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3"/>
  </p:notesMasterIdLst>
  <p:sldIdLst>
    <p:sldId id="274" r:id="rId5"/>
    <p:sldId id="266" r:id="rId6"/>
    <p:sldId id="1169" r:id="rId7"/>
    <p:sldId id="1151" r:id="rId8"/>
    <p:sldId id="1165" r:id="rId9"/>
    <p:sldId id="273" r:id="rId10"/>
    <p:sldId id="1161" r:id="rId11"/>
    <p:sldId id="1158" r:id="rId12"/>
    <p:sldId id="1168" r:id="rId13"/>
    <p:sldId id="278" r:id="rId14"/>
    <p:sldId id="1162" r:id="rId15"/>
    <p:sldId id="1166" r:id="rId16"/>
    <p:sldId id="279" r:id="rId17"/>
    <p:sldId id="1178" r:id="rId18"/>
    <p:sldId id="1193" r:id="rId19"/>
    <p:sldId id="1170" r:id="rId20"/>
    <p:sldId id="1172" r:id="rId21"/>
    <p:sldId id="1197" r:id="rId22"/>
    <p:sldId id="1201" r:id="rId23"/>
    <p:sldId id="284" r:id="rId24"/>
    <p:sldId id="1167" r:id="rId25"/>
    <p:sldId id="283" r:id="rId26"/>
    <p:sldId id="287" r:id="rId27"/>
    <p:sldId id="1173" r:id="rId28"/>
    <p:sldId id="1179" r:id="rId29"/>
    <p:sldId id="1174" r:id="rId30"/>
    <p:sldId id="1182" r:id="rId31"/>
    <p:sldId id="1183" r:id="rId32"/>
    <p:sldId id="1184" r:id="rId33"/>
    <p:sldId id="1185" r:id="rId34"/>
    <p:sldId id="1189" r:id="rId35"/>
    <p:sldId id="1191" r:id="rId36"/>
    <p:sldId id="1190" r:id="rId37"/>
    <p:sldId id="1121" r:id="rId38"/>
    <p:sldId id="1192" r:id="rId39"/>
    <p:sldId id="1122" r:id="rId40"/>
    <p:sldId id="1123" r:id="rId41"/>
    <p:sldId id="272" r:id="rId4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Larkin" initials="NL" lastIdx="1" clrIdx="0">
    <p:extLst>
      <p:ext uri="{19B8F6BF-5375-455C-9EA6-DF929625EA0E}">
        <p15:presenceInfo xmlns:p15="http://schemas.microsoft.com/office/powerpoint/2012/main" userId="S::Natasha.larkin@pplconsulting.co.uk::b93eeb72-c82d-4d35-84ce-0e5939efbf3e" providerId="AD"/>
      </p:ext>
    </p:extLst>
  </p:cmAuthor>
  <p:cmAuthor id="2" name="Corrine Hendy" initials="CH" lastIdx="39" clrIdx="1">
    <p:extLst>
      <p:ext uri="{19B8F6BF-5375-455C-9EA6-DF929625EA0E}">
        <p15:presenceInfo xmlns:p15="http://schemas.microsoft.com/office/powerpoint/2012/main" userId="3c6b9f28335c655d" providerId="Windows Live"/>
      </p:ext>
    </p:extLst>
  </p:cmAuthor>
  <p:cmAuthor id="3" name="Natasha Larkin" initials="NL [2]" lastIdx="5" clrIdx="2">
    <p:extLst>
      <p:ext uri="{19B8F6BF-5375-455C-9EA6-DF929625EA0E}">
        <p15:presenceInfo xmlns:p15="http://schemas.microsoft.com/office/powerpoint/2012/main" userId="Natasha Larkin" providerId="None"/>
      </p:ext>
    </p:extLst>
  </p:cmAuthor>
  <p:cmAuthor id="4" name="Natasha Larkin" initials="NL [3]" lastIdx="10" clrIdx="3">
    <p:extLst>
      <p:ext uri="{19B8F6BF-5375-455C-9EA6-DF929625EA0E}">
        <p15:presenceInfo xmlns:p15="http://schemas.microsoft.com/office/powerpoint/2012/main" userId="S::Natasha.larkin@ppl.org.uk::b93eeb72-c82d-4d35-84ce-0e5939efbf3e" providerId="AD"/>
      </p:ext>
    </p:extLst>
  </p:cmAuthor>
  <p:cmAuthor id="5" name="Julia Prudhoe" initials="JP" lastIdx="4" clrIdx="4">
    <p:extLst>
      <p:ext uri="{19B8F6BF-5375-455C-9EA6-DF929625EA0E}">
        <p15:presenceInfo xmlns:p15="http://schemas.microsoft.com/office/powerpoint/2012/main" userId="S::juliaprudhoe_outlook.com#ext#@pplconsulting.co.uk::1d786ff1-4a6e-44bc-8135-10449bd05b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C311"/>
    <a:srgbClr val="131313"/>
    <a:srgbClr val="160702"/>
    <a:srgbClr val="00365C"/>
    <a:srgbClr val="68928B"/>
    <a:srgbClr val="636DB3"/>
    <a:srgbClr val="067B81"/>
    <a:srgbClr val="067B6D"/>
    <a:srgbClr val="0F9E6D"/>
    <a:srgbClr val="1BB8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357051-A842-DC9D-D796-06360B76A3BA}" v="17" dt="2020-11-23T11:55:56.872"/>
    <p1510:client id="{C5CC1A92-209B-4A2A-90DA-D03637E78140}" v="1" dt="2020-11-23T10:58:58.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7" autoAdjust="0"/>
    <p:restoredTop sz="80334" autoAdjust="0"/>
  </p:normalViewPr>
  <p:slideViewPr>
    <p:cSldViewPr snapToGrid="0" snapToObjects="1">
      <p:cViewPr varScale="1">
        <p:scale>
          <a:sx n="53" d="100"/>
          <a:sy n="53" d="100"/>
        </p:scale>
        <p:origin x="14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7409A39-ED7C-459A-93E9-92B12439AC2D}" type="datetimeFigureOut">
              <a:rPr lang="en-GB" smtClean="0"/>
              <a:t>11/12/2020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4E96C1F-798C-450E-BEF6-5DF9F7A1F62A}" type="slidenum">
              <a:rPr lang="en-GB" smtClean="0"/>
              <a:t>‹#›</a:t>
            </a:fld>
            <a:endParaRPr lang="en-GB"/>
          </a:p>
        </p:txBody>
      </p:sp>
    </p:spTree>
    <p:extLst>
      <p:ext uri="{BB962C8B-B14F-4D97-AF65-F5344CB8AC3E}">
        <p14:creationId xmlns:p14="http://schemas.microsoft.com/office/powerpoint/2010/main" val="423597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E96C1F-798C-450E-BEF6-5DF9F7A1F62A}" type="slidenum">
              <a:rPr lang="en-GB" smtClean="0"/>
              <a:t>1</a:t>
            </a:fld>
            <a:endParaRPr lang="en-GB"/>
          </a:p>
        </p:txBody>
      </p:sp>
    </p:spTree>
    <p:extLst>
      <p:ext uri="{BB962C8B-B14F-4D97-AF65-F5344CB8AC3E}">
        <p14:creationId xmlns:p14="http://schemas.microsoft.com/office/powerpoint/2010/main" val="3297997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96C1F-798C-450E-BEF6-5DF9F7A1F62A}" type="slidenum">
              <a:rPr lang="en-GB" smtClean="0"/>
              <a:t>31</a:t>
            </a:fld>
            <a:endParaRPr lang="en-GB"/>
          </a:p>
        </p:txBody>
      </p:sp>
    </p:spTree>
    <p:extLst>
      <p:ext uri="{BB962C8B-B14F-4D97-AF65-F5344CB8AC3E}">
        <p14:creationId xmlns:p14="http://schemas.microsoft.com/office/powerpoint/2010/main" val="1600861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D4E96C1F-798C-450E-BEF6-5DF9F7A1F62A}" type="slidenum">
              <a:rPr lang="en-GB" smtClean="0"/>
              <a:t>32</a:t>
            </a:fld>
            <a:endParaRPr lang="en-GB"/>
          </a:p>
        </p:txBody>
      </p:sp>
    </p:spTree>
    <p:extLst>
      <p:ext uri="{BB962C8B-B14F-4D97-AF65-F5344CB8AC3E}">
        <p14:creationId xmlns:p14="http://schemas.microsoft.com/office/powerpoint/2010/main" val="2055598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D4E96C1F-798C-450E-BEF6-5DF9F7A1F62A}" type="slidenum">
              <a:rPr lang="en-GB" smtClean="0"/>
              <a:t>34</a:t>
            </a:fld>
            <a:endParaRPr lang="en-GB"/>
          </a:p>
        </p:txBody>
      </p:sp>
    </p:spTree>
    <p:extLst>
      <p:ext uri="{BB962C8B-B14F-4D97-AF65-F5344CB8AC3E}">
        <p14:creationId xmlns:p14="http://schemas.microsoft.com/office/powerpoint/2010/main" val="3788098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D4E96C1F-798C-450E-BEF6-5DF9F7A1F62A}" type="slidenum">
              <a:rPr lang="en-GB" smtClean="0"/>
              <a:t>35</a:t>
            </a:fld>
            <a:endParaRPr lang="en-GB"/>
          </a:p>
        </p:txBody>
      </p:sp>
    </p:spTree>
    <p:extLst>
      <p:ext uri="{BB962C8B-B14F-4D97-AF65-F5344CB8AC3E}">
        <p14:creationId xmlns:p14="http://schemas.microsoft.com/office/powerpoint/2010/main" val="384300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D4E96C1F-798C-450E-BEF6-5DF9F7A1F62A}" type="slidenum">
              <a:rPr lang="en-GB" smtClean="0"/>
              <a:t>37</a:t>
            </a:fld>
            <a:endParaRPr lang="en-GB"/>
          </a:p>
        </p:txBody>
      </p:sp>
    </p:spTree>
    <p:extLst>
      <p:ext uri="{BB962C8B-B14F-4D97-AF65-F5344CB8AC3E}">
        <p14:creationId xmlns:p14="http://schemas.microsoft.com/office/powerpoint/2010/main" val="389506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A3ADE1C-171C-4D9A-A646-8633D38F0759}" type="slidenum">
              <a:rPr lang="en-GB" smtClean="0"/>
              <a:t>8</a:t>
            </a:fld>
            <a:endParaRPr lang="en-GB"/>
          </a:p>
        </p:txBody>
      </p:sp>
    </p:spTree>
    <p:extLst>
      <p:ext uri="{BB962C8B-B14F-4D97-AF65-F5344CB8AC3E}">
        <p14:creationId xmlns:p14="http://schemas.microsoft.com/office/powerpoint/2010/main" val="4173361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4E96C1F-798C-450E-BEF6-5DF9F7A1F62A}" type="slidenum">
              <a:rPr lang="en-GB" smtClean="0"/>
              <a:t>9</a:t>
            </a:fld>
            <a:endParaRPr lang="en-GB"/>
          </a:p>
        </p:txBody>
      </p:sp>
    </p:spTree>
    <p:extLst>
      <p:ext uri="{BB962C8B-B14F-4D97-AF65-F5344CB8AC3E}">
        <p14:creationId xmlns:p14="http://schemas.microsoft.com/office/powerpoint/2010/main" val="848701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E96C1F-798C-450E-BEF6-5DF9F7A1F62A}" type="slidenum">
              <a:rPr lang="en-GB" smtClean="0"/>
              <a:t>10</a:t>
            </a:fld>
            <a:endParaRPr lang="en-GB"/>
          </a:p>
        </p:txBody>
      </p:sp>
    </p:spTree>
    <p:extLst>
      <p:ext uri="{BB962C8B-B14F-4D97-AF65-F5344CB8AC3E}">
        <p14:creationId xmlns:p14="http://schemas.microsoft.com/office/powerpoint/2010/main" val="2929199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E96C1F-798C-450E-BEF6-5DF9F7A1F62A}" type="slidenum">
              <a:rPr lang="en-GB" smtClean="0"/>
              <a:t>11</a:t>
            </a:fld>
            <a:endParaRPr lang="en-GB"/>
          </a:p>
        </p:txBody>
      </p:sp>
    </p:spTree>
    <p:extLst>
      <p:ext uri="{BB962C8B-B14F-4D97-AF65-F5344CB8AC3E}">
        <p14:creationId xmlns:p14="http://schemas.microsoft.com/office/powerpoint/2010/main" val="3232031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fld id="{D4E96C1F-798C-450E-BEF6-5DF9F7A1F62A}" type="slidenum">
              <a:rPr lang="en-GB" smtClean="0"/>
              <a:t>17</a:t>
            </a:fld>
            <a:endParaRPr lang="en-GB"/>
          </a:p>
        </p:txBody>
      </p:sp>
    </p:spTree>
    <p:extLst>
      <p:ext uri="{BB962C8B-B14F-4D97-AF65-F5344CB8AC3E}">
        <p14:creationId xmlns:p14="http://schemas.microsoft.com/office/powerpoint/2010/main" val="3424100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D4E96C1F-798C-450E-BEF6-5DF9F7A1F62A}" type="slidenum">
              <a:rPr lang="en-GB" smtClean="0"/>
              <a:t>18</a:t>
            </a:fld>
            <a:endParaRPr lang="en-GB"/>
          </a:p>
        </p:txBody>
      </p:sp>
    </p:spTree>
    <p:extLst>
      <p:ext uri="{BB962C8B-B14F-4D97-AF65-F5344CB8AC3E}">
        <p14:creationId xmlns:p14="http://schemas.microsoft.com/office/powerpoint/2010/main" val="333738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D4E96C1F-798C-450E-BEF6-5DF9F7A1F62A}" type="slidenum">
              <a:rPr lang="en-GB" smtClean="0"/>
              <a:t>21</a:t>
            </a:fld>
            <a:endParaRPr lang="en-GB"/>
          </a:p>
        </p:txBody>
      </p:sp>
    </p:spTree>
    <p:extLst>
      <p:ext uri="{BB962C8B-B14F-4D97-AF65-F5344CB8AC3E}">
        <p14:creationId xmlns:p14="http://schemas.microsoft.com/office/powerpoint/2010/main" val="817043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D4E96C1F-798C-450E-BEF6-5DF9F7A1F62A}" type="slidenum">
              <a:rPr lang="en-GB" smtClean="0"/>
              <a:t>24</a:t>
            </a:fld>
            <a:endParaRPr lang="en-GB"/>
          </a:p>
        </p:txBody>
      </p:sp>
    </p:spTree>
    <p:extLst>
      <p:ext uri="{BB962C8B-B14F-4D97-AF65-F5344CB8AC3E}">
        <p14:creationId xmlns:p14="http://schemas.microsoft.com/office/powerpoint/2010/main" val="1350908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8288614" cy="945977"/>
          </a:xfrm>
        </p:spPr>
        <p:txBody>
          <a:bodyPr anchor="t">
            <a:noAutofit/>
          </a:bodyPr>
          <a:lstStyle>
            <a:lvl1pPr>
              <a:defRPr sz="32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8288614"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Tree>
    <p:extLst>
      <p:ext uri="{BB962C8B-B14F-4D97-AF65-F5344CB8AC3E}">
        <p14:creationId xmlns:p14="http://schemas.microsoft.com/office/powerpoint/2010/main" val="328933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rgbClr val="74C31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pic>
        <p:nvPicPr>
          <p:cNvPr id="5" name="Picture 4" descr="A picture containing plate&#10;&#10;Description automatically generated">
            <a:extLst>
              <a:ext uri="{FF2B5EF4-FFF2-40B4-BE49-F238E27FC236}">
                <a16:creationId xmlns:a16="http://schemas.microsoft.com/office/drawing/2014/main" id="{1DC628F8-5C3E-4A38-97CD-4E1E886FBCA4}"/>
              </a:ext>
            </a:extLst>
          </p:cNvPr>
          <p:cNvPicPr>
            <a:picLocks noChangeAspect="1"/>
          </p:cNvPicPr>
          <p:nvPr userDrawn="1"/>
        </p:nvPicPr>
        <p:blipFill>
          <a:blip r:embed="rId4"/>
          <a:stretch>
            <a:fillRect/>
          </a:stretch>
        </p:blipFill>
        <p:spPr>
          <a:xfrm>
            <a:off x="8112034" y="38801"/>
            <a:ext cx="892476" cy="892476"/>
          </a:xfrm>
          <a:prstGeom prst="rect">
            <a:avLst/>
          </a:prstGeom>
        </p:spPr>
      </p:pic>
    </p:spTree>
    <p:extLst>
      <p:ext uri="{BB962C8B-B14F-4D97-AF65-F5344CB8AC3E}">
        <p14:creationId xmlns:p14="http://schemas.microsoft.com/office/powerpoint/2010/main" val="3296075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4354E1-61DC-4C5A-BFF6-49C43118033A}"/>
              </a:ext>
            </a:extLst>
          </p:cNvPr>
          <p:cNvSpPr/>
          <p:nvPr userDrawn="1"/>
        </p:nvSpPr>
        <p:spPr>
          <a:xfrm>
            <a:off x="0" y="5523345"/>
            <a:ext cx="9144000" cy="133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Document">
            <a:extLst>
              <a:ext uri="{FF2B5EF4-FFF2-40B4-BE49-F238E27FC236}">
                <a16:creationId xmlns:a16="http://schemas.microsoft.com/office/drawing/2014/main" id="{D819EA97-D4CB-40CE-9190-7450B413E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90110" y="38801"/>
            <a:ext cx="914400" cy="914400"/>
          </a:xfrm>
          <a:prstGeom prst="rect">
            <a:avLst/>
          </a:prstGeom>
        </p:spPr>
      </p:pic>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chemeClr val="accent6"/>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4196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8288614"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4528457"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489857" y="6207710"/>
            <a:ext cx="1324906" cy="330400"/>
          </a:xfrm>
          <a:prstGeom prst="rect">
            <a:avLst/>
          </a:prstGeom>
        </p:spPr>
      </p:pic>
      <p:sp>
        <p:nvSpPr>
          <p:cNvPr id="6" name="Picture Placeholder 22">
            <a:extLst>
              <a:ext uri="{FF2B5EF4-FFF2-40B4-BE49-F238E27FC236}">
                <a16:creationId xmlns:a16="http://schemas.microsoft.com/office/drawing/2014/main" id="{C9AE95C9-EBDE-1149-AAAC-54878FB758DD}"/>
              </a:ext>
            </a:extLst>
          </p:cNvPr>
          <p:cNvSpPr>
            <a:spLocks noGrp="1"/>
          </p:cNvSpPr>
          <p:nvPr>
            <p:ph type="pic" sz="quarter" idx="14" hasCustomPrompt="1"/>
          </p:nvPr>
        </p:nvSpPr>
        <p:spPr>
          <a:xfrm>
            <a:off x="5078593" y="1317171"/>
            <a:ext cx="6128250" cy="612825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dirty="0"/>
              <a:t>Click on icon to place image</a:t>
            </a:r>
          </a:p>
        </p:txBody>
      </p:sp>
    </p:spTree>
    <p:extLst>
      <p:ext uri="{BB962C8B-B14F-4D97-AF65-F5344CB8AC3E}">
        <p14:creationId xmlns:p14="http://schemas.microsoft.com/office/powerpoint/2010/main" val="1278200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 Ic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7226559"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8288614"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Tree>
    <p:extLst>
      <p:ext uri="{BB962C8B-B14F-4D97-AF65-F5344CB8AC3E}">
        <p14:creationId xmlns:p14="http://schemas.microsoft.com/office/powerpoint/2010/main" val="3114855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
        <p:nvSpPr>
          <p:cNvPr id="6" name="Picture Placeholder 10">
            <a:extLst>
              <a:ext uri="{FF2B5EF4-FFF2-40B4-BE49-F238E27FC236}">
                <a16:creationId xmlns:a16="http://schemas.microsoft.com/office/drawing/2014/main" id="{4468120E-C138-444B-9512-400C5682F551}"/>
              </a:ext>
            </a:extLst>
          </p:cNvPr>
          <p:cNvSpPr>
            <a:spLocks noGrp="1"/>
          </p:cNvSpPr>
          <p:nvPr>
            <p:ph type="pic" sz="quarter" idx="13" hasCustomPrompt="1"/>
          </p:nvPr>
        </p:nvSpPr>
        <p:spPr>
          <a:xfrm>
            <a:off x="-106212" y="-181604"/>
            <a:ext cx="9746393" cy="6860655"/>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 name="connsiteX0" fmla="*/ 1524861 w 13006499"/>
              <a:gd name="connsiteY0" fmla="*/ 2534366 h 9386101"/>
              <a:gd name="connsiteX1" fmla="*/ 12553741 w 13006499"/>
              <a:gd name="connsiteY1" fmla="*/ 2604705 h 9386101"/>
              <a:gd name="connsiteX2" fmla="*/ 13006499 w 13006499"/>
              <a:gd name="connsiteY2" fmla="*/ 2611112 h 9386101"/>
              <a:gd name="connsiteX3" fmla="*/ 12976166 w 13006499"/>
              <a:gd name="connsiteY3" fmla="*/ 7520148 h 9386101"/>
              <a:gd name="connsiteX4" fmla="*/ 7395850 w 13006499"/>
              <a:gd name="connsiteY4" fmla="*/ 9015706 h 9386101"/>
              <a:gd name="connsiteX5" fmla="*/ 371789 w 13006499"/>
              <a:gd name="connsiteY5" fmla="*/ 9317595 h 9386101"/>
              <a:gd name="connsiteX6" fmla="*/ 24473 w 13006499"/>
              <a:gd name="connsiteY6" fmla="*/ 9205888 h 9386101"/>
              <a:gd name="connsiteX7" fmla="*/ 0 w 13006499"/>
              <a:gd name="connsiteY7" fmla="*/ 85283 h 9386101"/>
              <a:gd name="connsiteX8" fmla="*/ 1524861 w 13006499"/>
              <a:gd name="connsiteY8" fmla="*/ 2534366 h 9386101"/>
              <a:gd name="connsiteX0" fmla="*/ 1075030 w 13006499"/>
              <a:gd name="connsiteY0" fmla="*/ 413114 h 9543030"/>
              <a:gd name="connsiteX1" fmla="*/ 12553741 w 13006499"/>
              <a:gd name="connsiteY1" fmla="*/ 2761634 h 9543030"/>
              <a:gd name="connsiteX2" fmla="*/ 13006499 w 13006499"/>
              <a:gd name="connsiteY2" fmla="*/ 2768041 h 9543030"/>
              <a:gd name="connsiteX3" fmla="*/ 12976166 w 13006499"/>
              <a:gd name="connsiteY3" fmla="*/ 7677077 h 9543030"/>
              <a:gd name="connsiteX4" fmla="*/ 7395850 w 13006499"/>
              <a:gd name="connsiteY4" fmla="*/ 9172635 h 9543030"/>
              <a:gd name="connsiteX5" fmla="*/ 371789 w 13006499"/>
              <a:gd name="connsiteY5" fmla="*/ 9474524 h 9543030"/>
              <a:gd name="connsiteX6" fmla="*/ 24473 w 13006499"/>
              <a:gd name="connsiteY6" fmla="*/ 9362817 h 9543030"/>
              <a:gd name="connsiteX7" fmla="*/ 0 w 13006499"/>
              <a:gd name="connsiteY7" fmla="*/ 242212 h 9543030"/>
              <a:gd name="connsiteX8" fmla="*/ 1075030 w 13006499"/>
              <a:gd name="connsiteY8" fmla="*/ 413114 h 9543030"/>
              <a:gd name="connsiteX0" fmla="*/ 1075030 w 12976166"/>
              <a:gd name="connsiteY0" fmla="*/ 413114 h 9543030"/>
              <a:gd name="connsiteX1" fmla="*/ 12553741 w 12976166"/>
              <a:gd name="connsiteY1" fmla="*/ 2761634 h 9543030"/>
              <a:gd name="connsiteX2" fmla="*/ 12890413 w 12976166"/>
              <a:gd name="connsiteY2" fmla="*/ 272200 h 9543030"/>
              <a:gd name="connsiteX3" fmla="*/ 12976166 w 12976166"/>
              <a:gd name="connsiteY3" fmla="*/ 7677077 h 9543030"/>
              <a:gd name="connsiteX4" fmla="*/ 7395850 w 12976166"/>
              <a:gd name="connsiteY4" fmla="*/ 9172635 h 9543030"/>
              <a:gd name="connsiteX5" fmla="*/ 371789 w 12976166"/>
              <a:gd name="connsiteY5" fmla="*/ 9474524 h 9543030"/>
              <a:gd name="connsiteX6" fmla="*/ 24473 w 12976166"/>
              <a:gd name="connsiteY6" fmla="*/ 9362817 h 9543030"/>
              <a:gd name="connsiteX7" fmla="*/ 0 w 12976166"/>
              <a:gd name="connsiteY7" fmla="*/ 242212 h 9543030"/>
              <a:gd name="connsiteX8" fmla="*/ 1075030 w 12976166"/>
              <a:gd name="connsiteY8" fmla="*/ 413114 h 9543030"/>
              <a:gd name="connsiteX0" fmla="*/ 1075030 w 12976166"/>
              <a:gd name="connsiteY0" fmla="*/ 413114 h 9543030"/>
              <a:gd name="connsiteX1" fmla="*/ 11813694 w 12976166"/>
              <a:gd name="connsiteY1" fmla="*/ 425410 h 9543030"/>
              <a:gd name="connsiteX2" fmla="*/ 12890413 w 12976166"/>
              <a:gd name="connsiteY2" fmla="*/ 272200 h 9543030"/>
              <a:gd name="connsiteX3" fmla="*/ 12976166 w 12976166"/>
              <a:gd name="connsiteY3" fmla="*/ 7677077 h 9543030"/>
              <a:gd name="connsiteX4" fmla="*/ 7395850 w 12976166"/>
              <a:gd name="connsiteY4" fmla="*/ 9172635 h 9543030"/>
              <a:gd name="connsiteX5" fmla="*/ 371789 w 12976166"/>
              <a:gd name="connsiteY5" fmla="*/ 9474524 h 9543030"/>
              <a:gd name="connsiteX6" fmla="*/ 24473 w 12976166"/>
              <a:gd name="connsiteY6" fmla="*/ 9362817 h 9543030"/>
              <a:gd name="connsiteX7" fmla="*/ 0 w 12976166"/>
              <a:gd name="connsiteY7" fmla="*/ 242212 h 9543030"/>
              <a:gd name="connsiteX8" fmla="*/ 1075030 w 12976166"/>
              <a:gd name="connsiteY8" fmla="*/ 413114 h 9543030"/>
              <a:gd name="connsiteX0" fmla="*/ 1075030 w 13021010"/>
              <a:gd name="connsiteY0" fmla="*/ 413114 h 9543030"/>
              <a:gd name="connsiteX1" fmla="*/ 11813694 w 13021010"/>
              <a:gd name="connsiteY1" fmla="*/ 425410 h 9543030"/>
              <a:gd name="connsiteX2" fmla="*/ 13021010 w 13021010"/>
              <a:gd name="connsiteY2" fmla="*/ 431818 h 9543030"/>
              <a:gd name="connsiteX3" fmla="*/ 12976166 w 13021010"/>
              <a:gd name="connsiteY3" fmla="*/ 7677077 h 9543030"/>
              <a:gd name="connsiteX4" fmla="*/ 7395850 w 13021010"/>
              <a:gd name="connsiteY4" fmla="*/ 9172635 h 9543030"/>
              <a:gd name="connsiteX5" fmla="*/ 371789 w 13021010"/>
              <a:gd name="connsiteY5" fmla="*/ 9474524 h 9543030"/>
              <a:gd name="connsiteX6" fmla="*/ 24473 w 13021010"/>
              <a:gd name="connsiteY6" fmla="*/ 9362817 h 9543030"/>
              <a:gd name="connsiteX7" fmla="*/ 0 w 13021010"/>
              <a:gd name="connsiteY7" fmla="*/ 242212 h 9543030"/>
              <a:gd name="connsiteX8" fmla="*/ 1075030 w 13021010"/>
              <a:gd name="connsiteY8" fmla="*/ 413114 h 9543030"/>
              <a:gd name="connsiteX0" fmla="*/ 1075030 w 12977478"/>
              <a:gd name="connsiteY0" fmla="*/ 413114 h 9543030"/>
              <a:gd name="connsiteX1" fmla="*/ 11813694 w 12977478"/>
              <a:gd name="connsiteY1" fmla="*/ 425410 h 9543030"/>
              <a:gd name="connsiteX2" fmla="*/ 12977478 w 12977478"/>
              <a:gd name="connsiteY2" fmla="*/ 446329 h 9543030"/>
              <a:gd name="connsiteX3" fmla="*/ 12976166 w 12977478"/>
              <a:gd name="connsiteY3" fmla="*/ 7677077 h 9543030"/>
              <a:gd name="connsiteX4" fmla="*/ 7395850 w 12977478"/>
              <a:gd name="connsiteY4" fmla="*/ 9172635 h 9543030"/>
              <a:gd name="connsiteX5" fmla="*/ 371789 w 12977478"/>
              <a:gd name="connsiteY5" fmla="*/ 9474524 h 9543030"/>
              <a:gd name="connsiteX6" fmla="*/ 24473 w 12977478"/>
              <a:gd name="connsiteY6" fmla="*/ 9362817 h 9543030"/>
              <a:gd name="connsiteX7" fmla="*/ 0 w 12977478"/>
              <a:gd name="connsiteY7" fmla="*/ 242212 h 9543030"/>
              <a:gd name="connsiteX8" fmla="*/ 1075030 w 12977478"/>
              <a:gd name="connsiteY8" fmla="*/ 413114 h 9543030"/>
              <a:gd name="connsiteX0" fmla="*/ 1075030 w 13021010"/>
              <a:gd name="connsiteY0" fmla="*/ 413114 h 9543030"/>
              <a:gd name="connsiteX1" fmla="*/ 11813694 w 13021010"/>
              <a:gd name="connsiteY1" fmla="*/ 425410 h 9543030"/>
              <a:gd name="connsiteX2" fmla="*/ 13021010 w 13021010"/>
              <a:gd name="connsiteY2" fmla="*/ 431818 h 9543030"/>
              <a:gd name="connsiteX3" fmla="*/ 12976166 w 13021010"/>
              <a:gd name="connsiteY3" fmla="*/ 7677077 h 9543030"/>
              <a:gd name="connsiteX4" fmla="*/ 7395850 w 13021010"/>
              <a:gd name="connsiteY4" fmla="*/ 9172635 h 9543030"/>
              <a:gd name="connsiteX5" fmla="*/ 371789 w 13021010"/>
              <a:gd name="connsiteY5" fmla="*/ 9474524 h 9543030"/>
              <a:gd name="connsiteX6" fmla="*/ 24473 w 13021010"/>
              <a:gd name="connsiteY6" fmla="*/ 9362817 h 9543030"/>
              <a:gd name="connsiteX7" fmla="*/ 0 w 13021010"/>
              <a:gd name="connsiteY7" fmla="*/ 242212 h 9543030"/>
              <a:gd name="connsiteX8" fmla="*/ 1075030 w 13021010"/>
              <a:gd name="connsiteY8" fmla="*/ 413114 h 9543030"/>
              <a:gd name="connsiteX0" fmla="*/ 1075030 w 13006499"/>
              <a:gd name="connsiteY0" fmla="*/ 413114 h 9543030"/>
              <a:gd name="connsiteX1" fmla="*/ 11813694 w 13006499"/>
              <a:gd name="connsiteY1" fmla="*/ 425410 h 9543030"/>
              <a:gd name="connsiteX2" fmla="*/ 13006499 w 13006499"/>
              <a:gd name="connsiteY2" fmla="*/ 431818 h 9543030"/>
              <a:gd name="connsiteX3" fmla="*/ 12976166 w 13006499"/>
              <a:gd name="connsiteY3" fmla="*/ 7677077 h 9543030"/>
              <a:gd name="connsiteX4" fmla="*/ 7395850 w 13006499"/>
              <a:gd name="connsiteY4" fmla="*/ 9172635 h 9543030"/>
              <a:gd name="connsiteX5" fmla="*/ 371789 w 13006499"/>
              <a:gd name="connsiteY5" fmla="*/ 9474524 h 9543030"/>
              <a:gd name="connsiteX6" fmla="*/ 24473 w 13006499"/>
              <a:gd name="connsiteY6" fmla="*/ 9362817 h 9543030"/>
              <a:gd name="connsiteX7" fmla="*/ 0 w 13006499"/>
              <a:gd name="connsiteY7" fmla="*/ 242212 h 9543030"/>
              <a:gd name="connsiteX8" fmla="*/ 1075030 w 13006499"/>
              <a:gd name="connsiteY8" fmla="*/ 413114 h 9543030"/>
              <a:gd name="connsiteX0" fmla="*/ 1060519 w 12991988"/>
              <a:gd name="connsiteY0" fmla="*/ 15369 h 9145285"/>
              <a:gd name="connsiteX1" fmla="*/ 11799183 w 12991988"/>
              <a:gd name="connsiteY1" fmla="*/ 27665 h 9145285"/>
              <a:gd name="connsiteX2" fmla="*/ 12991988 w 12991988"/>
              <a:gd name="connsiteY2" fmla="*/ 34073 h 9145285"/>
              <a:gd name="connsiteX3" fmla="*/ 12961655 w 12991988"/>
              <a:gd name="connsiteY3" fmla="*/ 7279332 h 9145285"/>
              <a:gd name="connsiteX4" fmla="*/ 7381339 w 12991988"/>
              <a:gd name="connsiteY4" fmla="*/ 8774890 h 9145285"/>
              <a:gd name="connsiteX5" fmla="*/ 357278 w 12991988"/>
              <a:gd name="connsiteY5" fmla="*/ 9076779 h 9145285"/>
              <a:gd name="connsiteX6" fmla="*/ 9962 w 12991988"/>
              <a:gd name="connsiteY6" fmla="*/ 8965072 h 9145285"/>
              <a:gd name="connsiteX7" fmla="*/ 0 w 12991988"/>
              <a:gd name="connsiteY7" fmla="*/ 497449 h 9145285"/>
              <a:gd name="connsiteX8" fmla="*/ 1060519 w 12991988"/>
              <a:gd name="connsiteY8" fmla="*/ 15369 h 914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1988" h="9145285">
                <a:moveTo>
                  <a:pt x="1060519" y="15369"/>
                </a:moveTo>
                <a:lnTo>
                  <a:pt x="11799183" y="27665"/>
                </a:lnTo>
                <a:lnTo>
                  <a:pt x="12991988" y="34073"/>
                </a:lnTo>
                <a:cubicBezTo>
                  <a:pt x="12991551" y="2444322"/>
                  <a:pt x="12962092" y="4869083"/>
                  <a:pt x="12961655" y="7279332"/>
                </a:cubicBezTo>
                <a:cubicBezTo>
                  <a:pt x="12818219" y="7659594"/>
                  <a:pt x="9106191" y="8508859"/>
                  <a:pt x="7381339" y="8774890"/>
                </a:cubicBezTo>
                <a:cubicBezTo>
                  <a:pt x="5054453" y="9049810"/>
                  <a:pt x="3538247" y="9259062"/>
                  <a:pt x="357278" y="9076779"/>
                </a:cubicBezTo>
                <a:cubicBezTo>
                  <a:pt x="98744" y="9041171"/>
                  <a:pt x="8104" y="9067292"/>
                  <a:pt x="9962" y="8965072"/>
                </a:cubicBezTo>
                <a:cubicBezTo>
                  <a:pt x="9962" y="7060080"/>
                  <a:pt x="0" y="2402441"/>
                  <a:pt x="0" y="497449"/>
                </a:cubicBezTo>
                <a:cubicBezTo>
                  <a:pt x="0" y="-133825"/>
                  <a:pt x="429245" y="15369"/>
                  <a:pt x="1060519" y="15369"/>
                </a:cubicBezTo>
                <a:close/>
              </a:path>
            </a:pathLst>
          </a:custGeom>
        </p:spPr>
        <p:txBody>
          <a:bodyPr anchor="ctr">
            <a:normAutofit/>
          </a:bodyPr>
          <a:lstStyle>
            <a:lvl1pPr marL="0" indent="0" algn="ctr">
              <a:buNone/>
              <a:defRPr sz="1800">
                <a:solidFill>
                  <a:schemeClr val="tx1">
                    <a:lumMod val="65000"/>
                    <a:lumOff val="35000"/>
                  </a:schemeClr>
                </a:solidFill>
              </a:defRPr>
            </a:lvl1pPr>
          </a:lstStyle>
          <a:p>
            <a:r>
              <a:rPr lang="en-US" dirty="0"/>
              <a:t>Click on icon to place image</a:t>
            </a:r>
          </a:p>
        </p:txBody>
      </p:sp>
    </p:spTree>
    <p:extLst>
      <p:ext uri="{BB962C8B-B14F-4D97-AF65-F5344CB8AC3E}">
        <p14:creationId xmlns:p14="http://schemas.microsoft.com/office/powerpoint/2010/main" val="2632742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B6933CC9-91BA-9D47-87CD-D16008FD3A72}"/>
              </a:ext>
            </a:extLst>
          </p:cNvPr>
          <p:cNvSpPr/>
          <p:nvPr userDrawn="1"/>
        </p:nvSpPr>
        <p:spPr>
          <a:xfrm>
            <a:off x="0" y="1143000"/>
            <a:ext cx="9154885" cy="5715000"/>
          </a:xfrm>
          <a:custGeom>
            <a:avLst/>
            <a:gdLst>
              <a:gd name="connsiteX0" fmla="*/ 6373214 w 9154885"/>
              <a:gd name="connsiteY0" fmla="*/ 0 h 5715000"/>
              <a:gd name="connsiteX1" fmla="*/ 8927078 w 9154885"/>
              <a:gd name="connsiteY1" fmla="*/ 346852 h 5715000"/>
              <a:gd name="connsiteX2" fmla="*/ 9154885 w 9154885"/>
              <a:gd name="connsiteY2" fmla="*/ 416827 h 5715000"/>
              <a:gd name="connsiteX3" fmla="*/ 9154885 w 9154885"/>
              <a:gd name="connsiteY3" fmla="*/ 5715000 h 5715000"/>
              <a:gd name="connsiteX4" fmla="*/ 0 w 9154885"/>
              <a:gd name="connsiteY4" fmla="*/ 5715000 h 5715000"/>
              <a:gd name="connsiteX5" fmla="*/ 0 w 9154885"/>
              <a:gd name="connsiteY5" fmla="*/ 2454933 h 5715000"/>
              <a:gd name="connsiteX6" fmla="*/ 318937 w 9154885"/>
              <a:gd name="connsiteY6" fmla="*/ 2175998 h 5715000"/>
              <a:gd name="connsiteX7" fmla="*/ 6373214 w 9154885"/>
              <a:gd name="connsiteY7"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4885" h="5715000">
                <a:moveTo>
                  <a:pt x="6373214" y="0"/>
                </a:moveTo>
                <a:cubicBezTo>
                  <a:pt x="7257919" y="0"/>
                  <a:pt x="8114407" y="120817"/>
                  <a:pt x="8927078" y="346852"/>
                </a:cubicBezTo>
                <a:lnTo>
                  <a:pt x="9154885" y="416827"/>
                </a:lnTo>
                <a:lnTo>
                  <a:pt x="9154885" y="5715000"/>
                </a:lnTo>
                <a:lnTo>
                  <a:pt x="0" y="5715000"/>
                </a:lnTo>
                <a:lnTo>
                  <a:pt x="0" y="2454933"/>
                </a:lnTo>
                <a:lnTo>
                  <a:pt x="318937" y="2175998"/>
                </a:lnTo>
                <a:cubicBezTo>
                  <a:pt x="1963497" y="816721"/>
                  <a:pt x="4072978" y="0"/>
                  <a:pt x="6373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415E89D0-8FAB-FC4E-B2B3-90FDCB161259}"/>
              </a:ext>
            </a:extLst>
          </p:cNvPr>
          <p:cNvSpPr/>
          <p:nvPr userDrawn="1"/>
        </p:nvSpPr>
        <p:spPr>
          <a:xfrm>
            <a:off x="-10885" y="1363089"/>
            <a:ext cx="9154885" cy="5494911"/>
          </a:xfrm>
          <a:custGeom>
            <a:avLst/>
            <a:gdLst>
              <a:gd name="connsiteX0" fmla="*/ 5985833 w 9154885"/>
              <a:gd name="connsiteY0" fmla="*/ 0 h 5494911"/>
              <a:gd name="connsiteX1" fmla="*/ 8741942 w 9154885"/>
              <a:gd name="connsiteY1" fmla="*/ 405543 h 5494911"/>
              <a:gd name="connsiteX2" fmla="*/ 9154885 w 9154885"/>
              <a:gd name="connsiteY2" fmla="*/ 543530 h 5494911"/>
              <a:gd name="connsiteX3" fmla="*/ 9154885 w 9154885"/>
              <a:gd name="connsiteY3" fmla="*/ 5494911 h 5494911"/>
              <a:gd name="connsiteX4" fmla="*/ 0 w 9154885"/>
              <a:gd name="connsiteY4" fmla="*/ 5494911 h 5494911"/>
              <a:gd name="connsiteX5" fmla="*/ 0 w 9154885"/>
              <a:gd name="connsiteY5" fmla="*/ 2122337 h 5494911"/>
              <a:gd name="connsiteX6" fmla="*/ 319199 w 9154885"/>
              <a:gd name="connsiteY6" fmla="*/ 1872075 h 5494911"/>
              <a:gd name="connsiteX7" fmla="*/ 5985833 w 9154885"/>
              <a:gd name="connsiteY7" fmla="*/ 0 h 549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4885" h="5494911">
                <a:moveTo>
                  <a:pt x="5985833" y="0"/>
                </a:moveTo>
                <a:cubicBezTo>
                  <a:pt x="6944263" y="0"/>
                  <a:pt x="7869578" y="141792"/>
                  <a:pt x="8741942" y="405543"/>
                </a:cubicBezTo>
                <a:lnTo>
                  <a:pt x="9154885" y="543530"/>
                </a:lnTo>
                <a:lnTo>
                  <a:pt x="9154885" y="5494911"/>
                </a:lnTo>
                <a:lnTo>
                  <a:pt x="0" y="5494911"/>
                </a:lnTo>
                <a:lnTo>
                  <a:pt x="0" y="2122337"/>
                </a:lnTo>
                <a:lnTo>
                  <a:pt x="319199" y="1872075"/>
                </a:lnTo>
                <a:cubicBezTo>
                  <a:pt x="1901781" y="695905"/>
                  <a:pt x="3862539" y="0"/>
                  <a:pt x="598583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BCDAE4F8-BDDA-B342-8252-FA4AA951721F}"/>
              </a:ext>
            </a:extLst>
          </p:cNvPr>
          <p:cNvSpPr>
            <a:spLocks noGrp="1"/>
          </p:cNvSpPr>
          <p:nvPr userDrawn="1">
            <p:ph type="subTitle" idx="1" hasCustomPrompt="1"/>
          </p:nvPr>
        </p:nvSpPr>
        <p:spPr>
          <a:xfrm>
            <a:off x="2589673" y="3714140"/>
            <a:ext cx="5917324" cy="1691860"/>
          </a:xfrm>
        </p:spPr>
        <p:txBody>
          <a:bodyPr>
            <a:noAutofit/>
          </a:bodyPr>
          <a:lstStyle>
            <a:lvl1pPr marL="0" indent="0" algn="r">
              <a:lnSpc>
                <a:spcPts val="1560"/>
              </a:lnSpc>
              <a:spcAft>
                <a:spcPts val="0"/>
              </a:spcAft>
              <a:buNone/>
              <a:defRPr sz="18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your information</a:t>
            </a:r>
          </a:p>
        </p:txBody>
      </p:sp>
      <p:sp>
        <p:nvSpPr>
          <p:cNvPr id="12" name="TextBox 11">
            <a:extLst>
              <a:ext uri="{FF2B5EF4-FFF2-40B4-BE49-F238E27FC236}">
                <a16:creationId xmlns:a16="http://schemas.microsoft.com/office/drawing/2014/main" id="{21D51349-7320-AE4C-A00F-B7CF9BBB1BB6}"/>
              </a:ext>
            </a:extLst>
          </p:cNvPr>
          <p:cNvSpPr txBox="1"/>
          <p:nvPr userDrawn="1"/>
        </p:nvSpPr>
        <p:spPr>
          <a:xfrm>
            <a:off x="4392197" y="3208283"/>
            <a:ext cx="4114800" cy="369332"/>
          </a:xfrm>
          <a:prstGeom prst="rect">
            <a:avLst/>
          </a:prstGeom>
          <a:noFill/>
        </p:spPr>
        <p:txBody>
          <a:bodyPr wrap="square" rtlCol="0">
            <a:spAutoFit/>
          </a:bodyPr>
          <a:lstStyle/>
          <a:p>
            <a:pPr algn="r"/>
            <a:r>
              <a:rPr lang="en-US" dirty="0">
                <a:solidFill>
                  <a:schemeClr val="bg1"/>
                </a:solidFill>
              </a:rPr>
              <a:t>For more information please contact:</a:t>
            </a:r>
          </a:p>
        </p:txBody>
      </p:sp>
      <p:sp>
        <p:nvSpPr>
          <p:cNvPr id="13" name="TextBox 12">
            <a:extLst>
              <a:ext uri="{FF2B5EF4-FFF2-40B4-BE49-F238E27FC236}">
                <a16:creationId xmlns:a16="http://schemas.microsoft.com/office/drawing/2014/main" id="{99C76B49-31D4-7D4E-A527-B1A06722B09F}"/>
              </a:ext>
            </a:extLst>
          </p:cNvPr>
          <p:cNvSpPr txBox="1"/>
          <p:nvPr userDrawn="1"/>
        </p:nvSpPr>
        <p:spPr>
          <a:xfrm>
            <a:off x="4392197" y="5452535"/>
            <a:ext cx="4114800" cy="646331"/>
          </a:xfrm>
          <a:prstGeom prst="rect">
            <a:avLst/>
          </a:prstGeom>
          <a:noFill/>
        </p:spPr>
        <p:txBody>
          <a:bodyPr wrap="square" rtlCol="0">
            <a:spAutoFit/>
          </a:bodyPr>
          <a:lstStyle/>
          <a:p>
            <a:pPr algn="r"/>
            <a:r>
              <a:rPr lang="en-US" dirty="0" err="1">
                <a:solidFill>
                  <a:srgbClr val="A4CD39"/>
                </a:solidFill>
              </a:rPr>
              <a:t>www.uclpartners.com</a:t>
            </a:r>
            <a:endParaRPr lang="en-US" dirty="0">
              <a:solidFill>
                <a:srgbClr val="A4CD39"/>
              </a:solidFill>
            </a:endParaRPr>
          </a:p>
          <a:p>
            <a:pPr algn="r"/>
            <a:r>
              <a:rPr lang="en-US" dirty="0">
                <a:solidFill>
                  <a:srgbClr val="A4CD39"/>
                </a:solidFill>
              </a:rPr>
              <a:t>@</a:t>
            </a:r>
            <a:r>
              <a:rPr lang="en-US" dirty="0" err="1">
                <a:solidFill>
                  <a:srgbClr val="A4CD39"/>
                </a:solidFill>
              </a:rPr>
              <a:t>uclpartners</a:t>
            </a:r>
            <a:endParaRPr lang="en-US" dirty="0">
              <a:solidFill>
                <a:srgbClr val="A4CD39"/>
              </a:solidFill>
            </a:endParaRPr>
          </a:p>
        </p:txBody>
      </p:sp>
      <p:sp>
        <p:nvSpPr>
          <p:cNvPr id="14" name="TextBox 13">
            <a:extLst>
              <a:ext uri="{FF2B5EF4-FFF2-40B4-BE49-F238E27FC236}">
                <a16:creationId xmlns:a16="http://schemas.microsoft.com/office/drawing/2014/main" id="{37E5B4F8-E8EC-1D45-85B8-93F8D920D2D1}"/>
              </a:ext>
            </a:extLst>
          </p:cNvPr>
          <p:cNvSpPr txBox="1"/>
          <p:nvPr userDrawn="1"/>
        </p:nvSpPr>
        <p:spPr>
          <a:xfrm>
            <a:off x="4392197" y="2281228"/>
            <a:ext cx="4114800" cy="677108"/>
          </a:xfrm>
          <a:prstGeom prst="rect">
            <a:avLst/>
          </a:prstGeom>
          <a:noFill/>
        </p:spPr>
        <p:txBody>
          <a:bodyPr wrap="square" rtlCol="0">
            <a:spAutoFit/>
          </a:bodyPr>
          <a:lstStyle/>
          <a:p>
            <a:pPr algn="r"/>
            <a:r>
              <a:rPr lang="en-US" sz="3800" b="0" i="0" dirty="0">
                <a:solidFill>
                  <a:srgbClr val="A4CD39"/>
                </a:solidFill>
                <a:latin typeface="Calibri Light" panose="020F0302020204030204" pitchFamily="34" charset="0"/>
                <a:cs typeface="Calibri Light" panose="020F0302020204030204" pitchFamily="34" charset="0"/>
              </a:rPr>
              <a:t>Thank you</a:t>
            </a:r>
          </a:p>
        </p:txBody>
      </p:sp>
      <p:pic>
        <p:nvPicPr>
          <p:cNvPr id="15" name="Picture 14">
            <a:extLst>
              <a:ext uri="{FF2B5EF4-FFF2-40B4-BE49-F238E27FC236}">
                <a16:creationId xmlns:a16="http://schemas.microsoft.com/office/drawing/2014/main" id="{DD451014-24DB-D344-ADEB-F415260C88B9}"/>
              </a:ext>
            </a:extLst>
          </p:cNvPr>
          <p:cNvPicPr>
            <a:picLocks noChangeAspect="1"/>
          </p:cNvPicPr>
          <p:nvPr userDrawn="1"/>
        </p:nvPicPr>
        <p:blipFill>
          <a:blip r:embed="rId2"/>
          <a:stretch>
            <a:fillRect/>
          </a:stretch>
        </p:blipFill>
        <p:spPr>
          <a:xfrm>
            <a:off x="532088" y="477156"/>
            <a:ext cx="2194454" cy="544529"/>
          </a:xfrm>
          <a:prstGeom prst="rect">
            <a:avLst/>
          </a:prstGeom>
        </p:spPr>
      </p:pic>
    </p:spTree>
    <p:extLst>
      <p:ext uri="{BB962C8B-B14F-4D97-AF65-F5344CB8AC3E}">
        <p14:creationId xmlns:p14="http://schemas.microsoft.com/office/powerpoint/2010/main" val="430971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425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resentation Cover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0EF8C10-A67E-4F41-A8CA-85A74D8FA6FF}"/>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Oval 11">
            <a:extLst>
              <a:ext uri="{FF2B5EF4-FFF2-40B4-BE49-F238E27FC236}">
                <a16:creationId xmlns:a16="http://schemas.microsoft.com/office/drawing/2014/main" id="{D00FB99B-D508-5343-84E9-C48365F7DDA7}"/>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C9C6DFD2-17D6-4C5E-8692-4DF8551CE47A}"/>
              </a:ext>
            </a:extLst>
          </p:cNvPr>
          <p:cNvSpPr>
            <a:spLocks noGrp="1"/>
          </p:cNvSpPr>
          <p:nvPr>
            <p:ph type="pic" sz="quarter" idx="10"/>
          </p:nvPr>
        </p:nvSpPr>
        <p:spPr>
          <a:xfrm>
            <a:off x="-2154218" y="-455109"/>
            <a:ext cx="5863575" cy="5836803"/>
          </a:xfrm>
          <a:prstGeom prst="flowChartConnector">
            <a:avLst/>
          </a:prstGeom>
        </p:spPr>
        <p:txBody>
          <a:bodyPr/>
          <a:lstStyle>
            <a:lvl1pPr>
              <a:defRPr/>
            </a:lvl1pPr>
          </a:lstStyle>
          <a:p>
            <a:r>
              <a:rPr lang="en-US"/>
              <a:t>Click icon to add picture</a:t>
            </a:r>
            <a:endParaRPr lang="en-GB" dirty="0"/>
          </a:p>
        </p:txBody>
      </p:sp>
    </p:spTree>
    <p:extLst>
      <p:ext uri="{BB962C8B-B14F-4D97-AF65-F5344CB8AC3E}">
        <p14:creationId xmlns:p14="http://schemas.microsoft.com/office/powerpoint/2010/main" val="879784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Cover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0EF8C10-A67E-4F41-A8CA-85A74D8FA6FF}"/>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Oval 11">
            <a:extLst>
              <a:ext uri="{FF2B5EF4-FFF2-40B4-BE49-F238E27FC236}">
                <a16:creationId xmlns:a16="http://schemas.microsoft.com/office/drawing/2014/main" id="{D00FB99B-D508-5343-84E9-C48365F7DDA7}"/>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BC5A786-E091-AE44-90EF-2550ECC05170}"/>
              </a:ext>
            </a:extLst>
          </p:cNvPr>
          <p:cNvPicPr>
            <a:picLocks/>
          </p:cNvPicPr>
          <p:nvPr userDrawn="1"/>
        </p:nvPicPr>
        <p:blipFill rotWithShape="1">
          <a:blip r:embed="rId3"/>
          <a:srcRect l="20399" r="12935"/>
          <a:stretch>
            <a:fillRect/>
          </a:stretch>
        </p:blipFill>
        <p:spPr>
          <a:xfrm>
            <a:off x="-2164411" y="-473686"/>
            <a:ext cx="5872589" cy="5872590"/>
          </a:xfrm>
          <a:prstGeom prst="ellipse">
            <a:avLst/>
          </a:prstGeom>
        </p:spPr>
      </p:pic>
    </p:spTree>
    <p:extLst>
      <p:ext uri="{BB962C8B-B14F-4D97-AF65-F5344CB8AC3E}">
        <p14:creationId xmlns:p14="http://schemas.microsoft.com/office/powerpoint/2010/main" val="166532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Cover 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16E0F1E1-187C-5041-A962-0F6F0CA75F73}"/>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Oval 12">
            <a:extLst>
              <a:ext uri="{FF2B5EF4-FFF2-40B4-BE49-F238E27FC236}">
                <a16:creationId xmlns:a16="http://schemas.microsoft.com/office/drawing/2014/main" id="{139C619B-CE35-304A-B195-610ECBFBB740}"/>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5C42936-16D7-A44B-BFD9-345D93BD8E8B}"/>
              </a:ext>
            </a:extLst>
          </p:cNvPr>
          <p:cNvPicPr>
            <a:picLocks/>
          </p:cNvPicPr>
          <p:nvPr userDrawn="1"/>
        </p:nvPicPr>
        <p:blipFill rotWithShape="1">
          <a:blip r:embed="rId3"/>
          <a:srcRect l="3160" r="30173"/>
          <a:stretch/>
        </p:blipFill>
        <p:spPr>
          <a:xfrm>
            <a:off x="-2164411" y="-473685"/>
            <a:ext cx="5872589" cy="5872588"/>
          </a:xfrm>
          <a:prstGeom prst="ellipse">
            <a:avLst/>
          </a:prstGeom>
        </p:spPr>
      </p:pic>
    </p:spTree>
    <p:extLst>
      <p:ext uri="{BB962C8B-B14F-4D97-AF65-F5344CB8AC3E}">
        <p14:creationId xmlns:p14="http://schemas.microsoft.com/office/powerpoint/2010/main" val="3717339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Cover 3">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82AB87C-D07C-9E48-9492-10A34E9E193C}"/>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Oval 13">
            <a:extLst>
              <a:ext uri="{FF2B5EF4-FFF2-40B4-BE49-F238E27FC236}">
                <a16:creationId xmlns:a16="http://schemas.microsoft.com/office/drawing/2014/main" id="{A1298CB5-FDBB-FB45-B77B-CE1A44B1E002}"/>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C4BC4F0-A18F-0A47-B9D8-E219C02BD669}"/>
              </a:ext>
            </a:extLst>
          </p:cNvPr>
          <p:cNvPicPr>
            <a:picLocks/>
          </p:cNvPicPr>
          <p:nvPr userDrawn="1"/>
        </p:nvPicPr>
        <p:blipFill rotWithShape="1">
          <a:blip r:embed="rId3"/>
          <a:srcRect l="2802" r="30531"/>
          <a:stretch/>
        </p:blipFill>
        <p:spPr>
          <a:xfrm>
            <a:off x="-2164412" y="-473685"/>
            <a:ext cx="5872589" cy="5872588"/>
          </a:xfrm>
          <a:prstGeom prst="ellipse">
            <a:avLst/>
          </a:prstGeom>
        </p:spPr>
      </p:pic>
    </p:spTree>
    <p:extLst>
      <p:ext uri="{BB962C8B-B14F-4D97-AF65-F5344CB8AC3E}">
        <p14:creationId xmlns:p14="http://schemas.microsoft.com/office/powerpoint/2010/main" val="39825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Cover 4">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2F59774E-B129-224C-AE04-ADC707FE0428}"/>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Oval 13">
            <a:extLst>
              <a:ext uri="{FF2B5EF4-FFF2-40B4-BE49-F238E27FC236}">
                <a16:creationId xmlns:a16="http://schemas.microsoft.com/office/drawing/2014/main" id="{779CB45C-36FB-5345-9907-9B2C82EFB037}"/>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5C2228C-A136-A148-B793-BEBF85F38910}"/>
              </a:ext>
            </a:extLst>
          </p:cNvPr>
          <p:cNvPicPr>
            <a:picLocks/>
          </p:cNvPicPr>
          <p:nvPr userDrawn="1"/>
        </p:nvPicPr>
        <p:blipFill rotWithShape="1">
          <a:blip r:embed="rId3"/>
          <a:srcRect l="20399" r="12935"/>
          <a:stretch>
            <a:fillRect/>
          </a:stretch>
        </p:blipFill>
        <p:spPr>
          <a:xfrm>
            <a:off x="-2164411" y="-473686"/>
            <a:ext cx="5872589" cy="5872590"/>
          </a:xfrm>
          <a:prstGeom prst="ellipse">
            <a:avLst/>
          </a:prstGeom>
        </p:spPr>
      </p:pic>
    </p:spTree>
    <p:extLst>
      <p:ext uri="{BB962C8B-B14F-4D97-AF65-F5344CB8AC3E}">
        <p14:creationId xmlns:p14="http://schemas.microsoft.com/office/powerpoint/2010/main" val="303889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Cover 5">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202B7A9-61FD-4146-A855-46D4808A2C4D}"/>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Oval 13">
            <a:extLst>
              <a:ext uri="{FF2B5EF4-FFF2-40B4-BE49-F238E27FC236}">
                <a16:creationId xmlns:a16="http://schemas.microsoft.com/office/drawing/2014/main" id="{E8BB3BD3-0568-C34A-9372-A1B599E4AD11}"/>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E27B4BA-139C-0E43-9755-A033B37EFEF6}"/>
              </a:ext>
            </a:extLst>
          </p:cNvPr>
          <p:cNvPicPr>
            <a:picLocks/>
          </p:cNvPicPr>
          <p:nvPr userDrawn="1"/>
        </p:nvPicPr>
        <p:blipFill rotWithShape="1">
          <a:blip r:embed="rId3"/>
          <a:srcRect l="8787" r="24547"/>
          <a:stretch/>
        </p:blipFill>
        <p:spPr>
          <a:xfrm>
            <a:off x="-2164411" y="-473685"/>
            <a:ext cx="5872589" cy="5872588"/>
          </a:xfrm>
          <a:prstGeom prst="ellipse">
            <a:avLst/>
          </a:prstGeom>
        </p:spPr>
      </p:pic>
    </p:spTree>
    <p:extLst>
      <p:ext uri="{BB962C8B-B14F-4D97-AF65-F5344CB8AC3E}">
        <p14:creationId xmlns:p14="http://schemas.microsoft.com/office/powerpoint/2010/main" val="397142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FD3A53-D092-7F43-8571-3B37FAE1CFCF}"/>
              </a:ext>
            </a:extLst>
          </p:cNvPr>
          <p:cNvPicPr>
            <a:picLocks noChangeAspect="1"/>
          </p:cNvPicPr>
          <p:nvPr userDrawn="1"/>
        </p:nvPicPr>
        <p:blipFill>
          <a:blip r:embed="rId2"/>
          <a:stretch>
            <a:fillRect/>
          </a:stretch>
        </p:blipFill>
        <p:spPr>
          <a:xfrm>
            <a:off x="0" y="5477535"/>
            <a:ext cx="9144000" cy="1380465"/>
          </a:xfrm>
          <a:prstGeom prst="rect">
            <a:avLst/>
          </a:prstGeom>
        </p:spPr>
      </p:pic>
      <p:pic>
        <p:nvPicPr>
          <p:cNvPr id="6" name="Picture 5">
            <a:extLst>
              <a:ext uri="{FF2B5EF4-FFF2-40B4-BE49-F238E27FC236}">
                <a16:creationId xmlns:a16="http://schemas.microsoft.com/office/drawing/2014/main" id="{E9BC20E4-9489-C045-B0AF-3E21A0480494}"/>
              </a:ext>
            </a:extLst>
          </p:cNvPr>
          <p:cNvPicPr>
            <a:picLocks noChangeAspect="1"/>
          </p:cNvPicPr>
          <p:nvPr userDrawn="1"/>
        </p:nvPicPr>
        <p:blipFill>
          <a:blip r:embed="rId3"/>
          <a:stretch>
            <a:fillRect/>
          </a:stretch>
        </p:blipFill>
        <p:spPr>
          <a:xfrm>
            <a:off x="7358400" y="6206400"/>
            <a:ext cx="1324800" cy="328734"/>
          </a:xfrm>
          <a:prstGeom prst="rect">
            <a:avLst/>
          </a:prstGeom>
        </p:spPr>
      </p:pic>
      <p:sp>
        <p:nvSpPr>
          <p:cNvPr id="13" name="Content Placeholder 2">
            <a:extLst>
              <a:ext uri="{FF2B5EF4-FFF2-40B4-BE49-F238E27FC236}">
                <a16:creationId xmlns:a16="http://schemas.microsoft.com/office/drawing/2014/main" id="{A66C099D-F2D4-1847-A171-AC7765CAEFAE}"/>
              </a:ext>
            </a:extLst>
          </p:cNvPr>
          <p:cNvSpPr>
            <a:spLocks noGrp="1"/>
          </p:cNvSpPr>
          <p:nvPr>
            <p:ph idx="1"/>
          </p:nvPr>
        </p:nvSpPr>
        <p:spPr>
          <a:xfrm>
            <a:off x="489857" y="1253331"/>
            <a:ext cx="8192358" cy="4351338"/>
          </a:xfrm>
        </p:spPr>
        <p:txBody>
          <a:bodyPr anchor="ctr">
            <a:normAutofit/>
          </a:bodyPr>
          <a:lstStyle>
            <a:lvl1pPr marL="0" indent="0">
              <a:buNone/>
              <a:defRPr sz="3300" b="0" i="0">
                <a:solidFill>
                  <a:schemeClr val="accent2"/>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llout Quote / Statement">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2"/>
          <a:stretch>
            <a:fillRect/>
          </a:stretch>
        </p:blipFill>
        <p:spPr>
          <a:xfrm>
            <a:off x="7357309" y="6207710"/>
            <a:ext cx="1324906" cy="330400"/>
          </a:xfrm>
          <a:prstGeom prst="rect">
            <a:avLst/>
          </a:prstGeom>
        </p:spPr>
      </p:pic>
      <p:sp>
        <p:nvSpPr>
          <p:cNvPr id="13" name="Content Placeholder 2">
            <a:extLst>
              <a:ext uri="{FF2B5EF4-FFF2-40B4-BE49-F238E27FC236}">
                <a16:creationId xmlns:a16="http://schemas.microsoft.com/office/drawing/2014/main" id="{A66C099D-F2D4-1847-A171-AC7765CAEFAE}"/>
              </a:ext>
            </a:extLst>
          </p:cNvPr>
          <p:cNvSpPr>
            <a:spLocks noGrp="1"/>
          </p:cNvSpPr>
          <p:nvPr>
            <p:ph idx="1"/>
          </p:nvPr>
        </p:nvSpPr>
        <p:spPr>
          <a:xfrm>
            <a:off x="4394718" y="1253331"/>
            <a:ext cx="4287497" cy="4351338"/>
          </a:xfrm>
        </p:spPr>
        <p:txBody>
          <a:bodyPr anchor="ctr">
            <a:normAutofit/>
          </a:bodyPr>
          <a:lstStyle>
            <a:lvl1pPr marL="0" indent="0">
              <a:buNone/>
              <a:defRPr sz="3000" b="0" i="0">
                <a:solidFill>
                  <a:schemeClr val="accent1"/>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sp>
        <p:nvSpPr>
          <p:cNvPr id="4" name="Picture Placeholder 22">
            <a:extLst>
              <a:ext uri="{FF2B5EF4-FFF2-40B4-BE49-F238E27FC236}">
                <a16:creationId xmlns:a16="http://schemas.microsoft.com/office/drawing/2014/main" id="{9EB7D292-B56F-2A49-8F05-84F0600318F5}"/>
              </a:ext>
            </a:extLst>
          </p:cNvPr>
          <p:cNvSpPr>
            <a:spLocks noGrp="1"/>
          </p:cNvSpPr>
          <p:nvPr>
            <p:ph type="pic" sz="quarter" idx="14" hasCustomPrompt="1"/>
          </p:nvPr>
        </p:nvSpPr>
        <p:spPr>
          <a:xfrm>
            <a:off x="-2077986" y="1253331"/>
            <a:ext cx="6128250" cy="612825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dirty="0"/>
              <a:t>Click on icon to place image</a:t>
            </a:r>
          </a:p>
        </p:txBody>
      </p:sp>
    </p:spTree>
    <p:extLst>
      <p:ext uri="{BB962C8B-B14F-4D97-AF65-F5344CB8AC3E}">
        <p14:creationId xmlns:p14="http://schemas.microsoft.com/office/powerpoint/2010/main" val="237584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8288614"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8288614"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Tree>
    <p:extLst>
      <p:ext uri="{BB962C8B-B14F-4D97-AF65-F5344CB8AC3E}">
        <p14:creationId xmlns:p14="http://schemas.microsoft.com/office/powerpoint/2010/main" val="328933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0D603-CAD0-6644-8045-A910A444068B}" type="datetimeFigureOut">
              <a:rPr lang="en-US" smtClean="0"/>
              <a:t>12/11/2020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AE364-3624-814B-BDC1-6A7B3421206F}" type="slidenum">
              <a:rPr lang="en-US" smtClean="0"/>
              <a:t>‹#›</a:t>
            </a:fld>
            <a:endParaRPr lang="en-US"/>
          </a:p>
        </p:txBody>
      </p:sp>
    </p:spTree>
    <p:extLst>
      <p:ext uri="{BB962C8B-B14F-4D97-AF65-F5344CB8AC3E}">
        <p14:creationId xmlns:p14="http://schemas.microsoft.com/office/powerpoint/2010/main" val="2553419318"/>
      </p:ext>
    </p:extLst>
  </p:cSld>
  <p:clrMap bg1="lt1" tx1="dk1" bg2="lt2" tx2="dk2" accent1="accent1" accent2="accent2" accent3="accent3" accent4="accent4" accent5="accent5" accent6="accent6" hlink="hlink" folHlink="folHlink"/>
  <p:sldLayoutIdLst>
    <p:sldLayoutId id="2147483686" r:id="rId1"/>
    <p:sldLayoutId id="2147483661" r:id="rId2"/>
    <p:sldLayoutId id="2147483672" r:id="rId3"/>
    <p:sldLayoutId id="2147483673" r:id="rId4"/>
    <p:sldLayoutId id="2147483674" r:id="rId5"/>
    <p:sldLayoutId id="2147483675" r:id="rId6"/>
    <p:sldLayoutId id="2147483682" r:id="rId7"/>
    <p:sldLayoutId id="2147483681" r:id="rId8"/>
    <p:sldLayoutId id="2147483680" r:id="rId9"/>
    <p:sldLayoutId id="2147483684" r:id="rId10"/>
    <p:sldLayoutId id="2147483685" r:id="rId11"/>
    <p:sldLayoutId id="2147483676" r:id="rId12"/>
    <p:sldLayoutId id="2147483677" r:id="rId13"/>
    <p:sldLayoutId id="2147483678" r:id="rId14"/>
    <p:sldLayoutId id="2147483679" r:id="rId15"/>
    <p:sldLayoutId id="2147483663" r:id="rId16"/>
    <p:sldLayoutId id="214748368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0C601-9AAF-4D41-852D-A6E968CF6490}"/>
              </a:ext>
            </a:extLst>
          </p:cNvPr>
          <p:cNvSpPr>
            <a:spLocks noGrp="1"/>
          </p:cNvSpPr>
          <p:nvPr>
            <p:ph type="ctrTitle"/>
          </p:nvPr>
        </p:nvSpPr>
        <p:spPr/>
        <p:txBody>
          <a:bodyPr/>
          <a:lstStyle/>
          <a:p>
            <a:r>
              <a:rPr lang="en-US" b="1" dirty="0"/>
              <a:t>Working as a Peer</a:t>
            </a:r>
            <a:endParaRPr lang="en-GB" b="1" dirty="0"/>
          </a:p>
        </p:txBody>
      </p:sp>
      <p:sp>
        <p:nvSpPr>
          <p:cNvPr id="3" name="Subtitle 2">
            <a:extLst>
              <a:ext uri="{FF2B5EF4-FFF2-40B4-BE49-F238E27FC236}">
                <a16:creationId xmlns:a16="http://schemas.microsoft.com/office/drawing/2014/main" id="{23712068-87FF-4D08-B201-5C40082CA463}"/>
              </a:ext>
            </a:extLst>
          </p:cNvPr>
          <p:cNvSpPr>
            <a:spLocks noGrp="1"/>
          </p:cNvSpPr>
          <p:nvPr>
            <p:ph type="subTitle" idx="1"/>
          </p:nvPr>
        </p:nvSpPr>
        <p:spPr/>
        <p:txBody>
          <a:bodyPr vert="horz" lIns="91440" tIns="45720" rIns="91440" bIns="45720" rtlCol="0" anchor="t">
            <a:normAutofit fontScale="25000" lnSpcReduction="20000"/>
          </a:bodyPr>
          <a:lstStyle/>
          <a:p>
            <a:r>
              <a:rPr lang="en-US" sz="7200" dirty="0">
                <a:latin typeface="Calibri"/>
                <a:cs typeface="Calibri"/>
              </a:rPr>
              <a:t>Trainer name (s)</a:t>
            </a:r>
            <a:endParaRPr lang="en-US" dirty="0">
              <a:latin typeface="Calibri"/>
              <a:cs typeface="Calibri"/>
            </a:endParaRPr>
          </a:p>
          <a:p>
            <a:endParaRPr lang="en-US" sz="7200" dirty="0"/>
          </a:p>
          <a:p>
            <a:r>
              <a:rPr lang="en-US" sz="7200" dirty="0">
                <a:latin typeface="Calibri"/>
                <a:cs typeface="Calibri"/>
              </a:rPr>
              <a:t>Date</a:t>
            </a:r>
            <a:endParaRPr lang="en-US" sz="7200" dirty="0"/>
          </a:p>
          <a:p>
            <a:endParaRPr lang="en-GB" dirty="0"/>
          </a:p>
        </p:txBody>
      </p:sp>
      <p:pic>
        <p:nvPicPr>
          <p:cNvPr id="5" name="Picture Placeholder 4">
            <a:extLst>
              <a:ext uri="{FF2B5EF4-FFF2-40B4-BE49-F238E27FC236}">
                <a16:creationId xmlns:a16="http://schemas.microsoft.com/office/drawing/2014/main" id="{BBC32E46-51CA-4679-8AA1-8F225BBEFC15}"/>
              </a:ext>
            </a:extLst>
          </p:cNvPr>
          <p:cNvPicPr>
            <a:picLocks noGrp="1" noChangeAspect="1"/>
          </p:cNvPicPr>
          <p:nvPr>
            <p:ph type="pic" sz="quarter" idx="10"/>
          </p:nvPr>
        </p:nvPicPr>
        <p:blipFill>
          <a:blip r:embed="rId3"/>
          <a:srcRect/>
          <a:stretch/>
        </p:blipFill>
        <p:spPr>
          <a:xfrm>
            <a:off x="-2154218" y="-454217"/>
            <a:ext cx="5863575" cy="5835018"/>
          </a:xfrm>
        </p:spPr>
      </p:pic>
    </p:spTree>
    <p:extLst>
      <p:ext uri="{BB962C8B-B14F-4D97-AF65-F5344CB8AC3E}">
        <p14:creationId xmlns:p14="http://schemas.microsoft.com/office/powerpoint/2010/main" val="3571439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 up of a piece of paper&#10;&#10;Description automatically generated">
            <a:extLst>
              <a:ext uri="{FF2B5EF4-FFF2-40B4-BE49-F238E27FC236}">
                <a16:creationId xmlns:a16="http://schemas.microsoft.com/office/drawing/2014/main" id="{0AEED7BA-E8EA-481D-85A4-1F1D68F7FBE2}"/>
              </a:ext>
            </a:extLst>
          </p:cNvPr>
          <p:cNvPicPr>
            <a:picLocks noGrp="1" noChangeAspect="1"/>
          </p:cNvPicPr>
          <p:nvPr>
            <p:ph type="pic" sz="quarter" idx="13"/>
          </p:nvPr>
        </p:nvPicPr>
        <p:blipFill>
          <a:blip r:embed="rId3"/>
          <a:srcRect l="2634" r="2634"/>
          <a:stretch>
            <a:fillRect/>
          </a:stretch>
        </p:blipFill>
        <p:spPr/>
      </p:pic>
      <p:sp>
        <p:nvSpPr>
          <p:cNvPr id="7" name="Rectangle 6">
            <a:extLst>
              <a:ext uri="{FF2B5EF4-FFF2-40B4-BE49-F238E27FC236}">
                <a16:creationId xmlns:a16="http://schemas.microsoft.com/office/drawing/2014/main" id="{07384A36-A8E7-4AF3-BB96-653730226CB6}"/>
              </a:ext>
            </a:extLst>
          </p:cNvPr>
          <p:cNvSpPr/>
          <p:nvPr/>
        </p:nvSpPr>
        <p:spPr>
          <a:xfrm>
            <a:off x="-106213" y="556837"/>
            <a:ext cx="7221907" cy="946150"/>
          </a:xfrm>
          <a:prstGeom prst="rect">
            <a:avLst/>
          </a:prstGeom>
          <a:solidFill>
            <a:srgbClr val="00365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a:extLst>
              <a:ext uri="{FF2B5EF4-FFF2-40B4-BE49-F238E27FC236}">
                <a16:creationId xmlns:a16="http://schemas.microsoft.com/office/drawing/2014/main" id="{187292D6-3E84-440B-9C23-45D5478519E8}"/>
              </a:ext>
            </a:extLst>
          </p:cNvPr>
          <p:cNvSpPr>
            <a:spLocks noGrp="1"/>
          </p:cNvSpPr>
          <p:nvPr>
            <p:ph type="title" idx="4294967295"/>
          </p:nvPr>
        </p:nvSpPr>
        <p:spPr>
          <a:xfrm>
            <a:off x="199292" y="556837"/>
            <a:ext cx="6617144" cy="946150"/>
          </a:xfrm>
        </p:spPr>
        <p:txBody>
          <a:bodyPr/>
          <a:lstStyle/>
          <a:p>
            <a:r>
              <a:rPr lang="en-GB" dirty="0">
                <a:solidFill>
                  <a:schemeClr val="bg1"/>
                </a:solidFill>
              </a:rPr>
              <a:t>Getting to know you</a:t>
            </a:r>
          </a:p>
        </p:txBody>
      </p:sp>
    </p:spTree>
    <p:extLst>
      <p:ext uri="{BB962C8B-B14F-4D97-AF65-F5344CB8AC3E}">
        <p14:creationId xmlns:p14="http://schemas.microsoft.com/office/powerpoint/2010/main" val="3206227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 up of a piece of paper&#10;&#10;Description automatically generated">
            <a:extLst>
              <a:ext uri="{FF2B5EF4-FFF2-40B4-BE49-F238E27FC236}">
                <a16:creationId xmlns:a16="http://schemas.microsoft.com/office/drawing/2014/main" id="{0AEED7BA-E8EA-481D-85A4-1F1D68F7FBE2}"/>
              </a:ext>
            </a:extLst>
          </p:cNvPr>
          <p:cNvPicPr>
            <a:picLocks noGrp="1" noChangeAspect="1"/>
          </p:cNvPicPr>
          <p:nvPr>
            <p:ph type="pic" sz="quarter" idx="13"/>
          </p:nvPr>
        </p:nvPicPr>
        <p:blipFill>
          <a:blip r:embed="rId3"/>
          <a:srcRect l="2634" r="2634"/>
          <a:stretch>
            <a:fillRect/>
          </a:stretch>
        </p:blipFill>
        <p:spPr/>
      </p:pic>
      <p:sp>
        <p:nvSpPr>
          <p:cNvPr id="7" name="Rectangle 6">
            <a:extLst>
              <a:ext uri="{FF2B5EF4-FFF2-40B4-BE49-F238E27FC236}">
                <a16:creationId xmlns:a16="http://schemas.microsoft.com/office/drawing/2014/main" id="{07384A36-A8E7-4AF3-BB96-653730226CB6}"/>
              </a:ext>
            </a:extLst>
          </p:cNvPr>
          <p:cNvSpPr/>
          <p:nvPr/>
        </p:nvSpPr>
        <p:spPr>
          <a:xfrm>
            <a:off x="0" y="556837"/>
            <a:ext cx="7132320" cy="946150"/>
          </a:xfrm>
          <a:prstGeom prst="rect">
            <a:avLst/>
          </a:prstGeom>
          <a:solidFill>
            <a:srgbClr val="00365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a:extLst>
              <a:ext uri="{FF2B5EF4-FFF2-40B4-BE49-F238E27FC236}">
                <a16:creationId xmlns:a16="http://schemas.microsoft.com/office/drawing/2014/main" id="{187292D6-3E84-440B-9C23-45D5478519E8}"/>
              </a:ext>
            </a:extLst>
          </p:cNvPr>
          <p:cNvSpPr>
            <a:spLocks noGrp="1"/>
          </p:cNvSpPr>
          <p:nvPr>
            <p:ph type="title" idx="4294967295"/>
          </p:nvPr>
        </p:nvSpPr>
        <p:spPr>
          <a:xfrm>
            <a:off x="1" y="556837"/>
            <a:ext cx="6816435" cy="946150"/>
          </a:xfrm>
        </p:spPr>
        <p:txBody>
          <a:bodyPr/>
          <a:lstStyle/>
          <a:p>
            <a:r>
              <a:rPr lang="en-GB" dirty="0">
                <a:solidFill>
                  <a:schemeClr val="bg1"/>
                </a:solidFill>
              </a:rPr>
              <a:t>Getting to know you</a:t>
            </a:r>
          </a:p>
        </p:txBody>
      </p:sp>
      <p:sp>
        <p:nvSpPr>
          <p:cNvPr id="8" name="Rectangle 7">
            <a:extLst>
              <a:ext uri="{FF2B5EF4-FFF2-40B4-BE49-F238E27FC236}">
                <a16:creationId xmlns:a16="http://schemas.microsoft.com/office/drawing/2014/main" id="{058FF8A0-334B-4D67-8D10-7E8DDE791CBE}"/>
              </a:ext>
            </a:extLst>
          </p:cNvPr>
          <p:cNvSpPr/>
          <p:nvPr/>
        </p:nvSpPr>
        <p:spPr>
          <a:xfrm>
            <a:off x="-106212" y="2036502"/>
            <a:ext cx="7238532" cy="3632777"/>
          </a:xfrm>
          <a:prstGeom prst="rect">
            <a:avLst/>
          </a:prstGeom>
          <a:solidFill>
            <a:srgbClr val="00365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Title 1">
            <a:extLst>
              <a:ext uri="{FF2B5EF4-FFF2-40B4-BE49-F238E27FC236}">
                <a16:creationId xmlns:a16="http://schemas.microsoft.com/office/drawing/2014/main" id="{57B9E7C0-51A9-410F-9C3F-8DD90EB89A37}"/>
              </a:ext>
            </a:extLst>
          </p:cNvPr>
          <p:cNvSpPr txBox="1">
            <a:spLocks/>
          </p:cNvSpPr>
          <p:nvPr/>
        </p:nvSpPr>
        <p:spPr>
          <a:xfrm>
            <a:off x="1" y="2036502"/>
            <a:ext cx="6816435" cy="363277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spcAft>
                <a:spcPts val="600"/>
              </a:spcAft>
              <a:buFont typeface="Arial" panose="020B0604020202020204" pitchFamily="34" charset="0"/>
              <a:buChar char="•"/>
            </a:pPr>
            <a:r>
              <a:rPr lang="en-GB" sz="2400" dirty="0">
                <a:solidFill>
                  <a:schemeClr val="bg1"/>
                </a:solidFill>
              </a:rPr>
              <a:t>Find a way to express a bit more about yourself to the group</a:t>
            </a:r>
          </a:p>
          <a:p>
            <a:pPr marL="571500" indent="-571500">
              <a:lnSpc>
                <a:spcPct val="100000"/>
              </a:lnSpc>
              <a:spcAft>
                <a:spcPts val="600"/>
              </a:spcAft>
              <a:buFont typeface="Arial" panose="020B0604020202020204" pitchFamily="34" charset="0"/>
              <a:buChar char="•"/>
            </a:pPr>
            <a:r>
              <a:rPr lang="en-GB" sz="2400" dirty="0">
                <a:solidFill>
                  <a:schemeClr val="bg1"/>
                </a:solidFill>
              </a:rPr>
              <a:t>You can use words, pictures, or a combination of both</a:t>
            </a:r>
          </a:p>
          <a:p>
            <a:pPr marL="571500" indent="-571500">
              <a:lnSpc>
                <a:spcPct val="100000"/>
              </a:lnSpc>
              <a:spcAft>
                <a:spcPts val="600"/>
              </a:spcAft>
              <a:buFont typeface="Arial" panose="020B0604020202020204" pitchFamily="34" charset="0"/>
              <a:buChar char="•"/>
            </a:pPr>
            <a:r>
              <a:rPr lang="en-GB" sz="2400" dirty="0">
                <a:solidFill>
                  <a:schemeClr val="bg1"/>
                </a:solidFill>
              </a:rPr>
              <a:t>Think about what you’d like to share: your personality, your interests, your values, what’s important to you, etc…</a:t>
            </a:r>
          </a:p>
          <a:p>
            <a:pPr marL="571500" indent="-571500">
              <a:lnSpc>
                <a:spcPct val="100000"/>
              </a:lnSpc>
              <a:spcAft>
                <a:spcPts val="600"/>
              </a:spcAft>
              <a:buFont typeface="Arial" panose="020B0604020202020204" pitchFamily="34" charset="0"/>
              <a:buChar char="•"/>
            </a:pPr>
            <a:r>
              <a:rPr lang="en-GB" sz="2400" dirty="0">
                <a:solidFill>
                  <a:schemeClr val="bg1"/>
                </a:solidFill>
              </a:rPr>
              <a:t>Use any of the materials provided</a:t>
            </a:r>
          </a:p>
          <a:p>
            <a:pPr marL="571500" indent="-571500">
              <a:lnSpc>
                <a:spcPct val="100000"/>
              </a:lnSpc>
              <a:spcAft>
                <a:spcPts val="600"/>
              </a:spcAft>
              <a:buFont typeface="Arial" panose="020B0604020202020204" pitchFamily="34" charset="0"/>
              <a:buChar char="•"/>
            </a:pPr>
            <a:r>
              <a:rPr lang="en-GB" sz="2400" dirty="0">
                <a:solidFill>
                  <a:schemeClr val="bg1"/>
                </a:solidFill>
              </a:rPr>
              <a:t>You will be asked to share this with the group</a:t>
            </a:r>
          </a:p>
        </p:txBody>
      </p:sp>
    </p:spTree>
    <p:extLst>
      <p:ext uri="{BB962C8B-B14F-4D97-AF65-F5344CB8AC3E}">
        <p14:creationId xmlns:p14="http://schemas.microsoft.com/office/powerpoint/2010/main" val="3513705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dirty="0"/>
              <a:t>Trainer notes: Ways of working</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a:noAutofit/>
          </a:bodyPr>
          <a:lstStyle/>
          <a:p>
            <a:pPr marL="0" indent="0">
              <a:lnSpc>
                <a:spcPct val="100000"/>
              </a:lnSpc>
              <a:spcBef>
                <a:spcPts val="0"/>
              </a:spcBef>
              <a:spcAft>
                <a:spcPts val="600"/>
              </a:spcAft>
              <a:buNone/>
            </a:pPr>
            <a:r>
              <a:rPr lang="en-GB" b="1" dirty="0"/>
              <a:t>Purpose: </a:t>
            </a:r>
            <a:r>
              <a:rPr lang="en-GB" dirty="0"/>
              <a:t>For people to share what they want to get out of the training and how they want to work as a group</a:t>
            </a:r>
            <a:endParaRPr lang="en-GB" b="1" dirty="0"/>
          </a:p>
          <a:p>
            <a:pPr marL="0" indent="0">
              <a:lnSpc>
                <a:spcPct val="100000"/>
              </a:lnSpc>
              <a:spcBef>
                <a:spcPts val="0"/>
              </a:spcBef>
              <a:spcAft>
                <a:spcPts val="600"/>
              </a:spcAft>
              <a:buNone/>
            </a:pPr>
            <a:r>
              <a:rPr lang="en-GB" b="1" dirty="0"/>
              <a:t>Materials: 3</a:t>
            </a:r>
            <a:r>
              <a:rPr lang="en-GB" dirty="0"/>
              <a:t> flipcharts around the room, with the following headers: “Aims for the course”, “Ways of working together”, “Working with the facilitators”</a:t>
            </a:r>
          </a:p>
          <a:p>
            <a:pPr marL="0" indent="0">
              <a:lnSpc>
                <a:spcPct val="100000"/>
              </a:lnSpc>
              <a:spcBef>
                <a:spcPts val="0"/>
              </a:spcBef>
              <a:spcAft>
                <a:spcPts val="600"/>
              </a:spcAft>
              <a:buNone/>
            </a:pPr>
            <a:r>
              <a:rPr lang="en-GB" b="1" dirty="0"/>
              <a:t>Instructions:</a:t>
            </a:r>
          </a:p>
          <a:p>
            <a:pPr>
              <a:lnSpc>
                <a:spcPct val="100000"/>
              </a:lnSpc>
              <a:spcBef>
                <a:spcPts val="0"/>
              </a:spcBef>
              <a:spcAft>
                <a:spcPts val="600"/>
              </a:spcAft>
            </a:pPr>
            <a:r>
              <a:rPr lang="en-GB" dirty="0"/>
              <a:t>Split the group into 3</a:t>
            </a:r>
          </a:p>
          <a:p>
            <a:pPr>
              <a:lnSpc>
                <a:spcPct val="100000"/>
              </a:lnSpc>
              <a:spcBef>
                <a:spcPts val="0"/>
              </a:spcBef>
              <a:spcAft>
                <a:spcPts val="600"/>
              </a:spcAft>
            </a:pPr>
            <a:r>
              <a:rPr lang="en-GB" dirty="0"/>
              <a:t>Point out the flipcharts and explain what to contribute under each:</a:t>
            </a:r>
          </a:p>
          <a:p>
            <a:pPr lvl="1">
              <a:lnSpc>
                <a:spcPct val="100000"/>
              </a:lnSpc>
              <a:spcBef>
                <a:spcPts val="0"/>
              </a:spcBef>
              <a:spcAft>
                <a:spcPts val="600"/>
              </a:spcAft>
            </a:pPr>
            <a:r>
              <a:rPr lang="en-GB" dirty="0"/>
              <a:t>Overall aims – what you want to get out of the course overall </a:t>
            </a:r>
          </a:p>
          <a:p>
            <a:pPr lvl="1">
              <a:lnSpc>
                <a:spcPct val="100000"/>
              </a:lnSpc>
              <a:spcBef>
                <a:spcPts val="0"/>
              </a:spcBef>
              <a:spcAft>
                <a:spcPts val="600"/>
              </a:spcAft>
            </a:pPr>
            <a:r>
              <a:rPr lang="en-GB" dirty="0"/>
              <a:t>Ways of working together – how do you want to work together as a group? What do you need from others to feel safe and comfortable?</a:t>
            </a:r>
          </a:p>
          <a:p>
            <a:pPr lvl="1">
              <a:lnSpc>
                <a:spcPct val="100000"/>
              </a:lnSpc>
              <a:spcBef>
                <a:spcPts val="0"/>
              </a:spcBef>
              <a:spcAft>
                <a:spcPts val="600"/>
              </a:spcAft>
            </a:pPr>
            <a:r>
              <a:rPr lang="en-GB" dirty="0"/>
              <a:t>Working with the facilitators – what do you need from us to feel safe and comfortable?</a:t>
            </a:r>
          </a:p>
          <a:p>
            <a:pPr>
              <a:lnSpc>
                <a:spcPct val="100000"/>
              </a:lnSpc>
              <a:spcBef>
                <a:spcPts val="0"/>
              </a:spcBef>
              <a:spcAft>
                <a:spcPts val="600"/>
              </a:spcAft>
            </a:pPr>
            <a:r>
              <a:rPr lang="en-GB" dirty="0"/>
              <a:t>Ask each small group to stand by one flipchart and write up their ideas – rotate round so each group visits each flipchart</a:t>
            </a:r>
          </a:p>
          <a:p>
            <a:pPr>
              <a:lnSpc>
                <a:spcPct val="100000"/>
              </a:lnSpc>
              <a:spcBef>
                <a:spcPts val="0"/>
              </a:spcBef>
              <a:spcAft>
                <a:spcPts val="600"/>
              </a:spcAft>
            </a:pPr>
            <a:r>
              <a:rPr lang="en-GB" dirty="0"/>
              <a:t>Debrief each flipchart – managing expectations around aims and making sure everyone is clear and happy to sign up to the ways of working</a:t>
            </a:r>
          </a:p>
          <a:p>
            <a:pPr marL="0" indent="0">
              <a:spcBef>
                <a:spcPts val="0"/>
              </a:spcBef>
              <a:buNone/>
            </a:pPr>
            <a:r>
              <a:rPr lang="en-GB" b="1" dirty="0"/>
              <a:t>NB. Keep the flipcharts from this exercise for future sessions.</a:t>
            </a:r>
            <a:endParaRPr lang="en-GB" dirty="0"/>
          </a:p>
          <a:p>
            <a:pPr marL="0" indent="0">
              <a:lnSpc>
                <a:spcPct val="100000"/>
              </a:lnSpc>
              <a:spcBef>
                <a:spcPts val="0"/>
              </a:spcBef>
              <a:spcAft>
                <a:spcPts val="600"/>
              </a:spcAft>
              <a:buNone/>
            </a:pPr>
            <a:r>
              <a:rPr lang="en-GB" b="1" dirty="0"/>
              <a:t>Timings: </a:t>
            </a:r>
          </a:p>
          <a:p>
            <a:pPr>
              <a:spcBef>
                <a:spcPts val="0"/>
              </a:spcBef>
            </a:pPr>
            <a:r>
              <a:rPr lang="en-GB" dirty="0"/>
              <a:t>15 mins to rotate round the flipcharts (5 mins per discussion)</a:t>
            </a:r>
          </a:p>
          <a:p>
            <a:pPr>
              <a:spcBef>
                <a:spcPts val="0"/>
              </a:spcBef>
            </a:pPr>
            <a:r>
              <a:rPr lang="en-GB" dirty="0"/>
              <a:t>15 mins to debrief (5 mins per flipchart)</a:t>
            </a:r>
            <a:endParaRPr lang="en-GB" b="1" dirty="0"/>
          </a:p>
        </p:txBody>
      </p:sp>
    </p:spTree>
    <p:extLst>
      <p:ext uri="{BB962C8B-B14F-4D97-AF65-F5344CB8AC3E}">
        <p14:creationId xmlns:p14="http://schemas.microsoft.com/office/powerpoint/2010/main" val="3454535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 cutting, man, indoor&#10;&#10;Description automatically generated">
            <a:extLst>
              <a:ext uri="{FF2B5EF4-FFF2-40B4-BE49-F238E27FC236}">
                <a16:creationId xmlns:a16="http://schemas.microsoft.com/office/drawing/2014/main" id="{CA1484A0-473E-4979-813A-84BCB1FE76C2}"/>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634" r="2634"/>
          <a:stretch>
            <a:fillRect/>
          </a:stretch>
        </p:blipFill>
        <p:spPr>
          <a:xfrm>
            <a:off x="-106212" y="-181604"/>
            <a:ext cx="9746393" cy="6860655"/>
          </a:xfrm>
        </p:spPr>
      </p:pic>
      <p:sp>
        <p:nvSpPr>
          <p:cNvPr id="9" name="Rectangle 8">
            <a:extLst>
              <a:ext uri="{FF2B5EF4-FFF2-40B4-BE49-F238E27FC236}">
                <a16:creationId xmlns:a16="http://schemas.microsoft.com/office/drawing/2014/main" id="{918C973C-C65B-4288-ABCD-B37D82B2B007}"/>
              </a:ext>
            </a:extLst>
          </p:cNvPr>
          <p:cNvSpPr/>
          <p:nvPr/>
        </p:nvSpPr>
        <p:spPr>
          <a:xfrm>
            <a:off x="-106213" y="556837"/>
            <a:ext cx="7221907" cy="946150"/>
          </a:xfrm>
          <a:prstGeom prst="rect">
            <a:avLst/>
          </a:prstGeom>
          <a:solidFill>
            <a:srgbClr val="131313">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itle 1">
            <a:extLst>
              <a:ext uri="{FF2B5EF4-FFF2-40B4-BE49-F238E27FC236}">
                <a16:creationId xmlns:a16="http://schemas.microsoft.com/office/drawing/2014/main" id="{24F42D7C-11C9-48E8-81A9-9B5875403E24}"/>
              </a:ext>
            </a:extLst>
          </p:cNvPr>
          <p:cNvSpPr txBox="1">
            <a:spLocks/>
          </p:cNvSpPr>
          <p:nvPr/>
        </p:nvSpPr>
        <p:spPr>
          <a:xfrm>
            <a:off x="1" y="556837"/>
            <a:ext cx="6816435" cy="946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Ways of working</a:t>
            </a:r>
          </a:p>
        </p:txBody>
      </p:sp>
    </p:spTree>
    <p:extLst>
      <p:ext uri="{BB962C8B-B14F-4D97-AF65-F5344CB8AC3E}">
        <p14:creationId xmlns:p14="http://schemas.microsoft.com/office/powerpoint/2010/main" val="2778102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 cutting, man, indoor&#10;&#10;Description automatically generated">
            <a:extLst>
              <a:ext uri="{FF2B5EF4-FFF2-40B4-BE49-F238E27FC236}">
                <a16:creationId xmlns:a16="http://schemas.microsoft.com/office/drawing/2014/main" id="{CA1484A0-473E-4979-813A-84BCB1FE76C2}"/>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634" r="2634"/>
          <a:stretch>
            <a:fillRect/>
          </a:stretch>
        </p:blipFill>
        <p:spPr>
          <a:xfrm>
            <a:off x="-106212" y="-181604"/>
            <a:ext cx="9746393" cy="6860655"/>
          </a:xfrm>
        </p:spPr>
      </p:pic>
      <p:sp>
        <p:nvSpPr>
          <p:cNvPr id="9" name="Rectangle 8">
            <a:extLst>
              <a:ext uri="{FF2B5EF4-FFF2-40B4-BE49-F238E27FC236}">
                <a16:creationId xmlns:a16="http://schemas.microsoft.com/office/drawing/2014/main" id="{918C973C-C65B-4288-ABCD-B37D82B2B007}"/>
              </a:ext>
            </a:extLst>
          </p:cNvPr>
          <p:cNvSpPr/>
          <p:nvPr/>
        </p:nvSpPr>
        <p:spPr>
          <a:xfrm>
            <a:off x="-106213" y="556837"/>
            <a:ext cx="7221907" cy="946150"/>
          </a:xfrm>
          <a:prstGeom prst="rect">
            <a:avLst/>
          </a:prstGeom>
          <a:solidFill>
            <a:srgbClr val="131313">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itle 1">
            <a:extLst>
              <a:ext uri="{FF2B5EF4-FFF2-40B4-BE49-F238E27FC236}">
                <a16:creationId xmlns:a16="http://schemas.microsoft.com/office/drawing/2014/main" id="{24F42D7C-11C9-48E8-81A9-9B5875403E24}"/>
              </a:ext>
            </a:extLst>
          </p:cNvPr>
          <p:cNvSpPr txBox="1">
            <a:spLocks/>
          </p:cNvSpPr>
          <p:nvPr/>
        </p:nvSpPr>
        <p:spPr>
          <a:xfrm>
            <a:off x="1" y="556837"/>
            <a:ext cx="6816435" cy="946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Ways of working</a:t>
            </a:r>
          </a:p>
        </p:txBody>
      </p:sp>
      <p:sp>
        <p:nvSpPr>
          <p:cNvPr id="7" name="Rectangle 6">
            <a:extLst>
              <a:ext uri="{FF2B5EF4-FFF2-40B4-BE49-F238E27FC236}">
                <a16:creationId xmlns:a16="http://schemas.microsoft.com/office/drawing/2014/main" id="{69E8FA24-F9B7-43E2-8E3C-B8343C17D9BD}"/>
              </a:ext>
            </a:extLst>
          </p:cNvPr>
          <p:cNvSpPr/>
          <p:nvPr/>
        </p:nvSpPr>
        <p:spPr>
          <a:xfrm>
            <a:off x="-106212" y="2036502"/>
            <a:ext cx="7238532" cy="3632777"/>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Title 1">
            <a:extLst>
              <a:ext uri="{FF2B5EF4-FFF2-40B4-BE49-F238E27FC236}">
                <a16:creationId xmlns:a16="http://schemas.microsoft.com/office/drawing/2014/main" id="{E694F0CF-BD44-4D8D-BBB4-AE2B7015B202}"/>
              </a:ext>
            </a:extLst>
          </p:cNvPr>
          <p:cNvSpPr txBox="1">
            <a:spLocks/>
          </p:cNvSpPr>
          <p:nvPr/>
        </p:nvSpPr>
        <p:spPr>
          <a:xfrm>
            <a:off x="1" y="2036502"/>
            <a:ext cx="6904891" cy="363277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spcAft>
                <a:spcPts val="600"/>
              </a:spcAft>
              <a:buFont typeface="Arial" panose="020B0604020202020204" pitchFamily="34" charset="0"/>
              <a:buChar char="•"/>
            </a:pPr>
            <a:r>
              <a:rPr lang="en-GB" sz="2400" dirty="0">
                <a:solidFill>
                  <a:schemeClr val="bg1"/>
                </a:solidFill>
              </a:rPr>
              <a:t>What do you want to get out of the course overall?</a:t>
            </a:r>
          </a:p>
          <a:p>
            <a:pPr marL="571500" indent="-571500">
              <a:lnSpc>
                <a:spcPct val="100000"/>
              </a:lnSpc>
              <a:spcAft>
                <a:spcPts val="600"/>
              </a:spcAft>
              <a:buFont typeface="Arial" panose="020B0604020202020204" pitchFamily="34" charset="0"/>
              <a:buChar char="•"/>
            </a:pPr>
            <a:r>
              <a:rPr lang="en-GB" sz="2400" dirty="0">
                <a:solidFill>
                  <a:schemeClr val="bg1"/>
                </a:solidFill>
              </a:rPr>
              <a:t>How do you want to work together as a group to feel safe and comfortable?</a:t>
            </a:r>
          </a:p>
          <a:p>
            <a:pPr marL="571500" indent="-571500">
              <a:lnSpc>
                <a:spcPct val="100000"/>
              </a:lnSpc>
              <a:spcAft>
                <a:spcPts val="600"/>
              </a:spcAft>
              <a:buFont typeface="Arial" panose="020B0604020202020204" pitchFamily="34" charset="0"/>
              <a:buChar char="•"/>
            </a:pPr>
            <a:r>
              <a:rPr lang="en-GB" sz="2400" dirty="0">
                <a:solidFill>
                  <a:schemeClr val="bg1"/>
                </a:solidFill>
              </a:rPr>
              <a:t>What do you need from the facilitators to feel safe and comfortable?</a:t>
            </a:r>
          </a:p>
          <a:p>
            <a:pPr marL="571500" indent="-571500">
              <a:lnSpc>
                <a:spcPct val="100000"/>
              </a:lnSpc>
              <a:spcAft>
                <a:spcPts val="600"/>
              </a:spcAft>
              <a:buFont typeface="Arial" panose="020B0604020202020204" pitchFamily="34" charset="0"/>
              <a:buChar char="•"/>
            </a:pPr>
            <a:endParaRPr lang="en-GB" sz="2400" dirty="0">
              <a:solidFill>
                <a:schemeClr val="bg1"/>
              </a:solidFill>
            </a:endParaRPr>
          </a:p>
          <a:p>
            <a:pPr>
              <a:lnSpc>
                <a:spcPct val="100000"/>
              </a:lnSpc>
              <a:spcAft>
                <a:spcPts val="600"/>
              </a:spcAft>
            </a:pPr>
            <a:r>
              <a:rPr lang="en-GB" sz="2400" dirty="0">
                <a:solidFill>
                  <a:schemeClr val="bg1"/>
                </a:solidFill>
              </a:rPr>
              <a:t>You will spend a few minutes at each flipchart before rotating round.</a:t>
            </a:r>
          </a:p>
        </p:txBody>
      </p:sp>
    </p:spTree>
    <p:extLst>
      <p:ext uri="{BB962C8B-B14F-4D97-AF65-F5344CB8AC3E}">
        <p14:creationId xmlns:p14="http://schemas.microsoft.com/office/powerpoint/2010/main" val="933181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E888E-5211-4148-B12C-B7DE9AFA3CBA}"/>
              </a:ext>
            </a:extLst>
          </p:cNvPr>
          <p:cNvSpPr>
            <a:spLocks noGrp="1"/>
          </p:cNvSpPr>
          <p:nvPr>
            <p:ph idx="1"/>
          </p:nvPr>
        </p:nvSpPr>
        <p:spPr/>
        <p:txBody>
          <a:bodyPr/>
          <a:lstStyle/>
          <a:p>
            <a:r>
              <a:rPr lang="en-GB" dirty="0"/>
              <a:t>Aims</a:t>
            </a:r>
          </a:p>
        </p:txBody>
      </p:sp>
    </p:spTree>
    <p:extLst>
      <p:ext uri="{BB962C8B-B14F-4D97-AF65-F5344CB8AC3E}">
        <p14:creationId xmlns:p14="http://schemas.microsoft.com/office/powerpoint/2010/main" val="160873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dirty="0"/>
              <a:t>Trainer notes: Aims</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94310" y="900499"/>
            <a:ext cx="8155379" cy="5552901"/>
          </a:xfrm>
        </p:spPr>
        <p:txBody>
          <a:bodyPr vert="horz" lIns="91440" tIns="45720" rIns="91440" bIns="45720" rtlCol="0" anchor="t">
            <a:noAutofit/>
          </a:bodyPr>
          <a:lstStyle/>
          <a:p>
            <a:pPr marL="0" indent="0">
              <a:lnSpc>
                <a:spcPct val="100000"/>
              </a:lnSpc>
              <a:spcBef>
                <a:spcPts val="0"/>
              </a:spcBef>
              <a:spcAft>
                <a:spcPts val="600"/>
              </a:spcAft>
              <a:buNone/>
            </a:pPr>
            <a:r>
              <a:rPr lang="en-GB" b="1" dirty="0"/>
              <a:t>Purpose: </a:t>
            </a:r>
            <a:r>
              <a:rPr lang="en-GB" dirty="0"/>
              <a:t>To provide an overview of the background and aims for the training</a:t>
            </a:r>
            <a:endParaRPr lang="en-GB" b="1" dirty="0"/>
          </a:p>
          <a:p>
            <a:pPr marL="0" indent="0">
              <a:lnSpc>
                <a:spcPct val="100000"/>
              </a:lnSpc>
              <a:spcBef>
                <a:spcPts val="0"/>
              </a:spcBef>
              <a:spcAft>
                <a:spcPts val="600"/>
              </a:spcAft>
              <a:buNone/>
            </a:pPr>
            <a:endParaRPr lang="en-GB" dirty="0"/>
          </a:p>
          <a:p>
            <a:pPr marL="0" indent="0">
              <a:lnSpc>
                <a:spcPct val="100000"/>
              </a:lnSpc>
              <a:spcBef>
                <a:spcPts val="0"/>
              </a:spcBef>
              <a:spcAft>
                <a:spcPts val="600"/>
              </a:spcAft>
              <a:buNone/>
            </a:pPr>
            <a:r>
              <a:rPr lang="en-GB" b="1" dirty="0"/>
              <a:t>Instructions:</a:t>
            </a:r>
          </a:p>
          <a:p>
            <a:pPr marL="0" indent="0">
              <a:spcBef>
                <a:spcPts val="0"/>
              </a:spcBef>
              <a:buNone/>
            </a:pPr>
            <a:r>
              <a:rPr lang="en-GB" dirty="0">
                <a:latin typeface="Calibri Light"/>
                <a:cs typeface="Calibri Light"/>
              </a:rPr>
              <a:t>Talk through the background of the training (slide 17),</a:t>
            </a:r>
          </a:p>
          <a:p>
            <a:pPr marL="0" indent="0">
              <a:spcBef>
                <a:spcPts val="0"/>
              </a:spcBef>
              <a:buNone/>
            </a:pPr>
            <a:r>
              <a:rPr lang="en-GB" dirty="0">
                <a:latin typeface="Calibri Light"/>
                <a:cs typeface="Calibri Light"/>
              </a:rPr>
              <a:t>Talk through the programme learning outcomes on slides 17 and 18, then talk through the</a:t>
            </a:r>
            <a:r>
              <a:rPr lang="en-GB" i="1" dirty="0">
                <a:latin typeface="Calibri Light"/>
                <a:cs typeface="Calibri Light"/>
              </a:rPr>
              <a:t> proposed </a:t>
            </a:r>
            <a:r>
              <a:rPr lang="en-GB" dirty="0">
                <a:latin typeface="Calibri Light"/>
                <a:cs typeface="Calibri Light"/>
              </a:rPr>
              <a:t>overview of the sessions on slide 19– explain how the sessions have some key themes running through them (the grey boxes) and that they will therefore see themes that come out through the early sessions revisited through a different lens in the later sessions. </a:t>
            </a:r>
            <a:endParaRPr lang="en-GB" b="1" dirty="0"/>
          </a:p>
          <a:p>
            <a:pPr marL="0" indent="0">
              <a:spcBef>
                <a:spcPts val="0"/>
              </a:spcBef>
              <a:buNone/>
            </a:pPr>
            <a:r>
              <a:rPr lang="en-GB" b="1" dirty="0">
                <a:latin typeface="Calibri Light"/>
                <a:cs typeface="Calibri Light"/>
              </a:rPr>
              <a:t>Timings: </a:t>
            </a:r>
            <a:endParaRPr lang="en-GB" b="1" dirty="0"/>
          </a:p>
          <a:p>
            <a:pPr>
              <a:spcBef>
                <a:spcPts val="0"/>
              </a:spcBef>
            </a:pPr>
            <a:r>
              <a:rPr lang="en-GB" dirty="0"/>
              <a:t>15 mins</a:t>
            </a:r>
            <a:endParaRPr lang="en-GB" b="1" dirty="0"/>
          </a:p>
        </p:txBody>
      </p:sp>
    </p:spTree>
    <p:extLst>
      <p:ext uri="{BB962C8B-B14F-4D97-AF65-F5344CB8AC3E}">
        <p14:creationId xmlns:p14="http://schemas.microsoft.com/office/powerpoint/2010/main" val="2296734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F18B-ABDC-47E5-96C9-BEE3D41AD0B2}"/>
              </a:ext>
            </a:extLst>
          </p:cNvPr>
          <p:cNvSpPr>
            <a:spLocks noGrp="1"/>
          </p:cNvSpPr>
          <p:nvPr>
            <p:ph type="title"/>
          </p:nvPr>
        </p:nvSpPr>
        <p:spPr/>
        <p:txBody>
          <a:bodyPr/>
          <a:lstStyle/>
          <a:p>
            <a:r>
              <a:rPr lang="en-GB" dirty="0"/>
              <a:t>Background </a:t>
            </a:r>
          </a:p>
        </p:txBody>
      </p:sp>
      <p:sp>
        <p:nvSpPr>
          <p:cNvPr id="8" name="Content Placeholder 7">
            <a:extLst>
              <a:ext uri="{FF2B5EF4-FFF2-40B4-BE49-F238E27FC236}">
                <a16:creationId xmlns:a16="http://schemas.microsoft.com/office/drawing/2014/main" id="{119BA5F6-EB89-43C9-B4C7-CBBC048940A6}"/>
              </a:ext>
            </a:extLst>
          </p:cNvPr>
          <p:cNvSpPr>
            <a:spLocks noGrp="1"/>
          </p:cNvSpPr>
          <p:nvPr>
            <p:ph idx="1"/>
          </p:nvPr>
        </p:nvSpPr>
        <p:spPr>
          <a:xfrm>
            <a:off x="489857" y="1569316"/>
            <a:ext cx="8288614" cy="3905359"/>
          </a:xfrm>
        </p:spPr>
        <p:txBody>
          <a:bodyPr>
            <a:noAutofit/>
          </a:bodyPr>
          <a:lstStyle/>
          <a:p>
            <a:pPr marL="0" indent="0" algn="ctr">
              <a:buNone/>
            </a:pPr>
            <a:r>
              <a:rPr lang="en-GB" sz="2800" dirty="0"/>
              <a:t>There is a strong evidence base for the positive impact of peer support workers in mental health, but there is a lack of consistency in how the role is developed, implemented and supported. A competence framework has been developed to address this inconsistency, which is currently out for consultation.</a:t>
            </a:r>
          </a:p>
          <a:p>
            <a:pPr marL="0" indent="0" algn="ctr">
              <a:buNone/>
            </a:pPr>
            <a:r>
              <a:rPr lang="en-GB" sz="2800" dirty="0"/>
              <a:t>This programme aims to provide an overview of skills, tools and techniques across the areas identified in the competence framework.</a:t>
            </a:r>
          </a:p>
        </p:txBody>
      </p:sp>
    </p:spTree>
    <p:extLst>
      <p:ext uri="{BB962C8B-B14F-4D97-AF65-F5344CB8AC3E}">
        <p14:creationId xmlns:p14="http://schemas.microsoft.com/office/powerpoint/2010/main" val="1916986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C3F6-AF8F-47D5-99BA-31FC35F75ACE}"/>
              </a:ext>
            </a:extLst>
          </p:cNvPr>
          <p:cNvSpPr>
            <a:spLocks noGrp="1"/>
          </p:cNvSpPr>
          <p:nvPr>
            <p:ph type="title"/>
          </p:nvPr>
        </p:nvSpPr>
        <p:spPr/>
        <p:txBody>
          <a:bodyPr/>
          <a:lstStyle/>
          <a:p>
            <a:r>
              <a:rPr lang="en-GB" dirty="0"/>
              <a:t>Programme learning outcomes</a:t>
            </a:r>
          </a:p>
        </p:txBody>
      </p:sp>
      <p:sp>
        <p:nvSpPr>
          <p:cNvPr id="3" name="Content Placeholder 2">
            <a:extLst>
              <a:ext uri="{FF2B5EF4-FFF2-40B4-BE49-F238E27FC236}">
                <a16:creationId xmlns:a16="http://schemas.microsoft.com/office/drawing/2014/main" id="{DFEF8DCE-FF69-4BE4-8A60-51E637EF5872}"/>
              </a:ext>
            </a:extLst>
          </p:cNvPr>
          <p:cNvSpPr>
            <a:spLocks noGrp="1"/>
          </p:cNvSpPr>
          <p:nvPr>
            <p:ph idx="1"/>
          </p:nvPr>
        </p:nvSpPr>
        <p:spPr/>
        <p:txBody>
          <a:bodyPr>
            <a:normAutofit/>
          </a:bodyPr>
          <a:lstStyle/>
          <a:p>
            <a:pPr marL="0" indent="0">
              <a:buNone/>
            </a:pPr>
            <a:r>
              <a:rPr lang="en-GB" sz="2400" dirty="0"/>
              <a:t>This programme is designed to support you to:</a:t>
            </a:r>
          </a:p>
          <a:p>
            <a:pPr lvl="0">
              <a:lnSpc>
                <a:spcPct val="100000"/>
              </a:lnSpc>
            </a:pPr>
            <a:r>
              <a:rPr lang="en-GB" sz="2400" dirty="0"/>
              <a:t>Understand the values and principles that underpin peer support, reflecting on your own values and attitudes</a:t>
            </a:r>
          </a:p>
          <a:p>
            <a:pPr lvl="0">
              <a:lnSpc>
                <a:spcPct val="100000"/>
              </a:lnSpc>
            </a:pPr>
            <a:r>
              <a:rPr lang="en-GB" sz="2400" dirty="0"/>
              <a:t>Understand the use of self within the peer support worker role</a:t>
            </a:r>
          </a:p>
          <a:p>
            <a:pPr lvl="0">
              <a:lnSpc>
                <a:spcPct val="100000"/>
              </a:lnSpc>
            </a:pPr>
            <a:r>
              <a:rPr lang="en-GB" sz="2400" dirty="0"/>
              <a:t>Demonstrate an ability to adapt to the needs of each individual</a:t>
            </a:r>
          </a:p>
          <a:p>
            <a:pPr lvl="0">
              <a:lnSpc>
                <a:spcPct val="100000"/>
              </a:lnSpc>
            </a:pPr>
            <a:r>
              <a:rPr lang="en-GB" sz="2400" dirty="0"/>
              <a:t>Work in a way that is ethically sound</a:t>
            </a:r>
          </a:p>
          <a:p>
            <a:pPr lvl="0">
              <a:lnSpc>
                <a:spcPct val="100000"/>
              </a:lnSpc>
            </a:pPr>
            <a:r>
              <a:rPr lang="en-GB" sz="2400" dirty="0"/>
              <a:t>Communicate effectively with people you support, members of mental health teams, and other relevant agencies </a:t>
            </a:r>
          </a:p>
          <a:p>
            <a:pPr marL="0" indent="0">
              <a:buNone/>
            </a:pPr>
            <a:endParaRPr lang="en-GB" sz="2400" dirty="0"/>
          </a:p>
          <a:p>
            <a:endParaRPr lang="en-GB" sz="2400" dirty="0"/>
          </a:p>
        </p:txBody>
      </p:sp>
    </p:spTree>
    <p:extLst>
      <p:ext uri="{BB962C8B-B14F-4D97-AF65-F5344CB8AC3E}">
        <p14:creationId xmlns:p14="http://schemas.microsoft.com/office/powerpoint/2010/main" val="2884522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CBFCCC3-FD92-4AC8-AF9A-6D2D0628CA04}"/>
              </a:ext>
            </a:extLst>
          </p:cNvPr>
          <p:cNvSpPr/>
          <p:nvPr/>
        </p:nvSpPr>
        <p:spPr>
          <a:xfrm>
            <a:off x="7275794" y="1493220"/>
            <a:ext cx="1759897" cy="3940278"/>
          </a:xfrm>
          <a:prstGeom prst="rect">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a:t>Supporting mental health</a:t>
            </a:r>
          </a:p>
        </p:txBody>
      </p:sp>
      <p:sp>
        <p:nvSpPr>
          <p:cNvPr id="36" name="Rectangle 35">
            <a:extLst>
              <a:ext uri="{FF2B5EF4-FFF2-40B4-BE49-F238E27FC236}">
                <a16:creationId xmlns:a16="http://schemas.microsoft.com/office/drawing/2014/main" id="{EB1A4573-C346-40B4-8FDF-F6D4412C06A1}"/>
              </a:ext>
            </a:extLst>
          </p:cNvPr>
          <p:cNvSpPr/>
          <p:nvPr/>
        </p:nvSpPr>
        <p:spPr>
          <a:xfrm>
            <a:off x="5464317" y="1493220"/>
            <a:ext cx="1759897" cy="3940278"/>
          </a:xfrm>
          <a:prstGeom prst="rect">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a:t>Navigating the system</a:t>
            </a:r>
          </a:p>
        </p:txBody>
      </p:sp>
      <p:sp>
        <p:nvSpPr>
          <p:cNvPr id="34" name="Rectangle 33">
            <a:extLst>
              <a:ext uri="{FF2B5EF4-FFF2-40B4-BE49-F238E27FC236}">
                <a16:creationId xmlns:a16="http://schemas.microsoft.com/office/drawing/2014/main" id="{977B5E94-4C2C-4596-BABF-901E64EE1E5E}"/>
              </a:ext>
            </a:extLst>
          </p:cNvPr>
          <p:cNvSpPr/>
          <p:nvPr/>
        </p:nvSpPr>
        <p:spPr>
          <a:xfrm>
            <a:off x="3652837" y="1493220"/>
            <a:ext cx="1759897" cy="3940278"/>
          </a:xfrm>
          <a:prstGeom prst="rect">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a:t>Communication and interpersonal skills</a:t>
            </a:r>
          </a:p>
        </p:txBody>
      </p:sp>
      <p:sp>
        <p:nvSpPr>
          <p:cNvPr id="33" name="Rectangle 32">
            <a:extLst>
              <a:ext uri="{FF2B5EF4-FFF2-40B4-BE49-F238E27FC236}">
                <a16:creationId xmlns:a16="http://schemas.microsoft.com/office/drawing/2014/main" id="{EF5C75C0-0092-496D-AFEC-41F1FCE6209B}"/>
              </a:ext>
            </a:extLst>
          </p:cNvPr>
          <p:cNvSpPr/>
          <p:nvPr/>
        </p:nvSpPr>
        <p:spPr>
          <a:xfrm>
            <a:off x="1841360" y="1493220"/>
            <a:ext cx="1759897" cy="3940278"/>
          </a:xfrm>
          <a:prstGeom prst="rect">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a:t>Self-care and </a:t>
            </a:r>
          </a:p>
          <a:p>
            <a:pPr algn="ctr"/>
            <a:r>
              <a:rPr lang="en-GB" sz="1600"/>
              <a:t>self- management</a:t>
            </a:r>
          </a:p>
        </p:txBody>
      </p:sp>
      <p:sp>
        <p:nvSpPr>
          <p:cNvPr id="5" name="Title 4">
            <a:extLst>
              <a:ext uri="{FF2B5EF4-FFF2-40B4-BE49-F238E27FC236}">
                <a16:creationId xmlns:a16="http://schemas.microsoft.com/office/drawing/2014/main" id="{657564F7-D6C3-49A5-87EC-ECDD24DBA31D}"/>
              </a:ext>
            </a:extLst>
          </p:cNvPr>
          <p:cNvSpPr>
            <a:spLocks noGrp="1"/>
          </p:cNvSpPr>
          <p:nvPr>
            <p:ph type="title"/>
          </p:nvPr>
        </p:nvSpPr>
        <p:spPr/>
        <p:txBody>
          <a:bodyPr>
            <a:normAutofit/>
          </a:bodyPr>
          <a:lstStyle/>
          <a:p>
            <a:r>
              <a:rPr lang="en-GB" dirty="0"/>
              <a:t>Programme overview</a:t>
            </a:r>
          </a:p>
        </p:txBody>
      </p:sp>
      <p:sp>
        <p:nvSpPr>
          <p:cNvPr id="6" name="Rectangle 5">
            <a:extLst>
              <a:ext uri="{FF2B5EF4-FFF2-40B4-BE49-F238E27FC236}">
                <a16:creationId xmlns:a16="http://schemas.microsoft.com/office/drawing/2014/main" id="{4DEA8709-D001-434D-9B53-B6F673E07399}"/>
              </a:ext>
            </a:extLst>
          </p:cNvPr>
          <p:cNvSpPr/>
          <p:nvPr/>
        </p:nvSpPr>
        <p:spPr>
          <a:xfrm>
            <a:off x="108309" y="2360914"/>
            <a:ext cx="1602812" cy="1130710"/>
          </a:xfrm>
          <a:prstGeom prst="rect">
            <a:avLst/>
          </a:prstGeom>
          <a:solidFill>
            <a:schemeClr val="accent1"/>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1. Working as a peer</a:t>
            </a:r>
          </a:p>
        </p:txBody>
      </p:sp>
      <p:sp>
        <p:nvSpPr>
          <p:cNvPr id="7" name="Rectangle 6">
            <a:extLst>
              <a:ext uri="{FF2B5EF4-FFF2-40B4-BE49-F238E27FC236}">
                <a16:creationId xmlns:a16="http://schemas.microsoft.com/office/drawing/2014/main" id="{F178982D-467E-47F9-AAE9-3574BE2C11BD}"/>
              </a:ext>
            </a:extLst>
          </p:cNvPr>
          <p:cNvSpPr/>
          <p:nvPr/>
        </p:nvSpPr>
        <p:spPr>
          <a:xfrm>
            <a:off x="1919902" y="2360914"/>
            <a:ext cx="1602812" cy="1130710"/>
          </a:xfrm>
          <a:prstGeom prst="rect">
            <a:avLst/>
          </a:prstGeom>
          <a:solidFill>
            <a:schemeClr val="accent1"/>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2. Use of self</a:t>
            </a:r>
          </a:p>
        </p:txBody>
      </p:sp>
      <p:sp>
        <p:nvSpPr>
          <p:cNvPr id="8" name="Rectangle 7">
            <a:extLst>
              <a:ext uri="{FF2B5EF4-FFF2-40B4-BE49-F238E27FC236}">
                <a16:creationId xmlns:a16="http://schemas.microsoft.com/office/drawing/2014/main" id="{92553F9F-16FA-4AA7-995C-7D1C10CD3E7D}"/>
              </a:ext>
            </a:extLst>
          </p:cNvPr>
          <p:cNvSpPr/>
          <p:nvPr/>
        </p:nvSpPr>
        <p:spPr>
          <a:xfrm>
            <a:off x="3731380" y="2360914"/>
            <a:ext cx="1602812" cy="1130710"/>
          </a:xfrm>
          <a:prstGeom prst="rect">
            <a:avLst/>
          </a:prstGeom>
          <a:solidFill>
            <a:schemeClr val="accent1"/>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3. Effective relationships</a:t>
            </a:r>
          </a:p>
        </p:txBody>
      </p:sp>
      <p:sp>
        <p:nvSpPr>
          <p:cNvPr id="9" name="Rectangle 8">
            <a:extLst>
              <a:ext uri="{FF2B5EF4-FFF2-40B4-BE49-F238E27FC236}">
                <a16:creationId xmlns:a16="http://schemas.microsoft.com/office/drawing/2014/main" id="{2AA25317-C84F-47DD-B919-76F8CF50290B}"/>
              </a:ext>
            </a:extLst>
          </p:cNvPr>
          <p:cNvSpPr/>
          <p:nvPr/>
        </p:nvSpPr>
        <p:spPr>
          <a:xfrm>
            <a:off x="5542858" y="2360914"/>
            <a:ext cx="1602812" cy="1130710"/>
          </a:xfrm>
          <a:prstGeom prst="rect">
            <a:avLst/>
          </a:prstGeom>
          <a:solidFill>
            <a:schemeClr val="accent1"/>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4. Context and frameworks</a:t>
            </a:r>
          </a:p>
        </p:txBody>
      </p:sp>
      <p:sp>
        <p:nvSpPr>
          <p:cNvPr id="10" name="Rectangle 9">
            <a:extLst>
              <a:ext uri="{FF2B5EF4-FFF2-40B4-BE49-F238E27FC236}">
                <a16:creationId xmlns:a16="http://schemas.microsoft.com/office/drawing/2014/main" id="{42029629-8552-4453-8801-63A7F0A7F17B}"/>
              </a:ext>
            </a:extLst>
          </p:cNvPr>
          <p:cNvSpPr/>
          <p:nvPr/>
        </p:nvSpPr>
        <p:spPr>
          <a:xfrm>
            <a:off x="7354336" y="2360914"/>
            <a:ext cx="1602812" cy="1130710"/>
          </a:xfrm>
          <a:prstGeom prst="rect">
            <a:avLst/>
          </a:prstGeom>
          <a:solidFill>
            <a:schemeClr val="accent1"/>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5. Mental health</a:t>
            </a:r>
          </a:p>
        </p:txBody>
      </p:sp>
      <p:sp>
        <p:nvSpPr>
          <p:cNvPr id="11" name="Rectangle 10">
            <a:extLst>
              <a:ext uri="{FF2B5EF4-FFF2-40B4-BE49-F238E27FC236}">
                <a16:creationId xmlns:a16="http://schemas.microsoft.com/office/drawing/2014/main" id="{5CFD2CAF-8C02-42FB-8D22-0F23CAA566D3}"/>
              </a:ext>
            </a:extLst>
          </p:cNvPr>
          <p:cNvSpPr/>
          <p:nvPr/>
        </p:nvSpPr>
        <p:spPr>
          <a:xfrm>
            <a:off x="1919902" y="3936537"/>
            <a:ext cx="1602812" cy="1130710"/>
          </a:xfrm>
          <a:prstGeom prst="rect">
            <a:avLst/>
          </a:prstGeom>
          <a:solidFill>
            <a:schemeClr val="accent1"/>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6. Supporting self-management</a:t>
            </a:r>
          </a:p>
        </p:txBody>
      </p:sp>
      <p:sp>
        <p:nvSpPr>
          <p:cNvPr id="12" name="Rectangle 11">
            <a:extLst>
              <a:ext uri="{FF2B5EF4-FFF2-40B4-BE49-F238E27FC236}">
                <a16:creationId xmlns:a16="http://schemas.microsoft.com/office/drawing/2014/main" id="{C8BB4068-4B65-4ED8-90B2-7C0220A8CDFC}"/>
              </a:ext>
            </a:extLst>
          </p:cNvPr>
          <p:cNvSpPr/>
          <p:nvPr/>
        </p:nvSpPr>
        <p:spPr>
          <a:xfrm>
            <a:off x="3731380" y="3936537"/>
            <a:ext cx="1602812" cy="1130710"/>
          </a:xfrm>
          <a:prstGeom prst="rect">
            <a:avLst/>
          </a:prstGeom>
          <a:solidFill>
            <a:schemeClr val="accent1"/>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7. Working with other professionals</a:t>
            </a:r>
          </a:p>
        </p:txBody>
      </p:sp>
      <p:sp>
        <p:nvSpPr>
          <p:cNvPr id="13" name="Rectangle 12">
            <a:extLst>
              <a:ext uri="{FF2B5EF4-FFF2-40B4-BE49-F238E27FC236}">
                <a16:creationId xmlns:a16="http://schemas.microsoft.com/office/drawing/2014/main" id="{FC00ED42-6BA0-4B30-A8F4-846754A4DB2D}"/>
              </a:ext>
            </a:extLst>
          </p:cNvPr>
          <p:cNvSpPr/>
          <p:nvPr/>
        </p:nvSpPr>
        <p:spPr>
          <a:xfrm>
            <a:off x="5542858" y="3936537"/>
            <a:ext cx="1602812" cy="1130710"/>
          </a:xfrm>
          <a:prstGeom prst="rect">
            <a:avLst/>
          </a:prstGeom>
          <a:solidFill>
            <a:schemeClr val="accent1"/>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8. Supporting access to care</a:t>
            </a:r>
          </a:p>
        </p:txBody>
      </p:sp>
      <p:sp>
        <p:nvSpPr>
          <p:cNvPr id="14" name="Rectangle 13">
            <a:extLst>
              <a:ext uri="{FF2B5EF4-FFF2-40B4-BE49-F238E27FC236}">
                <a16:creationId xmlns:a16="http://schemas.microsoft.com/office/drawing/2014/main" id="{6E9504CE-32D6-4E6D-98FF-0369F4483EE6}"/>
              </a:ext>
            </a:extLst>
          </p:cNvPr>
          <p:cNvSpPr/>
          <p:nvPr/>
        </p:nvSpPr>
        <p:spPr>
          <a:xfrm>
            <a:off x="7354336" y="3936537"/>
            <a:ext cx="1602812" cy="1130710"/>
          </a:xfrm>
          <a:prstGeom prst="rect">
            <a:avLst/>
          </a:prstGeom>
          <a:solidFill>
            <a:schemeClr val="accent1"/>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t>9. Working with groups</a:t>
            </a:r>
          </a:p>
        </p:txBody>
      </p:sp>
      <p:cxnSp>
        <p:nvCxnSpPr>
          <p:cNvPr id="16" name="Straight Arrow Connector 15">
            <a:extLst>
              <a:ext uri="{FF2B5EF4-FFF2-40B4-BE49-F238E27FC236}">
                <a16:creationId xmlns:a16="http://schemas.microsoft.com/office/drawing/2014/main" id="{73B698D6-6197-4F15-903E-510AEA4880C1}"/>
              </a:ext>
            </a:extLst>
          </p:cNvPr>
          <p:cNvCxnSpPr>
            <a:cxnSpLocks/>
            <a:stCxn id="6" idx="3"/>
            <a:endCxn id="7" idx="1"/>
          </p:cNvCxnSpPr>
          <p:nvPr/>
        </p:nvCxnSpPr>
        <p:spPr>
          <a:xfrm>
            <a:off x="1711121" y="2926269"/>
            <a:ext cx="208781"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9859955-64D6-4E3C-96C5-A7384623CAA4}"/>
              </a:ext>
            </a:extLst>
          </p:cNvPr>
          <p:cNvCxnSpPr>
            <a:cxnSpLocks/>
            <a:stCxn id="7" idx="3"/>
            <a:endCxn id="8" idx="1"/>
          </p:cNvCxnSpPr>
          <p:nvPr/>
        </p:nvCxnSpPr>
        <p:spPr>
          <a:xfrm>
            <a:off x="3522714" y="2926269"/>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D0BE254-1FB8-4DB9-9C89-7956621760B7}"/>
              </a:ext>
            </a:extLst>
          </p:cNvPr>
          <p:cNvCxnSpPr>
            <a:stCxn id="8" idx="3"/>
            <a:endCxn id="9" idx="1"/>
          </p:cNvCxnSpPr>
          <p:nvPr/>
        </p:nvCxnSpPr>
        <p:spPr>
          <a:xfrm>
            <a:off x="5334192" y="2926269"/>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AFCB3C7-A7C8-42E2-A906-5B4F9ADBD67D}"/>
              </a:ext>
            </a:extLst>
          </p:cNvPr>
          <p:cNvCxnSpPr>
            <a:stCxn id="9" idx="3"/>
            <a:endCxn id="10" idx="1"/>
          </p:cNvCxnSpPr>
          <p:nvPr/>
        </p:nvCxnSpPr>
        <p:spPr>
          <a:xfrm>
            <a:off x="7145670" y="2926269"/>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D49A4E8-AEAA-4984-BCD8-03B9F04BC3A2}"/>
              </a:ext>
            </a:extLst>
          </p:cNvPr>
          <p:cNvCxnSpPr>
            <a:stCxn id="11" idx="3"/>
            <a:endCxn id="12" idx="1"/>
          </p:cNvCxnSpPr>
          <p:nvPr/>
        </p:nvCxnSpPr>
        <p:spPr>
          <a:xfrm>
            <a:off x="3522714" y="4501892"/>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16734D4-BC9C-467A-93BB-1D125C1CABCC}"/>
              </a:ext>
            </a:extLst>
          </p:cNvPr>
          <p:cNvCxnSpPr>
            <a:stCxn id="12" idx="3"/>
            <a:endCxn id="13" idx="1"/>
          </p:cNvCxnSpPr>
          <p:nvPr/>
        </p:nvCxnSpPr>
        <p:spPr>
          <a:xfrm>
            <a:off x="5334192" y="4501892"/>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558B616-14CC-4534-B19F-19B85F1E7DF7}"/>
              </a:ext>
            </a:extLst>
          </p:cNvPr>
          <p:cNvCxnSpPr>
            <a:stCxn id="13" idx="3"/>
            <a:endCxn id="14" idx="1"/>
          </p:cNvCxnSpPr>
          <p:nvPr/>
        </p:nvCxnSpPr>
        <p:spPr>
          <a:xfrm>
            <a:off x="7145670" y="4501892"/>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E60AC66-CC09-4049-A7A3-AF0BA68D6462}"/>
              </a:ext>
            </a:extLst>
          </p:cNvPr>
          <p:cNvCxnSpPr>
            <a:stCxn id="10" idx="2"/>
            <a:endCxn id="11" idx="0"/>
          </p:cNvCxnSpPr>
          <p:nvPr/>
        </p:nvCxnSpPr>
        <p:spPr>
          <a:xfrm rot="5400000">
            <a:off x="5216069" y="996863"/>
            <a:ext cx="444913" cy="5434434"/>
          </a:xfrm>
          <a:prstGeom prst="bent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147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ECCB-FA9C-8544-876C-257CB62F6C98}"/>
              </a:ext>
            </a:extLst>
          </p:cNvPr>
          <p:cNvSpPr>
            <a:spLocks noGrp="1"/>
          </p:cNvSpPr>
          <p:nvPr>
            <p:ph type="title"/>
          </p:nvPr>
        </p:nvSpPr>
        <p:spPr/>
        <p:txBody>
          <a:bodyPr/>
          <a:lstStyle/>
          <a:p>
            <a:r>
              <a:rPr lang="en-US" dirty="0"/>
              <a:t>Timetable</a:t>
            </a:r>
          </a:p>
        </p:txBody>
      </p:sp>
      <p:graphicFrame>
        <p:nvGraphicFramePr>
          <p:cNvPr id="4" name="Table 3">
            <a:extLst>
              <a:ext uri="{FF2B5EF4-FFF2-40B4-BE49-F238E27FC236}">
                <a16:creationId xmlns:a16="http://schemas.microsoft.com/office/drawing/2014/main" id="{63C8DFE9-754A-471B-865A-106456A5A5E3}"/>
              </a:ext>
            </a:extLst>
          </p:cNvPr>
          <p:cNvGraphicFramePr>
            <a:graphicFrameLocks noGrp="1"/>
          </p:cNvGraphicFramePr>
          <p:nvPr>
            <p:extLst>
              <p:ext uri="{D42A27DB-BD31-4B8C-83A1-F6EECF244321}">
                <p14:modId xmlns:p14="http://schemas.microsoft.com/office/powerpoint/2010/main" val="1928603329"/>
              </p:ext>
            </p:extLst>
          </p:nvPr>
        </p:nvGraphicFramePr>
        <p:xfrm>
          <a:off x="427693" y="1253540"/>
          <a:ext cx="8288613" cy="4504653"/>
        </p:xfrm>
        <a:graphic>
          <a:graphicData uri="http://schemas.openxmlformats.org/drawingml/2006/table">
            <a:tbl>
              <a:tblPr firstRow="1" bandRow="1">
                <a:tableStyleId>{5C22544A-7EE6-4342-B048-85BDC9FD1C3A}</a:tableStyleId>
              </a:tblPr>
              <a:tblGrid>
                <a:gridCol w="1927273">
                  <a:extLst>
                    <a:ext uri="{9D8B030D-6E8A-4147-A177-3AD203B41FA5}">
                      <a16:colId xmlns:a16="http://schemas.microsoft.com/office/drawing/2014/main" val="4267127324"/>
                    </a:ext>
                  </a:extLst>
                </a:gridCol>
                <a:gridCol w="6361340">
                  <a:extLst>
                    <a:ext uri="{9D8B030D-6E8A-4147-A177-3AD203B41FA5}">
                      <a16:colId xmlns:a16="http://schemas.microsoft.com/office/drawing/2014/main" val="4258629903"/>
                    </a:ext>
                  </a:extLst>
                </a:gridCol>
              </a:tblGrid>
              <a:tr h="302309">
                <a:tc>
                  <a:txBody>
                    <a:bodyPr/>
                    <a:lstStyle/>
                    <a:p>
                      <a:r>
                        <a:rPr lang="en-GB" sz="1600" dirty="0">
                          <a:latin typeface="+mj-lt"/>
                        </a:rPr>
                        <a:t>Time</a:t>
                      </a:r>
                    </a:p>
                  </a:txBody>
                  <a:tcPr anchor="ctr"/>
                </a:tc>
                <a:tc>
                  <a:txBody>
                    <a:bodyPr/>
                    <a:lstStyle/>
                    <a:p>
                      <a:r>
                        <a:rPr lang="en-GB" sz="1600" dirty="0">
                          <a:latin typeface="+mj-lt"/>
                        </a:rPr>
                        <a:t>Session overview</a:t>
                      </a:r>
                    </a:p>
                  </a:txBody>
                  <a:tcPr anchor="ctr"/>
                </a:tc>
                <a:extLst>
                  <a:ext uri="{0D108BD9-81ED-4DB2-BD59-A6C34878D82A}">
                    <a16:rowId xmlns:a16="http://schemas.microsoft.com/office/drawing/2014/main" val="597294938"/>
                  </a:ext>
                </a:extLst>
              </a:tr>
              <a:tr h="398917">
                <a:tc>
                  <a:txBody>
                    <a:bodyPr/>
                    <a:lstStyle/>
                    <a:p>
                      <a:r>
                        <a:rPr lang="en-GB" sz="1600" dirty="0">
                          <a:latin typeface="+mj-lt"/>
                        </a:rPr>
                        <a:t>10.00am-10.15am</a:t>
                      </a:r>
                    </a:p>
                  </a:txBody>
                  <a:tcPr anchor="ctr"/>
                </a:tc>
                <a:tc>
                  <a:txBody>
                    <a:bodyPr/>
                    <a:lstStyle/>
                    <a:p>
                      <a:r>
                        <a:rPr lang="en-GB" sz="1600" dirty="0">
                          <a:latin typeface="+mj-lt"/>
                        </a:rPr>
                        <a:t>About today</a:t>
                      </a:r>
                    </a:p>
                  </a:txBody>
                  <a:tcPr anchor="ctr"/>
                </a:tc>
                <a:extLst>
                  <a:ext uri="{0D108BD9-81ED-4DB2-BD59-A6C34878D82A}">
                    <a16:rowId xmlns:a16="http://schemas.microsoft.com/office/drawing/2014/main" val="1646153646"/>
                  </a:ext>
                </a:extLst>
              </a:tr>
              <a:tr h="398917">
                <a:tc>
                  <a:txBody>
                    <a:bodyPr/>
                    <a:lstStyle/>
                    <a:p>
                      <a:r>
                        <a:rPr lang="en-GB" sz="1600" dirty="0">
                          <a:latin typeface="+mj-lt"/>
                        </a:rPr>
                        <a:t>10:15am –11:15am</a:t>
                      </a:r>
                    </a:p>
                  </a:txBody>
                  <a:tcPr anchor="ctr"/>
                </a:tc>
                <a:tc>
                  <a:txBody>
                    <a:bodyPr/>
                    <a:lstStyle/>
                    <a:p>
                      <a:r>
                        <a:rPr lang="en-GB" sz="1600" dirty="0">
                          <a:latin typeface="+mj-lt"/>
                        </a:rPr>
                        <a:t>Getting to know you exercise ‘name’ </a:t>
                      </a:r>
                      <a:endParaRPr lang="en-GB" sz="1600">
                        <a:latin typeface="+mj-lt"/>
                      </a:endParaRPr>
                    </a:p>
                    <a:p>
                      <a:r>
                        <a:rPr lang="en-GB" sz="1600" dirty="0">
                          <a:latin typeface="+mj-lt"/>
                        </a:rPr>
                        <a:t>Story board </a:t>
                      </a:r>
                    </a:p>
                  </a:txBody>
                  <a:tcPr anchor="ctr"/>
                </a:tc>
                <a:extLst>
                  <a:ext uri="{0D108BD9-81ED-4DB2-BD59-A6C34878D82A}">
                    <a16:rowId xmlns:a16="http://schemas.microsoft.com/office/drawing/2014/main" val="3382084450"/>
                  </a:ext>
                </a:extLst>
              </a:tr>
              <a:tr h="398917">
                <a:tc>
                  <a:txBody>
                    <a:bodyPr/>
                    <a:lstStyle/>
                    <a:p>
                      <a:r>
                        <a:rPr lang="en-GB" sz="1600" dirty="0">
                          <a:latin typeface="+mj-lt"/>
                        </a:rPr>
                        <a:t>11.15am-11.30am</a:t>
                      </a:r>
                    </a:p>
                  </a:txBody>
                  <a:tcPr anchor="ctr"/>
                </a:tc>
                <a:tc>
                  <a:txBody>
                    <a:bodyPr/>
                    <a:lstStyle/>
                    <a:p>
                      <a:r>
                        <a:rPr lang="en-GB" sz="1600" dirty="0">
                          <a:latin typeface="+mj-lt"/>
                        </a:rPr>
                        <a:t>Break</a:t>
                      </a:r>
                    </a:p>
                  </a:txBody>
                  <a:tcPr anchor="ctr"/>
                </a:tc>
                <a:extLst>
                  <a:ext uri="{0D108BD9-81ED-4DB2-BD59-A6C34878D82A}">
                    <a16:rowId xmlns:a16="http://schemas.microsoft.com/office/drawing/2014/main" val="822755478"/>
                  </a:ext>
                </a:extLst>
              </a:tr>
              <a:tr h="398917">
                <a:tc>
                  <a:txBody>
                    <a:bodyPr/>
                    <a:lstStyle/>
                    <a:p>
                      <a:r>
                        <a:rPr lang="en-GB" sz="1600" dirty="0">
                          <a:latin typeface="+mj-lt"/>
                        </a:rPr>
                        <a:t>11:30pm –12.00pm</a:t>
                      </a:r>
                    </a:p>
                  </a:txBody>
                  <a:tcPr anchor="ctr"/>
                </a:tc>
                <a:tc>
                  <a:txBody>
                    <a:bodyPr/>
                    <a:lstStyle/>
                    <a:p>
                      <a:r>
                        <a:rPr lang="en-GB" sz="1600" dirty="0">
                          <a:latin typeface="+mj-lt"/>
                        </a:rPr>
                        <a:t>Ways of working</a:t>
                      </a:r>
                    </a:p>
                  </a:txBody>
                  <a:tcPr anchor="ctr"/>
                </a:tc>
                <a:extLst>
                  <a:ext uri="{0D108BD9-81ED-4DB2-BD59-A6C34878D82A}">
                    <a16:rowId xmlns:a16="http://schemas.microsoft.com/office/drawing/2014/main" val="1566926676"/>
                  </a:ext>
                </a:extLst>
              </a:tr>
              <a:tr h="398917">
                <a:tc>
                  <a:txBody>
                    <a:bodyPr/>
                    <a:lstStyle/>
                    <a:p>
                      <a:r>
                        <a:rPr lang="en-GB" sz="1600" dirty="0">
                          <a:latin typeface="+mj-lt"/>
                        </a:rPr>
                        <a:t>12.00pm-12.15pm</a:t>
                      </a:r>
                    </a:p>
                  </a:txBody>
                  <a:tcPr anchor="ctr"/>
                </a:tc>
                <a:tc>
                  <a:txBody>
                    <a:bodyPr/>
                    <a:lstStyle/>
                    <a:p>
                      <a:r>
                        <a:rPr lang="en-GB" sz="1600" dirty="0">
                          <a:latin typeface="+mj-lt"/>
                        </a:rPr>
                        <a:t>Programme overview</a:t>
                      </a:r>
                    </a:p>
                  </a:txBody>
                  <a:tcPr anchor="ctr"/>
                </a:tc>
                <a:extLst>
                  <a:ext uri="{0D108BD9-81ED-4DB2-BD59-A6C34878D82A}">
                    <a16:rowId xmlns:a16="http://schemas.microsoft.com/office/drawing/2014/main" val="2838015656"/>
                  </a:ext>
                </a:extLst>
              </a:tr>
              <a:tr h="398917">
                <a:tc>
                  <a:txBody>
                    <a:bodyPr/>
                    <a:lstStyle/>
                    <a:p>
                      <a:r>
                        <a:rPr lang="en-GB" sz="1600" i="1" dirty="0">
                          <a:latin typeface="+mj-lt"/>
                        </a:rPr>
                        <a:t>12.15pm-1.00pm</a:t>
                      </a:r>
                    </a:p>
                  </a:txBody>
                  <a:tcPr anchor="ctr"/>
                </a:tc>
                <a:tc>
                  <a:txBody>
                    <a:bodyPr/>
                    <a:lstStyle/>
                    <a:p>
                      <a:r>
                        <a:rPr lang="en-GB" sz="1600" i="1" dirty="0">
                          <a:latin typeface="+mj-lt"/>
                        </a:rPr>
                        <a:t>Lunch</a:t>
                      </a:r>
                    </a:p>
                  </a:txBody>
                  <a:tcPr anchor="ctr"/>
                </a:tc>
                <a:extLst>
                  <a:ext uri="{0D108BD9-81ED-4DB2-BD59-A6C34878D82A}">
                    <a16:rowId xmlns:a16="http://schemas.microsoft.com/office/drawing/2014/main" val="4055991151"/>
                  </a:ext>
                </a:extLst>
              </a:tr>
              <a:tr h="398917">
                <a:tc>
                  <a:txBody>
                    <a:bodyPr/>
                    <a:lstStyle/>
                    <a:p>
                      <a:r>
                        <a:rPr lang="en-GB" sz="1600" dirty="0">
                          <a:latin typeface="+mj-lt"/>
                        </a:rPr>
                        <a:t>1.00pm-2.15pm</a:t>
                      </a:r>
                    </a:p>
                  </a:txBody>
                  <a:tcPr anchor="ctr"/>
                </a:tc>
                <a:tc>
                  <a:txBody>
                    <a:bodyPr/>
                    <a:lstStyle/>
                    <a:p>
                      <a:r>
                        <a:rPr lang="en-GB" sz="1600" dirty="0">
                          <a:latin typeface="+mj-lt"/>
                        </a:rPr>
                        <a:t>The peer role</a:t>
                      </a:r>
                    </a:p>
                  </a:txBody>
                  <a:tcPr anchor="ctr"/>
                </a:tc>
                <a:extLst>
                  <a:ext uri="{0D108BD9-81ED-4DB2-BD59-A6C34878D82A}">
                    <a16:rowId xmlns:a16="http://schemas.microsoft.com/office/drawing/2014/main" val="2570359352"/>
                  </a:ext>
                </a:extLst>
              </a:tr>
              <a:tr h="398917">
                <a:tc>
                  <a:txBody>
                    <a:bodyPr/>
                    <a:lstStyle/>
                    <a:p>
                      <a:r>
                        <a:rPr lang="en-GB" sz="1600" dirty="0">
                          <a:latin typeface="+mj-lt"/>
                        </a:rPr>
                        <a:t>2.15pm-3.15pm</a:t>
                      </a:r>
                    </a:p>
                  </a:txBody>
                  <a:tcPr anchor="ctr"/>
                </a:tc>
                <a:tc>
                  <a:txBody>
                    <a:bodyPr/>
                    <a:lstStyle/>
                    <a:p>
                      <a:r>
                        <a:rPr lang="en-GB" sz="1600" dirty="0">
                          <a:latin typeface="+mj-lt"/>
                        </a:rPr>
                        <a:t>Support Plans</a:t>
                      </a:r>
                    </a:p>
                  </a:txBody>
                  <a:tcPr anchor="ctr"/>
                </a:tc>
                <a:extLst>
                  <a:ext uri="{0D108BD9-81ED-4DB2-BD59-A6C34878D82A}">
                    <a16:rowId xmlns:a16="http://schemas.microsoft.com/office/drawing/2014/main" val="4212101268"/>
                  </a:ext>
                </a:extLst>
              </a:tr>
              <a:tr h="398917">
                <a:tc>
                  <a:txBody>
                    <a:bodyPr/>
                    <a:lstStyle/>
                    <a:p>
                      <a:r>
                        <a:rPr lang="en-GB" sz="1600" dirty="0">
                          <a:latin typeface="+mj-lt"/>
                        </a:rPr>
                        <a:t>3.15pm-4.00pm</a:t>
                      </a:r>
                    </a:p>
                  </a:txBody>
                  <a:tcPr anchor="ctr"/>
                </a:tc>
                <a:tc>
                  <a:txBody>
                    <a:bodyPr/>
                    <a:lstStyle/>
                    <a:p>
                      <a:r>
                        <a:rPr lang="en-GB" sz="1600" dirty="0">
                          <a:latin typeface="+mj-lt"/>
                        </a:rPr>
                        <a:t>Buddies and action planning</a:t>
                      </a:r>
                    </a:p>
                  </a:txBody>
                  <a:tcPr anchor="ctr"/>
                </a:tc>
                <a:extLst>
                  <a:ext uri="{0D108BD9-81ED-4DB2-BD59-A6C34878D82A}">
                    <a16:rowId xmlns:a16="http://schemas.microsoft.com/office/drawing/2014/main" val="3259062476"/>
                  </a:ext>
                </a:extLst>
              </a:tr>
              <a:tr h="398917">
                <a:tc>
                  <a:txBody>
                    <a:bodyPr/>
                    <a:lstStyle/>
                    <a:p>
                      <a:r>
                        <a:rPr lang="en-GB" sz="1600" i="1" dirty="0">
                          <a:latin typeface="+mj-lt"/>
                        </a:rPr>
                        <a:t>4pm</a:t>
                      </a:r>
                    </a:p>
                  </a:txBody>
                  <a:tcPr anchor="ctr"/>
                </a:tc>
                <a:tc>
                  <a:txBody>
                    <a:bodyPr/>
                    <a:lstStyle/>
                    <a:p>
                      <a:r>
                        <a:rPr lang="en-GB" sz="1600" i="1" dirty="0">
                          <a:latin typeface="+mj-lt"/>
                        </a:rPr>
                        <a:t>Close</a:t>
                      </a:r>
                    </a:p>
                  </a:txBody>
                  <a:tcPr anchor="ctr"/>
                </a:tc>
                <a:extLst>
                  <a:ext uri="{0D108BD9-81ED-4DB2-BD59-A6C34878D82A}">
                    <a16:rowId xmlns:a16="http://schemas.microsoft.com/office/drawing/2014/main" val="3207661240"/>
                  </a:ext>
                </a:extLst>
              </a:tr>
            </a:tbl>
          </a:graphicData>
        </a:graphic>
      </p:graphicFrame>
      <p:sp>
        <p:nvSpPr>
          <p:cNvPr id="3" name="TextBox 2">
            <a:extLst>
              <a:ext uri="{FF2B5EF4-FFF2-40B4-BE49-F238E27FC236}">
                <a16:creationId xmlns:a16="http://schemas.microsoft.com/office/drawing/2014/main" id="{A2251D9B-F374-4BE3-B040-DD9D060016FB}"/>
              </a:ext>
            </a:extLst>
          </p:cNvPr>
          <p:cNvSpPr txBox="1"/>
          <p:nvPr/>
        </p:nvSpPr>
        <p:spPr>
          <a:xfrm>
            <a:off x="427694" y="5771940"/>
            <a:ext cx="5633138" cy="646331"/>
          </a:xfrm>
          <a:prstGeom prst="rect">
            <a:avLst/>
          </a:prstGeom>
          <a:noFill/>
        </p:spPr>
        <p:txBody>
          <a:bodyPr wrap="square" rtlCol="0">
            <a:spAutoFit/>
          </a:bodyPr>
          <a:lstStyle/>
          <a:p>
            <a:r>
              <a:rPr lang="en-GB" b="1" dirty="0"/>
              <a:t>NB. All timings are approximate and may change in response to the needs of the group</a:t>
            </a:r>
          </a:p>
        </p:txBody>
      </p:sp>
    </p:spTree>
    <p:extLst>
      <p:ext uri="{BB962C8B-B14F-4D97-AF65-F5344CB8AC3E}">
        <p14:creationId xmlns:p14="http://schemas.microsoft.com/office/powerpoint/2010/main" val="3665552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Exploring the Peer role</a:t>
            </a:r>
          </a:p>
        </p:txBody>
      </p:sp>
    </p:spTree>
    <p:extLst>
      <p:ext uri="{BB962C8B-B14F-4D97-AF65-F5344CB8AC3E}">
        <p14:creationId xmlns:p14="http://schemas.microsoft.com/office/powerpoint/2010/main" val="3739163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dirty="0"/>
              <a:t>Trainer notes: Exploring the Peer role</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195947" y="1066540"/>
            <a:ext cx="8288614" cy="5552901"/>
          </a:xfrm>
        </p:spPr>
        <p:txBody>
          <a:bodyPr>
            <a:noAutofit/>
          </a:bodyPr>
          <a:lstStyle/>
          <a:p>
            <a:pPr marL="0" indent="0">
              <a:lnSpc>
                <a:spcPct val="100000"/>
              </a:lnSpc>
              <a:spcBef>
                <a:spcPts val="0"/>
              </a:spcBef>
              <a:spcAft>
                <a:spcPts val="600"/>
              </a:spcAft>
              <a:buNone/>
            </a:pPr>
            <a:r>
              <a:rPr lang="en-GB" sz="1400" b="1" dirty="0"/>
              <a:t>Purpose: </a:t>
            </a:r>
            <a:r>
              <a:rPr lang="en-GB" sz="1400" dirty="0"/>
              <a:t>To explore people’s understanding of the peer role</a:t>
            </a:r>
            <a:r>
              <a:rPr lang="en-GB" dirty="0"/>
              <a:t>.</a:t>
            </a:r>
            <a:endParaRPr lang="en-GB" sz="1400" b="1" dirty="0"/>
          </a:p>
          <a:p>
            <a:pPr marL="0" indent="0">
              <a:lnSpc>
                <a:spcPct val="100000"/>
              </a:lnSpc>
              <a:spcBef>
                <a:spcPts val="0"/>
              </a:spcBef>
              <a:spcAft>
                <a:spcPts val="600"/>
              </a:spcAft>
              <a:buNone/>
            </a:pPr>
            <a:r>
              <a:rPr lang="en-GB" sz="1400" b="1" dirty="0"/>
              <a:t>Materials: </a:t>
            </a:r>
            <a:r>
              <a:rPr lang="en-GB" dirty="0"/>
              <a:t>Flipchart paper with the outline of a person drawn up, materials from the getting to know you exercise</a:t>
            </a:r>
            <a:endParaRPr lang="en-GB" sz="1400" dirty="0"/>
          </a:p>
          <a:p>
            <a:pPr marL="0" indent="0">
              <a:lnSpc>
                <a:spcPct val="100000"/>
              </a:lnSpc>
              <a:spcBef>
                <a:spcPts val="0"/>
              </a:spcBef>
              <a:spcAft>
                <a:spcPts val="600"/>
              </a:spcAft>
              <a:buNone/>
            </a:pPr>
            <a:r>
              <a:rPr lang="en-GB" sz="1400" b="1" dirty="0"/>
              <a:t>Instructions:</a:t>
            </a:r>
            <a:r>
              <a:rPr lang="en-GB" sz="1400" dirty="0"/>
              <a:t> Split the participants into groups of 3-4 and ask them to use the materials provided to explore their understanding of the Peer role, using the questions as prompts. </a:t>
            </a:r>
          </a:p>
          <a:p>
            <a:pPr marL="0" indent="0">
              <a:lnSpc>
                <a:spcPct val="100000"/>
              </a:lnSpc>
              <a:spcBef>
                <a:spcPts val="0"/>
              </a:spcBef>
              <a:spcAft>
                <a:spcPts val="600"/>
              </a:spcAft>
              <a:buNone/>
            </a:pPr>
            <a:r>
              <a:rPr lang="en-GB" dirty="0"/>
              <a:t>Encourage people to explore the similarities and differences in their understanding of the role, explaining that there is no ‘right’ answer. They may have different definitions depending on their different contexts – reassure people that this is expected, and that they should think about how to represent these different perspectives on the flipchart.</a:t>
            </a:r>
          </a:p>
          <a:p>
            <a:pPr marL="0" indent="0">
              <a:lnSpc>
                <a:spcPct val="100000"/>
              </a:lnSpc>
              <a:spcBef>
                <a:spcPts val="0"/>
              </a:spcBef>
              <a:spcAft>
                <a:spcPts val="600"/>
              </a:spcAft>
              <a:buNone/>
            </a:pPr>
            <a:r>
              <a:rPr lang="en-GB" sz="1400" dirty="0"/>
              <a:t>Question prompts:</a:t>
            </a:r>
          </a:p>
          <a:p>
            <a:pPr>
              <a:spcBef>
                <a:spcPts val="0"/>
              </a:spcBef>
            </a:pPr>
            <a:r>
              <a:rPr lang="en-GB" dirty="0"/>
              <a:t>What are the roles and responsibilities of a Peer?</a:t>
            </a:r>
          </a:p>
          <a:p>
            <a:pPr>
              <a:spcBef>
                <a:spcPts val="0"/>
              </a:spcBef>
            </a:pPr>
            <a:r>
              <a:rPr lang="en-GB" sz="1400" dirty="0"/>
              <a:t>What val</a:t>
            </a:r>
            <a:r>
              <a:rPr lang="en-GB" dirty="0"/>
              <a:t>ues should underpin Peer work?</a:t>
            </a:r>
          </a:p>
          <a:p>
            <a:pPr>
              <a:spcBef>
                <a:spcPts val="0"/>
              </a:spcBef>
            </a:pPr>
            <a:r>
              <a:rPr lang="en-GB" sz="1400" dirty="0"/>
              <a:t>What are the key skills?</a:t>
            </a:r>
          </a:p>
          <a:p>
            <a:pPr>
              <a:spcBef>
                <a:spcPts val="0"/>
              </a:spcBef>
            </a:pPr>
            <a:endParaRPr lang="en-GB" sz="1400" dirty="0"/>
          </a:p>
          <a:p>
            <a:pPr marL="0" indent="0">
              <a:spcBef>
                <a:spcPts val="0"/>
              </a:spcBef>
              <a:buNone/>
            </a:pPr>
            <a:r>
              <a:rPr lang="en-GB" dirty="0"/>
              <a:t>Once each group has finished the exercise, ask each group to share their thoughts. Explore any differences across the groups, and highlight the similarities, particularly around values.</a:t>
            </a:r>
          </a:p>
          <a:p>
            <a:pPr marL="0" indent="0">
              <a:spcBef>
                <a:spcPts val="0"/>
              </a:spcBef>
              <a:buNone/>
            </a:pPr>
            <a:r>
              <a:rPr lang="en-GB" b="1" dirty="0"/>
              <a:t>NB. Keep the flipcharts from this exercise for future sessions.</a:t>
            </a:r>
          </a:p>
          <a:p>
            <a:pPr marL="0" indent="0">
              <a:spcBef>
                <a:spcPts val="0"/>
              </a:spcBef>
              <a:buNone/>
            </a:pPr>
            <a:endParaRPr lang="en-GB" sz="1400" dirty="0"/>
          </a:p>
          <a:p>
            <a:pPr marL="0" indent="0">
              <a:lnSpc>
                <a:spcPct val="100000"/>
              </a:lnSpc>
              <a:spcBef>
                <a:spcPts val="0"/>
              </a:spcBef>
              <a:spcAft>
                <a:spcPts val="600"/>
              </a:spcAft>
              <a:buNone/>
            </a:pPr>
            <a:r>
              <a:rPr lang="en-GB" sz="1400" b="1" dirty="0"/>
              <a:t>Timings: </a:t>
            </a:r>
            <a:r>
              <a:rPr lang="en-GB" sz="1400" dirty="0"/>
              <a:t>15 mins in groups, then 15 mins to debrief</a:t>
            </a:r>
            <a:endParaRPr lang="en-GB" sz="1400" b="1" dirty="0"/>
          </a:p>
        </p:txBody>
      </p:sp>
    </p:spTree>
    <p:extLst>
      <p:ext uri="{BB962C8B-B14F-4D97-AF65-F5344CB8AC3E}">
        <p14:creationId xmlns:p14="http://schemas.microsoft.com/office/powerpoint/2010/main" val="3300697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3331A-8B53-4344-9A78-00CFE71540B1}"/>
              </a:ext>
            </a:extLst>
          </p:cNvPr>
          <p:cNvSpPr>
            <a:spLocks noGrp="1"/>
          </p:cNvSpPr>
          <p:nvPr>
            <p:ph type="title"/>
          </p:nvPr>
        </p:nvSpPr>
        <p:spPr/>
        <p:txBody>
          <a:bodyPr/>
          <a:lstStyle/>
          <a:p>
            <a:r>
              <a:rPr lang="en-GB" dirty="0"/>
              <a:t>Exploring the Peer role</a:t>
            </a:r>
          </a:p>
        </p:txBody>
      </p:sp>
      <p:sp>
        <p:nvSpPr>
          <p:cNvPr id="3" name="Content Placeholder 2">
            <a:extLst>
              <a:ext uri="{FF2B5EF4-FFF2-40B4-BE49-F238E27FC236}">
                <a16:creationId xmlns:a16="http://schemas.microsoft.com/office/drawing/2014/main" id="{1A0CB22D-35F8-4396-BBE8-79E5ADBBA38C}"/>
              </a:ext>
            </a:extLst>
          </p:cNvPr>
          <p:cNvSpPr>
            <a:spLocks noGrp="1"/>
          </p:cNvSpPr>
          <p:nvPr>
            <p:ph idx="1"/>
          </p:nvPr>
        </p:nvSpPr>
        <p:spPr>
          <a:xfrm>
            <a:off x="4271250" y="1651071"/>
            <a:ext cx="4345212" cy="4351338"/>
          </a:xfrm>
        </p:spPr>
        <p:txBody>
          <a:bodyPr anchor="ctr"/>
          <a:lstStyle/>
          <a:p>
            <a:pPr>
              <a:lnSpc>
                <a:spcPct val="100000"/>
              </a:lnSpc>
              <a:spcBef>
                <a:spcPts val="0"/>
              </a:spcBef>
              <a:spcAft>
                <a:spcPts val="600"/>
              </a:spcAft>
            </a:pPr>
            <a:r>
              <a:rPr lang="en-GB" sz="2800" dirty="0"/>
              <a:t>What are the roles and responsibilities of a Peer?</a:t>
            </a:r>
          </a:p>
          <a:p>
            <a:pPr>
              <a:lnSpc>
                <a:spcPct val="100000"/>
              </a:lnSpc>
              <a:spcBef>
                <a:spcPts val="0"/>
              </a:spcBef>
              <a:spcAft>
                <a:spcPts val="600"/>
              </a:spcAft>
            </a:pPr>
            <a:r>
              <a:rPr lang="en-GB" sz="2800" dirty="0"/>
              <a:t>What values should  underpin Peer work?</a:t>
            </a:r>
          </a:p>
          <a:p>
            <a:pPr>
              <a:lnSpc>
                <a:spcPct val="100000"/>
              </a:lnSpc>
              <a:spcBef>
                <a:spcPts val="0"/>
              </a:spcBef>
              <a:spcAft>
                <a:spcPts val="600"/>
              </a:spcAft>
            </a:pPr>
            <a:r>
              <a:rPr lang="en-GB" sz="2800" dirty="0"/>
              <a:t>What are the key skills?</a:t>
            </a:r>
          </a:p>
          <a:p>
            <a:pPr marL="0" indent="0">
              <a:lnSpc>
                <a:spcPct val="100000"/>
              </a:lnSpc>
              <a:spcAft>
                <a:spcPts val="600"/>
              </a:spcAft>
              <a:buNone/>
            </a:pPr>
            <a:endParaRPr lang="en-GB" dirty="0"/>
          </a:p>
        </p:txBody>
      </p:sp>
      <p:pic>
        <p:nvPicPr>
          <p:cNvPr id="4" name="Picture 5" descr="A picture containing woman, sitting, posing, white&#10;&#10;Description generated with very high confidence">
            <a:extLst>
              <a:ext uri="{FF2B5EF4-FFF2-40B4-BE49-F238E27FC236}">
                <a16:creationId xmlns:a16="http://schemas.microsoft.com/office/drawing/2014/main" id="{111B0C44-62F2-41E5-91D2-6FF8045F570D}"/>
              </a:ext>
            </a:extLst>
          </p:cNvPr>
          <p:cNvPicPr>
            <a:picLocks noChangeAspect="1"/>
          </p:cNvPicPr>
          <p:nvPr/>
        </p:nvPicPr>
        <p:blipFill rotWithShape="1">
          <a:blip r:embed="rId2"/>
          <a:srcRect r="10749" b="433"/>
          <a:stretch/>
        </p:blipFill>
        <p:spPr>
          <a:xfrm>
            <a:off x="23004" y="1710186"/>
            <a:ext cx="4253134" cy="3538324"/>
          </a:xfrm>
          <a:prstGeom prst="rect">
            <a:avLst/>
          </a:prstGeom>
        </p:spPr>
      </p:pic>
    </p:spTree>
    <p:extLst>
      <p:ext uri="{BB962C8B-B14F-4D97-AF65-F5344CB8AC3E}">
        <p14:creationId xmlns:p14="http://schemas.microsoft.com/office/powerpoint/2010/main" val="412782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Peer Values </a:t>
            </a:r>
          </a:p>
        </p:txBody>
      </p:sp>
    </p:spTree>
    <p:extLst>
      <p:ext uri="{BB962C8B-B14F-4D97-AF65-F5344CB8AC3E}">
        <p14:creationId xmlns:p14="http://schemas.microsoft.com/office/powerpoint/2010/main" val="1143943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dirty="0"/>
              <a:t>Trainer notes: Peer Values</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numCol="1">
            <a:noAutofit/>
          </a:bodyPr>
          <a:lstStyle/>
          <a:p>
            <a:pPr marL="0" indent="0">
              <a:lnSpc>
                <a:spcPct val="100000"/>
              </a:lnSpc>
              <a:spcBef>
                <a:spcPts val="0"/>
              </a:spcBef>
              <a:spcAft>
                <a:spcPts val="600"/>
              </a:spcAft>
              <a:buNone/>
            </a:pPr>
            <a:r>
              <a:rPr lang="en-GB" b="1" dirty="0"/>
              <a:t>Purpose: </a:t>
            </a:r>
            <a:r>
              <a:rPr lang="en-GB" dirty="0"/>
              <a:t>To review the values from the competence framework in line with their values from the previous exercise </a:t>
            </a:r>
            <a:endParaRPr lang="en-GB" b="1" dirty="0"/>
          </a:p>
          <a:p>
            <a:pPr marL="0" indent="0">
              <a:lnSpc>
                <a:spcPct val="100000"/>
              </a:lnSpc>
              <a:spcBef>
                <a:spcPts val="0"/>
              </a:spcBef>
              <a:spcAft>
                <a:spcPts val="600"/>
              </a:spcAft>
              <a:buNone/>
            </a:pPr>
            <a:r>
              <a:rPr lang="en-GB" b="1" dirty="0"/>
              <a:t>Materials: </a:t>
            </a:r>
            <a:r>
              <a:rPr lang="en-GB" dirty="0"/>
              <a:t>Handout – values (1 for every 2 participants) NB. These cards don’t include ‘recovery-focused’ as this is covered in the next activity</a:t>
            </a:r>
          </a:p>
          <a:p>
            <a:pPr marL="0" indent="0">
              <a:lnSpc>
                <a:spcPct val="100000"/>
              </a:lnSpc>
              <a:spcBef>
                <a:spcPts val="0"/>
              </a:spcBef>
              <a:spcAft>
                <a:spcPts val="600"/>
              </a:spcAft>
              <a:buNone/>
            </a:pPr>
            <a:r>
              <a:rPr lang="en-GB" b="1" dirty="0"/>
              <a:t>Instructions:</a:t>
            </a:r>
          </a:p>
          <a:p>
            <a:pPr marL="0" indent="0">
              <a:lnSpc>
                <a:spcPct val="100000"/>
              </a:lnSpc>
              <a:spcBef>
                <a:spcPts val="0"/>
              </a:spcBef>
              <a:spcAft>
                <a:spcPts val="600"/>
              </a:spcAft>
              <a:buNone/>
            </a:pPr>
            <a:r>
              <a:rPr lang="en-GB" b="1" dirty="0"/>
              <a:t>Part 1: </a:t>
            </a:r>
            <a:r>
              <a:rPr lang="en-GB" dirty="0"/>
              <a:t>Split people into pairs and give each pair a set of cards. Ask them to pull out the cards at random, and share their reactions to each word. They might want to consider what it means in practice, whether they agree with it as a peer value, and what thoughts or feelings it produces in them.</a:t>
            </a:r>
          </a:p>
          <a:p>
            <a:pPr marL="0" indent="0">
              <a:lnSpc>
                <a:spcPct val="100000"/>
              </a:lnSpc>
              <a:spcBef>
                <a:spcPts val="0"/>
              </a:spcBef>
              <a:spcAft>
                <a:spcPts val="600"/>
              </a:spcAft>
              <a:buNone/>
            </a:pPr>
            <a:r>
              <a:rPr lang="en-GB" b="1" dirty="0"/>
              <a:t>Part 2: </a:t>
            </a:r>
            <a:r>
              <a:rPr lang="en-GB" dirty="0"/>
              <a:t>Work through each value as a whole group – ask people to share what came up in their pairs. If helpful, share the definition from the competence framework using the slides, and help the group to think about what this might mean in practice. Encourage questions and debate about each value, but aim to come to a group consensus about whether this is a set of values they can work to – this might involve groups adding any values that are missing from their Peer definition from the previous exercise.</a:t>
            </a:r>
            <a:endParaRPr lang="en-GB" b="1" dirty="0"/>
          </a:p>
          <a:p>
            <a:pPr marL="0" indent="0">
              <a:lnSpc>
                <a:spcPct val="100000"/>
              </a:lnSpc>
              <a:spcBef>
                <a:spcPts val="0"/>
              </a:spcBef>
              <a:spcAft>
                <a:spcPts val="600"/>
              </a:spcAft>
              <a:buNone/>
            </a:pPr>
            <a:r>
              <a:rPr lang="en-GB" b="1" dirty="0"/>
              <a:t>Timings: </a:t>
            </a:r>
          </a:p>
          <a:p>
            <a:pPr>
              <a:spcBef>
                <a:spcPts val="0"/>
              </a:spcBef>
            </a:pPr>
            <a:r>
              <a:rPr lang="en-GB" dirty="0"/>
              <a:t>20 mins in pairs, 20 mins group debrief</a:t>
            </a:r>
            <a:endParaRPr lang="en-GB" b="1" dirty="0"/>
          </a:p>
        </p:txBody>
      </p:sp>
    </p:spTree>
    <p:extLst>
      <p:ext uri="{BB962C8B-B14F-4D97-AF65-F5344CB8AC3E}">
        <p14:creationId xmlns:p14="http://schemas.microsoft.com/office/powerpoint/2010/main" val="3624262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795D4-5298-4905-B906-4EC9BE5A1971}"/>
              </a:ext>
            </a:extLst>
          </p:cNvPr>
          <p:cNvSpPr>
            <a:spLocks noGrp="1"/>
          </p:cNvSpPr>
          <p:nvPr>
            <p:ph type="title"/>
          </p:nvPr>
        </p:nvSpPr>
        <p:spPr/>
        <p:txBody>
          <a:bodyPr/>
          <a:lstStyle/>
          <a:p>
            <a:r>
              <a:rPr lang="en-GB" dirty="0"/>
              <a:t>Handout - Values</a:t>
            </a:r>
          </a:p>
        </p:txBody>
      </p:sp>
      <p:graphicFrame>
        <p:nvGraphicFramePr>
          <p:cNvPr id="8" name="Table 8">
            <a:extLst>
              <a:ext uri="{FF2B5EF4-FFF2-40B4-BE49-F238E27FC236}">
                <a16:creationId xmlns:a16="http://schemas.microsoft.com/office/drawing/2014/main" id="{A14E441D-AF14-497A-95F5-2B9612ECB830}"/>
              </a:ext>
            </a:extLst>
          </p:cNvPr>
          <p:cNvGraphicFramePr>
            <a:graphicFrameLocks noGrp="1"/>
          </p:cNvGraphicFramePr>
          <p:nvPr>
            <p:extLst>
              <p:ext uri="{D42A27DB-BD31-4B8C-83A1-F6EECF244321}">
                <p14:modId xmlns:p14="http://schemas.microsoft.com/office/powerpoint/2010/main" val="2859203988"/>
              </p:ext>
            </p:extLst>
          </p:nvPr>
        </p:nvGraphicFramePr>
        <p:xfrm>
          <a:off x="0" y="1197708"/>
          <a:ext cx="9144000" cy="5660292"/>
        </p:xfrm>
        <a:graphic>
          <a:graphicData uri="http://schemas.openxmlformats.org/drawingml/2006/table">
            <a:tbl>
              <a:tblPr>
                <a:tableStyleId>{5C22544A-7EE6-4342-B048-85BDC9FD1C3A}</a:tableStyleId>
              </a:tblPr>
              <a:tblGrid>
                <a:gridCol w="4572000">
                  <a:extLst>
                    <a:ext uri="{9D8B030D-6E8A-4147-A177-3AD203B41FA5}">
                      <a16:colId xmlns:a16="http://schemas.microsoft.com/office/drawing/2014/main" val="3288889851"/>
                    </a:ext>
                  </a:extLst>
                </a:gridCol>
                <a:gridCol w="4572000">
                  <a:extLst>
                    <a:ext uri="{9D8B030D-6E8A-4147-A177-3AD203B41FA5}">
                      <a16:colId xmlns:a16="http://schemas.microsoft.com/office/drawing/2014/main" val="2788011468"/>
                    </a:ext>
                  </a:extLst>
                </a:gridCol>
              </a:tblGrid>
              <a:tr h="1886764">
                <a:tc>
                  <a:txBody>
                    <a:bodyPr/>
                    <a:lstStyle/>
                    <a:p>
                      <a:pPr algn="ctr"/>
                      <a:r>
                        <a:rPr lang="en-GB" sz="3200" dirty="0"/>
                        <a:t>Respect</a:t>
                      </a:r>
                    </a:p>
                  </a:txBody>
                  <a:tcPr anchor="ctr"/>
                </a:tc>
                <a:tc>
                  <a:txBody>
                    <a:bodyPr/>
                    <a:lstStyle/>
                    <a:p>
                      <a:pPr algn="ctr"/>
                      <a:r>
                        <a:rPr lang="en-GB" sz="3200" dirty="0"/>
                        <a:t>Reciprocity</a:t>
                      </a:r>
                    </a:p>
                  </a:txBody>
                  <a:tcPr anchor="ctr"/>
                </a:tc>
                <a:extLst>
                  <a:ext uri="{0D108BD9-81ED-4DB2-BD59-A6C34878D82A}">
                    <a16:rowId xmlns:a16="http://schemas.microsoft.com/office/drawing/2014/main" val="3146235330"/>
                  </a:ext>
                </a:extLst>
              </a:tr>
              <a:tr h="1886764">
                <a:tc>
                  <a:txBody>
                    <a:bodyPr/>
                    <a:lstStyle/>
                    <a:p>
                      <a:pPr algn="ctr"/>
                      <a:r>
                        <a:rPr lang="en-GB" sz="3200" dirty="0"/>
                        <a:t>Mutuality</a:t>
                      </a:r>
                    </a:p>
                  </a:txBody>
                  <a:tcPr anchor="ctr"/>
                </a:tc>
                <a:tc>
                  <a:txBody>
                    <a:bodyPr/>
                    <a:lstStyle/>
                    <a:p>
                      <a:pPr algn="ctr"/>
                      <a:r>
                        <a:rPr lang="en-GB" sz="3200" dirty="0"/>
                        <a:t>Non-directive</a:t>
                      </a:r>
                    </a:p>
                  </a:txBody>
                  <a:tcPr anchor="ctr"/>
                </a:tc>
                <a:extLst>
                  <a:ext uri="{0D108BD9-81ED-4DB2-BD59-A6C34878D82A}">
                    <a16:rowId xmlns:a16="http://schemas.microsoft.com/office/drawing/2014/main" val="3393343269"/>
                  </a:ext>
                </a:extLst>
              </a:tr>
              <a:tr h="1886764">
                <a:tc>
                  <a:txBody>
                    <a:bodyPr/>
                    <a:lstStyle/>
                    <a:p>
                      <a:pPr algn="ctr"/>
                      <a:r>
                        <a:rPr lang="en-GB" sz="3200" dirty="0"/>
                        <a:t>Strengths-based</a:t>
                      </a:r>
                    </a:p>
                  </a:txBody>
                  <a:tcPr anchor="ctr"/>
                </a:tc>
                <a:tc>
                  <a:txBody>
                    <a:bodyPr/>
                    <a:lstStyle/>
                    <a:p>
                      <a:pPr algn="ctr"/>
                      <a:endParaRPr lang="en-GB" sz="3200" dirty="0"/>
                    </a:p>
                  </a:txBody>
                  <a:tcPr anchor="ctr"/>
                </a:tc>
                <a:extLst>
                  <a:ext uri="{0D108BD9-81ED-4DB2-BD59-A6C34878D82A}">
                    <a16:rowId xmlns:a16="http://schemas.microsoft.com/office/drawing/2014/main" val="4125491329"/>
                  </a:ext>
                </a:extLst>
              </a:tr>
            </a:tbl>
          </a:graphicData>
        </a:graphic>
      </p:graphicFrame>
    </p:spTree>
    <p:extLst>
      <p:ext uri="{BB962C8B-B14F-4D97-AF65-F5344CB8AC3E}">
        <p14:creationId xmlns:p14="http://schemas.microsoft.com/office/powerpoint/2010/main" val="2828350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FCC3-BC38-4567-9A2B-3411AEA5FEAA}"/>
              </a:ext>
            </a:extLst>
          </p:cNvPr>
          <p:cNvSpPr>
            <a:spLocks noGrp="1"/>
          </p:cNvSpPr>
          <p:nvPr>
            <p:ph type="title"/>
          </p:nvPr>
        </p:nvSpPr>
        <p:spPr/>
        <p:txBody>
          <a:bodyPr/>
          <a:lstStyle/>
          <a:p>
            <a:r>
              <a:rPr lang="en-GB" dirty="0"/>
              <a:t>Respect</a:t>
            </a:r>
          </a:p>
        </p:txBody>
      </p:sp>
      <p:sp>
        <p:nvSpPr>
          <p:cNvPr id="3" name="Content Placeholder 2">
            <a:extLst>
              <a:ext uri="{FF2B5EF4-FFF2-40B4-BE49-F238E27FC236}">
                <a16:creationId xmlns:a16="http://schemas.microsoft.com/office/drawing/2014/main" id="{B2789F54-65B4-4605-9F57-96499E2A6715}"/>
              </a:ext>
            </a:extLst>
          </p:cNvPr>
          <p:cNvSpPr>
            <a:spLocks noGrp="1"/>
          </p:cNvSpPr>
          <p:nvPr>
            <p:ph idx="1"/>
          </p:nvPr>
        </p:nvSpPr>
        <p:spPr>
          <a:xfrm>
            <a:off x="489857" y="1487256"/>
            <a:ext cx="8288614" cy="3248867"/>
          </a:xfrm>
        </p:spPr>
        <p:txBody>
          <a:bodyPr anchor="ctr">
            <a:normAutofit/>
          </a:bodyPr>
          <a:lstStyle/>
          <a:p>
            <a:pPr marL="0" indent="0" algn="ctr">
              <a:buNone/>
            </a:pPr>
            <a:r>
              <a:rPr lang="en-GB" dirty="0"/>
              <a:t>Being non-judgemental and not making assumptions about or </a:t>
            </a:r>
            <a:r>
              <a:rPr lang="en-GB" dirty="0" err="1"/>
              <a:t>pathologising</a:t>
            </a:r>
            <a:r>
              <a:rPr lang="en-GB" dirty="0"/>
              <a:t> the person’s experiences or beliefs </a:t>
            </a:r>
          </a:p>
        </p:txBody>
      </p:sp>
    </p:spTree>
    <p:extLst>
      <p:ext uri="{BB962C8B-B14F-4D97-AF65-F5344CB8AC3E}">
        <p14:creationId xmlns:p14="http://schemas.microsoft.com/office/powerpoint/2010/main" val="2986376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FCC3-BC38-4567-9A2B-3411AEA5FEAA}"/>
              </a:ext>
            </a:extLst>
          </p:cNvPr>
          <p:cNvSpPr>
            <a:spLocks noGrp="1"/>
          </p:cNvSpPr>
          <p:nvPr>
            <p:ph type="title"/>
          </p:nvPr>
        </p:nvSpPr>
        <p:spPr/>
        <p:txBody>
          <a:bodyPr/>
          <a:lstStyle/>
          <a:p>
            <a:r>
              <a:rPr lang="en-GB" dirty="0"/>
              <a:t>Reciprocity</a:t>
            </a:r>
          </a:p>
        </p:txBody>
      </p:sp>
      <p:sp>
        <p:nvSpPr>
          <p:cNvPr id="3" name="Content Placeholder 2">
            <a:extLst>
              <a:ext uri="{FF2B5EF4-FFF2-40B4-BE49-F238E27FC236}">
                <a16:creationId xmlns:a16="http://schemas.microsoft.com/office/drawing/2014/main" id="{B2789F54-65B4-4605-9F57-96499E2A6715}"/>
              </a:ext>
            </a:extLst>
          </p:cNvPr>
          <p:cNvSpPr>
            <a:spLocks noGrp="1"/>
          </p:cNvSpPr>
          <p:nvPr>
            <p:ph idx="1"/>
          </p:nvPr>
        </p:nvSpPr>
        <p:spPr>
          <a:xfrm>
            <a:off x="489857" y="1487256"/>
            <a:ext cx="8288614" cy="3248867"/>
          </a:xfrm>
        </p:spPr>
        <p:txBody>
          <a:bodyPr anchor="ctr">
            <a:normAutofit/>
          </a:bodyPr>
          <a:lstStyle/>
          <a:p>
            <a:pPr marL="0" indent="0" algn="ctr">
              <a:buNone/>
            </a:pPr>
            <a:r>
              <a:rPr lang="en-GB" dirty="0"/>
              <a:t>A willingness to give and receive support, and learn from difference, with both parties sharing their experiences and benefitting from this</a:t>
            </a:r>
          </a:p>
        </p:txBody>
      </p:sp>
    </p:spTree>
    <p:extLst>
      <p:ext uri="{BB962C8B-B14F-4D97-AF65-F5344CB8AC3E}">
        <p14:creationId xmlns:p14="http://schemas.microsoft.com/office/powerpoint/2010/main" val="2790890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FCC3-BC38-4567-9A2B-3411AEA5FEAA}"/>
              </a:ext>
            </a:extLst>
          </p:cNvPr>
          <p:cNvSpPr>
            <a:spLocks noGrp="1"/>
          </p:cNvSpPr>
          <p:nvPr>
            <p:ph type="title"/>
          </p:nvPr>
        </p:nvSpPr>
        <p:spPr/>
        <p:txBody>
          <a:bodyPr/>
          <a:lstStyle/>
          <a:p>
            <a:r>
              <a:rPr lang="en-GB" dirty="0"/>
              <a:t>Mutuality</a:t>
            </a:r>
          </a:p>
        </p:txBody>
      </p:sp>
      <p:sp>
        <p:nvSpPr>
          <p:cNvPr id="3" name="Content Placeholder 2">
            <a:extLst>
              <a:ext uri="{FF2B5EF4-FFF2-40B4-BE49-F238E27FC236}">
                <a16:creationId xmlns:a16="http://schemas.microsoft.com/office/drawing/2014/main" id="{B2789F54-65B4-4605-9F57-96499E2A6715}"/>
              </a:ext>
            </a:extLst>
          </p:cNvPr>
          <p:cNvSpPr>
            <a:spLocks noGrp="1"/>
          </p:cNvSpPr>
          <p:nvPr>
            <p:ph idx="1"/>
          </p:nvPr>
        </p:nvSpPr>
        <p:spPr>
          <a:xfrm>
            <a:off x="489857" y="1487256"/>
            <a:ext cx="8288614" cy="3248867"/>
          </a:xfrm>
        </p:spPr>
        <p:txBody>
          <a:bodyPr anchor="ctr">
            <a:normAutofit/>
          </a:bodyPr>
          <a:lstStyle/>
          <a:p>
            <a:pPr marL="0" indent="0" algn="ctr">
              <a:buNone/>
            </a:pPr>
            <a:r>
              <a:rPr lang="en-GB" dirty="0"/>
              <a:t>A non-hierarchical relationship that is of equal value to both parties, and is based on shared experience of service use and recovery</a:t>
            </a:r>
          </a:p>
        </p:txBody>
      </p:sp>
    </p:spTree>
    <p:extLst>
      <p:ext uri="{BB962C8B-B14F-4D97-AF65-F5344CB8AC3E}">
        <p14:creationId xmlns:p14="http://schemas.microsoft.com/office/powerpoint/2010/main" val="580877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FCC3-BC38-4567-9A2B-3411AEA5FEAA}"/>
              </a:ext>
            </a:extLst>
          </p:cNvPr>
          <p:cNvSpPr>
            <a:spLocks noGrp="1"/>
          </p:cNvSpPr>
          <p:nvPr>
            <p:ph type="title"/>
          </p:nvPr>
        </p:nvSpPr>
        <p:spPr/>
        <p:txBody>
          <a:bodyPr/>
          <a:lstStyle/>
          <a:p>
            <a:r>
              <a:rPr lang="en-GB" dirty="0"/>
              <a:t>Non-directive</a:t>
            </a:r>
          </a:p>
        </p:txBody>
      </p:sp>
      <p:sp>
        <p:nvSpPr>
          <p:cNvPr id="3" name="Content Placeholder 2">
            <a:extLst>
              <a:ext uri="{FF2B5EF4-FFF2-40B4-BE49-F238E27FC236}">
                <a16:creationId xmlns:a16="http://schemas.microsoft.com/office/drawing/2014/main" id="{B2789F54-65B4-4605-9F57-96499E2A6715}"/>
              </a:ext>
            </a:extLst>
          </p:cNvPr>
          <p:cNvSpPr>
            <a:spLocks noGrp="1"/>
          </p:cNvSpPr>
          <p:nvPr>
            <p:ph idx="1"/>
          </p:nvPr>
        </p:nvSpPr>
        <p:spPr>
          <a:xfrm>
            <a:off x="489857" y="1487256"/>
            <a:ext cx="8288614" cy="3248867"/>
          </a:xfrm>
        </p:spPr>
        <p:txBody>
          <a:bodyPr anchor="ctr">
            <a:normAutofit/>
          </a:bodyPr>
          <a:lstStyle/>
          <a:p>
            <a:pPr marL="0" indent="0" algn="ctr">
              <a:buNone/>
            </a:pPr>
            <a:r>
              <a:rPr lang="en-GB" dirty="0"/>
              <a:t>Helping the person to find solutions which work for them (rather than suggesting solutions)  </a:t>
            </a:r>
          </a:p>
        </p:txBody>
      </p:sp>
    </p:spTree>
    <p:extLst>
      <p:ext uri="{BB962C8B-B14F-4D97-AF65-F5344CB8AC3E}">
        <p14:creationId xmlns:p14="http://schemas.microsoft.com/office/powerpoint/2010/main" val="2236612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dirty="0"/>
              <a:t>Trainer notes: About today</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27693" y="1139695"/>
            <a:ext cx="8288614" cy="4960324"/>
          </a:xfrm>
        </p:spPr>
        <p:txBody>
          <a:bodyPr vert="horz" lIns="91440" tIns="45720" rIns="91440" bIns="45720" rtlCol="0" anchor="t">
            <a:noAutofit/>
          </a:bodyPr>
          <a:lstStyle/>
          <a:p>
            <a:pPr marL="0" indent="0">
              <a:buNone/>
            </a:pPr>
            <a:r>
              <a:rPr lang="en-GB" b="1" dirty="0"/>
              <a:t>Purpose: </a:t>
            </a:r>
            <a:r>
              <a:rPr lang="en-GB" dirty="0"/>
              <a:t>To make sure everyone knows the basics about the venue and the day</a:t>
            </a:r>
            <a:endParaRPr lang="en-GB" b="1" dirty="0"/>
          </a:p>
          <a:p>
            <a:pPr marL="0" indent="0">
              <a:buNone/>
            </a:pPr>
            <a:r>
              <a:rPr lang="en-GB" b="1" dirty="0"/>
              <a:t>Materials: </a:t>
            </a:r>
            <a:r>
              <a:rPr lang="en-GB" dirty="0"/>
              <a:t>None</a:t>
            </a:r>
          </a:p>
          <a:p>
            <a:pPr marL="0" indent="0">
              <a:buNone/>
            </a:pPr>
            <a:r>
              <a:rPr lang="en-GB" b="1" dirty="0"/>
              <a:t>Instructions: </a:t>
            </a:r>
            <a:r>
              <a:rPr lang="en-GB" dirty="0"/>
              <a:t>Talk through the icons on slide 4:</a:t>
            </a:r>
          </a:p>
          <a:p>
            <a:r>
              <a:rPr lang="en-GB" dirty="0"/>
              <a:t>Finish time</a:t>
            </a:r>
          </a:p>
          <a:p>
            <a:r>
              <a:rPr lang="en-GB" dirty="0"/>
              <a:t>Tea/coffee breaks – what time breaks are planned and letting people know that you can stop for additional breaks if needed. Let people know where the break-out spaces are</a:t>
            </a:r>
          </a:p>
          <a:p>
            <a:r>
              <a:rPr lang="en-GB" dirty="0"/>
              <a:t>Lunch – let people know that lunch is provided and at what time</a:t>
            </a:r>
          </a:p>
          <a:p>
            <a:r>
              <a:rPr lang="en-GB" dirty="0"/>
              <a:t>Toilets – make sure everyone knows where they are</a:t>
            </a:r>
          </a:p>
          <a:p>
            <a:r>
              <a:rPr lang="en-GB" dirty="0"/>
              <a:t>Fire – let them know if there are any planned fire tests and where the fire exits are</a:t>
            </a:r>
          </a:p>
          <a:p>
            <a:r>
              <a:rPr lang="en-GB" dirty="0"/>
              <a:t>Phones – ask people to put their phones onto silent (or off if possible!)</a:t>
            </a:r>
          </a:p>
          <a:p>
            <a:pPr marL="0" indent="0">
              <a:buNone/>
            </a:pPr>
            <a:r>
              <a:rPr lang="en-GB" dirty="0">
                <a:latin typeface="Calibri Light"/>
                <a:cs typeface="Calibri Light"/>
              </a:rPr>
              <a:t>Talk through the focus of the day on slide 5 – keep this high level, it’s just to give people a sense of what to expect</a:t>
            </a:r>
          </a:p>
          <a:p>
            <a:pPr marL="0" indent="0">
              <a:buNone/>
            </a:pPr>
            <a:r>
              <a:rPr lang="en-GB" b="1" dirty="0"/>
              <a:t>Timings: </a:t>
            </a:r>
            <a:r>
              <a:rPr lang="en-GB" dirty="0"/>
              <a:t>15 mins</a:t>
            </a:r>
            <a:endParaRPr lang="en-GB" b="1" dirty="0"/>
          </a:p>
        </p:txBody>
      </p:sp>
    </p:spTree>
    <p:extLst>
      <p:ext uri="{BB962C8B-B14F-4D97-AF65-F5344CB8AC3E}">
        <p14:creationId xmlns:p14="http://schemas.microsoft.com/office/powerpoint/2010/main" val="1636384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FCC3-BC38-4567-9A2B-3411AEA5FEAA}"/>
              </a:ext>
            </a:extLst>
          </p:cNvPr>
          <p:cNvSpPr>
            <a:spLocks noGrp="1"/>
          </p:cNvSpPr>
          <p:nvPr>
            <p:ph type="title"/>
          </p:nvPr>
        </p:nvSpPr>
        <p:spPr/>
        <p:txBody>
          <a:bodyPr/>
          <a:lstStyle/>
          <a:p>
            <a:r>
              <a:rPr lang="en-GB" dirty="0"/>
              <a:t>Strengths-based</a:t>
            </a:r>
          </a:p>
        </p:txBody>
      </p:sp>
      <p:sp>
        <p:nvSpPr>
          <p:cNvPr id="3" name="Content Placeholder 2">
            <a:extLst>
              <a:ext uri="{FF2B5EF4-FFF2-40B4-BE49-F238E27FC236}">
                <a16:creationId xmlns:a16="http://schemas.microsoft.com/office/drawing/2014/main" id="{B2789F54-65B4-4605-9F57-96499E2A6715}"/>
              </a:ext>
            </a:extLst>
          </p:cNvPr>
          <p:cNvSpPr>
            <a:spLocks noGrp="1"/>
          </p:cNvSpPr>
          <p:nvPr>
            <p:ph idx="1"/>
          </p:nvPr>
        </p:nvSpPr>
        <p:spPr>
          <a:xfrm>
            <a:off x="489857" y="1487256"/>
            <a:ext cx="8288614" cy="3248867"/>
          </a:xfrm>
        </p:spPr>
        <p:txBody>
          <a:bodyPr anchor="ctr">
            <a:normAutofit/>
          </a:bodyPr>
          <a:lstStyle/>
          <a:p>
            <a:pPr marL="0" indent="0" algn="ctr">
              <a:buNone/>
            </a:pPr>
            <a:r>
              <a:rPr lang="en-GB" dirty="0"/>
              <a:t>Focusing on and building a person’s strengths and their ability to make use of the resources available to them </a:t>
            </a:r>
          </a:p>
        </p:txBody>
      </p:sp>
    </p:spTree>
    <p:extLst>
      <p:ext uri="{BB962C8B-B14F-4D97-AF65-F5344CB8AC3E}">
        <p14:creationId xmlns:p14="http://schemas.microsoft.com/office/powerpoint/2010/main" val="1969168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4B6A36-2EC9-437B-BDB9-0D040C6CC1BA}"/>
              </a:ext>
            </a:extLst>
          </p:cNvPr>
          <p:cNvSpPr>
            <a:spLocks noGrp="1"/>
          </p:cNvSpPr>
          <p:nvPr>
            <p:ph idx="1"/>
          </p:nvPr>
        </p:nvSpPr>
        <p:spPr/>
        <p:txBody>
          <a:bodyPr/>
          <a:lstStyle/>
          <a:p>
            <a:r>
              <a:rPr lang="en-GB" dirty="0">
                <a:latin typeface="Calibri Light"/>
                <a:cs typeface="Calibri Light"/>
              </a:rPr>
              <a:t>Support plans</a:t>
            </a:r>
            <a:endParaRPr lang="en-GB" dirty="0"/>
          </a:p>
          <a:p>
            <a:endParaRPr lang="en-GB" dirty="0"/>
          </a:p>
        </p:txBody>
      </p:sp>
    </p:spTree>
    <p:extLst>
      <p:ext uri="{BB962C8B-B14F-4D97-AF65-F5344CB8AC3E}">
        <p14:creationId xmlns:p14="http://schemas.microsoft.com/office/powerpoint/2010/main" val="2518776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dirty="0">
                <a:latin typeface="Calibri Light"/>
                <a:cs typeface="Calibri Light"/>
              </a:rPr>
              <a:t>Trainer notes: Support Plans</a:t>
            </a:r>
            <a:endParaRPr lang="en-GB" dirty="0"/>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vert="horz" lIns="91440" tIns="45720" rIns="91440" bIns="45720" numCol="1" rtlCol="0" anchor="t">
            <a:noAutofit/>
          </a:bodyPr>
          <a:lstStyle/>
          <a:p>
            <a:pPr marL="0" indent="0">
              <a:spcBef>
                <a:spcPts val="0"/>
              </a:spcBef>
              <a:buNone/>
            </a:pPr>
            <a:r>
              <a:rPr lang="en-GB" b="1" dirty="0">
                <a:latin typeface="Calibri Light"/>
                <a:cs typeface="Calibri Light"/>
              </a:rPr>
              <a:t>Purpose: </a:t>
            </a:r>
            <a:r>
              <a:rPr lang="en-GB" dirty="0">
                <a:latin typeface="Calibri Light"/>
                <a:cs typeface="Calibri Light"/>
              </a:rPr>
              <a:t>To introduce Support Plan as a tool to support recovery</a:t>
            </a:r>
            <a:endParaRPr lang="en-GB" b="1" dirty="0">
              <a:latin typeface="Calibri Light"/>
              <a:cs typeface="Calibri Light"/>
            </a:endParaRPr>
          </a:p>
          <a:p>
            <a:pPr marL="0" indent="0">
              <a:lnSpc>
                <a:spcPct val="100000"/>
              </a:lnSpc>
              <a:spcBef>
                <a:spcPts val="0"/>
              </a:spcBef>
              <a:spcAft>
                <a:spcPts val="600"/>
              </a:spcAft>
              <a:buNone/>
            </a:pPr>
            <a:r>
              <a:rPr lang="en-GB" b="1" dirty="0"/>
              <a:t>Materials: </a:t>
            </a:r>
            <a:r>
              <a:rPr lang="en-GB" dirty="0"/>
              <a:t>Handout – Support plan template (1 per person)</a:t>
            </a:r>
            <a:endParaRPr lang="en-GB" b="1" dirty="0"/>
          </a:p>
          <a:p>
            <a:pPr marL="0" indent="0">
              <a:spcBef>
                <a:spcPts val="0"/>
              </a:spcBef>
              <a:buNone/>
            </a:pPr>
            <a:r>
              <a:rPr lang="en-GB" b="1" dirty="0">
                <a:latin typeface="Calibri Light"/>
                <a:cs typeface="Calibri Light"/>
              </a:rPr>
              <a:t>Instructions: </a:t>
            </a:r>
            <a:r>
              <a:rPr lang="en-GB" dirty="0">
                <a:latin typeface="Calibri Light"/>
                <a:cs typeface="Calibri Light"/>
              </a:rPr>
              <a:t>Ask if anyone has heard of Support plans, and if anyone uses them? Encourage people to share their experiences of using and adapting them. Talk through the definition on slide 33 and explain that you will be looking at Support Plans and other self-management tools in more detail in the next session. For now, you are introducing them as a tool that you would encourage people to use throughout the training to support their wellbeing.</a:t>
            </a:r>
          </a:p>
          <a:p>
            <a:pPr marL="0" indent="0">
              <a:lnSpc>
                <a:spcPct val="100000"/>
              </a:lnSpc>
              <a:spcBef>
                <a:spcPts val="0"/>
              </a:spcBef>
              <a:spcAft>
                <a:spcPts val="600"/>
              </a:spcAft>
              <a:buNone/>
            </a:pPr>
            <a:r>
              <a:rPr lang="en-GB" dirty="0"/>
              <a:t>Explain that Support plans are very personal – there are templates available, but the most effective ones are those that you adapt to suit your style and preferences. Share your example if you feel comfortable to.</a:t>
            </a:r>
          </a:p>
          <a:p>
            <a:pPr marL="0" indent="0">
              <a:lnSpc>
                <a:spcPct val="100000"/>
              </a:lnSpc>
              <a:spcBef>
                <a:spcPts val="0"/>
              </a:spcBef>
              <a:spcAft>
                <a:spcPts val="600"/>
              </a:spcAft>
              <a:buNone/>
            </a:pPr>
            <a:r>
              <a:rPr lang="en-GB" dirty="0"/>
              <a:t>Hand out a template and ask people to spend some time reading through and familiarising themselves with the content. </a:t>
            </a:r>
          </a:p>
          <a:p>
            <a:pPr marL="0" indent="0">
              <a:lnSpc>
                <a:spcPct val="100000"/>
              </a:lnSpc>
              <a:spcBef>
                <a:spcPts val="0"/>
              </a:spcBef>
              <a:spcAft>
                <a:spcPts val="600"/>
              </a:spcAft>
              <a:buNone/>
            </a:pPr>
            <a:r>
              <a:rPr lang="en-GB" dirty="0"/>
              <a:t>Explain that in the next exercise you will be asking them to complete one section with a partner – ask them to think about which section they would find most helpful/comfortable to complete today.</a:t>
            </a:r>
            <a:r>
              <a:rPr lang="en-GB" dirty="0">
                <a:solidFill>
                  <a:schemeClr val="tx1"/>
                </a:solidFill>
              </a:rPr>
              <a:t> </a:t>
            </a:r>
          </a:p>
          <a:p>
            <a:pPr marL="0" indent="0">
              <a:lnSpc>
                <a:spcPct val="100000"/>
              </a:lnSpc>
              <a:spcBef>
                <a:spcPts val="0"/>
              </a:spcBef>
              <a:spcAft>
                <a:spcPts val="600"/>
              </a:spcAft>
              <a:buNone/>
            </a:pPr>
            <a:r>
              <a:rPr lang="en-GB" b="1" dirty="0"/>
              <a:t>Timings: </a:t>
            </a:r>
          </a:p>
          <a:p>
            <a:pPr>
              <a:spcBef>
                <a:spcPts val="0"/>
              </a:spcBef>
            </a:pPr>
            <a:r>
              <a:rPr lang="en-GB" dirty="0"/>
              <a:t>10 mins group discussion </a:t>
            </a:r>
          </a:p>
          <a:p>
            <a:pPr>
              <a:spcBef>
                <a:spcPts val="0"/>
              </a:spcBef>
            </a:pPr>
            <a:r>
              <a:rPr lang="en-GB" dirty="0"/>
              <a:t>10 mins for people to look through the template individually</a:t>
            </a:r>
          </a:p>
        </p:txBody>
      </p:sp>
    </p:spTree>
    <p:extLst>
      <p:ext uri="{BB962C8B-B14F-4D97-AF65-F5344CB8AC3E}">
        <p14:creationId xmlns:p14="http://schemas.microsoft.com/office/powerpoint/2010/main" val="420190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56B63-5052-4A46-8A75-AE9A2D1FF822}"/>
              </a:ext>
            </a:extLst>
          </p:cNvPr>
          <p:cNvSpPr>
            <a:spLocks noGrp="1"/>
          </p:cNvSpPr>
          <p:nvPr>
            <p:ph type="title"/>
          </p:nvPr>
        </p:nvSpPr>
        <p:spPr/>
        <p:txBody>
          <a:bodyPr/>
          <a:lstStyle/>
          <a:p>
            <a:r>
              <a:rPr lang="en-GB" dirty="0">
                <a:latin typeface="Calibri Light"/>
                <a:cs typeface="Calibri Light"/>
              </a:rPr>
              <a:t>What is a Support Plan?</a:t>
            </a:r>
          </a:p>
        </p:txBody>
      </p:sp>
      <p:sp>
        <p:nvSpPr>
          <p:cNvPr id="4" name="Content Placeholder 3">
            <a:extLst>
              <a:ext uri="{FF2B5EF4-FFF2-40B4-BE49-F238E27FC236}">
                <a16:creationId xmlns:a16="http://schemas.microsoft.com/office/drawing/2014/main" id="{E4EB854F-B652-44DF-B97C-12E627B791D8}"/>
              </a:ext>
            </a:extLst>
          </p:cNvPr>
          <p:cNvSpPr>
            <a:spLocks noGrp="1"/>
          </p:cNvSpPr>
          <p:nvPr>
            <p:ph idx="1"/>
          </p:nvPr>
        </p:nvSpPr>
        <p:spPr>
          <a:xfrm>
            <a:off x="489857" y="1487256"/>
            <a:ext cx="8288614" cy="3729513"/>
          </a:xfrm>
        </p:spPr>
        <p:txBody>
          <a:bodyPr anchor="ctr"/>
          <a:lstStyle/>
          <a:p>
            <a:pPr marL="0" indent="0" algn="ctr">
              <a:buNone/>
            </a:pPr>
            <a:r>
              <a:rPr lang="en-GB" dirty="0"/>
              <a:t>A tool to help me to consider what keeps me well, identify stressors, and recognise internal and external resources. For example, what support I have around me and how people can best support me when I am facing difficult times.</a:t>
            </a:r>
          </a:p>
        </p:txBody>
      </p:sp>
    </p:spTree>
    <p:extLst>
      <p:ext uri="{BB962C8B-B14F-4D97-AF65-F5344CB8AC3E}">
        <p14:creationId xmlns:p14="http://schemas.microsoft.com/office/powerpoint/2010/main" val="4016679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Your buddy</a:t>
            </a:r>
            <a:r>
              <a:rPr lang="en-US" dirty="0"/>
              <a:t> </a:t>
            </a:r>
          </a:p>
        </p:txBody>
      </p:sp>
    </p:spTree>
    <p:extLst>
      <p:ext uri="{BB962C8B-B14F-4D97-AF65-F5344CB8AC3E}">
        <p14:creationId xmlns:p14="http://schemas.microsoft.com/office/powerpoint/2010/main" val="1560693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dirty="0"/>
              <a:t>Trainer notes: Buddies</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vert="horz" lIns="91440" tIns="45720" rIns="91440" bIns="45720" numCol="1" rtlCol="0" anchor="t">
            <a:noAutofit/>
          </a:bodyPr>
          <a:lstStyle/>
          <a:p>
            <a:pPr marL="0" indent="0">
              <a:lnSpc>
                <a:spcPct val="100000"/>
              </a:lnSpc>
              <a:spcBef>
                <a:spcPts val="0"/>
              </a:spcBef>
              <a:spcAft>
                <a:spcPts val="600"/>
              </a:spcAft>
              <a:buNone/>
            </a:pPr>
            <a:r>
              <a:rPr lang="en-GB" b="1" dirty="0"/>
              <a:t>Purpose: </a:t>
            </a:r>
            <a:r>
              <a:rPr lang="en-GB" dirty="0"/>
              <a:t>To introduce buddies and to start working together </a:t>
            </a:r>
            <a:endParaRPr lang="en-GB" b="1" dirty="0"/>
          </a:p>
          <a:p>
            <a:pPr marL="0" indent="0">
              <a:lnSpc>
                <a:spcPct val="100000"/>
              </a:lnSpc>
              <a:spcBef>
                <a:spcPts val="0"/>
              </a:spcBef>
              <a:spcAft>
                <a:spcPts val="600"/>
              </a:spcAft>
              <a:buNone/>
            </a:pPr>
            <a:r>
              <a:rPr lang="en-GB" b="1" dirty="0">
                <a:latin typeface="Calibri Light"/>
                <a:cs typeface="Calibri Light"/>
              </a:rPr>
              <a:t>Materials: </a:t>
            </a:r>
            <a:r>
              <a:rPr lang="en-GB" dirty="0">
                <a:latin typeface="Calibri Light"/>
                <a:cs typeface="Calibri Light"/>
              </a:rPr>
              <a:t>Handout – WRAP template (given out in previous exercise), outputs from ‘getting to know you session’</a:t>
            </a:r>
            <a:endParaRPr lang="en-GB" b="1" dirty="0">
              <a:latin typeface="Calibri Light"/>
              <a:cs typeface="Calibri Light"/>
            </a:endParaRPr>
          </a:p>
          <a:p>
            <a:pPr marL="0" indent="0">
              <a:lnSpc>
                <a:spcPct val="100000"/>
              </a:lnSpc>
              <a:spcBef>
                <a:spcPts val="0"/>
              </a:spcBef>
              <a:spcAft>
                <a:spcPts val="600"/>
              </a:spcAft>
              <a:buNone/>
            </a:pPr>
            <a:r>
              <a:rPr lang="en-GB" b="1" dirty="0"/>
              <a:t>Instructions: </a:t>
            </a:r>
          </a:p>
          <a:p>
            <a:pPr marL="0" indent="0">
              <a:lnSpc>
                <a:spcPct val="100000"/>
              </a:lnSpc>
              <a:spcBef>
                <a:spcPts val="0"/>
              </a:spcBef>
              <a:spcAft>
                <a:spcPts val="600"/>
              </a:spcAft>
              <a:buNone/>
            </a:pPr>
            <a:r>
              <a:rPr lang="en-GB" b="1" dirty="0">
                <a:latin typeface="Calibri Light"/>
                <a:cs typeface="Calibri Light"/>
              </a:rPr>
              <a:t>Part 1: </a:t>
            </a:r>
            <a:r>
              <a:rPr lang="en-GB" dirty="0">
                <a:latin typeface="Calibri Light"/>
                <a:cs typeface="Calibri Light"/>
              </a:rPr>
              <a:t>Explain that you are going to assign everyone in the group a ‘buddy’ who they will work with over the duration of the course. Talk through the role of the buddy (slide 36), emphasising that the role is about supporting each other’s learning journey, as well as being a point of contact to support wellbeing throughout. We are suggesting that buddies keep in touch between sessions, but stress that this is optional, and each pair should work out what feels comfortable for them in terms of contact. Remind people of the values of peer work which apply in this relationship too.</a:t>
            </a:r>
          </a:p>
          <a:p>
            <a:pPr marL="0" indent="0">
              <a:lnSpc>
                <a:spcPct val="100000"/>
              </a:lnSpc>
              <a:spcBef>
                <a:spcPts val="0"/>
              </a:spcBef>
              <a:spcAft>
                <a:spcPts val="600"/>
              </a:spcAft>
              <a:buNone/>
            </a:pPr>
            <a:r>
              <a:rPr lang="en-GB" b="1" dirty="0">
                <a:solidFill>
                  <a:schemeClr val="tx1"/>
                </a:solidFill>
              </a:rPr>
              <a:t>Part 2: </a:t>
            </a:r>
            <a:r>
              <a:rPr lang="en-GB" dirty="0">
                <a:solidFill>
                  <a:schemeClr val="tx1"/>
                </a:solidFill>
              </a:rPr>
              <a:t>Organise people into pairs and ask them to spend a few minutes reintroducing themselves and talking through what they produced in the ‘getting to know you’ exercise.</a:t>
            </a:r>
          </a:p>
          <a:p>
            <a:pPr marL="0" indent="0">
              <a:lnSpc>
                <a:spcPct val="100000"/>
              </a:lnSpc>
              <a:spcBef>
                <a:spcPts val="0"/>
              </a:spcBef>
              <a:spcAft>
                <a:spcPts val="600"/>
              </a:spcAft>
              <a:buNone/>
            </a:pPr>
            <a:r>
              <a:rPr lang="en-GB" b="1" dirty="0">
                <a:solidFill>
                  <a:schemeClr val="tx1"/>
                </a:solidFill>
              </a:rPr>
              <a:t>Part 3: </a:t>
            </a:r>
            <a:r>
              <a:rPr lang="en-GB" dirty="0">
                <a:solidFill>
                  <a:schemeClr val="tx1"/>
                </a:solidFill>
              </a:rPr>
              <a:t>Ask the pairs to take it in turns to work through one section of the WRAP template</a:t>
            </a:r>
            <a:endParaRPr lang="en-GB" b="1" dirty="0">
              <a:solidFill>
                <a:schemeClr val="tx1"/>
              </a:solidFill>
            </a:endParaRPr>
          </a:p>
          <a:p>
            <a:pPr marL="0" indent="0">
              <a:lnSpc>
                <a:spcPct val="100000"/>
              </a:lnSpc>
              <a:spcBef>
                <a:spcPts val="0"/>
              </a:spcBef>
              <a:spcAft>
                <a:spcPts val="600"/>
              </a:spcAft>
              <a:buNone/>
            </a:pPr>
            <a:r>
              <a:rPr lang="en-GB" b="1" dirty="0"/>
              <a:t>Timings: </a:t>
            </a:r>
          </a:p>
          <a:p>
            <a:pPr>
              <a:spcBef>
                <a:spcPts val="0"/>
              </a:spcBef>
            </a:pPr>
            <a:r>
              <a:rPr lang="en-GB" dirty="0"/>
              <a:t>Part 1: 5 mins</a:t>
            </a:r>
          </a:p>
          <a:p>
            <a:pPr>
              <a:spcBef>
                <a:spcPts val="0"/>
              </a:spcBef>
            </a:pPr>
            <a:r>
              <a:rPr lang="en-GB" dirty="0"/>
              <a:t>Part 2: 5 mins</a:t>
            </a:r>
          </a:p>
          <a:p>
            <a:pPr>
              <a:spcBef>
                <a:spcPts val="0"/>
              </a:spcBef>
            </a:pPr>
            <a:r>
              <a:rPr lang="en-GB" dirty="0"/>
              <a:t>Part 3: 30 mins (15 mins each)</a:t>
            </a:r>
          </a:p>
        </p:txBody>
      </p:sp>
    </p:spTree>
    <p:extLst>
      <p:ext uri="{BB962C8B-B14F-4D97-AF65-F5344CB8AC3E}">
        <p14:creationId xmlns:p14="http://schemas.microsoft.com/office/powerpoint/2010/main" val="1601351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9A92-F577-4B80-B81F-4E6598BFBFC1}"/>
              </a:ext>
            </a:extLst>
          </p:cNvPr>
          <p:cNvSpPr>
            <a:spLocks noGrp="1"/>
          </p:cNvSpPr>
          <p:nvPr>
            <p:ph type="title"/>
          </p:nvPr>
        </p:nvSpPr>
        <p:spPr/>
        <p:txBody>
          <a:bodyPr/>
          <a:lstStyle/>
          <a:p>
            <a:r>
              <a:rPr lang="en-GB" dirty="0"/>
              <a:t>The role of your buddy</a:t>
            </a:r>
          </a:p>
        </p:txBody>
      </p:sp>
      <p:sp>
        <p:nvSpPr>
          <p:cNvPr id="4" name="Content Placeholder 3">
            <a:extLst>
              <a:ext uri="{FF2B5EF4-FFF2-40B4-BE49-F238E27FC236}">
                <a16:creationId xmlns:a16="http://schemas.microsoft.com/office/drawing/2014/main" id="{D5F8003E-280D-43DD-AC94-503D68F6A455}"/>
              </a:ext>
            </a:extLst>
          </p:cNvPr>
          <p:cNvSpPr>
            <a:spLocks noGrp="1"/>
          </p:cNvSpPr>
          <p:nvPr>
            <p:ph idx="1"/>
          </p:nvPr>
        </p:nvSpPr>
        <p:spPr/>
        <p:txBody>
          <a:bodyPr>
            <a:normAutofit fontScale="92500"/>
          </a:bodyPr>
          <a:lstStyle/>
          <a:p>
            <a:r>
              <a:rPr lang="en-GB" dirty="0"/>
              <a:t>Support you to identify goals for the training</a:t>
            </a:r>
          </a:p>
          <a:p>
            <a:r>
              <a:rPr lang="en-GB" dirty="0"/>
              <a:t>Support you to manage your wellbeing</a:t>
            </a:r>
          </a:p>
          <a:p>
            <a:r>
              <a:rPr lang="en-GB" dirty="0"/>
              <a:t>Help you plan how to apply your learning between sessions</a:t>
            </a:r>
          </a:p>
          <a:p>
            <a:r>
              <a:rPr lang="en-GB" dirty="0"/>
              <a:t>Check in to see if you’re achieving your goals – and help problem solve</a:t>
            </a:r>
          </a:p>
          <a:p>
            <a:r>
              <a:rPr lang="en-GB" dirty="0"/>
              <a:t>Check in during and between sessions</a:t>
            </a:r>
          </a:p>
        </p:txBody>
      </p:sp>
      <p:pic>
        <p:nvPicPr>
          <p:cNvPr id="7" name="Picture Placeholder 6" descr="A person riding on the back of a sunset&#10;&#10;Description automatically generated">
            <a:extLst>
              <a:ext uri="{FF2B5EF4-FFF2-40B4-BE49-F238E27FC236}">
                <a16:creationId xmlns:a16="http://schemas.microsoft.com/office/drawing/2014/main" id="{7BC725DF-8AE1-4427-B958-3894AD4075FB}"/>
              </a:ext>
            </a:extLst>
          </p:cNvPr>
          <p:cNvPicPr>
            <a:picLocks noGrp="1" noChangeAspect="1"/>
          </p:cNvPicPr>
          <p:nvPr>
            <p:ph type="pic" sz="quarter" idx="14"/>
          </p:nvPr>
        </p:nvPicPr>
        <p:blipFill>
          <a:blip r:embed="rId2"/>
          <a:srcRect l="19349" r="19349"/>
          <a:stretch>
            <a:fillRect/>
          </a:stretch>
        </p:blipFill>
        <p:spPr/>
      </p:pic>
    </p:spTree>
    <p:extLst>
      <p:ext uri="{BB962C8B-B14F-4D97-AF65-F5344CB8AC3E}">
        <p14:creationId xmlns:p14="http://schemas.microsoft.com/office/powerpoint/2010/main" val="250787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standing, white, group, room&#10;&#10;Description automatically generated">
            <a:extLst>
              <a:ext uri="{FF2B5EF4-FFF2-40B4-BE49-F238E27FC236}">
                <a16:creationId xmlns:a16="http://schemas.microsoft.com/office/drawing/2014/main" id="{B4A823DF-27BD-44DC-B6D5-F36BEF195DF5}"/>
              </a:ext>
            </a:extLst>
          </p:cNvPr>
          <p:cNvPicPr>
            <a:picLocks noGrp="1" noChangeAspect="1"/>
          </p:cNvPicPr>
          <p:nvPr>
            <p:ph type="pic" sz="quarter" idx="13"/>
          </p:nvPr>
        </p:nvPicPr>
        <p:blipFill>
          <a:blip r:embed="rId3"/>
          <a:srcRect l="10035" r="10035"/>
          <a:stretch>
            <a:fillRect/>
          </a:stretch>
        </p:blipFill>
        <p:spPr>
          <a:xfrm>
            <a:off x="-106363" y="-180975"/>
            <a:ext cx="9747251" cy="6859588"/>
          </a:xfrm>
        </p:spPr>
      </p:pic>
      <p:sp>
        <p:nvSpPr>
          <p:cNvPr id="2" name="Title 1">
            <a:extLst>
              <a:ext uri="{FF2B5EF4-FFF2-40B4-BE49-F238E27FC236}">
                <a16:creationId xmlns:a16="http://schemas.microsoft.com/office/drawing/2014/main" id="{110564C9-54EC-4F01-AB28-5CE0418D51B4}"/>
              </a:ext>
            </a:extLst>
          </p:cNvPr>
          <p:cNvSpPr>
            <a:spLocks noGrp="1"/>
          </p:cNvSpPr>
          <p:nvPr>
            <p:ph type="title" idx="4294967295"/>
          </p:nvPr>
        </p:nvSpPr>
        <p:spPr>
          <a:xfrm>
            <a:off x="152400" y="4004650"/>
            <a:ext cx="8288337" cy="2756023"/>
          </a:xfrm>
        </p:spPr>
        <p:txBody>
          <a:bodyPr>
            <a:normAutofit/>
          </a:bodyPr>
          <a:lstStyle/>
          <a:p>
            <a:r>
              <a:rPr lang="en-GB" dirty="0">
                <a:solidFill>
                  <a:schemeClr val="bg1"/>
                </a:solidFill>
              </a:rPr>
              <a:t>Before the next session:</a:t>
            </a:r>
            <a:br>
              <a:rPr lang="en-GB" dirty="0">
                <a:solidFill>
                  <a:schemeClr val="bg1"/>
                </a:solidFill>
              </a:rPr>
            </a:br>
            <a:r>
              <a:rPr lang="en-GB" sz="3600" dirty="0">
                <a:solidFill>
                  <a:schemeClr val="bg1"/>
                </a:solidFill>
              </a:rPr>
              <a:t>If you have time, and would find it helpful, continue to work on your Wellness and Recovery plan</a:t>
            </a:r>
            <a:endParaRPr lang="en-GB" dirty="0">
              <a:solidFill>
                <a:schemeClr val="bg1"/>
              </a:solidFill>
            </a:endParaRPr>
          </a:p>
        </p:txBody>
      </p:sp>
    </p:spTree>
    <p:extLst>
      <p:ext uri="{BB962C8B-B14F-4D97-AF65-F5344CB8AC3E}">
        <p14:creationId xmlns:p14="http://schemas.microsoft.com/office/powerpoint/2010/main" val="2473384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312E9E4-834E-6C44-88F3-3A48A209CF8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48493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F6963-523F-4215-9055-2AB4ABF598C7}"/>
              </a:ext>
            </a:extLst>
          </p:cNvPr>
          <p:cNvSpPr>
            <a:spLocks noGrp="1"/>
          </p:cNvSpPr>
          <p:nvPr>
            <p:ph type="title"/>
          </p:nvPr>
        </p:nvSpPr>
        <p:spPr/>
        <p:txBody>
          <a:bodyPr/>
          <a:lstStyle/>
          <a:p>
            <a:r>
              <a:rPr lang="en-GB"/>
              <a:t>Housekeeping</a:t>
            </a:r>
          </a:p>
        </p:txBody>
      </p:sp>
      <p:pic>
        <p:nvPicPr>
          <p:cNvPr id="6" name="Picture 5" descr="A close up of a logo&#10;&#10;Description automatically generated">
            <a:extLst>
              <a:ext uri="{FF2B5EF4-FFF2-40B4-BE49-F238E27FC236}">
                <a16:creationId xmlns:a16="http://schemas.microsoft.com/office/drawing/2014/main" id="{1017E2B0-0BF1-480D-8C5A-87FA5DE2A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151" y="3819256"/>
            <a:ext cx="1450800" cy="1450800"/>
          </a:xfrm>
          <a:prstGeom prst="rect">
            <a:avLst/>
          </a:prstGeom>
        </p:spPr>
      </p:pic>
      <p:pic>
        <p:nvPicPr>
          <p:cNvPr id="7" name="Picture 6" descr="A close up of a logo&#10;&#10;Description automatically generated">
            <a:extLst>
              <a:ext uri="{FF2B5EF4-FFF2-40B4-BE49-F238E27FC236}">
                <a16:creationId xmlns:a16="http://schemas.microsoft.com/office/drawing/2014/main" id="{C28DEA2A-C3C5-4F6E-8E56-5613198FF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1535494"/>
            <a:ext cx="1450886" cy="1450886"/>
          </a:xfrm>
          <a:prstGeom prst="rect">
            <a:avLst/>
          </a:prstGeom>
        </p:spPr>
      </p:pic>
      <p:pic>
        <p:nvPicPr>
          <p:cNvPr id="8" name="Picture 7" descr="A close up of a logo&#10;&#10;Description automatically generated">
            <a:extLst>
              <a:ext uri="{FF2B5EF4-FFF2-40B4-BE49-F238E27FC236}">
                <a16:creationId xmlns:a16="http://schemas.microsoft.com/office/drawing/2014/main" id="{96249892-B8C7-4CF1-9DC2-07050D5DDA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857" y="3819256"/>
            <a:ext cx="1450800" cy="1450800"/>
          </a:xfrm>
          <a:prstGeom prst="rect">
            <a:avLst/>
          </a:prstGeom>
        </p:spPr>
      </p:pic>
      <p:pic>
        <p:nvPicPr>
          <p:cNvPr id="9" name="Picture 8" descr="A close up of a logo&#10;&#10;Description automatically generated">
            <a:extLst>
              <a:ext uri="{FF2B5EF4-FFF2-40B4-BE49-F238E27FC236}">
                <a16:creationId xmlns:a16="http://schemas.microsoft.com/office/drawing/2014/main" id="{55A61063-C99A-411F-8B42-9FAB54D12D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0247" y="3819256"/>
            <a:ext cx="1450800" cy="1450800"/>
          </a:xfrm>
          <a:prstGeom prst="rect">
            <a:avLst/>
          </a:prstGeom>
        </p:spPr>
      </p:pic>
      <p:pic>
        <p:nvPicPr>
          <p:cNvPr id="10" name="Picture 9" descr="A close up of a logo&#10;&#10;Description automatically generated">
            <a:extLst>
              <a:ext uri="{FF2B5EF4-FFF2-40B4-BE49-F238E27FC236}">
                <a16:creationId xmlns:a16="http://schemas.microsoft.com/office/drawing/2014/main" id="{02A08848-4844-4589-AE49-E5A6DE438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0161" y="1535494"/>
            <a:ext cx="1450886" cy="1450886"/>
          </a:xfrm>
          <a:prstGeom prst="rect">
            <a:avLst/>
          </a:prstGeom>
        </p:spPr>
      </p:pic>
      <p:pic>
        <p:nvPicPr>
          <p:cNvPr id="11" name="Picture 10" descr="A close up of a logo&#10;&#10;Description automatically generated">
            <a:extLst>
              <a:ext uri="{FF2B5EF4-FFF2-40B4-BE49-F238E27FC236}">
                <a16:creationId xmlns:a16="http://schemas.microsoft.com/office/drawing/2014/main" id="{846523BA-28FA-479F-AB88-76789FE46B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5009" y="1535494"/>
            <a:ext cx="1450886" cy="1450886"/>
          </a:xfrm>
          <a:prstGeom prst="rect">
            <a:avLst/>
          </a:prstGeom>
        </p:spPr>
      </p:pic>
    </p:spTree>
    <p:extLst>
      <p:ext uri="{BB962C8B-B14F-4D97-AF65-F5344CB8AC3E}">
        <p14:creationId xmlns:p14="http://schemas.microsoft.com/office/powerpoint/2010/main" val="270902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853C-A2FA-4A21-8798-F2EB547FC714}"/>
              </a:ext>
            </a:extLst>
          </p:cNvPr>
          <p:cNvSpPr>
            <a:spLocks noGrp="1"/>
          </p:cNvSpPr>
          <p:nvPr>
            <p:ph type="title"/>
          </p:nvPr>
        </p:nvSpPr>
        <p:spPr/>
        <p:txBody>
          <a:bodyPr/>
          <a:lstStyle/>
          <a:p>
            <a:r>
              <a:rPr lang="en-GB" dirty="0"/>
              <a:t>Focus for today</a:t>
            </a:r>
          </a:p>
        </p:txBody>
      </p:sp>
      <p:sp>
        <p:nvSpPr>
          <p:cNvPr id="3" name="Content Placeholder 2">
            <a:extLst>
              <a:ext uri="{FF2B5EF4-FFF2-40B4-BE49-F238E27FC236}">
                <a16:creationId xmlns:a16="http://schemas.microsoft.com/office/drawing/2014/main" id="{AD2AD392-E46A-4089-9C04-C82B73ECB45F}"/>
              </a:ext>
            </a:extLst>
          </p:cNvPr>
          <p:cNvSpPr>
            <a:spLocks noGrp="1"/>
          </p:cNvSpPr>
          <p:nvPr>
            <p:ph idx="1"/>
          </p:nvPr>
        </p:nvSpPr>
        <p:spPr/>
        <p:txBody>
          <a:bodyPr>
            <a:normAutofit/>
          </a:bodyPr>
          <a:lstStyle/>
          <a:p>
            <a:pPr marL="171450" lvl="0" indent="-171450"/>
            <a:r>
              <a:rPr lang="en-GB" sz="2800" dirty="0">
                <a:solidFill>
                  <a:schemeClr val="tx1"/>
                </a:solidFill>
              </a:rPr>
              <a:t>Introducing the aims and objectives of the course</a:t>
            </a:r>
          </a:p>
          <a:p>
            <a:pPr marL="171450" lvl="0" indent="-171450"/>
            <a:r>
              <a:rPr lang="en-GB" sz="2800" dirty="0">
                <a:solidFill>
                  <a:schemeClr val="tx1"/>
                </a:solidFill>
              </a:rPr>
              <a:t>Getting to know each other</a:t>
            </a:r>
          </a:p>
          <a:p>
            <a:pPr marL="171450" lvl="0" indent="-171450"/>
            <a:r>
              <a:rPr lang="en-GB" sz="2800" dirty="0">
                <a:solidFill>
                  <a:schemeClr val="tx1"/>
                </a:solidFill>
              </a:rPr>
              <a:t>Exploring ways of working together</a:t>
            </a:r>
          </a:p>
          <a:p>
            <a:pPr marL="171450" lvl="0" indent="-171450"/>
            <a:r>
              <a:rPr lang="en-GB" sz="2800" dirty="0">
                <a:solidFill>
                  <a:schemeClr val="tx1"/>
                </a:solidFill>
              </a:rPr>
              <a:t>Developing your understanding of the peer role, and the values and skills that underpin it</a:t>
            </a:r>
          </a:p>
          <a:p>
            <a:r>
              <a:rPr lang="en-GB" sz="2800" dirty="0">
                <a:solidFill>
                  <a:schemeClr val="tx1"/>
                </a:solidFill>
              </a:rPr>
              <a:t>Having time your buddy to support you to achieve your goals during the course</a:t>
            </a:r>
          </a:p>
        </p:txBody>
      </p:sp>
    </p:spTree>
    <p:extLst>
      <p:ext uri="{BB962C8B-B14F-4D97-AF65-F5344CB8AC3E}">
        <p14:creationId xmlns:p14="http://schemas.microsoft.com/office/powerpoint/2010/main" val="4049414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Introductions</a:t>
            </a:r>
          </a:p>
        </p:txBody>
      </p:sp>
    </p:spTree>
    <p:extLst>
      <p:ext uri="{BB962C8B-B14F-4D97-AF65-F5344CB8AC3E}">
        <p14:creationId xmlns:p14="http://schemas.microsoft.com/office/powerpoint/2010/main" val="410635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dirty="0"/>
              <a:t>Trainer notes: Introductions</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479665"/>
            <a:ext cx="8288614" cy="4960324"/>
          </a:xfrm>
        </p:spPr>
        <p:txBody>
          <a:bodyPr/>
          <a:lstStyle/>
          <a:p>
            <a:pPr marL="0" indent="0">
              <a:buNone/>
            </a:pPr>
            <a:r>
              <a:rPr lang="en-GB" b="1" dirty="0"/>
              <a:t>Purpose: </a:t>
            </a:r>
            <a:r>
              <a:rPr lang="en-GB" dirty="0"/>
              <a:t>To get to know everyone’s names</a:t>
            </a:r>
            <a:endParaRPr lang="en-GB" b="1" dirty="0"/>
          </a:p>
          <a:p>
            <a:pPr marL="0" indent="0">
              <a:buNone/>
            </a:pPr>
            <a:r>
              <a:rPr lang="en-GB" b="1" dirty="0"/>
              <a:t>Materials: </a:t>
            </a:r>
            <a:r>
              <a:rPr lang="en-GB" dirty="0"/>
              <a:t>None</a:t>
            </a:r>
          </a:p>
          <a:p>
            <a:pPr marL="0" indent="0">
              <a:buNone/>
            </a:pPr>
            <a:r>
              <a:rPr lang="en-GB" b="1" dirty="0"/>
              <a:t>Instructions: </a:t>
            </a:r>
            <a:r>
              <a:rPr lang="en-GB" dirty="0"/>
              <a:t>Ask participants to get into pairs (if there’s an odd number have a group of three). </a:t>
            </a:r>
          </a:p>
          <a:p>
            <a:pPr marL="0" indent="0">
              <a:buNone/>
            </a:pPr>
            <a:r>
              <a:rPr lang="en-GB" dirty="0"/>
              <a:t>Part 1: Participants tell their partner:</a:t>
            </a:r>
          </a:p>
          <a:p>
            <a:r>
              <a:rPr lang="en-GB" dirty="0"/>
              <a:t>Their name</a:t>
            </a:r>
          </a:p>
          <a:p>
            <a:r>
              <a:rPr lang="en-GB" dirty="0"/>
              <a:t>Their nickname/what they are known as (if different)</a:t>
            </a:r>
          </a:p>
          <a:p>
            <a:r>
              <a:rPr lang="en-GB" dirty="0"/>
              <a:t>Something interesting about their name</a:t>
            </a:r>
          </a:p>
          <a:p>
            <a:pPr marL="0" indent="0">
              <a:buNone/>
            </a:pPr>
            <a:r>
              <a:rPr lang="en-GB" dirty="0"/>
              <a:t>Part 2: Each pair takes it in turns to introduce each other to the rest of the group (facilitators to introduce each other using the same information)</a:t>
            </a:r>
          </a:p>
          <a:p>
            <a:pPr marL="0" indent="0">
              <a:buNone/>
            </a:pPr>
            <a:r>
              <a:rPr lang="en-GB" b="1" dirty="0"/>
              <a:t>Timings: </a:t>
            </a:r>
            <a:r>
              <a:rPr lang="en-GB" dirty="0"/>
              <a:t>5 mins in pairs, 15 mins for group introductions</a:t>
            </a:r>
            <a:endParaRPr lang="en-GB" b="1" dirty="0"/>
          </a:p>
        </p:txBody>
      </p:sp>
    </p:spTree>
    <p:extLst>
      <p:ext uri="{BB962C8B-B14F-4D97-AF65-F5344CB8AC3E}">
        <p14:creationId xmlns:p14="http://schemas.microsoft.com/office/powerpoint/2010/main" val="2544703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1C9836E-0F5B-4261-91A4-9DFECB8F9B44}"/>
              </a:ext>
            </a:extLst>
          </p:cNvPr>
          <p:cNvPicPr>
            <a:picLocks noGrp="1" noChangeAspect="1"/>
          </p:cNvPicPr>
          <p:nvPr>
            <p:ph type="pic" sz="quarter" idx="13"/>
          </p:nvPr>
        </p:nvPicPr>
        <p:blipFill>
          <a:blip r:embed="rId3"/>
          <a:srcRect/>
          <a:stretch/>
        </p:blipFill>
        <p:spPr>
          <a:xfrm>
            <a:off x="-1450644" y="-166248"/>
            <a:ext cx="11725166" cy="6858000"/>
          </a:xfrm>
        </p:spPr>
      </p:pic>
      <p:sp>
        <p:nvSpPr>
          <p:cNvPr id="3" name="Content Placeholder 2">
            <a:extLst>
              <a:ext uri="{FF2B5EF4-FFF2-40B4-BE49-F238E27FC236}">
                <a16:creationId xmlns:a16="http://schemas.microsoft.com/office/drawing/2014/main" id="{73CB03B5-7BDE-49A6-9EBC-DF4A8D2AB003}"/>
              </a:ext>
            </a:extLst>
          </p:cNvPr>
          <p:cNvSpPr>
            <a:spLocks noGrp="1"/>
          </p:cNvSpPr>
          <p:nvPr>
            <p:ph idx="4294967295"/>
          </p:nvPr>
        </p:nvSpPr>
        <p:spPr>
          <a:xfrm>
            <a:off x="414669" y="666872"/>
            <a:ext cx="4157331" cy="4351337"/>
          </a:xfrm>
        </p:spPr>
        <p:txBody>
          <a:bodyPr anchor="ctr">
            <a:noAutofit/>
          </a:bodyPr>
          <a:lstStyle/>
          <a:p>
            <a:pPr marL="0" indent="0">
              <a:lnSpc>
                <a:spcPct val="100000"/>
              </a:lnSpc>
              <a:spcBef>
                <a:spcPts val="600"/>
              </a:spcBef>
              <a:buNone/>
            </a:pPr>
            <a:r>
              <a:rPr lang="en-US" sz="3200" dirty="0"/>
              <a:t>Tell your partner:</a:t>
            </a:r>
          </a:p>
          <a:p>
            <a:pPr>
              <a:lnSpc>
                <a:spcPct val="100000"/>
              </a:lnSpc>
              <a:spcBef>
                <a:spcPts val="600"/>
              </a:spcBef>
            </a:pPr>
            <a:r>
              <a:rPr lang="en-US" sz="3200" dirty="0"/>
              <a:t>Your name</a:t>
            </a:r>
          </a:p>
          <a:p>
            <a:pPr>
              <a:lnSpc>
                <a:spcPct val="100000"/>
              </a:lnSpc>
              <a:spcBef>
                <a:spcPts val="600"/>
              </a:spcBef>
            </a:pPr>
            <a:r>
              <a:rPr lang="en-US" sz="3200" dirty="0"/>
              <a:t>Your nickname/what you are known as</a:t>
            </a:r>
          </a:p>
          <a:p>
            <a:pPr>
              <a:lnSpc>
                <a:spcPct val="100000"/>
              </a:lnSpc>
              <a:spcBef>
                <a:spcPts val="600"/>
              </a:spcBef>
            </a:pPr>
            <a:r>
              <a:rPr lang="en-US" sz="3200" dirty="0"/>
              <a:t>Something interesting about your name</a:t>
            </a:r>
          </a:p>
        </p:txBody>
      </p:sp>
    </p:spTree>
    <p:extLst>
      <p:ext uri="{BB962C8B-B14F-4D97-AF65-F5344CB8AC3E}">
        <p14:creationId xmlns:p14="http://schemas.microsoft.com/office/powerpoint/2010/main" val="2175348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dirty="0"/>
              <a:t>Trainer notes: Getting to know you</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479665"/>
            <a:ext cx="8288614" cy="4960324"/>
          </a:xfrm>
        </p:spPr>
        <p:txBody>
          <a:bodyPr/>
          <a:lstStyle/>
          <a:p>
            <a:pPr marL="0" indent="0">
              <a:buNone/>
            </a:pPr>
            <a:r>
              <a:rPr lang="en-GB" b="1" dirty="0"/>
              <a:t>Purpose: </a:t>
            </a:r>
            <a:r>
              <a:rPr lang="en-GB" dirty="0"/>
              <a:t>To give people an opportunity to get to know each other </a:t>
            </a:r>
            <a:endParaRPr lang="en-GB" b="1" dirty="0"/>
          </a:p>
          <a:p>
            <a:pPr marL="0" indent="0">
              <a:buNone/>
            </a:pPr>
            <a:r>
              <a:rPr lang="en-GB" b="1" dirty="0"/>
              <a:t>Materials: </a:t>
            </a:r>
            <a:r>
              <a:rPr lang="en-GB" dirty="0"/>
              <a:t>Paper (white and coloured), coloured pens, scissors, glue, magazines</a:t>
            </a:r>
          </a:p>
          <a:p>
            <a:pPr marL="0" indent="0">
              <a:buNone/>
            </a:pPr>
            <a:r>
              <a:rPr lang="en-GB" b="1" dirty="0"/>
              <a:t>Instructions: </a:t>
            </a:r>
            <a:r>
              <a:rPr lang="en-GB" dirty="0"/>
              <a:t>Ask participants to create a way to introduce themselves to the group. They can use words or images and any of the materials provided. There are some prompts on the slide, but encourage people to think about what they would like to share and how they would like to share it.</a:t>
            </a:r>
          </a:p>
          <a:p>
            <a:pPr marL="0" indent="0">
              <a:buNone/>
            </a:pPr>
            <a:r>
              <a:rPr lang="en-GB" b="1" dirty="0"/>
              <a:t>Timings: </a:t>
            </a:r>
            <a:r>
              <a:rPr lang="en-GB" dirty="0"/>
              <a:t>15 mins working individually, 25 mins to share with the group (flex depending on numbers – 2-3 min per person)</a:t>
            </a:r>
            <a:endParaRPr lang="en-GB" b="1" dirty="0"/>
          </a:p>
        </p:txBody>
      </p:sp>
    </p:spTree>
    <p:extLst>
      <p:ext uri="{BB962C8B-B14F-4D97-AF65-F5344CB8AC3E}">
        <p14:creationId xmlns:p14="http://schemas.microsoft.com/office/powerpoint/2010/main" val="426506714"/>
      </p:ext>
    </p:extLst>
  </p:cSld>
  <p:clrMapOvr>
    <a:masterClrMapping/>
  </p:clrMapOvr>
</p:sld>
</file>

<file path=ppt/theme/theme1.xml><?xml version="1.0" encoding="utf-8"?>
<a:theme xmlns:a="http://schemas.openxmlformats.org/drawingml/2006/main" name="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Partners PowerPoint Template" id="{23696CF0-2674-4B9A-8439-9838F7893323}" vid="{9ADE9FBB-58B1-4F10-BD1B-29C37C166B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699475FEC78048A7E857896C95A697" ma:contentTypeVersion="4" ma:contentTypeDescription="Create a new document." ma:contentTypeScope="" ma:versionID="a1d72f311debe1981b1f9554b72f0c37">
  <xsd:schema xmlns:xsd="http://www.w3.org/2001/XMLSchema" xmlns:xs="http://www.w3.org/2001/XMLSchema" xmlns:p="http://schemas.microsoft.com/office/2006/metadata/properties" xmlns:ns2="7fc9e936-b4b3-4695-be40-5d27ac8f10b7" targetNamespace="http://schemas.microsoft.com/office/2006/metadata/properties" ma:root="true" ma:fieldsID="701a17059d75608a013721d8bb9d5ebe" ns2:_="">
    <xsd:import namespace="7fc9e936-b4b3-4695-be40-5d27ac8f10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c9e936-b4b3-4695-be40-5d27ac8f10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4F5DF1-43C5-4BD8-BCD2-2904D4AA62BC}">
  <ds:schemaRefs>
    <ds:schemaRef ds:uri="http://schemas.microsoft.com/office/2006/metadata/properties"/>
    <ds:schemaRef ds:uri="http://schemas.microsoft.com/office/infopath/2007/PartnerControls"/>
    <ds:schemaRef ds:uri="http://purl.org/dc/terms/"/>
    <ds:schemaRef ds:uri="http://schemas.microsoft.com/office/2006/documentManagement/types"/>
    <ds:schemaRef ds:uri="23c4ded0-77c3-459a-bb69-8f6a8d7895f0"/>
    <ds:schemaRef ds:uri="http://purl.org/dc/elements/1.1/"/>
    <ds:schemaRef ds:uri="http://purl.org/dc/dcmitype/"/>
    <ds:schemaRef ds:uri="http://www.w3.org/XML/1998/namespace"/>
    <ds:schemaRef ds:uri="http://schemas.openxmlformats.org/package/2006/metadata/core-properties"/>
    <ds:schemaRef ds:uri="76d5dbf8-e469-437e-8e82-e6148fcede3d"/>
  </ds:schemaRefs>
</ds:datastoreItem>
</file>

<file path=customXml/itemProps2.xml><?xml version="1.0" encoding="utf-8"?>
<ds:datastoreItem xmlns:ds="http://schemas.openxmlformats.org/officeDocument/2006/customXml" ds:itemID="{FC0F0D1F-05D2-453B-A231-63EF18BA7063}"/>
</file>

<file path=customXml/itemProps3.xml><?xml version="1.0" encoding="utf-8"?>
<ds:datastoreItem xmlns:ds="http://schemas.openxmlformats.org/officeDocument/2006/customXml" ds:itemID="{36B6DB39-6FA2-4EB7-A748-0C6DF589D8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UCLPartners PowerPoint Template</Template>
  <TotalTime>4479</TotalTime>
  <Words>2371</Words>
  <Application>Microsoft Office PowerPoint</Application>
  <PresentationFormat>On-screen Show (4:3)</PresentationFormat>
  <Paragraphs>223</Paragraphs>
  <Slides>38</Slides>
  <Notes>14</Notes>
  <HiddenSlides>11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Working as a Peer</vt:lpstr>
      <vt:lpstr>Timetable</vt:lpstr>
      <vt:lpstr>Trainer notes: About today</vt:lpstr>
      <vt:lpstr>Housekeeping</vt:lpstr>
      <vt:lpstr>Focus for today</vt:lpstr>
      <vt:lpstr>PowerPoint Presentation</vt:lpstr>
      <vt:lpstr>Trainer notes: Introductions</vt:lpstr>
      <vt:lpstr>PowerPoint Presentation</vt:lpstr>
      <vt:lpstr>Trainer notes: Getting to know you</vt:lpstr>
      <vt:lpstr>Getting to know you</vt:lpstr>
      <vt:lpstr>Getting to know you</vt:lpstr>
      <vt:lpstr>Trainer notes: Ways of working</vt:lpstr>
      <vt:lpstr>PowerPoint Presentation</vt:lpstr>
      <vt:lpstr>PowerPoint Presentation</vt:lpstr>
      <vt:lpstr>PowerPoint Presentation</vt:lpstr>
      <vt:lpstr>Trainer notes: Aims</vt:lpstr>
      <vt:lpstr>Background </vt:lpstr>
      <vt:lpstr>Programme learning outcomes</vt:lpstr>
      <vt:lpstr>Programme overview</vt:lpstr>
      <vt:lpstr>PowerPoint Presentation</vt:lpstr>
      <vt:lpstr>Trainer notes: Exploring the Peer role</vt:lpstr>
      <vt:lpstr>Exploring the Peer role</vt:lpstr>
      <vt:lpstr>PowerPoint Presentation</vt:lpstr>
      <vt:lpstr>Trainer notes: Peer Values</vt:lpstr>
      <vt:lpstr>Handout - Values</vt:lpstr>
      <vt:lpstr>Respect</vt:lpstr>
      <vt:lpstr>Reciprocity</vt:lpstr>
      <vt:lpstr>Mutuality</vt:lpstr>
      <vt:lpstr>Non-directive</vt:lpstr>
      <vt:lpstr>Strengths-based</vt:lpstr>
      <vt:lpstr>PowerPoint Presentation</vt:lpstr>
      <vt:lpstr>Trainer notes: Support Plans</vt:lpstr>
      <vt:lpstr>What is a Support Plan?</vt:lpstr>
      <vt:lpstr>PowerPoint Presentation</vt:lpstr>
      <vt:lpstr>Trainer notes: Buddies</vt:lpstr>
      <vt:lpstr>The role of your buddy</vt:lpstr>
      <vt:lpstr>Before the next session: If you have time, and would find it helpful, continue to work on your Wellness and Recovery plan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UCLPartners PPT template</dc:title>
  <dc:creator>Walsh</dc:creator>
  <cp:lastModifiedBy>Sam Wall</cp:lastModifiedBy>
  <cp:revision>149</cp:revision>
  <cp:lastPrinted>2020-02-26T15:10:19Z</cp:lastPrinted>
  <dcterms:created xsi:type="dcterms:W3CDTF">2020-01-28T11:58:59Z</dcterms:created>
  <dcterms:modified xsi:type="dcterms:W3CDTF">2020-12-11T09:03:24Z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0x010100C4699475FEC78048A7E857896C95A697</vt:lpwstr>
  </property>
</Properties>
</file>