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27"/>
  </p:notesMasterIdLst>
  <p:sldIdLst>
    <p:sldId id="256" r:id="rId5"/>
    <p:sldId id="262" r:id="rId6"/>
    <p:sldId id="30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4" r:id="rId22"/>
    <p:sldId id="303" r:id="rId23"/>
    <p:sldId id="305" r:id="rId24"/>
    <p:sldId id="306" r:id="rId25"/>
    <p:sldId id="307" r:id="rId26"/>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Larkin" initials="NL" lastIdx="1" clrIdx="0">
    <p:extLst>
      <p:ext uri="{19B8F6BF-5375-455C-9EA6-DF929625EA0E}">
        <p15:presenceInfo xmlns:p15="http://schemas.microsoft.com/office/powerpoint/2012/main" userId="S::Natasha.larkin@pplconsulting.co.uk::b93eeb72-c82d-4d35-84ce-0e5939efbf3e" providerId="AD"/>
      </p:ext>
    </p:extLst>
  </p:cmAuthor>
  <p:cmAuthor id="2" name="Natasha Larkin" initials="NL [2]" lastIdx="1" clrIdx="1">
    <p:extLst>
      <p:ext uri="{19B8F6BF-5375-455C-9EA6-DF929625EA0E}">
        <p15:presenceInfo xmlns:p15="http://schemas.microsoft.com/office/powerpoint/2012/main" userId="Natasha Lark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7E8"/>
    <a:srgbClr val="41B6E6"/>
    <a:srgbClr val="F5FAEA"/>
    <a:srgbClr val="A8D33B"/>
    <a:srgbClr val="A5D03A"/>
    <a:srgbClr val="74C311"/>
    <a:srgbClr val="131313"/>
    <a:srgbClr val="160702"/>
    <a:srgbClr val="00365C"/>
    <a:srgbClr val="689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DFE51-315E-9C31-BFC3-DA3AE8F98B30}" v="11" dt="2020-12-10T16:42:37.939"/>
    <p1510:client id="{112485C8-7822-44B2-ADD7-A1F2EFD524C8}" v="57" dt="2020-06-17T15:55:25.644"/>
    <p1510:client id="{13F4636A-0121-FD64-CAF4-8DA52F059263}" v="58" dt="2020-12-09T13:34:38.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7" autoAdjust="0"/>
    <p:restoredTop sz="95226" autoAdjust="0"/>
  </p:normalViewPr>
  <p:slideViewPr>
    <p:cSldViewPr snapToGrid="0" snapToObjects="1">
      <p:cViewPr varScale="1">
        <p:scale>
          <a:sx n="46" d="100"/>
          <a:sy n="46" d="100"/>
        </p:scale>
        <p:origin x="1984" y="80"/>
      </p:cViewPr>
      <p:guideLst/>
    </p:cSldViewPr>
  </p:slideViewPr>
  <p:notesTextViewPr>
    <p:cViewPr>
      <p:scale>
        <a:sx n="1" d="1"/>
        <a:sy n="1" d="1"/>
      </p:scale>
      <p:origin x="0" y="0"/>
    </p:cViewPr>
  </p:notesTextViewPr>
  <p:notesViewPr>
    <p:cSldViewPr snapToGrid="0" snapToObjects="1">
      <p:cViewPr varScale="1">
        <p:scale>
          <a:sx n="60" d="100"/>
          <a:sy n="60" d="100"/>
        </p:scale>
        <p:origin x="327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409A39-ED7C-459A-93E9-92B12439AC2D}" type="datetimeFigureOut">
              <a:rPr lang="en-GB" smtClean="0"/>
              <a:t>10/12/2020</a:t>
            </a:fld>
            <a:endParaRPr lang="en-GB" dirty="0"/>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4E96C1F-798C-450E-BEF6-5DF9F7A1F62A}" type="slidenum">
              <a:rPr lang="en-GB" smtClean="0"/>
              <a:t>‹#›</a:t>
            </a:fld>
            <a:endParaRPr lang="en-GB" dirty="0"/>
          </a:p>
        </p:txBody>
      </p:sp>
    </p:spTree>
    <p:extLst>
      <p:ext uri="{BB962C8B-B14F-4D97-AF65-F5344CB8AC3E}">
        <p14:creationId xmlns:p14="http://schemas.microsoft.com/office/powerpoint/2010/main" val="423597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C303-49C8-4CDE-A7EB-D0A8CBA6806E}"/>
              </a:ext>
            </a:extLst>
          </p:cNvPr>
          <p:cNvSpPr>
            <a:spLocks noGrp="1"/>
          </p:cNvSpPr>
          <p:nvPr>
            <p:ph type="title"/>
          </p:nvPr>
        </p:nvSpPr>
        <p:spPr>
          <a:xfrm>
            <a:off x="468313" y="2470150"/>
            <a:ext cx="5915025" cy="4119563"/>
          </a:xfrm>
        </p:spPr>
        <p:txBody>
          <a:bodyPr anchor="b">
            <a:normAutofit/>
          </a:bodyPr>
          <a:lstStyle>
            <a:lvl1pPr>
              <a:defRPr lang="en-US" sz="4800" kern="1400" spc="-50" dirty="0" smtClean="0">
                <a:solidFill>
                  <a:srgbClr val="41B6E6"/>
                </a:solidFill>
                <a:effectLst/>
                <a:latin typeface="Calibri" panose="020F0502020204030204" pitchFamily="34" charset="0"/>
                <a:ea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82293BB-CA5C-44CF-968B-E9C6352546FF}"/>
              </a:ext>
            </a:extLst>
          </p:cNvPr>
          <p:cNvSpPr>
            <a:spLocks noGrp="1"/>
          </p:cNvSpPr>
          <p:nvPr>
            <p:ph type="body" idx="1"/>
          </p:nvPr>
        </p:nvSpPr>
        <p:spPr>
          <a:xfrm>
            <a:off x="468313" y="6785810"/>
            <a:ext cx="5915025" cy="201052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8" name="Straight Connector 7">
            <a:extLst>
              <a:ext uri="{FF2B5EF4-FFF2-40B4-BE49-F238E27FC236}">
                <a16:creationId xmlns:a16="http://schemas.microsoft.com/office/drawing/2014/main" id="{D08383A0-E371-4710-A650-3B680F7664E3}"/>
              </a:ext>
            </a:extLst>
          </p:cNvPr>
          <p:cNvCxnSpPr/>
          <p:nvPr userDrawn="1"/>
        </p:nvCxnSpPr>
        <p:spPr>
          <a:xfrm>
            <a:off x="711200" y="6677526"/>
            <a:ext cx="1107440" cy="0"/>
          </a:xfrm>
          <a:prstGeom prst="line">
            <a:avLst/>
          </a:prstGeom>
          <a:ln w="12700">
            <a:solidFill>
              <a:srgbClr val="A4CD3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16BF052-25FC-4A06-960F-91FA4F2E4E0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184333" y="401002"/>
            <a:ext cx="2299335" cy="569595"/>
          </a:xfrm>
          <a:prstGeom prst="rect">
            <a:avLst/>
          </a:prstGeom>
        </p:spPr>
      </p:pic>
      <p:pic>
        <p:nvPicPr>
          <p:cNvPr id="11" name="Picture 10">
            <a:extLst>
              <a:ext uri="{FF2B5EF4-FFF2-40B4-BE49-F238E27FC236}">
                <a16:creationId xmlns:a16="http://schemas.microsoft.com/office/drawing/2014/main" id="{3C3D9F5C-2506-468F-A316-4E221D9A7C9E}"/>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9079865"/>
            <a:ext cx="6858000" cy="826135"/>
          </a:xfrm>
          <a:prstGeom prst="rect">
            <a:avLst/>
          </a:prstGeom>
        </p:spPr>
      </p:pic>
      <p:grpSp>
        <p:nvGrpSpPr>
          <p:cNvPr id="15" name="Group 14">
            <a:extLst>
              <a:ext uri="{FF2B5EF4-FFF2-40B4-BE49-F238E27FC236}">
                <a16:creationId xmlns:a16="http://schemas.microsoft.com/office/drawing/2014/main" id="{8080B1DB-1F67-48E2-95AC-B006FD22E0F2}"/>
              </a:ext>
            </a:extLst>
          </p:cNvPr>
          <p:cNvGrpSpPr/>
          <p:nvPr userDrawn="1"/>
        </p:nvGrpSpPr>
        <p:grpSpPr>
          <a:xfrm>
            <a:off x="-1929630" y="-590207"/>
            <a:ext cx="5308412" cy="5162208"/>
            <a:chOff x="-2154218" y="-509997"/>
            <a:chExt cx="5308412" cy="5162208"/>
          </a:xfrm>
        </p:grpSpPr>
        <p:sp>
          <p:nvSpPr>
            <p:cNvPr id="14" name="Oval 13">
              <a:extLst>
                <a:ext uri="{FF2B5EF4-FFF2-40B4-BE49-F238E27FC236}">
                  <a16:creationId xmlns:a16="http://schemas.microsoft.com/office/drawing/2014/main" id="{CB6AC08C-BB60-42B4-8D27-9CA85673C9C7}"/>
                </a:ext>
              </a:extLst>
            </p:cNvPr>
            <p:cNvSpPr/>
            <p:nvPr userDrawn="1"/>
          </p:nvSpPr>
          <p:spPr>
            <a:xfrm>
              <a:off x="-1977226" y="-509997"/>
              <a:ext cx="5131420" cy="513142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4">
              <a:extLst>
                <a:ext uri="{FF2B5EF4-FFF2-40B4-BE49-F238E27FC236}">
                  <a16:creationId xmlns:a16="http://schemas.microsoft.com/office/drawing/2014/main" id="{BC5E5B82-A398-4FE8-9CD6-AE52B39D5CF4}"/>
                </a:ext>
              </a:extLst>
            </p:cNvPr>
            <p:cNvPicPr>
              <a:picLocks noChangeAspect="1"/>
            </p:cNvPicPr>
            <p:nvPr userDrawn="1"/>
          </p:nvPicPr>
          <p:blipFill>
            <a:blip r:embed="rId4"/>
            <a:srcRect/>
            <a:stretch/>
          </p:blipFill>
          <p:spPr>
            <a:xfrm>
              <a:off x="-2154218" y="-454217"/>
              <a:ext cx="5131419" cy="5106428"/>
            </a:xfrm>
            <a:prstGeom prst="flowChartConnector">
              <a:avLst/>
            </a:prstGeom>
          </p:spPr>
        </p:pic>
      </p:grpSp>
    </p:spTree>
    <p:extLst>
      <p:ext uri="{BB962C8B-B14F-4D97-AF65-F5344CB8AC3E}">
        <p14:creationId xmlns:p14="http://schemas.microsoft.com/office/powerpoint/2010/main" val="169027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45FF-475A-48DC-B1A8-2CC572CF5D13}"/>
              </a:ext>
            </a:extLst>
          </p:cNvPr>
          <p:cNvSpPr>
            <a:spLocks noGrp="1"/>
          </p:cNvSpPr>
          <p:nvPr>
            <p:ph type="title"/>
          </p:nvPr>
        </p:nvSpPr>
        <p:spPr>
          <a:xfrm>
            <a:off x="471488" y="778827"/>
            <a:ext cx="5915025" cy="529274"/>
          </a:xfrm>
        </p:spPr>
        <p:txBody>
          <a:bodyPr>
            <a:normAutofit/>
          </a:bodyPr>
          <a:lstStyle>
            <a:lvl1pPr>
              <a:defRPr lang="en-GB" sz="2000" b="1" kern="0" dirty="0">
                <a:solidFill>
                  <a:srgbClr val="41B6E6"/>
                </a:solidFill>
                <a:effectLst/>
                <a:latin typeface="Calibri" panose="020F0502020204030204" pitchFamily="34" charset="0"/>
                <a:ea typeface="+mn-ea"/>
                <a:cs typeface="Times New Roman" panose="02020603050405020304" pitchFamily="18"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BCCF99-7B83-420A-A5C6-A23253253B96}"/>
              </a:ext>
            </a:extLst>
          </p:cNvPr>
          <p:cNvSpPr>
            <a:spLocks noGrp="1"/>
          </p:cNvSpPr>
          <p:nvPr>
            <p:ph idx="1"/>
          </p:nvPr>
        </p:nvSpPr>
        <p:spPr>
          <a:xfrm>
            <a:off x="471488" y="1479133"/>
            <a:ext cx="5915025" cy="7442617"/>
          </a:xfrm>
        </p:spPr>
        <p:txBody>
          <a:bodyPr/>
          <a:lstStyle>
            <a:lvl1pPr marL="0" indent="0">
              <a:spcAft>
                <a:spcPts val="500"/>
              </a:spcAft>
              <a:buNone/>
              <a:defRPr lang="en-US" sz="1600" b="1" kern="1200" dirty="0" smtClean="0">
                <a:solidFill>
                  <a:srgbClr val="404040"/>
                </a:solidFill>
                <a:effectLst/>
                <a:latin typeface="Calibri" panose="020F0502020204030204" pitchFamily="34" charset="0"/>
                <a:ea typeface="+mn-ea"/>
                <a:cs typeface="Times New Roman" panose="02020603050405020304" pitchFamily="18" charset="0"/>
              </a:defRPr>
            </a:lvl1pPr>
            <a:lvl2pPr marL="0" algn="l" defTabSz="457200" rtl="0" eaLnBrk="1" latinLnBrk="0" hangingPunct="1">
              <a:spcAft>
                <a:spcPts val="1000"/>
              </a:spcAft>
              <a:defRPr lang="en-US" sz="1300" b="0" kern="1200" dirty="0" smtClean="0">
                <a:solidFill>
                  <a:srgbClr val="404040"/>
                </a:solidFill>
                <a:effectLst/>
                <a:latin typeface="Calibri" panose="020F0502020204030204" pitchFamily="34" charset="0"/>
                <a:ea typeface="+mn-ea"/>
                <a:cs typeface="Times New Roman" panose="02020603050405020304" pitchFamily="18" charset="0"/>
              </a:defRPr>
            </a:lvl2pPr>
            <a:lvl3pPr marL="720000">
              <a:lnSpc>
                <a:spcPct val="50000"/>
              </a:lnSpc>
              <a:defRPr lang="en-US"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0799A3E9-E507-4593-B1E0-982D92746493}"/>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10" name="Picture 9">
            <a:extLst>
              <a:ext uri="{FF2B5EF4-FFF2-40B4-BE49-F238E27FC236}">
                <a16:creationId xmlns:a16="http://schemas.microsoft.com/office/drawing/2014/main" id="{621DEA05-F421-4E01-BA7A-F171B9D538E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9016365"/>
            <a:ext cx="6858000" cy="734060"/>
          </a:xfrm>
          <a:prstGeom prst="rect">
            <a:avLst/>
          </a:prstGeom>
        </p:spPr>
      </p:pic>
      <p:pic>
        <p:nvPicPr>
          <p:cNvPr id="11" name="Picture 10">
            <a:extLst>
              <a:ext uri="{FF2B5EF4-FFF2-40B4-BE49-F238E27FC236}">
                <a16:creationId xmlns:a16="http://schemas.microsoft.com/office/drawing/2014/main" id="{4D452D59-88E7-4AC1-BF72-573D2C4AC25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926648" y="306387"/>
            <a:ext cx="1525905" cy="377825"/>
          </a:xfrm>
          <a:prstGeom prst="rect">
            <a:avLst/>
          </a:prstGeom>
        </p:spPr>
      </p:pic>
    </p:spTree>
    <p:extLst>
      <p:ext uri="{BB962C8B-B14F-4D97-AF65-F5344CB8AC3E}">
        <p14:creationId xmlns:p14="http://schemas.microsoft.com/office/powerpoint/2010/main" val="360695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45FF-475A-48DC-B1A8-2CC572CF5D13}"/>
              </a:ext>
            </a:extLst>
          </p:cNvPr>
          <p:cNvSpPr>
            <a:spLocks noGrp="1"/>
          </p:cNvSpPr>
          <p:nvPr>
            <p:ph type="title"/>
          </p:nvPr>
        </p:nvSpPr>
        <p:spPr>
          <a:xfrm>
            <a:off x="471488" y="778827"/>
            <a:ext cx="5915025" cy="529274"/>
          </a:xfrm>
        </p:spPr>
        <p:txBody>
          <a:bodyPr>
            <a:normAutofit/>
          </a:bodyPr>
          <a:lstStyle>
            <a:lvl1pPr>
              <a:defRPr lang="en-GB" sz="2000" b="1" kern="0" dirty="0">
                <a:solidFill>
                  <a:srgbClr val="41B6E6"/>
                </a:solidFill>
                <a:effectLst/>
                <a:latin typeface="Calibri" panose="020F0502020204030204" pitchFamily="34" charset="0"/>
                <a:ea typeface="+mn-ea"/>
                <a:cs typeface="Times New Roman" panose="02020603050405020304" pitchFamily="18"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BCCF99-7B83-420A-A5C6-A23253253B96}"/>
              </a:ext>
            </a:extLst>
          </p:cNvPr>
          <p:cNvSpPr>
            <a:spLocks noGrp="1"/>
          </p:cNvSpPr>
          <p:nvPr>
            <p:ph idx="1"/>
          </p:nvPr>
        </p:nvSpPr>
        <p:spPr>
          <a:xfrm>
            <a:off x="471488" y="1479133"/>
            <a:ext cx="5915025" cy="7442617"/>
          </a:xfrm>
        </p:spPr>
        <p:txBody>
          <a:bodyPr/>
          <a:lstStyle>
            <a:lvl1pPr marL="0" indent="0">
              <a:spcAft>
                <a:spcPts val="500"/>
              </a:spcAft>
              <a:buNone/>
              <a:defRPr lang="en-US" sz="1600" b="1" kern="1200" dirty="0" smtClean="0">
                <a:solidFill>
                  <a:srgbClr val="404040"/>
                </a:solidFill>
                <a:effectLst/>
                <a:latin typeface="Calibri" panose="020F0502020204030204" pitchFamily="34" charset="0"/>
                <a:ea typeface="+mn-ea"/>
                <a:cs typeface="Times New Roman" panose="02020603050405020304" pitchFamily="18" charset="0"/>
              </a:defRPr>
            </a:lvl1pPr>
            <a:lvl2pPr marL="0" algn="l" defTabSz="457200" rtl="0" eaLnBrk="1" latinLnBrk="0" hangingPunct="1">
              <a:spcAft>
                <a:spcPts val="1000"/>
              </a:spcAft>
              <a:defRPr lang="en-US" sz="1300" b="0" kern="1200" dirty="0" smtClean="0">
                <a:solidFill>
                  <a:srgbClr val="404040"/>
                </a:solidFill>
                <a:effectLst/>
                <a:latin typeface="Calibri" panose="020F0502020204030204" pitchFamily="34" charset="0"/>
                <a:ea typeface="+mn-ea"/>
                <a:cs typeface="Times New Roman" panose="02020603050405020304" pitchFamily="18" charset="0"/>
              </a:defRPr>
            </a:lvl2pPr>
            <a:lvl3pPr marL="720000">
              <a:lnSpc>
                <a:spcPct val="50000"/>
              </a:lnSpc>
              <a:defRPr lang="en-US"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0799A3E9-E507-4593-B1E0-982D92746493}"/>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10" name="Picture 9">
            <a:extLst>
              <a:ext uri="{FF2B5EF4-FFF2-40B4-BE49-F238E27FC236}">
                <a16:creationId xmlns:a16="http://schemas.microsoft.com/office/drawing/2014/main" id="{621DEA05-F421-4E01-BA7A-F171B9D538E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9016365"/>
            <a:ext cx="6858000" cy="734060"/>
          </a:xfrm>
          <a:prstGeom prst="rect">
            <a:avLst/>
          </a:prstGeom>
        </p:spPr>
      </p:pic>
      <p:pic>
        <p:nvPicPr>
          <p:cNvPr id="11" name="Picture 10">
            <a:extLst>
              <a:ext uri="{FF2B5EF4-FFF2-40B4-BE49-F238E27FC236}">
                <a16:creationId xmlns:a16="http://schemas.microsoft.com/office/drawing/2014/main" id="{4D452D59-88E7-4AC1-BF72-573D2C4AC25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926648" y="306387"/>
            <a:ext cx="1525905" cy="377825"/>
          </a:xfrm>
          <a:prstGeom prst="rect">
            <a:avLst/>
          </a:prstGeom>
        </p:spPr>
      </p:pic>
    </p:spTree>
    <p:extLst>
      <p:ext uri="{BB962C8B-B14F-4D97-AF65-F5344CB8AC3E}">
        <p14:creationId xmlns:p14="http://schemas.microsoft.com/office/powerpoint/2010/main" val="1580431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E26E8CB-25CF-4272-8E25-86413A7B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2101828"/>
            <a:ext cx="5909861" cy="691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6245FF-475A-48DC-B1A8-2CC572CF5D13}"/>
              </a:ext>
            </a:extLst>
          </p:cNvPr>
          <p:cNvSpPr>
            <a:spLocks noGrp="1"/>
          </p:cNvSpPr>
          <p:nvPr>
            <p:ph type="title"/>
          </p:nvPr>
        </p:nvSpPr>
        <p:spPr>
          <a:xfrm>
            <a:off x="471488" y="778827"/>
            <a:ext cx="5915025" cy="529274"/>
          </a:xfrm>
        </p:spPr>
        <p:txBody>
          <a:bodyPr>
            <a:normAutofit/>
          </a:bodyPr>
          <a:lstStyle>
            <a:lvl1pPr>
              <a:defRPr lang="en-GB" sz="2000" b="1" kern="0" dirty="0">
                <a:solidFill>
                  <a:srgbClr val="41B6E6"/>
                </a:solidFill>
                <a:effectLst/>
                <a:latin typeface="Calibri" panose="020F0502020204030204" pitchFamily="34" charset="0"/>
                <a:ea typeface="+mn-ea"/>
                <a:cs typeface="Times New Roman" panose="02020603050405020304" pitchFamily="18" charset="0"/>
              </a:defRPr>
            </a:lvl1pPr>
          </a:lstStyle>
          <a:p>
            <a:r>
              <a:rPr lang="en-US" dirty="0"/>
              <a:t>Click to edit Master title style</a:t>
            </a:r>
            <a:endParaRPr lang="en-GB" dirty="0"/>
          </a:p>
        </p:txBody>
      </p:sp>
      <p:sp>
        <p:nvSpPr>
          <p:cNvPr id="9" name="Slide Number Placeholder 5">
            <a:extLst>
              <a:ext uri="{FF2B5EF4-FFF2-40B4-BE49-F238E27FC236}">
                <a16:creationId xmlns:a16="http://schemas.microsoft.com/office/drawing/2014/main" id="{0799A3E9-E507-4593-B1E0-982D92746493}"/>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10" name="Picture 9">
            <a:extLst>
              <a:ext uri="{FF2B5EF4-FFF2-40B4-BE49-F238E27FC236}">
                <a16:creationId xmlns:a16="http://schemas.microsoft.com/office/drawing/2014/main" id="{621DEA05-F421-4E01-BA7A-F171B9D538E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9016365"/>
            <a:ext cx="6858000" cy="734060"/>
          </a:xfrm>
          <a:prstGeom prst="rect">
            <a:avLst/>
          </a:prstGeom>
        </p:spPr>
      </p:pic>
      <p:pic>
        <p:nvPicPr>
          <p:cNvPr id="11" name="Picture 10">
            <a:extLst>
              <a:ext uri="{FF2B5EF4-FFF2-40B4-BE49-F238E27FC236}">
                <a16:creationId xmlns:a16="http://schemas.microsoft.com/office/drawing/2014/main" id="{4D452D59-88E7-4AC1-BF72-573D2C4AC25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4926648" y="306387"/>
            <a:ext cx="1525905" cy="377825"/>
          </a:xfrm>
          <a:prstGeom prst="rect">
            <a:avLst/>
          </a:prstGeom>
        </p:spPr>
      </p:pic>
      <p:sp>
        <p:nvSpPr>
          <p:cNvPr id="8" name="Picture Placeholder 4">
            <a:extLst>
              <a:ext uri="{FF2B5EF4-FFF2-40B4-BE49-F238E27FC236}">
                <a16:creationId xmlns:a16="http://schemas.microsoft.com/office/drawing/2014/main" id="{D7FC950C-47BC-492B-9C36-726F3807A6A1}"/>
              </a:ext>
            </a:extLst>
          </p:cNvPr>
          <p:cNvSpPr>
            <a:spLocks noGrp="1"/>
          </p:cNvSpPr>
          <p:nvPr>
            <p:ph type="pic" sz="quarter" idx="10"/>
          </p:nvPr>
        </p:nvSpPr>
        <p:spPr>
          <a:xfrm>
            <a:off x="213811" y="7613970"/>
            <a:ext cx="1800727" cy="1799980"/>
          </a:xfrm>
          <a:prstGeom prst="flowChartConnector">
            <a:avLst/>
          </a:prstGeom>
        </p:spPr>
        <p:txBody>
          <a:bodyPr/>
          <a:lstStyle/>
          <a:p>
            <a:endParaRPr lang="en-GB" dirty="0"/>
          </a:p>
        </p:txBody>
      </p:sp>
      <p:sp>
        <p:nvSpPr>
          <p:cNvPr id="12" name="Picture Placeholder 4">
            <a:extLst>
              <a:ext uri="{FF2B5EF4-FFF2-40B4-BE49-F238E27FC236}">
                <a16:creationId xmlns:a16="http://schemas.microsoft.com/office/drawing/2014/main" id="{AD670AB4-D1F9-4013-B750-9ED95A953BE3}"/>
              </a:ext>
            </a:extLst>
          </p:cNvPr>
          <p:cNvSpPr>
            <a:spLocks noGrp="1"/>
          </p:cNvSpPr>
          <p:nvPr>
            <p:ph type="pic" sz="quarter" idx="11"/>
          </p:nvPr>
        </p:nvSpPr>
        <p:spPr>
          <a:xfrm>
            <a:off x="5309589" y="1666123"/>
            <a:ext cx="1207792" cy="1207291"/>
          </a:xfrm>
          <a:prstGeom prst="flowChartConnector">
            <a:avLst/>
          </a:prstGeom>
        </p:spPr>
        <p:txBody>
          <a:bodyPr/>
          <a:lstStyle/>
          <a:p>
            <a:endParaRPr lang="en-GB" dirty="0"/>
          </a:p>
        </p:txBody>
      </p:sp>
      <p:sp>
        <p:nvSpPr>
          <p:cNvPr id="4" name="Oval 3">
            <a:extLst>
              <a:ext uri="{FF2B5EF4-FFF2-40B4-BE49-F238E27FC236}">
                <a16:creationId xmlns:a16="http://schemas.microsoft.com/office/drawing/2014/main" id="{03920EB4-4364-47A2-A3A3-2719C184D5E6}"/>
              </a:ext>
            </a:extLst>
          </p:cNvPr>
          <p:cNvSpPr/>
          <p:nvPr userDrawn="1"/>
        </p:nvSpPr>
        <p:spPr>
          <a:xfrm>
            <a:off x="476663" y="4244116"/>
            <a:ext cx="590528" cy="5914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E00565C4-6785-4250-9C5E-22F772520D2F}"/>
              </a:ext>
            </a:extLst>
          </p:cNvPr>
          <p:cNvSpPr/>
          <p:nvPr userDrawn="1"/>
        </p:nvSpPr>
        <p:spPr>
          <a:xfrm>
            <a:off x="5980413" y="3245670"/>
            <a:ext cx="499947" cy="500737"/>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DE64F65E-FD38-4C08-8CCC-8D4EB22DCD03}"/>
              </a:ext>
            </a:extLst>
          </p:cNvPr>
          <p:cNvSpPr/>
          <p:nvPr userDrawn="1"/>
        </p:nvSpPr>
        <p:spPr>
          <a:xfrm>
            <a:off x="419000" y="3746407"/>
            <a:ext cx="212354" cy="21268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AA5B7F80-EA8D-496A-90C3-0BD4BA34284E}"/>
              </a:ext>
            </a:extLst>
          </p:cNvPr>
          <p:cNvSpPr/>
          <p:nvPr userDrawn="1"/>
        </p:nvSpPr>
        <p:spPr>
          <a:xfrm>
            <a:off x="4820471" y="1889139"/>
            <a:ext cx="212354" cy="212689"/>
          </a:xfrm>
          <a:prstGeom prst="ellips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14D12C43-0963-4C8A-8CCB-42563E852821}"/>
              </a:ext>
            </a:extLst>
          </p:cNvPr>
          <p:cNvSpPr/>
          <p:nvPr userDrawn="1"/>
        </p:nvSpPr>
        <p:spPr>
          <a:xfrm>
            <a:off x="5309589" y="8081543"/>
            <a:ext cx="401400" cy="4020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Content Placeholder 2">
            <a:extLst>
              <a:ext uri="{FF2B5EF4-FFF2-40B4-BE49-F238E27FC236}">
                <a16:creationId xmlns:a16="http://schemas.microsoft.com/office/drawing/2014/main" id="{5251805C-0DBE-412D-804F-09CAE4E077AC}"/>
              </a:ext>
            </a:extLst>
          </p:cNvPr>
          <p:cNvSpPr>
            <a:spLocks noGrp="1"/>
          </p:cNvSpPr>
          <p:nvPr>
            <p:ph idx="1"/>
          </p:nvPr>
        </p:nvSpPr>
        <p:spPr>
          <a:xfrm>
            <a:off x="471488" y="1479133"/>
            <a:ext cx="4348983" cy="591461"/>
          </a:xfrm>
        </p:spPr>
        <p:txBody>
          <a:bodyPr/>
          <a:lstStyle>
            <a:lvl1pPr marL="0" indent="0">
              <a:spcAft>
                <a:spcPts val="500"/>
              </a:spcAft>
              <a:buNone/>
              <a:defRPr lang="en-US" sz="1600" b="1" kern="1200" dirty="0" smtClean="0">
                <a:solidFill>
                  <a:srgbClr val="404040"/>
                </a:solidFill>
                <a:effectLst/>
                <a:latin typeface="Calibri" panose="020F0502020204030204" pitchFamily="34" charset="0"/>
                <a:ea typeface="+mn-ea"/>
                <a:cs typeface="Times New Roman" panose="02020603050405020304" pitchFamily="18" charset="0"/>
              </a:defRPr>
            </a:lvl1pPr>
            <a:lvl2pPr marL="0" algn="l" defTabSz="457200" rtl="0" eaLnBrk="1" latinLnBrk="0" hangingPunct="1">
              <a:spcAft>
                <a:spcPts val="1000"/>
              </a:spcAft>
              <a:defRPr lang="en-US" sz="1300" b="0" kern="1200" dirty="0" smtClean="0">
                <a:solidFill>
                  <a:srgbClr val="404040"/>
                </a:solidFill>
                <a:effectLst/>
                <a:latin typeface="Calibri" panose="020F0502020204030204" pitchFamily="34" charset="0"/>
                <a:ea typeface="+mn-ea"/>
                <a:cs typeface="Times New Roman" panose="02020603050405020304" pitchFamily="18" charset="0"/>
              </a:defRPr>
            </a:lvl2pPr>
            <a:lvl3pPr marL="720000">
              <a:lnSpc>
                <a:spcPct val="50000"/>
              </a:lnSpc>
              <a:defRPr lang="en-US"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3896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1EA51BB3-E7C1-489C-B3C8-1BF360956136}"/>
              </a:ext>
            </a:extLst>
          </p:cNvPr>
          <p:cNvSpPr>
            <a:spLocks noGrp="1"/>
          </p:cNvSpPr>
          <p:nvPr>
            <p:ph type="tbl" sz="quarter" idx="10"/>
          </p:nvPr>
        </p:nvSpPr>
        <p:spPr>
          <a:xfrm>
            <a:off x="471488" y="1308101"/>
            <a:ext cx="5915025" cy="7613649"/>
          </a:xfrm>
        </p:spPr>
        <p:txBody>
          <a:bodyPr/>
          <a:lstStyle/>
          <a:p>
            <a:endParaRPr lang="en-GB" dirty="0"/>
          </a:p>
        </p:txBody>
      </p:sp>
      <p:sp>
        <p:nvSpPr>
          <p:cNvPr id="2" name="Title 1">
            <a:extLst>
              <a:ext uri="{FF2B5EF4-FFF2-40B4-BE49-F238E27FC236}">
                <a16:creationId xmlns:a16="http://schemas.microsoft.com/office/drawing/2014/main" id="{C66245FF-475A-48DC-B1A8-2CC572CF5D13}"/>
              </a:ext>
            </a:extLst>
          </p:cNvPr>
          <p:cNvSpPr>
            <a:spLocks noGrp="1"/>
          </p:cNvSpPr>
          <p:nvPr>
            <p:ph type="title"/>
          </p:nvPr>
        </p:nvSpPr>
        <p:spPr>
          <a:xfrm>
            <a:off x="471488" y="778827"/>
            <a:ext cx="5915025" cy="529274"/>
          </a:xfrm>
        </p:spPr>
        <p:txBody>
          <a:bodyPr>
            <a:normAutofit/>
          </a:bodyPr>
          <a:lstStyle>
            <a:lvl1pPr>
              <a:defRPr lang="en-GB" sz="2000" b="1" kern="0" dirty="0">
                <a:solidFill>
                  <a:srgbClr val="41B6E6"/>
                </a:solidFill>
                <a:effectLst/>
                <a:latin typeface="Calibri" panose="020F0502020204030204" pitchFamily="34" charset="0"/>
                <a:ea typeface="+mn-ea"/>
                <a:cs typeface="Times New Roman" panose="02020603050405020304" pitchFamily="18" charset="0"/>
              </a:defRPr>
            </a:lvl1pPr>
          </a:lstStyle>
          <a:p>
            <a:r>
              <a:rPr lang="en-US" dirty="0"/>
              <a:t>Click to edit Master title style</a:t>
            </a:r>
            <a:endParaRPr lang="en-GB" dirty="0"/>
          </a:p>
        </p:txBody>
      </p:sp>
      <p:sp>
        <p:nvSpPr>
          <p:cNvPr id="9" name="Slide Number Placeholder 5">
            <a:extLst>
              <a:ext uri="{FF2B5EF4-FFF2-40B4-BE49-F238E27FC236}">
                <a16:creationId xmlns:a16="http://schemas.microsoft.com/office/drawing/2014/main" id="{0799A3E9-E507-4593-B1E0-982D92746493}"/>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10" name="Picture 9">
            <a:extLst>
              <a:ext uri="{FF2B5EF4-FFF2-40B4-BE49-F238E27FC236}">
                <a16:creationId xmlns:a16="http://schemas.microsoft.com/office/drawing/2014/main" id="{621DEA05-F421-4E01-BA7A-F171B9D538E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9016365"/>
            <a:ext cx="6858000" cy="734060"/>
          </a:xfrm>
          <a:prstGeom prst="rect">
            <a:avLst/>
          </a:prstGeom>
        </p:spPr>
      </p:pic>
      <p:pic>
        <p:nvPicPr>
          <p:cNvPr id="11" name="Picture 10">
            <a:extLst>
              <a:ext uri="{FF2B5EF4-FFF2-40B4-BE49-F238E27FC236}">
                <a16:creationId xmlns:a16="http://schemas.microsoft.com/office/drawing/2014/main" id="{4D452D59-88E7-4AC1-BF72-573D2C4AC25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926648" y="306387"/>
            <a:ext cx="1525905" cy="377825"/>
          </a:xfrm>
          <a:prstGeom prst="rect">
            <a:avLst/>
          </a:prstGeom>
        </p:spPr>
      </p:pic>
    </p:spTree>
    <p:extLst>
      <p:ext uri="{BB962C8B-B14F-4D97-AF65-F5344CB8AC3E}">
        <p14:creationId xmlns:p14="http://schemas.microsoft.com/office/powerpoint/2010/main" val="2353932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ED86F6-F23B-43C7-8606-F8A89A0D2C28}"/>
              </a:ext>
            </a:extLst>
          </p:cNvPr>
          <p:cNvSpPr>
            <a:spLocks noGrp="1"/>
          </p:cNvSpPr>
          <p:nvPr>
            <p:ph type="pic" sz="quarter" idx="10"/>
          </p:nvPr>
        </p:nvSpPr>
        <p:spPr>
          <a:xfrm>
            <a:off x="3428999" y="-644890"/>
            <a:ext cx="4078705" cy="4077014"/>
          </a:xfrm>
          <a:prstGeom prst="flowChartConnector">
            <a:avLst/>
          </a:prstGeom>
        </p:spPr>
        <p:txBody>
          <a:bodyPr/>
          <a:lstStyle/>
          <a:p>
            <a:endParaRPr lang="en-GB" dirty="0"/>
          </a:p>
        </p:txBody>
      </p:sp>
      <p:sp>
        <p:nvSpPr>
          <p:cNvPr id="2" name="Title 1">
            <a:extLst>
              <a:ext uri="{FF2B5EF4-FFF2-40B4-BE49-F238E27FC236}">
                <a16:creationId xmlns:a16="http://schemas.microsoft.com/office/drawing/2014/main" id="{C66245FF-475A-48DC-B1A8-2CC572CF5D13}"/>
              </a:ext>
            </a:extLst>
          </p:cNvPr>
          <p:cNvSpPr>
            <a:spLocks noGrp="1"/>
          </p:cNvSpPr>
          <p:nvPr>
            <p:ph type="title"/>
          </p:nvPr>
        </p:nvSpPr>
        <p:spPr>
          <a:xfrm>
            <a:off x="471488" y="778827"/>
            <a:ext cx="5915025" cy="529274"/>
          </a:xfrm>
        </p:spPr>
        <p:txBody>
          <a:bodyPr>
            <a:normAutofit/>
          </a:bodyPr>
          <a:lstStyle>
            <a:lvl1pPr>
              <a:defRPr lang="en-GB" sz="2000" b="1" kern="0" dirty="0">
                <a:solidFill>
                  <a:srgbClr val="41B6E6"/>
                </a:solidFill>
                <a:effectLst/>
                <a:latin typeface="Calibri" panose="020F0502020204030204" pitchFamily="34" charset="0"/>
                <a:ea typeface="+mn-ea"/>
                <a:cs typeface="Times New Roman" panose="02020603050405020304" pitchFamily="18"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BCCF99-7B83-420A-A5C6-A23253253B96}"/>
              </a:ext>
            </a:extLst>
          </p:cNvPr>
          <p:cNvSpPr>
            <a:spLocks noGrp="1"/>
          </p:cNvSpPr>
          <p:nvPr>
            <p:ph idx="1"/>
          </p:nvPr>
        </p:nvSpPr>
        <p:spPr>
          <a:xfrm>
            <a:off x="471488" y="1479133"/>
            <a:ext cx="5915025" cy="7442617"/>
          </a:xfrm>
        </p:spPr>
        <p:txBody>
          <a:bodyPr/>
          <a:lstStyle>
            <a:lvl1pPr marL="0" indent="0">
              <a:spcAft>
                <a:spcPts val="500"/>
              </a:spcAft>
              <a:buNone/>
              <a:defRPr lang="en-US" sz="1600" b="1" kern="1200" dirty="0" smtClean="0">
                <a:solidFill>
                  <a:srgbClr val="404040"/>
                </a:solidFill>
                <a:effectLst/>
                <a:latin typeface="Calibri" panose="020F0502020204030204" pitchFamily="34" charset="0"/>
                <a:ea typeface="+mn-ea"/>
                <a:cs typeface="Times New Roman" panose="02020603050405020304" pitchFamily="18" charset="0"/>
              </a:defRPr>
            </a:lvl1pPr>
            <a:lvl2pPr marL="0" algn="l" defTabSz="457200" rtl="0" eaLnBrk="1" latinLnBrk="0" hangingPunct="1">
              <a:spcAft>
                <a:spcPts val="1000"/>
              </a:spcAft>
              <a:defRPr lang="en-US" sz="1300" b="0" kern="1200" dirty="0" smtClean="0">
                <a:solidFill>
                  <a:srgbClr val="404040"/>
                </a:solidFill>
                <a:effectLst/>
                <a:latin typeface="Calibri" panose="020F0502020204030204" pitchFamily="34" charset="0"/>
                <a:ea typeface="+mn-ea"/>
                <a:cs typeface="Times New Roman" panose="02020603050405020304" pitchFamily="18" charset="0"/>
              </a:defRPr>
            </a:lvl2pPr>
            <a:lvl3pPr marL="720000">
              <a:lnSpc>
                <a:spcPct val="50000"/>
              </a:lnSpc>
              <a:defRPr lang="en-US"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0799A3E9-E507-4593-B1E0-982D92746493}"/>
              </a:ext>
            </a:extLst>
          </p:cNvPr>
          <p:cNvSpPr>
            <a:spLocks noGrp="1"/>
          </p:cNvSpPr>
          <p:nvPr>
            <p:ph type="sldNum" sz="quarter" idx="4"/>
          </p:nvPr>
        </p:nvSpPr>
        <p:spPr>
          <a:xfrm>
            <a:off x="4867023" y="9187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63AE364-3624-814B-BDC1-6A7B3421206F}" type="slidenum">
              <a:rPr lang="en-US" smtClean="0"/>
              <a:pPr/>
              <a:t>‹#›</a:t>
            </a:fld>
            <a:endParaRPr lang="en-US" dirty="0"/>
          </a:p>
        </p:txBody>
      </p:sp>
      <p:pic>
        <p:nvPicPr>
          <p:cNvPr id="10" name="Picture 9">
            <a:extLst>
              <a:ext uri="{FF2B5EF4-FFF2-40B4-BE49-F238E27FC236}">
                <a16:creationId xmlns:a16="http://schemas.microsoft.com/office/drawing/2014/main" id="{621DEA05-F421-4E01-BA7A-F171B9D538E5}"/>
              </a:ext>
            </a:extLst>
          </p:cNvPr>
          <p:cNvPicPr/>
          <p:nvPr userDrawn="1"/>
        </p:nvPicPr>
        <p:blipFill>
          <a:blip r:embed="rId2">
            <a:extLst>
              <a:ext uri="{28A0092B-C50C-407E-A947-70E740481C1C}">
                <a14:useLocalDpi xmlns:a14="http://schemas.microsoft.com/office/drawing/2010/main" val="0"/>
              </a:ext>
            </a:extLst>
          </a:blip>
          <a:stretch>
            <a:fillRect/>
          </a:stretch>
        </p:blipFill>
        <p:spPr>
          <a:xfrm flipH="1">
            <a:off x="0" y="9016365"/>
            <a:ext cx="6858000" cy="734060"/>
          </a:xfrm>
          <a:prstGeom prst="rect">
            <a:avLst/>
          </a:prstGeom>
        </p:spPr>
      </p:pic>
      <p:pic>
        <p:nvPicPr>
          <p:cNvPr id="11" name="Picture 10">
            <a:extLst>
              <a:ext uri="{FF2B5EF4-FFF2-40B4-BE49-F238E27FC236}">
                <a16:creationId xmlns:a16="http://schemas.microsoft.com/office/drawing/2014/main" id="{4D452D59-88E7-4AC1-BF72-573D2C4AC25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242354" y="9272570"/>
            <a:ext cx="1525905" cy="377825"/>
          </a:xfrm>
          <a:prstGeom prst="rect">
            <a:avLst/>
          </a:prstGeom>
        </p:spPr>
      </p:pic>
    </p:spTree>
    <p:extLst>
      <p:ext uri="{BB962C8B-B14F-4D97-AF65-F5344CB8AC3E}">
        <p14:creationId xmlns:p14="http://schemas.microsoft.com/office/powerpoint/2010/main" val="296644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EC02279-B3D2-496A-B7D9-4235F85BF28C}"/>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7" name="Picture 6">
            <a:extLst>
              <a:ext uri="{FF2B5EF4-FFF2-40B4-BE49-F238E27FC236}">
                <a16:creationId xmlns:a16="http://schemas.microsoft.com/office/drawing/2014/main" id="{9F55ACD6-BFB4-4FA8-9DD8-1AB5D8E293C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9016365"/>
            <a:ext cx="6858000" cy="734060"/>
          </a:xfrm>
          <a:prstGeom prst="rect">
            <a:avLst/>
          </a:prstGeom>
        </p:spPr>
      </p:pic>
      <p:pic>
        <p:nvPicPr>
          <p:cNvPr id="9" name="Picture 8">
            <a:extLst>
              <a:ext uri="{FF2B5EF4-FFF2-40B4-BE49-F238E27FC236}">
                <a16:creationId xmlns:a16="http://schemas.microsoft.com/office/drawing/2014/main" id="{A0382138-6A25-46A4-88A1-C71B2C7BDF4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926648" y="306387"/>
            <a:ext cx="1525905" cy="377825"/>
          </a:xfrm>
          <a:prstGeom prst="rect">
            <a:avLst/>
          </a:prstGeom>
        </p:spPr>
      </p:pic>
    </p:spTree>
    <p:extLst>
      <p:ext uri="{BB962C8B-B14F-4D97-AF65-F5344CB8AC3E}">
        <p14:creationId xmlns:p14="http://schemas.microsoft.com/office/powerpoint/2010/main" val="233632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259297A-EA42-426F-93F9-305DCF7CB695}"/>
              </a:ext>
            </a:extLst>
          </p:cNvPr>
          <p:cNvSpPr>
            <a:spLocks noGrp="1"/>
          </p:cNvSpPr>
          <p:nvPr>
            <p:ph type="sldNum" sz="quarter" idx="4"/>
          </p:nvPr>
        </p:nvSpPr>
        <p:spPr>
          <a:xfrm rot="5400000">
            <a:off x="-38896" y="8284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pic>
        <p:nvPicPr>
          <p:cNvPr id="9" name="Picture 8">
            <a:extLst>
              <a:ext uri="{FF2B5EF4-FFF2-40B4-BE49-F238E27FC236}">
                <a16:creationId xmlns:a16="http://schemas.microsoft.com/office/drawing/2014/main" id="{04AC17D2-8A48-4301-A475-51B37940DD4E}"/>
              </a:ext>
            </a:extLst>
          </p:cNvPr>
          <p:cNvPicPr/>
          <p:nvPr userDrawn="1"/>
        </p:nvPicPr>
        <p:blipFill>
          <a:blip r:embed="rId2">
            <a:extLst>
              <a:ext uri="{28A0092B-C50C-407E-A947-70E740481C1C}">
                <a14:useLocalDpi xmlns:a14="http://schemas.microsoft.com/office/drawing/2010/main" val="0"/>
              </a:ext>
            </a:extLst>
          </a:blip>
          <a:stretch>
            <a:fillRect/>
          </a:stretch>
        </p:blipFill>
        <p:spPr>
          <a:xfrm rot="5400000">
            <a:off x="-4107975" y="4326414"/>
            <a:ext cx="9906000" cy="1253171"/>
          </a:xfrm>
          <a:prstGeom prst="rect">
            <a:avLst/>
          </a:prstGeom>
        </p:spPr>
      </p:pic>
    </p:spTree>
    <p:extLst>
      <p:ext uri="{BB962C8B-B14F-4D97-AF65-F5344CB8AC3E}">
        <p14:creationId xmlns:p14="http://schemas.microsoft.com/office/powerpoint/2010/main" val="13946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60AF5-C2E7-43BD-BA00-E8545586CB83}"/>
              </a:ext>
            </a:extLst>
          </p:cNvPr>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58AC5E-E0F2-4EA1-893D-815F236BBE9A}"/>
              </a:ext>
            </a:extLst>
          </p:cNvPr>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a:extLst>
              <a:ext uri="{FF2B5EF4-FFF2-40B4-BE49-F238E27FC236}">
                <a16:creationId xmlns:a16="http://schemas.microsoft.com/office/drawing/2014/main" id="{1B24FE29-2614-4A16-9758-D31E63A6D42D}"/>
              </a:ext>
            </a:extLst>
          </p:cNvPr>
          <p:cNvSpPr>
            <a:spLocks noGrp="1"/>
          </p:cNvSpPr>
          <p:nvPr>
            <p:ph type="sldNum" sz="quarter" idx="4"/>
          </p:nvPr>
        </p:nvSpPr>
        <p:spPr>
          <a:xfrm>
            <a:off x="471488" y="9187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63AE364-3624-814B-BDC1-6A7B3421206F}" type="slidenum">
              <a:rPr lang="en-US" smtClean="0"/>
              <a:pPr/>
              <a:t>‹#›</a:t>
            </a:fld>
            <a:endParaRPr lang="en-US" dirty="0"/>
          </a:p>
        </p:txBody>
      </p:sp>
    </p:spTree>
    <p:extLst>
      <p:ext uri="{BB962C8B-B14F-4D97-AF65-F5344CB8AC3E}">
        <p14:creationId xmlns:p14="http://schemas.microsoft.com/office/powerpoint/2010/main" val="74328027"/>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77" r:id="rId3"/>
    <p:sldLayoutId id="2147483676" r:id="rId4"/>
    <p:sldLayoutId id="2147483674" r:id="rId5"/>
    <p:sldLayoutId id="2147483675" r:id="rId6"/>
    <p:sldLayoutId id="2147483669" r:id="rId7"/>
    <p:sldLayoutId id="214748367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4440-DE79-478E-8566-9A2929BDF1A2}"/>
              </a:ext>
            </a:extLst>
          </p:cNvPr>
          <p:cNvSpPr>
            <a:spLocks noGrp="1"/>
          </p:cNvSpPr>
          <p:nvPr>
            <p:ph type="title"/>
          </p:nvPr>
        </p:nvSpPr>
        <p:spPr>
          <a:xfrm>
            <a:off x="468313" y="2470150"/>
            <a:ext cx="5915025" cy="4119563"/>
          </a:xfrm>
        </p:spPr>
        <p:txBody>
          <a:bodyPr/>
          <a:lstStyle/>
          <a:p>
            <a:r>
              <a:rPr lang="en-GB" dirty="0"/>
              <a:t>Use of Self </a:t>
            </a:r>
          </a:p>
        </p:txBody>
      </p:sp>
      <p:sp>
        <p:nvSpPr>
          <p:cNvPr id="3" name="Text Placeholder 2">
            <a:extLst>
              <a:ext uri="{FF2B5EF4-FFF2-40B4-BE49-F238E27FC236}">
                <a16:creationId xmlns:a16="http://schemas.microsoft.com/office/drawing/2014/main" id="{16244D7F-7726-4D47-B763-A96F4EABFB1B}"/>
              </a:ext>
            </a:extLst>
          </p:cNvPr>
          <p:cNvSpPr>
            <a:spLocks noGrp="1"/>
          </p:cNvSpPr>
          <p:nvPr>
            <p:ph type="body" idx="1"/>
          </p:nvPr>
        </p:nvSpPr>
        <p:spPr>
          <a:xfrm>
            <a:off x="468313" y="6785810"/>
            <a:ext cx="5915025" cy="2010527"/>
          </a:xfrm>
        </p:spPr>
        <p:txBody>
          <a:bodyPr vert="horz" lIns="91440" tIns="45720" rIns="91440" bIns="45720" rtlCol="0" anchor="t">
            <a:normAutofit/>
          </a:bodyPr>
          <a:lstStyle/>
          <a:p>
            <a:r>
              <a:rPr lang="en-GB" dirty="0"/>
              <a:t>Date</a:t>
            </a:r>
            <a:endParaRPr lang="en-GB" dirty="0">
              <a:cs typeface="Calibri"/>
            </a:endParaRPr>
          </a:p>
          <a:p>
            <a:endParaRPr lang="en-GB" dirty="0"/>
          </a:p>
          <a:p>
            <a:endParaRPr lang="en-GB" dirty="0"/>
          </a:p>
        </p:txBody>
      </p:sp>
    </p:spTree>
    <p:extLst>
      <p:ext uri="{BB962C8B-B14F-4D97-AF65-F5344CB8AC3E}">
        <p14:creationId xmlns:p14="http://schemas.microsoft.com/office/powerpoint/2010/main" val="140977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6</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10</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10</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a:lstStyle/>
          <a:p>
            <a:pPr algn="ctr"/>
            <a:r>
              <a:rPr lang="en-GB" b="0" dirty="0"/>
              <a:t>What are the </a:t>
            </a:r>
            <a:r>
              <a:rPr lang="en-GB" b="0" i="1" dirty="0"/>
              <a:t>benefits</a:t>
            </a:r>
            <a:r>
              <a:rPr lang="en-GB" b="0" dirty="0"/>
              <a:t> of the use of self and lived experience in the peer support role?</a:t>
            </a:r>
          </a:p>
          <a:p>
            <a:pPr algn="ctr"/>
            <a:r>
              <a:rPr lang="en-GB" b="0" dirty="0"/>
              <a:t>What are the </a:t>
            </a:r>
            <a:r>
              <a:rPr lang="en-GB" b="0" i="1" dirty="0"/>
              <a:t>challenges</a:t>
            </a:r>
            <a:r>
              <a:rPr lang="en-GB" b="0" dirty="0"/>
              <a:t> of the use of self and lived experience in the peer support role?</a:t>
            </a:r>
          </a:p>
          <a:p>
            <a:pPr algn="ctr"/>
            <a:endParaRPr lang="en-GB" b="0" dirty="0"/>
          </a:p>
          <a:p>
            <a:pPr algn="ctr"/>
            <a:endParaRPr lang="en-GB" b="0" dirty="0"/>
          </a:p>
          <a:p>
            <a:pPr algn="ctr"/>
            <a:r>
              <a:rPr lang="en-GB" b="0" dirty="0"/>
              <a:t>Write a list for each to share with the rest of the group.</a:t>
            </a:r>
          </a:p>
        </p:txBody>
      </p:sp>
    </p:spTree>
    <p:extLst>
      <p:ext uri="{BB962C8B-B14F-4D97-AF65-F5344CB8AC3E}">
        <p14:creationId xmlns:p14="http://schemas.microsoft.com/office/powerpoint/2010/main" val="403170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7 - GROUP 1</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11</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vert="horz" lIns="91440" tIns="45720" rIns="91440" bIns="45720" rtlCol="0" anchor="t">
            <a:normAutofit/>
          </a:bodyPr>
          <a:lstStyle/>
          <a:p>
            <a:pPr>
              <a:lnSpc>
                <a:spcPct val="100000"/>
              </a:lnSpc>
              <a:spcAft>
                <a:spcPts val="600"/>
              </a:spcAft>
            </a:pPr>
            <a:r>
              <a:rPr lang="en-GB" sz="1400" b="0">
                <a:latin typeface="Calibri Light"/>
                <a:cs typeface="Calibri Light"/>
              </a:rPr>
              <a:t>Paula has worked as a PSW for 2 years and is working in the same Trust that she had used when she was detained under the Mental Health Act as an inpatient. When initially applying for the role, there were some concerns from professional colleagues that this may be a conflict. This was resolved as it was agreed that Paula’s experiences gave her even more insight because she had the used the service. </a:t>
            </a:r>
            <a:endParaRPr lang="en-GB" sz="1400" b="0" dirty="0">
              <a:cs typeface="Calibri"/>
            </a:endParaRPr>
          </a:p>
          <a:p>
            <a:pPr>
              <a:lnSpc>
                <a:spcPct val="100000"/>
              </a:lnSpc>
              <a:spcAft>
                <a:spcPts val="600"/>
              </a:spcAft>
            </a:pPr>
            <a:r>
              <a:rPr lang="en-GB" sz="1400" b="0">
                <a:latin typeface="Calibri Light"/>
                <a:cs typeface="Calibri Light"/>
              </a:rPr>
              <a:t>As part of her role, Paula has started to support Ash, who has just been referred to the service. Ash mentions a psychiatrist on the team who has given Paula some concerns in the past. Ash says that he is really not happy with the doctor who was rude and gave him medication that he thought was not appropriate. Ash tells Paula that he really wants to see a different doctor.</a:t>
            </a:r>
            <a:endParaRPr lang="en-US" sz="1400" b="0">
              <a:latin typeface="Calibri Light"/>
              <a:cs typeface="Calibri Light"/>
            </a:endParaRPr>
          </a:p>
          <a:p>
            <a:pPr>
              <a:lnSpc>
                <a:spcPct val="100000"/>
              </a:lnSpc>
              <a:spcAft>
                <a:spcPts val="600"/>
              </a:spcAft>
            </a:pPr>
            <a:r>
              <a:rPr lang="en-GB" sz="1400" b="0">
                <a:latin typeface="Calibri Light"/>
                <a:cs typeface="Calibri Light"/>
              </a:rPr>
              <a:t>On hearing this Paula’s first thought was she herself had similar issues with this doctor when she was using the service.  She decides that it’s really important that she says something to Ash to validate his experiences. Paula explains that she also saw the same doctor when she was an inpatient and reassures Ash that this doctor has a bit of a reputation, so other people share his concerns. Paula decides to confide in Ash that she still doesn’t get on with the doctor, but now that she works here, she has to put up with it. </a:t>
            </a:r>
            <a:endParaRPr lang="en-GB" sz="1400" b="0" dirty="0">
              <a:cs typeface="Calibri"/>
            </a:endParaRPr>
          </a:p>
          <a:p>
            <a:pPr>
              <a:lnSpc>
                <a:spcPct val="100000"/>
              </a:lnSpc>
              <a:spcAft>
                <a:spcPts val="600"/>
              </a:spcAft>
            </a:pPr>
            <a:r>
              <a:rPr lang="en-GB" sz="1400" b="0">
                <a:latin typeface="Calibri Light"/>
                <a:cs typeface="Calibri Light"/>
              </a:rPr>
              <a:t>Ash seems really reassured to hear that it’s not just him who has an issue with the doctor and is very pleased when Paula offers to help him find a different doctor who is much more supportive.</a:t>
            </a:r>
            <a:endParaRPr lang="en-US" sz="1400" b="0">
              <a:latin typeface="Calibri Light"/>
              <a:cs typeface="Calibri Light"/>
            </a:endParaRPr>
          </a:p>
          <a:p>
            <a:pPr marL="285750" indent="-285750">
              <a:lnSpc>
                <a:spcPct val="100000"/>
              </a:lnSpc>
              <a:spcBef>
                <a:spcPts val="0"/>
              </a:spcBef>
              <a:spcAft>
                <a:spcPts val="0"/>
              </a:spcAft>
              <a:buFont typeface="Arial"/>
              <a:buChar char="•"/>
            </a:pPr>
            <a:endParaRPr lang="en-GB" sz="1400" b="0" dirty="0">
              <a:cs typeface="Calibri"/>
            </a:endParaRPr>
          </a:p>
          <a:p>
            <a:pPr>
              <a:lnSpc>
                <a:spcPct val="100000"/>
              </a:lnSpc>
              <a:spcBef>
                <a:spcPts val="0"/>
              </a:spcBef>
              <a:spcAft>
                <a:spcPts val="0"/>
              </a:spcAft>
            </a:pPr>
            <a:r>
              <a:rPr lang="en-GB" sz="1400" b="0">
                <a:latin typeface="Calibri"/>
                <a:cs typeface="Calibri"/>
              </a:rPr>
              <a:t>Answer the following questions as a group:</a:t>
            </a:r>
            <a:endParaRPr lang="en-US" sz="1400" b="0">
              <a:latin typeface="Calibri"/>
              <a:cs typeface="Calibri"/>
            </a:endParaRPr>
          </a:p>
          <a:p>
            <a:pPr marL="285750" indent="-285750">
              <a:lnSpc>
                <a:spcPct val="100000"/>
              </a:lnSpc>
              <a:spcBef>
                <a:spcPts val="0"/>
              </a:spcBef>
              <a:spcAft>
                <a:spcPts val="0"/>
              </a:spcAft>
              <a:buFont typeface="Arial"/>
              <a:buChar char="•"/>
            </a:pPr>
            <a:r>
              <a:rPr lang="en-GB" sz="1400" b="0">
                <a:latin typeface="Calibri"/>
                <a:cs typeface="Calibri"/>
              </a:rPr>
              <a:t>What do you think is going on here?</a:t>
            </a:r>
            <a:endParaRPr lang="en-US" sz="1400" b="0">
              <a:latin typeface="Calibri"/>
              <a:cs typeface="Calibri"/>
            </a:endParaRPr>
          </a:p>
          <a:p>
            <a:pPr marL="285750" indent="-285750">
              <a:lnSpc>
                <a:spcPct val="100000"/>
              </a:lnSpc>
              <a:spcBef>
                <a:spcPts val="0"/>
              </a:spcBef>
              <a:spcAft>
                <a:spcPts val="0"/>
              </a:spcAft>
              <a:buFont typeface="Arial"/>
              <a:buChar char="•"/>
            </a:pPr>
            <a:r>
              <a:rPr lang="en-GB" sz="1400" b="0">
                <a:latin typeface="Calibri"/>
                <a:cs typeface="Calibri"/>
              </a:rPr>
              <a:t>What are the potential issues that this situation could cause? </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a:cs typeface="Calibri"/>
              </a:rPr>
              <a:t>How could Paula have applied her experience more constructively?</a:t>
            </a:r>
            <a:endParaRPr lang="en-US" sz="1400" b="0">
              <a:latin typeface="Calibri"/>
              <a:cs typeface="Calibri"/>
            </a:endParaRPr>
          </a:p>
          <a:p>
            <a:pPr>
              <a:lnSpc>
                <a:spcPct val="100000"/>
              </a:lnSpc>
              <a:spcAft>
                <a:spcPts val="600"/>
              </a:spcAft>
            </a:pPr>
            <a:endParaRPr lang="en-GB" sz="1400" b="0" dirty="0">
              <a:latin typeface="Calibri"/>
              <a:cs typeface="Calibri"/>
            </a:endParaRPr>
          </a:p>
          <a:p>
            <a:pPr>
              <a:lnSpc>
                <a:spcPct val="100000"/>
              </a:lnSpc>
              <a:spcAft>
                <a:spcPts val="600"/>
              </a:spcAft>
            </a:pPr>
            <a:endParaRPr lang="en-GB" sz="1400" b="0" dirty="0"/>
          </a:p>
          <a:p>
            <a:pPr algn="ctr">
              <a:lnSpc>
                <a:spcPct val="100000"/>
              </a:lnSpc>
              <a:spcAft>
                <a:spcPts val="600"/>
              </a:spcAft>
            </a:pPr>
            <a:endParaRPr lang="en-GB" sz="1400" b="0" dirty="0"/>
          </a:p>
        </p:txBody>
      </p:sp>
    </p:spTree>
    <p:extLst>
      <p:ext uri="{BB962C8B-B14F-4D97-AF65-F5344CB8AC3E}">
        <p14:creationId xmlns:p14="http://schemas.microsoft.com/office/powerpoint/2010/main" val="29324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7 - GROUP 2</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12</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vert="horz" lIns="91440" tIns="45720" rIns="91440" bIns="45720" rtlCol="0" anchor="t">
            <a:normAutofit/>
          </a:bodyPr>
          <a:lstStyle/>
          <a:p>
            <a:pPr>
              <a:lnSpc>
                <a:spcPct val="100000"/>
              </a:lnSpc>
              <a:spcAft>
                <a:spcPts val="600"/>
              </a:spcAft>
            </a:pPr>
            <a:r>
              <a:rPr lang="en-GB" sz="1400" b="0">
                <a:latin typeface="Calibri Light"/>
                <a:cs typeface="Calibri Light"/>
              </a:rPr>
              <a:t>Mo is a PSW who helps to run a weekly wellbeing group, which Jada has been attending regularly. During a session, Mo notices that Jada seems a bit distracted, and asks her how she’s doing after the session. Jada tells Mo that she’s feeling really down as she’s just found out that her grandmother has terminal cancer and doesn’t have long to live. Jada says that she’s really close to her grandmother, she lives with her family and doesn’t know how she’ll cope if she loses her.</a:t>
            </a:r>
            <a:endParaRPr lang="en-US" sz="1400" b="0">
              <a:cs typeface="Calibri"/>
            </a:endParaRPr>
          </a:p>
          <a:p>
            <a:pPr>
              <a:lnSpc>
                <a:spcPct val="100000"/>
              </a:lnSpc>
              <a:spcAft>
                <a:spcPts val="600"/>
              </a:spcAft>
            </a:pPr>
            <a:r>
              <a:rPr lang="en-GB" sz="1400" b="0">
                <a:latin typeface="Calibri Light"/>
                <a:cs typeface="Calibri Light"/>
              </a:rPr>
              <a:t>Mo tells Jada how sorry he is to hear her news, and they have a chat about Jada’s relationship with her grandmother. Jada shares some stories about growing up with her grandmother, and her happy memories of the things they did together when she was a child, like cooking traditional Jamaican meals for the whole family.</a:t>
            </a:r>
            <a:endParaRPr lang="en-US" sz="1400" b="0">
              <a:cs typeface="Calibri"/>
            </a:endParaRPr>
          </a:p>
          <a:p>
            <a:pPr>
              <a:lnSpc>
                <a:spcPct val="100000"/>
              </a:lnSpc>
              <a:spcAft>
                <a:spcPts val="600"/>
              </a:spcAft>
            </a:pPr>
            <a:r>
              <a:rPr lang="en-GB" sz="1400" b="0">
                <a:latin typeface="Calibri Light"/>
                <a:cs typeface="Calibri Light"/>
              </a:rPr>
              <a:t>Mo is really touched to hear Jada’s stories – his dad was diagnosed with cancer a few months ago, so he can really relate to how Jada’s feeling. He wants to reassure Jada that the emotions she is experiencing are completely understandable, and to help her to feel less alone in her experience. He decides to tell her about his dad, and how it’s made him realise how precious life is. Jada seems really heartened to hear that Mo’s experiencing something similar, so Mo shares some of the things that he’s been doing with his dad to create some special memories. Jada explains that her grandmother is in hospital now and unconscious a lot of the time when she visits, which is really hard.</a:t>
            </a:r>
            <a:endParaRPr lang="en-US" sz="1400" b="0">
              <a:cs typeface="Calibri"/>
            </a:endParaRPr>
          </a:p>
          <a:p>
            <a:pPr>
              <a:lnSpc>
                <a:spcPct val="100000"/>
              </a:lnSpc>
              <a:spcAft>
                <a:spcPts val="600"/>
              </a:spcAft>
            </a:pPr>
            <a:r>
              <a:rPr lang="en-GB" sz="1400" b="0">
                <a:latin typeface="Calibri Light"/>
                <a:cs typeface="Calibri Light"/>
              </a:rPr>
              <a:t>Mo asks Jada what support mechanisms she has in place to support her during this time. Jada says that she is able to talk to her mum and her sisters about how she’s feeling and they’re all supporting each other, but she’s really glad to have Mo to talk to as well.</a:t>
            </a:r>
            <a:endParaRPr lang="en-US" sz="1400" b="0">
              <a:cs typeface="Calibri"/>
            </a:endParaRPr>
          </a:p>
          <a:p>
            <a:pPr>
              <a:lnSpc>
                <a:spcPct val="100000"/>
              </a:lnSpc>
              <a:spcBef>
                <a:spcPts val="0"/>
              </a:spcBef>
              <a:spcAft>
                <a:spcPts val="0"/>
              </a:spcAft>
            </a:pPr>
            <a:r>
              <a:rPr lang="en-GB" sz="1400" b="0">
                <a:latin typeface="Calibri Light"/>
                <a:cs typeface="Calibri Light"/>
              </a:rPr>
              <a:t>Answer the following questions as a group:</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What do you think is going on here?</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What are the potential issues that this situation could cause? </a:t>
            </a:r>
            <a:endParaRPr lang="en-GB" sz="1400" b="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How could Mo have applied his experience more constructively?</a:t>
            </a:r>
            <a:endParaRPr lang="en-GB"/>
          </a:p>
        </p:txBody>
      </p:sp>
    </p:spTree>
    <p:extLst>
      <p:ext uri="{BB962C8B-B14F-4D97-AF65-F5344CB8AC3E}">
        <p14:creationId xmlns:p14="http://schemas.microsoft.com/office/powerpoint/2010/main" val="2924683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7 - GROUP 3</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13</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vert="horz" lIns="91440" tIns="45720" rIns="91440" bIns="45720" rtlCol="0" anchor="t">
            <a:normAutofit/>
          </a:bodyPr>
          <a:lstStyle/>
          <a:p>
            <a:pPr>
              <a:lnSpc>
                <a:spcPct val="100000"/>
              </a:lnSpc>
              <a:spcAft>
                <a:spcPts val="600"/>
              </a:spcAft>
            </a:pPr>
            <a:r>
              <a:rPr lang="en-GB" sz="1400" b="0">
                <a:latin typeface="Calibri Light"/>
                <a:cs typeface="Calibri Light"/>
              </a:rPr>
              <a:t>Angela has been working as a PSW in an NHS inpatient ward for around a year and is enjoying the role and challenges. She has a good relationship with the people who use the service, and due to her own experience of being detained under the Mental Health Act, she knows only too well what it is like.  </a:t>
            </a:r>
            <a:endParaRPr lang="en-GB" sz="1400" b="0" dirty="0">
              <a:cs typeface="Calibri"/>
            </a:endParaRPr>
          </a:p>
          <a:p>
            <a:pPr>
              <a:lnSpc>
                <a:spcPct val="100000"/>
              </a:lnSpc>
              <a:spcAft>
                <a:spcPts val="600"/>
              </a:spcAft>
            </a:pPr>
            <a:r>
              <a:rPr lang="en-GB" sz="1400" b="0">
                <a:latin typeface="Calibri Light"/>
                <a:cs typeface="Calibri Light"/>
              </a:rPr>
              <a:t>Before this role she worked as an Independent Mental Health Advocate and is very passionate about individual rights.  She has had some slightly tense interactions with other mental health professionals and can get quite frustrated with some of the heavy medication that people are being forced to take.  </a:t>
            </a:r>
            <a:endParaRPr lang="en-GB" sz="1400" b="0" dirty="0">
              <a:cs typeface="Calibri"/>
            </a:endParaRPr>
          </a:p>
          <a:p>
            <a:pPr>
              <a:lnSpc>
                <a:spcPct val="100000"/>
              </a:lnSpc>
              <a:spcAft>
                <a:spcPts val="600"/>
              </a:spcAft>
            </a:pPr>
            <a:r>
              <a:rPr lang="en-GB" sz="1400" b="0">
                <a:latin typeface="Calibri Light"/>
                <a:cs typeface="Calibri Light"/>
              </a:rPr>
              <a:t>Angela is having a chat with Anthony, one of the regular users of the service. During the conversation, Anthony mentions that he’s having some issues with the side effects of his current medication. He says that he really hates these particular meds and asks Angela what she thinks he should do. Angela has experience of taking this particular type of medication and hated them herself. She believes that this is one of the types of medication that is overused on the ward. She feels very strongly that Anthony should have his experience validated so tells him that she used to take them and had similar negative side effects. She tells Anthony that she doesn’t think the ward should prescribe them as often as they do, and that people should stop taking them if the side effects get really bad.</a:t>
            </a:r>
            <a:endParaRPr lang="en-US" sz="1400" b="0">
              <a:latin typeface="Calibri Light"/>
              <a:cs typeface="Calibri Light"/>
            </a:endParaRPr>
          </a:p>
          <a:p>
            <a:pPr>
              <a:lnSpc>
                <a:spcPct val="100000"/>
              </a:lnSpc>
              <a:spcAft>
                <a:spcPts val="600"/>
              </a:spcAft>
            </a:pPr>
            <a:endParaRPr lang="en-GB" sz="1400" b="0" dirty="0">
              <a:cs typeface="Calibri"/>
            </a:endParaRPr>
          </a:p>
          <a:p>
            <a:pPr>
              <a:lnSpc>
                <a:spcPct val="100000"/>
              </a:lnSpc>
              <a:spcBef>
                <a:spcPts val="0"/>
              </a:spcBef>
              <a:spcAft>
                <a:spcPts val="0"/>
              </a:spcAft>
            </a:pPr>
            <a:r>
              <a:rPr lang="en-GB" sz="1400" b="0">
                <a:latin typeface="Calibri"/>
                <a:cs typeface="Calibri"/>
              </a:rPr>
              <a:t>Answer the following questions as a group:</a:t>
            </a:r>
            <a:endParaRPr lang="en-US" sz="1400" b="0">
              <a:latin typeface="Calibri"/>
              <a:cs typeface="Calibri"/>
            </a:endParaRPr>
          </a:p>
          <a:p>
            <a:pPr marL="285750" indent="-285750">
              <a:lnSpc>
                <a:spcPct val="100000"/>
              </a:lnSpc>
              <a:spcBef>
                <a:spcPts val="0"/>
              </a:spcBef>
              <a:spcAft>
                <a:spcPts val="0"/>
              </a:spcAft>
              <a:buFont typeface="Arial"/>
              <a:buChar char="•"/>
            </a:pPr>
            <a:r>
              <a:rPr lang="en-GB" sz="1400" b="0">
                <a:latin typeface="Calibri"/>
                <a:cs typeface="Calibri"/>
              </a:rPr>
              <a:t>What do you think is going on here?</a:t>
            </a:r>
            <a:endParaRPr lang="en-US" sz="1400" b="0">
              <a:latin typeface="Calibri"/>
              <a:cs typeface="Calibri"/>
            </a:endParaRPr>
          </a:p>
          <a:p>
            <a:pPr marL="285750" indent="-285750">
              <a:lnSpc>
                <a:spcPct val="100000"/>
              </a:lnSpc>
              <a:spcBef>
                <a:spcPts val="0"/>
              </a:spcBef>
              <a:spcAft>
                <a:spcPts val="0"/>
              </a:spcAft>
              <a:buFont typeface="Arial"/>
              <a:buChar char="•"/>
            </a:pPr>
            <a:r>
              <a:rPr lang="en-GB" sz="1400" b="0">
                <a:latin typeface="Calibri"/>
                <a:cs typeface="Calibri"/>
              </a:rPr>
              <a:t>What are the potential issues that this situation could cause? </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a:cs typeface="Calibri"/>
              </a:rPr>
              <a:t>How could Angela have applied her experience more constructively?</a:t>
            </a:r>
            <a:endParaRPr lang="en-GB">
              <a:latin typeface="Calibri"/>
              <a:cs typeface="Calibri"/>
            </a:endParaRPr>
          </a:p>
        </p:txBody>
      </p:sp>
    </p:spTree>
    <p:extLst>
      <p:ext uri="{BB962C8B-B14F-4D97-AF65-F5344CB8AC3E}">
        <p14:creationId xmlns:p14="http://schemas.microsoft.com/office/powerpoint/2010/main" val="178809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7 - GROUP 4</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14</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vert="horz" lIns="91440" tIns="45720" rIns="91440" bIns="45720" rtlCol="0" anchor="t">
            <a:normAutofit/>
          </a:bodyPr>
          <a:lstStyle/>
          <a:p>
            <a:pPr>
              <a:lnSpc>
                <a:spcPct val="100000"/>
              </a:lnSpc>
              <a:spcAft>
                <a:spcPts val="600"/>
              </a:spcAft>
            </a:pPr>
            <a:r>
              <a:rPr lang="en-GB" sz="1400" b="0">
                <a:latin typeface="Calibri Light"/>
                <a:cs typeface="Calibri Light"/>
              </a:rPr>
              <a:t>Marco works as a PSW for an IAPT service, and provides one-to-one coaching to a number of people including Yasmin, who he’s been working with for a few months. Yasmin struggles with confidence as she is new to the area and doesn’t have many friends locally.</a:t>
            </a:r>
            <a:endParaRPr lang="en-US" sz="1400" b="0">
              <a:cs typeface="Calibri"/>
            </a:endParaRPr>
          </a:p>
          <a:p>
            <a:pPr>
              <a:lnSpc>
                <a:spcPct val="100000"/>
              </a:lnSpc>
              <a:spcAft>
                <a:spcPts val="600"/>
              </a:spcAft>
            </a:pPr>
            <a:r>
              <a:rPr lang="en-GB" sz="1400" b="0">
                <a:latin typeface="Calibri Light"/>
                <a:cs typeface="Calibri Light"/>
              </a:rPr>
              <a:t>In previous sessions, Yasmin has mentioned that she struggles to maintain her physical health. She has put on a lot of weight as a side-effect of her medication and doesn't think it helps that her family have a tradition of eating large meals together, which are often very high in fat.  Yasmin's GP is worried about the impact that this is having on her blood pressure. Yasmin has identified fitness and weight loss as an important goal as part of her overall wellbeing and recovery, but has spoken to Marco about the challenges she has with motivation. </a:t>
            </a:r>
            <a:endParaRPr lang="en-GB" sz="1400" b="0" dirty="0">
              <a:cs typeface="Calibri"/>
            </a:endParaRPr>
          </a:p>
          <a:p>
            <a:pPr>
              <a:lnSpc>
                <a:spcPct val="100000"/>
              </a:lnSpc>
              <a:spcAft>
                <a:spcPts val="600"/>
              </a:spcAft>
            </a:pPr>
            <a:r>
              <a:rPr lang="en-GB" sz="1400" b="0">
                <a:latin typeface="Calibri Light"/>
                <a:cs typeface="Calibri Light"/>
              </a:rPr>
              <a:t>Today, Yasmin arrives looking very happy – she tells Marco that she’s joined a gym and found an exercise class that she used to love before she put on weight. She’s really pleased, but still feeling really nervous about her first class because she’s so out of shape. As she’s talking, Marco realises that he goes to the same gym, and has been to the same class himself. To help keep her motivated, Marco decides to tell her that he goes to that gym, reassuring her that it’s really friendly and that there are lots of people new to exercise in that class. Yasmin seems really pleased and relieved.</a:t>
            </a:r>
            <a:endParaRPr lang="en-US" sz="1400" b="0">
              <a:cs typeface="Calibri"/>
            </a:endParaRPr>
          </a:p>
          <a:p>
            <a:pPr>
              <a:lnSpc>
                <a:spcPct val="100000"/>
              </a:lnSpc>
              <a:spcAft>
                <a:spcPts val="600"/>
              </a:spcAft>
            </a:pPr>
            <a:r>
              <a:rPr lang="en-GB" sz="1400" b="0">
                <a:latin typeface="Calibri Light"/>
                <a:cs typeface="Calibri Light"/>
              </a:rPr>
              <a:t>They chat a bit more about the gym and the class – Yasmin has been going to the Tuesday afternoon session. Marco explains that he has never been to that one as he works on Tuesdays, so he has to go to the evening sessions instead.</a:t>
            </a:r>
            <a:endParaRPr lang="en-US" sz="1400" b="0">
              <a:cs typeface="Calibri"/>
            </a:endParaRPr>
          </a:p>
          <a:p>
            <a:pPr>
              <a:lnSpc>
                <a:spcPct val="100000"/>
              </a:lnSpc>
              <a:spcAft>
                <a:spcPts val="600"/>
              </a:spcAft>
            </a:pPr>
            <a:endParaRPr lang="en-GB" sz="1400" b="0" dirty="0">
              <a:cs typeface="Calibri"/>
            </a:endParaRPr>
          </a:p>
          <a:p>
            <a:pPr>
              <a:lnSpc>
                <a:spcPct val="100000"/>
              </a:lnSpc>
              <a:spcBef>
                <a:spcPts val="0"/>
              </a:spcBef>
              <a:spcAft>
                <a:spcPts val="0"/>
              </a:spcAft>
            </a:pPr>
            <a:r>
              <a:rPr lang="en-GB" sz="1400" b="0">
                <a:latin typeface="Calibri Light"/>
                <a:cs typeface="Calibri Light"/>
              </a:rPr>
              <a:t>Answer the following questions as a group:</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What do you think is going on here?</a:t>
            </a:r>
            <a:endParaRPr lang="en-US" sz="1400" b="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What are the potential issues that this situation could cause? </a:t>
            </a:r>
            <a:endParaRPr lang="en-GB" sz="1400" b="0" dirty="0">
              <a:cs typeface="Calibri"/>
            </a:endParaRPr>
          </a:p>
          <a:p>
            <a:pPr marL="285750" indent="-285750">
              <a:lnSpc>
                <a:spcPct val="100000"/>
              </a:lnSpc>
              <a:spcBef>
                <a:spcPts val="0"/>
              </a:spcBef>
              <a:spcAft>
                <a:spcPts val="0"/>
              </a:spcAft>
              <a:buFont typeface="Arial"/>
              <a:buChar char="•"/>
            </a:pPr>
            <a:r>
              <a:rPr lang="en-GB" sz="1400" b="0">
                <a:latin typeface="Calibri Light"/>
                <a:cs typeface="Calibri Light"/>
              </a:rPr>
              <a:t>How could Marco have applied his experience more constructively?</a:t>
            </a:r>
            <a:endParaRPr lang="en-GB"/>
          </a:p>
        </p:txBody>
      </p:sp>
    </p:spTree>
    <p:extLst>
      <p:ext uri="{BB962C8B-B14F-4D97-AF65-F5344CB8AC3E}">
        <p14:creationId xmlns:p14="http://schemas.microsoft.com/office/powerpoint/2010/main" val="15430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8</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15</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10</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479133"/>
            <a:ext cx="5915025" cy="7442617"/>
          </a:xfrm>
        </p:spPr>
        <p:txBody>
          <a:bodyPr>
            <a:normAutofit/>
          </a:bodyPr>
          <a:lstStyle/>
          <a:p>
            <a:pPr algn="ctr">
              <a:lnSpc>
                <a:spcPct val="100000"/>
              </a:lnSpc>
              <a:spcAft>
                <a:spcPts val="600"/>
              </a:spcAft>
            </a:pPr>
            <a:r>
              <a:rPr lang="en-GB" b="0" dirty="0"/>
              <a:t>Based on the discussion about the scenarios, come up with a list of tips and guidance to support effective self-disclosure. </a:t>
            </a:r>
          </a:p>
          <a:p>
            <a:pPr algn="ctr">
              <a:lnSpc>
                <a:spcPct val="100000"/>
              </a:lnSpc>
              <a:spcAft>
                <a:spcPts val="600"/>
              </a:spcAft>
            </a:pPr>
            <a:endParaRPr lang="en-GB" b="0" dirty="0"/>
          </a:p>
          <a:p>
            <a:pPr algn="ctr">
              <a:lnSpc>
                <a:spcPct val="100000"/>
              </a:lnSpc>
              <a:spcAft>
                <a:spcPts val="600"/>
              </a:spcAft>
            </a:pPr>
            <a:r>
              <a:rPr lang="en-GB" b="0" dirty="0"/>
              <a:t>You will be asked to share your list with the rest of the group.</a:t>
            </a:r>
          </a:p>
          <a:p>
            <a:pPr algn="ctr">
              <a:lnSpc>
                <a:spcPct val="100000"/>
              </a:lnSpc>
              <a:spcBef>
                <a:spcPts val="0"/>
              </a:spcBef>
              <a:spcAft>
                <a:spcPts val="600"/>
              </a:spcAft>
            </a:pPr>
            <a:endParaRPr lang="en-GB" b="0" dirty="0"/>
          </a:p>
        </p:txBody>
      </p:sp>
    </p:spTree>
    <p:extLst>
      <p:ext uri="{BB962C8B-B14F-4D97-AF65-F5344CB8AC3E}">
        <p14:creationId xmlns:p14="http://schemas.microsoft.com/office/powerpoint/2010/main" val="302190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9</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16</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10</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7580056"/>
            <a:ext cx="5915025" cy="1341694"/>
          </a:xfrm>
        </p:spPr>
        <p:txBody>
          <a:bodyPr>
            <a:normAutofit/>
          </a:bodyPr>
          <a:lstStyle/>
          <a:p>
            <a:pPr algn="ctr">
              <a:lnSpc>
                <a:spcPct val="100000"/>
              </a:lnSpc>
              <a:spcAft>
                <a:spcPts val="600"/>
              </a:spcAft>
            </a:pPr>
            <a:r>
              <a:rPr lang="en-GB" b="0" dirty="0"/>
              <a:t>Reflect on your wellness plans – what aspects of self-care might be helpful for you to add in?</a:t>
            </a:r>
          </a:p>
          <a:p>
            <a:pPr algn="ctr">
              <a:lnSpc>
                <a:spcPct val="100000"/>
              </a:lnSpc>
              <a:spcAft>
                <a:spcPts val="600"/>
              </a:spcAft>
            </a:pPr>
            <a:r>
              <a:rPr lang="en-GB" b="0" dirty="0"/>
              <a:t>You will not be asked to feed back the details of this discussion.</a:t>
            </a:r>
          </a:p>
          <a:p>
            <a:pPr algn="ctr">
              <a:lnSpc>
                <a:spcPct val="100000"/>
              </a:lnSpc>
              <a:spcBef>
                <a:spcPts val="0"/>
              </a:spcBef>
              <a:spcAft>
                <a:spcPts val="600"/>
              </a:spcAft>
            </a:pPr>
            <a:endParaRPr lang="en-GB" b="0" dirty="0"/>
          </a:p>
        </p:txBody>
      </p:sp>
      <p:graphicFrame>
        <p:nvGraphicFramePr>
          <p:cNvPr id="8" name="Table 8">
            <a:extLst>
              <a:ext uri="{FF2B5EF4-FFF2-40B4-BE49-F238E27FC236}">
                <a16:creationId xmlns:a16="http://schemas.microsoft.com/office/drawing/2014/main" id="{95337A3C-9358-4BA5-A1EA-A0D83FD415C4}"/>
              </a:ext>
            </a:extLst>
          </p:cNvPr>
          <p:cNvGraphicFramePr>
            <a:graphicFrameLocks/>
          </p:cNvGraphicFramePr>
          <p:nvPr>
            <p:extLst>
              <p:ext uri="{D42A27DB-BD31-4B8C-83A1-F6EECF244321}">
                <p14:modId xmlns:p14="http://schemas.microsoft.com/office/powerpoint/2010/main" val="3327212900"/>
              </p:ext>
            </p:extLst>
          </p:nvPr>
        </p:nvGraphicFramePr>
        <p:xfrm>
          <a:off x="0" y="1345512"/>
          <a:ext cx="6858000" cy="6197133"/>
        </p:xfrm>
        <a:graphic>
          <a:graphicData uri="http://schemas.openxmlformats.org/drawingml/2006/table">
            <a:tbl>
              <a:tblPr firstRow="1" bandRow="1">
                <a:tableStyleId>{5C22544A-7EE6-4342-B048-85BDC9FD1C3A}</a:tableStyleId>
              </a:tblPr>
              <a:tblGrid>
                <a:gridCol w="2325757">
                  <a:extLst>
                    <a:ext uri="{9D8B030D-6E8A-4147-A177-3AD203B41FA5}">
                      <a16:colId xmlns:a16="http://schemas.microsoft.com/office/drawing/2014/main" val="3675526598"/>
                    </a:ext>
                  </a:extLst>
                </a:gridCol>
                <a:gridCol w="4532243">
                  <a:extLst>
                    <a:ext uri="{9D8B030D-6E8A-4147-A177-3AD203B41FA5}">
                      <a16:colId xmlns:a16="http://schemas.microsoft.com/office/drawing/2014/main" val="920854016"/>
                    </a:ext>
                  </a:extLst>
                </a:gridCol>
              </a:tblGrid>
              <a:tr h="328785">
                <a:tc>
                  <a:txBody>
                    <a:bodyPr/>
                    <a:lstStyle/>
                    <a:p>
                      <a:r>
                        <a:rPr lang="en-GB" sz="1200" dirty="0"/>
                        <a:t>Aspect of self-care</a:t>
                      </a:r>
                    </a:p>
                  </a:txBody>
                  <a:tcPr/>
                </a:tc>
                <a:tc>
                  <a:txBody>
                    <a:bodyPr/>
                    <a:lstStyle/>
                    <a:p>
                      <a:r>
                        <a:rPr lang="en-GB" sz="1200" dirty="0"/>
                        <a:t>Strategies</a:t>
                      </a:r>
                    </a:p>
                  </a:txBody>
                  <a:tcPr/>
                </a:tc>
                <a:extLst>
                  <a:ext uri="{0D108BD9-81ED-4DB2-BD59-A6C34878D82A}">
                    <a16:rowId xmlns:a16="http://schemas.microsoft.com/office/drawing/2014/main" val="565625225"/>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Workplace or professional: </a:t>
                      </a:r>
                      <a:r>
                        <a:rPr lang="en-GB" sz="1200" kern="1200" dirty="0">
                          <a:solidFill>
                            <a:schemeClr val="dk1"/>
                          </a:solidFill>
                          <a:effectLst/>
                          <a:latin typeface="+mn-lt"/>
                          <a:ea typeface="+mn-ea"/>
                          <a:cs typeface="+mn-cs"/>
                        </a:rPr>
                        <a:t>This involves activities that help you to work consistently at the professional level expected of you. </a:t>
                      </a:r>
                      <a:endParaRPr lang="en-GB"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Engage in regular supervision or consult with a more experienced colleague. Set up a peer-support group. Be strict with boundaries. Read professional journals and attend professional development programs. </a:t>
                      </a:r>
                    </a:p>
                    <a:p>
                      <a:endParaRPr lang="en-GB" sz="1200" i="1" dirty="0">
                        <a:solidFill>
                          <a:schemeClr val="tx1"/>
                        </a:solidFill>
                      </a:endParaRPr>
                    </a:p>
                  </a:txBody>
                  <a:tcPr/>
                </a:tc>
                <a:extLst>
                  <a:ext uri="{0D108BD9-81ED-4DB2-BD59-A6C34878D82A}">
                    <a16:rowId xmlns:a16="http://schemas.microsoft.com/office/drawing/2014/main" val="1429654241"/>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Physical: </a:t>
                      </a:r>
                      <a:r>
                        <a:rPr lang="en-GB" sz="1200" kern="1200" dirty="0">
                          <a:solidFill>
                            <a:schemeClr val="dk1"/>
                          </a:solidFill>
                          <a:effectLst/>
                          <a:latin typeface="+mn-lt"/>
                          <a:ea typeface="+mn-ea"/>
                          <a:cs typeface="+mn-cs"/>
                        </a:rPr>
                        <a:t>Activities that help you to stay fit and healthy, and with enough energy to get through your work and personal commitments.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Develop a regular sleep routine. Aim for a healthy diet. Take lunch breaks. Go for a walk at lunchtime. Take your dog for a walk after work. Use your sick leave. Get some exercise before/after work regularly. </a:t>
                      </a:r>
                      <a:endParaRPr lang="en-GB" sz="1200" i="1" dirty="0">
                        <a:solidFill>
                          <a:schemeClr val="tx1"/>
                        </a:solidFill>
                      </a:endParaRPr>
                    </a:p>
                    <a:p>
                      <a:endParaRPr lang="en-GB" sz="1200" i="1" dirty="0">
                        <a:solidFill>
                          <a:schemeClr val="tx1"/>
                        </a:solidFill>
                      </a:endParaRPr>
                    </a:p>
                  </a:txBody>
                  <a:tcPr/>
                </a:tc>
                <a:extLst>
                  <a:ext uri="{0D108BD9-81ED-4DB2-BD59-A6C34878D82A}">
                    <a16:rowId xmlns:a16="http://schemas.microsoft.com/office/drawing/2014/main" val="1524418352"/>
                  </a:ext>
                </a:extLst>
              </a:tr>
              <a:tr h="1036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Psychological: </a:t>
                      </a:r>
                      <a:r>
                        <a:rPr lang="en-GB" sz="1200" kern="1200" dirty="0">
                          <a:solidFill>
                            <a:schemeClr val="dk1"/>
                          </a:solidFill>
                          <a:effectLst/>
                          <a:latin typeface="+mn-lt"/>
                          <a:ea typeface="+mn-ea"/>
                          <a:cs typeface="+mn-cs"/>
                        </a:rPr>
                        <a:t>Activities that help you to feel clear-headed and able to intellectually engage with the challenges that are found in your work and personal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Keep a reflective journal. Seek and engage in external supervision or regularly consult with a more experienced colleague. Engage with a non-work hobby. Turn off your email and work phone outside of work hours. Make time for relaxation. Make time to engage with positive friends and family. </a:t>
                      </a:r>
                      <a:endParaRPr lang="en-GB" sz="1200" i="1" dirty="0">
                        <a:solidFill>
                          <a:schemeClr val="tx1"/>
                        </a:solidFill>
                      </a:endParaRPr>
                    </a:p>
                  </a:txBody>
                  <a:tcPr/>
                </a:tc>
                <a:extLst>
                  <a:ext uri="{0D108BD9-81ED-4DB2-BD59-A6C34878D82A}">
                    <a16:rowId xmlns:a16="http://schemas.microsoft.com/office/drawing/2014/main" val="3015820526"/>
                  </a:ext>
                </a:extLst>
              </a:tr>
              <a:tr h="1036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Emotional: </a:t>
                      </a:r>
                      <a:r>
                        <a:rPr lang="en-GB" sz="1200" kern="1200" dirty="0">
                          <a:solidFill>
                            <a:schemeClr val="dk1"/>
                          </a:solidFill>
                          <a:effectLst/>
                          <a:latin typeface="+mn-lt"/>
                          <a:ea typeface="+mn-ea"/>
                          <a:cs typeface="+mn-cs"/>
                        </a:rPr>
                        <a:t>Allowing yourself to safely experience your full range of emotions.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Develop friendships that are supportive. Write three good things that you did each day. Play a sport and have a coffee together after training. Go to the movies or do something else you enjoy. Keep meeting with your parents' group or other social group. Talk to you friend about how you are coping with work and life demands. </a:t>
                      </a:r>
                      <a:endParaRPr lang="en-GB" sz="1200" i="1" dirty="0">
                        <a:solidFill>
                          <a:schemeClr val="tx1"/>
                        </a:solidFill>
                      </a:endParaRPr>
                    </a:p>
                  </a:txBody>
                  <a:tcPr/>
                </a:tc>
                <a:extLst>
                  <a:ext uri="{0D108BD9-81ED-4DB2-BD59-A6C34878D82A}">
                    <a16:rowId xmlns:a16="http://schemas.microsoft.com/office/drawing/2014/main" val="1122335761"/>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Spiritual: </a:t>
                      </a:r>
                      <a:r>
                        <a:rPr lang="en-GB" sz="1200" kern="1200" dirty="0">
                          <a:solidFill>
                            <a:schemeClr val="dk1"/>
                          </a:solidFill>
                          <a:effectLst/>
                          <a:latin typeface="+mn-lt"/>
                          <a:ea typeface="+mn-ea"/>
                          <a:cs typeface="+mn-cs"/>
                        </a:rPr>
                        <a:t>This involves having a sense of perspective beyond the day-to-day of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Engage in reflective practices like meditation. Go for walks in nature. Go to church/mosque/temple if this is relevant for you. Do yoga. Reflect with a close friend for support. </a:t>
                      </a:r>
                      <a:endParaRPr lang="en-GB" sz="1200" i="1" dirty="0">
                        <a:solidFill>
                          <a:schemeClr val="tx1"/>
                        </a:solidFill>
                      </a:endParaRPr>
                    </a:p>
                  </a:txBody>
                  <a:tcPr/>
                </a:tc>
                <a:extLst>
                  <a:ext uri="{0D108BD9-81ED-4DB2-BD59-A6C34878D82A}">
                    <a16:rowId xmlns:a16="http://schemas.microsoft.com/office/drawing/2014/main" val="4102560608"/>
                  </a:ext>
                </a:extLst>
              </a:tr>
              <a:tr h="891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Relationships: </a:t>
                      </a:r>
                      <a:r>
                        <a:rPr lang="en-GB" sz="1200" kern="1200" dirty="0">
                          <a:solidFill>
                            <a:schemeClr val="dk1"/>
                          </a:solidFill>
                          <a:effectLst/>
                          <a:latin typeface="+mn-lt"/>
                          <a:ea typeface="+mn-ea"/>
                          <a:cs typeface="+mn-cs"/>
                        </a:rPr>
                        <a:t>This is about maintaining healthy, supportive relationships outside of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E.g. </a:t>
                      </a:r>
                      <a:r>
                        <a:rPr lang="en-GB" sz="1200" i="1" kern="1200" dirty="0">
                          <a:solidFill>
                            <a:schemeClr val="dk1"/>
                          </a:solidFill>
                          <a:effectLst/>
                          <a:latin typeface="+mn-lt"/>
                          <a:ea typeface="+mn-ea"/>
                          <a:cs typeface="+mn-cs"/>
                        </a:rPr>
                        <a:t>Prioritise close relationships in your life e.g. with partners, family and children. Attend the special events of your family and friends. Arrive to work and leave on time every day. </a:t>
                      </a:r>
                      <a:endParaRPr lang="en-GB" sz="1200" i="1" dirty="0">
                        <a:solidFill>
                          <a:schemeClr val="tx1"/>
                        </a:solidFill>
                      </a:endParaRPr>
                    </a:p>
                    <a:p>
                      <a:endParaRPr lang="en-GB" sz="1200" i="1" dirty="0">
                        <a:solidFill>
                          <a:schemeClr val="tx1"/>
                        </a:solidFill>
                      </a:endParaRPr>
                    </a:p>
                  </a:txBody>
                  <a:tcPr/>
                </a:tc>
                <a:extLst>
                  <a:ext uri="{0D108BD9-81ED-4DB2-BD59-A6C34878D82A}">
                    <a16:rowId xmlns:a16="http://schemas.microsoft.com/office/drawing/2014/main" val="1708235304"/>
                  </a:ext>
                </a:extLst>
              </a:tr>
            </a:tbl>
          </a:graphicData>
        </a:graphic>
      </p:graphicFrame>
    </p:spTree>
    <p:extLst>
      <p:ext uri="{BB962C8B-B14F-4D97-AF65-F5344CB8AC3E}">
        <p14:creationId xmlns:p14="http://schemas.microsoft.com/office/powerpoint/2010/main" val="332229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10</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17</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613654"/>
            <a:ext cx="5915025" cy="7308096"/>
          </a:xfrm>
        </p:spPr>
        <p:txBody>
          <a:bodyPr>
            <a:normAutofit/>
          </a:bodyPr>
          <a:lstStyle/>
          <a:p>
            <a:pPr algn="ctr">
              <a:lnSpc>
                <a:spcPct val="100000"/>
              </a:lnSpc>
              <a:spcAft>
                <a:spcPts val="600"/>
              </a:spcAft>
            </a:pPr>
            <a:r>
              <a:rPr lang="en-GB" b="0" dirty="0"/>
              <a:t>Discuss how you know if you’re stressed.</a:t>
            </a:r>
          </a:p>
          <a:p>
            <a:pPr algn="ctr">
              <a:lnSpc>
                <a:spcPct val="100000"/>
              </a:lnSpc>
              <a:spcBef>
                <a:spcPts val="0"/>
              </a:spcBef>
              <a:spcAft>
                <a:spcPts val="600"/>
              </a:spcAft>
            </a:pPr>
            <a:endParaRPr lang="en-GB" b="0" dirty="0"/>
          </a:p>
        </p:txBody>
      </p:sp>
    </p:spTree>
    <p:extLst>
      <p:ext uri="{BB962C8B-B14F-4D97-AF65-F5344CB8AC3E}">
        <p14:creationId xmlns:p14="http://schemas.microsoft.com/office/powerpoint/2010/main" val="108584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Sources of stress</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18</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5</a:t>
              </a:r>
            </a:p>
          </p:txBody>
        </p:sp>
      </p:grpSp>
      <p:pic>
        <p:nvPicPr>
          <p:cNvPr id="11" name="Content Placeholder 5" descr="A screenshot of a cell phone&#10;&#10;Description automatically generated">
            <a:extLst>
              <a:ext uri="{FF2B5EF4-FFF2-40B4-BE49-F238E27FC236}">
                <a16:creationId xmlns:a16="http://schemas.microsoft.com/office/drawing/2014/main" id="{48586CBF-EB3B-4CB5-9497-2880901A37DE}"/>
              </a:ext>
            </a:extLst>
          </p:cNvPr>
          <p:cNvPicPr>
            <a:picLocks noGrp="1" noChangeAspect="1"/>
          </p:cNvPicPr>
          <p:nvPr>
            <p:ph idx="1"/>
          </p:nvPr>
        </p:nvPicPr>
        <p:blipFill>
          <a:blip r:embed="rId4"/>
          <a:stretch>
            <a:fillRect/>
          </a:stretch>
        </p:blipFill>
        <p:spPr>
          <a:xfrm>
            <a:off x="0" y="1995384"/>
            <a:ext cx="6858000" cy="4849279"/>
          </a:xfrm>
        </p:spPr>
      </p:pic>
    </p:spTree>
    <p:extLst>
      <p:ext uri="{BB962C8B-B14F-4D97-AF65-F5344CB8AC3E}">
        <p14:creationId xmlns:p14="http://schemas.microsoft.com/office/powerpoint/2010/main" val="133356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11</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19</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15</a:t>
              </a:r>
            </a:p>
          </p:txBody>
        </p:sp>
      </p:grpSp>
      <p:sp>
        <p:nvSpPr>
          <p:cNvPr id="11" name="Rectangle 10">
            <a:extLst>
              <a:ext uri="{FF2B5EF4-FFF2-40B4-BE49-F238E27FC236}">
                <a16:creationId xmlns:a16="http://schemas.microsoft.com/office/drawing/2014/main" id="{45ED5ECD-33E9-404D-B06D-16BBB306401E}"/>
              </a:ext>
            </a:extLst>
          </p:cNvPr>
          <p:cNvSpPr/>
          <p:nvPr/>
        </p:nvSpPr>
        <p:spPr>
          <a:xfrm>
            <a:off x="4250068" y="5298206"/>
            <a:ext cx="2479139" cy="2685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rgbClr val="FF0000"/>
                </a:solidFill>
              </a:rPr>
              <a:t>Unhelpful coping strategies</a:t>
            </a:r>
          </a:p>
        </p:txBody>
      </p:sp>
      <p:sp>
        <p:nvSpPr>
          <p:cNvPr id="12" name="Rectangle 11">
            <a:extLst>
              <a:ext uri="{FF2B5EF4-FFF2-40B4-BE49-F238E27FC236}">
                <a16:creationId xmlns:a16="http://schemas.microsoft.com/office/drawing/2014/main" id="{FB365207-31ED-450D-A878-744B41F84C53}"/>
              </a:ext>
            </a:extLst>
          </p:cNvPr>
          <p:cNvSpPr/>
          <p:nvPr/>
        </p:nvSpPr>
        <p:spPr>
          <a:xfrm>
            <a:off x="101611" y="5298206"/>
            <a:ext cx="2601842" cy="268522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accent2">
                    <a:lumMod val="50000"/>
                  </a:schemeClr>
                </a:solidFill>
              </a:rPr>
              <a:t>Helpful coping strategies</a:t>
            </a:r>
          </a:p>
        </p:txBody>
      </p:sp>
      <p:cxnSp>
        <p:nvCxnSpPr>
          <p:cNvPr id="13" name="Straight Connector 12">
            <a:extLst>
              <a:ext uri="{FF2B5EF4-FFF2-40B4-BE49-F238E27FC236}">
                <a16:creationId xmlns:a16="http://schemas.microsoft.com/office/drawing/2014/main" id="{2C279E1C-3AF2-44C0-9C08-BE223D168194}"/>
              </a:ext>
            </a:extLst>
          </p:cNvPr>
          <p:cNvCxnSpPr>
            <a:cxnSpLocks/>
          </p:cNvCxnSpPr>
          <p:nvPr/>
        </p:nvCxnSpPr>
        <p:spPr>
          <a:xfrm>
            <a:off x="3180138" y="5001502"/>
            <a:ext cx="0" cy="298193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D13AC7-AE90-4E6B-BF6C-6CD2681A28E5}"/>
              </a:ext>
            </a:extLst>
          </p:cNvPr>
          <p:cNvCxnSpPr>
            <a:cxnSpLocks/>
          </p:cNvCxnSpPr>
          <p:nvPr/>
        </p:nvCxnSpPr>
        <p:spPr>
          <a:xfrm>
            <a:off x="3771033" y="5062904"/>
            <a:ext cx="0" cy="2920530"/>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9480C508-7AD3-4E32-937C-2E45C3BB7079}"/>
              </a:ext>
            </a:extLst>
          </p:cNvPr>
          <p:cNvSpPr/>
          <p:nvPr/>
        </p:nvSpPr>
        <p:spPr>
          <a:xfrm rot="10800000">
            <a:off x="1095799" y="2003181"/>
            <a:ext cx="4759569" cy="3645877"/>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id="{A920C534-1DF2-400F-8C98-86703F4D1CC3}"/>
              </a:ext>
            </a:extLst>
          </p:cNvPr>
          <p:cNvCxnSpPr>
            <a:cxnSpLocks/>
          </p:cNvCxnSpPr>
          <p:nvPr/>
        </p:nvCxnSpPr>
        <p:spPr>
          <a:xfrm>
            <a:off x="926991" y="1754066"/>
            <a:ext cx="2192832"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BEA3E7-9693-4572-8364-E16A0021787E}"/>
              </a:ext>
            </a:extLst>
          </p:cNvPr>
          <p:cNvCxnSpPr>
            <a:cxnSpLocks/>
          </p:cNvCxnSpPr>
          <p:nvPr/>
        </p:nvCxnSpPr>
        <p:spPr>
          <a:xfrm flipH="1">
            <a:off x="3820664" y="1754066"/>
            <a:ext cx="2199190" cy="3396762"/>
          </a:xfrm>
          <a:prstGeom prst="line">
            <a:avLst/>
          </a:prstGeom>
          <a:ln w="142875">
            <a:solidFill>
              <a:srgbClr val="131313"/>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plate&#10;&#10;Description automatically generated">
            <a:extLst>
              <a:ext uri="{FF2B5EF4-FFF2-40B4-BE49-F238E27FC236}">
                <a16:creationId xmlns:a16="http://schemas.microsoft.com/office/drawing/2014/main" id="{178F4D48-90AF-4AF0-8C5A-AD567A0FB925}"/>
              </a:ext>
            </a:extLst>
          </p:cNvPr>
          <p:cNvPicPr>
            <a:picLocks noChangeAspect="1"/>
          </p:cNvPicPr>
          <p:nvPr/>
        </p:nvPicPr>
        <p:blipFill>
          <a:blip r:embed="rId4"/>
          <a:stretch>
            <a:fillRect/>
          </a:stretch>
        </p:blipFill>
        <p:spPr>
          <a:xfrm>
            <a:off x="2829213" y="4603079"/>
            <a:ext cx="1295095" cy="1295095"/>
          </a:xfrm>
          <a:prstGeom prst="rect">
            <a:avLst/>
          </a:prstGeom>
        </p:spPr>
      </p:pic>
      <p:sp>
        <p:nvSpPr>
          <p:cNvPr id="19" name="Oval 18">
            <a:extLst>
              <a:ext uri="{FF2B5EF4-FFF2-40B4-BE49-F238E27FC236}">
                <a16:creationId xmlns:a16="http://schemas.microsoft.com/office/drawing/2014/main" id="{E1B3E9BC-8809-4843-A23C-9CAC69173A77}"/>
              </a:ext>
            </a:extLst>
          </p:cNvPr>
          <p:cNvSpPr/>
          <p:nvPr/>
        </p:nvSpPr>
        <p:spPr>
          <a:xfrm>
            <a:off x="3229764" y="5001502"/>
            <a:ext cx="491639" cy="491639"/>
          </a:xfrm>
          <a:prstGeom prst="ellipse">
            <a:avLst/>
          </a:prstGeom>
          <a:solidFill>
            <a:srgbClr val="C5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33061D3-8832-4114-97B3-60689B9DBF43}"/>
              </a:ext>
            </a:extLst>
          </p:cNvPr>
          <p:cNvSpPr/>
          <p:nvPr/>
        </p:nvSpPr>
        <p:spPr>
          <a:xfrm>
            <a:off x="101611" y="5676026"/>
            <a:ext cx="2601841" cy="1815882"/>
          </a:xfrm>
          <a:prstGeom prst="rect">
            <a:avLst/>
          </a:prstGeom>
        </p:spPr>
        <p:txBody>
          <a:bodyPr wrap="square">
            <a:spAutoFit/>
          </a:bodyPr>
          <a:lstStyle/>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What can I change or manage differently? </a:t>
            </a:r>
            <a:endParaRPr lang="en-GB" sz="1400" dirty="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What can’t I change and need to accept? </a:t>
            </a:r>
            <a:endParaRPr lang="en-GB" sz="1400" dirty="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Can anyone help me? </a:t>
            </a:r>
            <a:endParaRPr lang="en-GB" sz="1400" dirty="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What are some of the useful ways that I use to try to cope? </a:t>
            </a:r>
            <a:endParaRPr lang="en-GB" sz="1400" dirty="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F2DFFEC4-40B2-4E47-9BE4-449DFC443BD3}"/>
              </a:ext>
            </a:extLst>
          </p:cNvPr>
          <p:cNvSpPr/>
          <p:nvPr/>
        </p:nvSpPr>
        <p:spPr>
          <a:xfrm>
            <a:off x="4335406" y="5676026"/>
            <a:ext cx="2420983" cy="2246769"/>
          </a:xfrm>
          <a:prstGeom prst="rect">
            <a:avLst/>
          </a:prstGeom>
          <a:noFill/>
        </p:spPr>
        <p:txBody>
          <a:bodyPr wrap="square">
            <a:spAutoFit/>
          </a:bodyPr>
          <a:lstStyle/>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What are some of my unhelpful ways that I try to cope?</a:t>
            </a:r>
          </a:p>
          <a:p>
            <a:pPr marL="342900" lvl="0" indent="-342900">
              <a:spcAft>
                <a:spcPts val="0"/>
              </a:spcAft>
              <a:buFont typeface="+mj-lt"/>
              <a:buAutoNum type="arabicPeriod"/>
              <a:tabLst>
                <a:tab pos="457200" algn="l"/>
              </a:tabLst>
            </a:pPr>
            <a:r>
              <a:rPr lang="en-GB" sz="1400" dirty="0">
                <a:ea typeface="Times New Roman" panose="02020603050405020304" pitchFamily="18" charset="0"/>
                <a:cs typeface="Times New Roman" panose="02020603050405020304" pitchFamily="18" charset="0"/>
              </a:rPr>
              <a:t>What can I do to replace or minimise some of these less helpful strategies? </a:t>
            </a:r>
          </a:p>
          <a:p>
            <a:pPr marL="342900" lvl="0" indent="-342900">
              <a:spcAft>
                <a:spcPts val="0"/>
              </a:spcAft>
              <a:buFont typeface="+mj-lt"/>
              <a:buAutoNum type="arabicPeriod"/>
              <a:tabLst>
                <a:tab pos="457200" algn="l"/>
              </a:tabLst>
            </a:pPr>
            <a:r>
              <a:rPr lang="en-GB" sz="1400" dirty="0">
                <a:ea typeface="Calibri" panose="020F0502020204030204" pitchFamily="34" charset="0"/>
                <a:cs typeface="Times New Roman" panose="02020603050405020304" pitchFamily="18" charset="0"/>
              </a:rPr>
              <a:t>What support might I need to manage unhelpful strategies?</a:t>
            </a:r>
          </a:p>
        </p:txBody>
      </p:sp>
      <p:sp>
        <p:nvSpPr>
          <p:cNvPr id="9" name="TextBox 8">
            <a:extLst>
              <a:ext uri="{FF2B5EF4-FFF2-40B4-BE49-F238E27FC236}">
                <a16:creationId xmlns:a16="http://schemas.microsoft.com/office/drawing/2014/main" id="{74361509-651F-4AFD-9A61-BEAF03276BAD}"/>
              </a:ext>
            </a:extLst>
          </p:cNvPr>
          <p:cNvSpPr txBox="1"/>
          <p:nvPr/>
        </p:nvSpPr>
        <p:spPr>
          <a:xfrm>
            <a:off x="2614048" y="2728530"/>
            <a:ext cx="1712392" cy="369332"/>
          </a:xfrm>
          <a:prstGeom prst="rect">
            <a:avLst/>
          </a:prstGeom>
          <a:noFill/>
        </p:spPr>
        <p:txBody>
          <a:bodyPr wrap="none" rtlCol="0">
            <a:spAutoFit/>
          </a:bodyPr>
          <a:lstStyle/>
          <a:p>
            <a:r>
              <a:rPr lang="en-GB" dirty="0"/>
              <a:t>Stress Container</a:t>
            </a:r>
          </a:p>
        </p:txBody>
      </p:sp>
      <p:sp>
        <p:nvSpPr>
          <p:cNvPr id="23" name="Content Placeholder 6">
            <a:extLst>
              <a:ext uri="{FF2B5EF4-FFF2-40B4-BE49-F238E27FC236}">
                <a16:creationId xmlns:a16="http://schemas.microsoft.com/office/drawing/2014/main" id="{36FB655E-078C-41C4-A630-7585945DCD0B}"/>
              </a:ext>
            </a:extLst>
          </p:cNvPr>
          <p:cNvSpPr>
            <a:spLocks noGrp="1"/>
          </p:cNvSpPr>
          <p:nvPr>
            <p:ph idx="1"/>
          </p:nvPr>
        </p:nvSpPr>
        <p:spPr>
          <a:xfrm>
            <a:off x="823399" y="8355014"/>
            <a:ext cx="5211202" cy="793051"/>
          </a:xfrm>
        </p:spPr>
        <p:txBody>
          <a:bodyPr>
            <a:normAutofit fontScale="85000" lnSpcReduction="10000"/>
          </a:bodyPr>
          <a:lstStyle/>
          <a:p>
            <a:pPr algn="ctr">
              <a:lnSpc>
                <a:spcPct val="100000"/>
              </a:lnSpc>
              <a:spcAft>
                <a:spcPts val="600"/>
              </a:spcAft>
            </a:pPr>
            <a:r>
              <a:rPr lang="en-GB" b="0" dirty="0"/>
              <a:t>Discuss your answers to the questions above.</a:t>
            </a:r>
          </a:p>
          <a:p>
            <a:pPr algn="ctr">
              <a:lnSpc>
                <a:spcPct val="100000"/>
              </a:lnSpc>
              <a:spcAft>
                <a:spcPts val="600"/>
              </a:spcAft>
            </a:pPr>
            <a:r>
              <a:rPr lang="en-GB" b="0" dirty="0"/>
              <a:t>You will be asked to share some of your strategies with the group.</a:t>
            </a:r>
          </a:p>
          <a:p>
            <a:pPr algn="ctr">
              <a:lnSpc>
                <a:spcPct val="100000"/>
              </a:lnSpc>
              <a:spcBef>
                <a:spcPts val="0"/>
              </a:spcBef>
              <a:spcAft>
                <a:spcPts val="600"/>
              </a:spcAft>
            </a:pPr>
            <a:endParaRPr lang="en-GB" b="0" dirty="0"/>
          </a:p>
        </p:txBody>
      </p:sp>
    </p:spTree>
    <p:extLst>
      <p:ext uri="{BB962C8B-B14F-4D97-AF65-F5344CB8AC3E}">
        <p14:creationId xmlns:p14="http://schemas.microsoft.com/office/powerpoint/2010/main" val="376796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C17892-7BCC-4908-A380-3F102A7BE4F6}"/>
              </a:ext>
            </a:extLst>
          </p:cNvPr>
          <p:cNvSpPr>
            <a:spLocks noGrp="1"/>
          </p:cNvSpPr>
          <p:nvPr>
            <p:ph type="title"/>
          </p:nvPr>
        </p:nvSpPr>
        <p:spPr/>
        <p:txBody>
          <a:bodyPr/>
          <a:lstStyle/>
          <a:p>
            <a:r>
              <a:rPr lang="en-GB" dirty="0"/>
              <a:t>Breakout discussion 1</a:t>
            </a:r>
          </a:p>
        </p:txBody>
      </p:sp>
      <p:sp>
        <p:nvSpPr>
          <p:cNvPr id="7" name="Content Placeholder 6">
            <a:extLst>
              <a:ext uri="{FF2B5EF4-FFF2-40B4-BE49-F238E27FC236}">
                <a16:creationId xmlns:a16="http://schemas.microsoft.com/office/drawing/2014/main" id="{0E4385EA-CC55-4149-B391-8A8C7FCD0D85}"/>
              </a:ext>
            </a:extLst>
          </p:cNvPr>
          <p:cNvSpPr>
            <a:spLocks noGrp="1"/>
          </p:cNvSpPr>
          <p:nvPr>
            <p:ph idx="1"/>
          </p:nvPr>
        </p:nvSpPr>
        <p:spPr/>
        <p:txBody>
          <a:bodyPr/>
          <a:lstStyle/>
          <a:p>
            <a:pPr algn="ctr"/>
            <a:r>
              <a:rPr lang="en-GB" b="0" dirty="0"/>
              <a:t>Share what you love about working as a peer.</a:t>
            </a:r>
          </a:p>
          <a:p>
            <a:pPr algn="ctr"/>
            <a:endParaRPr lang="en-GB" b="0" dirty="0"/>
          </a:p>
          <a:p>
            <a:pPr algn="ctr"/>
            <a:r>
              <a:rPr lang="en-GB" b="0" dirty="0"/>
              <a:t>After this discussion, you will be asked to introduce yourself to the other group members, and share your reflections from this discussion.</a:t>
            </a:r>
          </a:p>
        </p:txBody>
      </p:sp>
      <p:grpSp>
        <p:nvGrpSpPr>
          <p:cNvPr id="4" name="Group 3">
            <a:extLst>
              <a:ext uri="{FF2B5EF4-FFF2-40B4-BE49-F238E27FC236}">
                <a16:creationId xmlns:a16="http://schemas.microsoft.com/office/drawing/2014/main" id="{2E400DC4-E150-4D4C-AD23-4069974E18D7}"/>
              </a:ext>
            </a:extLst>
          </p:cNvPr>
          <p:cNvGrpSpPr/>
          <p:nvPr/>
        </p:nvGrpSpPr>
        <p:grpSpPr>
          <a:xfrm>
            <a:off x="5686720" y="8703974"/>
            <a:ext cx="957469" cy="957469"/>
            <a:chOff x="-1500213" y="3243072"/>
            <a:chExt cx="1032777" cy="1032777"/>
          </a:xfrm>
        </p:grpSpPr>
        <p:pic>
          <p:nvPicPr>
            <p:cNvPr id="5" name="Graphic 4" descr="Alarm clock">
              <a:extLst>
                <a:ext uri="{FF2B5EF4-FFF2-40B4-BE49-F238E27FC236}">
                  <a16:creationId xmlns:a16="http://schemas.microsoft.com/office/drawing/2014/main" id="{F4400016-91E4-4E70-8B84-892489862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8" name="Flowchart: Connector 7">
              <a:extLst>
                <a:ext uri="{FF2B5EF4-FFF2-40B4-BE49-F238E27FC236}">
                  <a16:creationId xmlns:a16="http://schemas.microsoft.com/office/drawing/2014/main" id="{088EE9AF-2665-464E-AC9C-ABB3DE79F8BA}"/>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5</a:t>
              </a:r>
            </a:p>
          </p:txBody>
        </p:sp>
      </p:grpSp>
      <p:sp>
        <p:nvSpPr>
          <p:cNvPr id="2" name="Slide Number Placeholder 1">
            <a:extLst>
              <a:ext uri="{FF2B5EF4-FFF2-40B4-BE49-F238E27FC236}">
                <a16:creationId xmlns:a16="http://schemas.microsoft.com/office/drawing/2014/main" id="{68D68114-7E0E-4EFA-9B77-15EB79FEED18}"/>
              </a:ext>
            </a:extLst>
          </p:cNvPr>
          <p:cNvSpPr>
            <a:spLocks noGrp="1"/>
          </p:cNvSpPr>
          <p:nvPr>
            <p:ph type="sldNum" sz="quarter" idx="4"/>
          </p:nvPr>
        </p:nvSpPr>
        <p:spPr/>
        <p:txBody>
          <a:bodyPr/>
          <a:lstStyle/>
          <a:p>
            <a:fld id="{963AE364-3624-814B-BDC1-6A7B3421206F}" type="slidenum">
              <a:rPr lang="en-US" smtClean="0"/>
              <a:pPr/>
              <a:t>2</a:t>
            </a:fld>
            <a:endParaRPr lang="en-US" dirty="0"/>
          </a:p>
        </p:txBody>
      </p:sp>
    </p:spTree>
    <p:extLst>
      <p:ext uri="{BB962C8B-B14F-4D97-AF65-F5344CB8AC3E}">
        <p14:creationId xmlns:p14="http://schemas.microsoft.com/office/powerpoint/2010/main" val="3012311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A5BC-2FB4-4F9D-8B78-5166E1C93015}"/>
              </a:ext>
            </a:extLst>
          </p:cNvPr>
          <p:cNvSpPr>
            <a:spLocks noGrp="1"/>
          </p:cNvSpPr>
          <p:nvPr>
            <p:ph type="title"/>
          </p:nvPr>
        </p:nvSpPr>
        <p:spPr/>
        <p:txBody>
          <a:bodyPr/>
          <a:lstStyle/>
          <a:p>
            <a:r>
              <a:rPr lang="en-GB" dirty="0"/>
              <a:t>Weekly wellbeing check-up</a:t>
            </a:r>
          </a:p>
        </p:txBody>
      </p:sp>
      <p:sp>
        <p:nvSpPr>
          <p:cNvPr id="4" name="Slide Number Placeholder 3">
            <a:extLst>
              <a:ext uri="{FF2B5EF4-FFF2-40B4-BE49-F238E27FC236}">
                <a16:creationId xmlns:a16="http://schemas.microsoft.com/office/drawing/2014/main" id="{C8388CF0-5053-4CBB-B6E3-6CD64F4A34BE}"/>
              </a:ext>
            </a:extLst>
          </p:cNvPr>
          <p:cNvSpPr>
            <a:spLocks noGrp="1"/>
          </p:cNvSpPr>
          <p:nvPr>
            <p:ph type="sldNum" sz="quarter" idx="4"/>
          </p:nvPr>
        </p:nvSpPr>
        <p:spPr/>
        <p:txBody>
          <a:bodyPr/>
          <a:lstStyle/>
          <a:p>
            <a:fld id="{963AE364-3624-814B-BDC1-6A7B3421206F}" type="slidenum">
              <a:rPr lang="en-US" smtClean="0"/>
              <a:pPr/>
              <a:t>20</a:t>
            </a:fld>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0BD5736C-8B07-48CA-B9EB-D7BB6793AF33}"/>
              </a:ext>
            </a:extLst>
          </p:cNvPr>
          <p:cNvPicPr>
            <a:picLocks noGrp="1" noChangeAspect="1"/>
          </p:cNvPicPr>
          <p:nvPr>
            <p:ph idx="1"/>
          </p:nvPr>
        </p:nvPicPr>
        <p:blipFill>
          <a:blip r:embed="rId2"/>
          <a:stretch>
            <a:fillRect/>
          </a:stretch>
        </p:blipFill>
        <p:spPr>
          <a:xfrm>
            <a:off x="0" y="1934108"/>
            <a:ext cx="6858000" cy="4849279"/>
          </a:xfrm>
        </p:spPr>
      </p:pic>
    </p:spTree>
    <p:extLst>
      <p:ext uri="{BB962C8B-B14F-4D97-AF65-F5344CB8AC3E}">
        <p14:creationId xmlns:p14="http://schemas.microsoft.com/office/powerpoint/2010/main" val="426091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A5BC-2FB4-4F9D-8B78-5166E1C93015}"/>
              </a:ext>
            </a:extLst>
          </p:cNvPr>
          <p:cNvSpPr>
            <a:spLocks noGrp="1"/>
          </p:cNvSpPr>
          <p:nvPr>
            <p:ph type="title"/>
          </p:nvPr>
        </p:nvSpPr>
        <p:spPr>
          <a:xfrm>
            <a:off x="338138" y="244492"/>
            <a:ext cx="5915025" cy="529274"/>
          </a:xfrm>
        </p:spPr>
        <p:txBody>
          <a:bodyPr/>
          <a:lstStyle/>
          <a:p>
            <a:r>
              <a:rPr lang="en-GB" dirty="0"/>
              <a:t>Coping strategies</a:t>
            </a:r>
          </a:p>
        </p:txBody>
      </p:sp>
      <p:sp>
        <p:nvSpPr>
          <p:cNvPr id="4" name="Slide Number Placeholder 3">
            <a:extLst>
              <a:ext uri="{FF2B5EF4-FFF2-40B4-BE49-F238E27FC236}">
                <a16:creationId xmlns:a16="http://schemas.microsoft.com/office/drawing/2014/main" id="{C8388CF0-5053-4CBB-B6E3-6CD64F4A34BE}"/>
              </a:ext>
            </a:extLst>
          </p:cNvPr>
          <p:cNvSpPr>
            <a:spLocks noGrp="1"/>
          </p:cNvSpPr>
          <p:nvPr>
            <p:ph type="sldNum" sz="quarter" idx="4"/>
          </p:nvPr>
        </p:nvSpPr>
        <p:spPr/>
        <p:txBody>
          <a:bodyPr/>
          <a:lstStyle/>
          <a:p>
            <a:fld id="{963AE364-3624-814B-BDC1-6A7B3421206F}" type="slidenum">
              <a:rPr lang="en-US" smtClean="0"/>
              <a:pPr/>
              <a:t>21</a:t>
            </a:fld>
            <a:endParaRPr lang="en-US" dirty="0"/>
          </a:p>
        </p:txBody>
      </p:sp>
      <p:sp>
        <p:nvSpPr>
          <p:cNvPr id="6" name="Content Placeholder 5">
            <a:extLst>
              <a:ext uri="{FF2B5EF4-FFF2-40B4-BE49-F238E27FC236}">
                <a16:creationId xmlns:a16="http://schemas.microsoft.com/office/drawing/2014/main" id="{791D8F89-459B-4C9B-9073-D2C2D1118B2C}"/>
              </a:ext>
            </a:extLst>
          </p:cNvPr>
          <p:cNvSpPr>
            <a:spLocks noGrp="1"/>
          </p:cNvSpPr>
          <p:nvPr>
            <p:ph idx="1"/>
          </p:nvPr>
        </p:nvSpPr>
        <p:spPr/>
        <p:txBody>
          <a:bodyPr/>
          <a:lstStyle/>
          <a:p>
            <a:endParaRPr lang="en-GB"/>
          </a:p>
        </p:txBody>
      </p:sp>
      <p:pic>
        <p:nvPicPr>
          <p:cNvPr id="7" name="Content Placeholder 4" descr="A screenshot of a cell phone&#10;&#10;Description automatically generated">
            <a:extLst>
              <a:ext uri="{FF2B5EF4-FFF2-40B4-BE49-F238E27FC236}">
                <a16:creationId xmlns:a16="http://schemas.microsoft.com/office/drawing/2014/main" id="{5A0BC2ED-5AB7-4562-9701-741591B1CB08}"/>
              </a:ext>
            </a:extLst>
          </p:cNvPr>
          <p:cNvPicPr>
            <a:picLocks noChangeAspect="1"/>
          </p:cNvPicPr>
          <p:nvPr/>
        </p:nvPicPr>
        <p:blipFill>
          <a:blip r:embed="rId2"/>
          <a:stretch>
            <a:fillRect/>
          </a:stretch>
        </p:blipFill>
        <p:spPr>
          <a:xfrm>
            <a:off x="275293" y="891520"/>
            <a:ext cx="6307414" cy="8920141"/>
          </a:xfrm>
          <a:prstGeom prst="rect">
            <a:avLst/>
          </a:prstGeom>
        </p:spPr>
      </p:pic>
    </p:spTree>
    <p:extLst>
      <p:ext uri="{BB962C8B-B14F-4D97-AF65-F5344CB8AC3E}">
        <p14:creationId xmlns:p14="http://schemas.microsoft.com/office/powerpoint/2010/main" val="282788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12</a:t>
            </a:r>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22</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5</a:t>
              </a:r>
            </a:p>
          </p:txBody>
        </p:sp>
      </p:grpSp>
      <p:sp>
        <p:nvSpPr>
          <p:cNvPr id="10" name="Content Placeholder 6">
            <a:extLst>
              <a:ext uri="{FF2B5EF4-FFF2-40B4-BE49-F238E27FC236}">
                <a16:creationId xmlns:a16="http://schemas.microsoft.com/office/drawing/2014/main" id="{99C71C09-1A33-4087-B0D8-086A2848F904}"/>
              </a:ext>
            </a:extLst>
          </p:cNvPr>
          <p:cNvSpPr>
            <a:spLocks noGrp="1"/>
          </p:cNvSpPr>
          <p:nvPr>
            <p:ph idx="1"/>
          </p:nvPr>
        </p:nvSpPr>
        <p:spPr>
          <a:xfrm>
            <a:off x="471488" y="1613654"/>
            <a:ext cx="5915025" cy="7308096"/>
          </a:xfrm>
        </p:spPr>
        <p:txBody>
          <a:bodyPr>
            <a:normAutofit/>
          </a:bodyPr>
          <a:lstStyle/>
          <a:p>
            <a:pPr>
              <a:spcBef>
                <a:spcPts val="0"/>
              </a:spcBef>
            </a:pPr>
            <a:r>
              <a:rPr lang="en-GB" b="0" dirty="0"/>
              <a:t>Discuss with your buddy:</a:t>
            </a:r>
          </a:p>
          <a:p>
            <a:pPr marL="285750" indent="-285750">
              <a:spcBef>
                <a:spcPts val="0"/>
              </a:spcBef>
              <a:buFont typeface="Arial" panose="020B0604020202020204" pitchFamily="34" charset="0"/>
              <a:buChar char="•"/>
            </a:pPr>
            <a:r>
              <a:rPr lang="en-GB" b="0" dirty="0"/>
              <a:t>What has been most useful/interesting about today?</a:t>
            </a:r>
          </a:p>
          <a:p>
            <a:pPr marL="285750" indent="-285750">
              <a:spcBef>
                <a:spcPts val="0"/>
              </a:spcBef>
              <a:buFont typeface="Arial" panose="020B0604020202020204" pitchFamily="34" charset="0"/>
              <a:buChar char="•"/>
            </a:pPr>
            <a:r>
              <a:rPr lang="en-GB" b="0" dirty="0"/>
              <a:t>What will you take back to your role?</a:t>
            </a:r>
          </a:p>
          <a:p>
            <a:pPr marL="285750" indent="-285750">
              <a:spcBef>
                <a:spcPts val="0"/>
              </a:spcBef>
              <a:buFont typeface="Arial" panose="020B0604020202020204" pitchFamily="34" charset="0"/>
              <a:buChar char="•"/>
            </a:pPr>
            <a:r>
              <a:rPr lang="en-GB" b="0" dirty="0"/>
              <a:t>Consider situations where you can use recovery language day-to-day </a:t>
            </a:r>
          </a:p>
          <a:p>
            <a:pPr marL="285750" indent="-285750">
              <a:spcBef>
                <a:spcPts val="0"/>
              </a:spcBef>
              <a:buFont typeface="Arial" panose="020B0604020202020204" pitchFamily="34" charset="0"/>
              <a:buChar char="•"/>
            </a:pPr>
            <a:endParaRPr lang="en-GB" b="0" dirty="0"/>
          </a:p>
          <a:p>
            <a:pPr marL="285750" indent="-285750">
              <a:spcBef>
                <a:spcPts val="0"/>
              </a:spcBef>
              <a:buFont typeface="Arial" panose="020B0604020202020204" pitchFamily="34" charset="0"/>
              <a:buChar char="•"/>
            </a:pPr>
            <a:endParaRPr lang="en-GB" b="0" dirty="0"/>
          </a:p>
          <a:p>
            <a:pPr algn="ctr">
              <a:spcBef>
                <a:spcPts val="0"/>
              </a:spcBef>
            </a:pPr>
            <a:r>
              <a:rPr lang="en-GB" b="0" dirty="0"/>
              <a:t>You will be asked to share an example of where you might use recovery language with the rest of the group.</a:t>
            </a:r>
          </a:p>
          <a:p>
            <a:pPr algn="ctr">
              <a:lnSpc>
                <a:spcPct val="100000"/>
              </a:lnSpc>
              <a:spcBef>
                <a:spcPts val="0"/>
              </a:spcBef>
              <a:spcAft>
                <a:spcPts val="600"/>
              </a:spcAft>
            </a:pPr>
            <a:endParaRPr lang="en-GB" b="0" dirty="0"/>
          </a:p>
        </p:txBody>
      </p:sp>
    </p:spTree>
    <p:extLst>
      <p:ext uri="{BB962C8B-B14F-4D97-AF65-F5344CB8AC3E}">
        <p14:creationId xmlns:p14="http://schemas.microsoft.com/office/powerpoint/2010/main" val="363848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6113-CA26-4D1E-9F49-82F870E06BAE}"/>
              </a:ext>
            </a:extLst>
          </p:cNvPr>
          <p:cNvSpPr>
            <a:spLocks noGrp="1"/>
          </p:cNvSpPr>
          <p:nvPr>
            <p:ph type="title"/>
          </p:nvPr>
        </p:nvSpPr>
        <p:spPr/>
        <p:txBody>
          <a:bodyPr/>
          <a:lstStyle/>
          <a:p>
            <a:r>
              <a:rPr lang="en-GB">
                <a:latin typeface="Calibri"/>
                <a:cs typeface="Times New Roman"/>
              </a:rPr>
              <a:t>Session 1 outputs (example)</a:t>
            </a:r>
            <a:endParaRPr lang="en-GB"/>
          </a:p>
        </p:txBody>
      </p:sp>
      <p:sp>
        <p:nvSpPr>
          <p:cNvPr id="4" name="Slide Number Placeholder 3">
            <a:extLst>
              <a:ext uri="{FF2B5EF4-FFF2-40B4-BE49-F238E27FC236}">
                <a16:creationId xmlns:a16="http://schemas.microsoft.com/office/drawing/2014/main" id="{B8668094-E1F4-45B4-8051-BC7BA7106425}"/>
              </a:ext>
            </a:extLst>
          </p:cNvPr>
          <p:cNvSpPr>
            <a:spLocks noGrp="1"/>
          </p:cNvSpPr>
          <p:nvPr>
            <p:ph type="sldNum" sz="quarter" idx="4"/>
          </p:nvPr>
        </p:nvSpPr>
        <p:spPr/>
        <p:txBody>
          <a:bodyPr/>
          <a:lstStyle/>
          <a:p>
            <a:fld id="{963AE364-3624-814B-BDC1-6A7B3421206F}" type="slidenum">
              <a:rPr lang="en-US" smtClean="0"/>
              <a:pPr/>
              <a:t>3</a:t>
            </a:fld>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18DDF88E-85C1-4C00-A1FE-812B9D96F1EF}"/>
              </a:ext>
            </a:extLst>
          </p:cNvPr>
          <p:cNvPicPr>
            <a:picLocks noChangeAspect="1"/>
          </p:cNvPicPr>
          <p:nvPr/>
        </p:nvPicPr>
        <p:blipFill>
          <a:blip r:embed="rId2"/>
          <a:stretch>
            <a:fillRect/>
          </a:stretch>
        </p:blipFill>
        <p:spPr>
          <a:xfrm>
            <a:off x="98426" y="1937671"/>
            <a:ext cx="2932623" cy="322456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B79BBC29-4285-4B55-89CC-C06CD931F3C0}"/>
              </a:ext>
            </a:extLst>
          </p:cNvPr>
          <p:cNvPicPr>
            <a:picLocks noChangeAspect="1"/>
          </p:cNvPicPr>
          <p:nvPr/>
        </p:nvPicPr>
        <p:blipFill>
          <a:blip r:embed="rId3"/>
          <a:stretch>
            <a:fillRect/>
          </a:stretch>
        </p:blipFill>
        <p:spPr>
          <a:xfrm>
            <a:off x="3131056" y="1937671"/>
            <a:ext cx="3628518" cy="3508971"/>
          </a:xfrm>
          <a:prstGeom prst="rect">
            <a:avLst/>
          </a:prstGeom>
        </p:spPr>
      </p:pic>
      <p:pic>
        <p:nvPicPr>
          <p:cNvPr id="7" name="Picture 6" descr="A picture containing text, whiteboard&#10;&#10;Description automatically generated">
            <a:extLst>
              <a:ext uri="{FF2B5EF4-FFF2-40B4-BE49-F238E27FC236}">
                <a16:creationId xmlns:a16="http://schemas.microsoft.com/office/drawing/2014/main" id="{07C00EEE-CEC4-4609-8168-391E6B866466}"/>
              </a:ext>
            </a:extLst>
          </p:cNvPr>
          <p:cNvPicPr>
            <a:picLocks noChangeAspect="1"/>
          </p:cNvPicPr>
          <p:nvPr/>
        </p:nvPicPr>
        <p:blipFill>
          <a:blip r:embed="rId4"/>
          <a:stretch>
            <a:fillRect/>
          </a:stretch>
        </p:blipFill>
        <p:spPr>
          <a:xfrm>
            <a:off x="3108278" y="5521334"/>
            <a:ext cx="3651296" cy="240548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A0BFDDF2-2CC9-4BE9-988D-AEE2F85B9DC9}"/>
              </a:ext>
            </a:extLst>
          </p:cNvPr>
          <p:cNvPicPr>
            <a:picLocks noChangeAspect="1"/>
          </p:cNvPicPr>
          <p:nvPr/>
        </p:nvPicPr>
        <p:blipFill>
          <a:blip r:embed="rId5"/>
          <a:stretch>
            <a:fillRect/>
          </a:stretch>
        </p:blipFill>
        <p:spPr>
          <a:xfrm>
            <a:off x="92519" y="5333265"/>
            <a:ext cx="2938530" cy="3224562"/>
          </a:xfrm>
          <a:prstGeom prst="rect">
            <a:avLst/>
          </a:prstGeom>
        </p:spPr>
      </p:pic>
    </p:spTree>
    <p:extLst>
      <p:ext uri="{BB962C8B-B14F-4D97-AF65-F5344CB8AC3E}">
        <p14:creationId xmlns:p14="http://schemas.microsoft.com/office/powerpoint/2010/main" val="348793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C17892-7BCC-4908-A380-3F102A7BE4F6}"/>
              </a:ext>
            </a:extLst>
          </p:cNvPr>
          <p:cNvSpPr>
            <a:spLocks noGrp="1"/>
          </p:cNvSpPr>
          <p:nvPr>
            <p:ph type="title"/>
          </p:nvPr>
        </p:nvSpPr>
        <p:spPr/>
        <p:txBody>
          <a:bodyPr/>
          <a:lstStyle/>
          <a:p>
            <a:r>
              <a:rPr lang="en-GB" dirty="0"/>
              <a:t>Breakout discussion 2</a:t>
            </a:r>
          </a:p>
        </p:txBody>
      </p:sp>
      <p:sp>
        <p:nvSpPr>
          <p:cNvPr id="7" name="Content Placeholder 6">
            <a:extLst>
              <a:ext uri="{FF2B5EF4-FFF2-40B4-BE49-F238E27FC236}">
                <a16:creationId xmlns:a16="http://schemas.microsoft.com/office/drawing/2014/main" id="{0E4385EA-CC55-4149-B391-8A8C7FCD0D85}"/>
              </a:ext>
            </a:extLst>
          </p:cNvPr>
          <p:cNvSpPr>
            <a:spLocks noGrp="1"/>
          </p:cNvSpPr>
          <p:nvPr>
            <p:ph idx="1"/>
          </p:nvPr>
        </p:nvSpPr>
        <p:spPr/>
        <p:txBody>
          <a:bodyPr/>
          <a:lstStyle/>
          <a:p>
            <a:pPr algn="ctr"/>
            <a:r>
              <a:rPr lang="en-GB" b="0" dirty="0"/>
              <a:t>Discuss the ways of working that were developed in session 1.</a:t>
            </a:r>
          </a:p>
          <a:p>
            <a:pPr algn="ctr"/>
            <a:endParaRPr lang="en-GB" b="0" dirty="0"/>
          </a:p>
          <a:p>
            <a:pPr algn="ctr"/>
            <a:r>
              <a:rPr lang="en-GB" b="0" dirty="0"/>
              <a:t>Is there anything you would like to add in?</a:t>
            </a:r>
          </a:p>
          <a:p>
            <a:pPr algn="ctr"/>
            <a:r>
              <a:rPr lang="en-GB" b="0" dirty="0"/>
              <a:t>Is there anything you would like to remove/change?</a:t>
            </a:r>
          </a:p>
          <a:p>
            <a:pPr algn="ctr"/>
            <a:endParaRPr lang="en-GB" b="0" dirty="0"/>
          </a:p>
          <a:p>
            <a:pPr algn="ctr"/>
            <a:r>
              <a:rPr lang="en-GB" b="0" dirty="0"/>
              <a:t>You will be asked to feedback your reflections to the rest of the group.</a:t>
            </a:r>
          </a:p>
        </p:txBody>
      </p:sp>
      <p:grpSp>
        <p:nvGrpSpPr>
          <p:cNvPr id="4" name="Group 3">
            <a:extLst>
              <a:ext uri="{FF2B5EF4-FFF2-40B4-BE49-F238E27FC236}">
                <a16:creationId xmlns:a16="http://schemas.microsoft.com/office/drawing/2014/main" id="{74DB532C-DF1F-4E80-8BE0-C5DD704355AD}"/>
              </a:ext>
            </a:extLst>
          </p:cNvPr>
          <p:cNvGrpSpPr/>
          <p:nvPr/>
        </p:nvGrpSpPr>
        <p:grpSpPr>
          <a:xfrm>
            <a:off x="5686720" y="8703974"/>
            <a:ext cx="957469" cy="957469"/>
            <a:chOff x="-1500213" y="3243072"/>
            <a:chExt cx="1032777" cy="1032777"/>
          </a:xfrm>
        </p:grpSpPr>
        <p:pic>
          <p:nvPicPr>
            <p:cNvPr id="5" name="Graphic 4" descr="Alarm clock">
              <a:extLst>
                <a:ext uri="{FF2B5EF4-FFF2-40B4-BE49-F238E27FC236}">
                  <a16:creationId xmlns:a16="http://schemas.microsoft.com/office/drawing/2014/main" id="{653F8B0B-2341-48A3-BE91-B6FB5672EC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8" name="Flowchart: Connector 7">
              <a:extLst>
                <a:ext uri="{FF2B5EF4-FFF2-40B4-BE49-F238E27FC236}">
                  <a16:creationId xmlns:a16="http://schemas.microsoft.com/office/drawing/2014/main" id="{D3DEAD43-BD54-4BD5-B5C2-51B10F9E9C08}"/>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5</a:t>
              </a:r>
            </a:p>
          </p:txBody>
        </p:sp>
      </p:grpSp>
      <p:sp>
        <p:nvSpPr>
          <p:cNvPr id="2" name="Slide Number Placeholder 1">
            <a:extLst>
              <a:ext uri="{FF2B5EF4-FFF2-40B4-BE49-F238E27FC236}">
                <a16:creationId xmlns:a16="http://schemas.microsoft.com/office/drawing/2014/main" id="{87787366-C420-47CE-A3BA-5783415291F0}"/>
              </a:ext>
            </a:extLst>
          </p:cNvPr>
          <p:cNvSpPr>
            <a:spLocks noGrp="1"/>
          </p:cNvSpPr>
          <p:nvPr>
            <p:ph type="sldNum" sz="quarter" idx="4"/>
          </p:nvPr>
        </p:nvSpPr>
        <p:spPr/>
        <p:txBody>
          <a:bodyPr/>
          <a:lstStyle/>
          <a:p>
            <a:fld id="{963AE364-3624-814B-BDC1-6A7B3421206F}" type="slidenum">
              <a:rPr lang="en-US" smtClean="0"/>
              <a:pPr/>
              <a:t>4</a:t>
            </a:fld>
            <a:endParaRPr lang="en-US" dirty="0"/>
          </a:p>
        </p:txBody>
      </p:sp>
    </p:spTree>
    <p:extLst>
      <p:ext uri="{BB962C8B-B14F-4D97-AF65-F5344CB8AC3E}">
        <p14:creationId xmlns:p14="http://schemas.microsoft.com/office/powerpoint/2010/main" val="255038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B84213-4AD0-444A-8ACD-2CC6652227DF}"/>
              </a:ext>
            </a:extLst>
          </p:cNvPr>
          <p:cNvSpPr/>
          <p:nvPr/>
        </p:nvSpPr>
        <p:spPr>
          <a:xfrm>
            <a:off x="471488" y="1400175"/>
            <a:ext cx="5915024" cy="2190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A0C17892-7BCC-4908-A380-3F102A7BE4F6}"/>
              </a:ext>
            </a:extLst>
          </p:cNvPr>
          <p:cNvSpPr>
            <a:spLocks noGrp="1"/>
          </p:cNvSpPr>
          <p:nvPr>
            <p:ph type="title"/>
          </p:nvPr>
        </p:nvSpPr>
        <p:spPr>
          <a:xfrm>
            <a:off x="471488" y="778827"/>
            <a:ext cx="5915025" cy="529274"/>
          </a:xfrm>
        </p:spPr>
        <p:txBody>
          <a:bodyPr/>
          <a:lstStyle/>
          <a:p>
            <a:r>
              <a:rPr lang="en-GB" dirty="0"/>
              <a:t>Breakout discussion 3</a:t>
            </a:r>
          </a:p>
        </p:txBody>
      </p:sp>
      <p:sp>
        <p:nvSpPr>
          <p:cNvPr id="7" name="Content Placeholder 6">
            <a:extLst>
              <a:ext uri="{FF2B5EF4-FFF2-40B4-BE49-F238E27FC236}">
                <a16:creationId xmlns:a16="http://schemas.microsoft.com/office/drawing/2014/main" id="{0E4385EA-CC55-4149-B391-8A8C7FCD0D85}"/>
              </a:ext>
            </a:extLst>
          </p:cNvPr>
          <p:cNvSpPr>
            <a:spLocks noGrp="1"/>
          </p:cNvSpPr>
          <p:nvPr>
            <p:ph idx="1"/>
          </p:nvPr>
        </p:nvSpPr>
        <p:spPr/>
        <p:txBody>
          <a:bodyPr/>
          <a:lstStyle/>
          <a:p>
            <a:r>
              <a:rPr lang="en-GB" sz="1200" b="0" i="1" dirty="0"/>
              <a:t>The role of your buddy, a reminder:</a:t>
            </a:r>
          </a:p>
          <a:p>
            <a:pPr marL="285750" indent="-285750">
              <a:buFont typeface="Arial" panose="020B0604020202020204" pitchFamily="34" charset="0"/>
              <a:buChar char="•"/>
            </a:pPr>
            <a:r>
              <a:rPr lang="en-GB" sz="1200" b="0" i="1" dirty="0"/>
              <a:t>Support you to identify goals for the training</a:t>
            </a:r>
          </a:p>
          <a:p>
            <a:pPr marL="285750" indent="-285750">
              <a:buFont typeface="Arial" panose="020B0604020202020204" pitchFamily="34" charset="0"/>
              <a:buChar char="•"/>
            </a:pPr>
            <a:r>
              <a:rPr lang="en-GB" sz="1200" b="0" i="1" dirty="0"/>
              <a:t>Support you to manage your wellbeing</a:t>
            </a:r>
          </a:p>
          <a:p>
            <a:pPr marL="285750" indent="-285750">
              <a:buFont typeface="Arial" panose="020B0604020202020204" pitchFamily="34" charset="0"/>
              <a:buChar char="•"/>
            </a:pPr>
            <a:r>
              <a:rPr lang="en-GB" sz="1200" b="0" i="1" dirty="0"/>
              <a:t>Help you plan how to apply your learning between sessions</a:t>
            </a:r>
          </a:p>
          <a:p>
            <a:pPr marL="285750" indent="-285750">
              <a:buFont typeface="Arial" panose="020B0604020202020204" pitchFamily="34" charset="0"/>
              <a:buChar char="•"/>
            </a:pPr>
            <a:r>
              <a:rPr lang="en-GB" sz="1200" b="0" i="1" dirty="0"/>
              <a:t>Check in to see if you’re achieving your goals – and help problem solve</a:t>
            </a:r>
          </a:p>
          <a:p>
            <a:pPr marL="285750" indent="-285750">
              <a:buFont typeface="Arial" panose="020B0604020202020204" pitchFamily="34" charset="0"/>
              <a:buChar char="•"/>
            </a:pPr>
            <a:r>
              <a:rPr lang="en-GB" sz="1200" b="0" i="1" dirty="0"/>
              <a:t>Check in during and between sessions</a:t>
            </a:r>
          </a:p>
          <a:p>
            <a:endParaRPr lang="en-GB" b="0" dirty="0"/>
          </a:p>
          <a:p>
            <a:r>
              <a:rPr lang="en-GB" b="0" dirty="0"/>
              <a:t>Discuss with your buddy:</a:t>
            </a:r>
          </a:p>
          <a:p>
            <a:pPr marL="285750" indent="-285750">
              <a:buFont typeface="Arial" panose="020B0604020202020204" pitchFamily="34" charset="0"/>
              <a:buChar char="•"/>
            </a:pPr>
            <a:r>
              <a:rPr lang="en-GB" b="0" dirty="0"/>
              <a:t>Your hopes for today</a:t>
            </a:r>
          </a:p>
          <a:p>
            <a:pPr marL="285750" indent="-285750">
              <a:buFont typeface="Arial" panose="020B0604020202020204" pitchFamily="34" charset="0"/>
              <a:buChar char="•"/>
            </a:pPr>
            <a:r>
              <a:rPr lang="en-GB" b="0" dirty="0"/>
              <a:t>Reflections on the last session (if you attended) </a:t>
            </a:r>
          </a:p>
          <a:p>
            <a:pPr marL="285750" indent="-285750">
              <a:buFont typeface="Arial" panose="020B0604020202020204" pitchFamily="34" charset="0"/>
              <a:buChar char="•"/>
            </a:pPr>
            <a:r>
              <a:rPr lang="en-GB" b="0" dirty="0"/>
              <a:t>Progress with your Wellness Plan (if you have one)</a:t>
            </a:r>
          </a:p>
          <a:p>
            <a:pPr marL="285750" indent="-285750">
              <a:buFont typeface="Arial" panose="020B0604020202020204" pitchFamily="34" charset="0"/>
              <a:buChar char="•"/>
            </a:pPr>
            <a:endParaRPr lang="en-GB" b="0" dirty="0"/>
          </a:p>
          <a:p>
            <a:r>
              <a:rPr lang="en-GB" b="0" dirty="0"/>
              <a:t>This conversation is private – you won’t be asked to share the detail with the group.</a:t>
            </a:r>
          </a:p>
        </p:txBody>
      </p:sp>
      <p:grpSp>
        <p:nvGrpSpPr>
          <p:cNvPr id="5" name="Group 4">
            <a:extLst>
              <a:ext uri="{FF2B5EF4-FFF2-40B4-BE49-F238E27FC236}">
                <a16:creationId xmlns:a16="http://schemas.microsoft.com/office/drawing/2014/main" id="{1BC82F30-E5FE-4767-A9E0-765070C69C7B}"/>
              </a:ext>
            </a:extLst>
          </p:cNvPr>
          <p:cNvGrpSpPr/>
          <p:nvPr/>
        </p:nvGrpSpPr>
        <p:grpSpPr>
          <a:xfrm>
            <a:off x="5686720" y="8703974"/>
            <a:ext cx="957469" cy="957469"/>
            <a:chOff x="-1500213" y="3243072"/>
            <a:chExt cx="1032777" cy="1032777"/>
          </a:xfrm>
        </p:grpSpPr>
        <p:pic>
          <p:nvPicPr>
            <p:cNvPr id="8" name="Graphic 7" descr="Alarm clock">
              <a:extLst>
                <a:ext uri="{FF2B5EF4-FFF2-40B4-BE49-F238E27FC236}">
                  <a16:creationId xmlns:a16="http://schemas.microsoft.com/office/drawing/2014/main" id="{0E60D52B-94ED-4322-821A-F0947662E5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9" name="Flowchart: Connector 8">
              <a:extLst>
                <a:ext uri="{FF2B5EF4-FFF2-40B4-BE49-F238E27FC236}">
                  <a16:creationId xmlns:a16="http://schemas.microsoft.com/office/drawing/2014/main" id="{08B33F52-5803-4F67-9EC5-79EA054FE938}"/>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20</a:t>
              </a:r>
            </a:p>
          </p:txBody>
        </p:sp>
      </p:grpSp>
      <p:sp>
        <p:nvSpPr>
          <p:cNvPr id="3" name="Slide Number Placeholder 2">
            <a:extLst>
              <a:ext uri="{FF2B5EF4-FFF2-40B4-BE49-F238E27FC236}">
                <a16:creationId xmlns:a16="http://schemas.microsoft.com/office/drawing/2014/main" id="{D8898551-B682-4CAC-A28F-FB6A172E67C2}"/>
              </a:ext>
            </a:extLst>
          </p:cNvPr>
          <p:cNvSpPr>
            <a:spLocks noGrp="1"/>
          </p:cNvSpPr>
          <p:nvPr>
            <p:ph type="sldNum" sz="quarter" idx="4"/>
          </p:nvPr>
        </p:nvSpPr>
        <p:spPr/>
        <p:txBody>
          <a:bodyPr/>
          <a:lstStyle/>
          <a:p>
            <a:fld id="{963AE364-3624-814B-BDC1-6A7B3421206F}" type="slidenum">
              <a:rPr lang="en-US" smtClean="0"/>
              <a:pPr/>
              <a:t>5</a:t>
            </a:fld>
            <a:endParaRPr lang="en-US" dirty="0"/>
          </a:p>
        </p:txBody>
      </p:sp>
    </p:spTree>
    <p:extLst>
      <p:ext uri="{BB962C8B-B14F-4D97-AF65-F5344CB8AC3E}">
        <p14:creationId xmlns:p14="http://schemas.microsoft.com/office/powerpoint/2010/main" val="236375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C17892-7BCC-4908-A380-3F102A7BE4F6}"/>
              </a:ext>
            </a:extLst>
          </p:cNvPr>
          <p:cNvSpPr>
            <a:spLocks noGrp="1"/>
          </p:cNvSpPr>
          <p:nvPr>
            <p:ph type="title"/>
          </p:nvPr>
        </p:nvSpPr>
        <p:spPr>
          <a:xfrm>
            <a:off x="471488" y="778827"/>
            <a:ext cx="5915025" cy="529274"/>
          </a:xfrm>
        </p:spPr>
        <p:txBody>
          <a:bodyPr/>
          <a:lstStyle/>
          <a:p>
            <a:r>
              <a:rPr lang="en-GB" dirty="0"/>
              <a:t>Breakout discussion 4</a:t>
            </a:r>
          </a:p>
        </p:txBody>
      </p:sp>
      <p:sp>
        <p:nvSpPr>
          <p:cNvPr id="7" name="Content Placeholder 6">
            <a:extLst>
              <a:ext uri="{FF2B5EF4-FFF2-40B4-BE49-F238E27FC236}">
                <a16:creationId xmlns:a16="http://schemas.microsoft.com/office/drawing/2014/main" id="{0E4385EA-CC55-4149-B391-8A8C7FCD0D85}"/>
              </a:ext>
            </a:extLst>
          </p:cNvPr>
          <p:cNvSpPr>
            <a:spLocks noGrp="1"/>
          </p:cNvSpPr>
          <p:nvPr>
            <p:ph idx="1"/>
          </p:nvPr>
        </p:nvSpPr>
        <p:spPr/>
        <p:txBody>
          <a:bodyPr/>
          <a:lstStyle/>
          <a:p>
            <a:pPr marL="285750" indent="-285750">
              <a:buFont typeface="Arial" panose="020B0604020202020204" pitchFamily="34" charset="0"/>
              <a:buChar char="•"/>
            </a:pPr>
            <a:r>
              <a:rPr lang="en-GB" b="0" dirty="0"/>
              <a:t>What does Recovery mean to you?</a:t>
            </a:r>
          </a:p>
          <a:p>
            <a:pPr marL="285750" indent="-285750">
              <a:buFont typeface="Arial" panose="020B0604020202020204" pitchFamily="34" charset="0"/>
              <a:buChar char="•"/>
            </a:pPr>
            <a:r>
              <a:rPr lang="en-GB" b="0" dirty="0"/>
              <a:t>Where does it come from?</a:t>
            </a:r>
          </a:p>
          <a:p>
            <a:pPr marL="285750" indent="-285750">
              <a:buFont typeface="Arial" panose="020B0604020202020204" pitchFamily="34" charset="0"/>
              <a:buChar char="•"/>
            </a:pPr>
            <a:r>
              <a:rPr lang="en-GB" b="0" dirty="0"/>
              <a:t>Are there differences between organisational Recovery and personal Recovery ? If so, what are these differences?</a:t>
            </a:r>
          </a:p>
          <a:p>
            <a:pPr marL="285750" indent="-285750">
              <a:spcBef>
                <a:spcPts val="0"/>
              </a:spcBef>
              <a:spcAft>
                <a:spcPts val="0"/>
              </a:spcAft>
              <a:buFont typeface="Arial" panose="020B0604020202020204" pitchFamily="34" charset="0"/>
              <a:buChar char="•"/>
            </a:pPr>
            <a:endParaRPr lang="en-GB" b="0" dirty="0"/>
          </a:p>
          <a:p>
            <a:pPr>
              <a:spcBef>
                <a:spcPts val="0"/>
              </a:spcBef>
              <a:spcAft>
                <a:spcPts val="0"/>
              </a:spcAft>
            </a:pPr>
            <a:endParaRPr lang="en-GB" b="0" dirty="0">
              <a:solidFill>
                <a:schemeClr val="tx1"/>
              </a:solidFill>
            </a:endParaRPr>
          </a:p>
          <a:p>
            <a:pPr>
              <a:spcBef>
                <a:spcPts val="0"/>
              </a:spcBef>
              <a:spcAft>
                <a:spcPts val="0"/>
              </a:spcAft>
            </a:pPr>
            <a:r>
              <a:rPr lang="en-GB" b="0" dirty="0"/>
              <a:t>You will be asked to feedback your reflections to the rest of the group.</a:t>
            </a:r>
          </a:p>
          <a:p>
            <a:pPr>
              <a:spcBef>
                <a:spcPts val="0"/>
              </a:spcBef>
              <a:spcAft>
                <a:spcPts val="0"/>
              </a:spcAft>
            </a:pPr>
            <a:endParaRPr lang="en-GB" b="0" dirty="0">
              <a:solidFill>
                <a:schemeClr val="tx1"/>
              </a:solidFill>
            </a:endParaRPr>
          </a:p>
          <a:p>
            <a:pPr>
              <a:spcBef>
                <a:spcPts val="0"/>
              </a:spcBef>
              <a:spcAft>
                <a:spcPts val="0"/>
              </a:spcAft>
            </a:pPr>
            <a:endParaRPr lang="en-GB" b="0" dirty="0">
              <a:solidFill>
                <a:schemeClr val="tx1"/>
              </a:solidFill>
            </a:endParaRPr>
          </a:p>
        </p:txBody>
      </p:sp>
      <p:grpSp>
        <p:nvGrpSpPr>
          <p:cNvPr id="5" name="Group 4">
            <a:extLst>
              <a:ext uri="{FF2B5EF4-FFF2-40B4-BE49-F238E27FC236}">
                <a16:creationId xmlns:a16="http://schemas.microsoft.com/office/drawing/2014/main" id="{87852708-F0BA-46CF-9BB0-048902F86C82}"/>
              </a:ext>
            </a:extLst>
          </p:cNvPr>
          <p:cNvGrpSpPr/>
          <p:nvPr/>
        </p:nvGrpSpPr>
        <p:grpSpPr>
          <a:xfrm>
            <a:off x="5686720" y="8703974"/>
            <a:ext cx="957469" cy="957469"/>
            <a:chOff x="-1500213" y="3243072"/>
            <a:chExt cx="1032777" cy="1032777"/>
          </a:xfrm>
        </p:grpSpPr>
        <p:pic>
          <p:nvPicPr>
            <p:cNvPr id="8" name="Graphic 7" descr="Alarm clock">
              <a:extLst>
                <a:ext uri="{FF2B5EF4-FFF2-40B4-BE49-F238E27FC236}">
                  <a16:creationId xmlns:a16="http://schemas.microsoft.com/office/drawing/2014/main" id="{03E20E3B-02B2-4C7D-80A4-73B88168B9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9" name="Flowchart: Connector 8">
              <a:extLst>
                <a:ext uri="{FF2B5EF4-FFF2-40B4-BE49-F238E27FC236}">
                  <a16:creationId xmlns:a16="http://schemas.microsoft.com/office/drawing/2014/main" id="{19D65340-CB79-4546-B57D-70C11CADFB0F}"/>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10</a:t>
              </a:r>
            </a:p>
          </p:txBody>
        </p:sp>
      </p:grpSp>
      <p:sp>
        <p:nvSpPr>
          <p:cNvPr id="3" name="Slide Number Placeholder 2">
            <a:extLst>
              <a:ext uri="{FF2B5EF4-FFF2-40B4-BE49-F238E27FC236}">
                <a16:creationId xmlns:a16="http://schemas.microsoft.com/office/drawing/2014/main" id="{78DDFA81-2523-4D74-866F-942E776B3E07}"/>
              </a:ext>
            </a:extLst>
          </p:cNvPr>
          <p:cNvSpPr>
            <a:spLocks noGrp="1"/>
          </p:cNvSpPr>
          <p:nvPr>
            <p:ph type="sldNum" sz="quarter" idx="4"/>
          </p:nvPr>
        </p:nvSpPr>
        <p:spPr/>
        <p:txBody>
          <a:bodyPr/>
          <a:lstStyle/>
          <a:p>
            <a:fld id="{963AE364-3624-814B-BDC1-6A7B3421206F}" type="slidenum">
              <a:rPr lang="en-US" smtClean="0"/>
              <a:pPr/>
              <a:t>6</a:t>
            </a:fld>
            <a:endParaRPr lang="en-US" dirty="0"/>
          </a:p>
        </p:txBody>
      </p:sp>
    </p:spTree>
    <p:extLst>
      <p:ext uri="{BB962C8B-B14F-4D97-AF65-F5344CB8AC3E}">
        <p14:creationId xmlns:p14="http://schemas.microsoft.com/office/powerpoint/2010/main" val="136381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Recovery in the bin - Principles</a:t>
            </a:r>
          </a:p>
        </p:txBody>
      </p:sp>
      <p:sp>
        <p:nvSpPr>
          <p:cNvPr id="3" name="Content Placeholder 2">
            <a:extLst>
              <a:ext uri="{FF2B5EF4-FFF2-40B4-BE49-F238E27FC236}">
                <a16:creationId xmlns:a16="http://schemas.microsoft.com/office/drawing/2014/main" id="{69B2DD5E-9CEC-41E8-80BD-1BC9516A31F6}"/>
              </a:ext>
            </a:extLst>
          </p:cNvPr>
          <p:cNvSpPr>
            <a:spLocks noGrp="1"/>
          </p:cNvSpPr>
          <p:nvPr>
            <p:ph idx="1"/>
          </p:nvPr>
        </p:nvSpPr>
        <p:spPr/>
        <p:txBody>
          <a:bodyPr>
            <a:normAutofit/>
          </a:bodyPr>
          <a:lstStyle/>
          <a:p>
            <a:pPr>
              <a:lnSpc>
                <a:spcPct val="100000"/>
              </a:lnSpc>
              <a:spcBef>
                <a:spcPts val="0"/>
              </a:spcBef>
              <a:spcAft>
                <a:spcPts val="600"/>
              </a:spcAft>
            </a:pPr>
            <a:r>
              <a:rPr lang="en-GB" sz="1200" b="0" dirty="0"/>
              <a:t>These principles were developed by a User Led group is for Psychiatric Survivors and Supporters who are fed up with the way co-opted ‘recovery’ is being used to discipline and control those who are trying to find a place in the world, to live as they wish, while trying to deal with the very real mental distress they encounter on a daily basis. We believe in human rights and social and economic justice! </a:t>
            </a:r>
          </a:p>
          <a:p>
            <a:pPr marL="342900" indent="-342900">
              <a:lnSpc>
                <a:spcPct val="100000"/>
              </a:lnSpc>
              <a:spcBef>
                <a:spcPts val="0"/>
              </a:spcBef>
              <a:spcAft>
                <a:spcPts val="600"/>
              </a:spcAft>
              <a:buFont typeface="+mj-lt"/>
              <a:buAutoNum type="arabicPeriod"/>
            </a:pPr>
            <a:r>
              <a:rPr lang="en-GB" sz="1200" b="0" dirty="0"/>
              <a:t>The Recovery approach started with noble principles but has been co-opted by Neoliberal ideology and now mostly operates as cover for coercion, victim blaming, disability denial and removal of services. </a:t>
            </a:r>
          </a:p>
          <a:p>
            <a:pPr marL="342900" indent="-342900">
              <a:lnSpc>
                <a:spcPct val="100000"/>
              </a:lnSpc>
              <a:spcBef>
                <a:spcPts val="0"/>
              </a:spcBef>
              <a:spcAft>
                <a:spcPts val="600"/>
              </a:spcAft>
              <a:buFont typeface="+mj-lt"/>
              <a:buAutoNum type="arabicPeriod"/>
            </a:pPr>
            <a:r>
              <a:rPr lang="en-GB" sz="1200" b="0" dirty="0"/>
              <a:t>The Recovery Star &amp; Colleges focus on the individual which removes or obscures the social &amp; political reality that affects a person’s wellbeing. The promotion of only normatively successful Recovery stories censors the truth and oppresses service users, peers, professionals, and academics. </a:t>
            </a:r>
          </a:p>
          <a:p>
            <a:pPr marL="342900" indent="-342900">
              <a:lnSpc>
                <a:spcPct val="100000"/>
              </a:lnSpc>
              <a:spcBef>
                <a:spcPts val="0"/>
              </a:spcBef>
              <a:spcAft>
                <a:spcPts val="600"/>
              </a:spcAft>
              <a:buFont typeface="+mj-lt"/>
              <a:buAutoNum type="arabicPeriod"/>
            </a:pPr>
            <a:r>
              <a:rPr lang="en-GB" sz="1200" b="0" dirty="0"/>
              <a:t>Unrecovered is a valid self definition. We reject co-opted ‘Recovery’ that has been redefined, and taken over by market forces with humiliating treatment techniques and homogenising outcome measurements. </a:t>
            </a:r>
          </a:p>
          <a:p>
            <a:pPr marL="342900" indent="-342900">
              <a:lnSpc>
                <a:spcPct val="100000"/>
              </a:lnSpc>
              <a:spcBef>
                <a:spcPts val="0"/>
              </a:spcBef>
              <a:spcAft>
                <a:spcPts val="600"/>
              </a:spcAft>
              <a:buFont typeface="+mj-lt"/>
              <a:buAutoNum type="arabicPeriod"/>
            </a:pPr>
            <a:r>
              <a:rPr lang="en-GB" sz="1200" b="0" dirty="0"/>
              <a:t>We want a robust ‘Social Model of Madness &amp; Distress’ building upon the Social Model of Disability and Independent Living meaning support where needed and not perpetual pressure towards unattainable self sufficiency. Capitalism and inequality can be bad for your mental health! </a:t>
            </a:r>
          </a:p>
          <a:p>
            <a:pPr marL="342900" indent="-342900">
              <a:lnSpc>
                <a:spcPct val="100000"/>
              </a:lnSpc>
              <a:spcBef>
                <a:spcPts val="0"/>
              </a:spcBef>
              <a:spcAft>
                <a:spcPts val="600"/>
              </a:spcAft>
              <a:buFont typeface="+mj-lt"/>
              <a:buAutoNum type="arabicPeriod"/>
            </a:pPr>
            <a:r>
              <a:rPr lang="en-GB" sz="1200" b="0" dirty="0"/>
              <a:t>We demand an immediate halt to the erosion of Social Security &amp; Social Care and Healthcare. And the end to abusive assessment regimes (ESA, PIP, UC) which have caused thousands of deaths. </a:t>
            </a:r>
          </a:p>
          <a:p>
            <a:pPr marL="342900" indent="-342900">
              <a:lnSpc>
                <a:spcPct val="100000"/>
              </a:lnSpc>
              <a:spcBef>
                <a:spcPts val="0"/>
              </a:spcBef>
              <a:spcAft>
                <a:spcPts val="600"/>
              </a:spcAft>
              <a:buFont typeface="+mj-lt"/>
              <a:buAutoNum type="arabicPeriod"/>
            </a:pPr>
            <a:r>
              <a:rPr lang="en-GB" sz="1200" b="0" dirty="0"/>
              <a:t>We oppose discrimination in all forms and demand social justice as part of a wider intersectional struggle Worldwide. </a:t>
            </a:r>
          </a:p>
          <a:p>
            <a:pPr marL="342900" indent="-342900">
              <a:lnSpc>
                <a:spcPct val="100000"/>
              </a:lnSpc>
              <a:spcBef>
                <a:spcPts val="0"/>
              </a:spcBef>
              <a:spcAft>
                <a:spcPts val="600"/>
              </a:spcAft>
              <a:buFont typeface="+mj-lt"/>
              <a:buAutoNum type="arabicPeriod"/>
            </a:pPr>
            <a:r>
              <a:rPr lang="en-GB" sz="1200" b="0" dirty="0"/>
              <a:t>We call for a diversity of treatments and support that reflect the rich variation in our personal survivor narratives. A one size fits all services cannot successfully cope with the diversity of mental distress. </a:t>
            </a:r>
          </a:p>
          <a:p>
            <a:pPr marL="342900" indent="-342900">
              <a:lnSpc>
                <a:spcPct val="100000"/>
              </a:lnSpc>
              <a:spcBef>
                <a:spcPts val="0"/>
              </a:spcBef>
              <a:spcAft>
                <a:spcPts val="600"/>
              </a:spcAft>
              <a:buFont typeface="+mj-lt"/>
              <a:buAutoNum type="arabicPeriod"/>
            </a:pPr>
            <a:r>
              <a:rPr lang="en-GB" sz="1200" b="0" dirty="0"/>
              <a:t>We demand that professionals work with service users to protect them from harmful government policy and to change such policies. We encourage </a:t>
            </a:r>
            <a:r>
              <a:rPr lang="en-GB" sz="1200" b="0" dirty="0" err="1"/>
              <a:t>whistleblowers</a:t>
            </a:r>
            <a:r>
              <a:rPr lang="en-GB" sz="1200" b="0" dirty="0"/>
              <a:t> and dissidents. Only following orders is never an excuse. </a:t>
            </a:r>
          </a:p>
          <a:p>
            <a:pPr marL="342900" indent="-342900">
              <a:lnSpc>
                <a:spcPct val="100000"/>
              </a:lnSpc>
              <a:spcBef>
                <a:spcPts val="0"/>
              </a:spcBef>
              <a:spcAft>
                <a:spcPts val="600"/>
              </a:spcAft>
              <a:buFont typeface="+mj-lt"/>
              <a:buAutoNum type="arabicPeriod"/>
            </a:pPr>
            <a:r>
              <a:rPr lang="en-GB" sz="1200" b="0" dirty="0"/>
              <a:t>We should not have to justify our existence or right to a good quality of life with our story, our recovery or our usefulness to the economy. We reject employment as cure or objective all must aspire to. </a:t>
            </a:r>
          </a:p>
          <a:p>
            <a:pPr marL="342900" indent="-342900">
              <a:lnSpc>
                <a:spcPct val="100000"/>
              </a:lnSpc>
              <a:spcBef>
                <a:spcPts val="0"/>
              </a:spcBef>
              <a:spcAft>
                <a:spcPts val="600"/>
              </a:spcAft>
              <a:buFont typeface="+mj-lt"/>
              <a:buAutoNum type="arabicPeriod"/>
            </a:pPr>
            <a:r>
              <a:rPr lang="en-GB" sz="1200" b="0" dirty="0"/>
              <a:t>We reserve the right to ridicule and satirise what we dislike rather than always respond with reasoned arguments which can get a bit boring and bad for our mental health. </a:t>
            </a:r>
          </a:p>
          <a:p>
            <a:pPr>
              <a:lnSpc>
                <a:spcPct val="100000"/>
              </a:lnSpc>
              <a:spcAft>
                <a:spcPts val="600"/>
              </a:spcAft>
            </a:pPr>
            <a:endParaRPr lang="en-GB" sz="1200" b="0" dirty="0"/>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7</a:t>
            </a:fld>
            <a:endParaRPr lang="en-US" dirty="0"/>
          </a:p>
        </p:txBody>
      </p:sp>
    </p:spTree>
    <p:extLst>
      <p:ext uri="{BB962C8B-B14F-4D97-AF65-F5344CB8AC3E}">
        <p14:creationId xmlns:p14="http://schemas.microsoft.com/office/powerpoint/2010/main" val="340031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2BCC-180A-4C29-AEC9-BFB980D6BB06}"/>
              </a:ext>
            </a:extLst>
          </p:cNvPr>
          <p:cNvSpPr>
            <a:spLocks noGrp="1"/>
          </p:cNvSpPr>
          <p:nvPr>
            <p:ph type="title"/>
          </p:nvPr>
        </p:nvSpPr>
        <p:spPr/>
        <p:txBody>
          <a:bodyPr/>
          <a:lstStyle/>
          <a:p>
            <a:r>
              <a:rPr lang="en-GB" dirty="0"/>
              <a:t>The </a:t>
            </a:r>
            <a:r>
              <a:rPr lang="en-GB" dirty="0" err="1"/>
              <a:t>Unrecovery</a:t>
            </a:r>
            <a:r>
              <a:rPr lang="en-GB" dirty="0"/>
              <a:t> Star</a:t>
            </a:r>
          </a:p>
        </p:txBody>
      </p:sp>
      <p:sp>
        <p:nvSpPr>
          <p:cNvPr id="4" name="Slide Number Placeholder 3">
            <a:extLst>
              <a:ext uri="{FF2B5EF4-FFF2-40B4-BE49-F238E27FC236}">
                <a16:creationId xmlns:a16="http://schemas.microsoft.com/office/drawing/2014/main" id="{B951D730-0DCE-4674-994E-07741516361A}"/>
              </a:ext>
            </a:extLst>
          </p:cNvPr>
          <p:cNvSpPr>
            <a:spLocks noGrp="1"/>
          </p:cNvSpPr>
          <p:nvPr>
            <p:ph type="sldNum" sz="quarter" idx="4"/>
          </p:nvPr>
        </p:nvSpPr>
        <p:spPr/>
        <p:txBody>
          <a:bodyPr/>
          <a:lstStyle/>
          <a:p>
            <a:fld id="{963AE364-3624-814B-BDC1-6A7B3421206F}" type="slidenum">
              <a:rPr lang="en-US" smtClean="0"/>
              <a:pPr/>
              <a:t>8</a:t>
            </a:fld>
            <a:endParaRPr lang="en-US" dirty="0"/>
          </a:p>
        </p:txBody>
      </p:sp>
      <p:pic>
        <p:nvPicPr>
          <p:cNvPr id="5" name="Picture 4">
            <a:extLst>
              <a:ext uri="{FF2B5EF4-FFF2-40B4-BE49-F238E27FC236}">
                <a16:creationId xmlns:a16="http://schemas.microsoft.com/office/drawing/2014/main" id="{BFC9BEE4-9A16-4988-A456-C4D74FDB9B8D}"/>
              </a:ext>
            </a:extLst>
          </p:cNvPr>
          <p:cNvPicPr>
            <a:picLocks noChangeAspect="1"/>
          </p:cNvPicPr>
          <p:nvPr/>
        </p:nvPicPr>
        <p:blipFill>
          <a:blip r:embed="rId2"/>
          <a:stretch>
            <a:fillRect/>
          </a:stretch>
        </p:blipFill>
        <p:spPr>
          <a:xfrm>
            <a:off x="0" y="1879891"/>
            <a:ext cx="7068536" cy="5572903"/>
          </a:xfrm>
          <a:prstGeom prst="rect">
            <a:avLst/>
          </a:prstGeom>
        </p:spPr>
      </p:pic>
    </p:spTree>
    <p:extLst>
      <p:ext uri="{BB962C8B-B14F-4D97-AF65-F5344CB8AC3E}">
        <p14:creationId xmlns:p14="http://schemas.microsoft.com/office/powerpoint/2010/main" val="2231859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F240-ED83-4F8B-9267-7D23DE400251}"/>
              </a:ext>
            </a:extLst>
          </p:cNvPr>
          <p:cNvSpPr>
            <a:spLocks noGrp="1"/>
          </p:cNvSpPr>
          <p:nvPr>
            <p:ph type="title"/>
          </p:nvPr>
        </p:nvSpPr>
        <p:spPr/>
        <p:txBody>
          <a:bodyPr/>
          <a:lstStyle/>
          <a:p>
            <a:r>
              <a:rPr lang="en-GB" dirty="0"/>
              <a:t>Breakout discussion 5</a:t>
            </a:r>
          </a:p>
        </p:txBody>
      </p:sp>
      <p:sp>
        <p:nvSpPr>
          <p:cNvPr id="3" name="Content Placeholder 2">
            <a:extLst>
              <a:ext uri="{FF2B5EF4-FFF2-40B4-BE49-F238E27FC236}">
                <a16:creationId xmlns:a16="http://schemas.microsoft.com/office/drawing/2014/main" id="{69B2DD5E-9CEC-41E8-80BD-1BC9516A31F6}"/>
              </a:ext>
            </a:extLst>
          </p:cNvPr>
          <p:cNvSpPr>
            <a:spLocks noGrp="1"/>
          </p:cNvSpPr>
          <p:nvPr>
            <p:ph idx="1"/>
          </p:nvPr>
        </p:nvSpPr>
        <p:spPr/>
        <p:txBody>
          <a:bodyPr vert="horz" lIns="91440" tIns="45720" rIns="91440" bIns="45720" rtlCol="0" anchor="t">
            <a:normAutofit/>
          </a:bodyPr>
          <a:lstStyle/>
          <a:p>
            <a:r>
              <a:rPr lang="en-GB" sz="1200" dirty="0">
                <a:latin typeface="Calibri"/>
                <a:cs typeface="Times New Roman"/>
              </a:rPr>
              <a:t>Recovery focused language recognise people’s strengths, skills and attributes. Read each of the statements below and think about how you might reword the statements in a way that does not discriminate, make assumptions or judgements about people.</a:t>
            </a:r>
          </a:p>
          <a:p>
            <a:pPr marL="228600" indent="-228600">
              <a:buFont typeface="+mj-lt"/>
              <a:buAutoNum type="arabicPeriod"/>
            </a:pPr>
            <a:r>
              <a:rPr lang="en-GB" sz="1200" b="0" dirty="0">
                <a:latin typeface="Calibri"/>
                <a:cs typeface="Times New Roman"/>
              </a:rPr>
              <a:t>Liz has a Personality Disorder which means she can struggle to make friends but she’s really nice once you get to know her.  </a:t>
            </a:r>
            <a:endParaRPr lang="en-GB" sz="1200" b="0" dirty="0"/>
          </a:p>
          <a:p>
            <a:pPr marL="228600" lvl="0" indent="-228600">
              <a:buFont typeface="+mj-lt"/>
              <a:buAutoNum type="arabicPeriod"/>
            </a:pPr>
            <a:r>
              <a:rPr lang="en-GB" sz="1200" b="0" dirty="0">
                <a:latin typeface="Calibri"/>
                <a:cs typeface="Times New Roman"/>
              </a:rPr>
              <a:t>Julie is recovering from an episode of psychosis, she needs a lot of support with her problems.</a:t>
            </a:r>
          </a:p>
          <a:p>
            <a:pPr marL="228600" lvl="0" indent="-228600">
              <a:buFont typeface="+mj-lt"/>
              <a:buAutoNum type="arabicPeriod"/>
            </a:pPr>
            <a:r>
              <a:rPr lang="en-GB" sz="1200" b="0" dirty="0">
                <a:latin typeface="Calibri"/>
                <a:cs typeface="Times New Roman"/>
              </a:rPr>
              <a:t>Stuart lacks insight into his mental illness, he’s refusing to take his medication.</a:t>
            </a:r>
          </a:p>
          <a:p>
            <a:pPr marL="228600" lvl="0" indent="-228600">
              <a:buFont typeface="+mj-lt"/>
              <a:buAutoNum type="arabicPeriod"/>
            </a:pPr>
            <a:r>
              <a:rPr lang="en-GB" sz="1200" b="0" dirty="0"/>
              <a:t>Tom would find it helpful to talk to a peer support worker so that he can talk about his problems.</a:t>
            </a:r>
          </a:p>
          <a:p>
            <a:pPr marL="228600" lvl="0" indent="-228600">
              <a:buFont typeface="+mj-lt"/>
              <a:buAutoNum type="arabicPeriod"/>
            </a:pPr>
            <a:r>
              <a:rPr lang="en-GB" sz="1200" b="0" dirty="0">
                <a:latin typeface="Calibri"/>
                <a:cs typeface="Times New Roman"/>
              </a:rPr>
              <a:t>Jenny wont go to the group today she’s feeling very paranoid at the moment.</a:t>
            </a:r>
          </a:p>
          <a:p>
            <a:pPr marL="228600" indent="-228600">
              <a:buFont typeface="+mj-lt"/>
              <a:buAutoNum type="arabicPeriod"/>
            </a:pPr>
            <a:r>
              <a:rPr lang="en-GB" sz="1200" b="0">
                <a:latin typeface="Calibri"/>
                <a:cs typeface="Times New Roman"/>
              </a:rPr>
              <a:t>Aniita would like to start a college course but she’s not ready, she can become very loud and </a:t>
            </a:r>
            <a:r>
              <a:rPr lang="en-GB" sz="1200" b="0" dirty="0">
                <a:latin typeface="Calibri"/>
                <a:cs typeface="Times New Roman"/>
              </a:rPr>
              <a:t>disruptive when with a group of people.</a:t>
            </a:r>
          </a:p>
          <a:p>
            <a:pPr marL="228600" lvl="0" indent="-228600">
              <a:buFont typeface="+mj-lt"/>
              <a:buAutoNum type="arabicPeriod"/>
            </a:pPr>
            <a:r>
              <a:rPr lang="en-GB" sz="1200" b="0" dirty="0">
                <a:latin typeface="Calibri"/>
                <a:cs typeface="Times New Roman"/>
              </a:rPr>
              <a:t>Jonah becomes very depressed when he doesn’t sleep well, he starts to drink and acts inappropriately towards others.</a:t>
            </a:r>
          </a:p>
          <a:p>
            <a:pPr marL="228600" lvl="0" indent="-228600">
              <a:buFont typeface="+mj-lt"/>
              <a:buAutoNum type="arabicPeriod"/>
            </a:pPr>
            <a:r>
              <a:rPr lang="en-GB" sz="1200" b="0" dirty="0">
                <a:latin typeface="Calibri"/>
                <a:cs typeface="Times New Roman"/>
              </a:rPr>
              <a:t>Ted won’t join a recovery group with you so please don’t get your hopes up.</a:t>
            </a:r>
          </a:p>
          <a:p>
            <a:pPr marL="228600" lvl="0" indent="-228600">
              <a:buFont typeface="+mj-lt"/>
              <a:buAutoNum type="arabicPeriod"/>
            </a:pPr>
            <a:r>
              <a:rPr lang="en-GB" sz="1200" b="0">
                <a:latin typeface="Calibri"/>
                <a:cs typeface="Times New Roman"/>
              </a:rPr>
              <a:t>Keisha hears voices, </a:t>
            </a:r>
            <a:r>
              <a:rPr lang="en-GB" sz="1200" b="0" dirty="0">
                <a:latin typeface="Calibri"/>
                <a:cs typeface="Times New Roman"/>
              </a:rPr>
              <a:t>it is something she has to learn to manage for the rest of her life.</a:t>
            </a:r>
          </a:p>
          <a:p>
            <a:pPr marL="228600" indent="-228600">
              <a:buFont typeface="+mj-lt"/>
              <a:buAutoNum type="arabicPeriod"/>
            </a:pPr>
            <a:r>
              <a:rPr lang="en-GB" sz="1200" b="0" dirty="0">
                <a:latin typeface="Calibri"/>
                <a:cs typeface="Times New Roman"/>
              </a:rPr>
              <a:t>Vicky is amazing at music but when she becomes manic she has delusions about herself and others. </a:t>
            </a:r>
            <a:endParaRPr lang="en-GB" sz="1200" b="0" dirty="0"/>
          </a:p>
          <a:p>
            <a:pPr marL="228600" indent="-228600">
              <a:buFont typeface="+mj-lt"/>
              <a:buAutoNum type="arabicPeriod"/>
            </a:pPr>
            <a:r>
              <a:rPr lang="en-GB" sz="1200" b="0">
                <a:latin typeface="Calibri"/>
                <a:cs typeface="Times New Roman"/>
              </a:rPr>
              <a:t>Sandeep has stopped being concordant with his medication, </a:t>
            </a:r>
            <a:r>
              <a:rPr lang="en-GB" sz="1200" b="0" dirty="0">
                <a:latin typeface="Calibri"/>
                <a:cs typeface="Times New Roman"/>
              </a:rPr>
              <a:t>he will soon relapse and be back in hospital.</a:t>
            </a:r>
          </a:p>
          <a:p>
            <a:pPr marL="228600" lvl="0" indent="-228600">
              <a:buFont typeface="+mj-lt"/>
              <a:buAutoNum type="arabicPeriod"/>
            </a:pPr>
            <a:endParaRPr lang="en-GB" sz="1200" b="0" dirty="0"/>
          </a:p>
          <a:p>
            <a:pPr lvl="0" algn="ctr"/>
            <a:r>
              <a:rPr lang="en-GB" b="0" dirty="0">
                <a:latin typeface="Calibri"/>
                <a:cs typeface="Times New Roman"/>
              </a:rPr>
              <a:t>Rewrite each statement to make it more recovery focused. You will be asked to share your thoughts with the wider group.</a:t>
            </a:r>
          </a:p>
          <a:p>
            <a:pPr>
              <a:lnSpc>
                <a:spcPct val="100000"/>
              </a:lnSpc>
              <a:spcAft>
                <a:spcPts val="600"/>
              </a:spcAft>
            </a:pPr>
            <a:endParaRPr lang="en-GB" sz="1200" b="0" dirty="0"/>
          </a:p>
        </p:txBody>
      </p:sp>
      <p:sp>
        <p:nvSpPr>
          <p:cNvPr id="4" name="Slide Number Placeholder 3">
            <a:extLst>
              <a:ext uri="{FF2B5EF4-FFF2-40B4-BE49-F238E27FC236}">
                <a16:creationId xmlns:a16="http://schemas.microsoft.com/office/drawing/2014/main" id="{FB401CC6-C36B-44CF-ABD9-2258366956EB}"/>
              </a:ext>
            </a:extLst>
          </p:cNvPr>
          <p:cNvSpPr>
            <a:spLocks noGrp="1"/>
          </p:cNvSpPr>
          <p:nvPr>
            <p:ph type="sldNum" sz="quarter" idx="4"/>
          </p:nvPr>
        </p:nvSpPr>
        <p:spPr/>
        <p:txBody>
          <a:bodyPr/>
          <a:lstStyle/>
          <a:p>
            <a:fld id="{963AE364-3624-814B-BDC1-6A7B3421206F}" type="slidenum">
              <a:rPr lang="en-US" smtClean="0"/>
              <a:pPr/>
              <a:t>9</a:t>
            </a:fld>
            <a:endParaRPr lang="en-US" dirty="0"/>
          </a:p>
        </p:txBody>
      </p:sp>
      <p:grpSp>
        <p:nvGrpSpPr>
          <p:cNvPr id="5" name="Group 4">
            <a:extLst>
              <a:ext uri="{FF2B5EF4-FFF2-40B4-BE49-F238E27FC236}">
                <a16:creationId xmlns:a16="http://schemas.microsoft.com/office/drawing/2014/main" id="{640B54E8-9A84-4783-A630-EBF9F0CB5574}"/>
              </a:ext>
            </a:extLst>
          </p:cNvPr>
          <p:cNvGrpSpPr/>
          <p:nvPr/>
        </p:nvGrpSpPr>
        <p:grpSpPr>
          <a:xfrm>
            <a:off x="5686720" y="8703974"/>
            <a:ext cx="957469" cy="957469"/>
            <a:chOff x="-1500213" y="3243072"/>
            <a:chExt cx="1032777" cy="1032777"/>
          </a:xfrm>
        </p:grpSpPr>
        <p:pic>
          <p:nvPicPr>
            <p:cNvPr id="6" name="Graphic 5" descr="Alarm clock">
              <a:extLst>
                <a:ext uri="{FF2B5EF4-FFF2-40B4-BE49-F238E27FC236}">
                  <a16:creationId xmlns:a16="http://schemas.microsoft.com/office/drawing/2014/main" id="{AD361A1D-798F-478E-B0A0-A41BBDB1C7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0213" y="3243072"/>
              <a:ext cx="1032777" cy="1032777"/>
            </a:xfrm>
            <a:prstGeom prst="rect">
              <a:avLst/>
            </a:prstGeom>
          </p:spPr>
        </p:pic>
        <p:sp>
          <p:nvSpPr>
            <p:cNvPr id="7" name="Flowchart: Connector 6">
              <a:extLst>
                <a:ext uri="{FF2B5EF4-FFF2-40B4-BE49-F238E27FC236}">
                  <a16:creationId xmlns:a16="http://schemas.microsoft.com/office/drawing/2014/main" id="{BB68610C-FF30-45A0-8DE3-E3B5DEF0EB03}"/>
                </a:ext>
              </a:extLst>
            </p:cNvPr>
            <p:cNvSpPr/>
            <p:nvPr/>
          </p:nvSpPr>
          <p:spPr>
            <a:xfrm>
              <a:off x="-1211549" y="3572658"/>
              <a:ext cx="451104" cy="451104"/>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6"/>
                  </a:solidFill>
                </a:rPr>
                <a:t>10</a:t>
              </a:r>
            </a:p>
          </p:txBody>
        </p:sp>
      </p:grpSp>
    </p:spTree>
    <p:extLst>
      <p:ext uri="{BB962C8B-B14F-4D97-AF65-F5344CB8AC3E}">
        <p14:creationId xmlns:p14="http://schemas.microsoft.com/office/powerpoint/2010/main" val="1565289301"/>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455F51"/>
      </a:dk2>
      <a:lt2>
        <a:srgbClr val="FFFFFF"/>
      </a:lt2>
      <a:accent1>
        <a:srgbClr val="A8D33B"/>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AA6B62BF990F438D258CD6F87895DC" ma:contentTypeVersion="12" ma:contentTypeDescription="Create a new document." ma:contentTypeScope="" ma:versionID="5a0fd1c0abc84d9c03d3d07f20a29f6e">
  <xsd:schema xmlns:xsd="http://www.w3.org/2001/XMLSchema" xmlns:xs="http://www.w3.org/2001/XMLSchema" xmlns:p="http://schemas.microsoft.com/office/2006/metadata/properties" xmlns:ns2="76d5dbf8-e469-437e-8e82-e6148fcede3d" xmlns:ns3="23c4ded0-77c3-459a-bb69-8f6a8d7895f0" targetNamespace="http://schemas.microsoft.com/office/2006/metadata/properties" ma:root="true" ma:fieldsID="7bdd0cbc406828117cbc4ec30d2a72c2" ns2:_="" ns3:_="">
    <xsd:import namespace="76d5dbf8-e469-437e-8e82-e6148fcede3d"/>
    <xsd:import namespace="23c4ded0-77c3-459a-bb69-8f6a8d789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dbf8-e469-437e-8e82-e6148fced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c4ded0-77c3-459a-bb69-8f6a8d789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850432-36F4-4476-94B6-5A0BC1C6E3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dbf8-e469-437e-8e82-e6148fcede3d"/>
    <ds:schemaRef ds:uri="23c4ded0-77c3-459a-bb69-8f6a8d789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B6DB39-6FA2-4EB7-A748-0C6DF589D8ED}">
  <ds:schemaRefs>
    <ds:schemaRef ds:uri="http://schemas.microsoft.com/sharepoint/v3/contenttype/forms"/>
  </ds:schemaRefs>
</ds:datastoreItem>
</file>

<file path=customXml/itemProps3.xml><?xml version="1.0" encoding="utf-8"?>
<ds:datastoreItem xmlns:ds="http://schemas.openxmlformats.org/officeDocument/2006/customXml" ds:itemID="{124F5DF1-43C5-4BD8-BCD2-2904D4AA62BC}">
  <ds:schemaRefs>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23c4ded0-77c3-459a-bb69-8f6a8d7895f0"/>
    <ds:schemaRef ds:uri="76d5dbf8-e469-437e-8e82-e6148fcede3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154</TotalTime>
  <Words>3145</Words>
  <Application>Microsoft Office PowerPoint</Application>
  <PresentationFormat>A4 Paper (210x297 mm)</PresentationFormat>
  <Paragraphs>192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Custom Design</vt:lpstr>
      <vt:lpstr>Use of Self </vt:lpstr>
      <vt:lpstr>Breakout discussion 1</vt:lpstr>
      <vt:lpstr>Session 1 outputs (example)</vt:lpstr>
      <vt:lpstr>Breakout discussion 2</vt:lpstr>
      <vt:lpstr>Breakout discussion 3</vt:lpstr>
      <vt:lpstr>Breakout discussion 4</vt:lpstr>
      <vt:lpstr>Recovery in the bin - Principles</vt:lpstr>
      <vt:lpstr>The Unrecovery Star</vt:lpstr>
      <vt:lpstr>Breakout discussion 5</vt:lpstr>
      <vt:lpstr>Breakout discussion 6</vt:lpstr>
      <vt:lpstr>Breakout discussion 7 - GROUP 1</vt:lpstr>
      <vt:lpstr>Breakout discussion 7 - GROUP 2</vt:lpstr>
      <vt:lpstr>Breakout discussion 7 - GROUP 3</vt:lpstr>
      <vt:lpstr>Breakout discussion 7 - GROUP 4</vt:lpstr>
      <vt:lpstr>Breakout discussion 8</vt:lpstr>
      <vt:lpstr>Breakout discussion 9</vt:lpstr>
      <vt:lpstr>Breakout discussion 10</vt:lpstr>
      <vt:lpstr>Sources of stress</vt:lpstr>
      <vt:lpstr>Breakout discussion 11</vt:lpstr>
      <vt:lpstr>Weekly wellbeing check-up</vt:lpstr>
      <vt:lpstr>Coping strategies</vt:lpstr>
      <vt:lpstr>Breakout discussion 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as a Peer</dc:title>
  <dc:creator>Victoria Stanway</dc:creator>
  <cp:lastModifiedBy>Sam Wall</cp:lastModifiedBy>
  <cp:revision>14</cp:revision>
  <dcterms:created xsi:type="dcterms:W3CDTF">2020-02-21T17:02:34Z</dcterms:created>
  <dcterms:modified xsi:type="dcterms:W3CDTF">2020-12-10T16:55:50Z</dcterms:modified>
</cp:coreProperties>
</file>