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32"/>
  </p:notesMasterIdLst>
  <p:sldIdLst>
    <p:sldId id="256" r:id="rId5"/>
    <p:sldId id="262" r:id="rId6"/>
    <p:sldId id="289" r:id="rId7"/>
    <p:sldId id="290" r:id="rId8"/>
    <p:sldId id="291" r:id="rId9"/>
    <p:sldId id="308" r:id="rId10"/>
    <p:sldId id="294" r:id="rId11"/>
    <p:sldId id="309" r:id="rId12"/>
    <p:sldId id="295" r:id="rId13"/>
    <p:sldId id="311" r:id="rId14"/>
    <p:sldId id="296" r:id="rId15"/>
    <p:sldId id="310" r:id="rId16"/>
    <p:sldId id="300" r:id="rId17"/>
    <p:sldId id="312" r:id="rId18"/>
    <p:sldId id="301" r:id="rId19"/>
    <p:sldId id="322" r:id="rId20"/>
    <p:sldId id="302" r:id="rId21"/>
    <p:sldId id="313" r:id="rId22"/>
    <p:sldId id="303" r:id="rId23"/>
    <p:sldId id="307" r:id="rId24"/>
    <p:sldId id="314" r:id="rId25"/>
    <p:sldId id="315" r:id="rId26"/>
    <p:sldId id="316" r:id="rId27"/>
    <p:sldId id="317" r:id="rId28"/>
    <p:sldId id="318" r:id="rId29"/>
    <p:sldId id="319" r:id="rId30"/>
    <p:sldId id="320" r:id="rId31"/>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Larkin" initials="NL" lastIdx="1" clrIdx="0">
    <p:extLst>
      <p:ext uri="{19B8F6BF-5375-455C-9EA6-DF929625EA0E}">
        <p15:presenceInfo xmlns:p15="http://schemas.microsoft.com/office/powerpoint/2012/main" userId="S::Natasha.larkin@pplconsulting.co.uk::b93eeb72-c82d-4d35-84ce-0e5939efbf3e" providerId="AD"/>
      </p:ext>
    </p:extLst>
  </p:cmAuthor>
  <p:cmAuthor id="2" name="Natasha Larkin" initials="NL [2]" lastIdx="1" clrIdx="1">
    <p:extLst>
      <p:ext uri="{19B8F6BF-5375-455C-9EA6-DF929625EA0E}">
        <p15:presenceInfo xmlns:p15="http://schemas.microsoft.com/office/powerpoint/2012/main" userId="Natasha Lark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7E8"/>
    <a:srgbClr val="41B6E6"/>
    <a:srgbClr val="F5FAEA"/>
    <a:srgbClr val="A8D33B"/>
    <a:srgbClr val="A5D03A"/>
    <a:srgbClr val="74C311"/>
    <a:srgbClr val="131313"/>
    <a:srgbClr val="160702"/>
    <a:srgbClr val="00365C"/>
    <a:srgbClr val="6892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41C27-B534-43C0-9A4B-4A46F438644E}" v="2" dt="2020-09-24T12:23:41.862"/>
    <p1510:client id="{C51660E9-2D65-8D64-6E4F-89F5B5B3CFB5}" v="4" dt="2020-12-09T13:37:20.4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5226" autoAdjust="0"/>
  </p:normalViewPr>
  <p:slideViewPr>
    <p:cSldViewPr snapToGrid="0" snapToObjects="1">
      <p:cViewPr varScale="1">
        <p:scale>
          <a:sx n="46" d="100"/>
          <a:sy n="46" d="100"/>
        </p:scale>
        <p:origin x="2164" y="80"/>
      </p:cViewPr>
      <p:guideLst/>
    </p:cSldViewPr>
  </p:slideViewPr>
  <p:notesTextViewPr>
    <p:cViewPr>
      <p:scale>
        <a:sx n="1" d="1"/>
        <a:sy n="1" d="1"/>
      </p:scale>
      <p:origin x="0" y="0"/>
    </p:cViewPr>
  </p:notesTextViewPr>
  <p:notesViewPr>
    <p:cSldViewPr snapToGrid="0" snapToObjects="1">
      <p:cViewPr varScale="1">
        <p:scale>
          <a:sx n="60" d="100"/>
          <a:sy n="60" d="100"/>
        </p:scale>
        <p:origin x="327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Calibri Light" panose="020F0302020204030204" pitchFamily="34" charset="0"/>
              </a:defRPr>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Calibri Light" panose="020F0302020204030204" pitchFamily="34" charset="0"/>
              </a:defRPr>
            </a:lvl1pPr>
          </a:lstStyle>
          <a:p>
            <a:fld id="{87409A39-ED7C-459A-93E9-92B12439AC2D}" type="datetimeFigureOut">
              <a:rPr lang="en-GB" smtClean="0"/>
              <a:pPr/>
              <a:t>10/12/2020</a:t>
            </a:fld>
            <a:endParaRPr lang="en-GB" dirty="0"/>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Calibri Light" panose="020F0302020204030204" pitchFamily="34" charset="0"/>
              </a:defRPr>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Calibri Light" panose="020F0302020204030204" pitchFamily="34" charset="0"/>
              </a:defRPr>
            </a:lvl1pPr>
          </a:lstStyle>
          <a:p>
            <a:fld id="{D4E96C1F-798C-450E-BEF6-5DF9F7A1F62A}" type="slidenum">
              <a:rPr lang="en-GB" smtClean="0"/>
              <a:pPr/>
              <a:t>‹#›</a:t>
            </a:fld>
            <a:endParaRPr lang="en-GB" dirty="0"/>
          </a:p>
        </p:txBody>
      </p:sp>
    </p:spTree>
    <p:extLst>
      <p:ext uri="{BB962C8B-B14F-4D97-AF65-F5344CB8AC3E}">
        <p14:creationId xmlns:p14="http://schemas.microsoft.com/office/powerpoint/2010/main" val="423597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mn-cs"/>
      </a:defRPr>
    </a:lvl1pPr>
    <a:lvl2pPr marL="457200" algn="l" defTabSz="914400" rtl="0" eaLnBrk="1" latinLnBrk="0" hangingPunct="1">
      <a:defRPr sz="1200" kern="1200">
        <a:solidFill>
          <a:schemeClr val="tx1"/>
        </a:solidFill>
        <a:latin typeface="Calibri Light" panose="020F0302020204030204" pitchFamily="34" charset="0"/>
        <a:ea typeface="+mn-ea"/>
        <a:cs typeface="+mn-cs"/>
      </a:defRPr>
    </a:lvl2pPr>
    <a:lvl3pPr marL="914400" algn="l" defTabSz="914400" rtl="0" eaLnBrk="1" latinLnBrk="0" hangingPunct="1">
      <a:defRPr sz="1200" kern="1200">
        <a:solidFill>
          <a:schemeClr val="tx1"/>
        </a:solidFill>
        <a:latin typeface="Calibri Light" panose="020F0302020204030204" pitchFamily="34" charset="0"/>
        <a:ea typeface="+mn-ea"/>
        <a:cs typeface="+mn-cs"/>
      </a:defRPr>
    </a:lvl3pPr>
    <a:lvl4pPr marL="1371600" algn="l" defTabSz="914400" rtl="0" eaLnBrk="1" latinLnBrk="0" hangingPunct="1">
      <a:defRPr sz="1200" kern="1200">
        <a:solidFill>
          <a:schemeClr val="tx1"/>
        </a:solidFill>
        <a:latin typeface="Calibri Light" panose="020F0302020204030204" pitchFamily="34" charset="0"/>
        <a:ea typeface="+mn-ea"/>
        <a:cs typeface="+mn-cs"/>
      </a:defRPr>
    </a:lvl4pPr>
    <a:lvl5pPr marL="1828800" algn="l" defTabSz="914400" rtl="0" eaLnBrk="1" latinLnBrk="0" hangingPunct="1">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C303-49C8-4CDE-A7EB-D0A8CBA6806E}"/>
              </a:ext>
            </a:extLst>
          </p:cNvPr>
          <p:cNvSpPr>
            <a:spLocks noGrp="1"/>
          </p:cNvSpPr>
          <p:nvPr>
            <p:ph type="title"/>
          </p:nvPr>
        </p:nvSpPr>
        <p:spPr>
          <a:xfrm>
            <a:off x="468313" y="2470150"/>
            <a:ext cx="5915025" cy="4119563"/>
          </a:xfrm>
        </p:spPr>
        <p:txBody>
          <a:bodyPr anchor="b">
            <a:normAutofit/>
          </a:bodyPr>
          <a:lstStyle>
            <a:lvl1pPr>
              <a:defRPr lang="en-US" sz="4800" kern="1400" spc="-50" dirty="0" smtClean="0">
                <a:solidFill>
                  <a:srgbClr val="41B6E6"/>
                </a:solidFill>
                <a:effectLst/>
                <a:latin typeface="Calibri Light" panose="020F0302020204030204" pitchFamily="34" charset="0"/>
                <a:ea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82293BB-CA5C-44CF-968B-E9C6352546FF}"/>
              </a:ext>
            </a:extLst>
          </p:cNvPr>
          <p:cNvSpPr>
            <a:spLocks noGrp="1"/>
          </p:cNvSpPr>
          <p:nvPr>
            <p:ph type="body" idx="1"/>
          </p:nvPr>
        </p:nvSpPr>
        <p:spPr>
          <a:xfrm>
            <a:off x="468313" y="6785810"/>
            <a:ext cx="5915025" cy="201052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8" name="Straight Connector 7">
            <a:extLst>
              <a:ext uri="{FF2B5EF4-FFF2-40B4-BE49-F238E27FC236}">
                <a16:creationId xmlns:a16="http://schemas.microsoft.com/office/drawing/2014/main" id="{D08383A0-E371-4710-A650-3B680F7664E3}"/>
              </a:ext>
            </a:extLst>
          </p:cNvPr>
          <p:cNvCxnSpPr/>
          <p:nvPr userDrawn="1"/>
        </p:nvCxnSpPr>
        <p:spPr>
          <a:xfrm>
            <a:off x="711200" y="6677526"/>
            <a:ext cx="1107440" cy="0"/>
          </a:xfrm>
          <a:prstGeom prst="line">
            <a:avLst/>
          </a:prstGeom>
          <a:ln w="12700">
            <a:solidFill>
              <a:srgbClr val="A4CD39"/>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6BF052-25FC-4A06-960F-91FA4F2E4E0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4184333" y="401002"/>
            <a:ext cx="2299335" cy="569595"/>
          </a:xfrm>
          <a:prstGeom prst="rect">
            <a:avLst/>
          </a:prstGeom>
        </p:spPr>
      </p:pic>
      <p:pic>
        <p:nvPicPr>
          <p:cNvPr id="11" name="Picture 10">
            <a:extLst>
              <a:ext uri="{FF2B5EF4-FFF2-40B4-BE49-F238E27FC236}">
                <a16:creationId xmlns:a16="http://schemas.microsoft.com/office/drawing/2014/main" id="{3C3D9F5C-2506-468F-A316-4E221D9A7C9E}"/>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0" y="9079865"/>
            <a:ext cx="6858000" cy="826135"/>
          </a:xfrm>
          <a:prstGeom prst="rect">
            <a:avLst/>
          </a:prstGeom>
        </p:spPr>
      </p:pic>
      <p:grpSp>
        <p:nvGrpSpPr>
          <p:cNvPr id="15" name="Group 14">
            <a:extLst>
              <a:ext uri="{FF2B5EF4-FFF2-40B4-BE49-F238E27FC236}">
                <a16:creationId xmlns:a16="http://schemas.microsoft.com/office/drawing/2014/main" id="{8080B1DB-1F67-48E2-95AC-B006FD22E0F2}"/>
              </a:ext>
            </a:extLst>
          </p:cNvPr>
          <p:cNvGrpSpPr/>
          <p:nvPr userDrawn="1"/>
        </p:nvGrpSpPr>
        <p:grpSpPr>
          <a:xfrm>
            <a:off x="-1929630" y="-590207"/>
            <a:ext cx="5308412" cy="5162208"/>
            <a:chOff x="-2154218" y="-509997"/>
            <a:chExt cx="5308412" cy="5162208"/>
          </a:xfrm>
        </p:grpSpPr>
        <p:sp>
          <p:nvSpPr>
            <p:cNvPr id="14" name="Oval 13">
              <a:extLst>
                <a:ext uri="{FF2B5EF4-FFF2-40B4-BE49-F238E27FC236}">
                  <a16:creationId xmlns:a16="http://schemas.microsoft.com/office/drawing/2014/main" id="{CB6AC08C-BB60-42B4-8D27-9CA85673C9C7}"/>
                </a:ext>
              </a:extLst>
            </p:cNvPr>
            <p:cNvSpPr/>
            <p:nvPr userDrawn="1"/>
          </p:nvSpPr>
          <p:spPr>
            <a:xfrm>
              <a:off x="-1977226" y="-509997"/>
              <a:ext cx="5131420" cy="513142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pic>
          <p:nvPicPr>
            <p:cNvPr id="13" name="Picture Placeholder 4">
              <a:extLst>
                <a:ext uri="{FF2B5EF4-FFF2-40B4-BE49-F238E27FC236}">
                  <a16:creationId xmlns:a16="http://schemas.microsoft.com/office/drawing/2014/main" id="{BC5E5B82-A398-4FE8-9CD6-AE52B39D5CF4}"/>
                </a:ext>
              </a:extLst>
            </p:cNvPr>
            <p:cNvPicPr>
              <a:picLocks noChangeAspect="1"/>
            </p:cNvPicPr>
            <p:nvPr userDrawn="1"/>
          </p:nvPicPr>
          <p:blipFill>
            <a:blip r:embed="rId4"/>
            <a:srcRect/>
            <a:stretch/>
          </p:blipFill>
          <p:spPr>
            <a:xfrm>
              <a:off x="-2154218" y="-454217"/>
              <a:ext cx="5131419" cy="5106428"/>
            </a:xfrm>
            <a:prstGeom prst="flowChartConnector">
              <a:avLst/>
            </a:prstGeom>
          </p:spPr>
        </p:pic>
      </p:grpSp>
    </p:spTree>
    <p:extLst>
      <p:ext uri="{BB962C8B-B14F-4D97-AF65-F5344CB8AC3E}">
        <p14:creationId xmlns:p14="http://schemas.microsoft.com/office/powerpoint/2010/main" val="1690276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45FF-475A-48DC-B1A8-2CC572CF5D13}"/>
              </a:ext>
            </a:extLst>
          </p:cNvPr>
          <p:cNvSpPr>
            <a:spLocks noGrp="1"/>
          </p:cNvSpPr>
          <p:nvPr>
            <p:ph type="title"/>
          </p:nvPr>
        </p:nvSpPr>
        <p:spPr>
          <a:xfrm>
            <a:off x="471488" y="778827"/>
            <a:ext cx="5915025" cy="529274"/>
          </a:xfrm>
        </p:spPr>
        <p:txBody>
          <a:bodyPr>
            <a:normAutofit/>
          </a:bodyPr>
          <a:lstStyle>
            <a:lvl1pPr>
              <a:defRPr lang="en-GB" sz="2000" b="1" kern="0" dirty="0">
                <a:solidFill>
                  <a:srgbClr val="41B6E6"/>
                </a:solidFill>
                <a:effectLst/>
                <a:latin typeface="Calibri Light" panose="020F0302020204030204" pitchFamily="34" charset="0"/>
                <a:ea typeface="+mn-ea"/>
                <a:cs typeface="Times New Roman" panose="02020603050405020304" pitchFamily="18"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BCCF99-7B83-420A-A5C6-A23253253B96}"/>
              </a:ext>
            </a:extLst>
          </p:cNvPr>
          <p:cNvSpPr>
            <a:spLocks noGrp="1"/>
          </p:cNvSpPr>
          <p:nvPr>
            <p:ph idx="1"/>
          </p:nvPr>
        </p:nvSpPr>
        <p:spPr>
          <a:xfrm>
            <a:off x="471488" y="1479133"/>
            <a:ext cx="5915025" cy="7442617"/>
          </a:xfrm>
        </p:spPr>
        <p:txBody>
          <a:bodyPr/>
          <a:lstStyle>
            <a:lvl1pPr marL="0" indent="0">
              <a:spcAft>
                <a:spcPts val="500"/>
              </a:spcAft>
              <a:buNone/>
              <a:defRPr lang="en-US" sz="1600" b="1" kern="1200" dirty="0" smtClean="0">
                <a:solidFill>
                  <a:srgbClr val="404040"/>
                </a:solidFill>
                <a:effectLst/>
                <a:latin typeface="Calibri Light" panose="020F0302020204030204" pitchFamily="34" charset="0"/>
                <a:ea typeface="+mn-ea"/>
                <a:cs typeface="Times New Roman" panose="02020603050405020304" pitchFamily="18" charset="0"/>
              </a:defRPr>
            </a:lvl1pPr>
            <a:lvl2pPr marL="0" algn="l" defTabSz="457200" rtl="0" eaLnBrk="1" latinLnBrk="0" hangingPunct="1">
              <a:spcAft>
                <a:spcPts val="1000"/>
              </a:spcAft>
              <a:defRPr lang="en-US" sz="1300" b="0" kern="1200" dirty="0" smtClean="0">
                <a:solidFill>
                  <a:srgbClr val="404040"/>
                </a:solidFill>
                <a:effectLst/>
                <a:latin typeface="Calibri Light" panose="020F0302020204030204" pitchFamily="34" charset="0"/>
                <a:ea typeface="+mn-ea"/>
                <a:cs typeface="Times New Roman" panose="02020603050405020304" pitchFamily="18" charset="0"/>
              </a:defRPr>
            </a:lvl2pPr>
            <a:lvl3pPr marL="720000">
              <a:lnSpc>
                <a:spcPct val="50000"/>
              </a:lnSpc>
              <a:defRPr lang="en-US" sz="1200" kern="1200" dirty="0" smtClean="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0799A3E9-E507-4593-B1E0-982D92746493}"/>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10" name="Picture 9">
            <a:extLst>
              <a:ext uri="{FF2B5EF4-FFF2-40B4-BE49-F238E27FC236}">
                <a16:creationId xmlns:a16="http://schemas.microsoft.com/office/drawing/2014/main" id="{621DEA05-F421-4E01-BA7A-F171B9D538E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9016365"/>
            <a:ext cx="6858000" cy="734060"/>
          </a:xfrm>
          <a:prstGeom prst="rect">
            <a:avLst/>
          </a:prstGeom>
        </p:spPr>
      </p:pic>
      <p:pic>
        <p:nvPicPr>
          <p:cNvPr id="11" name="Picture 10">
            <a:extLst>
              <a:ext uri="{FF2B5EF4-FFF2-40B4-BE49-F238E27FC236}">
                <a16:creationId xmlns:a16="http://schemas.microsoft.com/office/drawing/2014/main" id="{4D452D59-88E7-4AC1-BF72-573D2C4AC25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926648" y="306387"/>
            <a:ext cx="1525905" cy="377825"/>
          </a:xfrm>
          <a:prstGeom prst="rect">
            <a:avLst/>
          </a:prstGeom>
        </p:spPr>
      </p:pic>
    </p:spTree>
    <p:extLst>
      <p:ext uri="{BB962C8B-B14F-4D97-AF65-F5344CB8AC3E}">
        <p14:creationId xmlns:p14="http://schemas.microsoft.com/office/powerpoint/2010/main" val="360695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45FF-475A-48DC-B1A8-2CC572CF5D13}"/>
              </a:ext>
            </a:extLst>
          </p:cNvPr>
          <p:cNvSpPr>
            <a:spLocks noGrp="1"/>
          </p:cNvSpPr>
          <p:nvPr>
            <p:ph type="title"/>
          </p:nvPr>
        </p:nvSpPr>
        <p:spPr>
          <a:xfrm>
            <a:off x="471488" y="778827"/>
            <a:ext cx="5915025" cy="529274"/>
          </a:xfrm>
        </p:spPr>
        <p:txBody>
          <a:bodyPr>
            <a:normAutofit/>
          </a:bodyPr>
          <a:lstStyle>
            <a:lvl1pPr>
              <a:defRPr lang="en-GB" sz="2000" b="1" kern="0" dirty="0">
                <a:solidFill>
                  <a:srgbClr val="41B6E6"/>
                </a:solidFill>
                <a:effectLst/>
                <a:latin typeface="Calibri Light" panose="020F0302020204030204" pitchFamily="34" charset="0"/>
                <a:ea typeface="+mn-ea"/>
                <a:cs typeface="Times New Roman" panose="02020603050405020304" pitchFamily="18"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BCCF99-7B83-420A-A5C6-A23253253B96}"/>
              </a:ext>
            </a:extLst>
          </p:cNvPr>
          <p:cNvSpPr>
            <a:spLocks noGrp="1"/>
          </p:cNvSpPr>
          <p:nvPr>
            <p:ph idx="1"/>
          </p:nvPr>
        </p:nvSpPr>
        <p:spPr>
          <a:xfrm>
            <a:off x="471488" y="1479133"/>
            <a:ext cx="5915025" cy="7442617"/>
          </a:xfrm>
        </p:spPr>
        <p:txBody>
          <a:bodyPr/>
          <a:lstStyle>
            <a:lvl1pPr marL="0" indent="0">
              <a:spcAft>
                <a:spcPts val="500"/>
              </a:spcAft>
              <a:buNone/>
              <a:defRPr lang="en-US" sz="1600" b="1" kern="1200" dirty="0" smtClean="0">
                <a:solidFill>
                  <a:srgbClr val="404040"/>
                </a:solidFill>
                <a:effectLst/>
                <a:latin typeface="Calibri Light" panose="020F0302020204030204" pitchFamily="34" charset="0"/>
                <a:ea typeface="+mn-ea"/>
                <a:cs typeface="Times New Roman" panose="02020603050405020304" pitchFamily="18" charset="0"/>
              </a:defRPr>
            </a:lvl1pPr>
            <a:lvl2pPr marL="0" algn="l" defTabSz="457200" rtl="0" eaLnBrk="1" latinLnBrk="0" hangingPunct="1">
              <a:spcAft>
                <a:spcPts val="1000"/>
              </a:spcAft>
              <a:defRPr lang="en-US" sz="1300" b="0" kern="1200" dirty="0" smtClean="0">
                <a:solidFill>
                  <a:srgbClr val="404040"/>
                </a:solidFill>
                <a:effectLst/>
                <a:latin typeface="Calibri Light" panose="020F0302020204030204" pitchFamily="34" charset="0"/>
                <a:ea typeface="+mn-ea"/>
                <a:cs typeface="Times New Roman" panose="02020603050405020304" pitchFamily="18" charset="0"/>
              </a:defRPr>
            </a:lvl2pPr>
            <a:lvl3pPr marL="720000">
              <a:lnSpc>
                <a:spcPct val="50000"/>
              </a:lnSpc>
              <a:defRPr lang="en-US" sz="1200" kern="1200" dirty="0" smtClean="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0799A3E9-E507-4593-B1E0-982D92746493}"/>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10" name="Picture 9">
            <a:extLst>
              <a:ext uri="{FF2B5EF4-FFF2-40B4-BE49-F238E27FC236}">
                <a16:creationId xmlns:a16="http://schemas.microsoft.com/office/drawing/2014/main" id="{621DEA05-F421-4E01-BA7A-F171B9D538E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9016365"/>
            <a:ext cx="6858000" cy="734060"/>
          </a:xfrm>
          <a:prstGeom prst="rect">
            <a:avLst/>
          </a:prstGeom>
        </p:spPr>
      </p:pic>
      <p:pic>
        <p:nvPicPr>
          <p:cNvPr id="11" name="Picture 10">
            <a:extLst>
              <a:ext uri="{FF2B5EF4-FFF2-40B4-BE49-F238E27FC236}">
                <a16:creationId xmlns:a16="http://schemas.microsoft.com/office/drawing/2014/main" id="{4D452D59-88E7-4AC1-BF72-573D2C4AC25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926648" y="306387"/>
            <a:ext cx="1525905" cy="377825"/>
          </a:xfrm>
          <a:prstGeom prst="rect">
            <a:avLst/>
          </a:prstGeom>
        </p:spPr>
      </p:pic>
    </p:spTree>
    <p:extLst>
      <p:ext uri="{BB962C8B-B14F-4D97-AF65-F5344CB8AC3E}">
        <p14:creationId xmlns:p14="http://schemas.microsoft.com/office/powerpoint/2010/main" val="158043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E26E8CB-25CF-4272-8E25-86413A7B6C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488" y="2101828"/>
            <a:ext cx="5909861" cy="69145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6245FF-475A-48DC-B1A8-2CC572CF5D13}"/>
              </a:ext>
            </a:extLst>
          </p:cNvPr>
          <p:cNvSpPr>
            <a:spLocks noGrp="1"/>
          </p:cNvSpPr>
          <p:nvPr>
            <p:ph type="title"/>
          </p:nvPr>
        </p:nvSpPr>
        <p:spPr>
          <a:xfrm>
            <a:off x="471488" y="778827"/>
            <a:ext cx="5915025" cy="529274"/>
          </a:xfrm>
        </p:spPr>
        <p:txBody>
          <a:bodyPr>
            <a:normAutofit/>
          </a:bodyPr>
          <a:lstStyle>
            <a:lvl1pPr>
              <a:defRPr lang="en-GB" sz="2000" b="1" kern="0" dirty="0">
                <a:solidFill>
                  <a:srgbClr val="41B6E6"/>
                </a:solidFill>
                <a:effectLst/>
                <a:latin typeface="Calibri Light" panose="020F0302020204030204" pitchFamily="34" charset="0"/>
                <a:ea typeface="+mn-ea"/>
                <a:cs typeface="Times New Roman" panose="02020603050405020304" pitchFamily="18" charset="0"/>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0799A3E9-E507-4593-B1E0-982D92746493}"/>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10" name="Picture 9">
            <a:extLst>
              <a:ext uri="{FF2B5EF4-FFF2-40B4-BE49-F238E27FC236}">
                <a16:creationId xmlns:a16="http://schemas.microsoft.com/office/drawing/2014/main" id="{621DEA05-F421-4E01-BA7A-F171B9D538E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0" y="9016365"/>
            <a:ext cx="6858000" cy="734060"/>
          </a:xfrm>
          <a:prstGeom prst="rect">
            <a:avLst/>
          </a:prstGeom>
        </p:spPr>
      </p:pic>
      <p:pic>
        <p:nvPicPr>
          <p:cNvPr id="11" name="Picture 10">
            <a:extLst>
              <a:ext uri="{FF2B5EF4-FFF2-40B4-BE49-F238E27FC236}">
                <a16:creationId xmlns:a16="http://schemas.microsoft.com/office/drawing/2014/main" id="{4D452D59-88E7-4AC1-BF72-573D2C4AC25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926648" y="306387"/>
            <a:ext cx="1525905" cy="377825"/>
          </a:xfrm>
          <a:prstGeom prst="rect">
            <a:avLst/>
          </a:prstGeom>
        </p:spPr>
      </p:pic>
      <p:sp>
        <p:nvSpPr>
          <p:cNvPr id="8" name="Picture Placeholder 4">
            <a:extLst>
              <a:ext uri="{FF2B5EF4-FFF2-40B4-BE49-F238E27FC236}">
                <a16:creationId xmlns:a16="http://schemas.microsoft.com/office/drawing/2014/main" id="{D7FC950C-47BC-492B-9C36-726F3807A6A1}"/>
              </a:ext>
            </a:extLst>
          </p:cNvPr>
          <p:cNvSpPr>
            <a:spLocks noGrp="1"/>
          </p:cNvSpPr>
          <p:nvPr>
            <p:ph type="pic" sz="quarter" idx="10"/>
          </p:nvPr>
        </p:nvSpPr>
        <p:spPr>
          <a:xfrm>
            <a:off x="213811" y="7613970"/>
            <a:ext cx="1800727" cy="1799980"/>
          </a:xfrm>
          <a:prstGeom prst="flowChartConnector">
            <a:avLst/>
          </a:prstGeom>
        </p:spPr>
        <p:txBody>
          <a:bodyPr/>
          <a:lstStyle/>
          <a:p>
            <a:endParaRPr lang="en-GB" dirty="0"/>
          </a:p>
        </p:txBody>
      </p:sp>
      <p:sp>
        <p:nvSpPr>
          <p:cNvPr id="12" name="Picture Placeholder 4">
            <a:extLst>
              <a:ext uri="{FF2B5EF4-FFF2-40B4-BE49-F238E27FC236}">
                <a16:creationId xmlns:a16="http://schemas.microsoft.com/office/drawing/2014/main" id="{AD670AB4-D1F9-4013-B750-9ED95A953BE3}"/>
              </a:ext>
            </a:extLst>
          </p:cNvPr>
          <p:cNvSpPr>
            <a:spLocks noGrp="1"/>
          </p:cNvSpPr>
          <p:nvPr>
            <p:ph type="pic" sz="quarter" idx="11"/>
          </p:nvPr>
        </p:nvSpPr>
        <p:spPr>
          <a:xfrm>
            <a:off x="5309589" y="1666123"/>
            <a:ext cx="1207792" cy="1207291"/>
          </a:xfrm>
          <a:prstGeom prst="flowChartConnector">
            <a:avLst/>
          </a:prstGeom>
        </p:spPr>
        <p:txBody>
          <a:bodyPr/>
          <a:lstStyle/>
          <a:p>
            <a:endParaRPr lang="en-GB" dirty="0"/>
          </a:p>
        </p:txBody>
      </p:sp>
      <p:sp>
        <p:nvSpPr>
          <p:cNvPr id="4" name="Oval 3">
            <a:extLst>
              <a:ext uri="{FF2B5EF4-FFF2-40B4-BE49-F238E27FC236}">
                <a16:creationId xmlns:a16="http://schemas.microsoft.com/office/drawing/2014/main" id="{03920EB4-4364-47A2-A3A3-2719C184D5E6}"/>
              </a:ext>
            </a:extLst>
          </p:cNvPr>
          <p:cNvSpPr/>
          <p:nvPr userDrawn="1"/>
        </p:nvSpPr>
        <p:spPr>
          <a:xfrm>
            <a:off x="476663" y="4244116"/>
            <a:ext cx="590528" cy="5914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14" name="Oval 13">
            <a:extLst>
              <a:ext uri="{FF2B5EF4-FFF2-40B4-BE49-F238E27FC236}">
                <a16:creationId xmlns:a16="http://schemas.microsoft.com/office/drawing/2014/main" id="{E00565C4-6785-4250-9C5E-22F772520D2F}"/>
              </a:ext>
            </a:extLst>
          </p:cNvPr>
          <p:cNvSpPr/>
          <p:nvPr userDrawn="1"/>
        </p:nvSpPr>
        <p:spPr>
          <a:xfrm>
            <a:off x="5980413" y="3245670"/>
            <a:ext cx="499947" cy="500737"/>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15" name="Oval 14">
            <a:extLst>
              <a:ext uri="{FF2B5EF4-FFF2-40B4-BE49-F238E27FC236}">
                <a16:creationId xmlns:a16="http://schemas.microsoft.com/office/drawing/2014/main" id="{DE64F65E-FD38-4C08-8CCC-8D4EB22DCD03}"/>
              </a:ext>
            </a:extLst>
          </p:cNvPr>
          <p:cNvSpPr/>
          <p:nvPr userDrawn="1"/>
        </p:nvSpPr>
        <p:spPr>
          <a:xfrm>
            <a:off x="419000" y="3746407"/>
            <a:ext cx="212354" cy="212689"/>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16" name="Oval 15">
            <a:extLst>
              <a:ext uri="{FF2B5EF4-FFF2-40B4-BE49-F238E27FC236}">
                <a16:creationId xmlns:a16="http://schemas.microsoft.com/office/drawing/2014/main" id="{AA5B7F80-EA8D-496A-90C3-0BD4BA34284E}"/>
              </a:ext>
            </a:extLst>
          </p:cNvPr>
          <p:cNvSpPr/>
          <p:nvPr userDrawn="1"/>
        </p:nvSpPr>
        <p:spPr>
          <a:xfrm>
            <a:off x="4820471" y="1889139"/>
            <a:ext cx="212354" cy="212689"/>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17" name="Oval 16">
            <a:extLst>
              <a:ext uri="{FF2B5EF4-FFF2-40B4-BE49-F238E27FC236}">
                <a16:creationId xmlns:a16="http://schemas.microsoft.com/office/drawing/2014/main" id="{14D12C43-0963-4C8A-8CCB-42563E852821}"/>
              </a:ext>
            </a:extLst>
          </p:cNvPr>
          <p:cNvSpPr/>
          <p:nvPr userDrawn="1"/>
        </p:nvSpPr>
        <p:spPr>
          <a:xfrm>
            <a:off x="5309589" y="8081543"/>
            <a:ext cx="401400" cy="4020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18" name="Content Placeholder 2">
            <a:extLst>
              <a:ext uri="{FF2B5EF4-FFF2-40B4-BE49-F238E27FC236}">
                <a16:creationId xmlns:a16="http://schemas.microsoft.com/office/drawing/2014/main" id="{5251805C-0DBE-412D-804F-09CAE4E077AC}"/>
              </a:ext>
            </a:extLst>
          </p:cNvPr>
          <p:cNvSpPr>
            <a:spLocks noGrp="1"/>
          </p:cNvSpPr>
          <p:nvPr>
            <p:ph idx="1"/>
          </p:nvPr>
        </p:nvSpPr>
        <p:spPr>
          <a:xfrm>
            <a:off x="471488" y="1479133"/>
            <a:ext cx="4348983" cy="591461"/>
          </a:xfrm>
        </p:spPr>
        <p:txBody>
          <a:bodyPr/>
          <a:lstStyle>
            <a:lvl1pPr marL="0" indent="0">
              <a:spcAft>
                <a:spcPts val="500"/>
              </a:spcAft>
              <a:buNone/>
              <a:defRPr lang="en-US" sz="1600" b="1" kern="1200" dirty="0" smtClean="0">
                <a:solidFill>
                  <a:srgbClr val="404040"/>
                </a:solidFill>
                <a:effectLst/>
                <a:latin typeface="Calibri Light" panose="020F0302020204030204" pitchFamily="34" charset="0"/>
                <a:ea typeface="+mn-ea"/>
                <a:cs typeface="Times New Roman" panose="02020603050405020304" pitchFamily="18" charset="0"/>
              </a:defRPr>
            </a:lvl1pPr>
            <a:lvl2pPr marL="0" algn="l" defTabSz="457200" rtl="0" eaLnBrk="1" latinLnBrk="0" hangingPunct="1">
              <a:spcAft>
                <a:spcPts val="1000"/>
              </a:spcAft>
              <a:defRPr lang="en-US" sz="1300" b="0" kern="1200" dirty="0" smtClean="0">
                <a:solidFill>
                  <a:srgbClr val="404040"/>
                </a:solidFill>
                <a:effectLst/>
                <a:latin typeface="Calibri Light" panose="020F0302020204030204" pitchFamily="34" charset="0"/>
                <a:ea typeface="+mn-ea"/>
                <a:cs typeface="Times New Roman" panose="02020603050405020304" pitchFamily="18" charset="0"/>
              </a:defRPr>
            </a:lvl2pPr>
            <a:lvl3pPr marL="720000">
              <a:lnSpc>
                <a:spcPct val="50000"/>
              </a:lnSpc>
              <a:defRPr lang="en-US" sz="1200" kern="1200" dirty="0" smtClean="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389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1EA51BB3-E7C1-489C-B3C8-1BF360956136}"/>
              </a:ext>
            </a:extLst>
          </p:cNvPr>
          <p:cNvSpPr>
            <a:spLocks noGrp="1"/>
          </p:cNvSpPr>
          <p:nvPr>
            <p:ph type="tbl" sz="quarter" idx="10"/>
          </p:nvPr>
        </p:nvSpPr>
        <p:spPr>
          <a:xfrm>
            <a:off x="471488" y="1308101"/>
            <a:ext cx="5915025" cy="7613649"/>
          </a:xfrm>
        </p:spPr>
        <p:txBody>
          <a:bodyPr/>
          <a:lstStyle/>
          <a:p>
            <a:endParaRPr lang="en-GB" dirty="0"/>
          </a:p>
        </p:txBody>
      </p:sp>
      <p:sp>
        <p:nvSpPr>
          <p:cNvPr id="2" name="Title 1">
            <a:extLst>
              <a:ext uri="{FF2B5EF4-FFF2-40B4-BE49-F238E27FC236}">
                <a16:creationId xmlns:a16="http://schemas.microsoft.com/office/drawing/2014/main" id="{C66245FF-475A-48DC-B1A8-2CC572CF5D13}"/>
              </a:ext>
            </a:extLst>
          </p:cNvPr>
          <p:cNvSpPr>
            <a:spLocks noGrp="1"/>
          </p:cNvSpPr>
          <p:nvPr>
            <p:ph type="title"/>
          </p:nvPr>
        </p:nvSpPr>
        <p:spPr>
          <a:xfrm>
            <a:off x="471488" y="778827"/>
            <a:ext cx="5915025" cy="529274"/>
          </a:xfrm>
        </p:spPr>
        <p:txBody>
          <a:bodyPr>
            <a:normAutofit/>
          </a:bodyPr>
          <a:lstStyle>
            <a:lvl1pPr>
              <a:defRPr lang="en-GB" sz="2000" b="1" kern="0" dirty="0">
                <a:solidFill>
                  <a:srgbClr val="41B6E6"/>
                </a:solidFill>
                <a:effectLst/>
                <a:latin typeface="Calibri Light" panose="020F0302020204030204" pitchFamily="34" charset="0"/>
                <a:ea typeface="+mn-ea"/>
                <a:cs typeface="Times New Roman" panose="02020603050405020304" pitchFamily="18" charset="0"/>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0799A3E9-E507-4593-B1E0-982D92746493}"/>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10" name="Picture 9">
            <a:extLst>
              <a:ext uri="{FF2B5EF4-FFF2-40B4-BE49-F238E27FC236}">
                <a16:creationId xmlns:a16="http://schemas.microsoft.com/office/drawing/2014/main" id="{621DEA05-F421-4E01-BA7A-F171B9D538E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9016365"/>
            <a:ext cx="6858000" cy="734060"/>
          </a:xfrm>
          <a:prstGeom prst="rect">
            <a:avLst/>
          </a:prstGeom>
        </p:spPr>
      </p:pic>
      <p:pic>
        <p:nvPicPr>
          <p:cNvPr id="11" name="Picture 10">
            <a:extLst>
              <a:ext uri="{FF2B5EF4-FFF2-40B4-BE49-F238E27FC236}">
                <a16:creationId xmlns:a16="http://schemas.microsoft.com/office/drawing/2014/main" id="{4D452D59-88E7-4AC1-BF72-573D2C4AC25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926648" y="306387"/>
            <a:ext cx="1525905" cy="377825"/>
          </a:xfrm>
          <a:prstGeom prst="rect">
            <a:avLst/>
          </a:prstGeom>
        </p:spPr>
      </p:pic>
    </p:spTree>
    <p:extLst>
      <p:ext uri="{BB962C8B-B14F-4D97-AF65-F5344CB8AC3E}">
        <p14:creationId xmlns:p14="http://schemas.microsoft.com/office/powerpoint/2010/main" val="235393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AED86F6-F23B-43C7-8606-F8A89A0D2C28}"/>
              </a:ext>
            </a:extLst>
          </p:cNvPr>
          <p:cNvSpPr>
            <a:spLocks noGrp="1"/>
          </p:cNvSpPr>
          <p:nvPr>
            <p:ph type="pic" sz="quarter" idx="10"/>
          </p:nvPr>
        </p:nvSpPr>
        <p:spPr>
          <a:xfrm>
            <a:off x="3428999" y="-644890"/>
            <a:ext cx="4078705" cy="4077014"/>
          </a:xfrm>
          <a:prstGeom prst="flowChartConnector">
            <a:avLst/>
          </a:prstGeom>
        </p:spPr>
        <p:txBody>
          <a:bodyPr/>
          <a:lstStyle/>
          <a:p>
            <a:endParaRPr lang="en-GB" dirty="0"/>
          </a:p>
        </p:txBody>
      </p:sp>
      <p:sp>
        <p:nvSpPr>
          <p:cNvPr id="2" name="Title 1">
            <a:extLst>
              <a:ext uri="{FF2B5EF4-FFF2-40B4-BE49-F238E27FC236}">
                <a16:creationId xmlns:a16="http://schemas.microsoft.com/office/drawing/2014/main" id="{C66245FF-475A-48DC-B1A8-2CC572CF5D13}"/>
              </a:ext>
            </a:extLst>
          </p:cNvPr>
          <p:cNvSpPr>
            <a:spLocks noGrp="1"/>
          </p:cNvSpPr>
          <p:nvPr>
            <p:ph type="title"/>
          </p:nvPr>
        </p:nvSpPr>
        <p:spPr>
          <a:xfrm>
            <a:off x="471488" y="778827"/>
            <a:ext cx="5915025" cy="529274"/>
          </a:xfrm>
        </p:spPr>
        <p:txBody>
          <a:bodyPr>
            <a:normAutofit/>
          </a:bodyPr>
          <a:lstStyle>
            <a:lvl1pPr>
              <a:defRPr lang="en-GB" sz="2000" b="1" kern="0" dirty="0">
                <a:solidFill>
                  <a:srgbClr val="41B6E6"/>
                </a:solidFill>
                <a:effectLst/>
                <a:latin typeface="Calibri Light" panose="020F0302020204030204" pitchFamily="34" charset="0"/>
                <a:ea typeface="+mn-ea"/>
                <a:cs typeface="Times New Roman" panose="02020603050405020304" pitchFamily="18"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BCCF99-7B83-420A-A5C6-A23253253B96}"/>
              </a:ext>
            </a:extLst>
          </p:cNvPr>
          <p:cNvSpPr>
            <a:spLocks noGrp="1"/>
          </p:cNvSpPr>
          <p:nvPr>
            <p:ph idx="1"/>
          </p:nvPr>
        </p:nvSpPr>
        <p:spPr>
          <a:xfrm>
            <a:off x="471488" y="1479133"/>
            <a:ext cx="5915025" cy="7442617"/>
          </a:xfrm>
        </p:spPr>
        <p:txBody>
          <a:bodyPr/>
          <a:lstStyle>
            <a:lvl1pPr marL="0" indent="0">
              <a:spcAft>
                <a:spcPts val="500"/>
              </a:spcAft>
              <a:buNone/>
              <a:defRPr lang="en-US" sz="1600" b="1" kern="1200" dirty="0" smtClean="0">
                <a:solidFill>
                  <a:srgbClr val="404040"/>
                </a:solidFill>
                <a:effectLst/>
                <a:latin typeface="Calibri Light" panose="020F0302020204030204" pitchFamily="34" charset="0"/>
                <a:ea typeface="+mn-ea"/>
                <a:cs typeface="Times New Roman" panose="02020603050405020304" pitchFamily="18" charset="0"/>
              </a:defRPr>
            </a:lvl1pPr>
            <a:lvl2pPr marL="0" algn="l" defTabSz="457200" rtl="0" eaLnBrk="1" latinLnBrk="0" hangingPunct="1">
              <a:spcAft>
                <a:spcPts val="1000"/>
              </a:spcAft>
              <a:defRPr lang="en-US" sz="1300" b="0" kern="1200" dirty="0" smtClean="0">
                <a:solidFill>
                  <a:srgbClr val="404040"/>
                </a:solidFill>
                <a:effectLst/>
                <a:latin typeface="Calibri Light" panose="020F0302020204030204" pitchFamily="34" charset="0"/>
                <a:ea typeface="+mn-ea"/>
                <a:cs typeface="Times New Roman" panose="02020603050405020304" pitchFamily="18" charset="0"/>
              </a:defRPr>
            </a:lvl2pPr>
            <a:lvl3pPr marL="720000">
              <a:lnSpc>
                <a:spcPct val="50000"/>
              </a:lnSpc>
              <a:defRPr lang="en-US" sz="1200" kern="1200" dirty="0" smtClean="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0799A3E9-E507-4593-B1E0-982D92746493}"/>
              </a:ext>
            </a:extLst>
          </p:cNvPr>
          <p:cNvSpPr>
            <a:spLocks noGrp="1"/>
          </p:cNvSpPr>
          <p:nvPr>
            <p:ph type="sldNum" sz="quarter" idx="4"/>
          </p:nvPr>
        </p:nvSpPr>
        <p:spPr>
          <a:xfrm>
            <a:off x="4867023" y="9187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63AE364-3624-814B-BDC1-6A7B3421206F}" type="slidenum">
              <a:rPr lang="en-US" smtClean="0"/>
              <a:pPr/>
              <a:t>‹#›</a:t>
            </a:fld>
            <a:endParaRPr lang="en-US" dirty="0"/>
          </a:p>
        </p:txBody>
      </p:sp>
      <p:pic>
        <p:nvPicPr>
          <p:cNvPr id="10" name="Picture 9">
            <a:extLst>
              <a:ext uri="{FF2B5EF4-FFF2-40B4-BE49-F238E27FC236}">
                <a16:creationId xmlns:a16="http://schemas.microsoft.com/office/drawing/2014/main" id="{621DEA05-F421-4E01-BA7A-F171B9D538E5}"/>
              </a:ext>
            </a:extLst>
          </p:cNvPr>
          <p:cNvPicPr/>
          <p:nvPr userDrawn="1"/>
        </p:nvPicPr>
        <p:blipFill>
          <a:blip r:embed="rId2">
            <a:extLst>
              <a:ext uri="{28A0092B-C50C-407E-A947-70E740481C1C}">
                <a14:useLocalDpi xmlns:a14="http://schemas.microsoft.com/office/drawing/2010/main" val="0"/>
              </a:ext>
            </a:extLst>
          </a:blip>
          <a:stretch>
            <a:fillRect/>
          </a:stretch>
        </p:blipFill>
        <p:spPr>
          <a:xfrm flipH="1">
            <a:off x="0" y="9016365"/>
            <a:ext cx="6858000" cy="734060"/>
          </a:xfrm>
          <a:prstGeom prst="rect">
            <a:avLst/>
          </a:prstGeom>
        </p:spPr>
      </p:pic>
      <p:pic>
        <p:nvPicPr>
          <p:cNvPr id="11" name="Picture 10">
            <a:extLst>
              <a:ext uri="{FF2B5EF4-FFF2-40B4-BE49-F238E27FC236}">
                <a16:creationId xmlns:a16="http://schemas.microsoft.com/office/drawing/2014/main" id="{4D452D59-88E7-4AC1-BF72-573D2C4AC25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42354" y="9272570"/>
            <a:ext cx="1525905" cy="377825"/>
          </a:xfrm>
          <a:prstGeom prst="rect">
            <a:avLst/>
          </a:prstGeom>
        </p:spPr>
      </p:pic>
    </p:spTree>
    <p:extLst>
      <p:ext uri="{BB962C8B-B14F-4D97-AF65-F5344CB8AC3E}">
        <p14:creationId xmlns:p14="http://schemas.microsoft.com/office/powerpoint/2010/main" val="296644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EC02279-B3D2-496A-B7D9-4235F85BF28C}"/>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7" name="Picture 6">
            <a:extLst>
              <a:ext uri="{FF2B5EF4-FFF2-40B4-BE49-F238E27FC236}">
                <a16:creationId xmlns:a16="http://schemas.microsoft.com/office/drawing/2014/main" id="{9F55ACD6-BFB4-4FA8-9DD8-1AB5D8E293C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9016365"/>
            <a:ext cx="6858000" cy="734060"/>
          </a:xfrm>
          <a:prstGeom prst="rect">
            <a:avLst/>
          </a:prstGeom>
        </p:spPr>
      </p:pic>
      <p:pic>
        <p:nvPicPr>
          <p:cNvPr id="9" name="Picture 8">
            <a:extLst>
              <a:ext uri="{FF2B5EF4-FFF2-40B4-BE49-F238E27FC236}">
                <a16:creationId xmlns:a16="http://schemas.microsoft.com/office/drawing/2014/main" id="{A0382138-6A25-46A4-88A1-C71B2C7BDF4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926648" y="306387"/>
            <a:ext cx="1525905" cy="377825"/>
          </a:xfrm>
          <a:prstGeom prst="rect">
            <a:avLst/>
          </a:prstGeom>
        </p:spPr>
      </p:pic>
    </p:spTree>
    <p:extLst>
      <p:ext uri="{BB962C8B-B14F-4D97-AF65-F5344CB8AC3E}">
        <p14:creationId xmlns:p14="http://schemas.microsoft.com/office/powerpoint/2010/main" val="233632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259297A-EA42-426F-93F9-305DCF7CB695}"/>
              </a:ext>
            </a:extLst>
          </p:cNvPr>
          <p:cNvSpPr>
            <a:spLocks noGrp="1"/>
          </p:cNvSpPr>
          <p:nvPr>
            <p:ph type="sldNum" sz="quarter" idx="4"/>
          </p:nvPr>
        </p:nvSpPr>
        <p:spPr>
          <a:xfrm rot="5400000">
            <a:off x="-38896" y="8284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9" name="Picture 8">
            <a:extLst>
              <a:ext uri="{FF2B5EF4-FFF2-40B4-BE49-F238E27FC236}">
                <a16:creationId xmlns:a16="http://schemas.microsoft.com/office/drawing/2014/main" id="{04AC17D2-8A48-4301-A475-51B37940DD4E}"/>
              </a:ext>
            </a:extLst>
          </p:cNvPr>
          <p:cNvPicPr/>
          <p:nvPr userDrawn="1"/>
        </p:nvPicPr>
        <p:blipFill>
          <a:blip r:embed="rId2">
            <a:extLst>
              <a:ext uri="{28A0092B-C50C-407E-A947-70E740481C1C}">
                <a14:useLocalDpi xmlns:a14="http://schemas.microsoft.com/office/drawing/2010/main" val="0"/>
              </a:ext>
            </a:extLst>
          </a:blip>
          <a:stretch>
            <a:fillRect/>
          </a:stretch>
        </p:blipFill>
        <p:spPr>
          <a:xfrm rot="5400000">
            <a:off x="-4107975" y="4326414"/>
            <a:ext cx="9906000" cy="1253171"/>
          </a:xfrm>
          <a:prstGeom prst="rect">
            <a:avLst/>
          </a:prstGeom>
        </p:spPr>
      </p:pic>
    </p:spTree>
    <p:extLst>
      <p:ext uri="{BB962C8B-B14F-4D97-AF65-F5344CB8AC3E}">
        <p14:creationId xmlns:p14="http://schemas.microsoft.com/office/powerpoint/2010/main" val="13946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60AF5-C2E7-43BD-BA00-E8545586CB83}"/>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58AC5E-E0F2-4EA1-893D-815F236BBE9A}"/>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16:creationId xmlns:a16="http://schemas.microsoft.com/office/drawing/2014/main" id="{1B24FE29-2614-4A16-9758-D31E63A6D42D}"/>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latin typeface="Calibri Light" panose="020F0302020204030204" pitchFamily="34" charset="0"/>
              </a:defRPr>
            </a:lvl1pPr>
          </a:lstStyle>
          <a:p>
            <a:fld id="{963AE364-3624-814B-BDC1-6A7B3421206F}" type="slidenum">
              <a:rPr lang="en-US" smtClean="0"/>
              <a:pPr/>
              <a:t>‹#›</a:t>
            </a:fld>
            <a:endParaRPr lang="en-US" dirty="0"/>
          </a:p>
        </p:txBody>
      </p:sp>
    </p:spTree>
    <p:extLst>
      <p:ext uri="{BB962C8B-B14F-4D97-AF65-F5344CB8AC3E}">
        <p14:creationId xmlns:p14="http://schemas.microsoft.com/office/powerpoint/2010/main" val="74328027"/>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77" r:id="rId3"/>
    <p:sldLayoutId id="2147483676" r:id="rId4"/>
    <p:sldLayoutId id="2147483674" r:id="rId5"/>
    <p:sldLayoutId id="2147483675" r:id="rId6"/>
    <p:sldLayoutId id="2147483669" r:id="rId7"/>
    <p:sldLayoutId id="2147483673"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laticon.com/authors/freepik"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www.flaticon.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4440-DE79-478E-8566-9A2929BDF1A2}"/>
              </a:ext>
            </a:extLst>
          </p:cNvPr>
          <p:cNvSpPr>
            <a:spLocks noGrp="1"/>
          </p:cNvSpPr>
          <p:nvPr>
            <p:ph type="title"/>
          </p:nvPr>
        </p:nvSpPr>
        <p:spPr>
          <a:xfrm>
            <a:off x="468313" y="2470150"/>
            <a:ext cx="5915025" cy="4119563"/>
          </a:xfrm>
        </p:spPr>
        <p:txBody>
          <a:bodyPr/>
          <a:lstStyle/>
          <a:p>
            <a:r>
              <a:rPr lang="en-GB" dirty="0"/>
              <a:t>Effective Relationships</a:t>
            </a:r>
          </a:p>
        </p:txBody>
      </p:sp>
      <p:sp>
        <p:nvSpPr>
          <p:cNvPr id="3" name="Text Placeholder 2">
            <a:extLst>
              <a:ext uri="{FF2B5EF4-FFF2-40B4-BE49-F238E27FC236}">
                <a16:creationId xmlns:a16="http://schemas.microsoft.com/office/drawing/2014/main" id="{16244D7F-7726-4D47-B763-A96F4EABFB1B}"/>
              </a:ext>
            </a:extLst>
          </p:cNvPr>
          <p:cNvSpPr>
            <a:spLocks noGrp="1"/>
          </p:cNvSpPr>
          <p:nvPr>
            <p:ph type="body" idx="1"/>
          </p:nvPr>
        </p:nvSpPr>
        <p:spPr>
          <a:xfrm>
            <a:off x="468313" y="6785810"/>
            <a:ext cx="5915025" cy="2010527"/>
          </a:xfrm>
        </p:spPr>
        <p:txBody>
          <a:bodyPr vert="horz" lIns="91440" tIns="45720" rIns="91440" bIns="45720" rtlCol="0" anchor="t">
            <a:normAutofit/>
          </a:bodyPr>
          <a:lstStyle/>
          <a:p>
            <a:r>
              <a:rPr lang="en-GB" dirty="0">
                <a:latin typeface="Calibri Light"/>
                <a:cs typeface="Calibri Light"/>
              </a:rPr>
              <a:t>Date</a:t>
            </a:r>
            <a:endParaRPr lang="en-GB" dirty="0">
              <a:cs typeface="Calibri Light"/>
            </a:endParaRPr>
          </a:p>
          <a:p>
            <a:endParaRPr lang="en-GB" dirty="0"/>
          </a:p>
          <a:p>
            <a:endParaRPr lang="en-GB" dirty="0"/>
          </a:p>
        </p:txBody>
      </p:sp>
    </p:spTree>
    <p:extLst>
      <p:ext uri="{BB962C8B-B14F-4D97-AF65-F5344CB8AC3E}">
        <p14:creationId xmlns:p14="http://schemas.microsoft.com/office/powerpoint/2010/main" val="1409772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A9227-9F73-425B-B939-D2EE043677C5}"/>
              </a:ext>
            </a:extLst>
          </p:cNvPr>
          <p:cNvSpPr>
            <a:spLocks noGrp="1"/>
          </p:cNvSpPr>
          <p:nvPr>
            <p:ph type="title"/>
          </p:nvPr>
        </p:nvSpPr>
        <p:spPr/>
        <p:txBody>
          <a:bodyPr/>
          <a:lstStyle/>
          <a:p>
            <a:r>
              <a:rPr lang="en-GB" dirty="0"/>
              <a:t>Reflecting, paraphrasing and summarising</a:t>
            </a:r>
          </a:p>
        </p:txBody>
      </p:sp>
      <p:sp>
        <p:nvSpPr>
          <p:cNvPr id="4" name="Slide Number Placeholder 3">
            <a:extLst>
              <a:ext uri="{FF2B5EF4-FFF2-40B4-BE49-F238E27FC236}">
                <a16:creationId xmlns:a16="http://schemas.microsoft.com/office/drawing/2014/main" id="{6C14A2EA-1DB4-45AD-BC5A-4CD4B49525B8}"/>
              </a:ext>
            </a:extLst>
          </p:cNvPr>
          <p:cNvSpPr>
            <a:spLocks noGrp="1"/>
          </p:cNvSpPr>
          <p:nvPr>
            <p:ph type="sldNum" sz="quarter" idx="4"/>
          </p:nvPr>
        </p:nvSpPr>
        <p:spPr/>
        <p:txBody>
          <a:bodyPr/>
          <a:lstStyle/>
          <a:p>
            <a:fld id="{963AE364-3624-814B-BDC1-6A7B3421206F}" type="slidenum">
              <a:rPr lang="en-US" smtClean="0"/>
              <a:pPr/>
              <a:t>10</a:t>
            </a:fld>
            <a:endParaRPr lang="en-US" dirty="0"/>
          </a:p>
        </p:txBody>
      </p:sp>
      <p:pic>
        <p:nvPicPr>
          <p:cNvPr id="5" name="Picture 4">
            <a:extLst>
              <a:ext uri="{FF2B5EF4-FFF2-40B4-BE49-F238E27FC236}">
                <a16:creationId xmlns:a16="http://schemas.microsoft.com/office/drawing/2014/main" id="{3DC75DD6-54E3-4EEB-A7A7-300D9A9319EC}"/>
              </a:ext>
            </a:extLst>
          </p:cNvPr>
          <p:cNvPicPr>
            <a:picLocks noChangeAspect="1"/>
          </p:cNvPicPr>
          <p:nvPr/>
        </p:nvPicPr>
        <p:blipFill>
          <a:blip r:embed="rId2"/>
          <a:stretch>
            <a:fillRect/>
          </a:stretch>
        </p:blipFill>
        <p:spPr>
          <a:xfrm>
            <a:off x="177800" y="1641277"/>
            <a:ext cx="6502400" cy="3895795"/>
          </a:xfrm>
          <a:prstGeom prst="rect">
            <a:avLst/>
          </a:prstGeom>
        </p:spPr>
      </p:pic>
    </p:spTree>
    <p:extLst>
      <p:ext uri="{BB962C8B-B14F-4D97-AF65-F5344CB8AC3E}">
        <p14:creationId xmlns:p14="http://schemas.microsoft.com/office/powerpoint/2010/main" val="3122701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F240-ED83-4F8B-9267-7D23DE400251}"/>
              </a:ext>
            </a:extLst>
          </p:cNvPr>
          <p:cNvSpPr>
            <a:spLocks noGrp="1"/>
          </p:cNvSpPr>
          <p:nvPr>
            <p:ph type="title"/>
          </p:nvPr>
        </p:nvSpPr>
        <p:spPr/>
        <p:txBody>
          <a:bodyPr/>
          <a:lstStyle/>
          <a:p>
            <a:r>
              <a:rPr lang="en-GB" dirty="0"/>
              <a:t>Breakout discussion 7</a:t>
            </a:r>
          </a:p>
        </p:txBody>
      </p:sp>
      <p:sp>
        <p:nvSpPr>
          <p:cNvPr id="4" name="Slide Number Placeholder 3">
            <a:extLst>
              <a:ext uri="{FF2B5EF4-FFF2-40B4-BE49-F238E27FC236}">
                <a16:creationId xmlns:a16="http://schemas.microsoft.com/office/drawing/2014/main" id="{FB401CC6-C36B-44CF-ABD9-2258366956EB}"/>
              </a:ext>
            </a:extLst>
          </p:cNvPr>
          <p:cNvSpPr>
            <a:spLocks noGrp="1"/>
          </p:cNvSpPr>
          <p:nvPr>
            <p:ph type="sldNum" sz="quarter" idx="4"/>
          </p:nvPr>
        </p:nvSpPr>
        <p:spPr/>
        <p:txBody>
          <a:bodyPr/>
          <a:lstStyle/>
          <a:p>
            <a:fld id="{963AE364-3624-814B-BDC1-6A7B3421206F}" type="slidenum">
              <a:rPr lang="en-US" smtClean="0"/>
              <a:pPr/>
              <a:t>11</a:t>
            </a:fld>
            <a:endParaRPr lang="en-US" dirty="0"/>
          </a:p>
        </p:txBody>
      </p:sp>
      <p:sp>
        <p:nvSpPr>
          <p:cNvPr id="10" name="Content Placeholder 6">
            <a:extLst>
              <a:ext uri="{FF2B5EF4-FFF2-40B4-BE49-F238E27FC236}">
                <a16:creationId xmlns:a16="http://schemas.microsoft.com/office/drawing/2014/main" id="{99C71C09-1A33-4087-B0D8-086A2848F904}"/>
              </a:ext>
            </a:extLst>
          </p:cNvPr>
          <p:cNvSpPr>
            <a:spLocks noGrp="1"/>
          </p:cNvSpPr>
          <p:nvPr>
            <p:ph idx="1"/>
          </p:nvPr>
        </p:nvSpPr>
        <p:spPr>
          <a:xfrm>
            <a:off x="471488" y="1479133"/>
            <a:ext cx="5915025" cy="7442617"/>
          </a:xfrm>
        </p:spPr>
        <p:txBody>
          <a:bodyPr>
            <a:normAutofit/>
          </a:bodyPr>
          <a:lstStyle/>
          <a:p>
            <a:pPr lvl="0"/>
            <a:r>
              <a:rPr lang="en-GB" dirty="0"/>
              <a:t>Reflecting, Paraphrasing and Summarising Activity</a:t>
            </a:r>
          </a:p>
          <a:p>
            <a:pPr lvl="0">
              <a:lnSpc>
                <a:spcPct val="120000"/>
              </a:lnSpc>
            </a:pPr>
            <a:r>
              <a:rPr lang="en-GB" dirty="0"/>
              <a:t>Round 1</a:t>
            </a:r>
          </a:p>
          <a:p>
            <a:pPr marL="285750" lvl="0" indent="-285750">
              <a:lnSpc>
                <a:spcPct val="120000"/>
              </a:lnSpc>
              <a:buFont typeface="Arial" panose="020B0604020202020204" pitchFamily="34" charset="0"/>
              <a:buChar char="•"/>
            </a:pPr>
            <a:r>
              <a:rPr lang="en-GB" b="0" dirty="0">
                <a:latin typeface="Calibri Light" panose="020F0302020204030204"/>
              </a:rPr>
              <a:t>Person A: Reads out the ‘person A statements on the next page</a:t>
            </a:r>
          </a:p>
          <a:p>
            <a:pPr marL="285750" lvl="0" indent="-285750">
              <a:lnSpc>
                <a:spcPct val="120000"/>
              </a:lnSpc>
              <a:buFont typeface="Arial" panose="020B0604020202020204" pitchFamily="34" charset="0"/>
              <a:buChar char="•"/>
            </a:pPr>
            <a:r>
              <a:rPr lang="en-GB" b="0" dirty="0">
                <a:latin typeface="Calibri Light" panose="020F0302020204030204"/>
              </a:rPr>
              <a:t>Person B: Reflect back/paraphrase or summarise</a:t>
            </a:r>
          </a:p>
          <a:p>
            <a:pPr marL="285750" lvl="0" indent="-285750">
              <a:lnSpc>
                <a:spcPct val="120000"/>
              </a:lnSpc>
              <a:buFont typeface="Arial" panose="020B0604020202020204" pitchFamily="34" charset="0"/>
              <a:buChar char="•"/>
            </a:pPr>
            <a:r>
              <a:rPr lang="en-GB" b="0" dirty="0">
                <a:latin typeface="Calibri Light" panose="020F0302020204030204"/>
              </a:rPr>
              <a:t>Person C: Observes and makes a note of what’s successful/less successful</a:t>
            </a:r>
          </a:p>
          <a:p>
            <a:pPr lvl="0">
              <a:lnSpc>
                <a:spcPct val="120000"/>
              </a:lnSpc>
            </a:pPr>
            <a:r>
              <a:rPr lang="en-GB" dirty="0">
                <a:solidFill>
                  <a:prstClr val="black">
                    <a:lumMod val="75000"/>
                    <a:lumOff val="25000"/>
                  </a:prstClr>
                </a:solidFill>
                <a:latin typeface="Calibri Light" panose="020F0302020204030204" pitchFamily="34" charset="0"/>
                <a:cs typeface="Calibri Light" panose="020F0302020204030204" pitchFamily="34" charset="0"/>
              </a:rPr>
              <a:t>Round 2:</a:t>
            </a:r>
          </a:p>
          <a:p>
            <a:pPr marL="342900" lvl="0" indent="-342900">
              <a:lnSpc>
                <a:spcPct val="120000"/>
              </a:lnSpc>
              <a:buFont typeface="Arial" panose="020B0604020202020204" pitchFamily="34" charset="0"/>
              <a:buChar char="•"/>
            </a:pPr>
            <a:r>
              <a:rPr lang="en-GB" b="0" dirty="0">
                <a:solidFill>
                  <a:prstClr val="black">
                    <a:lumMod val="75000"/>
                    <a:lumOff val="25000"/>
                  </a:prstClr>
                </a:solidFill>
                <a:latin typeface="Calibri Light" panose="020F0302020204030204" pitchFamily="34" charset="0"/>
                <a:cs typeface="Calibri Light" panose="020F0302020204030204" pitchFamily="34" charset="0"/>
              </a:rPr>
              <a:t>Person B reads the statements</a:t>
            </a:r>
          </a:p>
          <a:p>
            <a:pPr marL="342900" lvl="0" indent="-342900">
              <a:lnSpc>
                <a:spcPct val="120000"/>
              </a:lnSpc>
              <a:buFont typeface="Arial" panose="020B0604020202020204" pitchFamily="34" charset="0"/>
              <a:buChar char="•"/>
            </a:pPr>
            <a:r>
              <a:rPr lang="en-GB" b="0" dirty="0">
                <a:solidFill>
                  <a:prstClr val="black">
                    <a:lumMod val="75000"/>
                    <a:lumOff val="25000"/>
                  </a:prstClr>
                </a:solidFill>
                <a:latin typeface="Calibri Light" panose="020F0302020204030204" pitchFamily="34" charset="0"/>
                <a:cs typeface="Calibri Light" panose="020F0302020204030204" pitchFamily="34" charset="0"/>
              </a:rPr>
              <a:t>Person C reflects/paraphrases/summarises</a:t>
            </a:r>
          </a:p>
          <a:p>
            <a:pPr marL="342900" lvl="0" indent="-342900">
              <a:lnSpc>
                <a:spcPct val="120000"/>
              </a:lnSpc>
              <a:buFont typeface="Arial" panose="020B0604020202020204" pitchFamily="34" charset="0"/>
              <a:buChar char="•"/>
            </a:pPr>
            <a:r>
              <a:rPr lang="en-GB" b="0" dirty="0">
                <a:solidFill>
                  <a:prstClr val="black">
                    <a:lumMod val="75000"/>
                    <a:lumOff val="25000"/>
                  </a:prstClr>
                </a:solidFill>
                <a:latin typeface="Calibri Light" panose="020F0302020204030204" pitchFamily="34" charset="0"/>
                <a:cs typeface="Calibri Light" panose="020F0302020204030204" pitchFamily="34" charset="0"/>
              </a:rPr>
              <a:t>Person A observes</a:t>
            </a:r>
          </a:p>
          <a:p>
            <a:pPr lvl="0">
              <a:lnSpc>
                <a:spcPct val="120000"/>
              </a:lnSpc>
            </a:pPr>
            <a:r>
              <a:rPr lang="en-GB" dirty="0">
                <a:solidFill>
                  <a:prstClr val="black">
                    <a:lumMod val="75000"/>
                    <a:lumOff val="25000"/>
                  </a:prstClr>
                </a:solidFill>
                <a:latin typeface="Calibri Light" panose="020F0302020204030204" pitchFamily="34" charset="0"/>
                <a:cs typeface="Calibri Light" panose="020F0302020204030204" pitchFamily="34" charset="0"/>
              </a:rPr>
              <a:t>Round 3:</a:t>
            </a:r>
          </a:p>
          <a:p>
            <a:pPr marL="342900" indent="-342900">
              <a:lnSpc>
                <a:spcPct val="120000"/>
              </a:lnSpc>
              <a:buFont typeface="Arial" panose="020B0604020202020204" pitchFamily="34" charset="0"/>
              <a:buChar char="•"/>
            </a:pPr>
            <a:r>
              <a:rPr lang="en-GB" b="0" dirty="0">
                <a:solidFill>
                  <a:prstClr val="black">
                    <a:lumMod val="75000"/>
                    <a:lumOff val="25000"/>
                  </a:prstClr>
                </a:solidFill>
                <a:latin typeface="Calibri Light" panose="020F0302020204030204" pitchFamily="34" charset="0"/>
                <a:cs typeface="Calibri Light" panose="020F0302020204030204" pitchFamily="34" charset="0"/>
              </a:rPr>
              <a:t>Person C reads the statements</a:t>
            </a:r>
          </a:p>
          <a:p>
            <a:pPr marL="342900" lvl="0" indent="-342900">
              <a:lnSpc>
                <a:spcPct val="120000"/>
              </a:lnSpc>
              <a:buFont typeface="Arial" panose="020B0604020202020204" pitchFamily="34" charset="0"/>
              <a:buChar char="•"/>
            </a:pPr>
            <a:r>
              <a:rPr lang="en-GB" b="0" dirty="0">
                <a:solidFill>
                  <a:prstClr val="black">
                    <a:lumMod val="75000"/>
                    <a:lumOff val="25000"/>
                  </a:prstClr>
                </a:solidFill>
                <a:latin typeface="Calibri Light" panose="020F0302020204030204" pitchFamily="34" charset="0"/>
                <a:cs typeface="Calibri Light" panose="020F0302020204030204" pitchFamily="34" charset="0"/>
              </a:rPr>
              <a:t>Person A reflects/paraphrases/summarises</a:t>
            </a:r>
          </a:p>
          <a:p>
            <a:pPr marL="342900" lvl="0" indent="-342900">
              <a:lnSpc>
                <a:spcPct val="120000"/>
              </a:lnSpc>
              <a:buFont typeface="Arial" panose="020B0604020202020204" pitchFamily="34" charset="0"/>
              <a:buChar char="•"/>
            </a:pPr>
            <a:r>
              <a:rPr lang="en-GB" b="0" dirty="0">
                <a:solidFill>
                  <a:prstClr val="black">
                    <a:lumMod val="75000"/>
                    <a:lumOff val="25000"/>
                  </a:prstClr>
                </a:solidFill>
                <a:latin typeface="Calibri Light" panose="020F0302020204030204" pitchFamily="34" charset="0"/>
                <a:cs typeface="Calibri Light" panose="020F0302020204030204" pitchFamily="34" charset="0"/>
              </a:rPr>
              <a:t>Person C observes</a:t>
            </a:r>
          </a:p>
          <a:p>
            <a:pPr lvl="0">
              <a:lnSpc>
                <a:spcPct val="120000"/>
              </a:lnSpc>
            </a:pPr>
            <a:r>
              <a:rPr lang="en-GB" b="0" dirty="0">
                <a:latin typeface="Calibri Light" panose="020F0302020204030204" pitchFamily="34" charset="0"/>
                <a:cs typeface="Calibri Light" panose="020F0302020204030204" pitchFamily="34" charset="0"/>
              </a:rPr>
              <a:t>You will be asked to feedback what works well and any challenges.</a:t>
            </a:r>
          </a:p>
          <a:p>
            <a:pPr algn="ctr">
              <a:lnSpc>
                <a:spcPct val="100000"/>
              </a:lnSpc>
              <a:spcAft>
                <a:spcPts val="600"/>
              </a:spcAft>
            </a:pPr>
            <a:endParaRPr lang="en-GB" sz="1400" b="0" dirty="0"/>
          </a:p>
        </p:txBody>
      </p:sp>
    </p:spTree>
    <p:extLst>
      <p:ext uri="{BB962C8B-B14F-4D97-AF65-F5344CB8AC3E}">
        <p14:creationId xmlns:p14="http://schemas.microsoft.com/office/powerpoint/2010/main" val="293240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A107-245B-4B83-82A7-267F4EA48F0D}"/>
              </a:ext>
            </a:extLst>
          </p:cNvPr>
          <p:cNvSpPr>
            <a:spLocks noGrp="1"/>
          </p:cNvSpPr>
          <p:nvPr>
            <p:ph type="title"/>
          </p:nvPr>
        </p:nvSpPr>
        <p:spPr/>
        <p:txBody>
          <a:bodyPr/>
          <a:lstStyle/>
          <a:p>
            <a:r>
              <a:rPr lang="en-GB" dirty="0"/>
              <a:t>Statements</a:t>
            </a:r>
          </a:p>
        </p:txBody>
      </p:sp>
      <p:sp>
        <p:nvSpPr>
          <p:cNvPr id="3" name="Content Placeholder 2">
            <a:extLst>
              <a:ext uri="{FF2B5EF4-FFF2-40B4-BE49-F238E27FC236}">
                <a16:creationId xmlns:a16="http://schemas.microsoft.com/office/drawing/2014/main" id="{61269CCA-2268-4155-BAE1-2DFFF582B094}"/>
              </a:ext>
            </a:extLst>
          </p:cNvPr>
          <p:cNvSpPr>
            <a:spLocks noGrp="1"/>
          </p:cNvSpPr>
          <p:nvPr>
            <p:ph idx="1"/>
          </p:nvPr>
        </p:nvSpPr>
        <p:spPr/>
        <p:txBody>
          <a:bodyPr>
            <a:normAutofit/>
          </a:bodyPr>
          <a:lstStyle/>
          <a:p>
            <a:pPr lvl="0"/>
            <a:r>
              <a:rPr lang="en-GB" dirty="0"/>
              <a:t>Person A</a:t>
            </a:r>
          </a:p>
          <a:p>
            <a:pPr lvl="0"/>
            <a:r>
              <a:rPr lang="en-GB" b="0" dirty="0"/>
              <a:t>“The walls are closing in around me”</a:t>
            </a:r>
          </a:p>
          <a:p>
            <a:pPr lvl="0"/>
            <a:r>
              <a:rPr lang="en-GB" b="0" dirty="0"/>
              <a:t>“Everything I do seems to go wrong”</a:t>
            </a:r>
          </a:p>
          <a:p>
            <a:pPr lvl="0"/>
            <a:r>
              <a:rPr lang="en-GB" b="0" dirty="0"/>
              <a:t>“I’m only staying in the relationship because of the children”</a:t>
            </a:r>
          </a:p>
          <a:p>
            <a:pPr lvl="0"/>
            <a:r>
              <a:rPr lang="en-GB" b="0" dirty="0"/>
              <a:t>“I can see patterns every where, everything is inter-connected.”</a:t>
            </a:r>
          </a:p>
          <a:p>
            <a:pPr lvl="0"/>
            <a:endParaRPr lang="en-GB" dirty="0"/>
          </a:p>
          <a:p>
            <a:pPr lvl="0"/>
            <a:r>
              <a:rPr lang="en-GB" dirty="0"/>
              <a:t>Person B</a:t>
            </a:r>
          </a:p>
          <a:p>
            <a:pPr lvl="0"/>
            <a:r>
              <a:rPr lang="en-GB" b="0" dirty="0"/>
              <a:t>“I can’t find a reason to get out of bed in the morning.”</a:t>
            </a:r>
          </a:p>
          <a:p>
            <a:pPr lvl="0"/>
            <a:r>
              <a:rPr lang="en-GB" b="0" dirty="0"/>
              <a:t>“I really enjoy ironing in the garden.”</a:t>
            </a:r>
          </a:p>
          <a:p>
            <a:pPr lvl="0"/>
            <a:r>
              <a:rPr lang="en-GB" b="0" dirty="0"/>
              <a:t>“People talk about me when I go out of the house.”</a:t>
            </a:r>
          </a:p>
          <a:p>
            <a:pPr lvl="0"/>
            <a:r>
              <a:rPr lang="en-GB" b="0" dirty="0"/>
              <a:t>“I may go and see my mum next week.”</a:t>
            </a:r>
          </a:p>
          <a:p>
            <a:pPr lvl="0"/>
            <a:endParaRPr lang="en-GB" dirty="0"/>
          </a:p>
          <a:p>
            <a:pPr lvl="0"/>
            <a:r>
              <a:rPr lang="en-GB" dirty="0"/>
              <a:t>Person C</a:t>
            </a:r>
          </a:p>
          <a:p>
            <a:pPr lvl="0"/>
            <a:r>
              <a:rPr lang="en-GB" b="0" dirty="0"/>
              <a:t>“I don’t trust them.”</a:t>
            </a:r>
          </a:p>
          <a:p>
            <a:pPr lvl="0"/>
            <a:r>
              <a:rPr lang="en-GB" b="0" dirty="0"/>
              <a:t>“I am too scared to go out.”</a:t>
            </a:r>
          </a:p>
          <a:p>
            <a:pPr lvl="0"/>
            <a:r>
              <a:rPr lang="en-GB" b="0" dirty="0"/>
              <a:t>“My anxiety has never been this bad, it’s never going to end.”</a:t>
            </a:r>
          </a:p>
          <a:p>
            <a:pPr lvl="0"/>
            <a:r>
              <a:rPr lang="en-GB" b="0" dirty="0"/>
              <a:t>“I’ve stopped enjoying everything.</a:t>
            </a:r>
          </a:p>
          <a:p>
            <a:endParaRPr lang="en-GB" dirty="0"/>
          </a:p>
        </p:txBody>
      </p:sp>
      <p:sp>
        <p:nvSpPr>
          <p:cNvPr id="4" name="Slide Number Placeholder 3">
            <a:extLst>
              <a:ext uri="{FF2B5EF4-FFF2-40B4-BE49-F238E27FC236}">
                <a16:creationId xmlns:a16="http://schemas.microsoft.com/office/drawing/2014/main" id="{3290F47B-7C70-4487-957C-9FF6347DC22E}"/>
              </a:ext>
            </a:extLst>
          </p:cNvPr>
          <p:cNvSpPr>
            <a:spLocks noGrp="1"/>
          </p:cNvSpPr>
          <p:nvPr>
            <p:ph type="sldNum" sz="quarter" idx="4"/>
          </p:nvPr>
        </p:nvSpPr>
        <p:spPr/>
        <p:txBody>
          <a:bodyPr/>
          <a:lstStyle/>
          <a:p>
            <a:fld id="{963AE364-3624-814B-BDC1-6A7B3421206F}" type="slidenum">
              <a:rPr lang="en-US" smtClean="0"/>
              <a:pPr/>
              <a:t>12</a:t>
            </a:fld>
            <a:endParaRPr lang="en-US" dirty="0"/>
          </a:p>
        </p:txBody>
      </p:sp>
    </p:spTree>
    <p:extLst>
      <p:ext uri="{BB962C8B-B14F-4D97-AF65-F5344CB8AC3E}">
        <p14:creationId xmlns:p14="http://schemas.microsoft.com/office/powerpoint/2010/main" val="252283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F240-ED83-4F8B-9267-7D23DE400251}"/>
              </a:ext>
            </a:extLst>
          </p:cNvPr>
          <p:cNvSpPr>
            <a:spLocks noGrp="1"/>
          </p:cNvSpPr>
          <p:nvPr>
            <p:ph type="title"/>
          </p:nvPr>
        </p:nvSpPr>
        <p:spPr/>
        <p:txBody>
          <a:bodyPr/>
          <a:lstStyle/>
          <a:p>
            <a:r>
              <a:rPr lang="en-GB" dirty="0"/>
              <a:t>Breakout discussion 8</a:t>
            </a:r>
          </a:p>
        </p:txBody>
      </p:sp>
      <p:sp>
        <p:nvSpPr>
          <p:cNvPr id="4" name="Slide Number Placeholder 3">
            <a:extLst>
              <a:ext uri="{FF2B5EF4-FFF2-40B4-BE49-F238E27FC236}">
                <a16:creationId xmlns:a16="http://schemas.microsoft.com/office/drawing/2014/main" id="{FB401CC6-C36B-44CF-ABD9-2258366956EB}"/>
              </a:ext>
            </a:extLst>
          </p:cNvPr>
          <p:cNvSpPr>
            <a:spLocks noGrp="1"/>
          </p:cNvSpPr>
          <p:nvPr>
            <p:ph type="sldNum" sz="quarter" idx="4"/>
          </p:nvPr>
        </p:nvSpPr>
        <p:spPr/>
        <p:txBody>
          <a:bodyPr/>
          <a:lstStyle/>
          <a:p>
            <a:fld id="{963AE364-3624-814B-BDC1-6A7B3421206F}" type="slidenum">
              <a:rPr lang="en-US" smtClean="0"/>
              <a:pPr/>
              <a:t>13</a:t>
            </a:fld>
            <a:endParaRPr lang="en-US" dirty="0"/>
          </a:p>
        </p:txBody>
      </p:sp>
      <p:sp>
        <p:nvSpPr>
          <p:cNvPr id="10" name="Content Placeholder 6">
            <a:extLst>
              <a:ext uri="{FF2B5EF4-FFF2-40B4-BE49-F238E27FC236}">
                <a16:creationId xmlns:a16="http://schemas.microsoft.com/office/drawing/2014/main" id="{99C71C09-1A33-4087-B0D8-086A2848F904}"/>
              </a:ext>
            </a:extLst>
          </p:cNvPr>
          <p:cNvSpPr>
            <a:spLocks noGrp="1"/>
          </p:cNvSpPr>
          <p:nvPr>
            <p:ph idx="1"/>
          </p:nvPr>
        </p:nvSpPr>
        <p:spPr>
          <a:xfrm>
            <a:off x="471488" y="1479133"/>
            <a:ext cx="5915025" cy="7442617"/>
          </a:xfrm>
        </p:spPr>
        <p:txBody>
          <a:bodyPr>
            <a:normAutofit/>
          </a:bodyPr>
          <a:lstStyle/>
          <a:p>
            <a:pPr algn="ctr">
              <a:lnSpc>
                <a:spcPct val="100000"/>
              </a:lnSpc>
              <a:spcAft>
                <a:spcPts val="600"/>
              </a:spcAft>
            </a:pPr>
            <a:r>
              <a:rPr lang="en-GB" b="0" dirty="0">
                <a:solidFill>
                  <a:srgbClr val="000000">
                    <a:lumMod val="75000"/>
                    <a:lumOff val="25000"/>
                  </a:srgbClr>
                </a:solidFill>
                <a:latin typeface="Calibri Light" panose="020F0302020204030204" pitchFamily="34" charset="0"/>
                <a:cs typeface="Calibri Light" panose="020F0302020204030204" pitchFamily="34" charset="0"/>
              </a:rPr>
              <a:t>Have a 5-minute chat about your last holiday. From what we’ve discussed, try to guess where the other person sits on each dimension</a:t>
            </a:r>
            <a:r>
              <a:rPr lang="en-GB" dirty="0">
                <a:solidFill>
                  <a:srgbClr val="000000">
                    <a:lumMod val="75000"/>
                    <a:lumOff val="25000"/>
                  </a:srgbClr>
                </a:solidFill>
                <a:latin typeface="Calibri Light" panose="020F0302020204030204" pitchFamily="34" charset="0"/>
                <a:cs typeface="Calibri Light" panose="020F0302020204030204" pitchFamily="34" charset="0"/>
              </a:rPr>
              <a:t>. </a:t>
            </a:r>
            <a:endParaRPr lang="en-GB" b="0" dirty="0"/>
          </a:p>
        </p:txBody>
      </p:sp>
      <p:pic>
        <p:nvPicPr>
          <p:cNvPr id="8" name="Picture 7">
            <a:extLst>
              <a:ext uri="{FF2B5EF4-FFF2-40B4-BE49-F238E27FC236}">
                <a16:creationId xmlns:a16="http://schemas.microsoft.com/office/drawing/2014/main" id="{B5D180A2-CCFD-4060-B394-040F2E946E3D}"/>
              </a:ext>
            </a:extLst>
          </p:cNvPr>
          <p:cNvPicPr>
            <a:picLocks noChangeAspect="1"/>
          </p:cNvPicPr>
          <p:nvPr/>
        </p:nvPicPr>
        <p:blipFill>
          <a:blip r:embed="rId2"/>
          <a:stretch>
            <a:fillRect/>
          </a:stretch>
        </p:blipFill>
        <p:spPr>
          <a:xfrm>
            <a:off x="568961" y="2750584"/>
            <a:ext cx="5720078" cy="4404832"/>
          </a:xfrm>
          <a:prstGeom prst="rect">
            <a:avLst/>
          </a:prstGeom>
        </p:spPr>
      </p:pic>
    </p:spTree>
    <p:extLst>
      <p:ext uri="{BB962C8B-B14F-4D97-AF65-F5344CB8AC3E}">
        <p14:creationId xmlns:p14="http://schemas.microsoft.com/office/powerpoint/2010/main" val="302190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03F4E-DA5C-46D0-B807-10ECEAEE0DD4}"/>
              </a:ext>
            </a:extLst>
          </p:cNvPr>
          <p:cNvSpPr>
            <a:spLocks noGrp="1"/>
          </p:cNvSpPr>
          <p:nvPr>
            <p:ph type="title"/>
          </p:nvPr>
        </p:nvSpPr>
        <p:spPr/>
        <p:txBody>
          <a:bodyPr/>
          <a:lstStyle/>
          <a:p>
            <a:r>
              <a:rPr lang="en-GB" dirty="0"/>
              <a:t>Communication Styles</a:t>
            </a:r>
          </a:p>
        </p:txBody>
      </p:sp>
      <p:sp>
        <p:nvSpPr>
          <p:cNvPr id="4" name="Slide Number Placeholder 3">
            <a:extLst>
              <a:ext uri="{FF2B5EF4-FFF2-40B4-BE49-F238E27FC236}">
                <a16:creationId xmlns:a16="http://schemas.microsoft.com/office/drawing/2014/main" id="{FCE708B1-2E2E-4CED-B6AC-6F0411F78D40}"/>
              </a:ext>
            </a:extLst>
          </p:cNvPr>
          <p:cNvSpPr>
            <a:spLocks noGrp="1"/>
          </p:cNvSpPr>
          <p:nvPr>
            <p:ph type="sldNum" sz="quarter" idx="4"/>
          </p:nvPr>
        </p:nvSpPr>
        <p:spPr/>
        <p:txBody>
          <a:bodyPr/>
          <a:lstStyle/>
          <a:p>
            <a:fld id="{963AE364-3624-814B-BDC1-6A7B3421206F}" type="slidenum">
              <a:rPr lang="en-US" smtClean="0"/>
              <a:pPr/>
              <a:t>14</a:t>
            </a:fld>
            <a:endParaRPr lang="en-US" dirty="0"/>
          </a:p>
        </p:txBody>
      </p:sp>
      <p:pic>
        <p:nvPicPr>
          <p:cNvPr id="5" name="Picture 4">
            <a:extLst>
              <a:ext uri="{FF2B5EF4-FFF2-40B4-BE49-F238E27FC236}">
                <a16:creationId xmlns:a16="http://schemas.microsoft.com/office/drawing/2014/main" id="{12B4397A-FD01-4B68-9115-120742597590}"/>
              </a:ext>
            </a:extLst>
          </p:cNvPr>
          <p:cNvPicPr>
            <a:picLocks noChangeAspect="1"/>
          </p:cNvPicPr>
          <p:nvPr/>
        </p:nvPicPr>
        <p:blipFill>
          <a:blip r:embed="rId2"/>
          <a:stretch>
            <a:fillRect/>
          </a:stretch>
        </p:blipFill>
        <p:spPr>
          <a:xfrm>
            <a:off x="235743" y="1848409"/>
            <a:ext cx="6386513" cy="4796528"/>
          </a:xfrm>
          <a:prstGeom prst="rect">
            <a:avLst/>
          </a:prstGeom>
        </p:spPr>
      </p:pic>
      <p:sp>
        <p:nvSpPr>
          <p:cNvPr id="6" name="Rectangle 5">
            <a:extLst>
              <a:ext uri="{FF2B5EF4-FFF2-40B4-BE49-F238E27FC236}">
                <a16:creationId xmlns:a16="http://schemas.microsoft.com/office/drawing/2014/main" id="{08C738D7-2C07-4A54-AA2D-48ED21C03E7D}"/>
              </a:ext>
            </a:extLst>
          </p:cNvPr>
          <p:cNvSpPr/>
          <p:nvPr/>
        </p:nvSpPr>
        <p:spPr>
          <a:xfrm>
            <a:off x="3677478" y="9513585"/>
            <a:ext cx="3186112" cy="707886"/>
          </a:xfrm>
          <a:prstGeom prst="rect">
            <a:avLst/>
          </a:prstGeom>
        </p:spPr>
        <p:txBody>
          <a:bodyPr wrap="square">
            <a:spAutoFit/>
          </a:bodyPr>
          <a:lstStyle/>
          <a:p>
            <a:pPr algn="r"/>
            <a:r>
              <a:rPr lang="en-GB" sz="900" dirty="0">
                <a:solidFill>
                  <a:schemeClr val="bg1">
                    <a:lumMod val="50000"/>
                  </a:schemeClr>
                </a:solidFill>
                <a:latin typeface="Arial" panose="020B0604020202020204" pitchFamily="34" charset="0"/>
                <a:cs typeface="Arial" panose="020B0604020202020204" pitchFamily="34" charset="0"/>
              </a:rPr>
              <a:t>The Social Style model was developed by the TRACOM® Group: http://www.tracomcorp.com/social-style-training/</a:t>
            </a:r>
          </a:p>
          <a:p>
            <a:pPr algn="r"/>
            <a:endParaRPr lang="en-GB" sz="1050" dirty="0">
              <a:solidFill>
                <a:schemeClr val="bg1">
                  <a:lumMod val="50000"/>
                </a:schemeClr>
              </a:solidFill>
              <a:latin typeface="Arial" panose="020B0604020202020204" pitchFamily="34" charset="0"/>
              <a:cs typeface="Arial" panose="020B0604020202020204" pitchFamily="34" charset="0"/>
            </a:endParaRPr>
          </a:p>
          <a:p>
            <a:pPr algn="r"/>
            <a:endParaRPr lang="en-GB" sz="105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51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F240-ED83-4F8B-9267-7D23DE400251}"/>
              </a:ext>
            </a:extLst>
          </p:cNvPr>
          <p:cNvSpPr>
            <a:spLocks noGrp="1"/>
          </p:cNvSpPr>
          <p:nvPr>
            <p:ph type="title"/>
          </p:nvPr>
        </p:nvSpPr>
        <p:spPr/>
        <p:txBody>
          <a:bodyPr/>
          <a:lstStyle/>
          <a:p>
            <a:r>
              <a:rPr lang="en-GB" dirty="0"/>
              <a:t>Breakout discussion 9</a:t>
            </a:r>
          </a:p>
        </p:txBody>
      </p:sp>
      <p:sp>
        <p:nvSpPr>
          <p:cNvPr id="10" name="Content Placeholder 6">
            <a:extLst>
              <a:ext uri="{FF2B5EF4-FFF2-40B4-BE49-F238E27FC236}">
                <a16:creationId xmlns:a16="http://schemas.microsoft.com/office/drawing/2014/main" id="{99C71C09-1A33-4087-B0D8-086A2848F904}"/>
              </a:ext>
            </a:extLst>
          </p:cNvPr>
          <p:cNvSpPr>
            <a:spLocks noGrp="1"/>
          </p:cNvSpPr>
          <p:nvPr>
            <p:ph idx="1"/>
          </p:nvPr>
        </p:nvSpPr>
        <p:spPr/>
        <p:txBody>
          <a:bodyPr>
            <a:normAutofit/>
          </a:bodyPr>
          <a:lstStyle/>
          <a:p>
            <a:r>
              <a:rPr lang="en-GB" b="0" dirty="0"/>
              <a:t>For your style discuss the following:</a:t>
            </a:r>
          </a:p>
          <a:p>
            <a:pPr marL="285750" indent="-285750">
              <a:buFont typeface="Arial" panose="020B0604020202020204" pitchFamily="34" charset="0"/>
              <a:buChar char="•"/>
            </a:pPr>
            <a:r>
              <a:rPr lang="en-GB" b="0" dirty="0"/>
              <a:t>How might your style impact on others around you?</a:t>
            </a:r>
          </a:p>
          <a:p>
            <a:pPr marL="285750" indent="-285750">
              <a:buFont typeface="Arial" panose="020B0604020202020204" pitchFamily="34" charset="0"/>
              <a:buChar char="•"/>
            </a:pPr>
            <a:r>
              <a:rPr lang="en-GB" b="0" dirty="0"/>
              <a:t>Have you experienced situations where someone else’s style has had a negative impact on you or vice versa?</a:t>
            </a:r>
          </a:p>
          <a:p>
            <a:pPr marL="285750" indent="-285750">
              <a:buFont typeface="Arial" panose="020B0604020202020204" pitchFamily="34" charset="0"/>
              <a:buChar char="•"/>
            </a:pPr>
            <a:r>
              <a:rPr lang="en-GB" b="0" dirty="0"/>
              <a:t>What can others do to get the best out of people with your communication preference?</a:t>
            </a:r>
          </a:p>
          <a:p>
            <a:pPr marL="285750" indent="-285750">
              <a:buFont typeface="Arial" panose="020B0604020202020204" pitchFamily="34" charset="0"/>
              <a:buChar char="•"/>
            </a:pPr>
            <a:r>
              <a:rPr lang="en-GB" b="0" dirty="0"/>
              <a:t>What can you do to minimise ‘behaviours to avoid’ (see below) when working with people with different preferences?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b="0" dirty="0"/>
              <a:t>You will be asked to share your reflections with the group.</a:t>
            </a:r>
          </a:p>
          <a:p>
            <a:endParaRPr lang="en-GB" dirty="0"/>
          </a:p>
        </p:txBody>
      </p:sp>
      <p:sp>
        <p:nvSpPr>
          <p:cNvPr id="4" name="Slide Number Placeholder 3">
            <a:extLst>
              <a:ext uri="{FF2B5EF4-FFF2-40B4-BE49-F238E27FC236}">
                <a16:creationId xmlns:a16="http://schemas.microsoft.com/office/drawing/2014/main" id="{FB401CC6-C36B-44CF-ABD9-2258366956EB}"/>
              </a:ext>
            </a:extLst>
          </p:cNvPr>
          <p:cNvSpPr>
            <a:spLocks noGrp="1"/>
          </p:cNvSpPr>
          <p:nvPr>
            <p:ph type="sldNum" sz="quarter" idx="4"/>
          </p:nvPr>
        </p:nvSpPr>
        <p:spPr/>
        <p:txBody>
          <a:bodyPr/>
          <a:lstStyle/>
          <a:p>
            <a:fld id="{963AE364-3624-814B-BDC1-6A7B3421206F}" type="slidenum">
              <a:rPr lang="en-US" smtClean="0"/>
              <a:pPr/>
              <a:t>15</a:t>
            </a:fld>
            <a:endParaRPr lang="en-US" dirty="0"/>
          </a:p>
        </p:txBody>
      </p:sp>
      <p:pic>
        <p:nvPicPr>
          <p:cNvPr id="12" name="Picture 11">
            <a:extLst>
              <a:ext uri="{FF2B5EF4-FFF2-40B4-BE49-F238E27FC236}">
                <a16:creationId xmlns:a16="http://schemas.microsoft.com/office/drawing/2014/main" id="{4602D995-62FE-4C62-A3EC-FA49138BF2C1}"/>
              </a:ext>
            </a:extLst>
          </p:cNvPr>
          <p:cNvPicPr>
            <a:picLocks noChangeAspect="1"/>
          </p:cNvPicPr>
          <p:nvPr/>
        </p:nvPicPr>
        <p:blipFill>
          <a:blip r:embed="rId2"/>
          <a:stretch>
            <a:fillRect/>
          </a:stretch>
        </p:blipFill>
        <p:spPr>
          <a:xfrm>
            <a:off x="1068248" y="4365509"/>
            <a:ext cx="4721504" cy="3546039"/>
          </a:xfrm>
          <a:prstGeom prst="rect">
            <a:avLst/>
          </a:prstGeom>
        </p:spPr>
      </p:pic>
    </p:spTree>
    <p:extLst>
      <p:ext uri="{BB962C8B-B14F-4D97-AF65-F5344CB8AC3E}">
        <p14:creationId xmlns:p14="http://schemas.microsoft.com/office/powerpoint/2010/main" val="3322297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0132-E8DA-4BB8-ADA1-1C41EE8B029A}"/>
              </a:ext>
            </a:extLst>
          </p:cNvPr>
          <p:cNvSpPr>
            <a:spLocks noGrp="1"/>
          </p:cNvSpPr>
          <p:nvPr>
            <p:ph type="title"/>
          </p:nvPr>
        </p:nvSpPr>
        <p:spPr/>
        <p:txBody>
          <a:bodyPr/>
          <a:lstStyle/>
          <a:p>
            <a:r>
              <a:rPr lang="en-GB" dirty="0"/>
              <a:t>End of day 1 review</a:t>
            </a:r>
          </a:p>
        </p:txBody>
      </p:sp>
      <p:sp>
        <p:nvSpPr>
          <p:cNvPr id="3" name="Content Placeholder 2">
            <a:extLst>
              <a:ext uri="{FF2B5EF4-FFF2-40B4-BE49-F238E27FC236}">
                <a16:creationId xmlns:a16="http://schemas.microsoft.com/office/drawing/2014/main" id="{53750D40-F850-4606-9DA1-B7B7CE85D097}"/>
              </a:ext>
            </a:extLst>
          </p:cNvPr>
          <p:cNvSpPr>
            <a:spLocks noGrp="1"/>
          </p:cNvSpPr>
          <p:nvPr>
            <p:ph idx="1"/>
          </p:nvPr>
        </p:nvSpPr>
        <p:spPr/>
        <p:txBody>
          <a:bodyPr/>
          <a:lstStyle/>
          <a:p>
            <a:r>
              <a:rPr lang="en-GB" b="0" dirty="0"/>
              <a:t>Share:</a:t>
            </a:r>
          </a:p>
          <a:p>
            <a:pPr marL="285750" indent="-285750">
              <a:lnSpc>
                <a:spcPct val="100000"/>
              </a:lnSpc>
              <a:spcAft>
                <a:spcPts val="1200"/>
              </a:spcAft>
              <a:buFont typeface="Arial" panose="020B0604020202020204" pitchFamily="34" charset="0"/>
              <a:buChar char="•"/>
            </a:pPr>
            <a:r>
              <a:rPr lang="en-GB" b="0" dirty="0"/>
              <a:t>One thing I’ve learned</a:t>
            </a:r>
          </a:p>
          <a:p>
            <a:pPr marL="285750" indent="-285750">
              <a:lnSpc>
                <a:spcPct val="100000"/>
              </a:lnSpc>
              <a:spcAft>
                <a:spcPts val="1200"/>
              </a:spcAft>
              <a:buFont typeface="Arial" panose="020B0604020202020204" pitchFamily="34" charset="0"/>
              <a:buChar char="•"/>
            </a:pPr>
            <a:r>
              <a:rPr lang="en-GB" b="0" dirty="0"/>
              <a:t>One thing I’ll take back to work</a:t>
            </a:r>
          </a:p>
          <a:p>
            <a:pPr marL="285750" indent="-285750">
              <a:lnSpc>
                <a:spcPct val="100000"/>
              </a:lnSpc>
              <a:spcAft>
                <a:spcPts val="1200"/>
              </a:spcAft>
              <a:buFont typeface="Arial" panose="020B0604020202020204" pitchFamily="34" charset="0"/>
              <a:buChar char="•"/>
            </a:pPr>
            <a:r>
              <a:rPr lang="en-GB" b="0" dirty="0"/>
              <a:t>What I’ll do this evening to look after my wellbeing</a:t>
            </a:r>
          </a:p>
          <a:p>
            <a:endParaRPr lang="en-GB" b="0" dirty="0"/>
          </a:p>
        </p:txBody>
      </p:sp>
      <p:sp>
        <p:nvSpPr>
          <p:cNvPr id="4" name="Slide Number Placeholder 3">
            <a:extLst>
              <a:ext uri="{FF2B5EF4-FFF2-40B4-BE49-F238E27FC236}">
                <a16:creationId xmlns:a16="http://schemas.microsoft.com/office/drawing/2014/main" id="{696E8AC2-B6E2-4291-85CE-89B9B2541616}"/>
              </a:ext>
            </a:extLst>
          </p:cNvPr>
          <p:cNvSpPr>
            <a:spLocks noGrp="1"/>
          </p:cNvSpPr>
          <p:nvPr>
            <p:ph type="sldNum" sz="quarter" idx="4"/>
          </p:nvPr>
        </p:nvSpPr>
        <p:spPr/>
        <p:txBody>
          <a:bodyPr/>
          <a:lstStyle/>
          <a:p>
            <a:fld id="{963AE364-3624-814B-BDC1-6A7B3421206F}" type="slidenum">
              <a:rPr lang="en-US" smtClean="0"/>
              <a:pPr/>
              <a:t>16</a:t>
            </a:fld>
            <a:endParaRPr lang="en-US" dirty="0"/>
          </a:p>
        </p:txBody>
      </p:sp>
    </p:spTree>
    <p:extLst>
      <p:ext uri="{BB962C8B-B14F-4D97-AF65-F5344CB8AC3E}">
        <p14:creationId xmlns:p14="http://schemas.microsoft.com/office/powerpoint/2010/main" val="1617960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F240-ED83-4F8B-9267-7D23DE400251}"/>
              </a:ext>
            </a:extLst>
          </p:cNvPr>
          <p:cNvSpPr>
            <a:spLocks noGrp="1"/>
          </p:cNvSpPr>
          <p:nvPr>
            <p:ph type="title"/>
          </p:nvPr>
        </p:nvSpPr>
        <p:spPr/>
        <p:txBody>
          <a:bodyPr/>
          <a:lstStyle/>
          <a:p>
            <a:r>
              <a:rPr lang="en-GB" dirty="0"/>
              <a:t>Breakout discussion 10</a:t>
            </a:r>
          </a:p>
        </p:txBody>
      </p:sp>
      <p:sp>
        <p:nvSpPr>
          <p:cNvPr id="4" name="Slide Number Placeholder 3">
            <a:extLst>
              <a:ext uri="{FF2B5EF4-FFF2-40B4-BE49-F238E27FC236}">
                <a16:creationId xmlns:a16="http://schemas.microsoft.com/office/drawing/2014/main" id="{FB401CC6-C36B-44CF-ABD9-2258366956EB}"/>
              </a:ext>
            </a:extLst>
          </p:cNvPr>
          <p:cNvSpPr>
            <a:spLocks noGrp="1"/>
          </p:cNvSpPr>
          <p:nvPr>
            <p:ph type="sldNum" sz="quarter" idx="4"/>
          </p:nvPr>
        </p:nvSpPr>
        <p:spPr/>
        <p:txBody>
          <a:bodyPr/>
          <a:lstStyle/>
          <a:p>
            <a:fld id="{963AE364-3624-814B-BDC1-6A7B3421206F}" type="slidenum">
              <a:rPr lang="en-US" smtClean="0"/>
              <a:pPr/>
              <a:t>17</a:t>
            </a:fld>
            <a:endParaRPr lang="en-US" dirty="0"/>
          </a:p>
        </p:txBody>
      </p:sp>
      <p:sp>
        <p:nvSpPr>
          <p:cNvPr id="10" name="Content Placeholder 6">
            <a:extLst>
              <a:ext uri="{FF2B5EF4-FFF2-40B4-BE49-F238E27FC236}">
                <a16:creationId xmlns:a16="http://schemas.microsoft.com/office/drawing/2014/main" id="{99C71C09-1A33-4087-B0D8-086A2848F904}"/>
              </a:ext>
            </a:extLst>
          </p:cNvPr>
          <p:cNvSpPr>
            <a:spLocks noGrp="1"/>
          </p:cNvSpPr>
          <p:nvPr>
            <p:ph idx="1"/>
          </p:nvPr>
        </p:nvSpPr>
        <p:spPr>
          <a:xfrm>
            <a:off x="471488" y="6818992"/>
            <a:ext cx="5915025" cy="2368405"/>
          </a:xfrm>
        </p:spPr>
        <p:txBody>
          <a:bodyPr>
            <a:normAutofit fontScale="92500" lnSpcReduction="10000"/>
          </a:bodyPr>
          <a:lstStyle/>
          <a:p>
            <a:r>
              <a:rPr lang="en-US" b="0" dirty="0"/>
              <a:t>Complete social network map for each other and discuss:</a:t>
            </a:r>
          </a:p>
          <a:p>
            <a:pPr marL="285750" indent="-285750">
              <a:buFont typeface="Arial" panose="020B0604020202020204" pitchFamily="34" charset="0"/>
              <a:buChar char="•"/>
            </a:pPr>
            <a:r>
              <a:rPr lang="en-US" b="0" dirty="0"/>
              <a:t>What are the benefits of involving a person’s support network?</a:t>
            </a:r>
          </a:p>
          <a:p>
            <a:pPr marL="285750" indent="-285750">
              <a:buFont typeface="Arial" panose="020B0604020202020204" pitchFamily="34" charset="0"/>
              <a:buChar char="•"/>
            </a:pPr>
            <a:r>
              <a:rPr lang="en-US" b="0" dirty="0"/>
              <a:t>What are the challenges?</a:t>
            </a:r>
          </a:p>
          <a:p>
            <a:pPr marL="285750" indent="-285750">
              <a:buFont typeface="Arial" panose="020B0604020202020204" pitchFamily="34" charset="0"/>
              <a:buChar char="•"/>
            </a:pPr>
            <a:r>
              <a:rPr lang="en-US" b="0" dirty="0"/>
              <a:t>What is the peer role in working with an individual’s social network?</a:t>
            </a:r>
          </a:p>
          <a:p>
            <a:pPr marL="285750" indent="-285750">
              <a:buFont typeface="Arial" panose="020B0604020202020204" pitchFamily="34" charset="0"/>
              <a:buChar char="•"/>
            </a:pPr>
            <a:endParaRPr lang="en-US" b="0" dirty="0"/>
          </a:p>
          <a:p>
            <a:pPr algn="ctr">
              <a:lnSpc>
                <a:spcPct val="100000"/>
              </a:lnSpc>
              <a:spcBef>
                <a:spcPts val="0"/>
              </a:spcBef>
              <a:spcAft>
                <a:spcPts val="600"/>
              </a:spcAft>
            </a:pPr>
            <a:r>
              <a:rPr lang="en-GB" b="0" dirty="0"/>
              <a:t>You will be asked to share your reflections on these questions, but not the detail of the plan.</a:t>
            </a:r>
          </a:p>
        </p:txBody>
      </p:sp>
      <p:pic>
        <p:nvPicPr>
          <p:cNvPr id="8" name="Picture 7">
            <a:extLst>
              <a:ext uri="{FF2B5EF4-FFF2-40B4-BE49-F238E27FC236}">
                <a16:creationId xmlns:a16="http://schemas.microsoft.com/office/drawing/2014/main" id="{B77CC4B5-FCB6-405E-838A-15B1A728DFF0}"/>
              </a:ext>
            </a:extLst>
          </p:cNvPr>
          <p:cNvPicPr>
            <a:picLocks noChangeAspect="1"/>
          </p:cNvPicPr>
          <p:nvPr/>
        </p:nvPicPr>
        <p:blipFill>
          <a:blip r:embed="rId2"/>
          <a:stretch>
            <a:fillRect/>
          </a:stretch>
        </p:blipFill>
        <p:spPr>
          <a:xfrm>
            <a:off x="0" y="1431172"/>
            <a:ext cx="6858000" cy="5082268"/>
          </a:xfrm>
          <a:prstGeom prst="rect">
            <a:avLst/>
          </a:prstGeom>
        </p:spPr>
      </p:pic>
    </p:spTree>
    <p:extLst>
      <p:ext uri="{BB962C8B-B14F-4D97-AF65-F5344CB8AC3E}">
        <p14:creationId xmlns:p14="http://schemas.microsoft.com/office/powerpoint/2010/main" val="1085841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B160-D113-4B92-BCA0-897137857E6E}"/>
              </a:ext>
            </a:extLst>
          </p:cNvPr>
          <p:cNvSpPr>
            <a:spLocks noGrp="1"/>
          </p:cNvSpPr>
          <p:nvPr>
            <p:ph type="title"/>
          </p:nvPr>
        </p:nvSpPr>
        <p:spPr/>
        <p:txBody>
          <a:bodyPr/>
          <a:lstStyle/>
          <a:p>
            <a:r>
              <a:rPr lang="en-GB" dirty="0"/>
              <a:t>Unconscious bias</a:t>
            </a:r>
          </a:p>
        </p:txBody>
      </p:sp>
      <p:sp>
        <p:nvSpPr>
          <p:cNvPr id="4" name="Slide Number Placeholder 3">
            <a:extLst>
              <a:ext uri="{FF2B5EF4-FFF2-40B4-BE49-F238E27FC236}">
                <a16:creationId xmlns:a16="http://schemas.microsoft.com/office/drawing/2014/main" id="{52F21456-2794-4C15-BE41-3C0B7D69E087}"/>
              </a:ext>
            </a:extLst>
          </p:cNvPr>
          <p:cNvSpPr>
            <a:spLocks noGrp="1"/>
          </p:cNvSpPr>
          <p:nvPr>
            <p:ph type="sldNum" sz="quarter" idx="4"/>
          </p:nvPr>
        </p:nvSpPr>
        <p:spPr/>
        <p:txBody>
          <a:bodyPr/>
          <a:lstStyle/>
          <a:p>
            <a:fld id="{963AE364-3624-814B-BDC1-6A7B3421206F}" type="slidenum">
              <a:rPr lang="en-US" smtClean="0"/>
              <a:pPr/>
              <a:t>18</a:t>
            </a:fld>
            <a:endParaRPr lang="en-US" dirty="0"/>
          </a:p>
        </p:txBody>
      </p:sp>
      <p:pic>
        <p:nvPicPr>
          <p:cNvPr id="5" name="Picture 4">
            <a:extLst>
              <a:ext uri="{FF2B5EF4-FFF2-40B4-BE49-F238E27FC236}">
                <a16:creationId xmlns:a16="http://schemas.microsoft.com/office/drawing/2014/main" id="{D52DD622-FE8D-4027-B8E2-A353A209607A}"/>
              </a:ext>
            </a:extLst>
          </p:cNvPr>
          <p:cNvPicPr>
            <a:picLocks noChangeAspect="1"/>
          </p:cNvPicPr>
          <p:nvPr/>
        </p:nvPicPr>
        <p:blipFill>
          <a:blip r:embed="rId2"/>
          <a:stretch>
            <a:fillRect/>
          </a:stretch>
        </p:blipFill>
        <p:spPr>
          <a:xfrm>
            <a:off x="301171" y="1838903"/>
            <a:ext cx="6255657" cy="3854117"/>
          </a:xfrm>
          <a:prstGeom prst="rect">
            <a:avLst/>
          </a:prstGeom>
        </p:spPr>
      </p:pic>
      <p:sp>
        <p:nvSpPr>
          <p:cNvPr id="6" name="Rectangle 5">
            <a:extLst>
              <a:ext uri="{FF2B5EF4-FFF2-40B4-BE49-F238E27FC236}">
                <a16:creationId xmlns:a16="http://schemas.microsoft.com/office/drawing/2014/main" id="{2C9BFAE2-07E8-47A6-90CE-18924BFED97B}"/>
              </a:ext>
            </a:extLst>
          </p:cNvPr>
          <p:cNvSpPr/>
          <p:nvPr/>
        </p:nvSpPr>
        <p:spPr>
          <a:xfrm>
            <a:off x="24063" y="9709802"/>
            <a:ext cx="5954461" cy="246221"/>
          </a:xfrm>
          <a:prstGeom prst="rect">
            <a:avLst/>
          </a:prstGeom>
        </p:spPr>
        <p:txBody>
          <a:bodyPr wrap="square">
            <a:spAutoFit/>
          </a:bodyPr>
          <a:lstStyle/>
          <a:p>
            <a:r>
              <a:rPr lang="en-GB" sz="1000" dirty="0">
                <a:solidFill>
                  <a:srgbClr val="5F7D95"/>
                </a:solidFill>
                <a:latin typeface="Proxima Nova"/>
              </a:rPr>
              <a:t>Icons made by </a:t>
            </a:r>
            <a:r>
              <a:rPr lang="en-GB" sz="1000" dirty="0" err="1">
                <a:solidFill>
                  <a:srgbClr val="4AD295"/>
                </a:solidFill>
                <a:latin typeface="Proxima Nova"/>
                <a:hlinkClick r:id="rId3"/>
              </a:rPr>
              <a:t>Freepik</a:t>
            </a:r>
            <a:r>
              <a:rPr lang="en-GB" sz="1000" dirty="0">
                <a:solidFill>
                  <a:srgbClr val="5F7D95"/>
                </a:solidFill>
                <a:latin typeface="Proxima Nova"/>
              </a:rPr>
              <a:t> from </a:t>
            </a:r>
            <a:r>
              <a:rPr lang="en-GB" sz="1000" dirty="0">
                <a:solidFill>
                  <a:srgbClr val="4AD295"/>
                </a:solidFill>
                <a:latin typeface="Proxima Nova"/>
                <a:hlinkClick r:id="rId4"/>
              </a:rPr>
              <a:t>www.flaticon.com</a:t>
            </a:r>
            <a:endParaRPr lang="en-GB" sz="1000" dirty="0">
              <a:latin typeface="Calibri Light" panose="020F0302020204030204" pitchFamily="34" charset="0"/>
            </a:endParaRPr>
          </a:p>
        </p:txBody>
      </p:sp>
    </p:spTree>
    <p:extLst>
      <p:ext uri="{BB962C8B-B14F-4D97-AF65-F5344CB8AC3E}">
        <p14:creationId xmlns:p14="http://schemas.microsoft.com/office/powerpoint/2010/main" val="473002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F240-ED83-4F8B-9267-7D23DE400251}"/>
              </a:ext>
            </a:extLst>
          </p:cNvPr>
          <p:cNvSpPr>
            <a:spLocks noGrp="1"/>
          </p:cNvSpPr>
          <p:nvPr>
            <p:ph type="title"/>
          </p:nvPr>
        </p:nvSpPr>
        <p:spPr/>
        <p:txBody>
          <a:bodyPr/>
          <a:lstStyle/>
          <a:p>
            <a:r>
              <a:rPr lang="en-GB" dirty="0"/>
              <a:t>Breakout discussion 11</a:t>
            </a:r>
          </a:p>
        </p:txBody>
      </p:sp>
      <p:sp>
        <p:nvSpPr>
          <p:cNvPr id="4" name="Slide Number Placeholder 3">
            <a:extLst>
              <a:ext uri="{FF2B5EF4-FFF2-40B4-BE49-F238E27FC236}">
                <a16:creationId xmlns:a16="http://schemas.microsoft.com/office/drawing/2014/main" id="{FB401CC6-C36B-44CF-ABD9-2258366956EB}"/>
              </a:ext>
            </a:extLst>
          </p:cNvPr>
          <p:cNvSpPr>
            <a:spLocks noGrp="1"/>
          </p:cNvSpPr>
          <p:nvPr>
            <p:ph type="sldNum" sz="quarter" idx="4"/>
          </p:nvPr>
        </p:nvSpPr>
        <p:spPr/>
        <p:txBody>
          <a:bodyPr/>
          <a:lstStyle/>
          <a:p>
            <a:fld id="{963AE364-3624-814B-BDC1-6A7B3421206F}" type="slidenum">
              <a:rPr lang="en-US" smtClean="0"/>
              <a:pPr/>
              <a:t>19</a:t>
            </a:fld>
            <a:endParaRPr lang="en-US" dirty="0"/>
          </a:p>
        </p:txBody>
      </p:sp>
      <p:sp>
        <p:nvSpPr>
          <p:cNvPr id="23" name="Content Placeholder 6">
            <a:extLst>
              <a:ext uri="{FF2B5EF4-FFF2-40B4-BE49-F238E27FC236}">
                <a16:creationId xmlns:a16="http://schemas.microsoft.com/office/drawing/2014/main" id="{36FB655E-078C-41C4-A630-7585945DCD0B}"/>
              </a:ext>
            </a:extLst>
          </p:cNvPr>
          <p:cNvSpPr>
            <a:spLocks noGrp="1"/>
          </p:cNvSpPr>
          <p:nvPr>
            <p:ph idx="1"/>
          </p:nvPr>
        </p:nvSpPr>
        <p:spPr>
          <a:xfrm>
            <a:off x="348343" y="1480458"/>
            <a:ext cx="6183086" cy="7667608"/>
          </a:xfrm>
        </p:spPr>
        <p:txBody>
          <a:bodyPr>
            <a:normAutofit fontScale="77500" lnSpcReduction="20000"/>
          </a:bodyPr>
          <a:lstStyle/>
          <a:p>
            <a:pPr>
              <a:lnSpc>
                <a:spcPct val="120000"/>
              </a:lnSpc>
            </a:pPr>
            <a:r>
              <a:rPr lang="en-GB" b="0" dirty="0"/>
              <a:t>Identify the type of bias in each scenario:</a:t>
            </a:r>
          </a:p>
          <a:p>
            <a:pPr marL="342900" indent="-342900">
              <a:lnSpc>
                <a:spcPct val="120000"/>
              </a:lnSpc>
              <a:buFont typeface="+mj-lt"/>
              <a:buAutoNum type="arabicPeriod"/>
            </a:pPr>
            <a:r>
              <a:rPr lang="en-GB" b="0" dirty="0"/>
              <a:t>Reda strongly believes that yoga is incredibly beneficial for people’s mental health and wellbeing. When she meets people who do yoga regularly, she always asks them if they find that it helps their wellbeing. She doesn’t ask people who don’t seem interested in yoga. </a:t>
            </a:r>
          </a:p>
          <a:p>
            <a:pPr marL="342900" indent="-342900">
              <a:lnSpc>
                <a:spcPct val="120000"/>
              </a:lnSpc>
              <a:buFont typeface="+mj-lt"/>
              <a:buAutoNum type="arabicPeriod"/>
            </a:pPr>
            <a:r>
              <a:rPr lang="en-GB" b="0" dirty="0"/>
              <a:t>Shanice works with a few clients and has built good rapport with them all. One particular client, Jacqui, grew up in the same part of London as Shanice and they have very similar backgrounds. Shanice tends to find that she spends longer with Jacqui than other people she works with, and is much more willing to help her out if she needs extra support. </a:t>
            </a:r>
          </a:p>
          <a:p>
            <a:pPr marL="342900" indent="-342900">
              <a:lnSpc>
                <a:spcPct val="120000"/>
              </a:lnSpc>
              <a:buFont typeface="+mj-lt"/>
              <a:buAutoNum type="arabicPeriod"/>
            </a:pPr>
            <a:r>
              <a:rPr lang="en-GB" b="0" dirty="0"/>
              <a:t>When Nilesh meets with Ken for the first time, Ken arrives late and drops his bag as he enters the room, spilling the contents all over the floor. Nilesh doesn’t realise that Ken has had a stressful morning and makes a mental note that he must be quite scatty and disorganised. </a:t>
            </a:r>
          </a:p>
          <a:p>
            <a:pPr marL="342900" indent="-342900">
              <a:lnSpc>
                <a:spcPct val="120000"/>
              </a:lnSpc>
              <a:buFont typeface="+mj-lt"/>
              <a:buAutoNum type="arabicPeriod"/>
            </a:pPr>
            <a:r>
              <a:rPr lang="en-GB" b="0" dirty="0"/>
              <a:t>Terry has been attending group coaching sessions for a while. At her first session she happened to arrive early and so offered to help the PSW, Sami, set up the room. Over the next few sessions, a number of people, including Terry, arrive late. When Terry comes in late, Sami usually waits for her to arrive before starting, but with the others he usually starts without them. </a:t>
            </a:r>
          </a:p>
          <a:p>
            <a:pPr marL="342900" indent="-342900">
              <a:lnSpc>
                <a:spcPct val="120000"/>
              </a:lnSpc>
              <a:buFont typeface="+mj-lt"/>
              <a:buAutoNum type="arabicPeriod"/>
            </a:pPr>
            <a:r>
              <a:rPr lang="en-GB" b="0" dirty="0"/>
              <a:t>Omari has heard a few people in the team mention that Claude, one of the clients, is disinterested and is hard to engage in conversations about his care or treatment. Omari hasn’t worked with Claude before – when they meet Omari doesn’t make as much effort as he would usually as he assumes Claude won’t be interested. </a:t>
            </a:r>
          </a:p>
          <a:p>
            <a:pPr marL="342900" indent="-342900">
              <a:lnSpc>
                <a:spcPct val="120000"/>
              </a:lnSpc>
              <a:buFont typeface="+mj-lt"/>
              <a:buAutoNum type="arabicPeriod"/>
            </a:pPr>
            <a:r>
              <a:rPr lang="en-GB" b="0" dirty="0"/>
              <a:t>A year ago, Jon worked for a mental health charity and met Sarah, who was a regular attendee at their day service. One day, Jon witnessed Sarah having an argument with another person at the day service – the argument escalated very quickly, and Sarah shouted and swore at other person. Last week Jon met Sarah again through his new PSW role. Jon is very professional with Sarah, but is less warm and friendly than he would be usually, and is a bit wary about spending time with her. </a:t>
            </a:r>
          </a:p>
          <a:p>
            <a:pPr>
              <a:lnSpc>
                <a:spcPct val="120000"/>
              </a:lnSpc>
            </a:pPr>
            <a:endParaRPr lang="en-GB" b="0" dirty="0"/>
          </a:p>
          <a:p>
            <a:pPr algn="ctr">
              <a:lnSpc>
                <a:spcPct val="120000"/>
              </a:lnSpc>
              <a:spcAft>
                <a:spcPts val="600"/>
              </a:spcAft>
            </a:pPr>
            <a:r>
              <a:rPr lang="en-GB" b="0" dirty="0"/>
              <a:t>You will be asked to share your answers.</a:t>
            </a:r>
          </a:p>
          <a:p>
            <a:pPr algn="ctr">
              <a:lnSpc>
                <a:spcPct val="120000"/>
              </a:lnSpc>
              <a:spcBef>
                <a:spcPts val="0"/>
              </a:spcBef>
              <a:spcAft>
                <a:spcPts val="600"/>
              </a:spcAft>
            </a:pPr>
            <a:endParaRPr lang="en-GB" b="0" dirty="0"/>
          </a:p>
        </p:txBody>
      </p:sp>
    </p:spTree>
    <p:extLst>
      <p:ext uri="{BB962C8B-B14F-4D97-AF65-F5344CB8AC3E}">
        <p14:creationId xmlns:p14="http://schemas.microsoft.com/office/powerpoint/2010/main" val="3767960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C17892-7BCC-4908-A380-3F102A7BE4F6}"/>
              </a:ext>
            </a:extLst>
          </p:cNvPr>
          <p:cNvSpPr>
            <a:spLocks noGrp="1"/>
          </p:cNvSpPr>
          <p:nvPr>
            <p:ph type="title"/>
          </p:nvPr>
        </p:nvSpPr>
        <p:spPr/>
        <p:txBody>
          <a:bodyPr/>
          <a:lstStyle/>
          <a:p>
            <a:r>
              <a:rPr lang="en-GB" dirty="0"/>
              <a:t>Breakout discussion 1</a:t>
            </a:r>
          </a:p>
        </p:txBody>
      </p:sp>
      <p:sp>
        <p:nvSpPr>
          <p:cNvPr id="7" name="Content Placeholder 6">
            <a:extLst>
              <a:ext uri="{FF2B5EF4-FFF2-40B4-BE49-F238E27FC236}">
                <a16:creationId xmlns:a16="http://schemas.microsoft.com/office/drawing/2014/main" id="{0E4385EA-CC55-4149-B391-8A8C7FCD0D85}"/>
              </a:ext>
            </a:extLst>
          </p:cNvPr>
          <p:cNvSpPr>
            <a:spLocks noGrp="1"/>
          </p:cNvSpPr>
          <p:nvPr>
            <p:ph idx="1"/>
          </p:nvPr>
        </p:nvSpPr>
        <p:spPr/>
        <p:txBody>
          <a:bodyPr/>
          <a:lstStyle/>
          <a:p>
            <a:pPr algn="ctr"/>
            <a:r>
              <a:rPr lang="en-US" b="0" dirty="0"/>
              <a:t>What parts of myself do I draw on in this training space?</a:t>
            </a:r>
          </a:p>
          <a:p>
            <a:pPr algn="ctr"/>
            <a:r>
              <a:rPr lang="en-US" b="0" dirty="0"/>
              <a:t>What parts of myself do I draw on in my peer role? Are there some parts I draw on more than others? Why?</a:t>
            </a:r>
          </a:p>
          <a:p>
            <a:pPr algn="ctr"/>
            <a:endParaRPr lang="en-US" b="0" dirty="0"/>
          </a:p>
          <a:p>
            <a:pPr algn="ctr"/>
            <a:endParaRPr lang="en-US" b="0" dirty="0"/>
          </a:p>
          <a:p>
            <a:pPr algn="ctr"/>
            <a:endParaRPr lang="en-US" b="0" dirty="0"/>
          </a:p>
          <a:p>
            <a:pPr algn="ctr"/>
            <a:endParaRPr lang="en-US" b="0" dirty="0"/>
          </a:p>
          <a:p>
            <a:pPr algn="ctr"/>
            <a:endParaRPr lang="en-US" b="0" dirty="0"/>
          </a:p>
          <a:p>
            <a:pPr algn="ctr"/>
            <a:endParaRPr lang="en-US" b="0" dirty="0"/>
          </a:p>
          <a:p>
            <a:pPr algn="ctr"/>
            <a:endParaRPr lang="en-US" b="0" dirty="0"/>
          </a:p>
          <a:p>
            <a:pPr algn="ctr"/>
            <a:endParaRPr lang="en-US" b="0" dirty="0"/>
          </a:p>
          <a:p>
            <a:pPr algn="ctr"/>
            <a:endParaRPr lang="en-GB" b="0" dirty="0"/>
          </a:p>
          <a:p>
            <a:pPr algn="ctr"/>
            <a:r>
              <a:rPr lang="en-GB" b="0" dirty="0"/>
              <a:t>After this discussion you will be asked to share your reflections but you won’t have to share the detail if you’d rather not.</a:t>
            </a:r>
          </a:p>
        </p:txBody>
      </p:sp>
      <p:sp>
        <p:nvSpPr>
          <p:cNvPr id="2" name="Slide Number Placeholder 1">
            <a:extLst>
              <a:ext uri="{FF2B5EF4-FFF2-40B4-BE49-F238E27FC236}">
                <a16:creationId xmlns:a16="http://schemas.microsoft.com/office/drawing/2014/main" id="{68D68114-7E0E-4EFA-9B77-15EB79FEED18}"/>
              </a:ext>
            </a:extLst>
          </p:cNvPr>
          <p:cNvSpPr>
            <a:spLocks noGrp="1"/>
          </p:cNvSpPr>
          <p:nvPr>
            <p:ph type="sldNum" sz="quarter" idx="4"/>
          </p:nvPr>
        </p:nvSpPr>
        <p:spPr/>
        <p:txBody>
          <a:bodyPr/>
          <a:lstStyle/>
          <a:p>
            <a:fld id="{963AE364-3624-814B-BDC1-6A7B3421206F}" type="slidenum">
              <a:rPr lang="en-US" smtClean="0"/>
              <a:pPr/>
              <a:t>2</a:t>
            </a:fld>
            <a:endParaRPr lang="en-US" dirty="0"/>
          </a:p>
        </p:txBody>
      </p:sp>
      <p:pic>
        <p:nvPicPr>
          <p:cNvPr id="9" name="Picture 8">
            <a:extLst>
              <a:ext uri="{FF2B5EF4-FFF2-40B4-BE49-F238E27FC236}">
                <a16:creationId xmlns:a16="http://schemas.microsoft.com/office/drawing/2014/main" id="{9CB8952B-1114-4049-9389-AACE99C27779}"/>
              </a:ext>
            </a:extLst>
          </p:cNvPr>
          <p:cNvPicPr/>
          <p:nvPr/>
        </p:nvPicPr>
        <p:blipFill rotWithShape="1">
          <a:blip r:embed="rId2">
            <a:extLst>
              <a:ext uri="{28A0092B-C50C-407E-A947-70E740481C1C}">
                <a14:useLocalDpi xmlns:a14="http://schemas.microsoft.com/office/drawing/2010/main" val="0"/>
              </a:ext>
            </a:extLst>
          </a:blip>
          <a:srcRect l="20392" t="15035" r="19326" b="5346"/>
          <a:stretch/>
        </p:blipFill>
        <p:spPr>
          <a:xfrm>
            <a:off x="1963853" y="2777329"/>
            <a:ext cx="2930293" cy="2937672"/>
          </a:xfrm>
          <a:prstGeom prst="rect">
            <a:avLst/>
          </a:prstGeom>
        </p:spPr>
      </p:pic>
    </p:spTree>
    <p:extLst>
      <p:ext uri="{BB962C8B-B14F-4D97-AF65-F5344CB8AC3E}">
        <p14:creationId xmlns:p14="http://schemas.microsoft.com/office/powerpoint/2010/main" val="3012311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F240-ED83-4F8B-9267-7D23DE400251}"/>
              </a:ext>
            </a:extLst>
          </p:cNvPr>
          <p:cNvSpPr>
            <a:spLocks noGrp="1"/>
          </p:cNvSpPr>
          <p:nvPr>
            <p:ph type="title"/>
          </p:nvPr>
        </p:nvSpPr>
        <p:spPr/>
        <p:txBody>
          <a:bodyPr/>
          <a:lstStyle/>
          <a:p>
            <a:r>
              <a:rPr lang="en-GB" dirty="0"/>
              <a:t>Breakout discussion 12</a:t>
            </a:r>
          </a:p>
        </p:txBody>
      </p:sp>
      <p:sp>
        <p:nvSpPr>
          <p:cNvPr id="4" name="Slide Number Placeholder 3">
            <a:extLst>
              <a:ext uri="{FF2B5EF4-FFF2-40B4-BE49-F238E27FC236}">
                <a16:creationId xmlns:a16="http://schemas.microsoft.com/office/drawing/2014/main" id="{FB401CC6-C36B-44CF-ABD9-2258366956EB}"/>
              </a:ext>
            </a:extLst>
          </p:cNvPr>
          <p:cNvSpPr>
            <a:spLocks noGrp="1"/>
          </p:cNvSpPr>
          <p:nvPr>
            <p:ph type="sldNum" sz="quarter" idx="4"/>
          </p:nvPr>
        </p:nvSpPr>
        <p:spPr/>
        <p:txBody>
          <a:bodyPr/>
          <a:lstStyle/>
          <a:p>
            <a:fld id="{963AE364-3624-814B-BDC1-6A7B3421206F}" type="slidenum">
              <a:rPr lang="en-US" smtClean="0"/>
              <a:pPr/>
              <a:t>20</a:t>
            </a:fld>
            <a:endParaRPr lang="en-US" dirty="0"/>
          </a:p>
        </p:txBody>
      </p:sp>
      <p:sp>
        <p:nvSpPr>
          <p:cNvPr id="10" name="Content Placeholder 6">
            <a:extLst>
              <a:ext uri="{FF2B5EF4-FFF2-40B4-BE49-F238E27FC236}">
                <a16:creationId xmlns:a16="http://schemas.microsoft.com/office/drawing/2014/main" id="{99C71C09-1A33-4087-B0D8-086A2848F904}"/>
              </a:ext>
            </a:extLst>
          </p:cNvPr>
          <p:cNvSpPr>
            <a:spLocks noGrp="1"/>
          </p:cNvSpPr>
          <p:nvPr>
            <p:ph idx="1"/>
          </p:nvPr>
        </p:nvSpPr>
        <p:spPr>
          <a:xfrm>
            <a:off x="471488" y="1613654"/>
            <a:ext cx="5915025" cy="7308096"/>
          </a:xfrm>
        </p:spPr>
        <p:txBody>
          <a:bodyPr>
            <a:normAutofit/>
          </a:bodyPr>
          <a:lstStyle/>
          <a:p>
            <a:pPr>
              <a:spcBef>
                <a:spcPts val="0"/>
              </a:spcBef>
            </a:pPr>
            <a:r>
              <a:rPr lang="en-GB" b="0" dirty="0"/>
              <a:t>Choose one area of the Window of the World (see page 2) that you think might influence your unconscious biases. </a:t>
            </a:r>
          </a:p>
          <a:p>
            <a:pPr marL="285750" indent="-285750">
              <a:spcBef>
                <a:spcPts val="0"/>
              </a:spcBef>
              <a:buFont typeface="Arial" panose="020B0604020202020204" pitchFamily="34" charset="0"/>
              <a:buChar char="•"/>
            </a:pPr>
            <a:endParaRPr lang="en-GB" b="0" dirty="0"/>
          </a:p>
          <a:p>
            <a:pPr marL="285750" indent="-285750">
              <a:spcBef>
                <a:spcPts val="0"/>
              </a:spcBef>
              <a:buFont typeface="Arial" panose="020B0604020202020204" pitchFamily="34" charset="0"/>
              <a:buChar char="•"/>
            </a:pPr>
            <a:endParaRPr lang="en-GB" b="0" dirty="0"/>
          </a:p>
          <a:p>
            <a:pPr algn="ctr">
              <a:spcBef>
                <a:spcPts val="0"/>
              </a:spcBef>
            </a:pPr>
            <a:r>
              <a:rPr lang="en-GB" b="0" dirty="0"/>
              <a:t>You will be invited to share an example if you feel comfortable to.</a:t>
            </a:r>
          </a:p>
          <a:p>
            <a:pPr algn="ctr">
              <a:lnSpc>
                <a:spcPct val="100000"/>
              </a:lnSpc>
              <a:spcBef>
                <a:spcPts val="0"/>
              </a:spcBef>
              <a:spcAft>
                <a:spcPts val="600"/>
              </a:spcAft>
            </a:pPr>
            <a:endParaRPr lang="en-GB" b="0" dirty="0"/>
          </a:p>
        </p:txBody>
      </p:sp>
    </p:spTree>
    <p:extLst>
      <p:ext uri="{BB962C8B-B14F-4D97-AF65-F5344CB8AC3E}">
        <p14:creationId xmlns:p14="http://schemas.microsoft.com/office/powerpoint/2010/main" val="3638484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29B1-0CCD-40C1-9758-79690B17B5A9}"/>
              </a:ext>
            </a:extLst>
          </p:cNvPr>
          <p:cNvSpPr>
            <a:spLocks noGrp="1"/>
          </p:cNvSpPr>
          <p:nvPr>
            <p:ph type="title"/>
          </p:nvPr>
        </p:nvSpPr>
        <p:spPr/>
        <p:txBody>
          <a:bodyPr/>
          <a:lstStyle/>
          <a:p>
            <a:r>
              <a:rPr lang="en-GB" dirty="0"/>
              <a:t>Power and hierarchy</a:t>
            </a:r>
          </a:p>
        </p:txBody>
      </p:sp>
      <p:sp>
        <p:nvSpPr>
          <p:cNvPr id="4" name="Slide Number Placeholder 3">
            <a:extLst>
              <a:ext uri="{FF2B5EF4-FFF2-40B4-BE49-F238E27FC236}">
                <a16:creationId xmlns:a16="http://schemas.microsoft.com/office/drawing/2014/main" id="{7A157B36-BEC7-48FA-B833-87B26C6CA073}"/>
              </a:ext>
            </a:extLst>
          </p:cNvPr>
          <p:cNvSpPr>
            <a:spLocks noGrp="1"/>
          </p:cNvSpPr>
          <p:nvPr>
            <p:ph type="sldNum" sz="quarter" idx="4"/>
          </p:nvPr>
        </p:nvSpPr>
        <p:spPr/>
        <p:txBody>
          <a:bodyPr/>
          <a:lstStyle/>
          <a:p>
            <a:fld id="{963AE364-3624-814B-BDC1-6A7B3421206F}" type="slidenum">
              <a:rPr lang="en-US" smtClean="0"/>
              <a:pPr/>
              <a:t>21</a:t>
            </a:fld>
            <a:endParaRPr lang="en-US" dirty="0"/>
          </a:p>
        </p:txBody>
      </p:sp>
      <p:pic>
        <p:nvPicPr>
          <p:cNvPr id="5" name="Picture 4">
            <a:extLst>
              <a:ext uri="{FF2B5EF4-FFF2-40B4-BE49-F238E27FC236}">
                <a16:creationId xmlns:a16="http://schemas.microsoft.com/office/drawing/2014/main" id="{65D49712-B8A4-462B-A6B8-5572B915E0F0}"/>
              </a:ext>
            </a:extLst>
          </p:cNvPr>
          <p:cNvPicPr>
            <a:picLocks noChangeAspect="1"/>
          </p:cNvPicPr>
          <p:nvPr/>
        </p:nvPicPr>
        <p:blipFill>
          <a:blip r:embed="rId2"/>
          <a:stretch>
            <a:fillRect/>
          </a:stretch>
        </p:blipFill>
        <p:spPr>
          <a:xfrm>
            <a:off x="798348" y="1804143"/>
            <a:ext cx="5261304" cy="6297714"/>
          </a:xfrm>
          <a:prstGeom prst="rect">
            <a:avLst/>
          </a:prstGeom>
        </p:spPr>
      </p:pic>
    </p:spTree>
    <p:extLst>
      <p:ext uri="{BB962C8B-B14F-4D97-AF65-F5344CB8AC3E}">
        <p14:creationId xmlns:p14="http://schemas.microsoft.com/office/powerpoint/2010/main" val="2678385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D8F4F-4D44-4CD1-9D84-728EFEB8746F}"/>
              </a:ext>
            </a:extLst>
          </p:cNvPr>
          <p:cNvSpPr>
            <a:spLocks noGrp="1"/>
          </p:cNvSpPr>
          <p:nvPr>
            <p:ph type="title"/>
          </p:nvPr>
        </p:nvSpPr>
        <p:spPr/>
        <p:txBody>
          <a:bodyPr/>
          <a:lstStyle/>
          <a:p>
            <a:r>
              <a:rPr lang="en-GB" dirty="0"/>
              <a:t>Addressing power imbalances</a:t>
            </a:r>
          </a:p>
        </p:txBody>
      </p:sp>
      <p:sp>
        <p:nvSpPr>
          <p:cNvPr id="4" name="Slide Number Placeholder 3">
            <a:extLst>
              <a:ext uri="{FF2B5EF4-FFF2-40B4-BE49-F238E27FC236}">
                <a16:creationId xmlns:a16="http://schemas.microsoft.com/office/drawing/2014/main" id="{4E5FD8DF-1821-41A6-AC57-FF5BBFDFA138}"/>
              </a:ext>
            </a:extLst>
          </p:cNvPr>
          <p:cNvSpPr>
            <a:spLocks noGrp="1"/>
          </p:cNvSpPr>
          <p:nvPr>
            <p:ph type="sldNum" sz="quarter" idx="4"/>
          </p:nvPr>
        </p:nvSpPr>
        <p:spPr/>
        <p:txBody>
          <a:bodyPr/>
          <a:lstStyle/>
          <a:p>
            <a:fld id="{963AE364-3624-814B-BDC1-6A7B3421206F}" type="slidenum">
              <a:rPr lang="en-US" smtClean="0"/>
              <a:pPr/>
              <a:t>22</a:t>
            </a:fld>
            <a:endParaRPr lang="en-US" dirty="0"/>
          </a:p>
        </p:txBody>
      </p:sp>
      <p:pic>
        <p:nvPicPr>
          <p:cNvPr id="5" name="Picture 4" descr="Participation: its impact on services and the people who use them ...">
            <a:extLst>
              <a:ext uri="{FF2B5EF4-FFF2-40B4-BE49-F238E27FC236}">
                <a16:creationId xmlns:a16="http://schemas.microsoft.com/office/drawing/2014/main" id="{44EE481C-18F0-40A3-BD53-7738C7CEEF2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5866" y="1837762"/>
            <a:ext cx="5586267" cy="5825930"/>
          </a:xfrm>
          <a:prstGeom prst="rect">
            <a:avLst/>
          </a:prstGeom>
          <a:noFill/>
          <a:ln>
            <a:noFill/>
          </a:ln>
        </p:spPr>
      </p:pic>
    </p:spTree>
    <p:extLst>
      <p:ext uri="{BB962C8B-B14F-4D97-AF65-F5344CB8AC3E}">
        <p14:creationId xmlns:p14="http://schemas.microsoft.com/office/powerpoint/2010/main" val="349969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F240-ED83-4F8B-9267-7D23DE400251}"/>
              </a:ext>
            </a:extLst>
          </p:cNvPr>
          <p:cNvSpPr>
            <a:spLocks noGrp="1"/>
          </p:cNvSpPr>
          <p:nvPr>
            <p:ph type="title"/>
          </p:nvPr>
        </p:nvSpPr>
        <p:spPr/>
        <p:txBody>
          <a:bodyPr/>
          <a:lstStyle/>
          <a:p>
            <a:r>
              <a:rPr lang="en-GB" dirty="0"/>
              <a:t>Breakout discussion 13</a:t>
            </a:r>
          </a:p>
        </p:txBody>
      </p:sp>
      <p:sp>
        <p:nvSpPr>
          <p:cNvPr id="4" name="Slide Number Placeholder 3">
            <a:extLst>
              <a:ext uri="{FF2B5EF4-FFF2-40B4-BE49-F238E27FC236}">
                <a16:creationId xmlns:a16="http://schemas.microsoft.com/office/drawing/2014/main" id="{FB401CC6-C36B-44CF-ABD9-2258366956EB}"/>
              </a:ext>
            </a:extLst>
          </p:cNvPr>
          <p:cNvSpPr>
            <a:spLocks noGrp="1"/>
          </p:cNvSpPr>
          <p:nvPr>
            <p:ph type="sldNum" sz="quarter" idx="4"/>
          </p:nvPr>
        </p:nvSpPr>
        <p:spPr/>
        <p:txBody>
          <a:bodyPr/>
          <a:lstStyle/>
          <a:p>
            <a:fld id="{963AE364-3624-814B-BDC1-6A7B3421206F}" type="slidenum">
              <a:rPr lang="en-US" smtClean="0"/>
              <a:pPr/>
              <a:t>23</a:t>
            </a:fld>
            <a:endParaRPr lang="en-US" dirty="0"/>
          </a:p>
        </p:txBody>
      </p:sp>
      <p:sp>
        <p:nvSpPr>
          <p:cNvPr id="10" name="Content Placeholder 6">
            <a:extLst>
              <a:ext uri="{FF2B5EF4-FFF2-40B4-BE49-F238E27FC236}">
                <a16:creationId xmlns:a16="http://schemas.microsoft.com/office/drawing/2014/main" id="{99C71C09-1A33-4087-B0D8-086A2848F904}"/>
              </a:ext>
            </a:extLst>
          </p:cNvPr>
          <p:cNvSpPr>
            <a:spLocks noGrp="1"/>
          </p:cNvSpPr>
          <p:nvPr>
            <p:ph idx="1"/>
          </p:nvPr>
        </p:nvSpPr>
        <p:spPr>
          <a:xfrm>
            <a:off x="471488" y="1683657"/>
            <a:ext cx="5915025" cy="7238093"/>
          </a:xfrm>
        </p:spPr>
        <p:txBody>
          <a:bodyPr>
            <a:normAutofit/>
          </a:bodyPr>
          <a:lstStyle/>
          <a:p>
            <a:pPr>
              <a:spcBef>
                <a:spcPts val="0"/>
              </a:spcBef>
            </a:pPr>
            <a:r>
              <a:rPr lang="en-GB" b="0" dirty="0"/>
              <a:t>Plan an introduction of yourself and your role to a new client/person you’re supporting. Think about how you might demonstrate all components of the Trust Equation through your introduction.</a:t>
            </a:r>
          </a:p>
          <a:p>
            <a:pPr>
              <a:spcBef>
                <a:spcPts val="0"/>
              </a:spcBef>
            </a:pPr>
            <a:endParaRPr lang="en-GB" b="0" dirty="0"/>
          </a:p>
          <a:p>
            <a:pPr>
              <a:spcBef>
                <a:spcPts val="0"/>
              </a:spcBef>
            </a:pPr>
            <a:r>
              <a:rPr lang="en-GB" b="0" dirty="0"/>
              <a:t>You might be asked to share your introduction with the group.</a:t>
            </a:r>
          </a:p>
          <a:p>
            <a:pPr>
              <a:spcBef>
                <a:spcPts val="0"/>
              </a:spcBef>
            </a:pPr>
            <a:endParaRPr lang="en-GB" b="0" dirty="0"/>
          </a:p>
          <a:p>
            <a:pPr>
              <a:spcBef>
                <a:spcPts val="0"/>
              </a:spcBef>
            </a:pPr>
            <a:endParaRPr lang="en-GB" b="0" dirty="0"/>
          </a:p>
          <a:p>
            <a:pPr algn="ctr">
              <a:lnSpc>
                <a:spcPct val="100000"/>
              </a:lnSpc>
              <a:spcBef>
                <a:spcPts val="0"/>
              </a:spcBef>
              <a:spcAft>
                <a:spcPts val="600"/>
              </a:spcAft>
            </a:pPr>
            <a:endParaRPr lang="en-GB" b="0" dirty="0"/>
          </a:p>
        </p:txBody>
      </p:sp>
      <p:pic>
        <p:nvPicPr>
          <p:cNvPr id="5" name="Picture 4">
            <a:extLst>
              <a:ext uri="{FF2B5EF4-FFF2-40B4-BE49-F238E27FC236}">
                <a16:creationId xmlns:a16="http://schemas.microsoft.com/office/drawing/2014/main" id="{682565E0-8F0C-4A9D-82D5-1320C932891D}"/>
              </a:ext>
            </a:extLst>
          </p:cNvPr>
          <p:cNvPicPr>
            <a:picLocks noChangeAspect="1"/>
          </p:cNvPicPr>
          <p:nvPr/>
        </p:nvPicPr>
        <p:blipFill>
          <a:blip r:embed="rId2"/>
          <a:stretch>
            <a:fillRect/>
          </a:stretch>
        </p:blipFill>
        <p:spPr>
          <a:xfrm>
            <a:off x="1389940" y="3258461"/>
            <a:ext cx="4144472" cy="1926093"/>
          </a:xfrm>
          <a:prstGeom prst="rect">
            <a:avLst/>
          </a:prstGeom>
        </p:spPr>
      </p:pic>
      <p:pic>
        <p:nvPicPr>
          <p:cNvPr id="3" name="Picture 2">
            <a:extLst>
              <a:ext uri="{FF2B5EF4-FFF2-40B4-BE49-F238E27FC236}">
                <a16:creationId xmlns:a16="http://schemas.microsoft.com/office/drawing/2014/main" id="{F8DA3C8E-D304-4320-8F19-43DB10D51230}"/>
              </a:ext>
            </a:extLst>
          </p:cNvPr>
          <p:cNvPicPr>
            <a:picLocks noChangeAspect="1"/>
          </p:cNvPicPr>
          <p:nvPr/>
        </p:nvPicPr>
        <p:blipFill>
          <a:blip r:embed="rId3"/>
          <a:stretch>
            <a:fillRect/>
          </a:stretch>
        </p:blipFill>
        <p:spPr>
          <a:xfrm>
            <a:off x="804910" y="5559157"/>
            <a:ext cx="5248179" cy="2663186"/>
          </a:xfrm>
          <a:prstGeom prst="rect">
            <a:avLst/>
          </a:prstGeom>
        </p:spPr>
      </p:pic>
      <p:sp>
        <p:nvSpPr>
          <p:cNvPr id="7" name="Rectangle 6">
            <a:extLst>
              <a:ext uri="{FF2B5EF4-FFF2-40B4-BE49-F238E27FC236}">
                <a16:creationId xmlns:a16="http://schemas.microsoft.com/office/drawing/2014/main" id="{E9DCD977-C43B-47CD-ACF1-2133AAC506B4}"/>
              </a:ext>
            </a:extLst>
          </p:cNvPr>
          <p:cNvSpPr/>
          <p:nvPr/>
        </p:nvSpPr>
        <p:spPr>
          <a:xfrm>
            <a:off x="2286000" y="9679278"/>
            <a:ext cx="4572000" cy="253916"/>
          </a:xfrm>
          <a:prstGeom prst="rect">
            <a:avLst/>
          </a:prstGeom>
        </p:spPr>
        <p:txBody>
          <a:bodyPr>
            <a:spAutoFit/>
          </a:bodyPr>
          <a:lstStyle/>
          <a:p>
            <a:pPr algn="r" fontAlgn="base"/>
            <a:r>
              <a:rPr lang="en-GB" sz="1000">
                <a:solidFill>
                  <a:srgbClr val="000000"/>
                </a:solidFill>
                <a:latin typeface="Arial" panose="020B0604020202020204" pitchFamily="34" charset="0"/>
              </a:rPr>
              <a:t>Adapted from: The Trusted Advisor (</a:t>
            </a:r>
            <a:r>
              <a:rPr lang="en-GB" sz="1000" err="1">
                <a:solidFill>
                  <a:srgbClr val="000000"/>
                </a:solidFill>
                <a:latin typeface="Arial" panose="020B0604020202020204" pitchFamily="34" charset="0"/>
              </a:rPr>
              <a:t>Maister</a:t>
            </a:r>
            <a:r>
              <a:rPr lang="en-GB" sz="1000">
                <a:solidFill>
                  <a:srgbClr val="000000"/>
                </a:solidFill>
                <a:latin typeface="Arial" panose="020B0604020202020204" pitchFamily="34" charset="0"/>
              </a:rPr>
              <a:t>, Green and </a:t>
            </a:r>
            <a:r>
              <a:rPr lang="en-GB" sz="1000" err="1">
                <a:solidFill>
                  <a:srgbClr val="000000"/>
                </a:solidFill>
                <a:latin typeface="Arial" panose="020B0604020202020204" pitchFamily="34" charset="0"/>
              </a:rPr>
              <a:t>Galford</a:t>
            </a:r>
            <a:r>
              <a:rPr lang="en-GB" sz="1000">
                <a:solidFill>
                  <a:srgbClr val="000000"/>
                </a:solidFill>
                <a:latin typeface="Arial" panose="020B0604020202020204" pitchFamily="34" charset="0"/>
              </a:rPr>
              <a:t>, 2012) </a:t>
            </a:r>
            <a:r>
              <a:rPr lang="en-US" sz="1000">
                <a:latin typeface="Arial" panose="020B0604020202020204" pitchFamily="34" charset="0"/>
              </a:rPr>
              <a:t>​</a:t>
            </a:r>
            <a:endParaRPr lang="en-US" sz="1000" b="0" i="0" u="none" strike="noStrike">
              <a:effectLst/>
              <a:latin typeface="&amp;quot"/>
            </a:endParaRPr>
          </a:p>
        </p:txBody>
      </p:sp>
    </p:spTree>
    <p:extLst>
      <p:ext uri="{BB962C8B-B14F-4D97-AF65-F5344CB8AC3E}">
        <p14:creationId xmlns:p14="http://schemas.microsoft.com/office/powerpoint/2010/main" val="352638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E4AF8-79F1-470B-8E65-DC8035C8F4C7}"/>
              </a:ext>
            </a:extLst>
          </p:cNvPr>
          <p:cNvSpPr>
            <a:spLocks noGrp="1"/>
          </p:cNvSpPr>
          <p:nvPr>
            <p:ph type="title"/>
          </p:nvPr>
        </p:nvSpPr>
        <p:spPr/>
        <p:txBody>
          <a:bodyPr/>
          <a:lstStyle/>
          <a:p>
            <a:r>
              <a:rPr lang="en-GB" dirty="0"/>
              <a:t>Courageous Conversations</a:t>
            </a:r>
          </a:p>
        </p:txBody>
      </p:sp>
      <p:sp>
        <p:nvSpPr>
          <p:cNvPr id="3" name="Content Placeholder 2">
            <a:extLst>
              <a:ext uri="{FF2B5EF4-FFF2-40B4-BE49-F238E27FC236}">
                <a16:creationId xmlns:a16="http://schemas.microsoft.com/office/drawing/2014/main" id="{69CAC329-12CB-471E-9D31-D2FBA990E0BC}"/>
              </a:ext>
            </a:extLst>
          </p:cNvPr>
          <p:cNvSpPr>
            <a:spLocks noGrp="1"/>
          </p:cNvSpPr>
          <p:nvPr>
            <p:ph idx="1"/>
          </p:nvPr>
        </p:nvSpPr>
        <p:spPr>
          <a:xfrm>
            <a:off x="471488" y="3847661"/>
            <a:ext cx="5915025" cy="5074089"/>
          </a:xfrm>
        </p:spPr>
        <p:txBody>
          <a:bodyPr/>
          <a:lstStyle/>
          <a:p>
            <a:pPr fontAlgn="base">
              <a:lnSpc>
                <a:spcPct val="100000"/>
              </a:lnSpc>
              <a:spcBef>
                <a:spcPts val="0"/>
              </a:spcBef>
              <a:spcAft>
                <a:spcPts val="0"/>
              </a:spcAft>
            </a:pPr>
            <a:r>
              <a:rPr lang="en-GB" dirty="0"/>
              <a:t>Withholding your views</a:t>
            </a:r>
          </a:p>
          <a:p>
            <a:pPr marL="285750" indent="-285750" fontAlgn="base">
              <a:lnSpc>
                <a:spcPct val="100000"/>
              </a:lnSpc>
              <a:spcBef>
                <a:spcPts val="0"/>
              </a:spcBef>
              <a:spcAft>
                <a:spcPts val="0"/>
              </a:spcAft>
              <a:buFont typeface="Arial" panose="020B0604020202020204" pitchFamily="34" charset="0"/>
              <a:buChar char="•"/>
            </a:pPr>
            <a:r>
              <a:rPr lang="en-GB" b="0" dirty="0"/>
              <a:t>Masking – understating or selectively showing our feelings – sarcasm, sugar coating, humour</a:t>
            </a:r>
            <a:r>
              <a:rPr lang="en-US" b="0" dirty="0"/>
              <a:t>​</a:t>
            </a:r>
          </a:p>
          <a:p>
            <a:pPr marL="285750" indent="-285750" fontAlgn="base">
              <a:lnSpc>
                <a:spcPct val="100000"/>
              </a:lnSpc>
              <a:spcBef>
                <a:spcPts val="0"/>
              </a:spcBef>
              <a:spcAft>
                <a:spcPts val="0"/>
              </a:spcAft>
              <a:buFont typeface="Arial" panose="020B0604020202020204" pitchFamily="34" charset="0"/>
              <a:buChar char="•"/>
            </a:pPr>
            <a:r>
              <a:rPr lang="en-GB" b="0" dirty="0"/>
              <a:t>Avoiding – Steering away from sensitive conversations by keeping to safe, trivial ground</a:t>
            </a:r>
            <a:r>
              <a:rPr lang="en-US" b="0" dirty="0"/>
              <a:t>​</a:t>
            </a:r>
          </a:p>
          <a:p>
            <a:pPr marL="285750" indent="-285750" fontAlgn="base">
              <a:lnSpc>
                <a:spcPct val="100000"/>
              </a:lnSpc>
              <a:spcBef>
                <a:spcPts val="0"/>
              </a:spcBef>
              <a:spcAft>
                <a:spcPts val="0"/>
              </a:spcAft>
              <a:buFont typeface="Arial" panose="020B0604020202020204" pitchFamily="34" charset="0"/>
              <a:buChar char="•"/>
            </a:pPr>
            <a:r>
              <a:rPr lang="en-GB" b="0" dirty="0"/>
              <a:t>Withdrawing – pulling out of the conversation entirely</a:t>
            </a:r>
          </a:p>
          <a:p>
            <a:pPr fontAlgn="base">
              <a:lnSpc>
                <a:spcPct val="100000"/>
              </a:lnSpc>
              <a:spcBef>
                <a:spcPts val="0"/>
              </a:spcBef>
              <a:spcAft>
                <a:spcPts val="0"/>
              </a:spcAft>
            </a:pPr>
            <a:endParaRPr lang="en-GB" dirty="0"/>
          </a:p>
          <a:p>
            <a:pPr fontAlgn="base">
              <a:lnSpc>
                <a:spcPct val="100000"/>
              </a:lnSpc>
              <a:spcBef>
                <a:spcPts val="0"/>
              </a:spcBef>
              <a:spcAft>
                <a:spcPts val="0"/>
              </a:spcAft>
            </a:pPr>
            <a:r>
              <a:rPr lang="en-GB" dirty="0"/>
              <a:t>Blocking their views</a:t>
            </a:r>
          </a:p>
          <a:p>
            <a:pPr marL="285750" indent="-285750" fontAlgn="base">
              <a:lnSpc>
                <a:spcPct val="100000"/>
              </a:lnSpc>
              <a:spcBef>
                <a:spcPts val="0"/>
              </a:spcBef>
              <a:spcAft>
                <a:spcPts val="0"/>
              </a:spcAft>
              <a:buFont typeface="Arial" panose="020B0604020202020204" pitchFamily="34" charset="0"/>
              <a:buChar char="•"/>
            </a:pPr>
            <a:r>
              <a:rPr lang="en-GB" b="0" dirty="0"/>
              <a:t>Controlling – forcing your view on others – cutting people off, overstating your point, speaking in absolutes (I’m sure that everyone here agrees that… the last time we tried that it was a complete disaster)</a:t>
            </a:r>
            <a:r>
              <a:rPr lang="en-US" b="0" dirty="0"/>
              <a:t>​</a:t>
            </a:r>
          </a:p>
          <a:p>
            <a:pPr marL="285750" indent="-285750" fontAlgn="base">
              <a:lnSpc>
                <a:spcPct val="100000"/>
              </a:lnSpc>
              <a:spcBef>
                <a:spcPts val="0"/>
              </a:spcBef>
              <a:spcAft>
                <a:spcPts val="0"/>
              </a:spcAft>
              <a:buFont typeface="Arial" panose="020B0604020202020204" pitchFamily="34" charset="0"/>
              <a:buChar char="•"/>
            </a:pPr>
            <a:r>
              <a:rPr lang="en-GB" b="0" dirty="0"/>
              <a:t>Labelling – attaching a label to dismiss someone’s point (that’s very a very dated perspective)</a:t>
            </a:r>
            <a:r>
              <a:rPr lang="en-US" b="0" dirty="0"/>
              <a:t>​</a:t>
            </a:r>
          </a:p>
          <a:p>
            <a:pPr marL="285750" indent="-285750" fontAlgn="base">
              <a:lnSpc>
                <a:spcPct val="100000"/>
              </a:lnSpc>
              <a:spcBef>
                <a:spcPts val="0"/>
              </a:spcBef>
              <a:spcAft>
                <a:spcPts val="0"/>
              </a:spcAft>
              <a:buFont typeface="Arial" panose="020B0604020202020204" pitchFamily="34" charset="0"/>
              <a:buChar char="•"/>
            </a:pPr>
            <a:r>
              <a:rPr lang="en-GB" b="0" dirty="0"/>
              <a:t>Verbal attack – belittling the person</a:t>
            </a:r>
          </a:p>
          <a:p>
            <a:pPr>
              <a:lnSpc>
                <a:spcPct val="100000"/>
              </a:lnSpc>
            </a:pPr>
            <a:endParaRPr lang="en-GB" dirty="0"/>
          </a:p>
        </p:txBody>
      </p:sp>
      <p:sp>
        <p:nvSpPr>
          <p:cNvPr id="4" name="Slide Number Placeholder 3">
            <a:extLst>
              <a:ext uri="{FF2B5EF4-FFF2-40B4-BE49-F238E27FC236}">
                <a16:creationId xmlns:a16="http://schemas.microsoft.com/office/drawing/2014/main" id="{2B43D577-D683-409E-AAF3-82F379308AB6}"/>
              </a:ext>
            </a:extLst>
          </p:cNvPr>
          <p:cNvSpPr>
            <a:spLocks noGrp="1"/>
          </p:cNvSpPr>
          <p:nvPr>
            <p:ph type="sldNum" sz="quarter" idx="4"/>
          </p:nvPr>
        </p:nvSpPr>
        <p:spPr/>
        <p:txBody>
          <a:bodyPr/>
          <a:lstStyle/>
          <a:p>
            <a:fld id="{963AE364-3624-814B-BDC1-6A7B3421206F}" type="slidenum">
              <a:rPr lang="en-US" smtClean="0"/>
              <a:pPr/>
              <a:t>24</a:t>
            </a:fld>
            <a:endParaRPr lang="en-US" dirty="0"/>
          </a:p>
        </p:txBody>
      </p:sp>
      <p:pic>
        <p:nvPicPr>
          <p:cNvPr id="5" name="Picture 4">
            <a:extLst>
              <a:ext uri="{FF2B5EF4-FFF2-40B4-BE49-F238E27FC236}">
                <a16:creationId xmlns:a16="http://schemas.microsoft.com/office/drawing/2014/main" id="{21359060-7AFB-4006-9F2B-0BD6688FA7C8}"/>
              </a:ext>
            </a:extLst>
          </p:cNvPr>
          <p:cNvPicPr>
            <a:picLocks noChangeAspect="1"/>
          </p:cNvPicPr>
          <p:nvPr/>
        </p:nvPicPr>
        <p:blipFill>
          <a:blip r:embed="rId2"/>
          <a:stretch>
            <a:fillRect/>
          </a:stretch>
        </p:blipFill>
        <p:spPr>
          <a:xfrm>
            <a:off x="349250" y="1573748"/>
            <a:ext cx="6159500" cy="2008266"/>
          </a:xfrm>
          <a:prstGeom prst="rect">
            <a:avLst/>
          </a:prstGeom>
        </p:spPr>
      </p:pic>
    </p:spTree>
    <p:extLst>
      <p:ext uri="{BB962C8B-B14F-4D97-AF65-F5344CB8AC3E}">
        <p14:creationId xmlns:p14="http://schemas.microsoft.com/office/powerpoint/2010/main" val="3644491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BE49-3E81-4822-A2B1-FA3AC1E04410}"/>
              </a:ext>
            </a:extLst>
          </p:cNvPr>
          <p:cNvSpPr>
            <a:spLocks noGrp="1"/>
          </p:cNvSpPr>
          <p:nvPr>
            <p:ph type="title"/>
          </p:nvPr>
        </p:nvSpPr>
        <p:spPr/>
        <p:txBody>
          <a:bodyPr/>
          <a:lstStyle/>
          <a:p>
            <a:r>
              <a:rPr lang="en-GB" dirty="0"/>
              <a:t>Feedback framework</a:t>
            </a:r>
          </a:p>
        </p:txBody>
      </p:sp>
      <p:sp>
        <p:nvSpPr>
          <p:cNvPr id="4" name="Slide Number Placeholder 3">
            <a:extLst>
              <a:ext uri="{FF2B5EF4-FFF2-40B4-BE49-F238E27FC236}">
                <a16:creationId xmlns:a16="http://schemas.microsoft.com/office/drawing/2014/main" id="{C3703138-9897-43BE-A082-0CBA8441FA1A}"/>
              </a:ext>
            </a:extLst>
          </p:cNvPr>
          <p:cNvSpPr>
            <a:spLocks noGrp="1"/>
          </p:cNvSpPr>
          <p:nvPr>
            <p:ph type="sldNum" sz="quarter" idx="4"/>
          </p:nvPr>
        </p:nvSpPr>
        <p:spPr/>
        <p:txBody>
          <a:bodyPr/>
          <a:lstStyle/>
          <a:p>
            <a:fld id="{963AE364-3624-814B-BDC1-6A7B3421206F}" type="slidenum">
              <a:rPr lang="en-US" smtClean="0"/>
              <a:pPr/>
              <a:t>25</a:t>
            </a:fld>
            <a:endParaRPr lang="en-US" dirty="0"/>
          </a:p>
        </p:txBody>
      </p:sp>
      <p:graphicFrame>
        <p:nvGraphicFramePr>
          <p:cNvPr id="5" name="Table 3">
            <a:extLst>
              <a:ext uri="{FF2B5EF4-FFF2-40B4-BE49-F238E27FC236}">
                <a16:creationId xmlns:a16="http://schemas.microsoft.com/office/drawing/2014/main" id="{C351218C-8985-467B-9FB2-E6D4659D88B6}"/>
              </a:ext>
            </a:extLst>
          </p:cNvPr>
          <p:cNvGraphicFramePr>
            <a:graphicFrameLocks noGrp="1"/>
          </p:cNvGraphicFramePr>
          <p:nvPr>
            <p:extLst>
              <p:ext uri="{D42A27DB-BD31-4B8C-83A1-F6EECF244321}">
                <p14:modId xmlns:p14="http://schemas.microsoft.com/office/powerpoint/2010/main" val="2361150908"/>
              </p:ext>
            </p:extLst>
          </p:nvPr>
        </p:nvGraphicFramePr>
        <p:xfrm>
          <a:off x="244719" y="1633061"/>
          <a:ext cx="6368562" cy="3474720"/>
        </p:xfrm>
        <a:graphic>
          <a:graphicData uri="http://schemas.openxmlformats.org/drawingml/2006/table">
            <a:tbl>
              <a:tblPr firstRow="1" bandRow="1">
                <a:tableStyleId>{5C22544A-7EE6-4342-B048-85BDC9FD1C3A}</a:tableStyleId>
              </a:tblPr>
              <a:tblGrid>
                <a:gridCol w="699821">
                  <a:extLst>
                    <a:ext uri="{9D8B030D-6E8A-4147-A177-3AD203B41FA5}">
                      <a16:colId xmlns:a16="http://schemas.microsoft.com/office/drawing/2014/main" val="116405235"/>
                    </a:ext>
                  </a:extLst>
                </a:gridCol>
                <a:gridCol w="5668741">
                  <a:extLst>
                    <a:ext uri="{9D8B030D-6E8A-4147-A177-3AD203B41FA5}">
                      <a16:colId xmlns:a16="http://schemas.microsoft.com/office/drawing/2014/main" val="596403351"/>
                    </a:ext>
                  </a:extLst>
                </a:gridCol>
              </a:tblGrid>
              <a:tr h="611568">
                <a:tc>
                  <a:txBody>
                    <a:bodyPr/>
                    <a:lstStyle/>
                    <a:p>
                      <a:pPr algn="ctr"/>
                      <a:r>
                        <a:rPr lang="en-GB" sz="3200" b="1" dirty="0">
                          <a:solidFill>
                            <a:schemeClr val="tx1"/>
                          </a:solidFill>
                          <a:latin typeface="Calibri Light" panose="020F0302020204030204" pitchFamily="34" charset="0"/>
                        </a:rPr>
                        <a:t>A</a:t>
                      </a:r>
                    </a:p>
                  </a:txBody>
                  <a:tcPr>
                    <a:solidFill>
                      <a:schemeClr val="tx2">
                        <a:lumMod val="20000"/>
                        <a:lumOff val="80000"/>
                      </a:schemeClr>
                    </a:solidFill>
                  </a:tcPr>
                </a:tc>
                <a:tc>
                  <a:txBody>
                    <a:bodyPr/>
                    <a:lstStyle/>
                    <a:p>
                      <a:r>
                        <a:rPr lang="en-GB" b="1" dirty="0">
                          <a:solidFill>
                            <a:schemeClr val="tx1"/>
                          </a:solidFill>
                          <a:latin typeface="Calibri Light" panose="020F0302020204030204" pitchFamily="34" charset="0"/>
                        </a:rPr>
                        <a:t>Ask</a:t>
                      </a:r>
                      <a:r>
                        <a:rPr lang="en-GB" b="0" dirty="0">
                          <a:solidFill>
                            <a:schemeClr val="tx1"/>
                          </a:solidFill>
                        </a:rPr>
                        <a:t> – why am I giving feedback? What are the facts? What stories am I telling myself?</a:t>
                      </a:r>
                    </a:p>
                  </a:txBody>
                  <a:tcPr>
                    <a:solidFill>
                      <a:schemeClr val="tx2">
                        <a:lumMod val="20000"/>
                        <a:lumOff val="80000"/>
                      </a:schemeClr>
                    </a:solidFill>
                  </a:tcPr>
                </a:tc>
                <a:extLst>
                  <a:ext uri="{0D108BD9-81ED-4DB2-BD59-A6C34878D82A}">
                    <a16:rowId xmlns:a16="http://schemas.microsoft.com/office/drawing/2014/main" val="2821146899"/>
                  </a:ext>
                </a:extLst>
              </a:tr>
              <a:tr h="611568">
                <a:tc>
                  <a:txBody>
                    <a:bodyPr/>
                    <a:lstStyle/>
                    <a:p>
                      <a:pPr algn="ctr"/>
                      <a:r>
                        <a:rPr lang="en-GB" sz="3200" b="1" dirty="0">
                          <a:latin typeface="Calibri Light" panose="020F0302020204030204" pitchFamily="34" charset="0"/>
                        </a:rPr>
                        <a:t>B</a:t>
                      </a:r>
                    </a:p>
                  </a:txBody>
                  <a:tcPr>
                    <a:solidFill>
                      <a:schemeClr val="accent4">
                        <a:lumMod val="20000"/>
                        <a:lumOff val="80000"/>
                      </a:schemeClr>
                    </a:solidFill>
                  </a:tcPr>
                </a:tc>
                <a:tc>
                  <a:txBody>
                    <a:bodyPr/>
                    <a:lstStyle/>
                    <a:p>
                      <a:r>
                        <a:rPr lang="en-GB" dirty="0">
                          <a:latin typeface="Calibri Light" panose="020F0302020204030204" pitchFamily="34" charset="0"/>
                        </a:rPr>
                        <a:t>Outline the </a:t>
                      </a:r>
                      <a:r>
                        <a:rPr lang="en-GB" b="1" dirty="0"/>
                        <a:t>Behaviour </a:t>
                      </a:r>
                      <a:r>
                        <a:rPr lang="en-GB" dirty="0"/>
                        <a:t>– stick to the facts – ask them for their understanding of the facts</a:t>
                      </a:r>
                    </a:p>
                  </a:txBody>
                  <a:tcPr>
                    <a:solidFill>
                      <a:schemeClr val="accent4">
                        <a:lumMod val="20000"/>
                        <a:lumOff val="80000"/>
                      </a:schemeClr>
                    </a:solidFill>
                  </a:tcPr>
                </a:tc>
                <a:extLst>
                  <a:ext uri="{0D108BD9-81ED-4DB2-BD59-A6C34878D82A}">
                    <a16:rowId xmlns:a16="http://schemas.microsoft.com/office/drawing/2014/main" val="289791622"/>
                  </a:ext>
                </a:extLst>
              </a:tr>
              <a:tr h="611568">
                <a:tc>
                  <a:txBody>
                    <a:bodyPr/>
                    <a:lstStyle/>
                    <a:p>
                      <a:pPr algn="ctr"/>
                      <a:r>
                        <a:rPr lang="en-GB" sz="3200" b="1" dirty="0">
                          <a:latin typeface="Calibri Light" panose="020F0302020204030204" pitchFamily="34" charset="0"/>
                        </a:rPr>
                        <a:t>C</a:t>
                      </a:r>
                    </a:p>
                  </a:txBody>
                  <a:tcPr>
                    <a:solidFill>
                      <a:schemeClr val="accent4">
                        <a:lumMod val="20000"/>
                        <a:lumOff val="80000"/>
                      </a:schemeClr>
                    </a:solidFill>
                  </a:tcPr>
                </a:tc>
                <a:tc>
                  <a:txBody>
                    <a:bodyPr/>
                    <a:lstStyle/>
                    <a:p>
                      <a:r>
                        <a:rPr lang="en-GB" dirty="0">
                          <a:latin typeface="Calibri Light" panose="020F0302020204030204" pitchFamily="34" charset="0"/>
                        </a:rPr>
                        <a:t>Tell them the </a:t>
                      </a:r>
                      <a:r>
                        <a:rPr lang="en-GB" b="1" dirty="0"/>
                        <a:t>Consequences</a:t>
                      </a:r>
                      <a:r>
                        <a:rPr lang="en-GB" dirty="0"/>
                        <a:t> of their behaviour – tell them how it’s impacting on you – but own your stories!</a:t>
                      </a:r>
                    </a:p>
                  </a:txBody>
                  <a:tcPr>
                    <a:solidFill>
                      <a:schemeClr val="accent4">
                        <a:lumMod val="20000"/>
                        <a:lumOff val="80000"/>
                      </a:schemeClr>
                    </a:solidFill>
                  </a:tcPr>
                </a:tc>
                <a:extLst>
                  <a:ext uri="{0D108BD9-81ED-4DB2-BD59-A6C34878D82A}">
                    <a16:rowId xmlns:a16="http://schemas.microsoft.com/office/drawing/2014/main" val="3423948089"/>
                  </a:ext>
                </a:extLst>
              </a:tr>
              <a:tr h="611568">
                <a:tc>
                  <a:txBody>
                    <a:bodyPr/>
                    <a:lstStyle/>
                    <a:p>
                      <a:pPr algn="ctr"/>
                      <a:r>
                        <a:rPr lang="en-GB" sz="3200" b="1" dirty="0">
                          <a:latin typeface="Calibri Light" panose="020F0302020204030204" pitchFamily="34" charset="0"/>
                        </a:rPr>
                        <a:t>D</a:t>
                      </a:r>
                    </a:p>
                  </a:txBody>
                  <a:tcPr>
                    <a:solidFill>
                      <a:schemeClr val="accent4">
                        <a:lumMod val="20000"/>
                        <a:lumOff val="80000"/>
                      </a:schemeClr>
                    </a:solidFill>
                  </a:tcPr>
                </a:tc>
                <a:tc>
                  <a:txBody>
                    <a:bodyPr/>
                    <a:lstStyle/>
                    <a:p>
                      <a:r>
                        <a:rPr lang="en-GB" dirty="0">
                          <a:latin typeface="Calibri Light" panose="020F0302020204030204" pitchFamily="34" charset="0"/>
                        </a:rPr>
                        <a:t>What do you suggest they should </a:t>
                      </a:r>
                      <a:r>
                        <a:rPr lang="en-GB" b="1" dirty="0"/>
                        <a:t>Do </a:t>
                      </a:r>
                      <a:r>
                        <a:rPr lang="en-GB" dirty="0"/>
                        <a:t>differently next time? What will you do differently? </a:t>
                      </a:r>
                    </a:p>
                  </a:txBody>
                  <a:tcPr>
                    <a:solidFill>
                      <a:schemeClr val="accent4">
                        <a:lumMod val="20000"/>
                        <a:lumOff val="80000"/>
                      </a:schemeClr>
                    </a:solidFill>
                  </a:tcPr>
                </a:tc>
                <a:extLst>
                  <a:ext uri="{0D108BD9-81ED-4DB2-BD59-A6C34878D82A}">
                    <a16:rowId xmlns:a16="http://schemas.microsoft.com/office/drawing/2014/main" val="1964188648"/>
                  </a:ext>
                </a:extLst>
              </a:tr>
              <a:tr h="873669">
                <a:tc>
                  <a:txBody>
                    <a:bodyPr/>
                    <a:lstStyle/>
                    <a:p>
                      <a:pPr algn="ctr"/>
                      <a:r>
                        <a:rPr lang="en-GB" sz="3200" b="1" dirty="0">
                          <a:latin typeface="Calibri Light" panose="020F0302020204030204" pitchFamily="34" charset="0"/>
                        </a:rPr>
                        <a:t>E</a:t>
                      </a:r>
                    </a:p>
                  </a:txBody>
                  <a:tcPr>
                    <a:solidFill>
                      <a:schemeClr val="tx2">
                        <a:lumMod val="20000"/>
                        <a:lumOff val="80000"/>
                      </a:schemeClr>
                    </a:solidFill>
                  </a:tcPr>
                </a:tc>
                <a:tc>
                  <a:txBody>
                    <a:bodyPr/>
                    <a:lstStyle/>
                    <a:p>
                      <a:r>
                        <a:rPr lang="en-GB" dirty="0">
                          <a:latin typeface="Calibri Light" panose="020F0302020204030204" pitchFamily="34" charset="0"/>
                        </a:rPr>
                        <a:t>Evaluate the conversation – did you withhold your views? Did you block theirs? If appropriate evaluate the behaviour change and give further feedback </a:t>
                      </a:r>
                    </a:p>
                  </a:txBody>
                  <a:tcPr>
                    <a:solidFill>
                      <a:schemeClr val="tx2">
                        <a:lumMod val="20000"/>
                        <a:lumOff val="80000"/>
                      </a:schemeClr>
                    </a:solidFill>
                  </a:tcPr>
                </a:tc>
                <a:extLst>
                  <a:ext uri="{0D108BD9-81ED-4DB2-BD59-A6C34878D82A}">
                    <a16:rowId xmlns:a16="http://schemas.microsoft.com/office/drawing/2014/main" val="2897517481"/>
                  </a:ext>
                </a:extLst>
              </a:tr>
            </a:tbl>
          </a:graphicData>
        </a:graphic>
      </p:graphicFrame>
    </p:spTree>
    <p:extLst>
      <p:ext uri="{BB962C8B-B14F-4D97-AF65-F5344CB8AC3E}">
        <p14:creationId xmlns:p14="http://schemas.microsoft.com/office/powerpoint/2010/main" val="1633636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4C1FA-1034-4967-9167-FAF7FA889608}"/>
              </a:ext>
            </a:extLst>
          </p:cNvPr>
          <p:cNvSpPr>
            <a:spLocks noGrp="1"/>
          </p:cNvSpPr>
          <p:nvPr>
            <p:ph type="title"/>
          </p:nvPr>
        </p:nvSpPr>
        <p:spPr/>
        <p:txBody>
          <a:bodyPr/>
          <a:lstStyle/>
          <a:p>
            <a:r>
              <a:rPr lang="en-GB" dirty="0"/>
              <a:t>Breakout discussion 14</a:t>
            </a:r>
          </a:p>
        </p:txBody>
      </p:sp>
      <p:sp>
        <p:nvSpPr>
          <p:cNvPr id="3" name="Content Placeholder 2">
            <a:extLst>
              <a:ext uri="{FF2B5EF4-FFF2-40B4-BE49-F238E27FC236}">
                <a16:creationId xmlns:a16="http://schemas.microsoft.com/office/drawing/2014/main" id="{7C2C65F6-BBAD-471D-AC73-857ED7C233CD}"/>
              </a:ext>
            </a:extLst>
          </p:cNvPr>
          <p:cNvSpPr>
            <a:spLocks noGrp="1"/>
          </p:cNvSpPr>
          <p:nvPr>
            <p:ph idx="1"/>
          </p:nvPr>
        </p:nvSpPr>
        <p:spPr/>
        <p:txBody>
          <a:bodyPr>
            <a:normAutofit fontScale="85000" lnSpcReduction="10000"/>
          </a:bodyPr>
          <a:lstStyle/>
          <a:p>
            <a:r>
              <a:rPr lang="en-GB" b="0" dirty="0">
                <a:latin typeface="+mj-lt"/>
              </a:rPr>
              <a:t>Practice giving each other the feedback you have prepared. You may find it useful to roleplay the conversation, in which case the person receiving the feedback should be briefed on how to respond.</a:t>
            </a:r>
          </a:p>
          <a:p>
            <a:pPr lvl="0">
              <a:lnSpc>
                <a:spcPct val="120000"/>
              </a:lnSpc>
            </a:pPr>
            <a:r>
              <a:rPr lang="en-GB" dirty="0"/>
              <a:t>Round 1</a:t>
            </a:r>
          </a:p>
          <a:p>
            <a:pPr marL="285750" lvl="0" indent="-285750">
              <a:lnSpc>
                <a:spcPct val="120000"/>
              </a:lnSpc>
              <a:buFont typeface="Arial" panose="020B0604020202020204" pitchFamily="34" charset="0"/>
              <a:buChar char="•"/>
            </a:pPr>
            <a:r>
              <a:rPr lang="en-GB" b="0" dirty="0">
                <a:latin typeface="Calibri Light" panose="020F0302020204030204"/>
              </a:rPr>
              <a:t>Person A: Gives the feedback they’ve prepared</a:t>
            </a:r>
          </a:p>
          <a:p>
            <a:pPr marL="285750" lvl="0" indent="-285750">
              <a:lnSpc>
                <a:spcPct val="120000"/>
              </a:lnSpc>
              <a:buFont typeface="Arial" panose="020B0604020202020204" pitchFamily="34" charset="0"/>
              <a:buChar char="•"/>
            </a:pPr>
            <a:r>
              <a:rPr lang="en-GB" b="0" dirty="0">
                <a:latin typeface="Calibri Light" panose="020F0302020204030204"/>
              </a:rPr>
              <a:t>Person B: Receives the feedback</a:t>
            </a:r>
          </a:p>
          <a:p>
            <a:pPr marL="285750" lvl="0" indent="-285750">
              <a:lnSpc>
                <a:spcPct val="120000"/>
              </a:lnSpc>
              <a:buFont typeface="Arial" panose="020B0604020202020204" pitchFamily="34" charset="0"/>
              <a:buChar char="•"/>
            </a:pPr>
            <a:r>
              <a:rPr lang="en-GB" b="0" dirty="0">
                <a:latin typeface="Calibri Light" panose="020F0302020204030204"/>
              </a:rPr>
              <a:t>Person C: Observes and makes a note of what’s successful/less successful</a:t>
            </a:r>
          </a:p>
          <a:p>
            <a:pPr lvl="0">
              <a:lnSpc>
                <a:spcPct val="120000"/>
              </a:lnSpc>
            </a:pPr>
            <a:r>
              <a:rPr lang="en-GB" b="0" dirty="0">
                <a:latin typeface="Calibri Light" panose="020F0302020204030204"/>
              </a:rPr>
              <a:t>Spend a couple of minutes helping person A refine the feedback.</a:t>
            </a:r>
          </a:p>
          <a:p>
            <a:pPr lvl="0">
              <a:lnSpc>
                <a:spcPct val="120000"/>
              </a:lnSpc>
            </a:pPr>
            <a:r>
              <a:rPr lang="en-GB" dirty="0">
                <a:solidFill>
                  <a:prstClr val="black">
                    <a:lumMod val="75000"/>
                    <a:lumOff val="25000"/>
                  </a:prstClr>
                </a:solidFill>
                <a:latin typeface="Calibri Light" panose="020F0302020204030204" pitchFamily="34" charset="0"/>
                <a:cs typeface="Calibri Light" panose="020F0302020204030204" pitchFamily="34" charset="0"/>
              </a:rPr>
              <a:t>Round 2:</a:t>
            </a:r>
          </a:p>
          <a:p>
            <a:pPr marL="342900" lvl="0" indent="-342900">
              <a:lnSpc>
                <a:spcPct val="120000"/>
              </a:lnSpc>
              <a:buFont typeface="Arial" panose="020B0604020202020204" pitchFamily="34" charset="0"/>
              <a:buChar char="•"/>
            </a:pPr>
            <a:r>
              <a:rPr lang="en-GB" b="0" dirty="0">
                <a:solidFill>
                  <a:prstClr val="black">
                    <a:lumMod val="75000"/>
                    <a:lumOff val="25000"/>
                  </a:prstClr>
                </a:solidFill>
                <a:latin typeface="Calibri Light" panose="020F0302020204030204" pitchFamily="34" charset="0"/>
                <a:cs typeface="Calibri Light" panose="020F0302020204030204" pitchFamily="34" charset="0"/>
              </a:rPr>
              <a:t>Person B gives the feedback</a:t>
            </a:r>
          </a:p>
          <a:p>
            <a:pPr marL="342900" lvl="0" indent="-342900">
              <a:lnSpc>
                <a:spcPct val="120000"/>
              </a:lnSpc>
              <a:buFont typeface="Arial" panose="020B0604020202020204" pitchFamily="34" charset="0"/>
              <a:buChar char="•"/>
            </a:pPr>
            <a:r>
              <a:rPr lang="en-GB" b="0" dirty="0">
                <a:solidFill>
                  <a:prstClr val="black">
                    <a:lumMod val="75000"/>
                    <a:lumOff val="25000"/>
                  </a:prstClr>
                </a:solidFill>
                <a:latin typeface="Calibri Light" panose="020F0302020204030204" pitchFamily="34" charset="0"/>
                <a:cs typeface="Calibri Light" panose="020F0302020204030204" pitchFamily="34" charset="0"/>
              </a:rPr>
              <a:t>Person C receives the feedback</a:t>
            </a:r>
          </a:p>
          <a:p>
            <a:pPr marL="342900" lvl="0" indent="-342900">
              <a:lnSpc>
                <a:spcPct val="120000"/>
              </a:lnSpc>
              <a:buFont typeface="Arial" panose="020B0604020202020204" pitchFamily="34" charset="0"/>
              <a:buChar char="•"/>
            </a:pPr>
            <a:r>
              <a:rPr lang="en-GB" b="0" dirty="0">
                <a:solidFill>
                  <a:prstClr val="black">
                    <a:lumMod val="75000"/>
                    <a:lumOff val="25000"/>
                  </a:prstClr>
                </a:solidFill>
                <a:latin typeface="Calibri Light" panose="020F0302020204030204" pitchFamily="34" charset="0"/>
                <a:cs typeface="Calibri Light" panose="020F0302020204030204" pitchFamily="34" charset="0"/>
              </a:rPr>
              <a:t>Person A observes</a:t>
            </a:r>
          </a:p>
          <a:p>
            <a:pPr>
              <a:lnSpc>
                <a:spcPct val="120000"/>
              </a:lnSpc>
            </a:pPr>
            <a:r>
              <a:rPr lang="en-GB" b="0" dirty="0">
                <a:latin typeface="Calibri Light" panose="020F0302020204030204"/>
              </a:rPr>
              <a:t>Spend a couple of minutes helping person B refine the feedback.</a:t>
            </a:r>
            <a:endParaRPr lang="en-GB" b="0" dirty="0">
              <a:solidFill>
                <a:prstClr val="black">
                  <a:lumMod val="75000"/>
                  <a:lumOff val="25000"/>
                </a:prstClr>
              </a:solidFill>
              <a:latin typeface="Calibri Light" panose="020F0302020204030204" pitchFamily="34" charset="0"/>
              <a:cs typeface="Calibri Light" panose="020F0302020204030204" pitchFamily="34" charset="0"/>
            </a:endParaRPr>
          </a:p>
          <a:p>
            <a:pPr lvl="0">
              <a:lnSpc>
                <a:spcPct val="120000"/>
              </a:lnSpc>
            </a:pPr>
            <a:r>
              <a:rPr lang="en-GB" dirty="0">
                <a:solidFill>
                  <a:prstClr val="black">
                    <a:lumMod val="75000"/>
                    <a:lumOff val="25000"/>
                  </a:prstClr>
                </a:solidFill>
                <a:latin typeface="Calibri Light" panose="020F0302020204030204" pitchFamily="34" charset="0"/>
                <a:cs typeface="Calibri Light" panose="020F0302020204030204" pitchFamily="34" charset="0"/>
              </a:rPr>
              <a:t>Round 3:</a:t>
            </a:r>
          </a:p>
          <a:p>
            <a:pPr marL="342900" indent="-342900">
              <a:lnSpc>
                <a:spcPct val="120000"/>
              </a:lnSpc>
              <a:buFont typeface="Arial" panose="020B0604020202020204" pitchFamily="34" charset="0"/>
              <a:buChar char="•"/>
            </a:pPr>
            <a:r>
              <a:rPr lang="en-GB" b="0" dirty="0">
                <a:solidFill>
                  <a:prstClr val="black">
                    <a:lumMod val="75000"/>
                    <a:lumOff val="25000"/>
                  </a:prstClr>
                </a:solidFill>
                <a:latin typeface="Calibri Light" panose="020F0302020204030204" pitchFamily="34" charset="0"/>
                <a:cs typeface="Calibri Light" panose="020F0302020204030204" pitchFamily="34" charset="0"/>
              </a:rPr>
              <a:t>Person C gives the feedback</a:t>
            </a:r>
          </a:p>
          <a:p>
            <a:pPr marL="342900" lvl="0" indent="-342900">
              <a:lnSpc>
                <a:spcPct val="120000"/>
              </a:lnSpc>
              <a:buFont typeface="Arial" panose="020B0604020202020204" pitchFamily="34" charset="0"/>
              <a:buChar char="•"/>
            </a:pPr>
            <a:r>
              <a:rPr lang="en-GB" b="0" dirty="0">
                <a:solidFill>
                  <a:prstClr val="black">
                    <a:lumMod val="75000"/>
                    <a:lumOff val="25000"/>
                  </a:prstClr>
                </a:solidFill>
                <a:latin typeface="Calibri Light" panose="020F0302020204030204" pitchFamily="34" charset="0"/>
                <a:cs typeface="Calibri Light" panose="020F0302020204030204" pitchFamily="34" charset="0"/>
              </a:rPr>
              <a:t>Person A receives the feedback</a:t>
            </a:r>
          </a:p>
          <a:p>
            <a:pPr marL="342900" lvl="0" indent="-342900">
              <a:lnSpc>
                <a:spcPct val="120000"/>
              </a:lnSpc>
              <a:buFont typeface="Arial" panose="020B0604020202020204" pitchFamily="34" charset="0"/>
              <a:buChar char="•"/>
            </a:pPr>
            <a:r>
              <a:rPr lang="en-GB" b="0" dirty="0">
                <a:solidFill>
                  <a:prstClr val="black">
                    <a:lumMod val="75000"/>
                    <a:lumOff val="25000"/>
                  </a:prstClr>
                </a:solidFill>
                <a:latin typeface="Calibri Light" panose="020F0302020204030204" pitchFamily="34" charset="0"/>
                <a:cs typeface="Calibri Light" panose="020F0302020204030204" pitchFamily="34" charset="0"/>
              </a:rPr>
              <a:t>Person C observes</a:t>
            </a:r>
          </a:p>
          <a:p>
            <a:pPr lvl="0">
              <a:lnSpc>
                <a:spcPct val="120000"/>
              </a:lnSpc>
            </a:pPr>
            <a:r>
              <a:rPr lang="en-GB" b="0" dirty="0">
                <a:latin typeface="Calibri Light" panose="020F0302020204030204"/>
              </a:rPr>
              <a:t>Spend a couple of minutes helping person B refine the feedback.</a:t>
            </a:r>
            <a:endParaRPr lang="en-GB" b="0" dirty="0">
              <a:solidFill>
                <a:prstClr val="black">
                  <a:lumMod val="75000"/>
                  <a:lumOff val="25000"/>
                </a:prstClr>
              </a:solidFill>
              <a:latin typeface="Calibri Light" panose="020F0302020204030204" pitchFamily="34" charset="0"/>
              <a:cs typeface="Calibri Light" panose="020F0302020204030204" pitchFamily="34" charset="0"/>
            </a:endParaRPr>
          </a:p>
          <a:p>
            <a:pPr lvl="0">
              <a:lnSpc>
                <a:spcPct val="120000"/>
              </a:lnSpc>
            </a:pPr>
            <a:r>
              <a:rPr lang="en-GB" b="0" dirty="0">
                <a:latin typeface="Calibri Light" panose="020F0302020204030204" pitchFamily="34" charset="0"/>
                <a:cs typeface="Calibri Light" panose="020F0302020204030204" pitchFamily="34" charset="0"/>
              </a:rPr>
              <a:t>You will be asked to feedback what works well and any challenges.</a:t>
            </a:r>
          </a:p>
        </p:txBody>
      </p:sp>
      <p:sp>
        <p:nvSpPr>
          <p:cNvPr id="4" name="Slide Number Placeholder 3">
            <a:extLst>
              <a:ext uri="{FF2B5EF4-FFF2-40B4-BE49-F238E27FC236}">
                <a16:creationId xmlns:a16="http://schemas.microsoft.com/office/drawing/2014/main" id="{ECD5B9B9-15E8-4903-B0A0-1B9A0013463C}"/>
              </a:ext>
            </a:extLst>
          </p:cNvPr>
          <p:cNvSpPr>
            <a:spLocks noGrp="1"/>
          </p:cNvSpPr>
          <p:nvPr>
            <p:ph type="sldNum" sz="quarter" idx="4"/>
          </p:nvPr>
        </p:nvSpPr>
        <p:spPr/>
        <p:txBody>
          <a:bodyPr/>
          <a:lstStyle/>
          <a:p>
            <a:fld id="{963AE364-3624-814B-BDC1-6A7B3421206F}" type="slidenum">
              <a:rPr lang="en-US" smtClean="0"/>
              <a:pPr/>
              <a:t>26</a:t>
            </a:fld>
            <a:endParaRPr lang="en-US" dirty="0"/>
          </a:p>
        </p:txBody>
      </p:sp>
    </p:spTree>
    <p:extLst>
      <p:ext uri="{BB962C8B-B14F-4D97-AF65-F5344CB8AC3E}">
        <p14:creationId xmlns:p14="http://schemas.microsoft.com/office/powerpoint/2010/main" val="3581713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0132-E8DA-4BB8-ADA1-1C41EE8B029A}"/>
              </a:ext>
            </a:extLst>
          </p:cNvPr>
          <p:cNvSpPr>
            <a:spLocks noGrp="1"/>
          </p:cNvSpPr>
          <p:nvPr>
            <p:ph type="title"/>
          </p:nvPr>
        </p:nvSpPr>
        <p:spPr/>
        <p:txBody>
          <a:bodyPr/>
          <a:lstStyle/>
          <a:p>
            <a:r>
              <a:rPr lang="en-GB" dirty="0"/>
              <a:t>Buddy catch up</a:t>
            </a:r>
          </a:p>
        </p:txBody>
      </p:sp>
      <p:sp>
        <p:nvSpPr>
          <p:cNvPr id="3" name="Content Placeholder 2">
            <a:extLst>
              <a:ext uri="{FF2B5EF4-FFF2-40B4-BE49-F238E27FC236}">
                <a16:creationId xmlns:a16="http://schemas.microsoft.com/office/drawing/2014/main" id="{53750D40-F850-4606-9DA1-B7B7CE85D097}"/>
              </a:ext>
            </a:extLst>
          </p:cNvPr>
          <p:cNvSpPr>
            <a:spLocks noGrp="1"/>
          </p:cNvSpPr>
          <p:nvPr>
            <p:ph idx="1"/>
          </p:nvPr>
        </p:nvSpPr>
        <p:spPr/>
        <p:txBody>
          <a:bodyPr/>
          <a:lstStyle/>
          <a:p>
            <a:r>
              <a:rPr lang="en-GB" b="0" dirty="0"/>
              <a:t>Share:</a:t>
            </a:r>
          </a:p>
          <a:p>
            <a:pPr marL="285750" indent="-285750">
              <a:lnSpc>
                <a:spcPct val="100000"/>
              </a:lnSpc>
              <a:spcAft>
                <a:spcPts val="1200"/>
              </a:spcAft>
              <a:buFont typeface="Arial" panose="020B0604020202020204" pitchFamily="34" charset="0"/>
              <a:buChar char="•"/>
            </a:pPr>
            <a:r>
              <a:rPr lang="en-GB" b="0" dirty="0"/>
              <a:t>What I’ve learned</a:t>
            </a:r>
          </a:p>
          <a:p>
            <a:pPr marL="285750" indent="-285750">
              <a:lnSpc>
                <a:spcPct val="100000"/>
              </a:lnSpc>
              <a:spcAft>
                <a:spcPts val="1200"/>
              </a:spcAft>
              <a:buFont typeface="Arial" panose="020B0604020202020204" pitchFamily="34" charset="0"/>
              <a:buChar char="•"/>
            </a:pPr>
            <a:r>
              <a:rPr lang="en-GB" b="0" dirty="0"/>
              <a:t>What I’ll take back to work</a:t>
            </a:r>
          </a:p>
          <a:p>
            <a:pPr marL="285750" indent="-285750">
              <a:lnSpc>
                <a:spcPct val="100000"/>
              </a:lnSpc>
              <a:spcAft>
                <a:spcPts val="1200"/>
              </a:spcAft>
              <a:buFont typeface="Arial" panose="020B0604020202020204" pitchFamily="34" charset="0"/>
              <a:buChar char="•"/>
            </a:pPr>
            <a:r>
              <a:rPr lang="en-GB" b="0" dirty="0"/>
              <a:t>What support I might need</a:t>
            </a:r>
          </a:p>
          <a:p>
            <a:pPr marL="285750" indent="-285750">
              <a:lnSpc>
                <a:spcPct val="100000"/>
              </a:lnSpc>
              <a:spcAft>
                <a:spcPts val="1200"/>
              </a:spcAft>
              <a:buFont typeface="Arial" panose="020B0604020202020204" pitchFamily="34" charset="0"/>
              <a:buChar char="•"/>
            </a:pPr>
            <a:r>
              <a:rPr lang="en-GB" b="0" dirty="0"/>
              <a:t>What I’ll do this evening to look after my wellbeing</a:t>
            </a:r>
          </a:p>
          <a:p>
            <a:endParaRPr lang="en-GB" b="0" dirty="0"/>
          </a:p>
        </p:txBody>
      </p:sp>
      <p:sp>
        <p:nvSpPr>
          <p:cNvPr id="4" name="Slide Number Placeholder 3">
            <a:extLst>
              <a:ext uri="{FF2B5EF4-FFF2-40B4-BE49-F238E27FC236}">
                <a16:creationId xmlns:a16="http://schemas.microsoft.com/office/drawing/2014/main" id="{696E8AC2-B6E2-4291-85CE-89B9B2541616}"/>
              </a:ext>
            </a:extLst>
          </p:cNvPr>
          <p:cNvSpPr>
            <a:spLocks noGrp="1"/>
          </p:cNvSpPr>
          <p:nvPr>
            <p:ph type="sldNum" sz="quarter" idx="4"/>
          </p:nvPr>
        </p:nvSpPr>
        <p:spPr/>
        <p:txBody>
          <a:bodyPr/>
          <a:lstStyle/>
          <a:p>
            <a:fld id="{963AE364-3624-814B-BDC1-6A7B3421206F}" type="slidenum">
              <a:rPr lang="en-US" smtClean="0"/>
              <a:pPr/>
              <a:t>27</a:t>
            </a:fld>
            <a:endParaRPr lang="en-US" dirty="0"/>
          </a:p>
        </p:txBody>
      </p:sp>
    </p:spTree>
    <p:extLst>
      <p:ext uri="{BB962C8B-B14F-4D97-AF65-F5344CB8AC3E}">
        <p14:creationId xmlns:p14="http://schemas.microsoft.com/office/powerpoint/2010/main" val="48403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C17892-7BCC-4908-A380-3F102A7BE4F6}"/>
              </a:ext>
            </a:extLst>
          </p:cNvPr>
          <p:cNvSpPr>
            <a:spLocks noGrp="1"/>
          </p:cNvSpPr>
          <p:nvPr>
            <p:ph type="title"/>
          </p:nvPr>
        </p:nvSpPr>
        <p:spPr/>
        <p:txBody>
          <a:bodyPr/>
          <a:lstStyle/>
          <a:p>
            <a:r>
              <a:rPr lang="en-GB" dirty="0"/>
              <a:t>Breakout discussion 2</a:t>
            </a:r>
          </a:p>
        </p:txBody>
      </p:sp>
      <p:sp>
        <p:nvSpPr>
          <p:cNvPr id="7" name="Content Placeholder 6">
            <a:extLst>
              <a:ext uri="{FF2B5EF4-FFF2-40B4-BE49-F238E27FC236}">
                <a16:creationId xmlns:a16="http://schemas.microsoft.com/office/drawing/2014/main" id="{0E4385EA-CC55-4149-B391-8A8C7FCD0D85}"/>
              </a:ext>
            </a:extLst>
          </p:cNvPr>
          <p:cNvSpPr>
            <a:spLocks noGrp="1"/>
          </p:cNvSpPr>
          <p:nvPr>
            <p:ph idx="1"/>
          </p:nvPr>
        </p:nvSpPr>
        <p:spPr/>
        <p:txBody>
          <a:bodyPr/>
          <a:lstStyle/>
          <a:p>
            <a:pPr algn="ctr"/>
            <a:r>
              <a:rPr lang="en-GB" b="0" dirty="0"/>
              <a:t>Who do you need to build relationships with in your role?</a:t>
            </a:r>
          </a:p>
          <a:p>
            <a:r>
              <a:rPr lang="en-GB" b="0" dirty="0"/>
              <a:t>Focus on:</a:t>
            </a:r>
          </a:p>
          <a:p>
            <a:pPr marL="514350" indent="-514350">
              <a:buAutoNum type="arabicPeriod"/>
            </a:pPr>
            <a:r>
              <a:rPr lang="en-GB" b="0" dirty="0"/>
              <a:t>The work you do day-to-day</a:t>
            </a:r>
          </a:p>
          <a:p>
            <a:pPr marL="514350" indent="-514350">
              <a:buAutoNum type="arabicPeriod"/>
            </a:pPr>
            <a:r>
              <a:rPr lang="en-GB" b="0" dirty="0"/>
              <a:t>The support you might need to carry out your role effectively</a:t>
            </a:r>
          </a:p>
          <a:p>
            <a:endParaRPr lang="en-GB" b="0" dirty="0"/>
          </a:p>
          <a:p>
            <a:r>
              <a:rPr lang="en-GB" b="0" dirty="0"/>
              <a:t>Write down all the people (i.e. relationships) you will be interacting with for each.</a:t>
            </a:r>
          </a:p>
          <a:p>
            <a:r>
              <a:rPr lang="en-GB" b="0" dirty="0"/>
              <a:t>Think about what interactions you will have because of that and the nature of the relationship.</a:t>
            </a:r>
          </a:p>
          <a:p>
            <a:pPr algn="ctr"/>
            <a:endParaRPr lang="en-GB" b="0" dirty="0"/>
          </a:p>
          <a:p>
            <a:pPr algn="ctr"/>
            <a:r>
              <a:rPr lang="en-GB" b="0" dirty="0"/>
              <a:t>You will be asked to feedback your lists to the rest of the group.</a:t>
            </a:r>
          </a:p>
        </p:txBody>
      </p:sp>
      <p:sp>
        <p:nvSpPr>
          <p:cNvPr id="2" name="Slide Number Placeholder 1">
            <a:extLst>
              <a:ext uri="{FF2B5EF4-FFF2-40B4-BE49-F238E27FC236}">
                <a16:creationId xmlns:a16="http://schemas.microsoft.com/office/drawing/2014/main" id="{87787366-C420-47CE-A3BA-5783415291F0}"/>
              </a:ext>
            </a:extLst>
          </p:cNvPr>
          <p:cNvSpPr>
            <a:spLocks noGrp="1"/>
          </p:cNvSpPr>
          <p:nvPr>
            <p:ph type="sldNum" sz="quarter" idx="4"/>
          </p:nvPr>
        </p:nvSpPr>
        <p:spPr/>
        <p:txBody>
          <a:bodyPr/>
          <a:lstStyle/>
          <a:p>
            <a:fld id="{963AE364-3624-814B-BDC1-6A7B3421206F}" type="slidenum">
              <a:rPr lang="en-US" smtClean="0"/>
              <a:pPr/>
              <a:t>3</a:t>
            </a:fld>
            <a:endParaRPr lang="en-US" dirty="0"/>
          </a:p>
        </p:txBody>
      </p:sp>
    </p:spTree>
    <p:extLst>
      <p:ext uri="{BB962C8B-B14F-4D97-AF65-F5344CB8AC3E}">
        <p14:creationId xmlns:p14="http://schemas.microsoft.com/office/powerpoint/2010/main" val="255038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C17892-7BCC-4908-A380-3F102A7BE4F6}"/>
              </a:ext>
            </a:extLst>
          </p:cNvPr>
          <p:cNvSpPr>
            <a:spLocks noGrp="1"/>
          </p:cNvSpPr>
          <p:nvPr>
            <p:ph type="title"/>
          </p:nvPr>
        </p:nvSpPr>
        <p:spPr>
          <a:xfrm>
            <a:off x="471488" y="778827"/>
            <a:ext cx="5915025" cy="529274"/>
          </a:xfrm>
        </p:spPr>
        <p:txBody>
          <a:bodyPr/>
          <a:lstStyle/>
          <a:p>
            <a:r>
              <a:rPr lang="en-GB" dirty="0"/>
              <a:t>Breakout discussion 3</a:t>
            </a:r>
          </a:p>
        </p:txBody>
      </p:sp>
      <p:sp>
        <p:nvSpPr>
          <p:cNvPr id="7" name="Content Placeholder 6">
            <a:extLst>
              <a:ext uri="{FF2B5EF4-FFF2-40B4-BE49-F238E27FC236}">
                <a16:creationId xmlns:a16="http://schemas.microsoft.com/office/drawing/2014/main" id="{0E4385EA-CC55-4149-B391-8A8C7FCD0D85}"/>
              </a:ext>
            </a:extLst>
          </p:cNvPr>
          <p:cNvSpPr>
            <a:spLocks noGrp="1"/>
          </p:cNvSpPr>
          <p:nvPr>
            <p:ph idx="1"/>
          </p:nvPr>
        </p:nvSpPr>
        <p:spPr/>
        <p:txBody>
          <a:bodyPr/>
          <a:lstStyle/>
          <a:p>
            <a:pPr marL="342900" indent="-342900" fontAlgn="base">
              <a:buFont typeface="Arial" panose="020B0604020202020204" pitchFamily="34" charset="0"/>
              <a:buChar char="•"/>
            </a:pPr>
            <a:r>
              <a:rPr lang="en-GB" b="0" dirty="0"/>
              <a:t>When did someone’s behaviour last really surprise you?</a:t>
            </a:r>
            <a:r>
              <a:rPr lang="en-US" b="0" dirty="0"/>
              <a:t>​</a:t>
            </a:r>
          </a:p>
          <a:p>
            <a:pPr marL="342900" indent="-342900" fontAlgn="base">
              <a:buFont typeface="Arial" panose="020B0604020202020204" pitchFamily="34" charset="0"/>
              <a:buChar char="•"/>
            </a:pPr>
            <a:r>
              <a:rPr lang="en-GB" b="0" dirty="0"/>
              <a:t>What did they do?</a:t>
            </a:r>
            <a:r>
              <a:rPr lang="en-US" b="0" dirty="0"/>
              <a:t>​</a:t>
            </a:r>
          </a:p>
          <a:p>
            <a:pPr marL="342900" indent="-342900" fontAlgn="base">
              <a:buFont typeface="Arial" panose="020B0604020202020204" pitchFamily="34" charset="0"/>
              <a:buChar char="•"/>
            </a:pPr>
            <a:r>
              <a:rPr lang="en-GB" b="0" dirty="0"/>
              <a:t>Why was it a surprise?</a:t>
            </a:r>
            <a:r>
              <a:rPr lang="en-US" b="0" dirty="0"/>
              <a:t>​</a:t>
            </a:r>
          </a:p>
          <a:p>
            <a:pPr marL="342900" indent="-342900" fontAlgn="base">
              <a:buFont typeface="Arial" panose="020B0604020202020204" pitchFamily="34" charset="0"/>
              <a:buChar char="•"/>
            </a:pPr>
            <a:r>
              <a:rPr lang="en-GB" b="0" dirty="0"/>
              <a:t>How did you react?</a:t>
            </a:r>
            <a:endParaRPr lang="en-US" b="0" dirty="0"/>
          </a:p>
          <a:p>
            <a:pPr marL="285750" indent="-285750">
              <a:buFont typeface="Arial" panose="020B0604020202020204" pitchFamily="34" charset="0"/>
              <a:buChar char="•"/>
            </a:pPr>
            <a:endParaRPr lang="en-GB" b="0" dirty="0"/>
          </a:p>
          <a:p>
            <a:pPr algn="ctr"/>
            <a:r>
              <a:rPr lang="en-GB" b="0" dirty="0"/>
              <a:t>After this discussion you will be asked to share your reflections but you won’t have to share the detail if you’d rather not.</a:t>
            </a:r>
          </a:p>
        </p:txBody>
      </p:sp>
      <p:sp>
        <p:nvSpPr>
          <p:cNvPr id="3" name="Slide Number Placeholder 2">
            <a:extLst>
              <a:ext uri="{FF2B5EF4-FFF2-40B4-BE49-F238E27FC236}">
                <a16:creationId xmlns:a16="http://schemas.microsoft.com/office/drawing/2014/main" id="{D8898551-B682-4CAC-A28F-FB6A172E67C2}"/>
              </a:ext>
            </a:extLst>
          </p:cNvPr>
          <p:cNvSpPr>
            <a:spLocks noGrp="1"/>
          </p:cNvSpPr>
          <p:nvPr>
            <p:ph type="sldNum" sz="quarter" idx="4"/>
          </p:nvPr>
        </p:nvSpPr>
        <p:spPr/>
        <p:txBody>
          <a:bodyPr/>
          <a:lstStyle/>
          <a:p>
            <a:fld id="{963AE364-3624-814B-BDC1-6A7B3421206F}" type="slidenum">
              <a:rPr lang="en-US" smtClean="0"/>
              <a:pPr/>
              <a:t>4</a:t>
            </a:fld>
            <a:endParaRPr lang="en-US" dirty="0"/>
          </a:p>
        </p:txBody>
      </p:sp>
    </p:spTree>
    <p:extLst>
      <p:ext uri="{BB962C8B-B14F-4D97-AF65-F5344CB8AC3E}">
        <p14:creationId xmlns:p14="http://schemas.microsoft.com/office/powerpoint/2010/main" val="236375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C17892-7BCC-4908-A380-3F102A7BE4F6}"/>
              </a:ext>
            </a:extLst>
          </p:cNvPr>
          <p:cNvSpPr>
            <a:spLocks noGrp="1"/>
          </p:cNvSpPr>
          <p:nvPr>
            <p:ph type="title"/>
          </p:nvPr>
        </p:nvSpPr>
        <p:spPr>
          <a:xfrm>
            <a:off x="471488" y="778827"/>
            <a:ext cx="5915025" cy="529274"/>
          </a:xfrm>
        </p:spPr>
        <p:txBody>
          <a:bodyPr/>
          <a:lstStyle/>
          <a:p>
            <a:r>
              <a:rPr lang="en-GB" dirty="0"/>
              <a:t>Breakout discussion 4</a:t>
            </a:r>
          </a:p>
        </p:txBody>
      </p:sp>
      <p:sp>
        <p:nvSpPr>
          <p:cNvPr id="7" name="Content Placeholder 6">
            <a:extLst>
              <a:ext uri="{FF2B5EF4-FFF2-40B4-BE49-F238E27FC236}">
                <a16:creationId xmlns:a16="http://schemas.microsoft.com/office/drawing/2014/main" id="{0E4385EA-CC55-4149-B391-8A8C7FCD0D85}"/>
              </a:ext>
            </a:extLst>
          </p:cNvPr>
          <p:cNvSpPr>
            <a:spLocks noGrp="1"/>
          </p:cNvSpPr>
          <p:nvPr>
            <p:ph idx="1"/>
          </p:nvPr>
        </p:nvSpPr>
        <p:spPr/>
        <p:txBody>
          <a:bodyPr/>
          <a:lstStyle/>
          <a:p>
            <a:r>
              <a:rPr lang="en-GB" b="0" dirty="0"/>
              <a:t>Talk through a challenging interaction you have each had with someone at work. </a:t>
            </a:r>
          </a:p>
          <a:p>
            <a:r>
              <a:rPr lang="en-GB" b="0" dirty="0"/>
              <a:t>Try to identify </a:t>
            </a:r>
          </a:p>
          <a:p>
            <a:pPr marL="285750" indent="-285750">
              <a:buFont typeface="Arial" panose="020B0604020202020204" pitchFamily="34" charset="0"/>
              <a:buChar char="•"/>
            </a:pPr>
            <a:r>
              <a:rPr lang="en-GB" b="0" dirty="0"/>
              <a:t>Your thoughts – separating out the facts and stories</a:t>
            </a:r>
          </a:p>
          <a:p>
            <a:pPr marL="285750" indent="-285750">
              <a:buFont typeface="Arial" panose="020B0604020202020204" pitchFamily="34" charset="0"/>
              <a:buChar char="•"/>
            </a:pPr>
            <a:r>
              <a:rPr lang="en-GB" b="0" dirty="0"/>
              <a:t>Your physical and emotional response</a:t>
            </a:r>
          </a:p>
          <a:p>
            <a:pPr marL="285750" indent="-285750">
              <a:buFont typeface="Arial" panose="020B0604020202020204" pitchFamily="34" charset="0"/>
              <a:buChar char="•"/>
            </a:pPr>
            <a:r>
              <a:rPr lang="en-GB" b="0" dirty="0"/>
              <a:t>Your behaviour as a result</a:t>
            </a:r>
          </a:p>
          <a:p>
            <a:r>
              <a:rPr lang="en-GB" b="0" dirty="0"/>
              <a:t>After this discussion you will be asked to share your reflections but you won’t have to share the detail if you’d rather not.</a:t>
            </a:r>
          </a:p>
          <a:p>
            <a:endParaRPr lang="en-GB" b="0" dirty="0">
              <a:solidFill>
                <a:schemeClr val="tx1"/>
              </a:solidFill>
            </a:endParaRPr>
          </a:p>
          <a:p>
            <a:pPr>
              <a:spcBef>
                <a:spcPts val="0"/>
              </a:spcBef>
              <a:spcAft>
                <a:spcPts val="0"/>
              </a:spcAft>
            </a:pPr>
            <a:endParaRPr lang="en-GB" b="0" dirty="0">
              <a:solidFill>
                <a:schemeClr val="tx1"/>
              </a:solidFill>
            </a:endParaRPr>
          </a:p>
        </p:txBody>
      </p:sp>
      <p:sp>
        <p:nvSpPr>
          <p:cNvPr id="3" name="Slide Number Placeholder 2">
            <a:extLst>
              <a:ext uri="{FF2B5EF4-FFF2-40B4-BE49-F238E27FC236}">
                <a16:creationId xmlns:a16="http://schemas.microsoft.com/office/drawing/2014/main" id="{78DDFA81-2523-4D74-866F-942E776B3E07}"/>
              </a:ext>
            </a:extLst>
          </p:cNvPr>
          <p:cNvSpPr>
            <a:spLocks noGrp="1"/>
          </p:cNvSpPr>
          <p:nvPr>
            <p:ph type="sldNum" sz="quarter" idx="4"/>
          </p:nvPr>
        </p:nvSpPr>
        <p:spPr/>
        <p:txBody>
          <a:bodyPr/>
          <a:lstStyle/>
          <a:p>
            <a:fld id="{963AE364-3624-814B-BDC1-6A7B3421206F}" type="slidenum">
              <a:rPr lang="en-US" smtClean="0"/>
              <a:pPr/>
              <a:t>5</a:t>
            </a:fld>
            <a:endParaRPr lang="en-US" dirty="0"/>
          </a:p>
        </p:txBody>
      </p:sp>
      <p:pic>
        <p:nvPicPr>
          <p:cNvPr id="2" name="Picture 1">
            <a:extLst>
              <a:ext uri="{FF2B5EF4-FFF2-40B4-BE49-F238E27FC236}">
                <a16:creationId xmlns:a16="http://schemas.microsoft.com/office/drawing/2014/main" id="{B70AB8B7-42EE-44A5-B350-CA03D844B086}"/>
              </a:ext>
            </a:extLst>
          </p:cNvPr>
          <p:cNvPicPr>
            <a:picLocks noChangeAspect="1"/>
          </p:cNvPicPr>
          <p:nvPr/>
        </p:nvPicPr>
        <p:blipFill>
          <a:blip r:embed="rId2"/>
          <a:stretch>
            <a:fillRect/>
          </a:stretch>
        </p:blipFill>
        <p:spPr>
          <a:xfrm>
            <a:off x="2263595" y="4493523"/>
            <a:ext cx="2330810" cy="4531863"/>
          </a:xfrm>
          <a:prstGeom prst="rect">
            <a:avLst/>
          </a:prstGeom>
        </p:spPr>
      </p:pic>
    </p:spTree>
    <p:extLst>
      <p:ext uri="{BB962C8B-B14F-4D97-AF65-F5344CB8AC3E}">
        <p14:creationId xmlns:p14="http://schemas.microsoft.com/office/powerpoint/2010/main" val="1363815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7D16C-7944-4AD2-9BB8-AC8142EAE8B7}"/>
              </a:ext>
            </a:extLst>
          </p:cNvPr>
          <p:cNvSpPr>
            <a:spLocks noGrp="1"/>
          </p:cNvSpPr>
          <p:nvPr>
            <p:ph type="title"/>
          </p:nvPr>
        </p:nvSpPr>
        <p:spPr/>
        <p:txBody>
          <a:bodyPr/>
          <a:lstStyle/>
          <a:p>
            <a:r>
              <a:rPr lang="en-GB" dirty="0"/>
              <a:t>Types of question</a:t>
            </a:r>
          </a:p>
        </p:txBody>
      </p:sp>
      <p:sp>
        <p:nvSpPr>
          <p:cNvPr id="4" name="Slide Number Placeholder 3">
            <a:extLst>
              <a:ext uri="{FF2B5EF4-FFF2-40B4-BE49-F238E27FC236}">
                <a16:creationId xmlns:a16="http://schemas.microsoft.com/office/drawing/2014/main" id="{1E969F3C-B421-45C4-AA7E-18967B0AF200}"/>
              </a:ext>
            </a:extLst>
          </p:cNvPr>
          <p:cNvSpPr>
            <a:spLocks noGrp="1"/>
          </p:cNvSpPr>
          <p:nvPr>
            <p:ph type="sldNum" sz="quarter" idx="4"/>
          </p:nvPr>
        </p:nvSpPr>
        <p:spPr/>
        <p:txBody>
          <a:bodyPr/>
          <a:lstStyle/>
          <a:p>
            <a:fld id="{963AE364-3624-814B-BDC1-6A7B3421206F}" type="slidenum">
              <a:rPr lang="en-US" smtClean="0"/>
              <a:pPr/>
              <a:t>6</a:t>
            </a:fld>
            <a:endParaRPr lang="en-US" dirty="0"/>
          </a:p>
        </p:txBody>
      </p:sp>
      <p:pic>
        <p:nvPicPr>
          <p:cNvPr id="5" name="Picture 4">
            <a:extLst>
              <a:ext uri="{FF2B5EF4-FFF2-40B4-BE49-F238E27FC236}">
                <a16:creationId xmlns:a16="http://schemas.microsoft.com/office/drawing/2014/main" id="{68FC9107-E72F-4F70-BB47-E75A6B6AF6BD}"/>
              </a:ext>
            </a:extLst>
          </p:cNvPr>
          <p:cNvPicPr>
            <a:picLocks noChangeAspect="1"/>
          </p:cNvPicPr>
          <p:nvPr/>
        </p:nvPicPr>
        <p:blipFill>
          <a:blip r:embed="rId2"/>
          <a:stretch>
            <a:fillRect/>
          </a:stretch>
        </p:blipFill>
        <p:spPr>
          <a:xfrm>
            <a:off x="235743" y="1778155"/>
            <a:ext cx="6386513" cy="4210079"/>
          </a:xfrm>
          <a:prstGeom prst="rect">
            <a:avLst/>
          </a:prstGeom>
        </p:spPr>
      </p:pic>
    </p:spTree>
    <p:extLst>
      <p:ext uri="{BB962C8B-B14F-4D97-AF65-F5344CB8AC3E}">
        <p14:creationId xmlns:p14="http://schemas.microsoft.com/office/powerpoint/2010/main" val="2845682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F240-ED83-4F8B-9267-7D23DE400251}"/>
              </a:ext>
            </a:extLst>
          </p:cNvPr>
          <p:cNvSpPr>
            <a:spLocks noGrp="1"/>
          </p:cNvSpPr>
          <p:nvPr>
            <p:ph type="title"/>
          </p:nvPr>
        </p:nvSpPr>
        <p:spPr/>
        <p:txBody>
          <a:bodyPr/>
          <a:lstStyle/>
          <a:p>
            <a:r>
              <a:rPr lang="en-GB" dirty="0"/>
              <a:t>Breakout discussion 5</a:t>
            </a:r>
          </a:p>
        </p:txBody>
      </p:sp>
      <p:sp>
        <p:nvSpPr>
          <p:cNvPr id="4" name="Slide Number Placeholder 3">
            <a:extLst>
              <a:ext uri="{FF2B5EF4-FFF2-40B4-BE49-F238E27FC236}">
                <a16:creationId xmlns:a16="http://schemas.microsoft.com/office/drawing/2014/main" id="{FB401CC6-C36B-44CF-ABD9-2258366956EB}"/>
              </a:ext>
            </a:extLst>
          </p:cNvPr>
          <p:cNvSpPr>
            <a:spLocks noGrp="1"/>
          </p:cNvSpPr>
          <p:nvPr>
            <p:ph type="sldNum" sz="quarter" idx="4"/>
          </p:nvPr>
        </p:nvSpPr>
        <p:spPr/>
        <p:txBody>
          <a:bodyPr/>
          <a:lstStyle/>
          <a:p>
            <a:fld id="{963AE364-3624-814B-BDC1-6A7B3421206F}" type="slidenum">
              <a:rPr lang="en-US" smtClean="0"/>
              <a:pPr/>
              <a:t>7</a:t>
            </a:fld>
            <a:endParaRPr lang="en-US" dirty="0"/>
          </a:p>
        </p:txBody>
      </p:sp>
      <p:sp>
        <p:nvSpPr>
          <p:cNvPr id="9" name="Content Placeholder 8">
            <a:extLst>
              <a:ext uri="{FF2B5EF4-FFF2-40B4-BE49-F238E27FC236}">
                <a16:creationId xmlns:a16="http://schemas.microsoft.com/office/drawing/2014/main" id="{8AD17BD8-6596-4CE5-8BCD-D0BBBFFAD76B}"/>
              </a:ext>
            </a:extLst>
          </p:cNvPr>
          <p:cNvSpPr>
            <a:spLocks noGrp="1"/>
          </p:cNvSpPr>
          <p:nvPr>
            <p:ph idx="1"/>
          </p:nvPr>
        </p:nvSpPr>
        <p:spPr/>
        <p:txBody>
          <a:bodyPr>
            <a:normAutofit lnSpcReduction="10000"/>
          </a:bodyPr>
          <a:lstStyle/>
          <a:p>
            <a:r>
              <a:rPr lang="en-GB" dirty="0"/>
              <a:t>Question Activity</a:t>
            </a:r>
          </a:p>
          <a:p>
            <a:pPr>
              <a:lnSpc>
                <a:spcPct val="120000"/>
              </a:lnSpc>
            </a:pPr>
            <a:r>
              <a:rPr lang="en-GB" dirty="0"/>
              <a:t>Round 1</a:t>
            </a:r>
          </a:p>
          <a:p>
            <a:pPr marL="285750" indent="-285750">
              <a:lnSpc>
                <a:spcPct val="120000"/>
              </a:lnSpc>
              <a:buFont typeface="Arial" panose="020B0604020202020204" pitchFamily="34" charset="0"/>
              <a:buChar char="•"/>
            </a:pPr>
            <a:r>
              <a:rPr lang="en-GB" b="0" dirty="0">
                <a:latin typeface="+mj-lt"/>
              </a:rPr>
              <a:t>Person A: Use questions (see next page) to find out as much as you can about your partner’s ideal holiday</a:t>
            </a:r>
          </a:p>
          <a:p>
            <a:pPr marL="285750" indent="-285750">
              <a:lnSpc>
                <a:spcPct val="120000"/>
              </a:lnSpc>
              <a:buFont typeface="Arial" panose="020B0604020202020204" pitchFamily="34" charset="0"/>
              <a:buChar char="•"/>
            </a:pPr>
            <a:r>
              <a:rPr lang="en-GB" b="0" dirty="0">
                <a:latin typeface="+mj-lt"/>
              </a:rPr>
              <a:t>Person B: Answer only the question you’ve been asked (no bonus info!)</a:t>
            </a:r>
          </a:p>
          <a:p>
            <a:pPr marL="285750" indent="-285750">
              <a:lnSpc>
                <a:spcPct val="120000"/>
              </a:lnSpc>
              <a:buFont typeface="Arial" panose="020B0604020202020204" pitchFamily="34" charset="0"/>
              <a:buChar char="•"/>
            </a:pPr>
            <a:r>
              <a:rPr lang="en-GB" b="0" dirty="0">
                <a:latin typeface="+mj-lt"/>
              </a:rPr>
              <a:t>Person C: Observe and make a note of helpful/unhelpful questions</a:t>
            </a:r>
          </a:p>
          <a:p>
            <a:pPr>
              <a:lnSpc>
                <a:spcPct val="120000"/>
              </a:lnSpc>
            </a:pPr>
            <a:r>
              <a:rPr lang="en-GB" dirty="0">
                <a:solidFill>
                  <a:schemeClr val="tx1">
                    <a:lumMod val="75000"/>
                    <a:lumOff val="25000"/>
                  </a:schemeClr>
                </a:solidFill>
                <a:latin typeface="Calibri Light" panose="020F0302020204030204" pitchFamily="34" charset="0"/>
                <a:cs typeface="Calibri Light" panose="020F0302020204030204" pitchFamily="34" charset="0"/>
              </a:rPr>
              <a:t>Round 2:</a:t>
            </a:r>
          </a:p>
          <a:p>
            <a:pPr marL="342900" indent="-342900">
              <a:lnSpc>
                <a:spcPct val="120000"/>
              </a:lnSpc>
              <a:buFont typeface="Arial" panose="020B0604020202020204" pitchFamily="34" charset="0"/>
              <a:buChar char="•"/>
            </a:pPr>
            <a:r>
              <a:rPr lang="en-GB" b="0" dirty="0">
                <a:solidFill>
                  <a:schemeClr val="tx1">
                    <a:lumMod val="75000"/>
                    <a:lumOff val="25000"/>
                  </a:schemeClr>
                </a:solidFill>
                <a:latin typeface="Calibri Light" panose="020F0302020204030204" pitchFamily="34" charset="0"/>
                <a:cs typeface="Calibri Light" panose="020F0302020204030204" pitchFamily="34" charset="0"/>
              </a:rPr>
              <a:t>Person B asks the questions</a:t>
            </a:r>
          </a:p>
          <a:p>
            <a:pPr marL="342900" indent="-342900">
              <a:lnSpc>
                <a:spcPct val="120000"/>
              </a:lnSpc>
              <a:buFont typeface="Arial" panose="020B0604020202020204" pitchFamily="34" charset="0"/>
              <a:buChar char="•"/>
            </a:pPr>
            <a:r>
              <a:rPr lang="en-GB" b="0" dirty="0">
                <a:solidFill>
                  <a:schemeClr val="tx1">
                    <a:lumMod val="75000"/>
                    <a:lumOff val="25000"/>
                  </a:schemeClr>
                </a:solidFill>
                <a:latin typeface="Calibri Light" panose="020F0302020204030204" pitchFamily="34" charset="0"/>
                <a:cs typeface="Calibri Light" panose="020F0302020204030204" pitchFamily="34" charset="0"/>
              </a:rPr>
              <a:t>Person C answers</a:t>
            </a:r>
          </a:p>
          <a:p>
            <a:pPr marL="342900" indent="-342900">
              <a:lnSpc>
                <a:spcPct val="120000"/>
              </a:lnSpc>
              <a:buFont typeface="Arial" panose="020B0604020202020204" pitchFamily="34" charset="0"/>
              <a:buChar char="•"/>
            </a:pPr>
            <a:r>
              <a:rPr lang="en-GB" b="0" dirty="0">
                <a:solidFill>
                  <a:schemeClr val="tx1">
                    <a:lumMod val="75000"/>
                    <a:lumOff val="25000"/>
                  </a:schemeClr>
                </a:solidFill>
                <a:latin typeface="Calibri Light" panose="020F0302020204030204" pitchFamily="34" charset="0"/>
                <a:cs typeface="Calibri Light" panose="020F0302020204030204" pitchFamily="34" charset="0"/>
              </a:rPr>
              <a:t>Person A observes</a:t>
            </a:r>
          </a:p>
          <a:p>
            <a:pPr>
              <a:lnSpc>
                <a:spcPct val="120000"/>
              </a:lnSpc>
            </a:pPr>
            <a:r>
              <a:rPr lang="en-GB" dirty="0">
                <a:solidFill>
                  <a:schemeClr val="tx1">
                    <a:lumMod val="75000"/>
                    <a:lumOff val="25000"/>
                  </a:schemeClr>
                </a:solidFill>
                <a:latin typeface="Calibri Light" panose="020F0302020204030204" pitchFamily="34" charset="0"/>
                <a:cs typeface="Calibri Light" panose="020F0302020204030204" pitchFamily="34" charset="0"/>
              </a:rPr>
              <a:t>Round 3:</a:t>
            </a:r>
          </a:p>
          <a:p>
            <a:pPr marL="342900" indent="-342900">
              <a:lnSpc>
                <a:spcPct val="120000"/>
              </a:lnSpc>
              <a:buFont typeface="Arial" panose="020B0604020202020204" pitchFamily="34" charset="0"/>
              <a:buChar char="•"/>
            </a:pPr>
            <a:r>
              <a:rPr lang="en-GB" b="0" dirty="0">
                <a:solidFill>
                  <a:schemeClr val="tx1">
                    <a:lumMod val="75000"/>
                    <a:lumOff val="25000"/>
                  </a:schemeClr>
                </a:solidFill>
                <a:latin typeface="Calibri Light" panose="020F0302020204030204" pitchFamily="34" charset="0"/>
                <a:cs typeface="Calibri Light" panose="020F0302020204030204" pitchFamily="34" charset="0"/>
              </a:rPr>
              <a:t>Person C asks the questions</a:t>
            </a:r>
          </a:p>
          <a:p>
            <a:pPr marL="342900" indent="-342900">
              <a:lnSpc>
                <a:spcPct val="120000"/>
              </a:lnSpc>
              <a:buFont typeface="Arial" panose="020B0604020202020204" pitchFamily="34" charset="0"/>
              <a:buChar char="•"/>
            </a:pPr>
            <a:r>
              <a:rPr lang="en-GB" b="0" dirty="0">
                <a:solidFill>
                  <a:schemeClr val="tx1">
                    <a:lumMod val="75000"/>
                    <a:lumOff val="25000"/>
                  </a:schemeClr>
                </a:solidFill>
                <a:latin typeface="Calibri Light" panose="020F0302020204030204" pitchFamily="34" charset="0"/>
                <a:cs typeface="Calibri Light" panose="020F0302020204030204" pitchFamily="34" charset="0"/>
              </a:rPr>
              <a:t>Person A answers</a:t>
            </a:r>
          </a:p>
          <a:p>
            <a:pPr marL="342900" indent="-342900">
              <a:lnSpc>
                <a:spcPct val="120000"/>
              </a:lnSpc>
              <a:buFont typeface="Arial" panose="020B0604020202020204" pitchFamily="34" charset="0"/>
              <a:buChar char="•"/>
            </a:pPr>
            <a:r>
              <a:rPr lang="en-GB" b="0" dirty="0">
                <a:solidFill>
                  <a:schemeClr val="tx1">
                    <a:lumMod val="75000"/>
                    <a:lumOff val="25000"/>
                  </a:schemeClr>
                </a:solidFill>
                <a:latin typeface="Calibri Light" panose="020F0302020204030204" pitchFamily="34" charset="0"/>
                <a:cs typeface="Calibri Light" panose="020F0302020204030204" pitchFamily="34" charset="0"/>
              </a:rPr>
              <a:t>Person C observes</a:t>
            </a:r>
          </a:p>
          <a:p>
            <a:pPr>
              <a:lnSpc>
                <a:spcPct val="120000"/>
              </a:lnSpc>
            </a:pPr>
            <a:r>
              <a:rPr lang="en-GB" b="0" dirty="0">
                <a:latin typeface="Calibri Light" panose="020F0302020204030204" pitchFamily="34" charset="0"/>
                <a:cs typeface="Calibri Light" panose="020F0302020204030204" pitchFamily="34" charset="0"/>
              </a:rPr>
              <a:t>You will be asked to feedback which questions were most/least helpful in terms of finding out information.</a:t>
            </a:r>
          </a:p>
          <a:p>
            <a:endParaRPr lang="en-GB" dirty="0"/>
          </a:p>
        </p:txBody>
      </p:sp>
    </p:spTree>
    <p:extLst>
      <p:ext uri="{BB962C8B-B14F-4D97-AF65-F5344CB8AC3E}">
        <p14:creationId xmlns:p14="http://schemas.microsoft.com/office/powerpoint/2010/main" val="156528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19F1-8187-4453-ABA3-EA154DD8F501}"/>
              </a:ext>
            </a:extLst>
          </p:cNvPr>
          <p:cNvSpPr>
            <a:spLocks noGrp="1"/>
          </p:cNvSpPr>
          <p:nvPr>
            <p:ph type="title"/>
          </p:nvPr>
        </p:nvSpPr>
        <p:spPr/>
        <p:txBody>
          <a:bodyPr/>
          <a:lstStyle/>
          <a:p>
            <a:r>
              <a:rPr lang="en-GB" dirty="0"/>
              <a:t>Listening levels and tips </a:t>
            </a:r>
          </a:p>
        </p:txBody>
      </p:sp>
      <p:sp>
        <p:nvSpPr>
          <p:cNvPr id="4" name="Slide Number Placeholder 3">
            <a:extLst>
              <a:ext uri="{FF2B5EF4-FFF2-40B4-BE49-F238E27FC236}">
                <a16:creationId xmlns:a16="http://schemas.microsoft.com/office/drawing/2014/main" id="{5E6AD259-F2D4-4CD5-8DD7-5EF20576943C}"/>
              </a:ext>
            </a:extLst>
          </p:cNvPr>
          <p:cNvSpPr>
            <a:spLocks noGrp="1"/>
          </p:cNvSpPr>
          <p:nvPr>
            <p:ph type="sldNum" sz="quarter" idx="4"/>
          </p:nvPr>
        </p:nvSpPr>
        <p:spPr/>
        <p:txBody>
          <a:bodyPr/>
          <a:lstStyle/>
          <a:p>
            <a:fld id="{963AE364-3624-814B-BDC1-6A7B3421206F}" type="slidenum">
              <a:rPr lang="en-US" smtClean="0"/>
              <a:pPr/>
              <a:t>8</a:t>
            </a:fld>
            <a:endParaRPr lang="en-US" dirty="0"/>
          </a:p>
        </p:txBody>
      </p:sp>
      <p:pic>
        <p:nvPicPr>
          <p:cNvPr id="6" name="Picture 5">
            <a:extLst>
              <a:ext uri="{FF2B5EF4-FFF2-40B4-BE49-F238E27FC236}">
                <a16:creationId xmlns:a16="http://schemas.microsoft.com/office/drawing/2014/main" id="{840FEC58-3DB1-491A-9938-3D0667336A49}"/>
              </a:ext>
            </a:extLst>
          </p:cNvPr>
          <p:cNvPicPr>
            <a:picLocks noChangeAspect="1"/>
          </p:cNvPicPr>
          <p:nvPr/>
        </p:nvPicPr>
        <p:blipFill>
          <a:blip r:embed="rId2"/>
          <a:stretch>
            <a:fillRect/>
          </a:stretch>
        </p:blipFill>
        <p:spPr>
          <a:xfrm>
            <a:off x="597485" y="1645238"/>
            <a:ext cx="5663029" cy="3486060"/>
          </a:xfrm>
          <a:prstGeom prst="rect">
            <a:avLst/>
          </a:prstGeom>
        </p:spPr>
      </p:pic>
      <p:pic>
        <p:nvPicPr>
          <p:cNvPr id="7" name="Picture 6">
            <a:extLst>
              <a:ext uri="{FF2B5EF4-FFF2-40B4-BE49-F238E27FC236}">
                <a16:creationId xmlns:a16="http://schemas.microsoft.com/office/drawing/2014/main" id="{2CC72306-9044-4BEB-9DBD-07B2E90DC0E9}"/>
              </a:ext>
            </a:extLst>
          </p:cNvPr>
          <p:cNvPicPr>
            <a:picLocks noChangeAspect="1"/>
          </p:cNvPicPr>
          <p:nvPr/>
        </p:nvPicPr>
        <p:blipFill>
          <a:blip r:embed="rId3"/>
          <a:stretch>
            <a:fillRect/>
          </a:stretch>
        </p:blipFill>
        <p:spPr>
          <a:xfrm>
            <a:off x="310624" y="5402857"/>
            <a:ext cx="6236749" cy="4066384"/>
          </a:xfrm>
          <a:prstGeom prst="rect">
            <a:avLst/>
          </a:prstGeom>
        </p:spPr>
      </p:pic>
    </p:spTree>
    <p:extLst>
      <p:ext uri="{BB962C8B-B14F-4D97-AF65-F5344CB8AC3E}">
        <p14:creationId xmlns:p14="http://schemas.microsoft.com/office/powerpoint/2010/main" val="384998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F240-ED83-4F8B-9267-7D23DE400251}"/>
              </a:ext>
            </a:extLst>
          </p:cNvPr>
          <p:cNvSpPr>
            <a:spLocks noGrp="1"/>
          </p:cNvSpPr>
          <p:nvPr>
            <p:ph type="title"/>
          </p:nvPr>
        </p:nvSpPr>
        <p:spPr/>
        <p:txBody>
          <a:bodyPr/>
          <a:lstStyle/>
          <a:p>
            <a:r>
              <a:rPr lang="en-GB" dirty="0"/>
              <a:t>Breakout discussion 6</a:t>
            </a:r>
          </a:p>
        </p:txBody>
      </p:sp>
      <p:sp>
        <p:nvSpPr>
          <p:cNvPr id="4" name="Slide Number Placeholder 3">
            <a:extLst>
              <a:ext uri="{FF2B5EF4-FFF2-40B4-BE49-F238E27FC236}">
                <a16:creationId xmlns:a16="http://schemas.microsoft.com/office/drawing/2014/main" id="{FB401CC6-C36B-44CF-ABD9-2258366956EB}"/>
              </a:ext>
            </a:extLst>
          </p:cNvPr>
          <p:cNvSpPr>
            <a:spLocks noGrp="1"/>
          </p:cNvSpPr>
          <p:nvPr>
            <p:ph type="sldNum" sz="quarter" idx="4"/>
          </p:nvPr>
        </p:nvSpPr>
        <p:spPr/>
        <p:txBody>
          <a:bodyPr/>
          <a:lstStyle/>
          <a:p>
            <a:fld id="{963AE364-3624-814B-BDC1-6A7B3421206F}" type="slidenum">
              <a:rPr lang="en-US" smtClean="0"/>
              <a:pPr/>
              <a:t>9</a:t>
            </a:fld>
            <a:endParaRPr lang="en-US" dirty="0"/>
          </a:p>
        </p:txBody>
      </p:sp>
      <p:sp>
        <p:nvSpPr>
          <p:cNvPr id="10" name="Content Placeholder 6">
            <a:extLst>
              <a:ext uri="{FF2B5EF4-FFF2-40B4-BE49-F238E27FC236}">
                <a16:creationId xmlns:a16="http://schemas.microsoft.com/office/drawing/2014/main" id="{99C71C09-1A33-4087-B0D8-086A2848F904}"/>
              </a:ext>
            </a:extLst>
          </p:cNvPr>
          <p:cNvSpPr>
            <a:spLocks noGrp="1"/>
          </p:cNvSpPr>
          <p:nvPr>
            <p:ph idx="1"/>
          </p:nvPr>
        </p:nvSpPr>
        <p:spPr>
          <a:xfrm>
            <a:off x="471488" y="1479133"/>
            <a:ext cx="5915025" cy="7442617"/>
          </a:xfrm>
        </p:spPr>
        <p:txBody>
          <a:bodyPr>
            <a:normAutofit/>
          </a:bodyPr>
          <a:lstStyle/>
          <a:p>
            <a:r>
              <a:rPr lang="en-GB" dirty="0"/>
              <a:t>Listening Activity</a:t>
            </a:r>
          </a:p>
          <a:p>
            <a:pPr>
              <a:lnSpc>
                <a:spcPct val="120000"/>
              </a:lnSpc>
            </a:pPr>
            <a:r>
              <a:rPr lang="en-GB" dirty="0"/>
              <a:t>Round 1</a:t>
            </a:r>
          </a:p>
          <a:p>
            <a:pPr marL="285750" indent="-285750">
              <a:lnSpc>
                <a:spcPct val="120000"/>
              </a:lnSpc>
              <a:buFont typeface="Arial" panose="020B0604020202020204" pitchFamily="34" charset="0"/>
              <a:buChar char="•"/>
            </a:pPr>
            <a:r>
              <a:rPr lang="en-GB" b="0" dirty="0">
                <a:latin typeface="+mj-lt"/>
              </a:rPr>
              <a:t>Person A: Talks for 2 mins about what they did at the weekend</a:t>
            </a:r>
          </a:p>
          <a:p>
            <a:pPr marL="285750" indent="-285750">
              <a:lnSpc>
                <a:spcPct val="120000"/>
              </a:lnSpc>
              <a:buFont typeface="Arial" panose="020B0604020202020204" pitchFamily="34" charset="0"/>
              <a:buChar char="•"/>
            </a:pPr>
            <a:r>
              <a:rPr lang="en-GB" b="0" dirty="0">
                <a:latin typeface="+mj-lt"/>
              </a:rPr>
              <a:t>Person B: Listens without interrupting – raise your hand every time you are distracted (by a thought, a question you want to ask, something in your environment)</a:t>
            </a:r>
          </a:p>
          <a:p>
            <a:pPr marL="285750" indent="-285750">
              <a:lnSpc>
                <a:spcPct val="120000"/>
              </a:lnSpc>
              <a:buFont typeface="Arial" panose="020B0604020202020204" pitchFamily="34" charset="0"/>
              <a:buChar char="•"/>
            </a:pPr>
            <a:r>
              <a:rPr lang="en-GB" b="0" dirty="0">
                <a:latin typeface="+mj-lt"/>
              </a:rPr>
              <a:t>Person C: Observe the impact of the hand raising</a:t>
            </a:r>
          </a:p>
          <a:p>
            <a:pPr>
              <a:lnSpc>
                <a:spcPct val="120000"/>
              </a:lnSpc>
            </a:pPr>
            <a:r>
              <a:rPr lang="en-GB" dirty="0">
                <a:solidFill>
                  <a:schemeClr val="tx1">
                    <a:lumMod val="75000"/>
                    <a:lumOff val="25000"/>
                  </a:schemeClr>
                </a:solidFill>
                <a:latin typeface="Calibri Light" panose="020F0302020204030204" pitchFamily="34" charset="0"/>
                <a:cs typeface="Calibri Light" panose="020F0302020204030204" pitchFamily="34" charset="0"/>
              </a:rPr>
              <a:t>Round 2:</a:t>
            </a:r>
          </a:p>
          <a:p>
            <a:pPr marL="342900" indent="-342900">
              <a:lnSpc>
                <a:spcPct val="120000"/>
              </a:lnSpc>
              <a:buFont typeface="Arial" panose="020B0604020202020204" pitchFamily="34" charset="0"/>
              <a:buChar char="•"/>
            </a:pPr>
            <a:r>
              <a:rPr lang="en-GB" b="0" dirty="0">
                <a:solidFill>
                  <a:schemeClr val="tx1">
                    <a:lumMod val="75000"/>
                    <a:lumOff val="25000"/>
                  </a:schemeClr>
                </a:solidFill>
                <a:latin typeface="Calibri Light" panose="020F0302020204030204" pitchFamily="34" charset="0"/>
                <a:cs typeface="Calibri Light" panose="020F0302020204030204" pitchFamily="34" charset="0"/>
              </a:rPr>
              <a:t>Person B talks</a:t>
            </a:r>
          </a:p>
          <a:p>
            <a:pPr marL="342900" indent="-342900">
              <a:lnSpc>
                <a:spcPct val="120000"/>
              </a:lnSpc>
              <a:buFont typeface="Arial" panose="020B0604020202020204" pitchFamily="34" charset="0"/>
              <a:buChar char="•"/>
            </a:pPr>
            <a:r>
              <a:rPr lang="en-GB" b="0" dirty="0">
                <a:solidFill>
                  <a:schemeClr val="tx1">
                    <a:lumMod val="75000"/>
                    <a:lumOff val="25000"/>
                  </a:schemeClr>
                </a:solidFill>
                <a:latin typeface="Calibri Light" panose="020F0302020204030204" pitchFamily="34" charset="0"/>
                <a:cs typeface="Calibri Light" panose="020F0302020204030204" pitchFamily="34" charset="0"/>
              </a:rPr>
              <a:t>Person C listens</a:t>
            </a:r>
          </a:p>
          <a:p>
            <a:pPr marL="342900" indent="-342900">
              <a:lnSpc>
                <a:spcPct val="120000"/>
              </a:lnSpc>
              <a:buFont typeface="Arial" panose="020B0604020202020204" pitchFamily="34" charset="0"/>
              <a:buChar char="•"/>
            </a:pPr>
            <a:r>
              <a:rPr lang="en-GB" b="0" dirty="0">
                <a:solidFill>
                  <a:schemeClr val="tx1">
                    <a:lumMod val="75000"/>
                    <a:lumOff val="25000"/>
                  </a:schemeClr>
                </a:solidFill>
                <a:latin typeface="Calibri Light" panose="020F0302020204030204" pitchFamily="34" charset="0"/>
                <a:cs typeface="Calibri Light" panose="020F0302020204030204" pitchFamily="34" charset="0"/>
              </a:rPr>
              <a:t>Person A observes</a:t>
            </a:r>
          </a:p>
          <a:p>
            <a:pPr>
              <a:lnSpc>
                <a:spcPct val="120000"/>
              </a:lnSpc>
            </a:pPr>
            <a:r>
              <a:rPr lang="en-GB" dirty="0">
                <a:solidFill>
                  <a:schemeClr val="tx1">
                    <a:lumMod val="75000"/>
                    <a:lumOff val="25000"/>
                  </a:schemeClr>
                </a:solidFill>
                <a:latin typeface="Calibri Light" panose="020F0302020204030204" pitchFamily="34" charset="0"/>
                <a:cs typeface="Calibri Light" panose="020F0302020204030204" pitchFamily="34" charset="0"/>
              </a:rPr>
              <a:t>Round 3:</a:t>
            </a:r>
          </a:p>
          <a:p>
            <a:pPr marL="342900" indent="-342900">
              <a:lnSpc>
                <a:spcPct val="120000"/>
              </a:lnSpc>
              <a:buFont typeface="Arial" panose="020B0604020202020204" pitchFamily="34" charset="0"/>
              <a:buChar char="•"/>
            </a:pPr>
            <a:r>
              <a:rPr lang="en-GB" b="0" dirty="0">
                <a:solidFill>
                  <a:schemeClr val="tx1">
                    <a:lumMod val="75000"/>
                    <a:lumOff val="25000"/>
                  </a:schemeClr>
                </a:solidFill>
                <a:latin typeface="Calibri Light" panose="020F0302020204030204" pitchFamily="34" charset="0"/>
                <a:cs typeface="Calibri Light" panose="020F0302020204030204" pitchFamily="34" charset="0"/>
              </a:rPr>
              <a:t>Person C talks</a:t>
            </a:r>
          </a:p>
          <a:p>
            <a:pPr marL="342900" indent="-342900">
              <a:lnSpc>
                <a:spcPct val="120000"/>
              </a:lnSpc>
              <a:buFont typeface="Arial" panose="020B0604020202020204" pitchFamily="34" charset="0"/>
              <a:buChar char="•"/>
            </a:pPr>
            <a:r>
              <a:rPr lang="en-GB" b="0" dirty="0">
                <a:solidFill>
                  <a:schemeClr val="tx1">
                    <a:lumMod val="75000"/>
                    <a:lumOff val="25000"/>
                  </a:schemeClr>
                </a:solidFill>
                <a:latin typeface="Calibri Light" panose="020F0302020204030204" pitchFamily="34" charset="0"/>
                <a:cs typeface="Calibri Light" panose="020F0302020204030204" pitchFamily="34" charset="0"/>
              </a:rPr>
              <a:t>Person A listens</a:t>
            </a:r>
          </a:p>
          <a:p>
            <a:pPr marL="342900" indent="-342900">
              <a:lnSpc>
                <a:spcPct val="120000"/>
              </a:lnSpc>
              <a:buFont typeface="Arial" panose="020B0604020202020204" pitchFamily="34" charset="0"/>
              <a:buChar char="•"/>
            </a:pPr>
            <a:r>
              <a:rPr lang="en-GB" b="0" dirty="0">
                <a:solidFill>
                  <a:schemeClr val="tx1">
                    <a:lumMod val="75000"/>
                    <a:lumOff val="25000"/>
                  </a:schemeClr>
                </a:solidFill>
                <a:latin typeface="Calibri Light" panose="020F0302020204030204" pitchFamily="34" charset="0"/>
                <a:cs typeface="Calibri Light" panose="020F0302020204030204" pitchFamily="34" charset="0"/>
              </a:rPr>
              <a:t>Person C observes</a:t>
            </a:r>
          </a:p>
          <a:p>
            <a:pPr>
              <a:lnSpc>
                <a:spcPct val="120000"/>
              </a:lnSpc>
            </a:pPr>
            <a:r>
              <a:rPr lang="en-GB" b="0" dirty="0">
                <a:latin typeface="Calibri Light" panose="020F0302020204030204" pitchFamily="34" charset="0"/>
                <a:cs typeface="Calibri Light" panose="020F0302020204030204" pitchFamily="34" charset="0"/>
              </a:rPr>
              <a:t>You will be asked to feedback the impact of the hand raising.</a:t>
            </a:r>
          </a:p>
        </p:txBody>
      </p:sp>
    </p:spTree>
    <p:extLst>
      <p:ext uri="{BB962C8B-B14F-4D97-AF65-F5344CB8AC3E}">
        <p14:creationId xmlns:p14="http://schemas.microsoft.com/office/powerpoint/2010/main" val="4031709531"/>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455F51"/>
      </a:dk2>
      <a:lt2>
        <a:srgbClr val="FFFFFF"/>
      </a:lt2>
      <a:accent1>
        <a:srgbClr val="A8D33B"/>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AA6B62BF990F438D258CD6F87895DC" ma:contentTypeVersion="12" ma:contentTypeDescription="Create a new document." ma:contentTypeScope="" ma:versionID="5a0fd1c0abc84d9c03d3d07f20a29f6e">
  <xsd:schema xmlns:xsd="http://www.w3.org/2001/XMLSchema" xmlns:xs="http://www.w3.org/2001/XMLSchema" xmlns:p="http://schemas.microsoft.com/office/2006/metadata/properties" xmlns:ns2="76d5dbf8-e469-437e-8e82-e6148fcede3d" xmlns:ns3="23c4ded0-77c3-459a-bb69-8f6a8d7895f0" targetNamespace="http://schemas.microsoft.com/office/2006/metadata/properties" ma:root="true" ma:fieldsID="7bdd0cbc406828117cbc4ec30d2a72c2" ns2:_="" ns3:_="">
    <xsd:import namespace="76d5dbf8-e469-437e-8e82-e6148fcede3d"/>
    <xsd:import namespace="23c4ded0-77c3-459a-bb69-8f6a8d7895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dbf8-e469-437e-8e82-e6148fcede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c4ded0-77c3-459a-bb69-8f6a8d7895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B6DB39-6FA2-4EB7-A748-0C6DF589D8ED}">
  <ds:schemaRefs>
    <ds:schemaRef ds:uri="http://schemas.microsoft.com/sharepoint/v3/contenttype/forms"/>
  </ds:schemaRefs>
</ds:datastoreItem>
</file>

<file path=customXml/itemProps2.xml><?xml version="1.0" encoding="utf-8"?>
<ds:datastoreItem xmlns:ds="http://schemas.openxmlformats.org/officeDocument/2006/customXml" ds:itemID="{DD850432-36F4-4476-94B6-5A0BC1C6E3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dbf8-e469-437e-8e82-e6148fcede3d"/>
    <ds:schemaRef ds:uri="23c4ded0-77c3-459a-bb69-8f6a8d7895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4F5DF1-43C5-4BD8-BCD2-2904D4AA62BC}">
  <ds:schemaRefs>
    <ds:schemaRef ds:uri="http://schemas.microsoft.com/office/2006/metadata/properties"/>
    <ds:schemaRef ds:uri="http://purl.org/dc/elements/1.1/"/>
    <ds:schemaRef ds:uri="http://schemas.microsoft.com/office/2006/documentManagement/types"/>
    <ds:schemaRef ds:uri="23c4ded0-77c3-459a-bb69-8f6a8d7895f0"/>
    <ds:schemaRef ds:uri="http://purl.org/dc/terms/"/>
    <ds:schemaRef ds:uri="http://schemas.microsoft.com/office/infopath/2007/PartnerControls"/>
    <ds:schemaRef ds:uri="http://purl.org/dc/dcmitype/"/>
    <ds:schemaRef ds:uri="http://schemas.openxmlformats.org/package/2006/metadata/core-properties"/>
    <ds:schemaRef ds:uri="76d5dbf8-e469-437e-8e82-e6148fcede3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216</TotalTime>
  <Words>1932</Words>
  <Application>Microsoft Office PowerPoint</Application>
  <PresentationFormat>A4 Paper (210x297 mm)</PresentationFormat>
  <Paragraphs>234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&amp;quot</vt:lpstr>
      <vt:lpstr>Arial</vt:lpstr>
      <vt:lpstr>Calibri Light</vt:lpstr>
      <vt:lpstr>Proxima Nova</vt:lpstr>
      <vt:lpstr>Custom Design</vt:lpstr>
      <vt:lpstr>Effective Relationships</vt:lpstr>
      <vt:lpstr>Breakout discussion 1</vt:lpstr>
      <vt:lpstr>Breakout discussion 2</vt:lpstr>
      <vt:lpstr>Breakout discussion 3</vt:lpstr>
      <vt:lpstr>Breakout discussion 4</vt:lpstr>
      <vt:lpstr>Types of question</vt:lpstr>
      <vt:lpstr>Breakout discussion 5</vt:lpstr>
      <vt:lpstr>Listening levels and tips </vt:lpstr>
      <vt:lpstr>Breakout discussion 6</vt:lpstr>
      <vt:lpstr>Reflecting, paraphrasing and summarising</vt:lpstr>
      <vt:lpstr>Breakout discussion 7</vt:lpstr>
      <vt:lpstr>Statements</vt:lpstr>
      <vt:lpstr>Breakout discussion 8</vt:lpstr>
      <vt:lpstr>Communication Styles</vt:lpstr>
      <vt:lpstr>Breakout discussion 9</vt:lpstr>
      <vt:lpstr>End of day 1 review</vt:lpstr>
      <vt:lpstr>Breakout discussion 10</vt:lpstr>
      <vt:lpstr>Unconscious bias</vt:lpstr>
      <vt:lpstr>Breakout discussion 11</vt:lpstr>
      <vt:lpstr>Breakout discussion 12</vt:lpstr>
      <vt:lpstr>Power and hierarchy</vt:lpstr>
      <vt:lpstr>Addressing power imbalances</vt:lpstr>
      <vt:lpstr>Breakout discussion 13</vt:lpstr>
      <vt:lpstr>Courageous Conversations</vt:lpstr>
      <vt:lpstr>Feedback framework</vt:lpstr>
      <vt:lpstr>Breakout discussion 14</vt:lpstr>
      <vt:lpstr>Buddy catch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as a Peer</dc:title>
  <dc:creator>Victoria Stanway</dc:creator>
  <cp:lastModifiedBy>Sam Wall</cp:lastModifiedBy>
  <cp:revision>4</cp:revision>
  <dcterms:created xsi:type="dcterms:W3CDTF">2020-02-21T17:02:34Z</dcterms:created>
  <dcterms:modified xsi:type="dcterms:W3CDTF">2020-12-10T16:56:51Z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0x010100EEAA6B62BF990F438D258CD6F87895DC</vt:lpwstr>
  </property>
</Properties>
</file>