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15"/>
  </p:notesMasterIdLst>
  <p:sldIdLst>
    <p:sldId id="274" r:id="rId5"/>
    <p:sldId id="1262" r:id="rId6"/>
    <p:sldId id="1261" r:id="rId7"/>
    <p:sldId id="1357" r:id="rId8"/>
    <p:sldId id="1356" r:id="rId9"/>
    <p:sldId id="273" r:id="rId10"/>
    <p:sldId id="1161" r:id="rId11"/>
    <p:sldId id="1193" r:id="rId12"/>
    <p:sldId id="1242" r:id="rId13"/>
    <p:sldId id="1359" r:id="rId14"/>
    <p:sldId id="1204" r:id="rId15"/>
    <p:sldId id="1355" r:id="rId16"/>
    <p:sldId id="1358" r:id="rId17"/>
    <p:sldId id="1121" r:id="rId18"/>
    <p:sldId id="1192" r:id="rId19"/>
    <p:sldId id="1292" r:id="rId20"/>
    <p:sldId id="1338" r:id="rId21"/>
    <p:sldId id="1293" r:id="rId22"/>
    <p:sldId id="1122" r:id="rId23"/>
    <p:sldId id="1294" r:id="rId24"/>
    <p:sldId id="1199" r:id="rId25"/>
    <p:sldId id="1166" r:id="rId26"/>
    <p:sldId id="1206" r:id="rId27"/>
    <p:sldId id="284" r:id="rId28"/>
    <p:sldId id="1288" r:id="rId29"/>
    <p:sldId id="1287" r:id="rId30"/>
    <p:sldId id="1207" r:id="rId31"/>
    <p:sldId id="1208" r:id="rId32"/>
    <p:sldId id="1280" r:id="rId33"/>
    <p:sldId id="287" r:id="rId34"/>
    <p:sldId id="1173" r:id="rId35"/>
    <p:sldId id="1274" r:id="rId36"/>
    <p:sldId id="1246" r:id="rId37"/>
    <p:sldId id="1272" r:id="rId38"/>
    <p:sldId id="1217" r:id="rId39"/>
    <p:sldId id="1301" r:id="rId40"/>
    <p:sldId id="507" r:id="rId41"/>
    <p:sldId id="1234" r:id="rId42"/>
    <p:sldId id="1302" r:id="rId43"/>
    <p:sldId id="1276" r:id="rId44"/>
    <p:sldId id="1263" r:id="rId45"/>
    <p:sldId id="1303" r:id="rId46"/>
    <p:sldId id="1304" r:id="rId47"/>
    <p:sldId id="1189" r:id="rId48"/>
    <p:sldId id="1275" r:id="rId49"/>
    <p:sldId id="1191" r:id="rId50"/>
    <p:sldId id="1335" r:id="rId51"/>
    <p:sldId id="1270" r:id="rId52"/>
    <p:sldId id="1266" r:id="rId53"/>
    <p:sldId id="1265" r:id="rId54"/>
    <p:sldId id="1311" r:id="rId55"/>
    <p:sldId id="1313" r:id="rId56"/>
    <p:sldId id="1316" r:id="rId57"/>
    <p:sldId id="1314" r:id="rId58"/>
    <p:sldId id="1285" r:id="rId59"/>
    <p:sldId id="1318" r:id="rId60"/>
    <p:sldId id="1269" r:id="rId61"/>
    <p:sldId id="1310" r:id="rId62"/>
    <p:sldId id="1312" r:id="rId63"/>
    <p:sldId id="1336" r:id="rId64"/>
    <p:sldId id="1348" r:id="rId65"/>
    <p:sldId id="1339" r:id="rId66"/>
    <p:sldId id="1341" r:id="rId67"/>
    <p:sldId id="1349" r:id="rId68"/>
    <p:sldId id="1340" r:id="rId69"/>
    <p:sldId id="1237" r:id="rId70"/>
    <p:sldId id="1239" r:id="rId71"/>
    <p:sldId id="1352" r:id="rId72"/>
    <p:sldId id="1320" r:id="rId73"/>
    <p:sldId id="1319" r:id="rId74"/>
    <p:sldId id="259" r:id="rId75"/>
    <p:sldId id="1322" r:id="rId76"/>
    <p:sldId id="1347" r:id="rId77"/>
    <p:sldId id="1326" r:id="rId78"/>
    <p:sldId id="1350" r:id="rId79"/>
    <p:sldId id="1323" r:id="rId80"/>
    <p:sldId id="1351" r:id="rId81"/>
    <p:sldId id="1127" r:id="rId82"/>
    <p:sldId id="1187" r:id="rId83"/>
    <p:sldId id="1306" r:id="rId84"/>
    <p:sldId id="1309" r:id="rId85"/>
    <p:sldId id="1290" r:id="rId86"/>
    <p:sldId id="1296" r:id="rId87"/>
    <p:sldId id="1307" r:id="rId88"/>
    <p:sldId id="1286" r:id="rId89"/>
    <p:sldId id="1300" r:id="rId90"/>
    <p:sldId id="1353" r:id="rId91"/>
    <p:sldId id="1289" r:id="rId92"/>
    <p:sldId id="1298" r:id="rId93"/>
    <p:sldId id="1299" r:id="rId94"/>
    <p:sldId id="1186" r:id="rId95"/>
    <p:sldId id="1126" r:id="rId96"/>
    <p:sldId id="1252" r:id="rId97"/>
    <p:sldId id="1253" r:id="rId98"/>
    <p:sldId id="1283" r:id="rId99"/>
    <p:sldId id="1256" r:id="rId100"/>
    <p:sldId id="1327" r:id="rId101"/>
    <p:sldId id="1328" r:id="rId102"/>
    <p:sldId id="1329" r:id="rId103"/>
    <p:sldId id="298" r:id="rId104"/>
    <p:sldId id="299" r:id="rId105"/>
    <p:sldId id="300" r:id="rId106"/>
    <p:sldId id="1281" r:id="rId107"/>
    <p:sldId id="1225" r:id="rId108"/>
    <p:sldId id="1354" r:id="rId109"/>
    <p:sldId id="1343" r:id="rId110"/>
    <p:sldId id="1344" r:id="rId111"/>
    <p:sldId id="1342" r:id="rId112"/>
    <p:sldId id="1123" r:id="rId113"/>
    <p:sldId id="272"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ulia Prudhoe" initials="JP" lastIdx="7" clrIdx="6">
    <p:extLst>
      <p:ext uri="{19B8F6BF-5375-455C-9EA6-DF929625EA0E}">
        <p15:presenceInfo xmlns:p15="http://schemas.microsoft.com/office/powerpoint/2012/main" userId="S::juliaprudhoe_outlook.com#ext#@pplconsulting.co.uk::1d786ff1-4a6e-44bc-8135-10449bd05bf2" providerId="AD"/>
      </p:ext>
    </p:extLst>
  </p:cmAuthor>
  <p:cmAuthor id="1" name="Natasha Larkin" initials="NL" lastIdx="1" clrIdx="0">
    <p:extLst>
      <p:ext uri="{19B8F6BF-5375-455C-9EA6-DF929625EA0E}">
        <p15:presenceInfo xmlns:p15="http://schemas.microsoft.com/office/powerpoint/2012/main" userId="S::Natasha.larkin@pplconsulting.co.uk::b93eeb72-c82d-4d35-84ce-0e5939efbf3e" providerId="AD"/>
      </p:ext>
    </p:extLst>
  </p:cmAuthor>
  <p:cmAuthor id="2" name="Natasha Larkin" initials="NL [2]" lastIdx="5" clrIdx="1">
    <p:extLst>
      <p:ext uri="{19B8F6BF-5375-455C-9EA6-DF929625EA0E}">
        <p15:presenceInfo xmlns:p15="http://schemas.microsoft.com/office/powerpoint/2012/main" userId="Natasha Larkin" providerId="None"/>
      </p:ext>
    </p:extLst>
  </p:cmAuthor>
  <p:cmAuthor id="3" name="Laura Walsh" initials="LW" lastIdx="3" clrIdx="2">
    <p:extLst>
      <p:ext uri="{19B8F6BF-5375-455C-9EA6-DF929625EA0E}">
        <p15:presenceInfo xmlns:p15="http://schemas.microsoft.com/office/powerpoint/2012/main" userId="Laura Walsh" providerId="None"/>
      </p:ext>
    </p:extLst>
  </p:cmAuthor>
  <p:cmAuthor id="4" name="Iyoni Ranasinghe" initials="IR" lastIdx="162" clrIdx="3">
    <p:extLst>
      <p:ext uri="{19B8F6BF-5375-455C-9EA6-DF929625EA0E}">
        <p15:presenceInfo xmlns:p15="http://schemas.microsoft.com/office/powerpoint/2012/main" userId="S::Iyoni.Ranasinghe@ppl.org.uk::e9789428-0ade-4a18-8e0d-c3c7f2d922ed" providerId="AD"/>
      </p:ext>
    </p:extLst>
  </p:cmAuthor>
  <p:cmAuthor id="5" name="Natasha Larkin" initials="NL [3]" lastIdx="20" clrIdx="4">
    <p:extLst>
      <p:ext uri="{19B8F6BF-5375-455C-9EA6-DF929625EA0E}">
        <p15:presenceInfo xmlns:p15="http://schemas.microsoft.com/office/powerpoint/2012/main" userId="S::Natasha.larkin@ppl.org.uk::b93eeb72-c82d-4d35-84ce-0e5939efbf3e" providerId="AD"/>
      </p:ext>
    </p:extLst>
  </p:cmAuthor>
  <p:cmAuthor id="6" name="Corrine Hendy" initials="CH" lastIdx="4" clrIdx="5">
    <p:extLst>
      <p:ext uri="{19B8F6BF-5375-455C-9EA6-DF929625EA0E}">
        <p15:presenceInfo xmlns:p15="http://schemas.microsoft.com/office/powerpoint/2012/main" userId="3c6b9f28335c65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6A74"/>
    <a:srgbClr val="E0EDCE"/>
    <a:srgbClr val="0070C0"/>
    <a:srgbClr val="1687B6"/>
    <a:srgbClr val="5F7D95"/>
    <a:srgbClr val="E6E6E6"/>
    <a:srgbClr val="FF9999"/>
    <a:srgbClr val="067B81"/>
    <a:srgbClr val="131313"/>
    <a:srgbClr val="C5D3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94B87-1269-40D3-AC8E-789F6C2D04DA}" v="173" dt="2020-12-10T15:38:34.096"/>
    <p1510:client id="{178F753F-87BE-10F4-5C73-0879398F33DF}" v="12" dt="2020-12-10T08:47:51.666"/>
    <p1510:client id="{D5C62CB5-67E3-7720-BCB1-9F39BB6CB35D}" v="159" dt="2020-12-09T16:28:24.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chemeClr val="bg1">
                  <a:lumMod val="50000"/>
                </a:schemeClr>
              </a:solidFill>
            </a:ln>
          </c:spPr>
          <c:dPt>
            <c:idx val="0"/>
            <c:bubble3D val="0"/>
            <c:spPr>
              <a:solidFill>
                <a:schemeClr val="accent1">
                  <a:lumMod val="40000"/>
                  <a:lumOff val="60000"/>
                </a:schemeClr>
              </a:solidFill>
              <a:ln w="19050">
                <a:solidFill>
                  <a:schemeClr val="bg1">
                    <a:lumMod val="50000"/>
                  </a:schemeClr>
                </a:solidFill>
              </a:ln>
              <a:effectLst/>
            </c:spPr>
            <c:extLst>
              <c:ext xmlns:c16="http://schemas.microsoft.com/office/drawing/2014/chart" uri="{C3380CC4-5D6E-409C-BE32-E72D297353CC}">
                <c16:uniqueId val="{00000001-5677-4D3F-AE00-5382374B8D2B}"/>
              </c:ext>
            </c:extLst>
          </c:dPt>
          <c:dPt>
            <c:idx val="1"/>
            <c:bubble3D val="0"/>
            <c:spPr>
              <a:solidFill>
                <a:schemeClr val="accent2">
                  <a:lumMod val="60000"/>
                  <a:lumOff val="40000"/>
                </a:schemeClr>
              </a:solidFill>
              <a:ln w="19050">
                <a:solidFill>
                  <a:schemeClr val="bg1">
                    <a:lumMod val="50000"/>
                  </a:schemeClr>
                </a:solidFill>
              </a:ln>
              <a:effectLst/>
            </c:spPr>
            <c:extLst>
              <c:ext xmlns:c16="http://schemas.microsoft.com/office/drawing/2014/chart" uri="{C3380CC4-5D6E-409C-BE32-E72D297353CC}">
                <c16:uniqueId val="{00000002-5677-4D3F-AE00-5382374B8D2B}"/>
              </c:ext>
            </c:extLst>
          </c:dPt>
          <c:dPt>
            <c:idx val="2"/>
            <c:bubble3D val="0"/>
            <c:spPr>
              <a:solidFill>
                <a:schemeClr val="accent6">
                  <a:lumMod val="40000"/>
                  <a:lumOff val="60000"/>
                </a:schemeClr>
              </a:solidFill>
              <a:ln w="19050">
                <a:solidFill>
                  <a:schemeClr val="bg1">
                    <a:lumMod val="50000"/>
                  </a:schemeClr>
                </a:solidFill>
              </a:ln>
              <a:effectLst/>
            </c:spPr>
            <c:extLst>
              <c:ext xmlns:c16="http://schemas.microsoft.com/office/drawing/2014/chart" uri="{C3380CC4-5D6E-409C-BE32-E72D297353CC}">
                <c16:uniqueId val="{00000003-5677-4D3F-AE00-5382374B8D2B}"/>
              </c:ext>
            </c:extLst>
          </c:dPt>
          <c:dPt>
            <c:idx val="3"/>
            <c:bubble3D val="0"/>
            <c:spPr>
              <a:solidFill>
                <a:schemeClr val="bg1">
                  <a:lumMod val="85000"/>
                </a:schemeClr>
              </a:solidFill>
              <a:ln w="19050">
                <a:solidFill>
                  <a:schemeClr val="bg1">
                    <a:lumMod val="50000"/>
                  </a:schemeClr>
                </a:solidFill>
              </a:ln>
              <a:effectLst/>
            </c:spPr>
            <c:extLst>
              <c:ext xmlns:c16="http://schemas.microsoft.com/office/drawing/2014/chart" uri="{C3380CC4-5D6E-409C-BE32-E72D297353CC}">
                <c16:uniqueId val="{00000004-5677-4D3F-AE00-5382374B8D2B}"/>
              </c:ext>
            </c:extLst>
          </c:dPt>
          <c:dPt>
            <c:idx val="4"/>
            <c:bubble3D val="0"/>
            <c:spPr>
              <a:solidFill>
                <a:schemeClr val="accent5">
                  <a:lumMod val="60000"/>
                  <a:lumOff val="40000"/>
                </a:schemeClr>
              </a:solidFill>
              <a:ln w="19050">
                <a:solidFill>
                  <a:schemeClr val="bg1">
                    <a:lumMod val="50000"/>
                  </a:schemeClr>
                </a:solidFill>
              </a:ln>
              <a:effectLst/>
            </c:spPr>
            <c:extLst>
              <c:ext xmlns:c16="http://schemas.microsoft.com/office/drawing/2014/chart" uri="{C3380CC4-5D6E-409C-BE32-E72D297353CC}">
                <c16:uniqueId val="{00000005-5677-4D3F-AE00-5382374B8D2B}"/>
              </c:ext>
            </c:extLst>
          </c:dPt>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5677-4D3F-AE00-5382374B8D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chemeClr val="bg1">
                  <a:lumMod val="50000"/>
                </a:schemeClr>
              </a:solidFill>
            </a:ln>
          </c:spPr>
          <c:dPt>
            <c:idx val="0"/>
            <c:bubble3D val="0"/>
            <c:spPr>
              <a:solidFill>
                <a:schemeClr val="accent1">
                  <a:lumMod val="40000"/>
                  <a:lumOff val="60000"/>
                </a:schemeClr>
              </a:solidFill>
              <a:ln w="19050">
                <a:solidFill>
                  <a:schemeClr val="bg1">
                    <a:lumMod val="50000"/>
                  </a:schemeClr>
                </a:solidFill>
              </a:ln>
              <a:effectLst/>
            </c:spPr>
            <c:extLst>
              <c:ext xmlns:c16="http://schemas.microsoft.com/office/drawing/2014/chart" uri="{C3380CC4-5D6E-409C-BE32-E72D297353CC}">
                <c16:uniqueId val="{00000001-5677-4D3F-AE00-5382374B8D2B}"/>
              </c:ext>
            </c:extLst>
          </c:dPt>
          <c:dPt>
            <c:idx val="1"/>
            <c:bubble3D val="0"/>
            <c:spPr>
              <a:solidFill>
                <a:schemeClr val="accent2">
                  <a:lumMod val="60000"/>
                  <a:lumOff val="40000"/>
                </a:schemeClr>
              </a:solidFill>
              <a:ln w="19050">
                <a:solidFill>
                  <a:schemeClr val="bg1">
                    <a:lumMod val="50000"/>
                  </a:schemeClr>
                </a:solidFill>
              </a:ln>
              <a:effectLst/>
            </c:spPr>
            <c:extLst>
              <c:ext xmlns:c16="http://schemas.microsoft.com/office/drawing/2014/chart" uri="{C3380CC4-5D6E-409C-BE32-E72D297353CC}">
                <c16:uniqueId val="{00000002-5677-4D3F-AE00-5382374B8D2B}"/>
              </c:ext>
            </c:extLst>
          </c:dPt>
          <c:dPt>
            <c:idx val="2"/>
            <c:bubble3D val="0"/>
            <c:spPr>
              <a:solidFill>
                <a:schemeClr val="accent6">
                  <a:lumMod val="40000"/>
                  <a:lumOff val="60000"/>
                </a:schemeClr>
              </a:solidFill>
              <a:ln w="19050">
                <a:solidFill>
                  <a:schemeClr val="bg1">
                    <a:lumMod val="50000"/>
                  </a:schemeClr>
                </a:solidFill>
              </a:ln>
              <a:effectLst/>
            </c:spPr>
            <c:extLst>
              <c:ext xmlns:c16="http://schemas.microsoft.com/office/drawing/2014/chart" uri="{C3380CC4-5D6E-409C-BE32-E72D297353CC}">
                <c16:uniqueId val="{00000003-5677-4D3F-AE00-5382374B8D2B}"/>
              </c:ext>
            </c:extLst>
          </c:dPt>
          <c:dPt>
            <c:idx val="3"/>
            <c:bubble3D val="0"/>
            <c:spPr>
              <a:solidFill>
                <a:schemeClr val="bg1">
                  <a:lumMod val="85000"/>
                </a:schemeClr>
              </a:solidFill>
              <a:ln w="19050">
                <a:solidFill>
                  <a:schemeClr val="bg1">
                    <a:lumMod val="50000"/>
                  </a:schemeClr>
                </a:solidFill>
              </a:ln>
              <a:effectLst/>
            </c:spPr>
            <c:extLst>
              <c:ext xmlns:c16="http://schemas.microsoft.com/office/drawing/2014/chart" uri="{C3380CC4-5D6E-409C-BE32-E72D297353CC}">
                <c16:uniqueId val="{00000004-5677-4D3F-AE00-5382374B8D2B}"/>
              </c:ext>
            </c:extLst>
          </c:dPt>
          <c:dPt>
            <c:idx val="4"/>
            <c:bubble3D val="0"/>
            <c:spPr>
              <a:solidFill>
                <a:schemeClr val="accent5">
                  <a:lumMod val="60000"/>
                  <a:lumOff val="40000"/>
                </a:schemeClr>
              </a:solidFill>
              <a:ln w="19050">
                <a:solidFill>
                  <a:schemeClr val="bg1">
                    <a:lumMod val="50000"/>
                  </a:schemeClr>
                </a:solidFill>
              </a:ln>
              <a:effectLst/>
            </c:spPr>
            <c:extLst>
              <c:ext xmlns:c16="http://schemas.microsoft.com/office/drawing/2014/chart" uri="{C3380CC4-5D6E-409C-BE32-E72D297353CC}">
                <c16:uniqueId val="{00000005-5677-4D3F-AE00-5382374B8D2B}"/>
              </c:ext>
            </c:extLst>
          </c:dPt>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5677-4D3F-AE00-5382374B8D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chemeClr val="bg1">
                  <a:lumMod val="50000"/>
                </a:schemeClr>
              </a:solidFill>
            </a:ln>
          </c:spPr>
          <c:dPt>
            <c:idx val="0"/>
            <c:bubble3D val="0"/>
            <c:spPr>
              <a:solidFill>
                <a:schemeClr val="accent1">
                  <a:lumMod val="40000"/>
                  <a:lumOff val="60000"/>
                </a:schemeClr>
              </a:solidFill>
              <a:ln w="19050">
                <a:solidFill>
                  <a:schemeClr val="bg1">
                    <a:lumMod val="50000"/>
                  </a:schemeClr>
                </a:solidFill>
              </a:ln>
              <a:effectLst/>
            </c:spPr>
            <c:extLst>
              <c:ext xmlns:c16="http://schemas.microsoft.com/office/drawing/2014/chart" uri="{C3380CC4-5D6E-409C-BE32-E72D297353CC}">
                <c16:uniqueId val="{00000001-5677-4D3F-AE00-5382374B8D2B}"/>
              </c:ext>
            </c:extLst>
          </c:dPt>
          <c:dPt>
            <c:idx val="1"/>
            <c:bubble3D val="0"/>
            <c:spPr>
              <a:solidFill>
                <a:schemeClr val="accent2">
                  <a:lumMod val="60000"/>
                  <a:lumOff val="40000"/>
                </a:schemeClr>
              </a:solidFill>
              <a:ln w="19050">
                <a:solidFill>
                  <a:schemeClr val="bg1">
                    <a:lumMod val="50000"/>
                  </a:schemeClr>
                </a:solidFill>
              </a:ln>
              <a:effectLst/>
            </c:spPr>
            <c:extLst>
              <c:ext xmlns:c16="http://schemas.microsoft.com/office/drawing/2014/chart" uri="{C3380CC4-5D6E-409C-BE32-E72D297353CC}">
                <c16:uniqueId val="{00000002-5677-4D3F-AE00-5382374B8D2B}"/>
              </c:ext>
            </c:extLst>
          </c:dPt>
          <c:dPt>
            <c:idx val="2"/>
            <c:bubble3D val="0"/>
            <c:spPr>
              <a:solidFill>
                <a:schemeClr val="accent6">
                  <a:lumMod val="40000"/>
                  <a:lumOff val="60000"/>
                </a:schemeClr>
              </a:solidFill>
              <a:ln w="19050">
                <a:solidFill>
                  <a:schemeClr val="bg1">
                    <a:lumMod val="50000"/>
                  </a:schemeClr>
                </a:solidFill>
              </a:ln>
              <a:effectLst/>
            </c:spPr>
            <c:extLst>
              <c:ext xmlns:c16="http://schemas.microsoft.com/office/drawing/2014/chart" uri="{C3380CC4-5D6E-409C-BE32-E72D297353CC}">
                <c16:uniqueId val="{00000003-5677-4D3F-AE00-5382374B8D2B}"/>
              </c:ext>
            </c:extLst>
          </c:dPt>
          <c:dPt>
            <c:idx val="3"/>
            <c:bubble3D val="0"/>
            <c:spPr>
              <a:solidFill>
                <a:schemeClr val="bg1">
                  <a:lumMod val="85000"/>
                </a:schemeClr>
              </a:solidFill>
              <a:ln w="19050">
                <a:solidFill>
                  <a:schemeClr val="bg1">
                    <a:lumMod val="50000"/>
                  </a:schemeClr>
                </a:solidFill>
              </a:ln>
              <a:effectLst/>
            </c:spPr>
            <c:extLst>
              <c:ext xmlns:c16="http://schemas.microsoft.com/office/drawing/2014/chart" uri="{C3380CC4-5D6E-409C-BE32-E72D297353CC}">
                <c16:uniqueId val="{00000004-5677-4D3F-AE00-5382374B8D2B}"/>
              </c:ext>
            </c:extLst>
          </c:dPt>
          <c:dPt>
            <c:idx val="4"/>
            <c:bubble3D val="0"/>
            <c:spPr>
              <a:solidFill>
                <a:schemeClr val="accent5">
                  <a:lumMod val="60000"/>
                  <a:lumOff val="40000"/>
                </a:schemeClr>
              </a:solidFill>
              <a:ln w="19050">
                <a:solidFill>
                  <a:schemeClr val="bg1">
                    <a:lumMod val="50000"/>
                  </a:schemeClr>
                </a:solidFill>
              </a:ln>
              <a:effectLst/>
            </c:spPr>
            <c:extLst>
              <c:ext xmlns:c16="http://schemas.microsoft.com/office/drawing/2014/chart" uri="{C3380CC4-5D6E-409C-BE32-E72D297353CC}">
                <c16:uniqueId val="{00000005-5677-4D3F-AE00-5382374B8D2B}"/>
              </c:ext>
            </c:extLst>
          </c:dPt>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5677-4D3F-AE00-5382374B8D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FF69C6-448A-41BD-8609-FAC2FC2220B4}" type="doc">
      <dgm:prSet loTypeId="urn:microsoft.com/office/officeart/2005/8/layout/pyramid1" loCatId="pyramid" qsTypeId="urn:microsoft.com/office/officeart/2005/8/quickstyle/simple1" qsCatId="simple" csTypeId="urn:microsoft.com/office/officeart/2005/8/colors/accent1_4" csCatId="accent1" phldr="1"/>
      <dgm:spPr/>
    </dgm:pt>
    <dgm:pt modelId="{9146F8B0-E2A7-4612-9780-F0B1ED5FB118}">
      <dgm:prSet phldrT="[Text]" custT="1"/>
      <dgm:spPr/>
      <dgm:t>
        <a:bodyPr/>
        <a:lstStyle/>
        <a:p>
          <a:r>
            <a:rPr lang="en-GB" sz="2400" b="1"/>
            <a:t>Empathetic</a:t>
          </a:r>
        </a:p>
      </dgm:t>
    </dgm:pt>
    <dgm:pt modelId="{FB3D76EF-4D6F-40AC-9ECE-AABE1C89F0C9}" type="parTrans" cxnId="{C7EAA31D-B5D5-4532-B33B-498FBE951C18}">
      <dgm:prSet/>
      <dgm:spPr/>
      <dgm:t>
        <a:bodyPr/>
        <a:lstStyle/>
        <a:p>
          <a:endParaRPr lang="en-GB" sz="2000" b="1">
            <a:solidFill>
              <a:schemeClr val="tx1"/>
            </a:solidFill>
          </a:endParaRPr>
        </a:p>
      </dgm:t>
    </dgm:pt>
    <dgm:pt modelId="{D9F2D47B-965C-4452-8F40-E6D8CECA042A}" type="sibTrans" cxnId="{C7EAA31D-B5D5-4532-B33B-498FBE951C18}">
      <dgm:prSet/>
      <dgm:spPr/>
      <dgm:t>
        <a:bodyPr/>
        <a:lstStyle/>
        <a:p>
          <a:endParaRPr lang="en-GB" sz="2000" b="1">
            <a:solidFill>
              <a:schemeClr val="tx1"/>
            </a:solidFill>
          </a:endParaRPr>
        </a:p>
      </dgm:t>
    </dgm:pt>
    <dgm:pt modelId="{5D1E3C91-A6F8-483E-AF1C-2B7BC11DAB8E}">
      <dgm:prSet phldrT="[Text]" custT="1"/>
      <dgm:spPr/>
      <dgm:t>
        <a:bodyPr/>
        <a:lstStyle/>
        <a:p>
          <a:r>
            <a:rPr lang="en-GB" sz="2400" b="1"/>
            <a:t>Active</a:t>
          </a:r>
        </a:p>
      </dgm:t>
    </dgm:pt>
    <dgm:pt modelId="{C4B4EE21-483F-42B4-B5C0-29C5CAD58F98}" type="parTrans" cxnId="{E00005BC-D854-40BD-B12B-98831B040077}">
      <dgm:prSet/>
      <dgm:spPr/>
      <dgm:t>
        <a:bodyPr/>
        <a:lstStyle/>
        <a:p>
          <a:endParaRPr lang="en-GB" sz="2000" b="1">
            <a:solidFill>
              <a:schemeClr val="tx1"/>
            </a:solidFill>
          </a:endParaRPr>
        </a:p>
      </dgm:t>
    </dgm:pt>
    <dgm:pt modelId="{6EE8BCDB-C7BA-478C-BF33-5F19EE9A48AD}" type="sibTrans" cxnId="{E00005BC-D854-40BD-B12B-98831B040077}">
      <dgm:prSet/>
      <dgm:spPr/>
      <dgm:t>
        <a:bodyPr/>
        <a:lstStyle/>
        <a:p>
          <a:endParaRPr lang="en-GB" sz="2000" b="1">
            <a:solidFill>
              <a:schemeClr val="tx1"/>
            </a:solidFill>
          </a:endParaRPr>
        </a:p>
      </dgm:t>
    </dgm:pt>
    <dgm:pt modelId="{AB52FCF3-7404-46C3-A6AE-E52F0C1A1E65}">
      <dgm:prSet phldrT="[Text]" custT="1"/>
      <dgm:spPr/>
      <dgm:t>
        <a:bodyPr/>
        <a:lstStyle/>
        <a:p>
          <a:r>
            <a:rPr lang="en-GB" sz="2400" b="1"/>
            <a:t>Superficial</a:t>
          </a:r>
        </a:p>
      </dgm:t>
    </dgm:pt>
    <dgm:pt modelId="{AAE30CC1-C0DA-483D-BC4F-9C292D8391C3}" type="parTrans" cxnId="{83CD0E1F-6E02-4D1D-AD9F-15725D3BB887}">
      <dgm:prSet/>
      <dgm:spPr/>
      <dgm:t>
        <a:bodyPr/>
        <a:lstStyle/>
        <a:p>
          <a:endParaRPr lang="en-GB" sz="2000" b="1">
            <a:solidFill>
              <a:schemeClr val="tx1"/>
            </a:solidFill>
          </a:endParaRPr>
        </a:p>
      </dgm:t>
    </dgm:pt>
    <dgm:pt modelId="{81E04254-6204-42C8-9483-45207E7821F4}" type="sibTrans" cxnId="{83CD0E1F-6E02-4D1D-AD9F-15725D3BB887}">
      <dgm:prSet/>
      <dgm:spPr/>
      <dgm:t>
        <a:bodyPr/>
        <a:lstStyle/>
        <a:p>
          <a:endParaRPr lang="en-GB" sz="2000" b="1">
            <a:solidFill>
              <a:schemeClr val="tx1"/>
            </a:solidFill>
          </a:endParaRPr>
        </a:p>
      </dgm:t>
    </dgm:pt>
    <dgm:pt modelId="{A789339C-9D89-4370-A276-CBC5140647BC}">
      <dgm:prSet phldrT="[Text]" custT="1"/>
      <dgm:spPr/>
      <dgm:t>
        <a:bodyPr/>
        <a:lstStyle/>
        <a:p>
          <a:r>
            <a:rPr lang="en-GB" sz="2400" b="1"/>
            <a:t>Conversational</a:t>
          </a:r>
        </a:p>
      </dgm:t>
    </dgm:pt>
    <dgm:pt modelId="{6AB0190C-202B-4DE5-84D8-4B50B589F4A8}" type="sibTrans" cxnId="{6B704694-DCE1-4D95-8D1C-B970CA168D3D}">
      <dgm:prSet/>
      <dgm:spPr/>
      <dgm:t>
        <a:bodyPr/>
        <a:lstStyle/>
        <a:p>
          <a:endParaRPr lang="en-GB" sz="2000" b="1">
            <a:solidFill>
              <a:schemeClr val="tx1"/>
            </a:solidFill>
          </a:endParaRPr>
        </a:p>
      </dgm:t>
    </dgm:pt>
    <dgm:pt modelId="{20A98F7B-5EC2-4465-884D-E5AB059404C3}" type="parTrans" cxnId="{6B704694-DCE1-4D95-8D1C-B970CA168D3D}">
      <dgm:prSet/>
      <dgm:spPr/>
      <dgm:t>
        <a:bodyPr/>
        <a:lstStyle/>
        <a:p>
          <a:endParaRPr lang="en-GB" sz="2000" b="1">
            <a:solidFill>
              <a:schemeClr val="tx1"/>
            </a:solidFill>
          </a:endParaRPr>
        </a:p>
      </dgm:t>
    </dgm:pt>
    <dgm:pt modelId="{3109BC80-7B00-4DB0-AEB8-A4C0EBFAFBC6}" type="pres">
      <dgm:prSet presAssocID="{D8FF69C6-448A-41BD-8609-FAC2FC2220B4}" presName="Name0" presStyleCnt="0">
        <dgm:presLayoutVars>
          <dgm:dir/>
          <dgm:animLvl val="lvl"/>
          <dgm:resizeHandles val="exact"/>
        </dgm:presLayoutVars>
      </dgm:prSet>
      <dgm:spPr/>
    </dgm:pt>
    <dgm:pt modelId="{CF59501C-F3E8-43D1-B6A6-7DF6D438BA37}" type="pres">
      <dgm:prSet presAssocID="{9146F8B0-E2A7-4612-9780-F0B1ED5FB118}" presName="Name8" presStyleCnt="0"/>
      <dgm:spPr/>
    </dgm:pt>
    <dgm:pt modelId="{A9E5A1E0-169A-4775-93EC-72F1BBC6A047}" type="pres">
      <dgm:prSet presAssocID="{9146F8B0-E2A7-4612-9780-F0B1ED5FB118}" presName="level" presStyleLbl="node1" presStyleIdx="0" presStyleCnt="4">
        <dgm:presLayoutVars>
          <dgm:chMax val="1"/>
          <dgm:bulletEnabled val="1"/>
        </dgm:presLayoutVars>
      </dgm:prSet>
      <dgm:spPr/>
    </dgm:pt>
    <dgm:pt modelId="{D71C15AB-FA8C-4CF2-AD14-8BC9854FD62C}" type="pres">
      <dgm:prSet presAssocID="{9146F8B0-E2A7-4612-9780-F0B1ED5FB118}" presName="levelTx" presStyleLbl="revTx" presStyleIdx="0" presStyleCnt="0">
        <dgm:presLayoutVars>
          <dgm:chMax val="1"/>
          <dgm:bulletEnabled val="1"/>
        </dgm:presLayoutVars>
      </dgm:prSet>
      <dgm:spPr/>
    </dgm:pt>
    <dgm:pt modelId="{36FEB415-9501-4D2F-91F4-8D55F227BD8B}" type="pres">
      <dgm:prSet presAssocID="{5D1E3C91-A6F8-483E-AF1C-2B7BC11DAB8E}" presName="Name8" presStyleCnt="0"/>
      <dgm:spPr/>
    </dgm:pt>
    <dgm:pt modelId="{EFEBD3B4-99E8-4083-AEC5-A3A641B866B2}" type="pres">
      <dgm:prSet presAssocID="{5D1E3C91-A6F8-483E-AF1C-2B7BC11DAB8E}" presName="level" presStyleLbl="node1" presStyleIdx="1" presStyleCnt="4">
        <dgm:presLayoutVars>
          <dgm:chMax val="1"/>
          <dgm:bulletEnabled val="1"/>
        </dgm:presLayoutVars>
      </dgm:prSet>
      <dgm:spPr/>
    </dgm:pt>
    <dgm:pt modelId="{80E44FE2-D73E-4375-AB4C-76A4299E4203}" type="pres">
      <dgm:prSet presAssocID="{5D1E3C91-A6F8-483E-AF1C-2B7BC11DAB8E}" presName="levelTx" presStyleLbl="revTx" presStyleIdx="0" presStyleCnt="0">
        <dgm:presLayoutVars>
          <dgm:chMax val="1"/>
          <dgm:bulletEnabled val="1"/>
        </dgm:presLayoutVars>
      </dgm:prSet>
      <dgm:spPr/>
    </dgm:pt>
    <dgm:pt modelId="{C410B1A5-9271-491A-A234-A6CD5142A557}" type="pres">
      <dgm:prSet presAssocID="{A789339C-9D89-4370-A276-CBC5140647BC}" presName="Name8" presStyleCnt="0"/>
      <dgm:spPr/>
    </dgm:pt>
    <dgm:pt modelId="{D9E44666-8C65-4514-8564-761E88A1C74C}" type="pres">
      <dgm:prSet presAssocID="{A789339C-9D89-4370-A276-CBC5140647BC}" presName="level" presStyleLbl="node1" presStyleIdx="2" presStyleCnt="4">
        <dgm:presLayoutVars>
          <dgm:chMax val="1"/>
          <dgm:bulletEnabled val="1"/>
        </dgm:presLayoutVars>
      </dgm:prSet>
      <dgm:spPr/>
    </dgm:pt>
    <dgm:pt modelId="{99F7E31D-42A0-427A-A2FF-697912BBCE37}" type="pres">
      <dgm:prSet presAssocID="{A789339C-9D89-4370-A276-CBC5140647BC}" presName="levelTx" presStyleLbl="revTx" presStyleIdx="0" presStyleCnt="0">
        <dgm:presLayoutVars>
          <dgm:chMax val="1"/>
          <dgm:bulletEnabled val="1"/>
        </dgm:presLayoutVars>
      </dgm:prSet>
      <dgm:spPr/>
    </dgm:pt>
    <dgm:pt modelId="{D2F5E276-0284-44A5-81B4-45C0C55B6FB1}" type="pres">
      <dgm:prSet presAssocID="{AB52FCF3-7404-46C3-A6AE-E52F0C1A1E65}" presName="Name8" presStyleCnt="0"/>
      <dgm:spPr/>
    </dgm:pt>
    <dgm:pt modelId="{EE1E78F0-F621-44ED-B7E5-A4D310885B12}" type="pres">
      <dgm:prSet presAssocID="{AB52FCF3-7404-46C3-A6AE-E52F0C1A1E65}" presName="level" presStyleLbl="node1" presStyleIdx="3" presStyleCnt="4">
        <dgm:presLayoutVars>
          <dgm:chMax val="1"/>
          <dgm:bulletEnabled val="1"/>
        </dgm:presLayoutVars>
      </dgm:prSet>
      <dgm:spPr/>
    </dgm:pt>
    <dgm:pt modelId="{B0446AD8-B4FB-4861-BEC0-A86F05AEE4DF}" type="pres">
      <dgm:prSet presAssocID="{AB52FCF3-7404-46C3-A6AE-E52F0C1A1E65}" presName="levelTx" presStyleLbl="revTx" presStyleIdx="0" presStyleCnt="0">
        <dgm:presLayoutVars>
          <dgm:chMax val="1"/>
          <dgm:bulletEnabled val="1"/>
        </dgm:presLayoutVars>
      </dgm:prSet>
      <dgm:spPr/>
    </dgm:pt>
  </dgm:ptLst>
  <dgm:cxnLst>
    <dgm:cxn modelId="{2C8FE605-745E-48F7-9F34-C06E36947B5B}" type="presOf" srcId="{5D1E3C91-A6F8-483E-AF1C-2B7BC11DAB8E}" destId="{80E44FE2-D73E-4375-AB4C-76A4299E4203}" srcOrd="1" destOrd="0" presId="urn:microsoft.com/office/officeart/2005/8/layout/pyramid1"/>
    <dgm:cxn modelId="{745EDD0C-8AC3-4669-9EED-E3EF768302C8}" type="presOf" srcId="{A789339C-9D89-4370-A276-CBC5140647BC}" destId="{99F7E31D-42A0-427A-A2FF-697912BBCE37}" srcOrd="1" destOrd="0" presId="urn:microsoft.com/office/officeart/2005/8/layout/pyramid1"/>
    <dgm:cxn modelId="{C7EAA31D-B5D5-4532-B33B-498FBE951C18}" srcId="{D8FF69C6-448A-41BD-8609-FAC2FC2220B4}" destId="{9146F8B0-E2A7-4612-9780-F0B1ED5FB118}" srcOrd="0" destOrd="0" parTransId="{FB3D76EF-4D6F-40AC-9ECE-AABE1C89F0C9}" sibTransId="{D9F2D47B-965C-4452-8F40-E6D8CECA042A}"/>
    <dgm:cxn modelId="{83CD0E1F-6E02-4D1D-AD9F-15725D3BB887}" srcId="{D8FF69C6-448A-41BD-8609-FAC2FC2220B4}" destId="{AB52FCF3-7404-46C3-A6AE-E52F0C1A1E65}" srcOrd="3" destOrd="0" parTransId="{AAE30CC1-C0DA-483D-BC4F-9C292D8391C3}" sibTransId="{81E04254-6204-42C8-9483-45207E7821F4}"/>
    <dgm:cxn modelId="{4F47E22F-FAB3-443B-9003-EE120157640C}" type="presOf" srcId="{A789339C-9D89-4370-A276-CBC5140647BC}" destId="{D9E44666-8C65-4514-8564-761E88A1C74C}" srcOrd="0" destOrd="0" presId="urn:microsoft.com/office/officeart/2005/8/layout/pyramid1"/>
    <dgm:cxn modelId="{C380B639-3B73-4BED-B3CE-96B479455A23}" type="presOf" srcId="{AB52FCF3-7404-46C3-A6AE-E52F0C1A1E65}" destId="{B0446AD8-B4FB-4861-BEC0-A86F05AEE4DF}" srcOrd="1" destOrd="0" presId="urn:microsoft.com/office/officeart/2005/8/layout/pyramid1"/>
    <dgm:cxn modelId="{1F02277B-CDD6-4699-8E95-1CBD11D6BC7A}" type="presOf" srcId="{9146F8B0-E2A7-4612-9780-F0B1ED5FB118}" destId="{A9E5A1E0-169A-4775-93EC-72F1BBC6A047}" srcOrd="0" destOrd="0" presId="urn:microsoft.com/office/officeart/2005/8/layout/pyramid1"/>
    <dgm:cxn modelId="{6B704694-DCE1-4D95-8D1C-B970CA168D3D}" srcId="{D8FF69C6-448A-41BD-8609-FAC2FC2220B4}" destId="{A789339C-9D89-4370-A276-CBC5140647BC}" srcOrd="2" destOrd="0" parTransId="{20A98F7B-5EC2-4465-884D-E5AB059404C3}" sibTransId="{6AB0190C-202B-4DE5-84D8-4B50B589F4A8}"/>
    <dgm:cxn modelId="{FCFD62A5-B84D-4E41-A11A-DE66BCE3A3A6}" type="presOf" srcId="{D8FF69C6-448A-41BD-8609-FAC2FC2220B4}" destId="{3109BC80-7B00-4DB0-AEB8-A4C0EBFAFBC6}" srcOrd="0" destOrd="0" presId="urn:microsoft.com/office/officeart/2005/8/layout/pyramid1"/>
    <dgm:cxn modelId="{E00005BC-D854-40BD-B12B-98831B040077}" srcId="{D8FF69C6-448A-41BD-8609-FAC2FC2220B4}" destId="{5D1E3C91-A6F8-483E-AF1C-2B7BC11DAB8E}" srcOrd="1" destOrd="0" parTransId="{C4B4EE21-483F-42B4-B5C0-29C5CAD58F98}" sibTransId="{6EE8BCDB-C7BA-478C-BF33-5F19EE9A48AD}"/>
    <dgm:cxn modelId="{8C39A2D3-F8A0-46DD-B7C0-080DA51B1C04}" type="presOf" srcId="{5D1E3C91-A6F8-483E-AF1C-2B7BC11DAB8E}" destId="{EFEBD3B4-99E8-4083-AEC5-A3A641B866B2}" srcOrd="0" destOrd="0" presId="urn:microsoft.com/office/officeart/2005/8/layout/pyramid1"/>
    <dgm:cxn modelId="{92347AE0-DF24-4A48-B42F-0099E18AFC52}" type="presOf" srcId="{9146F8B0-E2A7-4612-9780-F0B1ED5FB118}" destId="{D71C15AB-FA8C-4CF2-AD14-8BC9854FD62C}" srcOrd="1" destOrd="0" presId="urn:microsoft.com/office/officeart/2005/8/layout/pyramid1"/>
    <dgm:cxn modelId="{F95935E9-881C-43B4-B32B-E47AB8152E74}" type="presOf" srcId="{AB52FCF3-7404-46C3-A6AE-E52F0C1A1E65}" destId="{EE1E78F0-F621-44ED-B7E5-A4D310885B12}" srcOrd="0" destOrd="0" presId="urn:microsoft.com/office/officeart/2005/8/layout/pyramid1"/>
    <dgm:cxn modelId="{A68B97A8-D7C9-4013-AEB4-98C787ACA844}" type="presParOf" srcId="{3109BC80-7B00-4DB0-AEB8-A4C0EBFAFBC6}" destId="{CF59501C-F3E8-43D1-B6A6-7DF6D438BA37}" srcOrd="0" destOrd="0" presId="urn:microsoft.com/office/officeart/2005/8/layout/pyramid1"/>
    <dgm:cxn modelId="{9EB93F62-7341-43E7-8DF2-723FBA60D649}" type="presParOf" srcId="{CF59501C-F3E8-43D1-B6A6-7DF6D438BA37}" destId="{A9E5A1E0-169A-4775-93EC-72F1BBC6A047}" srcOrd="0" destOrd="0" presId="urn:microsoft.com/office/officeart/2005/8/layout/pyramid1"/>
    <dgm:cxn modelId="{8A97D2C0-BD39-48FB-BF90-943A48278204}" type="presParOf" srcId="{CF59501C-F3E8-43D1-B6A6-7DF6D438BA37}" destId="{D71C15AB-FA8C-4CF2-AD14-8BC9854FD62C}" srcOrd="1" destOrd="0" presId="urn:microsoft.com/office/officeart/2005/8/layout/pyramid1"/>
    <dgm:cxn modelId="{E8E4C172-D1E9-40B6-8B0F-F2621BE804A2}" type="presParOf" srcId="{3109BC80-7B00-4DB0-AEB8-A4C0EBFAFBC6}" destId="{36FEB415-9501-4D2F-91F4-8D55F227BD8B}" srcOrd="1" destOrd="0" presId="urn:microsoft.com/office/officeart/2005/8/layout/pyramid1"/>
    <dgm:cxn modelId="{9407EFDA-18E8-40F1-885B-0F23299C959D}" type="presParOf" srcId="{36FEB415-9501-4D2F-91F4-8D55F227BD8B}" destId="{EFEBD3B4-99E8-4083-AEC5-A3A641B866B2}" srcOrd="0" destOrd="0" presId="urn:microsoft.com/office/officeart/2005/8/layout/pyramid1"/>
    <dgm:cxn modelId="{AA1AB868-3FDE-45FA-826A-39B083819131}" type="presParOf" srcId="{36FEB415-9501-4D2F-91F4-8D55F227BD8B}" destId="{80E44FE2-D73E-4375-AB4C-76A4299E4203}" srcOrd="1" destOrd="0" presId="urn:microsoft.com/office/officeart/2005/8/layout/pyramid1"/>
    <dgm:cxn modelId="{D7034264-C4FA-4643-8D05-0B4B828B684E}" type="presParOf" srcId="{3109BC80-7B00-4DB0-AEB8-A4C0EBFAFBC6}" destId="{C410B1A5-9271-491A-A234-A6CD5142A557}" srcOrd="2" destOrd="0" presId="urn:microsoft.com/office/officeart/2005/8/layout/pyramid1"/>
    <dgm:cxn modelId="{33D24AD7-09A2-4E0B-9473-A41CD176956F}" type="presParOf" srcId="{C410B1A5-9271-491A-A234-A6CD5142A557}" destId="{D9E44666-8C65-4514-8564-761E88A1C74C}" srcOrd="0" destOrd="0" presId="urn:microsoft.com/office/officeart/2005/8/layout/pyramid1"/>
    <dgm:cxn modelId="{B6B90A6D-8C2D-46C0-96E1-A3034504EA8D}" type="presParOf" srcId="{C410B1A5-9271-491A-A234-A6CD5142A557}" destId="{99F7E31D-42A0-427A-A2FF-697912BBCE37}" srcOrd="1" destOrd="0" presId="urn:microsoft.com/office/officeart/2005/8/layout/pyramid1"/>
    <dgm:cxn modelId="{159BFEF1-64B0-4946-B386-FF408AB81883}" type="presParOf" srcId="{3109BC80-7B00-4DB0-AEB8-A4C0EBFAFBC6}" destId="{D2F5E276-0284-44A5-81B4-45C0C55B6FB1}" srcOrd="3" destOrd="0" presId="urn:microsoft.com/office/officeart/2005/8/layout/pyramid1"/>
    <dgm:cxn modelId="{142E4B4B-CD5E-450E-84A1-00E09991ADD4}" type="presParOf" srcId="{D2F5E276-0284-44A5-81B4-45C0C55B6FB1}" destId="{EE1E78F0-F621-44ED-B7E5-A4D310885B12}" srcOrd="0" destOrd="0" presId="urn:microsoft.com/office/officeart/2005/8/layout/pyramid1"/>
    <dgm:cxn modelId="{1BF71E9D-02E2-45DE-996B-B1DFE59B3B20}" type="presParOf" srcId="{D2F5E276-0284-44A5-81B4-45C0C55B6FB1}" destId="{B0446AD8-B4FB-4861-BEC0-A86F05AEE4D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7B284D-82B5-4AC2-9533-02A01DE8E3C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E7517497-ACC5-469C-84B0-A26F27CE8340}">
      <dgm:prSet phldrT="[Text]" custT="1"/>
      <dgm:spPr/>
      <dgm:t>
        <a:bodyPr/>
        <a:lstStyle/>
        <a:p>
          <a:r>
            <a:rPr lang="en-GB" sz="2000"/>
            <a:t>Prepare the environment</a:t>
          </a:r>
        </a:p>
      </dgm:t>
    </dgm:pt>
    <dgm:pt modelId="{469C4719-8CFE-4359-BF86-DB86EA537FA1}" type="parTrans" cxnId="{7647C1DB-DD8D-4437-83F2-FD1A996AED2F}">
      <dgm:prSet/>
      <dgm:spPr/>
      <dgm:t>
        <a:bodyPr/>
        <a:lstStyle/>
        <a:p>
          <a:endParaRPr lang="en-GB" sz="2000"/>
        </a:p>
      </dgm:t>
    </dgm:pt>
    <dgm:pt modelId="{1F954AFF-572E-4334-83D4-585A5D64D09D}" type="sibTrans" cxnId="{7647C1DB-DD8D-4437-83F2-FD1A996AED2F}">
      <dgm:prSet/>
      <dgm:spPr/>
      <dgm:t>
        <a:bodyPr/>
        <a:lstStyle/>
        <a:p>
          <a:endParaRPr lang="en-GB" sz="2000"/>
        </a:p>
      </dgm:t>
    </dgm:pt>
    <dgm:pt modelId="{8D33D94C-FE0E-40A3-9C02-2D34BE37CC53}">
      <dgm:prSet phldrT="[Text]" custT="1"/>
      <dgm:spPr/>
      <dgm:t>
        <a:bodyPr/>
        <a:lstStyle/>
        <a:p>
          <a:r>
            <a:rPr lang="en-GB" sz="2000"/>
            <a:t>Leave distractions behind</a:t>
          </a:r>
        </a:p>
      </dgm:t>
    </dgm:pt>
    <dgm:pt modelId="{9C629026-BB77-4649-89A4-8794F4BAD893}" type="parTrans" cxnId="{4670D39E-93E3-4E73-85FE-EA5004ED6EF9}">
      <dgm:prSet/>
      <dgm:spPr/>
      <dgm:t>
        <a:bodyPr/>
        <a:lstStyle/>
        <a:p>
          <a:endParaRPr lang="en-GB" sz="2000"/>
        </a:p>
      </dgm:t>
    </dgm:pt>
    <dgm:pt modelId="{90AD9A6C-EAD8-491D-89B0-E9D329DDA4E7}" type="sibTrans" cxnId="{4670D39E-93E3-4E73-85FE-EA5004ED6EF9}">
      <dgm:prSet/>
      <dgm:spPr/>
      <dgm:t>
        <a:bodyPr/>
        <a:lstStyle/>
        <a:p>
          <a:endParaRPr lang="en-GB" sz="2000"/>
        </a:p>
      </dgm:t>
    </dgm:pt>
    <dgm:pt modelId="{8402D83F-10F0-48FA-B361-90A4BFEB81EB}">
      <dgm:prSet phldrT="[Text]" custT="1"/>
      <dgm:spPr/>
      <dgm:t>
        <a:bodyPr/>
        <a:lstStyle/>
        <a:p>
          <a:r>
            <a:rPr lang="en-GB" sz="2000"/>
            <a:t>Take notes</a:t>
          </a:r>
        </a:p>
      </dgm:t>
    </dgm:pt>
    <dgm:pt modelId="{9E424649-79EC-4AD7-8DC5-39D00D8DE42E}" type="parTrans" cxnId="{46115E05-4369-49E6-9C99-107BC7BFFE6D}">
      <dgm:prSet/>
      <dgm:spPr/>
      <dgm:t>
        <a:bodyPr/>
        <a:lstStyle/>
        <a:p>
          <a:endParaRPr lang="en-GB" sz="2000"/>
        </a:p>
      </dgm:t>
    </dgm:pt>
    <dgm:pt modelId="{9CBE46E7-1AA5-4867-9EC1-E63E9D36B49D}" type="sibTrans" cxnId="{46115E05-4369-49E6-9C99-107BC7BFFE6D}">
      <dgm:prSet/>
      <dgm:spPr/>
      <dgm:t>
        <a:bodyPr/>
        <a:lstStyle/>
        <a:p>
          <a:endParaRPr lang="en-GB" sz="2000"/>
        </a:p>
      </dgm:t>
    </dgm:pt>
    <dgm:pt modelId="{6C9C08C9-B38F-4E22-A25E-5D22D06DF567}">
      <dgm:prSet phldrT="[Text]" custT="1"/>
      <dgm:spPr/>
      <dgm:t>
        <a:bodyPr/>
        <a:lstStyle/>
        <a:p>
          <a:r>
            <a:rPr lang="en-GB" sz="2000"/>
            <a:t>Make eye contact </a:t>
          </a:r>
        </a:p>
      </dgm:t>
    </dgm:pt>
    <dgm:pt modelId="{877B8748-AE75-4363-97FB-2E541137F065}" type="parTrans" cxnId="{8966891D-CFBD-428E-A5F9-D0860D808D93}">
      <dgm:prSet/>
      <dgm:spPr/>
      <dgm:t>
        <a:bodyPr/>
        <a:lstStyle/>
        <a:p>
          <a:endParaRPr lang="en-GB" sz="2000"/>
        </a:p>
      </dgm:t>
    </dgm:pt>
    <dgm:pt modelId="{B2CB0C08-646E-485E-BF9B-5B225280D783}" type="sibTrans" cxnId="{8966891D-CFBD-428E-A5F9-D0860D808D93}">
      <dgm:prSet/>
      <dgm:spPr/>
      <dgm:t>
        <a:bodyPr/>
        <a:lstStyle/>
        <a:p>
          <a:endParaRPr lang="en-GB" sz="2000"/>
        </a:p>
      </dgm:t>
    </dgm:pt>
    <dgm:pt modelId="{1E588E92-03E1-4C4B-8A0F-F3184DBB3F1E}">
      <dgm:prSet phldrT="[Text]" custT="1"/>
      <dgm:spPr/>
      <dgm:t>
        <a:bodyPr/>
        <a:lstStyle/>
        <a:p>
          <a:r>
            <a:rPr lang="en-GB" sz="2000"/>
            <a:t>“ Listen” to body language and tone </a:t>
          </a:r>
        </a:p>
      </dgm:t>
    </dgm:pt>
    <dgm:pt modelId="{FD9419B0-02F3-4A71-BD39-D94619BB44FE}" type="parTrans" cxnId="{5AE56CCC-66B6-491F-ABB6-B0D91DEA791A}">
      <dgm:prSet/>
      <dgm:spPr/>
      <dgm:t>
        <a:bodyPr/>
        <a:lstStyle/>
        <a:p>
          <a:endParaRPr lang="en-GB" sz="2000"/>
        </a:p>
      </dgm:t>
    </dgm:pt>
    <dgm:pt modelId="{55EAE187-33A8-4E4C-9392-2D15E01D8D4F}" type="sibTrans" cxnId="{5AE56CCC-66B6-491F-ABB6-B0D91DEA791A}">
      <dgm:prSet/>
      <dgm:spPr/>
      <dgm:t>
        <a:bodyPr/>
        <a:lstStyle/>
        <a:p>
          <a:endParaRPr lang="en-GB" sz="2000"/>
        </a:p>
      </dgm:t>
    </dgm:pt>
    <dgm:pt modelId="{A0D119DB-B219-4613-A19B-CFECCF354A5C}">
      <dgm:prSet phldrT="[Text]" custT="1"/>
      <dgm:spPr/>
      <dgm:t>
        <a:bodyPr/>
        <a:lstStyle/>
        <a:p>
          <a:r>
            <a:rPr lang="en-GB" sz="2000"/>
            <a:t>Reflect back</a:t>
          </a:r>
        </a:p>
      </dgm:t>
    </dgm:pt>
    <dgm:pt modelId="{169C651B-D16A-4481-8F7B-4DCE55F30513}" type="parTrans" cxnId="{5C101EDC-C4CD-40D0-91EA-E56AA74DCC87}">
      <dgm:prSet/>
      <dgm:spPr/>
      <dgm:t>
        <a:bodyPr/>
        <a:lstStyle/>
        <a:p>
          <a:endParaRPr lang="en-GB" sz="2000"/>
        </a:p>
      </dgm:t>
    </dgm:pt>
    <dgm:pt modelId="{2B0042D9-BF07-4543-8575-60EBF82BA523}" type="sibTrans" cxnId="{5C101EDC-C4CD-40D0-91EA-E56AA74DCC87}">
      <dgm:prSet/>
      <dgm:spPr/>
      <dgm:t>
        <a:bodyPr/>
        <a:lstStyle/>
        <a:p>
          <a:endParaRPr lang="en-GB" sz="2000"/>
        </a:p>
      </dgm:t>
    </dgm:pt>
    <dgm:pt modelId="{0488959D-B04B-4C8A-A0D9-8059AAF60F26}">
      <dgm:prSet phldrT="[Text]" custT="1"/>
      <dgm:spPr/>
      <dgm:t>
        <a:bodyPr/>
        <a:lstStyle/>
        <a:p>
          <a:r>
            <a:rPr lang="en-GB" sz="2000"/>
            <a:t>Be aware of your body language </a:t>
          </a:r>
        </a:p>
      </dgm:t>
    </dgm:pt>
    <dgm:pt modelId="{A092ACE9-4AE8-40E3-A658-62345AD64783}" type="parTrans" cxnId="{967E2FDF-2399-4362-B433-99E4C69D92D6}">
      <dgm:prSet/>
      <dgm:spPr/>
      <dgm:t>
        <a:bodyPr/>
        <a:lstStyle/>
        <a:p>
          <a:endParaRPr lang="en-GB" sz="2000"/>
        </a:p>
      </dgm:t>
    </dgm:pt>
    <dgm:pt modelId="{47106DC1-D3C8-4167-8A4F-488211A319E4}" type="sibTrans" cxnId="{967E2FDF-2399-4362-B433-99E4C69D92D6}">
      <dgm:prSet/>
      <dgm:spPr/>
      <dgm:t>
        <a:bodyPr/>
        <a:lstStyle/>
        <a:p>
          <a:endParaRPr lang="en-GB" sz="2000"/>
        </a:p>
      </dgm:t>
    </dgm:pt>
    <dgm:pt modelId="{11459A16-A9A6-44E9-8FD5-B8835B492941}" type="pres">
      <dgm:prSet presAssocID="{767B284D-82B5-4AC2-9533-02A01DE8E3C6}" presName="diagram" presStyleCnt="0">
        <dgm:presLayoutVars>
          <dgm:dir/>
          <dgm:resizeHandles val="exact"/>
        </dgm:presLayoutVars>
      </dgm:prSet>
      <dgm:spPr/>
    </dgm:pt>
    <dgm:pt modelId="{E8119D6B-FA29-4602-A219-84D21ECBA282}" type="pres">
      <dgm:prSet presAssocID="{E7517497-ACC5-469C-84B0-A26F27CE8340}" presName="node" presStyleLbl="node1" presStyleIdx="0" presStyleCnt="7">
        <dgm:presLayoutVars>
          <dgm:bulletEnabled val="1"/>
        </dgm:presLayoutVars>
      </dgm:prSet>
      <dgm:spPr/>
    </dgm:pt>
    <dgm:pt modelId="{C1A6D275-710A-46F4-8056-AC16B287A73E}" type="pres">
      <dgm:prSet presAssocID="{1F954AFF-572E-4334-83D4-585A5D64D09D}" presName="sibTrans" presStyleCnt="0"/>
      <dgm:spPr/>
    </dgm:pt>
    <dgm:pt modelId="{1EA4939F-35AC-4B0E-A366-501293D5E7BA}" type="pres">
      <dgm:prSet presAssocID="{8D33D94C-FE0E-40A3-9C02-2D34BE37CC53}" presName="node" presStyleLbl="node1" presStyleIdx="1" presStyleCnt="7">
        <dgm:presLayoutVars>
          <dgm:bulletEnabled val="1"/>
        </dgm:presLayoutVars>
      </dgm:prSet>
      <dgm:spPr/>
    </dgm:pt>
    <dgm:pt modelId="{72EB9C23-CBB5-4B1D-AD33-4A0C3577D375}" type="pres">
      <dgm:prSet presAssocID="{90AD9A6C-EAD8-491D-89B0-E9D329DDA4E7}" presName="sibTrans" presStyleCnt="0"/>
      <dgm:spPr/>
    </dgm:pt>
    <dgm:pt modelId="{D5644E61-0435-43BA-A9C3-706356C3412D}" type="pres">
      <dgm:prSet presAssocID="{8402D83F-10F0-48FA-B361-90A4BFEB81EB}" presName="node" presStyleLbl="node1" presStyleIdx="2" presStyleCnt="7">
        <dgm:presLayoutVars>
          <dgm:bulletEnabled val="1"/>
        </dgm:presLayoutVars>
      </dgm:prSet>
      <dgm:spPr/>
    </dgm:pt>
    <dgm:pt modelId="{8B4ECCA9-5C10-4E8B-816C-776E04E176F3}" type="pres">
      <dgm:prSet presAssocID="{9CBE46E7-1AA5-4867-9EC1-E63E9D36B49D}" presName="sibTrans" presStyleCnt="0"/>
      <dgm:spPr/>
    </dgm:pt>
    <dgm:pt modelId="{D40E248A-0EBE-4A6F-B25D-E231790B7570}" type="pres">
      <dgm:prSet presAssocID="{6C9C08C9-B38F-4E22-A25E-5D22D06DF567}" presName="node" presStyleLbl="node1" presStyleIdx="3" presStyleCnt="7">
        <dgm:presLayoutVars>
          <dgm:bulletEnabled val="1"/>
        </dgm:presLayoutVars>
      </dgm:prSet>
      <dgm:spPr/>
    </dgm:pt>
    <dgm:pt modelId="{E5AC9A2A-14F3-42B1-9C94-F3BA26E95A76}" type="pres">
      <dgm:prSet presAssocID="{B2CB0C08-646E-485E-BF9B-5B225280D783}" presName="sibTrans" presStyleCnt="0"/>
      <dgm:spPr/>
    </dgm:pt>
    <dgm:pt modelId="{422DB9BA-54B0-45AC-B097-33A082C2950E}" type="pres">
      <dgm:prSet presAssocID="{1E588E92-03E1-4C4B-8A0F-F3184DBB3F1E}" presName="node" presStyleLbl="node1" presStyleIdx="4" presStyleCnt="7">
        <dgm:presLayoutVars>
          <dgm:bulletEnabled val="1"/>
        </dgm:presLayoutVars>
      </dgm:prSet>
      <dgm:spPr/>
    </dgm:pt>
    <dgm:pt modelId="{D59318AA-752D-4356-9E35-E70879336444}" type="pres">
      <dgm:prSet presAssocID="{55EAE187-33A8-4E4C-9392-2D15E01D8D4F}" presName="sibTrans" presStyleCnt="0"/>
      <dgm:spPr/>
    </dgm:pt>
    <dgm:pt modelId="{9C3407AE-6625-4C64-8E76-DA5AD4FD9EF7}" type="pres">
      <dgm:prSet presAssocID="{0488959D-B04B-4C8A-A0D9-8059AAF60F26}" presName="node" presStyleLbl="node1" presStyleIdx="5" presStyleCnt="7">
        <dgm:presLayoutVars>
          <dgm:bulletEnabled val="1"/>
        </dgm:presLayoutVars>
      </dgm:prSet>
      <dgm:spPr/>
    </dgm:pt>
    <dgm:pt modelId="{8AE81F76-6E1E-4538-9096-0EC3C97CE8EC}" type="pres">
      <dgm:prSet presAssocID="{47106DC1-D3C8-4167-8A4F-488211A319E4}" presName="sibTrans" presStyleCnt="0"/>
      <dgm:spPr/>
    </dgm:pt>
    <dgm:pt modelId="{65042411-4E65-405C-9A98-8A86AE5A40FC}" type="pres">
      <dgm:prSet presAssocID="{A0D119DB-B219-4613-A19B-CFECCF354A5C}" presName="node" presStyleLbl="node1" presStyleIdx="6" presStyleCnt="7">
        <dgm:presLayoutVars>
          <dgm:bulletEnabled val="1"/>
        </dgm:presLayoutVars>
      </dgm:prSet>
      <dgm:spPr/>
    </dgm:pt>
  </dgm:ptLst>
  <dgm:cxnLst>
    <dgm:cxn modelId="{46115E05-4369-49E6-9C99-107BC7BFFE6D}" srcId="{767B284D-82B5-4AC2-9533-02A01DE8E3C6}" destId="{8402D83F-10F0-48FA-B361-90A4BFEB81EB}" srcOrd="2" destOrd="0" parTransId="{9E424649-79EC-4AD7-8DC5-39D00D8DE42E}" sibTransId="{9CBE46E7-1AA5-4867-9EC1-E63E9D36B49D}"/>
    <dgm:cxn modelId="{8966891D-CFBD-428E-A5F9-D0860D808D93}" srcId="{767B284D-82B5-4AC2-9533-02A01DE8E3C6}" destId="{6C9C08C9-B38F-4E22-A25E-5D22D06DF567}" srcOrd="3" destOrd="0" parTransId="{877B8748-AE75-4363-97FB-2E541137F065}" sibTransId="{B2CB0C08-646E-485E-BF9B-5B225280D783}"/>
    <dgm:cxn modelId="{C00F4926-1A94-431E-9540-A655297139FD}" type="presOf" srcId="{0488959D-B04B-4C8A-A0D9-8059AAF60F26}" destId="{9C3407AE-6625-4C64-8E76-DA5AD4FD9EF7}" srcOrd="0" destOrd="0" presId="urn:microsoft.com/office/officeart/2005/8/layout/default"/>
    <dgm:cxn modelId="{B668912A-84FD-4F9F-B5DC-6322921718E7}" type="presOf" srcId="{767B284D-82B5-4AC2-9533-02A01DE8E3C6}" destId="{11459A16-A9A6-44E9-8FD5-B8835B492941}" srcOrd="0" destOrd="0" presId="urn:microsoft.com/office/officeart/2005/8/layout/default"/>
    <dgm:cxn modelId="{0D9E7832-D3D6-490D-9D66-774C0E48178B}" type="presOf" srcId="{8402D83F-10F0-48FA-B361-90A4BFEB81EB}" destId="{D5644E61-0435-43BA-A9C3-706356C3412D}" srcOrd="0" destOrd="0" presId="urn:microsoft.com/office/officeart/2005/8/layout/default"/>
    <dgm:cxn modelId="{18269977-DFC7-4062-B76C-0287423AF3B7}" type="presOf" srcId="{6C9C08C9-B38F-4E22-A25E-5D22D06DF567}" destId="{D40E248A-0EBE-4A6F-B25D-E231790B7570}" srcOrd="0" destOrd="0" presId="urn:microsoft.com/office/officeart/2005/8/layout/default"/>
    <dgm:cxn modelId="{AF915D84-0A67-478F-8D35-BAC3C8A1ECB9}" type="presOf" srcId="{A0D119DB-B219-4613-A19B-CFECCF354A5C}" destId="{65042411-4E65-405C-9A98-8A86AE5A40FC}" srcOrd="0" destOrd="0" presId="urn:microsoft.com/office/officeart/2005/8/layout/default"/>
    <dgm:cxn modelId="{FDF6D396-581E-4C39-AFC6-0553FA15B8D6}" type="presOf" srcId="{8D33D94C-FE0E-40A3-9C02-2D34BE37CC53}" destId="{1EA4939F-35AC-4B0E-A366-501293D5E7BA}" srcOrd="0" destOrd="0" presId="urn:microsoft.com/office/officeart/2005/8/layout/default"/>
    <dgm:cxn modelId="{4670D39E-93E3-4E73-85FE-EA5004ED6EF9}" srcId="{767B284D-82B5-4AC2-9533-02A01DE8E3C6}" destId="{8D33D94C-FE0E-40A3-9C02-2D34BE37CC53}" srcOrd="1" destOrd="0" parTransId="{9C629026-BB77-4649-89A4-8794F4BAD893}" sibTransId="{90AD9A6C-EAD8-491D-89B0-E9D329DDA4E7}"/>
    <dgm:cxn modelId="{5D5C29BC-9ECA-4FAC-AE45-E72A2B4A90DF}" type="presOf" srcId="{E7517497-ACC5-469C-84B0-A26F27CE8340}" destId="{E8119D6B-FA29-4602-A219-84D21ECBA282}" srcOrd="0" destOrd="0" presId="urn:microsoft.com/office/officeart/2005/8/layout/default"/>
    <dgm:cxn modelId="{5AE56CCC-66B6-491F-ABB6-B0D91DEA791A}" srcId="{767B284D-82B5-4AC2-9533-02A01DE8E3C6}" destId="{1E588E92-03E1-4C4B-8A0F-F3184DBB3F1E}" srcOrd="4" destOrd="0" parTransId="{FD9419B0-02F3-4A71-BD39-D94619BB44FE}" sibTransId="{55EAE187-33A8-4E4C-9392-2D15E01D8D4F}"/>
    <dgm:cxn modelId="{7647C1DB-DD8D-4437-83F2-FD1A996AED2F}" srcId="{767B284D-82B5-4AC2-9533-02A01DE8E3C6}" destId="{E7517497-ACC5-469C-84B0-A26F27CE8340}" srcOrd="0" destOrd="0" parTransId="{469C4719-8CFE-4359-BF86-DB86EA537FA1}" sibTransId="{1F954AFF-572E-4334-83D4-585A5D64D09D}"/>
    <dgm:cxn modelId="{5C101EDC-C4CD-40D0-91EA-E56AA74DCC87}" srcId="{767B284D-82B5-4AC2-9533-02A01DE8E3C6}" destId="{A0D119DB-B219-4613-A19B-CFECCF354A5C}" srcOrd="6" destOrd="0" parTransId="{169C651B-D16A-4481-8F7B-4DCE55F30513}" sibTransId="{2B0042D9-BF07-4543-8575-60EBF82BA523}"/>
    <dgm:cxn modelId="{967E2FDF-2399-4362-B433-99E4C69D92D6}" srcId="{767B284D-82B5-4AC2-9533-02A01DE8E3C6}" destId="{0488959D-B04B-4C8A-A0D9-8059AAF60F26}" srcOrd="5" destOrd="0" parTransId="{A092ACE9-4AE8-40E3-A658-62345AD64783}" sibTransId="{47106DC1-D3C8-4167-8A4F-488211A319E4}"/>
    <dgm:cxn modelId="{2779F9FE-B7DA-4178-8C51-CB7E27C9B134}" type="presOf" srcId="{1E588E92-03E1-4C4B-8A0F-F3184DBB3F1E}" destId="{422DB9BA-54B0-45AC-B097-33A082C2950E}" srcOrd="0" destOrd="0" presId="urn:microsoft.com/office/officeart/2005/8/layout/default"/>
    <dgm:cxn modelId="{31F54E23-8D4C-46BF-9787-196B8F2E4444}" type="presParOf" srcId="{11459A16-A9A6-44E9-8FD5-B8835B492941}" destId="{E8119D6B-FA29-4602-A219-84D21ECBA282}" srcOrd="0" destOrd="0" presId="urn:microsoft.com/office/officeart/2005/8/layout/default"/>
    <dgm:cxn modelId="{3247F417-FD38-49F7-9D0F-5A80ED727B1E}" type="presParOf" srcId="{11459A16-A9A6-44E9-8FD5-B8835B492941}" destId="{C1A6D275-710A-46F4-8056-AC16B287A73E}" srcOrd="1" destOrd="0" presId="urn:microsoft.com/office/officeart/2005/8/layout/default"/>
    <dgm:cxn modelId="{6B1D9A67-83CF-47A6-961F-5BCF2D2BE34A}" type="presParOf" srcId="{11459A16-A9A6-44E9-8FD5-B8835B492941}" destId="{1EA4939F-35AC-4B0E-A366-501293D5E7BA}" srcOrd="2" destOrd="0" presId="urn:microsoft.com/office/officeart/2005/8/layout/default"/>
    <dgm:cxn modelId="{0972293D-EE81-42CB-B202-F280095E3E0C}" type="presParOf" srcId="{11459A16-A9A6-44E9-8FD5-B8835B492941}" destId="{72EB9C23-CBB5-4B1D-AD33-4A0C3577D375}" srcOrd="3" destOrd="0" presId="urn:microsoft.com/office/officeart/2005/8/layout/default"/>
    <dgm:cxn modelId="{FC52DB4C-810D-47C3-884D-7A6F58DF9DDE}" type="presParOf" srcId="{11459A16-A9A6-44E9-8FD5-B8835B492941}" destId="{D5644E61-0435-43BA-A9C3-706356C3412D}" srcOrd="4" destOrd="0" presId="urn:microsoft.com/office/officeart/2005/8/layout/default"/>
    <dgm:cxn modelId="{FE7B5293-CC81-4787-B12B-FA0039EDFA9B}" type="presParOf" srcId="{11459A16-A9A6-44E9-8FD5-B8835B492941}" destId="{8B4ECCA9-5C10-4E8B-816C-776E04E176F3}" srcOrd="5" destOrd="0" presId="urn:microsoft.com/office/officeart/2005/8/layout/default"/>
    <dgm:cxn modelId="{D60DAC79-CAAD-4A7B-A0FE-F5838DAE18CB}" type="presParOf" srcId="{11459A16-A9A6-44E9-8FD5-B8835B492941}" destId="{D40E248A-0EBE-4A6F-B25D-E231790B7570}" srcOrd="6" destOrd="0" presId="urn:microsoft.com/office/officeart/2005/8/layout/default"/>
    <dgm:cxn modelId="{03A1C664-28DF-4FBC-BA80-6E681A779678}" type="presParOf" srcId="{11459A16-A9A6-44E9-8FD5-B8835B492941}" destId="{E5AC9A2A-14F3-42B1-9C94-F3BA26E95A76}" srcOrd="7" destOrd="0" presId="urn:microsoft.com/office/officeart/2005/8/layout/default"/>
    <dgm:cxn modelId="{096E28FE-BBDE-4486-BE1C-5FB2BDFAC523}" type="presParOf" srcId="{11459A16-A9A6-44E9-8FD5-B8835B492941}" destId="{422DB9BA-54B0-45AC-B097-33A082C2950E}" srcOrd="8" destOrd="0" presId="urn:microsoft.com/office/officeart/2005/8/layout/default"/>
    <dgm:cxn modelId="{02EB9980-99F6-4DAB-B001-60D72FCE0DB9}" type="presParOf" srcId="{11459A16-A9A6-44E9-8FD5-B8835B492941}" destId="{D59318AA-752D-4356-9E35-E70879336444}" srcOrd="9" destOrd="0" presId="urn:microsoft.com/office/officeart/2005/8/layout/default"/>
    <dgm:cxn modelId="{13A2D879-0D26-43CE-A542-8BE76F7CCEB2}" type="presParOf" srcId="{11459A16-A9A6-44E9-8FD5-B8835B492941}" destId="{9C3407AE-6625-4C64-8E76-DA5AD4FD9EF7}" srcOrd="10" destOrd="0" presId="urn:microsoft.com/office/officeart/2005/8/layout/default"/>
    <dgm:cxn modelId="{0999C810-4BFE-4255-B9C0-0A30F2F98803}" type="presParOf" srcId="{11459A16-A9A6-44E9-8FD5-B8835B492941}" destId="{8AE81F76-6E1E-4538-9096-0EC3C97CE8EC}" srcOrd="11" destOrd="0" presId="urn:microsoft.com/office/officeart/2005/8/layout/default"/>
    <dgm:cxn modelId="{662BCAF7-07EA-4C71-A7B8-2FA29F9325C3}" type="presParOf" srcId="{11459A16-A9A6-44E9-8FD5-B8835B492941}" destId="{65042411-4E65-405C-9A98-8A86AE5A40F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165F3D-D995-495E-8F71-6F554AE24655}"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GB"/>
        </a:p>
      </dgm:t>
    </dgm:pt>
    <dgm:pt modelId="{D08AE9A8-3A89-464D-9E46-9206F8107174}">
      <dgm:prSet phldrT="[Text]"/>
      <dgm:spPr>
        <a:solidFill>
          <a:srgbClr val="00B050"/>
        </a:solidFill>
      </dgm:spPr>
      <dgm:t>
        <a:bodyPr/>
        <a:lstStyle/>
        <a:p>
          <a:r>
            <a:rPr lang="en-GB">
              <a:latin typeface="Arial" panose="020B0604020202020204" pitchFamily="34" charset="0"/>
              <a:cs typeface="Arial" panose="020B0604020202020204" pitchFamily="34" charset="0"/>
            </a:rPr>
            <a:t>Analytical</a:t>
          </a:r>
        </a:p>
      </dgm:t>
    </dgm:pt>
    <dgm:pt modelId="{E2C32CBE-DEFA-4698-99B9-20F6223413DF}" type="par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D703AD41-2BD1-4021-A0C7-9E362FC84760}" type="sib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53FB7DEC-AB20-443F-AFE3-692FAA684242}">
      <dgm:prSet phldrT="[Text]"/>
      <dgm:spPr>
        <a:solidFill>
          <a:srgbClr val="FF0000"/>
        </a:solidFill>
      </dgm:spPr>
      <dgm:t>
        <a:bodyPr/>
        <a:lstStyle/>
        <a:p>
          <a:r>
            <a:rPr lang="en-GB">
              <a:latin typeface="Arial" panose="020B0604020202020204" pitchFamily="34" charset="0"/>
              <a:cs typeface="Arial" panose="020B0604020202020204" pitchFamily="34" charset="0"/>
            </a:rPr>
            <a:t>Driving</a:t>
          </a:r>
        </a:p>
      </dgm:t>
    </dgm:pt>
    <dgm:pt modelId="{75060D6B-D817-4951-8629-C0270630A6AD}" type="par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4DFB37A7-3F95-4502-9AAC-9263D429E677}" type="sib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531E8EC1-54BD-4341-887A-2F638607B9A1}">
      <dgm:prSet phldrT="[Text]"/>
      <dgm:spPr>
        <a:solidFill>
          <a:srgbClr val="00B0F0"/>
        </a:solidFill>
      </dgm:spPr>
      <dgm:t>
        <a:bodyPr/>
        <a:lstStyle/>
        <a:p>
          <a:r>
            <a:rPr lang="en-GB">
              <a:latin typeface="Arial" panose="020B0604020202020204" pitchFamily="34" charset="0"/>
              <a:cs typeface="Arial" panose="020B0604020202020204" pitchFamily="34" charset="0"/>
            </a:rPr>
            <a:t>Amiable</a:t>
          </a:r>
        </a:p>
      </dgm:t>
    </dgm:pt>
    <dgm:pt modelId="{AD4964A7-1423-4E9B-9D75-A451E041ED47}" type="par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FE0A6A27-4C83-4BE0-BD4A-78F5EBE31879}" type="sib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A22D1AB1-FA5F-45AA-B832-2415FE751A4B}">
      <dgm:prSet phldrT="[Text]"/>
      <dgm:spPr>
        <a:solidFill>
          <a:srgbClr val="FFC000"/>
        </a:solidFill>
      </dgm:spPr>
      <dgm:t>
        <a:bodyPr/>
        <a:lstStyle/>
        <a:p>
          <a:r>
            <a:rPr lang="en-GB">
              <a:latin typeface="Arial" panose="020B0604020202020204" pitchFamily="34" charset="0"/>
              <a:cs typeface="Arial" panose="020B0604020202020204" pitchFamily="34" charset="0"/>
            </a:rPr>
            <a:t>Expressive</a:t>
          </a:r>
        </a:p>
      </dgm:t>
    </dgm:pt>
    <dgm:pt modelId="{05756D13-C680-4E32-812D-7C54EA2A770D}" type="par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F8775522-62BD-460F-9FC0-D130DA465E87}" type="sib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35B53C36-A2BA-4534-98F6-6B0EDE9CA648}" type="pres">
      <dgm:prSet presAssocID="{14165F3D-D995-495E-8F71-6F554AE24655}" presName="matrix" presStyleCnt="0">
        <dgm:presLayoutVars>
          <dgm:chMax val="1"/>
          <dgm:dir/>
          <dgm:resizeHandles val="exact"/>
        </dgm:presLayoutVars>
      </dgm:prSet>
      <dgm:spPr/>
    </dgm:pt>
    <dgm:pt modelId="{1963C7B1-A443-48F6-8720-C0334CEB55E1}" type="pres">
      <dgm:prSet presAssocID="{14165F3D-D995-495E-8F71-6F554AE24655}" presName="diamond" presStyleLbl="bgShp" presStyleIdx="0" presStyleCnt="1"/>
      <dgm:spPr/>
    </dgm:pt>
    <dgm:pt modelId="{6281DAAB-EEB9-4C2B-B690-DABC28FEC89D}" type="pres">
      <dgm:prSet presAssocID="{14165F3D-D995-495E-8F71-6F554AE24655}" presName="quad1" presStyleLbl="node1" presStyleIdx="0" presStyleCnt="4">
        <dgm:presLayoutVars>
          <dgm:chMax val="0"/>
          <dgm:chPref val="0"/>
          <dgm:bulletEnabled val="1"/>
        </dgm:presLayoutVars>
      </dgm:prSet>
      <dgm:spPr/>
    </dgm:pt>
    <dgm:pt modelId="{778A9CE0-4233-4568-8024-F781AE06A466}" type="pres">
      <dgm:prSet presAssocID="{14165F3D-D995-495E-8F71-6F554AE24655}" presName="quad2" presStyleLbl="node1" presStyleIdx="1" presStyleCnt="4">
        <dgm:presLayoutVars>
          <dgm:chMax val="0"/>
          <dgm:chPref val="0"/>
          <dgm:bulletEnabled val="1"/>
        </dgm:presLayoutVars>
      </dgm:prSet>
      <dgm:spPr/>
    </dgm:pt>
    <dgm:pt modelId="{97826DA4-D2FA-4CF6-8634-BC2DD12B1EA1}" type="pres">
      <dgm:prSet presAssocID="{14165F3D-D995-495E-8F71-6F554AE24655}" presName="quad3" presStyleLbl="node1" presStyleIdx="2" presStyleCnt="4">
        <dgm:presLayoutVars>
          <dgm:chMax val="0"/>
          <dgm:chPref val="0"/>
          <dgm:bulletEnabled val="1"/>
        </dgm:presLayoutVars>
      </dgm:prSet>
      <dgm:spPr/>
    </dgm:pt>
    <dgm:pt modelId="{9F09BF52-48AA-4F74-9EC7-499AA44F8279}" type="pres">
      <dgm:prSet presAssocID="{14165F3D-D995-495E-8F71-6F554AE24655}" presName="quad4" presStyleLbl="node1" presStyleIdx="3" presStyleCnt="4">
        <dgm:presLayoutVars>
          <dgm:chMax val="0"/>
          <dgm:chPref val="0"/>
          <dgm:bulletEnabled val="1"/>
        </dgm:presLayoutVars>
      </dgm:prSet>
      <dgm:spPr/>
    </dgm:pt>
  </dgm:ptLst>
  <dgm:cxnLst>
    <dgm:cxn modelId="{DB006605-7973-4B62-8217-B0AB65D124CE}" srcId="{14165F3D-D995-495E-8F71-6F554AE24655}" destId="{A22D1AB1-FA5F-45AA-B832-2415FE751A4B}" srcOrd="3" destOrd="0" parTransId="{05756D13-C680-4E32-812D-7C54EA2A770D}" sibTransId="{F8775522-62BD-460F-9FC0-D130DA465E87}"/>
    <dgm:cxn modelId="{5A4C3D18-4009-4F5E-BF50-9AA8645C5515}" type="presOf" srcId="{D08AE9A8-3A89-464D-9E46-9206F8107174}" destId="{6281DAAB-EEB9-4C2B-B690-DABC28FEC89D}" srcOrd="0" destOrd="0" presId="urn:microsoft.com/office/officeart/2005/8/layout/matrix3"/>
    <dgm:cxn modelId="{542E871D-FF58-47B4-9ADB-E80DB4B793CC}" type="presOf" srcId="{531E8EC1-54BD-4341-887A-2F638607B9A1}" destId="{97826DA4-D2FA-4CF6-8634-BC2DD12B1EA1}" srcOrd="0" destOrd="0" presId="urn:microsoft.com/office/officeart/2005/8/layout/matrix3"/>
    <dgm:cxn modelId="{755EC373-2DF5-4BAF-85EE-81781FC7639C}" srcId="{14165F3D-D995-495E-8F71-6F554AE24655}" destId="{53FB7DEC-AB20-443F-AFE3-692FAA684242}" srcOrd="1" destOrd="0" parTransId="{75060D6B-D817-4951-8629-C0270630A6AD}" sibTransId="{4DFB37A7-3F95-4502-9AAC-9263D429E677}"/>
    <dgm:cxn modelId="{8C981357-2D3E-46D7-A1D4-FC0AC194542B}" srcId="{14165F3D-D995-495E-8F71-6F554AE24655}" destId="{531E8EC1-54BD-4341-887A-2F638607B9A1}" srcOrd="2" destOrd="0" parTransId="{AD4964A7-1423-4E9B-9D75-A451E041ED47}" sibTransId="{FE0A6A27-4C83-4BE0-BD4A-78F5EBE31879}"/>
    <dgm:cxn modelId="{F83460E1-E100-42D8-8135-C27EC64A108F}" srcId="{14165F3D-D995-495E-8F71-6F554AE24655}" destId="{D08AE9A8-3A89-464D-9E46-9206F8107174}" srcOrd="0" destOrd="0" parTransId="{E2C32CBE-DEFA-4698-99B9-20F6223413DF}" sibTransId="{D703AD41-2BD1-4021-A0C7-9E362FC84760}"/>
    <dgm:cxn modelId="{C5F4D0E5-B32F-4FAE-8245-B38C534CB126}" type="presOf" srcId="{53FB7DEC-AB20-443F-AFE3-692FAA684242}" destId="{778A9CE0-4233-4568-8024-F781AE06A466}" srcOrd="0" destOrd="0" presId="urn:microsoft.com/office/officeart/2005/8/layout/matrix3"/>
    <dgm:cxn modelId="{EE12CAEA-E354-40C4-B207-896500215A17}" type="presOf" srcId="{A22D1AB1-FA5F-45AA-B832-2415FE751A4B}" destId="{9F09BF52-48AA-4F74-9EC7-499AA44F8279}" srcOrd="0" destOrd="0" presId="urn:microsoft.com/office/officeart/2005/8/layout/matrix3"/>
    <dgm:cxn modelId="{5B8503F9-414E-4AC0-9E92-855725C41103}" type="presOf" srcId="{14165F3D-D995-495E-8F71-6F554AE24655}" destId="{35B53C36-A2BA-4534-98F6-6B0EDE9CA648}" srcOrd="0" destOrd="0" presId="urn:microsoft.com/office/officeart/2005/8/layout/matrix3"/>
    <dgm:cxn modelId="{E2E13E31-AD64-4F0E-8912-BC1D5FCED595}" type="presParOf" srcId="{35B53C36-A2BA-4534-98F6-6B0EDE9CA648}" destId="{1963C7B1-A443-48F6-8720-C0334CEB55E1}" srcOrd="0" destOrd="0" presId="urn:microsoft.com/office/officeart/2005/8/layout/matrix3"/>
    <dgm:cxn modelId="{9E4AF093-69E8-4625-A914-BF212DE062FC}" type="presParOf" srcId="{35B53C36-A2BA-4534-98F6-6B0EDE9CA648}" destId="{6281DAAB-EEB9-4C2B-B690-DABC28FEC89D}" srcOrd="1" destOrd="0" presId="urn:microsoft.com/office/officeart/2005/8/layout/matrix3"/>
    <dgm:cxn modelId="{F063516F-B3A2-45CD-B61E-661034CEA72E}" type="presParOf" srcId="{35B53C36-A2BA-4534-98F6-6B0EDE9CA648}" destId="{778A9CE0-4233-4568-8024-F781AE06A466}" srcOrd="2" destOrd="0" presId="urn:microsoft.com/office/officeart/2005/8/layout/matrix3"/>
    <dgm:cxn modelId="{44F41E6E-E297-4075-BF4F-B7719B865F07}" type="presParOf" srcId="{35B53C36-A2BA-4534-98F6-6B0EDE9CA648}" destId="{97826DA4-D2FA-4CF6-8634-BC2DD12B1EA1}" srcOrd="3" destOrd="0" presId="urn:microsoft.com/office/officeart/2005/8/layout/matrix3"/>
    <dgm:cxn modelId="{0EC36CA5-D7B2-4B7C-994E-BE7563A424EA}" type="presParOf" srcId="{35B53C36-A2BA-4534-98F6-6B0EDE9CA648}" destId="{9F09BF52-48AA-4F74-9EC7-499AA44F827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165F3D-D995-495E-8F71-6F554AE24655}"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GB"/>
        </a:p>
      </dgm:t>
    </dgm:pt>
    <dgm:pt modelId="{D08AE9A8-3A89-464D-9E46-9206F8107174}">
      <dgm:prSet phldrT="[Text]"/>
      <dgm:spPr>
        <a:solidFill>
          <a:srgbClr val="00B050"/>
        </a:solidFill>
      </dgm:spPr>
      <dgm:t>
        <a:bodyPr/>
        <a:lstStyle/>
        <a:p>
          <a:r>
            <a:rPr lang="en-GB">
              <a:latin typeface="Arial" panose="020B0604020202020204" pitchFamily="34" charset="0"/>
              <a:cs typeface="Arial" panose="020B0604020202020204" pitchFamily="34" charset="0"/>
            </a:rPr>
            <a:t>Analytical</a:t>
          </a:r>
        </a:p>
      </dgm:t>
    </dgm:pt>
    <dgm:pt modelId="{E2C32CBE-DEFA-4698-99B9-20F6223413DF}" type="par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D703AD41-2BD1-4021-A0C7-9E362FC84760}" type="sib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53FB7DEC-AB20-443F-AFE3-692FAA684242}">
      <dgm:prSet phldrT="[Text]"/>
      <dgm:spPr>
        <a:solidFill>
          <a:srgbClr val="FF0000"/>
        </a:solidFill>
      </dgm:spPr>
      <dgm:t>
        <a:bodyPr/>
        <a:lstStyle/>
        <a:p>
          <a:r>
            <a:rPr lang="en-GB">
              <a:latin typeface="Arial" panose="020B0604020202020204" pitchFamily="34" charset="0"/>
              <a:cs typeface="Arial" panose="020B0604020202020204" pitchFamily="34" charset="0"/>
            </a:rPr>
            <a:t>Driving</a:t>
          </a:r>
        </a:p>
      </dgm:t>
    </dgm:pt>
    <dgm:pt modelId="{75060D6B-D817-4951-8629-C0270630A6AD}" type="par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4DFB37A7-3F95-4502-9AAC-9263D429E677}" type="sib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531E8EC1-54BD-4341-887A-2F638607B9A1}">
      <dgm:prSet phldrT="[Text]"/>
      <dgm:spPr>
        <a:solidFill>
          <a:srgbClr val="00B0F0"/>
        </a:solidFill>
      </dgm:spPr>
      <dgm:t>
        <a:bodyPr/>
        <a:lstStyle/>
        <a:p>
          <a:r>
            <a:rPr lang="en-GB">
              <a:latin typeface="Arial" panose="020B0604020202020204" pitchFamily="34" charset="0"/>
              <a:cs typeface="Arial" panose="020B0604020202020204" pitchFamily="34" charset="0"/>
            </a:rPr>
            <a:t>Amiable</a:t>
          </a:r>
        </a:p>
      </dgm:t>
    </dgm:pt>
    <dgm:pt modelId="{AD4964A7-1423-4E9B-9D75-A451E041ED47}" type="par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FE0A6A27-4C83-4BE0-BD4A-78F5EBE31879}" type="sib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A22D1AB1-FA5F-45AA-B832-2415FE751A4B}">
      <dgm:prSet phldrT="[Text]"/>
      <dgm:spPr>
        <a:solidFill>
          <a:srgbClr val="FFC000"/>
        </a:solidFill>
      </dgm:spPr>
      <dgm:t>
        <a:bodyPr/>
        <a:lstStyle/>
        <a:p>
          <a:r>
            <a:rPr lang="en-GB">
              <a:latin typeface="Arial" panose="020B0604020202020204" pitchFamily="34" charset="0"/>
              <a:cs typeface="Arial" panose="020B0604020202020204" pitchFamily="34" charset="0"/>
            </a:rPr>
            <a:t>Expressive</a:t>
          </a:r>
        </a:p>
      </dgm:t>
    </dgm:pt>
    <dgm:pt modelId="{05756D13-C680-4E32-812D-7C54EA2A770D}" type="par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F8775522-62BD-460F-9FC0-D130DA465E87}" type="sib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35B53C36-A2BA-4534-98F6-6B0EDE9CA648}" type="pres">
      <dgm:prSet presAssocID="{14165F3D-D995-495E-8F71-6F554AE24655}" presName="matrix" presStyleCnt="0">
        <dgm:presLayoutVars>
          <dgm:chMax val="1"/>
          <dgm:dir/>
          <dgm:resizeHandles val="exact"/>
        </dgm:presLayoutVars>
      </dgm:prSet>
      <dgm:spPr/>
    </dgm:pt>
    <dgm:pt modelId="{1963C7B1-A443-48F6-8720-C0334CEB55E1}" type="pres">
      <dgm:prSet presAssocID="{14165F3D-D995-495E-8F71-6F554AE24655}" presName="diamond" presStyleLbl="bgShp" presStyleIdx="0" presStyleCnt="1"/>
      <dgm:spPr/>
    </dgm:pt>
    <dgm:pt modelId="{6281DAAB-EEB9-4C2B-B690-DABC28FEC89D}" type="pres">
      <dgm:prSet presAssocID="{14165F3D-D995-495E-8F71-6F554AE24655}" presName="quad1" presStyleLbl="node1" presStyleIdx="0" presStyleCnt="4">
        <dgm:presLayoutVars>
          <dgm:chMax val="0"/>
          <dgm:chPref val="0"/>
          <dgm:bulletEnabled val="1"/>
        </dgm:presLayoutVars>
      </dgm:prSet>
      <dgm:spPr/>
    </dgm:pt>
    <dgm:pt modelId="{778A9CE0-4233-4568-8024-F781AE06A466}" type="pres">
      <dgm:prSet presAssocID="{14165F3D-D995-495E-8F71-6F554AE24655}" presName="quad2" presStyleLbl="node1" presStyleIdx="1" presStyleCnt="4">
        <dgm:presLayoutVars>
          <dgm:chMax val="0"/>
          <dgm:chPref val="0"/>
          <dgm:bulletEnabled val="1"/>
        </dgm:presLayoutVars>
      </dgm:prSet>
      <dgm:spPr/>
    </dgm:pt>
    <dgm:pt modelId="{97826DA4-D2FA-4CF6-8634-BC2DD12B1EA1}" type="pres">
      <dgm:prSet presAssocID="{14165F3D-D995-495E-8F71-6F554AE24655}" presName="quad3" presStyleLbl="node1" presStyleIdx="2" presStyleCnt="4">
        <dgm:presLayoutVars>
          <dgm:chMax val="0"/>
          <dgm:chPref val="0"/>
          <dgm:bulletEnabled val="1"/>
        </dgm:presLayoutVars>
      </dgm:prSet>
      <dgm:spPr/>
    </dgm:pt>
    <dgm:pt modelId="{9F09BF52-48AA-4F74-9EC7-499AA44F8279}" type="pres">
      <dgm:prSet presAssocID="{14165F3D-D995-495E-8F71-6F554AE24655}" presName="quad4" presStyleLbl="node1" presStyleIdx="3" presStyleCnt="4">
        <dgm:presLayoutVars>
          <dgm:chMax val="0"/>
          <dgm:chPref val="0"/>
          <dgm:bulletEnabled val="1"/>
        </dgm:presLayoutVars>
      </dgm:prSet>
      <dgm:spPr/>
    </dgm:pt>
  </dgm:ptLst>
  <dgm:cxnLst>
    <dgm:cxn modelId="{DB006605-7973-4B62-8217-B0AB65D124CE}" srcId="{14165F3D-D995-495E-8F71-6F554AE24655}" destId="{A22D1AB1-FA5F-45AA-B832-2415FE751A4B}" srcOrd="3" destOrd="0" parTransId="{05756D13-C680-4E32-812D-7C54EA2A770D}" sibTransId="{F8775522-62BD-460F-9FC0-D130DA465E87}"/>
    <dgm:cxn modelId="{5A4C3D18-4009-4F5E-BF50-9AA8645C5515}" type="presOf" srcId="{D08AE9A8-3A89-464D-9E46-9206F8107174}" destId="{6281DAAB-EEB9-4C2B-B690-DABC28FEC89D}" srcOrd="0" destOrd="0" presId="urn:microsoft.com/office/officeart/2005/8/layout/matrix3"/>
    <dgm:cxn modelId="{542E871D-FF58-47B4-9ADB-E80DB4B793CC}" type="presOf" srcId="{531E8EC1-54BD-4341-887A-2F638607B9A1}" destId="{97826DA4-D2FA-4CF6-8634-BC2DD12B1EA1}" srcOrd="0" destOrd="0" presId="urn:microsoft.com/office/officeart/2005/8/layout/matrix3"/>
    <dgm:cxn modelId="{755EC373-2DF5-4BAF-85EE-81781FC7639C}" srcId="{14165F3D-D995-495E-8F71-6F554AE24655}" destId="{53FB7DEC-AB20-443F-AFE3-692FAA684242}" srcOrd="1" destOrd="0" parTransId="{75060D6B-D817-4951-8629-C0270630A6AD}" sibTransId="{4DFB37A7-3F95-4502-9AAC-9263D429E677}"/>
    <dgm:cxn modelId="{8C981357-2D3E-46D7-A1D4-FC0AC194542B}" srcId="{14165F3D-D995-495E-8F71-6F554AE24655}" destId="{531E8EC1-54BD-4341-887A-2F638607B9A1}" srcOrd="2" destOrd="0" parTransId="{AD4964A7-1423-4E9B-9D75-A451E041ED47}" sibTransId="{FE0A6A27-4C83-4BE0-BD4A-78F5EBE31879}"/>
    <dgm:cxn modelId="{F83460E1-E100-42D8-8135-C27EC64A108F}" srcId="{14165F3D-D995-495E-8F71-6F554AE24655}" destId="{D08AE9A8-3A89-464D-9E46-9206F8107174}" srcOrd="0" destOrd="0" parTransId="{E2C32CBE-DEFA-4698-99B9-20F6223413DF}" sibTransId="{D703AD41-2BD1-4021-A0C7-9E362FC84760}"/>
    <dgm:cxn modelId="{C5F4D0E5-B32F-4FAE-8245-B38C534CB126}" type="presOf" srcId="{53FB7DEC-AB20-443F-AFE3-692FAA684242}" destId="{778A9CE0-4233-4568-8024-F781AE06A466}" srcOrd="0" destOrd="0" presId="urn:microsoft.com/office/officeart/2005/8/layout/matrix3"/>
    <dgm:cxn modelId="{EE12CAEA-E354-40C4-B207-896500215A17}" type="presOf" srcId="{A22D1AB1-FA5F-45AA-B832-2415FE751A4B}" destId="{9F09BF52-48AA-4F74-9EC7-499AA44F8279}" srcOrd="0" destOrd="0" presId="urn:microsoft.com/office/officeart/2005/8/layout/matrix3"/>
    <dgm:cxn modelId="{5B8503F9-414E-4AC0-9E92-855725C41103}" type="presOf" srcId="{14165F3D-D995-495E-8F71-6F554AE24655}" destId="{35B53C36-A2BA-4534-98F6-6B0EDE9CA648}" srcOrd="0" destOrd="0" presId="urn:microsoft.com/office/officeart/2005/8/layout/matrix3"/>
    <dgm:cxn modelId="{E2E13E31-AD64-4F0E-8912-BC1D5FCED595}" type="presParOf" srcId="{35B53C36-A2BA-4534-98F6-6B0EDE9CA648}" destId="{1963C7B1-A443-48F6-8720-C0334CEB55E1}" srcOrd="0" destOrd="0" presId="urn:microsoft.com/office/officeart/2005/8/layout/matrix3"/>
    <dgm:cxn modelId="{9E4AF093-69E8-4625-A914-BF212DE062FC}" type="presParOf" srcId="{35B53C36-A2BA-4534-98F6-6B0EDE9CA648}" destId="{6281DAAB-EEB9-4C2B-B690-DABC28FEC89D}" srcOrd="1" destOrd="0" presId="urn:microsoft.com/office/officeart/2005/8/layout/matrix3"/>
    <dgm:cxn modelId="{F063516F-B3A2-45CD-B61E-661034CEA72E}" type="presParOf" srcId="{35B53C36-A2BA-4534-98F6-6B0EDE9CA648}" destId="{778A9CE0-4233-4568-8024-F781AE06A466}" srcOrd="2" destOrd="0" presId="urn:microsoft.com/office/officeart/2005/8/layout/matrix3"/>
    <dgm:cxn modelId="{44F41E6E-E297-4075-BF4F-B7719B865F07}" type="presParOf" srcId="{35B53C36-A2BA-4534-98F6-6B0EDE9CA648}" destId="{97826DA4-D2FA-4CF6-8634-BC2DD12B1EA1}" srcOrd="3" destOrd="0" presId="urn:microsoft.com/office/officeart/2005/8/layout/matrix3"/>
    <dgm:cxn modelId="{0EC36CA5-D7B2-4B7C-994E-BE7563A424EA}" type="presParOf" srcId="{35B53C36-A2BA-4534-98F6-6B0EDE9CA648}" destId="{9F09BF52-48AA-4F74-9EC7-499AA44F827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165F3D-D995-495E-8F71-6F554AE24655}"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GB"/>
        </a:p>
      </dgm:t>
    </dgm:pt>
    <dgm:pt modelId="{D08AE9A8-3A89-464D-9E46-9206F8107174}">
      <dgm:prSet phldrT="[Text]"/>
      <dgm:spPr>
        <a:solidFill>
          <a:srgbClr val="00B050"/>
        </a:solidFill>
      </dgm:spPr>
      <dgm:t>
        <a:bodyPr/>
        <a:lstStyle/>
        <a:p>
          <a:r>
            <a:rPr lang="en-GB">
              <a:latin typeface="Arial" panose="020B0604020202020204" pitchFamily="34" charset="0"/>
              <a:cs typeface="Arial" panose="020B0604020202020204" pitchFamily="34" charset="0"/>
            </a:rPr>
            <a:t>Highest score in column 4: Analytical</a:t>
          </a:r>
        </a:p>
      </dgm:t>
    </dgm:pt>
    <dgm:pt modelId="{E2C32CBE-DEFA-4698-99B9-20F6223413DF}" type="par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D703AD41-2BD1-4021-A0C7-9E362FC84760}" type="sib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53FB7DEC-AB20-443F-AFE3-692FAA684242}">
      <dgm:prSet phldrT="[Text]"/>
      <dgm:spPr>
        <a:solidFill>
          <a:srgbClr val="FF0000"/>
        </a:solidFill>
      </dgm:spPr>
      <dgm:t>
        <a:bodyPr/>
        <a:lstStyle/>
        <a:p>
          <a:r>
            <a:rPr lang="en-GB">
              <a:latin typeface="Arial" panose="020B0604020202020204" pitchFamily="34" charset="0"/>
              <a:cs typeface="Arial" panose="020B0604020202020204" pitchFamily="34" charset="0"/>
            </a:rPr>
            <a:t>Highest score in column 1: Driving</a:t>
          </a:r>
        </a:p>
      </dgm:t>
    </dgm:pt>
    <dgm:pt modelId="{75060D6B-D817-4951-8629-C0270630A6AD}" type="par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4DFB37A7-3F95-4502-9AAC-9263D429E677}" type="sib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531E8EC1-54BD-4341-887A-2F638607B9A1}">
      <dgm:prSet phldrT="[Text]"/>
      <dgm:spPr>
        <a:solidFill>
          <a:srgbClr val="00B0F0"/>
        </a:solidFill>
      </dgm:spPr>
      <dgm:t>
        <a:bodyPr/>
        <a:lstStyle/>
        <a:p>
          <a:r>
            <a:rPr lang="en-GB">
              <a:latin typeface="Arial" panose="020B0604020202020204" pitchFamily="34" charset="0"/>
              <a:cs typeface="Arial" panose="020B0604020202020204" pitchFamily="34" charset="0"/>
            </a:rPr>
            <a:t>Highest score in column 3: Amiable</a:t>
          </a:r>
        </a:p>
      </dgm:t>
    </dgm:pt>
    <dgm:pt modelId="{AD4964A7-1423-4E9B-9D75-A451E041ED47}" type="par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FE0A6A27-4C83-4BE0-BD4A-78F5EBE31879}" type="sib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A22D1AB1-FA5F-45AA-B832-2415FE751A4B}">
      <dgm:prSet phldrT="[Text]"/>
      <dgm:spPr>
        <a:solidFill>
          <a:srgbClr val="FFC000"/>
        </a:solidFill>
      </dgm:spPr>
      <dgm:t>
        <a:bodyPr/>
        <a:lstStyle/>
        <a:p>
          <a:r>
            <a:rPr lang="en-GB">
              <a:latin typeface="Arial" panose="020B0604020202020204" pitchFamily="34" charset="0"/>
              <a:cs typeface="Arial" panose="020B0604020202020204" pitchFamily="34" charset="0"/>
            </a:rPr>
            <a:t>Highest score in column 2: Expressive</a:t>
          </a:r>
        </a:p>
      </dgm:t>
    </dgm:pt>
    <dgm:pt modelId="{05756D13-C680-4E32-812D-7C54EA2A770D}" type="par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F8775522-62BD-460F-9FC0-D130DA465E87}" type="sib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35B53C36-A2BA-4534-98F6-6B0EDE9CA648}" type="pres">
      <dgm:prSet presAssocID="{14165F3D-D995-495E-8F71-6F554AE24655}" presName="matrix" presStyleCnt="0">
        <dgm:presLayoutVars>
          <dgm:chMax val="1"/>
          <dgm:dir/>
          <dgm:resizeHandles val="exact"/>
        </dgm:presLayoutVars>
      </dgm:prSet>
      <dgm:spPr/>
    </dgm:pt>
    <dgm:pt modelId="{1963C7B1-A443-48F6-8720-C0334CEB55E1}" type="pres">
      <dgm:prSet presAssocID="{14165F3D-D995-495E-8F71-6F554AE24655}" presName="diamond" presStyleLbl="bgShp" presStyleIdx="0" presStyleCnt="1"/>
      <dgm:spPr/>
    </dgm:pt>
    <dgm:pt modelId="{6281DAAB-EEB9-4C2B-B690-DABC28FEC89D}" type="pres">
      <dgm:prSet presAssocID="{14165F3D-D995-495E-8F71-6F554AE24655}" presName="quad1" presStyleLbl="node1" presStyleIdx="0" presStyleCnt="4">
        <dgm:presLayoutVars>
          <dgm:chMax val="0"/>
          <dgm:chPref val="0"/>
          <dgm:bulletEnabled val="1"/>
        </dgm:presLayoutVars>
      </dgm:prSet>
      <dgm:spPr/>
    </dgm:pt>
    <dgm:pt modelId="{778A9CE0-4233-4568-8024-F781AE06A466}" type="pres">
      <dgm:prSet presAssocID="{14165F3D-D995-495E-8F71-6F554AE24655}" presName="quad2" presStyleLbl="node1" presStyleIdx="1" presStyleCnt="4">
        <dgm:presLayoutVars>
          <dgm:chMax val="0"/>
          <dgm:chPref val="0"/>
          <dgm:bulletEnabled val="1"/>
        </dgm:presLayoutVars>
      </dgm:prSet>
      <dgm:spPr/>
    </dgm:pt>
    <dgm:pt modelId="{97826DA4-D2FA-4CF6-8634-BC2DD12B1EA1}" type="pres">
      <dgm:prSet presAssocID="{14165F3D-D995-495E-8F71-6F554AE24655}" presName="quad3" presStyleLbl="node1" presStyleIdx="2" presStyleCnt="4">
        <dgm:presLayoutVars>
          <dgm:chMax val="0"/>
          <dgm:chPref val="0"/>
          <dgm:bulletEnabled val="1"/>
        </dgm:presLayoutVars>
      </dgm:prSet>
      <dgm:spPr/>
    </dgm:pt>
    <dgm:pt modelId="{9F09BF52-48AA-4F74-9EC7-499AA44F8279}" type="pres">
      <dgm:prSet presAssocID="{14165F3D-D995-495E-8F71-6F554AE24655}" presName="quad4" presStyleLbl="node1" presStyleIdx="3" presStyleCnt="4">
        <dgm:presLayoutVars>
          <dgm:chMax val="0"/>
          <dgm:chPref val="0"/>
          <dgm:bulletEnabled val="1"/>
        </dgm:presLayoutVars>
      </dgm:prSet>
      <dgm:spPr/>
    </dgm:pt>
  </dgm:ptLst>
  <dgm:cxnLst>
    <dgm:cxn modelId="{DB006605-7973-4B62-8217-B0AB65D124CE}" srcId="{14165F3D-D995-495E-8F71-6F554AE24655}" destId="{A22D1AB1-FA5F-45AA-B832-2415FE751A4B}" srcOrd="3" destOrd="0" parTransId="{05756D13-C680-4E32-812D-7C54EA2A770D}" sibTransId="{F8775522-62BD-460F-9FC0-D130DA465E87}"/>
    <dgm:cxn modelId="{5A4C3D18-4009-4F5E-BF50-9AA8645C5515}" type="presOf" srcId="{D08AE9A8-3A89-464D-9E46-9206F8107174}" destId="{6281DAAB-EEB9-4C2B-B690-DABC28FEC89D}" srcOrd="0" destOrd="0" presId="urn:microsoft.com/office/officeart/2005/8/layout/matrix3"/>
    <dgm:cxn modelId="{542E871D-FF58-47B4-9ADB-E80DB4B793CC}" type="presOf" srcId="{531E8EC1-54BD-4341-887A-2F638607B9A1}" destId="{97826DA4-D2FA-4CF6-8634-BC2DD12B1EA1}" srcOrd="0" destOrd="0" presId="urn:microsoft.com/office/officeart/2005/8/layout/matrix3"/>
    <dgm:cxn modelId="{755EC373-2DF5-4BAF-85EE-81781FC7639C}" srcId="{14165F3D-D995-495E-8F71-6F554AE24655}" destId="{53FB7DEC-AB20-443F-AFE3-692FAA684242}" srcOrd="1" destOrd="0" parTransId="{75060D6B-D817-4951-8629-C0270630A6AD}" sibTransId="{4DFB37A7-3F95-4502-9AAC-9263D429E677}"/>
    <dgm:cxn modelId="{8C981357-2D3E-46D7-A1D4-FC0AC194542B}" srcId="{14165F3D-D995-495E-8F71-6F554AE24655}" destId="{531E8EC1-54BD-4341-887A-2F638607B9A1}" srcOrd="2" destOrd="0" parTransId="{AD4964A7-1423-4E9B-9D75-A451E041ED47}" sibTransId="{FE0A6A27-4C83-4BE0-BD4A-78F5EBE31879}"/>
    <dgm:cxn modelId="{F83460E1-E100-42D8-8135-C27EC64A108F}" srcId="{14165F3D-D995-495E-8F71-6F554AE24655}" destId="{D08AE9A8-3A89-464D-9E46-9206F8107174}" srcOrd="0" destOrd="0" parTransId="{E2C32CBE-DEFA-4698-99B9-20F6223413DF}" sibTransId="{D703AD41-2BD1-4021-A0C7-9E362FC84760}"/>
    <dgm:cxn modelId="{C5F4D0E5-B32F-4FAE-8245-B38C534CB126}" type="presOf" srcId="{53FB7DEC-AB20-443F-AFE3-692FAA684242}" destId="{778A9CE0-4233-4568-8024-F781AE06A466}" srcOrd="0" destOrd="0" presId="urn:microsoft.com/office/officeart/2005/8/layout/matrix3"/>
    <dgm:cxn modelId="{EE12CAEA-E354-40C4-B207-896500215A17}" type="presOf" srcId="{A22D1AB1-FA5F-45AA-B832-2415FE751A4B}" destId="{9F09BF52-48AA-4F74-9EC7-499AA44F8279}" srcOrd="0" destOrd="0" presId="urn:microsoft.com/office/officeart/2005/8/layout/matrix3"/>
    <dgm:cxn modelId="{5B8503F9-414E-4AC0-9E92-855725C41103}" type="presOf" srcId="{14165F3D-D995-495E-8F71-6F554AE24655}" destId="{35B53C36-A2BA-4534-98F6-6B0EDE9CA648}" srcOrd="0" destOrd="0" presId="urn:microsoft.com/office/officeart/2005/8/layout/matrix3"/>
    <dgm:cxn modelId="{E2E13E31-AD64-4F0E-8912-BC1D5FCED595}" type="presParOf" srcId="{35B53C36-A2BA-4534-98F6-6B0EDE9CA648}" destId="{1963C7B1-A443-48F6-8720-C0334CEB55E1}" srcOrd="0" destOrd="0" presId="urn:microsoft.com/office/officeart/2005/8/layout/matrix3"/>
    <dgm:cxn modelId="{9E4AF093-69E8-4625-A914-BF212DE062FC}" type="presParOf" srcId="{35B53C36-A2BA-4534-98F6-6B0EDE9CA648}" destId="{6281DAAB-EEB9-4C2B-B690-DABC28FEC89D}" srcOrd="1" destOrd="0" presId="urn:microsoft.com/office/officeart/2005/8/layout/matrix3"/>
    <dgm:cxn modelId="{F063516F-B3A2-45CD-B61E-661034CEA72E}" type="presParOf" srcId="{35B53C36-A2BA-4534-98F6-6B0EDE9CA648}" destId="{778A9CE0-4233-4568-8024-F781AE06A466}" srcOrd="2" destOrd="0" presId="urn:microsoft.com/office/officeart/2005/8/layout/matrix3"/>
    <dgm:cxn modelId="{44F41E6E-E297-4075-BF4F-B7719B865F07}" type="presParOf" srcId="{35B53C36-A2BA-4534-98F6-6B0EDE9CA648}" destId="{97826DA4-D2FA-4CF6-8634-BC2DD12B1EA1}" srcOrd="3" destOrd="0" presId="urn:microsoft.com/office/officeart/2005/8/layout/matrix3"/>
    <dgm:cxn modelId="{0EC36CA5-D7B2-4B7C-994E-BE7563A424EA}" type="presParOf" srcId="{35B53C36-A2BA-4534-98F6-6B0EDE9CA648}" destId="{9F09BF52-48AA-4F74-9EC7-499AA44F827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165F3D-D995-495E-8F71-6F554AE24655}"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GB"/>
        </a:p>
      </dgm:t>
    </dgm:pt>
    <dgm:pt modelId="{D08AE9A8-3A89-464D-9E46-9206F8107174}">
      <dgm:prSet phldrT="[Text]"/>
      <dgm:spPr>
        <a:solidFill>
          <a:srgbClr val="00B050"/>
        </a:solidFill>
      </dgm:spPr>
      <dgm:t>
        <a:bodyPr/>
        <a:lstStyle/>
        <a:p>
          <a:r>
            <a:rPr lang="en-GB">
              <a:latin typeface="Arial" panose="020B0604020202020204" pitchFamily="34" charset="0"/>
              <a:cs typeface="Arial" panose="020B0604020202020204" pitchFamily="34" charset="0"/>
            </a:rPr>
            <a:t>Analytical</a:t>
          </a:r>
        </a:p>
      </dgm:t>
    </dgm:pt>
    <dgm:pt modelId="{E2C32CBE-DEFA-4698-99B9-20F6223413DF}" type="par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D703AD41-2BD1-4021-A0C7-9E362FC84760}" type="sib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53FB7DEC-AB20-443F-AFE3-692FAA684242}">
      <dgm:prSet phldrT="[Text]"/>
      <dgm:spPr>
        <a:solidFill>
          <a:srgbClr val="FF0000"/>
        </a:solidFill>
      </dgm:spPr>
      <dgm:t>
        <a:bodyPr/>
        <a:lstStyle/>
        <a:p>
          <a:r>
            <a:rPr lang="en-GB">
              <a:latin typeface="Arial" panose="020B0604020202020204" pitchFamily="34" charset="0"/>
              <a:cs typeface="Arial" panose="020B0604020202020204" pitchFamily="34" charset="0"/>
            </a:rPr>
            <a:t>Driving</a:t>
          </a:r>
        </a:p>
      </dgm:t>
    </dgm:pt>
    <dgm:pt modelId="{75060D6B-D817-4951-8629-C0270630A6AD}" type="par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4DFB37A7-3F95-4502-9AAC-9263D429E677}" type="sib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531E8EC1-54BD-4341-887A-2F638607B9A1}">
      <dgm:prSet phldrT="[Text]"/>
      <dgm:spPr>
        <a:solidFill>
          <a:srgbClr val="00B0F0"/>
        </a:solidFill>
      </dgm:spPr>
      <dgm:t>
        <a:bodyPr/>
        <a:lstStyle/>
        <a:p>
          <a:r>
            <a:rPr lang="en-GB">
              <a:latin typeface="Arial" panose="020B0604020202020204" pitchFamily="34" charset="0"/>
              <a:cs typeface="Arial" panose="020B0604020202020204" pitchFamily="34" charset="0"/>
            </a:rPr>
            <a:t>Amiable</a:t>
          </a:r>
        </a:p>
      </dgm:t>
    </dgm:pt>
    <dgm:pt modelId="{AD4964A7-1423-4E9B-9D75-A451E041ED47}" type="par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FE0A6A27-4C83-4BE0-BD4A-78F5EBE31879}" type="sib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A22D1AB1-FA5F-45AA-B832-2415FE751A4B}">
      <dgm:prSet phldrT="[Text]"/>
      <dgm:spPr>
        <a:solidFill>
          <a:srgbClr val="FFC000"/>
        </a:solidFill>
      </dgm:spPr>
      <dgm:t>
        <a:bodyPr/>
        <a:lstStyle/>
        <a:p>
          <a:r>
            <a:rPr lang="en-GB">
              <a:latin typeface="Arial" panose="020B0604020202020204" pitchFamily="34" charset="0"/>
              <a:cs typeface="Arial" panose="020B0604020202020204" pitchFamily="34" charset="0"/>
            </a:rPr>
            <a:t>Expressive</a:t>
          </a:r>
        </a:p>
      </dgm:t>
    </dgm:pt>
    <dgm:pt modelId="{05756D13-C680-4E32-812D-7C54EA2A770D}" type="par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F8775522-62BD-460F-9FC0-D130DA465E87}" type="sib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7745665F-188C-4275-AD1B-31879C048403}">
      <dgm:prSet phldrT="[Text]"/>
      <dgm:spPr>
        <a:solidFill>
          <a:srgbClr val="00B050"/>
        </a:solidFill>
      </dgm:spPr>
      <dgm:t>
        <a:bodyPr/>
        <a:lstStyle/>
        <a:p>
          <a:r>
            <a:rPr lang="en-GB"/>
            <a:t>Logical</a:t>
          </a:r>
          <a:endParaRPr lang="en-GB">
            <a:latin typeface="Arial" panose="020B0604020202020204" pitchFamily="34" charset="0"/>
            <a:cs typeface="Arial" panose="020B0604020202020204" pitchFamily="34" charset="0"/>
          </a:endParaRPr>
        </a:p>
      </dgm:t>
    </dgm:pt>
    <dgm:pt modelId="{6F2A64FD-F26D-469F-8F49-6063A35E1937}" type="parTrans" cxnId="{ED6BA534-B1CA-4874-ABBA-A6006140A565}">
      <dgm:prSet/>
      <dgm:spPr/>
      <dgm:t>
        <a:bodyPr/>
        <a:lstStyle/>
        <a:p>
          <a:endParaRPr lang="en-GB"/>
        </a:p>
      </dgm:t>
    </dgm:pt>
    <dgm:pt modelId="{EB06B1AC-A1F3-4731-BCA9-9AC84191E8DC}" type="sibTrans" cxnId="{ED6BA534-B1CA-4874-ABBA-A6006140A565}">
      <dgm:prSet/>
      <dgm:spPr/>
      <dgm:t>
        <a:bodyPr/>
        <a:lstStyle/>
        <a:p>
          <a:endParaRPr lang="en-GB"/>
        </a:p>
      </dgm:t>
    </dgm:pt>
    <dgm:pt modelId="{DB9A6B4B-EB05-456D-9241-2F817C3F5E31}">
      <dgm:prSet/>
      <dgm:spPr/>
      <dgm:t>
        <a:bodyPr/>
        <a:lstStyle/>
        <a:p>
          <a:r>
            <a:rPr lang="en-GB"/>
            <a:t>Reserved</a:t>
          </a:r>
        </a:p>
      </dgm:t>
    </dgm:pt>
    <dgm:pt modelId="{75375F4F-6BC3-43E6-A843-99DCC98C9E4B}" type="parTrans" cxnId="{0FF40085-70F6-475B-BBBD-2B2A4648377B}">
      <dgm:prSet/>
      <dgm:spPr/>
      <dgm:t>
        <a:bodyPr/>
        <a:lstStyle/>
        <a:p>
          <a:endParaRPr lang="en-GB"/>
        </a:p>
      </dgm:t>
    </dgm:pt>
    <dgm:pt modelId="{F23048FA-5E65-47E4-B0CB-AB35609E5D26}" type="sibTrans" cxnId="{0FF40085-70F6-475B-BBBD-2B2A4648377B}">
      <dgm:prSet/>
      <dgm:spPr/>
      <dgm:t>
        <a:bodyPr/>
        <a:lstStyle/>
        <a:p>
          <a:endParaRPr lang="en-GB"/>
        </a:p>
      </dgm:t>
    </dgm:pt>
    <dgm:pt modelId="{AB5DBE12-C39D-47F5-A063-4CBCE8D1AE92}">
      <dgm:prSet/>
      <dgm:spPr/>
      <dgm:t>
        <a:bodyPr/>
        <a:lstStyle/>
        <a:p>
          <a:r>
            <a:rPr lang="en-GB"/>
            <a:t>Careful</a:t>
          </a:r>
        </a:p>
      </dgm:t>
    </dgm:pt>
    <dgm:pt modelId="{5B4C2283-47F5-453A-ABEC-7613DAEA6B5E}" type="parTrans" cxnId="{DC6F16B3-BD26-4E45-86DB-67D4E7B2F591}">
      <dgm:prSet/>
      <dgm:spPr/>
      <dgm:t>
        <a:bodyPr/>
        <a:lstStyle/>
        <a:p>
          <a:endParaRPr lang="en-GB"/>
        </a:p>
      </dgm:t>
    </dgm:pt>
    <dgm:pt modelId="{343F35EC-07EE-4DE1-8F41-38CD5EFD1B1A}" type="sibTrans" cxnId="{DC6F16B3-BD26-4E45-86DB-67D4E7B2F591}">
      <dgm:prSet/>
      <dgm:spPr/>
      <dgm:t>
        <a:bodyPr/>
        <a:lstStyle/>
        <a:p>
          <a:endParaRPr lang="en-GB"/>
        </a:p>
      </dgm:t>
    </dgm:pt>
    <dgm:pt modelId="{BDF0AF1C-0AF4-4F5E-A68F-73FA5850B53A}">
      <dgm:prSet/>
      <dgm:spPr/>
      <dgm:t>
        <a:bodyPr/>
        <a:lstStyle/>
        <a:p>
          <a:r>
            <a:rPr lang="en-GB"/>
            <a:t>Analytical</a:t>
          </a:r>
        </a:p>
      </dgm:t>
    </dgm:pt>
    <dgm:pt modelId="{C8967F96-8B11-4D69-9D1D-D5A9120FC6D5}" type="parTrans" cxnId="{2F525DAC-B60B-4D2A-82AE-B905911D7328}">
      <dgm:prSet/>
      <dgm:spPr/>
      <dgm:t>
        <a:bodyPr/>
        <a:lstStyle/>
        <a:p>
          <a:endParaRPr lang="en-GB"/>
        </a:p>
      </dgm:t>
    </dgm:pt>
    <dgm:pt modelId="{91873AD2-B28F-460E-ABEE-094EC34ECB8C}" type="sibTrans" cxnId="{2F525DAC-B60B-4D2A-82AE-B905911D7328}">
      <dgm:prSet/>
      <dgm:spPr/>
      <dgm:t>
        <a:bodyPr/>
        <a:lstStyle/>
        <a:p>
          <a:endParaRPr lang="en-GB"/>
        </a:p>
      </dgm:t>
    </dgm:pt>
    <dgm:pt modelId="{96872BA8-46E6-4E8C-B74D-0BE55C4E82FD}">
      <dgm:prSet phldrT="[Text]"/>
      <dgm:spPr>
        <a:solidFill>
          <a:srgbClr val="00B050"/>
        </a:solidFill>
      </dgm:spPr>
      <dgm:t>
        <a:bodyPr/>
        <a:lstStyle/>
        <a:p>
          <a:r>
            <a:rPr lang="en-GB"/>
            <a:t>Precise </a:t>
          </a:r>
          <a:endParaRPr lang="en-GB">
            <a:latin typeface="Arial" panose="020B0604020202020204" pitchFamily="34" charset="0"/>
            <a:cs typeface="Arial" panose="020B0604020202020204" pitchFamily="34" charset="0"/>
          </a:endParaRPr>
        </a:p>
      </dgm:t>
    </dgm:pt>
    <dgm:pt modelId="{00F44815-9D97-41AA-8F30-F316C81626FD}" type="parTrans" cxnId="{8028B65E-D2B4-4E43-974B-B0C2B5F07643}">
      <dgm:prSet/>
      <dgm:spPr/>
      <dgm:t>
        <a:bodyPr/>
        <a:lstStyle/>
        <a:p>
          <a:endParaRPr lang="en-GB"/>
        </a:p>
      </dgm:t>
    </dgm:pt>
    <dgm:pt modelId="{AA481A30-0DE3-485D-8F02-D3D763AD42AD}" type="sibTrans" cxnId="{8028B65E-D2B4-4E43-974B-B0C2B5F07643}">
      <dgm:prSet/>
      <dgm:spPr/>
      <dgm:t>
        <a:bodyPr/>
        <a:lstStyle/>
        <a:p>
          <a:endParaRPr lang="en-GB"/>
        </a:p>
      </dgm:t>
    </dgm:pt>
    <dgm:pt modelId="{AD514020-2659-42AD-AFAE-4D79FE16C31B}">
      <dgm:prSet phldrT="[Text]"/>
      <dgm:spPr>
        <a:solidFill>
          <a:srgbClr val="FFC000"/>
        </a:solidFill>
      </dgm:spPr>
      <dgm:t>
        <a:bodyPr/>
        <a:lstStyle/>
        <a:p>
          <a:r>
            <a:rPr lang="en-GB"/>
            <a:t>Fast reactor</a:t>
          </a:r>
          <a:endParaRPr lang="en-GB">
            <a:latin typeface="Arial" panose="020B0604020202020204" pitchFamily="34" charset="0"/>
            <a:cs typeface="Arial" panose="020B0604020202020204" pitchFamily="34" charset="0"/>
          </a:endParaRPr>
        </a:p>
      </dgm:t>
    </dgm:pt>
    <dgm:pt modelId="{D5EAA5B6-406E-41EB-B58F-24BDC2EC8690}" type="parTrans" cxnId="{7DFB6F14-F342-45B6-BE40-2655A96EAFC6}">
      <dgm:prSet/>
      <dgm:spPr/>
      <dgm:t>
        <a:bodyPr/>
        <a:lstStyle/>
        <a:p>
          <a:endParaRPr lang="en-GB"/>
        </a:p>
      </dgm:t>
    </dgm:pt>
    <dgm:pt modelId="{A91FE675-3D40-454C-B47E-888DB254C414}" type="sibTrans" cxnId="{7DFB6F14-F342-45B6-BE40-2655A96EAFC6}">
      <dgm:prSet/>
      <dgm:spPr/>
      <dgm:t>
        <a:bodyPr/>
        <a:lstStyle/>
        <a:p>
          <a:endParaRPr lang="en-GB"/>
        </a:p>
      </dgm:t>
    </dgm:pt>
    <dgm:pt modelId="{1B53F353-963F-4EE0-9576-043E6180AB94}">
      <dgm:prSet/>
      <dgm:spPr/>
      <dgm:t>
        <a:bodyPr/>
        <a:lstStyle/>
        <a:p>
          <a:r>
            <a:rPr lang="en-GB"/>
            <a:t>Optimistic</a:t>
          </a:r>
        </a:p>
      </dgm:t>
    </dgm:pt>
    <dgm:pt modelId="{19B4467B-AEBB-489A-958D-673A732C0B5E}" type="parTrans" cxnId="{9BCA4640-F5DA-4C80-B24E-993160288F8B}">
      <dgm:prSet/>
      <dgm:spPr/>
      <dgm:t>
        <a:bodyPr/>
        <a:lstStyle/>
        <a:p>
          <a:endParaRPr lang="en-GB"/>
        </a:p>
      </dgm:t>
    </dgm:pt>
    <dgm:pt modelId="{CCD2F801-5D8F-4313-8957-E130C33A5118}" type="sibTrans" cxnId="{9BCA4640-F5DA-4C80-B24E-993160288F8B}">
      <dgm:prSet/>
      <dgm:spPr/>
      <dgm:t>
        <a:bodyPr/>
        <a:lstStyle/>
        <a:p>
          <a:endParaRPr lang="en-GB"/>
        </a:p>
      </dgm:t>
    </dgm:pt>
    <dgm:pt modelId="{77E3B1E6-DEA3-4DF4-8818-A0E653A8BF21}">
      <dgm:prSet/>
      <dgm:spPr/>
      <dgm:t>
        <a:bodyPr/>
        <a:lstStyle/>
        <a:p>
          <a:r>
            <a:rPr lang="en-GB"/>
            <a:t>Open</a:t>
          </a:r>
        </a:p>
      </dgm:t>
    </dgm:pt>
    <dgm:pt modelId="{96DE0671-94AD-4B6A-B63F-F9F11E2340C7}" type="parTrans" cxnId="{FD61BFC3-BA76-4FE3-B6B7-05A513794D51}">
      <dgm:prSet/>
      <dgm:spPr/>
      <dgm:t>
        <a:bodyPr/>
        <a:lstStyle/>
        <a:p>
          <a:endParaRPr lang="en-GB"/>
        </a:p>
      </dgm:t>
    </dgm:pt>
    <dgm:pt modelId="{ABF488E7-2555-4795-AAAA-B00762EFEE2B}" type="sibTrans" cxnId="{FD61BFC3-BA76-4FE3-B6B7-05A513794D51}">
      <dgm:prSet/>
      <dgm:spPr/>
      <dgm:t>
        <a:bodyPr/>
        <a:lstStyle/>
        <a:p>
          <a:endParaRPr lang="en-GB"/>
        </a:p>
      </dgm:t>
    </dgm:pt>
    <dgm:pt modelId="{FBD0800E-099F-4C18-93A9-4207BAEBAB92}">
      <dgm:prSet phldrT="[Text]"/>
      <dgm:spPr>
        <a:solidFill>
          <a:srgbClr val="FFC000"/>
        </a:solidFill>
      </dgm:spPr>
      <dgm:t>
        <a:bodyPr/>
        <a:lstStyle/>
        <a:p>
          <a:r>
            <a:rPr lang="en-GB"/>
            <a:t>Creative </a:t>
          </a:r>
          <a:endParaRPr lang="en-GB">
            <a:latin typeface="Arial" panose="020B0604020202020204" pitchFamily="34" charset="0"/>
            <a:cs typeface="Arial" panose="020B0604020202020204" pitchFamily="34" charset="0"/>
          </a:endParaRPr>
        </a:p>
      </dgm:t>
    </dgm:pt>
    <dgm:pt modelId="{FB7E2681-EA1A-48CF-87C3-24D39ADEDDCB}" type="parTrans" cxnId="{5ACD3E57-FDAA-4B3C-9665-6CB175E49B46}">
      <dgm:prSet/>
      <dgm:spPr/>
      <dgm:t>
        <a:bodyPr/>
        <a:lstStyle/>
        <a:p>
          <a:endParaRPr lang="en-GB"/>
        </a:p>
      </dgm:t>
    </dgm:pt>
    <dgm:pt modelId="{BB210B09-202E-4760-BB50-294458120722}" type="sibTrans" cxnId="{5ACD3E57-FDAA-4B3C-9665-6CB175E49B46}">
      <dgm:prSet/>
      <dgm:spPr/>
      <dgm:t>
        <a:bodyPr/>
        <a:lstStyle/>
        <a:p>
          <a:endParaRPr lang="en-GB"/>
        </a:p>
      </dgm:t>
    </dgm:pt>
    <dgm:pt modelId="{E9816DA1-749F-4879-A3E6-48031343399D}">
      <dgm:prSet/>
      <dgm:spPr/>
      <dgm:t>
        <a:bodyPr/>
        <a:lstStyle/>
        <a:p>
          <a:r>
            <a:rPr lang="en-GB"/>
            <a:t>Energetic </a:t>
          </a:r>
        </a:p>
      </dgm:t>
    </dgm:pt>
    <dgm:pt modelId="{C74002D3-E053-43CC-8318-64BF6FA9518E}" type="parTrans" cxnId="{8BDC4F68-D8BB-4DCB-9C66-73A673C4F80B}">
      <dgm:prSet/>
      <dgm:spPr/>
      <dgm:t>
        <a:bodyPr/>
        <a:lstStyle/>
        <a:p>
          <a:endParaRPr lang="en-GB"/>
        </a:p>
      </dgm:t>
    </dgm:pt>
    <dgm:pt modelId="{245C27B4-5316-4618-B7ED-F5CA277E7A5B}" type="sibTrans" cxnId="{8BDC4F68-D8BB-4DCB-9C66-73A673C4F80B}">
      <dgm:prSet/>
      <dgm:spPr/>
      <dgm:t>
        <a:bodyPr/>
        <a:lstStyle/>
        <a:p>
          <a:endParaRPr lang="en-GB"/>
        </a:p>
      </dgm:t>
    </dgm:pt>
    <dgm:pt modelId="{F0976251-6A73-4DBC-9707-EB48CCB8824B}">
      <dgm:prSet/>
      <dgm:spPr/>
      <dgm:t>
        <a:bodyPr/>
        <a:lstStyle/>
        <a:p>
          <a:r>
            <a:rPr lang="en-GB"/>
            <a:t>Exacting</a:t>
          </a:r>
        </a:p>
      </dgm:t>
    </dgm:pt>
    <dgm:pt modelId="{F9C9F49A-8D65-4575-9BC8-4958B6D2051F}" type="parTrans" cxnId="{D557B280-9221-462A-AF4A-8893094956BD}">
      <dgm:prSet/>
      <dgm:spPr/>
      <dgm:t>
        <a:bodyPr/>
        <a:lstStyle/>
        <a:p>
          <a:endParaRPr lang="en-GB"/>
        </a:p>
      </dgm:t>
    </dgm:pt>
    <dgm:pt modelId="{6F4937AC-79FB-4BA7-8622-683590AB201C}" type="sibTrans" cxnId="{D557B280-9221-462A-AF4A-8893094956BD}">
      <dgm:prSet/>
      <dgm:spPr/>
      <dgm:t>
        <a:bodyPr/>
        <a:lstStyle/>
        <a:p>
          <a:endParaRPr lang="en-GB"/>
        </a:p>
      </dgm:t>
    </dgm:pt>
    <dgm:pt modelId="{DB317E08-4551-4A0C-A9D6-5838551C4763}">
      <dgm:prSet phldrT="[Text]"/>
      <dgm:spPr>
        <a:solidFill>
          <a:srgbClr val="00B0F0"/>
        </a:solidFill>
      </dgm:spPr>
      <dgm:t>
        <a:bodyPr/>
        <a:lstStyle/>
        <a:p>
          <a:r>
            <a:rPr lang="en-GB"/>
            <a:t>Friendly</a:t>
          </a:r>
          <a:endParaRPr lang="en-GB">
            <a:latin typeface="Arial" panose="020B0604020202020204" pitchFamily="34" charset="0"/>
            <a:cs typeface="Arial" panose="020B0604020202020204" pitchFamily="34" charset="0"/>
          </a:endParaRPr>
        </a:p>
      </dgm:t>
    </dgm:pt>
    <dgm:pt modelId="{5A8E9D21-5384-4999-AB04-EE1AA8CA4007}" type="parTrans" cxnId="{B4A3D343-40F0-45FB-AF00-5836F1F3C506}">
      <dgm:prSet/>
      <dgm:spPr/>
      <dgm:t>
        <a:bodyPr/>
        <a:lstStyle/>
        <a:p>
          <a:endParaRPr lang="en-GB"/>
        </a:p>
      </dgm:t>
    </dgm:pt>
    <dgm:pt modelId="{47855553-E56F-419B-BD47-8386DF7E8A38}" type="sibTrans" cxnId="{B4A3D343-40F0-45FB-AF00-5836F1F3C506}">
      <dgm:prSet/>
      <dgm:spPr/>
      <dgm:t>
        <a:bodyPr/>
        <a:lstStyle/>
        <a:p>
          <a:endParaRPr lang="en-GB"/>
        </a:p>
      </dgm:t>
    </dgm:pt>
    <dgm:pt modelId="{B04915B1-0810-494C-BDF4-286F9E868DF5}">
      <dgm:prSet/>
      <dgm:spPr/>
      <dgm:t>
        <a:bodyPr/>
        <a:lstStyle/>
        <a:p>
          <a:r>
            <a:rPr lang="en-GB"/>
            <a:t>Co-operative</a:t>
          </a:r>
        </a:p>
      </dgm:t>
    </dgm:pt>
    <dgm:pt modelId="{3C0A6665-568F-41ED-80D5-A6DDC6690473}" type="parTrans" cxnId="{00424537-1A84-484A-A9C8-3C2BA480A9BC}">
      <dgm:prSet/>
      <dgm:spPr/>
      <dgm:t>
        <a:bodyPr/>
        <a:lstStyle/>
        <a:p>
          <a:endParaRPr lang="en-GB"/>
        </a:p>
      </dgm:t>
    </dgm:pt>
    <dgm:pt modelId="{5C3B3973-D2F0-4A38-A1BC-18F3776B2346}" type="sibTrans" cxnId="{00424537-1A84-484A-A9C8-3C2BA480A9BC}">
      <dgm:prSet/>
      <dgm:spPr/>
      <dgm:t>
        <a:bodyPr/>
        <a:lstStyle/>
        <a:p>
          <a:endParaRPr lang="en-GB"/>
        </a:p>
      </dgm:t>
    </dgm:pt>
    <dgm:pt modelId="{2975C6F7-C98E-4F21-8293-4BB0C8EAD04C}">
      <dgm:prSet/>
      <dgm:spPr/>
      <dgm:t>
        <a:bodyPr/>
        <a:lstStyle/>
        <a:p>
          <a:r>
            <a:rPr lang="en-GB"/>
            <a:t>Patient</a:t>
          </a:r>
        </a:p>
      </dgm:t>
    </dgm:pt>
    <dgm:pt modelId="{D1F4BCF4-DD31-4034-80FA-37D7EAE3BE9C}" type="parTrans" cxnId="{141D30C8-D2A5-4392-8E28-BDA370FA84B7}">
      <dgm:prSet/>
      <dgm:spPr/>
      <dgm:t>
        <a:bodyPr/>
        <a:lstStyle/>
        <a:p>
          <a:endParaRPr lang="en-GB"/>
        </a:p>
      </dgm:t>
    </dgm:pt>
    <dgm:pt modelId="{09183634-0D27-4C50-A3C6-FC3DA8D7BCED}" type="sibTrans" cxnId="{141D30C8-D2A5-4392-8E28-BDA370FA84B7}">
      <dgm:prSet/>
      <dgm:spPr/>
      <dgm:t>
        <a:bodyPr/>
        <a:lstStyle/>
        <a:p>
          <a:endParaRPr lang="en-GB"/>
        </a:p>
      </dgm:t>
    </dgm:pt>
    <dgm:pt modelId="{75B20C0F-31A4-47F2-97A9-185B2ACDC157}">
      <dgm:prSet phldrT="[Text]"/>
      <dgm:spPr>
        <a:solidFill>
          <a:srgbClr val="00B0F0"/>
        </a:solidFill>
      </dgm:spPr>
      <dgm:t>
        <a:bodyPr/>
        <a:lstStyle/>
        <a:p>
          <a:r>
            <a:rPr lang="en-GB"/>
            <a:t>Accepting</a:t>
          </a:r>
          <a:endParaRPr lang="en-GB">
            <a:latin typeface="Arial" panose="020B0604020202020204" pitchFamily="34" charset="0"/>
            <a:cs typeface="Arial" panose="020B0604020202020204" pitchFamily="34" charset="0"/>
          </a:endParaRPr>
        </a:p>
      </dgm:t>
    </dgm:pt>
    <dgm:pt modelId="{F9BFF99F-7975-424D-83F1-FFC274C50252}" type="parTrans" cxnId="{BA7580DD-EFFE-403E-AC01-29BD14DBD24F}">
      <dgm:prSet/>
      <dgm:spPr/>
      <dgm:t>
        <a:bodyPr/>
        <a:lstStyle/>
        <a:p>
          <a:endParaRPr lang="en-GB"/>
        </a:p>
      </dgm:t>
    </dgm:pt>
    <dgm:pt modelId="{BB2CA39B-30C4-4736-BBFE-D2C46708E9A3}" type="sibTrans" cxnId="{BA7580DD-EFFE-403E-AC01-29BD14DBD24F}">
      <dgm:prSet/>
      <dgm:spPr/>
      <dgm:t>
        <a:bodyPr/>
        <a:lstStyle/>
        <a:p>
          <a:endParaRPr lang="en-GB"/>
        </a:p>
      </dgm:t>
    </dgm:pt>
    <dgm:pt modelId="{029E4E8D-843C-4879-B640-FEF60E20038C}">
      <dgm:prSet/>
      <dgm:spPr/>
      <dgm:t>
        <a:bodyPr/>
        <a:lstStyle/>
        <a:p>
          <a:r>
            <a:rPr lang="en-GB"/>
            <a:t>Warm </a:t>
          </a:r>
        </a:p>
      </dgm:t>
    </dgm:pt>
    <dgm:pt modelId="{8F8EC35D-C6A4-49BF-AF49-C263DE0CA09D}" type="parTrans" cxnId="{2D2CAC20-908F-43FC-AC20-517D98277188}">
      <dgm:prSet/>
      <dgm:spPr/>
      <dgm:t>
        <a:bodyPr/>
        <a:lstStyle/>
        <a:p>
          <a:endParaRPr lang="en-GB"/>
        </a:p>
      </dgm:t>
    </dgm:pt>
    <dgm:pt modelId="{BDC34159-722F-416E-ACFA-E1ACB646ECD2}" type="sibTrans" cxnId="{2D2CAC20-908F-43FC-AC20-517D98277188}">
      <dgm:prSet/>
      <dgm:spPr/>
      <dgm:t>
        <a:bodyPr/>
        <a:lstStyle/>
        <a:p>
          <a:endParaRPr lang="en-GB"/>
        </a:p>
      </dgm:t>
    </dgm:pt>
    <dgm:pt modelId="{29B536DC-BE4C-40CF-AB77-D968A00DCEF9}">
      <dgm:prSet/>
      <dgm:spPr/>
      <dgm:t>
        <a:bodyPr/>
        <a:lstStyle/>
        <a:p>
          <a:r>
            <a:rPr lang="en-GB"/>
            <a:t>Direct</a:t>
          </a:r>
          <a:endParaRPr lang="en-GB">
            <a:latin typeface="Arial" panose="020B0604020202020204" pitchFamily="34" charset="0"/>
            <a:cs typeface="Arial" panose="020B0604020202020204" pitchFamily="34" charset="0"/>
          </a:endParaRPr>
        </a:p>
      </dgm:t>
    </dgm:pt>
    <dgm:pt modelId="{615ED39E-6F26-4762-8652-B39E8E176E1B}" type="parTrans" cxnId="{0F09B7F6-6F67-4016-8568-2FBEB686C0AB}">
      <dgm:prSet/>
      <dgm:spPr/>
      <dgm:t>
        <a:bodyPr/>
        <a:lstStyle/>
        <a:p>
          <a:endParaRPr lang="en-GB"/>
        </a:p>
      </dgm:t>
    </dgm:pt>
    <dgm:pt modelId="{C3A69BFD-05CA-48AE-A85F-2AECD7529787}" type="sibTrans" cxnId="{0F09B7F6-6F67-4016-8568-2FBEB686C0AB}">
      <dgm:prSet/>
      <dgm:spPr/>
      <dgm:t>
        <a:bodyPr/>
        <a:lstStyle/>
        <a:p>
          <a:endParaRPr lang="en-GB"/>
        </a:p>
      </dgm:t>
    </dgm:pt>
    <dgm:pt modelId="{C541923F-00D8-4D91-B16A-441821B65BD3}">
      <dgm:prSet/>
      <dgm:spPr/>
      <dgm:t>
        <a:bodyPr/>
        <a:lstStyle/>
        <a:p>
          <a:r>
            <a:rPr lang="en-GB"/>
            <a:t>Decisive</a:t>
          </a:r>
        </a:p>
      </dgm:t>
    </dgm:pt>
    <dgm:pt modelId="{0C737FE6-F87E-4FD3-9355-FBF5F2303018}" type="parTrans" cxnId="{771FE11B-6195-4C4F-B34E-31101F1C4129}">
      <dgm:prSet/>
      <dgm:spPr/>
      <dgm:t>
        <a:bodyPr/>
        <a:lstStyle/>
        <a:p>
          <a:endParaRPr lang="en-GB"/>
        </a:p>
      </dgm:t>
    </dgm:pt>
    <dgm:pt modelId="{16E7D937-6C72-4959-8D5A-842A2D435AD3}" type="sibTrans" cxnId="{771FE11B-6195-4C4F-B34E-31101F1C4129}">
      <dgm:prSet/>
      <dgm:spPr/>
      <dgm:t>
        <a:bodyPr/>
        <a:lstStyle/>
        <a:p>
          <a:endParaRPr lang="en-GB"/>
        </a:p>
      </dgm:t>
    </dgm:pt>
    <dgm:pt modelId="{66CA28D8-DB2B-4F7E-B3A6-AB24B5C5F75A}">
      <dgm:prSet/>
      <dgm:spPr/>
      <dgm:t>
        <a:bodyPr/>
        <a:lstStyle/>
        <a:p>
          <a:r>
            <a:rPr lang="en-GB"/>
            <a:t>Efficient </a:t>
          </a:r>
        </a:p>
      </dgm:t>
    </dgm:pt>
    <dgm:pt modelId="{99B44711-3C0B-4C4A-8A5A-B5F6BB7DA4DC}" type="parTrans" cxnId="{247738CA-33BB-47BE-A824-27011481E3C8}">
      <dgm:prSet/>
      <dgm:spPr/>
      <dgm:t>
        <a:bodyPr/>
        <a:lstStyle/>
        <a:p>
          <a:endParaRPr lang="en-GB"/>
        </a:p>
      </dgm:t>
    </dgm:pt>
    <dgm:pt modelId="{79A6BB19-7C2C-4D3E-B3CA-0F8FC2F12873}" type="sibTrans" cxnId="{247738CA-33BB-47BE-A824-27011481E3C8}">
      <dgm:prSet/>
      <dgm:spPr/>
      <dgm:t>
        <a:bodyPr/>
        <a:lstStyle/>
        <a:p>
          <a:endParaRPr lang="en-GB"/>
        </a:p>
      </dgm:t>
    </dgm:pt>
    <dgm:pt modelId="{290ADA9B-71D0-4028-9628-20EC1D961D93}">
      <dgm:prSet/>
      <dgm:spPr/>
      <dgm:t>
        <a:bodyPr/>
        <a:lstStyle/>
        <a:p>
          <a:r>
            <a:rPr lang="en-GB"/>
            <a:t>Determined</a:t>
          </a:r>
        </a:p>
      </dgm:t>
    </dgm:pt>
    <dgm:pt modelId="{BAC5B159-0D12-413A-90CE-ACB772EC4716}" type="parTrans" cxnId="{1CFD041B-64D7-4161-9BE3-17CF8185B357}">
      <dgm:prSet/>
      <dgm:spPr/>
      <dgm:t>
        <a:bodyPr/>
        <a:lstStyle/>
        <a:p>
          <a:endParaRPr lang="en-GB"/>
        </a:p>
      </dgm:t>
    </dgm:pt>
    <dgm:pt modelId="{27782620-B0D0-4398-A0C5-FA5C6FF14FE0}" type="sibTrans" cxnId="{1CFD041B-64D7-4161-9BE3-17CF8185B357}">
      <dgm:prSet/>
      <dgm:spPr/>
      <dgm:t>
        <a:bodyPr/>
        <a:lstStyle/>
        <a:p>
          <a:endParaRPr lang="en-GB"/>
        </a:p>
      </dgm:t>
    </dgm:pt>
    <dgm:pt modelId="{35B53C36-A2BA-4534-98F6-6B0EDE9CA648}" type="pres">
      <dgm:prSet presAssocID="{14165F3D-D995-495E-8F71-6F554AE24655}" presName="matrix" presStyleCnt="0">
        <dgm:presLayoutVars>
          <dgm:chMax val="1"/>
          <dgm:dir/>
          <dgm:resizeHandles val="exact"/>
        </dgm:presLayoutVars>
      </dgm:prSet>
      <dgm:spPr/>
    </dgm:pt>
    <dgm:pt modelId="{1963C7B1-A443-48F6-8720-C0334CEB55E1}" type="pres">
      <dgm:prSet presAssocID="{14165F3D-D995-495E-8F71-6F554AE24655}" presName="diamond" presStyleLbl="bgShp" presStyleIdx="0" presStyleCnt="1"/>
      <dgm:spPr/>
    </dgm:pt>
    <dgm:pt modelId="{6281DAAB-EEB9-4C2B-B690-DABC28FEC89D}" type="pres">
      <dgm:prSet presAssocID="{14165F3D-D995-495E-8F71-6F554AE24655}" presName="quad1" presStyleLbl="node1" presStyleIdx="0" presStyleCnt="4">
        <dgm:presLayoutVars>
          <dgm:chMax val="0"/>
          <dgm:chPref val="0"/>
          <dgm:bulletEnabled val="1"/>
        </dgm:presLayoutVars>
      </dgm:prSet>
      <dgm:spPr/>
    </dgm:pt>
    <dgm:pt modelId="{778A9CE0-4233-4568-8024-F781AE06A466}" type="pres">
      <dgm:prSet presAssocID="{14165F3D-D995-495E-8F71-6F554AE24655}" presName="quad2" presStyleLbl="node1" presStyleIdx="1" presStyleCnt="4">
        <dgm:presLayoutVars>
          <dgm:chMax val="0"/>
          <dgm:chPref val="0"/>
          <dgm:bulletEnabled val="1"/>
        </dgm:presLayoutVars>
      </dgm:prSet>
      <dgm:spPr/>
    </dgm:pt>
    <dgm:pt modelId="{97826DA4-D2FA-4CF6-8634-BC2DD12B1EA1}" type="pres">
      <dgm:prSet presAssocID="{14165F3D-D995-495E-8F71-6F554AE24655}" presName="quad3" presStyleLbl="node1" presStyleIdx="2" presStyleCnt="4">
        <dgm:presLayoutVars>
          <dgm:chMax val="0"/>
          <dgm:chPref val="0"/>
          <dgm:bulletEnabled val="1"/>
        </dgm:presLayoutVars>
      </dgm:prSet>
      <dgm:spPr/>
    </dgm:pt>
    <dgm:pt modelId="{9F09BF52-48AA-4F74-9EC7-499AA44F8279}" type="pres">
      <dgm:prSet presAssocID="{14165F3D-D995-495E-8F71-6F554AE24655}" presName="quad4" presStyleLbl="node1" presStyleIdx="3" presStyleCnt="4">
        <dgm:presLayoutVars>
          <dgm:chMax val="0"/>
          <dgm:chPref val="0"/>
          <dgm:bulletEnabled val="1"/>
        </dgm:presLayoutVars>
      </dgm:prSet>
      <dgm:spPr/>
    </dgm:pt>
  </dgm:ptLst>
  <dgm:cxnLst>
    <dgm:cxn modelId="{52DE8C00-7B4E-4E7D-88E4-8041F18C335E}" type="presOf" srcId="{029E4E8D-843C-4879-B640-FEF60E20038C}" destId="{97826DA4-D2FA-4CF6-8634-BC2DD12B1EA1}" srcOrd="0" destOrd="4" presId="urn:microsoft.com/office/officeart/2005/8/layout/matrix3"/>
    <dgm:cxn modelId="{DB006605-7973-4B62-8217-B0AB65D124CE}" srcId="{14165F3D-D995-495E-8F71-6F554AE24655}" destId="{A22D1AB1-FA5F-45AA-B832-2415FE751A4B}" srcOrd="3" destOrd="0" parTransId="{05756D13-C680-4E32-812D-7C54EA2A770D}" sibTransId="{F8775522-62BD-460F-9FC0-D130DA465E87}"/>
    <dgm:cxn modelId="{DCFADA0D-2B58-4BA6-AAF1-84BD2B358F72}" type="presOf" srcId="{A22D1AB1-FA5F-45AA-B832-2415FE751A4B}" destId="{9F09BF52-48AA-4F74-9EC7-499AA44F8279}" srcOrd="0" destOrd="0" presId="urn:microsoft.com/office/officeart/2005/8/layout/matrix3"/>
    <dgm:cxn modelId="{7DFB6F14-F342-45B6-BE40-2655A96EAFC6}" srcId="{A22D1AB1-FA5F-45AA-B832-2415FE751A4B}" destId="{AD514020-2659-42AD-AFAE-4D79FE16C31B}" srcOrd="0" destOrd="0" parTransId="{D5EAA5B6-406E-41EB-B58F-24BDC2EC8690}" sibTransId="{A91FE675-3D40-454C-B47E-888DB254C414}"/>
    <dgm:cxn modelId="{5A4C3D18-4009-4F5E-BF50-9AA8645C5515}" type="presOf" srcId="{D08AE9A8-3A89-464D-9E46-9206F8107174}" destId="{6281DAAB-EEB9-4C2B-B690-DABC28FEC89D}" srcOrd="0" destOrd="0" presId="urn:microsoft.com/office/officeart/2005/8/layout/matrix3"/>
    <dgm:cxn modelId="{1CFD041B-64D7-4161-9BE3-17CF8185B357}" srcId="{53FB7DEC-AB20-443F-AFE3-692FAA684242}" destId="{290ADA9B-71D0-4028-9628-20EC1D961D93}" srcOrd="4" destOrd="0" parTransId="{BAC5B159-0D12-413A-90CE-ACB772EC4716}" sibTransId="{27782620-B0D0-4398-A0C5-FA5C6FF14FE0}"/>
    <dgm:cxn modelId="{771FE11B-6195-4C4F-B34E-31101F1C4129}" srcId="{53FB7DEC-AB20-443F-AFE3-692FAA684242}" destId="{C541923F-00D8-4D91-B16A-441821B65BD3}" srcOrd="2" destOrd="0" parTransId="{0C737FE6-F87E-4FD3-9355-FBF5F2303018}" sibTransId="{16E7D937-6C72-4959-8D5A-842A2D435AD3}"/>
    <dgm:cxn modelId="{2D2CAC20-908F-43FC-AC20-517D98277188}" srcId="{531E8EC1-54BD-4341-887A-2F638607B9A1}" destId="{029E4E8D-843C-4879-B640-FEF60E20038C}" srcOrd="3" destOrd="0" parTransId="{8F8EC35D-C6A4-49BF-AF49-C263DE0CA09D}" sibTransId="{BDC34159-722F-416E-ACFA-E1ACB646ECD2}"/>
    <dgm:cxn modelId="{DA64072C-B1FA-4F57-AE95-654B71DB8987}" type="presOf" srcId="{290ADA9B-71D0-4028-9628-20EC1D961D93}" destId="{778A9CE0-4233-4568-8024-F781AE06A466}" srcOrd="0" destOrd="5" presId="urn:microsoft.com/office/officeart/2005/8/layout/matrix3"/>
    <dgm:cxn modelId="{ED6BA534-B1CA-4874-ABBA-A6006140A565}" srcId="{D08AE9A8-3A89-464D-9E46-9206F8107174}" destId="{7745665F-188C-4275-AD1B-31879C048403}" srcOrd="0" destOrd="0" parTransId="{6F2A64FD-F26D-469F-8F49-6063A35E1937}" sibTransId="{EB06B1AC-A1F3-4731-BCA9-9AC84191E8DC}"/>
    <dgm:cxn modelId="{00424537-1A84-484A-A9C8-3C2BA480A9BC}" srcId="{531E8EC1-54BD-4341-887A-2F638607B9A1}" destId="{B04915B1-0810-494C-BDF4-286F9E868DF5}" srcOrd="2" destOrd="0" parTransId="{3C0A6665-568F-41ED-80D5-A6DDC6690473}" sibTransId="{5C3B3973-D2F0-4A38-A1BC-18F3776B2346}"/>
    <dgm:cxn modelId="{F4BD5A3E-FAC5-4CC9-8BC8-A1AB13F3176B}" type="presOf" srcId="{75B20C0F-31A4-47F2-97A9-185B2ACDC157}" destId="{97826DA4-D2FA-4CF6-8634-BC2DD12B1EA1}" srcOrd="0" destOrd="2" presId="urn:microsoft.com/office/officeart/2005/8/layout/matrix3"/>
    <dgm:cxn modelId="{9BCA4640-F5DA-4C80-B24E-993160288F8B}" srcId="{A22D1AB1-FA5F-45AA-B832-2415FE751A4B}" destId="{1B53F353-963F-4EE0-9576-043E6180AB94}" srcOrd="2" destOrd="0" parTransId="{19B4467B-AEBB-489A-958D-673A732C0B5E}" sibTransId="{CCD2F801-5D8F-4313-8957-E130C33A5118}"/>
    <dgm:cxn modelId="{8028B65E-D2B4-4E43-974B-B0C2B5F07643}" srcId="{D08AE9A8-3A89-464D-9E46-9206F8107174}" destId="{96872BA8-46E6-4E8C-B74D-0BE55C4E82FD}" srcOrd="1" destOrd="0" parTransId="{00F44815-9D97-41AA-8F30-F316C81626FD}" sibTransId="{AA481A30-0DE3-485D-8F02-D3D763AD42AD}"/>
    <dgm:cxn modelId="{FB72D15E-87D5-4711-8EFF-334445E239EE}" type="presOf" srcId="{DB9A6B4B-EB05-456D-9241-2F817C3F5E31}" destId="{6281DAAB-EEB9-4C2B-B690-DABC28FEC89D}" srcOrd="0" destOrd="3" presId="urn:microsoft.com/office/officeart/2005/8/layout/matrix3"/>
    <dgm:cxn modelId="{0916C542-7214-4030-A230-94DC447938BA}" type="presOf" srcId="{BDF0AF1C-0AF4-4F5E-A68F-73FA5850B53A}" destId="{6281DAAB-EEB9-4C2B-B690-DABC28FEC89D}" srcOrd="0" destOrd="4" presId="urn:microsoft.com/office/officeart/2005/8/layout/matrix3"/>
    <dgm:cxn modelId="{B4A3D343-40F0-45FB-AF00-5836F1F3C506}" srcId="{531E8EC1-54BD-4341-887A-2F638607B9A1}" destId="{DB317E08-4551-4A0C-A9D6-5838551C4763}" srcOrd="0" destOrd="0" parTransId="{5A8E9D21-5384-4999-AB04-EE1AA8CA4007}" sibTransId="{47855553-E56F-419B-BD47-8386DF7E8A38}"/>
    <dgm:cxn modelId="{8BDC4F68-D8BB-4DCB-9C66-73A673C4F80B}" srcId="{A22D1AB1-FA5F-45AA-B832-2415FE751A4B}" destId="{E9816DA1-749F-4879-A3E6-48031343399D}" srcOrd="3" destOrd="0" parTransId="{C74002D3-E053-43CC-8318-64BF6FA9518E}" sibTransId="{245C27B4-5316-4618-B7ED-F5CA277E7A5B}"/>
    <dgm:cxn modelId="{B790CD4F-614C-4BED-9505-04405F415B5D}" type="presOf" srcId="{AB5DBE12-C39D-47F5-A063-4CBCE8D1AE92}" destId="{6281DAAB-EEB9-4C2B-B690-DABC28FEC89D}" srcOrd="0" destOrd="5" presId="urn:microsoft.com/office/officeart/2005/8/layout/matrix3"/>
    <dgm:cxn modelId="{755EC373-2DF5-4BAF-85EE-81781FC7639C}" srcId="{14165F3D-D995-495E-8F71-6F554AE24655}" destId="{53FB7DEC-AB20-443F-AFE3-692FAA684242}" srcOrd="1" destOrd="0" parTransId="{75060D6B-D817-4951-8629-C0270630A6AD}" sibTransId="{4DFB37A7-3F95-4502-9AAC-9263D429E677}"/>
    <dgm:cxn modelId="{8C981357-2D3E-46D7-A1D4-FC0AC194542B}" srcId="{14165F3D-D995-495E-8F71-6F554AE24655}" destId="{531E8EC1-54BD-4341-887A-2F638607B9A1}" srcOrd="2" destOrd="0" parTransId="{AD4964A7-1423-4E9B-9D75-A451E041ED47}" sibTransId="{FE0A6A27-4C83-4BE0-BD4A-78F5EBE31879}"/>
    <dgm:cxn modelId="{5ACD3E57-FDAA-4B3C-9665-6CB175E49B46}" srcId="{A22D1AB1-FA5F-45AA-B832-2415FE751A4B}" destId="{FBD0800E-099F-4C18-93A9-4207BAEBAB92}" srcOrd="1" destOrd="0" parTransId="{FB7E2681-EA1A-48CF-87C3-24D39ADEDDCB}" sibTransId="{BB210B09-202E-4760-BB50-294458120722}"/>
    <dgm:cxn modelId="{F75B4A78-BEEC-4961-9924-EEAA5A297A41}" type="presOf" srcId="{7745665F-188C-4275-AD1B-31879C048403}" destId="{6281DAAB-EEB9-4C2B-B690-DABC28FEC89D}" srcOrd="0" destOrd="1" presId="urn:microsoft.com/office/officeart/2005/8/layout/matrix3"/>
    <dgm:cxn modelId="{D557B280-9221-462A-AF4A-8893094956BD}" srcId="{53FB7DEC-AB20-443F-AFE3-692FAA684242}" destId="{F0976251-6A73-4DBC-9707-EB48CCB8824B}" srcOrd="0" destOrd="0" parTransId="{F9C9F49A-8D65-4575-9BC8-4958B6D2051F}" sibTransId="{6F4937AC-79FB-4BA7-8622-683590AB201C}"/>
    <dgm:cxn modelId="{0FF40085-70F6-475B-BBBD-2B2A4648377B}" srcId="{D08AE9A8-3A89-464D-9E46-9206F8107174}" destId="{DB9A6B4B-EB05-456D-9241-2F817C3F5E31}" srcOrd="2" destOrd="0" parTransId="{75375F4F-6BC3-43E6-A843-99DCC98C9E4B}" sibTransId="{F23048FA-5E65-47E4-B0CB-AB35609E5D26}"/>
    <dgm:cxn modelId="{9402A787-545F-4E58-83DA-F924100657B9}" type="presOf" srcId="{77E3B1E6-DEA3-4DF4-8818-A0E653A8BF21}" destId="{9F09BF52-48AA-4F74-9EC7-499AA44F8279}" srcOrd="0" destOrd="5" presId="urn:microsoft.com/office/officeart/2005/8/layout/matrix3"/>
    <dgm:cxn modelId="{F1D5B68C-4CB2-4665-A9B8-AD6A38275775}" type="presOf" srcId="{DB317E08-4551-4A0C-A9D6-5838551C4763}" destId="{97826DA4-D2FA-4CF6-8634-BC2DD12B1EA1}" srcOrd="0" destOrd="1" presId="urn:microsoft.com/office/officeart/2005/8/layout/matrix3"/>
    <dgm:cxn modelId="{A7B55B98-B6D4-41BA-85ED-5CF19CDF397F}" type="presOf" srcId="{E9816DA1-749F-4879-A3E6-48031343399D}" destId="{9F09BF52-48AA-4F74-9EC7-499AA44F8279}" srcOrd="0" destOrd="4" presId="urn:microsoft.com/office/officeart/2005/8/layout/matrix3"/>
    <dgm:cxn modelId="{B0502B9E-4875-4EA3-B7EB-237A56898BF4}" type="presOf" srcId="{B04915B1-0810-494C-BDF4-286F9E868DF5}" destId="{97826DA4-D2FA-4CF6-8634-BC2DD12B1EA1}" srcOrd="0" destOrd="3" presId="urn:microsoft.com/office/officeart/2005/8/layout/matrix3"/>
    <dgm:cxn modelId="{6AA1A4A6-2E4E-4AF2-9DA2-7EE7A7ACAB43}" type="presOf" srcId="{2975C6F7-C98E-4F21-8293-4BB0C8EAD04C}" destId="{97826DA4-D2FA-4CF6-8634-BC2DD12B1EA1}" srcOrd="0" destOrd="5" presId="urn:microsoft.com/office/officeart/2005/8/layout/matrix3"/>
    <dgm:cxn modelId="{2F525DAC-B60B-4D2A-82AE-B905911D7328}" srcId="{D08AE9A8-3A89-464D-9E46-9206F8107174}" destId="{BDF0AF1C-0AF4-4F5E-A68F-73FA5850B53A}" srcOrd="3" destOrd="0" parTransId="{C8967F96-8B11-4D69-9D1D-D5A9120FC6D5}" sibTransId="{91873AD2-B28F-460E-ABEE-094EC34ECB8C}"/>
    <dgm:cxn modelId="{59AC09B0-1FE0-4E06-83B2-D1720280556B}" type="presOf" srcId="{AD514020-2659-42AD-AFAE-4D79FE16C31B}" destId="{9F09BF52-48AA-4F74-9EC7-499AA44F8279}" srcOrd="0" destOrd="1" presId="urn:microsoft.com/office/officeart/2005/8/layout/matrix3"/>
    <dgm:cxn modelId="{DC6F16B3-BD26-4E45-86DB-67D4E7B2F591}" srcId="{D08AE9A8-3A89-464D-9E46-9206F8107174}" destId="{AB5DBE12-C39D-47F5-A063-4CBCE8D1AE92}" srcOrd="4" destOrd="0" parTransId="{5B4C2283-47F5-453A-ABEC-7613DAEA6B5E}" sibTransId="{343F35EC-07EE-4DE1-8F41-38CD5EFD1B1A}"/>
    <dgm:cxn modelId="{C05C58B7-E897-46D7-812F-3C8D8A1E893A}" type="presOf" srcId="{1B53F353-963F-4EE0-9576-043E6180AB94}" destId="{9F09BF52-48AA-4F74-9EC7-499AA44F8279}" srcOrd="0" destOrd="3" presId="urn:microsoft.com/office/officeart/2005/8/layout/matrix3"/>
    <dgm:cxn modelId="{FD61BFC3-BA76-4FE3-B6B7-05A513794D51}" srcId="{A22D1AB1-FA5F-45AA-B832-2415FE751A4B}" destId="{77E3B1E6-DEA3-4DF4-8818-A0E653A8BF21}" srcOrd="4" destOrd="0" parTransId="{96DE0671-94AD-4B6A-B63F-F9F11E2340C7}" sibTransId="{ABF488E7-2555-4795-AAAA-B00762EFEE2B}"/>
    <dgm:cxn modelId="{172B5FC6-E710-429E-9536-9F2977EB8F9A}" type="presOf" srcId="{FBD0800E-099F-4C18-93A9-4207BAEBAB92}" destId="{9F09BF52-48AA-4F74-9EC7-499AA44F8279}" srcOrd="0" destOrd="2" presId="urn:microsoft.com/office/officeart/2005/8/layout/matrix3"/>
    <dgm:cxn modelId="{141D30C8-D2A5-4392-8E28-BDA370FA84B7}" srcId="{531E8EC1-54BD-4341-887A-2F638607B9A1}" destId="{2975C6F7-C98E-4F21-8293-4BB0C8EAD04C}" srcOrd="4" destOrd="0" parTransId="{D1F4BCF4-DD31-4034-80FA-37D7EAE3BE9C}" sibTransId="{09183634-0D27-4C50-A3C6-FC3DA8D7BCED}"/>
    <dgm:cxn modelId="{247738CA-33BB-47BE-A824-27011481E3C8}" srcId="{53FB7DEC-AB20-443F-AFE3-692FAA684242}" destId="{66CA28D8-DB2B-4F7E-B3A6-AB24B5C5F75A}" srcOrd="3" destOrd="0" parTransId="{99B44711-3C0B-4C4A-8A5A-B5F6BB7DA4DC}" sibTransId="{79A6BB19-7C2C-4D3E-B3CA-0F8FC2F12873}"/>
    <dgm:cxn modelId="{B7C915CB-391D-429B-823E-E57F4D0CDC1F}" type="presOf" srcId="{66CA28D8-DB2B-4F7E-B3A6-AB24B5C5F75A}" destId="{778A9CE0-4233-4568-8024-F781AE06A466}" srcOrd="0" destOrd="4" presId="urn:microsoft.com/office/officeart/2005/8/layout/matrix3"/>
    <dgm:cxn modelId="{D36C75CD-1008-419B-9EE6-719A8F50E79C}" type="presOf" srcId="{F0976251-6A73-4DBC-9707-EB48CCB8824B}" destId="{778A9CE0-4233-4568-8024-F781AE06A466}" srcOrd="0" destOrd="1" presId="urn:microsoft.com/office/officeart/2005/8/layout/matrix3"/>
    <dgm:cxn modelId="{D0F4D9D1-9C28-4862-9F7B-F3E0F3666D62}" type="presOf" srcId="{29B536DC-BE4C-40CF-AB77-D968A00DCEF9}" destId="{778A9CE0-4233-4568-8024-F781AE06A466}" srcOrd="0" destOrd="2" presId="urn:microsoft.com/office/officeart/2005/8/layout/matrix3"/>
    <dgm:cxn modelId="{626F3CD4-61C6-4A2B-81D0-44A9ECE8146A}" type="presOf" srcId="{53FB7DEC-AB20-443F-AFE3-692FAA684242}" destId="{778A9CE0-4233-4568-8024-F781AE06A466}" srcOrd="0" destOrd="0" presId="urn:microsoft.com/office/officeart/2005/8/layout/matrix3"/>
    <dgm:cxn modelId="{5F42FCD6-EF75-497C-AB28-1B7B3C6644DA}" type="presOf" srcId="{C541923F-00D8-4D91-B16A-441821B65BD3}" destId="{778A9CE0-4233-4568-8024-F781AE06A466}" srcOrd="0" destOrd="3" presId="urn:microsoft.com/office/officeart/2005/8/layout/matrix3"/>
    <dgm:cxn modelId="{022E6EDC-1C7E-4AC4-B5A0-57D07D53942A}" type="presOf" srcId="{96872BA8-46E6-4E8C-B74D-0BE55C4E82FD}" destId="{6281DAAB-EEB9-4C2B-B690-DABC28FEC89D}" srcOrd="0" destOrd="2" presId="urn:microsoft.com/office/officeart/2005/8/layout/matrix3"/>
    <dgm:cxn modelId="{BA7580DD-EFFE-403E-AC01-29BD14DBD24F}" srcId="{531E8EC1-54BD-4341-887A-2F638607B9A1}" destId="{75B20C0F-31A4-47F2-97A9-185B2ACDC157}" srcOrd="1" destOrd="0" parTransId="{F9BFF99F-7975-424D-83F1-FFC274C50252}" sibTransId="{BB2CA39B-30C4-4736-BBFE-D2C46708E9A3}"/>
    <dgm:cxn modelId="{F83460E1-E100-42D8-8135-C27EC64A108F}" srcId="{14165F3D-D995-495E-8F71-6F554AE24655}" destId="{D08AE9A8-3A89-464D-9E46-9206F8107174}" srcOrd="0" destOrd="0" parTransId="{E2C32CBE-DEFA-4698-99B9-20F6223413DF}" sibTransId="{D703AD41-2BD1-4021-A0C7-9E362FC84760}"/>
    <dgm:cxn modelId="{0F09B7F6-6F67-4016-8568-2FBEB686C0AB}" srcId="{53FB7DEC-AB20-443F-AFE3-692FAA684242}" destId="{29B536DC-BE4C-40CF-AB77-D968A00DCEF9}" srcOrd="1" destOrd="0" parTransId="{615ED39E-6F26-4762-8652-B39E8E176E1B}" sibTransId="{C3A69BFD-05CA-48AE-A85F-2AECD7529787}"/>
    <dgm:cxn modelId="{2DA262F7-D187-4975-9991-4CFCB765EDA9}" type="presOf" srcId="{531E8EC1-54BD-4341-887A-2F638607B9A1}" destId="{97826DA4-D2FA-4CF6-8634-BC2DD12B1EA1}" srcOrd="0" destOrd="0" presId="urn:microsoft.com/office/officeart/2005/8/layout/matrix3"/>
    <dgm:cxn modelId="{5B8503F9-414E-4AC0-9E92-855725C41103}" type="presOf" srcId="{14165F3D-D995-495E-8F71-6F554AE24655}" destId="{35B53C36-A2BA-4534-98F6-6B0EDE9CA648}" srcOrd="0" destOrd="0" presId="urn:microsoft.com/office/officeart/2005/8/layout/matrix3"/>
    <dgm:cxn modelId="{E2E13E31-AD64-4F0E-8912-BC1D5FCED595}" type="presParOf" srcId="{35B53C36-A2BA-4534-98F6-6B0EDE9CA648}" destId="{1963C7B1-A443-48F6-8720-C0334CEB55E1}" srcOrd="0" destOrd="0" presId="urn:microsoft.com/office/officeart/2005/8/layout/matrix3"/>
    <dgm:cxn modelId="{9E4AF093-69E8-4625-A914-BF212DE062FC}" type="presParOf" srcId="{35B53C36-A2BA-4534-98F6-6B0EDE9CA648}" destId="{6281DAAB-EEB9-4C2B-B690-DABC28FEC89D}" srcOrd="1" destOrd="0" presId="urn:microsoft.com/office/officeart/2005/8/layout/matrix3"/>
    <dgm:cxn modelId="{F063516F-B3A2-45CD-B61E-661034CEA72E}" type="presParOf" srcId="{35B53C36-A2BA-4534-98F6-6B0EDE9CA648}" destId="{778A9CE0-4233-4568-8024-F781AE06A466}" srcOrd="2" destOrd="0" presId="urn:microsoft.com/office/officeart/2005/8/layout/matrix3"/>
    <dgm:cxn modelId="{44F41E6E-E297-4075-BF4F-B7719B865F07}" type="presParOf" srcId="{35B53C36-A2BA-4534-98F6-6B0EDE9CA648}" destId="{97826DA4-D2FA-4CF6-8634-BC2DD12B1EA1}" srcOrd="3" destOrd="0" presId="urn:microsoft.com/office/officeart/2005/8/layout/matrix3"/>
    <dgm:cxn modelId="{0EC36CA5-D7B2-4B7C-994E-BE7563A424EA}" type="presParOf" srcId="{35B53C36-A2BA-4534-98F6-6B0EDE9CA648}" destId="{9F09BF52-48AA-4F74-9EC7-499AA44F827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165F3D-D995-495E-8F71-6F554AE24655}"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GB"/>
        </a:p>
      </dgm:t>
    </dgm:pt>
    <dgm:pt modelId="{D08AE9A8-3A89-464D-9E46-9206F8107174}">
      <dgm:prSet phldrT="[Text]"/>
      <dgm:spPr>
        <a:solidFill>
          <a:srgbClr val="00B050"/>
        </a:solidFill>
      </dgm:spPr>
      <dgm:t>
        <a:bodyPr/>
        <a:lstStyle/>
        <a:p>
          <a:r>
            <a:rPr lang="en-GB">
              <a:latin typeface="Arial" panose="020B0604020202020204" pitchFamily="34" charset="0"/>
              <a:cs typeface="Arial" panose="020B0604020202020204" pitchFamily="34" charset="0"/>
            </a:rPr>
            <a:t>Analytical</a:t>
          </a:r>
        </a:p>
      </dgm:t>
    </dgm:pt>
    <dgm:pt modelId="{E2C32CBE-DEFA-4698-99B9-20F6223413DF}" type="par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D703AD41-2BD1-4021-A0C7-9E362FC84760}" type="sib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53FB7DEC-AB20-443F-AFE3-692FAA684242}">
      <dgm:prSet phldrT="[Text]"/>
      <dgm:spPr>
        <a:solidFill>
          <a:srgbClr val="FF0000"/>
        </a:solidFill>
      </dgm:spPr>
      <dgm:t>
        <a:bodyPr/>
        <a:lstStyle/>
        <a:p>
          <a:r>
            <a:rPr lang="en-GB">
              <a:latin typeface="Arial" panose="020B0604020202020204" pitchFamily="34" charset="0"/>
              <a:cs typeface="Arial" panose="020B0604020202020204" pitchFamily="34" charset="0"/>
            </a:rPr>
            <a:t>Driving</a:t>
          </a:r>
        </a:p>
      </dgm:t>
    </dgm:pt>
    <dgm:pt modelId="{75060D6B-D817-4951-8629-C0270630A6AD}" type="par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4DFB37A7-3F95-4502-9AAC-9263D429E677}" type="sib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531E8EC1-54BD-4341-887A-2F638607B9A1}">
      <dgm:prSet phldrT="[Text]"/>
      <dgm:spPr>
        <a:solidFill>
          <a:srgbClr val="00B0F0"/>
        </a:solidFill>
      </dgm:spPr>
      <dgm:t>
        <a:bodyPr/>
        <a:lstStyle/>
        <a:p>
          <a:r>
            <a:rPr lang="en-GB">
              <a:latin typeface="Arial" panose="020B0604020202020204" pitchFamily="34" charset="0"/>
              <a:cs typeface="Arial" panose="020B0604020202020204" pitchFamily="34" charset="0"/>
            </a:rPr>
            <a:t>Amiable</a:t>
          </a:r>
        </a:p>
      </dgm:t>
    </dgm:pt>
    <dgm:pt modelId="{AD4964A7-1423-4E9B-9D75-A451E041ED47}" type="par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FE0A6A27-4C83-4BE0-BD4A-78F5EBE31879}" type="sib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A22D1AB1-FA5F-45AA-B832-2415FE751A4B}">
      <dgm:prSet phldrT="[Text]"/>
      <dgm:spPr>
        <a:solidFill>
          <a:srgbClr val="FFC000"/>
        </a:solidFill>
      </dgm:spPr>
      <dgm:t>
        <a:bodyPr/>
        <a:lstStyle/>
        <a:p>
          <a:r>
            <a:rPr lang="en-GB">
              <a:latin typeface="Arial" panose="020B0604020202020204" pitchFamily="34" charset="0"/>
              <a:cs typeface="Arial" panose="020B0604020202020204" pitchFamily="34" charset="0"/>
            </a:rPr>
            <a:t>Expressive</a:t>
          </a:r>
        </a:p>
      </dgm:t>
    </dgm:pt>
    <dgm:pt modelId="{05756D13-C680-4E32-812D-7C54EA2A770D}" type="par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F8775522-62BD-460F-9FC0-D130DA465E87}" type="sib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7745665F-188C-4275-AD1B-31879C048403}">
      <dgm:prSet phldrT="[Text]"/>
      <dgm:spPr>
        <a:solidFill>
          <a:srgbClr val="00B050"/>
        </a:solidFill>
      </dgm:spPr>
      <dgm:t>
        <a:bodyPr/>
        <a:lstStyle/>
        <a:p>
          <a:r>
            <a:rPr lang="en-GB"/>
            <a:t>Stubborn</a:t>
          </a:r>
          <a:endParaRPr lang="en-GB">
            <a:latin typeface="Arial" panose="020B0604020202020204" pitchFamily="34" charset="0"/>
            <a:cs typeface="Arial" panose="020B0604020202020204" pitchFamily="34" charset="0"/>
          </a:endParaRPr>
        </a:p>
      </dgm:t>
    </dgm:pt>
    <dgm:pt modelId="{6F2A64FD-F26D-469F-8F49-6063A35E1937}" type="parTrans" cxnId="{ED6BA534-B1CA-4874-ABBA-A6006140A565}">
      <dgm:prSet/>
      <dgm:spPr/>
      <dgm:t>
        <a:bodyPr/>
        <a:lstStyle/>
        <a:p>
          <a:endParaRPr lang="en-GB"/>
        </a:p>
      </dgm:t>
    </dgm:pt>
    <dgm:pt modelId="{EB06B1AC-A1F3-4731-BCA9-9AC84191E8DC}" type="sibTrans" cxnId="{ED6BA534-B1CA-4874-ABBA-A6006140A565}">
      <dgm:prSet/>
      <dgm:spPr/>
      <dgm:t>
        <a:bodyPr/>
        <a:lstStyle/>
        <a:p>
          <a:endParaRPr lang="en-GB"/>
        </a:p>
      </dgm:t>
    </dgm:pt>
    <dgm:pt modelId="{AD514020-2659-42AD-AFAE-4D79FE16C31B}">
      <dgm:prSet phldrT="[Text]"/>
      <dgm:spPr>
        <a:solidFill>
          <a:srgbClr val="FFC000"/>
        </a:solidFill>
      </dgm:spPr>
      <dgm:t>
        <a:bodyPr/>
        <a:lstStyle/>
        <a:p>
          <a:r>
            <a:rPr lang="en-GB"/>
            <a:t>Pushy</a:t>
          </a:r>
          <a:endParaRPr lang="en-GB">
            <a:latin typeface="Arial" panose="020B0604020202020204" pitchFamily="34" charset="0"/>
            <a:cs typeface="Arial" panose="020B0604020202020204" pitchFamily="34" charset="0"/>
          </a:endParaRPr>
        </a:p>
      </dgm:t>
    </dgm:pt>
    <dgm:pt modelId="{D5EAA5B6-406E-41EB-B58F-24BDC2EC8690}" type="parTrans" cxnId="{7DFB6F14-F342-45B6-BE40-2655A96EAFC6}">
      <dgm:prSet/>
      <dgm:spPr/>
      <dgm:t>
        <a:bodyPr/>
        <a:lstStyle/>
        <a:p>
          <a:endParaRPr lang="en-GB"/>
        </a:p>
      </dgm:t>
    </dgm:pt>
    <dgm:pt modelId="{A91FE675-3D40-454C-B47E-888DB254C414}" type="sibTrans" cxnId="{7DFB6F14-F342-45B6-BE40-2655A96EAFC6}">
      <dgm:prSet/>
      <dgm:spPr/>
      <dgm:t>
        <a:bodyPr/>
        <a:lstStyle/>
        <a:p>
          <a:endParaRPr lang="en-GB"/>
        </a:p>
      </dgm:t>
    </dgm:pt>
    <dgm:pt modelId="{77E3B1E6-DEA3-4DF4-8818-A0E653A8BF21}">
      <dgm:prSet/>
      <dgm:spPr/>
      <dgm:t>
        <a:bodyPr/>
        <a:lstStyle/>
        <a:p>
          <a:endParaRPr lang="en-GB"/>
        </a:p>
      </dgm:t>
    </dgm:pt>
    <dgm:pt modelId="{96DE0671-94AD-4B6A-B63F-F9F11E2340C7}" type="parTrans" cxnId="{FD61BFC3-BA76-4FE3-B6B7-05A513794D51}">
      <dgm:prSet/>
      <dgm:spPr/>
      <dgm:t>
        <a:bodyPr/>
        <a:lstStyle/>
        <a:p>
          <a:endParaRPr lang="en-GB"/>
        </a:p>
      </dgm:t>
    </dgm:pt>
    <dgm:pt modelId="{ABF488E7-2555-4795-AAAA-B00762EFEE2B}" type="sibTrans" cxnId="{FD61BFC3-BA76-4FE3-B6B7-05A513794D51}">
      <dgm:prSet/>
      <dgm:spPr/>
      <dgm:t>
        <a:bodyPr/>
        <a:lstStyle/>
        <a:p>
          <a:endParaRPr lang="en-GB"/>
        </a:p>
      </dgm:t>
    </dgm:pt>
    <dgm:pt modelId="{DB317E08-4551-4A0C-A9D6-5838551C4763}">
      <dgm:prSet phldrT="[Text]"/>
      <dgm:spPr>
        <a:solidFill>
          <a:srgbClr val="00B0F0"/>
        </a:solidFill>
      </dgm:spPr>
      <dgm:t>
        <a:bodyPr/>
        <a:lstStyle/>
        <a:p>
          <a:r>
            <a:rPr lang="en-GB"/>
            <a:t>Weak</a:t>
          </a:r>
          <a:endParaRPr lang="en-GB">
            <a:latin typeface="Arial" panose="020B0604020202020204" pitchFamily="34" charset="0"/>
            <a:cs typeface="Arial" panose="020B0604020202020204" pitchFamily="34" charset="0"/>
          </a:endParaRPr>
        </a:p>
      </dgm:t>
    </dgm:pt>
    <dgm:pt modelId="{5A8E9D21-5384-4999-AB04-EE1AA8CA4007}" type="parTrans" cxnId="{B4A3D343-40F0-45FB-AF00-5836F1F3C506}">
      <dgm:prSet/>
      <dgm:spPr/>
      <dgm:t>
        <a:bodyPr/>
        <a:lstStyle/>
        <a:p>
          <a:endParaRPr lang="en-GB"/>
        </a:p>
      </dgm:t>
    </dgm:pt>
    <dgm:pt modelId="{47855553-E56F-419B-BD47-8386DF7E8A38}" type="sibTrans" cxnId="{B4A3D343-40F0-45FB-AF00-5836F1F3C506}">
      <dgm:prSet/>
      <dgm:spPr/>
      <dgm:t>
        <a:bodyPr/>
        <a:lstStyle/>
        <a:p>
          <a:endParaRPr lang="en-GB"/>
        </a:p>
      </dgm:t>
    </dgm:pt>
    <dgm:pt modelId="{C6B0BD1E-937F-44D9-97A6-B6E510545F8C}">
      <dgm:prSet/>
      <dgm:spPr/>
      <dgm:t>
        <a:bodyPr/>
        <a:lstStyle/>
        <a:p>
          <a:r>
            <a:rPr lang="en-GB"/>
            <a:t>Superficial</a:t>
          </a:r>
        </a:p>
      </dgm:t>
    </dgm:pt>
    <dgm:pt modelId="{C20C64FA-AA0B-41F5-BCF9-60EC69BF80CE}" type="parTrans" cxnId="{6A78B927-9AF8-4027-8BC3-810094DDB770}">
      <dgm:prSet/>
      <dgm:spPr/>
      <dgm:t>
        <a:bodyPr/>
        <a:lstStyle/>
        <a:p>
          <a:endParaRPr lang="en-GB"/>
        </a:p>
      </dgm:t>
    </dgm:pt>
    <dgm:pt modelId="{20B4F0A9-DC4B-46CB-9791-81993E9425FE}" type="sibTrans" cxnId="{6A78B927-9AF8-4027-8BC3-810094DDB770}">
      <dgm:prSet/>
      <dgm:spPr/>
      <dgm:t>
        <a:bodyPr/>
        <a:lstStyle/>
        <a:p>
          <a:endParaRPr lang="en-GB"/>
        </a:p>
      </dgm:t>
    </dgm:pt>
    <dgm:pt modelId="{D7A731F9-D5F6-4A7D-8835-EF89579335AD}">
      <dgm:prSet/>
      <dgm:spPr/>
      <dgm:t>
        <a:bodyPr/>
        <a:lstStyle/>
        <a:p>
          <a:r>
            <a:rPr lang="en-GB"/>
            <a:t>Exaggerator</a:t>
          </a:r>
        </a:p>
      </dgm:t>
    </dgm:pt>
    <dgm:pt modelId="{235A8B43-6388-4A04-B604-B75BC1C7429F}" type="parTrans" cxnId="{A7AF9AE3-6A27-4525-8666-7E0B6D3A8DF3}">
      <dgm:prSet/>
      <dgm:spPr/>
      <dgm:t>
        <a:bodyPr/>
        <a:lstStyle/>
        <a:p>
          <a:endParaRPr lang="en-GB"/>
        </a:p>
      </dgm:t>
    </dgm:pt>
    <dgm:pt modelId="{137C1404-07D1-42DB-B327-655B2C8E71A6}" type="sibTrans" cxnId="{A7AF9AE3-6A27-4525-8666-7E0B6D3A8DF3}">
      <dgm:prSet/>
      <dgm:spPr/>
      <dgm:t>
        <a:bodyPr/>
        <a:lstStyle/>
        <a:p>
          <a:endParaRPr lang="en-GB"/>
        </a:p>
      </dgm:t>
    </dgm:pt>
    <dgm:pt modelId="{44B0F43C-A2E6-4A0C-8138-D75A5FD56F49}">
      <dgm:prSet phldrT="[Text]"/>
      <dgm:spPr>
        <a:solidFill>
          <a:srgbClr val="FFC000"/>
        </a:solidFill>
      </dgm:spPr>
      <dgm:t>
        <a:bodyPr/>
        <a:lstStyle/>
        <a:p>
          <a:r>
            <a:rPr lang="en-GB"/>
            <a:t>No follow through</a:t>
          </a:r>
          <a:endParaRPr lang="en-GB">
            <a:latin typeface="Arial" panose="020B0604020202020204" pitchFamily="34" charset="0"/>
            <a:cs typeface="Arial" panose="020B0604020202020204" pitchFamily="34" charset="0"/>
          </a:endParaRPr>
        </a:p>
      </dgm:t>
    </dgm:pt>
    <dgm:pt modelId="{1990949E-A966-4B34-AC7E-44F19924F182}" type="parTrans" cxnId="{96E7C2DC-BAB7-4B55-9B8E-131B81BEBF5D}">
      <dgm:prSet/>
      <dgm:spPr/>
      <dgm:t>
        <a:bodyPr/>
        <a:lstStyle/>
        <a:p>
          <a:endParaRPr lang="en-GB"/>
        </a:p>
      </dgm:t>
    </dgm:pt>
    <dgm:pt modelId="{9D3CBD15-D8E8-4212-8C6E-ED64E52C9B93}" type="sibTrans" cxnId="{96E7C2DC-BAB7-4B55-9B8E-131B81BEBF5D}">
      <dgm:prSet/>
      <dgm:spPr/>
      <dgm:t>
        <a:bodyPr/>
        <a:lstStyle/>
        <a:p>
          <a:endParaRPr lang="en-GB"/>
        </a:p>
      </dgm:t>
    </dgm:pt>
    <dgm:pt modelId="{A154DF63-DE75-4D12-915A-3C52CAAF851E}">
      <dgm:prSet/>
      <dgm:spPr/>
      <dgm:t>
        <a:bodyPr/>
        <a:lstStyle/>
        <a:p>
          <a:r>
            <a:rPr lang="en-GB"/>
            <a:t>Over confident </a:t>
          </a:r>
        </a:p>
      </dgm:t>
    </dgm:pt>
    <dgm:pt modelId="{0B390572-E7C1-45CE-9A96-20AF4B69E033}" type="parTrans" cxnId="{F22F47AC-C2BE-4A07-8477-E268B4A3A646}">
      <dgm:prSet/>
      <dgm:spPr/>
      <dgm:t>
        <a:bodyPr/>
        <a:lstStyle/>
        <a:p>
          <a:endParaRPr lang="en-GB"/>
        </a:p>
      </dgm:t>
    </dgm:pt>
    <dgm:pt modelId="{BA122333-6E17-4486-A107-ED853229BC3B}" type="sibTrans" cxnId="{F22F47AC-C2BE-4A07-8477-E268B4A3A646}">
      <dgm:prSet/>
      <dgm:spPr/>
      <dgm:t>
        <a:bodyPr/>
        <a:lstStyle/>
        <a:p>
          <a:endParaRPr lang="en-GB"/>
        </a:p>
      </dgm:t>
    </dgm:pt>
    <dgm:pt modelId="{DA4F7CFB-DE58-4335-848A-49F4544649E4}">
      <dgm:prSet/>
      <dgm:spPr/>
      <dgm:t>
        <a:bodyPr/>
        <a:lstStyle/>
        <a:p>
          <a:r>
            <a:rPr lang="en-GB" err="1"/>
            <a:t>Nitpicker</a:t>
          </a:r>
          <a:endParaRPr lang="en-GB"/>
        </a:p>
      </dgm:t>
    </dgm:pt>
    <dgm:pt modelId="{940AF28D-41A2-4A2A-B95E-B71812A05A92}" type="parTrans" cxnId="{A6A33770-8A3A-4F5D-B19C-DCAF620FAE13}">
      <dgm:prSet/>
      <dgm:spPr/>
      <dgm:t>
        <a:bodyPr/>
        <a:lstStyle/>
        <a:p>
          <a:endParaRPr lang="en-GB"/>
        </a:p>
      </dgm:t>
    </dgm:pt>
    <dgm:pt modelId="{87C9FF06-2D46-4132-AC85-096B5168A512}" type="sibTrans" cxnId="{A6A33770-8A3A-4F5D-B19C-DCAF620FAE13}">
      <dgm:prSet/>
      <dgm:spPr/>
      <dgm:t>
        <a:bodyPr/>
        <a:lstStyle/>
        <a:p>
          <a:endParaRPr lang="en-GB"/>
        </a:p>
      </dgm:t>
    </dgm:pt>
    <dgm:pt modelId="{C7C66615-CC36-4071-A03C-4586568BF223}">
      <dgm:prSet/>
      <dgm:spPr/>
      <dgm:t>
        <a:bodyPr/>
        <a:lstStyle/>
        <a:p>
          <a:r>
            <a:rPr lang="en-GB"/>
            <a:t>Perfectionist</a:t>
          </a:r>
        </a:p>
      </dgm:t>
    </dgm:pt>
    <dgm:pt modelId="{4D0B1C1B-A1D5-4C98-9E8E-87292B638820}" type="parTrans" cxnId="{39448389-E063-4C3D-BCCC-BAF003FB491A}">
      <dgm:prSet/>
      <dgm:spPr/>
      <dgm:t>
        <a:bodyPr/>
        <a:lstStyle/>
        <a:p>
          <a:endParaRPr lang="en-GB"/>
        </a:p>
      </dgm:t>
    </dgm:pt>
    <dgm:pt modelId="{2F670DC5-AECC-43AF-B567-2704BD3381D5}" type="sibTrans" cxnId="{39448389-E063-4C3D-BCCC-BAF003FB491A}">
      <dgm:prSet/>
      <dgm:spPr/>
      <dgm:t>
        <a:bodyPr/>
        <a:lstStyle/>
        <a:p>
          <a:endParaRPr lang="en-GB"/>
        </a:p>
      </dgm:t>
    </dgm:pt>
    <dgm:pt modelId="{6BF56304-17B9-4A41-BD02-9EBF39F85C63}">
      <dgm:prSet phldrT="[Text]"/>
      <dgm:spPr>
        <a:solidFill>
          <a:srgbClr val="00B050"/>
        </a:solidFill>
      </dgm:spPr>
      <dgm:t>
        <a:bodyPr/>
        <a:lstStyle/>
        <a:p>
          <a:r>
            <a:rPr lang="en-GB"/>
            <a:t>Pedantic</a:t>
          </a:r>
          <a:endParaRPr lang="en-GB">
            <a:latin typeface="Arial" panose="020B0604020202020204" pitchFamily="34" charset="0"/>
            <a:cs typeface="Arial" panose="020B0604020202020204" pitchFamily="34" charset="0"/>
          </a:endParaRPr>
        </a:p>
      </dgm:t>
    </dgm:pt>
    <dgm:pt modelId="{D3B72504-7902-4636-A8CD-F01C0A015494}" type="parTrans" cxnId="{C79D4559-5D1D-48B5-80C2-8F12CDBC0109}">
      <dgm:prSet/>
      <dgm:spPr/>
      <dgm:t>
        <a:bodyPr/>
        <a:lstStyle/>
        <a:p>
          <a:endParaRPr lang="en-GB"/>
        </a:p>
      </dgm:t>
    </dgm:pt>
    <dgm:pt modelId="{35477B29-8DFF-4263-9F22-C4C7BF5D6C45}" type="sibTrans" cxnId="{C79D4559-5D1D-48B5-80C2-8F12CDBC0109}">
      <dgm:prSet/>
      <dgm:spPr/>
      <dgm:t>
        <a:bodyPr/>
        <a:lstStyle/>
        <a:p>
          <a:endParaRPr lang="en-GB"/>
        </a:p>
      </dgm:t>
    </dgm:pt>
    <dgm:pt modelId="{641CA976-3998-4EBD-BCB5-5C2221035CD1}">
      <dgm:prSet/>
      <dgm:spPr/>
      <dgm:t>
        <a:bodyPr/>
        <a:lstStyle/>
        <a:p>
          <a:r>
            <a:rPr lang="en-GB"/>
            <a:t>Unemotional </a:t>
          </a:r>
        </a:p>
      </dgm:t>
    </dgm:pt>
    <dgm:pt modelId="{C6CDE336-4A3C-452A-8167-39D96B9EC05D}" type="parTrans" cxnId="{FF43673F-631D-4272-8782-56130C8D3B17}">
      <dgm:prSet/>
      <dgm:spPr/>
      <dgm:t>
        <a:bodyPr/>
        <a:lstStyle/>
        <a:p>
          <a:endParaRPr lang="en-GB"/>
        </a:p>
      </dgm:t>
    </dgm:pt>
    <dgm:pt modelId="{C4B42967-6ED9-4335-AC3D-EA1970EA7700}" type="sibTrans" cxnId="{FF43673F-631D-4272-8782-56130C8D3B17}">
      <dgm:prSet/>
      <dgm:spPr/>
      <dgm:t>
        <a:bodyPr/>
        <a:lstStyle/>
        <a:p>
          <a:endParaRPr lang="en-GB"/>
        </a:p>
      </dgm:t>
    </dgm:pt>
    <dgm:pt modelId="{CDE51E37-5F94-4BA1-878E-50BD6179FA98}">
      <dgm:prSet/>
      <dgm:spPr/>
      <dgm:t>
        <a:bodyPr/>
        <a:lstStyle/>
        <a:p>
          <a:r>
            <a:rPr lang="en-GB"/>
            <a:t>Not straightforward</a:t>
          </a:r>
        </a:p>
      </dgm:t>
    </dgm:pt>
    <dgm:pt modelId="{C7855689-B72E-48EE-8A6D-9E9F8D862AD4}" type="parTrans" cxnId="{0FCD0214-AD4C-4C88-86D9-48031FC80C73}">
      <dgm:prSet/>
      <dgm:spPr/>
      <dgm:t>
        <a:bodyPr/>
        <a:lstStyle/>
        <a:p>
          <a:endParaRPr lang="en-GB"/>
        </a:p>
      </dgm:t>
    </dgm:pt>
    <dgm:pt modelId="{582CBAE2-F00D-40AE-A54A-E2F8B226AF5E}" type="sibTrans" cxnId="{0FCD0214-AD4C-4C88-86D9-48031FC80C73}">
      <dgm:prSet/>
      <dgm:spPr/>
      <dgm:t>
        <a:bodyPr/>
        <a:lstStyle/>
        <a:p>
          <a:endParaRPr lang="en-GB"/>
        </a:p>
      </dgm:t>
    </dgm:pt>
    <dgm:pt modelId="{744D921E-6AD1-493D-BB67-7BBAD5C040BD}">
      <dgm:prSet/>
      <dgm:spPr/>
      <dgm:t>
        <a:bodyPr/>
        <a:lstStyle/>
        <a:p>
          <a:r>
            <a:rPr lang="en-GB"/>
            <a:t>Slow to make decisions</a:t>
          </a:r>
        </a:p>
      </dgm:t>
    </dgm:pt>
    <dgm:pt modelId="{615EA771-22ED-40FB-B9B6-DC4090C15590}" type="parTrans" cxnId="{3EE81487-7052-4366-9D11-23B6847F57E9}">
      <dgm:prSet/>
      <dgm:spPr/>
      <dgm:t>
        <a:bodyPr/>
        <a:lstStyle/>
        <a:p>
          <a:endParaRPr lang="en-GB"/>
        </a:p>
      </dgm:t>
    </dgm:pt>
    <dgm:pt modelId="{784F892C-C42B-441B-8888-A346F01B7E46}" type="sibTrans" cxnId="{3EE81487-7052-4366-9D11-23B6847F57E9}">
      <dgm:prSet/>
      <dgm:spPr/>
      <dgm:t>
        <a:bodyPr/>
        <a:lstStyle/>
        <a:p>
          <a:endParaRPr lang="en-GB"/>
        </a:p>
      </dgm:t>
    </dgm:pt>
    <dgm:pt modelId="{75C30DC5-BBD8-44A5-AA2B-662A9A1C318B}">
      <dgm:prSet phldrT="[Text]"/>
      <dgm:spPr>
        <a:solidFill>
          <a:srgbClr val="00B0F0"/>
        </a:solidFill>
      </dgm:spPr>
      <dgm:t>
        <a:bodyPr/>
        <a:lstStyle/>
        <a:p>
          <a:r>
            <a:rPr lang="en-GB"/>
            <a:t>Time waster </a:t>
          </a:r>
          <a:endParaRPr lang="en-GB">
            <a:latin typeface="Arial" panose="020B0604020202020204" pitchFamily="34" charset="0"/>
            <a:cs typeface="Arial" panose="020B0604020202020204" pitchFamily="34" charset="0"/>
          </a:endParaRPr>
        </a:p>
      </dgm:t>
    </dgm:pt>
    <dgm:pt modelId="{5C621F38-7EA5-43B3-9582-3758BC2A7847}" type="parTrans" cxnId="{3A3A328B-8F3F-4780-8F7F-E8ABD94FD420}">
      <dgm:prSet/>
      <dgm:spPr/>
      <dgm:t>
        <a:bodyPr/>
        <a:lstStyle/>
        <a:p>
          <a:endParaRPr lang="en-GB"/>
        </a:p>
      </dgm:t>
    </dgm:pt>
    <dgm:pt modelId="{A3061D30-E9DB-4F65-BD40-D734CB7437F5}" type="sibTrans" cxnId="{3A3A328B-8F3F-4780-8F7F-E8ABD94FD420}">
      <dgm:prSet/>
      <dgm:spPr/>
      <dgm:t>
        <a:bodyPr/>
        <a:lstStyle/>
        <a:p>
          <a:endParaRPr lang="en-GB"/>
        </a:p>
      </dgm:t>
    </dgm:pt>
    <dgm:pt modelId="{7CD78A2F-085F-4363-BDF1-76109382ADE1}">
      <dgm:prSet/>
      <dgm:spPr/>
      <dgm:t>
        <a:bodyPr/>
        <a:lstStyle/>
        <a:p>
          <a:r>
            <a:rPr lang="en-GB"/>
            <a:t>Lacking goals</a:t>
          </a:r>
        </a:p>
      </dgm:t>
    </dgm:pt>
    <dgm:pt modelId="{144739F7-8DB7-4B3A-84B3-8D0B8F123A44}" type="parTrans" cxnId="{8786CFED-2C87-4F57-A1D3-8B8CD5A54380}">
      <dgm:prSet/>
      <dgm:spPr/>
      <dgm:t>
        <a:bodyPr/>
        <a:lstStyle/>
        <a:p>
          <a:endParaRPr lang="en-GB"/>
        </a:p>
      </dgm:t>
    </dgm:pt>
    <dgm:pt modelId="{5BD7835D-2D7E-49F3-B713-F8304C368F91}" type="sibTrans" cxnId="{8786CFED-2C87-4F57-A1D3-8B8CD5A54380}">
      <dgm:prSet/>
      <dgm:spPr/>
      <dgm:t>
        <a:bodyPr/>
        <a:lstStyle/>
        <a:p>
          <a:endParaRPr lang="en-GB"/>
        </a:p>
      </dgm:t>
    </dgm:pt>
    <dgm:pt modelId="{33E9AB8E-6A21-4F14-BBB0-B79A2465E38F}">
      <dgm:prSet phldrT="[Text]"/>
      <dgm:spPr>
        <a:solidFill>
          <a:srgbClr val="FF0000"/>
        </a:solidFill>
      </dgm:spPr>
      <dgm:t>
        <a:bodyPr/>
        <a:lstStyle/>
        <a:p>
          <a:r>
            <a:rPr lang="en-GB"/>
            <a:t>Autocratic</a:t>
          </a:r>
          <a:endParaRPr lang="en-GB">
            <a:latin typeface="Arial" panose="020B0604020202020204" pitchFamily="34" charset="0"/>
            <a:cs typeface="Arial" panose="020B0604020202020204" pitchFamily="34" charset="0"/>
          </a:endParaRPr>
        </a:p>
      </dgm:t>
    </dgm:pt>
    <dgm:pt modelId="{69CC6C23-22C0-4030-BB00-97DCF7636F33}" type="parTrans" cxnId="{11FD2BBC-FFEA-4FC7-927D-AB178EFA517C}">
      <dgm:prSet/>
      <dgm:spPr/>
      <dgm:t>
        <a:bodyPr/>
        <a:lstStyle/>
        <a:p>
          <a:endParaRPr lang="en-GB"/>
        </a:p>
      </dgm:t>
    </dgm:pt>
    <dgm:pt modelId="{58EF0BBC-BA71-4178-9EF2-EBE832A0A563}" type="sibTrans" cxnId="{11FD2BBC-FFEA-4FC7-927D-AB178EFA517C}">
      <dgm:prSet/>
      <dgm:spPr/>
      <dgm:t>
        <a:bodyPr/>
        <a:lstStyle/>
        <a:p>
          <a:endParaRPr lang="en-GB"/>
        </a:p>
      </dgm:t>
    </dgm:pt>
    <dgm:pt modelId="{88DCCABB-865E-4857-ACB3-85AE9331CE95}">
      <dgm:prSet/>
      <dgm:spPr/>
      <dgm:t>
        <a:bodyPr/>
        <a:lstStyle/>
        <a:p>
          <a:r>
            <a:rPr lang="en-GB"/>
            <a:t>Insensitive </a:t>
          </a:r>
        </a:p>
      </dgm:t>
    </dgm:pt>
    <dgm:pt modelId="{E00A7897-295C-4CA2-9CB9-EA8CC26D6D9F}" type="parTrans" cxnId="{A7E8B9FF-2A07-4787-9345-6BD92400A6C6}">
      <dgm:prSet/>
      <dgm:spPr/>
      <dgm:t>
        <a:bodyPr/>
        <a:lstStyle/>
        <a:p>
          <a:endParaRPr lang="en-GB"/>
        </a:p>
      </dgm:t>
    </dgm:pt>
    <dgm:pt modelId="{B992AB10-2725-4D75-A3E8-A971896C23FB}" type="sibTrans" cxnId="{A7E8B9FF-2A07-4787-9345-6BD92400A6C6}">
      <dgm:prSet/>
      <dgm:spPr/>
      <dgm:t>
        <a:bodyPr/>
        <a:lstStyle/>
        <a:p>
          <a:endParaRPr lang="en-GB"/>
        </a:p>
      </dgm:t>
    </dgm:pt>
    <dgm:pt modelId="{4B89C54F-5B2E-4553-AD80-054F26EE468C}">
      <dgm:prSet/>
      <dgm:spPr/>
      <dgm:t>
        <a:bodyPr/>
        <a:lstStyle/>
        <a:p>
          <a:r>
            <a:rPr lang="en-GB"/>
            <a:t>Demanding</a:t>
          </a:r>
        </a:p>
      </dgm:t>
    </dgm:pt>
    <dgm:pt modelId="{E15C1610-9AAB-4784-8B35-76728378E928}" type="parTrans" cxnId="{A82DE372-BCF9-44CA-BDC3-A0873510934F}">
      <dgm:prSet/>
      <dgm:spPr/>
      <dgm:t>
        <a:bodyPr/>
        <a:lstStyle/>
        <a:p>
          <a:endParaRPr lang="en-GB"/>
        </a:p>
      </dgm:t>
    </dgm:pt>
    <dgm:pt modelId="{3B353DDA-9FD5-420E-80BC-A781AD409457}" type="sibTrans" cxnId="{A82DE372-BCF9-44CA-BDC3-A0873510934F}">
      <dgm:prSet/>
      <dgm:spPr/>
      <dgm:t>
        <a:bodyPr/>
        <a:lstStyle/>
        <a:p>
          <a:endParaRPr lang="en-GB"/>
        </a:p>
      </dgm:t>
    </dgm:pt>
    <dgm:pt modelId="{9C6EC026-DD86-4A7F-8DBC-BBE6C79E4F0F}">
      <dgm:prSet/>
      <dgm:spPr/>
      <dgm:t>
        <a:bodyPr/>
        <a:lstStyle/>
        <a:p>
          <a:r>
            <a:rPr lang="en-GB"/>
            <a:t>Domineering </a:t>
          </a:r>
        </a:p>
      </dgm:t>
    </dgm:pt>
    <dgm:pt modelId="{FAB89872-458E-45D1-AA60-8C1AFCE7DDED}" type="parTrans" cxnId="{48DF6D2A-F134-469A-822F-19464B8CB54D}">
      <dgm:prSet/>
      <dgm:spPr/>
      <dgm:t>
        <a:bodyPr/>
        <a:lstStyle/>
        <a:p>
          <a:endParaRPr lang="en-GB"/>
        </a:p>
      </dgm:t>
    </dgm:pt>
    <dgm:pt modelId="{BC65E9BB-70D0-4D63-A439-A4ACD6076E38}" type="sibTrans" cxnId="{48DF6D2A-F134-469A-822F-19464B8CB54D}">
      <dgm:prSet/>
      <dgm:spPr/>
      <dgm:t>
        <a:bodyPr/>
        <a:lstStyle/>
        <a:p>
          <a:endParaRPr lang="en-GB"/>
        </a:p>
      </dgm:t>
    </dgm:pt>
    <dgm:pt modelId="{7DD67ED5-4887-44FC-AB61-9D7AAB6B5A1C}">
      <dgm:prSet/>
      <dgm:spPr/>
      <dgm:t>
        <a:bodyPr/>
        <a:lstStyle/>
        <a:p>
          <a:r>
            <a:rPr lang="en-GB"/>
            <a:t>Critical</a:t>
          </a:r>
        </a:p>
      </dgm:t>
    </dgm:pt>
    <dgm:pt modelId="{6439B3FA-460B-41B1-BF8E-9D7F351D5431}" type="parTrans" cxnId="{7E59C011-D362-4037-89D0-0DD212245C97}">
      <dgm:prSet/>
      <dgm:spPr/>
      <dgm:t>
        <a:bodyPr/>
        <a:lstStyle/>
        <a:p>
          <a:endParaRPr lang="en-GB"/>
        </a:p>
      </dgm:t>
    </dgm:pt>
    <dgm:pt modelId="{9CF67A95-6061-4A50-86A0-FA60BE06C8FF}" type="sibTrans" cxnId="{7E59C011-D362-4037-89D0-0DD212245C97}">
      <dgm:prSet/>
      <dgm:spPr/>
      <dgm:t>
        <a:bodyPr/>
        <a:lstStyle/>
        <a:p>
          <a:endParaRPr lang="en-GB"/>
        </a:p>
      </dgm:t>
    </dgm:pt>
    <dgm:pt modelId="{35B53C36-A2BA-4534-98F6-6B0EDE9CA648}" type="pres">
      <dgm:prSet presAssocID="{14165F3D-D995-495E-8F71-6F554AE24655}" presName="matrix" presStyleCnt="0">
        <dgm:presLayoutVars>
          <dgm:chMax val="1"/>
          <dgm:dir/>
          <dgm:resizeHandles val="exact"/>
        </dgm:presLayoutVars>
      </dgm:prSet>
      <dgm:spPr/>
    </dgm:pt>
    <dgm:pt modelId="{1963C7B1-A443-48F6-8720-C0334CEB55E1}" type="pres">
      <dgm:prSet presAssocID="{14165F3D-D995-495E-8F71-6F554AE24655}" presName="diamond" presStyleLbl="bgShp" presStyleIdx="0" presStyleCnt="1"/>
      <dgm:spPr/>
    </dgm:pt>
    <dgm:pt modelId="{6281DAAB-EEB9-4C2B-B690-DABC28FEC89D}" type="pres">
      <dgm:prSet presAssocID="{14165F3D-D995-495E-8F71-6F554AE24655}" presName="quad1" presStyleLbl="node1" presStyleIdx="0" presStyleCnt="4">
        <dgm:presLayoutVars>
          <dgm:chMax val="0"/>
          <dgm:chPref val="0"/>
          <dgm:bulletEnabled val="1"/>
        </dgm:presLayoutVars>
      </dgm:prSet>
      <dgm:spPr/>
    </dgm:pt>
    <dgm:pt modelId="{778A9CE0-4233-4568-8024-F781AE06A466}" type="pres">
      <dgm:prSet presAssocID="{14165F3D-D995-495E-8F71-6F554AE24655}" presName="quad2" presStyleLbl="node1" presStyleIdx="1" presStyleCnt="4">
        <dgm:presLayoutVars>
          <dgm:chMax val="0"/>
          <dgm:chPref val="0"/>
          <dgm:bulletEnabled val="1"/>
        </dgm:presLayoutVars>
      </dgm:prSet>
      <dgm:spPr/>
    </dgm:pt>
    <dgm:pt modelId="{97826DA4-D2FA-4CF6-8634-BC2DD12B1EA1}" type="pres">
      <dgm:prSet presAssocID="{14165F3D-D995-495E-8F71-6F554AE24655}" presName="quad3" presStyleLbl="node1" presStyleIdx="2" presStyleCnt="4">
        <dgm:presLayoutVars>
          <dgm:chMax val="0"/>
          <dgm:chPref val="0"/>
          <dgm:bulletEnabled val="1"/>
        </dgm:presLayoutVars>
      </dgm:prSet>
      <dgm:spPr/>
    </dgm:pt>
    <dgm:pt modelId="{9F09BF52-48AA-4F74-9EC7-499AA44F8279}" type="pres">
      <dgm:prSet presAssocID="{14165F3D-D995-495E-8F71-6F554AE24655}" presName="quad4" presStyleLbl="node1" presStyleIdx="3" presStyleCnt="4">
        <dgm:presLayoutVars>
          <dgm:chMax val="0"/>
          <dgm:chPref val="0"/>
          <dgm:bulletEnabled val="1"/>
        </dgm:presLayoutVars>
      </dgm:prSet>
      <dgm:spPr/>
    </dgm:pt>
  </dgm:ptLst>
  <dgm:cxnLst>
    <dgm:cxn modelId="{DB006605-7973-4B62-8217-B0AB65D124CE}" srcId="{14165F3D-D995-495E-8F71-6F554AE24655}" destId="{A22D1AB1-FA5F-45AA-B832-2415FE751A4B}" srcOrd="3" destOrd="0" parTransId="{05756D13-C680-4E32-812D-7C54EA2A770D}" sibTransId="{F8775522-62BD-460F-9FC0-D130DA465E87}"/>
    <dgm:cxn modelId="{E9F51D08-86C7-4C6B-BFBE-16D63D10BE75}" type="presOf" srcId="{7CD78A2F-085F-4363-BDF1-76109382ADE1}" destId="{97826DA4-D2FA-4CF6-8634-BC2DD12B1EA1}" srcOrd="0" destOrd="4" presId="urn:microsoft.com/office/officeart/2005/8/layout/matrix3"/>
    <dgm:cxn modelId="{E324F80F-6216-4466-B6C3-9ADF0D66CA5E}" type="presOf" srcId="{7DD67ED5-4887-44FC-AB61-9D7AAB6B5A1C}" destId="{778A9CE0-4233-4568-8024-F781AE06A466}" srcOrd="0" destOrd="5" presId="urn:microsoft.com/office/officeart/2005/8/layout/matrix3"/>
    <dgm:cxn modelId="{7E59C011-D362-4037-89D0-0DD212245C97}" srcId="{53FB7DEC-AB20-443F-AFE3-692FAA684242}" destId="{7DD67ED5-4887-44FC-AB61-9D7AAB6B5A1C}" srcOrd="4" destOrd="0" parTransId="{6439B3FA-460B-41B1-BF8E-9D7F351D5431}" sibTransId="{9CF67A95-6061-4A50-86A0-FA60BE06C8FF}"/>
    <dgm:cxn modelId="{CD115B13-8103-4556-9559-D97A2D7F06D5}" type="presOf" srcId="{AD514020-2659-42AD-AFAE-4D79FE16C31B}" destId="{9F09BF52-48AA-4F74-9EC7-499AA44F8279}" srcOrd="0" destOrd="1" presId="urn:microsoft.com/office/officeart/2005/8/layout/matrix3"/>
    <dgm:cxn modelId="{0FCD0214-AD4C-4C88-86D9-48031FC80C73}" srcId="{531E8EC1-54BD-4341-887A-2F638607B9A1}" destId="{CDE51E37-5F94-4BA1-878E-50BD6179FA98}" srcOrd="2" destOrd="0" parTransId="{C7855689-B72E-48EE-8A6D-9E9F8D862AD4}" sibTransId="{582CBAE2-F00D-40AE-A54A-E2F8B226AF5E}"/>
    <dgm:cxn modelId="{7DFB6F14-F342-45B6-BE40-2655A96EAFC6}" srcId="{A22D1AB1-FA5F-45AA-B832-2415FE751A4B}" destId="{AD514020-2659-42AD-AFAE-4D79FE16C31B}" srcOrd="0" destOrd="0" parTransId="{D5EAA5B6-406E-41EB-B58F-24BDC2EC8690}" sibTransId="{A91FE675-3D40-454C-B47E-888DB254C414}"/>
    <dgm:cxn modelId="{5A4C3D18-4009-4F5E-BF50-9AA8645C5515}" type="presOf" srcId="{D08AE9A8-3A89-464D-9E46-9206F8107174}" destId="{6281DAAB-EEB9-4C2B-B690-DABC28FEC89D}" srcOrd="0" destOrd="0" presId="urn:microsoft.com/office/officeart/2005/8/layout/matrix3"/>
    <dgm:cxn modelId="{DBAC3F1D-F785-4DF1-88B1-702794DF0D9F}" type="presOf" srcId="{C6B0BD1E-937F-44D9-97A6-B6E510545F8C}" destId="{9F09BF52-48AA-4F74-9EC7-499AA44F8279}" srcOrd="0" destOrd="3" presId="urn:microsoft.com/office/officeart/2005/8/layout/matrix3"/>
    <dgm:cxn modelId="{6A78B927-9AF8-4027-8BC3-810094DDB770}" srcId="{A22D1AB1-FA5F-45AA-B832-2415FE751A4B}" destId="{C6B0BD1E-937F-44D9-97A6-B6E510545F8C}" srcOrd="2" destOrd="0" parTransId="{C20C64FA-AA0B-41F5-BCF9-60EC69BF80CE}" sibTransId="{20B4F0A9-DC4B-46CB-9791-81993E9425FE}"/>
    <dgm:cxn modelId="{48DF6D2A-F134-469A-822F-19464B8CB54D}" srcId="{53FB7DEC-AB20-443F-AFE3-692FAA684242}" destId="{9C6EC026-DD86-4A7F-8DBC-BBE6C79E4F0F}" srcOrd="3" destOrd="0" parTransId="{FAB89872-458E-45D1-AA60-8C1AFCE7DDED}" sibTransId="{BC65E9BB-70D0-4D63-A439-A4ACD6076E38}"/>
    <dgm:cxn modelId="{ED6BA534-B1CA-4874-ABBA-A6006140A565}" srcId="{D08AE9A8-3A89-464D-9E46-9206F8107174}" destId="{7745665F-188C-4275-AD1B-31879C048403}" srcOrd="0" destOrd="0" parTransId="{6F2A64FD-F26D-469F-8F49-6063A35E1937}" sibTransId="{EB06B1AC-A1F3-4731-BCA9-9AC84191E8DC}"/>
    <dgm:cxn modelId="{F72F8A35-941E-47DB-84BA-BD1FB46357E4}" type="presOf" srcId="{6BF56304-17B9-4A41-BD02-9EBF39F85C63}" destId="{6281DAAB-EEB9-4C2B-B690-DABC28FEC89D}" srcOrd="0" destOrd="2" presId="urn:microsoft.com/office/officeart/2005/8/layout/matrix3"/>
    <dgm:cxn modelId="{FF43673F-631D-4272-8782-56130C8D3B17}" srcId="{D08AE9A8-3A89-464D-9E46-9206F8107174}" destId="{641CA976-3998-4EBD-BCB5-5C2221035CD1}" srcOrd="3" destOrd="0" parTransId="{C6CDE336-4A3C-452A-8167-39D96B9EC05D}" sibTransId="{C4B42967-6ED9-4335-AC3D-EA1970EA7700}"/>
    <dgm:cxn modelId="{0CCFA13F-8ECA-43A0-A848-6E424C19DC06}" type="presOf" srcId="{D7A731F9-D5F6-4A7D-8835-EF89579335AD}" destId="{9F09BF52-48AA-4F74-9EC7-499AA44F8279}" srcOrd="0" destOrd="5" presId="urn:microsoft.com/office/officeart/2005/8/layout/matrix3"/>
    <dgm:cxn modelId="{B4A3D343-40F0-45FB-AF00-5836F1F3C506}" srcId="{531E8EC1-54BD-4341-887A-2F638607B9A1}" destId="{DB317E08-4551-4A0C-A9D6-5838551C4763}" srcOrd="0" destOrd="0" parTransId="{5A8E9D21-5384-4999-AB04-EE1AA8CA4007}" sibTransId="{47855553-E56F-419B-BD47-8386DF7E8A38}"/>
    <dgm:cxn modelId="{9DE51545-061B-4126-A95D-8C45D095B4D2}" type="presOf" srcId="{53FB7DEC-AB20-443F-AFE3-692FAA684242}" destId="{778A9CE0-4233-4568-8024-F781AE06A466}" srcOrd="0" destOrd="0" presId="urn:microsoft.com/office/officeart/2005/8/layout/matrix3"/>
    <dgm:cxn modelId="{7E61CD67-5869-468C-A1B0-AE7E3929717D}" type="presOf" srcId="{75C30DC5-BBD8-44A5-AA2B-662A9A1C318B}" destId="{97826DA4-D2FA-4CF6-8634-BC2DD12B1EA1}" srcOrd="0" destOrd="2" presId="urn:microsoft.com/office/officeart/2005/8/layout/matrix3"/>
    <dgm:cxn modelId="{A6A33770-8A3A-4F5D-B19C-DCAF620FAE13}" srcId="{D08AE9A8-3A89-464D-9E46-9206F8107174}" destId="{DA4F7CFB-DE58-4335-848A-49F4544649E4}" srcOrd="2" destOrd="0" parTransId="{940AF28D-41A2-4A2A-B95E-B71812A05A92}" sibTransId="{87C9FF06-2D46-4132-AC85-096B5168A512}"/>
    <dgm:cxn modelId="{A82DE372-BCF9-44CA-BDC3-A0873510934F}" srcId="{53FB7DEC-AB20-443F-AFE3-692FAA684242}" destId="{4B89C54F-5B2E-4553-AD80-054F26EE468C}" srcOrd="2" destOrd="0" parTransId="{E15C1610-9AAB-4784-8B35-76728378E928}" sibTransId="{3B353DDA-9FD5-420E-80BC-A781AD409457}"/>
    <dgm:cxn modelId="{755EC373-2DF5-4BAF-85EE-81781FC7639C}" srcId="{14165F3D-D995-495E-8F71-6F554AE24655}" destId="{53FB7DEC-AB20-443F-AFE3-692FAA684242}" srcOrd="1" destOrd="0" parTransId="{75060D6B-D817-4951-8629-C0270630A6AD}" sibTransId="{4DFB37A7-3F95-4502-9AAC-9263D429E677}"/>
    <dgm:cxn modelId="{8C981357-2D3E-46D7-A1D4-FC0AC194542B}" srcId="{14165F3D-D995-495E-8F71-6F554AE24655}" destId="{531E8EC1-54BD-4341-887A-2F638607B9A1}" srcOrd="2" destOrd="0" parTransId="{AD4964A7-1423-4E9B-9D75-A451E041ED47}" sibTransId="{FE0A6A27-4C83-4BE0-BD4A-78F5EBE31879}"/>
    <dgm:cxn modelId="{F75B4A78-BEEC-4961-9924-EEAA5A297A41}" type="presOf" srcId="{7745665F-188C-4275-AD1B-31879C048403}" destId="{6281DAAB-EEB9-4C2B-B690-DABC28FEC89D}" srcOrd="0" destOrd="1" presId="urn:microsoft.com/office/officeart/2005/8/layout/matrix3"/>
    <dgm:cxn modelId="{C79D4559-5D1D-48B5-80C2-8F12CDBC0109}" srcId="{D08AE9A8-3A89-464D-9E46-9206F8107174}" destId="{6BF56304-17B9-4A41-BD02-9EBF39F85C63}" srcOrd="1" destOrd="0" parTransId="{D3B72504-7902-4636-A8CD-F01C0A015494}" sibTransId="{35477B29-8DFF-4263-9F22-C4C7BF5D6C45}"/>
    <dgm:cxn modelId="{B8C7CD5A-EF78-4116-B095-2580984F3264}" type="presOf" srcId="{33E9AB8E-6A21-4F14-BBB0-B79A2465E38F}" destId="{778A9CE0-4233-4568-8024-F781AE06A466}" srcOrd="0" destOrd="1" presId="urn:microsoft.com/office/officeart/2005/8/layout/matrix3"/>
    <dgm:cxn modelId="{99819F80-CB5B-4C9E-862C-1C6E350F453B}" type="presOf" srcId="{A154DF63-DE75-4D12-915A-3C52CAAF851E}" destId="{9F09BF52-48AA-4F74-9EC7-499AA44F8279}" srcOrd="0" destOrd="4" presId="urn:microsoft.com/office/officeart/2005/8/layout/matrix3"/>
    <dgm:cxn modelId="{3A013A81-FE1F-47F2-8855-973DC119449B}" type="presOf" srcId="{A22D1AB1-FA5F-45AA-B832-2415FE751A4B}" destId="{9F09BF52-48AA-4F74-9EC7-499AA44F8279}" srcOrd="0" destOrd="0" presId="urn:microsoft.com/office/officeart/2005/8/layout/matrix3"/>
    <dgm:cxn modelId="{07C64384-3FD9-4531-ABBA-795CD05DE050}" type="presOf" srcId="{44B0F43C-A2E6-4A0C-8138-D75A5FD56F49}" destId="{9F09BF52-48AA-4F74-9EC7-499AA44F8279}" srcOrd="0" destOrd="2" presId="urn:microsoft.com/office/officeart/2005/8/layout/matrix3"/>
    <dgm:cxn modelId="{3EE81487-7052-4366-9D11-23B6847F57E9}" srcId="{531E8EC1-54BD-4341-887A-2F638607B9A1}" destId="{744D921E-6AD1-493D-BB67-7BBAD5C040BD}" srcOrd="4" destOrd="0" parTransId="{615EA771-22ED-40FB-B9B6-DC4090C15590}" sibTransId="{784F892C-C42B-441B-8888-A346F01B7E46}"/>
    <dgm:cxn modelId="{39448389-E063-4C3D-BCCC-BAF003FB491A}" srcId="{D08AE9A8-3A89-464D-9E46-9206F8107174}" destId="{C7C66615-CC36-4071-A03C-4586568BF223}" srcOrd="4" destOrd="0" parTransId="{4D0B1C1B-A1D5-4C98-9E8E-87292B638820}" sibTransId="{2F670DC5-AECC-43AF-B567-2704BD3381D5}"/>
    <dgm:cxn modelId="{3A3A328B-8F3F-4780-8F7F-E8ABD94FD420}" srcId="{531E8EC1-54BD-4341-887A-2F638607B9A1}" destId="{75C30DC5-BBD8-44A5-AA2B-662A9A1C318B}" srcOrd="1" destOrd="0" parTransId="{5C621F38-7EA5-43B3-9582-3758BC2A7847}" sibTransId="{A3061D30-E9DB-4F65-BD40-D734CB7437F5}"/>
    <dgm:cxn modelId="{623C549F-51DD-4328-A7C5-051FDC8E9603}" type="presOf" srcId="{744D921E-6AD1-493D-BB67-7BBAD5C040BD}" destId="{97826DA4-D2FA-4CF6-8634-BC2DD12B1EA1}" srcOrd="0" destOrd="5" presId="urn:microsoft.com/office/officeart/2005/8/layout/matrix3"/>
    <dgm:cxn modelId="{784477A6-6E5B-439D-ABC2-765A2B8F0CC9}" type="presOf" srcId="{88DCCABB-865E-4857-ACB3-85AE9331CE95}" destId="{778A9CE0-4233-4568-8024-F781AE06A466}" srcOrd="0" destOrd="2" presId="urn:microsoft.com/office/officeart/2005/8/layout/matrix3"/>
    <dgm:cxn modelId="{24F723A8-C460-4BA2-A46C-FE50166F19B2}" type="presOf" srcId="{DA4F7CFB-DE58-4335-848A-49F4544649E4}" destId="{6281DAAB-EEB9-4C2B-B690-DABC28FEC89D}" srcOrd="0" destOrd="3" presId="urn:microsoft.com/office/officeart/2005/8/layout/matrix3"/>
    <dgm:cxn modelId="{7C857DAA-682B-4FE7-ADC1-1AC978AA5C0A}" type="presOf" srcId="{9C6EC026-DD86-4A7F-8DBC-BBE6C79E4F0F}" destId="{778A9CE0-4233-4568-8024-F781AE06A466}" srcOrd="0" destOrd="4" presId="urn:microsoft.com/office/officeart/2005/8/layout/matrix3"/>
    <dgm:cxn modelId="{F22F47AC-C2BE-4A07-8477-E268B4A3A646}" srcId="{A22D1AB1-FA5F-45AA-B832-2415FE751A4B}" destId="{A154DF63-DE75-4D12-915A-3C52CAAF851E}" srcOrd="3" destOrd="0" parTransId="{0B390572-E7C1-45CE-9A96-20AF4B69E033}" sibTransId="{BA122333-6E17-4486-A107-ED853229BC3B}"/>
    <dgm:cxn modelId="{D6386AB9-E763-4D9D-A55B-31F02C49B88B}" type="presOf" srcId="{DB317E08-4551-4A0C-A9D6-5838551C4763}" destId="{97826DA4-D2FA-4CF6-8634-BC2DD12B1EA1}" srcOrd="0" destOrd="1" presId="urn:microsoft.com/office/officeart/2005/8/layout/matrix3"/>
    <dgm:cxn modelId="{11FD2BBC-FFEA-4FC7-927D-AB178EFA517C}" srcId="{53FB7DEC-AB20-443F-AFE3-692FAA684242}" destId="{33E9AB8E-6A21-4F14-BBB0-B79A2465E38F}" srcOrd="0" destOrd="0" parTransId="{69CC6C23-22C0-4030-BB00-97DCF7636F33}" sibTransId="{58EF0BBC-BA71-4178-9EF2-EBE832A0A563}"/>
    <dgm:cxn modelId="{9981A5BC-689B-4FD4-87E1-AB83E176582C}" type="presOf" srcId="{77E3B1E6-DEA3-4DF4-8818-A0E653A8BF21}" destId="{9F09BF52-48AA-4F74-9EC7-499AA44F8279}" srcOrd="0" destOrd="6" presId="urn:microsoft.com/office/officeart/2005/8/layout/matrix3"/>
    <dgm:cxn modelId="{06A8CCBD-0BD9-4857-AEED-A085604C48B1}" type="presOf" srcId="{4B89C54F-5B2E-4553-AD80-054F26EE468C}" destId="{778A9CE0-4233-4568-8024-F781AE06A466}" srcOrd="0" destOrd="3" presId="urn:microsoft.com/office/officeart/2005/8/layout/matrix3"/>
    <dgm:cxn modelId="{FD61BFC3-BA76-4FE3-B6B7-05A513794D51}" srcId="{A22D1AB1-FA5F-45AA-B832-2415FE751A4B}" destId="{77E3B1E6-DEA3-4DF4-8818-A0E653A8BF21}" srcOrd="5" destOrd="0" parTransId="{96DE0671-94AD-4B6A-B63F-F9F11E2340C7}" sibTransId="{ABF488E7-2555-4795-AAAA-B00762EFEE2B}"/>
    <dgm:cxn modelId="{26D176C8-10DB-4B92-9548-8D85DB166560}" type="presOf" srcId="{641CA976-3998-4EBD-BCB5-5C2221035CD1}" destId="{6281DAAB-EEB9-4C2B-B690-DABC28FEC89D}" srcOrd="0" destOrd="4" presId="urn:microsoft.com/office/officeart/2005/8/layout/matrix3"/>
    <dgm:cxn modelId="{7BDFB9CE-5D31-46FD-B1AD-93E28B69BBF9}" type="presOf" srcId="{CDE51E37-5F94-4BA1-878E-50BD6179FA98}" destId="{97826DA4-D2FA-4CF6-8634-BC2DD12B1EA1}" srcOrd="0" destOrd="3" presId="urn:microsoft.com/office/officeart/2005/8/layout/matrix3"/>
    <dgm:cxn modelId="{96E7C2DC-BAB7-4B55-9B8E-131B81BEBF5D}" srcId="{A22D1AB1-FA5F-45AA-B832-2415FE751A4B}" destId="{44B0F43C-A2E6-4A0C-8138-D75A5FD56F49}" srcOrd="1" destOrd="0" parTransId="{1990949E-A966-4B34-AC7E-44F19924F182}" sibTransId="{9D3CBD15-D8E8-4212-8C6E-ED64E52C9B93}"/>
    <dgm:cxn modelId="{F83460E1-E100-42D8-8135-C27EC64A108F}" srcId="{14165F3D-D995-495E-8F71-6F554AE24655}" destId="{D08AE9A8-3A89-464D-9E46-9206F8107174}" srcOrd="0" destOrd="0" parTransId="{E2C32CBE-DEFA-4698-99B9-20F6223413DF}" sibTransId="{D703AD41-2BD1-4021-A0C7-9E362FC84760}"/>
    <dgm:cxn modelId="{A7AF9AE3-6A27-4525-8666-7E0B6D3A8DF3}" srcId="{A22D1AB1-FA5F-45AA-B832-2415FE751A4B}" destId="{D7A731F9-D5F6-4A7D-8835-EF89579335AD}" srcOrd="4" destOrd="0" parTransId="{235A8B43-6388-4A04-B604-B75BC1C7429F}" sibTransId="{137C1404-07D1-42DB-B327-655B2C8E71A6}"/>
    <dgm:cxn modelId="{E37D3DE4-4F9A-48B6-9FAB-8BD4EBFBECF4}" type="presOf" srcId="{C7C66615-CC36-4071-A03C-4586568BF223}" destId="{6281DAAB-EEB9-4C2B-B690-DABC28FEC89D}" srcOrd="0" destOrd="5" presId="urn:microsoft.com/office/officeart/2005/8/layout/matrix3"/>
    <dgm:cxn modelId="{8786CFED-2C87-4F57-A1D3-8B8CD5A54380}" srcId="{531E8EC1-54BD-4341-887A-2F638607B9A1}" destId="{7CD78A2F-085F-4363-BDF1-76109382ADE1}" srcOrd="3" destOrd="0" parTransId="{144739F7-8DB7-4B3A-84B3-8D0B8F123A44}" sibTransId="{5BD7835D-2D7E-49F3-B713-F8304C368F91}"/>
    <dgm:cxn modelId="{5B8503F9-414E-4AC0-9E92-855725C41103}" type="presOf" srcId="{14165F3D-D995-495E-8F71-6F554AE24655}" destId="{35B53C36-A2BA-4534-98F6-6B0EDE9CA648}" srcOrd="0" destOrd="0" presId="urn:microsoft.com/office/officeart/2005/8/layout/matrix3"/>
    <dgm:cxn modelId="{62EDF6FC-61B1-4303-B592-4F5AEB486966}" type="presOf" srcId="{531E8EC1-54BD-4341-887A-2F638607B9A1}" destId="{97826DA4-D2FA-4CF6-8634-BC2DD12B1EA1}" srcOrd="0" destOrd="0" presId="urn:microsoft.com/office/officeart/2005/8/layout/matrix3"/>
    <dgm:cxn modelId="{A7E8B9FF-2A07-4787-9345-6BD92400A6C6}" srcId="{53FB7DEC-AB20-443F-AFE3-692FAA684242}" destId="{88DCCABB-865E-4857-ACB3-85AE9331CE95}" srcOrd="1" destOrd="0" parTransId="{E00A7897-295C-4CA2-9CB9-EA8CC26D6D9F}" sibTransId="{B992AB10-2725-4D75-A3E8-A971896C23FB}"/>
    <dgm:cxn modelId="{E2E13E31-AD64-4F0E-8912-BC1D5FCED595}" type="presParOf" srcId="{35B53C36-A2BA-4534-98F6-6B0EDE9CA648}" destId="{1963C7B1-A443-48F6-8720-C0334CEB55E1}" srcOrd="0" destOrd="0" presId="urn:microsoft.com/office/officeart/2005/8/layout/matrix3"/>
    <dgm:cxn modelId="{9E4AF093-69E8-4625-A914-BF212DE062FC}" type="presParOf" srcId="{35B53C36-A2BA-4534-98F6-6B0EDE9CA648}" destId="{6281DAAB-EEB9-4C2B-B690-DABC28FEC89D}" srcOrd="1" destOrd="0" presId="urn:microsoft.com/office/officeart/2005/8/layout/matrix3"/>
    <dgm:cxn modelId="{F063516F-B3A2-45CD-B61E-661034CEA72E}" type="presParOf" srcId="{35B53C36-A2BA-4534-98F6-6B0EDE9CA648}" destId="{778A9CE0-4233-4568-8024-F781AE06A466}" srcOrd="2" destOrd="0" presId="urn:microsoft.com/office/officeart/2005/8/layout/matrix3"/>
    <dgm:cxn modelId="{44F41E6E-E297-4075-BF4F-B7719B865F07}" type="presParOf" srcId="{35B53C36-A2BA-4534-98F6-6B0EDE9CA648}" destId="{97826DA4-D2FA-4CF6-8634-BC2DD12B1EA1}" srcOrd="3" destOrd="0" presId="urn:microsoft.com/office/officeart/2005/8/layout/matrix3"/>
    <dgm:cxn modelId="{0EC36CA5-D7B2-4B7C-994E-BE7563A424EA}" type="presParOf" srcId="{35B53C36-A2BA-4534-98F6-6B0EDE9CA648}" destId="{9F09BF52-48AA-4F74-9EC7-499AA44F827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165F3D-D995-495E-8F71-6F554AE24655}"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GB"/>
        </a:p>
      </dgm:t>
    </dgm:pt>
    <dgm:pt modelId="{D08AE9A8-3A89-464D-9E46-9206F8107174}">
      <dgm:prSet phldrT="[Text]"/>
      <dgm:spPr>
        <a:solidFill>
          <a:srgbClr val="00B050"/>
        </a:solidFill>
      </dgm:spPr>
      <dgm:t>
        <a:bodyPr/>
        <a:lstStyle/>
        <a:p>
          <a:r>
            <a:rPr lang="en-GB">
              <a:latin typeface="Arial" panose="020B0604020202020204" pitchFamily="34" charset="0"/>
              <a:cs typeface="Arial" panose="020B0604020202020204" pitchFamily="34" charset="0"/>
            </a:rPr>
            <a:t>Analytical</a:t>
          </a:r>
        </a:p>
      </dgm:t>
    </dgm:pt>
    <dgm:pt modelId="{E2C32CBE-DEFA-4698-99B9-20F6223413DF}" type="par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D703AD41-2BD1-4021-A0C7-9E362FC84760}" type="sibTrans" cxnId="{F83460E1-E100-42D8-8135-C27EC64A108F}">
      <dgm:prSet/>
      <dgm:spPr/>
      <dgm:t>
        <a:bodyPr/>
        <a:lstStyle/>
        <a:p>
          <a:endParaRPr lang="en-GB">
            <a:latin typeface="Arial" panose="020B0604020202020204" pitchFamily="34" charset="0"/>
            <a:cs typeface="Arial" panose="020B0604020202020204" pitchFamily="34" charset="0"/>
          </a:endParaRPr>
        </a:p>
      </dgm:t>
    </dgm:pt>
    <dgm:pt modelId="{53FB7DEC-AB20-443F-AFE3-692FAA684242}">
      <dgm:prSet phldrT="[Text]"/>
      <dgm:spPr>
        <a:solidFill>
          <a:srgbClr val="FF0000"/>
        </a:solidFill>
      </dgm:spPr>
      <dgm:t>
        <a:bodyPr/>
        <a:lstStyle/>
        <a:p>
          <a:r>
            <a:rPr lang="en-GB">
              <a:latin typeface="Arial" panose="020B0604020202020204" pitchFamily="34" charset="0"/>
              <a:cs typeface="Arial" panose="020B0604020202020204" pitchFamily="34" charset="0"/>
            </a:rPr>
            <a:t>Driving</a:t>
          </a:r>
        </a:p>
      </dgm:t>
    </dgm:pt>
    <dgm:pt modelId="{75060D6B-D817-4951-8629-C0270630A6AD}" type="par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4DFB37A7-3F95-4502-9AAC-9263D429E677}" type="sibTrans" cxnId="{755EC373-2DF5-4BAF-85EE-81781FC7639C}">
      <dgm:prSet/>
      <dgm:spPr/>
      <dgm:t>
        <a:bodyPr/>
        <a:lstStyle/>
        <a:p>
          <a:endParaRPr lang="en-GB">
            <a:latin typeface="Arial" panose="020B0604020202020204" pitchFamily="34" charset="0"/>
            <a:cs typeface="Arial" panose="020B0604020202020204" pitchFamily="34" charset="0"/>
          </a:endParaRPr>
        </a:p>
      </dgm:t>
    </dgm:pt>
    <dgm:pt modelId="{531E8EC1-54BD-4341-887A-2F638607B9A1}">
      <dgm:prSet phldrT="[Text]"/>
      <dgm:spPr>
        <a:solidFill>
          <a:srgbClr val="00B0F0"/>
        </a:solidFill>
      </dgm:spPr>
      <dgm:t>
        <a:bodyPr/>
        <a:lstStyle/>
        <a:p>
          <a:r>
            <a:rPr lang="en-GB">
              <a:latin typeface="Arial" panose="020B0604020202020204" pitchFamily="34" charset="0"/>
              <a:cs typeface="Arial" panose="020B0604020202020204" pitchFamily="34" charset="0"/>
            </a:rPr>
            <a:t>Amiable</a:t>
          </a:r>
        </a:p>
      </dgm:t>
    </dgm:pt>
    <dgm:pt modelId="{AD4964A7-1423-4E9B-9D75-A451E041ED47}" type="par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FE0A6A27-4C83-4BE0-BD4A-78F5EBE31879}" type="sibTrans" cxnId="{8C981357-2D3E-46D7-A1D4-FC0AC194542B}">
      <dgm:prSet/>
      <dgm:spPr/>
      <dgm:t>
        <a:bodyPr/>
        <a:lstStyle/>
        <a:p>
          <a:endParaRPr lang="en-GB">
            <a:latin typeface="Arial" panose="020B0604020202020204" pitchFamily="34" charset="0"/>
            <a:cs typeface="Arial" panose="020B0604020202020204" pitchFamily="34" charset="0"/>
          </a:endParaRPr>
        </a:p>
      </dgm:t>
    </dgm:pt>
    <dgm:pt modelId="{A22D1AB1-FA5F-45AA-B832-2415FE751A4B}">
      <dgm:prSet phldrT="[Text]"/>
      <dgm:spPr>
        <a:solidFill>
          <a:srgbClr val="FFC000"/>
        </a:solidFill>
      </dgm:spPr>
      <dgm:t>
        <a:bodyPr/>
        <a:lstStyle/>
        <a:p>
          <a:r>
            <a:rPr lang="en-GB">
              <a:latin typeface="Arial" panose="020B0604020202020204" pitchFamily="34" charset="0"/>
              <a:cs typeface="Arial" panose="020B0604020202020204" pitchFamily="34" charset="0"/>
            </a:rPr>
            <a:t>Expressive</a:t>
          </a:r>
        </a:p>
      </dgm:t>
    </dgm:pt>
    <dgm:pt modelId="{05756D13-C680-4E32-812D-7C54EA2A770D}" type="par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F8775522-62BD-460F-9FC0-D130DA465E87}" type="sibTrans" cxnId="{DB006605-7973-4B62-8217-B0AB65D124CE}">
      <dgm:prSet/>
      <dgm:spPr/>
      <dgm:t>
        <a:bodyPr/>
        <a:lstStyle/>
        <a:p>
          <a:endParaRPr lang="en-GB">
            <a:latin typeface="Arial" panose="020B0604020202020204" pitchFamily="34" charset="0"/>
            <a:cs typeface="Arial" panose="020B0604020202020204" pitchFamily="34" charset="0"/>
          </a:endParaRPr>
        </a:p>
      </dgm:t>
    </dgm:pt>
    <dgm:pt modelId="{754D7294-5362-4684-A8C9-2DE38DE0133E}">
      <dgm:prSet/>
      <dgm:spPr>
        <a:solidFill>
          <a:srgbClr val="00B050"/>
        </a:solidFill>
      </dgm:spPr>
      <dgm:t>
        <a:bodyPr/>
        <a:lstStyle/>
        <a:p>
          <a:r>
            <a:rPr lang="en-GB">
              <a:latin typeface="Arial" panose="020B0604020202020204" pitchFamily="34" charset="0"/>
              <a:cs typeface="Arial" panose="020B0604020202020204" pitchFamily="34" charset="0"/>
            </a:rPr>
            <a:t>Take your time</a:t>
          </a:r>
        </a:p>
      </dgm:t>
    </dgm:pt>
    <dgm:pt modelId="{590B4CE5-0937-43F4-A351-5EA3C366F181}" type="parTrans" cxnId="{AF1DB00A-A97B-43BC-8EC9-04C1516BBB7B}">
      <dgm:prSet/>
      <dgm:spPr/>
      <dgm:t>
        <a:bodyPr/>
        <a:lstStyle/>
        <a:p>
          <a:endParaRPr lang="en-GB">
            <a:latin typeface="Arial" panose="020B0604020202020204" pitchFamily="34" charset="0"/>
            <a:cs typeface="Arial" panose="020B0604020202020204" pitchFamily="34" charset="0"/>
          </a:endParaRPr>
        </a:p>
      </dgm:t>
    </dgm:pt>
    <dgm:pt modelId="{492BCC9F-5E7F-423B-83F8-CD39B11B3CE2}" type="sibTrans" cxnId="{AF1DB00A-A97B-43BC-8EC9-04C1516BBB7B}">
      <dgm:prSet/>
      <dgm:spPr/>
      <dgm:t>
        <a:bodyPr/>
        <a:lstStyle/>
        <a:p>
          <a:endParaRPr lang="en-GB">
            <a:latin typeface="Arial" panose="020B0604020202020204" pitchFamily="34" charset="0"/>
            <a:cs typeface="Arial" panose="020B0604020202020204" pitchFamily="34" charset="0"/>
          </a:endParaRPr>
        </a:p>
      </dgm:t>
    </dgm:pt>
    <dgm:pt modelId="{CEA91309-0057-437D-B9AB-B569EC062B74}">
      <dgm:prSet/>
      <dgm:spPr>
        <a:solidFill>
          <a:srgbClr val="00B050"/>
        </a:solidFill>
      </dgm:spPr>
      <dgm:t>
        <a:bodyPr/>
        <a:lstStyle/>
        <a:p>
          <a:r>
            <a:rPr lang="en-GB">
              <a:latin typeface="Arial" panose="020B0604020202020204" pitchFamily="34" charset="0"/>
              <a:cs typeface="Arial" panose="020B0604020202020204" pitchFamily="34" charset="0"/>
            </a:rPr>
            <a:t>Communicate clearly</a:t>
          </a:r>
        </a:p>
      </dgm:t>
    </dgm:pt>
    <dgm:pt modelId="{9FD777E8-0F18-44DA-BA87-D5C7E5BFF050}" type="parTrans" cxnId="{0106C6B8-3766-4CF1-B81E-33FDA6884212}">
      <dgm:prSet/>
      <dgm:spPr/>
      <dgm:t>
        <a:bodyPr/>
        <a:lstStyle/>
        <a:p>
          <a:endParaRPr lang="en-GB">
            <a:latin typeface="Arial" panose="020B0604020202020204" pitchFamily="34" charset="0"/>
            <a:cs typeface="Arial" panose="020B0604020202020204" pitchFamily="34" charset="0"/>
          </a:endParaRPr>
        </a:p>
      </dgm:t>
    </dgm:pt>
    <dgm:pt modelId="{6B0AA330-1E82-4C02-BCE2-D033F0F36458}" type="sibTrans" cxnId="{0106C6B8-3766-4CF1-B81E-33FDA6884212}">
      <dgm:prSet/>
      <dgm:spPr/>
      <dgm:t>
        <a:bodyPr/>
        <a:lstStyle/>
        <a:p>
          <a:endParaRPr lang="en-GB">
            <a:latin typeface="Arial" panose="020B0604020202020204" pitchFamily="34" charset="0"/>
            <a:cs typeface="Arial" panose="020B0604020202020204" pitchFamily="34" charset="0"/>
          </a:endParaRPr>
        </a:p>
      </dgm:t>
    </dgm:pt>
    <dgm:pt modelId="{AE0F653B-B8D5-4F5C-BA93-6F1669B9CC51}">
      <dgm:prSet/>
      <dgm:spPr>
        <a:solidFill>
          <a:srgbClr val="00B050"/>
        </a:solidFill>
      </dgm:spPr>
      <dgm:t>
        <a:bodyPr/>
        <a:lstStyle/>
        <a:p>
          <a:r>
            <a:rPr lang="en-GB">
              <a:latin typeface="Arial" panose="020B0604020202020204" pitchFamily="34" charset="0"/>
              <a:cs typeface="Arial" panose="020B0604020202020204" pitchFamily="34" charset="0"/>
            </a:rPr>
            <a:t>Don’t pressure for answers</a:t>
          </a:r>
        </a:p>
      </dgm:t>
    </dgm:pt>
    <dgm:pt modelId="{78EAF963-392C-4557-8906-1DBA105ACC39}" type="parTrans" cxnId="{01355822-0D57-48DD-AD1C-FA699FDEC70A}">
      <dgm:prSet/>
      <dgm:spPr/>
      <dgm:t>
        <a:bodyPr/>
        <a:lstStyle/>
        <a:p>
          <a:endParaRPr lang="en-GB">
            <a:latin typeface="Arial" panose="020B0604020202020204" pitchFamily="34" charset="0"/>
            <a:cs typeface="Arial" panose="020B0604020202020204" pitchFamily="34" charset="0"/>
          </a:endParaRPr>
        </a:p>
      </dgm:t>
    </dgm:pt>
    <dgm:pt modelId="{8D0F59A1-7E34-41EA-A0A5-5A0EA5671A16}" type="sibTrans" cxnId="{01355822-0D57-48DD-AD1C-FA699FDEC70A}">
      <dgm:prSet/>
      <dgm:spPr/>
      <dgm:t>
        <a:bodyPr/>
        <a:lstStyle/>
        <a:p>
          <a:endParaRPr lang="en-GB">
            <a:latin typeface="Arial" panose="020B0604020202020204" pitchFamily="34" charset="0"/>
            <a:cs typeface="Arial" panose="020B0604020202020204" pitchFamily="34" charset="0"/>
          </a:endParaRPr>
        </a:p>
      </dgm:t>
    </dgm:pt>
    <dgm:pt modelId="{85789014-A4E3-4A03-9B72-44F16217B2A2}">
      <dgm:prSet/>
      <dgm:spPr>
        <a:solidFill>
          <a:srgbClr val="00B050"/>
        </a:solidFill>
      </dgm:spPr>
      <dgm:t>
        <a:bodyPr/>
        <a:lstStyle/>
        <a:p>
          <a:r>
            <a:rPr lang="en-GB">
              <a:latin typeface="Arial" panose="020B0604020202020204" pitchFamily="34" charset="0"/>
              <a:cs typeface="Arial" panose="020B0604020202020204" pitchFamily="34" charset="0"/>
            </a:rPr>
            <a:t>Respect their processes</a:t>
          </a:r>
        </a:p>
      </dgm:t>
    </dgm:pt>
    <dgm:pt modelId="{40AF571D-CB35-48D3-8901-AB9EB7CD3A0B}" type="parTrans" cxnId="{3EFC49D9-C73E-48E8-BEC6-F8CEF8F180A8}">
      <dgm:prSet/>
      <dgm:spPr/>
      <dgm:t>
        <a:bodyPr/>
        <a:lstStyle/>
        <a:p>
          <a:endParaRPr lang="en-GB">
            <a:latin typeface="Arial" panose="020B0604020202020204" pitchFamily="34" charset="0"/>
            <a:cs typeface="Arial" panose="020B0604020202020204" pitchFamily="34" charset="0"/>
          </a:endParaRPr>
        </a:p>
      </dgm:t>
    </dgm:pt>
    <dgm:pt modelId="{AE34788F-6F5C-49EB-8959-60CDBE394963}" type="sibTrans" cxnId="{3EFC49D9-C73E-48E8-BEC6-F8CEF8F180A8}">
      <dgm:prSet/>
      <dgm:spPr/>
      <dgm:t>
        <a:bodyPr/>
        <a:lstStyle/>
        <a:p>
          <a:endParaRPr lang="en-GB">
            <a:latin typeface="Arial" panose="020B0604020202020204" pitchFamily="34" charset="0"/>
            <a:cs typeface="Arial" panose="020B0604020202020204" pitchFamily="34" charset="0"/>
          </a:endParaRPr>
        </a:p>
      </dgm:t>
    </dgm:pt>
    <dgm:pt modelId="{B161338A-A5FC-4D63-9D82-C0E6622030C7}">
      <dgm:prSet/>
      <dgm:spPr>
        <a:solidFill>
          <a:srgbClr val="00B050"/>
        </a:solidFill>
      </dgm:spPr>
      <dgm:t>
        <a:bodyPr/>
        <a:lstStyle/>
        <a:p>
          <a:r>
            <a:rPr lang="en-GB">
              <a:latin typeface="Arial" panose="020B0604020202020204" pitchFamily="34" charset="0"/>
              <a:cs typeface="Arial" panose="020B0604020202020204" pitchFamily="34" charset="0"/>
            </a:rPr>
            <a:t>Ask for their feedback</a:t>
          </a:r>
        </a:p>
      </dgm:t>
    </dgm:pt>
    <dgm:pt modelId="{CCD89863-5EED-4C49-9169-BE5DEA8DC687}" type="parTrans" cxnId="{10E88819-26DF-4696-8398-C89575C65883}">
      <dgm:prSet/>
      <dgm:spPr/>
      <dgm:t>
        <a:bodyPr/>
        <a:lstStyle/>
        <a:p>
          <a:endParaRPr lang="en-GB">
            <a:latin typeface="Arial" panose="020B0604020202020204" pitchFamily="34" charset="0"/>
            <a:cs typeface="Arial" panose="020B0604020202020204" pitchFamily="34" charset="0"/>
          </a:endParaRPr>
        </a:p>
      </dgm:t>
    </dgm:pt>
    <dgm:pt modelId="{0B23947C-CCE7-492E-8A14-4615A225DBD5}" type="sibTrans" cxnId="{10E88819-26DF-4696-8398-C89575C65883}">
      <dgm:prSet/>
      <dgm:spPr/>
      <dgm:t>
        <a:bodyPr/>
        <a:lstStyle/>
        <a:p>
          <a:endParaRPr lang="en-GB">
            <a:latin typeface="Arial" panose="020B0604020202020204" pitchFamily="34" charset="0"/>
            <a:cs typeface="Arial" panose="020B0604020202020204" pitchFamily="34" charset="0"/>
          </a:endParaRPr>
        </a:p>
      </dgm:t>
    </dgm:pt>
    <dgm:pt modelId="{271F8889-38E5-4F3F-BA74-D59CBB5E8544}">
      <dgm:prSet/>
      <dgm:spPr>
        <a:solidFill>
          <a:srgbClr val="00B050"/>
        </a:solidFill>
      </dgm:spPr>
      <dgm:t>
        <a:bodyPr/>
        <a:lstStyle/>
        <a:p>
          <a:r>
            <a:rPr lang="en-GB">
              <a:latin typeface="Arial" panose="020B0604020202020204" pitchFamily="34" charset="0"/>
              <a:cs typeface="Arial" panose="020B0604020202020204" pitchFamily="34" charset="0"/>
            </a:rPr>
            <a:t>Give them space</a:t>
          </a:r>
        </a:p>
      </dgm:t>
    </dgm:pt>
    <dgm:pt modelId="{81AE215D-5407-43C8-8EF1-980252204B9C}" type="parTrans" cxnId="{DA153A5D-2A6E-4F0F-80A1-4103F9420E3D}">
      <dgm:prSet/>
      <dgm:spPr/>
      <dgm:t>
        <a:bodyPr/>
        <a:lstStyle/>
        <a:p>
          <a:endParaRPr lang="en-GB">
            <a:latin typeface="Arial" panose="020B0604020202020204" pitchFamily="34" charset="0"/>
            <a:cs typeface="Arial" panose="020B0604020202020204" pitchFamily="34" charset="0"/>
          </a:endParaRPr>
        </a:p>
      </dgm:t>
    </dgm:pt>
    <dgm:pt modelId="{C424AED3-89FE-462A-B296-42D9B8A0D917}" type="sibTrans" cxnId="{DA153A5D-2A6E-4F0F-80A1-4103F9420E3D}">
      <dgm:prSet/>
      <dgm:spPr/>
      <dgm:t>
        <a:bodyPr/>
        <a:lstStyle/>
        <a:p>
          <a:endParaRPr lang="en-GB">
            <a:latin typeface="Arial" panose="020B0604020202020204" pitchFamily="34" charset="0"/>
            <a:cs typeface="Arial" panose="020B0604020202020204" pitchFamily="34" charset="0"/>
          </a:endParaRPr>
        </a:p>
      </dgm:t>
    </dgm:pt>
    <dgm:pt modelId="{E33F094C-5DFB-4E0E-A34E-909250D6FBE2}">
      <dgm:prSet/>
      <dgm:spPr>
        <a:solidFill>
          <a:srgbClr val="FF0000"/>
        </a:solidFill>
      </dgm:spPr>
      <dgm:t>
        <a:bodyPr/>
        <a:lstStyle/>
        <a:p>
          <a:r>
            <a:rPr lang="en-GB">
              <a:latin typeface="Arial" panose="020B0604020202020204" pitchFamily="34" charset="0"/>
              <a:cs typeface="Arial" panose="020B0604020202020204" pitchFamily="34" charset="0"/>
            </a:rPr>
            <a:t>Respect their time</a:t>
          </a:r>
        </a:p>
      </dgm:t>
    </dgm:pt>
    <dgm:pt modelId="{A3E42980-0F90-4BB7-9030-6BAD0C940F14}" type="parTrans" cxnId="{69BFB2DA-02AD-403D-9687-6C771D908113}">
      <dgm:prSet/>
      <dgm:spPr/>
      <dgm:t>
        <a:bodyPr/>
        <a:lstStyle/>
        <a:p>
          <a:endParaRPr lang="en-GB">
            <a:latin typeface="Arial" panose="020B0604020202020204" pitchFamily="34" charset="0"/>
            <a:cs typeface="Arial" panose="020B0604020202020204" pitchFamily="34" charset="0"/>
          </a:endParaRPr>
        </a:p>
      </dgm:t>
    </dgm:pt>
    <dgm:pt modelId="{3688076B-2B63-4D6C-8CFE-88C9580CBA4A}" type="sibTrans" cxnId="{69BFB2DA-02AD-403D-9687-6C771D908113}">
      <dgm:prSet/>
      <dgm:spPr/>
      <dgm:t>
        <a:bodyPr/>
        <a:lstStyle/>
        <a:p>
          <a:endParaRPr lang="en-GB">
            <a:latin typeface="Arial" panose="020B0604020202020204" pitchFamily="34" charset="0"/>
            <a:cs typeface="Arial" panose="020B0604020202020204" pitchFamily="34" charset="0"/>
          </a:endParaRPr>
        </a:p>
      </dgm:t>
    </dgm:pt>
    <dgm:pt modelId="{39C81DC8-93B1-42BB-BA1C-D9D7E3C5B7C5}">
      <dgm:prSet/>
      <dgm:spPr>
        <a:solidFill>
          <a:srgbClr val="FF0000"/>
        </a:solidFill>
      </dgm:spPr>
      <dgm:t>
        <a:bodyPr/>
        <a:lstStyle/>
        <a:p>
          <a:r>
            <a:rPr lang="en-GB">
              <a:latin typeface="Arial" panose="020B0604020202020204" pitchFamily="34" charset="0"/>
              <a:cs typeface="Arial" panose="020B0604020202020204" pitchFamily="34" charset="0"/>
            </a:rPr>
            <a:t>Stick to the facts</a:t>
          </a:r>
        </a:p>
      </dgm:t>
    </dgm:pt>
    <dgm:pt modelId="{EF39CB3B-0A0C-4C3F-9286-28A3FE3CF24D}" type="parTrans" cxnId="{CD583BFD-26F0-422A-BC1D-70AC9BC5DB25}">
      <dgm:prSet/>
      <dgm:spPr/>
      <dgm:t>
        <a:bodyPr/>
        <a:lstStyle/>
        <a:p>
          <a:endParaRPr lang="en-GB">
            <a:latin typeface="Arial" panose="020B0604020202020204" pitchFamily="34" charset="0"/>
            <a:cs typeface="Arial" panose="020B0604020202020204" pitchFamily="34" charset="0"/>
          </a:endParaRPr>
        </a:p>
      </dgm:t>
    </dgm:pt>
    <dgm:pt modelId="{13DD3DBB-6FA1-4313-89A6-4D677F4DB54F}" type="sibTrans" cxnId="{CD583BFD-26F0-422A-BC1D-70AC9BC5DB25}">
      <dgm:prSet/>
      <dgm:spPr/>
      <dgm:t>
        <a:bodyPr/>
        <a:lstStyle/>
        <a:p>
          <a:endParaRPr lang="en-GB">
            <a:latin typeface="Arial" panose="020B0604020202020204" pitchFamily="34" charset="0"/>
            <a:cs typeface="Arial" panose="020B0604020202020204" pitchFamily="34" charset="0"/>
          </a:endParaRPr>
        </a:p>
      </dgm:t>
    </dgm:pt>
    <dgm:pt modelId="{80B40DD8-5778-49EF-B0BC-8AD6B4F259D8}">
      <dgm:prSet/>
      <dgm:spPr>
        <a:solidFill>
          <a:srgbClr val="FF0000"/>
        </a:solidFill>
      </dgm:spPr>
      <dgm:t>
        <a:bodyPr/>
        <a:lstStyle/>
        <a:p>
          <a:r>
            <a:rPr lang="en-GB">
              <a:latin typeface="Arial" panose="020B0604020202020204" pitchFamily="34" charset="0"/>
              <a:cs typeface="Arial" panose="020B0604020202020204" pitchFamily="34" charset="0"/>
            </a:rPr>
            <a:t>Follow through on promises</a:t>
          </a:r>
        </a:p>
      </dgm:t>
    </dgm:pt>
    <dgm:pt modelId="{FB85DE4E-3A0D-4863-94AD-F2840093FBD5}" type="parTrans" cxnId="{FA13A31A-AD38-4F15-A1AA-FE6B41A4A3B0}">
      <dgm:prSet/>
      <dgm:spPr/>
      <dgm:t>
        <a:bodyPr/>
        <a:lstStyle/>
        <a:p>
          <a:endParaRPr lang="en-GB">
            <a:latin typeface="Arial" panose="020B0604020202020204" pitchFamily="34" charset="0"/>
            <a:cs typeface="Arial" panose="020B0604020202020204" pitchFamily="34" charset="0"/>
          </a:endParaRPr>
        </a:p>
      </dgm:t>
    </dgm:pt>
    <dgm:pt modelId="{03188B94-52CC-49EC-899B-87B1E6350850}" type="sibTrans" cxnId="{FA13A31A-AD38-4F15-A1AA-FE6B41A4A3B0}">
      <dgm:prSet/>
      <dgm:spPr/>
      <dgm:t>
        <a:bodyPr/>
        <a:lstStyle/>
        <a:p>
          <a:endParaRPr lang="en-GB">
            <a:latin typeface="Arial" panose="020B0604020202020204" pitchFamily="34" charset="0"/>
            <a:cs typeface="Arial" panose="020B0604020202020204" pitchFamily="34" charset="0"/>
          </a:endParaRPr>
        </a:p>
      </dgm:t>
    </dgm:pt>
    <dgm:pt modelId="{7F61D5B8-20D1-434A-80A7-9A59369FEB7F}">
      <dgm:prSet/>
      <dgm:spPr>
        <a:solidFill>
          <a:srgbClr val="FF0000"/>
        </a:solidFill>
      </dgm:spPr>
      <dgm:t>
        <a:bodyPr/>
        <a:lstStyle/>
        <a:p>
          <a:r>
            <a:rPr lang="en-GB">
              <a:latin typeface="Arial" panose="020B0604020202020204" pitchFamily="34" charset="0"/>
              <a:cs typeface="Arial" panose="020B0604020202020204" pitchFamily="34" charset="0"/>
            </a:rPr>
            <a:t>Show your competence</a:t>
          </a:r>
        </a:p>
      </dgm:t>
    </dgm:pt>
    <dgm:pt modelId="{79ED268F-69F4-4799-B38A-8875626C11E0}" type="parTrans" cxnId="{D044C706-6E6F-43B8-BAC3-668CC90FDFD4}">
      <dgm:prSet/>
      <dgm:spPr/>
      <dgm:t>
        <a:bodyPr/>
        <a:lstStyle/>
        <a:p>
          <a:endParaRPr lang="en-GB">
            <a:latin typeface="Arial" panose="020B0604020202020204" pitchFamily="34" charset="0"/>
            <a:cs typeface="Arial" panose="020B0604020202020204" pitchFamily="34" charset="0"/>
          </a:endParaRPr>
        </a:p>
      </dgm:t>
    </dgm:pt>
    <dgm:pt modelId="{CBF6067A-B569-4B7A-8F5C-B10E411A5BAD}" type="sibTrans" cxnId="{D044C706-6E6F-43B8-BAC3-668CC90FDFD4}">
      <dgm:prSet/>
      <dgm:spPr/>
      <dgm:t>
        <a:bodyPr/>
        <a:lstStyle/>
        <a:p>
          <a:endParaRPr lang="en-GB">
            <a:latin typeface="Arial" panose="020B0604020202020204" pitchFamily="34" charset="0"/>
            <a:cs typeface="Arial" panose="020B0604020202020204" pitchFamily="34" charset="0"/>
          </a:endParaRPr>
        </a:p>
      </dgm:t>
    </dgm:pt>
    <dgm:pt modelId="{23B402D3-80E5-4F68-973A-89781B8FFEA7}">
      <dgm:prSet/>
      <dgm:spPr>
        <a:solidFill>
          <a:srgbClr val="FF0000"/>
        </a:solidFill>
      </dgm:spPr>
      <dgm:t>
        <a:bodyPr/>
        <a:lstStyle/>
        <a:p>
          <a:r>
            <a:rPr lang="en-GB">
              <a:latin typeface="Arial" panose="020B0604020202020204" pitchFamily="34" charset="0"/>
              <a:cs typeface="Arial" panose="020B0604020202020204" pitchFamily="34" charset="0"/>
            </a:rPr>
            <a:t>Earn their trust</a:t>
          </a:r>
        </a:p>
      </dgm:t>
    </dgm:pt>
    <dgm:pt modelId="{BD6EADC2-A6A9-42CD-9C45-D8CF046221F8}" type="parTrans" cxnId="{ED12C8AB-9988-423D-8B83-C60F5B1DD9A1}">
      <dgm:prSet/>
      <dgm:spPr/>
      <dgm:t>
        <a:bodyPr/>
        <a:lstStyle/>
        <a:p>
          <a:endParaRPr lang="en-GB">
            <a:latin typeface="Arial" panose="020B0604020202020204" pitchFamily="34" charset="0"/>
            <a:cs typeface="Arial" panose="020B0604020202020204" pitchFamily="34" charset="0"/>
          </a:endParaRPr>
        </a:p>
      </dgm:t>
    </dgm:pt>
    <dgm:pt modelId="{BC1AEC06-CA8A-4EEC-A555-4C1C423DF754}" type="sibTrans" cxnId="{ED12C8AB-9988-423D-8B83-C60F5B1DD9A1}">
      <dgm:prSet/>
      <dgm:spPr/>
      <dgm:t>
        <a:bodyPr/>
        <a:lstStyle/>
        <a:p>
          <a:endParaRPr lang="en-GB">
            <a:latin typeface="Arial" panose="020B0604020202020204" pitchFamily="34" charset="0"/>
            <a:cs typeface="Arial" panose="020B0604020202020204" pitchFamily="34" charset="0"/>
          </a:endParaRPr>
        </a:p>
      </dgm:t>
    </dgm:pt>
    <dgm:pt modelId="{514510F1-E8D5-43B8-A173-5D6E33CCDA99}">
      <dgm:prSet/>
      <dgm:spPr>
        <a:solidFill>
          <a:srgbClr val="FF0000"/>
        </a:solidFill>
      </dgm:spPr>
      <dgm:t>
        <a:bodyPr/>
        <a:lstStyle/>
        <a:p>
          <a:r>
            <a:rPr lang="en-GB">
              <a:latin typeface="Arial" panose="020B0604020202020204" pitchFamily="34" charset="0"/>
              <a:cs typeface="Arial" panose="020B0604020202020204" pitchFamily="34" charset="0"/>
            </a:rPr>
            <a:t>Let them have some control</a:t>
          </a:r>
        </a:p>
      </dgm:t>
    </dgm:pt>
    <dgm:pt modelId="{B51D8CDF-4FF2-484A-A84A-577EA9B499AB}" type="parTrans" cxnId="{6E76CD87-BB5B-45B1-826A-2ED71BC784D5}">
      <dgm:prSet/>
      <dgm:spPr/>
      <dgm:t>
        <a:bodyPr/>
        <a:lstStyle/>
        <a:p>
          <a:endParaRPr lang="en-GB">
            <a:latin typeface="Arial" panose="020B0604020202020204" pitchFamily="34" charset="0"/>
            <a:cs typeface="Arial" panose="020B0604020202020204" pitchFamily="34" charset="0"/>
          </a:endParaRPr>
        </a:p>
      </dgm:t>
    </dgm:pt>
    <dgm:pt modelId="{78275A90-466E-4A28-8E86-34A883191D89}" type="sibTrans" cxnId="{6E76CD87-BB5B-45B1-826A-2ED71BC784D5}">
      <dgm:prSet/>
      <dgm:spPr/>
      <dgm:t>
        <a:bodyPr/>
        <a:lstStyle/>
        <a:p>
          <a:endParaRPr lang="en-GB">
            <a:latin typeface="Arial" panose="020B0604020202020204" pitchFamily="34" charset="0"/>
            <a:cs typeface="Arial" panose="020B0604020202020204" pitchFamily="34" charset="0"/>
          </a:endParaRPr>
        </a:p>
      </dgm:t>
    </dgm:pt>
    <dgm:pt modelId="{88CFB1E0-C3BD-4633-A0BA-2C827DACDA2E}">
      <dgm:prSet/>
      <dgm:spPr>
        <a:solidFill>
          <a:srgbClr val="00B0F0"/>
        </a:solidFill>
      </dgm:spPr>
      <dgm:t>
        <a:bodyPr/>
        <a:lstStyle/>
        <a:p>
          <a:r>
            <a:rPr lang="en-GB">
              <a:latin typeface="Arial" panose="020B0604020202020204" pitchFamily="34" charset="0"/>
              <a:cs typeface="Arial" panose="020B0604020202020204" pitchFamily="34" charset="0"/>
            </a:rPr>
            <a:t>Approach conflict carefully</a:t>
          </a:r>
        </a:p>
      </dgm:t>
    </dgm:pt>
    <dgm:pt modelId="{92C6E7E9-A384-4AFD-91D8-EF6AD039941E}" type="parTrans" cxnId="{19EA67BB-BF4A-47D0-9513-26DE41F41492}">
      <dgm:prSet/>
      <dgm:spPr/>
      <dgm:t>
        <a:bodyPr/>
        <a:lstStyle/>
        <a:p>
          <a:endParaRPr lang="en-GB"/>
        </a:p>
      </dgm:t>
    </dgm:pt>
    <dgm:pt modelId="{8EAEDDD8-57BD-4A95-8065-4B366EBABDDB}" type="sibTrans" cxnId="{19EA67BB-BF4A-47D0-9513-26DE41F41492}">
      <dgm:prSet/>
      <dgm:spPr/>
      <dgm:t>
        <a:bodyPr/>
        <a:lstStyle/>
        <a:p>
          <a:endParaRPr lang="en-GB"/>
        </a:p>
      </dgm:t>
    </dgm:pt>
    <dgm:pt modelId="{B7A16AF6-875C-4C8F-91D8-328778B8D14D}">
      <dgm:prSet/>
      <dgm:spPr>
        <a:solidFill>
          <a:srgbClr val="00B0F0"/>
        </a:solidFill>
      </dgm:spPr>
      <dgm:t>
        <a:bodyPr/>
        <a:lstStyle/>
        <a:p>
          <a:r>
            <a:rPr lang="en-GB">
              <a:latin typeface="Arial" panose="020B0604020202020204" pitchFamily="34" charset="0"/>
              <a:cs typeface="Arial" panose="020B0604020202020204" pitchFamily="34" charset="0"/>
            </a:rPr>
            <a:t>Get to know them</a:t>
          </a:r>
        </a:p>
      </dgm:t>
    </dgm:pt>
    <dgm:pt modelId="{8824D128-E7D4-4350-BFAD-DC1E2036740B}" type="parTrans" cxnId="{471B03D4-4495-4EF0-A504-ADADD2D77567}">
      <dgm:prSet/>
      <dgm:spPr/>
      <dgm:t>
        <a:bodyPr/>
        <a:lstStyle/>
        <a:p>
          <a:endParaRPr lang="en-GB"/>
        </a:p>
      </dgm:t>
    </dgm:pt>
    <dgm:pt modelId="{8299A5B2-5C3F-483A-82D1-5F3AEEE72412}" type="sibTrans" cxnId="{471B03D4-4495-4EF0-A504-ADADD2D77567}">
      <dgm:prSet/>
      <dgm:spPr/>
      <dgm:t>
        <a:bodyPr/>
        <a:lstStyle/>
        <a:p>
          <a:endParaRPr lang="en-GB"/>
        </a:p>
      </dgm:t>
    </dgm:pt>
    <dgm:pt modelId="{AD532951-3DA1-40B9-979B-B64F298DF8DC}">
      <dgm:prSet/>
      <dgm:spPr>
        <a:solidFill>
          <a:srgbClr val="00B0F0"/>
        </a:solidFill>
      </dgm:spPr>
      <dgm:t>
        <a:bodyPr/>
        <a:lstStyle/>
        <a:p>
          <a:r>
            <a:rPr lang="en-GB">
              <a:latin typeface="Arial" panose="020B0604020202020204" pitchFamily="34" charset="0"/>
              <a:cs typeface="Arial" panose="020B0604020202020204" pitchFamily="34" charset="0"/>
            </a:rPr>
            <a:t>Consider their perspectives</a:t>
          </a:r>
        </a:p>
      </dgm:t>
    </dgm:pt>
    <dgm:pt modelId="{4A127BC9-9926-4661-9A1C-5E93874B7F93}" type="parTrans" cxnId="{AA73CC98-EF4D-4B03-A088-23162B0ACB2E}">
      <dgm:prSet/>
      <dgm:spPr/>
      <dgm:t>
        <a:bodyPr/>
        <a:lstStyle/>
        <a:p>
          <a:endParaRPr lang="en-GB"/>
        </a:p>
      </dgm:t>
    </dgm:pt>
    <dgm:pt modelId="{15E53F8B-CA36-42EB-B921-95310D04DAB4}" type="sibTrans" cxnId="{AA73CC98-EF4D-4B03-A088-23162B0ACB2E}">
      <dgm:prSet/>
      <dgm:spPr/>
      <dgm:t>
        <a:bodyPr/>
        <a:lstStyle/>
        <a:p>
          <a:endParaRPr lang="en-GB"/>
        </a:p>
      </dgm:t>
    </dgm:pt>
    <dgm:pt modelId="{0976E85F-2160-4E9B-82D1-F55906AF7F6F}">
      <dgm:prSet/>
      <dgm:spPr>
        <a:solidFill>
          <a:srgbClr val="00B0F0"/>
        </a:solidFill>
      </dgm:spPr>
      <dgm:t>
        <a:bodyPr/>
        <a:lstStyle/>
        <a:p>
          <a:r>
            <a:rPr lang="en-GB">
              <a:latin typeface="Arial" panose="020B0604020202020204" pitchFamily="34" charset="0"/>
              <a:cs typeface="Arial" panose="020B0604020202020204" pitchFamily="34" charset="0"/>
            </a:rPr>
            <a:t>Draw out their opinions</a:t>
          </a:r>
        </a:p>
      </dgm:t>
    </dgm:pt>
    <dgm:pt modelId="{9A18161B-91BA-4902-9316-1EEF93839D97}" type="parTrans" cxnId="{B58D03A7-21A6-430E-95DB-7A6CE91662AB}">
      <dgm:prSet/>
      <dgm:spPr/>
      <dgm:t>
        <a:bodyPr/>
        <a:lstStyle/>
        <a:p>
          <a:endParaRPr lang="en-GB"/>
        </a:p>
      </dgm:t>
    </dgm:pt>
    <dgm:pt modelId="{BA0A0D9C-8A68-4B80-B776-CEFC2B5B7EE4}" type="sibTrans" cxnId="{B58D03A7-21A6-430E-95DB-7A6CE91662AB}">
      <dgm:prSet/>
      <dgm:spPr/>
      <dgm:t>
        <a:bodyPr/>
        <a:lstStyle/>
        <a:p>
          <a:endParaRPr lang="en-GB"/>
        </a:p>
      </dgm:t>
    </dgm:pt>
    <dgm:pt modelId="{4958E3CF-EAB1-4330-BF00-00213D5B3A51}">
      <dgm:prSet/>
      <dgm:spPr>
        <a:solidFill>
          <a:srgbClr val="00B0F0"/>
        </a:solidFill>
      </dgm:spPr>
      <dgm:t>
        <a:bodyPr/>
        <a:lstStyle/>
        <a:p>
          <a:r>
            <a:rPr lang="en-GB">
              <a:latin typeface="Arial" panose="020B0604020202020204" pitchFamily="34" charset="0"/>
              <a:cs typeface="Arial" panose="020B0604020202020204" pitchFamily="34" charset="0"/>
            </a:rPr>
            <a:t>Handle issues privately</a:t>
          </a:r>
        </a:p>
      </dgm:t>
    </dgm:pt>
    <dgm:pt modelId="{055DB231-A3EE-4D43-901E-71275DA81F8D}" type="parTrans" cxnId="{97FA8A28-DFFA-4303-9D6B-FA6DB4D00E83}">
      <dgm:prSet/>
      <dgm:spPr/>
      <dgm:t>
        <a:bodyPr/>
        <a:lstStyle/>
        <a:p>
          <a:endParaRPr lang="en-GB"/>
        </a:p>
      </dgm:t>
    </dgm:pt>
    <dgm:pt modelId="{53A8CF3A-3402-4604-8FD6-AE24C98B83F2}" type="sibTrans" cxnId="{97FA8A28-DFFA-4303-9D6B-FA6DB4D00E83}">
      <dgm:prSet/>
      <dgm:spPr/>
      <dgm:t>
        <a:bodyPr/>
        <a:lstStyle/>
        <a:p>
          <a:endParaRPr lang="en-GB"/>
        </a:p>
      </dgm:t>
    </dgm:pt>
    <dgm:pt modelId="{BD0BFCD6-2E05-46D1-9B7A-8FBD21538FA0}">
      <dgm:prSet/>
      <dgm:spPr>
        <a:solidFill>
          <a:srgbClr val="00B0F0"/>
        </a:solidFill>
      </dgm:spPr>
      <dgm:t>
        <a:bodyPr/>
        <a:lstStyle/>
        <a:p>
          <a:r>
            <a:rPr lang="en-GB">
              <a:latin typeface="Arial" panose="020B0604020202020204" pitchFamily="34" charset="0"/>
              <a:cs typeface="Arial" panose="020B0604020202020204" pitchFamily="34" charset="0"/>
            </a:rPr>
            <a:t>Be courteous</a:t>
          </a:r>
        </a:p>
      </dgm:t>
    </dgm:pt>
    <dgm:pt modelId="{4A986E2A-B14B-4948-9764-0EB1D877CFD6}" type="parTrans" cxnId="{4134CD72-6632-4631-8A54-765A469974D4}">
      <dgm:prSet/>
      <dgm:spPr/>
      <dgm:t>
        <a:bodyPr/>
        <a:lstStyle/>
        <a:p>
          <a:endParaRPr lang="en-GB"/>
        </a:p>
      </dgm:t>
    </dgm:pt>
    <dgm:pt modelId="{60CA2323-4318-478C-BC75-3DBCA1A3719C}" type="sibTrans" cxnId="{4134CD72-6632-4631-8A54-765A469974D4}">
      <dgm:prSet/>
      <dgm:spPr/>
      <dgm:t>
        <a:bodyPr/>
        <a:lstStyle/>
        <a:p>
          <a:endParaRPr lang="en-GB"/>
        </a:p>
      </dgm:t>
    </dgm:pt>
    <dgm:pt modelId="{F3B5E047-1423-4222-99A4-319ED385AE4B}">
      <dgm:prSet/>
      <dgm:spPr>
        <a:solidFill>
          <a:srgbClr val="FFC000"/>
        </a:solidFill>
      </dgm:spPr>
      <dgm:t>
        <a:bodyPr/>
        <a:lstStyle/>
        <a:p>
          <a:r>
            <a:rPr lang="en-GB">
              <a:latin typeface="Arial" panose="020B0604020202020204" pitchFamily="34" charset="0"/>
              <a:cs typeface="Arial" panose="020B0604020202020204" pitchFamily="34" charset="0"/>
            </a:rPr>
            <a:t>Laugh with them</a:t>
          </a:r>
        </a:p>
      </dgm:t>
    </dgm:pt>
    <dgm:pt modelId="{2D7BCBE8-D027-472C-A609-36BB170B2ACE}" type="parTrans" cxnId="{A0E494C2-28A6-4238-B06E-6FAEC022F9A5}">
      <dgm:prSet/>
      <dgm:spPr/>
      <dgm:t>
        <a:bodyPr/>
        <a:lstStyle/>
        <a:p>
          <a:endParaRPr lang="en-GB"/>
        </a:p>
      </dgm:t>
    </dgm:pt>
    <dgm:pt modelId="{386B73C3-AAFE-443F-B769-D7EB0B1F2256}" type="sibTrans" cxnId="{A0E494C2-28A6-4238-B06E-6FAEC022F9A5}">
      <dgm:prSet/>
      <dgm:spPr/>
      <dgm:t>
        <a:bodyPr/>
        <a:lstStyle/>
        <a:p>
          <a:endParaRPr lang="en-GB"/>
        </a:p>
      </dgm:t>
    </dgm:pt>
    <dgm:pt modelId="{C8C84380-D87A-403A-BEDF-DF64933BF82A}">
      <dgm:prSet/>
      <dgm:spPr>
        <a:solidFill>
          <a:srgbClr val="FFC000"/>
        </a:solidFill>
      </dgm:spPr>
      <dgm:t>
        <a:bodyPr/>
        <a:lstStyle/>
        <a:p>
          <a:r>
            <a:rPr lang="en-GB">
              <a:latin typeface="Arial" panose="020B0604020202020204" pitchFamily="34" charset="0"/>
              <a:cs typeface="Arial" panose="020B0604020202020204" pitchFamily="34" charset="0"/>
            </a:rPr>
            <a:t>Listen to their opinions</a:t>
          </a:r>
        </a:p>
      </dgm:t>
    </dgm:pt>
    <dgm:pt modelId="{7CB15FC0-D1C5-4345-843E-F755AA185B29}" type="parTrans" cxnId="{2D7EC44C-05A9-4E7D-A47A-E55FFADE0C9E}">
      <dgm:prSet/>
      <dgm:spPr/>
      <dgm:t>
        <a:bodyPr/>
        <a:lstStyle/>
        <a:p>
          <a:endParaRPr lang="en-GB"/>
        </a:p>
      </dgm:t>
    </dgm:pt>
    <dgm:pt modelId="{4B8FAFFD-B45B-4015-A3C2-468D0DCC22C8}" type="sibTrans" cxnId="{2D7EC44C-05A9-4E7D-A47A-E55FFADE0C9E}">
      <dgm:prSet/>
      <dgm:spPr/>
      <dgm:t>
        <a:bodyPr/>
        <a:lstStyle/>
        <a:p>
          <a:endParaRPr lang="en-GB"/>
        </a:p>
      </dgm:t>
    </dgm:pt>
    <dgm:pt modelId="{AD83E647-CB35-4151-B028-F8B2DD6259AC}">
      <dgm:prSet/>
      <dgm:spPr>
        <a:solidFill>
          <a:srgbClr val="FFC000"/>
        </a:solidFill>
      </dgm:spPr>
      <dgm:t>
        <a:bodyPr/>
        <a:lstStyle/>
        <a:p>
          <a:r>
            <a:rPr lang="en-GB">
              <a:latin typeface="Arial" panose="020B0604020202020204" pitchFamily="34" charset="0"/>
              <a:cs typeface="Arial" panose="020B0604020202020204" pitchFamily="34" charset="0"/>
            </a:rPr>
            <a:t>Think big picture</a:t>
          </a:r>
        </a:p>
      </dgm:t>
    </dgm:pt>
    <dgm:pt modelId="{724841DC-3B6F-46E0-AF09-3546EA74C447}" type="parTrans" cxnId="{999A1893-FEFA-433E-8ECB-A7200611FFD9}">
      <dgm:prSet/>
      <dgm:spPr/>
      <dgm:t>
        <a:bodyPr/>
        <a:lstStyle/>
        <a:p>
          <a:endParaRPr lang="en-GB"/>
        </a:p>
      </dgm:t>
    </dgm:pt>
    <dgm:pt modelId="{30497B5C-09B6-45DD-B8D1-295F24F4B331}" type="sibTrans" cxnId="{999A1893-FEFA-433E-8ECB-A7200611FFD9}">
      <dgm:prSet/>
      <dgm:spPr/>
      <dgm:t>
        <a:bodyPr/>
        <a:lstStyle/>
        <a:p>
          <a:endParaRPr lang="en-GB"/>
        </a:p>
      </dgm:t>
    </dgm:pt>
    <dgm:pt modelId="{497637E7-FAAE-45AD-9930-47602DC34A4A}">
      <dgm:prSet/>
      <dgm:spPr>
        <a:solidFill>
          <a:srgbClr val="FFC000"/>
        </a:solidFill>
      </dgm:spPr>
      <dgm:t>
        <a:bodyPr/>
        <a:lstStyle/>
        <a:p>
          <a:r>
            <a:rPr lang="en-GB">
              <a:latin typeface="Arial" panose="020B0604020202020204" pitchFamily="34" charset="0"/>
              <a:cs typeface="Arial" panose="020B0604020202020204" pitchFamily="34" charset="0"/>
            </a:rPr>
            <a:t>Recognise their contributions</a:t>
          </a:r>
        </a:p>
      </dgm:t>
    </dgm:pt>
    <dgm:pt modelId="{FB3027BC-4197-49FE-815B-DBCC494AC0A2}" type="parTrans" cxnId="{38961C31-648C-4513-9A77-B433EBB098C4}">
      <dgm:prSet/>
      <dgm:spPr/>
      <dgm:t>
        <a:bodyPr/>
        <a:lstStyle/>
        <a:p>
          <a:endParaRPr lang="en-GB"/>
        </a:p>
      </dgm:t>
    </dgm:pt>
    <dgm:pt modelId="{7E3DAA40-6C81-41F5-9756-BDF3DD9ECC4B}" type="sibTrans" cxnId="{38961C31-648C-4513-9A77-B433EBB098C4}">
      <dgm:prSet/>
      <dgm:spPr/>
      <dgm:t>
        <a:bodyPr/>
        <a:lstStyle/>
        <a:p>
          <a:endParaRPr lang="en-GB"/>
        </a:p>
      </dgm:t>
    </dgm:pt>
    <dgm:pt modelId="{DAFF1122-1D1B-4D5E-BE73-6C96F6BE4321}">
      <dgm:prSet/>
      <dgm:spPr>
        <a:solidFill>
          <a:srgbClr val="FFC000"/>
        </a:solidFill>
      </dgm:spPr>
      <dgm:t>
        <a:bodyPr/>
        <a:lstStyle/>
        <a:p>
          <a:r>
            <a:rPr lang="en-GB">
              <a:latin typeface="Arial" panose="020B0604020202020204" pitchFamily="34" charset="0"/>
              <a:cs typeface="Arial" panose="020B0604020202020204" pitchFamily="34" charset="0"/>
            </a:rPr>
            <a:t>Lighten up</a:t>
          </a:r>
        </a:p>
      </dgm:t>
    </dgm:pt>
    <dgm:pt modelId="{5030A5FB-9BC9-4E98-A470-16661C97F4F8}" type="parTrans" cxnId="{5692BBA8-B3A1-4892-AEA9-C2E17719D5F2}">
      <dgm:prSet/>
      <dgm:spPr/>
      <dgm:t>
        <a:bodyPr/>
        <a:lstStyle/>
        <a:p>
          <a:endParaRPr lang="en-GB"/>
        </a:p>
      </dgm:t>
    </dgm:pt>
    <dgm:pt modelId="{55CAC51E-F1C2-473C-B107-3697C5019BBE}" type="sibTrans" cxnId="{5692BBA8-B3A1-4892-AEA9-C2E17719D5F2}">
      <dgm:prSet/>
      <dgm:spPr/>
      <dgm:t>
        <a:bodyPr/>
        <a:lstStyle/>
        <a:p>
          <a:endParaRPr lang="en-GB"/>
        </a:p>
      </dgm:t>
    </dgm:pt>
    <dgm:pt modelId="{4BB96CF0-8C91-44CD-AA5B-752B4A5F327B}">
      <dgm:prSet/>
      <dgm:spPr>
        <a:solidFill>
          <a:srgbClr val="FFC000"/>
        </a:solidFill>
      </dgm:spPr>
      <dgm:t>
        <a:bodyPr/>
        <a:lstStyle/>
        <a:p>
          <a:r>
            <a:rPr lang="en-GB">
              <a:latin typeface="Arial" panose="020B0604020202020204" pitchFamily="34" charset="0"/>
              <a:cs typeface="Arial" panose="020B0604020202020204" pitchFamily="34" charset="0"/>
            </a:rPr>
            <a:t>Form a friendship</a:t>
          </a:r>
        </a:p>
      </dgm:t>
    </dgm:pt>
    <dgm:pt modelId="{81577668-4D4E-41DB-A412-A69B37912FDC}" type="parTrans" cxnId="{6F7D9BA9-90F6-4137-848E-13D83C41CD5D}">
      <dgm:prSet/>
      <dgm:spPr/>
      <dgm:t>
        <a:bodyPr/>
        <a:lstStyle/>
        <a:p>
          <a:endParaRPr lang="en-GB"/>
        </a:p>
      </dgm:t>
    </dgm:pt>
    <dgm:pt modelId="{392293A0-6A54-47F3-8FDF-A7F9DC110E27}" type="sibTrans" cxnId="{6F7D9BA9-90F6-4137-848E-13D83C41CD5D}">
      <dgm:prSet/>
      <dgm:spPr/>
      <dgm:t>
        <a:bodyPr/>
        <a:lstStyle/>
        <a:p>
          <a:endParaRPr lang="en-GB"/>
        </a:p>
      </dgm:t>
    </dgm:pt>
    <dgm:pt modelId="{35B53C36-A2BA-4534-98F6-6B0EDE9CA648}" type="pres">
      <dgm:prSet presAssocID="{14165F3D-D995-495E-8F71-6F554AE24655}" presName="matrix" presStyleCnt="0">
        <dgm:presLayoutVars>
          <dgm:chMax val="1"/>
          <dgm:dir/>
          <dgm:resizeHandles val="exact"/>
        </dgm:presLayoutVars>
      </dgm:prSet>
      <dgm:spPr/>
    </dgm:pt>
    <dgm:pt modelId="{1963C7B1-A443-48F6-8720-C0334CEB55E1}" type="pres">
      <dgm:prSet presAssocID="{14165F3D-D995-495E-8F71-6F554AE24655}" presName="diamond" presStyleLbl="bgShp" presStyleIdx="0" presStyleCnt="1"/>
      <dgm:spPr/>
    </dgm:pt>
    <dgm:pt modelId="{6281DAAB-EEB9-4C2B-B690-DABC28FEC89D}" type="pres">
      <dgm:prSet presAssocID="{14165F3D-D995-495E-8F71-6F554AE24655}" presName="quad1" presStyleLbl="node1" presStyleIdx="0" presStyleCnt="4">
        <dgm:presLayoutVars>
          <dgm:chMax val="0"/>
          <dgm:chPref val="0"/>
          <dgm:bulletEnabled val="1"/>
        </dgm:presLayoutVars>
      </dgm:prSet>
      <dgm:spPr/>
    </dgm:pt>
    <dgm:pt modelId="{778A9CE0-4233-4568-8024-F781AE06A466}" type="pres">
      <dgm:prSet presAssocID="{14165F3D-D995-495E-8F71-6F554AE24655}" presName="quad2" presStyleLbl="node1" presStyleIdx="1" presStyleCnt="4">
        <dgm:presLayoutVars>
          <dgm:chMax val="0"/>
          <dgm:chPref val="0"/>
          <dgm:bulletEnabled val="1"/>
        </dgm:presLayoutVars>
      </dgm:prSet>
      <dgm:spPr/>
    </dgm:pt>
    <dgm:pt modelId="{97826DA4-D2FA-4CF6-8634-BC2DD12B1EA1}" type="pres">
      <dgm:prSet presAssocID="{14165F3D-D995-495E-8F71-6F554AE24655}" presName="quad3" presStyleLbl="node1" presStyleIdx="2" presStyleCnt="4">
        <dgm:presLayoutVars>
          <dgm:chMax val="0"/>
          <dgm:chPref val="0"/>
          <dgm:bulletEnabled val="1"/>
        </dgm:presLayoutVars>
      </dgm:prSet>
      <dgm:spPr/>
    </dgm:pt>
    <dgm:pt modelId="{9F09BF52-48AA-4F74-9EC7-499AA44F8279}" type="pres">
      <dgm:prSet presAssocID="{14165F3D-D995-495E-8F71-6F554AE24655}" presName="quad4" presStyleLbl="node1" presStyleIdx="3" presStyleCnt="4">
        <dgm:presLayoutVars>
          <dgm:chMax val="0"/>
          <dgm:chPref val="0"/>
          <dgm:bulletEnabled val="1"/>
        </dgm:presLayoutVars>
      </dgm:prSet>
      <dgm:spPr/>
    </dgm:pt>
  </dgm:ptLst>
  <dgm:cxnLst>
    <dgm:cxn modelId="{C3BC9002-C624-49D8-AFCE-8407D56D2155}" type="presOf" srcId="{271F8889-38E5-4F3F-BA74-D59CBB5E8544}" destId="{6281DAAB-EEB9-4C2B-B690-DABC28FEC89D}" srcOrd="0" destOrd="6" presId="urn:microsoft.com/office/officeart/2005/8/layout/matrix3"/>
    <dgm:cxn modelId="{DB006605-7973-4B62-8217-B0AB65D124CE}" srcId="{14165F3D-D995-495E-8F71-6F554AE24655}" destId="{A22D1AB1-FA5F-45AA-B832-2415FE751A4B}" srcOrd="3" destOrd="0" parTransId="{05756D13-C680-4E32-812D-7C54EA2A770D}" sibTransId="{F8775522-62BD-460F-9FC0-D130DA465E87}"/>
    <dgm:cxn modelId="{D044C706-6E6F-43B8-BAC3-668CC90FDFD4}" srcId="{53FB7DEC-AB20-443F-AFE3-692FAA684242}" destId="{7F61D5B8-20D1-434A-80A7-9A59369FEB7F}" srcOrd="3" destOrd="0" parTransId="{79ED268F-69F4-4799-B38A-8875626C11E0}" sibTransId="{CBF6067A-B569-4B7A-8F5C-B10E411A5BAD}"/>
    <dgm:cxn modelId="{AF1DB00A-A97B-43BC-8EC9-04C1516BBB7B}" srcId="{D08AE9A8-3A89-464D-9E46-9206F8107174}" destId="{754D7294-5362-4684-A8C9-2DE38DE0133E}" srcOrd="0" destOrd="0" parTransId="{590B4CE5-0937-43F4-A351-5EA3C366F181}" sibTransId="{492BCC9F-5E7F-423B-83F8-CD39B11B3CE2}"/>
    <dgm:cxn modelId="{10E88819-26DF-4696-8398-C89575C65883}" srcId="{D08AE9A8-3A89-464D-9E46-9206F8107174}" destId="{B161338A-A5FC-4D63-9D82-C0E6622030C7}" srcOrd="4" destOrd="0" parTransId="{CCD89863-5EED-4C49-9169-BE5DEA8DC687}" sibTransId="{0B23947C-CCE7-492E-8A14-4615A225DBD5}"/>
    <dgm:cxn modelId="{FA13A31A-AD38-4F15-A1AA-FE6B41A4A3B0}" srcId="{53FB7DEC-AB20-443F-AFE3-692FAA684242}" destId="{80B40DD8-5778-49EF-B0BC-8AD6B4F259D8}" srcOrd="2" destOrd="0" parTransId="{FB85DE4E-3A0D-4863-94AD-F2840093FBD5}" sibTransId="{03188B94-52CC-49EC-899B-87B1E6350850}"/>
    <dgm:cxn modelId="{064E7B21-6071-432E-B0C4-81C5C0C44208}" type="presOf" srcId="{0976E85F-2160-4E9B-82D1-F55906AF7F6F}" destId="{97826DA4-D2FA-4CF6-8634-BC2DD12B1EA1}" srcOrd="0" destOrd="4" presId="urn:microsoft.com/office/officeart/2005/8/layout/matrix3"/>
    <dgm:cxn modelId="{05B10A22-43A3-4BFC-AD1E-3DA0D72E69AF}" type="presOf" srcId="{A22D1AB1-FA5F-45AA-B832-2415FE751A4B}" destId="{9F09BF52-48AA-4F74-9EC7-499AA44F8279}" srcOrd="0" destOrd="0" presId="urn:microsoft.com/office/officeart/2005/8/layout/matrix3"/>
    <dgm:cxn modelId="{01355822-0D57-48DD-AD1C-FA699FDEC70A}" srcId="{D08AE9A8-3A89-464D-9E46-9206F8107174}" destId="{AE0F653B-B8D5-4F5C-BA93-6F1669B9CC51}" srcOrd="2" destOrd="0" parTransId="{78EAF963-392C-4557-8906-1DBA105ACC39}" sibTransId="{8D0F59A1-7E34-41EA-A0A5-5A0EA5671A16}"/>
    <dgm:cxn modelId="{97FA8A28-DFFA-4303-9D6B-FA6DB4D00E83}" srcId="{531E8EC1-54BD-4341-887A-2F638607B9A1}" destId="{4958E3CF-EAB1-4330-BF00-00213D5B3A51}" srcOrd="4" destOrd="0" parTransId="{055DB231-A3EE-4D43-901E-71275DA81F8D}" sibTransId="{53A8CF3A-3402-4604-8FD6-AE24C98B83F2}"/>
    <dgm:cxn modelId="{825B8030-9DF5-433B-AF2F-FD463390128A}" type="presOf" srcId="{85789014-A4E3-4A03-9B72-44F16217B2A2}" destId="{6281DAAB-EEB9-4C2B-B690-DABC28FEC89D}" srcOrd="0" destOrd="4" presId="urn:microsoft.com/office/officeart/2005/8/layout/matrix3"/>
    <dgm:cxn modelId="{254FFD30-270F-418E-A22F-B9BB766318B3}" type="presOf" srcId="{531E8EC1-54BD-4341-887A-2F638607B9A1}" destId="{97826DA4-D2FA-4CF6-8634-BC2DD12B1EA1}" srcOrd="0" destOrd="0" presId="urn:microsoft.com/office/officeart/2005/8/layout/matrix3"/>
    <dgm:cxn modelId="{38961C31-648C-4513-9A77-B433EBB098C4}" srcId="{A22D1AB1-FA5F-45AA-B832-2415FE751A4B}" destId="{497637E7-FAAE-45AD-9930-47602DC34A4A}" srcOrd="3" destOrd="0" parTransId="{FB3027BC-4197-49FE-815B-DBCC494AC0A2}" sibTransId="{7E3DAA40-6C81-41F5-9756-BDF3DD9ECC4B}"/>
    <dgm:cxn modelId="{1A5B0F3B-BCAA-40D9-AB78-6F9C0C56885E}" type="presOf" srcId="{4958E3CF-EAB1-4330-BF00-00213D5B3A51}" destId="{97826DA4-D2FA-4CF6-8634-BC2DD12B1EA1}" srcOrd="0" destOrd="5" presId="urn:microsoft.com/office/officeart/2005/8/layout/matrix3"/>
    <dgm:cxn modelId="{8E51EB3F-F416-42A7-8912-51FDF3A7702E}" type="presOf" srcId="{514510F1-E8D5-43B8-A173-5D6E33CCDA99}" destId="{778A9CE0-4233-4568-8024-F781AE06A466}" srcOrd="0" destOrd="6" presId="urn:microsoft.com/office/officeart/2005/8/layout/matrix3"/>
    <dgm:cxn modelId="{C42A4F5C-598D-4282-8E19-E7AD2EA0D059}" type="presOf" srcId="{4BB96CF0-8C91-44CD-AA5B-752B4A5F327B}" destId="{9F09BF52-48AA-4F74-9EC7-499AA44F8279}" srcOrd="0" destOrd="6" presId="urn:microsoft.com/office/officeart/2005/8/layout/matrix3"/>
    <dgm:cxn modelId="{3F43125D-D398-4739-B6FB-64222385B27D}" type="presOf" srcId="{AD532951-3DA1-40B9-979B-B64F298DF8DC}" destId="{97826DA4-D2FA-4CF6-8634-BC2DD12B1EA1}" srcOrd="0" destOrd="3" presId="urn:microsoft.com/office/officeart/2005/8/layout/matrix3"/>
    <dgm:cxn modelId="{6C11165D-20E3-4256-A292-2B48C7DCE528}" type="presOf" srcId="{14165F3D-D995-495E-8F71-6F554AE24655}" destId="{35B53C36-A2BA-4534-98F6-6B0EDE9CA648}" srcOrd="0" destOrd="0" presId="urn:microsoft.com/office/officeart/2005/8/layout/matrix3"/>
    <dgm:cxn modelId="{DA153A5D-2A6E-4F0F-80A1-4103F9420E3D}" srcId="{D08AE9A8-3A89-464D-9E46-9206F8107174}" destId="{271F8889-38E5-4F3F-BA74-D59CBB5E8544}" srcOrd="5" destOrd="0" parTransId="{81AE215D-5407-43C8-8EF1-980252204B9C}" sibTransId="{C424AED3-89FE-462A-B296-42D9B8A0D917}"/>
    <dgm:cxn modelId="{D29D6F61-D8A6-4A2C-907D-080DB632CEE0}" type="presOf" srcId="{88CFB1E0-C3BD-4633-A0BA-2C827DACDA2E}" destId="{97826DA4-D2FA-4CF6-8634-BC2DD12B1EA1}" srcOrd="0" destOrd="1" presId="urn:microsoft.com/office/officeart/2005/8/layout/matrix3"/>
    <dgm:cxn modelId="{F6B03E48-B74A-45B9-8F90-7E62C23DCE39}" type="presOf" srcId="{7F61D5B8-20D1-434A-80A7-9A59369FEB7F}" destId="{778A9CE0-4233-4568-8024-F781AE06A466}" srcOrd="0" destOrd="4" presId="urn:microsoft.com/office/officeart/2005/8/layout/matrix3"/>
    <dgm:cxn modelId="{C6DD4348-E59C-4DBC-B54C-DC9ECBF58EAC}" type="presOf" srcId="{80B40DD8-5778-49EF-B0BC-8AD6B4F259D8}" destId="{778A9CE0-4233-4568-8024-F781AE06A466}" srcOrd="0" destOrd="3" presId="urn:microsoft.com/office/officeart/2005/8/layout/matrix3"/>
    <dgm:cxn modelId="{3CA6276B-9452-44B3-BD2D-81C2C1C30B87}" type="presOf" srcId="{D08AE9A8-3A89-464D-9E46-9206F8107174}" destId="{6281DAAB-EEB9-4C2B-B690-DABC28FEC89D}" srcOrd="0" destOrd="0" presId="urn:microsoft.com/office/officeart/2005/8/layout/matrix3"/>
    <dgm:cxn modelId="{2D7EC44C-05A9-4E7D-A47A-E55FFADE0C9E}" srcId="{A22D1AB1-FA5F-45AA-B832-2415FE751A4B}" destId="{C8C84380-D87A-403A-BEDF-DF64933BF82A}" srcOrd="1" destOrd="0" parTransId="{7CB15FC0-D1C5-4345-843E-F755AA185B29}" sibTransId="{4B8FAFFD-B45B-4015-A3C2-468D0DCC22C8}"/>
    <dgm:cxn modelId="{4134CD72-6632-4631-8A54-765A469974D4}" srcId="{531E8EC1-54BD-4341-887A-2F638607B9A1}" destId="{BD0BFCD6-2E05-46D1-9B7A-8FBD21538FA0}" srcOrd="5" destOrd="0" parTransId="{4A986E2A-B14B-4948-9764-0EB1D877CFD6}" sibTransId="{60CA2323-4318-478C-BC75-3DBCA1A3719C}"/>
    <dgm:cxn modelId="{755EC373-2DF5-4BAF-85EE-81781FC7639C}" srcId="{14165F3D-D995-495E-8F71-6F554AE24655}" destId="{53FB7DEC-AB20-443F-AFE3-692FAA684242}" srcOrd="1" destOrd="0" parTransId="{75060D6B-D817-4951-8629-C0270630A6AD}" sibTransId="{4DFB37A7-3F95-4502-9AAC-9263D429E677}"/>
    <dgm:cxn modelId="{60F61376-50CF-43E4-B389-5EDAC8572F1B}" type="presOf" srcId="{E33F094C-5DFB-4E0E-A34E-909250D6FBE2}" destId="{778A9CE0-4233-4568-8024-F781AE06A466}" srcOrd="0" destOrd="1" presId="urn:microsoft.com/office/officeart/2005/8/layout/matrix3"/>
    <dgm:cxn modelId="{8C981357-2D3E-46D7-A1D4-FC0AC194542B}" srcId="{14165F3D-D995-495E-8F71-6F554AE24655}" destId="{531E8EC1-54BD-4341-887A-2F638607B9A1}" srcOrd="2" destOrd="0" parTransId="{AD4964A7-1423-4E9B-9D75-A451E041ED47}" sibTransId="{FE0A6A27-4C83-4BE0-BD4A-78F5EBE31879}"/>
    <dgm:cxn modelId="{49A49E57-92DB-4BAA-8601-86663A687E73}" type="presOf" srcId="{BD0BFCD6-2E05-46D1-9B7A-8FBD21538FA0}" destId="{97826DA4-D2FA-4CF6-8634-BC2DD12B1EA1}" srcOrd="0" destOrd="6" presId="urn:microsoft.com/office/officeart/2005/8/layout/matrix3"/>
    <dgm:cxn modelId="{BC59D981-B5AA-4ACA-BF15-7EA94581F10D}" type="presOf" srcId="{39C81DC8-93B1-42BB-BA1C-D9D7E3C5B7C5}" destId="{778A9CE0-4233-4568-8024-F781AE06A466}" srcOrd="0" destOrd="2" presId="urn:microsoft.com/office/officeart/2005/8/layout/matrix3"/>
    <dgm:cxn modelId="{8750F183-84E9-490A-AFE8-18DBCBC23778}" type="presOf" srcId="{AE0F653B-B8D5-4F5C-BA93-6F1669B9CC51}" destId="{6281DAAB-EEB9-4C2B-B690-DABC28FEC89D}" srcOrd="0" destOrd="3" presId="urn:microsoft.com/office/officeart/2005/8/layout/matrix3"/>
    <dgm:cxn modelId="{4AB50785-D164-4EC3-BCD2-9EF8E73895C7}" type="presOf" srcId="{C8C84380-D87A-403A-BEDF-DF64933BF82A}" destId="{9F09BF52-48AA-4F74-9EC7-499AA44F8279}" srcOrd="0" destOrd="2" presId="urn:microsoft.com/office/officeart/2005/8/layout/matrix3"/>
    <dgm:cxn modelId="{6E76CD87-BB5B-45B1-826A-2ED71BC784D5}" srcId="{53FB7DEC-AB20-443F-AFE3-692FAA684242}" destId="{514510F1-E8D5-43B8-A173-5D6E33CCDA99}" srcOrd="5" destOrd="0" parTransId="{B51D8CDF-4FF2-484A-A84A-577EA9B499AB}" sibTransId="{78275A90-466E-4A28-8E86-34A883191D89}"/>
    <dgm:cxn modelId="{999A1893-FEFA-433E-8ECB-A7200611FFD9}" srcId="{A22D1AB1-FA5F-45AA-B832-2415FE751A4B}" destId="{AD83E647-CB35-4151-B028-F8B2DD6259AC}" srcOrd="2" destOrd="0" parTransId="{724841DC-3B6F-46E0-AF09-3546EA74C447}" sibTransId="{30497B5C-09B6-45DD-B8D1-295F24F4B331}"/>
    <dgm:cxn modelId="{AA73CC98-EF4D-4B03-A088-23162B0ACB2E}" srcId="{531E8EC1-54BD-4341-887A-2F638607B9A1}" destId="{AD532951-3DA1-40B9-979B-B64F298DF8DC}" srcOrd="2" destOrd="0" parTransId="{4A127BC9-9926-4661-9A1C-5E93874B7F93}" sibTransId="{15E53F8B-CA36-42EB-B921-95310D04DAB4}"/>
    <dgm:cxn modelId="{B58D03A7-21A6-430E-95DB-7A6CE91662AB}" srcId="{531E8EC1-54BD-4341-887A-2F638607B9A1}" destId="{0976E85F-2160-4E9B-82D1-F55906AF7F6F}" srcOrd="3" destOrd="0" parTransId="{9A18161B-91BA-4902-9316-1EEF93839D97}" sibTransId="{BA0A0D9C-8A68-4B80-B776-CEFC2B5B7EE4}"/>
    <dgm:cxn modelId="{5692BBA8-B3A1-4892-AEA9-C2E17719D5F2}" srcId="{A22D1AB1-FA5F-45AA-B832-2415FE751A4B}" destId="{DAFF1122-1D1B-4D5E-BE73-6C96F6BE4321}" srcOrd="4" destOrd="0" parTransId="{5030A5FB-9BC9-4E98-A470-16661C97F4F8}" sibTransId="{55CAC51E-F1C2-473C-B107-3697C5019BBE}"/>
    <dgm:cxn modelId="{6F7D9BA9-90F6-4137-848E-13D83C41CD5D}" srcId="{A22D1AB1-FA5F-45AA-B832-2415FE751A4B}" destId="{4BB96CF0-8C91-44CD-AA5B-752B4A5F327B}" srcOrd="5" destOrd="0" parTransId="{81577668-4D4E-41DB-A412-A69B37912FDC}" sibTransId="{392293A0-6A54-47F3-8FDF-A7F9DC110E27}"/>
    <dgm:cxn modelId="{ED12C8AB-9988-423D-8B83-C60F5B1DD9A1}" srcId="{53FB7DEC-AB20-443F-AFE3-692FAA684242}" destId="{23B402D3-80E5-4F68-973A-89781B8FFEA7}" srcOrd="4" destOrd="0" parTransId="{BD6EADC2-A6A9-42CD-9C45-D8CF046221F8}" sibTransId="{BC1AEC06-CA8A-4EEC-A555-4C1C423DF754}"/>
    <dgm:cxn modelId="{45B6CCB2-136E-4DDD-8236-72C8A77FB4BD}" type="presOf" srcId="{53FB7DEC-AB20-443F-AFE3-692FAA684242}" destId="{778A9CE0-4233-4568-8024-F781AE06A466}" srcOrd="0" destOrd="0" presId="urn:microsoft.com/office/officeart/2005/8/layout/matrix3"/>
    <dgm:cxn modelId="{E8B61EB4-6CBC-4C72-BB73-0AFC0E124E07}" type="presOf" srcId="{CEA91309-0057-437D-B9AB-B569EC062B74}" destId="{6281DAAB-EEB9-4C2B-B690-DABC28FEC89D}" srcOrd="0" destOrd="2" presId="urn:microsoft.com/office/officeart/2005/8/layout/matrix3"/>
    <dgm:cxn modelId="{054E72B7-3E22-4F2B-97D2-A9178A04FACE}" type="presOf" srcId="{23B402D3-80E5-4F68-973A-89781B8FFEA7}" destId="{778A9CE0-4233-4568-8024-F781AE06A466}" srcOrd="0" destOrd="5" presId="urn:microsoft.com/office/officeart/2005/8/layout/matrix3"/>
    <dgm:cxn modelId="{0106C6B8-3766-4CF1-B81E-33FDA6884212}" srcId="{D08AE9A8-3A89-464D-9E46-9206F8107174}" destId="{CEA91309-0057-437D-B9AB-B569EC062B74}" srcOrd="1" destOrd="0" parTransId="{9FD777E8-0F18-44DA-BA87-D5C7E5BFF050}" sibTransId="{6B0AA330-1E82-4C02-BCE2-D033F0F36458}"/>
    <dgm:cxn modelId="{19EA67BB-BF4A-47D0-9513-26DE41F41492}" srcId="{531E8EC1-54BD-4341-887A-2F638607B9A1}" destId="{88CFB1E0-C3BD-4633-A0BA-2C827DACDA2E}" srcOrd="0" destOrd="0" parTransId="{92C6E7E9-A384-4AFD-91D8-EF6AD039941E}" sibTransId="{8EAEDDD8-57BD-4A95-8065-4B366EBABDDB}"/>
    <dgm:cxn modelId="{BC8405C1-DACC-4824-B8F2-78ADB7CE5F2F}" type="presOf" srcId="{F3B5E047-1423-4222-99A4-319ED385AE4B}" destId="{9F09BF52-48AA-4F74-9EC7-499AA44F8279}" srcOrd="0" destOrd="1" presId="urn:microsoft.com/office/officeart/2005/8/layout/matrix3"/>
    <dgm:cxn modelId="{A0E494C2-28A6-4238-B06E-6FAEC022F9A5}" srcId="{A22D1AB1-FA5F-45AA-B832-2415FE751A4B}" destId="{F3B5E047-1423-4222-99A4-319ED385AE4B}" srcOrd="0" destOrd="0" parTransId="{2D7BCBE8-D027-472C-A609-36BB170B2ACE}" sibTransId="{386B73C3-AAFE-443F-B769-D7EB0B1F2256}"/>
    <dgm:cxn modelId="{C2C0B1D3-091F-4731-AD40-08FCA09CB1E0}" type="presOf" srcId="{AD83E647-CB35-4151-B028-F8B2DD6259AC}" destId="{9F09BF52-48AA-4F74-9EC7-499AA44F8279}" srcOrd="0" destOrd="3" presId="urn:microsoft.com/office/officeart/2005/8/layout/matrix3"/>
    <dgm:cxn modelId="{471B03D4-4495-4EF0-A504-ADADD2D77567}" srcId="{531E8EC1-54BD-4341-887A-2F638607B9A1}" destId="{B7A16AF6-875C-4C8F-91D8-328778B8D14D}" srcOrd="1" destOrd="0" parTransId="{8824D128-E7D4-4350-BFAD-DC1E2036740B}" sibTransId="{8299A5B2-5C3F-483A-82D1-5F3AEEE72412}"/>
    <dgm:cxn modelId="{45E83FD4-F0BC-4982-AF5C-0A443D35F175}" type="presOf" srcId="{B161338A-A5FC-4D63-9D82-C0E6622030C7}" destId="{6281DAAB-EEB9-4C2B-B690-DABC28FEC89D}" srcOrd="0" destOrd="5" presId="urn:microsoft.com/office/officeart/2005/8/layout/matrix3"/>
    <dgm:cxn modelId="{3EFC49D9-C73E-48E8-BEC6-F8CEF8F180A8}" srcId="{D08AE9A8-3A89-464D-9E46-9206F8107174}" destId="{85789014-A4E3-4A03-9B72-44F16217B2A2}" srcOrd="3" destOrd="0" parTransId="{40AF571D-CB35-48D3-8901-AB9EB7CD3A0B}" sibTransId="{AE34788F-6F5C-49EB-8959-60CDBE394963}"/>
    <dgm:cxn modelId="{69BFB2DA-02AD-403D-9687-6C771D908113}" srcId="{53FB7DEC-AB20-443F-AFE3-692FAA684242}" destId="{E33F094C-5DFB-4E0E-A34E-909250D6FBE2}" srcOrd="0" destOrd="0" parTransId="{A3E42980-0F90-4BB7-9030-6BAD0C940F14}" sibTransId="{3688076B-2B63-4D6C-8CFE-88C9580CBA4A}"/>
    <dgm:cxn modelId="{CA2D3ADD-2254-4780-B1FF-509F95233478}" type="presOf" srcId="{497637E7-FAAE-45AD-9930-47602DC34A4A}" destId="{9F09BF52-48AA-4F74-9EC7-499AA44F8279}" srcOrd="0" destOrd="4" presId="urn:microsoft.com/office/officeart/2005/8/layout/matrix3"/>
    <dgm:cxn modelId="{F83460E1-E100-42D8-8135-C27EC64A108F}" srcId="{14165F3D-D995-495E-8F71-6F554AE24655}" destId="{D08AE9A8-3A89-464D-9E46-9206F8107174}" srcOrd="0" destOrd="0" parTransId="{E2C32CBE-DEFA-4698-99B9-20F6223413DF}" sibTransId="{D703AD41-2BD1-4021-A0C7-9E362FC84760}"/>
    <dgm:cxn modelId="{615A0BE9-F3A5-482C-B86B-9CF4238CD3FE}" type="presOf" srcId="{B7A16AF6-875C-4C8F-91D8-328778B8D14D}" destId="{97826DA4-D2FA-4CF6-8634-BC2DD12B1EA1}" srcOrd="0" destOrd="2" presId="urn:microsoft.com/office/officeart/2005/8/layout/matrix3"/>
    <dgm:cxn modelId="{288F68F2-1F8D-4A83-878C-26D6CB814318}" type="presOf" srcId="{DAFF1122-1D1B-4D5E-BE73-6C96F6BE4321}" destId="{9F09BF52-48AA-4F74-9EC7-499AA44F8279}" srcOrd="0" destOrd="5" presId="urn:microsoft.com/office/officeart/2005/8/layout/matrix3"/>
    <dgm:cxn modelId="{454043F7-A82D-4835-827D-672972BEDAA7}" type="presOf" srcId="{754D7294-5362-4684-A8C9-2DE38DE0133E}" destId="{6281DAAB-EEB9-4C2B-B690-DABC28FEC89D}" srcOrd="0" destOrd="1" presId="urn:microsoft.com/office/officeart/2005/8/layout/matrix3"/>
    <dgm:cxn modelId="{CD583BFD-26F0-422A-BC1D-70AC9BC5DB25}" srcId="{53FB7DEC-AB20-443F-AFE3-692FAA684242}" destId="{39C81DC8-93B1-42BB-BA1C-D9D7E3C5B7C5}" srcOrd="1" destOrd="0" parTransId="{EF39CB3B-0A0C-4C3F-9286-28A3FE3CF24D}" sibTransId="{13DD3DBB-6FA1-4313-89A6-4D677F4DB54F}"/>
    <dgm:cxn modelId="{03C46E34-037D-4FD0-9147-C5CDB021EBA5}" type="presParOf" srcId="{35B53C36-A2BA-4534-98F6-6B0EDE9CA648}" destId="{1963C7B1-A443-48F6-8720-C0334CEB55E1}" srcOrd="0" destOrd="0" presId="urn:microsoft.com/office/officeart/2005/8/layout/matrix3"/>
    <dgm:cxn modelId="{91B40157-FD78-4B97-92B7-93B986BACC10}" type="presParOf" srcId="{35B53C36-A2BA-4534-98F6-6B0EDE9CA648}" destId="{6281DAAB-EEB9-4C2B-B690-DABC28FEC89D}" srcOrd="1" destOrd="0" presId="urn:microsoft.com/office/officeart/2005/8/layout/matrix3"/>
    <dgm:cxn modelId="{13068E87-EAD9-4584-B5B7-32932A970E4E}" type="presParOf" srcId="{35B53C36-A2BA-4534-98F6-6B0EDE9CA648}" destId="{778A9CE0-4233-4568-8024-F781AE06A466}" srcOrd="2" destOrd="0" presId="urn:microsoft.com/office/officeart/2005/8/layout/matrix3"/>
    <dgm:cxn modelId="{E0A2599A-EE0D-479E-96E4-3A5C0A19AC0B}" type="presParOf" srcId="{35B53C36-A2BA-4534-98F6-6B0EDE9CA648}" destId="{97826DA4-D2FA-4CF6-8634-BC2DD12B1EA1}" srcOrd="3" destOrd="0" presId="urn:microsoft.com/office/officeart/2005/8/layout/matrix3"/>
    <dgm:cxn modelId="{7EA2687B-6AAC-4131-BCAC-AFBCAE0E4B8D}" type="presParOf" srcId="{35B53C36-A2BA-4534-98F6-6B0EDE9CA648}" destId="{9F09BF52-48AA-4F74-9EC7-499AA44F827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5A1E0-169A-4775-93EC-72F1BBC6A047}">
      <dsp:nvSpPr>
        <dsp:cNvPr id="0" name=""/>
        <dsp:cNvSpPr/>
      </dsp:nvSpPr>
      <dsp:spPr>
        <a:xfrm>
          <a:off x="2655916" y="0"/>
          <a:ext cx="1770611" cy="1091205"/>
        </a:xfrm>
        <a:prstGeom prst="trapezoid">
          <a:avLst>
            <a:gd name="adj" fmla="val 81131"/>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Empathetic</a:t>
          </a:r>
        </a:p>
      </dsp:txBody>
      <dsp:txXfrm>
        <a:off x="2655916" y="0"/>
        <a:ext cx="1770611" cy="1091205"/>
      </dsp:txXfrm>
    </dsp:sp>
    <dsp:sp modelId="{EFEBD3B4-99E8-4083-AEC5-A3A641B866B2}">
      <dsp:nvSpPr>
        <dsp:cNvPr id="0" name=""/>
        <dsp:cNvSpPr/>
      </dsp:nvSpPr>
      <dsp:spPr>
        <a:xfrm>
          <a:off x="1770611" y="1091205"/>
          <a:ext cx="3541222" cy="1091205"/>
        </a:xfrm>
        <a:prstGeom prst="trapezoid">
          <a:avLst>
            <a:gd name="adj" fmla="val 81131"/>
          </a:avLst>
        </a:prstGeom>
        <a:solidFill>
          <a:schemeClr val="accent1">
            <a:shade val="50000"/>
            <a:hueOff val="188162"/>
            <a:satOff val="5319"/>
            <a:lumOff val="20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Active</a:t>
          </a:r>
        </a:p>
      </dsp:txBody>
      <dsp:txXfrm>
        <a:off x="2390324" y="1091205"/>
        <a:ext cx="2301794" cy="1091205"/>
      </dsp:txXfrm>
    </dsp:sp>
    <dsp:sp modelId="{D9E44666-8C65-4514-8564-761E88A1C74C}">
      <dsp:nvSpPr>
        <dsp:cNvPr id="0" name=""/>
        <dsp:cNvSpPr/>
      </dsp:nvSpPr>
      <dsp:spPr>
        <a:xfrm>
          <a:off x="885305" y="2182410"/>
          <a:ext cx="5311833" cy="1091205"/>
        </a:xfrm>
        <a:prstGeom prst="trapezoid">
          <a:avLst>
            <a:gd name="adj" fmla="val 81131"/>
          </a:avLst>
        </a:prstGeom>
        <a:solidFill>
          <a:schemeClr val="accent1">
            <a:shade val="50000"/>
            <a:hueOff val="376325"/>
            <a:satOff val="10638"/>
            <a:lumOff val="4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Conversational</a:t>
          </a:r>
        </a:p>
      </dsp:txBody>
      <dsp:txXfrm>
        <a:off x="1814876" y="2182410"/>
        <a:ext cx="3452691" cy="1091205"/>
      </dsp:txXfrm>
    </dsp:sp>
    <dsp:sp modelId="{EE1E78F0-F621-44ED-B7E5-A4D310885B12}">
      <dsp:nvSpPr>
        <dsp:cNvPr id="0" name=""/>
        <dsp:cNvSpPr/>
      </dsp:nvSpPr>
      <dsp:spPr>
        <a:xfrm>
          <a:off x="0" y="3273615"/>
          <a:ext cx="7082444" cy="1091205"/>
        </a:xfrm>
        <a:prstGeom prst="trapezoid">
          <a:avLst>
            <a:gd name="adj" fmla="val 81131"/>
          </a:avLst>
        </a:prstGeom>
        <a:solidFill>
          <a:schemeClr val="accent1">
            <a:shade val="50000"/>
            <a:hueOff val="188162"/>
            <a:satOff val="5319"/>
            <a:lumOff val="20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Superficial</a:t>
          </a:r>
        </a:p>
      </dsp:txBody>
      <dsp:txXfrm>
        <a:off x="1239427" y="3273615"/>
        <a:ext cx="4603588" cy="1091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19D6B-FA29-4602-A219-84D21ECBA282}">
      <dsp:nvSpPr>
        <dsp:cNvPr id="0" name=""/>
        <dsp:cNvSpPr/>
      </dsp:nvSpPr>
      <dsp:spPr>
        <a:xfrm>
          <a:off x="0" y="127000"/>
          <a:ext cx="1904999" cy="11430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Prepare the environment</a:t>
          </a:r>
        </a:p>
      </dsp:txBody>
      <dsp:txXfrm>
        <a:off x="0" y="127000"/>
        <a:ext cx="1904999" cy="1143000"/>
      </dsp:txXfrm>
    </dsp:sp>
    <dsp:sp modelId="{1EA4939F-35AC-4B0E-A366-501293D5E7BA}">
      <dsp:nvSpPr>
        <dsp:cNvPr id="0" name=""/>
        <dsp:cNvSpPr/>
      </dsp:nvSpPr>
      <dsp:spPr>
        <a:xfrm>
          <a:off x="2095500" y="127000"/>
          <a:ext cx="1904999" cy="1143000"/>
        </a:xfrm>
        <a:prstGeom prst="rect">
          <a:avLst/>
        </a:prstGeom>
        <a:solidFill>
          <a:schemeClr val="accent2">
            <a:hueOff val="1347479"/>
            <a:satOff val="373"/>
            <a:lumOff val="-47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Leave distractions behind</a:t>
          </a:r>
        </a:p>
      </dsp:txBody>
      <dsp:txXfrm>
        <a:off x="2095500" y="127000"/>
        <a:ext cx="1904999" cy="1143000"/>
      </dsp:txXfrm>
    </dsp:sp>
    <dsp:sp modelId="{D5644E61-0435-43BA-A9C3-706356C3412D}">
      <dsp:nvSpPr>
        <dsp:cNvPr id="0" name=""/>
        <dsp:cNvSpPr/>
      </dsp:nvSpPr>
      <dsp:spPr>
        <a:xfrm>
          <a:off x="4191000" y="127000"/>
          <a:ext cx="1904999" cy="1143000"/>
        </a:xfrm>
        <a:prstGeom prst="rect">
          <a:avLst/>
        </a:prstGeom>
        <a:solidFill>
          <a:schemeClr val="accent2">
            <a:hueOff val="2694958"/>
            <a:satOff val="746"/>
            <a:lumOff val="-94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Take notes</a:t>
          </a:r>
        </a:p>
      </dsp:txBody>
      <dsp:txXfrm>
        <a:off x="4191000" y="127000"/>
        <a:ext cx="1904999" cy="1143000"/>
      </dsp:txXfrm>
    </dsp:sp>
    <dsp:sp modelId="{D40E248A-0EBE-4A6F-B25D-E231790B7570}">
      <dsp:nvSpPr>
        <dsp:cNvPr id="0" name=""/>
        <dsp:cNvSpPr/>
      </dsp:nvSpPr>
      <dsp:spPr>
        <a:xfrm>
          <a:off x="0" y="1460500"/>
          <a:ext cx="1904999" cy="1143000"/>
        </a:xfrm>
        <a:prstGeom prst="rect">
          <a:avLst/>
        </a:prstGeom>
        <a:solidFill>
          <a:schemeClr val="accent2">
            <a:hueOff val="4042436"/>
            <a:satOff val="1119"/>
            <a:lumOff val="-142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Make eye contact </a:t>
          </a:r>
        </a:p>
      </dsp:txBody>
      <dsp:txXfrm>
        <a:off x="0" y="1460500"/>
        <a:ext cx="1904999" cy="1143000"/>
      </dsp:txXfrm>
    </dsp:sp>
    <dsp:sp modelId="{422DB9BA-54B0-45AC-B097-33A082C2950E}">
      <dsp:nvSpPr>
        <dsp:cNvPr id="0" name=""/>
        <dsp:cNvSpPr/>
      </dsp:nvSpPr>
      <dsp:spPr>
        <a:xfrm>
          <a:off x="2095500" y="1460500"/>
          <a:ext cx="1904999" cy="1143000"/>
        </a:xfrm>
        <a:prstGeom prst="rect">
          <a:avLst/>
        </a:prstGeom>
        <a:solidFill>
          <a:schemeClr val="accent2">
            <a:hueOff val="5389915"/>
            <a:satOff val="1492"/>
            <a:lumOff val="-189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 Listen” to body language and tone </a:t>
          </a:r>
        </a:p>
      </dsp:txBody>
      <dsp:txXfrm>
        <a:off x="2095500" y="1460500"/>
        <a:ext cx="1904999" cy="1143000"/>
      </dsp:txXfrm>
    </dsp:sp>
    <dsp:sp modelId="{9C3407AE-6625-4C64-8E76-DA5AD4FD9EF7}">
      <dsp:nvSpPr>
        <dsp:cNvPr id="0" name=""/>
        <dsp:cNvSpPr/>
      </dsp:nvSpPr>
      <dsp:spPr>
        <a:xfrm>
          <a:off x="4191000" y="1460500"/>
          <a:ext cx="1904999" cy="1143000"/>
        </a:xfrm>
        <a:prstGeom prst="rect">
          <a:avLst/>
        </a:prstGeom>
        <a:solidFill>
          <a:schemeClr val="accent2">
            <a:hueOff val="6737394"/>
            <a:satOff val="1865"/>
            <a:lumOff val="-236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Be aware of your body language </a:t>
          </a:r>
        </a:p>
      </dsp:txBody>
      <dsp:txXfrm>
        <a:off x="4191000" y="1460500"/>
        <a:ext cx="1904999" cy="1143000"/>
      </dsp:txXfrm>
    </dsp:sp>
    <dsp:sp modelId="{65042411-4E65-405C-9A98-8A86AE5A40FC}">
      <dsp:nvSpPr>
        <dsp:cNvPr id="0" name=""/>
        <dsp:cNvSpPr/>
      </dsp:nvSpPr>
      <dsp:spPr>
        <a:xfrm>
          <a:off x="2095500" y="2793999"/>
          <a:ext cx="1904999" cy="1143000"/>
        </a:xfrm>
        <a:prstGeom prst="rect">
          <a:avLst/>
        </a:prstGeom>
        <a:solidFill>
          <a:schemeClr val="accent2">
            <a:hueOff val="8084873"/>
            <a:satOff val="2238"/>
            <a:lumOff val="-284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Reflect back</a:t>
          </a:r>
        </a:p>
      </dsp:txBody>
      <dsp:txXfrm>
        <a:off x="2095500" y="2793999"/>
        <a:ext cx="1904999" cy="1143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3C7B1-A443-48F6-8720-C0334CEB55E1}">
      <dsp:nvSpPr>
        <dsp:cNvPr id="0" name=""/>
        <dsp:cNvSpPr/>
      </dsp:nvSpPr>
      <dsp:spPr>
        <a:xfrm>
          <a:off x="1099796" y="0"/>
          <a:ext cx="6596743" cy="659674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81DAAB-EEB9-4C2B-B690-DABC28FEC89D}">
      <dsp:nvSpPr>
        <dsp:cNvPr id="0" name=""/>
        <dsp:cNvSpPr/>
      </dsp:nvSpPr>
      <dsp:spPr>
        <a:xfrm>
          <a:off x="1726487" y="626690"/>
          <a:ext cx="2572729" cy="257272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Analytical</a:t>
          </a:r>
        </a:p>
      </dsp:txBody>
      <dsp:txXfrm>
        <a:off x="1852077" y="752280"/>
        <a:ext cx="2321549" cy="2321549"/>
      </dsp:txXfrm>
    </dsp:sp>
    <dsp:sp modelId="{778A9CE0-4233-4568-8024-F781AE06A466}">
      <dsp:nvSpPr>
        <dsp:cNvPr id="0" name=""/>
        <dsp:cNvSpPr/>
      </dsp:nvSpPr>
      <dsp:spPr>
        <a:xfrm>
          <a:off x="4497119" y="626690"/>
          <a:ext cx="2572729" cy="257272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Driving</a:t>
          </a:r>
        </a:p>
      </dsp:txBody>
      <dsp:txXfrm>
        <a:off x="4622709" y="752280"/>
        <a:ext cx="2321549" cy="2321549"/>
      </dsp:txXfrm>
    </dsp:sp>
    <dsp:sp modelId="{97826DA4-D2FA-4CF6-8634-BC2DD12B1EA1}">
      <dsp:nvSpPr>
        <dsp:cNvPr id="0" name=""/>
        <dsp:cNvSpPr/>
      </dsp:nvSpPr>
      <dsp:spPr>
        <a:xfrm>
          <a:off x="1726487" y="3397322"/>
          <a:ext cx="2572729" cy="257272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Amiable</a:t>
          </a:r>
        </a:p>
      </dsp:txBody>
      <dsp:txXfrm>
        <a:off x="1852077" y="3522912"/>
        <a:ext cx="2321549" cy="2321549"/>
      </dsp:txXfrm>
    </dsp:sp>
    <dsp:sp modelId="{9F09BF52-48AA-4F74-9EC7-499AA44F8279}">
      <dsp:nvSpPr>
        <dsp:cNvPr id="0" name=""/>
        <dsp:cNvSpPr/>
      </dsp:nvSpPr>
      <dsp:spPr>
        <a:xfrm>
          <a:off x="4497119" y="3397322"/>
          <a:ext cx="2572729" cy="257272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Expressive</a:t>
          </a:r>
        </a:p>
      </dsp:txBody>
      <dsp:txXfrm>
        <a:off x="4622709" y="3522912"/>
        <a:ext cx="2321549" cy="2321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3C7B1-A443-48F6-8720-C0334CEB55E1}">
      <dsp:nvSpPr>
        <dsp:cNvPr id="0" name=""/>
        <dsp:cNvSpPr/>
      </dsp:nvSpPr>
      <dsp:spPr>
        <a:xfrm>
          <a:off x="1099796" y="0"/>
          <a:ext cx="6596743" cy="659674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81DAAB-EEB9-4C2B-B690-DABC28FEC89D}">
      <dsp:nvSpPr>
        <dsp:cNvPr id="0" name=""/>
        <dsp:cNvSpPr/>
      </dsp:nvSpPr>
      <dsp:spPr>
        <a:xfrm>
          <a:off x="1726487" y="626690"/>
          <a:ext cx="2572729" cy="257272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Analytical</a:t>
          </a:r>
        </a:p>
      </dsp:txBody>
      <dsp:txXfrm>
        <a:off x="1852077" y="752280"/>
        <a:ext cx="2321549" cy="2321549"/>
      </dsp:txXfrm>
    </dsp:sp>
    <dsp:sp modelId="{778A9CE0-4233-4568-8024-F781AE06A466}">
      <dsp:nvSpPr>
        <dsp:cNvPr id="0" name=""/>
        <dsp:cNvSpPr/>
      </dsp:nvSpPr>
      <dsp:spPr>
        <a:xfrm>
          <a:off x="4497119" y="626690"/>
          <a:ext cx="2572729" cy="257272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Driving</a:t>
          </a:r>
        </a:p>
      </dsp:txBody>
      <dsp:txXfrm>
        <a:off x="4622709" y="752280"/>
        <a:ext cx="2321549" cy="2321549"/>
      </dsp:txXfrm>
    </dsp:sp>
    <dsp:sp modelId="{97826DA4-D2FA-4CF6-8634-BC2DD12B1EA1}">
      <dsp:nvSpPr>
        <dsp:cNvPr id="0" name=""/>
        <dsp:cNvSpPr/>
      </dsp:nvSpPr>
      <dsp:spPr>
        <a:xfrm>
          <a:off x="1726487" y="3397322"/>
          <a:ext cx="2572729" cy="257272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Amiable</a:t>
          </a:r>
        </a:p>
      </dsp:txBody>
      <dsp:txXfrm>
        <a:off x="1852077" y="3522912"/>
        <a:ext cx="2321549" cy="2321549"/>
      </dsp:txXfrm>
    </dsp:sp>
    <dsp:sp modelId="{9F09BF52-48AA-4F74-9EC7-499AA44F8279}">
      <dsp:nvSpPr>
        <dsp:cNvPr id="0" name=""/>
        <dsp:cNvSpPr/>
      </dsp:nvSpPr>
      <dsp:spPr>
        <a:xfrm>
          <a:off x="4497119" y="3397322"/>
          <a:ext cx="2572729" cy="257272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Expressive</a:t>
          </a:r>
        </a:p>
      </dsp:txBody>
      <dsp:txXfrm>
        <a:off x="4622709" y="3522912"/>
        <a:ext cx="2321549" cy="23215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3C7B1-A443-48F6-8720-C0334CEB55E1}">
      <dsp:nvSpPr>
        <dsp:cNvPr id="0" name=""/>
        <dsp:cNvSpPr/>
      </dsp:nvSpPr>
      <dsp:spPr>
        <a:xfrm>
          <a:off x="1099796" y="0"/>
          <a:ext cx="6596743" cy="659674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81DAAB-EEB9-4C2B-B690-DABC28FEC89D}">
      <dsp:nvSpPr>
        <dsp:cNvPr id="0" name=""/>
        <dsp:cNvSpPr/>
      </dsp:nvSpPr>
      <dsp:spPr>
        <a:xfrm>
          <a:off x="1726487" y="626690"/>
          <a:ext cx="2572729" cy="257272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Highest score in column 4: Analytical</a:t>
          </a:r>
        </a:p>
      </dsp:txBody>
      <dsp:txXfrm>
        <a:off x="1852077" y="752280"/>
        <a:ext cx="2321549" cy="2321549"/>
      </dsp:txXfrm>
    </dsp:sp>
    <dsp:sp modelId="{778A9CE0-4233-4568-8024-F781AE06A466}">
      <dsp:nvSpPr>
        <dsp:cNvPr id="0" name=""/>
        <dsp:cNvSpPr/>
      </dsp:nvSpPr>
      <dsp:spPr>
        <a:xfrm>
          <a:off x="4497119" y="626690"/>
          <a:ext cx="2572729" cy="257272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Highest score in column 1: Driving</a:t>
          </a:r>
        </a:p>
      </dsp:txBody>
      <dsp:txXfrm>
        <a:off x="4622709" y="752280"/>
        <a:ext cx="2321549" cy="2321549"/>
      </dsp:txXfrm>
    </dsp:sp>
    <dsp:sp modelId="{97826DA4-D2FA-4CF6-8634-BC2DD12B1EA1}">
      <dsp:nvSpPr>
        <dsp:cNvPr id="0" name=""/>
        <dsp:cNvSpPr/>
      </dsp:nvSpPr>
      <dsp:spPr>
        <a:xfrm>
          <a:off x="1726487" y="3397322"/>
          <a:ext cx="2572729" cy="257272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Highest score in column 3: Amiable</a:t>
          </a:r>
        </a:p>
      </dsp:txBody>
      <dsp:txXfrm>
        <a:off x="1852077" y="3522912"/>
        <a:ext cx="2321549" cy="2321549"/>
      </dsp:txXfrm>
    </dsp:sp>
    <dsp:sp modelId="{9F09BF52-48AA-4F74-9EC7-499AA44F8279}">
      <dsp:nvSpPr>
        <dsp:cNvPr id="0" name=""/>
        <dsp:cNvSpPr/>
      </dsp:nvSpPr>
      <dsp:spPr>
        <a:xfrm>
          <a:off x="4497119" y="3397322"/>
          <a:ext cx="2572729" cy="257272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Arial" panose="020B0604020202020204" pitchFamily="34" charset="0"/>
              <a:cs typeface="Arial" panose="020B0604020202020204" pitchFamily="34" charset="0"/>
            </a:rPr>
            <a:t>Highest score in column 2: Expressive</a:t>
          </a:r>
        </a:p>
      </dsp:txBody>
      <dsp:txXfrm>
        <a:off x="4622709" y="3522912"/>
        <a:ext cx="2321549" cy="23215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3C7B1-A443-48F6-8720-C0334CEB55E1}">
      <dsp:nvSpPr>
        <dsp:cNvPr id="0" name=""/>
        <dsp:cNvSpPr/>
      </dsp:nvSpPr>
      <dsp:spPr>
        <a:xfrm>
          <a:off x="1099796" y="0"/>
          <a:ext cx="6596743" cy="659674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81DAAB-EEB9-4C2B-B690-DABC28FEC89D}">
      <dsp:nvSpPr>
        <dsp:cNvPr id="0" name=""/>
        <dsp:cNvSpPr/>
      </dsp:nvSpPr>
      <dsp:spPr>
        <a:xfrm>
          <a:off x="1726487" y="626690"/>
          <a:ext cx="2572729" cy="257272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latin typeface="Arial" panose="020B0604020202020204" pitchFamily="34" charset="0"/>
              <a:cs typeface="Arial" panose="020B0604020202020204" pitchFamily="34" charset="0"/>
            </a:rPr>
            <a:t>Analytical</a:t>
          </a:r>
        </a:p>
        <a:p>
          <a:pPr marL="228600" lvl="1" indent="-228600" algn="l" defTabSz="889000">
            <a:lnSpc>
              <a:spcPct val="90000"/>
            </a:lnSpc>
            <a:spcBef>
              <a:spcPct val="0"/>
            </a:spcBef>
            <a:spcAft>
              <a:spcPct val="15000"/>
            </a:spcAft>
            <a:buChar char="•"/>
          </a:pPr>
          <a:r>
            <a:rPr lang="en-GB" sz="2000" kern="1200"/>
            <a:t>Logical</a:t>
          </a:r>
          <a:endParaRPr lang="en-GB"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t>Precise </a:t>
          </a:r>
          <a:endParaRPr lang="en-GB"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t>Reserved</a:t>
          </a:r>
        </a:p>
        <a:p>
          <a:pPr marL="228600" lvl="1" indent="-228600" algn="l" defTabSz="889000">
            <a:lnSpc>
              <a:spcPct val="90000"/>
            </a:lnSpc>
            <a:spcBef>
              <a:spcPct val="0"/>
            </a:spcBef>
            <a:spcAft>
              <a:spcPct val="15000"/>
            </a:spcAft>
            <a:buChar char="•"/>
          </a:pPr>
          <a:r>
            <a:rPr lang="en-GB" sz="2000" kern="1200"/>
            <a:t>Analytical</a:t>
          </a:r>
        </a:p>
        <a:p>
          <a:pPr marL="228600" lvl="1" indent="-228600" algn="l" defTabSz="889000">
            <a:lnSpc>
              <a:spcPct val="90000"/>
            </a:lnSpc>
            <a:spcBef>
              <a:spcPct val="0"/>
            </a:spcBef>
            <a:spcAft>
              <a:spcPct val="15000"/>
            </a:spcAft>
            <a:buChar char="•"/>
          </a:pPr>
          <a:r>
            <a:rPr lang="en-GB" sz="2000" kern="1200"/>
            <a:t>Careful</a:t>
          </a:r>
        </a:p>
      </dsp:txBody>
      <dsp:txXfrm>
        <a:off x="1852077" y="752280"/>
        <a:ext cx="2321549" cy="2321549"/>
      </dsp:txXfrm>
    </dsp:sp>
    <dsp:sp modelId="{778A9CE0-4233-4568-8024-F781AE06A466}">
      <dsp:nvSpPr>
        <dsp:cNvPr id="0" name=""/>
        <dsp:cNvSpPr/>
      </dsp:nvSpPr>
      <dsp:spPr>
        <a:xfrm>
          <a:off x="4497119" y="626690"/>
          <a:ext cx="2572729" cy="257272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latin typeface="Arial" panose="020B0604020202020204" pitchFamily="34" charset="0"/>
              <a:cs typeface="Arial" panose="020B0604020202020204" pitchFamily="34" charset="0"/>
            </a:rPr>
            <a:t>Driving</a:t>
          </a:r>
        </a:p>
        <a:p>
          <a:pPr marL="228600" lvl="1" indent="-228600" algn="l" defTabSz="889000">
            <a:lnSpc>
              <a:spcPct val="90000"/>
            </a:lnSpc>
            <a:spcBef>
              <a:spcPct val="0"/>
            </a:spcBef>
            <a:spcAft>
              <a:spcPct val="15000"/>
            </a:spcAft>
            <a:buChar char="•"/>
          </a:pPr>
          <a:r>
            <a:rPr lang="en-GB" sz="2000" kern="1200"/>
            <a:t>Exacting</a:t>
          </a:r>
        </a:p>
        <a:p>
          <a:pPr marL="228600" lvl="1" indent="-228600" algn="l" defTabSz="889000">
            <a:lnSpc>
              <a:spcPct val="90000"/>
            </a:lnSpc>
            <a:spcBef>
              <a:spcPct val="0"/>
            </a:spcBef>
            <a:spcAft>
              <a:spcPct val="15000"/>
            </a:spcAft>
            <a:buChar char="•"/>
          </a:pPr>
          <a:r>
            <a:rPr lang="en-GB" sz="2000" kern="1200"/>
            <a:t>Direct</a:t>
          </a:r>
          <a:endParaRPr lang="en-GB"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t>Decisive</a:t>
          </a:r>
        </a:p>
        <a:p>
          <a:pPr marL="228600" lvl="1" indent="-228600" algn="l" defTabSz="889000">
            <a:lnSpc>
              <a:spcPct val="90000"/>
            </a:lnSpc>
            <a:spcBef>
              <a:spcPct val="0"/>
            </a:spcBef>
            <a:spcAft>
              <a:spcPct val="15000"/>
            </a:spcAft>
            <a:buChar char="•"/>
          </a:pPr>
          <a:r>
            <a:rPr lang="en-GB" sz="2000" kern="1200"/>
            <a:t>Efficient </a:t>
          </a:r>
        </a:p>
        <a:p>
          <a:pPr marL="228600" lvl="1" indent="-228600" algn="l" defTabSz="889000">
            <a:lnSpc>
              <a:spcPct val="90000"/>
            </a:lnSpc>
            <a:spcBef>
              <a:spcPct val="0"/>
            </a:spcBef>
            <a:spcAft>
              <a:spcPct val="15000"/>
            </a:spcAft>
            <a:buChar char="•"/>
          </a:pPr>
          <a:r>
            <a:rPr lang="en-GB" sz="2000" kern="1200"/>
            <a:t>Determined</a:t>
          </a:r>
        </a:p>
      </dsp:txBody>
      <dsp:txXfrm>
        <a:off x="4622709" y="752280"/>
        <a:ext cx="2321549" cy="2321549"/>
      </dsp:txXfrm>
    </dsp:sp>
    <dsp:sp modelId="{97826DA4-D2FA-4CF6-8634-BC2DD12B1EA1}">
      <dsp:nvSpPr>
        <dsp:cNvPr id="0" name=""/>
        <dsp:cNvSpPr/>
      </dsp:nvSpPr>
      <dsp:spPr>
        <a:xfrm>
          <a:off x="1726487" y="3397322"/>
          <a:ext cx="2572729" cy="257272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latin typeface="Arial" panose="020B0604020202020204" pitchFamily="34" charset="0"/>
              <a:cs typeface="Arial" panose="020B0604020202020204" pitchFamily="34" charset="0"/>
            </a:rPr>
            <a:t>Amiable</a:t>
          </a:r>
        </a:p>
        <a:p>
          <a:pPr marL="228600" lvl="1" indent="-228600" algn="l" defTabSz="889000">
            <a:lnSpc>
              <a:spcPct val="90000"/>
            </a:lnSpc>
            <a:spcBef>
              <a:spcPct val="0"/>
            </a:spcBef>
            <a:spcAft>
              <a:spcPct val="15000"/>
            </a:spcAft>
            <a:buChar char="•"/>
          </a:pPr>
          <a:r>
            <a:rPr lang="en-GB" sz="2000" kern="1200"/>
            <a:t>Friendly</a:t>
          </a:r>
          <a:endParaRPr lang="en-GB"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t>Accepting</a:t>
          </a:r>
          <a:endParaRPr lang="en-GB"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t>Co-operative</a:t>
          </a:r>
        </a:p>
        <a:p>
          <a:pPr marL="228600" lvl="1" indent="-228600" algn="l" defTabSz="889000">
            <a:lnSpc>
              <a:spcPct val="90000"/>
            </a:lnSpc>
            <a:spcBef>
              <a:spcPct val="0"/>
            </a:spcBef>
            <a:spcAft>
              <a:spcPct val="15000"/>
            </a:spcAft>
            <a:buChar char="•"/>
          </a:pPr>
          <a:r>
            <a:rPr lang="en-GB" sz="2000" kern="1200"/>
            <a:t>Warm </a:t>
          </a:r>
        </a:p>
        <a:p>
          <a:pPr marL="228600" lvl="1" indent="-228600" algn="l" defTabSz="889000">
            <a:lnSpc>
              <a:spcPct val="90000"/>
            </a:lnSpc>
            <a:spcBef>
              <a:spcPct val="0"/>
            </a:spcBef>
            <a:spcAft>
              <a:spcPct val="15000"/>
            </a:spcAft>
            <a:buChar char="•"/>
          </a:pPr>
          <a:r>
            <a:rPr lang="en-GB" sz="2000" kern="1200"/>
            <a:t>Patient</a:t>
          </a:r>
        </a:p>
      </dsp:txBody>
      <dsp:txXfrm>
        <a:off x="1852077" y="3522912"/>
        <a:ext cx="2321549" cy="2321549"/>
      </dsp:txXfrm>
    </dsp:sp>
    <dsp:sp modelId="{9F09BF52-48AA-4F74-9EC7-499AA44F8279}">
      <dsp:nvSpPr>
        <dsp:cNvPr id="0" name=""/>
        <dsp:cNvSpPr/>
      </dsp:nvSpPr>
      <dsp:spPr>
        <a:xfrm>
          <a:off x="4497119" y="3397322"/>
          <a:ext cx="2572729" cy="257272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latin typeface="Arial" panose="020B0604020202020204" pitchFamily="34" charset="0"/>
              <a:cs typeface="Arial" panose="020B0604020202020204" pitchFamily="34" charset="0"/>
            </a:rPr>
            <a:t>Expressive</a:t>
          </a:r>
        </a:p>
        <a:p>
          <a:pPr marL="228600" lvl="1" indent="-228600" algn="l" defTabSz="889000">
            <a:lnSpc>
              <a:spcPct val="90000"/>
            </a:lnSpc>
            <a:spcBef>
              <a:spcPct val="0"/>
            </a:spcBef>
            <a:spcAft>
              <a:spcPct val="15000"/>
            </a:spcAft>
            <a:buChar char="•"/>
          </a:pPr>
          <a:r>
            <a:rPr lang="en-GB" sz="2000" kern="1200"/>
            <a:t>Fast reactor</a:t>
          </a:r>
          <a:endParaRPr lang="en-GB"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t>Creative </a:t>
          </a:r>
          <a:endParaRPr lang="en-GB"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t>Optimistic</a:t>
          </a:r>
        </a:p>
        <a:p>
          <a:pPr marL="228600" lvl="1" indent="-228600" algn="l" defTabSz="889000">
            <a:lnSpc>
              <a:spcPct val="90000"/>
            </a:lnSpc>
            <a:spcBef>
              <a:spcPct val="0"/>
            </a:spcBef>
            <a:spcAft>
              <a:spcPct val="15000"/>
            </a:spcAft>
            <a:buChar char="•"/>
          </a:pPr>
          <a:r>
            <a:rPr lang="en-GB" sz="2000" kern="1200"/>
            <a:t>Energetic </a:t>
          </a:r>
        </a:p>
        <a:p>
          <a:pPr marL="228600" lvl="1" indent="-228600" algn="l" defTabSz="889000">
            <a:lnSpc>
              <a:spcPct val="90000"/>
            </a:lnSpc>
            <a:spcBef>
              <a:spcPct val="0"/>
            </a:spcBef>
            <a:spcAft>
              <a:spcPct val="15000"/>
            </a:spcAft>
            <a:buChar char="•"/>
          </a:pPr>
          <a:r>
            <a:rPr lang="en-GB" sz="2000" kern="1200"/>
            <a:t>Open</a:t>
          </a:r>
        </a:p>
      </dsp:txBody>
      <dsp:txXfrm>
        <a:off x="4622709" y="3522912"/>
        <a:ext cx="2321549" cy="23215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3C7B1-A443-48F6-8720-C0334CEB55E1}">
      <dsp:nvSpPr>
        <dsp:cNvPr id="0" name=""/>
        <dsp:cNvSpPr/>
      </dsp:nvSpPr>
      <dsp:spPr>
        <a:xfrm>
          <a:off x="1099796" y="0"/>
          <a:ext cx="6596743" cy="659674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81DAAB-EEB9-4C2B-B690-DABC28FEC89D}">
      <dsp:nvSpPr>
        <dsp:cNvPr id="0" name=""/>
        <dsp:cNvSpPr/>
      </dsp:nvSpPr>
      <dsp:spPr>
        <a:xfrm>
          <a:off x="1726487" y="626690"/>
          <a:ext cx="2572729" cy="257272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Analytical</a:t>
          </a:r>
        </a:p>
        <a:p>
          <a:pPr marL="171450" lvl="1" indent="-171450" algn="l" defTabSz="800100">
            <a:lnSpc>
              <a:spcPct val="90000"/>
            </a:lnSpc>
            <a:spcBef>
              <a:spcPct val="0"/>
            </a:spcBef>
            <a:spcAft>
              <a:spcPct val="15000"/>
            </a:spcAft>
            <a:buChar char="•"/>
          </a:pPr>
          <a:r>
            <a:rPr lang="en-GB" sz="1800" kern="1200"/>
            <a:t>Stubborn</a:t>
          </a:r>
          <a:endParaRPr lang="en-GB"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GB" sz="1800" kern="1200"/>
            <a:t>Pedantic</a:t>
          </a:r>
          <a:endParaRPr lang="en-GB"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GB" sz="1800" kern="1200" err="1"/>
            <a:t>Nitpicker</a:t>
          </a:r>
          <a:endParaRPr lang="en-GB" sz="1800" kern="1200"/>
        </a:p>
        <a:p>
          <a:pPr marL="171450" lvl="1" indent="-171450" algn="l" defTabSz="800100">
            <a:lnSpc>
              <a:spcPct val="90000"/>
            </a:lnSpc>
            <a:spcBef>
              <a:spcPct val="0"/>
            </a:spcBef>
            <a:spcAft>
              <a:spcPct val="15000"/>
            </a:spcAft>
            <a:buChar char="•"/>
          </a:pPr>
          <a:r>
            <a:rPr lang="en-GB" sz="1800" kern="1200"/>
            <a:t>Unemotional </a:t>
          </a:r>
        </a:p>
        <a:p>
          <a:pPr marL="171450" lvl="1" indent="-171450" algn="l" defTabSz="800100">
            <a:lnSpc>
              <a:spcPct val="90000"/>
            </a:lnSpc>
            <a:spcBef>
              <a:spcPct val="0"/>
            </a:spcBef>
            <a:spcAft>
              <a:spcPct val="15000"/>
            </a:spcAft>
            <a:buChar char="•"/>
          </a:pPr>
          <a:r>
            <a:rPr lang="en-GB" sz="1800" kern="1200"/>
            <a:t>Perfectionist</a:t>
          </a:r>
        </a:p>
      </dsp:txBody>
      <dsp:txXfrm>
        <a:off x="1852077" y="752280"/>
        <a:ext cx="2321549" cy="2321549"/>
      </dsp:txXfrm>
    </dsp:sp>
    <dsp:sp modelId="{778A9CE0-4233-4568-8024-F781AE06A466}">
      <dsp:nvSpPr>
        <dsp:cNvPr id="0" name=""/>
        <dsp:cNvSpPr/>
      </dsp:nvSpPr>
      <dsp:spPr>
        <a:xfrm>
          <a:off x="4497119" y="626690"/>
          <a:ext cx="2572729" cy="257272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Driving</a:t>
          </a:r>
        </a:p>
        <a:p>
          <a:pPr marL="171450" lvl="1" indent="-171450" algn="l" defTabSz="800100">
            <a:lnSpc>
              <a:spcPct val="90000"/>
            </a:lnSpc>
            <a:spcBef>
              <a:spcPct val="0"/>
            </a:spcBef>
            <a:spcAft>
              <a:spcPct val="15000"/>
            </a:spcAft>
            <a:buChar char="•"/>
          </a:pPr>
          <a:r>
            <a:rPr lang="en-GB" sz="1800" kern="1200"/>
            <a:t>Autocratic</a:t>
          </a:r>
          <a:endParaRPr lang="en-GB"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GB" sz="1800" kern="1200"/>
            <a:t>Insensitive </a:t>
          </a:r>
        </a:p>
        <a:p>
          <a:pPr marL="171450" lvl="1" indent="-171450" algn="l" defTabSz="800100">
            <a:lnSpc>
              <a:spcPct val="90000"/>
            </a:lnSpc>
            <a:spcBef>
              <a:spcPct val="0"/>
            </a:spcBef>
            <a:spcAft>
              <a:spcPct val="15000"/>
            </a:spcAft>
            <a:buChar char="•"/>
          </a:pPr>
          <a:r>
            <a:rPr lang="en-GB" sz="1800" kern="1200"/>
            <a:t>Demanding</a:t>
          </a:r>
        </a:p>
        <a:p>
          <a:pPr marL="171450" lvl="1" indent="-171450" algn="l" defTabSz="800100">
            <a:lnSpc>
              <a:spcPct val="90000"/>
            </a:lnSpc>
            <a:spcBef>
              <a:spcPct val="0"/>
            </a:spcBef>
            <a:spcAft>
              <a:spcPct val="15000"/>
            </a:spcAft>
            <a:buChar char="•"/>
          </a:pPr>
          <a:r>
            <a:rPr lang="en-GB" sz="1800" kern="1200"/>
            <a:t>Domineering </a:t>
          </a:r>
        </a:p>
        <a:p>
          <a:pPr marL="171450" lvl="1" indent="-171450" algn="l" defTabSz="800100">
            <a:lnSpc>
              <a:spcPct val="90000"/>
            </a:lnSpc>
            <a:spcBef>
              <a:spcPct val="0"/>
            </a:spcBef>
            <a:spcAft>
              <a:spcPct val="15000"/>
            </a:spcAft>
            <a:buChar char="•"/>
          </a:pPr>
          <a:r>
            <a:rPr lang="en-GB" sz="1800" kern="1200"/>
            <a:t>Critical</a:t>
          </a:r>
        </a:p>
      </dsp:txBody>
      <dsp:txXfrm>
        <a:off x="4622709" y="752280"/>
        <a:ext cx="2321549" cy="2321549"/>
      </dsp:txXfrm>
    </dsp:sp>
    <dsp:sp modelId="{97826DA4-D2FA-4CF6-8634-BC2DD12B1EA1}">
      <dsp:nvSpPr>
        <dsp:cNvPr id="0" name=""/>
        <dsp:cNvSpPr/>
      </dsp:nvSpPr>
      <dsp:spPr>
        <a:xfrm>
          <a:off x="1726487" y="3397322"/>
          <a:ext cx="2572729" cy="257272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Amiable</a:t>
          </a:r>
        </a:p>
        <a:p>
          <a:pPr marL="171450" lvl="1" indent="-171450" algn="l" defTabSz="800100">
            <a:lnSpc>
              <a:spcPct val="90000"/>
            </a:lnSpc>
            <a:spcBef>
              <a:spcPct val="0"/>
            </a:spcBef>
            <a:spcAft>
              <a:spcPct val="15000"/>
            </a:spcAft>
            <a:buChar char="•"/>
          </a:pPr>
          <a:r>
            <a:rPr lang="en-GB" sz="1800" kern="1200"/>
            <a:t>Weak</a:t>
          </a:r>
          <a:endParaRPr lang="en-GB"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GB" sz="1800" kern="1200"/>
            <a:t>Time waster </a:t>
          </a:r>
          <a:endParaRPr lang="en-GB"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GB" sz="1800" kern="1200"/>
            <a:t>Not straightforward</a:t>
          </a:r>
        </a:p>
        <a:p>
          <a:pPr marL="171450" lvl="1" indent="-171450" algn="l" defTabSz="800100">
            <a:lnSpc>
              <a:spcPct val="90000"/>
            </a:lnSpc>
            <a:spcBef>
              <a:spcPct val="0"/>
            </a:spcBef>
            <a:spcAft>
              <a:spcPct val="15000"/>
            </a:spcAft>
            <a:buChar char="•"/>
          </a:pPr>
          <a:r>
            <a:rPr lang="en-GB" sz="1800" kern="1200"/>
            <a:t>Lacking goals</a:t>
          </a:r>
        </a:p>
        <a:p>
          <a:pPr marL="171450" lvl="1" indent="-171450" algn="l" defTabSz="800100">
            <a:lnSpc>
              <a:spcPct val="90000"/>
            </a:lnSpc>
            <a:spcBef>
              <a:spcPct val="0"/>
            </a:spcBef>
            <a:spcAft>
              <a:spcPct val="15000"/>
            </a:spcAft>
            <a:buChar char="•"/>
          </a:pPr>
          <a:r>
            <a:rPr lang="en-GB" sz="1800" kern="1200"/>
            <a:t>Slow to make decisions</a:t>
          </a:r>
        </a:p>
      </dsp:txBody>
      <dsp:txXfrm>
        <a:off x="1852077" y="3522912"/>
        <a:ext cx="2321549" cy="2321549"/>
      </dsp:txXfrm>
    </dsp:sp>
    <dsp:sp modelId="{9F09BF52-48AA-4F74-9EC7-499AA44F8279}">
      <dsp:nvSpPr>
        <dsp:cNvPr id="0" name=""/>
        <dsp:cNvSpPr/>
      </dsp:nvSpPr>
      <dsp:spPr>
        <a:xfrm>
          <a:off x="4497119" y="3397322"/>
          <a:ext cx="2572729" cy="257272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latin typeface="Arial" panose="020B0604020202020204" pitchFamily="34" charset="0"/>
              <a:cs typeface="Arial" panose="020B0604020202020204" pitchFamily="34" charset="0"/>
            </a:rPr>
            <a:t>Expressive</a:t>
          </a:r>
        </a:p>
        <a:p>
          <a:pPr marL="171450" lvl="1" indent="-171450" algn="l" defTabSz="800100">
            <a:lnSpc>
              <a:spcPct val="90000"/>
            </a:lnSpc>
            <a:spcBef>
              <a:spcPct val="0"/>
            </a:spcBef>
            <a:spcAft>
              <a:spcPct val="15000"/>
            </a:spcAft>
            <a:buChar char="•"/>
          </a:pPr>
          <a:r>
            <a:rPr lang="en-GB" sz="1800" kern="1200"/>
            <a:t>Pushy</a:t>
          </a:r>
          <a:endParaRPr lang="en-GB"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GB" sz="1800" kern="1200"/>
            <a:t>No follow through</a:t>
          </a:r>
          <a:endParaRPr lang="en-GB"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GB" sz="1800" kern="1200"/>
            <a:t>Superficial</a:t>
          </a:r>
        </a:p>
        <a:p>
          <a:pPr marL="171450" lvl="1" indent="-171450" algn="l" defTabSz="800100">
            <a:lnSpc>
              <a:spcPct val="90000"/>
            </a:lnSpc>
            <a:spcBef>
              <a:spcPct val="0"/>
            </a:spcBef>
            <a:spcAft>
              <a:spcPct val="15000"/>
            </a:spcAft>
            <a:buChar char="•"/>
          </a:pPr>
          <a:r>
            <a:rPr lang="en-GB" sz="1800" kern="1200"/>
            <a:t>Over confident </a:t>
          </a:r>
        </a:p>
        <a:p>
          <a:pPr marL="171450" lvl="1" indent="-171450" algn="l" defTabSz="800100">
            <a:lnSpc>
              <a:spcPct val="90000"/>
            </a:lnSpc>
            <a:spcBef>
              <a:spcPct val="0"/>
            </a:spcBef>
            <a:spcAft>
              <a:spcPct val="15000"/>
            </a:spcAft>
            <a:buChar char="•"/>
          </a:pPr>
          <a:r>
            <a:rPr lang="en-GB" sz="1800" kern="1200"/>
            <a:t>Exaggerator</a:t>
          </a:r>
        </a:p>
        <a:p>
          <a:pPr marL="171450" lvl="1" indent="-171450" algn="l" defTabSz="800100">
            <a:lnSpc>
              <a:spcPct val="90000"/>
            </a:lnSpc>
            <a:spcBef>
              <a:spcPct val="0"/>
            </a:spcBef>
            <a:spcAft>
              <a:spcPct val="15000"/>
            </a:spcAft>
            <a:buChar char="•"/>
          </a:pPr>
          <a:endParaRPr lang="en-GB" sz="1800" kern="1200"/>
        </a:p>
      </dsp:txBody>
      <dsp:txXfrm>
        <a:off x="4622709" y="3522912"/>
        <a:ext cx="2321549" cy="23215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3C7B1-A443-48F6-8720-C0334CEB55E1}">
      <dsp:nvSpPr>
        <dsp:cNvPr id="0" name=""/>
        <dsp:cNvSpPr/>
      </dsp:nvSpPr>
      <dsp:spPr>
        <a:xfrm>
          <a:off x="2675518" y="0"/>
          <a:ext cx="5300345" cy="530034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81DAAB-EEB9-4C2B-B690-DABC28FEC89D}">
      <dsp:nvSpPr>
        <dsp:cNvPr id="0" name=""/>
        <dsp:cNvSpPr/>
      </dsp:nvSpPr>
      <dsp:spPr>
        <a:xfrm>
          <a:off x="3179050" y="503532"/>
          <a:ext cx="2067134" cy="206713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Analytical</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Take your time</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Communicate clearly</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Don’t pressure for answers</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Respect their processes</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Ask for their feedback</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Give them space</a:t>
          </a:r>
        </a:p>
      </dsp:txBody>
      <dsp:txXfrm>
        <a:off x="3279959" y="604441"/>
        <a:ext cx="1865316" cy="1865316"/>
      </dsp:txXfrm>
    </dsp:sp>
    <dsp:sp modelId="{778A9CE0-4233-4568-8024-F781AE06A466}">
      <dsp:nvSpPr>
        <dsp:cNvPr id="0" name=""/>
        <dsp:cNvSpPr/>
      </dsp:nvSpPr>
      <dsp:spPr>
        <a:xfrm>
          <a:off x="5405195" y="503532"/>
          <a:ext cx="2067134" cy="2067134"/>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Driving</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Respect their time</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Stick to the facts</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Follow through on promises</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Show your competence</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Earn their trust</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Let them have some control</a:t>
          </a:r>
        </a:p>
      </dsp:txBody>
      <dsp:txXfrm>
        <a:off x="5506104" y="604441"/>
        <a:ext cx="1865316" cy="1865316"/>
      </dsp:txXfrm>
    </dsp:sp>
    <dsp:sp modelId="{97826DA4-D2FA-4CF6-8634-BC2DD12B1EA1}">
      <dsp:nvSpPr>
        <dsp:cNvPr id="0" name=""/>
        <dsp:cNvSpPr/>
      </dsp:nvSpPr>
      <dsp:spPr>
        <a:xfrm>
          <a:off x="3179050" y="2729677"/>
          <a:ext cx="2067134" cy="206713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Amiable</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Approach conflict carefully</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Get to know them</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Consider their perspectives</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Draw out their opinions</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Handle issues privately</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Be courteous</a:t>
          </a:r>
        </a:p>
      </dsp:txBody>
      <dsp:txXfrm>
        <a:off x="3279959" y="2830586"/>
        <a:ext cx="1865316" cy="1865316"/>
      </dsp:txXfrm>
    </dsp:sp>
    <dsp:sp modelId="{9F09BF52-48AA-4F74-9EC7-499AA44F8279}">
      <dsp:nvSpPr>
        <dsp:cNvPr id="0" name=""/>
        <dsp:cNvSpPr/>
      </dsp:nvSpPr>
      <dsp:spPr>
        <a:xfrm>
          <a:off x="5405195" y="2729677"/>
          <a:ext cx="2067134" cy="206713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Expressive</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Laugh with them</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Listen to their opinions</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Think big picture</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Recognise their contributions</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Lighten up</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Form a friendship</a:t>
          </a:r>
        </a:p>
      </dsp:txBody>
      <dsp:txXfrm>
        <a:off x="5506104" y="2830586"/>
        <a:ext cx="1865316" cy="186531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409A39-ED7C-459A-93E9-92B12439AC2D}" type="datetimeFigureOut">
              <a:rPr lang="en-GB" smtClean="0"/>
              <a:t>15/02/2021</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4E96C1F-798C-450E-BEF6-5DF9F7A1F62A}" type="slidenum">
              <a:rPr lang="en-GB" smtClean="0"/>
              <a:t>‹#›</a:t>
            </a:fld>
            <a:endParaRPr lang="en-GB"/>
          </a:p>
        </p:txBody>
      </p:sp>
    </p:spTree>
    <p:extLst>
      <p:ext uri="{BB962C8B-B14F-4D97-AF65-F5344CB8AC3E}">
        <p14:creationId xmlns:p14="http://schemas.microsoft.com/office/powerpoint/2010/main" val="4235976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1</a:t>
            </a:fld>
            <a:endParaRPr lang="en-GB"/>
          </a:p>
        </p:txBody>
      </p:sp>
    </p:spTree>
    <p:extLst>
      <p:ext uri="{BB962C8B-B14F-4D97-AF65-F5344CB8AC3E}">
        <p14:creationId xmlns:p14="http://schemas.microsoft.com/office/powerpoint/2010/main" val="329799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31</a:t>
            </a:fld>
            <a:endParaRPr lang="en-GB"/>
          </a:p>
        </p:txBody>
      </p:sp>
    </p:spTree>
    <p:extLst>
      <p:ext uri="{BB962C8B-B14F-4D97-AF65-F5344CB8AC3E}">
        <p14:creationId xmlns:p14="http://schemas.microsoft.com/office/powerpoint/2010/main" val="105676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32</a:t>
            </a:fld>
            <a:endParaRPr lang="en-GB"/>
          </a:p>
        </p:txBody>
      </p:sp>
    </p:spTree>
    <p:extLst>
      <p:ext uri="{BB962C8B-B14F-4D97-AF65-F5344CB8AC3E}">
        <p14:creationId xmlns:p14="http://schemas.microsoft.com/office/powerpoint/2010/main" val="1729770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33</a:t>
            </a:fld>
            <a:endParaRPr lang="en-GB"/>
          </a:p>
        </p:txBody>
      </p:sp>
    </p:spTree>
    <p:extLst>
      <p:ext uri="{BB962C8B-B14F-4D97-AF65-F5344CB8AC3E}">
        <p14:creationId xmlns:p14="http://schemas.microsoft.com/office/powerpoint/2010/main" val="258604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45</a:t>
            </a:fld>
            <a:endParaRPr lang="en-GB"/>
          </a:p>
        </p:txBody>
      </p:sp>
    </p:spTree>
    <p:extLst>
      <p:ext uri="{BB962C8B-B14F-4D97-AF65-F5344CB8AC3E}">
        <p14:creationId xmlns:p14="http://schemas.microsoft.com/office/powerpoint/2010/main" val="1404507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51</a:t>
            </a:fld>
            <a:endParaRPr lang="en-GB"/>
          </a:p>
        </p:txBody>
      </p:sp>
    </p:spTree>
    <p:extLst>
      <p:ext uri="{BB962C8B-B14F-4D97-AF65-F5344CB8AC3E}">
        <p14:creationId xmlns:p14="http://schemas.microsoft.com/office/powerpoint/2010/main" val="1429731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52</a:t>
            </a:fld>
            <a:endParaRPr lang="en-GB"/>
          </a:p>
        </p:txBody>
      </p:sp>
    </p:spTree>
    <p:extLst>
      <p:ext uri="{BB962C8B-B14F-4D97-AF65-F5344CB8AC3E}">
        <p14:creationId xmlns:p14="http://schemas.microsoft.com/office/powerpoint/2010/main" val="208269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53</a:t>
            </a:fld>
            <a:endParaRPr lang="en-GB"/>
          </a:p>
        </p:txBody>
      </p:sp>
    </p:spTree>
    <p:extLst>
      <p:ext uri="{BB962C8B-B14F-4D97-AF65-F5344CB8AC3E}">
        <p14:creationId xmlns:p14="http://schemas.microsoft.com/office/powerpoint/2010/main" val="1812177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54</a:t>
            </a:fld>
            <a:endParaRPr lang="en-GB"/>
          </a:p>
        </p:txBody>
      </p:sp>
    </p:spTree>
    <p:extLst>
      <p:ext uri="{BB962C8B-B14F-4D97-AF65-F5344CB8AC3E}">
        <p14:creationId xmlns:p14="http://schemas.microsoft.com/office/powerpoint/2010/main" val="3656219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56</a:t>
            </a:fld>
            <a:endParaRPr lang="en-GB"/>
          </a:p>
        </p:txBody>
      </p:sp>
    </p:spTree>
    <p:extLst>
      <p:ext uri="{BB962C8B-B14F-4D97-AF65-F5344CB8AC3E}">
        <p14:creationId xmlns:p14="http://schemas.microsoft.com/office/powerpoint/2010/main" val="1370160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https://www.nsft.nhs.uk/Get-involved/Pages/Triangle-of-care.aspx </a:t>
            </a:r>
          </a:p>
        </p:txBody>
      </p:sp>
      <p:sp>
        <p:nvSpPr>
          <p:cNvPr id="4" name="Slide Number Placeholder 3"/>
          <p:cNvSpPr>
            <a:spLocks noGrp="1"/>
          </p:cNvSpPr>
          <p:nvPr>
            <p:ph type="sldNum" sz="quarter" idx="5"/>
          </p:nvPr>
        </p:nvSpPr>
        <p:spPr/>
        <p:txBody>
          <a:bodyPr/>
          <a:lstStyle/>
          <a:p>
            <a:fld id="{D4E96C1F-798C-450E-BEF6-5DF9F7A1F62A}" type="slidenum">
              <a:rPr lang="en-GB" smtClean="0"/>
              <a:t>69</a:t>
            </a:fld>
            <a:endParaRPr lang="en-GB"/>
          </a:p>
        </p:txBody>
      </p:sp>
    </p:spTree>
    <p:extLst>
      <p:ext uri="{BB962C8B-B14F-4D97-AF65-F5344CB8AC3E}">
        <p14:creationId xmlns:p14="http://schemas.microsoft.com/office/powerpoint/2010/main" val="29414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Introduction to Day 1 is purposefully a long section. This is to enable participants to get reacquainted with one another, and realign themselves to the work and what they agreed at the last session</a:t>
            </a:r>
          </a:p>
        </p:txBody>
      </p:sp>
      <p:sp>
        <p:nvSpPr>
          <p:cNvPr id="4" name="Slide Number Placeholder 3"/>
          <p:cNvSpPr>
            <a:spLocks noGrp="1"/>
          </p:cNvSpPr>
          <p:nvPr>
            <p:ph type="sldNum" sz="quarter" idx="5"/>
          </p:nvPr>
        </p:nvSpPr>
        <p:spPr/>
        <p:txBody>
          <a:bodyPr/>
          <a:lstStyle/>
          <a:p>
            <a:fld id="{D4E96C1F-798C-450E-BEF6-5DF9F7A1F62A}" type="slidenum">
              <a:rPr lang="en-GB" smtClean="0"/>
              <a:t>2</a:t>
            </a:fld>
            <a:endParaRPr lang="en-GB"/>
          </a:p>
        </p:txBody>
      </p:sp>
    </p:spTree>
    <p:extLst>
      <p:ext uri="{BB962C8B-B14F-4D97-AF65-F5344CB8AC3E}">
        <p14:creationId xmlns:p14="http://schemas.microsoft.com/office/powerpoint/2010/main" val="1427465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79</a:t>
            </a:fld>
            <a:endParaRPr lang="en-GB"/>
          </a:p>
        </p:txBody>
      </p:sp>
    </p:spTree>
    <p:extLst>
      <p:ext uri="{BB962C8B-B14F-4D97-AF65-F5344CB8AC3E}">
        <p14:creationId xmlns:p14="http://schemas.microsoft.com/office/powerpoint/2010/main" val="2862165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88</a:t>
            </a:fld>
            <a:endParaRPr lang="en-GB"/>
          </a:p>
        </p:txBody>
      </p:sp>
    </p:spTree>
    <p:extLst>
      <p:ext uri="{BB962C8B-B14F-4D97-AF65-F5344CB8AC3E}">
        <p14:creationId xmlns:p14="http://schemas.microsoft.com/office/powerpoint/2010/main" val="176091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92</a:t>
            </a:fld>
            <a:endParaRPr lang="en-GB"/>
          </a:p>
        </p:txBody>
      </p:sp>
    </p:spTree>
    <p:extLst>
      <p:ext uri="{BB962C8B-B14F-4D97-AF65-F5344CB8AC3E}">
        <p14:creationId xmlns:p14="http://schemas.microsoft.com/office/powerpoint/2010/main" val="1525504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115888"/>
            <a:ext cx="415925" cy="311150"/>
          </a:xfrm>
        </p:spPr>
      </p:sp>
      <p:sp>
        <p:nvSpPr>
          <p:cNvPr id="3" name="Notes Placeholder 2"/>
          <p:cNvSpPr>
            <a:spLocks noGrp="1"/>
          </p:cNvSpPr>
          <p:nvPr>
            <p:ph type="body" idx="1"/>
          </p:nvPr>
        </p:nvSpPr>
        <p:spPr/>
        <p:txBody>
          <a:bodyPr/>
          <a:lstStyle/>
          <a:p>
            <a:r>
              <a:rPr lang="en-GB"/>
              <a:t>Masking – understating or selectively showing our feelings – sarcasm, sugar coating, humour</a:t>
            </a:r>
          </a:p>
          <a:p>
            <a:r>
              <a:rPr lang="en-GB"/>
              <a:t>Avoiding – Steering away from sensitive conversations by keeping to safe, trivial ground</a:t>
            </a:r>
          </a:p>
          <a:p>
            <a:r>
              <a:rPr lang="en-GB"/>
              <a:t>Withdrawing – pulling out of the conversation entirely</a:t>
            </a:r>
          </a:p>
        </p:txBody>
      </p:sp>
      <p:sp>
        <p:nvSpPr>
          <p:cNvPr id="4" name="Slide Number Placeholder 3"/>
          <p:cNvSpPr>
            <a:spLocks noGrp="1"/>
          </p:cNvSpPr>
          <p:nvPr>
            <p:ph type="sldNum" sz="quarter" idx="5"/>
          </p:nvPr>
        </p:nvSpPr>
        <p:spPr/>
        <p:txBody>
          <a:bodyPr/>
          <a:lstStyle/>
          <a:p>
            <a:fld id="{95AF241F-EE63-4B1D-8BA2-A6394F401FD9}" type="slidenum">
              <a:rPr lang="en-GB" smtClean="0"/>
              <a:t>101</a:t>
            </a:fld>
            <a:endParaRPr lang="en-GB"/>
          </a:p>
        </p:txBody>
      </p:sp>
    </p:spTree>
    <p:extLst>
      <p:ext uri="{BB962C8B-B14F-4D97-AF65-F5344CB8AC3E}">
        <p14:creationId xmlns:p14="http://schemas.microsoft.com/office/powerpoint/2010/main" val="315847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115888"/>
            <a:ext cx="415925" cy="311150"/>
          </a:xfrm>
        </p:spPr>
      </p:sp>
      <p:sp>
        <p:nvSpPr>
          <p:cNvPr id="3" name="Notes Placeholder 2"/>
          <p:cNvSpPr>
            <a:spLocks noGrp="1"/>
          </p:cNvSpPr>
          <p:nvPr>
            <p:ph type="body" idx="1"/>
          </p:nvPr>
        </p:nvSpPr>
        <p:spPr/>
        <p:txBody>
          <a:bodyPr/>
          <a:lstStyle/>
          <a:p>
            <a:r>
              <a:rPr lang="en-GB"/>
              <a:t>Controlling – forcing your view on others – cutting people off, overstating your point, speaking in absolutes (I’m sure that everyone here agrees that… the last time we tried that it was a complete disaster)</a:t>
            </a:r>
          </a:p>
          <a:p>
            <a:r>
              <a:rPr lang="en-GB"/>
              <a:t>Labelling – attaching a label to dismiss someone’s point (that’s very a very dated perspective)</a:t>
            </a:r>
          </a:p>
          <a:p>
            <a:r>
              <a:rPr lang="en-GB"/>
              <a:t>Attacking – belittling the person</a:t>
            </a:r>
          </a:p>
        </p:txBody>
      </p:sp>
      <p:sp>
        <p:nvSpPr>
          <p:cNvPr id="4" name="Slide Number Placeholder 3"/>
          <p:cNvSpPr>
            <a:spLocks noGrp="1"/>
          </p:cNvSpPr>
          <p:nvPr>
            <p:ph type="sldNum" sz="quarter" idx="5"/>
          </p:nvPr>
        </p:nvSpPr>
        <p:spPr/>
        <p:txBody>
          <a:bodyPr/>
          <a:lstStyle/>
          <a:p>
            <a:fld id="{95AF241F-EE63-4B1D-8BA2-A6394F401FD9}" type="slidenum">
              <a:rPr lang="en-GB" smtClean="0"/>
              <a:t>102</a:t>
            </a:fld>
            <a:endParaRPr lang="en-GB"/>
          </a:p>
        </p:txBody>
      </p:sp>
    </p:spTree>
    <p:extLst>
      <p:ext uri="{BB962C8B-B14F-4D97-AF65-F5344CB8AC3E}">
        <p14:creationId xmlns:p14="http://schemas.microsoft.com/office/powerpoint/2010/main" val="2027376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D4E96C1F-798C-450E-BEF6-5DF9F7A1F62A}" type="slidenum">
              <a:rPr lang="en-GB" smtClean="0"/>
              <a:t>109</a:t>
            </a:fld>
            <a:endParaRPr lang="en-GB"/>
          </a:p>
        </p:txBody>
      </p:sp>
    </p:spTree>
    <p:extLst>
      <p:ext uri="{BB962C8B-B14F-4D97-AF65-F5344CB8AC3E}">
        <p14:creationId xmlns:p14="http://schemas.microsoft.com/office/powerpoint/2010/main" val="389506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3</a:t>
            </a:fld>
            <a:endParaRPr lang="en-GB"/>
          </a:p>
        </p:txBody>
      </p:sp>
    </p:spTree>
    <p:extLst>
      <p:ext uri="{BB962C8B-B14F-4D97-AF65-F5344CB8AC3E}">
        <p14:creationId xmlns:p14="http://schemas.microsoft.com/office/powerpoint/2010/main" val="2062738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9</a:t>
            </a:fld>
            <a:endParaRPr lang="en-GB"/>
          </a:p>
        </p:txBody>
      </p:sp>
    </p:spTree>
    <p:extLst>
      <p:ext uri="{BB962C8B-B14F-4D97-AF65-F5344CB8AC3E}">
        <p14:creationId xmlns:p14="http://schemas.microsoft.com/office/powerpoint/2010/main" val="181581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11</a:t>
            </a:fld>
            <a:endParaRPr lang="en-GB"/>
          </a:p>
        </p:txBody>
      </p:sp>
    </p:spTree>
    <p:extLst>
      <p:ext uri="{BB962C8B-B14F-4D97-AF65-F5344CB8AC3E}">
        <p14:creationId xmlns:p14="http://schemas.microsoft.com/office/powerpoint/2010/main" val="284050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17</a:t>
            </a:fld>
            <a:endParaRPr lang="en-GB"/>
          </a:p>
        </p:txBody>
      </p:sp>
    </p:spTree>
    <p:extLst>
      <p:ext uri="{BB962C8B-B14F-4D97-AF65-F5344CB8AC3E}">
        <p14:creationId xmlns:p14="http://schemas.microsoft.com/office/powerpoint/2010/main" val="4048183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D4E96C1F-798C-450E-BEF6-5DF9F7A1F62A}" type="slidenum">
              <a:rPr lang="en-GB" smtClean="0"/>
              <a:t>23</a:t>
            </a:fld>
            <a:endParaRPr lang="en-GB"/>
          </a:p>
        </p:txBody>
      </p:sp>
    </p:spTree>
    <p:extLst>
      <p:ext uri="{BB962C8B-B14F-4D97-AF65-F5344CB8AC3E}">
        <p14:creationId xmlns:p14="http://schemas.microsoft.com/office/powerpoint/2010/main" val="341410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27</a:t>
            </a:fld>
            <a:endParaRPr lang="en-GB"/>
          </a:p>
        </p:txBody>
      </p:sp>
    </p:spTree>
    <p:extLst>
      <p:ext uri="{BB962C8B-B14F-4D97-AF65-F5344CB8AC3E}">
        <p14:creationId xmlns:p14="http://schemas.microsoft.com/office/powerpoint/2010/main" val="419610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28</a:t>
            </a:fld>
            <a:endParaRPr lang="en-GB"/>
          </a:p>
        </p:txBody>
      </p:sp>
    </p:spTree>
    <p:extLst>
      <p:ext uri="{BB962C8B-B14F-4D97-AF65-F5344CB8AC3E}">
        <p14:creationId xmlns:p14="http://schemas.microsoft.com/office/powerpoint/2010/main" val="3214428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Autofit/>
          </a:bodyPr>
          <a:lstStyle>
            <a:lvl1pPr>
              <a:defRPr sz="32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28933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iner no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rgbClr val="74C311"/>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pic>
        <p:nvPicPr>
          <p:cNvPr id="5" name="Picture 4" descr="A picture containing plate&#10;&#10;Description automatically generated">
            <a:extLst>
              <a:ext uri="{FF2B5EF4-FFF2-40B4-BE49-F238E27FC236}">
                <a16:creationId xmlns:a16="http://schemas.microsoft.com/office/drawing/2014/main" id="{1DC628F8-5C3E-4A38-97CD-4E1E886FBCA4}"/>
              </a:ext>
            </a:extLst>
          </p:cNvPr>
          <p:cNvPicPr>
            <a:picLocks noChangeAspect="1"/>
          </p:cNvPicPr>
          <p:nvPr userDrawn="1"/>
        </p:nvPicPr>
        <p:blipFill>
          <a:blip r:embed="rId4"/>
          <a:stretch>
            <a:fillRect/>
          </a:stretch>
        </p:blipFill>
        <p:spPr>
          <a:xfrm>
            <a:off x="8112034" y="38801"/>
            <a:ext cx="892476" cy="892476"/>
          </a:xfrm>
          <a:prstGeom prst="rect">
            <a:avLst/>
          </a:prstGeom>
        </p:spPr>
      </p:pic>
    </p:spTree>
    <p:extLst>
      <p:ext uri="{BB962C8B-B14F-4D97-AF65-F5344CB8AC3E}">
        <p14:creationId xmlns:p14="http://schemas.microsoft.com/office/powerpoint/2010/main" val="329607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nd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354E1-61DC-4C5A-BFF6-49C43118033A}"/>
              </a:ext>
            </a:extLst>
          </p:cNvPr>
          <p:cNvSpPr/>
          <p:nvPr userDrawn="1"/>
        </p:nvSpPr>
        <p:spPr>
          <a:xfrm>
            <a:off x="0" y="5523345"/>
            <a:ext cx="9144000" cy="13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Document">
            <a:extLst>
              <a:ext uri="{FF2B5EF4-FFF2-40B4-BE49-F238E27FC236}">
                <a16:creationId xmlns:a16="http://schemas.microsoft.com/office/drawing/2014/main" id="{D819EA97-D4CB-40CE-9190-7450B413E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90110" y="38801"/>
            <a:ext cx="914400" cy="914400"/>
          </a:xfrm>
          <a:prstGeom prst="rect">
            <a:avLst/>
          </a:prstGeom>
        </p:spPr>
      </p:pic>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chemeClr val="accent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19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4528457"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489857" y="6207710"/>
            <a:ext cx="1324906" cy="330400"/>
          </a:xfrm>
          <a:prstGeom prst="rect">
            <a:avLst/>
          </a:prstGeom>
        </p:spPr>
      </p:pic>
      <p:sp>
        <p:nvSpPr>
          <p:cNvPr id="6" name="Picture Placeholder 22">
            <a:extLst>
              <a:ext uri="{FF2B5EF4-FFF2-40B4-BE49-F238E27FC236}">
                <a16:creationId xmlns:a16="http://schemas.microsoft.com/office/drawing/2014/main" id="{C9AE95C9-EBDE-1149-AAAC-54878FB758DD}"/>
              </a:ext>
            </a:extLst>
          </p:cNvPr>
          <p:cNvSpPr>
            <a:spLocks noGrp="1"/>
          </p:cNvSpPr>
          <p:nvPr>
            <p:ph type="pic" sz="quarter" idx="14" hasCustomPrompt="1"/>
          </p:nvPr>
        </p:nvSpPr>
        <p:spPr>
          <a:xfrm>
            <a:off x="5078593" y="1317171"/>
            <a:ext cx="612825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1278200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7226559"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11485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
        <p:nvSpPr>
          <p:cNvPr id="6" name="Picture Placeholder 10">
            <a:extLst>
              <a:ext uri="{FF2B5EF4-FFF2-40B4-BE49-F238E27FC236}">
                <a16:creationId xmlns:a16="http://schemas.microsoft.com/office/drawing/2014/main" id="{4468120E-C138-444B-9512-400C5682F551}"/>
              </a:ext>
            </a:extLst>
          </p:cNvPr>
          <p:cNvSpPr>
            <a:spLocks noGrp="1"/>
          </p:cNvSpPr>
          <p:nvPr>
            <p:ph type="pic" sz="quarter" idx="13" hasCustomPrompt="1"/>
          </p:nvPr>
        </p:nvSpPr>
        <p:spPr>
          <a:xfrm>
            <a:off x="-106212" y="-181604"/>
            <a:ext cx="9746393" cy="6860655"/>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 name="connsiteX0" fmla="*/ 1524861 w 13006499"/>
              <a:gd name="connsiteY0" fmla="*/ 2534366 h 9386101"/>
              <a:gd name="connsiteX1" fmla="*/ 12553741 w 13006499"/>
              <a:gd name="connsiteY1" fmla="*/ 2604705 h 9386101"/>
              <a:gd name="connsiteX2" fmla="*/ 13006499 w 13006499"/>
              <a:gd name="connsiteY2" fmla="*/ 2611112 h 9386101"/>
              <a:gd name="connsiteX3" fmla="*/ 12976166 w 13006499"/>
              <a:gd name="connsiteY3" fmla="*/ 7520148 h 9386101"/>
              <a:gd name="connsiteX4" fmla="*/ 7395850 w 13006499"/>
              <a:gd name="connsiteY4" fmla="*/ 9015706 h 9386101"/>
              <a:gd name="connsiteX5" fmla="*/ 371789 w 13006499"/>
              <a:gd name="connsiteY5" fmla="*/ 9317595 h 9386101"/>
              <a:gd name="connsiteX6" fmla="*/ 24473 w 13006499"/>
              <a:gd name="connsiteY6" fmla="*/ 9205888 h 9386101"/>
              <a:gd name="connsiteX7" fmla="*/ 0 w 13006499"/>
              <a:gd name="connsiteY7" fmla="*/ 85283 h 9386101"/>
              <a:gd name="connsiteX8" fmla="*/ 1524861 w 13006499"/>
              <a:gd name="connsiteY8" fmla="*/ 2534366 h 9386101"/>
              <a:gd name="connsiteX0" fmla="*/ 1075030 w 13006499"/>
              <a:gd name="connsiteY0" fmla="*/ 413114 h 9543030"/>
              <a:gd name="connsiteX1" fmla="*/ 12553741 w 13006499"/>
              <a:gd name="connsiteY1" fmla="*/ 2761634 h 9543030"/>
              <a:gd name="connsiteX2" fmla="*/ 13006499 w 13006499"/>
              <a:gd name="connsiteY2" fmla="*/ 2768041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75030 w 12976166"/>
              <a:gd name="connsiteY0" fmla="*/ 413114 h 9543030"/>
              <a:gd name="connsiteX1" fmla="*/ 12553741 w 12976166"/>
              <a:gd name="connsiteY1" fmla="*/ 2761634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2976166"/>
              <a:gd name="connsiteY0" fmla="*/ 413114 h 9543030"/>
              <a:gd name="connsiteX1" fmla="*/ 11813694 w 12976166"/>
              <a:gd name="connsiteY1" fmla="*/ 425410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2977478"/>
              <a:gd name="connsiteY0" fmla="*/ 413114 h 9543030"/>
              <a:gd name="connsiteX1" fmla="*/ 11813694 w 12977478"/>
              <a:gd name="connsiteY1" fmla="*/ 425410 h 9543030"/>
              <a:gd name="connsiteX2" fmla="*/ 12977478 w 12977478"/>
              <a:gd name="connsiteY2" fmla="*/ 446329 h 9543030"/>
              <a:gd name="connsiteX3" fmla="*/ 12976166 w 12977478"/>
              <a:gd name="connsiteY3" fmla="*/ 7677077 h 9543030"/>
              <a:gd name="connsiteX4" fmla="*/ 7395850 w 12977478"/>
              <a:gd name="connsiteY4" fmla="*/ 9172635 h 9543030"/>
              <a:gd name="connsiteX5" fmla="*/ 371789 w 12977478"/>
              <a:gd name="connsiteY5" fmla="*/ 9474524 h 9543030"/>
              <a:gd name="connsiteX6" fmla="*/ 24473 w 12977478"/>
              <a:gd name="connsiteY6" fmla="*/ 9362817 h 9543030"/>
              <a:gd name="connsiteX7" fmla="*/ 0 w 12977478"/>
              <a:gd name="connsiteY7" fmla="*/ 242212 h 9543030"/>
              <a:gd name="connsiteX8" fmla="*/ 1075030 w 12977478"/>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3006499"/>
              <a:gd name="connsiteY0" fmla="*/ 413114 h 9543030"/>
              <a:gd name="connsiteX1" fmla="*/ 11813694 w 13006499"/>
              <a:gd name="connsiteY1" fmla="*/ 425410 h 9543030"/>
              <a:gd name="connsiteX2" fmla="*/ 13006499 w 13006499"/>
              <a:gd name="connsiteY2" fmla="*/ 431818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60519 w 12991988"/>
              <a:gd name="connsiteY0" fmla="*/ 15369 h 9145285"/>
              <a:gd name="connsiteX1" fmla="*/ 11799183 w 12991988"/>
              <a:gd name="connsiteY1" fmla="*/ 27665 h 9145285"/>
              <a:gd name="connsiteX2" fmla="*/ 12991988 w 12991988"/>
              <a:gd name="connsiteY2" fmla="*/ 34073 h 9145285"/>
              <a:gd name="connsiteX3" fmla="*/ 12961655 w 12991988"/>
              <a:gd name="connsiteY3" fmla="*/ 7279332 h 9145285"/>
              <a:gd name="connsiteX4" fmla="*/ 7381339 w 12991988"/>
              <a:gd name="connsiteY4" fmla="*/ 8774890 h 9145285"/>
              <a:gd name="connsiteX5" fmla="*/ 357278 w 12991988"/>
              <a:gd name="connsiteY5" fmla="*/ 9076779 h 9145285"/>
              <a:gd name="connsiteX6" fmla="*/ 9962 w 12991988"/>
              <a:gd name="connsiteY6" fmla="*/ 8965072 h 9145285"/>
              <a:gd name="connsiteX7" fmla="*/ 0 w 12991988"/>
              <a:gd name="connsiteY7" fmla="*/ 497449 h 9145285"/>
              <a:gd name="connsiteX8" fmla="*/ 1060519 w 12991988"/>
              <a:gd name="connsiteY8" fmla="*/ 15369 h 9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1988" h="9145285">
                <a:moveTo>
                  <a:pt x="1060519" y="15369"/>
                </a:moveTo>
                <a:lnTo>
                  <a:pt x="11799183" y="27665"/>
                </a:lnTo>
                <a:lnTo>
                  <a:pt x="12991988" y="34073"/>
                </a:lnTo>
                <a:cubicBezTo>
                  <a:pt x="12991551" y="2444322"/>
                  <a:pt x="12962092" y="4869083"/>
                  <a:pt x="12961655" y="7279332"/>
                </a:cubicBezTo>
                <a:cubicBezTo>
                  <a:pt x="12818219" y="7659594"/>
                  <a:pt x="9106191" y="8508859"/>
                  <a:pt x="7381339" y="8774890"/>
                </a:cubicBezTo>
                <a:cubicBezTo>
                  <a:pt x="5054453" y="9049810"/>
                  <a:pt x="3538247" y="9259062"/>
                  <a:pt x="357278" y="9076779"/>
                </a:cubicBezTo>
                <a:cubicBezTo>
                  <a:pt x="98744" y="9041171"/>
                  <a:pt x="8104" y="9067292"/>
                  <a:pt x="9962" y="8965072"/>
                </a:cubicBezTo>
                <a:cubicBezTo>
                  <a:pt x="9962" y="7060080"/>
                  <a:pt x="0" y="2402441"/>
                  <a:pt x="0" y="497449"/>
                </a:cubicBezTo>
                <a:cubicBezTo>
                  <a:pt x="0" y="-133825"/>
                  <a:pt x="429245" y="15369"/>
                  <a:pt x="1060519" y="15369"/>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263274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B6933CC9-91BA-9D47-87CD-D16008FD3A72}"/>
              </a:ext>
            </a:extLst>
          </p:cNvPr>
          <p:cNvSpPr/>
          <p:nvPr userDrawn="1"/>
        </p:nvSpPr>
        <p:spPr>
          <a:xfrm>
            <a:off x="0" y="1143000"/>
            <a:ext cx="9154885" cy="5715000"/>
          </a:xfrm>
          <a:custGeom>
            <a:avLst/>
            <a:gdLst>
              <a:gd name="connsiteX0" fmla="*/ 6373214 w 9154885"/>
              <a:gd name="connsiteY0" fmla="*/ 0 h 5715000"/>
              <a:gd name="connsiteX1" fmla="*/ 8927078 w 9154885"/>
              <a:gd name="connsiteY1" fmla="*/ 346852 h 5715000"/>
              <a:gd name="connsiteX2" fmla="*/ 9154885 w 9154885"/>
              <a:gd name="connsiteY2" fmla="*/ 416827 h 5715000"/>
              <a:gd name="connsiteX3" fmla="*/ 9154885 w 9154885"/>
              <a:gd name="connsiteY3" fmla="*/ 5715000 h 5715000"/>
              <a:gd name="connsiteX4" fmla="*/ 0 w 9154885"/>
              <a:gd name="connsiteY4" fmla="*/ 5715000 h 5715000"/>
              <a:gd name="connsiteX5" fmla="*/ 0 w 9154885"/>
              <a:gd name="connsiteY5" fmla="*/ 2454933 h 5715000"/>
              <a:gd name="connsiteX6" fmla="*/ 318937 w 9154885"/>
              <a:gd name="connsiteY6" fmla="*/ 2175998 h 5715000"/>
              <a:gd name="connsiteX7" fmla="*/ 6373214 w 9154885"/>
              <a:gd name="connsiteY7"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715000">
                <a:moveTo>
                  <a:pt x="6373214" y="0"/>
                </a:moveTo>
                <a:cubicBezTo>
                  <a:pt x="7257919" y="0"/>
                  <a:pt x="8114407" y="120817"/>
                  <a:pt x="8927078" y="346852"/>
                </a:cubicBezTo>
                <a:lnTo>
                  <a:pt x="9154885" y="416827"/>
                </a:lnTo>
                <a:lnTo>
                  <a:pt x="9154885" y="5715000"/>
                </a:lnTo>
                <a:lnTo>
                  <a:pt x="0" y="5715000"/>
                </a:lnTo>
                <a:lnTo>
                  <a:pt x="0" y="2454933"/>
                </a:lnTo>
                <a:lnTo>
                  <a:pt x="318937" y="2175998"/>
                </a:lnTo>
                <a:cubicBezTo>
                  <a:pt x="1963497" y="816721"/>
                  <a:pt x="4072978" y="0"/>
                  <a:pt x="637321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15E89D0-8FAB-FC4E-B2B3-90FDCB161259}"/>
              </a:ext>
            </a:extLst>
          </p:cNvPr>
          <p:cNvSpPr/>
          <p:nvPr userDrawn="1"/>
        </p:nvSpPr>
        <p:spPr>
          <a:xfrm>
            <a:off x="-10885" y="1363089"/>
            <a:ext cx="9154885" cy="5494911"/>
          </a:xfrm>
          <a:custGeom>
            <a:avLst/>
            <a:gdLst>
              <a:gd name="connsiteX0" fmla="*/ 5985833 w 9154885"/>
              <a:gd name="connsiteY0" fmla="*/ 0 h 5494911"/>
              <a:gd name="connsiteX1" fmla="*/ 8741942 w 9154885"/>
              <a:gd name="connsiteY1" fmla="*/ 405543 h 5494911"/>
              <a:gd name="connsiteX2" fmla="*/ 9154885 w 9154885"/>
              <a:gd name="connsiteY2" fmla="*/ 543530 h 5494911"/>
              <a:gd name="connsiteX3" fmla="*/ 9154885 w 9154885"/>
              <a:gd name="connsiteY3" fmla="*/ 5494911 h 5494911"/>
              <a:gd name="connsiteX4" fmla="*/ 0 w 9154885"/>
              <a:gd name="connsiteY4" fmla="*/ 5494911 h 5494911"/>
              <a:gd name="connsiteX5" fmla="*/ 0 w 9154885"/>
              <a:gd name="connsiteY5" fmla="*/ 2122337 h 5494911"/>
              <a:gd name="connsiteX6" fmla="*/ 319199 w 9154885"/>
              <a:gd name="connsiteY6" fmla="*/ 1872075 h 5494911"/>
              <a:gd name="connsiteX7" fmla="*/ 5985833 w 9154885"/>
              <a:gd name="connsiteY7" fmla="*/ 0 h 549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494911">
                <a:moveTo>
                  <a:pt x="5985833" y="0"/>
                </a:moveTo>
                <a:cubicBezTo>
                  <a:pt x="6944263" y="0"/>
                  <a:pt x="7869578" y="141792"/>
                  <a:pt x="8741942" y="405543"/>
                </a:cubicBezTo>
                <a:lnTo>
                  <a:pt x="9154885" y="543530"/>
                </a:lnTo>
                <a:lnTo>
                  <a:pt x="9154885" y="5494911"/>
                </a:lnTo>
                <a:lnTo>
                  <a:pt x="0" y="5494911"/>
                </a:lnTo>
                <a:lnTo>
                  <a:pt x="0" y="2122337"/>
                </a:lnTo>
                <a:lnTo>
                  <a:pt x="319199" y="1872075"/>
                </a:lnTo>
                <a:cubicBezTo>
                  <a:pt x="1901781" y="695905"/>
                  <a:pt x="3862539" y="0"/>
                  <a:pt x="59858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BCDAE4F8-BDDA-B342-8252-FA4AA951721F}"/>
              </a:ext>
            </a:extLst>
          </p:cNvPr>
          <p:cNvSpPr>
            <a:spLocks noGrp="1"/>
          </p:cNvSpPr>
          <p:nvPr userDrawn="1">
            <p:ph type="subTitle" idx="1" hasCustomPrompt="1"/>
          </p:nvPr>
        </p:nvSpPr>
        <p:spPr>
          <a:xfrm>
            <a:off x="2589673"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sp>
        <p:nvSpPr>
          <p:cNvPr id="12" name="TextBox 11">
            <a:extLst>
              <a:ext uri="{FF2B5EF4-FFF2-40B4-BE49-F238E27FC236}">
                <a16:creationId xmlns:a16="http://schemas.microsoft.com/office/drawing/2014/main" id="{21D51349-7320-AE4C-A00F-B7CF9BBB1BB6}"/>
              </a:ext>
            </a:extLst>
          </p:cNvPr>
          <p:cNvSpPr txBox="1"/>
          <p:nvPr userDrawn="1"/>
        </p:nvSpPr>
        <p:spPr>
          <a:xfrm>
            <a:off x="4392197"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3" name="TextBox 12">
            <a:extLst>
              <a:ext uri="{FF2B5EF4-FFF2-40B4-BE49-F238E27FC236}">
                <a16:creationId xmlns:a16="http://schemas.microsoft.com/office/drawing/2014/main" id="{99C76B49-31D4-7D4E-A527-B1A06722B09F}"/>
              </a:ext>
            </a:extLst>
          </p:cNvPr>
          <p:cNvSpPr txBox="1"/>
          <p:nvPr userDrawn="1"/>
        </p:nvSpPr>
        <p:spPr>
          <a:xfrm>
            <a:off x="4392197" y="5452535"/>
            <a:ext cx="4114800" cy="646331"/>
          </a:xfrm>
          <a:prstGeom prst="rect">
            <a:avLst/>
          </a:prstGeom>
          <a:noFill/>
        </p:spPr>
        <p:txBody>
          <a:bodyPr wrap="square" rtlCol="0">
            <a:spAutoFit/>
          </a:bodyPr>
          <a:lstStyle/>
          <a:p>
            <a:pPr algn="r"/>
            <a:r>
              <a:rPr lang="en-US" err="1">
                <a:solidFill>
                  <a:srgbClr val="A4CD39"/>
                </a:solidFill>
              </a:rPr>
              <a:t>www.uclpartners.com</a:t>
            </a:r>
            <a:endParaRPr lang="en-US">
              <a:solidFill>
                <a:srgbClr val="A4CD39"/>
              </a:solidFill>
            </a:endParaRPr>
          </a:p>
          <a:p>
            <a:pPr algn="r"/>
            <a:r>
              <a:rPr lang="en-US">
                <a:solidFill>
                  <a:srgbClr val="A4CD39"/>
                </a:solidFill>
              </a:rPr>
              <a:t>@</a:t>
            </a:r>
            <a:r>
              <a:rPr lang="en-US" err="1">
                <a:solidFill>
                  <a:srgbClr val="A4CD39"/>
                </a:solidFill>
              </a:rPr>
              <a:t>uclpartners</a:t>
            </a:r>
            <a:endParaRPr lang="en-US">
              <a:solidFill>
                <a:srgbClr val="A4CD39"/>
              </a:solidFill>
            </a:endParaRPr>
          </a:p>
        </p:txBody>
      </p:sp>
      <p:sp>
        <p:nvSpPr>
          <p:cNvPr id="14" name="TextBox 13">
            <a:extLst>
              <a:ext uri="{FF2B5EF4-FFF2-40B4-BE49-F238E27FC236}">
                <a16:creationId xmlns:a16="http://schemas.microsoft.com/office/drawing/2014/main" id="{37E5B4F8-E8EC-1D45-85B8-93F8D920D2D1}"/>
              </a:ext>
            </a:extLst>
          </p:cNvPr>
          <p:cNvSpPr txBox="1"/>
          <p:nvPr userDrawn="1"/>
        </p:nvSpPr>
        <p:spPr>
          <a:xfrm>
            <a:off x="4392197" y="2281228"/>
            <a:ext cx="4114800" cy="677108"/>
          </a:xfrm>
          <a:prstGeom prst="rect">
            <a:avLst/>
          </a:prstGeom>
          <a:noFill/>
        </p:spPr>
        <p:txBody>
          <a:bodyPr wrap="square" rtlCol="0">
            <a:spAutoFit/>
          </a:bodyPr>
          <a:lstStyle/>
          <a:p>
            <a:pPr algn="r"/>
            <a:r>
              <a:rPr lang="en-US" sz="3800" b="0" i="0">
                <a:solidFill>
                  <a:srgbClr val="A4CD39"/>
                </a:solidFill>
                <a:latin typeface="Calibri Light" panose="020F0302020204030204" pitchFamily="34" charset="0"/>
                <a:cs typeface="Calibri Light" panose="020F0302020204030204" pitchFamily="34" charset="0"/>
              </a:rPr>
              <a:t>Thank you</a:t>
            </a:r>
          </a:p>
        </p:txBody>
      </p:sp>
      <p:pic>
        <p:nvPicPr>
          <p:cNvPr id="15" name="Picture 14">
            <a:extLst>
              <a:ext uri="{FF2B5EF4-FFF2-40B4-BE49-F238E27FC236}">
                <a16:creationId xmlns:a16="http://schemas.microsoft.com/office/drawing/2014/main" id="{DD451014-24DB-D344-ADEB-F415260C88B9}"/>
              </a:ext>
            </a:extLst>
          </p:cNvPr>
          <p:cNvPicPr>
            <a:picLocks noChangeAspect="1"/>
          </p:cNvPicPr>
          <p:nvPr userDrawn="1"/>
        </p:nvPicPr>
        <p:blipFill>
          <a:blip r:embed="rId2"/>
          <a:stretch>
            <a:fillRect/>
          </a:stretch>
        </p:blipFill>
        <p:spPr>
          <a:xfrm>
            <a:off x="532088" y="477156"/>
            <a:ext cx="2194454" cy="544529"/>
          </a:xfrm>
          <a:prstGeom prst="rect">
            <a:avLst/>
          </a:prstGeom>
        </p:spPr>
      </p:pic>
    </p:spTree>
    <p:extLst>
      <p:ext uri="{BB962C8B-B14F-4D97-AF65-F5344CB8AC3E}">
        <p14:creationId xmlns:p14="http://schemas.microsoft.com/office/powerpoint/2010/main" val="430971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425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Oval 11">
            <a:extLst>
              <a:ext uri="{FF2B5EF4-FFF2-40B4-BE49-F238E27FC236}">
                <a16:creationId xmlns:a16="http://schemas.microsoft.com/office/drawing/2014/main" id="{D00FB99B-D508-5343-84E9-C48365F7DDA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C9C6DFD2-17D6-4C5E-8692-4DF8551CE47A}"/>
              </a:ext>
            </a:extLst>
          </p:cNvPr>
          <p:cNvSpPr>
            <a:spLocks noGrp="1"/>
          </p:cNvSpPr>
          <p:nvPr>
            <p:ph type="pic" sz="quarter" idx="10"/>
          </p:nvPr>
        </p:nvSpPr>
        <p:spPr>
          <a:xfrm>
            <a:off x="-2154218" y="-455109"/>
            <a:ext cx="5863575" cy="5836803"/>
          </a:xfrm>
          <a:prstGeom prst="flowChartConnector">
            <a:avLst/>
          </a:prstGeom>
        </p:spPr>
        <p:txBody>
          <a:bodyPr/>
          <a:lstStyle>
            <a:lvl1pPr>
              <a:defRPr/>
            </a:lvl1pPr>
          </a:lstStyle>
          <a:p>
            <a:r>
              <a:rPr lang="en-US"/>
              <a:t>Click icon to add picture</a:t>
            </a:r>
            <a:endParaRPr lang="en-GB"/>
          </a:p>
        </p:txBody>
      </p:sp>
    </p:spTree>
    <p:extLst>
      <p:ext uri="{BB962C8B-B14F-4D97-AF65-F5344CB8AC3E}">
        <p14:creationId xmlns:p14="http://schemas.microsoft.com/office/powerpoint/2010/main" val="879784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6" name="Title 5"/>
          <p:cNvSpPr>
            <a:spLocks noGrp="1"/>
          </p:cNvSpPr>
          <p:nvPr>
            <p:ph type="title"/>
          </p:nvPr>
        </p:nvSpPr>
        <p:spPr bwMode="gray"/>
        <p:txBody>
          <a:bodyPr/>
          <a:lstStyle/>
          <a:p>
            <a:r>
              <a:rPr lang="en-US"/>
              <a:t>Click to edit Master title style</a:t>
            </a:r>
            <a:endParaRPr lang="en-GB"/>
          </a:p>
        </p:txBody>
      </p:sp>
      <p:sp>
        <p:nvSpPr>
          <p:cNvPr id="7" name="Text Placeholder 6"/>
          <p:cNvSpPr>
            <a:spLocks noGrp="1"/>
          </p:cNvSpPr>
          <p:nvPr>
            <p:ph type="body" sz="quarter" idx="10"/>
          </p:nvPr>
        </p:nvSpPr>
        <p:spPr bwMode="gray"/>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8770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rgbClr val="74C311"/>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pic>
        <p:nvPicPr>
          <p:cNvPr id="5" name="Picture 4" descr="A picture containing plate&#10;&#10;Description automatically generated">
            <a:extLst>
              <a:ext uri="{FF2B5EF4-FFF2-40B4-BE49-F238E27FC236}">
                <a16:creationId xmlns:a16="http://schemas.microsoft.com/office/drawing/2014/main" id="{1DC628F8-5C3E-4A38-97CD-4E1E886FBCA4}"/>
              </a:ext>
            </a:extLst>
          </p:cNvPr>
          <p:cNvPicPr>
            <a:picLocks noChangeAspect="1"/>
          </p:cNvPicPr>
          <p:nvPr userDrawn="1"/>
        </p:nvPicPr>
        <p:blipFill>
          <a:blip r:embed="rId4"/>
          <a:stretch>
            <a:fillRect/>
          </a:stretch>
        </p:blipFill>
        <p:spPr>
          <a:xfrm>
            <a:off x="8112034" y="38801"/>
            <a:ext cx="892476" cy="892476"/>
          </a:xfrm>
          <a:prstGeom prst="rect">
            <a:avLst/>
          </a:prstGeom>
        </p:spPr>
      </p:pic>
    </p:spTree>
    <p:extLst>
      <p:ext uri="{BB962C8B-B14F-4D97-AF65-F5344CB8AC3E}">
        <p14:creationId xmlns:p14="http://schemas.microsoft.com/office/powerpoint/2010/main" val="1311887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Oval 11">
            <a:extLst>
              <a:ext uri="{FF2B5EF4-FFF2-40B4-BE49-F238E27FC236}">
                <a16:creationId xmlns:a16="http://schemas.microsoft.com/office/drawing/2014/main" id="{D00FB99B-D508-5343-84E9-C48365F7DDA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BC5A786-E091-AE44-90EF-2550ECC05170}"/>
              </a:ext>
            </a:extLst>
          </p:cNvPr>
          <p:cNvPicPr>
            <a:picLocks/>
          </p:cNvPicPr>
          <p:nvPr userDrawn="1"/>
        </p:nvPicPr>
        <p:blipFill rotWithShape="1">
          <a:blip r:embed="rId3"/>
          <a:srcRect l="20399" r="12935"/>
          <a:stretch>
            <a:fillRect/>
          </a:stretch>
        </p:blipFill>
        <p:spPr>
          <a:xfrm>
            <a:off x="-2164411" y="-473686"/>
            <a:ext cx="5872589" cy="5872590"/>
          </a:xfrm>
          <a:prstGeom prst="ellipse">
            <a:avLst/>
          </a:prstGeom>
        </p:spPr>
      </p:pic>
    </p:spTree>
    <p:extLst>
      <p:ext uri="{BB962C8B-B14F-4D97-AF65-F5344CB8AC3E}">
        <p14:creationId xmlns:p14="http://schemas.microsoft.com/office/powerpoint/2010/main" val="1665327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354E1-61DC-4C5A-BFF6-49C43118033A}"/>
              </a:ext>
            </a:extLst>
          </p:cNvPr>
          <p:cNvSpPr/>
          <p:nvPr userDrawn="1"/>
        </p:nvSpPr>
        <p:spPr>
          <a:xfrm>
            <a:off x="0" y="5523345"/>
            <a:ext cx="9144000" cy="13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Document">
            <a:extLst>
              <a:ext uri="{FF2B5EF4-FFF2-40B4-BE49-F238E27FC236}">
                <a16:creationId xmlns:a16="http://schemas.microsoft.com/office/drawing/2014/main" id="{D819EA97-D4CB-40CE-9190-7450B413E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90110" y="38801"/>
            <a:ext cx="914400" cy="914400"/>
          </a:xfrm>
          <a:prstGeom prst="rect">
            <a:avLst/>
          </a:prstGeom>
        </p:spPr>
      </p:pic>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chemeClr val="accent6"/>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4196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6655EEF-77C8-457B-AC6F-83F3B4FE959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584EA92-A2CF-4C52-A134-FC8D66D12D2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8F68AA5-93CC-4A04-9E8E-19FDD100F378}"/>
              </a:ext>
            </a:extLst>
          </p:cNvPr>
          <p:cNvSpPr>
            <a:spLocks noGrp="1" noChangeArrowheads="1"/>
          </p:cNvSpPr>
          <p:nvPr>
            <p:ph type="sldNum" sz="quarter" idx="12"/>
          </p:nvPr>
        </p:nvSpPr>
        <p:spPr>
          <a:ln/>
        </p:spPr>
        <p:txBody>
          <a:bodyPr/>
          <a:lstStyle>
            <a:lvl1pPr>
              <a:defRPr/>
            </a:lvl1pPr>
          </a:lstStyle>
          <a:p>
            <a:fld id="{B34C58EB-CEC2-4854-A60F-85555E5235B4}" type="slidenum">
              <a:rPr lang="en-GB" altLang="en-US"/>
              <a:pPr/>
              <a:t>‹#›</a:t>
            </a:fld>
            <a:endParaRPr lang="en-GB" altLang="en-US"/>
          </a:p>
        </p:txBody>
      </p:sp>
    </p:spTree>
    <p:extLst>
      <p:ext uri="{BB962C8B-B14F-4D97-AF65-F5344CB8AC3E}">
        <p14:creationId xmlns:p14="http://schemas.microsoft.com/office/powerpoint/2010/main" val="374812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354E1-61DC-4C5A-BFF6-49C43118033A}"/>
              </a:ext>
            </a:extLst>
          </p:cNvPr>
          <p:cNvSpPr/>
          <p:nvPr userDrawn="1"/>
        </p:nvSpPr>
        <p:spPr>
          <a:xfrm>
            <a:off x="0" y="5523345"/>
            <a:ext cx="9144000" cy="13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Document">
            <a:extLst>
              <a:ext uri="{FF2B5EF4-FFF2-40B4-BE49-F238E27FC236}">
                <a16:creationId xmlns:a16="http://schemas.microsoft.com/office/drawing/2014/main" id="{D819EA97-D4CB-40CE-9190-7450B413E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90110" y="38801"/>
            <a:ext cx="914400" cy="914400"/>
          </a:xfrm>
          <a:prstGeom prst="rect">
            <a:avLst/>
          </a:prstGeom>
        </p:spPr>
      </p:pic>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chemeClr val="accent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19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6E0F1E1-187C-5041-A962-0F6F0CA75F73}"/>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Oval 12">
            <a:extLst>
              <a:ext uri="{FF2B5EF4-FFF2-40B4-BE49-F238E27FC236}">
                <a16:creationId xmlns:a16="http://schemas.microsoft.com/office/drawing/2014/main" id="{139C619B-CE35-304A-B195-610ECBFBB740}"/>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5C42936-16D7-A44B-BFD9-345D93BD8E8B}"/>
              </a:ext>
            </a:extLst>
          </p:cNvPr>
          <p:cNvPicPr>
            <a:picLocks/>
          </p:cNvPicPr>
          <p:nvPr userDrawn="1"/>
        </p:nvPicPr>
        <p:blipFill rotWithShape="1">
          <a:blip r:embed="rId3"/>
          <a:srcRect l="3160" r="30173"/>
          <a:stretch/>
        </p:blipFill>
        <p:spPr>
          <a:xfrm>
            <a:off x="-2164411" y="-473685"/>
            <a:ext cx="5872589" cy="5872588"/>
          </a:xfrm>
          <a:prstGeom prst="ellipse">
            <a:avLst/>
          </a:prstGeom>
        </p:spPr>
      </p:pic>
    </p:spTree>
    <p:extLst>
      <p:ext uri="{BB962C8B-B14F-4D97-AF65-F5344CB8AC3E}">
        <p14:creationId xmlns:p14="http://schemas.microsoft.com/office/powerpoint/2010/main" val="371733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Cover 3">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482AB87C-D07C-9E48-9492-10A34E9E193C}"/>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A1298CB5-FDBB-FB45-B77B-CE1A44B1E002}"/>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4BC4F0-A18F-0A47-B9D8-E219C02BD669}"/>
              </a:ext>
            </a:extLst>
          </p:cNvPr>
          <p:cNvPicPr>
            <a:picLocks/>
          </p:cNvPicPr>
          <p:nvPr userDrawn="1"/>
        </p:nvPicPr>
        <p:blipFill rotWithShape="1">
          <a:blip r:embed="rId3"/>
          <a:srcRect l="2802" r="30531"/>
          <a:stretch/>
        </p:blipFill>
        <p:spPr>
          <a:xfrm>
            <a:off x="-2164412" y="-473685"/>
            <a:ext cx="5872589" cy="5872588"/>
          </a:xfrm>
          <a:prstGeom prst="ellipse">
            <a:avLst/>
          </a:prstGeom>
        </p:spPr>
      </p:pic>
    </p:spTree>
    <p:extLst>
      <p:ext uri="{BB962C8B-B14F-4D97-AF65-F5344CB8AC3E}">
        <p14:creationId xmlns:p14="http://schemas.microsoft.com/office/powerpoint/2010/main" val="39825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Cover 4">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F59774E-B129-224C-AE04-ADC707FE0428}"/>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779CB45C-36FB-5345-9907-9B2C82EFB03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5C2228C-A136-A148-B793-BEBF85F38910}"/>
              </a:ext>
            </a:extLst>
          </p:cNvPr>
          <p:cNvPicPr>
            <a:picLocks/>
          </p:cNvPicPr>
          <p:nvPr userDrawn="1"/>
        </p:nvPicPr>
        <p:blipFill rotWithShape="1">
          <a:blip r:embed="rId3"/>
          <a:srcRect l="20399" r="12935"/>
          <a:stretch>
            <a:fillRect/>
          </a:stretch>
        </p:blipFill>
        <p:spPr>
          <a:xfrm>
            <a:off x="-2164411" y="-473686"/>
            <a:ext cx="5872589" cy="5872590"/>
          </a:xfrm>
          <a:prstGeom prst="ellipse">
            <a:avLst/>
          </a:prstGeom>
        </p:spPr>
      </p:pic>
    </p:spTree>
    <p:extLst>
      <p:ext uri="{BB962C8B-B14F-4D97-AF65-F5344CB8AC3E}">
        <p14:creationId xmlns:p14="http://schemas.microsoft.com/office/powerpoint/2010/main" val="303889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Cover 5">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202B7A9-61FD-4146-A855-46D4808A2C4D}"/>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E8BB3BD3-0568-C34A-9372-A1B599E4AD11}"/>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E27B4BA-139C-0E43-9755-A033B37EFEF6}"/>
              </a:ext>
            </a:extLst>
          </p:cNvPr>
          <p:cNvPicPr>
            <a:picLocks/>
          </p:cNvPicPr>
          <p:nvPr userDrawn="1"/>
        </p:nvPicPr>
        <p:blipFill rotWithShape="1">
          <a:blip r:embed="rId3"/>
          <a:srcRect l="8787" r="24547"/>
          <a:stretch/>
        </p:blipFill>
        <p:spPr>
          <a:xfrm>
            <a:off x="-2164411" y="-473685"/>
            <a:ext cx="5872589" cy="5872588"/>
          </a:xfrm>
          <a:prstGeom prst="ellipse">
            <a:avLst/>
          </a:prstGeom>
        </p:spPr>
      </p:pic>
    </p:spTree>
    <p:extLst>
      <p:ext uri="{BB962C8B-B14F-4D97-AF65-F5344CB8AC3E}">
        <p14:creationId xmlns:p14="http://schemas.microsoft.com/office/powerpoint/2010/main" val="397142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3A53-D092-7F43-8571-3B37FAE1CFCF}"/>
              </a:ext>
            </a:extLst>
          </p:cNvPr>
          <p:cNvPicPr>
            <a:picLocks noChangeAspect="1"/>
          </p:cNvPicPr>
          <p:nvPr userDrawn="1"/>
        </p:nvPicPr>
        <p:blipFill>
          <a:blip r:embed="rId2"/>
          <a:stretch>
            <a:fillRect/>
          </a:stretch>
        </p:blipFill>
        <p:spPr>
          <a:xfrm>
            <a:off x="0" y="5477535"/>
            <a:ext cx="9144000" cy="1380465"/>
          </a:xfrm>
          <a:prstGeom prst="rect">
            <a:avLst/>
          </a:prstGeom>
        </p:spPr>
      </p:pic>
      <p:pic>
        <p:nvPicPr>
          <p:cNvPr id="6" name="Picture 5">
            <a:extLst>
              <a:ext uri="{FF2B5EF4-FFF2-40B4-BE49-F238E27FC236}">
                <a16:creationId xmlns:a16="http://schemas.microsoft.com/office/drawing/2014/main" id="{E9BC20E4-9489-C045-B0AF-3E21A0480494}"/>
              </a:ext>
            </a:extLst>
          </p:cNvPr>
          <p:cNvPicPr>
            <a:picLocks noChangeAspect="1"/>
          </p:cNvPicPr>
          <p:nvPr userDrawn="1"/>
        </p:nvPicPr>
        <p:blipFill>
          <a:blip r:embed="rId3"/>
          <a:stretch>
            <a:fillRect/>
          </a:stretch>
        </p:blipFill>
        <p:spPr>
          <a:xfrm>
            <a:off x="7358400" y="6206400"/>
            <a:ext cx="1324800" cy="328734"/>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489857" y="1253331"/>
            <a:ext cx="8192358" cy="4351338"/>
          </a:xfrm>
        </p:spPr>
        <p:txBody>
          <a:bodyPr anchor="ctr">
            <a:normAutofit/>
          </a:bodyPr>
          <a:lstStyle>
            <a:lvl1pPr marL="0" indent="0">
              <a:buNone/>
              <a:defRPr sz="33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llout Quote / Statement">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2"/>
          <a:stretch>
            <a:fillRect/>
          </a:stretch>
        </p:blipFill>
        <p:spPr>
          <a:xfrm>
            <a:off x="7357309" y="6207710"/>
            <a:ext cx="1324906" cy="330400"/>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4394718" y="1253331"/>
            <a:ext cx="4287497" cy="4351338"/>
          </a:xfrm>
        </p:spPr>
        <p:txBody>
          <a:bodyPr anchor="ctr">
            <a:normAutofit/>
          </a:bodyPr>
          <a:lstStyle>
            <a:lvl1pPr marL="0" indent="0">
              <a:buNone/>
              <a:defRPr sz="3000" b="0" i="0">
                <a:solidFill>
                  <a:schemeClr val="accent1"/>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4" name="Picture Placeholder 22">
            <a:extLst>
              <a:ext uri="{FF2B5EF4-FFF2-40B4-BE49-F238E27FC236}">
                <a16:creationId xmlns:a16="http://schemas.microsoft.com/office/drawing/2014/main" id="{9EB7D292-B56F-2A49-8F05-84F0600318F5}"/>
              </a:ext>
            </a:extLst>
          </p:cNvPr>
          <p:cNvSpPr>
            <a:spLocks noGrp="1"/>
          </p:cNvSpPr>
          <p:nvPr>
            <p:ph type="pic" sz="quarter" idx="14" hasCustomPrompt="1"/>
          </p:nvPr>
        </p:nvSpPr>
        <p:spPr>
          <a:xfrm>
            <a:off x="-2077986" y="1253331"/>
            <a:ext cx="612825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237584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28933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D603-CAD0-6644-8045-A910A444068B}" type="datetimeFigureOut">
              <a:rPr lang="en-US" smtClean="0"/>
              <a:t>2/15/2021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AE364-3624-814B-BDC1-6A7B3421206F}" type="slidenum">
              <a:rPr lang="en-US" smtClean="0"/>
              <a:t>‹#›</a:t>
            </a:fld>
            <a:endParaRPr lang="en-US"/>
          </a:p>
        </p:txBody>
      </p:sp>
    </p:spTree>
    <p:extLst>
      <p:ext uri="{BB962C8B-B14F-4D97-AF65-F5344CB8AC3E}">
        <p14:creationId xmlns:p14="http://schemas.microsoft.com/office/powerpoint/2010/main" val="2553419318"/>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72" r:id="rId3"/>
    <p:sldLayoutId id="2147483673" r:id="rId4"/>
    <p:sldLayoutId id="2147483674" r:id="rId5"/>
    <p:sldLayoutId id="2147483675" r:id="rId6"/>
    <p:sldLayoutId id="2147483682" r:id="rId7"/>
    <p:sldLayoutId id="2147483681" r:id="rId8"/>
    <p:sldLayoutId id="2147483680" r:id="rId9"/>
    <p:sldLayoutId id="2147483684" r:id="rId10"/>
    <p:sldLayoutId id="2147483685" r:id="rId11"/>
    <p:sldLayoutId id="2147483676" r:id="rId12"/>
    <p:sldLayoutId id="2147483677" r:id="rId13"/>
    <p:sldLayoutId id="2147483678" r:id="rId14"/>
    <p:sldLayoutId id="2147483679" r:id="rId15"/>
    <p:sldLayoutId id="2147483663" r:id="rId16"/>
    <p:sldLayoutId id="2147483683" r:id="rId17"/>
    <p:sldLayoutId id="2147483688" r:id="rId18"/>
    <p:sldLayoutId id="2147483694" r:id="rId19"/>
    <p:sldLayoutId id="2147483691" r:id="rId20"/>
    <p:sldLayoutId id="2147483689" r:id="rId21"/>
    <p:sldLayoutId id="214748369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0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flaticon.com/" TargetMode="External"/></Relationships>
</file>

<file path=ppt/slides/_rels/slide10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hyperlink" Target="http://www.flaticon.com/" TargetMode="Externa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23.png"/></Relationships>
</file>

<file path=ppt/slides/_rels/slide10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9.xml"/><Relationship Id="rId1" Type="http://schemas.openxmlformats.org/officeDocument/2006/relationships/video" Target="https://www.youtube.com/embed/1Evwgu369Jw?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www.flaticon.com/" TargetMode="External"/><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hyperlink" Target="https://www.pexels.com/photo/2-hands-holding-1-jigsaw-puzzle-piece-each-164531/" TargetMode="External"/><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hyperlink" Target="https://www.flaticon.com/authors/freepik" TargetMode="External"/><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hyperlink" Target="http://www.flaticon.com/"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C601-9AAF-4D41-852D-A6E968CF6490}"/>
              </a:ext>
            </a:extLst>
          </p:cNvPr>
          <p:cNvSpPr>
            <a:spLocks noGrp="1"/>
          </p:cNvSpPr>
          <p:nvPr>
            <p:ph type="ctrTitle"/>
          </p:nvPr>
        </p:nvSpPr>
        <p:spPr/>
        <p:txBody>
          <a:bodyPr/>
          <a:lstStyle/>
          <a:p>
            <a:r>
              <a:rPr lang="en-US" b="1"/>
              <a:t>Effective Relationships</a:t>
            </a:r>
            <a:endParaRPr lang="en-GB" b="1"/>
          </a:p>
        </p:txBody>
      </p:sp>
      <p:sp>
        <p:nvSpPr>
          <p:cNvPr id="3" name="Subtitle 2">
            <a:extLst>
              <a:ext uri="{FF2B5EF4-FFF2-40B4-BE49-F238E27FC236}">
                <a16:creationId xmlns:a16="http://schemas.microsoft.com/office/drawing/2014/main" id="{23712068-87FF-4D08-B201-5C40082CA463}"/>
              </a:ext>
            </a:extLst>
          </p:cNvPr>
          <p:cNvSpPr>
            <a:spLocks noGrp="1"/>
          </p:cNvSpPr>
          <p:nvPr>
            <p:ph type="subTitle" idx="1"/>
          </p:nvPr>
        </p:nvSpPr>
        <p:spPr/>
        <p:txBody>
          <a:bodyPr vert="horz" lIns="91440" tIns="45720" rIns="91440" bIns="45720" rtlCol="0" anchor="t">
            <a:normAutofit fontScale="25000" lnSpcReduction="20000"/>
          </a:bodyPr>
          <a:lstStyle/>
          <a:p>
            <a:r>
              <a:rPr lang="en-US" sz="7200" dirty="0">
                <a:latin typeface="Calibri"/>
                <a:cs typeface="Calibri"/>
              </a:rPr>
              <a:t>Trainer name (s)</a:t>
            </a:r>
            <a:endParaRPr lang="en-US" sz="7200" dirty="0"/>
          </a:p>
          <a:p>
            <a:endParaRPr lang="en-US" sz="7200">
              <a:latin typeface="Calibri"/>
              <a:cs typeface="Calibri"/>
            </a:endParaRPr>
          </a:p>
          <a:p>
            <a:r>
              <a:rPr lang="en-US" sz="7200" i="1" dirty="0">
                <a:latin typeface="Calibri"/>
                <a:cs typeface="Calibri"/>
              </a:rPr>
              <a:t>Date</a:t>
            </a:r>
            <a:endParaRPr lang="en-US" sz="7200" i="1" dirty="0"/>
          </a:p>
          <a:p>
            <a:endParaRPr lang="en-GB"/>
          </a:p>
        </p:txBody>
      </p:sp>
      <p:pic>
        <p:nvPicPr>
          <p:cNvPr id="5" name="Picture Placeholder 4">
            <a:extLst>
              <a:ext uri="{FF2B5EF4-FFF2-40B4-BE49-F238E27FC236}">
                <a16:creationId xmlns:a16="http://schemas.microsoft.com/office/drawing/2014/main" id="{BBC32E46-51CA-4679-8AA1-8F225BBEFC15}"/>
              </a:ext>
            </a:extLst>
          </p:cNvPr>
          <p:cNvPicPr>
            <a:picLocks noGrp="1" noChangeAspect="1"/>
          </p:cNvPicPr>
          <p:nvPr>
            <p:ph type="pic" sz="quarter" idx="10"/>
          </p:nvPr>
        </p:nvPicPr>
        <p:blipFill>
          <a:blip r:embed="rId3"/>
          <a:srcRect/>
          <a:stretch/>
        </p:blipFill>
        <p:spPr>
          <a:xfrm>
            <a:off x="-2154218" y="-454217"/>
            <a:ext cx="5863575" cy="5835018"/>
          </a:xfrm>
        </p:spPr>
      </p:pic>
    </p:spTree>
    <p:extLst>
      <p:ext uri="{BB962C8B-B14F-4D97-AF65-F5344CB8AC3E}">
        <p14:creationId xmlns:p14="http://schemas.microsoft.com/office/powerpoint/2010/main" val="3571439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CBFCCC3-FD92-4AC8-AF9A-6D2D0628CA04}"/>
              </a:ext>
            </a:extLst>
          </p:cNvPr>
          <p:cNvSpPr/>
          <p:nvPr/>
        </p:nvSpPr>
        <p:spPr>
          <a:xfrm>
            <a:off x="7275794"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Supporting mental health</a:t>
            </a:r>
          </a:p>
        </p:txBody>
      </p:sp>
      <p:sp>
        <p:nvSpPr>
          <p:cNvPr id="36" name="Rectangle 35">
            <a:extLst>
              <a:ext uri="{FF2B5EF4-FFF2-40B4-BE49-F238E27FC236}">
                <a16:creationId xmlns:a16="http://schemas.microsoft.com/office/drawing/2014/main" id="{EB1A4573-C346-40B4-8FDF-F6D4412C06A1}"/>
              </a:ext>
            </a:extLst>
          </p:cNvPr>
          <p:cNvSpPr/>
          <p:nvPr/>
        </p:nvSpPr>
        <p:spPr>
          <a:xfrm>
            <a:off x="5464317"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Navigating the system</a:t>
            </a:r>
          </a:p>
        </p:txBody>
      </p:sp>
      <p:sp>
        <p:nvSpPr>
          <p:cNvPr id="34" name="Rectangle 33">
            <a:extLst>
              <a:ext uri="{FF2B5EF4-FFF2-40B4-BE49-F238E27FC236}">
                <a16:creationId xmlns:a16="http://schemas.microsoft.com/office/drawing/2014/main" id="{977B5E94-4C2C-4596-BABF-901E64EE1E5E}"/>
              </a:ext>
            </a:extLst>
          </p:cNvPr>
          <p:cNvSpPr/>
          <p:nvPr/>
        </p:nvSpPr>
        <p:spPr>
          <a:xfrm>
            <a:off x="3652837" y="1493220"/>
            <a:ext cx="1759897" cy="3940278"/>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Communication and interpersonal skills</a:t>
            </a:r>
          </a:p>
        </p:txBody>
      </p:sp>
      <p:sp>
        <p:nvSpPr>
          <p:cNvPr id="33" name="Rectangle 32">
            <a:extLst>
              <a:ext uri="{FF2B5EF4-FFF2-40B4-BE49-F238E27FC236}">
                <a16:creationId xmlns:a16="http://schemas.microsoft.com/office/drawing/2014/main" id="{EF5C75C0-0092-496D-AFEC-41F1FCE6209B}"/>
              </a:ext>
            </a:extLst>
          </p:cNvPr>
          <p:cNvSpPr/>
          <p:nvPr/>
        </p:nvSpPr>
        <p:spPr>
          <a:xfrm>
            <a:off x="1841360"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Self-care and </a:t>
            </a:r>
          </a:p>
          <a:p>
            <a:pPr algn="ctr"/>
            <a:r>
              <a:rPr lang="en-GB" sz="1600"/>
              <a:t>self- management</a:t>
            </a:r>
          </a:p>
        </p:txBody>
      </p:sp>
      <p:sp>
        <p:nvSpPr>
          <p:cNvPr id="6" name="Rectangle 5">
            <a:extLst>
              <a:ext uri="{FF2B5EF4-FFF2-40B4-BE49-F238E27FC236}">
                <a16:creationId xmlns:a16="http://schemas.microsoft.com/office/drawing/2014/main" id="{4DEA8709-D001-434D-9B53-B6F673E07399}"/>
              </a:ext>
            </a:extLst>
          </p:cNvPr>
          <p:cNvSpPr/>
          <p:nvPr/>
        </p:nvSpPr>
        <p:spPr>
          <a:xfrm>
            <a:off x="108309"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1. Working as a peer</a:t>
            </a:r>
          </a:p>
        </p:txBody>
      </p:sp>
      <p:sp>
        <p:nvSpPr>
          <p:cNvPr id="7" name="Rectangle 6">
            <a:extLst>
              <a:ext uri="{FF2B5EF4-FFF2-40B4-BE49-F238E27FC236}">
                <a16:creationId xmlns:a16="http://schemas.microsoft.com/office/drawing/2014/main" id="{F178982D-467E-47F9-AAE9-3574BE2C11BD}"/>
              </a:ext>
            </a:extLst>
          </p:cNvPr>
          <p:cNvSpPr/>
          <p:nvPr/>
        </p:nvSpPr>
        <p:spPr>
          <a:xfrm>
            <a:off x="1919902"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2. Use of self</a:t>
            </a:r>
          </a:p>
        </p:txBody>
      </p:sp>
      <p:sp>
        <p:nvSpPr>
          <p:cNvPr id="8" name="Rectangle 7">
            <a:extLst>
              <a:ext uri="{FF2B5EF4-FFF2-40B4-BE49-F238E27FC236}">
                <a16:creationId xmlns:a16="http://schemas.microsoft.com/office/drawing/2014/main" id="{92553F9F-16FA-4AA7-995C-7D1C10CD3E7D}"/>
              </a:ext>
            </a:extLst>
          </p:cNvPr>
          <p:cNvSpPr/>
          <p:nvPr/>
        </p:nvSpPr>
        <p:spPr>
          <a:xfrm>
            <a:off x="3731380" y="2360914"/>
            <a:ext cx="1602812" cy="1130710"/>
          </a:xfrm>
          <a:prstGeom prst="rect">
            <a:avLst/>
          </a:prstGeom>
          <a:solidFill>
            <a:schemeClr val="accent1"/>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dirty="0"/>
              <a:t>3. Effective relationships</a:t>
            </a:r>
          </a:p>
        </p:txBody>
      </p:sp>
      <p:sp>
        <p:nvSpPr>
          <p:cNvPr id="9" name="Rectangle 8">
            <a:extLst>
              <a:ext uri="{FF2B5EF4-FFF2-40B4-BE49-F238E27FC236}">
                <a16:creationId xmlns:a16="http://schemas.microsoft.com/office/drawing/2014/main" id="{2AA25317-C84F-47DD-B919-76F8CF50290B}"/>
              </a:ext>
            </a:extLst>
          </p:cNvPr>
          <p:cNvSpPr/>
          <p:nvPr/>
        </p:nvSpPr>
        <p:spPr>
          <a:xfrm>
            <a:off x="5542858"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4. Context and frameworks</a:t>
            </a:r>
          </a:p>
        </p:txBody>
      </p:sp>
      <p:sp>
        <p:nvSpPr>
          <p:cNvPr id="10" name="Rectangle 9">
            <a:extLst>
              <a:ext uri="{FF2B5EF4-FFF2-40B4-BE49-F238E27FC236}">
                <a16:creationId xmlns:a16="http://schemas.microsoft.com/office/drawing/2014/main" id="{42029629-8552-4453-8801-63A7F0A7F17B}"/>
              </a:ext>
            </a:extLst>
          </p:cNvPr>
          <p:cNvSpPr/>
          <p:nvPr/>
        </p:nvSpPr>
        <p:spPr>
          <a:xfrm>
            <a:off x="7354336"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5. Mental health</a:t>
            </a:r>
          </a:p>
        </p:txBody>
      </p:sp>
      <p:sp>
        <p:nvSpPr>
          <p:cNvPr id="11" name="Rectangle 10">
            <a:extLst>
              <a:ext uri="{FF2B5EF4-FFF2-40B4-BE49-F238E27FC236}">
                <a16:creationId xmlns:a16="http://schemas.microsoft.com/office/drawing/2014/main" id="{5CFD2CAF-8C02-42FB-8D22-0F23CAA566D3}"/>
              </a:ext>
            </a:extLst>
          </p:cNvPr>
          <p:cNvSpPr/>
          <p:nvPr/>
        </p:nvSpPr>
        <p:spPr>
          <a:xfrm>
            <a:off x="1919902" y="3936537"/>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6. Supporting self-management</a:t>
            </a:r>
          </a:p>
        </p:txBody>
      </p:sp>
      <p:sp>
        <p:nvSpPr>
          <p:cNvPr id="12" name="Rectangle 11">
            <a:extLst>
              <a:ext uri="{FF2B5EF4-FFF2-40B4-BE49-F238E27FC236}">
                <a16:creationId xmlns:a16="http://schemas.microsoft.com/office/drawing/2014/main" id="{C8BB4068-4B65-4ED8-90B2-7C0220A8CDFC}"/>
              </a:ext>
            </a:extLst>
          </p:cNvPr>
          <p:cNvSpPr/>
          <p:nvPr/>
        </p:nvSpPr>
        <p:spPr>
          <a:xfrm>
            <a:off x="3731380" y="3936537"/>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7. Working with other professionals</a:t>
            </a:r>
          </a:p>
        </p:txBody>
      </p:sp>
      <p:sp>
        <p:nvSpPr>
          <p:cNvPr id="13" name="Rectangle 12">
            <a:extLst>
              <a:ext uri="{FF2B5EF4-FFF2-40B4-BE49-F238E27FC236}">
                <a16:creationId xmlns:a16="http://schemas.microsoft.com/office/drawing/2014/main" id="{FC00ED42-6BA0-4B30-A8F4-846754A4DB2D}"/>
              </a:ext>
            </a:extLst>
          </p:cNvPr>
          <p:cNvSpPr/>
          <p:nvPr/>
        </p:nvSpPr>
        <p:spPr>
          <a:xfrm>
            <a:off x="5542858" y="3936537"/>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8. Supporting access to care</a:t>
            </a:r>
          </a:p>
        </p:txBody>
      </p:sp>
      <p:sp>
        <p:nvSpPr>
          <p:cNvPr id="14" name="Rectangle 13">
            <a:extLst>
              <a:ext uri="{FF2B5EF4-FFF2-40B4-BE49-F238E27FC236}">
                <a16:creationId xmlns:a16="http://schemas.microsoft.com/office/drawing/2014/main" id="{6E9504CE-32D6-4E6D-98FF-0369F4483EE6}"/>
              </a:ext>
            </a:extLst>
          </p:cNvPr>
          <p:cNvSpPr/>
          <p:nvPr/>
        </p:nvSpPr>
        <p:spPr>
          <a:xfrm>
            <a:off x="7354336" y="3936537"/>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9. Working with groups</a:t>
            </a:r>
          </a:p>
        </p:txBody>
      </p:sp>
      <p:cxnSp>
        <p:nvCxnSpPr>
          <p:cNvPr id="16" name="Straight Arrow Connector 15">
            <a:extLst>
              <a:ext uri="{FF2B5EF4-FFF2-40B4-BE49-F238E27FC236}">
                <a16:creationId xmlns:a16="http://schemas.microsoft.com/office/drawing/2014/main" id="{73B698D6-6197-4F15-903E-510AEA4880C1}"/>
              </a:ext>
            </a:extLst>
          </p:cNvPr>
          <p:cNvCxnSpPr>
            <a:cxnSpLocks/>
            <a:stCxn id="6" idx="3"/>
            <a:endCxn id="7" idx="1"/>
          </p:cNvCxnSpPr>
          <p:nvPr/>
        </p:nvCxnSpPr>
        <p:spPr>
          <a:xfrm>
            <a:off x="1711121" y="2926269"/>
            <a:ext cx="208781"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9859955-64D6-4E3C-96C5-A7384623CAA4}"/>
              </a:ext>
            </a:extLst>
          </p:cNvPr>
          <p:cNvCxnSpPr>
            <a:cxnSpLocks/>
            <a:stCxn id="7" idx="3"/>
            <a:endCxn id="8" idx="1"/>
          </p:cNvCxnSpPr>
          <p:nvPr/>
        </p:nvCxnSpPr>
        <p:spPr>
          <a:xfrm>
            <a:off x="3522714"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D0BE254-1FB8-4DB9-9C89-7956621760B7}"/>
              </a:ext>
            </a:extLst>
          </p:cNvPr>
          <p:cNvCxnSpPr>
            <a:stCxn id="8" idx="3"/>
            <a:endCxn id="9" idx="1"/>
          </p:cNvCxnSpPr>
          <p:nvPr/>
        </p:nvCxnSpPr>
        <p:spPr>
          <a:xfrm>
            <a:off x="5334192"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AFCB3C7-A7C8-42E2-A906-5B4F9ADBD67D}"/>
              </a:ext>
            </a:extLst>
          </p:cNvPr>
          <p:cNvCxnSpPr>
            <a:stCxn id="9" idx="3"/>
            <a:endCxn id="10" idx="1"/>
          </p:cNvCxnSpPr>
          <p:nvPr/>
        </p:nvCxnSpPr>
        <p:spPr>
          <a:xfrm>
            <a:off x="7145670"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D49A4E8-AEAA-4984-BCD8-03B9F04BC3A2}"/>
              </a:ext>
            </a:extLst>
          </p:cNvPr>
          <p:cNvCxnSpPr>
            <a:stCxn id="11" idx="3"/>
            <a:endCxn id="12" idx="1"/>
          </p:cNvCxnSpPr>
          <p:nvPr/>
        </p:nvCxnSpPr>
        <p:spPr>
          <a:xfrm>
            <a:off x="3522714"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16734D4-BC9C-467A-93BB-1D125C1CABCC}"/>
              </a:ext>
            </a:extLst>
          </p:cNvPr>
          <p:cNvCxnSpPr>
            <a:stCxn id="12" idx="3"/>
            <a:endCxn id="13" idx="1"/>
          </p:cNvCxnSpPr>
          <p:nvPr/>
        </p:nvCxnSpPr>
        <p:spPr>
          <a:xfrm>
            <a:off x="5334192"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58B616-14CC-4534-B19F-19B85F1E7DF7}"/>
              </a:ext>
            </a:extLst>
          </p:cNvPr>
          <p:cNvCxnSpPr>
            <a:stCxn id="13" idx="3"/>
            <a:endCxn id="14" idx="1"/>
          </p:cNvCxnSpPr>
          <p:nvPr/>
        </p:nvCxnSpPr>
        <p:spPr>
          <a:xfrm>
            <a:off x="7145670"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E60AC66-CC09-4049-A7A3-AF0BA68D6462}"/>
              </a:ext>
            </a:extLst>
          </p:cNvPr>
          <p:cNvCxnSpPr>
            <a:stCxn id="10" idx="2"/>
            <a:endCxn id="11" idx="0"/>
          </p:cNvCxnSpPr>
          <p:nvPr/>
        </p:nvCxnSpPr>
        <p:spPr>
          <a:xfrm rot="5400000">
            <a:off x="5216069" y="996863"/>
            <a:ext cx="444913" cy="5434434"/>
          </a:xfrm>
          <a:prstGeom prst="bentConnector3">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EBAC265-CCE4-4A34-891B-80108B6318C0}"/>
              </a:ext>
            </a:extLst>
          </p:cNvPr>
          <p:cNvGrpSpPr/>
          <p:nvPr/>
        </p:nvGrpSpPr>
        <p:grpSpPr>
          <a:xfrm rot="19088755">
            <a:off x="3958632" y="234881"/>
            <a:ext cx="1129012" cy="1130796"/>
            <a:chOff x="450384" y="8018156"/>
            <a:chExt cx="1311541" cy="1313613"/>
          </a:xfrm>
        </p:grpSpPr>
        <p:sp>
          <p:nvSpPr>
            <p:cNvPr id="27" name="Teardrop 26">
              <a:extLst>
                <a:ext uri="{FF2B5EF4-FFF2-40B4-BE49-F238E27FC236}">
                  <a16:creationId xmlns:a16="http://schemas.microsoft.com/office/drawing/2014/main" id="{1BEC639A-B74E-41D4-BC2E-8F4F11CC794A}"/>
                </a:ext>
              </a:extLst>
            </p:cNvPr>
            <p:cNvSpPr/>
            <p:nvPr/>
          </p:nvSpPr>
          <p:spPr>
            <a:xfrm rot="8178293">
              <a:off x="450384" y="8018156"/>
              <a:ext cx="1311541" cy="1313613"/>
            </a:xfrm>
            <a:prstGeom prst="teardrop">
              <a:avLst>
                <a:gd name="adj" fmla="val 92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a:p>
          </p:txBody>
        </p:sp>
        <p:sp>
          <p:nvSpPr>
            <p:cNvPr id="29" name="TextBox 28">
              <a:extLst>
                <a:ext uri="{FF2B5EF4-FFF2-40B4-BE49-F238E27FC236}">
                  <a16:creationId xmlns:a16="http://schemas.microsoft.com/office/drawing/2014/main" id="{289F1B69-18BA-4D60-ADD0-5C9D4406A1BA}"/>
                </a:ext>
              </a:extLst>
            </p:cNvPr>
            <p:cNvSpPr txBox="1"/>
            <p:nvPr/>
          </p:nvSpPr>
          <p:spPr>
            <a:xfrm>
              <a:off x="520288" y="8299551"/>
              <a:ext cx="1171734" cy="750824"/>
            </a:xfrm>
            <a:prstGeom prst="rect">
              <a:avLst/>
            </a:prstGeom>
            <a:noFill/>
          </p:spPr>
          <p:txBody>
            <a:bodyPr wrap="square" rtlCol="0">
              <a:spAutoFit/>
            </a:bodyPr>
            <a:lstStyle/>
            <a:p>
              <a:pPr algn="ctr"/>
              <a:r>
                <a:rPr lang="en-GB" b="1">
                  <a:solidFill>
                    <a:schemeClr val="bg1"/>
                  </a:solidFill>
                </a:rPr>
                <a:t>You are here</a:t>
              </a:r>
            </a:p>
          </p:txBody>
        </p:sp>
      </p:grpSp>
      <p:sp>
        <p:nvSpPr>
          <p:cNvPr id="17" name="Title 16">
            <a:extLst>
              <a:ext uri="{FF2B5EF4-FFF2-40B4-BE49-F238E27FC236}">
                <a16:creationId xmlns:a16="http://schemas.microsoft.com/office/drawing/2014/main" id="{434923DD-D123-4BBD-8B27-312F85197DCD}"/>
              </a:ext>
            </a:extLst>
          </p:cNvPr>
          <p:cNvSpPr>
            <a:spLocks noGrp="1"/>
          </p:cNvSpPr>
          <p:nvPr>
            <p:ph type="title"/>
          </p:nvPr>
        </p:nvSpPr>
        <p:spPr>
          <a:xfrm>
            <a:off x="5630" y="466585"/>
            <a:ext cx="8288614" cy="945977"/>
          </a:xfrm>
        </p:spPr>
        <p:txBody>
          <a:bodyPr/>
          <a:lstStyle/>
          <a:p>
            <a:r>
              <a:rPr lang="en-GB">
                <a:latin typeface="Calibri Light"/>
                <a:cs typeface="Calibri Light"/>
              </a:rPr>
              <a:t>Programme overview</a:t>
            </a:r>
            <a:endParaRPr lang="en-GB"/>
          </a:p>
        </p:txBody>
      </p:sp>
    </p:spTree>
    <p:extLst>
      <p:ext uri="{BB962C8B-B14F-4D97-AF65-F5344CB8AC3E}">
        <p14:creationId xmlns:p14="http://schemas.microsoft.com/office/powerpoint/2010/main" val="35880607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D88D14F-848F-44ED-B103-28121C9136CD}"/>
              </a:ext>
            </a:extLst>
          </p:cNvPr>
          <p:cNvSpPr/>
          <p:nvPr/>
        </p:nvSpPr>
        <p:spPr>
          <a:xfrm>
            <a:off x="1" y="857250"/>
            <a:ext cx="9137183"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3300">
              <a:solidFill>
                <a:schemeClr val="tx1"/>
              </a:solidFill>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F555AAFB-8B94-4670-B5D3-297518677718}"/>
              </a:ext>
            </a:extLst>
          </p:cNvPr>
          <p:cNvSpPr>
            <a:spLocks noGrp="1"/>
          </p:cNvSpPr>
          <p:nvPr>
            <p:ph type="title"/>
          </p:nvPr>
        </p:nvSpPr>
        <p:spPr/>
        <p:txBody>
          <a:bodyPr>
            <a:normAutofit/>
          </a:bodyPr>
          <a:lstStyle/>
          <a:p>
            <a:r>
              <a:rPr lang="en-GB" sz="3300"/>
              <a:t>What prevents dialogue?</a:t>
            </a:r>
          </a:p>
        </p:txBody>
      </p:sp>
      <p:sp>
        <p:nvSpPr>
          <p:cNvPr id="4" name="Slide Number Placeholder 3">
            <a:extLst>
              <a:ext uri="{FF2B5EF4-FFF2-40B4-BE49-F238E27FC236}">
                <a16:creationId xmlns:a16="http://schemas.microsoft.com/office/drawing/2014/main" id="{3556873D-9502-45FD-94D9-24922398F1D6}"/>
              </a:ext>
            </a:extLst>
          </p:cNvPr>
          <p:cNvSpPr>
            <a:spLocks noGrp="1"/>
          </p:cNvSpPr>
          <p:nvPr>
            <p:ph type="sldNum" sz="quarter" idx="4294967295"/>
          </p:nvPr>
        </p:nvSpPr>
        <p:spPr>
          <a:xfrm>
            <a:off x="7086600" y="6356350"/>
            <a:ext cx="2057400" cy="365125"/>
          </a:xfrm>
        </p:spPr>
        <p:txBody>
          <a:bodyPr/>
          <a:lstStyle/>
          <a:p>
            <a:fld id="{15D16FC3-9B77-5A4A-8621-576C881CF8EB}" type="slidenum">
              <a:rPr lang="en-US" smtClean="0"/>
              <a:pPr/>
              <a:t>100</a:t>
            </a:fld>
            <a:endParaRPr lang="en-US"/>
          </a:p>
        </p:txBody>
      </p:sp>
      <p:pic>
        <p:nvPicPr>
          <p:cNvPr id="15" name="Picture 14">
            <a:extLst>
              <a:ext uri="{FF2B5EF4-FFF2-40B4-BE49-F238E27FC236}">
                <a16:creationId xmlns:a16="http://schemas.microsoft.com/office/drawing/2014/main" id="{7816CE46-C941-4381-9B40-59E45226611B}"/>
              </a:ext>
            </a:extLst>
          </p:cNvPr>
          <p:cNvPicPr>
            <a:picLocks noChangeAspect="1"/>
          </p:cNvPicPr>
          <p:nvPr/>
        </p:nvPicPr>
        <p:blipFill>
          <a:blip r:embed="rId2"/>
          <a:stretch>
            <a:fillRect/>
          </a:stretch>
        </p:blipFill>
        <p:spPr>
          <a:xfrm>
            <a:off x="4778491" y="2303168"/>
            <a:ext cx="4362101" cy="2905796"/>
          </a:xfrm>
          <a:prstGeom prst="rect">
            <a:avLst/>
          </a:prstGeom>
        </p:spPr>
      </p:pic>
      <p:pic>
        <p:nvPicPr>
          <p:cNvPr id="29" name="Picture 28">
            <a:extLst>
              <a:ext uri="{FF2B5EF4-FFF2-40B4-BE49-F238E27FC236}">
                <a16:creationId xmlns:a16="http://schemas.microsoft.com/office/drawing/2014/main" id="{0E2F621A-1B49-43F4-9E04-5DD415A8E4DC}"/>
              </a:ext>
            </a:extLst>
          </p:cNvPr>
          <p:cNvPicPr>
            <a:picLocks noChangeAspect="1"/>
          </p:cNvPicPr>
          <p:nvPr/>
        </p:nvPicPr>
        <p:blipFill>
          <a:blip r:embed="rId3"/>
          <a:stretch>
            <a:fillRect/>
          </a:stretch>
        </p:blipFill>
        <p:spPr>
          <a:xfrm>
            <a:off x="1" y="2303168"/>
            <a:ext cx="4358693" cy="2905796"/>
          </a:xfrm>
          <a:prstGeom prst="rect">
            <a:avLst/>
          </a:prstGeom>
        </p:spPr>
      </p:pic>
      <p:sp>
        <p:nvSpPr>
          <p:cNvPr id="30" name="Rectangle 29">
            <a:extLst>
              <a:ext uri="{FF2B5EF4-FFF2-40B4-BE49-F238E27FC236}">
                <a16:creationId xmlns:a16="http://schemas.microsoft.com/office/drawing/2014/main" id="{1AE13C5F-15D3-4557-82BB-D858EEC476EA}"/>
              </a:ext>
            </a:extLst>
          </p:cNvPr>
          <p:cNvSpPr/>
          <p:nvPr/>
        </p:nvSpPr>
        <p:spPr>
          <a:xfrm>
            <a:off x="1" y="2303168"/>
            <a:ext cx="4358693" cy="2905796"/>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GB" sz="3300">
                <a:solidFill>
                  <a:schemeClr val="bg1"/>
                </a:solidFill>
                <a:latin typeface="Calibri Light" panose="020F0302020204030204" pitchFamily="34" charset="0"/>
                <a:cs typeface="Calibri Light" panose="020F0302020204030204" pitchFamily="34" charset="0"/>
              </a:rPr>
              <a:t>Withholding your views</a:t>
            </a:r>
          </a:p>
        </p:txBody>
      </p:sp>
      <p:sp>
        <p:nvSpPr>
          <p:cNvPr id="31" name="Rectangle 30">
            <a:extLst>
              <a:ext uri="{FF2B5EF4-FFF2-40B4-BE49-F238E27FC236}">
                <a16:creationId xmlns:a16="http://schemas.microsoft.com/office/drawing/2014/main" id="{BCA0A51C-2483-4016-97BD-48391500C696}"/>
              </a:ext>
            </a:extLst>
          </p:cNvPr>
          <p:cNvSpPr/>
          <p:nvPr/>
        </p:nvSpPr>
        <p:spPr>
          <a:xfrm>
            <a:off x="4778491" y="2303168"/>
            <a:ext cx="4358693" cy="2905796"/>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GB" sz="3300">
                <a:solidFill>
                  <a:schemeClr val="bg1"/>
                </a:solidFill>
                <a:latin typeface="Calibri Light" panose="020F0302020204030204" pitchFamily="34" charset="0"/>
                <a:cs typeface="Calibri Light" panose="020F0302020204030204" pitchFamily="34" charset="0"/>
              </a:rPr>
              <a:t>Blocking their views</a:t>
            </a:r>
          </a:p>
        </p:txBody>
      </p:sp>
    </p:spTree>
    <p:extLst>
      <p:ext uri="{BB962C8B-B14F-4D97-AF65-F5344CB8AC3E}">
        <p14:creationId xmlns:p14="http://schemas.microsoft.com/office/powerpoint/2010/main" val="40799324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5AAFB-8B94-4670-B5D3-297518677718}"/>
              </a:ext>
            </a:extLst>
          </p:cNvPr>
          <p:cNvSpPr>
            <a:spLocks noGrp="1"/>
          </p:cNvSpPr>
          <p:nvPr>
            <p:ph type="title"/>
          </p:nvPr>
        </p:nvSpPr>
        <p:spPr/>
        <p:txBody>
          <a:bodyPr>
            <a:normAutofit/>
          </a:bodyPr>
          <a:lstStyle/>
          <a:p>
            <a:r>
              <a:rPr lang="en-GB" sz="3300"/>
              <a:t>What prevents dialogue?</a:t>
            </a:r>
          </a:p>
        </p:txBody>
      </p:sp>
      <p:sp>
        <p:nvSpPr>
          <p:cNvPr id="4" name="Slide Number Placeholder 3">
            <a:extLst>
              <a:ext uri="{FF2B5EF4-FFF2-40B4-BE49-F238E27FC236}">
                <a16:creationId xmlns:a16="http://schemas.microsoft.com/office/drawing/2014/main" id="{3556873D-9502-45FD-94D9-24922398F1D6}"/>
              </a:ext>
            </a:extLst>
          </p:cNvPr>
          <p:cNvSpPr>
            <a:spLocks noGrp="1"/>
          </p:cNvSpPr>
          <p:nvPr>
            <p:ph type="sldNum" sz="quarter" idx="4294967295"/>
          </p:nvPr>
        </p:nvSpPr>
        <p:spPr>
          <a:xfrm>
            <a:off x="7086600" y="6356350"/>
            <a:ext cx="2057400" cy="365125"/>
          </a:xfrm>
        </p:spPr>
        <p:txBody>
          <a:bodyPr/>
          <a:lstStyle/>
          <a:p>
            <a:fld id="{15D16FC3-9B77-5A4A-8621-576C881CF8EB}" type="slidenum">
              <a:rPr lang="en-US" smtClean="0"/>
              <a:pPr/>
              <a:t>101</a:t>
            </a:fld>
            <a:endParaRPr lang="en-US"/>
          </a:p>
        </p:txBody>
      </p:sp>
      <p:pic>
        <p:nvPicPr>
          <p:cNvPr id="15" name="Picture 14">
            <a:extLst>
              <a:ext uri="{FF2B5EF4-FFF2-40B4-BE49-F238E27FC236}">
                <a16:creationId xmlns:a16="http://schemas.microsoft.com/office/drawing/2014/main" id="{7816CE46-C941-4381-9B40-59E45226611B}"/>
              </a:ext>
            </a:extLst>
          </p:cNvPr>
          <p:cNvPicPr>
            <a:picLocks noChangeAspect="1"/>
          </p:cNvPicPr>
          <p:nvPr/>
        </p:nvPicPr>
        <p:blipFill>
          <a:blip r:embed="rId3"/>
          <a:stretch>
            <a:fillRect/>
          </a:stretch>
        </p:blipFill>
        <p:spPr>
          <a:xfrm>
            <a:off x="4778491" y="2303168"/>
            <a:ext cx="4362101" cy="2905796"/>
          </a:xfrm>
          <a:prstGeom prst="rect">
            <a:avLst/>
          </a:prstGeom>
        </p:spPr>
      </p:pic>
      <p:pic>
        <p:nvPicPr>
          <p:cNvPr id="29" name="Picture 28">
            <a:extLst>
              <a:ext uri="{FF2B5EF4-FFF2-40B4-BE49-F238E27FC236}">
                <a16:creationId xmlns:a16="http://schemas.microsoft.com/office/drawing/2014/main" id="{0E2F621A-1B49-43F4-9E04-5DD415A8E4DC}"/>
              </a:ext>
            </a:extLst>
          </p:cNvPr>
          <p:cNvPicPr>
            <a:picLocks noChangeAspect="1"/>
          </p:cNvPicPr>
          <p:nvPr/>
        </p:nvPicPr>
        <p:blipFill>
          <a:blip r:embed="rId4"/>
          <a:stretch>
            <a:fillRect/>
          </a:stretch>
        </p:blipFill>
        <p:spPr>
          <a:xfrm>
            <a:off x="1" y="2303168"/>
            <a:ext cx="4358693" cy="2905796"/>
          </a:xfrm>
          <a:prstGeom prst="rect">
            <a:avLst/>
          </a:prstGeom>
        </p:spPr>
      </p:pic>
      <p:sp>
        <p:nvSpPr>
          <p:cNvPr id="30" name="Rectangle 29">
            <a:extLst>
              <a:ext uri="{FF2B5EF4-FFF2-40B4-BE49-F238E27FC236}">
                <a16:creationId xmlns:a16="http://schemas.microsoft.com/office/drawing/2014/main" id="{1AE13C5F-15D3-4557-82BB-D858EEC476EA}"/>
              </a:ext>
            </a:extLst>
          </p:cNvPr>
          <p:cNvSpPr/>
          <p:nvPr/>
        </p:nvSpPr>
        <p:spPr>
          <a:xfrm>
            <a:off x="1" y="2303168"/>
            <a:ext cx="4358693" cy="2905796"/>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GB" sz="3300">
                <a:solidFill>
                  <a:schemeClr val="bg1"/>
                </a:solidFill>
                <a:latin typeface="Calibri Light" panose="020F0302020204030204" pitchFamily="34" charset="0"/>
                <a:cs typeface="Calibri Light" panose="020F0302020204030204" pitchFamily="34" charset="0"/>
              </a:rPr>
              <a:t>Withholding your views</a:t>
            </a:r>
          </a:p>
          <a:p>
            <a:pPr algn="ctr"/>
            <a:endParaRPr lang="en-GB" sz="3300">
              <a:solidFill>
                <a:schemeClr val="bg1"/>
              </a:solidFill>
              <a:latin typeface="Calibri Light" panose="020F0302020204030204" pitchFamily="34" charset="0"/>
              <a:cs typeface="Calibri Light" panose="020F0302020204030204" pitchFamily="34" charset="0"/>
            </a:endParaRPr>
          </a:p>
          <a:p>
            <a:pPr algn="ctr"/>
            <a:r>
              <a:rPr lang="en-GB" sz="3300">
                <a:solidFill>
                  <a:schemeClr val="bg1"/>
                </a:solidFill>
                <a:latin typeface="Calibri Light" panose="020F0302020204030204" pitchFamily="34" charset="0"/>
                <a:cs typeface="Calibri Light" panose="020F0302020204030204" pitchFamily="34" charset="0"/>
              </a:rPr>
              <a:t>Masking</a:t>
            </a:r>
          </a:p>
          <a:p>
            <a:pPr algn="ctr"/>
            <a:r>
              <a:rPr lang="en-GB" sz="3300">
                <a:solidFill>
                  <a:schemeClr val="bg1"/>
                </a:solidFill>
                <a:latin typeface="Calibri Light" panose="020F0302020204030204" pitchFamily="34" charset="0"/>
                <a:cs typeface="Calibri Light" panose="020F0302020204030204" pitchFamily="34" charset="0"/>
              </a:rPr>
              <a:t>Avoiding</a:t>
            </a:r>
          </a:p>
          <a:p>
            <a:pPr algn="ctr"/>
            <a:r>
              <a:rPr lang="en-GB" sz="3300">
                <a:solidFill>
                  <a:schemeClr val="bg1"/>
                </a:solidFill>
                <a:latin typeface="Calibri Light" panose="020F0302020204030204" pitchFamily="34" charset="0"/>
                <a:cs typeface="Calibri Light" panose="020F0302020204030204" pitchFamily="34" charset="0"/>
              </a:rPr>
              <a:t>Withdrawing</a:t>
            </a:r>
          </a:p>
        </p:txBody>
      </p:sp>
      <p:sp>
        <p:nvSpPr>
          <p:cNvPr id="31" name="Rectangle 30">
            <a:extLst>
              <a:ext uri="{FF2B5EF4-FFF2-40B4-BE49-F238E27FC236}">
                <a16:creationId xmlns:a16="http://schemas.microsoft.com/office/drawing/2014/main" id="{BCA0A51C-2483-4016-97BD-48391500C696}"/>
              </a:ext>
            </a:extLst>
          </p:cNvPr>
          <p:cNvSpPr/>
          <p:nvPr/>
        </p:nvSpPr>
        <p:spPr>
          <a:xfrm>
            <a:off x="4778491" y="2303168"/>
            <a:ext cx="4358693" cy="2905796"/>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GB" sz="3300">
                <a:solidFill>
                  <a:schemeClr val="bg1"/>
                </a:solidFill>
                <a:latin typeface="Calibri Light" panose="020F0302020204030204" pitchFamily="34" charset="0"/>
                <a:cs typeface="Calibri Light" panose="020F0302020204030204" pitchFamily="34" charset="0"/>
              </a:rPr>
              <a:t>Blocking their views</a:t>
            </a:r>
          </a:p>
        </p:txBody>
      </p:sp>
    </p:spTree>
    <p:extLst>
      <p:ext uri="{BB962C8B-B14F-4D97-AF65-F5344CB8AC3E}">
        <p14:creationId xmlns:p14="http://schemas.microsoft.com/office/powerpoint/2010/main" val="32498122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D88D14F-848F-44ED-B103-28121C9136CD}"/>
              </a:ext>
            </a:extLst>
          </p:cNvPr>
          <p:cNvSpPr/>
          <p:nvPr/>
        </p:nvSpPr>
        <p:spPr>
          <a:xfrm>
            <a:off x="1" y="857250"/>
            <a:ext cx="9137183"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3300">
              <a:solidFill>
                <a:schemeClr val="tx1"/>
              </a:solidFill>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F555AAFB-8B94-4670-B5D3-297518677718}"/>
              </a:ext>
            </a:extLst>
          </p:cNvPr>
          <p:cNvSpPr>
            <a:spLocks noGrp="1"/>
          </p:cNvSpPr>
          <p:nvPr>
            <p:ph type="title"/>
          </p:nvPr>
        </p:nvSpPr>
        <p:spPr/>
        <p:txBody>
          <a:bodyPr>
            <a:normAutofit/>
          </a:bodyPr>
          <a:lstStyle/>
          <a:p>
            <a:r>
              <a:rPr lang="en-GB" sz="3300"/>
              <a:t>What prevents dialogue?</a:t>
            </a:r>
          </a:p>
        </p:txBody>
      </p:sp>
      <p:sp>
        <p:nvSpPr>
          <p:cNvPr id="4" name="Slide Number Placeholder 3">
            <a:extLst>
              <a:ext uri="{FF2B5EF4-FFF2-40B4-BE49-F238E27FC236}">
                <a16:creationId xmlns:a16="http://schemas.microsoft.com/office/drawing/2014/main" id="{3556873D-9502-45FD-94D9-24922398F1D6}"/>
              </a:ext>
            </a:extLst>
          </p:cNvPr>
          <p:cNvSpPr>
            <a:spLocks noGrp="1"/>
          </p:cNvSpPr>
          <p:nvPr>
            <p:ph type="sldNum" sz="quarter" idx="4294967295"/>
          </p:nvPr>
        </p:nvSpPr>
        <p:spPr>
          <a:xfrm>
            <a:off x="7086600" y="6356350"/>
            <a:ext cx="2057400" cy="365125"/>
          </a:xfrm>
        </p:spPr>
        <p:txBody>
          <a:bodyPr/>
          <a:lstStyle/>
          <a:p>
            <a:fld id="{15D16FC3-9B77-5A4A-8621-576C881CF8EB}" type="slidenum">
              <a:rPr lang="en-US" smtClean="0"/>
              <a:pPr/>
              <a:t>102</a:t>
            </a:fld>
            <a:endParaRPr lang="en-US"/>
          </a:p>
        </p:txBody>
      </p:sp>
      <p:pic>
        <p:nvPicPr>
          <p:cNvPr id="15" name="Picture 14">
            <a:extLst>
              <a:ext uri="{FF2B5EF4-FFF2-40B4-BE49-F238E27FC236}">
                <a16:creationId xmlns:a16="http://schemas.microsoft.com/office/drawing/2014/main" id="{7816CE46-C941-4381-9B40-59E45226611B}"/>
              </a:ext>
            </a:extLst>
          </p:cNvPr>
          <p:cNvPicPr>
            <a:picLocks noChangeAspect="1"/>
          </p:cNvPicPr>
          <p:nvPr/>
        </p:nvPicPr>
        <p:blipFill>
          <a:blip r:embed="rId3"/>
          <a:stretch>
            <a:fillRect/>
          </a:stretch>
        </p:blipFill>
        <p:spPr>
          <a:xfrm>
            <a:off x="4778491" y="2303168"/>
            <a:ext cx="4362101" cy="2905796"/>
          </a:xfrm>
          <a:prstGeom prst="rect">
            <a:avLst/>
          </a:prstGeom>
        </p:spPr>
      </p:pic>
      <p:pic>
        <p:nvPicPr>
          <p:cNvPr id="29" name="Picture 28">
            <a:extLst>
              <a:ext uri="{FF2B5EF4-FFF2-40B4-BE49-F238E27FC236}">
                <a16:creationId xmlns:a16="http://schemas.microsoft.com/office/drawing/2014/main" id="{0E2F621A-1B49-43F4-9E04-5DD415A8E4DC}"/>
              </a:ext>
            </a:extLst>
          </p:cNvPr>
          <p:cNvPicPr>
            <a:picLocks noChangeAspect="1"/>
          </p:cNvPicPr>
          <p:nvPr/>
        </p:nvPicPr>
        <p:blipFill>
          <a:blip r:embed="rId4"/>
          <a:stretch>
            <a:fillRect/>
          </a:stretch>
        </p:blipFill>
        <p:spPr>
          <a:xfrm>
            <a:off x="1" y="2303168"/>
            <a:ext cx="4358693" cy="2905796"/>
          </a:xfrm>
          <a:prstGeom prst="rect">
            <a:avLst/>
          </a:prstGeom>
        </p:spPr>
      </p:pic>
      <p:sp>
        <p:nvSpPr>
          <p:cNvPr id="30" name="Rectangle 29">
            <a:extLst>
              <a:ext uri="{FF2B5EF4-FFF2-40B4-BE49-F238E27FC236}">
                <a16:creationId xmlns:a16="http://schemas.microsoft.com/office/drawing/2014/main" id="{1AE13C5F-15D3-4557-82BB-D858EEC476EA}"/>
              </a:ext>
            </a:extLst>
          </p:cNvPr>
          <p:cNvSpPr/>
          <p:nvPr/>
        </p:nvSpPr>
        <p:spPr>
          <a:xfrm>
            <a:off x="1" y="2303168"/>
            <a:ext cx="4358693" cy="2905796"/>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GB" sz="3300">
                <a:solidFill>
                  <a:schemeClr val="bg1"/>
                </a:solidFill>
                <a:latin typeface="Calibri Light" panose="020F0302020204030204" pitchFamily="34" charset="0"/>
                <a:cs typeface="Calibri Light" panose="020F0302020204030204" pitchFamily="34" charset="0"/>
              </a:rPr>
              <a:t>Withholding your views</a:t>
            </a:r>
          </a:p>
          <a:p>
            <a:pPr algn="ctr"/>
            <a:endParaRPr lang="en-GB" sz="3300">
              <a:solidFill>
                <a:schemeClr val="bg1"/>
              </a:solidFill>
              <a:latin typeface="Calibri Light" panose="020F0302020204030204" pitchFamily="34" charset="0"/>
              <a:cs typeface="Calibri Light" panose="020F0302020204030204" pitchFamily="34" charset="0"/>
            </a:endParaRPr>
          </a:p>
          <a:p>
            <a:pPr algn="ctr"/>
            <a:r>
              <a:rPr lang="en-GB" sz="3300">
                <a:solidFill>
                  <a:schemeClr val="bg1"/>
                </a:solidFill>
                <a:latin typeface="Calibri Light" panose="020F0302020204030204" pitchFamily="34" charset="0"/>
                <a:cs typeface="Calibri Light" panose="020F0302020204030204" pitchFamily="34" charset="0"/>
              </a:rPr>
              <a:t>Masking</a:t>
            </a:r>
          </a:p>
          <a:p>
            <a:pPr algn="ctr"/>
            <a:r>
              <a:rPr lang="en-GB" sz="3300">
                <a:solidFill>
                  <a:schemeClr val="bg1"/>
                </a:solidFill>
                <a:latin typeface="Calibri Light" panose="020F0302020204030204" pitchFamily="34" charset="0"/>
                <a:cs typeface="Calibri Light" panose="020F0302020204030204" pitchFamily="34" charset="0"/>
              </a:rPr>
              <a:t>Avoiding</a:t>
            </a:r>
          </a:p>
          <a:p>
            <a:pPr algn="ctr"/>
            <a:r>
              <a:rPr lang="en-GB" sz="3300">
                <a:solidFill>
                  <a:schemeClr val="bg1"/>
                </a:solidFill>
                <a:latin typeface="Calibri Light" panose="020F0302020204030204" pitchFamily="34" charset="0"/>
                <a:cs typeface="Calibri Light" panose="020F0302020204030204" pitchFamily="34" charset="0"/>
              </a:rPr>
              <a:t>Withdrawing</a:t>
            </a:r>
          </a:p>
        </p:txBody>
      </p:sp>
      <p:sp>
        <p:nvSpPr>
          <p:cNvPr id="31" name="Rectangle 30">
            <a:extLst>
              <a:ext uri="{FF2B5EF4-FFF2-40B4-BE49-F238E27FC236}">
                <a16:creationId xmlns:a16="http://schemas.microsoft.com/office/drawing/2014/main" id="{BCA0A51C-2483-4016-97BD-48391500C696}"/>
              </a:ext>
            </a:extLst>
          </p:cNvPr>
          <p:cNvSpPr/>
          <p:nvPr/>
        </p:nvSpPr>
        <p:spPr>
          <a:xfrm>
            <a:off x="4778491" y="2303168"/>
            <a:ext cx="4358693" cy="2905796"/>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GB" sz="3300">
                <a:solidFill>
                  <a:schemeClr val="bg1"/>
                </a:solidFill>
                <a:latin typeface="Calibri Light" panose="020F0302020204030204" pitchFamily="34" charset="0"/>
                <a:cs typeface="Calibri Light" panose="020F0302020204030204" pitchFamily="34" charset="0"/>
              </a:rPr>
              <a:t>Blocking their views</a:t>
            </a:r>
          </a:p>
          <a:p>
            <a:pPr algn="ctr"/>
            <a:endParaRPr lang="en-GB" sz="3300">
              <a:solidFill>
                <a:schemeClr val="bg1"/>
              </a:solidFill>
              <a:latin typeface="Calibri Light" panose="020F0302020204030204" pitchFamily="34" charset="0"/>
              <a:cs typeface="Calibri Light" panose="020F0302020204030204" pitchFamily="34" charset="0"/>
            </a:endParaRPr>
          </a:p>
          <a:p>
            <a:pPr algn="ctr"/>
            <a:r>
              <a:rPr lang="en-GB" sz="3300">
                <a:solidFill>
                  <a:schemeClr val="bg1"/>
                </a:solidFill>
                <a:latin typeface="Calibri Light" panose="020F0302020204030204" pitchFamily="34" charset="0"/>
                <a:cs typeface="Calibri Light" panose="020F0302020204030204" pitchFamily="34" charset="0"/>
              </a:rPr>
              <a:t>Controlling</a:t>
            </a:r>
          </a:p>
          <a:p>
            <a:pPr algn="ctr"/>
            <a:r>
              <a:rPr lang="en-GB" sz="3300">
                <a:solidFill>
                  <a:schemeClr val="bg1"/>
                </a:solidFill>
                <a:latin typeface="Calibri Light" panose="020F0302020204030204" pitchFamily="34" charset="0"/>
                <a:cs typeface="Calibri Light" panose="020F0302020204030204" pitchFamily="34" charset="0"/>
              </a:rPr>
              <a:t>Labelling</a:t>
            </a:r>
          </a:p>
          <a:p>
            <a:pPr algn="ctr"/>
            <a:r>
              <a:rPr lang="en-GB" sz="3300">
                <a:solidFill>
                  <a:schemeClr val="bg1"/>
                </a:solidFill>
                <a:latin typeface="Calibri Light" panose="020F0302020204030204" pitchFamily="34" charset="0"/>
                <a:cs typeface="Calibri Light" panose="020F0302020204030204" pitchFamily="34" charset="0"/>
              </a:rPr>
              <a:t>Verbally attacking</a:t>
            </a:r>
          </a:p>
        </p:txBody>
      </p:sp>
    </p:spTree>
    <p:extLst>
      <p:ext uri="{BB962C8B-B14F-4D97-AF65-F5344CB8AC3E}">
        <p14:creationId xmlns:p14="http://schemas.microsoft.com/office/powerpoint/2010/main" val="8299291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DEE7-205B-45FF-8375-557D98889F5A}"/>
              </a:ext>
            </a:extLst>
          </p:cNvPr>
          <p:cNvSpPr>
            <a:spLocks noGrp="1"/>
          </p:cNvSpPr>
          <p:nvPr>
            <p:ph type="title"/>
          </p:nvPr>
        </p:nvSpPr>
        <p:spPr/>
        <p:txBody>
          <a:bodyPr/>
          <a:lstStyle/>
          <a:p>
            <a:r>
              <a:rPr lang="en-GB"/>
              <a:t>The Feedback Framework </a:t>
            </a:r>
          </a:p>
        </p:txBody>
      </p:sp>
      <p:graphicFrame>
        <p:nvGraphicFramePr>
          <p:cNvPr id="3" name="Table 3">
            <a:extLst>
              <a:ext uri="{FF2B5EF4-FFF2-40B4-BE49-F238E27FC236}">
                <a16:creationId xmlns:a16="http://schemas.microsoft.com/office/drawing/2014/main" id="{927F376D-4A92-4F70-82AE-38E327007169}"/>
              </a:ext>
            </a:extLst>
          </p:cNvPr>
          <p:cNvGraphicFramePr>
            <a:graphicFrameLocks noGrp="1"/>
          </p:cNvGraphicFramePr>
          <p:nvPr>
            <p:extLst>
              <p:ext uri="{D42A27DB-BD31-4B8C-83A1-F6EECF244321}">
                <p14:modId xmlns:p14="http://schemas.microsoft.com/office/powerpoint/2010/main" val="494946937"/>
              </p:ext>
            </p:extLst>
          </p:nvPr>
        </p:nvGraphicFramePr>
        <p:xfrm>
          <a:off x="832338" y="1531461"/>
          <a:ext cx="7479324" cy="3795077"/>
        </p:xfrm>
        <a:graphic>
          <a:graphicData uri="http://schemas.openxmlformats.org/drawingml/2006/table">
            <a:tbl>
              <a:tblPr firstRow="1" bandRow="1">
                <a:tableStyleId>{5C22544A-7EE6-4342-B048-85BDC9FD1C3A}</a:tableStyleId>
              </a:tblPr>
              <a:tblGrid>
                <a:gridCol w="821879">
                  <a:extLst>
                    <a:ext uri="{9D8B030D-6E8A-4147-A177-3AD203B41FA5}">
                      <a16:colId xmlns:a16="http://schemas.microsoft.com/office/drawing/2014/main" val="116405235"/>
                    </a:ext>
                  </a:extLst>
                </a:gridCol>
                <a:gridCol w="6657445">
                  <a:extLst>
                    <a:ext uri="{9D8B030D-6E8A-4147-A177-3AD203B41FA5}">
                      <a16:colId xmlns:a16="http://schemas.microsoft.com/office/drawing/2014/main" val="596403351"/>
                    </a:ext>
                  </a:extLst>
                </a:gridCol>
              </a:tblGrid>
              <a:tr h="699093">
                <a:tc>
                  <a:txBody>
                    <a:bodyPr/>
                    <a:lstStyle/>
                    <a:p>
                      <a:pPr algn="ctr"/>
                      <a:r>
                        <a:rPr lang="en-GB" sz="3200" b="1">
                          <a:solidFill>
                            <a:schemeClr val="tx1"/>
                          </a:solidFill>
                        </a:rPr>
                        <a:t>A</a:t>
                      </a:r>
                    </a:p>
                  </a:txBody>
                  <a:tcPr>
                    <a:solidFill>
                      <a:schemeClr val="tx2">
                        <a:lumMod val="20000"/>
                        <a:lumOff val="80000"/>
                      </a:schemeClr>
                    </a:solidFill>
                  </a:tcPr>
                </a:tc>
                <a:tc>
                  <a:txBody>
                    <a:bodyPr/>
                    <a:lstStyle/>
                    <a:p>
                      <a:r>
                        <a:rPr lang="en-GB" b="1">
                          <a:solidFill>
                            <a:schemeClr val="tx1"/>
                          </a:solidFill>
                        </a:rPr>
                        <a:t>Ask</a:t>
                      </a:r>
                      <a:r>
                        <a:rPr lang="en-GB" b="0">
                          <a:solidFill>
                            <a:schemeClr val="tx1"/>
                          </a:solidFill>
                        </a:rPr>
                        <a:t> – why am I giving feedback? What are the facts? What stories am I telling myself?</a:t>
                      </a:r>
                    </a:p>
                  </a:txBody>
                  <a:tcPr>
                    <a:solidFill>
                      <a:schemeClr val="tx2">
                        <a:lumMod val="20000"/>
                        <a:lumOff val="80000"/>
                      </a:schemeClr>
                    </a:solidFill>
                  </a:tcPr>
                </a:tc>
                <a:extLst>
                  <a:ext uri="{0D108BD9-81ED-4DB2-BD59-A6C34878D82A}">
                    <a16:rowId xmlns:a16="http://schemas.microsoft.com/office/drawing/2014/main" val="2821146899"/>
                  </a:ext>
                </a:extLst>
              </a:tr>
              <a:tr h="699093">
                <a:tc>
                  <a:txBody>
                    <a:bodyPr/>
                    <a:lstStyle/>
                    <a:p>
                      <a:pPr algn="ctr"/>
                      <a:r>
                        <a:rPr lang="en-GB" sz="3200" b="1"/>
                        <a:t>B</a:t>
                      </a:r>
                    </a:p>
                  </a:txBody>
                  <a:tcPr>
                    <a:solidFill>
                      <a:schemeClr val="accent4">
                        <a:lumMod val="20000"/>
                        <a:lumOff val="80000"/>
                      </a:schemeClr>
                    </a:solidFill>
                  </a:tcPr>
                </a:tc>
                <a:tc>
                  <a:txBody>
                    <a:bodyPr/>
                    <a:lstStyle/>
                    <a:p>
                      <a:r>
                        <a:rPr lang="en-GB"/>
                        <a:t>Outline the </a:t>
                      </a:r>
                      <a:r>
                        <a:rPr lang="en-GB" b="1"/>
                        <a:t>Behaviour </a:t>
                      </a:r>
                      <a:r>
                        <a:rPr lang="en-GB"/>
                        <a:t>– stick to the facts – ask them for their understanding of the facts</a:t>
                      </a:r>
                    </a:p>
                  </a:txBody>
                  <a:tcPr>
                    <a:solidFill>
                      <a:schemeClr val="accent4">
                        <a:lumMod val="20000"/>
                        <a:lumOff val="80000"/>
                      </a:schemeClr>
                    </a:solidFill>
                  </a:tcPr>
                </a:tc>
                <a:extLst>
                  <a:ext uri="{0D108BD9-81ED-4DB2-BD59-A6C34878D82A}">
                    <a16:rowId xmlns:a16="http://schemas.microsoft.com/office/drawing/2014/main" val="289791622"/>
                  </a:ext>
                </a:extLst>
              </a:tr>
              <a:tr h="699093">
                <a:tc>
                  <a:txBody>
                    <a:bodyPr/>
                    <a:lstStyle/>
                    <a:p>
                      <a:pPr algn="ctr"/>
                      <a:r>
                        <a:rPr lang="en-GB" sz="3200" b="1"/>
                        <a:t>C</a:t>
                      </a:r>
                    </a:p>
                  </a:txBody>
                  <a:tcPr>
                    <a:solidFill>
                      <a:schemeClr val="accent4">
                        <a:lumMod val="20000"/>
                        <a:lumOff val="80000"/>
                      </a:schemeClr>
                    </a:solidFill>
                  </a:tcPr>
                </a:tc>
                <a:tc>
                  <a:txBody>
                    <a:bodyPr/>
                    <a:lstStyle/>
                    <a:p>
                      <a:r>
                        <a:rPr lang="en-GB"/>
                        <a:t>Tell them the </a:t>
                      </a:r>
                      <a:r>
                        <a:rPr lang="en-GB" b="1"/>
                        <a:t>Consequences</a:t>
                      </a:r>
                      <a:r>
                        <a:rPr lang="en-GB"/>
                        <a:t> of their behaviour – tell them how it’s impacting on you – but own your stories!</a:t>
                      </a:r>
                    </a:p>
                  </a:txBody>
                  <a:tcPr>
                    <a:solidFill>
                      <a:schemeClr val="accent4">
                        <a:lumMod val="20000"/>
                        <a:lumOff val="80000"/>
                      </a:schemeClr>
                    </a:solidFill>
                  </a:tcPr>
                </a:tc>
                <a:extLst>
                  <a:ext uri="{0D108BD9-81ED-4DB2-BD59-A6C34878D82A}">
                    <a16:rowId xmlns:a16="http://schemas.microsoft.com/office/drawing/2014/main" val="3423948089"/>
                  </a:ext>
                </a:extLst>
              </a:tr>
              <a:tr h="699093">
                <a:tc>
                  <a:txBody>
                    <a:bodyPr/>
                    <a:lstStyle/>
                    <a:p>
                      <a:pPr algn="ctr"/>
                      <a:r>
                        <a:rPr lang="en-GB" sz="3200" b="1"/>
                        <a:t>D</a:t>
                      </a:r>
                    </a:p>
                  </a:txBody>
                  <a:tcPr>
                    <a:solidFill>
                      <a:schemeClr val="accent4">
                        <a:lumMod val="20000"/>
                        <a:lumOff val="80000"/>
                      </a:schemeClr>
                    </a:solidFill>
                  </a:tcPr>
                </a:tc>
                <a:tc>
                  <a:txBody>
                    <a:bodyPr/>
                    <a:lstStyle/>
                    <a:p>
                      <a:r>
                        <a:rPr lang="en-GB"/>
                        <a:t>What do you suggest they should </a:t>
                      </a:r>
                      <a:r>
                        <a:rPr lang="en-GB" b="1"/>
                        <a:t>Do </a:t>
                      </a:r>
                      <a:r>
                        <a:rPr lang="en-GB"/>
                        <a:t>differently next time? What will you do differently? </a:t>
                      </a:r>
                    </a:p>
                  </a:txBody>
                  <a:tcPr>
                    <a:solidFill>
                      <a:schemeClr val="accent4">
                        <a:lumMod val="20000"/>
                        <a:lumOff val="80000"/>
                      </a:schemeClr>
                    </a:solidFill>
                  </a:tcPr>
                </a:tc>
                <a:extLst>
                  <a:ext uri="{0D108BD9-81ED-4DB2-BD59-A6C34878D82A}">
                    <a16:rowId xmlns:a16="http://schemas.microsoft.com/office/drawing/2014/main" val="1964188648"/>
                  </a:ext>
                </a:extLst>
              </a:tr>
              <a:tr h="998705">
                <a:tc>
                  <a:txBody>
                    <a:bodyPr/>
                    <a:lstStyle/>
                    <a:p>
                      <a:pPr algn="ctr"/>
                      <a:r>
                        <a:rPr lang="en-GB" sz="3200" b="1"/>
                        <a:t>E</a:t>
                      </a:r>
                    </a:p>
                  </a:txBody>
                  <a:tcPr>
                    <a:solidFill>
                      <a:schemeClr val="tx2">
                        <a:lumMod val="20000"/>
                        <a:lumOff val="80000"/>
                      </a:schemeClr>
                    </a:solidFill>
                  </a:tcPr>
                </a:tc>
                <a:tc>
                  <a:txBody>
                    <a:bodyPr/>
                    <a:lstStyle/>
                    <a:p>
                      <a:r>
                        <a:rPr lang="en-GB"/>
                        <a:t>Evaluate the conversation – did you withhold your views? Did you block theirs? If appropriate evaluate the behaviour change and give further feedback </a:t>
                      </a:r>
                    </a:p>
                  </a:txBody>
                  <a:tcPr>
                    <a:solidFill>
                      <a:schemeClr val="tx2">
                        <a:lumMod val="20000"/>
                        <a:lumOff val="80000"/>
                      </a:schemeClr>
                    </a:solidFill>
                  </a:tcPr>
                </a:tc>
                <a:extLst>
                  <a:ext uri="{0D108BD9-81ED-4DB2-BD59-A6C34878D82A}">
                    <a16:rowId xmlns:a16="http://schemas.microsoft.com/office/drawing/2014/main" val="2897517481"/>
                  </a:ext>
                </a:extLst>
              </a:tr>
            </a:tbl>
          </a:graphicData>
        </a:graphic>
      </p:graphicFrame>
    </p:spTree>
    <p:extLst>
      <p:ext uri="{BB962C8B-B14F-4D97-AF65-F5344CB8AC3E}">
        <p14:creationId xmlns:p14="http://schemas.microsoft.com/office/powerpoint/2010/main" val="4761110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4B6A36-2EC9-437B-BDB9-0D040C6CC1BA}"/>
              </a:ext>
            </a:extLst>
          </p:cNvPr>
          <p:cNvSpPr>
            <a:spLocks noGrp="1"/>
          </p:cNvSpPr>
          <p:nvPr>
            <p:ph idx="1"/>
          </p:nvPr>
        </p:nvSpPr>
        <p:spPr/>
        <p:txBody>
          <a:bodyPr/>
          <a:lstStyle/>
          <a:p>
            <a:r>
              <a:rPr lang="en-GB"/>
              <a:t>Shared action planning with buddies </a:t>
            </a:r>
          </a:p>
        </p:txBody>
      </p:sp>
    </p:spTree>
    <p:extLst>
      <p:ext uri="{BB962C8B-B14F-4D97-AF65-F5344CB8AC3E}">
        <p14:creationId xmlns:p14="http://schemas.microsoft.com/office/powerpoint/2010/main" val="18947009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Action planning </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04274" y="652549"/>
            <a:ext cx="8935452" cy="5552901"/>
          </a:xfrm>
        </p:spPr>
        <p:txBody>
          <a:bodyPr vert="horz" lIns="91440" tIns="45720" rIns="91440" bIns="45720" numCol="1" rtlCol="0" anchor="t">
            <a:noAutofit/>
          </a:bodyPr>
          <a:lstStyle/>
          <a:p>
            <a:pPr marL="0" indent="0">
              <a:lnSpc>
                <a:spcPct val="100000"/>
              </a:lnSpc>
              <a:spcBef>
                <a:spcPts val="0"/>
              </a:spcBef>
              <a:spcAft>
                <a:spcPts val="600"/>
              </a:spcAft>
              <a:buNone/>
            </a:pPr>
            <a:r>
              <a:rPr lang="en-GB" b="1" dirty="0">
                <a:latin typeface="Calibri Light"/>
                <a:cs typeface="Calibri Light"/>
              </a:rPr>
              <a:t>Purpose: </a:t>
            </a:r>
            <a:r>
              <a:rPr lang="en-GB" dirty="0">
                <a:latin typeface="Calibri Light"/>
                <a:cs typeface="Calibri Light"/>
              </a:rPr>
              <a:t>To recap on the learning and reflect on next steps</a:t>
            </a:r>
          </a:p>
          <a:p>
            <a:pPr marL="0" indent="0">
              <a:lnSpc>
                <a:spcPct val="100000"/>
              </a:lnSpc>
              <a:spcBef>
                <a:spcPts val="0"/>
              </a:spcBef>
              <a:spcAft>
                <a:spcPts val="600"/>
              </a:spcAft>
              <a:buNone/>
            </a:pPr>
            <a:r>
              <a:rPr lang="en-GB" b="1" dirty="0">
                <a:latin typeface="Calibri Light"/>
                <a:cs typeface="Calibri Light"/>
              </a:rPr>
              <a:t>Materials:</a:t>
            </a:r>
          </a:p>
          <a:p>
            <a:pPr marL="0" indent="0">
              <a:spcBef>
                <a:spcPts val="0"/>
              </a:spcBef>
              <a:buNone/>
            </a:pPr>
            <a:r>
              <a:rPr lang="en-GB" b="1" dirty="0">
                <a:latin typeface="Calibri Light"/>
                <a:cs typeface="Calibri Light"/>
              </a:rPr>
              <a:t>Instructions: </a:t>
            </a:r>
          </a:p>
          <a:p>
            <a:pPr marL="0" indent="0">
              <a:lnSpc>
                <a:spcPct val="100000"/>
              </a:lnSpc>
              <a:spcBef>
                <a:spcPts val="0"/>
              </a:spcBef>
              <a:spcAft>
                <a:spcPts val="600"/>
              </a:spcAft>
              <a:buNone/>
            </a:pPr>
            <a:r>
              <a:rPr lang="en-GB" dirty="0">
                <a:latin typeface="Calibri Light"/>
                <a:cs typeface="Calibri Light"/>
              </a:rPr>
              <a:t>Talk through the visual recap of the key learning from the past two days on slides 106 and 107. Invite people to ask any questions, as you go through the models and theories, if anything is still unclear or if they have any outstanding questions. 
Break people into their buddy pairs and ask them to discuss their questions on slide 108. Debrief by asking people to share any final thoughts on anything that you've covered during the training , or anything that hasn't been covered that they would like to discuss. Finish by showing the suggested work from home on slide 109 suggesting that, if participants have time and would find it helpful, they should identify an opportunity to apply one of the tools from the day with someone they feel comfortable with, for example a colleague, friend or family member. </a:t>
            </a:r>
            <a:endParaRPr lang="en-GB" dirty="0"/>
          </a:p>
          <a:p>
            <a:pPr marL="0" indent="0">
              <a:spcBef>
                <a:spcPts val="0"/>
              </a:spcBef>
              <a:buNone/>
            </a:pPr>
            <a:endParaRPr lang="en-GB" b="1"/>
          </a:p>
          <a:p>
            <a:pPr marL="0" indent="0">
              <a:spcBef>
                <a:spcPts val="0"/>
              </a:spcBef>
              <a:buNone/>
            </a:pPr>
            <a:r>
              <a:rPr lang="en-GB" b="1" dirty="0">
                <a:latin typeface="Calibri Light"/>
                <a:cs typeface="Calibri Light"/>
              </a:rPr>
              <a:t>Timings: </a:t>
            </a:r>
            <a:endParaRPr lang="en-GB"/>
          </a:p>
          <a:p>
            <a:pPr marL="0" indent="0">
              <a:spcBef>
                <a:spcPts val="0"/>
              </a:spcBef>
              <a:buNone/>
            </a:pPr>
            <a:r>
              <a:rPr lang="en-GB" dirty="0">
                <a:latin typeface="Calibri Light"/>
                <a:cs typeface="Calibri Light"/>
              </a:rPr>
              <a:t>Recap: 10 mins</a:t>
            </a:r>
          </a:p>
          <a:p>
            <a:pPr marL="0" indent="0">
              <a:spcBef>
                <a:spcPts val="0"/>
              </a:spcBef>
              <a:buNone/>
            </a:pPr>
            <a:r>
              <a:rPr lang="en-GB" dirty="0">
                <a:latin typeface="Calibri Light"/>
                <a:cs typeface="Calibri Light"/>
              </a:rPr>
              <a:t>Buddy discussion: 15 mins</a:t>
            </a:r>
          </a:p>
          <a:p>
            <a:pPr marL="0" indent="0">
              <a:spcBef>
                <a:spcPts val="0"/>
              </a:spcBef>
              <a:buNone/>
            </a:pPr>
            <a:r>
              <a:rPr lang="en-GB" dirty="0">
                <a:latin typeface="Calibri Light"/>
                <a:cs typeface="Calibri Light"/>
              </a:rPr>
              <a:t>Debrief:  5 mins</a:t>
            </a:r>
          </a:p>
          <a:p>
            <a:pPr marL="0" indent="0">
              <a:spcBef>
                <a:spcPts val="0"/>
              </a:spcBef>
              <a:buNone/>
            </a:pPr>
            <a:endParaRPr lang="en-GB"/>
          </a:p>
          <a:p>
            <a:pPr>
              <a:spcBef>
                <a:spcPts val="0"/>
              </a:spcBef>
            </a:pPr>
            <a:endParaRPr lang="en-GB"/>
          </a:p>
        </p:txBody>
      </p:sp>
    </p:spTree>
    <p:extLst>
      <p:ext uri="{BB962C8B-B14F-4D97-AF65-F5344CB8AC3E}">
        <p14:creationId xmlns:p14="http://schemas.microsoft.com/office/powerpoint/2010/main" val="25656675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0CCF2-AD7D-45D6-A625-EDD9F74FFF26}"/>
              </a:ext>
            </a:extLst>
          </p:cNvPr>
          <p:cNvSpPr>
            <a:spLocks noGrp="1"/>
          </p:cNvSpPr>
          <p:nvPr>
            <p:ph type="title"/>
          </p:nvPr>
        </p:nvSpPr>
        <p:spPr>
          <a:xfrm>
            <a:off x="29743" y="5864"/>
            <a:ext cx="8288614" cy="945977"/>
          </a:xfrm>
        </p:spPr>
        <p:txBody>
          <a:bodyPr/>
          <a:lstStyle/>
          <a:p>
            <a:r>
              <a:rPr lang="en-GB"/>
              <a:t>Recap: Day 1…</a:t>
            </a:r>
          </a:p>
        </p:txBody>
      </p:sp>
      <p:pic>
        <p:nvPicPr>
          <p:cNvPr id="41" name="Picture 40">
            <a:extLst>
              <a:ext uri="{FF2B5EF4-FFF2-40B4-BE49-F238E27FC236}">
                <a16:creationId xmlns:a16="http://schemas.microsoft.com/office/drawing/2014/main" id="{21A51B35-FA87-404C-996F-C8CB5607427E}"/>
              </a:ext>
            </a:extLst>
          </p:cNvPr>
          <p:cNvPicPr/>
          <p:nvPr/>
        </p:nvPicPr>
        <p:blipFill rotWithShape="1">
          <a:blip r:embed="rId2">
            <a:extLst>
              <a:ext uri="{28A0092B-C50C-407E-A947-70E740481C1C}">
                <a14:useLocalDpi xmlns:a14="http://schemas.microsoft.com/office/drawing/2010/main" val="0"/>
              </a:ext>
            </a:extLst>
          </a:blip>
          <a:srcRect l="20392" t="15035" r="19326" b="5346"/>
          <a:stretch/>
        </p:blipFill>
        <p:spPr>
          <a:xfrm>
            <a:off x="511645" y="970902"/>
            <a:ext cx="2142304" cy="2147699"/>
          </a:xfrm>
          <a:prstGeom prst="rect">
            <a:avLst/>
          </a:prstGeom>
        </p:spPr>
      </p:pic>
      <p:pic>
        <p:nvPicPr>
          <p:cNvPr id="72" name="Picture 71">
            <a:extLst>
              <a:ext uri="{FF2B5EF4-FFF2-40B4-BE49-F238E27FC236}">
                <a16:creationId xmlns:a16="http://schemas.microsoft.com/office/drawing/2014/main" id="{60521E07-4C60-4F5B-81EA-46C563696A6F}"/>
              </a:ext>
            </a:extLst>
          </p:cNvPr>
          <p:cNvPicPr>
            <a:picLocks noChangeAspect="1"/>
          </p:cNvPicPr>
          <p:nvPr/>
        </p:nvPicPr>
        <p:blipFill>
          <a:blip r:embed="rId3"/>
          <a:stretch>
            <a:fillRect/>
          </a:stretch>
        </p:blipFill>
        <p:spPr>
          <a:xfrm>
            <a:off x="3028623" y="863499"/>
            <a:ext cx="2337514" cy="2001112"/>
          </a:xfrm>
          <a:prstGeom prst="rect">
            <a:avLst/>
          </a:prstGeom>
        </p:spPr>
      </p:pic>
      <p:sp>
        <p:nvSpPr>
          <p:cNvPr id="84" name="Rectangle 83">
            <a:extLst>
              <a:ext uri="{FF2B5EF4-FFF2-40B4-BE49-F238E27FC236}">
                <a16:creationId xmlns:a16="http://schemas.microsoft.com/office/drawing/2014/main" id="{04A539A3-3004-4F47-8DD9-94E0E03BEB82}"/>
              </a:ext>
            </a:extLst>
          </p:cNvPr>
          <p:cNvSpPr/>
          <p:nvPr/>
        </p:nvSpPr>
        <p:spPr>
          <a:xfrm>
            <a:off x="967492" y="6599002"/>
            <a:ext cx="5954461" cy="261610"/>
          </a:xfrm>
          <a:prstGeom prst="rect">
            <a:avLst/>
          </a:prstGeom>
        </p:spPr>
        <p:txBody>
          <a:bodyPr wrap="square">
            <a:spAutoFit/>
          </a:bodyPr>
          <a:lstStyle/>
          <a:p>
            <a:r>
              <a:rPr lang="en-GB" sz="1050">
                <a:solidFill>
                  <a:srgbClr val="5F7D95"/>
                </a:solidFill>
                <a:latin typeface="Proxima Nova"/>
              </a:rPr>
              <a:t>Icons made by </a:t>
            </a:r>
            <a:r>
              <a:rPr lang="en-GB" sz="1050" err="1">
                <a:solidFill>
                  <a:srgbClr val="5F7D95"/>
                </a:solidFill>
                <a:latin typeface="Proxima Nova"/>
              </a:rPr>
              <a:t>Eucalyp</a:t>
            </a:r>
            <a:r>
              <a:rPr lang="en-GB" sz="1050">
                <a:solidFill>
                  <a:srgbClr val="5F7D95"/>
                </a:solidFill>
                <a:latin typeface="Proxima Nova"/>
              </a:rPr>
              <a:t> from </a:t>
            </a:r>
            <a:r>
              <a:rPr lang="en-GB" sz="1050">
                <a:solidFill>
                  <a:srgbClr val="4AD295"/>
                </a:solidFill>
                <a:latin typeface="Proxima Nova"/>
                <a:hlinkClick r:id="rId4"/>
              </a:rPr>
              <a:t>www.flaticon.com</a:t>
            </a:r>
            <a:endParaRPr lang="en-GB" sz="1050"/>
          </a:p>
        </p:txBody>
      </p:sp>
      <p:pic>
        <p:nvPicPr>
          <p:cNvPr id="111" name="Picture 110">
            <a:extLst>
              <a:ext uri="{FF2B5EF4-FFF2-40B4-BE49-F238E27FC236}">
                <a16:creationId xmlns:a16="http://schemas.microsoft.com/office/drawing/2014/main" id="{4A82F534-2C3C-467A-A93E-8B56C423205A}"/>
              </a:ext>
            </a:extLst>
          </p:cNvPr>
          <p:cNvPicPr>
            <a:picLocks noChangeAspect="1"/>
          </p:cNvPicPr>
          <p:nvPr/>
        </p:nvPicPr>
        <p:blipFill>
          <a:blip r:embed="rId5"/>
          <a:stretch>
            <a:fillRect/>
          </a:stretch>
        </p:blipFill>
        <p:spPr>
          <a:xfrm>
            <a:off x="5740812" y="547053"/>
            <a:ext cx="3037659" cy="2001112"/>
          </a:xfrm>
          <a:prstGeom prst="rect">
            <a:avLst/>
          </a:prstGeom>
        </p:spPr>
      </p:pic>
      <p:pic>
        <p:nvPicPr>
          <p:cNvPr id="112" name="Picture 111">
            <a:extLst>
              <a:ext uri="{FF2B5EF4-FFF2-40B4-BE49-F238E27FC236}">
                <a16:creationId xmlns:a16="http://schemas.microsoft.com/office/drawing/2014/main" id="{552C3EE0-A510-472C-B5B0-1F556ADBDCE6}"/>
              </a:ext>
            </a:extLst>
          </p:cNvPr>
          <p:cNvPicPr>
            <a:picLocks noChangeAspect="1"/>
          </p:cNvPicPr>
          <p:nvPr/>
        </p:nvPicPr>
        <p:blipFill>
          <a:blip r:embed="rId6"/>
          <a:stretch>
            <a:fillRect/>
          </a:stretch>
        </p:blipFill>
        <p:spPr>
          <a:xfrm>
            <a:off x="206376" y="3777393"/>
            <a:ext cx="2752842" cy="1309697"/>
          </a:xfrm>
          <a:prstGeom prst="rect">
            <a:avLst/>
          </a:prstGeom>
        </p:spPr>
      </p:pic>
      <p:pic>
        <p:nvPicPr>
          <p:cNvPr id="115" name="Picture 114">
            <a:extLst>
              <a:ext uri="{FF2B5EF4-FFF2-40B4-BE49-F238E27FC236}">
                <a16:creationId xmlns:a16="http://schemas.microsoft.com/office/drawing/2014/main" id="{A753067B-8562-4543-AF9C-C96368F49834}"/>
              </a:ext>
            </a:extLst>
          </p:cNvPr>
          <p:cNvPicPr>
            <a:picLocks noChangeAspect="1"/>
          </p:cNvPicPr>
          <p:nvPr/>
        </p:nvPicPr>
        <p:blipFill>
          <a:blip r:embed="rId7"/>
          <a:stretch>
            <a:fillRect/>
          </a:stretch>
        </p:blipFill>
        <p:spPr>
          <a:xfrm>
            <a:off x="3214839" y="4060077"/>
            <a:ext cx="2969945" cy="1779388"/>
          </a:xfrm>
          <a:prstGeom prst="rect">
            <a:avLst/>
          </a:prstGeom>
        </p:spPr>
      </p:pic>
      <p:pic>
        <p:nvPicPr>
          <p:cNvPr id="117" name="Picture 116">
            <a:extLst>
              <a:ext uri="{FF2B5EF4-FFF2-40B4-BE49-F238E27FC236}">
                <a16:creationId xmlns:a16="http://schemas.microsoft.com/office/drawing/2014/main" id="{B07513DA-D355-4A20-A19A-CEF8978A7F7F}"/>
              </a:ext>
            </a:extLst>
          </p:cNvPr>
          <p:cNvPicPr>
            <a:picLocks noChangeAspect="1"/>
          </p:cNvPicPr>
          <p:nvPr/>
        </p:nvPicPr>
        <p:blipFill>
          <a:blip r:embed="rId8"/>
          <a:stretch>
            <a:fillRect/>
          </a:stretch>
        </p:blipFill>
        <p:spPr>
          <a:xfrm>
            <a:off x="5714282" y="2953635"/>
            <a:ext cx="3611527" cy="2712402"/>
          </a:xfrm>
          <a:prstGeom prst="rect">
            <a:avLst/>
          </a:prstGeom>
        </p:spPr>
      </p:pic>
    </p:spTree>
    <p:extLst>
      <p:ext uri="{BB962C8B-B14F-4D97-AF65-F5344CB8AC3E}">
        <p14:creationId xmlns:p14="http://schemas.microsoft.com/office/powerpoint/2010/main" val="14446552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0CCF2-AD7D-45D6-A625-EDD9F74FFF26}"/>
              </a:ext>
            </a:extLst>
          </p:cNvPr>
          <p:cNvSpPr>
            <a:spLocks noGrp="1"/>
          </p:cNvSpPr>
          <p:nvPr>
            <p:ph type="title"/>
          </p:nvPr>
        </p:nvSpPr>
        <p:spPr>
          <a:xfrm>
            <a:off x="29743" y="5864"/>
            <a:ext cx="8288614" cy="945977"/>
          </a:xfrm>
        </p:spPr>
        <p:txBody>
          <a:bodyPr/>
          <a:lstStyle/>
          <a:p>
            <a:r>
              <a:rPr lang="en-GB"/>
              <a:t>Recap: Day 2…</a:t>
            </a:r>
          </a:p>
        </p:txBody>
      </p:sp>
      <p:sp>
        <p:nvSpPr>
          <p:cNvPr id="84" name="Rectangle 83">
            <a:extLst>
              <a:ext uri="{FF2B5EF4-FFF2-40B4-BE49-F238E27FC236}">
                <a16:creationId xmlns:a16="http://schemas.microsoft.com/office/drawing/2014/main" id="{04A539A3-3004-4F47-8DD9-94E0E03BEB82}"/>
              </a:ext>
            </a:extLst>
          </p:cNvPr>
          <p:cNvSpPr/>
          <p:nvPr/>
        </p:nvSpPr>
        <p:spPr>
          <a:xfrm>
            <a:off x="967492" y="6599002"/>
            <a:ext cx="5954461" cy="261610"/>
          </a:xfrm>
          <a:prstGeom prst="rect">
            <a:avLst/>
          </a:prstGeom>
        </p:spPr>
        <p:txBody>
          <a:bodyPr wrap="square">
            <a:spAutoFit/>
          </a:bodyPr>
          <a:lstStyle/>
          <a:p>
            <a:r>
              <a:rPr lang="en-GB" sz="1050">
                <a:solidFill>
                  <a:srgbClr val="5F7D95"/>
                </a:solidFill>
                <a:latin typeface="Proxima Nova"/>
              </a:rPr>
              <a:t>Icons made by </a:t>
            </a:r>
            <a:r>
              <a:rPr lang="en-GB" sz="1050" err="1">
                <a:solidFill>
                  <a:srgbClr val="5F7D95"/>
                </a:solidFill>
                <a:latin typeface="Proxima Nova"/>
              </a:rPr>
              <a:t>Eucalyp</a:t>
            </a:r>
            <a:r>
              <a:rPr lang="en-GB" sz="1050">
                <a:solidFill>
                  <a:srgbClr val="5F7D95"/>
                </a:solidFill>
                <a:latin typeface="Proxima Nova"/>
              </a:rPr>
              <a:t> from </a:t>
            </a:r>
            <a:r>
              <a:rPr lang="en-GB" sz="1050">
                <a:solidFill>
                  <a:srgbClr val="4AD295"/>
                </a:solidFill>
                <a:latin typeface="Proxima Nova"/>
                <a:hlinkClick r:id="rId2"/>
              </a:rPr>
              <a:t>www.flaticon.com</a:t>
            </a:r>
            <a:endParaRPr lang="en-GB" sz="1050"/>
          </a:p>
        </p:txBody>
      </p:sp>
      <p:pic>
        <p:nvPicPr>
          <p:cNvPr id="2" name="Picture 1">
            <a:extLst>
              <a:ext uri="{FF2B5EF4-FFF2-40B4-BE49-F238E27FC236}">
                <a16:creationId xmlns:a16="http://schemas.microsoft.com/office/drawing/2014/main" id="{C6DBCB75-991B-4D24-AA79-6E8F254D083D}"/>
              </a:ext>
            </a:extLst>
          </p:cNvPr>
          <p:cNvPicPr>
            <a:picLocks noChangeAspect="1"/>
          </p:cNvPicPr>
          <p:nvPr/>
        </p:nvPicPr>
        <p:blipFill>
          <a:blip r:embed="rId3"/>
          <a:stretch>
            <a:fillRect/>
          </a:stretch>
        </p:blipFill>
        <p:spPr>
          <a:xfrm>
            <a:off x="5357501" y="4779756"/>
            <a:ext cx="3548960" cy="1836364"/>
          </a:xfrm>
          <a:prstGeom prst="rect">
            <a:avLst/>
          </a:prstGeom>
        </p:spPr>
      </p:pic>
      <p:pic>
        <p:nvPicPr>
          <p:cNvPr id="4" name="Picture 3">
            <a:extLst>
              <a:ext uri="{FF2B5EF4-FFF2-40B4-BE49-F238E27FC236}">
                <a16:creationId xmlns:a16="http://schemas.microsoft.com/office/drawing/2014/main" id="{0164A8C9-2313-4F2D-A41E-B31F2D3C3278}"/>
              </a:ext>
            </a:extLst>
          </p:cNvPr>
          <p:cNvPicPr>
            <a:picLocks noChangeAspect="1"/>
          </p:cNvPicPr>
          <p:nvPr/>
        </p:nvPicPr>
        <p:blipFill>
          <a:blip r:embed="rId4"/>
          <a:stretch>
            <a:fillRect/>
          </a:stretch>
        </p:blipFill>
        <p:spPr>
          <a:xfrm>
            <a:off x="5540753" y="2820731"/>
            <a:ext cx="3182456" cy="1480636"/>
          </a:xfrm>
          <a:prstGeom prst="rect">
            <a:avLst/>
          </a:prstGeom>
        </p:spPr>
      </p:pic>
      <p:pic>
        <p:nvPicPr>
          <p:cNvPr id="5" name="Picture 4">
            <a:extLst>
              <a:ext uri="{FF2B5EF4-FFF2-40B4-BE49-F238E27FC236}">
                <a16:creationId xmlns:a16="http://schemas.microsoft.com/office/drawing/2014/main" id="{30B90E68-2433-44A5-BF05-657F4B6BE2E2}"/>
              </a:ext>
            </a:extLst>
          </p:cNvPr>
          <p:cNvPicPr>
            <a:picLocks noChangeAspect="1"/>
          </p:cNvPicPr>
          <p:nvPr/>
        </p:nvPicPr>
        <p:blipFill>
          <a:blip r:embed="rId5"/>
          <a:stretch>
            <a:fillRect/>
          </a:stretch>
        </p:blipFill>
        <p:spPr>
          <a:xfrm>
            <a:off x="177559" y="4301367"/>
            <a:ext cx="3174283" cy="1827779"/>
          </a:xfrm>
          <a:prstGeom prst="rect">
            <a:avLst/>
          </a:prstGeom>
        </p:spPr>
      </p:pic>
      <p:pic>
        <p:nvPicPr>
          <p:cNvPr id="6" name="Picture 5">
            <a:extLst>
              <a:ext uri="{FF2B5EF4-FFF2-40B4-BE49-F238E27FC236}">
                <a16:creationId xmlns:a16="http://schemas.microsoft.com/office/drawing/2014/main" id="{78413D6A-7390-4F4F-A06C-D563FB7A425D}"/>
              </a:ext>
            </a:extLst>
          </p:cNvPr>
          <p:cNvPicPr>
            <a:picLocks noChangeAspect="1"/>
          </p:cNvPicPr>
          <p:nvPr/>
        </p:nvPicPr>
        <p:blipFill>
          <a:blip r:embed="rId6"/>
          <a:stretch>
            <a:fillRect/>
          </a:stretch>
        </p:blipFill>
        <p:spPr>
          <a:xfrm>
            <a:off x="298200" y="1074067"/>
            <a:ext cx="2933000" cy="1807025"/>
          </a:xfrm>
          <a:prstGeom prst="rect">
            <a:avLst/>
          </a:prstGeom>
        </p:spPr>
      </p:pic>
      <p:pic>
        <p:nvPicPr>
          <p:cNvPr id="7" name="Picture 6">
            <a:extLst>
              <a:ext uri="{FF2B5EF4-FFF2-40B4-BE49-F238E27FC236}">
                <a16:creationId xmlns:a16="http://schemas.microsoft.com/office/drawing/2014/main" id="{1BB4D7A9-9F99-4EEB-939B-6EF22538F7CD}"/>
              </a:ext>
            </a:extLst>
          </p:cNvPr>
          <p:cNvPicPr>
            <a:picLocks noChangeAspect="1"/>
          </p:cNvPicPr>
          <p:nvPr/>
        </p:nvPicPr>
        <p:blipFill>
          <a:blip r:embed="rId7"/>
          <a:stretch>
            <a:fillRect/>
          </a:stretch>
        </p:blipFill>
        <p:spPr>
          <a:xfrm>
            <a:off x="3946244" y="341970"/>
            <a:ext cx="1992764" cy="1464195"/>
          </a:xfrm>
          <a:prstGeom prst="rect">
            <a:avLst/>
          </a:prstGeom>
        </p:spPr>
      </p:pic>
      <p:pic>
        <p:nvPicPr>
          <p:cNvPr id="9" name="Picture 8">
            <a:extLst>
              <a:ext uri="{FF2B5EF4-FFF2-40B4-BE49-F238E27FC236}">
                <a16:creationId xmlns:a16="http://schemas.microsoft.com/office/drawing/2014/main" id="{3D551A31-7A5A-4208-83EF-653CFBE4978B}"/>
              </a:ext>
            </a:extLst>
          </p:cNvPr>
          <p:cNvPicPr>
            <a:picLocks noChangeAspect="1"/>
          </p:cNvPicPr>
          <p:nvPr/>
        </p:nvPicPr>
        <p:blipFill>
          <a:blip r:embed="rId8"/>
          <a:stretch>
            <a:fillRect/>
          </a:stretch>
        </p:blipFill>
        <p:spPr>
          <a:xfrm>
            <a:off x="6167946" y="329082"/>
            <a:ext cx="2438394" cy="1807024"/>
          </a:xfrm>
          <a:prstGeom prst="rect">
            <a:avLst/>
          </a:prstGeom>
        </p:spPr>
      </p:pic>
      <p:pic>
        <p:nvPicPr>
          <p:cNvPr id="22" name="Picture 21">
            <a:extLst>
              <a:ext uri="{FF2B5EF4-FFF2-40B4-BE49-F238E27FC236}">
                <a16:creationId xmlns:a16="http://schemas.microsoft.com/office/drawing/2014/main" id="{D37EB953-FA55-45E6-894A-30ADCC748093}"/>
              </a:ext>
            </a:extLst>
          </p:cNvPr>
          <p:cNvPicPr/>
          <p:nvPr/>
        </p:nvPicPr>
        <p:blipFill rotWithShape="1">
          <a:blip r:embed="rId9">
            <a:extLst>
              <a:ext uri="{28A0092B-C50C-407E-A947-70E740481C1C}">
                <a14:useLocalDpi xmlns:a14="http://schemas.microsoft.com/office/drawing/2010/main" val="0"/>
              </a:ext>
            </a:extLst>
          </a:blip>
          <a:srcRect l="20392" t="15035" r="19326" b="5346"/>
          <a:stretch/>
        </p:blipFill>
        <p:spPr>
          <a:xfrm>
            <a:off x="3275177" y="2219111"/>
            <a:ext cx="2142304" cy="2147699"/>
          </a:xfrm>
          <a:prstGeom prst="rect">
            <a:avLst/>
          </a:prstGeom>
        </p:spPr>
      </p:pic>
    </p:spTree>
    <p:extLst>
      <p:ext uri="{BB962C8B-B14F-4D97-AF65-F5344CB8AC3E}">
        <p14:creationId xmlns:p14="http://schemas.microsoft.com/office/powerpoint/2010/main" val="256156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9468-FE70-412D-868B-9E91596A0D88}"/>
              </a:ext>
            </a:extLst>
          </p:cNvPr>
          <p:cNvSpPr>
            <a:spLocks noGrp="1"/>
          </p:cNvSpPr>
          <p:nvPr>
            <p:ph type="title"/>
          </p:nvPr>
        </p:nvSpPr>
        <p:spPr/>
        <p:txBody>
          <a:bodyPr/>
          <a:lstStyle/>
          <a:p>
            <a:r>
              <a:rPr lang="en-GB"/>
              <a:t>Discuss in buddy pairs:</a:t>
            </a:r>
          </a:p>
        </p:txBody>
      </p:sp>
      <p:sp>
        <p:nvSpPr>
          <p:cNvPr id="3" name="Content Placeholder 2">
            <a:extLst>
              <a:ext uri="{FF2B5EF4-FFF2-40B4-BE49-F238E27FC236}">
                <a16:creationId xmlns:a16="http://schemas.microsoft.com/office/drawing/2014/main" id="{835DF5D1-803F-4292-9C66-BD62573FFF74}"/>
              </a:ext>
            </a:extLst>
          </p:cNvPr>
          <p:cNvSpPr>
            <a:spLocks noGrp="1"/>
          </p:cNvSpPr>
          <p:nvPr>
            <p:ph idx="1"/>
          </p:nvPr>
        </p:nvSpPr>
        <p:spPr/>
        <p:txBody>
          <a:bodyPr/>
          <a:lstStyle/>
          <a:p>
            <a:pPr>
              <a:lnSpc>
                <a:spcPct val="100000"/>
              </a:lnSpc>
              <a:spcAft>
                <a:spcPts val="1200"/>
              </a:spcAft>
            </a:pPr>
            <a:r>
              <a:rPr lang="en-GB"/>
              <a:t>What I’ve learned</a:t>
            </a:r>
          </a:p>
          <a:p>
            <a:pPr>
              <a:lnSpc>
                <a:spcPct val="100000"/>
              </a:lnSpc>
              <a:spcAft>
                <a:spcPts val="1200"/>
              </a:spcAft>
            </a:pPr>
            <a:r>
              <a:rPr lang="en-GB"/>
              <a:t>What I’ll take back to work</a:t>
            </a:r>
          </a:p>
          <a:p>
            <a:pPr>
              <a:lnSpc>
                <a:spcPct val="100000"/>
              </a:lnSpc>
              <a:spcAft>
                <a:spcPts val="1200"/>
              </a:spcAft>
            </a:pPr>
            <a:r>
              <a:rPr lang="en-GB"/>
              <a:t>What support I might need</a:t>
            </a:r>
          </a:p>
          <a:p>
            <a:pPr>
              <a:lnSpc>
                <a:spcPct val="100000"/>
              </a:lnSpc>
              <a:spcAft>
                <a:spcPts val="1200"/>
              </a:spcAft>
            </a:pPr>
            <a:r>
              <a:rPr lang="en-GB"/>
              <a:t>What I’ll do this evening to look after my wellbeing</a:t>
            </a:r>
          </a:p>
        </p:txBody>
      </p:sp>
      <p:pic>
        <p:nvPicPr>
          <p:cNvPr id="6" name="Picture Placeholder 5" descr="A picture containing light, floor&#10;&#10;Description automatically generated">
            <a:extLst>
              <a:ext uri="{FF2B5EF4-FFF2-40B4-BE49-F238E27FC236}">
                <a16:creationId xmlns:a16="http://schemas.microsoft.com/office/drawing/2014/main" id="{CCDF2B66-2F99-450D-AAD7-716888182B1C}"/>
              </a:ext>
            </a:extLst>
          </p:cNvPr>
          <p:cNvPicPr>
            <a:picLocks noGrp="1" noChangeAspect="1"/>
          </p:cNvPicPr>
          <p:nvPr>
            <p:ph type="pic" sz="quarter" idx="14"/>
          </p:nvPr>
        </p:nvPicPr>
        <p:blipFill rotWithShape="1">
          <a:blip r:embed="rId2"/>
          <a:srcRect l="55947" t="4859" r="-22353" b="-4859"/>
          <a:stretch/>
        </p:blipFill>
        <p:spPr>
          <a:xfrm>
            <a:off x="5078593" y="1317171"/>
            <a:ext cx="6128250" cy="6128250"/>
          </a:xfrm>
        </p:spPr>
      </p:pic>
    </p:spTree>
    <p:extLst>
      <p:ext uri="{BB962C8B-B14F-4D97-AF65-F5344CB8AC3E}">
        <p14:creationId xmlns:p14="http://schemas.microsoft.com/office/powerpoint/2010/main" val="7933607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tanding, white, group, room&#10;&#10;Description automatically generated">
            <a:extLst>
              <a:ext uri="{FF2B5EF4-FFF2-40B4-BE49-F238E27FC236}">
                <a16:creationId xmlns:a16="http://schemas.microsoft.com/office/drawing/2014/main" id="{B4A823DF-27BD-44DC-B6D5-F36BEF195DF5}"/>
              </a:ext>
            </a:extLst>
          </p:cNvPr>
          <p:cNvPicPr>
            <a:picLocks noGrp="1" noChangeAspect="1"/>
          </p:cNvPicPr>
          <p:nvPr>
            <p:ph type="pic" sz="quarter" idx="13"/>
          </p:nvPr>
        </p:nvPicPr>
        <p:blipFill>
          <a:blip r:embed="rId3"/>
          <a:srcRect l="10035" r="10035"/>
          <a:stretch>
            <a:fillRect/>
          </a:stretch>
        </p:blipFill>
        <p:spPr>
          <a:xfrm>
            <a:off x="-106363" y="-180975"/>
            <a:ext cx="9747251" cy="6859588"/>
          </a:xfrm>
        </p:spPr>
      </p:pic>
      <p:sp>
        <p:nvSpPr>
          <p:cNvPr id="2" name="Title 1">
            <a:extLst>
              <a:ext uri="{FF2B5EF4-FFF2-40B4-BE49-F238E27FC236}">
                <a16:creationId xmlns:a16="http://schemas.microsoft.com/office/drawing/2014/main" id="{110564C9-54EC-4F01-AB28-5CE0418D51B4}"/>
              </a:ext>
            </a:extLst>
          </p:cNvPr>
          <p:cNvSpPr>
            <a:spLocks noGrp="1"/>
          </p:cNvSpPr>
          <p:nvPr>
            <p:ph type="title" idx="4294967295"/>
          </p:nvPr>
        </p:nvSpPr>
        <p:spPr>
          <a:xfrm>
            <a:off x="152400" y="4004650"/>
            <a:ext cx="8288337" cy="2756023"/>
          </a:xfrm>
        </p:spPr>
        <p:txBody>
          <a:bodyPr>
            <a:normAutofit/>
          </a:bodyPr>
          <a:lstStyle/>
          <a:p>
            <a:r>
              <a:rPr lang="en-GB">
                <a:solidFill>
                  <a:schemeClr val="bg1"/>
                </a:solidFill>
              </a:rPr>
              <a:t>Before the next session:</a:t>
            </a:r>
            <a:br>
              <a:rPr lang="en-GB">
                <a:solidFill>
                  <a:schemeClr val="bg1"/>
                </a:solidFill>
              </a:rPr>
            </a:br>
            <a:r>
              <a:rPr lang="en-GB" sz="3600">
                <a:solidFill>
                  <a:schemeClr val="bg1"/>
                </a:solidFill>
              </a:rPr>
              <a:t>If you have time, and would find it helpful, practice using one of the tools from this session with a friend or colleague.</a:t>
            </a:r>
            <a:endParaRPr lang="en-GB">
              <a:solidFill>
                <a:schemeClr val="bg1"/>
              </a:solidFill>
            </a:endParaRPr>
          </a:p>
        </p:txBody>
      </p:sp>
    </p:spTree>
    <p:extLst>
      <p:ext uri="{BB962C8B-B14F-4D97-AF65-F5344CB8AC3E}">
        <p14:creationId xmlns:p14="http://schemas.microsoft.com/office/powerpoint/2010/main" val="2473384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D1BA-C484-4209-918A-C45CC448AA27}"/>
              </a:ext>
            </a:extLst>
          </p:cNvPr>
          <p:cNvSpPr>
            <a:spLocks noGrp="1"/>
          </p:cNvSpPr>
          <p:nvPr>
            <p:ph type="title"/>
          </p:nvPr>
        </p:nvSpPr>
        <p:spPr/>
        <p:txBody>
          <a:bodyPr/>
          <a:lstStyle/>
          <a:p>
            <a:r>
              <a:rPr lang="en-GB"/>
              <a:t>Aims for today</a:t>
            </a:r>
          </a:p>
        </p:txBody>
      </p:sp>
      <p:sp>
        <p:nvSpPr>
          <p:cNvPr id="3" name="Content Placeholder 2">
            <a:extLst>
              <a:ext uri="{FF2B5EF4-FFF2-40B4-BE49-F238E27FC236}">
                <a16:creationId xmlns:a16="http://schemas.microsoft.com/office/drawing/2014/main" id="{B18507ED-DAC0-4607-BA91-DE4AC56833FF}"/>
              </a:ext>
            </a:extLst>
          </p:cNvPr>
          <p:cNvSpPr>
            <a:spLocks noGrp="1"/>
          </p:cNvSpPr>
          <p:nvPr>
            <p:ph idx="1"/>
          </p:nvPr>
        </p:nvSpPr>
        <p:spPr>
          <a:xfrm>
            <a:off x="489857" y="1487256"/>
            <a:ext cx="8288614" cy="4499476"/>
          </a:xfrm>
        </p:spPr>
        <p:txBody>
          <a:bodyPr vert="horz" lIns="91440" tIns="45720" rIns="91440" bIns="45720" rtlCol="0" anchor="t">
            <a:normAutofit/>
          </a:bodyPr>
          <a:lstStyle/>
          <a:p>
            <a:pPr marL="0" lvl="0" indent="0">
              <a:buNone/>
            </a:pPr>
            <a:r>
              <a:rPr lang="en-GB" sz="2000" b="1">
                <a:solidFill>
                  <a:schemeClr val="tx1"/>
                </a:solidFill>
              </a:rPr>
              <a:t>By the end of today you will have:</a:t>
            </a:r>
          </a:p>
          <a:p>
            <a:pPr fontAlgn="base"/>
            <a:r>
              <a:rPr lang="en-GB" sz="2000"/>
              <a:t>An understanding of how to build constructive relationships with people from a variety of backgrounds </a:t>
            </a:r>
            <a:r>
              <a:rPr lang="en-US" sz="2000"/>
              <a:t>​</a:t>
            </a:r>
          </a:p>
          <a:p>
            <a:pPr fontAlgn="base"/>
            <a:r>
              <a:rPr lang="en-GB" sz="2000">
                <a:latin typeface="Calibri Light"/>
                <a:cs typeface="Calibri Light"/>
              </a:rPr>
              <a:t>A number of strategies to build rapport through soft skills </a:t>
            </a:r>
            <a:endParaRPr lang="en-GB" sz="2000"/>
          </a:p>
          <a:p>
            <a:pPr fontAlgn="base"/>
            <a:r>
              <a:rPr lang="en-GB" sz="2000"/>
              <a:t>Developed insight and empathy for other’s positions and perspectives</a:t>
            </a:r>
            <a:r>
              <a:rPr lang="en-US" sz="2000"/>
              <a:t>​</a:t>
            </a:r>
          </a:p>
          <a:p>
            <a:pPr fontAlgn="base"/>
            <a:r>
              <a:rPr lang="en-GB" sz="2000"/>
              <a:t>An understanding of how to engage an individual’s wider network to enhance the support offer they provide as a PSW</a:t>
            </a:r>
            <a:r>
              <a:rPr lang="en-US" sz="2000"/>
              <a:t>​</a:t>
            </a:r>
          </a:p>
          <a:p>
            <a:pPr fontAlgn="base"/>
            <a:r>
              <a:rPr lang="en-GB" sz="2000"/>
              <a:t>An understanding of the concept of unconscious bias</a:t>
            </a:r>
          </a:p>
          <a:p>
            <a:pPr fontAlgn="base"/>
            <a:r>
              <a:rPr lang="en-GB" sz="2000"/>
              <a:t>Begun to recognise what the barriers to building effective relationships can be and how to identify and address these in practice </a:t>
            </a:r>
            <a:r>
              <a:rPr lang="en-US" sz="2000"/>
              <a:t>​</a:t>
            </a:r>
          </a:p>
        </p:txBody>
      </p:sp>
    </p:spTree>
    <p:extLst>
      <p:ext uri="{BB962C8B-B14F-4D97-AF65-F5344CB8AC3E}">
        <p14:creationId xmlns:p14="http://schemas.microsoft.com/office/powerpoint/2010/main" val="14432196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12E9E4-834E-6C44-88F3-3A48A209CF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4849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Recap ways of working</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a:noAutofit/>
          </a:bodyPr>
          <a:lstStyle/>
          <a:p>
            <a:pPr marL="0" indent="0">
              <a:lnSpc>
                <a:spcPct val="100000"/>
              </a:lnSpc>
              <a:spcBef>
                <a:spcPts val="0"/>
              </a:spcBef>
              <a:spcAft>
                <a:spcPts val="600"/>
              </a:spcAft>
              <a:buNone/>
            </a:pPr>
            <a:r>
              <a:rPr lang="en-GB" b="1"/>
              <a:t>Purpose: </a:t>
            </a:r>
            <a:r>
              <a:rPr lang="en-GB"/>
              <a:t>For people to remind themselves of what they wanted to get out of the training and how they wanted to work as a group</a:t>
            </a:r>
            <a:endParaRPr lang="en-GB" b="1"/>
          </a:p>
          <a:p>
            <a:pPr marL="0" indent="0">
              <a:lnSpc>
                <a:spcPct val="100000"/>
              </a:lnSpc>
              <a:spcBef>
                <a:spcPts val="0"/>
              </a:spcBef>
              <a:spcAft>
                <a:spcPts val="600"/>
              </a:spcAft>
              <a:buNone/>
            </a:pPr>
            <a:r>
              <a:rPr lang="en-GB" b="1"/>
              <a:t>Materials: </a:t>
            </a:r>
            <a:r>
              <a:rPr lang="en-GB"/>
              <a:t>3 flipcharts from session 1 around the room: “Aims for the course”, “Ways of working together”, “Working with the facilitators”</a:t>
            </a:r>
          </a:p>
          <a:p>
            <a:pPr marL="0" indent="0">
              <a:spcBef>
                <a:spcPts val="0"/>
              </a:spcBef>
              <a:buNone/>
            </a:pPr>
            <a:r>
              <a:rPr lang="en-GB" b="1"/>
              <a:t>Instructions:</a:t>
            </a:r>
          </a:p>
          <a:p>
            <a:pPr>
              <a:spcBef>
                <a:spcPts val="0"/>
              </a:spcBef>
            </a:pPr>
            <a:r>
              <a:rPr lang="en-GB"/>
              <a:t>Talk through the outputs from session 1</a:t>
            </a:r>
          </a:p>
          <a:p>
            <a:pPr>
              <a:spcBef>
                <a:spcPts val="0"/>
              </a:spcBef>
            </a:pPr>
            <a:r>
              <a:rPr lang="en-GB"/>
              <a:t>Ask the groups to discuss any additions/changes they would like to make to these </a:t>
            </a:r>
          </a:p>
          <a:p>
            <a:pPr marL="0" indent="0">
              <a:spcBef>
                <a:spcPts val="0"/>
              </a:spcBef>
              <a:buNone/>
            </a:pPr>
            <a:r>
              <a:rPr lang="en-GB" b="1"/>
              <a:t>NB. Keep the notes from this exercise for future sessions.</a:t>
            </a:r>
            <a:endParaRPr lang="en-GB"/>
          </a:p>
          <a:p>
            <a:pPr marL="0" indent="0">
              <a:spcBef>
                <a:spcPts val="0"/>
              </a:spcBef>
              <a:buNone/>
            </a:pPr>
            <a:r>
              <a:rPr lang="en-GB" b="1"/>
              <a:t>Timings: </a:t>
            </a:r>
          </a:p>
          <a:p>
            <a:pPr>
              <a:spcBef>
                <a:spcPts val="0"/>
              </a:spcBef>
            </a:pPr>
            <a:r>
              <a:rPr lang="en-GB"/>
              <a:t>5 mins</a:t>
            </a:r>
          </a:p>
        </p:txBody>
      </p:sp>
    </p:spTree>
    <p:extLst>
      <p:ext uri="{BB962C8B-B14F-4D97-AF65-F5344CB8AC3E}">
        <p14:creationId xmlns:p14="http://schemas.microsoft.com/office/powerpoint/2010/main" val="345453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cutting, man, indoor&#10;&#10;Description automatically generated">
            <a:extLst>
              <a:ext uri="{FF2B5EF4-FFF2-40B4-BE49-F238E27FC236}">
                <a16:creationId xmlns:a16="http://schemas.microsoft.com/office/drawing/2014/main" id="{CA1484A0-473E-4979-813A-84BCB1FE76C2}"/>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0"/>
                    </a14:imgEffect>
                  </a14:imgLayer>
                </a14:imgProps>
              </a:ext>
            </a:extLst>
          </a:blip>
          <a:srcRect l="2634" r="2634"/>
          <a:stretch>
            <a:fillRect/>
          </a:stretch>
        </p:blipFill>
        <p:spPr>
          <a:xfrm>
            <a:off x="-106212" y="-181604"/>
            <a:ext cx="9746393" cy="6860655"/>
          </a:xfrm>
        </p:spPr>
      </p:pic>
      <p:sp>
        <p:nvSpPr>
          <p:cNvPr id="9" name="Rectangle 8">
            <a:extLst>
              <a:ext uri="{FF2B5EF4-FFF2-40B4-BE49-F238E27FC236}">
                <a16:creationId xmlns:a16="http://schemas.microsoft.com/office/drawing/2014/main" id="{918C973C-C65B-4288-ABCD-B37D82B2B007}"/>
              </a:ext>
            </a:extLst>
          </p:cNvPr>
          <p:cNvSpPr/>
          <p:nvPr/>
        </p:nvSpPr>
        <p:spPr>
          <a:xfrm>
            <a:off x="-106213" y="556837"/>
            <a:ext cx="7221907" cy="946150"/>
          </a:xfrm>
          <a:prstGeom prst="rect">
            <a:avLst/>
          </a:prstGeom>
          <a:solidFill>
            <a:srgbClr val="13131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itle 1">
            <a:extLst>
              <a:ext uri="{FF2B5EF4-FFF2-40B4-BE49-F238E27FC236}">
                <a16:creationId xmlns:a16="http://schemas.microsoft.com/office/drawing/2014/main" id="{24F42D7C-11C9-48E8-81A9-9B5875403E24}"/>
              </a:ext>
            </a:extLst>
          </p:cNvPr>
          <p:cNvSpPr txBox="1">
            <a:spLocks/>
          </p:cNvSpPr>
          <p:nvPr/>
        </p:nvSpPr>
        <p:spPr>
          <a:xfrm>
            <a:off x="1" y="556837"/>
            <a:ext cx="6816435" cy="946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Ways of working</a:t>
            </a:r>
          </a:p>
        </p:txBody>
      </p:sp>
      <p:sp>
        <p:nvSpPr>
          <p:cNvPr id="7" name="Rectangle 6">
            <a:extLst>
              <a:ext uri="{FF2B5EF4-FFF2-40B4-BE49-F238E27FC236}">
                <a16:creationId xmlns:a16="http://schemas.microsoft.com/office/drawing/2014/main" id="{69E8FA24-F9B7-43E2-8E3C-B8343C17D9BD}"/>
              </a:ext>
            </a:extLst>
          </p:cNvPr>
          <p:cNvSpPr/>
          <p:nvPr/>
        </p:nvSpPr>
        <p:spPr>
          <a:xfrm>
            <a:off x="-106212" y="2036502"/>
            <a:ext cx="7238532" cy="3632777"/>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itle 1">
            <a:extLst>
              <a:ext uri="{FF2B5EF4-FFF2-40B4-BE49-F238E27FC236}">
                <a16:creationId xmlns:a16="http://schemas.microsoft.com/office/drawing/2014/main" id="{E694F0CF-BD44-4D8D-BBB4-AE2B7015B202}"/>
              </a:ext>
            </a:extLst>
          </p:cNvPr>
          <p:cNvSpPr txBox="1">
            <a:spLocks/>
          </p:cNvSpPr>
          <p:nvPr/>
        </p:nvSpPr>
        <p:spPr>
          <a:xfrm>
            <a:off x="1" y="2036502"/>
            <a:ext cx="6904891" cy="3632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0000"/>
              </a:lnSpc>
              <a:spcAft>
                <a:spcPts val="600"/>
              </a:spcAft>
              <a:buFont typeface="Arial" panose="020B0604020202020204" pitchFamily="34" charset="0"/>
              <a:buChar char="•"/>
            </a:pPr>
            <a:r>
              <a:rPr lang="en-GB" sz="2400" dirty="0">
                <a:solidFill>
                  <a:schemeClr val="bg1"/>
                </a:solidFill>
              </a:rPr>
              <a:t>What do you want to get out of the course overall?</a:t>
            </a:r>
          </a:p>
          <a:p>
            <a:pPr marL="571500" indent="-571500">
              <a:lnSpc>
                <a:spcPct val="100000"/>
              </a:lnSpc>
              <a:spcAft>
                <a:spcPts val="600"/>
              </a:spcAft>
              <a:buFont typeface="Arial" panose="020B0604020202020204" pitchFamily="34" charset="0"/>
              <a:buChar char="•"/>
            </a:pPr>
            <a:r>
              <a:rPr lang="en-GB" sz="2400" dirty="0">
                <a:solidFill>
                  <a:schemeClr val="bg1"/>
                </a:solidFill>
              </a:rPr>
              <a:t>How do you want to work together as a group to feel safe and comfortable?</a:t>
            </a:r>
          </a:p>
          <a:p>
            <a:pPr marL="571500" indent="-571500">
              <a:lnSpc>
                <a:spcPct val="100000"/>
              </a:lnSpc>
              <a:spcAft>
                <a:spcPts val="600"/>
              </a:spcAft>
              <a:buFont typeface="Arial" panose="020B0604020202020204" pitchFamily="34" charset="0"/>
              <a:buChar char="•"/>
            </a:pPr>
            <a:r>
              <a:rPr lang="en-GB" sz="2400" dirty="0">
                <a:solidFill>
                  <a:schemeClr val="bg1"/>
                </a:solidFill>
              </a:rPr>
              <a:t>What do you need from the facilitators to feel safe and comfortable?</a:t>
            </a:r>
            <a:endParaRPr lang="en-GB" sz="2400" dirty="0">
              <a:solidFill>
                <a:schemeClr val="bg1"/>
              </a:solidFill>
              <a:cs typeface="Calibri Light"/>
            </a:endParaRPr>
          </a:p>
          <a:p>
            <a:pPr>
              <a:lnSpc>
                <a:spcPct val="100000"/>
              </a:lnSpc>
              <a:spcAft>
                <a:spcPts val="600"/>
              </a:spcAft>
            </a:pPr>
            <a:r>
              <a:rPr lang="en-GB" sz="2400" dirty="0">
                <a:solidFill>
                  <a:schemeClr val="bg1"/>
                </a:solidFill>
                <a:cs typeface="Calibri Light"/>
              </a:rPr>
              <a:t>Review the flipchart outputs.</a:t>
            </a:r>
          </a:p>
        </p:txBody>
      </p:sp>
    </p:spTree>
    <p:extLst>
      <p:ext uri="{BB962C8B-B14F-4D97-AF65-F5344CB8AC3E}">
        <p14:creationId xmlns:p14="http://schemas.microsoft.com/office/powerpoint/2010/main" val="121286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a:t>Buddy catch up </a:t>
            </a:r>
            <a:endParaRPr lang="en-US"/>
          </a:p>
        </p:txBody>
      </p:sp>
    </p:spTree>
    <p:extLst>
      <p:ext uri="{BB962C8B-B14F-4D97-AF65-F5344CB8AC3E}">
        <p14:creationId xmlns:p14="http://schemas.microsoft.com/office/powerpoint/2010/main" val="2618668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Buddy catch up </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vert="horz" lIns="91440" tIns="45720" rIns="91440" bIns="45720" numCol="1" rtlCol="0" anchor="t">
            <a:noAutofit/>
          </a:bodyPr>
          <a:lstStyle/>
          <a:p>
            <a:pPr marL="0" indent="0">
              <a:spcBef>
                <a:spcPts val="0"/>
              </a:spcBef>
              <a:buNone/>
            </a:pPr>
            <a:r>
              <a:rPr lang="en-GB" b="1" dirty="0">
                <a:latin typeface="Calibri Light"/>
                <a:cs typeface="Calibri Light"/>
              </a:rPr>
              <a:t>Purpose: </a:t>
            </a:r>
            <a:r>
              <a:rPr lang="en-GB" dirty="0">
                <a:latin typeface="Calibri Light"/>
                <a:cs typeface="Calibri Light"/>
              </a:rPr>
              <a:t>To give buddies a chance to catch up and plan their focus for the day </a:t>
            </a:r>
            <a:endParaRPr lang="en-GB" b="1"/>
          </a:p>
          <a:p>
            <a:pPr marL="0" indent="0">
              <a:spcBef>
                <a:spcPts val="0"/>
              </a:spcBef>
              <a:buNone/>
            </a:pPr>
            <a:r>
              <a:rPr lang="en-GB" b="1" dirty="0">
                <a:latin typeface="Calibri Light"/>
                <a:cs typeface="Calibri Light"/>
              </a:rPr>
              <a:t>Materials: </a:t>
            </a:r>
            <a:r>
              <a:rPr lang="en-GB" dirty="0">
                <a:latin typeface="Calibri Light"/>
                <a:cs typeface="Calibri Light"/>
              </a:rPr>
              <a:t>List with names of buddy pairs. </a:t>
            </a:r>
            <a:endParaRPr lang="en-GB" dirty="0"/>
          </a:p>
          <a:p>
            <a:pPr marL="0" indent="0">
              <a:spcBef>
                <a:spcPts val="0"/>
              </a:spcBef>
              <a:buNone/>
            </a:pPr>
            <a:r>
              <a:rPr lang="en-GB" b="1" dirty="0">
                <a:latin typeface="Calibri Light"/>
                <a:cs typeface="Calibri Light"/>
              </a:rPr>
              <a:t>Instructions: </a:t>
            </a:r>
            <a:endParaRPr lang="en-GB" b="1" dirty="0"/>
          </a:p>
          <a:p>
            <a:pPr marL="0" indent="0">
              <a:spcBef>
                <a:spcPts val="0"/>
              </a:spcBef>
              <a:buNone/>
            </a:pPr>
            <a:r>
              <a:rPr lang="en-GB" dirty="0">
                <a:latin typeface="Calibri Light"/>
                <a:cs typeface="Calibri Light"/>
              </a:rPr>
              <a:t>Explain that as today’s session focuses on building relationships, you’re going to start the session exploring how each of us has many different roles and voices, all which impact on how we relate to others. </a:t>
            </a:r>
          </a:p>
          <a:p>
            <a:pPr marL="0" indent="0">
              <a:spcBef>
                <a:spcPts val="0"/>
              </a:spcBef>
              <a:buNone/>
            </a:pPr>
            <a:r>
              <a:rPr lang="en-GB" dirty="0">
                <a:latin typeface="Calibri Light"/>
                <a:cs typeface="Calibri Light"/>
              </a:rPr>
              <a:t>Talk through the quotes on slide 15 and introduce the Window of the World model to explore the different elements that make up our frame of reference. Show the different roles on slide 18 as a simplified example of what this might look like in practice and explain that you are going to ask people to talk through the different parts of themselves, they are bringing to this training and their professional roles. </a:t>
            </a:r>
            <a:endParaRPr lang="en-GB" dirty="0"/>
          </a:p>
          <a:p>
            <a:pPr marL="0" indent="0">
              <a:spcBef>
                <a:spcPts val="0"/>
              </a:spcBef>
              <a:buNone/>
            </a:pPr>
            <a:r>
              <a:rPr lang="en-GB" dirty="0">
                <a:latin typeface="Calibri Light"/>
                <a:cs typeface="Calibri Light"/>
              </a:rPr>
              <a:t>Check that everyone has a buddy (pair up anyone who doesn’t), and remind them of the role of the buddy (slide 19) </a:t>
            </a:r>
            <a:endParaRPr lang="en-GB"/>
          </a:p>
          <a:p>
            <a:pPr marL="0" indent="0">
              <a:spcBef>
                <a:spcPts val="0"/>
              </a:spcBef>
              <a:buNone/>
            </a:pPr>
            <a:r>
              <a:rPr lang="en-GB" b="1" dirty="0">
                <a:latin typeface="Calibri Light"/>
                <a:cs typeface="Calibri Light"/>
              </a:rPr>
              <a:t>Activity: </a:t>
            </a:r>
            <a:r>
              <a:rPr lang="en-GB" dirty="0">
                <a:latin typeface="Calibri Light"/>
                <a:cs typeface="Calibri Light"/>
              </a:rPr>
              <a:t>Ask people to discuss with their buddy the questions on slide 20</a:t>
            </a:r>
            <a:endParaRPr lang="en-GB" dirty="0">
              <a:highlight>
                <a:srgbClr val="FFFF00"/>
              </a:highlight>
            </a:endParaRPr>
          </a:p>
          <a:p>
            <a:pPr marL="0" indent="0">
              <a:spcBef>
                <a:spcPts val="0"/>
              </a:spcBef>
              <a:buNone/>
            </a:pPr>
            <a:r>
              <a:rPr lang="en-GB" dirty="0">
                <a:latin typeface="Calibri Light"/>
                <a:cs typeface="Calibri Light"/>
              </a:rPr>
              <a:t>After the discussion, ask people to share back any thoughts or feelings they had about the exercise – let them know that they do not have to share the detail of their conversations.</a:t>
            </a:r>
          </a:p>
          <a:p>
            <a:pPr marL="0" indent="0">
              <a:spcBef>
                <a:spcPts val="0"/>
              </a:spcBef>
              <a:buNone/>
            </a:pPr>
            <a:r>
              <a:rPr lang="en-GB" b="1" dirty="0">
                <a:latin typeface="Calibri Light"/>
                <a:cs typeface="Calibri Light"/>
              </a:rPr>
              <a:t>Timings:</a:t>
            </a:r>
          </a:p>
          <a:p>
            <a:pPr marL="0" indent="0">
              <a:lnSpc>
                <a:spcPct val="100000"/>
              </a:lnSpc>
              <a:spcBef>
                <a:spcPts val="0"/>
              </a:spcBef>
              <a:spcAft>
                <a:spcPts val="600"/>
              </a:spcAft>
              <a:buNone/>
            </a:pPr>
            <a:r>
              <a:rPr lang="en-GB" dirty="0">
                <a:latin typeface="Calibri Light"/>
                <a:cs typeface="Calibri Light"/>
              </a:rPr>
              <a:t>Introduction: 5 mins</a:t>
            </a:r>
          </a:p>
          <a:p>
            <a:pPr marL="0" indent="0">
              <a:lnSpc>
                <a:spcPct val="100000"/>
              </a:lnSpc>
              <a:spcBef>
                <a:spcPts val="0"/>
              </a:spcBef>
              <a:spcAft>
                <a:spcPts val="600"/>
              </a:spcAft>
              <a:buNone/>
            </a:pPr>
            <a:r>
              <a:rPr lang="en-GB" dirty="0">
                <a:latin typeface="Calibri Light"/>
                <a:cs typeface="Calibri Light"/>
              </a:rPr>
              <a:t>Activity: 20 mins (10 minutes each)</a:t>
            </a:r>
          </a:p>
          <a:p>
            <a:pPr marL="0" indent="0">
              <a:lnSpc>
                <a:spcPct val="100000"/>
              </a:lnSpc>
              <a:spcBef>
                <a:spcPts val="0"/>
              </a:spcBef>
              <a:spcAft>
                <a:spcPts val="600"/>
              </a:spcAft>
              <a:buNone/>
            </a:pPr>
            <a:r>
              <a:rPr lang="en-GB" dirty="0">
                <a:latin typeface="Calibri Light"/>
                <a:cs typeface="Calibri Light"/>
              </a:rPr>
              <a:t>Debrief: 5 mins</a:t>
            </a:r>
          </a:p>
        </p:txBody>
      </p:sp>
    </p:spTree>
    <p:extLst>
      <p:ext uri="{BB962C8B-B14F-4D97-AF65-F5344CB8AC3E}">
        <p14:creationId xmlns:p14="http://schemas.microsoft.com/office/powerpoint/2010/main" val="2577495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C7A6E-16E3-6440-BC8C-1857B0083CB7}"/>
              </a:ext>
            </a:extLst>
          </p:cNvPr>
          <p:cNvSpPr/>
          <p:nvPr/>
        </p:nvSpPr>
        <p:spPr>
          <a:xfrm>
            <a:off x="489857" y="1520785"/>
            <a:ext cx="8164286" cy="3816429"/>
          </a:xfrm>
          <a:prstGeom prst="rect">
            <a:avLst/>
          </a:prstGeom>
        </p:spPr>
        <p:txBody>
          <a:bodyPr wrap="square">
            <a:spAutoFit/>
          </a:bodyPr>
          <a:lstStyle/>
          <a:p>
            <a:pPr>
              <a:spcAft>
                <a:spcPts val="0"/>
              </a:spcAft>
            </a:pPr>
            <a:r>
              <a:rPr lang="en-GB" sz="2200">
                <a:solidFill>
                  <a:srgbClr val="000000"/>
                </a:solidFill>
                <a:latin typeface="Calibri" panose="020F0502020204030204" pitchFamily="34" charset="0"/>
                <a:ea typeface="Times New Roman" panose="02020603050405020304" pitchFamily="18" charset="0"/>
                <a:cs typeface="Calibri" panose="020F0502020204030204" pitchFamily="34" charset="0"/>
              </a:rPr>
              <a:t>“When we begin training, we embark on two simultaneous journeys; one outward into the professional world and the other inward, through the labyrinths of our own psyches…The more fearless we become in the exploration of our inner worlds, the greater our self-knowledge and our ability to help clients.” </a:t>
            </a:r>
            <a:r>
              <a:rPr lang="en-GB" sz="2200" err="1">
                <a:solidFill>
                  <a:srgbClr val="000000"/>
                </a:solidFill>
                <a:latin typeface="Calibri" panose="020F0502020204030204" pitchFamily="34" charset="0"/>
                <a:ea typeface="Times New Roman" panose="02020603050405020304" pitchFamily="18" charset="0"/>
                <a:cs typeface="Calibri" panose="020F0502020204030204" pitchFamily="34" charset="0"/>
              </a:rPr>
              <a:t>Cozolino</a:t>
            </a:r>
            <a:r>
              <a:rPr lang="en-GB" sz="2200">
                <a:solidFill>
                  <a:srgbClr val="000000"/>
                </a:solidFill>
                <a:latin typeface="Calibri" panose="020F0502020204030204" pitchFamily="34" charset="0"/>
                <a:ea typeface="Times New Roman" panose="02020603050405020304" pitchFamily="18" charset="0"/>
                <a:cs typeface="Calibri" panose="020F0502020204030204" pitchFamily="34" charset="0"/>
              </a:rPr>
              <a:t> (2004) </a:t>
            </a:r>
          </a:p>
          <a:p>
            <a:pPr>
              <a:spcAft>
                <a:spcPts val="0"/>
              </a:spcAft>
            </a:pPr>
            <a:endParaRPr lang="en-GB" sz="22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endParaRPr lang="en-GB" sz="220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220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200">
                <a:solidFill>
                  <a:srgbClr val="000000"/>
                </a:solidFill>
                <a:latin typeface="Calibri" panose="020F0502020204030204" pitchFamily="34" charset="0"/>
                <a:ea typeface="Times New Roman" panose="02020603050405020304" pitchFamily="18" charset="0"/>
                <a:cs typeface="Calibri" panose="020F0502020204030204" pitchFamily="34" charset="0"/>
              </a:rPr>
              <a:t>“All of our experiences leave a sign in our body, but only a minimal part of these ever become formulated into spoken narratives.” Hendy (2019).</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FFDBECFA-D439-4ED4-952C-6E4587B81288}"/>
              </a:ext>
            </a:extLst>
          </p:cNvPr>
          <p:cNvSpPr>
            <a:spLocks noGrp="1"/>
          </p:cNvSpPr>
          <p:nvPr>
            <p:ph type="title"/>
          </p:nvPr>
        </p:nvSpPr>
        <p:spPr/>
        <p:txBody>
          <a:bodyPr/>
          <a:lstStyle/>
          <a:p>
            <a:r>
              <a:rPr lang="en-GB"/>
              <a:t>Self and others</a:t>
            </a:r>
          </a:p>
        </p:txBody>
      </p:sp>
    </p:spTree>
    <p:extLst>
      <p:ext uri="{BB962C8B-B14F-4D97-AF65-F5344CB8AC3E}">
        <p14:creationId xmlns:p14="http://schemas.microsoft.com/office/powerpoint/2010/main" val="3046984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1AC3E-EA41-4CE7-B731-FD6A74F6372D}"/>
              </a:ext>
            </a:extLst>
          </p:cNvPr>
          <p:cNvPicPr/>
          <p:nvPr/>
        </p:nvPicPr>
        <p:blipFill rotWithShape="1">
          <a:blip r:embed="rId3">
            <a:extLst>
              <a:ext uri="{28A0092B-C50C-407E-A947-70E740481C1C}">
                <a14:useLocalDpi xmlns:a14="http://schemas.microsoft.com/office/drawing/2010/main" val="0"/>
              </a:ext>
            </a:extLst>
          </a:blip>
          <a:srcRect l="20392" t="15035" r="19326" b="5346"/>
          <a:stretch/>
        </p:blipFill>
        <p:spPr>
          <a:xfrm>
            <a:off x="365529" y="1272378"/>
            <a:ext cx="4785033" cy="4797083"/>
          </a:xfrm>
          <a:prstGeom prst="rect">
            <a:avLst/>
          </a:prstGeom>
        </p:spPr>
      </p:pic>
      <p:sp>
        <p:nvSpPr>
          <p:cNvPr id="4" name="Title 3">
            <a:extLst>
              <a:ext uri="{FF2B5EF4-FFF2-40B4-BE49-F238E27FC236}">
                <a16:creationId xmlns:a16="http://schemas.microsoft.com/office/drawing/2014/main" id="{CA460C7C-C762-45C8-892D-56680A09B1A9}"/>
              </a:ext>
            </a:extLst>
          </p:cNvPr>
          <p:cNvSpPr>
            <a:spLocks noGrp="1"/>
          </p:cNvSpPr>
          <p:nvPr>
            <p:ph type="title"/>
          </p:nvPr>
        </p:nvSpPr>
        <p:spPr/>
        <p:txBody>
          <a:bodyPr>
            <a:normAutofit/>
          </a:bodyPr>
          <a:lstStyle/>
          <a:p>
            <a:r>
              <a:rPr lang="en-GB"/>
              <a:t>Frame of reference: window on the world </a:t>
            </a:r>
          </a:p>
        </p:txBody>
      </p:sp>
      <p:sp>
        <p:nvSpPr>
          <p:cNvPr id="8" name="TextBox 7">
            <a:extLst>
              <a:ext uri="{FF2B5EF4-FFF2-40B4-BE49-F238E27FC236}">
                <a16:creationId xmlns:a16="http://schemas.microsoft.com/office/drawing/2014/main" id="{FFE4A11A-6819-4E4C-B61D-58154545A269}"/>
              </a:ext>
            </a:extLst>
          </p:cNvPr>
          <p:cNvSpPr txBox="1"/>
          <p:nvPr/>
        </p:nvSpPr>
        <p:spPr>
          <a:xfrm>
            <a:off x="5615027" y="1756587"/>
            <a:ext cx="2952197" cy="3344826"/>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The Frame of Reference (1975)</a:t>
            </a:r>
            <a:r>
              <a:rPr lang="en-GB" sz="1600">
                <a:effectLst/>
                <a:latin typeface="Calibri" panose="020F0502020204030204" pitchFamily="34" charset="0"/>
                <a:ea typeface="Calibri" panose="020F0502020204030204" pitchFamily="34" charset="0"/>
                <a:cs typeface="Times New Roman" panose="02020603050405020304" pitchFamily="18" charset="0"/>
              </a:rPr>
              <a:t> is the term used by Jacqui and Aaron Schiff to refer to our </a:t>
            </a:r>
            <a:r>
              <a:rPr lang="en-GB" sz="1600" i="1">
                <a:effectLst/>
                <a:latin typeface="Calibri" panose="020F0502020204030204" pitchFamily="34" charset="0"/>
                <a:ea typeface="Calibri" panose="020F0502020204030204" pitchFamily="34" charset="0"/>
                <a:cs typeface="Times New Roman" panose="02020603050405020304" pitchFamily="18" charset="0"/>
              </a:rPr>
              <a:t>individual filter on reality</a:t>
            </a:r>
            <a:r>
              <a:rPr lang="en-GB" sz="1600">
                <a:effectLst/>
                <a:latin typeface="Calibri" panose="020F0502020204030204" pitchFamily="34" charset="0"/>
                <a:ea typeface="Calibri" panose="020F0502020204030204" pitchFamily="34" charset="0"/>
                <a:cs typeface="Times New Roman" panose="02020603050405020304" pitchFamily="18" charset="0"/>
              </a:rPr>
              <a:t>. They defined the term as:</a:t>
            </a:r>
          </a:p>
          <a:p>
            <a:pPr>
              <a:lnSpc>
                <a:spcPct val="107000"/>
              </a:lnSpc>
              <a:spcAft>
                <a:spcPts val="800"/>
              </a:spcAft>
            </a:pPr>
            <a:r>
              <a:rPr lang="en-GB" sz="1600">
                <a:effectLst/>
                <a:latin typeface="Calibri" panose="020F0502020204030204" pitchFamily="34" charset="0"/>
                <a:ea typeface="Calibri" panose="020F0502020204030204" pitchFamily="34" charset="0"/>
                <a:cs typeface="Times New Roman" panose="02020603050405020304" pitchFamily="18" charset="0"/>
              </a:rPr>
              <a:t>"The structure of associated responses which provide the individual with an overall perceptual, conceptual, affective and action set which is used to </a:t>
            </a:r>
            <a:r>
              <a:rPr lang="en-GB" sz="1600" b="1">
                <a:effectLst/>
                <a:latin typeface="Calibri" panose="020F0502020204030204" pitchFamily="34" charset="0"/>
                <a:ea typeface="Calibri" panose="020F0502020204030204" pitchFamily="34" charset="0"/>
                <a:cs typeface="Times New Roman" panose="02020603050405020304" pitchFamily="18" charset="0"/>
              </a:rPr>
              <a:t>define the self, other people and the world</a:t>
            </a:r>
            <a:r>
              <a:rPr lang="en-GB" sz="160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0215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439C77-9988-43BC-89C6-B4A3410281A3}"/>
              </a:ext>
            </a:extLst>
          </p:cNvPr>
          <p:cNvSpPr/>
          <p:nvPr/>
        </p:nvSpPr>
        <p:spPr>
          <a:xfrm>
            <a:off x="0" y="5911411"/>
            <a:ext cx="6741679" cy="646331"/>
          </a:xfrm>
          <a:prstGeom prst="rect">
            <a:avLst/>
          </a:prstGeom>
        </p:spPr>
        <p:txBody>
          <a:bodyPr wrap="square">
            <a:spAutoFit/>
          </a:bodyPr>
          <a:lstStyle/>
          <a:p>
            <a:r>
              <a:rPr lang="en-US"/>
              <a:t>Instead of looking at one core self…the mind is voices speaking to each other; it is an ongoing process of dialogues.</a:t>
            </a:r>
          </a:p>
        </p:txBody>
      </p:sp>
      <p:sp>
        <p:nvSpPr>
          <p:cNvPr id="7" name="Freeform: Shape 6">
            <a:extLst>
              <a:ext uri="{FF2B5EF4-FFF2-40B4-BE49-F238E27FC236}">
                <a16:creationId xmlns:a16="http://schemas.microsoft.com/office/drawing/2014/main" id="{D740561F-990A-4D9A-8933-FC1B41B47409}"/>
              </a:ext>
            </a:extLst>
          </p:cNvPr>
          <p:cNvSpPr/>
          <p:nvPr/>
        </p:nvSpPr>
        <p:spPr>
          <a:xfrm>
            <a:off x="935834" y="501317"/>
            <a:ext cx="2363083" cy="2363211"/>
          </a:xfrm>
          <a:custGeom>
            <a:avLst/>
            <a:gdLst>
              <a:gd name="connsiteX0" fmla="*/ 0 w 2723951"/>
              <a:gd name="connsiteY0" fmla="*/ 1362050 h 2724099"/>
              <a:gd name="connsiteX1" fmla="*/ 1361976 w 2723951"/>
              <a:gd name="connsiteY1" fmla="*/ 0 h 2724099"/>
              <a:gd name="connsiteX2" fmla="*/ 2723952 w 2723951"/>
              <a:gd name="connsiteY2" fmla="*/ 1362050 h 2724099"/>
              <a:gd name="connsiteX3" fmla="*/ 1361976 w 2723951"/>
              <a:gd name="connsiteY3" fmla="*/ 2724100 h 2724099"/>
              <a:gd name="connsiteX4" fmla="*/ 0 w 2723951"/>
              <a:gd name="connsiteY4" fmla="*/ 1362050 h 272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51" h="2724099">
                <a:moveTo>
                  <a:pt x="0" y="1362050"/>
                </a:moveTo>
                <a:cubicBezTo>
                  <a:pt x="0" y="609811"/>
                  <a:pt x="609777" y="0"/>
                  <a:pt x="1361976" y="0"/>
                </a:cubicBezTo>
                <a:cubicBezTo>
                  <a:pt x="2114175" y="0"/>
                  <a:pt x="2723952" y="609811"/>
                  <a:pt x="2723952" y="1362050"/>
                </a:cubicBezTo>
                <a:cubicBezTo>
                  <a:pt x="2723952" y="2114289"/>
                  <a:pt x="2114175" y="2724100"/>
                  <a:pt x="1361976" y="2724100"/>
                </a:cubicBezTo>
                <a:cubicBezTo>
                  <a:pt x="609777" y="2724100"/>
                  <a:pt x="0" y="2114289"/>
                  <a:pt x="0" y="1362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3683" tIns="463705" rIns="463683" bIns="463705" numCol="1" spcCol="1270" anchor="ctr" anchorCtr="0">
            <a:noAutofit/>
          </a:bodyPr>
          <a:lstStyle/>
          <a:p>
            <a:pPr marL="0" lvl="0" indent="0" algn="ctr" defTabSz="755650">
              <a:lnSpc>
                <a:spcPct val="90000"/>
              </a:lnSpc>
              <a:spcBef>
                <a:spcPct val="0"/>
              </a:spcBef>
              <a:spcAft>
                <a:spcPct val="35000"/>
              </a:spcAft>
              <a:buNone/>
            </a:pPr>
            <a:r>
              <a:rPr lang="en-GB" sz="1700" kern="1200" dirty="0"/>
              <a:t>Colleague 1</a:t>
            </a:r>
          </a:p>
        </p:txBody>
      </p:sp>
      <p:sp>
        <p:nvSpPr>
          <p:cNvPr id="14" name="Freeform: Shape 13">
            <a:extLst>
              <a:ext uri="{FF2B5EF4-FFF2-40B4-BE49-F238E27FC236}">
                <a16:creationId xmlns:a16="http://schemas.microsoft.com/office/drawing/2014/main" id="{2721F92C-B07B-438B-87DD-C5D2DCA3C2A5}"/>
              </a:ext>
            </a:extLst>
          </p:cNvPr>
          <p:cNvSpPr/>
          <p:nvPr/>
        </p:nvSpPr>
        <p:spPr>
          <a:xfrm>
            <a:off x="513136" y="64765"/>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rgbClr val="1B6A74"/>
          </a:solidFill>
        </p:spPr>
        <p:style>
          <a:lnRef idx="2">
            <a:schemeClr val="lt1">
              <a:hueOff val="0"/>
              <a:satOff val="0"/>
              <a:lumOff val="0"/>
              <a:alphaOff val="0"/>
            </a:schemeClr>
          </a:lnRef>
          <a:fillRef idx="1">
            <a:schemeClr val="accent2">
              <a:hueOff val="3031827"/>
              <a:satOff val="839"/>
              <a:lumOff val="-10662"/>
              <a:alphaOff val="0"/>
            </a:schemeClr>
          </a:fillRef>
          <a:effectRef idx="0">
            <a:schemeClr val="accent2">
              <a:hueOff val="3031827"/>
              <a:satOff val="839"/>
              <a:lumOff val="-10662"/>
              <a:alphaOff val="0"/>
            </a:schemeClr>
          </a:effectRef>
          <a:fontRef idx="minor">
            <a:schemeClr val="lt1"/>
          </a:fontRef>
        </p:style>
        <p:txBody>
          <a:bodyPr spcFirstLastPara="0" vert="horz" wrap="square" lIns="226954" tIns="226951" rIns="226954" bIns="226951" numCol="1" spcCol="1270" anchor="ctr" anchorCtr="0">
            <a:noAutofit/>
          </a:bodyPr>
          <a:lstStyle/>
          <a:p>
            <a:pPr marL="0" lvl="0" indent="0" algn="ctr" defTabSz="755650">
              <a:lnSpc>
                <a:spcPct val="90000"/>
              </a:lnSpc>
              <a:spcBef>
                <a:spcPct val="0"/>
              </a:spcBef>
              <a:spcAft>
                <a:spcPct val="35000"/>
              </a:spcAft>
              <a:buNone/>
            </a:pPr>
            <a:r>
              <a:rPr lang="en-GB" sz="1600" kern="1200" dirty="0"/>
              <a:t>Father</a:t>
            </a:r>
          </a:p>
        </p:txBody>
      </p:sp>
      <p:sp>
        <p:nvSpPr>
          <p:cNvPr id="17" name="Freeform: Shape 16">
            <a:extLst>
              <a:ext uri="{FF2B5EF4-FFF2-40B4-BE49-F238E27FC236}">
                <a16:creationId xmlns:a16="http://schemas.microsoft.com/office/drawing/2014/main" id="{2C7ED045-351C-496E-BD03-7A9BB0DA5DB3}"/>
              </a:ext>
            </a:extLst>
          </p:cNvPr>
          <p:cNvSpPr/>
          <p:nvPr/>
        </p:nvSpPr>
        <p:spPr>
          <a:xfrm>
            <a:off x="2479564" y="62177"/>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rgbClr val="1B6A74"/>
          </a:solidFill>
        </p:spPr>
        <p:style>
          <a:lnRef idx="2">
            <a:schemeClr val="lt1">
              <a:hueOff val="0"/>
              <a:satOff val="0"/>
              <a:lumOff val="0"/>
              <a:alphaOff val="0"/>
            </a:schemeClr>
          </a:lnRef>
          <a:fillRef idx="1">
            <a:schemeClr val="accent2">
              <a:hueOff val="4547741"/>
              <a:satOff val="1259"/>
              <a:lumOff val="-15994"/>
              <a:alphaOff val="0"/>
            </a:schemeClr>
          </a:fillRef>
          <a:effectRef idx="0">
            <a:schemeClr val="accent2">
              <a:hueOff val="4547741"/>
              <a:satOff val="1259"/>
              <a:lumOff val="-15994"/>
              <a:alphaOff val="0"/>
            </a:schemeClr>
          </a:effectRef>
          <a:fontRef idx="minor">
            <a:schemeClr val="lt1"/>
          </a:fontRef>
        </p:style>
        <p:txBody>
          <a:bodyPr spcFirstLastPara="0" vert="horz" wrap="square" lIns="226954" tIns="226951" rIns="226954" bIns="226951" numCol="1" spcCol="1270" anchor="ctr" anchorCtr="0">
            <a:noAutofit/>
          </a:bodyPr>
          <a:lstStyle/>
          <a:p>
            <a:pPr marL="0" lvl="0" indent="0" algn="ctr" defTabSz="755650">
              <a:lnSpc>
                <a:spcPct val="90000"/>
              </a:lnSpc>
              <a:spcBef>
                <a:spcPct val="0"/>
              </a:spcBef>
              <a:spcAft>
                <a:spcPct val="35000"/>
              </a:spcAft>
              <a:buNone/>
            </a:pPr>
            <a:r>
              <a:rPr lang="en-GB" sz="1600" kern="1200" dirty="0"/>
              <a:t>Male</a:t>
            </a:r>
          </a:p>
        </p:txBody>
      </p:sp>
      <p:sp>
        <p:nvSpPr>
          <p:cNvPr id="22" name="Freeform: Shape 21">
            <a:extLst>
              <a:ext uri="{FF2B5EF4-FFF2-40B4-BE49-F238E27FC236}">
                <a16:creationId xmlns:a16="http://schemas.microsoft.com/office/drawing/2014/main" id="{8130E71E-A999-4EEE-B483-D5954D5333E5}"/>
              </a:ext>
            </a:extLst>
          </p:cNvPr>
          <p:cNvSpPr/>
          <p:nvPr/>
        </p:nvSpPr>
        <p:spPr>
          <a:xfrm>
            <a:off x="2989607" y="1269018"/>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rgbClr val="1B6A74"/>
          </a:solidFill>
        </p:spPr>
        <p:style>
          <a:lnRef idx="2">
            <a:schemeClr val="lt1">
              <a:hueOff val="0"/>
              <a:satOff val="0"/>
              <a:lumOff val="0"/>
              <a:alphaOff val="0"/>
            </a:schemeClr>
          </a:lnRef>
          <a:fillRef idx="1">
            <a:schemeClr val="accent2">
              <a:hueOff val="6568959"/>
              <a:satOff val="1818"/>
              <a:lumOff val="-23102"/>
              <a:alphaOff val="0"/>
            </a:schemeClr>
          </a:fillRef>
          <a:effectRef idx="0">
            <a:schemeClr val="accent2">
              <a:hueOff val="6568959"/>
              <a:satOff val="1818"/>
              <a:lumOff val="-23102"/>
              <a:alphaOff val="0"/>
            </a:schemeClr>
          </a:effectRef>
          <a:fontRef idx="minor">
            <a:schemeClr val="lt1"/>
          </a:fontRef>
        </p:style>
        <p:txBody>
          <a:bodyPr spcFirstLastPara="0" vert="horz" wrap="square" lIns="226954" tIns="226951" rIns="226954" bIns="226951" numCol="1" spcCol="1270" anchor="ctr" anchorCtr="0">
            <a:noAutofit/>
          </a:bodyPr>
          <a:lstStyle/>
          <a:p>
            <a:pPr marL="0" lvl="0" indent="0" algn="ctr" defTabSz="755650">
              <a:lnSpc>
                <a:spcPct val="90000"/>
              </a:lnSpc>
              <a:spcBef>
                <a:spcPct val="0"/>
              </a:spcBef>
              <a:spcAft>
                <a:spcPct val="35000"/>
              </a:spcAft>
              <a:buNone/>
            </a:pPr>
            <a:r>
              <a:rPr lang="en-GB" sz="1600" kern="1200" dirty="0"/>
              <a:t>Gay</a:t>
            </a:r>
          </a:p>
        </p:txBody>
      </p:sp>
      <p:sp>
        <p:nvSpPr>
          <p:cNvPr id="26" name="Freeform: Shape 25">
            <a:extLst>
              <a:ext uri="{FF2B5EF4-FFF2-40B4-BE49-F238E27FC236}">
                <a16:creationId xmlns:a16="http://schemas.microsoft.com/office/drawing/2014/main" id="{E2380ACB-3608-4ABF-9BAE-6EDB6A66413F}"/>
              </a:ext>
            </a:extLst>
          </p:cNvPr>
          <p:cNvSpPr/>
          <p:nvPr/>
        </p:nvSpPr>
        <p:spPr>
          <a:xfrm>
            <a:off x="202023" y="1490855"/>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rgbClr val="1B6A74"/>
          </a:solidFill>
        </p:spPr>
        <p:style>
          <a:lnRef idx="2">
            <a:schemeClr val="lt1">
              <a:hueOff val="0"/>
              <a:satOff val="0"/>
              <a:lumOff val="0"/>
              <a:alphaOff val="0"/>
            </a:schemeClr>
          </a:lnRef>
          <a:fillRef idx="1">
            <a:schemeClr val="accent2">
              <a:hueOff val="7579568"/>
              <a:satOff val="2098"/>
              <a:lumOff val="-26656"/>
              <a:alphaOff val="0"/>
            </a:schemeClr>
          </a:fillRef>
          <a:effectRef idx="0">
            <a:schemeClr val="accent2">
              <a:hueOff val="7579568"/>
              <a:satOff val="2098"/>
              <a:lumOff val="-26656"/>
              <a:alphaOff val="0"/>
            </a:schemeClr>
          </a:effectRef>
          <a:fontRef idx="minor">
            <a:schemeClr val="lt1"/>
          </a:fontRef>
        </p:style>
        <p:txBody>
          <a:bodyPr spcFirstLastPara="0" vert="horz" wrap="square" lIns="180000" tIns="226951" rIns="180000" bIns="226951" numCol="1" spcCol="1270" anchor="ctr" anchorCtr="0">
            <a:noAutofit/>
          </a:bodyPr>
          <a:lstStyle/>
          <a:p>
            <a:pPr marL="0" lvl="0" indent="0" algn="ctr" defTabSz="755650">
              <a:lnSpc>
                <a:spcPct val="90000"/>
              </a:lnSpc>
              <a:spcBef>
                <a:spcPct val="0"/>
              </a:spcBef>
              <a:spcAft>
                <a:spcPct val="35000"/>
              </a:spcAft>
              <a:buNone/>
            </a:pPr>
            <a:r>
              <a:rPr lang="en-GB" sz="1600" kern="1200" dirty="0"/>
              <a:t>Nigerian</a:t>
            </a:r>
          </a:p>
        </p:txBody>
      </p:sp>
      <p:sp>
        <p:nvSpPr>
          <p:cNvPr id="74" name="Freeform: Shape 73">
            <a:extLst>
              <a:ext uri="{FF2B5EF4-FFF2-40B4-BE49-F238E27FC236}">
                <a16:creationId xmlns:a16="http://schemas.microsoft.com/office/drawing/2014/main" id="{77F86A0F-01AD-4826-9B08-BED50EECAAFD}"/>
              </a:ext>
            </a:extLst>
          </p:cNvPr>
          <p:cNvSpPr/>
          <p:nvPr/>
        </p:nvSpPr>
        <p:spPr>
          <a:xfrm>
            <a:off x="3721615" y="3230736"/>
            <a:ext cx="2363083" cy="2363211"/>
          </a:xfrm>
          <a:custGeom>
            <a:avLst/>
            <a:gdLst>
              <a:gd name="connsiteX0" fmla="*/ 0 w 2723951"/>
              <a:gd name="connsiteY0" fmla="*/ 1362050 h 2724099"/>
              <a:gd name="connsiteX1" fmla="*/ 1361976 w 2723951"/>
              <a:gd name="connsiteY1" fmla="*/ 0 h 2724099"/>
              <a:gd name="connsiteX2" fmla="*/ 2723952 w 2723951"/>
              <a:gd name="connsiteY2" fmla="*/ 1362050 h 2724099"/>
              <a:gd name="connsiteX3" fmla="*/ 1361976 w 2723951"/>
              <a:gd name="connsiteY3" fmla="*/ 2724100 h 2724099"/>
              <a:gd name="connsiteX4" fmla="*/ 0 w 2723951"/>
              <a:gd name="connsiteY4" fmla="*/ 1362050 h 272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51" h="2724099">
                <a:moveTo>
                  <a:pt x="0" y="1362050"/>
                </a:moveTo>
                <a:cubicBezTo>
                  <a:pt x="0" y="609811"/>
                  <a:pt x="609777" y="0"/>
                  <a:pt x="1361976" y="0"/>
                </a:cubicBezTo>
                <a:cubicBezTo>
                  <a:pt x="2114175" y="0"/>
                  <a:pt x="2723952" y="609811"/>
                  <a:pt x="2723952" y="1362050"/>
                </a:cubicBezTo>
                <a:cubicBezTo>
                  <a:pt x="2723952" y="2114289"/>
                  <a:pt x="2114175" y="2724100"/>
                  <a:pt x="1361976" y="2724100"/>
                </a:cubicBezTo>
                <a:cubicBezTo>
                  <a:pt x="609777" y="2724100"/>
                  <a:pt x="0" y="2114289"/>
                  <a:pt x="0" y="136205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59873" tIns="459895" rIns="459873" bIns="459895" numCol="1" spcCol="1270" anchor="ctr" anchorCtr="0">
            <a:noAutofit/>
          </a:bodyPr>
          <a:lstStyle/>
          <a:p>
            <a:pPr marL="0" lvl="0" indent="0" algn="ctr" defTabSz="711200">
              <a:lnSpc>
                <a:spcPct val="90000"/>
              </a:lnSpc>
              <a:spcBef>
                <a:spcPct val="0"/>
              </a:spcBef>
              <a:spcAft>
                <a:spcPct val="35000"/>
              </a:spcAft>
              <a:buNone/>
            </a:pPr>
            <a:r>
              <a:rPr lang="en-GB" sz="1600" kern="1200" dirty="0"/>
              <a:t>Colleague 2</a:t>
            </a:r>
          </a:p>
        </p:txBody>
      </p:sp>
      <p:sp>
        <p:nvSpPr>
          <p:cNvPr id="81" name="Freeform: Shape 80">
            <a:extLst>
              <a:ext uri="{FF2B5EF4-FFF2-40B4-BE49-F238E27FC236}">
                <a16:creationId xmlns:a16="http://schemas.microsoft.com/office/drawing/2014/main" id="{F0E915F4-D58E-402A-B823-728F980BE02F}"/>
              </a:ext>
            </a:extLst>
          </p:cNvPr>
          <p:cNvSpPr/>
          <p:nvPr/>
        </p:nvSpPr>
        <p:spPr>
          <a:xfrm>
            <a:off x="3167733" y="4718131"/>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0000" tIns="223141" rIns="180000" bIns="223141" numCol="1" spcCol="1270" anchor="ctr" anchorCtr="0">
            <a:noAutofit/>
          </a:bodyPr>
          <a:lstStyle/>
          <a:p>
            <a:pPr marL="0" lvl="0" indent="0" algn="ctr" defTabSz="711200">
              <a:lnSpc>
                <a:spcPct val="90000"/>
              </a:lnSpc>
              <a:spcBef>
                <a:spcPct val="0"/>
              </a:spcBef>
              <a:spcAft>
                <a:spcPct val="35000"/>
              </a:spcAft>
              <a:buNone/>
            </a:pPr>
            <a:r>
              <a:rPr lang="en-GB" sz="1600" kern="1200" dirty="0"/>
              <a:t>Partially sighted</a:t>
            </a:r>
          </a:p>
        </p:txBody>
      </p:sp>
      <p:sp>
        <p:nvSpPr>
          <p:cNvPr id="84" name="Freeform: Shape 83">
            <a:extLst>
              <a:ext uri="{FF2B5EF4-FFF2-40B4-BE49-F238E27FC236}">
                <a16:creationId xmlns:a16="http://schemas.microsoft.com/office/drawing/2014/main" id="{BCF9785B-AEFE-4258-8493-084639051D48}"/>
              </a:ext>
            </a:extLst>
          </p:cNvPr>
          <p:cNvSpPr/>
          <p:nvPr/>
        </p:nvSpPr>
        <p:spPr>
          <a:xfrm>
            <a:off x="5567978" y="3231363"/>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3144" tIns="223141" rIns="223144" bIns="223141" numCol="1" spcCol="1270" anchor="ctr" anchorCtr="0">
            <a:noAutofit/>
          </a:bodyPr>
          <a:lstStyle/>
          <a:p>
            <a:pPr marL="0" lvl="0" indent="0" algn="ctr" defTabSz="711200">
              <a:lnSpc>
                <a:spcPct val="90000"/>
              </a:lnSpc>
              <a:spcBef>
                <a:spcPct val="0"/>
              </a:spcBef>
              <a:spcAft>
                <a:spcPct val="35000"/>
              </a:spcAft>
              <a:buNone/>
            </a:pPr>
            <a:r>
              <a:rPr lang="en-GB" sz="1600" kern="1200" dirty="0"/>
              <a:t>Female</a:t>
            </a:r>
          </a:p>
        </p:txBody>
      </p:sp>
      <p:sp>
        <p:nvSpPr>
          <p:cNvPr id="88" name="Freeform: Shape 87">
            <a:extLst>
              <a:ext uri="{FF2B5EF4-FFF2-40B4-BE49-F238E27FC236}">
                <a16:creationId xmlns:a16="http://schemas.microsoft.com/office/drawing/2014/main" id="{9944BD7C-C5A9-4C51-823D-81CDC92A1BD2}"/>
              </a:ext>
            </a:extLst>
          </p:cNvPr>
          <p:cNvSpPr/>
          <p:nvPr/>
        </p:nvSpPr>
        <p:spPr>
          <a:xfrm>
            <a:off x="5526744" y="4803971"/>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3144" tIns="223141" rIns="223144" bIns="223141" numCol="1" spcCol="1270" anchor="ctr" anchorCtr="0">
            <a:noAutofit/>
          </a:bodyPr>
          <a:lstStyle/>
          <a:p>
            <a:pPr marL="0" lvl="0" indent="0" algn="ctr" defTabSz="711200">
              <a:lnSpc>
                <a:spcPct val="90000"/>
              </a:lnSpc>
              <a:spcBef>
                <a:spcPct val="0"/>
              </a:spcBef>
              <a:spcAft>
                <a:spcPct val="35000"/>
              </a:spcAft>
              <a:buNone/>
            </a:pPr>
            <a:r>
              <a:rPr lang="en-GB" sz="1600" kern="1200" dirty="0"/>
              <a:t>Muslim</a:t>
            </a:r>
          </a:p>
        </p:txBody>
      </p:sp>
      <p:sp>
        <p:nvSpPr>
          <p:cNvPr id="36" name="Freeform: Shape 35">
            <a:extLst>
              <a:ext uri="{FF2B5EF4-FFF2-40B4-BE49-F238E27FC236}">
                <a16:creationId xmlns:a16="http://schemas.microsoft.com/office/drawing/2014/main" id="{D330284C-EFA7-480D-9C68-8A43E760A8C2}"/>
              </a:ext>
            </a:extLst>
          </p:cNvPr>
          <p:cNvSpPr/>
          <p:nvPr/>
        </p:nvSpPr>
        <p:spPr>
          <a:xfrm>
            <a:off x="5771084" y="253667"/>
            <a:ext cx="2363083" cy="2363211"/>
          </a:xfrm>
          <a:custGeom>
            <a:avLst/>
            <a:gdLst>
              <a:gd name="connsiteX0" fmla="*/ 0 w 2723951"/>
              <a:gd name="connsiteY0" fmla="*/ 1362050 h 2724099"/>
              <a:gd name="connsiteX1" fmla="*/ 1361976 w 2723951"/>
              <a:gd name="connsiteY1" fmla="*/ 0 h 2724099"/>
              <a:gd name="connsiteX2" fmla="*/ 2723952 w 2723951"/>
              <a:gd name="connsiteY2" fmla="*/ 1362050 h 2724099"/>
              <a:gd name="connsiteX3" fmla="*/ 1361976 w 2723951"/>
              <a:gd name="connsiteY3" fmla="*/ 2724100 h 2724099"/>
              <a:gd name="connsiteX4" fmla="*/ 0 w 2723951"/>
              <a:gd name="connsiteY4" fmla="*/ 1362050 h 272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51" h="2724099">
                <a:moveTo>
                  <a:pt x="0" y="1362050"/>
                </a:moveTo>
                <a:cubicBezTo>
                  <a:pt x="0" y="609811"/>
                  <a:pt x="609777" y="0"/>
                  <a:pt x="1361976" y="0"/>
                </a:cubicBezTo>
                <a:cubicBezTo>
                  <a:pt x="2114175" y="0"/>
                  <a:pt x="2723952" y="609811"/>
                  <a:pt x="2723952" y="1362050"/>
                </a:cubicBezTo>
                <a:cubicBezTo>
                  <a:pt x="2723952" y="2114289"/>
                  <a:pt x="2114175" y="2724100"/>
                  <a:pt x="1361976" y="2724100"/>
                </a:cubicBezTo>
                <a:cubicBezTo>
                  <a:pt x="609777" y="2724100"/>
                  <a:pt x="0" y="2114289"/>
                  <a:pt x="0" y="136205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59873" tIns="459895" rIns="459873" bIns="459895" numCol="1" spcCol="1270" anchor="ctr" anchorCtr="0">
            <a:noAutofit/>
          </a:bodyPr>
          <a:lstStyle/>
          <a:p>
            <a:pPr marL="0" lvl="0" indent="0" algn="ctr" defTabSz="711200">
              <a:lnSpc>
                <a:spcPct val="90000"/>
              </a:lnSpc>
              <a:spcBef>
                <a:spcPct val="0"/>
              </a:spcBef>
              <a:spcAft>
                <a:spcPct val="35000"/>
              </a:spcAft>
              <a:buNone/>
            </a:pPr>
            <a:r>
              <a:rPr lang="en-GB" sz="1600" kern="1200" dirty="0"/>
              <a:t>Client</a:t>
            </a:r>
          </a:p>
        </p:txBody>
      </p:sp>
      <p:sp>
        <p:nvSpPr>
          <p:cNvPr id="62" name="Freeform: Shape 61">
            <a:extLst>
              <a:ext uri="{FF2B5EF4-FFF2-40B4-BE49-F238E27FC236}">
                <a16:creationId xmlns:a16="http://schemas.microsoft.com/office/drawing/2014/main" id="{FD40D2B8-DF71-48F8-85DD-50ED1E2FE966}"/>
              </a:ext>
            </a:extLst>
          </p:cNvPr>
          <p:cNvSpPr/>
          <p:nvPr/>
        </p:nvSpPr>
        <p:spPr>
          <a:xfrm>
            <a:off x="5260781" y="129309"/>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chemeClr val="accent1">
              <a:lumMod val="75000"/>
            </a:schemeClr>
          </a:solidFill>
        </p:spPr>
        <p:style>
          <a:lnRef idx="2">
            <a:schemeClr val="lt1">
              <a:hueOff val="0"/>
              <a:satOff val="0"/>
              <a:lumOff val="0"/>
              <a:alphaOff val="0"/>
            </a:schemeClr>
          </a:lnRef>
          <a:fillRef idx="1">
            <a:schemeClr val="accent3">
              <a:hueOff val="-4762380"/>
              <a:satOff val="-23279"/>
              <a:lumOff val="883"/>
              <a:alphaOff val="0"/>
            </a:schemeClr>
          </a:fillRef>
          <a:effectRef idx="0">
            <a:schemeClr val="accent3">
              <a:hueOff val="-4762380"/>
              <a:satOff val="-23279"/>
              <a:lumOff val="883"/>
              <a:alphaOff val="0"/>
            </a:schemeClr>
          </a:effectRef>
          <a:fontRef idx="minor">
            <a:schemeClr val="lt1"/>
          </a:fontRef>
        </p:style>
        <p:txBody>
          <a:bodyPr spcFirstLastPara="0" vert="horz" wrap="square" lIns="223144" tIns="223141" rIns="223144" bIns="223141" numCol="1" spcCol="1270" anchor="ctr" anchorCtr="0">
            <a:noAutofit/>
          </a:bodyPr>
          <a:lstStyle/>
          <a:p>
            <a:pPr marL="0" lvl="0" indent="0" algn="ctr" defTabSz="711200">
              <a:lnSpc>
                <a:spcPct val="90000"/>
              </a:lnSpc>
              <a:spcBef>
                <a:spcPct val="0"/>
              </a:spcBef>
              <a:spcAft>
                <a:spcPct val="35000"/>
              </a:spcAft>
              <a:buNone/>
            </a:pPr>
            <a:r>
              <a:rPr lang="en-GB" sz="1600" kern="1200" dirty="0"/>
              <a:t>Teacher</a:t>
            </a:r>
          </a:p>
        </p:txBody>
      </p:sp>
      <p:sp>
        <p:nvSpPr>
          <p:cNvPr id="65" name="Freeform: Shape 64">
            <a:extLst>
              <a:ext uri="{FF2B5EF4-FFF2-40B4-BE49-F238E27FC236}">
                <a16:creationId xmlns:a16="http://schemas.microsoft.com/office/drawing/2014/main" id="{D3501E11-4265-4999-A0AC-165A750B1D61}"/>
              </a:ext>
            </a:extLst>
          </p:cNvPr>
          <p:cNvSpPr/>
          <p:nvPr/>
        </p:nvSpPr>
        <p:spPr>
          <a:xfrm>
            <a:off x="7357017" y="129309"/>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chemeClr val="accent1">
              <a:lumMod val="75000"/>
            </a:schemeClr>
          </a:solidFill>
        </p:spPr>
        <p:style>
          <a:lnRef idx="2">
            <a:schemeClr val="lt1">
              <a:hueOff val="0"/>
              <a:satOff val="0"/>
              <a:lumOff val="0"/>
              <a:alphaOff val="0"/>
            </a:schemeClr>
          </a:lnRef>
          <a:fillRef idx="1">
            <a:schemeClr val="accent3">
              <a:hueOff val="-7143571"/>
              <a:satOff val="-34918"/>
              <a:lumOff val="1324"/>
              <a:alphaOff val="0"/>
            </a:schemeClr>
          </a:fillRef>
          <a:effectRef idx="0">
            <a:schemeClr val="accent3">
              <a:hueOff val="-7143571"/>
              <a:satOff val="-34918"/>
              <a:lumOff val="1324"/>
              <a:alphaOff val="0"/>
            </a:schemeClr>
          </a:effectRef>
          <a:fontRef idx="minor">
            <a:schemeClr val="lt1"/>
          </a:fontRef>
        </p:style>
        <p:txBody>
          <a:bodyPr spcFirstLastPara="0" vert="horz" wrap="square" lIns="223144" tIns="223141" rIns="223144" bIns="223141" numCol="1" spcCol="1270" anchor="ctr" anchorCtr="0">
            <a:noAutofit/>
          </a:bodyPr>
          <a:lstStyle/>
          <a:p>
            <a:pPr marL="0" lvl="0" indent="0" algn="ctr" defTabSz="711200">
              <a:lnSpc>
                <a:spcPct val="90000"/>
              </a:lnSpc>
              <a:spcBef>
                <a:spcPct val="0"/>
              </a:spcBef>
              <a:spcAft>
                <a:spcPct val="35000"/>
              </a:spcAft>
              <a:buNone/>
            </a:pPr>
            <a:r>
              <a:rPr lang="en-GB" sz="1600" kern="1200" dirty="0"/>
              <a:t>Non-binary</a:t>
            </a:r>
          </a:p>
        </p:txBody>
      </p:sp>
      <p:sp>
        <p:nvSpPr>
          <p:cNvPr id="69" name="Freeform: Shape 68">
            <a:extLst>
              <a:ext uri="{FF2B5EF4-FFF2-40B4-BE49-F238E27FC236}">
                <a16:creationId xmlns:a16="http://schemas.microsoft.com/office/drawing/2014/main" id="{CD590C78-62F9-4A59-9CE2-C4C4E01FCFC8}"/>
              </a:ext>
            </a:extLst>
          </p:cNvPr>
          <p:cNvSpPr/>
          <p:nvPr/>
        </p:nvSpPr>
        <p:spPr>
          <a:xfrm>
            <a:off x="7602923" y="1776575"/>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chemeClr val="accent1">
              <a:lumMod val="75000"/>
            </a:schemeClr>
          </a:solidFill>
        </p:spPr>
        <p:style>
          <a:lnRef idx="2">
            <a:schemeClr val="lt1">
              <a:hueOff val="0"/>
              <a:satOff val="0"/>
              <a:lumOff val="0"/>
              <a:alphaOff val="0"/>
            </a:schemeClr>
          </a:lnRef>
          <a:fillRef idx="1">
            <a:schemeClr val="accent3">
              <a:hueOff val="-10318490"/>
              <a:satOff val="-50438"/>
              <a:lumOff val="1913"/>
              <a:alphaOff val="0"/>
            </a:schemeClr>
          </a:fillRef>
          <a:effectRef idx="0">
            <a:schemeClr val="accent3">
              <a:hueOff val="-10318490"/>
              <a:satOff val="-50438"/>
              <a:lumOff val="1913"/>
              <a:alphaOff val="0"/>
            </a:schemeClr>
          </a:effectRef>
          <a:fontRef idx="minor">
            <a:schemeClr val="lt1"/>
          </a:fontRef>
        </p:style>
        <p:txBody>
          <a:bodyPr spcFirstLastPara="0" vert="horz" wrap="square" lIns="108000" tIns="223141" rIns="108000" bIns="223141" numCol="1" spcCol="1270" anchor="ctr" anchorCtr="0">
            <a:noAutofit/>
          </a:bodyPr>
          <a:lstStyle/>
          <a:p>
            <a:pPr marL="0" lvl="0" indent="0" algn="ctr" defTabSz="711200">
              <a:lnSpc>
                <a:spcPct val="90000"/>
              </a:lnSpc>
              <a:spcBef>
                <a:spcPct val="0"/>
              </a:spcBef>
              <a:spcAft>
                <a:spcPct val="35000"/>
              </a:spcAft>
              <a:buNone/>
            </a:pPr>
            <a:r>
              <a:rPr lang="en-GB" sz="1600" kern="1200" dirty="0"/>
              <a:t>Mental health challenges</a:t>
            </a:r>
          </a:p>
        </p:txBody>
      </p:sp>
      <p:sp>
        <p:nvSpPr>
          <p:cNvPr id="71" name="Freeform: Shape 70">
            <a:extLst>
              <a:ext uri="{FF2B5EF4-FFF2-40B4-BE49-F238E27FC236}">
                <a16:creationId xmlns:a16="http://schemas.microsoft.com/office/drawing/2014/main" id="{D0F8AF66-88BE-44AD-B7C8-CE0CC5E94E43}"/>
              </a:ext>
            </a:extLst>
          </p:cNvPr>
          <p:cNvSpPr/>
          <p:nvPr/>
        </p:nvSpPr>
        <p:spPr>
          <a:xfrm>
            <a:off x="5209598" y="1628378"/>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chemeClr val="accent1">
              <a:lumMod val="75000"/>
            </a:schemeClr>
          </a:solidFill>
        </p:spPr>
        <p:style>
          <a:lnRef idx="2">
            <a:schemeClr val="lt1">
              <a:hueOff val="0"/>
              <a:satOff val="0"/>
              <a:lumOff val="0"/>
              <a:alphaOff val="0"/>
            </a:schemeClr>
          </a:lnRef>
          <a:fillRef idx="1">
            <a:schemeClr val="accent3">
              <a:hueOff val="-11905951"/>
              <a:satOff val="-58197"/>
              <a:lumOff val="2207"/>
              <a:alphaOff val="0"/>
            </a:schemeClr>
          </a:fillRef>
          <a:effectRef idx="0">
            <a:schemeClr val="accent3">
              <a:hueOff val="-11905951"/>
              <a:satOff val="-58197"/>
              <a:lumOff val="2207"/>
              <a:alphaOff val="0"/>
            </a:schemeClr>
          </a:effectRef>
          <a:fontRef idx="minor">
            <a:schemeClr val="lt1"/>
          </a:fontRef>
        </p:style>
        <p:txBody>
          <a:bodyPr spcFirstLastPara="0" vert="horz" wrap="square" lIns="223144" tIns="223141" rIns="223144" bIns="223141" numCol="1" spcCol="1270" anchor="ctr" anchorCtr="0">
            <a:noAutofit/>
          </a:bodyPr>
          <a:lstStyle/>
          <a:p>
            <a:pPr marL="0" lvl="0" indent="0" algn="ctr" defTabSz="711200">
              <a:lnSpc>
                <a:spcPct val="90000"/>
              </a:lnSpc>
              <a:spcBef>
                <a:spcPct val="0"/>
              </a:spcBef>
              <a:spcAft>
                <a:spcPct val="35000"/>
              </a:spcAft>
              <a:buNone/>
            </a:pPr>
            <a:r>
              <a:rPr lang="en-GB" sz="1600" kern="1200" dirty="0"/>
              <a:t>Jewish</a:t>
            </a:r>
          </a:p>
        </p:txBody>
      </p:sp>
      <p:sp>
        <p:nvSpPr>
          <p:cNvPr id="92" name="Freeform: Shape 91">
            <a:extLst>
              <a:ext uri="{FF2B5EF4-FFF2-40B4-BE49-F238E27FC236}">
                <a16:creationId xmlns:a16="http://schemas.microsoft.com/office/drawing/2014/main" id="{3BD6006A-A154-4EB1-9140-2B630007FB94}"/>
              </a:ext>
            </a:extLst>
          </p:cNvPr>
          <p:cNvSpPr/>
          <p:nvPr/>
        </p:nvSpPr>
        <p:spPr>
          <a:xfrm>
            <a:off x="1555025" y="2401142"/>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rgbClr val="1B6A74"/>
          </a:solidFill>
        </p:spPr>
        <p:style>
          <a:lnRef idx="2">
            <a:schemeClr val="lt1">
              <a:hueOff val="0"/>
              <a:satOff val="0"/>
              <a:lumOff val="0"/>
              <a:alphaOff val="0"/>
            </a:schemeClr>
          </a:lnRef>
          <a:fillRef idx="1">
            <a:schemeClr val="accent2">
              <a:hueOff val="7579568"/>
              <a:satOff val="2098"/>
              <a:lumOff val="-26656"/>
              <a:alphaOff val="0"/>
            </a:schemeClr>
          </a:fillRef>
          <a:effectRef idx="0">
            <a:schemeClr val="accent2">
              <a:hueOff val="7579568"/>
              <a:satOff val="2098"/>
              <a:lumOff val="-26656"/>
              <a:alphaOff val="0"/>
            </a:schemeClr>
          </a:effectRef>
          <a:fontRef idx="minor">
            <a:schemeClr val="lt1"/>
          </a:fontRef>
        </p:style>
        <p:txBody>
          <a:bodyPr spcFirstLastPara="0" vert="horz" wrap="square" lIns="226954" tIns="226951" rIns="226954" bIns="226951" numCol="1" spcCol="1270" anchor="ctr" anchorCtr="0">
            <a:noAutofit/>
          </a:bodyPr>
          <a:lstStyle/>
          <a:p>
            <a:pPr marL="0" lvl="0" indent="0" algn="ctr" defTabSz="755650">
              <a:lnSpc>
                <a:spcPct val="90000"/>
              </a:lnSpc>
              <a:spcBef>
                <a:spcPct val="0"/>
              </a:spcBef>
              <a:spcAft>
                <a:spcPct val="35000"/>
              </a:spcAft>
              <a:buNone/>
            </a:pPr>
            <a:r>
              <a:rPr lang="en-GB" sz="1600" dirty="0"/>
              <a:t>Chronic illness</a:t>
            </a:r>
            <a:endParaRPr lang="en-GB" sz="1600" kern="1200" dirty="0"/>
          </a:p>
        </p:txBody>
      </p:sp>
      <p:sp>
        <p:nvSpPr>
          <p:cNvPr id="93" name="Freeform: Shape 92">
            <a:extLst>
              <a:ext uri="{FF2B5EF4-FFF2-40B4-BE49-F238E27FC236}">
                <a16:creationId xmlns:a16="http://schemas.microsoft.com/office/drawing/2014/main" id="{203A2682-3173-40BB-ADE7-F1B2A148162C}"/>
              </a:ext>
            </a:extLst>
          </p:cNvPr>
          <p:cNvSpPr/>
          <p:nvPr/>
        </p:nvSpPr>
        <p:spPr>
          <a:xfrm>
            <a:off x="3401388" y="2864528"/>
            <a:ext cx="1107461" cy="1107440"/>
          </a:xfrm>
          <a:custGeom>
            <a:avLst/>
            <a:gdLst>
              <a:gd name="connsiteX0" fmla="*/ 0 w 1107461"/>
              <a:gd name="connsiteY0" fmla="*/ 553720 h 1107440"/>
              <a:gd name="connsiteX1" fmla="*/ 553731 w 1107461"/>
              <a:gd name="connsiteY1" fmla="*/ 0 h 1107440"/>
              <a:gd name="connsiteX2" fmla="*/ 1107462 w 1107461"/>
              <a:gd name="connsiteY2" fmla="*/ 553720 h 1107440"/>
              <a:gd name="connsiteX3" fmla="*/ 553731 w 1107461"/>
              <a:gd name="connsiteY3" fmla="*/ 1107440 h 1107440"/>
              <a:gd name="connsiteX4" fmla="*/ 0 w 1107461"/>
              <a:gd name="connsiteY4" fmla="*/ 553720 h 110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61" h="1107440">
                <a:moveTo>
                  <a:pt x="0" y="553720"/>
                </a:moveTo>
                <a:cubicBezTo>
                  <a:pt x="0" y="247909"/>
                  <a:pt x="247914" y="0"/>
                  <a:pt x="553731" y="0"/>
                </a:cubicBezTo>
                <a:cubicBezTo>
                  <a:pt x="859548" y="0"/>
                  <a:pt x="1107462" y="247909"/>
                  <a:pt x="1107462" y="553720"/>
                </a:cubicBezTo>
                <a:cubicBezTo>
                  <a:pt x="1107462" y="859531"/>
                  <a:pt x="859548" y="1107440"/>
                  <a:pt x="553731" y="1107440"/>
                </a:cubicBezTo>
                <a:cubicBezTo>
                  <a:pt x="247914" y="1107440"/>
                  <a:pt x="0" y="859531"/>
                  <a:pt x="0" y="553720"/>
                </a:cubicBezTo>
                <a:close/>
              </a:path>
            </a:pathLst>
          </a:cu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3144" tIns="223141" rIns="223144" bIns="223141" numCol="1" spcCol="1270" anchor="ctr" anchorCtr="0">
            <a:noAutofit/>
          </a:bodyPr>
          <a:lstStyle/>
          <a:p>
            <a:pPr marL="0" lvl="0" indent="0" algn="ctr" defTabSz="711200">
              <a:lnSpc>
                <a:spcPct val="90000"/>
              </a:lnSpc>
              <a:spcBef>
                <a:spcPct val="0"/>
              </a:spcBef>
              <a:spcAft>
                <a:spcPct val="35000"/>
              </a:spcAft>
              <a:buNone/>
            </a:pPr>
            <a:r>
              <a:rPr lang="en-GB" sz="1600" kern="1200" dirty="0"/>
              <a:t>Single parent</a:t>
            </a:r>
          </a:p>
        </p:txBody>
      </p:sp>
    </p:spTree>
    <p:extLst>
      <p:ext uri="{BB962C8B-B14F-4D97-AF65-F5344CB8AC3E}">
        <p14:creationId xmlns:p14="http://schemas.microsoft.com/office/powerpoint/2010/main" val="4185501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9A92-F577-4B80-B81F-4E6598BFBFC1}"/>
              </a:ext>
            </a:extLst>
          </p:cNvPr>
          <p:cNvSpPr>
            <a:spLocks noGrp="1"/>
          </p:cNvSpPr>
          <p:nvPr>
            <p:ph type="title"/>
          </p:nvPr>
        </p:nvSpPr>
        <p:spPr/>
        <p:txBody>
          <a:bodyPr/>
          <a:lstStyle/>
          <a:p>
            <a:r>
              <a:rPr lang="en-GB"/>
              <a:t>Reminder: The role of your buddy</a:t>
            </a:r>
          </a:p>
        </p:txBody>
      </p:sp>
      <p:sp>
        <p:nvSpPr>
          <p:cNvPr id="4" name="Content Placeholder 3">
            <a:extLst>
              <a:ext uri="{FF2B5EF4-FFF2-40B4-BE49-F238E27FC236}">
                <a16:creationId xmlns:a16="http://schemas.microsoft.com/office/drawing/2014/main" id="{D5F8003E-280D-43DD-AC94-503D68F6A455}"/>
              </a:ext>
            </a:extLst>
          </p:cNvPr>
          <p:cNvSpPr>
            <a:spLocks noGrp="1"/>
          </p:cNvSpPr>
          <p:nvPr>
            <p:ph idx="1"/>
          </p:nvPr>
        </p:nvSpPr>
        <p:spPr>
          <a:xfrm>
            <a:off x="344805" y="1642249"/>
            <a:ext cx="4528457" cy="4019597"/>
          </a:xfrm>
        </p:spPr>
        <p:txBody>
          <a:bodyPr>
            <a:normAutofit lnSpcReduction="10000"/>
          </a:bodyPr>
          <a:lstStyle/>
          <a:p>
            <a:r>
              <a:rPr lang="en-GB" sz="2400"/>
              <a:t>Support you to identify goals for the training</a:t>
            </a:r>
          </a:p>
          <a:p>
            <a:r>
              <a:rPr lang="en-GB" sz="2400"/>
              <a:t>Support you to manage your wellbeing</a:t>
            </a:r>
          </a:p>
          <a:p>
            <a:r>
              <a:rPr lang="en-GB" sz="2400"/>
              <a:t>Help you plan how to apply your learning between sessions</a:t>
            </a:r>
          </a:p>
          <a:p>
            <a:r>
              <a:rPr lang="en-GB" sz="2400"/>
              <a:t>Check in to see if you’re achieving your goals – and help problem solve</a:t>
            </a:r>
          </a:p>
          <a:p>
            <a:r>
              <a:rPr lang="en-GB" sz="2400"/>
              <a:t>Check in during and between sessions</a:t>
            </a:r>
          </a:p>
        </p:txBody>
      </p:sp>
      <p:pic>
        <p:nvPicPr>
          <p:cNvPr id="7" name="Picture Placeholder 6" descr="A person riding on the back of a sunset&#10;&#10;Description automatically generated">
            <a:extLst>
              <a:ext uri="{FF2B5EF4-FFF2-40B4-BE49-F238E27FC236}">
                <a16:creationId xmlns:a16="http://schemas.microsoft.com/office/drawing/2014/main" id="{7BC725DF-8AE1-4427-B958-3894AD4075FB}"/>
              </a:ext>
            </a:extLst>
          </p:cNvPr>
          <p:cNvPicPr>
            <a:picLocks noGrp="1" noChangeAspect="1"/>
          </p:cNvPicPr>
          <p:nvPr>
            <p:ph type="pic" sz="quarter" idx="14"/>
          </p:nvPr>
        </p:nvPicPr>
        <p:blipFill>
          <a:blip r:embed="rId2"/>
          <a:srcRect l="19349" r="19349"/>
          <a:stretch>
            <a:fillRect/>
          </a:stretch>
        </p:blipFill>
        <p:spPr>
          <a:xfrm>
            <a:off x="5111151" y="1457606"/>
            <a:ext cx="4019597" cy="4019597"/>
          </a:xfrm>
        </p:spPr>
      </p:pic>
    </p:spTree>
    <p:extLst>
      <p:ext uri="{BB962C8B-B14F-4D97-AF65-F5344CB8AC3E}">
        <p14:creationId xmlns:p14="http://schemas.microsoft.com/office/powerpoint/2010/main" val="2407662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p:txBody>
          <a:bodyPr/>
          <a:lstStyle/>
          <a:p>
            <a:r>
              <a:rPr lang="en-US"/>
              <a:t>Timetable – Day 1</a:t>
            </a:r>
            <a:endParaRPr lang="en-US">
              <a:highlight>
                <a:srgbClr val="FFFF00"/>
              </a:highlight>
            </a:endParaRPr>
          </a:p>
        </p:txBody>
      </p:sp>
      <p:graphicFrame>
        <p:nvGraphicFramePr>
          <p:cNvPr id="4" name="Table 3">
            <a:extLst>
              <a:ext uri="{FF2B5EF4-FFF2-40B4-BE49-F238E27FC236}">
                <a16:creationId xmlns:a16="http://schemas.microsoft.com/office/drawing/2014/main" id="{63C8DFE9-754A-471B-865A-106456A5A5E3}"/>
              </a:ext>
            </a:extLst>
          </p:cNvPr>
          <p:cNvGraphicFramePr>
            <a:graphicFrameLocks noGrp="1"/>
          </p:cNvGraphicFramePr>
          <p:nvPr>
            <p:extLst>
              <p:ext uri="{D42A27DB-BD31-4B8C-83A1-F6EECF244321}">
                <p14:modId xmlns:p14="http://schemas.microsoft.com/office/powerpoint/2010/main" val="2010423708"/>
              </p:ext>
            </p:extLst>
          </p:nvPr>
        </p:nvGraphicFramePr>
        <p:xfrm>
          <a:off x="427693" y="1250929"/>
          <a:ext cx="8288613" cy="3118953"/>
        </p:xfrm>
        <a:graphic>
          <a:graphicData uri="http://schemas.openxmlformats.org/drawingml/2006/table">
            <a:tbl>
              <a:tblPr firstRow="1" bandRow="1">
                <a:tableStyleId>{5C22544A-7EE6-4342-B048-85BDC9FD1C3A}</a:tableStyleId>
              </a:tblPr>
              <a:tblGrid>
                <a:gridCol w="1927273">
                  <a:extLst>
                    <a:ext uri="{9D8B030D-6E8A-4147-A177-3AD203B41FA5}">
                      <a16:colId xmlns:a16="http://schemas.microsoft.com/office/drawing/2014/main" val="4267127324"/>
                    </a:ext>
                  </a:extLst>
                </a:gridCol>
                <a:gridCol w="6361340">
                  <a:extLst>
                    <a:ext uri="{9D8B030D-6E8A-4147-A177-3AD203B41FA5}">
                      <a16:colId xmlns:a16="http://schemas.microsoft.com/office/drawing/2014/main" val="4258629903"/>
                    </a:ext>
                  </a:extLst>
                </a:gridCol>
              </a:tblGrid>
              <a:tr h="309297">
                <a:tc>
                  <a:txBody>
                    <a:bodyPr/>
                    <a:lstStyle/>
                    <a:p>
                      <a:r>
                        <a:rPr lang="en-GB" sz="1600">
                          <a:latin typeface="+mj-lt"/>
                        </a:rPr>
                        <a:t>Time</a:t>
                      </a:r>
                    </a:p>
                  </a:txBody>
                  <a:tcPr anchor="ctr"/>
                </a:tc>
                <a:tc>
                  <a:txBody>
                    <a:bodyPr/>
                    <a:lstStyle/>
                    <a:p>
                      <a:r>
                        <a:rPr lang="en-GB" sz="1600">
                          <a:latin typeface="+mj-lt"/>
                        </a:rPr>
                        <a:t>Session overview</a:t>
                      </a:r>
                    </a:p>
                  </a:txBody>
                  <a:tcPr anchor="ctr"/>
                </a:tc>
                <a:extLst>
                  <a:ext uri="{0D108BD9-81ED-4DB2-BD59-A6C34878D82A}">
                    <a16:rowId xmlns:a16="http://schemas.microsoft.com/office/drawing/2014/main" val="597294938"/>
                  </a:ext>
                </a:extLst>
              </a:tr>
              <a:tr h="309297">
                <a:tc>
                  <a:txBody>
                    <a:bodyPr/>
                    <a:lstStyle/>
                    <a:p>
                      <a:r>
                        <a:rPr lang="en-GB" sz="1400">
                          <a:latin typeface="+mj-lt"/>
                        </a:rPr>
                        <a:t>10.00am-10.30am</a:t>
                      </a:r>
                    </a:p>
                  </a:txBody>
                  <a:tcPr anchor="ctr"/>
                </a:tc>
                <a:tc>
                  <a:txBody>
                    <a:bodyPr/>
                    <a:lstStyle/>
                    <a:p>
                      <a:pPr marL="0" algn="l" defTabSz="914400" rtl="0" eaLnBrk="1" latinLnBrk="0" hangingPunct="1"/>
                      <a:r>
                        <a:rPr lang="en-GB" sz="1400" b="0" i="0" kern="1200">
                          <a:solidFill>
                            <a:schemeClr val="dk1"/>
                          </a:solidFill>
                          <a:latin typeface="+mj-lt"/>
                          <a:ea typeface="+mn-ea"/>
                          <a:cs typeface="+mn-cs"/>
                        </a:rPr>
                        <a:t>Welcome, housekeeping introductions and aims</a:t>
                      </a:r>
                    </a:p>
                  </a:txBody>
                  <a:tcPr anchor="ctr"/>
                </a:tc>
                <a:extLst>
                  <a:ext uri="{0D108BD9-81ED-4DB2-BD59-A6C34878D82A}">
                    <a16:rowId xmlns:a16="http://schemas.microsoft.com/office/drawing/2014/main" val="1646153646"/>
                  </a:ext>
                </a:extLst>
              </a:tr>
              <a:tr h="309297">
                <a:tc>
                  <a:txBody>
                    <a:bodyPr/>
                    <a:lstStyle/>
                    <a:p>
                      <a:r>
                        <a:rPr lang="en-GB" sz="1400" i="0">
                          <a:latin typeface="+mj-lt"/>
                        </a:rPr>
                        <a:t>10.30am-11.00am</a:t>
                      </a:r>
                    </a:p>
                  </a:txBody>
                  <a:tcPr anchor="ctr"/>
                </a:tc>
                <a:tc>
                  <a:txBody>
                    <a:bodyPr/>
                    <a:lstStyle/>
                    <a:p>
                      <a:pPr marL="0" algn="l" defTabSz="914400" rtl="0" eaLnBrk="1" latinLnBrk="0" hangingPunct="1"/>
                      <a:r>
                        <a:rPr lang="en-GB" sz="1400" b="0" i="0" kern="1200">
                          <a:solidFill>
                            <a:schemeClr val="dk1"/>
                          </a:solidFill>
                          <a:latin typeface="+mj-lt"/>
                          <a:ea typeface="+mn-ea"/>
                          <a:cs typeface="+mn-cs"/>
                        </a:rPr>
                        <a:t>Buddy catch up </a:t>
                      </a:r>
                    </a:p>
                  </a:txBody>
                  <a:tcPr anchor="ctr"/>
                </a:tc>
                <a:extLst>
                  <a:ext uri="{0D108BD9-81ED-4DB2-BD59-A6C34878D82A}">
                    <a16:rowId xmlns:a16="http://schemas.microsoft.com/office/drawing/2014/main" val="1391056037"/>
                  </a:ext>
                </a:extLst>
              </a:tr>
              <a:tr h="309297">
                <a:tc>
                  <a:txBody>
                    <a:bodyPr/>
                    <a:lstStyle/>
                    <a:p>
                      <a:r>
                        <a:rPr lang="en-GB" sz="1400" i="0">
                          <a:latin typeface="+mj-lt"/>
                        </a:rPr>
                        <a:t>11.00am-11.45am</a:t>
                      </a:r>
                    </a:p>
                  </a:txBody>
                  <a:tcPr anchor="ctr"/>
                </a:tc>
                <a:tc>
                  <a:txBody>
                    <a:bodyPr/>
                    <a:lstStyle/>
                    <a:p>
                      <a:pPr marL="0" algn="l" defTabSz="914400" rtl="0" eaLnBrk="1" latinLnBrk="0" hangingPunct="1"/>
                      <a:r>
                        <a:rPr lang="en-GB" sz="1400" b="0" i="0" kern="1200">
                          <a:solidFill>
                            <a:schemeClr val="dk1"/>
                          </a:solidFill>
                          <a:latin typeface="+mj-lt"/>
                          <a:ea typeface="+mn-ea"/>
                          <a:cs typeface="+mn-cs"/>
                        </a:rPr>
                        <a:t>Building your network ​</a:t>
                      </a:r>
                    </a:p>
                  </a:txBody>
                  <a:tcPr anchor="ctr"/>
                </a:tc>
                <a:extLst>
                  <a:ext uri="{0D108BD9-81ED-4DB2-BD59-A6C34878D82A}">
                    <a16:rowId xmlns:a16="http://schemas.microsoft.com/office/drawing/2014/main" val="2855397354"/>
                  </a:ext>
                </a:extLst>
              </a:tr>
              <a:tr h="309297">
                <a:tc>
                  <a:txBody>
                    <a:bodyPr/>
                    <a:lstStyle/>
                    <a:p>
                      <a:r>
                        <a:rPr lang="en-GB" sz="1400" i="0">
                          <a:latin typeface="+mj-lt"/>
                        </a:rPr>
                        <a:t>11.45am-12.45pm</a:t>
                      </a:r>
                    </a:p>
                  </a:txBody>
                  <a:tcPr anchor="ctr"/>
                </a:tc>
                <a:tc>
                  <a:txBody>
                    <a:bodyPr/>
                    <a:lstStyle/>
                    <a:p>
                      <a:pPr marL="0" algn="l" defTabSz="914400" rtl="0" eaLnBrk="1" fontAlgn="ctr" latinLnBrk="0" hangingPunct="1"/>
                      <a:r>
                        <a:rPr lang="en-GB" sz="1400" b="0" i="0" kern="1200">
                          <a:solidFill>
                            <a:schemeClr val="dk1"/>
                          </a:solidFill>
                          <a:latin typeface="+mj-lt"/>
                          <a:ea typeface="+mn-ea"/>
                          <a:cs typeface="+mn-cs"/>
                        </a:rPr>
                        <a:t>  Emotional intelligence</a:t>
                      </a:r>
                    </a:p>
                  </a:txBody>
                  <a:tcPr marL="9525" marR="9525" marT="9525" marB="0" anchor="ctr"/>
                </a:tc>
                <a:extLst>
                  <a:ext uri="{0D108BD9-81ED-4DB2-BD59-A6C34878D82A}">
                    <a16:rowId xmlns:a16="http://schemas.microsoft.com/office/drawing/2014/main" val="4055991151"/>
                  </a:ext>
                </a:extLst>
              </a:tr>
              <a:tr h="309297">
                <a:tc>
                  <a:txBody>
                    <a:bodyPr/>
                    <a:lstStyle/>
                    <a:p>
                      <a:pPr marL="0" algn="l" defTabSz="914400" rtl="0" eaLnBrk="1" latinLnBrk="0" hangingPunct="1"/>
                      <a:r>
                        <a:rPr lang="en-GB" sz="1400" i="1" kern="1200">
                          <a:solidFill>
                            <a:schemeClr val="dk1"/>
                          </a:solidFill>
                          <a:latin typeface="+mj-lt"/>
                          <a:ea typeface="+mn-ea"/>
                          <a:cs typeface="+mn-cs"/>
                        </a:rPr>
                        <a:t>12.45pm-1.30pm</a:t>
                      </a: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0" i="0" kern="1200">
                          <a:solidFill>
                            <a:schemeClr val="dk1"/>
                          </a:solidFill>
                          <a:latin typeface="+mj-lt"/>
                          <a:ea typeface="+mn-ea"/>
                          <a:cs typeface="+mn-cs"/>
                        </a:rPr>
                        <a:t>  </a:t>
                      </a:r>
                      <a:r>
                        <a:rPr lang="en-GB" sz="1400" b="0" i="1" kern="1200">
                          <a:solidFill>
                            <a:schemeClr val="dk1"/>
                          </a:solidFill>
                          <a:latin typeface="+mj-lt"/>
                          <a:ea typeface="+mn-ea"/>
                          <a:cs typeface="+mn-cs"/>
                        </a:rPr>
                        <a:t>Lunch</a:t>
                      </a:r>
                    </a:p>
                  </a:txBody>
                  <a:tcPr marL="9525" marR="9525" marT="9525" marB="0" anchor="ctr"/>
                </a:tc>
                <a:extLst>
                  <a:ext uri="{0D108BD9-81ED-4DB2-BD59-A6C34878D82A}">
                    <a16:rowId xmlns:a16="http://schemas.microsoft.com/office/drawing/2014/main" val="753921261"/>
                  </a:ext>
                </a:extLst>
              </a:tr>
              <a:tr h="309297">
                <a:tc>
                  <a:txBody>
                    <a:bodyPr/>
                    <a:lstStyle/>
                    <a:p>
                      <a:pPr marL="0" algn="l" defTabSz="914400" rtl="0" eaLnBrk="1" latinLnBrk="0" hangingPunct="1"/>
                      <a:r>
                        <a:rPr lang="en-GB" sz="1400" i="0" kern="1200">
                          <a:solidFill>
                            <a:schemeClr val="dk1"/>
                          </a:solidFill>
                          <a:latin typeface="+mj-lt"/>
                          <a:ea typeface="+mn-ea"/>
                          <a:cs typeface="+mn-cs"/>
                        </a:rPr>
                        <a:t>1.30pm-2.45pm</a:t>
                      </a: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0" i="1" kern="1200">
                          <a:solidFill>
                            <a:schemeClr val="dk1"/>
                          </a:solidFill>
                          <a:latin typeface="+mj-lt"/>
                          <a:ea typeface="+mn-ea"/>
                          <a:cs typeface="+mn-cs"/>
                        </a:rPr>
                        <a:t>  </a:t>
                      </a:r>
                      <a:r>
                        <a:rPr lang="en-GB" sz="1400" b="0" i="0" kern="1200">
                          <a:solidFill>
                            <a:schemeClr val="dk1"/>
                          </a:solidFill>
                          <a:latin typeface="+mj-lt"/>
                          <a:ea typeface="+mn-ea"/>
                          <a:cs typeface="+mn-cs"/>
                        </a:rPr>
                        <a:t>Building empathy </a:t>
                      </a:r>
                      <a:endParaRPr lang="en-GB" sz="1400" b="0" i="0" kern="1200">
                        <a:solidFill>
                          <a:schemeClr val="dk1"/>
                        </a:solidFill>
                        <a:highlight>
                          <a:srgbClr val="FFFF00"/>
                        </a:highlight>
                        <a:latin typeface="+mj-lt"/>
                        <a:ea typeface="+mn-ea"/>
                        <a:cs typeface="+mn-cs"/>
                      </a:endParaRPr>
                    </a:p>
                  </a:txBody>
                  <a:tcPr marL="9525" marR="9525" marT="9525" marB="0" anchor="ctr"/>
                </a:tc>
                <a:extLst>
                  <a:ext uri="{0D108BD9-81ED-4DB2-BD59-A6C34878D82A}">
                    <a16:rowId xmlns:a16="http://schemas.microsoft.com/office/drawing/2014/main" val="2395825407"/>
                  </a:ext>
                </a:extLst>
              </a:tr>
              <a:tr h="309297">
                <a:tc>
                  <a:txBody>
                    <a:bodyPr/>
                    <a:lstStyle/>
                    <a:p>
                      <a:r>
                        <a:rPr lang="en-GB" sz="1400">
                          <a:latin typeface="+mj-lt"/>
                        </a:rPr>
                        <a:t>2.45pm-3.45pm</a:t>
                      </a:r>
                    </a:p>
                  </a:txBody>
                  <a:tcPr anchor="ctr"/>
                </a:tc>
                <a:tc>
                  <a:txBody>
                    <a:bodyPr/>
                    <a:lstStyle/>
                    <a:p>
                      <a:pPr marL="0" algn="l" defTabSz="914400" rtl="0" eaLnBrk="1" latinLnBrk="0" hangingPunct="1"/>
                      <a:r>
                        <a:rPr lang="en-GB" sz="1400" b="0" i="0" kern="1200">
                          <a:solidFill>
                            <a:schemeClr val="dk1"/>
                          </a:solidFill>
                          <a:latin typeface="+mj-lt"/>
                          <a:ea typeface="+mn-ea"/>
                          <a:cs typeface="+mn-cs"/>
                        </a:rPr>
                        <a:t>Communication styles</a:t>
                      </a:r>
                      <a:endParaRPr lang="en-GB" sz="1400" b="0" i="0" kern="1200">
                        <a:solidFill>
                          <a:schemeClr val="tx1"/>
                        </a:solidFill>
                        <a:highlight>
                          <a:srgbClr val="FFFF00"/>
                        </a:highlight>
                        <a:latin typeface="+mj-lt"/>
                        <a:ea typeface="+mn-ea"/>
                        <a:cs typeface="+mn-cs"/>
                      </a:endParaRPr>
                    </a:p>
                  </a:txBody>
                  <a:tcPr anchor="ctr"/>
                </a:tc>
                <a:extLst>
                  <a:ext uri="{0D108BD9-81ED-4DB2-BD59-A6C34878D82A}">
                    <a16:rowId xmlns:a16="http://schemas.microsoft.com/office/drawing/2014/main" val="2570359352"/>
                  </a:ext>
                </a:extLst>
              </a:tr>
              <a:tr h="309297">
                <a:tc>
                  <a:txBody>
                    <a:bodyPr/>
                    <a:lstStyle/>
                    <a:p>
                      <a:r>
                        <a:rPr lang="en-GB" sz="1400">
                          <a:latin typeface="+mj-lt"/>
                        </a:rPr>
                        <a:t>3.45pm-4.00pm</a:t>
                      </a:r>
                    </a:p>
                  </a:txBody>
                  <a:tcPr anchor="ctr"/>
                </a:tc>
                <a:tc>
                  <a:txBody>
                    <a:bodyPr/>
                    <a:lstStyle/>
                    <a:p>
                      <a:pPr marL="0" algn="l" defTabSz="914400" rtl="0" eaLnBrk="1" latinLnBrk="0" hangingPunct="1"/>
                      <a:r>
                        <a:rPr lang="en-GB" sz="1400" b="0" i="0" kern="1200">
                          <a:solidFill>
                            <a:schemeClr val="tx1"/>
                          </a:solidFill>
                          <a:latin typeface="+mj-lt"/>
                          <a:ea typeface="+mn-ea"/>
                          <a:cs typeface="+mn-cs"/>
                        </a:rPr>
                        <a:t>Buddy catch up</a:t>
                      </a:r>
                    </a:p>
                  </a:txBody>
                  <a:tcPr anchor="ctr"/>
                </a:tc>
                <a:extLst>
                  <a:ext uri="{0D108BD9-81ED-4DB2-BD59-A6C34878D82A}">
                    <a16:rowId xmlns:a16="http://schemas.microsoft.com/office/drawing/2014/main" val="468687531"/>
                  </a:ext>
                </a:extLst>
              </a:tr>
              <a:tr h="309297">
                <a:tc>
                  <a:txBody>
                    <a:bodyPr/>
                    <a:lstStyle/>
                    <a:p>
                      <a:r>
                        <a:rPr lang="en-GB" sz="1400" i="1">
                          <a:latin typeface="+mj-lt"/>
                        </a:rPr>
                        <a:t>4.00pm</a:t>
                      </a:r>
                    </a:p>
                  </a:txBody>
                  <a:tcPr anchor="ctr"/>
                </a:tc>
                <a:tc>
                  <a:txBody>
                    <a:bodyPr/>
                    <a:lstStyle/>
                    <a:p>
                      <a:r>
                        <a:rPr lang="en-GB" sz="1400" b="0" i="1" kern="1200">
                          <a:solidFill>
                            <a:schemeClr val="dk1"/>
                          </a:solidFill>
                          <a:latin typeface="+mj-lt"/>
                          <a:ea typeface="+mn-ea"/>
                          <a:cs typeface="+mn-cs"/>
                        </a:rPr>
                        <a:t>Close</a:t>
                      </a:r>
                    </a:p>
                  </a:txBody>
                  <a:tcPr anchor="ctr"/>
                </a:tc>
                <a:extLst>
                  <a:ext uri="{0D108BD9-81ED-4DB2-BD59-A6C34878D82A}">
                    <a16:rowId xmlns:a16="http://schemas.microsoft.com/office/drawing/2014/main" val="247605245"/>
                  </a:ext>
                </a:extLst>
              </a:tr>
            </a:tbl>
          </a:graphicData>
        </a:graphic>
      </p:graphicFrame>
      <p:sp>
        <p:nvSpPr>
          <p:cNvPr id="3" name="TextBox 2">
            <a:extLst>
              <a:ext uri="{FF2B5EF4-FFF2-40B4-BE49-F238E27FC236}">
                <a16:creationId xmlns:a16="http://schemas.microsoft.com/office/drawing/2014/main" id="{A2251D9B-F374-4BE3-B040-DD9D060016FB}"/>
              </a:ext>
            </a:extLst>
          </p:cNvPr>
          <p:cNvSpPr txBox="1"/>
          <p:nvPr/>
        </p:nvSpPr>
        <p:spPr>
          <a:xfrm>
            <a:off x="427693" y="5927498"/>
            <a:ext cx="5633138" cy="646331"/>
          </a:xfrm>
          <a:prstGeom prst="rect">
            <a:avLst/>
          </a:prstGeom>
          <a:noFill/>
        </p:spPr>
        <p:txBody>
          <a:bodyPr wrap="square" rtlCol="0">
            <a:spAutoFit/>
          </a:bodyPr>
          <a:lstStyle/>
          <a:p>
            <a:r>
              <a:rPr lang="en-GB" b="1"/>
              <a:t>NB. All timings are approximate and may change in response to the needs of the group</a:t>
            </a:r>
          </a:p>
        </p:txBody>
      </p:sp>
      <p:sp>
        <p:nvSpPr>
          <p:cNvPr id="5" name="TextBox 4">
            <a:extLst>
              <a:ext uri="{FF2B5EF4-FFF2-40B4-BE49-F238E27FC236}">
                <a16:creationId xmlns:a16="http://schemas.microsoft.com/office/drawing/2014/main" id="{E44D0D24-42E0-4947-AEFE-0C20F2805050}"/>
              </a:ext>
            </a:extLst>
          </p:cNvPr>
          <p:cNvSpPr txBox="1"/>
          <p:nvPr/>
        </p:nvSpPr>
        <p:spPr>
          <a:xfrm>
            <a:off x="408071" y="4594692"/>
            <a:ext cx="8452186" cy="369332"/>
          </a:xfrm>
          <a:prstGeom prst="rect">
            <a:avLst/>
          </a:prstGeom>
          <a:noFill/>
        </p:spPr>
        <p:txBody>
          <a:bodyPr wrap="none" rtlCol="0">
            <a:spAutoFit/>
          </a:bodyPr>
          <a:lstStyle/>
          <a:p>
            <a:r>
              <a:rPr lang="en-GB"/>
              <a:t>Timings allow for 2 x 10 min breaks in the morning, and 1 x 5 min break in the afternoon</a:t>
            </a:r>
          </a:p>
        </p:txBody>
      </p:sp>
    </p:spTree>
    <p:extLst>
      <p:ext uri="{BB962C8B-B14F-4D97-AF65-F5344CB8AC3E}">
        <p14:creationId xmlns:p14="http://schemas.microsoft.com/office/powerpoint/2010/main" val="3865458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2DFA-9D86-5A49-A87A-B359AF023A11}"/>
              </a:ext>
            </a:extLst>
          </p:cNvPr>
          <p:cNvSpPr>
            <a:spLocks noGrp="1"/>
          </p:cNvSpPr>
          <p:nvPr>
            <p:ph type="title"/>
          </p:nvPr>
        </p:nvSpPr>
        <p:spPr/>
        <p:txBody>
          <a:bodyPr/>
          <a:lstStyle/>
          <a:p>
            <a:r>
              <a:rPr lang="en-US"/>
              <a:t>Pairs Exercise</a:t>
            </a:r>
          </a:p>
        </p:txBody>
      </p:sp>
      <p:sp>
        <p:nvSpPr>
          <p:cNvPr id="3" name="Content Placeholder 2">
            <a:extLst>
              <a:ext uri="{FF2B5EF4-FFF2-40B4-BE49-F238E27FC236}">
                <a16:creationId xmlns:a16="http://schemas.microsoft.com/office/drawing/2014/main" id="{FDCFDA87-5664-C943-BF93-6CDA41A38297}"/>
              </a:ext>
            </a:extLst>
          </p:cNvPr>
          <p:cNvSpPr>
            <a:spLocks noGrp="1"/>
          </p:cNvSpPr>
          <p:nvPr>
            <p:ph idx="1"/>
          </p:nvPr>
        </p:nvSpPr>
        <p:spPr>
          <a:xfrm>
            <a:off x="489857" y="1487256"/>
            <a:ext cx="4236888" cy="4351338"/>
          </a:xfrm>
        </p:spPr>
        <p:txBody>
          <a:bodyPr/>
          <a:lstStyle/>
          <a:p>
            <a:pPr marL="0" indent="0">
              <a:buNone/>
            </a:pPr>
            <a:r>
              <a:rPr lang="en-US"/>
              <a:t>With your buddy, spend time discussing:</a:t>
            </a:r>
          </a:p>
          <a:p>
            <a:r>
              <a:rPr lang="en-US"/>
              <a:t>What parts of myself do I draw on in this training space?</a:t>
            </a:r>
          </a:p>
          <a:p>
            <a:r>
              <a:rPr lang="en-US"/>
              <a:t>What parts of myself do I draw on in my peer role? Are there some parts I draw on more than others? Why?</a:t>
            </a:r>
          </a:p>
        </p:txBody>
      </p:sp>
      <p:pic>
        <p:nvPicPr>
          <p:cNvPr id="4" name="Picture Placeholder 5" descr="A person sitting on a bench next to a window&#10;&#10;Description automatically generated">
            <a:extLst>
              <a:ext uri="{FF2B5EF4-FFF2-40B4-BE49-F238E27FC236}">
                <a16:creationId xmlns:a16="http://schemas.microsoft.com/office/drawing/2014/main" id="{28540AEA-BF71-4096-A0EC-875B31E4EC68}"/>
              </a:ext>
            </a:extLst>
          </p:cNvPr>
          <p:cNvPicPr>
            <a:picLocks noChangeAspect="1"/>
          </p:cNvPicPr>
          <p:nvPr/>
        </p:nvPicPr>
        <p:blipFill rotWithShape="1">
          <a:blip r:embed="rId2"/>
          <a:srcRect l="22956" r="10378"/>
          <a:stretch/>
        </p:blipFill>
        <p:spPr>
          <a:xfrm>
            <a:off x="5300789" y="1457606"/>
            <a:ext cx="3843210" cy="3843210"/>
          </a:xfrm>
          <a:prstGeom prst="ellipse">
            <a:avLst/>
          </a:prstGeom>
        </p:spPr>
      </p:pic>
    </p:spTree>
    <p:extLst>
      <p:ext uri="{BB962C8B-B14F-4D97-AF65-F5344CB8AC3E}">
        <p14:creationId xmlns:p14="http://schemas.microsoft.com/office/powerpoint/2010/main" val="2295358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5E888E-5211-4148-B12C-B7DE9AFA3CBA}"/>
              </a:ext>
            </a:extLst>
          </p:cNvPr>
          <p:cNvSpPr>
            <a:spLocks noGrp="1"/>
          </p:cNvSpPr>
          <p:nvPr>
            <p:ph idx="1"/>
          </p:nvPr>
        </p:nvSpPr>
        <p:spPr/>
        <p:txBody>
          <a:bodyPr/>
          <a:lstStyle/>
          <a:p>
            <a:r>
              <a:rPr lang="en-GB"/>
              <a:t>Building your network</a:t>
            </a:r>
          </a:p>
        </p:txBody>
      </p:sp>
    </p:spTree>
    <p:extLst>
      <p:ext uri="{BB962C8B-B14F-4D97-AF65-F5344CB8AC3E}">
        <p14:creationId xmlns:p14="http://schemas.microsoft.com/office/powerpoint/2010/main" val="3347987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a:xfrm>
            <a:off x="489857" y="238559"/>
            <a:ext cx="7418901" cy="492961"/>
          </a:xfrm>
        </p:spPr>
        <p:txBody>
          <a:bodyPr>
            <a:normAutofit fontScale="90000"/>
          </a:bodyPr>
          <a:lstStyle/>
          <a:p>
            <a:r>
              <a:rPr lang="en-GB"/>
              <a:t>Trainer notes: Who do you need to build relationships with as a PSW?​</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66540"/>
            <a:ext cx="8155379" cy="5552901"/>
          </a:xfrm>
        </p:spPr>
        <p:txBody>
          <a:bodyPr vert="horz" lIns="91440" tIns="45720" rIns="91440" bIns="45720" rtlCol="0" anchor="t">
            <a:noAutofit/>
          </a:bodyPr>
          <a:lstStyle/>
          <a:p>
            <a:pPr marL="0" indent="0">
              <a:spcBef>
                <a:spcPts val="0"/>
              </a:spcBef>
              <a:buNone/>
            </a:pPr>
            <a:r>
              <a:rPr lang="en-GB" b="1" dirty="0">
                <a:latin typeface="Calibri Light"/>
                <a:cs typeface="Calibri Light"/>
              </a:rPr>
              <a:t>Purpose: </a:t>
            </a:r>
            <a:r>
              <a:rPr lang="en-GB" dirty="0">
                <a:latin typeface="Calibri Light"/>
                <a:cs typeface="Calibri Light"/>
              </a:rPr>
              <a:t> Reflect on the range of people PSWs will need to build relationships with.  </a:t>
            </a:r>
            <a:endParaRPr lang="en-GB" b="1" dirty="0"/>
          </a:p>
          <a:p>
            <a:pPr marL="0" indent="0">
              <a:spcBef>
                <a:spcPts val="0"/>
              </a:spcBef>
              <a:buNone/>
            </a:pPr>
            <a:r>
              <a:rPr lang="en-GB" b="1" dirty="0">
                <a:latin typeface="Calibri Light"/>
                <a:cs typeface="Calibri Light"/>
              </a:rPr>
              <a:t>Materials: </a:t>
            </a:r>
            <a:r>
              <a:rPr lang="en-GB" dirty="0">
                <a:latin typeface="Calibri Light"/>
                <a:cs typeface="Calibri Light"/>
              </a:rPr>
              <a:t> Flipchart paper </a:t>
            </a:r>
            <a:endParaRPr lang="en-GB" b="1" dirty="0"/>
          </a:p>
          <a:p>
            <a:pPr marL="0" indent="0">
              <a:spcBef>
                <a:spcPts val="0"/>
              </a:spcBef>
              <a:buNone/>
            </a:pPr>
            <a:r>
              <a:rPr lang="en-GB" b="1" dirty="0">
                <a:latin typeface="Calibri Light"/>
                <a:cs typeface="Calibri Light"/>
              </a:rPr>
              <a:t>Instructions: </a:t>
            </a:r>
            <a:r>
              <a:rPr lang="en-GB" dirty="0">
                <a:latin typeface="Calibri Light"/>
                <a:cs typeface="Calibri Light"/>
              </a:rPr>
              <a:t>As you know, PSWs will be supporting individuals in their recovery journey. Highlight that within this, there will be multiple relationships they will need to build, manage and sustain. PSWs may be asked to be involved in a variety of services, with a range of different people with different needs. </a:t>
            </a:r>
            <a:endParaRPr lang="en-GB" b="1" dirty="0"/>
          </a:p>
          <a:p>
            <a:pPr marL="0" indent="0">
              <a:spcBef>
                <a:spcPts val="0"/>
              </a:spcBef>
              <a:buNone/>
            </a:pPr>
            <a:r>
              <a:rPr lang="en-GB" b="1" dirty="0">
                <a:latin typeface="Calibri Light"/>
                <a:cs typeface="Calibri Light"/>
              </a:rPr>
              <a:t>Activity: </a:t>
            </a:r>
            <a:r>
              <a:rPr lang="en-GB" dirty="0">
                <a:latin typeface="Calibri Light"/>
                <a:cs typeface="Calibri Light"/>
              </a:rPr>
              <a:t>Group attendees into 3-4. </a:t>
            </a:r>
            <a:endParaRPr lang="en-GB" dirty="0"/>
          </a:p>
          <a:p>
            <a:pPr marL="0" indent="0">
              <a:lnSpc>
                <a:spcPct val="100000"/>
              </a:lnSpc>
              <a:spcBef>
                <a:spcPts val="0"/>
              </a:spcBef>
              <a:spcAft>
                <a:spcPts val="600"/>
              </a:spcAft>
              <a:buNone/>
            </a:pPr>
            <a:r>
              <a:rPr lang="en-GB" dirty="0">
                <a:latin typeface="Calibri Light"/>
                <a:cs typeface="Calibri Light"/>
              </a:rPr>
              <a:t>‘Who do PSWs need to build relationships with?’ Have this question written on two flipchart pieces of paper per group. On one paper focus on </a:t>
            </a:r>
            <a:r>
              <a:rPr lang="en-GB" b="1" dirty="0">
                <a:latin typeface="Calibri Light"/>
                <a:cs typeface="Calibri Light"/>
              </a:rPr>
              <a:t>the work they deliver</a:t>
            </a:r>
            <a:r>
              <a:rPr lang="en-GB" dirty="0">
                <a:latin typeface="Calibri Light"/>
                <a:cs typeface="Calibri Light"/>
              </a:rPr>
              <a:t>, on the other focus </a:t>
            </a:r>
            <a:r>
              <a:rPr lang="en-GB" b="1" dirty="0">
                <a:latin typeface="Calibri Light"/>
                <a:cs typeface="Calibri Light"/>
              </a:rPr>
              <a:t>on the support PSWs need </a:t>
            </a:r>
            <a:r>
              <a:rPr lang="en-GB" dirty="0">
                <a:latin typeface="Calibri Light"/>
                <a:cs typeface="Calibri Light"/>
              </a:rPr>
              <a:t>(slide 23 also sets out the task).</a:t>
            </a:r>
          </a:p>
          <a:p>
            <a:pPr marL="0" indent="0">
              <a:spcBef>
                <a:spcPts val="0"/>
              </a:spcBef>
              <a:buNone/>
            </a:pPr>
            <a:r>
              <a:rPr lang="en-GB" dirty="0">
                <a:latin typeface="Calibri Light"/>
                <a:cs typeface="Calibri Light"/>
              </a:rPr>
              <a:t>Ask attendees to write down all the people (i.e. relationships) they will be interacting with for each. Encourage them to think about what interactions they will have because of that and the nature of the relationship. </a:t>
            </a:r>
            <a:endParaRPr lang="en-GB" dirty="0"/>
          </a:p>
          <a:p>
            <a:pPr marL="0" indent="0">
              <a:lnSpc>
                <a:spcPct val="100000"/>
              </a:lnSpc>
              <a:spcBef>
                <a:spcPts val="0"/>
              </a:spcBef>
              <a:spcAft>
                <a:spcPts val="600"/>
              </a:spcAft>
              <a:buNone/>
            </a:pPr>
            <a:r>
              <a:rPr lang="en-GB" dirty="0">
                <a:latin typeface="Calibri Light"/>
                <a:cs typeface="Calibri Light"/>
              </a:rPr>
              <a:t>Facilitator pointers:</a:t>
            </a:r>
          </a:p>
          <a:p>
            <a:pPr marL="0" indent="0">
              <a:spcBef>
                <a:spcPts val="0"/>
              </a:spcBef>
              <a:buNone/>
            </a:pPr>
            <a:r>
              <a:rPr lang="en-GB" b="1" dirty="0">
                <a:latin typeface="Calibri Light"/>
                <a:cs typeface="Calibri Light"/>
              </a:rPr>
              <a:t>The work they deliver  </a:t>
            </a:r>
            <a:r>
              <a:rPr lang="en-GB" dirty="0">
                <a:latin typeface="Calibri Light"/>
                <a:cs typeface="Calibri Light"/>
              </a:rPr>
              <a:t>focusing not just on the people they support but on the network of people they might need to engage with to be able to deliver that support. </a:t>
            </a:r>
            <a:r>
              <a:rPr lang="en-GB" b="1" dirty="0">
                <a:latin typeface="Calibri Light"/>
                <a:cs typeface="Calibri Light"/>
              </a:rPr>
              <a:t>Support PSWs need: </a:t>
            </a:r>
            <a:r>
              <a:rPr lang="en-GB" dirty="0">
                <a:latin typeface="Calibri Light"/>
                <a:cs typeface="Calibri Light"/>
              </a:rPr>
              <a:t>resources to develop themselves personally and professionally, skill development, confidence building.  There will be some people who appear on both lists – encourage participants to think about how they might interact with the same people differently in different contexts. Talk through any challenges around specific individuals (e.g. when working with someone who knows you as a patient) – reassure people that this will be covered in more detail in Session 8.</a:t>
            </a:r>
            <a:endParaRPr lang="en-GB" b="1" dirty="0">
              <a:latin typeface="Calibri Light"/>
              <a:cs typeface="Calibri Light"/>
            </a:endParaRPr>
          </a:p>
          <a:p>
            <a:pPr marL="0" indent="0">
              <a:spcBef>
                <a:spcPts val="0"/>
              </a:spcBef>
              <a:buNone/>
            </a:pPr>
            <a:r>
              <a:rPr lang="en-GB" dirty="0">
                <a:latin typeface="Calibri Light"/>
                <a:cs typeface="Calibri Light"/>
              </a:rPr>
              <a:t>Following the activity, each group to feedback the relationships. Facilitators to write up themes on flipchart.</a:t>
            </a:r>
          </a:p>
          <a:p>
            <a:pPr marL="0" indent="0">
              <a:spcBef>
                <a:spcPts val="0"/>
              </a:spcBef>
              <a:buNone/>
            </a:pPr>
            <a:r>
              <a:rPr lang="en-GB" b="1" dirty="0">
                <a:latin typeface="Calibri Light"/>
                <a:cs typeface="Calibri Light"/>
              </a:rPr>
              <a:t>Timings: </a:t>
            </a:r>
            <a:r>
              <a:rPr lang="en-GB" dirty="0">
                <a:latin typeface="Calibri Light"/>
                <a:cs typeface="Calibri Light"/>
              </a:rPr>
              <a:t>Intro 5 mins, Group Activity: 20 minutes, Feedback: 10 minutes </a:t>
            </a:r>
            <a:endParaRPr lang="en-GB" b="1" dirty="0"/>
          </a:p>
        </p:txBody>
      </p:sp>
    </p:spTree>
    <p:extLst>
      <p:ext uri="{BB962C8B-B14F-4D97-AF65-F5344CB8AC3E}">
        <p14:creationId xmlns:p14="http://schemas.microsoft.com/office/powerpoint/2010/main" val="319454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30F91B-FC86-4CB2-80F7-DE24F28AB40C}"/>
              </a:ext>
            </a:extLst>
          </p:cNvPr>
          <p:cNvSpPr>
            <a:spLocks noGrp="1"/>
          </p:cNvSpPr>
          <p:nvPr>
            <p:ph type="title"/>
          </p:nvPr>
        </p:nvSpPr>
        <p:spPr/>
        <p:txBody>
          <a:bodyPr>
            <a:normAutofit fontScale="90000"/>
          </a:bodyPr>
          <a:lstStyle/>
          <a:p>
            <a:r>
              <a:rPr lang="en-GB"/>
              <a:t>Who do you need to build relationships with as a PSW?​</a:t>
            </a:r>
          </a:p>
        </p:txBody>
      </p:sp>
      <p:sp>
        <p:nvSpPr>
          <p:cNvPr id="4" name="Content Placeholder 3">
            <a:extLst>
              <a:ext uri="{FF2B5EF4-FFF2-40B4-BE49-F238E27FC236}">
                <a16:creationId xmlns:a16="http://schemas.microsoft.com/office/drawing/2014/main" id="{191414A7-E0D3-4800-A571-4E33B349261F}"/>
              </a:ext>
            </a:extLst>
          </p:cNvPr>
          <p:cNvSpPr>
            <a:spLocks noGrp="1"/>
          </p:cNvSpPr>
          <p:nvPr>
            <p:ph idx="1"/>
          </p:nvPr>
        </p:nvSpPr>
        <p:spPr>
          <a:xfrm>
            <a:off x="489857" y="1808097"/>
            <a:ext cx="8288614" cy="3517882"/>
          </a:xfrm>
          <a:solidFill>
            <a:schemeClr val="accent1">
              <a:lumMod val="20000"/>
              <a:lumOff val="80000"/>
            </a:schemeClr>
          </a:solidFill>
        </p:spPr>
        <p:txBody>
          <a:bodyPr>
            <a:normAutofit/>
          </a:bodyPr>
          <a:lstStyle/>
          <a:p>
            <a:pPr marL="0" indent="0">
              <a:buNone/>
            </a:pPr>
            <a:r>
              <a:rPr lang="en-GB" sz="2400"/>
              <a:t>Focus on:</a:t>
            </a:r>
          </a:p>
          <a:p>
            <a:pPr marL="514350" indent="-514350">
              <a:buAutoNum type="arabicPeriod"/>
            </a:pPr>
            <a:r>
              <a:rPr lang="en-GB" sz="2400" b="1"/>
              <a:t>The work you do day-to-day</a:t>
            </a:r>
          </a:p>
          <a:p>
            <a:pPr marL="514350" indent="-514350">
              <a:buAutoNum type="arabicPeriod"/>
            </a:pPr>
            <a:r>
              <a:rPr lang="en-GB" sz="2400" b="1"/>
              <a:t>The support you might need </a:t>
            </a:r>
          </a:p>
          <a:p>
            <a:pPr marL="0" indent="0">
              <a:buNone/>
            </a:pPr>
            <a:endParaRPr lang="en-GB" sz="2400" b="1"/>
          </a:p>
          <a:p>
            <a:pPr marL="0" indent="0">
              <a:buNone/>
            </a:pPr>
            <a:r>
              <a:rPr lang="en-GB" sz="2400"/>
              <a:t>Write down all the people (i.e. relationships) you will be interacting with for each.</a:t>
            </a:r>
          </a:p>
          <a:p>
            <a:pPr marL="0" indent="0">
              <a:buNone/>
            </a:pPr>
            <a:r>
              <a:rPr lang="en-GB" sz="2400"/>
              <a:t>Think about what interactions you will have because of that and the nature of the relationship.</a:t>
            </a:r>
          </a:p>
          <a:p>
            <a:pPr marL="0" indent="0">
              <a:buNone/>
            </a:pPr>
            <a:endParaRPr lang="en-GB" sz="2400"/>
          </a:p>
        </p:txBody>
      </p:sp>
    </p:spTree>
    <p:extLst>
      <p:ext uri="{BB962C8B-B14F-4D97-AF65-F5344CB8AC3E}">
        <p14:creationId xmlns:p14="http://schemas.microsoft.com/office/powerpoint/2010/main" val="225814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a:t>Emotional Intelligence</a:t>
            </a:r>
            <a:endParaRPr lang="en-US"/>
          </a:p>
        </p:txBody>
      </p:sp>
    </p:spTree>
    <p:extLst>
      <p:ext uri="{BB962C8B-B14F-4D97-AF65-F5344CB8AC3E}">
        <p14:creationId xmlns:p14="http://schemas.microsoft.com/office/powerpoint/2010/main" val="3739163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a:xfrm>
            <a:off x="489857" y="238559"/>
            <a:ext cx="7907909" cy="492961"/>
          </a:xfrm>
        </p:spPr>
        <p:txBody>
          <a:bodyPr>
            <a:normAutofit/>
          </a:bodyPr>
          <a:lstStyle/>
          <a:p>
            <a:r>
              <a:rPr lang="en-GB"/>
              <a:t>Trainer notes: Emotional Intelligence (1 of 2)</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249382" y="875899"/>
            <a:ext cx="8661862" cy="5887920"/>
          </a:xfrm>
        </p:spPr>
        <p:txBody>
          <a:bodyPr vert="horz" lIns="91440" tIns="45720" rIns="91440" bIns="45720" rtlCol="0" anchor="t">
            <a:noAutofit/>
          </a:bodyPr>
          <a:lstStyle/>
          <a:p>
            <a:pPr marL="0" indent="0">
              <a:lnSpc>
                <a:spcPct val="100000"/>
              </a:lnSpc>
              <a:spcBef>
                <a:spcPts val="0"/>
              </a:spcBef>
              <a:spcAft>
                <a:spcPts val="600"/>
              </a:spcAft>
              <a:buNone/>
            </a:pPr>
            <a:r>
              <a:rPr lang="en-GB" sz="1400" b="1" dirty="0">
                <a:latin typeface="Calibri Light"/>
                <a:cs typeface="Calibri Light"/>
              </a:rPr>
              <a:t>Purpose: </a:t>
            </a:r>
            <a:r>
              <a:rPr lang="en-GB" dirty="0">
                <a:latin typeface="Calibri Light"/>
                <a:cs typeface="Calibri Light"/>
              </a:rPr>
              <a:t>To introduce the concept of Emotional Intelligence</a:t>
            </a:r>
            <a:endParaRPr lang="en-GB" sz="1400" b="1">
              <a:latin typeface="Calibri Light"/>
              <a:cs typeface="Calibri Light"/>
            </a:endParaRPr>
          </a:p>
          <a:p>
            <a:pPr marL="0" indent="0">
              <a:spcBef>
                <a:spcPts val="0"/>
              </a:spcBef>
              <a:buNone/>
            </a:pPr>
            <a:r>
              <a:rPr lang="en-GB" sz="1400" b="1" dirty="0">
                <a:latin typeface="Calibri Light"/>
                <a:cs typeface="Calibri Light"/>
              </a:rPr>
              <a:t>Materials: </a:t>
            </a:r>
            <a:r>
              <a:rPr lang="en-GB" dirty="0">
                <a:latin typeface="Calibri Light"/>
                <a:cs typeface="Calibri Light"/>
              </a:rPr>
              <a:t>None </a:t>
            </a:r>
            <a:endParaRPr lang="en-GB" dirty="0"/>
          </a:p>
          <a:p>
            <a:pPr marL="0" indent="0">
              <a:spcBef>
                <a:spcPts val="0"/>
              </a:spcBef>
              <a:spcAft>
                <a:spcPts val="0"/>
              </a:spcAft>
              <a:buNone/>
            </a:pPr>
            <a:r>
              <a:rPr lang="en-GB" sz="1400" b="1" dirty="0">
                <a:latin typeface="Calibri Light"/>
                <a:cs typeface="Calibri Light"/>
              </a:rPr>
              <a:t>Instructions:</a:t>
            </a:r>
            <a:r>
              <a:rPr lang="en-GB" dirty="0">
                <a:latin typeface="Calibri Light"/>
                <a:cs typeface="Calibri Light"/>
              </a:rPr>
              <a:t> </a:t>
            </a:r>
            <a:r>
              <a:rPr lang="en-GB" sz="1400" dirty="0">
                <a:latin typeface="Calibri Light"/>
                <a:cs typeface="Calibri Light"/>
              </a:rPr>
              <a:t> Module 2 discussed ‘self’, </a:t>
            </a:r>
            <a:r>
              <a:rPr lang="en-GB" dirty="0">
                <a:latin typeface="Calibri Light"/>
                <a:cs typeface="Calibri Light"/>
              </a:rPr>
              <a:t>this module will focus on ‘others’. Before discussing others, we will talk a bit on why the two are fundamentally linked. Ask if people have heard of Emotional Intelligence and if they know what it means. Share the model and definition (slide 27) and talk briefly through each of the five dimensions. Explain that the top half focuses on </a:t>
            </a:r>
            <a:r>
              <a:rPr lang="en-GB" i="1" dirty="0">
                <a:latin typeface="Calibri Light"/>
                <a:cs typeface="Calibri Light"/>
              </a:rPr>
              <a:t>self</a:t>
            </a:r>
            <a:r>
              <a:rPr lang="en-GB" dirty="0">
                <a:latin typeface="Calibri Light"/>
                <a:cs typeface="Calibri Light"/>
              </a:rPr>
              <a:t>. Emotionally intelligent people tend to have a good self-awareness – they know their values, strengths and weaknesses, and can recognise and put strategies in place to help to manage their emotions. The bottom half focuses on </a:t>
            </a:r>
            <a:r>
              <a:rPr lang="en-GB" i="1" dirty="0">
                <a:latin typeface="Calibri Light"/>
                <a:cs typeface="Calibri Light"/>
              </a:rPr>
              <a:t>others</a:t>
            </a:r>
            <a:r>
              <a:rPr lang="en-GB" dirty="0">
                <a:latin typeface="Calibri Light"/>
                <a:cs typeface="Calibri Light"/>
              </a:rPr>
              <a:t> – using empathy to recognise how others are feeling, and social skills to interact with them successfully. At the centre is motivation – being motivated to learn and grow and build effective relationships with others. The elements are all inter-related – and we are all likely to be better at some than others.</a:t>
            </a:r>
          </a:p>
          <a:p>
            <a:pPr marL="0" indent="0" fontAlgn="base">
              <a:spcAft>
                <a:spcPts val="0"/>
              </a:spcAft>
              <a:buNone/>
            </a:pPr>
            <a:r>
              <a:rPr lang="en-GB" b="1" dirty="0">
                <a:latin typeface="Calibri Light"/>
                <a:cs typeface="Calibri Light"/>
              </a:rPr>
              <a:t>Activity 1: </a:t>
            </a:r>
            <a:r>
              <a:rPr lang="en-GB" dirty="0">
                <a:latin typeface="Calibri Light"/>
                <a:cs typeface="Calibri Light"/>
              </a:rPr>
              <a:t>Explain that a good example of how the </a:t>
            </a:r>
            <a:r>
              <a:rPr lang="en-GB" i="1" dirty="0">
                <a:latin typeface="Calibri Light"/>
                <a:cs typeface="Calibri Light"/>
              </a:rPr>
              <a:t>self </a:t>
            </a:r>
            <a:r>
              <a:rPr lang="en-GB" dirty="0">
                <a:latin typeface="Calibri Light"/>
                <a:cs typeface="Calibri Light"/>
              </a:rPr>
              <a:t>and </a:t>
            </a:r>
            <a:r>
              <a:rPr lang="en-GB" i="1" dirty="0">
                <a:latin typeface="Calibri Light"/>
                <a:cs typeface="Calibri Light"/>
              </a:rPr>
              <a:t>other </a:t>
            </a:r>
            <a:r>
              <a:rPr lang="en-GB" dirty="0">
                <a:latin typeface="Calibri Light"/>
                <a:cs typeface="Calibri Light"/>
              </a:rPr>
              <a:t>elements of the Emotional Intelligence model overlap is when we are faced with unexpected or surprising behaviour. When caught off guard we might find that we lose some of our self-awareness and self-management skills. Split the group into pairs to answer the questions about ‘someone else’s behaviour’ (slide 28).  Explain how those reactions come from how we process the situation.</a:t>
            </a:r>
          </a:p>
          <a:p>
            <a:pPr marL="0" indent="0" fontAlgn="base">
              <a:spcAft>
                <a:spcPts val="0"/>
              </a:spcAft>
              <a:buNone/>
            </a:pPr>
            <a:r>
              <a:rPr lang="en-GB" dirty="0">
                <a:latin typeface="Calibri Light"/>
                <a:cs typeface="Calibri Light"/>
              </a:rPr>
              <a:t>Debrief by asking people to share what they’re comfortable to share from their discussions. Emphasise that we are all caught off guard by people’s behaviour (positive or negative) at times – and this can often lead to unwanted or surprising reactions in ourselves.</a:t>
            </a:r>
          </a:p>
          <a:p>
            <a:pPr marL="0" indent="0" fontAlgn="base">
              <a:spcAft>
                <a:spcPts val="0"/>
              </a:spcAft>
              <a:buNone/>
            </a:pPr>
            <a:r>
              <a:rPr lang="en-GB" b="1" dirty="0">
                <a:latin typeface="Calibri Light"/>
                <a:cs typeface="Calibri Light"/>
              </a:rPr>
              <a:t>Timings: </a:t>
            </a:r>
            <a:r>
              <a:rPr lang="en-GB" dirty="0">
                <a:latin typeface="Calibri Light"/>
                <a:cs typeface="Calibri Light"/>
              </a:rPr>
              <a:t>Intro 10 mins, Activity: 10 minutes, Feedback: 10 minutes </a:t>
            </a:r>
            <a:endParaRPr lang="en-GB" b="1"/>
          </a:p>
          <a:p>
            <a:pPr marL="0" indent="0" fontAlgn="base">
              <a:spcAft>
                <a:spcPts val="0"/>
              </a:spcAft>
              <a:buNone/>
            </a:pPr>
            <a:endParaRPr lang="en-GB"/>
          </a:p>
        </p:txBody>
      </p:sp>
    </p:spTree>
    <p:extLst>
      <p:ext uri="{BB962C8B-B14F-4D97-AF65-F5344CB8AC3E}">
        <p14:creationId xmlns:p14="http://schemas.microsoft.com/office/powerpoint/2010/main" val="2883225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a:xfrm>
            <a:off x="489857" y="238559"/>
            <a:ext cx="7907909" cy="492961"/>
          </a:xfrm>
        </p:spPr>
        <p:txBody>
          <a:bodyPr>
            <a:normAutofit/>
          </a:bodyPr>
          <a:lstStyle/>
          <a:p>
            <a:r>
              <a:rPr lang="en-GB"/>
              <a:t>Trainer notes: Emotional Intelligence (2 of 2)</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241069" y="1157253"/>
            <a:ext cx="8661862" cy="5887920"/>
          </a:xfrm>
        </p:spPr>
        <p:txBody>
          <a:bodyPr vert="horz" lIns="91440" tIns="45720" rIns="91440" bIns="45720" rtlCol="0" anchor="t">
            <a:noAutofit/>
          </a:bodyPr>
          <a:lstStyle/>
          <a:p>
            <a:pPr marL="0" indent="0" fontAlgn="base">
              <a:spcAft>
                <a:spcPts val="0"/>
              </a:spcAft>
              <a:buNone/>
            </a:pPr>
            <a:r>
              <a:rPr lang="en-GB" dirty="0">
                <a:latin typeface="Calibri Light"/>
                <a:cs typeface="Calibri Light"/>
              </a:rPr>
              <a:t>Take participants through the model on slide 29 exploring behavioural reactions. Explain that this model draws on ideas from Cognitive Analytic Therapy and Cognitive Behavioural Therapy. The CAT model </a:t>
            </a:r>
            <a:r>
              <a:rPr lang="en-GB" dirty="0">
                <a:solidFill>
                  <a:srgbClr val="444444"/>
                </a:solidFill>
                <a:latin typeface="Calibri Light"/>
                <a:ea typeface="Calibri" panose="020F0502020204030204" pitchFamily="34" charset="0"/>
                <a:cs typeface="Times New Roman"/>
              </a:rPr>
              <a:t>invites you to be the observer of your own life and to take part in what needs to change. The first thing that happens with any human encounter is </a:t>
            </a:r>
            <a:r>
              <a:rPr lang="en-GB" i="1" dirty="0">
                <a:solidFill>
                  <a:srgbClr val="444444"/>
                </a:solidFill>
                <a:latin typeface="Calibri Light"/>
                <a:ea typeface="Calibri" panose="020F0502020204030204" pitchFamily="34" charset="0"/>
                <a:cs typeface="Times New Roman"/>
              </a:rPr>
              <a:t>our reaction to the other person</a:t>
            </a:r>
            <a:r>
              <a:rPr lang="en-GB" dirty="0">
                <a:solidFill>
                  <a:srgbClr val="444444"/>
                </a:solidFill>
                <a:latin typeface="Calibri Light"/>
                <a:ea typeface="Calibri" panose="020F0502020204030204" pitchFamily="34" charset="0"/>
                <a:cs typeface="Times New Roman"/>
              </a:rPr>
              <a:t>. If we feel warm and happy, we are likely to feel accepted. Conversely, if we feel got at, criticised or humiliated we tend to feel hurt and misunderstood, we might respond by being angry and defensive or give up trying and get depressed and isolated. These reactions are in part due to the way we interpret the situation. The diagram shows how our thoughts aren’t just made up of facts – we also tell ourselves stories about the situation, based on previous experiences and assumptions. The stories often trigger a physiological as well as an emotional response, which have an impact on our behaviour. </a:t>
            </a:r>
            <a:endParaRPr lang="en-GB" i="1" dirty="0"/>
          </a:p>
          <a:p>
            <a:pPr marL="0" indent="0" fontAlgn="base">
              <a:spcAft>
                <a:spcPts val="0"/>
              </a:spcAft>
              <a:buNone/>
            </a:pPr>
            <a:r>
              <a:rPr lang="en-GB" b="1" dirty="0">
                <a:latin typeface="Calibri Light"/>
                <a:cs typeface="Calibri Light"/>
              </a:rPr>
              <a:t>Activity 2:  </a:t>
            </a:r>
            <a:r>
              <a:rPr lang="en-GB" dirty="0">
                <a:latin typeface="Calibri Light"/>
                <a:cs typeface="Calibri Light"/>
              </a:rPr>
              <a:t>Put people back into pairs and talk each other through a challenging interaction with someone at work: </a:t>
            </a:r>
            <a:r>
              <a:rPr lang="en-GB" i="1" dirty="0">
                <a:latin typeface="Calibri Light"/>
                <a:cs typeface="Calibri Light"/>
              </a:rPr>
              <a:t>encourage them to identify the facts and stories, physical and emotional responses, and their behaviour as a result. </a:t>
            </a:r>
            <a:r>
              <a:rPr lang="en-GB" dirty="0">
                <a:latin typeface="Calibri Light"/>
                <a:cs typeface="Calibri Light"/>
              </a:rPr>
              <a:t>Ask people to share their reflections with the rest of the group, prompting people to share how easy/difficult it is to separate out the facts from the stories. In order to build effective relationships, we must recognise the stories we are telling ourselves that might get in the way of the relationship.</a:t>
            </a:r>
          </a:p>
          <a:p>
            <a:pPr marL="0" indent="0" fontAlgn="base">
              <a:spcAft>
                <a:spcPts val="0"/>
              </a:spcAft>
              <a:buNone/>
            </a:pPr>
            <a:endParaRPr lang="en-GB"/>
          </a:p>
          <a:p>
            <a:pPr marL="0" indent="0" fontAlgn="base">
              <a:spcAft>
                <a:spcPts val="0"/>
              </a:spcAft>
              <a:buNone/>
            </a:pPr>
            <a:r>
              <a:rPr lang="en-GB" b="1" dirty="0">
                <a:latin typeface="Calibri Light"/>
                <a:cs typeface="Calibri Light"/>
              </a:rPr>
              <a:t>Timings: </a:t>
            </a:r>
            <a:r>
              <a:rPr lang="en-GB" dirty="0">
                <a:latin typeface="Calibri Light"/>
                <a:cs typeface="Calibri Light"/>
              </a:rPr>
              <a:t>Intro 10 mins, Activity: 10 minutes, Debrief: 10 minutes </a:t>
            </a:r>
            <a:endParaRPr lang="en-GB" b="1"/>
          </a:p>
        </p:txBody>
      </p:sp>
    </p:spTree>
    <p:extLst>
      <p:ext uri="{BB962C8B-B14F-4D97-AF65-F5344CB8AC3E}">
        <p14:creationId xmlns:p14="http://schemas.microsoft.com/office/powerpoint/2010/main" val="3737274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E2BFD-1AF1-4AB6-A88A-79A120F18FA9}"/>
              </a:ext>
            </a:extLst>
          </p:cNvPr>
          <p:cNvSpPr>
            <a:spLocks noGrp="1"/>
          </p:cNvSpPr>
          <p:nvPr>
            <p:ph type="title"/>
          </p:nvPr>
        </p:nvSpPr>
        <p:spPr/>
        <p:txBody>
          <a:bodyPr/>
          <a:lstStyle/>
          <a:p>
            <a:r>
              <a:rPr lang="en-GB"/>
              <a:t>Emotional intelligence </a:t>
            </a:r>
          </a:p>
        </p:txBody>
      </p:sp>
      <p:pic>
        <p:nvPicPr>
          <p:cNvPr id="1026" name="Picture 2">
            <a:extLst>
              <a:ext uri="{FF2B5EF4-FFF2-40B4-BE49-F238E27FC236}">
                <a16:creationId xmlns:a16="http://schemas.microsoft.com/office/drawing/2014/main" id="{87280F7D-74CE-4CBE-8AAA-0CB1CB957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26" y="1052614"/>
            <a:ext cx="7191538" cy="48539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CC49A3E-DACB-41C7-B66D-D5BFD92696A8}"/>
              </a:ext>
            </a:extLst>
          </p:cNvPr>
          <p:cNvSpPr/>
          <p:nvPr/>
        </p:nvSpPr>
        <p:spPr>
          <a:xfrm>
            <a:off x="4450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7" name="Rectangle 6">
            <a:extLst>
              <a:ext uri="{FF2B5EF4-FFF2-40B4-BE49-F238E27FC236}">
                <a16:creationId xmlns:a16="http://schemas.microsoft.com/office/drawing/2014/main" id="{0063E09B-45F7-4169-BA34-41ABF2348C31}"/>
              </a:ext>
            </a:extLst>
          </p:cNvPr>
          <p:cNvSpPr/>
          <p:nvPr/>
        </p:nvSpPr>
        <p:spPr>
          <a:xfrm>
            <a:off x="4450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8" name="Rectangle 7">
            <a:extLst>
              <a:ext uri="{FF2B5EF4-FFF2-40B4-BE49-F238E27FC236}">
                <a16:creationId xmlns:a16="http://schemas.microsoft.com/office/drawing/2014/main" id="{4D755249-3685-426C-A33A-C2FC1399BCD4}"/>
              </a:ext>
            </a:extLst>
          </p:cNvPr>
          <p:cNvSpPr/>
          <p:nvPr/>
        </p:nvSpPr>
        <p:spPr>
          <a:xfrm>
            <a:off x="4450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9" name="Rectangle 8">
            <a:extLst>
              <a:ext uri="{FF2B5EF4-FFF2-40B4-BE49-F238E27FC236}">
                <a16:creationId xmlns:a16="http://schemas.microsoft.com/office/drawing/2014/main" id="{1954F6AD-72A7-4FA5-BF8E-40DAC22C668A}"/>
              </a:ext>
            </a:extLst>
          </p:cNvPr>
          <p:cNvSpPr/>
          <p:nvPr/>
        </p:nvSpPr>
        <p:spPr>
          <a:xfrm>
            <a:off x="4450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2" name="Rectangle 1">
            <a:extLst>
              <a:ext uri="{FF2B5EF4-FFF2-40B4-BE49-F238E27FC236}">
                <a16:creationId xmlns:a16="http://schemas.microsoft.com/office/drawing/2014/main" id="{84071AD8-95F8-4ADC-BD8B-48A6EE7ED5B9}"/>
              </a:ext>
            </a:extLst>
          </p:cNvPr>
          <p:cNvSpPr/>
          <p:nvPr/>
        </p:nvSpPr>
        <p:spPr>
          <a:xfrm>
            <a:off x="5777131" y="2325424"/>
            <a:ext cx="3001340" cy="2308324"/>
          </a:xfrm>
          <a:prstGeom prst="rect">
            <a:avLst/>
          </a:prstGeom>
        </p:spPr>
        <p:txBody>
          <a:bodyPr wrap="square">
            <a:spAutoFit/>
          </a:bodyPr>
          <a:lstStyle/>
          <a:p>
            <a:r>
              <a:rPr lang="en-GB" sz="2400" b="1">
                <a:solidFill>
                  <a:srgbClr val="333333"/>
                </a:solidFill>
                <a:latin typeface="+mj-lt"/>
              </a:rPr>
              <a:t>“…the ability to understand and manage your own emotions, and those of the people around you.”</a:t>
            </a:r>
            <a:endParaRPr lang="en-GB" sz="2400" b="1">
              <a:latin typeface="+mj-lt"/>
            </a:endParaRPr>
          </a:p>
        </p:txBody>
      </p:sp>
    </p:spTree>
    <p:extLst>
      <p:ext uri="{BB962C8B-B14F-4D97-AF65-F5344CB8AC3E}">
        <p14:creationId xmlns:p14="http://schemas.microsoft.com/office/powerpoint/2010/main" val="2375682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04E2-0F7D-40C9-9810-EB88AFBA53AB}"/>
              </a:ext>
            </a:extLst>
          </p:cNvPr>
          <p:cNvSpPr>
            <a:spLocks noGrp="1"/>
          </p:cNvSpPr>
          <p:nvPr>
            <p:ph type="title"/>
          </p:nvPr>
        </p:nvSpPr>
        <p:spPr/>
        <p:txBody>
          <a:bodyPr/>
          <a:lstStyle/>
          <a:p>
            <a:r>
              <a:rPr lang="en-GB"/>
              <a:t>Someone else’s behaviour: discuss </a:t>
            </a:r>
          </a:p>
        </p:txBody>
      </p:sp>
      <p:pic>
        <p:nvPicPr>
          <p:cNvPr id="3074" name="Picture 2">
            <a:extLst>
              <a:ext uri="{FF2B5EF4-FFF2-40B4-BE49-F238E27FC236}">
                <a16:creationId xmlns:a16="http://schemas.microsoft.com/office/drawing/2014/main" id="{424E6AA0-5CDF-4ADA-8135-14B6D456B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054" y="1785238"/>
            <a:ext cx="2790825" cy="2781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3FB48C9-5A47-4AC4-BBD7-164BF6F29122}"/>
              </a:ext>
            </a:extLst>
          </p:cNvPr>
          <p:cNvSpPr/>
          <p:nvPr/>
        </p:nvSpPr>
        <p:spPr>
          <a:xfrm>
            <a:off x="914400" y="2459504"/>
            <a:ext cx="5055791" cy="1938992"/>
          </a:xfrm>
          <a:prstGeom prst="rect">
            <a:avLst/>
          </a:prstGeom>
          <a:solidFill>
            <a:schemeClr val="accent1">
              <a:lumMod val="20000"/>
              <a:lumOff val="80000"/>
            </a:schemeClr>
          </a:solidFill>
        </p:spPr>
        <p:txBody>
          <a:bodyPr wrap="square">
            <a:spAutoFit/>
          </a:bodyPr>
          <a:lstStyle/>
          <a:p>
            <a:pPr marL="342900" indent="-342900" fontAlgn="base">
              <a:buFont typeface="Arial" panose="020B0604020202020204" pitchFamily="34" charset="0"/>
              <a:buChar char="•"/>
            </a:pPr>
            <a:r>
              <a:rPr lang="en-GB" sz="2400"/>
              <a:t>When did someone’s behaviour last really surprise you?</a:t>
            </a:r>
            <a:r>
              <a:rPr lang="en-US" sz="2400"/>
              <a:t>​</a:t>
            </a:r>
          </a:p>
          <a:p>
            <a:pPr marL="342900" indent="-342900" fontAlgn="base">
              <a:buFont typeface="Arial" panose="020B0604020202020204" pitchFamily="34" charset="0"/>
              <a:buChar char="•"/>
            </a:pPr>
            <a:r>
              <a:rPr lang="en-GB" sz="2400"/>
              <a:t>What did they do?</a:t>
            </a:r>
            <a:r>
              <a:rPr lang="en-US" sz="2400"/>
              <a:t>​</a:t>
            </a:r>
          </a:p>
          <a:p>
            <a:pPr marL="342900" indent="-342900" fontAlgn="base">
              <a:buFont typeface="Arial" panose="020B0604020202020204" pitchFamily="34" charset="0"/>
              <a:buChar char="•"/>
            </a:pPr>
            <a:r>
              <a:rPr lang="en-GB" sz="2400"/>
              <a:t>Why was it a surprise?</a:t>
            </a:r>
            <a:r>
              <a:rPr lang="en-US" sz="2400"/>
              <a:t>​</a:t>
            </a:r>
          </a:p>
          <a:p>
            <a:pPr marL="342900" indent="-342900" fontAlgn="base">
              <a:buFont typeface="Arial" panose="020B0604020202020204" pitchFamily="34" charset="0"/>
              <a:buChar char="•"/>
            </a:pPr>
            <a:r>
              <a:rPr lang="en-GB" sz="2400"/>
              <a:t>How did you react?</a:t>
            </a:r>
            <a:endParaRPr lang="en-US" sz="2400"/>
          </a:p>
        </p:txBody>
      </p:sp>
    </p:spTree>
    <p:extLst>
      <p:ext uri="{BB962C8B-B14F-4D97-AF65-F5344CB8AC3E}">
        <p14:creationId xmlns:p14="http://schemas.microsoft.com/office/powerpoint/2010/main" val="3676602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0E7B77-211A-4008-98D6-E7818A59C0C9}"/>
              </a:ext>
            </a:extLst>
          </p:cNvPr>
          <p:cNvSpPr/>
          <p:nvPr/>
        </p:nvSpPr>
        <p:spPr>
          <a:xfrm>
            <a:off x="944381" y="578796"/>
            <a:ext cx="2803160" cy="99684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Thoughts </a:t>
            </a:r>
          </a:p>
          <a:p>
            <a:pPr algn="ctr"/>
            <a:r>
              <a:rPr lang="en-GB" sz="2800"/>
              <a:t>(facts &amp; stories)</a:t>
            </a:r>
          </a:p>
        </p:txBody>
      </p:sp>
      <p:sp>
        <p:nvSpPr>
          <p:cNvPr id="6" name="Rectangle 5">
            <a:extLst>
              <a:ext uri="{FF2B5EF4-FFF2-40B4-BE49-F238E27FC236}">
                <a16:creationId xmlns:a16="http://schemas.microsoft.com/office/drawing/2014/main" id="{53B28A65-1E34-4A96-9353-F9B01408BF61}"/>
              </a:ext>
            </a:extLst>
          </p:cNvPr>
          <p:cNvSpPr/>
          <p:nvPr/>
        </p:nvSpPr>
        <p:spPr>
          <a:xfrm>
            <a:off x="944381" y="2152764"/>
            <a:ext cx="2803160" cy="99684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Physical response</a:t>
            </a:r>
          </a:p>
        </p:txBody>
      </p:sp>
      <p:sp>
        <p:nvSpPr>
          <p:cNvPr id="8" name="Rectangle 7">
            <a:extLst>
              <a:ext uri="{FF2B5EF4-FFF2-40B4-BE49-F238E27FC236}">
                <a16:creationId xmlns:a16="http://schemas.microsoft.com/office/drawing/2014/main" id="{85E080D6-12F3-40CF-A8F1-E3FDF87E3CF8}"/>
              </a:ext>
            </a:extLst>
          </p:cNvPr>
          <p:cNvSpPr/>
          <p:nvPr/>
        </p:nvSpPr>
        <p:spPr>
          <a:xfrm>
            <a:off x="944381" y="3719234"/>
            <a:ext cx="2803160" cy="99684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Emotions</a:t>
            </a:r>
          </a:p>
        </p:txBody>
      </p:sp>
      <p:sp>
        <p:nvSpPr>
          <p:cNvPr id="10" name="Rectangle 9">
            <a:extLst>
              <a:ext uri="{FF2B5EF4-FFF2-40B4-BE49-F238E27FC236}">
                <a16:creationId xmlns:a16="http://schemas.microsoft.com/office/drawing/2014/main" id="{4FD6391E-8DBC-48BD-9CAA-1305146E075E}"/>
              </a:ext>
            </a:extLst>
          </p:cNvPr>
          <p:cNvSpPr/>
          <p:nvPr/>
        </p:nvSpPr>
        <p:spPr>
          <a:xfrm>
            <a:off x="944381" y="5293202"/>
            <a:ext cx="2803160" cy="99684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Behaviours</a:t>
            </a:r>
          </a:p>
        </p:txBody>
      </p:sp>
      <p:sp>
        <p:nvSpPr>
          <p:cNvPr id="12" name="Rectangle 11">
            <a:extLst>
              <a:ext uri="{FF2B5EF4-FFF2-40B4-BE49-F238E27FC236}">
                <a16:creationId xmlns:a16="http://schemas.microsoft.com/office/drawing/2014/main" id="{8B9A51B3-D263-46D1-AE36-D5EBDDAFA90A}"/>
              </a:ext>
            </a:extLst>
          </p:cNvPr>
          <p:cNvSpPr/>
          <p:nvPr/>
        </p:nvSpPr>
        <p:spPr>
          <a:xfrm>
            <a:off x="5396461" y="578796"/>
            <a:ext cx="2803160" cy="996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Thoughts </a:t>
            </a:r>
          </a:p>
          <a:p>
            <a:pPr algn="ctr"/>
            <a:r>
              <a:rPr lang="en-GB" sz="2800"/>
              <a:t>(facts &amp; stories)</a:t>
            </a:r>
          </a:p>
        </p:txBody>
      </p:sp>
      <p:sp>
        <p:nvSpPr>
          <p:cNvPr id="13" name="Rectangle 12">
            <a:extLst>
              <a:ext uri="{FF2B5EF4-FFF2-40B4-BE49-F238E27FC236}">
                <a16:creationId xmlns:a16="http://schemas.microsoft.com/office/drawing/2014/main" id="{E42680F2-C12E-42D8-8461-F82D45AC735B}"/>
              </a:ext>
            </a:extLst>
          </p:cNvPr>
          <p:cNvSpPr/>
          <p:nvPr/>
        </p:nvSpPr>
        <p:spPr>
          <a:xfrm>
            <a:off x="5396461" y="2152764"/>
            <a:ext cx="2803160" cy="996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Physical response</a:t>
            </a:r>
          </a:p>
        </p:txBody>
      </p:sp>
      <p:sp>
        <p:nvSpPr>
          <p:cNvPr id="14" name="Rectangle 13">
            <a:extLst>
              <a:ext uri="{FF2B5EF4-FFF2-40B4-BE49-F238E27FC236}">
                <a16:creationId xmlns:a16="http://schemas.microsoft.com/office/drawing/2014/main" id="{FC341FE7-6E3D-4FDF-B0E5-B1DC61C5AFBC}"/>
              </a:ext>
            </a:extLst>
          </p:cNvPr>
          <p:cNvSpPr/>
          <p:nvPr/>
        </p:nvSpPr>
        <p:spPr>
          <a:xfrm>
            <a:off x="5396461" y="3719234"/>
            <a:ext cx="2803160" cy="996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Emotions</a:t>
            </a:r>
          </a:p>
        </p:txBody>
      </p:sp>
      <p:sp>
        <p:nvSpPr>
          <p:cNvPr id="15" name="Rectangle 14">
            <a:extLst>
              <a:ext uri="{FF2B5EF4-FFF2-40B4-BE49-F238E27FC236}">
                <a16:creationId xmlns:a16="http://schemas.microsoft.com/office/drawing/2014/main" id="{53D60AFF-CD5A-4D38-B62B-FA5AD4F870C3}"/>
              </a:ext>
            </a:extLst>
          </p:cNvPr>
          <p:cNvSpPr/>
          <p:nvPr/>
        </p:nvSpPr>
        <p:spPr>
          <a:xfrm>
            <a:off x="5396461" y="5293202"/>
            <a:ext cx="2803160" cy="996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Behaviours</a:t>
            </a:r>
          </a:p>
        </p:txBody>
      </p:sp>
      <p:cxnSp>
        <p:nvCxnSpPr>
          <p:cNvPr id="17" name="Straight Arrow Connector 16">
            <a:extLst>
              <a:ext uri="{FF2B5EF4-FFF2-40B4-BE49-F238E27FC236}">
                <a16:creationId xmlns:a16="http://schemas.microsoft.com/office/drawing/2014/main" id="{04A49792-1435-421E-AFC5-954472D83329}"/>
              </a:ext>
            </a:extLst>
          </p:cNvPr>
          <p:cNvCxnSpPr>
            <a:cxnSpLocks/>
            <a:stCxn id="4" idx="2"/>
            <a:endCxn id="6" idx="0"/>
          </p:cNvCxnSpPr>
          <p:nvPr/>
        </p:nvCxnSpPr>
        <p:spPr>
          <a:xfrm>
            <a:off x="2345961" y="1575642"/>
            <a:ext cx="0" cy="57712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4A232B-5BE8-42D1-A000-94CA350AF70B}"/>
              </a:ext>
            </a:extLst>
          </p:cNvPr>
          <p:cNvCxnSpPr>
            <a:cxnSpLocks/>
            <a:stCxn id="6" idx="2"/>
          </p:cNvCxnSpPr>
          <p:nvPr/>
        </p:nvCxnSpPr>
        <p:spPr>
          <a:xfrm>
            <a:off x="2345961" y="3149610"/>
            <a:ext cx="0" cy="588364"/>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A063DD-9862-460E-8D9A-06315C3B4804}"/>
              </a:ext>
            </a:extLst>
          </p:cNvPr>
          <p:cNvCxnSpPr>
            <a:cxnSpLocks/>
            <a:stCxn id="8" idx="2"/>
          </p:cNvCxnSpPr>
          <p:nvPr/>
        </p:nvCxnSpPr>
        <p:spPr>
          <a:xfrm>
            <a:off x="2345961" y="4716080"/>
            <a:ext cx="0" cy="57712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4F8C0E8-73CA-40D6-B6CB-9251CB8CDDCF}"/>
              </a:ext>
            </a:extLst>
          </p:cNvPr>
          <p:cNvCxnSpPr>
            <a:cxnSpLocks/>
            <a:stCxn id="12" idx="2"/>
            <a:endCxn id="13" idx="0"/>
          </p:cNvCxnSpPr>
          <p:nvPr/>
        </p:nvCxnSpPr>
        <p:spPr>
          <a:xfrm>
            <a:off x="6798041" y="1575642"/>
            <a:ext cx="0" cy="57712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76504D-7935-48D2-8FCB-F1DE05393F07}"/>
              </a:ext>
            </a:extLst>
          </p:cNvPr>
          <p:cNvCxnSpPr>
            <a:cxnSpLocks/>
            <a:stCxn id="13" idx="2"/>
            <a:endCxn id="14" idx="0"/>
          </p:cNvCxnSpPr>
          <p:nvPr/>
        </p:nvCxnSpPr>
        <p:spPr>
          <a:xfrm>
            <a:off x="6798041" y="3149610"/>
            <a:ext cx="0" cy="569624"/>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BF7FCF-52AC-4959-8DA5-CCF8DD6A81F3}"/>
              </a:ext>
            </a:extLst>
          </p:cNvPr>
          <p:cNvCxnSpPr>
            <a:cxnSpLocks/>
            <a:stCxn id="14" idx="2"/>
            <a:endCxn id="15" idx="0"/>
          </p:cNvCxnSpPr>
          <p:nvPr/>
        </p:nvCxnSpPr>
        <p:spPr>
          <a:xfrm>
            <a:off x="6798041" y="4716080"/>
            <a:ext cx="0" cy="57712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39FC7552-8EB0-48C0-84F4-2D286A2FCFFA}"/>
              </a:ext>
            </a:extLst>
          </p:cNvPr>
          <p:cNvCxnSpPr>
            <a:cxnSpLocks/>
            <a:stCxn id="10" idx="3"/>
            <a:endCxn id="12" idx="1"/>
          </p:cNvCxnSpPr>
          <p:nvPr/>
        </p:nvCxnSpPr>
        <p:spPr>
          <a:xfrm flipV="1">
            <a:off x="3747541" y="1077219"/>
            <a:ext cx="1648920" cy="4714406"/>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686B73-1475-43F7-9EE8-D87E6F840B79}"/>
              </a:ext>
            </a:extLst>
          </p:cNvPr>
          <p:cNvSpPr txBox="1"/>
          <p:nvPr/>
        </p:nvSpPr>
        <p:spPr>
          <a:xfrm>
            <a:off x="1623904" y="9172"/>
            <a:ext cx="1444113" cy="523220"/>
          </a:xfrm>
          <a:prstGeom prst="rect">
            <a:avLst/>
          </a:prstGeom>
          <a:noFill/>
        </p:spPr>
        <p:txBody>
          <a:bodyPr wrap="none" rtlCol="0">
            <a:spAutoFit/>
          </a:bodyPr>
          <a:lstStyle/>
          <a:p>
            <a:r>
              <a:rPr lang="en-GB" sz="2800"/>
              <a:t>Person 1</a:t>
            </a:r>
          </a:p>
        </p:txBody>
      </p:sp>
      <p:sp>
        <p:nvSpPr>
          <p:cNvPr id="20" name="TextBox 19">
            <a:extLst>
              <a:ext uri="{FF2B5EF4-FFF2-40B4-BE49-F238E27FC236}">
                <a16:creationId xmlns:a16="http://schemas.microsoft.com/office/drawing/2014/main" id="{BFC66FB5-7962-4487-93E7-15D9AD678D9C}"/>
              </a:ext>
            </a:extLst>
          </p:cNvPr>
          <p:cNvSpPr txBox="1"/>
          <p:nvPr/>
        </p:nvSpPr>
        <p:spPr>
          <a:xfrm>
            <a:off x="6075985" y="9172"/>
            <a:ext cx="1444113" cy="523220"/>
          </a:xfrm>
          <a:prstGeom prst="rect">
            <a:avLst/>
          </a:prstGeom>
          <a:noFill/>
        </p:spPr>
        <p:txBody>
          <a:bodyPr wrap="none" rtlCol="0">
            <a:spAutoFit/>
          </a:bodyPr>
          <a:lstStyle/>
          <a:p>
            <a:r>
              <a:rPr lang="en-GB" sz="2800"/>
              <a:t>Person 2</a:t>
            </a:r>
          </a:p>
        </p:txBody>
      </p:sp>
    </p:spTree>
    <p:extLst>
      <p:ext uri="{BB962C8B-B14F-4D97-AF65-F5344CB8AC3E}">
        <p14:creationId xmlns:p14="http://schemas.microsoft.com/office/powerpoint/2010/main" val="2833651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p:txBody>
          <a:bodyPr/>
          <a:lstStyle/>
          <a:p>
            <a:r>
              <a:rPr lang="en-US"/>
              <a:t>Timetable – Day 2</a:t>
            </a:r>
            <a:endParaRPr lang="en-US">
              <a:highlight>
                <a:srgbClr val="FFFF00"/>
              </a:highlight>
            </a:endParaRPr>
          </a:p>
        </p:txBody>
      </p:sp>
      <p:graphicFrame>
        <p:nvGraphicFramePr>
          <p:cNvPr id="4" name="Table 3">
            <a:extLst>
              <a:ext uri="{FF2B5EF4-FFF2-40B4-BE49-F238E27FC236}">
                <a16:creationId xmlns:a16="http://schemas.microsoft.com/office/drawing/2014/main" id="{63C8DFE9-754A-471B-865A-106456A5A5E3}"/>
              </a:ext>
            </a:extLst>
          </p:cNvPr>
          <p:cNvGraphicFramePr>
            <a:graphicFrameLocks noGrp="1"/>
          </p:cNvGraphicFramePr>
          <p:nvPr>
            <p:extLst>
              <p:ext uri="{D42A27DB-BD31-4B8C-83A1-F6EECF244321}">
                <p14:modId xmlns:p14="http://schemas.microsoft.com/office/powerpoint/2010/main" val="598389306"/>
              </p:ext>
            </p:extLst>
          </p:nvPr>
        </p:nvGraphicFramePr>
        <p:xfrm>
          <a:off x="427693" y="1209901"/>
          <a:ext cx="8288613" cy="2805159"/>
        </p:xfrm>
        <a:graphic>
          <a:graphicData uri="http://schemas.openxmlformats.org/drawingml/2006/table">
            <a:tbl>
              <a:tblPr firstRow="1" bandRow="1">
                <a:tableStyleId>{5C22544A-7EE6-4342-B048-85BDC9FD1C3A}</a:tableStyleId>
              </a:tblPr>
              <a:tblGrid>
                <a:gridCol w="1927273">
                  <a:extLst>
                    <a:ext uri="{9D8B030D-6E8A-4147-A177-3AD203B41FA5}">
                      <a16:colId xmlns:a16="http://schemas.microsoft.com/office/drawing/2014/main" val="4267127324"/>
                    </a:ext>
                  </a:extLst>
                </a:gridCol>
                <a:gridCol w="6361340">
                  <a:extLst>
                    <a:ext uri="{9D8B030D-6E8A-4147-A177-3AD203B41FA5}">
                      <a16:colId xmlns:a16="http://schemas.microsoft.com/office/drawing/2014/main" val="4258629903"/>
                    </a:ext>
                  </a:extLst>
                </a:gridCol>
              </a:tblGrid>
              <a:tr h="309297">
                <a:tc>
                  <a:txBody>
                    <a:bodyPr/>
                    <a:lstStyle/>
                    <a:p>
                      <a:r>
                        <a:rPr lang="en-GB" sz="1600">
                          <a:latin typeface="+mj-lt"/>
                        </a:rPr>
                        <a:t>Time</a:t>
                      </a:r>
                    </a:p>
                  </a:txBody>
                  <a:tcPr anchor="ctr"/>
                </a:tc>
                <a:tc>
                  <a:txBody>
                    <a:bodyPr/>
                    <a:lstStyle/>
                    <a:p>
                      <a:r>
                        <a:rPr lang="en-GB" sz="1600">
                          <a:latin typeface="+mj-lt"/>
                        </a:rPr>
                        <a:t>Session overview</a:t>
                      </a:r>
                    </a:p>
                  </a:txBody>
                  <a:tcPr anchor="ctr"/>
                </a:tc>
                <a:extLst>
                  <a:ext uri="{0D108BD9-81ED-4DB2-BD59-A6C34878D82A}">
                    <a16:rowId xmlns:a16="http://schemas.microsoft.com/office/drawing/2014/main" val="597294938"/>
                  </a:ext>
                </a:extLst>
              </a:tr>
              <a:tr h="309297">
                <a:tc>
                  <a:txBody>
                    <a:bodyPr/>
                    <a:lstStyle/>
                    <a:p>
                      <a:r>
                        <a:rPr lang="en-GB" sz="1400">
                          <a:latin typeface="+mj-lt"/>
                        </a:rPr>
                        <a:t>10am-10.10am</a:t>
                      </a:r>
                    </a:p>
                  </a:txBody>
                  <a:tcPr anchor="ctr"/>
                </a:tc>
                <a:tc>
                  <a:txBody>
                    <a:bodyPr/>
                    <a:lstStyle/>
                    <a:p>
                      <a:pPr marL="0" algn="l" defTabSz="914400" rtl="0" eaLnBrk="1" latinLnBrk="0" hangingPunct="1"/>
                      <a:r>
                        <a:rPr lang="en-GB" sz="1400" b="0" i="0" kern="1200">
                          <a:solidFill>
                            <a:schemeClr val="dk1"/>
                          </a:solidFill>
                          <a:latin typeface="+mj-lt"/>
                          <a:ea typeface="+mn-ea"/>
                          <a:cs typeface="+mn-cs"/>
                        </a:rPr>
                        <a:t>Welcome and refresher</a:t>
                      </a:r>
                    </a:p>
                  </a:txBody>
                  <a:tcPr anchor="ctr"/>
                </a:tc>
                <a:extLst>
                  <a:ext uri="{0D108BD9-81ED-4DB2-BD59-A6C34878D82A}">
                    <a16:rowId xmlns:a16="http://schemas.microsoft.com/office/drawing/2014/main" val="1646153646"/>
                  </a:ext>
                </a:extLst>
              </a:tr>
              <a:tr h="309297">
                <a:tc>
                  <a:txBody>
                    <a:bodyPr/>
                    <a:lstStyle/>
                    <a:p>
                      <a:r>
                        <a:rPr lang="en-GB" sz="1400" i="0">
                          <a:latin typeface="+mj-lt"/>
                        </a:rPr>
                        <a:t>10.10am-10:55am</a:t>
                      </a:r>
                    </a:p>
                  </a:txBody>
                  <a:tcPr anchor="ctr"/>
                </a:tc>
                <a:tc>
                  <a:txBody>
                    <a:bodyPr/>
                    <a:lstStyle/>
                    <a:p>
                      <a:pPr marL="0" algn="l" defTabSz="914400" rtl="0" eaLnBrk="1" latinLnBrk="0" hangingPunct="1"/>
                      <a:r>
                        <a:rPr lang="en-GB" sz="1400" b="0" i="0" kern="1200">
                          <a:solidFill>
                            <a:schemeClr val="dk1"/>
                          </a:solidFill>
                          <a:latin typeface="+mj-lt"/>
                          <a:ea typeface="+mn-ea"/>
                          <a:cs typeface="+mn-cs"/>
                        </a:rPr>
                        <a:t>Working with families and supporters</a:t>
                      </a:r>
                    </a:p>
                  </a:txBody>
                  <a:tcPr anchor="ctr"/>
                </a:tc>
                <a:extLst>
                  <a:ext uri="{0D108BD9-81ED-4DB2-BD59-A6C34878D82A}">
                    <a16:rowId xmlns:a16="http://schemas.microsoft.com/office/drawing/2014/main" val="608852035"/>
                  </a:ext>
                </a:extLst>
              </a:tr>
              <a:tr h="309297">
                <a:tc>
                  <a:txBody>
                    <a:bodyPr/>
                    <a:lstStyle/>
                    <a:p>
                      <a:r>
                        <a:rPr lang="en-GB" sz="1400" i="0">
                          <a:latin typeface="+mj-lt"/>
                        </a:rPr>
                        <a:t>10:55am –12:45pm</a:t>
                      </a:r>
                    </a:p>
                  </a:txBody>
                  <a:tcPr anchor="ctr"/>
                </a:tc>
                <a:tc>
                  <a:txBody>
                    <a:bodyPr/>
                    <a:lstStyle/>
                    <a:p>
                      <a:pPr marL="0" algn="l" defTabSz="914400" rtl="0" eaLnBrk="1" latinLnBrk="0" hangingPunct="1"/>
                      <a:r>
                        <a:rPr lang="en-GB" sz="1400" b="0" i="0" kern="1200">
                          <a:solidFill>
                            <a:schemeClr val="dk1"/>
                          </a:solidFill>
                          <a:latin typeface="+mj-lt"/>
                          <a:ea typeface="+mn-ea"/>
                          <a:cs typeface="+mn-cs"/>
                        </a:rPr>
                        <a:t>Barriers to relationship building</a:t>
                      </a:r>
                    </a:p>
                  </a:txBody>
                  <a:tcPr anchor="ctr"/>
                </a:tc>
                <a:extLst>
                  <a:ext uri="{0D108BD9-81ED-4DB2-BD59-A6C34878D82A}">
                    <a16:rowId xmlns:a16="http://schemas.microsoft.com/office/drawing/2014/main" val="1391056037"/>
                  </a:ext>
                </a:extLst>
              </a:tr>
              <a:tr h="309297">
                <a:tc>
                  <a:txBody>
                    <a:bodyPr/>
                    <a:lstStyle/>
                    <a:p>
                      <a:r>
                        <a:rPr lang="en-GB" sz="1400" i="1">
                          <a:latin typeface="+mj-lt"/>
                        </a:rPr>
                        <a:t>12:45pm-1.30pm</a:t>
                      </a:r>
                      <a:endParaRPr lang="en-US"/>
                    </a:p>
                  </a:txBody>
                  <a:tcPr anchor="ctr"/>
                </a:tc>
                <a:tc>
                  <a:txBody>
                    <a:bodyPr/>
                    <a:lstStyle/>
                    <a:p>
                      <a:pPr marL="0" algn="l" defTabSz="914400" rtl="0" eaLnBrk="1" latinLnBrk="0" hangingPunct="1"/>
                      <a:r>
                        <a:rPr lang="en-GB" sz="1400" b="0" i="1" kern="1200">
                          <a:solidFill>
                            <a:schemeClr val="dk1"/>
                          </a:solidFill>
                          <a:latin typeface="+mj-lt"/>
                          <a:ea typeface="+mn-ea"/>
                          <a:cs typeface="+mn-cs"/>
                        </a:rPr>
                        <a:t>Lunch</a:t>
                      </a:r>
                    </a:p>
                  </a:txBody>
                  <a:tcPr anchor="ctr"/>
                </a:tc>
                <a:extLst>
                  <a:ext uri="{0D108BD9-81ED-4DB2-BD59-A6C34878D82A}">
                    <a16:rowId xmlns:a16="http://schemas.microsoft.com/office/drawing/2014/main" val="2855397354"/>
                  </a:ext>
                </a:extLst>
              </a:tr>
              <a:tr h="309297">
                <a:tc>
                  <a:txBody>
                    <a:bodyPr/>
                    <a:lstStyle/>
                    <a:p>
                      <a:r>
                        <a:rPr lang="en-GB" sz="1400" i="0">
                          <a:latin typeface="+mj-lt"/>
                        </a:rPr>
                        <a:t>1.30pm -3.30pm</a:t>
                      </a:r>
                    </a:p>
                  </a:txBody>
                  <a:tcPr anchor="ctr"/>
                </a:tc>
                <a:tc>
                  <a:txBody>
                    <a:bodyPr/>
                    <a:lstStyle/>
                    <a:p>
                      <a:pPr marL="0" algn="l" defTabSz="914400" rtl="0" eaLnBrk="1" fontAlgn="ctr" latinLnBrk="0" hangingPunct="1"/>
                      <a:r>
                        <a:rPr lang="en-GB" sz="1400" b="0" i="0" kern="1200">
                          <a:solidFill>
                            <a:schemeClr val="dk1"/>
                          </a:solidFill>
                          <a:latin typeface="+mj-lt"/>
                          <a:ea typeface="+mn-ea"/>
                          <a:cs typeface="+mn-cs"/>
                        </a:rPr>
                        <a:t>  Courageous conversations </a:t>
                      </a:r>
                    </a:p>
                  </a:txBody>
                  <a:tcPr marL="9525" marR="9525" marT="9525" marB="0" anchor="ctr"/>
                </a:tc>
                <a:extLst>
                  <a:ext uri="{0D108BD9-81ED-4DB2-BD59-A6C34878D82A}">
                    <a16:rowId xmlns:a16="http://schemas.microsoft.com/office/drawing/2014/main" val="4055991151"/>
                  </a:ext>
                </a:extLst>
              </a:tr>
              <a:tr h="309297">
                <a:tc>
                  <a:txBody>
                    <a:bodyPr/>
                    <a:lstStyle/>
                    <a:p>
                      <a:r>
                        <a:rPr lang="en-GB" sz="1400" i="0">
                          <a:latin typeface="+mj-lt"/>
                        </a:rPr>
                        <a:t>3.30pm-3.40pm</a:t>
                      </a:r>
                    </a:p>
                  </a:txBody>
                  <a:tcPr anchor="ctr"/>
                </a:tc>
                <a:tc>
                  <a:txBody>
                    <a:bodyPr/>
                    <a:lstStyle/>
                    <a:p>
                      <a:r>
                        <a:rPr lang="en-GB" sz="1400" b="0" i="0" kern="1200">
                          <a:solidFill>
                            <a:schemeClr val="dk1"/>
                          </a:solidFill>
                          <a:latin typeface="+mj-lt"/>
                          <a:ea typeface="+mn-ea"/>
                          <a:cs typeface="+mn-cs"/>
                        </a:rPr>
                        <a:t>Review of key learning</a:t>
                      </a:r>
                    </a:p>
                  </a:txBody>
                  <a:tcPr anchor="ctr"/>
                </a:tc>
                <a:extLst>
                  <a:ext uri="{0D108BD9-81ED-4DB2-BD59-A6C34878D82A}">
                    <a16:rowId xmlns:a16="http://schemas.microsoft.com/office/drawing/2014/main" val="1964764684"/>
                  </a:ext>
                </a:extLst>
              </a:tr>
              <a:tr h="309297">
                <a:tc>
                  <a:txBody>
                    <a:bodyPr/>
                    <a:lstStyle/>
                    <a:p>
                      <a:r>
                        <a:rPr lang="en-GB" sz="1400" i="0">
                          <a:latin typeface="+mj-lt"/>
                        </a:rPr>
                        <a:t>3.40pm-4:00pm</a:t>
                      </a:r>
                    </a:p>
                  </a:txBody>
                  <a:tcPr anchor="ctr"/>
                </a:tc>
                <a:tc>
                  <a:txBody>
                    <a:bodyPr/>
                    <a:lstStyle/>
                    <a:p>
                      <a:r>
                        <a:rPr lang="en-GB" sz="1400" b="0" i="0" kern="1200">
                          <a:solidFill>
                            <a:schemeClr val="dk1"/>
                          </a:solidFill>
                          <a:latin typeface="+mj-lt"/>
                          <a:ea typeface="+mn-ea"/>
                          <a:cs typeface="+mn-cs"/>
                        </a:rPr>
                        <a:t>Buddy action planning and debrief</a:t>
                      </a:r>
                    </a:p>
                  </a:txBody>
                  <a:tcPr anchor="ctr"/>
                </a:tc>
                <a:extLst>
                  <a:ext uri="{0D108BD9-81ED-4DB2-BD59-A6C34878D82A}">
                    <a16:rowId xmlns:a16="http://schemas.microsoft.com/office/drawing/2014/main" val="3451705971"/>
                  </a:ext>
                </a:extLst>
              </a:tr>
              <a:tr h="199739">
                <a:tc>
                  <a:txBody>
                    <a:bodyPr/>
                    <a:lstStyle/>
                    <a:p>
                      <a:r>
                        <a:rPr lang="en-GB" sz="1400" i="1">
                          <a:latin typeface="+mj-lt"/>
                        </a:rPr>
                        <a:t>4pm</a:t>
                      </a:r>
                    </a:p>
                  </a:txBody>
                  <a:tcPr anchor="ctr"/>
                </a:tc>
                <a:tc>
                  <a:txBody>
                    <a:bodyPr/>
                    <a:lstStyle/>
                    <a:p>
                      <a:r>
                        <a:rPr lang="en-GB" sz="1400" b="0" i="1" kern="1200">
                          <a:solidFill>
                            <a:schemeClr val="dk1"/>
                          </a:solidFill>
                          <a:latin typeface="+mj-lt"/>
                          <a:ea typeface="+mn-ea"/>
                          <a:cs typeface="+mn-cs"/>
                        </a:rPr>
                        <a:t>Close</a:t>
                      </a:r>
                    </a:p>
                  </a:txBody>
                  <a:tcPr anchor="ctr"/>
                </a:tc>
                <a:extLst>
                  <a:ext uri="{0D108BD9-81ED-4DB2-BD59-A6C34878D82A}">
                    <a16:rowId xmlns:a16="http://schemas.microsoft.com/office/drawing/2014/main" val="247605245"/>
                  </a:ext>
                </a:extLst>
              </a:tr>
            </a:tbl>
          </a:graphicData>
        </a:graphic>
      </p:graphicFrame>
      <p:sp>
        <p:nvSpPr>
          <p:cNvPr id="3" name="TextBox 2">
            <a:extLst>
              <a:ext uri="{FF2B5EF4-FFF2-40B4-BE49-F238E27FC236}">
                <a16:creationId xmlns:a16="http://schemas.microsoft.com/office/drawing/2014/main" id="{A2251D9B-F374-4BE3-B040-DD9D060016FB}"/>
              </a:ext>
            </a:extLst>
          </p:cNvPr>
          <p:cNvSpPr txBox="1"/>
          <p:nvPr/>
        </p:nvSpPr>
        <p:spPr>
          <a:xfrm>
            <a:off x="427693" y="5631851"/>
            <a:ext cx="5633138" cy="646331"/>
          </a:xfrm>
          <a:prstGeom prst="rect">
            <a:avLst/>
          </a:prstGeom>
          <a:noFill/>
        </p:spPr>
        <p:txBody>
          <a:bodyPr wrap="square" rtlCol="0">
            <a:spAutoFit/>
          </a:bodyPr>
          <a:lstStyle/>
          <a:p>
            <a:r>
              <a:rPr lang="en-GB" b="1"/>
              <a:t>NB. All timings are approximate and may change in response to the needs of the group</a:t>
            </a:r>
          </a:p>
        </p:txBody>
      </p:sp>
      <p:sp>
        <p:nvSpPr>
          <p:cNvPr id="5" name="TextBox 4">
            <a:extLst>
              <a:ext uri="{FF2B5EF4-FFF2-40B4-BE49-F238E27FC236}">
                <a16:creationId xmlns:a16="http://schemas.microsoft.com/office/drawing/2014/main" id="{3CA56288-FF6C-4E7A-AABE-ECDBE76E8899}"/>
              </a:ext>
            </a:extLst>
          </p:cNvPr>
          <p:cNvSpPr txBox="1"/>
          <p:nvPr/>
        </p:nvSpPr>
        <p:spPr>
          <a:xfrm>
            <a:off x="408071" y="4594692"/>
            <a:ext cx="8452186" cy="369332"/>
          </a:xfrm>
          <a:prstGeom prst="rect">
            <a:avLst/>
          </a:prstGeom>
          <a:noFill/>
        </p:spPr>
        <p:txBody>
          <a:bodyPr wrap="none" rtlCol="0">
            <a:spAutoFit/>
          </a:bodyPr>
          <a:lstStyle/>
          <a:p>
            <a:r>
              <a:rPr lang="en-GB"/>
              <a:t>Timings allow for 2 x 5 min breaks in the morning, and 1 x 10 min break in the afternoon</a:t>
            </a:r>
          </a:p>
        </p:txBody>
      </p:sp>
    </p:spTree>
    <p:extLst>
      <p:ext uri="{BB962C8B-B14F-4D97-AF65-F5344CB8AC3E}">
        <p14:creationId xmlns:p14="http://schemas.microsoft.com/office/powerpoint/2010/main" val="900083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Building Empathy</a:t>
            </a:r>
          </a:p>
        </p:txBody>
      </p:sp>
    </p:spTree>
    <p:extLst>
      <p:ext uri="{BB962C8B-B14F-4D97-AF65-F5344CB8AC3E}">
        <p14:creationId xmlns:p14="http://schemas.microsoft.com/office/powerpoint/2010/main" val="1143943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Building empathy (Part 1)</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88059" y="1261671"/>
            <a:ext cx="8892209" cy="5095585"/>
          </a:xfrm>
        </p:spPr>
        <p:txBody>
          <a:bodyPr vert="horz" lIns="91440" tIns="45720" rIns="91440" bIns="45720" numCol="1" rtlCol="0" anchor="t">
            <a:noAutofit/>
          </a:bodyPr>
          <a:lstStyle/>
          <a:p>
            <a:pPr marL="0" indent="0">
              <a:lnSpc>
                <a:spcPct val="100000"/>
              </a:lnSpc>
              <a:spcBef>
                <a:spcPts val="0"/>
              </a:spcBef>
              <a:spcAft>
                <a:spcPts val="600"/>
              </a:spcAft>
              <a:buNone/>
            </a:pPr>
            <a:r>
              <a:rPr lang="en-GB" b="1" dirty="0">
                <a:latin typeface="Calibri Light"/>
                <a:cs typeface="Calibri Light"/>
              </a:rPr>
              <a:t>Purpose: </a:t>
            </a:r>
            <a:r>
              <a:rPr lang="en-GB" dirty="0">
                <a:latin typeface="Calibri Light"/>
                <a:cs typeface="Calibri Light"/>
              </a:rPr>
              <a:t>To demonstrate and practice tools to build empathy with others, and highlight the importance of doing this in their role</a:t>
            </a:r>
          </a:p>
          <a:p>
            <a:pPr marL="0" indent="0">
              <a:spcBef>
                <a:spcPts val="0"/>
              </a:spcBef>
              <a:buNone/>
            </a:pPr>
            <a:r>
              <a:rPr lang="en-GB" b="1" dirty="0">
                <a:latin typeface="Calibri Light"/>
                <a:cs typeface="Calibri Light"/>
              </a:rPr>
              <a:t>Materials: </a:t>
            </a:r>
            <a:r>
              <a:rPr lang="en-GB" dirty="0">
                <a:latin typeface="Calibri Light"/>
                <a:cs typeface="Calibri Light"/>
              </a:rPr>
              <a:t>None. </a:t>
            </a:r>
            <a:endParaRPr lang="en-GB" dirty="0"/>
          </a:p>
          <a:p>
            <a:pPr marL="0" indent="0">
              <a:spcBef>
                <a:spcPts val="0"/>
              </a:spcBef>
              <a:buNone/>
            </a:pPr>
            <a:r>
              <a:rPr lang="en-GB" b="1" dirty="0">
                <a:latin typeface="Calibri Light"/>
                <a:cs typeface="Calibri Light"/>
              </a:rPr>
              <a:t>Instructions: </a:t>
            </a:r>
            <a:r>
              <a:rPr lang="en-GB" dirty="0">
                <a:latin typeface="Calibri Light"/>
                <a:cs typeface="Calibri Light"/>
              </a:rPr>
              <a:t>Ask the group to share their understanding of the word empathy. Share Brene Brown video (on slide 34). Key points: the ability to understand and share the feelings and experiences of another. In other words, empathy is imagining yourself in someone else’s skin: feeling what they feel and seeing yourself and the world from their point of view. Emphasise the importance of building empathy in their role - without empathy, you might assume that someone else’s needs, boundaries, and experiences are the same as yours and as a result, you can make incorrect assumptions and may inadvertently negatively impact the relationship. </a:t>
            </a:r>
            <a:endParaRPr lang="en-GB" dirty="0"/>
          </a:p>
          <a:p>
            <a:pPr marL="0" indent="0">
              <a:lnSpc>
                <a:spcPct val="100000"/>
              </a:lnSpc>
              <a:spcBef>
                <a:spcPts val="0"/>
              </a:spcBef>
              <a:spcAft>
                <a:spcPts val="600"/>
              </a:spcAft>
              <a:buNone/>
            </a:pPr>
            <a:r>
              <a:rPr lang="en-GB" dirty="0">
                <a:latin typeface="Calibri Light"/>
                <a:cs typeface="Calibri Light"/>
              </a:rPr>
              <a:t>Explain that during this session we’re going to look at different tools to build empathy.</a:t>
            </a:r>
          </a:p>
          <a:p>
            <a:pPr marL="0" indent="0">
              <a:spcBef>
                <a:spcPts val="0"/>
              </a:spcBef>
              <a:buNone/>
            </a:pPr>
            <a:r>
              <a:rPr lang="en-GB" b="1" dirty="0">
                <a:latin typeface="Calibri Light"/>
                <a:cs typeface="Calibri Light"/>
              </a:rPr>
              <a:t>Part 1 Questioning: </a:t>
            </a:r>
            <a:r>
              <a:rPr lang="en-GB" dirty="0">
                <a:latin typeface="Calibri Light"/>
                <a:cs typeface="Calibri Light"/>
              </a:rPr>
              <a:t>Explain how questions build empathy – if used well that can help you to gain insight on someone’s emotional reactions and experiences to provide a deeper understanding. Individuals are more likely to feel comfortable and supported when they feel understood. Slide 35 takes the attendees through the type of questions. </a:t>
            </a:r>
            <a:endParaRPr lang="en-GB"/>
          </a:p>
          <a:p>
            <a:pPr marL="0" indent="0">
              <a:spcBef>
                <a:spcPts val="0"/>
              </a:spcBef>
              <a:buNone/>
            </a:pPr>
            <a:r>
              <a:rPr lang="en-GB" dirty="0">
                <a:latin typeface="Calibri Light"/>
                <a:cs typeface="Calibri Light"/>
              </a:rPr>
              <a:t>Group participants into 3s – ask them to take it in turns to practice their questioning skills using the exercise on slide 36. Their goal is to find out as much about each other’s ideal holiday in 3 mins by asking questions. The person answering the questions should only answer the question they’ve been asked. E.g. if you’re asked a yes/no question, answer only using yes or no – don’t elaborate. The observer in each round should make a note of which questions were most effective and which questions were not. </a:t>
            </a:r>
            <a:endParaRPr lang="en-GB" dirty="0"/>
          </a:p>
          <a:p>
            <a:pPr marL="0" indent="0">
              <a:spcBef>
                <a:spcPts val="0"/>
              </a:spcBef>
              <a:buNone/>
            </a:pPr>
            <a:r>
              <a:rPr lang="en-GB" dirty="0">
                <a:latin typeface="Calibri Light"/>
                <a:cs typeface="Calibri Light"/>
              </a:rPr>
              <a:t>Debrief by asking the groups to feedback on the most/least effective questions.</a:t>
            </a:r>
          </a:p>
          <a:p>
            <a:pPr marL="0" indent="0">
              <a:spcBef>
                <a:spcPts val="0"/>
              </a:spcBef>
              <a:buNone/>
            </a:pPr>
            <a:endParaRPr lang="en-GB"/>
          </a:p>
          <a:p>
            <a:pPr marL="0" indent="0">
              <a:spcBef>
                <a:spcPts val="0"/>
              </a:spcBef>
              <a:buNone/>
            </a:pPr>
            <a:r>
              <a:rPr lang="en-GB" b="1" dirty="0">
                <a:latin typeface="Calibri Light"/>
                <a:cs typeface="Calibri Light"/>
              </a:rPr>
              <a:t>Timings: </a:t>
            </a:r>
            <a:r>
              <a:rPr lang="en-GB" dirty="0">
                <a:latin typeface="Calibri Light"/>
                <a:cs typeface="Calibri Light"/>
              </a:rPr>
              <a:t>Video and intro 10 mins, Activity: 10 minutes, Debrief: 5 minutes </a:t>
            </a:r>
            <a:endParaRPr lang="en-GB" b="1"/>
          </a:p>
          <a:p>
            <a:pPr marL="0" indent="0">
              <a:spcBef>
                <a:spcPts val="0"/>
              </a:spcBef>
              <a:buNone/>
            </a:pPr>
            <a:endParaRPr lang="en-GB"/>
          </a:p>
        </p:txBody>
      </p:sp>
    </p:spTree>
    <p:extLst>
      <p:ext uri="{BB962C8B-B14F-4D97-AF65-F5344CB8AC3E}">
        <p14:creationId xmlns:p14="http://schemas.microsoft.com/office/powerpoint/2010/main" val="3624262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Building empathy (Part 2)</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75416" y="1288112"/>
            <a:ext cx="9117496" cy="4985688"/>
          </a:xfrm>
        </p:spPr>
        <p:txBody>
          <a:bodyPr vert="horz" lIns="91440" tIns="45720" rIns="91440" bIns="45720" numCol="1" rtlCol="0" anchor="t">
            <a:noAutofit/>
          </a:bodyPr>
          <a:lstStyle/>
          <a:p>
            <a:pPr marL="0" indent="0">
              <a:spcBef>
                <a:spcPts val="0"/>
              </a:spcBef>
              <a:buNone/>
            </a:pPr>
            <a:r>
              <a:rPr lang="en-GB" b="1" dirty="0">
                <a:latin typeface="Calibri Light"/>
                <a:cs typeface="Calibri Light"/>
              </a:rPr>
              <a:t>Part 2 Listening:  </a:t>
            </a:r>
            <a:r>
              <a:rPr lang="en-GB" dirty="0">
                <a:latin typeface="Calibri Light"/>
                <a:cs typeface="Calibri Light"/>
              </a:rPr>
              <a:t>Explain that another key part of building empathy is effective listening. </a:t>
            </a:r>
            <a:endParaRPr lang="en-GB"/>
          </a:p>
          <a:p>
            <a:pPr marL="0" indent="0">
              <a:spcBef>
                <a:spcPts val="0"/>
              </a:spcBef>
              <a:buNone/>
            </a:pPr>
            <a:r>
              <a:rPr lang="en-GB" dirty="0">
                <a:latin typeface="Calibri Light"/>
                <a:cs typeface="Calibri Light"/>
              </a:rPr>
              <a:t>Show slide 37 and define gap listening “the time difference between your mental ability to interpret words and the speed at which they arrive to your brain; when we have a large listening gap we may daydream, doodle on paper, or allow our minds to wander”. We may also make incorrect assumptions. </a:t>
            </a:r>
            <a:endParaRPr lang="en-GB" dirty="0"/>
          </a:p>
          <a:p>
            <a:pPr marL="0" indent="0">
              <a:spcBef>
                <a:spcPts val="0"/>
              </a:spcBef>
              <a:buNone/>
            </a:pPr>
            <a:r>
              <a:rPr lang="en-GB" dirty="0">
                <a:latin typeface="Calibri Light"/>
                <a:cs typeface="Calibri Light"/>
              </a:rPr>
              <a:t>Explain the different stages of gap listening (click through the animation on the slide): Listening starts with what information the sender communicates based on their mental model. The information the recipient receives will inevitably have gaps in because of distractions and interruptions. The receiver also has their own mental model of the world, and they use this to fill the gaps – this means that the information received will also have assumptions and stories which impact on how the receiver responds. </a:t>
            </a:r>
            <a:endParaRPr lang="en-GB" dirty="0"/>
          </a:p>
          <a:p>
            <a:pPr marL="0" indent="0">
              <a:spcBef>
                <a:spcPts val="0"/>
              </a:spcBef>
              <a:buNone/>
            </a:pPr>
            <a:r>
              <a:rPr lang="en-GB" dirty="0">
                <a:latin typeface="Calibri Light"/>
                <a:cs typeface="Calibri Light"/>
              </a:rPr>
              <a:t>Show slide 38 with the listening levels – superficial listening (pretending to listen) is to be avoided. Conversational listening (listening to respond) is fine for chats with friends but less effective in a professional context. The goal is to achieve a blend of active listening – listening to understand, while putting your own thoughts and beliefs to one side – and empathetic listening – really feeling what the other person is going through. In a PSW role, it is important to be able to move between the two fluidly to be connected and in the moment when needed, but to step back and maintain objectivity if necessary. </a:t>
            </a:r>
            <a:endParaRPr lang="en-GB" dirty="0"/>
          </a:p>
          <a:p>
            <a:pPr marL="0" indent="0">
              <a:lnSpc>
                <a:spcPct val="100000"/>
              </a:lnSpc>
              <a:spcBef>
                <a:spcPts val="0"/>
              </a:spcBef>
              <a:spcAft>
                <a:spcPts val="600"/>
              </a:spcAft>
              <a:buNone/>
            </a:pPr>
            <a:r>
              <a:rPr lang="en-GB" dirty="0">
                <a:latin typeface="Calibri Light"/>
                <a:cs typeface="Calibri Light"/>
              </a:rPr>
              <a:t>Put the group back into 3s and explain the task on slide 39. The person listening should not speak or respond in any way but raise their hand every time they are distracted. The observer should make a note of the impact of the distractions.</a:t>
            </a:r>
          </a:p>
          <a:p>
            <a:pPr marL="0" indent="0">
              <a:spcBef>
                <a:spcPts val="0"/>
              </a:spcBef>
              <a:buNone/>
            </a:pPr>
            <a:r>
              <a:rPr lang="en-GB" dirty="0">
                <a:latin typeface="Calibri Light"/>
                <a:cs typeface="Calibri Light"/>
              </a:rPr>
              <a:t>Debrief by asking the groups how it felt. Share the top tips on slide 40</a:t>
            </a:r>
            <a:endParaRPr lang="en-GB" dirty="0"/>
          </a:p>
          <a:p>
            <a:pPr marL="0" indent="0">
              <a:lnSpc>
                <a:spcPct val="100000"/>
              </a:lnSpc>
              <a:spcBef>
                <a:spcPts val="0"/>
              </a:spcBef>
              <a:spcAft>
                <a:spcPts val="600"/>
              </a:spcAft>
              <a:buNone/>
            </a:pPr>
            <a:endParaRPr lang="en-GB"/>
          </a:p>
          <a:p>
            <a:pPr marL="0" indent="0">
              <a:spcBef>
                <a:spcPts val="0"/>
              </a:spcBef>
              <a:buNone/>
            </a:pPr>
            <a:r>
              <a:rPr lang="en-GB" b="1" dirty="0">
                <a:latin typeface="Calibri Light"/>
                <a:cs typeface="Calibri Light"/>
              </a:rPr>
              <a:t>Timings: I</a:t>
            </a:r>
            <a:r>
              <a:rPr lang="en-GB" dirty="0">
                <a:latin typeface="Calibri Light"/>
                <a:cs typeface="Calibri Light"/>
              </a:rPr>
              <a:t>ntro 10 mins, Activity: 10 minutes, Debrief: 5 minutes </a:t>
            </a:r>
            <a:endParaRPr lang="en-GB" b="1"/>
          </a:p>
          <a:p>
            <a:pPr marL="0" indent="0">
              <a:lnSpc>
                <a:spcPct val="100000"/>
              </a:lnSpc>
              <a:spcBef>
                <a:spcPts val="0"/>
              </a:spcBef>
              <a:spcAft>
                <a:spcPts val="600"/>
              </a:spcAft>
              <a:buNone/>
            </a:pPr>
            <a:endParaRPr lang="en-GB"/>
          </a:p>
        </p:txBody>
      </p:sp>
    </p:spTree>
    <p:extLst>
      <p:ext uri="{BB962C8B-B14F-4D97-AF65-F5344CB8AC3E}">
        <p14:creationId xmlns:p14="http://schemas.microsoft.com/office/powerpoint/2010/main" val="340705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Building empathy (Part 3)</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20477" y="1131734"/>
            <a:ext cx="8903046" cy="2830666"/>
          </a:xfrm>
        </p:spPr>
        <p:txBody>
          <a:bodyPr vert="horz" lIns="91440" tIns="45720" rIns="91440" bIns="45720" numCol="1" rtlCol="0" anchor="t">
            <a:noAutofit/>
          </a:bodyPr>
          <a:lstStyle/>
          <a:p>
            <a:pPr marL="0" indent="0">
              <a:buNone/>
            </a:pPr>
            <a:r>
              <a:rPr lang="en-GB" b="1" dirty="0">
                <a:latin typeface="Calibri Light"/>
                <a:cs typeface="Calibri Light"/>
              </a:rPr>
              <a:t>Part 3 Reflecting back: </a:t>
            </a:r>
            <a:r>
              <a:rPr lang="en-GB" dirty="0">
                <a:latin typeface="Calibri Light"/>
                <a:cs typeface="Calibri Light"/>
              </a:rPr>
              <a:t>Take participants through the reflecting back slides (slides 41  and 42). Explain how the ‘Reflecting’ process </a:t>
            </a:r>
            <a:r>
              <a:rPr lang="en-GB" dirty="0">
                <a:latin typeface="+mj-lt"/>
                <a:cs typeface="Calibri Light"/>
              </a:rPr>
              <a:t>will encourage the service user to discuss her/his feelings further. By ‘Paraphrasing’, the service user knows that they are being listened to and will be encouraged to talk further. This process also helps the service user clarify what the problem is. Note that ‘Summarising’ is different to using paraphrasing as a summary usually covers a longer time period than a paraphrase. Mention they can also be useful for bringing a session to a close, by drawing together the main threads of the discussion, as well as beginning a subsequent session if appropriate. </a:t>
            </a:r>
            <a:endParaRPr lang="en-GB" dirty="0">
              <a:latin typeface="+mj-lt"/>
            </a:endParaRPr>
          </a:p>
          <a:p>
            <a:pPr marL="0" indent="0">
              <a:spcBef>
                <a:spcPts val="0"/>
              </a:spcBef>
              <a:buNone/>
            </a:pPr>
            <a:r>
              <a:rPr lang="en-GB" dirty="0">
                <a:latin typeface="Calibri Light"/>
                <a:cs typeface="Calibri Light"/>
              </a:rPr>
              <a:t>Back into groups of 3 – Ask them to have a go at summarising the statements on slide 43.</a:t>
            </a:r>
            <a:endParaRPr lang="en-GB" dirty="0"/>
          </a:p>
          <a:p>
            <a:pPr marL="0" indent="0">
              <a:spcBef>
                <a:spcPts val="0"/>
              </a:spcBef>
              <a:buNone/>
            </a:pPr>
            <a:r>
              <a:rPr lang="en-GB" dirty="0">
                <a:latin typeface="Calibri Light"/>
                <a:cs typeface="Calibri Light"/>
              </a:rPr>
              <a:t>Debrief by asking people to share some examples and any challenges they faced.</a:t>
            </a:r>
          </a:p>
          <a:p>
            <a:pPr marL="0" indent="0">
              <a:spcBef>
                <a:spcPts val="0"/>
              </a:spcBef>
              <a:buNone/>
            </a:pPr>
            <a:endParaRPr lang="en-GB"/>
          </a:p>
          <a:p>
            <a:pPr marL="0" indent="0">
              <a:spcBef>
                <a:spcPts val="0"/>
              </a:spcBef>
              <a:buNone/>
            </a:pPr>
            <a:r>
              <a:rPr lang="en-GB" b="1" dirty="0">
                <a:latin typeface="Calibri Light"/>
                <a:cs typeface="Calibri Light"/>
              </a:rPr>
              <a:t>Timings: </a:t>
            </a:r>
            <a:r>
              <a:rPr lang="en-GB" dirty="0">
                <a:latin typeface="Calibri Light"/>
                <a:cs typeface="Calibri Light"/>
              </a:rPr>
              <a:t>Intro 10 mins, Activity: 10 minutes, Debrief: 5 minutes </a:t>
            </a:r>
            <a:endParaRPr lang="en-GB" b="1"/>
          </a:p>
          <a:p>
            <a:pPr marL="0" indent="0">
              <a:spcBef>
                <a:spcPts val="0"/>
              </a:spcBef>
              <a:buNone/>
            </a:pPr>
            <a:endParaRPr lang="en-GB"/>
          </a:p>
          <a:p>
            <a:pPr marL="0" indent="0">
              <a:spcBef>
                <a:spcPts val="0"/>
              </a:spcBef>
              <a:buNone/>
            </a:pPr>
            <a:endParaRPr lang="en-GB" b="1"/>
          </a:p>
        </p:txBody>
      </p:sp>
    </p:spTree>
    <p:extLst>
      <p:ext uri="{BB962C8B-B14F-4D97-AF65-F5344CB8AC3E}">
        <p14:creationId xmlns:p14="http://schemas.microsoft.com/office/powerpoint/2010/main" val="2251422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renￃﾩ Brown on Empathy">
            <a:hlinkClick r:id="" action="ppaction://media"/>
            <a:extLst>
              <a:ext uri="{FF2B5EF4-FFF2-40B4-BE49-F238E27FC236}">
                <a16:creationId xmlns:a16="http://schemas.microsoft.com/office/drawing/2014/main" id="{47981676-5FAB-4796-9F6C-2F692B331C0B}"/>
              </a:ext>
            </a:extLst>
          </p:cNvPr>
          <p:cNvPicPr>
            <a:picLocks noRot="1" noChangeAspect="1"/>
          </p:cNvPicPr>
          <p:nvPr>
            <a:videoFile r:link="rId1"/>
          </p:nvPr>
        </p:nvPicPr>
        <p:blipFill>
          <a:blip r:embed="rId3"/>
          <a:stretch>
            <a:fillRect/>
          </a:stretch>
        </p:blipFill>
        <p:spPr>
          <a:xfrm>
            <a:off x="0" y="251460"/>
            <a:ext cx="9144000" cy="5143500"/>
          </a:xfrm>
          <a:prstGeom prst="rect">
            <a:avLst/>
          </a:prstGeom>
        </p:spPr>
      </p:pic>
    </p:spTree>
    <p:extLst>
      <p:ext uri="{BB962C8B-B14F-4D97-AF65-F5344CB8AC3E}">
        <p14:creationId xmlns:p14="http://schemas.microsoft.com/office/powerpoint/2010/main" val="101237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AD1BD-5097-45D2-9327-FACDCC99FE32}"/>
              </a:ext>
            </a:extLst>
          </p:cNvPr>
          <p:cNvSpPr>
            <a:spLocks noGrp="1"/>
          </p:cNvSpPr>
          <p:nvPr>
            <p:ph type="title"/>
          </p:nvPr>
        </p:nvSpPr>
        <p:spPr>
          <a:xfrm>
            <a:off x="427693" y="202738"/>
            <a:ext cx="8288614" cy="945977"/>
          </a:xfrm>
        </p:spPr>
        <p:txBody>
          <a:bodyPr>
            <a:normAutofit/>
          </a:bodyPr>
          <a:lstStyle/>
          <a:p>
            <a:r>
              <a:rPr lang="en-GB"/>
              <a:t>Questioning </a:t>
            </a:r>
          </a:p>
        </p:txBody>
      </p:sp>
      <p:sp>
        <p:nvSpPr>
          <p:cNvPr id="5" name="Freeform: Shape 4">
            <a:extLst>
              <a:ext uri="{FF2B5EF4-FFF2-40B4-BE49-F238E27FC236}">
                <a16:creationId xmlns:a16="http://schemas.microsoft.com/office/drawing/2014/main" id="{EBBBD528-11A0-46EC-A79A-0BE38A8F9E7B}"/>
              </a:ext>
            </a:extLst>
          </p:cNvPr>
          <p:cNvSpPr/>
          <p:nvPr/>
        </p:nvSpPr>
        <p:spPr>
          <a:xfrm>
            <a:off x="129243" y="832500"/>
            <a:ext cx="8888146" cy="1418331"/>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ln w="28575"/>
        </p:spPr>
        <p:style>
          <a:lnRef idx="2">
            <a:schemeClr val="accent3"/>
          </a:lnRef>
          <a:fillRef idx="1">
            <a:schemeClr val="lt1"/>
          </a:fillRef>
          <a:effectRef idx="0">
            <a:schemeClr val="accent3"/>
          </a:effectRef>
          <a:fontRef idx="minor">
            <a:schemeClr val="dk1"/>
          </a:fontRef>
        </p:style>
        <p:txBody>
          <a:bodyPr spcFirstLastPara="0" vert="horz" wrap="square" lIns="91440" tIns="91440" rIns="7488000" bIns="91440" numCol="1" spcCol="1270" anchor="ctr" anchorCtr="0">
            <a:noAutofit/>
          </a:bodyPr>
          <a:lstStyle/>
          <a:p>
            <a:pPr marL="0" lvl="0" indent="0" defTabSz="1066800">
              <a:lnSpc>
                <a:spcPct val="90000"/>
              </a:lnSpc>
              <a:spcBef>
                <a:spcPct val="0"/>
              </a:spcBef>
              <a:spcAft>
                <a:spcPts val="600"/>
              </a:spcAft>
              <a:buNone/>
            </a:pPr>
            <a:r>
              <a:rPr lang="en-GB" sz="2400" kern="1200">
                <a:solidFill>
                  <a:schemeClr val="tx1"/>
                </a:solidFill>
              </a:rPr>
              <a:t>Questions can be:</a:t>
            </a:r>
          </a:p>
        </p:txBody>
      </p:sp>
      <p:grpSp>
        <p:nvGrpSpPr>
          <p:cNvPr id="32" name="Group 31">
            <a:extLst>
              <a:ext uri="{FF2B5EF4-FFF2-40B4-BE49-F238E27FC236}">
                <a16:creationId xmlns:a16="http://schemas.microsoft.com/office/drawing/2014/main" id="{35D1C177-A5E9-470F-891D-140777823514}"/>
              </a:ext>
            </a:extLst>
          </p:cNvPr>
          <p:cNvGrpSpPr/>
          <p:nvPr/>
        </p:nvGrpSpPr>
        <p:grpSpPr>
          <a:xfrm>
            <a:off x="2957689" y="905607"/>
            <a:ext cx="4605797" cy="1303020"/>
            <a:chOff x="1989203" y="947811"/>
            <a:chExt cx="4605797" cy="1303020"/>
          </a:xfrm>
        </p:grpSpPr>
        <p:sp>
          <p:nvSpPr>
            <p:cNvPr id="17" name="Freeform: Shape 16">
              <a:extLst>
                <a:ext uri="{FF2B5EF4-FFF2-40B4-BE49-F238E27FC236}">
                  <a16:creationId xmlns:a16="http://schemas.microsoft.com/office/drawing/2014/main" id="{8C0C64EB-4585-46F8-8C59-A1B6366DADD4}"/>
                </a:ext>
              </a:extLst>
            </p:cNvPr>
            <p:cNvSpPr/>
            <p:nvPr/>
          </p:nvSpPr>
          <p:spPr>
            <a:xfrm>
              <a:off x="1989203" y="947811"/>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Open</a:t>
              </a:r>
            </a:p>
            <a:p>
              <a:pPr lvl="0" algn="ctr" defTabSz="1066800">
                <a:lnSpc>
                  <a:spcPct val="90000"/>
                </a:lnSpc>
                <a:spcBef>
                  <a:spcPct val="0"/>
                </a:spcBef>
                <a:spcAft>
                  <a:spcPts val="600"/>
                </a:spcAft>
              </a:pPr>
              <a:r>
                <a:rPr lang="en-GB"/>
                <a:t>why, how, what, describe, explain, tell me about...</a:t>
              </a:r>
              <a:endParaRPr lang="en-GB" sz="2400" kern="1200"/>
            </a:p>
          </p:txBody>
        </p:sp>
        <p:sp>
          <p:nvSpPr>
            <p:cNvPr id="18" name="Freeform: Shape 17">
              <a:extLst>
                <a:ext uri="{FF2B5EF4-FFF2-40B4-BE49-F238E27FC236}">
                  <a16:creationId xmlns:a16="http://schemas.microsoft.com/office/drawing/2014/main" id="{5A2A8E3B-3434-43D6-A979-B028968193D4}"/>
                </a:ext>
              </a:extLst>
            </p:cNvPr>
            <p:cNvSpPr/>
            <p:nvPr/>
          </p:nvSpPr>
          <p:spPr>
            <a:xfrm>
              <a:off x="4358235" y="947811"/>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Closed</a:t>
              </a:r>
            </a:p>
            <a:p>
              <a:pPr lvl="0" algn="ctr" defTabSz="1066800">
                <a:lnSpc>
                  <a:spcPct val="90000"/>
                </a:lnSpc>
                <a:spcBef>
                  <a:spcPct val="0"/>
                </a:spcBef>
                <a:spcAft>
                  <a:spcPts val="600"/>
                </a:spcAft>
              </a:pPr>
              <a:r>
                <a:rPr lang="en-GB">
                  <a:solidFill>
                    <a:srgbClr val="FFFFFF"/>
                  </a:solidFill>
                </a:rPr>
                <a:t>can, did, will, have, how many...</a:t>
              </a:r>
              <a:endParaRPr lang="en-GB" sz="2400">
                <a:solidFill>
                  <a:srgbClr val="FFFFFF"/>
                </a:solidFill>
              </a:endParaRPr>
            </a:p>
          </p:txBody>
        </p:sp>
      </p:grpSp>
      <p:sp>
        <p:nvSpPr>
          <p:cNvPr id="19" name="Freeform: Shape 18">
            <a:extLst>
              <a:ext uri="{FF2B5EF4-FFF2-40B4-BE49-F238E27FC236}">
                <a16:creationId xmlns:a16="http://schemas.microsoft.com/office/drawing/2014/main" id="{C6925280-D06E-47A5-B9A4-819FE2C75C85}"/>
              </a:ext>
            </a:extLst>
          </p:cNvPr>
          <p:cNvSpPr/>
          <p:nvPr/>
        </p:nvSpPr>
        <p:spPr>
          <a:xfrm>
            <a:off x="129242" y="2381808"/>
            <a:ext cx="8888145" cy="2803549"/>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ln w="28575">
            <a:solidFill>
              <a:srgbClr val="0070C0"/>
            </a:solidFill>
          </a:ln>
        </p:spPr>
        <p:style>
          <a:lnRef idx="2">
            <a:schemeClr val="accent1"/>
          </a:lnRef>
          <a:fillRef idx="1">
            <a:schemeClr val="lt1"/>
          </a:fillRef>
          <a:effectRef idx="0">
            <a:schemeClr val="accent1"/>
          </a:effectRef>
          <a:fontRef idx="minor">
            <a:schemeClr val="dk1"/>
          </a:fontRef>
        </p:style>
        <p:txBody>
          <a:bodyPr spcFirstLastPara="0" vert="horz" wrap="square" lIns="91440" tIns="91440" rIns="7488000" bIns="91440" numCol="1" spcCol="1270" anchor="ctr" anchorCtr="0">
            <a:noAutofit/>
          </a:bodyPr>
          <a:lstStyle/>
          <a:p>
            <a:pPr marL="0" lvl="0" indent="0" defTabSz="1066800">
              <a:lnSpc>
                <a:spcPct val="90000"/>
              </a:lnSpc>
              <a:spcBef>
                <a:spcPct val="0"/>
              </a:spcBef>
              <a:spcAft>
                <a:spcPts val="600"/>
              </a:spcAft>
              <a:buNone/>
            </a:pPr>
            <a:r>
              <a:rPr lang="en-GB" sz="2400"/>
              <a:t>They</a:t>
            </a:r>
            <a:r>
              <a:rPr lang="en-GB" sz="2400" kern="1200"/>
              <a:t> can </a:t>
            </a:r>
            <a:r>
              <a:rPr lang="en-GB" sz="2400"/>
              <a:t>also </a:t>
            </a:r>
            <a:r>
              <a:rPr lang="en-GB" sz="2400" kern="1200"/>
              <a:t>be:</a:t>
            </a:r>
          </a:p>
        </p:txBody>
      </p:sp>
      <p:sp>
        <p:nvSpPr>
          <p:cNvPr id="20" name="Freeform: Shape 19">
            <a:extLst>
              <a:ext uri="{FF2B5EF4-FFF2-40B4-BE49-F238E27FC236}">
                <a16:creationId xmlns:a16="http://schemas.microsoft.com/office/drawing/2014/main" id="{5EFB9437-CB11-4A48-BA59-0D29AF66D86A}"/>
              </a:ext>
            </a:extLst>
          </p:cNvPr>
          <p:cNvSpPr/>
          <p:nvPr/>
        </p:nvSpPr>
        <p:spPr>
          <a:xfrm>
            <a:off x="1789339" y="2452287"/>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Probing</a:t>
            </a:r>
          </a:p>
          <a:p>
            <a:pPr lvl="0" algn="ctr" defTabSz="1066800">
              <a:lnSpc>
                <a:spcPct val="90000"/>
              </a:lnSpc>
              <a:spcBef>
                <a:spcPct val="0"/>
              </a:spcBef>
              <a:spcAft>
                <a:spcPts val="600"/>
              </a:spcAft>
            </a:pPr>
            <a:r>
              <a:rPr lang="en-GB"/>
              <a:t>what happened as a result, tell me more...</a:t>
            </a:r>
            <a:endParaRPr lang="en-GB" sz="2400" kern="1200"/>
          </a:p>
        </p:txBody>
      </p:sp>
      <p:sp>
        <p:nvSpPr>
          <p:cNvPr id="21" name="Freeform: Shape 20">
            <a:extLst>
              <a:ext uri="{FF2B5EF4-FFF2-40B4-BE49-F238E27FC236}">
                <a16:creationId xmlns:a16="http://schemas.microsoft.com/office/drawing/2014/main" id="{805A791B-09B6-45EF-9DE9-0AE46300CFBC}"/>
              </a:ext>
            </a:extLst>
          </p:cNvPr>
          <p:cNvSpPr/>
          <p:nvPr/>
        </p:nvSpPr>
        <p:spPr>
          <a:xfrm>
            <a:off x="4142205" y="2452287"/>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Hypothetical</a:t>
            </a:r>
          </a:p>
          <a:p>
            <a:pPr lvl="0" algn="ctr" defTabSz="1066800">
              <a:lnSpc>
                <a:spcPct val="90000"/>
              </a:lnSpc>
              <a:spcBef>
                <a:spcPct val="0"/>
              </a:spcBef>
              <a:spcAft>
                <a:spcPts val="600"/>
              </a:spcAft>
            </a:pPr>
            <a:r>
              <a:rPr lang="en-GB">
                <a:solidFill>
                  <a:srgbClr val="FFFFFF"/>
                </a:solidFill>
              </a:rPr>
              <a:t>what would happen if...</a:t>
            </a:r>
            <a:endParaRPr lang="en-GB" sz="2400">
              <a:solidFill>
                <a:srgbClr val="FFFFFF"/>
              </a:solidFill>
            </a:endParaRPr>
          </a:p>
        </p:txBody>
      </p:sp>
      <p:grpSp>
        <p:nvGrpSpPr>
          <p:cNvPr id="34" name="Group 33">
            <a:extLst>
              <a:ext uri="{FF2B5EF4-FFF2-40B4-BE49-F238E27FC236}">
                <a16:creationId xmlns:a16="http://schemas.microsoft.com/office/drawing/2014/main" id="{F827FB1F-17B4-4144-95E3-8F05868B16E7}"/>
              </a:ext>
            </a:extLst>
          </p:cNvPr>
          <p:cNvGrpSpPr/>
          <p:nvPr/>
        </p:nvGrpSpPr>
        <p:grpSpPr>
          <a:xfrm>
            <a:off x="2957689" y="3812962"/>
            <a:ext cx="4605797" cy="1303020"/>
            <a:chOff x="1989203" y="3709157"/>
            <a:chExt cx="4605797" cy="1303020"/>
          </a:xfrm>
        </p:grpSpPr>
        <p:sp>
          <p:nvSpPr>
            <p:cNvPr id="24" name="Freeform: Shape 23">
              <a:extLst>
                <a:ext uri="{FF2B5EF4-FFF2-40B4-BE49-F238E27FC236}">
                  <a16:creationId xmlns:a16="http://schemas.microsoft.com/office/drawing/2014/main" id="{ED69F2E6-D6C2-488F-A964-D79A02F6C563}"/>
                </a:ext>
              </a:extLst>
            </p:cNvPr>
            <p:cNvSpPr/>
            <p:nvPr/>
          </p:nvSpPr>
          <p:spPr>
            <a:xfrm>
              <a:off x="1989203" y="3709157"/>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Reflective</a:t>
              </a:r>
            </a:p>
            <a:p>
              <a:pPr lvl="0" algn="ctr" defTabSz="1066800">
                <a:lnSpc>
                  <a:spcPct val="90000"/>
                </a:lnSpc>
                <a:spcBef>
                  <a:spcPct val="0"/>
                </a:spcBef>
                <a:spcAft>
                  <a:spcPts val="600"/>
                </a:spcAft>
              </a:pPr>
              <a:r>
                <a:rPr lang="en-GB"/>
                <a:t>how did that make you feel…</a:t>
              </a:r>
              <a:endParaRPr lang="en-GB" sz="2400" i="1" kern="1200"/>
            </a:p>
          </p:txBody>
        </p:sp>
        <p:sp>
          <p:nvSpPr>
            <p:cNvPr id="25" name="Freeform: Shape 24">
              <a:extLst>
                <a:ext uri="{FF2B5EF4-FFF2-40B4-BE49-F238E27FC236}">
                  <a16:creationId xmlns:a16="http://schemas.microsoft.com/office/drawing/2014/main" id="{7FF2FBD6-95AE-405E-BA32-4D87A8BB49C5}"/>
                </a:ext>
              </a:extLst>
            </p:cNvPr>
            <p:cNvSpPr/>
            <p:nvPr/>
          </p:nvSpPr>
          <p:spPr>
            <a:xfrm>
              <a:off x="4358235" y="3709157"/>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Clarifying</a:t>
              </a:r>
            </a:p>
            <a:p>
              <a:pPr lvl="0" algn="ctr" defTabSz="1066800">
                <a:lnSpc>
                  <a:spcPct val="90000"/>
                </a:lnSpc>
                <a:spcBef>
                  <a:spcPct val="0"/>
                </a:spcBef>
                <a:spcAft>
                  <a:spcPts val="600"/>
                </a:spcAft>
              </a:pPr>
              <a:r>
                <a:rPr lang="en-GB">
                  <a:solidFill>
                    <a:srgbClr val="FFFFFF"/>
                  </a:solidFill>
                </a:rPr>
                <a:t>have I understood you correctly...</a:t>
              </a:r>
              <a:endParaRPr lang="en-GB" sz="2400">
                <a:solidFill>
                  <a:srgbClr val="FFFFFF"/>
                </a:solidFill>
              </a:endParaRPr>
            </a:p>
          </p:txBody>
        </p:sp>
      </p:grpSp>
      <p:sp>
        <p:nvSpPr>
          <p:cNvPr id="26" name="Freeform: Shape 25">
            <a:extLst>
              <a:ext uri="{FF2B5EF4-FFF2-40B4-BE49-F238E27FC236}">
                <a16:creationId xmlns:a16="http://schemas.microsoft.com/office/drawing/2014/main" id="{D1469BC8-C546-4E4F-8ED1-08E1B7A78798}"/>
              </a:ext>
            </a:extLst>
          </p:cNvPr>
          <p:cNvSpPr/>
          <p:nvPr/>
        </p:nvSpPr>
        <p:spPr>
          <a:xfrm>
            <a:off x="6495071" y="2452287"/>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Challenging</a:t>
            </a:r>
          </a:p>
          <a:p>
            <a:pPr lvl="0" algn="ctr" defTabSz="1066800">
              <a:lnSpc>
                <a:spcPct val="90000"/>
              </a:lnSpc>
              <a:spcBef>
                <a:spcPct val="0"/>
              </a:spcBef>
              <a:spcAft>
                <a:spcPts val="600"/>
              </a:spcAft>
            </a:pPr>
            <a:r>
              <a:rPr lang="en-GB"/>
              <a:t>why did you choose to do it that way…</a:t>
            </a:r>
          </a:p>
          <a:p>
            <a:pPr lvl="0" algn="ctr" defTabSz="1066800">
              <a:lnSpc>
                <a:spcPct val="90000"/>
              </a:lnSpc>
              <a:spcBef>
                <a:spcPct val="0"/>
              </a:spcBef>
              <a:spcAft>
                <a:spcPts val="600"/>
              </a:spcAft>
            </a:pPr>
            <a:r>
              <a:rPr lang="en-GB" sz="1400" kern="1200"/>
              <a:t>(use with caution)</a:t>
            </a:r>
          </a:p>
        </p:txBody>
      </p:sp>
      <p:sp>
        <p:nvSpPr>
          <p:cNvPr id="28" name="Freeform: Shape 27">
            <a:extLst>
              <a:ext uri="{FF2B5EF4-FFF2-40B4-BE49-F238E27FC236}">
                <a16:creationId xmlns:a16="http://schemas.microsoft.com/office/drawing/2014/main" id="{E5FD987D-D7A8-44A3-BB0D-92B505F1D05A}"/>
              </a:ext>
            </a:extLst>
          </p:cNvPr>
          <p:cNvSpPr/>
          <p:nvPr/>
        </p:nvSpPr>
        <p:spPr>
          <a:xfrm>
            <a:off x="129243" y="5316335"/>
            <a:ext cx="8888144" cy="141833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ln w="28575"/>
        </p:spPr>
        <p:style>
          <a:lnRef idx="2">
            <a:schemeClr val="accent6"/>
          </a:lnRef>
          <a:fillRef idx="1">
            <a:schemeClr val="lt1"/>
          </a:fillRef>
          <a:effectRef idx="0">
            <a:schemeClr val="accent6"/>
          </a:effectRef>
          <a:fontRef idx="minor">
            <a:schemeClr val="dk1"/>
          </a:fontRef>
        </p:style>
        <p:txBody>
          <a:bodyPr spcFirstLastPara="0" vert="horz" wrap="square" lIns="91440" tIns="91440" rIns="7488000" bIns="91440" numCol="1" spcCol="1270" anchor="ctr" anchorCtr="0">
            <a:noAutofit/>
          </a:bodyPr>
          <a:lstStyle/>
          <a:p>
            <a:pPr marL="0" lvl="0" indent="0" defTabSz="1066800">
              <a:lnSpc>
                <a:spcPct val="90000"/>
              </a:lnSpc>
              <a:spcBef>
                <a:spcPct val="0"/>
              </a:spcBef>
              <a:spcAft>
                <a:spcPts val="600"/>
              </a:spcAft>
              <a:buNone/>
            </a:pPr>
            <a:r>
              <a:rPr lang="en-GB" sz="2400">
                <a:solidFill>
                  <a:schemeClr val="tx1"/>
                </a:solidFill>
              </a:rPr>
              <a:t>They</a:t>
            </a:r>
            <a:r>
              <a:rPr lang="en-GB" sz="2400" kern="1200">
                <a:solidFill>
                  <a:schemeClr val="tx1"/>
                </a:solidFill>
              </a:rPr>
              <a:t> shouldn’t be:</a:t>
            </a:r>
          </a:p>
        </p:txBody>
      </p:sp>
      <p:grpSp>
        <p:nvGrpSpPr>
          <p:cNvPr id="33" name="Group 32">
            <a:extLst>
              <a:ext uri="{FF2B5EF4-FFF2-40B4-BE49-F238E27FC236}">
                <a16:creationId xmlns:a16="http://schemas.microsoft.com/office/drawing/2014/main" id="{DBBDC336-3E85-4C70-899A-221ADCA1B49F}"/>
              </a:ext>
            </a:extLst>
          </p:cNvPr>
          <p:cNvGrpSpPr/>
          <p:nvPr/>
        </p:nvGrpSpPr>
        <p:grpSpPr>
          <a:xfrm>
            <a:off x="2957689" y="5373990"/>
            <a:ext cx="4605797" cy="1303020"/>
            <a:chOff x="1989203" y="5073524"/>
            <a:chExt cx="4605797" cy="1303020"/>
          </a:xfrm>
        </p:grpSpPr>
        <p:sp>
          <p:nvSpPr>
            <p:cNvPr id="30" name="Freeform: Shape 29">
              <a:extLst>
                <a:ext uri="{FF2B5EF4-FFF2-40B4-BE49-F238E27FC236}">
                  <a16:creationId xmlns:a16="http://schemas.microsoft.com/office/drawing/2014/main" id="{73787F50-D191-49EB-9548-74DBD0CF827C}"/>
                </a:ext>
              </a:extLst>
            </p:cNvPr>
            <p:cNvSpPr/>
            <p:nvPr/>
          </p:nvSpPr>
          <p:spPr>
            <a:xfrm>
              <a:off x="1989203" y="5073524"/>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solidFill>
              <a:schemeClr val="accent6">
                <a:lumMod val="50000"/>
              </a:schemeClr>
            </a:solidFill>
            <a:ln>
              <a:solidFill>
                <a:schemeClr val="accent6">
                  <a:lumMod val="50000"/>
                </a:schemeClr>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Multiple</a:t>
              </a:r>
            </a:p>
            <a:p>
              <a:pPr lvl="0" algn="ctr" defTabSz="1066800">
                <a:lnSpc>
                  <a:spcPct val="90000"/>
                </a:lnSpc>
                <a:spcBef>
                  <a:spcPct val="0"/>
                </a:spcBef>
                <a:spcAft>
                  <a:spcPts val="600"/>
                </a:spcAft>
              </a:pPr>
              <a:r>
                <a:rPr lang="en-GB"/>
                <a:t>Try to stick to one at a time!</a:t>
              </a:r>
              <a:endParaRPr lang="en-GB" sz="2400" i="1" kern="1200"/>
            </a:p>
          </p:txBody>
        </p:sp>
        <p:sp>
          <p:nvSpPr>
            <p:cNvPr id="31" name="Freeform: Shape 30">
              <a:extLst>
                <a:ext uri="{FF2B5EF4-FFF2-40B4-BE49-F238E27FC236}">
                  <a16:creationId xmlns:a16="http://schemas.microsoft.com/office/drawing/2014/main" id="{1713F6DD-2253-4CC4-A68F-5FA646B7ACE5}"/>
                </a:ext>
              </a:extLst>
            </p:cNvPr>
            <p:cNvSpPr/>
            <p:nvPr/>
          </p:nvSpPr>
          <p:spPr>
            <a:xfrm>
              <a:off x="4358235" y="5073524"/>
              <a:ext cx="2236765" cy="1303020"/>
            </a:xfrm>
            <a:custGeom>
              <a:avLst/>
              <a:gdLst>
                <a:gd name="connsiteX0" fmla="*/ 0 w 2171700"/>
                <a:gd name="connsiteY0" fmla="*/ 0 h 1303020"/>
                <a:gd name="connsiteX1" fmla="*/ 2171700 w 2171700"/>
                <a:gd name="connsiteY1" fmla="*/ 0 h 1303020"/>
                <a:gd name="connsiteX2" fmla="*/ 2171700 w 2171700"/>
                <a:gd name="connsiteY2" fmla="*/ 1303020 h 1303020"/>
                <a:gd name="connsiteX3" fmla="*/ 0 w 2171700"/>
                <a:gd name="connsiteY3" fmla="*/ 1303020 h 1303020"/>
                <a:gd name="connsiteX4" fmla="*/ 0 w 2171700"/>
                <a:gd name="connsiteY4" fmla="*/ 0 h 130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303020">
                  <a:moveTo>
                    <a:pt x="0" y="0"/>
                  </a:moveTo>
                  <a:lnTo>
                    <a:pt x="2171700" y="0"/>
                  </a:lnTo>
                  <a:lnTo>
                    <a:pt x="2171700" y="1303020"/>
                  </a:lnTo>
                  <a:lnTo>
                    <a:pt x="0" y="1303020"/>
                  </a:lnTo>
                  <a:lnTo>
                    <a:pt x="0" y="0"/>
                  </a:lnTo>
                  <a:close/>
                </a:path>
              </a:pathLst>
            </a:custGeom>
            <a:solidFill>
              <a:schemeClr val="accent6">
                <a:lumMod val="50000"/>
              </a:schemeClr>
            </a:solidFill>
            <a:ln>
              <a:solidFill>
                <a:schemeClr val="accent6">
                  <a:lumMod val="50000"/>
                </a:schemeClr>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ts val="600"/>
                </a:spcAft>
                <a:buNone/>
              </a:pPr>
              <a:r>
                <a:rPr lang="en-GB" sz="2400" kern="1200"/>
                <a:t>Leading</a:t>
              </a:r>
            </a:p>
            <a:p>
              <a:pPr lvl="0" algn="ctr" defTabSz="1066800">
                <a:lnSpc>
                  <a:spcPct val="90000"/>
                </a:lnSpc>
                <a:spcBef>
                  <a:spcPct val="0"/>
                </a:spcBef>
                <a:spcAft>
                  <a:spcPts val="600"/>
                </a:spcAft>
              </a:pPr>
              <a:r>
                <a:rPr lang="en-GB">
                  <a:solidFill>
                    <a:srgbClr val="FFFFFF"/>
                  </a:solidFill>
                </a:rPr>
                <a:t>Is this the best training course you’ve ever been on?</a:t>
              </a:r>
              <a:endParaRPr lang="en-GB" sz="2400">
                <a:solidFill>
                  <a:srgbClr val="FFFFFF"/>
                </a:solidFill>
              </a:endParaRPr>
            </a:p>
          </p:txBody>
        </p:sp>
      </p:grpSp>
    </p:spTree>
    <p:extLst>
      <p:ext uri="{BB962C8B-B14F-4D97-AF65-F5344CB8AC3E}">
        <p14:creationId xmlns:p14="http://schemas.microsoft.com/office/powerpoint/2010/main" val="768859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8B0C-5B64-4A8B-BDEE-C2C4454CF5BD}"/>
              </a:ext>
            </a:extLst>
          </p:cNvPr>
          <p:cNvSpPr>
            <a:spLocks noGrp="1"/>
          </p:cNvSpPr>
          <p:nvPr>
            <p:ph type="title"/>
          </p:nvPr>
        </p:nvSpPr>
        <p:spPr/>
        <p:txBody>
          <a:bodyPr/>
          <a:lstStyle/>
          <a:p>
            <a:r>
              <a:rPr lang="en-GB"/>
              <a:t>Question activity</a:t>
            </a:r>
          </a:p>
        </p:txBody>
      </p:sp>
      <p:sp>
        <p:nvSpPr>
          <p:cNvPr id="3" name="Content Placeholder 2">
            <a:extLst>
              <a:ext uri="{FF2B5EF4-FFF2-40B4-BE49-F238E27FC236}">
                <a16:creationId xmlns:a16="http://schemas.microsoft.com/office/drawing/2014/main" id="{07CA5EC4-6C62-44A8-B4B2-2E4E9C000A43}"/>
              </a:ext>
            </a:extLst>
          </p:cNvPr>
          <p:cNvSpPr>
            <a:spLocks noGrp="1"/>
          </p:cNvSpPr>
          <p:nvPr>
            <p:ph idx="1"/>
          </p:nvPr>
        </p:nvSpPr>
        <p:spPr>
          <a:xfrm>
            <a:off x="489857" y="1487256"/>
            <a:ext cx="8288614" cy="4351338"/>
          </a:xfrm>
        </p:spPr>
        <p:txBody>
          <a:bodyPr>
            <a:normAutofit/>
          </a:bodyPr>
          <a:lstStyle/>
          <a:p>
            <a:pPr marL="0" indent="0">
              <a:lnSpc>
                <a:spcPct val="120000"/>
              </a:lnSpc>
              <a:buNone/>
            </a:pPr>
            <a:r>
              <a:rPr lang="en-GB" sz="2000" b="1"/>
              <a:t>Round 1</a:t>
            </a:r>
          </a:p>
          <a:p>
            <a:pPr>
              <a:lnSpc>
                <a:spcPct val="120000"/>
              </a:lnSpc>
            </a:pPr>
            <a:r>
              <a:rPr lang="en-GB" sz="2000"/>
              <a:t>Person A: Use questions to find out as much as you can about your partner’s ideal holiday</a:t>
            </a:r>
          </a:p>
          <a:p>
            <a:pPr>
              <a:lnSpc>
                <a:spcPct val="120000"/>
              </a:lnSpc>
            </a:pPr>
            <a:r>
              <a:rPr lang="en-GB" sz="2000"/>
              <a:t>Person B: Answer only the question you’ve been asked (no bonus info!)</a:t>
            </a:r>
          </a:p>
          <a:p>
            <a:pPr>
              <a:lnSpc>
                <a:spcPct val="120000"/>
              </a:lnSpc>
            </a:pPr>
            <a:r>
              <a:rPr lang="en-GB" sz="2000"/>
              <a:t>Person C: Observe and make a note of helpful/unhelpful questions</a:t>
            </a:r>
          </a:p>
        </p:txBody>
      </p:sp>
      <p:sp>
        <p:nvSpPr>
          <p:cNvPr id="4" name="Rectangle 3">
            <a:extLst>
              <a:ext uri="{FF2B5EF4-FFF2-40B4-BE49-F238E27FC236}">
                <a16:creationId xmlns:a16="http://schemas.microsoft.com/office/drawing/2014/main" id="{DFD7FA48-CAFB-4173-B6BC-E7B15C1D7854}"/>
              </a:ext>
            </a:extLst>
          </p:cNvPr>
          <p:cNvSpPr/>
          <p:nvPr/>
        </p:nvSpPr>
        <p:spPr>
          <a:xfrm>
            <a:off x="4572000" y="4113091"/>
            <a:ext cx="4572000" cy="1545038"/>
          </a:xfrm>
          <a:prstGeom prst="rect">
            <a:avLst/>
          </a:prstGeom>
        </p:spPr>
        <p:txBody>
          <a:bodyPr>
            <a:spAutoFit/>
          </a:bodyPr>
          <a:lstStyle/>
          <a:p>
            <a:pPr>
              <a:lnSpc>
                <a:spcPct val="120000"/>
              </a:lnSpc>
            </a:pPr>
            <a:r>
              <a:rPr lang="en-GB" sz="2000" b="1">
                <a:solidFill>
                  <a:schemeClr val="tx1">
                    <a:lumMod val="75000"/>
                    <a:lumOff val="25000"/>
                  </a:schemeClr>
                </a:solidFill>
                <a:latin typeface="Calibri Light" panose="020F0302020204030204" pitchFamily="34" charset="0"/>
                <a:cs typeface="Calibri Light" panose="020F0302020204030204" pitchFamily="34" charset="0"/>
              </a:rPr>
              <a:t>Round 3:</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C asks the questions</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A answers</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C observes</a:t>
            </a:r>
          </a:p>
        </p:txBody>
      </p:sp>
      <p:sp>
        <p:nvSpPr>
          <p:cNvPr id="5" name="Rectangle 4">
            <a:extLst>
              <a:ext uri="{FF2B5EF4-FFF2-40B4-BE49-F238E27FC236}">
                <a16:creationId xmlns:a16="http://schemas.microsoft.com/office/drawing/2014/main" id="{67BA938E-D21A-4B9F-8D8A-8200DD285941}"/>
              </a:ext>
            </a:extLst>
          </p:cNvPr>
          <p:cNvSpPr/>
          <p:nvPr/>
        </p:nvSpPr>
        <p:spPr>
          <a:xfrm>
            <a:off x="489857" y="4113091"/>
            <a:ext cx="4572000" cy="1545038"/>
          </a:xfrm>
          <a:prstGeom prst="rect">
            <a:avLst/>
          </a:prstGeom>
        </p:spPr>
        <p:txBody>
          <a:bodyPr>
            <a:spAutoFit/>
          </a:bodyPr>
          <a:lstStyle/>
          <a:p>
            <a:pPr>
              <a:lnSpc>
                <a:spcPct val="120000"/>
              </a:lnSpc>
            </a:pPr>
            <a:r>
              <a:rPr lang="en-GB" sz="2000" b="1">
                <a:solidFill>
                  <a:schemeClr val="tx1">
                    <a:lumMod val="75000"/>
                    <a:lumOff val="25000"/>
                  </a:schemeClr>
                </a:solidFill>
                <a:latin typeface="Calibri Light" panose="020F0302020204030204" pitchFamily="34" charset="0"/>
                <a:cs typeface="Calibri Light" panose="020F0302020204030204" pitchFamily="34" charset="0"/>
              </a:rPr>
              <a:t>Round 2:</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B asks the questions</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C answers</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A observes</a:t>
            </a:r>
          </a:p>
        </p:txBody>
      </p:sp>
    </p:spTree>
    <p:extLst>
      <p:ext uri="{BB962C8B-B14F-4D97-AF65-F5344CB8AC3E}">
        <p14:creationId xmlns:p14="http://schemas.microsoft.com/office/powerpoint/2010/main" val="3095117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a:extLst>
              <a:ext uri="{FF2B5EF4-FFF2-40B4-BE49-F238E27FC236}">
                <a16:creationId xmlns:a16="http://schemas.microsoft.com/office/drawing/2014/main" id="{B5C34F4B-5DFB-487A-8B0A-A4051877D3F0}"/>
              </a:ext>
            </a:extLst>
          </p:cNvPr>
          <p:cNvCxnSpPr>
            <a:cxnSpLocks noChangeShapeType="1"/>
          </p:cNvCxnSpPr>
          <p:nvPr/>
        </p:nvCxnSpPr>
        <p:spPr bwMode="auto">
          <a:xfrm>
            <a:off x="2076450" y="4195250"/>
            <a:ext cx="5400675" cy="1588"/>
          </a:xfrm>
          <a:prstGeom prst="straightConnector1">
            <a:avLst/>
          </a:prstGeom>
          <a:noFill/>
          <a:ln w="76200">
            <a:solidFill>
              <a:schemeClr val="tx2"/>
            </a:solidFill>
            <a:prstDash val="dash"/>
            <a:round/>
            <a:headEnd/>
            <a:tailEnd type="arrow" w="med" len="med"/>
          </a:ln>
          <a:extLst>
            <a:ext uri="{909E8E84-426E-40DD-AFC4-6F175D3DCCD1}">
              <a14:hiddenFill xmlns:a14="http://schemas.microsoft.com/office/drawing/2010/main">
                <a:noFill/>
              </a14:hiddenFill>
            </a:ext>
          </a:extLst>
        </p:spPr>
      </p:cxnSp>
      <p:cxnSp>
        <p:nvCxnSpPr>
          <p:cNvPr id="47" name="Straight Arrow Connector 46">
            <a:extLst>
              <a:ext uri="{FF2B5EF4-FFF2-40B4-BE49-F238E27FC236}">
                <a16:creationId xmlns:a16="http://schemas.microsoft.com/office/drawing/2014/main" id="{0C80EC30-CF9B-F242-BAF6-1C41F181DE7C}"/>
              </a:ext>
            </a:extLst>
          </p:cNvPr>
          <p:cNvCxnSpPr/>
          <p:nvPr/>
        </p:nvCxnSpPr>
        <p:spPr bwMode="auto">
          <a:xfrm>
            <a:off x="1789113" y="4195250"/>
            <a:ext cx="5400675" cy="1588"/>
          </a:xfrm>
          <a:prstGeom prst="straightConnector1">
            <a:avLst/>
          </a:prstGeom>
          <a:solidFill>
            <a:srgbClr val="298522"/>
          </a:solidFill>
          <a:ln w="76200" cap="flat" cmpd="sng" algn="ctr">
            <a:solidFill>
              <a:srgbClr val="1687B6"/>
            </a:solidFill>
            <a:prstDash val="dash"/>
            <a:round/>
            <a:headEnd type="none" w="med" len="med"/>
            <a:tailEnd type="none" w="med" len="med"/>
          </a:ln>
          <a:effectLst/>
        </p:spPr>
      </p:cxnSp>
      <p:sp>
        <p:nvSpPr>
          <p:cNvPr id="49209" name="Text Box 57">
            <a:extLst>
              <a:ext uri="{FF2B5EF4-FFF2-40B4-BE49-F238E27FC236}">
                <a16:creationId xmlns:a16="http://schemas.microsoft.com/office/drawing/2014/main" id="{8FC46FB4-FA5E-45ED-B898-138283D1E73B}"/>
              </a:ext>
            </a:extLst>
          </p:cNvPr>
          <p:cNvSpPr txBox="1">
            <a:spLocks noChangeArrowheads="1"/>
          </p:cNvSpPr>
          <p:nvPr/>
        </p:nvSpPr>
        <p:spPr bwMode="auto">
          <a:xfrm>
            <a:off x="3603626" y="2519842"/>
            <a:ext cx="1791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a:latin typeface="+mn-lt"/>
              </a:rPr>
              <a:t>Data Transmitted</a:t>
            </a:r>
            <a:endParaRPr lang="en-US" altLang="en-US" sz="1800">
              <a:latin typeface="+mn-lt"/>
            </a:endParaRPr>
          </a:p>
        </p:txBody>
      </p:sp>
      <p:sp>
        <p:nvSpPr>
          <p:cNvPr id="49210" name="Text Box 58">
            <a:extLst>
              <a:ext uri="{FF2B5EF4-FFF2-40B4-BE49-F238E27FC236}">
                <a16:creationId xmlns:a16="http://schemas.microsoft.com/office/drawing/2014/main" id="{55AAC029-B60D-4B9C-B9D1-36051982D9F1}"/>
              </a:ext>
            </a:extLst>
          </p:cNvPr>
          <p:cNvSpPr txBox="1">
            <a:spLocks noChangeArrowheads="1"/>
          </p:cNvSpPr>
          <p:nvPr/>
        </p:nvSpPr>
        <p:spPr bwMode="auto">
          <a:xfrm>
            <a:off x="3730625" y="4634383"/>
            <a:ext cx="1515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a:latin typeface="+mn-lt"/>
              </a:rPr>
              <a:t>Data Received</a:t>
            </a:r>
            <a:endParaRPr lang="en-US" altLang="en-US" sz="1800">
              <a:latin typeface="+mn-lt"/>
            </a:endParaRPr>
          </a:p>
        </p:txBody>
      </p:sp>
      <p:sp>
        <p:nvSpPr>
          <p:cNvPr id="49213" name="Text Box 61">
            <a:extLst>
              <a:ext uri="{FF2B5EF4-FFF2-40B4-BE49-F238E27FC236}">
                <a16:creationId xmlns:a16="http://schemas.microsoft.com/office/drawing/2014/main" id="{FC58AA7C-0542-4DD3-8D37-E47CCF66619D}"/>
              </a:ext>
            </a:extLst>
          </p:cNvPr>
          <p:cNvSpPr txBox="1">
            <a:spLocks noChangeArrowheads="1"/>
          </p:cNvSpPr>
          <p:nvPr/>
        </p:nvSpPr>
        <p:spPr bwMode="auto">
          <a:xfrm>
            <a:off x="3694901" y="3483443"/>
            <a:ext cx="1609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b="1">
                <a:solidFill>
                  <a:srgbClr val="1687B6"/>
                </a:solidFill>
                <a:latin typeface="+mn-lt"/>
              </a:rPr>
              <a:t>ASSUMPTIONS</a:t>
            </a:r>
            <a:endParaRPr lang="en-US" altLang="en-US" sz="1800" b="1">
              <a:solidFill>
                <a:srgbClr val="1687B6"/>
              </a:solidFill>
              <a:latin typeface="+mn-lt"/>
            </a:endParaRPr>
          </a:p>
        </p:txBody>
      </p:sp>
      <p:sp>
        <p:nvSpPr>
          <p:cNvPr id="49214" name="AutoShape 62">
            <a:extLst>
              <a:ext uri="{FF2B5EF4-FFF2-40B4-BE49-F238E27FC236}">
                <a16:creationId xmlns:a16="http://schemas.microsoft.com/office/drawing/2014/main" id="{5428688D-30D3-418C-AD90-5CA756AC24C6}"/>
              </a:ext>
            </a:extLst>
          </p:cNvPr>
          <p:cNvSpPr>
            <a:spLocks noChangeArrowheads="1"/>
          </p:cNvSpPr>
          <p:nvPr/>
        </p:nvSpPr>
        <p:spPr bwMode="auto">
          <a:xfrm>
            <a:off x="169173" y="1458400"/>
            <a:ext cx="2447925" cy="10795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chemeClr val="bg1"/>
                </a:solidFill>
                <a:latin typeface="+mn-lt"/>
              </a:rPr>
              <a:t>Mental model of sender</a:t>
            </a:r>
            <a:endParaRPr lang="en-US" altLang="en-US" sz="1800">
              <a:solidFill>
                <a:schemeClr val="bg1"/>
              </a:solidFill>
              <a:latin typeface="+mn-lt"/>
            </a:endParaRPr>
          </a:p>
        </p:txBody>
      </p:sp>
      <p:sp>
        <p:nvSpPr>
          <p:cNvPr id="49215" name="AutoShape 63">
            <a:extLst>
              <a:ext uri="{FF2B5EF4-FFF2-40B4-BE49-F238E27FC236}">
                <a16:creationId xmlns:a16="http://schemas.microsoft.com/office/drawing/2014/main" id="{F4DE8DB8-4475-4962-97B5-E76EF802282B}"/>
              </a:ext>
            </a:extLst>
          </p:cNvPr>
          <p:cNvSpPr>
            <a:spLocks noChangeArrowheads="1"/>
          </p:cNvSpPr>
          <p:nvPr/>
        </p:nvSpPr>
        <p:spPr bwMode="auto">
          <a:xfrm>
            <a:off x="6526904" y="1459194"/>
            <a:ext cx="2447925" cy="1079500"/>
          </a:xfrm>
          <a:prstGeom prst="roundRect">
            <a:avLst/>
          </a:prstGeom>
          <a:gradFill>
            <a:gsLst>
              <a:gs pos="0">
                <a:schemeClr val="accent1"/>
              </a:gs>
              <a:gs pos="100000">
                <a:schemeClr val="tx2"/>
              </a:gs>
            </a:gsLst>
            <a:lin ang="5400000" scaled="1"/>
          </a:gra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chemeClr val="bg1"/>
                </a:solidFill>
                <a:latin typeface="+mn-lt"/>
              </a:rPr>
              <a:t>Mental model of receiver</a:t>
            </a:r>
            <a:endParaRPr lang="en-US" altLang="en-US" sz="1800">
              <a:solidFill>
                <a:schemeClr val="bg1"/>
              </a:solidFill>
              <a:latin typeface="+mn-lt"/>
            </a:endParaRPr>
          </a:p>
        </p:txBody>
      </p:sp>
      <p:sp>
        <p:nvSpPr>
          <p:cNvPr id="49216" name="AutoShape 64">
            <a:extLst>
              <a:ext uri="{FF2B5EF4-FFF2-40B4-BE49-F238E27FC236}">
                <a16:creationId xmlns:a16="http://schemas.microsoft.com/office/drawing/2014/main" id="{7060F1CA-5562-43A1-9CAD-E981BEF29343}"/>
              </a:ext>
            </a:extLst>
          </p:cNvPr>
          <p:cNvSpPr>
            <a:spLocks noChangeArrowheads="1"/>
          </p:cNvSpPr>
          <p:nvPr/>
        </p:nvSpPr>
        <p:spPr bwMode="auto">
          <a:xfrm>
            <a:off x="6526904" y="1458400"/>
            <a:ext cx="2447925" cy="1079500"/>
          </a:xfrm>
          <a:prstGeom prst="roundRect">
            <a:avLst/>
          </a:prstGeom>
          <a:solidFill>
            <a:srgbClr val="1687B6"/>
          </a:solidFill>
          <a:ln>
            <a:noFill/>
          </a:ln>
        </p:spPr>
        <p:style>
          <a:lnRef idx="3">
            <a:schemeClr val="lt1"/>
          </a:lnRef>
          <a:fillRef idx="1">
            <a:schemeClr val="accent1"/>
          </a:fillRef>
          <a:effectRef idx="1">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chemeClr val="bg1"/>
                </a:solidFill>
                <a:latin typeface="+mn-lt"/>
              </a:rPr>
              <a:t>Mental model of receiver</a:t>
            </a:r>
            <a:endParaRPr lang="en-US" altLang="en-US" sz="1800">
              <a:solidFill>
                <a:schemeClr val="bg1"/>
              </a:solidFill>
              <a:latin typeface="+mn-lt"/>
            </a:endParaRPr>
          </a:p>
        </p:txBody>
      </p:sp>
      <p:cxnSp>
        <p:nvCxnSpPr>
          <p:cNvPr id="45" name="Straight Arrow Connector 44">
            <a:extLst>
              <a:ext uri="{FF2B5EF4-FFF2-40B4-BE49-F238E27FC236}">
                <a16:creationId xmlns:a16="http://schemas.microsoft.com/office/drawing/2014/main" id="{5D60ECA7-C86E-4CB8-A222-582C59001B02}"/>
              </a:ext>
            </a:extLst>
          </p:cNvPr>
          <p:cNvCxnSpPr>
            <a:cxnSpLocks noChangeShapeType="1"/>
          </p:cNvCxnSpPr>
          <p:nvPr/>
        </p:nvCxnSpPr>
        <p:spPr bwMode="auto">
          <a:xfrm>
            <a:off x="2076450" y="4195250"/>
            <a:ext cx="5400675" cy="1588"/>
          </a:xfrm>
          <a:prstGeom prst="straightConnector1">
            <a:avLst/>
          </a:prstGeom>
          <a:noFill/>
          <a:ln w="76200">
            <a:solidFill>
              <a:schemeClr val="tx2"/>
            </a:solidFill>
            <a:round/>
            <a:headEnd/>
            <a:tailEnd type="arrow" w="med" len="med"/>
          </a:ln>
          <a:extLst>
            <a:ext uri="{909E8E84-426E-40DD-AFC4-6F175D3DCCD1}">
              <a14:hiddenFill xmlns:a14="http://schemas.microsoft.com/office/drawing/2010/main">
                <a:noFill/>
              </a14:hiddenFill>
            </a:ext>
          </a:extLst>
        </p:spPr>
      </p:cxnSp>
      <p:pic>
        <p:nvPicPr>
          <p:cNvPr id="5" name="Picture 4" descr="A close up of a logo&#10;&#10;Description automatically generated">
            <a:extLst>
              <a:ext uri="{FF2B5EF4-FFF2-40B4-BE49-F238E27FC236}">
                <a16:creationId xmlns:a16="http://schemas.microsoft.com/office/drawing/2014/main" id="{377C160F-4A6D-4E0C-8F93-B2F467D870E5}"/>
              </a:ext>
            </a:extLst>
          </p:cNvPr>
          <p:cNvPicPr>
            <a:picLocks noChangeAspect="1"/>
          </p:cNvPicPr>
          <p:nvPr/>
        </p:nvPicPr>
        <p:blipFill rotWithShape="1">
          <a:blip r:embed="rId2">
            <a:duotone>
              <a:schemeClr val="accent1">
                <a:shade val="45000"/>
                <a:satMod val="135000"/>
              </a:schemeClr>
              <a:prstClr val="white"/>
            </a:duotone>
          </a:blip>
          <a:srcRect r="44550"/>
          <a:stretch/>
        </p:blipFill>
        <p:spPr>
          <a:xfrm>
            <a:off x="7477125" y="3017719"/>
            <a:ext cx="1456261" cy="2626224"/>
          </a:xfrm>
          <a:prstGeom prst="rect">
            <a:avLst/>
          </a:prstGeom>
        </p:spPr>
      </p:pic>
      <p:pic>
        <p:nvPicPr>
          <p:cNvPr id="19" name="Picture 18" descr="A close up of a logo&#10;&#10;Description automatically generated">
            <a:extLst>
              <a:ext uri="{FF2B5EF4-FFF2-40B4-BE49-F238E27FC236}">
                <a16:creationId xmlns:a16="http://schemas.microsoft.com/office/drawing/2014/main" id="{871EC805-6429-453F-8007-7DBBBBE75BBA}"/>
              </a:ext>
            </a:extLst>
          </p:cNvPr>
          <p:cNvPicPr>
            <a:picLocks noChangeAspect="1"/>
          </p:cNvPicPr>
          <p:nvPr/>
        </p:nvPicPr>
        <p:blipFill rotWithShape="1">
          <a:blip r:embed="rId2">
            <a:duotone>
              <a:schemeClr val="accent3">
                <a:shade val="45000"/>
                <a:satMod val="135000"/>
              </a:schemeClr>
              <a:prstClr val="white"/>
            </a:duotone>
          </a:blip>
          <a:srcRect l="55622" r="-1"/>
          <a:stretch/>
        </p:blipFill>
        <p:spPr>
          <a:xfrm flipH="1">
            <a:off x="322524" y="3017719"/>
            <a:ext cx="1165488" cy="2626224"/>
          </a:xfrm>
          <a:prstGeom prst="rect">
            <a:avLst/>
          </a:prstGeom>
        </p:spPr>
      </p:pic>
      <p:sp>
        <p:nvSpPr>
          <p:cNvPr id="9" name="Title 8">
            <a:extLst>
              <a:ext uri="{FF2B5EF4-FFF2-40B4-BE49-F238E27FC236}">
                <a16:creationId xmlns:a16="http://schemas.microsoft.com/office/drawing/2014/main" id="{AE87D56F-07F3-4869-8E78-F2238E810593}"/>
              </a:ext>
            </a:extLst>
          </p:cNvPr>
          <p:cNvSpPr>
            <a:spLocks noGrp="1"/>
          </p:cNvSpPr>
          <p:nvPr>
            <p:ph type="title"/>
          </p:nvPr>
        </p:nvSpPr>
        <p:spPr/>
        <p:txBody>
          <a:bodyPr/>
          <a:lstStyle/>
          <a:p>
            <a:r>
              <a:rPr lang="en-GB"/>
              <a:t>Gap listening</a:t>
            </a:r>
          </a:p>
        </p:txBody>
      </p:sp>
      <p:sp>
        <p:nvSpPr>
          <p:cNvPr id="26" name="Rectangle 25">
            <a:extLst>
              <a:ext uri="{FF2B5EF4-FFF2-40B4-BE49-F238E27FC236}">
                <a16:creationId xmlns:a16="http://schemas.microsoft.com/office/drawing/2014/main" id="{ECABBF00-1DB6-4D8E-A49B-4200D44EE644}"/>
              </a:ext>
            </a:extLst>
          </p:cNvPr>
          <p:cNvSpPr/>
          <p:nvPr/>
        </p:nvSpPr>
        <p:spPr>
          <a:xfrm>
            <a:off x="24063" y="6599002"/>
            <a:ext cx="5954461" cy="261610"/>
          </a:xfrm>
          <a:prstGeom prst="rect">
            <a:avLst/>
          </a:prstGeom>
        </p:spPr>
        <p:txBody>
          <a:bodyPr wrap="square">
            <a:spAutoFit/>
          </a:bodyPr>
          <a:lstStyle/>
          <a:p>
            <a:r>
              <a:rPr lang="en-GB" sz="1050">
                <a:solidFill>
                  <a:srgbClr val="5F7D95"/>
                </a:solidFill>
                <a:latin typeface="Proxima Nova"/>
              </a:rPr>
              <a:t>Icons made by </a:t>
            </a:r>
            <a:r>
              <a:rPr lang="en-GB" sz="1050" err="1">
                <a:solidFill>
                  <a:srgbClr val="5F7D95"/>
                </a:solidFill>
                <a:latin typeface="Proxima Nova"/>
              </a:rPr>
              <a:t>Eucalyp</a:t>
            </a:r>
            <a:r>
              <a:rPr lang="en-GB" sz="1050">
                <a:solidFill>
                  <a:srgbClr val="5F7D95"/>
                </a:solidFill>
                <a:latin typeface="Proxima Nova"/>
              </a:rPr>
              <a:t> from </a:t>
            </a:r>
            <a:r>
              <a:rPr lang="en-GB" sz="1050">
                <a:solidFill>
                  <a:srgbClr val="4AD295"/>
                </a:solidFill>
                <a:latin typeface="Proxima Nova"/>
                <a:hlinkClick r:id="rId3"/>
              </a:rPr>
              <a:t>www.flaticon.com</a:t>
            </a:r>
            <a:endParaRPr lang="en-GB" sz="105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2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20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210"/>
                                        </p:tgtEl>
                                        <p:attrNameLst>
                                          <p:attrName>style.visibility</p:attrName>
                                        </p:attrNameLst>
                                      </p:cBhvr>
                                      <p:to>
                                        <p:strVal val="visible"/>
                                      </p:to>
                                    </p:set>
                                    <p:animEffect transition="in" filter="dissolve">
                                      <p:cBhvr>
                                        <p:cTn id="17" dur="500"/>
                                        <p:tgtEl>
                                          <p:spTgt spid="49210"/>
                                        </p:tgtEl>
                                      </p:cBhvr>
                                    </p:animEffect>
                                  </p:childTnLst>
                                </p:cTn>
                              </p:par>
                              <p:par>
                                <p:cTn id="18" presetID="9" presetClass="exit" presetSubtype="0" fill="hold" grpId="1" nodeType="withEffect">
                                  <p:stCondLst>
                                    <p:cond delay="0"/>
                                  </p:stCondLst>
                                  <p:childTnLst>
                                    <p:animEffect transition="out" filter="dissolve">
                                      <p:cBhvr>
                                        <p:cTn id="19" dur="500"/>
                                        <p:tgtEl>
                                          <p:spTgt spid="49209"/>
                                        </p:tgtEl>
                                      </p:cBhvr>
                                    </p:animEffect>
                                    <p:set>
                                      <p:cBhvr>
                                        <p:cTn id="20" dur="1" fill="hold">
                                          <p:stCondLst>
                                            <p:cond delay="499"/>
                                          </p:stCondLst>
                                        </p:cTn>
                                        <p:tgtEl>
                                          <p:spTgt spid="4920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21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2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215"/>
                                        </p:tgtEl>
                                        <p:attrNameLst>
                                          <p:attrName>style.visibility</p:attrName>
                                        </p:attrNameLst>
                                      </p:cBhvr>
                                      <p:to>
                                        <p:strVal val="visible"/>
                                      </p:to>
                                    </p:set>
                                  </p:childTnLst>
                                </p:cTn>
                              </p:par>
                              <p:par>
                                <p:cTn id="39" presetID="9" presetClass="exit" presetSubtype="0" fill="hold" grpId="1" nodeType="withEffect">
                                  <p:stCondLst>
                                    <p:cond delay="0"/>
                                  </p:stCondLst>
                                  <p:childTnLst>
                                    <p:animEffect transition="out" filter="dissolve">
                                      <p:cBhvr>
                                        <p:cTn id="40" dur="500"/>
                                        <p:tgtEl>
                                          <p:spTgt spid="49216"/>
                                        </p:tgtEl>
                                      </p:cBhvr>
                                    </p:animEffect>
                                    <p:set>
                                      <p:cBhvr>
                                        <p:cTn id="41" dur="1" fill="hold">
                                          <p:stCondLst>
                                            <p:cond delay="499"/>
                                          </p:stCondLst>
                                        </p:cTn>
                                        <p:tgtEl>
                                          <p:spTgt spid="49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09" grpId="0"/>
      <p:bldP spid="49209" grpId="1"/>
      <p:bldP spid="49210" grpId="0"/>
      <p:bldP spid="49213" grpId="0"/>
      <p:bldP spid="49214" grpId="0" animBg="1"/>
      <p:bldP spid="49215" grpId="0" animBg="1"/>
      <p:bldP spid="49216" grpId="0" animBg="1"/>
      <p:bldP spid="4921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42D-E192-4F33-AD5F-350CD00DAA5D}"/>
              </a:ext>
            </a:extLst>
          </p:cNvPr>
          <p:cNvSpPr>
            <a:spLocks noGrp="1"/>
          </p:cNvSpPr>
          <p:nvPr>
            <p:ph type="title"/>
          </p:nvPr>
        </p:nvSpPr>
        <p:spPr/>
        <p:txBody>
          <a:bodyPr/>
          <a:lstStyle/>
          <a:p>
            <a:r>
              <a:rPr lang="en-GB"/>
              <a:t>Listening levels </a:t>
            </a:r>
          </a:p>
        </p:txBody>
      </p:sp>
      <p:graphicFrame>
        <p:nvGraphicFramePr>
          <p:cNvPr id="3" name="Diagram 2">
            <a:extLst>
              <a:ext uri="{FF2B5EF4-FFF2-40B4-BE49-F238E27FC236}">
                <a16:creationId xmlns:a16="http://schemas.microsoft.com/office/drawing/2014/main" id="{992B999C-2E19-4FAE-AA01-5F886DB15528}"/>
              </a:ext>
            </a:extLst>
          </p:cNvPr>
          <p:cNvGraphicFramePr/>
          <p:nvPr>
            <p:extLst>
              <p:ext uri="{D42A27DB-BD31-4B8C-83A1-F6EECF244321}">
                <p14:modId xmlns:p14="http://schemas.microsoft.com/office/powerpoint/2010/main" val="223854707"/>
              </p:ext>
            </p:extLst>
          </p:nvPr>
        </p:nvGraphicFramePr>
        <p:xfrm>
          <a:off x="1030778" y="1457606"/>
          <a:ext cx="7082444" cy="4364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1133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8B0C-5B64-4A8B-BDEE-C2C4454CF5BD}"/>
              </a:ext>
            </a:extLst>
          </p:cNvPr>
          <p:cNvSpPr>
            <a:spLocks noGrp="1"/>
          </p:cNvSpPr>
          <p:nvPr>
            <p:ph type="title"/>
          </p:nvPr>
        </p:nvSpPr>
        <p:spPr/>
        <p:txBody>
          <a:bodyPr/>
          <a:lstStyle/>
          <a:p>
            <a:r>
              <a:rPr lang="en-GB"/>
              <a:t>Listening activity</a:t>
            </a:r>
          </a:p>
        </p:txBody>
      </p:sp>
      <p:sp>
        <p:nvSpPr>
          <p:cNvPr id="3" name="Content Placeholder 2">
            <a:extLst>
              <a:ext uri="{FF2B5EF4-FFF2-40B4-BE49-F238E27FC236}">
                <a16:creationId xmlns:a16="http://schemas.microsoft.com/office/drawing/2014/main" id="{07CA5EC4-6C62-44A8-B4B2-2E4E9C000A43}"/>
              </a:ext>
            </a:extLst>
          </p:cNvPr>
          <p:cNvSpPr>
            <a:spLocks noGrp="1"/>
          </p:cNvSpPr>
          <p:nvPr>
            <p:ph idx="1"/>
          </p:nvPr>
        </p:nvSpPr>
        <p:spPr/>
        <p:txBody>
          <a:bodyPr>
            <a:normAutofit/>
          </a:bodyPr>
          <a:lstStyle/>
          <a:p>
            <a:pPr marL="0" indent="0">
              <a:lnSpc>
                <a:spcPct val="120000"/>
              </a:lnSpc>
              <a:buNone/>
            </a:pPr>
            <a:r>
              <a:rPr lang="en-GB" sz="2000" b="1"/>
              <a:t>Round 1</a:t>
            </a:r>
          </a:p>
          <a:p>
            <a:pPr>
              <a:lnSpc>
                <a:spcPct val="120000"/>
              </a:lnSpc>
            </a:pPr>
            <a:r>
              <a:rPr lang="en-GB" sz="2000"/>
              <a:t>Person A: Talks for 2 mins about what they did at the weekend</a:t>
            </a:r>
          </a:p>
          <a:p>
            <a:pPr>
              <a:lnSpc>
                <a:spcPct val="120000"/>
              </a:lnSpc>
            </a:pPr>
            <a:r>
              <a:rPr lang="en-GB" sz="2000"/>
              <a:t>Person B: Listens without interrupting – raise your hand every time you are distracted (by a thought, a question you want to ask, something in your environment)</a:t>
            </a:r>
          </a:p>
          <a:p>
            <a:pPr>
              <a:lnSpc>
                <a:spcPct val="120000"/>
              </a:lnSpc>
            </a:pPr>
            <a:r>
              <a:rPr lang="en-GB" sz="2000"/>
              <a:t>Person C: Observe the impact of the hand raising</a:t>
            </a:r>
          </a:p>
        </p:txBody>
      </p:sp>
      <p:sp>
        <p:nvSpPr>
          <p:cNvPr id="4" name="Rectangle 3">
            <a:extLst>
              <a:ext uri="{FF2B5EF4-FFF2-40B4-BE49-F238E27FC236}">
                <a16:creationId xmlns:a16="http://schemas.microsoft.com/office/drawing/2014/main" id="{DFD7FA48-CAFB-4173-B6BC-E7B15C1D7854}"/>
              </a:ext>
            </a:extLst>
          </p:cNvPr>
          <p:cNvSpPr/>
          <p:nvPr/>
        </p:nvSpPr>
        <p:spPr>
          <a:xfrm>
            <a:off x="4572000" y="4239703"/>
            <a:ext cx="4572000" cy="1545038"/>
          </a:xfrm>
          <a:prstGeom prst="rect">
            <a:avLst/>
          </a:prstGeom>
        </p:spPr>
        <p:txBody>
          <a:bodyPr>
            <a:spAutoFit/>
          </a:bodyPr>
          <a:lstStyle/>
          <a:p>
            <a:pPr>
              <a:lnSpc>
                <a:spcPct val="120000"/>
              </a:lnSpc>
            </a:pPr>
            <a:r>
              <a:rPr lang="en-GB" sz="2000" b="1">
                <a:solidFill>
                  <a:schemeClr val="tx1">
                    <a:lumMod val="75000"/>
                    <a:lumOff val="25000"/>
                  </a:schemeClr>
                </a:solidFill>
                <a:latin typeface="Calibri Light" panose="020F0302020204030204" pitchFamily="34" charset="0"/>
                <a:cs typeface="Calibri Light" panose="020F0302020204030204" pitchFamily="34" charset="0"/>
              </a:rPr>
              <a:t>Round 3:</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C talks</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A listens</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C observes</a:t>
            </a:r>
          </a:p>
        </p:txBody>
      </p:sp>
      <p:sp>
        <p:nvSpPr>
          <p:cNvPr id="5" name="Rectangle 4">
            <a:extLst>
              <a:ext uri="{FF2B5EF4-FFF2-40B4-BE49-F238E27FC236}">
                <a16:creationId xmlns:a16="http://schemas.microsoft.com/office/drawing/2014/main" id="{67BA938E-D21A-4B9F-8D8A-8200DD285941}"/>
              </a:ext>
            </a:extLst>
          </p:cNvPr>
          <p:cNvSpPr/>
          <p:nvPr/>
        </p:nvSpPr>
        <p:spPr>
          <a:xfrm>
            <a:off x="489857" y="4239703"/>
            <a:ext cx="4572000" cy="1545038"/>
          </a:xfrm>
          <a:prstGeom prst="rect">
            <a:avLst/>
          </a:prstGeom>
        </p:spPr>
        <p:txBody>
          <a:bodyPr>
            <a:spAutoFit/>
          </a:bodyPr>
          <a:lstStyle/>
          <a:p>
            <a:pPr>
              <a:lnSpc>
                <a:spcPct val="120000"/>
              </a:lnSpc>
            </a:pPr>
            <a:r>
              <a:rPr lang="en-GB" sz="2000" b="1">
                <a:solidFill>
                  <a:schemeClr val="tx1">
                    <a:lumMod val="75000"/>
                    <a:lumOff val="25000"/>
                  </a:schemeClr>
                </a:solidFill>
                <a:latin typeface="Calibri Light" panose="020F0302020204030204" pitchFamily="34" charset="0"/>
                <a:cs typeface="Calibri Light" panose="020F0302020204030204" pitchFamily="34" charset="0"/>
              </a:rPr>
              <a:t>Round 2:</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B talks</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C listens</a:t>
            </a:r>
          </a:p>
          <a:p>
            <a:pPr marL="342900" indent="-342900">
              <a:lnSpc>
                <a:spcPct val="120000"/>
              </a:lnSpc>
              <a:buFont typeface="Arial" panose="020B0604020202020204" pitchFamily="34" charset="0"/>
              <a:buChar char="•"/>
            </a:pPr>
            <a:r>
              <a:rPr lang="en-GB" sz="2000">
                <a:solidFill>
                  <a:schemeClr val="tx1">
                    <a:lumMod val="75000"/>
                    <a:lumOff val="25000"/>
                  </a:schemeClr>
                </a:solidFill>
                <a:latin typeface="Calibri Light" panose="020F0302020204030204" pitchFamily="34" charset="0"/>
                <a:cs typeface="Calibri Light" panose="020F0302020204030204" pitchFamily="34" charset="0"/>
              </a:rPr>
              <a:t>Person A observes</a:t>
            </a:r>
          </a:p>
        </p:txBody>
      </p:sp>
    </p:spTree>
    <p:extLst>
      <p:ext uri="{BB962C8B-B14F-4D97-AF65-F5344CB8AC3E}">
        <p14:creationId xmlns:p14="http://schemas.microsoft.com/office/powerpoint/2010/main" val="3221534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dirty="0">
                <a:latin typeface="Calibri Light"/>
                <a:cs typeface="Calibri Light"/>
              </a:rPr>
              <a:t>Trainer notes: Housekeeping</a:t>
            </a:r>
            <a:endParaRPr lang="en-GB" dirty="0"/>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27693" y="1139695"/>
            <a:ext cx="8288614" cy="4960324"/>
          </a:xfrm>
        </p:spPr>
        <p:txBody>
          <a:bodyPr vert="horz" lIns="91440" tIns="45720" rIns="91440" bIns="45720" rtlCol="0" anchor="t">
            <a:noAutofit/>
          </a:bodyPr>
          <a:lstStyle/>
          <a:p>
            <a:pPr marL="0" indent="0">
              <a:buNone/>
            </a:pPr>
            <a:r>
              <a:rPr lang="en-GB" b="1" dirty="0"/>
              <a:t>Purpose: </a:t>
            </a:r>
            <a:r>
              <a:rPr lang="en-GB" dirty="0"/>
              <a:t>To make sure everyone knows the basics about the venue and the day</a:t>
            </a:r>
            <a:endParaRPr lang="en-GB" b="1" dirty="0"/>
          </a:p>
          <a:p>
            <a:pPr marL="0" indent="0">
              <a:buNone/>
            </a:pPr>
            <a:r>
              <a:rPr lang="en-GB" b="1" dirty="0"/>
              <a:t>Materials: </a:t>
            </a:r>
            <a:r>
              <a:rPr lang="en-GB" dirty="0"/>
              <a:t>None</a:t>
            </a:r>
          </a:p>
          <a:p>
            <a:pPr marL="0" indent="0">
              <a:buNone/>
            </a:pPr>
            <a:r>
              <a:rPr lang="en-GB" b="1" dirty="0">
                <a:latin typeface="Calibri Light"/>
                <a:cs typeface="Calibri Light"/>
              </a:rPr>
              <a:t>Instructions: </a:t>
            </a:r>
            <a:r>
              <a:rPr lang="en-GB" dirty="0">
                <a:latin typeface="Calibri Light"/>
                <a:cs typeface="Calibri Light"/>
              </a:rPr>
              <a:t>Talk through the icons on slide 5:</a:t>
            </a:r>
          </a:p>
          <a:p>
            <a:r>
              <a:rPr lang="en-GB" dirty="0"/>
              <a:t>Finish time</a:t>
            </a:r>
          </a:p>
          <a:p>
            <a:r>
              <a:rPr lang="en-GB" dirty="0"/>
              <a:t>Tea/coffee breaks – what time breaks are planned and letting people know that you can stop for additional breaks if needed. Let people know where the break-out spaces are</a:t>
            </a:r>
          </a:p>
          <a:p>
            <a:r>
              <a:rPr lang="en-GB" dirty="0"/>
              <a:t>Lunch – let people know that lunch is provided and at what time</a:t>
            </a:r>
          </a:p>
          <a:p>
            <a:r>
              <a:rPr lang="en-GB" dirty="0"/>
              <a:t>Toilets – make sure everyone knows where they are</a:t>
            </a:r>
          </a:p>
          <a:p>
            <a:r>
              <a:rPr lang="en-GB" dirty="0"/>
              <a:t>Fire – let them know if there are any planned fire tests and where the fire exits are</a:t>
            </a:r>
          </a:p>
          <a:p>
            <a:r>
              <a:rPr lang="en-GB" dirty="0">
                <a:latin typeface="Calibri Light"/>
                <a:cs typeface="Calibri Light"/>
              </a:rPr>
              <a:t>Phones – ask people to put their phones onto silent (or off if possible!)</a:t>
            </a:r>
          </a:p>
          <a:p>
            <a:pPr marL="0" indent="0">
              <a:buNone/>
            </a:pPr>
            <a:r>
              <a:rPr lang="en-GB" b="1" dirty="0">
                <a:latin typeface="Calibri Light"/>
                <a:cs typeface="Calibri Light"/>
              </a:rPr>
              <a:t>Timings: </a:t>
            </a:r>
            <a:r>
              <a:rPr lang="en-GB" dirty="0">
                <a:latin typeface="Calibri Light"/>
                <a:cs typeface="Calibri Light"/>
              </a:rPr>
              <a:t>5 minutes</a:t>
            </a:r>
            <a:endParaRPr lang="en-GB" b="1" dirty="0"/>
          </a:p>
        </p:txBody>
      </p:sp>
    </p:spTree>
    <p:extLst>
      <p:ext uri="{BB962C8B-B14F-4D97-AF65-F5344CB8AC3E}">
        <p14:creationId xmlns:p14="http://schemas.microsoft.com/office/powerpoint/2010/main" val="1511713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30BB-7E3C-4EA2-904E-19F3D2888D70}"/>
              </a:ext>
            </a:extLst>
          </p:cNvPr>
          <p:cNvSpPr>
            <a:spLocks noGrp="1"/>
          </p:cNvSpPr>
          <p:nvPr>
            <p:ph type="title"/>
          </p:nvPr>
        </p:nvSpPr>
        <p:spPr/>
        <p:txBody>
          <a:bodyPr/>
          <a:lstStyle/>
          <a:p>
            <a:r>
              <a:rPr lang="en-GB"/>
              <a:t>Listening tips</a:t>
            </a:r>
          </a:p>
        </p:txBody>
      </p:sp>
      <p:graphicFrame>
        <p:nvGraphicFramePr>
          <p:cNvPr id="6" name="Diagram 5">
            <a:extLst>
              <a:ext uri="{FF2B5EF4-FFF2-40B4-BE49-F238E27FC236}">
                <a16:creationId xmlns:a16="http://schemas.microsoft.com/office/drawing/2014/main" id="{5EAEAE36-F9D8-4221-B2F4-76968CFFF375}"/>
              </a:ext>
            </a:extLst>
          </p:cNvPr>
          <p:cNvGraphicFramePr/>
          <p:nvPr>
            <p:extLst>
              <p:ext uri="{D42A27DB-BD31-4B8C-83A1-F6EECF244321}">
                <p14:modId xmlns:p14="http://schemas.microsoft.com/office/powerpoint/2010/main" val="3620139762"/>
              </p:ext>
            </p:extLst>
          </p:nvPr>
        </p:nvGraphicFramePr>
        <p:xfrm>
          <a:off x="1524000" y="145760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4412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30BB-7E3C-4EA2-904E-19F3D2888D70}"/>
              </a:ext>
            </a:extLst>
          </p:cNvPr>
          <p:cNvSpPr>
            <a:spLocks noGrp="1"/>
          </p:cNvSpPr>
          <p:nvPr>
            <p:ph type="title"/>
          </p:nvPr>
        </p:nvSpPr>
        <p:spPr/>
        <p:txBody>
          <a:bodyPr/>
          <a:lstStyle/>
          <a:p>
            <a:r>
              <a:rPr lang="en-GB"/>
              <a:t>Reflecting, paraphrasing and summarising</a:t>
            </a:r>
          </a:p>
        </p:txBody>
      </p:sp>
      <p:sp>
        <p:nvSpPr>
          <p:cNvPr id="4" name="Rectangle 3">
            <a:extLst>
              <a:ext uri="{FF2B5EF4-FFF2-40B4-BE49-F238E27FC236}">
                <a16:creationId xmlns:a16="http://schemas.microsoft.com/office/drawing/2014/main" id="{EBFEC488-D0C7-4C83-B72C-C5ED3463366F}"/>
              </a:ext>
            </a:extLst>
          </p:cNvPr>
          <p:cNvSpPr/>
          <p:nvPr/>
        </p:nvSpPr>
        <p:spPr>
          <a:xfrm>
            <a:off x="592281" y="1319645"/>
            <a:ext cx="3803073" cy="41851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a:solidFill>
                  <a:schemeClr val="bg1"/>
                </a:solidFill>
              </a:rPr>
              <a:t>Reflecting</a:t>
            </a:r>
          </a:p>
        </p:txBody>
      </p:sp>
      <p:sp>
        <p:nvSpPr>
          <p:cNvPr id="5" name="Rectangle 4">
            <a:extLst>
              <a:ext uri="{FF2B5EF4-FFF2-40B4-BE49-F238E27FC236}">
                <a16:creationId xmlns:a16="http://schemas.microsoft.com/office/drawing/2014/main" id="{70FD5E0B-2F4F-4DE6-A6F7-364BF6F6AEF4}"/>
              </a:ext>
            </a:extLst>
          </p:cNvPr>
          <p:cNvSpPr/>
          <p:nvPr/>
        </p:nvSpPr>
        <p:spPr>
          <a:xfrm>
            <a:off x="592282" y="1319645"/>
            <a:ext cx="3803073" cy="18288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a:buFont typeface="Arial" panose="020B0604020202020204" pitchFamily="34" charset="0"/>
              <a:buChar char="•"/>
            </a:pPr>
            <a:endParaRPr lang="en-GB">
              <a:solidFill>
                <a:schemeClr val="tx1"/>
              </a:solidFill>
            </a:endParaRPr>
          </a:p>
          <a:p>
            <a:pPr marL="285750" lvl="0" indent="-285750">
              <a:buFont typeface="Arial" panose="020B0604020202020204" pitchFamily="34" charset="0"/>
              <a:buChar char="•"/>
            </a:pPr>
            <a:endParaRPr lang="en-GB">
              <a:solidFill>
                <a:schemeClr val="tx1"/>
              </a:solidFill>
            </a:endParaRPr>
          </a:p>
          <a:p>
            <a:endParaRPr lang="en-GB">
              <a:solidFill>
                <a:schemeClr val="tx1"/>
              </a:solidFill>
            </a:endParaRPr>
          </a:p>
        </p:txBody>
      </p:sp>
      <p:sp>
        <p:nvSpPr>
          <p:cNvPr id="6" name="Rectangle 5">
            <a:extLst>
              <a:ext uri="{FF2B5EF4-FFF2-40B4-BE49-F238E27FC236}">
                <a16:creationId xmlns:a16="http://schemas.microsoft.com/office/drawing/2014/main" id="{76E80988-F01C-4884-BFAB-46E281FC3197}"/>
              </a:ext>
            </a:extLst>
          </p:cNvPr>
          <p:cNvSpPr/>
          <p:nvPr/>
        </p:nvSpPr>
        <p:spPr>
          <a:xfrm>
            <a:off x="4748647" y="1319645"/>
            <a:ext cx="3803072" cy="1828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a:buFont typeface="Arial" panose="020B0604020202020204" pitchFamily="34" charset="0"/>
              <a:buChar char="•"/>
            </a:pPr>
            <a:endParaRPr lang="en-GB">
              <a:solidFill>
                <a:schemeClr val="tx1"/>
              </a:solidFill>
            </a:endParaRPr>
          </a:p>
          <a:p>
            <a:pPr lvl="0"/>
            <a:endParaRPr lang="en-GB">
              <a:solidFill>
                <a:schemeClr val="tx1"/>
              </a:solidFill>
            </a:endParaRPr>
          </a:p>
          <a:p>
            <a:endParaRPr lang="en-GB">
              <a:solidFill>
                <a:schemeClr val="tx1"/>
              </a:solidFill>
            </a:endParaRPr>
          </a:p>
        </p:txBody>
      </p:sp>
      <p:sp>
        <p:nvSpPr>
          <p:cNvPr id="7" name="Rectangle 6">
            <a:extLst>
              <a:ext uri="{FF2B5EF4-FFF2-40B4-BE49-F238E27FC236}">
                <a16:creationId xmlns:a16="http://schemas.microsoft.com/office/drawing/2014/main" id="{BF483A94-5E86-4AD1-A086-952679A4C6A5}"/>
              </a:ext>
            </a:extLst>
          </p:cNvPr>
          <p:cNvSpPr/>
          <p:nvPr/>
        </p:nvSpPr>
        <p:spPr>
          <a:xfrm>
            <a:off x="592281" y="3428999"/>
            <a:ext cx="7959437" cy="252499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p:txBody>
      </p:sp>
      <p:sp>
        <p:nvSpPr>
          <p:cNvPr id="8" name="Rectangle 7">
            <a:extLst>
              <a:ext uri="{FF2B5EF4-FFF2-40B4-BE49-F238E27FC236}">
                <a16:creationId xmlns:a16="http://schemas.microsoft.com/office/drawing/2014/main" id="{F8A08331-6C41-4180-AA82-8B7A2AB96B57}"/>
              </a:ext>
            </a:extLst>
          </p:cNvPr>
          <p:cNvSpPr/>
          <p:nvPr/>
        </p:nvSpPr>
        <p:spPr>
          <a:xfrm>
            <a:off x="4748647" y="1319645"/>
            <a:ext cx="3803073" cy="41851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a:solidFill>
                  <a:schemeClr val="bg1"/>
                </a:solidFill>
              </a:rPr>
              <a:t>Paraphrasing</a:t>
            </a:r>
          </a:p>
        </p:txBody>
      </p:sp>
      <p:sp>
        <p:nvSpPr>
          <p:cNvPr id="9" name="Rectangle 8">
            <a:extLst>
              <a:ext uri="{FF2B5EF4-FFF2-40B4-BE49-F238E27FC236}">
                <a16:creationId xmlns:a16="http://schemas.microsoft.com/office/drawing/2014/main" id="{B99F0309-4D73-4940-9FE8-62ED08513D00}"/>
              </a:ext>
            </a:extLst>
          </p:cNvPr>
          <p:cNvSpPr/>
          <p:nvPr/>
        </p:nvSpPr>
        <p:spPr>
          <a:xfrm>
            <a:off x="592282" y="3428999"/>
            <a:ext cx="7959436" cy="418515"/>
          </a:xfrm>
          <a:prstGeom prst="rect">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a:solidFill>
                  <a:schemeClr val="bg1"/>
                </a:solidFill>
              </a:rPr>
              <a:t>Summarising</a:t>
            </a:r>
          </a:p>
        </p:txBody>
      </p:sp>
      <p:sp>
        <p:nvSpPr>
          <p:cNvPr id="10" name="Rectangle 9">
            <a:extLst>
              <a:ext uri="{FF2B5EF4-FFF2-40B4-BE49-F238E27FC236}">
                <a16:creationId xmlns:a16="http://schemas.microsoft.com/office/drawing/2014/main" id="{6F5C7C7D-CB99-46E1-851F-61105F4D8189}"/>
              </a:ext>
            </a:extLst>
          </p:cNvPr>
          <p:cNvSpPr/>
          <p:nvPr/>
        </p:nvSpPr>
        <p:spPr>
          <a:xfrm>
            <a:off x="592282" y="3954128"/>
            <a:ext cx="7959438" cy="1754326"/>
          </a:xfrm>
          <a:prstGeom prst="rect">
            <a:avLst/>
          </a:prstGeom>
        </p:spPr>
        <p:txBody>
          <a:bodyPr wrap="square">
            <a:spAutoFit/>
          </a:bodyPr>
          <a:lstStyle/>
          <a:p>
            <a:pPr marL="285750" indent="-285750">
              <a:buFont typeface="Arial" panose="020B0604020202020204" pitchFamily="34" charset="0"/>
              <a:buChar char="•"/>
            </a:pPr>
            <a:r>
              <a:rPr lang="en-GB"/>
              <a:t>Condensing, or crystallising, the main points of what the person is saying and feeling at the end of a conversation, or before moving on to a new topic</a:t>
            </a:r>
          </a:p>
          <a:p>
            <a:pPr marL="285750" lvl="0" indent="-285750">
              <a:buFont typeface="Arial" panose="020B0604020202020204" pitchFamily="34" charset="0"/>
              <a:buChar char="•"/>
            </a:pPr>
            <a:r>
              <a:rPr lang="en-GB"/>
              <a:t>Summarising the main points so that the client has the opportunity to recap</a:t>
            </a:r>
          </a:p>
          <a:p>
            <a:pPr marL="285750" lvl="0" indent="-285750">
              <a:buFont typeface="Arial" panose="020B0604020202020204" pitchFamily="34" charset="0"/>
              <a:buChar char="•"/>
            </a:pPr>
            <a:r>
              <a:rPr lang="en-GB"/>
              <a:t>Likely to include both reflecting back and paraphrasing</a:t>
            </a:r>
          </a:p>
          <a:p>
            <a:pPr marL="285750" lvl="0" indent="-285750">
              <a:buFont typeface="Arial" panose="020B0604020202020204" pitchFamily="34" charset="0"/>
              <a:buChar char="•"/>
            </a:pPr>
            <a:r>
              <a:rPr lang="en-GB"/>
              <a:t>Helpful for reviewing, taking stock, and starting the process of focusing and prioritising ‘scattered’ thoughts and feelings</a:t>
            </a:r>
          </a:p>
        </p:txBody>
      </p:sp>
      <p:sp>
        <p:nvSpPr>
          <p:cNvPr id="11" name="Rectangle 10">
            <a:extLst>
              <a:ext uri="{FF2B5EF4-FFF2-40B4-BE49-F238E27FC236}">
                <a16:creationId xmlns:a16="http://schemas.microsoft.com/office/drawing/2014/main" id="{4085B7F5-EC1F-42D1-A6DC-0D3EE562BBEA}"/>
              </a:ext>
            </a:extLst>
          </p:cNvPr>
          <p:cNvSpPr/>
          <p:nvPr/>
        </p:nvSpPr>
        <p:spPr>
          <a:xfrm>
            <a:off x="592282" y="1826772"/>
            <a:ext cx="3803072" cy="1200329"/>
          </a:xfrm>
          <a:prstGeom prst="rect">
            <a:avLst/>
          </a:prstGeom>
        </p:spPr>
        <p:txBody>
          <a:bodyPr wrap="square">
            <a:spAutoFit/>
          </a:bodyPr>
          <a:lstStyle/>
          <a:p>
            <a:pPr marL="285750" lvl="0" indent="-285750">
              <a:buFont typeface="Arial" panose="020B0604020202020204" pitchFamily="34" charset="0"/>
              <a:buChar char="•"/>
            </a:pPr>
            <a:r>
              <a:rPr lang="en-GB"/>
              <a:t>Responding not just to what is being said to you, but how it is said</a:t>
            </a:r>
          </a:p>
          <a:p>
            <a:pPr marL="285750" lvl="0" indent="-285750">
              <a:buFont typeface="Arial" panose="020B0604020202020204" pitchFamily="34" charset="0"/>
              <a:buChar char="•"/>
            </a:pPr>
            <a:r>
              <a:rPr lang="en-GB"/>
              <a:t>Picking up feelings behind what is being said and reflecting that back</a:t>
            </a:r>
          </a:p>
        </p:txBody>
      </p:sp>
      <p:sp>
        <p:nvSpPr>
          <p:cNvPr id="12" name="Rectangle 11">
            <a:extLst>
              <a:ext uri="{FF2B5EF4-FFF2-40B4-BE49-F238E27FC236}">
                <a16:creationId xmlns:a16="http://schemas.microsoft.com/office/drawing/2014/main" id="{F696D645-492E-4632-B3EF-A85CA8CC1680}"/>
              </a:ext>
            </a:extLst>
          </p:cNvPr>
          <p:cNvSpPr/>
          <p:nvPr/>
        </p:nvSpPr>
        <p:spPr>
          <a:xfrm>
            <a:off x="4748647" y="1826771"/>
            <a:ext cx="3803071" cy="1200329"/>
          </a:xfrm>
          <a:prstGeom prst="rect">
            <a:avLst/>
          </a:prstGeom>
        </p:spPr>
        <p:txBody>
          <a:bodyPr wrap="square">
            <a:spAutoFit/>
          </a:bodyPr>
          <a:lstStyle/>
          <a:p>
            <a:pPr marL="285750" lvl="0" indent="-285750">
              <a:buFont typeface="Arial" panose="020B0604020202020204" pitchFamily="34" charset="0"/>
              <a:buChar char="•"/>
            </a:pPr>
            <a:r>
              <a:rPr lang="en-GB"/>
              <a:t>Identifying the most important content from what is being said</a:t>
            </a:r>
          </a:p>
          <a:p>
            <a:pPr marL="285750" lvl="0" indent="-285750">
              <a:buFont typeface="Arial" panose="020B0604020202020204" pitchFamily="34" charset="0"/>
              <a:buChar char="•"/>
            </a:pPr>
            <a:r>
              <a:rPr lang="en-GB"/>
              <a:t>Feeding it back to the speaker in a concise form</a:t>
            </a:r>
          </a:p>
        </p:txBody>
      </p:sp>
    </p:spTree>
    <p:extLst>
      <p:ext uri="{BB962C8B-B14F-4D97-AF65-F5344CB8AC3E}">
        <p14:creationId xmlns:p14="http://schemas.microsoft.com/office/powerpoint/2010/main" val="2508006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38BF-2014-4358-B9C9-59541F57C9ED}"/>
              </a:ext>
            </a:extLst>
          </p:cNvPr>
          <p:cNvSpPr>
            <a:spLocks noGrp="1"/>
          </p:cNvSpPr>
          <p:nvPr>
            <p:ph type="title"/>
          </p:nvPr>
        </p:nvSpPr>
        <p:spPr/>
        <p:txBody>
          <a:bodyPr/>
          <a:lstStyle/>
          <a:p>
            <a:r>
              <a:rPr lang="en-GB"/>
              <a:t>Example</a:t>
            </a:r>
          </a:p>
        </p:txBody>
      </p:sp>
      <p:sp>
        <p:nvSpPr>
          <p:cNvPr id="5" name="Content Placeholder 4">
            <a:extLst>
              <a:ext uri="{FF2B5EF4-FFF2-40B4-BE49-F238E27FC236}">
                <a16:creationId xmlns:a16="http://schemas.microsoft.com/office/drawing/2014/main" id="{E072E573-16A6-453E-80F5-A822CBBCF5D0}"/>
              </a:ext>
            </a:extLst>
          </p:cNvPr>
          <p:cNvSpPr>
            <a:spLocks noGrp="1"/>
          </p:cNvSpPr>
          <p:nvPr>
            <p:ph idx="1"/>
          </p:nvPr>
        </p:nvSpPr>
        <p:spPr/>
        <p:txBody>
          <a:bodyPr/>
          <a:lstStyle/>
          <a:p>
            <a:endParaRPr lang="en-GB"/>
          </a:p>
        </p:txBody>
      </p:sp>
      <p:sp>
        <p:nvSpPr>
          <p:cNvPr id="6" name="Rectangle 5">
            <a:extLst>
              <a:ext uri="{FF2B5EF4-FFF2-40B4-BE49-F238E27FC236}">
                <a16:creationId xmlns:a16="http://schemas.microsoft.com/office/drawing/2014/main" id="{0C6A03C4-9875-4559-8D81-CE589482FD2B}"/>
              </a:ext>
            </a:extLst>
          </p:cNvPr>
          <p:cNvSpPr/>
          <p:nvPr/>
        </p:nvSpPr>
        <p:spPr>
          <a:xfrm>
            <a:off x="117233" y="1264892"/>
            <a:ext cx="3727938" cy="4328215"/>
          </a:xfrm>
          <a:prstGeom prst="rect">
            <a:avLst/>
          </a:prstGeom>
          <a:solidFill>
            <a:srgbClr val="067B8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a:t>I am getting so wound up by everyone at the moment. I want to talk about going to college, but everyone’s just fixating on what could go wrong. My mum basically told me I can’t do it because I’m too mental, and my psychiatrist just keeps banging on about my medication – even though I’ve told her I hate it and don’t want to take it any more. It’s like I’m just a walking talking diagnosis and everyone has just forgotten that I’m a person. </a:t>
            </a:r>
          </a:p>
        </p:txBody>
      </p:sp>
      <p:sp>
        <p:nvSpPr>
          <p:cNvPr id="7" name="Rectangle 6">
            <a:extLst>
              <a:ext uri="{FF2B5EF4-FFF2-40B4-BE49-F238E27FC236}">
                <a16:creationId xmlns:a16="http://schemas.microsoft.com/office/drawing/2014/main" id="{C231068A-780C-40D6-976A-DC1E7329F950}"/>
              </a:ext>
            </a:extLst>
          </p:cNvPr>
          <p:cNvSpPr/>
          <p:nvPr/>
        </p:nvSpPr>
        <p:spPr>
          <a:xfrm>
            <a:off x="5298835" y="1303658"/>
            <a:ext cx="3727938" cy="13716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a:t>Reflecting</a:t>
            </a:r>
            <a:r>
              <a:rPr lang="en-GB"/>
              <a:t>:</a:t>
            </a:r>
          </a:p>
          <a:p>
            <a:pPr lvl="0" algn="ctr"/>
            <a:r>
              <a:rPr lang="en-GB"/>
              <a:t>It sounds like you’re feeling really frustrated and let down by the people around you.</a:t>
            </a:r>
          </a:p>
        </p:txBody>
      </p:sp>
      <p:sp>
        <p:nvSpPr>
          <p:cNvPr id="8" name="Rectangle 7">
            <a:extLst>
              <a:ext uri="{FF2B5EF4-FFF2-40B4-BE49-F238E27FC236}">
                <a16:creationId xmlns:a16="http://schemas.microsoft.com/office/drawing/2014/main" id="{EECC7368-6117-451F-AB63-6E805750FE61}"/>
              </a:ext>
            </a:extLst>
          </p:cNvPr>
          <p:cNvSpPr/>
          <p:nvPr/>
        </p:nvSpPr>
        <p:spPr>
          <a:xfrm>
            <a:off x="5298834" y="2827659"/>
            <a:ext cx="3727938" cy="27654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a:t>Paraphrasing</a:t>
            </a:r>
            <a:r>
              <a:rPr lang="en-GB"/>
              <a:t>:</a:t>
            </a:r>
          </a:p>
          <a:p>
            <a:pPr lvl="0" algn="ctr"/>
            <a:r>
              <a:rPr lang="en-GB"/>
              <a:t>It sounds like you’re not getting the encouragement you were hoping for to go to college. You want people to focus on you, not your diagnosis and medication. It also sounds like you might want a review of your medication. Is that right?</a:t>
            </a:r>
          </a:p>
        </p:txBody>
      </p:sp>
      <p:sp>
        <p:nvSpPr>
          <p:cNvPr id="9" name="Arrow: Right 8">
            <a:extLst>
              <a:ext uri="{FF2B5EF4-FFF2-40B4-BE49-F238E27FC236}">
                <a16:creationId xmlns:a16="http://schemas.microsoft.com/office/drawing/2014/main" id="{FC329BC9-892E-49FA-9D05-305CBB8E3C0E}"/>
              </a:ext>
            </a:extLst>
          </p:cNvPr>
          <p:cNvSpPr/>
          <p:nvPr/>
        </p:nvSpPr>
        <p:spPr>
          <a:xfrm>
            <a:off x="4080687" y="1643627"/>
            <a:ext cx="982625" cy="691661"/>
          </a:xfrm>
          <a:prstGeom prst="rightArrow">
            <a:avLst/>
          </a:prstGeom>
          <a:solidFill>
            <a:schemeClr val="bg1">
              <a:lumMod val="65000"/>
            </a:schemeClr>
          </a:solidFill>
          <a:ln>
            <a:solidFill>
              <a:schemeClr val="bg1">
                <a:lumMod val="6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87831B6D-8B10-4F66-98B8-AF2D7DF3A433}"/>
              </a:ext>
            </a:extLst>
          </p:cNvPr>
          <p:cNvSpPr/>
          <p:nvPr/>
        </p:nvSpPr>
        <p:spPr>
          <a:xfrm>
            <a:off x="4080687" y="3864552"/>
            <a:ext cx="982625" cy="691661"/>
          </a:xfrm>
          <a:prstGeom prst="rightArrow">
            <a:avLst/>
          </a:prstGeom>
          <a:solidFill>
            <a:schemeClr val="bg1">
              <a:lumMod val="65000"/>
            </a:schemeClr>
          </a:solidFill>
          <a:ln>
            <a:solidFill>
              <a:schemeClr val="bg1">
                <a:lumMod val="6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9918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9A0AB-E18B-43BC-876E-DC5B0D6C3C05}"/>
              </a:ext>
            </a:extLst>
          </p:cNvPr>
          <p:cNvSpPr>
            <a:spLocks noGrp="1"/>
          </p:cNvSpPr>
          <p:nvPr>
            <p:ph type="title"/>
          </p:nvPr>
        </p:nvSpPr>
        <p:spPr/>
        <p:txBody>
          <a:bodyPr>
            <a:normAutofit fontScale="90000"/>
          </a:bodyPr>
          <a:lstStyle/>
          <a:p>
            <a:r>
              <a:rPr lang="en-GB" b="1"/>
              <a:t>Reflecting, Paraphrasing, Summarising Exercise</a:t>
            </a:r>
            <a:br>
              <a:rPr lang="en-GB"/>
            </a:br>
            <a:endParaRPr lang="en-GB"/>
          </a:p>
        </p:txBody>
      </p:sp>
      <p:sp>
        <p:nvSpPr>
          <p:cNvPr id="3" name="Content Placeholder 2">
            <a:extLst>
              <a:ext uri="{FF2B5EF4-FFF2-40B4-BE49-F238E27FC236}">
                <a16:creationId xmlns:a16="http://schemas.microsoft.com/office/drawing/2014/main" id="{79E27FB6-7904-48DC-8C18-9FD6D8B3EC94}"/>
              </a:ext>
            </a:extLst>
          </p:cNvPr>
          <p:cNvSpPr>
            <a:spLocks noGrp="1"/>
          </p:cNvSpPr>
          <p:nvPr>
            <p:ph idx="1"/>
          </p:nvPr>
        </p:nvSpPr>
        <p:spPr/>
        <p:txBody>
          <a:bodyPr/>
          <a:lstStyle/>
          <a:p>
            <a:endParaRPr lang="en-GB"/>
          </a:p>
        </p:txBody>
      </p:sp>
      <p:sp>
        <p:nvSpPr>
          <p:cNvPr id="6" name="Rectangle 5">
            <a:extLst>
              <a:ext uri="{FF2B5EF4-FFF2-40B4-BE49-F238E27FC236}">
                <a16:creationId xmlns:a16="http://schemas.microsoft.com/office/drawing/2014/main" id="{07EFDFF3-90D6-4C74-8C2D-BF09897F1A79}"/>
              </a:ext>
            </a:extLst>
          </p:cNvPr>
          <p:cNvSpPr/>
          <p:nvPr/>
        </p:nvSpPr>
        <p:spPr>
          <a:xfrm>
            <a:off x="117233" y="3800275"/>
            <a:ext cx="3727938" cy="2319972"/>
          </a:xfrm>
          <a:prstGeom prst="rect">
            <a:avLst/>
          </a:prstGeom>
          <a:solidFill>
            <a:srgbClr val="067B8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sz="1400"/>
              <a:t>I’m feeling really low at the moment. Everything feels like such an effort – getting up in the morning and having a shower feels like a mammoth task. When I do manage to get up I feel like I’m walking around with a heavy weight on my shoulders. I was supposed to see my mum last week, but I cancelled again – she’s probably really upset with me. It feels like this is just my life now, it’s never going to get any better.</a:t>
            </a:r>
          </a:p>
        </p:txBody>
      </p:sp>
      <p:sp>
        <p:nvSpPr>
          <p:cNvPr id="7" name="Rectangle 6">
            <a:extLst>
              <a:ext uri="{FF2B5EF4-FFF2-40B4-BE49-F238E27FC236}">
                <a16:creationId xmlns:a16="http://schemas.microsoft.com/office/drawing/2014/main" id="{1F84BC34-1871-402C-97E2-939F04396483}"/>
              </a:ext>
            </a:extLst>
          </p:cNvPr>
          <p:cNvSpPr/>
          <p:nvPr/>
        </p:nvSpPr>
        <p:spPr>
          <a:xfrm>
            <a:off x="117233" y="1382426"/>
            <a:ext cx="3727938" cy="2319972"/>
          </a:xfrm>
          <a:prstGeom prst="rect">
            <a:avLst/>
          </a:prstGeom>
          <a:solidFill>
            <a:srgbClr val="067B8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sz="1400"/>
              <a:t>I feel really stuck – it feels like everything is going wrong. Everything was going well and then my relationship started to go downhill. I keep telling myself to stay positive but if it wasn’t for the children, I think I would leave. No matter how hard I try, I keep hitting dead ends, and I don’t know where to turn any more. I feel like such a failure. </a:t>
            </a:r>
          </a:p>
        </p:txBody>
      </p:sp>
      <p:sp>
        <p:nvSpPr>
          <p:cNvPr id="8" name="Rectangle 7">
            <a:extLst>
              <a:ext uri="{FF2B5EF4-FFF2-40B4-BE49-F238E27FC236}">
                <a16:creationId xmlns:a16="http://schemas.microsoft.com/office/drawing/2014/main" id="{D518502F-A542-4F54-898B-20F7464B3DC1}"/>
              </a:ext>
            </a:extLst>
          </p:cNvPr>
          <p:cNvSpPr/>
          <p:nvPr/>
        </p:nvSpPr>
        <p:spPr>
          <a:xfrm>
            <a:off x="5298835" y="1303659"/>
            <a:ext cx="3727938" cy="840102"/>
          </a:xfrm>
          <a:prstGeom prst="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1100" b="1">
                <a:solidFill>
                  <a:schemeClr val="tx1"/>
                </a:solidFill>
              </a:rPr>
              <a:t>Reflecting</a:t>
            </a:r>
            <a:r>
              <a:rPr lang="en-GB" sz="1100">
                <a:solidFill>
                  <a:schemeClr val="tx1"/>
                </a:solidFill>
              </a:rPr>
              <a:t>:</a:t>
            </a:r>
          </a:p>
        </p:txBody>
      </p:sp>
      <p:sp>
        <p:nvSpPr>
          <p:cNvPr id="9" name="Rectangle 8">
            <a:extLst>
              <a:ext uri="{FF2B5EF4-FFF2-40B4-BE49-F238E27FC236}">
                <a16:creationId xmlns:a16="http://schemas.microsoft.com/office/drawing/2014/main" id="{1AD74F28-0D90-4AF0-9C56-831F6DE241E8}"/>
              </a:ext>
            </a:extLst>
          </p:cNvPr>
          <p:cNvSpPr/>
          <p:nvPr/>
        </p:nvSpPr>
        <p:spPr>
          <a:xfrm>
            <a:off x="5298835" y="2194813"/>
            <a:ext cx="3727938" cy="1507585"/>
          </a:xfrm>
          <a:prstGeom prst="rect">
            <a:avLst/>
          </a:prstGeom>
          <a:solidFill>
            <a:schemeClr val="bg1"/>
          </a:solidFill>
          <a:ln w="19050">
            <a:solidFill>
              <a:srgbClr val="067B8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1100" b="1">
                <a:solidFill>
                  <a:schemeClr val="tx1"/>
                </a:solidFill>
              </a:rPr>
              <a:t>Paraphrasing</a:t>
            </a:r>
            <a:r>
              <a:rPr lang="en-GB" sz="1100">
                <a:solidFill>
                  <a:schemeClr val="tx1"/>
                </a:solidFill>
              </a:rPr>
              <a:t>:</a:t>
            </a:r>
          </a:p>
          <a:p>
            <a:pPr lvl="0" algn="ctr"/>
            <a:endParaRPr lang="en-GB" sz="1100">
              <a:solidFill>
                <a:schemeClr val="tx1"/>
              </a:solidFill>
            </a:endParaRPr>
          </a:p>
        </p:txBody>
      </p:sp>
      <p:sp>
        <p:nvSpPr>
          <p:cNvPr id="10" name="Arrow: Right 9">
            <a:extLst>
              <a:ext uri="{FF2B5EF4-FFF2-40B4-BE49-F238E27FC236}">
                <a16:creationId xmlns:a16="http://schemas.microsoft.com/office/drawing/2014/main" id="{33297CD7-BEDE-49B3-A7C4-5478EACD7057}"/>
              </a:ext>
            </a:extLst>
          </p:cNvPr>
          <p:cNvSpPr/>
          <p:nvPr/>
        </p:nvSpPr>
        <p:spPr>
          <a:xfrm>
            <a:off x="4080687" y="2256944"/>
            <a:ext cx="982625" cy="691661"/>
          </a:xfrm>
          <a:prstGeom prst="rightArrow">
            <a:avLst/>
          </a:prstGeom>
          <a:solidFill>
            <a:schemeClr val="bg1">
              <a:lumMod val="65000"/>
            </a:schemeClr>
          </a:solidFill>
          <a:ln>
            <a:solidFill>
              <a:schemeClr val="bg1">
                <a:lumMod val="6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3EE9D56A-7843-45BA-B2CF-30239CB4F3E6}"/>
              </a:ext>
            </a:extLst>
          </p:cNvPr>
          <p:cNvSpPr/>
          <p:nvPr/>
        </p:nvSpPr>
        <p:spPr>
          <a:xfrm>
            <a:off x="4080687" y="4614430"/>
            <a:ext cx="982625" cy="691661"/>
          </a:xfrm>
          <a:prstGeom prst="rightArrow">
            <a:avLst/>
          </a:prstGeom>
          <a:solidFill>
            <a:schemeClr val="bg1">
              <a:lumMod val="65000"/>
            </a:schemeClr>
          </a:solidFill>
          <a:ln>
            <a:solidFill>
              <a:schemeClr val="bg1">
                <a:lumMod val="6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7D8B9F4-9D3E-4D31-AD66-D90B739C0ACC}"/>
              </a:ext>
            </a:extLst>
          </p:cNvPr>
          <p:cNvSpPr/>
          <p:nvPr/>
        </p:nvSpPr>
        <p:spPr>
          <a:xfrm>
            <a:off x="5298835" y="3801299"/>
            <a:ext cx="3727938" cy="840102"/>
          </a:xfrm>
          <a:prstGeom prst="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1100" b="1">
                <a:solidFill>
                  <a:schemeClr val="tx1"/>
                </a:solidFill>
              </a:rPr>
              <a:t>Reflecting</a:t>
            </a:r>
            <a:r>
              <a:rPr lang="en-GB" sz="1100">
                <a:solidFill>
                  <a:schemeClr val="tx1"/>
                </a:solidFill>
              </a:rPr>
              <a:t>:</a:t>
            </a:r>
          </a:p>
        </p:txBody>
      </p:sp>
      <p:sp>
        <p:nvSpPr>
          <p:cNvPr id="13" name="Rectangle 12">
            <a:extLst>
              <a:ext uri="{FF2B5EF4-FFF2-40B4-BE49-F238E27FC236}">
                <a16:creationId xmlns:a16="http://schemas.microsoft.com/office/drawing/2014/main" id="{4506844D-B9C1-41F2-83FC-7F4A58F2CE6C}"/>
              </a:ext>
            </a:extLst>
          </p:cNvPr>
          <p:cNvSpPr/>
          <p:nvPr/>
        </p:nvSpPr>
        <p:spPr>
          <a:xfrm>
            <a:off x="5298834" y="4692453"/>
            <a:ext cx="3727938" cy="1507585"/>
          </a:xfrm>
          <a:prstGeom prst="rect">
            <a:avLst/>
          </a:prstGeom>
          <a:solidFill>
            <a:schemeClr val="bg1"/>
          </a:solidFill>
          <a:ln w="19050">
            <a:solidFill>
              <a:srgbClr val="067B8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1100" b="1">
                <a:solidFill>
                  <a:schemeClr val="tx1"/>
                </a:solidFill>
              </a:rPr>
              <a:t>Paraphrasing</a:t>
            </a:r>
            <a:r>
              <a:rPr lang="en-GB" sz="1100">
                <a:solidFill>
                  <a:schemeClr val="tx1"/>
                </a:solidFill>
              </a:rPr>
              <a:t>:</a:t>
            </a:r>
          </a:p>
        </p:txBody>
      </p:sp>
    </p:spTree>
    <p:extLst>
      <p:ext uri="{BB962C8B-B14F-4D97-AF65-F5344CB8AC3E}">
        <p14:creationId xmlns:p14="http://schemas.microsoft.com/office/powerpoint/2010/main" val="3961179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4B6A36-2EC9-437B-BDB9-0D040C6CC1BA}"/>
              </a:ext>
            </a:extLst>
          </p:cNvPr>
          <p:cNvSpPr>
            <a:spLocks noGrp="1"/>
          </p:cNvSpPr>
          <p:nvPr>
            <p:ph idx="1"/>
          </p:nvPr>
        </p:nvSpPr>
        <p:spPr/>
        <p:txBody>
          <a:bodyPr/>
          <a:lstStyle/>
          <a:p>
            <a:r>
              <a:rPr lang="en-GB"/>
              <a:t>Communication styles</a:t>
            </a:r>
          </a:p>
        </p:txBody>
      </p:sp>
    </p:spTree>
    <p:extLst>
      <p:ext uri="{BB962C8B-B14F-4D97-AF65-F5344CB8AC3E}">
        <p14:creationId xmlns:p14="http://schemas.microsoft.com/office/powerpoint/2010/main" val="3552181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Communication styles (part 1)</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20477" y="1066540"/>
            <a:ext cx="8903046" cy="5552901"/>
          </a:xfrm>
        </p:spPr>
        <p:txBody>
          <a:bodyPr vert="horz" lIns="91440" tIns="45720" rIns="91440" bIns="45720" numCol="1" rtlCol="0" anchor="t">
            <a:noAutofit/>
          </a:bodyPr>
          <a:lstStyle/>
          <a:p>
            <a:pPr marL="0" indent="0">
              <a:spcBef>
                <a:spcPts val="0"/>
              </a:spcBef>
              <a:buNone/>
            </a:pPr>
            <a:r>
              <a:rPr lang="en-GB" b="1" dirty="0">
                <a:latin typeface="Calibri Light"/>
                <a:cs typeface="Calibri Light"/>
              </a:rPr>
              <a:t>Purpose: </a:t>
            </a:r>
            <a:r>
              <a:rPr lang="en-GB" dirty="0">
                <a:latin typeface="Calibri Light"/>
                <a:cs typeface="Calibri Light"/>
              </a:rPr>
              <a:t>Understanding the influence of communication styles to build rapport and empathy</a:t>
            </a:r>
            <a:endParaRPr lang="en-GB" b="1" dirty="0">
              <a:latin typeface="Calibri Light"/>
              <a:cs typeface="Calibri Light"/>
            </a:endParaRPr>
          </a:p>
          <a:p>
            <a:pPr marL="0" indent="0">
              <a:spcBef>
                <a:spcPts val="0"/>
              </a:spcBef>
              <a:buNone/>
            </a:pPr>
            <a:r>
              <a:rPr lang="en-GB" b="1" dirty="0">
                <a:latin typeface="Calibri Light"/>
                <a:cs typeface="Calibri Light"/>
              </a:rPr>
              <a:t>Materials: </a:t>
            </a:r>
            <a:r>
              <a:rPr lang="en-GB" dirty="0">
                <a:latin typeface="Calibri Light"/>
                <a:cs typeface="Calibri Light"/>
              </a:rPr>
              <a:t>Social Style grid handout</a:t>
            </a:r>
            <a:endParaRPr lang="en-GB" b="1" dirty="0">
              <a:latin typeface="Calibri Light"/>
              <a:cs typeface="Calibri Light"/>
            </a:endParaRPr>
          </a:p>
          <a:p>
            <a:pPr marL="0" indent="0">
              <a:spcBef>
                <a:spcPts val="0"/>
              </a:spcBef>
              <a:buNone/>
            </a:pPr>
            <a:r>
              <a:rPr lang="en-GB" b="1" dirty="0">
                <a:latin typeface="Calibri Light"/>
                <a:cs typeface="Calibri Light"/>
              </a:rPr>
              <a:t>Building rapport: </a:t>
            </a:r>
            <a:r>
              <a:rPr lang="en-GB" dirty="0">
                <a:latin typeface="Calibri Light"/>
                <a:cs typeface="Calibri Light"/>
              </a:rPr>
              <a:t>Ask participants to discuss what rapport is and why it’s important in their role.</a:t>
            </a:r>
          </a:p>
          <a:p>
            <a:pPr marL="0" indent="0">
              <a:spcBef>
                <a:spcPts val="0"/>
              </a:spcBef>
              <a:buNone/>
            </a:pPr>
            <a:r>
              <a:rPr lang="en-GB" dirty="0">
                <a:latin typeface="Calibri Light"/>
                <a:cs typeface="Calibri Light"/>
              </a:rPr>
              <a:t>Following group discussion, show slides 49-50, stating building rapport is a process and can be developed through multiple channels. Go through the communication iceberg explaining how the </a:t>
            </a:r>
            <a:r>
              <a:rPr lang="en-GB" dirty="0">
                <a:latin typeface="Calibri Light"/>
                <a:ea typeface="Calibri" panose="020F0502020204030204" pitchFamily="34" charset="0"/>
                <a:cs typeface="Times New Roman"/>
              </a:rPr>
              <a:t>majority of what we communicate to others is understood without a single word being spoken. You pick up most of your understanding of what is being communicated to you, or what the other person is trying not to communicate to you, through body language, voice and tone, and is underpinned by their thoughts and feelings. We communicate and express our feelings, attitudes, beliefs and values not through what we say but </a:t>
            </a:r>
            <a:r>
              <a:rPr lang="en-GB" i="1" dirty="0">
                <a:latin typeface="Calibri Light"/>
                <a:ea typeface="Calibri" panose="020F0502020204030204" pitchFamily="34" charset="0"/>
                <a:cs typeface="Times New Roman"/>
              </a:rPr>
              <a:t>how</a:t>
            </a:r>
            <a:r>
              <a:rPr lang="en-GB" dirty="0">
                <a:latin typeface="Calibri Light"/>
                <a:ea typeface="Calibri" panose="020F0502020204030204" pitchFamily="34" charset="0"/>
                <a:cs typeface="Times New Roman"/>
              </a:rPr>
              <a:t> we say it. These messages are made clear by such things as our facial expressions or our eye contact or lack of it. We therefore need to build rapport and show empathy through all these channels – not just through what we say.</a:t>
            </a:r>
          </a:p>
          <a:p>
            <a:pPr marL="0" indent="0">
              <a:spcBef>
                <a:spcPts val="0"/>
              </a:spcBef>
              <a:buNone/>
            </a:pPr>
            <a:endParaRPr lang="en-US" b="1"/>
          </a:p>
          <a:p>
            <a:pPr marL="0" indent="0">
              <a:spcBef>
                <a:spcPts val="0"/>
              </a:spcBef>
              <a:buNone/>
            </a:pPr>
            <a:r>
              <a:rPr lang="en-GB" dirty="0">
                <a:latin typeface="Calibri Light"/>
                <a:cs typeface="Calibri Light"/>
              </a:rPr>
              <a:t>Explain how we’re looking at the Social Styles model (developed by David Merrill and Roger Reid in 1960s) to help you understand the people around you and knowing how to get the best from people with each preference. This model covers all the different communication channels, so is a good starting point to help you think about how you can build rapport with people effectively.</a:t>
            </a:r>
            <a:endParaRPr lang="en-GB" b="1" dirty="0">
              <a:latin typeface="Calibri Light"/>
              <a:cs typeface="Calibri Light"/>
            </a:endParaRPr>
          </a:p>
          <a:p>
            <a:pPr marL="0" indent="0">
              <a:buNone/>
            </a:pPr>
            <a:r>
              <a:rPr lang="en-GB" dirty="0">
                <a:latin typeface="Calibri Light"/>
                <a:cs typeface="Calibri Light"/>
              </a:rPr>
              <a:t>Show the Social Styles diagram (slide 51) and explain how you will go through each part in turn. </a:t>
            </a:r>
            <a:endParaRPr lang="en-US" b="1" dirty="0"/>
          </a:p>
        </p:txBody>
      </p:sp>
    </p:spTree>
    <p:extLst>
      <p:ext uri="{BB962C8B-B14F-4D97-AF65-F5344CB8AC3E}">
        <p14:creationId xmlns:p14="http://schemas.microsoft.com/office/powerpoint/2010/main" val="1619159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Communication styles (part 2)</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44379" y="731521"/>
            <a:ext cx="8866886" cy="5074194"/>
          </a:xfrm>
        </p:spPr>
        <p:txBody>
          <a:bodyPr vert="horz" lIns="91440" tIns="45720" rIns="91440" bIns="45720" numCol="1" rtlCol="0" anchor="t">
            <a:noAutofit/>
          </a:bodyPr>
          <a:lstStyle/>
          <a:p>
            <a:pPr marL="0" indent="0">
              <a:buNone/>
            </a:pPr>
            <a:r>
              <a:rPr lang="en-GB" b="1" dirty="0">
                <a:latin typeface="Calibri Light"/>
                <a:cs typeface="Calibri Light"/>
              </a:rPr>
              <a:t>The two dimensions:</a:t>
            </a:r>
            <a:r>
              <a:rPr lang="en-GB" dirty="0">
                <a:latin typeface="Calibri Light"/>
                <a:cs typeface="Calibri Light"/>
              </a:rPr>
              <a:t> Explain that the model you’ve just shown is made up of two dimensions.</a:t>
            </a:r>
          </a:p>
          <a:p>
            <a:pPr marL="0" indent="0">
              <a:buNone/>
            </a:pPr>
            <a:r>
              <a:rPr lang="en-GB" dirty="0">
                <a:latin typeface="Calibri Light"/>
                <a:cs typeface="Calibri Light"/>
              </a:rPr>
              <a:t>Assertiveness styles range from ‘asking’ behaviours to ‘telling’ behaviours, while our responsiveness varies from ’emoting’, or displaying our feelings, to ‘controlling’ our emotions. Depending on where you are on the dimensions, you will prefer a social style. As with other models, we each have our preferences, but can display all the styles from time to time. </a:t>
            </a:r>
            <a:endParaRPr lang="en-GB" dirty="0"/>
          </a:p>
          <a:p>
            <a:r>
              <a:rPr lang="en-GB" dirty="0">
                <a:latin typeface="Calibri Light"/>
                <a:cs typeface="Calibri Light"/>
              </a:rPr>
              <a:t>Introduce the first dimension (slide 51) and explain each briefly. Assertive people like to take the lead in more assertive ways, speaking directly and frankly. Others respond to input from others, sharing their own ideas to build upon others’ views. </a:t>
            </a:r>
            <a:endParaRPr lang="en-GB" dirty="0"/>
          </a:p>
          <a:p>
            <a:r>
              <a:rPr lang="en-US" dirty="0">
                <a:latin typeface="Calibri Light"/>
                <a:cs typeface="Calibri Light"/>
              </a:rPr>
              <a:t>Introduce the next dimension (slide 54). Some people like to express themselves outwardly in social settings, whilst others prefer to maintain composure and control.</a:t>
            </a:r>
          </a:p>
          <a:p>
            <a:r>
              <a:rPr lang="en-US" dirty="0">
                <a:latin typeface="Calibri Light"/>
                <a:cs typeface="Calibri Light"/>
              </a:rPr>
              <a:t>Talk through the ‘identifying a social style’ handout on slide 55– explain that these are not set-in stone, but generally you will lean one way or the other.</a:t>
            </a:r>
          </a:p>
          <a:p>
            <a:pPr marL="0" indent="0">
              <a:spcBef>
                <a:spcPts val="0"/>
              </a:spcBef>
              <a:buNone/>
            </a:pPr>
            <a:endParaRPr lang="en-US"/>
          </a:p>
          <a:p>
            <a:pPr>
              <a:spcBef>
                <a:spcPts val="0"/>
              </a:spcBef>
            </a:pPr>
            <a:endParaRPr lang="en-GB"/>
          </a:p>
        </p:txBody>
      </p:sp>
      <p:sp>
        <p:nvSpPr>
          <p:cNvPr id="2" name="Rectangle 1">
            <a:extLst>
              <a:ext uri="{FF2B5EF4-FFF2-40B4-BE49-F238E27FC236}">
                <a16:creationId xmlns:a16="http://schemas.microsoft.com/office/drawing/2014/main" id="{D318BD4E-62F6-447E-B084-5FE2431D6286}"/>
              </a:ext>
            </a:extLst>
          </p:cNvPr>
          <p:cNvSpPr/>
          <p:nvPr/>
        </p:nvSpPr>
        <p:spPr>
          <a:xfrm>
            <a:off x="144379" y="4528458"/>
            <a:ext cx="8634092" cy="1400383"/>
          </a:xfrm>
          <a:prstGeom prst="rect">
            <a:avLst/>
          </a:prstGeom>
        </p:spPr>
        <p:txBody>
          <a:bodyPr wrap="square">
            <a:spAutoFit/>
          </a:bodyPr>
          <a:lstStyle/>
          <a:p>
            <a:pPr lvl="0" defTabSz="914400">
              <a:spcAft>
                <a:spcPts val="600"/>
              </a:spcAft>
            </a:pPr>
            <a:r>
              <a:rPr lang="en-GB" sz="1400" b="1">
                <a:solidFill>
                  <a:srgbClr val="000000">
                    <a:lumMod val="75000"/>
                    <a:lumOff val="25000"/>
                  </a:srgbClr>
                </a:solidFill>
                <a:latin typeface="Calibri Light" panose="020F0302020204030204" pitchFamily="34" charset="0"/>
                <a:cs typeface="Calibri Light" panose="020F0302020204030204" pitchFamily="34" charset="0"/>
              </a:rPr>
              <a:t>Activity  </a:t>
            </a:r>
            <a:r>
              <a:rPr lang="en-GB" sz="1400">
                <a:solidFill>
                  <a:srgbClr val="000000">
                    <a:lumMod val="75000"/>
                    <a:lumOff val="25000"/>
                  </a:srgbClr>
                </a:solidFill>
                <a:latin typeface="Calibri Light" panose="020F0302020204030204" pitchFamily="34" charset="0"/>
                <a:cs typeface="Calibri Light" panose="020F0302020204030204" pitchFamily="34" charset="0"/>
              </a:rPr>
              <a:t>In pairs, have a 5-minute conversation about your last holiday. From what we’ve discussed, try and guess where the other person sits on each dimension. Tell them it’s just for fun! </a:t>
            </a:r>
          </a:p>
          <a:p>
            <a:pPr lvl="0" defTabSz="914400">
              <a:spcAft>
                <a:spcPts val="600"/>
              </a:spcAft>
            </a:pPr>
            <a:r>
              <a:rPr lang="en-GB" sz="1400">
                <a:solidFill>
                  <a:srgbClr val="000000">
                    <a:lumMod val="75000"/>
                    <a:lumOff val="25000"/>
                  </a:srgbClr>
                </a:solidFill>
                <a:latin typeface="Calibri Light" panose="020F0302020204030204" pitchFamily="34" charset="0"/>
                <a:cs typeface="Calibri Light" panose="020F0302020204030204" pitchFamily="34" charset="0"/>
              </a:rPr>
              <a:t>Debrief by asking people to share how easy/hard it was to decide where people sat.</a:t>
            </a:r>
          </a:p>
          <a:p>
            <a:pPr lvl="0" defTabSz="914400">
              <a:spcAft>
                <a:spcPts val="600"/>
              </a:spcAft>
            </a:pPr>
            <a:endParaRPr lang="en-GB" sz="1400">
              <a:solidFill>
                <a:srgbClr val="000000">
                  <a:lumMod val="75000"/>
                  <a:lumOff val="25000"/>
                </a:srgbClr>
              </a:solidFill>
              <a:latin typeface="Calibri Light" panose="020F0302020204030204" pitchFamily="34" charset="0"/>
              <a:cs typeface="Calibri Light" panose="020F0302020204030204" pitchFamily="34" charset="0"/>
            </a:endParaRPr>
          </a:p>
          <a:p>
            <a:pPr lvl="0" defTabSz="914400">
              <a:spcAft>
                <a:spcPts val="600"/>
              </a:spcAft>
            </a:pPr>
            <a:r>
              <a:rPr lang="en-GB" sz="1400" b="1">
                <a:solidFill>
                  <a:srgbClr val="000000">
                    <a:lumMod val="75000"/>
                    <a:lumOff val="25000"/>
                  </a:srgbClr>
                </a:solidFill>
                <a:latin typeface="Calibri Light" panose="020F0302020204030204" pitchFamily="34" charset="0"/>
                <a:cs typeface="Calibri Light" panose="020F0302020204030204" pitchFamily="34" charset="0"/>
              </a:rPr>
              <a:t>Timings: </a:t>
            </a:r>
            <a:r>
              <a:rPr lang="en-GB" sz="1400">
                <a:solidFill>
                  <a:srgbClr val="000000">
                    <a:lumMod val="75000"/>
                    <a:lumOff val="25000"/>
                  </a:srgbClr>
                </a:solidFill>
                <a:latin typeface="Calibri Light" panose="020F0302020204030204" pitchFamily="34" charset="0"/>
                <a:cs typeface="Calibri Light" panose="020F0302020204030204" pitchFamily="34" charset="0"/>
              </a:rPr>
              <a:t>Intro to communication channels and the 2 dimensions: 10 mins. Activity: 5 mins. Debrief: 5 mins</a:t>
            </a:r>
            <a:endParaRPr lang="en-GB" sz="1400" b="1">
              <a:solidFill>
                <a:srgbClr val="000000">
                  <a:lumMod val="75000"/>
                  <a:lumOff val="25000"/>
                </a:srgb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41813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Communication styles (part 3)</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211129" y="855136"/>
            <a:ext cx="8721742" cy="5291418"/>
          </a:xfrm>
        </p:spPr>
        <p:txBody>
          <a:bodyPr vert="horz" lIns="91440" tIns="45720" rIns="91440" bIns="45720" numCol="1" rtlCol="0" anchor="t">
            <a:noAutofit/>
          </a:bodyPr>
          <a:lstStyle/>
          <a:p>
            <a:pPr marL="0" indent="0">
              <a:spcBef>
                <a:spcPts val="0"/>
              </a:spcBef>
              <a:buNone/>
            </a:pPr>
            <a:r>
              <a:rPr lang="en-US" dirty="0">
                <a:latin typeface="Calibri Light"/>
                <a:cs typeface="Calibri Light"/>
              </a:rPr>
              <a:t>Talk through the scoring from the questionnaire, explaining that where you are on each dimension means you are likely to have a preference for one of 4 social styles. Talk through the scoring from the questionnaires – </a:t>
            </a:r>
            <a:r>
              <a:rPr lang="en-US" b="1" dirty="0">
                <a:latin typeface="Calibri Light"/>
                <a:cs typeface="Calibri Light"/>
              </a:rPr>
              <a:t>remind people that this is not an in-depth personality test and will only give an indication of preference. </a:t>
            </a:r>
            <a:r>
              <a:rPr lang="en-US" dirty="0">
                <a:latin typeface="Calibri Light"/>
                <a:cs typeface="Calibri Light"/>
              </a:rPr>
              <a:t>Ask people if their self-assessment matched what their colleagues said in the last exercise.</a:t>
            </a:r>
          </a:p>
          <a:p>
            <a:pPr lvl="1">
              <a:spcBef>
                <a:spcPts val="0"/>
              </a:spcBef>
            </a:pPr>
            <a:r>
              <a:rPr lang="en-US" dirty="0">
                <a:latin typeface="Calibri Light"/>
                <a:cs typeface="Calibri Light"/>
              </a:rPr>
              <a:t>Highest score column 1: Driving</a:t>
            </a:r>
          </a:p>
          <a:p>
            <a:pPr lvl="1">
              <a:spcBef>
                <a:spcPts val="0"/>
              </a:spcBef>
            </a:pPr>
            <a:r>
              <a:rPr lang="en-US" dirty="0">
                <a:latin typeface="Calibri Light"/>
                <a:cs typeface="Calibri Light"/>
              </a:rPr>
              <a:t>Highest score column 2: Expressive</a:t>
            </a:r>
          </a:p>
          <a:p>
            <a:pPr lvl="1">
              <a:spcBef>
                <a:spcPts val="0"/>
              </a:spcBef>
            </a:pPr>
            <a:r>
              <a:rPr lang="en-US" dirty="0">
                <a:latin typeface="Calibri Light"/>
                <a:cs typeface="Calibri Light"/>
              </a:rPr>
              <a:t>Highest score column 3: Amiable</a:t>
            </a:r>
          </a:p>
          <a:p>
            <a:pPr lvl="1">
              <a:spcBef>
                <a:spcPts val="0"/>
              </a:spcBef>
            </a:pPr>
            <a:r>
              <a:rPr lang="en-US" dirty="0">
                <a:latin typeface="Calibri Light"/>
                <a:cs typeface="Calibri Light"/>
              </a:rPr>
              <a:t>Highest score column 4: Analytical</a:t>
            </a:r>
          </a:p>
          <a:p>
            <a:pPr marL="0" indent="0">
              <a:spcBef>
                <a:spcPts val="0"/>
              </a:spcBef>
              <a:buNone/>
            </a:pPr>
            <a:r>
              <a:rPr lang="en-GB" dirty="0">
                <a:latin typeface="Calibri Light"/>
                <a:cs typeface="Calibri Light"/>
              </a:rPr>
              <a:t>Talk through the definition of each style on slide 57, explaining that these are some of the characteristics of each style. Check in with people to see if this resonates.</a:t>
            </a:r>
          </a:p>
          <a:p>
            <a:pPr marL="0" indent="0">
              <a:spcBef>
                <a:spcPts val="0"/>
              </a:spcBef>
              <a:buNone/>
            </a:pPr>
            <a:r>
              <a:rPr lang="en-GB" dirty="0">
                <a:latin typeface="Calibri Light"/>
                <a:cs typeface="Calibri Light"/>
              </a:rPr>
              <a:t>Explain that sometimes, our personal preference can have a negative impact on other people – particularly when they have the opposite preference to us. Talk through the next slide – behaviours to avoid – </a:t>
            </a:r>
            <a:r>
              <a:rPr lang="en-GB" b="1" dirty="0">
                <a:latin typeface="Calibri Light"/>
                <a:cs typeface="Calibri Light"/>
              </a:rPr>
              <a:t>emphasising that this isn’t necessarily how they are behaving, but how other people </a:t>
            </a:r>
            <a:r>
              <a:rPr lang="en-GB" b="1" i="1" dirty="0">
                <a:latin typeface="Calibri Light"/>
                <a:cs typeface="Calibri Light"/>
              </a:rPr>
              <a:t>might</a:t>
            </a:r>
            <a:r>
              <a:rPr lang="en-GB" b="1" dirty="0">
                <a:latin typeface="Calibri Light"/>
                <a:cs typeface="Calibri Light"/>
              </a:rPr>
              <a:t> interpret their communication style – particularly in stressful situations.</a:t>
            </a:r>
            <a:endParaRPr lang="en-GB" dirty="0">
              <a:latin typeface="Calibri Light"/>
              <a:cs typeface="Calibri Light"/>
            </a:endParaRPr>
          </a:p>
          <a:p>
            <a:pPr marL="0" indent="0">
              <a:spcBef>
                <a:spcPts val="0"/>
              </a:spcBef>
              <a:buNone/>
            </a:pPr>
            <a:r>
              <a:rPr lang="en-GB" dirty="0">
                <a:latin typeface="Calibri Light"/>
                <a:cs typeface="Calibri Light"/>
              </a:rPr>
              <a:t>Then explain: what’s the importance? Explain how Social Styles is closely related to Emotional Intelligence. It is all about how the four styles manifest in the real world, to </a:t>
            </a:r>
            <a:r>
              <a:rPr lang="en-GB" i="1" dirty="0">
                <a:latin typeface="Calibri Light"/>
                <a:cs typeface="Calibri Light"/>
              </a:rPr>
              <a:t>meet other people’s needs </a:t>
            </a:r>
            <a:r>
              <a:rPr lang="en-GB" dirty="0">
                <a:latin typeface="Calibri Light"/>
                <a:cs typeface="Calibri Light"/>
              </a:rPr>
              <a:t>–. The Social Styles model has power in helping you understand their behaviours and those of other people around them. And by adapting your style, the model allows you to get the best from any situation.</a:t>
            </a:r>
          </a:p>
          <a:p>
            <a:pPr marL="0" indent="0">
              <a:spcBef>
                <a:spcPts val="0"/>
              </a:spcBef>
              <a:buNone/>
            </a:pPr>
            <a:endParaRPr lang="en-GB"/>
          </a:p>
          <a:p>
            <a:pPr marL="0" indent="0">
              <a:spcBef>
                <a:spcPts val="0"/>
              </a:spcBef>
              <a:buNone/>
            </a:pPr>
            <a:endParaRPr lang="en-GB"/>
          </a:p>
          <a:p>
            <a:pPr marL="0" indent="0">
              <a:spcBef>
                <a:spcPts val="0"/>
              </a:spcBef>
              <a:buNone/>
            </a:pPr>
            <a:endParaRPr lang="en-GB"/>
          </a:p>
        </p:txBody>
      </p:sp>
    </p:spTree>
    <p:extLst>
      <p:ext uri="{BB962C8B-B14F-4D97-AF65-F5344CB8AC3E}">
        <p14:creationId xmlns:p14="http://schemas.microsoft.com/office/powerpoint/2010/main" val="335147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Communication styles (part 4)</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211129" y="1058336"/>
            <a:ext cx="8721742" cy="5291418"/>
          </a:xfrm>
        </p:spPr>
        <p:txBody>
          <a:bodyPr vert="horz" lIns="91440" tIns="45720" rIns="91440" bIns="45720" numCol="1" rtlCol="0" anchor="t">
            <a:noAutofit/>
          </a:bodyPr>
          <a:lstStyle/>
          <a:p>
            <a:pPr marL="0" indent="0">
              <a:spcBef>
                <a:spcPts val="0"/>
              </a:spcBef>
              <a:buNone/>
            </a:pPr>
            <a:r>
              <a:rPr lang="en-GB" b="1" dirty="0">
                <a:latin typeface="Calibri Light"/>
                <a:cs typeface="Calibri Light"/>
              </a:rPr>
              <a:t>Activity</a:t>
            </a:r>
            <a:r>
              <a:rPr lang="en-GB" dirty="0">
                <a:latin typeface="Calibri Light"/>
                <a:cs typeface="Calibri Light"/>
              </a:rPr>
              <a:t>: Ask people if they are willing to share their results with the rest of the group (if not randomly split the group into 4). Split the group into four groups according to their communication preference.</a:t>
            </a:r>
          </a:p>
          <a:p>
            <a:pPr marL="0" indent="0">
              <a:spcBef>
                <a:spcPts val="0"/>
              </a:spcBef>
              <a:buNone/>
            </a:pPr>
            <a:r>
              <a:rPr lang="en-GB" dirty="0">
                <a:latin typeface="Calibri Light"/>
                <a:cs typeface="Calibri Light"/>
              </a:rPr>
              <a:t>Ask them to work through the questions on slide 59, thinking about how they can work effectively with people with different communication preferences, and how others can get the best out of them. Emphasise that the intention here isn’t to ‘pigeonhole’ them into a particular style or group. But to encourage them to think about what it means to flex their style to match others, using the Social Styles model as a starting point.</a:t>
            </a:r>
          </a:p>
          <a:p>
            <a:pPr marL="0" indent="0">
              <a:spcBef>
                <a:spcPts val="0"/>
              </a:spcBef>
              <a:buNone/>
            </a:pPr>
            <a:endParaRPr lang="en-GB"/>
          </a:p>
          <a:p>
            <a:pPr marL="0" indent="0">
              <a:spcBef>
                <a:spcPts val="0"/>
              </a:spcBef>
              <a:buNone/>
            </a:pPr>
            <a:r>
              <a:rPr lang="en-GB" dirty="0">
                <a:latin typeface="Calibri Light"/>
                <a:cs typeface="Calibri Light"/>
              </a:rPr>
              <a:t>Debrief by asking each group to share their insights so that the other groups can add to their reflections about effective ways of working with other styles.</a:t>
            </a:r>
          </a:p>
          <a:p>
            <a:pPr marL="0" indent="0">
              <a:spcBef>
                <a:spcPts val="0"/>
              </a:spcBef>
              <a:buNone/>
            </a:pPr>
            <a:endParaRPr lang="en-GB"/>
          </a:p>
          <a:p>
            <a:pPr marL="0" indent="0">
              <a:spcBef>
                <a:spcPts val="0"/>
              </a:spcBef>
              <a:buNone/>
            </a:pPr>
            <a:r>
              <a:rPr lang="en-GB" dirty="0">
                <a:latin typeface="Calibri Light"/>
                <a:cs typeface="Calibri Light"/>
              </a:rPr>
              <a:t>Finish by sharing the tips on slide 60</a:t>
            </a:r>
            <a:endParaRPr lang="en-GB" dirty="0"/>
          </a:p>
          <a:p>
            <a:pPr marL="0" indent="0">
              <a:spcBef>
                <a:spcPts val="0"/>
              </a:spcBef>
              <a:buNone/>
            </a:pPr>
            <a:endParaRPr lang="en-GB"/>
          </a:p>
          <a:p>
            <a:pPr marL="0" indent="0">
              <a:spcBef>
                <a:spcPts val="0"/>
              </a:spcBef>
              <a:buNone/>
            </a:pPr>
            <a:r>
              <a:rPr lang="en-GB" b="1" dirty="0">
                <a:latin typeface="Calibri Light"/>
                <a:cs typeface="Calibri Light"/>
              </a:rPr>
              <a:t>Timings: </a:t>
            </a:r>
            <a:r>
              <a:rPr lang="en-GB" dirty="0">
                <a:latin typeface="Calibri Light"/>
                <a:cs typeface="Calibri Light"/>
              </a:rPr>
              <a:t>Introduction to the four styles: 15 mins. Activity: 15 mins. Debrief: 10 mins</a:t>
            </a:r>
            <a:endParaRPr lang="en-GB" b="1">
              <a:latin typeface="Calibri Light"/>
              <a:cs typeface="Calibri Light"/>
            </a:endParaRPr>
          </a:p>
        </p:txBody>
      </p:sp>
    </p:spTree>
    <p:extLst>
      <p:ext uri="{BB962C8B-B14F-4D97-AF65-F5344CB8AC3E}">
        <p14:creationId xmlns:p14="http://schemas.microsoft.com/office/powerpoint/2010/main" val="3599485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30BB-7E3C-4EA2-904E-19F3D2888D70}"/>
              </a:ext>
            </a:extLst>
          </p:cNvPr>
          <p:cNvSpPr>
            <a:spLocks noGrp="1"/>
          </p:cNvSpPr>
          <p:nvPr>
            <p:ph type="title"/>
          </p:nvPr>
        </p:nvSpPr>
        <p:spPr/>
        <p:txBody>
          <a:bodyPr/>
          <a:lstStyle/>
          <a:p>
            <a:r>
              <a:rPr lang="en-GB"/>
              <a:t>What is rapport?</a:t>
            </a:r>
          </a:p>
        </p:txBody>
      </p:sp>
      <p:pic>
        <p:nvPicPr>
          <p:cNvPr id="5" name="Picture 4" descr="A close up of a persons hand&#10;&#10;Description automatically generated">
            <a:extLst>
              <a:ext uri="{FF2B5EF4-FFF2-40B4-BE49-F238E27FC236}">
                <a16:creationId xmlns:a16="http://schemas.microsoft.com/office/drawing/2014/main" id="{2F3634F0-B24D-453E-AC3B-D5214D8B8C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42796" y="1643137"/>
            <a:ext cx="6423717" cy="4282478"/>
          </a:xfrm>
          <a:prstGeom prst="rect">
            <a:avLst/>
          </a:prstGeom>
        </p:spPr>
      </p:pic>
      <p:sp>
        <p:nvSpPr>
          <p:cNvPr id="6" name="TextBox 5">
            <a:extLst>
              <a:ext uri="{FF2B5EF4-FFF2-40B4-BE49-F238E27FC236}">
                <a16:creationId xmlns:a16="http://schemas.microsoft.com/office/drawing/2014/main" id="{3240ABB6-1578-4494-9D2A-D1E5DAD31A6E}"/>
              </a:ext>
            </a:extLst>
          </p:cNvPr>
          <p:cNvSpPr txBox="1"/>
          <p:nvPr/>
        </p:nvSpPr>
        <p:spPr>
          <a:xfrm>
            <a:off x="2183468" y="1643137"/>
            <a:ext cx="4342371" cy="954107"/>
          </a:xfrm>
          <a:prstGeom prst="rect">
            <a:avLst/>
          </a:prstGeom>
          <a:noFill/>
        </p:spPr>
        <p:txBody>
          <a:bodyPr wrap="square" rtlCol="0">
            <a:spAutoFit/>
          </a:bodyPr>
          <a:lstStyle/>
          <a:p>
            <a:pPr algn="ctr"/>
            <a:r>
              <a:rPr lang="en-GB" sz="2800" b="1"/>
              <a:t>‘A process of trust &amp; responsiveness’ </a:t>
            </a:r>
          </a:p>
        </p:txBody>
      </p:sp>
    </p:spTree>
    <p:extLst>
      <p:ext uri="{BB962C8B-B14F-4D97-AF65-F5344CB8AC3E}">
        <p14:creationId xmlns:p14="http://schemas.microsoft.com/office/powerpoint/2010/main" val="690526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6963-523F-4215-9055-2AB4ABF598C7}"/>
              </a:ext>
            </a:extLst>
          </p:cNvPr>
          <p:cNvSpPr>
            <a:spLocks noGrp="1"/>
          </p:cNvSpPr>
          <p:nvPr>
            <p:ph type="title"/>
          </p:nvPr>
        </p:nvSpPr>
        <p:spPr/>
        <p:txBody>
          <a:bodyPr/>
          <a:lstStyle/>
          <a:p>
            <a:r>
              <a:rPr lang="en-GB"/>
              <a:t>Housekeeping</a:t>
            </a:r>
          </a:p>
        </p:txBody>
      </p:sp>
      <p:pic>
        <p:nvPicPr>
          <p:cNvPr id="6" name="Picture 5" descr="A close up of a logo&#10;&#10;Description automatically generated">
            <a:extLst>
              <a:ext uri="{FF2B5EF4-FFF2-40B4-BE49-F238E27FC236}">
                <a16:creationId xmlns:a16="http://schemas.microsoft.com/office/drawing/2014/main" id="{1017E2B0-0BF1-480D-8C5A-87FA5DE2A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151" y="3819256"/>
            <a:ext cx="1450800" cy="1450800"/>
          </a:xfrm>
          <a:prstGeom prst="rect">
            <a:avLst/>
          </a:prstGeom>
        </p:spPr>
      </p:pic>
      <p:pic>
        <p:nvPicPr>
          <p:cNvPr id="7" name="Picture 6" descr="A close up of a logo&#10;&#10;Description automatically generated">
            <a:extLst>
              <a:ext uri="{FF2B5EF4-FFF2-40B4-BE49-F238E27FC236}">
                <a16:creationId xmlns:a16="http://schemas.microsoft.com/office/drawing/2014/main" id="{C28DEA2A-C3C5-4F6E-8E56-5613198FF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 y="1535494"/>
            <a:ext cx="1450886" cy="1450886"/>
          </a:xfrm>
          <a:prstGeom prst="rect">
            <a:avLst/>
          </a:prstGeom>
        </p:spPr>
      </p:pic>
      <p:pic>
        <p:nvPicPr>
          <p:cNvPr id="8" name="Picture 7" descr="A close up of a logo&#10;&#10;Description automatically generated">
            <a:extLst>
              <a:ext uri="{FF2B5EF4-FFF2-40B4-BE49-F238E27FC236}">
                <a16:creationId xmlns:a16="http://schemas.microsoft.com/office/drawing/2014/main" id="{96249892-B8C7-4CF1-9DC2-07050D5DD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857" y="3819256"/>
            <a:ext cx="1450800" cy="1450800"/>
          </a:xfrm>
          <a:prstGeom prst="rect">
            <a:avLst/>
          </a:prstGeom>
        </p:spPr>
      </p:pic>
      <p:pic>
        <p:nvPicPr>
          <p:cNvPr id="9" name="Picture 8" descr="A close up of a logo&#10;&#10;Description automatically generated">
            <a:extLst>
              <a:ext uri="{FF2B5EF4-FFF2-40B4-BE49-F238E27FC236}">
                <a16:creationId xmlns:a16="http://schemas.microsoft.com/office/drawing/2014/main" id="{55A61063-C99A-411F-8B42-9FAB54D12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0247" y="3819256"/>
            <a:ext cx="1450800" cy="1450800"/>
          </a:xfrm>
          <a:prstGeom prst="rect">
            <a:avLst/>
          </a:prstGeom>
        </p:spPr>
      </p:pic>
      <p:pic>
        <p:nvPicPr>
          <p:cNvPr id="10" name="Picture 9" descr="A close up of a logo&#10;&#10;Description automatically generated">
            <a:extLst>
              <a:ext uri="{FF2B5EF4-FFF2-40B4-BE49-F238E27FC236}">
                <a16:creationId xmlns:a16="http://schemas.microsoft.com/office/drawing/2014/main" id="{02A08848-4844-4589-AE49-E5A6DE438D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161" y="1535494"/>
            <a:ext cx="1450886" cy="1450886"/>
          </a:xfrm>
          <a:prstGeom prst="rect">
            <a:avLst/>
          </a:prstGeom>
        </p:spPr>
      </p:pic>
      <p:pic>
        <p:nvPicPr>
          <p:cNvPr id="11" name="Picture 10" descr="A close up of a logo&#10;&#10;Description automatically generated">
            <a:extLst>
              <a:ext uri="{FF2B5EF4-FFF2-40B4-BE49-F238E27FC236}">
                <a16:creationId xmlns:a16="http://schemas.microsoft.com/office/drawing/2014/main" id="{846523BA-28FA-479F-AB88-76789FE46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5009" y="1535494"/>
            <a:ext cx="1450886" cy="1450886"/>
          </a:xfrm>
          <a:prstGeom prst="rect">
            <a:avLst/>
          </a:prstGeom>
        </p:spPr>
      </p:pic>
    </p:spTree>
    <p:extLst>
      <p:ext uri="{BB962C8B-B14F-4D97-AF65-F5344CB8AC3E}">
        <p14:creationId xmlns:p14="http://schemas.microsoft.com/office/powerpoint/2010/main" val="4024475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30BB-7E3C-4EA2-904E-19F3D2888D70}"/>
              </a:ext>
            </a:extLst>
          </p:cNvPr>
          <p:cNvSpPr>
            <a:spLocks noGrp="1"/>
          </p:cNvSpPr>
          <p:nvPr>
            <p:ph type="title"/>
          </p:nvPr>
        </p:nvSpPr>
        <p:spPr>
          <a:xfrm>
            <a:off x="489856" y="511629"/>
            <a:ext cx="8541601" cy="945977"/>
          </a:xfrm>
        </p:spPr>
        <p:txBody>
          <a:bodyPr>
            <a:normAutofit/>
          </a:bodyPr>
          <a:lstStyle/>
          <a:p>
            <a:r>
              <a:rPr lang="en-GB"/>
              <a:t>Rapport channels: communication iceberg</a:t>
            </a:r>
          </a:p>
        </p:txBody>
      </p:sp>
      <p:grpSp>
        <p:nvGrpSpPr>
          <p:cNvPr id="15" name="Group 14">
            <a:extLst>
              <a:ext uri="{FF2B5EF4-FFF2-40B4-BE49-F238E27FC236}">
                <a16:creationId xmlns:a16="http://schemas.microsoft.com/office/drawing/2014/main" id="{18CE2832-5AB5-4E38-8AD6-B3F799A43AB2}"/>
              </a:ext>
            </a:extLst>
          </p:cNvPr>
          <p:cNvGrpSpPr>
            <a:grpSpLocks/>
          </p:cNvGrpSpPr>
          <p:nvPr/>
        </p:nvGrpSpPr>
        <p:grpSpPr bwMode="auto">
          <a:xfrm>
            <a:off x="1907857" y="1765911"/>
            <a:ext cx="5328285" cy="3776345"/>
            <a:chOff x="1133" y="586"/>
            <a:chExt cx="8391" cy="5947"/>
          </a:xfrm>
        </p:grpSpPr>
        <p:pic>
          <p:nvPicPr>
            <p:cNvPr id="16" name="Picture 15">
              <a:extLst>
                <a:ext uri="{FF2B5EF4-FFF2-40B4-BE49-F238E27FC236}">
                  <a16:creationId xmlns:a16="http://schemas.microsoft.com/office/drawing/2014/main" id="{40D55A9A-26BF-4AC7-9118-1E775FFA8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 y="586"/>
              <a:ext cx="8391" cy="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a:extLst>
                <a:ext uri="{FF2B5EF4-FFF2-40B4-BE49-F238E27FC236}">
                  <a16:creationId xmlns:a16="http://schemas.microsoft.com/office/drawing/2014/main" id="{214407E0-E9B2-4EF8-88A1-2A3D78331E61}"/>
                </a:ext>
              </a:extLst>
            </p:cNvPr>
            <p:cNvSpPr txBox="1">
              <a:spLocks noChangeArrowheads="1"/>
            </p:cNvSpPr>
            <p:nvPr/>
          </p:nvSpPr>
          <p:spPr bwMode="auto">
            <a:xfrm>
              <a:off x="4765" y="1360"/>
              <a:ext cx="1125"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2175"/>
                </a:lnSpc>
                <a:spcAft>
                  <a:spcPts val="800"/>
                </a:spcAft>
              </a:pPr>
              <a:r>
                <a:rPr lang="en-GB" sz="1800">
                  <a:solidFill>
                    <a:srgbClr val="303537"/>
                  </a:solidFill>
                  <a:effectLst/>
                  <a:latin typeface="Calibri" panose="020F0502020204030204" pitchFamily="34" charset="0"/>
                  <a:ea typeface="Calibri" panose="020F0502020204030204" pitchFamily="34" charset="0"/>
                  <a:cs typeface="Times New Roman" panose="02020603050405020304" pitchFamily="18" charset="0"/>
                </a:rPr>
                <a:t>Words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6">
              <a:extLst>
                <a:ext uri="{FF2B5EF4-FFF2-40B4-BE49-F238E27FC236}">
                  <a16:creationId xmlns:a16="http://schemas.microsoft.com/office/drawing/2014/main" id="{23B02CB5-B3D6-48EE-AE77-5160F3580F2B}"/>
                </a:ext>
              </a:extLst>
            </p:cNvPr>
            <p:cNvSpPr txBox="1">
              <a:spLocks noChangeArrowheads="1"/>
            </p:cNvSpPr>
            <p:nvPr/>
          </p:nvSpPr>
          <p:spPr bwMode="auto">
            <a:xfrm>
              <a:off x="4119" y="2569"/>
              <a:ext cx="2418" cy="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08280" marR="219710" algn="ctr">
                <a:lnSpc>
                  <a:spcPct val="95000"/>
                </a:lnSpc>
                <a:spcBef>
                  <a:spcPts val="85"/>
                </a:spcBef>
                <a:spcAft>
                  <a:spcPts val="800"/>
                </a:spcAft>
              </a:pPr>
              <a:r>
                <a:rPr lang="en-GB" sz="1800">
                  <a:solidFill>
                    <a:srgbClr val="303537"/>
                  </a:solidFill>
                  <a:effectLst/>
                  <a:latin typeface="Calibri" panose="020F0502020204030204" pitchFamily="34" charset="0"/>
                  <a:ea typeface="Calibri" panose="020F0502020204030204" pitchFamily="34" charset="0"/>
                  <a:cs typeface="Times New Roman" panose="02020603050405020304" pitchFamily="18" charset="0"/>
                </a:rPr>
                <a:t>Body language Voice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R="11430" algn="ctr">
                <a:lnSpc>
                  <a:spcPct val="95000"/>
                </a:lnSpc>
                <a:spcBef>
                  <a:spcPts val="20"/>
                </a:spcBef>
                <a:spcAft>
                  <a:spcPts val="800"/>
                </a:spcAft>
              </a:pPr>
              <a:r>
                <a:rPr lang="en-GB" sz="1800">
                  <a:solidFill>
                    <a:srgbClr val="303537"/>
                  </a:solidFill>
                  <a:effectLst/>
                  <a:latin typeface="Calibri" panose="020F0502020204030204" pitchFamily="34" charset="0"/>
                  <a:ea typeface="Calibri" panose="020F0502020204030204" pitchFamily="34" charset="0"/>
                  <a:cs typeface="Times New Roman" panose="02020603050405020304" pitchFamily="18" charset="0"/>
                </a:rPr>
                <a:t>Thoughts-conscious </a:t>
              </a:r>
              <a:r>
                <a:rPr lang="en-GB" sz="1800" spc="-5">
                  <a:solidFill>
                    <a:srgbClr val="303537"/>
                  </a:solidFill>
                  <a:effectLst/>
                  <a:latin typeface="Calibri" panose="020F0502020204030204" pitchFamily="34" charset="0"/>
                  <a:ea typeface="Calibri" panose="020F0502020204030204" pitchFamily="34" charset="0"/>
                  <a:cs typeface="Times New Roman" panose="02020603050405020304" pitchFamily="18" charset="0"/>
                </a:rPr>
                <a:t>Feelings-unconscious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3" name="TextBox 22">
            <a:extLst>
              <a:ext uri="{FF2B5EF4-FFF2-40B4-BE49-F238E27FC236}">
                <a16:creationId xmlns:a16="http://schemas.microsoft.com/office/drawing/2014/main" id="{653934DE-6716-45CC-906A-415DA4AD924B}"/>
              </a:ext>
            </a:extLst>
          </p:cNvPr>
          <p:cNvSpPr txBox="1"/>
          <p:nvPr/>
        </p:nvSpPr>
        <p:spPr>
          <a:xfrm>
            <a:off x="5676728" y="4929494"/>
            <a:ext cx="3118827" cy="923330"/>
          </a:xfrm>
          <a:prstGeom prst="rect">
            <a:avLst/>
          </a:prstGeom>
          <a:solidFill>
            <a:schemeClr val="tx2">
              <a:lumMod val="20000"/>
              <a:lumOff val="80000"/>
            </a:schemeClr>
          </a:solidFill>
        </p:spPr>
        <p:txBody>
          <a:bodyPr wrap="square" rtlCol="0">
            <a:spAutoFit/>
          </a:bodyPr>
          <a:lstStyle/>
          <a:p>
            <a:pPr algn="ctr"/>
            <a:r>
              <a:rPr lang="en-GB" b="1"/>
              <a:t>The remaining 93% is communicated through </a:t>
            </a:r>
            <a:r>
              <a:rPr lang="en-GB" b="1" i="1"/>
              <a:t>how </a:t>
            </a:r>
            <a:r>
              <a:rPr lang="en-GB" b="1"/>
              <a:t>we say it</a:t>
            </a:r>
          </a:p>
        </p:txBody>
      </p:sp>
      <p:sp>
        <p:nvSpPr>
          <p:cNvPr id="24" name="TextBox 23">
            <a:extLst>
              <a:ext uri="{FF2B5EF4-FFF2-40B4-BE49-F238E27FC236}">
                <a16:creationId xmlns:a16="http://schemas.microsoft.com/office/drawing/2014/main" id="{E2F2A7F5-A5A6-4BD8-B077-8EC5673208BA}"/>
              </a:ext>
            </a:extLst>
          </p:cNvPr>
          <p:cNvSpPr txBox="1"/>
          <p:nvPr/>
        </p:nvSpPr>
        <p:spPr>
          <a:xfrm>
            <a:off x="413995" y="1409176"/>
            <a:ext cx="3118827" cy="646331"/>
          </a:xfrm>
          <a:prstGeom prst="rect">
            <a:avLst/>
          </a:prstGeom>
          <a:solidFill>
            <a:schemeClr val="accent2">
              <a:lumMod val="40000"/>
              <a:lumOff val="60000"/>
            </a:schemeClr>
          </a:solidFill>
        </p:spPr>
        <p:txBody>
          <a:bodyPr wrap="square" rtlCol="0">
            <a:spAutoFit/>
          </a:bodyPr>
          <a:lstStyle/>
          <a:p>
            <a:pPr algn="ctr"/>
            <a:r>
              <a:rPr lang="en-GB" b="1"/>
              <a:t>7% of how we communicate is through </a:t>
            </a:r>
            <a:r>
              <a:rPr lang="en-GB" b="1" i="1"/>
              <a:t>what </a:t>
            </a:r>
            <a:r>
              <a:rPr lang="en-GB" b="1"/>
              <a:t>we say</a:t>
            </a:r>
          </a:p>
        </p:txBody>
      </p:sp>
    </p:spTree>
    <p:extLst>
      <p:ext uri="{BB962C8B-B14F-4D97-AF65-F5344CB8AC3E}">
        <p14:creationId xmlns:p14="http://schemas.microsoft.com/office/powerpoint/2010/main" val="1927042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4">
            <a:extLst>
              <a:ext uri="{FF2B5EF4-FFF2-40B4-BE49-F238E27FC236}">
                <a16:creationId xmlns:a16="http://schemas.microsoft.com/office/drawing/2014/main" id="{0C380B55-3E4F-4620-A052-BF7AE63BBF8F}"/>
              </a:ext>
            </a:extLst>
          </p:cNvPr>
          <p:cNvGraphicFramePr>
            <a:graphicFrameLocks noGrp="1"/>
          </p:cNvGraphicFramePr>
          <p:nvPr>
            <p:ph idx="1"/>
            <p:extLst>
              <p:ext uri="{D42A27DB-BD31-4B8C-83A1-F6EECF244321}">
                <p14:modId xmlns:p14="http://schemas.microsoft.com/office/powerpoint/2010/main" val="991919556"/>
              </p:ext>
            </p:extLst>
          </p:nvPr>
        </p:nvGraphicFramePr>
        <p:xfrm>
          <a:off x="173831" y="130628"/>
          <a:ext cx="8796337" cy="65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D8F814A5-A348-46E8-98AE-448AC793D705}"/>
              </a:ext>
            </a:extLst>
          </p:cNvPr>
          <p:cNvSpPr txBox="1"/>
          <p:nvPr/>
        </p:nvSpPr>
        <p:spPr>
          <a:xfrm>
            <a:off x="4056473" y="6358039"/>
            <a:ext cx="1031051"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Emoting</a:t>
            </a:r>
          </a:p>
        </p:txBody>
      </p:sp>
      <p:sp>
        <p:nvSpPr>
          <p:cNvPr id="12" name="TextBox 11">
            <a:extLst>
              <a:ext uri="{FF2B5EF4-FFF2-40B4-BE49-F238E27FC236}">
                <a16:creationId xmlns:a16="http://schemas.microsoft.com/office/drawing/2014/main" id="{0FD06AC0-B695-460F-BED4-A6708EF539F4}"/>
              </a:ext>
            </a:extLst>
          </p:cNvPr>
          <p:cNvSpPr txBox="1"/>
          <p:nvPr/>
        </p:nvSpPr>
        <p:spPr>
          <a:xfrm>
            <a:off x="3928233" y="130628"/>
            <a:ext cx="1287532"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Controlling</a:t>
            </a:r>
          </a:p>
        </p:txBody>
      </p:sp>
      <p:sp>
        <p:nvSpPr>
          <p:cNvPr id="13" name="TextBox 12">
            <a:extLst>
              <a:ext uri="{FF2B5EF4-FFF2-40B4-BE49-F238E27FC236}">
                <a16:creationId xmlns:a16="http://schemas.microsoft.com/office/drawing/2014/main" id="{047A39B4-7E68-4258-B6A8-88E47DD53FB4}"/>
              </a:ext>
            </a:extLst>
          </p:cNvPr>
          <p:cNvSpPr txBox="1"/>
          <p:nvPr/>
        </p:nvSpPr>
        <p:spPr>
          <a:xfrm rot="16200000">
            <a:off x="766487" y="3244333"/>
            <a:ext cx="139012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Responsive</a:t>
            </a:r>
          </a:p>
        </p:txBody>
      </p:sp>
      <p:sp>
        <p:nvSpPr>
          <p:cNvPr id="14" name="TextBox 13">
            <a:extLst>
              <a:ext uri="{FF2B5EF4-FFF2-40B4-BE49-F238E27FC236}">
                <a16:creationId xmlns:a16="http://schemas.microsoft.com/office/drawing/2014/main" id="{D1E2AC18-1A7F-4775-93ED-45619FFF7FD0}"/>
              </a:ext>
            </a:extLst>
          </p:cNvPr>
          <p:cNvSpPr txBox="1"/>
          <p:nvPr/>
        </p:nvSpPr>
        <p:spPr>
          <a:xfrm rot="5400000">
            <a:off x="7115629" y="3244333"/>
            <a:ext cx="113364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Assertive</a:t>
            </a:r>
          </a:p>
        </p:txBody>
      </p:sp>
      <p:sp>
        <p:nvSpPr>
          <p:cNvPr id="16" name="Title 2">
            <a:extLst>
              <a:ext uri="{FF2B5EF4-FFF2-40B4-BE49-F238E27FC236}">
                <a16:creationId xmlns:a16="http://schemas.microsoft.com/office/drawing/2014/main" id="{7B83E33C-B3E1-4BCA-B908-3383A47121D1}"/>
              </a:ext>
            </a:extLst>
          </p:cNvPr>
          <p:cNvSpPr>
            <a:spLocks noGrp="1"/>
          </p:cNvSpPr>
          <p:nvPr>
            <p:ph type="title"/>
          </p:nvPr>
        </p:nvSpPr>
        <p:spPr>
          <a:xfrm>
            <a:off x="173831" y="130628"/>
            <a:ext cx="8288614" cy="945977"/>
          </a:xfrm>
        </p:spPr>
        <p:txBody>
          <a:bodyPr/>
          <a:lstStyle/>
          <a:p>
            <a:r>
              <a:rPr lang="en-GB"/>
              <a:t>Social styles</a:t>
            </a:r>
          </a:p>
        </p:txBody>
      </p:sp>
      <p:sp>
        <p:nvSpPr>
          <p:cNvPr id="17" name="Rectangle 16">
            <a:extLst>
              <a:ext uri="{FF2B5EF4-FFF2-40B4-BE49-F238E27FC236}">
                <a16:creationId xmlns:a16="http://schemas.microsoft.com/office/drawing/2014/main" id="{5DECD0CF-EE12-481B-A3B4-52A226858AED}"/>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048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mond 2">
            <a:extLst>
              <a:ext uri="{FF2B5EF4-FFF2-40B4-BE49-F238E27FC236}">
                <a16:creationId xmlns:a16="http://schemas.microsoft.com/office/drawing/2014/main" id="{38739372-9A05-42F3-8214-B2E9B87AA905}"/>
              </a:ext>
            </a:extLst>
          </p:cNvPr>
          <p:cNvSpPr/>
          <p:nvPr/>
        </p:nvSpPr>
        <p:spPr>
          <a:xfrm>
            <a:off x="1273627" y="130628"/>
            <a:ext cx="6596743" cy="6596743"/>
          </a:xfrm>
          <a:prstGeom prst="diamond">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047A39B4-7E68-4258-B6A8-88E47DD53FB4}"/>
              </a:ext>
            </a:extLst>
          </p:cNvPr>
          <p:cNvSpPr txBox="1"/>
          <p:nvPr/>
        </p:nvSpPr>
        <p:spPr>
          <a:xfrm rot="16200000">
            <a:off x="721603" y="3244333"/>
            <a:ext cx="1479892" cy="369332"/>
          </a:xfrm>
          <a:prstGeom prst="rect">
            <a:avLst/>
          </a:prstGeom>
          <a:solidFill>
            <a:srgbClr val="E0EDCE"/>
          </a:solidFill>
        </p:spPr>
        <p:txBody>
          <a:bodyPr wrap="none" rtlCol="0">
            <a:spAutoFit/>
          </a:bodyPr>
          <a:lstStyle/>
          <a:p>
            <a:r>
              <a:rPr lang="en-GB" b="1">
                <a:latin typeface="Arial" panose="020B0604020202020204" pitchFamily="34" charset="0"/>
                <a:cs typeface="Arial" panose="020B0604020202020204" pitchFamily="34" charset="0"/>
              </a:rPr>
              <a:t>Responsive</a:t>
            </a:r>
          </a:p>
        </p:txBody>
      </p:sp>
      <p:sp>
        <p:nvSpPr>
          <p:cNvPr id="14" name="TextBox 13">
            <a:extLst>
              <a:ext uri="{FF2B5EF4-FFF2-40B4-BE49-F238E27FC236}">
                <a16:creationId xmlns:a16="http://schemas.microsoft.com/office/drawing/2014/main" id="{D1E2AC18-1A7F-4775-93ED-45619FFF7FD0}"/>
              </a:ext>
            </a:extLst>
          </p:cNvPr>
          <p:cNvSpPr txBox="1"/>
          <p:nvPr/>
        </p:nvSpPr>
        <p:spPr>
          <a:xfrm rot="5400000">
            <a:off x="7070745" y="3244333"/>
            <a:ext cx="1223412" cy="369332"/>
          </a:xfrm>
          <a:prstGeom prst="rect">
            <a:avLst/>
          </a:prstGeom>
          <a:solidFill>
            <a:srgbClr val="E0EDCE"/>
          </a:solidFill>
        </p:spPr>
        <p:txBody>
          <a:bodyPr wrap="none" rtlCol="0">
            <a:spAutoFit/>
          </a:bodyPr>
          <a:lstStyle/>
          <a:p>
            <a:r>
              <a:rPr lang="en-GB" b="1">
                <a:latin typeface="Arial" panose="020B0604020202020204" pitchFamily="34" charset="0"/>
                <a:cs typeface="Arial" panose="020B0604020202020204" pitchFamily="34" charset="0"/>
              </a:rPr>
              <a:t>Assertive</a:t>
            </a:r>
          </a:p>
        </p:txBody>
      </p:sp>
      <p:sp>
        <p:nvSpPr>
          <p:cNvPr id="16" name="Title 2">
            <a:extLst>
              <a:ext uri="{FF2B5EF4-FFF2-40B4-BE49-F238E27FC236}">
                <a16:creationId xmlns:a16="http://schemas.microsoft.com/office/drawing/2014/main" id="{7B83E33C-B3E1-4BCA-B908-3383A47121D1}"/>
              </a:ext>
            </a:extLst>
          </p:cNvPr>
          <p:cNvSpPr>
            <a:spLocks noGrp="1"/>
          </p:cNvSpPr>
          <p:nvPr>
            <p:ph type="title"/>
          </p:nvPr>
        </p:nvSpPr>
        <p:spPr>
          <a:xfrm>
            <a:off x="173831" y="130628"/>
            <a:ext cx="8288614" cy="945977"/>
          </a:xfrm>
        </p:spPr>
        <p:txBody>
          <a:bodyPr/>
          <a:lstStyle/>
          <a:p>
            <a:r>
              <a:rPr lang="en-GB"/>
              <a:t>Social styles</a:t>
            </a:r>
          </a:p>
        </p:txBody>
      </p:sp>
      <p:sp>
        <p:nvSpPr>
          <p:cNvPr id="8" name="Arrow: Left-Right 7">
            <a:extLst>
              <a:ext uri="{FF2B5EF4-FFF2-40B4-BE49-F238E27FC236}">
                <a16:creationId xmlns:a16="http://schemas.microsoft.com/office/drawing/2014/main" id="{D1611C6B-917A-49B9-BF08-B6EEF9550311}"/>
              </a:ext>
            </a:extLst>
          </p:cNvPr>
          <p:cNvSpPr/>
          <p:nvPr/>
        </p:nvSpPr>
        <p:spPr>
          <a:xfrm>
            <a:off x="1646216" y="2956282"/>
            <a:ext cx="5848316" cy="945433"/>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B0B938E-E153-4612-8D5D-B30B7D664262}"/>
              </a:ext>
            </a:extLst>
          </p:cNvPr>
          <p:cNvSpPr txBox="1"/>
          <p:nvPr/>
        </p:nvSpPr>
        <p:spPr>
          <a:xfrm>
            <a:off x="4056473" y="6358039"/>
            <a:ext cx="1031051"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Emoting</a:t>
            </a:r>
          </a:p>
        </p:txBody>
      </p:sp>
      <p:sp>
        <p:nvSpPr>
          <p:cNvPr id="18" name="TextBox 17">
            <a:extLst>
              <a:ext uri="{FF2B5EF4-FFF2-40B4-BE49-F238E27FC236}">
                <a16:creationId xmlns:a16="http://schemas.microsoft.com/office/drawing/2014/main" id="{6866C97A-2D3B-49E6-A688-01BA84E53BA5}"/>
              </a:ext>
            </a:extLst>
          </p:cNvPr>
          <p:cNvSpPr txBox="1"/>
          <p:nvPr/>
        </p:nvSpPr>
        <p:spPr>
          <a:xfrm>
            <a:off x="3928233" y="130628"/>
            <a:ext cx="1287532"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Controlling</a:t>
            </a:r>
          </a:p>
        </p:txBody>
      </p:sp>
      <p:sp>
        <p:nvSpPr>
          <p:cNvPr id="19" name="Rectangle 18">
            <a:extLst>
              <a:ext uri="{FF2B5EF4-FFF2-40B4-BE49-F238E27FC236}">
                <a16:creationId xmlns:a16="http://schemas.microsoft.com/office/drawing/2014/main" id="{03B71838-3975-4568-9993-BE02E56ABF92}"/>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DE9C4B5-A7A5-430F-BEFF-53026065D092}"/>
              </a:ext>
            </a:extLst>
          </p:cNvPr>
          <p:cNvSpPr/>
          <p:nvPr/>
        </p:nvSpPr>
        <p:spPr>
          <a:xfrm>
            <a:off x="2284374" y="2702122"/>
            <a:ext cx="4572000" cy="369332"/>
          </a:xfrm>
          <a:prstGeom prst="rect">
            <a:avLst/>
          </a:prstGeom>
        </p:spPr>
        <p:txBody>
          <a:bodyPr>
            <a:spAutoFit/>
          </a:bodyPr>
          <a:lstStyle/>
          <a:p>
            <a:pPr algn="ctr"/>
            <a:r>
              <a:rPr lang="en-GB"/>
              <a:t>Are you more of an ‘ask’ or a ‘tell’ person?</a:t>
            </a:r>
          </a:p>
        </p:txBody>
      </p:sp>
    </p:spTree>
    <p:extLst>
      <p:ext uri="{BB962C8B-B14F-4D97-AF65-F5344CB8AC3E}">
        <p14:creationId xmlns:p14="http://schemas.microsoft.com/office/powerpoint/2010/main" val="565090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4">
            <a:extLst>
              <a:ext uri="{FF2B5EF4-FFF2-40B4-BE49-F238E27FC236}">
                <a16:creationId xmlns:a16="http://schemas.microsoft.com/office/drawing/2014/main" id="{0C380B55-3E4F-4620-A052-BF7AE63BBF8F}"/>
              </a:ext>
            </a:extLst>
          </p:cNvPr>
          <p:cNvGraphicFramePr>
            <a:graphicFrameLocks noGrp="1"/>
          </p:cNvGraphicFramePr>
          <p:nvPr>
            <p:ph idx="1"/>
          </p:nvPr>
        </p:nvGraphicFramePr>
        <p:xfrm>
          <a:off x="173831" y="130628"/>
          <a:ext cx="8796337" cy="65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D8F814A5-A348-46E8-98AE-448AC793D705}"/>
              </a:ext>
            </a:extLst>
          </p:cNvPr>
          <p:cNvSpPr txBox="1"/>
          <p:nvPr/>
        </p:nvSpPr>
        <p:spPr>
          <a:xfrm>
            <a:off x="4056473" y="6358039"/>
            <a:ext cx="1031051"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Emoting</a:t>
            </a:r>
          </a:p>
        </p:txBody>
      </p:sp>
      <p:sp>
        <p:nvSpPr>
          <p:cNvPr id="12" name="TextBox 11">
            <a:extLst>
              <a:ext uri="{FF2B5EF4-FFF2-40B4-BE49-F238E27FC236}">
                <a16:creationId xmlns:a16="http://schemas.microsoft.com/office/drawing/2014/main" id="{0FD06AC0-B695-460F-BED4-A6708EF539F4}"/>
              </a:ext>
            </a:extLst>
          </p:cNvPr>
          <p:cNvSpPr txBox="1"/>
          <p:nvPr/>
        </p:nvSpPr>
        <p:spPr>
          <a:xfrm>
            <a:off x="3928233" y="130628"/>
            <a:ext cx="1287532"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Controlling</a:t>
            </a:r>
          </a:p>
        </p:txBody>
      </p:sp>
      <p:sp>
        <p:nvSpPr>
          <p:cNvPr id="13" name="TextBox 12">
            <a:extLst>
              <a:ext uri="{FF2B5EF4-FFF2-40B4-BE49-F238E27FC236}">
                <a16:creationId xmlns:a16="http://schemas.microsoft.com/office/drawing/2014/main" id="{047A39B4-7E68-4258-B6A8-88E47DD53FB4}"/>
              </a:ext>
            </a:extLst>
          </p:cNvPr>
          <p:cNvSpPr txBox="1"/>
          <p:nvPr/>
        </p:nvSpPr>
        <p:spPr>
          <a:xfrm rot="16200000">
            <a:off x="766487" y="3244333"/>
            <a:ext cx="139012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Responsive</a:t>
            </a:r>
          </a:p>
        </p:txBody>
      </p:sp>
      <p:sp>
        <p:nvSpPr>
          <p:cNvPr id="14" name="TextBox 13">
            <a:extLst>
              <a:ext uri="{FF2B5EF4-FFF2-40B4-BE49-F238E27FC236}">
                <a16:creationId xmlns:a16="http://schemas.microsoft.com/office/drawing/2014/main" id="{D1E2AC18-1A7F-4775-93ED-45619FFF7FD0}"/>
              </a:ext>
            </a:extLst>
          </p:cNvPr>
          <p:cNvSpPr txBox="1"/>
          <p:nvPr/>
        </p:nvSpPr>
        <p:spPr>
          <a:xfrm rot="5400000">
            <a:off x="7115629" y="3244333"/>
            <a:ext cx="113364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Assertive</a:t>
            </a:r>
          </a:p>
        </p:txBody>
      </p:sp>
      <p:sp>
        <p:nvSpPr>
          <p:cNvPr id="16" name="Title 2">
            <a:extLst>
              <a:ext uri="{FF2B5EF4-FFF2-40B4-BE49-F238E27FC236}">
                <a16:creationId xmlns:a16="http://schemas.microsoft.com/office/drawing/2014/main" id="{7B83E33C-B3E1-4BCA-B908-3383A47121D1}"/>
              </a:ext>
            </a:extLst>
          </p:cNvPr>
          <p:cNvSpPr>
            <a:spLocks noGrp="1"/>
          </p:cNvSpPr>
          <p:nvPr>
            <p:ph type="title"/>
          </p:nvPr>
        </p:nvSpPr>
        <p:spPr>
          <a:xfrm>
            <a:off x="173831" y="130628"/>
            <a:ext cx="8288614" cy="945977"/>
          </a:xfrm>
        </p:spPr>
        <p:txBody>
          <a:bodyPr/>
          <a:lstStyle/>
          <a:p>
            <a:r>
              <a:rPr lang="en-GB"/>
              <a:t>Social styles</a:t>
            </a:r>
          </a:p>
        </p:txBody>
      </p:sp>
      <p:sp>
        <p:nvSpPr>
          <p:cNvPr id="8" name="Rectangle 7">
            <a:extLst>
              <a:ext uri="{FF2B5EF4-FFF2-40B4-BE49-F238E27FC236}">
                <a16:creationId xmlns:a16="http://schemas.microsoft.com/office/drawing/2014/main" id="{B81AB87C-A6F8-4F6E-997E-3595E97332B9}"/>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899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7B83E33C-B3E1-4BCA-B908-3383A47121D1}"/>
              </a:ext>
            </a:extLst>
          </p:cNvPr>
          <p:cNvSpPr>
            <a:spLocks noGrp="1"/>
          </p:cNvSpPr>
          <p:nvPr>
            <p:ph type="title"/>
          </p:nvPr>
        </p:nvSpPr>
        <p:spPr>
          <a:xfrm>
            <a:off x="173831" y="130628"/>
            <a:ext cx="8288614" cy="945977"/>
          </a:xfrm>
        </p:spPr>
        <p:txBody>
          <a:bodyPr/>
          <a:lstStyle/>
          <a:p>
            <a:r>
              <a:rPr lang="en-GB"/>
              <a:t>Social styles</a:t>
            </a:r>
          </a:p>
        </p:txBody>
      </p:sp>
      <p:sp>
        <p:nvSpPr>
          <p:cNvPr id="3" name="Diamond 2">
            <a:extLst>
              <a:ext uri="{FF2B5EF4-FFF2-40B4-BE49-F238E27FC236}">
                <a16:creationId xmlns:a16="http://schemas.microsoft.com/office/drawing/2014/main" id="{38739372-9A05-42F3-8214-B2E9B87AA905}"/>
              </a:ext>
            </a:extLst>
          </p:cNvPr>
          <p:cNvSpPr/>
          <p:nvPr/>
        </p:nvSpPr>
        <p:spPr>
          <a:xfrm>
            <a:off x="1273627" y="130628"/>
            <a:ext cx="6596743" cy="6596743"/>
          </a:xfrm>
          <a:prstGeom prst="diamond">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D8F814A5-A348-46E8-98AE-448AC793D705}"/>
              </a:ext>
            </a:extLst>
          </p:cNvPr>
          <p:cNvSpPr txBox="1"/>
          <p:nvPr/>
        </p:nvSpPr>
        <p:spPr>
          <a:xfrm>
            <a:off x="4056473" y="6358039"/>
            <a:ext cx="1107996" cy="369332"/>
          </a:xfrm>
          <a:prstGeom prst="rect">
            <a:avLst/>
          </a:prstGeom>
          <a:solidFill>
            <a:srgbClr val="E0EDCE"/>
          </a:solidFill>
        </p:spPr>
        <p:txBody>
          <a:bodyPr wrap="none" rtlCol="0">
            <a:spAutoFit/>
          </a:bodyPr>
          <a:lstStyle/>
          <a:p>
            <a:r>
              <a:rPr lang="en-GB" b="1">
                <a:latin typeface="Arial" panose="020B0604020202020204" pitchFamily="34" charset="0"/>
                <a:cs typeface="Arial" panose="020B0604020202020204" pitchFamily="34" charset="0"/>
              </a:rPr>
              <a:t>Emoting</a:t>
            </a:r>
          </a:p>
        </p:txBody>
      </p:sp>
      <p:sp>
        <p:nvSpPr>
          <p:cNvPr id="12" name="TextBox 11">
            <a:extLst>
              <a:ext uri="{FF2B5EF4-FFF2-40B4-BE49-F238E27FC236}">
                <a16:creationId xmlns:a16="http://schemas.microsoft.com/office/drawing/2014/main" id="{0FD06AC0-B695-460F-BED4-A6708EF539F4}"/>
              </a:ext>
            </a:extLst>
          </p:cNvPr>
          <p:cNvSpPr txBox="1"/>
          <p:nvPr/>
        </p:nvSpPr>
        <p:spPr>
          <a:xfrm>
            <a:off x="3928233" y="130628"/>
            <a:ext cx="1415772" cy="369332"/>
          </a:xfrm>
          <a:prstGeom prst="rect">
            <a:avLst/>
          </a:prstGeom>
          <a:solidFill>
            <a:srgbClr val="E0EDCE"/>
          </a:solidFill>
        </p:spPr>
        <p:txBody>
          <a:bodyPr wrap="none" rtlCol="0">
            <a:spAutoFit/>
          </a:bodyPr>
          <a:lstStyle/>
          <a:p>
            <a:r>
              <a:rPr lang="en-GB" b="1">
                <a:latin typeface="Arial" panose="020B0604020202020204" pitchFamily="34" charset="0"/>
                <a:cs typeface="Arial" panose="020B0604020202020204" pitchFamily="34" charset="0"/>
              </a:rPr>
              <a:t>Controlling</a:t>
            </a:r>
          </a:p>
        </p:txBody>
      </p:sp>
      <p:sp>
        <p:nvSpPr>
          <p:cNvPr id="13" name="TextBox 12">
            <a:extLst>
              <a:ext uri="{FF2B5EF4-FFF2-40B4-BE49-F238E27FC236}">
                <a16:creationId xmlns:a16="http://schemas.microsoft.com/office/drawing/2014/main" id="{047A39B4-7E68-4258-B6A8-88E47DD53FB4}"/>
              </a:ext>
            </a:extLst>
          </p:cNvPr>
          <p:cNvSpPr txBox="1"/>
          <p:nvPr/>
        </p:nvSpPr>
        <p:spPr>
          <a:xfrm rot="16200000">
            <a:off x="771118" y="3248964"/>
            <a:ext cx="1380861" cy="369332"/>
          </a:xfrm>
          <a:prstGeom prst="rect">
            <a:avLst/>
          </a:prstGeom>
          <a:solidFill>
            <a:srgbClr val="E0EDCE"/>
          </a:solidFill>
        </p:spPr>
        <p:txBody>
          <a:bodyPr wrap="square" rtlCol="0">
            <a:spAutoFit/>
          </a:bodyPr>
          <a:lstStyle/>
          <a:p>
            <a:r>
              <a:rPr lang="en-GB">
                <a:latin typeface="Arial" panose="020B0604020202020204" pitchFamily="34" charset="0"/>
                <a:cs typeface="Arial" panose="020B0604020202020204" pitchFamily="34" charset="0"/>
              </a:rPr>
              <a:t>Responsive</a:t>
            </a:r>
          </a:p>
        </p:txBody>
      </p:sp>
      <p:sp>
        <p:nvSpPr>
          <p:cNvPr id="14" name="TextBox 13">
            <a:extLst>
              <a:ext uri="{FF2B5EF4-FFF2-40B4-BE49-F238E27FC236}">
                <a16:creationId xmlns:a16="http://schemas.microsoft.com/office/drawing/2014/main" id="{D1E2AC18-1A7F-4775-93ED-45619FFF7FD0}"/>
              </a:ext>
            </a:extLst>
          </p:cNvPr>
          <p:cNvSpPr txBox="1"/>
          <p:nvPr/>
        </p:nvSpPr>
        <p:spPr>
          <a:xfrm rot="5400000">
            <a:off x="7115629" y="3244333"/>
            <a:ext cx="113364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Assertive</a:t>
            </a:r>
          </a:p>
        </p:txBody>
      </p:sp>
      <p:sp>
        <p:nvSpPr>
          <p:cNvPr id="9" name="Arrow: Left-Right 8">
            <a:extLst>
              <a:ext uri="{FF2B5EF4-FFF2-40B4-BE49-F238E27FC236}">
                <a16:creationId xmlns:a16="http://schemas.microsoft.com/office/drawing/2014/main" id="{65E4003B-7160-4DE3-8338-6D6BFE7168EF}"/>
              </a:ext>
            </a:extLst>
          </p:cNvPr>
          <p:cNvSpPr/>
          <p:nvPr/>
        </p:nvSpPr>
        <p:spPr>
          <a:xfrm rot="5400000">
            <a:off x="1686312" y="2961165"/>
            <a:ext cx="5848316" cy="945433"/>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7AA0843-7F3F-4042-8CB8-789BD19979A8}"/>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DB821C3-8E5E-454F-B1CD-873C18A95E27}"/>
              </a:ext>
            </a:extLst>
          </p:cNvPr>
          <p:cNvSpPr/>
          <p:nvPr/>
        </p:nvSpPr>
        <p:spPr>
          <a:xfrm>
            <a:off x="2723748" y="2828834"/>
            <a:ext cx="1643859" cy="1200329"/>
          </a:xfrm>
          <a:prstGeom prst="rect">
            <a:avLst/>
          </a:prstGeom>
        </p:spPr>
        <p:txBody>
          <a:bodyPr wrap="square">
            <a:spAutoFit/>
          </a:bodyPr>
          <a:lstStyle/>
          <a:p>
            <a:pPr algn="r"/>
            <a:r>
              <a:rPr lang="en-GB"/>
              <a:t>Do you prefer to show or control your emotions?</a:t>
            </a:r>
          </a:p>
        </p:txBody>
      </p:sp>
    </p:spTree>
    <p:extLst>
      <p:ext uri="{BB962C8B-B14F-4D97-AF65-F5344CB8AC3E}">
        <p14:creationId xmlns:p14="http://schemas.microsoft.com/office/powerpoint/2010/main" val="4017647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07D6-4266-4B41-983D-9568DAF49A53}"/>
              </a:ext>
            </a:extLst>
          </p:cNvPr>
          <p:cNvSpPr>
            <a:spLocks noGrp="1"/>
          </p:cNvSpPr>
          <p:nvPr>
            <p:ph type="title"/>
          </p:nvPr>
        </p:nvSpPr>
        <p:spPr/>
        <p:txBody>
          <a:bodyPr/>
          <a:lstStyle/>
          <a:p>
            <a:r>
              <a:rPr lang="en-GB"/>
              <a:t>Identifying a Social Style </a:t>
            </a:r>
          </a:p>
        </p:txBody>
      </p:sp>
      <p:pic>
        <p:nvPicPr>
          <p:cNvPr id="7" name="Picture 6">
            <a:extLst>
              <a:ext uri="{FF2B5EF4-FFF2-40B4-BE49-F238E27FC236}">
                <a16:creationId xmlns:a16="http://schemas.microsoft.com/office/drawing/2014/main" id="{4864F3E2-6C49-4573-94F9-A0B49C4C7932}"/>
              </a:ext>
            </a:extLst>
          </p:cNvPr>
          <p:cNvPicPr>
            <a:picLocks noChangeAspect="1"/>
          </p:cNvPicPr>
          <p:nvPr/>
        </p:nvPicPr>
        <p:blipFill>
          <a:blip r:embed="rId2"/>
          <a:stretch>
            <a:fillRect/>
          </a:stretch>
        </p:blipFill>
        <p:spPr>
          <a:xfrm>
            <a:off x="1002294" y="984617"/>
            <a:ext cx="7263739" cy="5593551"/>
          </a:xfrm>
          <a:prstGeom prst="rect">
            <a:avLst/>
          </a:prstGeom>
        </p:spPr>
      </p:pic>
      <p:sp>
        <p:nvSpPr>
          <p:cNvPr id="4" name="Rectangle 3">
            <a:extLst>
              <a:ext uri="{FF2B5EF4-FFF2-40B4-BE49-F238E27FC236}">
                <a16:creationId xmlns:a16="http://schemas.microsoft.com/office/drawing/2014/main" id="{A4B6C1B5-B225-4EA1-9550-9E99988E6804}"/>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300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4">
            <a:extLst>
              <a:ext uri="{FF2B5EF4-FFF2-40B4-BE49-F238E27FC236}">
                <a16:creationId xmlns:a16="http://schemas.microsoft.com/office/drawing/2014/main" id="{0C380B55-3E4F-4620-A052-BF7AE63BBF8F}"/>
              </a:ext>
            </a:extLst>
          </p:cNvPr>
          <p:cNvGraphicFramePr>
            <a:graphicFrameLocks noGrp="1"/>
          </p:cNvGraphicFramePr>
          <p:nvPr>
            <p:ph idx="1"/>
            <p:extLst>
              <p:ext uri="{D42A27DB-BD31-4B8C-83A1-F6EECF244321}">
                <p14:modId xmlns:p14="http://schemas.microsoft.com/office/powerpoint/2010/main" val="2140223078"/>
              </p:ext>
            </p:extLst>
          </p:nvPr>
        </p:nvGraphicFramePr>
        <p:xfrm>
          <a:off x="173831" y="130628"/>
          <a:ext cx="8796337" cy="65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D8F814A5-A348-46E8-98AE-448AC793D705}"/>
              </a:ext>
            </a:extLst>
          </p:cNvPr>
          <p:cNvSpPr txBox="1"/>
          <p:nvPr/>
        </p:nvSpPr>
        <p:spPr>
          <a:xfrm>
            <a:off x="4056473" y="6358039"/>
            <a:ext cx="1031051"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Emoting</a:t>
            </a:r>
          </a:p>
        </p:txBody>
      </p:sp>
      <p:sp>
        <p:nvSpPr>
          <p:cNvPr id="12" name="TextBox 11">
            <a:extLst>
              <a:ext uri="{FF2B5EF4-FFF2-40B4-BE49-F238E27FC236}">
                <a16:creationId xmlns:a16="http://schemas.microsoft.com/office/drawing/2014/main" id="{0FD06AC0-B695-460F-BED4-A6708EF539F4}"/>
              </a:ext>
            </a:extLst>
          </p:cNvPr>
          <p:cNvSpPr txBox="1"/>
          <p:nvPr/>
        </p:nvSpPr>
        <p:spPr>
          <a:xfrm>
            <a:off x="3928233" y="130628"/>
            <a:ext cx="1287532"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Controlling</a:t>
            </a:r>
          </a:p>
        </p:txBody>
      </p:sp>
      <p:sp>
        <p:nvSpPr>
          <p:cNvPr id="13" name="TextBox 12">
            <a:extLst>
              <a:ext uri="{FF2B5EF4-FFF2-40B4-BE49-F238E27FC236}">
                <a16:creationId xmlns:a16="http://schemas.microsoft.com/office/drawing/2014/main" id="{047A39B4-7E68-4258-B6A8-88E47DD53FB4}"/>
              </a:ext>
            </a:extLst>
          </p:cNvPr>
          <p:cNvSpPr txBox="1"/>
          <p:nvPr/>
        </p:nvSpPr>
        <p:spPr>
          <a:xfrm rot="16200000">
            <a:off x="766487" y="3244333"/>
            <a:ext cx="139012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Responsive</a:t>
            </a:r>
          </a:p>
        </p:txBody>
      </p:sp>
      <p:sp>
        <p:nvSpPr>
          <p:cNvPr id="14" name="TextBox 13">
            <a:extLst>
              <a:ext uri="{FF2B5EF4-FFF2-40B4-BE49-F238E27FC236}">
                <a16:creationId xmlns:a16="http://schemas.microsoft.com/office/drawing/2014/main" id="{D1E2AC18-1A7F-4775-93ED-45619FFF7FD0}"/>
              </a:ext>
            </a:extLst>
          </p:cNvPr>
          <p:cNvSpPr txBox="1"/>
          <p:nvPr/>
        </p:nvSpPr>
        <p:spPr>
          <a:xfrm rot="5400000">
            <a:off x="7115629" y="3244333"/>
            <a:ext cx="113364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Assertive</a:t>
            </a:r>
          </a:p>
        </p:txBody>
      </p:sp>
      <p:sp>
        <p:nvSpPr>
          <p:cNvPr id="16" name="Title 2">
            <a:extLst>
              <a:ext uri="{FF2B5EF4-FFF2-40B4-BE49-F238E27FC236}">
                <a16:creationId xmlns:a16="http://schemas.microsoft.com/office/drawing/2014/main" id="{7B83E33C-B3E1-4BCA-B908-3383A47121D1}"/>
              </a:ext>
            </a:extLst>
          </p:cNvPr>
          <p:cNvSpPr>
            <a:spLocks noGrp="1"/>
          </p:cNvSpPr>
          <p:nvPr>
            <p:ph type="title"/>
          </p:nvPr>
        </p:nvSpPr>
        <p:spPr>
          <a:xfrm>
            <a:off x="173831" y="130628"/>
            <a:ext cx="8288614" cy="945977"/>
          </a:xfrm>
        </p:spPr>
        <p:txBody>
          <a:bodyPr/>
          <a:lstStyle/>
          <a:p>
            <a:r>
              <a:rPr lang="en-GB"/>
              <a:t>Questionnaires</a:t>
            </a:r>
          </a:p>
        </p:txBody>
      </p:sp>
      <p:sp>
        <p:nvSpPr>
          <p:cNvPr id="8" name="Rectangle 7">
            <a:extLst>
              <a:ext uri="{FF2B5EF4-FFF2-40B4-BE49-F238E27FC236}">
                <a16:creationId xmlns:a16="http://schemas.microsoft.com/office/drawing/2014/main" id="{CC8EECE5-2CF7-4014-9D69-D6CE40DD390E}"/>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584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D7D021C1-4567-4AF4-9921-D2CCB3EEA264}"/>
              </a:ext>
            </a:extLst>
          </p:cNvPr>
          <p:cNvGraphicFramePr>
            <a:graphicFrameLocks noGrp="1"/>
          </p:cNvGraphicFramePr>
          <p:nvPr>
            <p:ph idx="1"/>
            <p:extLst>
              <p:ext uri="{D42A27DB-BD31-4B8C-83A1-F6EECF244321}">
                <p14:modId xmlns:p14="http://schemas.microsoft.com/office/powerpoint/2010/main" val="2529494452"/>
              </p:ext>
            </p:extLst>
          </p:nvPr>
        </p:nvGraphicFramePr>
        <p:xfrm>
          <a:off x="173831" y="130628"/>
          <a:ext cx="8796337" cy="65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3056B63-5052-4A46-8A75-AE9A2D1FF822}"/>
              </a:ext>
            </a:extLst>
          </p:cNvPr>
          <p:cNvSpPr>
            <a:spLocks noGrp="1"/>
          </p:cNvSpPr>
          <p:nvPr>
            <p:ph type="title"/>
          </p:nvPr>
        </p:nvSpPr>
        <p:spPr>
          <a:xfrm>
            <a:off x="173831" y="130628"/>
            <a:ext cx="8288614" cy="945977"/>
          </a:xfrm>
        </p:spPr>
        <p:txBody>
          <a:bodyPr/>
          <a:lstStyle/>
          <a:p>
            <a:r>
              <a:rPr lang="en-GB"/>
              <a:t>Social styles</a:t>
            </a:r>
          </a:p>
        </p:txBody>
      </p:sp>
      <p:sp>
        <p:nvSpPr>
          <p:cNvPr id="9" name="TextBox 8">
            <a:extLst>
              <a:ext uri="{FF2B5EF4-FFF2-40B4-BE49-F238E27FC236}">
                <a16:creationId xmlns:a16="http://schemas.microsoft.com/office/drawing/2014/main" id="{9463617D-A000-4578-B054-9640E70ACA56}"/>
              </a:ext>
            </a:extLst>
          </p:cNvPr>
          <p:cNvSpPr txBox="1"/>
          <p:nvPr/>
        </p:nvSpPr>
        <p:spPr>
          <a:xfrm>
            <a:off x="4056473" y="6358039"/>
            <a:ext cx="1031051"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Emoting</a:t>
            </a:r>
          </a:p>
        </p:txBody>
      </p:sp>
      <p:sp>
        <p:nvSpPr>
          <p:cNvPr id="10" name="TextBox 9">
            <a:extLst>
              <a:ext uri="{FF2B5EF4-FFF2-40B4-BE49-F238E27FC236}">
                <a16:creationId xmlns:a16="http://schemas.microsoft.com/office/drawing/2014/main" id="{7FE76632-30C4-4351-AB4E-C729808AF18D}"/>
              </a:ext>
            </a:extLst>
          </p:cNvPr>
          <p:cNvSpPr txBox="1"/>
          <p:nvPr/>
        </p:nvSpPr>
        <p:spPr>
          <a:xfrm>
            <a:off x="3928233" y="130628"/>
            <a:ext cx="1287532"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Controlling</a:t>
            </a:r>
          </a:p>
        </p:txBody>
      </p:sp>
      <p:sp>
        <p:nvSpPr>
          <p:cNvPr id="11" name="TextBox 10">
            <a:extLst>
              <a:ext uri="{FF2B5EF4-FFF2-40B4-BE49-F238E27FC236}">
                <a16:creationId xmlns:a16="http://schemas.microsoft.com/office/drawing/2014/main" id="{7BEF32BA-44CF-4577-B84F-73C36F3FA84B}"/>
              </a:ext>
            </a:extLst>
          </p:cNvPr>
          <p:cNvSpPr txBox="1"/>
          <p:nvPr/>
        </p:nvSpPr>
        <p:spPr>
          <a:xfrm rot="16200000">
            <a:off x="766487" y="3244333"/>
            <a:ext cx="139012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Responsive</a:t>
            </a:r>
          </a:p>
        </p:txBody>
      </p:sp>
      <p:sp>
        <p:nvSpPr>
          <p:cNvPr id="12" name="TextBox 11">
            <a:extLst>
              <a:ext uri="{FF2B5EF4-FFF2-40B4-BE49-F238E27FC236}">
                <a16:creationId xmlns:a16="http://schemas.microsoft.com/office/drawing/2014/main" id="{CE343F69-846D-4F60-B5FE-4E74C19E3A08}"/>
              </a:ext>
            </a:extLst>
          </p:cNvPr>
          <p:cNvSpPr txBox="1"/>
          <p:nvPr/>
        </p:nvSpPr>
        <p:spPr>
          <a:xfrm rot="5400000">
            <a:off x="7115629" y="3244333"/>
            <a:ext cx="113364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Assertive</a:t>
            </a:r>
          </a:p>
        </p:txBody>
      </p:sp>
      <p:sp>
        <p:nvSpPr>
          <p:cNvPr id="13" name="Rectangle 12">
            <a:extLst>
              <a:ext uri="{FF2B5EF4-FFF2-40B4-BE49-F238E27FC236}">
                <a16:creationId xmlns:a16="http://schemas.microsoft.com/office/drawing/2014/main" id="{E1D706E3-7B70-4336-9506-6BDD026D4EC3}"/>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525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D7D021C1-4567-4AF4-9921-D2CCB3EEA264}"/>
              </a:ext>
            </a:extLst>
          </p:cNvPr>
          <p:cNvGraphicFramePr>
            <a:graphicFrameLocks noGrp="1"/>
          </p:cNvGraphicFramePr>
          <p:nvPr>
            <p:ph idx="1"/>
            <p:extLst>
              <p:ext uri="{D42A27DB-BD31-4B8C-83A1-F6EECF244321}">
                <p14:modId xmlns:p14="http://schemas.microsoft.com/office/powerpoint/2010/main" val="4080967294"/>
              </p:ext>
            </p:extLst>
          </p:nvPr>
        </p:nvGraphicFramePr>
        <p:xfrm>
          <a:off x="173831" y="130628"/>
          <a:ext cx="8796337" cy="65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3056B63-5052-4A46-8A75-AE9A2D1FF822}"/>
              </a:ext>
            </a:extLst>
          </p:cNvPr>
          <p:cNvSpPr>
            <a:spLocks noGrp="1"/>
          </p:cNvSpPr>
          <p:nvPr>
            <p:ph type="title"/>
          </p:nvPr>
        </p:nvSpPr>
        <p:spPr>
          <a:xfrm>
            <a:off x="173832" y="130628"/>
            <a:ext cx="3599882" cy="945977"/>
          </a:xfrm>
        </p:spPr>
        <p:txBody>
          <a:bodyPr/>
          <a:lstStyle/>
          <a:p>
            <a:r>
              <a:rPr lang="en-GB"/>
              <a:t>Behaviours to avoid</a:t>
            </a:r>
          </a:p>
        </p:txBody>
      </p:sp>
      <p:sp>
        <p:nvSpPr>
          <p:cNvPr id="6" name="TextBox 5">
            <a:extLst>
              <a:ext uri="{FF2B5EF4-FFF2-40B4-BE49-F238E27FC236}">
                <a16:creationId xmlns:a16="http://schemas.microsoft.com/office/drawing/2014/main" id="{080292C0-5D11-46D5-8A8B-92C38D9990C3}"/>
              </a:ext>
            </a:extLst>
          </p:cNvPr>
          <p:cNvSpPr txBox="1"/>
          <p:nvPr/>
        </p:nvSpPr>
        <p:spPr>
          <a:xfrm>
            <a:off x="4056473" y="6358039"/>
            <a:ext cx="1031051"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Emoting</a:t>
            </a:r>
          </a:p>
        </p:txBody>
      </p:sp>
      <p:sp>
        <p:nvSpPr>
          <p:cNvPr id="7" name="TextBox 6">
            <a:extLst>
              <a:ext uri="{FF2B5EF4-FFF2-40B4-BE49-F238E27FC236}">
                <a16:creationId xmlns:a16="http://schemas.microsoft.com/office/drawing/2014/main" id="{374898E0-9C78-4F00-B69F-6B8B95A4DB6C}"/>
              </a:ext>
            </a:extLst>
          </p:cNvPr>
          <p:cNvSpPr txBox="1"/>
          <p:nvPr/>
        </p:nvSpPr>
        <p:spPr>
          <a:xfrm>
            <a:off x="3928233" y="130628"/>
            <a:ext cx="1287532"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Controlling</a:t>
            </a:r>
          </a:p>
        </p:txBody>
      </p:sp>
      <p:sp>
        <p:nvSpPr>
          <p:cNvPr id="8" name="TextBox 7">
            <a:extLst>
              <a:ext uri="{FF2B5EF4-FFF2-40B4-BE49-F238E27FC236}">
                <a16:creationId xmlns:a16="http://schemas.microsoft.com/office/drawing/2014/main" id="{3C373525-CC97-4DDF-88DB-983B83527232}"/>
              </a:ext>
            </a:extLst>
          </p:cNvPr>
          <p:cNvSpPr txBox="1"/>
          <p:nvPr/>
        </p:nvSpPr>
        <p:spPr>
          <a:xfrm rot="16200000">
            <a:off x="766487" y="3244333"/>
            <a:ext cx="139012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Responsive</a:t>
            </a:r>
          </a:p>
        </p:txBody>
      </p:sp>
      <p:sp>
        <p:nvSpPr>
          <p:cNvPr id="9" name="TextBox 8">
            <a:extLst>
              <a:ext uri="{FF2B5EF4-FFF2-40B4-BE49-F238E27FC236}">
                <a16:creationId xmlns:a16="http://schemas.microsoft.com/office/drawing/2014/main" id="{D2CF46EF-9375-47C4-A268-386E448E9241}"/>
              </a:ext>
            </a:extLst>
          </p:cNvPr>
          <p:cNvSpPr txBox="1"/>
          <p:nvPr/>
        </p:nvSpPr>
        <p:spPr>
          <a:xfrm rot="5400000">
            <a:off x="7115629" y="3244333"/>
            <a:ext cx="1133644" cy="369332"/>
          </a:xfrm>
          <a:prstGeom prst="rect">
            <a:avLst/>
          </a:prstGeom>
          <a:solidFill>
            <a:srgbClr val="E0EDCE"/>
          </a:solidFill>
        </p:spPr>
        <p:txBody>
          <a:bodyPr wrap="none" rtlCol="0">
            <a:spAutoFit/>
          </a:bodyPr>
          <a:lstStyle/>
          <a:p>
            <a:r>
              <a:rPr lang="en-GB">
                <a:latin typeface="Arial" panose="020B0604020202020204" pitchFamily="34" charset="0"/>
                <a:cs typeface="Arial" panose="020B0604020202020204" pitchFamily="34" charset="0"/>
              </a:rPr>
              <a:t>Assertive</a:t>
            </a:r>
          </a:p>
        </p:txBody>
      </p:sp>
      <p:sp>
        <p:nvSpPr>
          <p:cNvPr id="10" name="Rectangle 9">
            <a:extLst>
              <a:ext uri="{FF2B5EF4-FFF2-40B4-BE49-F238E27FC236}">
                <a16:creationId xmlns:a16="http://schemas.microsoft.com/office/drawing/2014/main" id="{9175D26C-84FE-4886-97BA-7200214601F7}"/>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287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835C6E-C3AF-4A1C-88C8-77ED6824A5E4}"/>
              </a:ext>
            </a:extLst>
          </p:cNvPr>
          <p:cNvSpPr>
            <a:spLocks noGrp="1"/>
          </p:cNvSpPr>
          <p:nvPr>
            <p:ph type="title"/>
          </p:nvPr>
        </p:nvSpPr>
        <p:spPr/>
        <p:txBody>
          <a:bodyPr/>
          <a:lstStyle/>
          <a:p>
            <a:r>
              <a:rPr lang="en-GB"/>
              <a:t>Communication styles - reflection</a:t>
            </a:r>
          </a:p>
        </p:txBody>
      </p:sp>
      <p:sp>
        <p:nvSpPr>
          <p:cNvPr id="5" name="Content Placeholder 4">
            <a:extLst>
              <a:ext uri="{FF2B5EF4-FFF2-40B4-BE49-F238E27FC236}">
                <a16:creationId xmlns:a16="http://schemas.microsoft.com/office/drawing/2014/main" id="{504B5682-8184-4F53-BE6C-5C1A7B97386A}"/>
              </a:ext>
            </a:extLst>
          </p:cNvPr>
          <p:cNvSpPr>
            <a:spLocks noGrp="1"/>
          </p:cNvSpPr>
          <p:nvPr>
            <p:ph idx="1"/>
          </p:nvPr>
        </p:nvSpPr>
        <p:spPr/>
        <p:txBody>
          <a:bodyPr/>
          <a:lstStyle/>
          <a:p>
            <a:r>
              <a:rPr lang="en-GB"/>
              <a:t>How might your style impact on others around you?</a:t>
            </a:r>
          </a:p>
          <a:p>
            <a:r>
              <a:rPr lang="en-GB"/>
              <a:t>Have you experienced situations where someone else’s style has had a negative impact on you or vice versa?</a:t>
            </a:r>
          </a:p>
          <a:p>
            <a:r>
              <a:rPr lang="en-GB"/>
              <a:t>What can others do to get the best out of people with your communication preference?</a:t>
            </a:r>
          </a:p>
          <a:p>
            <a:r>
              <a:rPr lang="en-GB"/>
              <a:t>What can you do to minimise ‘behaviours to avoid’ when working with people with different preferences?</a:t>
            </a:r>
          </a:p>
        </p:txBody>
      </p:sp>
    </p:spTree>
    <p:extLst>
      <p:ext uri="{BB962C8B-B14F-4D97-AF65-F5344CB8AC3E}">
        <p14:creationId xmlns:p14="http://schemas.microsoft.com/office/powerpoint/2010/main" val="291282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Introductions</a:t>
            </a:r>
          </a:p>
        </p:txBody>
      </p:sp>
    </p:spTree>
    <p:extLst>
      <p:ext uri="{BB962C8B-B14F-4D97-AF65-F5344CB8AC3E}">
        <p14:creationId xmlns:p14="http://schemas.microsoft.com/office/powerpoint/2010/main" val="410635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02DEB-8F23-4B11-8A46-672F489E9328}"/>
              </a:ext>
            </a:extLst>
          </p:cNvPr>
          <p:cNvSpPr>
            <a:spLocks noGrp="1"/>
          </p:cNvSpPr>
          <p:nvPr>
            <p:ph type="title"/>
          </p:nvPr>
        </p:nvSpPr>
        <p:spPr>
          <a:xfrm>
            <a:off x="0" y="124091"/>
            <a:ext cx="8288614" cy="945977"/>
          </a:xfrm>
        </p:spPr>
        <p:txBody>
          <a:bodyPr>
            <a:normAutofit/>
          </a:bodyPr>
          <a:lstStyle/>
          <a:p>
            <a:r>
              <a:rPr lang="en-GB" sz="3200"/>
              <a:t>Working with other styles </a:t>
            </a:r>
          </a:p>
        </p:txBody>
      </p:sp>
      <p:graphicFrame>
        <p:nvGraphicFramePr>
          <p:cNvPr id="4" name="Content Placeholder 4">
            <a:extLst>
              <a:ext uri="{FF2B5EF4-FFF2-40B4-BE49-F238E27FC236}">
                <a16:creationId xmlns:a16="http://schemas.microsoft.com/office/drawing/2014/main" id="{A8385755-FBB7-403B-876C-9F4862640BB9}"/>
              </a:ext>
            </a:extLst>
          </p:cNvPr>
          <p:cNvGraphicFramePr>
            <a:graphicFrameLocks/>
          </p:cNvGraphicFramePr>
          <p:nvPr>
            <p:extLst>
              <p:ext uri="{D42A27DB-BD31-4B8C-83A1-F6EECF244321}">
                <p14:modId xmlns:p14="http://schemas.microsoft.com/office/powerpoint/2010/main" val="2261277072"/>
              </p:ext>
            </p:extLst>
          </p:nvPr>
        </p:nvGraphicFramePr>
        <p:xfrm>
          <a:off x="-753691" y="807855"/>
          <a:ext cx="10651381" cy="5300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D2147F7-8704-461F-B66F-8F01216BEB11}"/>
              </a:ext>
            </a:extLst>
          </p:cNvPr>
          <p:cNvSpPr txBox="1"/>
          <p:nvPr/>
        </p:nvSpPr>
        <p:spPr>
          <a:xfrm>
            <a:off x="4065205" y="5783585"/>
            <a:ext cx="1031051"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Emoting</a:t>
            </a:r>
          </a:p>
        </p:txBody>
      </p:sp>
      <p:sp>
        <p:nvSpPr>
          <p:cNvPr id="6" name="TextBox 5">
            <a:extLst>
              <a:ext uri="{FF2B5EF4-FFF2-40B4-BE49-F238E27FC236}">
                <a16:creationId xmlns:a16="http://schemas.microsoft.com/office/drawing/2014/main" id="{B4A4E372-541D-459A-9FC7-9C4B53BDF1C9}"/>
              </a:ext>
            </a:extLst>
          </p:cNvPr>
          <p:cNvSpPr txBox="1"/>
          <p:nvPr/>
        </p:nvSpPr>
        <p:spPr>
          <a:xfrm>
            <a:off x="3936965" y="742356"/>
            <a:ext cx="1287532"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Controlling</a:t>
            </a:r>
          </a:p>
        </p:txBody>
      </p:sp>
      <p:sp>
        <p:nvSpPr>
          <p:cNvPr id="7" name="TextBox 6">
            <a:extLst>
              <a:ext uri="{FF2B5EF4-FFF2-40B4-BE49-F238E27FC236}">
                <a16:creationId xmlns:a16="http://schemas.microsoft.com/office/drawing/2014/main" id="{5A84C151-CDF3-4588-B366-6C175243D558}"/>
              </a:ext>
            </a:extLst>
          </p:cNvPr>
          <p:cNvSpPr txBox="1"/>
          <p:nvPr/>
        </p:nvSpPr>
        <p:spPr>
          <a:xfrm rot="16200000">
            <a:off x="1343989" y="3315184"/>
            <a:ext cx="139012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Responsive</a:t>
            </a:r>
          </a:p>
        </p:txBody>
      </p:sp>
      <p:sp>
        <p:nvSpPr>
          <p:cNvPr id="8" name="TextBox 7">
            <a:extLst>
              <a:ext uri="{FF2B5EF4-FFF2-40B4-BE49-F238E27FC236}">
                <a16:creationId xmlns:a16="http://schemas.microsoft.com/office/drawing/2014/main" id="{F682E5AC-FB94-4CF0-9E64-D4A4E39D58E2}"/>
              </a:ext>
            </a:extLst>
          </p:cNvPr>
          <p:cNvSpPr txBox="1"/>
          <p:nvPr/>
        </p:nvSpPr>
        <p:spPr>
          <a:xfrm rot="5400000">
            <a:off x="6553203" y="3315184"/>
            <a:ext cx="113364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Assertive</a:t>
            </a:r>
          </a:p>
        </p:txBody>
      </p:sp>
      <p:sp>
        <p:nvSpPr>
          <p:cNvPr id="9" name="Rectangle 8">
            <a:extLst>
              <a:ext uri="{FF2B5EF4-FFF2-40B4-BE49-F238E27FC236}">
                <a16:creationId xmlns:a16="http://schemas.microsoft.com/office/drawing/2014/main" id="{784D5FA9-4168-4028-B476-151BCF041E9E}"/>
              </a:ext>
            </a:extLst>
          </p:cNvPr>
          <p:cNvSpPr/>
          <p:nvPr/>
        </p:nvSpPr>
        <p:spPr>
          <a:xfrm>
            <a:off x="0" y="6632311"/>
            <a:ext cx="7021287" cy="623248"/>
          </a:xfrm>
          <a:prstGeom prst="rect">
            <a:avLst/>
          </a:prstGeom>
        </p:spPr>
        <p:txBody>
          <a:bodyPr wrap="square">
            <a:spAutoFit/>
          </a:bodyPr>
          <a:lstStyle/>
          <a:p>
            <a:r>
              <a:rPr lang="en-GB" sz="1050">
                <a:solidFill>
                  <a:schemeClr val="bg1">
                    <a:lumMod val="50000"/>
                  </a:schemeClr>
                </a:solidFill>
                <a:latin typeface="Arial" panose="020B0604020202020204" pitchFamily="34" charset="0"/>
                <a:cs typeface="Arial" panose="020B0604020202020204" pitchFamily="34" charset="0"/>
              </a:rPr>
              <a:t>The Social Style model was developed by the TRACOM® Group: http://www.tracomcorp.com/social-style-training/</a:t>
            </a:r>
          </a:p>
          <a:p>
            <a:endParaRPr lang="en-GB" sz="1200">
              <a:solidFill>
                <a:schemeClr val="bg1">
                  <a:lumMod val="50000"/>
                </a:schemeClr>
              </a:solidFill>
              <a:latin typeface="Arial" panose="020B0604020202020204" pitchFamily="34" charset="0"/>
              <a:cs typeface="Arial" panose="020B0604020202020204" pitchFamily="34" charset="0"/>
            </a:endParaRPr>
          </a:p>
          <a:p>
            <a:endParaRPr lang="en-GB" sz="12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763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4936-15B9-4E69-9048-D92FEA9B0E91}"/>
              </a:ext>
            </a:extLst>
          </p:cNvPr>
          <p:cNvSpPr>
            <a:spLocks noGrp="1"/>
          </p:cNvSpPr>
          <p:nvPr>
            <p:ph type="title"/>
          </p:nvPr>
        </p:nvSpPr>
        <p:spPr/>
        <p:txBody>
          <a:bodyPr/>
          <a:lstStyle/>
          <a:p>
            <a:r>
              <a:rPr lang="en-GB"/>
              <a:t>Wrap up</a:t>
            </a:r>
          </a:p>
        </p:txBody>
      </p:sp>
      <p:sp>
        <p:nvSpPr>
          <p:cNvPr id="3" name="Content Placeholder 2">
            <a:extLst>
              <a:ext uri="{FF2B5EF4-FFF2-40B4-BE49-F238E27FC236}">
                <a16:creationId xmlns:a16="http://schemas.microsoft.com/office/drawing/2014/main" id="{FC3ED513-1FC8-4122-B86F-ADA91465B547}"/>
              </a:ext>
            </a:extLst>
          </p:cNvPr>
          <p:cNvSpPr>
            <a:spLocks noGrp="1"/>
          </p:cNvSpPr>
          <p:nvPr>
            <p:ph idx="1"/>
          </p:nvPr>
        </p:nvSpPr>
        <p:spPr/>
        <p:txBody>
          <a:bodyPr vert="horz" lIns="91440" tIns="45720" rIns="91440" bIns="45720" rtlCol="0" anchor="t">
            <a:noAutofit/>
          </a:bodyPr>
          <a:lstStyle/>
          <a:p>
            <a:pPr marL="0" indent="0">
              <a:spcBef>
                <a:spcPts val="0"/>
              </a:spcBef>
              <a:buNone/>
            </a:pPr>
            <a:r>
              <a:rPr lang="en-GB" b="1" dirty="0">
                <a:latin typeface="Calibri Light"/>
                <a:cs typeface="Calibri Light"/>
              </a:rPr>
              <a:t>Purpose: </a:t>
            </a:r>
            <a:r>
              <a:rPr lang="en-GB" dirty="0">
                <a:latin typeface="Calibri Light"/>
                <a:cs typeface="Calibri Light"/>
              </a:rPr>
              <a:t>To reflect on what has been covered during the first day</a:t>
            </a:r>
            <a:endParaRPr lang="en-GB" b="1" dirty="0">
              <a:latin typeface="Calibri Light"/>
              <a:cs typeface="Calibri Light"/>
            </a:endParaRPr>
          </a:p>
          <a:p>
            <a:pPr marL="0" indent="0">
              <a:spcBef>
                <a:spcPts val="0"/>
              </a:spcBef>
              <a:buNone/>
            </a:pPr>
            <a:r>
              <a:rPr lang="en-GB" b="1" dirty="0">
                <a:latin typeface="Calibri Light"/>
                <a:cs typeface="Calibri Light"/>
              </a:rPr>
              <a:t>Materials: </a:t>
            </a:r>
            <a:endParaRPr lang="en-GB" b="1" dirty="0"/>
          </a:p>
          <a:p>
            <a:pPr marL="0" indent="0">
              <a:spcBef>
                <a:spcPts val="0"/>
              </a:spcBef>
              <a:buNone/>
            </a:pPr>
            <a:r>
              <a:rPr lang="en-GB" b="1" dirty="0">
                <a:latin typeface="Calibri Light"/>
                <a:cs typeface="Calibri Light"/>
              </a:rPr>
              <a:t>Building rapport: </a:t>
            </a:r>
            <a:r>
              <a:rPr lang="en-GB" dirty="0">
                <a:latin typeface="Calibri Light"/>
                <a:cs typeface="Calibri Light"/>
              </a:rPr>
              <a:t>Talk through slide 62. Ask people to talk through with their buddy.</a:t>
            </a:r>
          </a:p>
          <a:p>
            <a:pPr marL="0" indent="0">
              <a:spcBef>
                <a:spcPts val="0"/>
              </a:spcBef>
              <a:buNone/>
            </a:pPr>
            <a:endParaRPr lang="en-GB" b="1"/>
          </a:p>
          <a:p>
            <a:pPr marL="0" indent="0">
              <a:spcBef>
                <a:spcPts val="0"/>
              </a:spcBef>
              <a:buNone/>
            </a:pPr>
            <a:r>
              <a:rPr lang="en-GB" b="1" dirty="0">
                <a:latin typeface="Calibri Light"/>
                <a:cs typeface="Calibri Light"/>
              </a:rPr>
              <a:t>Timings: </a:t>
            </a:r>
            <a:r>
              <a:rPr lang="en-GB" dirty="0">
                <a:latin typeface="Calibri Light"/>
                <a:cs typeface="Calibri Light"/>
              </a:rPr>
              <a:t>10 mins</a:t>
            </a:r>
            <a:endParaRPr lang="en-US" b="1" dirty="0">
              <a:latin typeface="Calibri Light"/>
              <a:cs typeface="Calibri Light"/>
            </a:endParaRPr>
          </a:p>
          <a:p>
            <a:pPr marL="0" indent="0">
              <a:buNone/>
            </a:pPr>
            <a:endParaRPr lang="en-GB"/>
          </a:p>
        </p:txBody>
      </p:sp>
    </p:spTree>
    <p:extLst>
      <p:ext uri="{BB962C8B-B14F-4D97-AF65-F5344CB8AC3E}">
        <p14:creationId xmlns:p14="http://schemas.microsoft.com/office/powerpoint/2010/main" val="309174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9468-FE70-412D-868B-9E91596A0D88}"/>
              </a:ext>
            </a:extLst>
          </p:cNvPr>
          <p:cNvSpPr>
            <a:spLocks noGrp="1"/>
          </p:cNvSpPr>
          <p:nvPr>
            <p:ph type="title"/>
          </p:nvPr>
        </p:nvSpPr>
        <p:spPr/>
        <p:txBody>
          <a:bodyPr/>
          <a:lstStyle/>
          <a:p>
            <a:r>
              <a:rPr lang="en-GB"/>
              <a:t>Discuss in buddy pairs:</a:t>
            </a:r>
          </a:p>
        </p:txBody>
      </p:sp>
      <p:sp>
        <p:nvSpPr>
          <p:cNvPr id="3" name="Content Placeholder 2">
            <a:extLst>
              <a:ext uri="{FF2B5EF4-FFF2-40B4-BE49-F238E27FC236}">
                <a16:creationId xmlns:a16="http://schemas.microsoft.com/office/drawing/2014/main" id="{835DF5D1-803F-4292-9C66-BD62573FFF74}"/>
              </a:ext>
            </a:extLst>
          </p:cNvPr>
          <p:cNvSpPr>
            <a:spLocks noGrp="1"/>
          </p:cNvSpPr>
          <p:nvPr>
            <p:ph idx="1"/>
          </p:nvPr>
        </p:nvSpPr>
        <p:spPr/>
        <p:txBody>
          <a:bodyPr/>
          <a:lstStyle/>
          <a:p>
            <a:pPr>
              <a:lnSpc>
                <a:spcPct val="100000"/>
              </a:lnSpc>
              <a:spcAft>
                <a:spcPts val="1200"/>
              </a:spcAft>
            </a:pPr>
            <a:r>
              <a:rPr lang="en-GB"/>
              <a:t>One thing I’ve learned</a:t>
            </a:r>
          </a:p>
          <a:p>
            <a:pPr>
              <a:lnSpc>
                <a:spcPct val="100000"/>
              </a:lnSpc>
              <a:spcAft>
                <a:spcPts val="1200"/>
              </a:spcAft>
            </a:pPr>
            <a:r>
              <a:rPr lang="en-GB"/>
              <a:t>One thing I’ll take back to work</a:t>
            </a:r>
          </a:p>
          <a:p>
            <a:pPr>
              <a:lnSpc>
                <a:spcPct val="100000"/>
              </a:lnSpc>
              <a:spcAft>
                <a:spcPts val="1200"/>
              </a:spcAft>
            </a:pPr>
            <a:r>
              <a:rPr lang="en-GB"/>
              <a:t>What I’ll do this evening to look after my wellbeing</a:t>
            </a:r>
          </a:p>
        </p:txBody>
      </p:sp>
      <p:pic>
        <p:nvPicPr>
          <p:cNvPr id="6" name="Picture Placeholder 5" descr="A picture containing light, floor&#10;&#10;Description automatically generated">
            <a:extLst>
              <a:ext uri="{FF2B5EF4-FFF2-40B4-BE49-F238E27FC236}">
                <a16:creationId xmlns:a16="http://schemas.microsoft.com/office/drawing/2014/main" id="{CCDF2B66-2F99-450D-AAD7-716888182B1C}"/>
              </a:ext>
            </a:extLst>
          </p:cNvPr>
          <p:cNvPicPr>
            <a:picLocks noGrp="1" noChangeAspect="1"/>
          </p:cNvPicPr>
          <p:nvPr>
            <p:ph type="pic" sz="quarter" idx="14"/>
          </p:nvPr>
        </p:nvPicPr>
        <p:blipFill rotWithShape="1">
          <a:blip r:embed="rId2"/>
          <a:srcRect l="55947" t="4859" r="-22353" b="-4859"/>
          <a:stretch/>
        </p:blipFill>
        <p:spPr>
          <a:xfrm>
            <a:off x="5078593" y="1317171"/>
            <a:ext cx="6128250" cy="6128250"/>
          </a:xfrm>
        </p:spPr>
      </p:pic>
    </p:spTree>
    <p:extLst>
      <p:ext uri="{BB962C8B-B14F-4D97-AF65-F5344CB8AC3E}">
        <p14:creationId xmlns:p14="http://schemas.microsoft.com/office/powerpoint/2010/main" val="2036507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olorful sunset in the background&#10;&#10;Description automatically generated">
            <a:extLst>
              <a:ext uri="{FF2B5EF4-FFF2-40B4-BE49-F238E27FC236}">
                <a16:creationId xmlns:a16="http://schemas.microsoft.com/office/drawing/2014/main" id="{01711CAB-F812-4B97-BF6A-CABDF00B6F33}"/>
              </a:ext>
            </a:extLst>
          </p:cNvPr>
          <p:cNvPicPr>
            <a:picLocks noGrp="1" noChangeAspect="1"/>
          </p:cNvPicPr>
          <p:nvPr>
            <p:ph type="pic" sz="quarter" idx="13"/>
          </p:nvPr>
        </p:nvPicPr>
        <p:blipFill>
          <a:blip r:embed="rId2"/>
          <a:srcRect l="2634" r="2634"/>
          <a:stretch>
            <a:fillRect/>
          </a:stretch>
        </p:blipFill>
        <p:spPr>
          <a:xfrm>
            <a:off x="-106212" y="-181604"/>
            <a:ext cx="9746393" cy="6860655"/>
          </a:xfrm>
        </p:spPr>
      </p:pic>
      <p:sp>
        <p:nvSpPr>
          <p:cNvPr id="8" name="TextBox 7">
            <a:extLst>
              <a:ext uri="{FF2B5EF4-FFF2-40B4-BE49-F238E27FC236}">
                <a16:creationId xmlns:a16="http://schemas.microsoft.com/office/drawing/2014/main" id="{4EE57A1E-A799-4442-8E42-89F7EB3923E8}"/>
              </a:ext>
            </a:extLst>
          </p:cNvPr>
          <p:cNvSpPr txBox="1"/>
          <p:nvPr/>
        </p:nvSpPr>
        <p:spPr>
          <a:xfrm>
            <a:off x="145142" y="1045029"/>
            <a:ext cx="3914020" cy="1077218"/>
          </a:xfrm>
          <a:prstGeom prst="rect">
            <a:avLst/>
          </a:prstGeom>
          <a:noFill/>
        </p:spPr>
        <p:txBody>
          <a:bodyPr wrap="none" rtlCol="0">
            <a:spAutoFit/>
          </a:bodyPr>
          <a:lstStyle/>
          <a:p>
            <a:r>
              <a:rPr lang="en-GB" sz="3200">
                <a:solidFill>
                  <a:schemeClr val="bg1"/>
                </a:solidFill>
              </a:rPr>
              <a:t>Effective Relationships</a:t>
            </a:r>
          </a:p>
          <a:p>
            <a:r>
              <a:rPr lang="en-GB" sz="3200">
                <a:solidFill>
                  <a:schemeClr val="bg1"/>
                </a:solidFill>
              </a:rPr>
              <a:t>Day 2</a:t>
            </a:r>
          </a:p>
        </p:txBody>
      </p:sp>
    </p:spTree>
    <p:extLst>
      <p:ext uri="{BB962C8B-B14F-4D97-AF65-F5344CB8AC3E}">
        <p14:creationId xmlns:p14="http://schemas.microsoft.com/office/powerpoint/2010/main" val="194747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4936-15B9-4E69-9048-D92FEA9B0E91}"/>
              </a:ext>
            </a:extLst>
          </p:cNvPr>
          <p:cNvSpPr>
            <a:spLocks noGrp="1"/>
          </p:cNvSpPr>
          <p:nvPr>
            <p:ph type="title"/>
          </p:nvPr>
        </p:nvSpPr>
        <p:spPr/>
        <p:txBody>
          <a:bodyPr/>
          <a:lstStyle/>
          <a:p>
            <a:r>
              <a:rPr lang="en-GB" dirty="0">
                <a:latin typeface="Calibri Light"/>
                <a:cs typeface="Calibri Light"/>
              </a:rPr>
              <a:t>Check in &amp; recap on housekeeping</a:t>
            </a:r>
            <a:endParaRPr lang="en-GB" dirty="0"/>
          </a:p>
        </p:txBody>
      </p:sp>
      <p:sp>
        <p:nvSpPr>
          <p:cNvPr id="3" name="Content Placeholder 2">
            <a:extLst>
              <a:ext uri="{FF2B5EF4-FFF2-40B4-BE49-F238E27FC236}">
                <a16:creationId xmlns:a16="http://schemas.microsoft.com/office/drawing/2014/main" id="{FC3ED513-1FC8-4122-B86F-ADA91465B547}"/>
              </a:ext>
            </a:extLst>
          </p:cNvPr>
          <p:cNvSpPr>
            <a:spLocks noGrp="1"/>
          </p:cNvSpPr>
          <p:nvPr>
            <p:ph idx="1"/>
          </p:nvPr>
        </p:nvSpPr>
        <p:spPr/>
        <p:txBody>
          <a:bodyPr vert="horz" lIns="91440" tIns="45720" rIns="91440" bIns="45720" rtlCol="0" anchor="t">
            <a:noAutofit/>
          </a:bodyPr>
          <a:lstStyle/>
          <a:p>
            <a:pPr marL="0" indent="0">
              <a:buNone/>
            </a:pPr>
            <a:r>
              <a:rPr lang="en-GB" b="1" dirty="0">
                <a:latin typeface="Calibri Light"/>
                <a:cs typeface="Calibri Light"/>
              </a:rPr>
              <a:t>Make sure everyone remembers the housekeeping details - </a:t>
            </a:r>
            <a:endParaRPr lang="en-US" dirty="0"/>
          </a:p>
          <a:p>
            <a:pPr>
              <a:buFont typeface="Arial"/>
              <a:buChar char="•"/>
            </a:pPr>
            <a:r>
              <a:rPr lang="en-GB" dirty="0">
                <a:latin typeface="Calibri Light"/>
                <a:cs typeface="Calibri Light"/>
              </a:rPr>
              <a:t>Finish time</a:t>
            </a:r>
            <a:endParaRPr lang="en-US" dirty="0">
              <a:latin typeface="Calibri Light"/>
              <a:cs typeface="Calibri Light"/>
            </a:endParaRPr>
          </a:p>
          <a:p>
            <a:pPr>
              <a:buFont typeface="Arial"/>
              <a:buChar char="•"/>
            </a:pPr>
            <a:r>
              <a:rPr lang="en-GB" dirty="0">
                <a:latin typeface="Calibri Light"/>
                <a:cs typeface="Calibri Light"/>
              </a:rPr>
              <a:t>Tea/coffee breaks – what time breaks are planned and letting people know that you can stop for additional breaks if needed. Let people know where the break-out spaces are</a:t>
            </a:r>
            <a:endParaRPr lang="en-US" dirty="0">
              <a:latin typeface="Calibri Light"/>
              <a:cs typeface="Calibri Light"/>
            </a:endParaRPr>
          </a:p>
          <a:p>
            <a:pPr>
              <a:buFont typeface="Arial"/>
              <a:buChar char="•"/>
            </a:pPr>
            <a:r>
              <a:rPr lang="en-GB" dirty="0">
                <a:latin typeface="Calibri Light"/>
                <a:cs typeface="Calibri Light"/>
              </a:rPr>
              <a:t>Lunch – let people know that lunch is provided and at what time</a:t>
            </a:r>
            <a:endParaRPr lang="en-US" dirty="0">
              <a:latin typeface="Calibri Light"/>
              <a:cs typeface="Calibri Light"/>
            </a:endParaRPr>
          </a:p>
          <a:p>
            <a:pPr>
              <a:buFont typeface="Arial"/>
              <a:buChar char="•"/>
            </a:pPr>
            <a:r>
              <a:rPr lang="en-GB" dirty="0">
                <a:latin typeface="Calibri Light"/>
                <a:cs typeface="Calibri Light"/>
              </a:rPr>
              <a:t>Toilets – make sure everyone knows where they are</a:t>
            </a:r>
            <a:endParaRPr lang="en-US" dirty="0">
              <a:latin typeface="Calibri Light"/>
              <a:cs typeface="Calibri Light"/>
            </a:endParaRPr>
          </a:p>
          <a:p>
            <a:pPr>
              <a:buFont typeface="Arial"/>
              <a:buChar char="•"/>
            </a:pPr>
            <a:r>
              <a:rPr lang="en-GB" dirty="0">
                <a:latin typeface="Calibri Light"/>
                <a:cs typeface="Calibri Light"/>
              </a:rPr>
              <a:t>Fire – let them know if there are any planned fire tests and where the fire exits are</a:t>
            </a:r>
            <a:endParaRPr lang="en-US" dirty="0">
              <a:latin typeface="Calibri Light"/>
              <a:cs typeface="Calibri Light"/>
            </a:endParaRPr>
          </a:p>
          <a:p>
            <a:pPr>
              <a:buFont typeface="Arial"/>
              <a:buChar char="•"/>
            </a:pPr>
            <a:r>
              <a:rPr lang="en-GB" dirty="0">
                <a:latin typeface="Calibri Light"/>
                <a:cs typeface="Calibri Light"/>
              </a:rPr>
              <a:t>Phones – ask people to put their phones onto silent (or off if possible!)</a:t>
            </a:r>
            <a:endParaRPr lang="en-US" dirty="0">
              <a:latin typeface="Calibri Light"/>
              <a:cs typeface="Calibri Light"/>
            </a:endParaRPr>
          </a:p>
          <a:p>
            <a:pPr marL="0" indent="0">
              <a:buNone/>
            </a:pPr>
            <a:endParaRPr lang="en-GB" dirty="0"/>
          </a:p>
          <a:p>
            <a:pPr marL="0" indent="0">
              <a:spcBef>
                <a:spcPts val="0"/>
              </a:spcBef>
              <a:buNone/>
            </a:pPr>
            <a:r>
              <a:rPr lang="en-GB" b="1" dirty="0">
                <a:latin typeface="Calibri Light"/>
                <a:cs typeface="Calibri Light"/>
              </a:rPr>
              <a:t>Check in purpose: </a:t>
            </a:r>
            <a:r>
              <a:rPr lang="en-GB" dirty="0">
                <a:latin typeface="Calibri Light"/>
                <a:cs typeface="Calibri Light"/>
              </a:rPr>
              <a:t>To provide an opportunity to share any questions or reflections that have emerged overnight before introducing more content</a:t>
            </a:r>
            <a:endParaRPr lang="en-GB" b="1">
              <a:latin typeface="Calibri Light"/>
              <a:cs typeface="Calibri Light"/>
            </a:endParaRPr>
          </a:p>
          <a:p>
            <a:pPr marL="0" indent="0">
              <a:spcBef>
                <a:spcPts val="0"/>
              </a:spcBef>
              <a:buNone/>
            </a:pPr>
            <a:r>
              <a:rPr lang="en-GB" b="1" dirty="0">
                <a:latin typeface="Calibri Light"/>
                <a:cs typeface="Calibri Light"/>
              </a:rPr>
              <a:t>Materials: </a:t>
            </a:r>
            <a:endParaRPr lang="en-GB" b="1" dirty="0"/>
          </a:p>
          <a:p>
            <a:pPr marL="0" indent="0">
              <a:spcBef>
                <a:spcPts val="0"/>
              </a:spcBef>
              <a:buNone/>
            </a:pPr>
            <a:r>
              <a:rPr lang="en-GB" b="1" dirty="0">
                <a:latin typeface="Calibri Light"/>
                <a:cs typeface="Calibri Light"/>
              </a:rPr>
              <a:t>Building rapport: </a:t>
            </a:r>
            <a:r>
              <a:rPr lang="en-GB" dirty="0">
                <a:latin typeface="Calibri Light"/>
                <a:cs typeface="Calibri Light"/>
              </a:rPr>
              <a:t>Talk through slide 65. Ask people to share their thoughts or questions.</a:t>
            </a:r>
          </a:p>
          <a:p>
            <a:pPr marL="0" indent="0">
              <a:spcBef>
                <a:spcPts val="0"/>
              </a:spcBef>
              <a:buNone/>
            </a:pPr>
            <a:endParaRPr lang="en-GB" b="1"/>
          </a:p>
          <a:p>
            <a:pPr marL="0" indent="0">
              <a:spcBef>
                <a:spcPts val="0"/>
              </a:spcBef>
              <a:buNone/>
            </a:pPr>
            <a:r>
              <a:rPr lang="en-GB" b="1" dirty="0">
                <a:latin typeface="Calibri Light"/>
                <a:cs typeface="Calibri Light"/>
              </a:rPr>
              <a:t>Timings: </a:t>
            </a:r>
            <a:r>
              <a:rPr lang="en-GB" dirty="0">
                <a:latin typeface="Calibri Light"/>
                <a:cs typeface="Calibri Light"/>
              </a:rPr>
              <a:t>10 mins</a:t>
            </a:r>
            <a:endParaRPr lang="en-US" b="1" dirty="0">
              <a:latin typeface="Calibri Light"/>
              <a:cs typeface="Calibri Light"/>
            </a:endParaRPr>
          </a:p>
          <a:p>
            <a:pPr marL="0" indent="0">
              <a:buNone/>
            </a:pPr>
            <a:endParaRPr lang="en-GB"/>
          </a:p>
        </p:txBody>
      </p:sp>
    </p:spTree>
    <p:extLst>
      <p:ext uri="{BB962C8B-B14F-4D97-AF65-F5344CB8AC3E}">
        <p14:creationId xmlns:p14="http://schemas.microsoft.com/office/powerpoint/2010/main" val="893083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2042-C0D8-42B2-918F-9A775D0F811A}"/>
              </a:ext>
            </a:extLst>
          </p:cNvPr>
          <p:cNvSpPr>
            <a:spLocks noGrp="1"/>
          </p:cNvSpPr>
          <p:nvPr>
            <p:ph type="title"/>
          </p:nvPr>
        </p:nvSpPr>
        <p:spPr/>
        <p:txBody>
          <a:bodyPr/>
          <a:lstStyle/>
          <a:p>
            <a:r>
              <a:rPr lang="en-GB"/>
              <a:t>Day 2</a:t>
            </a:r>
          </a:p>
        </p:txBody>
      </p:sp>
      <p:sp>
        <p:nvSpPr>
          <p:cNvPr id="3" name="Content Placeholder 2">
            <a:extLst>
              <a:ext uri="{FF2B5EF4-FFF2-40B4-BE49-F238E27FC236}">
                <a16:creationId xmlns:a16="http://schemas.microsoft.com/office/drawing/2014/main" id="{C82A4061-0A82-40BC-9436-2D38F853FBD2}"/>
              </a:ext>
            </a:extLst>
          </p:cNvPr>
          <p:cNvSpPr>
            <a:spLocks noGrp="1"/>
          </p:cNvSpPr>
          <p:nvPr>
            <p:ph idx="1"/>
          </p:nvPr>
        </p:nvSpPr>
        <p:spPr/>
        <p:txBody>
          <a:bodyPr/>
          <a:lstStyle/>
          <a:p>
            <a:pPr marL="0" indent="0">
              <a:buNone/>
            </a:pPr>
            <a:r>
              <a:rPr lang="en-GB"/>
              <a:t>Having digested overnight:</a:t>
            </a:r>
          </a:p>
          <a:p>
            <a:r>
              <a:rPr lang="en-GB"/>
              <a:t>Any questions?</a:t>
            </a:r>
          </a:p>
          <a:p>
            <a:r>
              <a:rPr lang="en-GB"/>
              <a:t>Any reflections?</a:t>
            </a:r>
          </a:p>
          <a:p>
            <a:r>
              <a:rPr lang="en-GB"/>
              <a:t>Any concerns?</a:t>
            </a:r>
          </a:p>
        </p:txBody>
      </p:sp>
      <p:pic>
        <p:nvPicPr>
          <p:cNvPr id="6" name="Picture Placeholder 5" descr="A picture containing indoor, cutting, photo, cake&#10;&#10;Description automatically generated">
            <a:extLst>
              <a:ext uri="{FF2B5EF4-FFF2-40B4-BE49-F238E27FC236}">
                <a16:creationId xmlns:a16="http://schemas.microsoft.com/office/drawing/2014/main" id="{EA4CB41D-113E-4392-A8B1-C0270EC98A03}"/>
              </a:ext>
            </a:extLst>
          </p:cNvPr>
          <p:cNvPicPr>
            <a:picLocks noGrp="1" noChangeAspect="1"/>
          </p:cNvPicPr>
          <p:nvPr>
            <p:ph type="pic" sz="quarter" idx="14"/>
          </p:nvPr>
        </p:nvPicPr>
        <p:blipFill rotWithShape="1">
          <a:blip r:embed="rId2"/>
          <a:srcRect l="40978" t="1421" r="5740" b="-1421"/>
          <a:stretch/>
        </p:blipFill>
        <p:spPr>
          <a:xfrm>
            <a:off x="5078593" y="1317171"/>
            <a:ext cx="6128250" cy="6128250"/>
          </a:xfrm>
        </p:spPr>
      </p:pic>
    </p:spTree>
    <p:extLst>
      <p:ext uri="{BB962C8B-B14F-4D97-AF65-F5344CB8AC3E}">
        <p14:creationId xmlns:p14="http://schemas.microsoft.com/office/powerpoint/2010/main" val="3903453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4B6A36-2EC9-437B-BDB9-0D040C6CC1BA}"/>
              </a:ext>
            </a:extLst>
          </p:cNvPr>
          <p:cNvSpPr>
            <a:spLocks noGrp="1"/>
          </p:cNvSpPr>
          <p:nvPr>
            <p:ph idx="1"/>
          </p:nvPr>
        </p:nvSpPr>
        <p:spPr/>
        <p:txBody>
          <a:bodyPr/>
          <a:lstStyle/>
          <a:p>
            <a:r>
              <a:rPr lang="en-GB"/>
              <a:t>Effective relationships with families and supporters </a:t>
            </a:r>
          </a:p>
        </p:txBody>
      </p:sp>
    </p:spTree>
    <p:extLst>
      <p:ext uri="{BB962C8B-B14F-4D97-AF65-F5344CB8AC3E}">
        <p14:creationId xmlns:p14="http://schemas.microsoft.com/office/powerpoint/2010/main" val="4143710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working with families and carers 1/2</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79310" y="731520"/>
            <a:ext cx="8645236" cy="5552901"/>
          </a:xfrm>
        </p:spPr>
        <p:txBody>
          <a:bodyPr vert="horz" lIns="91440" tIns="45720" rIns="91440" bIns="45720" numCol="1" rtlCol="0" anchor="t">
            <a:noAutofit/>
          </a:bodyPr>
          <a:lstStyle/>
          <a:p>
            <a:pPr marL="0" indent="0">
              <a:lnSpc>
                <a:spcPct val="100000"/>
              </a:lnSpc>
              <a:spcBef>
                <a:spcPts val="0"/>
              </a:spcBef>
              <a:spcAft>
                <a:spcPts val="600"/>
              </a:spcAft>
              <a:buNone/>
            </a:pPr>
            <a:r>
              <a:rPr lang="en-GB" sz="1200" b="1" dirty="0">
                <a:latin typeface="Calibri Light"/>
                <a:cs typeface="Calibri Light"/>
              </a:rPr>
              <a:t>Purpose: </a:t>
            </a:r>
            <a:r>
              <a:rPr lang="en-GB" sz="1200" dirty="0">
                <a:latin typeface="Calibri Light"/>
                <a:cs typeface="Calibri Light"/>
              </a:rPr>
              <a:t>To reflect on the importance of considering a person’s wider network when building relationships with an individual</a:t>
            </a:r>
          </a:p>
          <a:p>
            <a:pPr marL="0" indent="0">
              <a:lnSpc>
                <a:spcPct val="100000"/>
              </a:lnSpc>
              <a:spcBef>
                <a:spcPts val="0"/>
              </a:spcBef>
              <a:spcAft>
                <a:spcPts val="600"/>
              </a:spcAft>
              <a:buNone/>
            </a:pPr>
            <a:r>
              <a:rPr lang="en-GB" sz="1200" b="1" dirty="0">
                <a:latin typeface="Calibri Light"/>
                <a:cs typeface="Calibri Light"/>
              </a:rPr>
              <a:t>Materials: </a:t>
            </a:r>
            <a:r>
              <a:rPr lang="en-GB" sz="1200" dirty="0">
                <a:latin typeface="Calibri Light"/>
                <a:cs typeface="Calibri Light"/>
              </a:rPr>
              <a:t>Social network map handout</a:t>
            </a:r>
          </a:p>
          <a:p>
            <a:pPr marL="0" indent="0">
              <a:buNone/>
            </a:pPr>
            <a:r>
              <a:rPr lang="en-GB" sz="1200" b="1" dirty="0">
                <a:latin typeface="Calibri Light"/>
                <a:cs typeface="Calibri Light"/>
              </a:rPr>
              <a:t>Instructions: </a:t>
            </a:r>
            <a:r>
              <a:rPr lang="en-GB" sz="1200" dirty="0">
                <a:latin typeface="Calibri Light"/>
                <a:cs typeface="Calibri Light"/>
              </a:rPr>
              <a:t>Ask the group why it is important to build effective relationships with a person’s family or support network. Give the group a few minutes to discuss their thoughts. </a:t>
            </a:r>
            <a:endParaRPr lang="en-GB" sz="1200" dirty="0"/>
          </a:p>
          <a:p>
            <a:pPr marL="0" indent="0">
              <a:buNone/>
            </a:pPr>
            <a:r>
              <a:rPr lang="en-GB" sz="1200" dirty="0">
                <a:latin typeface="Calibri Light"/>
                <a:cs typeface="Calibri Light"/>
              </a:rPr>
              <a:t>Introduce the triangle of care on slide 69 and ask if anyone has heard of it before. On slide 70 there is an overview of what the triangle of care is in more detail. Explain that the triangle of care encourages effective relationships between staff members, service users, and their carers, which supports recovery and well-being. Talk through the six standards highlighting the fact that it is important that staff, including peers, are aware of carers and that they are considered when working with an individual. Slide 70 shows why this is so important. Only 55% of service users who took part in this survey felt that their family member or someone close someone close to them was involved as much as they would’ve liked in their care. This had an impact on how they rated their experience of mental health services. So we can see from these two slides that awareness of, and effective working with, carers and family members is an important part of the role of anyone working in mental health. </a:t>
            </a:r>
            <a:endParaRPr lang="en-GB" sz="1200" dirty="0"/>
          </a:p>
          <a:p>
            <a:pPr marL="0" indent="0">
              <a:buNone/>
            </a:pPr>
            <a:r>
              <a:rPr lang="en-GB" sz="1200" dirty="0">
                <a:latin typeface="Calibri Light"/>
                <a:cs typeface="Calibri Light"/>
              </a:rPr>
              <a:t>On slide 72 there are a couple of quotes t</a:t>
            </a:r>
            <a:r>
              <a:rPr lang="x-none" sz="1200" dirty="0">
                <a:latin typeface="Calibri Light"/>
                <a:cs typeface="Calibri Light"/>
              </a:rPr>
              <a:t>hat also reinforce</a:t>
            </a:r>
            <a:r>
              <a:rPr lang="en-GB" sz="1200" dirty="0">
                <a:latin typeface="Calibri Light"/>
                <a:cs typeface="Calibri Light"/>
              </a:rPr>
              <a:t> the importance of thinking beyond the individual you are working with. The first quote highlights the fact that effective dialogue exists between people, not within an individual. The second quote stresses the importance of an individual‘s relationships a</a:t>
            </a:r>
            <a:r>
              <a:rPr lang="x-none" sz="1200" dirty="0">
                <a:latin typeface="Calibri Light"/>
                <a:cs typeface="Calibri Light"/>
              </a:rPr>
              <a:t>s a way to create new ways of seeing</a:t>
            </a:r>
            <a:r>
              <a:rPr lang="en-GB" sz="1200" dirty="0">
                <a:latin typeface="Calibri Light"/>
                <a:cs typeface="Calibri Light"/>
              </a:rPr>
              <a:t>,</a:t>
            </a:r>
            <a:r>
              <a:rPr lang="x-none" sz="1200" dirty="0">
                <a:latin typeface="Calibri Light"/>
                <a:cs typeface="Calibri Light"/>
              </a:rPr>
              <a:t> thinking and doing</a:t>
            </a:r>
            <a:r>
              <a:rPr lang="en-GB" sz="1200" dirty="0">
                <a:latin typeface="Calibri Light"/>
                <a:cs typeface="Calibri Light"/>
              </a:rPr>
              <a:t>.</a:t>
            </a:r>
          </a:p>
          <a:p>
            <a:pPr marL="0" indent="0">
              <a:buNone/>
            </a:pPr>
            <a:r>
              <a:rPr lang="x-none" sz="1200" dirty="0">
                <a:latin typeface="Calibri Light"/>
                <a:cs typeface="Calibri Light"/>
              </a:rPr>
              <a:t>At the beginning of day one, we looked at </a:t>
            </a:r>
            <a:r>
              <a:rPr lang="en-GB" sz="1200" dirty="0">
                <a:latin typeface="Calibri Light"/>
                <a:cs typeface="Calibri Light"/>
              </a:rPr>
              <a:t>a diagram which showed how we each have different windows of the world based on our experiences and how we define ourselves. The diagram on slide 73 shows how, in fact, we don’t just exist as a set individual characteristics, but that all our individual senses of self can relate to and interact with other people’s. This diagram shows how one person’s relationships with four other people can all interact with each other. In this example they are all parents, they have a variety of different roles, and a variety of challenges that they experience. Understanding how all these experiences, characteristics and roles interact across the people in someone’s network is critical to get a full understanding of the complex interplay of individuals and relationships.</a:t>
            </a:r>
          </a:p>
          <a:p>
            <a:pPr marL="0" indent="0">
              <a:buNone/>
            </a:pPr>
            <a:r>
              <a:rPr lang="en-GB" sz="1200" dirty="0">
                <a:latin typeface="Calibri Light"/>
                <a:cs typeface="Calibri Light"/>
              </a:rPr>
              <a:t> </a:t>
            </a:r>
            <a:r>
              <a:rPr lang="en-GB" sz="1200" b="1" dirty="0">
                <a:latin typeface="Calibri Light"/>
                <a:cs typeface="Calibri Light"/>
              </a:rPr>
              <a:t>Timings: </a:t>
            </a:r>
            <a:r>
              <a:rPr lang="en-GB" sz="1200" dirty="0">
                <a:latin typeface="Calibri Light"/>
                <a:cs typeface="Calibri Light"/>
              </a:rPr>
              <a:t>20 mins</a:t>
            </a:r>
            <a:endParaRPr lang="en-GB" sz="1200" b="1" dirty="0">
              <a:latin typeface="Calibri Light"/>
              <a:cs typeface="Calibri Light"/>
            </a:endParaRPr>
          </a:p>
          <a:p>
            <a:pPr marL="0" indent="0">
              <a:buNone/>
            </a:pPr>
            <a:endParaRPr lang="en-GB" sz="1200" dirty="0"/>
          </a:p>
        </p:txBody>
      </p:sp>
    </p:spTree>
    <p:extLst>
      <p:ext uri="{BB962C8B-B14F-4D97-AF65-F5344CB8AC3E}">
        <p14:creationId xmlns:p14="http://schemas.microsoft.com/office/powerpoint/2010/main" val="24248445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E60A-8242-466F-B8E4-A320AC13E212}"/>
              </a:ext>
            </a:extLst>
          </p:cNvPr>
          <p:cNvSpPr>
            <a:spLocks noGrp="1"/>
          </p:cNvSpPr>
          <p:nvPr>
            <p:ph type="title"/>
          </p:nvPr>
        </p:nvSpPr>
        <p:spPr/>
        <p:txBody>
          <a:bodyPr/>
          <a:lstStyle/>
          <a:p>
            <a:r>
              <a:rPr lang="en-GB"/>
              <a:t>Working with families and carers 2/2</a:t>
            </a:r>
          </a:p>
        </p:txBody>
      </p:sp>
      <p:sp>
        <p:nvSpPr>
          <p:cNvPr id="3" name="Content Placeholder 2">
            <a:extLst>
              <a:ext uri="{FF2B5EF4-FFF2-40B4-BE49-F238E27FC236}">
                <a16:creationId xmlns:a16="http://schemas.microsoft.com/office/drawing/2014/main" id="{C37E68D4-668B-48AE-AFE4-AFAF97A30313}"/>
              </a:ext>
            </a:extLst>
          </p:cNvPr>
          <p:cNvSpPr>
            <a:spLocks noGrp="1"/>
          </p:cNvSpPr>
          <p:nvPr>
            <p:ph idx="1"/>
          </p:nvPr>
        </p:nvSpPr>
        <p:spPr/>
        <p:txBody>
          <a:bodyPr vert="horz" lIns="91440" tIns="45720" rIns="91440" bIns="45720" rtlCol="0" anchor="t">
            <a:noAutofit/>
          </a:bodyPr>
          <a:lstStyle/>
          <a:p>
            <a:pPr marL="0" indent="0">
              <a:buNone/>
            </a:pPr>
            <a:r>
              <a:rPr lang="en-GB" sz="1200" dirty="0">
                <a:latin typeface="Calibri Light"/>
                <a:cs typeface="Calibri Light"/>
              </a:rPr>
              <a:t>Explain that a useful tool to help you understand somebody’s social network, and therefore how you can work with it and support them to connect with it effectively is the social network map on slide 74.</a:t>
            </a:r>
            <a:endParaRPr lang="en-US" dirty="0">
              <a:latin typeface="Calibri Light"/>
              <a:cs typeface="Calibri Light"/>
            </a:endParaRPr>
          </a:p>
          <a:p>
            <a:pPr marL="0" indent="0">
              <a:buNone/>
            </a:pPr>
            <a:r>
              <a:rPr lang="en-GB" sz="1200" dirty="0">
                <a:latin typeface="Calibri Light"/>
                <a:cs typeface="Calibri Light"/>
              </a:rPr>
              <a:t>A peer wanting to use this approach with an individual would help them to map out the various people in their social network according to how close or far away they are from the individual. Show the example on slide 74. Explain that in this example a peer might start a conversation about those people closest to this individual, for example their daughter and their sister. This conversation might include how those individuals might be involved in the persons care or support. It can also be a good way to start to explore some of the more distant relationships and how they might impact on how the individual feels about themselves. For example, the pair might ask the individual whether it is an aspiration to build closer relationships with those people further away from the centre, or indeed to build new relationships where there are gaps, such as with neighbours. </a:t>
            </a:r>
            <a:endParaRPr lang="en-GB"/>
          </a:p>
          <a:p>
            <a:pPr marL="0" indent="0">
              <a:buNone/>
            </a:pPr>
            <a:r>
              <a:rPr lang="en-GB" sz="1200" b="1" dirty="0">
                <a:latin typeface="Calibri Light"/>
                <a:cs typeface="Calibri Light"/>
              </a:rPr>
              <a:t>Activity:</a:t>
            </a:r>
            <a:r>
              <a:rPr lang="en-GB" sz="1200" dirty="0">
                <a:latin typeface="Calibri Light"/>
                <a:cs typeface="Calibri Light"/>
              </a:rPr>
              <a:t> Split the group into pairs and ask them to complete a social network map for their partner.</a:t>
            </a:r>
          </a:p>
          <a:p>
            <a:pPr marL="0" indent="0">
              <a:spcBef>
                <a:spcPts val="0"/>
              </a:spcBef>
              <a:buNone/>
            </a:pPr>
            <a:r>
              <a:rPr lang="en-GB" sz="1200" dirty="0">
                <a:latin typeface="Calibri Light"/>
                <a:cs typeface="Calibri Light"/>
              </a:rPr>
              <a:t>Debrief by asking them how they found the exercise and if they have any questions.</a:t>
            </a:r>
            <a:r>
              <a:rPr lang="en-GB" sz="1200" b="1" dirty="0">
                <a:latin typeface="Calibri Light"/>
                <a:cs typeface="Calibri Light"/>
              </a:rPr>
              <a:t> </a:t>
            </a:r>
            <a:endParaRPr lang="en-GB" sz="1200" b="1"/>
          </a:p>
          <a:p>
            <a:pPr marL="0" indent="0">
              <a:spcBef>
                <a:spcPts val="0"/>
              </a:spcBef>
              <a:buNone/>
            </a:pPr>
            <a:r>
              <a:rPr lang="en-GB" sz="1200" b="1" dirty="0">
                <a:latin typeface="Calibri Light"/>
                <a:cs typeface="Calibri Light"/>
              </a:rPr>
              <a:t>Timings: </a:t>
            </a:r>
            <a:r>
              <a:rPr lang="en-GB" sz="1200" dirty="0">
                <a:latin typeface="Calibri Light"/>
                <a:cs typeface="Calibri Light"/>
              </a:rPr>
              <a:t>Intro to network map: 5 mins, activity 10 mins, debrief, 10 mins.</a:t>
            </a:r>
            <a:endParaRPr lang="en-GB" sz="1200" b="1">
              <a:latin typeface="Calibri Light"/>
              <a:cs typeface="Calibri Light"/>
            </a:endParaRPr>
          </a:p>
          <a:p>
            <a:pPr marL="0" indent="0">
              <a:buNone/>
            </a:pPr>
            <a:endParaRPr lang="en-GB" sz="1200"/>
          </a:p>
        </p:txBody>
      </p:sp>
    </p:spTree>
    <p:extLst>
      <p:ext uri="{BB962C8B-B14F-4D97-AF65-F5344CB8AC3E}">
        <p14:creationId xmlns:p14="http://schemas.microsoft.com/office/powerpoint/2010/main" val="3341675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2D93FC-1B57-49E6-B906-C9EE3CB7A44B}"/>
              </a:ext>
            </a:extLst>
          </p:cNvPr>
          <p:cNvPicPr>
            <a:picLocks noChangeAspect="1"/>
          </p:cNvPicPr>
          <p:nvPr/>
        </p:nvPicPr>
        <p:blipFill>
          <a:blip r:embed="rId3"/>
          <a:stretch>
            <a:fillRect/>
          </a:stretch>
        </p:blipFill>
        <p:spPr>
          <a:xfrm>
            <a:off x="7013630" y="0"/>
            <a:ext cx="2028479" cy="1577706"/>
          </a:xfrm>
          <a:prstGeom prst="rect">
            <a:avLst/>
          </a:prstGeom>
        </p:spPr>
      </p:pic>
      <p:sp>
        <p:nvSpPr>
          <p:cNvPr id="5" name="Title 4">
            <a:extLst>
              <a:ext uri="{FF2B5EF4-FFF2-40B4-BE49-F238E27FC236}">
                <a16:creationId xmlns:a16="http://schemas.microsoft.com/office/drawing/2014/main" id="{656C3C9F-2539-4B88-B1F3-F6E94F04B7DA}"/>
              </a:ext>
            </a:extLst>
          </p:cNvPr>
          <p:cNvSpPr>
            <a:spLocks noGrp="1"/>
          </p:cNvSpPr>
          <p:nvPr>
            <p:ph type="title"/>
          </p:nvPr>
        </p:nvSpPr>
        <p:spPr/>
        <p:txBody>
          <a:bodyPr/>
          <a:lstStyle/>
          <a:p>
            <a:r>
              <a:rPr lang="en-GB"/>
              <a:t>What is the Triangle of Care?</a:t>
            </a:r>
          </a:p>
        </p:txBody>
      </p:sp>
      <p:sp>
        <p:nvSpPr>
          <p:cNvPr id="6" name="Content Placeholder 5">
            <a:extLst>
              <a:ext uri="{FF2B5EF4-FFF2-40B4-BE49-F238E27FC236}">
                <a16:creationId xmlns:a16="http://schemas.microsoft.com/office/drawing/2014/main" id="{A62484E3-E628-4CBB-9E6D-65B23CD32E39}"/>
              </a:ext>
            </a:extLst>
          </p:cNvPr>
          <p:cNvSpPr>
            <a:spLocks noGrp="1"/>
          </p:cNvSpPr>
          <p:nvPr>
            <p:ph idx="1"/>
          </p:nvPr>
        </p:nvSpPr>
        <p:spPr>
          <a:xfrm>
            <a:off x="489857" y="1487255"/>
            <a:ext cx="8288614" cy="4681315"/>
          </a:xfrm>
        </p:spPr>
        <p:txBody>
          <a:bodyPr>
            <a:normAutofit fontScale="77500" lnSpcReduction="20000"/>
          </a:bodyPr>
          <a:lstStyle/>
          <a:p>
            <a:pPr marL="0" indent="0">
              <a:lnSpc>
                <a:spcPct val="120000"/>
              </a:lnSpc>
              <a:buNone/>
            </a:pPr>
            <a:r>
              <a:rPr lang="en-GB" dirty="0"/>
              <a:t>A therapeutic alliance between service user, staff member and carer that promotes safety, supports recovery and sustains wellbeing – launched as a national initiative in 2010 by the Carers Trust.</a:t>
            </a:r>
          </a:p>
          <a:p>
            <a:pPr marL="0" indent="0">
              <a:lnSpc>
                <a:spcPct val="120000"/>
              </a:lnSpc>
              <a:buNone/>
            </a:pPr>
            <a:r>
              <a:rPr lang="en-GB" b="1" dirty="0"/>
              <a:t>Consists of six standards:</a:t>
            </a:r>
          </a:p>
          <a:p>
            <a:pPr>
              <a:lnSpc>
                <a:spcPct val="120000"/>
              </a:lnSpc>
            </a:pPr>
            <a:r>
              <a:rPr lang="en-GB" dirty="0"/>
              <a:t>Carers and their essential role are identified at first contact or as soon as possible thereafter</a:t>
            </a:r>
          </a:p>
          <a:p>
            <a:pPr>
              <a:lnSpc>
                <a:spcPct val="120000"/>
              </a:lnSpc>
            </a:pPr>
            <a:r>
              <a:rPr lang="en-GB" dirty="0"/>
              <a:t>Staff are carer aware and trained in carer engagement strategies</a:t>
            </a:r>
          </a:p>
          <a:p>
            <a:pPr>
              <a:lnSpc>
                <a:spcPct val="120000"/>
              </a:lnSpc>
            </a:pPr>
            <a:r>
              <a:rPr lang="en-GB" dirty="0"/>
              <a:t>Policy and practice regarding confidentiality and sharing information are in place</a:t>
            </a:r>
          </a:p>
          <a:p>
            <a:pPr>
              <a:lnSpc>
                <a:spcPct val="120000"/>
              </a:lnSpc>
            </a:pPr>
            <a:r>
              <a:rPr lang="en-GB" dirty="0"/>
              <a:t>Defined posts responsible for carers are in place</a:t>
            </a:r>
          </a:p>
          <a:p>
            <a:pPr>
              <a:lnSpc>
                <a:spcPct val="120000"/>
              </a:lnSpc>
            </a:pPr>
            <a:r>
              <a:rPr lang="en-GB" dirty="0"/>
              <a:t>A carer introduction to the service and staff is available</a:t>
            </a:r>
          </a:p>
          <a:p>
            <a:pPr>
              <a:lnSpc>
                <a:spcPct val="120000"/>
              </a:lnSpc>
            </a:pPr>
            <a:r>
              <a:rPr lang="en-GB" dirty="0"/>
              <a:t>A range of carer support services is available.</a:t>
            </a:r>
          </a:p>
          <a:p>
            <a:pPr>
              <a:lnSpc>
                <a:spcPct val="120000"/>
              </a:lnSpc>
            </a:pPr>
            <a:endParaRPr lang="en-GB" dirty="0"/>
          </a:p>
        </p:txBody>
      </p:sp>
    </p:spTree>
    <p:extLst>
      <p:ext uri="{BB962C8B-B14F-4D97-AF65-F5344CB8AC3E}">
        <p14:creationId xmlns:p14="http://schemas.microsoft.com/office/powerpoint/2010/main" val="230935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Introductions</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479665"/>
            <a:ext cx="8288614" cy="4960324"/>
          </a:xfrm>
        </p:spPr>
        <p:txBody>
          <a:bodyPr/>
          <a:lstStyle/>
          <a:p>
            <a:pPr marL="0" indent="0">
              <a:buNone/>
            </a:pPr>
            <a:r>
              <a:rPr lang="en-GB" b="1"/>
              <a:t>Purpose: </a:t>
            </a:r>
            <a:r>
              <a:rPr lang="en-GB"/>
              <a:t>For everyone to get reacquainted </a:t>
            </a:r>
            <a:endParaRPr lang="en-GB" b="1"/>
          </a:p>
          <a:p>
            <a:pPr marL="0" indent="0">
              <a:buNone/>
            </a:pPr>
            <a:r>
              <a:rPr lang="en-GB" b="1"/>
              <a:t>Materials: </a:t>
            </a:r>
            <a:r>
              <a:rPr lang="en-GB"/>
              <a:t>None</a:t>
            </a:r>
          </a:p>
          <a:p>
            <a:pPr marL="0" indent="0">
              <a:buNone/>
            </a:pPr>
            <a:r>
              <a:rPr lang="en-GB" b="1"/>
              <a:t>Instructions: </a:t>
            </a:r>
            <a:r>
              <a:rPr lang="en-GB"/>
              <a:t>Split participants into groups of 3-4 and ask them to reintroduce themselves, and share something they have done since the last session to practice self care.</a:t>
            </a:r>
          </a:p>
          <a:p>
            <a:pPr marL="0" indent="0">
              <a:buNone/>
            </a:pPr>
            <a:r>
              <a:rPr lang="en-GB"/>
              <a:t>Debrief by asking everyone to reintroduce themselves to the rest of the room, and ask for some examples of self-care techniques they have found helpful</a:t>
            </a:r>
          </a:p>
          <a:p>
            <a:pPr marL="0" indent="0">
              <a:buNone/>
            </a:pPr>
            <a:r>
              <a:rPr lang="en-GB" b="1"/>
              <a:t>Timings: </a:t>
            </a:r>
            <a:r>
              <a:rPr lang="en-GB"/>
              <a:t>5 mins in small groups, debrief 10 mins</a:t>
            </a:r>
            <a:endParaRPr lang="en-GB" b="1"/>
          </a:p>
        </p:txBody>
      </p:sp>
    </p:spTree>
    <p:extLst>
      <p:ext uri="{BB962C8B-B14F-4D97-AF65-F5344CB8AC3E}">
        <p14:creationId xmlns:p14="http://schemas.microsoft.com/office/powerpoint/2010/main" val="2544703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AA6202-B6EA-AB4C-A99B-8DFE7E36BDD4}"/>
              </a:ext>
            </a:extLst>
          </p:cNvPr>
          <p:cNvSpPr txBox="1"/>
          <p:nvPr/>
        </p:nvSpPr>
        <p:spPr>
          <a:xfrm>
            <a:off x="1697421" y="193037"/>
            <a:ext cx="5749158" cy="1200329"/>
          </a:xfrm>
          <a:prstGeom prst="rect">
            <a:avLst/>
          </a:prstGeom>
          <a:noFill/>
        </p:spPr>
        <p:txBody>
          <a:bodyPr wrap="square" rtlCol="0">
            <a:spAutoFit/>
          </a:bodyPr>
          <a:lstStyle/>
          <a:p>
            <a:pPr algn="ctr"/>
            <a:r>
              <a:rPr lang="en-US" sz="2400"/>
              <a:t>Why is it important to build effective relationships with a person’s family/support network?</a:t>
            </a:r>
          </a:p>
        </p:txBody>
      </p:sp>
      <p:pic>
        <p:nvPicPr>
          <p:cNvPr id="2" name="Picture 1">
            <a:extLst>
              <a:ext uri="{FF2B5EF4-FFF2-40B4-BE49-F238E27FC236}">
                <a16:creationId xmlns:a16="http://schemas.microsoft.com/office/drawing/2014/main" id="{E89842D4-C63E-47B9-9995-A1E67E9EED40}"/>
              </a:ext>
            </a:extLst>
          </p:cNvPr>
          <p:cNvPicPr>
            <a:picLocks noChangeAspect="1"/>
          </p:cNvPicPr>
          <p:nvPr/>
        </p:nvPicPr>
        <p:blipFill rotWithShape="1">
          <a:blip r:embed="rId2"/>
          <a:srcRect t="-1" b="5374"/>
          <a:stretch/>
        </p:blipFill>
        <p:spPr>
          <a:xfrm>
            <a:off x="1574425" y="1393366"/>
            <a:ext cx="5995149" cy="4412348"/>
          </a:xfrm>
          <a:prstGeom prst="rect">
            <a:avLst/>
          </a:prstGeom>
        </p:spPr>
      </p:pic>
    </p:spTree>
    <p:extLst>
      <p:ext uri="{BB962C8B-B14F-4D97-AF65-F5344CB8AC3E}">
        <p14:creationId xmlns:p14="http://schemas.microsoft.com/office/powerpoint/2010/main" val="4284379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6C736DE-E9AF-4CE8-BC2B-8B7696DB6F10}"/>
              </a:ext>
            </a:extLst>
          </p:cNvPr>
          <p:cNvSpPr>
            <a:spLocks noGrp="1"/>
          </p:cNvSpPr>
          <p:nvPr>
            <p:ph type="title"/>
          </p:nvPr>
        </p:nvSpPr>
        <p:spPr/>
        <p:txBody>
          <a:bodyPr>
            <a:normAutofit fontScale="90000"/>
          </a:bodyPr>
          <a:lstStyle/>
          <a:p>
            <a:pPr algn="ctr" eaLnBrk="1" hangingPunct="1"/>
            <a:r>
              <a:rPr lang="en-US" altLang="en-US" sz="3200"/>
              <a:t>Last National CQC Community MH Service</a:t>
            </a:r>
            <a:r>
              <a:rPr lang="ru-RU" altLang="en-US" sz="3200"/>
              <a:t> </a:t>
            </a:r>
            <a:r>
              <a:rPr lang="en-US" altLang="en-US" sz="3200"/>
              <a:t>User Survey*</a:t>
            </a:r>
            <a:endParaRPr lang="en-GB" altLang="en-US" sz="3200"/>
          </a:p>
        </p:txBody>
      </p:sp>
      <p:graphicFrame>
        <p:nvGraphicFramePr>
          <p:cNvPr id="2" name="Объект 1">
            <a:extLst>
              <a:ext uri="{FF2B5EF4-FFF2-40B4-BE49-F238E27FC236}">
                <a16:creationId xmlns:a16="http://schemas.microsoft.com/office/drawing/2014/main" id="{EF7D606E-93DD-408D-80CD-54CEEBFAF067}"/>
              </a:ext>
            </a:extLst>
          </p:cNvPr>
          <p:cNvGraphicFramePr>
            <a:graphicFrameLocks noGrp="1"/>
          </p:cNvGraphicFramePr>
          <p:nvPr>
            <p:ph idx="1"/>
            <p:extLst>
              <p:ext uri="{D42A27DB-BD31-4B8C-83A1-F6EECF244321}">
                <p14:modId xmlns:p14="http://schemas.microsoft.com/office/powerpoint/2010/main" val="348073133"/>
              </p:ext>
            </p:extLst>
          </p:nvPr>
        </p:nvGraphicFramePr>
        <p:xfrm>
          <a:off x="489857" y="1330146"/>
          <a:ext cx="8288337" cy="4267046"/>
        </p:xfrm>
        <a:graphic>
          <a:graphicData uri="http://schemas.openxmlformats.org/drawingml/2006/table">
            <a:tbl>
              <a:tblPr/>
              <a:tblGrid>
                <a:gridCol w="5997348">
                  <a:extLst>
                    <a:ext uri="{9D8B030D-6E8A-4147-A177-3AD203B41FA5}">
                      <a16:colId xmlns:a16="http://schemas.microsoft.com/office/drawing/2014/main" val="888974755"/>
                    </a:ext>
                  </a:extLst>
                </a:gridCol>
                <a:gridCol w="2290989">
                  <a:extLst>
                    <a:ext uri="{9D8B030D-6E8A-4147-A177-3AD203B41FA5}">
                      <a16:colId xmlns:a16="http://schemas.microsoft.com/office/drawing/2014/main" val="1959302283"/>
                    </a:ext>
                  </a:extLst>
                </a:gridCol>
              </a:tblGrid>
              <a:tr h="371475">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1"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Poor Involvement…</a:t>
                      </a:r>
                      <a:endParaRPr kumimoji="0" lang="ru-RU" altLang="en-US" sz="1600" b="1" i="1"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FF5E7"/>
                    </a:solidFill>
                  </a:tcPr>
                </a:tc>
                <a:extLst>
                  <a:ext uri="{0D108BD9-81ED-4DB2-BD59-A6C34878D82A}">
                    <a16:rowId xmlns:a16="http://schemas.microsoft.com/office/drawing/2014/main" val="3711455288"/>
                  </a:ext>
                </a:extLst>
              </a:tr>
              <a:tr h="431233">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r>
                        <a:rPr kumimoji="0" lang="en-US" altLang="ja-JP"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I was involved as much as I wanted to be in agreeing my care</a:t>
                      </a: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endParaRPr kumimoji="0" lang="ru-RU"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57%</a:t>
                      </a:r>
                      <a:endParaRPr kumimoji="0" lang="ru-RU"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2810664619"/>
                  </a:ext>
                </a:extLst>
              </a:tr>
              <a:tr h="457200">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r>
                        <a:rPr kumimoji="0" lang="en-US" altLang="ja-JP"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 family member or someone close to me was involved as much as I would like</a:t>
                      </a: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endParaRPr kumimoji="0" lang="ru-RU"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55%</a:t>
                      </a: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FF5E7"/>
                    </a:solidFill>
                  </a:tcPr>
                </a:tc>
                <a:extLst>
                  <a:ext uri="{0D108BD9-81ED-4DB2-BD59-A6C34878D82A}">
                    <a16:rowId xmlns:a16="http://schemas.microsoft.com/office/drawing/2014/main" val="796906369"/>
                  </a:ext>
                </a:extLst>
              </a:tr>
              <a:tr h="371475">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1"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…leads to poor agreement</a:t>
                      </a:r>
                      <a:endParaRPr kumimoji="0" lang="ru-RU" altLang="en-US" sz="1600" b="1" i="1"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3903456251"/>
                  </a:ext>
                </a:extLst>
              </a:tr>
              <a:tr h="457200">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r>
                        <a:rPr kumimoji="0" lang="en-US" altLang="ja-JP"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I definitely agreed with someone in NHS MH services on what care I</a:t>
                      </a: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r>
                        <a:rPr kumimoji="0" lang="en-US" altLang="ja-JP"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ll receive</a:t>
                      </a: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r>
                        <a:rPr kumimoji="0" lang="en-US" altLang="ja-JP"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 </a:t>
                      </a:r>
                      <a:endParaRPr kumimoji="0" lang="ru-RU"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43%</a:t>
                      </a:r>
                      <a:endParaRPr kumimoji="0" lang="ru-RU"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FF5E7"/>
                    </a:solidFill>
                  </a:tcPr>
                </a:tc>
                <a:extLst>
                  <a:ext uri="{0D108BD9-81ED-4DB2-BD59-A6C34878D82A}">
                    <a16:rowId xmlns:a16="http://schemas.microsoft.com/office/drawing/2014/main" val="262032136"/>
                  </a:ext>
                </a:extLst>
              </a:tr>
              <a:tr h="457200">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r>
                        <a:rPr kumimoji="0" lang="en-US" altLang="ja-JP"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Mental health services understand what is important in my life</a:t>
                      </a: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endParaRPr kumimoji="0" lang="ru-RU"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42%</a:t>
                      </a:r>
                      <a:endParaRPr kumimoji="0" lang="ru-RU"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3688738909"/>
                  </a:ext>
                </a:extLst>
              </a:tr>
              <a:tr h="457200">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r>
                        <a:rPr kumimoji="0" lang="en-US" altLang="ja-JP"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Mental health services help me with what is important</a:t>
                      </a: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endParaRPr kumimoji="0" lang="ru-RU"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41%</a:t>
                      </a:r>
                      <a:endParaRPr kumimoji="0" lang="ru-RU"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FF5E7"/>
                    </a:solidFill>
                  </a:tcPr>
                </a:tc>
                <a:extLst>
                  <a:ext uri="{0D108BD9-81ED-4DB2-BD59-A6C34878D82A}">
                    <a16:rowId xmlns:a16="http://schemas.microsoft.com/office/drawing/2014/main" val="3672803665"/>
                  </a:ext>
                </a:extLst>
              </a:tr>
              <a:tr h="457200">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r>
                        <a:rPr kumimoji="0" lang="en-US" altLang="ja-JP"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mental health services help me feel hopeful about what is important</a:t>
                      </a:r>
                      <a:r>
                        <a:rPr kumimoji="0" lang="ja-JP"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a:t>
                      </a:r>
                      <a:endParaRPr kumimoji="0" lang="ru-RU" altLang="en-US" sz="16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1"/>
                        </a:buClr>
                        <a:buSzPct val="76000"/>
                        <a:buFont typeface="Wingdings 2" panose="05020102010507070707" pitchFamily="18" charset="2"/>
                        <a:defRPr sz="2000">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chemeClr val="accent1"/>
                        </a:buClr>
                        <a:buSzPct val="76000"/>
                        <a:buFont typeface="Wingdings 2" panose="05020102010507070707" pitchFamily="18" charset="2"/>
                        <a:defRPr>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chemeClr val="accent1"/>
                        </a:buClr>
                        <a:buSzPct val="76000"/>
                        <a:buFont typeface="Wingdings 2" panose="05020102010507070707" pitchFamily="18" charset="2"/>
                        <a:defRPr sz="16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76000"/>
                        <a:buFont typeface="Wingdings 2" panose="05020102010507070707" pitchFamily="18" charset="2"/>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38%</a:t>
                      </a:r>
                      <a:endParaRPr kumimoji="0" lang="ru-RU" altLang="en-US" sz="24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111831" marR="111831" marT="45709" marB="4570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425851893"/>
                  </a:ext>
                </a:extLst>
              </a:tr>
            </a:tbl>
          </a:graphicData>
        </a:graphic>
      </p:graphicFrame>
      <p:sp>
        <p:nvSpPr>
          <p:cNvPr id="6176" name="TextBox 4">
            <a:extLst>
              <a:ext uri="{FF2B5EF4-FFF2-40B4-BE49-F238E27FC236}">
                <a16:creationId xmlns:a16="http://schemas.microsoft.com/office/drawing/2014/main" id="{6EC1243D-38BA-4438-8A5D-DA4CC9982C09}"/>
              </a:ext>
            </a:extLst>
          </p:cNvPr>
          <p:cNvSpPr txBox="1">
            <a:spLocks noChangeArrowheads="1"/>
          </p:cNvSpPr>
          <p:nvPr/>
        </p:nvSpPr>
        <p:spPr bwMode="auto">
          <a:xfrm>
            <a:off x="2843212" y="5883274"/>
            <a:ext cx="3313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a:r>
              <a:rPr lang="en-US" altLang="en-US" sz="1200"/>
              <a:t>*16,400 SU respondents from 51 MH Trusts</a:t>
            </a:r>
            <a:endParaRPr lang="ru-RU" altLang="en-US" sz="1200"/>
          </a:p>
        </p:txBody>
      </p:sp>
      <p:sp>
        <p:nvSpPr>
          <p:cNvPr id="3" name="TextBox 2">
            <a:extLst>
              <a:ext uri="{FF2B5EF4-FFF2-40B4-BE49-F238E27FC236}">
                <a16:creationId xmlns:a16="http://schemas.microsoft.com/office/drawing/2014/main" id="{06810F34-217A-8C40-88F5-9A54D02C195F}"/>
              </a:ext>
            </a:extLst>
          </p:cNvPr>
          <p:cNvSpPr txBox="1"/>
          <p:nvPr/>
        </p:nvSpPr>
        <p:spPr>
          <a:xfrm>
            <a:off x="-102765" y="6154099"/>
            <a:ext cx="5357812" cy="523220"/>
          </a:xfrm>
          <a:prstGeom prst="rect">
            <a:avLst/>
          </a:prstGeom>
          <a:noFill/>
        </p:spPr>
        <p:txBody>
          <a:bodyPr wrap="square" rtlCol="0">
            <a:spAutoFit/>
          </a:bodyPr>
          <a:lstStyle/>
          <a:p>
            <a:pPr algn="ctr"/>
            <a:r>
              <a:rPr lang="en-US" sz="1400" u="sng"/>
              <a:t>56 mental health care providers in England only 32 are members of the Triangle of Care</a:t>
            </a:r>
          </a:p>
        </p:txBody>
      </p:sp>
    </p:spTree>
    <p:extLst>
      <p:ext uri="{BB962C8B-B14F-4D97-AF65-F5344CB8AC3E}">
        <p14:creationId xmlns:p14="http://schemas.microsoft.com/office/powerpoint/2010/main" val="1762702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BE6C7-8DFE-6C49-842D-DF4371336AA0}"/>
              </a:ext>
            </a:extLst>
          </p:cNvPr>
          <p:cNvSpPr>
            <a:spLocks noGrp="1"/>
          </p:cNvSpPr>
          <p:nvPr>
            <p:ph type="title"/>
          </p:nvPr>
        </p:nvSpPr>
        <p:spPr/>
        <p:txBody>
          <a:bodyPr>
            <a:normAutofit/>
          </a:bodyPr>
          <a:lstStyle/>
          <a:p>
            <a:r>
              <a:rPr lang="en-US" sz="3600"/>
              <a:t>Peer / Family Work</a:t>
            </a:r>
          </a:p>
        </p:txBody>
      </p:sp>
      <p:sp>
        <p:nvSpPr>
          <p:cNvPr id="3" name="Content Placeholder 2">
            <a:extLst>
              <a:ext uri="{FF2B5EF4-FFF2-40B4-BE49-F238E27FC236}">
                <a16:creationId xmlns:a16="http://schemas.microsoft.com/office/drawing/2014/main" id="{E77D2207-0692-4B8B-ABD6-EC95A553B81E}"/>
              </a:ext>
            </a:extLst>
          </p:cNvPr>
          <p:cNvSpPr>
            <a:spLocks noGrp="1"/>
          </p:cNvSpPr>
          <p:nvPr>
            <p:ph idx="1"/>
          </p:nvPr>
        </p:nvSpPr>
        <p:spPr/>
        <p:txBody>
          <a:bodyPr/>
          <a:lstStyle/>
          <a:p>
            <a:pPr>
              <a:lnSpc>
                <a:spcPct val="100000"/>
              </a:lnSpc>
            </a:pPr>
            <a:r>
              <a:rPr lang="en-US"/>
              <a:t>Dialogue has been described as the art of </a:t>
            </a:r>
            <a:r>
              <a:rPr lang="en-US" u="sng"/>
              <a:t>thinking together </a:t>
            </a:r>
            <a:r>
              <a:rPr lang="en-US"/>
              <a:t>- meaning it develops, not within any one person’s head alone, but rather, in the interpersonal </a:t>
            </a:r>
            <a:r>
              <a:rPr lang="en-US" u="sng"/>
              <a:t>space’ between people</a:t>
            </a:r>
            <a:r>
              <a:rPr lang="en-US"/>
              <a:t>. </a:t>
            </a:r>
            <a:r>
              <a:rPr lang="en-US" i="1" err="1"/>
              <a:t>Seikkula</a:t>
            </a:r>
            <a:r>
              <a:rPr lang="en-US" i="1"/>
              <a:t> &amp; </a:t>
            </a:r>
            <a:r>
              <a:rPr lang="en-US" i="1" err="1"/>
              <a:t>Arnkil</a:t>
            </a:r>
            <a:r>
              <a:rPr lang="en-US" i="1"/>
              <a:t> 2006.</a:t>
            </a:r>
          </a:p>
          <a:p>
            <a:pPr>
              <a:lnSpc>
                <a:spcPct val="100000"/>
              </a:lnSpc>
            </a:pPr>
            <a:endParaRPr lang="en-GB"/>
          </a:p>
          <a:p>
            <a:pPr>
              <a:lnSpc>
                <a:spcPct val="100000"/>
              </a:lnSpc>
            </a:pPr>
            <a:r>
              <a:rPr lang="en-GB"/>
              <a:t>In peer support we “are taught to listen for how and why each of us has learned to make sense of our experiences, and then use the relationship to create new ways of seeing, thinking, and doing.” </a:t>
            </a:r>
          </a:p>
          <a:p>
            <a:pPr>
              <a:lnSpc>
                <a:spcPct val="100000"/>
              </a:lnSpc>
            </a:pPr>
            <a:endParaRPr lang="en-GB"/>
          </a:p>
          <a:p>
            <a:pPr>
              <a:lnSpc>
                <a:spcPct val="100000"/>
              </a:lnSpc>
            </a:pPr>
            <a:endParaRPr lang="en-GB"/>
          </a:p>
        </p:txBody>
      </p:sp>
    </p:spTree>
    <p:extLst>
      <p:ext uri="{BB962C8B-B14F-4D97-AF65-F5344CB8AC3E}">
        <p14:creationId xmlns:p14="http://schemas.microsoft.com/office/powerpoint/2010/main" val="2675936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1849AB67-1640-4E9D-9374-C1090BDE4704}"/>
              </a:ext>
            </a:extLst>
          </p:cNvPr>
          <p:cNvGrpSpPr/>
          <p:nvPr/>
        </p:nvGrpSpPr>
        <p:grpSpPr>
          <a:xfrm>
            <a:off x="597542" y="218890"/>
            <a:ext cx="1806221" cy="4462879"/>
            <a:chOff x="938575" y="218890"/>
            <a:chExt cx="1806221" cy="4462879"/>
          </a:xfrm>
        </p:grpSpPr>
        <p:sp>
          <p:nvSpPr>
            <p:cNvPr id="21" name="Freeform: Shape 20">
              <a:extLst>
                <a:ext uri="{FF2B5EF4-FFF2-40B4-BE49-F238E27FC236}">
                  <a16:creationId xmlns:a16="http://schemas.microsoft.com/office/drawing/2014/main" id="{9C742AFF-561E-47A6-918D-BE91575ADBAD}"/>
                </a:ext>
              </a:extLst>
            </p:cNvPr>
            <p:cNvSpPr/>
            <p:nvPr/>
          </p:nvSpPr>
          <p:spPr>
            <a:xfrm>
              <a:off x="938575" y="218890"/>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dirty="0"/>
                <a:t>Colleague 1</a:t>
              </a:r>
            </a:p>
          </p:txBody>
        </p:sp>
        <p:sp>
          <p:nvSpPr>
            <p:cNvPr id="23" name="Freeform: Shape 22">
              <a:extLst>
                <a:ext uri="{FF2B5EF4-FFF2-40B4-BE49-F238E27FC236}">
                  <a16:creationId xmlns:a16="http://schemas.microsoft.com/office/drawing/2014/main" id="{107D06AE-63C4-47E7-AC97-4BD2ACE5FE40}"/>
                </a:ext>
              </a:extLst>
            </p:cNvPr>
            <p:cNvSpPr/>
            <p:nvPr/>
          </p:nvSpPr>
          <p:spPr>
            <a:xfrm>
              <a:off x="1596384" y="1074356"/>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25" name="Freeform: Shape 24">
              <a:extLst>
                <a:ext uri="{FF2B5EF4-FFF2-40B4-BE49-F238E27FC236}">
                  <a16:creationId xmlns:a16="http://schemas.microsoft.com/office/drawing/2014/main" id="{91E9E56E-DA42-4CD6-80B8-A312FE055A27}"/>
                </a:ext>
              </a:extLst>
            </p:cNvPr>
            <p:cNvSpPr/>
            <p:nvPr/>
          </p:nvSpPr>
          <p:spPr>
            <a:xfrm>
              <a:off x="990637" y="1391622"/>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a:t>Father</a:t>
              </a:r>
            </a:p>
          </p:txBody>
        </p:sp>
        <p:sp>
          <p:nvSpPr>
            <p:cNvPr id="27" name="Freeform: Shape 26">
              <a:extLst>
                <a:ext uri="{FF2B5EF4-FFF2-40B4-BE49-F238E27FC236}">
                  <a16:creationId xmlns:a16="http://schemas.microsoft.com/office/drawing/2014/main" id="{4A077B09-C9E1-4E2C-8437-5F4665973CB4}"/>
                </a:ext>
              </a:extLst>
            </p:cNvPr>
            <p:cNvSpPr/>
            <p:nvPr/>
          </p:nvSpPr>
          <p:spPr>
            <a:xfrm>
              <a:off x="1648447" y="2265036"/>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33" name="Freeform: Shape 32">
              <a:extLst>
                <a:ext uri="{FF2B5EF4-FFF2-40B4-BE49-F238E27FC236}">
                  <a16:creationId xmlns:a16="http://schemas.microsoft.com/office/drawing/2014/main" id="{803FBCD1-D980-4B1A-B3C3-1DEBF7FAD790}"/>
                </a:ext>
              </a:extLst>
            </p:cNvPr>
            <p:cNvSpPr/>
            <p:nvPr/>
          </p:nvSpPr>
          <p:spPr>
            <a:xfrm>
              <a:off x="990637" y="2629684"/>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a:t>Doctor</a:t>
              </a:r>
            </a:p>
          </p:txBody>
        </p:sp>
        <p:sp>
          <p:nvSpPr>
            <p:cNvPr id="35" name="Freeform: Shape 34">
              <a:extLst>
                <a:ext uri="{FF2B5EF4-FFF2-40B4-BE49-F238E27FC236}">
                  <a16:creationId xmlns:a16="http://schemas.microsoft.com/office/drawing/2014/main" id="{EB0A98BB-A59B-4144-ADA7-77D5B4C682CC}"/>
                </a:ext>
              </a:extLst>
            </p:cNvPr>
            <p:cNvSpPr/>
            <p:nvPr/>
          </p:nvSpPr>
          <p:spPr>
            <a:xfrm>
              <a:off x="1648447" y="3503098"/>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37" name="Freeform: Shape 36">
              <a:extLst>
                <a:ext uri="{FF2B5EF4-FFF2-40B4-BE49-F238E27FC236}">
                  <a16:creationId xmlns:a16="http://schemas.microsoft.com/office/drawing/2014/main" id="{6410B6DD-3B42-4F19-839E-7F5772B5BC0D}"/>
                </a:ext>
              </a:extLst>
            </p:cNvPr>
            <p:cNvSpPr/>
            <p:nvPr/>
          </p:nvSpPr>
          <p:spPr>
            <a:xfrm>
              <a:off x="990637" y="3867745"/>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dirty="0"/>
                <a:t>Chroni</a:t>
              </a:r>
              <a:r>
                <a:rPr lang="en-GB" sz="2000" dirty="0"/>
                <a:t>c illness</a:t>
              </a:r>
              <a:endParaRPr lang="en-GB" sz="2000" kern="1200" dirty="0"/>
            </a:p>
          </p:txBody>
        </p:sp>
      </p:grpSp>
      <p:grpSp>
        <p:nvGrpSpPr>
          <p:cNvPr id="61" name="Group 60">
            <a:extLst>
              <a:ext uri="{FF2B5EF4-FFF2-40B4-BE49-F238E27FC236}">
                <a16:creationId xmlns:a16="http://schemas.microsoft.com/office/drawing/2014/main" id="{CC4AC875-956E-463A-BFA0-FAD7C45BEACD}"/>
              </a:ext>
            </a:extLst>
          </p:cNvPr>
          <p:cNvGrpSpPr/>
          <p:nvPr/>
        </p:nvGrpSpPr>
        <p:grpSpPr>
          <a:xfrm>
            <a:off x="2766737" y="200942"/>
            <a:ext cx="1755119" cy="4528209"/>
            <a:chOff x="3693960" y="153560"/>
            <a:chExt cx="1755119" cy="4528209"/>
          </a:xfrm>
        </p:grpSpPr>
        <p:sp>
          <p:nvSpPr>
            <p:cNvPr id="49" name="Freeform: Shape 48">
              <a:extLst>
                <a:ext uri="{FF2B5EF4-FFF2-40B4-BE49-F238E27FC236}">
                  <a16:creationId xmlns:a16="http://schemas.microsoft.com/office/drawing/2014/main" id="{B6CA81D6-FE0C-496C-A368-4EECA995B6E8}"/>
                </a:ext>
              </a:extLst>
            </p:cNvPr>
            <p:cNvSpPr/>
            <p:nvPr/>
          </p:nvSpPr>
          <p:spPr>
            <a:xfrm>
              <a:off x="3693960" y="153560"/>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a:t>Colleague 2</a:t>
              </a:r>
            </a:p>
          </p:txBody>
        </p:sp>
        <p:sp>
          <p:nvSpPr>
            <p:cNvPr id="50" name="Freeform: Shape 49">
              <a:extLst>
                <a:ext uri="{FF2B5EF4-FFF2-40B4-BE49-F238E27FC236}">
                  <a16:creationId xmlns:a16="http://schemas.microsoft.com/office/drawing/2014/main" id="{D91D0D36-7AA1-4582-81E1-E3D9812B5DBC}"/>
                </a:ext>
              </a:extLst>
            </p:cNvPr>
            <p:cNvSpPr/>
            <p:nvPr/>
          </p:nvSpPr>
          <p:spPr>
            <a:xfrm>
              <a:off x="4351768" y="1026974"/>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51" name="Freeform: Shape 50">
              <a:extLst>
                <a:ext uri="{FF2B5EF4-FFF2-40B4-BE49-F238E27FC236}">
                  <a16:creationId xmlns:a16="http://schemas.microsoft.com/office/drawing/2014/main" id="{D54B6A57-E73E-435A-B86C-A841877858B2}"/>
                </a:ext>
              </a:extLst>
            </p:cNvPr>
            <p:cNvSpPr/>
            <p:nvPr/>
          </p:nvSpPr>
          <p:spPr>
            <a:xfrm>
              <a:off x="3694920" y="1391622"/>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dirty="0"/>
                <a:t>Single parent</a:t>
              </a:r>
            </a:p>
          </p:txBody>
        </p:sp>
        <p:sp>
          <p:nvSpPr>
            <p:cNvPr id="52" name="Freeform: Shape 51">
              <a:extLst>
                <a:ext uri="{FF2B5EF4-FFF2-40B4-BE49-F238E27FC236}">
                  <a16:creationId xmlns:a16="http://schemas.microsoft.com/office/drawing/2014/main" id="{48A55719-3305-4B83-B615-D4680D52D756}"/>
                </a:ext>
              </a:extLst>
            </p:cNvPr>
            <p:cNvSpPr/>
            <p:nvPr/>
          </p:nvSpPr>
          <p:spPr>
            <a:xfrm>
              <a:off x="4352730" y="2265036"/>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53" name="Freeform: Shape 52">
              <a:extLst>
                <a:ext uri="{FF2B5EF4-FFF2-40B4-BE49-F238E27FC236}">
                  <a16:creationId xmlns:a16="http://schemas.microsoft.com/office/drawing/2014/main" id="{F5C645EE-37E3-4A72-B5D1-F3DA30B19E63}"/>
                </a:ext>
              </a:extLst>
            </p:cNvPr>
            <p:cNvSpPr/>
            <p:nvPr/>
          </p:nvSpPr>
          <p:spPr>
            <a:xfrm>
              <a:off x="3694920" y="2629684"/>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a:t>Peer Worker</a:t>
              </a:r>
            </a:p>
          </p:txBody>
        </p:sp>
        <p:sp>
          <p:nvSpPr>
            <p:cNvPr id="54" name="Freeform: Shape 53">
              <a:extLst>
                <a:ext uri="{FF2B5EF4-FFF2-40B4-BE49-F238E27FC236}">
                  <a16:creationId xmlns:a16="http://schemas.microsoft.com/office/drawing/2014/main" id="{CAA8F845-F3DF-4F6C-B11B-4BC37F88C2DE}"/>
                </a:ext>
              </a:extLst>
            </p:cNvPr>
            <p:cNvSpPr/>
            <p:nvPr/>
          </p:nvSpPr>
          <p:spPr>
            <a:xfrm>
              <a:off x="4352730" y="3503098"/>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55" name="Freeform: Shape 54">
              <a:extLst>
                <a:ext uri="{FF2B5EF4-FFF2-40B4-BE49-F238E27FC236}">
                  <a16:creationId xmlns:a16="http://schemas.microsoft.com/office/drawing/2014/main" id="{73BFA30A-0C4B-4519-98A8-3FE2A7D8CE77}"/>
                </a:ext>
              </a:extLst>
            </p:cNvPr>
            <p:cNvSpPr/>
            <p:nvPr/>
          </p:nvSpPr>
          <p:spPr>
            <a:xfrm>
              <a:off x="3694920" y="3867745"/>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dirty="0"/>
                <a:t>Partially sighted</a:t>
              </a:r>
            </a:p>
          </p:txBody>
        </p:sp>
      </p:grpSp>
      <p:sp>
        <p:nvSpPr>
          <p:cNvPr id="39" name="Freeform: Shape 38">
            <a:extLst>
              <a:ext uri="{FF2B5EF4-FFF2-40B4-BE49-F238E27FC236}">
                <a16:creationId xmlns:a16="http://schemas.microsoft.com/office/drawing/2014/main" id="{AEB14AFA-0276-438C-9082-A68A2E08E064}"/>
              </a:ext>
            </a:extLst>
          </p:cNvPr>
          <p:cNvSpPr/>
          <p:nvPr/>
        </p:nvSpPr>
        <p:spPr>
          <a:xfrm>
            <a:off x="4881655" y="212059"/>
            <a:ext cx="1753200" cy="814915"/>
          </a:xfrm>
          <a:custGeom>
            <a:avLst/>
            <a:gdLst>
              <a:gd name="connsiteX0" fmla="*/ 0 w 1379278"/>
              <a:gd name="connsiteY0" fmla="*/ 76627 h 766266"/>
              <a:gd name="connsiteX1" fmla="*/ 76627 w 1379278"/>
              <a:gd name="connsiteY1" fmla="*/ 0 h 766266"/>
              <a:gd name="connsiteX2" fmla="*/ 1302651 w 1379278"/>
              <a:gd name="connsiteY2" fmla="*/ 0 h 766266"/>
              <a:gd name="connsiteX3" fmla="*/ 1379278 w 1379278"/>
              <a:gd name="connsiteY3" fmla="*/ 76627 h 766266"/>
              <a:gd name="connsiteX4" fmla="*/ 1379278 w 1379278"/>
              <a:gd name="connsiteY4" fmla="*/ 689639 h 766266"/>
              <a:gd name="connsiteX5" fmla="*/ 1302651 w 1379278"/>
              <a:gd name="connsiteY5" fmla="*/ 766266 h 766266"/>
              <a:gd name="connsiteX6" fmla="*/ 76627 w 1379278"/>
              <a:gd name="connsiteY6" fmla="*/ 766266 h 766266"/>
              <a:gd name="connsiteX7" fmla="*/ 0 w 1379278"/>
              <a:gd name="connsiteY7" fmla="*/ 689639 h 766266"/>
              <a:gd name="connsiteX8" fmla="*/ 0 w 1379278"/>
              <a:gd name="connsiteY8" fmla="*/ 76627 h 7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278" h="766266">
                <a:moveTo>
                  <a:pt x="0" y="76627"/>
                </a:moveTo>
                <a:cubicBezTo>
                  <a:pt x="0" y="34307"/>
                  <a:pt x="34307" y="0"/>
                  <a:pt x="76627" y="0"/>
                </a:cubicBezTo>
                <a:lnTo>
                  <a:pt x="1302651" y="0"/>
                </a:lnTo>
                <a:cubicBezTo>
                  <a:pt x="1344971" y="0"/>
                  <a:pt x="1379278" y="34307"/>
                  <a:pt x="1379278" y="76627"/>
                </a:cubicBezTo>
                <a:lnTo>
                  <a:pt x="1379278" y="689639"/>
                </a:lnTo>
                <a:cubicBezTo>
                  <a:pt x="1379278" y="731959"/>
                  <a:pt x="1344971" y="766266"/>
                  <a:pt x="1302651" y="766266"/>
                </a:cubicBezTo>
                <a:lnTo>
                  <a:pt x="76627" y="766266"/>
                </a:lnTo>
                <a:cubicBezTo>
                  <a:pt x="34307" y="766266"/>
                  <a:pt x="0" y="731959"/>
                  <a:pt x="0" y="689639"/>
                </a:cubicBezTo>
                <a:lnTo>
                  <a:pt x="0" y="76627"/>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02453" tIns="102453" rIns="102453" bIns="102453" numCol="1" spcCol="1270" anchor="ctr" anchorCtr="0">
            <a:noAutofit/>
          </a:bodyPr>
          <a:lstStyle/>
          <a:p>
            <a:pPr marL="0" lvl="0" indent="0" algn="ctr" defTabSz="933450">
              <a:lnSpc>
                <a:spcPct val="90000"/>
              </a:lnSpc>
              <a:spcBef>
                <a:spcPct val="0"/>
              </a:spcBef>
              <a:spcAft>
                <a:spcPct val="35000"/>
              </a:spcAft>
              <a:buNone/>
            </a:pPr>
            <a:r>
              <a:rPr lang="en-GB" sz="2000" kern="1200"/>
              <a:t>Client</a:t>
            </a:r>
          </a:p>
        </p:txBody>
      </p:sp>
      <p:sp>
        <p:nvSpPr>
          <p:cNvPr id="41" name="Freeform: Shape 40">
            <a:extLst>
              <a:ext uri="{FF2B5EF4-FFF2-40B4-BE49-F238E27FC236}">
                <a16:creationId xmlns:a16="http://schemas.microsoft.com/office/drawing/2014/main" id="{4D98ED8E-BBAC-4B16-A421-37CF7F0AF128}"/>
              </a:ext>
            </a:extLst>
          </p:cNvPr>
          <p:cNvSpPr/>
          <p:nvPr/>
        </p:nvSpPr>
        <p:spPr>
          <a:xfrm>
            <a:off x="4846219" y="1438113"/>
            <a:ext cx="1753200" cy="814915"/>
          </a:xfrm>
          <a:custGeom>
            <a:avLst/>
            <a:gdLst>
              <a:gd name="connsiteX0" fmla="*/ 0 w 1379278"/>
              <a:gd name="connsiteY0" fmla="*/ 76627 h 766266"/>
              <a:gd name="connsiteX1" fmla="*/ 76627 w 1379278"/>
              <a:gd name="connsiteY1" fmla="*/ 0 h 766266"/>
              <a:gd name="connsiteX2" fmla="*/ 1302651 w 1379278"/>
              <a:gd name="connsiteY2" fmla="*/ 0 h 766266"/>
              <a:gd name="connsiteX3" fmla="*/ 1379278 w 1379278"/>
              <a:gd name="connsiteY3" fmla="*/ 76627 h 766266"/>
              <a:gd name="connsiteX4" fmla="*/ 1379278 w 1379278"/>
              <a:gd name="connsiteY4" fmla="*/ 689639 h 766266"/>
              <a:gd name="connsiteX5" fmla="*/ 1302651 w 1379278"/>
              <a:gd name="connsiteY5" fmla="*/ 766266 h 766266"/>
              <a:gd name="connsiteX6" fmla="*/ 76627 w 1379278"/>
              <a:gd name="connsiteY6" fmla="*/ 766266 h 766266"/>
              <a:gd name="connsiteX7" fmla="*/ 0 w 1379278"/>
              <a:gd name="connsiteY7" fmla="*/ 689639 h 766266"/>
              <a:gd name="connsiteX8" fmla="*/ 0 w 1379278"/>
              <a:gd name="connsiteY8" fmla="*/ 76627 h 7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278" h="766266">
                <a:moveTo>
                  <a:pt x="0" y="76627"/>
                </a:moveTo>
                <a:cubicBezTo>
                  <a:pt x="0" y="34307"/>
                  <a:pt x="34307" y="0"/>
                  <a:pt x="76627" y="0"/>
                </a:cubicBezTo>
                <a:lnTo>
                  <a:pt x="1302651" y="0"/>
                </a:lnTo>
                <a:cubicBezTo>
                  <a:pt x="1344971" y="0"/>
                  <a:pt x="1379278" y="34307"/>
                  <a:pt x="1379278" y="76627"/>
                </a:cubicBezTo>
                <a:lnTo>
                  <a:pt x="1379278" y="689639"/>
                </a:lnTo>
                <a:cubicBezTo>
                  <a:pt x="1379278" y="731959"/>
                  <a:pt x="1344971" y="766266"/>
                  <a:pt x="1302651" y="766266"/>
                </a:cubicBezTo>
                <a:lnTo>
                  <a:pt x="76627" y="766266"/>
                </a:lnTo>
                <a:cubicBezTo>
                  <a:pt x="34307" y="766266"/>
                  <a:pt x="0" y="731959"/>
                  <a:pt x="0" y="689639"/>
                </a:cubicBezTo>
                <a:lnTo>
                  <a:pt x="0" y="76627"/>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02453" tIns="102453" rIns="102453" bIns="102453" numCol="1" spcCol="1270" anchor="ctr" anchorCtr="0">
            <a:noAutofit/>
          </a:bodyPr>
          <a:lstStyle/>
          <a:p>
            <a:pPr marL="0" lvl="0" indent="0" algn="ctr" defTabSz="933450">
              <a:lnSpc>
                <a:spcPct val="90000"/>
              </a:lnSpc>
              <a:spcBef>
                <a:spcPct val="0"/>
              </a:spcBef>
              <a:spcAft>
                <a:spcPct val="35000"/>
              </a:spcAft>
              <a:buNone/>
            </a:pPr>
            <a:r>
              <a:rPr lang="en-GB" sz="2000" kern="1200" dirty="0"/>
              <a:t>Non-binary</a:t>
            </a:r>
          </a:p>
        </p:txBody>
      </p:sp>
      <p:sp>
        <p:nvSpPr>
          <p:cNvPr id="43" name="Freeform: Shape 42">
            <a:extLst>
              <a:ext uri="{FF2B5EF4-FFF2-40B4-BE49-F238E27FC236}">
                <a16:creationId xmlns:a16="http://schemas.microsoft.com/office/drawing/2014/main" id="{E31CD934-3358-4F18-A5A1-BEF1AA33C143}"/>
              </a:ext>
            </a:extLst>
          </p:cNvPr>
          <p:cNvSpPr/>
          <p:nvPr/>
        </p:nvSpPr>
        <p:spPr>
          <a:xfrm>
            <a:off x="4881655" y="2646593"/>
            <a:ext cx="1753200" cy="814915"/>
          </a:xfrm>
          <a:custGeom>
            <a:avLst/>
            <a:gdLst>
              <a:gd name="connsiteX0" fmla="*/ 0 w 1379278"/>
              <a:gd name="connsiteY0" fmla="*/ 76627 h 766266"/>
              <a:gd name="connsiteX1" fmla="*/ 76627 w 1379278"/>
              <a:gd name="connsiteY1" fmla="*/ 0 h 766266"/>
              <a:gd name="connsiteX2" fmla="*/ 1302651 w 1379278"/>
              <a:gd name="connsiteY2" fmla="*/ 0 h 766266"/>
              <a:gd name="connsiteX3" fmla="*/ 1379278 w 1379278"/>
              <a:gd name="connsiteY3" fmla="*/ 76627 h 766266"/>
              <a:gd name="connsiteX4" fmla="*/ 1379278 w 1379278"/>
              <a:gd name="connsiteY4" fmla="*/ 689639 h 766266"/>
              <a:gd name="connsiteX5" fmla="*/ 1302651 w 1379278"/>
              <a:gd name="connsiteY5" fmla="*/ 766266 h 766266"/>
              <a:gd name="connsiteX6" fmla="*/ 76627 w 1379278"/>
              <a:gd name="connsiteY6" fmla="*/ 766266 h 766266"/>
              <a:gd name="connsiteX7" fmla="*/ 0 w 1379278"/>
              <a:gd name="connsiteY7" fmla="*/ 689639 h 766266"/>
              <a:gd name="connsiteX8" fmla="*/ 0 w 1379278"/>
              <a:gd name="connsiteY8" fmla="*/ 76627 h 7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278" h="766266">
                <a:moveTo>
                  <a:pt x="0" y="76627"/>
                </a:moveTo>
                <a:cubicBezTo>
                  <a:pt x="0" y="34307"/>
                  <a:pt x="34307" y="0"/>
                  <a:pt x="76627" y="0"/>
                </a:cubicBezTo>
                <a:lnTo>
                  <a:pt x="1302651" y="0"/>
                </a:lnTo>
                <a:cubicBezTo>
                  <a:pt x="1344971" y="0"/>
                  <a:pt x="1379278" y="34307"/>
                  <a:pt x="1379278" y="76627"/>
                </a:cubicBezTo>
                <a:lnTo>
                  <a:pt x="1379278" y="689639"/>
                </a:lnTo>
                <a:cubicBezTo>
                  <a:pt x="1379278" y="731959"/>
                  <a:pt x="1344971" y="766266"/>
                  <a:pt x="1302651" y="766266"/>
                </a:cubicBezTo>
                <a:lnTo>
                  <a:pt x="76627" y="766266"/>
                </a:lnTo>
                <a:cubicBezTo>
                  <a:pt x="34307" y="766266"/>
                  <a:pt x="0" y="731959"/>
                  <a:pt x="0" y="689639"/>
                </a:cubicBezTo>
                <a:lnTo>
                  <a:pt x="0" y="76627"/>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02453" tIns="102453" rIns="102453" bIns="102453" numCol="1" spcCol="1270" anchor="ctr" anchorCtr="0">
            <a:noAutofit/>
          </a:bodyPr>
          <a:lstStyle/>
          <a:p>
            <a:pPr marL="0" lvl="0" indent="0" algn="ctr" defTabSz="933450">
              <a:lnSpc>
                <a:spcPct val="90000"/>
              </a:lnSpc>
              <a:spcBef>
                <a:spcPct val="0"/>
              </a:spcBef>
              <a:spcAft>
                <a:spcPct val="35000"/>
              </a:spcAft>
              <a:buNone/>
            </a:pPr>
            <a:r>
              <a:rPr lang="en-GB" sz="2000" kern="1200"/>
              <a:t>Teacher</a:t>
            </a:r>
          </a:p>
        </p:txBody>
      </p:sp>
      <p:sp>
        <p:nvSpPr>
          <p:cNvPr id="45" name="Freeform: Shape 44">
            <a:extLst>
              <a:ext uri="{FF2B5EF4-FFF2-40B4-BE49-F238E27FC236}">
                <a16:creationId xmlns:a16="http://schemas.microsoft.com/office/drawing/2014/main" id="{12635F0A-3162-44E6-BBFA-D1EC1E1CCB68}"/>
              </a:ext>
            </a:extLst>
          </p:cNvPr>
          <p:cNvSpPr/>
          <p:nvPr/>
        </p:nvSpPr>
        <p:spPr>
          <a:xfrm>
            <a:off x="4846219" y="3888522"/>
            <a:ext cx="1753200" cy="814915"/>
          </a:xfrm>
          <a:custGeom>
            <a:avLst/>
            <a:gdLst>
              <a:gd name="connsiteX0" fmla="*/ 0 w 1379278"/>
              <a:gd name="connsiteY0" fmla="*/ 76627 h 766266"/>
              <a:gd name="connsiteX1" fmla="*/ 76627 w 1379278"/>
              <a:gd name="connsiteY1" fmla="*/ 0 h 766266"/>
              <a:gd name="connsiteX2" fmla="*/ 1302651 w 1379278"/>
              <a:gd name="connsiteY2" fmla="*/ 0 h 766266"/>
              <a:gd name="connsiteX3" fmla="*/ 1379278 w 1379278"/>
              <a:gd name="connsiteY3" fmla="*/ 76627 h 766266"/>
              <a:gd name="connsiteX4" fmla="*/ 1379278 w 1379278"/>
              <a:gd name="connsiteY4" fmla="*/ 689639 h 766266"/>
              <a:gd name="connsiteX5" fmla="*/ 1302651 w 1379278"/>
              <a:gd name="connsiteY5" fmla="*/ 766266 h 766266"/>
              <a:gd name="connsiteX6" fmla="*/ 76627 w 1379278"/>
              <a:gd name="connsiteY6" fmla="*/ 766266 h 766266"/>
              <a:gd name="connsiteX7" fmla="*/ 0 w 1379278"/>
              <a:gd name="connsiteY7" fmla="*/ 689639 h 766266"/>
              <a:gd name="connsiteX8" fmla="*/ 0 w 1379278"/>
              <a:gd name="connsiteY8" fmla="*/ 76627 h 7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278" h="766266">
                <a:moveTo>
                  <a:pt x="0" y="76627"/>
                </a:moveTo>
                <a:cubicBezTo>
                  <a:pt x="0" y="34307"/>
                  <a:pt x="34307" y="0"/>
                  <a:pt x="76627" y="0"/>
                </a:cubicBezTo>
                <a:lnTo>
                  <a:pt x="1302651" y="0"/>
                </a:lnTo>
                <a:cubicBezTo>
                  <a:pt x="1344971" y="0"/>
                  <a:pt x="1379278" y="34307"/>
                  <a:pt x="1379278" y="76627"/>
                </a:cubicBezTo>
                <a:lnTo>
                  <a:pt x="1379278" y="689639"/>
                </a:lnTo>
                <a:cubicBezTo>
                  <a:pt x="1379278" y="731959"/>
                  <a:pt x="1344971" y="766266"/>
                  <a:pt x="1302651" y="766266"/>
                </a:cubicBezTo>
                <a:lnTo>
                  <a:pt x="76627" y="766266"/>
                </a:lnTo>
                <a:cubicBezTo>
                  <a:pt x="34307" y="766266"/>
                  <a:pt x="0" y="731959"/>
                  <a:pt x="0" y="689639"/>
                </a:cubicBezTo>
                <a:lnTo>
                  <a:pt x="0" y="76627"/>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02453" tIns="102453" rIns="102453" bIns="102453" numCol="1" spcCol="1270" anchor="ctr" anchorCtr="0">
            <a:noAutofit/>
          </a:bodyPr>
          <a:lstStyle/>
          <a:p>
            <a:pPr algn="ctr" defTabSz="933450">
              <a:lnSpc>
                <a:spcPct val="90000"/>
              </a:lnSpc>
              <a:spcBef>
                <a:spcPct val="0"/>
              </a:spcBef>
              <a:spcAft>
                <a:spcPct val="35000"/>
              </a:spcAft>
            </a:pPr>
            <a:r>
              <a:rPr lang="en-GB" sz="2000" dirty="0"/>
              <a:t>Mental </a:t>
            </a:r>
            <a:r>
              <a:rPr lang="en-GB" sz="2000"/>
              <a:t>health challenges</a:t>
            </a:r>
            <a:endParaRPr lang="en-GB" sz="2000" dirty="0"/>
          </a:p>
        </p:txBody>
      </p:sp>
      <p:sp>
        <p:nvSpPr>
          <p:cNvPr id="47" name="Freeform: Shape 46">
            <a:extLst>
              <a:ext uri="{FF2B5EF4-FFF2-40B4-BE49-F238E27FC236}">
                <a16:creationId xmlns:a16="http://schemas.microsoft.com/office/drawing/2014/main" id="{D904656E-9B6C-4100-8BD0-4CA48C86AE84}"/>
              </a:ext>
            </a:extLst>
          </p:cNvPr>
          <p:cNvSpPr/>
          <p:nvPr/>
        </p:nvSpPr>
        <p:spPr>
          <a:xfrm>
            <a:off x="4881655" y="5086812"/>
            <a:ext cx="1753200" cy="814915"/>
          </a:xfrm>
          <a:custGeom>
            <a:avLst/>
            <a:gdLst>
              <a:gd name="connsiteX0" fmla="*/ 0 w 1379278"/>
              <a:gd name="connsiteY0" fmla="*/ 76627 h 766266"/>
              <a:gd name="connsiteX1" fmla="*/ 76627 w 1379278"/>
              <a:gd name="connsiteY1" fmla="*/ 0 h 766266"/>
              <a:gd name="connsiteX2" fmla="*/ 1302651 w 1379278"/>
              <a:gd name="connsiteY2" fmla="*/ 0 h 766266"/>
              <a:gd name="connsiteX3" fmla="*/ 1379278 w 1379278"/>
              <a:gd name="connsiteY3" fmla="*/ 76627 h 766266"/>
              <a:gd name="connsiteX4" fmla="*/ 1379278 w 1379278"/>
              <a:gd name="connsiteY4" fmla="*/ 689639 h 766266"/>
              <a:gd name="connsiteX5" fmla="*/ 1302651 w 1379278"/>
              <a:gd name="connsiteY5" fmla="*/ 766266 h 766266"/>
              <a:gd name="connsiteX6" fmla="*/ 76627 w 1379278"/>
              <a:gd name="connsiteY6" fmla="*/ 766266 h 766266"/>
              <a:gd name="connsiteX7" fmla="*/ 0 w 1379278"/>
              <a:gd name="connsiteY7" fmla="*/ 689639 h 766266"/>
              <a:gd name="connsiteX8" fmla="*/ 0 w 1379278"/>
              <a:gd name="connsiteY8" fmla="*/ 76627 h 7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278" h="766266">
                <a:moveTo>
                  <a:pt x="0" y="76627"/>
                </a:moveTo>
                <a:cubicBezTo>
                  <a:pt x="0" y="34307"/>
                  <a:pt x="34307" y="0"/>
                  <a:pt x="76627" y="0"/>
                </a:cubicBezTo>
                <a:lnTo>
                  <a:pt x="1302651" y="0"/>
                </a:lnTo>
                <a:cubicBezTo>
                  <a:pt x="1344971" y="0"/>
                  <a:pt x="1379278" y="34307"/>
                  <a:pt x="1379278" y="76627"/>
                </a:cubicBezTo>
                <a:lnTo>
                  <a:pt x="1379278" y="689639"/>
                </a:lnTo>
                <a:cubicBezTo>
                  <a:pt x="1379278" y="731959"/>
                  <a:pt x="1344971" y="766266"/>
                  <a:pt x="1302651" y="766266"/>
                </a:cubicBezTo>
                <a:lnTo>
                  <a:pt x="76627" y="766266"/>
                </a:lnTo>
                <a:cubicBezTo>
                  <a:pt x="34307" y="766266"/>
                  <a:pt x="0" y="731959"/>
                  <a:pt x="0" y="689639"/>
                </a:cubicBezTo>
                <a:lnTo>
                  <a:pt x="0" y="76627"/>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02453" tIns="102453" rIns="102453" bIns="102453" numCol="1" spcCol="1270" anchor="ctr" anchorCtr="0">
            <a:noAutofit/>
          </a:bodyPr>
          <a:lstStyle/>
          <a:p>
            <a:pPr marL="0" lvl="0" indent="0" algn="ctr" defTabSz="933450">
              <a:lnSpc>
                <a:spcPct val="90000"/>
              </a:lnSpc>
              <a:spcBef>
                <a:spcPct val="0"/>
              </a:spcBef>
              <a:spcAft>
                <a:spcPct val="35000"/>
              </a:spcAft>
              <a:buNone/>
            </a:pPr>
            <a:r>
              <a:rPr lang="en-GB" sz="2000" kern="1200"/>
              <a:t>Jewish</a:t>
            </a:r>
          </a:p>
        </p:txBody>
      </p:sp>
      <p:sp>
        <p:nvSpPr>
          <p:cNvPr id="56" name="Freeform: Shape 55">
            <a:extLst>
              <a:ext uri="{FF2B5EF4-FFF2-40B4-BE49-F238E27FC236}">
                <a16:creationId xmlns:a16="http://schemas.microsoft.com/office/drawing/2014/main" id="{F9BD2199-23D3-4093-8CBC-5078623766C2}"/>
              </a:ext>
            </a:extLst>
          </p:cNvPr>
          <p:cNvSpPr/>
          <p:nvPr/>
        </p:nvSpPr>
        <p:spPr>
          <a:xfrm>
            <a:off x="5503550" y="1096089"/>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57" name="Freeform: Shape 56">
            <a:extLst>
              <a:ext uri="{FF2B5EF4-FFF2-40B4-BE49-F238E27FC236}">
                <a16:creationId xmlns:a16="http://schemas.microsoft.com/office/drawing/2014/main" id="{8A14E5F0-0203-4B60-AA5E-C6242778E256}"/>
              </a:ext>
            </a:extLst>
          </p:cNvPr>
          <p:cNvSpPr/>
          <p:nvPr/>
        </p:nvSpPr>
        <p:spPr>
          <a:xfrm>
            <a:off x="5503549" y="2310899"/>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58" name="Freeform: Shape 57">
            <a:extLst>
              <a:ext uri="{FF2B5EF4-FFF2-40B4-BE49-F238E27FC236}">
                <a16:creationId xmlns:a16="http://schemas.microsoft.com/office/drawing/2014/main" id="{3E14AA74-9DA4-4386-85A9-D4EE1FAB989E}"/>
              </a:ext>
            </a:extLst>
          </p:cNvPr>
          <p:cNvSpPr/>
          <p:nvPr/>
        </p:nvSpPr>
        <p:spPr>
          <a:xfrm>
            <a:off x="5472614" y="3559653"/>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59" name="Freeform: Shape 58">
            <a:extLst>
              <a:ext uri="{FF2B5EF4-FFF2-40B4-BE49-F238E27FC236}">
                <a16:creationId xmlns:a16="http://schemas.microsoft.com/office/drawing/2014/main" id="{8214CB46-18B2-43BD-87FA-049A58DC564A}"/>
              </a:ext>
            </a:extLst>
          </p:cNvPr>
          <p:cNvSpPr/>
          <p:nvPr/>
        </p:nvSpPr>
        <p:spPr>
          <a:xfrm>
            <a:off x="5472613" y="4754336"/>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29" name="Freeform: Shape 28">
            <a:extLst>
              <a:ext uri="{FF2B5EF4-FFF2-40B4-BE49-F238E27FC236}">
                <a16:creationId xmlns:a16="http://schemas.microsoft.com/office/drawing/2014/main" id="{B5D7F27D-1B07-453F-9E4A-D7B3F01DC6F9}"/>
              </a:ext>
            </a:extLst>
          </p:cNvPr>
          <p:cNvSpPr/>
          <p:nvPr/>
        </p:nvSpPr>
        <p:spPr>
          <a:xfrm>
            <a:off x="2767696" y="5100213"/>
            <a:ext cx="1753200" cy="814915"/>
          </a:xfrm>
          <a:custGeom>
            <a:avLst/>
            <a:gdLst>
              <a:gd name="connsiteX0" fmla="*/ 0 w 1379278"/>
              <a:gd name="connsiteY0" fmla="*/ 76627 h 766266"/>
              <a:gd name="connsiteX1" fmla="*/ 76627 w 1379278"/>
              <a:gd name="connsiteY1" fmla="*/ 0 h 766266"/>
              <a:gd name="connsiteX2" fmla="*/ 1302651 w 1379278"/>
              <a:gd name="connsiteY2" fmla="*/ 0 h 766266"/>
              <a:gd name="connsiteX3" fmla="*/ 1379278 w 1379278"/>
              <a:gd name="connsiteY3" fmla="*/ 76627 h 766266"/>
              <a:gd name="connsiteX4" fmla="*/ 1379278 w 1379278"/>
              <a:gd name="connsiteY4" fmla="*/ 689639 h 766266"/>
              <a:gd name="connsiteX5" fmla="*/ 1302651 w 1379278"/>
              <a:gd name="connsiteY5" fmla="*/ 766266 h 766266"/>
              <a:gd name="connsiteX6" fmla="*/ 76627 w 1379278"/>
              <a:gd name="connsiteY6" fmla="*/ 766266 h 766266"/>
              <a:gd name="connsiteX7" fmla="*/ 0 w 1379278"/>
              <a:gd name="connsiteY7" fmla="*/ 689639 h 766266"/>
              <a:gd name="connsiteX8" fmla="*/ 0 w 1379278"/>
              <a:gd name="connsiteY8" fmla="*/ 76627 h 7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278" h="766266">
                <a:moveTo>
                  <a:pt x="0" y="76627"/>
                </a:moveTo>
                <a:cubicBezTo>
                  <a:pt x="0" y="34307"/>
                  <a:pt x="34307" y="0"/>
                  <a:pt x="76627" y="0"/>
                </a:cubicBezTo>
                <a:lnTo>
                  <a:pt x="1302651" y="0"/>
                </a:lnTo>
                <a:cubicBezTo>
                  <a:pt x="1344971" y="0"/>
                  <a:pt x="1379278" y="34307"/>
                  <a:pt x="1379278" y="76627"/>
                </a:cubicBezTo>
                <a:lnTo>
                  <a:pt x="1379278" y="689639"/>
                </a:lnTo>
                <a:cubicBezTo>
                  <a:pt x="1379278" y="731959"/>
                  <a:pt x="1344971" y="766266"/>
                  <a:pt x="1302651" y="766266"/>
                </a:cubicBezTo>
                <a:lnTo>
                  <a:pt x="76627" y="766266"/>
                </a:lnTo>
                <a:cubicBezTo>
                  <a:pt x="34307" y="766266"/>
                  <a:pt x="0" y="731959"/>
                  <a:pt x="0" y="689639"/>
                </a:cubicBezTo>
                <a:lnTo>
                  <a:pt x="0" y="76627"/>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02453" tIns="102453" rIns="102453" bIns="102453" numCol="1" spcCol="1270" anchor="ctr" anchorCtr="0">
            <a:noAutofit/>
          </a:bodyPr>
          <a:lstStyle/>
          <a:p>
            <a:pPr marL="0" lvl="0" indent="0" algn="ctr" defTabSz="933450">
              <a:lnSpc>
                <a:spcPct val="90000"/>
              </a:lnSpc>
              <a:spcBef>
                <a:spcPct val="0"/>
              </a:spcBef>
              <a:spcAft>
                <a:spcPct val="35000"/>
              </a:spcAft>
              <a:buNone/>
            </a:pPr>
            <a:r>
              <a:rPr lang="en-GB" sz="2000" kern="1200"/>
              <a:t>Muslim</a:t>
            </a:r>
          </a:p>
        </p:txBody>
      </p:sp>
      <p:sp>
        <p:nvSpPr>
          <p:cNvPr id="30" name="Freeform: Shape 29">
            <a:extLst>
              <a:ext uri="{FF2B5EF4-FFF2-40B4-BE49-F238E27FC236}">
                <a16:creationId xmlns:a16="http://schemas.microsoft.com/office/drawing/2014/main" id="{1E0FC83E-6A53-4995-BA7D-F3F46D95F99A}"/>
              </a:ext>
            </a:extLst>
          </p:cNvPr>
          <p:cNvSpPr/>
          <p:nvPr/>
        </p:nvSpPr>
        <p:spPr>
          <a:xfrm>
            <a:off x="3474688" y="4758861"/>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31" name="Freeform: Shape 30">
            <a:extLst>
              <a:ext uri="{FF2B5EF4-FFF2-40B4-BE49-F238E27FC236}">
                <a16:creationId xmlns:a16="http://schemas.microsoft.com/office/drawing/2014/main" id="{2A2665F3-EB72-4F33-9FA4-594F811A9DA3}"/>
              </a:ext>
            </a:extLst>
          </p:cNvPr>
          <p:cNvSpPr/>
          <p:nvPr/>
        </p:nvSpPr>
        <p:spPr>
          <a:xfrm>
            <a:off x="648644" y="5100213"/>
            <a:ext cx="1753200" cy="814915"/>
          </a:xfrm>
          <a:custGeom>
            <a:avLst/>
            <a:gdLst>
              <a:gd name="connsiteX0" fmla="*/ 0 w 1379278"/>
              <a:gd name="connsiteY0" fmla="*/ 76627 h 766266"/>
              <a:gd name="connsiteX1" fmla="*/ 76627 w 1379278"/>
              <a:gd name="connsiteY1" fmla="*/ 0 h 766266"/>
              <a:gd name="connsiteX2" fmla="*/ 1302651 w 1379278"/>
              <a:gd name="connsiteY2" fmla="*/ 0 h 766266"/>
              <a:gd name="connsiteX3" fmla="*/ 1379278 w 1379278"/>
              <a:gd name="connsiteY3" fmla="*/ 76627 h 766266"/>
              <a:gd name="connsiteX4" fmla="*/ 1379278 w 1379278"/>
              <a:gd name="connsiteY4" fmla="*/ 689639 h 766266"/>
              <a:gd name="connsiteX5" fmla="*/ 1302651 w 1379278"/>
              <a:gd name="connsiteY5" fmla="*/ 766266 h 766266"/>
              <a:gd name="connsiteX6" fmla="*/ 76627 w 1379278"/>
              <a:gd name="connsiteY6" fmla="*/ 766266 h 766266"/>
              <a:gd name="connsiteX7" fmla="*/ 0 w 1379278"/>
              <a:gd name="connsiteY7" fmla="*/ 689639 h 766266"/>
              <a:gd name="connsiteX8" fmla="*/ 0 w 1379278"/>
              <a:gd name="connsiteY8" fmla="*/ 76627 h 7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278" h="766266">
                <a:moveTo>
                  <a:pt x="0" y="76627"/>
                </a:moveTo>
                <a:cubicBezTo>
                  <a:pt x="0" y="34307"/>
                  <a:pt x="34307" y="0"/>
                  <a:pt x="76627" y="0"/>
                </a:cubicBezTo>
                <a:lnTo>
                  <a:pt x="1302651" y="0"/>
                </a:lnTo>
                <a:cubicBezTo>
                  <a:pt x="1344971" y="0"/>
                  <a:pt x="1379278" y="34307"/>
                  <a:pt x="1379278" y="76627"/>
                </a:cubicBezTo>
                <a:lnTo>
                  <a:pt x="1379278" y="689639"/>
                </a:lnTo>
                <a:cubicBezTo>
                  <a:pt x="1379278" y="731959"/>
                  <a:pt x="1344971" y="766266"/>
                  <a:pt x="1302651" y="766266"/>
                </a:cubicBezTo>
                <a:lnTo>
                  <a:pt x="76627" y="766266"/>
                </a:lnTo>
                <a:cubicBezTo>
                  <a:pt x="34307" y="766266"/>
                  <a:pt x="0" y="731959"/>
                  <a:pt x="0" y="689639"/>
                </a:cubicBezTo>
                <a:lnTo>
                  <a:pt x="0" y="7662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2453" tIns="102453" rIns="102453" bIns="102453" numCol="1" spcCol="1270" anchor="ctr" anchorCtr="0">
            <a:noAutofit/>
          </a:bodyPr>
          <a:lstStyle/>
          <a:p>
            <a:pPr marL="0" lvl="0" indent="0" algn="ctr" defTabSz="933450">
              <a:lnSpc>
                <a:spcPct val="90000"/>
              </a:lnSpc>
              <a:spcBef>
                <a:spcPct val="0"/>
              </a:spcBef>
              <a:spcAft>
                <a:spcPct val="35000"/>
              </a:spcAft>
              <a:buNone/>
            </a:pPr>
            <a:r>
              <a:rPr lang="en-GB" sz="2000" kern="1200"/>
              <a:t>Atheist</a:t>
            </a:r>
          </a:p>
        </p:txBody>
      </p:sp>
      <p:sp>
        <p:nvSpPr>
          <p:cNvPr id="32" name="Freeform: Shape 31">
            <a:extLst>
              <a:ext uri="{FF2B5EF4-FFF2-40B4-BE49-F238E27FC236}">
                <a16:creationId xmlns:a16="http://schemas.microsoft.com/office/drawing/2014/main" id="{037B7CF3-9BFD-4CE3-8277-ACCB6484A39D}"/>
              </a:ext>
            </a:extLst>
          </p:cNvPr>
          <p:cNvSpPr/>
          <p:nvPr/>
        </p:nvSpPr>
        <p:spPr>
          <a:xfrm>
            <a:off x="1305975" y="4740566"/>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grpSp>
        <p:nvGrpSpPr>
          <p:cNvPr id="34" name="Group 33">
            <a:extLst>
              <a:ext uri="{FF2B5EF4-FFF2-40B4-BE49-F238E27FC236}">
                <a16:creationId xmlns:a16="http://schemas.microsoft.com/office/drawing/2014/main" id="{CDC82402-E967-ED47-BD4D-72824DE17717}"/>
              </a:ext>
            </a:extLst>
          </p:cNvPr>
          <p:cNvGrpSpPr/>
          <p:nvPr/>
        </p:nvGrpSpPr>
        <p:grpSpPr>
          <a:xfrm>
            <a:off x="7047972" y="207191"/>
            <a:ext cx="1755119" cy="4528209"/>
            <a:chOff x="989677" y="153560"/>
            <a:chExt cx="1755119" cy="4528209"/>
          </a:xfrm>
        </p:grpSpPr>
        <p:sp>
          <p:nvSpPr>
            <p:cNvPr id="36" name="Freeform: Shape 20">
              <a:extLst>
                <a:ext uri="{FF2B5EF4-FFF2-40B4-BE49-F238E27FC236}">
                  <a16:creationId xmlns:a16="http://schemas.microsoft.com/office/drawing/2014/main" id="{F3C2A8CC-CE74-684E-A0AE-F41EF714342B}"/>
                </a:ext>
              </a:extLst>
            </p:cNvPr>
            <p:cNvSpPr/>
            <p:nvPr/>
          </p:nvSpPr>
          <p:spPr>
            <a:xfrm>
              <a:off x="989677" y="153560"/>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a:solidFill>
              <a:srgbClr val="FFC000"/>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dirty="0"/>
                <a:t>Partner</a:t>
              </a:r>
            </a:p>
          </p:txBody>
        </p:sp>
        <p:sp>
          <p:nvSpPr>
            <p:cNvPr id="38" name="Freeform: Shape 22">
              <a:extLst>
                <a:ext uri="{FF2B5EF4-FFF2-40B4-BE49-F238E27FC236}">
                  <a16:creationId xmlns:a16="http://schemas.microsoft.com/office/drawing/2014/main" id="{D14353C1-FA84-F346-B8D6-5D789871B308}"/>
                </a:ext>
              </a:extLst>
            </p:cNvPr>
            <p:cNvSpPr/>
            <p:nvPr/>
          </p:nvSpPr>
          <p:spPr>
            <a:xfrm>
              <a:off x="1647485" y="1026974"/>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rgbClr val="FFC000"/>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40" name="Freeform: Shape 24">
              <a:extLst>
                <a:ext uri="{FF2B5EF4-FFF2-40B4-BE49-F238E27FC236}">
                  <a16:creationId xmlns:a16="http://schemas.microsoft.com/office/drawing/2014/main" id="{E8B387A1-36D8-7043-A91F-C8BC44781D0E}"/>
                </a:ext>
              </a:extLst>
            </p:cNvPr>
            <p:cNvSpPr/>
            <p:nvPr/>
          </p:nvSpPr>
          <p:spPr>
            <a:xfrm>
              <a:off x="990637" y="1391622"/>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a:solidFill>
              <a:srgbClr val="FFC000"/>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dirty="0"/>
                <a:t>Pan-sexual</a:t>
              </a:r>
            </a:p>
          </p:txBody>
        </p:sp>
        <p:sp>
          <p:nvSpPr>
            <p:cNvPr id="42" name="Freeform: Shape 26">
              <a:extLst>
                <a:ext uri="{FF2B5EF4-FFF2-40B4-BE49-F238E27FC236}">
                  <a16:creationId xmlns:a16="http://schemas.microsoft.com/office/drawing/2014/main" id="{21EA66DB-46BC-0540-A2F7-6A37DAADACCC}"/>
                </a:ext>
              </a:extLst>
            </p:cNvPr>
            <p:cNvSpPr/>
            <p:nvPr/>
          </p:nvSpPr>
          <p:spPr>
            <a:xfrm>
              <a:off x="1648447" y="2265036"/>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rgbClr val="FFC000"/>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44" name="Freeform: Shape 32">
              <a:extLst>
                <a:ext uri="{FF2B5EF4-FFF2-40B4-BE49-F238E27FC236}">
                  <a16:creationId xmlns:a16="http://schemas.microsoft.com/office/drawing/2014/main" id="{303BE93E-9DF7-8745-9B29-638E494CAD8C}"/>
                </a:ext>
              </a:extLst>
            </p:cNvPr>
            <p:cNvSpPr/>
            <p:nvPr/>
          </p:nvSpPr>
          <p:spPr>
            <a:xfrm>
              <a:off x="990637" y="2629684"/>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a:solidFill>
              <a:srgbClr val="FFC000"/>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a:t>Engineer</a:t>
              </a:r>
              <a:endParaRPr lang="en-GB" sz="2000" kern="1200"/>
            </a:p>
          </p:txBody>
        </p:sp>
        <p:sp>
          <p:nvSpPr>
            <p:cNvPr id="46" name="Freeform: Shape 34">
              <a:extLst>
                <a:ext uri="{FF2B5EF4-FFF2-40B4-BE49-F238E27FC236}">
                  <a16:creationId xmlns:a16="http://schemas.microsoft.com/office/drawing/2014/main" id="{4A47998A-E179-0548-A462-51E00483BF6E}"/>
                </a:ext>
              </a:extLst>
            </p:cNvPr>
            <p:cNvSpPr/>
            <p:nvPr/>
          </p:nvSpPr>
          <p:spPr>
            <a:xfrm>
              <a:off x="1648447" y="3503098"/>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rgbClr val="FFC000"/>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48" name="Freeform: Shape 36">
              <a:extLst>
                <a:ext uri="{FF2B5EF4-FFF2-40B4-BE49-F238E27FC236}">
                  <a16:creationId xmlns:a16="http://schemas.microsoft.com/office/drawing/2014/main" id="{15D980EB-E2F6-E646-B0A6-0A1B038FD8CD}"/>
                </a:ext>
              </a:extLst>
            </p:cNvPr>
            <p:cNvSpPr/>
            <p:nvPr/>
          </p:nvSpPr>
          <p:spPr>
            <a:xfrm>
              <a:off x="990637" y="3867745"/>
              <a:ext cx="1754159" cy="814024"/>
            </a:xfrm>
            <a:custGeom>
              <a:avLst/>
              <a:gdLst>
                <a:gd name="connsiteX0" fmla="*/ 0 w 1754159"/>
                <a:gd name="connsiteY0" fmla="*/ 97453 h 974533"/>
                <a:gd name="connsiteX1" fmla="*/ 97453 w 1754159"/>
                <a:gd name="connsiteY1" fmla="*/ 0 h 974533"/>
                <a:gd name="connsiteX2" fmla="*/ 1656706 w 1754159"/>
                <a:gd name="connsiteY2" fmla="*/ 0 h 974533"/>
                <a:gd name="connsiteX3" fmla="*/ 1754159 w 1754159"/>
                <a:gd name="connsiteY3" fmla="*/ 97453 h 974533"/>
                <a:gd name="connsiteX4" fmla="*/ 1754159 w 1754159"/>
                <a:gd name="connsiteY4" fmla="*/ 877080 h 974533"/>
                <a:gd name="connsiteX5" fmla="*/ 1656706 w 1754159"/>
                <a:gd name="connsiteY5" fmla="*/ 974533 h 974533"/>
                <a:gd name="connsiteX6" fmla="*/ 97453 w 1754159"/>
                <a:gd name="connsiteY6" fmla="*/ 974533 h 974533"/>
                <a:gd name="connsiteX7" fmla="*/ 0 w 1754159"/>
                <a:gd name="connsiteY7" fmla="*/ 877080 h 974533"/>
                <a:gd name="connsiteX8" fmla="*/ 0 w 1754159"/>
                <a:gd name="connsiteY8" fmla="*/ 97453 h 97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159" h="974533">
                  <a:moveTo>
                    <a:pt x="0" y="97453"/>
                  </a:moveTo>
                  <a:cubicBezTo>
                    <a:pt x="0" y="43631"/>
                    <a:pt x="43631" y="0"/>
                    <a:pt x="97453" y="0"/>
                  </a:cubicBezTo>
                  <a:lnTo>
                    <a:pt x="1656706" y="0"/>
                  </a:lnTo>
                  <a:cubicBezTo>
                    <a:pt x="1710528" y="0"/>
                    <a:pt x="1754159" y="43631"/>
                    <a:pt x="1754159" y="97453"/>
                  </a:cubicBezTo>
                  <a:lnTo>
                    <a:pt x="1754159" y="877080"/>
                  </a:lnTo>
                  <a:cubicBezTo>
                    <a:pt x="1754159" y="930902"/>
                    <a:pt x="1710528" y="974533"/>
                    <a:pt x="1656706" y="974533"/>
                  </a:cubicBezTo>
                  <a:lnTo>
                    <a:pt x="97453" y="974533"/>
                  </a:lnTo>
                  <a:cubicBezTo>
                    <a:pt x="43631" y="974533"/>
                    <a:pt x="0" y="930902"/>
                    <a:pt x="0" y="877080"/>
                  </a:cubicBezTo>
                  <a:lnTo>
                    <a:pt x="0" y="97453"/>
                  </a:lnTo>
                  <a:close/>
                </a:path>
              </a:pathLst>
            </a:custGeom>
            <a:solidFill>
              <a:srgbClr val="FFC000"/>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23793" tIns="123793" rIns="123793" bIns="123793" numCol="1" spcCol="1270" anchor="ctr" anchorCtr="0">
              <a:noAutofit/>
            </a:bodyPr>
            <a:lstStyle/>
            <a:p>
              <a:pPr marL="0" lvl="0" indent="0" algn="ctr" defTabSz="1111250">
                <a:lnSpc>
                  <a:spcPct val="90000"/>
                </a:lnSpc>
                <a:spcBef>
                  <a:spcPct val="0"/>
                </a:spcBef>
                <a:spcAft>
                  <a:spcPct val="35000"/>
                </a:spcAft>
                <a:buNone/>
              </a:pPr>
              <a:r>
                <a:rPr lang="en-GB" sz="2000" kern="1200"/>
                <a:t>Carer</a:t>
              </a:r>
            </a:p>
          </p:txBody>
        </p:sp>
      </p:grpSp>
      <p:sp>
        <p:nvSpPr>
          <p:cNvPr id="62" name="Freeform: Shape 22">
            <a:extLst>
              <a:ext uri="{FF2B5EF4-FFF2-40B4-BE49-F238E27FC236}">
                <a16:creationId xmlns:a16="http://schemas.microsoft.com/office/drawing/2014/main" id="{8BC92E6C-52B6-A049-BAF0-3B62A124EB37}"/>
              </a:ext>
            </a:extLst>
          </p:cNvPr>
          <p:cNvSpPr/>
          <p:nvPr/>
        </p:nvSpPr>
        <p:spPr>
          <a:xfrm rot="16200000">
            <a:off x="2386247" y="1646004"/>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65" name="Freeform: Shape 22">
            <a:extLst>
              <a:ext uri="{FF2B5EF4-FFF2-40B4-BE49-F238E27FC236}">
                <a16:creationId xmlns:a16="http://schemas.microsoft.com/office/drawing/2014/main" id="{1BBD460D-0B98-AD4C-8DF3-83509EDEF78C}"/>
              </a:ext>
            </a:extLst>
          </p:cNvPr>
          <p:cNvSpPr/>
          <p:nvPr/>
        </p:nvSpPr>
        <p:spPr>
          <a:xfrm rot="16200000">
            <a:off x="2386248" y="2936124"/>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66" name="Freeform: Shape 22">
            <a:extLst>
              <a:ext uri="{FF2B5EF4-FFF2-40B4-BE49-F238E27FC236}">
                <a16:creationId xmlns:a16="http://schemas.microsoft.com/office/drawing/2014/main" id="{1F5180DE-3F10-9843-919B-A25DABACFF24}"/>
              </a:ext>
            </a:extLst>
          </p:cNvPr>
          <p:cNvSpPr/>
          <p:nvPr/>
        </p:nvSpPr>
        <p:spPr>
          <a:xfrm rot="16200000">
            <a:off x="4482485" y="2926293"/>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67" name="Freeform: Shape 22">
            <a:extLst>
              <a:ext uri="{FF2B5EF4-FFF2-40B4-BE49-F238E27FC236}">
                <a16:creationId xmlns:a16="http://schemas.microsoft.com/office/drawing/2014/main" id="{AAEE4659-5C76-A643-9C5A-9965182FD01C}"/>
              </a:ext>
            </a:extLst>
          </p:cNvPr>
          <p:cNvSpPr/>
          <p:nvPr/>
        </p:nvSpPr>
        <p:spPr>
          <a:xfrm rot="16200000">
            <a:off x="6642790" y="2964699"/>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68" name="Freeform: Shape 22">
            <a:extLst>
              <a:ext uri="{FF2B5EF4-FFF2-40B4-BE49-F238E27FC236}">
                <a16:creationId xmlns:a16="http://schemas.microsoft.com/office/drawing/2014/main" id="{BF850F60-4B28-DD44-A9E5-D7E1709809F9}"/>
              </a:ext>
            </a:extLst>
          </p:cNvPr>
          <p:cNvSpPr/>
          <p:nvPr/>
        </p:nvSpPr>
        <p:spPr>
          <a:xfrm rot="16200000">
            <a:off x="2367253" y="4216520"/>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69" name="Freeform: Shape 22">
            <a:extLst>
              <a:ext uri="{FF2B5EF4-FFF2-40B4-BE49-F238E27FC236}">
                <a16:creationId xmlns:a16="http://schemas.microsoft.com/office/drawing/2014/main" id="{FEC61719-0871-1442-803A-B45189A8C61E}"/>
              </a:ext>
            </a:extLst>
          </p:cNvPr>
          <p:cNvSpPr/>
          <p:nvPr/>
        </p:nvSpPr>
        <p:spPr>
          <a:xfrm rot="16200000">
            <a:off x="4482485" y="4169511"/>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70" name="Freeform: Shape 22">
            <a:extLst>
              <a:ext uri="{FF2B5EF4-FFF2-40B4-BE49-F238E27FC236}">
                <a16:creationId xmlns:a16="http://schemas.microsoft.com/office/drawing/2014/main" id="{249648CF-F193-DA42-920F-4513F88882AE}"/>
              </a:ext>
            </a:extLst>
          </p:cNvPr>
          <p:cNvSpPr/>
          <p:nvPr/>
        </p:nvSpPr>
        <p:spPr>
          <a:xfrm rot="16200000">
            <a:off x="6620909" y="4227257"/>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71" name="Freeform: Shape 44">
            <a:extLst>
              <a:ext uri="{FF2B5EF4-FFF2-40B4-BE49-F238E27FC236}">
                <a16:creationId xmlns:a16="http://schemas.microsoft.com/office/drawing/2014/main" id="{637C08B3-C345-9041-9866-F3A7B016D72C}"/>
              </a:ext>
            </a:extLst>
          </p:cNvPr>
          <p:cNvSpPr/>
          <p:nvPr/>
        </p:nvSpPr>
        <p:spPr>
          <a:xfrm>
            <a:off x="7059530" y="5100213"/>
            <a:ext cx="1753200" cy="814915"/>
          </a:xfrm>
          <a:custGeom>
            <a:avLst/>
            <a:gdLst>
              <a:gd name="connsiteX0" fmla="*/ 0 w 1379278"/>
              <a:gd name="connsiteY0" fmla="*/ 76627 h 766266"/>
              <a:gd name="connsiteX1" fmla="*/ 76627 w 1379278"/>
              <a:gd name="connsiteY1" fmla="*/ 0 h 766266"/>
              <a:gd name="connsiteX2" fmla="*/ 1302651 w 1379278"/>
              <a:gd name="connsiteY2" fmla="*/ 0 h 766266"/>
              <a:gd name="connsiteX3" fmla="*/ 1379278 w 1379278"/>
              <a:gd name="connsiteY3" fmla="*/ 76627 h 766266"/>
              <a:gd name="connsiteX4" fmla="*/ 1379278 w 1379278"/>
              <a:gd name="connsiteY4" fmla="*/ 689639 h 766266"/>
              <a:gd name="connsiteX5" fmla="*/ 1302651 w 1379278"/>
              <a:gd name="connsiteY5" fmla="*/ 766266 h 766266"/>
              <a:gd name="connsiteX6" fmla="*/ 76627 w 1379278"/>
              <a:gd name="connsiteY6" fmla="*/ 766266 h 766266"/>
              <a:gd name="connsiteX7" fmla="*/ 0 w 1379278"/>
              <a:gd name="connsiteY7" fmla="*/ 689639 h 766266"/>
              <a:gd name="connsiteX8" fmla="*/ 0 w 1379278"/>
              <a:gd name="connsiteY8" fmla="*/ 76627 h 7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278" h="766266">
                <a:moveTo>
                  <a:pt x="0" y="76627"/>
                </a:moveTo>
                <a:cubicBezTo>
                  <a:pt x="0" y="34307"/>
                  <a:pt x="34307" y="0"/>
                  <a:pt x="76627" y="0"/>
                </a:cubicBezTo>
                <a:lnTo>
                  <a:pt x="1302651" y="0"/>
                </a:lnTo>
                <a:cubicBezTo>
                  <a:pt x="1344971" y="0"/>
                  <a:pt x="1379278" y="34307"/>
                  <a:pt x="1379278" y="76627"/>
                </a:cubicBezTo>
                <a:lnTo>
                  <a:pt x="1379278" y="689639"/>
                </a:lnTo>
                <a:cubicBezTo>
                  <a:pt x="1379278" y="731959"/>
                  <a:pt x="1344971" y="766266"/>
                  <a:pt x="1302651" y="766266"/>
                </a:cubicBezTo>
                <a:lnTo>
                  <a:pt x="76627" y="766266"/>
                </a:lnTo>
                <a:cubicBezTo>
                  <a:pt x="34307" y="766266"/>
                  <a:pt x="0" y="731959"/>
                  <a:pt x="0" y="689639"/>
                </a:cubicBezTo>
                <a:lnTo>
                  <a:pt x="0" y="76627"/>
                </a:lnTo>
                <a:close/>
              </a:path>
            </a:pathLst>
          </a:custGeom>
          <a:solidFill>
            <a:srgbClr val="FFC000"/>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02453" tIns="102453" rIns="102453" bIns="102453" numCol="1" spcCol="1270" anchor="ctr" anchorCtr="0">
            <a:noAutofit/>
          </a:bodyPr>
          <a:lstStyle/>
          <a:p>
            <a:pPr algn="ctr" defTabSz="933450">
              <a:lnSpc>
                <a:spcPct val="90000"/>
              </a:lnSpc>
              <a:spcBef>
                <a:spcPct val="0"/>
              </a:spcBef>
              <a:spcAft>
                <a:spcPct val="35000"/>
              </a:spcAft>
            </a:pPr>
            <a:r>
              <a:rPr lang="en-GB" sz="2000"/>
              <a:t>Jewish</a:t>
            </a:r>
          </a:p>
        </p:txBody>
      </p:sp>
      <p:sp>
        <p:nvSpPr>
          <p:cNvPr id="73" name="Freeform: Shape 22">
            <a:extLst>
              <a:ext uri="{FF2B5EF4-FFF2-40B4-BE49-F238E27FC236}">
                <a16:creationId xmlns:a16="http://schemas.microsoft.com/office/drawing/2014/main" id="{A63AF279-7666-784D-A466-E9348762FDB8}"/>
              </a:ext>
            </a:extLst>
          </p:cNvPr>
          <p:cNvSpPr/>
          <p:nvPr/>
        </p:nvSpPr>
        <p:spPr>
          <a:xfrm rot="16200000">
            <a:off x="4497698" y="5334998"/>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74" name="Freeform: Shape 22">
            <a:extLst>
              <a:ext uri="{FF2B5EF4-FFF2-40B4-BE49-F238E27FC236}">
                <a16:creationId xmlns:a16="http://schemas.microsoft.com/office/drawing/2014/main" id="{3C3CBCDA-046B-764A-8FD9-A552B78EFAF2}"/>
              </a:ext>
            </a:extLst>
          </p:cNvPr>
          <p:cNvSpPr/>
          <p:nvPr/>
        </p:nvSpPr>
        <p:spPr>
          <a:xfrm rot="16200000">
            <a:off x="6642791" y="5300014"/>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75" name="Freeform: Shape 31">
            <a:extLst>
              <a:ext uri="{FF2B5EF4-FFF2-40B4-BE49-F238E27FC236}">
                <a16:creationId xmlns:a16="http://schemas.microsoft.com/office/drawing/2014/main" id="{8B2387A7-F16A-504D-B843-55CAA2911C15}"/>
              </a:ext>
            </a:extLst>
          </p:cNvPr>
          <p:cNvSpPr/>
          <p:nvPr/>
        </p:nvSpPr>
        <p:spPr>
          <a:xfrm>
            <a:off x="7688308" y="4781554"/>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rgbClr val="FFC000"/>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
        <p:nvSpPr>
          <p:cNvPr id="76" name="Freeform: Shape 22">
            <a:extLst>
              <a:ext uri="{FF2B5EF4-FFF2-40B4-BE49-F238E27FC236}">
                <a16:creationId xmlns:a16="http://schemas.microsoft.com/office/drawing/2014/main" id="{0138B0EA-1965-4583-979D-8A0F692B0BD3}"/>
              </a:ext>
            </a:extLst>
          </p:cNvPr>
          <p:cNvSpPr/>
          <p:nvPr/>
        </p:nvSpPr>
        <p:spPr>
          <a:xfrm rot="16200000">
            <a:off x="6604906" y="1646005"/>
            <a:ext cx="438539" cy="305258"/>
          </a:xfrm>
          <a:custGeom>
            <a:avLst/>
            <a:gdLst>
              <a:gd name="connsiteX0" fmla="*/ 0 w 365449"/>
              <a:gd name="connsiteY0" fmla="*/ 87708 h 438539"/>
              <a:gd name="connsiteX1" fmla="*/ 182725 w 365449"/>
              <a:gd name="connsiteY1" fmla="*/ 87708 h 438539"/>
              <a:gd name="connsiteX2" fmla="*/ 182725 w 365449"/>
              <a:gd name="connsiteY2" fmla="*/ 0 h 438539"/>
              <a:gd name="connsiteX3" fmla="*/ 365449 w 365449"/>
              <a:gd name="connsiteY3" fmla="*/ 219270 h 438539"/>
              <a:gd name="connsiteX4" fmla="*/ 182725 w 365449"/>
              <a:gd name="connsiteY4" fmla="*/ 438539 h 438539"/>
              <a:gd name="connsiteX5" fmla="*/ 182725 w 365449"/>
              <a:gd name="connsiteY5" fmla="*/ 350831 h 438539"/>
              <a:gd name="connsiteX6" fmla="*/ 0 w 365449"/>
              <a:gd name="connsiteY6" fmla="*/ 350831 h 438539"/>
              <a:gd name="connsiteX7" fmla="*/ 0 w 365449"/>
              <a:gd name="connsiteY7" fmla="*/ 87708 h 4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49" h="438539">
                <a:moveTo>
                  <a:pt x="292359" y="0"/>
                </a:moveTo>
                <a:lnTo>
                  <a:pt x="292359" y="219270"/>
                </a:lnTo>
                <a:lnTo>
                  <a:pt x="365449" y="219270"/>
                </a:lnTo>
                <a:lnTo>
                  <a:pt x="182724" y="438539"/>
                </a:lnTo>
                <a:lnTo>
                  <a:pt x="0" y="219270"/>
                </a:lnTo>
                <a:lnTo>
                  <a:pt x="73090" y="219270"/>
                </a:lnTo>
                <a:lnTo>
                  <a:pt x="73090" y="0"/>
                </a:lnTo>
                <a:lnTo>
                  <a:pt x="292359" y="0"/>
                </a:lnTo>
                <a:close/>
              </a:path>
            </a:pathLst>
          </a:cu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7709" tIns="0" rIns="87707" bIns="109635" numCol="1" spcCol="1270" anchor="ctr" anchorCtr="0">
            <a:noAutofit/>
          </a:bodyPr>
          <a:lstStyle/>
          <a:p>
            <a:pPr marL="0" lvl="0" indent="0" algn="ctr" defTabSz="800100">
              <a:lnSpc>
                <a:spcPct val="90000"/>
              </a:lnSpc>
              <a:spcBef>
                <a:spcPct val="0"/>
              </a:spcBef>
              <a:spcAft>
                <a:spcPct val="35000"/>
              </a:spcAft>
              <a:buNone/>
            </a:pPr>
            <a:endParaRPr lang="en-GB" sz="2000" kern="1200"/>
          </a:p>
        </p:txBody>
      </p:sp>
    </p:spTree>
    <p:extLst>
      <p:ext uri="{BB962C8B-B14F-4D97-AF65-F5344CB8AC3E}">
        <p14:creationId xmlns:p14="http://schemas.microsoft.com/office/powerpoint/2010/main" val="1653931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3FA61AEF-C44D-4AE4-B6B8-78457A8F87DC}"/>
              </a:ext>
            </a:extLst>
          </p:cNvPr>
          <p:cNvGraphicFramePr/>
          <p:nvPr/>
        </p:nvGraphicFramePr>
        <p:xfrm>
          <a:off x="382348" y="87444"/>
          <a:ext cx="8874601" cy="607370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C266D090-7EA7-470A-8314-8923C461215B}"/>
              </a:ext>
            </a:extLst>
          </p:cNvPr>
          <p:cNvSpPr>
            <a:spLocks noGrp="1"/>
          </p:cNvSpPr>
          <p:nvPr>
            <p:ph type="title"/>
          </p:nvPr>
        </p:nvSpPr>
        <p:spPr>
          <a:xfrm>
            <a:off x="0" y="114105"/>
            <a:ext cx="2041408" cy="945977"/>
          </a:xfrm>
        </p:spPr>
        <p:txBody>
          <a:bodyPr>
            <a:noAutofit/>
          </a:bodyPr>
          <a:lstStyle/>
          <a:p>
            <a:r>
              <a:rPr lang="en-GB" sz="3200"/>
              <a:t>Social network map</a:t>
            </a:r>
          </a:p>
        </p:txBody>
      </p:sp>
      <p:sp>
        <p:nvSpPr>
          <p:cNvPr id="9" name="Oval 8">
            <a:extLst>
              <a:ext uri="{FF2B5EF4-FFF2-40B4-BE49-F238E27FC236}">
                <a16:creationId xmlns:a16="http://schemas.microsoft.com/office/drawing/2014/main" id="{6B0B7D04-5E37-48A2-AA27-46D872F329CE}"/>
              </a:ext>
            </a:extLst>
          </p:cNvPr>
          <p:cNvSpPr/>
          <p:nvPr/>
        </p:nvSpPr>
        <p:spPr>
          <a:xfrm>
            <a:off x="2479649" y="784297"/>
            <a:ext cx="4680000" cy="46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CFA8043-F241-46DD-B7CD-D01596AD73B8}"/>
              </a:ext>
            </a:extLst>
          </p:cNvPr>
          <p:cNvSpPr/>
          <p:nvPr/>
        </p:nvSpPr>
        <p:spPr>
          <a:xfrm>
            <a:off x="3019649" y="1324297"/>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4435E22-E336-490C-9F45-FBA1D24A0CCA}"/>
              </a:ext>
            </a:extLst>
          </p:cNvPr>
          <p:cNvSpPr/>
          <p:nvPr/>
        </p:nvSpPr>
        <p:spPr>
          <a:xfrm>
            <a:off x="3559649" y="1864297"/>
            <a:ext cx="2520000" cy="25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FC48668A-F403-429C-96CE-4E6643A45AF0}"/>
              </a:ext>
            </a:extLst>
          </p:cNvPr>
          <p:cNvSpPr/>
          <p:nvPr/>
        </p:nvSpPr>
        <p:spPr>
          <a:xfrm>
            <a:off x="4099649" y="2404297"/>
            <a:ext cx="1440000" cy="144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25CB4C5-14E6-46F1-BB0A-9E7B77BDE35C}"/>
              </a:ext>
            </a:extLst>
          </p:cNvPr>
          <p:cNvSpPr/>
          <p:nvPr/>
        </p:nvSpPr>
        <p:spPr>
          <a:xfrm>
            <a:off x="4729649" y="3034296"/>
            <a:ext cx="180000" cy="1800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6F43745-DBDA-44D2-B320-51064406BAFD}"/>
              </a:ext>
            </a:extLst>
          </p:cNvPr>
          <p:cNvSpPr txBox="1"/>
          <p:nvPr/>
        </p:nvSpPr>
        <p:spPr>
          <a:xfrm rot="2440715">
            <a:off x="5725773" y="599631"/>
            <a:ext cx="2327753" cy="369332"/>
          </a:xfrm>
          <a:prstGeom prst="rect">
            <a:avLst/>
          </a:prstGeom>
          <a:noFill/>
        </p:spPr>
        <p:txBody>
          <a:bodyPr wrap="none" rtlCol="0">
            <a:spAutoFit/>
          </a:bodyPr>
          <a:lstStyle/>
          <a:p>
            <a:r>
              <a:rPr lang="en-GB"/>
              <a:t>Friends, acquaintances</a:t>
            </a:r>
          </a:p>
        </p:txBody>
      </p:sp>
      <p:sp>
        <p:nvSpPr>
          <p:cNvPr id="32" name="TextBox 31">
            <a:extLst>
              <a:ext uri="{FF2B5EF4-FFF2-40B4-BE49-F238E27FC236}">
                <a16:creationId xmlns:a16="http://schemas.microsoft.com/office/drawing/2014/main" id="{3B4E3EBA-0403-49DF-8C71-D3C361E6D7BF}"/>
              </a:ext>
            </a:extLst>
          </p:cNvPr>
          <p:cNvSpPr txBox="1"/>
          <p:nvPr/>
        </p:nvSpPr>
        <p:spPr>
          <a:xfrm rot="19073911">
            <a:off x="2150768" y="642683"/>
            <a:ext cx="1197764" cy="369332"/>
          </a:xfrm>
          <a:prstGeom prst="rect">
            <a:avLst/>
          </a:prstGeom>
          <a:noFill/>
        </p:spPr>
        <p:txBody>
          <a:bodyPr wrap="none" rtlCol="0">
            <a:spAutoFit/>
          </a:bodyPr>
          <a:lstStyle/>
          <a:p>
            <a:r>
              <a:rPr lang="en-GB"/>
              <a:t>Colleagues</a:t>
            </a:r>
          </a:p>
        </p:txBody>
      </p:sp>
      <p:sp>
        <p:nvSpPr>
          <p:cNvPr id="33" name="TextBox 32">
            <a:extLst>
              <a:ext uri="{FF2B5EF4-FFF2-40B4-BE49-F238E27FC236}">
                <a16:creationId xmlns:a16="http://schemas.microsoft.com/office/drawing/2014/main" id="{92F1E2D3-5827-4945-B0E3-7A0BB4BDD2C0}"/>
              </a:ext>
            </a:extLst>
          </p:cNvPr>
          <p:cNvSpPr txBox="1"/>
          <p:nvPr/>
        </p:nvSpPr>
        <p:spPr>
          <a:xfrm rot="15226877">
            <a:off x="1286435" y="3922962"/>
            <a:ext cx="1264320" cy="369332"/>
          </a:xfrm>
          <a:prstGeom prst="rect">
            <a:avLst/>
          </a:prstGeom>
          <a:noFill/>
        </p:spPr>
        <p:txBody>
          <a:bodyPr wrap="none" rtlCol="0">
            <a:spAutoFit/>
          </a:bodyPr>
          <a:lstStyle/>
          <a:p>
            <a:r>
              <a:rPr lang="en-GB"/>
              <a:t>Neighbours</a:t>
            </a:r>
          </a:p>
        </p:txBody>
      </p:sp>
      <p:sp>
        <p:nvSpPr>
          <p:cNvPr id="34" name="TextBox 33">
            <a:extLst>
              <a:ext uri="{FF2B5EF4-FFF2-40B4-BE49-F238E27FC236}">
                <a16:creationId xmlns:a16="http://schemas.microsoft.com/office/drawing/2014/main" id="{F29651B8-F1A9-4DF3-9BF2-5D2C5254DD74}"/>
              </a:ext>
            </a:extLst>
          </p:cNvPr>
          <p:cNvSpPr txBox="1"/>
          <p:nvPr/>
        </p:nvSpPr>
        <p:spPr>
          <a:xfrm rot="10800000">
            <a:off x="4399926" y="6004297"/>
            <a:ext cx="1019446" cy="369332"/>
          </a:xfrm>
          <a:prstGeom prst="rect">
            <a:avLst/>
          </a:prstGeom>
          <a:noFill/>
        </p:spPr>
        <p:txBody>
          <a:bodyPr wrap="none" rtlCol="0">
            <a:spAutoFit/>
          </a:bodyPr>
          <a:lstStyle/>
          <a:p>
            <a:r>
              <a:rPr lang="en-GB"/>
              <a:t>Relatives</a:t>
            </a:r>
          </a:p>
        </p:txBody>
      </p:sp>
      <p:sp>
        <p:nvSpPr>
          <p:cNvPr id="35" name="TextBox 34">
            <a:extLst>
              <a:ext uri="{FF2B5EF4-FFF2-40B4-BE49-F238E27FC236}">
                <a16:creationId xmlns:a16="http://schemas.microsoft.com/office/drawing/2014/main" id="{98B85A9B-F600-4C5F-B2D8-98FF4D24E2C0}"/>
              </a:ext>
            </a:extLst>
          </p:cNvPr>
          <p:cNvSpPr txBox="1"/>
          <p:nvPr/>
        </p:nvSpPr>
        <p:spPr>
          <a:xfrm rot="6222720">
            <a:off x="7337769" y="3922961"/>
            <a:ext cx="789190" cy="369332"/>
          </a:xfrm>
          <a:prstGeom prst="rect">
            <a:avLst/>
          </a:prstGeom>
          <a:noFill/>
        </p:spPr>
        <p:txBody>
          <a:bodyPr wrap="none" rtlCol="0">
            <a:spAutoFit/>
          </a:bodyPr>
          <a:lstStyle/>
          <a:p>
            <a:r>
              <a:rPr lang="en-GB"/>
              <a:t>Family</a:t>
            </a:r>
          </a:p>
        </p:txBody>
      </p:sp>
      <p:sp>
        <p:nvSpPr>
          <p:cNvPr id="14" name="TextBox 13">
            <a:extLst>
              <a:ext uri="{FF2B5EF4-FFF2-40B4-BE49-F238E27FC236}">
                <a16:creationId xmlns:a16="http://schemas.microsoft.com/office/drawing/2014/main" id="{1E58CA16-9576-4C2A-AC65-D4143F85FDC7}"/>
              </a:ext>
            </a:extLst>
          </p:cNvPr>
          <p:cNvSpPr txBox="1"/>
          <p:nvPr/>
        </p:nvSpPr>
        <p:spPr>
          <a:xfrm>
            <a:off x="4572000" y="2766540"/>
            <a:ext cx="584791" cy="369332"/>
          </a:xfrm>
          <a:prstGeom prst="rect">
            <a:avLst/>
          </a:prstGeom>
          <a:noFill/>
        </p:spPr>
        <p:txBody>
          <a:bodyPr wrap="square" rtlCol="0">
            <a:spAutoFit/>
          </a:bodyPr>
          <a:lstStyle/>
          <a:p>
            <a:r>
              <a:rPr lang="en-US"/>
              <a:t>ME</a:t>
            </a:r>
          </a:p>
        </p:txBody>
      </p:sp>
    </p:spTree>
    <p:extLst>
      <p:ext uri="{BB962C8B-B14F-4D97-AF65-F5344CB8AC3E}">
        <p14:creationId xmlns:p14="http://schemas.microsoft.com/office/powerpoint/2010/main" val="12038490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3FA61AEF-C44D-4AE4-B6B8-78457A8F87DC}"/>
              </a:ext>
            </a:extLst>
          </p:cNvPr>
          <p:cNvGraphicFramePr/>
          <p:nvPr>
            <p:extLst>
              <p:ext uri="{D42A27DB-BD31-4B8C-83A1-F6EECF244321}">
                <p14:modId xmlns:p14="http://schemas.microsoft.com/office/powerpoint/2010/main" val="3567939548"/>
              </p:ext>
            </p:extLst>
          </p:nvPr>
        </p:nvGraphicFramePr>
        <p:xfrm>
          <a:off x="382348" y="87444"/>
          <a:ext cx="8874601" cy="607370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C266D090-7EA7-470A-8314-8923C461215B}"/>
              </a:ext>
            </a:extLst>
          </p:cNvPr>
          <p:cNvSpPr>
            <a:spLocks noGrp="1"/>
          </p:cNvSpPr>
          <p:nvPr>
            <p:ph type="title"/>
          </p:nvPr>
        </p:nvSpPr>
        <p:spPr>
          <a:xfrm>
            <a:off x="0" y="114105"/>
            <a:ext cx="2041408" cy="945977"/>
          </a:xfrm>
        </p:spPr>
        <p:txBody>
          <a:bodyPr>
            <a:noAutofit/>
          </a:bodyPr>
          <a:lstStyle/>
          <a:p>
            <a:r>
              <a:rPr lang="en-GB" sz="3200"/>
              <a:t>Social network map example</a:t>
            </a:r>
          </a:p>
        </p:txBody>
      </p:sp>
      <p:sp>
        <p:nvSpPr>
          <p:cNvPr id="9" name="Oval 8">
            <a:extLst>
              <a:ext uri="{FF2B5EF4-FFF2-40B4-BE49-F238E27FC236}">
                <a16:creationId xmlns:a16="http://schemas.microsoft.com/office/drawing/2014/main" id="{6B0B7D04-5E37-48A2-AA27-46D872F329CE}"/>
              </a:ext>
            </a:extLst>
          </p:cNvPr>
          <p:cNvSpPr/>
          <p:nvPr/>
        </p:nvSpPr>
        <p:spPr>
          <a:xfrm>
            <a:off x="2479649" y="784297"/>
            <a:ext cx="4680000" cy="46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CFA8043-F241-46DD-B7CD-D01596AD73B8}"/>
              </a:ext>
            </a:extLst>
          </p:cNvPr>
          <p:cNvSpPr/>
          <p:nvPr/>
        </p:nvSpPr>
        <p:spPr>
          <a:xfrm>
            <a:off x="3019649" y="1324297"/>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4435E22-E336-490C-9F45-FBA1D24A0CCA}"/>
              </a:ext>
            </a:extLst>
          </p:cNvPr>
          <p:cNvSpPr/>
          <p:nvPr/>
        </p:nvSpPr>
        <p:spPr>
          <a:xfrm>
            <a:off x="3559649" y="1864297"/>
            <a:ext cx="2520000" cy="25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FC48668A-F403-429C-96CE-4E6643A45AF0}"/>
              </a:ext>
            </a:extLst>
          </p:cNvPr>
          <p:cNvSpPr/>
          <p:nvPr/>
        </p:nvSpPr>
        <p:spPr>
          <a:xfrm>
            <a:off x="4099649" y="2404297"/>
            <a:ext cx="1440000" cy="144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25CB4C5-14E6-46F1-BB0A-9E7B77BDE35C}"/>
              </a:ext>
            </a:extLst>
          </p:cNvPr>
          <p:cNvSpPr/>
          <p:nvPr/>
        </p:nvSpPr>
        <p:spPr>
          <a:xfrm>
            <a:off x="4729649" y="3034296"/>
            <a:ext cx="180000" cy="1800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6F43745-DBDA-44D2-B320-51064406BAFD}"/>
              </a:ext>
            </a:extLst>
          </p:cNvPr>
          <p:cNvSpPr txBox="1"/>
          <p:nvPr/>
        </p:nvSpPr>
        <p:spPr>
          <a:xfrm rot="2440715">
            <a:off x="5725773" y="599631"/>
            <a:ext cx="2327753" cy="369332"/>
          </a:xfrm>
          <a:prstGeom prst="rect">
            <a:avLst/>
          </a:prstGeom>
          <a:noFill/>
        </p:spPr>
        <p:txBody>
          <a:bodyPr wrap="none" rtlCol="0">
            <a:spAutoFit/>
          </a:bodyPr>
          <a:lstStyle/>
          <a:p>
            <a:r>
              <a:rPr lang="en-GB"/>
              <a:t>Friends, acquaintances</a:t>
            </a:r>
          </a:p>
        </p:txBody>
      </p:sp>
      <p:sp>
        <p:nvSpPr>
          <p:cNvPr id="32" name="TextBox 31">
            <a:extLst>
              <a:ext uri="{FF2B5EF4-FFF2-40B4-BE49-F238E27FC236}">
                <a16:creationId xmlns:a16="http://schemas.microsoft.com/office/drawing/2014/main" id="{3B4E3EBA-0403-49DF-8C71-D3C361E6D7BF}"/>
              </a:ext>
            </a:extLst>
          </p:cNvPr>
          <p:cNvSpPr txBox="1"/>
          <p:nvPr/>
        </p:nvSpPr>
        <p:spPr>
          <a:xfrm rot="19073911">
            <a:off x="2150768" y="642683"/>
            <a:ext cx="1197764" cy="369332"/>
          </a:xfrm>
          <a:prstGeom prst="rect">
            <a:avLst/>
          </a:prstGeom>
          <a:noFill/>
        </p:spPr>
        <p:txBody>
          <a:bodyPr wrap="none" rtlCol="0">
            <a:spAutoFit/>
          </a:bodyPr>
          <a:lstStyle/>
          <a:p>
            <a:r>
              <a:rPr lang="en-GB"/>
              <a:t>Colleagues</a:t>
            </a:r>
          </a:p>
        </p:txBody>
      </p:sp>
      <p:sp>
        <p:nvSpPr>
          <p:cNvPr id="33" name="TextBox 32">
            <a:extLst>
              <a:ext uri="{FF2B5EF4-FFF2-40B4-BE49-F238E27FC236}">
                <a16:creationId xmlns:a16="http://schemas.microsoft.com/office/drawing/2014/main" id="{92F1E2D3-5827-4945-B0E3-7A0BB4BDD2C0}"/>
              </a:ext>
            </a:extLst>
          </p:cNvPr>
          <p:cNvSpPr txBox="1"/>
          <p:nvPr/>
        </p:nvSpPr>
        <p:spPr>
          <a:xfrm rot="15226877">
            <a:off x="1286435" y="3922962"/>
            <a:ext cx="1264320" cy="369332"/>
          </a:xfrm>
          <a:prstGeom prst="rect">
            <a:avLst/>
          </a:prstGeom>
          <a:noFill/>
        </p:spPr>
        <p:txBody>
          <a:bodyPr wrap="none" rtlCol="0">
            <a:spAutoFit/>
          </a:bodyPr>
          <a:lstStyle/>
          <a:p>
            <a:r>
              <a:rPr lang="en-GB"/>
              <a:t>Neighbours</a:t>
            </a:r>
          </a:p>
        </p:txBody>
      </p:sp>
      <p:sp>
        <p:nvSpPr>
          <p:cNvPr id="34" name="TextBox 33">
            <a:extLst>
              <a:ext uri="{FF2B5EF4-FFF2-40B4-BE49-F238E27FC236}">
                <a16:creationId xmlns:a16="http://schemas.microsoft.com/office/drawing/2014/main" id="{F29651B8-F1A9-4DF3-9BF2-5D2C5254DD74}"/>
              </a:ext>
            </a:extLst>
          </p:cNvPr>
          <p:cNvSpPr txBox="1"/>
          <p:nvPr/>
        </p:nvSpPr>
        <p:spPr>
          <a:xfrm rot="10800000">
            <a:off x="4399926" y="6004297"/>
            <a:ext cx="1019446" cy="369332"/>
          </a:xfrm>
          <a:prstGeom prst="rect">
            <a:avLst/>
          </a:prstGeom>
          <a:noFill/>
        </p:spPr>
        <p:txBody>
          <a:bodyPr wrap="none" rtlCol="0">
            <a:spAutoFit/>
          </a:bodyPr>
          <a:lstStyle/>
          <a:p>
            <a:r>
              <a:rPr lang="en-GB"/>
              <a:t>Relatives</a:t>
            </a:r>
          </a:p>
        </p:txBody>
      </p:sp>
      <p:sp>
        <p:nvSpPr>
          <p:cNvPr id="35" name="TextBox 34">
            <a:extLst>
              <a:ext uri="{FF2B5EF4-FFF2-40B4-BE49-F238E27FC236}">
                <a16:creationId xmlns:a16="http://schemas.microsoft.com/office/drawing/2014/main" id="{98B85A9B-F600-4C5F-B2D8-98FF4D24E2C0}"/>
              </a:ext>
            </a:extLst>
          </p:cNvPr>
          <p:cNvSpPr txBox="1"/>
          <p:nvPr/>
        </p:nvSpPr>
        <p:spPr>
          <a:xfrm rot="6222720">
            <a:off x="7337769" y="3922961"/>
            <a:ext cx="789190" cy="369332"/>
          </a:xfrm>
          <a:prstGeom prst="rect">
            <a:avLst/>
          </a:prstGeom>
          <a:noFill/>
        </p:spPr>
        <p:txBody>
          <a:bodyPr wrap="none" rtlCol="0">
            <a:spAutoFit/>
          </a:bodyPr>
          <a:lstStyle/>
          <a:p>
            <a:r>
              <a:rPr lang="en-GB"/>
              <a:t>Family</a:t>
            </a:r>
          </a:p>
        </p:txBody>
      </p:sp>
      <p:sp>
        <p:nvSpPr>
          <p:cNvPr id="14" name="TextBox 13">
            <a:extLst>
              <a:ext uri="{FF2B5EF4-FFF2-40B4-BE49-F238E27FC236}">
                <a16:creationId xmlns:a16="http://schemas.microsoft.com/office/drawing/2014/main" id="{1E58CA16-9576-4C2A-AC65-D4143F85FDC7}"/>
              </a:ext>
            </a:extLst>
          </p:cNvPr>
          <p:cNvSpPr txBox="1"/>
          <p:nvPr/>
        </p:nvSpPr>
        <p:spPr>
          <a:xfrm>
            <a:off x="4572000" y="2766540"/>
            <a:ext cx="584791" cy="369332"/>
          </a:xfrm>
          <a:prstGeom prst="rect">
            <a:avLst/>
          </a:prstGeom>
          <a:noFill/>
        </p:spPr>
        <p:txBody>
          <a:bodyPr wrap="square" rtlCol="0">
            <a:spAutoFit/>
          </a:bodyPr>
          <a:lstStyle/>
          <a:p>
            <a:r>
              <a:rPr lang="en-US"/>
              <a:t>ME</a:t>
            </a:r>
          </a:p>
        </p:txBody>
      </p:sp>
      <p:sp>
        <p:nvSpPr>
          <p:cNvPr id="2" name="Oval 1">
            <a:extLst>
              <a:ext uri="{FF2B5EF4-FFF2-40B4-BE49-F238E27FC236}">
                <a16:creationId xmlns:a16="http://schemas.microsoft.com/office/drawing/2014/main" id="{20A4E5E8-574D-4506-B315-27EE62CD8CA7}"/>
              </a:ext>
            </a:extLst>
          </p:cNvPr>
          <p:cNvSpPr/>
          <p:nvPr/>
        </p:nvSpPr>
        <p:spPr>
          <a:xfrm>
            <a:off x="5695122" y="884583"/>
            <a:ext cx="175499" cy="1754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3D982C8-30C7-49F0-8ED9-7D4519792216}"/>
              </a:ext>
            </a:extLst>
          </p:cNvPr>
          <p:cNvSpPr/>
          <p:nvPr/>
        </p:nvSpPr>
        <p:spPr>
          <a:xfrm>
            <a:off x="4312175" y="4748798"/>
            <a:ext cx="175499" cy="1754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624DD85-CC76-4F2D-9821-2358DBD18679}"/>
              </a:ext>
            </a:extLst>
          </p:cNvPr>
          <p:cNvSpPr/>
          <p:nvPr/>
        </p:nvSpPr>
        <p:spPr>
          <a:xfrm>
            <a:off x="5243698" y="3228861"/>
            <a:ext cx="175499" cy="1754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A26E735-2174-43CF-AC49-D6A056C42038}"/>
              </a:ext>
            </a:extLst>
          </p:cNvPr>
          <p:cNvSpPr/>
          <p:nvPr/>
        </p:nvSpPr>
        <p:spPr>
          <a:xfrm>
            <a:off x="6648691" y="4447000"/>
            <a:ext cx="175499" cy="1754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994065B-0D45-4D8B-9AC3-79B15D4676EF}"/>
              </a:ext>
            </a:extLst>
          </p:cNvPr>
          <p:cNvSpPr/>
          <p:nvPr/>
        </p:nvSpPr>
        <p:spPr>
          <a:xfrm>
            <a:off x="4340526" y="3911721"/>
            <a:ext cx="175499" cy="1754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55934F31-D770-4C6B-A44E-D785AB14A154}"/>
              </a:ext>
            </a:extLst>
          </p:cNvPr>
          <p:cNvSpPr/>
          <p:nvPr/>
        </p:nvSpPr>
        <p:spPr>
          <a:xfrm>
            <a:off x="5521498" y="1781839"/>
            <a:ext cx="175499" cy="1754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F60DE80-019A-4549-95B1-5F69EDBC7324}"/>
              </a:ext>
            </a:extLst>
          </p:cNvPr>
          <p:cNvSpPr/>
          <p:nvPr/>
        </p:nvSpPr>
        <p:spPr>
          <a:xfrm>
            <a:off x="2144844" y="1680497"/>
            <a:ext cx="175499" cy="1754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F2F38AF-AD1F-4FA9-B497-AC20F6EE74E7}"/>
              </a:ext>
            </a:extLst>
          </p:cNvPr>
          <p:cNvSpPr txBox="1"/>
          <p:nvPr/>
        </p:nvSpPr>
        <p:spPr>
          <a:xfrm>
            <a:off x="5896596" y="808596"/>
            <a:ext cx="785191" cy="369332"/>
          </a:xfrm>
          <a:prstGeom prst="rect">
            <a:avLst/>
          </a:prstGeom>
          <a:noFill/>
        </p:spPr>
        <p:txBody>
          <a:bodyPr wrap="square" rtlCol="0">
            <a:spAutoFit/>
          </a:bodyPr>
          <a:lstStyle/>
          <a:p>
            <a:r>
              <a:rPr lang="en-GB"/>
              <a:t>Jamila</a:t>
            </a:r>
          </a:p>
        </p:txBody>
      </p:sp>
      <p:sp>
        <p:nvSpPr>
          <p:cNvPr id="26" name="TextBox 25">
            <a:extLst>
              <a:ext uri="{FF2B5EF4-FFF2-40B4-BE49-F238E27FC236}">
                <a16:creationId xmlns:a16="http://schemas.microsoft.com/office/drawing/2014/main" id="{5D10613B-1FB5-4FCC-B877-44805DECB7F1}"/>
              </a:ext>
            </a:extLst>
          </p:cNvPr>
          <p:cNvSpPr txBox="1"/>
          <p:nvPr/>
        </p:nvSpPr>
        <p:spPr>
          <a:xfrm>
            <a:off x="5743379" y="1679994"/>
            <a:ext cx="1086881" cy="369332"/>
          </a:xfrm>
          <a:prstGeom prst="rect">
            <a:avLst/>
          </a:prstGeom>
          <a:noFill/>
        </p:spPr>
        <p:txBody>
          <a:bodyPr wrap="square" rtlCol="0">
            <a:spAutoFit/>
          </a:bodyPr>
          <a:lstStyle/>
          <a:p>
            <a:r>
              <a:rPr lang="en-GB"/>
              <a:t>Harpreet</a:t>
            </a:r>
          </a:p>
        </p:txBody>
      </p:sp>
      <p:sp>
        <p:nvSpPr>
          <p:cNvPr id="27" name="TextBox 26">
            <a:extLst>
              <a:ext uri="{FF2B5EF4-FFF2-40B4-BE49-F238E27FC236}">
                <a16:creationId xmlns:a16="http://schemas.microsoft.com/office/drawing/2014/main" id="{7F39D014-9ADA-48EF-BD34-807398081725}"/>
              </a:ext>
            </a:extLst>
          </p:cNvPr>
          <p:cNvSpPr txBox="1"/>
          <p:nvPr/>
        </p:nvSpPr>
        <p:spPr>
          <a:xfrm>
            <a:off x="6544326" y="4601592"/>
            <a:ext cx="1086881" cy="369332"/>
          </a:xfrm>
          <a:prstGeom prst="rect">
            <a:avLst/>
          </a:prstGeom>
          <a:noFill/>
        </p:spPr>
        <p:txBody>
          <a:bodyPr wrap="square" rtlCol="0">
            <a:spAutoFit/>
          </a:bodyPr>
          <a:lstStyle/>
          <a:p>
            <a:r>
              <a:rPr lang="en-GB"/>
              <a:t>Wife</a:t>
            </a:r>
          </a:p>
        </p:txBody>
      </p:sp>
      <p:sp>
        <p:nvSpPr>
          <p:cNvPr id="28" name="TextBox 27">
            <a:extLst>
              <a:ext uri="{FF2B5EF4-FFF2-40B4-BE49-F238E27FC236}">
                <a16:creationId xmlns:a16="http://schemas.microsoft.com/office/drawing/2014/main" id="{5E2AD8EC-326C-4447-9EA5-0D8ED0AB7D44}"/>
              </a:ext>
            </a:extLst>
          </p:cNvPr>
          <p:cNvSpPr txBox="1"/>
          <p:nvPr/>
        </p:nvSpPr>
        <p:spPr>
          <a:xfrm>
            <a:off x="5447002" y="3118970"/>
            <a:ext cx="1086881" cy="369332"/>
          </a:xfrm>
          <a:prstGeom prst="rect">
            <a:avLst/>
          </a:prstGeom>
          <a:noFill/>
        </p:spPr>
        <p:txBody>
          <a:bodyPr wrap="square" rtlCol="0">
            <a:spAutoFit/>
          </a:bodyPr>
          <a:lstStyle/>
          <a:p>
            <a:r>
              <a:rPr lang="en-GB"/>
              <a:t>Daughter</a:t>
            </a:r>
          </a:p>
        </p:txBody>
      </p:sp>
      <p:sp>
        <p:nvSpPr>
          <p:cNvPr id="36" name="TextBox 35">
            <a:extLst>
              <a:ext uri="{FF2B5EF4-FFF2-40B4-BE49-F238E27FC236}">
                <a16:creationId xmlns:a16="http://schemas.microsoft.com/office/drawing/2014/main" id="{200EBD65-77E5-4681-9D10-59BD6A82D1B8}"/>
              </a:ext>
            </a:extLst>
          </p:cNvPr>
          <p:cNvSpPr txBox="1"/>
          <p:nvPr/>
        </p:nvSpPr>
        <p:spPr>
          <a:xfrm>
            <a:off x="4477793" y="3828913"/>
            <a:ext cx="1086881" cy="369332"/>
          </a:xfrm>
          <a:prstGeom prst="rect">
            <a:avLst/>
          </a:prstGeom>
          <a:noFill/>
        </p:spPr>
        <p:txBody>
          <a:bodyPr wrap="square" rtlCol="0">
            <a:spAutoFit/>
          </a:bodyPr>
          <a:lstStyle/>
          <a:p>
            <a:r>
              <a:rPr lang="en-GB"/>
              <a:t>Sister</a:t>
            </a:r>
          </a:p>
        </p:txBody>
      </p:sp>
      <p:sp>
        <p:nvSpPr>
          <p:cNvPr id="37" name="TextBox 36">
            <a:extLst>
              <a:ext uri="{FF2B5EF4-FFF2-40B4-BE49-F238E27FC236}">
                <a16:creationId xmlns:a16="http://schemas.microsoft.com/office/drawing/2014/main" id="{8BA7A78E-6E66-40C5-BC80-30CEB2F339AC}"/>
              </a:ext>
            </a:extLst>
          </p:cNvPr>
          <p:cNvSpPr txBox="1"/>
          <p:nvPr/>
        </p:nvSpPr>
        <p:spPr>
          <a:xfrm>
            <a:off x="4516025" y="4629582"/>
            <a:ext cx="1086881" cy="369332"/>
          </a:xfrm>
          <a:prstGeom prst="rect">
            <a:avLst/>
          </a:prstGeom>
          <a:noFill/>
        </p:spPr>
        <p:txBody>
          <a:bodyPr wrap="square" rtlCol="0">
            <a:spAutoFit/>
          </a:bodyPr>
          <a:lstStyle/>
          <a:p>
            <a:r>
              <a:rPr lang="en-GB"/>
              <a:t>Mum</a:t>
            </a:r>
          </a:p>
        </p:txBody>
      </p:sp>
      <p:sp>
        <p:nvSpPr>
          <p:cNvPr id="38" name="TextBox 37">
            <a:extLst>
              <a:ext uri="{FF2B5EF4-FFF2-40B4-BE49-F238E27FC236}">
                <a16:creationId xmlns:a16="http://schemas.microsoft.com/office/drawing/2014/main" id="{139D82C8-7844-468C-8367-529D6E56B58E}"/>
              </a:ext>
            </a:extLst>
          </p:cNvPr>
          <p:cNvSpPr txBox="1"/>
          <p:nvPr/>
        </p:nvSpPr>
        <p:spPr>
          <a:xfrm>
            <a:off x="2339565" y="1583580"/>
            <a:ext cx="785191" cy="369332"/>
          </a:xfrm>
          <a:prstGeom prst="rect">
            <a:avLst/>
          </a:prstGeom>
          <a:noFill/>
        </p:spPr>
        <p:txBody>
          <a:bodyPr wrap="square" rtlCol="0">
            <a:spAutoFit/>
          </a:bodyPr>
          <a:lstStyle/>
          <a:p>
            <a:r>
              <a:rPr lang="en-GB"/>
              <a:t>Mo</a:t>
            </a:r>
          </a:p>
        </p:txBody>
      </p:sp>
    </p:spTree>
    <p:extLst>
      <p:ext uri="{BB962C8B-B14F-4D97-AF65-F5344CB8AC3E}">
        <p14:creationId xmlns:p14="http://schemas.microsoft.com/office/powerpoint/2010/main" val="443476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56B3-7B35-5146-9EB1-A300A4D32FD9}"/>
              </a:ext>
            </a:extLst>
          </p:cNvPr>
          <p:cNvSpPr>
            <a:spLocks noGrp="1"/>
          </p:cNvSpPr>
          <p:nvPr>
            <p:ph type="title"/>
          </p:nvPr>
        </p:nvSpPr>
        <p:spPr/>
        <p:txBody>
          <a:bodyPr/>
          <a:lstStyle/>
          <a:p>
            <a:r>
              <a:rPr lang="en-US"/>
              <a:t>Pairs exercise</a:t>
            </a:r>
          </a:p>
        </p:txBody>
      </p:sp>
      <p:sp>
        <p:nvSpPr>
          <p:cNvPr id="3" name="Content Placeholder 2">
            <a:extLst>
              <a:ext uri="{FF2B5EF4-FFF2-40B4-BE49-F238E27FC236}">
                <a16:creationId xmlns:a16="http://schemas.microsoft.com/office/drawing/2014/main" id="{86180463-F0C2-1740-94BC-DB431EB025B6}"/>
              </a:ext>
            </a:extLst>
          </p:cNvPr>
          <p:cNvSpPr>
            <a:spLocks noGrp="1"/>
          </p:cNvSpPr>
          <p:nvPr>
            <p:ph idx="1"/>
          </p:nvPr>
        </p:nvSpPr>
        <p:spPr/>
        <p:txBody>
          <a:bodyPr/>
          <a:lstStyle/>
          <a:p>
            <a:pPr marL="0" indent="0">
              <a:buNone/>
            </a:pPr>
            <a:endParaRPr lang="en-US"/>
          </a:p>
          <a:p>
            <a:pPr marL="0" indent="0">
              <a:buNone/>
            </a:pPr>
            <a:r>
              <a:rPr lang="en-US"/>
              <a:t>Complete social network map for each other and discuss:</a:t>
            </a:r>
          </a:p>
          <a:p>
            <a:r>
              <a:rPr lang="en-US"/>
              <a:t>What are the benefits of involving a person’s support network?</a:t>
            </a:r>
          </a:p>
          <a:p>
            <a:r>
              <a:rPr lang="en-US"/>
              <a:t>What are the challenges?</a:t>
            </a:r>
          </a:p>
          <a:p>
            <a:r>
              <a:rPr lang="en-US"/>
              <a:t>What is the peer role in working with an individual’s social network?</a:t>
            </a:r>
          </a:p>
          <a:p>
            <a:pPr marL="0" indent="0">
              <a:buNone/>
            </a:pPr>
            <a:endParaRPr lang="en-US"/>
          </a:p>
          <a:p>
            <a:pPr marL="0" indent="0">
              <a:buNone/>
            </a:pPr>
            <a:endParaRPr lang="en-US"/>
          </a:p>
        </p:txBody>
      </p:sp>
    </p:spTree>
    <p:extLst>
      <p:ext uri="{BB962C8B-B14F-4D97-AF65-F5344CB8AC3E}">
        <p14:creationId xmlns:p14="http://schemas.microsoft.com/office/powerpoint/2010/main" val="41016154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3FA61AEF-C44D-4AE4-B6B8-78457A8F87DC}"/>
              </a:ext>
            </a:extLst>
          </p:cNvPr>
          <p:cNvGraphicFramePr/>
          <p:nvPr/>
        </p:nvGraphicFramePr>
        <p:xfrm>
          <a:off x="382348" y="87444"/>
          <a:ext cx="8874601" cy="607370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C266D090-7EA7-470A-8314-8923C461215B}"/>
              </a:ext>
            </a:extLst>
          </p:cNvPr>
          <p:cNvSpPr>
            <a:spLocks noGrp="1"/>
          </p:cNvSpPr>
          <p:nvPr>
            <p:ph type="title"/>
          </p:nvPr>
        </p:nvSpPr>
        <p:spPr>
          <a:xfrm>
            <a:off x="119270" y="238559"/>
            <a:ext cx="2006053" cy="492961"/>
          </a:xfrm>
        </p:spPr>
        <p:txBody>
          <a:bodyPr>
            <a:noAutofit/>
          </a:bodyPr>
          <a:lstStyle/>
          <a:p>
            <a:r>
              <a:rPr lang="en-GB" sz="3200"/>
              <a:t>Social network map handout</a:t>
            </a:r>
          </a:p>
        </p:txBody>
      </p:sp>
      <p:sp>
        <p:nvSpPr>
          <p:cNvPr id="9" name="Oval 8">
            <a:extLst>
              <a:ext uri="{FF2B5EF4-FFF2-40B4-BE49-F238E27FC236}">
                <a16:creationId xmlns:a16="http://schemas.microsoft.com/office/drawing/2014/main" id="{6B0B7D04-5E37-48A2-AA27-46D872F329CE}"/>
              </a:ext>
            </a:extLst>
          </p:cNvPr>
          <p:cNvSpPr/>
          <p:nvPr/>
        </p:nvSpPr>
        <p:spPr>
          <a:xfrm>
            <a:off x="2479649" y="784297"/>
            <a:ext cx="4680000" cy="46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CFA8043-F241-46DD-B7CD-D01596AD73B8}"/>
              </a:ext>
            </a:extLst>
          </p:cNvPr>
          <p:cNvSpPr/>
          <p:nvPr/>
        </p:nvSpPr>
        <p:spPr>
          <a:xfrm>
            <a:off x="3019649" y="1324297"/>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4435E22-E336-490C-9F45-FBA1D24A0CCA}"/>
              </a:ext>
            </a:extLst>
          </p:cNvPr>
          <p:cNvSpPr/>
          <p:nvPr/>
        </p:nvSpPr>
        <p:spPr>
          <a:xfrm>
            <a:off x="3559649" y="1864297"/>
            <a:ext cx="2520000" cy="25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FC48668A-F403-429C-96CE-4E6643A45AF0}"/>
              </a:ext>
            </a:extLst>
          </p:cNvPr>
          <p:cNvSpPr/>
          <p:nvPr/>
        </p:nvSpPr>
        <p:spPr>
          <a:xfrm>
            <a:off x="4099649" y="2404297"/>
            <a:ext cx="1440000" cy="144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25CB4C5-14E6-46F1-BB0A-9E7B77BDE35C}"/>
              </a:ext>
            </a:extLst>
          </p:cNvPr>
          <p:cNvSpPr/>
          <p:nvPr/>
        </p:nvSpPr>
        <p:spPr>
          <a:xfrm>
            <a:off x="4729649" y="3034296"/>
            <a:ext cx="180000" cy="1800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6F43745-DBDA-44D2-B320-51064406BAFD}"/>
              </a:ext>
            </a:extLst>
          </p:cNvPr>
          <p:cNvSpPr txBox="1"/>
          <p:nvPr/>
        </p:nvSpPr>
        <p:spPr>
          <a:xfrm rot="2440715">
            <a:off x="5725773" y="599631"/>
            <a:ext cx="2327753" cy="369332"/>
          </a:xfrm>
          <a:prstGeom prst="rect">
            <a:avLst/>
          </a:prstGeom>
          <a:noFill/>
        </p:spPr>
        <p:txBody>
          <a:bodyPr wrap="none" rtlCol="0">
            <a:spAutoFit/>
          </a:bodyPr>
          <a:lstStyle/>
          <a:p>
            <a:r>
              <a:rPr lang="en-GB"/>
              <a:t>Friends, acquaintances</a:t>
            </a:r>
          </a:p>
        </p:txBody>
      </p:sp>
      <p:sp>
        <p:nvSpPr>
          <p:cNvPr id="32" name="TextBox 31">
            <a:extLst>
              <a:ext uri="{FF2B5EF4-FFF2-40B4-BE49-F238E27FC236}">
                <a16:creationId xmlns:a16="http://schemas.microsoft.com/office/drawing/2014/main" id="{3B4E3EBA-0403-49DF-8C71-D3C361E6D7BF}"/>
              </a:ext>
            </a:extLst>
          </p:cNvPr>
          <p:cNvSpPr txBox="1"/>
          <p:nvPr/>
        </p:nvSpPr>
        <p:spPr>
          <a:xfrm rot="19073911">
            <a:off x="2150768" y="642683"/>
            <a:ext cx="1197764" cy="369332"/>
          </a:xfrm>
          <a:prstGeom prst="rect">
            <a:avLst/>
          </a:prstGeom>
          <a:noFill/>
        </p:spPr>
        <p:txBody>
          <a:bodyPr wrap="none" rtlCol="0">
            <a:spAutoFit/>
          </a:bodyPr>
          <a:lstStyle/>
          <a:p>
            <a:r>
              <a:rPr lang="en-GB"/>
              <a:t>Colleagues</a:t>
            </a:r>
          </a:p>
        </p:txBody>
      </p:sp>
      <p:sp>
        <p:nvSpPr>
          <p:cNvPr id="33" name="TextBox 32">
            <a:extLst>
              <a:ext uri="{FF2B5EF4-FFF2-40B4-BE49-F238E27FC236}">
                <a16:creationId xmlns:a16="http://schemas.microsoft.com/office/drawing/2014/main" id="{92F1E2D3-5827-4945-B0E3-7A0BB4BDD2C0}"/>
              </a:ext>
            </a:extLst>
          </p:cNvPr>
          <p:cNvSpPr txBox="1"/>
          <p:nvPr/>
        </p:nvSpPr>
        <p:spPr>
          <a:xfrm rot="15226877">
            <a:off x="1286435" y="3922962"/>
            <a:ext cx="1264320" cy="369332"/>
          </a:xfrm>
          <a:prstGeom prst="rect">
            <a:avLst/>
          </a:prstGeom>
          <a:noFill/>
        </p:spPr>
        <p:txBody>
          <a:bodyPr wrap="none" rtlCol="0">
            <a:spAutoFit/>
          </a:bodyPr>
          <a:lstStyle/>
          <a:p>
            <a:r>
              <a:rPr lang="en-GB"/>
              <a:t>Neighbours</a:t>
            </a:r>
          </a:p>
        </p:txBody>
      </p:sp>
      <p:sp>
        <p:nvSpPr>
          <p:cNvPr id="34" name="TextBox 33">
            <a:extLst>
              <a:ext uri="{FF2B5EF4-FFF2-40B4-BE49-F238E27FC236}">
                <a16:creationId xmlns:a16="http://schemas.microsoft.com/office/drawing/2014/main" id="{F29651B8-F1A9-4DF3-9BF2-5D2C5254DD74}"/>
              </a:ext>
            </a:extLst>
          </p:cNvPr>
          <p:cNvSpPr txBox="1"/>
          <p:nvPr/>
        </p:nvSpPr>
        <p:spPr>
          <a:xfrm rot="10800000">
            <a:off x="4399926" y="6004297"/>
            <a:ext cx="1019446" cy="369332"/>
          </a:xfrm>
          <a:prstGeom prst="rect">
            <a:avLst/>
          </a:prstGeom>
          <a:noFill/>
        </p:spPr>
        <p:txBody>
          <a:bodyPr wrap="none" rtlCol="0">
            <a:spAutoFit/>
          </a:bodyPr>
          <a:lstStyle/>
          <a:p>
            <a:r>
              <a:rPr lang="en-GB"/>
              <a:t>Relatives</a:t>
            </a:r>
          </a:p>
        </p:txBody>
      </p:sp>
      <p:sp>
        <p:nvSpPr>
          <p:cNvPr id="35" name="TextBox 34">
            <a:extLst>
              <a:ext uri="{FF2B5EF4-FFF2-40B4-BE49-F238E27FC236}">
                <a16:creationId xmlns:a16="http://schemas.microsoft.com/office/drawing/2014/main" id="{98B85A9B-F600-4C5F-B2D8-98FF4D24E2C0}"/>
              </a:ext>
            </a:extLst>
          </p:cNvPr>
          <p:cNvSpPr txBox="1"/>
          <p:nvPr/>
        </p:nvSpPr>
        <p:spPr>
          <a:xfrm rot="6222720">
            <a:off x="7337769" y="3922961"/>
            <a:ext cx="789190" cy="369332"/>
          </a:xfrm>
          <a:prstGeom prst="rect">
            <a:avLst/>
          </a:prstGeom>
          <a:noFill/>
        </p:spPr>
        <p:txBody>
          <a:bodyPr wrap="none" rtlCol="0">
            <a:spAutoFit/>
          </a:bodyPr>
          <a:lstStyle/>
          <a:p>
            <a:r>
              <a:rPr lang="en-GB"/>
              <a:t>Family</a:t>
            </a:r>
          </a:p>
        </p:txBody>
      </p:sp>
      <p:sp>
        <p:nvSpPr>
          <p:cNvPr id="14" name="TextBox 13">
            <a:extLst>
              <a:ext uri="{FF2B5EF4-FFF2-40B4-BE49-F238E27FC236}">
                <a16:creationId xmlns:a16="http://schemas.microsoft.com/office/drawing/2014/main" id="{1E58CA16-9576-4C2A-AC65-D4143F85FDC7}"/>
              </a:ext>
            </a:extLst>
          </p:cNvPr>
          <p:cNvSpPr txBox="1"/>
          <p:nvPr/>
        </p:nvSpPr>
        <p:spPr>
          <a:xfrm>
            <a:off x="4572000" y="2766540"/>
            <a:ext cx="584791" cy="369332"/>
          </a:xfrm>
          <a:prstGeom prst="rect">
            <a:avLst/>
          </a:prstGeom>
          <a:noFill/>
        </p:spPr>
        <p:txBody>
          <a:bodyPr wrap="square" rtlCol="0">
            <a:spAutoFit/>
          </a:bodyPr>
          <a:lstStyle/>
          <a:p>
            <a:r>
              <a:rPr lang="en-US"/>
              <a:t>ME</a:t>
            </a:r>
          </a:p>
        </p:txBody>
      </p:sp>
    </p:spTree>
    <p:extLst>
      <p:ext uri="{BB962C8B-B14F-4D97-AF65-F5344CB8AC3E}">
        <p14:creationId xmlns:p14="http://schemas.microsoft.com/office/powerpoint/2010/main" val="1921309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a:t>Barriers to relationship building </a:t>
            </a:r>
            <a:endParaRPr lang="en-US"/>
          </a:p>
        </p:txBody>
      </p:sp>
    </p:spTree>
    <p:extLst>
      <p:ext uri="{BB962C8B-B14F-4D97-AF65-F5344CB8AC3E}">
        <p14:creationId xmlns:p14="http://schemas.microsoft.com/office/powerpoint/2010/main" val="562073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a:xfrm>
            <a:off x="62163" y="238559"/>
            <a:ext cx="8288614" cy="492961"/>
          </a:xfrm>
        </p:spPr>
        <p:txBody>
          <a:bodyPr/>
          <a:lstStyle/>
          <a:p>
            <a:r>
              <a:rPr lang="en-GB"/>
              <a:t>Trainer notes: Barriers to relationship building (part 1) </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62164" y="835170"/>
            <a:ext cx="9144000" cy="5130916"/>
          </a:xfrm>
        </p:spPr>
        <p:txBody>
          <a:bodyPr vert="horz" lIns="91440" tIns="45720" rIns="91440" bIns="45720" numCol="1" rtlCol="0" anchor="t">
            <a:noAutofit/>
          </a:bodyPr>
          <a:lstStyle/>
          <a:p>
            <a:pPr marL="0" indent="0">
              <a:spcBef>
                <a:spcPts val="0"/>
              </a:spcBef>
              <a:buNone/>
            </a:pPr>
            <a:r>
              <a:rPr lang="en-GB" b="1" dirty="0">
                <a:latin typeface="Calibri Light"/>
                <a:cs typeface="Calibri Light"/>
              </a:rPr>
              <a:t>Purpose: </a:t>
            </a:r>
            <a:r>
              <a:rPr lang="en-GB" dirty="0">
                <a:latin typeface="Calibri Light"/>
                <a:cs typeface="Calibri Light"/>
              </a:rPr>
              <a:t>To explore what may hinder building trust in relationships, looking at our biases and what is vital to build trust. </a:t>
            </a:r>
            <a:endParaRPr lang="en-GB" b="1"/>
          </a:p>
          <a:p>
            <a:pPr marL="0" indent="0">
              <a:spcBef>
                <a:spcPts val="0"/>
              </a:spcBef>
              <a:buNone/>
            </a:pPr>
            <a:r>
              <a:rPr lang="en-GB" b="1" dirty="0">
                <a:latin typeface="Calibri Light"/>
                <a:cs typeface="Calibri Light"/>
              </a:rPr>
              <a:t>Materials: </a:t>
            </a:r>
            <a:r>
              <a:rPr lang="en-GB" dirty="0">
                <a:latin typeface="Calibri Light"/>
                <a:cs typeface="Calibri Light"/>
              </a:rPr>
              <a:t>Window on the World sheet  </a:t>
            </a:r>
            <a:endParaRPr lang="en-GB" b="1"/>
          </a:p>
          <a:p>
            <a:pPr marL="0" indent="0">
              <a:spcBef>
                <a:spcPts val="0"/>
              </a:spcBef>
              <a:buNone/>
            </a:pPr>
            <a:r>
              <a:rPr lang="en-GB" b="1" dirty="0">
                <a:latin typeface="Calibri Light"/>
                <a:cs typeface="Calibri Light"/>
              </a:rPr>
              <a:t>Instructions: </a:t>
            </a:r>
            <a:r>
              <a:rPr lang="en-GB" dirty="0">
                <a:latin typeface="Calibri Light"/>
                <a:cs typeface="Calibri Light"/>
              </a:rPr>
              <a:t>We’ve covered how to build empathy and meaningfully connect with someone, let’s talk now about how this can be hindered. Explain ‘unconscious </a:t>
            </a:r>
            <a:r>
              <a:rPr lang="en-GB" dirty="0" err="1">
                <a:latin typeface="Calibri Light"/>
                <a:cs typeface="Calibri Light"/>
              </a:rPr>
              <a:t>bias’</a:t>
            </a:r>
            <a:r>
              <a:rPr lang="en-GB" dirty="0">
                <a:latin typeface="Calibri Light"/>
                <a:cs typeface="Calibri Light"/>
              </a:rPr>
              <a:t> – when we make quick judgements about people and situations without us realising. </a:t>
            </a:r>
          </a:p>
          <a:p>
            <a:pPr marL="0" indent="0">
              <a:lnSpc>
                <a:spcPct val="100000"/>
              </a:lnSpc>
              <a:spcBef>
                <a:spcPts val="0"/>
              </a:spcBef>
              <a:spcAft>
                <a:spcPts val="600"/>
              </a:spcAft>
              <a:buNone/>
            </a:pPr>
            <a:r>
              <a:rPr lang="en-GB" dirty="0">
                <a:latin typeface="Calibri Light"/>
                <a:cs typeface="Calibri Light"/>
              </a:rPr>
              <a:t>Show the illusions on slides 83 &amp; 84 and ask people what they can see. Explain that our brains are bombarded with so much information that they use short-cuts to maintain processing speed, they put things into boxes to try to make sense of them. However, in trying to be quick and efficient, our brains make mistakes – this is why we see the optical illusions on the screen. Even if we know that the first image isn’t moving, and the circles are the same size, it’s very hard to “unsee” the illusion.</a:t>
            </a:r>
          </a:p>
          <a:p>
            <a:pPr marL="0" indent="0">
              <a:lnSpc>
                <a:spcPct val="100000"/>
              </a:lnSpc>
              <a:spcBef>
                <a:spcPts val="0"/>
              </a:spcBef>
              <a:spcAft>
                <a:spcPts val="600"/>
              </a:spcAft>
              <a:buNone/>
            </a:pPr>
            <a:r>
              <a:rPr lang="en-GB" dirty="0">
                <a:latin typeface="Calibri Light"/>
                <a:cs typeface="Calibri Light"/>
              </a:rPr>
              <a:t>Our brains make the same mistakes when categorising people; we regularly and quickly sort people into groups based on stereotypes, the cultural environment around us and our personal experiences. We do this because when we meet someone, the information available to us is overwhelming and we can’t process it fast enough. It is useful as it provides us with a script for what to expect from others, but the danger is that it can then guide how we behave on the assumption that the individual conforms to the stereotype or group we’ve put them in. The challenge is that the categories we unconsciously use to sort people are not always logical, fair or at times even legal.</a:t>
            </a:r>
          </a:p>
          <a:p>
            <a:pPr marL="0" indent="0">
              <a:spcBef>
                <a:spcPts val="0"/>
              </a:spcBef>
              <a:buNone/>
            </a:pPr>
            <a:r>
              <a:rPr lang="en-GB" dirty="0">
                <a:latin typeface="Calibri Light"/>
                <a:cs typeface="Calibri Light"/>
              </a:rPr>
              <a:t>This unconscious sorting is very fast – it usually happens about 250 milliseconds before our conscious processes engage</a:t>
            </a:r>
            <a:r>
              <a:rPr lang="en-GB" b="1" dirty="0">
                <a:latin typeface="Calibri Light"/>
                <a:cs typeface="Calibri Light"/>
              </a:rPr>
              <a:t>. It’s important to note that this is a common process. It’s not the behaviour of ‘bad’ or racist or sexist people, but of everyone, including you and I. </a:t>
            </a:r>
            <a:endParaRPr lang="en-GB" b="1"/>
          </a:p>
          <a:p>
            <a:pPr marL="0" indent="0">
              <a:lnSpc>
                <a:spcPct val="100000"/>
              </a:lnSpc>
              <a:spcBef>
                <a:spcPts val="0"/>
              </a:spcBef>
              <a:spcAft>
                <a:spcPts val="600"/>
              </a:spcAft>
              <a:buNone/>
            </a:pPr>
            <a:r>
              <a:rPr lang="en-GB" dirty="0">
                <a:latin typeface="Calibri Light"/>
                <a:cs typeface="Calibri Light"/>
              </a:rPr>
              <a:t>Talk through the types of unconscious bias on slide 84 – explain that there are more than on this list but these are some of the more common types.</a:t>
            </a:r>
          </a:p>
        </p:txBody>
      </p:sp>
      <p:sp>
        <p:nvSpPr>
          <p:cNvPr id="2" name="Rectangle 1">
            <a:extLst>
              <a:ext uri="{FF2B5EF4-FFF2-40B4-BE49-F238E27FC236}">
                <a16:creationId xmlns:a16="http://schemas.microsoft.com/office/drawing/2014/main" id="{365E3CE8-7747-4E2C-8748-CCC60BDADD25}"/>
              </a:ext>
            </a:extLst>
          </p:cNvPr>
          <p:cNvSpPr/>
          <p:nvPr/>
        </p:nvSpPr>
        <p:spPr>
          <a:xfrm>
            <a:off x="62163" y="5605288"/>
            <a:ext cx="7282066" cy="1031051"/>
          </a:xfrm>
          <a:prstGeom prst="rect">
            <a:avLst/>
          </a:prstGeom>
        </p:spPr>
        <p:txBody>
          <a:bodyPr wrap="square">
            <a:spAutoFit/>
          </a:bodyPr>
          <a:lstStyle/>
          <a:p>
            <a:pPr>
              <a:spcAft>
                <a:spcPts val="600"/>
              </a:spcAft>
            </a:pPr>
            <a:r>
              <a:rPr lang="en-GB" sz="1400" b="1">
                <a:solidFill>
                  <a:schemeClr val="tx1">
                    <a:lumMod val="75000"/>
                    <a:lumOff val="25000"/>
                  </a:schemeClr>
                </a:solidFill>
                <a:latin typeface="Calibri Light" panose="020F0302020204030204" pitchFamily="34" charset="0"/>
                <a:cs typeface="Calibri Light" panose="020F0302020204030204" pitchFamily="34" charset="0"/>
              </a:rPr>
              <a:t>Activity</a:t>
            </a:r>
            <a:r>
              <a:rPr lang="en-GB" sz="1400">
                <a:solidFill>
                  <a:schemeClr val="tx1">
                    <a:lumMod val="75000"/>
                    <a:lumOff val="25000"/>
                  </a:schemeClr>
                </a:solidFill>
                <a:latin typeface="Calibri Light" panose="020F0302020204030204" pitchFamily="34" charset="0"/>
                <a:cs typeface="Calibri Light" panose="020F0302020204030204" pitchFamily="34" charset="0"/>
              </a:rPr>
              <a:t>: Split participants into groups and ask them to work through the ‘bias quiz’, guessing which type of bias is demonstrated in each example. Debrief with the right answers and a discussion about the scenarios</a:t>
            </a:r>
          </a:p>
          <a:p>
            <a:pPr>
              <a:spcAft>
                <a:spcPts val="600"/>
              </a:spcAft>
            </a:pPr>
            <a:r>
              <a:rPr lang="en-GB" sz="1400" b="1">
                <a:solidFill>
                  <a:schemeClr val="tx1">
                    <a:lumMod val="75000"/>
                    <a:lumOff val="25000"/>
                  </a:schemeClr>
                </a:solidFill>
                <a:latin typeface="Calibri Light" panose="020F0302020204030204" pitchFamily="34" charset="0"/>
                <a:cs typeface="Calibri Light" panose="020F0302020204030204" pitchFamily="34" charset="0"/>
              </a:rPr>
              <a:t>Timings: </a:t>
            </a:r>
            <a:r>
              <a:rPr lang="en-GB" sz="1400">
                <a:solidFill>
                  <a:schemeClr val="tx1">
                    <a:lumMod val="75000"/>
                    <a:lumOff val="25000"/>
                  </a:schemeClr>
                </a:solidFill>
                <a:latin typeface="Calibri Light" panose="020F0302020204030204" pitchFamily="34" charset="0"/>
                <a:cs typeface="Calibri Light" panose="020F0302020204030204" pitchFamily="34" charset="0"/>
              </a:rPr>
              <a:t>Intro 15 mins, activity: 10 mins, debrief 5 mins</a:t>
            </a:r>
          </a:p>
        </p:txBody>
      </p:sp>
    </p:spTree>
    <p:extLst>
      <p:ext uri="{BB962C8B-B14F-4D97-AF65-F5344CB8AC3E}">
        <p14:creationId xmlns:p14="http://schemas.microsoft.com/office/powerpoint/2010/main" val="1356732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5E888E-5211-4148-B12C-B7DE9AFA3CBA}"/>
              </a:ext>
            </a:extLst>
          </p:cNvPr>
          <p:cNvSpPr>
            <a:spLocks noGrp="1"/>
          </p:cNvSpPr>
          <p:nvPr>
            <p:ph idx="1"/>
          </p:nvPr>
        </p:nvSpPr>
        <p:spPr/>
        <p:txBody>
          <a:bodyPr/>
          <a:lstStyle/>
          <a:p>
            <a:r>
              <a:rPr lang="en-GB"/>
              <a:t>Aims</a:t>
            </a:r>
          </a:p>
        </p:txBody>
      </p:sp>
    </p:spTree>
    <p:extLst>
      <p:ext uri="{BB962C8B-B14F-4D97-AF65-F5344CB8AC3E}">
        <p14:creationId xmlns:p14="http://schemas.microsoft.com/office/powerpoint/2010/main" val="29325275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0590-0CAC-48E8-B3F8-BE1F22B3E6A0}"/>
              </a:ext>
            </a:extLst>
          </p:cNvPr>
          <p:cNvSpPr>
            <a:spLocks noGrp="1"/>
          </p:cNvSpPr>
          <p:nvPr>
            <p:ph type="title"/>
          </p:nvPr>
        </p:nvSpPr>
        <p:spPr/>
        <p:txBody>
          <a:bodyPr/>
          <a:lstStyle/>
          <a:p>
            <a:r>
              <a:rPr lang="en-GB"/>
              <a:t>Barriers to relationship building (part 2)</a:t>
            </a:r>
          </a:p>
        </p:txBody>
      </p:sp>
      <p:sp>
        <p:nvSpPr>
          <p:cNvPr id="3" name="Content Placeholder 2">
            <a:extLst>
              <a:ext uri="{FF2B5EF4-FFF2-40B4-BE49-F238E27FC236}">
                <a16:creationId xmlns:a16="http://schemas.microsoft.com/office/drawing/2014/main" id="{D917FFE2-9113-4506-9EC6-41DA8A0E7972}"/>
              </a:ext>
            </a:extLst>
          </p:cNvPr>
          <p:cNvSpPr>
            <a:spLocks noGrp="1"/>
          </p:cNvSpPr>
          <p:nvPr>
            <p:ph idx="1"/>
          </p:nvPr>
        </p:nvSpPr>
        <p:spPr>
          <a:xfrm>
            <a:off x="309975" y="948234"/>
            <a:ext cx="8288614" cy="5551715"/>
          </a:xfrm>
        </p:spPr>
        <p:txBody>
          <a:bodyPr/>
          <a:lstStyle/>
          <a:p>
            <a:pPr marL="0" indent="0">
              <a:lnSpc>
                <a:spcPct val="107000"/>
              </a:lnSpc>
              <a:spcAft>
                <a:spcPts val="800"/>
              </a:spcAft>
              <a:buNone/>
            </a:pPr>
            <a:r>
              <a:rPr lang="en-GB" b="1"/>
              <a:t>Window on the World: </a:t>
            </a:r>
            <a:r>
              <a:rPr lang="en-GB"/>
              <a:t>Explain that a huge part of the context behind our unconscious biases is our individual frame of reference – we started to look at that in the buddy exercise yesterday. Explain that we’re now going to revisit that in the context of bias</a:t>
            </a:r>
            <a:endParaRPr lang="en-GB">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GB" b="1"/>
              <a:t>Activity</a:t>
            </a:r>
            <a:r>
              <a:rPr lang="en-GB"/>
              <a:t>: In pairs, choose one area of the Window of the World that you think might influence your unconscious biases. Facilitators to share a personal example first. E.g. if you are over 40 you might assume that everyone in their 20s is really tech-savvy and not give them help when they need it.</a:t>
            </a:r>
          </a:p>
          <a:p>
            <a:pPr marL="0" indent="0">
              <a:spcBef>
                <a:spcPts val="0"/>
              </a:spcBef>
              <a:buNone/>
            </a:pPr>
            <a:r>
              <a:rPr lang="en-GB"/>
              <a:t>Debrief by asking people if they’re comfortable to share some of their examples. </a:t>
            </a:r>
          </a:p>
          <a:p>
            <a:pPr marL="0" indent="0">
              <a:spcBef>
                <a:spcPts val="0"/>
              </a:spcBef>
              <a:buNone/>
            </a:pPr>
            <a:endParaRPr lang="en-GB"/>
          </a:p>
          <a:p>
            <a:pPr marL="0" indent="0">
              <a:spcBef>
                <a:spcPts val="0"/>
              </a:spcBef>
              <a:buNone/>
            </a:pPr>
            <a:r>
              <a:rPr lang="en-GB" b="1"/>
              <a:t>Timings: </a:t>
            </a:r>
            <a:r>
              <a:rPr lang="en-GB"/>
              <a:t>Intro 5 mins, activity: 10 mins, debrief 5 mins</a:t>
            </a:r>
          </a:p>
          <a:p>
            <a:pPr marL="0" indent="0">
              <a:spcBef>
                <a:spcPts val="0"/>
              </a:spcBef>
              <a:buNone/>
            </a:pPr>
            <a:endParaRPr lang="en-GB"/>
          </a:p>
          <a:p>
            <a:endParaRPr lang="en-GB"/>
          </a:p>
        </p:txBody>
      </p:sp>
    </p:spTree>
    <p:extLst>
      <p:ext uri="{BB962C8B-B14F-4D97-AF65-F5344CB8AC3E}">
        <p14:creationId xmlns:p14="http://schemas.microsoft.com/office/powerpoint/2010/main" val="1512212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Barriers to relationship building part 3</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98537" y="1120542"/>
            <a:ext cx="8946925" cy="6590097"/>
          </a:xfrm>
        </p:spPr>
        <p:txBody>
          <a:bodyPr vert="horz" lIns="91440" tIns="45720" rIns="91440" bIns="45720" numCol="1" rtlCol="0" anchor="t">
            <a:noAutofit/>
          </a:bodyPr>
          <a:lstStyle/>
          <a:p>
            <a:pPr marL="0" indent="0">
              <a:lnSpc>
                <a:spcPct val="100000"/>
              </a:lnSpc>
              <a:spcBef>
                <a:spcPts val="0"/>
              </a:spcBef>
              <a:spcAft>
                <a:spcPts val="600"/>
              </a:spcAft>
              <a:buNone/>
            </a:pPr>
            <a:r>
              <a:rPr lang="en-GB" b="1" dirty="0">
                <a:latin typeface="Calibri Light"/>
                <a:cs typeface="Calibri Light"/>
              </a:rPr>
              <a:t>Power and hierarchy: </a:t>
            </a:r>
            <a:r>
              <a:rPr lang="en-GB" dirty="0">
                <a:latin typeface="Calibri Light"/>
                <a:cs typeface="Calibri Light"/>
              </a:rPr>
              <a:t>Ask people what role power and hierarchy has in building effective relationships. Facilitate a discussion, pulling out the fact that </a:t>
            </a:r>
            <a:r>
              <a:rPr lang="en-GB" i="1" dirty="0">
                <a:latin typeface="Calibri Light"/>
                <a:cs typeface="Calibri Light"/>
              </a:rPr>
              <a:t>perceptions</a:t>
            </a:r>
            <a:r>
              <a:rPr lang="en-GB" dirty="0">
                <a:latin typeface="Calibri Light"/>
                <a:cs typeface="Calibri Light"/>
              </a:rPr>
              <a:t> of power and hierarchy are potentially as important as actual power imbalances. Having a lanyard and a job title can create a power imbalance even if you, as a peer, don’t feel that you have higher ‘status’ than the people you support.</a:t>
            </a:r>
          </a:p>
          <a:p>
            <a:pPr marL="0" indent="0">
              <a:lnSpc>
                <a:spcPct val="100000"/>
              </a:lnSpc>
              <a:spcBef>
                <a:spcPts val="0"/>
              </a:spcBef>
              <a:spcAft>
                <a:spcPts val="600"/>
              </a:spcAft>
              <a:buNone/>
            </a:pPr>
            <a:r>
              <a:rPr lang="en-GB" dirty="0">
                <a:latin typeface="Calibri Light"/>
                <a:cs typeface="Calibri Light"/>
              </a:rPr>
              <a:t>Talk through the roles on slide 89, emphasising that each person/role/organisation on this diagram is likely to have different status (real and perceived) and varying levels of formal/informal power. Invite people to feedback on this diagram and where they feel they sit.</a:t>
            </a:r>
          </a:p>
          <a:p>
            <a:pPr marL="0" indent="0">
              <a:spcBef>
                <a:spcPts val="0"/>
              </a:spcBef>
              <a:buNone/>
            </a:pPr>
            <a:r>
              <a:rPr lang="en-GB" dirty="0">
                <a:latin typeface="Calibri Light"/>
                <a:cs typeface="Calibri Light"/>
              </a:rPr>
              <a:t>Ask participants what they think they can do to break down perceptions of power imbalances – recognising that it won’t always be possible. Explain that one thing to do is to think about how they engage people effectively. Show the co-production diagram on slide 90. Explain that this is a way to turn power on its head, giving people to power to co-produce their own experience rather than feeling ‘done to’ by the system. </a:t>
            </a:r>
            <a:endParaRPr lang="en-GB" dirty="0"/>
          </a:p>
          <a:p>
            <a:pPr marL="0" indent="0">
              <a:lnSpc>
                <a:spcPct val="100000"/>
              </a:lnSpc>
              <a:spcBef>
                <a:spcPts val="0"/>
              </a:spcBef>
              <a:spcAft>
                <a:spcPts val="600"/>
              </a:spcAft>
              <a:buNone/>
            </a:pPr>
            <a:endParaRPr lang="en-GB"/>
          </a:p>
          <a:p>
            <a:pPr marL="0" indent="0">
              <a:spcBef>
                <a:spcPts val="0"/>
              </a:spcBef>
              <a:buNone/>
            </a:pPr>
            <a:r>
              <a:rPr lang="en-GB" b="1" dirty="0">
                <a:latin typeface="Calibri Light"/>
                <a:cs typeface="Calibri Light"/>
              </a:rPr>
              <a:t>Timings: </a:t>
            </a:r>
            <a:r>
              <a:rPr lang="en-GB" dirty="0">
                <a:latin typeface="Calibri Light"/>
                <a:cs typeface="Calibri Light"/>
              </a:rPr>
              <a:t>Intro 10 mins, group discussion, 10 mins</a:t>
            </a:r>
          </a:p>
          <a:p>
            <a:pPr marL="0" indent="0">
              <a:lnSpc>
                <a:spcPct val="100000"/>
              </a:lnSpc>
              <a:spcBef>
                <a:spcPts val="0"/>
              </a:spcBef>
              <a:spcAft>
                <a:spcPts val="600"/>
              </a:spcAft>
              <a:buNone/>
            </a:pPr>
            <a:endParaRPr lang="en-GB"/>
          </a:p>
          <a:p>
            <a:pPr marL="0" indent="0">
              <a:lnSpc>
                <a:spcPct val="100000"/>
              </a:lnSpc>
              <a:spcBef>
                <a:spcPts val="0"/>
              </a:spcBef>
              <a:spcAft>
                <a:spcPts val="600"/>
              </a:spcAft>
              <a:buNone/>
            </a:pPr>
            <a:endParaRPr lang="en-GB" b="1">
              <a:solidFill>
                <a:schemeClr val="tx1"/>
              </a:solidFill>
            </a:endParaRPr>
          </a:p>
        </p:txBody>
      </p:sp>
    </p:spTree>
    <p:extLst>
      <p:ext uri="{BB962C8B-B14F-4D97-AF65-F5344CB8AC3E}">
        <p14:creationId xmlns:p14="http://schemas.microsoft.com/office/powerpoint/2010/main" val="29290959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Barriers to relationship building part 4</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98537" y="1120542"/>
            <a:ext cx="8946925" cy="6590097"/>
          </a:xfrm>
        </p:spPr>
        <p:txBody>
          <a:bodyPr vert="horz" lIns="91440" tIns="45720" rIns="91440" bIns="45720" numCol="1" rtlCol="0" anchor="t">
            <a:noAutofit/>
          </a:bodyPr>
          <a:lstStyle/>
          <a:p>
            <a:pPr marL="0" indent="0">
              <a:spcBef>
                <a:spcPts val="0"/>
              </a:spcBef>
              <a:buNone/>
            </a:pPr>
            <a:r>
              <a:rPr lang="en-GB" dirty="0">
                <a:latin typeface="Calibri Light"/>
                <a:cs typeface="Calibri Light"/>
              </a:rPr>
              <a:t>Ask participants ‘why is trust important in your role?’. Group discussion, write answers on flipchart. Then ask, ‘how do you know when you haven’t built trust?’ Explain how we use trust to: interpret what people say​; decide if we feel comfortable sharing information​; decide whether we feel other people have our interests at heart​. Refer to the flipchart answers and emphasise how trust with those we work helps make the relationship a successful one. </a:t>
            </a:r>
            <a:endParaRPr lang="en-GB" dirty="0"/>
          </a:p>
          <a:p>
            <a:pPr marL="0" indent="0">
              <a:spcBef>
                <a:spcPts val="0"/>
              </a:spcBef>
              <a:buNone/>
            </a:pPr>
            <a:r>
              <a:rPr lang="en-GB" dirty="0">
                <a:latin typeface="Calibri Light"/>
                <a:cs typeface="Calibri Light"/>
              </a:rPr>
              <a:t>Without trust it is very hard to build effective relationships – and it is very hard (but not impossible) to rebuild it once it’s lost. The Trust Equation (From The Trusted Advisor (Maister, Green and Galford, 2012)) is a useful framework to think about what makes someone trustworthy.</a:t>
            </a:r>
          </a:p>
          <a:p>
            <a:r>
              <a:rPr lang="en-GB" b="1" dirty="0">
                <a:latin typeface="Calibri Light"/>
                <a:cs typeface="Calibri Light"/>
              </a:rPr>
              <a:t>The Trust Equation: </a:t>
            </a:r>
            <a:r>
              <a:rPr lang="en-GB" dirty="0">
                <a:latin typeface="Calibri Light"/>
                <a:cs typeface="Calibri Light"/>
              </a:rPr>
              <a:t>The Trust Equation in basic terms says that trust equals reliability plus credibility plus intimacy, divided self-orientation. What this means is that there are three key factors at the top of the equation can increase trust, but that they can be undermined by the fourth factor – self-orientation. To build trust, you need </a:t>
            </a:r>
            <a:r>
              <a:rPr lang="en-GB" b="1" dirty="0">
                <a:latin typeface="Calibri Light"/>
                <a:cs typeface="Calibri Light"/>
              </a:rPr>
              <a:t>high</a:t>
            </a:r>
            <a:r>
              <a:rPr lang="en-GB" dirty="0">
                <a:latin typeface="Calibri Light"/>
                <a:cs typeface="Calibri Light"/>
              </a:rPr>
              <a:t> credibility, reliability and intimacy and </a:t>
            </a:r>
            <a:r>
              <a:rPr lang="en-GB" b="1" dirty="0">
                <a:latin typeface="Calibri Light"/>
                <a:cs typeface="Calibri Light"/>
              </a:rPr>
              <a:t>low</a:t>
            </a:r>
            <a:r>
              <a:rPr lang="en-GB" dirty="0">
                <a:latin typeface="Calibri Light"/>
                <a:cs typeface="Calibri Light"/>
              </a:rPr>
              <a:t> self-orientation. </a:t>
            </a:r>
            <a:endParaRPr lang="en-GB" dirty="0"/>
          </a:p>
          <a:p>
            <a:r>
              <a:rPr lang="en-GB" b="1" dirty="0">
                <a:latin typeface="Calibri Light"/>
                <a:cs typeface="Calibri Light"/>
              </a:rPr>
              <a:t>Trust Components: </a:t>
            </a:r>
            <a:r>
              <a:rPr lang="en-GB" dirty="0">
                <a:latin typeface="Calibri Light"/>
                <a:cs typeface="Calibri Light"/>
              </a:rPr>
              <a:t>Go through each trust component (slide 92). Credibility means people can trust what you say – your words ring true and are backed by experience/knowledge. Reliability has to do with actions – you deliver what you promise. Intimacy refers to safety or security with someone – you create a safe and comfortable space to share. Low self-orientation is about focus – you are focused on them, not on yourself.</a:t>
            </a:r>
          </a:p>
          <a:p>
            <a:pPr marL="0" indent="0">
              <a:buNone/>
            </a:pPr>
            <a:r>
              <a:rPr lang="en-GB" b="1" dirty="0">
                <a:latin typeface="Calibri Light"/>
                <a:cs typeface="Calibri Light"/>
              </a:rPr>
              <a:t>Activity: </a:t>
            </a:r>
            <a:r>
              <a:rPr lang="en-GB" dirty="0">
                <a:latin typeface="Calibri Light"/>
                <a:cs typeface="Calibri Light"/>
              </a:rPr>
              <a:t>In pairs, ask people to think about how they might introduce themselves and their role to a new client/person they’re supporting. How can you demonstrate the components of the Trust Equation in this introduction.</a:t>
            </a:r>
          </a:p>
          <a:p>
            <a:pPr marL="0" indent="0">
              <a:buNone/>
            </a:pPr>
            <a:r>
              <a:rPr lang="en-GB" dirty="0">
                <a:latin typeface="Calibri Light"/>
                <a:cs typeface="Calibri Light"/>
              </a:rPr>
              <a:t>Debrief by asking people to share some examples.</a:t>
            </a:r>
          </a:p>
          <a:p>
            <a:pPr marL="0" indent="0">
              <a:buNone/>
            </a:pPr>
            <a:r>
              <a:rPr lang="en-GB" b="1" dirty="0">
                <a:latin typeface="Calibri Light"/>
                <a:cs typeface="Calibri Light"/>
              </a:rPr>
              <a:t>Timings: </a:t>
            </a:r>
            <a:r>
              <a:rPr lang="en-GB" dirty="0">
                <a:latin typeface="Calibri Light"/>
                <a:cs typeface="Calibri Light"/>
              </a:rPr>
              <a:t>Intro 10 mins, activity: 20 mins, debrief 10 mins</a:t>
            </a:r>
          </a:p>
          <a:p>
            <a:pPr marL="0" indent="0">
              <a:buNone/>
            </a:pPr>
            <a:endParaRPr lang="en-GB"/>
          </a:p>
          <a:p>
            <a:pPr marL="0" indent="0">
              <a:lnSpc>
                <a:spcPct val="100000"/>
              </a:lnSpc>
              <a:spcBef>
                <a:spcPts val="0"/>
              </a:spcBef>
              <a:spcAft>
                <a:spcPts val="600"/>
              </a:spcAft>
              <a:buNone/>
            </a:pPr>
            <a:endParaRPr lang="en-GB"/>
          </a:p>
          <a:p>
            <a:pPr marL="0" indent="0">
              <a:lnSpc>
                <a:spcPct val="100000"/>
              </a:lnSpc>
              <a:spcBef>
                <a:spcPts val="0"/>
              </a:spcBef>
              <a:spcAft>
                <a:spcPts val="600"/>
              </a:spcAft>
              <a:buNone/>
            </a:pPr>
            <a:endParaRPr lang="en-GB" b="1">
              <a:solidFill>
                <a:schemeClr val="tx1"/>
              </a:solidFill>
            </a:endParaRPr>
          </a:p>
        </p:txBody>
      </p:sp>
    </p:spTree>
    <p:extLst>
      <p:ext uri="{BB962C8B-B14F-4D97-AF65-F5344CB8AC3E}">
        <p14:creationId xmlns:p14="http://schemas.microsoft.com/office/powerpoint/2010/main" val="35337264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B3F8E3-E270-4FFA-93AC-58B2A4EB608E}"/>
              </a:ext>
            </a:extLst>
          </p:cNvPr>
          <p:cNvSpPr>
            <a:spLocks noGrp="1"/>
          </p:cNvSpPr>
          <p:nvPr>
            <p:ph type="title"/>
          </p:nvPr>
        </p:nvSpPr>
        <p:spPr>
          <a:xfrm>
            <a:off x="175064" y="135353"/>
            <a:ext cx="8288614" cy="945977"/>
          </a:xfrm>
        </p:spPr>
        <p:txBody>
          <a:bodyPr/>
          <a:lstStyle/>
          <a:p>
            <a:r>
              <a:rPr lang="en-GB"/>
              <a:t>Are the circles moving?</a:t>
            </a:r>
          </a:p>
        </p:txBody>
      </p:sp>
      <p:sp>
        <p:nvSpPr>
          <p:cNvPr id="5" name="Content Placeholder 4">
            <a:extLst>
              <a:ext uri="{FF2B5EF4-FFF2-40B4-BE49-F238E27FC236}">
                <a16:creationId xmlns:a16="http://schemas.microsoft.com/office/drawing/2014/main" id="{58AA88CE-C465-4C4D-BD96-ED4D45E26AD1}"/>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9770D485-9F7C-4FB4-9BBF-69763906AB2F}"/>
              </a:ext>
            </a:extLst>
          </p:cNvPr>
          <p:cNvPicPr>
            <a:picLocks noChangeAspect="1"/>
          </p:cNvPicPr>
          <p:nvPr/>
        </p:nvPicPr>
        <p:blipFill>
          <a:blip r:embed="rId2"/>
          <a:stretch>
            <a:fillRect/>
          </a:stretch>
        </p:blipFill>
        <p:spPr>
          <a:xfrm>
            <a:off x="1990364" y="818785"/>
            <a:ext cx="5163271" cy="5220429"/>
          </a:xfrm>
          <a:prstGeom prst="rect">
            <a:avLst/>
          </a:prstGeom>
        </p:spPr>
      </p:pic>
    </p:spTree>
    <p:extLst>
      <p:ext uri="{BB962C8B-B14F-4D97-AF65-F5344CB8AC3E}">
        <p14:creationId xmlns:p14="http://schemas.microsoft.com/office/powerpoint/2010/main" val="38529673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B5C1-9321-49B9-8F1C-EED44B60BF19}"/>
              </a:ext>
            </a:extLst>
          </p:cNvPr>
          <p:cNvSpPr>
            <a:spLocks noGrp="1"/>
          </p:cNvSpPr>
          <p:nvPr>
            <p:ph type="title"/>
          </p:nvPr>
        </p:nvSpPr>
        <p:spPr>
          <a:xfrm>
            <a:off x="160074" y="73429"/>
            <a:ext cx="8288614" cy="945977"/>
          </a:xfrm>
        </p:spPr>
        <p:txBody>
          <a:bodyPr/>
          <a:lstStyle/>
          <a:p>
            <a:r>
              <a:rPr lang="en-GB"/>
              <a:t>Are the inner circles the same size?</a:t>
            </a:r>
          </a:p>
        </p:txBody>
      </p:sp>
      <p:sp>
        <p:nvSpPr>
          <p:cNvPr id="3" name="Content Placeholder 2">
            <a:extLst>
              <a:ext uri="{FF2B5EF4-FFF2-40B4-BE49-F238E27FC236}">
                <a16:creationId xmlns:a16="http://schemas.microsoft.com/office/drawing/2014/main" id="{D1A00F9C-A3EE-4714-A13A-FAF00D12535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2219B8F7-78A3-4097-9383-4085918D1469}"/>
              </a:ext>
            </a:extLst>
          </p:cNvPr>
          <p:cNvPicPr>
            <a:picLocks noChangeAspect="1"/>
          </p:cNvPicPr>
          <p:nvPr/>
        </p:nvPicPr>
        <p:blipFill rotWithShape="1">
          <a:blip r:embed="rId2"/>
          <a:srcRect b="6880"/>
          <a:stretch/>
        </p:blipFill>
        <p:spPr>
          <a:xfrm>
            <a:off x="1942733" y="852128"/>
            <a:ext cx="5258534" cy="4799164"/>
          </a:xfrm>
          <a:prstGeom prst="rect">
            <a:avLst/>
          </a:prstGeom>
        </p:spPr>
      </p:pic>
      <p:pic>
        <p:nvPicPr>
          <p:cNvPr id="6" name="Picture 5">
            <a:extLst>
              <a:ext uri="{FF2B5EF4-FFF2-40B4-BE49-F238E27FC236}">
                <a16:creationId xmlns:a16="http://schemas.microsoft.com/office/drawing/2014/main" id="{EF237B6E-C41E-4E11-8717-2E276D077D43}"/>
              </a:ext>
            </a:extLst>
          </p:cNvPr>
          <p:cNvPicPr>
            <a:picLocks noChangeAspect="1"/>
          </p:cNvPicPr>
          <p:nvPr/>
        </p:nvPicPr>
        <p:blipFill rotWithShape="1">
          <a:blip r:embed="rId2"/>
          <a:srcRect t="93797" b="529"/>
          <a:stretch/>
        </p:blipFill>
        <p:spPr>
          <a:xfrm>
            <a:off x="2004897" y="5636152"/>
            <a:ext cx="5258534" cy="292382"/>
          </a:xfrm>
          <a:prstGeom prst="rect">
            <a:avLst/>
          </a:prstGeom>
        </p:spPr>
      </p:pic>
    </p:spTree>
    <p:extLst>
      <p:ext uri="{BB962C8B-B14F-4D97-AF65-F5344CB8AC3E}">
        <p14:creationId xmlns:p14="http://schemas.microsoft.com/office/powerpoint/2010/main" val="35584694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F67F1C-DF9F-444F-AAAD-00484DE53764}"/>
              </a:ext>
            </a:extLst>
          </p:cNvPr>
          <p:cNvSpPr/>
          <p:nvPr/>
        </p:nvSpPr>
        <p:spPr>
          <a:xfrm>
            <a:off x="16041" y="0"/>
            <a:ext cx="3034800" cy="280736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a:solidFill>
                  <a:schemeClr val="tx1"/>
                </a:solidFill>
              </a:rPr>
              <a:t>Affinity bias</a:t>
            </a:r>
          </a:p>
        </p:txBody>
      </p:sp>
      <p:sp>
        <p:nvSpPr>
          <p:cNvPr id="5" name="Rectangle 4">
            <a:extLst>
              <a:ext uri="{FF2B5EF4-FFF2-40B4-BE49-F238E27FC236}">
                <a16:creationId xmlns:a16="http://schemas.microsoft.com/office/drawing/2014/main" id="{E8A9A1A4-F035-4917-907B-E9517A0FE044}"/>
              </a:ext>
            </a:extLst>
          </p:cNvPr>
          <p:cNvSpPr/>
          <p:nvPr/>
        </p:nvSpPr>
        <p:spPr>
          <a:xfrm>
            <a:off x="3056020" y="0"/>
            <a:ext cx="3034800" cy="2807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a:solidFill>
                  <a:schemeClr val="tx1"/>
                </a:solidFill>
              </a:rPr>
              <a:t>Halo effect</a:t>
            </a:r>
          </a:p>
        </p:txBody>
      </p:sp>
      <p:sp>
        <p:nvSpPr>
          <p:cNvPr id="6" name="Rectangle 5">
            <a:extLst>
              <a:ext uri="{FF2B5EF4-FFF2-40B4-BE49-F238E27FC236}">
                <a16:creationId xmlns:a16="http://schemas.microsoft.com/office/drawing/2014/main" id="{B2C04869-53FE-4901-8FEF-B184695735CC}"/>
              </a:ext>
            </a:extLst>
          </p:cNvPr>
          <p:cNvSpPr/>
          <p:nvPr/>
        </p:nvSpPr>
        <p:spPr>
          <a:xfrm>
            <a:off x="6096000" y="0"/>
            <a:ext cx="3034800" cy="28073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a:solidFill>
                  <a:schemeClr val="tx1"/>
                </a:solidFill>
              </a:rPr>
              <a:t>Horns effect</a:t>
            </a:r>
          </a:p>
        </p:txBody>
      </p:sp>
      <p:sp>
        <p:nvSpPr>
          <p:cNvPr id="7" name="Rectangle 6">
            <a:extLst>
              <a:ext uri="{FF2B5EF4-FFF2-40B4-BE49-F238E27FC236}">
                <a16:creationId xmlns:a16="http://schemas.microsoft.com/office/drawing/2014/main" id="{6A4F6DAF-8220-4BB3-B1BF-7DA578EB7BBB}"/>
              </a:ext>
            </a:extLst>
          </p:cNvPr>
          <p:cNvSpPr/>
          <p:nvPr/>
        </p:nvSpPr>
        <p:spPr>
          <a:xfrm>
            <a:off x="16041" y="2807368"/>
            <a:ext cx="3034800" cy="2807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a:solidFill>
                  <a:schemeClr val="tx1"/>
                </a:solidFill>
              </a:rPr>
              <a:t>Attribution bias</a:t>
            </a:r>
          </a:p>
        </p:txBody>
      </p:sp>
      <p:sp>
        <p:nvSpPr>
          <p:cNvPr id="8" name="Rectangle 7">
            <a:extLst>
              <a:ext uri="{FF2B5EF4-FFF2-40B4-BE49-F238E27FC236}">
                <a16:creationId xmlns:a16="http://schemas.microsoft.com/office/drawing/2014/main" id="{7B8F400F-D54E-4A9B-AF6D-6BCFCE8BF5EA}"/>
              </a:ext>
            </a:extLst>
          </p:cNvPr>
          <p:cNvSpPr/>
          <p:nvPr/>
        </p:nvSpPr>
        <p:spPr>
          <a:xfrm>
            <a:off x="3056020" y="2807368"/>
            <a:ext cx="3034800" cy="280736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a:solidFill>
                  <a:schemeClr val="tx1"/>
                </a:solidFill>
              </a:rPr>
              <a:t>Confirmation bias</a:t>
            </a:r>
          </a:p>
        </p:txBody>
      </p:sp>
      <p:sp>
        <p:nvSpPr>
          <p:cNvPr id="9" name="Rectangle 8">
            <a:extLst>
              <a:ext uri="{FF2B5EF4-FFF2-40B4-BE49-F238E27FC236}">
                <a16:creationId xmlns:a16="http://schemas.microsoft.com/office/drawing/2014/main" id="{36AC978A-B7F6-40E4-9AE6-379570176843}"/>
              </a:ext>
            </a:extLst>
          </p:cNvPr>
          <p:cNvSpPr/>
          <p:nvPr/>
        </p:nvSpPr>
        <p:spPr>
          <a:xfrm>
            <a:off x="6096000" y="2807368"/>
            <a:ext cx="3034800" cy="2807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a:solidFill>
                  <a:schemeClr val="tx1"/>
                </a:solidFill>
              </a:rPr>
              <a:t>Conformity bias</a:t>
            </a:r>
          </a:p>
        </p:txBody>
      </p:sp>
      <p:pic>
        <p:nvPicPr>
          <p:cNvPr id="11" name="Picture 10" descr="A close up of a logo&#10;&#10;Description automatically generated">
            <a:extLst>
              <a:ext uri="{FF2B5EF4-FFF2-40B4-BE49-F238E27FC236}">
                <a16:creationId xmlns:a16="http://schemas.microsoft.com/office/drawing/2014/main" id="{2FEE0E20-7947-4709-B4FA-A3D8159490DC}"/>
              </a:ext>
            </a:extLst>
          </p:cNvPr>
          <p:cNvPicPr>
            <a:picLocks noChangeAspect="1"/>
          </p:cNvPicPr>
          <p:nvPr/>
        </p:nvPicPr>
        <p:blipFill>
          <a:blip r:embed="rId2"/>
          <a:stretch>
            <a:fillRect/>
          </a:stretch>
        </p:blipFill>
        <p:spPr>
          <a:xfrm>
            <a:off x="688868" y="379461"/>
            <a:ext cx="1612063" cy="1612063"/>
          </a:xfrm>
          <a:prstGeom prst="rect">
            <a:avLst/>
          </a:prstGeom>
        </p:spPr>
      </p:pic>
      <p:pic>
        <p:nvPicPr>
          <p:cNvPr id="13" name="Picture 12" descr="A close up of a logo&#10;&#10;Description automatically generated">
            <a:extLst>
              <a:ext uri="{FF2B5EF4-FFF2-40B4-BE49-F238E27FC236}">
                <a16:creationId xmlns:a16="http://schemas.microsoft.com/office/drawing/2014/main" id="{03D18DBC-6681-4875-ACDA-E48A02079E61}"/>
              </a:ext>
            </a:extLst>
          </p:cNvPr>
          <p:cNvPicPr>
            <a:picLocks noChangeAspect="1"/>
          </p:cNvPicPr>
          <p:nvPr/>
        </p:nvPicPr>
        <p:blipFill>
          <a:blip r:embed="rId3"/>
          <a:stretch>
            <a:fillRect/>
          </a:stretch>
        </p:blipFill>
        <p:spPr>
          <a:xfrm>
            <a:off x="3762208" y="379462"/>
            <a:ext cx="1612063" cy="1612063"/>
          </a:xfrm>
          <a:prstGeom prst="rect">
            <a:avLst/>
          </a:prstGeom>
        </p:spPr>
      </p:pic>
      <p:pic>
        <p:nvPicPr>
          <p:cNvPr id="15" name="Picture 14" descr="A close up of a logo&#10;&#10;Description automatically generated">
            <a:extLst>
              <a:ext uri="{FF2B5EF4-FFF2-40B4-BE49-F238E27FC236}">
                <a16:creationId xmlns:a16="http://schemas.microsoft.com/office/drawing/2014/main" id="{02E46937-7B5A-4295-8335-0F51A3FF9E9E}"/>
              </a:ext>
            </a:extLst>
          </p:cNvPr>
          <p:cNvPicPr>
            <a:picLocks noChangeAspect="1"/>
          </p:cNvPicPr>
          <p:nvPr/>
        </p:nvPicPr>
        <p:blipFill>
          <a:blip r:embed="rId4"/>
          <a:stretch>
            <a:fillRect/>
          </a:stretch>
        </p:blipFill>
        <p:spPr>
          <a:xfrm>
            <a:off x="6880995" y="526718"/>
            <a:ext cx="1464807" cy="1464807"/>
          </a:xfrm>
          <a:prstGeom prst="rect">
            <a:avLst/>
          </a:prstGeom>
        </p:spPr>
      </p:pic>
      <p:pic>
        <p:nvPicPr>
          <p:cNvPr id="17" name="Picture 16" descr="A close up of a logo&#10;&#10;Description automatically generated">
            <a:extLst>
              <a:ext uri="{FF2B5EF4-FFF2-40B4-BE49-F238E27FC236}">
                <a16:creationId xmlns:a16="http://schemas.microsoft.com/office/drawing/2014/main" id="{63644AF5-45D4-4377-96DF-883545BB3042}"/>
              </a:ext>
            </a:extLst>
          </p:cNvPr>
          <p:cNvPicPr>
            <a:picLocks noChangeAspect="1"/>
          </p:cNvPicPr>
          <p:nvPr/>
        </p:nvPicPr>
        <p:blipFill>
          <a:blip r:embed="rId5"/>
          <a:stretch>
            <a:fillRect/>
          </a:stretch>
        </p:blipFill>
        <p:spPr>
          <a:xfrm>
            <a:off x="688868" y="3244601"/>
            <a:ext cx="1612063" cy="1612063"/>
          </a:xfrm>
          <a:prstGeom prst="rect">
            <a:avLst/>
          </a:prstGeom>
        </p:spPr>
      </p:pic>
      <p:pic>
        <p:nvPicPr>
          <p:cNvPr id="19" name="Picture 18" descr="A close up of a logo&#10;&#10;Description automatically generated">
            <a:extLst>
              <a:ext uri="{FF2B5EF4-FFF2-40B4-BE49-F238E27FC236}">
                <a16:creationId xmlns:a16="http://schemas.microsoft.com/office/drawing/2014/main" id="{8BCA2C6A-47E7-4852-9DF8-0F1AE8FBD971}"/>
              </a:ext>
            </a:extLst>
          </p:cNvPr>
          <p:cNvPicPr>
            <a:picLocks noChangeAspect="1"/>
          </p:cNvPicPr>
          <p:nvPr/>
        </p:nvPicPr>
        <p:blipFill>
          <a:blip r:embed="rId6"/>
          <a:stretch>
            <a:fillRect/>
          </a:stretch>
        </p:blipFill>
        <p:spPr>
          <a:xfrm>
            <a:off x="3762209" y="3250875"/>
            <a:ext cx="1612063" cy="1612063"/>
          </a:xfrm>
          <a:prstGeom prst="rect">
            <a:avLst/>
          </a:prstGeom>
        </p:spPr>
      </p:pic>
      <p:pic>
        <p:nvPicPr>
          <p:cNvPr id="21" name="Picture 20" descr="A close up of a logo&#10;&#10;Description automatically generated">
            <a:extLst>
              <a:ext uri="{FF2B5EF4-FFF2-40B4-BE49-F238E27FC236}">
                <a16:creationId xmlns:a16="http://schemas.microsoft.com/office/drawing/2014/main" id="{E45EA351-C6AA-4588-B5EA-2F7D722ECA3F}"/>
              </a:ext>
            </a:extLst>
          </p:cNvPr>
          <p:cNvPicPr>
            <a:picLocks noChangeAspect="1"/>
          </p:cNvPicPr>
          <p:nvPr/>
        </p:nvPicPr>
        <p:blipFill>
          <a:blip r:embed="rId7"/>
          <a:stretch>
            <a:fillRect/>
          </a:stretch>
        </p:blipFill>
        <p:spPr>
          <a:xfrm>
            <a:off x="6807368" y="3250875"/>
            <a:ext cx="1612063" cy="1612063"/>
          </a:xfrm>
          <a:prstGeom prst="rect">
            <a:avLst/>
          </a:prstGeom>
        </p:spPr>
      </p:pic>
      <p:sp>
        <p:nvSpPr>
          <p:cNvPr id="22" name="TextBox 21">
            <a:extLst>
              <a:ext uri="{FF2B5EF4-FFF2-40B4-BE49-F238E27FC236}">
                <a16:creationId xmlns:a16="http://schemas.microsoft.com/office/drawing/2014/main" id="{689B52FD-1E31-44B7-A9A5-3BCA4AB2CDC5}"/>
              </a:ext>
            </a:extLst>
          </p:cNvPr>
          <p:cNvSpPr txBox="1"/>
          <p:nvPr/>
        </p:nvSpPr>
        <p:spPr>
          <a:xfrm>
            <a:off x="13200" y="2065820"/>
            <a:ext cx="3034801" cy="646331"/>
          </a:xfrm>
          <a:prstGeom prst="rect">
            <a:avLst/>
          </a:prstGeom>
          <a:noFill/>
        </p:spPr>
        <p:txBody>
          <a:bodyPr wrap="square" rtlCol="0">
            <a:spAutoFit/>
          </a:bodyPr>
          <a:lstStyle/>
          <a:p>
            <a:pPr algn="ctr"/>
            <a:r>
              <a:rPr lang="en-GB"/>
              <a:t>Favouring people who are similar to us</a:t>
            </a:r>
          </a:p>
        </p:txBody>
      </p:sp>
      <p:sp>
        <p:nvSpPr>
          <p:cNvPr id="23" name="TextBox 22">
            <a:extLst>
              <a:ext uri="{FF2B5EF4-FFF2-40B4-BE49-F238E27FC236}">
                <a16:creationId xmlns:a16="http://schemas.microsoft.com/office/drawing/2014/main" id="{3DADC8E5-EE6B-41F4-A0D5-67AEC2F29098}"/>
              </a:ext>
            </a:extLst>
          </p:cNvPr>
          <p:cNvSpPr txBox="1"/>
          <p:nvPr/>
        </p:nvSpPr>
        <p:spPr>
          <a:xfrm>
            <a:off x="3058609" y="2065820"/>
            <a:ext cx="3034801" cy="646331"/>
          </a:xfrm>
          <a:prstGeom prst="rect">
            <a:avLst/>
          </a:prstGeom>
          <a:noFill/>
        </p:spPr>
        <p:txBody>
          <a:bodyPr wrap="square" rtlCol="0">
            <a:spAutoFit/>
          </a:bodyPr>
          <a:lstStyle/>
          <a:p>
            <a:pPr algn="ctr"/>
            <a:r>
              <a:rPr lang="en-GB"/>
              <a:t>Letting one positive attribute influence our perception</a:t>
            </a:r>
          </a:p>
        </p:txBody>
      </p:sp>
      <p:sp>
        <p:nvSpPr>
          <p:cNvPr id="24" name="TextBox 23">
            <a:extLst>
              <a:ext uri="{FF2B5EF4-FFF2-40B4-BE49-F238E27FC236}">
                <a16:creationId xmlns:a16="http://schemas.microsoft.com/office/drawing/2014/main" id="{78A12908-C5F8-4932-8907-43864C700FB6}"/>
              </a:ext>
            </a:extLst>
          </p:cNvPr>
          <p:cNvSpPr txBox="1"/>
          <p:nvPr/>
        </p:nvSpPr>
        <p:spPr>
          <a:xfrm>
            <a:off x="6090820" y="2065820"/>
            <a:ext cx="3034801" cy="646331"/>
          </a:xfrm>
          <a:prstGeom prst="rect">
            <a:avLst/>
          </a:prstGeom>
          <a:noFill/>
        </p:spPr>
        <p:txBody>
          <a:bodyPr wrap="square" rtlCol="0">
            <a:spAutoFit/>
          </a:bodyPr>
          <a:lstStyle/>
          <a:p>
            <a:pPr algn="ctr"/>
            <a:r>
              <a:rPr lang="en-GB"/>
              <a:t>Letting one negative attribute influence our perception</a:t>
            </a:r>
          </a:p>
        </p:txBody>
      </p:sp>
      <p:sp>
        <p:nvSpPr>
          <p:cNvPr id="25" name="TextBox 24">
            <a:extLst>
              <a:ext uri="{FF2B5EF4-FFF2-40B4-BE49-F238E27FC236}">
                <a16:creationId xmlns:a16="http://schemas.microsoft.com/office/drawing/2014/main" id="{3BBE9389-1F45-4E20-A056-211DE7DB0093}"/>
              </a:ext>
            </a:extLst>
          </p:cNvPr>
          <p:cNvSpPr txBox="1"/>
          <p:nvPr/>
        </p:nvSpPr>
        <p:spPr>
          <a:xfrm>
            <a:off x="13200" y="4873188"/>
            <a:ext cx="3034801" cy="646331"/>
          </a:xfrm>
          <a:prstGeom prst="rect">
            <a:avLst/>
          </a:prstGeom>
          <a:noFill/>
        </p:spPr>
        <p:txBody>
          <a:bodyPr wrap="square" rtlCol="0">
            <a:spAutoFit/>
          </a:bodyPr>
          <a:lstStyle/>
          <a:p>
            <a:pPr algn="ctr"/>
            <a:r>
              <a:rPr lang="en-GB"/>
              <a:t>Incorrectly attributing successes or failures</a:t>
            </a:r>
          </a:p>
        </p:txBody>
      </p:sp>
      <p:sp>
        <p:nvSpPr>
          <p:cNvPr id="26" name="TextBox 25">
            <a:extLst>
              <a:ext uri="{FF2B5EF4-FFF2-40B4-BE49-F238E27FC236}">
                <a16:creationId xmlns:a16="http://schemas.microsoft.com/office/drawing/2014/main" id="{CE4B833D-8B35-4EA8-A24B-D898948B9FB4}"/>
              </a:ext>
            </a:extLst>
          </p:cNvPr>
          <p:cNvSpPr txBox="1"/>
          <p:nvPr/>
        </p:nvSpPr>
        <p:spPr>
          <a:xfrm>
            <a:off x="3058609" y="4873188"/>
            <a:ext cx="3034801" cy="646331"/>
          </a:xfrm>
          <a:prstGeom prst="rect">
            <a:avLst/>
          </a:prstGeom>
          <a:noFill/>
        </p:spPr>
        <p:txBody>
          <a:bodyPr wrap="square" rtlCol="0">
            <a:spAutoFit/>
          </a:bodyPr>
          <a:lstStyle/>
          <a:p>
            <a:pPr algn="ctr"/>
            <a:r>
              <a:rPr lang="en-GB"/>
              <a:t>Only looking for evidence that confirms our beliefs</a:t>
            </a:r>
          </a:p>
        </p:txBody>
      </p:sp>
      <p:sp>
        <p:nvSpPr>
          <p:cNvPr id="28" name="TextBox 27">
            <a:extLst>
              <a:ext uri="{FF2B5EF4-FFF2-40B4-BE49-F238E27FC236}">
                <a16:creationId xmlns:a16="http://schemas.microsoft.com/office/drawing/2014/main" id="{06F65316-C455-4613-AF39-567BF6766A82}"/>
              </a:ext>
            </a:extLst>
          </p:cNvPr>
          <p:cNvSpPr txBox="1"/>
          <p:nvPr/>
        </p:nvSpPr>
        <p:spPr>
          <a:xfrm>
            <a:off x="6090819" y="4873188"/>
            <a:ext cx="3034801" cy="646331"/>
          </a:xfrm>
          <a:prstGeom prst="rect">
            <a:avLst/>
          </a:prstGeom>
          <a:noFill/>
        </p:spPr>
        <p:txBody>
          <a:bodyPr wrap="square" rtlCol="0">
            <a:spAutoFit/>
          </a:bodyPr>
          <a:lstStyle/>
          <a:p>
            <a:pPr algn="ctr"/>
            <a:r>
              <a:rPr lang="en-GB"/>
              <a:t>Following the people around us rather than our judgement</a:t>
            </a:r>
          </a:p>
        </p:txBody>
      </p:sp>
      <p:sp>
        <p:nvSpPr>
          <p:cNvPr id="27" name="Rectangle 26">
            <a:extLst>
              <a:ext uri="{FF2B5EF4-FFF2-40B4-BE49-F238E27FC236}">
                <a16:creationId xmlns:a16="http://schemas.microsoft.com/office/drawing/2014/main" id="{5599EA68-7DE9-481E-B543-5E0447FF7A84}"/>
              </a:ext>
            </a:extLst>
          </p:cNvPr>
          <p:cNvSpPr/>
          <p:nvPr/>
        </p:nvSpPr>
        <p:spPr>
          <a:xfrm>
            <a:off x="24063" y="6599002"/>
            <a:ext cx="5954461" cy="261610"/>
          </a:xfrm>
          <a:prstGeom prst="rect">
            <a:avLst/>
          </a:prstGeom>
        </p:spPr>
        <p:txBody>
          <a:bodyPr wrap="square">
            <a:spAutoFit/>
          </a:bodyPr>
          <a:lstStyle/>
          <a:p>
            <a:r>
              <a:rPr lang="en-GB" sz="1050">
                <a:solidFill>
                  <a:srgbClr val="5F7D95"/>
                </a:solidFill>
                <a:latin typeface="Proxima Nova"/>
              </a:rPr>
              <a:t>Icons made by </a:t>
            </a:r>
            <a:r>
              <a:rPr lang="en-GB" sz="1050" err="1">
                <a:solidFill>
                  <a:srgbClr val="4AD295"/>
                </a:solidFill>
                <a:latin typeface="Proxima Nova"/>
                <a:hlinkClick r:id="rId8"/>
              </a:rPr>
              <a:t>Freepik</a:t>
            </a:r>
            <a:r>
              <a:rPr lang="en-GB" sz="1050">
                <a:solidFill>
                  <a:srgbClr val="5F7D95"/>
                </a:solidFill>
                <a:latin typeface="Proxima Nova"/>
              </a:rPr>
              <a:t> from </a:t>
            </a:r>
            <a:r>
              <a:rPr lang="en-GB" sz="1050">
                <a:solidFill>
                  <a:srgbClr val="4AD295"/>
                </a:solidFill>
                <a:latin typeface="Proxima Nova"/>
                <a:hlinkClick r:id="rId9"/>
              </a:rPr>
              <a:t>www.flaticon.com</a:t>
            </a:r>
            <a:endParaRPr lang="en-GB" sz="1050"/>
          </a:p>
        </p:txBody>
      </p:sp>
    </p:spTree>
    <p:extLst>
      <p:ext uri="{BB962C8B-B14F-4D97-AF65-F5344CB8AC3E}">
        <p14:creationId xmlns:p14="http://schemas.microsoft.com/office/powerpoint/2010/main" val="26116543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68494-2501-4B42-A518-EFC65C02A849}"/>
              </a:ext>
            </a:extLst>
          </p:cNvPr>
          <p:cNvSpPr>
            <a:spLocks noGrp="1"/>
          </p:cNvSpPr>
          <p:nvPr>
            <p:ph type="title"/>
          </p:nvPr>
        </p:nvSpPr>
        <p:spPr/>
        <p:txBody>
          <a:bodyPr/>
          <a:lstStyle/>
          <a:p>
            <a:r>
              <a:rPr lang="en-GB"/>
              <a:t>Bias quiz handout</a:t>
            </a:r>
          </a:p>
        </p:txBody>
      </p:sp>
      <p:sp>
        <p:nvSpPr>
          <p:cNvPr id="5" name="Content Placeholder 4">
            <a:extLst>
              <a:ext uri="{FF2B5EF4-FFF2-40B4-BE49-F238E27FC236}">
                <a16:creationId xmlns:a16="http://schemas.microsoft.com/office/drawing/2014/main" id="{6F9D3C65-ABBA-43A9-9960-76CE833DCC43}"/>
              </a:ext>
            </a:extLst>
          </p:cNvPr>
          <p:cNvSpPr>
            <a:spLocks noGrp="1"/>
          </p:cNvSpPr>
          <p:nvPr>
            <p:ph idx="1"/>
          </p:nvPr>
        </p:nvSpPr>
        <p:spPr>
          <a:xfrm>
            <a:off x="0" y="649714"/>
            <a:ext cx="9144000" cy="6208285"/>
          </a:xfrm>
        </p:spPr>
        <p:txBody>
          <a:bodyPr vert="horz" lIns="91440" tIns="45720" rIns="91440" bIns="45720" rtlCol="0" anchor="t">
            <a:noAutofit/>
          </a:bodyPr>
          <a:lstStyle/>
          <a:p>
            <a:pPr marL="0" indent="0">
              <a:buNone/>
            </a:pPr>
            <a:r>
              <a:rPr lang="en-GB"/>
              <a:t>For each of the scenarios below, can you spot the bias at play?</a:t>
            </a:r>
          </a:p>
          <a:p>
            <a:pPr marL="342900" indent="-342900">
              <a:buFont typeface="+mj-lt"/>
              <a:buAutoNum type="arabicPeriod"/>
            </a:pPr>
            <a:r>
              <a:rPr lang="en-GB">
                <a:latin typeface="Calibri Light"/>
                <a:cs typeface="Calibri Light"/>
              </a:rPr>
              <a:t>Reda strongly believes that yoga is incredibly beneficial for people’s mental health and wellbeing. When she meets people who do yoga regularly, she always asks them if they find that it helps their wellbeing. She doesn’t ask people who don’t seem interested in yoga. </a:t>
            </a:r>
            <a:endParaRPr lang="en-GB"/>
          </a:p>
          <a:p>
            <a:pPr marL="342900" indent="-342900">
              <a:buFont typeface="+mj-lt"/>
              <a:buAutoNum type="arabicPeriod"/>
            </a:pPr>
            <a:r>
              <a:rPr lang="en-GB">
                <a:latin typeface="Calibri Light"/>
                <a:cs typeface="Calibri Light"/>
              </a:rPr>
              <a:t>Shanice works with a few clients and has built good rapport with them all. One particular client, Jacqui, grew up in the same part of London as Shanice and they have very similar backgrounds. Shanice tends to find that she spends longer with Jacqui than other people she works with and is much more willing to help her out if she needs extra support. </a:t>
            </a:r>
            <a:endParaRPr lang="en-GB"/>
          </a:p>
          <a:p>
            <a:pPr marL="342900" indent="-342900">
              <a:buFont typeface="+mj-lt"/>
              <a:buAutoNum type="arabicPeriod"/>
            </a:pPr>
            <a:r>
              <a:rPr lang="en-GB">
                <a:latin typeface="Calibri Light"/>
                <a:cs typeface="Calibri Light"/>
              </a:rPr>
              <a:t>When Nilesh meets with Ken for the first time, Ken arrives late and drops his bag as he enters the room, spilling the contents all over the floor. Nilesh doesn’t realise that Ken has had a stressful morning and makes a mental note that he must be quite scatty and disorganised. </a:t>
            </a:r>
            <a:endParaRPr lang="en-GB"/>
          </a:p>
          <a:p>
            <a:pPr marL="342900" indent="-342900">
              <a:buFont typeface="+mj-lt"/>
              <a:buAutoNum type="arabicPeriod"/>
            </a:pPr>
            <a:r>
              <a:rPr lang="en-GB">
                <a:latin typeface="Calibri Light"/>
                <a:cs typeface="Calibri Light"/>
              </a:rPr>
              <a:t>Terry has been attending group coaching sessions for a while. At her first session she happened to arrive early and so offered to help the PSW, Sami, set up the room. Over the next few sessions, several people, including Terry, arrive late. When Terry comes in late, Sami usually waits for her to arrive before starting, but with the others he usually starts without them. </a:t>
            </a:r>
            <a:endParaRPr lang="en-GB"/>
          </a:p>
          <a:p>
            <a:pPr marL="342900" indent="-342900">
              <a:buFont typeface="+mj-lt"/>
              <a:buAutoNum type="arabicPeriod"/>
            </a:pPr>
            <a:r>
              <a:rPr lang="en-GB">
                <a:latin typeface="Calibri Light"/>
                <a:cs typeface="Calibri Light"/>
              </a:rPr>
              <a:t>Omari has heard a few people in the team mention that Claude, one of the clients, is disinterested and is hard to engage in conversations about his care or treatment. Omari hasn’t worked with Claude before – when they meet Omari doesn’t make as much effort as he would usually as he assumes Claude won’t be interested. </a:t>
            </a:r>
            <a:endParaRPr lang="en-GB"/>
          </a:p>
          <a:p>
            <a:pPr marL="342900" indent="-342900">
              <a:buFont typeface="+mj-lt"/>
              <a:buAutoNum type="arabicPeriod"/>
            </a:pPr>
            <a:r>
              <a:rPr lang="en-GB">
                <a:latin typeface="Calibri Light"/>
                <a:cs typeface="Calibri Light"/>
              </a:rPr>
              <a:t>A year ago, Jon worked for a mental health charity and met Sarah, who was a regular attendee at their day service. One day, Jon witnessed Sarah having an argument with another person at the day service – the argument escalated very quickly, and Sarah shouted and swore at other person. Last week Jon met Sarah again through his new PSW role. Jon is very professional with Sarah but is less warm and friendly than he would be usually and is a bit wary about spending time with her. </a:t>
            </a:r>
            <a:endParaRPr lang="en-GB"/>
          </a:p>
          <a:p>
            <a:pPr marL="342900" indent="-342900">
              <a:buFont typeface="+mj-lt"/>
              <a:buAutoNum type="arabicPeriod"/>
            </a:pPr>
            <a:endParaRPr lang="en-GB"/>
          </a:p>
        </p:txBody>
      </p:sp>
    </p:spTree>
    <p:extLst>
      <p:ext uri="{BB962C8B-B14F-4D97-AF65-F5344CB8AC3E}">
        <p14:creationId xmlns:p14="http://schemas.microsoft.com/office/powerpoint/2010/main" val="2277821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31E8EF-02A3-42E1-AD8A-881E459FCBF6}"/>
              </a:ext>
            </a:extLst>
          </p:cNvPr>
          <p:cNvSpPr>
            <a:spLocks noGrp="1"/>
          </p:cNvSpPr>
          <p:nvPr>
            <p:ph type="title"/>
          </p:nvPr>
        </p:nvSpPr>
        <p:spPr/>
        <p:txBody>
          <a:bodyPr/>
          <a:lstStyle/>
          <a:p>
            <a:r>
              <a:rPr lang="en-GB"/>
              <a:t>Bias quiz - answers</a:t>
            </a:r>
          </a:p>
        </p:txBody>
      </p:sp>
      <p:sp>
        <p:nvSpPr>
          <p:cNvPr id="5" name="Content Placeholder 4">
            <a:extLst>
              <a:ext uri="{FF2B5EF4-FFF2-40B4-BE49-F238E27FC236}">
                <a16:creationId xmlns:a16="http://schemas.microsoft.com/office/drawing/2014/main" id="{D919540E-D765-4E0B-B3E9-35764B01CC97}"/>
              </a:ext>
            </a:extLst>
          </p:cNvPr>
          <p:cNvSpPr>
            <a:spLocks noGrp="1"/>
          </p:cNvSpPr>
          <p:nvPr>
            <p:ph idx="1"/>
          </p:nvPr>
        </p:nvSpPr>
        <p:spPr>
          <a:xfrm>
            <a:off x="489857" y="1487256"/>
            <a:ext cx="8288614" cy="3969647"/>
          </a:xfrm>
        </p:spPr>
        <p:txBody>
          <a:bodyPr anchor="ctr"/>
          <a:lstStyle/>
          <a:p>
            <a:pPr marL="514350" indent="-514350">
              <a:lnSpc>
                <a:spcPct val="100000"/>
              </a:lnSpc>
              <a:spcAft>
                <a:spcPts val="1200"/>
              </a:spcAft>
              <a:buFont typeface="+mj-lt"/>
              <a:buAutoNum type="arabicPeriod"/>
            </a:pPr>
            <a:r>
              <a:rPr lang="en-GB"/>
              <a:t>Confirmation bias</a:t>
            </a:r>
          </a:p>
          <a:p>
            <a:pPr marL="514350" indent="-514350">
              <a:lnSpc>
                <a:spcPct val="100000"/>
              </a:lnSpc>
              <a:spcAft>
                <a:spcPts val="1200"/>
              </a:spcAft>
              <a:buFont typeface="+mj-lt"/>
              <a:buAutoNum type="arabicPeriod"/>
            </a:pPr>
            <a:r>
              <a:rPr lang="en-GB"/>
              <a:t>Affinity bias</a:t>
            </a:r>
          </a:p>
          <a:p>
            <a:pPr marL="514350" indent="-514350">
              <a:lnSpc>
                <a:spcPct val="100000"/>
              </a:lnSpc>
              <a:spcAft>
                <a:spcPts val="1200"/>
              </a:spcAft>
              <a:buFont typeface="+mj-lt"/>
              <a:buAutoNum type="arabicPeriod"/>
            </a:pPr>
            <a:r>
              <a:rPr lang="en-GB"/>
              <a:t>Attribution bias</a:t>
            </a:r>
          </a:p>
          <a:p>
            <a:pPr marL="514350" indent="-514350">
              <a:lnSpc>
                <a:spcPct val="100000"/>
              </a:lnSpc>
              <a:spcAft>
                <a:spcPts val="1200"/>
              </a:spcAft>
              <a:buFont typeface="+mj-lt"/>
              <a:buAutoNum type="arabicPeriod"/>
            </a:pPr>
            <a:r>
              <a:rPr lang="en-GB"/>
              <a:t>Halo effect</a:t>
            </a:r>
          </a:p>
          <a:p>
            <a:pPr marL="514350" indent="-514350">
              <a:lnSpc>
                <a:spcPct val="100000"/>
              </a:lnSpc>
              <a:spcAft>
                <a:spcPts val="1200"/>
              </a:spcAft>
              <a:buFont typeface="+mj-lt"/>
              <a:buAutoNum type="arabicPeriod"/>
            </a:pPr>
            <a:r>
              <a:rPr lang="en-GB"/>
              <a:t>Conformity bias</a:t>
            </a:r>
          </a:p>
          <a:p>
            <a:pPr marL="514350" indent="-514350">
              <a:lnSpc>
                <a:spcPct val="100000"/>
              </a:lnSpc>
              <a:spcAft>
                <a:spcPts val="1200"/>
              </a:spcAft>
              <a:buFont typeface="+mj-lt"/>
              <a:buAutoNum type="arabicPeriod"/>
            </a:pPr>
            <a:r>
              <a:rPr lang="en-GB"/>
              <a:t>Horns effect</a:t>
            </a:r>
          </a:p>
        </p:txBody>
      </p:sp>
    </p:spTree>
    <p:extLst>
      <p:ext uri="{BB962C8B-B14F-4D97-AF65-F5344CB8AC3E}">
        <p14:creationId xmlns:p14="http://schemas.microsoft.com/office/powerpoint/2010/main" val="428981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1AC3E-EA41-4CE7-B731-FD6A74F6372D}"/>
              </a:ext>
            </a:extLst>
          </p:cNvPr>
          <p:cNvPicPr/>
          <p:nvPr/>
        </p:nvPicPr>
        <p:blipFill rotWithShape="1">
          <a:blip r:embed="rId3">
            <a:extLst>
              <a:ext uri="{28A0092B-C50C-407E-A947-70E740481C1C}">
                <a14:useLocalDpi xmlns:a14="http://schemas.microsoft.com/office/drawing/2010/main" val="0"/>
              </a:ext>
            </a:extLst>
          </a:blip>
          <a:srcRect l="20392" t="15035" r="19326" b="5346"/>
          <a:stretch/>
        </p:blipFill>
        <p:spPr>
          <a:xfrm>
            <a:off x="365529" y="1272378"/>
            <a:ext cx="4785033" cy="4797083"/>
          </a:xfrm>
          <a:prstGeom prst="rect">
            <a:avLst/>
          </a:prstGeom>
        </p:spPr>
      </p:pic>
      <p:sp>
        <p:nvSpPr>
          <p:cNvPr id="4" name="Title 3">
            <a:extLst>
              <a:ext uri="{FF2B5EF4-FFF2-40B4-BE49-F238E27FC236}">
                <a16:creationId xmlns:a16="http://schemas.microsoft.com/office/drawing/2014/main" id="{CA460C7C-C762-45C8-892D-56680A09B1A9}"/>
              </a:ext>
            </a:extLst>
          </p:cNvPr>
          <p:cNvSpPr>
            <a:spLocks noGrp="1"/>
          </p:cNvSpPr>
          <p:nvPr>
            <p:ph type="title"/>
          </p:nvPr>
        </p:nvSpPr>
        <p:spPr/>
        <p:txBody>
          <a:bodyPr>
            <a:normAutofit/>
          </a:bodyPr>
          <a:lstStyle/>
          <a:p>
            <a:r>
              <a:rPr lang="en-GB"/>
              <a:t>Frame of reference: window on the world </a:t>
            </a:r>
          </a:p>
        </p:txBody>
      </p:sp>
      <p:sp>
        <p:nvSpPr>
          <p:cNvPr id="8" name="TextBox 7">
            <a:extLst>
              <a:ext uri="{FF2B5EF4-FFF2-40B4-BE49-F238E27FC236}">
                <a16:creationId xmlns:a16="http://schemas.microsoft.com/office/drawing/2014/main" id="{FFE4A11A-6819-4E4C-B61D-58154545A269}"/>
              </a:ext>
            </a:extLst>
          </p:cNvPr>
          <p:cNvSpPr txBox="1"/>
          <p:nvPr/>
        </p:nvSpPr>
        <p:spPr>
          <a:xfrm>
            <a:off x="5615027" y="1756587"/>
            <a:ext cx="2952197" cy="3344826"/>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The Frame of Reference (1975)</a:t>
            </a:r>
            <a:r>
              <a:rPr lang="en-GB" sz="1600">
                <a:effectLst/>
                <a:latin typeface="Calibri" panose="020F0502020204030204" pitchFamily="34" charset="0"/>
                <a:ea typeface="Calibri" panose="020F0502020204030204" pitchFamily="34" charset="0"/>
                <a:cs typeface="Times New Roman" panose="02020603050405020304" pitchFamily="18" charset="0"/>
              </a:rPr>
              <a:t> is the term used by Jacqui and Aaron Schiff to refer to our </a:t>
            </a:r>
            <a:r>
              <a:rPr lang="en-GB" sz="1600" i="1">
                <a:effectLst/>
                <a:latin typeface="Calibri" panose="020F0502020204030204" pitchFamily="34" charset="0"/>
                <a:ea typeface="Calibri" panose="020F0502020204030204" pitchFamily="34" charset="0"/>
                <a:cs typeface="Times New Roman" panose="02020603050405020304" pitchFamily="18" charset="0"/>
              </a:rPr>
              <a:t>individual filter on reality</a:t>
            </a:r>
            <a:r>
              <a:rPr lang="en-GB" sz="1600">
                <a:effectLst/>
                <a:latin typeface="Calibri" panose="020F0502020204030204" pitchFamily="34" charset="0"/>
                <a:ea typeface="Calibri" panose="020F0502020204030204" pitchFamily="34" charset="0"/>
                <a:cs typeface="Times New Roman" panose="02020603050405020304" pitchFamily="18" charset="0"/>
              </a:rPr>
              <a:t>. They defined the term as:</a:t>
            </a:r>
          </a:p>
          <a:p>
            <a:pPr>
              <a:lnSpc>
                <a:spcPct val="107000"/>
              </a:lnSpc>
              <a:spcAft>
                <a:spcPts val="800"/>
              </a:spcAft>
            </a:pPr>
            <a:r>
              <a:rPr lang="en-GB" sz="1600">
                <a:effectLst/>
                <a:latin typeface="Calibri" panose="020F0502020204030204" pitchFamily="34" charset="0"/>
                <a:ea typeface="Calibri" panose="020F0502020204030204" pitchFamily="34" charset="0"/>
                <a:cs typeface="Times New Roman" panose="02020603050405020304" pitchFamily="18" charset="0"/>
              </a:rPr>
              <a:t>"The structure of associated responses which provide the individual with an overall perceptual, conceptual, affective and action set which is used to </a:t>
            </a:r>
            <a:r>
              <a:rPr lang="en-GB" sz="1600" b="1">
                <a:effectLst/>
                <a:latin typeface="Calibri" panose="020F0502020204030204" pitchFamily="34" charset="0"/>
                <a:ea typeface="Calibri" panose="020F0502020204030204" pitchFamily="34" charset="0"/>
                <a:cs typeface="Times New Roman" panose="02020603050405020304" pitchFamily="18" charset="0"/>
              </a:rPr>
              <a:t>define the self, other people and the world</a:t>
            </a:r>
            <a:r>
              <a:rPr lang="en-GB" sz="160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64801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a:extLst>
              <a:ext uri="{FF2B5EF4-FFF2-40B4-BE49-F238E27FC236}">
                <a16:creationId xmlns:a16="http://schemas.microsoft.com/office/drawing/2014/main" id="{2F0E9DF8-934D-467B-987E-A98BA0AB036F}"/>
              </a:ext>
            </a:extLst>
          </p:cNvPr>
          <p:cNvCxnSpPr/>
          <p:nvPr/>
        </p:nvCxnSpPr>
        <p:spPr>
          <a:xfrm>
            <a:off x="1903542" y="389597"/>
            <a:ext cx="0" cy="5816291"/>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C6A87AAC-7670-4BC2-BC10-ACD3EFCB039D}"/>
              </a:ext>
            </a:extLst>
          </p:cNvPr>
          <p:cNvSpPr/>
          <p:nvPr/>
        </p:nvSpPr>
        <p:spPr>
          <a:xfrm>
            <a:off x="2272378" y="389597"/>
            <a:ext cx="4599244" cy="784202"/>
          </a:xfrm>
          <a:custGeom>
            <a:avLst/>
            <a:gdLst>
              <a:gd name="connsiteX0" fmla="*/ 0 w 4599244"/>
              <a:gd name="connsiteY0" fmla="*/ 91944 h 551655"/>
              <a:gd name="connsiteX1" fmla="*/ 91944 w 4599244"/>
              <a:gd name="connsiteY1" fmla="*/ 0 h 551655"/>
              <a:gd name="connsiteX2" fmla="*/ 4507300 w 4599244"/>
              <a:gd name="connsiteY2" fmla="*/ 0 h 551655"/>
              <a:gd name="connsiteX3" fmla="*/ 4599244 w 4599244"/>
              <a:gd name="connsiteY3" fmla="*/ 91944 h 551655"/>
              <a:gd name="connsiteX4" fmla="*/ 4599244 w 4599244"/>
              <a:gd name="connsiteY4" fmla="*/ 459711 h 551655"/>
              <a:gd name="connsiteX5" fmla="*/ 4507300 w 4599244"/>
              <a:gd name="connsiteY5" fmla="*/ 551655 h 551655"/>
              <a:gd name="connsiteX6" fmla="*/ 91944 w 4599244"/>
              <a:gd name="connsiteY6" fmla="*/ 551655 h 551655"/>
              <a:gd name="connsiteX7" fmla="*/ 0 w 4599244"/>
              <a:gd name="connsiteY7" fmla="*/ 459711 h 551655"/>
              <a:gd name="connsiteX8" fmla="*/ 0 w 4599244"/>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244" h="551655">
                <a:moveTo>
                  <a:pt x="0" y="91944"/>
                </a:moveTo>
                <a:cubicBezTo>
                  <a:pt x="0" y="41165"/>
                  <a:pt x="41165" y="0"/>
                  <a:pt x="91944" y="0"/>
                </a:cubicBezTo>
                <a:lnTo>
                  <a:pt x="4507300" y="0"/>
                </a:lnTo>
                <a:cubicBezTo>
                  <a:pt x="4558079" y="0"/>
                  <a:pt x="4599244" y="41165"/>
                  <a:pt x="4599244" y="91944"/>
                </a:cubicBezTo>
                <a:lnTo>
                  <a:pt x="4599244" y="459711"/>
                </a:lnTo>
                <a:cubicBezTo>
                  <a:pt x="4599244" y="510490"/>
                  <a:pt x="4558079" y="551655"/>
                  <a:pt x="4507300"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ctr" defTabSz="1022350">
              <a:lnSpc>
                <a:spcPct val="90000"/>
              </a:lnSpc>
              <a:spcBef>
                <a:spcPct val="0"/>
              </a:spcBef>
              <a:spcAft>
                <a:spcPct val="35000"/>
              </a:spcAft>
              <a:buNone/>
            </a:pPr>
            <a:r>
              <a:rPr lang="en-GB" sz="2300" kern="1200"/>
              <a:t>GOVERNMENT (LAWS/POLICIES)</a:t>
            </a:r>
          </a:p>
        </p:txBody>
      </p:sp>
      <p:sp>
        <p:nvSpPr>
          <p:cNvPr id="5" name="Freeform: Shape 4">
            <a:extLst>
              <a:ext uri="{FF2B5EF4-FFF2-40B4-BE49-F238E27FC236}">
                <a16:creationId xmlns:a16="http://schemas.microsoft.com/office/drawing/2014/main" id="{30398F59-1EC6-4CB6-89CD-46FA9E2237EB}"/>
              </a:ext>
            </a:extLst>
          </p:cNvPr>
          <p:cNvSpPr/>
          <p:nvPr/>
        </p:nvSpPr>
        <p:spPr>
          <a:xfrm>
            <a:off x="2272378" y="1228278"/>
            <a:ext cx="4599244" cy="784202"/>
          </a:xfrm>
          <a:custGeom>
            <a:avLst/>
            <a:gdLst>
              <a:gd name="connsiteX0" fmla="*/ 0 w 4599244"/>
              <a:gd name="connsiteY0" fmla="*/ 91944 h 551655"/>
              <a:gd name="connsiteX1" fmla="*/ 91944 w 4599244"/>
              <a:gd name="connsiteY1" fmla="*/ 0 h 551655"/>
              <a:gd name="connsiteX2" fmla="*/ 4507300 w 4599244"/>
              <a:gd name="connsiteY2" fmla="*/ 0 h 551655"/>
              <a:gd name="connsiteX3" fmla="*/ 4599244 w 4599244"/>
              <a:gd name="connsiteY3" fmla="*/ 91944 h 551655"/>
              <a:gd name="connsiteX4" fmla="*/ 4599244 w 4599244"/>
              <a:gd name="connsiteY4" fmla="*/ 459711 h 551655"/>
              <a:gd name="connsiteX5" fmla="*/ 4507300 w 4599244"/>
              <a:gd name="connsiteY5" fmla="*/ 551655 h 551655"/>
              <a:gd name="connsiteX6" fmla="*/ 91944 w 4599244"/>
              <a:gd name="connsiteY6" fmla="*/ 551655 h 551655"/>
              <a:gd name="connsiteX7" fmla="*/ 0 w 4599244"/>
              <a:gd name="connsiteY7" fmla="*/ 459711 h 551655"/>
              <a:gd name="connsiteX8" fmla="*/ 0 w 4599244"/>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244" h="551655">
                <a:moveTo>
                  <a:pt x="0" y="91944"/>
                </a:moveTo>
                <a:cubicBezTo>
                  <a:pt x="0" y="41165"/>
                  <a:pt x="41165" y="0"/>
                  <a:pt x="91944" y="0"/>
                </a:cubicBezTo>
                <a:lnTo>
                  <a:pt x="4507300" y="0"/>
                </a:lnTo>
                <a:cubicBezTo>
                  <a:pt x="4558079" y="0"/>
                  <a:pt x="4599244" y="41165"/>
                  <a:pt x="4599244" y="91944"/>
                </a:cubicBezTo>
                <a:lnTo>
                  <a:pt x="4599244" y="459711"/>
                </a:lnTo>
                <a:cubicBezTo>
                  <a:pt x="4599244" y="510490"/>
                  <a:pt x="4558079" y="551655"/>
                  <a:pt x="4507300"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2">
              <a:hueOff val="1347479"/>
              <a:satOff val="373"/>
              <a:lumOff val="-4739"/>
              <a:alphaOff val="0"/>
            </a:schemeClr>
          </a:fillRef>
          <a:effectRef idx="0">
            <a:schemeClr val="accent2">
              <a:hueOff val="1347479"/>
              <a:satOff val="373"/>
              <a:lumOff val="-4739"/>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ctr" defTabSz="1022350">
              <a:lnSpc>
                <a:spcPct val="90000"/>
              </a:lnSpc>
              <a:spcBef>
                <a:spcPct val="0"/>
              </a:spcBef>
              <a:spcAft>
                <a:spcPct val="35000"/>
              </a:spcAft>
              <a:buNone/>
            </a:pPr>
            <a:r>
              <a:rPr lang="en-GB" sz="2300" kern="1200"/>
              <a:t>ORGANISATION (LOCAL POLICIES)</a:t>
            </a:r>
          </a:p>
        </p:txBody>
      </p:sp>
      <p:sp>
        <p:nvSpPr>
          <p:cNvPr id="6" name="Freeform: Shape 5">
            <a:extLst>
              <a:ext uri="{FF2B5EF4-FFF2-40B4-BE49-F238E27FC236}">
                <a16:creationId xmlns:a16="http://schemas.microsoft.com/office/drawing/2014/main" id="{A8E9DCC3-5005-43C7-B557-F1E500C2C24C}"/>
              </a:ext>
            </a:extLst>
          </p:cNvPr>
          <p:cNvSpPr/>
          <p:nvPr/>
        </p:nvSpPr>
        <p:spPr>
          <a:xfrm>
            <a:off x="2272378" y="2066959"/>
            <a:ext cx="4599244" cy="784202"/>
          </a:xfrm>
          <a:custGeom>
            <a:avLst/>
            <a:gdLst>
              <a:gd name="connsiteX0" fmla="*/ 0 w 4599244"/>
              <a:gd name="connsiteY0" fmla="*/ 91944 h 551655"/>
              <a:gd name="connsiteX1" fmla="*/ 91944 w 4599244"/>
              <a:gd name="connsiteY1" fmla="*/ 0 h 551655"/>
              <a:gd name="connsiteX2" fmla="*/ 4507300 w 4599244"/>
              <a:gd name="connsiteY2" fmla="*/ 0 h 551655"/>
              <a:gd name="connsiteX3" fmla="*/ 4599244 w 4599244"/>
              <a:gd name="connsiteY3" fmla="*/ 91944 h 551655"/>
              <a:gd name="connsiteX4" fmla="*/ 4599244 w 4599244"/>
              <a:gd name="connsiteY4" fmla="*/ 459711 h 551655"/>
              <a:gd name="connsiteX5" fmla="*/ 4507300 w 4599244"/>
              <a:gd name="connsiteY5" fmla="*/ 551655 h 551655"/>
              <a:gd name="connsiteX6" fmla="*/ 91944 w 4599244"/>
              <a:gd name="connsiteY6" fmla="*/ 551655 h 551655"/>
              <a:gd name="connsiteX7" fmla="*/ 0 w 4599244"/>
              <a:gd name="connsiteY7" fmla="*/ 459711 h 551655"/>
              <a:gd name="connsiteX8" fmla="*/ 0 w 4599244"/>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244" h="551655">
                <a:moveTo>
                  <a:pt x="0" y="91944"/>
                </a:moveTo>
                <a:cubicBezTo>
                  <a:pt x="0" y="41165"/>
                  <a:pt x="41165" y="0"/>
                  <a:pt x="91944" y="0"/>
                </a:cubicBezTo>
                <a:lnTo>
                  <a:pt x="4507300" y="0"/>
                </a:lnTo>
                <a:cubicBezTo>
                  <a:pt x="4558079" y="0"/>
                  <a:pt x="4599244" y="41165"/>
                  <a:pt x="4599244" y="91944"/>
                </a:cubicBezTo>
                <a:lnTo>
                  <a:pt x="4599244" y="459711"/>
                </a:lnTo>
                <a:cubicBezTo>
                  <a:pt x="4599244" y="510490"/>
                  <a:pt x="4558079" y="551655"/>
                  <a:pt x="4507300"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2">
              <a:hueOff val="2694958"/>
              <a:satOff val="746"/>
              <a:lumOff val="-9478"/>
              <a:alphaOff val="0"/>
            </a:schemeClr>
          </a:fillRef>
          <a:effectRef idx="0">
            <a:schemeClr val="accent2">
              <a:hueOff val="2694958"/>
              <a:satOff val="746"/>
              <a:lumOff val="-9478"/>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ctr" defTabSz="1022350">
              <a:lnSpc>
                <a:spcPct val="90000"/>
              </a:lnSpc>
              <a:spcBef>
                <a:spcPct val="0"/>
              </a:spcBef>
              <a:spcAft>
                <a:spcPct val="35000"/>
              </a:spcAft>
              <a:buNone/>
            </a:pPr>
            <a:r>
              <a:rPr lang="en-GB" sz="2300" kern="1200"/>
              <a:t>TEAMS/UNITS</a:t>
            </a:r>
          </a:p>
        </p:txBody>
      </p:sp>
      <p:sp>
        <p:nvSpPr>
          <p:cNvPr id="15" name="Freeform: Shape 14">
            <a:extLst>
              <a:ext uri="{FF2B5EF4-FFF2-40B4-BE49-F238E27FC236}">
                <a16:creationId xmlns:a16="http://schemas.microsoft.com/office/drawing/2014/main" id="{FFCEF427-EDFC-427D-8A8C-F72B1B7B78DC}"/>
              </a:ext>
            </a:extLst>
          </p:cNvPr>
          <p:cNvSpPr/>
          <p:nvPr/>
        </p:nvSpPr>
        <p:spPr>
          <a:xfrm>
            <a:off x="2272378" y="2905640"/>
            <a:ext cx="4599244" cy="784202"/>
          </a:xfrm>
          <a:custGeom>
            <a:avLst/>
            <a:gdLst>
              <a:gd name="connsiteX0" fmla="*/ 0 w 4599244"/>
              <a:gd name="connsiteY0" fmla="*/ 91944 h 551655"/>
              <a:gd name="connsiteX1" fmla="*/ 91944 w 4599244"/>
              <a:gd name="connsiteY1" fmla="*/ 0 h 551655"/>
              <a:gd name="connsiteX2" fmla="*/ 4507300 w 4599244"/>
              <a:gd name="connsiteY2" fmla="*/ 0 h 551655"/>
              <a:gd name="connsiteX3" fmla="*/ 4599244 w 4599244"/>
              <a:gd name="connsiteY3" fmla="*/ 91944 h 551655"/>
              <a:gd name="connsiteX4" fmla="*/ 4599244 w 4599244"/>
              <a:gd name="connsiteY4" fmla="*/ 459711 h 551655"/>
              <a:gd name="connsiteX5" fmla="*/ 4507300 w 4599244"/>
              <a:gd name="connsiteY5" fmla="*/ 551655 h 551655"/>
              <a:gd name="connsiteX6" fmla="*/ 91944 w 4599244"/>
              <a:gd name="connsiteY6" fmla="*/ 551655 h 551655"/>
              <a:gd name="connsiteX7" fmla="*/ 0 w 4599244"/>
              <a:gd name="connsiteY7" fmla="*/ 459711 h 551655"/>
              <a:gd name="connsiteX8" fmla="*/ 0 w 4599244"/>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244" h="551655">
                <a:moveTo>
                  <a:pt x="0" y="91944"/>
                </a:moveTo>
                <a:cubicBezTo>
                  <a:pt x="0" y="41165"/>
                  <a:pt x="41165" y="0"/>
                  <a:pt x="91944" y="0"/>
                </a:cubicBezTo>
                <a:lnTo>
                  <a:pt x="4507300" y="0"/>
                </a:lnTo>
                <a:cubicBezTo>
                  <a:pt x="4558079" y="0"/>
                  <a:pt x="4599244" y="41165"/>
                  <a:pt x="4599244" y="91944"/>
                </a:cubicBezTo>
                <a:lnTo>
                  <a:pt x="4599244" y="459711"/>
                </a:lnTo>
                <a:cubicBezTo>
                  <a:pt x="4599244" y="510490"/>
                  <a:pt x="4558079" y="551655"/>
                  <a:pt x="4507300"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2">
              <a:hueOff val="4042436"/>
              <a:satOff val="1119"/>
              <a:lumOff val="-14217"/>
              <a:alphaOff val="0"/>
            </a:schemeClr>
          </a:fillRef>
          <a:effectRef idx="0">
            <a:schemeClr val="accent2">
              <a:hueOff val="4042436"/>
              <a:satOff val="1119"/>
              <a:lumOff val="-14217"/>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ctr" defTabSz="1022350">
              <a:lnSpc>
                <a:spcPct val="90000"/>
              </a:lnSpc>
              <a:spcBef>
                <a:spcPct val="0"/>
              </a:spcBef>
              <a:spcAft>
                <a:spcPct val="35000"/>
              </a:spcAft>
              <a:buNone/>
            </a:pPr>
            <a:r>
              <a:rPr lang="en-GB" sz="2300" kern="1200"/>
              <a:t>FORMAL MANAGEMENT HIERARCHY</a:t>
            </a:r>
          </a:p>
        </p:txBody>
      </p:sp>
      <p:sp>
        <p:nvSpPr>
          <p:cNvPr id="17" name="Freeform: Shape 16">
            <a:extLst>
              <a:ext uri="{FF2B5EF4-FFF2-40B4-BE49-F238E27FC236}">
                <a16:creationId xmlns:a16="http://schemas.microsoft.com/office/drawing/2014/main" id="{F6EF3D84-1DF0-4D26-B7BB-90ED6BDF1780}"/>
              </a:ext>
            </a:extLst>
          </p:cNvPr>
          <p:cNvSpPr/>
          <p:nvPr/>
        </p:nvSpPr>
        <p:spPr>
          <a:xfrm>
            <a:off x="2272378" y="3744321"/>
            <a:ext cx="4599244" cy="784202"/>
          </a:xfrm>
          <a:custGeom>
            <a:avLst/>
            <a:gdLst>
              <a:gd name="connsiteX0" fmla="*/ 0 w 4599244"/>
              <a:gd name="connsiteY0" fmla="*/ 91944 h 551655"/>
              <a:gd name="connsiteX1" fmla="*/ 91944 w 4599244"/>
              <a:gd name="connsiteY1" fmla="*/ 0 h 551655"/>
              <a:gd name="connsiteX2" fmla="*/ 4507300 w 4599244"/>
              <a:gd name="connsiteY2" fmla="*/ 0 h 551655"/>
              <a:gd name="connsiteX3" fmla="*/ 4599244 w 4599244"/>
              <a:gd name="connsiteY3" fmla="*/ 91944 h 551655"/>
              <a:gd name="connsiteX4" fmla="*/ 4599244 w 4599244"/>
              <a:gd name="connsiteY4" fmla="*/ 459711 h 551655"/>
              <a:gd name="connsiteX5" fmla="*/ 4507300 w 4599244"/>
              <a:gd name="connsiteY5" fmla="*/ 551655 h 551655"/>
              <a:gd name="connsiteX6" fmla="*/ 91944 w 4599244"/>
              <a:gd name="connsiteY6" fmla="*/ 551655 h 551655"/>
              <a:gd name="connsiteX7" fmla="*/ 0 w 4599244"/>
              <a:gd name="connsiteY7" fmla="*/ 459711 h 551655"/>
              <a:gd name="connsiteX8" fmla="*/ 0 w 4599244"/>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244" h="551655">
                <a:moveTo>
                  <a:pt x="0" y="91944"/>
                </a:moveTo>
                <a:cubicBezTo>
                  <a:pt x="0" y="41165"/>
                  <a:pt x="41165" y="0"/>
                  <a:pt x="91944" y="0"/>
                </a:cubicBezTo>
                <a:lnTo>
                  <a:pt x="4507300" y="0"/>
                </a:lnTo>
                <a:cubicBezTo>
                  <a:pt x="4558079" y="0"/>
                  <a:pt x="4599244" y="41165"/>
                  <a:pt x="4599244" y="91944"/>
                </a:cubicBezTo>
                <a:lnTo>
                  <a:pt x="4599244" y="459711"/>
                </a:lnTo>
                <a:cubicBezTo>
                  <a:pt x="4599244" y="510490"/>
                  <a:pt x="4558079" y="551655"/>
                  <a:pt x="4507300"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2">
              <a:hueOff val="5389915"/>
              <a:satOff val="1492"/>
              <a:lumOff val="-18955"/>
              <a:alphaOff val="0"/>
            </a:schemeClr>
          </a:fillRef>
          <a:effectRef idx="0">
            <a:schemeClr val="accent2">
              <a:hueOff val="5389915"/>
              <a:satOff val="1492"/>
              <a:lumOff val="-18955"/>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ctr" defTabSz="1022350">
              <a:lnSpc>
                <a:spcPct val="90000"/>
              </a:lnSpc>
              <a:spcBef>
                <a:spcPct val="0"/>
              </a:spcBef>
              <a:spcAft>
                <a:spcPct val="35000"/>
              </a:spcAft>
              <a:buNone/>
            </a:pPr>
            <a:r>
              <a:rPr lang="en-GB" sz="2300" kern="1200"/>
              <a:t>PROFESSIONAL STATUS</a:t>
            </a:r>
          </a:p>
        </p:txBody>
      </p:sp>
      <p:sp>
        <p:nvSpPr>
          <p:cNvPr id="18" name="Freeform: Shape 17">
            <a:extLst>
              <a:ext uri="{FF2B5EF4-FFF2-40B4-BE49-F238E27FC236}">
                <a16:creationId xmlns:a16="http://schemas.microsoft.com/office/drawing/2014/main" id="{10B7A702-52CB-4C80-9023-FF6AA009EBED}"/>
              </a:ext>
            </a:extLst>
          </p:cNvPr>
          <p:cNvSpPr/>
          <p:nvPr/>
        </p:nvSpPr>
        <p:spPr>
          <a:xfrm>
            <a:off x="2272378" y="4583002"/>
            <a:ext cx="4599244" cy="784202"/>
          </a:xfrm>
          <a:custGeom>
            <a:avLst/>
            <a:gdLst>
              <a:gd name="connsiteX0" fmla="*/ 0 w 4599244"/>
              <a:gd name="connsiteY0" fmla="*/ 91944 h 551655"/>
              <a:gd name="connsiteX1" fmla="*/ 91944 w 4599244"/>
              <a:gd name="connsiteY1" fmla="*/ 0 h 551655"/>
              <a:gd name="connsiteX2" fmla="*/ 4507300 w 4599244"/>
              <a:gd name="connsiteY2" fmla="*/ 0 h 551655"/>
              <a:gd name="connsiteX3" fmla="*/ 4599244 w 4599244"/>
              <a:gd name="connsiteY3" fmla="*/ 91944 h 551655"/>
              <a:gd name="connsiteX4" fmla="*/ 4599244 w 4599244"/>
              <a:gd name="connsiteY4" fmla="*/ 459711 h 551655"/>
              <a:gd name="connsiteX5" fmla="*/ 4507300 w 4599244"/>
              <a:gd name="connsiteY5" fmla="*/ 551655 h 551655"/>
              <a:gd name="connsiteX6" fmla="*/ 91944 w 4599244"/>
              <a:gd name="connsiteY6" fmla="*/ 551655 h 551655"/>
              <a:gd name="connsiteX7" fmla="*/ 0 w 4599244"/>
              <a:gd name="connsiteY7" fmla="*/ 459711 h 551655"/>
              <a:gd name="connsiteX8" fmla="*/ 0 w 4599244"/>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244" h="551655">
                <a:moveTo>
                  <a:pt x="0" y="91944"/>
                </a:moveTo>
                <a:cubicBezTo>
                  <a:pt x="0" y="41165"/>
                  <a:pt x="41165" y="0"/>
                  <a:pt x="91944" y="0"/>
                </a:cubicBezTo>
                <a:lnTo>
                  <a:pt x="4507300" y="0"/>
                </a:lnTo>
                <a:cubicBezTo>
                  <a:pt x="4558079" y="0"/>
                  <a:pt x="4599244" y="41165"/>
                  <a:pt x="4599244" y="91944"/>
                </a:cubicBezTo>
                <a:lnTo>
                  <a:pt x="4599244" y="459711"/>
                </a:lnTo>
                <a:cubicBezTo>
                  <a:pt x="4599244" y="510490"/>
                  <a:pt x="4558079" y="551655"/>
                  <a:pt x="4507300"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2">
              <a:hueOff val="6737394"/>
              <a:satOff val="1865"/>
              <a:lumOff val="-23694"/>
              <a:alphaOff val="0"/>
            </a:schemeClr>
          </a:fillRef>
          <a:effectRef idx="0">
            <a:schemeClr val="accent2">
              <a:hueOff val="6737394"/>
              <a:satOff val="1865"/>
              <a:lumOff val="-23694"/>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ctr" defTabSz="1022350">
              <a:lnSpc>
                <a:spcPct val="90000"/>
              </a:lnSpc>
              <a:spcBef>
                <a:spcPct val="0"/>
              </a:spcBef>
              <a:spcAft>
                <a:spcPct val="35000"/>
              </a:spcAft>
              <a:buNone/>
            </a:pPr>
            <a:r>
              <a:rPr lang="en-GB" sz="2300" kern="1200"/>
              <a:t>INFORMAL POWER/STATUS</a:t>
            </a:r>
          </a:p>
        </p:txBody>
      </p:sp>
      <p:sp>
        <p:nvSpPr>
          <p:cNvPr id="19" name="Freeform: Shape 18">
            <a:extLst>
              <a:ext uri="{FF2B5EF4-FFF2-40B4-BE49-F238E27FC236}">
                <a16:creationId xmlns:a16="http://schemas.microsoft.com/office/drawing/2014/main" id="{676EADA5-E690-40B8-BAB7-E711900CA952}"/>
              </a:ext>
            </a:extLst>
          </p:cNvPr>
          <p:cNvSpPr/>
          <p:nvPr/>
        </p:nvSpPr>
        <p:spPr>
          <a:xfrm>
            <a:off x="2272378" y="5421686"/>
            <a:ext cx="4599244" cy="784202"/>
          </a:xfrm>
          <a:custGeom>
            <a:avLst/>
            <a:gdLst>
              <a:gd name="connsiteX0" fmla="*/ 0 w 4599244"/>
              <a:gd name="connsiteY0" fmla="*/ 91944 h 551655"/>
              <a:gd name="connsiteX1" fmla="*/ 91944 w 4599244"/>
              <a:gd name="connsiteY1" fmla="*/ 0 h 551655"/>
              <a:gd name="connsiteX2" fmla="*/ 4507300 w 4599244"/>
              <a:gd name="connsiteY2" fmla="*/ 0 h 551655"/>
              <a:gd name="connsiteX3" fmla="*/ 4599244 w 4599244"/>
              <a:gd name="connsiteY3" fmla="*/ 91944 h 551655"/>
              <a:gd name="connsiteX4" fmla="*/ 4599244 w 4599244"/>
              <a:gd name="connsiteY4" fmla="*/ 459711 h 551655"/>
              <a:gd name="connsiteX5" fmla="*/ 4507300 w 4599244"/>
              <a:gd name="connsiteY5" fmla="*/ 551655 h 551655"/>
              <a:gd name="connsiteX6" fmla="*/ 91944 w 4599244"/>
              <a:gd name="connsiteY6" fmla="*/ 551655 h 551655"/>
              <a:gd name="connsiteX7" fmla="*/ 0 w 4599244"/>
              <a:gd name="connsiteY7" fmla="*/ 459711 h 551655"/>
              <a:gd name="connsiteX8" fmla="*/ 0 w 4599244"/>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244" h="551655">
                <a:moveTo>
                  <a:pt x="0" y="91944"/>
                </a:moveTo>
                <a:cubicBezTo>
                  <a:pt x="0" y="41165"/>
                  <a:pt x="41165" y="0"/>
                  <a:pt x="91944" y="0"/>
                </a:cubicBezTo>
                <a:lnTo>
                  <a:pt x="4507300" y="0"/>
                </a:lnTo>
                <a:cubicBezTo>
                  <a:pt x="4558079" y="0"/>
                  <a:pt x="4599244" y="41165"/>
                  <a:pt x="4599244" y="91944"/>
                </a:cubicBezTo>
                <a:lnTo>
                  <a:pt x="4599244" y="459711"/>
                </a:lnTo>
                <a:cubicBezTo>
                  <a:pt x="4599244" y="510490"/>
                  <a:pt x="4558079" y="551655"/>
                  <a:pt x="4507300" y="551655"/>
                </a:cubicBezTo>
                <a:lnTo>
                  <a:pt x="91944" y="551655"/>
                </a:lnTo>
                <a:cubicBezTo>
                  <a:pt x="41165" y="551655"/>
                  <a:pt x="0" y="510490"/>
                  <a:pt x="0" y="459711"/>
                </a:cubicBezTo>
                <a:lnTo>
                  <a:pt x="0" y="91944"/>
                </a:lnTo>
                <a:close/>
              </a:path>
            </a:pathLst>
          </a:custGeom>
        </p:spPr>
        <p:style>
          <a:lnRef idx="2">
            <a:schemeClr val="lt1">
              <a:hueOff val="0"/>
              <a:satOff val="0"/>
              <a:lumOff val="0"/>
              <a:alphaOff val="0"/>
            </a:schemeClr>
          </a:lnRef>
          <a:fillRef idx="1">
            <a:schemeClr val="accent2">
              <a:hueOff val="8084873"/>
              <a:satOff val="2238"/>
              <a:lumOff val="-28433"/>
              <a:alphaOff val="0"/>
            </a:schemeClr>
          </a:fillRef>
          <a:effectRef idx="0">
            <a:schemeClr val="accent2">
              <a:hueOff val="8084873"/>
              <a:satOff val="2238"/>
              <a:lumOff val="-28433"/>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ctr" defTabSz="1022350">
              <a:lnSpc>
                <a:spcPct val="90000"/>
              </a:lnSpc>
              <a:spcBef>
                <a:spcPct val="0"/>
              </a:spcBef>
              <a:spcAft>
                <a:spcPct val="35000"/>
              </a:spcAft>
              <a:buNone/>
            </a:pPr>
            <a:r>
              <a:rPr lang="en-GB" sz="2300" kern="1200"/>
              <a:t>PEOPLE/CLIENTS</a:t>
            </a:r>
          </a:p>
        </p:txBody>
      </p:sp>
    </p:spTree>
    <p:extLst>
      <p:ext uri="{BB962C8B-B14F-4D97-AF65-F5344CB8AC3E}">
        <p14:creationId xmlns:p14="http://schemas.microsoft.com/office/powerpoint/2010/main" val="310827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Aims</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66540"/>
            <a:ext cx="8155379" cy="5552901"/>
          </a:xfrm>
        </p:spPr>
        <p:txBody>
          <a:bodyPr vert="horz" lIns="91440" tIns="45720" rIns="91440" bIns="45720" rtlCol="0" anchor="t">
            <a:noAutofit/>
          </a:bodyPr>
          <a:lstStyle/>
          <a:p>
            <a:pPr marL="0" indent="0">
              <a:spcBef>
                <a:spcPts val="0"/>
              </a:spcBef>
              <a:buNone/>
            </a:pPr>
            <a:r>
              <a:rPr lang="en-GB" b="1">
                <a:latin typeface="Calibri Light"/>
                <a:cs typeface="Calibri Light"/>
              </a:rPr>
              <a:t>Purpose: </a:t>
            </a:r>
            <a:r>
              <a:rPr lang="en-GB">
                <a:latin typeface="Calibri Light"/>
                <a:cs typeface="Calibri Light"/>
              </a:rPr>
              <a:t>To provide an overview of the background and aims of this module </a:t>
            </a:r>
            <a:endParaRPr lang="en-GB" b="1"/>
          </a:p>
          <a:p>
            <a:pPr marL="0" indent="0">
              <a:lnSpc>
                <a:spcPct val="100000"/>
              </a:lnSpc>
              <a:spcBef>
                <a:spcPts val="0"/>
              </a:spcBef>
              <a:spcAft>
                <a:spcPts val="600"/>
              </a:spcAft>
              <a:buNone/>
            </a:pPr>
            <a:r>
              <a:rPr lang="en-GB" b="1">
                <a:latin typeface="Calibri Light"/>
                <a:cs typeface="Calibri Light"/>
              </a:rPr>
              <a:t>Materials: </a:t>
            </a:r>
            <a:r>
              <a:rPr lang="en-GB">
                <a:latin typeface="Calibri Light"/>
                <a:cs typeface="Calibri Light"/>
              </a:rPr>
              <a:t>None</a:t>
            </a:r>
          </a:p>
          <a:p>
            <a:pPr marL="0" indent="0">
              <a:lnSpc>
                <a:spcPct val="100000"/>
              </a:lnSpc>
              <a:spcBef>
                <a:spcPts val="0"/>
              </a:spcBef>
              <a:spcAft>
                <a:spcPts val="600"/>
              </a:spcAft>
              <a:buNone/>
            </a:pPr>
            <a:r>
              <a:rPr lang="en-GB" b="1">
                <a:latin typeface="Calibri Light"/>
                <a:cs typeface="Calibri Light"/>
              </a:rPr>
              <a:t>Instructions:</a:t>
            </a:r>
          </a:p>
          <a:p>
            <a:pPr marL="0" indent="0">
              <a:spcBef>
                <a:spcPts val="0"/>
              </a:spcBef>
              <a:buNone/>
            </a:pPr>
            <a:r>
              <a:rPr lang="en-GB">
                <a:latin typeface="Calibri Light"/>
                <a:cs typeface="Calibri Light"/>
              </a:rPr>
              <a:t>Remind participants where we are in terms of programme overview (slide 10). </a:t>
            </a:r>
            <a:endParaRPr lang="en-GB"/>
          </a:p>
          <a:p>
            <a:pPr marL="0" indent="0">
              <a:spcBef>
                <a:spcPts val="0"/>
              </a:spcBef>
              <a:buNone/>
            </a:pPr>
            <a:r>
              <a:rPr lang="en-GB">
                <a:latin typeface="Calibri Light"/>
                <a:cs typeface="Calibri Light"/>
              </a:rPr>
              <a:t>Talk through the aims of the session (slide 11), emphasise the importance for PSWs to build effective relationships in their role: a strong, communicative and honest relationship is fundamental to support meaningful, outcome-focused conversations with those they work with </a:t>
            </a:r>
            <a:endParaRPr lang="en-GB"/>
          </a:p>
          <a:p>
            <a:pPr marL="0" indent="0">
              <a:spcBef>
                <a:spcPts val="0"/>
              </a:spcBef>
              <a:buNone/>
            </a:pPr>
            <a:r>
              <a:rPr lang="en-GB" b="1">
                <a:latin typeface="Calibri Light"/>
                <a:cs typeface="Calibri Light"/>
              </a:rPr>
              <a:t>Timings: </a:t>
            </a:r>
            <a:endParaRPr lang="en-GB" b="1"/>
          </a:p>
          <a:p>
            <a:pPr>
              <a:spcBef>
                <a:spcPts val="0"/>
              </a:spcBef>
            </a:pPr>
            <a:r>
              <a:rPr lang="en-GB">
                <a:latin typeface="Calibri Light"/>
                <a:cs typeface="Calibri Light"/>
              </a:rPr>
              <a:t>10 mins</a:t>
            </a:r>
            <a:endParaRPr lang="en-GB" b="1">
              <a:latin typeface="Calibri Light"/>
              <a:cs typeface="Calibri Light"/>
            </a:endParaRPr>
          </a:p>
        </p:txBody>
      </p:sp>
    </p:spTree>
    <p:extLst>
      <p:ext uri="{BB962C8B-B14F-4D97-AF65-F5344CB8AC3E}">
        <p14:creationId xmlns:p14="http://schemas.microsoft.com/office/powerpoint/2010/main" val="22967345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rticipation: its impact on services and the people who use them ...">
            <a:extLst>
              <a:ext uri="{FF2B5EF4-FFF2-40B4-BE49-F238E27FC236}">
                <a16:creationId xmlns:a16="http://schemas.microsoft.com/office/drawing/2014/main" id="{0B82DDAF-15E5-4161-BA14-C8138CB50E5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78866" y="299248"/>
            <a:ext cx="5586267" cy="5825930"/>
          </a:xfrm>
          <a:prstGeom prst="rect">
            <a:avLst/>
          </a:prstGeom>
          <a:noFill/>
          <a:ln>
            <a:noFill/>
          </a:ln>
        </p:spPr>
      </p:pic>
    </p:spTree>
    <p:extLst>
      <p:ext uri="{BB962C8B-B14F-4D97-AF65-F5344CB8AC3E}">
        <p14:creationId xmlns:p14="http://schemas.microsoft.com/office/powerpoint/2010/main" val="423404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EFCC3-BC38-4567-9A2B-3411AEA5FEAA}"/>
              </a:ext>
            </a:extLst>
          </p:cNvPr>
          <p:cNvSpPr>
            <a:spLocks noGrp="1"/>
          </p:cNvSpPr>
          <p:nvPr>
            <p:ph type="title"/>
          </p:nvPr>
        </p:nvSpPr>
        <p:spPr/>
        <p:txBody>
          <a:bodyPr/>
          <a:lstStyle/>
          <a:p>
            <a:r>
              <a:rPr lang="en-GB"/>
              <a:t>The Trust Equation </a:t>
            </a:r>
          </a:p>
        </p:txBody>
      </p:sp>
      <p:pic>
        <p:nvPicPr>
          <p:cNvPr id="4" name="Picture 3">
            <a:extLst>
              <a:ext uri="{FF2B5EF4-FFF2-40B4-BE49-F238E27FC236}">
                <a16:creationId xmlns:a16="http://schemas.microsoft.com/office/drawing/2014/main" id="{C85E808C-C56E-474C-BA43-44FCFBF0BE9C}"/>
              </a:ext>
            </a:extLst>
          </p:cNvPr>
          <p:cNvPicPr>
            <a:picLocks noChangeAspect="1"/>
          </p:cNvPicPr>
          <p:nvPr/>
        </p:nvPicPr>
        <p:blipFill>
          <a:blip r:embed="rId2"/>
          <a:stretch>
            <a:fillRect/>
          </a:stretch>
        </p:blipFill>
        <p:spPr>
          <a:xfrm>
            <a:off x="731586" y="1696452"/>
            <a:ext cx="7456021" cy="3465095"/>
          </a:xfrm>
          <a:prstGeom prst="rect">
            <a:avLst/>
          </a:prstGeom>
        </p:spPr>
      </p:pic>
      <p:sp>
        <p:nvSpPr>
          <p:cNvPr id="6" name="Rectangle 5">
            <a:extLst>
              <a:ext uri="{FF2B5EF4-FFF2-40B4-BE49-F238E27FC236}">
                <a16:creationId xmlns:a16="http://schemas.microsoft.com/office/drawing/2014/main" id="{92C21778-F1E7-4779-A97A-586AA64FFD79}"/>
              </a:ext>
            </a:extLst>
          </p:cNvPr>
          <p:cNvSpPr/>
          <p:nvPr/>
        </p:nvSpPr>
        <p:spPr>
          <a:xfrm>
            <a:off x="222585" y="6092455"/>
            <a:ext cx="4572000" cy="253916"/>
          </a:xfrm>
          <a:prstGeom prst="rect">
            <a:avLst/>
          </a:prstGeom>
        </p:spPr>
        <p:txBody>
          <a:bodyPr>
            <a:spAutoFit/>
          </a:bodyPr>
          <a:lstStyle/>
          <a:p>
            <a:pPr fontAlgn="base"/>
            <a:r>
              <a:rPr lang="en-GB" sz="1000">
                <a:solidFill>
                  <a:srgbClr val="000000"/>
                </a:solidFill>
                <a:latin typeface="Arial" panose="020B0604020202020204" pitchFamily="34" charset="0"/>
              </a:rPr>
              <a:t>Adapted from: The Trusted Advisor (</a:t>
            </a:r>
            <a:r>
              <a:rPr lang="en-GB" sz="1000" err="1">
                <a:solidFill>
                  <a:srgbClr val="000000"/>
                </a:solidFill>
                <a:latin typeface="Arial" panose="020B0604020202020204" pitchFamily="34" charset="0"/>
              </a:rPr>
              <a:t>Maister</a:t>
            </a:r>
            <a:r>
              <a:rPr lang="en-GB" sz="1000">
                <a:solidFill>
                  <a:srgbClr val="000000"/>
                </a:solidFill>
                <a:latin typeface="Arial" panose="020B0604020202020204" pitchFamily="34" charset="0"/>
              </a:rPr>
              <a:t>, Green and </a:t>
            </a:r>
            <a:r>
              <a:rPr lang="en-GB" sz="1000" err="1">
                <a:solidFill>
                  <a:srgbClr val="000000"/>
                </a:solidFill>
                <a:latin typeface="Arial" panose="020B0604020202020204" pitchFamily="34" charset="0"/>
              </a:rPr>
              <a:t>Galford</a:t>
            </a:r>
            <a:r>
              <a:rPr lang="en-GB" sz="1000">
                <a:solidFill>
                  <a:srgbClr val="000000"/>
                </a:solidFill>
                <a:latin typeface="Arial" panose="020B0604020202020204" pitchFamily="34" charset="0"/>
              </a:rPr>
              <a:t>, 2012) </a:t>
            </a:r>
            <a:r>
              <a:rPr lang="en-US" sz="1000">
                <a:latin typeface="Arial" panose="020B0604020202020204" pitchFamily="34" charset="0"/>
              </a:rPr>
              <a:t>​</a:t>
            </a:r>
            <a:endParaRPr lang="en-US" sz="1000" b="0" i="0" u="none" strike="noStrike">
              <a:effectLst/>
              <a:latin typeface="&amp;quot"/>
            </a:endParaRPr>
          </a:p>
        </p:txBody>
      </p:sp>
    </p:spTree>
    <p:extLst>
      <p:ext uri="{BB962C8B-B14F-4D97-AF65-F5344CB8AC3E}">
        <p14:creationId xmlns:p14="http://schemas.microsoft.com/office/powerpoint/2010/main" val="32440251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9783-D50D-4F30-A8C0-F448D5DC5B72}"/>
              </a:ext>
            </a:extLst>
          </p:cNvPr>
          <p:cNvSpPr>
            <a:spLocks noGrp="1"/>
          </p:cNvSpPr>
          <p:nvPr>
            <p:ph type="title"/>
          </p:nvPr>
        </p:nvSpPr>
        <p:spPr/>
        <p:txBody>
          <a:bodyPr/>
          <a:lstStyle/>
          <a:p>
            <a:r>
              <a:rPr lang="en-GB"/>
              <a:t>Trust components</a:t>
            </a:r>
          </a:p>
        </p:txBody>
      </p:sp>
      <p:sp>
        <p:nvSpPr>
          <p:cNvPr id="4" name="Rectangle 3">
            <a:extLst>
              <a:ext uri="{FF2B5EF4-FFF2-40B4-BE49-F238E27FC236}">
                <a16:creationId xmlns:a16="http://schemas.microsoft.com/office/drawing/2014/main" id="{E59F4E89-D7F2-4A5C-914B-0EC3E7C7560D}"/>
              </a:ext>
            </a:extLst>
          </p:cNvPr>
          <p:cNvSpPr/>
          <p:nvPr/>
        </p:nvSpPr>
        <p:spPr>
          <a:xfrm>
            <a:off x="62164" y="6219413"/>
            <a:ext cx="4572000" cy="253916"/>
          </a:xfrm>
          <a:prstGeom prst="rect">
            <a:avLst/>
          </a:prstGeom>
        </p:spPr>
        <p:txBody>
          <a:bodyPr>
            <a:spAutoFit/>
          </a:bodyPr>
          <a:lstStyle/>
          <a:p>
            <a:pPr fontAlgn="base"/>
            <a:r>
              <a:rPr lang="en-GB" sz="1000">
                <a:solidFill>
                  <a:srgbClr val="000000"/>
                </a:solidFill>
                <a:latin typeface="Arial" panose="020B0604020202020204" pitchFamily="34" charset="0"/>
              </a:rPr>
              <a:t>Adapted from: The Trusted Advisor (</a:t>
            </a:r>
            <a:r>
              <a:rPr lang="en-GB" sz="1000" err="1">
                <a:solidFill>
                  <a:srgbClr val="000000"/>
                </a:solidFill>
                <a:latin typeface="Arial" panose="020B0604020202020204" pitchFamily="34" charset="0"/>
              </a:rPr>
              <a:t>Maister</a:t>
            </a:r>
            <a:r>
              <a:rPr lang="en-GB" sz="1000">
                <a:solidFill>
                  <a:srgbClr val="000000"/>
                </a:solidFill>
                <a:latin typeface="Arial" panose="020B0604020202020204" pitchFamily="34" charset="0"/>
              </a:rPr>
              <a:t>, Green and </a:t>
            </a:r>
            <a:r>
              <a:rPr lang="en-GB" sz="1000" err="1">
                <a:solidFill>
                  <a:srgbClr val="000000"/>
                </a:solidFill>
                <a:latin typeface="Arial" panose="020B0604020202020204" pitchFamily="34" charset="0"/>
              </a:rPr>
              <a:t>Galford</a:t>
            </a:r>
            <a:r>
              <a:rPr lang="en-GB" sz="1000">
                <a:solidFill>
                  <a:srgbClr val="000000"/>
                </a:solidFill>
                <a:latin typeface="Arial" panose="020B0604020202020204" pitchFamily="34" charset="0"/>
              </a:rPr>
              <a:t>, 2012) </a:t>
            </a:r>
            <a:r>
              <a:rPr lang="en-US" sz="1000">
                <a:latin typeface="Arial" panose="020B0604020202020204" pitchFamily="34" charset="0"/>
              </a:rPr>
              <a:t>​</a:t>
            </a:r>
            <a:endParaRPr lang="en-US" sz="1000" b="0" i="0" u="none" strike="noStrike">
              <a:effectLst/>
              <a:latin typeface="&amp;quot"/>
            </a:endParaRPr>
          </a:p>
        </p:txBody>
      </p:sp>
      <p:graphicFrame>
        <p:nvGraphicFramePr>
          <p:cNvPr id="3" name="Table 4">
            <a:extLst>
              <a:ext uri="{FF2B5EF4-FFF2-40B4-BE49-F238E27FC236}">
                <a16:creationId xmlns:a16="http://schemas.microsoft.com/office/drawing/2014/main" id="{EBE54672-8348-443E-8DD4-E607B436B616}"/>
              </a:ext>
            </a:extLst>
          </p:cNvPr>
          <p:cNvGraphicFramePr>
            <a:graphicFrameLocks noGrp="1"/>
          </p:cNvGraphicFramePr>
          <p:nvPr>
            <p:extLst>
              <p:ext uri="{D42A27DB-BD31-4B8C-83A1-F6EECF244321}">
                <p14:modId xmlns:p14="http://schemas.microsoft.com/office/powerpoint/2010/main" val="1582139295"/>
              </p:ext>
            </p:extLst>
          </p:nvPr>
        </p:nvGraphicFramePr>
        <p:xfrm>
          <a:off x="1111347" y="1457606"/>
          <a:ext cx="6921306" cy="3480156"/>
        </p:xfrm>
        <a:graphic>
          <a:graphicData uri="http://schemas.openxmlformats.org/drawingml/2006/table">
            <a:tbl>
              <a:tblPr firstRow="1" bandRow="1">
                <a:tableStyleId>{5C22544A-7EE6-4342-B048-85BDC9FD1C3A}</a:tableStyleId>
              </a:tblPr>
              <a:tblGrid>
                <a:gridCol w="2954216">
                  <a:extLst>
                    <a:ext uri="{9D8B030D-6E8A-4147-A177-3AD203B41FA5}">
                      <a16:colId xmlns:a16="http://schemas.microsoft.com/office/drawing/2014/main" val="3902586328"/>
                    </a:ext>
                  </a:extLst>
                </a:gridCol>
                <a:gridCol w="3967090">
                  <a:extLst>
                    <a:ext uri="{9D8B030D-6E8A-4147-A177-3AD203B41FA5}">
                      <a16:colId xmlns:a16="http://schemas.microsoft.com/office/drawing/2014/main" val="3983083869"/>
                    </a:ext>
                  </a:extLst>
                </a:gridCol>
              </a:tblGrid>
              <a:tr h="479104">
                <a:tc>
                  <a:txBody>
                    <a:bodyPr/>
                    <a:lstStyle/>
                    <a:p>
                      <a:pPr algn="ctr"/>
                      <a:r>
                        <a:rPr lang="en-GB"/>
                        <a:t>COMPONENT </a:t>
                      </a:r>
                    </a:p>
                  </a:txBody>
                  <a:tcPr anchor="ctr">
                    <a:solidFill>
                      <a:schemeClr val="tx2"/>
                    </a:solidFill>
                  </a:tcPr>
                </a:tc>
                <a:tc>
                  <a:txBody>
                    <a:bodyPr/>
                    <a:lstStyle/>
                    <a:p>
                      <a:pPr algn="ctr"/>
                      <a:r>
                        <a:rPr lang="en-GB"/>
                        <a:t>EXAMPLE</a:t>
                      </a:r>
                    </a:p>
                  </a:txBody>
                  <a:tcPr anchor="ctr">
                    <a:solidFill>
                      <a:schemeClr val="tx2"/>
                    </a:solidFill>
                  </a:tcPr>
                </a:tc>
                <a:extLst>
                  <a:ext uri="{0D108BD9-81ED-4DB2-BD59-A6C34878D82A}">
                    <a16:rowId xmlns:a16="http://schemas.microsoft.com/office/drawing/2014/main" val="447881064"/>
                  </a:ext>
                </a:extLst>
              </a:tr>
              <a:tr h="750263">
                <a:tc>
                  <a:txBody>
                    <a:bodyPr/>
                    <a:lstStyle/>
                    <a:p>
                      <a:pPr algn="ctr"/>
                      <a:r>
                        <a:rPr lang="en-GB" b="1"/>
                        <a:t>Credibility</a:t>
                      </a:r>
                    </a:p>
                  </a:txBody>
                  <a:tcPr anchor="ctr">
                    <a:solidFill>
                      <a:schemeClr val="accent1">
                        <a:lumMod val="20000"/>
                        <a:lumOff val="80000"/>
                      </a:schemeClr>
                    </a:solidFill>
                  </a:tcPr>
                </a:tc>
                <a:tc>
                  <a:txBody>
                    <a:bodyPr/>
                    <a:lstStyle/>
                    <a:p>
                      <a:pPr algn="ctr"/>
                      <a:r>
                        <a:rPr lang="en-GB"/>
                        <a:t>Can we believe what you say?</a:t>
                      </a:r>
                    </a:p>
                  </a:txBody>
                  <a:tcPr anchor="ctr">
                    <a:solidFill>
                      <a:schemeClr val="accent1">
                        <a:lumMod val="20000"/>
                        <a:lumOff val="80000"/>
                      </a:schemeClr>
                    </a:solidFill>
                  </a:tcPr>
                </a:tc>
                <a:extLst>
                  <a:ext uri="{0D108BD9-81ED-4DB2-BD59-A6C34878D82A}">
                    <a16:rowId xmlns:a16="http://schemas.microsoft.com/office/drawing/2014/main" val="982591971"/>
                  </a:ext>
                </a:extLst>
              </a:tr>
              <a:tr h="750263">
                <a:tc>
                  <a:txBody>
                    <a:bodyPr/>
                    <a:lstStyle/>
                    <a:p>
                      <a:pPr algn="ctr"/>
                      <a:r>
                        <a:rPr lang="en-GB" b="1"/>
                        <a:t>Reliability </a:t>
                      </a:r>
                    </a:p>
                  </a:txBody>
                  <a:tcPr anchor="ctr">
                    <a:solidFill>
                      <a:schemeClr val="accent1">
                        <a:lumMod val="20000"/>
                        <a:lumOff val="80000"/>
                      </a:schemeClr>
                    </a:solidFill>
                  </a:tcPr>
                </a:tc>
                <a:tc>
                  <a:txBody>
                    <a:bodyPr/>
                    <a:lstStyle/>
                    <a:p>
                      <a:pPr algn="ctr"/>
                      <a:r>
                        <a:rPr lang="en-GB"/>
                        <a:t>Can we depend on your actions?</a:t>
                      </a:r>
                    </a:p>
                  </a:txBody>
                  <a:tcPr anchor="ctr">
                    <a:solidFill>
                      <a:schemeClr val="accent1">
                        <a:lumMod val="20000"/>
                        <a:lumOff val="80000"/>
                      </a:schemeClr>
                    </a:solidFill>
                  </a:tcPr>
                </a:tc>
                <a:extLst>
                  <a:ext uri="{0D108BD9-81ED-4DB2-BD59-A6C34878D82A}">
                    <a16:rowId xmlns:a16="http://schemas.microsoft.com/office/drawing/2014/main" val="1529604335"/>
                  </a:ext>
                </a:extLst>
              </a:tr>
              <a:tr h="750263">
                <a:tc>
                  <a:txBody>
                    <a:bodyPr/>
                    <a:lstStyle/>
                    <a:p>
                      <a:pPr algn="ctr"/>
                      <a:r>
                        <a:rPr lang="en-GB" b="1"/>
                        <a:t>Intimacy </a:t>
                      </a:r>
                    </a:p>
                  </a:txBody>
                  <a:tcPr anchor="ctr">
                    <a:solidFill>
                      <a:schemeClr val="accent1">
                        <a:lumMod val="20000"/>
                        <a:lumOff val="80000"/>
                      </a:schemeClr>
                    </a:solidFill>
                  </a:tcPr>
                </a:tc>
                <a:tc>
                  <a:txBody>
                    <a:bodyPr/>
                    <a:lstStyle/>
                    <a:p>
                      <a:pPr algn="ctr"/>
                      <a:r>
                        <a:rPr lang="en-GB"/>
                        <a:t>Do we feel safe sharing information with you?</a:t>
                      </a:r>
                    </a:p>
                  </a:txBody>
                  <a:tcPr anchor="ctr">
                    <a:solidFill>
                      <a:schemeClr val="accent1">
                        <a:lumMod val="20000"/>
                        <a:lumOff val="80000"/>
                      </a:schemeClr>
                    </a:solidFill>
                  </a:tcPr>
                </a:tc>
                <a:extLst>
                  <a:ext uri="{0D108BD9-81ED-4DB2-BD59-A6C34878D82A}">
                    <a16:rowId xmlns:a16="http://schemas.microsoft.com/office/drawing/2014/main" val="2743753816"/>
                  </a:ext>
                </a:extLst>
              </a:tr>
              <a:tr h="750263">
                <a:tc>
                  <a:txBody>
                    <a:bodyPr/>
                    <a:lstStyle/>
                    <a:p>
                      <a:pPr algn="ctr"/>
                      <a:r>
                        <a:rPr lang="en-GB" b="1"/>
                        <a:t>Self-orientation </a:t>
                      </a:r>
                    </a:p>
                  </a:txBody>
                  <a:tcPr anchor="ctr">
                    <a:solidFill>
                      <a:schemeClr val="accent1">
                        <a:lumMod val="20000"/>
                        <a:lumOff val="80000"/>
                      </a:schemeClr>
                    </a:solidFill>
                  </a:tcPr>
                </a:tc>
                <a:tc>
                  <a:txBody>
                    <a:bodyPr/>
                    <a:lstStyle/>
                    <a:p>
                      <a:pPr algn="ctr"/>
                      <a:r>
                        <a:rPr lang="en-GB"/>
                        <a:t>Are you focused on yourself, or on the other person? </a:t>
                      </a:r>
                    </a:p>
                  </a:txBody>
                  <a:tcPr anchor="ctr">
                    <a:solidFill>
                      <a:schemeClr val="accent1">
                        <a:lumMod val="20000"/>
                        <a:lumOff val="80000"/>
                      </a:schemeClr>
                    </a:solidFill>
                  </a:tcPr>
                </a:tc>
                <a:extLst>
                  <a:ext uri="{0D108BD9-81ED-4DB2-BD59-A6C34878D82A}">
                    <a16:rowId xmlns:a16="http://schemas.microsoft.com/office/drawing/2014/main" val="2629167766"/>
                  </a:ext>
                </a:extLst>
              </a:tr>
            </a:tbl>
          </a:graphicData>
        </a:graphic>
      </p:graphicFrame>
    </p:spTree>
    <p:extLst>
      <p:ext uri="{BB962C8B-B14F-4D97-AF65-F5344CB8AC3E}">
        <p14:creationId xmlns:p14="http://schemas.microsoft.com/office/powerpoint/2010/main" val="4696213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4B6A36-2EC9-437B-BDB9-0D040C6CC1BA}"/>
              </a:ext>
            </a:extLst>
          </p:cNvPr>
          <p:cNvSpPr>
            <a:spLocks noGrp="1"/>
          </p:cNvSpPr>
          <p:nvPr>
            <p:ph idx="1"/>
          </p:nvPr>
        </p:nvSpPr>
        <p:spPr/>
        <p:txBody>
          <a:bodyPr/>
          <a:lstStyle/>
          <a:p>
            <a:r>
              <a:rPr lang="en-GB"/>
              <a:t>Courageous conversations </a:t>
            </a:r>
          </a:p>
        </p:txBody>
      </p:sp>
    </p:spTree>
    <p:extLst>
      <p:ext uri="{BB962C8B-B14F-4D97-AF65-F5344CB8AC3E}">
        <p14:creationId xmlns:p14="http://schemas.microsoft.com/office/powerpoint/2010/main" val="13268618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Courageous conversations (1 of 3) </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04274" y="652549"/>
            <a:ext cx="8935452" cy="5552901"/>
          </a:xfrm>
        </p:spPr>
        <p:txBody>
          <a:bodyPr vert="horz" lIns="91440" tIns="45720" rIns="91440" bIns="45720" numCol="1" rtlCol="0" anchor="t">
            <a:noAutofit/>
          </a:bodyPr>
          <a:lstStyle/>
          <a:p>
            <a:pPr marL="0" indent="0">
              <a:spcBef>
                <a:spcPts val="0"/>
              </a:spcBef>
              <a:buNone/>
            </a:pPr>
            <a:r>
              <a:rPr lang="en-GB" b="1" dirty="0">
                <a:latin typeface="Calibri Light"/>
                <a:cs typeface="Calibri Light"/>
              </a:rPr>
              <a:t>Purpose: </a:t>
            </a:r>
            <a:r>
              <a:rPr lang="en-GB" dirty="0">
                <a:latin typeface="Calibri Light"/>
                <a:cs typeface="Calibri Light"/>
              </a:rPr>
              <a:t>Identify how best to create effective dialogue with other people </a:t>
            </a:r>
            <a:endParaRPr lang="en-GB"/>
          </a:p>
          <a:p>
            <a:pPr marL="0" indent="0">
              <a:spcBef>
                <a:spcPts val="0"/>
              </a:spcBef>
              <a:buNone/>
            </a:pPr>
            <a:r>
              <a:rPr lang="en-GB" b="1" dirty="0">
                <a:latin typeface="Calibri Light"/>
                <a:cs typeface="Calibri Light"/>
              </a:rPr>
              <a:t>Materials: </a:t>
            </a:r>
            <a:r>
              <a:rPr lang="en-GB" dirty="0">
                <a:latin typeface="Calibri Light"/>
                <a:cs typeface="Calibri Light"/>
              </a:rPr>
              <a:t>Flipchart paper </a:t>
            </a:r>
            <a:endParaRPr lang="en-GB" b="1"/>
          </a:p>
          <a:p>
            <a:pPr marL="0" indent="0">
              <a:spcBef>
                <a:spcPts val="0"/>
              </a:spcBef>
              <a:buNone/>
            </a:pPr>
            <a:r>
              <a:rPr lang="en-GB" b="1" dirty="0">
                <a:latin typeface="Calibri Light"/>
                <a:cs typeface="Calibri Light"/>
              </a:rPr>
              <a:t>Instructions: </a:t>
            </a:r>
            <a:endParaRPr lang="en-GB" b="1" dirty="0"/>
          </a:p>
          <a:p>
            <a:pPr marL="0" indent="0">
              <a:spcBef>
                <a:spcPts val="0"/>
              </a:spcBef>
              <a:buNone/>
            </a:pPr>
            <a:r>
              <a:rPr lang="en-GB" b="1" dirty="0">
                <a:latin typeface="Calibri Light"/>
                <a:cs typeface="Calibri Light"/>
              </a:rPr>
              <a:t>Part 1: </a:t>
            </a:r>
            <a:r>
              <a:rPr lang="en-GB" dirty="0">
                <a:latin typeface="Calibri Light"/>
                <a:cs typeface="Calibri Light"/>
              </a:rPr>
              <a:t>Link back to the Cause &amp; Effect diagram, building on it with slides 97 – 99  to emphasise that both people in a two-person dialogue will have facts-stories-emotions-behaviour. In order to have effective dialogue, the facts and stories need to be aligned. Everyone needs to be on the same page with sharing facts and having access to all the relevant information and testing stories. </a:t>
            </a:r>
            <a:r>
              <a:rPr lang="en-GB" b="1" dirty="0">
                <a:latin typeface="Calibri Light"/>
                <a:cs typeface="Calibri Light"/>
              </a:rPr>
              <a:t>Facilitators to undertake a scenario to the group </a:t>
            </a:r>
            <a:r>
              <a:rPr lang="en-GB" dirty="0">
                <a:latin typeface="Calibri Light"/>
                <a:cs typeface="Calibri Light"/>
              </a:rPr>
              <a:t>taking it in turns to read out the statements below (replace facilitator A/B with names): </a:t>
            </a:r>
            <a:endParaRPr lang="en-GB" dirty="0"/>
          </a:p>
          <a:p>
            <a:pPr>
              <a:spcBef>
                <a:spcPts val="0"/>
              </a:spcBef>
              <a:spcAft>
                <a:spcPts val="0"/>
              </a:spcAft>
            </a:pPr>
            <a:r>
              <a:rPr lang="en-GB" sz="1200" b="1" dirty="0">
                <a:latin typeface="Calibri Light"/>
                <a:cs typeface="Calibri Light"/>
              </a:rPr>
              <a:t>Facilitator A: </a:t>
            </a:r>
            <a:r>
              <a:rPr lang="en-GB" sz="1200" dirty="0">
                <a:latin typeface="Calibri Light"/>
                <a:cs typeface="Calibri Light"/>
              </a:rPr>
              <a:t>I asked Facilitator B for help with putting together some slides for a training session. I provided her with a full brief. A day before the deadline I asked Facilitator B for a progress update. Facilitator B said she hadn’t started it yet, but it would probably be done on time. I decided to take the piece of work back and completed the slides myself. I was pretty angry and disappointed that Facilitator B didn’t prioritise the task and I’ve decided I’ll ask someone else for help next time. I don’t think I’ll speak to Facilitator B about this issue – even though I’m angry, it doesn’t feel like it’s worth it.</a:t>
            </a:r>
          </a:p>
          <a:p>
            <a:pPr>
              <a:spcBef>
                <a:spcPts val="0"/>
              </a:spcBef>
              <a:spcAft>
                <a:spcPts val="0"/>
              </a:spcAft>
            </a:pPr>
            <a:r>
              <a:rPr lang="en-GB" sz="1200" b="1" dirty="0">
                <a:latin typeface="Calibri Light"/>
                <a:cs typeface="Calibri Light"/>
              </a:rPr>
              <a:t>Facilitator B</a:t>
            </a:r>
            <a:r>
              <a:rPr lang="en-GB" sz="1200" dirty="0">
                <a:latin typeface="Calibri Light"/>
                <a:cs typeface="Calibri Light"/>
              </a:rPr>
              <a:t>: I felt really undermined and angry that the work was taken off me, and I feel like Facilitator A doesn’t trust me with simple tasks. I’ll probably avoid social contact with Facilitator A for a while. I probably won’t talk to Facilitator A about the slides again – I don’t want to make things any worse.</a:t>
            </a:r>
          </a:p>
          <a:p>
            <a:pPr>
              <a:spcBef>
                <a:spcPts val="0"/>
              </a:spcBef>
              <a:spcAft>
                <a:spcPts val="0"/>
              </a:spcAft>
            </a:pPr>
            <a:r>
              <a:rPr lang="en-GB" sz="1200" b="1" dirty="0">
                <a:latin typeface="Calibri Light"/>
                <a:cs typeface="Calibri Light"/>
              </a:rPr>
              <a:t>Facilitator A</a:t>
            </a:r>
            <a:r>
              <a:rPr lang="en-GB" sz="1200" dirty="0">
                <a:latin typeface="Calibri Light"/>
                <a:cs typeface="Calibri Light"/>
              </a:rPr>
              <a:t>: What I didn’t share with Facilitator B is the fact that I am under a huge amount of pressure at the moment – I had the training deadline, and this piece of work is a small but an important part of a bigger programme. I’m pretty sure that Facilitator B knows all this as there have been lots of conversations about it. ​</a:t>
            </a:r>
          </a:p>
          <a:p>
            <a:pPr>
              <a:spcBef>
                <a:spcPts val="0"/>
              </a:spcBef>
              <a:spcAft>
                <a:spcPts val="0"/>
              </a:spcAft>
            </a:pPr>
            <a:r>
              <a:rPr lang="en-GB" sz="1200" b="1" dirty="0">
                <a:latin typeface="Calibri Light"/>
                <a:cs typeface="Calibri Light"/>
              </a:rPr>
              <a:t>Facilitator B: </a:t>
            </a:r>
            <a:r>
              <a:rPr lang="en-GB" sz="1200" dirty="0">
                <a:latin typeface="Calibri Light"/>
                <a:cs typeface="Calibri Light"/>
              </a:rPr>
              <a:t>What I haven’t shared with Facilitator A is that I am working on multiple projects with competing timelines. I didn’t think to check how important this task was – I’ve been pretty busy and Facilitator A is usually pretty relaxed about deadlines, so I assumed it was ok to leave it to the last minute. I made a judgement call that these particular slides were less important than a major deadline on another project – I was pretty confident I’d fit it all in, and I didn’t really feel that this was a big deal until Facilitator A took the work away from me.​</a:t>
            </a:r>
          </a:p>
          <a:p>
            <a:pPr>
              <a:spcBef>
                <a:spcPts val="0"/>
              </a:spcBef>
              <a:spcAft>
                <a:spcPts val="0"/>
              </a:spcAft>
            </a:pPr>
            <a:r>
              <a:rPr lang="en-GB" sz="1200" b="1" dirty="0">
                <a:latin typeface="Calibri Light"/>
                <a:cs typeface="Calibri Light"/>
              </a:rPr>
              <a:t>Debrief: </a:t>
            </a:r>
            <a:r>
              <a:rPr lang="en-GB" sz="1200" dirty="0">
                <a:latin typeface="Calibri Light"/>
                <a:cs typeface="Calibri Light"/>
              </a:rPr>
              <a:t>This sort of misunderstanding is pretty common and in itself not catastrophic! The task got done and the training was delivered well. But by not having a conversation afterwards to explore what happened, and where the misunderstanding came from, there’s a risk that the relationship breaks down, and neither of us learns about how to manage similar situations in the future</a:t>
            </a:r>
            <a:endParaRPr lang="en-GB" dirty="0">
              <a:latin typeface="Calibri Light"/>
              <a:cs typeface="Calibri Light"/>
            </a:endParaRPr>
          </a:p>
          <a:p>
            <a:pPr>
              <a:spcBef>
                <a:spcPts val="0"/>
              </a:spcBef>
              <a:spcAft>
                <a:spcPts val="0"/>
              </a:spcAft>
            </a:pPr>
            <a:endParaRPr lang="en-GB" sz="1200">
              <a:latin typeface="Calibri Light"/>
              <a:cs typeface="Calibri Light"/>
            </a:endParaRPr>
          </a:p>
          <a:p>
            <a:pPr marL="0" indent="0">
              <a:spcBef>
                <a:spcPts val="0"/>
              </a:spcBef>
              <a:buNone/>
            </a:pPr>
            <a:r>
              <a:rPr lang="en-GB" b="1" dirty="0">
                <a:latin typeface="Calibri Light"/>
                <a:cs typeface="Calibri Light"/>
              </a:rPr>
              <a:t>Timings: </a:t>
            </a:r>
            <a:r>
              <a:rPr lang="en-GB" dirty="0">
                <a:latin typeface="Calibri Light"/>
                <a:cs typeface="Calibri Light"/>
              </a:rPr>
              <a:t>15 minutes </a:t>
            </a:r>
            <a:endParaRPr lang="en-GB" b="1"/>
          </a:p>
          <a:p>
            <a:pPr>
              <a:spcBef>
                <a:spcPts val="0"/>
              </a:spcBef>
            </a:pPr>
            <a:endParaRPr lang="en-GB"/>
          </a:p>
        </p:txBody>
      </p:sp>
    </p:spTree>
    <p:extLst>
      <p:ext uri="{BB962C8B-B14F-4D97-AF65-F5344CB8AC3E}">
        <p14:creationId xmlns:p14="http://schemas.microsoft.com/office/powerpoint/2010/main" val="8195863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Courageous conversations (2 of 3) </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147484" y="731520"/>
            <a:ext cx="9099755" cy="5887921"/>
          </a:xfrm>
        </p:spPr>
        <p:txBody>
          <a:bodyPr vert="horz" lIns="91440" tIns="45720" rIns="91440" bIns="45720" numCol="1" rtlCol="0" anchor="t">
            <a:noAutofit/>
          </a:bodyPr>
          <a:lstStyle/>
          <a:p>
            <a:pPr marL="0" indent="0">
              <a:spcBef>
                <a:spcPts val="0"/>
              </a:spcBef>
              <a:buNone/>
            </a:pPr>
            <a:r>
              <a:rPr lang="en-GB" b="1" dirty="0">
                <a:latin typeface="Calibri Light"/>
                <a:cs typeface="Calibri Light"/>
              </a:rPr>
              <a:t>Part 2:</a:t>
            </a:r>
          </a:p>
          <a:p>
            <a:pPr marL="0" indent="0">
              <a:spcBef>
                <a:spcPts val="0"/>
              </a:spcBef>
              <a:buNone/>
            </a:pPr>
            <a:br>
              <a:rPr lang="en-GB" dirty="0"/>
            </a:br>
            <a:r>
              <a:rPr lang="en-GB" dirty="0">
                <a:latin typeface="Calibri Light"/>
                <a:cs typeface="Calibri Light"/>
              </a:rPr>
              <a:t>Ask the group ‘What does effective dialogue look like in the PSW role?’ write up their answers, using the questions below as prompts:</a:t>
            </a:r>
          </a:p>
          <a:p>
            <a:pPr>
              <a:spcBef>
                <a:spcPts val="0"/>
              </a:spcBef>
            </a:pPr>
            <a:r>
              <a:rPr lang="en-GB" dirty="0">
                <a:latin typeface="Calibri Light"/>
                <a:cs typeface="Calibri Light"/>
              </a:rPr>
              <a:t>‘When have you had effective dialogue as a PSW with others?’ </a:t>
            </a:r>
          </a:p>
          <a:p>
            <a:pPr>
              <a:spcBef>
                <a:spcPts val="0"/>
              </a:spcBef>
            </a:pPr>
            <a:r>
              <a:rPr lang="en-GB" dirty="0">
                <a:latin typeface="Calibri Light"/>
                <a:cs typeface="Calibri Light"/>
              </a:rPr>
              <a:t>‘What made it effective?’</a:t>
            </a:r>
          </a:p>
          <a:p>
            <a:pPr>
              <a:spcBef>
                <a:spcPts val="0"/>
              </a:spcBef>
            </a:pPr>
            <a:r>
              <a:rPr lang="en-GB" dirty="0">
                <a:latin typeface="Calibri Light"/>
                <a:cs typeface="Calibri Light"/>
              </a:rPr>
              <a:t>‘What difficult conversations might you need to have as a PSW?’</a:t>
            </a:r>
          </a:p>
          <a:p>
            <a:pPr marL="0" indent="0">
              <a:spcBef>
                <a:spcPts val="0"/>
              </a:spcBef>
              <a:buNone/>
            </a:pPr>
            <a:r>
              <a:rPr lang="en-GB" dirty="0">
                <a:latin typeface="Calibri Light"/>
                <a:cs typeface="Calibri Light"/>
              </a:rPr>
              <a:t>Then ask participants ‘what prevents dialogue?’ as a group. Write answers on flipchart paper at the front of the room. In a group discussion,  ask participants how their answers on ‘what prevents dialogue’ could impact on the relationship with those they support?</a:t>
            </a:r>
          </a:p>
          <a:p>
            <a:pPr marL="0" indent="0">
              <a:lnSpc>
                <a:spcPct val="100000"/>
              </a:lnSpc>
              <a:spcBef>
                <a:spcPts val="0"/>
              </a:spcBef>
              <a:spcAft>
                <a:spcPts val="600"/>
              </a:spcAft>
              <a:buNone/>
            </a:pPr>
            <a:r>
              <a:rPr lang="en-GB" dirty="0">
                <a:latin typeface="Calibri Light"/>
                <a:cs typeface="Calibri Light"/>
              </a:rPr>
              <a:t>Explain that the main barrier to effective dialogue is when people stop themselves, or are stopped by others from contributing to the conversation and the shared understanding we discussed previously.</a:t>
            </a:r>
          </a:p>
          <a:p>
            <a:pPr marL="0" indent="0">
              <a:spcBef>
                <a:spcPts val="0"/>
              </a:spcBef>
              <a:buNone/>
            </a:pPr>
            <a:r>
              <a:rPr lang="en-GB" dirty="0">
                <a:latin typeface="Calibri Light"/>
                <a:cs typeface="Calibri Light"/>
              </a:rPr>
              <a:t>Then go through slide 100 on ‘what prevents dialogue?’: </a:t>
            </a:r>
            <a:endParaRPr lang="en-GB" dirty="0"/>
          </a:p>
          <a:p>
            <a:pPr marL="0" indent="0" fontAlgn="base">
              <a:spcBef>
                <a:spcPts val="0"/>
              </a:spcBef>
              <a:spcAft>
                <a:spcPts val="0"/>
              </a:spcAft>
              <a:buNone/>
            </a:pPr>
            <a:r>
              <a:rPr lang="en-GB" b="1" dirty="0">
                <a:latin typeface="Calibri Light"/>
                <a:cs typeface="Calibri Light"/>
              </a:rPr>
              <a:t>Withholding your views</a:t>
            </a:r>
          </a:p>
          <a:p>
            <a:pPr fontAlgn="base">
              <a:spcBef>
                <a:spcPts val="0"/>
              </a:spcBef>
              <a:spcAft>
                <a:spcPts val="0"/>
              </a:spcAft>
            </a:pPr>
            <a:r>
              <a:rPr lang="en-GB" dirty="0">
                <a:latin typeface="Calibri Light"/>
                <a:cs typeface="Calibri Light"/>
              </a:rPr>
              <a:t>Masking – understating or selectively showing our feelings – sarcasm, sugar coating, humour</a:t>
            </a:r>
            <a:r>
              <a:rPr lang="en-US" dirty="0">
                <a:latin typeface="Calibri Light"/>
                <a:cs typeface="Calibri Light"/>
              </a:rPr>
              <a:t>​</a:t>
            </a:r>
          </a:p>
          <a:p>
            <a:pPr fontAlgn="base">
              <a:spcBef>
                <a:spcPts val="0"/>
              </a:spcBef>
              <a:spcAft>
                <a:spcPts val="0"/>
              </a:spcAft>
            </a:pPr>
            <a:r>
              <a:rPr lang="en-GB" dirty="0">
                <a:latin typeface="Calibri Light"/>
                <a:cs typeface="Calibri Light"/>
              </a:rPr>
              <a:t>Avoiding – Steering away from sensitive conversations by keeping to safe, trivial ground</a:t>
            </a:r>
            <a:r>
              <a:rPr lang="en-US" dirty="0">
                <a:latin typeface="Calibri Light"/>
                <a:cs typeface="Calibri Light"/>
              </a:rPr>
              <a:t>​</a:t>
            </a:r>
          </a:p>
          <a:p>
            <a:pPr fontAlgn="base">
              <a:spcBef>
                <a:spcPts val="0"/>
              </a:spcBef>
              <a:spcAft>
                <a:spcPts val="0"/>
              </a:spcAft>
            </a:pPr>
            <a:r>
              <a:rPr lang="en-GB" dirty="0">
                <a:latin typeface="Calibri Light"/>
                <a:cs typeface="Calibri Light"/>
              </a:rPr>
              <a:t>Withdrawing – pulling out of the conversation entirely</a:t>
            </a:r>
          </a:p>
          <a:p>
            <a:pPr marL="0" indent="0" fontAlgn="base">
              <a:spcBef>
                <a:spcPts val="0"/>
              </a:spcBef>
              <a:spcAft>
                <a:spcPts val="0"/>
              </a:spcAft>
              <a:buNone/>
            </a:pPr>
            <a:r>
              <a:rPr lang="en-GB" b="1" dirty="0">
                <a:latin typeface="Calibri Light"/>
                <a:cs typeface="Calibri Light"/>
              </a:rPr>
              <a:t>Blocking their views</a:t>
            </a:r>
          </a:p>
          <a:p>
            <a:pPr fontAlgn="base">
              <a:spcBef>
                <a:spcPts val="0"/>
              </a:spcBef>
              <a:spcAft>
                <a:spcPts val="0"/>
              </a:spcAft>
            </a:pPr>
            <a:r>
              <a:rPr lang="en-GB" dirty="0">
                <a:latin typeface="Calibri Light"/>
                <a:cs typeface="Calibri Light"/>
              </a:rPr>
              <a:t>Controlling – forcing your view on others – cutting people off, overstating your point, speaking in absolutes (I’m sure that everyone here agrees that… the last time we tried that it was a complete disaster)</a:t>
            </a:r>
            <a:r>
              <a:rPr lang="en-US" dirty="0">
                <a:latin typeface="Calibri Light"/>
                <a:cs typeface="Calibri Light"/>
              </a:rPr>
              <a:t>​</a:t>
            </a:r>
          </a:p>
          <a:p>
            <a:pPr fontAlgn="base">
              <a:spcBef>
                <a:spcPts val="0"/>
              </a:spcBef>
              <a:spcAft>
                <a:spcPts val="0"/>
              </a:spcAft>
            </a:pPr>
            <a:r>
              <a:rPr lang="en-GB" dirty="0">
                <a:latin typeface="Calibri Light"/>
                <a:cs typeface="Calibri Light"/>
              </a:rPr>
              <a:t>Labelling – attaching a label to dismiss someone’s point (that’s very a very dated perspective)</a:t>
            </a:r>
            <a:r>
              <a:rPr lang="en-US" dirty="0">
                <a:latin typeface="Calibri Light"/>
                <a:cs typeface="Calibri Light"/>
              </a:rPr>
              <a:t>​</a:t>
            </a:r>
          </a:p>
          <a:p>
            <a:pPr fontAlgn="base">
              <a:spcBef>
                <a:spcPts val="0"/>
              </a:spcBef>
              <a:spcAft>
                <a:spcPts val="0"/>
              </a:spcAft>
            </a:pPr>
            <a:r>
              <a:rPr lang="en-GB" dirty="0">
                <a:latin typeface="Calibri Light"/>
                <a:cs typeface="Calibri Light"/>
              </a:rPr>
              <a:t>Verbal attack – belittling the person</a:t>
            </a:r>
          </a:p>
          <a:p>
            <a:pPr fontAlgn="base">
              <a:spcBef>
                <a:spcPts val="0"/>
              </a:spcBef>
              <a:spcAft>
                <a:spcPts val="0"/>
              </a:spcAft>
            </a:pPr>
            <a:endParaRPr lang="en-GB"/>
          </a:p>
          <a:p>
            <a:pPr marL="0" indent="0" fontAlgn="base">
              <a:spcBef>
                <a:spcPts val="0"/>
              </a:spcBef>
              <a:spcAft>
                <a:spcPts val="0"/>
              </a:spcAft>
              <a:buNone/>
            </a:pPr>
            <a:r>
              <a:rPr lang="en-GB" b="1" dirty="0">
                <a:latin typeface="Calibri Light"/>
                <a:cs typeface="Calibri Light"/>
              </a:rPr>
              <a:t>Timings: </a:t>
            </a:r>
            <a:r>
              <a:rPr lang="en-GB" dirty="0">
                <a:latin typeface="Calibri Light"/>
                <a:cs typeface="Calibri Light"/>
              </a:rPr>
              <a:t>20 mins</a:t>
            </a:r>
            <a:endParaRPr lang="en-GB" b="1">
              <a:latin typeface="Calibri Light"/>
              <a:cs typeface="Calibri Light"/>
            </a:endParaRPr>
          </a:p>
          <a:p>
            <a:pPr marL="0" indent="0" fontAlgn="base">
              <a:spcBef>
                <a:spcPts val="0"/>
              </a:spcBef>
              <a:spcAft>
                <a:spcPts val="0"/>
              </a:spcAft>
              <a:buNone/>
            </a:pPr>
            <a:endParaRPr lang="en-US"/>
          </a:p>
        </p:txBody>
      </p:sp>
    </p:spTree>
    <p:extLst>
      <p:ext uri="{BB962C8B-B14F-4D97-AF65-F5344CB8AC3E}">
        <p14:creationId xmlns:p14="http://schemas.microsoft.com/office/powerpoint/2010/main" val="32089572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Courageous conversations (3 of 3) </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22122" y="1097604"/>
            <a:ext cx="9099755" cy="4737909"/>
          </a:xfrm>
        </p:spPr>
        <p:txBody>
          <a:bodyPr vert="horz" lIns="91440" tIns="45720" rIns="91440" bIns="45720" numCol="1" rtlCol="0" anchor="t">
            <a:noAutofit/>
          </a:bodyPr>
          <a:lstStyle/>
          <a:p>
            <a:pPr marL="0" indent="0" fontAlgn="base">
              <a:spcBef>
                <a:spcPts val="0"/>
              </a:spcBef>
              <a:spcAft>
                <a:spcPts val="0"/>
              </a:spcAft>
              <a:buNone/>
            </a:pPr>
            <a:r>
              <a:rPr lang="en-US" sz="1200" dirty="0">
                <a:latin typeface="Calibri Light"/>
                <a:cs typeface="Calibri Light"/>
              </a:rPr>
              <a:t>Ask people what they have done in situations when they are faced with the reactions on the slide. Explain that one of the key things is having the confidence to give helpful, constructive feedback to move the conversation forward.</a:t>
            </a:r>
          </a:p>
          <a:p>
            <a:pPr marL="0" indent="0" fontAlgn="base">
              <a:spcBef>
                <a:spcPts val="0"/>
              </a:spcBef>
              <a:spcAft>
                <a:spcPts val="0"/>
              </a:spcAft>
              <a:buNone/>
            </a:pPr>
            <a:endParaRPr lang="en-US" sz="1200" dirty="0"/>
          </a:p>
          <a:p>
            <a:pPr marL="0" indent="0">
              <a:spcBef>
                <a:spcPts val="0"/>
              </a:spcBef>
              <a:buNone/>
            </a:pPr>
            <a:r>
              <a:rPr lang="en-GB" sz="1200" b="1" dirty="0">
                <a:latin typeface="Calibri Light"/>
                <a:cs typeface="Calibri Light"/>
              </a:rPr>
              <a:t>Part 3: </a:t>
            </a:r>
            <a:r>
              <a:rPr lang="en-GB" sz="1200" dirty="0">
                <a:latin typeface="Calibri Light"/>
                <a:cs typeface="Calibri Light"/>
              </a:rPr>
              <a:t>Then, describe the Feedback Framework (slide 103). Explain that A and E happen before and after the conversation  - they are prompts to help you to prepare to have an effective conversation (A), and to reflect on how it went afterwards (E). Facilitators to demonstrate the approach to each other in front of the group by giving feedback to one another – focus on ‘I’ statements. Take it in turns to provide feedback to one another based on the scenario you talked through earlier in the session using the ‘BCD’ components of the model. As you give the feedback point to the part of the BCD you are talking through. </a:t>
            </a:r>
            <a:endParaRPr lang="en-GB" sz="1200" dirty="0"/>
          </a:p>
          <a:p>
            <a:pPr marL="0" indent="0">
              <a:spcBef>
                <a:spcPts val="0"/>
              </a:spcBef>
              <a:buNone/>
            </a:pPr>
            <a:r>
              <a:rPr lang="en-GB" sz="1200" dirty="0">
                <a:latin typeface="Calibri Light"/>
                <a:cs typeface="Calibri Light"/>
              </a:rPr>
              <a:t>E.g. Facilitator 1: When we were preparing the slides and I asked you for a progress update, you said that you hadn’t started, and they would probably be done on time (</a:t>
            </a:r>
            <a:r>
              <a:rPr lang="en-GB" sz="1200" b="1" dirty="0">
                <a:latin typeface="Calibri Light"/>
                <a:cs typeface="Calibri Light"/>
              </a:rPr>
              <a:t>behaviour</a:t>
            </a:r>
            <a:r>
              <a:rPr lang="en-GB" sz="1200" dirty="0">
                <a:latin typeface="Calibri Light"/>
                <a:cs typeface="Calibri Light"/>
              </a:rPr>
              <a:t>). This task was very important for me, and I interpreted your response as a sign that you hadn’t prioritised it. I felt disappointed about this and concerned that it wouldn’t be done on time (</a:t>
            </a:r>
            <a:r>
              <a:rPr lang="en-GB" sz="1200" b="1" dirty="0">
                <a:latin typeface="Calibri Light"/>
                <a:cs typeface="Calibri Light"/>
              </a:rPr>
              <a:t>consequences</a:t>
            </a:r>
            <a:r>
              <a:rPr lang="en-GB" sz="1200" dirty="0">
                <a:latin typeface="Calibri Light"/>
                <a:cs typeface="Calibri Light"/>
              </a:rPr>
              <a:t>). Next time, it would be helpful if you could check in with me sooner on progress and give me a more definitive answer about when work might be completed (</a:t>
            </a:r>
            <a:r>
              <a:rPr lang="en-GB" sz="1200" b="1" dirty="0">
                <a:latin typeface="Calibri Light"/>
                <a:cs typeface="Calibri Light"/>
              </a:rPr>
              <a:t>do</a:t>
            </a:r>
            <a:r>
              <a:rPr lang="en-GB" sz="1200" dirty="0">
                <a:latin typeface="Calibri Light"/>
                <a:cs typeface="Calibri Light"/>
              </a:rPr>
              <a:t>) Ask participants how it felt to hear feedback being giving in that way.</a:t>
            </a:r>
          </a:p>
          <a:p>
            <a:pPr marL="0" indent="0">
              <a:spcBef>
                <a:spcPts val="0"/>
              </a:spcBef>
              <a:buNone/>
            </a:pPr>
            <a:r>
              <a:rPr lang="en-GB" sz="1200" b="1" dirty="0">
                <a:latin typeface="Calibri Light"/>
                <a:cs typeface="Calibri Light"/>
              </a:rPr>
              <a:t>Activity</a:t>
            </a:r>
          </a:p>
          <a:p>
            <a:pPr marL="0" indent="0">
              <a:spcBef>
                <a:spcPts val="0"/>
              </a:spcBef>
              <a:buNone/>
            </a:pPr>
            <a:r>
              <a:rPr lang="en-GB" sz="1200" dirty="0">
                <a:latin typeface="Calibri Light"/>
                <a:cs typeface="Calibri Light"/>
              </a:rPr>
              <a:t>Ask participants to spend a couple of minutes reflecting individually about a piece of feedback they either need to give, or wish they’d given to someone in the past. These should be work related, ideally (but not necessarily) in the PSW role. Check that everyone has an example to use.</a:t>
            </a:r>
          </a:p>
          <a:p>
            <a:pPr marL="0" indent="0">
              <a:spcBef>
                <a:spcPts val="0"/>
              </a:spcBef>
              <a:buNone/>
            </a:pPr>
            <a:r>
              <a:rPr lang="en-GB" sz="1200" dirty="0">
                <a:latin typeface="Calibri Light"/>
                <a:cs typeface="Calibri Light"/>
              </a:rPr>
              <a:t>Ask them to then spend 10 mins individually planning how they might structure the feedback using the framework provided (tell them they can ignore the ‘evaluate’ section for now). After 10 mins, check that everyone has their feedback written up, and then split them into groups of 3 to practice giving the feedback. Encourage them to role play as much as possible: i.e. that other participant is the real-life person they want to feed back to. They might find it helpful to ask the recipient of the feedback to react as the real person might. The third person should observe. Once the feedback has been given, they can spend 5 mins refining the feedback before the next person has a go. Repeat for the third person.</a:t>
            </a:r>
          </a:p>
          <a:p>
            <a:pPr marL="0" indent="0">
              <a:spcBef>
                <a:spcPts val="0"/>
              </a:spcBef>
              <a:buNone/>
            </a:pPr>
            <a:r>
              <a:rPr lang="en-GB" sz="1200" dirty="0">
                <a:latin typeface="Calibri Light"/>
                <a:cs typeface="Calibri Light"/>
              </a:rPr>
              <a:t>Debrief to ask people to share their learning and reflections from the activity.</a:t>
            </a:r>
          </a:p>
          <a:p>
            <a:pPr marL="0" indent="0">
              <a:spcBef>
                <a:spcPts val="0"/>
              </a:spcBef>
              <a:buNone/>
            </a:pPr>
            <a:r>
              <a:rPr lang="en-GB" sz="1200" b="1" dirty="0">
                <a:latin typeface="Calibri Light"/>
                <a:cs typeface="Calibri Light"/>
              </a:rPr>
              <a:t>Timings:  </a:t>
            </a:r>
            <a:r>
              <a:rPr lang="en-GB" sz="1200" dirty="0">
                <a:latin typeface="Calibri Light"/>
                <a:cs typeface="Calibri Light"/>
              </a:rPr>
              <a:t>Intro: 5 minutes, Individual prep: 12 min, Practice: 30 mins, Debrief: 10 mins</a:t>
            </a:r>
          </a:p>
        </p:txBody>
      </p:sp>
    </p:spTree>
    <p:extLst>
      <p:ext uri="{BB962C8B-B14F-4D97-AF65-F5344CB8AC3E}">
        <p14:creationId xmlns:p14="http://schemas.microsoft.com/office/powerpoint/2010/main" val="39325985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0E7B77-211A-4008-98D6-E7818A59C0C9}"/>
              </a:ext>
            </a:extLst>
          </p:cNvPr>
          <p:cNvSpPr/>
          <p:nvPr/>
        </p:nvSpPr>
        <p:spPr>
          <a:xfrm>
            <a:off x="1161143" y="1730407"/>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Thoughts </a:t>
            </a:r>
          </a:p>
          <a:p>
            <a:pPr algn="ctr"/>
            <a:r>
              <a:rPr lang="en-GB" sz="2400"/>
              <a:t>(facts &amp; stories)</a:t>
            </a:r>
          </a:p>
        </p:txBody>
      </p:sp>
      <p:sp>
        <p:nvSpPr>
          <p:cNvPr id="6" name="Rectangle 5">
            <a:extLst>
              <a:ext uri="{FF2B5EF4-FFF2-40B4-BE49-F238E27FC236}">
                <a16:creationId xmlns:a16="http://schemas.microsoft.com/office/drawing/2014/main" id="{53B28A65-1E34-4A96-9353-F9B01408BF61}"/>
              </a:ext>
            </a:extLst>
          </p:cNvPr>
          <p:cNvSpPr/>
          <p:nvPr/>
        </p:nvSpPr>
        <p:spPr>
          <a:xfrm>
            <a:off x="1161143" y="3075554"/>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Physical response</a:t>
            </a:r>
          </a:p>
        </p:txBody>
      </p:sp>
      <p:sp>
        <p:nvSpPr>
          <p:cNvPr id="8" name="Rectangle 7">
            <a:extLst>
              <a:ext uri="{FF2B5EF4-FFF2-40B4-BE49-F238E27FC236}">
                <a16:creationId xmlns:a16="http://schemas.microsoft.com/office/drawing/2014/main" id="{85E080D6-12F3-40CF-A8F1-E3FDF87E3CF8}"/>
              </a:ext>
            </a:extLst>
          </p:cNvPr>
          <p:cNvSpPr/>
          <p:nvPr/>
        </p:nvSpPr>
        <p:spPr>
          <a:xfrm>
            <a:off x="1161143" y="4420701"/>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Emotions</a:t>
            </a:r>
          </a:p>
        </p:txBody>
      </p:sp>
      <p:sp>
        <p:nvSpPr>
          <p:cNvPr id="10" name="Rectangle 9">
            <a:extLst>
              <a:ext uri="{FF2B5EF4-FFF2-40B4-BE49-F238E27FC236}">
                <a16:creationId xmlns:a16="http://schemas.microsoft.com/office/drawing/2014/main" id="{4FD6391E-8DBC-48BD-9CAA-1305146E075E}"/>
              </a:ext>
            </a:extLst>
          </p:cNvPr>
          <p:cNvSpPr/>
          <p:nvPr/>
        </p:nvSpPr>
        <p:spPr>
          <a:xfrm>
            <a:off x="1161143" y="5765849"/>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Behaviours</a:t>
            </a:r>
          </a:p>
        </p:txBody>
      </p:sp>
      <p:sp>
        <p:nvSpPr>
          <p:cNvPr id="12" name="Rectangle 11">
            <a:extLst>
              <a:ext uri="{FF2B5EF4-FFF2-40B4-BE49-F238E27FC236}">
                <a16:creationId xmlns:a16="http://schemas.microsoft.com/office/drawing/2014/main" id="{8B9A51B3-D263-46D1-AE36-D5EBDDAFA90A}"/>
              </a:ext>
            </a:extLst>
          </p:cNvPr>
          <p:cNvSpPr/>
          <p:nvPr/>
        </p:nvSpPr>
        <p:spPr>
          <a:xfrm>
            <a:off x="5613223" y="1730407"/>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Thoughts </a:t>
            </a:r>
          </a:p>
          <a:p>
            <a:pPr algn="ctr"/>
            <a:r>
              <a:rPr lang="en-GB" sz="2400"/>
              <a:t>(facts &amp; stories)</a:t>
            </a:r>
          </a:p>
        </p:txBody>
      </p:sp>
      <p:sp>
        <p:nvSpPr>
          <p:cNvPr id="13" name="Rectangle 12">
            <a:extLst>
              <a:ext uri="{FF2B5EF4-FFF2-40B4-BE49-F238E27FC236}">
                <a16:creationId xmlns:a16="http://schemas.microsoft.com/office/drawing/2014/main" id="{E42680F2-C12E-42D8-8461-F82D45AC735B}"/>
              </a:ext>
            </a:extLst>
          </p:cNvPr>
          <p:cNvSpPr/>
          <p:nvPr/>
        </p:nvSpPr>
        <p:spPr>
          <a:xfrm>
            <a:off x="5613223" y="3075554"/>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Physical response</a:t>
            </a:r>
          </a:p>
        </p:txBody>
      </p:sp>
      <p:sp>
        <p:nvSpPr>
          <p:cNvPr id="14" name="Rectangle 13">
            <a:extLst>
              <a:ext uri="{FF2B5EF4-FFF2-40B4-BE49-F238E27FC236}">
                <a16:creationId xmlns:a16="http://schemas.microsoft.com/office/drawing/2014/main" id="{FC341FE7-6E3D-4FDF-B0E5-B1DC61C5AFBC}"/>
              </a:ext>
            </a:extLst>
          </p:cNvPr>
          <p:cNvSpPr/>
          <p:nvPr/>
        </p:nvSpPr>
        <p:spPr>
          <a:xfrm>
            <a:off x="5613223" y="4420701"/>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Emotions</a:t>
            </a:r>
          </a:p>
        </p:txBody>
      </p:sp>
      <p:sp>
        <p:nvSpPr>
          <p:cNvPr id="15" name="Rectangle 14">
            <a:extLst>
              <a:ext uri="{FF2B5EF4-FFF2-40B4-BE49-F238E27FC236}">
                <a16:creationId xmlns:a16="http://schemas.microsoft.com/office/drawing/2014/main" id="{53D60AFF-CD5A-4D38-B62B-FA5AD4F870C3}"/>
              </a:ext>
            </a:extLst>
          </p:cNvPr>
          <p:cNvSpPr/>
          <p:nvPr/>
        </p:nvSpPr>
        <p:spPr>
          <a:xfrm>
            <a:off x="5613223" y="5765849"/>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Behaviours</a:t>
            </a:r>
          </a:p>
        </p:txBody>
      </p:sp>
      <p:cxnSp>
        <p:nvCxnSpPr>
          <p:cNvPr id="17" name="Straight Arrow Connector 16">
            <a:extLst>
              <a:ext uri="{FF2B5EF4-FFF2-40B4-BE49-F238E27FC236}">
                <a16:creationId xmlns:a16="http://schemas.microsoft.com/office/drawing/2014/main" id="{04A49792-1435-421E-AFC5-954472D83329}"/>
              </a:ext>
            </a:extLst>
          </p:cNvPr>
          <p:cNvCxnSpPr>
            <a:cxnSpLocks/>
            <a:stCxn id="4" idx="2"/>
            <a:endCxn id="6" idx="0"/>
          </p:cNvCxnSpPr>
          <p:nvPr/>
        </p:nvCxnSpPr>
        <p:spPr>
          <a:xfrm>
            <a:off x="2454342" y="2536792"/>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4A232B-5BE8-42D1-A000-94CA350AF70B}"/>
              </a:ext>
            </a:extLst>
          </p:cNvPr>
          <p:cNvCxnSpPr>
            <a:cxnSpLocks/>
            <a:stCxn id="6" idx="2"/>
            <a:endCxn id="8" idx="0"/>
          </p:cNvCxnSpPr>
          <p:nvPr/>
        </p:nvCxnSpPr>
        <p:spPr>
          <a:xfrm>
            <a:off x="2454342" y="3881939"/>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A063DD-9862-460E-8D9A-06315C3B4804}"/>
              </a:ext>
            </a:extLst>
          </p:cNvPr>
          <p:cNvCxnSpPr>
            <a:cxnSpLocks/>
            <a:stCxn id="8" idx="2"/>
            <a:endCxn id="10" idx="0"/>
          </p:cNvCxnSpPr>
          <p:nvPr/>
        </p:nvCxnSpPr>
        <p:spPr>
          <a:xfrm>
            <a:off x="2454342" y="5227086"/>
            <a:ext cx="0" cy="53876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4F8C0E8-73CA-40D6-B6CB-9251CB8CDDCF}"/>
              </a:ext>
            </a:extLst>
          </p:cNvPr>
          <p:cNvCxnSpPr>
            <a:cxnSpLocks/>
            <a:stCxn id="12" idx="2"/>
            <a:endCxn id="13" idx="0"/>
          </p:cNvCxnSpPr>
          <p:nvPr/>
        </p:nvCxnSpPr>
        <p:spPr>
          <a:xfrm>
            <a:off x="6906422" y="2536792"/>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76504D-7935-48D2-8FCB-F1DE05393F07}"/>
              </a:ext>
            </a:extLst>
          </p:cNvPr>
          <p:cNvCxnSpPr>
            <a:cxnSpLocks/>
            <a:stCxn id="13" idx="2"/>
            <a:endCxn id="14" idx="0"/>
          </p:cNvCxnSpPr>
          <p:nvPr/>
        </p:nvCxnSpPr>
        <p:spPr>
          <a:xfrm>
            <a:off x="6906422" y="3881939"/>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BF7FCF-52AC-4959-8DA5-CCF8DD6A81F3}"/>
              </a:ext>
            </a:extLst>
          </p:cNvPr>
          <p:cNvCxnSpPr>
            <a:cxnSpLocks/>
            <a:stCxn id="14" idx="2"/>
            <a:endCxn id="15" idx="0"/>
          </p:cNvCxnSpPr>
          <p:nvPr/>
        </p:nvCxnSpPr>
        <p:spPr>
          <a:xfrm>
            <a:off x="6906422" y="5227086"/>
            <a:ext cx="0" cy="53876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39FC7552-8EB0-48C0-84F4-2D286A2FCFFA}"/>
              </a:ext>
            </a:extLst>
          </p:cNvPr>
          <p:cNvCxnSpPr>
            <a:cxnSpLocks/>
            <a:stCxn id="10" idx="3"/>
            <a:endCxn id="12" idx="1"/>
          </p:cNvCxnSpPr>
          <p:nvPr/>
        </p:nvCxnSpPr>
        <p:spPr>
          <a:xfrm flipV="1">
            <a:off x="3747541" y="2133600"/>
            <a:ext cx="1865682" cy="403544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686B73-1475-43F7-9EE8-D87E6F840B79}"/>
              </a:ext>
            </a:extLst>
          </p:cNvPr>
          <p:cNvSpPr txBox="1"/>
          <p:nvPr/>
        </p:nvSpPr>
        <p:spPr>
          <a:xfrm>
            <a:off x="1823496" y="1207187"/>
            <a:ext cx="1261692" cy="461665"/>
          </a:xfrm>
          <a:prstGeom prst="rect">
            <a:avLst/>
          </a:prstGeom>
          <a:noFill/>
        </p:spPr>
        <p:txBody>
          <a:bodyPr wrap="none" rtlCol="0">
            <a:spAutoFit/>
          </a:bodyPr>
          <a:lstStyle/>
          <a:p>
            <a:r>
              <a:rPr lang="en-GB" sz="2400"/>
              <a:t>Person 1</a:t>
            </a:r>
          </a:p>
        </p:txBody>
      </p:sp>
      <p:sp>
        <p:nvSpPr>
          <p:cNvPr id="20" name="TextBox 19">
            <a:extLst>
              <a:ext uri="{FF2B5EF4-FFF2-40B4-BE49-F238E27FC236}">
                <a16:creationId xmlns:a16="http://schemas.microsoft.com/office/drawing/2014/main" id="{BFC66FB5-7962-4487-93E7-15D9AD678D9C}"/>
              </a:ext>
            </a:extLst>
          </p:cNvPr>
          <p:cNvSpPr txBox="1"/>
          <p:nvPr/>
        </p:nvSpPr>
        <p:spPr>
          <a:xfrm>
            <a:off x="6275576" y="1207187"/>
            <a:ext cx="1261692" cy="461665"/>
          </a:xfrm>
          <a:prstGeom prst="rect">
            <a:avLst/>
          </a:prstGeom>
          <a:noFill/>
        </p:spPr>
        <p:txBody>
          <a:bodyPr wrap="none" rtlCol="0">
            <a:spAutoFit/>
          </a:bodyPr>
          <a:lstStyle/>
          <a:p>
            <a:r>
              <a:rPr lang="en-GB" sz="2400"/>
              <a:t>Person 2</a:t>
            </a:r>
          </a:p>
        </p:txBody>
      </p:sp>
      <p:sp>
        <p:nvSpPr>
          <p:cNvPr id="42" name="Rectangle 41">
            <a:extLst>
              <a:ext uri="{FF2B5EF4-FFF2-40B4-BE49-F238E27FC236}">
                <a16:creationId xmlns:a16="http://schemas.microsoft.com/office/drawing/2014/main" id="{D5324D05-3DFE-4EC7-A6BE-3F5195183782}"/>
              </a:ext>
            </a:extLst>
          </p:cNvPr>
          <p:cNvSpPr/>
          <p:nvPr/>
        </p:nvSpPr>
        <p:spPr>
          <a:xfrm rot="5400000">
            <a:off x="4422507" y="-2899866"/>
            <a:ext cx="515750" cy="6487345"/>
          </a:xfrm>
          <a:prstGeom prst="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GB" sz="3600">
                <a:solidFill>
                  <a:schemeClr val="bg1"/>
                </a:solidFill>
                <a:latin typeface="Calibri Light" panose="020F0302020204030204" pitchFamily="34" charset="0"/>
                <a:cs typeface="Calibri Light" panose="020F0302020204030204" pitchFamily="34" charset="0"/>
              </a:rPr>
              <a:t>The situation</a:t>
            </a:r>
          </a:p>
        </p:txBody>
      </p:sp>
      <p:grpSp>
        <p:nvGrpSpPr>
          <p:cNvPr id="43" name="Group 42">
            <a:extLst>
              <a:ext uri="{FF2B5EF4-FFF2-40B4-BE49-F238E27FC236}">
                <a16:creationId xmlns:a16="http://schemas.microsoft.com/office/drawing/2014/main" id="{5148A867-7DEB-493D-87BB-EC335CE0A6A4}"/>
              </a:ext>
            </a:extLst>
          </p:cNvPr>
          <p:cNvGrpSpPr/>
          <p:nvPr/>
        </p:nvGrpSpPr>
        <p:grpSpPr>
          <a:xfrm rot="5400000">
            <a:off x="6453311" y="490121"/>
            <a:ext cx="906222" cy="654431"/>
            <a:chOff x="1936625" y="2321939"/>
            <a:chExt cx="372466" cy="435715"/>
          </a:xfrm>
          <a:solidFill>
            <a:schemeClr val="accent2"/>
          </a:solidFill>
        </p:grpSpPr>
        <p:sp>
          <p:nvSpPr>
            <p:cNvPr id="44" name="Arrow: Right 43">
              <a:extLst>
                <a:ext uri="{FF2B5EF4-FFF2-40B4-BE49-F238E27FC236}">
                  <a16:creationId xmlns:a16="http://schemas.microsoft.com/office/drawing/2014/main" id="{6FC9C05B-ECD7-478D-858D-78F932ECF34C}"/>
                </a:ext>
              </a:extLst>
            </p:cNvPr>
            <p:cNvSpPr/>
            <p:nvPr/>
          </p:nvSpPr>
          <p:spPr>
            <a:xfrm>
              <a:off x="1936625" y="2321939"/>
              <a:ext cx="372466" cy="435715"/>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45" name="Arrow: Right 4">
              <a:extLst>
                <a:ext uri="{FF2B5EF4-FFF2-40B4-BE49-F238E27FC236}">
                  <a16:creationId xmlns:a16="http://schemas.microsoft.com/office/drawing/2014/main" id="{7D162157-17D9-430D-91BD-F540A32491CD}"/>
                </a:ext>
              </a:extLst>
            </p:cNvPr>
            <p:cNvSpPr txBox="1"/>
            <p:nvPr/>
          </p:nvSpPr>
          <p:spPr>
            <a:xfrm>
              <a:off x="1936625" y="2409082"/>
              <a:ext cx="260726" cy="26142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8FBA6505-4912-4A1D-9680-16DBA40C57E0}"/>
              </a:ext>
            </a:extLst>
          </p:cNvPr>
          <p:cNvGrpSpPr/>
          <p:nvPr/>
        </p:nvGrpSpPr>
        <p:grpSpPr>
          <a:xfrm rot="5400000">
            <a:off x="2001230" y="479945"/>
            <a:ext cx="906222" cy="654431"/>
            <a:chOff x="1936625" y="2321939"/>
            <a:chExt cx="372466" cy="435715"/>
          </a:xfrm>
          <a:solidFill>
            <a:schemeClr val="accent2"/>
          </a:solidFill>
        </p:grpSpPr>
        <p:sp>
          <p:nvSpPr>
            <p:cNvPr id="47" name="Arrow: Right 46">
              <a:extLst>
                <a:ext uri="{FF2B5EF4-FFF2-40B4-BE49-F238E27FC236}">
                  <a16:creationId xmlns:a16="http://schemas.microsoft.com/office/drawing/2014/main" id="{8C6739BF-23D9-4238-9C78-32D6A83FF068}"/>
                </a:ext>
              </a:extLst>
            </p:cNvPr>
            <p:cNvSpPr/>
            <p:nvPr/>
          </p:nvSpPr>
          <p:spPr>
            <a:xfrm>
              <a:off x="1936625" y="2321939"/>
              <a:ext cx="372466" cy="435715"/>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48" name="Arrow: Right 4">
              <a:extLst>
                <a:ext uri="{FF2B5EF4-FFF2-40B4-BE49-F238E27FC236}">
                  <a16:creationId xmlns:a16="http://schemas.microsoft.com/office/drawing/2014/main" id="{377E9A98-C8F3-48EB-8BF6-564D5F8CA593}"/>
                </a:ext>
              </a:extLst>
            </p:cNvPr>
            <p:cNvSpPr txBox="1"/>
            <p:nvPr/>
          </p:nvSpPr>
          <p:spPr>
            <a:xfrm>
              <a:off x="1936625" y="2409082"/>
              <a:ext cx="260726" cy="26142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54592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0E7B77-211A-4008-98D6-E7818A59C0C9}"/>
              </a:ext>
            </a:extLst>
          </p:cNvPr>
          <p:cNvSpPr/>
          <p:nvPr/>
        </p:nvSpPr>
        <p:spPr>
          <a:xfrm>
            <a:off x="1161143" y="1730407"/>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Thoughts </a:t>
            </a:r>
          </a:p>
          <a:p>
            <a:pPr algn="ctr"/>
            <a:r>
              <a:rPr lang="en-GB" sz="2400"/>
              <a:t>(facts &amp; stories)</a:t>
            </a:r>
          </a:p>
        </p:txBody>
      </p:sp>
      <p:sp>
        <p:nvSpPr>
          <p:cNvPr id="6" name="Rectangle 5">
            <a:extLst>
              <a:ext uri="{FF2B5EF4-FFF2-40B4-BE49-F238E27FC236}">
                <a16:creationId xmlns:a16="http://schemas.microsoft.com/office/drawing/2014/main" id="{53B28A65-1E34-4A96-9353-F9B01408BF61}"/>
              </a:ext>
            </a:extLst>
          </p:cNvPr>
          <p:cNvSpPr/>
          <p:nvPr/>
        </p:nvSpPr>
        <p:spPr>
          <a:xfrm>
            <a:off x="1161143" y="3075554"/>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Physical response</a:t>
            </a:r>
          </a:p>
        </p:txBody>
      </p:sp>
      <p:sp>
        <p:nvSpPr>
          <p:cNvPr id="8" name="Rectangle 7">
            <a:extLst>
              <a:ext uri="{FF2B5EF4-FFF2-40B4-BE49-F238E27FC236}">
                <a16:creationId xmlns:a16="http://schemas.microsoft.com/office/drawing/2014/main" id="{85E080D6-12F3-40CF-A8F1-E3FDF87E3CF8}"/>
              </a:ext>
            </a:extLst>
          </p:cNvPr>
          <p:cNvSpPr/>
          <p:nvPr/>
        </p:nvSpPr>
        <p:spPr>
          <a:xfrm>
            <a:off x="1161143" y="4420701"/>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Emotions</a:t>
            </a:r>
          </a:p>
        </p:txBody>
      </p:sp>
      <p:sp>
        <p:nvSpPr>
          <p:cNvPr id="10" name="Rectangle 9">
            <a:extLst>
              <a:ext uri="{FF2B5EF4-FFF2-40B4-BE49-F238E27FC236}">
                <a16:creationId xmlns:a16="http://schemas.microsoft.com/office/drawing/2014/main" id="{4FD6391E-8DBC-48BD-9CAA-1305146E075E}"/>
              </a:ext>
            </a:extLst>
          </p:cNvPr>
          <p:cNvSpPr/>
          <p:nvPr/>
        </p:nvSpPr>
        <p:spPr>
          <a:xfrm>
            <a:off x="1161143" y="5765849"/>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Behaviours</a:t>
            </a:r>
          </a:p>
        </p:txBody>
      </p:sp>
      <p:sp>
        <p:nvSpPr>
          <p:cNvPr id="12" name="Rectangle 11">
            <a:extLst>
              <a:ext uri="{FF2B5EF4-FFF2-40B4-BE49-F238E27FC236}">
                <a16:creationId xmlns:a16="http://schemas.microsoft.com/office/drawing/2014/main" id="{8B9A51B3-D263-46D1-AE36-D5EBDDAFA90A}"/>
              </a:ext>
            </a:extLst>
          </p:cNvPr>
          <p:cNvSpPr/>
          <p:nvPr/>
        </p:nvSpPr>
        <p:spPr>
          <a:xfrm>
            <a:off x="5613223" y="1730407"/>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Thoughts </a:t>
            </a:r>
          </a:p>
          <a:p>
            <a:pPr algn="ctr"/>
            <a:r>
              <a:rPr lang="en-GB" sz="2400"/>
              <a:t>(facts &amp; stories)</a:t>
            </a:r>
          </a:p>
        </p:txBody>
      </p:sp>
      <p:sp>
        <p:nvSpPr>
          <p:cNvPr id="13" name="Rectangle 12">
            <a:extLst>
              <a:ext uri="{FF2B5EF4-FFF2-40B4-BE49-F238E27FC236}">
                <a16:creationId xmlns:a16="http://schemas.microsoft.com/office/drawing/2014/main" id="{E42680F2-C12E-42D8-8461-F82D45AC735B}"/>
              </a:ext>
            </a:extLst>
          </p:cNvPr>
          <p:cNvSpPr/>
          <p:nvPr/>
        </p:nvSpPr>
        <p:spPr>
          <a:xfrm>
            <a:off x="5613223" y="3075554"/>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Physical response</a:t>
            </a:r>
          </a:p>
        </p:txBody>
      </p:sp>
      <p:sp>
        <p:nvSpPr>
          <p:cNvPr id="14" name="Rectangle 13">
            <a:extLst>
              <a:ext uri="{FF2B5EF4-FFF2-40B4-BE49-F238E27FC236}">
                <a16:creationId xmlns:a16="http://schemas.microsoft.com/office/drawing/2014/main" id="{FC341FE7-6E3D-4FDF-B0E5-B1DC61C5AFBC}"/>
              </a:ext>
            </a:extLst>
          </p:cNvPr>
          <p:cNvSpPr/>
          <p:nvPr/>
        </p:nvSpPr>
        <p:spPr>
          <a:xfrm>
            <a:off x="5613223" y="4420701"/>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Emotions</a:t>
            </a:r>
          </a:p>
        </p:txBody>
      </p:sp>
      <p:sp>
        <p:nvSpPr>
          <p:cNvPr id="15" name="Rectangle 14">
            <a:extLst>
              <a:ext uri="{FF2B5EF4-FFF2-40B4-BE49-F238E27FC236}">
                <a16:creationId xmlns:a16="http://schemas.microsoft.com/office/drawing/2014/main" id="{53D60AFF-CD5A-4D38-B62B-FA5AD4F870C3}"/>
              </a:ext>
            </a:extLst>
          </p:cNvPr>
          <p:cNvSpPr/>
          <p:nvPr/>
        </p:nvSpPr>
        <p:spPr>
          <a:xfrm>
            <a:off x="5613223" y="5765849"/>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Behaviours</a:t>
            </a:r>
          </a:p>
        </p:txBody>
      </p:sp>
      <p:cxnSp>
        <p:nvCxnSpPr>
          <p:cNvPr id="17" name="Straight Arrow Connector 16">
            <a:extLst>
              <a:ext uri="{FF2B5EF4-FFF2-40B4-BE49-F238E27FC236}">
                <a16:creationId xmlns:a16="http://schemas.microsoft.com/office/drawing/2014/main" id="{04A49792-1435-421E-AFC5-954472D83329}"/>
              </a:ext>
            </a:extLst>
          </p:cNvPr>
          <p:cNvCxnSpPr>
            <a:cxnSpLocks/>
            <a:stCxn id="4" idx="2"/>
            <a:endCxn id="6" idx="0"/>
          </p:cNvCxnSpPr>
          <p:nvPr/>
        </p:nvCxnSpPr>
        <p:spPr>
          <a:xfrm>
            <a:off x="2454342" y="2536792"/>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4A232B-5BE8-42D1-A000-94CA350AF70B}"/>
              </a:ext>
            </a:extLst>
          </p:cNvPr>
          <p:cNvCxnSpPr>
            <a:cxnSpLocks/>
            <a:stCxn id="6" idx="2"/>
            <a:endCxn id="8" idx="0"/>
          </p:cNvCxnSpPr>
          <p:nvPr/>
        </p:nvCxnSpPr>
        <p:spPr>
          <a:xfrm>
            <a:off x="2454342" y="3881939"/>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A063DD-9862-460E-8D9A-06315C3B4804}"/>
              </a:ext>
            </a:extLst>
          </p:cNvPr>
          <p:cNvCxnSpPr>
            <a:cxnSpLocks/>
            <a:stCxn id="8" idx="2"/>
            <a:endCxn id="10" idx="0"/>
          </p:cNvCxnSpPr>
          <p:nvPr/>
        </p:nvCxnSpPr>
        <p:spPr>
          <a:xfrm>
            <a:off x="2454342" y="5227086"/>
            <a:ext cx="0" cy="53876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4F8C0E8-73CA-40D6-B6CB-9251CB8CDDCF}"/>
              </a:ext>
            </a:extLst>
          </p:cNvPr>
          <p:cNvCxnSpPr>
            <a:cxnSpLocks/>
            <a:stCxn id="12" idx="2"/>
            <a:endCxn id="13" idx="0"/>
          </p:cNvCxnSpPr>
          <p:nvPr/>
        </p:nvCxnSpPr>
        <p:spPr>
          <a:xfrm>
            <a:off x="6906422" y="2536792"/>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76504D-7935-48D2-8FCB-F1DE05393F07}"/>
              </a:ext>
            </a:extLst>
          </p:cNvPr>
          <p:cNvCxnSpPr>
            <a:cxnSpLocks/>
            <a:stCxn id="13" idx="2"/>
            <a:endCxn id="14" idx="0"/>
          </p:cNvCxnSpPr>
          <p:nvPr/>
        </p:nvCxnSpPr>
        <p:spPr>
          <a:xfrm>
            <a:off x="6906422" y="3881939"/>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BF7FCF-52AC-4959-8DA5-CCF8DD6A81F3}"/>
              </a:ext>
            </a:extLst>
          </p:cNvPr>
          <p:cNvCxnSpPr>
            <a:cxnSpLocks/>
            <a:stCxn id="14" idx="2"/>
            <a:endCxn id="15" idx="0"/>
          </p:cNvCxnSpPr>
          <p:nvPr/>
        </p:nvCxnSpPr>
        <p:spPr>
          <a:xfrm>
            <a:off x="6906422" y="5227086"/>
            <a:ext cx="0" cy="53876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39FC7552-8EB0-48C0-84F4-2D286A2FCFFA}"/>
              </a:ext>
            </a:extLst>
          </p:cNvPr>
          <p:cNvCxnSpPr>
            <a:cxnSpLocks/>
            <a:stCxn id="10" idx="3"/>
            <a:endCxn id="12" idx="1"/>
          </p:cNvCxnSpPr>
          <p:nvPr/>
        </p:nvCxnSpPr>
        <p:spPr>
          <a:xfrm flipV="1">
            <a:off x="3747541" y="2133600"/>
            <a:ext cx="1865682" cy="403544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686B73-1475-43F7-9EE8-D87E6F840B79}"/>
              </a:ext>
            </a:extLst>
          </p:cNvPr>
          <p:cNvSpPr txBox="1"/>
          <p:nvPr/>
        </p:nvSpPr>
        <p:spPr>
          <a:xfrm>
            <a:off x="1823496" y="1207187"/>
            <a:ext cx="1261692" cy="461665"/>
          </a:xfrm>
          <a:prstGeom prst="rect">
            <a:avLst/>
          </a:prstGeom>
          <a:noFill/>
        </p:spPr>
        <p:txBody>
          <a:bodyPr wrap="none" rtlCol="0">
            <a:spAutoFit/>
          </a:bodyPr>
          <a:lstStyle/>
          <a:p>
            <a:r>
              <a:rPr lang="en-GB" sz="2400"/>
              <a:t>Person 1</a:t>
            </a:r>
          </a:p>
        </p:txBody>
      </p:sp>
      <p:sp>
        <p:nvSpPr>
          <p:cNvPr id="20" name="TextBox 19">
            <a:extLst>
              <a:ext uri="{FF2B5EF4-FFF2-40B4-BE49-F238E27FC236}">
                <a16:creationId xmlns:a16="http://schemas.microsoft.com/office/drawing/2014/main" id="{BFC66FB5-7962-4487-93E7-15D9AD678D9C}"/>
              </a:ext>
            </a:extLst>
          </p:cNvPr>
          <p:cNvSpPr txBox="1"/>
          <p:nvPr/>
        </p:nvSpPr>
        <p:spPr>
          <a:xfrm>
            <a:off x="6275576" y="1207187"/>
            <a:ext cx="1261692" cy="461665"/>
          </a:xfrm>
          <a:prstGeom prst="rect">
            <a:avLst/>
          </a:prstGeom>
          <a:noFill/>
        </p:spPr>
        <p:txBody>
          <a:bodyPr wrap="none" rtlCol="0">
            <a:spAutoFit/>
          </a:bodyPr>
          <a:lstStyle/>
          <a:p>
            <a:r>
              <a:rPr lang="en-GB" sz="2400"/>
              <a:t>Person 2</a:t>
            </a:r>
          </a:p>
        </p:txBody>
      </p:sp>
      <p:sp>
        <p:nvSpPr>
          <p:cNvPr id="42" name="Rectangle 41">
            <a:extLst>
              <a:ext uri="{FF2B5EF4-FFF2-40B4-BE49-F238E27FC236}">
                <a16:creationId xmlns:a16="http://schemas.microsoft.com/office/drawing/2014/main" id="{D5324D05-3DFE-4EC7-A6BE-3F5195183782}"/>
              </a:ext>
            </a:extLst>
          </p:cNvPr>
          <p:cNvSpPr/>
          <p:nvPr/>
        </p:nvSpPr>
        <p:spPr>
          <a:xfrm rot="5400000">
            <a:off x="4422507" y="-2899866"/>
            <a:ext cx="515750" cy="6487345"/>
          </a:xfrm>
          <a:prstGeom prst="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GB" sz="3600">
                <a:solidFill>
                  <a:schemeClr val="bg1"/>
                </a:solidFill>
                <a:latin typeface="Calibri Light" panose="020F0302020204030204" pitchFamily="34" charset="0"/>
                <a:cs typeface="Calibri Light" panose="020F0302020204030204" pitchFamily="34" charset="0"/>
              </a:rPr>
              <a:t>The situation</a:t>
            </a:r>
          </a:p>
        </p:txBody>
      </p:sp>
      <p:grpSp>
        <p:nvGrpSpPr>
          <p:cNvPr id="43" name="Group 42">
            <a:extLst>
              <a:ext uri="{FF2B5EF4-FFF2-40B4-BE49-F238E27FC236}">
                <a16:creationId xmlns:a16="http://schemas.microsoft.com/office/drawing/2014/main" id="{5148A867-7DEB-493D-87BB-EC335CE0A6A4}"/>
              </a:ext>
            </a:extLst>
          </p:cNvPr>
          <p:cNvGrpSpPr/>
          <p:nvPr/>
        </p:nvGrpSpPr>
        <p:grpSpPr>
          <a:xfrm rot="5400000">
            <a:off x="6453311" y="490121"/>
            <a:ext cx="906222" cy="654431"/>
            <a:chOff x="1936625" y="2321939"/>
            <a:chExt cx="372466" cy="435715"/>
          </a:xfrm>
          <a:solidFill>
            <a:schemeClr val="accent2"/>
          </a:solidFill>
        </p:grpSpPr>
        <p:sp>
          <p:nvSpPr>
            <p:cNvPr id="44" name="Arrow: Right 43">
              <a:extLst>
                <a:ext uri="{FF2B5EF4-FFF2-40B4-BE49-F238E27FC236}">
                  <a16:creationId xmlns:a16="http://schemas.microsoft.com/office/drawing/2014/main" id="{6FC9C05B-ECD7-478D-858D-78F932ECF34C}"/>
                </a:ext>
              </a:extLst>
            </p:cNvPr>
            <p:cNvSpPr/>
            <p:nvPr/>
          </p:nvSpPr>
          <p:spPr>
            <a:xfrm>
              <a:off x="1936625" y="2321939"/>
              <a:ext cx="372466" cy="435715"/>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45" name="Arrow: Right 4">
              <a:extLst>
                <a:ext uri="{FF2B5EF4-FFF2-40B4-BE49-F238E27FC236}">
                  <a16:creationId xmlns:a16="http://schemas.microsoft.com/office/drawing/2014/main" id="{7D162157-17D9-430D-91BD-F540A32491CD}"/>
                </a:ext>
              </a:extLst>
            </p:cNvPr>
            <p:cNvSpPr txBox="1"/>
            <p:nvPr/>
          </p:nvSpPr>
          <p:spPr>
            <a:xfrm>
              <a:off x="1936625" y="2409082"/>
              <a:ext cx="260726" cy="26142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8FBA6505-4912-4A1D-9680-16DBA40C57E0}"/>
              </a:ext>
            </a:extLst>
          </p:cNvPr>
          <p:cNvGrpSpPr/>
          <p:nvPr/>
        </p:nvGrpSpPr>
        <p:grpSpPr>
          <a:xfrm rot="5400000">
            <a:off x="2001230" y="479945"/>
            <a:ext cx="906222" cy="654431"/>
            <a:chOff x="1936625" y="2321939"/>
            <a:chExt cx="372466" cy="435715"/>
          </a:xfrm>
          <a:solidFill>
            <a:schemeClr val="accent2"/>
          </a:solidFill>
        </p:grpSpPr>
        <p:sp>
          <p:nvSpPr>
            <p:cNvPr id="47" name="Arrow: Right 46">
              <a:extLst>
                <a:ext uri="{FF2B5EF4-FFF2-40B4-BE49-F238E27FC236}">
                  <a16:creationId xmlns:a16="http://schemas.microsoft.com/office/drawing/2014/main" id="{8C6739BF-23D9-4238-9C78-32D6A83FF068}"/>
                </a:ext>
              </a:extLst>
            </p:cNvPr>
            <p:cNvSpPr/>
            <p:nvPr/>
          </p:nvSpPr>
          <p:spPr>
            <a:xfrm>
              <a:off x="1936625" y="2321939"/>
              <a:ext cx="372466" cy="435715"/>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48" name="Arrow: Right 4">
              <a:extLst>
                <a:ext uri="{FF2B5EF4-FFF2-40B4-BE49-F238E27FC236}">
                  <a16:creationId xmlns:a16="http://schemas.microsoft.com/office/drawing/2014/main" id="{377E9A98-C8F3-48EB-8BF6-564D5F8CA593}"/>
                </a:ext>
              </a:extLst>
            </p:cNvPr>
            <p:cNvSpPr txBox="1"/>
            <p:nvPr/>
          </p:nvSpPr>
          <p:spPr>
            <a:xfrm>
              <a:off x="1936625" y="2409082"/>
              <a:ext cx="260726" cy="26142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8BD5C26C-AA5E-4C33-BD0E-293AEF16BED7}"/>
              </a:ext>
            </a:extLst>
          </p:cNvPr>
          <p:cNvSpPr/>
          <p:nvPr/>
        </p:nvSpPr>
        <p:spPr>
          <a:xfrm>
            <a:off x="1823496" y="645224"/>
            <a:ext cx="5713772"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7C720F7-8CC0-4476-AB97-F2AC9F0970D2}"/>
              </a:ext>
            </a:extLst>
          </p:cNvPr>
          <p:cNvSpPr/>
          <p:nvPr/>
        </p:nvSpPr>
        <p:spPr>
          <a:xfrm>
            <a:off x="1823496" y="721417"/>
            <a:ext cx="5713772"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FC564B2-E52F-41AC-9C70-A057D59B6F78}"/>
              </a:ext>
            </a:extLst>
          </p:cNvPr>
          <p:cNvSpPr/>
          <p:nvPr/>
        </p:nvSpPr>
        <p:spPr>
          <a:xfrm>
            <a:off x="1823496" y="797610"/>
            <a:ext cx="5713772"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EA1EF09-043A-40B2-9BFC-898534C02324}"/>
              </a:ext>
            </a:extLst>
          </p:cNvPr>
          <p:cNvSpPr/>
          <p:nvPr/>
        </p:nvSpPr>
        <p:spPr>
          <a:xfrm>
            <a:off x="1823496" y="873804"/>
            <a:ext cx="5713772"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8C6004B-1FAD-40EB-AF31-057CA1DE9F9A}"/>
              </a:ext>
            </a:extLst>
          </p:cNvPr>
          <p:cNvSpPr txBox="1"/>
          <p:nvPr/>
        </p:nvSpPr>
        <p:spPr>
          <a:xfrm>
            <a:off x="3235274" y="651818"/>
            <a:ext cx="2890215" cy="369332"/>
          </a:xfrm>
          <a:prstGeom prst="rect">
            <a:avLst/>
          </a:prstGeom>
          <a:noFill/>
        </p:spPr>
        <p:txBody>
          <a:bodyPr wrap="none" rtlCol="0">
            <a:spAutoFit/>
          </a:bodyPr>
          <a:lstStyle/>
          <a:p>
            <a:pPr algn="ctr"/>
            <a:r>
              <a:rPr lang="en-GB"/>
              <a:t>Gaps in information received</a:t>
            </a:r>
          </a:p>
        </p:txBody>
      </p:sp>
    </p:spTree>
    <p:extLst>
      <p:ext uri="{BB962C8B-B14F-4D97-AF65-F5344CB8AC3E}">
        <p14:creationId xmlns:p14="http://schemas.microsoft.com/office/powerpoint/2010/main" val="2779482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4A49792-1435-421E-AFC5-954472D83329}"/>
              </a:ext>
            </a:extLst>
          </p:cNvPr>
          <p:cNvCxnSpPr>
            <a:cxnSpLocks/>
            <a:stCxn id="4" idx="2"/>
            <a:endCxn id="6" idx="0"/>
          </p:cNvCxnSpPr>
          <p:nvPr/>
        </p:nvCxnSpPr>
        <p:spPr>
          <a:xfrm>
            <a:off x="2454342" y="2536792"/>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4F8C0E8-73CA-40D6-B6CB-9251CB8CDDCF}"/>
              </a:ext>
            </a:extLst>
          </p:cNvPr>
          <p:cNvCxnSpPr>
            <a:cxnSpLocks/>
            <a:stCxn id="12" idx="2"/>
            <a:endCxn id="13" idx="0"/>
          </p:cNvCxnSpPr>
          <p:nvPr/>
        </p:nvCxnSpPr>
        <p:spPr>
          <a:xfrm>
            <a:off x="6906422" y="2536792"/>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39FC7552-8EB0-48C0-84F4-2D286A2FCFFA}"/>
              </a:ext>
            </a:extLst>
          </p:cNvPr>
          <p:cNvCxnSpPr>
            <a:cxnSpLocks/>
            <a:stCxn id="10" idx="3"/>
            <a:endCxn id="12" idx="1"/>
          </p:cNvCxnSpPr>
          <p:nvPr/>
        </p:nvCxnSpPr>
        <p:spPr>
          <a:xfrm flipV="1">
            <a:off x="3747541" y="2133600"/>
            <a:ext cx="1865682" cy="403544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7BC5040-0A7A-4429-9DE5-9655C825DE9D}"/>
              </a:ext>
            </a:extLst>
          </p:cNvPr>
          <p:cNvSpPr/>
          <p:nvPr/>
        </p:nvSpPr>
        <p:spPr>
          <a:xfrm>
            <a:off x="565581" y="29028"/>
            <a:ext cx="8229600" cy="2643334"/>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00E7B77-211A-4008-98D6-E7818A59C0C9}"/>
              </a:ext>
            </a:extLst>
          </p:cNvPr>
          <p:cNvSpPr/>
          <p:nvPr/>
        </p:nvSpPr>
        <p:spPr>
          <a:xfrm>
            <a:off x="1161143" y="1730407"/>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Thoughts </a:t>
            </a:r>
          </a:p>
          <a:p>
            <a:pPr algn="ctr"/>
            <a:r>
              <a:rPr lang="en-GB" sz="2400"/>
              <a:t>(facts &amp; stories)</a:t>
            </a:r>
          </a:p>
        </p:txBody>
      </p:sp>
      <p:sp>
        <p:nvSpPr>
          <p:cNvPr id="6" name="Rectangle 5">
            <a:extLst>
              <a:ext uri="{FF2B5EF4-FFF2-40B4-BE49-F238E27FC236}">
                <a16:creationId xmlns:a16="http://schemas.microsoft.com/office/drawing/2014/main" id="{53B28A65-1E34-4A96-9353-F9B01408BF61}"/>
              </a:ext>
            </a:extLst>
          </p:cNvPr>
          <p:cNvSpPr/>
          <p:nvPr/>
        </p:nvSpPr>
        <p:spPr>
          <a:xfrm>
            <a:off x="1161143" y="3075554"/>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Physical response</a:t>
            </a:r>
          </a:p>
        </p:txBody>
      </p:sp>
      <p:sp>
        <p:nvSpPr>
          <p:cNvPr id="8" name="Rectangle 7">
            <a:extLst>
              <a:ext uri="{FF2B5EF4-FFF2-40B4-BE49-F238E27FC236}">
                <a16:creationId xmlns:a16="http://schemas.microsoft.com/office/drawing/2014/main" id="{85E080D6-12F3-40CF-A8F1-E3FDF87E3CF8}"/>
              </a:ext>
            </a:extLst>
          </p:cNvPr>
          <p:cNvSpPr/>
          <p:nvPr/>
        </p:nvSpPr>
        <p:spPr>
          <a:xfrm>
            <a:off x="1161143" y="4420701"/>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Emotions</a:t>
            </a:r>
          </a:p>
        </p:txBody>
      </p:sp>
      <p:sp>
        <p:nvSpPr>
          <p:cNvPr id="10" name="Rectangle 9">
            <a:extLst>
              <a:ext uri="{FF2B5EF4-FFF2-40B4-BE49-F238E27FC236}">
                <a16:creationId xmlns:a16="http://schemas.microsoft.com/office/drawing/2014/main" id="{4FD6391E-8DBC-48BD-9CAA-1305146E075E}"/>
              </a:ext>
            </a:extLst>
          </p:cNvPr>
          <p:cNvSpPr/>
          <p:nvPr/>
        </p:nvSpPr>
        <p:spPr>
          <a:xfrm>
            <a:off x="1161143" y="5765849"/>
            <a:ext cx="2586398" cy="80638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Behaviours</a:t>
            </a:r>
          </a:p>
        </p:txBody>
      </p:sp>
      <p:sp>
        <p:nvSpPr>
          <p:cNvPr id="12" name="Rectangle 11">
            <a:extLst>
              <a:ext uri="{FF2B5EF4-FFF2-40B4-BE49-F238E27FC236}">
                <a16:creationId xmlns:a16="http://schemas.microsoft.com/office/drawing/2014/main" id="{8B9A51B3-D263-46D1-AE36-D5EBDDAFA90A}"/>
              </a:ext>
            </a:extLst>
          </p:cNvPr>
          <p:cNvSpPr/>
          <p:nvPr/>
        </p:nvSpPr>
        <p:spPr>
          <a:xfrm>
            <a:off x="5613223" y="1730407"/>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Thoughts </a:t>
            </a:r>
          </a:p>
          <a:p>
            <a:pPr algn="ctr"/>
            <a:r>
              <a:rPr lang="en-GB" sz="2400"/>
              <a:t>(facts &amp; stories)</a:t>
            </a:r>
          </a:p>
        </p:txBody>
      </p:sp>
      <p:sp>
        <p:nvSpPr>
          <p:cNvPr id="13" name="Rectangle 12">
            <a:extLst>
              <a:ext uri="{FF2B5EF4-FFF2-40B4-BE49-F238E27FC236}">
                <a16:creationId xmlns:a16="http://schemas.microsoft.com/office/drawing/2014/main" id="{E42680F2-C12E-42D8-8461-F82D45AC735B}"/>
              </a:ext>
            </a:extLst>
          </p:cNvPr>
          <p:cNvSpPr/>
          <p:nvPr/>
        </p:nvSpPr>
        <p:spPr>
          <a:xfrm>
            <a:off x="5613223" y="3075554"/>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Physical response</a:t>
            </a:r>
          </a:p>
        </p:txBody>
      </p:sp>
      <p:sp>
        <p:nvSpPr>
          <p:cNvPr id="14" name="Rectangle 13">
            <a:extLst>
              <a:ext uri="{FF2B5EF4-FFF2-40B4-BE49-F238E27FC236}">
                <a16:creationId xmlns:a16="http://schemas.microsoft.com/office/drawing/2014/main" id="{FC341FE7-6E3D-4FDF-B0E5-B1DC61C5AFBC}"/>
              </a:ext>
            </a:extLst>
          </p:cNvPr>
          <p:cNvSpPr/>
          <p:nvPr/>
        </p:nvSpPr>
        <p:spPr>
          <a:xfrm>
            <a:off x="5613223" y="4420701"/>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Emotions</a:t>
            </a:r>
          </a:p>
        </p:txBody>
      </p:sp>
      <p:sp>
        <p:nvSpPr>
          <p:cNvPr id="15" name="Rectangle 14">
            <a:extLst>
              <a:ext uri="{FF2B5EF4-FFF2-40B4-BE49-F238E27FC236}">
                <a16:creationId xmlns:a16="http://schemas.microsoft.com/office/drawing/2014/main" id="{53D60AFF-CD5A-4D38-B62B-FA5AD4F870C3}"/>
              </a:ext>
            </a:extLst>
          </p:cNvPr>
          <p:cNvSpPr/>
          <p:nvPr/>
        </p:nvSpPr>
        <p:spPr>
          <a:xfrm>
            <a:off x="5613223" y="5765849"/>
            <a:ext cx="2586398" cy="80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Behaviours</a:t>
            </a:r>
          </a:p>
        </p:txBody>
      </p:sp>
      <p:cxnSp>
        <p:nvCxnSpPr>
          <p:cNvPr id="18" name="Straight Arrow Connector 17">
            <a:extLst>
              <a:ext uri="{FF2B5EF4-FFF2-40B4-BE49-F238E27FC236}">
                <a16:creationId xmlns:a16="http://schemas.microsoft.com/office/drawing/2014/main" id="{7E4A232B-5BE8-42D1-A000-94CA350AF70B}"/>
              </a:ext>
            </a:extLst>
          </p:cNvPr>
          <p:cNvCxnSpPr>
            <a:cxnSpLocks/>
            <a:stCxn id="6" idx="2"/>
            <a:endCxn id="8" idx="0"/>
          </p:cNvCxnSpPr>
          <p:nvPr/>
        </p:nvCxnSpPr>
        <p:spPr>
          <a:xfrm>
            <a:off x="2454342" y="3881939"/>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A063DD-9862-460E-8D9A-06315C3B4804}"/>
              </a:ext>
            </a:extLst>
          </p:cNvPr>
          <p:cNvCxnSpPr>
            <a:cxnSpLocks/>
            <a:stCxn id="8" idx="2"/>
            <a:endCxn id="10" idx="0"/>
          </p:cNvCxnSpPr>
          <p:nvPr/>
        </p:nvCxnSpPr>
        <p:spPr>
          <a:xfrm>
            <a:off x="2454342" y="5227086"/>
            <a:ext cx="0" cy="53876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76504D-7935-48D2-8FCB-F1DE05393F07}"/>
              </a:ext>
            </a:extLst>
          </p:cNvPr>
          <p:cNvCxnSpPr>
            <a:cxnSpLocks/>
            <a:stCxn id="13" idx="2"/>
            <a:endCxn id="14" idx="0"/>
          </p:cNvCxnSpPr>
          <p:nvPr/>
        </p:nvCxnSpPr>
        <p:spPr>
          <a:xfrm>
            <a:off x="6906422" y="3881939"/>
            <a:ext cx="0" cy="5387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BF7FCF-52AC-4959-8DA5-CCF8DD6A81F3}"/>
              </a:ext>
            </a:extLst>
          </p:cNvPr>
          <p:cNvCxnSpPr>
            <a:cxnSpLocks/>
            <a:stCxn id="14" idx="2"/>
            <a:endCxn id="15" idx="0"/>
          </p:cNvCxnSpPr>
          <p:nvPr/>
        </p:nvCxnSpPr>
        <p:spPr>
          <a:xfrm>
            <a:off x="6906422" y="5227086"/>
            <a:ext cx="0" cy="53876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686B73-1475-43F7-9EE8-D87E6F840B79}"/>
              </a:ext>
            </a:extLst>
          </p:cNvPr>
          <p:cNvSpPr txBox="1"/>
          <p:nvPr/>
        </p:nvSpPr>
        <p:spPr>
          <a:xfrm>
            <a:off x="1823496" y="1207187"/>
            <a:ext cx="1261692" cy="461665"/>
          </a:xfrm>
          <a:prstGeom prst="rect">
            <a:avLst/>
          </a:prstGeom>
          <a:noFill/>
        </p:spPr>
        <p:txBody>
          <a:bodyPr wrap="none" rtlCol="0">
            <a:spAutoFit/>
          </a:bodyPr>
          <a:lstStyle/>
          <a:p>
            <a:r>
              <a:rPr lang="en-GB" sz="2400"/>
              <a:t>Person 1</a:t>
            </a:r>
          </a:p>
        </p:txBody>
      </p:sp>
      <p:sp>
        <p:nvSpPr>
          <p:cNvPr id="20" name="TextBox 19">
            <a:extLst>
              <a:ext uri="{FF2B5EF4-FFF2-40B4-BE49-F238E27FC236}">
                <a16:creationId xmlns:a16="http://schemas.microsoft.com/office/drawing/2014/main" id="{BFC66FB5-7962-4487-93E7-15D9AD678D9C}"/>
              </a:ext>
            </a:extLst>
          </p:cNvPr>
          <p:cNvSpPr txBox="1"/>
          <p:nvPr/>
        </p:nvSpPr>
        <p:spPr>
          <a:xfrm>
            <a:off x="6275576" y="1207187"/>
            <a:ext cx="1261692" cy="461665"/>
          </a:xfrm>
          <a:prstGeom prst="rect">
            <a:avLst/>
          </a:prstGeom>
          <a:noFill/>
        </p:spPr>
        <p:txBody>
          <a:bodyPr wrap="none" rtlCol="0">
            <a:spAutoFit/>
          </a:bodyPr>
          <a:lstStyle/>
          <a:p>
            <a:r>
              <a:rPr lang="en-GB" sz="2400"/>
              <a:t>Person 2</a:t>
            </a:r>
          </a:p>
        </p:txBody>
      </p:sp>
      <p:sp>
        <p:nvSpPr>
          <p:cNvPr id="42" name="Rectangle 41">
            <a:extLst>
              <a:ext uri="{FF2B5EF4-FFF2-40B4-BE49-F238E27FC236}">
                <a16:creationId xmlns:a16="http://schemas.microsoft.com/office/drawing/2014/main" id="{D5324D05-3DFE-4EC7-A6BE-3F5195183782}"/>
              </a:ext>
            </a:extLst>
          </p:cNvPr>
          <p:cNvSpPr/>
          <p:nvPr/>
        </p:nvSpPr>
        <p:spPr>
          <a:xfrm rot="5400000">
            <a:off x="4422507" y="-2899866"/>
            <a:ext cx="515750" cy="6487345"/>
          </a:xfrm>
          <a:prstGeom prst="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GB" sz="3600">
                <a:solidFill>
                  <a:schemeClr val="bg1"/>
                </a:solidFill>
                <a:latin typeface="Calibri Light" panose="020F0302020204030204" pitchFamily="34" charset="0"/>
                <a:cs typeface="Calibri Light" panose="020F0302020204030204" pitchFamily="34" charset="0"/>
              </a:rPr>
              <a:t>The situation</a:t>
            </a:r>
          </a:p>
        </p:txBody>
      </p:sp>
      <p:grpSp>
        <p:nvGrpSpPr>
          <p:cNvPr id="43" name="Group 42">
            <a:extLst>
              <a:ext uri="{FF2B5EF4-FFF2-40B4-BE49-F238E27FC236}">
                <a16:creationId xmlns:a16="http://schemas.microsoft.com/office/drawing/2014/main" id="{5148A867-7DEB-493D-87BB-EC335CE0A6A4}"/>
              </a:ext>
            </a:extLst>
          </p:cNvPr>
          <p:cNvGrpSpPr/>
          <p:nvPr/>
        </p:nvGrpSpPr>
        <p:grpSpPr>
          <a:xfrm rot="5400000">
            <a:off x="6453311" y="490121"/>
            <a:ext cx="906222" cy="654431"/>
            <a:chOff x="1936625" y="2321939"/>
            <a:chExt cx="372466" cy="435715"/>
          </a:xfrm>
          <a:solidFill>
            <a:schemeClr val="accent2"/>
          </a:solidFill>
        </p:grpSpPr>
        <p:sp>
          <p:nvSpPr>
            <p:cNvPr id="44" name="Arrow: Right 43">
              <a:extLst>
                <a:ext uri="{FF2B5EF4-FFF2-40B4-BE49-F238E27FC236}">
                  <a16:creationId xmlns:a16="http://schemas.microsoft.com/office/drawing/2014/main" id="{6FC9C05B-ECD7-478D-858D-78F932ECF34C}"/>
                </a:ext>
              </a:extLst>
            </p:cNvPr>
            <p:cNvSpPr/>
            <p:nvPr/>
          </p:nvSpPr>
          <p:spPr>
            <a:xfrm>
              <a:off x="1936625" y="2321939"/>
              <a:ext cx="372466" cy="435715"/>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45" name="Arrow: Right 4">
              <a:extLst>
                <a:ext uri="{FF2B5EF4-FFF2-40B4-BE49-F238E27FC236}">
                  <a16:creationId xmlns:a16="http://schemas.microsoft.com/office/drawing/2014/main" id="{7D162157-17D9-430D-91BD-F540A32491CD}"/>
                </a:ext>
              </a:extLst>
            </p:cNvPr>
            <p:cNvSpPr txBox="1"/>
            <p:nvPr/>
          </p:nvSpPr>
          <p:spPr>
            <a:xfrm>
              <a:off x="1936625" y="2409082"/>
              <a:ext cx="260726" cy="26142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8FBA6505-4912-4A1D-9680-16DBA40C57E0}"/>
              </a:ext>
            </a:extLst>
          </p:cNvPr>
          <p:cNvGrpSpPr/>
          <p:nvPr/>
        </p:nvGrpSpPr>
        <p:grpSpPr>
          <a:xfrm rot="5400000">
            <a:off x="2001230" y="479945"/>
            <a:ext cx="906222" cy="654431"/>
            <a:chOff x="1936625" y="2321939"/>
            <a:chExt cx="372466" cy="435715"/>
          </a:xfrm>
          <a:solidFill>
            <a:schemeClr val="accent2"/>
          </a:solidFill>
        </p:grpSpPr>
        <p:sp>
          <p:nvSpPr>
            <p:cNvPr id="47" name="Arrow: Right 46">
              <a:extLst>
                <a:ext uri="{FF2B5EF4-FFF2-40B4-BE49-F238E27FC236}">
                  <a16:creationId xmlns:a16="http://schemas.microsoft.com/office/drawing/2014/main" id="{8C6739BF-23D9-4238-9C78-32D6A83FF068}"/>
                </a:ext>
              </a:extLst>
            </p:cNvPr>
            <p:cNvSpPr/>
            <p:nvPr/>
          </p:nvSpPr>
          <p:spPr>
            <a:xfrm>
              <a:off x="1936625" y="2321939"/>
              <a:ext cx="372466" cy="435715"/>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48" name="Arrow: Right 4">
              <a:extLst>
                <a:ext uri="{FF2B5EF4-FFF2-40B4-BE49-F238E27FC236}">
                  <a16:creationId xmlns:a16="http://schemas.microsoft.com/office/drawing/2014/main" id="{377E9A98-C8F3-48EB-8BF6-564D5F8CA593}"/>
                </a:ext>
              </a:extLst>
            </p:cNvPr>
            <p:cNvSpPr txBox="1"/>
            <p:nvPr/>
          </p:nvSpPr>
          <p:spPr>
            <a:xfrm>
              <a:off x="1936625" y="2409082"/>
              <a:ext cx="260726" cy="26142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8BD5C26C-AA5E-4C33-BD0E-293AEF16BED7}"/>
              </a:ext>
            </a:extLst>
          </p:cNvPr>
          <p:cNvSpPr/>
          <p:nvPr/>
        </p:nvSpPr>
        <p:spPr>
          <a:xfrm>
            <a:off x="1823496" y="645224"/>
            <a:ext cx="5713772"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7C720F7-8CC0-4476-AB97-F2AC9F0970D2}"/>
              </a:ext>
            </a:extLst>
          </p:cNvPr>
          <p:cNvSpPr/>
          <p:nvPr/>
        </p:nvSpPr>
        <p:spPr>
          <a:xfrm>
            <a:off x="1823496" y="721417"/>
            <a:ext cx="5713772"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FC564B2-E52F-41AC-9C70-A057D59B6F78}"/>
              </a:ext>
            </a:extLst>
          </p:cNvPr>
          <p:cNvSpPr/>
          <p:nvPr/>
        </p:nvSpPr>
        <p:spPr>
          <a:xfrm>
            <a:off x="1823496" y="797610"/>
            <a:ext cx="5713772"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EA1EF09-043A-40B2-9BFC-898534C02324}"/>
              </a:ext>
            </a:extLst>
          </p:cNvPr>
          <p:cNvSpPr/>
          <p:nvPr/>
        </p:nvSpPr>
        <p:spPr>
          <a:xfrm>
            <a:off x="1823496" y="873804"/>
            <a:ext cx="5713772"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49CCC7F-55DE-4830-834F-C338502DEF5E}"/>
              </a:ext>
            </a:extLst>
          </p:cNvPr>
          <p:cNvSpPr txBox="1"/>
          <p:nvPr/>
        </p:nvSpPr>
        <p:spPr>
          <a:xfrm>
            <a:off x="3408564" y="833610"/>
            <a:ext cx="2543635" cy="707886"/>
          </a:xfrm>
          <a:prstGeom prst="rect">
            <a:avLst/>
          </a:prstGeom>
          <a:noFill/>
        </p:spPr>
        <p:txBody>
          <a:bodyPr wrap="square" rtlCol="0">
            <a:spAutoFit/>
          </a:bodyPr>
          <a:lstStyle/>
          <a:p>
            <a:pPr algn="ctr"/>
            <a:r>
              <a:rPr lang="en-GB" sz="2000" b="1"/>
              <a:t>Dialogue builds a shared understanding</a:t>
            </a:r>
          </a:p>
        </p:txBody>
      </p:sp>
    </p:spTree>
    <p:extLst>
      <p:ext uri="{BB962C8B-B14F-4D97-AF65-F5344CB8AC3E}">
        <p14:creationId xmlns:p14="http://schemas.microsoft.com/office/powerpoint/2010/main" val="1632692851"/>
      </p:ext>
    </p:extLst>
  </p:cSld>
  <p:clrMapOvr>
    <a:masterClrMapping/>
  </p:clrMapOvr>
</p:sld>
</file>

<file path=ppt/theme/theme1.xml><?xml version="1.0" encoding="utf-8"?>
<a:theme xmlns:a="http://schemas.openxmlformats.org/drawingml/2006/main" name="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PowerPoint Template" id="{23696CF0-2674-4B9A-8439-9838F7893323}" vid="{9ADE9FBB-58B1-4F10-BD1B-29C37C166B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AA6B62BF990F438D258CD6F87895DC" ma:contentTypeVersion="12" ma:contentTypeDescription="Create a new document." ma:contentTypeScope="" ma:versionID="5a0fd1c0abc84d9c03d3d07f20a29f6e">
  <xsd:schema xmlns:xsd="http://www.w3.org/2001/XMLSchema" xmlns:xs="http://www.w3.org/2001/XMLSchema" xmlns:p="http://schemas.microsoft.com/office/2006/metadata/properties" xmlns:ns2="76d5dbf8-e469-437e-8e82-e6148fcede3d" xmlns:ns3="23c4ded0-77c3-459a-bb69-8f6a8d7895f0" targetNamespace="http://schemas.microsoft.com/office/2006/metadata/properties" ma:root="true" ma:fieldsID="7bdd0cbc406828117cbc4ec30d2a72c2" ns2:_="" ns3:_="">
    <xsd:import namespace="76d5dbf8-e469-437e-8e82-e6148fcede3d"/>
    <xsd:import namespace="23c4ded0-77c3-459a-bb69-8f6a8d7895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dbf8-e469-437e-8e82-e6148fced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c4ded0-77c3-459a-bb69-8f6a8d7895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850432-36F4-4476-94B6-5A0BC1C6E32A}">
  <ds:schemaRefs>
    <ds:schemaRef ds:uri="23c4ded0-77c3-459a-bb69-8f6a8d7895f0"/>
    <ds:schemaRef ds:uri="76d5dbf8-e469-437e-8e82-e6148fcede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4F5DF1-43C5-4BD8-BCD2-2904D4AA62BC}">
  <ds:schemaRefs>
    <ds:schemaRef ds:uri="76d5dbf8-e469-437e-8e82-e6148fcede3d"/>
    <ds:schemaRef ds:uri="23c4ded0-77c3-459a-bb69-8f6a8d7895f0"/>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6B6DB39-6FA2-4EB7-A748-0C6DF589D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UCLPartners PowerPoint Template</Template>
  <TotalTime>1</TotalTime>
  <Words>11237</Words>
  <Application>Microsoft Office PowerPoint</Application>
  <PresentationFormat>On-screen Show (4:3)</PresentationFormat>
  <Paragraphs>924</Paragraphs>
  <Slides>110</Slides>
  <Notes>25</Notes>
  <HiddenSlides>31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110</vt:i4>
      </vt:variant>
    </vt:vector>
  </HeadingPairs>
  <TitlesOfParts>
    <vt:vector size="118" baseType="lpstr">
      <vt:lpstr>&amp;quot</vt:lpstr>
      <vt:lpstr>Arial</vt:lpstr>
      <vt:lpstr>Calibri</vt:lpstr>
      <vt:lpstr>Calibri Light</vt:lpstr>
      <vt:lpstr>Century Gothic</vt:lpstr>
      <vt:lpstr>Proxima Nova</vt:lpstr>
      <vt:lpstr>Times New Roman</vt:lpstr>
      <vt:lpstr>Office Theme</vt:lpstr>
      <vt:lpstr>Effective Relationships</vt:lpstr>
      <vt:lpstr>Timetable – Day 1</vt:lpstr>
      <vt:lpstr>Timetable – Day 2</vt:lpstr>
      <vt:lpstr>Trainer notes: Housekeeping</vt:lpstr>
      <vt:lpstr>Housekeeping</vt:lpstr>
      <vt:lpstr>PowerPoint Presentation</vt:lpstr>
      <vt:lpstr>Trainer notes: Introductions</vt:lpstr>
      <vt:lpstr>PowerPoint Presentation</vt:lpstr>
      <vt:lpstr>Trainer notes: Aims</vt:lpstr>
      <vt:lpstr>Programme overview</vt:lpstr>
      <vt:lpstr>Aims for today</vt:lpstr>
      <vt:lpstr>Trainer notes: Recap ways of working</vt:lpstr>
      <vt:lpstr>PowerPoint Presentation</vt:lpstr>
      <vt:lpstr>PowerPoint Presentation</vt:lpstr>
      <vt:lpstr>Trainer notes: Buddy catch up </vt:lpstr>
      <vt:lpstr>Self and others</vt:lpstr>
      <vt:lpstr>Frame of reference: window on the world </vt:lpstr>
      <vt:lpstr>PowerPoint Presentation</vt:lpstr>
      <vt:lpstr>Reminder: The role of your buddy</vt:lpstr>
      <vt:lpstr>Pairs Exercise</vt:lpstr>
      <vt:lpstr>PowerPoint Presentation</vt:lpstr>
      <vt:lpstr>Trainer notes: Who do you need to build relationships with as a PSW?​</vt:lpstr>
      <vt:lpstr>Who do you need to build relationships with as a PSW?​</vt:lpstr>
      <vt:lpstr>PowerPoint Presentation</vt:lpstr>
      <vt:lpstr>Trainer notes: Emotional Intelligence (1 of 2)</vt:lpstr>
      <vt:lpstr>Trainer notes: Emotional Intelligence (2 of 2)</vt:lpstr>
      <vt:lpstr>Emotional intelligence </vt:lpstr>
      <vt:lpstr>Someone else’s behaviour: discuss </vt:lpstr>
      <vt:lpstr>PowerPoint Presentation</vt:lpstr>
      <vt:lpstr>PowerPoint Presentation</vt:lpstr>
      <vt:lpstr>Trainer notes: Building empathy (Part 1)</vt:lpstr>
      <vt:lpstr>Trainer notes: Building empathy (Part 2)</vt:lpstr>
      <vt:lpstr>Trainer notes: Building empathy (Part 3)</vt:lpstr>
      <vt:lpstr>PowerPoint Presentation</vt:lpstr>
      <vt:lpstr>Questioning </vt:lpstr>
      <vt:lpstr>Question activity</vt:lpstr>
      <vt:lpstr>Gap listening</vt:lpstr>
      <vt:lpstr>Listening levels </vt:lpstr>
      <vt:lpstr>Listening activity</vt:lpstr>
      <vt:lpstr>Listening tips</vt:lpstr>
      <vt:lpstr>Reflecting, paraphrasing and summarising</vt:lpstr>
      <vt:lpstr>Example</vt:lpstr>
      <vt:lpstr>Reflecting, Paraphrasing, Summarising Exercise </vt:lpstr>
      <vt:lpstr>PowerPoint Presentation</vt:lpstr>
      <vt:lpstr>Trainer notes: Communication styles (part 1)</vt:lpstr>
      <vt:lpstr>Communication styles (part 2)</vt:lpstr>
      <vt:lpstr>Communication styles (part 3)</vt:lpstr>
      <vt:lpstr>Communication styles (part 4)</vt:lpstr>
      <vt:lpstr>What is rapport?</vt:lpstr>
      <vt:lpstr>Rapport channels: communication iceberg</vt:lpstr>
      <vt:lpstr>Social styles</vt:lpstr>
      <vt:lpstr>Social styles</vt:lpstr>
      <vt:lpstr>Social styles</vt:lpstr>
      <vt:lpstr>Social styles</vt:lpstr>
      <vt:lpstr>Identifying a Social Style </vt:lpstr>
      <vt:lpstr>Questionnaires</vt:lpstr>
      <vt:lpstr>Social styles</vt:lpstr>
      <vt:lpstr>Behaviours to avoid</vt:lpstr>
      <vt:lpstr>Communication styles - reflection</vt:lpstr>
      <vt:lpstr>Working with other styles </vt:lpstr>
      <vt:lpstr>Wrap up</vt:lpstr>
      <vt:lpstr>Discuss in buddy pairs:</vt:lpstr>
      <vt:lpstr>PowerPoint Presentation</vt:lpstr>
      <vt:lpstr>Check in &amp; recap on housekeeping</vt:lpstr>
      <vt:lpstr>Day 2</vt:lpstr>
      <vt:lpstr>PowerPoint Presentation</vt:lpstr>
      <vt:lpstr>Trainer notes: working with families and carers 1/2</vt:lpstr>
      <vt:lpstr>Working with families and carers 2/2</vt:lpstr>
      <vt:lpstr>What is the Triangle of Care?</vt:lpstr>
      <vt:lpstr>PowerPoint Presentation</vt:lpstr>
      <vt:lpstr>Last National CQC Community MH Service User Survey*</vt:lpstr>
      <vt:lpstr>Peer / Family Work</vt:lpstr>
      <vt:lpstr>PowerPoint Presentation</vt:lpstr>
      <vt:lpstr>Social network map</vt:lpstr>
      <vt:lpstr>Social network map example</vt:lpstr>
      <vt:lpstr>Pairs exercise</vt:lpstr>
      <vt:lpstr>Social network map handout</vt:lpstr>
      <vt:lpstr>PowerPoint Presentation</vt:lpstr>
      <vt:lpstr>Trainer notes: Barriers to relationship building (part 1) </vt:lpstr>
      <vt:lpstr>Barriers to relationship building (part 2)</vt:lpstr>
      <vt:lpstr>Barriers to relationship building part 3</vt:lpstr>
      <vt:lpstr>Barriers to relationship building part 4</vt:lpstr>
      <vt:lpstr>Are the circles moving?</vt:lpstr>
      <vt:lpstr>Are the inner circles the same size?</vt:lpstr>
      <vt:lpstr>PowerPoint Presentation</vt:lpstr>
      <vt:lpstr>Bias quiz handout</vt:lpstr>
      <vt:lpstr>Bias quiz - answers</vt:lpstr>
      <vt:lpstr>Frame of reference: window on the world </vt:lpstr>
      <vt:lpstr>PowerPoint Presentation</vt:lpstr>
      <vt:lpstr>PowerPoint Presentation</vt:lpstr>
      <vt:lpstr>The Trust Equation </vt:lpstr>
      <vt:lpstr>Trust components</vt:lpstr>
      <vt:lpstr>PowerPoint Presentation</vt:lpstr>
      <vt:lpstr>Trainer notes: Courageous conversations (1 of 3) </vt:lpstr>
      <vt:lpstr>Trainer notes: Courageous conversations (2 of 3) </vt:lpstr>
      <vt:lpstr>Trainer notes: Courageous conversations (3 of 3) </vt:lpstr>
      <vt:lpstr>PowerPoint Presentation</vt:lpstr>
      <vt:lpstr>PowerPoint Presentation</vt:lpstr>
      <vt:lpstr>PowerPoint Presentation</vt:lpstr>
      <vt:lpstr>What prevents dialogue?</vt:lpstr>
      <vt:lpstr>What prevents dialogue?</vt:lpstr>
      <vt:lpstr>What prevents dialogue?</vt:lpstr>
      <vt:lpstr>The Feedback Framework </vt:lpstr>
      <vt:lpstr>PowerPoint Presentation</vt:lpstr>
      <vt:lpstr>Trainer notes: Action planning </vt:lpstr>
      <vt:lpstr>Recap: Day 1…</vt:lpstr>
      <vt:lpstr>Recap: Day 2…</vt:lpstr>
      <vt:lpstr>Discuss in buddy pairs:</vt:lpstr>
      <vt:lpstr>Before the next session: If you have time, and would find it helpful, practice using one of the tools from this session with a friend or colleague.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UCLPartners PPT template</dc:title>
  <dc:creator>Walsh</dc:creator>
  <cp:lastModifiedBy>Mark Biddle</cp:lastModifiedBy>
  <cp:revision>103</cp:revision>
  <cp:lastPrinted>2020-02-13T12:12:41Z</cp:lastPrinted>
  <dcterms:created xsi:type="dcterms:W3CDTF">2020-01-28T11:58:59Z</dcterms:created>
  <dcterms:modified xsi:type="dcterms:W3CDTF">2021-02-15T14:47:29Z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0x010100EEAA6B62BF990F438D258CD6F87895DC</vt:lpwstr>
  </property>
</Properties>
</file>