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5"/>
  </p:notesMasterIdLst>
  <p:sldIdLst>
    <p:sldId id="256" r:id="rId5"/>
    <p:sldId id="336" r:id="rId6"/>
    <p:sldId id="262" r:id="rId7"/>
    <p:sldId id="323" r:id="rId8"/>
    <p:sldId id="289" r:id="rId9"/>
    <p:sldId id="290" r:id="rId10"/>
    <p:sldId id="291" r:id="rId11"/>
    <p:sldId id="324" r:id="rId12"/>
    <p:sldId id="308" r:id="rId13"/>
    <p:sldId id="325" r:id="rId14"/>
    <p:sldId id="326" r:id="rId15"/>
    <p:sldId id="327" r:id="rId16"/>
    <p:sldId id="328" r:id="rId17"/>
    <p:sldId id="329" r:id="rId18"/>
    <p:sldId id="330" r:id="rId19"/>
    <p:sldId id="331" r:id="rId20"/>
    <p:sldId id="332" r:id="rId21"/>
    <p:sldId id="333" r:id="rId22"/>
    <p:sldId id="334" r:id="rId23"/>
    <p:sldId id="335" r:id="rId24"/>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1" clrIdx="1">
    <p:extLst>
      <p:ext uri="{19B8F6BF-5375-455C-9EA6-DF929625EA0E}">
        <p15:presenceInfo xmlns:p15="http://schemas.microsoft.com/office/powerpoint/2012/main" userId="Natasha Larkin" providerId="None"/>
      </p:ext>
    </p:extLst>
  </p:cmAuthor>
  <p:cmAuthor id="3" name="Natasha Larkin" initials="NL [3]" lastIdx="1" clrIdx="2">
    <p:extLst>
      <p:ext uri="{19B8F6BF-5375-455C-9EA6-DF929625EA0E}">
        <p15:presenceInfo xmlns:p15="http://schemas.microsoft.com/office/powerpoint/2012/main" userId="S::Natasha.larkin@ppl.org.uk::b93eeb72-c82d-4d35-84ce-0e5939efb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E8"/>
    <a:srgbClr val="41B6E6"/>
    <a:srgbClr val="F5FAEA"/>
    <a:srgbClr val="A8D33B"/>
    <a:srgbClr val="A5D03A"/>
    <a:srgbClr val="74C311"/>
    <a:srgbClr val="131313"/>
    <a:srgbClr val="160702"/>
    <a:srgbClr val="00365C"/>
    <a:srgbClr val="689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E19C4-FC69-F8A4-196F-13DFBD7D27FF}" v="4" dt="2020-12-10T16:48:58.474"/>
    <p1510:client id="{53937A75-9402-4A56-B090-5EA0FB6EE650}" v="85" dt="2020-09-23T14:39:03.804"/>
    <p1510:client id="{6837C4AE-2781-DF11-A45C-96A7912C5FC0}" v="17" dt="2020-12-09T13:38:30.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4" autoAdjust="0"/>
    <p:restoredTop sz="95226" autoAdjust="0"/>
  </p:normalViewPr>
  <p:slideViewPr>
    <p:cSldViewPr snapToGrid="0" snapToObjects="1">
      <p:cViewPr varScale="1">
        <p:scale>
          <a:sx n="46" d="100"/>
          <a:sy n="46" d="100"/>
        </p:scale>
        <p:origin x="2196" y="80"/>
      </p:cViewPr>
      <p:guideLst/>
    </p:cSldViewPr>
  </p:slideViewPr>
  <p:notesTextViewPr>
    <p:cViewPr>
      <p:scale>
        <a:sx n="1" d="1"/>
        <a:sy n="1" d="1"/>
      </p:scale>
      <p:origin x="0" y="0"/>
    </p:cViewPr>
  </p:notesTextViewPr>
  <p:notesViewPr>
    <p:cSldViewPr snapToGrid="0" snapToObjects="1">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Light" panose="020F0302020204030204" pitchFamily="34" charset="0"/>
              </a:defRPr>
            </a:lvl1pPr>
          </a:lstStyle>
          <a:p>
            <a:fld id="{87409A39-ED7C-459A-93E9-92B12439AC2D}" type="datetimeFigureOut">
              <a:rPr lang="en-GB" smtClean="0"/>
              <a:pPr/>
              <a:t>10/12/2020</a:t>
            </a:fld>
            <a:endParaRPr lang="en-GB"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4E96C1F-798C-450E-BEF6-5DF9F7A1F62A}" type="slidenum">
              <a:rPr lang="en-GB" smtClean="0"/>
              <a:pPr/>
              <a:t>‹#›</a:t>
            </a:fld>
            <a:endParaRPr lang="en-GB" dirty="0"/>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C303-49C8-4CDE-A7EB-D0A8CBA6806E}"/>
              </a:ext>
            </a:extLst>
          </p:cNvPr>
          <p:cNvSpPr>
            <a:spLocks noGrp="1"/>
          </p:cNvSpPr>
          <p:nvPr>
            <p:ph type="title"/>
          </p:nvPr>
        </p:nvSpPr>
        <p:spPr>
          <a:xfrm>
            <a:off x="468313" y="2470150"/>
            <a:ext cx="5915025" cy="4119563"/>
          </a:xfrm>
        </p:spPr>
        <p:txBody>
          <a:bodyPr anchor="b">
            <a:normAutofit/>
          </a:bodyPr>
          <a:lstStyle>
            <a:lvl1pPr>
              <a:defRPr lang="en-US" sz="4800" kern="1400" spc="-50" dirty="0" smtClean="0">
                <a:solidFill>
                  <a:srgbClr val="41B6E6"/>
                </a:solidFill>
                <a:effectLst/>
                <a:latin typeface="Calibri Light" panose="020F0302020204030204" pitchFamily="34" charset="0"/>
                <a:ea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2293BB-CA5C-44CF-968B-E9C6352546FF}"/>
              </a:ext>
            </a:extLst>
          </p:cNvPr>
          <p:cNvSpPr>
            <a:spLocks noGrp="1"/>
          </p:cNvSpPr>
          <p:nvPr>
            <p:ph type="body" idx="1"/>
          </p:nvPr>
        </p:nvSpPr>
        <p:spPr>
          <a:xfrm>
            <a:off x="468313" y="6785810"/>
            <a:ext cx="5915025" cy="201052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D08383A0-E371-4710-A650-3B680F7664E3}"/>
              </a:ext>
            </a:extLst>
          </p:cNvPr>
          <p:cNvCxnSpPr/>
          <p:nvPr userDrawn="1"/>
        </p:nvCxnSpPr>
        <p:spPr>
          <a:xfrm>
            <a:off x="711200" y="6677526"/>
            <a:ext cx="1107440" cy="0"/>
          </a:xfrm>
          <a:prstGeom prst="line">
            <a:avLst/>
          </a:prstGeom>
          <a:ln w="12700">
            <a:solidFill>
              <a:srgbClr val="A4CD3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6BF052-25FC-4A06-960F-91FA4F2E4E0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184333" y="401002"/>
            <a:ext cx="2299335" cy="569595"/>
          </a:xfrm>
          <a:prstGeom prst="rect">
            <a:avLst/>
          </a:prstGeom>
        </p:spPr>
      </p:pic>
      <p:pic>
        <p:nvPicPr>
          <p:cNvPr id="11" name="Picture 10">
            <a:extLst>
              <a:ext uri="{FF2B5EF4-FFF2-40B4-BE49-F238E27FC236}">
                <a16:creationId xmlns:a16="http://schemas.microsoft.com/office/drawing/2014/main" id="{3C3D9F5C-2506-468F-A316-4E221D9A7C9E}"/>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9079865"/>
            <a:ext cx="6858000" cy="826135"/>
          </a:xfrm>
          <a:prstGeom prst="rect">
            <a:avLst/>
          </a:prstGeom>
        </p:spPr>
      </p:pic>
      <p:grpSp>
        <p:nvGrpSpPr>
          <p:cNvPr id="15" name="Group 14">
            <a:extLst>
              <a:ext uri="{FF2B5EF4-FFF2-40B4-BE49-F238E27FC236}">
                <a16:creationId xmlns:a16="http://schemas.microsoft.com/office/drawing/2014/main" id="{8080B1DB-1F67-48E2-95AC-B006FD22E0F2}"/>
              </a:ext>
            </a:extLst>
          </p:cNvPr>
          <p:cNvGrpSpPr/>
          <p:nvPr userDrawn="1"/>
        </p:nvGrpSpPr>
        <p:grpSpPr>
          <a:xfrm>
            <a:off x="-1929630" y="-590207"/>
            <a:ext cx="5308412" cy="5162208"/>
            <a:chOff x="-2154218" y="-509997"/>
            <a:chExt cx="5308412" cy="5162208"/>
          </a:xfrm>
        </p:grpSpPr>
        <p:sp>
          <p:nvSpPr>
            <p:cNvPr id="14" name="Oval 13">
              <a:extLst>
                <a:ext uri="{FF2B5EF4-FFF2-40B4-BE49-F238E27FC236}">
                  <a16:creationId xmlns:a16="http://schemas.microsoft.com/office/drawing/2014/main" id="{CB6AC08C-BB60-42B4-8D27-9CA85673C9C7}"/>
                </a:ext>
              </a:extLst>
            </p:cNvPr>
            <p:cNvSpPr/>
            <p:nvPr userDrawn="1"/>
          </p:nvSpPr>
          <p:spPr>
            <a:xfrm>
              <a:off x="-1977226" y="-509997"/>
              <a:ext cx="5131420" cy="513142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13" name="Picture Placeholder 4">
              <a:extLst>
                <a:ext uri="{FF2B5EF4-FFF2-40B4-BE49-F238E27FC236}">
                  <a16:creationId xmlns:a16="http://schemas.microsoft.com/office/drawing/2014/main" id="{BC5E5B82-A398-4FE8-9CD6-AE52B39D5CF4}"/>
                </a:ext>
              </a:extLst>
            </p:cNvPr>
            <p:cNvPicPr>
              <a:picLocks noChangeAspect="1"/>
            </p:cNvPicPr>
            <p:nvPr userDrawn="1"/>
          </p:nvPicPr>
          <p:blipFill>
            <a:blip r:embed="rId4"/>
            <a:srcRect/>
            <a:stretch/>
          </p:blipFill>
          <p:spPr>
            <a:xfrm>
              <a:off x="-2154218" y="-454217"/>
              <a:ext cx="5131419" cy="5106428"/>
            </a:xfrm>
            <a:prstGeom prst="flowChartConnector">
              <a:avLst/>
            </a:prstGeom>
          </p:spPr>
        </p:pic>
      </p:grpSp>
    </p:spTree>
    <p:extLst>
      <p:ext uri="{BB962C8B-B14F-4D97-AF65-F5344CB8AC3E}">
        <p14:creationId xmlns:p14="http://schemas.microsoft.com/office/powerpoint/2010/main" val="169027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0"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b="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360695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158043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E26E8CB-25CF-4272-8E25-86413A7B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8" y="2101828"/>
            <a:ext cx="5909861" cy="6914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
        <p:nvSpPr>
          <p:cNvPr id="8" name="Picture Placeholder 4">
            <a:extLst>
              <a:ext uri="{FF2B5EF4-FFF2-40B4-BE49-F238E27FC236}">
                <a16:creationId xmlns:a16="http://schemas.microsoft.com/office/drawing/2014/main" id="{D7FC950C-47BC-492B-9C36-726F3807A6A1}"/>
              </a:ext>
            </a:extLst>
          </p:cNvPr>
          <p:cNvSpPr>
            <a:spLocks noGrp="1"/>
          </p:cNvSpPr>
          <p:nvPr>
            <p:ph type="pic" sz="quarter" idx="10"/>
          </p:nvPr>
        </p:nvSpPr>
        <p:spPr>
          <a:xfrm>
            <a:off x="213811" y="7613970"/>
            <a:ext cx="1800727" cy="1799980"/>
          </a:xfrm>
          <a:prstGeom prst="flowChartConnector">
            <a:avLst/>
          </a:prstGeom>
        </p:spPr>
        <p:txBody>
          <a:bodyPr/>
          <a:lstStyle/>
          <a:p>
            <a:endParaRPr lang="en-GB" dirty="0"/>
          </a:p>
        </p:txBody>
      </p:sp>
      <p:sp>
        <p:nvSpPr>
          <p:cNvPr id="12" name="Picture Placeholder 4">
            <a:extLst>
              <a:ext uri="{FF2B5EF4-FFF2-40B4-BE49-F238E27FC236}">
                <a16:creationId xmlns:a16="http://schemas.microsoft.com/office/drawing/2014/main" id="{AD670AB4-D1F9-4013-B750-9ED95A953BE3}"/>
              </a:ext>
            </a:extLst>
          </p:cNvPr>
          <p:cNvSpPr>
            <a:spLocks noGrp="1"/>
          </p:cNvSpPr>
          <p:nvPr>
            <p:ph type="pic" sz="quarter" idx="11"/>
          </p:nvPr>
        </p:nvSpPr>
        <p:spPr>
          <a:xfrm>
            <a:off x="5309589" y="1666123"/>
            <a:ext cx="1207792" cy="1207291"/>
          </a:xfrm>
          <a:prstGeom prst="flowChartConnector">
            <a:avLst/>
          </a:prstGeom>
        </p:spPr>
        <p:txBody>
          <a:bodyPr/>
          <a:lstStyle/>
          <a:p>
            <a:endParaRPr lang="en-GB" dirty="0"/>
          </a:p>
        </p:txBody>
      </p:sp>
      <p:sp>
        <p:nvSpPr>
          <p:cNvPr id="4" name="Oval 3">
            <a:extLst>
              <a:ext uri="{FF2B5EF4-FFF2-40B4-BE49-F238E27FC236}">
                <a16:creationId xmlns:a16="http://schemas.microsoft.com/office/drawing/2014/main" id="{03920EB4-4364-47A2-A3A3-2719C184D5E6}"/>
              </a:ext>
            </a:extLst>
          </p:cNvPr>
          <p:cNvSpPr/>
          <p:nvPr userDrawn="1"/>
        </p:nvSpPr>
        <p:spPr>
          <a:xfrm>
            <a:off x="476663" y="4244116"/>
            <a:ext cx="590528" cy="591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4" name="Oval 13">
            <a:extLst>
              <a:ext uri="{FF2B5EF4-FFF2-40B4-BE49-F238E27FC236}">
                <a16:creationId xmlns:a16="http://schemas.microsoft.com/office/drawing/2014/main" id="{E00565C4-6785-4250-9C5E-22F772520D2F}"/>
              </a:ext>
            </a:extLst>
          </p:cNvPr>
          <p:cNvSpPr/>
          <p:nvPr userDrawn="1"/>
        </p:nvSpPr>
        <p:spPr>
          <a:xfrm>
            <a:off x="5980413" y="3245670"/>
            <a:ext cx="499947" cy="500737"/>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5" name="Oval 14">
            <a:extLst>
              <a:ext uri="{FF2B5EF4-FFF2-40B4-BE49-F238E27FC236}">
                <a16:creationId xmlns:a16="http://schemas.microsoft.com/office/drawing/2014/main" id="{DE64F65E-FD38-4C08-8CCC-8D4EB22DCD03}"/>
              </a:ext>
            </a:extLst>
          </p:cNvPr>
          <p:cNvSpPr/>
          <p:nvPr userDrawn="1"/>
        </p:nvSpPr>
        <p:spPr>
          <a:xfrm>
            <a:off x="419000" y="3746407"/>
            <a:ext cx="212354" cy="212689"/>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6" name="Oval 15">
            <a:extLst>
              <a:ext uri="{FF2B5EF4-FFF2-40B4-BE49-F238E27FC236}">
                <a16:creationId xmlns:a16="http://schemas.microsoft.com/office/drawing/2014/main" id="{AA5B7F80-EA8D-496A-90C3-0BD4BA34284E}"/>
              </a:ext>
            </a:extLst>
          </p:cNvPr>
          <p:cNvSpPr/>
          <p:nvPr userDrawn="1"/>
        </p:nvSpPr>
        <p:spPr>
          <a:xfrm>
            <a:off x="4820471" y="1889139"/>
            <a:ext cx="212354" cy="212689"/>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7" name="Oval 16">
            <a:extLst>
              <a:ext uri="{FF2B5EF4-FFF2-40B4-BE49-F238E27FC236}">
                <a16:creationId xmlns:a16="http://schemas.microsoft.com/office/drawing/2014/main" id="{14D12C43-0963-4C8A-8CCB-42563E852821}"/>
              </a:ext>
            </a:extLst>
          </p:cNvPr>
          <p:cNvSpPr/>
          <p:nvPr userDrawn="1"/>
        </p:nvSpPr>
        <p:spPr>
          <a:xfrm>
            <a:off x="5309589" y="8081543"/>
            <a:ext cx="401400" cy="4020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8" name="Content Placeholder 2">
            <a:extLst>
              <a:ext uri="{FF2B5EF4-FFF2-40B4-BE49-F238E27FC236}">
                <a16:creationId xmlns:a16="http://schemas.microsoft.com/office/drawing/2014/main" id="{5251805C-0DBE-412D-804F-09CAE4E077AC}"/>
              </a:ext>
            </a:extLst>
          </p:cNvPr>
          <p:cNvSpPr>
            <a:spLocks noGrp="1"/>
          </p:cNvSpPr>
          <p:nvPr>
            <p:ph idx="1"/>
          </p:nvPr>
        </p:nvSpPr>
        <p:spPr>
          <a:xfrm>
            <a:off x="471488" y="1479133"/>
            <a:ext cx="4348983" cy="591461"/>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8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1EA51BB3-E7C1-489C-B3C8-1BF360956136}"/>
              </a:ext>
            </a:extLst>
          </p:cNvPr>
          <p:cNvSpPr>
            <a:spLocks noGrp="1"/>
          </p:cNvSpPr>
          <p:nvPr>
            <p:ph type="tbl" sz="quarter" idx="10"/>
          </p:nvPr>
        </p:nvSpPr>
        <p:spPr>
          <a:xfrm>
            <a:off x="471488" y="1308101"/>
            <a:ext cx="5915025" cy="7613649"/>
          </a:xfrm>
        </p:spPr>
        <p:txBody>
          <a:bodyPr/>
          <a:lstStyle/>
          <a:p>
            <a:endParaRPr lang="en-GB" dirty="0"/>
          </a:p>
        </p:txBody>
      </p:sp>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235393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ED86F6-F23B-43C7-8606-F8A89A0D2C28}"/>
              </a:ext>
            </a:extLst>
          </p:cNvPr>
          <p:cNvSpPr>
            <a:spLocks noGrp="1"/>
          </p:cNvSpPr>
          <p:nvPr>
            <p:ph type="pic" sz="quarter" idx="10"/>
          </p:nvPr>
        </p:nvSpPr>
        <p:spPr>
          <a:xfrm>
            <a:off x="3428999" y="-644890"/>
            <a:ext cx="4078705" cy="4077014"/>
          </a:xfrm>
          <a:prstGeom prst="flowChartConnector">
            <a:avLst/>
          </a:prstGeom>
        </p:spPr>
        <p:txBody>
          <a:bodyPr/>
          <a:lstStyle/>
          <a:p>
            <a:endParaRPr lang="en-GB" dirty="0"/>
          </a:p>
        </p:txBody>
      </p:sp>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867023" y="9187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flipH="1">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42354" y="9272570"/>
            <a:ext cx="1525905" cy="377825"/>
          </a:xfrm>
          <a:prstGeom prst="rect">
            <a:avLst/>
          </a:prstGeom>
        </p:spPr>
      </p:pic>
    </p:spTree>
    <p:extLst>
      <p:ext uri="{BB962C8B-B14F-4D97-AF65-F5344CB8AC3E}">
        <p14:creationId xmlns:p14="http://schemas.microsoft.com/office/powerpoint/2010/main" val="296644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C02279-B3D2-496A-B7D9-4235F85BF28C}"/>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7" name="Picture 6">
            <a:extLst>
              <a:ext uri="{FF2B5EF4-FFF2-40B4-BE49-F238E27FC236}">
                <a16:creationId xmlns:a16="http://schemas.microsoft.com/office/drawing/2014/main" id="{9F55ACD6-BFB4-4FA8-9DD8-1AB5D8E293C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9" name="Picture 8">
            <a:extLst>
              <a:ext uri="{FF2B5EF4-FFF2-40B4-BE49-F238E27FC236}">
                <a16:creationId xmlns:a16="http://schemas.microsoft.com/office/drawing/2014/main" id="{A0382138-6A25-46A4-88A1-C71B2C7BDF4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233632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259297A-EA42-426F-93F9-305DCF7CB695}"/>
              </a:ext>
            </a:extLst>
          </p:cNvPr>
          <p:cNvSpPr>
            <a:spLocks noGrp="1"/>
          </p:cNvSpPr>
          <p:nvPr>
            <p:ph type="sldNum" sz="quarter" idx="4"/>
          </p:nvPr>
        </p:nvSpPr>
        <p:spPr>
          <a:xfrm rot="5400000">
            <a:off x="-38896" y="8284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9" name="Picture 8">
            <a:extLst>
              <a:ext uri="{FF2B5EF4-FFF2-40B4-BE49-F238E27FC236}">
                <a16:creationId xmlns:a16="http://schemas.microsoft.com/office/drawing/2014/main" id="{04AC17D2-8A48-4301-A475-51B37940DD4E}"/>
              </a:ext>
            </a:extLst>
          </p:cNvPr>
          <p:cNvPicPr/>
          <p:nvPr userDrawn="1"/>
        </p:nvPicPr>
        <p:blipFill>
          <a:blip r:embed="rId2">
            <a:extLst>
              <a:ext uri="{28A0092B-C50C-407E-A947-70E740481C1C}">
                <a14:useLocalDpi xmlns:a14="http://schemas.microsoft.com/office/drawing/2010/main" val="0"/>
              </a:ext>
            </a:extLst>
          </a:blip>
          <a:stretch>
            <a:fillRect/>
          </a:stretch>
        </p:blipFill>
        <p:spPr>
          <a:xfrm rot="5400000">
            <a:off x="-4107975" y="4326414"/>
            <a:ext cx="9906000" cy="1253171"/>
          </a:xfrm>
          <a:prstGeom prst="rect">
            <a:avLst/>
          </a:prstGeom>
        </p:spPr>
      </p:pic>
    </p:spTree>
    <p:extLst>
      <p:ext uri="{BB962C8B-B14F-4D97-AF65-F5344CB8AC3E}">
        <p14:creationId xmlns:p14="http://schemas.microsoft.com/office/powerpoint/2010/main" val="13946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60AF5-C2E7-43BD-BA00-E8545586CB83}"/>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58AC5E-E0F2-4EA1-893D-815F236BBE9A}"/>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1B24FE29-2614-4A16-9758-D31E63A6D42D}"/>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latin typeface="Calibri Light" panose="020F0302020204030204" pitchFamily="34" charset="0"/>
              </a:defRPr>
            </a:lvl1pPr>
          </a:lstStyle>
          <a:p>
            <a:fld id="{963AE364-3624-814B-BDC1-6A7B3421206F}" type="slidenum">
              <a:rPr lang="en-US" smtClean="0"/>
              <a:pPr/>
              <a:t>‹#›</a:t>
            </a:fld>
            <a:endParaRPr lang="en-US" dirty="0"/>
          </a:p>
        </p:txBody>
      </p:sp>
    </p:spTree>
    <p:extLst>
      <p:ext uri="{BB962C8B-B14F-4D97-AF65-F5344CB8AC3E}">
        <p14:creationId xmlns:p14="http://schemas.microsoft.com/office/powerpoint/2010/main" val="7432802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77" r:id="rId3"/>
    <p:sldLayoutId id="2147483676" r:id="rId4"/>
    <p:sldLayoutId id="2147483674" r:id="rId5"/>
    <p:sldLayoutId id="2147483675" r:id="rId6"/>
    <p:sldLayoutId id="2147483669" r:id="rId7"/>
    <p:sldLayoutId id="214748367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ngland.nhs.uk/wp-content/uploads/2017/02/adult-pocket-guid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gland.nhs.uk/wp-content/uploads/2017/02/adult-pocket-guid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ucl.ac.uk/pals/sites/pals/files/self-harm_and_suicide_prevention_competence_framework_-_adults_and_older_adults_8th_oct_18.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ngland.nhs.uk/wp-content/uploads/2017/02/adult-pocket-guid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4440-DE79-478E-8566-9A2929BDF1A2}"/>
              </a:ext>
            </a:extLst>
          </p:cNvPr>
          <p:cNvSpPr>
            <a:spLocks noGrp="1"/>
          </p:cNvSpPr>
          <p:nvPr>
            <p:ph type="title"/>
          </p:nvPr>
        </p:nvSpPr>
        <p:spPr>
          <a:xfrm>
            <a:off x="468313" y="2470150"/>
            <a:ext cx="5915025" cy="4119563"/>
          </a:xfrm>
        </p:spPr>
        <p:txBody>
          <a:bodyPr/>
          <a:lstStyle/>
          <a:p>
            <a:r>
              <a:rPr lang="en-GB" dirty="0"/>
              <a:t>Context and Frameworks</a:t>
            </a:r>
          </a:p>
        </p:txBody>
      </p:sp>
      <p:sp>
        <p:nvSpPr>
          <p:cNvPr id="3" name="Text Placeholder 2">
            <a:extLst>
              <a:ext uri="{FF2B5EF4-FFF2-40B4-BE49-F238E27FC236}">
                <a16:creationId xmlns:a16="http://schemas.microsoft.com/office/drawing/2014/main" id="{16244D7F-7726-4D47-B763-A96F4EABFB1B}"/>
              </a:ext>
            </a:extLst>
          </p:cNvPr>
          <p:cNvSpPr>
            <a:spLocks noGrp="1"/>
          </p:cNvSpPr>
          <p:nvPr>
            <p:ph type="body" idx="1"/>
          </p:nvPr>
        </p:nvSpPr>
        <p:spPr>
          <a:xfrm>
            <a:off x="468313" y="6785811"/>
            <a:ext cx="5915025" cy="421814"/>
          </a:xfrm>
        </p:spPr>
        <p:txBody>
          <a:bodyPr vert="horz" lIns="91440" tIns="45720" rIns="91440" bIns="45720" rtlCol="0" anchor="t">
            <a:normAutofit/>
          </a:bodyPr>
          <a:lstStyle/>
          <a:p>
            <a:r>
              <a:rPr lang="en-GB" dirty="0">
                <a:latin typeface="Calibri Light"/>
                <a:cs typeface="Calibri Light"/>
              </a:rPr>
              <a:t>Date</a:t>
            </a:r>
            <a:endParaRPr lang="en-US" dirty="0"/>
          </a:p>
        </p:txBody>
      </p:sp>
    </p:spTree>
    <p:extLst>
      <p:ext uri="{BB962C8B-B14F-4D97-AF65-F5344CB8AC3E}">
        <p14:creationId xmlns:p14="http://schemas.microsoft.com/office/powerpoint/2010/main" val="140977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66C6D-C0D5-456F-A19C-D1874C7C4F96}"/>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5 – Safeguarding Scenario 1</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vert="horz" lIns="91440" tIns="45720" rIns="91440" bIns="45720" rtlCol="0" anchor="t">
            <a:noAutofit/>
          </a:bodyPr>
          <a:lstStyle/>
          <a:p>
            <a:pPr>
              <a:lnSpc>
                <a:spcPct val="100000"/>
              </a:lnSpc>
              <a:spcBef>
                <a:spcPts val="0"/>
              </a:spcBef>
              <a:spcAft>
                <a:spcPts val="600"/>
              </a:spcAft>
            </a:pPr>
            <a:r>
              <a:rPr lang="en-US" sz="1400">
                <a:latin typeface="Calibri Light"/>
                <a:cs typeface="Calibri Light"/>
              </a:rPr>
              <a:t>Asyma </a:t>
            </a:r>
            <a:r>
              <a:rPr lang="en-US" sz="1400" b="0">
                <a:latin typeface="Calibri Light"/>
                <a:cs typeface="Calibri Light"/>
              </a:rPr>
              <a:t>received a phone call from Sara</a:t>
            </a:r>
            <a:r>
              <a:rPr lang="en-US" sz="1400">
                <a:latin typeface="Calibri Light"/>
                <a:cs typeface="Calibri Light"/>
              </a:rPr>
              <a:t>, a pregnant woman</a:t>
            </a:r>
            <a:r>
              <a:rPr lang="en-US" sz="1400" b="0">
                <a:latin typeface="Calibri Light"/>
                <a:cs typeface="Calibri Light"/>
              </a:rPr>
              <a:t> who lived with her husband and two young children. Sara asked</a:t>
            </a:r>
            <a:r>
              <a:rPr lang="en-US" sz="1400">
                <a:latin typeface="Calibri Light"/>
                <a:cs typeface="Calibri Light"/>
              </a:rPr>
              <a:t> Asyma </a:t>
            </a:r>
            <a:r>
              <a:rPr lang="en-US" sz="1400" b="0">
                <a:latin typeface="Calibri Light"/>
                <a:cs typeface="Calibri Light"/>
              </a:rPr>
              <a:t>if</a:t>
            </a:r>
            <a:r>
              <a:rPr lang="en-US" sz="1400">
                <a:latin typeface="Calibri Light"/>
                <a:cs typeface="Calibri Light"/>
              </a:rPr>
              <a:t> </a:t>
            </a:r>
            <a:r>
              <a:rPr lang="en-US" sz="1400" b="0">
                <a:latin typeface="Calibri Light"/>
                <a:cs typeface="Calibri Light"/>
              </a:rPr>
              <a:t>she could meet in a local park rather than at the home address for their next meeting tomorrow. Jenny agreed and confirmed the</a:t>
            </a:r>
            <a:r>
              <a:rPr lang="en-US" sz="1400">
                <a:latin typeface="Calibri Light"/>
                <a:cs typeface="Calibri Light"/>
              </a:rPr>
              <a:t> </a:t>
            </a:r>
            <a:r>
              <a:rPr lang="en-US" sz="1400" b="0">
                <a:latin typeface="Calibri Light"/>
                <a:cs typeface="Calibri Light"/>
              </a:rPr>
              <a:t>date and time.</a:t>
            </a:r>
            <a:r>
              <a:rPr lang="en-US" sz="1400">
                <a:latin typeface="Calibri Light"/>
                <a:cs typeface="Calibri Light"/>
              </a:rPr>
              <a:t> </a:t>
            </a:r>
            <a:endParaRPr lang="en-GB" sz="1400" b="0" dirty="0">
              <a:cs typeface="Calibri Light"/>
            </a:endParaRPr>
          </a:p>
          <a:p>
            <a:pPr>
              <a:lnSpc>
                <a:spcPct val="100000"/>
              </a:lnSpc>
              <a:spcBef>
                <a:spcPts val="0"/>
              </a:spcBef>
              <a:spcAft>
                <a:spcPts val="600"/>
              </a:spcAft>
            </a:pPr>
            <a:r>
              <a:rPr lang="en-US" sz="1400" b="0">
                <a:latin typeface="Calibri Light"/>
                <a:cs typeface="Calibri Light"/>
              </a:rPr>
              <a:t>When </a:t>
            </a:r>
            <a:r>
              <a:rPr lang="en-US" sz="1400">
                <a:latin typeface="Calibri Light"/>
                <a:cs typeface="Calibri Light"/>
              </a:rPr>
              <a:t>Asyma </a:t>
            </a:r>
            <a:r>
              <a:rPr lang="en-US" sz="1400" b="0">
                <a:latin typeface="Calibri Light"/>
                <a:cs typeface="Calibri Light"/>
              </a:rPr>
              <a:t>arrived at the park, she saw Sara sitting on a bench with two men sitting either side of her. Sara introduced the men as</a:t>
            </a:r>
            <a:r>
              <a:rPr lang="en-US" sz="1400">
                <a:latin typeface="Calibri Light"/>
                <a:cs typeface="Calibri Light"/>
              </a:rPr>
              <a:t> </a:t>
            </a:r>
            <a:r>
              <a:rPr lang="en-US" sz="1400" b="0">
                <a:latin typeface="Calibri Light"/>
                <a:cs typeface="Calibri Light"/>
              </a:rPr>
              <a:t>her older and younger brothers. Sara said that had left the family home two days ago and was now staying with her younger brother</a:t>
            </a:r>
            <a:r>
              <a:rPr lang="en-US" sz="1400">
                <a:latin typeface="Calibri Light"/>
                <a:cs typeface="Calibri Light"/>
              </a:rPr>
              <a:t> </a:t>
            </a:r>
            <a:r>
              <a:rPr lang="en-US" sz="1400" b="0">
                <a:latin typeface="Calibri Light"/>
                <a:cs typeface="Calibri Light"/>
              </a:rPr>
              <a:t>and family. Sara explained that</a:t>
            </a:r>
            <a:r>
              <a:rPr lang="en-US" sz="1400">
                <a:latin typeface="Calibri Light"/>
                <a:cs typeface="Calibri Light"/>
              </a:rPr>
              <a:t> </a:t>
            </a:r>
            <a:r>
              <a:rPr lang="en-US" sz="1400" b="0">
                <a:latin typeface="Calibri Light"/>
                <a:cs typeface="Calibri Light"/>
              </a:rPr>
              <a:t>she had</a:t>
            </a:r>
            <a:r>
              <a:rPr lang="en-US" sz="1400">
                <a:latin typeface="Calibri Light"/>
                <a:cs typeface="Calibri Light"/>
              </a:rPr>
              <a:t> </a:t>
            </a:r>
            <a:r>
              <a:rPr lang="en-US" sz="1400" b="0">
                <a:latin typeface="Calibri Light"/>
                <a:cs typeface="Calibri Light"/>
              </a:rPr>
              <a:t>picked up her husband’s bag left open on the floor out of reach of their toddler and had</a:t>
            </a:r>
            <a:r>
              <a:rPr lang="en-US" sz="1400">
                <a:latin typeface="Calibri Light"/>
                <a:cs typeface="Calibri Light"/>
              </a:rPr>
              <a:t> </a:t>
            </a:r>
            <a:r>
              <a:rPr lang="en-US" sz="1400" b="0">
                <a:latin typeface="Calibri Light"/>
                <a:cs typeface="Calibri Light"/>
              </a:rPr>
              <a:t>spotted medications for HIV. Sara went on to explain that</a:t>
            </a:r>
            <a:r>
              <a:rPr lang="en-US" sz="1400">
                <a:latin typeface="Calibri Light"/>
                <a:cs typeface="Calibri Light"/>
              </a:rPr>
              <a:t> </a:t>
            </a:r>
            <a:r>
              <a:rPr lang="en-US" sz="1400" b="0">
                <a:latin typeface="Calibri Light"/>
                <a:cs typeface="Calibri Light"/>
              </a:rPr>
              <a:t>she had</a:t>
            </a:r>
            <a:r>
              <a:rPr lang="en-US" sz="1400">
                <a:latin typeface="Calibri Light"/>
                <a:cs typeface="Calibri Light"/>
              </a:rPr>
              <a:t> </a:t>
            </a:r>
            <a:r>
              <a:rPr lang="en-US" sz="1400" b="0">
                <a:latin typeface="Calibri Light"/>
                <a:cs typeface="Calibri Light"/>
              </a:rPr>
              <a:t>opened mail addressed to her husband which contained needles.</a:t>
            </a:r>
            <a:r>
              <a:rPr lang="en-US" sz="1400">
                <a:latin typeface="Calibri Light"/>
                <a:cs typeface="Calibri Light"/>
              </a:rPr>
              <a:t> </a:t>
            </a:r>
            <a:r>
              <a:rPr lang="en-US" sz="1400" b="0">
                <a:latin typeface="Calibri Light"/>
                <a:cs typeface="Calibri Light"/>
              </a:rPr>
              <a:t>Sara said</a:t>
            </a:r>
            <a:r>
              <a:rPr lang="en-US" sz="1400">
                <a:latin typeface="Calibri Light"/>
                <a:cs typeface="Calibri Light"/>
              </a:rPr>
              <a:t> </a:t>
            </a:r>
            <a:r>
              <a:rPr lang="en-US" sz="1400" b="0">
                <a:latin typeface="Calibri Light"/>
                <a:cs typeface="Calibri Light"/>
              </a:rPr>
              <a:t>she had</a:t>
            </a:r>
            <a:r>
              <a:rPr lang="en-US" sz="1400">
                <a:latin typeface="Calibri Light"/>
                <a:cs typeface="Calibri Light"/>
              </a:rPr>
              <a:t> </a:t>
            </a:r>
            <a:r>
              <a:rPr lang="en-US" sz="1400" b="0">
                <a:latin typeface="Calibri Light"/>
                <a:cs typeface="Calibri Light"/>
              </a:rPr>
              <a:t>taken the packet to show her family who were deeply concerned that her husband was taking drugs and may have</a:t>
            </a:r>
            <a:r>
              <a:rPr lang="en-US" sz="1400">
                <a:latin typeface="Calibri Light"/>
                <a:cs typeface="Calibri Light"/>
              </a:rPr>
              <a:t> </a:t>
            </a:r>
            <a:r>
              <a:rPr lang="en-US" sz="1400" b="0">
                <a:latin typeface="Calibri Light"/>
                <a:cs typeface="Calibri Light"/>
              </a:rPr>
              <a:t>contracted HIV.</a:t>
            </a:r>
            <a:endParaRPr lang="en-GB" sz="1400" b="0">
              <a:latin typeface="Calibri Light"/>
              <a:cs typeface="Calibri Light"/>
            </a:endParaRPr>
          </a:p>
          <a:p>
            <a:pPr>
              <a:lnSpc>
                <a:spcPct val="100000"/>
              </a:lnSpc>
              <a:spcBef>
                <a:spcPts val="0"/>
              </a:spcBef>
              <a:spcAft>
                <a:spcPts val="600"/>
              </a:spcAft>
            </a:pPr>
            <a:r>
              <a:rPr lang="en-US" sz="1400" b="0">
                <a:latin typeface="Calibri Light"/>
                <a:cs typeface="Calibri Light"/>
              </a:rPr>
              <a:t>Sara also said that she had become fearful in the home due to verbal attacks from her husband resulting in her fleeing the family</a:t>
            </a:r>
            <a:r>
              <a:rPr lang="en-US" sz="1400">
                <a:latin typeface="Calibri Light"/>
                <a:cs typeface="Calibri Light"/>
              </a:rPr>
              <a:t> </a:t>
            </a:r>
            <a:r>
              <a:rPr lang="en-US" sz="1400" b="0">
                <a:latin typeface="Calibri Light"/>
                <a:cs typeface="Calibri Light"/>
              </a:rPr>
              <a:t>home.</a:t>
            </a:r>
            <a:endParaRPr lang="en-GB" sz="1400" b="0">
              <a:latin typeface="Calibri Light"/>
              <a:cs typeface="Calibri Light"/>
            </a:endParaRPr>
          </a:p>
          <a:p>
            <a:pPr>
              <a:lnSpc>
                <a:spcPct val="100000"/>
              </a:lnSpc>
              <a:spcBef>
                <a:spcPts val="0"/>
              </a:spcBef>
              <a:spcAft>
                <a:spcPts val="600"/>
              </a:spcAft>
            </a:pPr>
            <a:r>
              <a:rPr lang="en-GB" sz="1400">
                <a:latin typeface="Calibri Light"/>
                <a:cs typeface="Calibri Light"/>
              </a:rPr>
              <a:t>Asyma </a:t>
            </a:r>
            <a:r>
              <a:rPr lang="en-GB" sz="1400" b="0">
                <a:latin typeface="Calibri Light"/>
                <a:cs typeface="Calibri Light"/>
              </a:rPr>
              <a:t>asked if she could speak with Sara alone. </a:t>
            </a:r>
            <a:r>
              <a:rPr lang="en-GB" sz="1400">
                <a:latin typeface="Calibri Light"/>
                <a:cs typeface="Calibri Light"/>
              </a:rPr>
              <a:t>Asyma </a:t>
            </a:r>
            <a:r>
              <a:rPr lang="en-GB" sz="1400" b="0">
                <a:latin typeface="Calibri Light"/>
                <a:cs typeface="Calibri Light"/>
              </a:rPr>
              <a:t>asked Sara how the relationship was with her younger brother.</a:t>
            </a:r>
            <a:r>
              <a:rPr lang="en-GB" sz="1400">
                <a:latin typeface="Calibri Light"/>
                <a:cs typeface="Calibri Light"/>
              </a:rPr>
              <a:t> Asyma </a:t>
            </a:r>
            <a:r>
              <a:rPr lang="en-GB" sz="1400" b="0">
                <a:latin typeface="Calibri Light"/>
                <a:cs typeface="Calibri Light"/>
              </a:rPr>
              <a:t>remembered that Sara had shared her younger brother</a:t>
            </a:r>
            <a:r>
              <a:rPr lang="en-GB" sz="1400">
                <a:latin typeface="Calibri Light"/>
                <a:cs typeface="Calibri Light"/>
              </a:rPr>
              <a:t> </a:t>
            </a:r>
            <a:r>
              <a:rPr lang="en-GB" sz="1400" b="0">
                <a:latin typeface="Calibri Light"/>
                <a:cs typeface="Calibri Light"/>
              </a:rPr>
              <a:t>in particular was</a:t>
            </a:r>
            <a:r>
              <a:rPr lang="en-GB" sz="1400">
                <a:latin typeface="Calibri Light"/>
                <a:cs typeface="Calibri Light"/>
              </a:rPr>
              <a:t> </a:t>
            </a:r>
            <a:r>
              <a:rPr lang="en-GB" sz="1400" b="0">
                <a:latin typeface="Calibri Light"/>
                <a:cs typeface="Calibri Light"/>
              </a:rPr>
              <a:t>quite controlling and had applied pressure to Sara to</a:t>
            </a:r>
            <a:r>
              <a:rPr lang="en-GB" sz="1400">
                <a:latin typeface="Calibri Light"/>
                <a:cs typeface="Calibri Light"/>
              </a:rPr>
              <a:t> </a:t>
            </a:r>
            <a:r>
              <a:rPr lang="en-GB" sz="1400" b="0">
                <a:latin typeface="Calibri Light"/>
                <a:cs typeface="Calibri Light"/>
              </a:rPr>
              <a:t>leave her husband on several occasions with a view to the family organising another arranged marriage.</a:t>
            </a:r>
            <a:endParaRPr lang="en-US" sz="1400" b="0">
              <a:latin typeface="Calibri Light"/>
              <a:cs typeface="Calibri Light"/>
            </a:endParaRPr>
          </a:p>
          <a:p>
            <a:pPr>
              <a:lnSpc>
                <a:spcPct val="100000"/>
              </a:lnSpc>
              <a:spcBef>
                <a:spcPts val="0"/>
              </a:spcBef>
              <a:spcAft>
                <a:spcPts val="600"/>
              </a:spcAft>
            </a:pPr>
            <a:r>
              <a:rPr lang="en-GB" sz="1400" b="0">
                <a:latin typeface="Calibri Light"/>
                <a:cs typeface="Calibri Light"/>
              </a:rPr>
              <a:t>Sara said that family members were starting to put pressure on her to divorce her husband and remarry, believing that the marriage</a:t>
            </a:r>
            <a:r>
              <a:rPr lang="en-GB" sz="1400">
                <a:latin typeface="Calibri Light"/>
                <a:cs typeface="Calibri Light"/>
              </a:rPr>
              <a:t> </a:t>
            </a:r>
            <a:r>
              <a:rPr lang="en-GB" sz="1400" b="0">
                <a:latin typeface="Calibri Light"/>
                <a:cs typeface="Calibri Light"/>
              </a:rPr>
              <a:t>was a mistake. </a:t>
            </a:r>
            <a:r>
              <a:rPr lang="en-GB" sz="1400" err="1">
                <a:latin typeface="Calibri Light"/>
                <a:cs typeface="Calibri Light"/>
              </a:rPr>
              <a:t>Asyma</a:t>
            </a:r>
            <a:r>
              <a:rPr lang="en-GB" sz="1400">
                <a:latin typeface="Calibri Light"/>
                <a:cs typeface="Calibri Light"/>
              </a:rPr>
              <a:t> </a:t>
            </a:r>
            <a:r>
              <a:rPr lang="en-GB" sz="1400" b="0">
                <a:latin typeface="Calibri Light"/>
                <a:cs typeface="Calibri Light"/>
              </a:rPr>
              <a:t>gave Sara the telephone numbers to Women’s Aid and the Women’s Refuge Centre to contact for support.</a:t>
            </a:r>
            <a:r>
              <a:rPr lang="en-GB" sz="1400">
                <a:latin typeface="Calibri Light"/>
                <a:cs typeface="Calibri Light"/>
              </a:rPr>
              <a:t> </a:t>
            </a:r>
            <a:r>
              <a:rPr lang="en-GB" sz="1400" b="0">
                <a:latin typeface="Calibri Light"/>
                <a:cs typeface="Calibri Light"/>
              </a:rPr>
              <a:t>Sara said that she</a:t>
            </a:r>
            <a:r>
              <a:rPr lang="en-GB" sz="1400">
                <a:latin typeface="Calibri Light"/>
                <a:cs typeface="Calibri Light"/>
              </a:rPr>
              <a:t> </a:t>
            </a:r>
            <a:r>
              <a:rPr lang="en-GB" sz="1400" b="0">
                <a:latin typeface="Calibri Light"/>
                <a:cs typeface="Calibri Light"/>
              </a:rPr>
              <a:t>didn’t</a:t>
            </a:r>
            <a:r>
              <a:rPr lang="en-GB" sz="1400">
                <a:latin typeface="Calibri Light"/>
                <a:cs typeface="Calibri Light"/>
              </a:rPr>
              <a:t> </a:t>
            </a:r>
            <a:r>
              <a:rPr lang="en-GB" sz="1400" b="0">
                <a:latin typeface="Calibri Light"/>
                <a:cs typeface="Calibri Light"/>
              </a:rPr>
              <a:t>want to take the children to a refuge and </a:t>
            </a:r>
            <a:r>
              <a:rPr lang="en-GB" sz="1400">
                <a:latin typeface="Calibri Light"/>
                <a:cs typeface="Calibri Light"/>
              </a:rPr>
              <a:t>was worried about being pregnant there. She </a:t>
            </a:r>
            <a:r>
              <a:rPr lang="en-GB" sz="1400" b="0">
                <a:latin typeface="Calibri Light"/>
                <a:cs typeface="Calibri Light"/>
              </a:rPr>
              <a:t>felt it was better to</a:t>
            </a:r>
            <a:r>
              <a:rPr lang="en-GB" sz="1400">
                <a:latin typeface="Calibri Light"/>
                <a:cs typeface="Calibri Light"/>
              </a:rPr>
              <a:t> </a:t>
            </a:r>
            <a:r>
              <a:rPr lang="en-GB" sz="1400" b="0">
                <a:latin typeface="Calibri Light"/>
                <a:cs typeface="Calibri Light"/>
              </a:rPr>
              <a:t>stay with her family even though family relationships were difficult.</a:t>
            </a:r>
            <a:r>
              <a:rPr lang="en-GB" sz="1400">
                <a:latin typeface="Calibri Light"/>
                <a:cs typeface="Calibri Light"/>
              </a:rPr>
              <a:t> </a:t>
            </a:r>
            <a:endParaRPr lang="en-GB" sz="1400" b="0" dirty="0">
              <a:cs typeface="Calibri Light"/>
            </a:endParaRPr>
          </a:p>
          <a:p>
            <a:pPr>
              <a:lnSpc>
                <a:spcPct val="100000"/>
              </a:lnSpc>
              <a:spcBef>
                <a:spcPts val="0"/>
              </a:spcBef>
              <a:spcAft>
                <a:spcPts val="0"/>
              </a:spcAft>
            </a:pPr>
            <a:endParaRPr lang="en-GB" sz="1400" b="0" dirty="0">
              <a:cs typeface="Calibri Light"/>
            </a:endParaRPr>
          </a:p>
          <a:p>
            <a:pPr marL="285750" indent="-285750">
              <a:lnSpc>
                <a:spcPct val="100000"/>
              </a:lnSpc>
              <a:spcBef>
                <a:spcPts val="0"/>
              </a:spcBef>
              <a:spcAft>
                <a:spcPts val="0"/>
              </a:spcAft>
              <a:buFont typeface="Arial"/>
              <a:buChar char="•"/>
            </a:pPr>
            <a:r>
              <a:rPr lang="en-GB" sz="1400" b="1">
                <a:latin typeface="Calibri Light"/>
                <a:cs typeface="Calibri Light"/>
              </a:rPr>
              <a:t>Questions:</a:t>
            </a:r>
          </a:p>
          <a:p>
            <a:pPr marL="285750" lvl="0" indent="-285750">
              <a:lnSpc>
                <a:spcPct val="100000"/>
              </a:lnSpc>
              <a:spcBef>
                <a:spcPts val="0"/>
              </a:spcBef>
              <a:spcAft>
                <a:spcPts val="0"/>
              </a:spcAft>
              <a:buFont typeface="Arial"/>
              <a:buChar char="•"/>
            </a:pPr>
            <a:r>
              <a:rPr lang="en-GB" sz="1400" b="0">
                <a:latin typeface="Calibri Light"/>
                <a:cs typeface="Calibri Light"/>
              </a:rPr>
              <a:t>What boundaries does this raise for the peer role?</a:t>
            </a:r>
            <a:endParaRPr lang="en-US" sz="1400" b="0">
              <a:latin typeface="Calibri Light"/>
              <a:cs typeface="Calibri Light"/>
            </a:endParaRPr>
          </a:p>
          <a:p>
            <a:pPr marL="285750" indent="-285750">
              <a:lnSpc>
                <a:spcPct val="100000"/>
              </a:lnSpc>
              <a:spcBef>
                <a:spcPts val="0"/>
              </a:spcBef>
              <a:spcAft>
                <a:spcPts val="0"/>
              </a:spcAft>
              <a:buFont typeface="Arial"/>
              <a:buChar char="•"/>
            </a:pPr>
            <a:r>
              <a:rPr lang="en-GB" sz="1400" b="0">
                <a:latin typeface="Calibri Light"/>
                <a:cs typeface="Calibri Light"/>
              </a:rPr>
              <a:t>When/how should </a:t>
            </a:r>
            <a:r>
              <a:rPr lang="en-GB" sz="1400">
                <a:latin typeface="Calibri Light"/>
                <a:cs typeface="Calibri Light"/>
              </a:rPr>
              <a:t>Asyma </a:t>
            </a:r>
            <a:r>
              <a:rPr lang="en-GB" sz="1400" b="0">
                <a:latin typeface="Calibri Light"/>
                <a:cs typeface="Calibri Light"/>
              </a:rPr>
              <a:t>involve others</a:t>
            </a:r>
            <a:r>
              <a:rPr lang="en-GB" sz="1400">
                <a:latin typeface="Calibri Light"/>
                <a:cs typeface="Calibri Light"/>
              </a:rPr>
              <a:t>?</a:t>
            </a:r>
            <a:endParaRPr lang="en-US" sz="1400" b="0">
              <a:cs typeface="Calibri Light"/>
            </a:endParaRPr>
          </a:p>
          <a:p>
            <a:pPr marL="285750" indent="-285750">
              <a:lnSpc>
                <a:spcPct val="100000"/>
              </a:lnSpc>
              <a:spcBef>
                <a:spcPts val="0"/>
              </a:spcBef>
              <a:spcAft>
                <a:spcPts val="0"/>
              </a:spcAft>
              <a:buFont typeface="Arial"/>
              <a:buChar char="•"/>
            </a:pPr>
            <a:r>
              <a:rPr lang="en-GB" sz="1400" b="0">
                <a:latin typeface="Calibri Light"/>
                <a:cs typeface="Calibri Light"/>
              </a:rPr>
              <a:t>Where/how would</a:t>
            </a:r>
            <a:r>
              <a:rPr lang="en-GB" sz="1400">
                <a:latin typeface="Calibri Light"/>
                <a:cs typeface="Calibri Light"/>
              </a:rPr>
              <a:t> Asyma </a:t>
            </a:r>
            <a:r>
              <a:rPr lang="en-GB" sz="1400" b="0">
                <a:latin typeface="Calibri Light"/>
                <a:cs typeface="Calibri Light"/>
              </a:rPr>
              <a:t>find information she needs?</a:t>
            </a:r>
            <a:endParaRPr lang="en-US" sz="1400" b="0">
              <a:latin typeface="Calibri Light"/>
              <a:cs typeface="Calibri Light"/>
            </a:endParaRPr>
          </a:p>
          <a:p>
            <a:pPr marL="285750" indent="-285750">
              <a:lnSpc>
                <a:spcPct val="100000"/>
              </a:lnSpc>
              <a:spcBef>
                <a:spcPts val="0"/>
              </a:spcBef>
              <a:spcAft>
                <a:spcPts val="0"/>
              </a:spcAft>
              <a:buFont typeface="Arial"/>
              <a:buChar char="•"/>
            </a:pPr>
            <a:r>
              <a:rPr lang="en-GB" sz="1400" b="0">
                <a:latin typeface="Calibri Light"/>
                <a:cs typeface="Calibri Light"/>
              </a:rPr>
              <a:t>What impact might this situation have on</a:t>
            </a:r>
            <a:r>
              <a:rPr lang="en-GB" sz="1400">
                <a:latin typeface="Calibri Light"/>
                <a:cs typeface="Calibri Light"/>
              </a:rPr>
              <a:t> Asyma?</a:t>
            </a:r>
            <a:endParaRPr lang="en-US" sz="1400">
              <a:latin typeface="Calibri Light"/>
              <a:cs typeface="Calibri Light"/>
            </a:endParaRPr>
          </a:p>
          <a:p>
            <a:pPr marL="285750" indent="-285750">
              <a:lnSpc>
                <a:spcPct val="100000"/>
              </a:lnSpc>
              <a:spcBef>
                <a:spcPts val="0"/>
              </a:spcBef>
              <a:spcAft>
                <a:spcPts val="0"/>
              </a:spcAft>
              <a:buFont typeface="Arial"/>
              <a:buChar char="•"/>
            </a:pPr>
            <a:r>
              <a:rPr lang="en-GB" sz="1400">
                <a:latin typeface="Calibri Light"/>
                <a:cs typeface="Calibri Light"/>
              </a:rPr>
              <a:t>Where could Asyma access support</a:t>
            </a:r>
            <a:r>
              <a:rPr lang="en-GB" sz="1400" b="0">
                <a:latin typeface="Calibri Light"/>
                <a:cs typeface="Calibri Light"/>
              </a:rPr>
              <a:t>?</a:t>
            </a:r>
            <a:endParaRPr lang="en-GB">
              <a:latin typeface="Calibri Light"/>
              <a:cs typeface="Calibri Light"/>
            </a:endParaRPr>
          </a:p>
          <a:p>
            <a:pPr marL="285750" lvl="0" indent="-285750">
              <a:lnSpc>
                <a:spcPct val="100000"/>
              </a:lnSpc>
              <a:spcBef>
                <a:spcPts val="0"/>
              </a:spcBef>
              <a:spcAft>
                <a:spcPts val="0"/>
              </a:spcAft>
              <a:buFont typeface="Arial" panose="020B0604020202020204" pitchFamily="34" charset="0"/>
              <a:buChar char="•"/>
            </a:pPr>
            <a:r>
              <a:rPr lang="en-GB" sz="1400" b="0" dirty="0"/>
              <a:t>Where could Jenny access support?</a:t>
            </a:r>
          </a:p>
          <a:p>
            <a:pPr>
              <a:lnSpc>
                <a:spcPct val="100000"/>
              </a:lnSpc>
            </a:pPr>
            <a:endParaRPr lang="en-GB" sz="1400" b="0" dirty="0">
              <a:solidFill>
                <a:schemeClr val="tx1"/>
              </a:solidFill>
            </a:endParaRPr>
          </a:p>
          <a:p>
            <a:pPr>
              <a:lnSpc>
                <a:spcPct val="100000"/>
              </a:lnSpc>
              <a:spcBef>
                <a:spcPts val="0"/>
              </a:spcBef>
              <a:spcAft>
                <a:spcPts val="0"/>
              </a:spcAft>
            </a:pPr>
            <a:endParaRPr lang="en-GB" sz="14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10</a:t>
            </a:fld>
            <a:endParaRPr lang="en-US" dirty="0"/>
          </a:p>
        </p:txBody>
      </p:sp>
    </p:spTree>
    <p:extLst>
      <p:ext uri="{BB962C8B-B14F-4D97-AF65-F5344CB8AC3E}">
        <p14:creationId xmlns:p14="http://schemas.microsoft.com/office/powerpoint/2010/main" val="78735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66C6D-C0D5-456F-A19C-D1874C7C4F96}"/>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5 – Safeguarding Scenario 2</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vert="horz" lIns="91440" tIns="45720" rIns="91440" bIns="45720" rtlCol="0" anchor="t">
            <a:noAutofit/>
          </a:bodyPr>
          <a:lstStyle/>
          <a:p>
            <a:pPr>
              <a:lnSpc>
                <a:spcPct val="100000"/>
              </a:lnSpc>
              <a:spcBef>
                <a:spcPts val="0"/>
              </a:spcBef>
              <a:spcAft>
                <a:spcPts val="600"/>
              </a:spcAft>
            </a:pPr>
            <a:r>
              <a:rPr lang="en-GB" sz="1200">
                <a:latin typeface="Calibri Light"/>
                <a:cs typeface="Calibri Light"/>
              </a:rPr>
              <a:t>Ella visited Bola, a man in his 80s. Early on in the visit Ella picked up that Bola seemed agitated and looked anxious. Ella asked if Bola was okay. Bola said that he was okay. Ella asked if Bola was worried about anything, Bola said that he wasn’t sure how to pay his bills this month.</a:t>
            </a:r>
            <a:endParaRPr lang="en-US" sz="1200">
              <a:latin typeface="Calibri Light"/>
              <a:cs typeface="Calibri Light"/>
            </a:endParaRPr>
          </a:p>
          <a:p>
            <a:pPr>
              <a:lnSpc>
                <a:spcPct val="100000"/>
              </a:lnSpc>
              <a:spcBef>
                <a:spcPts val="0"/>
              </a:spcBef>
              <a:spcAft>
                <a:spcPts val="600"/>
              </a:spcAft>
            </a:pPr>
            <a:r>
              <a:rPr lang="en-GB" sz="1200">
                <a:latin typeface="Calibri Light"/>
                <a:cs typeface="Calibri Light"/>
              </a:rPr>
              <a:t> Knowing Bola had a guaranteed amount coming in every month, Ella asked if anything had changed with Bola's finances, Bola went quiet. Ella asked if Bola's benefits had stopped. Bola said something had happened with a family member, but he didn’t want to get them into trouble. Ella reflected back that she was worried that Bola was not usually this quiet and was concerned for him.</a:t>
            </a:r>
            <a:endParaRPr lang="en-US" sz="1200">
              <a:latin typeface="Calibri Light"/>
              <a:cs typeface="Calibri Light"/>
            </a:endParaRPr>
          </a:p>
          <a:p>
            <a:pPr>
              <a:lnSpc>
                <a:spcPct val="100000"/>
              </a:lnSpc>
              <a:spcBef>
                <a:spcPts val="0"/>
              </a:spcBef>
              <a:spcAft>
                <a:spcPts val="600"/>
              </a:spcAft>
            </a:pPr>
            <a:r>
              <a:rPr lang="en-GB" sz="1200">
                <a:latin typeface="Calibri Light"/>
                <a:cs typeface="Calibri Light"/>
              </a:rPr>
              <a:t>Bola disclosed that a family member had asked to borrow money to buy food for her children. Bola said he couldn’t deny loaning money to feed children even if it meant he was short himself. Ella asked if this happened a lot, Bola said yes, every month. Ella asked if it was just food money or if there were other things Bola was being asked to cover as well. Bola said he was also asked to cover some of their rent each month. Ella asked how much of the rent Bola covered, he said £250. </a:t>
            </a:r>
            <a:endParaRPr lang="en-GB" sz="1200" dirty="0">
              <a:latin typeface="Calibri Light"/>
              <a:cs typeface="Calibri Light"/>
            </a:endParaRPr>
          </a:p>
          <a:p>
            <a:pPr>
              <a:lnSpc>
                <a:spcPct val="100000"/>
              </a:lnSpc>
              <a:spcBef>
                <a:spcPts val="0"/>
              </a:spcBef>
              <a:spcAft>
                <a:spcPts val="600"/>
              </a:spcAft>
            </a:pPr>
            <a:r>
              <a:rPr lang="en-GB" sz="1200">
                <a:latin typeface="Calibri Light"/>
                <a:cs typeface="Calibri Light"/>
              </a:rPr>
              <a:t>Ella checked with Bola what date this had started from, Bola said for the past 6 months. Ella asked if the family member had paid the money back on the agreed date. Bola said yes, she paid the rent money back but then asked to borrow next month’s rent 2 weeks later. Ella asked if Bola could afford to loan this money each money, Bola said yes but only if it was paid back in the same month. Bola said that his son-in-law did not always pay back the money on time which meant he was unable to pay his own bills, and this was causing him a lot of worry and had stopped sleeping at night.</a:t>
            </a:r>
            <a:endParaRPr lang="en-US" sz="1200">
              <a:latin typeface="Calibri Light"/>
              <a:cs typeface="Calibri Light"/>
            </a:endParaRPr>
          </a:p>
          <a:p>
            <a:pPr>
              <a:lnSpc>
                <a:spcPct val="100000"/>
              </a:lnSpc>
              <a:spcBef>
                <a:spcPts val="0"/>
              </a:spcBef>
              <a:spcAft>
                <a:spcPts val="600"/>
              </a:spcAft>
            </a:pPr>
            <a:r>
              <a:rPr lang="en-GB" sz="1200">
                <a:latin typeface="Calibri Light"/>
                <a:cs typeface="Calibri Light"/>
              </a:rPr>
              <a:t>Ella asked if Bola felt able to say no when asked to loan money. Bola said that he did, but if he didn’t pay give his son-in-law the money, he wouldn’t get to see his grandchildren. Bola said he felt he had to loan them the money. Bola also said that if he didn’t, he received over 100 text messages a day asking for the money.</a:t>
            </a:r>
            <a:endParaRPr lang="en-US" sz="1200">
              <a:latin typeface="Calibri Light"/>
              <a:cs typeface="Calibri Light"/>
            </a:endParaRPr>
          </a:p>
          <a:p>
            <a:pPr>
              <a:lnSpc>
                <a:spcPct val="100000"/>
              </a:lnSpc>
              <a:spcBef>
                <a:spcPts val="0"/>
              </a:spcBef>
              <a:spcAft>
                <a:spcPts val="600"/>
              </a:spcAft>
            </a:pPr>
            <a:r>
              <a:rPr lang="en-GB" sz="1200">
                <a:latin typeface="Calibri Light"/>
                <a:cs typeface="Calibri Light"/>
              </a:rPr>
              <a:t>Ella thanked Bola for sharing with her this information, Ella asked Bola for the family members name. Bola said that he was worried that if he disclosed the name things may be taken out of his hands and was worried that if anything was reported about this his son-in-law would immediately stop contact with his grandchildren.  </a:t>
            </a:r>
            <a:endParaRPr lang="en-GB" sz="1200" dirty="0">
              <a:latin typeface="Calibri Light"/>
              <a:cs typeface="Calibri Light"/>
            </a:endParaRPr>
          </a:p>
          <a:p>
            <a:pPr>
              <a:lnSpc>
                <a:spcPct val="100000"/>
              </a:lnSpc>
              <a:spcBef>
                <a:spcPts val="0"/>
              </a:spcBef>
              <a:spcAft>
                <a:spcPts val="0"/>
              </a:spcAft>
            </a:pPr>
            <a:endParaRPr lang="en-GB" sz="1200" dirty="0">
              <a:cs typeface="Calibri Light"/>
            </a:endParaRPr>
          </a:p>
          <a:p>
            <a:pPr>
              <a:lnSpc>
                <a:spcPct val="100000"/>
              </a:lnSpc>
              <a:spcBef>
                <a:spcPts val="0"/>
              </a:spcBef>
              <a:spcAft>
                <a:spcPts val="0"/>
              </a:spcAft>
            </a:pPr>
            <a:r>
              <a:rPr lang="en-GB" sz="1200" b="1">
                <a:cs typeface="Calibri Light"/>
              </a:rPr>
              <a:t>Questions:</a:t>
            </a:r>
            <a:endParaRPr lang="en-GB" sz="1200" dirty="0">
              <a:cs typeface="Calibri Light"/>
            </a:endParaRPr>
          </a:p>
          <a:p>
            <a:pPr marL="285750" indent="-285750">
              <a:lnSpc>
                <a:spcPct val="100000"/>
              </a:lnSpc>
              <a:spcBef>
                <a:spcPts val="0"/>
              </a:spcBef>
              <a:spcAft>
                <a:spcPts val="0"/>
              </a:spcAft>
              <a:buFont typeface="Arial"/>
              <a:buChar char="•"/>
            </a:pPr>
            <a:r>
              <a:rPr lang="en-GB" sz="1200">
                <a:cs typeface="Calibri Light"/>
              </a:rPr>
              <a:t>What boundaries does this raise for the peer role?</a:t>
            </a:r>
            <a:endParaRPr lang="en-US" sz="1200">
              <a:cs typeface="Calibri Light"/>
            </a:endParaRPr>
          </a:p>
          <a:p>
            <a:pPr marL="285750" indent="-285750">
              <a:lnSpc>
                <a:spcPct val="100000"/>
              </a:lnSpc>
              <a:spcBef>
                <a:spcPts val="0"/>
              </a:spcBef>
              <a:spcAft>
                <a:spcPts val="0"/>
              </a:spcAft>
              <a:buFont typeface="Arial"/>
              <a:buChar char="•"/>
            </a:pPr>
            <a:r>
              <a:rPr lang="en-GB" sz="1200">
                <a:cs typeface="Calibri Light"/>
              </a:rPr>
              <a:t>Explore conflicts between what feels ‘right’ vs following organisational policies/procedures? </a:t>
            </a:r>
            <a:endParaRPr lang="en-US" sz="1200">
              <a:cs typeface="Calibri Light"/>
            </a:endParaRPr>
          </a:p>
          <a:p>
            <a:pPr marL="285750" indent="-285750">
              <a:lnSpc>
                <a:spcPct val="100000"/>
              </a:lnSpc>
              <a:spcBef>
                <a:spcPts val="0"/>
              </a:spcBef>
              <a:spcAft>
                <a:spcPts val="0"/>
              </a:spcAft>
              <a:buFont typeface="Arial"/>
              <a:buChar char="•"/>
            </a:pPr>
            <a:r>
              <a:rPr lang="en-GB" sz="1200">
                <a:cs typeface="Calibri Light"/>
              </a:rPr>
              <a:t>When/how should Ella involve others?</a:t>
            </a:r>
            <a:endParaRPr lang="en-US" sz="1200">
              <a:cs typeface="Calibri Light"/>
            </a:endParaRPr>
          </a:p>
          <a:p>
            <a:pPr marL="285750" indent="-285750">
              <a:lnSpc>
                <a:spcPct val="100000"/>
              </a:lnSpc>
              <a:spcBef>
                <a:spcPts val="0"/>
              </a:spcBef>
              <a:spcAft>
                <a:spcPts val="0"/>
              </a:spcAft>
              <a:buFont typeface="Arial"/>
              <a:buChar char="•"/>
            </a:pPr>
            <a:r>
              <a:rPr lang="en-GB" sz="1200">
                <a:cs typeface="Calibri Light"/>
              </a:rPr>
              <a:t>Where/how could she find out more information?</a:t>
            </a:r>
            <a:endParaRPr lang="en-GB"/>
          </a:p>
          <a:p>
            <a:pPr>
              <a:lnSpc>
                <a:spcPct val="100000"/>
              </a:lnSpc>
            </a:pPr>
            <a:endParaRPr lang="en-GB" sz="1200" b="0" dirty="0">
              <a:solidFill>
                <a:schemeClr val="tx1"/>
              </a:solidFill>
            </a:endParaRPr>
          </a:p>
          <a:p>
            <a:pPr>
              <a:lnSpc>
                <a:spcPct val="100000"/>
              </a:lnSpc>
              <a:spcBef>
                <a:spcPts val="0"/>
              </a:spcBef>
              <a:spcAft>
                <a:spcPts val="0"/>
              </a:spcAft>
            </a:pPr>
            <a:endParaRPr lang="en-GB" sz="12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11</a:t>
            </a:fld>
            <a:endParaRPr lang="en-US" dirty="0"/>
          </a:p>
        </p:txBody>
      </p:sp>
    </p:spTree>
    <p:extLst>
      <p:ext uri="{BB962C8B-B14F-4D97-AF65-F5344CB8AC3E}">
        <p14:creationId xmlns:p14="http://schemas.microsoft.com/office/powerpoint/2010/main" val="91461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D16C-7944-4AD2-9BB8-AC8142EAE8B7}"/>
              </a:ext>
            </a:extLst>
          </p:cNvPr>
          <p:cNvSpPr>
            <a:spLocks noGrp="1"/>
          </p:cNvSpPr>
          <p:nvPr>
            <p:ph type="title"/>
          </p:nvPr>
        </p:nvSpPr>
        <p:spPr/>
        <p:txBody>
          <a:bodyPr/>
          <a:lstStyle/>
          <a:p>
            <a:r>
              <a:rPr lang="en-GB" dirty="0"/>
              <a:t>Safeguarding</a:t>
            </a:r>
          </a:p>
        </p:txBody>
      </p:sp>
      <p:sp>
        <p:nvSpPr>
          <p:cNvPr id="3" name="Content Placeholder 2">
            <a:extLst>
              <a:ext uri="{FF2B5EF4-FFF2-40B4-BE49-F238E27FC236}">
                <a16:creationId xmlns:a16="http://schemas.microsoft.com/office/drawing/2014/main" id="{A8200299-766B-426D-88AD-AD774CB3884D}"/>
              </a:ext>
            </a:extLst>
          </p:cNvPr>
          <p:cNvSpPr>
            <a:spLocks noGrp="1"/>
          </p:cNvSpPr>
          <p:nvPr>
            <p:ph idx="1"/>
          </p:nvPr>
        </p:nvSpPr>
        <p:spPr/>
        <p:txBody>
          <a:bodyPr>
            <a:noAutofit/>
          </a:bodyPr>
          <a:lstStyle/>
          <a:p>
            <a:pPr algn="ctr">
              <a:lnSpc>
                <a:spcPct val="100000"/>
              </a:lnSpc>
            </a:pPr>
            <a:r>
              <a:rPr lang="en-GB" sz="1100" b="0" dirty="0"/>
              <a:t>‘Safeguarding adults means protecting a person’s right to live in safety, free from abuse and neglect’</a:t>
            </a:r>
          </a:p>
          <a:p>
            <a:pPr>
              <a:lnSpc>
                <a:spcPct val="100000"/>
              </a:lnSpc>
            </a:pPr>
            <a:r>
              <a:rPr lang="en-GB" sz="1100" b="0" dirty="0"/>
              <a:t>According to NHS England safeguarding is everybody’s responsibility. Within the Care Act 2014 six key principles underpin all adult safeguarding work: </a:t>
            </a:r>
          </a:p>
          <a:p>
            <a:pPr marL="228600" indent="-228600">
              <a:lnSpc>
                <a:spcPct val="100000"/>
              </a:lnSpc>
              <a:buFont typeface="+mj-lt"/>
              <a:buAutoNum type="arabicPeriod"/>
            </a:pPr>
            <a:r>
              <a:rPr lang="en-GB" sz="1100" b="0" dirty="0"/>
              <a:t>Empowerment – Personalisation and the presumption of person-led decisions and informed consent. “I am asked what I want as the outcomes from the safeguarding process and these directly inform what happens.” Continued over... Your Responsibilities </a:t>
            </a:r>
          </a:p>
          <a:p>
            <a:pPr marL="228600" indent="-228600">
              <a:lnSpc>
                <a:spcPct val="100000"/>
              </a:lnSpc>
              <a:buFont typeface="+mj-lt"/>
              <a:buAutoNum type="arabicPeriod"/>
            </a:pPr>
            <a:r>
              <a:rPr lang="en-GB" sz="1100" b="0" dirty="0"/>
              <a:t>Prevention – It is better to take action before harm occurs. “I receive clear and simple information about what abuse is, how to recognise the signs and what I can do to seek help.” </a:t>
            </a:r>
          </a:p>
          <a:p>
            <a:pPr marL="228600" indent="-228600">
              <a:lnSpc>
                <a:spcPct val="100000"/>
              </a:lnSpc>
              <a:buFont typeface="+mj-lt"/>
              <a:buAutoNum type="arabicPeriod"/>
            </a:pPr>
            <a:r>
              <a:rPr lang="en-GB" sz="1100" b="0" dirty="0"/>
              <a:t>Proportionality – Proportionate and least intrusive response appropriate to the risk presented. “I am sure that the professionals will work for my best interests, as I see them and they will only get involved as much as I require.” </a:t>
            </a:r>
          </a:p>
          <a:p>
            <a:pPr marL="228600" indent="-228600">
              <a:lnSpc>
                <a:spcPct val="100000"/>
              </a:lnSpc>
              <a:buFont typeface="+mj-lt"/>
              <a:buAutoNum type="arabicPeriod"/>
            </a:pPr>
            <a:r>
              <a:rPr lang="en-GB" sz="1100" b="0" dirty="0"/>
              <a:t>Protection – Support and representation for those in greatest need. “I get help and support to report abuse. I get help to take part in the safeguarding process to the extent to which I want and to which I am able.” </a:t>
            </a:r>
          </a:p>
          <a:p>
            <a:pPr marL="228600" indent="-228600">
              <a:lnSpc>
                <a:spcPct val="100000"/>
              </a:lnSpc>
              <a:buFont typeface="+mj-lt"/>
              <a:buAutoNum type="arabicPeriod"/>
            </a:pPr>
            <a:r>
              <a:rPr lang="en-GB" sz="1100" b="0" dirty="0"/>
              <a:t>Partnership – Local solutions through services working with their communities. Communities have a part to play in preventing, detecting and reporting neglect and abuse. “I know that staff treat any personal and sensitive information in confidence, only sharing what is helpful and necessary. I am confident that professionals will work together to get the best result for me.” </a:t>
            </a:r>
          </a:p>
          <a:p>
            <a:pPr marL="228600" indent="-228600">
              <a:lnSpc>
                <a:spcPct val="100000"/>
              </a:lnSpc>
              <a:buFont typeface="+mj-lt"/>
              <a:buAutoNum type="arabicPeriod"/>
            </a:pPr>
            <a:r>
              <a:rPr lang="en-GB" sz="1100" b="0" dirty="0"/>
              <a:t>Accountability – Accountability and transparency in delivering safeguarding. “I understand the role of everyone involved in my life.”</a:t>
            </a:r>
          </a:p>
          <a:p>
            <a:pPr>
              <a:lnSpc>
                <a:spcPct val="100000"/>
              </a:lnSpc>
            </a:pPr>
            <a:r>
              <a:rPr lang="en-GB" sz="1100" b="0" dirty="0">
                <a:hlinkClick r:id="rId2"/>
              </a:rPr>
              <a:t>https://www.england.nhs.uk/wp-content/uploads/2017/02/adult-pocket-guide.pdf</a:t>
            </a:r>
            <a:endParaRPr lang="en-GB" sz="1100" b="0" dirty="0"/>
          </a:p>
          <a:p>
            <a:pPr>
              <a:lnSpc>
                <a:spcPct val="100000"/>
              </a:lnSpc>
            </a:pPr>
            <a:endParaRPr lang="en-GB" sz="1100" b="0" dirty="0"/>
          </a:p>
          <a:p>
            <a:pPr>
              <a:lnSpc>
                <a:spcPct val="100000"/>
              </a:lnSpc>
            </a:pPr>
            <a:endParaRPr lang="en-GB" sz="1100" b="0" dirty="0"/>
          </a:p>
          <a:p>
            <a:pPr>
              <a:lnSpc>
                <a:spcPct val="100000"/>
              </a:lnSpc>
            </a:pPr>
            <a:endParaRPr lang="en-GB" sz="1100" b="0" dirty="0"/>
          </a:p>
        </p:txBody>
      </p:sp>
      <p:sp>
        <p:nvSpPr>
          <p:cNvPr id="4" name="Slide Number Placeholder 3">
            <a:extLst>
              <a:ext uri="{FF2B5EF4-FFF2-40B4-BE49-F238E27FC236}">
                <a16:creationId xmlns:a16="http://schemas.microsoft.com/office/drawing/2014/main" id="{1E969F3C-B421-45C4-AA7E-18967B0AF200}"/>
              </a:ext>
            </a:extLst>
          </p:cNvPr>
          <p:cNvSpPr>
            <a:spLocks noGrp="1"/>
          </p:cNvSpPr>
          <p:nvPr>
            <p:ph type="sldNum" sz="quarter" idx="4"/>
          </p:nvPr>
        </p:nvSpPr>
        <p:spPr/>
        <p:txBody>
          <a:bodyPr/>
          <a:lstStyle/>
          <a:p>
            <a:fld id="{963AE364-3624-814B-BDC1-6A7B3421206F}" type="slidenum">
              <a:rPr lang="en-US" smtClean="0"/>
              <a:pPr/>
              <a:t>12</a:t>
            </a:fld>
            <a:endParaRPr lang="en-US" dirty="0"/>
          </a:p>
        </p:txBody>
      </p:sp>
    </p:spTree>
    <p:extLst>
      <p:ext uri="{BB962C8B-B14F-4D97-AF65-F5344CB8AC3E}">
        <p14:creationId xmlns:p14="http://schemas.microsoft.com/office/powerpoint/2010/main" val="134730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D16C-7944-4AD2-9BB8-AC8142EAE8B7}"/>
              </a:ext>
            </a:extLst>
          </p:cNvPr>
          <p:cNvSpPr>
            <a:spLocks noGrp="1"/>
          </p:cNvSpPr>
          <p:nvPr>
            <p:ph type="title"/>
          </p:nvPr>
        </p:nvSpPr>
        <p:spPr/>
        <p:txBody>
          <a:bodyPr/>
          <a:lstStyle/>
          <a:p>
            <a:r>
              <a:rPr lang="en-GB" dirty="0"/>
              <a:t>Safeguarding</a:t>
            </a:r>
          </a:p>
        </p:txBody>
      </p:sp>
      <p:sp>
        <p:nvSpPr>
          <p:cNvPr id="3" name="Content Placeholder 2">
            <a:extLst>
              <a:ext uri="{FF2B5EF4-FFF2-40B4-BE49-F238E27FC236}">
                <a16:creationId xmlns:a16="http://schemas.microsoft.com/office/drawing/2014/main" id="{A8200299-766B-426D-88AD-AD774CB3884D}"/>
              </a:ext>
            </a:extLst>
          </p:cNvPr>
          <p:cNvSpPr>
            <a:spLocks noGrp="1"/>
          </p:cNvSpPr>
          <p:nvPr>
            <p:ph idx="1"/>
          </p:nvPr>
        </p:nvSpPr>
        <p:spPr/>
        <p:txBody>
          <a:bodyPr>
            <a:noAutofit/>
          </a:bodyPr>
          <a:lstStyle/>
          <a:p>
            <a:pPr marL="171450" indent="-171450">
              <a:lnSpc>
                <a:spcPct val="100000"/>
              </a:lnSpc>
              <a:buFont typeface="Arial" panose="020B0604020202020204" pitchFamily="34" charset="0"/>
              <a:buChar char="•"/>
            </a:pPr>
            <a:r>
              <a:rPr lang="en-GB" sz="1100" b="0" dirty="0"/>
              <a:t>The person who raises a safeguarding concern within their own agency should follow their own policy and procedures</a:t>
            </a:r>
          </a:p>
          <a:p>
            <a:pPr marL="171450" indent="-171450">
              <a:lnSpc>
                <a:spcPct val="100000"/>
              </a:lnSpc>
              <a:buFont typeface="Arial" panose="020B0604020202020204" pitchFamily="34" charset="0"/>
              <a:buChar char="•"/>
            </a:pPr>
            <a:r>
              <a:rPr lang="en-GB" sz="1100" b="0" dirty="0"/>
              <a:t>This concern may result from something that you have seen, been told or heard </a:t>
            </a:r>
          </a:p>
          <a:p>
            <a:pPr marL="171450" indent="-171450">
              <a:lnSpc>
                <a:spcPct val="100000"/>
              </a:lnSpc>
              <a:buFont typeface="Arial" panose="020B0604020202020204" pitchFamily="34" charset="0"/>
              <a:buChar char="•"/>
            </a:pPr>
            <a:r>
              <a:rPr lang="en-US" sz="1100" b="0" dirty="0"/>
              <a:t>You should usually discuss any safeguarding issues with your manager or safeguarding lead in the first instance to determine whether a safeguarding referral should be made. If you are asked to make the referral, you should receive the support for you to feel confident to be able to do this. </a:t>
            </a:r>
          </a:p>
          <a:p>
            <a:pPr marL="171450" indent="-171450">
              <a:lnSpc>
                <a:spcPct val="100000"/>
              </a:lnSpc>
              <a:buFont typeface="Arial" panose="020B0604020202020204" pitchFamily="34" charset="0"/>
              <a:buChar char="•"/>
            </a:pPr>
            <a:r>
              <a:rPr lang="en-US" sz="1100" b="0" dirty="0"/>
              <a:t>If, having spoken to your line manager/safeguarding lead you feel a safeguarding referral should be made and they do not, you can escalate this further.</a:t>
            </a:r>
          </a:p>
          <a:p>
            <a:pPr marL="171450" indent="-171450">
              <a:lnSpc>
                <a:spcPct val="100000"/>
              </a:lnSpc>
              <a:buFont typeface="Arial" panose="020B0604020202020204" pitchFamily="34" charset="0"/>
              <a:buChar char="•"/>
            </a:pPr>
            <a:r>
              <a:rPr lang="en-GB" sz="1100" b="0" dirty="0"/>
              <a:t>Any assessment should be holistic and should thoroughly consider the person’s emotional, social, psychological and physical presentation, as well as any identified clinical need.</a:t>
            </a:r>
          </a:p>
          <a:p>
            <a:pPr>
              <a:lnSpc>
                <a:spcPct val="100000"/>
              </a:lnSpc>
            </a:pPr>
            <a:endParaRPr lang="en-GB" sz="1100" b="0" dirty="0"/>
          </a:p>
          <a:p>
            <a:pPr>
              <a:lnSpc>
                <a:spcPct val="100000"/>
              </a:lnSpc>
            </a:pPr>
            <a:r>
              <a:rPr lang="en-GB" sz="1100" b="0" dirty="0"/>
              <a:t>Categories of abuse:</a:t>
            </a:r>
          </a:p>
          <a:p>
            <a:pPr marL="171450" indent="-171450">
              <a:buFont typeface="Arial" panose="020B0604020202020204" pitchFamily="34" charset="0"/>
              <a:buChar char="•"/>
            </a:pPr>
            <a:r>
              <a:rPr lang="en-GB" sz="1100" b="0" dirty="0">
                <a:latin typeface="Calibri Light"/>
                <a:cs typeface="Calibri Light"/>
              </a:rPr>
              <a:t>Physical abuse</a:t>
            </a:r>
          </a:p>
          <a:p>
            <a:pPr marL="171450" indent="-171450">
              <a:buFont typeface="Arial" panose="020B0604020202020204" pitchFamily="34" charset="0"/>
              <a:buChar char="•"/>
            </a:pPr>
            <a:r>
              <a:rPr lang="en-GB" sz="1100" b="0" dirty="0"/>
              <a:t>Sexual abuse</a:t>
            </a:r>
          </a:p>
          <a:p>
            <a:pPr marL="171450" indent="-171450">
              <a:buFont typeface="Arial" panose="020B0604020202020204" pitchFamily="34" charset="0"/>
              <a:buChar char="•"/>
            </a:pPr>
            <a:r>
              <a:rPr lang="en-GB" sz="1100" b="0" dirty="0"/>
              <a:t>Psychological abuse</a:t>
            </a:r>
          </a:p>
          <a:p>
            <a:pPr marL="171450" indent="-171450">
              <a:buFont typeface="Arial" panose="020B0604020202020204" pitchFamily="34" charset="0"/>
              <a:buChar char="•"/>
            </a:pPr>
            <a:r>
              <a:rPr lang="en-GB" sz="1100" b="0" dirty="0"/>
              <a:t>Modern slavery</a:t>
            </a:r>
          </a:p>
          <a:p>
            <a:pPr marL="171450" indent="-171450">
              <a:buFont typeface="Arial" panose="020B0604020202020204" pitchFamily="34" charset="0"/>
              <a:buChar char="•"/>
            </a:pPr>
            <a:r>
              <a:rPr lang="en-GB" sz="1100" b="0" dirty="0"/>
              <a:t>Financial or marital abuse</a:t>
            </a:r>
          </a:p>
          <a:p>
            <a:pPr marL="171450" indent="-171450">
              <a:buFont typeface="Arial" panose="020B0604020202020204" pitchFamily="34" charset="0"/>
              <a:buChar char="•"/>
            </a:pPr>
            <a:r>
              <a:rPr lang="en-GB" sz="1100" b="0" dirty="0"/>
              <a:t>Neglect and acts of omission </a:t>
            </a:r>
          </a:p>
          <a:p>
            <a:pPr marL="171450" indent="-171450">
              <a:buFont typeface="Arial" panose="020B0604020202020204" pitchFamily="34" charset="0"/>
              <a:buChar char="•"/>
            </a:pPr>
            <a:r>
              <a:rPr lang="en-GB" sz="1100" b="0" dirty="0"/>
              <a:t>Self – neglect </a:t>
            </a:r>
          </a:p>
          <a:p>
            <a:pPr marL="171450" indent="-171450">
              <a:buFont typeface="Arial" panose="020B0604020202020204" pitchFamily="34" charset="0"/>
              <a:buChar char="•"/>
            </a:pPr>
            <a:r>
              <a:rPr lang="en-GB" sz="1100" b="0" dirty="0"/>
              <a:t>Domestic violence </a:t>
            </a:r>
          </a:p>
          <a:p>
            <a:pPr marL="171450" indent="-171450">
              <a:buFont typeface="Arial" panose="020B0604020202020204" pitchFamily="34" charset="0"/>
              <a:buChar char="•"/>
            </a:pPr>
            <a:r>
              <a:rPr lang="en-GB" sz="1100" b="0" dirty="0"/>
              <a:t>Discriminatory abuse </a:t>
            </a:r>
          </a:p>
          <a:p>
            <a:pPr marL="171450" indent="-171450">
              <a:buFont typeface="Arial" panose="020B0604020202020204" pitchFamily="34" charset="0"/>
              <a:buChar char="•"/>
            </a:pPr>
            <a:r>
              <a:rPr lang="en-GB" sz="1100" b="0" dirty="0">
                <a:latin typeface="Calibri Light"/>
                <a:cs typeface="Calibri Light"/>
              </a:rPr>
              <a:t>Organisational abuse </a:t>
            </a:r>
            <a:endParaRPr lang="en-GB" sz="1100" b="0" dirty="0"/>
          </a:p>
          <a:p>
            <a:pPr>
              <a:lnSpc>
                <a:spcPct val="100000"/>
              </a:lnSpc>
            </a:pPr>
            <a:endParaRPr lang="en-GB" sz="1100" b="0" dirty="0"/>
          </a:p>
          <a:p>
            <a:pPr>
              <a:lnSpc>
                <a:spcPct val="100000"/>
              </a:lnSpc>
            </a:pPr>
            <a:r>
              <a:rPr lang="en-GB" sz="1100" b="0" dirty="0">
                <a:hlinkClick r:id="rId2"/>
              </a:rPr>
              <a:t>https://www.england.nhs.uk/wp-content/uploads/2017/02/adult-pocket-guide.pdf</a:t>
            </a:r>
            <a:endParaRPr lang="en-GB" sz="1100" b="0" dirty="0"/>
          </a:p>
          <a:p>
            <a:pPr>
              <a:lnSpc>
                <a:spcPct val="100000"/>
              </a:lnSpc>
            </a:pPr>
            <a:endParaRPr lang="en-GB" sz="1100" b="0" dirty="0"/>
          </a:p>
          <a:p>
            <a:pPr>
              <a:lnSpc>
                <a:spcPct val="100000"/>
              </a:lnSpc>
            </a:pPr>
            <a:endParaRPr lang="en-GB" sz="1100" b="0" dirty="0"/>
          </a:p>
          <a:p>
            <a:pPr>
              <a:lnSpc>
                <a:spcPct val="100000"/>
              </a:lnSpc>
            </a:pPr>
            <a:endParaRPr lang="en-GB" sz="1100" b="0" dirty="0"/>
          </a:p>
        </p:txBody>
      </p:sp>
      <p:sp>
        <p:nvSpPr>
          <p:cNvPr id="4" name="Slide Number Placeholder 3">
            <a:extLst>
              <a:ext uri="{FF2B5EF4-FFF2-40B4-BE49-F238E27FC236}">
                <a16:creationId xmlns:a16="http://schemas.microsoft.com/office/drawing/2014/main" id="{1E969F3C-B421-45C4-AA7E-18967B0AF200}"/>
              </a:ext>
            </a:extLst>
          </p:cNvPr>
          <p:cNvSpPr>
            <a:spLocks noGrp="1"/>
          </p:cNvSpPr>
          <p:nvPr>
            <p:ph type="sldNum" sz="quarter" idx="4"/>
          </p:nvPr>
        </p:nvSpPr>
        <p:spPr/>
        <p:txBody>
          <a:bodyPr/>
          <a:lstStyle/>
          <a:p>
            <a:fld id="{963AE364-3624-814B-BDC1-6A7B3421206F}" type="slidenum">
              <a:rPr lang="en-US" smtClean="0"/>
              <a:pPr/>
              <a:t>13</a:t>
            </a:fld>
            <a:endParaRPr lang="en-US" dirty="0"/>
          </a:p>
        </p:txBody>
      </p:sp>
    </p:spTree>
    <p:extLst>
      <p:ext uri="{BB962C8B-B14F-4D97-AF65-F5344CB8AC3E}">
        <p14:creationId xmlns:p14="http://schemas.microsoft.com/office/powerpoint/2010/main" val="100909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66C6D-C0D5-456F-A19C-D1874C7C4F96}"/>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6 – Suicide &amp; Self harm Scenario 1</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noAutofit/>
          </a:bodyPr>
          <a:lstStyle/>
          <a:p>
            <a:pPr lvl="0">
              <a:lnSpc>
                <a:spcPct val="100000"/>
              </a:lnSpc>
              <a:spcAft>
                <a:spcPts val="600"/>
              </a:spcAft>
            </a:pPr>
            <a:r>
              <a:rPr lang="en-GB" sz="1400" b="0" dirty="0">
                <a:solidFill>
                  <a:srgbClr val="000000">
                    <a:lumMod val="75000"/>
                    <a:lumOff val="25000"/>
                  </a:srgbClr>
                </a:solidFill>
                <a:cs typeface="Calibri Light" panose="020F0302020204030204" pitchFamily="34" charset="0"/>
              </a:rPr>
              <a:t>Imani a 34-year-old female was discharged from the acute mental health unit over 3 months ago. She is now having support from the MH community team including Steve, a peer support worker, who had used the same unit 3 years ago. Amani had a history of suicide ideation and of self-harm, generally by cutting but this had been reduced by harm minimisation techniques she had developed while under the care of the centre. </a:t>
            </a:r>
          </a:p>
          <a:p>
            <a:pPr lvl="0">
              <a:lnSpc>
                <a:spcPct val="100000"/>
              </a:lnSpc>
              <a:spcAft>
                <a:spcPts val="600"/>
              </a:spcAft>
            </a:pPr>
            <a:r>
              <a:rPr lang="en-GB" sz="1400" b="0" dirty="0">
                <a:solidFill>
                  <a:srgbClr val="000000">
                    <a:lumMod val="75000"/>
                    <a:lumOff val="25000"/>
                  </a:srgbClr>
                </a:solidFill>
                <a:cs typeface="Calibri Light" panose="020F0302020204030204" pitchFamily="34" charset="0"/>
              </a:rPr>
              <a:t>As part of the multi-disciplinary team, Steve’s role was to check in with her on a regular basis and support her with developing her networks , being mindful about any relapses as there was still a high risk of her starting to become obsessed with ending her life. Steve himself was a survivor of attempted suicide and so he very much felt an affinity to the situation. </a:t>
            </a:r>
          </a:p>
          <a:p>
            <a:pPr lvl="0">
              <a:lnSpc>
                <a:spcPct val="100000"/>
              </a:lnSpc>
              <a:spcAft>
                <a:spcPts val="600"/>
              </a:spcAft>
            </a:pPr>
            <a:r>
              <a:rPr lang="en-GB" sz="1400" b="0" dirty="0">
                <a:solidFill>
                  <a:srgbClr val="000000">
                    <a:lumMod val="75000"/>
                    <a:lumOff val="25000"/>
                  </a:srgbClr>
                </a:solidFill>
                <a:cs typeface="Calibri Light" panose="020F0302020204030204" pitchFamily="34" charset="0"/>
              </a:rPr>
              <a:t>While on one visit to her supported accommodation, he saw signs of self-harm, including blood on the sofa and a knife. As he thought they had now a good connection, he was open and frank about what he saw. Amani denied anything had happened and reacted strongly to this question, in that she told Steve to leave. </a:t>
            </a:r>
          </a:p>
          <a:p>
            <a:pPr lvl="0">
              <a:lnSpc>
                <a:spcPct val="100000"/>
              </a:lnSpc>
              <a:spcAft>
                <a:spcPts val="600"/>
              </a:spcAft>
            </a:pPr>
            <a:r>
              <a:rPr lang="en-GB" sz="1400" b="0" dirty="0">
                <a:solidFill>
                  <a:srgbClr val="000000">
                    <a:lumMod val="75000"/>
                    <a:lumOff val="25000"/>
                  </a:srgbClr>
                </a:solidFill>
                <a:cs typeface="Calibri Light" panose="020F0302020204030204" pitchFamily="34" charset="0"/>
              </a:rPr>
              <a:t>Questions:</a:t>
            </a:r>
          </a:p>
          <a:p>
            <a:pPr marL="285750" lvl="0" indent="-285750">
              <a:lnSpc>
                <a:spcPct val="100000"/>
              </a:lnSpc>
              <a:spcAft>
                <a:spcPts val="600"/>
              </a:spcAft>
              <a:buFont typeface="Arial" panose="020B0604020202020204" pitchFamily="34" charset="0"/>
              <a:buChar char="•"/>
            </a:pPr>
            <a:r>
              <a:rPr lang="en-GB" sz="1400" b="0" dirty="0">
                <a:solidFill>
                  <a:srgbClr val="000000">
                    <a:lumMod val="75000"/>
                    <a:lumOff val="25000"/>
                  </a:srgbClr>
                </a:solidFill>
                <a:cs typeface="Calibri Light" panose="020F0302020204030204" pitchFamily="34" charset="0"/>
              </a:rPr>
              <a:t> Was Steve’s response to this situation appropriate?</a:t>
            </a:r>
          </a:p>
          <a:p>
            <a:pPr marL="285750" lvl="0" indent="-285750">
              <a:lnSpc>
                <a:spcPct val="100000"/>
              </a:lnSpc>
              <a:spcAft>
                <a:spcPts val="600"/>
              </a:spcAft>
              <a:buFont typeface="Arial" panose="020B0604020202020204" pitchFamily="34" charset="0"/>
              <a:buChar char="•"/>
            </a:pPr>
            <a:r>
              <a:rPr lang="en-GB" sz="1400" b="0" dirty="0">
                <a:solidFill>
                  <a:srgbClr val="000000">
                    <a:lumMod val="75000"/>
                    <a:lumOff val="25000"/>
                  </a:srgbClr>
                </a:solidFill>
                <a:cs typeface="Calibri Light" panose="020F0302020204030204" pitchFamily="34" charset="0"/>
              </a:rPr>
              <a:t>If Steve left, are there any legal implications?</a:t>
            </a:r>
          </a:p>
          <a:p>
            <a:pPr marL="285750" lvl="0" indent="-285750">
              <a:lnSpc>
                <a:spcPct val="100000"/>
              </a:lnSpc>
              <a:spcAft>
                <a:spcPts val="600"/>
              </a:spcAft>
              <a:buFont typeface="Arial" panose="020B0604020202020204" pitchFamily="34" charset="0"/>
              <a:buChar char="•"/>
            </a:pPr>
            <a:r>
              <a:rPr lang="en-GB" sz="1400" b="0" dirty="0">
                <a:solidFill>
                  <a:srgbClr val="000000">
                    <a:lumMod val="75000"/>
                    <a:lumOff val="25000"/>
                  </a:srgbClr>
                </a:solidFill>
                <a:cs typeface="Calibri Light" panose="020F0302020204030204" pitchFamily="34" charset="0"/>
              </a:rPr>
              <a:t>Would Steve need to contact anyone for support? </a:t>
            </a:r>
          </a:p>
          <a:p>
            <a:pPr marL="285750" lvl="0" indent="-285750">
              <a:lnSpc>
                <a:spcPct val="100000"/>
              </a:lnSpc>
              <a:spcAft>
                <a:spcPts val="600"/>
              </a:spcAft>
              <a:buFont typeface="Arial" panose="020B0604020202020204" pitchFamily="34" charset="0"/>
              <a:buChar char="•"/>
            </a:pPr>
            <a:r>
              <a:rPr lang="en-GB" sz="1400" b="0" dirty="0">
                <a:solidFill>
                  <a:srgbClr val="000000">
                    <a:lumMod val="75000"/>
                    <a:lumOff val="25000"/>
                  </a:srgbClr>
                </a:solidFill>
                <a:cs typeface="Calibri Light" panose="020F0302020204030204" pitchFamily="34" charset="0"/>
              </a:rPr>
              <a:t>Is there any signposting that Steve could manage? </a:t>
            </a:r>
          </a:p>
          <a:p>
            <a:pPr marL="285750" lvl="0" indent="-285750">
              <a:lnSpc>
                <a:spcPct val="100000"/>
              </a:lnSpc>
              <a:spcAft>
                <a:spcPts val="600"/>
              </a:spcAft>
              <a:buFont typeface="Arial" panose="020B0604020202020204" pitchFamily="34" charset="0"/>
              <a:buChar char="•"/>
            </a:pPr>
            <a:r>
              <a:rPr lang="en-GB" sz="1400" b="0" dirty="0">
                <a:solidFill>
                  <a:srgbClr val="000000">
                    <a:lumMod val="75000"/>
                    <a:lumOff val="25000"/>
                  </a:srgbClr>
                </a:solidFill>
                <a:cs typeface="Calibri Light" panose="020F0302020204030204" pitchFamily="34" charset="0"/>
              </a:rPr>
              <a:t>What is the impact on Steve? </a:t>
            </a:r>
          </a:p>
          <a:p>
            <a:pPr>
              <a:lnSpc>
                <a:spcPct val="100000"/>
              </a:lnSpc>
            </a:pPr>
            <a:endParaRPr lang="en-GB" sz="1200" b="0" dirty="0">
              <a:solidFill>
                <a:schemeClr val="tx1"/>
              </a:solidFill>
            </a:endParaRPr>
          </a:p>
          <a:p>
            <a:pPr>
              <a:lnSpc>
                <a:spcPct val="100000"/>
              </a:lnSpc>
              <a:spcBef>
                <a:spcPts val="0"/>
              </a:spcBef>
              <a:spcAft>
                <a:spcPts val="0"/>
              </a:spcAft>
            </a:pPr>
            <a:endParaRPr lang="en-GB" sz="12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14</a:t>
            </a:fld>
            <a:endParaRPr lang="en-US" dirty="0"/>
          </a:p>
        </p:txBody>
      </p:sp>
    </p:spTree>
    <p:extLst>
      <p:ext uri="{BB962C8B-B14F-4D97-AF65-F5344CB8AC3E}">
        <p14:creationId xmlns:p14="http://schemas.microsoft.com/office/powerpoint/2010/main" val="390413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66C6D-C0D5-456F-A19C-D1874C7C4F96}"/>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6 – Suicide &amp; Self harm Scenario 2</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vert="horz" lIns="91440" tIns="45720" rIns="91440" bIns="45720" rtlCol="0" anchor="t">
            <a:noAutofit/>
          </a:bodyPr>
          <a:lstStyle/>
          <a:p>
            <a:pPr marL="285750" indent="-285750">
              <a:lnSpc>
                <a:spcPct val="100000"/>
              </a:lnSpc>
              <a:spcAft>
                <a:spcPts val="600"/>
              </a:spcAft>
              <a:buFont typeface="Arial"/>
              <a:buChar char="•"/>
            </a:pPr>
            <a:r>
              <a:rPr lang="en-GB" sz="1400">
                <a:latin typeface="Calibri Light"/>
                <a:cs typeface="Calibri Light"/>
              </a:rPr>
              <a:t>Keisha </a:t>
            </a:r>
            <a:r>
              <a:rPr lang="en-GB" sz="1400" b="0">
                <a:latin typeface="Calibri Light"/>
                <a:cs typeface="Calibri Light"/>
              </a:rPr>
              <a:t>was a PSW working in a newly formed women only service for survivors of domestic violence and had</a:t>
            </a:r>
            <a:r>
              <a:rPr lang="en-GB" sz="1400">
                <a:latin typeface="Calibri Light"/>
                <a:cs typeface="Calibri Light"/>
              </a:rPr>
              <a:t> </a:t>
            </a:r>
            <a:r>
              <a:rPr lang="en-GB" sz="1400" b="0">
                <a:latin typeface="Calibri Light"/>
                <a:cs typeface="Calibri Light"/>
              </a:rPr>
              <a:t>been a PSW for 2 years and enjoying the work. She had a keen interest in sex-based services for women, again</a:t>
            </a:r>
            <a:r>
              <a:rPr lang="en-GB" sz="1400">
                <a:latin typeface="Calibri Light"/>
                <a:cs typeface="Calibri Light"/>
              </a:rPr>
              <a:t> </a:t>
            </a:r>
            <a:r>
              <a:rPr lang="en-GB" sz="1400" b="0">
                <a:latin typeface="Calibri Light"/>
                <a:cs typeface="Calibri Light"/>
              </a:rPr>
              <a:t>due to her own lived experience.</a:t>
            </a:r>
            <a:r>
              <a:rPr lang="en-GB" sz="1400">
                <a:latin typeface="Calibri Light"/>
                <a:cs typeface="Calibri Light"/>
              </a:rPr>
              <a:t> </a:t>
            </a:r>
            <a:r>
              <a:rPr lang="en-GB" sz="1400" b="0">
                <a:latin typeface="Calibri Light"/>
                <a:cs typeface="Calibri Light"/>
              </a:rPr>
              <a:t> When a lady called Sarah arrived at the centre, </a:t>
            </a:r>
            <a:r>
              <a:rPr lang="en-GB" sz="1400">
                <a:latin typeface="Calibri Light"/>
                <a:cs typeface="Calibri Light"/>
              </a:rPr>
              <a:t>Keisha </a:t>
            </a:r>
            <a:r>
              <a:rPr lang="en-GB" sz="1400" b="0">
                <a:latin typeface="Calibri Light"/>
                <a:cs typeface="Calibri Light"/>
              </a:rPr>
              <a:t>was assigned to her</a:t>
            </a:r>
            <a:r>
              <a:rPr lang="en-GB" sz="1400">
                <a:latin typeface="Calibri Light"/>
                <a:cs typeface="Calibri Light"/>
              </a:rPr>
              <a:t> </a:t>
            </a:r>
            <a:r>
              <a:rPr lang="en-GB" sz="1400" b="0">
                <a:latin typeface="Calibri Light"/>
                <a:cs typeface="Calibri Light"/>
              </a:rPr>
              <a:t>for support. Sarah was a pre op trans-woman and had been a victim of violence with her former partner.</a:t>
            </a:r>
            <a:r>
              <a:rPr lang="en-GB" sz="1400">
                <a:latin typeface="Calibri Light"/>
                <a:cs typeface="Calibri Light"/>
              </a:rPr>
              <a:t> </a:t>
            </a:r>
            <a:endParaRPr lang="en-GB" sz="1400" b="0">
              <a:cs typeface="Calibri Light"/>
            </a:endParaRPr>
          </a:p>
          <a:p>
            <a:pPr marL="285750" indent="-285750">
              <a:lnSpc>
                <a:spcPct val="100000"/>
              </a:lnSpc>
              <a:spcAft>
                <a:spcPts val="600"/>
              </a:spcAft>
              <a:buFont typeface="Arial"/>
              <a:buChar char="•"/>
            </a:pPr>
            <a:r>
              <a:rPr lang="en-GB" sz="1400" b="0">
                <a:latin typeface="Calibri Light"/>
                <a:cs typeface="Calibri Light"/>
              </a:rPr>
              <a:t>This was a new situation for Sarah, who was keen to understand the specific issues trans women face. She had</a:t>
            </a:r>
            <a:r>
              <a:rPr lang="en-GB" sz="1400">
                <a:latin typeface="Calibri Light"/>
                <a:cs typeface="Calibri Light"/>
              </a:rPr>
              <a:t> </a:t>
            </a:r>
            <a:r>
              <a:rPr lang="en-GB" sz="1400" b="0">
                <a:latin typeface="Calibri Light"/>
                <a:cs typeface="Calibri Light"/>
              </a:rPr>
              <a:t>found out that trans people have a very high rate of suicide and self-harm in proportion to the general</a:t>
            </a:r>
            <a:r>
              <a:rPr lang="en-GB" sz="1400">
                <a:latin typeface="Calibri Light"/>
                <a:cs typeface="Calibri Light"/>
              </a:rPr>
              <a:t> </a:t>
            </a:r>
            <a:r>
              <a:rPr lang="en-GB" sz="1400" b="0">
                <a:latin typeface="Calibri Light"/>
                <a:cs typeface="Calibri Light"/>
              </a:rPr>
              <a:t>population and so was very keen to understand the issues.</a:t>
            </a:r>
            <a:r>
              <a:rPr lang="en-GB" sz="1400">
                <a:latin typeface="Calibri Light"/>
                <a:cs typeface="Calibri Light"/>
              </a:rPr>
              <a:t> </a:t>
            </a:r>
            <a:endParaRPr lang="en-GB" sz="1400" b="0">
              <a:cs typeface="Calibri Light"/>
            </a:endParaRPr>
          </a:p>
          <a:p>
            <a:pPr marL="285750" indent="-285750">
              <a:lnSpc>
                <a:spcPct val="100000"/>
              </a:lnSpc>
              <a:spcAft>
                <a:spcPts val="600"/>
              </a:spcAft>
              <a:buFont typeface="Arial"/>
              <a:buChar char="•"/>
            </a:pPr>
            <a:r>
              <a:rPr lang="en-GB" sz="1400" b="0">
                <a:latin typeface="Calibri Light"/>
                <a:cs typeface="Calibri Light"/>
              </a:rPr>
              <a:t>While the centre had a policy of accepting trans women , </a:t>
            </a:r>
            <a:r>
              <a:rPr lang="en-GB" sz="1400">
                <a:latin typeface="Calibri Light"/>
                <a:cs typeface="Calibri Light"/>
              </a:rPr>
              <a:t>Keisha </a:t>
            </a:r>
            <a:r>
              <a:rPr lang="en-GB" sz="1400" b="0">
                <a:latin typeface="Calibri Light"/>
                <a:cs typeface="Calibri Light"/>
              </a:rPr>
              <a:t>felt they did not understand the needs of</a:t>
            </a:r>
            <a:r>
              <a:rPr lang="en-GB" sz="1400">
                <a:latin typeface="Calibri Light"/>
                <a:cs typeface="Calibri Light"/>
              </a:rPr>
              <a:t> </a:t>
            </a:r>
            <a:r>
              <a:rPr lang="en-GB" sz="1400" b="0">
                <a:latin typeface="Calibri Light"/>
                <a:cs typeface="Calibri Light"/>
              </a:rPr>
              <a:t>Sarah and was concerned that other women within the centre were also not happy about having a trans</a:t>
            </a:r>
            <a:r>
              <a:rPr lang="en-GB" sz="1400">
                <a:latin typeface="Calibri Light"/>
                <a:cs typeface="Calibri Light"/>
              </a:rPr>
              <a:t> </a:t>
            </a:r>
            <a:r>
              <a:rPr lang="en-GB" sz="1400" b="0">
                <a:latin typeface="Calibri Light"/>
                <a:cs typeface="Calibri Light"/>
              </a:rPr>
              <a:t>women in ‘their’ space.</a:t>
            </a:r>
            <a:r>
              <a:rPr lang="en-GB" sz="1400">
                <a:latin typeface="Calibri Light"/>
                <a:cs typeface="Calibri Light"/>
              </a:rPr>
              <a:t> </a:t>
            </a:r>
            <a:r>
              <a:rPr lang="en-GB" sz="1400" b="0">
                <a:latin typeface="Calibri Light"/>
                <a:cs typeface="Calibri Light"/>
              </a:rPr>
              <a:t> On speaking to Sarah for the first time she did mention </a:t>
            </a:r>
            <a:r>
              <a:rPr lang="en-GB" sz="1400">
                <a:latin typeface="Calibri Light"/>
                <a:cs typeface="Calibri Light"/>
              </a:rPr>
              <a:t>a </a:t>
            </a:r>
            <a:r>
              <a:rPr lang="en-GB" sz="1400" b="0">
                <a:latin typeface="Calibri Light"/>
                <a:cs typeface="Calibri Light"/>
              </a:rPr>
              <a:t>previous suicide attempt and</a:t>
            </a:r>
            <a:r>
              <a:rPr lang="en-GB" sz="1400">
                <a:latin typeface="Calibri Light"/>
                <a:cs typeface="Calibri Light"/>
              </a:rPr>
              <a:t> </a:t>
            </a:r>
            <a:r>
              <a:rPr lang="en-GB" sz="1400" b="0">
                <a:latin typeface="Calibri Light"/>
                <a:cs typeface="Calibri Light"/>
              </a:rPr>
              <a:t>discrimination from her former colleagues.</a:t>
            </a:r>
            <a:r>
              <a:rPr lang="en-GB" sz="1400">
                <a:latin typeface="Calibri Light"/>
                <a:cs typeface="Calibri Light"/>
              </a:rPr>
              <a:t> </a:t>
            </a:r>
            <a:endParaRPr lang="en-GB" sz="1400" b="0">
              <a:cs typeface="Calibri Light" panose="020F0302020204030204" pitchFamily="34" charset="0"/>
            </a:endParaRPr>
          </a:p>
          <a:p>
            <a:pPr marL="285750" indent="-285750">
              <a:lnSpc>
                <a:spcPct val="100000"/>
              </a:lnSpc>
              <a:spcAft>
                <a:spcPts val="600"/>
              </a:spcAft>
              <a:buFont typeface="Arial"/>
              <a:buChar char="•"/>
            </a:pPr>
            <a:r>
              <a:rPr lang="en-GB" sz="1400">
                <a:latin typeface="Calibri Light"/>
                <a:cs typeface="Calibri Light"/>
              </a:rPr>
              <a:t>Q. </a:t>
            </a:r>
            <a:r>
              <a:rPr lang="en-GB" sz="1400" b="0">
                <a:latin typeface="Calibri Light"/>
                <a:cs typeface="Calibri Light"/>
              </a:rPr>
              <a:t>How do you think </a:t>
            </a:r>
            <a:r>
              <a:rPr lang="en-GB" sz="1400">
                <a:latin typeface="Calibri Light"/>
                <a:cs typeface="Calibri Light"/>
              </a:rPr>
              <a:t>Keisha </a:t>
            </a:r>
            <a:r>
              <a:rPr lang="en-GB" sz="1400" b="0">
                <a:latin typeface="Calibri Light"/>
                <a:cs typeface="Calibri Light"/>
              </a:rPr>
              <a:t>is feeling?</a:t>
            </a:r>
            <a:r>
              <a:rPr lang="en-GB" sz="1400">
                <a:latin typeface="Calibri Light"/>
                <a:cs typeface="Calibri Light"/>
              </a:rPr>
              <a:t> </a:t>
            </a:r>
            <a:endParaRPr lang="en-GB" sz="1400" b="0">
              <a:cs typeface="Calibri Light"/>
            </a:endParaRPr>
          </a:p>
          <a:p>
            <a:pPr marL="285750" indent="-285750">
              <a:lnSpc>
                <a:spcPct val="100000"/>
              </a:lnSpc>
              <a:spcAft>
                <a:spcPts val="600"/>
              </a:spcAft>
              <a:buFont typeface="Arial"/>
              <a:buChar char="•"/>
            </a:pPr>
            <a:r>
              <a:rPr lang="en-GB" sz="1400">
                <a:latin typeface="Calibri Light"/>
                <a:cs typeface="Calibri Light"/>
              </a:rPr>
              <a:t>Q. </a:t>
            </a:r>
            <a:r>
              <a:rPr lang="en-GB" sz="1400" b="0">
                <a:latin typeface="Calibri Light"/>
                <a:cs typeface="Calibri Light"/>
              </a:rPr>
              <a:t>Are there any legal issues with this situation?</a:t>
            </a:r>
            <a:endParaRPr lang="en-US" sz="1400" b="0">
              <a:latin typeface="Calibri Light"/>
              <a:cs typeface="Calibri Light"/>
            </a:endParaRPr>
          </a:p>
          <a:p>
            <a:pPr marL="285750" indent="-285750">
              <a:lnSpc>
                <a:spcPct val="100000"/>
              </a:lnSpc>
              <a:spcAft>
                <a:spcPts val="600"/>
              </a:spcAft>
              <a:buFont typeface="Arial"/>
              <a:buChar char="•"/>
            </a:pPr>
            <a:r>
              <a:rPr lang="en-GB" sz="1400">
                <a:latin typeface="Calibri Light"/>
                <a:cs typeface="Calibri Light"/>
              </a:rPr>
              <a:t>Q. </a:t>
            </a:r>
            <a:r>
              <a:rPr lang="en-GB" sz="1400" b="0">
                <a:latin typeface="Calibri Light"/>
                <a:cs typeface="Calibri Light"/>
              </a:rPr>
              <a:t>How is this situation affecting other staff members?</a:t>
            </a:r>
            <a:endParaRPr lang="en-US" sz="1400" b="0">
              <a:latin typeface="Calibri Light"/>
              <a:cs typeface="Calibri Light"/>
            </a:endParaRPr>
          </a:p>
          <a:p>
            <a:pPr marL="285750" indent="-285750">
              <a:lnSpc>
                <a:spcPct val="100000"/>
              </a:lnSpc>
              <a:spcAft>
                <a:spcPts val="600"/>
              </a:spcAft>
              <a:buFont typeface="Arial"/>
              <a:buChar char="•"/>
            </a:pPr>
            <a:r>
              <a:rPr lang="en-GB" sz="1400">
                <a:latin typeface="Calibri Light"/>
                <a:cs typeface="Calibri Light"/>
              </a:rPr>
              <a:t>Q. </a:t>
            </a:r>
            <a:r>
              <a:rPr lang="en-GB" sz="1400" b="0">
                <a:latin typeface="Calibri Light"/>
                <a:cs typeface="Calibri Light"/>
              </a:rPr>
              <a:t>What options does </a:t>
            </a:r>
            <a:r>
              <a:rPr lang="en-GB" sz="1400">
                <a:latin typeface="Calibri Light"/>
                <a:cs typeface="Calibri Light"/>
              </a:rPr>
              <a:t>Keisha</a:t>
            </a:r>
            <a:r>
              <a:rPr lang="en-GB" sz="1400" b="0">
                <a:latin typeface="Calibri Light"/>
                <a:cs typeface="Calibri Light"/>
              </a:rPr>
              <a:t> have to support Sarah?</a:t>
            </a:r>
            <a:endParaRPr lang="en-GB">
              <a:latin typeface="Calibri Light"/>
              <a:cs typeface="Calibri Light"/>
            </a:endParaRPr>
          </a:p>
          <a:p>
            <a:pPr>
              <a:lnSpc>
                <a:spcPct val="100000"/>
              </a:lnSpc>
            </a:pPr>
            <a:endParaRPr lang="en-GB" sz="1200" b="0" dirty="0">
              <a:solidFill>
                <a:schemeClr val="tx1"/>
              </a:solidFill>
            </a:endParaRPr>
          </a:p>
          <a:p>
            <a:pPr>
              <a:lnSpc>
                <a:spcPct val="100000"/>
              </a:lnSpc>
              <a:spcBef>
                <a:spcPts val="0"/>
              </a:spcBef>
              <a:spcAft>
                <a:spcPts val="0"/>
              </a:spcAft>
            </a:pPr>
            <a:endParaRPr lang="en-GB" sz="12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15</a:t>
            </a:fld>
            <a:endParaRPr lang="en-US" dirty="0"/>
          </a:p>
        </p:txBody>
      </p:sp>
    </p:spTree>
    <p:extLst>
      <p:ext uri="{BB962C8B-B14F-4D97-AF65-F5344CB8AC3E}">
        <p14:creationId xmlns:p14="http://schemas.microsoft.com/office/powerpoint/2010/main" val="27558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D16C-7944-4AD2-9BB8-AC8142EAE8B7}"/>
              </a:ext>
            </a:extLst>
          </p:cNvPr>
          <p:cNvSpPr>
            <a:spLocks noGrp="1"/>
          </p:cNvSpPr>
          <p:nvPr>
            <p:ph type="title"/>
          </p:nvPr>
        </p:nvSpPr>
        <p:spPr/>
        <p:txBody>
          <a:bodyPr/>
          <a:lstStyle/>
          <a:p>
            <a:r>
              <a:rPr lang="en-GB" dirty="0"/>
              <a:t>Self harm</a:t>
            </a:r>
          </a:p>
        </p:txBody>
      </p:sp>
      <p:sp>
        <p:nvSpPr>
          <p:cNvPr id="3" name="Content Placeholder 2">
            <a:extLst>
              <a:ext uri="{FF2B5EF4-FFF2-40B4-BE49-F238E27FC236}">
                <a16:creationId xmlns:a16="http://schemas.microsoft.com/office/drawing/2014/main" id="{A8200299-766B-426D-88AD-AD774CB3884D}"/>
              </a:ext>
            </a:extLst>
          </p:cNvPr>
          <p:cNvSpPr>
            <a:spLocks noGrp="1"/>
          </p:cNvSpPr>
          <p:nvPr>
            <p:ph idx="1"/>
          </p:nvPr>
        </p:nvSpPr>
        <p:spPr/>
        <p:txBody>
          <a:bodyPr>
            <a:noAutofit/>
          </a:bodyPr>
          <a:lstStyle/>
          <a:p>
            <a:pPr>
              <a:lnSpc>
                <a:spcPct val="100000"/>
              </a:lnSpc>
            </a:pPr>
            <a:r>
              <a:rPr lang="en-GB" sz="1200" dirty="0"/>
              <a:t>Definition of self-harm:</a:t>
            </a:r>
          </a:p>
          <a:p>
            <a:pPr algn="ctr"/>
            <a:r>
              <a:rPr lang="en-GB" sz="1200" b="0" dirty="0"/>
              <a:t>Any act of non-fatal self-poisoning or self-injury carried out by a person, irrespective of their motivation. This commonly involves self-poisoning with medication or self-injury by cutting. Self-harm is not used to refer to harm arising from overeating, body piercing, body tattooing, excessive consumption of alcohol or recreational drugs, starvation arising from anorexia nervosa or accidental harm to oneself.</a:t>
            </a:r>
          </a:p>
          <a:p>
            <a:pPr marL="171450" indent="-171450" algn="ctr">
              <a:buFontTx/>
              <a:buChar char="-"/>
            </a:pPr>
            <a:r>
              <a:rPr lang="en-GB" sz="1200" b="0" dirty="0"/>
              <a:t>National Institute for Health and Care Excellence (NICE)</a:t>
            </a:r>
          </a:p>
          <a:p>
            <a:pPr marL="171450" indent="-171450" algn="ctr">
              <a:buFontTx/>
              <a:buChar char="-"/>
            </a:pPr>
            <a:endParaRPr lang="en-GB" sz="1200" dirty="0"/>
          </a:p>
          <a:p>
            <a:r>
              <a:rPr lang="en-GB" sz="1200" dirty="0"/>
              <a:t>Self harm and transitions in care</a:t>
            </a:r>
          </a:p>
          <a:p>
            <a:r>
              <a:rPr lang="en-GB" sz="1200" b="0" dirty="0"/>
              <a:t>Transitions in care may represent periods of risk for people who self-harm and/or are suicidal. For a person who is being supported in the community or the wider public by individuals or an organisation that is not healthcare focused, this may happen when a professional refers them to a statutory health service for further support, care and treatment. Given that discontinuation of care can often happen during transitions, a person can be lost within the system unless transitions are anticipated and well-planned.</a:t>
            </a:r>
          </a:p>
          <a:p>
            <a:r>
              <a:rPr lang="en-GB" sz="1200" b="0" dirty="0">
                <a:hlinkClick r:id="rId2"/>
              </a:rPr>
              <a:t>https://www.ucl.ac.uk/pals/sites/pals/files/self-harm_and_suicide_prevention_competence_framework_-_adults_and_older_adults_8th_oct_18.pdf</a:t>
            </a:r>
            <a:endParaRPr lang="en-GB" sz="1200" b="0" dirty="0"/>
          </a:p>
          <a:p>
            <a:pPr>
              <a:lnSpc>
                <a:spcPct val="100000"/>
              </a:lnSpc>
            </a:pPr>
            <a:endParaRPr lang="en-GB" sz="1200" b="0" dirty="0"/>
          </a:p>
          <a:p>
            <a:pPr>
              <a:lnSpc>
                <a:spcPct val="100000"/>
              </a:lnSpc>
            </a:pPr>
            <a:r>
              <a:rPr lang="en-GB" sz="1200" dirty="0"/>
              <a:t>Self harm key information</a:t>
            </a:r>
          </a:p>
          <a:p>
            <a:pPr marL="171450" indent="-171450">
              <a:buFont typeface="Arial" panose="020B0604020202020204" pitchFamily="34" charset="0"/>
              <a:buChar char="•"/>
            </a:pPr>
            <a:r>
              <a:rPr lang="en-GB" sz="1200" b="0" dirty="0"/>
              <a:t>Self-harm is not a mental health condition, it is a behaviour </a:t>
            </a:r>
          </a:p>
          <a:p>
            <a:pPr marL="171450" indent="-171450">
              <a:buFont typeface="Arial" panose="020B0604020202020204" pitchFamily="34" charset="0"/>
              <a:buChar char="•"/>
            </a:pPr>
            <a:r>
              <a:rPr lang="en-GB" sz="1200" b="0" dirty="0"/>
              <a:t>It isn’t attention seeking, as it is often done secretively </a:t>
            </a:r>
          </a:p>
          <a:p>
            <a:pPr marL="171450" indent="-171450">
              <a:buFont typeface="Arial" panose="020B0604020202020204" pitchFamily="34" charset="0"/>
              <a:buChar char="•"/>
            </a:pPr>
            <a:r>
              <a:rPr lang="en-GB" sz="1200" b="0" dirty="0"/>
              <a:t>The UK has one of the highest self-harm rates in Europe (1–3)</a:t>
            </a:r>
          </a:p>
          <a:p>
            <a:pPr marL="171450" indent="-171450">
              <a:buFont typeface="Arial" panose="020B0604020202020204" pitchFamily="34" charset="0"/>
              <a:buChar char="•"/>
            </a:pPr>
            <a:r>
              <a:rPr lang="en-GB" sz="1200" b="0" dirty="0"/>
              <a:t>It is not about suicidal behaviour, it is about seeking control or feeling </a:t>
            </a:r>
          </a:p>
          <a:p>
            <a:pPr marL="171450" indent="-171450">
              <a:buFont typeface="Arial" panose="020B0604020202020204" pitchFamily="34" charset="0"/>
              <a:buChar char="•"/>
            </a:pPr>
            <a:r>
              <a:rPr lang="en-GB" sz="1200" b="0" dirty="0"/>
              <a:t>The focus shouldn’t be on stopping self-harm but increasing wellbeing </a:t>
            </a:r>
          </a:p>
          <a:p>
            <a:r>
              <a:rPr lang="en-GB" sz="1200" b="0" dirty="0"/>
              <a:t>Mental Health First Aid</a:t>
            </a:r>
          </a:p>
          <a:p>
            <a:pPr>
              <a:lnSpc>
                <a:spcPct val="100000"/>
              </a:lnSpc>
            </a:pPr>
            <a:endParaRPr lang="en-GB" sz="1200" b="0" dirty="0"/>
          </a:p>
          <a:p>
            <a:pPr>
              <a:lnSpc>
                <a:spcPct val="100000"/>
              </a:lnSpc>
            </a:pPr>
            <a:endParaRPr lang="en-GB" sz="1200" b="0" dirty="0"/>
          </a:p>
        </p:txBody>
      </p:sp>
      <p:sp>
        <p:nvSpPr>
          <p:cNvPr id="4" name="Slide Number Placeholder 3">
            <a:extLst>
              <a:ext uri="{FF2B5EF4-FFF2-40B4-BE49-F238E27FC236}">
                <a16:creationId xmlns:a16="http://schemas.microsoft.com/office/drawing/2014/main" id="{1E969F3C-B421-45C4-AA7E-18967B0AF200}"/>
              </a:ext>
            </a:extLst>
          </p:cNvPr>
          <p:cNvSpPr>
            <a:spLocks noGrp="1"/>
          </p:cNvSpPr>
          <p:nvPr>
            <p:ph type="sldNum" sz="quarter" idx="4"/>
          </p:nvPr>
        </p:nvSpPr>
        <p:spPr/>
        <p:txBody>
          <a:bodyPr/>
          <a:lstStyle/>
          <a:p>
            <a:fld id="{963AE364-3624-814B-BDC1-6A7B3421206F}" type="slidenum">
              <a:rPr lang="en-US" smtClean="0"/>
              <a:pPr/>
              <a:t>16</a:t>
            </a:fld>
            <a:endParaRPr lang="en-US" dirty="0"/>
          </a:p>
        </p:txBody>
      </p:sp>
    </p:spTree>
    <p:extLst>
      <p:ext uri="{BB962C8B-B14F-4D97-AF65-F5344CB8AC3E}">
        <p14:creationId xmlns:p14="http://schemas.microsoft.com/office/powerpoint/2010/main" val="134757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9C8D-7230-4DA6-AC93-C5534479CCC3}"/>
              </a:ext>
            </a:extLst>
          </p:cNvPr>
          <p:cNvSpPr>
            <a:spLocks noGrp="1"/>
          </p:cNvSpPr>
          <p:nvPr>
            <p:ph type="title"/>
          </p:nvPr>
        </p:nvSpPr>
        <p:spPr/>
        <p:txBody>
          <a:bodyPr/>
          <a:lstStyle/>
          <a:p>
            <a:r>
              <a:rPr lang="en-GB" dirty="0"/>
              <a:t>Breakout discussion 7 - Supervision</a:t>
            </a:r>
          </a:p>
        </p:txBody>
      </p:sp>
      <p:sp>
        <p:nvSpPr>
          <p:cNvPr id="3" name="Content Placeholder 2">
            <a:extLst>
              <a:ext uri="{FF2B5EF4-FFF2-40B4-BE49-F238E27FC236}">
                <a16:creationId xmlns:a16="http://schemas.microsoft.com/office/drawing/2014/main" id="{0B19899F-9ECE-485B-A025-D1F9B11EE0BA}"/>
              </a:ext>
            </a:extLst>
          </p:cNvPr>
          <p:cNvSpPr>
            <a:spLocks noGrp="1"/>
          </p:cNvSpPr>
          <p:nvPr>
            <p:ph idx="1"/>
          </p:nvPr>
        </p:nvSpPr>
        <p:spPr/>
        <p:txBody>
          <a:bodyPr>
            <a:normAutofit/>
          </a:bodyPr>
          <a:lstStyle/>
          <a:p>
            <a:pPr lvl="0">
              <a:spcAft>
                <a:spcPts val="0"/>
              </a:spcAft>
            </a:pPr>
            <a:r>
              <a:rPr lang="en-GB" b="0" dirty="0">
                <a:solidFill>
                  <a:srgbClr val="000000">
                    <a:lumMod val="75000"/>
                    <a:lumOff val="25000"/>
                  </a:srgbClr>
                </a:solidFill>
                <a:cs typeface="Calibri Light" panose="020F0302020204030204" pitchFamily="34" charset="0"/>
              </a:rPr>
              <a:t>Supervision is understood differently in different settings. Here, it is defined as an activity that gives peer support workers the opportunity to </a:t>
            </a:r>
            <a:r>
              <a:rPr lang="en-GB" dirty="0">
                <a:solidFill>
                  <a:srgbClr val="000000">
                    <a:lumMod val="75000"/>
                    <a:lumOff val="25000"/>
                  </a:srgbClr>
                </a:solidFill>
                <a:cs typeface="Calibri Light" panose="020F0302020204030204" pitchFamily="34" charset="0"/>
              </a:rPr>
              <a:t>review and reflect</a:t>
            </a:r>
            <a:r>
              <a:rPr lang="en-GB" b="0" dirty="0">
                <a:solidFill>
                  <a:srgbClr val="000000">
                    <a:lumMod val="75000"/>
                    <a:lumOff val="25000"/>
                  </a:srgbClr>
                </a:solidFill>
                <a:cs typeface="Calibri Light" panose="020F0302020204030204" pitchFamily="34" charset="0"/>
              </a:rPr>
              <a:t> on their work with a senior peer support worker/person with lived experience, line manager/clinician, or within group peer supervision. This includes talking about areas which they might experience as </a:t>
            </a:r>
            <a:r>
              <a:rPr lang="en-GB" dirty="0">
                <a:solidFill>
                  <a:srgbClr val="000000">
                    <a:lumMod val="75000"/>
                    <a:lumOff val="25000"/>
                  </a:srgbClr>
                </a:solidFill>
                <a:cs typeface="Calibri Light" panose="020F0302020204030204" pitchFamily="34" charset="0"/>
              </a:rPr>
              <a:t>difficult or distressing</a:t>
            </a:r>
            <a:r>
              <a:rPr lang="en-GB" b="0" dirty="0">
                <a:solidFill>
                  <a:srgbClr val="000000">
                    <a:lumMod val="75000"/>
                    <a:lumOff val="25000"/>
                  </a:srgbClr>
                </a:solidFill>
                <a:cs typeface="Calibri Light" panose="020F0302020204030204" pitchFamily="34" charset="0"/>
              </a:rPr>
              <a:t>. This definition distinguishes supervision from line management or case management. </a:t>
            </a:r>
          </a:p>
          <a:p>
            <a:endParaRPr lang="en-GB" b="0" dirty="0"/>
          </a:p>
          <a:p>
            <a:r>
              <a:rPr lang="en-GB" b="0" dirty="0"/>
              <a:t>Thinking about your experiences of supervision, discuss what the following:</a:t>
            </a:r>
          </a:p>
          <a:p>
            <a:pPr marL="285750" indent="-285750">
              <a:buFont typeface="Arial" panose="020B0604020202020204" pitchFamily="34" charset="0"/>
              <a:buChar char="•"/>
            </a:pPr>
            <a:r>
              <a:rPr lang="en-GB" b="0" dirty="0"/>
              <a:t>What are the benefits of supervision?</a:t>
            </a:r>
          </a:p>
          <a:p>
            <a:pPr marL="285750" indent="-285750">
              <a:buFont typeface="Arial" panose="020B0604020202020204" pitchFamily="34" charset="0"/>
              <a:buChar char="•"/>
            </a:pPr>
            <a:r>
              <a:rPr lang="en-GB" b="0" dirty="0"/>
              <a:t>What are some of the challenges?</a:t>
            </a:r>
          </a:p>
          <a:p>
            <a:pPr marL="285750" indent="-285750">
              <a:buFont typeface="Arial" panose="020B0604020202020204" pitchFamily="34" charset="0"/>
              <a:buChar char="•"/>
            </a:pPr>
            <a:r>
              <a:rPr lang="en-GB" b="0" dirty="0"/>
              <a:t>What could you do at the beginning of a relationship with a new supervisor ?</a:t>
            </a:r>
          </a:p>
          <a:p>
            <a:pPr marL="285750" indent="-285750">
              <a:buFont typeface="Arial" panose="020B0604020202020204" pitchFamily="34" charset="0"/>
              <a:buChar char="•"/>
            </a:pPr>
            <a:r>
              <a:rPr lang="en-GB" b="0" dirty="0"/>
              <a:t>What could you do before, during and after each supervision meeting?</a:t>
            </a:r>
          </a:p>
          <a:p>
            <a:endParaRPr lang="en-GB" b="0" dirty="0"/>
          </a:p>
          <a:p>
            <a:pPr algn="ctr"/>
            <a:r>
              <a:rPr lang="en-GB" dirty="0"/>
              <a:t>Please nominate a spokesperson for your group who should take notes and feedback to the wider group.</a:t>
            </a:r>
          </a:p>
          <a:p>
            <a:endParaRPr lang="en-GB" b="0" dirty="0"/>
          </a:p>
          <a:p>
            <a:endParaRPr lang="en-GB" b="0" dirty="0"/>
          </a:p>
        </p:txBody>
      </p:sp>
      <p:sp>
        <p:nvSpPr>
          <p:cNvPr id="4" name="Slide Number Placeholder 3">
            <a:extLst>
              <a:ext uri="{FF2B5EF4-FFF2-40B4-BE49-F238E27FC236}">
                <a16:creationId xmlns:a16="http://schemas.microsoft.com/office/drawing/2014/main" id="{30ACFF7E-1F3D-46C7-AB5D-03B06D5FB4F1}"/>
              </a:ext>
            </a:extLst>
          </p:cNvPr>
          <p:cNvSpPr>
            <a:spLocks noGrp="1"/>
          </p:cNvSpPr>
          <p:nvPr>
            <p:ph type="sldNum" sz="quarter" idx="4"/>
          </p:nvPr>
        </p:nvSpPr>
        <p:spPr/>
        <p:txBody>
          <a:bodyPr/>
          <a:lstStyle/>
          <a:p>
            <a:fld id="{963AE364-3624-814B-BDC1-6A7B3421206F}" type="slidenum">
              <a:rPr lang="en-US" smtClean="0"/>
              <a:pPr/>
              <a:t>17</a:t>
            </a:fld>
            <a:endParaRPr lang="en-US" dirty="0"/>
          </a:p>
        </p:txBody>
      </p:sp>
    </p:spTree>
    <p:extLst>
      <p:ext uri="{BB962C8B-B14F-4D97-AF65-F5344CB8AC3E}">
        <p14:creationId xmlns:p14="http://schemas.microsoft.com/office/powerpoint/2010/main" val="1695903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DE7D-3C50-4D9E-A409-2202B9D88224}"/>
              </a:ext>
            </a:extLst>
          </p:cNvPr>
          <p:cNvSpPr>
            <a:spLocks noGrp="1"/>
          </p:cNvSpPr>
          <p:nvPr>
            <p:ph type="title"/>
          </p:nvPr>
        </p:nvSpPr>
        <p:spPr/>
        <p:txBody>
          <a:bodyPr/>
          <a:lstStyle/>
          <a:p>
            <a:r>
              <a:rPr lang="en-GB" dirty="0"/>
              <a:t>Making the most of supervision</a:t>
            </a:r>
          </a:p>
        </p:txBody>
      </p:sp>
      <p:sp>
        <p:nvSpPr>
          <p:cNvPr id="7" name="Freeform: Shape 6">
            <a:extLst>
              <a:ext uri="{FF2B5EF4-FFF2-40B4-BE49-F238E27FC236}">
                <a16:creationId xmlns:a16="http://schemas.microsoft.com/office/drawing/2014/main" id="{0FAFD7AB-BB6A-4BAE-A385-4846545D67F8}"/>
              </a:ext>
            </a:extLst>
          </p:cNvPr>
          <p:cNvSpPr/>
          <p:nvPr/>
        </p:nvSpPr>
        <p:spPr>
          <a:xfrm>
            <a:off x="471488" y="1394979"/>
            <a:ext cx="5915025" cy="324000"/>
          </a:xfrm>
          <a:custGeom>
            <a:avLst/>
            <a:gdLst>
              <a:gd name="connsiteX0" fmla="*/ 0 w 5915025"/>
              <a:gd name="connsiteY0" fmla="*/ 67959 h 407745"/>
              <a:gd name="connsiteX1" fmla="*/ 67959 w 5915025"/>
              <a:gd name="connsiteY1" fmla="*/ 0 h 407745"/>
              <a:gd name="connsiteX2" fmla="*/ 5847066 w 5915025"/>
              <a:gd name="connsiteY2" fmla="*/ 0 h 407745"/>
              <a:gd name="connsiteX3" fmla="*/ 5915025 w 5915025"/>
              <a:gd name="connsiteY3" fmla="*/ 67959 h 407745"/>
              <a:gd name="connsiteX4" fmla="*/ 5915025 w 5915025"/>
              <a:gd name="connsiteY4" fmla="*/ 339786 h 407745"/>
              <a:gd name="connsiteX5" fmla="*/ 5847066 w 5915025"/>
              <a:gd name="connsiteY5" fmla="*/ 407745 h 407745"/>
              <a:gd name="connsiteX6" fmla="*/ 67959 w 5915025"/>
              <a:gd name="connsiteY6" fmla="*/ 407745 h 407745"/>
              <a:gd name="connsiteX7" fmla="*/ 0 w 5915025"/>
              <a:gd name="connsiteY7" fmla="*/ 339786 h 407745"/>
              <a:gd name="connsiteX8" fmla="*/ 0 w 5915025"/>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025" h="407745">
                <a:moveTo>
                  <a:pt x="0" y="67959"/>
                </a:moveTo>
                <a:cubicBezTo>
                  <a:pt x="0" y="30426"/>
                  <a:pt x="30426" y="0"/>
                  <a:pt x="67959" y="0"/>
                </a:cubicBezTo>
                <a:lnTo>
                  <a:pt x="5847066" y="0"/>
                </a:lnTo>
                <a:cubicBezTo>
                  <a:pt x="5884599" y="0"/>
                  <a:pt x="5915025" y="30426"/>
                  <a:pt x="5915025" y="67959"/>
                </a:cubicBezTo>
                <a:lnTo>
                  <a:pt x="5915025" y="339786"/>
                </a:lnTo>
                <a:cubicBezTo>
                  <a:pt x="5915025" y="377319"/>
                  <a:pt x="5884599" y="407745"/>
                  <a:pt x="5847066" y="407745"/>
                </a:cubicBezTo>
                <a:lnTo>
                  <a:pt x="67959" y="407745"/>
                </a:lnTo>
                <a:cubicBezTo>
                  <a:pt x="30426" y="407745"/>
                  <a:pt x="0" y="377319"/>
                  <a:pt x="0" y="339786"/>
                </a:cubicBezTo>
                <a:lnTo>
                  <a:pt x="0" y="6795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400" b="0" kern="1200"/>
              <a:t>When working with a new supervisor:</a:t>
            </a:r>
            <a:endParaRPr lang="en-GB" sz="1400" kern="1200"/>
          </a:p>
        </p:txBody>
      </p:sp>
      <p:sp>
        <p:nvSpPr>
          <p:cNvPr id="8" name="Freeform: Shape 7">
            <a:extLst>
              <a:ext uri="{FF2B5EF4-FFF2-40B4-BE49-F238E27FC236}">
                <a16:creationId xmlns:a16="http://schemas.microsoft.com/office/drawing/2014/main" id="{4995E0F7-C3FD-4D75-80AC-0F507E272781}"/>
              </a:ext>
            </a:extLst>
          </p:cNvPr>
          <p:cNvSpPr/>
          <p:nvPr/>
        </p:nvSpPr>
        <p:spPr>
          <a:xfrm>
            <a:off x="471488" y="1762083"/>
            <a:ext cx="5915025" cy="2463300"/>
          </a:xfrm>
          <a:custGeom>
            <a:avLst/>
            <a:gdLst>
              <a:gd name="connsiteX0" fmla="*/ 0 w 5915025"/>
              <a:gd name="connsiteY0" fmla="*/ 0 h 2463300"/>
              <a:gd name="connsiteX1" fmla="*/ 5915025 w 5915025"/>
              <a:gd name="connsiteY1" fmla="*/ 0 h 2463300"/>
              <a:gd name="connsiteX2" fmla="*/ 5915025 w 5915025"/>
              <a:gd name="connsiteY2" fmla="*/ 2463300 h 2463300"/>
              <a:gd name="connsiteX3" fmla="*/ 0 w 5915025"/>
              <a:gd name="connsiteY3" fmla="*/ 2463300 h 2463300"/>
              <a:gd name="connsiteX4" fmla="*/ 0 w 5915025"/>
              <a:gd name="connsiteY4" fmla="*/ 0 h 24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025" h="2463300">
                <a:moveTo>
                  <a:pt x="0" y="0"/>
                </a:moveTo>
                <a:lnTo>
                  <a:pt x="5915025" y="0"/>
                </a:lnTo>
                <a:lnTo>
                  <a:pt x="5915025" y="2463300"/>
                </a:lnTo>
                <a:lnTo>
                  <a:pt x="0" y="24633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7802" tIns="21590" rIns="120904" bIns="21590" numCol="1" spcCol="1270" anchor="t" anchorCtr="0">
            <a:noAutofit/>
          </a:bodyPr>
          <a:lstStyle/>
          <a:p>
            <a:pPr marL="171450" lvl="1" indent="-171450" algn="l" defTabSz="577850">
              <a:spcBef>
                <a:spcPct val="0"/>
              </a:spcBef>
              <a:spcAft>
                <a:spcPct val="20000"/>
              </a:spcAft>
              <a:buFont typeface="Arial" panose="020B0604020202020204" pitchFamily="34" charset="0"/>
              <a:buChar char="•"/>
            </a:pPr>
            <a:r>
              <a:rPr lang="en-GB" sz="1200" b="0" i="1" kern="1200" dirty="0"/>
              <a:t>If you have a choice of supervisor, think carefully about who would be best placed to fulfil that role – based on your needs, experience and aspirations</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Make sure you have an understanding of the local policy around supervision – and what is in and out of scope for the relationship</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Ask to have an introductory conversation with your supervisor to discuss your preferred working style, values, and any support needs you might have</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Make sure that you and the supervisor have a clear shared understanding of your role and expectations</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Ask them to share their expectations of the relationship, and how you can get the most out of them</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Discuss how you’ll work together, including frequency, duration and preferred setting for meetings</a:t>
            </a:r>
            <a:endParaRPr lang="en-GB" sz="1200" kern="1200" dirty="0"/>
          </a:p>
        </p:txBody>
      </p:sp>
      <p:sp>
        <p:nvSpPr>
          <p:cNvPr id="9" name="Freeform: Shape 8">
            <a:extLst>
              <a:ext uri="{FF2B5EF4-FFF2-40B4-BE49-F238E27FC236}">
                <a16:creationId xmlns:a16="http://schemas.microsoft.com/office/drawing/2014/main" id="{56FF34D5-BCC7-4885-A2CC-ABF40CB66621}"/>
              </a:ext>
            </a:extLst>
          </p:cNvPr>
          <p:cNvSpPr/>
          <p:nvPr/>
        </p:nvSpPr>
        <p:spPr>
          <a:xfrm>
            <a:off x="471488" y="4208146"/>
            <a:ext cx="5915025" cy="324000"/>
          </a:xfrm>
          <a:custGeom>
            <a:avLst/>
            <a:gdLst>
              <a:gd name="connsiteX0" fmla="*/ 0 w 5915025"/>
              <a:gd name="connsiteY0" fmla="*/ 67959 h 407745"/>
              <a:gd name="connsiteX1" fmla="*/ 67959 w 5915025"/>
              <a:gd name="connsiteY1" fmla="*/ 0 h 407745"/>
              <a:gd name="connsiteX2" fmla="*/ 5847066 w 5915025"/>
              <a:gd name="connsiteY2" fmla="*/ 0 h 407745"/>
              <a:gd name="connsiteX3" fmla="*/ 5915025 w 5915025"/>
              <a:gd name="connsiteY3" fmla="*/ 67959 h 407745"/>
              <a:gd name="connsiteX4" fmla="*/ 5915025 w 5915025"/>
              <a:gd name="connsiteY4" fmla="*/ 339786 h 407745"/>
              <a:gd name="connsiteX5" fmla="*/ 5847066 w 5915025"/>
              <a:gd name="connsiteY5" fmla="*/ 407745 h 407745"/>
              <a:gd name="connsiteX6" fmla="*/ 67959 w 5915025"/>
              <a:gd name="connsiteY6" fmla="*/ 407745 h 407745"/>
              <a:gd name="connsiteX7" fmla="*/ 0 w 5915025"/>
              <a:gd name="connsiteY7" fmla="*/ 339786 h 407745"/>
              <a:gd name="connsiteX8" fmla="*/ 0 w 5915025"/>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025" h="407745">
                <a:moveTo>
                  <a:pt x="0" y="67959"/>
                </a:moveTo>
                <a:cubicBezTo>
                  <a:pt x="0" y="30426"/>
                  <a:pt x="30426" y="0"/>
                  <a:pt x="67959" y="0"/>
                </a:cubicBezTo>
                <a:lnTo>
                  <a:pt x="5847066" y="0"/>
                </a:lnTo>
                <a:cubicBezTo>
                  <a:pt x="5884599" y="0"/>
                  <a:pt x="5915025" y="30426"/>
                  <a:pt x="5915025" y="67959"/>
                </a:cubicBezTo>
                <a:lnTo>
                  <a:pt x="5915025" y="339786"/>
                </a:lnTo>
                <a:cubicBezTo>
                  <a:pt x="5915025" y="377319"/>
                  <a:pt x="5884599" y="407745"/>
                  <a:pt x="5847066" y="407745"/>
                </a:cubicBezTo>
                <a:lnTo>
                  <a:pt x="67959" y="407745"/>
                </a:lnTo>
                <a:cubicBezTo>
                  <a:pt x="30426" y="407745"/>
                  <a:pt x="0" y="377319"/>
                  <a:pt x="0" y="339786"/>
                </a:cubicBezTo>
                <a:lnTo>
                  <a:pt x="0" y="6795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400" b="0" kern="1200"/>
              <a:t>Before each meeting:</a:t>
            </a:r>
            <a:endParaRPr lang="en-GB" sz="1400" kern="1200"/>
          </a:p>
        </p:txBody>
      </p:sp>
      <p:sp>
        <p:nvSpPr>
          <p:cNvPr id="10" name="Freeform: Shape 9">
            <a:extLst>
              <a:ext uri="{FF2B5EF4-FFF2-40B4-BE49-F238E27FC236}">
                <a16:creationId xmlns:a16="http://schemas.microsoft.com/office/drawing/2014/main" id="{9ED569F4-1B98-41E9-ABAA-D112E2B295F4}"/>
              </a:ext>
            </a:extLst>
          </p:cNvPr>
          <p:cNvSpPr/>
          <p:nvPr/>
        </p:nvSpPr>
        <p:spPr>
          <a:xfrm>
            <a:off x="471488" y="4575250"/>
            <a:ext cx="5915025" cy="1865070"/>
          </a:xfrm>
          <a:custGeom>
            <a:avLst/>
            <a:gdLst>
              <a:gd name="connsiteX0" fmla="*/ 0 w 5915025"/>
              <a:gd name="connsiteY0" fmla="*/ 0 h 1865070"/>
              <a:gd name="connsiteX1" fmla="*/ 5915025 w 5915025"/>
              <a:gd name="connsiteY1" fmla="*/ 0 h 1865070"/>
              <a:gd name="connsiteX2" fmla="*/ 5915025 w 5915025"/>
              <a:gd name="connsiteY2" fmla="*/ 1865070 h 1865070"/>
              <a:gd name="connsiteX3" fmla="*/ 0 w 5915025"/>
              <a:gd name="connsiteY3" fmla="*/ 1865070 h 1865070"/>
              <a:gd name="connsiteX4" fmla="*/ 0 w 5915025"/>
              <a:gd name="connsiteY4" fmla="*/ 0 h 1865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025" h="1865070">
                <a:moveTo>
                  <a:pt x="0" y="0"/>
                </a:moveTo>
                <a:lnTo>
                  <a:pt x="5915025" y="0"/>
                </a:lnTo>
                <a:lnTo>
                  <a:pt x="5915025" y="1865070"/>
                </a:lnTo>
                <a:lnTo>
                  <a:pt x="0" y="1865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7802" tIns="21590" rIns="120904" bIns="21590" numCol="1" spcCol="1270" anchor="t" anchorCtr="0">
            <a:noAutofit/>
          </a:bodyPr>
          <a:lstStyle/>
          <a:p>
            <a:pPr marL="171450" lvl="1" indent="-171450" algn="l" defTabSz="577850">
              <a:spcBef>
                <a:spcPct val="0"/>
              </a:spcBef>
              <a:spcAft>
                <a:spcPct val="20000"/>
              </a:spcAft>
              <a:buFont typeface="Arial" panose="020B0604020202020204" pitchFamily="34" charset="0"/>
              <a:buChar char="•"/>
            </a:pPr>
            <a:r>
              <a:rPr lang="en-GB" sz="1200" b="0" kern="1200" dirty="0"/>
              <a:t>Reflect on successes, achievements and progress in your work since your last meeting</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Consider any specific situations or challenges you would like to discuss or questions you would like to ask </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Consider anything you would like to share or discuss about your wellbeing</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Think about any feedback you would like to give (remember ABCDE!) or receive</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Reflect on any unhelpful ‘stories’ you might be bringing to the conversation about the supervisor or yourself, that might prevent you from engaging fully in the conversation</a:t>
            </a:r>
            <a:endParaRPr lang="en-GB" sz="1200" kern="1200" dirty="0"/>
          </a:p>
        </p:txBody>
      </p:sp>
      <p:sp>
        <p:nvSpPr>
          <p:cNvPr id="11" name="Freeform: Shape 10">
            <a:extLst>
              <a:ext uri="{FF2B5EF4-FFF2-40B4-BE49-F238E27FC236}">
                <a16:creationId xmlns:a16="http://schemas.microsoft.com/office/drawing/2014/main" id="{40BFA905-FBC7-4148-BB36-44C607E881E0}"/>
              </a:ext>
            </a:extLst>
          </p:cNvPr>
          <p:cNvSpPr/>
          <p:nvPr/>
        </p:nvSpPr>
        <p:spPr>
          <a:xfrm>
            <a:off x="471488" y="6098997"/>
            <a:ext cx="5915025" cy="324000"/>
          </a:xfrm>
          <a:custGeom>
            <a:avLst/>
            <a:gdLst>
              <a:gd name="connsiteX0" fmla="*/ 0 w 5915025"/>
              <a:gd name="connsiteY0" fmla="*/ 67959 h 407745"/>
              <a:gd name="connsiteX1" fmla="*/ 67959 w 5915025"/>
              <a:gd name="connsiteY1" fmla="*/ 0 h 407745"/>
              <a:gd name="connsiteX2" fmla="*/ 5847066 w 5915025"/>
              <a:gd name="connsiteY2" fmla="*/ 0 h 407745"/>
              <a:gd name="connsiteX3" fmla="*/ 5915025 w 5915025"/>
              <a:gd name="connsiteY3" fmla="*/ 67959 h 407745"/>
              <a:gd name="connsiteX4" fmla="*/ 5915025 w 5915025"/>
              <a:gd name="connsiteY4" fmla="*/ 339786 h 407745"/>
              <a:gd name="connsiteX5" fmla="*/ 5847066 w 5915025"/>
              <a:gd name="connsiteY5" fmla="*/ 407745 h 407745"/>
              <a:gd name="connsiteX6" fmla="*/ 67959 w 5915025"/>
              <a:gd name="connsiteY6" fmla="*/ 407745 h 407745"/>
              <a:gd name="connsiteX7" fmla="*/ 0 w 5915025"/>
              <a:gd name="connsiteY7" fmla="*/ 339786 h 407745"/>
              <a:gd name="connsiteX8" fmla="*/ 0 w 5915025"/>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025" h="407745">
                <a:moveTo>
                  <a:pt x="0" y="67959"/>
                </a:moveTo>
                <a:cubicBezTo>
                  <a:pt x="0" y="30426"/>
                  <a:pt x="30426" y="0"/>
                  <a:pt x="67959" y="0"/>
                </a:cubicBezTo>
                <a:lnTo>
                  <a:pt x="5847066" y="0"/>
                </a:lnTo>
                <a:cubicBezTo>
                  <a:pt x="5884599" y="0"/>
                  <a:pt x="5915025" y="30426"/>
                  <a:pt x="5915025" y="67959"/>
                </a:cubicBezTo>
                <a:lnTo>
                  <a:pt x="5915025" y="339786"/>
                </a:lnTo>
                <a:cubicBezTo>
                  <a:pt x="5915025" y="377319"/>
                  <a:pt x="5884599" y="407745"/>
                  <a:pt x="5847066" y="407745"/>
                </a:cubicBezTo>
                <a:lnTo>
                  <a:pt x="67959" y="407745"/>
                </a:lnTo>
                <a:cubicBezTo>
                  <a:pt x="30426" y="407745"/>
                  <a:pt x="0" y="377319"/>
                  <a:pt x="0" y="339786"/>
                </a:cubicBezTo>
                <a:lnTo>
                  <a:pt x="0" y="6795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400" b="0" kern="1200"/>
              <a:t>During each meeting:</a:t>
            </a:r>
            <a:endParaRPr lang="en-GB" sz="1400" kern="1200"/>
          </a:p>
        </p:txBody>
      </p:sp>
      <p:sp>
        <p:nvSpPr>
          <p:cNvPr id="12" name="Freeform: Shape 11">
            <a:extLst>
              <a:ext uri="{FF2B5EF4-FFF2-40B4-BE49-F238E27FC236}">
                <a16:creationId xmlns:a16="http://schemas.microsoft.com/office/drawing/2014/main" id="{A0F4C3A7-0676-468C-9E68-F2A7AA9622DC}"/>
              </a:ext>
            </a:extLst>
          </p:cNvPr>
          <p:cNvSpPr/>
          <p:nvPr/>
        </p:nvSpPr>
        <p:spPr>
          <a:xfrm>
            <a:off x="471488" y="6466101"/>
            <a:ext cx="5915025" cy="1442790"/>
          </a:xfrm>
          <a:custGeom>
            <a:avLst/>
            <a:gdLst>
              <a:gd name="connsiteX0" fmla="*/ 0 w 5915025"/>
              <a:gd name="connsiteY0" fmla="*/ 0 h 1442790"/>
              <a:gd name="connsiteX1" fmla="*/ 5915025 w 5915025"/>
              <a:gd name="connsiteY1" fmla="*/ 0 h 1442790"/>
              <a:gd name="connsiteX2" fmla="*/ 5915025 w 5915025"/>
              <a:gd name="connsiteY2" fmla="*/ 1442790 h 1442790"/>
              <a:gd name="connsiteX3" fmla="*/ 0 w 5915025"/>
              <a:gd name="connsiteY3" fmla="*/ 1442790 h 1442790"/>
              <a:gd name="connsiteX4" fmla="*/ 0 w 5915025"/>
              <a:gd name="connsiteY4" fmla="*/ 0 h 144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025" h="1442790">
                <a:moveTo>
                  <a:pt x="0" y="0"/>
                </a:moveTo>
                <a:lnTo>
                  <a:pt x="5915025" y="0"/>
                </a:lnTo>
                <a:lnTo>
                  <a:pt x="5915025" y="1442790"/>
                </a:lnTo>
                <a:lnTo>
                  <a:pt x="0" y="1442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7802" tIns="21590" rIns="120904" bIns="21590" numCol="1" spcCol="1270" anchor="t" anchorCtr="0">
            <a:noAutofit/>
          </a:bodyPr>
          <a:lstStyle/>
          <a:p>
            <a:pPr marL="171450" lvl="1" indent="-171450" algn="l" defTabSz="577850">
              <a:spcBef>
                <a:spcPct val="0"/>
              </a:spcBef>
              <a:spcAft>
                <a:spcPct val="20000"/>
              </a:spcAft>
              <a:buFont typeface="Arial" panose="020B0604020202020204" pitchFamily="34" charset="0"/>
              <a:buChar char="•"/>
            </a:pPr>
            <a:r>
              <a:rPr lang="en-GB" sz="1200" b="0" kern="1200" dirty="0"/>
              <a:t>Start by outlining the key points you want to share at a high level to agree up front what you will cover</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Take notes or another record of key points </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Talk through the points you have prepared – make sure there is clarity on both sides about any actions agreed or decisions made</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Try to bring your authentic self to the conversation – being open and honest will help you to have a more helpful discussion</a:t>
            </a:r>
            <a:endParaRPr lang="en-GB" sz="1200" kern="1200" dirty="0"/>
          </a:p>
        </p:txBody>
      </p:sp>
      <p:sp>
        <p:nvSpPr>
          <p:cNvPr id="13" name="Freeform: Shape 12">
            <a:extLst>
              <a:ext uri="{FF2B5EF4-FFF2-40B4-BE49-F238E27FC236}">
                <a16:creationId xmlns:a16="http://schemas.microsoft.com/office/drawing/2014/main" id="{A7560A49-8B38-4137-A74E-433D7946EE8A}"/>
              </a:ext>
            </a:extLst>
          </p:cNvPr>
          <p:cNvSpPr/>
          <p:nvPr/>
        </p:nvSpPr>
        <p:spPr>
          <a:xfrm>
            <a:off x="471488" y="7949532"/>
            <a:ext cx="5915025" cy="324000"/>
          </a:xfrm>
          <a:custGeom>
            <a:avLst/>
            <a:gdLst>
              <a:gd name="connsiteX0" fmla="*/ 0 w 5915025"/>
              <a:gd name="connsiteY0" fmla="*/ 67959 h 407745"/>
              <a:gd name="connsiteX1" fmla="*/ 67959 w 5915025"/>
              <a:gd name="connsiteY1" fmla="*/ 0 h 407745"/>
              <a:gd name="connsiteX2" fmla="*/ 5847066 w 5915025"/>
              <a:gd name="connsiteY2" fmla="*/ 0 h 407745"/>
              <a:gd name="connsiteX3" fmla="*/ 5915025 w 5915025"/>
              <a:gd name="connsiteY3" fmla="*/ 67959 h 407745"/>
              <a:gd name="connsiteX4" fmla="*/ 5915025 w 5915025"/>
              <a:gd name="connsiteY4" fmla="*/ 339786 h 407745"/>
              <a:gd name="connsiteX5" fmla="*/ 5847066 w 5915025"/>
              <a:gd name="connsiteY5" fmla="*/ 407745 h 407745"/>
              <a:gd name="connsiteX6" fmla="*/ 67959 w 5915025"/>
              <a:gd name="connsiteY6" fmla="*/ 407745 h 407745"/>
              <a:gd name="connsiteX7" fmla="*/ 0 w 5915025"/>
              <a:gd name="connsiteY7" fmla="*/ 339786 h 407745"/>
              <a:gd name="connsiteX8" fmla="*/ 0 w 5915025"/>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025" h="407745">
                <a:moveTo>
                  <a:pt x="0" y="67959"/>
                </a:moveTo>
                <a:cubicBezTo>
                  <a:pt x="0" y="30426"/>
                  <a:pt x="30426" y="0"/>
                  <a:pt x="67959" y="0"/>
                </a:cubicBezTo>
                <a:lnTo>
                  <a:pt x="5847066" y="0"/>
                </a:lnTo>
                <a:cubicBezTo>
                  <a:pt x="5884599" y="0"/>
                  <a:pt x="5915025" y="30426"/>
                  <a:pt x="5915025" y="67959"/>
                </a:cubicBezTo>
                <a:lnTo>
                  <a:pt x="5915025" y="339786"/>
                </a:lnTo>
                <a:cubicBezTo>
                  <a:pt x="5915025" y="377319"/>
                  <a:pt x="5884599" y="407745"/>
                  <a:pt x="5847066" y="407745"/>
                </a:cubicBezTo>
                <a:lnTo>
                  <a:pt x="67959" y="407745"/>
                </a:lnTo>
                <a:cubicBezTo>
                  <a:pt x="30426" y="407745"/>
                  <a:pt x="0" y="377319"/>
                  <a:pt x="0" y="339786"/>
                </a:cubicBezTo>
                <a:lnTo>
                  <a:pt x="0" y="6795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en-GB" sz="1400" b="0" kern="1200"/>
              <a:t>After each meeting:</a:t>
            </a:r>
            <a:endParaRPr lang="en-GB" sz="1400" kern="1200"/>
          </a:p>
        </p:txBody>
      </p:sp>
      <p:sp>
        <p:nvSpPr>
          <p:cNvPr id="14" name="Freeform: Shape 13">
            <a:extLst>
              <a:ext uri="{FF2B5EF4-FFF2-40B4-BE49-F238E27FC236}">
                <a16:creationId xmlns:a16="http://schemas.microsoft.com/office/drawing/2014/main" id="{744C1669-F1C7-40C7-A344-16620A8EF481}"/>
              </a:ext>
            </a:extLst>
          </p:cNvPr>
          <p:cNvSpPr/>
          <p:nvPr/>
        </p:nvSpPr>
        <p:spPr>
          <a:xfrm>
            <a:off x="471488" y="8316636"/>
            <a:ext cx="5915025" cy="633420"/>
          </a:xfrm>
          <a:custGeom>
            <a:avLst/>
            <a:gdLst>
              <a:gd name="connsiteX0" fmla="*/ 0 w 5915025"/>
              <a:gd name="connsiteY0" fmla="*/ 0 h 633420"/>
              <a:gd name="connsiteX1" fmla="*/ 5915025 w 5915025"/>
              <a:gd name="connsiteY1" fmla="*/ 0 h 633420"/>
              <a:gd name="connsiteX2" fmla="*/ 5915025 w 5915025"/>
              <a:gd name="connsiteY2" fmla="*/ 633420 h 633420"/>
              <a:gd name="connsiteX3" fmla="*/ 0 w 5915025"/>
              <a:gd name="connsiteY3" fmla="*/ 633420 h 633420"/>
              <a:gd name="connsiteX4" fmla="*/ 0 w 5915025"/>
              <a:gd name="connsiteY4" fmla="*/ 0 h 633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025" h="633420">
                <a:moveTo>
                  <a:pt x="0" y="0"/>
                </a:moveTo>
                <a:lnTo>
                  <a:pt x="5915025" y="0"/>
                </a:lnTo>
                <a:lnTo>
                  <a:pt x="5915025" y="633420"/>
                </a:lnTo>
                <a:lnTo>
                  <a:pt x="0" y="633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7802" tIns="21590" rIns="120904" bIns="21590" numCol="1" spcCol="1270" anchor="t" anchorCtr="0">
            <a:noAutofit/>
          </a:bodyPr>
          <a:lstStyle/>
          <a:p>
            <a:pPr marL="171450" lvl="1" indent="-171450" algn="l" defTabSz="577850">
              <a:spcBef>
                <a:spcPct val="0"/>
              </a:spcBef>
              <a:spcAft>
                <a:spcPct val="20000"/>
              </a:spcAft>
              <a:buFont typeface="Arial" panose="020B0604020202020204" pitchFamily="34" charset="0"/>
              <a:buChar char="•"/>
            </a:pPr>
            <a:r>
              <a:rPr lang="en-GB" sz="1200" b="0" kern="1200" dirty="0"/>
              <a:t>Take some time out to reflect on how the conversation went – what you have learned and what you will do as a result</a:t>
            </a:r>
            <a:endParaRPr lang="en-GB" sz="1200" kern="1200" dirty="0"/>
          </a:p>
          <a:p>
            <a:pPr marL="171450" lvl="1" indent="-171450" algn="l" defTabSz="577850">
              <a:spcBef>
                <a:spcPct val="0"/>
              </a:spcBef>
              <a:spcAft>
                <a:spcPct val="20000"/>
              </a:spcAft>
              <a:buFont typeface="Arial" panose="020B0604020202020204" pitchFamily="34" charset="0"/>
              <a:buChar char="•"/>
            </a:pPr>
            <a:r>
              <a:rPr lang="en-GB" sz="1200" b="0" kern="1200" dirty="0"/>
              <a:t>Share any notes you have made – particularly any actions or decisions</a:t>
            </a:r>
            <a:endParaRPr lang="en-GB" sz="1200" kern="1200" dirty="0"/>
          </a:p>
        </p:txBody>
      </p:sp>
      <p:sp>
        <p:nvSpPr>
          <p:cNvPr id="4" name="Slide Number Placeholder 3">
            <a:extLst>
              <a:ext uri="{FF2B5EF4-FFF2-40B4-BE49-F238E27FC236}">
                <a16:creationId xmlns:a16="http://schemas.microsoft.com/office/drawing/2014/main" id="{43049D3D-EB21-4D96-85DA-8EB01306F8D5}"/>
              </a:ext>
            </a:extLst>
          </p:cNvPr>
          <p:cNvSpPr>
            <a:spLocks noGrp="1"/>
          </p:cNvSpPr>
          <p:nvPr>
            <p:ph type="sldNum" sz="quarter" idx="4"/>
          </p:nvPr>
        </p:nvSpPr>
        <p:spPr/>
        <p:txBody>
          <a:bodyPr/>
          <a:lstStyle/>
          <a:p>
            <a:fld id="{963AE364-3624-814B-BDC1-6A7B3421206F}" type="slidenum">
              <a:rPr lang="en-US" smtClean="0"/>
              <a:pPr/>
              <a:t>18</a:t>
            </a:fld>
            <a:endParaRPr lang="en-US" dirty="0"/>
          </a:p>
        </p:txBody>
      </p:sp>
    </p:spTree>
    <p:extLst>
      <p:ext uri="{BB962C8B-B14F-4D97-AF65-F5344CB8AC3E}">
        <p14:creationId xmlns:p14="http://schemas.microsoft.com/office/powerpoint/2010/main" val="200340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66C6D-C0D5-456F-A19C-D1874C7C4F96}"/>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7 – Supervision Scenario 1</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vert="horz" lIns="91440" tIns="45720" rIns="91440" bIns="45720" rtlCol="0" anchor="t">
            <a:noAutofit/>
          </a:bodyPr>
          <a:lstStyle/>
          <a:p>
            <a:pPr marL="285750" indent="-285750">
              <a:lnSpc>
                <a:spcPct val="100000"/>
              </a:lnSpc>
              <a:spcAft>
                <a:spcPts val="600"/>
              </a:spcAft>
              <a:buFont typeface="Arial"/>
              <a:buChar char="•"/>
            </a:pPr>
            <a:r>
              <a:rPr lang="en-GB" sz="1400">
                <a:cs typeface="Calibri Light" panose="020F0302020204030204" pitchFamily="34" charset="0"/>
              </a:rPr>
              <a:t>Rasheed had been a PSW for 5 years in several settings and thought of himself as a senior practitioner who had a great deal of experience in the role. He was reflective around his own needs when performing the role, but also confident that not much phased him. </a:t>
            </a:r>
          </a:p>
          <a:p>
            <a:pPr marL="285750" indent="-285750">
              <a:lnSpc>
                <a:spcPct val="100000"/>
              </a:lnSpc>
              <a:spcAft>
                <a:spcPts val="600"/>
              </a:spcAft>
              <a:buFont typeface="Arial"/>
              <a:buChar char="•"/>
            </a:pPr>
            <a:r>
              <a:rPr lang="en-GB" sz="1400">
                <a:cs typeface="Calibri Light" panose="020F0302020204030204" pitchFamily="34" charset="0"/>
              </a:rPr>
              <a:t>His line manager Malik was psychologist within the secure unit and he felt didn’t really get Rasheed or the role and didn’t always make time for him when it came it to the official supervision sessions. He was a little despondent as Rasheed himself was a trained supervisor and had a team of 3 junior PSW’s that he was supervising anyway.</a:t>
            </a:r>
            <a:endParaRPr lang="en-US" sz="1400">
              <a:cs typeface="Calibri Light" panose="020F0302020204030204" pitchFamily="34" charset="0"/>
            </a:endParaRPr>
          </a:p>
          <a:p>
            <a:pPr marL="285750" indent="-285750">
              <a:lnSpc>
                <a:spcPct val="100000"/>
              </a:lnSpc>
              <a:spcAft>
                <a:spcPts val="600"/>
              </a:spcAft>
              <a:buFont typeface="Arial"/>
              <a:buChar char="•"/>
            </a:pPr>
            <a:r>
              <a:rPr lang="en-GB" sz="1400">
                <a:cs typeface="Calibri Light" panose="020F0302020204030204" pitchFamily="34" charset="0"/>
              </a:rPr>
              <a:t>After a serious incident on the ward with one of the people Rasheed was supporting around medication and so called ‘noncompliance’ Rasheed was called in outside his regular supervision for a debrief by Malik. Rasheed felt that this was unnecessary as the outcome of Rasheed's involvement with the client turned out to be positive avoiding any use of seclusion or coercion. </a:t>
            </a:r>
          </a:p>
          <a:p>
            <a:pPr marL="285750" indent="-285750">
              <a:lnSpc>
                <a:spcPct val="100000"/>
              </a:lnSpc>
              <a:spcAft>
                <a:spcPts val="600"/>
              </a:spcAft>
              <a:buFont typeface="Arial"/>
              <a:buChar char="•"/>
            </a:pPr>
            <a:r>
              <a:rPr lang="en-GB" sz="1400">
                <a:cs typeface="Calibri Light" panose="020F0302020204030204" pitchFamily="34" charset="0"/>
              </a:rPr>
              <a:t>Q. Is Rasheed approaching this correctly?</a:t>
            </a:r>
            <a:endParaRPr lang="en-US" sz="1400">
              <a:cs typeface="Calibri Light" panose="020F0302020204030204" pitchFamily="34" charset="0"/>
            </a:endParaRPr>
          </a:p>
          <a:p>
            <a:pPr marL="285750" indent="-285750">
              <a:lnSpc>
                <a:spcPct val="100000"/>
              </a:lnSpc>
              <a:spcAft>
                <a:spcPts val="600"/>
              </a:spcAft>
              <a:buFont typeface="Arial"/>
              <a:buChar char="•"/>
            </a:pPr>
            <a:r>
              <a:rPr lang="en-GB" sz="1400">
                <a:cs typeface="Calibri Light" panose="020F0302020204030204" pitchFamily="34" charset="0"/>
              </a:rPr>
              <a:t>Q. Are there any issues with his supervisor?</a:t>
            </a:r>
            <a:endParaRPr lang="en-US" sz="1400">
              <a:cs typeface="Calibri Light" panose="020F0302020204030204" pitchFamily="34" charset="0"/>
            </a:endParaRPr>
          </a:p>
          <a:p>
            <a:pPr marL="285750" indent="-285750">
              <a:lnSpc>
                <a:spcPct val="100000"/>
              </a:lnSpc>
              <a:spcAft>
                <a:spcPts val="600"/>
              </a:spcAft>
              <a:buFont typeface="Arial"/>
              <a:buChar char="•"/>
            </a:pPr>
            <a:r>
              <a:rPr lang="en-GB" sz="1400">
                <a:cs typeface="Calibri Light" panose="020F0302020204030204" pitchFamily="34" charset="0"/>
              </a:rPr>
              <a:t>Q. Reflect on why Rasheed needs supervision in this situation? </a:t>
            </a:r>
            <a:endParaRPr lang="en-GB"/>
          </a:p>
          <a:p>
            <a:pPr>
              <a:lnSpc>
                <a:spcPct val="100000"/>
              </a:lnSpc>
            </a:pPr>
            <a:endParaRPr lang="en-GB" sz="1200" b="0" dirty="0">
              <a:solidFill>
                <a:schemeClr val="tx1"/>
              </a:solidFill>
            </a:endParaRPr>
          </a:p>
          <a:p>
            <a:pPr>
              <a:lnSpc>
                <a:spcPct val="100000"/>
              </a:lnSpc>
              <a:spcBef>
                <a:spcPts val="0"/>
              </a:spcBef>
              <a:spcAft>
                <a:spcPts val="0"/>
              </a:spcAft>
            </a:pPr>
            <a:endParaRPr lang="en-GB" sz="12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19</a:t>
            </a:fld>
            <a:endParaRPr lang="en-US" dirty="0"/>
          </a:p>
        </p:txBody>
      </p:sp>
    </p:spTree>
    <p:extLst>
      <p:ext uri="{BB962C8B-B14F-4D97-AF65-F5344CB8AC3E}">
        <p14:creationId xmlns:p14="http://schemas.microsoft.com/office/powerpoint/2010/main" val="337217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8289-7DE6-4538-98F6-126324F271B3}"/>
              </a:ext>
            </a:extLst>
          </p:cNvPr>
          <p:cNvSpPr>
            <a:spLocks noGrp="1"/>
          </p:cNvSpPr>
          <p:nvPr>
            <p:ph type="title"/>
          </p:nvPr>
        </p:nvSpPr>
        <p:spPr/>
        <p:txBody>
          <a:bodyPr/>
          <a:lstStyle/>
          <a:p>
            <a:r>
              <a:rPr lang="en-GB" dirty="0"/>
              <a:t>Trigger warning</a:t>
            </a:r>
          </a:p>
        </p:txBody>
      </p:sp>
      <p:sp>
        <p:nvSpPr>
          <p:cNvPr id="4" name="Slide Number Placeholder 3">
            <a:extLst>
              <a:ext uri="{FF2B5EF4-FFF2-40B4-BE49-F238E27FC236}">
                <a16:creationId xmlns:a16="http://schemas.microsoft.com/office/drawing/2014/main" id="{76F01174-7D56-4A22-965A-56F1E09EB041}"/>
              </a:ext>
            </a:extLst>
          </p:cNvPr>
          <p:cNvSpPr>
            <a:spLocks noGrp="1"/>
          </p:cNvSpPr>
          <p:nvPr>
            <p:ph type="sldNum" sz="quarter" idx="4"/>
          </p:nvPr>
        </p:nvSpPr>
        <p:spPr/>
        <p:txBody>
          <a:bodyPr/>
          <a:lstStyle/>
          <a:p>
            <a:fld id="{963AE364-3624-814B-BDC1-6A7B3421206F}" type="slidenum">
              <a:rPr lang="en-US" smtClean="0"/>
              <a:pPr/>
              <a:t>2</a:t>
            </a:fld>
            <a:endParaRPr lang="en-US" dirty="0"/>
          </a:p>
        </p:txBody>
      </p:sp>
      <p:sp>
        <p:nvSpPr>
          <p:cNvPr id="5" name="Content Placeholder 4">
            <a:extLst>
              <a:ext uri="{FF2B5EF4-FFF2-40B4-BE49-F238E27FC236}">
                <a16:creationId xmlns:a16="http://schemas.microsoft.com/office/drawing/2014/main" id="{1C2A9484-EBE5-4C93-BA07-64C7F8A3A173}"/>
              </a:ext>
            </a:extLst>
          </p:cNvPr>
          <p:cNvSpPr>
            <a:spLocks noGrp="1"/>
          </p:cNvSpPr>
          <p:nvPr>
            <p:ph idx="1"/>
          </p:nvPr>
        </p:nvSpPr>
        <p:spPr>
          <a:xfrm>
            <a:off x="471487" y="3047671"/>
            <a:ext cx="5915025" cy="3136243"/>
          </a:xfrm>
          <a:prstGeom prst="rect">
            <a:avLst/>
          </a:prstGeom>
        </p:spPr>
        <p:txBody>
          <a:bodyPr wrap="square">
            <a:noAutofit/>
          </a:bodyPr>
          <a:lstStyle/>
          <a:p>
            <a:pPr algn="ctr"/>
            <a:r>
              <a:rPr lang="en-GB" sz="2400" dirty="0"/>
              <a:t>This pack, and the training session itself, includes scenarios (pages 14-15) and discussions that relate to self-harm and suicide. </a:t>
            </a:r>
          </a:p>
          <a:p>
            <a:pPr algn="ctr"/>
            <a:endParaRPr lang="en-GB" sz="2400" dirty="0"/>
          </a:p>
          <a:p>
            <a:pPr algn="ctr"/>
            <a:r>
              <a:rPr lang="en-GB" sz="2400" dirty="0"/>
              <a:t>Please let one of the facilitators know if you would prefer not to take part in these discussions. We will let you know before we start these conversations.</a:t>
            </a:r>
          </a:p>
        </p:txBody>
      </p:sp>
    </p:spTree>
    <p:extLst>
      <p:ext uri="{BB962C8B-B14F-4D97-AF65-F5344CB8AC3E}">
        <p14:creationId xmlns:p14="http://schemas.microsoft.com/office/powerpoint/2010/main" val="2309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66C6D-C0D5-456F-A19C-D1874C7C4F96}"/>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7 – Supervision Scenario 2</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noAutofit/>
          </a:bodyPr>
          <a:lstStyle/>
          <a:p>
            <a:pPr>
              <a:lnSpc>
                <a:spcPct val="100000"/>
              </a:lnSpc>
            </a:pPr>
            <a:r>
              <a:rPr lang="en-GB" sz="1400" dirty="0"/>
              <a:t>It was 2 months after Jasmine had gained her PSW qualification and was successful in gaining a PSW role within a local NHS trust within the ‘Personality Disorder’ community team at a band 3. After 2 months of her induction phase, she was enjoying the challenge and had very much liked being with the other 4 PSW’s within the team.  This was the first time she had worked for the NHS and was finding the system a challenge with a lot of paperwork and red tape. </a:t>
            </a:r>
          </a:p>
          <a:p>
            <a:pPr>
              <a:lnSpc>
                <a:spcPct val="100000"/>
              </a:lnSpc>
            </a:pPr>
            <a:r>
              <a:rPr lang="en-GB" sz="1400" dirty="0"/>
              <a:t>She had previous only had group supervision and so when she had the more formal regular sessions with her line manager, who was a peer specialist at band 5, this was a new experience.  She had 4 people who she was supporting and in general things were going ok. One of her clients was struggling, Jazmine had advised them to make what she thought was a useful choice. </a:t>
            </a:r>
          </a:p>
          <a:p>
            <a:pPr>
              <a:lnSpc>
                <a:spcPct val="100000"/>
              </a:lnSpc>
            </a:pPr>
            <a:r>
              <a:rPr lang="en-GB" sz="1400" dirty="0"/>
              <a:t>On the first supervision session with her line manager this had come up and Jazmine was taken aback when they said a complaint had been made. Jazmine became upset and had to leave the session as she felt it was wrong and was very frustrated by it.  </a:t>
            </a:r>
          </a:p>
          <a:p>
            <a:pPr>
              <a:lnSpc>
                <a:spcPct val="100000"/>
              </a:lnSpc>
            </a:pPr>
            <a:r>
              <a:rPr lang="en-GB" sz="1400" dirty="0"/>
              <a:t>Questions:</a:t>
            </a:r>
          </a:p>
          <a:p>
            <a:pPr marL="285750" indent="-285750">
              <a:lnSpc>
                <a:spcPct val="100000"/>
              </a:lnSpc>
              <a:buFont typeface="Arial" panose="020B0604020202020204" pitchFamily="34" charset="0"/>
              <a:buChar char="•"/>
            </a:pPr>
            <a:r>
              <a:rPr lang="en-GB" sz="1400" dirty="0"/>
              <a:t>How was Jazmine feeling and what is the impact? </a:t>
            </a:r>
          </a:p>
          <a:p>
            <a:pPr marL="285750" indent="-285750">
              <a:lnSpc>
                <a:spcPct val="100000"/>
              </a:lnSpc>
              <a:buFont typeface="Arial" panose="020B0604020202020204" pitchFamily="34" charset="0"/>
              <a:buChar char="•"/>
            </a:pPr>
            <a:r>
              <a:rPr lang="en-GB" sz="1400" dirty="0"/>
              <a:t>Are there any organisational issues apparent here? </a:t>
            </a:r>
          </a:p>
          <a:p>
            <a:pPr marL="285750" indent="-285750">
              <a:lnSpc>
                <a:spcPct val="100000"/>
              </a:lnSpc>
              <a:buFont typeface="Arial" panose="020B0604020202020204" pitchFamily="34" charset="0"/>
              <a:buChar char="•"/>
            </a:pPr>
            <a:r>
              <a:rPr lang="en-GB" sz="1400" dirty="0"/>
              <a:t>What could happen to make this situation easier for Jazmine?</a:t>
            </a:r>
          </a:p>
          <a:p>
            <a:pPr>
              <a:lnSpc>
                <a:spcPct val="100000"/>
              </a:lnSpc>
            </a:pPr>
            <a:endParaRPr lang="en-GB" sz="1200" b="0" dirty="0">
              <a:solidFill>
                <a:schemeClr val="tx1"/>
              </a:solidFill>
            </a:endParaRPr>
          </a:p>
          <a:p>
            <a:pPr>
              <a:lnSpc>
                <a:spcPct val="100000"/>
              </a:lnSpc>
              <a:spcBef>
                <a:spcPts val="0"/>
              </a:spcBef>
              <a:spcAft>
                <a:spcPts val="0"/>
              </a:spcAft>
            </a:pPr>
            <a:endParaRPr lang="en-GB" sz="12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20</a:t>
            </a:fld>
            <a:endParaRPr lang="en-US" dirty="0"/>
          </a:p>
        </p:txBody>
      </p:sp>
    </p:spTree>
    <p:extLst>
      <p:ext uri="{BB962C8B-B14F-4D97-AF65-F5344CB8AC3E}">
        <p14:creationId xmlns:p14="http://schemas.microsoft.com/office/powerpoint/2010/main" val="178101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p:txBody>
          <a:bodyPr/>
          <a:lstStyle/>
          <a:p>
            <a:r>
              <a:rPr lang="en-GB" dirty="0"/>
              <a:t>Breakout discussion 1 – Warm up</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r>
              <a:rPr lang="en-GB" b="0" dirty="0"/>
              <a:t>Thinking about the next 2 days’ training:</a:t>
            </a:r>
          </a:p>
          <a:p>
            <a:pPr marL="285750" indent="-285750">
              <a:buFont typeface="Arial" panose="020B0604020202020204" pitchFamily="34" charset="0"/>
              <a:buChar char="•"/>
            </a:pPr>
            <a:r>
              <a:rPr lang="en-GB" b="0" dirty="0"/>
              <a:t>Share 1 thing each you’re looking forward to </a:t>
            </a:r>
          </a:p>
          <a:p>
            <a:pPr marL="285750" indent="-285750">
              <a:buFont typeface="Arial" panose="020B0604020202020204" pitchFamily="34" charset="0"/>
              <a:buChar char="•"/>
            </a:pPr>
            <a:r>
              <a:rPr lang="en-GB" b="0" dirty="0"/>
              <a:t>Share 1 thing each you’re worried about</a:t>
            </a:r>
          </a:p>
          <a:p>
            <a:pPr marL="285750" indent="-285750">
              <a:buFont typeface="Arial" panose="020B0604020202020204" pitchFamily="34" charset="0"/>
              <a:buChar char="•"/>
            </a:pPr>
            <a:r>
              <a:rPr lang="en-GB" b="0" dirty="0"/>
              <a:t>Make 1 commitment each to support the rest of the group</a:t>
            </a:r>
          </a:p>
          <a:p>
            <a:pPr algn="ctr"/>
            <a:endParaRPr lang="en-US" b="0" dirty="0"/>
          </a:p>
          <a:p>
            <a:pPr algn="ctr"/>
            <a:r>
              <a:rPr lang="en-GB" b="0" dirty="0"/>
              <a:t>After this discussion you will be asked to introduce yourself to the group and share your commitment. </a:t>
            </a:r>
          </a:p>
          <a:p>
            <a:pPr algn="ctr"/>
            <a:endParaRPr lang="en-GB" b="0" dirty="0"/>
          </a:p>
          <a:p>
            <a:pPr algn="ctr"/>
            <a:endParaRPr lang="en-GB" b="0" dirty="0"/>
          </a:p>
          <a:p>
            <a:pPr algn="ctr"/>
            <a:endParaRPr lang="en-GB" i="1" dirty="0"/>
          </a:p>
          <a:p>
            <a:pPr algn="ctr"/>
            <a:r>
              <a:rPr lang="en-GB" i="1" dirty="0"/>
              <a:t>If there is anything you are worried about that you would like to share with one of the facilitators, please use the chat function when we return to the main room. </a:t>
            </a:r>
          </a:p>
          <a:p>
            <a:pPr algn="ctr"/>
            <a:endParaRPr lang="en-GB" b="0" i="1" dirty="0"/>
          </a:p>
          <a:p>
            <a:pPr algn="ctr"/>
            <a:r>
              <a:rPr lang="en-GB" b="0" dirty="0"/>
              <a:t>In the ‘To’ drop-down box, select one of the facilitators’ names (Natasha or Steph) to send a private message.</a:t>
            </a:r>
          </a:p>
        </p:txBody>
      </p:sp>
      <p:sp>
        <p:nvSpPr>
          <p:cNvPr id="2" name="Slide Number Placeholder 1">
            <a:extLst>
              <a:ext uri="{FF2B5EF4-FFF2-40B4-BE49-F238E27FC236}">
                <a16:creationId xmlns:a16="http://schemas.microsoft.com/office/drawing/2014/main" id="{68D68114-7E0E-4EFA-9B77-15EB79FEED18}"/>
              </a:ext>
            </a:extLst>
          </p:cNvPr>
          <p:cNvSpPr>
            <a:spLocks noGrp="1"/>
          </p:cNvSpPr>
          <p:nvPr>
            <p:ph type="sldNum" sz="quarter" idx="4"/>
          </p:nvPr>
        </p:nvSpPr>
        <p:spPr/>
        <p:txBody>
          <a:bodyPr/>
          <a:lstStyle/>
          <a:p>
            <a:fld id="{963AE364-3624-814B-BDC1-6A7B3421206F}" type="slidenum">
              <a:rPr lang="en-US" smtClean="0"/>
              <a:pPr/>
              <a:t>3</a:t>
            </a:fld>
            <a:endParaRPr lang="en-US" dirty="0"/>
          </a:p>
        </p:txBody>
      </p:sp>
    </p:spTree>
    <p:extLst>
      <p:ext uri="{BB962C8B-B14F-4D97-AF65-F5344CB8AC3E}">
        <p14:creationId xmlns:p14="http://schemas.microsoft.com/office/powerpoint/2010/main" val="301231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6AEF-F4BF-4B9F-9EE3-C41F4787CA80}"/>
              </a:ext>
            </a:extLst>
          </p:cNvPr>
          <p:cNvSpPr>
            <a:spLocks noGrp="1"/>
          </p:cNvSpPr>
          <p:nvPr>
            <p:ph type="title"/>
          </p:nvPr>
        </p:nvSpPr>
        <p:spPr/>
        <p:txBody>
          <a:bodyPr/>
          <a:lstStyle/>
          <a:p>
            <a:r>
              <a:rPr lang="en-GB">
                <a:latin typeface="Calibri Light"/>
                <a:cs typeface="Times New Roman"/>
              </a:rPr>
              <a:t>Ways of working (example)</a:t>
            </a:r>
            <a:endParaRPr lang="en-GB" dirty="0"/>
          </a:p>
        </p:txBody>
      </p:sp>
      <p:sp>
        <p:nvSpPr>
          <p:cNvPr id="4" name="Slide Number Placeholder 3">
            <a:extLst>
              <a:ext uri="{FF2B5EF4-FFF2-40B4-BE49-F238E27FC236}">
                <a16:creationId xmlns:a16="http://schemas.microsoft.com/office/drawing/2014/main" id="{B557665E-BF09-4207-831B-CBAFCCD63DEB}"/>
              </a:ext>
            </a:extLst>
          </p:cNvPr>
          <p:cNvSpPr>
            <a:spLocks noGrp="1"/>
          </p:cNvSpPr>
          <p:nvPr>
            <p:ph type="sldNum" sz="quarter" idx="4"/>
          </p:nvPr>
        </p:nvSpPr>
        <p:spPr/>
        <p:txBody>
          <a:bodyPr/>
          <a:lstStyle/>
          <a:p>
            <a:fld id="{963AE364-3624-814B-BDC1-6A7B3421206F}" type="slidenum">
              <a:rPr lang="en-US" smtClean="0"/>
              <a:pPr/>
              <a:t>4</a:t>
            </a:fld>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2416D958-1F57-4A73-891F-9DAE57AAB22E}"/>
              </a:ext>
            </a:extLst>
          </p:cNvPr>
          <p:cNvPicPr>
            <a:picLocks noChangeAspect="1"/>
          </p:cNvPicPr>
          <p:nvPr/>
        </p:nvPicPr>
        <p:blipFill>
          <a:blip r:embed="rId2"/>
          <a:stretch>
            <a:fillRect/>
          </a:stretch>
        </p:blipFill>
        <p:spPr>
          <a:xfrm>
            <a:off x="116478" y="1835745"/>
            <a:ext cx="3025063" cy="3326205"/>
          </a:xfrm>
          <a:prstGeom prst="rect">
            <a:avLst/>
          </a:prstGeom>
        </p:spPr>
      </p:pic>
      <p:pic>
        <p:nvPicPr>
          <p:cNvPr id="6" name="Picture 5" descr="A picture containing text, whiteboard&#10;&#10;Description automatically generated">
            <a:extLst>
              <a:ext uri="{FF2B5EF4-FFF2-40B4-BE49-F238E27FC236}">
                <a16:creationId xmlns:a16="http://schemas.microsoft.com/office/drawing/2014/main" id="{F8BC4CDA-33DB-48CE-AB0E-AFB15FE26F06}"/>
              </a:ext>
            </a:extLst>
          </p:cNvPr>
          <p:cNvPicPr>
            <a:picLocks noChangeAspect="1"/>
          </p:cNvPicPr>
          <p:nvPr/>
        </p:nvPicPr>
        <p:blipFill>
          <a:blip r:embed="rId3"/>
          <a:stretch>
            <a:fillRect/>
          </a:stretch>
        </p:blipFill>
        <p:spPr>
          <a:xfrm>
            <a:off x="3383854" y="1946299"/>
            <a:ext cx="3335265" cy="3225379"/>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27612A81-6C70-42AE-9CEF-0B196087A7C8}"/>
              </a:ext>
            </a:extLst>
          </p:cNvPr>
          <p:cNvPicPr>
            <a:picLocks noChangeAspect="1"/>
          </p:cNvPicPr>
          <p:nvPr/>
        </p:nvPicPr>
        <p:blipFill>
          <a:blip r:embed="rId4"/>
          <a:stretch>
            <a:fillRect/>
          </a:stretch>
        </p:blipFill>
        <p:spPr>
          <a:xfrm>
            <a:off x="1917805" y="5516381"/>
            <a:ext cx="3022390" cy="3316585"/>
          </a:xfrm>
          <a:prstGeom prst="rect">
            <a:avLst/>
          </a:prstGeom>
        </p:spPr>
      </p:pic>
    </p:spTree>
    <p:extLst>
      <p:ext uri="{BB962C8B-B14F-4D97-AF65-F5344CB8AC3E}">
        <p14:creationId xmlns:p14="http://schemas.microsoft.com/office/powerpoint/2010/main" val="387422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p:txBody>
          <a:bodyPr/>
          <a:lstStyle/>
          <a:p>
            <a:r>
              <a:rPr lang="en-GB" dirty="0"/>
              <a:t>Breakout discussion 2 – Buddy catch up</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pPr algn="ctr"/>
            <a:r>
              <a:rPr lang="en-GB" b="0" dirty="0"/>
              <a:t>Share with your buddy</a:t>
            </a:r>
          </a:p>
          <a:p>
            <a:pPr algn="ctr"/>
            <a:endParaRPr lang="en-GB" b="0" dirty="0"/>
          </a:p>
          <a:p>
            <a:pPr algn="ctr"/>
            <a:r>
              <a:rPr lang="en-GB" b="0" dirty="0"/>
              <a:t>What you want to get out of today’s session</a:t>
            </a:r>
          </a:p>
          <a:p>
            <a:pPr algn="ctr"/>
            <a:r>
              <a:rPr lang="en-GB" b="0" dirty="0"/>
              <a:t>Reflections on the last session </a:t>
            </a:r>
          </a:p>
          <a:p>
            <a:pPr algn="ctr"/>
            <a:r>
              <a:rPr lang="en-GB" b="0" dirty="0"/>
              <a:t>Any action you’ve taken to put the tools from the last session into practice</a:t>
            </a:r>
          </a:p>
          <a:p>
            <a:pPr algn="ctr"/>
            <a:endParaRPr lang="en-GB" b="0" dirty="0"/>
          </a:p>
          <a:p>
            <a:pPr algn="ctr"/>
            <a:r>
              <a:rPr lang="en-GB" b="0" dirty="0"/>
              <a:t>After this discussion you will be asked to share your thoughts but you won’t have to share the detail if you’d rather not.</a:t>
            </a:r>
          </a:p>
        </p:txBody>
      </p:sp>
      <p:sp>
        <p:nvSpPr>
          <p:cNvPr id="2" name="Slide Number Placeholder 1">
            <a:extLst>
              <a:ext uri="{FF2B5EF4-FFF2-40B4-BE49-F238E27FC236}">
                <a16:creationId xmlns:a16="http://schemas.microsoft.com/office/drawing/2014/main" id="{87787366-C420-47CE-A3BA-5783415291F0}"/>
              </a:ext>
            </a:extLst>
          </p:cNvPr>
          <p:cNvSpPr>
            <a:spLocks noGrp="1"/>
          </p:cNvSpPr>
          <p:nvPr>
            <p:ph type="sldNum" sz="quarter" idx="4"/>
          </p:nvPr>
        </p:nvSpPr>
        <p:spPr/>
        <p:txBody>
          <a:bodyPr/>
          <a:lstStyle/>
          <a:p>
            <a:fld id="{963AE364-3624-814B-BDC1-6A7B3421206F}" type="slidenum">
              <a:rPr lang="en-US" smtClean="0"/>
              <a:pPr/>
              <a:t>5</a:t>
            </a:fld>
            <a:endParaRPr lang="en-US" dirty="0"/>
          </a:p>
        </p:txBody>
      </p:sp>
    </p:spTree>
    <p:extLst>
      <p:ext uri="{BB962C8B-B14F-4D97-AF65-F5344CB8AC3E}">
        <p14:creationId xmlns:p14="http://schemas.microsoft.com/office/powerpoint/2010/main" val="255038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3 – Using frameworks</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pPr algn="ctr" fontAlgn="base"/>
            <a:r>
              <a:rPr lang="en-GB" dirty="0"/>
              <a:t>What are the benefits and challenges of using these frameworks?</a:t>
            </a:r>
            <a:endParaRPr lang="en-GB" b="0" dirty="0"/>
          </a:p>
          <a:p>
            <a:pPr algn="ctr"/>
            <a:endParaRPr lang="en-GB" b="0" dirty="0"/>
          </a:p>
          <a:p>
            <a:pPr algn="ctr"/>
            <a:r>
              <a:rPr lang="en-GB" b="0" dirty="0"/>
              <a:t>Please nominate a spokesperson for your group who should take notes and feedback to the wider group.</a:t>
            </a:r>
          </a:p>
        </p:txBody>
      </p:sp>
      <p:sp>
        <p:nvSpPr>
          <p:cNvPr id="3" name="Slide Number Placeholder 2">
            <a:extLst>
              <a:ext uri="{FF2B5EF4-FFF2-40B4-BE49-F238E27FC236}">
                <a16:creationId xmlns:a16="http://schemas.microsoft.com/office/drawing/2014/main" id="{D8898551-B682-4CAC-A28F-FB6A172E67C2}"/>
              </a:ext>
            </a:extLst>
          </p:cNvPr>
          <p:cNvSpPr>
            <a:spLocks noGrp="1"/>
          </p:cNvSpPr>
          <p:nvPr>
            <p:ph type="sldNum" sz="quarter" idx="4"/>
          </p:nvPr>
        </p:nvSpPr>
        <p:spPr/>
        <p:txBody>
          <a:bodyPr/>
          <a:lstStyle/>
          <a:p>
            <a:fld id="{963AE364-3624-814B-BDC1-6A7B3421206F}" type="slidenum">
              <a:rPr lang="en-US" smtClean="0"/>
              <a:pPr/>
              <a:t>6</a:t>
            </a:fld>
            <a:endParaRPr lang="en-US" dirty="0"/>
          </a:p>
        </p:txBody>
      </p:sp>
    </p:spTree>
    <p:extLst>
      <p:ext uri="{BB962C8B-B14F-4D97-AF65-F5344CB8AC3E}">
        <p14:creationId xmlns:p14="http://schemas.microsoft.com/office/powerpoint/2010/main" val="236375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8B7B42-DF7C-4F8C-835C-5D700F465BE7}"/>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4 – Information Sharing Scenario 1</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vert="horz" lIns="91440" tIns="45720" rIns="91440" bIns="45720" rtlCol="0" anchor="t">
            <a:noAutofit/>
          </a:bodyPr>
          <a:lstStyle/>
          <a:p>
            <a:pPr>
              <a:lnSpc>
                <a:spcPct val="100000"/>
              </a:lnSpc>
              <a:spcAft>
                <a:spcPts val="600"/>
              </a:spcAft>
            </a:pPr>
            <a:r>
              <a:rPr lang="en-GB" sz="1400">
                <a:cs typeface="Calibri Light"/>
              </a:rPr>
              <a:t>Sami has been working with Zach for some time, and receives a phone call from Giovanna, Zach’s wife. Giovanna shared that Zach had started drinking again as well as taking medication. Giovanna said that she didn’t want Zach to know she had called because he would be angry with her and she couldn’t cope with any more upset. </a:t>
            </a:r>
          </a:p>
          <a:p>
            <a:pPr>
              <a:lnSpc>
                <a:spcPct val="100000"/>
              </a:lnSpc>
              <a:spcAft>
                <a:spcPts val="600"/>
              </a:spcAft>
            </a:pPr>
            <a:r>
              <a:rPr lang="en-GB" sz="1400">
                <a:cs typeface="Calibri Light"/>
              </a:rPr>
              <a:t>Sami  asked how much Zack was drinking, Giovanna said between 7-10 pints every other night. Sami asked how the family was managing at the moment.  Giovanna said that the children were keeping themselves to themselves and spending a lot of time in their rooms now they were teenagers. Giovanna said she was trying to stay out of the house as much as possible because Zach verbally attacked her when she was at home. Giovanna said she was really struggling.</a:t>
            </a:r>
          </a:p>
          <a:p>
            <a:pPr>
              <a:lnSpc>
                <a:spcPct val="100000"/>
              </a:lnSpc>
              <a:spcAft>
                <a:spcPts val="600"/>
              </a:spcAft>
            </a:pPr>
            <a:r>
              <a:rPr lang="en-GB" sz="1400">
                <a:cs typeface="Calibri Light"/>
              </a:rPr>
              <a:t> Giovanna asked what the outcome of Zach’s last outpatient appointment was because he had not wanted her to be there. Sami checked on the patient record and noted that Zach had withdrawn consent for staff to communicate details of care to his wife. Sami explained to Giovanna that due to patient confidentiality he was not able to share the details of the appointment. Giovanna became distressed at this point and told Sami that she was very worried about Zach, and that being excluded from the conversation was having a very negative impact on her wellbeing. She pleads with Sami to give her at least a high-level overview of what’s been discussed.</a:t>
            </a:r>
            <a:endParaRPr lang="en-US" sz="1400">
              <a:cs typeface="Calibri Light"/>
            </a:endParaRPr>
          </a:p>
          <a:p>
            <a:pPr>
              <a:lnSpc>
                <a:spcPct val="100000"/>
              </a:lnSpc>
              <a:spcAft>
                <a:spcPts val="600"/>
              </a:spcAft>
            </a:pPr>
            <a:r>
              <a:rPr lang="en-GB" sz="1400" b="1">
                <a:cs typeface="Calibri Light"/>
              </a:rPr>
              <a:t>Questions:</a:t>
            </a:r>
            <a:endParaRPr lang="en-GB" sz="1400">
              <a:cs typeface="Calibri Light"/>
            </a:endParaRPr>
          </a:p>
          <a:p>
            <a:pPr marL="285750" indent="-285750">
              <a:lnSpc>
                <a:spcPct val="100000"/>
              </a:lnSpc>
              <a:spcBef>
                <a:spcPts val="0"/>
              </a:spcBef>
              <a:spcAft>
                <a:spcPts val="600"/>
              </a:spcAft>
              <a:buFont typeface="Arial"/>
              <a:buChar char="•"/>
            </a:pPr>
            <a:r>
              <a:rPr lang="en-GB" sz="1400">
                <a:cs typeface="Calibri Light"/>
              </a:rPr>
              <a:t>What boundaries does this raise for the peer role?</a:t>
            </a:r>
            <a:endParaRPr lang="en-US" sz="1400">
              <a:cs typeface="Calibri Light"/>
            </a:endParaRPr>
          </a:p>
          <a:p>
            <a:pPr marL="285750" indent="-285750">
              <a:lnSpc>
                <a:spcPct val="100000"/>
              </a:lnSpc>
              <a:spcBef>
                <a:spcPts val="0"/>
              </a:spcBef>
              <a:spcAft>
                <a:spcPts val="600"/>
              </a:spcAft>
              <a:buFont typeface="Arial"/>
              <a:buChar char="•"/>
            </a:pPr>
            <a:r>
              <a:rPr lang="en-GB" sz="1400">
                <a:cs typeface="Calibri Light"/>
              </a:rPr>
              <a:t>Explore conflicts between what feels ‘right’ vs following organisational policies/procedures? </a:t>
            </a:r>
          </a:p>
          <a:p>
            <a:pPr marL="285750" indent="-285750">
              <a:lnSpc>
                <a:spcPct val="100000"/>
              </a:lnSpc>
              <a:spcBef>
                <a:spcPts val="0"/>
              </a:spcBef>
              <a:spcAft>
                <a:spcPts val="600"/>
              </a:spcAft>
              <a:buFont typeface="Arial"/>
              <a:buChar char="•"/>
            </a:pPr>
            <a:r>
              <a:rPr lang="en-GB" sz="1400">
                <a:cs typeface="Calibri Light"/>
              </a:rPr>
              <a:t>When/how should Sami involve others?</a:t>
            </a:r>
            <a:endParaRPr lang="en-US" sz="1400">
              <a:cs typeface="Calibri Light"/>
            </a:endParaRPr>
          </a:p>
          <a:p>
            <a:pPr marL="285750" indent="-285750">
              <a:lnSpc>
                <a:spcPct val="100000"/>
              </a:lnSpc>
              <a:spcBef>
                <a:spcPts val="0"/>
              </a:spcBef>
              <a:spcAft>
                <a:spcPts val="600"/>
              </a:spcAft>
              <a:buFont typeface="Arial"/>
              <a:buChar char="•"/>
            </a:pPr>
            <a:r>
              <a:rPr lang="en-GB" sz="1400">
                <a:cs typeface="Calibri Light"/>
              </a:rPr>
              <a:t>What impact may this have on Sami?</a:t>
            </a:r>
            <a:endParaRPr lang="en-US" sz="1400">
              <a:cs typeface="Calibri Light"/>
            </a:endParaRPr>
          </a:p>
          <a:p>
            <a:pPr marL="285750" indent="-285750">
              <a:lnSpc>
                <a:spcPct val="100000"/>
              </a:lnSpc>
              <a:spcBef>
                <a:spcPts val="0"/>
              </a:spcBef>
              <a:spcAft>
                <a:spcPts val="600"/>
              </a:spcAft>
              <a:buFont typeface="Arial"/>
              <a:buChar char="•"/>
            </a:pPr>
            <a:r>
              <a:rPr lang="en-GB" sz="1400">
                <a:cs typeface="Calibri Light"/>
              </a:rPr>
              <a:t>Where/how could he find out more information?</a:t>
            </a:r>
            <a:endParaRPr lang="en-GB"/>
          </a:p>
          <a:p>
            <a:pPr>
              <a:lnSpc>
                <a:spcPct val="100000"/>
              </a:lnSpc>
            </a:pPr>
            <a:endParaRPr lang="en-GB" sz="1400" b="0" dirty="0">
              <a:solidFill>
                <a:schemeClr val="tx1"/>
              </a:solidFill>
            </a:endParaRPr>
          </a:p>
          <a:p>
            <a:pPr>
              <a:lnSpc>
                <a:spcPct val="100000"/>
              </a:lnSpc>
              <a:spcBef>
                <a:spcPts val="0"/>
              </a:spcBef>
              <a:spcAft>
                <a:spcPts val="0"/>
              </a:spcAft>
            </a:pPr>
            <a:endParaRPr lang="en-GB" sz="14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7</a:t>
            </a:fld>
            <a:endParaRPr lang="en-US" dirty="0"/>
          </a:p>
        </p:txBody>
      </p:sp>
    </p:spTree>
    <p:extLst>
      <p:ext uri="{BB962C8B-B14F-4D97-AF65-F5344CB8AC3E}">
        <p14:creationId xmlns:p14="http://schemas.microsoft.com/office/powerpoint/2010/main" val="136381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66C6D-C0D5-456F-A19C-D1874C7C4F96}"/>
              </a:ext>
            </a:extLst>
          </p:cNvPr>
          <p:cNvSpPr/>
          <p:nvPr/>
        </p:nvSpPr>
        <p:spPr>
          <a:xfrm>
            <a:off x="272303" y="9057790"/>
            <a:ext cx="6313394" cy="646331"/>
          </a:xfrm>
          <a:prstGeom prst="rect">
            <a:avLst/>
          </a:prstGeom>
          <a:solidFill>
            <a:schemeClr val="bg1"/>
          </a:solidFill>
        </p:spPr>
        <p:txBody>
          <a:bodyPr wrap="square">
            <a:spAutoFit/>
          </a:bodyPr>
          <a:lstStyle/>
          <a:p>
            <a:pPr algn="ctr"/>
            <a:r>
              <a:rPr lang="en-GB" dirty="0"/>
              <a:t>Please nominate a spokesperson for your group who should take notes and feedback to the wider group.</a:t>
            </a:r>
          </a:p>
        </p:txBody>
      </p:sp>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4 – Information Sharing Scenario 2</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vert="horz" lIns="91440" tIns="45720" rIns="91440" bIns="45720" rtlCol="0" anchor="t">
            <a:noAutofit/>
          </a:bodyPr>
          <a:lstStyle/>
          <a:p>
            <a:pPr>
              <a:lnSpc>
                <a:spcPct val="100000"/>
              </a:lnSpc>
              <a:spcAft>
                <a:spcPts val="600"/>
              </a:spcAft>
            </a:pPr>
            <a:r>
              <a:rPr lang="en-GB" sz="1400">
                <a:cs typeface="Calibri Light"/>
              </a:rPr>
              <a:t>Rubina is 17 years old and lives at home with her mother and older sister. Rubina is experiencing verbal and physical abuse from her older sister. Rubina is being supported by peer support workers to access therapy outside of the home because she can’t speak in the home due to fear of repercussions.  The peer support worker has a discussion with her mother regarding the verbal and physical abuse. The mother denies that there is a problem at home.   </a:t>
            </a:r>
            <a:endParaRPr lang="en-US" sz="1400">
              <a:cs typeface="Calibri Light"/>
            </a:endParaRPr>
          </a:p>
          <a:p>
            <a:pPr>
              <a:lnSpc>
                <a:spcPct val="100000"/>
              </a:lnSpc>
              <a:spcAft>
                <a:spcPts val="600"/>
              </a:spcAft>
            </a:pPr>
            <a:r>
              <a:rPr lang="en-GB" sz="1400">
                <a:cs typeface="Calibri Light"/>
              </a:rPr>
              <a:t>The team are facing challenges to get the right support for Rubina away from the family home and how to connect with the mother. </a:t>
            </a:r>
          </a:p>
          <a:p>
            <a:pPr marL="285750" indent="-285750">
              <a:lnSpc>
                <a:spcPct val="100000"/>
              </a:lnSpc>
              <a:spcAft>
                <a:spcPts val="600"/>
              </a:spcAft>
              <a:buFont typeface="Arial"/>
              <a:buChar char="•"/>
            </a:pPr>
            <a:r>
              <a:rPr lang="en-GB" sz="1400" b="1">
                <a:cs typeface="Calibri Light"/>
              </a:rPr>
              <a:t>Questions: </a:t>
            </a:r>
            <a:endParaRPr lang="en-GB" sz="1400">
              <a:cs typeface="Calibri Light"/>
            </a:endParaRPr>
          </a:p>
          <a:p>
            <a:pPr marL="285750" indent="-285750">
              <a:lnSpc>
                <a:spcPct val="100000"/>
              </a:lnSpc>
              <a:spcAft>
                <a:spcPts val="600"/>
              </a:spcAft>
              <a:buFont typeface="Arial"/>
              <a:buChar char="•"/>
            </a:pPr>
            <a:r>
              <a:rPr lang="en-GB" sz="1400">
                <a:cs typeface="Calibri Light"/>
              </a:rPr>
              <a:t>What boundaries does this raise for the peer role?</a:t>
            </a:r>
            <a:endParaRPr lang="en-US" sz="1400">
              <a:cs typeface="Calibri Light"/>
            </a:endParaRPr>
          </a:p>
          <a:p>
            <a:pPr marL="285750" indent="-285750">
              <a:lnSpc>
                <a:spcPct val="100000"/>
              </a:lnSpc>
              <a:spcAft>
                <a:spcPts val="600"/>
              </a:spcAft>
              <a:buFont typeface="Arial"/>
              <a:buChar char="•"/>
            </a:pPr>
            <a:r>
              <a:rPr lang="en-GB" sz="1400">
                <a:cs typeface="Calibri Light"/>
              </a:rPr>
              <a:t>Explore conflicts between what feels ‘right’ vs following organisational policies/procedures? </a:t>
            </a:r>
          </a:p>
          <a:p>
            <a:pPr marL="285750" indent="-285750">
              <a:lnSpc>
                <a:spcPct val="100000"/>
              </a:lnSpc>
              <a:spcAft>
                <a:spcPts val="600"/>
              </a:spcAft>
              <a:buFont typeface="Arial"/>
              <a:buChar char="•"/>
            </a:pPr>
            <a:r>
              <a:rPr lang="en-GB" sz="1400">
                <a:cs typeface="Calibri Light"/>
              </a:rPr>
              <a:t>When/how should the peer worker involve others?</a:t>
            </a:r>
            <a:endParaRPr lang="en-US" sz="1400">
              <a:cs typeface="Calibri Light"/>
            </a:endParaRPr>
          </a:p>
          <a:p>
            <a:pPr marL="285750" indent="-285750">
              <a:lnSpc>
                <a:spcPct val="100000"/>
              </a:lnSpc>
              <a:spcAft>
                <a:spcPts val="600"/>
              </a:spcAft>
              <a:buFont typeface="Arial"/>
              <a:buChar char="•"/>
            </a:pPr>
            <a:r>
              <a:rPr lang="en-GB" sz="1400">
                <a:cs typeface="Calibri Light"/>
              </a:rPr>
              <a:t>What impact may this have on them?</a:t>
            </a:r>
            <a:endParaRPr lang="en-US" sz="1400">
              <a:cs typeface="Calibri Light"/>
            </a:endParaRPr>
          </a:p>
          <a:p>
            <a:pPr marL="285750" indent="-285750">
              <a:lnSpc>
                <a:spcPct val="100000"/>
              </a:lnSpc>
              <a:spcAft>
                <a:spcPts val="600"/>
              </a:spcAft>
              <a:buFont typeface="Arial"/>
              <a:buChar char="•"/>
            </a:pPr>
            <a:r>
              <a:rPr lang="en-GB" sz="1400">
                <a:cs typeface="Calibri Light"/>
              </a:rPr>
              <a:t>Where/how could they find out more information?</a:t>
            </a:r>
            <a:endParaRPr lang="en-GB"/>
          </a:p>
          <a:p>
            <a:pPr>
              <a:lnSpc>
                <a:spcPct val="100000"/>
              </a:lnSpc>
            </a:pPr>
            <a:endParaRPr lang="en-GB" sz="1400" b="0" dirty="0">
              <a:solidFill>
                <a:schemeClr val="tx1"/>
              </a:solidFill>
            </a:endParaRPr>
          </a:p>
          <a:p>
            <a:pPr>
              <a:lnSpc>
                <a:spcPct val="100000"/>
              </a:lnSpc>
              <a:spcBef>
                <a:spcPts val="0"/>
              </a:spcBef>
              <a:spcAft>
                <a:spcPts val="0"/>
              </a:spcAft>
            </a:pPr>
            <a:endParaRPr lang="en-GB" sz="1400"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8</a:t>
            </a:fld>
            <a:endParaRPr lang="en-US" dirty="0"/>
          </a:p>
        </p:txBody>
      </p:sp>
    </p:spTree>
    <p:extLst>
      <p:ext uri="{BB962C8B-B14F-4D97-AF65-F5344CB8AC3E}">
        <p14:creationId xmlns:p14="http://schemas.microsoft.com/office/powerpoint/2010/main" val="184571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D16C-7944-4AD2-9BB8-AC8142EAE8B7}"/>
              </a:ext>
            </a:extLst>
          </p:cNvPr>
          <p:cNvSpPr>
            <a:spLocks noGrp="1"/>
          </p:cNvSpPr>
          <p:nvPr>
            <p:ph type="title"/>
          </p:nvPr>
        </p:nvSpPr>
        <p:spPr/>
        <p:txBody>
          <a:bodyPr/>
          <a:lstStyle/>
          <a:p>
            <a:r>
              <a:rPr lang="en-GB" dirty="0"/>
              <a:t>Information sharing</a:t>
            </a:r>
          </a:p>
        </p:txBody>
      </p:sp>
      <p:sp>
        <p:nvSpPr>
          <p:cNvPr id="3" name="Content Placeholder 2">
            <a:extLst>
              <a:ext uri="{FF2B5EF4-FFF2-40B4-BE49-F238E27FC236}">
                <a16:creationId xmlns:a16="http://schemas.microsoft.com/office/drawing/2014/main" id="{A8200299-766B-426D-88AD-AD774CB3884D}"/>
              </a:ext>
            </a:extLst>
          </p:cNvPr>
          <p:cNvSpPr>
            <a:spLocks noGrp="1"/>
          </p:cNvSpPr>
          <p:nvPr>
            <p:ph idx="1"/>
          </p:nvPr>
        </p:nvSpPr>
        <p:spPr/>
        <p:txBody>
          <a:bodyPr/>
          <a:lstStyle/>
          <a:p>
            <a:r>
              <a:rPr lang="en-GB" b="0" dirty="0"/>
              <a:t>“Where there are safeguarding concerns staff have a duty to share information. It is important to remember that in most serious case reviews, lack of information sharing can be a significant contributor when things go wrong. Information should be shared with consent wherever possible”</a:t>
            </a:r>
          </a:p>
          <a:p>
            <a:pPr marL="285750" indent="-285750">
              <a:buFontTx/>
              <a:buChar char="-"/>
            </a:pPr>
            <a:r>
              <a:rPr lang="en-GB" b="0" dirty="0"/>
              <a:t>NHS England, Safeguarding Adults Guide</a:t>
            </a:r>
          </a:p>
          <a:p>
            <a:pPr marL="285750" indent="-285750">
              <a:buFontTx/>
              <a:buChar char="-"/>
            </a:pPr>
            <a:endParaRPr lang="en-GB" b="0" dirty="0"/>
          </a:p>
          <a:p>
            <a:r>
              <a:rPr lang="en-GB" dirty="0">
                <a:hlinkClick r:id="rId2"/>
              </a:rPr>
              <a:t>https://www.england.nhs.uk/wp-content/uploads/2017/02/adult-pocket-guide.pdf</a:t>
            </a:r>
            <a:r>
              <a:rPr lang="en-GB" dirty="0"/>
              <a:t> </a:t>
            </a:r>
          </a:p>
          <a:p>
            <a:endParaRPr lang="en-GB" b="0" dirty="0"/>
          </a:p>
          <a:p>
            <a:endParaRPr lang="en-GB" b="0" dirty="0"/>
          </a:p>
        </p:txBody>
      </p:sp>
      <p:sp>
        <p:nvSpPr>
          <p:cNvPr id="4" name="Slide Number Placeholder 3">
            <a:extLst>
              <a:ext uri="{FF2B5EF4-FFF2-40B4-BE49-F238E27FC236}">
                <a16:creationId xmlns:a16="http://schemas.microsoft.com/office/drawing/2014/main" id="{1E969F3C-B421-45C4-AA7E-18967B0AF200}"/>
              </a:ext>
            </a:extLst>
          </p:cNvPr>
          <p:cNvSpPr>
            <a:spLocks noGrp="1"/>
          </p:cNvSpPr>
          <p:nvPr>
            <p:ph type="sldNum" sz="quarter" idx="4"/>
          </p:nvPr>
        </p:nvSpPr>
        <p:spPr/>
        <p:txBody>
          <a:bodyPr/>
          <a:lstStyle/>
          <a:p>
            <a:fld id="{963AE364-3624-814B-BDC1-6A7B3421206F}" type="slidenum">
              <a:rPr lang="en-US" smtClean="0"/>
              <a:pPr/>
              <a:t>9</a:t>
            </a:fld>
            <a:endParaRPr lang="en-US" dirty="0"/>
          </a:p>
        </p:txBody>
      </p:sp>
    </p:spTree>
    <p:extLst>
      <p:ext uri="{BB962C8B-B14F-4D97-AF65-F5344CB8AC3E}">
        <p14:creationId xmlns:p14="http://schemas.microsoft.com/office/powerpoint/2010/main" val="2845682396"/>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55F51"/>
      </a:dk2>
      <a:lt2>
        <a:srgbClr val="FFFFFF"/>
      </a:lt2>
      <a:accent1>
        <a:srgbClr val="A8D33B"/>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6DB39-6FA2-4EB7-A748-0C6DF589D8ED}">
  <ds:schemaRefs>
    <ds:schemaRef ds:uri="http://schemas.microsoft.com/sharepoint/v3/contenttype/forms"/>
  </ds:schemaRefs>
</ds:datastoreItem>
</file>

<file path=customXml/itemProps2.xml><?xml version="1.0" encoding="utf-8"?>
<ds:datastoreItem xmlns:ds="http://schemas.openxmlformats.org/officeDocument/2006/customXml" ds:itemID="{124F5DF1-43C5-4BD8-BCD2-2904D4AA62BC}">
  <ds:schemaRefs>
    <ds:schemaRef ds:uri="23c4ded0-77c3-459a-bb69-8f6a8d7895f0"/>
    <ds:schemaRef ds:uri="http://schemas.microsoft.com/office/2006/metadata/properties"/>
    <ds:schemaRef ds:uri="76d5dbf8-e469-437e-8e82-e6148fcede3d"/>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D850432-36F4-4476-94B6-5A0BC1C6E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dbf8-e469-437e-8e82-e6148fcede3d"/>
    <ds:schemaRef ds:uri="23c4ded0-77c3-459a-bb69-8f6a8d789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TotalTime>
  <Words>4286</Words>
  <Application>Microsoft Office PowerPoint</Application>
  <PresentationFormat>A4 Paper (210x297 mm)</PresentationFormat>
  <Paragraphs>223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Custom Design</vt:lpstr>
      <vt:lpstr>Context and Frameworks</vt:lpstr>
      <vt:lpstr>Trigger warning</vt:lpstr>
      <vt:lpstr>Breakout discussion 1 – Warm up</vt:lpstr>
      <vt:lpstr>Ways of working (example)</vt:lpstr>
      <vt:lpstr>Breakout discussion 2 – Buddy catch up</vt:lpstr>
      <vt:lpstr>Breakout discussion 3 – Using frameworks</vt:lpstr>
      <vt:lpstr>Breakout discussion 4 – Information Sharing Scenario 1</vt:lpstr>
      <vt:lpstr>Breakout discussion 4 – Information Sharing Scenario 2</vt:lpstr>
      <vt:lpstr>Information sharing</vt:lpstr>
      <vt:lpstr>Breakout discussion 5 – Safeguarding Scenario 1</vt:lpstr>
      <vt:lpstr>Breakout discussion 5 – Safeguarding Scenario 2</vt:lpstr>
      <vt:lpstr>Safeguarding</vt:lpstr>
      <vt:lpstr>Safeguarding</vt:lpstr>
      <vt:lpstr>Breakout discussion 6 – Suicide &amp; Self harm Scenario 1</vt:lpstr>
      <vt:lpstr>Breakout discussion 6 – Suicide &amp; Self harm Scenario 2</vt:lpstr>
      <vt:lpstr>Self harm</vt:lpstr>
      <vt:lpstr>Breakout discussion 7 - Supervision</vt:lpstr>
      <vt:lpstr>Making the most of supervision</vt:lpstr>
      <vt:lpstr>Breakout discussion 7 – Supervision Scenario 1</vt:lpstr>
      <vt:lpstr>Breakout discussion 7 – Supervision Scenario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as a Peer</dc:title>
  <dc:creator>Victoria Stanway</dc:creator>
  <cp:lastModifiedBy>Sam Wall</cp:lastModifiedBy>
  <cp:revision>16</cp:revision>
  <dcterms:created xsi:type="dcterms:W3CDTF">2020-02-21T17:02:34Z</dcterms:created>
  <dcterms:modified xsi:type="dcterms:W3CDTF">2020-12-10T16:57:57Z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