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63"/>
  </p:notesMasterIdLst>
  <p:sldIdLst>
    <p:sldId id="274" r:id="rId5"/>
    <p:sldId id="1337" r:id="rId6"/>
    <p:sldId id="266" r:id="rId7"/>
    <p:sldId id="1369" r:id="rId8"/>
    <p:sldId id="1368" r:id="rId9"/>
    <p:sldId id="1335" r:id="rId10"/>
    <p:sldId id="1358" r:id="rId11"/>
    <p:sldId id="1359" r:id="rId12"/>
    <p:sldId id="1193" r:id="rId13"/>
    <p:sldId id="1252" r:id="rId14"/>
    <p:sldId id="1366" r:id="rId15"/>
    <p:sldId id="1353" r:id="rId16"/>
    <p:sldId id="1170" r:id="rId17"/>
    <p:sldId id="1370" r:id="rId18"/>
    <p:sldId id="1204" r:id="rId19"/>
    <p:sldId id="1338" r:id="rId20"/>
    <p:sldId id="1121" r:id="rId21"/>
    <p:sldId id="1192" r:id="rId22"/>
    <p:sldId id="1122" r:id="rId23"/>
    <p:sldId id="1226" r:id="rId24"/>
    <p:sldId id="1199" r:id="rId25"/>
    <p:sldId id="1166" r:id="rId26"/>
    <p:sldId id="1360" r:id="rId27"/>
    <p:sldId id="284" r:id="rId28"/>
    <p:sldId id="1167" r:id="rId29"/>
    <p:sldId id="1345" r:id="rId30"/>
    <p:sldId id="1346" r:id="rId31"/>
    <p:sldId id="1233" r:id="rId32"/>
    <p:sldId id="287" r:id="rId33"/>
    <p:sldId id="1173" r:id="rId34"/>
    <p:sldId id="1347" r:id="rId35"/>
    <p:sldId id="1348" r:id="rId36"/>
    <p:sldId id="1217" r:id="rId37"/>
    <p:sldId id="1236" r:id="rId38"/>
    <p:sldId id="1227" r:id="rId39"/>
    <p:sldId id="1237" r:id="rId40"/>
    <p:sldId id="1127" r:id="rId41"/>
    <p:sldId id="1187" r:id="rId42"/>
    <p:sldId id="1349" r:id="rId43"/>
    <p:sldId id="1350" r:id="rId44"/>
    <p:sldId id="1235" r:id="rId45"/>
    <p:sldId id="1186" r:id="rId46"/>
    <p:sldId id="1234" r:id="rId47"/>
    <p:sldId id="1189" r:id="rId48"/>
    <p:sldId id="1232" r:id="rId49"/>
    <p:sldId id="1342" r:id="rId50"/>
    <p:sldId id="1343" r:id="rId51"/>
    <p:sldId id="1362" r:id="rId52"/>
    <p:sldId id="1363" r:id="rId53"/>
    <p:sldId id="1364" r:id="rId54"/>
    <p:sldId id="1344" r:id="rId55"/>
    <p:sldId id="1351" r:id="rId56"/>
    <p:sldId id="1352" r:id="rId57"/>
    <p:sldId id="1339" r:id="rId58"/>
    <p:sldId id="1365" r:id="rId59"/>
    <p:sldId id="1361" r:id="rId60"/>
    <p:sldId id="1123" r:id="rId61"/>
    <p:sldId id="272" r:id="rId6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Larkin" initials="NL" lastIdx="1" clrIdx="0">
    <p:extLst>
      <p:ext uri="{19B8F6BF-5375-455C-9EA6-DF929625EA0E}">
        <p15:presenceInfo xmlns:p15="http://schemas.microsoft.com/office/powerpoint/2012/main" userId="S::Natasha.larkin@pplconsulting.co.uk::b93eeb72-c82d-4d35-84ce-0e5939efbf3e" providerId="AD"/>
      </p:ext>
    </p:extLst>
  </p:cmAuthor>
  <p:cmAuthor id="2" name="Natasha Larkin" initials="NL [2]" lastIdx="5" clrIdx="1">
    <p:extLst>
      <p:ext uri="{19B8F6BF-5375-455C-9EA6-DF929625EA0E}">
        <p15:presenceInfo xmlns:p15="http://schemas.microsoft.com/office/powerpoint/2012/main" userId="Natasha Larkin" providerId="None"/>
      </p:ext>
    </p:extLst>
  </p:cmAuthor>
  <p:cmAuthor id="3" name="Laura Walsh" initials="LW" lastIdx="1" clrIdx="2">
    <p:extLst>
      <p:ext uri="{19B8F6BF-5375-455C-9EA6-DF929625EA0E}">
        <p15:presenceInfo xmlns:p15="http://schemas.microsoft.com/office/powerpoint/2012/main" userId="S::laura.walsh@ppl.org.uk::317fadcf-0797-4b16-878e-a4e3041895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13"/>
    <a:srgbClr val="C5D3DE"/>
    <a:srgbClr val="3F3830"/>
    <a:srgbClr val="74C311"/>
    <a:srgbClr val="160702"/>
    <a:srgbClr val="00365C"/>
    <a:srgbClr val="68928B"/>
    <a:srgbClr val="636DB3"/>
    <a:srgbClr val="067B81"/>
    <a:srgbClr val="067B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DA5DA-D2EC-7914-71B1-077A80B06041}" v="32" dt="2020-12-10T08:50:50.472"/>
    <p1510:client id="{E08E2738-F658-98B5-4E3B-D9DF5CBA7625}" v="5" dt="2020-12-10T16:46:26.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409A39-ED7C-459A-93E9-92B12439AC2D}" type="datetimeFigureOut">
              <a:rPr lang="en-GB" smtClean="0"/>
              <a:t>15/02/2021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E96C1F-798C-450E-BEF6-5DF9F7A1F62A}" type="slidenum">
              <a:rPr lang="en-GB" smtClean="0"/>
              <a:t>‹#›</a:t>
            </a:fld>
            <a:endParaRPr lang="en-GB"/>
          </a:p>
        </p:txBody>
      </p:sp>
    </p:spTree>
    <p:extLst>
      <p:ext uri="{BB962C8B-B14F-4D97-AF65-F5344CB8AC3E}">
        <p14:creationId xmlns:p14="http://schemas.microsoft.com/office/powerpoint/2010/main" val="423597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gland.nhs.uk/wp-content/uploads/2017/02/adult-pocket-guide.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ngland.nhs.uk/wp-content/uploads/2017/02/adult-pocket-guide.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gland.nhs.uk/wp-content/uploads/2017/02/adult-pocket-guide.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ngland.nhs.uk/wp-content/uploads/2017/02/adult-pocket-guide.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cl.ac.uk/pals/sites/pals/files/self-harm_and_suicide_prevention_competence_framework_-_adults_and_older_adults_8th_oct_18.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cl.ac.uk/pals/sites/pals/files/self-harm_and_suicide_prevention_competence_framework_-_public_health_8th_oct_18.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1</a:t>
            </a:fld>
            <a:endParaRPr lang="en-GB"/>
          </a:p>
        </p:txBody>
      </p:sp>
    </p:spTree>
    <p:extLst>
      <p:ext uri="{BB962C8B-B14F-4D97-AF65-F5344CB8AC3E}">
        <p14:creationId xmlns:p14="http://schemas.microsoft.com/office/powerpoint/2010/main" val="329799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3</a:t>
            </a:fld>
            <a:endParaRPr lang="en-GB"/>
          </a:p>
        </p:txBody>
      </p:sp>
    </p:spTree>
    <p:extLst>
      <p:ext uri="{BB962C8B-B14F-4D97-AF65-F5344CB8AC3E}">
        <p14:creationId xmlns:p14="http://schemas.microsoft.com/office/powerpoint/2010/main" val="414525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https://www.england.nhs.uk/wp-content/uploads/2017/02/adult-pocket-guide.pdf</a:t>
            </a:r>
            <a:r>
              <a:rPr lang="en-GB"/>
              <a:t> </a:t>
            </a:r>
          </a:p>
          <a:p>
            <a:r>
              <a:rPr lang="en-GB"/>
              <a:t>p11</a:t>
            </a:r>
          </a:p>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28</a:t>
            </a:fld>
            <a:endParaRPr lang="en-GB"/>
          </a:p>
        </p:txBody>
      </p:sp>
    </p:spTree>
    <p:extLst>
      <p:ext uri="{BB962C8B-B14F-4D97-AF65-F5344CB8AC3E}">
        <p14:creationId xmlns:p14="http://schemas.microsoft.com/office/powerpoint/2010/main" val="107143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https://www.england.nhs.uk/wp-content/uploads/2017/02/adult-pocket-guide.pdf</a:t>
            </a:r>
            <a:r>
              <a:rPr lang="en-GB"/>
              <a:t> </a:t>
            </a:r>
          </a:p>
        </p:txBody>
      </p:sp>
      <p:sp>
        <p:nvSpPr>
          <p:cNvPr id="4" name="Slide Number Placeholder 3"/>
          <p:cNvSpPr>
            <a:spLocks noGrp="1"/>
          </p:cNvSpPr>
          <p:nvPr>
            <p:ph type="sldNum" sz="quarter" idx="5"/>
          </p:nvPr>
        </p:nvSpPr>
        <p:spPr/>
        <p:txBody>
          <a:bodyPr/>
          <a:lstStyle/>
          <a:p>
            <a:fld id="{D4E96C1F-798C-450E-BEF6-5DF9F7A1F62A}" type="slidenum">
              <a:rPr lang="en-GB" smtClean="0"/>
              <a:t>33</a:t>
            </a:fld>
            <a:endParaRPr lang="en-GB"/>
          </a:p>
        </p:txBody>
      </p:sp>
    </p:spTree>
    <p:extLst>
      <p:ext uri="{BB962C8B-B14F-4D97-AF65-F5344CB8AC3E}">
        <p14:creationId xmlns:p14="http://schemas.microsoft.com/office/powerpoint/2010/main" val="273002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https://www.england.nhs.uk/wp-content/uploads/2017/02/adult-pocket-guide.pdf</a:t>
            </a:r>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34</a:t>
            </a:fld>
            <a:endParaRPr lang="en-GB"/>
          </a:p>
        </p:txBody>
      </p:sp>
    </p:spTree>
    <p:extLst>
      <p:ext uri="{BB962C8B-B14F-4D97-AF65-F5344CB8AC3E}">
        <p14:creationId xmlns:p14="http://schemas.microsoft.com/office/powerpoint/2010/main" val="356092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https://www.england.nhs.uk/wp-content/uploads/2017/02/adult-pocket-guide.pdf</a:t>
            </a:r>
            <a:endParaRPr lang="en-GB"/>
          </a:p>
          <a:p>
            <a:r>
              <a:rPr lang="en-GB"/>
              <a:t>p8</a:t>
            </a:r>
          </a:p>
        </p:txBody>
      </p:sp>
      <p:sp>
        <p:nvSpPr>
          <p:cNvPr id="4" name="Slide Number Placeholder 3"/>
          <p:cNvSpPr>
            <a:spLocks noGrp="1"/>
          </p:cNvSpPr>
          <p:nvPr>
            <p:ph type="sldNum" sz="quarter" idx="5"/>
          </p:nvPr>
        </p:nvSpPr>
        <p:spPr/>
        <p:txBody>
          <a:bodyPr/>
          <a:lstStyle/>
          <a:p>
            <a:fld id="{D4E96C1F-798C-450E-BEF6-5DF9F7A1F62A}" type="slidenum">
              <a:rPr lang="en-GB" smtClean="0"/>
              <a:t>35</a:t>
            </a:fld>
            <a:endParaRPr lang="en-GB"/>
          </a:p>
        </p:txBody>
      </p:sp>
    </p:spTree>
    <p:extLst>
      <p:ext uri="{BB962C8B-B14F-4D97-AF65-F5344CB8AC3E}">
        <p14:creationId xmlns:p14="http://schemas.microsoft.com/office/powerpoint/2010/main" val="302084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https://www.ucl.ac.uk/pals/sites/pals/files/self-harm_and_suicide_prevention_competence_framework_-_adults_and_older_adults_8th_oct_18.pdf</a:t>
            </a:r>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41</a:t>
            </a:fld>
            <a:endParaRPr lang="en-GB"/>
          </a:p>
        </p:txBody>
      </p:sp>
    </p:spTree>
    <p:extLst>
      <p:ext uri="{BB962C8B-B14F-4D97-AF65-F5344CB8AC3E}">
        <p14:creationId xmlns:p14="http://schemas.microsoft.com/office/powerpoint/2010/main" val="360358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MHFA </a:t>
            </a:r>
          </a:p>
        </p:txBody>
      </p:sp>
      <p:sp>
        <p:nvSpPr>
          <p:cNvPr id="4" name="Slide Number Placeholder 3"/>
          <p:cNvSpPr>
            <a:spLocks noGrp="1"/>
          </p:cNvSpPr>
          <p:nvPr>
            <p:ph type="sldNum" sz="quarter" idx="5"/>
          </p:nvPr>
        </p:nvSpPr>
        <p:spPr/>
        <p:txBody>
          <a:bodyPr/>
          <a:lstStyle/>
          <a:p>
            <a:fld id="{D4E96C1F-798C-450E-BEF6-5DF9F7A1F62A}" type="slidenum">
              <a:rPr lang="en-GB" smtClean="0"/>
              <a:t>42</a:t>
            </a:fld>
            <a:endParaRPr lang="en-GB"/>
          </a:p>
        </p:txBody>
      </p:sp>
    </p:spTree>
    <p:extLst>
      <p:ext uri="{BB962C8B-B14F-4D97-AF65-F5344CB8AC3E}">
        <p14:creationId xmlns:p14="http://schemas.microsoft.com/office/powerpoint/2010/main" val="331643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P13</a:t>
            </a:r>
          </a:p>
          <a:p>
            <a:r>
              <a:rPr lang="en-GB">
                <a:hlinkClick r:id="rId3"/>
              </a:rPr>
              <a:t>https://www.ucl.ac.uk/pals/sites/pals/files/self-harm_and_suicide_prevention_competence_framework_-_public_health_8th_oct_18.pdf</a:t>
            </a:r>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43</a:t>
            </a:fld>
            <a:endParaRPr lang="en-GB"/>
          </a:p>
        </p:txBody>
      </p:sp>
    </p:spTree>
    <p:extLst>
      <p:ext uri="{BB962C8B-B14F-4D97-AF65-F5344CB8AC3E}">
        <p14:creationId xmlns:p14="http://schemas.microsoft.com/office/powerpoint/2010/main" val="802294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Autofit/>
          </a:bodyPr>
          <a:lstStyle>
            <a:lvl1pPr>
              <a:defRPr sz="3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no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rgbClr val="74C31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pic>
        <p:nvPicPr>
          <p:cNvPr id="5" name="Picture 4" descr="A picture containing plate&#10;&#10;Description automatically generated">
            <a:extLst>
              <a:ext uri="{FF2B5EF4-FFF2-40B4-BE49-F238E27FC236}">
                <a16:creationId xmlns:a16="http://schemas.microsoft.com/office/drawing/2014/main" id="{1DC628F8-5C3E-4A38-97CD-4E1E886FBCA4}"/>
              </a:ext>
            </a:extLst>
          </p:cNvPr>
          <p:cNvPicPr>
            <a:picLocks noChangeAspect="1"/>
          </p:cNvPicPr>
          <p:nvPr userDrawn="1"/>
        </p:nvPicPr>
        <p:blipFill>
          <a:blip r:embed="rId4"/>
          <a:stretch>
            <a:fillRect/>
          </a:stretch>
        </p:blipFill>
        <p:spPr>
          <a:xfrm>
            <a:off x="8112034" y="38801"/>
            <a:ext cx="892476" cy="892476"/>
          </a:xfrm>
          <a:prstGeom prst="rect">
            <a:avLst/>
          </a:prstGeom>
        </p:spPr>
      </p:pic>
    </p:spTree>
    <p:extLst>
      <p:ext uri="{BB962C8B-B14F-4D97-AF65-F5344CB8AC3E}">
        <p14:creationId xmlns:p14="http://schemas.microsoft.com/office/powerpoint/2010/main" val="329607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nd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nd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4528457"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489857" y="6207710"/>
            <a:ext cx="1324906" cy="330400"/>
          </a:xfrm>
          <a:prstGeom prst="rect">
            <a:avLst/>
          </a:prstGeom>
        </p:spPr>
      </p:pic>
      <p:sp>
        <p:nvSpPr>
          <p:cNvPr id="6" name="Picture Placeholder 22">
            <a:extLst>
              <a:ext uri="{FF2B5EF4-FFF2-40B4-BE49-F238E27FC236}">
                <a16:creationId xmlns:a16="http://schemas.microsoft.com/office/drawing/2014/main" id="{C9AE95C9-EBDE-1149-AAAC-54878FB758DD}"/>
              </a:ext>
            </a:extLst>
          </p:cNvPr>
          <p:cNvSpPr>
            <a:spLocks noGrp="1"/>
          </p:cNvSpPr>
          <p:nvPr>
            <p:ph type="pic" sz="quarter" idx="14" hasCustomPrompt="1"/>
          </p:nvPr>
        </p:nvSpPr>
        <p:spPr>
          <a:xfrm>
            <a:off x="5078593" y="131717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127820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7226559"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114855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
        <p:nvSpPr>
          <p:cNvPr id="6" name="Picture Placeholder 10">
            <a:extLst>
              <a:ext uri="{FF2B5EF4-FFF2-40B4-BE49-F238E27FC236}">
                <a16:creationId xmlns:a16="http://schemas.microsoft.com/office/drawing/2014/main" id="{4468120E-C138-444B-9512-400C5682F551}"/>
              </a:ext>
            </a:extLst>
          </p:cNvPr>
          <p:cNvSpPr>
            <a:spLocks noGrp="1"/>
          </p:cNvSpPr>
          <p:nvPr>
            <p:ph type="pic" sz="quarter" idx="13" hasCustomPrompt="1"/>
          </p:nvPr>
        </p:nvSpPr>
        <p:spPr>
          <a:xfrm>
            <a:off x="-106212" y="-181604"/>
            <a:ext cx="9746393" cy="6860655"/>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 name="connsiteX0" fmla="*/ 1524861 w 13006499"/>
              <a:gd name="connsiteY0" fmla="*/ 2534366 h 9386101"/>
              <a:gd name="connsiteX1" fmla="*/ 12553741 w 13006499"/>
              <a:gd name="connsiteY1" fmla="*/ 2604705 h 9386101"/>
              <a:gd name="connsiteX2" fmla="*/ 13006499 w 13006499"/>
              <a:gd name="connsiteY2" fmla="*/ 2611112 h 9386101"/>
              <a:gd name="connsiteX3" fmla="*/ 12976166 w 13006499"/>
              <a:gd name="connsiteY3" fmla="*/ 7520148 h 9386101"/>
              <a:gd name="connsiteX4" fmla="*/ 7395850 w 13006499"/>
              <a:gd name="connsiteY4" fmla="*/ 9015706 h 9386101"/>
              <a:gd name="connsiteX5" fmla="*/ 371789 w 13006499"/>
              <a:gd name="connsiteY5" fmla="*/ 9317595 h 9386101"/>
              <a:gd name="connsiteX6" fmla="*/ 24473 w 13006499"/>
              <a:gd name="connsiteY6" fmla="*/ 9205888 h 9386101"/>
              <a:gd name="connsiteX7" fmla="*/ 0 w 13006499"/>
              <a:gd name="connsiteY7" fmla="*/ 85283 h 9386101"/>
              <a:gd name="connsiteX8" fmla="*/ 1524861 w 13006499"/>
              <a:gd name="connsiteY8" fmla="*/ 2534366 h 9386101"/>
              <a:gd name="connsiteX0" fmla="*/ 1075030 w 13006499"/>
              <a:gd name="connsiteY0" fmla="*/ 413114 h 9543030"/>
              <a:gd name="connsiteX1" fmla="*/ 12553741 w 13006499"/>
              <a:gd name="connsiteY1" fmla="*/ 2761634 h 9543030"/>
              <a:gd name="connsiteX2" fmla="*/ 13006499 w 13006499"/>
              <a:gd name="connsiteY2" fmla="*/ 2768041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75030 w 12976166"/>
              <a:gd name="connsiteY0" fmla="*/ 413114 h 9543030"/>
              <a:gd name="connsiteX1" fmla="*/ 12553741 w 12976166"/>
              <a:gd name="connsiteY1" fmla="*/ 2761634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2976166"/>
              <a:gd name="connsiteY0" fmla="*/ 413114 h 9543030"/>
              <a:gd name="connsiteX1" fmla="*/ 11813694 w 12976166"/>
              <a:gd name="connsiteY1" fmla="*/ 425410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2977478"/>
              <a:gd name="connsiteY0" fmla="*/ 413114 h 9543030"/>
              <a:gd name="connsiteX1" fmla="*/ 11813694 w 12977478"/>
              <a:gd name="connsiteY1" fmla="*/ 425410 h 9543030"/>
              <a:gd name="connsiteX2" fmla="*/ 12977478 w 12977478"/>
              <a:gd name="connsiteY2" fmla="*/ 446329 h 9543030"/>
              <a:gd name="connsiteX3" fmla="*/ 12976166 w 12977478"/>
              <a:gd name="connsiteY3" fmla="*/ 7677077 h 9543030"/>
              <a:gd name="connsiteX4" fmla="*/ 7395850 w 12977478"/>
              <a:gd name="connsiteY4" fmla="*/ 9172635 h 9543030"/>
              <a:gd name="connsiteX5" fmla="*/ 371789 w 12977478"/>
              <a:gd name="connsiteY5" fmla="*/ 9474524 h 9543030"/>
              <a:gd name="connsiteX6" fmla="*/ 24473 w 12977478"/>
              <a:gd name="connsiteY6" fmla="*/ 9362817 h 9543030"/>
              <a:gd name="connsiteX7" fmla="*/ 0 w 12977478"/>
              <a:gd name="connsiteY7" fmla="*/ 242212 h 9543030"/>
              <a:gd name="connsiteX8" fmla="*/ 1075030 w 12977478"/>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3006499"/>
              <a:gd name="connsiteY0" fmla="*/ 413114 h 9543030"/>
              <a:gd name="connsiteX1" fmla="*/ 11813694 w 13006499"/>
              <a:gd name="connsiteY1" fmla="*/ 425410 h 9543030"/>
              <a:gd name="connsiteX2" fmla="*/ 13006499 w 13006499"/>
              <a:gd name="connsiteY2" fmla="*/ 431818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60519 w 12991988"/>
              <a:gd name="connsiteY0" fmla="*/ 15369 h 9145285"/>
              <a:gd name="connsiteX1" fmla="*/ 11799183 w 12991988"/>
              <a:gd name="connsiteY1" fmla="*/ 27665 h 9145285"/>
              <a:gd name="connsiteX2" fmla="*/ 12991988 w 12991988"/>
              <a:gd name="connsiteY2" fmla="*/ 34073 h 9145285"/>
              <a:gd name="connsiteX3" fmla="*/ 12961655 w 12991988"/>
              <a:gd name="connsiteY3" fmla="*/ 7279332 h 9145285"/>
              <a:gd name="connsiteX4" fmla="*/ 7381339 w 12991988"/>
              <a:gd name="connsiteY4" fmla="*/ 8774890 h 9145285"/>
              <a:gd name="connsiteX5" fmla="*/ 357278 w 12991988"/>
              <a:gd name="connsiteY5" fmla="*/ 9076779 h 9145285"/>
              <a:gd name="connsiteX6" fmla="*/ 9962 w 12991988"/>
              <a:gd name="connsiteY6" fmla="*/ 8965072 h 9145285"/>
              <a:gd name="connsiteX7" fmla="*/ 0 w 12991988"/>
              <a:gd name="connsiteY7" fmla="*/ 497449 h 9145285"/>
              <a:gd name="connsiteX8" fmla="*/ 1060519 w 12991988"/>
              <a:gd name="connsiteY8" fmla="*/ 15369 h 9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1988" h="9145285">
                <a:moveTo>
                  <a:pt x="1060519" y="15369"/>
                </a:moveTo>
                <a:lnTo>
                  <a:pt x="11799183" y="27665"/>
                </a:lnTo>
                <a:lnTo>
                  <a:pt x="12991988" y="34073"/>
                </a:lnTo>
                <a:cubicBezTo>
                  <a:pt x="12991551" y="2444322"/>
                  <a:pt x="12962092" y="4869083"/>
                  <a:pt x="12961655" y="7279332"/>
                </a:cubicBezTo>
                <a:cubicBezTo>
                  <a:pt x="12818219" y="7659594"/>
                  <a:pt x="9106191" y="8508859"/>
                  <a:pt x="7381339" y="8774890"/>
                </a:cubicBezTo>
                <a:cubicBezTo>
                  <a:pt x="5054453" y="9049810"/>
                  <a:pt x="3538247" y="9259062"/>
                  <a:pt x="357278" y="9076779"/>
                </a:cubicBezTo>
                <a:cubicBezTo>
                  <a:pt x="98744" y="9041171"/>
                  <a:pt x="8104" y="9067292"/>
                  <a:pt x="9962" y="8965072"/>
                </a:cubicBezTo>
                <a:cubicBezTo>
                  <a:pt x="9962" y="7060080"/>
                  <a:pt x="0" y="2402441"/>
                  <a:pt x="0" y="497449"/>
                </a:cubicBezTo>
                <a:cubicBezTo>
                  <a:pt x="0" y="-133825"/>
                  <a:pt x="429245" y="15369"/>
                  <a:pt x="1060519" y="15369"/>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263274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6933CC9-91BA-9D47-87CD-D16008FD3A72}"/>
              </a:ext>
            </a:extLst>
          </p:cNvPr>
          <p:cNvSpPr/>
          <p:nvPr userDrawn="1"/>
        </p:nvSpPr>
        <p:spPr>
          <a:xfrm>
            <a:off x="0" y="1143000"/>
            <a:ext cx="9154885" cy="5715000"/>
          </a:xfrm>
          <a:custGeom>
            <a:avLst/>
            <a:gdLst>
              <a:gd name="connsiteX0" fmla="*/ 6373214 w 9154885"/>
              <a:gd name="connsiteY0" fmla="*/ 0 h 5715000"/>
              <a:gd name="connsiteX1" fmla="*/ 8927078 w 9154885"/>
              <a:gd name="connsiteY1" fmla="*/ 346852 h 5715000"/>
              <a:gd name="connsiteX2" fmla="*/ 9154885 w 9154885"/>
              <a:gd name="connsiteY2" fmla="*/ 416827 h 5715000"/>
              <a:gd name="connsiteX3" fmla="*/ 9154885 w 9154885"/>
              <a:gd name="connsiteY3" fmla="*/ 5715000 h 5715000"/>
              <a:gd name="connsiteX4" fmla="*/ 0 w 9154885"/>
              <a:gd name="connsiteY4" fmla="*/ 5715000 h 5715000"/>
              <a:gd name="connsiteX5" fmla="*/ 0 w 9154885"/>
              <a:gd name="connsiteY5" fmla="*/ 2454933 h 5715000"/>
              <a:gd name="connsiteX6" fmla="*/ 318937 w 9154885"/>
              <a:gd name="connsiteY6" fmla="*/ 2175998 h 5715000"/>
              <a:gd name="connsiteX7" fmla="*/ 6373214 w 9154885"/>
              <a:gd name="connsiteY7"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715000">
                <a:moveTo>
                  <a:pt x="6373214" y="0"/>
                </a:moveTo>
                <a:cubicBezTo>
                  <a:pt x="7257919" y="0"/>
                  <a:pt x="8114407" y="120817"/>
                  <a:pt x="8927078" y="346852"/>
                </a:cubicBezTo>
                <a:lnTo>
                  <a:pt x="9154885" y="416827"/>
                </a:lnTo>
                <a:lnTo>
                  <a:pt x="9154885" y="5715000"/>
                </a:lnTo>
                <a:lnTo>
                  <a:pt x="0" y="5715000"/>
                </a:lnTo>
                <a:lnTo>
                  <a:pt x="0" y="2454933"/>
                </a:lnTo>
                <a:lnTo>
                  <a:pt x="318937" y="2175998"/>
                </a:lnTo>
                <a:cubicBezTo>
                  <a:pt x="1963497" y="816721"/>
                  <a:pt x="4072978" y="0"/>
                  <a:pt x="6373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15E89D0-8FAB-FC4E-B2B3-90FDCB161259}"/>
              </a:ext>
            </a:extLst>
          </p:cNvPr>
          <p:cNvSpPr/>
          <p:nvPr userDrawn="1"/>
        </p:nvSpPr>
        <p:spPr>
          <a:xfrm>
            <a:off x="-10885" y="1363089"/>
            <a:ext cx="9154885" cy="5494911"/>
          </a:xfrm>
          <a:custGeom>
            <a:avLst/>
            <a:gdLst>
              <a:gd name="connsiteX0" fmla="*/ 5985833 w 9154885"/>
              <a:gd name="connsiteY0" fmla="*/ 0 h 5494911"/>
              <a:gd name="connsiteX1" fmla="*/ 8741942 w 9154885"/>
              <a:gd name="connsiteY1" fmla="*/ 405543 h 5494911"/>
              <a:gd name="connsiteX2" fmla="*/ 9154885 w 9154885"/>
              <a:gd name="connsiteY2" fmla="*/ 543530 h 5494911"/>
              <a:gd name="connsiteX3" fmla="*/ 9154885 w 9154885"/>
              <a:gd name="connsiteY3" fmla="*/ 5494911 h 5494911"/>
              <a:gd name="connsiteX4" fmla="*/ 0 w 9154885"/>
              <a:gd name="connsiteY4" fmla="*/ 5494911 h 5494911"/>
              <a:gd name="connsiteX5" fmla="*/ 0 w 9154885"/>
              <a:gd name="connsiteY5" fmla="*/ 2122337 h 5494911"/>
              <a:gd name="connsiteX6" fmla="*/ 319199 w 9154885"/>
              <a:gd name="connsiteY6" fmla="*/ 1872075 h 5494911"/>
              <a:gd name="connsiteX7" fmla="*/ 5985833 w 9154885"/>
              <a:gd name="connsiteY7" fmla="*/ 0 h 54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494911">
                <a:moveTo>
                  <a:pt x="5985833" y="0"/>
                </a:moveTo>
                <a:cubicBezTo>
                  <a:pt x="6944263" y="0"/>
                  <a:pt x="7869578" y="141792"/>
                  <a:pt x="8741942" y="405543"/>
                </a:cubicBezTo>
                <a:lnTo>
                  <a:pt x="9154885" y="543530"/>
                </a:lnTo>
                <a:lnTo>
                  <a:pt x="9154885" y="5494911"/>
                </a:lnTo>
                <a:lnTo>
                  <a:pt x="0" y="5494911"/>
                </a:lnTo>
                <a:lnTo>
                  <a:pt x="0" y="2122337"/>
                </a:lnTo>
                <a:lnTo>
                  <a:pt x="319199" y="1872075"/>
                </a:lnTo>
                <a:cubicBezTo>
                  <a:pt x="1901781" y="695905"/>
                  <a:pt x="3862539" y="0"/>
                  <a:pt x="59858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BCDAE4F8-BDDA-B342-8252-FA4AA951721F}"/>
              </a:ext>
            </a:extLst>
          </p:cNvPr>
          <p:cNvSpPr>
            <a:spLocks noGrp="1"/>
          </p:cNvSpPr>
          <p:nvPr userDrawn="1">
            <p:ph type="subTitle" idx="1" hasCustomPrompt="1"/>
          </p:nvPr>
        </p:nvSpPr>
        <p:spPr>
          <a:xfrm>
            <a:off x="2589673"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sp>
        <p:nvSpPr>
          <p:cNvPr id="12" name="TextBox 11">
            <a:extLst>
              <a:ext uri="{FF2B5EF4-FFF2-40B4-BE49-F238E27FC236}">
                <a16:creationId xmlns:a16="http://schemas.microsoft.com/office/drawing/2014/main" id="{21D51349-7320-AE4C-A00F-B7CF9BBB1BB6}"/>
              </a:ext>
            </a:extLst>
          </p:cNvPr>
          <p:cNvSpPr txBox="1"/>
          <p:nvPr userDrawn="1"/>
        </p:nvSpPr>
        <p:spPr>
          <a:xfrm>
            <a:off x="4392197"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3" name="TextBox 12">
            <a:extLst>
              <a:ext uri="{FF2B5EF4-FFF2-40B4-BE49-F238E27FC236}">
                <a16:creationId xmlns:a16="http://schemas.microsoft.com/office/drawing/2014/main" id="{99C76B49-31D4-7D4E-A527-B1A06722B09F}"/>
              </a:ext>
            </a:extLst>
          </p:cNvPr>
          <p:cNvSpPr txBox="1"/>
          <p:nvPr userDrawn="1"/>
        </p:nvSpPr>
        <p:spPr>
          <a:xfrm>
            <a:off x="4392197" y="5452535"/>
            <a:ext cx="4114800" cy="646331"/>
          </a:xfrm>
          <a:prstGeom prst="rect">
            <a:avLst/>
          </a:prstGeom>
          <a:noFill/>
        </p:spPr>
        <p:txBody>
          <a:bodyPr wrap="square" rtlCol="0">
            <a:spAutoFit/>
          </a:bodyPr>
          <a:lstStyle/>
          <a:p>
            <a:pPr algn="r"/>
            <a:r>
              <a:rPr lang="en-US" err="1">
                <a:solidFill>
                  <a:srgbClr val="A4CD39"/>
                </a:solidFill>
              </a:rPr>
              <a:t>www.uclpartners.com</a:t>
            </a:r>
            <a:endParaRPr lang="en-US">
              <a:solidFill>
                <a:srgbClr val="A4CD39"/>
              </a:solidFill>
            </a:endParaRPr>
          </a:p>
          <a:p>
            <a:pPr algn="r"/>
            <a:r>
              <a:rPr lang="en-US">
                <a:solidFill>
                  <a:srgbClr val="A4CD39"/>
                </a:solidFill>
              </a:rPr>
              <a:t>@</a:t>
            </a:r>
            <a:r>
              <a:rPr lang="en-US" err="1">
                <a:solidFill>
                  <a:srgbClr val="A4CD39"/>
                </a:solidFill>
              </a:rPr>
              <a:t>uclpartners</a:t>
            </a:r>
            <a:endParaRPr lang="en-US">
              <a:solidFill>
                <a:srgbClr val="A4CD39"/>
              </a:solidFill>
            </a:endParaRPr>
          </a:p>
        </p:txBody>
      </p:sp>
      <p:sp>
        <p:nvSpPr>
          <p:cNvPr id="14" name="TextBox 13">
            <a:extLst>
              <a:ext uri="{FF2B5EF4-FFF2-40B4-BE49-F238E27FC236}">
                <a16:creationId xmlns:a16="http://schemas.microsoft.com/office/drawing/2014/main" id="{37E5B4F8-E8EC-1D45-85B8-93F8D920D2D1}"/>
              </a:ext>
            </a:extLst>
          </p:cNvPr>
          <p:cNvSpPr txBox="1"/>
          <p:nvPr userDrawn="1"/>
        </p:nvSpPr>
        <p:spPr>
          <a:xfrm>
            <a:off x="4392197" y="2281228"/>
            <a:ext cx="4114800" cy="677108"/>
          </a:xfrm>
          <a:prstGeom prst="rect">
            <a:avLst/>
          </a:prstGeom>
          <a:noFill/>
        </p:spPr>
        <p:txBody>
          <a:bodyPr wrap="square" rtlCol="0">
            <a:spAutoFit/>
          </a:bodyPr>
          <a:lstStyle/>
          <a:p>
            <a:pPr algn="r"/>
            <a:r>
              <a:rPr lang="en-US" sz="3800" b="0" i="0">
                <a:solidFill>
                  <a:srgbClr val="A4CD39"/>
                </a:solidFill>
                <a:latin typeface="Calibri Light" panose="020F0302020204030204" pitchFamily="34" charset="0"/>
                <a:cs typeface="Calibri Light" panose="020F0302020204030204" pitchFamily="34" charset="0"/>
              </a:rPr>
              <a:t>Thank you</a:t>
            </a:r>
          </a:p>
        </p:txBody>
      </p:sp>
      <p:pic>
        <p:nvPicPr>
          <p:cNvPr id="15" name="Picture 14">
            <a:extLst>
              <a:ext uri="{FF2B5EF4-FFF2-40B4-BE49-F238E27FC236}">
                <a16:creationId xmlns:a16="http://schemas.microsoft.com/office/drawing/2014/main" id="{DD451014-24DB-D344-ADEB-F415260C88B9}"/>
              </a:ext>
            </a:extLst>
          </p:cNvPr>
          <p:cNvPicPr>
            <a:picLocks noChangeAspect="1"/>
          </p:cNvPicPr>
          <p:nvPr userDrawn="1"/>
        </p:nvPicPr>
        <p:blipFill>
          <a:blip r:embed="rId2"/>
          <a:stretch>
            <a:fillRect/>
          </a:stretch>
        </p:blipFill>
        <p:spPr>
          <a:xfrm>
            <a:off x="532088" y="477156"/>
            <a:ext cx="2194454" cy="544529"/>
          </a:xfrm>
          <a:prstGeom prst="rect">
            <a:avLst/>
          </a:prstGeom>
        </p:spPr>
      </p:pic>
    </p:spTree>
    <p:extLst>
      <p:ext uri="{BB962C8B-B14F-4D97-AF65-F5344CB8AC3E}">
        <p14:creationId xmlns:p14="http://schemas.microsoft.com/office/powerpoint/2010/main" val="430971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425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C9C6DFD2-17D6-4C5E-8692-4DF8551CE47A}"/>
              </a:ext>
            </a:extLst>
          </p:cNvPr>
          <p:cNvSpPr>
            <a:spLocks noGrp="1"/>
          </p:cNvSpPr>
          <p:nvPr>
            <p:ph type="pic" sz="quarter" idx="10"/>
          </p:nvPr>
        </p:nvSpPr>
        <p:spPr>
          <a:xfrm>
            <a:off x="-2154218" y="-455109"/>
            <a:ext cx="5863575" cy="5836803"/>
          </a:xfrm>
          <a:prstGeom prst="flowChartConnector">
            <a:avLst/>
          </a:prstGeo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879784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877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BC5A786-E091-AE44-90EF-2550ECC0517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1665327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rgbClr val="74C31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pic>
        <p:nvPicPr>
          <p:cNvPr id="5" name="Picture 4" descr="A picture containing plate&#10;&#10;Description automatically generated">
            <a:extLst>
              <a:ext uri="{FF2B5EF4-FFF2-40B4-BE49-F238E27FC236}">
                <a16:creationId xmlns:a16="http://schemas.microsoft.com/office/drawing/2014/main" id="{1DC628F8-5C3E-4A38-97CD-4E1E886FBCA4}"/>
              </a:ext>
            </a:extLst>
          </p:cNvPr>
          <p:cNvPicPr>
            <a:picLocks noChangeAspect="1"/>
          </p:cNvPicPr>
          <p:nvPr userDrawn="1"/>
        </p:nvPicPr>
        <p:blipFill>
          <a:blip r:embed="rId4"/>
          <a:stretch>
            <a:fillRect/>
          </a:stretch>
        </p:blipFill>
        <p:spPr>
          <a:xfrm>
            <a:off x="8112034" y="38801"/>
            <a:ext cx="892476" cy="892476"/>
          </a:xfrm>
          <a:prstGeom prst="rect">
            <a:avLst/>
          </a:prstGeom>
        </p:spPr>
      </p:pic>
    </p:spTree>
    <p:extLst>
      <p:ext uri="{BB962C8B-B14F-4D97-AF65-F5344CB8AC3E}">
        <p14:creationId xmlns:p14="http://schemas.microsoft.com/office/powerpoint/2010/main" val="1891318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6655EEF-77C8-457B-AC6F-83F3B4FE959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584EA92-A2CF-4C52-A134-FC8D66D12D2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8F68AA5-93CC-4A04-9E8E-19FDD100F378}"/>
              </a:ext>
            </a:extLst>
          </p:cNvPr>
          <p:cNvSpPr>
            <a:spLocks noGrp="1" noChangeArrowheads="1"/>
          </p:cNvSpPr>
          <p:nvPr>
            <p:ph type="sldNum" sz="quarter" idx="12"/>
          </p:nvPr>
        </p:nvSpPr>
        <p:spPr>
          <a:ln/>
        </p:spPr>
        <p:txBody>
          <a:bodyPr/>
          <a:lstStyle>
            <a:lvl1pPr>
              <a:defRPr/>
            </a:lvl1pPr>
          </a:lstStyle>
          <a:p>
            <a:fld id="{B34C58EB-CEC2-4854-A60F-85555E5235B4}" type="slidenum">
              <a:rPr lang="en-GB" altLang="en-US"/>
              <a:pPr/>
              <a:t>‹#›</a:t>
            </a:fld>
            <a:endParaRPr lang="en-GB" altLang="en-US"/>
          </a:p>
        </p:txBody>
      </p:sp>
    </p:spTree>
    <p:extLst>
      <p:ext uri="{BB962C8B-B14F-4D97-AF65-F5344CB8AC3E}">
        <p14:creationId xmlns:p14="http://schemas.microsoft.com/office/powerpoint/2010/main" val="3748121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6E0F1E1-187C-5041-A962-0F6F0CA75F73}"/>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Oval 12">
            <a:extLst>
              <a:ext uri="{FF2B5EF4-FFF2-40B4-BE49-F238E27FC236}">
                <a16:creationId xmlns:a16="http://schemas.microsoft.com/office/drawing/2014/main" id="{139C619B-CE35-304A-B195-610ECBFBB740}"/>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5C42936-16D7-A44B-BFD9-345D93BD8E8B}"/>
              </a:ext>
            </a:extLst>
          </p:cNvPr>
          <p:cNvPicPr>
            <a:picLocks/>
          </p:cNvPicPr>
          <p:nvPr userDrawn="1"/>
        </p:nvPicPr>
        <p:blipFill rotWithShape="1">
          <a:blip r:embed="rId3"/>
          <a:srcRect l="3160" r="30173"/>
          <a:stretch/>
        </p:blipFill>
        <p:spPr>
          <a:xfrm>
            <a:off x="-2164411" y="-473685"/>
            <a:ext cx="5872589" cy="5872588"/>
          </a:xfrm>
          <a:prstGeom prst="ellipse">
            <a:avLst/>
          </a:prstGeom>
        </p:spPr>
      </p:pic>
    </p:spTree>
    <p:extLst>
      <p:ext uri="{BB962C8B-B14F-4D97-AF65-F5344CB8AC3E}">
        <p14:creationId xmlns:p14="http://schemas.microsoft.com/office/powerpoint/2010/main" val="371733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3">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82AB87C-D07C-9E48-9492-10A34E9E193C}"/>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A1298CB5-FDBB-FB45-B77B-CE1A44B1E002}"/>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C4BC4F0-A18F-0A47-B9D8-E219C02BD669}"/>
              </a:ext>
            </a:extLst>
          </p:cNvPr>
          <p:cNvPicPr>
            <a:picLocks/>
          </p:cNvPicPr>
          <p:nvPr userDrawn="1"/>
        </p:nvPicPr>
        <p:blipFill rotWithShape="1">
          <a:blip r:embed="rId3"/>
          <a:srcRect l="2802" r="30531"/>
          <a:stretch/>
        </p:blipFill>
        <p:spPr>
          <a:xfrm>
            <a:off x="-2164412" y="-473685"/>
            <a:ext cx="5872589" cy="5872588"/>
          </a:xfrm>
          <a:prstGeom prst="ellipse">
            <a:avLst/>
          </a:prstGeom>
        </p:spPr>
      </p:pic>
    </p:spTree>
    <p:extLst>
      <p:ext uri="{BB962C8B-B14F-4D97-AF65-F5344CB8AC3E}">
        <p14:creationId xmlns:p14="http://schemas.microsoft.com/office/powerpoint/2010/main" val="39825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4">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F59774E-B129-224C-AE04-ADC707FE0428}"/>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779CB45C-36FB-5345-9907-9B2C82EFB03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5C2228C-A136-A148-B793-BEBF85F3891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303889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Cover 5">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02B7A9-61FD-4146-A855-46D4808A2C4D}"/>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E8BB3BD3-0568-C34A-9372-A1B599E4AD11}"/>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E27B4BA-139C-0E43-9755-A033B37EFEF6}"/>
              </a:ext>
            </a:extLst>
          </p:cNvPr>
          <p:cNvPicPr>
            <a:picLocks/>
          </p:cNvPicPr>
          <p:nvPr userDrawn="1"/>
        </p:nvPicPr>
        <p:blipFill rotWithShape="1">
          <a:blip r:embed="rId3"/>
          <a:srcRect l="8787" r="24547"/>
          <a:stretch/>
        </p:blipFill>
        <p:spPr>
          <a:xfrm>
            <a:off x="-2164411" y="-473685"/>
            <a:ext cx="5872589" cy="5872588"/>
          </a:xfrm>
          <a:prstGeom prst="ellipse">
            <a:avLst/>
          </a:prstGeom>
        </p:spPr>
      </p:pic>
    </p:spTree>
    <p:extLst>
      <p:ext uri="{BB962C8B-B14F-4D97-AF65-F5344CB8AC3E}">
        <p14:creationId xmlns:p14="http://schemas.microsoft.com/office/powerpoint/2010/main" val="397142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D3A53-D092-7F43-8571-3B37FAE1CFCF}"/>
              </a:ext>
            </a:extLst>
          </p:cNvPr>
          <p:cNvPicPr>
            <a:picLocks noChangeAspect="1"/>
          </p:cNvPicPr>
          <p:nvPr userDrawn="1"/>
        </p:nvPicPr>
        <p:blipFill>
          <a:blip r:embed="rId2"/>
          <a:stretch>
            <a:fillRect/>
          </a:stretch>
        </p:blipFill>
        <p:spPr>
          <a:xfrm>
            <a:off x="0" y="5477535"/>
            <a:ext cx="9144000" cy="1380465"/>
          </a:xfrm>
          <a:prstGeom prst="rect">
            <a:avLst/>
          </a:prstGeom>
        </p:spPr>
      </p:pic>
      <p:pic>
        <p:nvPicPr>
          <p:cNvPr id="6" name="Picture 5">
            <a:extLst>
              <a:ext uri="{FF2B5EF4-FFF2-40B4-BE49-F238E27FC236}">
                <a16:creationId xmlns:a16="http://schemas.microsoft.com/office/drawing/2014/main" id="{E9BC20E4-9489-C045-B0AF-3E21A0480494}"/>
              </a:ext>
            </a:extLst>
          </p:cNvPr>
          <p:cNvPicPr>
            <a:picLocks noChangeAspect="1"/>
          </p:cNvPicPr>
          <p:nvPr userDrawn="1"/>
        </p:nvPicPr>
        <p:blipFill>
          <a:blip r:embed="rId3"/>
          <a:stretch>
            <a:fillRect/>
          </a:stretch>
        </p:blipFill>
        <p:spPr>
          <a:xfrm>
            <a:off x="7358400" y="6206400"/>
            <a:ext cx="1324800" cy="328734"/>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89857" y="1253331"/>
            <a:ext cx="8192358" cy="4351338"/>
          </a:xfrm>
        </p:spPr>
        <p:txBody>
          <a:bodyPr anchor="ctr">
            <a:normAutofit/>
          </a:bodyPr>
          <a:lstStyle>
            <a:lvl1pPr marL="0" indent="0">
              <a:buNone/>
              <a:defRPr sz="33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llout Quote / Statement">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2"/>
          <a:stretch>
            <a:fillRect/>
          </a:stretch>
        </p:blipFill>
        <p:spPr>
          <a:xfrm>
            <a:off x="7357309" y="6207710"/>
            <a:ext cx="1324906" cy="330400"/>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394718" y="1253331"/>
            <a:ext cx="4287497" cy="4351338"/>
          </a:xfrm>
        </p:spPr>
        <p:txBody>
          <a:bodyPr anchor="ctr">
            <a:normAutofit/>
          </a:bodyPr>
          <a:lstStyle>
            <a:lvl1pPr marL="0" indent="0">
              <a:buNone/>
              <a:defRPr sz="3000" b="0" i="0">
                <a:solidFill>
                  <a:schemeClr val="accent1"/>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4" name="Picture Placeholder 22">
            <a:extLst>
              <a:ext uri="{FF2B5EF4-FFF2-40B4-BE49-F238E27FC236}">
                <a16:creationId xmlns:a16="http://schemas.microsoft.com/office/drawing/2014/main" id="{9EB7D292-B56F-2A49-8F05-84F0600318F5}"/>
              </a:ext>
            </a:extLst>
          </p:cNvPr>
          <p:cNvSpPr>
            <a:spLocks noGrp="1"/>
          </p:cNvSpPr>
          <p:nvPr>
            <p:ph type="pic" sz="quarter" idx="14" hasCustomPrompt="1"/>
          </p:nvPr>
        </p:nvSpPr>
        <p:spPr>
          <a:xfrm>
            <a:off x="-2077986" y="125333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237584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D603-CAD0-6644-8045-A910A444068B}" type="datetimeFigureOut">
              <a:rPr lang="en-US" smtClean="0"/>
              <a:t>2/15/2021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AE364-3624-814B-BDC1-6A7B3421206F}" type="slidenum">
              <a:rPr lang="en-US" smtClean="0"/>
              <a:t>‹#›</a:t>
            </a:fld>
            <a:endParaRPr lang="en-US"/>
          </a:p>
        </p:txBody>
      </p:sp>
    </p:spTree>
    <p:extLst>
      <p:ext uri="{BB962C8B-B14F-4D97-AF65-F5344CB8AC3E}">
        <p14:creationId xmlns:p14="http://schemas.microsoft.com/office/powerpoint/2010/main" val="2553419318"/>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72" r:id="rId3"/>
    <p:sldLayoutId id="2147483673" r:id="rId4"/>
    <p:sldLayoutId id="2147483674" r:id="rId5"/>
    <p:sldLayoutId id="2147483675" r:id="rId6"/>
    <p:sldLayoutId id="2147483682" r:id="rId7"/>
    <p:sldLayoutId id="2147483681" r:id="rId8"/>
    <p:sldLayoutId id="2147483680" r:id="rId9"/>
    <p:sldLayoutId id="2147483684" r:id="rId10"/>
    <p:sldLayoutId id="2147483692" r:id="rId11"/>
    <p:sldLayoutId id="2147483685" r:id="rId12"/>
    <p:sldLayoutId id="2147483676" r:id="rId13"/>
    <p:sldLayoutId id="2147483677" r:id="rId14"/>
    <p:sldLayoutId id="2147483678" r:id="rId15"/>
    <p:sldLayoutId id="2147483679" r:id="rId16"/>
    <p:sldLayoutId id="2147483663" r:id="rId17"/>
    <p:sldLayoutId id="2147483683" r:id="rId18"/>
    <p:sldLayoutId id="2147483688" r:id="rId19"/>
    <p:sldLayoutId id="2147483694" r:id="rId20"/>
    <p:sldLayoutId id="2147483693" r:id="rId21"/>
    <p:sldLayoutId id="2147483689" r:id="rId22"/>
    <p:sldLayoutId id="2147483690"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england.nhs.uk/wp-content/uploads/2017/02/adult-pocket-guide.pdf"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ucl.ac.uk/pals/sites/pals/files/self-harm_and_suicide_prevention_competence_framework_-_public_health_8th_oct_18.pdf"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C601-9AAF-4D41-852D-A6E968CF6490}"/>
              </a:ext>
            </a:extLst>
          </p:cNvPr>
          <p:cNvSpPr>
            <a:spLocks noGrp="1"/>
          </p:cNvSpPr>
          <p:nvPr>
            <p:ph type="ctrTitle"/>
          </p:nvPr>
        </p:nvSpPr>
        <p:spPr/>
        <p:txBody>
          <a:bodyPr/>
          <a:lstStyle/>
          <a:p>
            <a:r>
              <a:rPr lang="en-US" b="1"/>
              <a:t>Context and frameworks</a:t>
            </a:r>
            <a:endParaRPr lang="en-GB" b="1"/>
          </a:p>
        </p:txBody>
      </p:sp>
      <p:sp>
        <p:nvSpPr>
          <p:cNvPr id="3" name="Subtitle 2">
            <a:extLst>
              <a:ext uri="{FF2B5EF4-FFF2-40B4-BE49-F238E27FC236}">
                <a16:creationId xmlns:a16="http://schemas.microsoft.com/office/drawing/2014/main" id="{23712068-87FF-4D08-B201-5C40082CA463}"/>
              </a:ext>
            </a:extLst>
          </p:cNvPr>
          <p:cNvSpPr>
            <a:spLocks noGrp="1"/>
          </p:cNvSpPr>
          <p:nvPr>
            <p:ph type="subTitle" idx="1"/>
          </p:nvPr>
        </p:nvSpPr>
        <p:spPr/>
        <p:txBody>
          <a:bodyPr vert="horz" lIns="91440" tIns="45720" rIns="91440" bIns="45720" rtlCol="0" anchor="t">
            <a:normAutofit/>
          </a:bodyPr>
          <a:lstStyle/>
          <a:p>
            <a:r>
              <a:rPr lang="en-US" sz="2800">
                <a:latin typeface="Calibri"/>
                <a:cs typeface="Calibri"/>
              </a:rPr>
              <a:t>Trainer (s)</a:t>
            </a:r>
            <a:endParaRPr lang="en-US" sz="2800"/>
          </a:p>
          <a:p>
            <a:r>
              <a:rPr lang="en-US" sz="2800">
                <a:latin typeface="Calibri"/>
                <a:cs typeface="Calibri"/>
              </a:rPr>
              <a:t>Date</a:t>
            </a:r>
            <a:endParaRPr lang="en-US" sz="3600"/>
          </a:p>
          <a:p>
            <a:endParaRPr lang="en-GB"/>
          </a:p>
        </p:txBody>
      </p:sp>
      <p:pic>
        <p:nvPicPr>
          <p:cNvPr id="5" name="Picture Placeholder 4">
            <a:extLst>
              <a:ext uri="{FF2B5EF4-FFF2-40B4-BE49-F238E27FC236}">
                <a16:creationId xmlns:a16="http://schemas.microsoft.com/office/drawing/2014/main" id="{BBC32E46-51CA-4679-8AA1-8F225BBEFC15}"/>
              </a:ext>
            </a:extLst>
          </p:cNvPr>
          <p:cNvPicPr>
            <a:picLocks noGrp="1" noChangeAspect="1"/>
          </p:cNvPicPr>
          <p:nvPr>
            <p:ph type="pic" sz="quarter" idx="10"/>
          </p:nvPr>
        </p:nvPicPr>
        <p:blipFill>
          <a:blip r:embed="rId3"/>
          <a:srcRect/>
          <a:stretch/>
        </p:blipFill>
        <p:spPr>
          <a:xfrm>
            <a:off x="-2154218" y="-454217"/>
            <a:ext cx="5863575" cy="5835018"/>
          </a:xfrm>
        </p:spPr>
      </p:pic>
    </p:spTree>
    <p:extLst>
      <p:ext uri="{BB962C8B-B14F-4D97-AF65-F5344CB8AC3E}">
        <p14:creationId xmlns:p14="http://schemas.microsoft.com/office/powerpoint/2010/main" val="357143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Recap ways of working</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a:noAutofit/>
          </a:bodyPr>
          <a:lstStyle/>
          <a:p>
            <a:pPr marL="0" indent="0">
              <a:lnSpc>
                <a:spcPct val="100000"/>
              </a:lnSpc>
              <a:spcBef>
                <a:spcPts val="0"/>
              </a:spcBef>
              <a:spcAft>
                <a:spcPts val="600"/>
              </a:spcAft>
              <a:buNone/>
            </a:pPr>
            <a:r>
              <a:rPr lang="en-GB" b="1"/>
              <a:t>Purpose: </a:t>
            </a:r>
            <a:r>
              <a:rPr lang="en-GB"/>
              <a:t>For people to remind themselves of what they wanted to get out of the training and how they wanted to work as a group</a:t>
            </a:r>
            <a:endParaRPr lang="en-GB" b="1"/>
          </a:p>
          <a:p>
            <a:pPr marL="0" indent="0">
              <a:lnSpc>
                <a:spcPct val="100000"/>
              </a:lnSpc>
              <a:spcBef>
                <a:spcPts val="0"/>
              </a:spcBef>
              <a:spcAft>
                <a:spcPts val="600"/>
              </a:spcAft>
              <a:buNone/>
            </a:pPr>
            <a:r>
              <a:rPr lang="en-GB" b="1"/>
              <a:t>Materials: </a:t>
            </a:r>
            <a:r>
              <a:rPr lang="en-GB"/>
              <a:t>3 flipcharts from session 1 around the room: “Aims for the course”, “Ways of working together”, “Working with the facilitators”</a:t>
            </a:r>
          </a:p>
          <a:p>
            <a:pPr marL="0" indent="0">
              <a:lnSpc>
                <a:spcPct val="100000"/>
              </a:lnSpc>
              <a:spcBef>
                <a:spcPts val="0"/>
              </a:spcBef>
              <a:spcAft>
                <a:spcPts val="600"/>
              </a:spcAft>
              <a:buNone/>
            </a:pPr>
            <a:r>
              <a:rPr lang="en-GB" b="1"/>
              <a:t>Instructions:</a:t>
            </a:r>
          </a:p>
          <a:p>
            <a:pPr>
              <a:lnSpc>
                <a:spcPct val="100000"/>
              </a:lnSpc>
              <a:spcBef>
                <a:spcPts val="0"/>
              </a:spcBef>
              <a:spcAft>
                <a:spcPts val="600"/>
              </a:spcAft>
            </a:pPr>
            <a:r>
              <a:rPr lang="en-GB"/>
              <a:t>Talk through the outputs from session 1</a:t>
            </a:r>
          </a:p>
          <a:p>
            <a:pPr>
              <a:spcBef>
                <a:spcPts val="0"/>
              </a:spcBef>
            </a:pPr>
            <a:r>
              <a:rPr lang="en-GB"/>
              <a:t>Ask the groups to discuss any additions/changes they would like to make to these </a:t>
            </a:r>
          </a:p>
          <a:p>
            <a:pPr marL="0" indent="0">
              <a:spcBef>
                <a:spcPts val="0"/>
              </a:spcBef>
              <a:buNone/>
            </a:pPr>
            <a:r>
              <a:rPr lang="en-GB" b="1"/>
              <a:t>NB. Keep the notes from this exercise for future sessions.</a:t>
            </a:r>
            <a:endParaRPr lang="en-GB"/>
          </a:p>
          <a:p>
            <a:pPr marL="0" indent="0">
              <a:lnSpc>
                <a:spcPct val="100000"/>
              </a:lnSpc>
              <a:spcBef>
                <a:spcPts val="0"/>
              </a:spcBef>
              <a:spcAft>
                <a:spcPts val="600"/>
              </a:spcAft>
              <a:buNone/>
            </a:pPr>
            <a:r>
              <a:rPr lang="en-GB" b="1"/>
              <a:t>Timings: </a:t>
            </a:r>
          </a:p>
          <a:p>
            <a:pPr>
              <a:spcBef>
                <a:spcPts val="0"/>
              </a:spcBef>
            </a:pPr>
            <a:r>
              <a:rPr lang="en-GB"/>
              <a:t>5 mins</a:t>
            </a:r>
          </a:p>
        </p:txBody>
      </p:sp>
    </p:spTree>
    <p:extLst>
      <p:ext uri="{BB962C8B-B14F-4D97-AF65-F5344CB8AC3E}">
        <p14:creationId xmlns:p14="http://schemas.microsoft.com/office/powerpoint/2010/main" val="345453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cutting, man, indoor&#10;&#10;Description automatically generated">
            <a:extLst>
              <a:ext uri="{FF2B5EF4-FFF2-40B4-BE49-F238E27FC236}">
                <a16:creationId xmlns:a16="http://schemas.microsoft.com/office/drawing/2014/main" id="{CA1484A0-473E-4979-813A-84BCB1FE76C2}"/>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634" r="2634"/>
          <a:stretch>
            <a:fillRect/>
          </a:stretch>
        </p:blipFill>
        <p:spPr>
          <a:xfrm>
            <a:off x="-106212" y="-181604"/>
            <a:ext cx="9746393" cy="6860655"/>
          </a:xfrm>
        </p:spPr>
      </p:pic>
      <p:sp>
        <p:nvSpPr>
          <p:cNvPr id="9" name="Rectangle 8">
            <a:extLst>
              <a:ext uri="{FF2B5EF4-FFF2-40B4-BE49-F238E27FC236}">
                <a16:creationId xmlns:a16="http://schemas.microsoft.com/office/drawing/2014/main" id="{918C973C-C65B-4288-ABCD-B37D82B2B007}"/>
              </a:ext>
            </a:extLst>
          </p:cNvPr>
          <p:cNvSpPr/>
          <p:nvPr/>
        </p:nvSpPr>
        <p:spPr>
          <a:xfrm>
            <a:off x="-106213" y="556837"/>
            <a:ext cx="7221907" cy="946150"/>
          </a:xfrm>
          <a:prstGeom prst="rect">
            <a:avLst/>
          </a:prstGeom>
          <a:solidFill>
            <a:srgbClr val="13131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itle 1">
            <a:extLst>
              <a:ext uri="{FF2B5EF4-FFF2-40B4-BE49-F238E27FC236}">
                <a16:creationId xmlns:a16="http://schemas.microsoft.com/office/drawing/2014/main" id="{24F42D7C-11C9-48E8-81A9-9B5875403E24}"/>
              </a:ext>
            </a:extLst>
          </p:cNvPr>
          <p:cNvSpPr txBox="1">
            <a:spLocks/>
          </p:cNvSpPr>
          <p:nvPr/>
        </p:nvSpPr>
        <p:spPr>
          <a:xfrm>
            <a:off x="1" y="556837"/>
            <a:ext cx="6816435" cy="946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Ways of working</a:t>
            </a:r>
          </a:p>
        </p:txBody>
      </p:sp>
      <p:sp>
        <p:nvSpPr>
          <p:cNvPr id="7" name="Rectangle 6">
            <a:extLst>
              <a:ext uri="{FF2B5EF4-FFF2-40B4-BE49-F238E27FC236}">
                <a16:creationId xmlns:a16="http://schemas.microsoft.com/office/drawing/2014/main" id="{69E8FA24-F9B7-43E2-8E3C-B8343C17D9BD}"/>
              </a:ext>
            </a:extLst>
          </p:cNvPr>
          <p:cNvSpPr/>
          <p:nvPr/>
        </p:nvSpPr>
        <p:spPr>
          <a:xfrm>
            <a:off x="-106212" y="2036502"/>
            <a:ext cx="7238532" cy="363277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itle 1">
            <a:extLst>
              <a:ext uri="{FF2B5EF4-FFF2-40B4-BE49-F238E27FC236}">
                <a16:creationId xmlns:a16="http://schemas.microsoft.com/office/drawing/2014/main" id="{E694F0CF-BD44-4D8D-BBB4-AE2B7015B202}"/>
              </a:ext>
            </a:extLst>
          </p:cNvPr>
          <p:cNvSpPr txBox="1">
            <a:spLocks/>
          </p:cNvSpPr>
          <p:nvPr/>
        </p:nvSpPr>
        <p:spPr>
          <a:xfrm>
            <a:off x="1" y="2036502"/>
            <a:ext cx="6904891" cy="3632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600"/>
              </a:spcAft>
              <a:buFont typeface="Arial" panose="020B0604020202020204" pitchFamily="34" charset="0"/>
              <a:buChar char="•"/>
            </a:pPr>
            <a:r>
              <a:rPr lang="en-GB" sz="2400">
                <a:solidFill>
                  <a:schemeClr val="bg1"/>
                </a:solidFill>
              </a:rPr>
              <a:t>What do you want to get out of the course overall?</a:t>
            </a:r>
          </a:p>
          <a:p>
            <a:pPr marL="571500" indent="-571500">
              <a:lnSpc>
                <a:spcPct val="100000"/>
              </a:lnSpc>
              <a:spcAft>
                <a:spcPts val="600"/>
              </a:spcAft>
              <a:buFont typeface="Arial" panose="020B0604020202020204" pitchFamily="34" charset="0"/>
              <a:buChar char="•"/>
            </a:pPr>
            <a:r>
              <a:rPr lang="en-GB" sz="2400">
                <a:solidFill>
                  <a:schemeClr val="bg1"/>
                </a:solidFill>
              </a:rPr>
              <a:t>How do you want to work together as a group to feel safe and comfortable?</a:t>
            </a:r>
          </a:p>
          <a:p>
            <a:pPr marL="571500" indent="-571500">
              <a:lnSpc>
                <a:spcPct val="100000"/>
              </a:lnSpc>
              <a:spcAft>
                <a:spcPts val="600"/>
              </a:spcAft>
              <a:buFont typeface="Arial" panose="020B0604020202020204" pitchFamily="34" charset="0"/>
              <a:buChar char="•"/>
            </a:pPr>
            <a:r>
              <a:rPr lang="en-GB" sz="2400">
                <a:solidFill>
                  <a:schemeClr val="bg1"/>
                </a:solidFill>
              </a:rPr>
              <a:t>What do you need from the facilitators to feel safe and comfortable?</a:t>
            </a:r>
          </a:p>
          <a:p>
            <a:pPr marL="571500" indent="-571500">
              <a:lnSpc>
                <a:spcPct val="100000"/>
              </a:lnSpc>
              <a:spcAft>
                <a:spcPts val="600"/>
              </a:spcAft>
              <a:buFont typeface="Arial" panose="020B0604020202020204" pitchFamily="34" charset="0"/>
              <a:buChar char="•"/>
            </a:pPr>
            <a:endParaRPr lang="en-GB" sz="2400">
              <a:solidFill>
                <a:schemeClr val="bg1"/>
              </a:solidFill>
            </a:endParaRPr>
          </a:p>
          <a:p>
            <a:pPr>
              <a:lnSpc>
                <a:spcPct val="100000"/>
              </a:lnSpc>
              <a:spcAft>
                <a:spcPts val="600"/>
              </a:spcAft>
            </a:pPr>
            <a:r>
              <a:rPr lang="en-GB" sz="2400">
                <a:solidFill>
                  <a:schemeClr val="bg1"/>
                </a:solidFill>
              </a:rPr>
              <a:t>Review the flipchart outputs.</a:t>
            </a:r>
            <a:endParaRPr lang="en-GB" sz="2400">
              <a:solidFill>
                <a:schemeClr val="bg1"/>
              </a:solidFill>
              <a:cs typeface="Calibri Light"/>
            </a:endParaRPr>
          </a:p>
        </p:txBody>
      </p:sp>
    </p:spTree>
    <p:extLst>
      <p:ext uri="{BB962C8B-B14F-4D97-AF65-F5344CB8AC3E}">
        <p14:creationId xmlns:p14="http://schemas.microsoft.com/office/powerpoint/2010/main" val="96855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Aims</a:t>
            </a:r>
          </a:p>
        </p:txBody>
      </p:sp>
    </p:spTree>
    <p:extLst>
      <p:ext uri="{BB962C8B-B14F-4D97-AF65-F5344CB8AC3E}">
        <p14:creationId xmlns:p14="http://schemas.microsoft.com/office/powerpoint/2010/main" val="335797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Aims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rtlCol="0" anchor="t">
            <a:noAutofit/>
          </a:bodyPr>
          <a:lstStyle/>
          <a:p>
            <a:pPr marL="0" indent="0">
              <a:lnSpc>
                <a:spcPct val="100000"/>
              </a:lnSpc>
              <a:spcBef>
                <a:spcPts val="0"/>
              </a:spcBef>
              <a:spcAft>
                <a:spcPts val="600"/>
              </a:spcAft>
              <a:buNone/>
            </a:pPr>
            <a:r>
              <a:rPr lang="en-GB" b="1">
                <a:latin typeface="Calibri Light"/>
                <a:cs typeface="Calibri Light"/>
              </a:rPr>
              <a:t>Purpose: </a:t>
            </a:r>
            <a:r>
              <a:rPr lang="en-GB">
                <a:latin typeface="Calibri Light"/>
                <a:cs typeface="Calibri Light"/>
              </a:rPr>
              <a:t>To provide an overview of day</a:t>
            </a:r>
            <a:endParaRPr lang="en-GB" b="1">
              <a:latin typeface="Calibri Light"/>
              <a:cs typeface="Calibri Light"/>
            </a:endParaRPr>
          </a:p>
          <a:p>
            <a:pPr marL="0" indent="0">
              <a:lnSpc>
                <a:spcPct val="100000"/>
              </a:lnSpc>
              <a:spcBef>
                <a:spcPts val="0"/>
              </a:spcBef>
              <a:spcAft>
                <a:spcPts val="600"/>
              </a:spcAft>
              <a:buNone/>
            </a:pPr>
            <a:r>
              <a:rPr lang="en-GB" b="1">
                <a:latin typeface="Calibri Light"/>
                <a:cs typeface="Calibri Light"/>
              </a:rPr>
              <a:t>Materials: </a:t>
            </a:r>
            <a:r>
              <a:rPr lang="en-GB">
                <a:latin typeface="Calibri Light"/>
                <a:cs typeface="Calibri Light"/>
              </a:rPr>
              <a:t>None</a:t>
            </a:r>
          </a:p>
          <a:p>
            <a:pPr marL="0" indent="0">
              <a:lnSpc>
                <a:spcPct val="100000"/>
              </a:lnSpc>
              <a:spcBef>
                <a:spcPts val="0"/>
              </a:spcBef>
              <a:spcAft>
                <a:spcPts val="600"/>
              </a:spcAft>
              <a:buNone/>
            </a:pPr>
            <a:r>
              <a:rPr lang="en-GB" b="1">
                <a:latin typeface="Calibri Light"/>
                <a:cs typeface="Calibri Light"/>
              </a:rPr>
              <a:t>Instructions:</a:t>
            </a:r>
          </a:p>
          <a:p>
            <a:pPr marL="0" indent="0">
              <a:spcBef>
                <a:spcPts val="0"/>
              </a:spcBef>
              <a:buNone/>
            </a:pPr>
            <a:r>
              <a:rPr lang="en-GB">
                <a:latin typeface="Calibri Light"/>
                <a:cs typeface="Calibri Light"/>
              </a:rPr>
              <a:t>Remind people of the sessions and where we are in terms of the programme (slide 14)  before talking about the aims for todays session (slide 15).</a:t>
            </a:r>
          </a:p>
          <a:p>
            <a:pPr marL="0" indent="0">
              <a:spcBef>
                <a:spcPts val="0"/>
              </a:spcBef>
              <a:buNone/>
            </a:pPr>
            <a:endParaRPr lang="en-GB">
              <a:latin typeface="Calibri Light"/>
              <a:cs typeface="Calibri Light"/>
            </a:endParaRPr>
          </a:p>
          <a:p>
            <a:pPr marL="0" indent="0">
              <a:spcBef>
                <a:spcPts val="0"/>
              </a:spcBef>
              <a:buNone/>
            </a:pPr>
            <a:r>
              <a:rPr lang="en-GB" b="1">
                <a:latin typeface="Calibri Light"/>
                <a:cs typeface="Calibri Light"/>
              </a:rPr>
              <a:t>Timings: </a:t>
            </a:r>
            <a:endParaRPr lang="en-GB" b="1"/>
          </a:p>
          <a:p>
            <a:pPr>
              <a:spcBef>
                <a:spcPts val="0"/>
              </a:spcBef>
            </a:pPr>
            <a:r>
              <a:rPr lang="en-GB">
                <a:latin typeface="Calibri Light"/>
                <a:cs typeface="Calibri Light"/>
              </a:rPr>
              <a:t>5 mins</a:t>
            </a:r>
          </a:p>
        </p:txBody>
      </p:sp>
    </p:spTree>
    <p:extLst>
      <p:ext uri="{BB962C8B-B14F-4D97-AF65-F5344CB8AC3E}">
        <p14:creationId xmlns:p14="http://schemas.microsoft.com/office/powerpoint/2010/main" val="242428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CBFCCC3-FD92-4AC8-AF9A-6D2D0628CA04}"/>
              </a:ext>
            </a:extLst>
          </p:cNvPr>
          <p:cNvSpPr/>
          <p:nvPr/>
        </p:nvSpPr>
        <p:spPr>
          <a:xfrm>
            <a:off x="7275794" y="1493220"/>
            <a:ext cx="1759897" cy="3940278"/>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Supporting mental health</a:t>
            </a:r>
          </a:p>
        </p:txBody>
      </p:sp>
      <p:sp>
        <p:nvSpPr>
          <p:cNvPr id="36" name="Rectangle 35">
            <a:extLst>
              <a:ext uri="{FF2B5EF4-FFF2-40B4-BE49-F238E27FC236}">
                <a16:creationId xmlns:a16="http://schemas.microsoft.com/office/drawing/2014/main" id="{EB1A4573-C346-40B4-8FDF-F6D4412C06A1}"/>
              </a:ext>
            </a:extLst>
          </p:cNvPr>
          <p:cNvSpPr/>
          <p:nvPr/>
        </p:nvSpPr>
        <p:spPr>
          <a:xfrm>
            <a:off x="5464317" y="1493220"/>
            <a:ext cx="1759897" cy="3940278"/>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Navigating the system</a:t>
            </a:r>
          </a:p>
        </p:txBody>
      </p:sp>
      <p:sp>
        <p:nvSpPr>
          <p:cNvPr id="34" name="Rectangle 33">
            <a:extLst>
              <a:ext uri="{FF2B5EF4-FFF2-40B4-BE49-F238E27FC236}">
                <a16:creationId xmlns:a16="http://schemas.microsoft.com/office/drawing/2014/main" id="{977B5E94-4C2C-4596-BABF-901E64EE1E5E}"/>
              </a:ext>
            </a:extLst>
          </p:cNvPr>
          <p:cNvSpPr/>
          <p:nvPr/>
        </p:nvSpPr>
        <p:spPr>
          <a:xfrm>
            <a:off x="3652837"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Communication and interpersonal skills</a:t>
            </a:r>
          </a:p>
        </p:txBody>
      </p:sp>
      <p:sp>
        <p:nvSpPr>
          <p:cNvPr id="33" name="Rectangle 32">
            <a:extLst>
              <a:ext uri="{FF2B5EF4-FFF2-40B4-BE49-F238E27FC236}">
                <a16:creationId xmlns:a16="http://schemas.microsoft.com/office/drawing/2014/main" id="{EF5C75C0-0092-496D-AFEC-41F1FCE6209B}"/>
              </a:ext>
            </a:extLst>
          </p:cNvPr>
          <p:cNvSpPr/>
          <p:nvPr/>
        </p:nvSpPr>
        <p:spPr>
          <a:xfrm>
            <a:off x="1841360"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Self-care and </a:t>
            </a:r>
          </a:p>
          <a:p>
            <a:pPr algn="ctr"/>
            <a:r>
              <a:rPr lang="en-GB" sz="1600"/>
              <a:t>self- management</a:t>
            </a:r>
          </a:p>
        </p:txBody>
      </p:sp>
      <p:sp>
        <p:nvSpPr>
          <p:cNvPr id="6" name="Rectangle 5">
            <a:extLst>
              <a:ext uri="{FF2B5EF4-FFF2-40B4-BE49-F238E27FC236}">
                <a16:creationId xmlns:a16="http://schemas.microsoft.com/office/drawing/2014/main" id="{4DEA8709-D001-434D-9B53-B6F673E07399}"/>
              </a:ext>
            </a:extLst>
          </p:cNvPr>
          <p:cNvSpPr/>
          <p:nvPr/>
        </p:nvSpPr>
        <p:spPr>
          <a:xfrm>
            <a:off x="108309" y="2360914"/>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1. Working as a peer</a:t>
            </a:r>
          </a:p>
        </p:txBody>
      </p:sp>
      <p:sp>
        <p:nvSpPr>
          <p:cNvPr id="7" name="Rectangle 6">
            <a:extLst>
              <a:ext uri="{FF2B5EF4-FFF2-40B4-BE49-F238E27FC236}">
                <a16:creationId xmlns:a16="http://schemas.microsoft.com/office/drawing/2014/main" id="{F178982D-467E-47F9-AAE9-3574BE2C11BD}"/>
              </a:ext>
            </a:extLst>
          </p:cNvPr>
          <p:cNvSpPr/>
          <p:nvPr/>
        </p:nvSpPr>
        <p:spPr>
          <a:xfrm>
            <a:off x="1919902" y="2360914"/>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2. Use of self</a:t>
            </a:r>
          </a:p>
        </p:txBody>
      </p:sp>
      <p:sp>
        <p:nvSpPr>
          <p:cNvPr id="8" name="Rectangle 7">
            <a:extLst>
              <a:ext uri="{FF2B5EF4-FFF2-40B4-BE49-F238E27FC236}">
                <a16:creationId xmlns:a16="http://schemas.microsoft.com/office/drawing/2014/main" id="{92553F9F-16FA-4AA7-995C-7D1C10CD3E7D}"/>
              </a:ext>
            </a:extLst>
          </p:cNvPr>
          <p:cNvSpPr/>
          <p:nvPr/>
        </p:nvSpPr>
        <p:spPr>
          <a:xfrm>
            <a:off x="3731380" y="2360914"/>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3. Effective relationships</a:t>
            </a:r>
          </a:p>
        </p:txBody>
      </p:sp>
      <p:sp>
        <p:nvSpPr>
          <p:cNvPr id="9" name="Rectangle 8">
            <a:extLst>
              <a:ext uri="{FF2B5EF4-FFF2-40B4-BE49-F238E27FC236}">
                <a16:creationId xmlns:a16="http://schemas.microsoft.com/office/drawing/2014/main" id="{2AA25317-C84F-47DD-B919-76F8CF50290B}"/>
              </a:ext>
            </a:extLst>
          </p:cNvPr>
          <p:cNvSpPr/>
          <p:nvPr/>
        </p:nvSpPr>
        <p:spPr>
          <a:xfrm>
            <a:off x="5542858" y="2360914"/>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4. Context and frameworks</a:t>
            </a:r>
          </a:p>
        </p:txBody>
      </p:sp>
      <p:sp>
        <p:nvSpPr>
          <p:cNvPr id="10" name="Rectangle 9">
            <a:extLst>
              <a:ext uri="{FF2B5EF4-FFF2-40B4-BE49-F238E27FC236}">
                <a16:creationId xmlns:a16="http://schemas.microsoft.com/office/drawing/2014/main" id="{42029629-8552-4453-8801-63A7F0A7F17B}"/>
              </a:ext>
            </a:extLst>
          </p:cNvPr>
          <p:cNvSpPr/>
          <p:nvPr/>
        </p:nvSpPr>
        <p:spPr>
          <a:xfrm>
            <a:off x="7354336" y="2360914"/>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5. Mental health</a:t>
            </a:r>
          </a:p>
        </p:txBody>
      </p:sp>
      <p:sp>
        <p:nvSpPr>
          <p:cNvPr id="11" name="Rectangle 10">
            <a:extLst>
              <a:ext uri="{FF2B5EF4-FFF2-40B4-BE49-F238E27FC236}">
                <a16:creationId xmlns:a16="http://schemas.microsoft.com/office/drawing/2014/main" id="{5CFD2CAF-8C02-42FB-8D22-0F23CAA566D3}"/>
              </a:ext>
            </a:extLst>
          </p:cNvPr>
          <p:cNvSpPr/>
          <p:nvPr/>
        </p:nvSpPr>
        <p:spPr>
          <a:xfrm>
            <a:off x="1919902" y="3936537"/>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6. Supporting self-management</a:t>
            </a:r>
          </a:p>
        </p:txBody>
      </p:sp>
      <p:sp>
        <p:nvSpPr>
          <p:cNvPr id="12" name="Rectangle 11">
            <a:extLst>
              <a:ext uri="{FF2B5EF4-FFF2-40B4-BE49-F238E27FC236}">
                <a16:creationId xmlns:a16="http://schemas.microsoft.com/office/drawing/2014/main" id="{C8BB4068-4B65-4ED8-90B2-7C0220A8CDFC}"/>
              </a:ext>
            </a:extLst>
          </p:cNvPr>
          <p:cNvSpPr/>
          <p:nvPr/>
        </p:nvSpPr>
        <p:spPr>
          <a:xfrm>
            <a:off x="3731380" y="3936537"/>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7. Working with other professionals</a:t>
            </a:r>
          </a:p>
        </p:txBody>
      </p:sp>
      <p:sp>
        <p:nvSpPr>
          <p:cNvPr id="13" name="Rectangle 12">
            <a:extLst>
              <a:ext uri="{FF2B5EF4-FFF2-40B4-BE49-F238E27FC236}">
                <a16:creationId xmlns:a16="http://schemas.microsoft.com/office/drawing/2014/main" id="{FC00ED42-6BA0-4B30-A8F4-846754A4DB2D}"/>
              </a:ext>
            </a:extLst>
          </p:cNvPr>
          <p:cNvSpPr/>
          <p:nvPr/>
        </p:nvSpPr>
        <p:spPr>
          <a:xfrm>
            <a:off x="5542858" y="3936537"/>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8. Supporting access to care</a:t>
            </a:r>
          </a:p>
        </p:txBody>
      </p:sp>
      <p:sp>
        <p:nvSpPr>
          <p:cNvPr id="14" name="Rectangle 13">
            <a:extLst>
              <a:ext uri="{FF2B5EF4-FFF2-40B4-BE49-F238E27FC236}">
                <a16:creationId xmlns:a16="http://schemas.microsoft.com/office/drawing/2014/main" id="{6E9504CE-32D6-4E6D-98FF-0369F4483EE6}"/>
              </a:ext>
            </a:extLst>
          </p:cNvPr>
          <p:cNvSpPr/>
          <p:nvPr/>
        </p:nvSpPr>
        <p:spPr>
          <a:xfrm>
            <a:off x="7354336" y="3936537"/>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9. Working with groups</a:t>
            </a:r>
          </a:p>
        </p:txBody>
      </p:sp>
      <p:cxnSp>
        <p:nvCxnSpPr>
          <p:cNvPr id="16" name="Straight Arrow Connector 15">
            <a:extLst>
              <a:ext uri="{FF2B5EF4-FFF2-40B4-BE49-F238E27FC236}">
                <a16:creationId xmlns:a16="http://schemas.microsoft.com/office/drawing/2014/main" id="{73B698D6-6197-4F15-903E-510AEA4880C1}"/>
              </a:ext>
            </a:extLst>
          </p:cNvPr>
          <p:cNvCxnSpPr>
            <a:cxnSpLocks/>
            <a:stCxn id="6" idx="3"/>
            <a:endCxn id="7" idx="1"/>
          </p:cNvCxnSpPr>
          <p:nvPr/>
        </p:nvCxnSpPr>
        <p:spPr>
          <a:xfrm>
            <a:off x="1711121" y="2926269"/>
            <a:ext cx="20878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9859955-64D6-4E3C-96C5-A7384623CAA4}"/>
              </a:ext>
            </a:extLst>
          </p:cNvPr>
          <p:cNvCxnSpPr>
            <a:cxnSpLocks/>
            <a:stCxn id="7" idx="3"/>
            <a:endCxn id="8" idx="1"/>
          </p:cNvCxnSpPr>
          <p:nvPr/>
        </p:nvCxnSpPr>
        <p:spPr>
          <a:xfrm>
            <a:off x="3522714"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0BE254-1FB8-4DB9-9C89-7956621760B7}"/>
              </a:ext>
            </a:extLst>
          </p:cNvPr>
          <p:cNvCxnSpPr>
            <a:stCxn id="8" idx="3"/>
            <a:endCxn id="9" idx="1"/>
          </p:cNvCxnSpPr>
          <p:nvPr/>
        </p:nvCxnSpPr>
        <p:spPr>
          <a:xfrm>
            <a:off x="5334192"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AFCB3C7-A7C8-42E2-A906-5B4F9ADBD67D}"/>
              </a:ext>
            </a:extLst>
          </p:cNvPr>
          <p:cNvCxnSpPr>
            <a:stCxn id="9" idx="3"/>
            <a:endCxn id="10" idx="1"/>
          </p:cNvCxnSpPr>
          <p:nvPr/>
        </p:nvCxnSpPr>
        <p:spPr>
          <a:xfrm>
            <a:off x="7145670"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D49A4E8-AEAA-4984-BCD8-03B9F04BC3A2}"/>
              </a:ext>
            </a:extLst>
          </p:cNvPr>
          <p:cNvCxnSpPr>
            <a:stCxn id="11" idx="3"/>
            <a:endCxn id="12" idx="1"/>
          </p:cNvCxnSpPr>
          <p:nvPr/>
        </p:nvCxnSpPr>
        <p:spPr>
          <a:xfrm>
            <a:off x="3522714"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16734D4-BC9C-467A-93BB-1D125C1CABCC}"/>
              </a:ext>
            </a:extLst>
          </p:cNvPr>
          <p:cNvCxnSpPr>
            <a:stCxn id="12" idx="3"/>
            <a:endCxn id="13" idx="1"/>
          </p:cNvCxnSpPr>
          <p:nvPr/>
        </p:nvCxnSpPr>
        <p:spPr>
          <a:xfrm>
            <a:off x="5334192"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558B616-14CC-4534-B19F-19B85F1E7DF7}"/>
              </a:ext>
            </a:extLst>
          </p:cNvPr>
          <p:cNvCxnSpPr>
            <a:stCxn id="13" idx="3"/>
            <a:endCxn id="14" idx="1"/>
          </p:cNvCxnSpPr>
          <p:nvPr/>
        </p:nvCxnSpPr>
        <p:spPr>
          <a:xfrm>
            <a:off x="7145670"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E60AC66-CC09-4049-A7A3-AF0BA68D6462}"/>
              </a:ext>
            </a:extLst>
          </p:cNvPr>
          <p:cNvCxnSpPr>
            <a:stCxn id="10" idx="2"/>
            <a:endCxn id="11" idx="0"/>
          </p:cNvCxnSpPr>
          <p:nvPr/>
        </p:nvCxnSpPr>
        <p:spPr>
          <a:xfrm rot="5400000">
            <a:off x="5216069" y="996863"/>
            <a:ext cx="444913" cy="5434434"/>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0EBAC265-CCE4-4A34-891B-80108B6318C0}"/>
              </a:ext>
            </a:extLst>
          </p:cNvPr>
          <p:cNvGrpSpPr/>
          <p:nvPr/>
        </p:nvGrpSpPr>
        <p:grpSpPr>
          <a:xfrm rot="19088755">
            <a:off x="5580228" y="234881"/>
            <a:ext cx="1129012" cy="1130796"/>
            <a:chOff x="450384" y="8018156"/>
            <a:chExt cx="1311541" cy="1313613"/>
          </a:xfrm>
        </p:grpSpPr>
        <p:sp>
          <p:nvSpPr>
            <p:cNvPr id="27" name="Teardrop 26">
              <a:extLst>
                <a:ext uri="{FF2B5EF4-FFF2-40B4-BE49-F238E27FC236}">
                  <a16:creationId xmlns:a16="http://schemas.microsoft.com/office/drawing/2014/main" id="{1BEC639A-B74E-41D4-BC2E-8F4F11CC794A}"/>
                </a:ext>
              </a:extLst>
            </p:cNvPr>
            <p:cNvSpPr/>
            <p:nvPr/>
          </p:nvSpPr>
          <p:spPr>
            <a:xfrm rot="8178293">
              <a:off x="450384" y="8018156"/>
              <a:ext cx="1311541" cy="1313613"/>
            </a:xfrm>
            <a:prstGeom prst="teardrop">
              <a:avLst>
                <a:gd name="adj" fmla="val 92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a:p>
          </p:txBody>
        </p:sp>
        <p:sp>
          <p:nvSpPr>
            <p:cNvPr id="29" name="TextBox 28">
              <a:extLst>
                <a:ext uri="{FF2B5EF4-FFF2-40B4-BE49-F238E27FC236}">
                  <a16:creationId xmlns:a16="http://schemas.microsoft.com/office/drawing/2014/main" id="{289F1B69-18BA-4D60-ADD0-5C9D4406A1BA}"/>
                </a:ext>
              </a:extLst>
            </p:cNvPr>
            <p:cNvSpPr txBox="1"/>
            <p:nvPr/>
          </p:nvSpPr>
          <p:spPr>
            <a:xfrm>
              <a:off x="520288" y="8299553"/>
              <a:ext cx="1171734" cy="750824"/>
            </a:xfrm>
            <a:prstGeom prst="rect">
              <a:avLst/>
            </a:prstGeom>
            <a:noFill/>
          </p:spPr>
          <p:txBody>
            <a:bodyPr wrap="square" rtlCol="0">
              <a:spAutoFit/>
            </a:bodyPr>
            <a:lstStyle/>
            <a:p>
              <a:pPr algn="ctr"/>
              <a:r>
                <a:rPr lang="en-GB" b="1">
                  <a:solidFill>
                    <a:schemeClr val="bg1"/>
                  </a:solidFill>
                </a:rPr>
                <a:t>You are here</a:t>
              </a:r>
            </a:p>
          </p:txBody>
        </p:sp>
      </p:grpSp>
      <p:sp>
        <p:nvSpPr>
          <p:cNvPr id="17" name="Title 16">
            <a:extLst>
              <a:ext uri="{FF2B5EF4-FFF2-40B4-BE49-F238E27FC236}">
                <a16:creationId xmlns:a16="http://schemas.microsoft.com/office/drawing/2014/main" id="{434923DD-D123-4BBD-8B27-312F85197DCD}"/>
              </a:ext>
            </a:extLst>
          </p:cNvPr>
          <p:cNvSpPr>
            <a:spLocks noGrp="1"/>
          </p:cNvSpPr>
          <p:nvPr>
            <p:ph type="title"/>
          </p:nvPr>
        </p:nvSpPr>
        <p:spPr/>
        <p:txBody>
          <a:bodyPr/>
          <a:lstStyle/>
          <a:p>
            <a:r>
              <a:rPr lang="en-GB">
                <a:latin typeface="Calibri Light"/>
                <a:cs typeface="Calibri Light"/>
              </a:rPr>
              <a:t>Programme overview</a:t>
            </a:r>
            <a:endParaRPr lang="en-GB"/>
          </a:p>
        </p:txBody>
      </p:sp>
    </p:spTree>
    <p:extLst>
      <p:ext uri="{BB962C8B-B14F-4D97-AF65-F5344CB8AC3E}">
        <p14:creationId xmlns:p14="http://schemas.microsoft.com/office/powerpoint/2010/main" val="665032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D1BA-C484-4209-918A-C45CC448AA27}"/>
              </a:ext>
            </a:extLst>
          </p:cNvPr>
          <p:cNvSpPr>
            <a:spLocks noGrp="1"/>
          </p:cNvSpPr>
          <p:nvPr>
            <p:ph type="title"/>
          </p:nvPr>
        </p:nvSpPr>
        <p:spPr/>
        <p:txBody>
          <a:bodyPr/>
          <a:lstStyle/>
          <a:p>
            <a:r>
              <a:rPr lang="en-GB"/>
              <a:t>Aims for today</a:t>
            </a:r>
          </a:p>
        </p:txBody>
      </p:sp>
      <p:sp>
        <p:nvSpPr>
          <p:cNvPr id="3" name="Content Placeholder 2">
            <a:extLst>
              <a:ext uri="{FF2B5EF4-FFF2-40B4-BE49-F238E27FC236}">
                <a16:creationId xmlns:a16="http://schemas.microsoft.com/office/drawing/2014/main" id="{B18507ED-DAC0-4607-BA91-DE4AC56833FF}"/>
              </a:ext>
            </a:extLst>
          </p:cNvPr>
          <p:cNvSpPr>
            <a:spLocks noGrp="1"/>
          </p:cNvSpPr>
          <p:nvPr>
            <p:ph idx="1"/>
          </p:nvPr>
        </p:nvSpPr>
        <p:spPr/>
        <p:txBody>
          <a:bodyPr>
            <a:normAutofit/>
          </a:bodyPr>
          <a:lstStyle/>
          <a:p>
            <a:pPr marL="0" lvl="0" indent="0">
              <a:buNone/>
            </a:pPr>
            <a:r>
              <a:rPr lang="en-GB" sz="2800">
                <a:solidFill>
                  <a:schemeClr val="tx1"/>
                </a:solidFill>
              </a:rPr>
              <a:t>By the end of today you will have:</a:t>
            </a:r>
          </a:p>
          <a:p>
            <a:pPr fontAlgn="base"/>
            <a:r>
              <a:rPr lang="en-GB"/>
              <a:t>An understanding of how to navigate the PSW role safely and effectively </a:t>
            </a:r>
            <a:r>
              <a:rPr lang="en-US"/>
              <a:t>​</a:t>
            </a:r>
          </a:p>
          <a:p>
            <a:pPr fontAlgn="base"/>
            <a:r>
              <a:rPr lang="en-GB"/>
              <a:t>An understanding of the professional, legal and ethical frameworks and policies relevant to the role of peer support worker</a:t>
            </a:r>
            <a:r>
              <a:rPr lang="en-US"/>
              <a:t>​</a:t>
            </a:r>
          </a:p>
          <a:p>
            <a:pPr fontAlgn="base"/>
            <a:r>
              <a:rPr lang="en-GB"/>
              <a:t>An ability to recognise how and when these frameworks may be relevant to your role </a:t>
            </a:r>
            <a:r>
              <a:rPr lang="en-US"/>
              <a:t>​</a:t>
            </a:r>
          </a:p>
          <a:p>
            <a:pPr fontAlgn="base"/>
            <a:r>
              <a:rPr lang="en-GB"/>
              <a:t>An understanding of how and when to seek additional advice </a:t>
            </a:r>
            <a:r>
              <a:rPr lang="en-US"/>
              <a:t>​</a:t>
            </a:r>
          </a:p>
        </p:txBody>
      </p:sp>
    </p:spTree>
    <p:extLst>
      <p:ext uri="{BB962C8B-B14F-4D97-AF65-F5344CB8AC3E}">
        <p14:creationId xmlns:p14="http://schemas.microsoft.com/office/powerpoint/2010/main" val="144321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BF53-C1A9-48D0-A479-2CAD5BB44FEC}"/>
              </a:ext>
            </a:extLst>
          </p:cNvPr>
          <p:cNvSpPr>
            <a:spLocks noGrp="1"/>
          </p:cNvSpPr>
          <p:nvPr>
            <p:ph type="title"/>
          </p:nvPr>
        </p:nvSpPr>
        <p:spPr/>
        <p:txBody>
          <a:bodyPr/>
          <a:lstStyle/>
          <a:p>
            <a:r>
              <a:rPr lang="en-GB"/>
              <a:t>Trigger warning</a:t>
            </a:r>
          </a:p>
        </p:txBody>
      </p:sp>
      <p:sp>
        <p:nvSpPr>
          <p:cNvPr id="3" name="Content Placeholder 2">
            <a:extLst>
              <a:ext uri="{FF2B5EF4-FFF2-40B4-BE49-F238E27FC236}">
                <a16:creationId xmlns:a16="http://schemas.microsoft.com/office/drawing/2014/main" id="{940AC984-78F7-4B7B-A152-A5F7FC768A3B}"/>
              </a:ext>
            </a:extLst>
          </p:cNvPr>
          <p:cNvSpPr>
            <a:spLocks noGrp="1"/>
          </p:cNvSpPr>
          <p:nvPr>
            <p:ph idx="1"/>
          </p:nvPr>
        </p:nvSpPr>
        <p:spPr/>
        <p:txBody>
          <a:bodyPr/>
          <a:lstStyle/>
          <a:p>
            <a:pPr marL="0" indent="0" algn="ctr">
              <a:buNone/>
            </a:pPr>
            <a:r>
              <a:rPr lang="en-GB"/>
              <a:t>This session will include scenarios and discussions that relate to self-harm and suicide. </a:t>
            </a:r>
          </a:p>
          <a:p>
            <a:pPr marL="0" indent="0" algn="ctr">
              <a:buNone/>
            </a:pPr>
            <a:endParaRPr lang="en-GB"/>
          </a:p>
          <a:p>
            <a:pPr marL="0" indent="0" algn="ctr">
              <a:buNone/>
            </a:pPr>
            <a:r>
              <a:rPr lang="en-GB"/>
              <a:t>Please let one of the facilitators know if you would prefer not to take part in these discussions. We will let you know before we start these conversations.</a:t>
            </a:r>
          </a:p>
        </p:txBody>
      </p:sp>
    </p:spTree>
    <p:extLst>
      <p:ext uri="{BB962C8B-B14F-4D97-AF65-F5344CB8AC3E}">
        <p14:creationId xmlns:p14="http://schemas.microsoft.com/office/powerpoint/2010/main" val="298838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a:t>Buddy catch up </a:t>
            </a:r>
            <a:endParaRPr lang="en-US"/>
          </a:p>
        </p:txBody>
      </p:sp>
    </p:spTree>
    <p:extLst>
      <p:ext uri="{BB962C8B-B14F-4D97-AF65-F5344CB8AC3E}">
        <p14:creationId xmlns:p14="http://schemas.microsoft.com/office/powerpoint/2010/main" val="261866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Buddy catch up </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numCol="1">
            <a:noAutofit/>
          </a:bodyPr>
          <a:lstStyle/>
          <a:p>
            <a:pPr marL="0" indent="0">
              <a:lnSpc>
                <a:spcPct val="100000"/>
              </a:lnSpc>
              <a:spcBef>
                <a:spcPts val="0"/>
              </a:spcBef>
              <a:spcAft>
                <a:spcPts val="600"/>
              </a:spcAft>
              <a:buNone/>
            </a:pPr>
            <a:r>
              <a:rPr lang="en-GB" b="1"/>
              <a:t>Purpose: </a:t>
            </a:r>
            <a:r>
              <a:rPr lang="en-GB"/>
              <a:t>To give buddies a chance to catch up and plan their focus for the day </a:t>
            </a:r>
            <a:endParaRPr lang="en-GB" b="1"/>
          </a:p>
          <a:p>
            <a:pPr marL="0" indent="0">
              <a:lnSpc>
                <a:spcPct val="100000"/>
              </a:lnSpc>
              <a:spcBef>
                <a:spcPts val="0"/>
              </a:spcBef>
              <a:spcAft>
                <a:spcPts val="600"/>
              </a:spcAft>
              <a:buNone/>
            </a:pPr>
            <a:r>
              <a:rPr lang="en-GB" b="1"/>
              <a:t>Materials: </a:t>
            </a:r>
            <a:r>
              <a:rPr lang="en-GB"/>
              <a:t>List with names of buddy pairs, in case anyone needs a reminder. </a:t>
            </a:r>
          </a:p>
          <a:p>
            <a:pPr marL="0" indent="0">
              <a:spcBef>
                <a:spcPts val="0"/>
              </a:spcBef>
              <a:buNone/>
            </a:pPr>
            <a:r>
              <a:rPr lang="en-GB" b="1"/>
              <a:t>Instructions: </a:t>
            </a:r>
          </a:p>
          <a:p>
            <a:pPr marL="0" indent="0">
              <a:spcBef>
                <a:spcPts val="0"/>
              </a:spcBef>
              <a:buNone/>
            </a:pPr>
            <a:r>
              <a:rPr lang="en-GB" b="1"/>
              <a:t>Part 1: </a:t>
            </a:r>
            <a:r>
              <a:rPr lang="en-GB"/>
              <a:t>Ask people to find their buddies and a space to talk. Encourage the full usage of the room, or to find a spot outside of the room, if they would prefer.</a:t>
            </a:r>
          </a:p>
          <a:p>
            <a:pPr marL="0" indent="0">
              <a:spcBef>
                <a:spcPts val="0"/>
              </a:spcBef>
              <a:buNone/>
            </a:pPr>
            <a:r>
              <a:rPr lang="en-GB" b="1"/>
              <a:t>Part 2: </a:t>
            </a:r>
            <a:r>
              <a:rPr lang="en-GB"/>
              <a:t>Ask people to discuss with their buddy; what they are hoping to get from the day, their reflections from the last session and a brief discussion about what they’ve put into practice since. Time will be dedicated for a more detailed discussion on shared action planning at the end of the day. Remind the group of timings. </a:t>
            </a:r>
            <a:endParaRPr lang="en-GB" b="1"/>
          </a:p>
          <a:p>
            <a:pPr marL="0" indent="0">
              <a:spcBef>
                <a:spcPts val="0"/>
              </a:spcBef>
              <a:buNone/>
            </a:pPr>
            <a:r>
              <a:rPr lang="en-GB" b="1"/>
              <a:t>Timings:</a:t>
            </a:r>
          </a:p>
          <a:p>
            <a:pPr marL="0" indent="0">
              <a:lnSpc>
                <a:spcPct val="100000"/>
              </a:lnSpc>
              <a:spcBef>
                <a:spcPts val="0"/>
              </a:spcBef>
              <a:spcAft>
                <a:spcPts val="600"/>
              </a:spcAft>
              <a:buNone/>
            </a:pPr>
            <a:r>
              <a:rPr lang="en-GB"/>
              <a:t>Part 1: 1 minute</a:t>
            </a:r>
          </a:p>
          <a:p>
            <a:pPr marL="0" indent="0">
              <a:lnSpc>
                <a:spcPct val="100000"/>
              </a:lnSpc>
              <a:spcBef>
                <a:spcPts val="0"/>
              </a:spcBef>
              <a:spcAft>
                <a:spcPts val="600"/>
              </a:spcAft>
              <a:buNone/>
            </a:pPr>
            <a:r>
              <a:rPr lang="en-GB"/>
              <a:t>Part 2: 20 mins (10 minutes each)</a:t>
            </a:r>
          </a:p>
        </p:txBody>
      </p:sp>
    </p:spTree>
    <p:extLst>
      <p:ext uri="{BB962C8B-B14F-4D97-AF65-F5344CB8AC3E}">
        <p14:creationId xmlns:p14="http://schemas.microsoft.com/office/powerpoint/2010/main" val="257749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9A92-F577-4B80-B81F-4E6598BFBFC1}"/>
              </a:ext>
            </a:extLst>
          </p:cNvPr>
          <p:cNvSpPr>
            <a:spLocks noGrp="1"/>
          </p:cNvSpPr>
          <p:nvPr>
            <p:ph type="title"/>
          </p:nvPr>
        </p:nvSpPr>
        <p:spPr/>
        <p:txBody>
          <a:bodyPr/>
          <a:lstStyle/>
          <a:p>
            <a:r>
              <a:rPr lang="en-GB"/>
              <a:t>Reminder: The role of your buddy</a:t>
            </a:r>
          </a:p>
        </p:txBody>
      </p:sp>
      <p:sp>
        <p:nvSpPr>
          <p:cNvPr id="4" name="Content Placeholder 3">
            <a:extLst>
              <a:ext uri="{FF2B5EF4-FFF2-40B4-BE49-F238E27FC236}">
                <a16:creationId xmlns:a16="http://schemas.microsoft.com/office/drawing/2014/main" id="{D5F8003E-280D-43DD-AC94-503D68F6A455}"/>
              </a:ext>
            </a:extLst>
          </p:cNvPr>
          <p:cNvSpPr>
            <a:spLocks noGrp="1"/>
          </p:cNvSpPr>
          <p:nvPr>
            <p:ph idx="1"/>
          </p:nvPr>
        </p:nvSpPr>
        <p:spPr/>
        <p:txBody>
          <a:bodyPr>
            <a:normAutofit fontScale="92500"/>
          </a:bodyPr>
          <a:lstStyle/>
          <a:p>
            <a:r>
              <a:rPr lang="en-GB"/>
              <a:t>Support you to identify goals for the training</a:t>
            </a:r>
          </a:p>
          <a:p>
            <a:r>
              <a:rPr lang="en-GB"/>
              <a:t>Support you to manage your wellbeing</a:t>
            </a:r>
          </a:p>
          <a:p>
            <a:r>
              <a:rPr lang="en-GB"/>
              <a:t>Help you plan how to apply your learning between sessions</a:t>
            </a:r>
          </a:p>
          <a:p>
            <a:r>
              <a:rPr lang="en-GB"/>
              <a:t>Check in to see if you’re achieving your goals – and help problem solve</a:t>
            </a:r>
          </a:p>
          <a:p>
            <a:r>
              <a:rPr lang="en-GB"/>
              <a:t>Check in during and between sessions</a:t>
            </a:r>
          </a:p>
        </p:txBody>
      </p:sp>
      <p:pic>
        <p:nvPicPr>
          <p:cNvPr id="7" name="Picture Placeholder 6" descr="A person riding on the back of a sunset&#10;&#10;Description automatically generated">
            <a:extLst>
              <a:ext uri="{FF2B5EF4-FFF2-40B4-BE49-F238E27FC236}">
                <a16:creationId xmlns:a16="http://schemas.microsoft.com/office/drawing/2014/main" id="{7BC725DF-8AE1-4427-B958-3894AD4075FB}"/>
              </a:ext>
            </a:extLst>
          </p:cNvPr>
          <p:cNvPicPr>
            <a:picLocks noGrp="1" noChangeAspect="1"/>
          </p:cNvPicPr>
          <p:nvPr>
            <p:ph type="pic" sz="quarter" idx="14"/>
          </p:nvPr>
        </p:nvPicPr>
        <p:blipFill>
          <a:blip r:embed="rId2"/>
          <a:srcRect l="19349" r="19349"/>
          <a:stretch>
            <a:fillRect/>
          </a:stretch>
        </p:blipFill>
        <p:spPr/>
      </p:pic>
    </p:spTree>
    <p:extLst>
      <p:ext uri="{BB962C8B-B14F-4D97-AF65-F5344CB8AC3E}">
        <p14:creationId xmlns:p14="http://schemas.microsoft.com/office/powerpoint/2010/main" val="240766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2FC898-B085-4527-9710-FB8B6069DF13}"/>
              </a:ext>
            </a:extLst>
          </p:cNvPr>
          <p:cNvSpPr>
            <a:spLocks noGrp="1"/>
          </p:cNvSpPr>
          <p:nvPr>
            <p:ph type="title"/>
          </p:nvPr>
        </p:nvSpPr>
        <p:spPr/>
        <p:txBody>
          <a:bodyPr/>
          <a:lstStyle/>
          <a:p>
            <a:r>
              <a:rPr lang="en-GB"/>
              <a:t>Pre-work</a:t>
            </a:r>
          </a:p>
        </p:txBody>
      </p:sp>
      <p:sp>
        <p:nvSpPr>
          <p:cNvPr id="6" name="Content Placeholder 5">
            <a:extLst>
              <a:ext uri="{FF2B5EF4-FFF2-40B4-BE49-F238E27FC236}">
                <a16:creationId xmlns:a16="http://schemas.microsoft.com/office/drawing/2014/main" id="{58C70DC2-131D-4F28-9256-DDDE9F8E559C}"/>
              </a:ext>
            </a:extLst>
          </p:cNvPr>
          <p:cNvSpPr>
            <a:spLocks noGrp="1"/>
          </p:cNvSpPr>
          <p:nvPr>
            <p:ph idx="1"/>
          </p:nvPr>
        </p:nvSpPr>
        <p:spPr/>
        <p:txBody>
          <a:bodyPr/>
          <a:lstStyle/>
          <a:p>
            <a:r>
              <a:rPr lang="en-GB"/>
              <a:t>In advance of the session, ask participants to find copies of policies/procedures around the following for their organisation/Trust:</a:t>
            </a:r>
          </a:p>
          <a:p>
            <a:pPr lvl="1"/>
            <a:r>
              <a:rPr lang="en-GB"/>
              <a:t>Confidentiality/consent/information sharing</a:t>
            </a:r>
          </a:p>
          <a:p>
            <a:pPr lvl="1"/>
            <a:r>
              <a:rPr lang="en-GB"/>
              <a:t>Safeguarding </a:t>
            </a:r>
          </a:p>
          <a:p>
            <a:pPr lvl="1"/>
            <a:r>
              <a:rPr lang="en-GB"/>
              <a:t>Self-harm and suicide prevention</a:t>
            </a:r>
          </a:p>
          <a:p>
            <a:pPr lvl="1"/>
            <a:r>
              <a:rPr lang="en-GB"/>
              <a:t>Supervision</a:t>
            </a:r>
          </a:p>
        </p:txBody>
      </p:sp>
    </p:spTree>
    <p:extLst>
      <p:ext uri="{BB962C8B-B14F-4D97-AF65-F5344CB8AC3E}">
        <p14:creationId xmlns:p14="http://schemas.microsoft.com/office/powerpoint/2010/main" val="169839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7AA1-701A-4294-8E61-659D262BD35C}"/>
              </a:ext>
            </a:extLst>
          </p:cNvPr>
          <p:cNvSpPr>
            <a:spLocks noGrp="1"/>
          </p:cNvSpPr>
          <p:nvPr>
            <p:ph type="title"/>
          </p:nvPr>
        </p:nvSpPr>
        <p:spPr/>
        <p:txBody>
          <a:bodyPr/>
          <a:lstStyle/>
          <a:p>
            <a:r>
              <a:rPr lang="en-GB"/>
              <a:t>Buddy catch up </a:t>
            </a:r>
          </a:p>
        </p:txBody>
      </p:sp>
      <p:sp>
        <p:nvSpPr>
          <p:cNvPr id="3" name="Content Placeholder 2">
            <a:extLst>
              <a:ext uri="{FF2B5EF4-FFF2-40B4-BE49-F238E27FC236}">
                <a16:creationId xmlns:a16="http://schemas.microsoft.com/office/drawing/2014/main" id="{99348527-AA93-453E-891F-C35EDA19F10E}"/>
              </a:ext>
            </a:extLst>
          </p:cNvPr>
          <p:cNvSpPr>
            <a:spLocks noGrp="1"/>
          </p:cNvSpPr>
          <p:nvPr>
            <p:ph idx="1"/>
          </p:nvPr>
        </p:nvSpPr>
        <p:spPr/>
        <p:txBody>
          <a:bodyPr/>
          <a:lstStyle/>
          <a:p>
            <a:pPr marL="0" indent="0">
              <a:buNone/>
            </a:pPr>
            <a:r>
              <a:rPr lang="en-GB"/>
              <a:t>Spend 20 minutes discussing with your buddy, your:</a:t>
            </a:r>
          </a:p>
          <a:p>
            <a:r>
              <a:rPr lang="en-GB"/>
              <a:t>What you want to get out of today’s session</a:t>
            </a:r>
          </a:p>
          <a:p>
            <a:r>
              <a:rPr lang="en-GB"/>
              <a:t>Reflections on the last session </a:t>
            </a:r>
          </a:p>
          <a:p>
            <a:r>
              <a:rPr lang="en-GB"/>
              <a:t>Any action you’ve taken to put the tools from the last session into practice</a:t>
            </a:r>
          </a:p>
        </p:txBody>
      </p:sp>
      <p:pic>
        <p:nvPicPr>
          <p:cNvPr id="6" name="Picture Placeholder 5" descr="A person sitting on a bench next to a window&#10;&#10;Description automatically generated">
            <a:extLst>
              <a:ext uri="{FF2B5EF4-FFF2-40B4-BE49-F238E27FC236}">
                <a16:creationId xmlns:a16="http://schemas.microsoft.com/office/drawing/2014/main" id="{5268E38A-C699-4928-BDC9-8090BF4DFBCC}"/>
              </a:ext>
            </a:extLst>
          </p:cNvPr>
          <p:cNvPicPr>
            <a:picLocks noGrp="1" noChangeAspect="1"/>
          </p:cNvPicPr>
          <p:nvPr>
            <p:ph type="pic" sz="quarter" idx="14"/>
          </p:nvPr>
        </p:nvPicPr>
        <p:blipFill rotWithShape="1">
          <a:blip r:embed="rId2"/>
          <a:srcRect l="22956" r="10378"/>
          <a:stretch/>
        </p:blipFill>
        <p:spPr>
          <a:xfrm>
            <a:off x="5078593" y="1317171"/>
            <a:ext cx="6128250" cy="6128250"/>
          </a:xfrm>
        </p:spPr>
      </p:pic>
    </p:spTree>
    <p:extLst>
      <p:ext uri="{BB962C8B-B14F-4D97-AF65-F5344CB8AC3E}">
        <p14:creationId xmlns:p14="http://schemas.microsoft.com/office/powerpoint/2010/main" val="40564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The value of legal, professional and ethical frameworks</a:t>
            </a:r>
          </a:p>
        </p:txBody>
      </p:sp>
    </p:spTree>
    <p:extLst>
      <p:ext uri="{BB962C8B-B14F-4D97-AF65-F5344CB8AC3E}">
        <p14:creationId xmlns:p14="http://schemas.microsoft.com/office/powerpoint/2010/main" val="334798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fontScale="90000"/>
          </a:bodyPr>
          <a:lstStyle/>
          <a:p>
            <a:r>
              <a:rPr lang="en-GB"/>
              <a:t>Trainer notes: The value of legal, professional and ethical frameworks:​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a:noAutofit/>
          </a:bodyPr>
          <a:lstStyle/>
          <a:p>
            <a:pPr marL="0" indent="0">
              <a:lnSpc>
                <a:spcPct val="100000"/>
              </a:lnSpc>
              <a:spcBef>
                <a:spcPts val="0"/>
              </a:spcBef>
              <a:spcAft>
                <a:spcPts val="600"/>
              </a:spcAft>
              <a:buNone/>
            </a:pPr>
            <a:r>
              <a:rPr lang="en-GB" b="1"/>
              <a:t>Purpose: </a:t>
            </a:r>
            <a:r>
              <a:rPr lang="en-GB"/>
              <a:t> To encourage participants to reflect on the benefits and challenges of working in a role that includes legal, professional and ethical frameworks.</a:t>
            </a:r>
          </a:p>
          <a:p>
            <a:pPr marL="0" indent="0">
              <a:lnSpc>
                <a:spcPct val="100000"/>
              </a:lnSpc>
              <a:spcBef>
                <a:spcPts val="0"/>
              </a:spcBef>
              <a:spcAft>
                <a:spcPts val="600"/>
              </a:spcAft>
              <a:buNone/>
            </a:pPr>
            <a:endParaRPr lang="en-GB" b="1"/>
          </a:p>
          <a:p>
            <a:pPr marL="0" indent="0">
              <a:lnSpc>
                <a:spcPct val="100000"/>
              </a:lnSpc>
              <a:spcBef>
                <a:spcPts val="0"/>
              </a:spcBef>
              <a:spcAft>
                <a:spcPts val="600"/>
              </a:spcAft>
              <a:buNone/>
            </a:pPr>
            <a:r>
              <a:rPr lang="en-GB" b="1"/>
              <a:t>Materials: </a:t>
            </a:r>
            <a:r>
              <a:rPr lang="en-GB"/>
              <a:t> The frameworks people were asked to bring with them</a:t>
            </a:r>
          </a:p>
          <a:p>
            <a:pPr marL="0" indent="0">
              <a:lnSpc>
                <a:spcPct val="100000"/>
              </a:lnSpc>
              <a:spcBef>
                <a:spcPts val="0"/>
              </a:spcBef>
              <a:spcAft>
                <a:spcPts val="600"/>
              </a:spcAft>
              <a:buNone/>
            </a:pPr>
            <a:endParaRPr lang="en-GB" b="1"/>
          </a:p>
          <a:p>
            <a:pPr marL="0" indent="0">
              <a:lnSpc>
                <a:spcPct val="100000"/>
              </a:lnSpc>
              <a:spcBef>
                <a:spcPts val="0"/>
              </a:spcBef>
              <a:spcAft>
                <a:spcPts val="600"/>
              </a:spcAft>
              <a:buNone/>
            </a:pPr>
            <a:r>
              <a:rPr lang="en-GB" b="1"/>
              <a:t>Instructions: </a:t>
            </a:r>
            <a:r>
              <a:rPr lang="en-GB"/>
              <a:t>Start with an open discussion about the pre-work: </a:t>
            </a:r>
          </a:p>
          <a:p>
            <a:pPr>
              <a:spcBef>
                <a:spcPts val="0"/>
              </a:spcBef>
            </a:pPr>
            <a:r>
              <a:rPr lang="en-GB"/>
              <a:t>Were you previously familiar with the policies/frameworks we asked you to find?</a:t>
            </a:r>
          </a:p>
          <a:p>
            <a:pPr>
              <a:spcBef>
                <a:spcPts val="0"/>
              </a:spcBef>
            </a:pPr>
            <a:r>
              <a:rPr lang="en-GB"/>
              <a:t>How do you feel about them? Are they useful?</a:t>
            </a:r>
          </a:p>
          <a:p>
            <a:pPr marL="0" indent="0">
              <a:spcBef>
                <a:spcPts val="0"/>
              </a:spcBef>
              <a:buNone/>
            </a:pPr>
            <a:r>
              <a:rPr lang="en-GB"/>
              <a:t>Break participants into groups, and ask them to brainstorm the benefits and challenges of using these sorts of policies. Remind them that some of them work in different professional contexts, so the detail of the policies might be slightly different.</a:t>
            </a:r>
          </a:p>
          <a:p>
            <a:pPr marL="0" indent="0">
              <a:spcBef>
                <a:spcPts val="0"/>
              </a:spcBef>
              <a:buNone/>
            </a:pPr>
            <a:r>
              <a:rPr lang="en-GB"/>
              <a:t>Debrief the exercise by asking each group to share the benefits – write these up on a flipchart/whiteboard. Then ask for the challenges – write these up too. Facilitate a group discussion about the relative benefits and challenges, acknowledging that while the frameworks can feel restrictive in the PSW role, they are designed to provide a degree of safety and support for both staff and clients. Today will focus on how to apply these in a range of contexts. </a:t>
            </a:r>
          </a:p>
          <a:p>
            <a:pPr marL="0" indent="0">
              <a:lnSpc>
                <a:spcPct val="100000"/>
              </a:lnSpc>
              <a:spcBef>
                <a:spcPts val="0"/>
              </a:spcBef>
              <a:spcAft>
                <a:spcPts val="600"/>
              </a:spcAft>
              <a:buNone/>
            </a:pPr>
            <a:r>
              <a:rPr lang="en-GB" b="1"/>
              <a:t>Timings: </a:t>
            </a:r>
          </a:p>
          <a:p>
            <a:pPr marL="0" indent="0">
              <a:lnSpc>
                <a:spcPct val="100000"/>
              </a:lnSpc>
              <a:spcBef>
                <a:spcPts val="0"/>
              </a:spcBef>
              <a:spcAft>
                <a:spcPts val="600"/>
              </a:spcAft>
              <a:buNone/>
            </a:pPr>
            <a:r>
              <a:rPr lang="en-GB"/>
              <a:t>Initial discussion: 10 mins</a:t>
            </a:r>
          </a:p>
          <a:p>
            <a:pPr marL="0" indent="0">
              <a:lnSpc>
                <a:spcPct val="100000"/>
              </a:lnSpc>
              <a:spcBef>
                <a:spcPts val="0"/>
              </a:spcBef>
              <a:spcAft>
                <a:spcPts val="600"/>
              </a:spcAft>
              <a:buNone/>
            </a:pPr>
            <a:r>
              <a:rPr lang="en-GB"/>
              <a:t>Small group discussion: 10 mins</a:t>
            </a:r>
          </a:p>
          <a:p>
            <a:pPr marL="0" indent="0">
              <a:lnSpc>
                <a:spcPct val="100000"/>
              </a:lnSpc>
              <a:spcBef>
                <a:spcPts val="0"/>
              </a:spcBef>
              <a:spcAft>
                <a:spcPts val="600"/>
              </a:spcAft>
              <a:buNone/>
            </a:pPr>
            <a:r>
              <a:rPr lang="en-GB"/>
              <a:t>Debrief: 10 mins</a:t>
            </a:r>
          </a:p>
        </p:txBody>
      </p:sp>
    </p:spTree>
    <p:extLst>
      <p:ext uri="{BB962C8B-B14F-4D97-AF65-F5344CB8AC3E}">
        <p14:creationId xmlns:p14="http://schemas.microsoft.com/office/powerpoint/2010/main" val="3194546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83887B-EF2B-4355-BF26-61700AA6A1BF}"/>
              </a:ext>
            </a:extLst>
          </p:cNvPr>
          <p:cNvSpPr>
            <a:spLocks noGrp="1"/>
          </p:cNvSpPr>
          <p:nvPr>
            <p:ph type="title"/>
          </p:nvPr>
        </p:nvSpPr>
        <p:spPr/>
        <p:txBody>
          <a:bodyPr>
            <a:normAutofit fontScale="90000"/>
          </a:bodyPr>
          <a:lstStyle/>
          <a:p>
            <a:r>
              <a:rPr lang="en-GB"/>
              <a:t>What are the benefits and challenges of using these frameworks?</a:t>
            </a:r>
          </a:p>
        </p:txBody>
      </p:sp>
    </p:spTree>
    <p:extLst>
      <p:ext uri="{BB962C8B-B14F-4D97-AF65-F5344CB8AC3E}">
        <p14:creationId xmlns:p14="http://schemas.microsoft.com/office/powerpoint/2010/main" val="4134061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a:t>Confidentiality, consent and information sharing</a:t>
            </a:r>
            <a:endParaRPr lang="en-US"/>
          </a:p>
        </p:txBody>
      </p:sp>
    </p:spTree>
    <p:extLst>
      <p:ext uri="{BB962C8B-B14F-4D97-AF65-F5344CB8AC3E}">
        <p14:creationId xmlns:p14="http://schemas.microsoft.com/office/powerpoint/2010/main" val="3739163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a:xfrm>
            <a:off x="489857" y="238559"/>
            <a:ext cx="7907909" cy="492961"/>
          </a:xfrm>
        </p:spPr>
        <p:txBody>
          <a:bodyPr>
            <a:normAutofit fontScale="90000"/>
          </a:bodyPr>
          <a:lstStyle/>
          <a:p>
            <a:r>
              <a:rPr lang="en-GB"/>
              <a:t>Trainer notes: Confidentiality, consent and information sharing</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947651"/>
            <a:ext cx="8288614" cy="5552901"/>
          </a:xfrm>
        </p:spPr>
        <p:txBody>
          <a:bodyPr vert="horz" lIns="91440" tIns="45720" rIns="91440" bIns="45720" rtlCol="0" anchor="t">
            <a:noAutofit/>
          </a:bodyPr>
          <a:lstStyle/>
          <a:p>
            <a:pPr marL="0" indent="0">
              <a:lnSpc>
                <a:spcPct val="100000"/>
              </a:lnSpc>
              <a:spcBef>
                <a:spcPts val="0"/>
              </a:spcBef>
              <a:spcAft>
                <a:spcPts val="600"/>
              </a:spcAft>
              <a:buNone/>
            </a:pPr>
            <a:r>
              <a:rPr lang="en-GB" sz="1400" b="1">
                <a:latin typeface="Calibri Light"/>
                <a:cs typeface="Calibri Light"/>
              </a:rPr>
              <a:t>Purpose: </a:t>
            </a:r>
            <a:r>
              <a:rPr lang="en-GB">
                <a:latin typeface="Calibri Light"/>
                <a:cs typeface="Calibri Light"/>
              </a:rPr>
              <a:t>To explore how scenarios where confidentiality, consent and information sharing might be relevant, and how a PSW might respond to these situations ethically and within the relevant policies.</a:t>
            </a:r>
            <a:endParaRPr lang="en-GB" sz="1400" b="1">
              <a:latin typeface="Calibri Light"/>
              <a:cs typeface="Calibri Light"/>
            </a:endParaRPr>
          </a:p>
          <a:p>
            <a:pPr marL="0" indent="0">
              <a:lnSpc>
                <a:spcPct val="100000"/>
              </a:lnSpc>
              <a:spcBef>
                <a:spcPts val="0"/>
              </a:spcBef>
              <a:spcAft>
                <a:spcPts val="600"/>
              </a:spcAft>
              <a:buNone/>
            </a:pPr>
            <a:endParaRPr lang="en-GB" sz="1400"/>
          </a:p>
          <a:p>
            <a:pPr marL="0" indent="0">
              <a:lnSpc>
                <a:spcPct val="100000"/>
              </a:lnSpc>
              <a:spcBef>
                <a:spcPts val="0"/>
              </a:spcBef>
              <a:spcAft>
                <a:spcPts val="600"/>
              </a:spcAft>
              <a:buNone/>
            </a:pPr>
            <a:r>
              <a:rPr lang="en-GB" sz="1400" b="1">
                <a:latin typeface="Calibri Light"/>
                <a:cs typeface="Calibri Light"/>
              </a:rPr>
              <a:t>Materials: </a:t>
            </a:r>
            <a:r>
              <a:rPr lang="en-GB">
                <a:latin typeface="Calibri Light"/>
                <a:cs typeface="Calibri Light"/>
              </a:rPr>
              <a:t>Information sharing scenarios x 2</a:t>
            </a:r>
          </a:p>
          <a:p>
            <a:pPr marL="0" indent="0">
              <a:lnSpc>
                <a:spcPct val="100000"/>
              </a:lnSpc>
              <a:spcBef>
                <a:spcPts val="0"/>
              </a:spcBef>
              <a:spcAft>
                <a:spcPts val="600"/>
              </a:spcAft>
              <a:buNone/>
            </a:pPr>
            <a:endParaRPr lang="en-GB" sz="1400"/>
          </a:p>
          <a:p>
            <a:pPr marL="0" indent="0">
              <a:spcBef>
                <a:spcPts val="0"/>
              </a:spcBef>
              <a:buNone/>
            </a:pPr>
            <a:r>
              <a:rPr lang="en-GB" sz="1400" b="1">
                <a:latin typeface="Calibri Light"/>
                <a:cs typeface="Calibri Light"/>
              </a:rPr>
              <a:t>Instructions:</a:t>
            </a:r>
            <a:r>
              <a:rPr lang="en-GB" sz="1400">
                <a:latin typeface="Calibri Light"/>
                <a:cs typeface="Calibri Light"/>
              </a:rPr>
              <a:t> </a:t>
            </a:r>
            <a:r>
              <a:rPr lang="en-GB">
                <a:latin typeface="Calibri Light"/>
                <a:cs typeface="Calibri Light"/>
              </a:rPr>
              <a:t>Split participants into groups and highlight the relevant case studies in their packs. Ask them to read through the scenarios and answer the questions in their groups. Reminder to consider the role that faith/religion/culture can play in some of the scenarios. </a:t>
            </a:r>
            <a:endParaRPr lang="en-GB"/>
          </a:p>
          <a:p>
            <a:pPr marL="0" indent="0">
              <a:lnSpc>
                <a:spcPct val="100000"/>
              </a:lnSpc>
              <a:spcBef>
                <a:spcPts val="0"/>
              </a:spcBef>
              <a:spcAft>
                <a:spcPts val="600"/>
              </a:spcAft>
              <a:buNone/>
            </a:pPr>
            <a:r>
              <a:rPr lang="en-GB" sz="1400">
                <a:latin typeface="Calibri Light"/>
                <a:cs typeface="Calibri Light"/>
              </a:rPr>
              <a:t>De</a:t>
            </a:r>
            <a:r>
              <a:rPr lang="en-GB">
                <a:latin typeface="Calibri Light"/>
                <a:cs typeface="Calibri Light"/>
              </a:rPr>
              <a:t>brief each scenario in turn, asking each group to share their reflections from the conversations. Compare and contrast each group’s perspectives, acknowledging any personal conflicts that people feel in terms of following organisational policies. Reinforce the importance of following the appropriate organisational guidance, and provide advice where needed in terms of when/how they might seek additional help/input in these situations.</a:t>
            </a:r>
          </a:p>
          <a:p>
            <a:pPr marL="0" indent="0">
              <a:lnSpc>
                <a:spcPct val="100000"/>
              </a:lnSpc>
              <a:spcBef>
                <a:spcPts val="0"/>
              </a:spcBef>
              <a:spcAft>
                <a:spcPts val="600"/>
              </a:spcAft>
              <a:buNone/>
            </a:pPr>
            <a:r>
              <a:rPr lang="en-GB" sz="1400">
                <a:latin typeface="Calibri Light"/>
                <a:cs typeface="Calibri Light"/>
              </a:rPr>
              <a:t>As</a:t>
            </a:r>
            <a:r>
              <a:rPr lang="en-GB">
                <a:latin typeface="Calibri Light"/>
                <a:cs typeface="Calibri Light"/>
              </a:rPr>
              <a:t>k the group:</a:t>
            </a:r>
          </a:p>
          <a:p>
            <a:pPr>
              <a:spcBef>
                <a:spcPts val="0"/>
              </a:spcBef>
            </a:pPr>
            <a:r>
              <a:rPr lang="en-GB">
                <a:latin typeface="Calibri Light"/>
                <a:cs typeface="Calibri Light"/>
              </a:rPr>
              <a:t>Have you experienced situations relating to confidentiality, consent or information sharing? </a:t>
            </a:r>
            <a:endParaRPr lang="en-GB"/>
          </a:p>
          <a:p>
            <a:pPr>
              <a:spcBef>
                <a:spcPts val="0"/>
              </a:spcBef>
            </a:pPr>
            <a:r>
              <a:rPr lang="en-GB">
                <a:latin typeface="Calibri Light"/>
                <a:cs typeface="Calibri Light"/>
              </a:rPr>
              <a:t>If so, how did you respond?</a:t>
            </a:r>
          </a:p>
          <a:p>
            <a:pPr>
              <a:spcBef>
                <a:spcPts val="0"/>
              </a:spcBef>
            </a:pPr>
            <a:r>
              <a:rPr lang="en-GB" sz="1400">
                <a:latin typeface="Calibri Light"/>
                <a:cs typeface="Calibri Light"/>
              </a:rPr>
              <a:t>What was the outcome?</a:t>
            </a:r>
          </a:p>
          <a:p>
            <a:pPr>
              <a:spcBef>
                <a:spcPts val="0"/>
              </a:spcBef>
            </a:pPr>
            <a:r>
              <a:rPr lang="en-GB">
                <a:latin typeface="Calibri Light"/>
                <a:cs typeface="Calibri Light"/>
              </a:rPr>
              <a:t>Would you do anything differently in hindsight?</a:t>
            </a:r>
            <a:endParaRPr lang="en-GB" sz="1400">
              <a:latin typeface="Calibri Light"/>
              <a:cs typeface="Calibri Light"/>
            </a:endParaRPr>
          </a:p>
          <a:p>
            <a:pPr marL="0" indent="0">
              <a:spcBef>
                <a:spcPts val="0"/>
              </a:spcBef>
              <a:buNone/>
            </a:pPr>
            <a:endParaRPr lang="en-GB" sz="1400"/>
          </a:p>
          <a:p>
            <a:pPr marL="0" indent="0">
              <a:lnSpc>
                <a:spcPct val="100000"/>
              </a:lnSpc>
              <a:spcBef>
                <a:spcPts val="0"/>
              </a:spcBef>
              <a:spcAft>
                <a:spcPts val="600"/>
              </a:spcAft>
              <a:buNone/>
            </a:pPr>
            <a:r>
              <a:rPr lang="en-GB" sz="1400" b="1">
                <a:latin typeface="Calibri Light"/>
                <a:cs typeface="Calibri Light"/>
              </a:rPr>
              <a:t>Timings:</a:t>
            </a:r>
          </a:p>
          <a:p>
            <a:pPr marL="0" indent="0">
              <a:lnSpc>
                <a:spcPct val="100000"/>
              </a:lnSpc>
              <a:spcBef>
                <a:spcPts val="0"/>
              </a:spcBef>
              <a:spcAft>
                <a:spcPts val="600"/>
              </a:spcAft>
              <a:buNone/>
            </a:pPr>
            <a:r>
              <a:rPr lang="en-GB">
                <a:latin typeface="Calibri Light"/>
                <a:cs typeface="Calibri Light"/>
              </a:rPr>
              <a:t>Small group discussion: 20 mins</a:t>
            </a:r>
          </a:p>
          <a:p>
            <a:pPr marL="0" indent="0">
              <a:lnSpc>
                <a:spcPct val="100000"/>
              </a:lnSpc>
              <a:spcBef>
                <a:spcPts val="0"/>
              </a:spcBef>
              <a:spcAft>
                <a:spcPts val="600"/>
              </a:spcAft>
              <a:buNone/>
            </a:pPr>
            <a:r>
              <a:rPr lang="en-GB" sz="1400">
                <a:latin typeface="Calibri Light"/>
                <a:cs typeface="Calibri Light"/>
              </a:rPr>
              <a:t>Debrief: 20 mins</a:t>
            </a:r>
          </a:p>
        </p:txBody>
      </p:sp>
    </p:spTree>
    <p:extLst>
      <p:ext uri="{BB962C8B-B14F-4D97-AF65-F5344CB8AC3E}">
        <p14:creationId xmlns:p14="http://schemas.microsoft.com/office/powerpoint/2010/main" val="3300697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B51905-68D8-4F47-A4A7-31CB0292CDF1}"/>
              </a:ext>
            </a:extLst>
          </p:cNvPr>
          <p:cNvSpPr>
            <a:spLocks noGrp="1"/>
          </p:cNvSpPr>
          <p:nvPr>
            <p:ph type="title"/>
          </p:nvPr>
        </p:nvSpPr>
        <p:spPr/>
        <p:txBody>
          <a:bodyPr>
            <a:normAutofit fontScale="90000"/>
          </a:bodyPr>
          <a:lstStyle/>
          <a:p>
            <a:r>
              <a:rPr lang="en-GB" b="1"/>
              <a:t>Information Sharing Scenario Case 1</a:t>
            </a:r>
            <a:br>
              <a:rPr lang="en-GB"/>
            </a:br>
            <a:endParaRPr lang="en-GB"/>
          </a:p>
        </p:txBody>
      </p:sp>
      <p:sp>
        <p:nvSpPr>
          <p:cNvPr id="5" name="Content Placeholder 4">
            <a:extLst>
              <a:ext uri="{FF2B5EF4-FFF2-40B4-BE49-F238E27FC236}">
                <a16:creationId xmlns:a16="http://schemas.microsoft.com/office/drawing/2014/main" id="{F9D86830-37B8-43AC-9FC4-F80D5C06C98D}"/>
              </a:ext>
            </a:extLst>
          </p:cNvPr>
          <p:cNvSpPr>
            <a:spLocks noGrp="1"/>
          </p:cNvSpPr>
          <p:nvPr>
            <p:ph idx="1"/>
          </p:nvPr>
        </p:nvSpPr>
        <p:spPr/>
        <p:txBody>
          <a:bodyPr vert="horz" lIns="91440" tIns="45720" rIns="91440" bIns="45720" rtlCol="0" anchor="t">
            <a:noAutofit/>
          </a:bodyPr>
          <a:lstStyle/>
          <a:p>
            <a:pPr marL="0" indent="0">
              <a:buNone/>
            </a:pPr>
            <a:r>
              <a:rPr lang="en-GB">
                <a:latin typeface="Calibri Light"/>
                <a:cs typeface="Calibri Light"/>
              </a:rPr>
              <a:t>Sami has been working with Zach for some time, and receives a phone call from Giovanna, Zach’s wife. Giovanna shared that Zach had started drinking again as well as taking medication. Giovanna said that she didn’t want Zach to know she had called because he would be angry with her and she couldn’t cope with any more upset. </a:t>
            </a:r>
            <a:endParaRPr lang="en-GB"/>
          </a:p>
          <a:p>
            <a:pPr marL="0" indent="0">
              <a:buNone/>
            </a:pPr>
            <a:r>
              <a:rPr lang="en-GB">
                <a:latin typeface="Calibri Light"/>
                <a:cs typeface="Calibri Light"/>
              </a:rPr>
              <a:t>Sami  asked how much Zack was drinking, Giovanna said between 7-10 pints every other night. Sami asked how the family was managing at the moment.  Giovanna said that the children were keeping themselves to themselves and spending a lot of time in their rooms now they were teenagers. Giovanna said she was trying to stay out of the house as much as possible because Zach verbally attacked her when she was at home. Giovanna said she was really struggling.</a:t>
            </a:r>
            <a:endParaRPr lang="en-GB"/>
          </a:p>
          <a:p>
            <a:pPr marL="0" indent="0">
              <a:buNone/>
            </a:pPr>
            <a:r>
              <a:rPr lang="en-GB">
                <a:latin typeface="Calibri Light"/>
                <a:cs typeface="Calibri Light"/>
              </a:rPr>
              <a:t> Giovanna asked what the outcome of Zach’s last outpatient appointment was because he had not wanted her to be there. Sami checked on the patient record and noted that Zach had withdrawn consent for staff to communicate details of care to his wife. Sami explained to Giovanna that due to patient confidentiality he was not able to share the details of the appointment. Giovanna became distressed at this point and told Sami that she was very worried about Zach, and that being excluded from the conversation was having a very negative impact on her wellbeing. She pleads with Sami to give her at least a high-level overview of what’s been discussed.</a:t>
            </a:r>
          </a:p>
          <a:p>
            <a:pPr marL="0" indent="0">
              <a:buNone/>
            </a:pPr>
            <a:r>
              <a:rPr lang="en-GB" b="1">
                <a:latin typeface="Calibri Light"/>
                <a:cs typeface="Calibri Light"/>
              </a:rPr>
              <a:t>Questions:</a:t>
            </a:r>
            <a:endParaRPr lang="en-GB">
              <a:latin typeface="Calibri Light"/>
              <a:cs typeface="Calibri Light"/>
            </a:endParaRPr>
          </a:p>
          <a:p>
            <a:pPr lvl="0">
              <a:spcBef>
                <a:spcPts val="0"/>
              </a:spcBef>
            </a:pPr>
            <a:r>
              <a:rPr lang="en-GB">
                <a:latin typeface="Calibri Light"/>
                <a:cs typeface="Calibri Light"/>
              </a:rPr>
              <a:t>What boundaries does this raise for the peer role?</a:t>
            </a:r>
          </a:p>
          <a:p>
            <a:pPr>
              <a:spcBef>
                <a:spcPts val="0"/>
              </a:spcBef>
            </a:pPr>
            <a:r>
              <a:rPr lang="en-GB">
                <a:latin typeface="Calibri Light"/>
                <a:cs typeface="Calibri Light"/>
              </a:rPr>
              <a:t>Explore conflicts between what feels ‘right’ vs following organisational policies/procedures? </a:t>
            </a:r>
            <a:endParaRPr lang="en-GB"/>
          </a:p>
          <a:p>
            <a:pPr>
              <a:spcBef>
                <a:spcPts val="0"/>
              </a:spcBef>
            </a:pPr>
            <a:r>
              <a:rPr lang="en-GB">
                <a:latin typeface="Calibri Light"/>
                <a:cs typeface="Calibri Light"/>
              </a:rPr>
              <a:t>When/how should Sami involve others?</a:t>
            </a:r>
          </a:p>
          <a:p>
            <a:pPr lvl="0">
              <a:spcBef>
                <a:spcPts val="0"/>
              </a:spcBef>
            </a:pPr>
            <a:r>
              <a:rPr lang="en-GB">
                <a:latin typeface="Calibri Light"/>
                <a:cs typeface="Calibri Light"/>
              </a:rPr>
              <a:t>What impact may this have on Sami?</a:t>
            </a:r>
          </a:p>
          <a:p>
            <a:pPr lvl="0">
              <a:spcBef>
                <a:spcPts val="0"/>
              </a:spcBef>
            </a:pPr>
            <a:r>
              <a:rPr lang="en-GB">
                <a:latin typeface="Calibri Light"/>
                <a:cs typeface="Calibri Light"/>
              </a:rPr>
              <a:t>Where/how could he find out more information?</a:t>
            </a:r>
          </a:p>
          <a:p>
            <a:pPr marL="0" indent="0">
              <a:buNone/>
            </a:pPr>
            <a:endParaRPr lang="en-GB"/>
          </a:p>
        </p:txBody>
      </p:sp>
    </p:spTree>
    <p:extLst>
      <p:ext uri="{BB962C8B-B14F-4D97-AF65-F5344CB8AC3E}">
        <p14:creationId xmlns:p14="http://schemas.microsoft.com/office/powerpoint/2010/main" val="1635156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A223-9D85-4DF2-8C68-D7EE6368B4C6}"/>
              </a:ext>
            </a:extLst>
          </p:cNvPr>
          <p:cNvSpPr>
            <a:spLocks noGrp="1"/>
          </p:cNvSpPr>
          <p:nvPr>
            <p:ph type="title"/>
          </p:nvPr>
        </p:nvSpPr>
        <p:spPr/>
        <p:txBody>
          <a:bodyPr>
            <a:normAutofit/>
          </a:bodyPr>
          <a:lstStyle/>
          <a:p>
            <a:r>
              <a:rPr lang="en-GB" b="1"/>
              <a:t>Information Sharing Case Scenario 2</a:t>
            </a:r>
            <a:endParaRPr lang="en-GB"/>
          </a:p>
        </p:txBody>
      </p:sp>
      <p:sp>
        <p:nvSpPr>
          <p:cNvPr id="3" name="Content Placeholder 2">
            <a:extLst>
              <a:ext uri="{FF2B5EF4-FFF2-40B4-BE49-F238E27FC236}">
                <a16:creationId xmlns:a16="http://schemas.microsoft.com/office/drawing/2014/main" id="{E225239A-9F6E-447C-88DE-E81991E12779}"/>
              </a:ext>
            </a:extLst>
          </p:cNvPr>
          <p:cNvSpPr>
            <a:spLocks noGrp="1"/>
          </p:cNvSpPr>
          <p:nvPr>
            <p:ph idx="1"/>
          </p:nvPr>
        </p:nvSpPr>
        <p:spPr/>
        <p:txBody>
          <a:bodyPr vert="horz" lIns="91440" tIns="45720" rIns="91440" bIns="45720" rtlCol="0" anchor="t">
            <a:noAutofit/>
          </a:bodyPr>
          <a:lstStyle/>
          <a:p>
            <a:pPr marL="0" indent="0">
              <a:buNone/>
            </a:pPr>
            <a:r>
              <a:rPr lang="en-GB">
                <a:latin typeface="Calibri Light"/>
                <a:cs typeface="Calibri Light"/>
              </a:rPr>
              <a:t>Rubina is 17 years old and lives at home with her mother and older sister. Rubina is experiencing verbal and physical abuse from her older sister. Rubina is being supported by peer support workers to access therapy outside of the home because she can’t speak in the home due to fear of repercussions.  The peer support worker has a discussion with her mother regarding the verbal and physical abuse. The mother denies that there is a problem at home.   </a:t>
            </a:r>
          </a:p>
          <a:p>
            <a:pPr marL="0" indent="0">
              <a:buNone/>
            </a:pPr>
            <a:r>
              <a:rPr lang="en-GB">
                <a:latin typeface="Calibri Light"/>
                <a:cs typeface="Calibri Light"/>
              </a:rPr>
              <a:t>The team are facing challenges to get the right support for Rubina away from the family home and how to connect with the mother. </a:t>
            </a:r>
            <a:endParaRPr lang="en-GB"/>
          </a:p>
          <a:p>
            <a:r>
              <a:rPr lang="en-GB" b="1">
                <a:latin typeface="Calibri Light"/>
                <a:cs typeface="Calibri Light"/>
              </a:rPr>
              <a:t>Questions: </a:t>
            </a:r>
            <a:endParaRPr lang="en-GB"/>
          </a:p>
          <a:p>
            <a:pPr lvl="0"/>
            <a:r>
              <a:rPr lang="en-GB">
                <a:latin typeface="Calibri Light"/>
                <a:cs typeface="Calibri Light"/>
              </a:rPr>
              <a:t>What boundaries does this raise for the peer role?</a:t>
            </a:r>
          </a:p>
          <a:p>
            <a:r>
              <a:rPr lang="en-GB">
                <a:latin typeface="Calibri Light"/>
                <a:cs typeface="Calibri Light"/>
              </a:rPr>
              <a:t>Explore conflicts between what feels ‘right’ vs following organisational policies/procedures? </a:t>
            </a:r>
            <a:endParaRPr lang="en-GB"/>
          </a:p>
          <a:p>
            <a:pPr lvl="0"/>
            <a:r>
              <a:rPr lang="en-GB">
                <a:latin typeface="Calibri Light"/>
                <a:cs typeface="Calibri Light"/>
              </a:rPr>
              <a:t>When/how should the peer worker involve others?</a:t>
            </a:r>
          </a:p>
          <a:p>
            <a:pPr lvl="0"/>
            <a:r>
              <a:rPr lang="en-GB">
                <a:latin typeface="Calibri Light"/>
                <a:cs typeface="Calibri Light"/>
              </a:rPr>
              <a:t>What impact may this have on them?</a:t>
            </a:r>
          </a:p>
          <a:p>
            <a:pPr lvl="0"/>
            <a:r>
              <a:rPr lang="en-GB">
                <a:latin typeface="Calibri Light"/>
                <a:cs typeface="Calibri Light"/>
              </a:rPr>
              <a:t>Where/how could they find out more information?</a:t>
            </a:r>
          </a:p>
          <a:p>
            <a:pPr marL="0" indent="0">
              <a:buNone/>
            </a:pPr>
            <a:endParaRPr lang="en-GB"/>
          </a:p>
        </p:txBody>
      </p:sp>
    </p:spTree>
    <p:extLst>
      <p:ext uri="{BB962C8B-B14F-4D97-AF65-F5344CB8AC3E}">
        <p14:creationId xmlns:p14="http://schemas.microsoft.com/office/powerpoint/2010/main" val="3502436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F705-DD3D-4EC7-9B2D-C24DD2ABC55C}"/>
              </a:ext>
            </a:extLst>
          </p:cNvPr>
          <p:cNvSpPr>
            <a:spLocks noGrp="1"/>
          </p:cNvSpPr>
          <p:nvPr>
            <p:ph type="title"/>
          </p:nvPr>
        </p:nvSpPr>
        <p:spPr/>
        <p:txBody>
          <a:bodyPr/>
          <a:lstStyle/>
          <a:p>
            <a:r>
              <a:rPr lang="en-GB"/>
              <a:t>Information sharing </a:t>
            </a:r>
          </a:p>
        </p:txBody>
      </p:sp>
      <p:sp>
        <p:nvSpPr>
          <p:cNvPr id="3" name="Content Placeholder 2">
            <a:extLst>
              <a:ext uri="{FF2B5EF4-FFF2-40B4-BE49-F238E27FC236}">
                <a16:creationId xmlns:a16="http://schemas.microsoft.com/office/drawing/2014/main" id="{A80BA0E6-484B-40BE-B492-EF03C0BD5EC8}"/>
              </a:ext>
            </a:extLst>
          </p:cNvPr>
          <p:cNvSpPr>
            <a:spLocks noGrp="1"/>
          </p:cNvSpPr>
          <p:nvPr>
            <p:ph idx="1"/>
          </p:nvPr>
        </p:nvSpPr>
        <p:spPr/>
        <p:txBody>
          <a:bodyPr/>
          <a:lstStyle/>
          <a:p>
            <a:pPr marL="0" indent="0">
              <a:buNone/>
            </a:pPr>
            <a:r>
              <a:rPr lang="en-GB"/>
              <a:t>“Where there are safeguarding concerns staff have a duty to share information. It is important to remember that in most serious case reviews, lack of information sharing can be a significant contributor when things go wrong. Information should be shared with consent wherever possible”</a:t>
            </a:r>
          </a:p>
          <a:p>
            <a:pPr marL="0" indent="0">
              <a:buNone/>
            </a:pPr>
            <a:r>
              <a:rPr lang="en-GB" b="1"/>
              <a:t>- NHS England, Safeguarding Adults Guide</a:t>
            </a:r>
          </a:p>
          <a:p>
            <a:endParaRPr lang="en-GB"/>
          </a:p>
        </p:txBody>
      </p:sp>
    </p:spTree>
    <p:extLst>
      <p:ext uri="{BB962C8B-B14F-4D97-AF65-F5344CB8AC3E}">
        <p14:creationId xmlns:p14="http://schemas.microsoft.com/office/powerpoint/2010/main" val="1670115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Safeguarding </a:t>
            </a:r>
          </a:p>
        </p:txBody>
      </p:sp>
    </p:spTree>
    <p:extLst>
      <p:ext uri="{BB962C8B-B14F-4D97-AF65-F5344CB8AC3E}">
        <p14:creationId xmlns:p14="http://schemas.microsoft.com/office/powerpoint/2010/main" val="114394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CCB-FA9C-8544-876C-257CB62F6C98}"/>
              </a:ext>
            </a:extLst>
          </p:cNvPr>
          <p:cNvSpPr>
            <a:spLocks noGrp="1"/>
          </p:cNvSpPr>
          <p:nvPr>
            <p:ph type="title"/>
          </p:nvPr>
        </p:nvSpPr>
        <p:spPr/>
        <p:txBody>
          <a:bodyPr/>
          <a:lstStyle/>
          <a:p>
            <a:r>
              <a:rPr lang="en-US"/>
              <a:t>Timetable</a:t>
            </a:r>
          </a:p>
        </p:txBody>
      </p:sp>
      <p:graphicFrame>
        <p:nvGraphicFramePr>
          <p:cNvPr id="4" name="Table 3">
            <a:extLst>
              <a:ext uri="{FF2B5EF4-FFF2-40B4-BE49-F238E27FC236}">
                <a16:creationId xmlns:a16="http://schemas.microsoft.com/office/drawing/2014/main" id="{63C8DFE9-754A-471B-865A-106456A5A5E3}"/>
              </a:ext>
            </a:extLst>
          </p:cNvPr>
          <p:cNvGraphicFramePr>
            <a:graphicFrameLocks noGrp="1"/>
          </p:cNvGraphicFramePr>
          <p:nvPr>
            <p:extLst>
              <p:ext uri="{D42A27DB-BD31-4B8C-83A1-F6EECF244321}">
                <p14:modId xmlns:p14="http://schemas.microsoft.com/office/powerpoint/2010/main" val="481465736"/>
              </p:ext>
            </p:extLst>
          </p:nvPr>
        </p:nvGraphicFramePr>
        <p:xfrm>
          <a:off x="427693" y="1253541"/>
          <a:ext cx="8288613" cy="4358640"/>
        </p:xfrm>
        <a:graphic>
          <a:graphicData uri="http://schemas.openxmlformats.org/drawingml/2006/table">
            <a:tbl>
              <a:tblPr firstRow="1" bandRow="1">
                <a:tableStyleId>{5C22544A-7EE6-4342-B048-85BDC9FD1C3A}</a:tableStyleId>
              </a:tblPr>
              <a:tblGrid>
                <a:gridCol w="1927273">
                  <a:extLst>
                    <a:ext uri="{9D8B030D-6E8A-4147-A177-3AD203B41FA5}">
                      <a16:colId xmlns:a16="http://schemas.microsoft.com/office/drawing/2014/main" val="4267127324"/>
                    </a:ext>
                  </a:extLst>
                </a:gridCol>
                <a:gridCol w="6361340">
                  <a:extLst>
                    <a:ext uri="{9D8B030D-6E8A-4147-A177-3AD203B41FA5}">
                      <a16:colId xmlns:a16="http://schemas.microsoft.com/office/drawing/2014/main" val="4258629903"/>
                    </a:ext>
                  </a:extLst>
                </a:gridCol>
              </a:tblGrid>
              <a:tr h="295468">
                <a:tc>
                  <a:txBody>
                    <a:bodyPr/>
                    <a:lstStyle/>
                    <a:p>
                      <a:r>
                        <a:rPr lang="en-GB" sz="1600">
                          <a:latin typeface="+mj-lt"/>
                        </a:rPr>
                        <a:t>Time</a:t>
                      </a:r>
                    </a:p>
                  </a:txBody>
                  <a:tcPr anchor="ctr"/>
                </a:tc>
                <a:tc>
                  <a:txBody>
                    <a:bodyPr/>
                    <a:lstStyle/>
                    <a:p>
                      <a:r>
                        <a:rPr lang="en-GB" sz="1600">
                          <a:latin typeface="+mj-lt"/>
                        </a:rPr>
                        <a:t>Session overview</a:t>
                      </a:r>
                    </a:p>
                  </a:txBody>
                  <a:tcPr anchor="ctr"/>
                </a:tc>
                <a:extLst>
                  <a:ext uri="{0D108BD9-81ED-4DB2-BD59-A6C34878D82A}">
                    <a16:rowId xmlns:a16="http://schemas.microsoft.com/office/drawing/2014/main" val="597294938"/>
                  </a:ext>
                </a:extLst>
              </a:tr>
              <a:tr h="326364">
                <a:tc>
                  <a:txBody>
                    <a:bodyPr/>
                    <a:lstStyle/>
                    <a:p>
                      <a:r>
                        <a:rPr lang="en-GB" sz="1600">
                          <a:latin typeface="+mj-lt"/>
                        </a:rPr>
                        <a:t>10.00am-10.30am</a:t>
                      </a:r>
                    </a:p>
                  </a:txBody>
                  <a:tcPr anchor="ctr"/>
                </a:tc>
                <a:tc>
                  <a:txBody>
                    <a:bodyPr/>
                    <a:lstStyle/>
                    <a:p>
                      <a:pPr marL="0" algn="l" rtl="0" eaLnBrk="1" latinLnBrk="0" hangingPunct="1"/>
                      <a:r>
                        <a:rPr lang="en-GB" sz="1600" b="0" i="0" kern="1200">
                          <a:solidFill>
                            <a:schemeClr val="dk1"/>
                          </a:solidFill>
                          <a:latin typeface="+mj-lt"/>
                          <a:ea typeface="+mn-ea"/>
                          <a:cs typeface="+mn-cs"/>
                        </a:rPr>
                        <a:t>Welcome, housekeeping and warm up </a:t>
                      </a:r>
                    </a:p>
                  </a:txBody>
                  <a:tcPr anchor="ctr"/>
                </a:tc>
                <a:extLst>
                  <a:ext uri="{0D108BD9-81ED-4DB2-BD59-A6C34878D82A}">
                    <a16:rowId xmlns:a16="http://schemas.microsoft.com/office/drawing/2014/main" val="1646153646"/>
                  </a:ext>
                </a:extLst>
              </a:tr>
              <a:tr h="326364">
                <a:tc>
                  <a:txBody>
                    <a:bodyPr/>
                    <a:lstStyle/>
                    <a:p>
                      <a:r>
                        <a:rPr lang="en-GB" sz="1600">
                          <a:latin typeface="+mj-lt"/>
                        </a:rPr>
                        <a:t>10.30am-10:50am</a:t>
                      </a:r>
                    </a:p>
                  </a:txBody>
                  <a:tcPr anchor="ctr"/>
                </a:tc>
                <a:tc>
                  <a:txBody>
                    <a:bodyPr/>
                    <a:lstStyle/>
                    <a:p>
                      <a:pPr marL="0" algn="l" rtl="0" eaLnBrk="1" latinLnBrk="0" hangingPunct="1"/>
                      <a:r>
                        <a:rPr lang="en-GB" sz="1600" b="0" i="0" kern="1200">
                          <a:solidFill>
                            <a:schemeClr val="dk1"/>
                          </a:solidFill>
                          <a:latin typeface="+mj-lt"/>
                          <a:ea typeface="+mn-ea"/>
                          <a:cs typeface="+mn-cs"/>
                        </a:rPr>
                        <a:t>Buddy catch up </a:t>
                      </a:r>
                    </a:p>
                  </a:txBody>
                  <a:tcPr anchor="ctr"/>
                </a:tc>
                <a:extLst>
                  <a:ext uri="{0D108BD9-81ED-4DB2-BD59-A6C34878D82A}">
                    <a16:rowId xmlns:a16="http://schemas.microsoft.com/office/drawing/2014/main" val="3382084450"/>
                  </a:ext>
                </a:extLst>
              </a:tr>
              <a:tr h="326364">
                <a:tc>
                  <a:txBody>
                    <a:bodyPr/>
                    <a:lstStyle/>
                    <a:p>
                      <a:r>
                        <a:rPr lang="en-GB" sz="1600" i="1">
                          <a:latin typeface="+mj-lt"/>
                        </a:rPr>
                        <a:t>11.00am-11.15am</a:t>
                      </a:r>
                    </a:p>
                  </a:txBody>
                  <a:tcPr anchor="ctr"/>
                </a:tc>
                <a:tc>
                  <a:txBody>
                    <a:bodyPr/>
                    <a:lstStyle/>
                    <a:p>
                      <a:pPr marL="0" algn="l" rtl="0" eaLnBrk="1" fontAlgn="ctr" latinLnBrk="0" hangingPunct="1"/>
                      <a:r>
                        <a:rPr lang="en-GB" sz="1600" b="0" i="0" kern="1200">
                          <a:solidFill>
                            <a:schemeClr val="dk1"/>
                          </a:solidFill>
                          <a:latin typeface="+mj-lt"/>
                          <a:ea typeface="+mn-ea"/>
                          <a:cs typeface="+mn-cs"/>
                        </a:rPr>
                        <a:t>  </a:t>
                      </a:r>
                      <a:r>
                        <a:rPr lang="en-GB" sz="1600" b="0" i="1" kern="1200">
                          <a:solidFill>
                            <a:schemeClr val="dk1"/>
                          </a:solidFill>
                          <a:latin typeface="+mj-lt"/>
                          <a:ea typeface="+mn-ea"/>
                          <a:cs typeface="+mn-cs"/>
                        </a:rPr>
                        <a:t>Break</a:t>
                      </a:r>
                    </a:p>
                  </a:txBody>
                  <a:tcPr marL="9525" marR="9525" marT="9525" marB="0" anchor="ctr"/>
                </a:tc>
                <a:extLst>
                  <a:ext uri="{0D108BD9-81ED-4DB2-BD59-A6C34878D82A}">
                    <a16:rowId xmlns:a16="http://schemas.microsoft.com/office/drawing/2014/main" val="2855397354"/>
                  </a:ext>
                </a:extLst>
              </a:tr>
              <a:tr h="323850">
                <a:tc>
                  <a:txBody>
                    <a:bodyPr/>
                    <a:lstStyle/>
                    <a:p>
                      <a:r>
                        <a:rPr lang="en-GB" sz="1600" i="0">
                          <a:latin typeface="+mj-lt"/>
                        </a:rPr>
                        <a:t>11.15am-11:45pm</a:t>
                      </a:r>
                    </a:p>
                  </a:txBody>
                  <a:tcPr anchor="ctr"/>
                </a:tc>
                <a:tc>
                  <a:txBody>
                    <a:bodyPr/>
                    <a:lstStyle/>
                    <a:p>
                      <a:pPr marL="0" algn="l" rtl="0" eaLnBrk="1" latinLnBrk="0" hangingPunct="1"/>
                      <a:r>
                        <a:rPr lang="en-GB" sz="1600" b="0" i="0" kern="1200">
                          <a:solidFill>
                            <a:schemeClr val="dk1"/>
                          </a:solidFill>
                          <a:latin typeface="+mj-lt"/>
                          <a:ea typeface="+mn-ea"/>
                          <a:cs typeface="+mn-cs"/>
                        </a:rPr>
                        <a:t>The value of legal, professional and ethical frameworks: </a:t>
                      </a:r>
                    </a:p>
                  </a:txBody>
                  <a:tcPr anchor="ctr"/>
                </a:tc>
                <a:extLst>
                  <a:ext uri="{0D108BD9-81ED-4DB2-BD59-A6C34878D82A}">
                    <a16:rowId xmlns:a16="http://schemas.microsoft.com/office/drawing/2014/main" val="1566926676"/>
                  </a:ext>
                </a:extLst>
              </a:tr>
              <a:tr h="326364">
                <a:tc>
                  <a:txBody>
                    <a:bodyPr/>
                    <a:lstStyle/>
                    <a:p>
                      <a:r>
                        <a:rPr lang="en-GB" sz="1600" i="0">
                          <a:latin typeface="+mj-lt"/>
                        </a:rPr>
                        <a:t>11.45am-12:25pm</a:t>
                      </a:r>
                    </a:p>
                  </a:txBody>
                  <a:tcPr anchor="ctr"/>
                </a:tc>
                <a:tc>
                  <a:txBody>
                    <a:bodyPr/>
                    <a:lstStyle/>
                    <a:p>
                      <a:pPr marL="0" algn="l" rtl="0" eaLnBrk="1" fontAlgn="ctr" latinLnBrk="0" hangingPunct="1"/>
                      <a:r>
                        <a:rPr lang="en-GB" sz="1600" b="0" i="0" kern="1200">
                          <a:solidFill>
                            <a:schemeClr val="dk1"/>
                          </a:solidFill>
                          <a:latin typeface="+mj-lt"/>
                          <a:ea typeface="+mn-ea"/>
                          <a:cs typeface="+mn-cs"/>
                        </a:rPr>
                        <a:t>  Confidentiality, consent and information sharing</a:t>
                      </a:r>
                    </a:p>
                  </a:txBody>
                  <a:tcPr marL="9525" marR="9525" marT="9525" marB="0" anchor="ctr"/>
                </a:tc>
                <a:extLst>
                  <a:ext uri="{0D108BD9-81ED-4DB2-BD59-A6C34878D82A}">
                    <a16:rowId xmlns:a16="http://schemas.microsoft.com/office/drawing/2014/main" val="4055991151"/>
                  </a:ext>
                </a:extLst>
              </a:tr>
              <a:tr h="326364">
                <a:tc>
                  <a:txBody>
                    <a:bodyPr/>
                    <a:lstStyle/>
                    <a:p>
                      <a:pPr marL="0" algn="l" defTabSz="914400" rtl="0" eaLnBrk="1" latinLnBrk="0" hangingPunct="1"/>
                      <a:r>
                        <a:rPr lang="en-GB" sz="1600" i="1" kern="1200">
                          <a:solidFill>
                            <a:schemeClr val="dk1"/>
                          </a:solidFill>
                          <a:latin typeface="+mj-lt"/>
                          <a:ea typeface="+mn-ea"/>
                          <a:cs typeface="+mn-cs"/>
                        </a:rPr>
                        <a:t>12.25pm-1.25pm</a:t>
                      </a:r>
                    </a:p>
                  </a:txBody>
                  <a:tcPr anchor="ctr"/>
                </a:tc>
                <a:tc>
                  <a:txBody>
                    <a:bodyPr/>
                    <a:lstStyle/>
                    <a:p>
                      <a:pPr marL="0" marR="0" lvl="0" indent="0" algn="l" rtl="0" eaLnBrk="1" fontAlgn="ctr" latinLnBrk="0" hangingPunct="1">
                        <a:lnSpc>
                          <a:spcPct val="100000"/>
                        </a:lnSpc>
                        <a:spcBef>
                          <a:spcPts val="0"/>
                        </a:spcBef>
                        <a:spcAft>
                          <a:spcPts val="0"/>
                        </a:spcAft>
                        <a:buClrTx/>
                        <a:buSzTx/>
                        <a:buFontTx/>
                        <a:buNone/>
                      </a:pPr>
                      <a:r>
                        <a:rPr lang="en-GB" sz="1600" b="0" i="0" kern="1200">
                          <a:solidFill>
                            <a:schemeClr val="dk1"/>
                          </a:solidFill>
                          <a:latin typeface="+mj-lt"/>
                          <a:ea typeface="+mn-ea"/>
                          <a:cs typeface="+mn-cs"/>
                        </a:rPr>
                        <a:t>  </a:t>
                      </a:r>
                      <a:r>
                        <a:rPr lang="en-GB" sz="1600" b="0" i="1" kern="1200">
                          <a:solidFill>
                            <a:schemeClr val="dk1"/>
                          </a:solidFill>
                          <a:latin typeface="+mj-lt"/>
                          <a:ea typeface="+mn-ea"/>
                          <a:cs typeface="+mn-cs"/>
                        </a:rPr>
                        <a:t>Lunch</a:t>
                      </a:r>
                    </a:p>
                  </a:txBody>
                  <a:tcPr marL="9525" marR="9525" marT="9525" marB="0" anchor="ctr"/>
                </a:tc>
                <a:extLst>
                  <a:ext uri="{0D108BD9-81ED-4DB2-BD59-A6C34878D82A}">
                    <a16:rowId xmlns:a16="http://schemas.microsoft.com/office/drawing/2014/main" val="753921261"/>
                  </a:ext>
                </a:extLst>
              </a:tr>
              <a:tr h="326364">
                <a:tc>
                  <a:txBody>
                    <a:bodyPr/>
                    <a:lstStyle/>
                    <a:p>
                      <a:r>
                        <a:rPr lang="en-GB" sz="1600">
                          <a:latin typeface="+mj-lt"/>
                        </a:rPr>
                        <a:t>1.25pm-2.05pm</a:t>
                      </a:r>
                    </a:p>
                  </a:txBody>
                  <a:tcPr anchor="ctr"/>
                </a:tc>
                <a:tc>
                  <a:txBody>
                    <a:bodyPr/>
                    <a:lstStyle/>
                    <a:p>
                      <a:pPr marL="0" algn="l" rtl="0" eaLnBrk="1" latinLnBrk="0" hangingPunct="1"/>
                      <a:r>
                        <a:rPr lang="en-GB" sz="1600" b="0" i="0" kern="1200">
                          <a:solidFill>
                            <a:schemeClr val="dk1"/>
                          </a:solidFill>
                          <a:latin typeface="+mj-lt"/>
                          <a:ea typeface="+mn-ea"/>
                          <a:cs typeface="+mn-cs"/>
                        </a:rPr>
                        <a:t>Safeguarding  </a:t>
                      </a:r>
                    </a:p>
                  </a:txBody>
                  <a:tcPr anchor="ctr"/>
                </a:tc>
                <a:extLst>
                  <a:ext uri="{0D108BD9-81ED-4DB2-BD59-A6C34878D82A}">
                    <a16:rowId xmlns:a16="http://schemas.microsoft.com/office/drawing/2014/main" val="2570359352"/>
                  </a:ext>
                </a:extLst>
              </a:tr>
              <a:tr h="326364">
                <a:tc>
                  <a:txBody>
                    <a:bodyPr/>
                    <a:lstStyle/>
                    <a:p>
                      <a:r>
                        <a:rPr lang="en-GB" sz="1600" i="0">
                          <a:latin typeface="+mj-lt"/>
                        </a:rPr>
                        <a:t>2.05pm-2.45pm</a:t>
                      </a:r>
                    </a:p>
                  </a:txBody>
                  <a:tcPr anchor="ctr"/>
                </a:tc>
                <a:tc>
                  <a:txBody>
                    <a:bodyPr/>
                    <a:lstStyle/>
                    <a:p>
                      <a:pPr marL="0" algn="l" rtl="0" eaLnBrk="1" latinLnBrk="0" hangingPunct="1"/>
                      <a:r>
                        <a:rPr lang="en-GB" sz="1600" b="0" i="0" kern="1200">
                          <a:solidFill>
                            <a:schemeClr val="dk1"/>
                          </a:solidFill>
                          <a:latin typeface="+mj-lt"/>
                          <a:ea typeface="+mn-ea"/>
                          <a:cs typeface="+mn-cs"/>
                        </a:rPr>
                        <a:t>Self-harm and suicide prevention </a:t>
                      </a:r>
                    </a:p>
                  </a:txBody>
                  <a:tcPr anchor="ctr"/>
                </a:tc>
                <a:extLst>
                  <a:ext uri="{0D108BD9-81ED-4DB2-BD59-A6C34878D82A}">
                    <a16:rowId xmlns:a16="http://schemas.microsoft.com/office/drawing/2014/main" val="446374558"/>
                  </a:ext>
                </a:extLst>
              </a:tr>
              <a:tr h="326364">
                <a:tc>
                  <a:txBody>
                    <a:bodyPr/>
                    <a:lstStyle/>
                    <a:p>
                      <a:r>
                        <a:rPr lang="en-GB" sz="1600" i="1">
                          <a:latin typeface="+mj-lt"/>
                        </a:rPr>
                        <a:t>2.45pm-3.00pm</a:t>
                      </a:r>
                    </a:p>
                  </a:txBody>
                  <a:tcPr anchor="ctr"/>
                </a:tc>
                <a:tc>
                  <a:txBody>
                    <a:bodyPr/>
                    <a:lstStyle/>
                    <a:p>
                      <a:pPr marL="0" algn="l" defTabSz="914400" rtl="0" eaLnBrk="1" latinLnBrk="0" hangingPunct="1"/>
                      <a:r>
                        <a:rPr lang="en-GB" sz="1600" b="0" i="1" kern="1200">
                          <a:solidFill>
                            <a:schemeClr val="dk1"/>
                          </a:solidFill>
                          <a:latin typeface="+mj-lt"/>
                          <a:ea typeface="+mn-ea"/>
                          <a:cs typeface="+mn-cs"/>
                        </a:rPr>
                        <a:t>Break</a:t>
                      </a:r>
                    </a:p>
                  </a:txBody>
                  <a:tcPr anchor="ctr"/>
                </a:tc>
                <a:extLst>
                  <a:ext uri="{0D108BD9-81ED-4DB2-BD59-A6C34878D82A}">
                    <a16:rowId xmlns:a16="http://schemas.microsoft.com/office/drawing/2014/main" val="4212101268"/>
                  </a:ext>
                </a:extLst>
              </a:tr>
              <a:tr h="326364">
                <a:tc>
                  <a:txBody>
                    <a:bodyPr/>
                    <a:lstStyle/>
                    <a:p>
                      <a:r>
                        <a:rPr lang="en-GB" sz="1600">
                          <a:latin typeface="+mj-lt"/>
                        </a:rPr>
                        <a:t>3.00pm-3.40pm</a:t>
                      </a:r>
                    </a:p>
                  </a:txBody>
                  <a:tcPr anchor="ctr"/>
                </a:tc>
                <a:tc>
                  <a:txBody>
                    <a:bodyPr/>
                    <a:lstStyle/>
                    <a:p>
                      <a:pPr marL="0" algn="l" rtl="0" eaLnBrk="1" latinLnBrk="0" hangingPunct="1"/>
                      <a:r>
                        <a:rPr lang="en-GB" sz="1600" b="0" i="0" kern="1200">
                          <a:solidFill>
                            <a:schemeClr val="dk1"/>
                          </a:solidFill>
                          <a:latin typeface="+mj-lt"/>
                          <a:ea typeface="+mn-ea"/>
                          <a:cs typeface="+mn-cs"/>
                        </a:rPr>
                        <a:t>Supervision</a:t>
                      </a:r>
                    </a:p>
                  </a:txBody>
                  <a:tcPr anchor="ctr"/>
                </a:tc>
                <a:extLst>
                  <a:ext uri="{0D108BD9-81ED-4DB2-BD59-A6C34878D82A}">
                    <a16:rowId xmlns:a16="http://schemas.microsoft.com/office/drawing/2014/main" val="3259062476"/>
                  </a:ext>
                </a:extLst>
              </a:tr>
              <a:tr h="326364">
                <a:tc>
                  <a:txBody>
                    <a:bodyPr/>
                    <a:lstStyle/>
                    <a:p>
                      <a:r>
                        <a:rPr lang="en-GB" sz="1600" i="0">
                          <a:latin typeface="+mj-lt"/>
                        </a:rPr>
                        <a:t>3.40pm-3.55pm</a:t>
                      </a:r>
                    </a:p>
                  </a:txBody>
                  <a:tcPr anchor="ctr"/>
                </a:tc>
                <a:tc>
                  <a:txBody>
                    <a:bodyPr/>
                    <a:lstStyle/>
                    <a:p>
                      <a:r>
                        <a:rPr lang="en-GB" sz="1600" b="0" i="0" kern="1200">
                          <a:solidFill>
                            <a:schemeClr val="dk1"/>
                          </a:solidFill>
                          <a:latin typeface="+mj-lt"/>
                          <a:ea typeface="+mn-ea"/>
                          <a:cs typeface="+mn-cs"/>
                        </a:rPr>
                        <a:t>Review of key learning </a:t>
                      </a:r>
                    </a:p>
                  </a:txBody>
                  <a:tcPr anchor="ctr"/>
                </a:tc>
                <a:extLst>
                  <a:ext uri="{0D108BD9-81ED-4DB2-BD59-A6C34878D82A}">
                    <a16:rowId xmlns:a16="http://schemas.microsoft.com/office/drawing/2014/main" val="3207661240"/>
                  </a:ext>
                </a:extLst>
              </a:tr>
              <a:tr h="326364">
                <a:tc>
                  <a:txBody>
                    <a:bodyPr/>
                    <a:lstStyle/>
                    <a:p>
                      <a:r>
                        <a:rPr lang="en-GB" sz="1600" i="1">
                          <a:latin typeface="+mj-lt"/>
                        </a:rPr>
                        <a:t>3.55pm - 4pm</a:t>
                      </a:r>
                    </a:p>
                  </a:txBody>
                  <a:tcPr anchor="ctr"/>
                </a:tc>
                <a:tc>
                  <a:txBody>
                    <a:bodyPr/>
                    <a:lstStyle/>
                    <a:p>
                      <a:r>
                        <a:rPr lang="en-GB" sz="1600" b="0" i="1" kern="1200">
                          <a:solidFill>
                            <a:schemeClr val="dk1"/>
                          </a:solidFill>
                          <a:latin typeface="+mj-lt"/>
                          <a:ea typeface="+mn-ea"/>
                          <a:cs typeface="+mn-cs"/>
                        </a:rPr>
                        <a:t>Close</a:t>
                      </a:r>
                    </a:p>
                  </a:txBody>
                  <a:tcPr anchor="ctr"/>
                </a:tc>
                <a:extLst>
                  <a:ext uri="{0D108BD9-81ED-4DB2-BD59-A6C34878D82A}">
                    <a16:rowId xmlns:a16="http://schemas.microsoft.com/office/drawing/2014/main" val="247605245"/>
                  </a:ext>
                </a:extLst>
              </a:tr>
            </a:tbl>
          </a:graphicData>
        </a:graphic>
      </p:graphicFrame>
      <p:sp>
        <p:nvSpPr>
          <p:cNvPr id="3" name="TextBox 2">
            <a:extLst>
              <a:ext uri="{FF2B5EF4-FFF2-40B4-BE49-F238E27FC236}">
                <a16:creationId xmlns:a16="http://schemas.microsoft.com/office/drawing/2014/main" id="{A2251D9B-F374-4BE3-B040-DD9D060016FB}"/>
              </a:ext>
            </a:extLst>
          </p:cNvPr>
          <p:cNvSpPr txBox="1"/>
          <p:nvPr/>
        </p:nvSpPr>
        <p:spPr>
          <a:xfrm>
            <a:off x="427693" y="5729561"/>
            <a:ext cx="5633138" cy="646331"/>
          </a:xfrm>
          <a:prstGeom prst="rect">
            <a:avLst/>
          </a:prstGeom>
          <a:noFill/>
        </p:spPr>
        <p:txBody>
          <a:bodyPr wrap="square" rtlCol="0">
            <a:spAutoFit/>
          </a:bodyPr>
          <a:lstStyle/>
          <a:p>
            <a:r>
              <a:rPr lang="en-GB" b="1"/>
              <a:t>NB. All timings are approximate and may change in response to the needs of the group</a:t>
            </a:r>
          </a:p>
        </p:txBody>
      </p:sp>
    </p:spTree>
    <p:extLst>
      <p:ext uri="{BB962C8B-B14F-4D97-AF65-F5344CB8AC3E}">
        <p14:creationId xmlns:p14="http://schemas.microsoft.com/office/powerpoint/2010/main" val="3665552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Safeguarding </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numCol="1">
            <a:noAutofit/>
          </a:bodyPr>
          <a:lstStyle/>
          <a:p>
            <a:pPr marL="0" indent="0">
              <a:spcBef>
                <a:spcPts val="0"/>
              </a:spcBef>
              <a:buNone/>
            </a:pPr>
            <a:r>
              <a:rPr lang="en-GB" b="1"/>
              <a:t>Purpose: </a:t>
            </a:r>
            <a:r>
              <a:rPr lang="en-GB"/>
              <a:t>To explore how scenarios where safeguarding policies might be relevant, and how a PSW might respond to these situations ethically and within the relevant policies.</a:t>
            </a:r>
            <a:endParaRPr lang="en-GB" b="1"/>
          </a:p>
          <a:p>
            <a:pPr marL="0" indent="0">
              <a:spcBef>
                <a:spcPts val="0"/>
              </a:spcBef>
              <a:buNone/>
            </a:pPr>
            <a:endParaRPr lang="en-GB"/>
          </a:p>
          <a:p>
            <a:pPr marL="0" indent="0">
              <a:spcBef>
                <a:spcPts val="0"/>
              </a:spcBef>
              <a:buNone/>
            </a:pPr>
            <a:r>
              <a:rPr lang="en-GB" b="1"/>
              <a:t>Materials: </a:t>
            </a:r>
            <a:r>
              <a:rPr lang="en-GB"/>
              <a:t>Safeguarding scenarios x 2</a:t>
            </a:r>
          </a:p>
          <a:p>
            <a:pPr marL="0" indent="0">
              <a:spcBef>
                <a:spcPts val="0"/>
              </a:spcBef>
              <a:buNone/>
            </a:pPr>
            <a:endParaRPr lang="en-GB"/>
          </a:p>
          <a:p>
            <a:pPr marL="0" indent="0">
              <a:spcBef>
                <a:spcPts val="0"/>
              </a:spcBef>
              <a:buNone/>
            </a:pPr>
            <a:r>
              <a:rPr lang="en-GB" b="1"/>
              <a:t>Instructions:</a:t>
            </a:r>
            <a:r>
              <a:rPr lang="en-GB"/>
              <a:t> Split participants into groups and highlight the relevant case studies in their packs. Ask them to read through the scenarios and answer the questions in their groups.</a:t>
            </a:r>
          </a:p>
          <a:p>
            <a:pPr marL="0" indent="0">
              <a:spcBef>
                <a:spcPts val="0"/>
              </a:spcBef>
              <a:buNone/>
            </a:pPr>
            <a:r>
              <a:rPr lang="en-GB"/>
              <a:t>Debrief each scenario in turn, asking each group to share their reflections from the conversations. Compare and contrast each group’s perspectives, acknowledging any personal conflicts that people feel in terms of following organisational policies. Reinforce the importance of following the appropriate organisational guidance, and provide advice where needed in terms of when/how they might seek additional help/input in these situations.</a:t>
            </a:r>
          </a:p>
          <a:p>
            <a:pPr marL="0" indent="0">
              <a:spcBef>
                <a:spcPts val="0"/>
              </a:spcBef>
              <a:buNone/>
            </a:pPr>
            <a:r>
              <a:rPr lang="en-GB"/>
              <a:t>Ask the group:</a:t>
            </a:r>
          </a:p>
          <a:p>
            <a:pPr>
              <a:spcBef>
                <a:spcPts val="0"/>
              </a:spcBef>
            </a:pPr>
            <a:r>
              <a:rPr lang="en-GB"/>
              <a:t>Have you experienced situations that relate to safeguarding? </a:t>
            </a:r>
          </a:p>
          <a:p>
            <a:pPr>
              <a:spcBef>
                <a:spcPts val="0"/>
              </a:spcBef>
            </a:pPr>
            <a:r>
              <a:rPr lang="en-GB"/>
              <a:t>If so, how did you respond?</a:t>
            </a:r>
          </a:p>
          <a:p>
            <a:pPr>
              <a:spcBef>
                <a:spcPts val="0"/>
              </a:spcBef>
            </a:pPr>
            <a:r>
              <a:rPr lang="en-GB"/>
              <a:t>What was the outcome?</a:t>
            </a:r>
          </a:p>
          <a:p>
            <a:pPr>
              <a:spcBef>
                <a:spcPts val="0"/>
              </a:spcBef>
            </a:pPr>
            <a:r>
              <a:rPr lang="en-GB"/>
              <a:t>Would you do anything differently in hindsight?</a:t>
            </a:r>
          </a:p>
          <a:p>
            <a:pPr marL="0" indent="0">
              <a:spcBef>
                <a:spcPts val="0"/>
              </a:spcBef>
              <a:buNone/>
            </a:pPr>
            <a:endParaRPr lang="en-GB"/>
          </a:p>
          <a:p>
            <a:pPr marL="0" indent="0">
              <a:spcBef>
                <a:spcPts val="0"/>
              </a:spcBef>
              <a:buNone/>
            </a:pPr>
            <a:r>
              <a:rPr lang="en-GB" b="1"/>
              <a:t>Timings:</a:t>
            </a:r>
          </a:p>
          <a:p>
            <a:pPr marL="0" indent="0">
              <a:spcBef>
                <a:spcPts val="0"/>
              </a:spcBef>
              <a:buNone/>
            </a:pPr>
            <a:r>
              <a:rPr lang="en-GB"/>
              <a:t>Small group discussion: 20 mins</a:t>
            </a:r>
          </a:p>
          <a:p>
            <a:pPr marL="0" indent="0">
              <a:spcBef>
                <a:spcPts val="0"/>
              </a:spcBef>
              <a:buNone/>
            </a:pPr>
            <a:r>
              <a:rPr lang="en-GB"/>
              <a:t>Debrief: 20 mins</a:t>
            </a:r>
            <a:endParaRPr lang="en-GB" b="1"/>
          </a:p>
        </p:txBody>
      </p:sp>
    </p:spTree>
    <p:extLst>
      <p:ext uri="{BB962C8B-B14F-4D97-AF65-F5344CB8AC3E}">
        <p14:creationId xmlns:p14="http://schemas.microsoft.com/office/powerpoint/2010/main" val="362426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21513D-4DFA-49F1-B09B-D3E95C891F89}"/>
              </a:ext>
            </a:extLst>
          </p:cNvPr>
          <p:cNvSpPr>
            <a:spLocks noGrp="1"/>
          </p:cNvSpPr>
          <p:nvPr>
            <p:ph type="title"/>
          </p:nvPr>
        </p:nvSpPr>
        <p:spPr/>
        <p:txBody>
          <a:bodyPr/>
          <a:lstStyle/>
          <a:p>
            <a:r>
              <a:rPr lang="en-GB"/>
              <a:t>Safeguarding scenario 1</a:t>
            </a:r>
          </a:p>
        </p:txBody>
      </p:sp>
      <p:sp>
        <p:nvSpPr>
          <p:cNvPr id="5" name="Content Placeholder 4">
            <a:extLst>
              <a:ext uri="{FF2B5EF4-FFF2-40B4-BE49-F238E27FC236}">
                <a16:creationId xmlns:a16="http://schemas.microsoft.com/office/drawing/2014/main" id="{789BF0AC-FDD5-4C56-9DEC-B69B31EDE83D}"/>
              </a:ext>
            </a:extLst>
          </p:cNvPr>
          <p:cNvSpPr>
            <a:spLocks noGrp="1"/>
          </p:cNvSpPr>
          <p:nvPr>
            <p:ph idx="1"/>
          </p:nvPr>
        </p:nvSpPr>
        <p:spPr/>
        <p:txBody>
          <a:bodyPr vert="horz" lIns="91440" tIns="45720" rIns="91440" bIns="45720" rtlCol="0" anchor="t">
            <a:noAutofit/>
          </a:bodyPr>
          <a:lstStyle/>
          <a:p>
            <a:pPr marL="0" indent="0">
              <a:spcBef>
                <a:spcPts val="0"/>
              </a:spcBef>
              <a:buNone/>
            </a:pPr>
            <a:r>
              <a:rPr lang="en-US" sz="1200" err="1">
                <a:latin typeface="Calibri Light"/>
                <a:cs typeface="Calibri Light"/>
              </a:rPr>
              <a:t>Asyma</a:t>
            </a:r>
            <a:r>
              <a:rPr lang="en-US" sz="1200">
                <a:latin typeface="Calibri Light"/>
                <a:cs typeface="Calibri Light"/>
              </a:rPr>
              <a:t> received a phone call from Sara, a pregnant woman who lived with her husband and two young children. Sara asked </a:t>
            </a:r>
            <a:r>
              <a:rPr lang="en-US" sz="1200" err="1">
                <a:latin typeface="Calibri Light"/>
                <a:cs typeface="Calibri Light"/>
              </a:rPr>
              <a:t>Asyma</a:t>
            </a:r>
            <a:r>
              <a:rPr lang="en-US" sz="1200">
                <a:latin typeface="Calibri Light"/>
                <a:cs typeface="Calibri Light"/>
              </a:rPr>
              <a:t> if she could meet in a local park rather than at the home address for their next meeting tomorrow. Jenny agreed and confirmed the date and time. </a:t>
            </a:r>
            <a:endParaRPr lang="en-GB" sz="1200"/>
          </a:p>
          <a:p>
            <a:pPr marL="0" indent="0">
              <a:spcBef>
                <a:spcPts val="0"/>
              </a:spcBef>
              <a:buNone/>
            </a:pPr>
            <a:r>
              <a:rPr lang="en-US" sz="1200">
                <a:latin typeface="Calibri Light"/>
                <a:cs typeface="Calibri Light"/>
              </a:rPr>
              <a:t>When Asyma arrived at the park, she saw Sara sitting on a bench with two men sitting either side of her. Sara introduced the men as her older and younger brothers. Sara said that had left the family home two days ago and was now staying with her younger brother and family. Sara explained that she had picked up her husband’s bag left open on the floor out of reach of their toddler and had spotted medications for HIV. Sara went on to explain that she had opened mail addressed to her husband which contained needles. Sara said she had taken the packet to show her family who were deeply concerned that her husband was taking drugs and may have contracted HIV.</a:t>
            </a:r>
            <a:endParaRPr lang="en-GB" sz="1200">
              <a:latin typeface="Calibri Light"/>
              <a:cs typeface="Calibri Light"/>
            </a:endParaRPr>
          </a:p>
          <a:p>
            <a:pPr marL="0" indent="0">
              <a:spcBef>
                <a:spcPts val="0"/>
              </a:spcBef>
              <a:buNone/>
            </a:pPr>
            <a:r>
              <a:rPr lang="en-US" sz="1200">
                <a:latin typeface="Calibri Light"/>
                <a:cs typeface="Calibri Light"/>
              </a:rPr>
              <a:t>Sara also said that she had become fearful in the home due to verbal attacks from her husband resulting in her fleeing the family home.</a:t>
            </a:r>
            <a:endParaRPr lang="en-GB" sz="1200">
              <a:latin typeface="Calibri Light"/>
              <a:cs typeface="Calibri Light"/>
            </a:endParaRPr>
          </a:p>
          <a:p>
            <a:pPr marL="0" indent="0">
              <a:spcBef>
                <a:spcPts val="0"/>
              </a:spcBef>
              <a:buNone/>
            </a:pPr>
            <a:r>
              <a:rPr lang="en-GB" sz="1200">
                <a:latin typeface="Calibri Light"/>
                <a:cs typeface="Calibri Light"/>
              </a:rPr>
              <a:t>Asyma asked if she could speak with Sara alone. Asyma asked Sara how the relationship was with her younger brother. Asyma remembered that Sara had shared her younger brother in particular was quite controlling and had applied pressure to Sara to leave her husband on several occasions with a view to the family organising another arranged marriage.</a:t>
            </a:r>
          </a:p>
          <a:p>
            <a:pPr marL="0" indent="0">
              <a:spcBef>
                <a:spcPts val="0"/>
              </a:spcBef>
              <a:buNone/>
            </a:pPr>
            <a:r>
              <a:rPr lang="en-GB" sz="1200">
                <a:latin typeface="Calibri Light"/>
                <a:cs typeface="Calibri Light"/>
              </a:rPr>
              <a:t>Sara said that family members were starting to put pressure on her to divorce her husband and remarry, believing that the marriage was a mistake. Asyma gave Sara the telephone numbers to Women’s Aid and the Women’s Refuge Centre to contact for support. Sara said that she didn’t want to take the children to a refuge and was worried about being pregnant there. She felt it was better to stay with her family even though family relationships were difficult. </a:t>
            </a:r>
            <a:endParaRPr lang="en-GB" sz="1200"/>
          </a:p>
          <a:p>
            <a:pPr marL="0" indent="0">
              <a:spcBef>
                <a:spcPts val="0"/>
              </a:spcBef>
              <a:spcAft>
                <a:spcPts val="0"/>
              </a:spcAft>
              <a:buNone/>
            </a:pPr>
            <a:endParaRPr lang="en-GB" sz="1200"/>
          </a:p>
          <a:p>
            <a:pPr>
              <a:spcBef>
                <a:spcPts val="0"/>
              </a:spcBef>
              <a:spcAft>
                <a:spcPts val="0"/>
              </a:spcAft>
            </a:pPr>
            <a:r>
              <a:rPr lang="en-GB" sz="1200" b="1">
                <a:latin typeface="Calibri Light"/>
                <a:cs typeface="Calibri Light"/>
              </a:rPr>
              <a:t>Questions:</a:t>
            </a:r>
            <a:endParaRPr lang="en-GB" sz="1200">
              <a:latin typeface="Calibri Light"/>
              <a:cs typeface="Calibri Light"/>
            </a:endParaRPr>
          </a:p>
          <a:p>
            <a:pPr lvl="0">
              <a:spcBef>
                <a:spcPts val="0"/>
              </a:spcBef>
              <a:spcAft>
                <a:spcPts val="0"/>
              </a:spcAft>
            </a:pPr>
            <a:r>
              <a:rPr lang="en-GB" sz="1200">
                <a:latin typeface="Calibri Light"/>
                <a:cs typeface="Calibri Light"/>
              </a:rPr>
              <a:t>What boundaries does this raise for the peer role?</a:t>
            </a:r>
          </a:p>
          <a:p>
            <a:pPr>
              <a:spcBef>
                <a:spcPts val="0"/>
              </a:spcBef>
              <a:spcAft>
                <a:spcPts val="0"/>
              </a:spcAft>
            </a:pPr>
            <a:r>
              <a:rPr lang="en-GB" sz="1200">
                <a:latin typeface="Calibri Light"/>
                <a:cs typeface="Calibri Light"/>
              </a:rPr>
              <a:t>When/how should Asyma involve others?</a:t>
            </a:r>
          </a:p>
          <a:p>
            <a:pPr lvl="0">
              <a:spcBef>
                <a:spcPts val="0"/>
              </a:spcBef>
              <a:spcAft>
                <a:spcPts val="0"/>
              </a:spcAft>
            </a:pPr>
            <a:r>
              <a:rPr lang="en-GB" sz="1200">
                <a:latin typeface="Calibri Light"/>
                <a:cs typeface="Calibri Light"/>
              </a:rPr>
              <a:t>Where/how would </a:t>
            </a:r>
            <a:r>
              <a:rPr lang="en-GB" sz="1200" err="1">
                <a:latin typeface="Calibri Light"/>
                <a:cs typeface="Calibri Light"/>
              </a:rPr>
              <a:t>Asyma</a:t>
            </a:r>
            <a:r>
              <a:rPr lang="en-GB" sz="1200">
                <a:latin typeface="Calibri Light"/>
                <a:cs typeface="Calibri Light"/>
              </a:rPr>
              <a:t> find information she needs?</a:t>
            </a:r>
          </a:p>
          <a:p>
            <a:pPr lvl="0">
              <a:spcBef>
                <a:spcPts val="0"/>
              </a:spcBef>
              <a:spcAft>
                <a:spcPts val="0"/>
              </a:spcAft>
            </a:pPr>
            <a:r>
              <a:rPr lang="en-GB" sz="1200">
                <a:latin typeface="Calibri Light"/>
                <a:cs typeface="Calibri Light"/>
              </a:rPr>
              <a:t>What impact might this situation have on </a:t>
            </a:r>
            <a:r>
              <a:rPr lang="en-GB" sz="1200" err="1">
                <a:latin typeface="Calibri Light"/>
                <a:cs typeface="Calibri Light"/>
              </a:rPr>
              <a:t>Asyma</a:t>
            </a:r>
            <a:r>
              <a:rPr lang="en-GB" sz="1200">
                <a:latin typeface="Calibri Light"/>
                <a:cs typeface="Calibri Light"/>
              </a:rPr>
              <a:t>?</a:t>
            </a:r>
          </a:p>
          <a:p>
            <a:pPr lvl="0">
              <a:spcBef>
                <a:spcPts val="0"/>
              </a:spcBef>
              <a:spcAft>
                <a:spcPts val="0"/>
              </a:spcAft>
            </a:pPr>
            <a:r>
              <a:rPr lang="en-GB" sz="1200">
                <a:latin typeface="Calibri Light"/>
                <a:cs typeface="Calibri Light"/>
              </a:rPr>
              <a:t>Where could </a:t>
            </a:r>
            <a:r>
              <a:rPr lang="en-GB" sz="1200" err="1">
                <a:latin typeface="Calibri Light"/>
                <a:cs typeface="Calibri Light"/>
              </a:rPr>
              <a:t>Asyma</a:t>
            </a:r>
            <a:r>
              <a:rPr lang="en-GB" sz="1200">
                <a:latin typeface="Calibri Light"/>
                <a:cs typeface="Calibri Light"/>
              </a:rPr>
              <a:t> access support?</a:t>
            </a:r>
          </a:p>
        </p:txBody>
      </p:sp>
    </p:spTree>
    <p:extLst>
      <p:ext uri="{BB962C8B-B14F-4D97-AF65-F5344CB8AC3E}">
        <p14:creationId xmlns:p14="http://schemas.microsoft.com/office/powerpoint/2010/main" val="1191121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21513D-4DFA-49F1-B09B-D3E95C891F89}"/>
              </a:ext>
            </a:extLst>
          </p:cNvPr>
          <p:cNvSpPr>
            <a:spLocks noGrp="1"/>
          </p:cNvSpPr>
          <p:nvPr>
            <p:ph type="title"/>
          </p:nvPr>
        </p:nvSpPr>
        <p:spPr/>
        <p:txBody>
          <a:bodyPr/>
          <a:lstStyle/>
          <a:p>
            <a:r>
              <a:rPr lang="en-GB"/>
              <a:t>Safeguarding scenario 2</a:t>
            </a:r>
          </a:p>
        </p:txBody>
      </p:sp>
      <p:sp>
        <p:nvSpPr>
          <p:cNvPr id="5" name="Content Placeholder 4">
            <a:extLst>
              <a:ext uri="{FF2B5EF4-FFF2-40B4-BE49-F238E27FC236}">
                <a16:creationId xmlns:a16="http://schemas.microsoft.com/office/drawing/2014/main" id="{789BF0AC-FDD5-4C56-9DEC-B69B31EDE83D}"/>
              </a:ext>
            </a:extLst>
          </p:cNvPr>
          <p:cNvSpPr>
            <a:spLocks noGrp="1"/>
          </p:cNvSpPr>
          <p:nvPr>
            <p:ph idx="1"/>
          </p:nvPr>
        </p:nvSpPr>
        <p:spPr/>
        <p:txBody>
          <a:bodyPr vert="horz" lIns="91440" tIns="45720" rIns="91440" bIns="45720" rtlCol="0" anchor="t">
            <a:noAutofit/>
          </a:bodyPr>
          <a:lstStyle/>
          <a:p>
            <a:pPr marL="0" indent="0">
              <a:spcBef>
                <a:spcPts val="0"/>
              </a:spcBef>
              <a:buNone/>
            </a:pPr>
            <a:r>
              <a:rPr lang="en-GB" sz="1200">
                <a:latin typeface="Calibri Light"/>
                <a:cs typeface="Calibri Light"/>
              </a:rPr>
              <a:t>Ella visited Bola, a man in his 80s. Early on in the visit Ella picked up that Bola seemed agitated and looked anxious. Ella asked if Bola was okay. Bola said that he was okay. Ella asked if Bola was worried about anything, Bola said that he wasn’t sure how to pay his bills this month.</a:t>
            </a:r>
          </a:p>
          <a:p>
            <a:pPr marL="0" indent="0">
              <a:spcBef>
                <a:spcPts val="0"/>
              </a:spcBef>
              <a:buNone/>
            </a:pPr>
            <a:r>
              <a:rPr lang="en-GB" sz="1200">
                <a:latin typeface="Calibri Light"/>
                <a:cs typeface="Calibri Light"/>
              </a:rPr>
              <a:t> Knowing Bola had a guaranteed amount coming in every month, Ella asked if anything had changed with Bola's finances, Bola went quiet. Ella asked if Bola's benefits had stopped. Bola said something had happened with a family member, but he didn’t want to get them into trouble. Ella reflected back that she was worried that Bola was not usually this quiet and was concerned for him.</a:t>
            </a:r>
          </a:p>
          <a:p>
            <a:pPr marL="0" indent="0">
              <a:spcBef>
                <a:spcPts val="0"/>
              </a:spcBef>
              <a:buNone/>
            </a:pPr>
            <a:r>
              <a:rPr lang="en-GB" sz="1200">
                <a:latin typeface="Calibri Light"/>
                <a:cs typeface="Calibri Light"/>
              </a:rPr>
              <a:t>Bola disclosed that a family member had asked to borrow money to buy food for her children. Bola said he couldn’t deny loaning money to feed children even if it meant he was short himself. Ella asked if this happened a lot, Bola said yes, every month. Ella asked if it was just food money or if there were other things Bola was being asked to cover as well. Bola said he was also asked to cover some of their rent each month. Ella asked how much of the rent Bola covered, he said £250. </a:t>
            </a:r>
            <a:endParaRPr lang="en-GB" sz="1200"/>
          </a:p>
          <a:p>
            <a:pPr marL="0" indent="0">
              <a:spcBef>
                <a:spcPts val="0"/>
              </a:spcBef>
              <a:buNone/>
            </a:pPr>
            <a:r>
              <a:rPr lang="en-GB" sz="1200">
                <a:latin typeface="Calibri Light"/>
                <a:cs typeface="Calibri Light"/>
              </a:rPr>
              <a:t>Ella checked with Bola what date this had started from, Bola said for the past 6 months. Ella asked if the family member had paid the money back on the agreed date. Bola said yes, she paid the rent money back but then asked to borrow next month’s rent 2 weeks later. Ella asked if Bola could afford to loan this money each money, Bola said yes but only if it was paid back in the same month. Bola said that his son-in-law did not always pay back the money on time which meant he was unable to pay his own bills, and this was causing him a lot of worry and had stopped sleeping at night.</a:t>
            </a:r>
          </a:p>
          <a:p>
            <a:pPr marL="0" indent="0">
              <a:spcBef>
                <a:spcPts val="0"/>
              </a:spcBef>
              <a:buNone/>
            </a:pPr>
            <a:r>
              <a:rPr lang="en-GB" sz="1200">
                <a:latin typeface="Calibri Light"/>
                <a:cs typeface="Calibri Light"/>
              </a:rPr>
              <a:t>Ella asked if Bola felt able to say no when asked to loan money. Bola said that he did, but if he didn’t pay give his son-in-law the money, he wouldn’t get to see his grandchildren. Bola said he felt he had to loan them the money. Bola also said that if he didn’t, he received over 100 text messages a day asking for the money.</a:t>
            </a:r>
          </a:p>
          <a:p>
            <a:pPr marL="0" indent="0">
              <a:spcBef>
                <a:spcPts val="0"/>
              </a:spcBef>
              <a:buNone/>
            </a:pPr>
            <a:r>
              <a:rPr lang="en-GB" sz="1200">
                <a:latin typeface="Calibri Light"/>
                <a:cs typeface="Calibri Light"/>
              </a:rPr>
              <a:t>Ella thanked Bola for sharing with her this information, Ella asked Bola for the family members name. Bola said that he was worried that if he disclosed the name things may be taken out of his hands and was worried that if anything was reported about this his son-in-law would immediately stop contact with his grandchildren.  </a:t>
            </a:r>
            <a:endParaRPr lang="en-GB" sz="1200"/>
          </a:p>
          <a:p>
            <a:pPr marL="0" indent="0">
              <a:spcBef>
                <a:spcPts val="0"/>
              </a:spcBef>
              <a:spcAft>
                <a:spcPts val="0"/>
              </a:spcAft>
              <a:buNone/>
            </a:pPr>
            <a:endParaRPr lang="en-GB" sz="1200" b="1"/>
          </a:p>
          <a:p>
            <a:pPr marL="0" indent="0">
              <a:spcBef>
                <a:spcPts val="0"/>
              </a:spcBef>
              <a:spcAft>
                <a:spcPts val="0"/>
              </a:spcAft>
              <a:buNone/>
            </a:pPr>
            <a:r>
              <a:rPr lang="en-GB" sz="1200" b="1"/>
              <a:t>Questions:</a:t>
            </a:r>
            <a:endParaRPr lang="en-GB" sz="1200"/>
          </a:p>
          <a:p>
            <a:pPr lvl="0">
              <a:spcBef>
                <a:spcPts val="0"/>
              </a:spcBef>
              <a:spcAft>
                <a:spcPts val="0"/>
              </a:spcAft>
            </a:pPr>
            <a:r>
              <a:rPr lang="en-GB" sz="1200"/>
              <a:t>What boundaries does this raise for the peer role?</a:t>
            </a:r>
          </a:p>
          <a:p>
            <a:pPr lvl="0">
              <a:spcBef>
                <a:spcPts val="0"/>
              </a:spcBef>
              <a:spcAft>
                <a:spcPts val="0"/>
              </a:spcAft>
            </a:pPr>
            <a:r>
              <a:rPr lang="en-GB" sz="1200"/>
              <a:t>Explore conflicts between what feels ‘right’ vs following organisational policies/procedures? </a:t>
            </a:r>
          </a:p>
          <a:p>
            <a:pPr lvl="0">
              <a:spcBef>
                <a:spcPts val="0"/>
              </a:spcBef>
              <a:spcAft>
                <a:spcPts val="0"/>
              </a:spcAft>
            </a:pPr>
            <a:r>
              <a:rPr lang="en-GB" sz="1200"/>
              <a:t>When/how should Ella involve others?</a:t>
            </a:r>
          </a:p>
          <a:p>
            <a:pPr lvl="0">
              <a:spcBef>
                <a:spcPts val="0"/>
              </a:spcBef>
              <a:spcAft>
                <a:spcPts val="0"/>
              </a:spcAft>
            </a:pPr>
            <a:r>
              <a:rPr lang="en-GB" sz="1200"/>
              <a:t>Where/how could she find out more information?</a:t>
            </a:r>
          </a:p>
        </p:txBody>
      </p:sp>
    </p:spTree>
    <p:extLst>
      <p:ext uri="{BB962C8B-B14F-4D97-AF65-F5344CB8AC3E}">
        <p14:creationId xmlns:p14="http://schemas.microsoft.com/office/powerpoint/2010/main" val="191829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ign on a beach&#10;&#10;Description automatically generated">
            <a:extLst>
              <a:ext uri="{FF2B5EF4-FFF2-40B4-BE49-F238E27FC236}">
                <a16:creationId xmlns:a16="http://schemas.microsoft.com/office/drawing/2014/main" id="{47F76E0C-2F44-40E8-AAFD-972A56E6B4FD}"/>
              </a:ext>
            </a:extLst>
          </p:cNvPr>
          <p:cNvPicPr>
            <a:picLocks noChangeAspect="1"/>
          </p:cNvPicPr>
          <p:nvPr/>
        </p:nvPicPr>
        <p:blipFill rotWithShape="1">
          <a:blip r:embed="rId3"/>
          <a:srcRect r="9861"/>
          <a:stretch/>
        </p:blipFill>
        <p:spPr>
          <a:xfrm>
            <a:off x="-1" y="-1"/>
            <a:ext cx="9144001" cy="6858001"/>
          </a:xfrm>
          <a:prstGeom prst="rect">
            <a:avLst/>
          </a:prstGeom>
        </p:spPr>
      </p:pic>
      <p:pic>
        <p:nvPicPr>
          <p:cNvPr id="9" name="Picture 8" descr="A red white and blue flag&#10;&#10;Description automatically generated">
            <a:extLst>
              <a:ext uri="{FF2B5EF4-FFF2-40B4-BE49-F238E27FC236}">
                <a16:creationId xmlns:a16="http://schemas.microsoft.com/office/drawing/2014/main" id="{E0CABBCB-99A2-4782-89DA-4DBDBF4DDAD0}"/>
              </a:ext>
            </a:extLst>
          </p:cNvPr>
          <p:cNvPicPr>
            <a:picLocks noChangeAspect="1"/>
          </p:cNvPicPr>
          <p:nvPr/>
        </p:nvPicPr>
        <p:blipFill rotWithShape="1">
          <a:blip r:embed="rId4"/>
          <a:srcRect r="11736"/>
          <a:stretch/>
        </p:blipFill>
        <p:spPr>
          <a:xfrm>
            <a:off x="-2" y="10530"/>
            <a:ext cx="9144002" cy="6858000"/>
          </a:xfrm>
          <a:prstGeom prst="rect">
            <a:avLst/>
          </a:prstGeom>
        </p:spPr>
      </p:pic>
      <p:sp>
        <p:nvSpPr>
          <p:cNvPr id="5" name="Content Placeholder 4">
            <a:extLst>
              <a:ext uri="{FF2B5EF4-FFF2-40B4-BE49-F238E27FC236}">
                <a16:creationId xmlns:a16="http://schemas.microsoft.com/office/drawing/2014/main" id="{254C892A-2CEA-444B-9A42-3477DE3A96B6}"/>
              </a:ext>
            </a:extLst>
          </p:cNvPr>
          <p:cNvSpPr>
            <a:spLocks noGrp="1"/>
          </p:cNvSpPr>
          <p:nvPr>
            <p:ph idx="1"/>
          </p:nvPr>
        </p:nvSpPr>
        <p:spPr>
          <a:xfrm>
            <a:off x="945930" y="2291296"/>
            <a:ext cx="6327229" cy="2296468"/>
          </a:xfrm>
        </p:spPr>
        <p:txBody>
          <a:bodyPr/>
          <a:lstStyle/>
          <a:p>
            <a:pPr marL="0" indent="0" algn="ctr">
              <a:buNone/>
            </a:pPr>
            <a:r>
              <a:rPr lang="en-GB" i="1">
                <a:solidFill>
                  <a:schemeClr val="bg1"/>
                </a:solidFill>
              </a:rPr>
              <a:t>‘Safeguarding adults means protecting a person’s right to live in safety, free from abuse and neglect’</a:t>
            </a:r>
          </a:p>
          <a:p>
            <a:pPr marL="0" indent="0" algn="ctr">
              <a:buNone/>
            </a:pPr>
            <a:r>
              <a:rPr lang="en-GB" b="1">
                <a:solidFill>
                  <a:schemeClr val="bg1"/>
                </a:solidFill>
              </a:rPr>
              <a:t>- NHS England, Safeguarding Adults Guide</a:t>
            </a:r>
          </a:p>
        </p:txBody>
      </p:sp>
    </p:spTree>
    <p:extLst>
      <p:ext uri="{BB962C8B-B14F-4D97-AF65-F5344CB8AC3E}">
        <p14:creationId xmlns:p14="http://schemas.microsoft.com/office/powerpoint/2010/main" val="768859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77CCB-BE19-43D3-9AE4-64ECA64F6B37}"/>
              </a:ext>
            </a:extLst>
          </p:cNvPr>
          <p:cNvSpPr>
            <a:spLocks noGrp="1"/>
          </p:cNvSpPr>
          <p:nvPr>
            <p:ph type="title"/>
          </p:nvPr>
        </p:nvSpPr>
        <p:spPr/>
        <p:txBody>
          <a:bodyPr/>
          <a:lstStyle/>
          <a:p>
            <a:r>
              <a:rPr lang="en-GB"/>
              <a:t>Responsibilities</a:t>
            </a:r>
          </a:p>
        </p:txBody>
      </p:sp>
      <p:sp>
        <p:nvSpPr>
          <p:cNvPr id="3" name="Content Placeholder 2">
            <a:extLst>
              <a:ext uri="{FF2B5EF4-FFF2-40B4-BE49-F238E27FC236}">
                <a16:creationId xmlns:a16="http://schemas.microsoft.com/office/drawing/2014/main" id="{314C6E42-4FF0-4EF2-A9FA-10C628481670}"/>
              </a:ext>
            </a:extLst>
          </p:cNvPr>
          <p:cNvSpPr>
            <a:spLocks noGrp="1"/>
          </p:cNvSpPr>
          <p:nvPr>
            <p:ph idx="1"/>
          </p:nvPr>
        </p:nvSpPr>
        <p:spPr>
          <a:xfrm>
            <a:off x="489857" y="1487255"/>
            <a:ext cx="8288614" cy="4859115"/>
          </a:xfrm>
        </p:spPr>
        <p:txBody>
          <a:bodyPr>
            <a:normAutofit fontScale="62500" lnSpcReduction="20000"/>
          </a:bodyPr>
          <a:lstStyle/>
          <a:p>
            <a:pPr marL="0" indent="0">
              <a:buNone/>
            </a:pPr>
            <a:r>
              <a:rPr lang="en-GB"/>
              <a:t>According to NHS England safeguarding is everybody’s responsibility. Within the Care Act 2014 six key principles underpin all adult safeguarding work: </a:t>
            </a:r>
          </a:p>
          <a:p>
            <a:pPr marL="514350" indent="-514350">
              <a:buFont typeface="+mj-lt"/>
              <a:buAutoNum type="arabicPeriod"/>
            </a:pPr>
            <a:r>
              <a:rPr lang="en-GB" b="1"/>
              <a:t>Empowerment </a:t>
            </a:r>
            <a:r>
              <a:rPr lang="en-GB"/>
              <a:t>– Personalisation and the presumption of person-led decisions and informed consent. “I am asked what I want as the outcomes from the safeguarding process and these directly inform what happens.” Continued over... Your Responsibilities </a:t>
            </a:r>
          </a:p>
          <a:p>
            <a:pPr marL="514350" indent="-514350">
              <a:buFont typeface="+mj-lt"/>
              <a:buAutoNum type="arabicPeriod"/>
            </a:pPr>
            <a:r>
              <a:rPr lang="en-GB" b="1"/>
              <a:t>Prevention </a:t>
            </a:r>
            <a:r>
              <a:rPr lang="en-GB"/>
              <a:t>– It is better to take action before harm occurs. “I receive clear and simple information about what abuse is, how to recognise the signs and what I can do to seek help.” </a:t>
            </a:r>
          </a:p>
          <a:p>
            <a:pPr marL="514350" indent="-514350">
              <a:buFont typeface="+mj-lt"/>
              <a:buAutoNum type="arabicPeriod"/>
            </a:pPr>
            <a:r>
              <a:rPr lang="en-GB" b="1"/>
              <a:t>Proportionality </a:t>
            </a:r>
            <a:r>
              <a:rPr lang="en-GB"/>
              <a:t>– Proportionate and least intrusive response appropriate to the risk presented. “I am sure that the professionals will work for my best interests, as I see them and they will only get involved as much as I require.” </a:t>
            </a:r>
          </a:p>
          <a:p>
            <a:pPr marL="514350" indent="-514350">
              <a:buFont typeface="+mj-lt"/>
              <a:buAutoNum type="arabicPeriod"/>
            </a:pPr>
            <a:r>
              <a:rPr lang="en-GB" b="1"/>
              <a:t>Protection </a:t>
            </a:r>
            <a:r>
              <a:rPr lang="en-GB"/>
              <a:t>– Support and representation for those in greatest need. “I get help and support to report abuse. I get help to take part in the safeguarding process to the extent to which I want and to which I am able.” </a:t>
            </a:r>
          </a:p>
          <a:p>
            <a:pPr marL="514350" indent="-514350">
              <a:buFont typeface="+mj-lt"/>
              <a:buAutoNum type="arabicPeriod"/>
            </a:pPr>
            <a:r>
              <a:rPr lang="en-GB" b="1"/>
              <a:t>Partnership </a:t>
            </a:r>
            <a:r>
              <a:rPr lang="en-GB"/>
              <a:t>– Local solutions through services working with their communities. Communities have a part to play in preventing, detecting and reporting neglect and abuse. “I know that staff treat any personal and sensitive information in confidence, only sharing what is helpful and necessary. I am confident that professionals will work together to get the best result for me.” </a:t>
            </a:r>
          </a:p>
          <a:p>
            <a:pPr marL="514350" indent="-514350">
              <a:buFont typeface="+mj-lt"/>
              <a:buAutoNum type="arabicPeriod"/>
            </a:pPr>
            <a:r>
              <a:rPr lang="en-GB" b="1"/>
              <a:t>Accountability </a:t>
            </a:r>
            <a:r>
              <a:rPr lang="en-GB"/>
              <a:t>– Accountability and transparency in delivering safeguarding. “I understand the role of everyone involved in my life.”</a:t>
            </a:r>
          </a:p>
        </p:txBody>
      </p:sp>
    </p:spTree>
    <p:extLst>
      <p:ext uri="{BB962C8B-B14F-4D97-AF65-F5344CB8AC3E}">
        <p14:creationId xmlns:p14="http://schemas.microsoft.com/office/powerpoint/2010/main" val="3011356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1B76-28BA-4893-A664-2EC0DC3E00AF}"/>
              </a:ext>
            </a:extLst>
          </p:cNvPr>
          <p:cNvSpPr>
            <a:spLocks noGrp="1"/>
          </p:cNvSpPr>
          <p:nvPr>
            <p:ph type="title"/>
          </p:nvPr>
        </p:nvSpPr>
        <p:spPr/>
        <p:txBody>
          <a:bodyPr/>
          <a:lstStyle/>
          <a:p>
            <a:r>
              <a:rPr lang="en-GB"/>
              <a:t>Your role as a person raising concern </a:t>
            </a:r>
          </a:p>
        </p:txBody>
      </p:sp>
      <p:sp>
        <p:nvSpPr>
          <p:cNvPr id="3" name="Content Placeholder 2">
            <a:extLst>
              <a:ext uri="{FF2B5EF4-FFF2-40B4-BE49-F238E27FC236}">
                <a16:creationId xmlns:a16="http://schemas.microsoft.com/office/drawing/2014/main" id="{6EA1DA45-FEA4-4223-A05C-DA18376A23DA}"/>
              </a:ext>
            </a:extLst>
          </p:cNvPr>
          <p:cNvSpPr>
            <a:spLocks noGrp="1"/>
          </p:cNvSpPr>
          <p:nvPr>
            <p:ph idx="1"/>
          </p:nvPr>
        </p:nvSpPr>
        <p:spPr/>
        <p:txBody>
          <a:bodyPr>
            <a:normAutofit fontScale="77500" lnSpcReduction="20000"/>
          </a:bodyPr>
          <a:lstStyle/>
          <a:p>
            <a:r>
              <a:rPr lang="en-GB"/>
              <a:t>The person who raises a safeguarding concern within their own agency should follow their own policy and procedures</a:t>
            </a:r>
          </a:p>
          <a:p>
            <a:r>
              <a:rPr lang="en-GB"/>
              <a:t>This concern may result from something that you have seen, been told or heard </a:t>
            </a:r>
          </a:p>
          <a:p>
            <a:r>
              <a:rPr lang="en-US"/>
              <a:t>You should usually discuss any safeguarding issues with your manager or safeguarding lead in the first instance to determine whether a safeguarding referral should be made. If you are asked to make the referral, you should receive the support for you to feel confident to be able to do this. </a:t>
            </a:r>
          </a:p>
          <a:p>
            <a:r>
              <a:rPr lang="en-US"/>
              <a:t>If, having spoken to your line manager/safeguarding lead you feel a safeguarding referral should be made and they do not, you can escalate this further.</a:t>
            </a:r>
          </a:p>
          <a:p>
            <a:r>
              <a:rPr lang="en-GB"/>
              <a:t>Any assessment should be holistic and should thoroughly consider the person’s emotional, social, psychological and physical presentation, as well as any identified clinical need</a:t>
            </a:r>
          </a:p>
          <a:p>
            <a:pPr marL="0" indent="0">
              <a:buNone/>
            </a:pPr>
            <a:endParaRPr lang="en-GB"/>
          </a:p>
          <a:p>
            <a:pPr marL="0" indent="0">
              <a:buNone/>
            </a:pPr>
            <a:r>
              <a:rPr lang="en-GB" sz="1200">
                <a:hlinkClick r:id="rId3"/>
              </a:rPr>
              <a:t>https://www.england.nhs.uk/wp-content/uploads/2017/02/adult-pocket-guide.pdf</a:t>
            </a:r>
            <a:endParaRPr lang="en-GB" sz="1200"/>
          </a:p>
          <a:p>
            <a:pPr marL="0" indent="0">
              <a:buNone/>
            </a:pPr>
            <a:endParaRPr lang="en-GB"/>
          </a:p>
        </p:txBody>
      </p:sp>
    </p:spTree>
    <p:extLst>
      <p:ext uri="{BB962C8B-B14F-4D97-AF65-F5344CB8AC3E}">
        <p14:creationId xmlns:p14="http://schemas.microsoft.com/office/powerpoint/2010/main" val="321888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281-6141-491C-A233-83EEDE8ED76B}"/>
              </a:ext>
            </a:extLst>
          </p:cNvPr>
          <p:cNvSpPr>
            <a:spLocks noGrp="1"/>
          </p:cNvSpPr>
          <p:nvPr>
            <p:ph type="title"/>
          </p:nvPr>
        </p:nvSpPr>
        <p:spPr/>
        <p:txBody>
          <a:bodyPr/>
          <a:lstStyle/>
          <a:p>
            <a:r>
              <a:rPr lang="en-GB"/>
              <a:t>Categories of abuse</a:t>
            </a:r>
          </a:p>
        </p:txBody>
      </p:sp>
      <p:sp>
        <p:nvSpPr>
          <p:cNvPr id="3" name="Content Placeholder 2">
            <a:extLst>
              <a:ext uri="{FF2B5EF4-FFF2-40B4-BE49-F238E27FC236}">
                <a16:creationId xmlns:a16="http://schemas.microsoft.com/office/drawing/2014/main" id="{5D76AEFD-5E49-40A2-A637-66A89B525960}"/>
              </a:ext>
            </a:extLst>
          </p:cNvPr>
          <p:cNvSpPr>
            <a:spLocks noGrp="1"/>
          </p:cNvSpPr>
          <p:nvPr>
            <p:ph idx="1"/>
          </p:nvPr>
        </p:nvSpPr>
        <p:spPr/>
        <p:txBody>
          <a:bodyPr vert="horz" lIns="91440" tIns="45720" rIns="91440" bIns="45720" rtlCol="0" anchor="t">
            <a:normAutofit fontScale="92500" lnSpcReduction="10000"/>
          </a:bodyPr>
          <a:lstStyle/>
          <a:p>
            <a:r>
              <a:rPr lang="en-GB">
                <a:latin typeface="Calibri Light"/>
                <a:cs typeface="Calibri Light"/>
              </a:rPr>
              <a:t>Physical abuse</a:t>
            </a:r>
          </a:p>
          <a:p>
            <a:r>
              <a:rPr lang="en-GB"/>
              <a:t>Sexual abuse</a:t>
            </a:r>
          </a:p>
          <a:p>
            <a:r>
              <a:rPr lang="en-GB"/>
              <a:t>Psychological abuse</a:t>
            </a:r>
          </a:p>
          <a:p>
            <a:r>
              <a:rPr lang="en-GB"/>
              <a:t>Modern slavery</a:t>
            </a:r>
          </a:p>
          <a:p>
            <a:r>
              <a:rPr lang="en-GB"/>
              <a:t>Financial or marital abuse</a:t>
            </a:r>
          </a:p>
          <a:p>
            <a:r>
              <a:rPr lang="en-GB"/>
              <a:t>Neglect and acts of omission </a:t>
            </a:r>
          </a:p>
          <a:p>
            <a:r>
              <a:rPr lang="en-GB"/>
              <a:t>Self – neglect </a:t>
            </a:r>
          </a:p>
          <a:p>
            <a:r>
              <a:rPr lang="en-GB"/>
              <a:t>Domestic violence </a:t>
            </a:r>
          </a:p>
          <a:p>
            <a:r>
              <a:rPr lang="en-GB"/>
              <a:t>Discriminatory abuse </a:t>
            </a:r>
          </a:p>
          <a:p>
            <a:r>
              <a:rPr lang="en-GB">
                <a:latin typeface="Calibri Light"/>
                <a:cs typeface="Calibri Light"/>
              </a:rPr>
              <a:t>Organisational abuse </a:t>
            </a:r>
            <a:endParaRPr lang="en-GB"/>
          </a:p>
        </p:txBody>
      </p:sp>
    </p:spTree>
    <p:extLst>
      <p:ext uri="{BB962C8B-B14F-4D97-AF65-F5344CB8AC3E}">
        <p14:creationId xmlns:p14="http://schemas.microsoft.com/office/powerpoint/2010/main" val="2747468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a:t>Self-harm and suicide prevention</a:t>
            </a:r>
          </a:p>
          <a:p>
            <a:r>
              <a:rPr lang="en-US" b="1"/>
              <a:t>(Trigger warning)</a:t>
            </a:r>
            <a:endParaRPr lang="en-US"/>
          </a:p>
        </p:txBody>
      </p:sp>
    </p:spTree>
    <p:extLst>
      <p:ext uri="{BB962C8B-B14F-4D97-AF65-F5344CB8AC3E}">
        <p14:creationId xmlns:p14="http://schemas.microsoft.com/office/powerpoint/2010/main" val="562073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Self-harm and suicide prevention </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numCol="1">
            <a:noAutofit/>
          </a:bodyPr>
          <a:lstStyle/>
          <a:p>
            <a:pPr marL="0" indent="0">
              <a:spcBef>
                <a:spcPts val="0"/>
              </a:spcBef>
              <a:buNone/>
            </a:pPr>
            <a:r>
              <a:rPr lang="en-GB" b="1"/>
              <a:t>Purpose: </a:t>
            </a:r>
            <a:r>
              <a:rPr lang="en-GB"/>
              <a:t>To explore how scenarios where self-harm and suicide prevention policies might be relevant, and how a PSW might respond to these situations ethically and within the relevant policies.</a:t>
            </a:r>
            <a:endParaRPr lang="en-GB" b="1"/>
          </a:p>
          <a:p>
            <a:pPr marL="0" indent="0">
              <a:spcBef>
                <a:spcPts val="0"/>
              </a:spcBef>
              <a:buNone/>
            </a:pPr>
            <a:endParaRPr lang="en-GB"/>
          </a:p>
          <a:p>
            <a:pPr marL="0" indent="0">
              <a:spcBef>
                <a:spcPts val="0"/>
              </a:spcBef>
              <a:buNone/>
            </a:pPr>
            <a:r>
              <a:rPr lang="en-GB" b="1"/>
              <a:t>Materials: </a:t>
            </a:r>
            <a:r>
              <a:rPr lang="en-GB"/>
              <a:t>Self-harm and suicide prevention scenarios x 2</a:t>
            </a:r>
          </a:p>
          <a:p>
            <a:pPr marL="0" indent="0">
              <a:spcBef>
                <a:spcPts val="0"/>
              </a:spcBef>
              <a:buNone/>
            </a:pPr>
            <a:r>
              <a:rPr lang="en-GB" b="1"/>
              <a:t>Instructions:</a:t>
            </a:r>
            <a:r>
              <a:rPr lang="en-GB"/>
              <a:t> </a:t>
            </a:r>
            <a:r>
              <a:rPr lang="en-GB" b="1" i="1"/>
              <a:t>Before starting this discussion, remind participants of the trigger warning given earlier</a:t>
            </a:r>
          </a:p>
          <a:p>
            <a:pPr marL="0" indent="0">
              <a:spcBef>
                <a:spcPts val="0"/>
              </a:spcBef>
              <a:buNone/>
            </a:pPr>
            <a:r>
              <a:rPr lang="en-GB"/>
              <a:t>Split participants into groups and highlight the relevant case studies in their packs. Ask them to read through the scenarios and answer the questions in their groups.</a:t>
            </a:r>
          </a:p>
          <a:p>
            <a:pPr marL="0" indent="0">
              <a:spcBef>
                <a:spcPts val="0"/>
              </a:spcBef>
              <a:buNone/>
            </a:pPr>
            <a:r>
              <a:rPr lang="en-GB"/>
              <a:t>Debrief each scenario in turn, asking each group to share their reflections from the conversations. Compare and contrast each group’s perspectives, acknowledging any personal conflicts that people feel in terms of following organisational policies. Reinforce the importance of following the appropriate organisational guidance, and provide advice where needed in terms of when/how they might seek additional help/input in these situations.</a:t>
            </a:r>
          </a:p>
          <a:p>
            <a:pPr marL="0" indent="0">
              <a:spcBef>
                <a:spcPts val="0"/>
              </a:spcBef>
              <a:buNone/>
            </a:pPr>
            <a:r>
              <a:rPr lang="en-GB"/>
              <a:t>Ask the group:</a:t>
            </a:r>
          </a:p>
          <a:p>
            <a:pPr>
              <a:spcBef>
                <a:spcPts val="0"/>
              </a:spcBef>
            </a:pPr>
            <a:r>
              <a:rPr lang="en-GB"/>
              <a:t>Have you experienced situations that relate to self-harm and suicide prevention? </a:t>
            </a:r>
          </a:p>
          <a:p>
            <a:pPr>
              <a:spcBef>
                <a:spcPts val="0"/>
              </a:spcBef>
            </a:pPr>
            <a:r>
              <a:rPr lang="en-GB"/>
              <a:t>If so, how did you respond?</a:t>
            </a:r>
          </a:p>
          <a:p>
            <a:pPr>
              <a:spcBef>
                <a:spcPts val="0"/>
              </a:spcBef>
            </a:pPr>
            <a:r>
              <a:rPr lang="en-GB"/>
              <a:t>What was the outcome?</a:t>
            </a:r>
          </a:p>
          <a:p>
            <a:pPr>
              <a:spcBef>
                <a:spcPts val="0"/>
              </a:spcBef>
            </a:pPr>
            <a:r>
              <a:rPr lang="en-GB"/>
              <a:t>Would you do anything differently in hindsight?</a:t>
            </a:r>
          </a:p>
          <a:p>
            <a:pPr marL="0" indent="0">
              <a:spcBef>
                <a:spcPts val="0"/>
              </a:spcBef>
              <a:buNone/>
            </a:pPr>
            <a:endParaRPr lang="en-GB"/>
          </a:p>
          <a:p>
            <a:pPr marL="0" indent="0">
              <a:spcBef>
                <a:spcPts val="0"/>
              </a:spcBef>
              <a:buNone/>
            </a:pPr>
            <a:r>
              <a:rPr lang="en-GB" b="1"/>
              <a:t>Timings:</a:t>
            </a:r>
          </a:p>
          <a:p>
            <a:pPr marL="0" indent="0">
              <a:spcBef>
                <a:spcPts val="0"/>
              </a:spcBef>
              <a:buNone/>
            </a:pPr>
            <a:r>
              <a:rPr lang="en-GB"/>
              <a:t>Small group discussion: 20 mins</a:t>
            </a:r>
          </a:p>
          <a:p>
            <a:pPr marL="0" indent="0">
              <a:spcBef>
                <a:spcPts val="0"/>
              </a:spcBef>
              <a:buNone/>
            </a:pPr>
            <a:r>
              <a:rPr lang="en-GB"/>
              <a:t>Debrief: 20 mins</a:t>
            </a:r>
            <a:endParaRPr lang="en-GB" b="1"/>
          </a:p>
          <a:p>
            <a:pPr marL="0" indent="0">
              <a:lnSpc>
                <a:spcPct val="100000"/>
              </a:lnSpc>
              <a:spcBef>
                <a:spcPts val="0"/>
              </a:spcBef>
              <a:spcAft>
                <a:spcPts val="600"/>
              </a:spcAft>
              <a:buNone/>
            </a:pPr>
            <a:endParaRPr lang="en-GB" b="1"/>
          </a:p>
        </p:txBody>
      </p:sp>
    </p:spTree>
    <p:extLst>
      <p:ext uri="{BB962C8B-B14F-4D97-AF65-F5344CB8AC3E}">
        <p14:creationId xmlns:p14="http://schemas.microsoft.com/office/powerpoint/2010/main" val="1356732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7BF0-6C36-4340-875E-ED6769E57601}"/>
              </a:ext>
            </a:extLst>
          </p:cNvPr>
          <p:cNvSpPr>
            <a:spLocks noGrp="1"/>
          </p:cNvSpPr>
          <p:nvPr>
            <p:ph type="title"/>
          </p:nvPr>
        </p:nvSpPr>
        <p:spPr/>
        <p:txBody>
          <a:bodyPr/>
          <a:lstStyle/>
          <a:p>
            <a:r>
              <a:rPr lang="en-GB"/>
              <a:t>Self-harm and suicide prevention scenario 1</a:t>
            </a:r>
          </a:p>
        </p:txBody>
      </p:sp>
      <p:sp>
        <p:nvSpPr>
          <p:cNvPr id="3" name="Content Placeholder 2">
            <a:extLst>
              <a:ext uri="{FF2B5EF4-FFF2-40B4-BE49-F238E27FC236}">
                <a16:creationId xmlns:a16="http://schemas.microsoft.com/office/drawing/2014/main" id="{2EB2B740-AC63-4A94-A754-3133079138AA}"/>
              </a:ext>
            </a:extLst>
          </p:cNvPr>
          <p:cNvSpPr>
            <a:spLocks noGrp="1"/>
          </p:cNvSpPr>
          <p:nvPr>
            <p:ph idx="1"/>
          </p:nvPr>
        </p:nvSpPr>
        <p:spPr/>
        <p:txBody>
          <a:bodyPr vert="horz" lIns="91440" tIns="45720" rIns="91440" bIns="45720" rtlCol="0" anchor="t">
            <a:noAutofit/>
          </a:bodyPr>
          <a:lstStyle/>
          <a:p>
            <a:pPr marL="0" indent="0">
              <a:buNone/>
            </a:pPr>
            <a:r>
              <a:rPr lang="en-GB">
                <a:latin typeface="Calibri Light"/>
                <a:cs typeface="Calibri Light"/>
              </a:rPr>
              <a:t>Amani a 34-year-old female was discharged from the acute mental health unit over 3 months ago. She is now having support from the MH community team including Steve, a peer support worker, who had used the same unit 3 years ago. Amani had a history of suicide ideation and of self-harm, generally by cutting but this had been reduced by harm minimisation techniques she had developed while under the care of the centre. </a:t>
            </a:r>
            <a:endParaRPr lang="en-GB"/>
          </a:p>
          <a:p>
            <a:pPr marL="0" indent="0">
              <a:buNone/>
            </a:pPr>
            <a:r>
              <a:rPr lang="en-GB">
                <a:latin typeface="Calibri Light"/>
                <a:cs typeface="Calibri Light"/>
              </a:rPr>
              <a:t>As part of the multi-disciplinary team, Steve’s role was to check in with her on a regular basis and support her with developing her networks , being mindful about any relapses as there was still a high risk of her starting to become obsessed with ending her life. Steve himself was a survivor of attempted suicide and so he very much felt an affinity to the situation. </a:t>
            </a:r>
            <a:endParaRPr lang="en-GB"/>
          </a:p>
          <a:p>
            <a:pPr marL="0" indent="0">
              <a:buNone/>
            </a:pPr>
            <a:r>
              <a:rPr lang="en-GB">
                <a:latin typeface="Calibri Light"/>
                <a:cs typeface="Calibri Light"/>
              </a:rPr>
              <a:t>While on one visit to her supported accommodation, he saw signs of self-harm, including blood on the sofa and a knife. As he thought they had now a good connection, he was open and frank about what he saw. Amani denied anything had happened and reacted strongly to this question, in that she told Steve to leave. </a:t>
            </a:r>
            <a:endParaRPr lang="en-GB"/>
          </a:p>
          <a:p>
            <a:r>
              <a:rPr lang="en-GB">
                <a:latin typeface="Calibri Light"/>
                <a:cs typeface="Calibri Light"/>
              </a:rPr>
              <a:t>Q. Was Steve’s response to this situation appropriate?</a:t>
            </a:r>
          </a:p>
          <a:p>
            <a:r>
              <a:rPr lang="en-GB">
                <a:latin typeface="Calibri Light"/>
                <a:cs typeface="Calibri Light"/>
              </a:rPr>
              <a:t>Q. If Steve left, are there any legal implications?</a:t>
            </a:r>
          </a:p>
          <a:p>
            <a:r>
              <a:rPr lang="en-GB">
                <a:latin typeface="Calibri Light"/>
                <a:cs typeface="Calibri Light"/>
              </a:rPr>
              <a:t>Q. Would Steve need to contact anyone for support? </a:t>
            </a:r>
            <a:endParaRPr lang="en-GB"/>
          </a:p>
          <a:p>
            <a:r>
              <a:rPr lang="en-GB">
                <a:latin typeface="Calibri Light"/>
                <a:cs typeface="Calibri Light"/>
              </a:rPr>
              <a:t>Q. Is there any signposting that Steve could manage? </a:t>
            </a:r>
            <a:endParaRPr lang="en-GB"/>
          </a:p>
          <a:p>
            <a:r>
              <a:rPr lang="en-GB">
                <a:latin typeface="Calibri Light"/>
                <a:cs typeface="Calibri Light"/>
              </a:rPr>
              <a:t>Q . What is the impact on Steve? </a:t>
            </a:r>
            <a:endParaRPr lang="en-GB"/>
          </a:p>
          <a:p>
            <a:pPr marL="0" indent="0">
              <a:buNone/>
            </a:pPr>
            <a:endParaRPr lang="en-GB"/>
          </a:p>
        </p:txBody>
      </p:sp>
    </p:spTree>
    <p:extLst>
      <p:ext uri="{BB962C8B-B14F-4D97-AF65-F5344CB8AC3E}">
        <p14:creationId xmlns:p14="http://schemas.microsoft.com/office/powerpoint/2010/main" val="145356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latin typeface="Calibri Light"/>
                <a:cs typeface="Calibri Light"/>
              </a:rPr>
              <a:t>Trainer notes: Housekeeping</a:t>
            </a:r>
            <a:endParaRPr lang="en-GB"/>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27693" y="1139695"/>
            <a:ext cx="8288614" cy="4960324"/>
          </a:xfrm>
        </p:spPr>
        <p:txBody>
          <a:bodyPr vert="horz" lIns="91440" tIns="45720" rIns="91440" bIns="45720" rtlCol="0" anchor="t">
            <a:noAutofit/>
          </a:bodyPr>
          <a:lstStyle/>
          <a:p>
            <a:pPr marL="0" indent="0">
              <a:buNone/>
            </a:pPr>
            <a:r>
              <a:rPr lang="en-GB" b="1"/>
              <a:t>Purpose: </a:t>
            </a:r>
            <a:r>
              <a:rPr lang="en-GB"/>
              <a:t>To make sure everyone knows the basics about the venue and the day</a:t>
            </a:r>
            <a:endParaRPr lang="en-GB" b="1"/>
          </a:p>
          <a:p>
            <a:pPr marL="0" indent="0">
              <a:buNone/>
            </a:pPr>
            <a:r>
              <a:rPr lang="en-GB" b="1"/>
              <a:t>Materials: </a:t>
            </a:r>
            <a:r>
              <a:rPr lang="en-GB"/>
              <a:t>None</a:t>
            </a:r>
          </a:p>
          <a:p>
            <a:pPr marL="0" indent="0">
              <a:buNone/>
            </a:pPr>
            <a:r>
              <a:rPr lang="en-GB" b="1">
                <a:latin typeface="Calibri Light"/>
                <a:cs typeface="Calibri Light"/>
              </a:rPr>
              <a:t>Instructions: </a:t>
            </a:r>
            <a:r>
              <a:rPr lang="en-GB">
                <a:latin typeface="Calibri Light"/>
                <a:cs typeface="Calibri Light"/>
              </a:rPr>
              <a:t>Talk through the icons on slide 5:</a:t>
            </a:r>
          </a:p>
          <a:p>
            <a:r>
              <a:rPr lang="en-GB"/>
              <a:t>Finish time</a:t>
            </a:r>
          </a:p>
          <a:p>
            <a:r>
              <a:rPr lang="en-GB"/>
              <a:t>Tea/coffee breaks – what time breaks are planned and letting people know that you can stop for additional breaks if needed. Let people know where the break-out spaces are</a:t>
            </a:r>
          </a:p>
          <a:p>
            <a:r>
              <a:rPr lang="en-GB"/>
              <a:t>Lunch – let people know that lunch is provided and at what time</a:t>
            </a:r>
          </a:p>
          <a:p>
            <a:r>
              <a:rPr lang="en-GB"/>
              <a:t>Toilets – make sure everyone knows where they are</a:t>
            </a:r>
          </a:p>
          <a:p>
            <a:r>
              <a:rPr lang="en-GB"/>
              <a:t>Fire – let them know if there are any planned fire tests and where the fire exits are</a:t>
            </a:r>
          </a:p>
          <a:p>
            <a:r>
              <a:rPr lang="en-GB">
                <a:latin typeface="Calibri Light"/>
                <a:cs typeface="Calibri Light"/>
              </a:rPr>
              <a:t>Phones – ask people to put their phones onto silent (or off if possible!)</a:t>
            </a:r>
          </a:p>
          <a:p>
            <a:pPr marL="0" indent="0">
              <a:buNone/>
            </a:pPr>
            <a:r>
              <a:rPr lang="en-GB" b="1">
                <a:latin typeface="Calibri Light"/>
                <a:cs typeface="Calibri Light"/>
              </a:rPr>
              <a:t>Timings: </a:t>
            </a:r>
            <a:r>
              <a:rPr lang="en-GB">
                <a:latin typeface="Calibri Light"/>
                <a:cs typeface="Calibri Light"/>
              </a:rPr>
              <a:t>5 minutes</a:t>
            </a:r>
            <a:endParaRPr lang="en-GB" b="1"/>
          </a:p>
        </p:txBody>
      </p:sp>
    </p:spTree>
    <p:extLst>
      <p:ext uri="{BB962C8B-B14F-4D97-AF65-F5344CB8AC3E}">
        <p14:creationId xmlns:p14="http://schemas.microsoft.com/office/powerpoint/2010/main" val="1096478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7BF0-6C36-4340-875E-ED6769E57601}"/>
              </a:ext>
            </a:extLst>
          </p:cNvPr>
          <p:cNvSpPr>
            <a:spLocks noGrp="1"/>
          </p:cNvSpPr>
          <p:nvPr>
            <p:ph type="title"/>
          </p:nvPr>
        </p:nvSpPr>
        <p:spPr/>
        <p:txBody>
          <a:bodyPr/>
          <a:lstStyle/>
          <a:p>
            <a:r>
              <a:rPr lang="en-GB"/>
              <a:t>Self-harm and suicide prevention scenario 2</a:t>
            </a:r>
          </a:p>
        </p:txBody>
      </p:sp>
      <p:sp>
        <p:nvSpPr>
          <p:cNvPr id="3" name="Content Placeholder 2">
            <a:extLst>
              <a:ext uri="{FF2B5EF4-FFF2-40B4-BE49-F238E27FC236}">
                <a16:creationId xmlns:a16="http://schemas.microsoft.com/office/drawing/2014/main" id="{2EB2B740-AC63-4A94-A754-3133079138AA}"/>
              </a:ext>
            </a:extLst>
          </p:cNvPr>
          <p:cNvSpPr>
            <a:spLocks noGrp="1"/>
          </p:cNvSpPr>
          <p:nvPr>
            <p:ph idx="1"/>
          </p:nvPr>
        </p:nvSpPr>
        <p:spPr/>
        <p:txBody>
          <a:bodyPr vert="horz" lIns="91440" tIns="45720" rIns="91440" bIns="45720" rtlCol="0" anchor="t">
            <a:noAutofit/>
          </a:bodyPr>
          <a:lstStyle/>
          <a:p>
            <a:r>
              <a:rPr lang="en-GB">
                <a:latin typeface="Calibri Light"/>
                <a:cs typeface="Calibri Light"/>
              </a:rPr>
              <a:t>Keisha was a PSW working in a newly formed women only service for survivors of domestic violence and had been a PSW for 2 years and enjoying the work. She had a keen interest in sex-based services for women, again due to her own lived experience.  When a lady called Sarah arrived at the centre, Keisha was assigned to her for support. Sarah was a pre op trans-woman and had been a victim of violence with her former partner. </a:t>
            </a:r>
            <a:endParaRPr lang="en-GB"/>
          </a:p>
          <a:p>
            <a:r>
              <a:rPr lang="en-GB">
                <a:latin typeface="Calibri Light"/>
                <a:cs typeface="Calibri Light"/>
              </a:rPr>
              <a:t>This was a new situation for Sarah, who was keen to understand the specific issues trans women face. She had found out that trans people have a very high rate of suicide and self-harm in proportion to the general population and so was very keen to understand the issues. </a:t>
            </a:r>
            <a:endParaRPr lang="en-GB"/>
          </a:p>
          <a:p>
            <a:r>
              <a:rPr lang="en-GB">
                <a:latin typeface="Calibri Light"/>
                <a:cs typeface="Calibri Light"/>
              </a:rPr>
              <a:t>While the centre had a policy of accepting trans women , Keisha felt they did not understand the needs of Sarah and was concerned that other women within the centre were also not happy about having a trans women in ‘their’ space.  On speaking to Sarah for the first time she did mention a previous suicide attempt and discrimination from her former colleagues. </a:t>
            </a:r>
            <a:endParaRPr lang="en-GB"/>
          </a:p>
          <a:p>
            <a:r>
              <a:rPr lang="en-GB">
                <a:latin typeface="Calibri Light"/>
                <a:cs typeface="Calibri Light"/>
              </a:rPr>
              <a:t>Q. How do you think Keisha is feeling? </a:t>
            </a:r>
            <a:endParaRPr lang="en-GB"/>
          </a:p>
          <a:p>
            <a:r>
              <a:rPr lang="en-GB">
                <a:latin typeface="Calibri Light"/>
                <a:cs typeface="Calibri Light"/>
              </a:rPr>
              <a:t>Q. Are there any legal issues with this situation?</a:t>
            </a:r>
          </a:p>
          <a:p>
            <a:r>
              <a:rPr lang="en-GB">
                <a:latin typeface="Calibri Light"/>
                <a:cs typeface="Calibri Light"/>
              </a:rPr>
              <a:t>Q. How is this situation affecting other staff members?</a:t>
            </a:r>
          </a:p>
          <a:p>
            <a:r>
              <a:rPr lang="en-GB">
                <a:latin typeface="Calibri Light"/>
                <a:cs typeface="Calibri Light"/>
              </a:rPr>
              <a:t>Q. What options does Keisha have to support Sarah?</a:t>
            </a:r>
          </a:p>
          <a:p>
            <a:pPr marL="0" indent="0">
              <a:buNone/>
            </a:pPr>
            <a:endParaRPr lang="en-GB"/>
          </a:p>
        </p:txBody>
      </p:sp>
    </p:spTree>
    <p:extLst>
      <p:ext uri="{BB962C8B-B14F-4D97-AF65-F5344CB8AC3E}">
        <p14:creationId xmlns:p14="http://schemas.microsoft.com/office/powerpoint/2010/main" val="1295931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92C1-0F2D-49C0-A945-606A1286A2D6}"/>
              </a:ext>
            </a:extLst>
          </p:cNvPr>
          <p:cNvSpPr>
            <a:spLocks noGrp="1"/>
          </p:cNvSpPr>
          <p:nvPr>
            <p:ph type="title"/>
          </p:nvPr>
        </p:nvSpPr>
        <p:spPr/>
        <p:txBody>
          <a:bodyPr/>
          <a:lstStyle/>
          <a:p>
            <a:r>
              <a:rPr lang="en-GB"/>
              <a:t>Definition of self-harm</a:t>
            </a:r>
          </a:p>
        </p:txBody>
      </p:sp>
      <p:sp>
        <p:nvSpPr>
          <p:cNvPr id="3" name="Content Placeholder 2">
            <a:extLst>
              <a:ext uri="{FF2B5EF4-FFF2-40B4-BE49-F238E27FC236}">
                <a16:creationId xmlns:a16="http://schemas.microsoft.com/office/drawing/2014/main" id="{C0704423-DBB9-4A95-BA16-FADAB2F77965}"/>
              </a:ext>
            </a:extLst>
          </p:cNvPr>
          <p:cNvSpPr>
            <a:spLocks noGrp="1"/>
          </p:cNvSpPr>
          <p:nvPr>
            <p:ph idx="1"/>
          </p:nvPr>
        </p:nvSpPr>
        <p:spPr/>
        <p:txBody>
          <a:bodyPr/>
          <a:lstStyle/>
          <a:p>
            <a:pPr marL="0" indent="0" algn="ctr">
              <a:buNone/>
            </a:pPr>
            <a:r>
              <a:rPr lang="en-GB"/>
              <a:t>Any act of non-fatal self-poisoning or self-injury carried out by a person, irrespective of their motivation. This commonly involves self-poisoning with medication or self-injury by cutting. Self-harm is not used to refer to harm arising from overeating, body piercing, body tattooing, excessive consumption of alcohol or recreational drugs, starvation arising from anorexia nervosa or accidental harm to oneself.</a:t>
            </a:r>
          </a:p>
          <a:p>
            <a:pPr marL="0" indent="0" algn="ctr">
              <a:buNone/>
            </a:pPr>
            <a:r>
              <a:rPr lang="en-GB" b="1"/>
              <a:t>- National Institute for Health and Care Excellence (NICE)</a:t>
            </a:r>
          </a:p>
        </p:txBody>
      </p:sp>
    </p:spTree>
    <p:extLst>
      <p:ext uri="{BB962C8B-B14F-4D97-AF65-F5344CB8AC3E}">
        <p14:creationId xmlns:p14="http://schemas.microsoft.com/office/powerpoint/2010/main" val="3961864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FCC3-BC38-4567-9A2B-3411AEA5FEAA}"/>
              </a:ext>
            </a:extLst>
          </p:cNvPr>
          <p:cNvSpPr>
            <a:spLocks noGrp="1"/>
          </p:cNvSpPr>
          <p:nvPr>
            <p:ph type="title"/>
          </p:nvPr>
        </p:nvSpPr>
        <p:spPr/>
        <p:txBody>
          <a:bodyPr/>
          <a:lstStyle/>
          <a:p>
            <a:r>
              <a:rPr lang="en-GB"/>
              <a:t>Overview of key information </a:t>
            </a:r>
          </a:p>
        </p:txBody>
      </p:sp>
      <p:sp>
        <p:nvSpPr>
          <p:cNvPr id="3" name="Content Placeholder 2">
            <a:extLst>
              <a:ext uri="{FF2B5EF4-FFF2-40B4-BE49-F238E27FC236}">
                <a16:creationId xmlns:a16="http://schemas.microsoft.com/office/drawing/2014/main" id="{B2789F54-65B4-4605-9F57-96499E2A6715}"/>
              </a:ext>
            </a:extLst>
          </p:cNvPr>
          <p:cNvSpPr>
            <a:spLocks noGrp="1"/>
          </p:cNvSpPr>
          <p:nvPr>
            <p:ph idx="1"/>
          </p:nvPr>
        </p:nvSpPr>
        <p:spPr>
          <a:xfrm>
            <a:off x="489857" y="1487256"/>
            <a:ext cx="8288614" cy="4125268"/>
          </a:xfrm>
        </p:spPr>
        <p:txBody>
          <a:bodyPr vert="horz" lIns="91440" tIns="45720" rIns="91440" bIns="45720" rtlCol="0">
            <a:normAutofit lnSpcReduction="10000"/>
          </a:bodyPr>
          <a:lstStyle/>
          <a:p>
            <a:r>
              <a:rPr lang="en-GB"/>
              <a:t>Self-harm is not a mental health condition, it is a behaviour </a:t>
            </a:r>
          </a:p>
          <a:p>
            <a:r>
              <a:rPr lang="en-GB"/>
              <a:t>It isn’t attention seeking, as it is often done secretively </a:t>
            </a:r>
          </a:p>
          <a:p>
            <a:r>
              <a:rPr lang="en-GB"/>
              <a:t>The UK has one of the highest self-harm rates in Europe (1–3)</a:t>
            </a:r>
          </a:p>
          <a:p>
            <a:r>
              <a:rPr lang="en-GB"/>
              <a:t>It is not about suicidal behaviour, it is about seeking control or feeling </a:t>
            </a:r>
          </a:p>
          <a:p>
            <a:r>
              <a:rPr lang="en-GB"/>
              <a:t>The focus shouldn’t be on stopping self-harm but increasing wellbeing </a:t>
            </a:r>
          </a:p>
          <a:p>
            <a:endParaRPr lang="en-GB"/>
          </a:p>
          <a:p>
            <a:pPr marL="0" indent="0">
              <a:buNone/>
            </a:pPr>
            <a:r>
              <a:rPr lang="en-GB" sz="1600"/>
              <a:t>Mental Health First Aid</a:t>
            </a:r>
          </a:p>
        </p:txBody>
      </p:sp>
    </p:spTree>
    <p:extLst>
      <p:ext uri="{BB962C8B-B14F-4D97-AF65-F5344CB8AC3E}">
        <p14:creationId xmlns:p14="http://schemas.microsoft.com/office/powerpoint/2010/main" val="3244025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C422-3BAA-4A46-9816-FFDB2B16C6BC}"/>
              </a:ext>
            </a:extLst>
          </p:cNvPr>
          <p:cNvSpPr>
            <a:spLocks noGrp="1"/>
          </p:cNvSpPr>
          <p:nvPr>
            <p:ph type="title"/>
          </p:nvPr>
        </p:nvSpPr>
        <p:spPr/>
        <p:txBody>
          <a:bodyPr>
            <a:normAutofit/>
          </a:bodyPr>
          <a:lstStyle/>
          <a:p>
            <a:r>
              <a:rPr lang="en-GB"/>
              <a:t>Self harm and transitions in care </a:t>
            </a:r>
          </a:p>
        </p:txBody>
      </p:sp>
      <p:sp>
        <p:nvSpPr>
          <p:cNvPr id="3" name="Content Placeholder 2">
            <a:extLst>
              <a:ext uri="{FF2B5EF4-FFF2-40B4-BE49-F238E27FC236}">
                <a16:creationId xmlns:a16="http://schemas.microsoft.com/office/drawing/2014/main" id="{4A787EAD-33E7-42F9-A4F7-4FAEB3C9003C}"/>
              </a:ext>
            </a:extLst>
          </p:cNvPr>
          <p:cNvSpPr>
            <a:spLocks noGrp="1"/>
          </p:cNvSpPr>
          <p:nvPr>
            <p:ph idx="1"/>
          </p:nvPr>
        </p:nvSpPr>
        <p:spPr/>
        <p:txBody>
          <a:bodyPr>
            <a:normAutofit/>
          </a:bodyPr>
          <a:lstStyle/>
          <a:p>
            <a:pPr marL="0" indent="0">
              <a:buNone/>
            </a:pPr>
            <a:r>
              <a:rPr lang="en-GB"/>
              <a:t>Transitions in care may represent periods of risk for people who self-harm and/or are suicidal. For a person who is being supported in the community or the wider public by individuals or an organisation that is not healthcare focused, this may happen when a professional refers them to a statutory health service for further support, care and treatment. Given that discontinuation of care can often happen during transitions, a person can be lost within the system unless transitions are anticipated and well-planned.</a:t>
            </a:r>
          </a:p>
          <a:p>
            <a:pPr marL="0" indent="0">
              <a:buNone/>
            </a:pPr>
            <a:endParaRPr lang="en-GB"/>
          </a:p>
          <a:p>
            <a:pPr marL="0" indent="0">
              <a:buNone/>
            </a:pPr>
            <a:r>
              <a:rPr lang="en-GB" sz="1200">
                <a:hlinkClick r:id="rId3"/>
              </a:rPr>
              <a:t>https://www.ucl.ac.uk/pals/sites/pals/files/self-harm_and_suicide_prevention_competence_framework_-_public_health_8th_oct_18.pdf</a:t>
            </a:r>
            <a:endParaRPr lang="en-GB" sz="1200"/>
          </a:p>
          <a:p>
            <a:pPr marL="0" indent="0">
              <a:buNone/>
            </a:pPr>
            <a:endParaRPr lang="en-GB"/>
          </a:p>
        </p:txBody>
      </p:sp>
    </p:spTree>
    <p:extLst>
      <p:ext uri="{BB962C8B-B14F-4D97-AF65-F5344CB8AC3E}">
        <p14:creationId xmlns:p14="http://schemas.microsoft.com/office/powerpoint/2010/main" val="2012797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4B6A36-2EC9-437B-BDB9-0D040C6CC1BA}"/>
              </a:ext>
            </a:extLst>
          </p:cNvPr>
          <p:cNvSpPr>
            <a:spLocks noGrp="1"/>
          </p:cNvSpPr>
          <p:nvPr>
            <p:ph idx="1"/>
          </p:nvPr>
        </p:nvSpPr>
        <p:spPr/>
        <p:txBody>
          <a:bodyPr/>
          <a:lstStyle/>
          <a:p>
            <a:r>
              <a:rPr lang="en-GB"/>
              <a:t>Supervision</a:t>
            </a:r>
          </a:p>
        </p:txBody>
      </p:sp>
    </p:spTree>
    <p:extLst>
      <p:ext uri="{BB962C8B-B14F-4D97-AF65-F5344CB8AC3E}">
        <p14:creationId xmlns:p14="http://schemas.microsoft.com/office/powerpoint/2010/main" val="2518776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Supervision</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numCol="1" rtlCol="0" anchor="t">
            <a:noAutofit/>
          </a:bodyPr>
          <a:lstStyle/>
          <a:p>
            <a:pPr marL="0" indent="0">
              <a:lnSpc>
                <a:spcPct val="100000"/>
              </a:lnSpc>
              <a:spcBef>
                <a:spcPts val="0"/>
              </a:spcBef>
              <a:spcAft>
                <a:spcPts val="600"/>
              </a:spcAft>
              <a:buNone/>
            </a:pPr>
            <a:r>
              <a:rPr lang="en-GB" b="1">
                <a:latin typeface="Calibri Light"/>
                <a:cs typeface="Calibri Light"/>
              </a:rPr>
              <a:t>Purpose: </a:t>
            </a:r>
            <a:r>
              <a:rPr lang="en-GB">
                <a:latin typeface="Calibri Light"/>
                <a:cs typeface="Calibri Light"/>
              </a:rPr>
              <a:t>To support participants to think about the role of supervision in their roles generally, and specifically when dealing with some particular challenges in the role.</a:t>
            </a:r>
            <a:endParaRPr lang="en-GB" b="1">
              <a:latin typeface="Calibri Light"/>
              <a:cs typeface="Calibri Light"/>
            </a:endParaRPr>
          </a:p>
          <a:p>
            <a:pPr marL="0" indent="0">
              <a:lnSpc>
                <a:spcPct val="100000"/>
              </a:lnSpc>
              <a:spcBef>
                <a:spcPts val="0"/>
              </a:spcBef>
              <a:spcAft>
                <a:spcPts val="600"/>
              </a:spcAft>
              <a:buNone/>
            </a:pPr>
            <a:r>
              <a:rPr lang="en-GB" b="1">
                <a:latin typeface="Calibri Light"/>
                <a:cs typeface="Calibri Light"/>
              </a:rPr>
              <a:t>Materials: </a:t>
            </a:r>
            <a:r>
              <a:rPr lang="en-GB">
                <a:latin typeface="Calibri Light"/>
                <a:cs typeface="Calibri Light"/>
              </a:rPr>
              <a:t>Making the most of supervision handout, Supervision scenario handouts x 2</a:t>
            </a:r>
          </a:p>
          <a:p>
            <a:pPr marL="0" indent="0">
              <a:spcBef>
                <a:spcPts val="0"/>
              </a:spcBef>
              <a:buNone/>
            </a:pPr>
            <a:r>
              <a:rPr lang="en-GB" b="1">
                <a:latin typeface="Calibri Light"/>
                <a:cs typeface="Calibri Light"/>
              </a:rPr>
              <a:t>Instructions: </a:t>
            </a:r>
            <a:r>
              <a:rPr lang="en-GB">
                <a:latin typeface="Calibri Light"/>
                <a:cs typeface="Calibri Light"/>
              </a:rPr>
              <a:t>Explain that you are going to start the conversation by thinking about the role of supervision in general, and how they can make the most out of this opportunity. Split into groups and ask them to answer the questions on slide 47.  Debrief by asking them to share their thoughts – writing them up on the flipchart. Direct them to the ‘making the most of supervision handout’ and add in any points that they might have missed. Facilitate a general discussion about any challenges people have had with supervision, encouraging the group to share ideas about what has worked for them in the past.</a:t>
            </a:r>
          </a:p>
          <a:p>
            <a:pPr marL="0" indent="0">
              <a:spcBef>
                <a:spcPts val="0"/>
              </a:spcBef>
              <a:buNone/>
            </a:pPr>
            <a:r>
              <a:rPr lang="en-GB">
                <a:latin typeface="Calibri Light"/>
                <a:cs typeface="Calibri Light"/>
              </a:rPr>
              <a:t>Explain that they are now going to look at a couple of scenarios that look at specific challenges around supervision. Split participants into groups and highlight the relevant case studies in their packs. Ask them to read through the scenarios and answer the questions in their groups.</a:t>
            </a:r>
          </a:p>
          <a:p>
            <a:pPr marL="0" indent="0">
              <a:spcBef>
                <a:spcPts val="0"/>
              </a:spcBef>
              <a:buNone/>
            </a:pPr>
            <a:r>
              <a:rPr lang="en-GB">
                <a:latin typeface="Calibri Light"/>
                <a:cs typeface="Calibri Light"/>
              </a:rPr>
              <a:t>Debrief each scenario in turn, asking each group to share their reflections from the conversations. Compare and contrast each group’s perspectives, drawing on the responses from the first discussion to support reflections about how to get the best out of each case.</a:t>
            </a:r>
          </a:p>
          <a:p>
            <a:pPr marL="0" indent="0">
              <a:lnSpc>
                <a:spcPct val="100000"/>
              </a:lnSpc>
              <a:spcBef>
                <a:spcPts val="0"/>
              </a:spcBef>
              <a:spcAft>
                <a:spcPts val="600"/>
              </a:spcAft>
              <a:buNone/>
            </a:pPr>
            <a:endParaRPr lang="en-GB" b="1"/>
          </a:p>
          <a:p>
            <a:pPr marL="0" indent="0">
              <a:spcBef>
                <a:spcPts val="0"/>
              </a:spcBef>
              <a:buNone/>
            </a:pPr>
            <a:r>
              <a:rPr lang="en-GB" b="1">
                <a:latin typeface="Calibri Light"/>
                <a:cs typeface="Calibri Light"/>
              </a:rPr>
              <a:t>Timings: </a:t>
            </a:r>
            <a:endParaRPr lang="en-GB" b="1"/>
          </a:p>
          <a:p>
            <a:pPr>
              <a:spcBef>
                <a:spcPts val="0"/>
              </a:spcBef>
            </a:pPr>
            <a:r>
              <a:rPr lang="en-GB">
                <a:latin typeface="Calibri Light"/>
                <a:cs typeface="Calibri Light"/>
              </a:rPr>
              <a:t>Role of supervision discussion 10 mins</a:t>
            </a:r>
          </a:p>
          <a:p>
            <a:pPr>
              <a:spcBef>
                <a:spcPts val="0"/>
              </a:spcBef>
            </a:pPr>
            <a:r>
              <a:rPr lang="en-GB">
                <a:latin typeface="Calibri Light"/>
                <a:cs typeface="Calibri Light"/>
              </a:rPr>
              <a:t>Role of supervision debrief 5 mins</a:t>
            </a:r>
          </a:p>
          <a:p>
            <a:pPr>
              <a:spcBef>
                <a:spcPts val="0"/>
              </a:spcBef>
            </a:pPr>
            <a:r>
              <a:rPr lang="en-GB">
                <a:latin typeface="Calibri Light"/>
                <a:cs typeface="Calibri Light"/>
              </a:rPr>
              <a:t>Scenarios 15 mins</a:t>
            </a:r>
          </a:p>
          <a:p>
            <a:pPr>
              <a:spcBef>
                <a:spcPts val="0"/>
              </a:spcBef>
            </a:pPr>
            <a:r>
              <a:rPr lang="en-GB">
                <a:latin typeface="Calibri Light"/>
                <a:cs typeface="Calibri Light"/>
              </a:rPr>
              <a:t>Scenario debrief 10 mins</a:t>
            </a:r>
          </a:p>
        </p:txBody>
      </p:sp>
    </p:spTree>
    <p:extLst>
      <p:ext uri="{BB962C8B-B14F-4D97-AF65-F5344CB8AC3E}">
        <p14:creationId xmlns:p14="http://schemas.microsoft.com/office/powerpoint/2010/main" val="2621624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FCC3-BC38-4567-9A2B-3411AEA5FEAA}"/>
              </a:ext>
            </a:extLst>
          </p:cNvPr>
          <p:cNvSpPr>
            <a:spLocks noGrp="1"/>
          </p:cNvSpPr>
          <p:nvPr>
            <p:ph type="title"/>
          </p:nvPr>
        </p:nvSpPr>
        <p:spPr/>
        <p:txBody>
          <a:bodyPr/>
          <a:lstStyle/>
          <a:p>
            <a:r>
              <a:rPr lang="en-GB"/>
              <a:t>What is supervision?</a:t>
            </a:r>
          </a:p>
        </p:txBody>
      </p:sp>
      <p:sp>
        <p:nvSpPr>
          <p:cNvPr id="3" name="Content Placeholder 2">
            <a:extLst>
              <a:ext uri="{FF2B5EF4-FFF2-40B4-BE49-F238E27FC236}">
                <a16:creationId xmlns:a16="http://schemas.microsoft.com/office/drawing/2014/main" id="{B2789F54-65B4-4605-9F57-96499E2A6715}"/>
              </a:ext>
            </a:extLst>
          </p:cNvPr>
          <p:cNvSpPr>
            <a:spLocks noGrp="1"/>
          </p:cNvSpPr>
          <p:nvPr>
            <p:ph idx="1"/>
          </p:nvPr>
        </p:nvSpPr>
        <p:spPr>
          <a:xfrm>
            <a:off x="489857" y="1487256"/>
            <a:ext cx="8288614" cy="3799852"/>
          </a:xfrm>
        </p:spPr>
        <p:txBody>
          <a:bodyPr anchor="ctr">
            <a:normAutofit/>
          </a:bodyPr>
          <a:lstStyle/>
          <a:p>
            <a:pPr marL="0" indent="0" algn="ctr">
              <a:buNone/>
            </a:pPr>
            <a:r>
              <a:rPr lang="en-GB"/>
              <a:t>Supervision is understood differently in different settings. Here, it is defined as an activity that gives peer support workers the opportunity to </a:t>
            </a:r>
            <a:r>
              <a:rPr lang="en-GB" b="1"/>
              <a:t>review and reflect</a:t>
            </a:r>
            <a:r>
              <a:rPr lang="en-GB"/>
              <a:t> on their work with a senior peer support worker/person with lived experience, line manager/clinician, or within group peer supervision. This includes talking about areas which they might experience as </a:t>
            </a:r>
            <a:r>
              <a:rPr lang="en-GB" b="1"/>
              <a:t>difficult or distressing</a:t>
            </a:r>
            <a:r>
              <a:rPr lang="en-GB"/>
              <a:t>. This definition distinguishes supervision from line management or case management. </a:t>
            </a:r>
          </a:p>
        </p:txBody>
      </p:sp>
    </p:spTree>
    <p:extLst>
      <p:ext uri="{BB962C8B-B14F-4D97-AF65-F5344CB8AC3E}">
        <p14:creationId xmlns:p14="http://schemas.microsoft.com/office/powerpoint/2010/main" val="1872856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1E7C65-AF99-43F6-819F-C75555DFE028}"/>
              </a:ext>
            </a:extLst>
          </p:cNvPr>
          <p:cNvSpPr>
            <a:spLocks noGrp="1"/>
          </p:cNvSpPr>
          <p:nvPr>
            <p:ph type="title"/>
          </p:nvPr>
        </p:nvSpPr>
        <p:spPr/>
        <p:txBody>
          <a:bodyPr/>
          <a:lstStyle/>
          <a:p>
            <a:r>
              <a:rPr lang="en-GB"/>
              <a:t>Making the most of supervision</a:t>
            </a:r>
          </a:p>
        </p:txBody>
      </p:sp>
      <p:sp>
        <p:nvSpPr>
          <p:cNvPr id="7" name="Content Placeholder 6">
            <a:extLst>
              <a:ext uri="{FF2B5EF4-FFF2-40B4-BE49-F238E27FC236}">
                <a16:creationId xmlns:a16="http://schemas.microsoft.com/office/drawing/2014/main" id="{332848E0-3334-4A82-97D0-A85383AF07F1}"/>
              </a:ext>
            </a:extLst>
          </p:cNvPr>
          <p:cNvSpPr>
            <a:spLocks noGrp="1"/>
          </p:cNvSpPr>
          <p:nvPr>
            <p:ph idx="1"/>
          </p:nvPr>
        </p:nvSpPr>
        <p:spPr/>
        <p:txBody>
          <a:bodyPr/>
          <a:lstStyle/>
          <a:p>
            <a:pPr marL="0" indent="0">
              <a:buNone/>
            </a:pPr>
            <a:r>
              <a:rPr lang="en-GB"/>
              <a:t>Thinking about your experiences of supervision, discuss what the following:</a:t>
            </a:r>
          </a:p>
          <a:p>
            <a:r>
              <a:rPr lang="en-GB"/>
              <a:t>What are the benefits of supervision?</a:t>
            </a:r>
          </a:p>
          <a:p>
            <a:r>
              <a:rPr lang="en-GB"/>
              <a:t>What are some of the challenges?</a:t>
            </a:r>
          </a:p>
          <a:p>
            <a:r>
              <a:rPr lang="en-GB"/>
              <a:t>What could you do at the beginning of a relationship with a new supervisor ?</a:t>
            </a:r>
          </a:p>
          <a:p>
            <a:r>
              <a:rPr lang="en-GB"/>
              <a:t>What could you do before, during and after each supervision meeting?</a:t>
            </a:r>
          </a:p>
        </p:txBody>
      </p:sp>
    </p:spTree>
    <p:extLst>
      <p:ext uri="{BB962C8B-B14F-4D97-AF65-F5344CB8AC3E}">
        <p14:creationId xmlns:p14="http://schemas.microsoft.com/office/powerpoint/2010/main" val="1555361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F867-1408-4B80-A493-E9CE03A9FA01}"/>
              </a:ext>
            </a:extLst>
          </p:cNvPr>
          <p:cNvSpPr>
            <a:spLocks noGrp="1"/>
          </p:cNvSpPr>
          <p:nvPr>
            <p:ph type="title"/>
          </p:nvPr>
        </p:nvSpPr>
        <p:spPr/>
        <p:txBody>
          <a:bodyPr/>
          <a:lstStyle/>
          <a:p>
            <a:r>
              <a:rPr lang="en-GB"/>
              <a:t>Working with a new supervisor</a:t>
            </a:r>
          </a:p>
        </p:txBody>
      </p:sp>
      <p:sp>
        <p:nvSpPr>
          <p:cNvPr id="3" name="Content Placeholder 2">
            <a:extLst>
              <a:ext uri="{FF2B5EF4-FFF2-40B4-BE49-F238E27FC236}">
                <a16:creationId xmlns:a16="http://schemas.microsoft.com/office/drawing/2014/main" id="{8671A5CB-566B-4846-A017-3ED366226235}"/>
              </a:ext>
            </a:extLst>
          </p:cNvPr>
          <p:cNvSpPr>
            <a:spLocks noGrp="1"/>
          </p:cNvSpPr>
          <p:nvPr>
            <p:ph idx="1"/>
          </p:nvPr>
        </p:nvSpPr>
        <p:spPr/>
        <p:txBody>
          <a:bodyPr>
            <a:normAutofit/>
          </a:bodyPr>
          <a:lstStyle/>
          <a:p>
            <a:pPr marL="171450" lvl="1" indent="-171450" defTabSz="577850">
              <a:spcBef>
                <a:spcPct val="0"/>
              </a:spcBef>
              <a:spcAft>
                <a:spcPct val="20000"/>
              </a:spcAft>
            </a:pPr>
            <a:r>
              <a:rPr lang="en-GB" sz="2000" i="1"/>
              <a:t>If you have a choice of supervisor, think carefully about who would be best placed to fulfil that role – based on your needs, experience and aspirations</a:t>
            </a:r>
            <a:endParaRPr lang="en-GB" sz="2000"/>
          </a:p>
          <a:p>
            <a:pPr marL="171450" lvl="1" indent="-171450" defTabSz="577850">
              <a:spcBef>
                <a:spcPct val="0"/>
              </a:spcBef>
              <a:spcAft>
                <a:spcPct val="20000"/>
              </a:spcAft>
            </a:pPr>
            <a:r>
              <a:rPr lang="en-GB" sz="2000"/>
              <a:t>Make sure you have an understanding of the local policy around supervision – and what is in and out of scope for the relationship</a:t>
            </a:r>
          </a:p>
          <a:p>
            <a:pPr marL="171450" lvl="1" indent="-171450" defTabSz="577850">
              <a:spcBef>
                <a:spcPct val="0"/>
              </a:spcBef>
              <a:spcAft>
                <a:spcPct val="20000"/>
              </a:spcAft>
            </a:pPr>
            <a:r>
              <a:rPr lang="en-GB" sz="2000"/>
              <a:t>Ask to have an introductory conversation with your supervisor to discuss your preferred working style, values, and any support needs you might have</a:t>
            </a:r>
          </a:p>
          <a:p>
            <a:pPr marL="171450" lvl="1" indent="-171450" defTabSz="577850">
              <a:spcBef>
                <a:spcPct val="0"/>
              </a:spcBef>
              <a:spcAft>
                <a:spcPct val="20000"/>
              </a:spcAft>
            </a:pPr>
            <a:r>
              <a:rPr lang="en-GB" sz="2000"/>
              <a:t>Make sure that you and the supervisor have a clear shared understanding of your role and expectations</a:t>
            </a:r>
          </a:p>
          <a:p>
            <a:pPr marL="171450" lvl="1" indent="-171450" defTabSz="577850">
              <a:spcBef>
                <a:spcPct val="0"/>
              </a:spcBef>
              <a:spcAft>
                <a:spcPct val="20000"/>
              </a:spcAft>
            </a:pPr>
            <a:r>
              <a:rPr lang="en-GB" sz="2000"/>
              <a:t>Ask them to share their expectations of the relationship, and how you can get the most out of them</a:t>
            </a:r>
          </a:p>
          <a:p>
            <a:pPr marL="171450" lvl="1" indent="-171450" defTabSz="577850">
              <a:spcBef>
                <a:spcPct val="0"/>
              </a:spcBef>
              <a:spcAft>
                <a:spcPct val="20000"/>
              </a:spcAft>
            </a:pPr>
            <a:r>
              <a:rPr lang="en-GB" sz="2000"/>
              <a:t>Discuss how you’ll work together, including frequency, duration and preferred setting for meetings</a:t>
            </a:r>
          </a:p>
        </p:txBody>
      </p:sp>
    </p:spTree>
    <p:extLst>
      <p:ext uri="{BB962C8B-B14F-4D97-AF65-F5344CB8AC3E}">
        <p14:creationId xmlns:p14="http://schemas.microsoft.com/office/powerpoint/2010/main" val="900916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843B-2266-4D83-BCBB-A79319C81B81}"/>
              </a:ext>
            </a:extLst>
          </p:cNvPr>
          <p:cNvSpPr>
            <a:spLocks noGrp="1"/>
          </p:cNvSpPr>
          <p:nvPr>
            <p:ph type="title"/>
          </p:nvPr>
        </p:nvSpPr>
        <p:spPr/>
        <p:txBody>
          <a:bodyPr>
            <a:normAutofit/>
          </a:bodyPr>
          <a:lstStyle/>
          <a:p>
            <a:r>
              <a:rPr lang="en-GB" sz="4000"/>
              <a:t>Before each meeting:</a:t>
            </a:r>
            <a:endParaRPr lang="en-GB"/>
          </a:p>
        </p:txBody>
      </p:sp>
      <p:sp>
        <p:nvSpPr>
          <p:cNvPr id="3" name="Content Placeholder 2">
            <a:extLst>
              <a:ext uri="{FF2B5EF4-FFF2-40B4-BE49-F238E27FC236}">
                <a16:creationId xmlns:a16="http://schemas.microsoft.com/office/drawing/2014/main" id="{732687F2-25A6-4D96-BCB9-8B7459B4FE6F}"/>
              </a:ext>
            </a:extLst>
          </p:cNvPr>
          <p:cNvSpPr>
            <a:spLocks noGrp="1"/>
          </p:cNvSpPr>
          <p:nvPr>
            <p:ph idx="1"/>
          </p:nvPr>
        </p:nvSpPr>
        <p:spPr/>
        <p:txBody>
          <a:bodyPr>
            <a:normAutofit/>
          </a:bodyPr>
          <a:lstStyle/>
          <a:p>
            <a:pPr marL="171450" lvl="1" indent="-171450" defTabSz="577850">
              <a:spcBef>
                <a:spcPct val="0"/>
              </a:spcBef>
              <a:spcAft>
                <a:spcPct val="20000"/>
              </a:spcAft>
            </a:pPr>
            <a:r>
              <a:rPr lang="en-GB" sz="2000"/>
              <a:t>Reflect on successes, achievements and progress in your work since your last meeting</a:t>
            </a:r>
          </a:p>
          <a:p>
            <a:pPr marL="171450" lvl="1" indent="-171450" defTabSz="577850">
              <a:spcBef>
                <a:spcPct val="0"/>
              </a:spcBef>
              <a:spcAft>
                <a:spcPct val="20000"/>
              </a:spcAft>
            </a:pPr>
            <a:r>
              <a:rPr lang="en-GB" sz="2000"/>
              <a:t>Consider any specific situations or challenges you would like to discuss or questions you would like to ask </a:t>
            </a:r>
          </a:p>
          <a:p>
            <a:pPr marL="171450" lvl="1" indent="-171450" defTabSz="577850">
              <a:spcBef>
                <a:spcPct val="0"/>
              </a:spcBef>
              <a:spcAft>
                <a:spcPct val="20000"/>
              </a:spcAft>
            </a:pPr>
            <a:r>
              <a:rPr lang="en-GB" sz="2000"/>
              <a:t>Consider anything you would like to share or discuss about your wellbeing</a:t>
            </a:r>
          </a:p>
          <a:p>
            <a:pPr marL="171450" lvl="1" indent="-171450" defTabSz="577850">
              <a:spcBef>
                <a:spcPct val="0"/>
              </a:spcBef>
              <a:spcAft>
                <a:spcPct val="20000"/>
              </a:spcAft>
            </a:pPr>
            <a:r>
              <a:rPr lang="en-GB" sz="2000"/>
              <a:t>Think about any feedback you would like to give (remember ABCDE!) or receive</a:t>
            </a:r>
          </a:p>
          <a:p>
            <a:pPr marL="171450" lvl="1" indent="-171450" defTabSz="577850">
              <a:spcBef>
                <a:spcPct val="0"/>
              </a:spcBef>
              <a:spcAft>
                <a:spcPct val="20000"/>
              </a:spcAft>
            </a:pPr>
            <a:r>
              <a:rPr lang="en-GB" sz="2000"/>
              <a:t>Reflect on any unhelpful ‘stories’ you might be bringing to the conversation about the supervisor or yourself, that might prevent you from engaging fully in the conversation</a:t>
            </a:r>
          </a:p>
        </p:txBody>
      </p:sp>
    </p:spTree>
    <p:extLst>
      <p:ext uri="{BB962C8B-B14F-4D97-AF65-F5344CB8AC3E}">
        <p14:creationId xmlns:p14="http://schemas.microsoft.com/office/powerpoint/2010/main" val="327072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6963-523F-4215-9055-2AB4ABF598C7}"/>
              </a:ext>
            </a:extLst>
          </p:cNvPr>
          <p:cNvSpPr>
            <a:spLocks noGrp="1"/>
          </p:cNvSpPr>
          <p:nvPr>
            <p:ph type="title"/>
          </p:nvPr>
        </p:nvSpPr>
        <p:spPr/>
        <p:txBody>
          <a:bodyPr/>
          <a:lstStyle/>
          <a:p>
            <a:r>
              <a:rPr lang="en-GB"/>
              <a:t>Housekeeping</a:t>
            </a:r>
          </a:p>
        </p:txBody>
      </p:sp>
      <p:pic>
        <p:nvPicPr>
          <p:cNvPr id="6" name="Picture 5" descr="A close up of a logo&#10;&#10;Description automatically generated">
            <a:extLst>
              <a:ext uri="{FF2B5EF4-FFF2-40B4-BE49-F238E27FC236}">
                <a16:creationId xmlns:a16="http://schemas.microsoft.com/office/drawing/2014/main" id="{1017E2B0-0BF1-480D-8C5A-87FA5DE2A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151" y="3819256"/>
            <a:ext cx="1450800" cy="1450800"/>
          </a:xfrm>
          <a:prstGeom prst="rect">
            <a:avLst/>
          </a:prstGeom>
        </p:spPr>
      </p:pic>
      <p:pic>
        <p:nvPicPr>
          <p:cNvPr id="7" name="Picture 6" descr="A close up of a logo&#10;&#10;Description automatically generated">
            <a:extLst>
              <a:ext uri="{FF2B5EF4-FFF2-40B4-BE49-F238E27FC236}">
                <a16:creationId xmlns:a16="http://schemas.microsoft.com/office/drawing/2014/main" id="{C28DEA2A-C3C5-4F6E-8E56-5613198FF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1535494"/>
            <a:ext cx="1450886" cy="1450886"/>
          </a:xfrm>
          <a:prstGeom prst="rect">
            <a:avLst/>
          </a:prstGeom>
        </p:spPr>
      </p:pic>
      <p:pic>
        <p:nvPicPr>
          <p:cNvPr id="8" name="Picture 7" descr="A close up of a logo&#10;&#10;Description automatically generated">
            <a:extLst>
              <a:ext uri="{FF2B5EF4-FFF2-40B4-BE49-F238E27FC236}">
                <a16:creationId xmlns:a16="http://schemas.microsoft.com/office/drawing/2014/main" id="{96249892-B8C7-4CF1-9DC2-07050D5DD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57" y="3819256"/>
            <a:ext cx="1450800" cy="1450800"/>
          </a:xfrm>
          <a:prstGeom prst="rect">
            <a:avLst/>
          </a:prstGeom>
        </p:spPr>
      </p:pic>
      <p:pic>
        <p:nvPicPr>
          <p:cNvPr id="9" name="Picture 8" descr="A close up of a logo&#10;&#10;Description automatically generated">
            <a:extLst>
              <a:ext uri="{FF2B5EF4-FFF2-40B4-BE49-F238E27FC236}">
                <a16:creationId xmlns:a16="http://schemas.microsoft.com/office/drawing/2014/main" id="{55A61063-C99A-411F-8B42-9FAB54D12D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0247" y="3819256"/>
            <a:ext cx="1450800" cy="1450800"/>
          </a:xfrm>
          <a:prstGeom prst="rect">
            <a:avLst/>
          </a:prstGeom>
        </p:spPr>
      </p:pic>
      <p:pic>
        <p:nvPicPr>
          <p:cNvPr id="10" name="Picture 9" descr="A close up of a logo&#10;&#10;Description automatically generated">
            <a:extLst>
              <a:ext uri="{FF2B5EF4-FFF2-40B4-BE49-F238E27FC236}">
                <a16:creationId xmlns:a16="http://schemas.microsoft.com/office/drawing/2014/main" id="{02A08848-4844-4589-AE49-E5A6DE438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0161" y="1535494"/>
            <a:ext cx="1450886" cy="1450886"/>
          </a:xfrm>
          <a:prstGeom prst="rect">
            <a:avLst/>
          </a:prstGeom>
        </p:spPr>
      </p:pic>
      <p:pic>
        <p:nvPicPr>
          <p:cNvPr id="11" name="Picture 10" descr="A close up of a logo&#10;&#10;Description automatically generated">
            <a:extLst>
              <a:ext uri="{FF2B5EF4-FFF2-40B4-BE49-F238E27FC236}">
                <a16:creationId xmlns:a16="http://schemas.microsoft.com/office/drawing/2014/main" id="{846523BA-28FA-479F-AB88-76789FE46B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5009" y="1535494"/>
            <a:ext cx="1450886" cy="1450886"/>
          </a:xfrm>
          <a:prstGeom prst="rect">
            <a:avLst/>
          </a:prstGeom>
        </p:spPr>
      </p:pic>
    </p:spTree>
    <p:extLst>
      <p:ext uri="{BB962C8B-B14F-4D97-AF65-F5344CB8AC3E}">
        <p14:creationId xmlns:p14="http://schemas.microsoft.com/office/powerpoint/2010/main" val="2698655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9DA9-696A-4C25-B8F1-755CBC3A77F8}"/>
              </a:ext>
            </a:extLst>
          </p:cNvPr>
          <p:cNvSpPr>
            <a:spLocks noGrp="1"/>
          </p:cNvSpPr>
          <p:nvPr>
            <p:ph type="title"/>
          </p:nvPr>
        </p:nvSpPr>
        <p:spPr/>
        <p:txBody>
          <a:bodyPr/>
          <a:lstStyle/>
          <a:p>
            <a:r>
              <a:rPr lang="en-GB"/>
              <a:t>During and after</a:t>
            </a:r>
          </a:p>
        </p:txBody>
      </p:sp>
      <p:sp>
        <p:nvSpPr>
          <p:cNvPr id="3" name="Content Placeholder 2">
            <a:extLst>
              <a:ext uri="{FF2B5EF4-FFF2-40B4-BE49-F238E27FC236}">
                <a16:creationId xmlns:a16="http://schemas.microsoft.com/office/drawing/2014/main" id="{D459D2C9-23AC-4B66-BE02-6C5C60A97EB3}"/>
              </a:ext>
            </a:extLst>
          </p:cNvPr>
          <p:cNvSpPr>
            <a:spLocks noGrp="1"/>
          </p:cNvSpPr>
          <p:nvPr>
            <p:ph idx="1"/>
          </p:nvPr>
        </p:nvSpPr>
        <p:spPr/>
        <p:txBody>
          <a:bodyPr>
            <a:normAutofit/>
          </a:bodyPr>
          <a:lstStyle/>
          <a:p>
            <a:pPr marL="171450" lvl="1" indent="-171450" defTabSz="577850">
              <a:spcBef>
                <a:spcPct val="0"/>
              </a:spcBef>
              <a:spcAft>
                <a:spcPct val="20000"/>
              </a:spcAft>
            </a:pPr>
            <a:r>
              <a:rPr lang="en-GB" sz="2000"/>
              <a:t>Start by outlining the key points you want to share at a high level to agree up front what you will cover</a:t>
            </a:r>
          </a:p>
          <a:p>
            <a:pPr marL="171450" lvl="1" indent="-171450" defTabSz="577850">
              <a:spcBef>
                <a:spcPct val="0"/>
              </a:spcBef>
              <a:spcAft>
                <a:spcPct val="20000"/>
              </a:spcAft>
            </a:pPr>
            <a:r>
              <a:rPr lang="en-GB" sz="2000"/>
              <a:t>Take notes or another record of key points </a:t>
            </a:r>
          </a:p>
          <a:p>
            <a:pPr marL="171450" lvl="1" indent="-171450" defTabSz="577850">
              <a:spcBef>
                <a:spcPct val="0"/>
              </a:spcBef>
              <a:spcAft>
                <a:spcPct val="20000"/>
              </a:spcAft>
            </a:pPr>
            <a:r>
              <a:rPr lang="en-GB" sz="2000"/>
              <a:t>Talk through the points you have prepared – make sure there is clarity on both sides about any actions agreed or decisions made</a:t>
            </a:r>
          </a:p>
          <a:p>
            <a:pPr marL="171450" lvl="1" indent="-171450" defTabSz="577850">
              <a:spcBef>
                <a:spcPct val="0"/>
              </a:spcBef>
              <a:spcAft>
                <a:spcPct val="20000"/>
              </a:spcAft>
            </a:pPr>
            <a:r>
              <a:rPr lang="en-GB" sz="2000"/>
              <a:t>Try to bring your authentic self to the conversation – being open and honest will help you to have a more helpful discussion</a:t>
            </a:r>
          </a:p>
          <a:p>
            <a:endParaRPr lang="en-GB" sz="2000"/>
          </a:p>
          <a:p>
            <a:pPr marL="171450" lvl="1" indent="-171450" defTabSz="577850">
              <a:spcBef>
                <a:spcPct val="0"/>
              </a:spcBef>
              <a:spcAft>
                <a:spcPct val="20000"/>
              </a:spcAft>
            </a:pPr>
            <a:r>
              <a:rPr lang="en-GB" sz="2000"/>
              <a:t>Take some time out to reflect on how the conversation went – what you have learned and what you will do as a result</a:t>
            </a:r>
          </a:p>
          <a:p>
            <a:pPr marL="171450" lvl="1" indent="-171450" defTabSz="577850">
              <a:spcBef>
                <a:spcPct val="0"/>
              </a:spcBef>
              <a:spcAft>
                <a:spcPct val="20000"/>
              </a:spcAft>
            </a:pPr>
            <a:r>
              <a:rPr lang="en-GB" sz="2000"/>
              <a:t>Share any notes you have made – particularly any actions or decisions</a:t>
            </a:r>
          </a:p>
        </p:txBody>
      </p:sp>
    </p:spTree>
    <p:extLst>
      <p:ext uri="{BB962C8B-B14F-4D97-AF65-F5344CB8AC3E}">
        <p14:creationId xmlns:p14="http://schemas.microsoft.com/office/powerpoint/2010/main" val="582176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E806-1C6B-46B8-A57F-9D73276A1F2B}"/>
              </a:ext>
            </a:extLst>
          </p:cNvPr>
          <p:cNvSpPr>
            <a:spLocks noGrp="1"/>
          </p:cNvSpPr>
          <p:nvPr>
            <p:ph type="title"/>
          </p:nvPr>
        </p:nvSpPr>
        <p:spPr/>
        <p:txBody>
          <a:bodyPr/>
          <a:lstStyle/>
          <a:p>
            <a:r>
              <a:rPr lang="en-GB"/>
              <a:t>Making the most of supervision</a:t>
            </a:r>
          </a:p>
        </p:txBody>
      </p:sp>
      <p:sp>
        <p:nvSpPr>
          <p:cNvPr id="3" name="Content Placeholder 2">
            <a:extLst>
              <a:ext uri="{FF2B5EF4-FFF2-40B4-BE49-F238E27FC236}">
                <a16:creationId xmlns:a16="http://schemas.microsoft.com/office/drawing/2014/main" id="{D57E27E6-438A-472E-9EF0-A8E9B956E3C6}"/>
              </a:ext>
            </a:extLst>
          </p:cNvPr>
          <p:cNvSpPr>
            <a:spLocks noGrp="1"/>
          </p:cNvSpPr>
          <p:nvPr>
            <p:ph idx="1"/>
          </p:nvPr>
        </p:nvSpPr>
        <p:spPr>
          <a:xfrm>
            <a:off x="186812" y="888274"/>
            <a:ext cx="8790039" cy="5856655"/>
          </a:xfrm>
        </p:spPr>
        <p:txBody>
          <a:bodyPr>
            <a:noAutofit/>
          </a:bodyPr>
          <a:lstStyle/>
          <a:p>
            <a:pPr marL="0" indent="0">
              <a:spcBef>
                <a:spcPts val="0"/>
              </a:spcBef>
              <a:buNone/>
            </a:pPr>
            <a:r>
              <a:rPr lang="en-GB" sz="1200"/>
              <a:t>When working with a new supervisor:</a:t>
            </a:r>
          </a:p>
          <a:p>
            <a:pPr>
              <a:spcBef>
                <a:spcPts val="0"/>
              </a:spcBef>
            </a:pPr>
            <a:r>
              <a:rPr lang="en-GB" sz="1200" i="1"/>
              <a:t>If you have a choice of supervisor, think carefully about who would be best placed to fulfil that role – based on your needs, experience and aspirations</a:t>
            </a:r>
            <a:endParaRPr lang="en-GB" sz="1200"/>
          </a:p>
          <a:p>
            <a:pPr>
              <a:spcBef>
                <a:spcPts val="0"/>
              </a:spcBef>
            </a:pPr>
            <a:r>
              <a:rPr lang="en-GB" sz="1200"/>
              <a:t>Make sure you have an understanding of the local policy around supervision – and what is in and out of scope for the relationship</a:t>
            </a:r>
          </a:p>
          <a:p>
            <a:pPr>
              <a:spcBef>
                <a:spcPts val="0"/>
              </a:spcBef>
            </a:pPr>
            <a:r>
              <a:rPr lang="en-GB" sz="1200"/>
              <a:t>Ask to have an introductory conversation with your supervisor to discuss your preferred working style, values, and any support needs you might have</a:t>
            </a:r>
          </a:p>
          <a:p>
            <a:pPr>
              <a:spcBef>
                <a:spcPts val="0"/>
              </a:spcBef>
            </a:pPr>
            <a:r>
              <a:rPr lang="en-GB" sz="1200"/>
              <a:t>Make sure that you and the supervisor have a clear shared understanding of your role and expectations</a:t>
            </a:r>
          </a:p>
          <a:p>
            <a:pPr>
              <a:spcBef>
                <a:spcPts val="0"/>
              </a:spcBef>
            </a:pPr>
            <a:r>
              <a:rPr lang="en-GB" sz="1200"/>
              <a:t>Ask them to share their expectations of the relationship, and how you can get the most out of them</a:t>
            </a:r>
          </a:p>
          <a:p>
            <a:pPr>
              <a:spcBef>
                <a:spcPts val="0"/>
              </a:spcBef>
            </a:pPr>
            <a:r>
              <a:rPr lang="en-GB" sz="1200"/>
              <a:t>Discuss how you’ll work together, including frequency, duration and preferred setting for meetings</a:t>
            </a:r>
          </a:p>
          <a:p>
            <a:pPr marL="0" indent="0">
              <a:spcBef>
                <a:spcPts val="0"/>
              </a:spcBef>
              <a:buNone/>
            </a:pPr>
            <a:r>
              <a:rPr lang="en-GB" sz="1200"/>
              <a:t>Before each meeting:</a:t>
            </a:r>
          </a:p>
          <a:p>
            <a:pPr>
              <a:spcBef>
                <a:spcPts val="0"/>
              </a:spcBef>
            </a:pPr>
            <a:r>
              <a:rPr lang="en-GB" sz="1200"/>
              <a:t>Reflect on successes, achievements and progress in your work since your last meeting</a:t>
            </a:r>
          </a:p>
          <a:p>
            <a:pPr>
              <a:spcBef>
                <a:spcPts val="0"/>
              </a:spcBef>
            </a:pPr>
            <a:r>
              <a:rPr lang="en-GB" sz="1200"/>
              <a:t>Consider any specific situations or challenges you would like to discuss or questions you would like to ask </a:t>
            </a:r>
          </a:p>
          <a:p>
            <a:pPr>
              <a:spcBef>
                <a:spcPts val="0"/>
              </a:spcBef>
            </a:pPr>
            <a:r>
              <a:rPr lang="en-GB" sz="1200"/>
              <a:t>Consider anything you would like to share or discuss about your wellbeing</a:t>
            </a:r>
          </a:p>
          <a:p>
            <a:pPr>
              <a:spcBef>
                <a:spcPts val="0"/>
              </a:spcBef>
            </a:pPr>
            <a:r>
              <a:rPr lang="en-GB" sz="1200"/>
              <a:t>Think about any feedback you would like to give (remember ABCDE!) or receive</a:t>
            </a:r>
          </a:p>
          <a:p>
            <a:pPr>
              <a:spcBef>
                <a:spcPts val="0"/>
              </a:spcBef>
            </a:pPr>
            <a:r>
              <a:rPr lang="en-GB" sz="1200"/>
              <a:t>Reflect on any unhelpful ‘stories’ you might be bringing to the conversation about the supervisor or yourself, that might prevent you from engaging fully in the conversation</a:t>
            </a:r>
          </a:p>
          <a:p>
            <a:pPr marL="0" indent="0">
              <a:spcBef>
                <a:spcPts val="0"/>
              </a:spcBef>
              <a:buNone/>
            </a:pPr>
            <a:r>
              <a:rPr lang="en-GB" sz="1200"/>
              <a:t>During each meeting:</a:t>
            </a:r>
          </a:p>
          <a:p>
            <a:pPr>
              <a:spcBef>
                <a:spcPts val="0"/>
              </a:spcBef>
            </a:pPr>
            <a:r>
              <a:rPr lang="en-GB" sz="1200"/>
              <a:t>Start by outlining the key points you want to share at a high level to agree up front what you will cover</a:t>
            </a:r>
          </a:p>
          <a:p>
            <a:pPr>
              <a:spcBef>
                <a:spcPts val="0"/>
              </a:spcBef>
            </a:pPr>
            <a:r>
              <a:rPr lang="en-GB" sz="1200"/>
              <a:t>Take notes or another record of key points </a:t>
            </a:r>
          </a:p>
          <a:p>
            <a:pPr>
              <a:spcBef>
                <a:spcPts val="0"/>
              </a:spcBef>
            </a:pPr>
            <a:r>
              <a:rPr lang="en-GB" sz="1200"/>
              <a:t>Talk through the points you have prepared – make sure there is clarity on both sides about any actions agreed or decisions made</a:t>
            </a:r>
          </a:p>
          <a:p>
            <a:pPr>
              <a:spcBef>
                <a:spcPts val="0"/>
              </a:spcBef>
            </a:pPr>
            <a:r>
              <a:rPr lang="en-GB" sz="1200"/>
              <a:t>Try to bring your authentic self to the conversation – being open and honest will help you to have a more helpful discussion</a:t>
            </a:r>
          </a:p>
          <a:p>
            <a:pPr marL="0" indent="0">
              <a:spcBef>
                <a:spcPts val="0"/>
              </a:spcBef>
              <a:buNone/>
            </a:pPr>
            <a:r>
              <a:rPr lang="en-GB" sz="1200"/>
              <a:t>After each meeting:</a:t>
            </a:r>
          </a:p>
          <a:p>
            <a:pPr>
              <a:spcBef>
                <a:spcPts val="0"/>
              </a:spcBef>
            </a:pPr>
            <a:r>
              <a:rPr lang="en-GB" sz="1200"/>
              <a:t>Take some time out to reflect on how the conversation went – what you have learned and what you will do as a result</a:t>
            </a:r>
          </a:p>
          <a:p>
            <a:pPr>
              <a:spcBef>
                <a:spcPts val="0"/>
              </a:spcBef>
            </a:pPr>
            <a:r>
              <a:rPr lang="en-GB" sz="1200"/>
              <a:t>Share any notes you have made – particularly any actions or decisions</a:t>
            </a:r>
          </a:p>
        </p:txBody>
      </p:sp>
    </p:spTree>
    <p:extLst>
      <p:ext uri="{BB962C8B-B14F-4D97-AF65-F5344CB8AC3E}">
        <p14:creationId xmlns:p14="http://schemas.microsoft.com/office/powerpoint/2010/main" val="1882872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F8CEA-0390-439A-A972-60FBAC8232EF}"/>
              </a:ext>
            </a:extLst>
          </p:cNvPr>
          <p:cNvSpPr>
            <a:spLocks noGrp="1"/>
          </p:cNvSpPr>
          <p:nvPr>
            <p:ph type="title"/>
          </p:nvPr>
        </p:nvSpPr>
        <p:spPr/>
        <p:txBody>
          <a:bodyPr/>
          <a:lstStyle/>
          <a:p>
            <a:r>
              <a:rPr lang="en-GB"/>
              <a:t>Supervision scenario 1</a:t>
            </a:r>
          </a:p>
        </p:txBody>
      </p:sp>
      <p:sp>
        <p:nvSpPr>
          <p:cNvPr id="5" name="Content Placeholder 4">
            <a:extLst>
              <a:ext uri="{FF2B5EF4-FFF2-40B4-BE49-F238E27FC236}">
                <a16:creationId xmlns:a16="http://schemas.microsoft.com/office/drawing/2014/main" id="{A91E0507-0632-4E18-9550-C56BC325A385}"/>
              </a:ext>
            </a:extLst>
          </p:cNvPr>
          <p:cNvSpPr>
            <a:spLocks noGrp="1"/>
          </p:cNvSpPr>
          <p:nvPr>
            <p:ph idx="1"/>
          </p:nvPr>
        </p:nvSpPr>
        <p:spPr/>
        <p:txBody>
          <a:bodyPr vert="horz" lIns="91440" tIns="45720" rIns="91440" bIns="45720" rtlCol="0" anchor="t">
            <a:noAutofit/>
          </a:bodyPr>
          <a:lstStyle/>
          <a:p>
            <a:r>
              <a:rPr lang="en-GB">
                <a:latin typeface="Calibri Light"/>
                <a:cs typeface="Calibri Light"/>
              </a:rPr>
              <a:t>Rasheed had been a PSW for 5 years in several settings and thought of himself as a senior practitioner who had a great deal of experience in the role. He was reflective around his own needs when performing the role, but also confident that not much phased him. </a:t>
            </a:r>
            <a:endParaRPr lang="en-GB"/>
          </a:p>
          <a:p>
            <a:r>
              <a:rPr lang="en-GB">
                <a:latin typeface="Calibri Light"/>
                <a:cs typeface="Calibri Light"/>
              </a:rPr>
              <a:t>His line manager Malik was psychologist within the secure unit and he felt didn’t really get Rasheed or the role and didn’t always make time for him when it came it to the official supervision sessions. He was a little despondent as Rasheed himself was a trained supervisor and had a team of 3 junior PSW’s that he was supervising anyway.</a:t>
            </a:r>
          </a:p>
          <a:p>
            <a:r>
              <a:rPr lang="en-GB">
                <a:latin typeface="Calibri Light"/>
                <a:cs typeface="Calibri Light"/>
              </a:rPr>
              <a:t>After a serious incident on the ward with one of the people Rasheed was supporting around medication and so called ‘noncompliance’ Rasheed was called in outside his regular supervision for a debrief by Malik. Rasheed felt that this was unnecessary as the outcome of Rasheed's involvement with the client turned out to be positive avoiding any use of seclusion or coercion. </a:t>
            </a:r>
            <a:endParaRPr lang="en-GB"/>
          </a:p>
          <a:p>
            <a:r>
              <a:rPr lang="en-GB">
                <a:latin typeface="Calibri Light"/>
                <a:cs typeface="Calibri Light"/>
              </a:rPr>
              <a:t>Q. Is Rasheed approaching this correctly?</a:t>
            </a:r>
          </a:p>
          <a:p>
            <a:r>
              <a:rPr lang="en-GB">
                <a:latin typeface="Calibri Light"/>
                <a:cs typeface="Calibri Light"/>
              </a:rPr>
              <a:t>Q. Are there any issues with his supervisor?</a:t>
            </a:r>
          </a:p>
          <a:p>
            <a:r>
              <a:rPr lang="en-GB">
                <a:latin typeface="Calibri Light"/>
                <a:cs typeface="Calibri Light"/>
              </a:rPr>
              <a:t>Q. Reflect on why Rasheed needs supervision in this situation? </a:t>
            </a:r>
            <a:endParaRPr lang="en-GB"/>
          </a:p>
          <a:p>
            <a:endParaRPr lang="en-GB"/>
          </a:p>
        </p:txBody>
      </p:sp>
    </p:spTree>
    <p:extLst>
      <p:ext uri="{BB962C8B-B14F-4D97-AF65-F5344CB8AC3E}">
        <p14:creationId xmlns:p14="http://schemas.microsoft.com/office/powerpoint/2010/main" val="2684407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F8CEA-0390-439A-A972-60FBAC8232EF}"/>
              </a:ext>
            </a:extLst>
          </p:cNvPr>
          <p:cNvSpPr>
            <a:spLocks noGrp="1"/>
          </p:cNvSpPr>
          <p:nvPr>
            <p:ph type="title"/>
          </p:nvPr>
        </p:nvSpPr>
        <p:spPr/>
        <p:txBody>
          <a:bodyPr/>
          <a:lstStyle/>
          <a:p>
            <a:r>
              <a:rPr lang="en-GB"/>
              <a:t>Supervision scenario 2</a:t>
            </a:r>
          </a:p>
        </p:txBody>
      </p:sp>
      <p:sp>
        <p:nvSpPr>
          <p:cNvPr id="5" name="Content Placeholder 4">
            <a:extLst>
              <a:ext uri="{FF2B5EF4-FFF2-40B4-BE49-F238E27FC236}">
                <a16:creationId xmlns:a16="http://schemas.microsoft.com/office/drawing/2014/main" id="{A91E0507-0632-4E18-9550-C56BC325A385}"/>
              </a:ext>
            </a:extLst>
          </p:cNvPr>
          <p:cNvSpPr>
            <a:spLocks noGrp="1"/>
          </p:cNvSpPr>
          <p:nvPr>
            <p:ph idx="1"/>
          </p:nvPr>
        </p:nvSpPr>
        <p:spPr/>
        <p:txBody>
          <a:bodyPr vert="horz" lIns="91440" tIns="45720" rIns="91440" bIns="45720" rtlCol="0" anchor="t">
            <a:noAutofit/>
          </a:bodyPr>
          <a:lstStyle/>
          <a:p>
            <a:r>
              <a:rPr lang="en-GB">
                <a:latin typeface="Calibri Light"/>
                <a:cs typeface="Calibri Light"/>
              </a:rPr>
              <a:t>It was 2 months after Jasmine had gained her PSW qualification and was successful in gaining a PSW role within a local NHS trust within the ‘Personality Disorder’ community team at a band 3. After 2 months of her induction phase, she was enjoying the challenge and had very much liked being with the other 4 PSW’s within the team.  This was the first time she had worked for the NHS and was finding the system a challenge with a lot of paperwork and red tape. </a:t>
            </a:r>
            <a:endParaRPr lang="en-GB"/>
          </a:p>
          <a:p>
            <a:r>
              <a:rPr lang="en-GB">
                <a:latin typeface="Calibri Light"/>
                <a:cs typeface="Calibri Light"/>
              </a:rPr>
              <a:t>She had previous only had group supervision and so when she had the more formal regular sessions with her line manager, who was a peer specialist at band 5, this was a new experience.  She had 4 people who she was supporting and in general things were going ok. One of her clients was struggling, Jasmine had advised them to make what she thought was a useful choice. </a:t>
            </a:r>
            <a:endParaRPr lang="en-GB"/>
          </a:p>
          <a:p>
            <a:r>
              <a:rPr lang="en-GB">
                <a:latin typeface="Calibri Light"/>
                <a:cs typeface="Calibri Light"/>
              </a:rPr>
              <a:t>On the first supervision session with her line manager this had come up and Jasmine was taken aback when they said a complaint had been made. Jasmine became upset and had to leave the session as she felt it was wrong and was very frustrated by it.  </a:t>
            </a:r>
          </a:p>
          <a:p>
            <a:r>
              <a:rPr lang="en-GB">
                <a:latin typeface="Calibri Light"/>
                <a:cs typeface="Calibri Light"/>
              </a:rPr>
              <a:t>Q. How was Jasmine feeling and what is the impact? </a:t>
            </a:r>
            <a:endParaRPr lang="en-GB"/>
          </a:p>
          <a:p>
            <a:r>
              <a:rPr lang="en-GB">
                <a:latin typeface="Calibri Light"/>
                <a:cs typeface="Calibri Light"/>
              </a:rPr>
              <a:t>Q. Are there any organisational issues apparent here? </a:t>
            </a:r>
            <a:endParaRPr lang="en-GB"/>
          </a:p>
          <a:p>
            <a:r>
              <a:rPr lang="en-GB">
                <a:latin typeface="Calibri Light"/>
                <a:cs typeface="Calibri Light"/>
              </a:rPr>
              <a:t>Q. What could happen to make this situation easier for Jazmine.</a:t>
            </a:r>
          </a:p>
          <a:p>
            <a:endParaRPr lang="en-GB"/>
          </a:p>
        </p:txBody>
      </p:sp>
    </p:spTree>
    <p:extLst>
      <p:ext uri="{BB962C8B-B14F-4D97-AF65-F5344CB8AC3E}">
        <p14:creationId xmlns:p14="http://schemas.microsoft.com/office/powerpoint/2010/main" val="3194440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4B6A36-2EC9-437B-BDB9-0D040C6CC1BA}"/>
              </a:ext>
            </a:extLst>
          </p:cNvPr>
          <p:cNvSpPr>
            <a:spLocks noGrp="1"/>
          </p:cNvSpPr>
          <p:nvPr>
            <p:ph idx="1"/>
          </p:nvPr>
        </p:nvSpPr>
        <p:spPr/>
        <p:txBody>
          <a:bodyPr/>
          <a:lstStyle/>
          <a:p>
            <a:r>
              <a:rPr lang="en-GB">
                <a:latin typeface="Calibri Light"/>
                <a:cs typeface="Calibri Light"/>
              </a:rPr>
              <a:t>Your buddy and review of key learning</a:t>
            </a:r>
            <a:endParaRPr lang="en-GB"/>
          </a:p>
        </p:txBody>
      </p:sp>
    </p:spTree>
    <p:extLst>
      <p:ext uri="{BB962C8B-B14F-4D97-AF65-F5344CB8AC3E}">
        <p14:creationId xmlns:p14="http://schemas.microsoft.com/office/powerpoint/2010/main" val="229141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Your buddy</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numCol="1">
            <a:noAutofit/>
          </a:bodyPr>
          <a:lstStyle/>
          <a:p>
            <a:pPr marL="0" indent="0">
              <a:lnSpc>
                <a:spcPct val="100000"/>
              </a:lnSpc>
              <a:spcBef>
                <a:spcPts val="0"/>
              </a:spcBef>
              <a:spcAft>
                <a:spcPts val="600"/>
              </a:spcAft>
              <a:buNone/>
            </a:pPr>
            <a:r>
              <a:rPr lang="en-GB" b="1"/>
              <a:t>Purpose: </a:t>
            </a:r>
            <a:r>
              <a:rPr lang="en-GB"/>
              <a:t>To give people an opportunity to think about how they might apply their learning with the support of their buddy</a:t>
            </a:r>
            <a:endParaRPr lang="en-GB" b="1"/>
          </a:p>
          <a:p>
            <a:pPr marL="0" indent="0">
              <a:lnSpc>
                <a:spcPct val="100000"/>
              </a:lnSpc>
              <a:spcBef>
                <a:spcPts val="0"/>
              </a:spcBef>
              <a:spcAft>
                <a:spcPts val="600"/>
              </a:spcAft>
              <a:buNone/>
            </a:pPr>
            <a:r>
              <a:rPr lang="en-GB" b="1"/>
              <a:t>Materials:</a:t>
            </a:r>
            <a:endParaRPr lang="en-GB"/>
          </a:p>
          <a:p>
            <a:pPr marL="0" indent="0">
              <a:lnSpc>
                <a:spcPct val="100000"/>
              </a:lnSpc>
              <a:spcBef>
                <a:spcPts val="0"/>
              </a:spcBef>
              <a:spcAft>
                <a:spcPts val="600"/>
              </a:spcAft>
              <a:buNone/>
            </a:pPr>
            <a:r>
              <a:rPr lang="en-GB" b="1"/>
              <a:t>Instructions:</a:t>
            </a:r>
          </a:p>
          <a:p>
            <a:pPr marL="0" indent="0">
              <a:lnSpc>
                <a:spcPct val="100000"/>
              </a:lnSpc>
              <a:spcBef>
                <a:spcPts val="0"/>
              </a:spcBef>
              <a:spcAft>
                <a:spcPts val="600"/>
              </a:spcAft>
              <a:buNone/>
            </a:pPr>
            <a:r>
              <a:rPr lang="en-GB"/>
              <a:t>Ask people to return to their buddy pairs to reflect on their learning from the day, answering the following questions:</a:t>
            </a:r>
          </a:p>
          <a:p>
            <a:pPr>
              <a:spcBef>
                <a:spcPts val="0"/>
              </a:spcBef>
            </a:pPr>
            <a:r>
              <a:rPr lang="en-GB"/>
              <a:t>What has been most useful/interesting about today?</a:t>
            </a:r>
          </a:p>
          <a:p>
            <a:pPr>
              <a:spcBef>
                <a:spcPts val="0"/>
              </a:spcBef>
            </a:pPr>
            <a:r>
              <a:rPr lang="en-GB"/>
              <a:t>What will you take back to your role?</a:t>
            </a:r>
          </a:p>
          <a:p>
            <a:pPr>
              <a:spcBef>
                <a:spcPts val="0"/>
              </a:spcBef>
            </a:pPr>
            <a:r>
              <a:rPr lang="en-GB"/>
              <a:t>Consider situations when you might find it helpful to use some of the frameworks discussed in your role</a:t>
            </a:r>
          </a:p>
          <a:p>
            <a:pPr marL="0" indent="0">
              <a:spcBef>
                <a:spcPts val="0"/>
              </a:spcBef>
              <a:buNone/>
            </a:pPr>
            <a:endParaRPr lang="en-GB"/>
          </a:p>
          <a:p>
            <a:pPr marL="0" indent="0">
              <a:spcBef>
                <a:spcPts val="0"/>
              </a:spcBef>
              <a:buNone/>
            </a:pPr>
            <a:r>
              <a:rPr lang="en-GB"/>
              <a:t>Ask people to share back their ideas</a:t>
            </a:r>
          </a:p>
          <a:p>
            <a:pPr marL="0" indent="0">
              <a:spcBef>
                <a:spcPts val="0"/>
              </a:spcBef>
              <a:buNone/>
            </a:pPr>
            <a:endParaRPr lang="en-GB"/>
          </a:p>
          <a:p>
            <a:pPr marL="0" indent="0">
              <a:lnSpc>
                <a:spcPct val="100000"/>
              </a:lnSpc>
              <a:spcBef>
                <a:spcPts val="0"/>
              </a:spcBef>
              <a:spcAft>
                <a:spcPts val="600"/>
              </a:spcAft>
              <a:buNone/>
            </a:pPr>
            <a:r>
              <a:rPr lang="en-GB" b="1"/>
              <a:t>Timings: 10 mins in pairs, 5 mins to debrief</a:t>
            </a:r>
          </a:p>
        </p:txBody>
      </p:sp>
    </p:spTree>
    <p:extLst>
      <p:ext uri="{BB962C8B-B14F-4D97-AF65-F5344CB8AC3E}">
        <p14:creationId xmlns:p14="http://schemas.microsoft.com/office/powerpoint/2010/main" val="2494799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9C13-CCE5-438B-9E4F-B99B253DF96E}"/>
              </a:ext>
            </a:extLst>
          </p:cNvPr>
          <p:cNvSpPr>
            <a:spLocks noGrp="1"/>
          </p:cNvSpPr>
          <p:nvPr>
            <p:ph type="title"/>
          </p:nvPr>
        </p:nvSpPr>
        <p:spPr/>
        <p:txBody>
          <a:bodyPr/>
          <a:lstStyle/>
          <a:p>
            <a:r>
              <a:rPr lang="en-GB"/>
              <a:t>Buddy catch up</a:t>
            </a:r>
          </a:p>
        </p:txBody>
      </p:sp>
      <p:sp>
        <p:nvSpPr>
          <p:cNvPr id="3" name="Content Placeholder 2">
            <a:extLst>
              <a:ext uri="{FF2B5EF4-FFF2-40B4-BE49-F238E27FC236}">
                <a16:creationId xmlns:a16="http://schemas.microsoft.com/office/drawing/2014/main" id="{D38F8B24-DEFC-4F4B-BD8B-2A166C8FDFA6}"/>
              </a:ext>
            </a:extLst>
          </p:cNvPr>
          <p:cNvSpPr>
            <a:spLocks noGrp="1"/>
          </p:cNvSpPr>
          <p:nvPr>
            <p:ph idx="1"/>
          </p:nvPr>
        </p:nvSpPr>
        <p:spPr/>
        <p:txBody>
          <a:bodyPr/>
          <a:lstStyle/>
          <a:p>
            <a:r>
              <a:rPr lang="en-GB"/>
              <a:t>What are your key reflections from today?</a:t>
            </a:r>
          </a:p>
          <a:p>
            <a:r>
              <a:rPr lang="en-GB"/>
              <a:t>What will you do differently in your role as a result?</a:t>
            </a:r>
          </a:p>
        </p:txBody>
      </p:sp>
    </p:spTree>
    <p:extLst>
      <p:ext uri="{BB962C8B-B14F-4D97-AF65-F5344CB8AC3E}">
        <p14:creationId xmlns:p14="http://schemas.microsoft.com/office/powerpoint/2010/main" val="2267197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tanding, white, group, room&#10;&#10;Description automatically generated">
            <a:extLst>
              <a:ext uri="{FF2B5EF4-FFF2-40B4-BE49-F238E27FC236}">
                <a16:creationId xmlns:a16="http://schemas.microsoft.com/office/drawing/2014/main" id="{B4A823DF-27BD-44DC-B6D5-F36BEF195DF5}"/>
              </a:ext>
            </a:extLst>
          </p:cNvPr>
          <p:cNvPicPr>
            <a:picLocks noGrp="1" noChangeAspect="1"/>
          </p:cNvPicPr>
          <p:nvPr>
            <p:ph type="pic" sz="quarter" idx="13"/>
          </p:nvPr>
        </p:nvPicPr>
        <p:blipFill>
          <a:blip r:embed="rId2"/>
          <a:srcRect l="10035" r="10035"/>
          <a:stretch>
            <a:fillRect/>
          </a:stretch>
        </p:blipFill>
        <p:spPr>
          <a:xfrm>
            <a:off x="-106363" y="-180975"/>
            <a:ext cx="9747251" cy="6859588"/>
          </a:xfrm>
        </p:spPr>
      </p:pic>
      <p:sp>
        <p:nvSpPr>
          <p:cNvPr id="2" name="Title 1">
            <a:extLst>
              <a:ext uri="{FF2B5EF4-FFF2-40B4-BE49-F238E27FC236}">
                <a16:creationId xmlns:a16="http://schemas.microsoft.com/office/drawing/2014/main" id="{110564C9-54EC-4F01-AB28-5CE0418D51B4}"/>
              </a:ext>
            </a:extLst>
          </p:cNvPr>
          <p:cNvSpPr>
            <a:spLocks noGrp="1"/>
          </p:cNvSpPr>
          <p:nvPr>
            <p:ph type="title" idx="4294967295"/>
          </p:nvPr>
        </p:nvSpPr>
        <p:spPr>
          <a:xfrm>
            <a:off x="152400" y="4004650"/>
            <a:ext cx="8288337" cy="2756023"/>
          </a:xfrm>
        </p:spPr>
        <p:txBody>
          <a:bodyPr>
            <a:normAutofit/>
          </a:bodyPr>
          <a:lstStyle/>
          <a:p>
            <a:r>
              <a:rPr lang="en-GB" sz="4000">
                <a:solidFill>
                  <a:schemeClr val="bg1"/>
                </a:solidFill>
              </a:rPr>
              <a:t>Before the next session:</a:t>
            </a:r>
            <a:br>
              <a:rPr lang="en-GB" sz="4000">
                <a:solidFill>
                  <a:schemeClr val="bg1"/>
                </a:solidFill>
              </a:rPr>
            </a:br>
            <a:r>
              <a:rPr lang="en-GB" sz="4000">
                <a:solidFill>
                  <a:schemeClr val="bg1"/>
                </a:solidFill>
              </a:rPr>
              <a:t>Find out more about the frameworks and policies for your organisation</a:t>
            </a:r>
            <a:br>
              <a:rPr lang="en-GB" sz="4000">
                <a:solidFill>
                  <a:schemeClr val="bg1"/>
                </a:solidFill>
              </a:rPr>
            </a:br>
            <a:endParaRPr lang="en-GB" sz="4000">
              <a:solidFill>
                <a:schemeClr val="bg1"/>
              </a:solidFill>
            </a:endParaRPr>
          </a:p>
        </p:txBody>
      </p:sp>
    </p:spTree>
    <p:extLst>
      <p:ext uri="{BB962C8B-B14F-4D97-AF65-F5344CB8AC3E}">
        <p14:creationId xmlns:p14="http://schemas.microsoft.com/office/powerpoint/2010/main" val="2473384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12E9E4-834E-6C44-88F3-3A48A209CF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849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Warm up</a:t>
            </a:r>
          </a:p>
        </p:txBody>
      </p:sp>
    </p:spTree>
    <p:extLst>
      <p:ext uri="{BB962C8B-B14F-4D97-AF65-F5344CB8AC3E}">
        <p14:creationId xmlns:p14="http://schemas.microsoft.com/office/powerpoint/2010/main" val="236423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Warm up exercise</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rtlCol="0" anchor="t">
            <a:noAutofit/>
          </a:bodyPr>
          <a:lstStyle/>
          <a:p>
            <a:pPr marL="0" indent="0">
              <a:lnSpc>
                <a:spcPct val="100000"/>
              </a:lnSpc>
              <a:spcBef>
                <a:spcPts val="0"/>
              </a:spcBef>
              <a:spcAft>
                <a:spcPts val="600"/>
              </a:spcAft>
              <a:buNone/>
            </a:pPr>
            <a:r>
              <a:rPr lang="en-GB" b="1">
                <a:latin typeface="Calibri Light"/>
                <a:cs typeface="Calibri Light"/>
              </a:rPr>
              <a:t>Purpose: </a:t>
            </a:r>
            <a:r>
              <a:rPr lang="en-GB">
                <a:latin typeface="Calibri Light"/>
                <a:cs typeface="Calibri Light"/>
              </a:rPr>
              <a:t>To reconnect and get to know any new people in the group</a:t>
            </a:r>
            <a:endParaRPr lang="en-GB" b="1">
              <a:latin typeface="Calibri Light"/>
              <a:cs typeface="Calibri Light"/>
            </a:endParaRPr>
          </a:p>
          <a:p>
            <a:pPr marL="0" indent="0">
              <a:lnSpc>
                <a:spcPct val="100000"/>
              </a:lnSpc>
              <a:spcBef>
                <a:spcPts val="0"/>
              </a:spcBef>
              <a:spcAft>
                <a:spcPts val="600"/>
              </a:spcAft>
              <a:buNone/>
            </a:pPr>
            <a:r>
              <a:rPr lang="en-GB" b="1">
                <a:latin typeface="Calibri Light"/>
                <a:cs typeface="Calibri Light"/>
              </a:rPr>
              <a:t>Instructions:</a:t>
            </a:r>
          </a:p>
          <a:p>
            <a:pPr marL="0" indent="0">
              <a:spcBef>
                <a:spcPts val="0"/>
              </a:spcBef>
              <a:buNone/>
            </a:pPr>
            <a:r>
              <a:rPr lang="en-GB">
                <a:latin typeface="Calibri Light"/>
                <a:cs typeface="Calibri Light"/>
              </a:rPr>
              <a:t>Talk through the activity on slide 8. Break into small groups to share their answers to those questions. Debrief by asking each person to introduce themselves and share their commitment to the group.</a:t>
            </a:r>
          </a:p>
          <a:p>
            <a:pPr marL="0" indent="0">
              <a:lnSpc>
                <a:spcPct val="100000"/>
              </a:lnSpc>
              <a:spcBef>
                <a:spcPts val="0"/>
              </a:spcBef>
              <a:spcAft>
                <a:spcPts val="600"/>
              </a:spcAft>
              <a:buNone/>
            </a:pPr>
            <a:endParaRPr lang="en-GB" b="1"/>
          </a:p>
          <a:p>
            <a:pPr marL="0" indent="0">
              <a:spcBef>
                <a:spcPts val="0"/>
              </a:spcBef>
              <a:buNone/>
            </a:pPr>
            <a:r>
              <a:rPr lang="en-GB" b="1">
                <a:latin typeface="Calibri Light"/>
                <a:cs typeface="Calibri Light"/>
              </a:rPr>
              <a:t>Timings: </a:t>
            </a:r>
            <a:r>
              <a:rPr lang="en-GB">
                <a:latin typeface="Calibri Light"/>
                <a:cs typeface="Calibri Light"/>
              </a:rPr>
              <a:t> 10 mins in groups. 5 mins debrief.</a:t>
            </a:r>
            <a:endParaRPr lang="en-GB" b="1">
              <a:latin typeface="Calibri Light"/>
              <a:cs typeface="Calibri Light"/>
            </a:endParaRPr>
          </a:p>
        </p:txBody>
      </p:sp>
    </p:spTree>
    <p:extLst>
      <p:ext uri="{BB962C8B-B14F-4D97-AF65-F5344CB8AC3E}">
        <p14:creationId xmlns:p14="http://schemas.microsoft.com/office/powerpoint/2010/main" val="256875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32EF07-2F97-4EB1-AE0A-4C1D95A007FA}"/>
              </a:ext>
            </a:extLst>
          </p:cNvPr>
          <p:cNvSpPr>
            <a:spLocks noGrp="1"/>
          </p:cNvSpPr>
          <p:nvPr>
            <p:ph type="title"/>
          </p:nvPr>
        </p:nvSpPr>
        <p:spPr/>
        <p:txBody>
          <a:bodyPr/>
          <a:lstStyle/>
          <a:p>
            <a:r>
              <a:rPr lang="en-GB"/>
              <a:t>Getting to know you</a:t>
            </a:r>
          </a:p>
        </p:txBody>
      </p:sp>
      <p:sp>
        <p:nvSpPr>
          <p:cNvPr id="9" name="Content Placeholder 8">
            <a:extLst>
              <a:ext uri="{FF2B5EF4-FFF2-40B4-BE49-F238E27FC236}">
                <a16:creationId xmlns:a16="http://schemas.microsoft.com/office/drawing/2014/main" id="{7929E837-020A-4A7F-AC56-217E4C4D6348}"/>
              </a:ext>
            </a:extLst>
          </p:cNvPr>
          <p:cNvSpPr>
            <a:spLocks noGrp="1"/>
          </p:cNvSpPr>
          <p:nvPr>
            <p:ph idx="1"/>
          </p:nvPr>
        </p:nvSpPr>
        <p:spPr/>
        <p:txBody>
          <a:bodyPr/>
          <a:lstStyle/>
          <a:p>
            <a:pPr marL="0" indent="0">
              <a:buNone/>
            </a:pPr>
            <a:r>
              <a:rPr lang="en-GB"/>
              <a:t>Thinking about the next 2 days’ training:</a:t>
            </a:r>
          </a:p>
          <a:p>
            <a:r>
              <a:rPr lang="en-GB"/>
              <a:t>Share 1 thing each you’re looking forward to </a:t>
            </a:r>
          </a:p>
          <a:p>
            <a:r>
              <a:rPr lang="en-GB"/>
              <a:t>Share 1 thing each you’re worried about</a:t>
            </a:r>
          </a:p>
          <a:p>
            <a:r>
              <a:rPr lang="en-GB"/>
              <a:t>Make 1 commitment each to support the rest of the group</a:t>
            </a:r>
          </a:p>
        </p:txBody>
      </p:sp>
      <p:pic>
        <p:nvPicPr>
          <p:cNvPr id="14" name="Picture Placeholder 13" descr="A picture containing person, indoor, person, person&#10;&#10;Description automatically generated">
            <a:extLst>
              <a:ext uri="{FF2B5EF4-FFF2-40B4-BE49-F238E27FC236}">
                <a16:creationId xmlns:a16="http://schemas.microsoft.com/office/drawing/2014/main" id="{E78F0A2A-EF1B-419F-9FB8-7746876744B6}"/>
              </a:ext>
            </a:extLst>
          </p:cNvPr>
          <p:cNvPicPr>
            <a:picLocks noGrp="1" noChangeAspect="1"/>
          </p:cNvPicPr>
          <p:nvPr>
            <p:ph type="pic" sz="quarter" idx="14"/>
          </p:nvPr>
        </p:nvPicPr>
        <p:blipFill>
          <a:blip r:embed="rId2"/>
          <a:srcRect l="12978" r="12978"/>
          <a:stretch>
            <a:fillRect/>
          </a:stretch>
        </p:blipFill>
        <p:spPr/>
      </p:pic>
    </p:spTree>
    <p:extLst>
      <p:ext uri="{BB962C8B-B14F-4D97-AF65-F5344CB8AC3E}">
        <p14:creationId xmlns:p14="http://schemas.microsoft.com/office/powerpoint/2010/main" val="144785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Ways of working</a:t>
            </a:r>
          </a:p>
        </p:txBody>
      </p:sp>
    </p:spTree>
    <p:extLst>
      <p:ext uri="{BB962C8B-B14F-4D97-AF65-F5344CB8AC3E}">
        <p14:creationId xmlns:p14="http://schemas.microsoft.com/office/powerpoint/2010/main" val="2932527591"/>
      </p:ext>
    </p:extLst>
  </p:cSld>
  <p:clrMapOvr>
    <a:masterClrMapping/>
  </p:clrMapOvr>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PowerPoint Template" id="{23696CF0-2674-4B9A-8439-9838F7893323}" vid="{9ADE9FBB-58B1-4F10-BD1B-29C37C166B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AA6B62BF990F438D258CD6F87895DC" ma:contentTypeVersion="12" ma:contentTypeDescription="Create a new document." ma:contentTypeScope="" ma:versionID="5a0fd1c0abc84d9c03d3d07f20a29f6e">
  <xsd:schema xmlns:xsd="http://www.w3.org/2001/XMLSchema" xmlns:xs="http://www.w3.org/2001/XMLSchema" xmlns:p="http://schemas.microsoft.com/office/2006/metadata/properties" xmlns:ns2="76d5dbf8-e469-437e-8e82-e6148fcede3d" xmlns:ns3="23c4ded0-77c3-459a-bb69-8f6a8d7895f0" targetNamespace="http://schemas.microsoft.com/office/2006/metadata/properties" ma:root="true" ma:fieldsID="7bdd0cbc406828117cbc4ec30d2a72c2" ns2:_="" ns3:_="">
    <xsd:import namespace="76d5dbf8-e469-437e-8e82-e6148fcede3d"/>
    <xsd:import namespace="23c4ded0-77c3-459a-bb69-8f6a8d789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dbf8-e469-437e-8e82-e6148fced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c4ded0-77c3-459a-bb69-8f6a8d789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850432-36F4-4476-94B6-5A0BC1C6E32A}">
  <ds:schemaRefs>
    <ds:schemaRef ds:uri="23c4ded0-77c3-459a-bb69-8f6a8d7895f0"/>
    <ds:schemaRef ds:uri="76d5dbf8-e469-437e-8e82-e6148fcede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4F5DF1-43C5-4BD8-BCD2-2904D4AA62BC}">
  <ds:schemaRefs>
    <ds:schemaRef ds:uri="23c4ded0-77c3-459a-bb69-8f6a8d7895f0"/>
    <ds:schemaRef ds:uri="76d5dbf8-e469-437e-8e82-e6148fcede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6B6DB39-6FA2-4EB7-A748-0C6DF589D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UCLPartners PowerPoint Template</Template>
  <TotalTime>0</TotalTime>
  <Words>6620</Words>
  <Application>Microsoft Office PowerPoint</Application>
  <PresentationFormat>On-screen Show (4:3)</PresentationFormat>
  <Paragraphs>424</Paragraphs>
  <Slides>58</Slides>
  <Notes>9</Notes>
  <HiddenSlides>22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Calibri Light</vt:lpstr>
      <vt:lpstr>Office Theme</vt:lpstr>
      <vt:lpstr>Context and frameworks</vt:lpstr>
      <vt:lpstr>Pre-work</vt:lpstr>
      <vt:lpstr>Timetable</vt:lpstr>
      <vt:lpstr>Trainer notes: Housekeeping</vt:lpstr>
      <vt:lpstr>Housekeeping</vt:lpstr>
      <vt:lpstr>PowerPoint Presentation</vt:lpstr>
      <vt:lpstr>Trainer notes: Warm up exercise</vt:lpstr>
      <vt:lpstr>Getting to know you</vt:lpstr>
      <vt:lpstr>PowerPoint Presentation</vt:lpstr>
      <vt:lpstr>Trainer notes: Recap ways of working</vt:lpstr>
      <vt:lpstr>PowerPoint Presentation</vt:lpstr>
      <vt:lpstr>PowerPoint Presentation</vt:lpstr>
      <vt:lpstr>Trainer notes: Aims</vt:lpstr>
      <vt:lpstr>Programme overview</vt:lpstr>
      <vt:lpstr>Aims for today</vt:lpstr>
      <vt:lpstr>Trigger warning</vt:lpstr>
      <vt:lpstr>PowerPoint Presentation</vt:lpstr>
      <vt:lpstr>Trainer notes: Buddy catch up </vt:lpstr>
      <vt:lpstr>Reminder: The role of your buddy</vt:lpstr>
      <vt:lpstr>Buddy catch up </vt:lpstr>
      <vt:lpstr>PowerPoint Presentation</vt:lpstr>
      <vt:lpstr>Trainer notes: The value of legal, professional and ethical frameworks:​</vt:lpstr>
      <vt:lpstr>What are the benefits and challenges of using these frameworks?</vt:lpstr>
      <vt:lpstr>PowerPoint Presentation</vt:lpstr>
      <vt:lpstr>Trainer notes: Confidentiality, consent and information sharing</vt:lpstr>
      <vt:lpstr>Information Sharing Scenario Case 1 </vt:lpstr>
      <vt:lpstr>Information Sharing Case Scenario 2</vt:lpstr>
      <vt:lpstr>Information sharing </vt:lpstr>
      <vt:lpstr>PowerPoint Presentation</vt:lpstr>
      <vt:lpstr>Trainer notes: Safeguarding </vt:lpstr>
      <vt:lpstr>Safeguarding scenario 1</vt:lpstr>
      <vt:lpstr>Safeguarding scenario 2</vt:lpstr>
      <vt:lpstr>PowerPoint Presentation</vt:lpstr>
      <vt:lpstr>Responsibilities</vt:lpstr>
      <vt:lpstr>Your role as a person raising concern </vt:lpstr>
      <vt:lpstr>Categories of abuse</vt:lpstr>
      <vt:lpstr>PowerPoint Presentation</vt:lpstr>
      <vt:lpstr>Trainer notes: Self-harm and suicide prevention </vt:lpstr>
      <vt:lpstr>Self-harm and suicide prevention scenario 1</vt:lpstr>
      <vt:lpstr>Self-harm and suicide prevention scenario 2</vt:lpstr>
      <vt:lpstr>Definition of self-harm</vt:lpstr>
      <vt:lpstr>Overview of key information </vt:lpstr>
      <vt:lpstr>Self harm and transitions in care </vt:lpstr>
      <vt:lpstr>PowerPoint Presentation</vt:lpstr>
      <vt:lpstr>Trainer notes: Supervision</vt:lpstr>
      <vt:lpstr>What is supervision?</vt:lpstr>
      <vt:lpstr>Making the most of supervision</vt:lpstr>
      <vt:lpstr>Working with a new supervisor</vt:lpstr>
      <vt:lpstr>Before each meeting:</vt:lpstr>
      <vt:lpstr>During and after</vt:lpstr>
      <vt:lpstr>Making the most of supervision</vt:lpstr>
      <vt:lpstr>Supervision scenario 1</vt:lpstr>
      <vt:lpstr>Supervision scenario 2</vt:lpstr>
      <vt:lpstr>PowerPoint Presentation</vt:lpstr>
      <vt:lpstr>Trainer notes: Your buddy</vt:lpstr>
      <vt:lpstr>Buddy catch up</vt:lpstr>
      <vt:lpstr>Before the next session: Find out more about the frameworks and policies for your organisation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UCLPartners PPT template</dc:title>
  <dc:creator>Walsh</dc:creator>
  <cp:lastModifiedBy>Mark Biddle</cp:lastModifiedBy>
  <cp:revision>2</cp:revision>
  <cp:lastPrinted>2020-02-13T12:12:41Z</cp:lastPrinted>
  <dcterms:created xsi:type="dcterms:W3CDTF">2020-01-28T11:58:59Z</dcterms:created>
  <dcterms:modified xsi:type="dcterms:W3CDTF">2021-02-15T14:53:39Z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0x010100EEAA6B62BF990F438D258CD6F87895DC</vt:lpwstr>
  </property>
</Properties>
</file>