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18"/>
  </p:notesMasterIdLst>
  <p:sldIdLst>
    <p:sldId id="256" r:id="rId5"/>
    <p:sldId id="323" r:id="rId6"/>
    <p:sldId id="336" r:id="rId7"/>
    <p:sldId id="262" r:id="rId8"/>
    <p:sldId id="337" r:id="rId9"/>
    <p:sldId id="338" r:id="rId10"/>
    <p:sldId id="339" r:id="rId11"/>
    <p:sldId id="340" r:id="rId12"/>
    <p:sldId id="289" r:id="rId13"/>
    <p:sldId id="290" r:id="rId14"/>
    <p:sldId id="291" r:id="rId15"/>
    <p:sldId id="325" r:id="rId16"/>
    <p:sldId id="341" r:id="rId1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sha Larkin" initials="NL" lastIdx="1" clrIdx="0">
    <p:extLst>
      <p:ext uri="{19B8F6BF-5375-455C-9EA6-DF929625EA0E}">
        <p15:presenceInfo xmlns:p15="http://schemas.microsoft.com/office/powerpoint/2012/main" userId="S::Natasha.larkin@pplconsulting.co.uk::b93eeb72-c82d-4d35-84ce-0e5939efbf3e" providerId="AD"/>
      </p:ext>
    </p:extLst>
  </p:cmAuthor>
  <p:cmAuthor id="2" name="Natasha Larkin" initials="NL [2]" lastIdx="1" clrIdx="1">
    <p:extLst>
      <p:ext uri="{19B8F6BF-5375-455C-9EA6-DF929625EA0E}">
        <p15:presenceInfo xmlns:p15="http://schemas.microsoft.com/office/powerpoint/2012/main" userId="Natasha Larkin" providerId="None"/>
      </p:ext>
    </p:extLst>
  </p:cmAuthor>
  <p:cmAuthor id="3" name="Natasha Larkin" initials="NL [3]" lastIdx="1" clrIdx="2">
    <p:extLst>
      <p:ext uri="{19B8F6BF-5375-455C-9EA6-DF929625EA0E}">
        <p15:presenceInfo xmlns:p15="http://schemas.microsoft.com/office/powerpoint/2012/main" userId="S::Natasha.larkin@ppl.org.uk::b93eeb72-c82d-4d35-84ce-0e5939efb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7E8"/>
    <a:srgbClr val="41B6E6"/>
    <a:srgbClr val="F5FAEA"/>
    <a:srgbClr val="A8D33B"/>
    <a:srgbClr val="A5D03A"/>
    <a:srgbClr val="74C311"/>
    <a:srgbClr val="131313"/>
    <a:srgbClr val="160702"/>
    <a:srgbClr val="00365C"/>
    <a:srgbClr val="6892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CCE03-FE52-DE57-E640-E0B3B62D7E27}" v="10" dt="2020-12-09T13:39:37.523"/>
    <p1510:client id="{3A8A1A49-C61E-449F-8E32-898169F48C1E}" v="62" dt="2020-09-24T15:09:20.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4" autoAdjust="0"/>
    <p:restoredTop sz="95226" autoAdjust="0"/>
  </p:normalViewPr>
  <p:slideViewPr>
    <p:cSldViewPr snapToGrid="0" snapToObjects="1">
      <p:cViewPr varScale="1">
        <p:scale>
          <a:sx n="46" d="100"/>
          <a:sy n="46" d="100"/>
        </p:scale>
        <p:origin x="2196" y="80"/>
      </p:cViewPr>
      <p:guideLst/>
    </p:cSldViewPr>
  </p:slideViewPr>
  <p:notesTextViewPr>
    <p:cViewPr>
      <p:scale>
        <a:sx n="1" d="1"/>
        <a:sy n="1" d="1"/>
      </p:scale>
      <p:origin x="0" y="0"/>
    </p:cViewPr>
  </p:notesTextViewPr>
  <p:notesViewPr>
    <p:cSldViewPr snapToGrid="0" snapToObjects="1">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Calibri Light" panose="020F0302020204030204" pitchFamily="34" charset="0"/>
              </a:defRPr>
            </a:lvl1pPr>
          </a:lstStyle>
          <a:p>
            <a:fld id="{87409A39-ED7C-459A-93E9-92B12439AC2D}" type="datetimeFigureOut">
              <a:rPr lang="en-GB" smtClean="0"/>
              <a:pPr/>
              <a:t>10/12/2020</a:t>
            </a:fld>
            <a:endParaRPr lang="en-GB"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D4E96C1F-798C-450E-BEF6-5DF9F7A1F62A}" type="slidenum">
              <a:rPr lang="en-GB" smtClean="0"/>
              <a:pPr/>
              <a:t>‹#›</a:t>
            </a:fld>
            <a:endParaRPr lang="en-GB" dirty="0"/>
          </a:p>
        </p:txBody>
      </p:sp>
    </p:spTree>
    <p:extLst>
      <p:ext uri="{BB962C8B-B14F-4D97-AF65-F5344CB8AC3E}">
        <p14:creationId xmlns:p14="http://schemas.microsoft.com/office/powerpoint/2010/main" val="423597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C303-49C8-4CDE-A7EB-D0A8CBA6806E}"/>
              </a:ext>
            </a:extLst>
          </p:cNvPr>
          <p:cNvSpPr>
            <a:spLocks noGrp="1"/>
          </p:cNvSpPr>
          <p:nvPr>
            <p:ph type="title"/>
          </p:nvPr>
        </p:nvSpPr>
        <p:spPr>
          <a:xfrm>
            <a:off x="468313" y="2470150"/>
            <a:ext cx="5915025" cy="4119563"/>
          </a:xfrm>
        </p:spPr>
        <p:txBody>
          <a:bodyPr anchor="b">
            <a:normAutofit/>
          </a:bodyPr>
          <a:lstStyle>
            <a:lvl1pPr>
              <a:defRPr lang="en-US" sz="4800" kern="1400" spc="-50" dirty="0" smtClean="0">
                <a:solidFill>
                  <a:srgbClr val="41B6E6"/>
                </a:solidFill>
                <a:effectLst/>
                <a:latin typeface="Calibri Light" panose="020F0302020204030204" pitchFamily="34" charset="0"/>
                <a:ea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82293BB-CA5C-44CF-968B-E9C6352546FF}"/>
              </a:ext>
            </a:extLst>
          </p:cNvPr>
          <p:cNvSpPr>
            <a:spLocks noGrp="1"/>
          </p:cNvSpPr>
          <p:nvPr>
            <p:ph type="body" idx="1"/>
          </p:nvPr>
        </p:nvSpPr>
        <p:spPr>
          <a:xfrm>
            <a:off x="468313" y="6785810"/>
            <a:ext cx="5915025" cy="201052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8" name="Straight Connector 7">
            <a:extLst>
              <a:ext uri="{FF2B5EF4-FFF2-40B4-BE49-F238E27FC236}">
                <a16:creationId xmlns:a16="http://schemas.microsoft.com/office/drawing/2014/main" id="{D08383A0-E371-4710-A650-3B680F7664E3}"/>
              </a:ext>
            </a:extLst>
          </p:cNvPr>
          <p:cNvCxnSpPr/>
          <p:nvPr userDrawn="1"/>
        </p:nvCxnSpPr>
        <p:spPr>
          <a:xfrm>
            <a:off x="711200" y="6677526"/>
            <a:ext cx="1107440" cy="0"/>
          </a:xfrm>
          <a:prstGeom prst="line">
            <a:avLst/>
          </a:prstGeom>
          <a:ln w="12700">
            <a:solidFill>
              <a:srgbClr val="A4CD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16BF052-25FC-4A06-960F-91FA4F2E4E0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184333" y="401002"/>
            <a:ext cx="2299335" cy="569595"/>
          </a:xfrm>
          <a:prstGeom prst="rect">
            <a:avLst/>
          </a:prstGeom>
        </p:spPr>
      </p:pic>
      <p:pic>
        <p:nvPicPr>
          <p:cNvPr id="11" name="Picture 10">
            <a:extLst>
              <a:ext uri="{FF2B5EF4-FFF2-40B4-BE49-F238E27FC236}">
                <a16:creationId xmlns:a16="http://schemas.microsoft.com/office/drawing/2014/main" id="{3C3D9F5C-2506-468F-A316-4E221D9A7C9E}"/>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79865"/>
            <a:ext cx="6858000" cy="826135"/>
          </a:xfrm>
          <a:prstGeom prst="rect">
            <a:avLst/>
          </a:prstGeom>
        </p:spPr>
      </p:pic>
      <p:grpSp>
        <p:nvGrpSpPr>
          <p:cNvPr id="15" name="Group 14">
            <a:extLst>
              <a:ext uri="{FF2B5EF4-FFF2-40B4-BE49-F238E27FC236}">
                <a16:creationId xmlns:a16="http://schemas.microsoft.com/office/drawing/2014/main" id="{8080B1DB-1F67-48E2-95AC-B006FD22E0F2}"/>
              </a:ext>
            </a:extLst>
          </p:cNvPr>
          <p:cNvGrpSpPr/>
          <p:nvPr userDrawn="1"/>
        </p:nvGrpSpPr>
        <p:grpSpPr>
          <a:xfrm>
            <a:off x="-1929630" y="-590207"/>
            <a:ext cx="5308412" cy="5162208"/>
            <a:chOff x="-2154218" y="-509997"/>
            <a:chExt cx="5308412" cy="5162208"/>
          </a:xfrm>
        </p:grpSpPr>
        <p:sp>
          <p:nvSpPr>
            <p:cNvPr id="14" name="Oval 13">
              <a:extLst>
                <a:ext uri="{FF2B5EF4-FFF2-40B4-BE49-F238E27FC236}">
                  <a16:creationId xmlns:a16="http://schemas.microsoft.com/office/drawing/2014/main" id="{CB6AC08C-BB60-42B4-8D27-9CA85673C9C7}"/>
                </a:ext>
              </a:extLst>
            </p:cNvPr>
            <p:cNvSpPr/>
            <p:nvPr userDrawn="1"/>
          </p:nvSpPr>
          <p:spPr>
            <a:xfrm>
              <a:off x="-1977226" y="-509997"/>
              <a:ext cx="5131420" cy="5131420"/>
            </a:xfrm>
            <a:prstGeom prst="ellipse">
              <a:avLst/>
            </a:prstGeom>
            <a:solidFill>
              <a:srgbClr val="A4C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Light" panose="020F0302020204030204" pitchFamily="34" charset="0"/>
              </a:endParaRPr>
            </a:p>
          </p:txBody>
        </p:sp>
        <p:pic>
          <p:nvPicPr>
            <p:cNvPr id="13" name="Picture Placeholder 4">
              <a:extLst>
                <a:ext uri="{FF2B5EF4-FFF2-40B4-BE49-F238E27FC236}">
                  <a16:creationId xmlns:a16="http://schemas.microsoft.com/office/drawing/2014/main" id="{BC5E5B82-A398-4FE8-9CD6-AE52B39D5CF4}"/>
                </a:ext>
              </a:extLst>
            </p:cNvPr>
            <p:cNvPicPr>
              <a:picLocks noChangeAspect="1"/>
            </p:cNvPicPr>
            <p:nvPr userDrawn="1"/>
          </p:nvPicPr>
          <p:blipFill>
            <a:blip r:embed="rId4"/>
            <a:srcRect/>
            <a:stretch/>
          </p:blipFill>
          <p:spPr>
            <a:xfrm>
              <a:off x="-2154218" y="-454217"/>
              <a:ext cx="5131419" cy="5106428"/>
            </a:xfrm>
            <a:prstGeom prst="flowChartConnector">
              <a:avLst/>
            </a:prstGeom>
          </p:spPr>
        </p:pic>
      </p:grpSp>
    </p:spTree>
    <p:extLst>
      <p:ext uri="{BB962C8B-B14F-4D97-AF65-F5344CB8AC3E}">
        <p14:creationId xmlns:p14="http://schemas.microsoft.com/office/powerpoint/2010/main" val="169027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0"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b="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360695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158043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AE26E8CB-25CF-4272-8E25-86413A7B6C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488" y="2101828"/>
            <a:ext cx="5909861" cy="69145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
        <p:nvSpPr>
          <p:cNvPr id="8" name="Picture Placeholder 4">
            <a:extLst>
              <a:ext uri="{FF2B5EF4-FFF2-40B4-BE49-F238E27FC236}">
                <a16:creationId xmlns:a16="http://schemas.microsoft.com/office/drawing/2014/main" id="{D7FC950C-47BC-492B-9C36-726F3807A6A1}"/>
              </a:ext>
            </a:extLst>
          </p:cNvPr>
          <p:cNvSpPr>
            <a:spLocks noGrp="1"/>
          </p:cNvSpPr>
          <p:nvPr>
            <p:ph type="pic" sz="quarter" idx="10"/>
          </p:nvPr>
        </p:nvSpPr>
        <p:spPr>
          <a:xfrm>
            <a:off x="213811" y="7613970"/>
            <a:ext cx="1800727" cy="1799980"/>
          </a:xfrm>
          <a:prstGeom prst="flowChartConnector">
            <a:avLst/>
          </a:prstGeom>
        </p:spPr>
        <p:txBody>
          <a:bodyPr/>
          <a:lstStyle/>
          <a:p>
            <a:endParaRPr lang="en-GB" dirty="0"/>
          </a:p>
        </p:txBody>
      </p:sp>
      <p:sp>
        <p:nvSpPr>
          <p:cNvPr id="12" name="Picture Placeholder 4">
            <a:extLst>
              <a:ext uri="{FF2B5EF4-FFF2-40B4-BE49-F238E27FC236}">
                <a16:creationId xmlns:a16="http://schemas.microsoft.com/office/drawing/2014/main" id="{AD670AB4-D1F9-4013-B750-9ED95A953BE3}"/>
              </a:ext>
            </a:extLst>
          </p:cNvPr>
          <p:cNvSpPr>
            <a:spLocks noGrp="1"/>
          </p:cNvSpPr>
          <p:nvPr>
            <p:ph type="pic" sz="quarter" idx="11"/>
          </p:nvPr>
        </p:nvSpPr>
        <p:spPr>
          <a:xfrm>
            <a:off x="5309589" y="1666123"/>
            <a:ext cx="1207792" cy="1207291"/>
          </a:xfrm>
          <a:prstGeom prst="flowChartConnector">
            <a:avLst/>
          </a:prstGeom>
        </p:spPr>
        <p:txBody>
          <a:bodyPr/>
          <a:lstStyle/>
          <a:p>
            <a:endParaRPr lang="en-GB" dirty="0"/>
          </a:p>
        </p:txBody>
      </p:sp>
      <p:sp>
        <p:nvSpPr>
          <p:cNvPr id="4" name="Oval 3">
            <a:extLst>
              <a:ext uri="{FF2B5EF4-FFF2-40B4-BE49-F238E27FC236}">
                <a16:creationId xmlns:a16="http://schemas.microsoft.com/office/drawing/2014/main" id="{03920EB4-4364-47A2-A3A3-2719C184D5E6}"/>
              </a:ext>
            </a:extLst>
          </p:cNvPr>
          <p:cNvSpPr/>
          <p:nvPr userDrawn="1"/>
        </p:nvSpPr>
        <p:spPr>
          <a:xfrm>
            <a:off x="476663" y="4244116"/>
            <a:ext cx="590528" cy="5914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4" name="Oval 13">
            <a:extLst>
              <a:ext uri="{FF2B5EF4-FFF2-40B4-BE49-F238E27FC236}">
                <a16:creationId xmlns:a16="http://schemas.microsoft.com/office/drawing/2014/main" id="{E00565C4-6785-4250-9C5E-22F772520D2F}"/>
              </a:ext>
            </a:extLst>
          </p:cNvPr>
          <p:cNvSpPr/>
          <p:nvPr userDrawn="1"/>
        </p:nvSpPr>
        <p:spPr>
          <a:xfrm>
            <a:off x="5980413" y="3245670"/>
            <a:ext cx="499947" cy="500737"/>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5" name="Oval 14">
            <a:extLst>
              <a:ext uri="{FF2B5EF4-FFF2-40B4-BE49-F238E27FC236}">
                <a16:creationId xmlns:a16="http://schemas.microsoft.com/office/drawing/2014/main" id="{DE64F65E-FD38-4C08-8CCC-8D4EB22DCD03}"/>
              </a:ext>
            </a:extLst>
          </p:cNvPr>
          <p:cNvSpPr/>
          <p:nvPr userDrawn="1"/>
        </p:nvSpPr>
        <p:spPr>
          <a:xfrm>
            <a:off x="419000" y="3746407"/>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6" name="Oval 15">
            <a:extLst>
              <a:ext uri="{FF2B5EF4-FFF2-40B4-BE49-F238E27FC236}">
                <a16:creationId xmlns:a16="http://schemas.microsoft.com/office/drawing/2014/main" id="{AA5B7F80-EA8D-496A-90C3-0BD4BA34284E}"/>
              </a:ext>
            </a:extLst>
          </p:cNvPr>
          <p:cNvSpPr/>
          <p:nvPr userDrawn="1"/>
        </p:nvSpPr>
        <p:spPr>
          <a:xfrm>
            <a:off x="4820471" y="1889139"/>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7" name="Oval 16">
            <a:extLst>
              <a:ext uri="{FF2B5EF4-FFF2-40B4-BE49-F238E27FC236}">
                <a16:creationId xmlns:a16="http://schemas.microsoft.com/office/drawing/2014/main" id="{14D12C43-0963-4C8A-8CCB-42563E852821}"/>
              </a:ext>
            </a:extLst>
          </p:cNvPr>
          <p:cNvSpPr/>
          <p:nvPr userDrawn="1"/>
        </p:nvSpPr>
        <p:spPr>
          <a:xfrm>
            <a:off x="5309589" y="8081543"/>
            <a:ext cx="401400" cy="4020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8" name="Content Placeholder 2">
            <a:extLst>
              <a:ext uri="{FF2B5EF4-FFF2-40B4-BE49-F238E27FC236}">
                <a16:creationId xmlns:a16="http://schemas.microsoft.com/office/drawing/2014/main" id="{5251805C-0DBE-412D-804F-09CAE4E077AC}"/>
              </a:ext>
            </a:extLst>
          </p:cNvPr>
          <p:cNvSpPr>
            <a:spLocks noGrp="1"/>
          </p:cNvSpPr>
          <p:nvPr>
            <p:ph idx="1"/>
          </p:nvPr>
        </p:nvSpPr>
        <p:spPr>
          <a:xfrm>
            <a:off x="471488" y="1479133"/>
            <a:ext cx="4348983" cy="591461"/>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389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able Placeholder 6">
            <a:extLst>
              <a:ext uri="{FF2B5EF4-FFF2-40B4-BE49-F238E27FC236}">
                <a16:creationId xmlns:a16="http://schemas.microsoft.com/office/drawing/2014/main" id="{1EA51BB3-E7C1-489C-B3C8-1BF360956136}"/>
              </a:ext>
            </a:extLst>
          </p:cNvPr>
          <p:cNvSpPr>
            <a:spLocks noGrp="1"/>
          </p:cNvSpPr>
          <p:nvPr>
            <p:ph type="tbl" sz="quarter" idx="10"/>
          </p:nvPr>
        </p:nvSpPr>
        <p:spPr>
          <a:xfrm>
            <a:off x="471488" y="1308101"/>
            <a:ext cx="5915025" cy="7613649"/>
          </a:xfr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5393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AED86F6-F23B-43C7-8606-F8A89A0D2C28}"/>
              </a:ext>
            </a:extLst>
          </p:cNvPr>
          <p:cNvSpPr>
            <a:spLocks noGrp="1"/>
          </p:cNvSpPr>
          <p:nvPr>
            <p:ph type="pic" sz="quarter" idx="10"/>
          </p:nvPr>
        </p:nvSpPr>
        <p:spPr>
          <a:xfrm>
            <a:off x="3428999" y="-644890"/>
            <a:ext cx="4078705" cy="4077014"/>
          </a:xfrm>
          <a:prstGeom prst="flowChartConnector">
            <a:avLst/>
          </a:prstGeo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867023" y="9187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flipH="1">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242354" y="9272570"/>
            <a:ext cx="1525905" cy="377825"/>
          </a:xfrm>
          <a:prstGeom prst="rect">
            <a:avLst/>
          </a:prstGeom>
        </p:spPr>
      </p:pic>
    </p:spTree>
    <p:extLst>
      <p:ext uri="{BB962C8B-B14F-4D97-AF65-F5344CB8AC3E}">
        <p14:creationId xmlns:p14="http://schemas.microsoft.com/office/powerpoint/2010/main" val="296644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C02279-B3D2-496A-B7D9-4235F85BF28C}"/>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7" name="Picture 6">
            <a:extLst>
              <a:ext uri="{FF2B5EF4-FFF2-40B4-BE49-F238E27FC236}">
                <a16:creationId xmlns:a16="http://schemas.microsoft.com/office/drawing/2014/main" id="{9F55ACD6-BFB4-4FA8-9DD8-1AB5D8E293C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9" name="Picture 8">
            <a:extLst>
              <a:ext uri="{FF2B5EF4-FFF2-40B4-BE49-F238E27FC236}">
                <a16:creationId xmlns:a16="http://schemas.microsoft.com/office/drawing/2014/main" id="{A0382138-6A25-46A4-88A1-C71B2C7BDF4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3632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D259297A-EA42-426F-93F9-305DCF7CB695}"/>
              </a:ext>
            </a:extLst>
          </p:cNvPr>
          <p:cNvSpPr>
            <a:spLocks noGrp="1"/>
          </p:cNvSpPr>
          <p:nvPr>
            <p:ph type="sldNum" sz="quarter" idx="4"/>
          </p:nvPr>
        </p:nvSpPr>
        <p:spPr>
          <a:xfrm rot="5400000">
            <a:off x="-38896" y="8284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9" name="Picture 8">
            <a:extLst>
              <a:ext uri="{FF2B5EF4-FFF2-40B4-BE49-F238E27FC236}">
                <a16:creationId xmlns:a16="http://schemas.microsoft.com/office/drawing/2014/main" id="{04AC17D2-8A48-4301-A475-51B37940DD4E}"/>
              </a:ext>
            </a:extLst>
          </p:cNvPr>
          <p:cNvPicPr/>
          <p:nvPr userDrawn="1"/>
        </p:nvPicPr>
        <p:blipFill>
          <a:blip r:embed="rId2">
            <a:extLst>
              <a:ext uri="{28A0092B-C50C-407E-A947-70E740481C1C}">
                <a14:useLocalDpi xmlns:a14="http://schemas.microsoft.com/office/drawing/2010/main" val="0"/>
              </a:ext>
            </a:extLst>
          </a:blip>
          <a:stretch>
            <a:fillRect/>
          </a:stretch>
        </p:blipFill>
        <p:spPr>
          <a:xfrm rot="5400000">
            <a:off x="-4107975" y="4326414"/>
            <a:ext cx="9906000" cy="1253171"/>
          </a:xfrm>
          <a:prstGeom prst="rect">
            <a:avLst/>
          </a:prstGeom>
        </p:spPr>
      </p:pic>
    </p:spTree>
    <p:extLst>
      <p:ext uri="{BB962C8B-B14F-4D97-AF65-F5344CB8AC3E}">
        <p14:creationId xmlns:p14="http://schemas.microsoft.com/office/powerpoint/2010/main" val="13946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60AF5-C2E7-43BD-BA00-E8545586CB83}"/>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58AC5E-E0F2-4EA1-893D-815F236BBE9A}"/>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a16="http://schemas.microsoft.com/office/drawing/2014/main" id="{1B24FE29-2614-4A16-9758-D31E63A6D42D}"/>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latin typeface="Calibri Light" panose="020F0302020204030204" pitchFamily="34" charset="0"/>
              </a:defRPr>
            </a:lvl1pPr>
          </a:lstStyle>
          <a:p>
            <a:fld id="{963AE364-3624-814B-BDC1-6A7B3421206F}" type="slidenum">
              <a:rPr lang="en-US" smtClean="0"/>
              <a:pPr/>
              <a:t>‹#›</a:t>
            </a:fld>
            <a:endParaRPr lang="en-US" dirty="0"/>
          </a:p>
        </p:txBody>
      </p:sp>
    </p:spTree>
    <p:extLst>
      <p:ext uri="{BB962C8B-B14F-4D97-AF65-F5344CB8AC3E}">
        <p14:creationId xmlns:p14="http://schemas.microsoft.com/office/powerpoint/2010/main" val="74328027"/>
      </p:ext>
    </p:extLst>
  </p:cSld>
  <p:clrMap bg1="lt1" tx1="dk1" bg2="lt2" tx2="dk2" accent1="accent1" accent2="accent2" accent3="accent3" accent4="accent4" accent5="accent5" accent6="accent6" hlink="hlink" folHlink="folHlink"/>
  <p:sldLayoutIdLst>
    <p:sldLayoutId id="2147483665" r:id="rId1"/>
    <p:sldLayoutId id="2147483664" r:id="rId2"/>
    <p:sldLayoutId id="2147483677" r:id="rId3"/>
    <p:sldLayoutId id="2147483676" r:id="rId4"/>
    <p:sldLayoutId id="2147483674" r:id="rId5"/>
    <p:sldLayoutId id="2147483675" r:id="rId6"/>
    <p:sldLayoutId id="2147483669" r:id="rId7"/>
    <p:sldLayoutId id="2147483673"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entalhealth.org.uk/a-to-z/r/recove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hcc.org.au/wp-content/uploads/2019/08/Recovery-Oriented-Language-Guide_2019ed_v1_20190809-Web.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entreformentalhealth.org.uk/publications/engaging-complexity"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ndtools.com/pages/article/vak-learning-styles.htm"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4440-DE79-478E-8566-9A2929BDF1A2}"/>
              </a:ext>
            </a:extLst>
          </p:cNvPr>
          <p:cNvSpPr>
            <a:spLocks noGrp="1"/>
          </p:cNvSpPr>
          <p:nvPr>
            <p:ph type="title"/>
          </p:nvPr>
        </p:nvSpPr>
        <p:spPr>
          <a:xfrm>
            <a:off x="468313" y="2470150"/>
            <a:ext cx="5915025" cy="4119563"/>
          </a:xfrm>
        </p:spPr>
        <p:txBody>
          <a:bodyPr/>
          <a:lstStyle/>
          <a:p>
            <a:r>
              <a:rPr lang="en-GB" dirty="0"/>
              <a:t>Mental Health</a:t>
            </a:r>
          </a:p>
        </p:txBody>
      </p:sp>
      <p:sp>
        <p:nvSpPr>
          <p:cNvPr id="3" name="Text Placeholder 2">
            <a:extLst>
              <a:ext uri="{FF2B5EF4-FFF2-40B4-BE49-F238E27FC236}">
                <a16:creationId xmlns:a16="http://schemas.microsoft.com/office/drawing/2014/main" id="{16244D7F-7726-4D47-B763-A96F4EABFB1B}"/>
              </a:ext>
            </a:extLst>
          </p:cNvPr>
          <p:cNvSpPr>
            <a:spLocks noGrp="1"/>
          </p:cNvSpPr>
          <p:nvPr>
            <p:ph type="body" idx="1"/>
          </p:nvPr>
        </p:nvSpPr>
        <p:spPr>
          <a:xfrm>
            <a:off x="468313" y="6785811"/>
            <a:ext cx="5915025" cy="421814"/>
          </a:xfrm>
        </p:spPr>
        <p:txBody>
          <a:bodyPr vert="horz" lIns="91440" tIns="45720" rIns="91440" bIns="45720" rtlCol="0" anchor="t">
            <a:normAutofit/>
          </a:bodyPr>
          <a:lstStyle/>
          <a:p>
            <a:r>
              <a:rPr lang="en-GB" dirty="0">
                <a:latin typeface="Calibri Light"/>
                <a:cs typeface="Calibri Light"/>
              </a:rPr>
              <a:t>Date</a:t>
            </a:r>
            <a:endParaRPr lang="en-GB" dirty="0">
              <a:cs typeface="Calibri Light"/>
            </a:endParaRPr>
          </a:p>
        </p:txBody>
      </p:sp>
    </p:spTree>
    <p:extLst>
      <p:ext uri="{BB962C8B-B14F-4D97-AF65-F5344CB8AC3E}">
        <p14:creationId xmlns:p14="http://schemas.microsoft.com/office/powerpoint/2010/main" val="1409772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a:xfrm>
            <a:off x="471488" y="778827"/>
            <a:ext cx="5915025" cy="529274"/>
          </a:xfrm>
        </p:spPr>
        <p:txBody>
          <a:bodyPr/>
          <a:lstStyle/>
          <a:p>
            <a:r>
              <a:rPr lang="en-GB" dirty="0"/>
              <a:t>Breakout discussion 3 – Story telling</a:t>
            </a:r>
          </a:p>
        </p:txBody>
      </p:sp>
      <p:sp>
        <p:nvSpPr>
          <p:cNvPr id="7" name="Content Placeholder 6">
            <a:extLst>
              <a:ext uri="{FF2B5EF4-FFF2-40B4-BE49-F238E27FC236}">
                <a16:creationId xmlns:a16="http://schemas.microsoft.com/office/drawing/2014/main" id="{0E4385EA-CC55-4149-B391-8A8C7FCD0D85}"/>
              </a:ext>
            </a:extLst>
          </p:cNvPr>
          <p:cNvSpPr>
            <a:spLocks noGrp="1"/>
          </p:cNvSpPr>
          <p:nvPr>
            <p:ph idx="1"/>
          </p:nvPr>
        </p:nvSpPr>
        <p:spPr/>
        <p:txBody>
          <a:bodyPr/>
          <a:lstStyle/>
          <a:p>
            <a:r>
              <a:rPr lang="en-GB" dirty="0"/>
              <a:t>Share a story with your partner using one of the story-telling methods discussed – choose which ever method you prefer</a:t>
            </a:r>
          </a:p>
          <a:p>
            <a:r>
              <a:rPr lang="en-GB" dirty="0"/>
              <a:t>Your story should be:</a:t>
            </a:r>
          </a:p>
          <a:p>
            <a:pPr lvl="1"/>
            <a:r>
              <a:rPr lang="en-GB" dirty="0"/>
              <a:t>A real story about something that has happened to you personally</a:t>
            </a:r>
          </a:p>
          <a:p>
            <a:pPr lvl="1"/>
            <a:r>
              <a:rPr lang="en-GB" dirty="0"/>
              <a:t>Something you found difficult or challenging (e.g. a difficult work situation)</a:t>
            </a:r>
          </a:p>
          <a:p>
            <a:pPr lvl="1"/>
            <a:r>
              <a:rPr lang="en-GB" dirty="0"/>
              <a:t>Something you feel safe and comfortable to share in this context</a:t>
            </a:r>
          </a:p>
          <a:p>
            <a:r>
              <a:rPr lang="en-GB" dirty="0"/>
              <a:t>The person listening to the story should listen, ask questions where appropriate, and reflect/ paraphrase/ summarise </a:t>
            </a:r>
          </a:p>
          <a:p>
            <a:pPr algn="ctr" fontAlgn="base"/>
            <a:endParaRPr lang="en-GB" b="0" dirty="0"/>
          </a:p>
          <a:p>
            <a:pPr algn="ctr" fontAlgn="base"/>
            <a:endParaRPr lang="en-GB" dirty="0"/>
          </a:p>
          <a:p>
            <a:pPr algn="ctr" fontAlgn="base"/>
            <a:r>
              <a:rPr lang="en-GB" b="0" dirty="0"/>
              <a:t>You will be asked to feedback how you found the exercise, but you won’t be asked to share your individual stories.</a:t>
            </a:r>
          </a:p>
        </p:txBody>
      </p:sp>
      <p:sp>
        <p:nvSpPr>
          <p:cNvPr id="3" name="Slide Number Placeholder 2">
            <a:extLst>
              <a:ext uri="{FF2B5EF4-FFF2-40B4-BE49-F238E27FC236}">
                <a16:creationId xmlns:a16="http://schemas.microsoft.com/office/drawing/2014/main" id="{D8898551-B682-4CAC-A28F-FB6A172E67C2}"/>
              </a:ext>
            </a:extLst>
          </p:cNvPr>
          <p:cNvSpPr>
            <a:spLocks noGrp="1"/>
          </p:cNvSpPr>
          <p:nvPr>
            <p:ph type="sldNum" sz="quarter" idx="4"/>
          </p:nvPr>
        </p:nvSpPr>
        <p:spPr/>
        <p:txBody>
          <a:bodyPr/>
          <a:lstStyle/>
          <a:p>
            <a:fld id="{963AE364-3624-814B-BDC1-6A7B3421206F}" type="slidenum">
              <a:rPr lang="en-US" smtClean="0"/>
              <a:pPr/>
              <a:t>10</a:t>
            </a:fld>
            <a:endParaRPr lang="en-US" dirty="0"/>
          </a:p>
        </p:txBody>
      </p:sp>
    </p:spTree>
    <p:extLst>
      <p:ext uri="{BB962C8B-B14F-4D97-AF65-F5344CB8AC3E}">
        <p14:creationId xmlns:p14="http://schemas.microsoft.com/office/powerpoint/2010/main" val="236375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8B7B42-DF7C-4F8C-835C-5D700F465BE7}"/>
              </a:ext>
            </a:extLst>
          </p:cNvPr>
          <p:cNvSpPr/>
          <p:nvPr/>
        </p:nvSpPr>
        <p:spPr>
          <a:xfrm>
            <a:off x="747992" y="2670437"/>
            <a:ext cx="5362015" cy="584775"/>
          </a:xfrm>
          <a:prstGeom prst="rect">
            <a:avLst/>
          </a:prstGeom>
          <a:solidFill>
            <a:schemeClr val="bg1"/>
          </a:solidFill>
        </p:spPr>
        <p:txBody>
          <a:bodyPr wrap="square">
            <a:spAutoFit/>
          </a:bodyPr>
          <a:lstStyle/>
          <a:p>
            <a:pPr algn="ctr"/>
            <a:r>
              <a:rPr lang="en-GB" sz="1600" dirty="0">
                <a:latin typeface="+mj-lt"/>
              </a:rPr>
              <a:t>Please nominate a spokesperson for your group who should take notes and feedback to the wider group.</a:t>
            </a:r>
          </a:p>
        </p:txBody>
      </p:sp>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a:xfrm>
            <a:off x="471488" y="778827"/>
            <a:ext cx="5915025" cy="529274"/>
          </a:xfrm>
        </p:spPr>
        <p:txBody>
          <a:bodyPr/>
          <a:lstStyle/>
          <a:p>
            <a:r>
              <a:rPr lang="en-GB" dirty="0"/>
              <a:t>Breakout discussion 4 – Working with diagnosis</a:t>
            </a:r>
          </a:p>
        </p:txBody>
      </p:sp>
      <p:sp>
        <p:nvSpPr>
          <p:cNvPr id="7" name="Content Placeholder 6">
            <a:extLst>
              <a:ext uri="{FF2B5EF4-FFF2-40B4-BE49-F238E27FC236}">
                <a16:creationId xmlns:a16="http://schemas.microsoft.com/office/drawing/2014/main" id="{0E4385EA-CC55-4149-B391-8A8C7FCD0D85}"/>
              </a:ext>
            </a:extLst>
          </p:cNvPr>
          <p:cNvSpPr>
            <a:spLocks noGrp="1"/>
          </p:cNvSpPr>
          <p:nvPr>
            <p:ph idx="1"/>
          </p:nvPr>
        </p:nvSpPr>
        <p:spPr/>
        <p:txBody>
          <a:bodyPr>
            <a:noAutofit/>
          </a:bodyPr>
          <a:lstStyle/>
          <a:p>
            <a:pPr>
              <a:lnSpc>
                <a:spcPct val="100000"/>
              </a:lnSpc>
            </a:pPr>
            <a:r>
              <a:rPr lang="en-GB" sz="1400" b="0" dirty="0"/>
              <a:t>Discuss any advantages or disadvantages of diagnosis.</a:t>
            </a:r>
          </a:p>
          <a:p>
            <a:pPr>
              <a:lnSpc>
                <a:spcPct val="100000"/>
              </a:lnSpc>
            </a:pPr>
            <a:endParaRPr lang="en-GB" sz="1400" b="0" dirty="0">
              <a:solidFill>
                <a:schemeClr val="tx1"/>
              </a:solidFill>
            </a:endParaRPr>
          </a:p>
          <a:p>
            <a:pPr>
              <a:lnSpc>
                <a:spcPct val="100000"/>
              </a:lnSpc>
              <a:spcBef>
                <a:spcPts val="0"/>
              </a:spcBef>
              <a:spcAft>
                <a:spcPts val="0"/>
              </a:spcAft>
            </a:pPr>
            <a:endParaRPr lang="en-GB" sz="1400" b="0" dirty="0">
              <a:solidFill>
                <a:schemeClr val="tx1"/>
              </a:solidFill>
            </a:endParaRPr>
          </a:p>
        </p:txBody>
      </p:sp>
      <p:sp>
        <p:nvSpPr>
          <p:cNvPr id="3" name="Slide Number Placeholder 2">
            <a:extLst>
              <a:ext uri="{FF2B5EF4-FFF2-40B4-BE49-F238E27FC236}">
                <a16:creationId xmlns:a16="http://schemas.microsoft.com/office/drawing/2014/main" id="{78DDFA81-2523-4D74-866F-942E776B3E07}"/>
              </a:ext>
            </a:extLst>
          </p:cNvPr>
          <p:cNvSpPr>
            <a:spLocks noGrp="1"/>
          </p:cNvSpPr>
          <p:nvPr>
            <p:ph type="sldNum" sz="quarter" idx="4"/>
          </p:nvPr>
        </p:nvSpPr>
        <p:spPr/>
        <p:txBody>
          <a:bodyPr/>
          <a:lstStyle/>
          <a:p>
            <a:fld id="{963AE364-3624-814B-BDC1-6A7B3421206F}" type="slidenum">
              <a:rPr lang="en-US" smtClean="0"/>
              <a:pPr/>
              <a:t>11</a:t>
            </a:fld>
            <a:endParaRPr lang="en-US" dirty="0"/>
          </a:p>
        </p:txBody>
      </p:sp>
    </p:spTree>
    <p:extLst>
      <p:ext uri="{BB962C8B-B14F-4D97-AF65-F5344CB8AC3E}">
        <p14:creationId xmlns:p14="http://schemas.microsoft.com/office/powerpoint/2010/main" val="136381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566C6D-C0D5-456F-A19C-D1874C7C4F96}"/>
              </a:ext>
            </a:extLst>
          </p:cNvPr>
          <p:cNvSpPr/>
          <p:nvPr/>
        </p:nvSpPr>
        <p:spPr>
          <a:xfrm>
            <a:off x="272303" y="9057790"/>
            <a:ext cx="6313394" cy="646331"/>
          </a:xfrm>
          <a:prstGeom prst="rect">
            <a:avLst/>
          </a:prstGeom>
          <a:solidFill>
            <a:schemeClr val="bg1"/>
          </a:solidFill>
        </p:spPr>
        <p:txBody>
          <a:bodyPr wrap="square">
            <a:spAutoFit/>
          </a:bodyPr>
          <a:lstStyle/>
          <a:p>
            <a:pPr algn="ctr"/>
            <a:r>
              <a:rPr lang="en-GB" dirty="0"/>
              <a:t>Please nominate a spokesperson for your group who should take notes and feedback to the wider group.</a:t>
            </a:r>
          </a:p>
        </p:txBody>
      </p:sp>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a:xfrm>
            <a:off x="471488" y="778827"/>
            <a:ext cx="5915025" cy="529274"/>
          </a:xfrm>
        </p:spPr>
        <p:txBody>
          <a:bodyPr/>
          <a:lstStyle/>
          <a:p>
            <a:r>
              <a:rPr lang="en-GB" dirty="0"/>
              <a:t>Breakout discussion 5 – Working with diagnosis</a:t>
            </a:r>
          </a:p>
        </p:txBody>
      </p:sp>
      <p:sp>
        <p:nvSpPr>
          <p:cNvPr id="3" name="Slide Number Placeholder 2">
            <a:extLst>
              <a:ext uri="{FF2B5EF4-FFF2-40B4-BE49-F238E27FC236}">
                <a16:creationId xmlns:a16="http://schemas.microsoft.com/office/drawing/2014/main" id="{78DDFA81-2523-4D74-866F-942E776B3E07}"/>
              </a:ext>
            </a:extLst>
          </p:cNvPr>
          <p:cNvSpPr>
            <a:spLocks noGrp="1"/>
          </p:cNvSpPr>
          <p:nvPr>
            <p:ph type="sldNum" sz="quarter" idx="4"/>
          </p:nvPr>
        </p:nvSpPr>
        <p:spPr/>
        <p:txBody>
          <a:bodyPr/>
          <a:lstStyle/>
          <a:p>
            <a:fld id="{963AE364-3624-814B-BDC1-6A7B3421206F}" type="slidenum">
              <a:rPr lang="en-US" smtClean="0"/>
              <a:pPr/>
              <a:t>12</a:t>
            </a:fld>
            <a:endParaRPr lang="en-US" dirty="0"/>
          </a:p>
        </p:txBody>
      </p:sp>
      <p:sp>
        <p:nvSpPr>
          <p:cNvPr id="4" name="Content Placeholder 3">
            <a:extLst>
              <a:ext uri="{FF2B5EF4-FFF2-40B4-BE49-F238E27FC236}">
                <a16:creationId xmlns:a16="http://schemas.microsoft.com/office/drawing/2014/main" id="{296D5E35-E5B7-4CAE-A5EC-BB4A07485210}"/>
              </a:ext>
            </a:extLst>
          </p:cNvPr>
          <p:cNvSpPr>
            <a:spLocks noGrp="1"/>
          </p:cNvSpPr>
          <p:nvPr>
            <p:ph idx="1"/>
          </p:nvPr>
        </p:nvSpPr>
        <p:spPr>
          <a:xfrm>
            <a:off x="471488" y="7555739"/>
            <a:ext cx="5915025" cy="1366011"/>
          </a:xfrm>
        </p:spPr>
        <p:txBody>
          <a:bodyPr>
            <a:normAutofit fontScale="85000" lnSpcReduction="20000"/>
          </a:bodyPr>
          <a:lstStyle/>
          <a:p>
            <a:pPr marL="285750" indent="-285750">
              <a:buFont typeface="Arial" panose="020B0604020202020204" pitchFamily="34" charset="0"/>
              <a:buChar char="•"/>
            </a:pPr>
            <a:r>
              <a:rPr lang="en-GB" dirty="0"/>
              <a:t>What’s going on for Dawn?</a:t>
            </a:r>
          </a:p>
          <a:p>
            <a:pPr marL="285750" indent="-285750">
              <a:buFont typeface="Arial" panose="020B0604020202020204" pitchFamily="34" charset="0"/>
              <a:buChar char="•"/>
            </a:pPr>
            <a:r>
              <a:rPr lang="en-GB" dirty="0"/>
              <a:t>What are the potential implications for Dawn?</a:t>
            </a:r>
          </a:p>
          <a:p>
            <a:pPr marL="285750" indent="-285750">
              <a:buFont typeface="Arial" panose="020B0604020202020204" pitchFamily="34" charset="0"/>
              <a:buChar char="•"/>
            </a:pPr>
            <a:r>
              <a:rPr lang="en-GB" dirty="0"/>
              <a:t>How might this impact on how Sadie is supported?</a:t>
            </a:r>
          </a:p>
          <a:p>
            <a:pPr marL="285750" indent="-285750">
              <a:buFont typeface="Arial" panose="020B0604020202020204" pitchFamily="34" charset="0"/>
              <a:buChar char="•"/>
            </a:pPr>
            <a:r>
              <a:rPr lang="en-GB" dirty="0"/>
              <a:t>What should Dawn do? </a:t>
            </a:r>
          </a:p>
          <a:p>
            <a:endParaRPr lang="en-GB" dirty="0"/>
          </a:p>
        </p:txBody>
      </p:sp>
      <p:graphicFrame>
        <p:nvGraphicFramePr>
          <p:cNvPr id="8" name="Table 26">
            <a:extLst>
              <a:ext uri="{FF2B5EF4-FFF2-40B4-BE49-F238E27FC236}">
                <a16:creationId xmlns:a16="http://schemas.microsoft.com/office/drawing/2014/main" id="{8553CF43-6D02-4D1D-9CD6-96C532F5BA5D}"/>
              </a:ext>
            </a:extLst>
          </p:cNvPr>
          <p:cNvGraphicFramePr>
            <a:graphicFrameLocks noGrp="1"/>
          </p:cNvGraphicFramePr>
          <p:nvPr>
            <p:extLst>
              <p:ext uri="{D42A27DB-BD31-4B8C-83A1-F6EECF244321}">
                <p14:modId xmlns:p14="http://schemas.microsoft.com/office/powerpoint/2010/main" val="3606034060"/>
              </p:ext>
            </p:extLst>
          </p:nvPr>
        </p:nvGraphicFramePr>
        <p:xfrm>
          <a:off x="111760" y="1386012"/>
          <a:ext cx="6638664" cy="6040120"/>
        </p:xfrm>
        <a:graphic>
          <a:graphicData uri="http://schemas.openxmlformats.org/drawingml/2006/table">
            <a:tbl>
              <a:tblPr bandRow="1">
                <a:tableStyleId>{5C22544A-7EE6-4342-B048-85BDC9FD1C3A}</a:tableStyleId>
              </a:tblPr>
              <a:tblGrid>
                <a:gridCol w="1226873">
                  <a:extLst>
                    <a:ext uri="{9D8B030D-6E8A-4147-A177-3AD203B41FA5}">
                      <a16:colId xmlns:a16="http://schemas.microsoft.com/office/drawing/2014/main" val="3933038314"/>
                    </a:ext>
                  </a:extLst>
                </a:gridCol>
                <a:gridCol w="5411791">
                  <a:extLst>
                    <a:ext uri="{9D8B030D-6E8A-4147-A177-3AD203B41FA5}">
                      <a16:colId xmlns:a16="http://schemas.microsoft.com/office/drawing/2014/main" val="3271658085"/>
                    </a:ext>
                  </a:extLst>
                </a:gridCol>
              </a:tblGrid>
              <a:tr h="1158453">
                <a:tc>
                  <a:txBody>
                    <a:bodyPr/>
                    <a:lstStyle/>
                    <a:p>
                      <a:pPr algn="ctr"/>
                      <a:r>
                        <a:rPr lang="en-GB" sz="1400" dirty="0"/>
                        <a:t>Facts</a:t>
                      </a:r>
                    </a:p>
                  </a:txBody>
                  <a:tcPr anchor="ctr"/>
                </a:tc>
                <a:tc>
                  <a:txBody>
                    <a:bodyPr/>
                    <a:lstStyle/>
                    <a:p>
                      <a:r>
                        <a:rPr lang="en-GB" sz="1400" dirty="0"/>
                        <a:t>Dawn is working with Sadie – she has just found out that Sadie has been given a diagnosis of ‘Borderline Personality Disorder’. Dawn was given this diagnosis herself several years ago. </a:t>
                      </a:r>
                    </a:p>
                  </a:txBody>
                  <a:tcPr anchor="ctr"/>
                </a:tc>
                <a:extLst>
                  <a:ext uri="{0D108BD9-81ED-4DB2-BD59-A6C34878D82A}">
                    <a16:rowId xmlns:a16="http://schemas.microsoft.com/office/drawing/2014/main" val="3281787387"/>
                  </a:ext>
                </a:extLst>
              </a:tr>
              <a:tr h="1158453">
                <a:tc>
                  <a:txBody>
                    <a:bodyPr/>
                    <a:lstStyle/>
                    <a:p>
                      <a:pPr algn="ctr"/>
                      <a:r>
                        <a:rPr lang="en-GB" sz="1400" dirty="0"/>
                        <a:t>Stories</a:t>
                      </a:r>
                    </a:p>
                  </a:txBody>
                  <a:tcPr anchor="ctr"/>
                </a:tc>
                <a:tc>
                  <a:txBody>
                    <a:bodyPr/>
                    <a:lstStyle/>
                    <a:p>
                      <a:r>
                        <a:rPr lang="en-GB" sz="1400" dirty="0"/>
                        <a:t>Dawn believes that she has been treated very badly as a direct result of her own diagnosis. She feels very strongly that BPD is an unhelpful and potentially damaging diagnosis. She assumes that Sadie feels the same.</a:t>
                      </a:r>
                    </a:p>
                  </a:txBody>
                  <a:tcPr anchor="ctr"/>
                </a:tc>
                <a:extLst>
                  <a:ext uri="{0D108BD9-81ED-4DB2-BD59-A6C34878D82A}">
                    <a16:rowId xmlns:a16="http://schemas.microsoft.com/office/drawing/2014/main" val="4004213715"/>
                  </a:ext>
                </a:extLst>
              </a:tr>
              <a:tr h="1158453">
                <a:tc>
                  <a:txBody>
                    <a:bodyPr/>
                    <a:lstStyle/>
                    <a:p>
                      <a:pPr algn="ctr"/>
                      <a:r>
                        <a:rPr lang="en-GB" sz="1400" dirty="0"/>
                        <a:t>Physical response</a:t>
                      </a:r>
                    </a:p>
                  </a:txBody>
                  <a:tcPr anchor="ctr"/>
                </a:tc>
                <a:tc>
                  <a:txBody>
                    <a:bodyPr/>
                    <a:lstStyle/>
                    <a:p>
                      <a:r>
                        <a:rPr lang="en-GB" sz="1400" dirty="0"/>
                        <a:t>Whenever anyone mentions BPD (by Sadie herself or Dawn’s colleagues), Dawn can feel her heart starting to race and her palms get sweaty. Her jaw clenches and her muscles tense.</a:t>
                      </a:r>
                    </a:p>
                  </a:txBody>
                  <a:tcPr anchor="ctr"/>
                </a:tc>
                <a:extLst>
                  <a:ext uri="{0D108BD9-81ED-4DB2-BD59-A6C34878D82A}">
                    <a16:rowId xmlns:a16="http://schemas.microsoft.com/office/drawing/2014/main" val="3563972985"/>
                  </a:ext>
                </a:extLst>
              </a:tr>
              <a:tr h="722013">
                <a:tc>
                  <a:txBody>
                    <a:bodyPr/>
                    <a:lstStyle/>
                    <a:p>
                      <a:pPr algn="ctr"/>
                      <a:r>
                        <a:rPr lang="en-GB" sz="1400" dirty="0"/>
                        <a:t>Emotions</a:t>
                      </a:r>
                    </a:p>
                  </a:txBody>
                  <a:tcPr anchor="ctr"/>
                </a:tc>
                <a:tc>
                  <a:txBody>
                    <a:bodyPr/>
                    <a:lstStyle/>
                    <a:p>
                      <a:r>
                        <a:rPr lang="en-GB" sz="1400" dirty="0"/>
                        <a:t>Dawn feels angry and upset when the diagnosis is mentioned. She also feels a strong sense of connection to Sadie (affinity bias).</a:t>
                      </a:r>
                    </a:p>
                  </a:txBody>
                  <a:tcPr anchor="ctr"/>
                </a:tc>
                <a:extLst>
                  <a:ext uri="{0D108BD9-81ED-4DB2-BD59-A6C34878D82A}">
                    <a16:rowId xmlns:a16="http://schemas.microsoft.com/office/drawing/2014/main" val="850965759"/>
                  </a:ext>
                </a:extLst>
              </a:tr>
              <a:tr h="1842748">
                <a:tc>
                  <a:txBody>
                    <a:bodyPr/>
                    <a:lstStyle/>
                    <a:p>
                      <a:pPr algn="ctr"/>
                      <a:r>
                        <a:rPr lang="en-GB" sz="1400" dirty="0"/>
                        <a:t>Behaviour</a:t>
                      </a:r>
                    </a:p>
                  </a:txBody>
                  <a:tcPr anchor="ctr"/>
                </a:tc>
                <a:tc>
                  <a:txBody>
                    <a:bodyPr/>
                    <a:lstStyle/>
                    <a:p>
                      <a:r>
                        <a:rPr lang="en-GB" sz="1400" dirty="0"/>
                        <a:t>Dawn looks for evidence in her conversations with Sadie that she is similarly frustrated about the diagnosis (confirmation bias) – she takes these to her supervisor and other members of the team to push back on the diagnosis. She has challenged colleagues on a number of occasions about this, and has been given feedback that her tone and approach comes across as being aggressive in these situations.</a:t>
                      </a:r>
                    </a:p>
                  </a:txBody>
                  <a:tcPr anchor="ctr"/>
                </a:tc>
                <a:extLst>
                  <a:ext uri="{0D108BD9-81ED-4DB2-BD59-A6C34878D82A}">
                    <a16:rowId xmlns:a16="http://schemas.microsoft.com/office/drawing/2014/main" val="3516979166"/>
                  </a:ext>
                </a:extLst>
              </a:tr>
            </a:tbl>
          </a:graphicData>
        </a:graphic>
      </p:graphicFrame>
    </p:spTree>
    <p:extLst>
      <p:ext uri="{BB962C8B-B14F-4D97-AF65-F5344CB8AC3E}">
        <p14:creationId xmlns:p14="http://schemas.microsoft.com/office/powerpoint/2010/main" val="787352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3C80-E9AC-4B79-8003-90DACFD599CE}"/>
              </a:ext>
            </a:extLst>
          </p:cNvPr>
          <p:cNvSpPr>
            <a:spLocks noGrp="1"/>
          </p:cNvSpPr>
          <p:nvPr>
            <p:ph type="title"/>
          </p:nvPr>
        </p:nvSpPr>
        <p:spPr/>
        <p:txBody>
          <a:bodyPr/>
          <a:lstStyle/>
          <a:p>
            <a:r>
              <a:rPr lang="en-GB" dirty="0"/>
              <a:t>Breakout discussion 6 – Buddy catch up</a:t>
            </a:r>
          </a:p>
        </p:txBody>
      </p:sp>
      <p:sp>
        <p:nvSpPr>
          <p:cNvPr id="3" name="Content Placeholder 2">
            <a:extLst>
              <a:ext uri="{FF2B5EF4-FFF2-40B4-BE49-F238E27FC236}">
                <a16:creationId xmlns:a16="http://schemas.microsoft.com/office/drawing/2014/main" id="{C320AA71-ABF2-411D-B36D-592ED31ADA5C}"/>
              </a:ext>
            </a:extLst>
          </p:cNvPr>
          <p:cNvSpPr>
            <a:spLocks noGrp="1"/>
          </p:cNvSpPr>
          <p:nvPr>
            <p:ph idx="1"/>
          </p:nvPr>
        </p:nvSpPr>
        <p:spPr/>
        <p:txBody>
          <a:bodyPr/>
          <a:lstStyle/>
          <a:p>
            <a:pPr algn="ctr"/>
            <a:r>
              <a:rPr lang="en-GB" dirty="0"/>
              <a:t>Identify a situation in work where it might be helpful to spend more time exploring an individual’s story and language</a:t>
            </a:r>
          </a:p>
          <a:p>
            <a:pPr algn="ctr"/>
            <a:r>
              <a:rPr lang="en-GB" dirty="0"/>
              <a:t>How might you apply some of the learning from today?</a:t>
            </a:r>
          </a:p>
          <a:p>
            <a:pPr algn="ctr"/>
            <a:r>
              <a:rPr lang="en-GB" dirty="0"/>
              <a:t>What would success look like?</a:t>
            </a:r>
          </a:p>
          <a:p>
            <a:endParaRPr lang="en-GB" dirty="0"/>
          </a:p>
        </p:txBody>
      </p:sp>
      <p:sp>
        <p:nvSpPr>
          <p:cNvPr id="4" name="Slide Number Placeholder 3">
            <a:extLst>
              <a:ext uri="{FF2B5EF4-FFF2-40B4-BE49-F238E27FC236}">
                <a16:creationId xmlns:a16="http://schemas.microsoft.com/office/drawing/2014/main" id="{BD9AC0E4-40F4-4A65-9A2C-91E555D29A0F}"/>
              </a:ext>
            </a:extLst>
          </p:cNvPr>
          <p:cNvSpPr>
            <a:spLocks noGrp="1"/>
          </p:cNvSpPr>
          <p:nvPr>
            <p:ph type="sldNum" sz="quarter" idx="4"/>
          </p:nvPr>
        </p:nvSpPr>
        <p:spPr/>
        <p:txBody>
          <a:bodyPr/>
          <a:lstStyle/>
          <a:p>
            <a:fld id="{963AE364-3624-814B-BDC1-6A7B3421206F}" type="slidenum">
              <a:rPr lang="en-US" smtClean="0"/>
              <a:pPr/>
              <a:t>13</a:t>
            </a:fld>
            <a:endParaRPr lang="en-US" dirty="0"/>
          </a:p>
        </p:txBody>
      </p:sp>
    </p:spTree>
    <p:extLst>
      <p:ext uri="{BB962C8B-B14F-4D97-AF65-F5344CB8AC3E}">
        <p14:creationId xmlns:p14="http://schemas.microsoft.com/office/powerpoint/2010/main" val="202817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Recovery - recap</a:t>
            </a:r>
          </a:p>
        </p:txBody>
      </p:sp>
      <p:sp>
        <p:nvSpPr>
          <p:cNvPr id="8" name="Content Placeholder 7">
            <a:extLst>
              <a:ext uri="{FF2B5EF4-FFF2-40B4-BE49-F238E27FC236}">
                <a16:creationId xmlns:a16="http://schemas.microsoft.com/office/drawing/2014/main" id="{3F886506-1F33-4350-8B70-1532FF4F8621}"/>
              </a:ext>
            </a:extLst>
          </p:cNvPr>
          <p:cNvSpPr>
            <a:spLocks noGrp="1"/>
          </p:cNvSpPr>
          <p:nvPr>
            <p:ph idx="1"/>
          </p:nvPr>
        </p:nvSpPr>
        <p:spPr/>
        <p:txBody>
          <a:bodyPr/>
          <a:lstStyle/>
          <a:p>
            <a:r>
              <a:rPr lang="en-GB" dirty="0"/>
              <a:t>Creating hope and building autonomy, to support self-empowerment, whereby the person is supported to define, lead and own their recovery.</a:t>
            </a:r>
          </a:p>
          <a:p>
            <a:r>
              <a:rPr lang="en-GB" dirty="0"/>
              <a:t>‘Recovery is being able to live a meaningful and satisfying life, as defined by each person, in the presence or absence of symptoms. It is about having control over and input into one’s own life. Each individual’s recovery, like his or her experience of mental health … is a unique and deeply personal process. It is important to be clear that there is no right or wrong way to recover.’</a:t>
            </a:r>
            <a:endParaRPr lang="en-GB" u="sng" dirty="0"/>
          </a:p>
          <a:p>
            <a:r>
              <a:rPr lang="en-GB" dirty="0"/>
              <a:t>- Scottish Recovery Network    </a:t>
            </a:r>
          </a:p>
          <a:p>
            <a:r>
              <a:rPr lang="en-GB" dirty="0">
                <a:hlinkClick r:id="rId2"/>
              </a:rPr>
              <a:t>Https://www.mentalhealth.org.uk/a-to-z/r/recovery</a:t>
            </a:r>
            <a:endParaRPr lang="en-GB" dirty="0"/>
          </a:p>
          <a:p>
            <a:endParaRPr lang="en-GB" dirty="0"/>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2</a:t>
            </a:fld>
            <a:endParaRPr lang="en-US" dirty="0"/>
          </a:p>
        </p:txBody>
      </p:sp>
      <p:pic>
        <p:nvPicPr>
          <p:cNvPr id="12" name="Picture 11">
            <a:extLst>
              <a:ext uri="{FF2B5EF4-FFF2-40B4-BE49-F238E27FC236}">
                <a16:creationId xmlns:a16="http://schemas.microsoft.com/office/drawing/2014/main" id="{D911F8B8-CA04-4DDF-87F8-2A83E52C5E75}"/>
              </a:ext>
            </a:extLst>
          </p:cNvPr>
          <p:cNvPicPr>
            <a:picLocks noChangeAspect="1"/>
          </p:cNvPicPr>
          <p:nvPr/>
        </p:nvPicPr>
        <p:blipFill>
          <a:blip r:embed="rId3"/>
          <a:stretch>
            <a:fillRect/>
          </a:stretch>
        </p:blipFill>
        <p:spPr>
          <a:xfrm>
            <a:off x="0" y="5200441"/>
            <a:ext cx="6858000" cy="3506932"/>
          </a:xfrm>
          <a:prstGeom prst="rect">
            <a:avLst/>
          </a:prstGeom>
        </p:spPr>
      </p:pic>
    </p:spTree>
    <p:extLst>
      <p:ext uri="{BB962C8B-B14F-4D97-AF65-F5344CB8AC3E}">
        <p14:creationId xmlns:p14="http://schemas.microsoft.com/office/powerpoint/2010/main" val="387422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F2D85-A214-4E33-8D11-928E0CE2E33B}"/>
              </a:ext>
            </a:extLst>
          </p:cNvPr>
          <p:cNvSpPr>
            <a:spLocks noGrp="1"/>
          </p:cNvSpPr>
          <p:nvPr>
            <p:ph type="title"/>
          </p:nvPr>
        </p:nvSpPr>
        <p:spPr/>
        <p:txBody>
          <a:bodyPr/>
          <a:lstStyle/>
          <a:p>
            <a:r>
              <a:rPr lang="en-GB" dirty="0"/>
              <a:t>Recovery focused language</a:t>
            </a:r>
          </a:p>
        </p:txBody>
      </p:sp>
      <p:sp>
        <p:nvSpPr>
          <p:cNvPr id="3" name="Content Placeholder 2">
            <a:extLst>
              <a:ext uri="{FF2B5EF4-FFF2-40B4-BE49-F238E27FC236}">
                <a16:creationId xmlns:a16="http://schemas.microsoft.com/office/drawing/2014/main" id="{9F95816F-03A8-4D68-8C29-44D825038A45}"/>
              </a:ext>
            </a:extLst>
          </p:cNvPr>
          <p:cNvSpPr>
            <a:spLocks noGrp="1"/>
          </p:cNvSpPr>
          <p:nvPr>
            <p:ph idx="1"/>
          </p:nvPr>
        </p:nvSpPr>
        <p:spPr/>
        <p:txBody>
          <a:bodyPr/>
          <a:lstStyle/>
          <a:p>
            <a:r>
              <a:rPr lang="en-GB" dirty="0"/>
              <a:t>Our language conveys our thoughts, feelings, facts and information, but beyond that, we need to be reflective in our practice and ask ourselves questions like: </a:t>
            </a:r>
          </a:p>
          <a:p>
            <a:r>
              <a:rPr lang="en-GB" dirty="0"/>
              <a:t>What else am I saying? </a:t>
            </a:r>
          </a:p>
          <a:p>
            <a:r>
              <a:rPr lang="en-GB" dirty="0"/>
              <a:t>How will someone else read or hear this? </a:t>
            </a:r>
          </a:p>
          <a:p>
            <a:r>
              <a:rPr lang="en-GB" dirty="0"/>
              <a:t>Do I give a sense of commitment, hope and present opportunity or a sense of pessimism? </a:t>
            </a:r>
          </a:p>
          <a:p>
            <a:r>
              <a:rPr lang="en-GB" dirty="0"/>
              <a:t>Do I convey an awareness and expectation of recovery?</a:t>
            </a:r>
          </a:p>
          <a:p>
            <a:r>
              <a:rPr lang="en-GB" dirty="0">
                <a:hlinkClick r:id="rId2"/>
              </a:rPr>
              <a:t>Recovery Oriented Language Guide (</a:t>
            </a:r>
            <a:r>
              <a:rPr lang="en-GB" dirty="0" err="1">
                <a:hlinkClick r:id="rId2"/>
              </a:rPr>
              <a:t>mhcc</a:t>
            </a:r>
            <a:r>
              <a:rPr lang="en-GB" dirty="0">
                <a:hlinkClick r:id="rId2"/>
              </a:rPr>
              <a:t>)</a:t>
            </a:r>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49B9D97C-EDA5-4B88-9BCA-509F481D012F}"/>
              </a:ext>
            </a:extLst>
          </p:cNvPr>
          <p:cNvSpPr>
            <a:spLocks noGrp="1"/>
          </p:cNvSpPr>
          <p:nvPr>
            <p:ph type="sldNum" sz="quarter" idx="4"/>
          </p:nvPr>
        </p:nvSpPr>
        <p:spPr/>
        <p:txBody>
          <a:bodyPr/>
          <a:lstStyle/>
          <a:p>
            <a:fld id="{963AE364-3624-814B-BDC1-6A7B3421206F}" type="slidenum">
              <a:rPr lang="en-US" smtClean="0"/>
              <a:pPr/>
              <a:t>3</a:t>
            </a:fld>
            <a:endParaRPr lang="en-US" dirty="0"/>
          </a:p>
        </p:txBody>
      </p:sp>
      <p:pic>
        <p:nvPicPr>
          <p:cNvPr id="5" name="Picture 4">
            <a:extLst>
              <a:ext uri="{FF2B5EF4-FFF2-40B4-BE49-F238E27FC236}">
                <a16:creationId xmlns:a16="http://schemas.microsoft.com/office/drawing/2014/main" id="{4C9EBF60-A729-4E0F-BBA3-F6EA7F419432}"/>
              </a:ext>
            </a:extLst>
          </p:cNvPr>
          <p:cNvPicPr>
            <a:picLocks noChangeAspect="1"/>
          </p:cNvPicPr>
          <p:nvPr/>
        </p:nvPicPr>
        <p:blipFill>
          <a:blip r:embed="rId3"/>
          <a:stretch>
            <a:fillRect/>
          </a:stretch>
        </p:blipFill>
        <p:spPr>
          <a:xfrm>
            <a:off x="40341" y="5055828"/>
            <a:ext cx="6858000" cy="3371039"/>
          </a:xfrm>
          <a:prstGeom prst="rect">
            <a:avLst/>
          </a:prstGeom>
        </p:spPr>
      </p:pic>
    </p:spTree>
    <p:extLst>
      <p:ext uri="{BB962C8B-B14F-4D97-AF65-F5344CB8AC3E}">
        <p14:creationId xmlns:p14="http://schemas.microsoft.com/office/powerpoint/2010/main" val="531797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a:xfrm>
            <a:off x="35714" y="284708"/>
            <a:ext cx="5915025" cy="529274"/>
          </a:xfrm>
        </p:spPr>
        <p:txBody>
          <a:bodyPr/>
          <a:lstStyle/>
          <a:p>
            <a:r>
              <a:rPr lang="en-GB" dirty="0"/>
              <a:t>Breakout discussion 1 – Recovery language</a:t>
            </a:r>
          </a:p>
        </p:txBody>
      </p:sp>
      <p:sp>
        <p:nvSpPr>
          <p:cNvPr id="2" name="Slide Number Placeholder 1">
            <a:extLst>
              <a:ext uri="{FF2B5EF4-FFF2-40B4-BE49-F238E27FC236}">
                <a16:creationId xmlns:a16="http://schemas.microsoft.com/office/drawing/2014/main" id="{68D68114-7E0E-4EFA-9B77-15EB79FEED18}"/>
              </a:ext>
            </a:extLst>
          </p:cNvPr>
          <p:cNvSpPr>
            <a:spLocks noGrp="1"/>
          </p:cNvSpPr>
          <p:nvPr>
            <p:ph type="sldNum" sz="quarter" idx="4"/>
          </p:nvPr>
        </p:nvSpPr>
        <p:spPr>
          <a:xfrm>
            <a:off x="471488" y="9187397"/>
            <a:ext cx="1357420" cy="527403"/>
          </a:xfrm>
        </p:spPr>
        <p:txBody>
          <a:bodyPr/>
          <a:lstStyle/>
          <a:p>
            <a:fld id="{963AE364-3624-814B-BDC1-6A7B3421206F}" type="slidenum">
              <a:rPr lang="en-US" smtClean="0"/>
              <a:pPr/>
              <a:t>4</a:t>
            </a:fld>
            <a:endParaRPr lang="en-US" dirty="0"/>
          </a:p>
        </p:txBody>
      </p:sp>
      <p:sp>
        <p:nvSpPr>
          <p:cNvPr id="43" name="Rectangle 42">
            <a:extLst>
              <a:ext uri="{FF2B5EF4-FFF2-40B4-BE49-F238E27FC236}">
                <a16:creationId xmlns:a16="http://schemas.microsoft.com/office/drawing/2014/main" id="{03AB10DA-29F4-4465-9AC0-4DFAC7160729}"/>
              </a:ext>
            </a:extLst>
          </p:cNvPr>
          <p:cNvSpPr/>
          <p:nvPr/>
        </p:nvSpPr>
        <p:spPr>
          <a:xfrm>
            <a:off x="35714" y="965705"/>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err="1">
                <a:ln>
                  <a:noFill/>
                </a:ln>
                <a:solidFill>
                  <a:srgbClr val="FFFFFF"/>
                </a:solidFill>
                <a:effectLst/>
                <a:uLnTx/>
                <a:uFillTx/>
                <a:latin typeface="Calibri" panose="020F0502020204030204"/>
                <a:ea typeface="+mn-ea"/>
                <a:cs typeface="+mn-cs"/>
              </a:rPr>
              <a:t>Uchenna</a:t>
            </a: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 has a Personality Disorder which means she can struggle to make friends but she’s really nice once you get to know her.  </a:t>
            </a:r>
            <a:endParaRPr kumimoji="0" lang="en-GB" sz="1100" b="1"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1D802558-7478-475A-9FAF-6A3B06D2E1A5}"/>
              </a:ext>
            </a:extLst>
          </p:cNvPr>
          <p:cNvSpPr/>
          <p:nvPr/>
        </p:nvSpPr>
        <p:spPr>
          <a:xfrm>
            <a:off x="35714" y="1731209"/>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Julie is recovering from an episode of psychosis, she needs a lot of support with her problems.</a:t>
            </a:r>
          </a:p>
        </p:txBody>
      </p:sp>
      <p:sp>
        <p:nvSpPr>
          <p:cNvPr id="45" name="Rectangle 44">
            <a:extLst>
              <a:ext uri="{FF2B5EF4-FFF2-40B4-BE49-F238E27FC236}">
                <a16:creationId xmlns:a16="http://schemas.microsoft.com/office/drawing/2014/main" id="{DCFB3866-E179-4900-9A14-5DB4C04DEE5E}"/>
              </a:ext>
            </a:extLst>
          </p:cNvPr>
          <p:cNvSpPr/>
          <p:nvPr/>
        </p:nvSpPr>
        <p:spPr>
          <a:xfrm>
            <a:off x="35714" y="2496713"/>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Sami lacks insight into his mental illness, he’s refusing to take his medication.</a:t>
            </a:r>
          </a:p>
        </p:txBody>
      </p:sp>
      <p:sp>
        <p:nvSpPr>
          <p:cNvPr id="46" name="Rectangle 45">
            <a:extLst>
              <a:ext uri="{FF2B5EF4-FFF2-40B4-BE49-F238E27FC236}">
                <a16:creationId xmlns:a16="http://schemas.microsoft.com/office/drawing/2014/main" id="{BBC2AF17-23A6-4EB5-9CCD-CA26C9D083B1}"/>
              </a:ext>
            </a:extLst>
          </p:cNvPr>
          <p:cNvSpPr/>
          <p:nvPr/>
        </p:nvSpPr>
        <p:spPr>
          <a:xfrm>
            <a:off x="35714" y="3262217"/>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Tom would find it helpful to talk to a peer support worker so that he can talk about his problems.</a:t>
            </a:r>
          </a:p>
        </p:txBody>
      </p:sp>
      <p:sp>
        <p:nvSpPr>
          <p:cNvPr id="47" name="Rectangle 46">
            <a:extLst>
              <a:ext uri="{FF2B5EF4-FFF2-40B4-BE49-F238E27FC236}">
                <a16:creationId xmlns:a16="http://schemas.microsoft.com/office/drawing/2014/main" id="{D88711F5-7BF1-4202-8FD3-0D64BC7671A5}"/>
              </a:ext>
            </a:extLst>
          </p:cNvPr>
          <p:cNvSpPr/>
          <p:nvPr/>
        </p:nvSpPr>
        <p:spPr>
          <a:xfrm>
            <a:off x="35714" y="4027721"/>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Ritu won’t go to the group today she’s feeling very paranoid at the moment.</a:t>
            </a:r>
          </a:p>
        </p:txBody>
      </p:sp>
      <p:sp>
        <p:nvSpPr>
          <p:cNvPr id="48" name="Rectangle 47">
            <a:extLst>
              <a:ext uri="{FF2B5EF4-FFF2-40B4-BE49-F238E27FC236}">
                <a16:creationId xmlns:a16="http://schemas.microsoft.com/office/drawing/2014/main" id="{A2F0CB25-BC47-49E0-A273-9F82D13D41BD}"/>
              </a:ext>
            </a:extLst>
          </p:cNvPr>
          <p:cNvSpPr/>
          <p:nvPr/>
        </p:nvSpPr>
        <p:spPr>
          <a:xfrm>
            <a:off x="35714" y="4793225"/>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Lauren would like to start a college course but she’s not ready, she can become very loud and disruptive when with a group of people.</a:t>
            </a:r>
          </a:p>
        </p:txBody>
      </p:sp>
      <p:sp>
        <p:nvSpPr>
          <p:cNvPr id="49" name="Rectangle 48">
            <a:extLst>
              <a:ext uri="{FF2B5EF4-FFF2-40B4-BE49-F238E27FC236}">
                <a16:creationId xmlns:a16="http://schemas.microsoft.com/office/drawing/2014/main" id="{13CF74BD-6DBF-4913-8CD0-53A858939A11}"/>
              </a:ext>
            </a:extLst>
          </p:cNvPr>
          <p:cNvSpPr/>
          <p:nvPr/>
        </p:nvSpPr>
        <p:spPr>
          <a:xfrm>
            <a:off x="35714" y="5558729"/>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Jonah becomes very depressed when he doesn’t sleep well, he starts to drink and acts inappropriately towards others.</a:t>
            </a:r>
          </a:p>
        </p:txBody>
      </p:sp>
      <p:sp>
        <p:nvSpPr>
          <p:cNvPr id="50" name="Rectangle 49">
            <a:extLst>
              <a:ext uri="{FF2B5EF4-FFF2-40B4-BE49-F238E27FC236}">
                <a16:creationId xmlns:a16="http://schemas.microsoft.com/office/drawing/2014/main" id="{AA884807-FD92-4C09-8945-EEFEBF26DB25}"/>
              </a:ext>
            </a:extLst>
          </p:cNvPr>
          <p:cNvSpPr/>
          <p:nvPr/>
        </p:nvSpPr>
        <p:spPr>
          <a:xfrm>
            <a:off x="35714" y="6324233"/>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Ted won’t join a recovery group with you so please don’t get your hopes up.</a:t>
            </a:r>
          </a:p>
        </p:txBody>
      </p:sp>
      <p:sp>
        <p:nvSpPr>
          <p:cNvPr id="51" name="Rectangle 50">
            <a:extLst>
              <a:ext uri="{FF2B5EF4-FFF2-40B4-BE49-F238E27FC236}">
                <a16:creationId xmlns:a16="http://schemas.microsoft.com/office/drawing/2014/main" id="{39832D63-5073-4A8A-8BDB-612696239D76}"/>
              </a:ext>
            </a:extLst>
          </p:cNvPr>
          <p:cNvSpPr/>
          <p:nvPr/>
        </p:nvSpPr>
        <p:spPr>
          <a:xfrm>
            <a:off x="35714" y="7089737"/>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Mali hears voices, it is something she has to learn to manage for the rest of her life.</a:t>
            </a:r>
          </a:p>
        </p:txBody>
      </p:sp>
      <p:sp>
        <p:nvSpPr>
          <p:cNvPr id="52" name="Rectangle 51">
            <a:extLst>
              <a:ext uri="{FF2B5EF4-FFF2-40B4-BE49-F238E27FC236}">
                <a16:creationId xmlns:a16="http://schemas.microsoft.com/office/drawing/2014/main" id="{22600F14-2517-4554-AEE9-6B13CC63F49E}"/>
              </a:ext>
            </a:extLst>
          </p:cNvPr>
          <p:cNvSpPr/>
          <p:nvPr/>
        </p:nvSpPr>
        <p:spPr>
          <a:xfrm>
            <a:off x="35714" y="7855241"/>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Vicky is amazing at music but when she becomes manic she has delusions about herself and others. </a:t>
            </a:r>
          </a:p>
        </p:txBody>
      </p:sp>
      <p:sp>
        <p:nvSpPr>
          <p:cNvPr id="53" name="Rectangle 52">
            <a:extLst>
              <a:ext uri="{FF2B5EF4-FFF2-40B4-BE49-F238E27FC236}">
                <a16:creationId xmlns:a16="http://schemas.microsoft.com/office/drawing/2014/main" id="{7ABF7270-7FF0-4EEC-80DF-9AC98C74B1A8}"/>
              </a:ext>
            </a:extLst>
          </p:cNvPr>
          <p:cNvSpPr/>
          <p:nvPr/>
        </p:nvSpPr>
        <p:spPr>
          <a:xfrm>
            <a:off x="35714" y="8620744"/>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Ben has stopped being concordant with his medication, he will soon relapse and be back in hospital.</a:t>
            </a:r>
          </a:p>
        </p:txBody>
      </p:sp>
      <p:sp>
        <p:nvSpPr>
          <p:cNvPr id="54" name="Rectangle 53">
            <a:extLst>
              <a:ext uri="{FF2B5EF4-FFF2-40B4-BE49-F238E27FC236}">
                <a16:creationId xmlns:a16="http://schemas.microsoft.com/office/drawing/2014/main" id="{309CC608-17C2-409B-B5B4-09A623009043}"/>
              </a:ext>
            </a:extLst>
          </p:cNvPr>
          <p:cNvSpPr/>
          <p:nvPr/>
        </p:nvSpPr>
        <p:spPr>
          <a:xfrm>
            <a:off x="3724837" y="965705"/>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E279018E-981C-4D9D-A5E5-E6997C4DB81B}"/>
              </a:ext>
            </a:extLst>
          </p:cNvPr>
          <p:cNvSpPr/>
          <p:nvPr/>
        </p:nvSpPr>
        <p:spPr>
          <a:xfrm>
            <a:off x="3724837" y="1731209"/>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56" name="Rectangle 55">
            <a:extLst>
              <a:ext uri="{FF2B5EF4-FFF2-40B4-BE49-F238E27FC236}">
                <a16:creationId xmlns:a16="http://schemas.microsoft.com/office/drawing/2014/main" id="{AA947E1A-DB58-40EF-9C62-3987019F2295}"/>
              </a:ext>
            </a:extLst>
          </p:cNvPr>
          <p:cNvSpPr/>
          <p:nvPr/>
        </p:nvSpPr>
        <p:spPr>
          <a:xfrm>
            <a:off x="3724837" y="2496713"/>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Sami disagrees with his diagnosis. His medication isn’t helping him and he would like to explore other options.</a:t>
            </a:r>
          </a:p>
        </p:txBody>
      </p:sp>
      <p:sp>
        <p:nvSpPr>
          <p:cNvPr id="57" name="Rectangle 56">
            <a:extLst>
              <a:ext uri="{FF2B5EF4-FFF2-40B4-BE49-F238E27FC236}">
                <a16:creationId xmlns:a16="http://schemas.microsoft.com/office/drawing/2014/main" id="{328DA9AF-8C9C-47A2-A826-B9AAF1F8F575}"/>
              </a:ext>
            </a:extLst>
          </p:cNvPr>
          <p:cNvSpPr/>
          <p:nvPr/>
        </p:nvSpPr>
        <p:spPr>
          <a:xfrm>
            <a:off x="3724837" y="3262217"/>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37EB9F1B-E4A8-45FD-9886-43191F425016}"/>
              </a:ext>
            </a:extLst>
          </p:cNvPr>
          <p:cNvSpPr/>
          <p:nvPr/>
        </p:nvSpPr>
        <p:spPr>
          <a:xfrm>
            <a:off x="3724837" y="4027721"/>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59" name="Rectangle 58">
            <a:extLst>
              <a:ext uri="{FF2B5EF4-FFF2-40B4-BE49-F238E27FC236}">
                <a16:creationId xmlns:a16="http://schemas.microsoft.com/office/drawing/2014/main" id="{7A149BFF-538B-4926-802C-98644552AEEE}"/>
              </a:ext>
            </a:extLst>
          </p:cNvPr>
          <p:cNvSpPr/>
          <p:nvPr/>
        </p:nvSpPr>
        <p:spPr>
          <a:xfrm>
            <a:off x="3724837" y="4793225"/>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60" name="Rectangle 59">
            <a:extLst>
              <a:ext uri="{FF2B5EF4-FFF2-40B4-BE49-F238E27FC236}">
                <a16:creationId xmlns:a16="http://schemas.microsoft.com/office/drawing/2014/main" id="{666CDFAE-618A-45EB-82DF-665C749C2036}"/>
              </a:ext>
            </a:extLst>
          </p:cNvPr>
          <p:cNvSpPr/>
          <p:nvPr/>
        </p:nvSpPr>
        <p:spPr>
          <a:xfrm>
            <a:off x="3724837" y="5558729"/>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Jonah has identified a lack of sleep as a trigger for him. When he sleeps well he feels better and is able to build more effective relationships with others. </a:t>
            </a:r>
          </a:p>
        </p:txBody>
      </p:sp>
      <p:sp>
        <p:nvSpPr>
          <p:cNvPr id="61" name="Rectangle 60">
            <a:extLst>
              <a:ext uri="{FF2B5EF4-FFF2-40B4-BE49-F238E27FC236}">
                <a16:creationId xmlns:a16="http://schemas.microsoft.com/office/drawing/2014/main" id="{41A65E1B-C8C0-4226-8946-39D720197726}"/>
              </a:ext>
            </a:extLst>
          </p:cNvPr>
          <p:cNvSpPr/>
          <p:nvPr/>
        </p:nvSpPr>
        <p:spPr>
          <a:xfrm>
            <a:off x="3724837" y="6324233"/>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62" name="Rectangle 61">
            <a:extLst>
              <a:ext uri="{FF2B5EF4-FFF2-40B4-BE49-F238E27FC236}">
                <a16:creationId xmlns:a16="http://schemas.microsoft.com/office/drawing/2014/main" id="{29073AB2-9E37-4E94-B417-37212F57EB1B}"/>
              </a:ext>
            </a:extLst>
          </p:cNvPr>
          <p:cNvSpPr/>
          <p:nvPr/>
        </p:nvSpPr>
        <p:spPr>
          <a:xfrm>
            <a:off x="3724837" y="7089737"/>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Mali has identified some life goals that are very important to her. She is working on strategies to help her achieve these.</a:t>
            </a:r>
          </a:p>
        </p:txBody>
      </p:sp>
      <p:sp>
        <p:nvSpPr>
          <p:cNvPr id="63" name="Rectangle 62">
            <a:extLst>
              <a:ext uri="{FF2B5EF4-FFF2-40B4-BE49-F238E27FC236}">
                <a16:creationId xmlns:a16="http://schemas.microsoft.com/office/drawing/2014/main" id="{C783075D-3E9C-4470-901B-04C8A067A0D3}"/>
              </a:ext>
            </a:extLst>
          </p:cNvPr>
          <p:cNvSpPr/>
          <p:nvPr/>
        </p:nvSpPr>
        <p:spPr>
          <a:xfrm>
            <a:off x="3724837" y="7855241"/>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id="{8CC69B9E-7313-4DD9-9748-15EC0B99CE47}"/>
              </a:ext>
            </a:extLst>
          </p:cNvPr>
          <p:cNvSpPr/>
          <p:nvPr/>
        </p:nvSpPr>
        <p:spPr>
          <a:xfrm>
            <a:off x="3724837" y="8620744"/>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65" name="Arrow: Right 64">
            <a:extLst>
              <a:ext uri="{FF2B5EF4-FFF2-40B4-BE49-F238E27FC236}">
                <a16:creationId xmlns:a16="http://schemas.microsoft.com/office/drawing/2014/main" id="{11682796-7F49-4E30-9CF0-049ADD3C7079}"/>
              </a:ext>
            </a:extLst>
          </p:cNvPr>
          <p:cNvSpPr/>
          <p:nvPr/>
        </p:nvSpPr>
        <p:spPr>
          <a:xfrm>
            <a:off x="3190010" y="1159933"/>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6" name="Arrow: Right 65">
            <a:extLst>
              <a:ext uri="{FF2B5EF4-FFF2-40B4-BE49-F238E27FC236}">
                <a16:creationId xmlns:a16="http://schemas.microsoft.com/office/drawing/2014/main" id="{3CC4C347-F292-486C-AF7C-1477AD2DE1A2}"/>
              </a:ext>
            </a:extLst>
          </p:cNvPr>
          <p:cNvSpPr/>
          <p:nvPr/>
        </p:nvSpPr>
        <p:spPr>
          <a:xfrm>
            <a:off x="3190010" y="1925437"/>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7" name="Arrow: Right 66">
            <a:extLst>
              <a:ext uri="{FF2B5EF4-FFF2-40B4-BE49-F238E27FC236}">
                <a16:creationId xmlns:a16="http://schemas.microsoft.com/office/drawing/2014/main" id="{0B4373EE-1615-47E4-846C-891EA701DAE6}"/>
              </a:ext>
            </a:extLst>
          </p:cNvPr>
          <p:cNvSpPr/>
          <p:nvPr/>
        </p:nvSpPr>
        <p:spPr>
          <a:xfrm>
            <a:off x="3190010" y="2690941"/>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8" name="Arrow: Right 67">
            <a:extLst>
              <a:ext uri="{FF2B5EF4-FFF2-40B4-BE49-F238E27FC236}">
                <a16:creationId xmlns:a16="http://schemas.microsoft.com/office/drawing/2014/main" id="{783A770B-331E-40FF-B082-AB858E434F81}"/>
              </a:ext>
            </a:extLst>
          </p:cNvPr>
          <p:cNvSpPr/>
          <p:nvPr/>
        </p:nvSpPr>
        <p:spPr>
          <a:xfrm>
            <a:off x="3190010" y="3456445"/>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9" name="Arrow: Right 68">
            <a:extLst>
              <a:ext uri="{FF2B5EF4-FFF2-40B4-BE49-F238E27FC236}">
                <a16:creationId xmlns:a16="http://schemas.microsoft.com/office/drawing/2014/main" id="{57BA0D94-EC78-4664-A7AF-377E5FE4922B}"/>
              </a:ext>
            </a:extLst>
          </p:cNvPr>
          <p:cNvSpPr/>
          <p:nvPr/>
        </p:nvSpPr>
        <p:spPr>
          <a:xfrm>
            <a:off x="3190010" y="4221949"/>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0" name="Arrow: Right 69">
            <a:extLst>
              <a:ext uri="{FF2B5EF4-FFF2-40B4-BE49-F238E27FC236}">
                <a16:creationId xmlns:a16="http://schemas.microsoft.com/office/drawing/2014/main" id="{FC07B257-DA53-4292-B1C0-D5168186ADBB}"/>
              </a:ext>
            </a:extLst>
          </p:cNvPr>
          <p:cNvSpPr/>
          <p:nvPr/>
        </p:nvSpPr>
        <p:spPr>
          <a:xfrm>
            <a:off x="3190010" y="4987453"/>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1" name="Arrow: Right 70">
            <a:extLst>
              <a:ext uri="{FF2B5EF4-FFF2-40B4-BE49-F238E27FC236}">
                <a16:creationId xmlns:a16="http://schemas.microsoft.com/office/drawing/2014/main" id="{9D62BD15-78EF-457C-ADED-EBC4F1A1D164}"/>
              </a:ext>
            </a:extLst>
          </p:cNvPr>
          <p:cNvSpPr/>
          <p:nvPr/>
        </p:nvSpPr>
        <p:spPr>
          <a:xfrm>
            <a:off x="3190010" y="5752957"/>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2" name="Arrow: Right 71">
            <a:extLst>
              <a:ext uri="{FF2B5EF4-FFF2-40B4-BE49-F238E27FC236}">
                <a16:creationId xmlns:a16="http://schemas.microsoft.com/office/drawing/2014/main" id="{0087E929-C0C9-4C5B-8101-49C3708A9E00}"/>
              </a:ext>
            </a:extLst>
          </p:cNvPr>
          <p:cNvSpPr/>
          <p:nvPr/>
        </p:nvSpPr>
        <p:spPr>
          <a:xfrm>
            <a:off x="3190010" y="6518461"/>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3" name="Arrow: Right 72">
            <a:extLst>
              <a:ext uri="{FF2B5EF4-FFF2-40B4-BE49-F238E27FC236}">
                <a16:creationId xmlns:a16="http://schemas.microsoft.com/office/drawing/2014/main" id="{C13475E2-6590-4FF6-9B22-DAB26D0E51CD}"/>
              </a:ext>
            </a:extLst>
          </p:cNvPr>
          <p:cNvSpPr/>
          <p:nvPr/>
        </p:nvSpPr>
        <p:spPr>
          <a:xfrm>
            <a:off x="3190010" y="7283965"/>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4" name="Arrow: Right 73">
            <a:extLst>
              <a:ext uri="{FF2B5EF4-FFF2-40B4-BE49-F238E27FC236}">
                <a16:creationId xmlns:a16="http://schemas.microsoft.com/office/drawing/2014/main" id="{0406D048-7951-4A27-AE5A-349CCAC87D0A}"/>
              </a:ext>
            </a:extLst>
          </p:cNvPr>
          <p:cNvSpPr/>
          <p:nvPr/>
        </p:nvSpPr>
        <p:spPr>
          <a:xfrm>
            <a:off x="3190010" y="8049469"/>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5" name="Arrow: Right 74">
            <a:extLst>
              <a:ext uri="{FF2B5EF4-FFF2-40B4-BE49-F238E27FC236}">
                <a16:creationId xmlns:a16="http://schemas.microsoft.com/office/drawing/2014/main" id="{ABAD0072-ECA5-40B7-8CA8-3C89B796341B}"/>
              </a:ext>
            </a:extLst>
          </p:cNvPr>
          <p:cNvSpPr/>
          <p:nvPr/>
        </p:nvSpPr>
        <p:spPr>
          <a:xfrm>
            <a:off x="3190010" y="8814972"/>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231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a:xfrm>
            <a:off x="35714" y="284708"/>
            <a:ext cx="5915025" cy="529274"/>
          </a:xfrm>
        </p:spPr>
        <p:txBody>
          <a:bodyPr/>
          <a:lstStyle/>
          <a:p>
            <a:r>
              <a:rPr lang="en-GB" dirty="0"/>
              <a:t>Recovery language examples</a:t>
            </a:r>
          </a:p>
        </p:txBody>
      </p:sp>
      <p:sp>
        <p:nvSpPr>
          <p:cNvPr id="2" name="Slide Number Placeholder 1">
            <a:extLst>
              <a:ext uri="{FF2B5EF4-FFF2-40B4-BE49-F238E27FC236}">
                <a16:creationId xmlns:a16="http://schemas.microsoft.com/office/drawing/2014/main" id="{68D68114-7E0E-4EFA-9B77-15EB79FEED18}"/>
              </a:ext>
            </a:extLst>
          </p:cNvPr>
          <p:cNvSpPr>
            <a:spLocks noGrp="1"/>
          </p:cNvSpPr>
          <p:nvPr>
            <p:ph type="sldNum" sz="quarter" idx="4"/>
          </p:nvPr>
        </p:nvSpPr>
        <p:spPr>
          <a:xfrm>
            <a:off x="471488" y="9187397"/>
            <a:ext cx="1357420" cy="527403"/>
          </a:xfrm>
        </p:spPr>
        <p:txBody>
          <a:bodyPr/>
          <a:lstStyle/>
          <a:p>
            <a:fld id="{963AE364-3624-814B-BDC1-6A7B3421206F}" type="slidenum">
              <a:rPr lang="en-US" smtClean="0"/>
              <a:pPr/>
              <a:t>5</a:t>
            </a:fld>
            <a:endParaRPr lang="en-US" dirty="0"/>
          </a:p>
        </p:txBody>
      </p:sp>
      <p:sp>
        <p:nvSpPr>
          <p:cNvPr id="43" name="Rectangle 42">
            <a:extLst>
              <a:ext uri="{FF2B5EF4-FFF2-40B4-BE49-F238E27FC236}">
                <a16:creationId xmlns:a16="http://schemas.microsoft.com/office/drawing/2014/main" id="{03AB10DA-29F4-4465-9AC0-4DFAC7160729}"/>
              </a:ext>
            </a:extLst>
          </p:cNvPr>
          <p:cNvSpPr/>
          <p:nvPr/>
        </p:nvSpPr>
        <p:spPr>
          <a:xfrm>
            <a:off x="35714" y="965705"/>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err="1">
                <a:ln>
                  <a:noFill/>
                </a:ln>
                <a:solidFill>
                  <a:srgbClr val="FFFFFF"/>
                </a:solidFill>
                <a:effectLst/>
                <a:uLnTx/>
                <a:uFillTx/>
                <a:latin typeface="Calibri" panose="020F0502020204030204"/>
                <a:ea typeface="+mn-ea"/>
                <a:cs typeface="+mn-cs"/>
              </a:rPr>
              <a:t>Uchenna</a:t>
            </a: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 has a Personality Disorder which means she can struggle to make friends but she’s really nice once you get to know her.  </a:t>
            </a:r>
            <a:endParaRPr kumimoji="0" lang="en-GB" sz="1100" b="1"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1D802558-7478-475A-9FAF-6A3B06D2E1A5}"/>
              </a:ext>
            </a:extLst>
          </p:cNvPr>
          <p:cNvSpPr/>
          <p:nvPr/>
        </p:nvSpPr>
        <p:spPr>
          <a:xfrm>
            <a:off x="35714" y="1731209"/>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Julie is recovering from an episode of psychosis, she needs a lot of support with her problems.</a:t>
            </a:r>
          </a:p>
        </p:txBody>
      </p:sp>
      <p:sp>
        <p:nvSpPr>
          <p:cNvPr id="45" name="Rectangle 44">
            <a:extLst>
              <a:ext uri="{FF2B5EF4-FFF2-40B4-BE49-F238E27FC236}">
                <a16:creationId xmlns:a16="http://schemas.microsoft.com/office/drawing/2014/main" id="{DCFB3866-E179-4900-9A14-5DB4C04DEE5E}"/>
              </a:ext>
            </a:extLst>
          </p:cNvPr>
          <p:cNvSpPr/>
          <p:nvPr/>
        </p:nvSpPr>
        <p:spPr>
          <a:xfrm>
            <a:off x="35714" y="2496713"/>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Sami lacks insight into his mental illness, he’s refusing to take his medication.</a:t>
            </a:r>
          </a:p>
        </p:txBody>
      </p:sp>
      <p:sp>
        <p:nvSpPr>
          <p:cNvPr id="46" name="Rectangle 45">
            <a:extLst>
              <a:ext uri="{FF2B5EF4-FFF2-40B4-BE49-F238E27FC236}">
                <a16:creationId xmlns:a16="http://schemas.microsoft.com/office/drawing/2014/main" id="{BBC2AF17-23A6-4EB5-9CCD-CA26C9D083B1}"/>
              </a:ext>
            </a:extLst>
          </p:cNvPr>
          <p:cNvSpPr/>
          <p:nvPr/>
        </p:nvSpPr>
        <p:spPr>
          <a:xfrm>
            <a:off x="35714" y="3262217"/>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Tom would find it helpful to talk to a peer support worker so that he can talk about his problems.</a:t>
            </a:r>
          </a:p>
        </p:txBody>
      </p:sp>
      <p:sp>
        <p:nvSpPr>
          <p:cNvPr id="47" name="Rectangle 46">
            <a:extLst>
              <a:ext uri="{FF2B5EF4-FFF2-40B4-BE49-F238E27FC236}">
                <a16:creationId xmlns:a16="http://schemas.microsoft.com/office/drawing/2014/main" id="{D88711F5-7BF1-4202-8FD3-0D64BC7671A5}"/>
              </a:ext>
            </a:extLst>
          </p:cNvPr>
          <p:cNvSpPr/>
          <p:nvPr/>
        </p:nvSpPr>
        <p:spPr>
          <a:xfrm>
            <a:off x="35714" y="4027721"/>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Ritu won’t go to the group today she’s feeling very paranoid at the moment.</a:t>
            </a:r>
          </a:p>
        </p:txBody>
      </p:sp>
      <p:sp>
        <p:nvSpPr>
          <p:cNvPr id="48" name="Rectangle 47">
            <a:extLst>
              <a:ext uri="{FF2B5EF4-FFF2-40B4-BE49-F238E27FC236}">
                <a16:creationId xmlns:a16="http://schemas.microsoft.com/office/drawing/2014/main" id="{A2F0CB25-BC47-49E0-A273-9F82D13D41BD}"/>
              </a:ext>
            </a:extLst>
          </p:cNvPr>
          <p:cNvSpPr/>
          <p:nvPr/>
        </p:nvSpPr>
        <p:spPr>
          <a:xfrm>
            <a:off x="35714" y="4793225"/>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Lauren would like to start a college course but she’s not ready, she can become very loud and disruptive when with a group of people.</a:t>
            </a:r>
          </a:p>
        </p:txBody>
      </p:sp>
      <p:sp>
        <p:nvSpPr>
          <p:cNvPr id="49" name="Rectangle 48">
            <a:extLst>
              <a:ext uri="{FF2B5EF4-FFF2-40B4-BE49-F238E27FC236}">
                <a16:creationId xmlns:a16="http://schemas.microsoft.com/office/drawing/2014/main" id="{13CF74BD-6DBF-4913-8CD0-53A858939A11}"/>
              </a:ext>
            </a:extLst>
          </p:cNvPr>
          <p:cNvSpPr/>
          <p:nvPr/>
        </p:nvSpPr>
        <p:spPr>
          <a:xfrm>
            <a:off x="35714" y="5558729"/>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Jonah becomes very depressed when he doesn’t sleep well, he starts to drink and acts inappropriately towards others.</a:t>
            </a:r>
          </a:p>
        </p:txBody>
      </p:sp>
      <p:sp>
        <p:nvSpPr>
          <p:cNvPr id="50" name="Rectangle 49">
            <a:extLst>
              <a:ext uri="{FF2B5EF4-FFF2-40B4-BE49-F238E27FC236}">
                <a16:creationId xmlns:a16="http://schemas.microsoft.com/office/drawing/2014/main" id="{AA884807-FD92-4C09-8945-EEFEBF26DB25}"/>
              </a:ext>
            </a:extLst>
          </p:cNvPr>
          <p:cNvSpPr/>
          <p:nvPr/>
        </p:nvSpPr>
        <p:spPr>
          <a:xfrm>
            <a:off x="35714" y="6324233"/>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Ted won’t join a recovery group with you so please don’t get your hopes up.</a:t>
            </a:r>
          </a:p>
        </p:txBody>
      </p:sp>
      <p:sp>
        <p:nvSpPr>
          <p:cNvPr id="51" name="Rectangle 50">
            <a:extLst>
              <a:ext uri="{FF2B5EF4-FFF2-40B4-BE49-F238E27FC236}">
                <a16:creationId xmlns:a16="http://schemas.microsoft.com/office/drawing/2014/main" id="{39832D63-5073-4A8A-8BDB-612696239D76}"/>
              </a:ext>
            </a:extLst>
          </p:cNvPr>
          <p:cNvSpPr/>
          <p:nvPr/>
        </p:nvSpPr>
        <p:spPr>
          <a:xfrm>
            <a:off x="35714" y="7089737"/>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Mali hears voices, it is something she has to learn to manage for the rest of her life.</a:t>
            </a:r>
          </a:p>
        </p:txBody>
      </p:sp>
      <p:sp>
        <p:nvSpPr>
          <p:cNvPr id="52" name="Rectangle 51">
            <a:extLst>
              <a:ext uri="{FF2B5EF4-FFF2-40B4-BE49-F238E27FC236}">
                <a16:creationId xmlns:a16="http://schemas.microsoft.com/office/drawing/2014/main" id="{22600F14-2517-4554-AEE9-6B13CC63F49E}"/>
              </a:ext>
            </a:extLst>
          </p:cNvPr>
          <p:cNvSpPr/>
          <p:nvPr/>
        </p:nvSpPr>
        <p:spPr>
          <a:xfrm>
            <a:off x="35714" y="7855241"/>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a:ln>
                  <a:noFill/>
                </a:ln>
                <a:solidFill>
                  <a:srgbClr val="FFFFFF"/>
                </a:solidFill>
                <a:effectLst/>
                <a:uLnTx/>
                <a:uFillTx/>
                <a:latin typeface="Calibri" panose="020F0502020204030204"/>
                <a:ea typeface="+mn-ea"/>
                <a:cs typeface="+mn-cs"/>
              </a:rPr>
              <a:t>Vicky is amazing at music but when she becomes manic she has delusions about herself and others. </a:t>
            </a:r>
          </a:p>
        </p:txBody>
      </p:sp>
      <p:sp>
        <p:nvSpPr>
          <p:cNvPr id="53" name="Rectangle 52">
            <a:extLst>
              <a:ext uri="{FF2B5EF4-FFF2-40B4-BE49-F238E27FC236}">
                <a16:creationId xmlns:a16="http://schemas.microsoft.com/office/drawing/2014/main" id="{7ABF7270-7FF0-4EEC-80DF-9AC98C74B1A8}"/>
              </a:ext>
            </a:extLst>
          </p:cNvPr>
          <p:cNvSpPr/>
          <p:nvPr/>
        </p:nvSpPr>
        <p:spPr>
          <a:xfrm>
            <a:off x="35714" y="8620744"/>
            <a:ext cx="3097451" cy="720966"/>
          </a:xfrm>
          <a:prstGeom prst="rect">
            <a:avLst/>
          </a:prstGeom>
          <a:solidFill>
            <a:srgbClr val="FF9900"/>
          </a:solidFill>
          <a:ln w="12700" cap="flat" cmpd="sng" algn="ctr">
            <a:solidFill>
              <a:srgbClr val="FFFFFF">
                <a:hueOff val="0"/>
                <a:satOff val="0"/>
                <a:lumOff val="0"/>
                <a:alphaOff val="0"/>
              </a:srgbClr>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FFFFFF"/>
                </a:solidFill>
                <a:effectLst/>
                <a:uLnTx/>
                <a:uFillTx/>
                <a:latin typeface="Calibri" panose="020F0502020204030204"/>
                <a:ea typeface="+mn-ea"/>
                <a:cs typeface="+mn-cs"/>
              </a:rPr>
              <a:t>Ben has stopped being concordant with his medication, he will soon relapse and be back in hospital.</a:t>
            </a:r>
          </a:p>
        </p:txBody>
      </p:sp>
      <p:sp>
        <p:nvSpPr>
          <p:cNvPr id="54" name="Rectangle 53">
            <a:extLst>
              <a:ext uri="{FF2B5EF4-FFF2-40B4-BE49-F238E27FC236}">
                <a16:creationId xmlns:a16="http://schemas.microsoft.com/office/drawing/2014/main" id="{309CC608-17C2-409B-B5B4-09A623009043}"/>
              </a:ext>
            </a:extLst>
          </p:cNvPr>
          <p:cNvSpPr/>
          <p:nvPr/>
        </p:nvSpPr>
        <p:spPr>
          <a:xfrm>
            <a:off x="3724837" y="965705"/>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Uchenna has a lot to offer to others, but sometimes needs extra support to build new friendships.</a:t>
            </a:r>
            <a:endParaRPr lang="en-GB" sz="1100" dirty="0"/>
          </a:p>
        </p:txBody>
      </p:sp>
      <p:sp>
        <p:nvSpPr>
          <p:cNvPr id="55" name="Rectangle 54">
            <a:extLst>
              <a:ext uri="{FF2B5EF4-FFF2-40B4-BE49-F238E27FC236}">
                <a16:creationId xmlns:a16="http://schemas.microsoft.com/office/drawing/2014/main" id="{E279018E-981C-4D9D-A5E5-E6997C4DB81B}"/>
              </a:ext>
            </a:extLst>
          </p:cNvPr>
          <p:cNvSpPr/>
          <p:nvPr/>
        </p:nvSpPr>
        <p:spPr>
          <a:xfrm>
            <a:off x="3724837" y="1731209"/>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Julie has had a tough time recently, and would like some extra support.</a:t>
            </a:r>
            <a:endParaRPr lang="en-GB" sz="1100" dirty="0"/>
          </a:p>
        </p:txBody>
      </p:sp>
      <p:sp>
        <p:nvSpPr>
          <p:cNvPr id="56" name="Rectangle 55">
            <a:extLst>
              <a:ext uri="{FF2B5EF4-FFF2-40B4-BE49-F238E27FC236}">
                <a16:creationId xmlns:a16="http://schemas.microsoft.com/office/drawing/2014/main" id="{AA947E1A-DB58-40EF-9C62-3987019F2295}"/>
              </a:ext>
            </a:extLst>
          </p:cNvPr>
          <p:cNvSpPr/>
          <p:nvPr/>
        </p:nvSpPr>
        <p:spPr>
          <a:xfrm>
            <a:off x="3724837" y="2496713"/>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400050" eaLnBrk="1" fontAlgn="auto" latinLnBrk="0" hangingPunct="1">
              <a:lnSpc>
                <a:spcPct val="90000"/>
              </a:lnSpc>
              <a:spcBef>
                <a:spcPct val="0"/>
              </a:spcBef>
              <a:spcAft>
                <a:spcPct val="3500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Sami disagrees with his diagnosis. His medication isn’t helping him and he would like to explore other options.</a:t>
            </a:r>
          </a:p>
        </p:txBody>
      </p:sp>
      <p:sp>
        <p:nvSpPr>
          <p:cNvPr id="57" name="Rectangle 56">
            <a:extLst>
              <a:ext uri="{FF2B5EF4-FFF2-40B4-BE49-F238E27FC236}">
                <a16:creationId xmlns:a16="http://schemas.microsoft.com/office/drawing/2014/main" id="{328DA9AF-8C9C-47A2-A826-B9AAF1F8F575}"/>
              </a:ext>
            </a:extLst>
          </p:cNvPr>
          <p:cNvSpPr/>
          <p:nvPr/>
        </p:nvSpPr>
        <p:spPr>
          <a:xfrm>
            <a:off x="3724837" y="3262217"/>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Tom might find it useful to talk to a peer support worker about his experiences.</a:t>
            </a:r>
            <a:endParaRPr lang="en-GB" sz="1100" dirty="0"/>
          </a:p>
        </p:txBody>
      </p:sp>
      <p:sp>
        <p:nvSpPr>
          <p:cNvPr id="58" name="Rectangle 57">
            <a:extLst>
              <a:ext uri="{FF2B5EF4-FFF2-40B4-BE49-F238E27FC236}">
                <a16:creationId xmlns:a16="http://schemas.microsoft.com/office/drawing/2014/main" id="{37EB9F1B-E4A8-45FD-9886-43191F425016}"/>
              </a:ext>
            </a:extLst>
          </p:cNvPr>
          <p:cNvSpPr/>
          <p:nvPr/>
        </p:nvSpPr>
        <p:spPr>
          <a:xfrm>
            <a:off x="3724837" y="4027721"/>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Ritu is finding it difficult to socialise at the moment so might not go to the group today.</a:t>
            </a:r>
            <a:endParaRPr lang="en-GB" sz="1100" dirty="0"/>
          </a:p>
        </p:txBody>
      </p:sp>
      <p:sp>
        <p:nvSpPr>
          <p:cNvPr id="59" name="Rectangle 58">
            <a:extLst>
              <a:ext uri="{FF2B5EF4-FFF2-40B4-BE49-F238E27FC236}">
                <a16:creationId xmlns:a16="http://schemas.microsoft.com/office/drawing/2014/main" id="{7A149BFF-538B-4926-802C-98644552AEEE}"/>
              </a:ext>
            </a:extLst>
          </p:cNvPr>
          <p:cNvSpPr/>
          <p:nvPr/>
        </p:nvSpPr>
        <p:spPr>
          <a:xfrm>
            <a:off x="3724837" y="4793225"/>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Lauren would like to start a college course, we’re working with her to think about how to achieve that.</a:t>
            </a:r>
            <a:endParaRPr lang="en-GB" sz="1100" dirty="0"/>
          </a:p>
        </p:txBody>
      </p:sp>
      <p:sp>
        <p:nvSpPr>
          <p:cNvPr id="60" name="Rectangle 59">
            <a:extLst>
              <a:ext uri="{FF2B5EF4-FFF2-40B4-BE49-F238E27FC236}">
                <a16:creationId xmlns:a16="http://schemas.microsoft.com/office/drawing/2014/main" id="{666CDFAE-618A-45EB-82DF-665C749C2036}"/>
              </a:ext>
            </a:extLst>
          </p:cNvPr>
          <p:cNvSpPr/>
          <p:nvPr/>
        </p:nvSpPr>
        <p:spPr>
          <a:xfrm>
            <a:off x="3724837" y="5558729"/>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Jonah has identified a lack of sleep as a trigger for him. When he sleeps well he feels better and is able to build more effective relationships with others. </a:t>
            </a:r>
          </a:p>
        </p:txBody>
      </p:sp>
      <p:sp>
        <p:nvSpPr>
          <p:cNvPr id="61" name="Rectangle 60">
            <a:extLst>
              <a:ext uri="{FF2B5EF4-FFF2-40B4-BE49-F238E27FC236}">
                <a16:creationId xmlns:a16="http://schemas.microsoft.com/office/drawing/2014/main" id="{41A65E1B-C8C0-4226-8946-39D720197726}"/>
              </a:ext>
            </a:extLst>
          </p:cNvPr>
          <p:cNvSpPr/>
          <p:nvPr/>
        </p:nvSpPr>
        <p:spPr>
          <a:xfrm>
            <a:off x="3724837" y="6324233"/>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Ted hasn’t shown interest in recovery groups in the past, it might be worth asking him why.</a:t>
            </a:r>
            <a:endParaRPr lang="en-GB" sz="1100" dirty="0"/>
          </a:p>
        </p:txBody>
      </p:sp>
      <p:sp>
        <p:nvSpPr>
          <p:cNvPr id="62" name="Rectangle 61">
            <a:extLst>
              <a:ext uri="{FF2B5EF4-FFF2-40B4-BE49-F238E27FC236}">
                <a16:creationId xmlns:a16="http://schemas.microsoft.com/office/drawing/2014/main" id="{29073AB2-9E37-4E94-B417-37212F57EB1B}"/>
              </a:ext>
            </a:extLst>
          </p:cNvPr>
          <p:cNvSpPr/>
          <p:nvPr/>
        </p:nvSpPr>
        <p:spPr>
          <a:xfrm>
            <a:off x="3724837" y="7089737"/>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Mali has identified some life goals that are very important to her. She is working on strategies to help her achieve these.</a:t>
            </a:r>
          </a:p>
        </p:txBody>
      </p:sp>
      <p:sp>
        <p:nvSpPr>
          <p:cNvPr id="63" name="Rectangle 62">
            <a:extLst>
              <a:ext uri="{FF2B5EF4-FFF2-40B4-BE49-F238E27FC236}">
                <a16:creationId xmlns:a16="http://schemas.microsoft.com/office/drawing/2014/main" id="{C783075D-3E9C-4470-901B-04C8A067A0D3}"/>
              </a:ext>
            </a:extLst>
          </p:cNvPr>
          <p:cNvSpPr/>
          <p:nvPr/>
        </p:nvSpPr>
        <p:spPr>
          <a:xfrm>
            <a:off x="3724837" y="7855241"/>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Vicky is amazing at music.</a:t>
            </a:r>
            <a:endParaRPr lang="en-GB" sz="1100" dirty="0"/>
          </a:p>
        </p:txBody>
      </p:sp>
      <p:sp>
        <p:nvSpPr>
          <p:cNvPr id="64" name="Rectangle 63">
            <a:extLst>
              <a:ext uri="{FF2B5EF4-FFF2-40B4-BE49-F238E27FC236}">
                <a16:creationId xmlns:a16="http://schemas.microsoft.com/office/drawing/2014/main" id="{8CC69B9E-7313-4DD9-9748-15EC0B99CE47}"/>
              </a:ext>
            </a:extLst>
          </p:cNvPr>
          <p:cNvSpPr/>
          <p:nvPr/>
        </p:nvSpPr>
        <p:spPr>
          <a:xfrm>
            <a:off x="3724837" y="8620744"/>
            <a:ext cx="3097451" cy="720966"/>
          </a:xfrm>
          <a:prstGeom prst="rect">
            <a:avLst/>
          </a:prstGeom>
          <a:solidFill>
            <a:schemeClr val="bg1"/>
          </a:solidFill>
          <a:ln w="12700" cap="flat" cmpd="sng" algn="ctr">
            <a:solidFill>
              <a:srgbClr val="41B6E6"/>
            </a:solidFill>
            <a:prstDash val="solid"/>
            <a:miter lim="800000"/>
          </a:ln>
          <a:effectLst/>
        </p:spPr>
        <p:txBody>
          <a:bodyPr spcFirstLastPara="0" vert="horz" wrap="square" lIns="51767" tIns="51767" rIns="51767" bIns="51767" numCol="1" spcCol="1270" anchor="ctr" anchorCtr="0">
            <a:noAutofit/>
          </a:bodyPr>
          <a:lstStyle/>
          <a:p>
            <a:pPr lvl="0" defTabSz="400050">
              <a:lnSpc>
                <a:spcPct val="90000"/>
              </a:lnSpc>
              <a:spcBef>
                <a:spcPct val="0"/>
              </a:spcBef>
              <a:spcAft>
                <a:spcPct val="35000"/>
              </a:spcAft>
            </a:pPr>
            <a:r>
              <a:rPr lang="en-GB" sz="1100"/>
              <a:t>Ben is having difficulties with his current medication. We’re working with him to explore other options to help him manage at home.</a:t>
            </a:r>
            <a:endParaRPr lang="en-GB" sz="1100" dirty="0"/>
          </a:p>
        </p:txBody>
      </p:sp>
      <p:sp>
        <p:nvSpPr>
          <p:cNvPr id="65" name="Arrow: Right 64">
            <a:extLst>
              <a:ext uri="{FF2B5EF4-FFF2-40B4-BE49-F238E27FC236}">
                <a16:creationId xmlns:a16="http://schemas.microsoft.com/office/drawing/2014/main" id="{11682796-7F49-4E30-9CF0-049ADD3C7079}"/>
              </a:ext>
            </a:extLst>
          </p:cNvPr>
          <p:cNvSpPr/>
          <p:nvPr/>
        </p:nvSpPr>
        <p:spPr>
          <a:xfrm>
            <a:off x="3190010" y="1159933"/>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6" name="Arrow: Right 65">
            <a:extLst>
              <a:ext uri="{FF2B5EF4-FFF2-40B4-BE49-F238E27FC236}">
                <a16:creationId xmlns:a16="http://schemas.microsoft.com/office/drawing/2014/main" id="{3CC4C347-F292-486C-AF7C-1477AD2DE1A2}"/>
              </a:ext>
            </a:extLst>
          </p:cNvPr>
          <p:cNvSpPr/>
          <p:nvPr/>
        </p:nvSpPr>
        <p:spPr>
          <a:xfrm>
            <a:off x="3190010" y="1925437"/>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7" name="Arrow: Right 66">
            <a:extLst>
              <a:ext uri="{FF2B5EF4-FFF2-40B4-BE49-F238E27FC236}">
                <a16:creationId xmlns:a16="http://schemas.microsoft.com/office/drawing/2014/main" id="{0B4373EE-1615-47E4-846C-891EA701DAE6}"/>
              </a:ext>
            </a:extLst>
          </p:cNvPr>
          <p:cNvSpPr/>
          <p:nvPr/>
        </p:nvSpPr>
        <p:spPr>
          <a:xfrm>
            <a:off x="3190010" y="2690941"/>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8" name="Arrow: Right 67">
            <a:extLst>
              <a:ext uri="{FF2B5EF4-FFF2-40B4-BE49-F238E27FC236}">
                <a16:creationId xmlns:a16="http://schemas.microsoft.com/office/drawing/2014/main" id="{783A770B-331E-40FF-B082-AB858E434F81}"/>
              </a:ext>
            </a:extLst>
          </p:cNvPr>
          <p:cNvSpPr/>
          <p:nvPr/>
        </p:nvSpPr>
        <p:spPr>
          <a:xfrm>
            <a:off x="3190010" y="3456445"/>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69" name="Arrow: Right 68">
            <a:extLst>
              <a:ext uri="{FF2B5EF4-FFF2-40B4-BE49-F238E27FC236}">
                <a16:creationId xmlns:a16="http://schemas.microsoft.com/office/drawing/2014/main" id="{57BA0D94-EC78-4664-A7AF-377E5FE4922B}"/>
              </a:ext>
            </a:extLst>
          </p:cNvPr>
          <p:cNvSpPr/>
          <p:nvPr/>
        </p:nvSpPr>
        <p:spPr>
          <a:xfrm>
            <a:off x="3190010" y="4221949"/>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0" name="Arrow: Right 69">
            <a:extLst>
              <a:ext uri="{FF2B5EF4-FFF2-40B4-BE49-F238E27FC236}">
                <a16:creationId xmlns:a16="http://schemas.microsoft.com/office/drawing/2014/main" id="{FC07B257-DA53-4292-B1C0-D5168186ADBB}"/>
              </a:ext>
            </a:extLst>
          </p:cNvPr>
          <p:cNvSpPr/>
          <p:nvPr/>
        </p:nvSpPr>
        <p:spPr>
          <a:xfrm>
            <a:off x="3190010" y="4987453"/>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1" name="Arrow: Right 70">
            <a:extLst>
              <a:ext uri="{FF2B5EF4-FFF2-40B4-BE49-F238E27FC236}">
                <a16:creationId xmlns:a16="http://schemas.microsoft.com/office/drawing/2014/main" id="{9D62BD15-78EF-457C-ADED-EBC4F1A1D164}"/>
              </a:ext>
            </a:extLst>
          </p:cNvPr>
          <p:cNvSpPr/>
          <p:nvPr/>
        </p:nvSpPr>
        <p:spPr>
          <a:xfrm>
            <a:off x="3190010" y="5752957"/>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2" name="Arrow: Right 71">
            <a:extLst>
              <a:ext uri="{FF2B5EF4-FFF2-40B4-BE49-F238E27FC236}">
                <a16:creationId xmlns:a16="http://schemas.microsoft.com/office/drawing/2014/main" id="{0087E929-C0C9-4C5B-8101-49C3708A9E00}"/>
              </a:ext>
            </a:extLst>
          </p:cNvPr>
          <p:cNvSpPr/>
          <p:nvPr/>
        </p:nvSpPr>
        <p:spPr>
          <a:xfrm>
            <a:off x="3190010" y="6518461"/>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3" name="Arrow: Right 72">
            <a:extLst>
              <a:ext uri="{FF2B5EF4-FFF2-40B4-BE49-F238E27FC236}">
                <a16:creationId xmlns:a16="http://schemas.microsoft.com/office/drawing/2014/main" id="{C13475E2-6590-4FF6-9B22-DAB26D0E51CD}"/>
              </a:ext>
            </a:extLst>
          </p:cNvPr>
          <p:cNvSpPr/>
          <p:nvPr/>
        </p:nvSpPr>
        <p:spPr>
          <a:xfrm>
            <a:off x="3190010" y="7283965"/>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4" name="Arrow: Right 73">
            <a:extLst>
              <a:ext uri="{FF2B5EF4-FFF2-40B4-BE49-F238E27FC236}">
                <a16:creationId xmlns:a16="http://schemas.microsoft.com/office/drawing/2014/main" id="{0406D048-7951-4A27-AE5A-349CCAC87D0A}"/>
              </a:ext>
            </a:extLst>
          </p:cNvPr>
          <p:cNvSpPr/>
          <p:nvPr/>
        </p:nvSpPr>
        <p:spPr>
          <a:xfrm>
            <a:off x="3190010" y="8049469"/>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5" name="Arrow: Right 74">
            <a:extLst>
              <a:ext uri="{FF2B5EF4-FFF2-40B4-BE49-F238E27FC236}">
                <a16:creationId xmlns:a16="http://schemas.microsoft.com/office/drawing/2014/main" id="{ABAD0072-ECA5-40B7-8CA8-3C89B796341B}"/>
              </a:ext>
            </a:extLst>
          </p:cNvPr>
          <p:cNvSpPr/>
          <p:nvPr/>
        </p:nvSpPr>
        <p:spPr>
          <a:xfrm>
            <a:off x="3190010" y="8814972"/>
            <a:ext cx="477982" cy="332509"/>
          </a:xfrm>
          <a:prstGeom prst="rightArrow">
            <a:avLst/>
          </a:prstGeom>
          <a:solidFill>
            <a:srgbClr val="FFFFFF">
              <a:lumMod val="75000"/>
            </a:srgbClr>
          </a:solidFill>
          <a:ln w="1270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94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4230D-C1DF-491E-85E0-A6FD4E2F3748}"/>
              </a:ext>
            </a:extLst>
          </p:cNvPr>
          <p:cNvSpPr>
            <a:spLocks noGrp="1"/>
          </p:cNvSpPr>
          <p:nvPr>
            <p:ph type="title"/>
          </p:nvPr>
        </p:nvSpPr>
        <p:spPr/>
        <p:txBody>
          <a:bodyPr/>
          <a:lstStyle/>
          <a:p>
            <a:r>
              <a:rPr lang="en-GB" dirty="0"/>
              <a:t>Stories</a:t>
            </a:r>
          </a:p>
        </p:txBody>
      </p:sp>
      <p:sp>
        <p:nvSpPr>
          <p:cNvPr id="3" name="Content Placeholder 2">
            <a:extLst>
              <a:ext uri="{FF2B5EF4-FFF2-40B4-BE49-F238E27FC236}">
                <a16:creationId xmlns:a16="http://schemas.microsoft.com/office/drawing/2014/main" id="{3899490D-4E87-4FB7-AFD4-328F3D5920F6}"/>
              </a:ext>
            </a:extLst>
          </p:cNvPr>
          <p:cNvSpPr>
            <a:spLocks noGrp="1"/>
          </p:cNvSpPr>
          <p:nvPr>
            <p:ph idx="1"/>
          </p:nvPr>
        </p:nvSpPr>
        <p:spPr>
          <a:xfrm>
            <a:off x="235744" y="1479133"/>
            <a:ext cx="6386512" cy="2178467"/>
          </a:xfrm>
        </p:spPr>
        <p:txBody>
          <a:bodyPr>
            <a:noAutofit/>
          </a:bodyPr>
          <a:lstStyle/>
          <a:p>
            <a:pPr>
              <a:lnSpc>
                <a:spcPct val="100000"/>
              </a:lnSpc>
            </a:pPr>
            <a:r>
              <a:rPr lang="en-GB" sz="1400" dirty="0"/>
              <a:t>Being enabled to tell their own stories in their own words was strongly connected to feeling </a:t>
            </a:r>
            <a:r>
              <a:rPr lang="en-GB" sz="1400" b="1" dirty="0"/>
              <a:t>valued</a:t>
            </a:r>
            <a:r>
              <a:rPr lang="en-GB" sz="1400" dirty="0"/>
              <a:t> and </a:t>
            </a:r>
            <a:r>
              <a:rPr lang="en-GB" sz="1400" b="1" dirty="0"/>
              <a:t>empowered</a:t>
            </a:r>
            <a:r>
              <a:rPr lang="en-GB" sz="1400" dirty="0"/>
              <a:t> as an individual, as opposed to feeling marginalised, silenced and required to fit into ‘boxes’ defined by others.</a:t>
            </a:r>
          </a:p>
          <a:p>
            <a:pPr>
              <a:lnSpc>
                <a:spcPct val="100000"/>
              </a:lnSpc>
            </a:pPr>
            <a:r>
              <a:rPr lang="en-GB" sz="1400" dirty="0"/>
              <a:t>Key skills:</a:t>
            </a:r>
          </a:p>
          <a:p>
            <a:pPr>
              <a:lnSpc>
                <a:spcPct val="100000"/>
              </a:lnSpc>
            </a:pPr>
            <a:endParaRPr lang="en-GB" sz="1400" dirty="0"/>
          </a:p>
        </p:txBody>
      </p:sp>
      <p:sp>
        <p:nvSpPr>
          <p:cNvPr id="4" name="Slide Number Placeholder 3">
            <a:extLst>
              <a:ext uri="{FF2B5EF4-FFF2-40B4-BE49-F238E27FC236}">
                <a16:creationId xmlns:a16="http://schemas.microsoft.com/office/drawing/2014/main" id="{D43CD79F-7A13-444E-9916-A886071EC2DE}"/>
              </a:ext>
            </a:extLst>
          </p:cNvPr>
          <p:cNvSpPr>
            <a:spLocks noGrp="1"/>
          </p:cNvSpPr>
          <p:nvPr>
            <p:ph type="sldNum" sz="quarter" idx="4"/>
          </p:nvPr>
        </p:nvSpPr>
        <p:spPr>
          <a:xfrm>
            <a:off x="235744" y="9285586"/>
            <a:ext cx="1543050" cy="527403"/>
          </a:xfrm>
        </p:spPr>
        <p:txBody>
          <a:bodyPr/>
          <a:lstStyle/>
          <a:p>
            <a:fld id="{963AE364-3624-814B-BDC1-6A7B3421206F}" type="slidenum">
              <a:rPr lang="en-US" smtClean="0"/>
              <a:pPr/>
              <a:t>6</a:t>
            </a:fld>
            <a:endParaRPr lang="en-US" dirty="0"/>
          </a:p>
        </p:txBody>
      </p:sp>
      <p:pic>
        <p:nvPicPr>
          <p:cNvPr id="5" name="Picture 4">
            <a:extLst>
              <a:ext uri="{FF2B5EF4-FFF2-40B4-BE49-F238E27FC236}">
                <a16:creationId xmlns:a16="http://schemas.microsoft.com/office/drawing/2014/main" id="{B5F2F756-E29D-40CD-8EE5-ABF3A8439046}"/>
              </a:ext>
            </a:extLst>
          </p:cNvPr>
          <p:cNvPicPr>
            <a:picLocks noChangeAspect="1"/>
          </p:cNvPicPr>
          <p:nvPr/>
        </p:nvPicPr>
        <p:blipFill>
          <a:blip r:embed="rId2"/>
          <a:stretch>
            <a:fillRect/>
          </a:stretch>
        </p:blipFill>
        <p:spPr>
          <a:xfrm>
            <a:off x="235744" y="2704923"/>
            <a:ext cx="6386512" cy="3323404"/>
          </a:xfrm>
          <a:prstGeom prst="rect">
            <a:avLst/>
          </a:prstGeom>
        </p:spPr>
      </p:pic>
      <p:sp>
        <p:nvSpPr>
          <p:cNvPr id="6" name="Content Placeholder 2">
            <a:extLst>
              <a:ext uri="{FF2B5EF4-FFF2-40B4-BE49-F238E27FC236}">
                <a16:creationId xmlns:a16="http://schemas.microsoft.com/office/drawing/2014/main" id="{5CDA27B0-8292-42A8-BEC0-8BD645D4B409}"/>
              </a:ext>
            </a:extLst>
          </p:cNvPr>
          <p:cNvSpPr txBox="1">
            <a:spLocks/>
          </p:cNvSpPr>
          <p:nvPr/>
        </p:nvSpPr>
        <p:spPr>
          <a:xfrm>
            <a:off x="235744" y="6247433"/>
            <a:ext cx="6386512" cy="332340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spcAft>
                <a:spcPts val="500"/>
              </a:spcAft>
              <a:buFont typeface="Arial" panose="020B0604020202020204" pitchFamily="34" charset="0"/>
              <a:buNone/>
              <a:defRPr lang="en-US" sz="1600" b="0"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indent="-228600" algn="l" defTabSz="457200" rtl="0" eaLnBrk="1" latinLnBrk="0" hangingPunct="1">
              <a:lnSpc>
                <a:spcPct val="90000"/>
              </a:lnSpc>
              <a:spcBef>
                <a:spcPts val="500"/>
              </a:spcBef>
              <a:spcAft>
                <a:spcPts val="1000"/>
              </a:spcAft>
              <a:buFont typeface="Arial" panose="020B0604020202020204" pitchFamily="34" charset="0"/>
              <a:buChar char="•"/>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indent="-228600" algn="l" defTabSz="914400" rtl="0" eaLnBrk="1" latinLnBrk="0" hangingPunct="1">
              <a:lnSpc>
                <a:spcPct val="50000"/>
              </a:lnSpc>
              <a:spcBef>
                <a:spcPts val="500"/>
              </a:spcBef>
              <a:buFont typeface="Arial" panose="020B0604020202020204" pitchFamily="34" charset="0"/>
              <a:buChar char="•"/>
              <a:defRPr lang="en-US" sz="1200" b="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400" dirty="0"/>
              <a:t>Listening and understanding:</a:t>
            </a:r>
          </a:p>
          <a:p>
            <a:pPr>
              <a:lnSpc>
                <a:spcPct val="100000"/>
              </a:lnSpc>
            </a:pPr>
            <a:r>
              <a:rPr lang="en-GB" sz="1400" dirty="0"/>
              <a:t>Listening to people’s stories no matter how messy or upsetting they might be</a:t>
            </a:r>
          </a:p>
          <a:p>
            <a:pPr>
              <a:lnSpc>
                <a:spcPct val="100000"/>
              </a:lnSpc>
            </a:pPr>
            <a:r>
              <a:rPr lang="en-GB" sz="1400" dirty="0"/>
              <a:t>Allowing people to tell their stories in their own words, in their own way, without having to fit into a pre-defined box </a:t>
            </a:r>
          </a:p>
          <a:p>
            <a:pPr>
              <a:lnSpc>
                <a:spcPct val="100000"/>
              </a:lnSpc>
            </a:pPr>
            <a:r>
              <a:rPr lang="en-GB" sz="1400" dirty="0"/>
              <a:t>Acknowledging that multiple paradigms and interpretations of reality can exist </a:t>
            </a:r>
          </a:p>
          <a:p>
            <a:pPr>
              <a:lnSpc>
                <a:spcPct val="100000"/>
              </a:lnSpc>
            </a:pPr>
            <a:r>
              <a:rPr lang="en-GB" sz="1400" dirty="0"/>
              <a:t>Receiving stories with insight and empathy:</a:t>
            </a:r>
          </a:p>
          <a:p>
            <a:pPr lvl="1">
              <a:lnSpc>
                <a:spcPct val="100000"/>
              </a:lnSpc>
            </a:pPr>
            <a:r>
              <a:rPr lang="en-GB" sz="1400" dirty="0"/>
              <a:t>Insight: understanding the impact of past experiences and how they can affect the present</a:t>
            </a:r>
          </a:p>
          <a:p>
            <a:pPr lvl="1">
              <a:lnSpc>
                <a:spcPct val="100000"/>
              </a:lnSpc>
            </a:pPr>
            <a:r>
              <a:rPr lang="en-GB" sz="1400" dirty="0"/>
              <a:t>Empathy: listening with acceptance, respect and validation</a:t>
            </a:r>
          </a:p>
          <a:p>
            <a:pPr>
              <a:lnSpc>
                <a:spcPct val="100000"/>
              </a:lnSpc>
            </a:pPr>
            <a:endParaRPr lang="en-GB" sz="1400" dirty="0"/>
          </a:p>
        </p:txBody>
      </p:sp>
      <p:sp>
        <p:nvSpPr>
          <p:cNvPr id="7" name="Rectangle 6">
            <a:extLst>
              <a:ext uri="{FF2B5EF4-FFF2-40B4-BE49-F238E27FC236}">
                <a16:creationId xmlns:a16="http://schemas.microsoft.com/office/drawing/2014/main" id="{F0E3F18E-7E7B-4A7A-892A-3C2B565C48CB}"/>
              </a:ext>
            </a:extLst>
          </p:cNvPr>
          <p:cNvSpPr/>
          <p:nvPr/>
        </p:nvSpPr>
        <p:spPr>
          <a:xfrm>
            <a:off x="3429000" y="9570837"/>
            <a:ext cx="3429000" cy="253916"/>
          </a:xfrm>
          <a:prstGeom prst="rect">
            <a:avLst/>
          </a:prstGeom>
        </p:spPr>
        <p:txBody>
          <a:bodyPr>
            <a:spAutoFit/>
          </a:bodyPr>
          <a:lstStyle/>
          <a:p>
            <a:pPr>
              <a:lnSpc>
                <a:spcPct val="100000"/>
              </a:lnSpc>
            </a:pPr>
            <a:r>
              <a:rPr lang="en-GB" sz="1050" dirty="0">
                <a:hlinkClick r:id="rId3"/>
              </a:rPr>
              <a:t>Engaging with complexity (Centre for Mental Health 2019) </a:t>
            </a:r>
            <a:endParaRPr lang="en-GB" sz="1050" dirty="0"/>
          </a:p>
        </p:txBody>
      </p:sp>
    </p:spTree>
    <p:extLst>
      <p:ext uri="{BB962C8B-B14F-4D97-AF65-F5344CB8AC3E}">
        <p14:creationId xmlns:p14="http://schemas.microsoft.com/office/powerpoint/2010/main" val="3991550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9FEA4-77D7-44B2-BD7C-3844B04B78F5}"/>
              </a:ext>
            </a:extLst>
          </p:cNvPr>
          <p:cNvSpPr>
            <a:spLocks noGrp="1"/>
          </p:cNvSpPr>
          <p:nvPr>
            <p:ph type="title"/>
          </p:nvPr>
        </p:nvSpPr>
        <p:spPr/>
        <p:txBody>
          <a:bodyPr/>
          <a:lstStyle/>
          <a:p>
            <a:r>
              <a:rPr lang="en-GB" dirty="0"/>
              <a:t>Story telling methods</a:t>
            </a:r>
          </a:p>
        </p:txBody>
      </p:sp>
      <p:sp>
        <p:nvSpPr>
          <p:cNvPr id="4" name="Slide Number Placeholder 3">
            <a:extLst>
              <a:ext uri="{FF2B5EF4-FFF2-40B4-BE49-F238E27FC236}">
                <a16:creationId xmlns:a16="http://schemas.microsoft.com/office/drawing/2014/main" id="{FCE2E7AB-2A79-423A-AFEB-9F973AAA04DE}"/>
              </a:ext>
            </a:extLst>
          </p:cNvPr>
          <p:cNvSpPr>
            <a:spLocks noGrp="1"/>
          </p:cNvSpPr>
          <p:nvPr>
            <p:ph type="sldNum" sz="quarter" idx="4"/>
          </p:nvPr>
        </p:nvSpPr>
        <p:spPr/>
        <p:txBody>
          <a:bodyPr/>
          <a:lstStyle/>
          <a:p>
            <a:fld id="{963AE364-3624-814B-BDC1-6A7B3421206F}" type="slidenum">
              <a:rPr lang="en-US" smtClean="0"/>
              <a:pPr/>
              <a:t>7</a:t>
            </a:fld>
            <a:endParaRPr lang="en-US" dirty="0"/>
          </a:p>
        </p:txBody>
      </p:sp>
      <p:pic>
        <p:nvPicPr>
          <p:cNvPr id="5" name="Picture 4">
            <a:extLst>
              <a:ext uri="{FF2B5EF4-FFF2-40B4-BE49-F238E27FC236}">
                <a16:creationId xmlns:a16="http://schemas.microsoft.com/office/drawing/2014/main" id="{69DC207F-8575-4063-95F8-98B6D0D4177E}"/>
              </a:ext>
            </a:extLst>
          </p:cNvPr>
          <p:cNvPicPr>
            <a:picLocks noChangeAspect="1"/>
          </p:cNvPicPr>
          <p:nvPr/>
        </p:nvPicPr>
        <p:blipFill>
          <a:blip r:embed="rId2"/>
          <a:stretch>
            <a:fillRect/>
          </a:stretch>
        </p:blipFill>
        <p:spPr>
          <a:xfrm>
            <a:off x="134470" y="1640497"/>
            <a:ext cx="6589059" cy="3143027"/>
          </a:xfrm>
          <a:prstGeom prst="rect">
            <a:avLst/>
          </a:prstGeom>
        </p:spPr>
      </p:pic>
      <p:sp>
        <p:nvSpPr>
          <p:cNvPr id="3" name="Rectangle 2">
            <a:extLst>
              <a:ext uri="{FF2B5EF4-FFF2-40B4-BE49-F238E27FC236}">
                <a16:creationId xmlns:a16="http://schemas.microsoft.com/office/drawing/2014/main" id="{AF857AEB-4512-417C-813D-D0F9D178479E}"/>
              </a:ext>
            </a:extLst>
          </p:cNvPr>
          <p:cNvSpPr/>
          <p:nvPr/>
        </p:nvSpPr>
        <p:spPr>
          <a:xfrm>
            <a:off x="134470" y="5334873"/>
            <a:ext cx="6589058" cy="276999"/>
          </a:xfrm>
          <a:prstGeom prst="rect">
            <a:avLst/>
          </a:prstGeom>
        </p:spPr>
        <p:txBody>
          <a:bodyPr wrap="square">
            <a:spAutoFit/>
          </a:bodyPr>
          <a:lstStyle/>
          <a:p>
            <a:r>
              <a:rPr lang="en-GB" sz="1200" dirty="0">
                <a:hlinkClick r:id="rId3"/>
              </a:rPr>
              <a:t>https://www.mindtools.com/pages/article/vak-learning-styles.htm</a:t>
            </a:r>
            <a:r>
              <a:rPr lang="en-GB" sz="1200" dirty="0"/>
              <a:t> </a:t>
            </a:r>
          </a:p>
        </p:txBody>
      </p:sp>
    </p:spTree>
    <p:extLst>
      <p:ext uri="{BB962C8B-B14F-4D97-AF65-F5344CB8AC3E}">
        <p14:creationId xmlns:p14="http://schemas.microsoft.com/office/powerpoint/2010/main" val="1779218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21AF-D73B-4D15-B570-3B32775218DB}"/>
              </a:ext>
            </a:extLst>
          </p:cNvPr>
          <p:cNvSpPr>
            <a:spLocks noGrp="1"/>
          </p:cNvSpPr>
          <p:nvPr>
            <p:ph type="title"/>
          </p:nvPr>
        </p:nvSpPr>
        <p:spPr/>
        <p:txBody>
          <a:bodyPr/>
          <a:lstStyle/>
          <a:p>
            <a:r>
              <a:rPr lang="en-GB" dirty="0"/>
              <a:t>A refresher: reflecting, paraphrasing and summarising</a:t>
            </a:r>
          </a:p>
        </p:txBody>
      </p:sp>
      <p:sp>
        <p:nvSpPr>
          <p:cNvPr id="3" name="Content Placeholder 2">
            <a:extLst>
              <a:ext uri="{FF2B5EF4-FFF2-40B4-BE49-F238E27FC236}">
                <a16:creationId xmlns:a16="http://schemas.microsoft.com/office/drawing/2014/main" id="{2CE5F7E4-2BDA-4969-ABD3-A420B8D0A04F}"/>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B3B648DD-DF3E-4062-853F-5B321CEC1AAC}"/>
              </a:ext>
            </a:extLst>
          </p:cNvPr>
          <p:cNvSpPr>
            <a:spLocks noGrp="1"/>
          </p:cNvSpPr>
          <p:nvPr>
            <p:ph type="sldNum" sz="quarter" idx="4"/>
          </p:nvPr>
        </p:nvSpPr>
        <p:spPr/>
        <p:txBody>
          <a:bodyPr/>
          <a:lstStyle/>
          <a:p>
            <a:fld id="{963AE364-3624-814B-BDC1-6A7B3421206F}" type="slidenum">
              <a:rPr lang="en-US" smtClean="0"/>
              <a:pPr/>
              <a:t>8</a:t>
            </a:fld>
            <a:endParaRPr lang="en-US" dirty="0"/>
          </a:p>
        </p:txBody>
      </p:sp>
      <p:pic>
        <p:nvPicPr>
          <p:cNvPr id="5" name="Picture 4">
            <a:extLst>
              <a:ext uri="{FF2B5EF4-FFF2-40B4-BE49-F238E27FC236}">
                <a16:creationId xmlns:a16="http://schemas.microsoft.com/office/drawing/2014/main" id="{5059DA63-324A-46DC-A90C-92B52C0316F7}"/>
              </a:ext>
            </a:extLst>
          </p:cNvPr>
          <p:cNvPicPr>
            <a:picLocks noChangeAspect="1"/>
          </p:cNvPicPr>
          <p:nvPr/>
        </p:nvPicPr>
        <p:blipFill>
          <a:blip r:embed="rId2"/>
          <a:stretch>
            <a:fillRect/>
          </a:stretch>
        </p:blipFill>
        <p:spPr>
          <a:xfrm>
            <a:off x="235744" y="1479133"/>
            <a:ext cx="6386512" cy="3705633"/>
          </a:xfrm>
          <a:prstGeom prst="rect">
            <a:avLst/>
          </a:prstGeom>
        </p:spPr>
      </p:pic>
      <p:pic>
        <p:nvPicPr>
          <p:cNvPr id="6" name="Picture 5">
            <a:extLst>
              <a:ext uri="{FF2B5EF4-FFF2-40B4-BE49-F238E27FC236}">
                <a16:creationId xmlns:a16="http://schemas.microsoft.com/office/drawing/2014/main" id="{84F9DD44-C27C-46E4-B94E-DACDBE6DB63E}"/>
              </a:ext>
            </a:extLst>
          </p:cNvPr>
          <p:cNvPicPr>
            <a:picLocks noChangeAspect="1"/>
          </p:cNvPicPr>
          <p:nvPr/>
        </p:nvPicPr>
        <p:blipFill>
          <a:blip r:embed="rId3"/>
          <a:stretch>
            <a:fillRect/>
          </a:stretch>
        </p:blipFill>
        <p:spPr>
          <a:xfrm>
            <a:off x="0" y="5636010"/>
            <a:ext cx="6858000" cy="3285740"/>
          </a:xfrm>
          <a:prstGeom prst="rect">
            <a:avLst/>
          </a:prstGeom>
        </p:spPr>
      </p:pic>
    </p:spTree>
    <p:extLst>
      <p:ext uri="{BB962C8B-B14F-4D97-AF65-F5344CB8AC3E}">
        <p14:creationId xmlns:p14="http://schemas.microsoft.com/office/powerpoint/2010/main" val="673474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p:txBody>
          <a:bodyPr/>
          <a:lstStyle/>
          <a:p>
            <a:r>
              <a:rPr lang="en-GB" dirty="0"/>
              <a:t>Breakout discussion 2 – Reflecting and paraphrasing</a:t>
            </a:r>
          </a:p>
        </p:txBody>
      </p:sp>
      <p:sp>
        <p:nvSpPr>
          <p:cNvPr id="2" name="Slide Number Placeholder 1">
            <a:extLst>
              <a:ext uri="{FF2B5EF4-FFF2-40B4-BE49-F238E27FC236}">
                <a16:creationId xmlns:a16="http://schemas.microsoft.com/office/drawing/2014/main" id="{87787366-C420-47CE-A3BA-5783415291F0}"/>
              </a:ext>
            </a:extLst>
          </p:cNvPr>
          <p:cNvSpPr>
            <a:spLocks noGrp="1"/>
          </p:cNvSpPr>
          <p:nvPr>
            <p:ph type="sldNum" sz="quarter" idx="4"/>
          </p:nvPr>
        </p:nvSpPr>
        <p:spPr/>
        <p:txBody>
          <a:bodyPr/>
          <a:lstStyle/>
          <a:p>
            <a:fld id="{963AE364-3624-814B-BDC1-6A7B3421206F}" type="slidenum">
              <a:rPr lang="en-US" smtClean="0"/>
              <a:pPr/>
              <a:t>9</a:t>
            </a:fld>
            <a:endParaRPr lang="en-US" dirty="0"/>
          </a:p>
        </p:txBody>
      </p:sp>
      <p:sp>
        <p:nvSpPr>
          <p:cNvPr id="8" name="Rectangle 7">
            <a:extLst>
              <a:ext uri="{FF2B5EF4-FFF2-40B4-BE49-F238E27FC236}">
                <a16:creationId xmlns:a16="http://schemas.microsoft.com/office/drawing/2014/main" id="{5958DE94-D2EE-4A61-BD4A-6EB4648EA824}"/>
              </a:ext>
            </a:extLst>
          </p:cNvPr>
          <p:cNvSpPr/>
          <p:nvPr/>
        </p:nvSpPr>
        <p:spPr>
          <a:xfrm>
            <a:off x="117233" y="5306091"/>
            <a:ext cx="2894908" cy="3821082"/>
          </a:xfrm>
          <a:prstGeom prst="rect">
            <a:avLst/>
          </a:prstGeom>
          <a:solidFill>
            <a:srgbClr val="067B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FFFFFF"/>
                </a:solidFill>
                <a:effectLst/>
                <a:uLnTx/>
                <a:uFillTx/>
                <a:latin typeface="Calibri" panose="020F0502020204030204"/>
                <a:ea typeface="+mn-ea"/>
                <a:cs typeface="+mn-cs"/>
              </a:rPr>
              <a:t>I’m feeling really low at the moment. Everything feels like such an effort – getting up in the morning and having a shower feels like a mammoth task. When I do manage to get up I feel like I’m walking around with a heavy weight on my shoulders. I was supposed to see my mum last week, but I cancelled again – she’s probably really upset with me. It feels like this is just my life now, it’s never going to get any better.</a:t>
            </a:r>
          </a:p>
        </p:txBody>
      </p:sp>
      <p:sp>
        <p:nvSpPr>
          <p:cNvPr id="9" name="Rectangle 8">
            <a:extLst>
              <a:ext uri="{FF2B5EF4-FFF2-40B4-BE49-F238E27FC236}">
                <a16:creationId xmlns:a16="http://schemas.microsoft.com/office/drawing/2014/main" id="{48687F5E-1A07-4CE8-BBC5-264EAAD6EF58}"/>
              </a:ext>
            </a:extLst>
          </p:cNvPr>
          <p:cNvSpPr/>
          <p:nvPr/>
        </p:nvSpPr>
        <p:spPr>
          <a:xfrm>
            <a:off x="117233" y="1382426"/>
            <a:ext cx="2894908" cy="3821082"/>
          </a:xfrm>
          <a:prstGeom prst="rect">
            <a:avLst/>
          </a:prstGeom>
          <a:solidFill>
            <a:srgbClr val="067B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FFFFFF"/>
                </a:solidFill>
                <a:effectLst/>
                <a:uLnTx/>
                <a:uFillTx/>
                <a:latin typeface="Calibri" panose="020F0502020204030204"/>
                <a:ea typeface="+mn-ea"/>
                <a:cs typeface="+mn-cs"/>
              </a:rPr>
              <a:t>I feel really stuck – it feels like everything is going wrong. Everything was going well and then my relationship started to go downhill. I keep telling myself to stay positive but if it wasn’t for the children, I think I would leave. No matter how hard I try, I keep hitting dead ends, and I don’t know where to turn any more. I feel like such a failure. </a:t>
            </a:r>
          </a:p>
        </p:txBody>
      </p:sp>
      <p:sp>
        <p:nvSpPr>
          <p:cNvPr id="10" name="Rectangle 9">
            <a:extLst>
              <a:ext uri="{FF2B5EF4-FFF2-40B4-BE49-F238E27FC236}">
                <a16:creationId xmlns:a16="http://schemas.microsoft.com/office/drawing/2014/main" id="{3DC23798-4412-4647-8D8E-95782EEAAA5C}"/>
              </a:ext>
            </a:extLst>
          </p:cNvPr>
          <p:cNvSpPr/>
          <p:nvPr/>
        </p:nvSpPr>
        <p:spPr>
          <a:xfrm>
            <a:off x="3595613" y="1392870"/>
            <a:ext cx="3145155" cy="1202411"/>
          </a:xfrm>
          <a:prstGeom prst="rect">
            <a:avLst/>
          </a:prstGeom>
          <a:solidFill>
            <a:srgbClr val="FFFFFF"/>
          </a:solidFill>
          <a:ln w="19050" cap="flat" cmpd="sng" algn="ctr">
            <a:solidFill>
              <a:srgbClr val="92D050"/>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0000"/>
                </a:solidFill>
                <a:effectLst/>
                <a:uLnTx/>
                <a:uFillTx/>
                <a:latin typeface="Calibri" panose="020F0502020204030204"/>
                <a:ea typeface="+mn-ea"/>
                <a:cs typeface="+mn-cs"/>
              </a:rPr>
              <a:t>Reflecting</a:t>
            </a: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a:t>
            </a:r>
          </a:p>
        </p:txBody>
      </p:sp>
      <p:sp>
        <p:nvSpPr>
          <p:cNvPr id="11" name="Rectangle 10">
            <a:extLst>
              <a:ext uri="{FF2B5EF4-FFF2-40B4-BE49-F238E27FC236}">
                <a16:creationId xmlns:a16="http://schemas.microsoft.com/office/drawing/2014/main" id="{8EBD6B5D-88FD-4944-A7CA-4B26ADCE0503}"/>
              </a:ext>
            </a:extLst>
          </p:cNvPr>
          <p:cNvSpPr/>
          <p:nvPr/>
        </p:nvSpPr>
        <p:spPr>
          <a:xfrm>
            <a:off x="3595613" y="2714331"/>
            <a:ext cx="3145155" cy="2499622"/>
          </a:xfrm>
          <a:prstGeom prst="rect">
            <a:avLst/>
          </a:prstGeom>
          <a:solidFill>
            <a:srgbClr val="FFFFFF"/>
          </a:solidFill>
          <a:ln w="19050" cap="flat" cmpd="sng" algn="ctr">
            <a:solidFill>
              <a:srgbClr val="067B81"/>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0000"/>
                </a:solidFill>
                <a:effectLst/>
                <a:uLnTx/>
                <a:uFillTx/>
                <a:latin typeface="Calibri" panose="020F0502020204030204"/>
                <a:ea typeface="+mn-ea"/>
                <a:cs typeface="+mn-cs"/>
              </a:rPr>
              <a:t>Paraphrasing</a:t>
            </a: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12" name="Arrow: Right 11">
            <a:extLst>
              <a:ext uri="{FF2B5EF4-FFF2-40B4-BE49-F238E27FC236}">
                <a16:creationId xmlns:a16="http://schemas.microsoft.com/office/drawing/2014/main" id="{1EA9061F-E0EB-435C-AFAA-4C9065A8064C}"/>
              </a:ext>
            </a:extLst>
          </p:cNvPr>
          <p:cNvSpPr/>
          <p:nvPr/>
        </p:nvSpPr>
        <p:spPr>
          <a:xfrm>
            <a:off x="3098063" y="2947137"/>
            <a:ext cx="451962" cy="691661"/>
          </a:xfrm>
          <a:prstGeom prst="rightArrow">
            <a:avLst/>
          </a:prstGeom>
          <a:solidFill>
            <a:srgbClr val="FFFFFF">
              <a:lumMod val="65000"/>
            </a:srgbClr>
          </a:solidFill>
          <a:ln w="12700" cap="flat" cmpd="sng" algn="ctr">
            <a:solidFill>
              <a:srgbClr val="FFFFFF">
                <a:lumMod val="6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3" name="Arrow: Right 12">
            <a:extLst>
              <a:ext uri="{FF2B5EF4-FFF2-40B4-BE49-F238E27FC236}">
                <a16:creationId xmlns:a16="http://schemas.microsoft.com/office/drawing/2014/main" id="{36787A85-B984-47F6-9697-27CC171DE502}"/>
              </a:ext>
            </a:extLst>
          </p:cNvPr>
          <p:cNvSpPr/>
          <p:nvPr/>
        </p:nvSpPr>
        <p:spPr>
          <a:xfrm>
            <a:off x="3098063" y="6870801"/>
            <a:ext cx="451962" cy="691661"/>
          </a:xfrm>
          <a:prstGeom prst="rightArrow">
            <a:avLst/>
          </a:prstGeom>
          <a:solidFill>
            <a:srgbClr val="FFFFFF">
              <a:lumMod val="65000"/>
            </a:srgbClr>
          </a:solidFill>
          <a:ln w="12700" cap="flat" cmpd="sng" algn="ctr">
            <a:solidFill>
              <a:srgbClr val="FFFFFF">
                <a:lumMod val="6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C738998-A388-4C38-8A00-9BEE587735A3}"/>
              </a:ext>
            </a:extLst>
          </p:cNvPr>
          <p:cNvSpPr/>
          <p:nvPr/>
        </p:nvSpPr>
        <p:spPr>
          <a:xfrm>
            <a:off x="3595613" y="5306090"/>
            <a:ext cx="3145155" cy="1202411"/>
          </a:xfrm>
          <a:prstGeom prst="rect">
            <a:avLst/>
          </a:prstGeom>
          <a:solidFill>
            <a:srgbClr val="FFFFFF"/>
          </a:solidFill>
          <a:ln w="19050" cap="flat" cmpd="sng" algn="ctr">
            <a:solidFill>
              <a:srgbClr val="92D050"/>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0000"/>
                </a:solidFill>
                <a:effectLst/>
                <a:uLnTx/>
                <a:uFillTx/>
                <a:latin typeface="Calibri" panose="020F0502020204030204"/>
                <a:ea typeface="+mn-ea"/>
                <a:cs typeface="+mn-cs"/>
              </a:rPr>
              <a:t>Reflecting</a:t>
            </a: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a:t>
            </a:r>
          </a:p>
        </p:txBody>
      </p:sp>
      <p:sp>
        <p:nvSpPr>
          <p:cNvPr id="15" name="Rectangle 14">
            <a:extLst>
              <a:ext uri="{FF2B5EF4-FFF2-40B4-BE49-F238E27FC236}">
                <a16:creationId xmlns:a16="http://schemas.microsoft.com/office/drawing/2014/main" id="{AEA2ED0F-13FC-4F8B-A067-D374FA20F7BF}"/>
              </a:ext>
            </a:extLst>
          </p:cNvPr>
          <p:cNvSpPr/>
          <p:nvPr/>
        </p:nvSpPr>
        <p:spPr>
          <a:xfrm>
            <a:off x="3595612" y="6627551"/>
            <a:ext cx="3145155" cy="2499622"/>
          </a:xfrm>
          <a:prstGeom prst="rect">
            <a:avLst/>
          </a:prstGeom>
          <a:solidFill>
            <a:srgbClr val="FFFFFF"/>
          </a:solidFill>
          <a:ln w="19050" cap="flat" cmpd="sng" algn="ctr">
            <a:solidFill>
              <a:srgbClr val="067B81"/>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000000"/>
                </a:solidFill>
                <a:effectLst/>
                <a:uLnTx/>
                <a:uFillTx/>
                <a:latin typeface="Calibri" panose="020F0502020204030204"/>
                <a:ea typeface="+mn-ea"/>
                <a:cs typeface="+mn-cs"/>
              </a:rPr>
              <a:t>Paraphrasing</a:t>
            </a:r>
            <a:r>
              <a:rPr kumimoji="0" lang="en-GB" sz="1100" b="0" i="0" u="none" strike="noStrike" kern="0" cap="none" spc="0" normalizeH="0" baseline="0" noProof="0" dirty="0">
                <a:ln>
                  <a:noFill/>
                </a:ln>
                <a:solidFill>
                  <a:srgbClr val="00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550387331"/>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55F51"/>
      </a:dk2>
      <a:lt2>
        <a:srgbClr val="FFFFFF"/>
      </a:lt2>
      <a:accent1>
        <a:srgbClr val="A8D33B"/>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AA6B62BF990F438D258CD6F87895DC" ma:contentTypeVersion="12" ma:contentTypeDescription="Create a new document." ma:contentTypeScope="" ma:versionID="5a0fd1c0abc84d9c03d3d07f20a29f6e">
  <xsd:schema xmlns:xsd="http://www.w3.org/2001/XMLSchema" xmlns:xs="http://www.w3.org/2001/XMLSchema" xmlns:p="http://schemas.microsoft.com/office/2006/metadata/properties" xmlns:ns2="76d5dbf8-e469-437e-8e82-e6148fcede3d" xmlns:ns3="23c4ded0-77c3-459a-bb69-8f6a8d7895f0" targetNamespace="http://schemas.microsoft.com/office/2006/metadata/properties" ma:root="true" ma:fieldsID="7bdd0cbc406828117cbc4ec30d2a72c2" ns2:_="" ns3:_="">
    <xsd:import namespace="76d5dbf8-e469-437e-8e82-e6148fcede3d"/>
    <xsd:import namespace="23c4ded0-77c3-459a-bb69-8f6a8d7895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dbf8-e469-437e-8e82-e6148fcede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c4ded0-77c3-459a-bb69-8f6a8d7895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850432-36F4-4476-94B6-5A0BC1C6E3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dbf8-e469-437e-8e82-e6148fcede3d"/>
    <ds:schemaRef ds:uri="23c4ded0-77c3-459a-bb69-8f6a8d7895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B6DB39-6FA2-4EB7-A748-0C6DF589D8ED}">
  <ds:schemaRefs>
    <ds:schemaRef ds:uri="http://schemas.microsoft.com/sharepoint/v3/contenttype/forms"/>
  </ds:schemaRefs>
</ds:datastoreItem>
</file>

<file path=customXml/itemProps3.xml><?xml version="1.0" encoding="utf-8"?>
<ds:datastoreItem xmlns:ds="http://schemas.openxmlformats.org/officeDocument/2006/customXml" ds:itemID="{124F5DF1-43C5-4BD8-BCD2-2904D4AA62BC}">
  <ds:schemaRefs>
    <ds:schemaRef ds:uri="http://schemas.microsoft.com/office/2006/documentManagement/types"/>
    <ds:schemaRef ds:uri="http://www.w3.org/XML/1998/namespace"/>
    <ds:schemaRef ds:uri="http://purl.org/dc/elements/1.1/"/>
    <ds:schemaRef ds:uri="http://schemas.openxmlformats.org/package/2006/metadata/core-properties"/>
    <ds:schemaRef ds:uri="23c4ded0-77c3-459a-bb69-8f6a8d7895f0"/>
    <ds:schemaRef ds:uri="http://purl.org/dc/dcmitype/"/>
    <ds:schemaRef ds:uri="76d5dbf8-e469-437e-8e82-e6148fcede3d"/>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573</TotalTime>
  <Words>1749</Words>
  <Application>Microsoft Office PowerPoint</Application>
  <PresentationFormat>A4 Paper (210x297 mm)</PresentationFormat>
  <Paragraphs>118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Custom Design</vt:lpstr>
      <vt:lpstr>Mental Health</vt:lpstr>
      <vt:lpstr>Recovery - recap</vt:lpstr>
      <vt:lpstr>Recovery focused language</vt:lpstr>
      <vt:lpstr>Breakout discussion 1 – Recovery language</vt:lpstr>
      <vt:lpstr>Recovery language examples</vt:lpstr>
      <vt:lpstr>Stories</vt:lpstr>
      <vt:lpstr>Story telling methods</vt:lpstr>
      <vt:lpstr>A refresher: reflecting, paraphrasing and summarising</vt:lpstr>
      <vt:lpstr>Breakout discussion 2 – Reflecting and paraphrasing</vt:lpstr>
      <vt:lpstr>Breakout discussion 3 – Story telling</vt:lpstr>
      <vt:lpstr>Breakout discussion 4 – Working with diagnosis</vt:lpstr>
      <vt:lpstr>Breakout discussion 5 – Working with diagnosis</vt:lpstr>
      <vt:lpstr>Breakout discussion 6 – Buddy catch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as a Peer</dc:title>
  <dc:creator>Victoria Stanway</dc:creator>
  <cp:lastModifiedBy>Sam Wall</cp:lastModifiedBy>
  <cp:revision>5</cp:revision>
  <dcterms:created xsi:type="dcterms:W3CDTF">2020-02-21T17:02:34Z</dcterms:created>
  <dcterms:modified xsi:type="dcterms:W3CDTF">2020-12-10T16:58:55Z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0x010100EEAA6B62BF990F438D258CD6F87895DC</vt:lpwstr>
  </property>
</Properties>
</file>