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4"/>
  </p:sldMasterIdLst>
  <p:notesMasterIdLst>
    <p:notesMasterId r:id="rId56"/>
  </p:notesMasterIdLst>
  <p:sldIdLst>
    <p:sldId id="274" r:id="rId5"/>
    <p:sldId id="266" r:id="rId6"/>
    <p:sldId id="1193" r:id="rId7"/>
    <p:sldId id="1367" r:id="rId8"/>
    <p:sldId id="1366" r:id="rId9"/>
    <p:sldId id="1368" r:id="rId10"/>
    <p:sldId id="1204" r:id="rId11"/>
    <p:sldId id="1252" r:id="rId12"/>
    <p:sldId id="1255" r:id="rId13"/>
    <p:sldId id="1121" r:id="rId14"/>
    <p:sldId id="1192" r:id="rId15"/>
    <p:sldId id="1122" r:id="rId16"/>
    <p:sldId id="1226" r:id="rId17"/>
    <p:sldId id="1199" r:id="rId18"/>
    <p:sldId id="1166" r:id="rId19"/>
    <p:sldId id="1222" r:id="rId20"/>
    <p:sldId id="1223" r:id="rId21"/>
    <p:sldId id="1311" r:id="rId22"/>
    <p:sldId id="1238" r:id="rId23"/>
    <p:sldId id="1237" r:id="rId24"/>
    <p:sldId id="1290" r:id="rId25"/>
    <p:sldId id="1291" r:id="rId26"/>
    <p:sldId id="1309" r:id="rId27"/>
    <p:sldId id="1310" r:id="rId28"/>
    <p:sldId id="284" r:id="rId29"/>
    <p:sldId id="1167" r:id="rId30"/>
    <p:sldId id="1292" r:id="rId31"/>
    <p:sldId id="1207" r:id="rId32"/>
    <p:sldId id="1241" r:id="rId33"/>
    <p:sldId id="1242" r:id="rId34"/>
    <p:sldId id="1243" r:id="rId35"/>
    <p:sldId id="1244" r:id="rId36"/>
    <p:sldId id="1281" r:id="rId37"/>
    <p:sldId id="1127" r:id="rId38"/>
    <p:sldId id="1187" r:id="rId39"/>
    <p:sldId id="1312" r:id="rId40"/>
    <p:sldId id="1297" r:id="rId41"/>
    <p:sldId id="1304" r:id="rId42"/>
    <p:sldId id="1186" r:id="rId43"/>
    <p:sldId id="1246" r:id="rId44"/>
    <p:sldId id="1302" r:id="rId45"/>
    <p:sldId id="1280" r:id="rId46"/>
    <p:sldId id="1286" r:id="rId47"/>
    <p:sldId id="1287" r:id="rId48"/>
    <p:sldId id="1305" r:id="rId49"/>
    <p:sldId id="1284" r:id="rId50"/>
    <p:sldId id="1225" r:id="rId51"/>
    <p:sldId id="1365" r:id="rId52"/>
    <p:sldId id="1307" r:id="rId53"/>
    <p:sldId id="1123" r:id="rId54"/>
    <p:sldId id="272" r:id="rId55"/>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asha Larkin" initials="NL" lastIdx="1" clrIdx="0">
    <p:extLst>
      <p:ext uri="{19B8F6BF-5375-455C-9EA6-DF929625EA0E}">
        <p15:presenceInfo xmlns:p15="http://schemas.microsoft.com/office/powerpoint/2012/main" userId="S::Natasha.larkin@pplconsulting.co.uk::b93eeb72-c82d-4d35-84ce-0e5939efbf3e" providerId="AD"/>
      </p:ext>
    </p:extLst>
  </p:cmAuthor>
  <p:cmAuthor id="2" name="Natasha Larkin" initials="NL [2]" lastIdx="5" clrIdx="1">
    <p:extLst>
      <p:ext uri="{19B8F6BF-5375-455C-9EA6-DF929625EA0E}">
        <p15:presenceInfo xmlns:p15="http://schemas.microsoft.com/office/powerpoint/2012/main" userId="Natasha Larkin" providerId="None"/>
      </p:ext>
    </p:extLst>
  </p:cmAuthor>
  <p:cmAuthor id="3" name="Laura Walsh" initials="LW" lastIdx="3" clrIdx="2">
    <p:extLst>
      <p:ext uri="{19B8F6BF-5375-455C-9EA6-DF929625EA0E}">
        <p15:presenceInfo xmlns:p15="http://schemas.microsoft.com/office/powerpoint/2012/main" userId="Laura Walsh" providerId="None"/>
      </p:ext>
    </p:extLst>
  </p:cmAuthor>
  <p:cmAuthor id="4" name="Natasha Larkin" initials="NL [3]" lastIdx="1" clrIdx="3">
    <p:extLst>
      <p:ext uri="{19B8F6BF-5375-455C-9EA6-DF929625EA0E}">
        <p15:presenceInfo xmlns:p15="http://schemas.microsoft.com/office/powerpoint/2012/main" userId="S::Natasha.larkin@ppl.org.uk::b93eeb72-c82d-4d35-84ce-0e5939efbf3e" providerId="AD"/>
      </p:ext>
    </p:extLst>
  </p:cmAuthor>
  <p:cmAuthor id="5" name="Julia Prudhoe" initials="JP" lastIdx="1" clrIdx="4">
    <p:extLst>
      <p:ext uri="{19B8F6BF-5375-455C-9EA6-DF929625EA0E}">
        <p15:presenceInfo xmlns:p15="http://schemas.microsoft.com/office/powerpoint/2012/main" userId="S::juliaprudhoe_outlook.com#ext#@pplconsulting.co.uk::1d786ff1-4a6e-44bc-8135-10449bd05bf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7B81"/>
    <a:srgbClr val="1A92C4"/>
    <a:srgbClr val="131313"/>
    <a:srgbClr val="C5D3DE"/>
    <a:srgbClr val="3F3830"/>
    <a:srgbClr val="74C311"/>
    <a:srgbClr val="160702"/>
    <a:srgbClr val="00365C"/>
    <a:srgbClr val="68928B"/>
    <a:srgbClr val="636D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A75DAE-3AFF-43F1-9F9B-1F338675189F}" v="3" dt="2020-12-10T16:26:43.136"/>
    <p1510:client id="{3D1D2764-7CB7-19A1-66CB-CE68A95BE74A}" v="36" dt="2020-12-09T16:46:57.364"/>
    <p1510:client id="{5A56939B-08D0-67C5-D420-D11C54BBC061}" v="285" dt="2020-12-10T09:06:17.983"/>
    <p1510:client id="{845909C6-28CF-12A2-EB0F-F09B6B42D307}" v="29" dt="2020-12-10T08:52:56.8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1498"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4BD1F8-4ECF-41DC-9BA2-AB9A90C8CAC4}"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A8DA9A86-770B-476A-A3ED-5E95471CF718}">
      <dgm:prSet/>
      <dgm:spPr/>
      <dgm:t>
        <a:bodyPr/>
        <a:lstStyle/>
        <a:p>
          <a:r>
            <a:rPr lang="en-GB" b="0" i="0"/>
            <a:t>Listening </a:t>
          </a:r>
          <a:endParaRPr lang="en-GB"/>
        </a:p>
      </dgm:t>
    </dgm:pt>
    <dgm:pt modelId="{36291BC4-E8F4-4CE9-A5A6-C32308F56983}" type="parTrans" cxnId="{685C0CA5-614A-48CF-9AB0-A2EB18AF9509}">
      <dgm:prSet/>
      <dgm:spPr/>
      <dgm:t>
        <a:bodyPr/>
        <a:lstStyle/>
        <a:p>
          <a:endParaRPr lang="en-GB"/>
        </a:p>
      </dgm:t>
    </dgm:pt>
    <dgm:pt modelId="{4BE32EFD-F0BF-4D86-96F0-DDB618CF1374}" type="sibTrans" cxnId="{685C0CA5-614A-48CF-9AB0-A2EB18AF9509}">
      <dgm:prSet/>
      <dgm:spPr/>
      <dgm:t>
        <a:bodyPr/>
        <a:lstStyle/>
        <a:p>
          <a:endParaRPr lang="en-GB"/>
        </a:p>
      </dgm:t>
    </dgm:pt>
    <dgm:pt modelId="{3A85DCE6-B3A0-4B1C-B8D9-480B66170DD5}">
      <dgm:prSet/>
      <dgm:spPr/>
      <dgm:t>
        <a:bodyPr/>
        <a:lstStyle/>
        <a:p>
          <a:r>
            <a:rPr lang="en-GB" b="0" i="0"/>
            <a:t>Enabling people to tell their stories in their own words.</a:t>
          </a:r>
          <a:endParaRPr lang="en-GB"/>
        </a:p>
      </dgm:t>
    </dgm:pt>
    <dgm:pt modelId="{847E18B8-AB88-4FB5-9965-7B8078B7994F}" type="parTrans" cxnId="{6F63F740-3C03-45EE-92CE-25B5BDA18BAD}">
      <dgm:prSet/>
      <dgm:spPr/>
      <dgm:t>
        <a:bodyPr/>
        <a:lstStyle/>
        <a:p>
          <a:endParaRPr lang="en-GB"/>
        </a:p>
      </dgm:t>
    </dgm:pt>
    <dgm:pt modelId="{5C470066-3269-45B4-9638-5139D399B0DB}" type="sibTrans" cxnId="{6F63F740-3C03-45EE-92CE-25B5BDA18BAD}">
      <dgm:prSet/>
      <dgm:spPr/>
      <dgm:t>
        <a:bodyPr/>
        <a:lstStyle/>
        <a:p>
          <a:endParaRPr lang="en-GB"/>
        </a:p>
      </dgm:t>
    </dgm:pt>
    <dgm:pt modelId="{44A52375-9A03-4283-8931-9BF4FFBB1AB5}">
      <dgm:prSet/>
      <dgm:spPr/>
      <dgm:t>
        <a:bodyPr/>
        <a:lstStyle/>
        <a:p>
          <a:r>
            <a:rPr lang="en-GB" b="0" i="0"/>
            <a:t>Understanding </a:t>
          </a:r>
          <a:endParaRPr lang="en-GB"/>
        </a:p>
      </dgm:t>
    </dgm:pt>
    <dgm:pt modelId="{2B02E8C5-589E-46D3-B7C4-31A2399FB489}" type="parTrans" cxnId="{6E5B64A9-C6CA-4EC5-A431-1BD3B7FA7A03}">
      <dgm:prSet/>
      <dgm:spPr/>
      <dgm:t>
        <a:bodyPr/>
        <a:lstStyle/>
        <a:p>
          <a:endParaRPr lang="en-GB"/>
        </a:p>
      </dgm:t>
    </dgm:pt>
    <dgm:pt modelId="{E6760EAE-4CDF-4B60-B9E5-8D893907BE09}" type="sibTrans" cxnId="{6E5B64A9-C6CA-4EC5-A431-1BD3B7FA7A03}">
      <dgm:prSet/>
      <dgm:spPr/>
      <dgm:t>
        <a:bodyPr/>
        <a:lstStyle/>
        <a:p>
          <a:endParaRPr lang="en-GB"/>
        </a:p>
      </dgm:t>
    </dgm:pt>
    <dgm:pt modelId="{3AB0BC91-F8F3-445F-A8A5-6E66178D4D42}">
      <dgm:prSet/>
      <dgm:spPr/>
      <dgm:t>
        <a:bodyPr/>
        <a:lstStyle/>
        <a:p>
          <a:r>
            <a:rPr lang="en-GB" b="0" i="0"/>
            <a:t>Receiving people and their stories with insight and empathy. </a:t>
          </a:r>
          <a:endParaRPr lang="en-GB"/>
        </a:p>
      </dgm:t>
    </dgm:pt>
    <dgm:pt modelId="{522A7354-E564-448E-8B6C-0BA0D77499A0}" type="parTrans" cxnId="{E55FEFD2-322C-4B58-8C64-9E52C46D8B6B}">
      <dgm:prSet/>
      <dgm:spPr/>
      <dgm:t>
        <a:bodyPr/>
        <a:lstStyle/>
        <a:p>
          <a:endParaRPr lang="en-GB"/>
        </a:p>
      </dgm:t>
    </dgm:pt>
    <dgm:pt modelId="{21D16351-1DC4-4A98-B51D-047823821EF9}" type="sibTrans" cxnId="{E55FEFD2-322C-4B58-8C64-9E52C46D8B6B}">
      <dgm:prSet/>
      <dgm:spPr/>
      <dgm:t>
        <a:bodyPr/>
        <a:lstStyle/>
        <a:p>
          <a:endParaRPr lang="en-GB"/>
        </a:p>
      </dgm:t>
    </dgm:pt>
    <dgm:pt modelId="{B994E7BA-809C-4DCD-80A5-BB2316FEFE56}">
      <dgm:prSet/>
      <dgm:spPr/>
      <dgm:t>
        <a:bodyPr/>
        <a:lstStyle/>
        <a:p>
          <a:r>
            <a:rPr lang="en-GB" b="0" i="0"/>
            <a:t>Responding </a:t>
          </a:r>
          <a:endParaRPr lang="en-GB"/>
        </a:p>
      </dgm:t>
    </dgm:pt>
    <dgm:pt modelId="{989BA46F-AB44-4643-980A-BD9997737FAF}" type="parTrans" cxnId="{ECC94EA7-0DBF-46FA-A09F-BFCFCDACECB5}">
      <dgm:prSet/>
      <dgm:spPr/>
      <dgm:t>
        <a:bodyPr/>
        <a:lstStyle/>
        <a:p>
          <a:endParaRPr lang="en-GB"/>
        </a:p>
      </dgm:t>
    </dgm:pt>
    <dgm:pt modelId="{7A49EF4E-B15B-4C3C-B202-061AD59D2D38}" type="sibTrans" cxnId="{ECC94EA7-0DBF-46FA-A09F-BFCFCDACECB5}">
      <dgm:prSet/>
      <dgm:spPr/>
      <dgm:t>
        <a:bodyPr/>
        <a:lstStyle/>
        <a:p>
          <a:endParaRPr lang="en-GB"/>
        </a:p>
      </dgm:t>
    </dgm:pt>
    <dgm:pt modelId="{57837FD5-FD4F-475D-8B88-809FD14E7DCD}">
      <dgm:prSet/>
      <dgm:spPr/>
      <dgm:t>
        <a:bodyPr/>
        <a:lstStyle/>
        <a:p>
          <a:r>
            <a:rPr lang="en-GB" b="0" i="0"/>
            <a:t>Offering people support that is timely, holistic and tailored to their individual needs. </a:t>
          </a:r>
          <a:endParaRPr lang="en-GB"/>
        </a:p>
      </dgm:t>
    </dgm:pt>
    <dgm:pt modelId="{20360449-8E57-496C-A41A-1AE44E525A89}" type="parTrans" cxnId="{1A5433AF-E44C-48B2-A8AC-5D26F4C45B26}">
      <dgm:prSet/>
      <dgm:spPr/>
      <dgm:t>
        <a:bodyPr/>
        <a:lstStyle/>
        <a:p>
          <a:endParaRPr lang="en-GB"/>
        </a:p>
      </dgm:t>
    </dgm:pt>
    <dgm:pt modelId="{9EFA7003-3C6B-4DDE-B411-935E6AC359B8}" type="sibTrans" cxnId="{1A5433AF-E44C-48B2-A8AC-5D26F4C45B26}">
      <dgm:prSet/>
      <dgm:spPr/>
      <dgm:t>
        <a:bodyPr/>
        <a:lstStyle/>
        <a:p>
          <a:endParaRPr lang="en-GB"/>
        </a:p>
      </dgm:t>
    </dgm:pt>
    <dgm:pt modelId="{1F7CAB13-72B6-409A-99DE-8EF37A1AD2BD}">
      <dgm:prSet/>
      <dgm:spPr/>
      <dgm:t>
        <a:bodyPr/>
        <a:lstStyle/>
        <a:p>
          <a:r>
            <a:rPr lang="en-GB" b="0" i="0"/>
            <a:t>Checking </a:t>
          </a:r>
          <a:endParaRPr lang="en-GB"/>
        </a:p>
      </dgm:t>
    </dgm:pt>
    <dgm:pt modelId="{168E06EA-833B-454B-A173-3F2DD453663A}" type="parTrans" cxnId="{5AC5F3B6-14ED-47CB-99CC-FFE2E7ED3C60}">
      <dgm:prSet/>
      <dgm:spPr/>
      <dgm:t>
        <a:bodyPr/>
        <a:lstStyle/>
        <a:p>
          <a:endParaRPr lang="en-GB"/>
        </a:p>
      </dgm:t>
    </dgm:pt>
    <dgm:pt modelId="{59FC4ED3-A188-4567-87A9-9C69CB101942}" type="sibTrans" cxnId="{5AC5F3B6-14ED-47CB-99CC-FFE2E7ED3C60}">
      <dgm:prSet/>
      <dgm:spPr/>
      <dgm:t>
        <a:bodyPr/>
        <a:lstStyle/>
        <a:p>
          <a:endParaRPr lang="en-GB"/>
        </a:p>
      </dgm:t>
    </dgm:pt>
    <dgm:pt modelId="{A370A4D8-5F46-4474-958D-11AEDC65B710}">
      <dgm:prSet/>
      <dgm:spPr/>
      <dgm:t>
        <a:bodyPr/>
        <a:lstStyle/>
        <a:p>
          <a:r>
            <a:rPr lang="en-GB" b="0" i="0"/>
            <a:t>Ensuring that services are listening, understanding and responding in a meaningful way.</a:t>
          </a:r>
          <a:endParaRPr lang="en-GB"/>
        </a:p>
      </dgm:t>
    </dgm:pt>
    <dgm:pt modelId="{8245EC75-58EA-4785-A192-CBE2C3265A68}" type="parTrans" cxnId="{6D4240C9-76F3-4EBD-81F6-571930A61309}">
      <dgm:prSet/>
      <dgm:spPr/>
      <dgm:t>
        <a:bodyPr/>
        <a:lstStyle/>
        <a:p>
          <a:endParaRPr lang="en-GB"/>
        </a:p>
      </dgm:t>
    </dgm:pt>
    <dgm:pt modelId="{15DE7DDD-35D8-4079-8023-DFB7145E4BF3}" type="sibTrans" cxnId="{6D4240C9-76F3-4EBD-81F6-571930A61309}">
      <dgm:prSet/>
      <dgm:spPr/>
      <dgm:t>
        <a:bodyPr/>
        <a:lstStyle/>
        <a:p>
          <a:endParaRPr lang="en-GB"/>
        </a:p>
      </dgm:t>
    </dgm:pt>
    <dgm:pt modelId="{C65E6335-66FA-4B80-AAFF-9DF6A2F6108B}" type="pres">
      <dgm:prSet presAssocID="{8F4BD1F8-4ECF-41DC-9BA2-AB9A90C8CAC4}" presName="Name0" presStyleCnt="0">
        <dgm:presLayoutVars>
          <dgm:dir/>
          <dgm:animLvl val="lvl"/>
          <dgm:resizeHandles val="exact"/>
        </dgm:presLayoutVars>
      </dgm:prSet>
      <dgm:spPr/>
    </dgm:pt>
    <dgm:pt modelId="{86A593C5-3901-4DC7-9B44-6B5955BF414E}" type="pres">
      <dgm:prSet presAssocID="{A8DA9A86-770B-476A-A3ED-5E95471CF718}" presName="linNode" presStyleCnt="0"/>
      <dgm:spPr/>
    </dgm:pt>
    <dgm:pt modelId="{165A2308-A3FB-4FEF-AC35-EA6F8F8F85E6}" type="pres">
      <dgm:prSet presAssocID="{A8DA9A86-770B-476A-A3ED-5E95471CF718}" presName="parentText" presStyleLbl="node1" presStyleIdx="0" presStyleCnt="4">
        <dgm:presLayoutVars>
          <dgm:chMax val="1"/>
          <dgm:bulletEnabled val="1"/>
        </dgm:presLayoutVars>
      </dgm:prSet>
      <dgm:spPr/>
    </dgm:pt>
    <dgm:pt modelId="{4BFDFA78-E48B-4A49-8F11-F27C9DA379DF}" type="pres">
      <dgm:prSet presAssocID="{A8DA9A86-770B-476A-A3ED-5E95471CF718}" presName="descendantText" presStyleLbl="alignAccFollowNode1" presStyleIdx="0" presStyleCnt="4">
        <dgm:presLayoutVars>
          <dgm:bulletEnabled val="1"/>
        </dgm:presLayoutVars>
      </dgm:prSet>
      <dgm:spPr/>
    </dgm:pt>
    <dgm:pt modelId="{268146EA-CA76-4DC2-8675-1D3F7F4E82A3}" type="pres">
      <dgm:prSet presAssocID="{4BE32EFD-F0BF-4D86-96F0-DDB618CF1374}" presName="sp" presStyleCnt="0"/>
      <dgm:spPr/>
    </dgm:pt>
    <dgm:pt modelId="{C4866F5B-41A6-4977-B05C-AE9823238850}" type="pres">
      <dgm:prSet presAssocID="{44A52375-9A03-4283-8931-9BF4FFBB1AB5}" presName="linNode" presStyleCnt="0"/>
      <dgm:spPr/>
    </dgm:pt>
    <dgm:pt modelId="{4D46B5E8-99E7-4A29-A7D5-CB9CB9F8CD01}" type="pres">
      <dgm:prSet presAssocID="{44A52375-9A03-4283-8931-9BF4FFBB1AB5}" presName="parentText" presStyleLbl="node1" presStyleIdx="1" presStyleCnt="4">
        <dgm:presLayoutVars>
          <dgm:chMax val="1"/>
          <dgm:bulletEnabled val="1"/>
        </dgm:presLayoutVars>
      </dgm:prSet>
      <dgm:spPr/>
    </dgm:pt>
    <dgm:pt modelId="{BB9D5A3E-4A5B-4F3D-8B8A-0B77D803882D}" type="pres">
      <dgm:prSet presAssocID="{44A52375-9A03-4283-8931-9BF4FFBB1AB5}" presName="descendantText" presStyleLbl="alignAccFollowNode1" presStyleIdx="1" presStyleCnt="4">
        <dgm:presLayoutVars>
          <dgm:bulletEnabled val="1"/>
        </dgm:presLayoutVars>
      </dgm:prSet>
      <dgm:spPr/>
    </dgm:pt>
    <dgm:pt modelId="{02325E60-1E4F-444B-98BF-908B4CA56550}" type="pres">
      <dgm:prSet presAssocID="{E6760EAE-4CDF-4B60-B9E5-8D893907BE09}" presName="sp" presStyleCnt="0"/>
      <dgm:spPr/>
    </dgm:pt>
    <dgm:pt modelId="{51CEA1DC-3F46-4356-BE58-2D856EFEE289}" type="pres">
      <dgm:prSet presAssocID="{B994E7BA-809C-4DCD-80A5-BB2316FEFE56}" presName="linNode" presStyleCnt="0"/>
      <dgm:spPr/>
    </dgm:pt>
    <dgm:pt modelId="{8F0B3B6D-A9EF-4877-9957-D6D2F933F26D}" type="pres">
      <dgm:prSet presAssocID="{B994E7BA-809C-4DCD-80A5-BB2316FEFE56}" presName="parentText" presStyleLbl="node1" presStyleIdx="2" presStyleCnt="4">
        <dgm:presLayoutVars>
          <dgm:chMax val="1"/>
          <dgm:bulletEnabled val="1"/>
        </dgm:presLayoutVars>
      </dgm:prSet>
      <dgm:spPr/>
    </dgm:pt>
    <dgm:pt modelId="{E682CADE-42F9-45BD-961C-B17130EA57AF}" type="pres">
      <dgm:prSet presAssocID="{B994E7BA-809C-4DCD-80A5-BB2316FEFE56}" presName="descendantText" presStyleLbl="alignAccFollowNode1" presStyleIdx="2" presStyleCnt="4">
        <dgm:presLayoutVars>
          <dgm:bulletEnabled val="1"/>
        </dgm:presLayoutVars>
      </dgm:prSet>
      <dgm:spPr/>
    </dgm:pt>
    <dgm:pt modelId="{0C6F56C5-8ED0-452F-8158-32000DAFEF9E}" type="pres">
      <dgm:prSet presAssocID="{7A49EF4E-B15B-4C3C-B202-061AD59D2D38}" presName="sp" presStyleCnt="0"/>
      <dgm:spPr/>
    </dgm:pt>
    <dgm:pt modelId="{1296440A-1DBE-4CD7-8963-1DBC27B3C49E}" type="pres">
      <dgm:prSet presAssocID="{1F7CAB13-72B6-409A-99DE-8EF37A1AD2BD}" presName="linNode" presStyleCnt="0"/>
      <dgm:spPr/>
    </dgm:pt>
    <dgm:pt modelId="{BCC700FE-A716-4C17-8A00-795A49C984E4}" type="pres">
      <dgm:prSet presAssocID="{1F7CAB13-72B6-409A-99DE-8EF37A1AD2BD}" presName="parentText" presStyleLbl="node1" presStyleIdx="3" presStyleCnt="4">
        <dgm:presLayoutVars>
          <dgm:chMax val="1"/>
          <dgm:bulletEnabled val="1"/>
        </dgm:presLayoutVars>
      </dgm:prSet>
      <dgm:spPr/>
    </dgm:pt>
    <dgm:pt modelId="{1AF5163E-E4EB-4C68-ABCA-2C6AD9CBBEB2}" type="pres">
      <dgm:prSet presAssocID="{1F7CAB13-72B6-409A-99DE-8EF37A1AD2BD}" presName="descendantText" presStyleLbl="alignAccFollowNode1" presStyleIdx="3" presStyleCnt="4">
        <dgm:presLayoutVars>
          <dgm:bulletEnabled val="1"/>
        </dgm:presLayoutVars>
      </dgm:prSet>
      <dgm:spPr/>
    </dgm:pt>
  </dgm:ptLst>
  <dgm:cxnLst>
    <dgm:cxn modelId="{F0DB3203-8505-4111-93C9-39E4E6A2ED3E}" type="presOf" srcId="{57837FD5-FD4F-475D-8B88-809FD14E7DCD}" destId="{E682CADE-42F9-45BD-961C-B17130EA57AF}" srcOrd="0" destOrd="0" presId="urn:microsoft.com/office/officeart/2005/8/layout/vList5"/>
    <dgm:cxn modelId="{EF33AD12-B61F-45D9-B376-618946AC1D89}" type="presOf" srcId="{1F7CAB13-72B6-409A-99DE-8EF37A1AD2BD}" destId="{BCC700FE-A716-4C17-8A00-795A49C984E4}" srcOrd="0" destOrd="0" presId="urn:microsoft.com/office/officeart/2005/8/layout/vList5"/>
    <dgm:cxn modelId="{E8799120-31A7-4135-BDD3-C2601E51A3CF}" type="presOf" srcId="{8F4BD1F8-4ECF-41DC-9BA2-AB9A90C8CAC4}" destId="{C65E6335-66FA-4B80-AAFF-9DF6A2F6108B}" srcOrd="0" destOrd="0" presId="urn:microsoft.com/office/officeart/2005/8/layout/vList5"/>
    <dgm:cxn modelId="{0F7D523E-0CC9-4C54-86F9-D70D5C74710A}" type="presOf" srcId="{3AB0BC91-F8F3-445F-A8A5-6E66178D4D42}" destId="{BB9D5A3E-4A5B-4F3D-8B8A-0B77D803882D}" srcOrd="0" destOrd="0" presId="urn:microsoft.com/office/officeart/2005/8/layout/vList5"/>
    <dgm:cxn modelId="{6F63F740-3C03-45EE-92CE-25B5BDA18BAD}" srcId="{A8DA9A86-770B-476A-A3ED-5E95471CF718}" destId="{3A85DCE6-B3A0-4B1C-B8D9-480B66170DD5}" srcOrd="0" destOrd="0" parTransId="{847E18B8-AB88-4FB5-9965-7B8078B7994F}" sibTransId="{5C470066-3269-45B4-9638-5139D399B0DB}"/>
    <dgm:cxn modelId="{50DF7C5F-8686-483C-A035-70AD91025FA8}" type="presOf" srcId="{A8DA9A86-770B-476A-A3ED-5E95471CF718}" destId="{165A2308-A3FB-4FEF-AC35-EA6F8F8F85E6}" srcOrd="0" destOrd="0" presId="urn:microsoft.com/office/officeart/2005/8/layout/vList5"/>
    <dgm:cxn modelId="{D535DF7A-3C79-4554-A3E1-8C89FA73B38B}" type="presOf" srcId="{3A85DCE6-B3A0-4B1C-B8D9-480B66170DD5}" destId="{4BFDFA78-E48B-4A49-8F11-F27C9DA379DF}" srcOrd="0" destOrd="0" presId="urn:microsoft.com/office/officeart/2005/8/layout/vList5"/>
    <dgm:cxn modelId="{88811198-44D1-4C4E-811B-DD681E79B534}" type="presOf" srcId="{44A52375-9A03-4283-8931-9BF4FFBB1AB5}" destId="{4D46B5E8-99E7-4A29-A7D5-CB9CB9F8CD01}" srcOrd="0" destOrd="0" presId="urn:microsoft.com/office/officeart/2005/8/layout/vList5"/>
    <dgm:cxn modelId="{685C0CA5-614A-48CF-9AB0-A2EB18AF9509}" srcId="{8F4BD1F8-4ECF-41DC-9BA2-AB9A90C8CAC4}" destId="{A8DA9A86-770B-476A-A3ED-5E95471CF718}" srcOrd="0" destOrd="0" parTransId="{36291BC4-E8F4-4CE9-A5A6-C32308F56983}" sibTransId="{4BE32EFD-F0BF-4D86-96F0-DDB618CF1374}"/>
    <dgm:cxn modelId="{ECC94EA7-0DBF-46FA-A09F-BFCFCDACECB5}" srcId="{8F4BD1F8-4ECF-41DC-9BA2-AB9A90C8CAC4}" destId="{B994E7BA-809C-4DCD-80A5-BB2316FEFE56}" srcOrd="2" destOrd="0" parTransId="{989BA46F-AB44-4643-980A-BD9997737FAF}" sibTransId="{7A49EF4E-B15B-4C3C-B202-061AD59D2D38}"/>
    <dgm:cxn modelId="{6E5B64A9-C6CA-4EC5-A431-1BD3B7FA7A03}" srcId="{8F4BD1F8-4ECF-41DC-9BA2-AB9A90C8CAC4}" destId="{44A52375-9A03-4283-8931-9BF4FFBB1AB5}" srcOrd="1" destOrd="0" parTransId="{2B02E8C5-589E-46D3-B7C4-31A2399FB489}" sibTransId="{E6760EAE-4CDF-4B60-B9E5-8D893907BE09}"/>
    <dgm:cxn modelId="{1A5433AF-E44C-48B2-A8AC-5D26F4C45B26}" srcId="{B994E7BA-809C-4DCD-80A5-BB2316FEFE56}" destId="{57837FD5-FD4F-475D-8B88-809FD14E7DCD}" srcOrd="0" destOrd="0" parTransId="{20360449-8E57-496C-A41A-1AE44E525A89}" sibTransId="{9EFA7003-3C6B-4DDE-B411-935E6AC359B8}"/>
    <dgm:cxn modelId="{5AC5F3B6-14ED-47CB-99CC-FFE2E7ED3C60}" srcId="{8F4BD1F8-4ECF-41DC-9BA2-AB9A90C8CAC4}" destId="{1F7CAB13-72B6-409A-99DE-8EF37A1AD2BD}" srcOrd="3" destOrd="0" parTransId="{168E06EA-833B-454B-A173-3F2DD453663A}" sibTransId="{59FC4ED3-A188-4567-87A9-9C69CB101942}"/>
    <dgm:cxn modelId="{6D4240C9-76F3-4EBD-81F6-571930A61309}" srcId="{1F7CAB13-72B6-409A-99DE-8EF37A1AD2BD}" destId="{A370A4D8-5F46-4474-958D-11AEDC65B710}" srcOrd="0" destOrd="0" parTransId="{8245EC75-58EA-4785-A192-CBE2C3265A68}" sibTransId="{15DE7DDD-35D8-4079-8023-DFB7145E4BF3}"/>
    <dgm:cxn modelId="{E55FEFD2-322C-4B58-8C64-9E52C46D8B6B}" srcId="{44A52375-9A03-4283-8931-9BF4FFBB1AB5}" destId="{3AB0BC91-F8F3-445F-A8A5-6E66178D4D42}" srcOrd="0" destOrd="0" parTransId="{522A7354-E564-448E-8B6C-0BA0D77499A0}" sibTransId="{21D16351-1DC4-4A98-B51D-047823821EF9}"/>
    <dgm:cxn modelId="{B1F810E3-4E29-4020-A056-A9D630703FAE}" type="presOf" srcId="{B994E7BA-809C-4DCD-80A5-BB2316FEFE56}" destId="{8F0B3B6D-A9EF-4877-9957-D6D2F933F26D}" srcOrd="0" destOrd="0" presId="urn:microsoft.com/office/officeart/2005/8/layout/vList5"/>
    <dgm:cxn modelId="{64C6B9F6-3821-4779-9AF7-8CCFD737C19D}" type="presOf" srcId="{A370A4D8-5F46-4474-958D-11AEDC65B710}" destId="{1AF5163E-E4EB-4C68-ABCA-2C6AD9CBBEB2}" srcOrd="0" destOrd="0" presId="urn:microsoft.com/office/officeart/2005/8/layout/vList5"/>
    <dgm:cxn modelId="{DB8BD3AA-F61F-4032-BCD7-8748A69A39B4}" type="presParOf" srcId="{C65E6335-66FA-4B80-AAFF-9DF6A2F6108B}" destId="{86A593C5-3901-4DC7-9B44-6B5955BF414E}" srcOrd="0" destOrd="0" presId="urn:microsoft.com/office/officeart/2005/8/layout/vList5"/>
    <dgm:cxn modelId="{0190C445-7C7A-4233-8D89-F5E7A0B6A018}" type="presParOf" srcId="{86A593C5-3901-4DC7-9B44-6B5955BF414E}" destId="{165A2308-A3FB-4FEF-AC35-EA6F8F8F85E6}" srcOrd="0" destOrd="0" presId="urn:microsoft.com/office/officeart/2005/8/layout/vList5"/>
    <dgm:cxn modelId="{5E9B28C8-8E12-41E1-9745-C28690BFE367}" type="presParOf" srcId="{86A593C5-3901-4DC7-9B44-6B5955BF414E}" destId="{4BFDFA78-E48B-4A49-8F11-F27C9DA379DF}" srcOrd="1" destOrd="0" presId="urn:microsoft.com/office/officeart/2005/8/layout/vList5"/>
    <dgm:cxn modelId="{CE9C3FBC-02B5-40CA-87EF-0DC8F40A1AE6}" type="presParOf" srcId="{C65E6335-66FA-4B80-AAFF-9DF6A2F6108B}" destId="{268146EA-CA76-4DC2-8675-1D3F7F4E82A3}" srcOrd="1" destOrd="0" presId="urn:microsoft.com/office/officeart/2005/8/layout/vList5"/>
    <dgm:cxn modelId="{002FCBA5-FA49-4CE3-AB53-4D95284B05F1}" type="presParOf" srcId="{C65E6335-66FA-4B80-AAFF-9DF6A2F6108B}" destId="{C4866F5B-41A6-4977-B05C-AE9823238850}" srcOrd="2" destOrd="0" presId="urn:microsoft.com/office/officeart/2005/8/layout/vList5"/>
    <dgm:cxn modelId="{BE709557-DE23-4755-8A29-328ACEE5E823}" type="presParOf" srcId="{C4866F5B-41A6-4977-B05C-AE9823238850}" destId="{4D46B5E8-99E7-4A29-A7D5-CB9CB9F8CD01}" srcOrd="0" destOrd="0" presId="urn:microsoft.com/office/officeart/2005/8/layout/vList5"/>
    <dgm:cxn modelId="{235906F9-89CB-48EB-B71D-C568E8A9918B}" type="presParOf" srcId="{C4866F5B-41A6-4977-B05C-AE9823238850}" destId="{BB9D5A3E-4A5B-4F3D-8B8A-0B77D803882D}" srcOrd="1" destOrd="0" presId="urn:microsoft.com/office/officeart/2005/8/layout/vList5"/>
    <dgm:cxn modelId="{82F34816-9577-4B14-863B-C5431F430C77}" type="presParOf" srcId="{C65E6335-66FA-4B80-AAFF-9DF6A2F6108B}" destId="{02325E60-1E4F-444B-98BF-908B4CA56550}" srcOrd="3" destOrd="0" presId="urn:microsoft.com/office/officeart/2005/8/layout/vList5"/>
    <dgm:cxn modelId="{BEF6FD5D-CAC7-43CE-A194-FA21FD6BFD4C}" type="presParOf" srcId="{C65E6335-66FA-4B80-AAFF-9DF6A2F6108B}" destId="{51CEA1DC-3F46-4356-BE58-2D856EFEE289}" srcOrd="4" destOrd="0" presId="urn:microsoft.com/office/officeart/2005/8/layout/vList5"/>
    <dgm:cxn modelId="{95BE6283-A1CF-483E-A58E-27807F0DDE8E}" type="presParOf" srcId="{51CEA1DC-3F46-4356-BE58-2D856EFEE289}" destId="{8F0B3B6D-A9EF-4877-9957-D6D2F933F26D}" srcOrd="0" destOrd="0" presId="urn:microsoft.com/office/officeart/2005/8/layout/vList5"/>
    <dgm:cxn modelId="{1C0351EF-27B9-439E-8D90-9B5EAADEBC18}" type="presParOf" srcId="{51CEA1DC-3F46-4356-BE58-2D856EFEE289}" destId="{E682CADE-42F9-45BD-961C-B17130EA57AF}" srcOrd="1" destOrd="0" presId="urn:microsoft.com/office/officeart/2005/8/layout/vList5"/>
    <dgm:cxn modelId="{9B0DB701-9FB6-43E9-8658-49097FE1C8FF}" type="presParOf" srcId="{C65E6335-66FA-4B80-AAFF-9DF6A2F6108B}" destId="{0C6F56C5-8ED0-452F-8158-32000DAFEF9E}" srcOrd="5" destOrd="0" presId="urn:microsoft.com/office/officeart/2005/8/layout/vList5"/>
    <dgm:cxn modelId="{5C449045-FB1E-4479-A759-D86131B2480A}" type="presParOf" srcId="{C65E6335-66FA-4B80-AAFF-9DF6A2F6108B}" destId="{1296440A-1DBE-4CD7-8963-1DBC27B3C49E}" srcOrd="6" destOrd="0" presId="urn:microsoft.com/office/officeart/2005/8/layout/vList5"/>
    <dgm:cxn modelId="{6151AB8D-7CAD-4FE9-B506-0E0626870FDC}" type="presParOf" srcId="{1296440A-1DBE-4CD7-8963-1DBC27B3C49E}" destId="{BCC700FE-A716-4C17-8A00-795A49C984E4}" srcOrd="0" destOrd="0" presId="urn:microsoft.com/office/officeart/2005/8/layout/vList5"/>
    <dgm:cxn modelId="{E4A1EA8B-895D-4B8F-9B1D-DC6B60352FAF}" type="presParOf" srcId="{1296440A-1DBE-4CD7-8963-1DBC27B3C49E}" destId="{1AF5163E-E4EB-4C68-ABCA-2C6AD9CBBEB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DFA78-E48B-4A49-8F11-F27C9DA379DF}">
      <dsp:nvSpPr>
        <dsp:cNvPr id="0" name=""/>
        <dsp:cNvSpPr/>
      </dsp:nvSpPr>
      <dsp:spPr>
        <a:xfrm rot="5400000">
          <a:off x="5217271" y="-2126445"/>
          <a:ext cx="837972" cy="5304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b="0" i="0" kern="1200"/>
            <a:t>Enabling people to tell their stories in their own words.</a:t>
          </a:r>
          <a:endParaRPr lang="en-GB" sz="1900" kern="1200"/>
        </a:p>
      </dsp:txBody>
      <dsp:txXfrm rot="-5400000">
        <a:off x="2983901" y="147831"/>
        <a:ext cx="5263806" cy="756160"/>
      </dsp:txXfrm>
    </dsp:sp>
    <dsp:sp modelId="{165A2308-A3FB-4FEF-AC35-EA6F8F8F85E6}">
      <dsp:nvSpPr>
        <dsp:cNvPr id="0" name=""/>
        <dsp:cNvSpPr/>
      </dsp:nvSpPr>
      <dsp:spPr>
        <a:xfrm>
          <a:off x="0" y="2177"/>
          <a:ext cx="2983901"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0" i="0" kern="1200"/>
            <a:t>Listening </a:t>
          </a:r>
          <a:endParaRPr lang="en-GB" sz="3200" kern="1200"/>
        </a:p>
      </dsp:txBody>
      <dsp:txXfrm>
        <a:off x="51133" y="53310"/>
        <a:ext cx="2881635" cy="945199"/>
      </dsp:txXfrm>
    </dsp:sp>
    <dsp:sp modelId="{BB9D5A3E-4A5B-4F3D-8B8A-0B77D803882D}">
      <dsp:nvSpPr>
        <dsp:cNvPr id="0" name=""/>
        <dsp:cNvSpPr/>
      </dsp:nvSpPr>
      <dsp:spPr>
        <a:xfrm rot="5400000">
          <a:off x="5217271" y="-1026606"/>
          <a:ext cx="837972" cy="5304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b="0" i="0" kern="1200"/>
            <a:t>Receiving people and their stories with insight and empathy. </a:t>
          </a:r>
          <a:endParaRPr lang="en-GB" sz="1900" kern="1200"/>
        </a:p>
      </dsp:txBody>
      <dsp:txXfrm rot="-5400000">
        <a:off x="2983901" y="1247670"/>
        <a:ext cx="5263806" cy="756160"/>
      </dsp:txXfrm>
    </dsp:sp>
    <dsp:sp modelId="{4D46B5E8-99E7-4A29-A7D5-CB9CB9F8CD01}">
      <dsp:nvSpPr>
        <dsp:cNvPr id="0" name=""/>
        <dsp:cNvSpPr/>
      </dsp:nvSpPr>
      <dsp:spPr>
        <a:xfrm>
          <a:off x="0" y="1102016"/>
          <a:ext cx="2983901"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0" i="0" kern="1200"/>
            <a:t>Understanding </a:t>
          </a:r>
          <a:endParaRPr lang="en-GB" sz="3200" kern="1200"/>
        </a:p>
      </dsp:txBody>
      <dsp:txXfrm>
        <a:off x="51133" y="1153149"/>
        <a:ext cx="2881635" cy="945199"/>
      </dsp:txXfrm>
    </dsp:sp>
    <dsp:sp modelId="{E682CADE-42F9-45BD-961C-B17130EA57AF}">
      <dsp:nvSpPr>
        <dsp:cNvPr id="0" name=""/>
        <dsp:cNvSpPr/>
      </dsp:nvSpPr>
      <dsp:spPr>
        <a:xfrm rot="5400000">
          <a:off x="5217271" y="73231"/>
          <a:ext cx="837972" cy="5304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b="0" i="0" kern="1200"/>
            <a:t>Offering people support that is timely, holistic and tailored to their individual needs. </a:t>
          </a:r>
          <a:endParaRPr lang="en-GB" sz="1900" kern="1200"/>
        </a:p>
      </dsp:txBody>
      <dsp:txXfrm rot="-5400000">
        <a:off x="2983901" y="2347507"/>
        <a:ext cx="5263806" cy="756160"/>
      </dsp:txXfrm>
    </dsp:sp>
    <dsp:sp modelId="{8F0B3B6D-A9EF-4877-9957-D6D2F933F26D}">
      <dsp:nvSpPr>
        <dsp:cNvPr id="0" name=""/>
        <dsp:cNvSpPr/>
      </dsp:nvSpPr>
      <dsp:spPr>
        <a:xfrm>
          <a:off x="0" y="2201855"/>
          <a:ext cx="2983901"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0" i="0" kern="1200"/>
            <a:t>Responding </a:t>
          </a:r>
          <a:endParaRPr lang="en-GB" sz="3200" kern="1200"/>
        </a:p>
      </dsp:txBody>
      <dsp:txXfrm>
        <a:off x="51133" y="2252988"/>
        <a:ext cx="2881635" cy="945199"/>
      </dsp:txXfrm>
    </dsp:sp>
    <dsp:sp modelId="{1AF5163E-E4EB-4C68-ABCA-2C6AD9CBBEB2}">
      <dsp:nvSpPr>
        <dsp:cNvPr id="0" name=""/>
        <dsp:cNvSpPr/>
      </dsp:nvSpPr>
      <dsp:spPr>
        <a:xfrm rot="5400000">
          <a:off x="5217271" y="1173070"/>
          <a:ext cx="837972" cy="5304712"/>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GB" sz="1900" b="0" i="0" kern="1200"/>
            <a:t>Ensuring that services are listening, understanding and responding in a meaningful way.</a:t>
          </a:r>
          <a:endParaRPr lang="en-GB" sz="1900" kern="1200"/>
        </a:p>
      </dsp:txBody>
      <dsp:txXfrm rot="-5400000">
        <a:off x="2983901" y="3447346"/>
        <a:ext cx="5263806" cy="756160"/>
      </dsp:txXfrm>
    </dsp:sp>
    <dsp:sp modelId="{BCC700FE-A716-4C17-8A00-795A49C984E4}">
      <dsp:nvSpPr>
        <dsp:cNvPr id="0" name=""/>
        <dsp:cNvSpPr/>
      </dsp:nvSpPr>
      <dsp:spPr>
        <a:xfrm>
          <a:off x="0" y="3301694"/>
          <a:ext cx="2983901" cy="104746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GB" sz="3200" b="0" i="0" kern="1200"/>
            <a:t>Checking </a:t>
          </a:r>
          <a:endParaRPr lang="en-GB" sz="3200" kern="1200"/>
        </a:p>
      </dsp:txBody>
      <dsp:txXfrm>
        <a:off x="51133" y="3352827"/>
        <a:ext cx="2881635" cy="94519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7409A39-ED7C-459A-93E9-92B12439AC2D}" type="datetimeFigureOut">
              <a:rPr lang="en-GB" smtClean="0"/>
              <a:t>15/02/2021</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4E96C1F-798C-450E-BEF6-5DF9F7A1F62A}" type="slidenum">
              <a:rPr lang="en-GB" smtClean="0"/>
              <a:t>‹#›</a:t>
            </a:fld>
            <a:endParaRPr lang="en-GB"/>
          </a:p>
        </p:txBody>
      </p:sp>
    </p:spTree>
    <p:extLst>
      <p:ext uri="{BB962C8B-B14F-4D97-AF65-F5344CB8AC3E}">
        <p14:creationId xmlns:p14="http://schemas.microsoft.com/office/powerpoint/2010/main" val="4235976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mentalhealth.org.uk/a-to-z/r/recover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hcc.org.au/wp-content/uploads/2019/08/Recovery-Oriented-Language-Guide_2019ed_v1_20190809-Web.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entalhealth.org.uk/a-to-z/t/terminology"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a:t>
            </a:fld>
            <a:endParaRPr lang="en-GB"/>
          </a:p>
        </p:txBody>
      </p:sp>
    </p:spTree>
    <p:extLst>
      <p:ext uri="{BB962C8B-B14F-4D97-AF65-F5344CB8AC3E}">
        <p14:creationId xmlns:p14="http://schemas.microsoft.com/office/powerpoint/2010/main" val="329799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a:t>
            </a:fld>
            <a:endParaRPr lang="en-GB"/>
          </a:p>
        </p:txBody>
      </p:sp>
    </p:spTree>
    <p:extLst>
      <p:ext uri="{BB962C8B-B14F-4D97-AF65-F5344CB8AC3E}">
        <p14:creationId xmlns:p14="http://schemas.microsoft.com/office/powerpoint/2010/main" val="4145255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7</a:t>
            </a:fld>
            <a:endParaRPr lang="en-GB"/>
          </a:p>
        </p:txBody>
      </p:sp>
    </p:spTree>
    <p:extLst>
      <p:ext uri="{BB962C8B-B14F-4D97-AF65-F5344CB8AC3E}">
        <p14:creationId xmlns:p14="http://schemas.microsoft.com/office/powerpoint/2010/main" val="2840509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hlinkClick r:id="rId3"/>
              </a:rPr>
              <a:t>Https://www.mentalhealth.org.uk/a-to-z/r/recovery</a:t>
            </a:r>
            <a:endParaRPr lang="en-GB"/>
          </a:p>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17</a:t>
            </a:fld>
            <a:endParaRPr lang="en-GB"/>
          </a:p>
        </p:txBody>
      </p:sp>
    </p:spTree>
    <p:extLst>
      <p:ext uri="{BB962C8B-B14F-4D97-AF65-F5344CB8AC3E}">
        <p14:creationId xmlns:p14="http://schemas.microsoft.com/office/powerpoint/2010/main" val="1525504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https://mhcc.org.au/wp-content/uploads/2019/08/Recovery-Oriented-Language-Guide_2019ed_v1_20190809-Web.pdf</a:t>
            </a:r>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20</a:t>
            </a:fld>
            <a:endParaRPr lang="en-GB"/>
          </a:p>
        </p:txBody>
      </p:sp>
    </p:spTree>
    <p:extLst>
      <p:ext uri="{BB962C8B-B14F-4D97-AF65-F5344CB8AC3E}">
        <p14:creationId xmlns:p14="http://schemas.microsoft.com/office/powerpoint/2010/main" val="4201722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24</a:t>
            </a:fld>
            <a:endParaRPr lang="en-GB"/>
          </a:p>
        </p:txBody>
      </p:sp>
    </p:spTree>
    <p:extLst>
      <p:ext uri="{BB962C8B-B14F-4D97-AF65-F5344CB8AC3E}">
        <p14:creationId xmlns:p14="http://schemas.microsoft.com/office/powerpoint/2010/main" val="2954175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endParaRPr lang="en-GB" b="1" dirty="0">
              <a:cs typeface="Calibri"/>
            </a:endParaRPr>
          </a:p>
        </p:txBody>
      </p:sp>
      <p:sp>
        <p:nvSpPr>
          <p:cNvPr id="4" name="Slide Number Placeholder 3"/>
          <p:cNvSpPr>
            <a:spLocks noGrp="1"/>
          </p:cNvSpPr>
          <p:nvPr>
            <p:ph type="sldNum" sz="quarter" idx="5"/>
          </p:nvPr>
        </p:nvSpPr>
        <p:spPr/>
        <p:txBody>
          <a:bodyPr/>
          <a:lstStyle/>
          <a:p>
            <a:fld id="{D4E96C1F-798C-450E-BEF6-5DF9F7A1F62A}" type="slidenum">
              <a:rPr lang="en-GB" smtClean="0"/>
              <a:t>26</a:t>
            </a:fld>
            <a:endParaRPr lang="en-GB"/>
          </a:p>
        </p:txBody>
      </p:sp>
    </p:spTree>
    <p:extLst>
      <p:ext uri="{BB962C8B-B14F-4D97-AF65-F5344CB8AC3E}">
        <p14:creationId xmlns:p14="http://schemas.microsoft.com/office/powerpoint/2010/main" val="447812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4E96C1F-798C-450E-BEF6-5DF9F7A1F62A}" type="slidenum">
              <a:rPr lang="en-GB" smtClean="0"/>
              <a:t>28</a:t>
            </a:fld>
            <a:endParaRPr lang="en-GB"/>
          </a:p>
        </p:txBody>
      </p:sp>
    </p:spTree>
    <p:extLst>
      <p:ext uri="{BB962C8B-B14F-4D97-AF65-F5344CB8AC3E}">
        <p14:creationId xmlns:p14="http://schemas.microsoft.com/office/powerpoint/2010/main" val="4196100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sng" strike="noStrike" kern="1200">
                <a:solidFill>
                  <a:schemeClr val="tx1"/>
                </a:solidFill>
                <a:effectLst/>
                <a:latin typeface="+mn-lt"/>
                <a:ea typeface="+mn-ea"/>
                <a:cs typeface="+mn-cs"/>
                <a:hlinkClick r:id="rId3"/>
              </a:rPr>
              <a:t>https://www.mentalhealth.org.uk/a-to-z/t/terminology</a:t>
            </a:r>
            <a:r>
              <a:rPr lang="en-GB"/>
              <a:t> </a:t>
            </a:r>
          </a:p>
        </p:txBody>
      </p:sp>
      <p:sp>
        <p:nvSpPr>
          <p:cNvPr id="4" name="Slide Number Placeholder 3"/>
          <p:cNvSpPr>
            <a:spLocks noGrp="1"/>
          </p:cNvSpPr>
          <p:nvPr>
            <p:ph type="sldNum" sz="quarter" idx="5"/>
          </p:nvPr>
        </p:nvSpPr>
        <p:spPr/>
        <p:txBody>
          <a:bodyPr/>
          <a:lstStyle/>
          <a:p>
            <a:fld id="{D4E96C1F-798C-450E-BEF6-5DF9F7A1F62A}" type="slidenum">
              <a:rPr lang="en-GB" smtClean="0"/>
              <a:t>39</a:t>
            </a:fld>
            <a:endParaRPr lang="en-GB"/>
          </a:p>
        </p:txBody>
      </p:sp>
    </p:spTree>
    <p:extLst>
      <p:ext uri="{BB962C8B-B14F-4D97-AF65-F5344CB8AC3E}">
        <p14:creationId xmlns:p14="http://schemas.microsoft.com/office/powerpoint/2010/main" val="41482725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2.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Autofit/>
          </a:bodyPr>
          <a:lstStyle>
            <a:lvl1pPr>
              <a:defRPr sz="32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iner not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3296075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nd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4528457"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489857" y="6207710"/>
            <a:ext cx="1324906" cy="330400"/>
          </a:xfrm>
          <a:prstGeom prst="rect">
            <a:avLst/>
          </a:prstGeom>
        </p:spPr>
      </p:pic>
      <p:sp>
        <p:nvSpPr>
          <p:cNvPr id="6" name="Picture Placeholder 22">
            <a:extLst>
              <a:ext uri="{FF2B5EF4-FFF2-40B4-BE49-F238E27FC236}">
                <a16:creationId xmlns:a16="http://schemas.microsoft.com/office/drawing/2014/main" id="{C9AE95C9-EBDE-1149-AAAC-54878FB758DD}"/>
              </a:ext>
            </a:extLst>
          </p:cNvPr>
          <p:cNvSpPr>
            <a:spLocks noGrp="1"/>
          </p:cNvSpPr>
          <p:nvPr>
            <p:ph type="pic" sz="quarter" idx="14" hasCustomPrompt="1"/>
          </p:nvPr>
        </p:nvSpPr>
        <p:spPr>
          <a:xfrm>
            <a:off x="5078593" y="131717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1278200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 + Ic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7226559"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114855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 Pag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
        <p:nvSpPr>
          <p:cNvPr id="6" name="Picture Placeholder 10">
            <a:extLst>
              <a:ext uri="{FF2B5EF4-FFF2-40B4-BE49-F238E27FC236}">
                <a16:creationId xmlns:a16="http://schemas.microsoft.com/office/drawing/2014/main" id="{4468120E-C138-444B-9512-400C5682F551}"/>
              </a:ext>
            </a:extLst>
          </p:cNvPr>
          <p:cNvSpPr>
            <a:spLocks noGrp="1"/>
          </p:cNvSpPr>
          <p:nvPr>
            <p:ph type="pic" sz="quarter" idx="13" hasCustomPrompt="1"/>
          </p:nvPr>
        </p:nvSpPr>
        <p:spPr>
          <a:xfrm>
            <a:off x="-106212" y="-181604"/>
            <a:ext cx="9746393" cy="6860655"/>
          </a:xfrm>
          <a:custGeom>
            <a:avLst/>
            <a:gdLst>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0 w 12192000"/>
              <a:gd name="connsiteY6" fmla="*/ 6858000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11048977 w 12192000"/>
              <a:gd name="connsiteY4" fmla="*/ 6858000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5714977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8933307 w 12192000"/>
              <a:gd name="connsiteY4" fmla="*/ 59973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880389 w 12192000"/>
              <a:gd name="connsiteY4" fmla="*/ 6302189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858000"/>
              <a:gd name="connsiteX1" fmla="*/ 12192000 w 12192000"/>
              <a:gd name="connsiteY1" fmla="*/ 0 h 6858000"/>
              <a:gd name="connsiteX2" fmla="*/ 12192000 w 12192000"/>
              <a:gd name="connsiteY2" fmla="*/ 0 h 6858000"/>
              <a:gd name="connsiteX3" fmla="*/ 12192000 w 12192000"/>
              <a:gd name="connsiteY3" fmla="*/ 4997800 h 6858000"/>
              <a:gd name="connsiteX4" fmla="*/ 6987966 w 12192000"/>
              <a:gd name="connsiteY4" fmla="*/ 6248401 h 6858000"/>
              <a:gd name="connsiteX5" fmla="*/ 0 w 12192000"/>
              <a:gd name="connsiteY5" fmla="*/ 6858000 h 6858000"/>
              <a:gd name="connsiteX6" fmla="*/ 5575 w 12192000"/>
              <a:gd name="connsiteY6" fmla="*/ 6551341 h 6858000"/>
              <a:gd name="connsiteX7" fmla="*/ 0 w 12192000"/>
              <a:gd name="connsiteY7" fmla="*/ 1143023 h 6858000"/>
              <a:gd name="connsiteX8" fmla="*/ 1143023 w 12192000"/>
              <a:gd name="connsiteY8" fmla="*/ 0 h 6858000"/>
              <a:gd name="connsiteX0" fmla="*/ 1143023 w 12192000"/>
              <a:gd name="connsiteY0" fmla="*/ 0 h 6582153"/>
              <a:gd name="connsiteX1" fmla="*/ 12192000 w 12192000"/>
              <a:gd name="connsiteY1" fmla="*/ 0 h 6582153"/>
              <a:gd name="connsiteX2" fmla="*/ 12192000 w 12192000"/>
              <a:gd name="connsiteY2" fmla="*/ 0 h 6582153"/>
              <a:gd name="connsiteX3" fmla="*/ 12192000 w 12192000"/>
              <a:gd name="connsiteY3" fmla="*/ 4997800 h 6582153"/>
              <a:gd name="connsiteX4" fmla="*/ 6987966 w 12192000"/>
              <a:gd name="connsiteY4" fmla="*/ 6248401 h 6582153"/>
              <a:gd name="connsiteX5" fmla="*/ 0 w 12192000"/>
              <a:gd name="connsiteY5" fmla="*/ 6562165 h 6582153"/>
              <a:gd name="connsiteX6" fmla="*/ 5575 w 12192000"/>
              <a:gd name="connsiteY6" fmla="*/ 6551341 h 6582153"/>
              <a:gd name="connsiteX7" fmla="*/ 0 w 12192000"/>
              <a:gd name="connsiteY7" fmla="*/ 1143023 h 6582153"/>
              <a:gd name="connsiteX8" fmla="*/ 1143023 w 12192000"/>
              <a:gd name="connsiteY8" fmla="*/ 0 h 6582153"/>
              <a:gd name="connsiteX0" fmla="*/ 1143023 w 12192000"/>
              <a:gd name="connsiteY0" fmla="*/ 0 h 6609872"/>
              <a:gd name="connsiteX1" fmla="*/ 12192000 w 12192000"/>
              <a:gd name="connsiteY1" fmla="*/ 0 h 6609872"/>
              <a:gd name="connsiteX2" fmla="*/ 12192000 w 12192000"/>
              <a:gd name="connsiteY2" fmla="*/ 0 h 6609872"/>
              <a:gd name="connsiteX3" fmla="*/ 12192000 w 12192000"/>
              <a:gd name="connsiteY3" fmla="*/ 4997800 h 6609872"/>
              <a:gd name="connsiteX4" fmla="*/ 6987966 w 12192000"/>
              <a:gd name="connsiteY4" fmla="*/ 6248401 h 6609872"/>
              <a:gd name="connsiteX5" fmla="*/ 0 w 12192000"/>
              <a:gd name="connsiteY5" fmla="*/ 6562165 h 6609872"/>
              <a:gd name="connsiteX6" fmla="*/ 5575 w 12192000"/>
              <a:gd name="connsiteY6" fmla="*/ 6551341 h 6609872"/>
              <a:gd name="connsiteX7" fmla="*/ 0 w 12192000"/>
              <a:gd name="connsiteY7" fmla="*/ 1143023 h 6609872"/>
              <a:gd name="connsiteX8" fmla="*/ 1143023 w 12192000"/>
              <a:gd name="connsiteY8" fmla="*/ 0 h 660987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192000"/>
              <a:gd name="connsiteY0" fmla="*/ 0 h 6626202"/>
              <a:gd name="connsiteX1" fmla="*/ 12192000 w 12192000"/>
              <a:gd name="connsiteY1" fmla="*/ 0 h 6626202"/>
              <a:gd name="connsiteX2" fmla="*/ 12192000 w 12192000"/>
              <a:gd name="connsiteY2" fmla="*/ 0 h 6626202"/>
              <a:gd name="connsiteX3" fmla="*/ 12192000 w 12192000"/>
              <a:gd name="connsiteY3" fmla="*/ 4997800 h 6626202"/>
              <a:gd name="connsiteX4" fmla="*/ 6987966 w 12192000"/>
              <a:gd name="connsiteY4" fmla="*/ 6248401 h 6626202"/>
              <a:gd name="connsiteX5" fmla="*/ 0 w 12192000"/>
              <a:gd name="connsiteY5" fmla="*/ 6562165 h 6626202"/>
              <a:gd name="connsiteX6" fmla="*/ 5575 w 12192000"/>
              <a:gd name="connsiteY6" fmla="*/ 6551341 h 6626202"/>
              <a:gd name="connsiteX7" fmla="*/ 0 w 12192000"/>
              <a:gd name="connsiteY7" fmla="*/ 1143023 h 6626202"/>
              <a:gd name="connsiteX8" fmla="*/ 1143023 w 12192000"/>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568518"/>
              <a:gd name="connsiteY0" fmla="*/ 0 h 6626202"/>
              <a:gd name="connsiteX1" fmla="*/ 12192000 w 12568518"/>
              <a:gd name="connsiteY1" fmla="*/ 0 h 6626202"/>
              <a:gd name="connsiteX2" fmla="*/ 12192000 w 12568518"/>
              <a:gd name="connsiteY2" fmla="*/ 0 h 6626202"/>
              <a:gd name="connsiteX3" fmla="*/ 12568518 w 12568518"/>
              <a:gd name="connsiteY3" fmla="*/ 4710929 h 6626202"/>
              <a:gd name="connsiteX4" fmla="*/ 6987966 w 12568518"/>
              <a:gd name="connsiteY4" fmla="*/ 6248401 h 6626202"/>
              <a:gd name="connsiteX5" fmla="*/ 0 w 12568518"/>
              <a:gd name="connsiteY5" fmla="*/ 6562165 h 6626202"/>
              <a:gd name="connsiteX6" fmla="*/ 5575 w 12568518"/>
              <a:gd name="connsiteY6" fmla="*/ 6551341 h 6626202"/>
              <a:gd name="connsiteX7" fmla="*/ 0 w 12568518"/>
              <a:gd name="connsiteY7" fmla="*/ 1143023 h 6626202"/>
              <a:gd name="connsiteX8" fmla="*/ 1143023 w 12568518"/>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6202"/>
              <a:gd name="connsiteX1" fmla="*/ 12192000 w 12604377"/>
              <a:gd name="connsiteY1" fmla="*/ 0 h 6626202"/>
              <a:gd name="connsiteX2" fmla="*/ 12192000 w 12604377"/>
              <a:gd name="connsiteY2" fmla="*/ 0 h 6626202"/>
              <a:gd name="connsiteX3" fmla="*/ 12604377 w 12604377"/>
              <a:gd name="connsiteY3" fmla="*/ 4764718 h 6626202"/>
              <a:gd name="connsiteX4" fmla="*/ 6987966 w 12604377"/>
              <a:gd name="connsiteY4" fmla="*/ 6248401 h 6626202"/>
              <a:gd name="connsiteX5" fmla="*/ 0 w 12604377"/>
              <a:gd name="connsiteY5" fmla="*/ 6562165 h 6626202"/>
              <a:gd name="connsiteX6" fmla="*/ 5575 w 12604377"/>
              <a:gd name="connsiteY6" fmla="*/ 6551341 h 6626202"/>
              <a:gd name="connsiteX7" fmla="*/ 0 w 12604377"/>
              <a:gd name="connsiteY7" fmla="*/ 1143023 h 6626202"/>
              <a:gd name="connsiteX8" fmla="*/ 1143023 w 12604377"/>
              <a:gd name="connsiteY8" fmla="*/ 0 h 6626202"/>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9010"/>
              <a:gd name="connsiteX1" fmla="*/ 12192000 w 12604377"/>
              <a:gd name="connsiteY1" fmla="*/ 0 h 6629010"/>
              <a:gd name="connsiteX2" fmla="*/ 12192000 w 12604377"/>
              <a:gd name="connsiteY2" fmla="*/ 0 h 6629010"/>
              <a:gd name="connsiteX3" fmla="*/ 12604377 w 12604377"/>
              <a:gd name="connsiteY3" fmla="*/ 4764718 h 6629010"/>
              <a:gd name="connsiteX4" fmla="*/ 7005895 w 12604377"/>
              <a:gd name="connsiteY4" fmla="*/ 6266331 h 6629010"/>
              <a:gd name="connsiteX5" fmla="*/ 0 w 12604377"/>
              <a:gd name="connsiteY5" fmla="*/ 6562165 h 6629010"/>
              <a:gd name="connsiteX6" fmla="*/ 5575 w 12604377"/>
              <a:gd name="connsiteY6" fmla="*/ 6551341 h 6629010"/>
              <a:gd name="connsiteX7" fmla="*/ 0 w 12604377"/>
              <a:gd name="connsiteY7" fmla="*/ 1143023 h 6629010"/>
              <a:gd name="connsiteX8" fmla="*/ 1143023 w 12604377"/>
              <a:gd name="connsiteY8" fmla="*/ 0 h 6629010"/>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27126"/>
              <a:gd name="connsiteX1" fmla="*/ 12192000 w 12604377"/>
              <a:gd name="connsiteY1" fmla="*/ 0 h 6627126"/>
              <a:gd name="connsiteX2" fmla="*/ 12192000 w 12604377"/>
              <a:gd name="connsiteY2" fmla="*/ 0 h 6627126"/>
              <a:gd name="connsiteX3" fmla="*/ 12604377 w 12604377"/>
              <a:gd name="connsiteY3" fmla="*/ 4764718 h 6627126"/>
              <a:gd name="connsiteX4" fmla="*/ 7011832 w 12604377"/>
              <a:gd name="connsiteY4" fmla="*/ 6254456 h 6627126"/>
              <a:gd name="connsiteX5" fmla="*/ 0 w 12604377"/>
              <a:gd name="connsiteY5" fmla="*/ 6562165 h 6627126"/>
              <a:gd name="connsiteX6" fmla="*/ 5575 w 12604377"/>
              <a:gd name="connsiteY6" fmla="*/ 6551341 h 6627126"/>
              <a:gd name="connsiteX7" fmla="*/ 0 w 12604377"/>
              <a:gd name="connsiteY7" fmla="*/ 1143023 h 6627126"/>
              <a:gd name="connsiteX8" fmla="*/ 1143023 w 12604377"/>
              <a:gd name="connsiteY8" fmla="*/ 0 h 6627126"/>
              <a:gd name="connsiteX0" fmla="*/ 1143023 w 12604377"/>
              <a:gd name="connsiteY0" fmla="*/ 0 h 6632390"/>
              <a:gd name="connsiteX1" fmla="*/ 12192000 w 12604377"/>
              <a:gd name="connsiteY1" fmla="*/ 0 h 6632390"/>
              <a:gd name="connsiteX2" fmla="*/ 12192000 w 12604377"/>
              <a:gd name="connsiteY2" fmla="*/ 0 h 6632390"/>
              <a:gd name="connsiteX3" fmla="*/ 12604377 w 12604377"/>
              <a:gd name="connsiteY3" fmla="*/ 4764718 h 6632390"/>
              <a:gd name="connsiteX4" fmla="*/ 7011832 w 12604377"/>
              <a:gd name="connsiteY4" fmla="*/ 6254456 h 6632390"/>
              <a:gd name="connsiteX5" fmla="*/ 0 w 12604377"/>
              <a:gd name="connsiteY5" fmla="*/ 6562165 h 6632390"/>
              <a:gd name="connsiteX6" fmla="*/ 5575 w 12604377"/>
              <a:gd name="connsiteY6" fmla="*/ 6551341 h 6632390"/>
              <a:gd name="connsiteX7" fmla="*/ 0 w 12604377"/>
              <a:gd name="connsiteY7" fmla="*/ 1143023 h 6632390"/>
              <a:gd name="connsiteX8" fmla="*/ 1143023 w 12604377"/>
              <a:gd name="connsiteY8" fmla="*/ 0 h 6632390"/>
              <a:gd name="connsiteX0" fmla="*/ 1143023 w 12604377"/>
              <a:gd name="connsiteY0" fmla="*/ 0 h 6628813"/>
              <a:gd name="connsiteX1" fmla="*/ 12192000 w 12604377"/>
              <a:gd name="connsiteY1" fmla="*/ 0 h 6628813"/>
              <a:gd name="connsiteX2" fmla="*/ 12192000 w 12604377"/>
              <a:gd name="connsiteY2" fmla="*/ 0 h 6628813"/>
              <a:gd name="connsiteX3" fmla="*/ 12604377 w 12604377"/>
              <a:gd name="connsiteY3" fmla="*/ 4764718 h 6628813"/>
              <a:gd name="connsiteX4" fmla="*/ 7011832 w 12604377"/>
              <a:gd name="connsiteY4" fmla="*/ 6254456 h 6628813"/>
              <a:gd name="connsiteX5" fmla="*/ 0 w 12604377"/>
              <a:gd name="connsiteY5" fmla="*/ 6562165 h 6628813"/>
              <a:gd name="connsiteX6" fmla="*/ 5575 w 12604377"/>
              <a:gd name="connsiteY6" fmla="*/ 6551341 h 6628813"/>
              <a:gd name="connsiteX7" fmla="*/ 0 w 12604377"/>
              <a:gd name="connsiteY7" fmla="*/ 1143023 h 6628813"/>
              <a:gd name="connsiteX8" fmla="*/ 1143023 w 12604377"/>
              <a:gd name="connsiteY8" fmla="*/ 0 h 6628813"/>
              <a:gd name="connsiteX0" fmla="*/ 1143023 w 12604377"/>
              <a:gd name="connsiteY0" fmla="*/ 0 h 6630779"/>
              <a:gd name="connsiteX1" fmla="*/ 12192000 w 12604377"/>
              <a:gd name="connsiteY1" fmla="*/ 0 h 6630779"/>
              <a:gd name="connsiteX2" fmla="*/ 12192000 w 12604377"/>
              <a:gd name="connsiteY2" fmla="*/ 0 h 6630779"/>
              <a:gd name="connsiteX3" fmla="*/ 12604377 w 12604377"/>
              <a:gd name="connsiteY3" fmla="*/ 4764718 h 6630779"/>
              <a:gd name="connsiteX4" fmla="*/ 7005894 w 12604377"/>
              <a:gd name="connsiteY4" fmla="*/ 6266331 h 6630779"/>
              <a:gd name="connsiteX5" fmla="*/ 0 w 12604377"/>
              <a:gd name="connsiteY5" fmla="*/ 6562165 h 6630779"/>
              <a:gd name="connsiteX6" fmla="*/ 5575 w 12604377"/>
              <a:gd name="connsiteY6" fmla="*/ 6551341 h 6630779"/>
              <a:gd name="connsiteX7" fmla="*/ 0 w 12604377"/>
              <a:gd name="connsiteY7" fmla="*/ 1143023 h 6630779"/>
              <a:gd name="connsiteX8" fmla="*/ 1143023 w 12604377"/>
              <a:gd name="connsiteY8" fmla="*/ 0 h 6630779"/>
              <a:gd name="connsiteX0" fmla="*/ 1514812 w 12976166"/>
              <a:gd name="connsiteY0" fmla="*/ 77205 h 6707984"/>
              <a:gd name="connsiteX1" fmla="*/ 12563789 w 12976166"/>
              <a:gd name="connsiteY1" fmla="*/ 77205 h 6707984"/>
              <a:gd name="connsiteX2" fmla="*/ 12563789 w 12976166"/>
              <a:gd name="connsiteY2" fmla="*/ 77205 h 6707984"/>
              <a:gd name="connsiteX3" fmla="*/ 12976166 w 12976166"/>
              <a:gd name="connsiteY3" fmla="*/ 4841923 h 6707984"/>
              <a:gd name="connsiteX4" fmla="*/ 7377683 w 12976166"/>
              <a:gd name="connsiteY4" fmla="*/ 6343536 h 6707984"/>
              <a:gd name="connsiteX5" fmla="*/ 371789 w 12976166"/>
              <a:gd name="connsiteY5" fmla="*/ 6639370 h 6707984"/>
              <a:gd name="connsiteX6" fmla="*/ 377364 w 12976166"/>
              <a:gd name="connsiteY6" fmla="*/ 6628546 h 6707984"/>
              <a:gd name="connsiteX7" fmla="*/ 0 w 12976166"/>
              <a:gd name="connsiteY7" fmla="*/ 396264 h 6707984"/>
              <a:gd name="connsiteX8" fmla="*/ 1514812 w 12976166"/>
              <a:gd name="connsiteY8" fmla="*/ 77205 h 6707984"/>
              <a:gd name="connsiteX0" fmla="*/ 1524861 w 12976166"/>
              <a:gd name="connsiteY0" fmla="*/ 4576 h 6856419"/>
              <a:gd name="connsiteX1" fmla="*/ 12563789 w 12976166"/>
              <a:gd name="connsiteY1" fmla="*/ 225640 h 6856419"/>
              <a:gd name="connsiteX2" fmla="*/ 12563789 w 12976166"/>
              <a:gd name="connsiteY2" fmla="*/ 225640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63789 w 12976166"/>
              <a:gd name="connsiteY1" fmla="*/ 225640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377364 w 12976166"/>
              <a:gd name="connsiteY6" fmla="*/ 6776981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96977 w 12976166"/>
              <a:gd name="connsiteY6" fmla="*/ 6766933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6419"/>
              <a:gd name="connsiteX1" fmla="*/ 12553741 w 12976166"/>
              <a:gd name="connsiteY1" fmla="*/ 74915 h 6856419"/>
              <a:gd name="connsiteX2" fmla="*/ 12754708 w 12976166"/>
              <a:gd name="connsiteY2" fmla="*/ 54818 h 6856419"/>
              <a:gd name="connsiteX3" fmla="*/ 12976166 w 12976166"/>
              <a:gd name="connsiteY3" fmla="*/ 4990358 h 6856419"/>
              <a:gd name="connsiteX4" fmla="*/ 7377683 w 12976166"/>
              <a:gd name="connsiteY4" fmla="*/ 6491971 h 6856419"/>
              <a:gd name="connsiteX5" fmla="*/ 371789 w 12976166"/>
              <a:gd name="connsiteY5" fmla="*/ 6787805 h 6856419"/>
              <a:gd name="connsiteX6" fmla="*/ 24473 w 12976166"/>
              <a:gd name="connsiteY6" fmla="*/ 6676098 h 6856419"/>
              <a:gd name="connsiteX7" fmla="*/ 0 w 12976166"/>
              <a:gd name="connsiteY7" fmla="*/ 544699 h 6856419"/>
              <a:gd name="connsiteX8" fmla="*/ 1524861 w 12976166"/>
              <a:gd name="connsiteY8" fmla="*/ 4576 h 6856419"/>
              <a:gd name="connsiteX0" fmla="*/ 1524861 w 12976166"/>
              <a:gd name="connsiteY0" fmla="*/ 4576 h 6854616"/>
              <a:gd name="connsiteX1" fmla="*/ 12553741 w 12976166"/>
              <a:gd name="connsiteY1" fmla="*/ 74915 h 6854616"/>
              <a:gd name="connsiteX2" fmla="*/ 12754708 w 12976166"/>
              <a:gd name="connsiteY2" fmla="*/ 54818 h 6854616"/>
              <a:gd name="connsiteX3" fmla="*/ 12976166 w 12976166"/>
              <a:gd name="connsiteY3" fmla="*/ 4990358 h 6854616"/>
              <a:gd name="connsiteX4" fmla="*/ 7377683 w 12976166"/>
              <a:gd name="connsiteY4" fmla="*/ 6491971 h 6854616"/>
              <a:gd name="connsiteX5" fmla="*/ 371789 w 12976166"/>
              <a:gd name="connsiteY5" fmla="*/ 6787805 h 6854616"/>
              <a:gd name="connsiteX6" fmla="*/ 24473 w 12976166"/>
              <a:gd name="connsiteY6" fmla="*/ 6676098 h 6854616"/>
              <a:gd name="connsiteX7" fmla="*/ 0 w 12976166"/>
              <a:gd name="connsiteY7" fmla="*/ 544699 h 6854616"/>
              <a:gd name="connsiteX8" fmla="*/ 1524861 w 12976166"/>
              <a:gd name="connsiteY8" fmla="*/ 4576 h 6854616"/>
              <a:gd name="connsiteX0" fmla="*/ 1524861 w 12976166"/>
              <a:gd name="connsiteY0" fmla="*/ 4576 h 6850875"/>
              <a:gd name="connsiteX1" fmla="*/ 12553741 w 12976166"/>
              <a:gd name="connsiteY1" fmla="*/ 74915 h 6850875"/>
              <a:gd name="connsiteX2" fmla="*/ 12754708 w 12976166"/>
              <a:gd name="connsiteY2" fmla="*/ 54818 h 6850875"/>
              <a:gd name="connsiteX3" fmla="*/ 12976166 w 12976166"/>
              <a:gd name="connsiteY3" fmla="*/ 4990358 h 6850875"/>
              <a:gd name="connsiteX4" fmla="*/ 7401905 w 12976166"/>
              <a:gd name="connsiteY4" fmla="*/ 6467749 h 6850875"/>
              <a:gd name="connsiteX5" fmla="*/ 371789 w 12976166"/>
              <a:gd name="connsiteY5" fmla="*/ 6787805 h 6850875"/>
              <a:gd name="connsiteX6" fmla="*/ 24473 w 12976166"/>
              <a:gd name="connsiteY6" fmla="*/ 6676098 h 6850875"/>
              <a:gd name="connsiteX7" fmla="*/ 0 w 12976166"/>
              <a:gd name="connsiteY7" fmla="*/ 544699 h 6850875"/>
              <a:gd name="connsiteX8" fmla="*/ 1524861 w 12976166"/>
              <a:gd name="connsiteY8" fmla="*/ 4576 h 6850875"/>
              <a:gd name="connsiteX0" fmla="*/ 1524861 w 12976166"/>
              <a:gd name="connsiteY0" fmla="*/ 4576 h 6853644"/>
              <a:gd name="connsiteX1" fmla="*/ 12553741 w 12976166"/>
              <a:gd name="connsiteY1" fmla="*/ 74915 h 6853644"/>
              <a:gd name="connsiteX2" fmla="*/ 12754708 w 12976166"/>
              <a:gd name="connsiteY2" fmla="*/ 54818 h 6853644"/>
              <a:gd name="connsiteX3" fmla="*/ 12976166 w 12976166"/>
              <a:gd name="connsiteY3" fmla="*/ 4990358 h 6853644"/>
              <a:gd name="connsiteX4" fmla="*/ 7395850 w 12976166"/>
              <a:gd name="connsiteY4" fmla="*/ 6485916 h 6853644"/>
              <a:gd name="connsiteX5" fmla="*/ 371789 w 12976166"/>
              <a:gd name="connsiteY5" fmla="*/ 6787805 h 6853644"/>
              <a:gd name="connsiteX6" fmla="*/ 24473 w 12976166"/>
              <a:gd name="connsiteY6" fmla="*/ 6676098 h 6853644"/>
              <a:gd name="connsiteX7" fmla="*/ 0 w 12976166"/>
              <a:gd name="connsiteY7" fmla="*/ 544699 h 6853644"/>
              <a:gd name="connsiteX8" fmla="*/ 1524861 w 12976166"/>
              <a:gd name="connsiteY8" fmla="*/ 4576 h 6853644"/>
              <a:gd name="connsiteX0" fmla="*/ 1524861 w 12976166"/>
              <a:gd name="connsiteY0" fmla="*/ 4576 h 6856311"/>
              <a:gd name="connsiteX1" fmla="*/ 12553741 w 12976166"/>
              <a:gd name="connsiteY1" fmla="*/ 74915 h 6856311"/>
              <a:gd name="connsiteX2" fmla="*/ 12754708 w 12976166"/>
              <a:gd name="connsiteY2" fmla="*/ 54818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46255"/>
              <a:gd name="connsiteY0" fmla="*/ 4576 h 6856311"/>
              <a:gd name="connsiteX1" fmla="*/ 12553741 w 13046255"/>
              <a:gd name="connsiteY1" fmla="*/ 74915 h 6856311"/>
              <a:gd name="connsiteX2" fmla="*/ 13046255 w 13046255"/>
              <a:gd name="connsiteY2" fmla="*/ 68070 h 6856311"/>
              <a:gd name="connsiteX3" fmla="*/ 12976166 w 13046255"/>
              <a:gd name="connsiteY3" fmla="*/ 4990358 h 6856311"/>
              <a:gd name="connsiteX4" fmla="*/ 7395850 w 13046255"/>
              <a:gd name="connsiteY4" fmla="*/ 6485916 h 6856311"/>
              <a:gd name="connsiteX5" fmla="*/ 371789 w 13046255"/>
              <a:gd name="connsiteY5" fmla="*/ 6787805 h 6856311"/>
              <a:gd name="connsiteX6" fmla="*/ 24473 w 13046255"/>
              <a:gd name="connsiteY6" fmla="*/ 6676098 h 6856311"/>
              <a:gd name="connsiteX7" fmla="*/ 0 w 13046255"/>
              <a:gd name="connsiteY7" fmla="*/ 544699 h 6856311"/>
              <a:gd name="connsiteX8" fmla="*/ 1524861 w 13046255"/>
              <a:gd name="connsiteY8" fmla="*/ 4576 h 6856311"/>
              <a:gd name="connsiteX0" fmla="*/ 1524861 w 12976166"/>
              <a:gd name="connsiteY0" fmla="*/ 4576 h 6856311"/>
              <a:gd name="connsiteX1" fmla="*/ 12553741 w 12976166"/>
              <a:gd name="connsiteY1" fmla="*/ 74915 h 6856311"/>
              <a:gd name="connsiteX2" fmla="*/ 12940238 w 12976166"/>
              <a:gd name="connsiteY2" fmla="*/ 68070 h 6856311"/>
              <a:gd name="connsiteX3" fmla="*/ 12976166 w 12976166"/>
              <a:gd name="connsiteY3" fmla="*/ 4990358 h 6856311"/>
              <a:gd name="connsiteX4" fmla="*/ 7395850 w 12976166"/>
              <a:gd name="connsiteY4" fmla="*/ 6485916 h 6856311"/>
              <a:gd name="connsiteX5" fmla="*/ 371789 w 12976166"/>
              <a:gd name="connsiteY5" fmla="*/ 6787805 h 6856311"/>
              <a:gd name="connsiteX6" fmla="*/ 24473 w 12976166"/>
              <a:gd name="connsiteY6" fmla="*/ 6676098 h 6856311"/>
              <a:gd name="connsiteX7" fmla="*/ 0 w 12976166"/>
              <a:gd name="connsiteY7" fmla="*/ 544699 h 6856311"/>
              <a:gd name="connsiteX8" fmla="*/ 1524861 w 12976166"/>
              <a:gd name="connsiteY8" fmla="*/ 4576 h 6856311"/>
              <a:gd name="connsiteX0" fmla="*/ 1524861 w 13006499"/>
              <a:gd name="connsiteY0" fmla="*/ 4576 h 6856311"/>
              <a:gd name="connsiteX1" fmla="*/ 12553741 w 13006499"/>
              <a:gd name="connsiteY1" fmla="*/ 74915 h 6856311"/>
              <a:gd name="connsiteX2" fmla="*/ 13006499 w 13006499"/>
              <a:gd name="connsiteY2" fmla="*/ 81322 h 6856311"/>
              <a:gd name="connsiteX3" fmla="*/ 12976166 w 13006499"/>
              <a:gd name="connsiteY3" fmla="*/ 4990358 h 6856311"/>
              <a:gd name="connsiteX4" fmla="*/ 7395850 w 13006499"/>
              <a:gd name="connsiteY4" fmla="*/ 6485916 h 6856311"/>
              <a:gd name="connsiteX5" fmla="*/ 371789 w 13006499"/>
              <a:gd name="connsiteY5" fmla="*/ 6787805 h 6856311"/>
              <a:gd name="connsiteX6" fmla="*/ 24473 w 13006499"/>
              <a:gd name="connsiteY6" fmla="*/ 6676098 h 6856311"/>
              <a:gd name="connsiteX7" fmla="*/ 0 w 13006499"/>
              <a:gd name="connsiteY7" fmla="*/ 544699 h 6856311"/>
              <a:gd name="connsiteX8" fmla="*/ 1524861 w 13006499"/>
              <a:gd name="connsiteY8" fmla="*/ 4576 h 6856311"/>
              <a:gd name="connsiteX0" fmla="*/ 1524861 w 13006499"/>
              <a:gd name="connsiteY0" fmla="*/ 2534366 h 9386101"/>
              <a:gd name="connsiteX1" fmla="*/ 12553741 w 13006499"/>
              <a:gd name="connsiteY1" fmla="*/ 2604705 h 9386101"/>
              <a:gd name="connsiteX2" fmla="*/ 13006499 w 13006499"/>
              <a:gd name="connsiteY2" fmla="*/ 2611112 h 9386101"/>
              <a:gd name="connsiteX3" fmla="*/ 12976166 w 13006499"/>
              <a:gd name="connsiteY3" fmla="*/ 7520148 h 9386101"/>
              <a:gd name="connsiteX4" fmla="*/ 7395850 w 13006499"/>
              <a:gd name="connsiteY4" fmla="*/ 9015706 h 9386101"/>
              <a:gd name="connsiteX5" fmla="*/ 371789 w 13006499"/>
              <a:gd name="connsiteY5" fmla="*/ 9317595 h 9386101"/>
              <a:gd name="connsiteX6" fmla="*/ 24473 w 13006499"/>
              <a:gd name="connsiteY6" fmla="*/ 9205888 h 9386101"/>
              <a:gd name="connsiteX7" fmla="*/ 0 w 13006499"/>
              <a:gd name="connsiteY7" fmla="*/ 85283 h 9386101"/>
              <a:gd name="connsiteX8" fmla="*/ 1524861 w 13006499"/>
              <a:gd name="connsiteY8" fmla="*/ 2534366 h 9386101"/>
              <a:gd name="connsiteX0" fmla="*/ 1075030 w 13006499"/>
              <a:gd name="connsiteY0" fmla="*/ 413114 h 9543030"/>
              <a:gd name="connsiteX1" fmla="*/ 12553741 w 13006499"/>
              <a:gd name="connsiteY1" fmla="*/ 2761634 h 9543030"/>
              <a:gd name="connsiteX2" fmla="*/ 13006499 w 13006499"/>
              <a:gd name="connsiteY2" fmla="*/ 2768041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75030 w 12976166"/>
              <a:gd name="connsiteY0" fmla="*/ 413114 h 9543030"/>
              <a:gd name="connsiteX1" fmla="*/ 12553741 w 12976166"/>
              <a:gd name="connsiteY1" fmla="*/ 2761634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2976166"/>
              <a:gd name="connsiteY0" fmla="*/ 413114 h 9543030"/>
              <a:gd name="connsiteX1" fmla="*/ 11813694 w 12976166"/>
              <a:gd name="connsiteY1" fmla="*/ 425410 h 9543030"/>
              <a:gd name="connsiteX2" fmla="*/ 12890413 w 12976166"/>
              <a:gd name="connsiteY2" fmla="*/ 272200 h 9543030"/>
              <a:gd name="connsiteX3" fmla="*/ 12976166 w 12976166"/>
              <a:gd name="connsiteY3" fmla="*/ 7677077 h 9543030"/>
              <a:gd name="connsiteX4" fmla="*/ 7395850 w 12976166"/>
              <a:gd name="connsiteY4" fmla="*/ 9172635 h 9543030"/>
              <a:gd name="connsiteX5" fmla="*/ 371789 w 12976166"/>
              <a:gd name="connsiteY5" fmla="*/ 9474524 h 9543030"/>
              <a:gd name="connsiteX6" fmla="*/ 24473 w 12976166"/>
              <a:gd name="connsiteY6" fmla="*/ 9362817 h 9543030"/>
              <a:gd name="connsiteX7" fmla="*/ 0 w 12976166"/>
              <a:gd name="connsiteY7" fmla="*/ 242212 h 9543030"/>
              <a:gd name="connsiteX8" fmla="*/ 1075030 w 12976166"/>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2977478"/>
              <a:gd name="connsiteY0" fmla="*/ 413114 h 9543030"/>
              <a:gd name="connsiteX1" fmla="*/ 11813694 w 12977478"/>
              <a:gd name="connsiteY1" fmla="*/ 425410 h 9543030"/>
              <a:gd name="connsiteX2" fmla="*/ 12977478 w 12977478"/>
              <a:gd name="connsiteY2" fmla="*/ 446329 h 9543030"/>
              <a:gd name="connsiteX3" fmla="*/ 12976166 w 12977478"/>
              <a:gd name="connsiteY3" fmla="*/ 7677077 h 9543030"/>
              <a:gd name="connsiteX4" fmla="*/ 7395850 w 12977478"/>
              <a:gd name="connsiteY4" fmla="*/ 9172635 h 9543030"/>
              <a:gd name="connsiteX5" fmla="*/ 371789 w 12977478"/>
              <a:gd name="connsiteY5" fmla="*/ 9474524 h 9543030"/>
              <a:gd name="connsiteX6" fmla="*/ 24473 w 12977478"/>
              <a:gd name="connsiteY6" fmla="*/ 9362817 h 9543030"/>
              <a:gd name="connsiteX7" fmla="*/ 0 w 12977478"/>
              <a:gd name="connsiteY7" fmla="*/ 242212 h 9543030"/>
              <a:gd name="connsiteX8" fmla="*/ 1075030 w 12977478"/>
              <a:gd name="connsiteY8" fmla="*/ 413114 h 9543030"/>
              <a:gd name="connsiteX0" fmla="*/ 1075030 w 13021010"/>
              <a:gd name="connsiteY0" fmla="*/ 413114 h 9543030"/>
              <a:gd name="connsiteX1" fmla="*/ 11813694 w 13021010"/>
              <a:gd name="connsiteY1" fmla="*/ 425410 h 9543030"/>
              <a:gd name="connsiteX2" fmla="*/ 13021010 w 13021010"/>
              <a:gd name="connsiteY2" fmla="*/ 431818 h 9543030"/>
              <a:gd name="connsiteX3" fmla="*/ 12976166 w 13021010"/>
              <a:gd name="connsiteY3" fmla="*/ 7677077 h 9543030"/>
              <a:gd name="connsiteX4" fmla="*/ 7395850 w 13021010"/>
              <a:gd name="connsiteY4" fmla="*/ 9172635 h 9543030"/>
              <a:gd name="connsiteX5" fmla="*/ 371789 w 13021010"/>
              <a:gd name="connsiteY5" fmla="*/ 9474524 h 9543030"/>
              <a:gd name="connsiteX6" fmla="*/ 24473 w 13021010"/>
              <a:gd name="connsiteY6" fmla="*/ 9362817 h 9543030"/>
              <a:gd name="connsiteX7" fmla="*/ 0 w 13021010"/>
              <a:gd name="connsiteY7" fmla="*/ 242212 h 9543030"/>
              <a:gd name="connsiteX8" fmla="*/ 1075030 w 13021010"/>
              <a:gd name="connsiteY8" fmla="*/ 413114 h 9543030"/>
              <a:gd name="connsiteX0" fmla="*/ 1075030 w 13006499"/>
              <a:gd name="connsiteY0" fmla="*/ 413114 h 9543030"/>
              <a:gd name="connsiteX1" fmla="*/ 11813694 w 13006499"/>
              <a:gd name="connsiteY1" fmla="*/ 425410 h 9543030"/>
              <a:gd name="connsiteX2" fmla="*/ 13006499 w 13006499"/>
              <a:gd name="connsiteY2" fmla="*/ 431818 h 9543030"/>
              <a:gd name="connsiteX3" fmla="*/ 12976166 w 13006499"/>
              <a:gd name="connsiteY3" fmla="*/ 7677077 h 9543030"/>
              <a:gd name="connsiteX4" fmla="*/ 7395850 w 13006499"/>
              <a:gd name="connsiteY4" fmla="*/ 9172635 h 9543030"/>
              <a:gd name="connsiteX5" fmla="*/ 371789 w 13006499"/>
              <a:gd name="connsiteY5" fmla="*/ 9474524 h 9543030"/>
              <a:gd name="connsiteX6" fmla="*/ 24473 w 13006499"/>
              <a:gd name="connsiteY6" fmla="*/ 9362817 h 9543030"/>
              <a:gd name="connsiteX7" fmla="*/ 0 w 13006499"/>
              <a:gd name="connsiteY7" fmla="*/ 242212 h 9543030"/>
              <a:gd name="connsiteX8" fmla="*/ 1075030 w 13006499"/>
              <a:gd name="connsiteY8" fmla="*/ 413114 h 9543030"/>
              <a:gd name="connsiteX0" fmla="*/ 1060519 w 12991988"/>
              <a:gd name="connsiteY0" fmla="*/ 15369 h 9145285"/>
              <a:gd name="connsiteX1" fmla="*/ 11799183 w 12991988"/>
              <a:gd name="connsiteY1" fmla="*/ 27665 h 9145285"/>
              <a:gd name="connsiteX2" fmla="*/ 12991988 w 12991988"/>
              <a:gd name="connsiteY2" fmla="*/ 34073 h 9145285"/>
              <a:gd name="connsiteX3" fmla="*/ 12961655 w 12991988"/>
              <a:gd name="connsiteY3" fmla="*/ 7279332 h 9145285"/>
              <a:gd name="connsiteX4" fmla="*/ 7381339 w 12991988"/>
              <a:gd name="connsiteY4" fmla="*/ 8774890 h 9145285"/>
              <a:gd name="connsiteX5" fmla="*/ 357278 w 12991988"/>
              <a:gd name="connsiteY5" fmla="*/ 9076779 h 9145285"/>
              <a:gd name="connsiteX6" fmla="*/ 9962 w 12991988"/>
              <a:gd name="connsiteY6" fmla="*/ 8965072 h 9145285"/>
              <a:gd name="connsiteX7" fmla="*/ 0 w 12991988"/>
              <a:gd name="connsiteY7" fmla="*/ 497449 h 9145285"/>
              <a:gd name="connsiteX8" fmla="*/ 1060519 w 12991988"/>
              <a:gd name="connsiteY8" fmla="*/ 15369 h 9145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91988" h="9145285">
                <a:moveTo>
                  <a:pt x="1060519" y="15369"/>
                </a:moveTo>
                <a:lnTo>
                  <a:pt x="11799183" y="27665"/>
                </a:lnTo>
                <a:lnTo>
                  <a:pt x="12991988" y="34073"/>
                </a:lnTo>
                <a:cubicBezTo>
                  <a:pt x="12991551" y="2444322"/>
                  <a:pt x="12962092" y="4869083"/>
                  <a:pt x="12961655" y="7279332"/>
                </a:cubicBezTo>
                <a:cubicBezTo>
                  <a:pt x="12818219" y="7659594"/>
                  <a:pt x="9106191" y="8508859"/>
                  <a:pt x="7381339" y="8774890"/>
                </a:cubicBezTo>
                <a:cubicBezTo>
                  <a:pt x="5054453" y="9049810"/>
                  <a:pt x="3538247" y="9259062"/>
                  <a:pt x="357278" y="9076779"/>
                </a:cubicBezTo>
                <a:cubicBezTo>
                  <a:pt x="98744" y="9041171"/>
                  <a:pt x="8104" y="9067292"/>
                  <a:pt x="9962" y="8965072"/>
                </a:cubicBezTo>
                <a:cubicBezTo>
                  <a:pt x="9962" y="7060080"/>
                  <a:pt x="0" y="2402441"/>
                  <a:pt x="0" y="497449"/>
                </a:cubicBezTo>
                <a:cubicBezTo>
                  <a:pt x="0" y="-133825"/>
                  <a:pt x="429245" y="15369"/>
                  <a:pt x="1060519" y="15369"/>
                </a:cubicBezTo>
                <a:close/>
              </a:path>
            </a:pathLst>
          </a:custGeom>
        </p:spPr>
        <p:txBody>
          <a:bodyPr anchor="ctr">
            <a:normAutofit/>
          </a:bodyPr>
          <a:lstStyle>
            <a:lvl1pPr marL="0" indent="0" algn="ctr">
              <a:buNone/>
              <a:defRPr sz="1800">
                <a:solidFill>
                  <a:schemeClr val="tx1">
                    <a:lumMod val="65000"/>
                    <a:lumOff val="35000"/>
                  </a:schemeClr>
                </a:solidFill>
              </a:defRPr>
            </a:lvl1pPr>
          </a:lstStyle>
          <a:p>
            <a:r>
              <a:rPr lang="en-US"/>
              <a:t>Click on icon to place image</a:t>
            </a:r>
          </a:p>
        </p:txBody>
      </p:sp>
    </p:spTree>
    <p:extLst>
      <p:ext uri="{BB962C8B-B14F-4D97-AF65-F5344CB8AC3E}">
        <p14:creationId xmlns:p14="http://schemas.microsoft.com/office/powerpoint/2010/main" val="26327427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3" name="Freeform 32">
            <a:extLst>
              <a:ext uri="{FF2B5EF4-FFF2-40B4-BE49-F238E27FC236}">
                <a16:creationId xmlns:a16="http://schemas.microsoft.com/office/drawing/2014/main" id="{B6933CC9-91BA-9D47-87CD-D16008FD3A72}"/>
              </a:ext>
            </a:extLst>
          </p:cNvPr>
          <p:cNvSpPr/>
          <p:nvPr userDrawn="1"/>
        </p:nvSpPr>
        <p:spPr>
          <a:xfrm>
            <a:off x="0" y="1143000"/>
            <a:ext cx="9154885" cy="5715000"/>
          </a:xfrm>
          <a:custGeom>
            <a:avLst/>
            <a:gdLst>
              <a:gd name="connsiteX0" fmla="*/ 6373214 w 9154885"/>
              <a:gd name="connsiteY0" fmla="*/ 0 h 5715000"/>
              <a:gd name="connsiteX1" fmla="*/ 8927078 w 9154885"/>
              <a:gd name="connsiteY1" fmla="*/ 346852 h 5715000"/>
              <a:gd name="connsiteX2" fmla="*/ 9154885 w 9154885"/>
              <a:gd name="connsiteY2" fmla="*/ 416827 h 5715000"/>
              <a:gd name="connsiteX3" fmla="*/ 9154885 w 9154885"/>
              <a:gd name="connsiteY3" fmla="*/ 5715000 h 5715000"/>
              <a:gd name="connsiteX4" fmla="*/ 0 w 9154885"/>
              <a:gd name="connsiteY4" fmla="*/ 5715000 h 5715000"/>
              <a:gd name="connsiteX5" fmla="*/ 0 w 9154885"/>
              <a:gd name="connsiteY5" fmla="*/ 2454933 h 5715000"/>
              <a:gd name="connsiteX6" fmla="*/ 318937 w 9154885"/>
              <a:gd name="connsiteY6" fmla="*/ 2175998 h 5715000"/>
              <a:gd name="connsiteX7" fmla="*/ 6373214 w 9154885"/>
              <a:gd name="connsiteY7" fmla="*/ 0 h 571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715000">
                <a:moveTo>
                  <a:pt x="6373214" y="0"/>
                </a:moveTo>
                <a:cubicBezTo>
                  <a:pt x="7257919" y="0"/>
                  <a:pt x="8114407" y="120817"/>
                  <a:pt x="8927078" y="346852"/>
                </a:cubicBezTo>
                <a:lnTo>
                  <a:pt x="9154885" y="416827"/>
                </a:lnTo>
                <a:lnTo>
                  <a:pt x="9154885" y="5715000"/>
                </a:lnTo>
                <a:lnTo>
                  <a:pt x="0" y="5715000"/>
                </a:lnTo>
                <a:lnTo>
                  <a:pt x="0" y="2454933"/>
                </a:lnTo>
                <a:lnTo>
                  <a:pt x="318937" y="2175998"/>
                </a:lnTo>
                <a:cubicBezTo>
                  <a:pt x="1963497" y="816721"/>
                  <a:pt x="4072978" y="0"/>
                  <a:pt x="637321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a:extLst>
              <a:ext uri="{FF2B5EF4-FFF2-40B4-BE49-F238E27FC236}">
                <a16:creationId xmlns:a16="http://schemas.microsoft.com/office/drawing/2014/main" id="{415E89D0-8FAB-FC4E-B2B3-90FDCB161259}"/>
              </a:ext>
            </a:extLst>
          </p:cNvPr>
          <p:cNvSpPr/>
          <p:nvPr userDrawn="1"/>
        </p:nvSpPr>
        <p:spPr>
          <a:xfrm>
            <a:off x="-10885" y="1363089"/>
            <a:ext cx="9154885" cy="5494911"/>
          </a:xfrm>
          <a:custGeom>
            <a:avLst/>
            <a:gdLst>
              <a:gd name="connsiteX0" fmla="*/ 5985833 w 9154885"/>
              <a:gd name="connsiteY0" fmla="*/ 0 h 5494911"/>
              <a:gd name="connsiteX1" fmla="*/ 8741942 w 9154885"/>
              <a:gd name="connsiteY1" fmla="*/ 405543 h 5494911"/>
              <a:gd name="connsiteX2" fmla="*/ 9154885 w 9154885"/>
              <a:gd name="connsiteY2" fmla="*/ 543530 h 5494911"/>
              <a:gd name="connsiteX3" fmla="*/ 9154885 w 9154885"/>
              <a:gd name="connsiteY3" fmla="*/ 5494911 h 5494911"/>
              <a:gd name="connsiteX4" fmla="*/ 0 w 9154885"/>
              <a:gd name="connsiteY4" fmla="*/ 5494911 h 5494911"/>
              <a:gd name="connsiteX5" fmla="*/ 0 w 9154885"/>
              <a:gd name="connsiteY5" fmla="*/ 2122337 h 5494911"/>
              <a:gd name="connsiteX6" fmla="*/ 319199 w 9154885"/>
              <a:gd name="connsiteY6" fmla="*/ 1872075 h 5494911"/>
              <a:gd name="connsiteX7" fmla="*/ 5985833 w 9154885"/>
              <a:gd name="connsiteY7" fmla="*/ 0 h 54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54885" h="5494911">
                <a:moveTo>
                  <a:pt x="5985833" y="0"/>
                </a:moveTo>
                <a:cubicBezTo>
                  <a:pt x="6944263" y="0"/>
                  <a:pt x="7869578" y="141792"/>
                  <a:pt x="8741942" y="405543"/>
                </a:cubicBezTo>
                <a:lnTo>
                  <a:pt x="9154885" y="543530"/>
                </a:lnTo>
                <a:lnTo>
                  <a:pt x="9154885" y="5494911"/>
                </a:lnTo>
                <a:lnTo>
                  <a:pt x="0" y="5494911"/>
                </a:lnTo>
                <a:lnTo>
                  <a:pt x="0" y="2122337"/>
                </a:lnTo>
                <a:lnTo>
                  <a:pt x="319199" y="1872075"/>
                </a:lnTo>
                <a:cubicBezTo>
                  <a:pt x="1901781" y="695905"/>
                  <a:pt x="3862539" y="0"/>
                  <a:pt x="598583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ubtitle 2">
            <a:extLst>
              <a:ext uri="{FF2B5EF4-FFF2-40B4-BE49-F238E27FC236}">
                <a16:creationId xmlns:a16="http://schemas.microsoft.com/office/drawing/2014/main" id="{BCDAE4F8-BDDA-B342-8252-FA4AA951721F}"/>
              </a:ext>
            </a:extLst>
          </p:cNvPr>
          <p:cNvSpPr>
            <a:spLocks noGrp="1"/>
          </p:cNvSpPr>
          <p:nvPr userDrawn="1">
            <p:ph type="subTitle" idx="1" hasCustomPrompt="1"/>
          </p:nvPr>
        </p:nvSpPr>
        <p:spPr>
          <a:xfrm>
            <a:off x="2589673" y="3714140"/>
            <a:ext cx="5917324" cy="1691860"/>
          </a:xfrm>
        </p:spPr>
        <p:txBody>
          <a:bodyPr>
            <a:noAutofit/>
          </a:bodyPr>
          <a:lstStyle>
            <a:lvl1pPr marL="0" indent="0" algn="r">
              <a:lnSpc>
                <a:spcPts val="1560"/>
              </a:lnSpc>
              <a:spcAft>
                <a:spcPts val="0"/>
              </a:spcAft>
              <a:buNone/>
              <a:defRPr sz="1800" b="0" i="0">
                <a:solidFill>
                  <a:schemeClr val="bg1"/>
                </a:solidFill>
                <a:latin typeface="Calibri Light" panose="020F0302020204030204" pitchFamily="34" charset="0"/>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your information</a:t>
            </a:r>
          </a:p>
        </p:txBody>
      </p:sp>
      <p:sp>
        <p:nvSpPr>
          <p:cNvPr id="12" name="TextBox 11">
            <a:extLst>
              <a:ext uri="{FF2B5EF4-FFF2-40B4-BE49-F238E27FC236}">
                <a16:creationId xmlns:a16="http://schemas.microsoft.com/office/drawing/2014/main" id="{21D51349-7320-AE4C-A00F-B7CF9BBB1BB6}"/>
              </a:ext>
            </a:extLst>
          </p:cNvPr>
          <p:cNvSpPr txBox="1"/>
          <p:nvPr userDrawn="1"/>
        </p:nvSpPr>
        <p:spPr>
          <a:xfrm>
            <a:off x="4392197" y="3208283"/>
            <a:ext cx="4114800" cy="369332"/>
          </a:xfrm>
          <a:prstGeom prst="rect">
            <a:avLst/>
          </a:prstGeom>
          <a:noFill/>
        </p:spPr>
        <p:txBody>
          <a:bodyPr wrap="square" rtlCol="0">
            <a:spAutoFit/>
          </a:bodyPr>
          <a:lstStyle/>
          <a:p>
            <a:pPr algn="r"/>
            <a:r>
              <a:rPr lang="en-US">
                <a:solidFill>
                  <a:schemeClr val="bg1"/>
                </a:solidFill>
              </a:rPr>
              <a:t>For more information please contact:</a:t>
            </a:r>
          </a:p>
        </p:txBody>
      </p:sp>
      <p:sp>
        <p:nvSpPr>
          <p:cNvPr id="13" name="TextBox 12">
            <a:extLst>
              <a:ext uri="{FF2B5EF4-FFF2-40B4-BE49-F238E27FC236}">
                <a16:creationId xmlns:a16="http://schemas.microsoft.com/office/drawing/2014/main" id="{99C76B49-31D4-7D4E-A527-B1A06722B09F}"/>
              </a:ext>
            </a:extLst>
          </p:cNvPr>
          <p:cNvSpPr txBox="1"/>
          <p:nvPr userDrawn="1"/>
        </p:nvSpPr>
        <p:spPr>
          <a:xfrm>
            <a:off x="4392197" y="5452535"/>
            <a:ext cx="4114800" cy="646331"/>
          </a:xfrm>
          <a:prstGeom prst="rect">
            <a:avLst/>
          </a:prstGeom>
          <a:noFill/>
        </p:spPr>
        <p:txBody>
          <a:bodyPr wrap="square" rtlCol="0">
            <a:spAutoFit/>
          </a:bodyPr>
          <a:lstStyle/>
          <a:p>
            <a:pPr algn="r"/>
            <a:r>
              <a:rPr lang="en-US" err="1">
                <a:solidFill>
                  <a:srgbClr val="A4CD39"/>
                </a:solidFill>
              </a:rPr>
              <a:t>www.uclpartners.com</a:t>
            </a:r>
            <a:endParaRPr lang="en-US">
              <a:solidFill>
                <a:srgbClr val="A4CD39"/>
              </a:solidFill>
            </a:endParaRPr>
          </a:p>
          <a:p>
            <a:pPr algn="r"/>
            <a:r>
              <a:rPr lang="en-US">
                <a:solidFill>
                  <a:srgbClr val="A4CD39"/>
                </a:solidFill>
              </a:rPr>
              <a:t>@</a:t>
            </a:r>
            <a:r>
              <a:rPr lang="en-US" err="1">
                <a:solidFill>
                  <a:srgbClr val="A4CD39"/>
                </a:solidFill>
              </a:rPr>
              <a:t>uclpartners</a:t>
            </a:r>
            <a:endParaRPr lang="en-US">
              <a:solidFill>
                <a:srgbClr val="A4CD39"/>
              </a:solidFill>
            </a:endParaRPr>
          </a:p>
        </p:txBody>
      </p:sp>
      <p:sp>
        <p:nvSpPr>
          <p:cNvPr id="14" name="TextBox 13">
            <a:extLst>
              <a:ext uri="{FF2B5EF4-FFF2-40B4-BE49-F238E27FC236}">
                <a16:creationId xmlns:a16="http://schemas.microsoft.com/office/drawing/2014/main" id="{37E5B4F8-E8EC-1D45-85B8-93F8D920D2D1}"/>
              </a:ext>
            </a:extLst>
          </p:cNvPr>
          <p:cNvSpPr txBox="1"/>
          <p:nvPr userDrawn="1"/>
        </p:nvSpPr>
        <p:spPr>
          <a:xfrm>
            <a:off x="4392197" y="2281228"/>
            <a:ext cx="4114800" cy="677108"/>
          </a:xfrm>
          <a:prstGeom prst="rect">
            <a:avLst/>
          </a:prstGeom>
          <a:noFill/>
        </p:spPr>
        <p:txBody>
          <a:bodyPr wrap="square" rtlCol="0">
            <a:spAutoFit/>
          </a:bodyPr>
          <a:lstStyle/>
          <a:p>
            <a:pPr algn="r"/>
            <a:r>
              <a:rPr lang="en-US" sz="3800" b="0" i="0">
                <a:solidFill>
                  <a:srgbClr val="A4CD39"/>
                </a:solidFill>
                <a:latin typeface="Calibri Light" panose="020F0302020204030204" pitchFamily="34" charset="0"/>
                <a:cs typeface="Calibri Light" panose="020F0302020204030204" pitchFamily="34" charset="0"/>
              </a:rPr>
              <a:t>Thank you</a:t>
            </a:r>
          </a:p>
        </p:txBody>
      </p:sp>
      <p:pic>
        <p:nvPicPr>
          <p:cNvPr id="15" name="Picture 14">
            <a:extLst>
              <a:ext uri="{FF2B5EF4-FFF2-40B4-BE49-F238E27FC236}">
                <a16:creationId xmlns:a16="http://schemas.microsoft.com/office/drawing/2014/main" id="{DD451014-24DB-D344-ADEB-F415260C88B9}"/>
              </a:ext>
            </a:extLst>
          </p:cNvPr>
          <p:cNvPicPr>
            <a:picLocks noChangeAspect="1"/>
          </p:cNvPicPr>
          <p:nvPr userDrawn="1"/>
        </p:nvPicPr>
        <p:blipFill>
          <a:blip r:embed="rId2"/>
          <a:stretch>
            <a:fillRect/>
          </a:stretch>
        </p:blipFill>
        <p:spPr>
          <a:xfrm>
            <a:off x="532088" y="477156"/>
            <a:ext cx="2194454" cy="544529"/>
          </a:xfrm>
          <a:prstGeom prst="rect">
            <a:avLst/>
          </a:prstGeom>
        </p:spPr>
      </p:pic>
    </p:spTree>
    <p:extLst>
      <p:ext uri="{BB962C8B-B14F-4D97-AF65-F5344CB8AC3E}">
        <p14:creationId xmlns:p14="http://schemas.microsoft.com/office/powerpoint/2010/main" val="430971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44251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C9C6DFD2-17D6-4C5E-8692-4DF8551CE47A}"/>
              </a:ext>
            </a:extLst>
          </p:cNvPr>
          <p:cNvSpPr>
            <a:spLocks noGrp="1"/>
          </p:cNvSpPr>
          <p:nvPr>
            <p:ph type="pic" sz="quarter" idx="10"/>
          </p:nvPr>
        </p:nvSpPr>
        <p:spPr>
          <a:xfrm>
            <a:off x="-2154218" y="-455109"/>
            <a:ext cx="5863575" cy="5836803"/>
          </a:xfrm>
          <a:prstGeom prst="flowChartConnector">
            <a:avLst/>
          </a:prstGeom>
        </p:spPr>
        <p:txBody>
          <a:bodyPr/>
          <a:lstStyle>
            <a:lvl1pPr>
              <a:defRPr/>
            </a:lvl1pPr>
          </a:lstStyle>
          <a:p>
            <a:r>
              <a:rPr lang="en-US"/>
              <a:t>Click icon to add picture</a:t>
            </a:r>
            <a:endParaRPr lang="en-GB"/>
          </a:p>
        </p:txBody>
      </p:sp>
    </p:spTree>
    <p:extLst>
      <p:ext uri="{BB962C8B-B14F-4D97-AF65-F5344CB8AC3E}">
        <p14:creationId xmlns:p14="http://schemas.microsoft.com/office/powerpoint/2010/main" val="87978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rgbClr val="74C311"/>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pic>
        <p:nvPicPr>
          <p:cNvPr id="5" name="Picture 4" descr="A picture containing plate&#10;&#10;Description automatically generated">
            <a:extLst>
              <a:ext uri="{FF2B5EF4-FFF2-40B4-BE49-F238E27FC236}">
                <a16:creationId xmlns:a16="http://schemas.microsoft.com/office/drawing/2014/main" id="{1DC628F8-5C3E-4A38-97CD-4E1E886FBCA4}"/>
              </a:ext>
            </a:extLst>
          </p:cNvPr>
          <p:cNvPicPr>
            <a:picLocks noChangeAspect="1"/>
          </p:cNvPicPr>
          <p:nvPr userDrawn="1"/>
        </p:nvPicPr>
        <p:blipFill>
          <a:blip r:embed="rId4"/>
          <a:stretch>
            <a:fillRect/>
          </a:stretch>
        </p:blipFill>
        <p:spPr>
          <a:xfrm>
            <a:off x="8112034" y="38801"/>
            <a:ext cx="892476" cy="892476"/>
          </a:xfrm>
          <a:prstGeom prst="rect">
            <a:avLst/>
          </a:prstGeom>
        </p:spPr>
      </p:pic>
    </p:spTree>
    <p:extLst>
      <p:ext uri="{BB962C8B-B14F-4D97-AF65-F5344CB8AC3E}">
        <p14:creationId xmlns:p14="http://schemas.microsoft.com/office/powerpoint/2010/main" val="866760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354E1-61DC-4C5A-BFF6-49C43118033A}"/>
              </a:ext>
            </a:extLst>
          </p:cNvPr>
          <p:cNvSpPr/>
          <p:nvPr userDrawn="1"/>
        </p:nvSpPr>
        <p:spPr>
          <a:xfrm>
            <a:off x="0" y="5523345"/>
            <a:ext cx="9144000" cy="13346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Graphic 2" descr="Document">
            <a:extLst>
              <a:ext uri="{FF2B5EF4-FFF2-40B4-BE49-F238E27FC236}">
                <a16:creationId xmlns:a16="http://schemas.microsoft.com/office/drawing/2014/main" id="{D819EA97-D4CB-40CE-9190-7450B413E1F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090110" y="38801"/>
            <a:ext cx="914400" cy="914400"/>
          </a:xfrm>
          <a:prstGeom prst="rect">
            <a:avLst/>
          </a:prstGeom>
        </p:spPr>
      </p:pic>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238559"/>
            <a:ext cx="8288614" cy="492961"/>
          </a:xfrm>
        </p:spPr>
        <p:txBody>
          <a:bodyPr anchor="t">
            <a:normAutofit/>
          </a:bodyPr>
          <a:lstStyle>
            <a:lvl1pPr>
              <a:defRPr sz="2800" b="0" i="0">
                <a:solidFill>
                  <a:schemeClr val="accent6"/>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888274"/>
            <a:ext cx="8288614" cy="5551715"/>
          </a:xfrm>
        </p:spPr>
        <p:txBody>
          <a:bodyPr>
            <a:noAutofit/>
          </a:bodyPr>
          <a:lstStyle>
            <a:lvl1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1pPr>
            <a:lvl2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2pPr>
            <a:lvl3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3pPr>
            <a:lvl4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4pPr>
            <a:lvl5pPr>
              <a:lnSpc>
                <a:spcPct val="100000"/>
              </a:lnSpc>
              <a:spcAft>
                <a:spcPts val="600"/>
              </a:spcAft>
              <a:defRPr sz="14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64196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Cover 1">
    <p:spTree>
      <p:nvGrpSpPr>
        <p:cNvPr id="1" name=""/>
        <p:cNvGrpSpPr/>
        <p:nvPr/>
      </p:nvGrpSpPr>
      <p:grpSpPr>
        <a:xfrm>
          <a:off x="0" y="0"/>
          <a:ext cx="0" cy="0"/>
          <a:chOff x="0" y="0"/>
          <a:chExt cx="0" cy="0"/>
        </a:xfrm>
      </p:grpSpPr>
      <p:sp>
        <p:nvSpPr>
          <p:cNvPr id="17" name="Freeform 16">
            <a:extLst>
              <a:ext uri="{FF2B5EF4-FFF2-40B4-BE49-F238E27FC236}">
                <a16:creationId xmlns:a16="http://schemas.microsoft.com/office/drawing/2014/main" id="{B0EF8C10-A67E-4F41-A8CA-85A74D8FA6FF}"/>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Oval 11">
            <a:extLst>
              <a:ext uri="{FF2B5EF4-FFF2-40B4-BE49-F238E27FC236}">
                <a16:creationId xmlns:a16="http://schemas.microsoft.com/office/drawing/2014/main" id="{D00FB99B-D508-5343-84E9-C48365F7DDA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7BC5A786-E091-AE44-90EF-2550ECC0517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1665327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Cover 2">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16E0F1E1-187C-5041-A962-0F6F0CA75F73}"/>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Oval 12">
            <a:extLst>
              <a:ext uri="{FF2B5EF4-FFF2-40B4-BE49-F238E27FC236}">
                <a16:creationId xmlns:a16="http://schemas.microsoft.com/office/drawing/2014/main" id="{139C619B-CE35-304A-B195-610ECBFBB740}"/>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45C42936-16D7-A44B-BFD9-345D93BD8E8B}"/>
              </a:ext>
            </a:extLst>
          </p:cNvPr>
          <p:cNvPicPr>
            <a:picLocks/>
          </p:cNvPicPr>
          <p:nvPr userDrawn="1"/>
        </p:nvPicPr>
        <p:blipFill rotWithShape="1">
          <a:blip r:embed="rId3"/>
          <a:srcRect l="3160" r="30173"/>
          <a:stretch/>
        </p:blipFill>
        <p:spPr>
          <a:xfrm>
            <a:off x="-2164411" y="-473685"/>
            <a:ext cx="5872589" cy="5872588"/>
          </a:xfrm>
          <a:prstGeom prst="ellipse">
            <a:avLst/>
          </a:prstGeom>
        </p:spPr>
      </p:pic>
    </p:spTree>
    <p:extLst>
      <p:ext uri="{BB962C8B-B14F-4D97-AF65-F5344CB8AC3E}">
        <p14:creationId xmlns:p14="http://schemas.microsoft.com/office/powerpoint/2010/main" val="3717339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Cover 3">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482AB87C-D07C-9E48-9492-10A34E9E193C}"/>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A1298CB5-FDBB-FB45-B77B-CE1A44B1E002}"/>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4BC4F0-A18F-0A47-B9D8-E219C02BD669}"/>
              </a:ext>
            </a:extLst>
          </p:cNvPr>
          <p:cNvPicPr>
            <a:picLocks/>
          </p:cNvPicPr>
          <p:nvPr userDrawn="1"/>
        </p:nvPicPr>
        <p:blipFill rotWithShape="1">
          <a:blip r:embed="rId3"/>
          <a:srcRect l="2802" r="30531"/>
          <a:stretch/>
        </p:blipFill>
        <p:spPr>
          <a:xfrm>
            <a:off x="-2164412" y="-473685"/>
            <a:ext cx="5872589" cy="5872588"/>
          </a:xfrm>
          <a:prstGeom prst="ellipse">
            <a:avLst/>
          </a:prstGeom>
        </p:spPr>
      </p:pic>
    </p:spTree>
    <p:extLst>
      <p:ext uri="{BB962C8B-B14F-4D97-AF65-F5344CB8AC3E}">
        <p14:creationId xmlns:p14="http://schemas.microsoft.com/office/powerpoint/2010/main" val="398251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Cover 4">
    <p:spTree>
      <p:nvGrpSpPr>
        <p:cNvPr id="1" name=""/>
        <p:cNvGrpSpPr/>
        <p:nvPr/>
      </p:nvGrpSpPr>
      <p:grpSpPr>
        <a:xfrm>
          <a:off x="0" y="0"/>
          <a:ext cx="0" cy="0"/>
          <a:chOff x="0" y="0"/>
          <a:chExt cx="0" cy="0"/>
        </a:xfrm>
      </p:grpSpPr>
      <p:sp>
        <p:nvSpPr>
          <p:cNvPr id="11" name="Freeform 10">
            <a:extLst>
              <a:ext uri="{FF2B5EF4-FFF2-40B4-BE49-F238E27FC236}">
                <a16:creationId xmlns:a16="http://schemas.microsoft.com/office/drawing/2014/main" id="{2F59774E-B129-224C-AE04-ADC707FE0428}"/>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779CB45C-36FB-5345-9907-9B2C82EFB037}"/>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75C2228C-A136-A148-B793-BEBF85F38910}"/>
              </a:ext>
            </a:extLst>
          </p:cNvPr>
          <p:cNvPicPr>
            <a:picLocks/>
          </p:cNvPicPr>
          <p:nvPr userDrawn="1"/>
        </p:nvPicPr>
        <p:blipFill rotWithShape="1">
          <a:blip r:embed="rId3"/>
          <a:srcRect l="20399" r="12935"/>
          <a:stretch>
            <a:fillRect/>
          </a:stretch>
        </p:blipFill>
        <p:spPr>
          <a:xfrm>
            <a:off x="-2164411" y="-473686"/>
            <a:ext cx="5872589" cy="5872590"/>
          </a:xfrm>
          <a:prstGeom prst="ellipse">
            <a:avLst/>
          </a:prstGeom>
        </p:spPr>
      </p:pic>
    </p:spTree>
    <p:extLst>
      <p:ext uri="{BB962C8B-B14F-4D97-AF65-F5344CB8AC3E}">
        <p14:creationId xmlns:p14="http://schemas.microsoft.com/office/powerpoint/2010/main" val="303889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Cover 5">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7202B7A9-61FD-4146-A855-46D4808A2C4D}"/>
              </a:ext>
            </a:extLst>
          </p:cNvPr>
          <p:cNvSpPr/>
          <p:nvPr userDrawn="1"/>
        </p:nvSpPr>
        <p:spPr>
          <a:xfrm>
            <a:off x="0" y="1080084"/>
            <a:ext cx="9144000" cy="5777916"/>
          </a:xfrm>
          <a:custGeom>
            <a:avLst/>
            <a:gdLst>
              <a:gd name="connsiteX0" fmla="*/ 3046637 w 9144000"/>
              <a:gd name="connsiteY0" fmla="*/ 0 h 5777916"/>
              <a:gd name="connsiteX1" fmla="*/ 8412787 w 9144000"/>
              <a:gd name="connsiteY1" fmla="*/ 602032 h 5777916"/>
              <a:gd name="connsiteX2" fmla="*/ 9144000 w 9144000"/>
              <a:gd name="connsiteY2" fmla="*/ 787526 h 5777916"/>
              <a:gd name="connsiteX3" fmla="*/ 9144000 w 9144000"/>
              <a:gd name="connsiteY3" fmla="*/ 4318820 h 5777916"/>
              <a:gd name="connsiteX4" fmla="*/ 9144000 w 9144000"/>
              <a:gd name="connsiteY4" fmla="*/ 5522921 h 5777916"/>
              <a:gd name="connsiteX5" fmla="*/ 9144000 w 9144000"/>
              <a:gd name="connsiteY5" fmla="*/ 5777916 h 5777916"/>
              <a:gd name="connsiteX6" fmla="*/ 0 w 9144000"/>
              <a:gd name="connsiteY6" fmla="*/ 5777916 h 5777916"/>
              <a:gd name="connsiteX7" fmla="*/ 0 w 9144000"/>
              <a:gd name="connsiteY7" fmla="*/ 5522921 h 5777916"/>
              <a:gd name="connsiteX8" fmla="*/ 0 w 9144000"/>
              <a:gd name="connsiteY8" fmla="*/ 4318820 h 5777916"/>
              <a:gd name="connsiteX9" fmla="*/ 0 w 9144000"/>
              <a:gd name="connsiteY9" fmla="*/ 190007 h 5777916"/>
              <a:gd name="connsiteX10" fmla="*/ 387434 w 9144000"/>
              <a:gd name="connsiteY10" fmla="*/ 143435 h 5777916"/>
              <a:gd name="connsiteX11" fmla="*/ 3046637 w 9144000"/>
              <a:gd name="connsiteY11" fmla="*/ 0 h 5777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144000" h="5777916">
                <a:moveTo>
                  <a:pt x="3046637" y="0"/>
                </a:moveTo>
                <a:cubicBezTo>
                  <a:pt x="4932269" y="0"/>
                  <a:pt x="6739715" y="212571"/>
                  <a:pt x="8412787" y="602032"/>
                </a:cubicBezTo>
                <a:lnTo>
                  <a:pt x="9144000" y="787526"/>
                </a:lnTo>
                <a:lnTo>
                  <a:pt x="9144000" y="4318820"/>
                </a:lnTo>
                <a:lnTo>
                  <a:pt x="9144000" y="5522921"/>
                </a:lnTo>
                <a:lnTo>
                  <a:pt x="9144000" y="5777916"/>
                </a:lnTo>
                <a:lnTo>
                  <a:pt x="0" y="5777916"/>
                </a:lnTo>
                <a:lnTo>
                  <a:pt x="0" y="5522921"/>
                </a:lnTo>
                <a:lnTo>
                  <a:pt x="0" y="4318820"/>
                </a:lnTo>
                <a:lnTo>
                  <a:pt x="0" y="190007"/>
                </a:lnTo>
                <a:lnTo>
                  <a:pt x="387434" y="143435"/>
                </a:lnTo>
                <a:cubicBezTo>
                  <a:pt x="1251601" y="49133"/>
                  <a:pt x="2140083" y="0"/>
                  <a:pt x="304663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E9BC20E4-9489-C045-B0AF-3E21A0480494}"/>
              </a:ext>
            </a:extLst>
          </p:cNvPr>
          <p:cNvPicPr>
            <a:picLocks noChangeAspect="1"/>
          </p:cNvPicPr>
          <p:nvPr userDrawn="1"/>
        </p:nvPicPr>
        <p:blipFill>
          <a:blip r:embed="rId2"/>
          <a:stretch>
            <a:fillRect/>
          </a:stretch>
        </p:blipFill>
        <p:spPr>
          <a:xfrm>
            <a:off x="6477864" y="454950"/>
            <a:ext cx="2194454" cy="544529"/>
          </a:xfrm>
          <a:prstGeom prst="rect">
            <a:avLst/>
          </a:prstGeom>
        </p:spPr>
      </p:pic>
      <p:sp>
        <p:nvSpPr>
          <p:cNvPr id="9" name="Title 1">
            <a:extLst>
              <a:ext uri="{FF2B5EF4-FFF2-40B4-BE49-F238E27FC236}">
                <a16:creationId xmlns:a16="http://schemas.microsoft.com/office/drawing/2014/main" id="{A823DBFF-4762-B846-97A7-163202F16307}"/>
              </a:ext>
            </a:extLst>
          </p:cNvPr>
          <p:cNvSpPr>
            <a:spLocks noGrp="1"/>
          </p:cNvSpPr>
          <p:nvPr>
            <p:ph type="ctrTitle"/>
          </p:nvPr>
        </p:nvSpPr>
        <p:spPr>
          <a:xfrm>
            <a:off x="3923355" y="2647745"/>
            <a:ext cx="4948458" cy="2387600"/>
          </a:xfrm>
        </p:spPr>
        <p:txBody>
          <a:bodyPr anchor="b">
            <a:normAutofit/>
          </a:bodyPr>
          <a:lstStyle>
            <a:lvl1pPr algn="l">
              <a:lnSpc>
                <a:spcPts val="3400"/>
              </a:lnSpc>
              <a:defRPr sz="3500" b="0" i="0">
                <a:solidFill>
                  <a:srgbClr val="A4CD39"/>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10" name="Subtitle 2">
            <a:extLst>
              <a:ext uri="{FF2B5EF4-FFF2-40B4-BE49-F238E27FC236}">
                <a16:creationId xmlns:a16="http://schemas.microsoft.com/office/drawing/2014/main" id="{83EF4475-4459-6442-A84A-B698217AC685}"/>
              </a:ext>
            </a:extLst>
          </p:cNvPr>
          <p:cNvSpPr>
            <a:spLocks noGrp="1"/>
          </p:cNvSpPr>
          <p:nvPr>
            <p:ph type="subTitle" idx="1"/>
          </p:nvPr>
        </p:nvSpPr>
        <p:spPr>
          <a:xfrm>
            <a:off x="3923355" y="5193084"/>
            <a:ext cx="4948458" cy="1233612"/>
          </a:xfrm>
        </p:spPr>
        <p:txBody>
          <a:bodyPr>
            <a:normAutofit/>
          </a:bodyPr>
          <a:lstStyle>
            <a:lvl1pPr marL="0" indent="0" algn="l">
              <a:lnSpc>
                <a:spcPts val="2180"/>
              </a:lnSpc>
              <a:spcAft>
                <a:spcPts val="600"/>
              </a:spcAft>
              <a:buNone/>
              <a:defRPr sz="180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Oval 13">
            <a:extLst>
              <a:ext uri="{FF2B5EF4-FFF2-40B4-BE49-F238E27FC236}">
                <a16:creationId xmlns:a16="http://schemas.microsoft.com/office/drawing/2014/main" id="{E8BB3BD3-0568-C34A-9372-A1B599E4AD11}"/>
              </a:ext>
            </a:extLst>
          </p:cNvPr>
          <p:cNvSpPr/>
          <p:nvPr userDrawn="1"/>
        </p:nvSpPr>
        <p:spPr>
          <a:xfrm>
            <a:off x="-1977227" y="-571500"/>
            <a:ext cx="5872589" cy="5872589"/>
          </a:xfrm>
          <a:prstGeom prst="ellipse">
            <a:avLst/>
          </a:prstGeom>
          <a:solidFill>
            <a:srgbClr val="A4CD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1E27B4BA-139C-0E43-9755-A033B37EFEF6}"/>
              </a:ext>
            </a:extLst>
          </p:cNvPr>
          <p:cNvPicPr>
            <a:picLocks/>
          </p:cNvPicPr>
          <p:nvPr userDrawn="1"/>
        </p:nvPicPr>
        <p:blipFill rotWithShape="1">
          <a:blip r:embed="rId3"/>
          <a:srcRect l="8787" r="24547"/>
          <a:stretch/>
        </p:blipFill>
        <p:spPr>
          <a:xfrm>
            <a:off x="-2164411" y="-473685"/>
            <a:ext cx="5872589" cy="5872588"/>
          </a:xfrm>
          <a:prstGeom prst="ellipse">
            <a:avLst/>
          </a:prstGeom>
        </p:spPr>
      </p:pic>
    </p:spTree>
    <p:extLst>
      <p:ext uri="{BB962C8B-B14F-4D97-AF65-F5344CB8AC3E}">
        <p14:creationId xmlns:p14="http://schemas.microsoft.com/office/powerpoint/2010/main" val="397142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accent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FD3A53-D092-7F43-8571-3B37FAE1CFCF}"/>
              </a:ext>
            </a:extLst>
          </p:cNvPr>
          <p:cNvPicPr>
            <a:picLocks noChangeAspect="1"/>
          </p:cNvPicPr>
          <p:nvPr userDrawn="1"/>
        </p:nvPicPr>
        <p:blipFill>
          <a:blip r:embed="rId2"/>
          <a:stretch>
            <a:fillRect/>
          </a:stretch>
        </p:blipFill>
        <p:spPr>
          <a:xfrm>
            <a:off x="0" y="5477535"/>
            <a:ext cx="9144000" cy="1380465"/>
          </a:xfrm>
          <a:prstGeom prst="rect">
            <a:avLst/>
          </a:prstGeom>
        </p:spPr>
      </p:pic>
      <p:pic>
        <p:nvPicPr>
          <p:cNvPr id="6" name="Picture 5">
            <a:extLst>
              <a:ext uri="{FF2B5EF4-FFF2-40B4-BE49-F238E27FC236}">
                <a16:creationId xmlns:a16="http://schemas.microsoft.com/office/drawing/2014/main" id="{E9BC20E4-9489-C045-B0AF-3E21A0480494}"/>
              </a:ext>
            </a:extLst>
          </p:cNvPr>
          <p:cNvPicPr>
            <a:picLocks noChangeAspect="1"/>
          </p:cNvPicPr>
          <p:nvPr userDrawn="1"/>
        </p:nvPicPr>
        <p:blipFill>
          <a:blip r:embed="rId3"/>
          <a:stretch>
            <a:fillRect/>
          </a:stretch>
        </p:blipFill>
        <p:spPr>
          <a:xfrm>
            <a:off x="7358400" y="6206400"/>
            <a:ext cx="1324800" cy="328734"/>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89857" y="1253331"/>
            <a:ext cx="8192358" cy="4351338"/>
          </a:xfrm>
        </p:spPr>
        <p:txBody>
          <a:bodyPr anchor="ctr">
            <a:normAutofit/>
          </a:bodyPr>
          <a:lstStyle>
            <a:lvl1pPr marL="0" indent="0">
              <a:buNone/>
              <a:defRPr sz="3300" b="0" i="0">
                <a:solidFill>
                  <a:schemeClr val="accent2"/>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ullout Quote / Statement">
    <p:bg>
      <p:bgPr>
        <a:solidFill>
          <a:schemeClr val="accent3"/>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2"/>
          <a:stretch>
            <a:fillRect/>
          </a:stretch>
        </p:blipFill>
        <p:spPr>
          <a:xfrm>
            <a:off x="7357309" y="6207710"/>
            <a:ext cx="1324906" cy="330400"/>
          </a:xfrm>
          <a:prstGeom prst="rect">
            <a:avLst/>
          </a:prstGeom>
        </p:spPr>
      </p:pic>
      <p:sp>
        <p:nvSpPr>
          <p:cNvPr id="13" name="Content Placeholder 2">
            <a:extLst>
              <a:ext uri="{FF2B5EF4-FFF2-40B4-BE49-F238E27FC236}">
                <a16:creationId xmlns:a16="http://schemas.microsoft.com/office/drawing/2014/main" id="{A66C099D-F2D4-1847-A171-AC7765CAEFAE}"/>
              </a:ext>
            </a:extLst>
          </p:cNvPr>
          <p:cNvSpPr>
            <a:spLocks noGrp="1"/>
          </p:cNvSpPr>
          <p:nvPr>
            <p:ph idx="1"/>
          </p:nvPr>
        </p:nvSpPr>
        <p:spPr>
          <a:xfrm>
            <a:off x="4394718" y="1253331"/>
            <a:ext cx="4287497" cy="4351338"/>
          </a:xfrm>
        </p:spPr>
        <p:txBody>
          <a:bodyPr anchor="ctr">
            <a:normAutofit/>
          </a:bodyPr>
          <a:lstStyle>
            <a:lvl1pPr marL="0" indent="0">
              <a:buNone/>
              <a:defRPr sz="3000" b="0" i="0">
                <a:solidFill>
                  <a:schemeClr val="accent1"/>
                </a:solidFill>
                <a:latin typeface="Calibri Light" panose="020F0302020204030204" pitchFamily="34" charset="0"/>
                <a:cs typeface="Calibri Light" panose="020F0302020204030204" pitchFamily="34" charset="0"/>
              </a:defRPr>
            </a:lvl1pPr>
            <a:lvl2pPr marL="457200" indent="0">
              <a:buNone/>
              <a:defRPr b="0" i="0">
                <a:solidFill>
                  <a:schemeClr val="bg1"/>
                </a:solidFill>
                <a:latin typeface="Calibri Light" panose="020F0302020204030204" pitchFamily="34" charset="0"/>
                <a:cs typeface="Calibri Light" panose="020F0302020204030204" pitchFamily="34" charset="0"/>
              </a:defRPr>
            </a:lvl2pPr>
            <a:lvl3pPr marL="914400" indent="0">
              <a:buNone/>
              <a:defRPr b="0" i="0">
                <a:solidFill>
                  <a:schemeClr val="bg1"/>
                </a:solidFill>
                <a:latin typeface="Calibri Light" panose="020F0302020204030204" pitchFamily="34" charset="0"/>
                <a:cs typeface="Calibri Light" panose="020F0302020204030204" pitchFamily="34" charset="0"/>
              </a:defRPr>
            </a:lvl3pPr>
            <a:lvl4pPr marL="1371600" indent="0">
              <a:buNone/>
              <a:defRPr b="0" i="0">
                <a:solidFill>
                  <a:schemeClr val="bg1"/>
                </a:solidFill>
                <a:latin typeface="Calibri Light" panose="020F0302020204030204" pitchFamily="34" charset="0"/>
                <a:cs typeface="Calibri Light" panose="020F0302020204030204" pitchFamily="34" charset="0"/>
              </a:defRPr>
            </a:lvl4pPr>
            <a:lvl5pPr marL="1828800" indent="0">
              <a:buNone/>
              <a:defRPr b="0" i="0">
                <a:solidFill>
                  <a:schemeClr val="bg1"/>
                </a:solidFill>
                <a:latin typeface="Calibri Light" panose="020F0302020204030204" pitchFamily="34" charset="0"/>
                <a:cs typeface="Calibri Light" panose="020F0302020204030204" pitchFamily="34" charset="0"/>
              </a:defRPr>
            </a:lvl5pPr>
          </a:lstStyle>
          <a:p>
            <a:pPr lvl="0"/>
            <a:r>
              <a:rPr lang="en-US"/>
              <a:t>Click to edit Master text styles</a:t>
            </a:r>
          </a:p>
        </p:txBody>
      </p:sp>
      <p:sp>
        <p:nvSpPr>
          <p:cNvPr id="4" name="Picture Placeholder 22">
            <a:extLst>
              <a:ext uri="{FF2B5EF4-FFF2-40B4-BE49-F238E27FC236}">
                <a16:creationId xmlns:a16="http://schemas.microsoft.com/office/drawing/2014/main" id="{9EB7D292-B56F-2A49-8F05-84F0600318F5}"/>
              </a:ext>
            </a:extLst>
          </p:cNvPr>
          <p:cNvSpPr>
            <a:spLocks noGrp="1"/>
          </p:cNvSpPr>
          <p:nvPr>
            <p:ph type="pic" sz="quarter" idx="14" hasCustomPrompt="1"/>
          </p:nvPr>
        </p:nvSpPr>
        <p:spPr>
          <a:xfrm>
            <a:off x="-2077986" y="1253331"/>
            <a:ext cx="6128250" cy="6128250"/>
          </a:xfrm>
          <a:prstGeom prst="ellipse">
            <a:avLst/>
          </a:prstGeom>
        </p:spPr>
        <p:txBody>
          <a:bodyPr anchor="ctr">
            <a:normAutofit/>
          </a:bodyPr>
          <a:lstStyle>
            <a:lvl1pPr marL="0" indent="0" algn="ctr">
              <a:buNone/>
              <a:defRPr sz="1400">
                <a:solidFill>
                  <a:schemeClr val="tx1">
                    <a:lumMod val="75000"/>
                    <a:lumOff val="25000"/>
                  </a:schemeClr>
                </a:solidFill>
              </a:defRPr>
            </a:lvl1pPr>
          </a:lstStyle>
          <a:p>
            <a:r>
              <a:rPr lang="en-US"/>
              <a:t>Click on icon to place image</a:t>
            </a:r>
          </a:p>
        </p:txBody>
      </p:sp>
    </p:spTree>
    <p:extLst>
      <p:ext uri="{BB962C8B-B14F-4D97-AF65-F5344CB8AC3E}">
        <p14:creationId xmlns:p14="http://schemas.microsoft.com/office/powerpoint/2010/main" val="2375845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p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D1ABAA4-D1C9-FD4D-855D-E9B4F0723271}"/>
              </a:ext>
            </a:extLst>
          </p:cNvPr>
          <p:cNvSpPr>
            <a:spLocks noGrp="1"/>
          </p:cNvSpPr>
          <p:nvPr>
            <p:ph type="title"/>
          </p:nvPr>
        </p:nvSpPr>
        <p:spPr>
          <a:xfrm>
            <a:off x="489857" y="511629"/>
            <a:ext cx="8288614" cy="945977"/>
          </a:xfrm>
        </p:spPr>
        <p:txBody>
          <a:bodyPr anchor="t">
            <a:normAutofit/>
          </a:bodyPr>
          <a:lstStyle>
            <a:lvl1pPr>
              <a:defRPr sz="3800" b="0" i="0">
                <a:solidFill>
                  <a:srgbClr val="42B6E6"/>
                </a:solidFill>
                <a:latin typeface="Calibri Light" panose="020F0302020204030204" pitchFamily="34" charset="0"/>
                <a:cs typeface="Calibri Light" panose="020F0302020204030204" pitchFamily="34" charset="0"/>
              </a:defRPr>
            </a:lvl1pPr>
          </a:lstStyle>
          <a:p>
            <a:r>
              <a:rPr lang="en-US"/>
              <a:t>Click to edit Master title style</a:t>
            </a:r>
          </a:p>
        </p:txBody>
      </p:sp>
      <p:sp>
        <p:nvSpPr>
          <p:cNvPr id="9" name="Content Placeholder 2">
            <a:extLst>
              <a:ext uri="{FF2B5EF4-FFF2-40B4-BE49-F238E27FC236}">
                <a16:creationId xmlns:a16="http://schemas.microsoft.com/office/drawing/2014/main" id="{D298DD37-482C-6746-B635-657D81AD381E}"/>
              </a:ext>
            </a:extLst>
          </p:cNvPr>
          <p:cNvSpPr>
            <a:spLocks noGrp="1"/>
          </p:cNvSpPr>
          <p:nvPr>
            <p:ph idx="1"/>
          </p:nvPr>
        </p:nvSpPr>
        <p:spPr>
          <a:xfrm>
            <a:off x="489857" y="1487256"/>
            <a:ext cx="8288614" cy="4351338"/>
          </a:xfrm>
        </p:spPr>
        <p:txBody>
          <a:bodyPr/>
          <a:lstStyle>
            <a:lvl1pPr>
              <a:defRPr sz="2600" b="0" i="0">
                <a:solidFill>
                  <a:schemeClr val="tx1">
                    <a:lumMod val="75000"/>
                    <a:lumOff val="25000"/>
                  </a:schemeClr>
                </a:solidFill>
                <a:latin typeface="Calibri Light" panose="020F0302020204030204" pitchFamily="34" charset="0"/>
                <a:cs typeface="Calibri Light" panose="020F0302020204030204" pitchFamily="34" charset="0"/>
              </a:defRPr>
            </a:lvl1pPr>
            <a:lvl2pPr>
              <a:defRPr sz="2200" b="0" i="0">
                <a:solidFill>
                  <a:schemeClr val="tx1">
                    <a:lumMod val="75000"/>
                    <a:lumOff val="25000"/>
                  </a:schemeClr>
                </a:solidFill>
                <a:latin typeface="Calibri Light" panose="020F0302020204030204" pitchFamily="34" charset="0"/>
                <a:cs typeface="Calibri Light" panose="020F0302020204030204" pitchFamily="34" charset="0"/>
              </a:defRPr>
            </a:lvl2pPr>
            <a:lvl3pPr>
              <a:defRPr sz="1800" b="0" i="0">
                <a:solidFill>
                  <a:schemeClr val="tx1">
                    <a:lumMod val="75000"/>
                    <a:lumOff val="25000"/>
                  </a:schemeClr>
                </a:solidFill>
                <a:latin typeface="Calibri Light" panose="020F0302020204030204" pitchFamily="34" charset="0"/>
                <a:cs typeface="Calibri Light" panose="020F0302020204030204" pitchFamily="34" charset="0"/>
              </a:defRPr>
            </a:lvl3pPr>
            <a:lvl4pPr>
              <a:defRPr sz="1600" b="0" i="0">
                <a:solidFill>
                  <a:schemeClr val="tx1">
                    <a:lumMod val="75000"/>
                    <a:lumOff val="25000"/>
                  </a:schemeClr>
                </a:solidFill>
                <a:latin typeface="Calibri Light" panose="020F0302020204030204" pitchFamily="34" charset="0"/>
                <a:cs typeface="Calibri Light" panose="020F0302020204030204" pitchFamily="34" charset="0"/>
              </a:defRPr>
            </a:lvl4pPr>
            <a:lvl5pPr>
              <a:defRPr sz="1500" b="0" i="0">
                <a:solidFill>
                  <a:schemeClr val="tx1">
                    <a:lumMod val="75000"/>
                    <a:lumOff val="25000"/>
                  </a:schemeClr>
                </a:solidFill>
                <a:latin typeface="Calibri Light" panose="020F0302020204030204" pitchFamily="34" charset="0"/>
                <a:cs typeface="Calibri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3745F429-FCAE-F644-8410-5FDAD7AD3FD1}"/>
              </a:ext>
            </a:extLst>
          </p:cNvPr>
          <p:cNvPicPr>
            <a:picLocks noChangeAspect="1"/>
          </p:cNvPicPr>
          <p:nvPr userDrawn="1"/>
        </p:nvPicPr>
        <p:blipFill>
          <a:blip r:embed="rId3"/>
          <a:stretch>
            <a:fillRect/>
          </a:stretch>
        </p:blipFill>
        <p:spPr>
          <a:xfrm>
            <a:off x="7357309" y="6207710"/>
            <a:ext cx="1324906" cy="330400"/>
          </a:xfrm>
          <a:prstGeom prst="rect">
            <a:avLst/>
          </a:prstGeom>
        </p:spPr>
      </p:pic>
    </p:spTree>
    <p:extLst>
      <p:ext uri="{BB962C8B-B14F-4D97-AF65-F5344CB8AC3E}">
        <p14:creationId xmlns:p14="http://schemas.microsoft.com/office/powerpoint/2010/main" val="3289333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60D603-CAD0-6644-8045-A910A444068B}" type="datetimeFigureOut">
              <a:rPr lang="en-US" smtClean="0"/>
              <a:t>2/15/2021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3AE364-3624-814B-BDC1-6A7B3421206F}" type="slidenum">
              <a:rPr lang="en-US" smtClean="0"/>
              <a:t>‹#›</a:t>
            </a:fld>
            <a:endParaRPr lang="en-US"/>
          </a:p>
        </p:txBody>
      </p:sp>
    </p:spTree>
    <p:extLst>
      <p:ext uri="{BB962C8B-B14F-4D97-AF65-F5344CB8AC3E}">
        <p14:creationId xmlns:p14="http://schemas.microsoft.com/office/powerpoint/2010/main" val="2553419318"/>
      </p:ext>
    </p:extLst>
  </p:cSld>
  <p:clrMap bg1="lt1" tx1="dk1" bg2="lt2" tx2="dk2" accent1="accent1" accent2="accent2" accent3="accent3" accent4="accent4" accent5="accent5" accent6="accent6" hlink="hlink" folHlink="folHlink"/>
  <p:sldLayoutIdLst>
    <p:sldLayoutId id="2147483686" r:id="rId1"/>
    <p:sldLayoutId id="2147483661" r:id="rId2"/>
    <p:sldLayoutId id="2147483672" r:id="rId3"/>
    <p:sldLayoutId id="2147483673" r:id="rId4"/>
    <p:sldLayoutId id="2147483674" r:id="rId5"/>
    <p:sldLayoutId id="2147483675" r:id="rId6"/>
    <p:sldLayoutId id="2147483682" r:id="rId7"/>
    <p:sldLayoutId id="2147483681" r:id="rId8"/>
    <p:sldLayoutId id="2147483680" r:id="rId9"/>
    <p:sldLayoutId id="2147483684" r:id="rId10"/>
    <p:sldLayoutId id="2147483685" r:id="rId11"/>
    <p:sldLayoutId id="2147483676" r:id="rId12"/>
    <p:sldLayoutId id="2147483677" r:id="rId13"/>
    <p:sldLayoutId id="2147483678" r:id="rId14"/>
    <p:sldLayoutId id="2147483679" r:id="rId15"/>
    <p:sldLayoutId id="2147483663" r:id="rId16"/>
    <p:sldLayoutId id="2147483683" r:id="rId17"/>
    <p:sldLayoutId id="2147483688" r:id="rId18"/>
    <p:sldLayoutId id="2147483689"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hyperlink" Target="https://mhcc.org.au/wp-content/uploads/2019/08/Recovery-Oriented-Language-Guide_2019ed_v1_20190809-Web.pdf"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hyperlink" Target="https://mhcc.org.au/wp-content/uploads/2019/08/Recovery-Oriented-Language-Guide_2019ed_v1_20190809-Web.pdf"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hyperlink" Target="https://www.flaticon.com/authors/freepik" TargetMode="External"/><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hyperlink" Target="http://www.flaticon.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601-9AAF-4D41-852D-A6E968CF6490}"/>
              </a:ext>
            </a:extLst>
          </p:cNvPr>
          <p:cNvSpPr>
            <a:spLocks noGrp="1"/>
          </p:cNvSpPr>
          <p:nvPr>
            <p:ph type="ctrTitle"/>
          </p:nvPr>
        </p:nvSpPr>
        <p:spPr/>
        <p:txBody>
          <a:bodyPr/>
          <a:lstStyle/>
          <a:p>
            <a:r>
              <a:rPr lang="en-US" b="1"/>
              <a:t>Mental Health </a:t>
            </a:r>
            <a:endParaRPr lang="en-GB" b="1"/>
          </a:p>
        </p:txBody>
      </p:sp>
      <p:sp>
        <p:nvSpPr>
          <p:cNvPr id="3" name="Subtitle 2">
            <a:extLst>
              <a:ext uri="{FF2B5EF4-FFF2-40B4-BE49-F238E27FC236}">
                <a16:creationId xmlns:a16="http://schemas.microsoft.com/office/drawing/2014/main" id="{23712068-87FF-4D08-B201-5C40082CA463}"/>
              </a:ext>
            </a:extLst>
          </p:cNvPr>
          <p:cNvSpPr>
            <a:spLocks noGrp="1"/>
          </p:cNvSpPr>
          <p:nvPr>
            <p:ph type="subTitle" idx="1"/>
          </p:nvPr>
        </p:nvSpPr>
        <p:spPr/>
        <p:txBody>
          <a:bodyPr vert="horz" lIns="91440" tIns="45720" rIns="91440" bIns="45720" rtlCol="0" anchor="t">
            <a:normAutofit/>
          </a:bodyPr>
          <a:lstStyle/>
          <a:p>
            <a:r>
              <a:rPr lang="en-US" sz="2400" dirty="0">
                <a:latin typeface="Calibri"/>
                <a:cs typeface="Calibri"/>
              </a:rPr>
              <a:t>Trainer name </a:t>
            </a:r>
            <a:endParaRPr lang="en-US" sz="2400"/>
          </a:p>
          <a:p>
            <a:r>
              <a:rPr lang="en-US" sz="2400" dirty="0">
                <a:latin typeface="Calibri"/>
                <a:cs typeface="Calibri"/>
              </a:rPr>
              <a:t>Date</a:t>
            </a:r>
            <a:endParaRPr lang="en-US" sz="2800" dirty="0"/>
          </a:p>
          <a:p>
            <a:endParaRPr lang="en-GB"/>
          </a:p>
        </p:txBody>
      </p:sp>
      <p:pic>
        <p:nvPicPr>
          <p:cNvPr id="5" name="Picture Placeholder 4">
            <a:extLst>
              <a:ext uri="{FF2B5EF4-FFF2-40B4-BE49-F238E27FC236}">
                <a16:creationId xmlns:a16="http://schemas.microsoft.com/office/drawing/2014/main" id="{BBC32E46-51CA-4679-8AA1-8F225BBEFC15}"/>
              </a:ext>
            </a:extLst>
          </p:cNvPr>
          <p:cNvPicPr>
            <a:picLocks noGrp="1" noChangeAspect="1"/>
          </p:cNvPicPr>
          <p:nvPr>
            <p:ph type="pic" sz="quarter" idx="10"/>
          </p:nvPr>
        </p:nvPicPr>
        <p:blipFill>
          <a:blip r:embed="rId3"/>
          <a:srcRect/>
          <a:stretch/>
        </p:blipFill>
        <p:spPr>
          <a:xfrm>
            <a:off x="-2154218" y="-454217"/>
            <a:ext cx="5863575" cy="5835018"/>
          </a:xfrm>
        </p:spPr>
      </p:pic>
    </p:spTree>
    <p:extLst>
      <p:ext uri="{BB962C8B-B14F-4D97-AF65-F5344CB8AC3E}">
        <p14:creationId xmlns:p14="http://schemas.microsoft.com/office/powerpoint/2010/main" val="357143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Buddy catch up </a:t>
            </a:r>
            <a:endParaRPr lang="en-US"/>
          </a:p>
        </p:txBody>
      </p:sp>
    </p:spTree>
    <p:extLst>
      <p:ext uri="{BB962C8B-B14F-4D97-AF65-F5344CB8AC3E}">
        <p14:creationId xmlns:p14="http://schemas.microsoft.com/office/powerpoint/2010/main" val="2618668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Buddy catch up </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dirty="0"/>
              <a:t>Purpose: </a:t>
            </a:r>
            <a:r>
              <a:rPr lang="en-GB" dirty="0"/>
              <a:t>To give buddies a chance to catch up and plan their focus for the day </a:t>
            </a:r>
            <a:endParaRPr lang="en-GB" b="1" dirty="0"/>
          </a:p>
          <a:p>
            <a:pPr marL="0" indent="0">
              <a:lnSpc>
                <a:spcPct val="100000"/>
              </a:lnSpc>
              <a:spcBef>
                <a:spcPts val="0"/>
              </a:spcBef>
              <a:spcAft>
                <a:spcPts val="600"/>
              </a:spcAft>
              <a:buNone/>
            </a:pPr>
            <a:r>
              <a:rPr lang="en-GB" b="1" dirty="0"/>
              <a:t>Materials: </a:t>
            </a:r>
            <a:r>
              <a:rPr lang="en-GB" dirty="0"/>
              <a:t>List with names of buddy pairs, in case anyone needs a reminder. </a:t>
            </a:r>
          </a:p>
          <a:p>
            <a:pPr marL="0" indent="0">
              <a:spcBef>
                <a:spcPts val="0"/>
              </a:spcBef>
              <a:buNone/>
            </a:pPr>
            <a:r>
              <a:rPr lang="en-GB" b="1" dirty="0"/>
              <a:t>Instructions: </a:t>
            </a:r>
          </a:p>
          <a:p>
            <a:pPr marL="0" indent="0">
              <a:spcBef>
                <a:spcPts val="0"/>
              </a:spcBef>
              <a:buNone/>
            </a:pPr>
            <a:r>
              <a:rPr lang="en-GB" b="1" dirty="0"/>
              <a:t>Part 1: </a:t>
            </a:r>
            <a:r>
              <a:rPr lang="en-GB" dirty="0"/>
              <a:t>Ask people to find their buddies and a space to talk. Encourage the full usage of the room, or to find a spot outside of the room, if they would prefer.</a:t>
            </a:r>
          </a:p>
          <a:p>
            <a:pPr marL="0" indent="0">
              <a:spcBef>
                <a:spcPts val="0"/>
              </a:spcBef>
              <a:buNone/>
            </a:pPr>
            <a:r>
              <a:rPr lang="en-GB" b="1" dirty="0"/>
              <a:t>Part 2: </a:t>
            </a:r>
            <a:r>
              <a:rPr lang="en-GB" dirty="0"/>
              <a:t>Ask people to discuss with their buddy; what they are hoping to get from the day, their reflections from the last session and a brief discussion about what they’ve put into practice since. Time will be dedicated for a more detailed discussion on shared action planning at the end of the day. Remind the group of timings. </a:t>
            </a:r>
            <a:endParaRPr lang="en-GB" b="1" dirty="0"/>
          </a:p>
          <a:p>
            <a:pPr marL="0" indent="0">
              <a:spcBef>
                <a:spcPts val="0"/>
              </a:spcBef>
              <a:buNone/>
            </a:pPr>
            <a:r>
              <a:rPr lang="en-GB" b="1" dirty="0"/>
              <a:t>Timings:</a:t>
            </a:r>
          </a:p>
          <a:p>
            <a:pPr marL="0" indent="0">
              <a:lnSpc>
                <a:spcPct val="100000"/>
              </a:lnSpc>
              <a:spcBef>
                <a:spcPts val="0"/>
              </a:spcBef>
              <a:spcAft>
                <a:spcPts val="600"/>
              </a:spcAft>
              <a:buNone/>
            </a:pPr>
            <a:r>
              <a:rPr lang="en-GB" dirty="0"/>
              <a:t>Part 1: 1 minute</a:t>
            </a:r>
          </a:p>
          <a:p>
            <a:pPr marL="0" indent="0">
              <a:lnSpc>
                <a:spcPct val="100000"/>
              </a:lnSpc>
              <a:spcBef>
                <a:spcPts val="0"/>
              </a:spcBef>
              <a:spcAft>
                <a:spcPts val="600"/>
              </a:spcAft>
              <a:buNone/>
            </a:pPr>
            <a:r>
              <a:rPr lang="en-GB" dirty="0"/>
              <a:t>Part 2: 20 mins (10 minutes each)</a:t>
            </a:r>
          </a:p>
        </p:txBody>
      </p:sp>
    </p:spTree>
    <p:extLst>
      <p:ext uri="{BB962C8B-B14F-4D97-AF65-F5344CB8AC3E}">
        <p14:creationId xmlns:p14="http://schemas.microsoft.com/office/powerpoint/2010/main" val="2577495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A9A92-F577-4B80-B81F-4E6598BFBFC1}"/>
              </a:ext>
            </a:extLst>
          </p:cNvPr>
          <p:cNvSpPr>
            <a:spLocks noGrp="1"/>
          </p:cNvSpPr>
          <p:nvPr>
            <p:ph type="title"/>
          </p:nvPr>
        </p:nvSpPr>
        <p:spPr/>
        <p:txBody>
          <a:bodyPr/>
          <a:lstStyle/>
          <a:p>
            <a:r>
              <a:rPr lang="en-GB"/>
              <a:t>Reminder: The role of your buddy</a:t>
            </a:r>
          </a:p>
        </p:txBody>
      </p:sp>
      <p:sp>
        <p:nvSpPr>
          <p:cNvPr id="4" name="Content Placeholder 3">
            <a:extLst>
              <a:ext uri="{FF2B5EF4-FFF2-40B4-BE49-F238E27FC236}">
                <a16:creationId xmlns:a16="http://schemas.microsoft.com/office/drawing/2014/main" id="{D5F8003E-280D-43DD-AC94-503D68F6A455}"/>
              </a:ext>
            </a:extLst>
          </p:cNvPr>
          <p:cNvSpPr>
            <a:spLocks noGrp="1"/>
          </p:cNvSpPr>
          <p:nvPr>
            <p:ph idx="1"/>
          </p:nvPr>
        </p:nvSpPr>
        <p:spPr/>
        <p:txBody>
          <a:bodyPr>
            <a:normAutofit fontScale="92500"/>
          </a:bodyPr>
          <a:lstStyle/>
          <a:p>
            <a:r>
              <a:rPr lang="en-GB"/>
              <a:t>Support you to identify goals for the training</a:t>
            </a:r>
          </a:p>
          <a:p>
            <a:r>
              <a:rPr lang="en-GB"/>
              <a:t>Support you to manage your wellbeing</a:t>
            </a:r>
          </a:p>
          <a:p>
            <a:r>
              <a:rPr lang="en-GB"/>
              <a:t>Help you plan how to apply your learning between sessions</a:t>
            </a:r>
          </a:p>
          <a:p>
            <a:r>
              <a:rPr lang="en-GB"/>
              <a:t>Check in to see if you’re achieving your goals – and help problem solve</a:t>
            </a:r>
          </a:p>
          <a:p>
            <a:r>
              <a:rPr lang="en-GB"/>
              <a:t>Check in during and between sessions</a:t>
            </a:r>
          </a:p>
        </p:txBody>
      </p:sp>
      <p:pic>
        <p:nvPicPr>
          <p:cNvPr id="7" name="Picture Placeholder 6" descr="A person riding on the back of a sunset&#10;&#10;Description automatically generated">
            <a:extLst>
              <a:ext uri="{FF2B5EF4-FFF2-40B4-BE49-F238E27FC236}">
                <a16:creationId xmlns:a16="http://schemas.microsoft.com/office/drawing/2014/main" id="{7BC725DF-8AE1-4427-B958-3894AD4075FB}"/>
              </a:ext>
            </a:extLst>
          </p:cNvPr>
          <p:cNvPicPr>
            <a:picLocks noGrp="1" noChangeAspect="1"/>
          </p:cNvPicPr>
          <p:nvPr>
            <p:ph type="pic" sz="quarter" idx="14"/>
          </p:nvPr>
        </p:nvPicPr>
        <p:blipFill>
          <a:blip r:embed="rId2"/>
          <a:srcRect l="19349" r="19349"/>
          <a:stretch>
            <a:fillRect/>
          </a:stretch>
        </p:blipFill>
        <p:spPr/>
      </p:pic>
    </p:spTree>
    <p:extLst>
      <p:ext uri="{BB962C8B-B14F-4D97-AF65-F5344CB8AC3E}">
        <p14:creationId xmlns:p14="http://schemas.microsoft.com/office/powerpoint/2010/main" val="24076628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07AA1-701A-4294-8E61-659D262BD35C}"/>
              </a:ext>
            </a:extLst>
          </p:cNvPr>
          <p:cNvSpPr>
            <a:spLocks noGrp="1"/>
          </p:cNvSpPr>
          <p:nvPr>
            <p:ph type="title"/>
          </p:nvPr>
        </p:nvSpPr>
        <p:spPr/>
        <p:txBody>
          <a:bodyPr/>
          <a:lstStyle/>
          <a:p>
            <a:r>
              <a:rPr lang="en-GB"/>
              <a:t>Buddy catch up </a:t>
            </a:r>
          </a:p>
        </p:txBody>
      </p:sp>
      <p:sp>
        <p:nvSpPr>
          <p:cNvPr id="3" name="Content Placeholder 2">
            <a:extLst>
              <a:ext uri="{FF2B5EF4-FFF2-40B4-BE49-F238E27FC236}">
                <a16:creationId xmlns:a16="http://schemas.microsoft.com/office/drawing/2014/main" id="{99348527-AA93-453E-891F-C35EDA19F10E}"/>
              </a:ext>
            </a:extLst>
          </p:cNvPr>
          <p:cNvSpPr>
            <a:spLocks noGrp="1"/>
          </p:cNvSpPr>
          <p:nvPr>
            <p:ph idx="1"/>
          </p:nvPr>
        </p:nvSpPr>
        <p:spPr/>
        <p:txBody>
          <a:bodyPr/>
          <a:lstStyle/>
          <a:p>
            <a:pPr marL="0" indent="0">
              <a:buNone/>
            </a:pPr>
            <a:r>
              <a:rPr lang="en-GB" dirty="0"/>
              <a:t>Spend 20 minutes discussing with your buddy, your:</a:t>
            </a:r>
          </a:p>
          <a:p>
            <a:r>
              <a:rPr lang="en-GB" dirty="0"/>
              <a:t>What you want to get out of today’s session</a:t>
            </a:r>
          </a:p>
          <a:p>
            <a:r>
              <a:rPr lang="en-GB" dirty="0"/>
              <a:t>Reflections on the last session </a:t>
            </a:r>
          </a:p>
          <a:p>
            <a:r>
              <a:rPr lang="en-GB" dirty="0"/>
              <a:t>Any action you’ve taken to find out more about the policies and frameworks for your organisations</a:t>
            </a:r>
          </a:p>
        </p:txBody>
      </p:sp>
      <p:pic>
        <p:nvPicPr>
          <p:cNvPr id="6" name="Picture Placeholder 5" descr="A person sitting on a bench next to a window&#10;&#10;Description automatically generated">
            <a:extLst>
              <a:ext uri="{FF2B5EF4-FFF2-40B4-BE49-F238E27FC236}">
                <a16:creationId xmlns:a16="http://schemas.microsoft.com/office/drawing/2014/main" id="{5268E38A-C699-4928-BDC9-8090BF4DFBCC}"/>
              </a:ext>
            </a:extLst>
          </p:cNvPr>
          <p:cNvPicPr>
            <a:picLocks noGrp="1" noChangeAspect="1"/>
          </p:cNvPicPr>
          <p:nvPr>
            <p:ph type="pic" sz="quarter" idx="14"/>
          </p:nvPr>
        </p:nvPicPr>
        <p:blipFill rotWithShape="1">
          <a:blip r:embed="rId2"/>
          <a:srcRect l="22956" r="10378"/>
          <a:stretch/>
        </p:blipFill>
        <p:spPr>
          <a:xfrm>
            <a:off x="5078593" y="1317171"/>
            <a:ext cx="6128250" cy="6128250"/>
          </a:xfrm>
        </p:spPr>
      </p:pic>
    </p:spTree>
    <p:extLst>
      <p:ext uri="{BB962C8B-B14F-4D97-AF65-F5344CB8AC3E}">
        <p14:creationId xmlns:p14="http://schemas.microsoft.com/office/powerpoint/2010/main" val="4056452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Mental health and recovery</a:t>
            </a:r>
          </a:p>
        </p:txBody>
      </p:sp>
    </p:spTree>
    <p:extLst>
      <p:ext uri="{BB962C8B-B14F-4D97-AF65-F5344CB8AC3E}">
        <p14:creationId xmlns:p14="http://schemas.microsoft.com/office/powerpoint/2010/main" val="3347987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a:bodyPr>
          <a:lstStyle/>
          <a:p>
            <a:r>
              <a:rPr lang="en-GB"/>
              <a:t>Trainer notes: Mental health and recovery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65392" y="731520"/>
            <a:ext cx="8821292" cy="5552901"/>
          </a:xfrm>
        </p:spPr>
        <p:txBody>
          <a:bodyPr vert="horz" lIns="91440" tIns="45720" rIns="91440" bIns="45720" rtlCol="0" anchor="t">
            <a:noAutofit/>
          </a:bodyPr>
          <a:lstStyle/>
          <a:p>
            <a:pPr marL="0" indent="0">
              <a:lnSpc>
                <a:spcPct val="100000"/>
              </a:lnSpc>
              <a:spcBef>
                <a:spcPts val="0"/>
              </a:spcBef>
              <a:spcAft>
                <a:spcPts val="600"/>
              </a:spcAft>
              <a:buNone/>
            </a:pPr>
            <a:r>
              <a:rPr lang="en-GB" b="1" dirty="0"/>
              <a:t>Purpose: </a:t>
            </a:r>
            <a:r>
              <a:rPr lang="en-GB" dirty="0"/>
              <a:t>To refresh on recovery and the importance of recovery focused language</a:t>
            </a:r>
            <a:r>
              <a:rPr lang="en-GB" b="1" dirty="0"/>
              <a:t> </a:t>
            </a:r>
            <a:r>
              <a:rPr lang="en-GB" dirty="0"/>
              <a:t> </a:t>
            </a:r>
            <a:endParaRPr lang="en-GB" b="1" dirty="0"/>
          </a:p>
          <a:p>
            <a:pPr marL="0" indent="0">
              <a:lnSpc>
                <a:spcPct val="100000"/>
              </a:lnSpc>
              <a:spcBef>
                <a:spcPts val="0"/>
              </a:spcBef>
              <a:spcAft>
                <a:spcPts val="600"/>
              </a:spcAft>
              <a:buNone/>
            </a:pPr>
            <a:r>
              <a:rPr lang="en-GB" b="1" dirty="0"/>
              <a:t>Materials: </a:t>
            </a:r>
            <a:r>
              <a:rPr lang="en-GB" dirty="0"/>
              <a:t> Recover river (from session 2), recovery language handout</a:t>
            </a:r>
            <a:endParaRPr lang="en-GB" b="1" dirty="0"/>
          </a:p>
          <a:p>
            <a:pPr marL="0" indent="0">
              <a:lnSpc>
                <a:spcPct val="100000"/>
              </a:lnSpc>
              <a:spcBef>
                <a:spcPts val="0"/>
              </a:spcBef>
              <a:spcAft>
                <a:spcPts val="600"/>
              </a:spcAft>
              <a:buNone/>
            </a:pPr>
            <a:r>
              <a:rPr lang="en-GB" b="1" dirty="0"/>
              <a:t>Instructions:</a:t>
            </a:r>
          </a:p>
          <a:p>
            <a:pPr marL="0" indent="0">
              <a:spcBef>
                <a:spcPts val="0"/>
              </a:spcBef>
              <a:buNone/>
            </a:pPr>
            <a:r>
              <a:rPr lang="en-GB" dirty="0">
                <a:latin typeface="Calibri Light"/>
                <a:cs typeface="Calibri Light"/>
              </a:rPr>
              <a:t>Ask people what they remember from the conversation on recovery from session 2. Refresh on definitions (slides 12-13) and the co-created recovery river diagram, and then ask the group to share their reflections on what recovery means to them.</a:t>
            </a:r>
          </a:p>
          <a:p>
            <a:pPr marL="0" indent="0">
              <a:spcBef>
                <a:spcPts val="0"/>
              </a:spcBef>
              <a:buNone/>
            </a:pPr>
            <a:r>
              <a:rPr lang="en-GB" dirty="0">
                <a:latin typeface="Calibri Light"/>
                <a:cs typeface="Calibri Light"/>
              </a:rPr>
              <a:t>Explain that a lot of the focus of the session today will be on language – so we’re going to spend some time looking at ‘recovery focused language’.  Ask the group what they understand by that term, then share the overview on slide 13.  Explain that, in their role as appear, they may come across many examples of language that isn’t recovery focused. Talk through the examples on slide 16 of language that isn’t recovery focused, and how changes to the focus of how you talk about someone can make a huge difference in terms of how recovery focused you are.</a:t>
            </a:r>
          </a:p>
          <a:p>
            <a:pPr marL="0" indent="0">
              <a:spcBef>
                <a:spcPts val="0"/>
              </a:spcBef>
              <a:buNone/>
            </a:pPr>
            <a:r>
              <a:rPr lang="en-GB" dirty="0">
                <a:latin typeface="Calibri Light"/>
                <a:cs typeface="Calibri Light"/>
              </a:rPr>
              <a:t>Divide into small groups to work through the statements and have a go at changing the statements to be more recovery focused – emphasise that there’s no right or wrong, just a chance to have a go and see how it feels</a:t>
            </a:r>
          </a:p>
          <a:p>
            <a:pPr marL="0" indent="0">
              <a:spcBef>
                <a:spcPts val="0"/>
              </a:spcBef>
              <a:buNone/>
            </a:pPr>
            <a:r>
              <a:rPr lang="en-GB" dirty="0">
                <a:latin typeface="Calibri Light"/>
                <a:cs typeface="Calibri Light"/>
              </a:rPr>
              <a:t>Debrief and invite people to share some of their examples. Talk through the completed examples on slide 20, again stressing that these aren’t the “correct” answers, but should give people an indication of what sort of language they should be aiming for.</a:t>
            </a:r>
          </a:p>
          <a:p>
            <a:pPr marL="0" indent="0">
              <a:lnSpc>
                <a:spcPct val="100000"/>
              </a:lnSpc>
              <a:spcBef>
                <a:spcPts val="0"/>
              </a:spcBef>
              <a:spcAft>
                <a:spcPts val="600"/>
              </a:spcAft>
              <a:buNone/>
            </a:pPr>
            <a:r>
              <a:rPr lang="en-GB" dirty="0"/>
              <a:t> </a:t>
            </a:r>
            <a:r>
              <a:rPr lang="en-GB" b="1" dirty="0"/>
              <a:t>Timings: </a:t>
            </a:r>
          </a:p>
          <a:p>
            <a:pPr>
              <a:spcBef>
                <a:spcPts val="0"/>
              </a:spcBef>
            </a:pPr>
            <a:r>
              <a:rPr lang="en-GB" dirty="0">
                <a:latin typeface="Calibri Light"/>
                <a:cs typeface="Calibri Light"/>
              </a:rPr>
              <a:t>recovery recap 20 minutes</a:t>
            </a:r>
          </a:p>
          <a:p>
            <a:pPr>
              <a:spcBef>
                <a:spcPts val="0"/>
              </a:spcBef>
            </a:pPr>
            <a:r>
              <a:rPr lang="en-GB" dirty="0">
                <a:latin typeface="Calibri Light"/>
                <a:cs typeface="Calibri Light"/>
              </a:rPr>
              <a:t>Introduction to recovery language 20 minutes</a:t>
            </a:r>
          </a:p>
          <a:p>
            <a:pPr>
              <a:spcBef>
                <a:spcPts val="0"/>
              </a:spcBef>
            </a:pPr>
            <a:r>
              <a:rPr lang="en-GB" dirty="0">
                <a:latin typeface="Calibri Light"/>
                <a:cs typeface="Calibri Light"/>
              </a:rPr>
              <a:t>Group activity 20 minutes</a:t>
            </a:r>
          </a:p>
          <a:p>
            <a:pPr>
              <a:spcBef>
                <a:spcPts val="0"/>
              </a:spcBef>
            </a:pPr>
            <a:r>
              <a:rPr lang="en-GB" dirty="0">
                <a:latin typeface="Calibri Light"/>
                <a:cs typeface="Calibri Light"/>
              </a:rPr>
              <a:t>Debrief 20 minutes</a:t>
            </a:r>
          </a:p>
        </p:txBody>
      </p:sp>
    </p:spTree>
    <p:extLst>
      <p:ext uri="{BB962C8B-B14F-4D97-AF65-F5344CB8AC3E}">
        <p14:creationId xmlns:p14="http://schemas.microsoft.com/office/powerpoint/2010/main" val="31945465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lstStyle/>
          <a:p>
            <a:r>
              <a:rPr lang="en-GB"/>
              <a:t>Recovery-focused</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lgn="ctr">
              <a:buNone/>
            </a:pPr>
            <a:r>
              <a:rPr lang="en-GB"/>
              <a:t>Creating hope and building autonomy, to support self-empowerment, whereby the person is supported to define, lead and own their recovery.</a:t>
            </a:r>
          </a:p>
        </p:txBody>
      </p:sp>
    </p:spTree>
    <p:extLst>
      <p:ext uri="{BB962C8B-B14F-4D97-AF65-F5344CB8AC3E}">
        <p14:creationId xmlns:p14="http://schemas.microsoft.com/office/powerpoint/2010/main" val="835345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A9783-D50D-4F30-A8C0-F448D5DC5B72}"/>
              </a:ext>
            </a:extLst>
          </p:cNvPr>
          <p:cNvSpPr>
            <a:spLocks noGrp="1"/>
          </p:cNvSpPr>
          <p:nvPr>
            <p:ph type="title"/>
          </p:nvPr>
        </p:nvSpPr>
        <p:spPr>
          <a:xfrm>
            <a:off x="489857" y="511629"/>
            <a:ext cx="8288614" cy="945977"/>
          </a:xfrm>
        </p:spPr>
        <p:txBody>
          <a:bodyPr/>
          <a:lstStyle/>
          <a:p>
            <a:r>
              <a:rPr lang="en-GB"/>
              <a:t>Recovery </a:t>
            </a:r>
          </a:p>
        </p:txBody>
      </p:sp>
      <p:sp>
        <p:nvSpPr>
          <p:cNvPr id="3" name="Content Placeholder 2">
            <a:extLst>
              <a:ext uri="{FF2B5EF4-FFF2-40B4-BE49-F238E27FC236}">
                <a16:creationId xmlns:a16="http://schemas.microsoft.com/office/drawing/2014/main" id="{2174CBC3-D13E-497C-B39F-B63E29C47DD2}"/>
              </a:ext>
            </a:extLst>
          </p:cNvPr>
          <p:cNvSpPr>
            <a:spLocks noGrp="1"/>
          </p:cNvSpPr>
          <p:nvPr>
            <p:ph idx="1"/>
          </p:nvPr>
        </p:nvSpPr>
        <p:spPr/>
        <p:txBody>
          <a:bodyPr/>
          <a:lstStyle/>
          <a:p>
            <a:pPr marL="0" indent="0">
              <a:buNone/>
            </a:pPr>
            <a:r>
              <a:rPr lang="en-GB"/>
              <a:t>‘Recovery is being able to live a meaningful and satisfying life, as defined by each person, in the presence or absence of symptoms. It is about having control over and input into one’s own life. Each individual’s recovery, like his or her experience of mental health … is a unique and deeply personal process. It is important to be clear that there is no right or wrong way to recover.’</a:t>
            </a:r>
            <a:endParaRPr lang="en-GB" u="sng"/>
          </a:p>
          <a:p>
            <a:pPr marL="0" indent="0">
              <a:buNone/>
            </a:pPr>
            <a:r>
              <a:rPr lang="en-GB"/>
              <a:t>- Scottish Recovery Network    </a:t>
            </a:r>
          </a:p>
        </p:txBody>
      </p:sp>
    </p:spTree>
    <p:extLst>
      <p:ext uri="{BB962C8B-B14F-4D97-AF65-F5344CB8AC3E}">
        <p14:creationId xmlns:p14="http://schemas.microsoft.com/office/powerpoint/2010/main" val="130547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5F197-1357-4155-8290-5AA34AC404F9}"/>
              </a:ext>
            </a:extLst>
          </p:cNvPr>
          <p:cNvSpPr>
            <a:spLocks noGrp="1"/>
          </p:cNvSpPr>
          <p:nvPr>
            <p:ph type="title"/>
          </p:nvPr>
        </p:nvSpPr>
        <p:spPr/>
        <p:txBody>
          <a:bodyPr/>
          <a:lstStyle/>
          <a:p>
            <a:r>
              <a:rPr lang="en-GB"/>
              <a:t>What does Recovery mean to you?</a:t>
            </a:r>
          </a:p>
        </p:txBody>
      </p:sp>
      <p:sp>
        <p:nvSpPr>
          <p:cNvPr id="3" name="Content Placeholder 2">
            <a:extLst>
              <a:ext uri="{FF2B5EF4-FFF2-40B4-BE49-F238E27FC236}">
                <a16:creationId xmlns:a16="http://schemas.microsoft.com/office/drawing/2014/main" id="{C1E10D60-3367-428F-8D55-BE041DDF31A8}"/>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094344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A0FD-B246-4554-B360-41F470072C01}"/>
              </a:ext>
            </a:extLst>
          </p:cNvPr>
          <p:cNvSpPr>
            <a:spLocks noGrp="1"/>
          </p:cNvSpPr>
          <p:nvPr>
            <p:ph type="title"/>
          </p:nvPr>
        </p:nvSpPr>
        <p:spPr/>
        <p:txBody>
          <a:bodyPr/>
          <a:lstStyle/>
          <a:p>
            <a:r>
              <a:rPr lang="en-GB"/>
              <a:t>Recovery focused language</a:t>
            </a:r>
          </a:p>
        </p:txBody>
      </p:sp>
      <p:sp>
        <p:nvSpPr>
          <p:cNvPr id="3" name="Content Placeholder 2">
            <a:extLst>
              <a:ext uri="{FF2B5EF4-FFF2-40B4-BE49-F238E27FC236}">
                <a16:creationId xmlns:a16="http://schemas.microsoft.com/office/drawing/2014/main" id="{667A8DDC-328E-4F40-BDFD-4E10EB91B267}"/>
              </a:ext>
            </a:extLst>
          </p:cNvPr>
          <p:cNvSpPr>
            <a:spLocks noGrp="1"/>
          </p:cNvSpPr>
          <p:nvPr>
            <p:ph idx="1"/>
          </p:nvPr>
        </p:nvSpPr>
        <p:spPr/>
        <p:txBody>
          <a:bodyPr/>
          <a:lstStyle/>
          <a:p>
            <a:pPr marL="0" indent="0">
              <a:buNone/>
            </a:pPr>
            <a:r>
              <a:rPr lang="en-GB"/>
              <a:t>Our language conveys our thoughts, feelings, facts and information, but beyond that, we need to be reflective in our practice and ask ourselves questions like: </a:t>
            </a:r>
          </a:p>
          <a:p>
            <a:r>
              <a:rPr lang="en-GB"/>
              <a:t>What else am I saying? </a:t>
            </a:r>
          </a:p>
          <a:p>
            <a:r>
              <a:rPr lang="en-GB"/>
              <a:t>How will someone else read or hear this? </a:t>
            </a:r>
          </a:p>
          <a:p>
            <a:r>
              <a:rPr lang="en-GB"/>
              <a:t>Do I give a sense of commitment, hope and present opportunity or a sense of pessimism? </a:t>
            </a:r>
          </a:p>
          <a:p>
            <a:r>
              <a:rPr lang="en-GB"/>
              <a:t>Do I convey an awareness and expectation of recovery?</a:t>
            </a:r>
          </a:p>
        </p:txBody>
      </p:sp>
      <p:sp>
        <p:nvSpPr>
          <p:cNvPr id="4" name="Rectangle 3">
            <a:extLst>
              <a:ext uri="{FF2B5EF4-FFF2-40B4-BE49-F238E27FC236}">
                <a16:creationId xmlns:a16="http://schemas.microsoft.com/office/drawing/2014/main" id="{887E9321-BD80-4D37-9B96-EFED66EB778B}"/>
              </a:ext>
            </a:extLst>
          </p:cNvPr>
          <p:cNvSpPr/>
          <p:nvPr/>
        </p:nvSpPr>
        <p:spPr>
          <a:xfrm>
            <a:off x="489857" y="5893265"/>
            <a:ext cx="4572000" cy="307777"/>
          </a:xfrm>
          <a:prstGeom prst="rect">
            <a:avLst/>
          </a:prstGeom>
        </p:spPr>
        <p:txBody>
          <a:bodyPr>
            <a:spAutoFit/>
          </a:bodyPr>
          <a:lstStyle/>
          <a:p>
            <a:r>
              <a:rPr lang="en-GB" sz="1400"/>
              <a:t>From: </a:t>
            </a:r>
            <a:r>
              <a:rPr lang="en-GB" sz="1400">
                <a:hlinkClick r:id="rId2"/>
              </a:rPr>
              <a:t>Recovery Oriented Language Guide (</a:t>
            </a:r>
            <a:r>
              <a:rPr lang="en-GB" sz="1400" err="1">
                <a:hlinkClick r:id="rId2"/>
              </a:rPr>
              <a:t>mhcc</a:t>
            </a:r>
            <a:r>
              <a:rPr lang="en-GB" sz="1400">
                <a:hlinkClick r:id="rId2"/>
              </a:rPr>
              <a:t>)</a:t>
            </a:r>
            <a:endParaRPr lang="en-GB" sz="1400"/>
          </a:p>
        </p:txBody>
      </p:sp>
    </p:spTree>
    <p:extLst>
      <p:ext uri="{BB962C8B-B14F-4D97-AF65-F5344CB8AC3E}">
        <p14:creationId xmlns:p14="http://schemas.microsoft.com/office/powerpoint/2010/main" val="15589884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ECCB-FA9C-8544-876C-257CB62F6C98}"/>
              </a:ext>
            </a:extLst>
          </p:cNvPr>
          <p:cNvSpPr>
            <a:spLocks noGrp="1"/>
          </p:cNvSpPr>
          <p:nvPr>
            <p:ph type="title"/>
          </p:nvPr>
        </p:nvSpPr>
        <p:spPr/>
        <p:txBody>
          <a:bodyPr/>
          <a:lstStyle/>
          <a:p>
            <a:r>
              <a:rPr lang="en-US"/>
              <a:t>Timetable</a:t>
            </a:r>
          </a:p>
        </p:txBody>
      </p:sp>
      <p:graphicFrame>
        <p:nvGraphicFramePr>
          <p:cNvPr id="4" name="Table 3">
            <a:extLst>
              <a:ext uri="{FF2B5EF4-FFF2-40B4-BE49-F238E27FC236}">
                <a16:creationId xmlns:a16="http://schemas.microsoft.com/office/drawing/2014/main" id="{63C8DFE9-754A-471B-865A-106456A5A5E3}"/>
              </a:ext>
            </a:extLst>
          </p:cNvPr>
          <p:cNvGraphicFramePr>
            <a:graphicFrameLocks noGrp="1"/>
          </p:cNvGraphicFramePr>
          <p:nvPr>
            <p:extLst>
              <p:ext uri="{D42A27DB-BD31-4B8C-83A1-F6EECF244321}">
                <p14:modId xmlns:p14="http://schemas.microsoft.com/office/powerpoint/2010/main" val="2651734168"/>
              </p:ext>
            </p:extLst>
          </p:nvPr>
        </p:nvGraphicFramePr>
        <p:xfrm>
          <a:off x="427693" y="1253541"/>
          <a:ext cx="8288613" cy="3315501"/>
        </p:xfrm>
        <a:graphic>
          <a:graphicData uri="http://schemas.openxmlformats.org/drawingml/2006/table">
            <a:tbl>
              <a:tblPr firstRow="1" bandRow="1">
                <a:tableStyleId>{5C22544A-7EE6-4342-B048-85BDC9FD1C3A}</a:tableStyleId>
              </a:tblPr>
              <a:tblGrid>
                <a:gridCol w="1927273">
                  <a:extLst>
                    <a:ext uri="{9D8B030D-6E8A-4147-A177-3AD203B41FA5}">
                      <a16:colId xmlns:a16="http://schemas.microsoft.com/office/drawing/2014/main" val="4267127324"/>
                    </a:ext>
                  </a:extLst>
                </a:gridCol>
                <a:gridCol w="6361340">
                  <a:extLst>
                    <a:ext uri="{9D8B030D-6E8A-4147-A177-3AD203B41FA5}">
                      <a16:colId xmlns:a16="http://schemas.microsoft.com/office/drawing/2014/main" val="4258629903"/>
                    </a:ext>
                  </a:extLst>
                </a:gridCol>
              </a:tblGrid>
              <a:tr h="356409">
                <a:tc>
                  <a:txBody>
                    <a:bodyPr/>
                    <a:lstStyle/>
                    <a:p>
                      <a:r>
                        <a:rPr lang="en-GB" sz="1600" dirty="0">
                          <a:latin typeface="+mj-lt"/>
                        </a:rPr>
                        <a:t>Time</a:t>
                      </a:r>
                    </a:p>
                  </a:txBody>
                  <a:tcPr anchor="ctr"/>
                </a:tc>
                <a:tc>
                  <a:txBody>
                    <a:bodyPr/>
                    <a:lstStyle/>
                    <a:p>
                      <a:r>
                        <a:rPr lang="en-GB" sz="1600" dirty="0">
                          <a:latin typeface="+mj-lt"/>
                        </a:rPr>
                        <a:t>Session overview</a:t>
                      </a:r>
                    </a:p>
                  </a:txBody>
                  <a:tcPr anchor="ctr"/>
                </a:tc>
                <a:extLst>
                  <a:ext uri="{0D108BD9-81ED-4DB2-BD59-A6C34878D82A}">
                    <a16:rowId xmlns:a16="http://schemas.microsoft.com/office/drawing/2014/main" val="597294938"/>
                  </a:ext>
                </a:extLst>
              </a:tr>
              <a:tr h="328788">
                <a:tc>
                  <a:txBody>
                    <a:bodyPr/>
                    <a:lstStyle/>
                    <a:p>
                      <a:r>
                        <a:rPr lang="en-GB" sz="1400" dirty="0">
                          <a:latin typeface="+mj-lt"/>
                        </a:rPr>
                        <a:t>10.00-10.20am</a:t>
                      </a:r>
                      <a:endParaRPr lang="en-US" dirty="0"/>
                    </a:p>
                  </a:txBody>
                  <a:tcPr anchor="ctr"/>
                </a:tc>
                <a:tc>
                  <a:txBody>
                    <a:bodyPr/>
                    <a:lstStyle/>
                    <a:p>
                      <a:pPr marL="0" algn="l" rtl="0" eaLnBrk="1" latinLnBrk="0" hangingPunct="1"/>
                      <a:r>
                        <a:rPr lang="en-GB" sz="1400" b="0" i="0" kern="1200" dirty="0">
                          <a:solidFill>
                            <a:schemeClr val="dk1"/>
                          </a:solidFill>
                          <a:latin typeface="+mj-lt"/>
                          <a:ea typeface="+mn-ea"/>
                          <a:cs typeface="+mn-cs"/>
                        </a:rPr>
                        <a:t>Welcome and focus for today </a:t>
                      </a:r>
                    </a:p>
                  </a:txBody>
                  <a:tcPr anchor="ctr"/>
                </a:tc>
                <a:extLst>
                  <a:ext uri="{0D108BD9-81ED-4DB2-BD59-A6C34878D82A}">
                    <a16:rowId xmlns:a16="http://schemas.microsoft.com/office/drawing/2014/main" val="1646153646"/>
                  </a:ext>
                </a:extLst>
              </a:tr>
              <a:tr h="328788">
                <a:tc>
                  <a:txBody>
                    <a:bodyPr/>
                    <a:lstStyle/>
                    <a:p>
                      <a:r>
                        <a:rPr lang="en-GB" sz="1400" dirty="0">
                          <a:latin typeface="+mj-lt"/>
                        </a:rPr>
                        <a:t>10.20-10.40am</a:t>
                      </a:r>
                      <a:endParaRPr lang="en-US" dirty="0"/>
                    </a:p>
                  </a:txBody>
                  <a:tcPr anchor="ctr"/>
                </a:tc>
                <a:tc>
                  <a:txBody>
                    <a:bodyPr/>
                    <a:lstStyle/>
                    <a:p>
                      <a:pPr marL="0" algn="l" rtl="0" eaLnBrk="1" latinLnBrk="0" hangingPunct="1"/>
                      <a:r>
                        <a:rPr lang="en-GB" sz="1400" b="0" i="0" kern="1200" dirty="0">
                          <a:solidFill>
                            <a:schemeClr val="dk1"/>
                          </a:solidFill>
                          <a:latin typeface="+mj-lt"/>
                          <a:ea typeface="+mn-ea"/>
                          <a:cs typeface="+mn-cs"/>
                        </a:rPr>
                        <a:t>Buddy catch up</a:t>
                      </a:r>
                    </a:p>
                  </a:txBody>
                  <a:tcPr anchor="ctr"/>
                </a:tc>
                <a:extLst>
                  <a:ext uri="{0D108BD9-81ED-4DB2-BD59-A6C34878D82A}">
                    <a16:rowId xmlns:a16="http://schemas.microsoft.com/office/drawing/2014/main" val="2219409196"/>
                  </a:ext>
                </a:extLst>
              </a:tr>
              <a:tr h="328788">
                <a:tc>
                  <a:txBody>
                    <a:bodyPr/>
                    <a:lstStyle/>
                    <a:p>
                      <a:r>
                        <a:rPr lang="en-GB" sz="1400" i="0" dirty="0">
                          <a:latin typeface="+mj-lt"/>
                        </a:rPr>
                        <a:t>10.40-12.00pm</a:t>
                      </a:r>
                    </a:p>
                  </a:txBody>
                  <a:tcPr anchor="ctr"/>
                </a:tc>
                <a:tc>
                  <a:txBody>
                    <a:bodyPr/>
                    <a:lstStyle/>
                    <a:p>
                      <a:pPr marL="0" algn="l" rtl="0" eaLnBrk="1" latinLnBrk="0" hangingPunct="1"/>
                      <a:r>
                        <a:rPr lang="en-GB" sz="1400" b="0" i="0" kern="1200" dirty="0">
                          <a:solidFill>
                            <a:schemeClr val="dk1"/>
                          </a:solidFill>
                          <a:latin typeface="+mj-lt"/>
                          <a:ea typeface="+mn-ea"/>
                          <a:cs typeface="+mn-cs"/>
                        </a:rPr>
                        <a:t>Mental health and recovery  (</a:t>
                      </a:r>
                      <a:r>
                        <a:rPr lang="en-GB" sz="1400" b="0" i="0" kern="1200" dirty="0" err="1">
                          <a:solidFill>
                            <a:schemeClr val="dk1"/>
                          </a:solidFill>
                          <a:latin typeface="+mj-lt"/>
                          <a:ea typeface="+mn-ea"/>
                          <a:cs typeface="+mn-cs"/>
                        </a:rPr>
                        <a:t>inc</a:t>
                      </a:r>
                      <a:r>
                        <a:rPr lang="en-GB" sz="1400" b="0" i="0" kern="1200" dirty="0">
                          <a:solidFill>
                            <a:schemeClr val="dk1"/>
                          </a:solidFill>
                          <a:latin typeface="+mj-lt"/>
                          <a:ea typeface="+mn-ea"/>
                          <a:cs typeface="+mn-cs"/>
                        </a:rPr>
                        <a:t> break)</a:t>
                      </a:r>
                    </a:p>
                  </a:txBody>
                  <a:tcPr anchor="ctr"/>
                </a:tc>
                <a:extLst>
                  <a:ext uri="{0D108BD9-81ED-4DB2-BD59-A6C34878D82A}">
                    <a16:rowId xmlns:a16="http://schemas.microsoft.com/office/drawing/2014/main" val="2855397354"/>
                  </a:ext>
                </a:extLst>
              </a:tr>
              <a:tr h="328788">
                <a:tc>
                  <a:txBody>
                    <a:bodyPr/>
                    <a:lstStyle/>
                    <a:p>
                      <a:r>
                        <a:rPr lang="en-GB" sz="1400" i="0" dirty="0">
                          <a:latin typeface="+mj-lt"/>
                        </a:rPr>
                        <a:t>12.00-12.30pm</a:t>
                      </a:r>
                    </a:p>
                  </a:txBody>
                  <a:tcPr anchor="ctr"/>
                </a:tc>
                <a:tc>
                  <a:txBody>
                    <a:bodyPr/>
                    <a:lstStyle/>
                    <a:p>
                      <a:pPr marL="0" algn="l" rtl="0" eaLnBrk="1" fontAlgn="ctr" latinLnBrk="0" hangingPunct="1"/>
                      <a:r>
                        <a:rPr lang="en-GB" sz="1400" b="0" i="0" kern="1200" dirty="0">
                          <a:solidFill>
                            <a:schemeClr val="dk1"/>
                          </a:solidFill>
                          <a:latin typeface="+mj-lt"/>
                          <a:ea typeface="+mn-ea"/>
                          <a:cs typeface="+mn-cs"/>
                        </a:rPr>
                        <a:t> Sharing narratives</a:t>
                      </a:r>
                    </a:p>
                  </a:txBody>
                  <a:tcPr marL="9525" marR="9525" marT="9525" marB="0" anchor="ctr"/>
                </a:tc>
                <a:extLst>
                  <a:ext uri="{0D108BD9-81ED-4DB2-BD59-A6C34878D82A}">
                    <a16:rowId xmlns:a16="http://schemas.microsoft.com/office/drawing/2014/main" val="4055991151"/>
                  </a:ext>
                </a:extLst>
              </a:tr>
              <a:tr h="328788">
                <a:tc>
                  <a:txBody>
                    <a:bodyPr/>
                    <a:lstStyle/>
                    <a:p>
                      <a:pPr marL="0" algn="l" defTabSz="914400" rtl="0" eaLnBrk="1" latinLnBrk="0" hangingPunct="1"/>
                      <a:r>
                        <a:rPr lang="en-GB" sz="1400" i="1" kern="1200" dirty="0">
                          <a:solidFill>
                            <a:schemeClr val="dk1"/>
                          </a:solidFill>
                          <a:latin typeface="+mj-lt"/>
                          <a:ea typeface="+mn-ea"/>
                          <a:cs typeface="+mn-cs"/>
                        </a:rPr>
                        <a:t>12.30-1.30pm</a:t>
                      </a:r>
                    </a:p>
                  </a:txBody>
                  <a:tcPr anchor="ctr"/>
                </a:tc>
                <a:tc>
                  <a:txBody>
                    <a:bodyPr/>
                    <a:lstStyle/>
                    <a:p>
                      <a:pPr marL="0" marR="0" lvl="0" indent="0" algn="l" rtl="0" eaLnBrk="1" fontAlgn="ctr" latinLnBrk="0" hangingPunct="1">
                        <a:lnSpc>
                          <a:spcPct val="100000"/>
                        </a:lnSpc>
                        <a:spcBef>
                          <a:spcPts val="0"/>
                        </a:spcBef>
                        <a:spcAft>
                          <a:spcPts val="0"/>
                        </a:spcAft>
                        <a:buClrTx/>
                        <a:buSzTx/>
                        <a:buFontTx/>
                        <a:buNone/>
                      </a:pPr>
                      <a:r>
                        <a:rPr lang="en-GB" sz="1400" b="0" i="0" kern="1200" dirty="0">
                          <a:solidFill>
                            <a:schemeClr val="dk1"/>
                          </a:solidFill>
                          <a:latin typeface="+mj-lt"/>
                          <a:ea typeface="+mn-ea"/>
                          <a:cs typeface="+mn-cs"/>
                        </a:rPr>
                        <a:t>  </a:t>
                      </a:r>
                      <a:r>
                        <a:rPr lang="en-GB" sz="1400" b="0" i="1" kern="1200" dirty="0">
                          <a:solidFill>
                            <a:schemeClr val="dk1"/>
                          </a:solidFill>
                          <a:latin typeface="+mj-lt"/>
                          <a:ea typeface="+mn-ea"/>
                          <a:cs typeface="+mn-cs"/>
                        </a:rPr>
                        <a:t>Lunch</a:t>
                      </a:r>
                    </a:p>
                  </a:txBody>
                  <a:tcPr marL="9525" marR="9525" marT="9525" marB="0" anchor="ctr"/>
                </a:tc>
                <a:extLst>
                  <a:ext uri="{0D108BD9-81ED-4DB2-BD59-A6C34878D82A}">
                    <a16:rowId xmlns:a16="http://schemas.microsoft.com/office/drawing/2014/main" val="753921261"/>
                  </a:ext>
                </a:extLst>
              </a:tr>
              <a:tr h="328788">
                <a:tc>
                  <a:txBody>
                    <a:bodyPr/>
                    <a:lstStyle/>
                    <a:p>
                      <a:r>
                        <a:rPr lang="en-GB" sz="1400" dirty="0">
                          <a:latin typeface="+mj-lt"/>
                        </a:rPr>
                        <a:t>1.30- 2.20pm</a:t>
                      </a:r>
                    </a:p>
                  </a:txBody>
                  <a:tcPr anchor="ctr"/>
                </a:tc>
                <a:tc>
                  <a:txBody>
                    <a:bodyPr/>
                    <a:lstStyle/>
                    <a:p>
                      <a:pPr marL="0" algn="l" rtl="0" eaLnBrk="1" latinLnBrk="0" hangingPunct="1"/>
                      <a:r>
                        <a:rPr lang="en-GB" sz="1400" b="0" i="0" kern="1200" dirty="0">
                          <a:solidFill>
                            <a:schemeClr val="dk1"/>
                          </a:solidFill>
                          <a:latin typeface="+mj-lt"/>
                          <a:ea typeface="+mn-ea"/>
                          <a:cs typeface="+mn-cs"/>
                        </a:rPr>
                        <a:t>Sharing narratives – practice </a:t>
                      </a:r>
                      <a:endParaRPr lang="en-GB" sz="1400" b="0" i="0" kern="1200">
                        <a:solidFill>
                          <a:schemeClr val="dk1"/>
                        </a:solidFill>
                        <a:latin typeface="+mj-lt"/>
                        <a:ea typeface="+mn-ea"/>
                        <a:cs typeface="+mn-cs"/>
                      </a:endParaRPr>
                    </a:p>
                  </a:txBody>
                  <a:tcPr anchor="ctr"/>
                </a:tc>
                <a:extLst>
                  <a:ext uri="{0D108BD9-81ED-4DB2-BD59-A6C34878D82A}">
                    <a16:rowId xmlns:a16="http://schemas.microsoft.com/office/drawing/2014/main" val="1396254828"/>
                  </a:ext>
                </a:extLst>
              </a:tr>
              <a:tr h="328788">
                <a:tc>
                  <a:txBody>
                    <a:bodyPr/>
                    <a:lstStyle/>
                    <a:p>
                      <a:r>
                        <a:rPr lang="en-GB" sz="1400" dirty="0">
                          <a:latin typeface="+mj-lt"/>
                        </a:rPr>
                        <a:t>2.20-3.45pm</a:t>
                      </a:r>
                    </a:p>
                  </a:txBody>
                  <a:tcPr anchor="ctr"/>
                </a:tc>
                <a:tc>
                  <a:txBody>
                    <a:bodyPr/>
                    <a:lstStyle/>
                    <a:p>
                      <a:pPr marL="0" algn="l" rtl="0" eaLnBrk="1" latinLnBrk="0" hangingPunct="1"/>
                      <a:r>
                        <a:rPr lang="en-GB" sz="1400" b="0" i="0" kern="1200" dirty="0">
                          <a:solidFill>
                            <a:schemeClr val="dk1"/>
                          </a:solidFill>
                          <a:latin typeface="+mj-lt"/>
                          <a:ea typeface="+mn-ea"/>
                          <a:cs typeface="+mn-cs"/>
                        </a:rPr>
                        <a:t>Working with diagnosis</a:t>
                      </a:r>
                      <a:r>
                        <a:rPr lang="en-GB" sz="1400" b="0" i="1" kern="1200" dirty="0">
                          <a:solidFill>
                            <a:schemeClr val="dk1"/>
                          </a:solidFill>
                          <a:latin typeface="+mj-lt"/>
                          <a:ea typeface="+mn-ea"/>
                          <a:cs typeface="+mn-cs"/>
                        </a:rPr>
                        <a:t> </a:t>
                      </a:r>
                      <a:r>
                        <a:rPr lang="en-GB" sz="1400" b="0" i="0" kern="1200" dirty="0">
                          <a:solidFill>
                            <a:schemeClr val="dk1"/>
                          </a:solidFill>
                          <a:latin typeface="+mj-lt"/>
                          <a:ea typeface="+mn-ea"/>
                          <a:cs typeface="+mn-cs"/>
                        </a:rPr>
                        <a:t>(</a:t>
                      </a:r>
                      <a:r>
                        <a:rPr lang="en-GB" sz="1400" b="0" i="0" kern="1200" dirty="0" err="1">
                          <a:solidFill>
                            <a:schemeClr val="dk1"/>
                          </a:solidFill>
                          <a:latin typeface="+mj-lt"/>
                          <a:ea typeface="+mn-ea"/>
                          <a:cs typeface="+mn-cs"/>
                        </a:rPr>
                        <a:t>inc</a:t>
                      </a:r>
                      <a:r>
                        <a:rPr lang="en-GB" sz="1400" b="0" i="0" kern="1200" dirty="0">
                          <a:solidFill>
                            <a:schemeClr val="dk1"/>
                          </a:solidFill>
                          <a:latin typeface="+mj-lt"/>
                          <a:ea typeface="+mn-ea"/>
                          <a:cs typeface="+mn-cs"/>
                        </a:rPr>
                        <a:t> break)</a:t>
                      </a:r>
                    </a:p>
                  </a:txBody>
                  <a:tcPr anchor="ctr"/>
                </a:tc>
                <a:extLst>
                  <a:ext uri="{0D108BD9-81ED-4DB2-BD59-A6C34878D82A}">
                    <a16:rowId xmlns:a16="http://schemas.microsoft.com/office/drawing/2014/main" val="2570359352"/>
                  </a:ext>
                </a:extLst>
              </a:tr>
              <a:tr h="328788">
                <a:tc>
                  <a:txBody>
                    <a:bodyPr/>
                    <a:lstStyle/>
                    <a:p>
                      <a:r>
                        <a:rPr lang="en-GB" sz="1400" i="0">
                          <a:latin typeface="+mj-lt"/>
                        </a:rPr>
                        <a:t>3.45-4.00pm</a:t>
                      </a:r>
                      <a:endParaRPr lang="en-GB" sz="1400" i="0" dirty="0">
                        <a:latin typeface="+mj-lt"/>
                      </a:endParaRPr>
                    </a:p>
                  </a:txBody>
                  <a:tcPr anchor="ctr"/>
                </a:tc>
                <a:tc>
                  <a:txBody>
                    <a:bodyPr/>
                    <a:lstStyle/>
                    <a:p>
                      <a:r>
                        <a:rPr lang="en-GB" sz="1400" b="0" i="0" kern="1200" dirty="0">
                          <a:solidFill>
                            <a:schemeClr val="dk1"/>
                          </a:solidFill>
                          <a:latin typeface="+mj-lt"/>
                          <a:ea typeface="+mn-ea"/>
                          <a:cs typeface="+mn-cs"/>
                        </a:rPr>
                        <a:t>Buddies and action planning </a:t>
                      </a:r>
                    </a:p>
                  </a:txBody>
                  <a:tcPr anchor="ctr"/>
                </a:tc>
                <a:extLst>
                  <a:ext uri="{0D108BD9-81ED-4DB2-BD59-A6C34878D82A}">
                    <a16:rowId xmlns:a16="http://schemas.microsoft.com/office/drawing/2014/main" val="3207661240"/>
                  </a:ext>
                </a:extLst>
              </a:tr>
              <a:tr h="328788">
                <a:tc>
                  <a:txBody>
                    <a:bodyPr/>
                    <a:lstStyle/>
                    <a:p>
                      <a:r>
                        <a:rPr lang="en-GB" sz="1400" i="1" dirty="0">
                          <a:latin typeface="+mj-lt"/>
                        </a:rPr>
                        <a:t>4.00pm</a:t>
                      </a:r>
                    </a:p>
                  </a:txBody>
                  <a:tcPr anchor="ctr"/>
                </a:tc>
                <a:tc>
                  <a:txBody>
                    <a:bodyPr/>
                    <a:lstStyle/>
                    <a:p>
                      <a:r>
                        <a:rPr lang="en-GB" sz="1400" b="0" i="1" kern="1200" dirty="0">
                          <a:solidFill>
                            <a:schemeClr val="dk1"/>
                          </a:solidFill>
                          <a:latin typeface="+mj-lt"/>
                          <a:ea typeface="+mn-ea"/>
                          <a:cs typeface="+mn-cs"/>
                        </a:rPr>
                        <a:t>Close</a:t>
                      </a:r>
                    </a:p>
                  </a:txBody>
                  <a:tcPr anchor="ctr"/>
                </a:tc>
                <a:extLst>
                  <a:ext uri="{0D108BD9-81ED-4DB2-BD59-A6C34878D82A}">
                    <a16:rowId xmlns:a16="http://schemas.microsoft.com/office/drawing/2014/main" val="247605245"/>
                  </a:ext>
                </a:extLst>
              </a:tr>
            </a:tbl>
          </a:graphicData>
        </a:graphic>
      </p:graphicFrame>
      <p:sp>
        <p:nvSpPr>
          <p:cNvPr id="3" name="TextBox 2">
            <a:extLst>
              <a:ext uri="{FF2B5EF4-FFF2-40B4-BE49-F238E27FC236}">
                <a16:creationId xmlns:a16="http://schemas.microsoft.com/office/drawing/2014/main" id="{A2251D9B-F374-4BE3-B040-DD9D060016FB}"/>
              </a:ext>
            </a:extLst>
          </p:cNvPr>
          <p:cNvSpPr txBox="1"/>
          <p:nvPr/>
        </p:nvSpPr>
        <p:spPr>
          <a:xfrm>
            <a:off x="427693" y="5719131"/>
            <a:ext cx="5633138" cy="646331"/>
          </a:xfrm>
          <a:prstGeom prst="rect">
            <a:avLst/>
          </a:prstGeom>
          <a:noFill/>
        </p:spPr>
        <p:txBody>
          <a:bodyPr wrap="square" rtlCol="0">
            <a:spAutoFit/>
          </a:bodyPr>
          <a:lstStyle/>
          <a:p>
            <a:r>
              <a:rPr lang="en-GB" b="1"/>
              <a:t>NB. All timings are approximate and may change in response to the needs of the group</a:t>
            </a:r>
          </a:p>
        </p:txBody>
      </p:sp>
    </p:spTree>
    <p:extLst>
      <p:ext uri="{BB962C8B-B14F-4D97-AF65-F5344CB8AC3E}">
        <p14:creationId xmlns:p14="http://schemas.microsoft.com/office/powerpoint/2010/main" val="3665552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7579-F028-4DFE-BB67-6E27F15F18CD}"/>
              </a:ext>
            </a:extLst>
          </p:cNvPr>
          <p:cNvSpPr>
            <a:spLocks noGrp="1"/>
          </p:cNvSpPr>
          <p:nvPr>
            <p:ph type="title"/>
          </p:nvPr>
        </p:nvSpPr>
        <p:spPr/>
        <p:txBody>
          <a:bodyPr/>
          <a:lstStyle/>
          <a:p>
            <a:r>
              <a:rPr lang="en-GB"/>
              <a:t>Recovery focused language</a:t>
            </a:r>
          </a:p>
        </p:txBody>
      </p:sp>
      <p:sp>
        <p:nvSpPr>
          <p:cNvPr id="3" name="Content Placeholder 2">
            <a:extLst>
              <a:ext uri="{FF2B5EF4-FFF2-40B4-BE49-F238E27FC236}">
                <a16:creationId xmlns:a16="http://schemas.microsoft.com/office/drawing/2014/main" id="{D56ECACA-5FDA-4FD7-8B84-60D94893F30E}"/>
              </a:ext>
            </a:extLst>
          </p:cNvPr>
          <p:cNvSpPr>
            <a:spLocks noGrp="1"/>
          </p:cNvSpPr>
          <p:nvPr>
            <p:ph idx="1"/>
          </p:nvPr>
        </p:nvSpPr>
        <p:spPr>
          <a:xfrm>
            <a:off x="489857" y="1287965"/>
            <a:ext cx="8288614" cy="4351338"/>
          </a:xfrm>
        </p:spPr>
        <p:txBody>
          <a:bodyPr/>
          <a:lstStyle/>
          <a:p>
            <a:pPr marL="0" indent="0" algn="ctr">
              <a:buNone/>
            </a:pPr>
            <a:r>
              <a:rPr lang="en-GB" sz="2000"/>
              <a:t>Recovery focused language recognise people’s strengths, skills and attributes without discriminating or making assumptions or judgements about people.</a:t>
            </a:r>
          </a:p>
          <a:p>
            <a:pPr marL="0" indent="0">
              <a:buNone/>
            </a:pPr>
            <a:endParaRPr lang="en-GB"/>
          </a:p>
        </p:txBody>
      </p:sp>
      <p:sp>
        <p:nvSpPr>
          <p:cNvPr id="4" name="Rectangle 3">
            <a:extLst>
              <a:ext uri="{FF2B5EF4-FFF2-40B4-BE49-F238E27FC236}">
                <a16:creationId xmlns:a16="http://schemas.microsoft.com/office/drawing/2014/main" id="{B2F32618-6DD2-4982-B143-B9DD14231F0B}"/>
              </a:ext>
            </a:extLst>
          </p:cNvPr>
          <p:cNvSpPr/>
          <p:nvPr/>
        </p:nvSpPr>
        <p:spPr>
          <a:xfrm>
            <a:off x="117233" y="2145322"/>
            <a:ext cx="3727938" cy="1371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a:t>Sami lacks insight into his mental illness, he’s refusing to take his medication.</a:t>
            </a:r>
          </a:p>
        </p:txBody>
      </p:sp>
      <p:sp>
        <p:nvSpPr>
          <p:cNvPr id="5" name="Rectangle 4">
            <a:extLst>
              <a:ext uri="{FF2B5EF4-FFF2-40B4-BE49-F238E27FC236}">
                <a16:creationId xmlns:a16="http://schemas.microsoft.com/office/drawing/2014/main" id="{1EA86B7B-9EBF-4CDF-B4E6-645ABF42A135}"/>
              </a:ext>
            </a:extLst>
          </p:cNvPr>
          <p:cNvSpPr/>
          <p:nvPr/>
        </p:nvSpPr>
        <p:spPr>
          <a:xfrm>
            <a:off x="117232" y="3669323"/>
            <a:ext cx="3727938" cy="1371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a:t>Jonah becomes very depressed when he doesn’t sleep well, he starts to drink and acts inappropriately towards others.</a:t>
            </a:r>
          </a:p>
        </p:txBody>
      </p:sp>
      <p:sp>
        <p:nvSpPr>
          <p:cNvPr id="6" name="Rectangle 5">
            <a:extLst>
              <a:ext uri="{FF2B5EF4-FFF2-40B4-BE49-F238E27FC236}">
                <a16:creationId xmlns:a16="http://schemas.microsoft.com/office/drawing/2014/main" id="{50D3FB32-6B60-45DF-B7B0-E6260EB1FEEA}"/>
              </a:ext>
            </a:extLst>
          </p:cNvPr>
          <p:cNvSpPr/>
          <p:nvPr/>
        </p:nvSpPr>
        <p:spPr>
          <a:xfrm>
            <a:off x="117232" y="5193324"/>
            <a:ext cx="3727938" cy="1371601"/>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r>
              <a:rPr lang="en-GB"/>
              <a:t>Mali hears voices, it is something she has to learn to manage for the rest of her life.</a:t>
            </a:r>
          </a:p>
        </p:txBody>
      </p:sp>
      <p:sp>
        <p:nvSpPr>
          <p:cNvPr id="7" name="Rectangle 6">
            <a:extLst>
              <a:ext uri="{FF2B5EF4-FFF2-40B4-BE49-F238E27FC236}">
                <a16:creationId xmlns:a16="http://schemas.microsoft.com/office/drawing/2014/main" id="{18557440-37F3-44BA-A19F-43B0D2E97B36}"/>
              </a:ext>
            </a:extLst>
          </p:cNvPr>
          <p:cNvSpPr/>
          <p:nvPr/>
        </p:nvSpPr>
        <p:spPr>
          <a:xfrm>
            <a:off x="5298835" y="2145322"/>
            <a:ext cx="3727938" cy="1371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t>Sami disagrees with his diagnosis. His medication isn’t helping him and he would like to explore other options.</a:t>
            </a:r>
          </a:p>
        </p:txBody>
      </p:sp>
      <p:sp>
        <p:nvSpPr>
          <p:cNvPr id="8" name="Rectangle 7">
            <a:extLst>
              <a:ext uri="{FF2B5EF4-FFF2-40B4-BE49-F238E27FC236}">
                <a16:creationId xmlns:a16="http://schemas.microsoft.com/office/drawing/2014/main" id="{787DD9CD-17B8-4FAC-91B6-C43A3E427073}"/>
              </a:ext>
            </a:extLst>
          </p:cNvPr>
          <p:cNvSpPr/>
          <p:nvPr/>
        </p:nvSpPr>
        <p:spPr>
          <a:xfrm>
            <a:off x="5298834" y="3669323"/>
            <a:ext cx="3727938" cy="1371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t>Jonah has identified a lack of sleep as a trigger for him. When he sleeps well he feels better and is able to build more effective relationships with others. </a:t>
            </a:r>
          </a:p>
        </p:txBody>
      </p:sp>
      <p:sp>
        <p:nvSpPr>
          <p:cNvPr id="9" name="Rectangle 8">
            <a:extLst>
              <a:ext uri="{FF2B5EF4-FFF2-40B4-BE49-F238E27FC236}">
                <a16:creationId xmlns:a16="http://schemas.microsoft.com/office/drawing/2014/main" id="{41581E29-94A9-4198-BB64-EBEF447D444C}"/>
              </a:ext>
            </a:extLst>
          </p:cNvPr>
          <p:cNvSpPr/>
          <p:nvPr/>
        </p:nvSpPr>
        <p:spPr>
          <a:xfrm>
            <a:off x="5298834" y="5193324"/>
            <a:ext cx="3727938" cy="13716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t>Mali has identified some life goals that are very important to her. She is working on strategies to help her achieve these.</a:t>
            </a:r>
          </a:p>
        </p:txBody>
      </p:sp>
      <p:sp>
        <p:nvSpPr>
          <p:cNvPr id="10" name="Arrow: Right 9">
            <a:extLst>
              <a:ext uri="{FF2B5EF4-FFF2-40B4-BE49-F238E27FC236}">
                <a16:creationId xmlns:a16="http://schemas.microsoft.com/office/drawing/2014/main" id="{1E30AFEA-17F9-4A4A-96FA-F3CFB0793300}"/>
              </a:ext>
            </a:extLst>
          </p:cNvPr>
          <p:cNvSpPr/>
          <p:nvPr/>
        </p:nvSpPr>
        <p:spPr>
          <a:xfrm>
            <a:off x="4080687" y="2485291"/>
            <a:ext cx="982625" cy="691661"/>
          </a:xfrm>
          <a:prstGeom prst="rightArrow">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 name="Arrow: Right 10">
            <a:extLst>
              <a:ext uri="{FF2B5EF4-FFF2-40B4-BE49-F238E27FC236}">
                <a16:creationId xmlns:a16="http://schemas.microsoft.com/office/drawing/2014/main" id="{B6A78722-AB32-4BE9-BBE7-FB2F774D29C4}"/>
              </a:ext>
            </a:extLst>
          </p:cNvPr>
          <p:cNvSpPr/>
          <p:nvPr/>
        </p:nvSpPr>
        <p:spPr>
          <a:xfrm>
            <a:off x="4080687" y="4009292"/>
            <a:ext cx="982625" cy="691661"/>
          </a:xfrm>
          <a:prstGeom prst="rightArrow">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2" name="Arrow: Right 11">
            <a:extLst>
              <a:ext uri="{FF2B5EF4-FFF2-40B4-BE49-F238E27FC236}">
                <a16:creationId xmlns:a16="http://schemas.microsoft.com/office/drawing/2014/main" id="{698D1EB2-CC0B-4198-89B0-FE94D1B1BFFE}"/>
              </a:ext>
            </a:extLst>
          </p:cNvPr>
          <p:cNvSpPr/>
          <p:nvPr/>
        </p:nvSpPr>
        <p:spPr>
          <a:xfrm>
            <a:off x="4080687" y="5535369"/>
            <a:ext cx="982625" cy="691661"/>
          </a:xfrm>
          <a:prstGeom prst="rightArrow">
            <a:avLst/>
          </a:prstGeom>
          <a:solidFill>
            <a:schemeClr val="bg1">
              <a:lumMod val="65000"/>
            </a:schemeClr>
          </a:solidFill>
          <a:ln>
            <a:solidFill>
              <a:schemeClr val="bg1">
                <a:lumMod val="65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3752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C7C723-2C1E-49C5-9517-064DA00EFC21}"/>
              </a:ext>
            </a:extLst>
          </p:cNvPr>
          <p:cNvSpPr>
            <a:spLocks noGrp="1"/>
          </p:cNvSpPr>
          <p:nvPr>
            <p:ph type="title"/>
          </p:nvPr>
        </p:nvSpPr>
        <p:spPr>
          <a:xfrm>
            <a:off x="604520" y="331099"/>
            <a:ext cx="8288614" cy="492961"/>
          </a:xfrm>
        </p:spPr>
        <p:txBody>
          <a:bodyPr/>
          <a:lstStyle/>
          <a:p>
            <a:r>
              <a:rPr lang="en-GB"/>
              <a:t>Handout: Recovery language</a:t>
            </a:r>
          </a:p>
        </p:txBody>
      </p:sp>
      <p:sp>
        <p:nvSpPr>
          <p:cNvPr id="8" name="Rectangle 7">
            <a:extLst>
              <a:ext uri="{FF2B5EF4-FFF2-40B4-BE49-F238E27FC236}">
                <a16:creationId xmlns:a16="http://schemas.microsoft.com/office/drawing/2014/main" id="{0D64ED78-4E96-4EED-91D9-0BCF1EFFFE26}"/>
              </a:ext>
            </a:extLst>
          </p:cNvPr>
          <p:cNvSpPr/>
          <p:nvPr/>
        </p:nvSpPr>
        <p:spPr>
          <a:xfrm>
            <a:off x="250866" y="82406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err="1"/>
              <a:t>Uchenna</a:t>
            </a:r>
            <a:r>
              <a:rPr lang="en-GB" sz="1100" b="0" i="0" kern="1200"/>
              <a:t> has a Personality Disorder which means she can struggle to make friends but she’s really nice once you get to know her.  </a:t>
            </a:r>
            <a:endParaRPr lang="en-GB" sz="1100" b="1" i="0" kern="1200"/>
          </a:p>
        </p:txBody>
      </p:sp>
      <p:sp>
        <p:nvSpPr>
          <p:cNvPr id="9" name="Rectangle 8">
            <a:extLst>
              <a:ext uri="{FF2B5EF4-FFF2-40B4-BE49-F238E27FC236}">
                <a16:creationId xmlns:a16="http://schemas.microsoft.com/office/drawing/2014/main" id="{FC3880E1-8798-44B7-ACA2-586F241B02C6}"/>
              </a:ext>
            </a:extLst>
          </p:cNvPr>
          <p:cNvSpPr/>
          <p:nvPr/>
        </p:nvSpPr>
        <p:spPr>
          <a:xfrm>
            <a:off x="250866" y="136218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Julie is recovering from an episode of psychosis, she needs a lot of support with her problems.</a:t>
            </a:r>
            <a:endParaRPr lang="en-GB" sz="1100" kern="1200"/>
          </a:p>
        </p:txBody>
      </p:sp>
      <p:sp>
        <p:nvSpPr>
          <p:cNvPr id="10" name="Rectangle 9">
            <a:extLst>
              <a:ext uri="{FF2B5EF4-FFF2-40B4-BE49-F238E27FC236}">
                <a16:creationId xmlns:a16="http://schemas.microsoft.com/office/drawing/2014/main" id="{C4785A79-1AB1-4855-AE44-36021995AC4C}"/>
              </a:ext>
            </a:extLst>
          </p:cNvPr>
          <p:cNvSpPr/>
          <p:nvPr/>
        </p:nvSpPr>
        <p:spPr>
          <a:xfrm>
            <a:off x="250866" y="190031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Sami lacks insight into his mental illness, he’s refusing to take his medication.</a:t>
            </a:r>
            <a:endParaRPr lang="en-GB" sz="1100" kern="1200"/>
          </a:p>
        </p:txBody>
      </p:sp>
      <p:sp>
        <p:nvSpPr>
          <p:cNvPr id="11" name="Rectangle 10">
            <a:extLst>
              <a:ext uri="{FF2B5EF4-FFF2-40B4-BE49-F238E27FC236}">
                <a16:creationId xmlns:a16="http://schemas.microsoft.com/office/drawing/2014/main" id="{5C919319-8CFB-4021-87AE-A5C528EA39A7}"/>
              </a:ext>
            </a:extLst>
          </p:cNvPr>
          <p:cNvSpPr/>
          <p:nvPr/>
        </p:nvSpPr>
        <p:spPr>
          <a:xfrm>
            <a:off x="250866" y="243843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Tom would find it helpful to talk to a peer support worker so that he can talk about his problems.</a:t>
            </a:r>
            <a:endParaRPr lang="en-GB" sz="1100" kern="1200"/>
          </a:p>
        </p:txBody>
      </p:sp>
      <p:sp>
        <p:nvSpPr>
          <p:cNvPr id="12" name="Rectangle 11">
            <a:extLst>
              <a:ext uri="{FF2B5EF4-FFF2-40B4-BE49-F238E27FC236}">
                <a16:creationId xmlns:a16="http://schemas.microsoft.com/office/drawing/2014/main" id="{F1A4E19C-2C70-4B4D-8869-B04118D4BBC4}"/>
              </a:ext>
            </a:extLst>
          </p:cNvPr>
          <p:cNvSpPr/>
          <p:nvPr/>
        </p:nvSpPr>
        <p:spPr>
          <a:xfrm>
            <a:off x="250866" y="297656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Ritu won’t go to the group today she’s feeling very paranoid at the moment.</a:t>
            </a:r>
            <a:endParaRPr lang="en-GB" sz="1100" kern="1200"/>
          </a:p>
        </p:txBody>
      </p:sp>
      <p:sp>
        <p:nvSpPr>
          <p:cNvPr id="13" name="Rectangle 12">
            <a:extLst>
              <a:ext uri="{FF2B5EF4-FFF2-40B4-BE49-F238E27FC236}">
                <a16:creationId xmlns:a16="http://schemas.microsoft.com/office/drawing/2014/main" id="{4ACC88CA-3DB4-49F4-AFDC-C293C7CF68D0}"/>
              </a:ext>
            </a:extLst>
          </p:cNvPr>
          <p:cNvSpPr/>
          <p:nvPr/>
        </p:nvSpPr>
        <p:spPr>
          <a:xfrm>
            <a:off x="250866" y="351469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Lauren would like to start a college course but she’s not ready, she can become very loud and disruptive when with a group of people.</a:t>
            </a:r>
            <a:endParaRPr lang="en-GB" sz="1100" kern="1200"/>
          </a:p>
        </p:txBody>
      </p:sp>
      <p:sp>
        <p:nvSpPr>
          <p:cNvPr id="14" name="Rectangle 13">
            <a:extLst>
              <a:ext uri="{FF2B5EF4-FFF2-40B4-BE49-F238E27FC236}">
                <a16:creationId xmlns:a16="http://schemas.microsoft.com/office/drawing/2014/main" id="{9BB17C4F-CA5C-42A8-A3CB-2D3A1418225D}"/>
              </a:ext>
            </a:extLst>
          </p:cNvPr>
          <p:cNvSpPr/>
          <p:nvPr/>
        </p:nvSpPr>
        <p:spPr>
          <a:xfrm>
            <a:off x="250866" y="405281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Jonah becomes very depressed when he doesn’t sleep well, he starts to drink and acts inappropriately towards others.</a:t>
            </a:r>
            <a:endParaRPr lang="en-GB" sz="1100" kern="1200"/>
          </a:p>
        </p:txBody>
      </p:sp>
      <p:sp>
        <p:nvSpPr>
          <p:cNvPr id="15" name="Rectangle 14">
            <a:extLst>
              <a:ext uri="{FF2B5EF4-FFF2-40B4-BE49-F238E27FC236}">
                <a16:creationId xmlns:a16="http://schemas.microsoft.com/office/drawing/2014/main" id="{11F2B267-78AE-42E8-982F-36CDE632C78B}"/>
              </a:ext>
            </a:extLst>
          </p:cNvPr>
          <p:cNvSpPr/>
          <p:nvPr/>
        </p:nvSpPr>
        <p:spPr>
          <a:xfrm>
            <a:off x="250866" y="459094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Ted won’t join a recovery group with you so please don’t get your hopes up.</a:t>
            </a:r>
            <a:endParaRPr lang="en-GB" sz="1100" kern="1200"/>
          </a:p>
        </p:txBody>
      </p:sp>
      <p:sp>
        <p:nvSpPr>
          <p:cNvPr id="16" name="Rectangle 15">
            <a:extLst>
              <a:ext uri="{FF2B5EF4-FFF2-40B4-BE49-F238E27FC236}">
                <a16:creationId xmlns:a16="http://schemas.microsoft.com/office/drawing/2014/main" id="{CDC0EEDF-FD33-4579-89A4-D830F437AA94}"/>
              </a:ext>
            </a:extLst>
          </p:cNvPr>
          <p:cNvSpPr/>
          <p:nvPr/>
        </p:nvSpPr>
        <p:spPr>
          <a:xfrm>
            <a:off x="250866" y="512906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Mali hears voices, it is something she has to learn to manage for the rest of her life.</a:t>
            </a:r>
            <a:endParaRPr lang="en-GB" sz="1100" kern="1200"/>
          </a:p>
        </p:txBody>
      </p:sp>
      <p:sp>
        <p:nvSpPr>
          <p:cNvPr id="17" name="Rectangle 16">
            <a:extLst>
              <a:ext uri="{FF2B5EF4-FFF2-40B4-BE49-F238E27FC236}">
                <a16:creationId xmlns:a16="http://schemas.microsoft.com/office/drawing/2014/main" id="{1FBEA1BB-BF21-4E57-8D4D-07D5F74EFF97}"/>
              </a:ext>
            </a:extLst>
          </p:cNvPr>
          <p:cNvSpPr/>
          <p:nvPr/>
        </p:nvSpPr>
        <p:spPr>
          <a:xfrm>
            <a:off x="250866" y="566719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Vicky is amazing at music but when she becomes manic she has delusions about herself and others. </a:t>
            </a:r>
            <a:endParaRPr lang="en-GB" sz="1100" kern="1200"/>
          </a:p>
        </p:txBody>
      </p:sp>
      <p:sp>
        <p:nvSpPr>
          <p:cNvPr id="18" name="Rectangle 17">
            <a:extLst>
              <a:ext uri="{FF2B5EF4-FFF2-40B4-BE49-F238E27FC236}">
                <a16:creationId xmlns:a16="http://schemas.microsoft.com/office/drawing/2014/main" id="{ADF28136-CCE3-40E7-A8E5-66915CCAC5EC}"/>
              </a:ext>
            </a:extLst>
          </p:cNvPr>
          <p:cNvSpPr/>
          <p:nvPr/>
        </p:nvSpPr>
        <p:spPr>
          <a:xfrm>
            <a:off x="250866" y="6205317"/>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Ben has stopped being concordant with his medication, he will soon relapse and be back in hospital.</a:t>
            </a:r>
            <a:endParaRPr lang="en-GB" sz="1100" kern="1200"/>
          </a:p>
        </p:txBody>
      </p:sp>
      <p:sp>
        <p:nvSpPr>
          <p:cNvPr id="19" name="Rectangle 18">
            <a:extLst>
              <a:ext uri="{FF2B5EF4-FFF2-40B4-BE49-F238E27FC236}">
                <a16:creationId xmlns:a16="http://schemas.microsoft.com/office/drawing/2014/main" id="{97BAEB12-C9C7-4D3D-A4A8-7DB7773AA906}"/>
              </a:ext>
            </a:extLst>
          </p:cNvPr>
          <p:cNvSpPr/>
          <p:nvPr/>
        </p:nvSpPr>
        <p:spPr>
          <a:xfrm>
            <a:off x="4572000" y="824060"/>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b="1" i="0" kern="1200">
              <a:solidFill>
                <a:schemeClr val="tx1"/>
              </a:solidFill>
            </a:endParaRPr>
          </a:p>
        </p:txBody>
      </p:sp>
      <p:sp>
        <p:nvSpPr>
          <p:cNvPr id="20" name="Rectangle 19">
            <a:extLst>
              <a:ext uri="{FF2B5EF4-FFF2-40B4-BE49-F238E27FC236}">
                <a16:creationId xmlns:a16="http://schemas.microsoft.com/office/drawing/2014/main" id="{568583C2-752D-4FB7-94CB-A22C66FC539A}"/>
              </a:ext>
            </a:extLst>
          </p:cNvPr>
          <p:cNvSpPr/>
          <p:nvPr/>
        </p:nvSpPr>
        <p:spPr>
          <a:xfrm>
            <a:off x="4572000" y="1362186"/>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1" name="Rectangle 20">
            <a:extLst>
              <a:ext uri="{FF2B5EF4-FFF2-40B4-BE49-F238E27FC236}">
                <a16:creationId xmlns:a16="http://schemas.microsoft.com/office/drawing/2014/main" id="{581312C9-CC74-4B35-89B3-279DF35C8FE6}"/>
              </a:ext>
            </a:extLst>
          </p:cNvPr>
          <p:cNvSpPr/>
          <p:nvPr/>
        </p:nvSpPr>
        <p:spPr>
          <a:xfrm>
            <a:off x="4572000" y="1900312"/>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defTabSz="400050">
              <a:lnSpc>
                <a:spcPct val="90000"/>
              </a:lnSpc>
              <a:spcBef>
                <a:spcPct val="0"/>
              </a:spcBef>
              <a:spcAft>
                <a:spcPct val="35000"/>
              </a:spcAft>
            </a:pPr>
            <a:r>
              <a:rPr lang="en-GB" sz="1100">
                <a:solidFill>
                  <a:schemeClr val="tx1"/>
                </a:solidFill>
              </a:rPr>
              <a:t>Sami disagrees with his diagnosis. His medication isn’t helping him and he would like to explore other options.</a:t>
            </a:r>
          </a:p>
        </p:txBody>
      </p:sp>
      <p:sp>
        <p:nvSpPr>
          <p:cNvPr id="22" name="Rectangle 21">
            <a:extLst>
              <a:ext uri="{FF2B5EF4-FFF2-40B4-BE49-F238E27FC236}">
                <a16:creationId xmlns:a16="http://schemas.microsoft.com/office/drawing/2014/main" id="{B36E7036-5151-48DC-8593-E285AC0F092F}"/>
              </a:ext>
            </a:extLst>
          </p:cNvPr>
          <p:cNvSpPr/>
          <p:nvPr/>
        </p:nvSpPr>
        <p:spPr>
          <a:xfrm>
            <a:off x="4572000" y="2438438"/>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3" name="Rectangle 22">
            <a:extLst>
              <a:ext uri="{FF2B5EF4-FFF2-40B4-BE49-F238E27FC236}">
                <a16:creationId xmlns:a16="http://schemas.microsoft.com/office/drawing/2014/main" id="{9A4A280B-8554-4490-9C0D-EFDD7A5D5EA0}"/>
              </a:ext>
            </a:extLst>
          </p:cNvPr>
          <p:cNvSpPr/>
          <p:nvPr/>
        </p:nvSpPr>
        <p:spPr>
          <a:xfrm>
            <a:off x="4572000" y="2976564"/>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4" name="Rectangle 23">
            <a:extLst>
              <a:ext uri="{FF2B5EF4-FFF2-40B4-BE49-F238E27FC236}">
                <a16:creationId xmlns:a16="http://schemas.microsoft.com/office/drawing/2014/main" id="{9B2D6CE1-1681-4876-B31A-3A7D8A300553}"/>
              </a:ext>
            </a:extLst>
          </p:cNvPr>
          <p:cNvSpPr/>
          <p:nvPr/>
        </p:nvSpPr>
        <p:spPr>
          <a:xfrm>
            <a:off x="4572000" y="3514690"/>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5" name="Rectangle 24">
            <a:extLst>
              <a:ext uri="{FF2B5EF4-FFF2-40B4-BE49-F238E27FC236}">
                <a16:creationId xmlns:a16="http://schemas.microsoft.com/office/drawing/2014/main" id="{FCB234F6-8C64-48C3-BA27-91B925108261}"/>
              </a:ext>
            </a:extLst>
          </p:cNvPr>
          <p:cNvSpPr/>
          <p:nvPr/>
        </p:nvSpPr>
        <p:spPr>
          <a:xfrm>
            <a:off x="4572000" y="4052816"/>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Jonah has identified a lack of sleep as a trigger for him. When he sleeps well he feels better and is able to build more effective relationships with others. </a:t>
            </a:r>
          </a:p>
        </p:txBody>
      </p:sp>
      <p:sp>
        <p:nvSpPr>
          <p:cNvPr id="26" name="Rectangle 25">
            <a:extLst>
              <a:ext uri="{FF2B5EF4-FFF2-40B4-BE49-F238E27FC236}">
                <a16:creationId xmlns:a16="http://schemas.microsoft.com/office/drawing/2014/main" id="{421F9784-56EE-4947-9D9E-A34323E1483F}"/>
              </a:ext>
            </a:extLst>
          </p:cNvPr>
          <p:cNvSpPr/>
          <p:nvPr/>
        </p:nvSpPr>
        <p:spPr>
          <a:xfrm>
            <a:off x="4572000" y="4590942"/>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7" name="Rectangle 26">
            <a:extLst>
              <a:ext uri="{FF2B5EF4-FFF2-40B4-BE49-F238E27FC236}">
                <a16:creationId xmlns:a16="http://schemas.microsoft.com/office/drawing/2014/main" id="{25FCAFC6-D1C1-4903-A354-F381A945A980}"/>
              </a:ext>
            </a:extLst>
          </p:cNvPr>
          <p:cNvSpPr/>
          <p:nvPr/>
        </p:nvSpPr>
        <p:spPr>
          <a:xfrm>
            <a:off x="4572000" y="5129068"/>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Mali has identified some life goals that are very important to her. She is working on strategies to help her achieve these.</a:t>
            </a:r>
          </a:p>
        </p:txBody>
      </p:sp>
      <p:sp>
        <p:nvSpPr>
          <p:cNvPr id="28" name="Rectangle 27">
            <a:extLst>
              <a:ext uri="{FF2B5EF4-FFF2-40B4-BE49-F238E27FC236}">
                <a16:creationId xmlns:a16="http://schemas.microsoft.com/office/drawing/2014/main" id="{AB2497E6-6335-4945-B422-E96DB1BE364E}"/>
              </a:ext>
            </a:extLst>
          </p:cNvPr>
          <p:cNvSpPr/>
          <p:nvPr/>
        </p:nvSpPr>
        <p:spPr>
          <a:xfrm>
            <a:off x="4572000" y="5667194"/>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9" name="Rectangle 28">
            <a:extLst>
              <a:ext uri="{FF2B5EF4-FFF2-40B4-BE49-F238E27FC236}">
                <a16:creationId xmlns:a16="http://schemas.microsoft.com/office/drawing/2014/main" id="{A2814217-E1D3-4DED-9AA7-847811D1DD8A}"/>
              </a:ext>
            </a:extLst>
          </p:cNvPr>
          <p:cNvSpPr/>
          <p:nvPr/>
        </p:nvSpPr>
        <p:spPr>
          <a:xfrm>
            <a:off x="4572000" y="6205317"/>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30" name="Arrow: Right 29">
            <a:extLst>
              <a:ext uri="{FF2B5EF4-FFF2-40B4-BE49-F238E27FC236}">
                <a16:creationId xmlns:a16="http://schemas.microsoft.com/office/drawing/2014/main" id="{13EA1CF5-9C1C-4730-9893-E8A9AE74E067}"/>
              </a:ext>
            </a:extLst>
          </p:cNvPr>
          <p:cNvSpPr/>
          <p:nvPr/>
        </p:nvSpPr>
        <p:spPr>
          <a:xfrm>
            <a:off x="3948545" y="86342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76D5BD69-FCB1-43DD-99F0-AF0D6002B873}"/>
              </a:ext>
            </a:extLst>
          </p:cNvPr>
          <p:cNvSpPr/>
          <p:nvPr/>
        </p:nvSpPr>
        <p:spPr>
          <a:xfrm>
            <a:off x="3948545" y="1442411"/>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5A40EABD-070D-4A7A-AD2C-0CD3843F547B}"/>
              </a:ext>
            </a:extLst>
          </p:cNvPr>
          <p:cNvSpPr/>
          <p:nvPr/>
        </p:nvSpPr>
        <p:spPr>
          <a:xfrm>
            <a:off x="3948545" y="1980537"/>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098F3E66-6EF8-4310-8B67-342B8B6B3CF6}"/>
              </a:ext>
            </a:extLst>
          </p:cNvPr>
          <p:cNvSpPr/>
          <p:nvPr/>
        </p:nvSpPr>
        <p:spPr>
          <a:xfrm>
            <a:off x="3948545" y="2518663"/>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3B8E11F3-DB83-4BD5-84C6-DA9CBC48EF02}"/>
              </a:ext>
            </a:extLst>
          </p:cNvPr>
          <p:cNvSpPr/>
          <p:nvPr/>
        </p:nvSpPr>
        <p:spPr>
          <a:xfrm>
            <a:off x="3948545" y="3056789"/>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4F7DA81-FCE8-4E0C-AEB6-8FCECB8FE656}"/>
              </a:ext>
            </a:extLst>
          </p:cNvPr>
          <p:cNvSpPr/>
          <p:nvPr/>
        </p:nvSpPr>
        <p:spPr>
          <a:xfrm>
            <a:off x="3948545" y="363495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167B879-6271-4607-B7B2-AC27ADEEA6ED}"/>
              </a:ext>
            </a:extLst>
          </p:cNvPr>
          <p:cNvSpPr/>
          <p:nvPr/>
        </p:nvSpPr>
        <p:spPr>
          <a:xfrm>
            <a:off x="3948545" y="417308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7C49AE30-C329-4007-8469-E8711426DDB4}"/>
              </a:ext>
            </a:extLst>
          </p:cNvPr>
          <p:cNvSpPr/>
          <p:nvPr/>
        </p:nvSpPr>
        <p:spPr>
          <a:xfrm>
            <a:off x="3948545" y="4711208"/>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32127B4E-1CF7-47F4-9CDF-B302CA778680}"/>
              </a:ext>
            </a:extLst>
          </p:cNvPr>
          <p:cNvSpPr/>
          <p:nvPr/>
        </p:nvSpPr>
        <p:spPr>
          <a:xfrm>
            <a:off x="3948545" y="5249334"/>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0FDB0AB8-077E-43AF-95DB-4BC36CF1730F}"/>
              </a:ext>
            </a:extLst>
          </p:cNvPr>
          <p:cNvSpPr/>
          <p:nvPr/>
        </p:nvSpPr>
        <p:spPr>
          <a:xfrm>
            <a:off x="3948545" y="5787460"/>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7177DDA8-C9B6-4091-A936-DC290E0693BC}"/>
              </a:ext>
            </a:extLst>
          </p:cNvPr>
          <p:cNvSpPr/>
          <p:nvPr/>
        </p:nvSpPr>
        <p:spPr>
          <a:xfrm>
            <a:off x="3948545" y="632558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6986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C7C723-2C1E-49C5-9517-064DA00EFC21}"/>
              </a:ext>
            </a:extLst>
          </p:cNvPr>
          <p:cNvSpPr>
            <a:spLocks noGrp="1"/>
          </p:cNvSpPr>
          <p:nvPr>
            <p:ph type="title"/>
          </p:nvPr>
        </p:nvSpPr>
        <p:spPr>
          <a:xfrm>
            <a:off x="604520" y="331099"/>
            <a:ext cx="8288614" cy="492961"/>
          </a:xfrm>
        </p:spPr>
        <p:txBody>
          <a:bodyPr/>
          <a:lstStyle/>
          <a:p>
            <a:r>
              <a:rPr lang="en-GB"/>
              <a:t>Handout: Recovery language suggested answers</a:t>
            </a:r>
          </a:p>
        </p:txBody>
      </p:sp>
      <p:sp>
        <p:nvSpPr>
          <p:cNvPr id="8" name="Rectangle 7">
            <a:extLst>
              <a:ext uri="{FF2B5EF4-FFF2-40B4-BE49-F238E27FC236}">
                <a16:creationId xmlns:a16="http://schemas.microsoft.com/office/drawing/2014/main" id="{0D64ED78-4E96-4EED-91D9-0BCF1EFFFE26}"/>
              </a:ext>
            </a:extLst>
          </p:cNvPr>
          <p:cNvSpPr/>
          <p:nvPr/>
        </p:nvSpPr>
        <p:spPr>
          <a:xfrm>
            <a:off x="250866" y="82406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err="1"/>
              <a:t>Uchenna</a:t>
            </a:r>
            <a:r>
              <a:rPr lang="en-GB" sz="1100" b="0" i="0" kern="1200"/>
              <a:t> has a Personality Disorder which means she can struggle to make friends but she’s really nice once you get to know her.  </a:t>
            </a:r>
            <a:endParaRPr lang="en-GB" sz="1100" b="1" i="0" kern="1200"/>
          </a:p>
        </p:txBody>
      </p:sp>
      <p:sp>
        <p:nvSpPr>
          <p:cNvPr id="9" name="Rectangle 8">
            <a:extLst>
              <a:ext uri="{FF2B5EF4-FFF2-40B4-BE49-F238E27FC236}">
                <a16:creationId xmlns:a16="http://schemas.microsoft.com/office/drawing/2014/main" id="{FC3880E1-8798-44B7-ACA2-586F241B02C6}"/>
              </a:ext>
            </a:extLst>
          </p:cNvPr>
          <p:cNvSpPr/>
          <p:nvPr/>
        </p:nvSpPr>
        <p:spPr>
          <a:xfrm>
            <a:off x="250866" y="136218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Julie is recovering from an episode of psychosis, she needs a lot of support with her problems.</a:t>
            </a:r>
            <a:endParaRPr lang="en-GB" sz="1100" kern="1200"/>
          </a:p>
        </p:txBody>
      </p:sp>
      <p:sp>
        <p:nvSpPr>
          <p:cNvPr id="10" name="Rectangle 9">
            <a:extLst>
              <a:ext uri="{FF2B5EF4-FFF2-40B4-BE49-F238E27FC236}">
                <a16:creationId xmlns:a16="http://schemas.microsoft.com/office/drawing/2014/main" id="{C4785A79-1AB1-4855-AE44-36021995AC4C}"/>
              </a:ext>
            </a:extLst>
          </p:cNvPr>
          <p:cNvSpPr/>
          <p:nvPr/>
        </p:nvSpPr>
        <p:spPr>
          <a:xfrm>
            <a:off x="250866" y="190031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Sami lacks insight into his mental illness, he’s refusing to take his medication.</a:t>
            </a:r>
            <a:endParaRPr lang="en-GB" sz="1100" kern="1200"/>
          </a:p>
        </p:txBody>
      </p:sp>
      <p:sp>
        <p:nvSpPr>
          <p:cNvPr id="11" name="Rectangle 10">
            <a:extLst>
              <a:ext uri="{FF2B5EF4-FFF2-40B4-BE49-F238E27FC236}">
                <a16:creationId xmlns:a16="http://schemas.microsoft.com/office/drawing/2014/main" id="{5C919319-8CFB-4021-87AE-A5C528EA39A7}"/>
              </a:ext>
            </a:extLst>
          </p:cNvPr>
          <p:cNvSpPr/>
          <p:nvPr/>
        </p:nvSpPr>
        <p:spPr>
          <a:xfrm>
            <a:off x="250866" y="243843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Tom would find it helpful to talk to a peer support worker so that he can talk about his problems.</a:t>
            </a:r>
            <a:endParaRPr lang="en-GB" sz="1100" kern="1200"/>
          </a:p>
        </p:txBody>
      </p:sp>
      <p:sp>
        <p:nvSpPr>
          <p:cNvPr id="12" name="Rectangle 11">
            <a:extLst>
              <a:ext uri="{FF2B5EF4-FFF2-40B4-BE49-F238E27FC236}">
                <a16:creationId xmlns:a16="http://schemas.microsoft.com/office/drawing/2014/main" id="{F1A4E19C-2C70-4B4D-8869-B04118D4BBC4}"/>
              </a:ext>
            </a:extLst>
          </p:cNvPr>
          <p:cNvSpPr/>
          <p:nvPr/>
        </p:nvSpPr>
        <p:spPr>
          <a:xfrm>
            <a:off x="250866" y="297656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Ritu won’t go to the group today she’s feeling very paranoid at the moment.</a:t>
            </a:r>
            <a:endParaRPr lang="en-GB" sz="1100" kern="1200"/>
          </a:p>
        </p:txBody>
      </p:sp>
      <p:sp>
        <p:nvSpPr>
          <p:cNvPr id="13" name="Rectangle 12">
            <a:extLst>
              <a:ext uri="{FF2B5EF4-FFF2-40B4-BE49-F238E27FC236}">
                <a16:creationId xmlns:a16="http://schemas.microsoft.com/office/drawing/2014/main" id="{4ACC88CA-3DB4-49F4-AFDC-C293C7CF68D0}"/>
              </a:ext>
            </a:extLst>
          </p:cNvPr>
          <p:cNvSpPr/>
          <p:nvPr/>
        </p:nvSpPr>
        <p:spPr>
          <a:xfrm>
            <a:off x="250866" y="351469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Lauren would like to start a college course but she’s not ready, she can become very loud and disruptive when with a group of people.</a:t>
            </a:r>
            <a:endParaRPr lang="en-GB" sz="1100" kern="1200"/>
          </a:p>
        </p:txBody>
      </p:sp>
      <p:sp>
        <p:nvSpPr>
          <p:cNvPr id="14" name="Rectangle 13">
            <a:extLst>
              <a:ext uri="{FF2B5EF4-FFF2-40B4-BE49-F238E27FC236}">
                <a16:creationId xmlns:a16="http://schemas.microsoft.com/office/drawing/2014/main" id="{9BB17C4F-CA5C-42A8-A3CB-2D3A1418225D}"/>
              </a:ext>
            </a:extLst>
          </p:cNvPr>
          <p:cNvSpPr/>
          <p:nvPr/>
        </p:nvSpPr>
        <p:spPr>
          <a:xfrm>
            <a:off x="250866" y="405281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Jonah becomes very depressed when he doesn’t sleep well, he starts to drink and acts inappropriately towards others.</a:t>
            </a:r>
            <a:endParaRPr lang="en-GB" sz="1100" kern="1200"/>
          </a:p>
        </p:txBody>
      </p:sp>
      <p:sp>
        <p:nvSpPr>
          <p:cNvPr id="15" name="Rectangle 14">
            <a:extLst>
              <a:ext uri="{FF2B5EF4-FFF2-40B4-BE49-F238E27FC236}">
                <a16:creationId xmlns:a16="http://schemas.microsoft.com/office/drawing/2014/main" id="{11F2B267-78AE-42E8-982F-36CDE632C78B}"/>
              </a:ext>
            </a:extLst>
          </p:cNvPr>
          <p:cNvSpPr/>
          <p:nvPr/>
        </p:nvSpPr>
        <p:spPr>
          <a:xfrm>
            <a:off x="250866" y="459094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Ted won’t join a recovery group with you so please don’t get your hopes up.</a:t>
            </a:r>
            <a:endParaRPr lang="en-GB" sz="1100" kern="1200"/>
          </a:p>
        </p:txBody>
      </p:sp>
      <p:sp>
        <p:nvSpPr>
          <p:cNvPr id="16" name="Rectangle 15">
            <a:extLst>
              <a:ext uri="{FF2B5EF4-FFF2-40B4-BE49-F238E27FC236}">
                <a16:creationId xmlns:a16="http://schemas.microsoft.com/office/drawing/2014/main" id="{CDC0EEDF-FD33-4579-89A4-D830F437AA94}"/>
              </a:ext>
            </a:extLst>
          </p:cNvPr>
          <p:cNvSpPr/>
          <p:nvPr/>
        </p:nvSpPr>
        <p:spPr>
          <a:xfrm>
            <a:off x="250866" y="512906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Mali hears voices, it is something she has to learn to manage for the rest of her life.</a:t>
            </a:r>
            <a:endParaRPr lang="en-GB" sz="1100" kern="1200"/>
          </a:p>
        </p:txBody>
      </p:sp>
      <p:sp>
        <p:nvSpPr>
          <p:cNvPr id="17" name="Rectangle 16">
            <a:extLst>
              <a:ext uri="{FF2B5EF4-FFF2-40B4-BE49-F238E27FC236}">
                <a16:creationId xmlns:a16="http://schemas.microsoft.com/office/drawing/2014/main" id="{1FBEA1BB-BF21-4E57-8D4D-07D5F74EFF97}"/>
              </a:ext>
            </a:extLst>
          </p:cNvPr>
          <p:cNvSpPr/>
          <p:nvPr/>
        </p:nvSpPr>
        <p:spPr>
          <a:xfrm>
            <a:off x="250866" y="566719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Vicky is amazing at music but when she becomes manic she has delusions about herself and others. </a:t>
            </a:r>
            <a:endParaRPr lang="en-GB" sz="1100" kern="1200"/>
          </a:p>
        </p:txBody>
      </p:sp>
      <p:sp>
        <p:nvSpPr>
          <p:cNvPr id="18" name="Rectangle 17">
            <a:extLst>
              <a:ext uri="{FF2B5EF4-FFF2-40B4-BE49-F238E27FC236}">
                <a16:creationId xmlns:a16="http://schemas.microsoft.com/office/drawing/2014/main" id="{ADF28136-CCE3-40E7-A8E5-66915CCAC5EC}"/>
              </a:ext>
            </a:extLst>
          </p:cNvPr>
          <p:cNvSpPr/>
          <p:nvPr/>
        </p:nvSpPr>
        <p:spPr>
          <a:xfrm>
            <a:off x="250866" y="6205317"/>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Ben has stopped being concordant with his medication, he will soon relapse and be back in hospital.</a:t>
            </a:r>
            <a:endParaRPr lang="en-GB" sz="1100" kern="1200"/>
          </a:p>
        </p:txBody>
      </p:sp>
      <p:sp>
        <p:nvSpPr>
          <p:cNvPr id="19" name="Rectangle 18">
            <a:extLst>
              <a:ext uri="{FF2B5EF4-FFF2-40B4-BE49-F238E27FC236}">
                <a16:creationId xmlns:a16="http://schemas.microsoft.com/office/drawing/2014/main" id="{97BAEB12-C9C7-4D3D-A4A8-7DB7773AA906}"/>
              </a:ext>
            </a:extLst>
          </p:cNvPr>
          <p:cNvSpPr/>
          <p:nvPr/>
        </p:nvSpPr>
        <p:spPr>
          <a:xfrm>
            <a:off x="4572000" y="824060"/>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i="0" kern="1200" err="1">
                <a:solidFill>
                  <a:schemeClr val="tx1"/>
                </a:solidFill>
              </a:rPr>
              <a:t>Uchenna</a:t>
            </a:r>
            <a:r>
              <a:rPr lang="en-GB" sz="1100" i="0" kern="1200">
                <a:solidFill>
                  <a:schemeClr val="tx1"/>
                </a:solidFill>
              </a:rPr>
              <a:t> has a lot to offer </a:t>
            </a:r>
            <a:r>
              <a:rPr lang="en-GB" sz="1100">
                <a:solidFill>
                  <a:schemeClr val="tx1"/>
                </a:solidFill>
              </a:rPr>
              <a:t>to others, but sometimes needs extra support to build new friendships.</a:t>
            </a:r>
            <a:endParaRPr lang="en-GB" sz="1100" i="0" kern="1200">
              <a:solidFill>
                <a:schemeClr val="tx1"/>
              </a:solidFill>
            </a:endParaRPr>
          </a:p>
        </p:txBody>
      </p:sp>
      <p:sp>
        <p:nvSpPr>
          <p:cNvPr id="20" name="Rectangle 19">
            <a:extLst>
              <a:ext uri="{FF2B5EF4-FFF2-40B4-BE49-F238E27FC236}">
                <a16:creationId xmlns:a16="http://schemas.microsoft.com/office/drawing/2014/main" id="{568583C2-752D-4FB7-94CB-A22C66FC539A}"/>
              </a:ext>
            </a:extLst>
          </p:cNvPr>
          <p:cNvSpPr/>
          <p:nvPr/>
        </p:nvSpPr>
        <p:spPr>
          <a:xfrm>
            <a:off x="4572000" y="1362186"/>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Julie has had a tough time recently, and would like some extra support.</a:t>
            </a:r>
          </a:p>
        </p:txBody>
      </p:sp>
      <p:sp>
        <p:nvSpPr>
          <p:cNvPr id="21" name="Rectangle 20">
            <a:extLst>
              <a:ext uri="{FF2B5EF4-FFF2-40B4-BE49-F238E27FC236}">
                <a16:creationId xmlns:a16="http://schemas.microsoft.com/office/drawing/2014/main" id="{581312C9-CC74-4B35-89B3-279DF35C8FE6}"/>
              </a:ext>
            </a:extLst>
          </p:cNvPr>
          <p:cNvSpPr/>
          <p:nvPr/>
        </p:nvSpPr>
        <p:spPr>
          <a:xfrm>
            <a:off x="4572000" y="1900312"/>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defTabSz="400050">
              <a:lnSpc>
                <a:spcPct val="90000"/>
              </a:lnSpc>
              <a:spcBef>
                <a:spcPct val="0"/>
              </a:spcBef>
              <a:spcAft>
                <a:spcPct val="35000"/>
              </a:spcAft>
            </a:pPr>
            <a:r>
              <a:rPr lang="en-GB" sz="1100">
                <a:solidFill>
                  <a:schemeClr val="tx1"/>
                </a:solidFill>
              </a:rPr>
              <a:t>Sami disagrees with his diagnosis. His medication isn’t helping him and he would like to explore other options.</a:t>
            </a:r>
          </a:p>
        </p:txBody>
      </p:sp>
      <p:sp>
        <p:nvSpPr>
          <p:cNvPr id="22" name="Rectangle 21">
            <a:extLst>
              <a:ext uri="{FF2B5EF4-FFF2-40B4-BE49-F238E27FC236}">
                <a16:creationId xmlns:a16="http://schemas.microsoft.com/office/drawing/2014/main" id="{B36E7036-5151-48DC-8593-E285AC0F092F}"/>
              </a:ext>
            </a:extLst>
          </p:cNvPr>
          <p:cNvSpPr/>
          <p:nvPr/>
        </p:nvSpPr>
        <p:spPr>
          <a:xfrm>
            <a:off x="4572000" y="2438438"/>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Tom might find it useful to talk to a peer support worker about his experiences.</a:t>
            </a:r>
          </a:p>
        </p:txBody>
      </p:sp>
      <p:sp>
        <p:nvSpPr>
          <p:cNvPr id="23" name="Rectangle 22">
            <a:extLst>
              <a:ext uri="{FF2B5EF4-FFF2-40B4-BE49-F238E27FC236}">
                <a16:creationId xmlns:a16="http://schemas.microsoft.com/office/drawing/2014/main" id="{9A4A280B-8554-4490-9C0D-EFDD7A5D5EA0}"/>
              </a:ext>
            </a:extLst>
          </p:cNvPr>
          <p:cNvSpPr/>
          <p:nvPr/>
        </p:nvSpPr>
        <p:spPr>
          <a:xfrm>
            <a:off x="4572000" y="2976564"/>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Ritu is finding it difficult to socialise at the moment so might not go to the group today.</a:t>
            </a:r>
          </a:p>
        </p:txBody>
      </p:sp>
      <p:sp>
        <p:nvSpPr>
          <p:cNvPr id="24" name="Rectangle 23">
            <a:extLst>
              <a:ext uri="{FF2B5EF4-FFF2-40B4-BE49-F238E27FC236}">
                <a16:creationId xmlns:a16="http://schemas.microsoft.com/office/drawing/2014/main" id="{9B2D6CE1-1681-4876-B31A-3A7D8A300553}"/>
              </a:ext>
            </a:extLst>
          </p:cNvPr>
          <p:cNvSpPr/>
          <p:nvPr/>
        </p:nvSpPr>
        <p:spPr>
          <a:xfrm>
            <a:off x="4572000" y="3514690"/>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Lauren would like to start a college course, we’r</a:t>
            </a:r>
            <a:r>
              <a:rPr lang="en-GB" sz="1100">
                <a:solidFill>
                  <a:schemeClr val="tx1"/>
                </a:solidFill>
              </a:rPr>
              <a:t>e working with her to think about how to achieve that.</a:t>
            </a:r>
            <a:endParaRPr lang="en-GB" sz="1100" kern="1200">
              <a:solidFill>
                <a:schemeClr val="tx1"/>
              </a:solidFill>
            </a:endParaRPr>
          </a:p>
        </p:txBody>
      </p:sp>
      <p:sp>
        <p:nvSpPr>
          <p:cNvPr id="25" name="Rectangle 24">
            <a:extLst>
              <a:ext uri="{FF2B5EF4-FFF2-40B4-BE49-F238E27FC236}">
                <a16:creationId xmlns:a16="http://schemas.microsoft.com/office/drawing/2014/main" id="{FCB234F6-8C64-48C3-BA27-91B925108261}"/>
              </a:ext>
            </a:extLst>
          </p:cNvPr>
          <p:cNvSpPr/>
          <p:nvPr/>
        </p:nvSpPr>
        <p:spPr>
          <a:xfrm>
            <a:off x="4572000" y="4052816"/>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Jonah has identified a lack of sleep as a trigger for him. When he sleeps well he feels better and is able to build more effective relationships with others. </a:t>
            </a:r>
          </a:p>
        </p:txBody>
      </p:sp>
      <p:sp>
        <p:nvSpPr>
          <p:cNvPr id="26" name="Rectangle 25">
            <a:extLst>
              <a:ext uri="{FF2B5EF4-FFF2-40B4-BE49-F238E27FC236}">
                <a16:creationId xmlns:a16="http://schemas.microsoft.com/office/drawing/2014/main" id="{421F9784-56EE-4947-9D9E-A34323E1483F}"/>
              </a:ext>
            </a:extLst>
          </p:cNvPr>
          <p:cNvSpPr/>
          <p:nvPr/>
        </p:nvSpPr>
        <p:spPr>
          <a:xfrm>
            <a:off x="4572000" y="4590942"/>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Ted hasn’t shown interest in recovery groups in the past, it might be worth asking him why.</a:t>
            </a:r>
          </a:p>
        </p:txBody>
      </p:sp>
      <p:sp>
        <p:nvSpPr>
          <p:cNvPr id="27" name="Rectangle 26">
            <a:extLst>
              <a:ext uri="{FF2B5EF4-FFF2-40B4-BE49-F238E27FC236}">
                <a16:creationId xmlns:a16="http://schemas.microsoft.com/office/drawing/2014/main" id="{25FCAFC6-D1C1-4903-A354-F381A945A980}"/>
              </a:ext>
            </a:extLst>
          </p:cNvPr>
          <p:cNvSpPr/>
          <p:nvPr/>
        </p:nvSpPr>
        <p:spPr>
          <a:xfrm>
            <a:off x="4572000" y="5129068"/>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Mali has identified some life goals that are very important to her. She is working on strategies to help her achieve these.</a:t>
            </a:r>
          </a:p>
        </p:txBody>
      </p:sp>
      <p:sp>
        <p:nvSpPr>
          <p:cNvPr id="28" name="Rectangle 27">
            <a:extLst>
              <a:ext uri="{FF2B5EF4-FFF2-40B4-BE49-F238E27FC236}">
                <a16:creationId xmlns:a16="http://schemas.microsoft.com/office/drawing/2014/main" id="{AB2497E6-6335-4945-B422-E96DB1BE364E}"/>
              </a:ext>
            </a:extLst>
          </p:cNvPr>
          <p:cNvSpPr/>
          <p:nvPr/>
        </p:nvSpPr>
        <p:spPr>
          <a:xfrm>
            <a:off x="4572000" y="5667194"/>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Vicky is amazing at music.</a:t>
            </a:r>
          </a:p>
        </p:txBody>
      </p:sp>
      <p:sp>
        <p:nvSpPr>
          <p:cNvPr id="29" name="Rectangle 28">
            <a:extLst>
              <a:ext uri="{FF2B5EF4-FFF2-40B4-BE49-F238E27FC236}">
                <a16:creationId xmlns:a16="http://schemas.microsoft.com/office/drawing/2014/main" id="{A2814217-E1D3-4DED-9AA7-847811D1DD8A}"/>
              </a:ext>
            </a:extLst>
          </p:cNvPr>
          <p:cNvSpPr/>
          <p:nvPr/>
        </p:nvSpPr>
        <p:spPr>
          <a:xfrm>
            <a:off x="4572000" y="6205317"/>
            <a:ext cx="3521034" cy="492961"/>
          </a:xfrm>
          <a:prstGeom prst="rect">
            <a:avLst/>
          </a:prstGeom>
          <a:no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Ben is having difficulties with his current medication. We’re working with him to explore other options to help him manage at home.</a:t>
            </a:r>
          </a:p>
        </p:txBody>
      </p:sp>
      <p:sp>
        <p:nvSpPr>
          <p:cNvPr id="30" name="Arrow: Right 29">
            <a:extLst>
              <a:ext uri="{FF2B5EF4-FFF2-40B4-BE49-F238E27FC236}">
                <a16:creationId xmlns:a16="http://schemas.microsoft.com/office/drawing/2014/main" id="{13EA1CF5-9C1C-4730-9893-E8A9AE74E067}"/>
              </a:ext>
            </a:extLst>
          </p:cNvPr>
          <p:cNvSpPr/>
          <p:nvPr/>
        </p:nvSpPr>
        <p:spPr>
          <a:xfrm>
            <a:off x="3948545" y="86342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76D5BD69-FCB1-43DD-99F0-AF0D6002B873}"/>
              </a:ext>
            </a:extLst>
          </p:cNvPr>
          <p:cNvSpPr/>
          <p:nvPr/>
        </p:nvSpPr>
        <p:spPr>
          <a:xfrm>
            <a:off x="3948545" y="1442411"/>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5A40EABD-070D-4A7A-AD2C-0CD3843F547B}"/>
              </a:ext>
            </a:extLst>
          </p:cNvPr>
          <p:cNvSpPr/>
          <p:nvPr/>
        </p:nvSpPr>
        <p:spPr>
          <a:xfrm>
            <a:off x="3948545" y="1980537"/>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098F3E66-6EF8-4310-8B67-342B8B6B3CF6}"/>
              </a:ext>
            </a:extLst>
          </p:cNvPr>
          <p:cNvSpPr/>
          <p:nvPr/>
        </p:nvSpPr>
        <p:spPr>
          <a:xfrm>
            <a:off x="3948545" y="2518663"/>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3B8E11F3-DB83-4BD5-84C6-DA9CBC48EF02}"/>
              </a:ext>
            </a:extLst>
          </p:cNvPr>
          <p:cNvSpPr/>
          <p:nvPr/>
        </p:nvSpPr>
        <p:spPr>
          <a:xfrm>
            <a:off x="3948545" y="3056789"/>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4F7DA81-FCE8-4E0C-AEB6-8FCECB8FE656}"/>
              </a:ext>
            </a:extLst>
          </p:cNvPr>
          <p:cNvSpPr/>
          <p:nvPr/>
        </p:nvSpPr>
        <p:spPr>
          <a:xfrm>
            <a:off x="3948545" y="363495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167B879-6271-4607-B7B2-AC27ADEEA6ED}"/>
              </a:ext>
            </a:extLst>
          </p:cNvPr>
          <p:cNvSpPr/>
          <p:nvPr/>
        </p:nvSpPr>
        <p:spPr>
          <a:xfrm>
            <a:off x="3948545" y="417308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7C49AE30-C329-4007-8469-E8711426DDB4}"/>
              </a:ext>
            </a:extLst>
          </p:cNvPr>
          <p:cNvSpPr/>
          <p:nvPr/>
        </p:nvSpPr>
        <p:spPr>
          <a:xfrm>
            <a:off x="3948545" y="4711208"/>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32127B4E-1CF7-47F4-9CDF-B302CA778680}"/>
              </a:ext>
            </a:extLst>
          </p:cNvPr>
          <p:cNvSpPr/>
          <p:nvPr/>
        </p:nvSpPr>
        <p:spPr>
          <a:xfrm>
            <a:off x="3948545" y="5249334"/>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0FDB0AB8-077E-43AF-95DB-4BC36CF1730F}"/>
              </a:ext>
            </a:extLst>
          </p:cNvPr>
          <p:cNvSpPr/>
          <p:nvPr/>
        </p:nvSpPr>
        <p:spPr>
          <a:xfrm>
            <a:off x="3948545" y="5787460"/>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7177DDA8-C9B6-4091-A936-DC290E0693BC}"/>
              </a:ext>
            </a:extLst>
          </p:cNvPr>
          <p:cNvSpPr/>
          <p:nvPr/>
        </p:nvSpPr>
        <p:spPr>
          <a:xfrm>
            <a:off x="3948545" y="632558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439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C7C723-2C1E-49C5-9517-064DA00EFC21}"/>
              </a:ext>
            </a:extLst>
          </p:cNvPr>
          <p:cNvSpPr>
            <a:spLocks noGrp="1"/>
          </p:cNvSpPr>
          <p:nvPr>
            <p:ph type="title"/>
          </p:nvPr>
        </p:nvSpPr>
        <p:spPr>
          <a:xfrm>
            <a:off x="282220" y="218198"/>
            <a:ext cx="8288614" cy="945977"/>
          </a:xfrm>
        </p:spPr>
        <p:txBody>
          <a:bodyPr>
            <a:normAutofit/>
          </a:bodyPr>
          <a:lstStyle/>
          <a:p>
            <a:r>
              <a:rPr lang="en-GB" sz="3200"/>
              <a:t>Handout: Recovery language</a:t>
            </a:r>
          </a:p>
        </p:txBody>
      </p:sp>
      <p:sp>
        <p:nvSpPr>
          <p:cNvPr id="2" name="Content Placeholder 1">
            <a:extLst>
              <a:ext uri="{FF2B5EF4-FFF2-40B4-BE49-F238E27FC236}">
                <a16:creationId xmlns:a16="http://schemas.microsoft.com/office/drawing/2014/main" id="{0DD63532-65C8-4BD2-9467-1C92C6D000F0}"/>
              </a:ext>
            </a:extLst>
          </p:cNvPr>
          <p:cNvSpPr>
            <a:spLocks noGrp="1"/>
          </p:cNvSpPr>
          <p:nvPr>
            <p:ph idx="1"/>
          </p:nvPr>
        </p:nvSpPr>
        <p:spPr/>
        <p:txBody>
          <a:bodyPr/>
          <a:lstStyle/>
          <a:p>
            <a:endParaRPr lang="en-GB"/>
          </a:p>
        </p:txBody>
      </p:sp>
      <p:sp>
        <p:nvSpPr>
          <p:cNvPr id="8" name="Rectangle 7">
            <a:extLst>
              <a:ext uri="{FF2B5EF4-FFF2-40B4-BE49-F238E27FC236}">
                <a16:creationId xmlns:a16="http://schemas.microsoft.com/office/drawing/2014/main" id="{0D64ED78-4E96-4EED-91D9-0BCF1EFFFE26}"/>
              </a:ext>
            </a:extLst>
          </p:cNvPr>
          <p:cNvSpPr/>
          <p:nvPr/>
        </p:nvSpPr>
        <p:spPr>
          <a:xfrm>
            <a:off x="573166" y="82406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err="1"/>
              <a:t>Uchenna</a:t>
            </a:r>
            <a:r>
              <a:rPr lang="en-GB" sz="1100" b="0" i="0" kern="1200"/>
              <a:t> has a Personality Disorder which means she can struggle to make friends but she’s really nice once you get to know her.  </a:t>
            </a:r>
            <a:endParaRPr lang="en-GB" sz="1100" b="1" i="0" kern="1200"/>
          </a:p>
        </p:txBody>
      </p:sp>
      <p:sp>
        <p:nvSpPr>
          <p:cNvPr id="9" name="Rectangle 8">
            <a:extLst>
              <a:ext uri="{FF2B5EF4-FFF2-40B4-BE49-F238E27FC236}">
                <a16:creationId xmlns:a16="http://schemas.microsoft.com/office/drawing/2014/main" id="{FC3880E1-8798-44B7-ACA2-586F241B02C6}"/>
              </a:ext>
            </a:extLst>
          </p:cNvPr>
          <p:cNvSpPr/>
          <p:nvPr/>
        </p:nvSpPr>
        <p:spPr>
          <a:xfrm>
            <a:off x="573166" y="136218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Julie is recovering from an episode of psychosis, she needs a lot of support with her problems.</a:t>
            </a:r>
            <a:endParaRPr lang="en-GB" sz="1100" kern="1200"/>
          </a:p>
        </p:txBody>
      </p:sp>
      <p:sp>
        <p:nvSpPr>
          <p:cNvPr id="10" name="Rectangle 9">
            <a:extLst>
              <a:ext uri="{FF2B5EF4-FFF2-40B4-BE49-F238E27FC236}">
                <a16:creationId xmlns:a16="http://schemas.microsoft.com/office/drawing/2014/main" id="{C4785A79-1AB1-4855-AE44-36021995AC4C}"/>
              </a:ext>
            </a:extLst>
          </p:cNvPr>
          <p:cNvSpPr/>
          <p:nvPr/>
        </p:nvSpPr>
        <p:spPr>
          <a:xfrm>
            <a:off x="573166" y="190031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Sami lacks insight into his mental illness, he’s refusing to take his medication.</a:t>
            </a:r>
            <a:endParaRPr lang="en-GB" sz="1100" kern="1200"/>
          </a:p>
        </p:txBody>
      </p:sp>
      <p:sp>
        <p:nvSpPr>
          <p:cNvPr id="11" name="Rectangle 10">
            <a:extLst>
              <a:ext uri="{FF2B5EF4-FFF2-40B4-BE49-F238E27FC236}">
                <a16:creationId xmlns:a16="http://schemas.microsoft.com/office/drawing/2014/main" id="{5C919319-8CFB-4021-87AE-A5C528EA39A7}"/>
              </a:ext>
            </a:extLst>
          </p:cNvPr>
          <p:cNvSpPr/>
          <p:nvPr/>
        </p:nvSpPr>
        <p:spPr>
          <a:xfrm>
            <a:off x="573166" y="243843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Tom would find it helpful to talk to a peer support worker so that he can talk about his problems.</a:t>
            </a:r>
            <a:endParaRPr lang="en-GB" sz="1100" kern="1200"/>
          </a:p>
        </p:txBody>
      </p:sp>
      <p:sp>
        <p:nvSpPr>
          <p:cNvPr id="12" name="Rectangle 11">
            <a:extLst>
              <a:ext uri="{FF2B5EF4-FFF2-40B4-BE49-F238E27FC236}">
                <a16:creationId xmlns:a16="http://schemas.microsoft.com/office/drawing/2014/main" id="{F1A4E19C-2C70-4B4D-8869-B04118D4BBC4}"/>
              </a:ext>
            </a:extLst>
          </p:cNvPr>
          <p:cNvSpPr/>
          <p:nvPr/>
        </p:nvSpPr>
        <p:spPr>
          <a:xfrm>
            <a:off x="573166" y="297656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Ritu won’t go to the group today she’s feeling very paranoid at the moment.</a:t>
            </a:r>
            <a:endParaRPr lang="en-GB" sz="1100" kern="1200"/>
          </a:p>
        </p:txBody>
      </p:sp>
      <p:sp>
        <p:nvSpPr>
          <p:cNvPr id="13" name="Rectangle 12">
            <a:extLst>
              <a:ext uri="{FF2B5EF4-FFF2-40B4-BE49-F238E27FC236}">
                <a16:creationId xmlns:a16="http://schemas.microsoft.com/office/drawing/2014/main" id="{4ACC88CA-3DB4-49F4-AFDC-C293C7CF68D0}"/>
              </a:ext>
            </a:extLst>
          </p:cNvPr>
          <p:cNvSpPr/>
          <p:nvPr/>
        </p:nvSpPr>
        <p:spPr>
          <a:xfrm>
            <a:off x="573166" y="3514690"/>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Lauren would like to start a college course but she’s not ready, she can become very loud and disruptive when with a group of people.</a:t>
            </a:r>
            <a:endParaRPr lang="en-GB" sz="1100" kern="1200"/>
          </a:p>
        </p:txBody>
      </p:sp>
      <p:sp>
        <p:nvSpPr>
          <p:cNvPr id="14" name="Rectangle 13">
            <a:extLst>
              <a:ext uri="{FF2B5EF4-FFF2-40B4-BE49-F238E27FC236}">
                <a16:creationId xmlns:a16="http://schemas.microsoft.com/office/drawing/2014/main" id="{9BB17C4F-CA5C-42A8-A3CB-2D3A1418225D}"/>
              </a:ext>
            </a:extLst>
          </p:cNvPr>
          <p:cNvSpPr/>
          <p:nvPr/>
        </p:nvSpPr>
        <p:spPr>
          <a:xfrm>
            <a:off x="573166" y="4052816"/>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Jonah becomes very depressed when he doesn’t sleep well, he starts to drink and acts inappropriately towards others.</a:t>
            </a:r>
            <a:endParaRPr lang="en-GB" sz="1100" kern="1200"/>
          </a:p>
        </p:txBody>
      </p:sp>
      <p:sp>
        <p:nvSpPr>
          <p:cNvPr id="15" name="Rectangle 14">
            <a:extLst>
              <a:ext uri="{FF2B5EF4-FFF2-40B4-BE49-F238E27FC236}">
                <a16:creationId xmlns:a16="http://schemas.microsoft.com/office/drawing/2014/main" id="{11F2B267-78AE-42E8-982F-36CDE632C78B}"/>
              </a:ext>
            </a:extLst>
          </p:cNvPr>
          <p:cNvSpPr/>
          <p:nvPr/>
        </p:nvSpPr>
        <p:spPr>
          <a:xfrm>
            <a:off x="573166" y="4590942"/>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Ted won’t join a recovery group with you so please don’t get your hopes up.</a:t>
            </a:r>
            <a:endParaRPr lang="en-GB" sz="1100" kern="1200"/>
          </a:p>
        </p:txBody>
      </p:sp>
      <p:sp>
        <p:nvSpPr>
          <p:cNvPr id="16" name="Rectangle 15">
            <a:extLst>
              <a:ext uri="{FF2B5EF4-FFF2-40B4-BE49-F238E27FC236}">
                <a16:creationId xmlns:a16="http://schemas.microsoft.com/office/drawing/2014/main" id="{CDC0EEDF-FD33-4579-89A4-D830F437AA94}"/>
              </a:ext>
            </a:extLst>
          </p:cNvPr>
          <p:cNvSpPr/>
          <p:nvPr/>
        </p:nvSpPr>
        <p:spPr>
          <a:xfrm>
            <a:off x="573166" y="512906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Mali hears voices, it is something she has to learn to manage for the rest of her life.</a:t>
            </a:r>
            <a:endParaRPr lang="en-GB" sz="1100" kern="1200"/>
          </a:p>
        </p:txBody>
      </p:sp>
      <p:sp>
        <p:nvSpPr>
          <p:cNvPr id="17" name="Rectangle 16">
            <a:extLst>
              <a:ext uri="{FF2B5EF4-FFF2-40B4-BE49-F238E27FC236}">
                <a16:creationId xmlns:a16="http://schemas.microsoft.com/office/drawing/2014/main" id="{1FBEA1BB-BF21-4E57-8D4D-07D5F74EFF97}"/>
              </a:ext>
            </a:extLst>
          </p:cNvPr>
          <p:cNvSpPr/>
          <p:nvPr/>
        </p:nvSpPr>
        <p:spPr>
          <a:xfrm>
            <a:off x="573166" y="5667194"/>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Vicky is amazing at music but when she becomes manic she has delusions about herself and others. </a:t>
            </a:r>
            <a:endParaRPr lang="en-GB" sz="1100" kern="1200"/>
          </a:p>
        </p:txBody>
      </p:sp>
      <p:sp>
        <p:nvSpPr>
          <p:cNvPr id="18" name="Rectangle 17">
            <a:extLst>
              <a:ext uri="{FF2B5EF4-FFF2-40B4-BE49-F238E27FC236}">
                <a16:creationId xmlns:a16="http://schemas.microsoft.com/office/drawing/2014/main" id="{ADF28136-CCE3-40E7-A8E5-66915CCAC5EC}"/>
              </a:ext>
            </a:extLst>
          </p:cNvPr>
          <p:cNvSpPr/>
          <p:nvPr/>
        </p:nvSpPr>
        <p:spPr>
          <a:xfrm>
            <a:off x="573166" y="6205317"/>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Ben has stopped being concordant with his medication, he will soon relapse and be back in hospital.</a:t>
            </a:r>
            <a:endParaRPr lang="en-GB" sz="1100" kern="1200"/>
          </a:p>
        </p:txBody>
      </p:sp>
      <p:sp>
        <p:nvSpPr>
          <p:cNvPr id="19" name="Rectangle 18">
            <a:extLst>
              <a:ext uri="{FF2B5EF4-FFF2-40B4-BE49-F238E27FC236}">
                <a16:creationId xmlns:a16="http://schemas.microsoft.com/office/drawing/2014/main" id="{97BAEB12-C9C7-4D3D-A4A8-7DB7773AA906}"/>
              </a:ext>
            </a:extLst>
          </p:cNvPr>
          <p:cNvSpPr/>
          <p:nvPr/>
        </p:nvSpPr>
        <p:spPr>
          <a:xfrm>
            <a:off x="4894300" y="824060"/>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b="1" i="0" kern="1200">
              <a:solidFill>
                <a:schemeClr val="tx1"/>
              </a:solidFill>
            </a:endParaRPr>
          </a:p>
        </p:txBody>
      </p:sp>
      <p:sp>
        <p:nvSpPr>
          <p:cNvPr id="20" name="Rectangle 19">
            <a:extLst>
              <a:ext uri="{FF2B5EF4-FFF2-40B4-BE49-F238E27FC236}">
                <a16:creationId xmlns:a16="http://schemas.microsoft.com/office/drawing/2014/main" id="{568583C2-752D-4FB7-94CB-A22C66FC539A}"/>
              </a:ext>
            </a:extLst>
          </p:cNvPr>
          <p:cNvSpPr/>
          <p:nvPr/>
        </p:nvSpPr>
        <p:spPr>
          <a:xfrm>
            <a:off x="4894300" y="1362186"/>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1" name="Rectangle 20">
            <a:extLst>
              <a:ext uri="{FF2B5EF4-FFF2-40B4-BE49-F238E27FC236}">
                <a16:creationId xmlns:a16="http://schemas.microsoft.com/office/drawing/2014/main" id="{581312C9-CC74-4B35-89B3-279DF35C8FE6}"/>
              </a:ext>
            </a:extLst>
          </p:cNvPr>
          <p:cNvSpPr/>
          <p:nvPr/>
        </p:nvSpPr>
        <p:spPr>
          <a:xfrm>
            <a:off x="4894300" y="1900312"/>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defTabSz="400050">
              <a:lnSpc>
                <a:spcPct val="90000"/>
              </a:lnSpc>
              <a:spcBef>
                <a:spcPct val="0"/>
              </a:spcBef>
              <a:spcAft>
                <a:spcPct val="35000"/>
              </a:spcAft>
            </a:pPr>
            <a:r>
              <a:rPr lang="en-GB" sz="1100">
                <a:solidFill>
                  <a:schemeClr val="tx1"/>
                </a:solidFill>
              </a:rPr>
              <a:t>Sami disagrees with his diagnosis. His medication isn’t helping him and he would like to explore other options.</a:t>
            </a:r>
          </a:p>
        </p:txBody>
      </p:sp>
      <p:sp>
        <p:nvSpPr>
          <p:cNvPr id="22" name="Rectangle 21">
            <a:extLst>
              <a:ext uri="{FF2B5EF4-FFF2-40B4-BE49-F238E27FC236}">
                <a16:creationId xmlns:a16="http://schemas.microsoft.com/office/drawing/2014/main" id="{B36E7036-5151-48DC-8593-E285AC0F092F}"/>
              </a:ext>
            </a:extLst>
          </p:cNvPr>
          <p:cNvSpPr/>
          <p:nvPr/>
        </p:nvSpPr>
        <p:spPr>
          <a:xfrm>
            <a:off x="4894300" y="2438438"/>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3" name="Rectangle 22">
            <a:extLst>
              <a:ext uri="{FF2B5EF4-FFF2-40B4-BE49-F238E27FC236}">
                <a16:creationId xmlns:a16="http://schemas.microsoft.com/office/drawing/2014/main" id="{9A4A280B-8554-4490-9C0D-EFDD7A5D5EA0}"/>
              </a:ext>
            </a:extLst>
          </p:cNvPr>
          <p:cNvSpPr/>
          <p:nvPr/>
        </p:nvSpPr>
        <p:spPr>
          <a:xfrm>
            <a:off x="4894300" y="2976564"/>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4" name="Rectangle 23">
            <a:extLst>
              <a:ext uri="{FF2B5EF4-FFF2-40B4-BE49-F238E27FC236}">
                <a16:creationId xmlns:a16="http://schemas.microsoft.com/office/drawing/2014/main" id="{9B2D6CE1-1681-4876-B31A-3A7D8A300553}"/>
              </a:ext>
            </a:extLst>
          </p:cNvPr>
          <p:cNvSpPr/>
          <p:nvPr/>
        </p:nvSpPr>
        <p:spPr>
          <a:xfrm>
            <a:off x="4894300" y="3514690"/>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5" name="Rectangle 24">
            <a:extLst>
              <a:ext uri="{FF2B5EF4-FFF2-40B4-BE49-F238E27FC236}">
                <a16:creationId xmlns:a16="http://schemas.microsoft.com/office/drawing/2014/main" id="{FCB234F6-8C64-48C3-BA27-91B925108261}"/>
              </a:ext>
            </a:extLst>
          </p:cNvPr>
          <p:cNvSpPr/>
          <p:nvPr/>
        </p:nvSpPr>
        <p:spPr>
          <a:xfrm>
            <a:off x="4894300" y="4052816"/>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Jonah has identified a lack of sleep as a trigger for him. When he sleeps well he feels better and is able to build more effective relationships with others. </a:t>
            </a:r>
          </a:p>
        </p:txBody>
      </p:sp>
      <p:sp>
        <p:nvSpPr>
          <p:cNvPr id="26" name="Rectangle 25">
            <a:extLst>
              <a:ext uri="{FF2B5EF4-FFF2-40B4-BE49-F238E27FC236}">
                <a16:creationId xmlns:a16="http://schemas.microsoft.com/office/drawing/2014/main" id="{421F9784-56EE-4947-9D9E-A34323E1483F}"/>
              </a:ext>
            </a:extLst>
          </p:cNvPr>
          <p:cNvSpPr/>
          <p:nvPr/>
        </p:nvSpPr>
        <p:spPr>
          <a:xfrm>
            <a:off x="4894300" y="4590942"/>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7" name="Rectangle 26">
            <a:extLst>
              <a:ext uri="{FF2B5EF4-FFF2-40B4-BE49-F238E27FC236}">
                <a16:creationId xmlns:a16="http://schemas.microsoft.com/office/drawing/2014/main" id="{25FCAFC6-D1C1-4903-A354-F381A945A980}"/>
              </a:ext>
            </a:extLst>
          </p:cNvPr>
          <p:cNvSpPr/>
          <p:nvPr/>
        </p:nvSpPr>
        <p:spPr>
          <a:xfrm>
            <a:off x="4894300" y="5129068"/>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Mali has identified some life goals that are very important to her. She is working on strategies to help her achieve these.</a:t>
            </a:r>
          </a:p>
        </p:txBody>
      </p:sp>
      <p:sp>
        <p:nvSpPr>
          <p:cNvPr id="28" name="Rectangle 27">
            <a:extLst>
              <a:ext uri="{FF2B5EF4-FFF2-40B4-BE49-F238E27FC236}">
                <a16:creationId xmlns:a16="http://schemas.microsoft.com/office/drawing/2014/main" id="{AB2497E6-6335-4945-B422-E96DB1BE364E}"/>
              </a:ext>
            </a:extLst>
          </p:cNvPr>
          <p:cNvSpPr/>
          <p:nvPr/>
        </p:nvSpPr>
        <p:spPr>
          <a:xfrm>
            <a:off x="4894300" y="5667194"/>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29" name="Rectangle 28">
            <a:extLst>
              <a:ext uri="{FF2B5EF4-FFF2-40B4-BE49-F238E27FC236}">
                <a16:creationId xmlns:a16="http://schemas.microsoft.com/office/drawing/2014/main" id="{A2814217-E1D3-4DED-9AA7-847811D1DD8A}"/>
              </a:ext>
            </a:extLst>
          </p:cNvPr>
          <p:cNvSpPr/>
          <p:nvPr/>
        </p:nvSpPr>
        <p:spPr>
          <a:xfrm>
            <a:off x="4894300" y="6205317"/>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endParaRPr lang="en-GB" sz="1100" kern="1200">
              <a:solidFill>
                <a:schemeClr val="tx1"/>
              </a:solidFill>
            </a:endParaRPr>
          </a:p>
        </p:txBody>
      </p:sp>
      <p:sp>
        <p:nvSpPr>
          <p:cNvPr id="30" name="Arrow: Right 29">
            <a:extLst>
              <a:ext uri="{FF2B5EF4-FFF2-40B4-BE49-F238E27FC236}">
                <a16:creationId xmlns:a16="http://schemas.microsoft.com/office/drawing/2014/main" id="{13EA1CF5-9C1C-4730-9893-E8A9AE74E067}"/>
              </a:ext>
            </a:extLst>
          </p:cNvPr>
          <p:cNvSpPr/>
          <p:nvPr/>
        </p:nvSpPr>
        <p:spPr>
          <a:xfrm>
            <a:off x="4270845" y="86342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76D5BD69-FCB1-43DD-99F0-AF0D6002B873}"/>
              </a:ext>
            </a:extLst>
          </p:cNvPr>
          <p:cNvSpPr/>
          <p:nvPr/>
        </p:nvSpPr>
        <p:spPr>
          <a:xfrm>
            <a:off x="4270845" y="1442411"/>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5A40EABD-070D-4A7A-AD2C-0CD3843F547B}"/>
              </a:ext>
            </a:extLst>
          </p:cNvPr>
          <p:cNvSpPr/>
          <p:nvPr/>
        </p:nvSpPr>
        <p:spPr>
          <a:xfrm>
            <a:off x="4270845" y="1980537"/>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098F3E66-6EF8-4310-8B67-342B8B6B3CF6}"/>
              </a:ext>
            </a:extLst>
          </p:cNvPr>
          <p:cNvSpPr/>
          <p:nvPr/>
        </p:nvSpPr>
        <p:spPr>
          <a:xfrm>
            <a:off x="4270845" y="2518663"/>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3B8E11F3-DB83-4BD5-84C6-DA9CBC48EF02}"/>
              </a:ext>
            </a:extLst>
          </p:cNvPr>
          <p:cNvSpPr/>
          <p:nvPr/>
        </p:nvSpPr>
        <p:spPr>
          <a:xfrm>
            <a:off x="4270845" y="3056789"/>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4F7DA81-FCE8-4E0C-AEB6-8FCECB8FE656}"/>
              </a:ext>
            </a:extLst>
          </p:cNvPr>
          <p:cNvSpPr/>
          <p:nvPr/>
        </p:nvSpPr>
        <p:spPr>
          <a:xfrm>
            <a:off x="4270845" y="363495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167B879-6271-4607-B7B2-AC27ADEEA6ED}"/>
              </a:ext>
            </a:extLst>
          </p:cNvPr>
          <p:cNvSpPr/>
          <p:nvPr/>
        </p:nvSpPr>
        <p:spPr>
          <a:xfrm>
            <a:off x="4270845" y="417308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7C49AE30-C329-4007-8469-E8711426DDB4}"/>
              </a:ext>
            </a:extLst>
          </p:cNvPr>
          <p:cNvSpPr/>
          <p:nvPr/>
        </p:nvSpPr>
        <p:spPr>
          <a:xfrm>
            <a:off x="4270845" y="4711208"/>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32127B4E-1CF7-47F4-9CDF-B302CA778680}"/>
              </a:ext>
            </a:extLst>
          </p:cNvPr>
          <p:cNvSpPr/>
          <p:nvPr/>
        </p:nvSpPr>
        <p:spPr>
          <a:xfrm>
            <a:off x="4270845" y="5249334"/>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0FDB0AB8-077E-43AF-95DB-4BC36CF1730F}"/>
              </a:ext>
            </a:extLst>
          </p:cNvPr>
          <p:cNvSpPr/>
          <p:nvPr/>
        </p:nvSpPr>
        <p:spPr>
          <a:xfrm>
            <a:off x="4270845" y="5787460"/>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7177DDA8-C9B6-4091-A936-DC290E0693BC}"/>
              </a:ext>
            </a:extLst>
          </p:cNvPr>
          <p:cNvSpPr/>
          <p:nvPr/>
        </p:nvSpPr>
        <p:spPr>
          <a:xfrm>
            <a:off x="4270845" y="6325586"/>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284525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C7C723-2C1E-49C5-9517-064DA00EFC21}"/>
              </a:ext>
            </a:extLst>
          </p:cNvPr>
          <p:cNvSpPr>
            <a:spLocks noGrp="1"/>
          </p:cNvSpPr>
          <p:nvPr>
            <p:ph type="title"/>
          </p:nvPr>
        </p:nvSpPr>
        <p:spPr>
          <a:xfrm>
            <a:off x="250866" y="170551"/>
            <a:ext cx="8288614" cy="945977"/>
          </a:xfrm>
        </p:spPr>
        <p:txBody>
          <a:bodyPr>
            <a:noAutofit/>
          </a:bodyPr>
          <a:lstStyle/>
          <a:p>
            <a:r>
              <a:rPr lang="en-GB" sz="2800"/>
              <a:t>Handout: Recovery language suggested answers</a:t>
            </a:r>
          </a:p>
        </p:txBody>
      </p:sp>
      <p:sp>
        <p:nvSpPr>
          <p:cNvPr id="8" name="Rectangle 7">
            <a:extLst>
              <a:ext uri="{FF2B5EF4-FFF2-40B4-BE49-F238E27FC236}">
                <a16:creationId xmlns:a16="http://schemas.microsoft.com/office/drawing/2014/main" id="{0D64ED78-4E96-4EED-91D9-0BCF1EFFFE26}"/>
              </a:ext>
            </a:extLst>
          </p:cNvPr>
          <p:cNvSpPr/>
          <p:nvPr/>
        </p:nvSpPr>
        <p:spPr>
          <a:xfrm>
            <a:off x="604520" y="743941"/>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err="1"/>
              <a:t>Uchenna</a:t>
            </a:r>
            <a:r>
              <a:rPr lang="en-GB" sz="1100" b="0" i="0" kern="1200"/>
              <a:t> has a Personality Disorder which means she can struggle to make friends but she’s really nice once you get to know her.  </a:t>
            </a:r>
            <a:endParaRPr lang="en-GB" sz="1100" b="1" i="0" kern="1200"/>
          </a:p>
        </p:txBody>
      </p:sp>
      <p:sp>
        <p:nvSpPr>
          <p:cNvPr id="9" name="Rectangle 8">
            <a:extLst>
              <a:ext uri="{FF2B5EF4-FFF2-40B4-BE49-F238E27FC236}">
                <a16:creationId xmlns:a16="http://schemas.microsoft.com/office/drawing/2014/main" id="{FC3880E1-8798-44B7-ACA2-586F241B02C6}"/>
              </a:ext>
            </a:extLst>
          </p:cNvPr>
          <p:cNvSpPr/>
          <p:nvPr/>
        </p:nvSpPr>
        <p:spPr>
          <a:xfrm>
            <a:off x="604520" y="1282067"/>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Julie is recovering from an episode of psychosis, she needs a lot of support with her problems.</a:t>
            </a:r>
            <a:endParaRPr lang="en-GB" sz="1100" kern="1200"/>
          </a:p>
        </p:txBody>
      </p:sp>
      <p:sp>
        <p:nvSpPr>
          <p:cNvPr id="10" name="Rectangle 9">
            <a:extLst>
              <a:ext uri="{FF2B5EF4-FFF2-40B4-BE49-F238E27FC236}">
                <a16:creationId xmlns:a16="http://schemas.microsoft.com/office/drawing/2014/main" id="{C4785A79-1AB1-4855-AE44-36021995AC4C}"/>
              </a:ext>
            </a:extLst>
          </p:cNvPr>
          <p:cNvSpPr/>
          <p:nvPr/>
        </p:nvSpPr>
        <p:spPr>
          <a:xfrm>
            <a:off x="604520" y="1820193"/>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Sami lacks insight into his mental illness, he’s refusing to take his medication.</a:t>
            </a:r>
            <a:endParaRPr lang="en-GB" sz="1100" kern="1200"/>
          </a:p>
        </p:txBody>
      </p:sp>
      <p:sp>
        <p:nvSpPr>
          <p:cNvPr id="11" name="Rectangle 10">
            <a:extLst>
              <a:ext uri="{FF2B5EF4-FFF2-40B4-BE49-F238E27FC236}">
                <a16:creationId xmlns:a16="http://schemas.microsoft.com/office/drawing/2014/main" id="{5C919319-8CFB-4021-87AE-A5C528EA39A7}"/>
              </a:ext>
            </a:extLst>
          </p:cNvPr>
          <p:cNvSpPr/>
          <p:nvPr/>
        </p:nvSpPr>
        <p:spPr>
          <a:xfrm>
            <a:off x="604520" y="2358319"/>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Tom would find it helpful to talk to a peer support worker so that he can talk about his problems.</a:t>
            </a:r>
            <a:endParaRPr lang="en-GB" sz="1100" kern="1200"/>
          </a:p>
        </p:txBody>
      </p:sp>
      <p:sp>
        <p:nvSpPr>
          <p:cNvPr id="12" name="Rectangle 11">
            <a:extLst>
              <a:ext uri="{FF2B5EF4-FFF2-40B4-BE49-F238E27FC236}">
                <a16:creationId xmlns:a16="http://schemas.microsoft.com/office/drawing/2014/main" id="{F1A4E19C-2C70-4B4D-8869-B04118D4BBC4}"/>
              </a:ext>
            </a:extLst>
          </p:cNvPr>
          <p:cNvSpPr/>
          <p:nvPr/>
        </p:nvSpPr>
        <p:spPr>
          <a:xfrm>
            <a:off x="604520" y="2896445"/>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Ritu won’t go to the group today she’s feeling very paranoid at the moment.</a:t>
            </a:r>
            <a:endParaRPr lang="en-GB" sz="1100" kern="1200"/>
          </a:p>
        </p:txBody>
      </p:sp>
      <p:sp>
        <p:nvSpPr>
          <p:cNvPr id="13" name="Rectangle 12">
            <a:extLst>
              <a:ext uri="{FF2B5EF4-FFF2-40B4-BE49-F238E27FC236}">
                <a16:creationId xmlns:a16="http://schemas.microsoft.com/office/drawing/2014/main" id="{4ACC88CA-3DB4-49F4-AFDC-C293C7CF68D0}"/>
              </a:ext>
            </a:extLst>
          </p:cNvPr>
          <p:cNvSpPr/>
          <p:nvPr/>
        </p:nvSpPr>
        <p:spPr>
          <a:xfrm>
            <a:off x="604520" y="3434571"/>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Lauren would like to start a college course but she’s not ready, she can become very loud and disruptive when with a group of people.</a:t>
            </a:r>
            <a:endParaRPr lang="en-GB" sz="1100" kern="1200"/>
          </a:p>
        </p:txBody>
      </p:sp>
      <p:sp>
        <p:nvSpPr>
          <p:cNvPr id="14" name="Rectangle 13">
            <a:extLst>
              <a:ext uri="{FF2B5EF4-FFF2-40B4-BE49-F238E27FC236}">
                <a16:creationId xmlns:a16="http://schemas.microsoft.com/office/drawing/2014/main" id="{9BB17C4F-CA5C-42A8-A3CB-2D3A1418225D}"/>
              </a:ext>
            </a:extLst>
          </p:cNvPr>
          <p:cNvSpPr/>
          <p:nvPr/>
        </p:nvSpPr>
        <p:spPr>
          <a:xfrm>
            <a:off x="604520" y="3972697"/>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Jonah becomes very depressed when he doesn’t sleep well, he starts to drink and acts inappropriately towards others.</a:t>
            </a:r>
            <a:endParaRPr lang="en-GB" sz="1100" kern="1200"/>
          </a:p>
        </p:txBody>
      </p:sp>
      <p:sp>
        <p:nvSpPr>
          <p:cNvPr id="15" name="Rectangle 14">
            <a:extLst>
              <a:ext uri="{FF2B5EF4-FFF2-40B4-BE49-F238E27FC236}">
                <a16:creationId xmlns:a16="http://schemas.microsoft.com/office/drawing/2014/main" id="{11F2B267-78AE-42E8-982F-36CDE632C78B}"/>
              </a:ext>
            </a:extLst>
          </p:cNvPr>
          <p:cNvSpPr/>
          <p:nvPr/>
        </p:nvSpPr>
        <p:spPr>
          <a:xfrm>
            <a:off x="604520" y="4510823"/>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Ted won’t join a recovery group with you so please don’t get your hopes up.</a:t>
            </a:r>
            <a:endParaRPr lang="en-GB" sz="1100" kern="1200"/>
          </a:p>
        </p:txBody>
      </p:sp>
      <p:sp>
        <p:nvSpPr>
          <p:cNvPr id="16" name="Rectangle 15">
            <a:extLst>
              <a:ext uri="{FF2B5EF4-FFF2-40B4-BE49-F238E27FC236}">
                <a16:creationId xmlns:a16="http://schemas.microsoft.com/office/drawing/2014/main" id="{CDC0EEDF-FD33-4579-89A4-D830F437AA94}"/>
              </a:ext>
            </a:extLst>
          </p:cNvPr>
          <p:cNvSpPr/>
          <p:nvPr/>
        </p:nvSpPr>
        <p:spPr>
          <a:xfrm>
            <a:off x="604520" y="5048949"/>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Mali hears voices, it is something she has to learn to manage for the rest of her life.</a:t>
            </a:r>
            <a:endParaRPr lang="en-GB" sz="1100" kern="1200"/>
          </a:p>
        </p:txBody>
      </p:sp>
      <p:sp>
        <p:nvSpPr>
          <p:cNvPr id="17" name="Rectangle 16">
            <a:extLst>
              <a:ext uri="{FF2B5EF4-FFF2-40B4-BE49-F238E27FC236}">
                <a16:creationId xmlns:a16="http://schemas.microsoft.com/office/drawing/2014/main" id="{1FBEA1BB-BF21-4E57-8D4D-07D5F74EFF97}"/>
              </a:ext>
            </a:extLst>
          </p:cNvPr>
          <p:cNvSpPr/>
          <p:nvPr/>
        </p:nvSpPr>
        <p:spPr>
          <a:xfrm>
            <a:off x="604520" y="5587075"/>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Vicky is amazing at music but when she becomes manic she has delusions about herself and others. </a:t>
            </a:r>
            <a:endParaRPr lang="en-GB" sz="1100" kern="1200"/>
          </a:p>
        </p:txBody>
      </p:sp>
      <p:sp>
        <p:nvSpPr>
          <p:cNvPr id="18" name="Rectangle 17">
            <a:extLst>
              <a:ext uri="{FF2B5EF4-FFF2-40B4-BE49-F238E27FC236}">
                <a16:creationId xmlns:a16="http://schemas.microsoft.com/office/drawing/2014/main" id="{ADF28136-CCE3-40E7-A8E5-66915CCAC5EC}"/>
              </a:ext>
            </a:extLst>
          </p:cNvPr>
          <p:cNvSpPr/>
          <p:nvPr/>
        </p:nvSpPr>
        <p:spPr>
          <a:xfrm>
            <a:off x="604520" y="6125198"/>
            <a:ext cx="3521034" cy="492961"/>
          </a:xfrm>
          <a:prstGeom prst="rect">
            <a:avLst/>
          </a:prstGeom>
          <a:solidFill>
            <a:schemeClr val="accent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b="0" i="0" kern="1200"/>
              <a:t>Ben has stopped being concordant with his medication, he will soon relapse and be back in hospital.</a:t>
            </a:r>
            <a:endParaRPr lang="en-GB" sz="1100" kern="1200"/>
          </a:p>
        </p:txBody>
      </p:sp>
      <p:sp>
        <p:nvSpPr>
          <p:cNvPr id="19" name="Rectangle 18">
            <a:extLst>
              <a:ext uri="{FF2B5EF4-FFF2-40B4-BE49-F238E27FC236}">
                <a16:creationId xmlns:a16="http://schemas.microsoft.com/office/drawing/2014/main" id="{97BAEB12-C9C7-4D3D-A4A8-7DB7773AA906}"/>
              </a:ext>
            </a:extLst>
          </p:cNvPr>
          <p:cNvSpPr/>
          <p:nvPr/>
        </p:nvSpPr>
        <p:spPr>
          <a:xfrm>
            <a:off x="4925654" y="743941"/>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i="0" kern="1200" err="1">
                <a:solidFill>
                  <a:schemeClr val="tx1"/>
                </a:solidFill>
              </a:rPr>
              <a:t>Uchenna</a:t>
            </a:r>
            <a:r>
              <a:rPr lang="en-GB" sz="1100" i="0" kern="1200">
                <a:solidFill>
                  <a:schemeClr val="tx1"/>
                </a:solidFill>
              </a:rPr>
              <a:t> has a lot to offer </a:t>
            </a:r>
            <a:r>
              <a:rPr lang="en-GB" sz="1100">
                <a:solidFill>
                  <a:schemeClr val="tx1"/>
                </a:solidFill>
              </a:rPr>
              <a:t>to others, but sometimes needs extra support to build new friendships.</a:t>
            </a:r>
            <a:endParaRPr lang="en-GB" sz="1100" i="0" kern="1200">
              <a:solidFill>
                <a:schemeClr val="tx1"/>
              </a:solidFill>
            </a:endParaRPr>
          </a:p>
        </p:txBody>
      </p:sp>
      <p:sp>
        <p:nvSpPr>
          <p:cNvPr id="20" name="Rectangle 19">
            <a:extLst>
              <a:ext uri="{FF2B5EF4-FFF2-40B4-BE49-F238E27FC236}">
                <a16:creationId xmlns:a16="http://schemas.microsoft.com/office/drawing/2014/main" id="{568583C2-752D-4FB7-94CB-A22C66FC539A}"/>
              </a:ext>
            </a:extLst>
          </p:cNvPr>
          <p:cNvSpPr/>
          <p:nvPr/>
        </p:nvSpPr>
        <p:spPr>
          <a:xfrm>
            <a:off x="4925654" y="1282067"/>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Julie has had a tough time recently, and would like some extra support.</a:t>
            </a:r>
          </a:p>
        </p:txBody>
      </p:sp>
      <p:sp>
        <p:nvSpPr>
          <p:cNvPr id="21" name="Rectangle 20">
            <a:extLst>
              <a:ext uri="{FF2B5EF4-FFF2-40B4-BE49-F238E27FC236}">
                <a16:creationId xmlns:a16="http://schemas.microsoft.com/office/drawing/2014/main" id="{581312C9-CC74-4B35-89B3-279DF35C8FE6}"/>
              </a:ext>
            </a:extLst>
          </p:cNvPr>
          <p:cNvSpPr/>
          <p:nvPr/>
        </p:nvSpPr>
        <p:spPr>
          <a:xfrm>
            <a:off x="4925654" y="1820193"/>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defTabSz="400050">
              <a:lnSpc>
                <a:spcPct val="90000"/>
              </a:lnSpc>
              <a:spcBef>
                <a:spcPct val="0"/>
              </a:spcBef>
              <a:spcAft>
                <a:spcPct val="35000"/>
              </a:spcAft>
            </a:pPr>
            <a:r>
              <a:rPr lang="en-GB" sz="1100">
                <a:solidFill>
                  <a:schemeClr val="tx1"/>
                </a:solidFill>
              </a:rPr>
              <a:t>Sami disagrees with his diagnosis. His medication isn’t helping him and he would like to explore other options.</a:t>
            </a:r>
          </a:p>
        </p:txBody>
      </p:sp>
      <p:sp>
        <p:nvSpPr>
          <p:cNvPr id="22" name="Rectangle 21">
            <a:extLst>
              <a:ext uri="{FF2B5EF4-FFF2-40B4-BE49-F238E27FC236}">
                <a16:creationId xmlns:a16="http://schemas.microsoft.com/office/drawing/2014/main" id="{B36E7036-5151-48DC-8593-E285AC0F092F}"/>
              </a:ext>
            </a:extLst>
          </p:cNvPr>
          <p:cNvSpPr/>
          <p:nvPr/>
        </p:nvSpPr>
        <p:spPr>
          <a:xfrm>
            <a:off x="4925654" y="2358319"/>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Tom might find it useful to talk to a peer support worker about his experiences.</a:t>
            </a:r>
          </a:p>
        </p:txBody>
      </p:sp>
      <p:sp>
        <p:nvSpPr>
          <p:cNvPr id="23" name="Rectangle 22">
            <a:extLst>
              <a:ext uri="{FF2B5EF4-FFF2-40B4-BE49-F238E27FC236}">
                <a16:creationId xmlns:a16="http://schemas.microsoft.com/office/drawing/2014/main" id="{9A4A280B-8554-4490-9C0D-EFDD7A5D5EA0}"/>
              </a:ext>
            </a:extLst>
          </p:cNvPr>
          <p:cNvSpPr/>
          <p:nvPr/>
        </p:nvSpPr>
        <p:spPr>
          <a:xfrm>
            <a:off x="4925654" y="2896445"/>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Ritu is finding it difficult to socialise at the moment so might not go to the group today.</a:t>
            </a:r>
          </a:p>
        </p:txBody>
      </p:sp>
      <p:sp>
        <p:nvSpPr>
          <p:cNvPr id="24" name="Rectangle 23">
            <a:extLst>
              <a:ext uri="{FF2B5EF4-FFF2-40B4-BE49-F238E27FC236}">
                <a16:creationId xmlns:a16="http://schemas.microsoft.com/office/drawing/2014/main" id="{9B2D6CE1-1681-4876-B31A-3A7D8A300553}"/>
              </a:ext>
            </a:extLst>
          </p:cNvPr>
          <p:cNvSpPr/>
          <p:nvPr/>
        </p:nvSpPr>
        <p:spPr>
          <a:xfrm>
            <a:off x="4925654" y="3434571"/>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Lauren would like to start a college course, we’r</a:t>
            </a:r>
            <a:r>
              <a:rPr lang="en-GB" sz="1100">
                <a:solidFill>
                  <a:schemeClr val="tx1"/>
                </a:solidFill>
              </a:rPr>
              <a:t>e working with her to think about how to achieve that.</a:t>
            </a:r>
            <a:endParaRPr lang="en-GB" sz="1100" kern="1200">
              <a:solidFill>
                <a:schemeClr val="tx1"/>
              </a:solidFill>
            </a:endParaRPr>
          </a:p>
        </p:txBody>
      </p:sp>
      <p:sp>
        <p:nvSpPr>
          <p:cNvPr id="25" name="Rectangle 24">
            <a:extLst>
              <a:ext uri="{FF2B5EF4-FFF2-40B4-BE49-F238E27FC236}">
                <a16:creationId xmlns:a16="http://schemas.microsoft.com/office/drawing/2014/main" id="{FCB234F6-8C64-48C3-BA27-91B925108261}"/>
              </a:ext>
            </a:extLst>
          </p:cNvPr>
          <p:cNvSpPr/>
          <p:nvPr/>
        </p:nvSpPr>
        <p:spPr>
          <a:xfrm>
            <a:off x="4925654" y="3972697"/>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Jonah has identified a lack of sleep as a trigger for him. When he sleeps well he feels better and is able to build more effective relationships with others. </a:t>
            </a:r>
          </a:p>
        </p:txBody>
      </p:sp>
      <p:sp>
        <p:nvSpPr>
          <p:cNvPr id="26" name="Rectangle 25">
            <a:extLst>
              <a:ext uri="{FF2B5EF4-FFF2-40B4-BE49-F238E27FC236}">
                <a16:creationId xmlns:a16="http://schemas.microsoft.com/office/drawing/2014/main" id="{421F9784-56EE-4947-9D9E-A34323E1483F}"/>
              </a:ext>
            </a:extLst>
          </p:cNvPr>
          <p:cNvSpPr/>
          <p:nvPr/>
        </p:nvSpPr>
        <p:spPr>
          <a:xfrm>
            <a:off x="4925654" y="4510823"/>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Ted hasn’t shown interest in recovery groups in the past, it might be worth asking him why.</a:t>
            </a:r>
          </a:p>
        </p:txBody>
      </p:sp>
      <p:sp>
        <p:nvSpPr>
          <p:cNvPr id="27" name="Rectangle 26">
            <a:extLst>
              <a:ext uri="{FF2B5EF4-FFF2-40B4-BE49-F238E27FC236}">
                <a16:creationId xmlns:a16="http://schemas.microsoft.com/office/drawing/2014/main" id="{25FCAFC6-D1C1-4903-A354-F381A945A980}"/>
              </a:ext>
            </a:extLst>
          </p:cNvPr>
          <p:cNvSpPr/>
          <p:nvPr/>
        </p:nvSpPr>
        <p:spPr>
          <a:xfrm>
            <a:off x="4925654" y="5048949"/>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lvl="0"/>
            <a:r>
              <a:rPr lang="en-GB" sz="1100">
                <a:solidFill>
                  <a:schemeClr val="tx1"/>
                </a:solidFill>
              </a:rPr>
              <a:t>Mali has identified some life goals that are very important to her. She is working on strategies to help her achieve these.</a:t>
            </a:r>
          </a:p>
        </p:txBody>
      </p:sp>
      <p:sp>
        <p:nvSpPr>
          <p:cNvPr id="28" name="Rectangle 27">
            <a:extLst>
              <a:ext uri="{FF2B5EF4-FFF2-40B4-BE49-F238E27FC236}">
                <a16:creationId xmlns:a16="http://schemas.microsoft.com/office/drawing/2014/main" id="{AB2497E6-6335-4945-B422-E96DB1BE364E}"/>
              </a:ext>
            </a:extLst>
          </p:cNvPr>
          <p:cNvSpPr/>
          <p:nvPr/>
        </p:nvSpPr>
        <p:spPr>
          <a:xfrm>
            <a:off x="4925654" y="5587075"/>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Vicky is amazing at music.</a:t>
            </a:r>
          </a:p>
        </p:txBody>
      </p:sp>
      <p:sp>
        <p:nvSpPr>
          <p:cNvPr id="29" name="Rectangle 28">
            <a:extLst>
              <a:ext uri="{FF2B5EF4-FFF2-40B4-BE49-F238E27FC236}">
                <a16:creationId xmlns:a16="http://schemas.microsoft.com/office/drawing/2014/main" id="{A2814217-E1D3-4DED-9AA7-847811D1DD8A}"/>
              </a:ext>
            </a:extLst>
          </p:cNvPr>
          <p:cNvSpPr/>
          <p:nvPr/>
        </p:nvSpPr>
        <p:spPr>
          <a:xfrm>
            <a:off x="4925654" y="6125198"/>
            <a:ext cx="3521034" cy="492961"/>
          </a:xfrm>
          <a:prstGeom prst="rect">
            <a:avLst/>
          </a:prstGeom>
          <a:solidFill>
            <a:schemeClr val="bg1"/>
          </a:solidFill>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767" tIns="51767" rIns="51767" bIns="51767" numCol="1" spcCol="1270" anchor="ctr" anchorCtr="0">
            <a:noAutofit/>
          </a:bodyPr>
          <a:lstStyle/>
          <a:p>
            <a:pPr marL="0" lvl="0" indent="0" algn="l" defTabSz="400050">
              <a:lnSpc>
                <a:spcPct val="90000"/>
              </a:lnSpc>
              <a:spcBef>
                <a:spcPct val="0"/>
              </a:spcBef>
              <a:spcAft>
                <a:spcPct val="35000"/>
              </a:spcAft>
              <a:buNone/>
            </a:pPr>
            <a:r>
              <a:rPr lang="en-GB" sz="1100" kern="1200">
                <a:solidFill>
                  <a:schemeClr val="tx1"/>
                </a:solidFill>
              </a:rPr>
              <a:t>Ben is having difficulties with his current medication. We’re working with him to explore other options to help him manage at home.</a:t>
            </a:r>
          </a:p>
        </p:txBody>
      </p:sp>
      <p:sp>
        <p:nvSpPr>
          <p:cNvPr id="30" name="Arrow: Right 29">
            <a:extLst>
              <a:ext uri="{FF2B5EF4-FFF2-40B4-BE49-F238E27FC236}">
                <a16:creationId xmlns:a16="http://schemas.microsoft.com/office/drawing/2014/main" id="{13EA1CF5-9C1C-4730-9893-E8A9AE74E067}"/>
              </a:ext>
            </a:extLst>
          </p:cNvPr>
          <p:cNvSpPr/>
          <p:nvPr/>
        </p:nvSpPr>
        <p:spPr>
          <a:xfrm>
            <a:off x="4302199" y="783303"/>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Right 30">
            <a:extLst>
              <a:ext uri="{FF2B5EF4-FFF2-40B4-BE49-F238E27FC236}">
                <a16:creationId xmlns:a16="http://schemas.microsoft.com/office/drawing/2014/main" id="{76D5BD69-FCB1-43DD-99F0-AF0D6002B873}"/>
              </a:ext>
            </a:extLst>
          </p:cNvPr>
          <p:cNvSpPr/>
          <p:nvPr/>
        </p:nvSpPr>
        <p:spPr>
          <a:xfrm>
            <a:off x="4302199" y="1362292"/>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Right 31">
            <a:extLst>
              <a:ext uri="{FF2B5EF4-FFF2-40B4-BE49-F238E27FC236}">
                <a16:creationId xmlns:a16="http://schemas.microsoft.com/office/drawing/2014/main" id="{5A40EABD-070D-4A7A-AD2C-0CD3843F547B}"/>
              </a:ext>
            </a:extLst>
          </p:cNvPr>
          <p:cNvSpPr/>
          <p:nvPr/>
        </p:nvSpPr>
        <p:spPr>
          <a:xfrm>
            <a:off x="4302199" y="1900418"/>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Right 32">
            <a:extLst>
              <a:ext uri="{FF2B5EF4-FFF2-40B4-BE49-F238E27FC236}">
                <a16:creationId xmlns:a16="http://schemas.microsoft.com/office/drawing/2014/main" id="{098F3E66-6EF8-4310-8B67-342B8B6B3CF6}"/>
              </a:ext>
            </a:extLst>
          </p:cNvPr>
          <p:cNvSpPr/>
          <p:nvPr/>
        </p:nvSpPr>
        <p:spPr>
          <a:xfrm>
            <a:off x="4302199" y="2438544"/>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Right 33">
            <a:extLst>
              <a:ext uri="{FF2B5EF4-FFF2-40B4-BE49-F238E27FC236}">
                <a16:creationId xmlns:a16="http://schemas.microsoft.com/office/drawing/2014/main" id="{3B8E11F3-DB83-4BD5-84C6-DA9CBC48EF02}"/>
              </a:ext>
            </a:extLst>
          </p:cNvPr>
          <p:cNvSpPr/>
          <p:nvPr/>
        </p:nvSpPr>
        <p:spPr>
          <a:xfrm>
            <a:off x="4302199" y="2976670"/>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Right 34">
            <a:extLst>
              <a:ext uri="{FF2B5EF4-FFF2-40B4-BE49-F238E27FC236}">
                <a16:creationId xmlns:a16="http://schemas.microsoft.com/office/drawing/2014/main" id="{54F7DA81-FCE8-4E0C-AEB6-8FCECB8FE656}"/>
              </a:ext>
            </a:extLst>
          </p:cNvPr>
          <p:cNvSpPr/>
          <p:nvPr/>
        </p:nvSpPr>
        <p:spPr>
          <a:xfrm>
            <a:off x="4302199" y="3554837"/>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Arrow: Right 35">
            <a:extLst>
              <a:ext uri="{FF2B5EF4-FFF2-40B4-BE49-F238E27FC236}">
                <a16:creationId xmlns:a16="http://schemas.microsoft.com/office/drawing/2014/main" id="{F167B879-6271-4607-B7B2-AC27ADEEA6ED}"/>
              </a:ext>
            </a:extLst>
          </p:cNvPr>
          <p:cNvSpPr/>
          <p:nvPr/>
        </p:nvSpPr>
        <p:spPr>
          <a:xfrm>
            <a:off x="4302199" y="4092963"/>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Arrow: Right 36">
            <a:extLst>
              <a:ext uri="{FF2B5EF4-FFF2-40B4-BE49-F238E27FC236}">
                <a16:creationId xmlns:a16="http://schemas.microsoft.com/office/drawing/2014/main" id="{7C49AE30-C329-4007-8469-E8711426DDB4}"/>
              </a:ext>
            </a:extLst>
          </p:cNvPr>
          <p:cNvSpPr/>
          <p:nvPr/>
        </p:nvSpPr>
        <p:spPr>
          <a:xfrm>
            <a:off x="4302199" y="4631089"/>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Right 37">
            <a:extLst>
              <a:ext uri="{FF2B5EF4-FFF2-40B4-BE49-F238E27FC236}">
                <a16:creationId xmlns:a16="http://schemas.microsoft.com/office/drawing/2014/main" id="{32127B4E-1CF7-47F4-9CDF-B302CA778680}"/>
              </a:ext>
            </a:extLst>
          </p:cNvPr>
          <p:cNvSpPr/>
          <p:nvPr/>
        </p:nvSpPr>
        <p:spPr>
          <a:xfrm>
            <a:off x="4302199" y="5169215"/>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Arrow: Right 38">
            <a:extLst>
              <a:ext uri="{FF2B5EF4-FFF2-40B4-BE49-F238E27FC236}">
                <a16:creationId xmlns:a16="http://schemas.microsoft.com/office/drawing/2014/main" id="{0FDB0AB8-077E-43AF-95DB-4BC36CF1730F}"/>
              </a:ext>
            </a:extLst>
          </p:cNvPr>
          <p:cNvSpPr/>
          <p:nvPr/>
        </p:nvSpPr>
        <p:spPr>
          <a:xfrm>
            <a:off x="4302199" y="5707341"/>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Arrow: Right 39">
            <a:extLst>
              <a:ext uri="{FF2B5EF4-FFF2-40B4-BE49-F238E27FC236}">
                <a16:creationId xmlns:a16="http://schemas.microsoft.com/office/drawing/2014/main" id="{7177DDA8-C9B6-4091-A936-DC290E0693BC}"/>
              </a:ext>
            </a:extLst>
          </p:cNvPr>
          <p:cNvSpPr/>
          <p:nvPr/>
        </p:nvSpPr>
        <p:spPr>
          <a:xfrm>
            <a:off x="4302199" y="6245467"/>
            <a:ext cx="477982" cy="332509"/>
          </a:xfrm>
          <a:prstGeom prst="rightArrow">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362359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a:t>Sharing narratives</a:t>
            </a:r>
            <a:endParaRPr lang="en-US"/>
          </a:p>
        </p:txBody>
      </p:sp>
    </p:spTree>
    <p:extLst>
      <p:ext uri="{BB962C8B-B14F-4D97-AF65-F5344CB8AC3E}">
        <p14:creationId xmlns:p14="http://schemas.microsoft.com/office/powerpoint/2010/main" val="37391637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a:xfrm>
            <a:off x="489857" y="238559"/>
            <a:ext cx="7907909" cy="492961"/>
          </a:xfrm>
        </p:spPr>
        <p:txBody>
          <a:bodyPr>
            <a:normAutofit/>
          </a:bodyPr>
          <a:lstStyle/>
          <a:p>
            <a:r>
              <a:rPr lang="en-GB"/>
              <a:t>Trainer notes: sharing narratives</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147982" y="819698"/>
            <a:ext cx="8848035" cy="5231315"/>
          </a:xfrm>
        </p:spPr>
        <p:txBody>
          <a:bodyPr vert="horz" lIns="91440" tIns="45720" rIns="91440" bIns="45720" rtlCol="0" anchor="t">
            <a:noAutofit/>
          </a:bodyPr>
          <a:lstStyle/>
          <a:p>
            <a:pPr marL="0" indent="0">
              <a:lnSpc>
                <a:spcPct val="100000"/>
              </a:lnSpc>
              <a:spcBef>
                <a:spcPts val="0"/>
              </a:spcBef>
              <a:spcAft>
                <a:spcPts val="600"/>
              </a:spcAft>
              <a:buNone/>
            </a:pPr>
            <a:r>
              <a:rPr lang="en-GB" sz="1200" b="1" dirty="0"/>
              <a:t>Purpose: </a:t>
            </a:r>
            <a:r>
              <a:rPr lang="en-GB" sz="1200" dirty="0"/>
              <a:t>To introduce and explore the role of storytelling and narratives in how peers can engage effectively with the people they support, and refresh in some of the skills that enable storytelling</a:t>
            </a:r>
            <a:r>
              <a:rPr lang="en-GB" sz="1200" b="1" dirty="0"/>
              <a:t> </a:t>
            </a:r>
            <a:endParaRPr lang="en-GB" sz="1200" dirty="0"/>
          </a:p>
          <a:p>
            <a:pPr marL="0" indent="0">
              <a:lnSpc>
                <a:spcPct val="100000"/>
              </a:lnSpc>
              <a:spcBef>
                <a:spcPts val="0"/>
              </a:spcBef>
              <a:spcAft>
                <a:spcPts val="600"/>
              </a:spcAft>
              <a:buNone/>
            </a:pPr>
            <a:r>
              <a:rPr lang="en-GB" sz="1200" b="1" dirty="0"/>
              <a:t>Instructions:</a:t>
            </a:r>
            <a:r>
              <a:rPr lang="en-GB" sz="1200" dirty="0"/>
              <a:t> </a:t>
            </a:r>
          </a:p>
          <a:p>
            <a:pPr marL="0" indent="0">
              <a:spcBef>
                <a:spcPts val="0"/>
              </a:spcBef>
              <a:buNone/>
            </a:pPr>
            <a:r>
              <a:rPr lang="en-GB" sz="1200" dirty="0">
                <a:latin typeface="Calibri Light"/>
                <a:cs typeface="Calibri Light"/>
              </a:rPr>
              <a:t>Share the quote on slide 23  about the power of stories and invite thoughts. Talk through the key skills needed to support people to share their stories – explain that we’re going to focus on the first two today. Talk through the listening and understanding  slide 25</a:t>
            </a:r>
          </a:p>
          <a:p>
            <a:pPr marL="0" indent="0">
              <a:spcBef>
                <a:spcPts val="0"/>
              </a:spcBef>
              <a:buNone/>
            </a:pPr>
            <a:r>
              <a:rPr lang="en-GB" sz="1200" dirty="0"/>
              <a:t>Explain that there are lots of different ways to encourage people to tell their stories. Facilitated discussion about the methods participants have used to support people to share their stories. Remind people of the activity in session 1 where they were asked to share their own stories using a variety of different methods, including pictures and models.</a:t>
            </a:r>
          </a:p>
          <a:p>
            <a:pPr marL="0" indent="0">
              <a:spcBef>
                <a:spcPts val="0"/>
              </a:spcBef>
              <a:buNone/>
            </a:pPr>
            <a:r>
              <a:rPr lang="en-GB" sz="1200" dirty="0">
                <a:latin typeface="Calibri Light"/>
                <a:cs typeface="Calibri Light"/>
              </a:rPr>
              <a:t>Explain that the methods through which different people prefer to tell the stories will depend on their learning style. Explain that there are lots of different learning styles, and that we are going to look at a few today to help you to think more creatively about how you might encourage people to tell their stories. Talk through the different styles – giving examples for each – explain that these headers are just prompts to get people to think more creatively – it’s always important to ask the individual what works for them. Reflects back on the methods people shared during the discussion and how these might relate to the headers. Explain that there is a tendency to over rely on verbal storytelling methods but these might not work for everybody.</a:t>
            </a:r>
          </a:p>
          <a:p>
            <a:pPr marL="0" indent="0">
              <a:spcBef>
                <a:spcPts val="0"/>
              </a:spcBef>
              <a:buNone/>
            </a:pPr>
            <a:r>
              <a:rPr lang="en-GB" sz="1200" dirty="0">
                <a:latin typeface="Calibri Light"/>
                <a:cs typeface="Calibri Light"/>
              </a:rPr>
              <a:t>Explain that the skills from the last session are really important when supporting people to share their narratives – remind people of the skills – listening, questioning and reflecting back.  Emphasise the importance of paying attention to the language that an individual uses when describing their symptoms, and diagnosis – it is really important when reflecting back what you’re hearing to use language that feels resonant with the individual. For example, if somebody really doesn’t identify with their diagnosis and doesn’t use a particular term to describe their mental health, it may create barriers or challenges to your relationship if you use that term when speaking to them.</a:t>
            </a:r>
          </a:p>
          <a:p>
            <a:pPr marL="0" indent="0">
              <a:spcBef>
                <a:spcPts val="0"/>
              </a:spcBef>
              <a:buNone/>
            </a:pPr>
            <a:r>
              <a:rPr lang="en-GB" sz="1200" dirty="0">
                <a:latin typeface="Calibri Light"/>
                <a:cs typeface="Calibri Light"/>
              </a:rPr>
              <a:t>Explain that after the lunch break you are going to give participants a chance to have a go at practising facilitating somebody else’s story. Over the lunch break ask people to think about a story they would be willing to share with a partner. Show the activity on slide 29 to give people a guide to the type of story they might want to choose.</a:t>
            </a:r>
          </a:p>
          <a:p>
            <a:pPr marL="0" indent="0">
              <a:spcBef>
                <a:spcPts val="0"/>
              </a:spcBef>
              <a:buNone/>
            </a:pPr>
            <a:r>
              <a:rPr lang="en-GB" sz="1200" b="1" dirty="0">
                <a:latin typeface="Calibri Light"/>
                <a:cs typeface="Calibri Light"/>
              </a:rPr>
              <a:t>Activity</a:t>
            </a:r>
            <a:r>
              <a:rPr lang="en-GB" sz="1200" dirty="0">
                <a:latin typeface="Calibri Light"/>
                <a:cs typeface="Calibri Light"/>
              </a:rPr>
              <a:t> – after the lunch break, show slide 29 again and break people into pairs to share their stories using the tools and methods covered in the morning. Debrief by asking participants to share how they found the activity and any insights they have gained.</a:t>
            </a:r>
          </a:p>
          <a:p>
            <a:pPr marL="0" indent="0">
              <a:spcBef>
                <a:spcPts val="0"/>
              </a:spcBef>
              <a:buNone/>
            </a:pPr>
            <a:r>
              <a:rPr lang="en-GB" sz="1200" b="1" dirty="0">
                <a:latin typeface="Calibri Light"/>
                <a:cs typeface="Calibri Light"/>
              </a:rPr>
              <a:t>Timings – Storytelling methods – 20  min, refresher on key skills – 10 minutes</a:t>
            </a:r>
            <a:endParaRPr lang="en-GB" sz="1200" b="1" dirty="0"/>
          </a:p>
          <a:p>
            <a:pPr marL="0" indent="0">
              <a:spcBef>
                <a:spcPts val="0"/>
              </a:spcBef>
              <a:buNone/>
            </a:pPr>
            <a:r>
              <a:rPr lang="en-GB" sz="1200" b="1" dirty="0">
                <a:latin typeface="Calibri Light"/>
                <a:cs typeface="Calibri Light"/>
              </a:rPr>
              <a:t>Storytelling activity (after lunch) 30 min, Debrief 15 mins</a:t>
            </a:r>
            <a:endParaRPr lang="en-GB" sz="1200" b="1" dirty="0"/>
          </a:p>
          <a:p>
            <a:pPr marL="0" indent="0">
              <a:spcBef>
                <a:spcPts val="0"/>
              </a:spcBef>
              <a:buNone/>
            </a:pPr>
            <a:endParaRPr lang="en-GB" sz="1200" b="1" dirty="0"/>
          </a:p>
        </p:txBody>
      </p:sp>
    </p:spTree>
    <p:extLst>
      <p:ext uri="{BB962C8B-B14F-4D97-AF65-F5344CB8AC3E}">
        <p14:creationId xmlns:p14="http://schemas.microsoft.com/office/powerpoint/2010/main" val="33006975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9D3F6E0-D6BC-4FCA-B690-BFC227516344}"/>
              </a:ext>
            </a:extLst>
          </p:cNvPr>
          <p:cNvSpPr/>
          <p:nvPr/>
        </p:nvSpPr>
        <p:spPr>
          <a:xfrm>
            <a:off x="727363" y="1693718"/>
            <a:ext cx="7689273" cy="3470563"/>
          </a:xfrm>
          <a:prstGeom prst="round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68B3A4-264C-4E73-BFD1-B938ABF8EA46}"/>
              </a:ext>
            </a:extLst>
          </p:cNvPr>
          <p:cNvSpPr/>
          <p:nvPr/>
        </p:nvSpPr>
        <p:spPr>
          <a:xfrm>
            <a:off x="7739754" y="4485993"/>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05A259F6-3F7C-4140-A651-3A0C2D59DDA8}"/>
              </a:ext>
            </a:extLst>
          </p:cNvPr>
          <p:cNvSpPr/>
          <p:nvPr/>
        </p:nvSpPr>
        <p:spPr>
          <a:xfrm>
            <a:off x="365529" y="1526048"/>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itle 3">
            <a:extLst>
              <a:ext uri="{FF2B5EF4-FFF2-40B4-BE49-F238E27FC236}">
                <a16:creationId xmlns:a16="http://schemas.microsoft.com/office/drawing/2014/main" id="{B10EA493-2D11-4688-8C58-20AA35EF7CFA}"/>
              </a:ext>
            </a:extLst>
          </p:cNvPr>
          <p:cNvSpPr>
            <a:spLocks noGrp="1"/>
          </p:cNvSpPr>
          <p:nvPr>
            <p:ph type="title"/>
          </p:nvPr>
        </p:nvSpPr>
        <p:spPr/>
        <p:txBody>
          <a:bodyPr/>
          <a:lstStyle/>
          <a:p>
            <a:r>
              <a:rPr lang="en-GB"/>
              <a:t>The power of stories</a:t>
            </a:r>
          </a:p>
        </p:txBody>
      </p:sp>
      <p:sp>
        <p:nvSpPr>
          <p:cNvPr id="5" name="Content Placeholder 4">
            <a:extLst>
              <a:ext uri="{FF2B5EF4-FFF2-40B4-BE49-F238E27FC236}">
                <a16:creationId xmlns:a16="http://schemas.microsoft.com/office/drawing/2014/main" id="{4E8EBA31-6750-4B24-91D0-D4DA7A95C9E9}"/>
              </a:ext>
            </a:extLst>
          </p:cNvPr>
          <p:cNvSpPr>
            <a:spLocks noGrp="1"/>
          </p:cNvSpPr>
          <p:nvPr>
            <p:ph idx="1"/>
          </p:nvPr>
        </p:nvSpPr>
        <p:spPr>
          <a:xfrm>
            <a:off x="1333095" y="2147363"/>
            <a:ext cx="6477808" cy="2563273"/>
          </a:xfrm>
        </p:spPr>
        <p:txBody>
          <a:bodyPr anchor="ctr"/>
          <a:lstStyle/>
          <a:p>
            <a:pPr marL="0" indent="0" algn="ctr">
              <a:buNone/>
            </a:pPr>
            <a:r>
              <a:rPr lang="en-GB"/>
              <a:t>Being enabled to tell their own stories in their own words was strongly connected to feeling </a:t>
            </a:r>
            <a:r>
              <a:rPr lang="en-GB" b="1"/>
              <a:t>valued</a:t>
            </a:r>
            <a:r>
              <a:rPr lang="en-GB"/>
              <a:t> and </a:t>
            </a:r>
            <a:r>
              <a:rPr lang="en-GB" b="1"/>
              <a:t>empowered</a:t>
            </a:r>
            <a:r>
              <a:rPr lang="en-GB"/>
              <a:t> as an individual, as opposed to feeling marginalised, silenced and required to fit into ‘boxes’ defined by others.</a:t>
            </a:r>
          </a:p>
        </p:txBody>
      </p:sp>
      <p:sp>
        <p:nvSpPr>
          <p:cNvPr id="7" name="TextBox 6">
            <a:extLst>
              <a:ext uri="{FF2B5EF4-FFF2-40B4-BE49-F238E27FC236}">
                <a16:creationId xmlns:a16="http://schemas.microsoft.com/office/drawing/2014/main" id="{04A77297-6111-47A8-8F9D-7EC90A5DA7AF}"/>
              </a:ext>
            </a:extLst>
          </p:cNvPr>
          <p:cNvSpPr txBox="1"/>
          <p:nvPr/>
        </p:nvSpPr>
        <p:spPr>
          <a:xfrm>
            <a:off x="7880811" y="4353518"/>
            <a:ext cx="867545" cy="1938992"/>
          </a:xfrm>
          <a:prstGeom prst="rect">
            <a:avLst/>
          </a:prstGeom>
          <a:noFill/>
        </p:spPr>
        <p:txBody>
          <a:bodyPr wrap="none" rtlCol="0">
            <a:spAutoFit/>
          </a:bodyPr>
          <a:lstStyle/>
          <a:p>
            <a:r>
              <a:rPr lang="en-GB" sz="12000">
                <a:solidFill>
                  <a:schemeClr val="accent1"/>
                </a:solidFill>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70D730A9-8508-449B-8EE9-04043BE6DA72}"/>
              </a:ext>
            </a:extLst>
          </p:cNvPr>
          <p:cNvSpPr/>
          <p:nvPr/>
        </p:nvSpPr>
        <p:spPr>
          <a:xfrm>
            <a:off x="489857" y="6084761"/>
            <a:ext cx="6814952" cy="261610"/>
          </a:xfrm>
          <a:prstGeom prst="rect">
            <a:avLst/>
          </a:prstGeom>
        </p:spPr>
        <p:txBody>
          <a:bodyPr wrap="square">
            <a:spAutoFit/>
          </a:bodyPr>
          <a:lstStyle/>
          <a:p>
            <a:r>
              <a:rPr lang="en-GB" sz="1100"/>
              <a:t>Engaging with complexity (Centre for Mental Health 2019) </a:t>
            </a:r>
          </a:p>
        </p:txBody>
      </p:sp>
      <p:sp>
        <p:nvSpPr>
          <p:cNvPr id="9" name="Rectangle 8">
            <a:extLst>
              <a:ext uri="{FF2B5EF4-FFF2-40B4-BE49-F238E27FC236}">
                <a16:creationId xmlns:a16="http://schemas.microsoft.com/office/drawing/2014/main" id="{C6D810C6-038B-4E78-904A-2B707C643DCE}"/>
              </a:ext>
            </a:extLst>
          </p:cNvPr>
          <p:cNvSpPr/>
          <p:nvPr/>
        </p:nvSpPr>
        <p:spPr>
          <a:xfrm>
            <a:off x="406717" y="1302392"/>
            <a:ext cx="1252266" cy="1938992"/>
          </a:xfrm>
          <a:prstGeom prst="rect">
            <a:avLst/>
          </a:prstGeom>
        </p:spPr>
        <p:txBody>
          <a:bodyPr wrap="none">
            <a:spAutoFit/>
          </a:bodyPr>
          <a:lstStyle/>
          <a:p>
            <a:r>
              <a:rPr lang="en-GB" sz="12000">
                <a:solidFill>
                  <a:schemeClr val="accent1"/>
                </a:solidFill>
                <a:latin typeface="Times New Roman" panose="02020603050405020304" pitchFamily="18" charset="0"/>
                <a:cs typeface="Times New Roman" panose="02020603050405020304" pitchFamily="18" charset="0"/>
              </a:rPr>
              <a:t>“ </a:t>
            </a:r>
            <a:endParaRPr lang="en-GB" sz="12000"/>
          </a:p>
        </p:txBody>
      </p:sp>
    </p:spTree>
    <p:extLst>
      <p:ext uri="{BB962C8B-B14F-4D97-AF65-F5344CB8AC3E}">
        <p14:creationId xmlns:p14="http://schemas.microsoft.com/office/powerpoint/2010/main" val="2268243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FE2BFD-1AF1-4AB6-A88A-79A120F18FA9}"/>
              </a:ext>
            </a:extLst>
          </p:cNvPr>
          <p:cNvSpPr>
            <a:spLocks noGrp="1"/>
          </p:cNvSpPr>
          <p:nvPr>
            <p:ph type="title"/>
          </p:nvPr>
        </p:nvSpPr>
        <p:spPr/>
        <p:txBody>
          <a:bodyPr/>
          <a:lstStyle/>
          <a:p>
            <a:r>
              <a:rPr lang="en-GB"/>
              <a:t>Key skills</a:t>
            </a:r>
          </a:p>
        </p:txBody>
      </p:sp>
      <p:graphicFrame>
        <p:nvGraphicFramePr>
          <p:cNvPr id="3" name="Content Placeholder 2">
            <a:extLst>
              <a:ext uri="{FF2B5EF4-FFF2-40B4-BE49-F238E27FC236}">
                <a16:creationId xmlns:a16="http://schemas.microsoft.com/office/drawing/2014/main" id="{A27D367E-406C-49DF-BA92-0AB3ADB670D8}"/>
              </a:ext>
            </a:extLst>
          </p:cNvPr>
          <p:cNvGraphicFramePr>
            <a:graphicFrameLocks noGrp="1"/>
          </p:cNvGraphicFramePr>
          <p:nvPr>
            <p:ph idx="1"/>
            <p:extLst>
              <p:ext uri="{D42A27DB-BD31-4B8C-83A1-F6EECF244321}">
                <p14:modId xmlns:p14="http://schemas.microsoft.com/office/powerpoint/2010/main" val="1442080495"/>
              </p:ext>
            </p:extLst>
          </p:nvPr>
        </p:nvGraphicFramePr>
        <p:xfrm>
          <a:off x="489857" y="1487256"/>
          <a:ext cx="8288614"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a:extLst>
              <a:ext uri="{FF2B5EF4-FFF2-40B4-BE49-F238E27FC236}">
                <a16:creationId xmlns:a16="http://schemas.microsoft.com/office/drawing/2014/main" id="{FEA937C3-9BBF-4E87-A018-8AE6B6858D76}"/>
              </a:ext>
            </a:extLst>
          </p:cNvPr>
          <p:cNvSpPr/>
          <p:nvPr/>
        </p:nvSpPr>
        <p:spPr>
          <a:xfrm>
            <a:off x="489857" y="6084761"/>
            <a:ext cx="6814952" cy="261610"/>
          </a:xfrm>
          <a:prstGeom prst="rect">
            <a:avLst/>
          </a:prstGeom>
        </p:spPr>
        <p:txBody>
          <a:bodyPr wrap="square">
            <a:spAutoFit/>
          </a:bodyPr>
          <a:lstStyle/>
          <a:p>
            <a:r>
              <a:rPr lang="en-GB" sz="1100"/>
              <a:t>Engaging with complexity (Centre for Mental Health 2019) </a:t>
            </a:r>
          </a:p>
        </p:txBody>
      </p:sp>
    </p:spTree>
    <p:extLst>
      <p:ext uri="{BB962C8B-B14F-4D97-AF65-F5344CB8AC3E}">
        <p14:creationId xmlns:p14="http://schemas.microsoft.com/office/powerpoint/2010/main" val="23756824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9253-C620-4E3E-B3EB-5BE85CEA3FC4}"/>
              </a:ext>
            </a:extLst>
          </p:cNvPr>
          <p:cNvSpPr>
            <a:spLocks noGrp="1"/>
          </p:cNvSpPr>
          <p:nvPr>
            <p:ph type="title"/>
          </p:nvPr>
        </p:nvSpPr>
        <p:spPr/>
        <p:txBody>
          <a:bodyPr/>
          <a:lstStyle/>
          <a:p>
            <a:r>
              <a:rPr lang="en-GB"/>
              <a:t>Listening &amp; Understanding</a:t>
            </a:r>
          </a:p>
        </p:txBody>
      </p:sp>
      <p:sp>
        <p:nvSpPr>
          <p:cNvPr id="3" name="Content Placeholder 2">
            <a:extLst>
              <a:ext uri="{FF2B5EF4-FFF2-40B4-BE49-F238E27FC236}">
                <a16:creationId xmlns:a16="http://schemas.microsoft.com/office/drawing/2014/main" id="{2FBD72E5-7E8E-44D9-BB12-004FD412693F}"/>
              </a:ext>
            </a:extLst>
          </p:cNvPr>
          <p:cNvSpPr>
            <a:spLocks noGrp="1"/>
          </p:cNvSpPr>
          <p:nvPr>
            <p:ph idx="1"/>
          </p:nvPr>
        </p:nvSpPr>
        <p:spPr/>
        <p:txBody>
          <a:bodyPr/>
          <a:lstStyle/>
          <a:p>
            <a:r>
              <a:rPr lang="en-GB"/>
              <a:t>Listening to people’s stories no matter how messy or upsetting they might be</a:t>
            </a:r>
          </a:p>
          <a:p>
            <a:r>
              <a:rPr lang="en-GB"/>
              <a:t>Allowing people to tell their stories in their own words, in their own way, without having to fit into a pre-defined box </a:t>
            </a:r>
          </a:p>
          <a:p>
            <a:r>
              <a:rPr lang="en-GB"/>
              <a:t>Acknowledging that multiple paradigms and interpretations of reality can exist </a:t>
            </a:r>
          </a:p>
          <a:p>
            <a:r>
              <a:rPr lang="en-GB"/>
              <a:t>Receiving stories with insight and empathy:</a:t>
            </a:r>
          </a:p>
          <a:p>
            <a:pPr lvl="1"/>
            <a:r>
              <a:rPr lang="en-GB"/>
              <a:t>Insight: understanding the impact of past experiences and how they can affect the present</a:t>
            </a:r>
          </a:p>
          <a:p>
            <a:pPr lvl="1"/>
            <a:r>
              <a:rPr lang="en-GB"/>
              <a:t>Empathy: listening with acceptance, respect and validation</a:t>
            </a:r>
          </a:p>
        </p:txBody>
      </p:sp>
    </p:spTree>
    <p:extLst>
      <p:ext uri="{BB962C8B-B14F-4D97-AF65-F5344CB8AC3E}">
        <p14:creationId xmlns:p14="http://schemas.microsoft.com/office/powerpoint/2010/main" val="3391152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F5E888E-5211-4148-B12C-B7DE9AFA3CBA}"/>
              </a:ext>
            </a:extLst>
          </p:cNvPr>
          <p:cNvSpPr>
            <a:spLocks noGrp="1"/>
          </p:cNvSpPr>
          <p:nvPr>
            <p:ph idx="1"/>
          </p:nvPr>
        </p:nvSpPr>
        <p:spPr/>
        <p:txBody>
          <a:bodyPr/>
          <a:lstStyle/>
          <a:p>
            <a:r>
              <a:rPr lang="en-GB"/>
              <a:t>Aims</a:t>
            </a:r>
          </a:p>
        </p:txBody>
      </p:sp>
    </p:spTree>
    <p:extLst>
      <p:ext uri="{BB962C8B-B14F-4D97-AF65-F5344CB8AC3E}">
        <p14:creationId xmlns:p14="http://schemas.microsoft.com/office/powerpoint/2010/main" val="2932527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917CC-E1E0-4729-AC9D-E885355DE947}"/>
              </a:ext>
            </a:extLst>
          </p:cNvPr>
          <p:cNvSpPr>
            <a:spLocks noGrp="1"/>
          </p:cNvSpPr>
          <p:nvPr>
            <p:ph type="title"/>
          </p:nvPr>
        </p:nvSpPr>
        <p:spPr/>
        <p:txBody>
          <a:bodyPr/>
          <a:lstStyle/>
          <a:p>
            <a:r>
              <a:rPr lang="en-GB"/>
              <a:t>Supporting stories</a:t>
            </a:r>
          </a:p>
        </p:txBody>
      </p:sp>
      <p:sp>
        <p:nvSpPr>
          <p:cNvPr id="3" name="Content Placeholder 2">
            <a:extLst>
              <a:ext uri="{FF2B5EF4-FFF2-40B4-BE49-F238E27FC236}">
                <a16:creationId xmlns:a16="http://schemas.microsoft.com/office/drawing/2014/main" id="{4B776538-A3F2-41F1-9BEE-2D7ED73FD08E}"/>
              </a:ext>
            </a:extLst>
          </p:cNvPr>
          <p:cNvSpPr>
            <a:spLocks noGrp="1"/>
          </p:cNvSpPr>
          <p:nvPr>
            <p:ph idx="1"/>
          </p:nvPr>
        </p:nvSpPr>
        <p:spPr/>
        <p:txBody>
          <a:bodyPr/>
          <a:lstStyle/>
          <a:p>
            <a:pPr marL="0" indent="0">
              <a:buNone/>
            </a:pPr>
            <a:r>
              <a:rPr lang="en-GB"/>
              <a:t>What methods have you used to support others to tell their stories?</a:t>
            </a:r>
          </a:p>
          <a:p>
            <a:pPr marL="0" indent="0">
              <a:buNone/>
            </a:pPr>
            <a:endParaRPr lang="en-GB"/>
          </a:p>
          <a:p>
            <a:pPr marL="0" indent="0">
              <a:buNone/>
            </a:pPr>
            <a:r>
              <a:rPr lang="en-GB"/>
              <a:t>What worked well?</a:t>
            </a:r>
          </a:p>
          <a:p>
            <a:pPr marL="0" indent="0">
              <a:buNone/>
            </a:pPr>
            <a:r>
              <a:rPr lang="en-GB"/>
              <a:t>What was less successful? What did you learn from that?</a:t>
            </a:r>
          </a:p>
        </p:txBody>
      </p:sp>
    </p:spTree>
    <p:extLst>
      <p:ext uri="{BB962C8B-B14F-4D97-AF65-F5344CB8AC3E}">
        <p14:creationId xmlns:p14="http://schemas.microsoft.com/office/powerpoint/2010/main" val="1993751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7E580C52-83A5-40E7-8B28-D9F95440B7B7}"/>
              </a:ext>
            </a:extLst>
          </p:cNvPr>
          <p:cNvSpPr/>
          <p:nvPr/>
        </p:nvSpPr>
        <p:spPr>
          <a:xfrm>
            <a:off x="2345167" y="2942995"/>
            <a:ext cx="6044572" cy="1049337"/>
          </a:xfrm>
          <a:prstGeom prst="roundRect">
            <a:avLst/>
          </a:prstGeom>
          <a:solidFill>
            <a:schemeClr val="bg1"/>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1"/>
            <a:r>
              <a:rPr lang="en-GB">
                <a:solidFill>
                  <a:schemeClr val="tx1"/>
                </a:solidFill>
              </a:rPr>
              <a:t>Preference for images, pictures and diagrams, e.g. drawing, painting, creating storyboards or visual timelines.</a:t>
            </a:r>
          </a:p>
        </p:txBody>
      </p:sp>
      <p:sp>
        <p:nvSpPr>
          <p:cNvPr id="11" name="Rectangle: Rounded Corners 10">
            <a:extLst>
              <a:ext uri="{FF2B5EF4-FFF2-40B4-BE49-F238E27FC236}">
                <a16:creationId xmlns:a16="http://schemas.microsoft.com/office/drawing/2014/main" id="{97D1B62E-4FAD-4DB3-A62E-7DD00B52D667}"/>
              </a:ext>
            </a:extLst>
          </p:cNvPr>
          <p:cNvSpPr/>
          <p:nvPr/>
        </p:nvSpPr>
        <p:spPr>
          <a:xfrm>
            <a:off x="2345167" y="4264328"/>
            <a:ext cx="6044572" cy="1049337"/>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1"/>
            <a:r>
              <a:rPr lang="en-GB">
                <a:solidFill>
                  <a:schemeClr val="tx1"/>
                </a:solidFill>
              </a:rPr>
              <a:t>A preference for hands-on methods, such as making models or using physical movements or gestures to express themselves.</a:t>
            </a:r>
          </a:p>
        </p:txBody>
      </p:sp>
      <p:sp>
        <p:nvSpPr>
          <p:cNvPr id="12" name="Rectangle: Rounded Corners 11">
            <a:extLst>
              <a:ext uri="{FF2B5EF4-FFF2-40B4-BE49-F238E27FC236}">
                <a16:creationId xmlns:a16="http://schemas.microsoft.com/office/drawing/2014/main" id="{583D2632-EEDB-42F3-9A4C-0A4FE27BDA27}"/>
              </a:ext>
            </a:extLst>
          </p:cNvPr>
          <p:cNvSpPr/>
          <p:nvPr/>
        </p:nvSpPr>
        <p:spPr>
          <a:xfrm>
            <a:off x="2345167" y="1621663"/>
            <a:ext cx="6044572" cy="104933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GB">
                <a:solidFill>
                  <a:schemeClr val="tx1"/>
                </a:solidFill>
              </a:rPr>
              <a:t>Preference for the spoken word, e.g. talking something through, poetry, etc, or for communicating through music.</a:t>
            </a:r>
          </a:p>
        </p:txBody>
      </p:sp>
      <p:sp>
        <p:nvSpPr>
          <p:cNvPr id="2" name="Title 1">
            <a:extLst>
              <a:ext uri="{FF2B5EF4-FFF2-40B4-BE49-F238E27FC236}">
                <a16:creationId xmlns:a16="http://schemas.microsoft.com/office/drawing/2014/main" id="{E42312CA-2014-40C1-BEDE-396B243F8290}"/>
              </a:ext>
            </a:extLst>
          </p:cNvPr>
          <p:cNvSpPr>
            <a:spLocks noGrp="1"/>
          </p:cNvSpPr>
          <p:nvPr>
            <p:ph type="title"/>
          </p:nvPr>
        </p:nvSpPr>
        <p:spPr/>
        <p:txBody>
          <a:bodyPr/>
          <a:lstStyle/>
          <a:p>
            <a:r>
              <a:rPr lang="en-GB"/>
              <a:t>Story-telling methods</a:t>
            </a:r>
          </a:p>
        </p:txBody>
      </p:sp>
      <p:sp>
        <p:nvSpPr>
          <p:cNvPr id="5" name="Rectangle: Rounded Corners 4">
            <a:extLst>
              <a:ext uri="{FF2B5EF4-FFF2-40B4-BE49-F238E27FC236}">
                <a16:creationId xmlns:a16="http://schemas.microsoft.com/office/drawing/2014/main" id="{6F131980-32DD-4FD2-839A-48DEF0312B6E}"/>
              </a:ext>
            </a:extLst>
          </p:cNvPr>
          <p:cNvSpPr/>
          <p:nvPr/>
        </p:nvSpPr>
        <p:spPr>
          <a:xfrm>
            <a:off x="577260" y="2942995"/>
            <a:ext cx="2046453" cy="104933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a:t>Visual</a:t>
            </a:r>
          </a:p>
        </p:txBody>
      </p:sp>
      <p:sp>
        <p:nvSpPr>
          <p:cNvPr id="6" name="Rectangle: Rounded Corners 5">
            <a:extLst>
              <a:ext uri="{FF2B5EF4-FFF2-40B4-BE49-F238E27FC236}">
                <a16:creationId xmlns:a16="http://schemas.microsoft.com/office/drawing/2014/main" id="{C3855EC5-25C7-4F31-ABB7-F70CD9969EF2}"/>
              </a:ext>
            </a:extLst>
          </p:cNvPr>
          <p:cNvSpPr/>
          <p:nvPr/>
        </p:nvSpPr>
        <p:spPr>
          <a:xfrm>
            <a:off x="577260" y="4264328"/>
            <a:ext cx="2046453" cy="104933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a:t>Kinaesthetic</a:t>
            </a:r>
          </a:p>
        </p:txBody>
      </p:sp>
      <p:sp>
        <p:nvSpPr>
          <p:cNvPr id="7" name="Rectangle: Rounded Corners 6">
            <a:extLst>
              <a:ext uri="{FF2B5EF4-FFF2-40B4-BE49-F238E27FC236}">
                <a16:creationId xmlns:a16="http://schemas.microsoft.com/office/drawing/2014/main" id="{9DFF28B7-979A-45A7-8DEA-7812F62FA239}"/>
              </a:ext>
            </a:extLst>
          </p:cNvPr>
          <p:cNvSpPr/>
          <p:nvPr/>
        </p:nvSpPr>
        <p:spPr>
          <a:xfrm>
            <a:off x="577260" y="1621663"/>
            <a:ext cx="2046453" cy="10493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Verbal/auditory</a:t>
            </a:r>
          </a:p>
        </p:txBody>
      </p:sp>
    </p:spTree>
    <p:extLst>
      <p:ext uri="{BB962C8B-B14F-4D97-AF65-F5344CB8AC3E}">
        <p14:creationId xmlns:p14="http://schemas.microsoft.com/office/powerpoint/2010/main" val="19589147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39A1-47C0-44DC-9BD4-FFE702A3F9B3}"/>
              </a:ext>
            </a:extLst>
          </p:cNvPr>
          <p:cNvSpPr>
            <a:spLocks noGrp="1"/>
          </p:cNvSpPr>
          <p:nvPr>
            <p:ph type="title"/>
          </p:nvPr>
        </p:nvSpPr>
        <p:spPr/>
        <p:txBody>
          <a:bodyPr/>
          <a:lstStyle/>
          <a:p>
            <a:r>
              <a:rPr lang="en-GB"/>
              <a:t>Reminder of previous skills</a:t>
            </a:r>
          </a:p>
        </p:txBody>
      </p:sp>
      <p:sp>
        <p:nvSpPr>
          <p:cNvPr id="9" name="Rectangle 8">
            <a:extLst>
              <a:ext uri="{FF2B5EF4-FFF2-40B4-BE49-F238E27FC236}">
                <a16:creationId xmlns:a16="http://schemas.microsoft.com/office/drawing/2014/main" id="{9B85C8A7-6EAC-4C15-A4D3-F5F0FC381DDB}"/>
              </a:ext>
            </a:extLst>
          </p:cNvPr>
          <p:cNvSpPr/>
          <p:nvPr/>
        </p:nvSpPr>
        <p:spPr>
          <a:xfrm>
            <a:off x="280554" y="1984664"/>
            <a:ext cx="2441864" cy="2441864"/>
          </a:xfrm>
          <a:prstGeom prst="rect">
            <a:avLst/>
          </a:prstGeom>
          <a:solidFill>
            <a:schemeClr val="bg1"/>
          </a:solidFill>
          <a:ln w="38100">
            <a:solidFill>
              <a:schemeClr val="accent5"/>
            </a:solidFill>
            <a:extLst>
              <a:ext uri="{C807C97D-BFC1-408E-A445-0C87EB9F89A2}">
                <ask:lineSketchStyleProps xmlns:ask="http://schemas.microsoft.com/office/drawing/2018/sketchyshapes" sd="92545368">
                  <a:custGeom>
                    <a:avLst/>
                    <a:gdLst>
                      <a:gd name="connsiteX0" fmla="*/ 0 w 2441864"/>
                      <a:gd name="connsiteY0" fmla="*/ 0 h 2441864"/>
                      <a:gd name="connsiteX1" fmla="*/ 561629 w 2441864"/>
                      <a:gd name="connsiteY1" fmla="*/ 0 h 2441864"/>
                      <a:gd name="connsiteX2" fmla="*/ 1220932 w 2441864"/>
                      <a:gd name="connsiteY2" fmla="*/ 0 h 2441864"/>
                      <a:gd name="connsiteX3" fmla="*/ 1782561 w 2441864"/>
                      <a:gd name="connsiteY3" fmla="*/ 0 h 2441864"/>
                      <a:gd name="connsiteX4" fmla="*/ 2441864 w 2441864"/>
                      <a:gd name="connsiteY4" fmla="*/ 0 h 2441864"/>
                      <a:gd name="connsiteX5" fmla="*/ 2441864 w 2441864"/>
                      <a:gd name="connsiteY5" fmla="*/ 561629 h 2441864"/>
                      <a:gd name="connsiteX6" fmla="*/ 2441864 w 2441864"/>
                      <a:gd name="connsiteY6" fmla="*/ 1098839 h 2441864"/>
                      <a:gd name="connsiteX7" fmla="*/ 2441864 w 2441864"/>
                      <a:gd name="connsiteY7" fmla="*/ 1636049 h 2441864"/>
                      <a:gd name="connsiteX8" fmla="*/ 2441864 w 2441864"/>
                      <a:gd name="connsiteY8" fmla="*/ 2441864 h 2441864"/>
                      <a:gd name="connsiteX9" fmla="*/ 1880235 w 2441864"/>
                      <a:gd name="connsiteY9" fmla="*/ 2441864 h 2441864"/>
                      <a:gd name="connsiteX10" fmla="*/ 1245351 w 2441864"/>
                      <a:gd name="connsiteY10" fmla="*/ 2441864 h 2441864"/>
                      <a:gd name="connsiteX11" fmla="*/ 610466 w 2441864"/>
                      <a:gd name="connsiteY11" fmla="*/ 2441864 h 2441864"/>
                      <a:gd name="connsiteX12" fmla="*/ 0 w 2441864"/>
                      <a:gd name="connsiteY12" fmla="*/ 2441864 h 2441864"/>
                      <a:gd name="connsiteX13" fmla="*/ 0 w 2441864"/>
                      <a:gd name="connsiteY13" fmla="*/ 1806979 h 2441864"/>
                      <a:gd name="connsiteX14" fmla="*/ 0 w 2441864"/>
                      <a:gd name="connsiteY14" fmla="*/ 1220932 h 2441864"/>
                      <a:gd name="connsiteX15" fmla="*/ 0 w 2441864"/>
                      <a:gd name="connsiteY15" fmla="*/ 586047 h 2441864"/>
                      <a:gd name="connsiteX16" fmla="*/ 0 w 2441864"/>
                      <a:gd name="connsiteY16" fmla="*/ 0 h 24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1864" h="2441864" fill="none" extrusionOk="0">
                        <a:moveTo>
                          <a:pt x="0" y="0"/>
                        </a:moveTo>
                        <a:cubicBezTo>
                          <a:pt x="142372" y="14921"/>
                          <a:pt x="303827" y="-1134"/>
                          <a:pt x="561629" y="0"/>
                        </a:cubicBezTo>
                        <a:cubicBezTo>
                          <a:pt x="819431" y="1134"/>
                          <a:pt x="1083321" y="-796"/>
                          <a:pt x="1220932" y="0"/>
                        </a:cubicBezTo>
                        <a:cubicBezTo>
                          <a:pt x="1358543" y="796"/>
                          <a:pt x="1550099" y="-23438"/>
                          <a:pt x="1782561" y="0"/>
                        </a:cubicBezTo>
                        <a:cubicBezTo>
                          <a:pt x="2015023" y="23438"/>
                          <a:pt x="2305434" y="15391"/>
                          <a:pt x="2441864" y="0"/>
                        </a:cubicBezTo>
                        <a:cubicBezTo>
                          <a:pt x="2453382" y="153526"/>
                          <a:pt x="2440216" y="421452"/>
                          <a:pt x="2441864" y="561629"/>
                        </a:cubicBezTo>
                        <a:cubicBezTo>
                          <a:pt x="2443512" y="701806"/>
                          <a:pt x="2452916" y="987007"/>
                          <a:pt x="2441864" y="1098839"/>
                        </a:cubicBezTo>
                        <a:cubicBezTo>
                          <a:pt x="2430813" y="1210671"/>
                          <a:pt x="2420040" y="1418489"/>
                          <a:pt x="2441864" y="1636049"/>
                        </a:cubicBezTo>
                        <a:cubicBezTo>
                          <a:pt x="2463689" y="1853609"/>
                          <a:pt x="2465609" y="2101140"/>
                          <a:pt x="2441864" y="2441864"/>
                        </a:cubicBezTo>
                        <a:cubicBezTo>
                          <a:pt x="2190141" y="2446477"/>
                          <a:pt x="2101990" y="2421231"/>
                          <a:pt x="1880235" y="2441864"/>
                        </a:cubicBezTo>
                        <a:cubicBezTo>
                          <a:pt x="1658480" y="2462497"/>
                          <a:pt x="1558074" y="2421314"/>
                          <a:pt x="1245351" y="2441864"/>
                        </a:cubicBezTo>
                        <a:cubicBezTo>
                          <a:pt x="932628" y="2462414"/>
                          <a:pt x="873713" y="2427536"/>
                          <a:pt x="610466" y="2441864"/>
                        </a:cubicBezTo>
                        <a:cubicBezTo>
                          <a:pt x="347219" y="2456192"/>
                          <a:pt x="171401" y="2444258"/>
                          <a:pt x="0" y="2441864"/>
                        </a:cubicBezTo>
                        <a:cubicBezTo>
                          <a:pt x="-11405" y="2200875"/>
                          <a:pt x="-21710" y="2079065"/>
                          <a:pt x="0" y="1806979"/>
                        </a:cubicBezTo>
                        <a:cubicBezTo>
                          <a:pt x="21710" y="1534893"/>
                          <a:pt x="24006" y="1418359"/>
                          <a:pt x="0" y="1220932"/>
                        </a:cubicBezTo>
                        <a:cubicBezTo>
                          <a:pt x="-24006" y="1023505"/>
                          <a:pt x="-4581" y="807811"/>
                          <a:pt x="0" y="586047"/>
                        </a:cubicBezTo>
                        <a:cubicBezTo>
                          <a:pt x="4581" y="364283"/>
                          <a:pt x="3336" y="150323"/>
                          <a:pt x="0" y="0"/>
                        </a:cubicBezTo>
                        <a:close/>
                      </a:path>
                      <a:path w="2441864" h="2441864" stroke="0" extrusionOk="0">
                        <a:moveTo>
                          <a:pt x="0" y="0"/>
                        </a:moveTo>
                        <a:cubicBezTo>
                          <a:pt x="177366" y="-2492"/>
                          <a:pt x="383250" y="13335"/>
                          <a:pt x="659303" y="0"/>
                        </a:cubicBezTo>
                        <a:cubicBezTo>
                          <a:pt x="935356" y="-13335"/>
                          <a:pt x="1006560" y="-18357"/>
                          <a:pt x="1294188" y="0"/>
                        </a:cubicBezTo>
                        <a:cubicBezTo>
                          <a:pt x="1581817" y="18357"/>
                          <a:pt x="1674325" y="-25577"/>
                          <a:pt x="1855817" y="0"/>
                        </a:cubicBezTo>
                        <a:cubicBezTo>
                          <a:pt x="2037309" y="25577"/>
                          <a:pt x="2317967" y="15665"/>
                          <a:pt x="2441864" y="0"/>
                        </a:cubicBezTo>
                        <a:cubicBezTo>
                          <a:pt x="2457290" y="255171"/>
                          <a:pt x="2463509" y="332411"/>
                          <a:pt x="2441864" y="634885"/>
                        </a:cubicBezTo>
                        <a:cubicBezTo>
                          <a:pt x="2420219" y="937360"/>
                          <a:pt x="2460410" y="1029104"/>
                          <a:pt x="2441864" y="1220932"/>
                        </a:cubicBezTo>
                        <a:cubicBezTo>
                          <a:pt x="2423318" y="1412760"/>
                          <a:pt x="2472943" y="1605226"/>
                          <a:pt x="2441864" y="1880235"/>
                        </a:cubicBezTo>
                        <a:cubicBezTo>
                          <a:pt x="2410785" y="2155244"/>
                          <a:pt x="2468764" y="2179007"/>
                          <a:pt x="2441864" y="2441864"/>
                        </a:cubicBezTo>
                        <a:cubicBezTo>
                          <a:pt x="2228387" y="2439148"/>
                          <a:pt x="2117680" y="2415125"/>
                          <a:pt x="1904654" y="2441864"/>
                        </a:cubicBezTo>
                        <a:cubicBezTo>
                          <a:pt x="1691628" y="2468604"/>
                          <a:pt x="1397225" y="2412278"/>
                          <a:pt x="1245351" y="2441864"/>
                        </a:cubicBezTo>
                        <a:cubicBezTo>
                          <a:pt x="1093477" y="2471450"/>
                          <a:pt x="868223" y="2464886"/>
                          <a:pt x="708141" y="2441864"/>
                        </a:cubicBezTo>
                        <a:cubicBezTo>
                          <a:pt x="548059" y="2418843"/>
                          <a:pt x="142515" y="2466726"/>
                          <a:pt x="0" y="2441864"/>
                        </a:cubicBezTo>
                        <a:cubicBezTo>
                          <a:pt x="15633" y="2298404"/>
                          <a:pt x="-25694" y="2071865"/>
                          <a:pt x="0" y="1806979"/>
                        </a:cubicBezTo>
                        <a:cubicBezTo>
                          <a:pt x="25694" y="1542094"/>
                          <a:pt x="-8658" y="1505557"/>
                          <a:pt x="0" y="1220932"/>
                        </a:cubicBezTo>
                        <a:cubicBezTo>
                          <a:pt x="8658" y="936307"/>
                          <a:pt x="-29673" y="853406"/>
                          <a:pt x="0" y="561629"/>
                        </a:cubicBezTo>
                        <a:cubicBezTo>
                          <a:pt x="29673" y="269852"/>
                          <a:pt x="-13630" y="23318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Listen</a:t>
            </a:r>
          </a:p>
        </p:txBody>
      </p:sp>
      <p:sp>
        <p:nvSpPr>
          <p:cNvPr id="10" name="Rectangle 9">
            <a:extLst>
              <a:ext uri="{FF2B5EF4-FFF2-40B4-BE49-F238E27FC236}">
                <a16:creationId xmlns:a16="http://schemas.microsoft.com/office/drawing/2014/main" id="{37054718-AA45-4B72-BCF5-8DF88700CECC}"/>
              </a:ext>
            </a:extLst>
          </p:cNvPr>
          <p:cNvSpPr/>
          <p:nvPr/>
        </p:nvSpPr>
        <p:spPr>
          <a:xfrm>
            <a:off x="3413232" y="1984664"/>
            <a:ext cx="2441864" cy="2441864"/>
          </a:xfrm>
          <a:prstGeom prst="rect">
            <a:avLst/>
          </a:prstGeom>
          <a:solidFill>
            <a:schemeClr val="bg1"/>
          </a:solidFill>
          <a:ln w="38100">
            <a:solidFill>
              <a:schemeClr val="accent5"/>
            </a:solidFill>
            <a:extLst>
              <a:ext uri="{C807C97D-BFC1-408E-A445-0C87EB9F89A2}">
                <ask:lineSketchStyleProps xmlns:ask="http://schemas.microsoft.com/office/drawing/2018/sketchyshapes" sd="2377378745">
                  <a:custGeom>
                    <a:avLst/>
                    <a:gdLst>
                      <a:gd name="connsiteX0" fmla="*/ 0 w 2441864"/>
                      <a:gd name="connsiteY0" fmla="*/ 0 h 2441864"/>
                      <a:gd name="connsiteX1" fmla="*/ 634885 w 2441864"/>
                      <a:gd name="connsiteY1" fmla="*/ 0 h 2441864"/>
                      <a:gd name="connsiteX2" fmla="*/ 1196513 w 2441864"/>
                      <a:gd name="connsiteY2" fmla="*/ 0 h 2441864"/>
                      <a:gd name="connsiteX3" fmla="*/ 1831398 w 2441864"/>
                      <a:gd name="connsiteY3" fmla="*/ 0 h 2441864"/>
                      <a:gd name="connsiteX4" fmla="*/ 2441864 w 2441864"/>
                      <a:gd name="connsiteY4" fmla="*/ 0 h 2441864"/>
                      <a:gd name="connsiteX5" fmla="*/ 2441864 w 2441864"/>
                      <a:gd name="connsiteY5" fmla="*/ 659303 h 2441864"/>
                      <a:gd name="connsiteX6" fmla="*/ 2441864 w 2441864"/>
                      <a:gd name="connsiteY6" fmla="*/ 1269769 h 2441864"/>
                      <a:gd name="connsiteX7" fmla="*/ 2441864 w 2441864"/>
                      <a:gd name="connsiteY7" fmla="*/ 1855817 h 2441864"/>
                      <a:gd name="connsiteX8" fmla="*/ 2441864 w 2441864"/>
                      <a:gd name="connsiteY8" fmla="*/ 2441864 h 2441864"/>
                      <a:gd name="connsiteX9" fmla="*/ 1831398 w 2441864"/>
                      <a:gd name="connsiteY9" fmla="*/ 2441864 h 2441864"/>
                      <a:gd name="connsiteX10" fmla="*/ 1220932 w 2441864"/>
                      <a:gd name="connsiteY10" fmla="*/ 2441864 h 2441864"/>
                      <a:gd name="connsiteX11" fmla="*/ 610466 w 2441864"/>
                      <a:gd name="connsiteY11" fmla="*/ 2441864 h 2441864"/>
                      <a:gd name="connsiteX12" fmla="*/ 0 w 2441864"/>
                      <a:gd name="connsiteY12" fmla="*/ 2441864 h 2441864"/>
                      <a:gd name="connsiteX13" fmla="*/ 0 w 2441864"/>
                      <a:gd name="connsiteY13" fmla="*/ 1904654 h 2441864"/>
                      <a:gd name="connsiteX14" fmla="*/ 0 w 2441864"/>
                      <a:gd name="connsiteY14" fmla="*/ 1294188 h 2441864"/>
                      <a:gd name="connsiteX15" fmla="*/ 0 w 2441864"/>
                      <a:gd name="connsiteY15" fmla="*/ 683722 h 2441864"/>
                      <a:gd name="connsiteX16" fmla="*/ 0 w 2441864"/>
                      <a:gd name="connsiteY16" fmla="*/ 0 h 24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1864" h="2441864" fill="none" extrusionOk="0">
                        <a:moveTo>
                          <a:pt x="0" y="0"/>
                        </a:moveTo>
                        <a:cubicBezTo>
                          <a:pt x="285768" y="22065"/>
                          <a:pt x="405101" y="3565"/>
                          <a:pt x="634885" y="0"/>
                        </a:cubicBezTo>
                        <a:cubicBezTo>
                          <a:pt x="864669" y="-3565"/>
                          <a:pt x="966769" y="26075"/>
                          <a:pt x="1196513" y="0"/>
                        </a:cubicBezTo>
                        <a:cubicBezTo>
                          <a:pt x="1426257" y="-26075"/>
                          <a:pt x="1688216" y="11174"/>
                          <a:pt x="1831398" y="0"/>
                        </a:cubicBezTo>
                        <a:cubicBezTo>
                          <a:pt x="1974580" y="-11174"/>
                          <a:pt x="2275902" y="12061"/>
                          <a:pt x="2441864" y="0"/>
                        </a:cubicBezTo>
                        <a:cubicBezTo>
                          <a:pt x="2452396" y="210772"/>
                          <a:pt x="2410378" y="381108"/>
                          <a:pt x="2441864" y="659303"/>
                        </a:cubicBezTo>
                        <a:cubicBezTo>
                          <a:pt x="2473350" y="937498"/>
                          <a:pt x="2417098" y="1142897"/>
                          <a:pt x="2441864" y="1269769"/>
                        </a:cubicBezTo>
                        <a:cubicBezTo>
                          <a:pt x="2466630" y="1396641"/>
                          <a:pt x="2459350" y="1608329"/>
                          <a:pt x="2441864" y="1855817"/>
                        </a:cubicBezTo>
                        <a:cubicBezTo>
                          <a:pt x="2424378" y="2103305"/>
                          <a:pt x="2436717" y="2220275"/>
                          <a:pt x="2441864" y="2441864"/>
                        </a:cubicBezTo>
                        <a:cubicBezTo>
                          <a:pt x="2293953" y="2416345"/>
                          <a:pt x="2057663" y="2430213"/>
                          <a:pt x="1831398" y="2441864"/>
                        </a:cubicBezTo>
                        <a:cubicBezTo>
                          <a:pt x="1605133" y="2453515"/>
                          <a:pt x="1489056" y="2415746"/>
                          <a:pt x="1220932" y="2441864"/>
                        </a:cubicBezTo>
                        <a:cubicBezTo>
                          <a:pt x="952808" y="2467982"/>
                          <a:pt x="784989" y="2419619"/>
                          <a:pt x="610466" y="2441864"/>
                        </a:cubicBezTo>
                        <a:cubicBezTo>
                          <a:pt x="435943" y="2464109"/>
                          <a:pt x="252777" y="2437903"/>
                          <a:pt x="0" y="2441864"/>
                        </a:cubicBezTo>
                        <a:cubicBezTo>
                          <a:pt x="-16007" y="2326158"/>
                          <a:pt x="-3887" y="2109674"/>
                          <a:pt x="0" y="1904654"/>
                        </a:cubicBezTo>
                        <a:cubicBezTo>
                          <a:pt x="3887" y="1699634"/>
                          <a:pt x="-17770" y="1463262"/>
                          <a:pt x="0" y="1294188"/>
                        </a:cubicBezTo>
                        <a:cubicBezTo>
                          <a:pt x="17770" y="1125114"/>
                          <a:pt x="16704" y="981768"/>
                          <a:pt x="0" y="683722"/>
                        </a:cubicBezTo>
                        <a:cubicBezTo>
                          <a:pt x="-16704" y="385676"/>
                          <a:pt x="-23998" y="254433"/>
                          <a:pt x="0" y="0"/>
                        </a:cubicBezTo>
                        <a:close/>
                      </a:path>
                      <a:path w="2441864" h="2441864" stroke="0" extrusionOk="0">
                        <a:moveTo>
                          <a:pt x="0" y="0"/>
                        </a:moveTo>
                        <a:cubicBezTo>
                          <a:pt x="181930" y="17560"/>
                          <a:pt x="505610" y="-15521"/>
                          <a:pt x="634885" y="0"/>
                        </a:cubicBezTo>
                        <a:cubicBezTo>
                          <a:pt x="764161" y="15521"/>
                          <a:pt x="1043026" y="-15449"/>
                          <a:pt x="1196513" y="0"/>
                        </a:cubicBezTo>
                        <a:cubicBezTo>
                          <a:pt x="1350000" y="15449"/>
                          <a:pt x="1566249" y="-22759"/>
                          <a:pt x="1758142" y="0"/>
                        </a:cubicBezTo>
                        <a:cubicBezTo>
                          <a:pt x="1950035" y="22759"/>
                          <a:pt x="2121432" y="-19886"/>
                          <a:pt x="2441864" y="0"/>
                        </a:cubicBezTo>
                        <a:cubicBezTo>
                          <a:pt x="2438573" y="265552"/>
                          <a:pt x="2421827" y="377101"/>
                          <a:pt x="2441864" y="561629"/>
                        </a:cubicBezTo>
                        <a:cubicBezTo>
                          <a:pt x="2461901" y="746157"/>
                          <a:pt x="2432428" y="872451"/>
                          <a:pt x="2441864" y="1172095"/>
                        </a:cubicBezTo>
                        <a:cubicBezTo>
                          <a:pt x="2451300" y="1471739"/>
                          <a:pt x="2431957" y="1591628"/>
                          <a:pt x="2441864" y="1831398"/>
                        </a:cubicBezTo>
                        <a:cubicBezTo>
                          <a:pt x="2451771" y="2071168"/>
                          <a:pt x="2444105" y="2200898"/>
                          <a:pt x="2441864" y="2441864"/>
                        </a:cubicBezTo>
                        <a:cubicBezTo>
                          <a:pt x="2203530" y="2420877"/>
                          <a:pt x="2092278" y="2447838"/>
                          <a:pt x="1806979" y="2441864"/>
                        </a:cubicBezTo>
                        <a:cubicBezTo>
                          <a:pt x="1521681" y="2435890"/>
                          <a:pt x="1446153" y="2432578"/>
                          <a:pt x="1220932" y="2441864"/>
                        </a:cubicBezTo>
                        <a:cubicBezTo>
                          <a:pt x="995711" y="2451150"/>
                          <a:pt x="924007" y="2431299"/>
                          <a:pt x="659303" y="2441864"/>
                        </a:cubicBezTo>
                        <a:cubicBezTo>
                          <a:pt x="394599" y="2452429"/>
                          <a:pt x="262521" y="2434118"/>
                          <a:pt x="0" y="2441864"/>
                        </a:cubicBezTo>
                        <a:cubicBezTo>
                          <a:pt x="-24752" y="2228064"/>
                          <a:pt x="-1541" y="2133293"/>
                          <a:pt x="0" y="1904654"/>
                        </a:cubicBezTo>
                        <a:cubicBezTo>
                          <a:pt x="1541" y="1676015"/>
                          <a:pt x="-24930" y="1516193"/>
                          <a:pt x="0" y="1294188"/>
                        </a:cubicBezTo>
                        <a:cubicBezTo>
                          <a:pt x="24930" y="1072183"/>
                          <a:pt x="-15870" y="957325"/>
                          <a:pt x="0" y="732559"/>
                        </a:cubicBezTo>
                        <a:cubicBezTo>
                          <a:pt x="15870" y="507793"/>
                          <a:pt x="2233" y="308001"/>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Ask open questions</a:t>
            </a:r>
          </a:p>
        </p:txBody>
      </p:sp>
      <p:sp>
        <p:nvSpPr>
          <p:cNvPr id="11" name="Rectangle 10">
            <a:extLst>
              <a:ext uri="{FF2B5EF4-FFF2-40B4-BE49-F238E27FC236}">
                <a16:creationId xmlns:a16="http://schemas.microsoft.com/office/drawing/2014/main" id="{4477DFD4-36E8-452A-93EB-A7C69D65DEA6}"/>
              </a:ext>
            </a:extLst>
          </p:cNvPr>
          <p:cNvSpPr/>
          <p:nvPr/>
        </p:nvSpPr>
        <p:spPr>
          <a:xfrm>
            <a:off x="6421582" y="1984664"/>
            <a:ext cx="2441864" cy="2441864"/>
          </a:xfrm>
          <a:prstGeom prst="rect">
            <a:avLst/>
          </a:prstGeom>
          <a:solidFill>
            <a:schemeClr val="bg1"/>
          </a:solidFill>
          <a:ln w="38100">
            <a:solidFill>
              <a:schemeClr val="accent5"/>
            </a:solidFill>
            <a:extLst>
              <a:ext uri="{C807C97D-BFC1-408E-A445-0C87EB9F89A2}">
                <ask:lineSketchStyleProps xmlns:ask="http://schemas.microsoft.com/office/drawing/2018/sketchyshapes" sd="889038151">
                  <a:custGeom>
                    <a:avLst/>
                    <a:gdLst>
                      <a:gd name="connsiteX0" fmla="*/ 0 w 2441864"/>
                      <a:gd name="connsiteY0" fmla="*/ 0 h 2441864"/>
                      <a:gd name="connsiteX1" fmla="*/ 659303 w 2441864"/>
                      <a:gd name="connsiteY1" fmla="*/ 0 h 2441864"/>
                      <a:gd name="connsiteX2" fmla="*/ 1245351 w 2441864"/>
                      <a:gd name="connsiteY2" fmla="*/ 0 h 2441864"/>
                      <a:gd name="connsiteX3" fmla="*/ 1831398 w 2441864"/>
                      <a:gd name="connsiteY3" fmla="*/ 0 h 2441864"/>
                      <a:gd name="connsiteX4" fmla="*/ 2441864 w 2441864"/>
                      <a:gd name="connsiteY4" fmla="*/ 0 h 2441864"/>
                      <a:gd name="connsiteX5" fmla="*/ 2441864 w 2441864"/>
                      <a:gd name="connsiteY5" fmla="*/ 634885 h 2441864"/>
                      <a:gd name="connsiteX6" fmla="*/ 2441864 w 2441864"/>
                      <a:gd name="connsiteY6" fmla="*/ 1245351 h 2441864"/>
                      <a:gd name="connsiteX7" fmla="*/ 2441864 w 2441864"/>
                      <a:gd name="connsiteY7" fmla="*/ 1831398 h 2441864"/>
                      <a:gd name="connsiteX8" fmla="*/ 2441864 w 2441864"/>
                      <a:gd name="connsiteY8" fmla="*/ 2441864 h 2441864"/>
                      <a:gd name="connsiteX9" fmla="*/ 1806979 w 2441864"/>
                      <a:gd name="connsiteY9" fmla="*/ 2441864 h 2441864"/>
                      <a:gd name="connsiteX10" fmla="*/ 1147676 w 2441864"/>
                      <a:gd name="connsiteY10" fmla="*/ 2441864 h 2441864"/>
                      <a:gd name="connsiteX11" fmla="*/ 0 w 2441864"/>
                      <a:gd name="connsiteY11" fmla="*/ 2441864 h 2441864"/>
                      <a:gd name="connsiteX12" fmla="*/ 0 w 2441864"/>
                      <a:gd name="connsiteY12" fmla="*/ 1880235 h 2441864"/>
                      <a:gd name="connsiteX13" fmla="*/ 0 w 2441864"/>
                      <a:gd name="connsiteY13" fmla="*/ 1294188 h 2441864"/>
                      <a:gd name="connsiteX14" fmla="*/ 0 w 2441864"/>
                      <a:gd name="connsiteY14" fmla="*/ 732559 h 2441864"/>
                      <a:gd name="connsiteX15" fmla="*/ 0 w 2441864"/>
                      <a:gd name="connsiteY15" fmla="*/ 0 h 244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41864" h="2441864" fill="none" extrusionOk="0">
                        <a:moveTo>
                          <a:pt x="0" y="0"/>
                        </a:moveTo>
                        <a:cubicBezTo>
                          <a:pt x="191902" y="32482"/>
                          <a:pt x="375110" y="-10172"/>
                          <a:pt x="659303" y="0"/>
                        </a:cubicBezTo>
                        <a:cubicBezTo>
                          <a:pt x="943496" y="10172"/>
                          <a:pt x="1115421" y="117"/>
                          <a:pt x="1245351" y="0"/>
                        </a:cubicBezTo>
                        <a:cubicBezTo>
                          <a:pt x="1375281" y="-117"/>
                          <a:pt x="1713973" y="16751"/>
                          <a:pt x="1831398" y="0"/>
                        </a:cubicBezTo>
                        <a:cubicBezTo>
                          <a:pt x="1948823" y="-16751"/>
                          <a:pt x="2316278" y="15486"/>
                          <a:pt x="2441864" y="0"/>
                        </a:cubicBezTo>
                        <a:cubicBezTo>
                          <a:pt x="2413323" y="313525"/>
                          <a:pt x="2429055" y="406271"/>
                          <a:pt x="2441864" y="634885"/>
                        </a:cubicBezTo>
                        <a:cubicBezTo>
                          <a:pt x="2454673" y="863499"/>
                          <a:pt x="2437932" y="1019186"/>
                          <a:pt x="2441864" y="1245351"/>
                        </a:cubicBezTo>
                        <a:cubicBezTo>
                          <a:pt x="2445796" y="1471516"/>
                          <a:pt x="2425180" y="1702870"/>
                          <a:pt x="2441864" y="1831398"/>
                        </a:cubicBezTo>
                        <a:cubicBezTo>
                          <a:pt x="2458548" y="1959926"/>
                          <a:pt x="2443844" y="2248523"/>
                          <a:pt x="2441864" y="2441864"/>
                        </a:cubicBezTo>
                        <a:cubicBezTo>
                          <a:pt x="2253043" y="2416968"/>
                          <a:pt x="1990514" y="2437198"/>
                          <a:pt x="1806979" y="2441864"/>
                        </a:cubicBezTo>
                        <a:cubicBezTo>
                          <a:pt x="1623445" y="2446530"/>
                          <a:pt x="1358264" y="2441205"/>
                          <a:pt x="1147676" y="2441864"/>
                        </a:cubicBezTo>
                        <a:cubicBezTo>
                          <a:pt x="937088" y="2442523"/>
                          <a:pt x="478393" y="2387382"/>
                          <a:pt x="0" y="2441864"/>
                        </a:cubicBezTo>
                        <a:cubicBezTo>
                          <a:pt x="3955" y="2281222"/>
                          <a:pt x="21169" y="2075756"/>
                          <a:pt x="0" y="1880235"/>
                        </a:cubicBezTo>
                        <a:cubicBezTo>
                          <a:pt x="-21169" y="1684714"/>
                          <a:pt x="23029" y="1440892"/>
                          <a:pt x="0" y="1294188"/>
                        </a:cubicBezTo>
                        <a:cubicBezTo>
                          <a:pt x="-23029" y="1147484"/>
                          <a:pt x="22948" y="883231"/>
                          <a:pt x="0" y="732559"/>
                        </a:cubicBezTo>
                        <a:cubicBezTo>
                          <a:pt x="-22948" y="581887"/>
                          <a:pt x="20910" y="238005"/>
                          <a:pt x="0" y="0"/>
                        </a:cubicBezTo>
                        <a:close/>
                      </a:path>
                      <a:path w="2441864" h="2441864" stroke="0" extrusionOk="0">
                        <a:moveTo>
                          <a:pt x="0" y="0"/>
                        </a:moveTo>
                        <a:cubicBezTo>
                          <a:pt x="244869" y="18035"/>
                          <a:pt x="349903" y="9183"/>
                          <a:pt x="561629" y="0"/>
                        </a:cubicBezTo>
                        <a:cubicBezTo>
                          <a:pt x="773355" y="-9183"/>
                          <a:pt x="1058137" y="16416"/>
                          <a:pt x="1196513" y="0"/>
                        </a:cubicBezTo>
                        <a:cubicBezTo>
                          <a:pt x="1334889" y="-16416"/>
                          <a:pt x="1629540" y="16040"/>
                          <a:pt x="1831398" y="0"/>
                        </a:cubicBezTo>
                        <a:cubicBezTo>
                          <a:pt x="2033257" y="-16040"/>
                          <a:pt x="2290719" y="16214"/>
                          <a:pt x="2441864" y="0"/>
                        </a:cubicBezTo>
                        <a:cubicBezTo>
                          <a:pt x="2449841" y="156564"/>
                          <a:pt x="2437422" y="385346"/>
                          <a:pt x="2441864" y="610466"/>
                        </a:cubicBezTo>
                        <a:cubicBezTo>
                          <a:pt x="2446306" y="835586"/>
                          <a:pt x="2424440" y="1007032"/>
                          <a:pt x="2441864" y="1147676"/>
                        </a:cubicBezTo>
                        <a:cubicBezTo>
                          <a:pt x="2459289" y="1288320"/>
                          <a:pt x="2445276" y="1507494"/>
                          <a:pt x="2441864" y="1782561"/>
                        </a:cubicBezTo>
                        <a:cubicBezTo>
                          <a:pt x="2438452" y="2057628"/>
                          <a:pt x="2451263" y="2242983"/>
                          <a:pt x="2441864" y="2441864"/>
                        </a:cubicBezTo>
                        <a:cubicBezTo>
                          <a:pt x="2172434" y="2432004"/>
                          <a:pt x="2014271" y="2446785"/>
                          <a:pt x="1782561" y="2441864"/>
                        </a:cubicBezTo>
                        <a:cubicBezTo>
                          <a:pt x="1550851" y="2436943"/>
                          <a:pt x="1457584" y="2423554"/>
                          <a:pt x="1245351" y="2441864"/>
                        </a:cubicBezTo>
                        <a:cubicBezTo>
                          <a:pt x="1033118" y="2460175"/>
                          <a:pt x="855023" y="2460179"/>
                          <a:pt x="586047" y="2441864"/>
                        </a:cubicBezTo>
                        <a:cubicBezTo>
                          <a:pt x="317071" y="2423549"/>
                          <a:pt x="246909" y="2469863"/>
                          <a:pt x="0" y="2441864"/>
                        </a:cubicBezTo>
                        <a:cubicBezTo>
                          <a:pt x="-2939" y="2202551"/>
                          <a:pt x="17548" y="2112006"/>
                          <a:pt x="0" y="1904654"/>
                        </a:cubicBezTo>
                        <a:cubicBezTo>
                          <a:pt x="-17548" y="1697302"/>
                          <a:pt x="21163" y="1485239"/>
                          <a:pt x="0" y="1245351"/>
                        </a:cubicBezTo>
                        <a:cubicBezTo>
                          <a:pt x="-21163" y="1005463"/>
                          <a:pt x="2511" y="866852"/>
                          <a:pt x="0" y="586047"/>
                        </a:cubicBezTo>
                        <a:cubicBezTo>
                          <a:pt x="-2511" y="305242"/>
                          <a:pt x="-21372" y="141948"/>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solidFill>
                  <a:schemeClr val="tx1"/>
                </a:solidFill>
              </a:rPr>
              <a:t>Reflect / paraphrase / summarise</a:t>
            </a:r>
          </a:p>
        </p:txBody>
      </p:sp>
      <p:sp>
        <p:nvSpPr>
          <p:cNvPr id="12" name="Rectangle 11">
            <a:extLst>
              <a:ext uri="{FF2B5EF4-FFF2-40B4-BE49-F238E27FC236}">
                <a16:creationId xmlns:a16="http://schemas.microsoft.com/office/drawing/2014/main" id="{C62D68AE-9CA9-4379-AE32-D4D3F06A16AD}"/>
              </a:ext>
            </a:extLst>
          </p:cNvPr>
          <p:cNvSpPr/>
          <p:nvPr/>
        </p:nvSpPr>
        <p:spPr>
          <a:xfrm>
            <a:off x="1285784" y="4858480"/>
            <a:ext cx="6572432" cy="646331"/>
          </a:xfrm>
          <a:prstGeom prst="rect">
            <a:avLst/>
          </a:prstGeom>
        </p:spPr>
        <p:txBody>
          <a:bodyPr wrap="square">
            <a:spAutoFit/>
          </a:bodyPr>
          <a:lstStyle/>
          <a:p>
            <a:pPr algn="ctr"/>
            <a:r>
              <a:rPr lang="en-GB"/>
              <a:t>Make a mental note of language use – particularly how they describe their symptoms and diagnosis (if at all)</a:t>
            </a:r>
          </a:p>
        </p:txBody>
      </p:sp>
    </p:spTree>
    <p:extLst>
      <p:ext uri="{BB962C8B-B14F-4D97-AF65-F5344CB8AC3E}">
        <p14:creationId xmlns:p14="http://schemas.microsoft.com/office/powerpoint/2010/main" val="2709181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48523-3FB4-4FAB-B443-AEB24E32EA2B}"/>
              </a:ext>
            </a:extLst>
          </p:cNvPr>
          <p:cNvSpPr>
            <a:spLocks noGrp="1"/>
          </p:cNvSpPr>
          <p:nvPr>
            <p:ph type="title"/>
          </p:nvPr>
        </p:nvSpPr>
        <p:spPr/>
        <p:txBody>
          <a:bodyPr/>
          <a:lstStyle/>
          <a:p>
            <a:r>
              <a:rPr lang="en-GB"/>
              <a:t>Activity</a:t>
            </a:r>
          </a:p>
        </p:txBody>
      </p:sp>
      <p:sp>
        <p:nvSpPr>
          <p:cNvPr id="3" name="Content Placeholder 2">
            <a:extLst>
              <a:ext uri="{FF2B5EF4-FFF2-40B4-BE49-F238E27FC236}">
                <a16:creationId xmlns:a16="http://schemas.microsoft.com/office/drawing/2014/main" id="{DF38095A-B2D4-4701-A80C-318A41112F98}"/>
              </a:ext>
            </a:extLst>
          </p:cNvPr>
          <p:cNvSpPr>
            <a:spLocks noGrp="1"/>
          </p:cNvSpPr>
          <p:nvPr>
            <p:ph idx="1"/>
          </p:nvPr>
        </p:nvSpPr>
        <p:spPr/>
        <p:txBody>
          <a:bodyPr>
            <a:normAutofit lnSpcReduction="10000"/>
          </a:bodyPr>
          <a:lstStyle/>
          <a:p>
            <a:r>
              <a:rPr lang="en-GB"/>
              <a:t>Share a story with your partner using one of the story-telling methods discussed – choose which ever method you prefer</a:t>
            </a:r>
          </a:p>
          <a:p>
            <a:r>
              <a:rPr lang="en-GB"/>
              <a:t>Your story should be:</a:t>
            </a:r>
          </a:p>
          <a:p>
            <a:pPr lvl="1"/>
            <a:r>
              <a:rPr lang="en-GB"/>
              <a:t>A real story about something that has happened to you personally</a:t>
            </a:r>
          </a:p>
          <a:p>
            <a:pPr lvl="1"/>
            <a:r>
              <a:rPr lang="en-GB"/>
              <a:t>Something you found difficult or challenging (e.g. a difficult work situation)</a:t>
            </a:r>
          </a:p>
          <a:p>
            <a:pPr lvl="1"/>
            <a:r>
              <a:rPr lang="en-GB"/>
              <a:t>Something you feel safe and comfortable to share in this context</a:t>
            </a:r>
          </a:p>
          <a:p>
            <a:endParaRPr lang="en-GB"/>
          </a:p>
          <a:p>
            <a:r>
              <a:rPr lang="en-GB"/>
              <a:t>The person listening to the story should listen, ask questions where appropriate, and reflect/ paraphrase/ summarise </a:t>
            </a:r>
          </a:p>
          <a:p>
            <a:pPr lvl="1"/>
            <a:endParaRPr lang="en-GB"/>
          </a:p>
        </p:txBody>
      </p:sp>
    </p:spTree>
    <p:extLst>
      <p:ext uri="{BB962C8B-B14F-4D97-AF65-F5344CB8AC3E}">
        <p14:creationId xmlns:p14="http://schemas.microsoft.com/office/powerpoint/2010/main" val="3096637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a:t>Working with diagnosis</a:t>
            </a:r>
            <a:endParaRPr lang="en-US"/>
          </a:p>
        </p:txBody>
      </p:sp>
    </p:spTree>
    <p:extLst>
      <p:ext uri="{BB962C8B-B14F-4D97-AF65-F5344CB8AC3E}">
        <p14:creationId xmlns:p14="http://schemas.microsoft.com/office/powerpoint/2010/main" val="121538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dirty="0"/>
              <a:t>Trainer notes: Understanding individual experiences</a:t>
            </a:r>
            <a:br>
              <a:rPr lang="en-GB" dirty="0"/>
            </a:br>
            <a:r>
              <a:rPr lang="en-GB" dirty="0"/>
              <a:t>1/2</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lnSpc>
                <a:spcPct val="100000"/>
              </a:lnSpc>
              <a:spcBef>
                <a:spcPts val="0"/>
              </a:spcBef>
              <a:spcAft>
                <a:spcPts val="600"/>
              </a:spcAft>
              <a:buNone/>
            </a:pPr>
            <a:r>
              <a:rPr lang="en-GB" sz="1100" b="1" dirty="0"/>
              <a:t>Purpose: </a:t>
            </a:r>
            <a:r>
              <a:rPr lang="en-GB" sz="1100" dirty="0"/>
              <a:t>to support participants to consider the impact of labels and diagnosis on individuals, and how different people’s experience and comfort with labels can be</a:t>
            </a:r>
            <a:endParaRPr lang="en-GB" sz="1100" b="1" dirty="0"/>
          </a:p>
          <a:p>
            <a:pPr marL="0" indent="0">
              <a:spcBef>
                <a:spcPts val="0"/>
              </a:spcBef>
              <a:buNone/>
            </a:pPr>
            <a:r>
              <a:rPr lang="en-GB" sz="1100" b="1" dirty="0">
                <a:latin typeface="Calibri Light"/>
                <a:cs typeface="Calibri Light"/>
              </a:rPr>
              <a:t>Materials: </a:t>
            </a:r>
            <a:r>
              <a:rPr lang="en-GB" sz="1100" dirty="0">
                <a:latin typeface="Calibri Light"/>
                <a:cs typeface="Calibri Light"/>
              </a:rPr>
              <a:t>updated version of slides 33 and 34 with facilitator’s real examples</a:t>
            </a:r>
          </a:p>
          <a:p>
            <a:pPr marL="0" indent="0">
              <a:lnSpc>
                <a:spcPct val="100000"/>
              </a:lnSpc>
              <a:spcBef>
                <a:spcPts val="0"/>
              </a:spcBef>
              <a:spcAft>
                <a:spcPts val="600"/>
              </a:spcAft>
              <a:buNone/>
            </a:pPr>
            <a:endParaRPr lang="en-GB" sz="1100" b="1" dirty="0"/>
          </a:p>
          <a:p>
            <a:pPr marL="0" indent="0">
              <a:lnSpc>
                <a:spcPct val="100000"/>
              </a:lnSpc>
              <a:spcBef>
                <a:spcPts val="0"/>
              </a:spcBef>
              <a:spcAft>
                <a:spcPts val="600"/>
              </a:spcAft>
              <a:buNone/>
            </a:pPr>
            <a:r>
              <a:rPr lang="en-GB" sz="1100" b="1" dirty="0"/>
              <a:t>Instructions: </a:t>
            </a:r>
          </a:p>
          <a:p>
            <a:pPr marL="0" indent="0">
              <a:spcBef>
                <a:spcPts val="0"/>
              </a:spcBef>
              <a:spcAft>
                <a:spcPts val="0"/>
              </a:spcAft>
              <a:buNone/>
            </a:pPr>
            <a:r>
              <a:rPr lang="en-GB" sz="1100" dirty="0">
                <a:latin typeface="Calibri Light"/>
                <a:cs typeface="Calibri Light"/>
              </a:rPr>
              <a:t>Share examples of some of the labels that you as facilitators have been given throughout the course of your life. Choose examples that cover a range of different aspects of yourself including mental and physical health diagnoses, social labels (for example related to relationships or social groups) and other labels that really stand out for you. Talk through some of your labels, sharing your personal relationship with these and how those have changed over time. For example, it might be that you embrace and enjoy some of those labels, and there might be some which you don’t identify with personally. Highlight the fact that some labels can be useful also the purpose at a point in time, but become less useful or relevant over time. For example, a particular diagnosis might be helpful initially to make sense of your experience, but over time this diagnosis might start to feel like a barrier to progress.</a:t>
            </a:r>
          </a:p>
          <a:p>
            <a:pPr marL="0" indent="0">
              <a:spcBef>
                <a:spcPts val="0"/>
              </a:spcBef>
              <a:spcAft>
                <a:spcPts val="0"/>
              </a:spcAft>
              <a:buNone/>
            </a:pPr>
            <a:endParaRPr lang="en-GB" sz="1100" dirty="0"/>
          </a:p>
          <a:p>
            <a:pPr marL="0" indent="0">
              <a:spcBef>
                <a:spcPts val="0"/>
              </a:spcBef>
              <a:spcAft>
                <a:spcPts val="0"/>
              </a:spcAft>
              <a:buNone/>
            </a:pPr>
            <a:r>
              <a:rPr lang="en-GB" sz="1100" dirty="0">
                <a:latin typeface="Calibri Light"/>
                <a:cs typeface="Calibri Light"/>
              </a:rPr>
              <a:t>Show the question on slide 35  and ask people to share any labels they’ve been given throughout their lives and which ones they identify with, or have chosen to reject. Remind people that they only need to share what they feel comfortable with.</a:t>
            </a:r>
          </a:p>
          <a:p>
            <a:pPr marL="0" indent="0">
              <a:spcBef>
                <a:spcPts val="0"/>
              </a:spcBef>
              <a:spcAft>
                <a:spcPts val="0"/>
              </a:spcAft>
              <a:buNone/>
            </a:pPr>
            <a:endParaRPr lang="en-GB" sz="1100" dirty="0"/>
          </a:p>
          <a:p>
            <a:pPr marL="0" indent="0">
              <a:spcBef>
                <a:spcPts val="0"/>
              </a:spcBef>
              <a:spcAft>
                <a:spcPts val="0"/>
              </a:spcAft>
              <a:buNone/>
            </a:pPr>
            <a:r>
              <a:rPr lang="en-GB" sz="1100" b="1" dirty="0">
                <a:latin typeface="Calibri Light"/>
                <a:cs typeface="Calibri Light"/>
              </a:rPr>
              <a:t>Activity 1</a:t>
            </a:r>
            <a:r>
              <a:rPr lang="en-GB" sz="1100" dirty="0">
                <a:latin typeface="Calibri Light"/>
                <a:cs typeface="Calibri Light"/>
              </a:rPr>
              <a:t>: divide people into small groups and ask them to consider the advantages and disadvantages of diagnoses. Debrief by asking people to share their reflections, writing up their thoughts on a flipchart/whiteboard. Emphasise the fact that however they might feel personally about a particular diagnosis, it’s a really personal thing, and it’s important not to make any assumptions about how somebody might feel about their particular diagnosis. For some it is a relief to understand what’s happening to them, and to be able to put a label on it, for others they might not identify with the diagnosis at all, and might find it really challenging or disempowering. Remind people of the importance of the language that we use when working with individuals, and how this should reflect how the individual chooses to describe themselves. Refer back to the recovery language discussion from earlier, encouraging people to think about using language that not only resonates with the individual, but that also conveys a sense of hope and opportunity rather than judgement or assumptions.</a:t>
            </a:r>
          </a:p>
          <a:p>
            <a:pPr marL="0" indent="0">
              <a:spcBef>
                <a:spcPts val="0"/>
              </a:spcBef>
              <a:spcAft>
                <a:spcPts val="0"/>
              </a:spcAft>
              <a:buNone/>
            </a:pPr>
            <a:endParaRPr lang="en-GB" sz="1100" b="1" dirty="0"/>
          </a:p>
        </p:txBody>
      </p:sp>
    </p:spTree>
    <p:extLst>
      <p:ext uri="{BB962C8B-B14F-4D97-AF65-F5344CB8AC3E}">
        <p14:creationId xmlns:p14="http://schemas.microsoft.com/office/powerpoint/2010/main" val="4154844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normAutofit fontScale="90000"/>
          </a:bodyPr>
          <a:lstStyle/>
          <a:p>
            <a:r>
              <a:rPr lang="en-GB" dirty="0"/>
              <a:t>Trainer notes: Understanding individual experiences</a:t>
            </a:r>
            <a:br>
              <a:rPr lang="en-GB" dirty="0"/>
            </a:br>
            <a:r>
              <a:rPr lang="en-GB" dirty="0"/>
              <a:t>2/2</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vert="horz" lIns="91440" tIns="45720" rIns="91440" bIns="45720" numCol="1" rtlCol="0" anchor="t">
            <a:noAutofit/>
          </a:bodyPr>
          <a:lstStyle/>
          <a:p>
            <a:pPr marL="0" indent="0">
              <a:spcBef>
                <a:spcPts val="0"/>
              </a:spcBef>
              <a:buNone/>
            </a:pPr>
            <a:r>
              <a:rPr lang="en-GB" sz="1100" dirty="0">
                <a:latin typeface="Calibri Light"/>
                <a:cs typeface="Calibri Light"/>
              </a:rPr>
              <a:t>Talk through slide 38, which we shared in session 3, which shows the link between our thoughts, physical response, emotions, and behaviours. Explain that the language that we use is not just about the words themselves, but the impact his words can have on our feelings, physical sensations and in turn, how we behave and interact with others. This is important not just in terms of the language we use with clients, but in understanding how language can trigger feelings in ourselves as PSW’s, particularly if we have had a bad experience with a particular label or diagnosis. We need to be mindful of managing ourselves and our reactions when talking to others about diagnosis and how this can impact on our stories and unconscious biases (slide 39). Talk through the example on slide 40 which shows how working with somebody with a particular diagnosis can trigger a chain of thoughts and feelings in a PSW that might influence how we behave.</a:t>
            </a:r>
          </a:p>
          <a:p>
            <a:pPr marL="0" indent="0">
              <a:spcBef>
                <a:spcPts val="0"/>
              </a:spcBef>
              <a:buNone/>
            </a:pPr>
            <a:endParaRPr lang="en-GB" sz="1100" dirty="0"/>
          </a:p>
          <a:p>
            <a:pPr marL="0" indent="0">
              <a:spcBef>
                <a:spcPts val="0"/>
              </a:spcBef>
              <a:buNone/>
            </a:pPr>
            <a:r>
              <a:rPr lang="en-GB" sz="1100" b="1" dirty="0">
                <a:latin typeface="Calibri Light"/>
                <a:cs typeface="Calibri Light"/>
              </a:rPr>
              <a:t>Activity 2</a:t>
            </a:r>
            <a:r>
              <a:rPr lang="en-GB" sz="1100" dirty="0">
                <a:latin typeface="Calibri Light"/>
                <a:cs typeface="Calibri Light"/>
              </a:rPr>
              <a:t>: in small groups ask people to answer the questions on slide 41 about the scenario with Dawn and Sadie. Debrief by asking people to share their thoughts. Highlight the fact that in this situation Dawn is being influenced, understandably, by her own negative experiences with a particular diagnosis and that this is leading her to make some assumptions about Sadie’s views on that diagnosis. This is likely to mean that Dawn will find interactions and conversations about Sadie distressing, and might impact on how she interacts with both Sadie and her colleagues. For Sadie this might impact on the support she receives, particularly if Sadie is quite comfortable with her diagnosis. In this situation Dawn should seek support from her supervisor to discuss her feelings, and whether it is appropriate for her to continue to support Sadie. If she does continue to work with Sadie, she needs to make sure that she uses the tools discussed today to get a really clear understanding of Sadie’s feelings about the diagnosis, and that she supporting Sadie in the context of her needs, rather than Dawn’s emotional reaction.</a:t>
            </a:r>
          </a:p>
          <a:p>
            <a:pPr marL="0" indent="0">
              <a:spcBef>
                <a:spcPts val="0"/>
              </a:spcBef>
              <a:buNone/>
            </a:pPr>
            <a:r>
              <a:rPr lang="en-GB" sz="1100" dirty="0">
                <a:latin typeface="Calibri Light"/>
                <a:cs typeface="Calibri Light"/>
              </a:rPr>
              <a:t>Finish the discussion by showing slide 42. The key learning from this session is that we should avoid making assumptions based on diagnosis, and instead challenge ourselves to ask question “what does this mean for you?”, or when working with other professionals “what does this mean for them?” to get beyond the label to what is actually important or useful to the individual.</a:t>
            </a:r>
          </a:p>
          <a:p>
            <a:pPr marL="0" indent="0">
              <a:spcBef>
                <a:spcPts val="0"/>
              </a:spcBef>
              <a:buNone/>
            </a:pPr>
            <a:endParaRPr lang="en-GB" sz="1100" dirty="0"/>
          </a:p>
          <a:p>
            <a:pPr marL="0" indent="0">
              <a:spcBef>
                <a:spcPts val="0"/>
              </a:spcBef>
              <a:buNone/>
            </a:pPr>
            <a:r>
              <a:rPr lang="en-GB" sz="1100" b="1" dirty="0"/>
              <a:t>Timings</a:t>
            </a:r>
            <a:r>
              <a:rPr lang="en-GB" sz="1100" dirty="0"/>
              <a:t>:</a:t>
            </a:r>
          </a:p>
          <a:p>
            <a:pPr>
              <a:spcBef>
                <a:spcPts val="0"/>
              </a:spcBef>
            </a:pPr>
            <a:r>
              <a:rPr lang="en-GB" sz="1100" dirty="0">
                <a:latin typeface="Calibri Light"/>
                <a:cs typeface="Calibri Light"/>
              </a:rPr>
              <a:t>Discussion of labels, 15 minutes</a:t>
            </a:r>
          </a:p>
          <a:p>
            <a:pPr>
              <a:spcBef>
                <a:spcPts val="0"/>
              </a:spcBef>
            </a:pPr>
            <a:r>
              <a:rPr lang="en-GB" sz="1100" dirty="0">
                <a:latin typeface="Calibri Light"/>
                <a:cs typeface="Calibri Light"/>
              </a:rPr>
              <a:t>Activity one, 15 minutes, debrief, 15 minutes. </a:t>
            </a:r>
          </a:p>
          <a:p>
            <a:pPr>
              <a:spcBef>
                <a:spcPts val="0"/>
              </a:spcBef>
            </a:pPr>
            <a:r>
              <a:rPr lang="en-GB" sz="1100" dirty="0">
                <a:latin typeface="Calibri Light"/>
                <a:cs typeface="Calibri Light"/>
              </a:rPr>
              <a:t>Introduction to example, five minutes. </a:t>
            </a:r>
            <a:endParaRPr lang="en-GB" sz="1100" dirty="0"/>
          </a:p>
          <a:p>
            <a:pPr>
              <a:spcBef>
                <a:spcPts val="0"/>
              </a:spcBef>
            </a:pPr>
            <a:r>
              <a:rPr lang="en-GB" sz="1100" dirty="0">
                <a:latin typeface="Calibri Light"/>
                <a:cs typeface="Calibri Light"/>
              </a:rPr>
              <a:t>Activity two, 10 minutes, debrief 15 minutes</a:t>
            </a:r>
          </a:p>
        </p:txBody>
      </p:sp>
    </p:spTree>
    <p:extLst>
      <p:ext uri="{BB962C8B-B14F-4D97-AF65-F5344CB8AC3E}">
        <p14:creationId xmlns:p14="http://schemas.microsoft.com/office/powerpoint/2010/main" val="19151033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D4EA5-1FDE-4BA7-8CCB-65702CA7F857}"/>
              </a:ext>
            </a:extLst>
          </p:cNvPr>
          <p:cNvSpPr>
            <a:spLocks noGrp="1"/>
          </p:cNvSpPr>
          <p:nvPr>
            <p:ph type="title"/>
          </p:nvPr>
        </p:nvSpPr>
        <p:spPr/>
        <p:txBody>
          <a:bodyPr/>
          <a:lstStyle/>
          <a:p>
            <a:r>
              <a:rPr lang="en-GB" dirty="0"/>
              <a:t>Labels – </a:t>
            </a:r>
            <a:r>
              <a:rPr lang="en-GB" i="1" dirty="0"/>
              <a:t>Example</a:t>
            </a:r>
            <a:r>
              <a:rPr lang="en-GB" dirty="0"/>
              <a:t> </a:t>
            </a:r>
          </a:p>
        </p:txBody>
      </p:sp>
      <p:sp>
        <p:nvSpPr>
          <p:cNvPr id="9" name="Freeform: Shape 8">
            <a:extLst>
              <a:ext uri="{FF2B5EF4-FFF2-40B4-BE49-F238E27FC236}">
                <a16:creationId xmlns:a16="http://schemas.microsoft.com/office/drawing/2014/main" id="{FFD3EE1C-1172-43A6-8D58-C110D746C851}"/>
              </a:ext>
            </a:extLst>
          </p:cNvPr>
          <p:cNvSpPr/>
          <p:nvPr/>
        </p:nvSpPr>
        <p:spPr>
          <a:xfrm>
            <a:off x="1336322"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Mum</a:t>
            </a:r>
            <a:endParaRPr lang="en-GB" sz="1800" kern="1200"/>
          </a:p>
        </p:txBody>
      </p:sp>
      <p:sp>
        <p:nvSpPr>
          <p:cNvPr id="10" name="Freeform: Shape 9">
            <a:extLst>
              <a:ext uri="{FF2B5EF4-FFF2-40B4-BE49-F238E27FC236}">
                <a16:creationId xmlns:a16="http://schemas.microsoft.com/office/drawing/2014/main" id="{CD9163D2-5735-402A-8B24-AB32292558AC}"/>
              </a:ext>
            </a:extLst>
          </p:cNvPr>
          <p:cNvSpPr/>
          <p:nvPr/>
        </p:nvSpPr>
        <p:spPr>
          <a:xfrm>
            <a:off x="3023589"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Drama queen</a:t>
            </a:r>
            <a:endParaRPr lang="en-GB" sz="1800" kern="1200"/>
          </a:p>
        </p:txBody>
      </p:sp>
      <p:sp>
        <p:nvSpPr>
          <p:cNvPr id="12" name="Freeform: Shape 11">
            <a:extLst>
              <a:ext uri="{FF2B5EF4-FFF2-40B4-BE49-F238E27FC236}">
                <a16:creationId xmlns:a16="http://schemas.microsoft.com/office/drawing/2014/main" id="{C7E1171C-92E9-40C6-B645-D599DD0914CA}"/>
              </a:ext>
            </a:extLst>
          </p:cNvPr>
          <p:cNvSpPr/>
          <p:nvPr/>
        </p:nvSpPr>
        <p:spPr>
          <a:xfrm>
            <a:off x="4712825"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Attention seeker</a:t>
            </a:r>
            <a:endParaRPr lang="en-GB" sz="1800" kern="1200"/>
          </a:p>
        </p:txBody>
      </p:sp>
      <p:sp>
        <p:nvSpPr>
          <p:cNvPr id="13" name="Freeform: Shape 12">
            <a:extLst>
              <a:ext uri="{FF2B5EF4-FFF2-40B4-BE49-F238E27FC236}">
                <a16:creationId xmlns:a16="http://schemas.microsoft.com/office/drawing/2014/main" id="{4F3020B9-D305-45CD-A749-BB02337FD0F8}"/>
              </a:ext>
            </a:extLst>
          </p:cNvPr>
          <p:cNvSpPr/>
          <p:nvPr/>
        </p:nvSpPr>
        <p:spPr>
          <a:xfrm>
            <a:off x="6400092"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“Depression”</a:t>
            </a:r>
            <a:endParaRPr lang="en-GB" sz="1800" kern="1200"/>
          </a:p>
        </p:txBody>
      </p:sp>
      <p:sp>
        <p:nvSpPr>
          <p:cNvPr id="14" name="Freeform: Shape 13">
            <a:extLst>
              <a:ext uri="{FF2B5EF4-FFF2-40B4-BE49-F238E27FC236}">
                <a16:creationId xmlns:a16="http://schemas.microsoft.com/office/drawing/2014/main" id="{EBFD7208-E68D-4351-BDAE-03B6C0003E26}"/>
              </a:ext>
            </a:extLst>
          </p:cNvPr>
          <p:cNvSpPr/>
          <p:nvPr/>
        </p:nvSpPr>
        <p:spPr>
          <a:xfrm>
            <a:off x="1336323"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Lazy</a:t>
            </a:r>
            <a:endParaRPr lang="en-GB" sz="1800" kern="1200"/>
          </a:p>
        </p:txBody>
      </p:sp>
      <p:sp>
        <p:nvSpPr>
          <p:cNvPr id="15" name="Freeform: Shape 14">
            <a:extLst>
              <a:ext uri="{FF2B5EF4-FFF2-40B4-BE49-F238E27FC236}">
                <a16:creationId xmlns:a16="http://schemas.microsoft.com/office/drawing/2014/main" id="{5CDE9F65-8F16-4D28-864B-96AA5FB264A1}"/>
              </a:ext>
            </a:extLst>
          </p:cNvPr>
          <p:cNvSpPr/>
          <p:nvPr/>
        </p:nvSpPr>
        <p:spPr>
          <a:xfrm>
            <a:off x="3023589"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Wife</a:t>
            </a:r>
            <a:endParaRPr lang="en-GB" sz="1800" kern="1200"/>
          </a:p>
        </p:txBody>
      </p:sp>
      <p:sp>
        <p:nvSpPr>
          <p:cNvPr id="16" name="Freeform: Shape 15">
            <a:extLst>
              <a:ext uri="{FF2B5EF4-FFF2-40B4-BE49-F238E27FC236}">
                <a16:creationId xmlns:a16="http://schemas.microsoft.com/office/drawing/2014/main" id="{F02C8407-7AC8-4D66-BAA6-9E8412B224B9}"/>
              </a:ext>
            </a:extLst>
          </p:cNvPr>
          <p:cNvSpPr/>
          <p:nvPr/>
        </p:nvSpPr>
        <p:spPr>
          <a:xfrm>
            <a:off x="4710855"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“Ehlers-Danlos Syndrome”</a:t>
            </a:r>
          </a:p>
        </p:txBody>
      </p:sp>
      <p:sp>
        <p:nvSpPr>
          <p:cNvPr id="18" name="Freeform: Shape 17">
            <a:extLst>
              <a:ext uri="{FF2B5EF4-FFF2-40B4-BE49-F238E27FC236}">
                <a16:creationId xmlns:a16="http://schemas.microsoft.com/office/drawing/2014/main" id="{31A2D86E-68D7-424A-BCFF-E9B763197937}"/>
              </a:ext>
            </a:extLst>
          </p:cNvPr>
          <p:cNvSpPr/>
          <p:nvPr/>
        </p:nvSpPr>
        <p:spPr>
          <a:xfrm>
            <a:off x="6398121"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Singer</a:t>
            </a:r>
            <a:endParaRPr lang="en-GB" sz="1800" kern="1200"/>
          </a:p>
        </p:txBody>
      </p:sp>
      <p:sp>
        <p:nvSpPr>
          <p:cNvPr id="19" name="Freeform: Shape 18">
            <a:extLst>
              <a:ext uri="{FF2B5EF4-FFF2-40B4-BE49-F238E27FC236}">
                <a16:creationId xmlns:a16="http://schemas.microsoft.com/office/drawing/2014/main" id="{D9BE144E-40CC-4F85-B985-11ABE0E727F8}"/>
              </a:ext>
            </a:extLst>
          </p:cNvPr>
          <p:cNvSpPr/>
          <p:nvPr/>
        </p:nvSpPr>
        <p:spPr>
          <a:xfrm>
            <a:off x="1336323"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“Anxiety”</a:t>
            </a:r>
            <a:endParaRPr lang="en-GB" sz="1800" kern="1200"/>
          </a:p>
        </p:txBody>
      </p:sp>
      <p:sp>
        <p:nvSpPr>
          <p:cNvPr id="21" name="Freeform: Shape 20">
            <a:extLst>
              <a:ext uri="{FF2B5EF4-FFF2-40B4-BE49-F238E27FC236}">
                <a16:creationId xmlns:a16="http://schemas.microsoft.com/office/drawing/2014/main" id="{2A8A7063-02D4-4FB6-AEA0-5BE877F84908}"/>
              </a:ext>
            </a:extLst>
          </p:cNvPr>
          <p:cNvSpPr/>
          <p:nvPr/>
        </p:nvSpPr>
        <p:spPr>
          <a:xfrm>
            <a:off x="3025558"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Disabled</a:t>
            </a:r>
          </a:p>
        </p:txBody>
      </p:sp>
      <p:sp>
        <p:nvSpPr>
          <p:cNvPr id="22" name="Freeform: Shape 21">
            <a:extLst>
              <a:ext uri="{FF2B5EF4-FFF2-40B4-BE49-F238E27FC236}">
                <a16:creationId xmlns:a16="http://schemas.microsoft.com/office/drawing/2014/main" id="{372B4A37-ADF2-4E2F-B599-754D0E4A3BE1}"/>
              </a:ext>
            </a:extLst>
          </p:cNvPr>
          <p:cNvSpPr/>
          <p:nvPr/>
        </p:nvSpPr>
        <p:spPr>
          <a:xfrm>
            <a:off x="4712825"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Londoner</a:t>
            </a:r>
            <a:endParaRPr lang="en-GB" sz="1800" kern="1200"/>
          </a:p>
        </p:txBody>
      </p:sp>
      <p:sp>
        <p:nvSpPr>
          <p:cNvPr id="23" name="Freeform: Shape 22">
            <a:extLst>
              <a:ext uri="{FF2B5EF4-FFF2-40B4-BE49-F238E27FC236}">
                <a16:creationId xmlns:a16="http://schemas.microsoft.com/office/drawing/2014/main" id="{704C52EC-B288-44BF-B36D-ABBD17292A74}"/>
              </a:ext>
            </a:extLst>
          </p:cNvPr>
          <p:cNvSpPr/>
          <p:nvPr/>
        </p:nvSpPr>
        <p:spPr>
          <a:xfrm>
            <a:off x="6400092"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Mixed-race</a:t>
            </a:r>
            <a:endParaRPr lang="en-GB" sz="1800" kern="1200"/>
          </a:p>
        </p:txBody>
      </p:sp>
      <p:sp>
        <p:nvSpPr>
          <p:cNvPr id="25" name="Freeform: Shape 24">
            <a:extLst>
              <a:ext uri="{FF2B5EF4-FFF2-40B4-BE49-F238E27FC236}">
                <a16:creationId xmlns:a16="http://schemas.microsoft.com/office/drawing/2014/main" id="{044CFE0B-C629-4B48-BAD8-F013AAF47CED}"/>
              </a:ext>
            </a:extLst>
          </p:cNvPr>
          <p:cNvSpPr/>
          <p:nvPr/>
        </p:nvSpPr>
        <p:spPr>
          <a:xfrm>
            <a:off x="2192312"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“PTSD”</a:t>
            </a:r>
          </a:p>
        </p:txBody>
      </p:sp>
      <p:sp>
        <p:nvSpPr>
          <p:cNvPr id="26" name="Freeform: Shape 25">
            <a:extLst>
              <a:ext uri="{FF2B5EF4-FFF2-40B4-BE49-F238E27FC236}">
                <a16:creationId xmlns:a16="http://schemas.microsoft.com/office/drawing/2014/main" id="{351FE719-F14C-4132-9201-5C79355789F7}"/>
              </a:ext>
            </a:extLst>
          </p:cNvPr>
          <p:cNvSpPr/>
          <p:nvPr/>
        </p:nvSpPr>
        <p:spPr>
          <a:xfrm>
            <a:off x="3879579"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Nice</a:t>
            </a:r>
            <a:endParaRPr lang="en-GB" sz="1800" kern="1200"/>
          </a:p>
        </p:txBody>
      </p:sp>
      <p:sp>
        <p:nvSpPr>
          <p:cNvPr id="27" name="Freeform: Shape 26">
            <a:extLst>
              <a:ext uri="{FF2B5EF4-FFF2-40B4-BE49-F238E27FC236}">
                <a16:creationId xmlns:a16="http://schemas.microsoft.com/office/drawing/2014/main" id="{A8AAB03F-0C71-4F80-974B-1BCF88347895}"/>
              </a:ext>
            </a:extLst>
          </p:cNvPr>
          <p:cNvSpPr/>
          <p:nvPr/>
        </p:nvSpPr>
        <p:spPr>
          <a:xfrm>
            <a:off x="5566847"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0" i="0" kern="1200"/>
              <a:t>Harry Potter obsessive</a:t>
            </a:r>
            <a:endParaRPr lang="en-GB" sz="1800" kern="1200"/>
          </a:p>
        </p:txBody>
      </p:sp>
      <p:sp>
        <p:nvSpPr>
          <p:cNvPr id="2" name="Rectangle 1">
            <a:extLst>
              <a:ext uri="{FF2B5EF4-FFF2-40B4-BE49-F238E27FC236}">
                <a16:creationId xmlns:a16="http://schemas.microsoft.com/office/drawing/2014/main" id="{D45896B6-9D2A-435C-B500-AEB204F362DE}"/>
              </a:ext>
            </a:extLst>
          </p:cNvPr>
          <p:cNvSpPr/>
          <p:nvPr/>
        </p:nvSpPr>
        <p:spPr>
          <a:xfrm>
            <a:off x="2045110" y="1936955"/>
            <a:ext cx="5055616" cy="32544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Facilitator 1 to update with their own example</a:t>
            </a:r>
          </a:p>
        </p:txBody>
      </p:sp>
    </p:spTree>
    <p:extLst>
      <p:ext uri="{BB962C8B-B14F-4D97-AF65-F5344CB8AC3E}">
        <p14:creationId xmlns:p14="http://schemas.microsoft.com/office/powerpoint/2010/main" val="3461751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C2D4EA5-1FDE-4BA7-8CCB-65702CA7F857}"/>
              </a:ext>
            </a:extLst>
          </p:cNvPr>
          <p:cNvSpPr>
            <a:spLocks noGrp="1"/>
          </p:cNvSpPr>
          <p:nvPr>
            <p:ph type="title"/>
          </p:nvPr>
        </p:nvSpPr>
        <p:spPr/>
        <p:txBody>
          <a:bodyPr/>
          <a:lstStyle/>
          <a:p>
            <a:r>
              <a:rPr lang="en-GB" dirty="0"/>
              <a:t>Labels – </a:t>
            </a:r>
            <a:r>
              <a:rPr lang="en-GB" i="1" dirty="0"/>
              <a:t>Example</a:t>
            </a:r>
            <a:r>
              <a:rPr lang="en-GB" dirty="0"/>
              <a:t> </a:t>
            </a:r>
          </a:p>
        </p:txBody>
      </p:sp>
      <p:sp>
        <p:nvSpPr>
          <p:cNvPr id="9" name="Freeform: Shape 8">
            <a:extLst>
              <a:ext uri="{FF2B5EF4-FFF2-40B4-BE49-F238E27FC236}">
                <a16:creationId xmlns:a16="http://schemas.microsoft.com/office/drawing/2014/main" id="{FFD3EE1C-1172-43A6-8D58-C110D746C851}"/>
              </a:ext>
            </a:extLst>
          </p:cNvPr>
          <p:cNvSpPr/>
          <p:nvPr/>
        </p:nvSpPr>
        <p:spPr>
          <a:xfrm>
            <a:off x="1336322"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Aunty</a:t>
            </a:r>
          </a:p>
        </p:txBody>
      </p:sp>
      <p:sp>
        <p:nvSpPr>
          <p:cNvPr id="10" name="Freeform: Shape 9">
            <a:extLst>
              <a:ext uri="{FF2B5EF4-FFF2-40B4-BE49-F238E27FC236}">
                <a16:creationId xmlns:a16="http://schemas.microsoft.com/office/drawing/2014/main" id="{CD9163D2-5735-402A-8B24-AB32292558AC}"/>
              </a:ext>
            </a:extLst>
          </p:cNvPr>
          <p:cNvSpPr/>
          <p:nvPr/>
        </p:nvSpPr>
        <p:spPr>
          <a:xfrm>
            <a:off x="3023589"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BPD</a:t>
            </a:r>
          </a:p>
        </p:txBody>
      </p:sp>
      <p:sp>
        <p:nvSpPr>
          <p:cNvPr id="12" name="Freeform: Shape 11">
            <a:extLst>
              <a:ext uri="{FF2B5EF4-FFF2-40B4-BE49-F238E27FC236}">
                <a16:creationId xmlns:a16="http://schemas.microsoft.com/office/drawing/2014/main" id="{C7E1171C-92E9-40C6-B645-D599DD0914CA}"/>
              </a:ext>
            </a:extLst>
          </p:cNvPr>
          <p:cNvSpPr/>
          <p:nvPr/>
        </p:nvSpPr>
        <p:spPr>
          <a:xfrm>
            <a:off x="4712825"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Full on</a:t>
            </a:r>
          </a:p>
        </p:txBody>
      </p:sp>
      <p:sp>
        <p:nvSpPr>
          <p:cNvPr id="13" name="Freeform: Shape 12">
            <a:extLst>
              <a:ext uri="{FF2B5EF4-FFF2-40B4-BE49-F238E27FC236}">
                <a16:creationId xmlns:a16="http://schemas.microsoft.com/office/drawing/2014/main" id="{4F3020B9-D305-45CD-A749-BB02337FD0F8}"/>
              </a:ext>
            </a:extLst>
          </p:cNvPr>
          <p:cNvSpPr/>
          <p:nvPr/>
        </p:nvSpPr>
        <p:spPr>
          <a:xfrm>
            <a:off x="6400092" y="159218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M.E.</a:t>
            </a:r>
          </a:p>
        </p:txBody>
      </p:sp>
      <p:sp>
        <p:nvSpPr>
          <p:cNvPr id="14" name="Freeform: Shape 13">
            <a:extLst>
              <a:ext uri="{FF2B5EF4-FFF2-40B4-BE49-F238E27FC236}">
                <a16:creationId xmlns:a16="http://schemas.microsoft.com/office/drawing/2014/main" id="{EBFD7208-E68D-4351-BDAE-03B6C0003E26}"/>
              </a:ext>
            </a:extLst>
          </p:cNvPr>
          <p:cNvSpPr/>
          <p:nvPr/>
        </p:nvSpPr>
        <p:spPr>
          <a:xfrm>
            <a:off x="1336323"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Lovely </a:t>
            </a:r>
          </a:p>
        </p:txBody>
      </p:sp>
      <p:sp>
        <p:nvSpPr>
          <p:cNvPr id="15" name="Freeform: Shape 14">
            <a:extLst>
              <a:ext uri="{FF2B5EF4-FFF2-40B4-BE49-F238E27FC236}">
                <a16:creationId xmlns:a16="http://schemas.microsoft.com/office/drawing/2014/main" id="{5CDE9F65-8F16-4D28-864B-96AA5FB264A1}"/>
              </a:ext>
            </a:extLst>
          </p:cNvPr>
          <p:cNvSpPr/>
          <p:nvPr/>
        </p:nvSpPr>
        <p:spPr>
          <a:xfrm>
            <a:off x="3023589"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Mad</a:t>
            </a:r>
          </a:p>
        </p:txBody>
      </p:sp>
      <p:sp>
        <p:nvSpPr>
          <p:cNvPr id="16" name="Freeform: Shape 15">
            <a:extLst>
              <a:ext uri="{FF2B5EF4-FFF2-40B4-BE49-F238E27FC236}">
                <a16:creationId xmlns:a16="http://schemas.microsoft.com/office/drawing/2014/main" id="{F02C8407-7AC8-4D66-BAA6-9E8412B224B9}"/>
              </a:ext>
            </a:extLst>
          </p:cNvPr>
          <p:cNvSpPr/>
          <p:nvPr/>
        </p:nvSpPr>
        <p:spPr>
          <a:xfrm>
            <a:off x="4710855"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Sister</a:t>
            </a:r>
          </a:p>
        </p:txBody>
      </p:sp>
      <p:sp>
        <p:nvSpPr>
          <p:cNvPr id="18" name="Freeform: Shape 17">
            <a:extLst>
              <a:ext uri="{FF2B5EF4-FFF2-40B4-BE49-F238E27FC236}">
                <a16:creationId xmlns:a16="http://schemas.microsoft.com/office/drawing/2014/main" id="{31A2D86E-68D7-424A-BCFF-E9B763197937}"/>
              </a:ext>
            </a:extLst>
          </p:cNvPr>
          <p:cNvSpPr/>
          <p:nvPr/>
        </p:nvSpPr>
        <p:spPr>
          <a:xfrm>
            <a:off x="6398121" y="2665903"/>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Angry </a:t>
            </a:r>
          </a:p>
        </p:txBody>
      </p:sp>
      <p:sp>
        <p:nvSpPr>
          <p:cNvPr id="19" name="Freeform: Shape 18">
            <a:extLst>
              <a:ext uri="{FF2B5EF4-FFF2-40B4-BE49-F238E27FC236}">
                <a16:creationId xmlns:a16="http://schemas.microsoft.com/office/drawing/2014/main" id="{D9BE144E-40CC-4F85-B985-11ABE0E727F8}"/>
              </a:ext>
            </a:extLst>
          </p:cNvPr>
          <p:cNvSpPr/>
          <p:nvPr/>
        </p:nvSpPr>
        <p:spPr>
          <a:xfrm>
            <a:off x="1336323"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a:t>Dis-abled </a:t>
            </a:r>
            <a:endParaRPr lang="en-GB" sz="1800" kern="1200"/>
          </a:p>
        </p:txBody>
      </p:sp>
      <p:sp>
        <p:nvSpPr>
          <p:cNvPr id="21" name="Freeform: Shape 20">
            <a:extLst>
              <a:ext uri="{FF2B5EF4-FFF2-40B4-BE49-F238E27FC236}">
                <a16:creationId xmlns:a16="http://schemas.microsoft.com/office/drawing/2014/main" id="{2A8A7063-02D4-4FB6-AEA0-5BE877F84908}"/>
              </a:ext>
            </a:extLst>
          </p:cNvPr>
          <p:cNvSpPr/>
          <p:nvPr/>
        </p:nvSpPr>
        <p:spPr>
          <a:xfrm>
            <a:off x="3025558"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a:t>Sci Fi freak</a:t>
            </a:r>
            <a:endParaRPr lang="en-GB" sz="1800" kern="1200"/>
          </a:p>
        </p:txBody>
      </p:sp>
      <p:sp>
        <p:nvSpPr>
          <p:cNvPr id="22" name="Freeform: Shape 21">
            <a:extLst>
              <a:ext uri="{FF2B5EF4-FFF2-40B4-BE49-F238E27FC236}">
                <a16:creationId xmlns:a16="http://schemas.microsoft.com/office/drawing/2014/main" id="{372B4A37-ADF2-4E2F-B599-754D0E4A3BE1}"/>
              </a:ext>
            </a:extLst>
          </p:cNvPr>
          <p:cNvSpPr/>
          <p:nvPr/>
        </p:nvSpPr>
        <p:spPr>
          <a:xfrm>
            <a:off x="4712825"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Attention seeker</a:t>
            </a:r>
          </a:p>
        </p:txBody>
      </p:sp>
      <p:sp>
        <p:nvSpPr>
          <p:cNvPr id="23" name="Freeform: Shape 22">
            <a:extLst>
              <a:ext uri="{FF2B5EF4-FFF2-40B4-BE49-F238E27FC236}">
                <a16:creationId xmlns:a16="http://schemas.microsoft.com/office/drawing/2014/main" id="{704C52EC-B288-44BF-B36D-ABBD17292A74}"/>
              </a:ext>
            </a:extLst>
          </p:cNvPr>
          <p:cNvSpPr/>
          <p:nvPr/>
        </p:nvSpPr>
        <p:spPr>
          <a:xfrm>
            <a:off x="6400092" y="3739618"/>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Manic</a:t>
            </a:r>
          </a:p>
        </p:txBody>
      </p:sp>
      <p:sp>
        <p:nvSpPr>
          <p:cNvPr id="25" name="Freeform: Shape 24">
            <a:extLst>
              <a:ext uri="{FF2B5EF4-FFF2-40B4-BE49-F238E27FC236}">
                <a16:creationId xmlns:a16="http://schemas.microsoft.com/office/drawing/2014/main" id="{044CFE0B-C629-4B48-BAD8-F013AAF47CED}"/>
              </a:ext>
            </a:extLst>
          </p:cNvPr>
          <p:cNvSpPr/>
          <p:nvPr/>
        </p:nvSpPr>
        <p:spPr>
          <a:xfrm>
            <a:off x="2192312"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Quiet</a:t>
            </a:r>
          </a:p>
        </p:txBody>
      </p:sp>
      <p:sp>
        <p:nvSpPr>
          <p:cNvPr id="26" name="Freeform: Shape 25">
            <a:extLst>
              <a:ext uri="{FF2B5EF4-FFF2-40B4-BE49-F238E27FC236}">
                <a16:creationId xmlns:a16="http://schemas.microsoft.com/office/drawing/2014/main" id="{351FE719-F14C-4132-9201-5C79355789F7}"/>
              </a:ext>
            </a:extLst>
          </p:cNvPr>
          <p:cNvSpPr/>
          <p:nvPr/>
        </p:nvSpPr>
        <p:spPr>
          <a:xfrm>
            <a:off x="3879579"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Maid</a:t>
            </a:r>
          </a:p>
        </p:txBody>
      </p:sp>
      <p:sp>
        <p:nvSpPr>
          <p:cNvPr id="27" name="Freeform: Shape 26">
            <a:extLst>
              <a:ext uri="{FF2B5EF4-FFF2-40B4-BE49-F238E27FC236}">
                <a16:creationId xmlns:a16="http://schemas.microsoft.com/office/drawing/2014/main" id="{A8AAB03F-0C71-4F80-974B-1BCF88347895}"/>
              </a:ext>
            </a:extLst>
          </p:cNvPr>
          <p:cNvSpPr/>
          <p:nvPr/>
        </p:nvSpPr>
        <p:spPr>
          <a:xfrm>
            <a:off x="5566847" y="4813334"/>
            <a:ext cx="1533879" cy="920327"/>
          </a:xfrm>
          <a:custGeom>
            <a:avLst/>
            <a:gdLst>
              <a:gd name="connsiteX0" fmla="*/ 0 w 1533879"/>
              <a:gd name="connsiteY0" fmla="*/ 0 h 920327"/>
              <a:gd name="connsiteX1" fmla="*/ 1533879 w 1533879"/>
              <a:gd name="connsiteY1" fmla="*/ 0 h 920327"/>
              <a:gd name="connsiteX2" fmla="*/ 1533879 w 1533879"/>
              <a:gd name="connsiteY2" fmla="*/ 920327 h 920327"/>
              <a:gd name="connsiteX3" fmla="*/ 0 w 1533879"/>
              <a:gd name="connsiteY3" fmla="*/ 920327 h 920327"/>
              <a:gd name="connsiteX4" fmla="*/ 0 w 1533879"/>
              <a:gd name="connsiteY4" fmla="*/ 0 h 9203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3879" h="920327">
                <a:moveTo>
                  <a:pt x="0" y="0"/>
                </a:moveTo>
                <a:lnTo>
                  <a:pt x="1533879" y="0"/>
                </a:lnTo>
                <a:lnTo>
                  <a:pt x="1533879" y="920327"/>
                </a:lnTo>
                <a:lnTo>
                  <a:pt x="0" y="920327"/>
                </a:lnTo>
                <a:lnTo>
                  <a:pt x="0" y="0"/>
                </a:lnTo>
                <a:close/>
              </a:path>
            </a:pathLst>
          </a:custGeom>
          <a:solidFill>
            <a:srgbClr val="1A92C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t>Depressive</a:t>
            </a:r>
          </a:p>
        </p:txBody>
      </p:sp>
      <p:sp>
        <p:nvSpPr>
          <p:cNvPr id="20" name="Rectangle 19">
            <a:extLst>
              <a:ext uri="{FF2B5EF4-FFF2-40B4-BE49-F238E27FC236}">
                <a16:creationId xmlns:a16="http://schemas.microsoft.com/office/drawing/2014/main" id="{18EE0DBC-4EED-406E-8C54-1D480060BB84}"/>
              </a:ext>
            </a:extLst>
          </p:cNvPr>
          <p:cNvSpPr/>
          <p:nvPr/>
        </p:nvSpPr>
        <p:spPr>
          <a:xfrm>
            <a:off x="2045110" y="1936955"/>
            <a:ext cx="5055616" cy="3254477"/>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Facilitator 2 to update with their own example</a:t>
            </a:r>
          </a:p>
        </p:txBody>
      </p:sp>
    </p:spTree>
    <p:extLst>
      <p:ext uri="{BB962C8B-B14F-4D97-AF65-F5344CB8AC3E}">
        <p14:creationId xmlns:p14="http://schemas.microsoft.com/office/powerpoint/2010/main" val="67642391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FCC3-BC38-4567-9A2B-3411AEA5FEAA}"/>
              </a:ext>
            </a:extLst>
          </p:cNvPr>
          <p:cNvSpPr>
            <a:spLocks noGrp="1"/>
          </p:cNvSpPr>
          <p:nvPr>
            <p:ph type="title"/>
          </p:nvPr>
        </p:nvSpPr>
        <p:spPr/>
        <p:txBody>
          <a:bodyPr>
            <a:normAutofit/>
          </a:bodyPr>
          <a:lstStyle/>
          <a:p>
            <a:r>
              <a:rPr lang="en-GB"/>
              <a:t>What labels have you had in your life?</a:t>
            </a:r>
          </a:p>
        </p:txBody>
      </p:sp>
      <p:sp>
        <p:nvSpPr>
          <p:cNvPr id="3" name="Content Placeholder 2">
            <a:extLst>
              <a:ext uri="{FF2B5EF4-FFF2-40B4-BE49-F238E27FC236}">
                <a16:creationId xmlns:a16="http://schemas.microsoft.com/office/drawing/2014/main" id="{B2789F54-65B4-4605-9F57-96499E2A6715}"/>
              </a:ext>
            </a:extLst>
          </p:cNvPr>
          <p:cNvSpPr>
            <a:spLocks noGrp="1"/>
          </p:cNvSpPr>
          <p:nvPr>
            <p:ph idx="1"/>
          </p:nvPr>
        </p:nvSpPr>
        <p:spPr>
          <a:xfrm>
            <a:off x="489857" y="1487256"/>
            <a:ext cx="8288614" cy="3248867"/>
          </a:xfrm>
        </p:spPr>
        <p:txBody>
          <a:bodyPr anchor="ctr">
            <a:normAutofit/>
          </a:bodyPr>
          <a:lstStyle/>
          <a:p>
            <a:pPr marL="0" indent="0">
              <a:buNone/>
            </a:pPr>
            <a:r>
              <a:rPr lang="en-GB"/>
              <a:t>Reflect on any labels you’ve had through your life – which do you identify with?</a:t>
            </a:r>
          </a:p>
        </p:txBody>
      </p:sp>
    </p:spTree>
    <p:extLst>
      <p:ext uri="{BB962C8B-B14F-4D97-AF65-F5344CB8AC3E}">
        <p14:creationId xmlns:p14="http://schemas.microsoft.com/office/powerpoint/2010/main" val="278398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dirty="0"/>
              <a:t>Trainer notes: About today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27693" y="1139695"/>
            <a:ext cx="8288614" cy="4960324"/>
          </a:xfrm>
        </p:spPr>
        <p:txBody>
          <a:bodyPr vert="horz" lIns="91440" tIns="45720" rIns="91440" bIns="45720" rtlCol="0" anchor="t">
            <a:noAutofit/>
          </a:bodyPr>
          <a:lstStyle/>
          <a:p>
            <a:pPr marL="0" indent="0">
              <a:buNone/>
            </a:pPr>
            <a:r>
              <a:rPr lang="en-GB" b="1" dirty="0"/>
              <a:t>Purpose: </a:t>
            </a:r>
            <a:r>
              <a:rPr lang="en-GB" dirty="0"/>
              <a:t>To make sure everyone knows the basics about the venue and the day</a:t>
            </a:r>
            <a:endParaRPr lang="en-GB" b="1" dirty="0"/>
          </a:p>
          <a:p>
            <a:pPr marL="0" indent="0">
              <a:buNone/>
            </a:pPr>
            <a:r>
              <a:rPr lang="en-GB" b="1" dirty="0"/>
              <a:t>Materials: </a:t>
            </a:r>
            <a:r>
              <a:rPr lang="en-GB" dirty="0"/>
              <a:t>None</a:t>
            </a:r>
          </a:p>
          <a:p>
            <a:pPr marL="0" indent="0">
              <a:buNone/>
            </a:pPr>
            <a:r>
              <a:rPr lang="en-GB" b="1" dirty="0">
                <a:latin typeface="Calibri Light"/>
                <a:cs typeface="Calibri Light"/>
              </a:rPr>
              <a:t>Instructions: </a:t>
            </a:r>
            <a:r>
              <a:rPr lang="en-GB" dirty="0">
                <a:latin typeface="Calibri Light"/>
                <a:cs typeface="Calibri Light"/>
              </a:rPr>
              <a:t>Talk through the icons on slide 5:</a:t>
            </a:r>
          </a:p>
          <a:p>
            <a:r>
              <a:rPr lang="en-GB" dirty="0"/>
              <a:t>Finish time</a:t>
            </a:r>
          </a:p>
          <a:p>
            <a:r>
              <a:rPr lang="en-GB" dirty="0"/>
              <a:t>Tea/coffee breaks – what time breaks are planned and letting people know that you can stop for additional breaks if needed. Let people know where the break-out spaces are</a:t>
            </a:r>
          </a:p>
          <a:p>
            <a:r>
              <a:rPr lang="en-GB" dirty="0"/>
              <a:t>Lunch – let people know that lunch is provided and at what time</a:t>
            </a:r>
          </a:p>
          <a:p>
            <a:r>
              <a:rPr lang="en-GB" dirty="0"/>
              <a:t>Toilets – make sure everyone knows where they are</a:t>
            </a:r>
          </a:p>
          <a:p>
            <a:r>
              <a:rPr lang="en-GB" dirty="0"/>
              <a:t>Fire – let them know if there are any planned fire tests and where the fire exits are</a:t>
            </a:r>
          </a:p>
          <a:p>
            <a:r>
              <a:rPr lang="en-GB" dirty="0"/>
              <a:t>Phones – ask people to put their phones onto silent (or off if possible!)</a:t>
            </a:r>
          </a:p>
          <a:p>
            <a:r>
              <a:rPr lang="en-GB" dirty="0">
                <a:latin typeface="Calibri Light"/>
                <a:cs typeface="Calibri Light"/>
              </a:rPr>
              <a:t>Remind everyone where we are up to – Slide 6 session overview</a:t>
            </a:r>
          </a:p>
          <a:p>
            <a:r>
              <a:rPr lang="en-GB" dirty="0">
                <a:latin typeface="Calibri Light"/>
                <a:cs typeface="Calibri Light"/>
              </a:rPr>
              <a:t>Talk through the focus of the day on slide 7 – keep this high level, it’s just to give people a sense of what to expect, recap ways of working </a:t>
            </a:r>
            <a:endParaRPr lang="en-GB" dirty="0"/>
          </a:p>
          <a:p>
            <a:pPr marL="0" indent="0">
              <a:buNone/>
            </a:pPr>
            <a:r>
              <a:rPr lang="en-GB" b="1" dirty="0"/>
              <a:t>Timings: </a:t>
            </a:r>
            <a:r>
              <a:rPr lang="en-GB" dirty="0"/>
              <a:t>15 mins</a:t>
            </a:r>
            <a:endParaRPr lang="en-GB" b="1" dirty="0"/>
          </a:p>
        </p:txBody>
      </p:sp>
    </p:spTree>
    <p:extLst>
      <p:ext uri="{BB962C8B-B14F-4D97-AF65-F5344CB8AC3E}">
        <p14:creationId xmlns:p14="http://schemas.microsoft.com/office/powerpoint/2010/main" val="340551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A01A49-0EFF-43D8-A30B-ACB214222C6B}"/>
              </a:ext>
            </a:extLst>
          </p:cNvPr>
          <p:cNvSpPr>
            <a:spLocks noGrp="1"/>
          </p:cNvSpPr>
          <p:nvPr>
            <p:ph type="title"/>
          </p:nvPr>
        </p:nvSpPr>
        <p:spPr/>
        <p:txBody>
          <a:bodyPr/>
          <a:lstStyle/>
          <a:p>
            <a:r>
              <a:rPr lang="en-GB"/>
              <a:t>Are their any advantages or disadvantages of using diagnosis?</a:t>
            </a:r>
          </a:p>
        </p:txBody>
      </p:sp>
    </p:spTree>
    <p:extLst>
      <p:ext uri="{BB962C8B-B14F-4D97-AF65-F5344CB8AC3E}">
        <p14:creationId xmlns:p14="http://schemas.microsoft.com/office/powerpoint/2010/main" val="3293578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2A0FD-B246-4554-B360-41F470072C01}"/>
              </a:ext>
            </a:extLst>
          </p:cNvPr>
          <p:cNvSpPr>
            <a:spLocks noGrp="1"/>
          </p:cNvSpPr>
          <p:nvPr>
            <p:ph type="title"/>
          </p:nvPr>
        </p:nvSpPr>
        <p:spPr/>
        <p:txBody>
          <a:bodyPr/>
          <a:lstStyle/>
          <a:p>
            <a:r>
              <a:rPr lang="en-GB"/>
              <a:t>Recovery focused language</a:t>
            </a:r>
          </a:p>
        </p:txBody>
      </p:sp>
      <p:sp>
        <p:nvSpPr>
          <p:cNvPr id="3" name="Content Placeholder 2">
            <a:extLst>
              <a:ext uri="{FF2B5EF4-FFF2-40B4-BE49-F238E27FC236}">
                <a16:creationId xmlns:a16="http://schemas.microsoft.com/office/drawing/2014/main" id="{667A8DDC-328E-4F40-BDFD-4E10EB91B267}"/>
              </a:ext>
            </a:extLst>
          </p:cNvPr>
          <p:cNvSpPr>
            <a:spLocks noGrp="1"/>
          </p:cNvSpPr>
          <p:nvPr>
            <p:ph idx="1"/>
          </p:nvPr>
        </p:nvSpPr>
        <p:spPr/>
        <p:txBody>
          <a:bodyPr/>
          <a:lstStyle/>
          <a:p>
            <a:pPr marL="0" indent="0">
              <a:buNone/>
            </a:pPr>
            <a:r>
              <a:rPr lang="en-GB"/>
              <a:t>Our language conveys our thoughts, feelings, facts and information, but beyond that, we need to be reflective in our practice and ask ourselves questions like: </a:t>
            </a:r>
          </a:p>
          <a:p>
            <a:r>
              <a:rPr lang="en-GB"/>
              <a:t>What else am I saying? </a:t>
            </a:r>
          </a:p>
          <a:p>
            <a:r>
              <a:rPr lang="en-GB"/>
              <a:t>How will someone else read or hear this? </a:t>
            </a:r>
          </a:p>
          <a:p>
            <a:r>
              <a:rPr lang="en-GB"/>
              <a:t>Do I give a sense of commitment, hope and present opportunity or a sense of pessimism? </a:t>
            </a:r>
          </a:p>
          <a:p>
            <a:r>
              <a:rPr lang="en-GB"/>
              <a:t>Do I convey an awareness and expectation of recovery?</a:t>
            </a:r>
          </a:p>
        </p:txBody>
      </p:sp>
      <p:sp>
        <p:nvSpPr>
          <p:cNvPr id="4" name="Rectangle 3">
            <a:extLst>
              <a:ext uri="{FF2B5EF4-FFF2-40B4-BE49-F238E27FC236}">
                <a16:creationId xmlns:a16="http://schemas.microsoft.com/office/drawing/2014/main" id="{887E9321-BD80-4D37-9B96-EFED66EB778B}"/>
              </a:ext>
            </a:extLst>
          </p:cNvPr>
          <p:cNvSpPr/>
          <p:nvPr/>
        </p:nvSpPr>
        <p:spPr>
          <a:xfrm>
            <a:off x="489857" y="5893265"/>
            <a:ext cx="4572000" cy="307777"/>
          </a:xfrm>
          <a:prstGeom prst="rect">
            <a:avLst/>
          </a:prstGeom>
        </p:spPr>
        <p:txBody>
          <a:bodyPr>
            <a:spAutoFit/>
          </a:bodyPr>
          <a:lstStyle/>
          <a:p>
            <a:r>
              <a:rPr lang="en-GB" sz="1400"/>
              <a:t>From: </a:t>
            </a:r>
            <a:r>
              <a:rPr lang="en-GB" sz="1400">
                <a:hlinkClick r:id="rId2"/>
              </a:rPr>
              <a:t>Recovery Oriented Language Guide (</a:t>
            </a:r>
            <a:r>
              <a:rPr lang="en-GB" sz="1400" err="1">
                <a:hlinkClick r:id="rId2"/>
              </a:rPr>
              <a:t>mhcc</a:t>
            </a:r>
            <a:r>
              <a:rPr lang="en-GB" sz="1400">
                <a:hlinkClick r:id="rId2"/>
              </a:rPr>
              <a:t>)</a:t>
            </a:r>
            <a:endParaRPr lang="en-GB" sz="1400"/>
          </a:p>
        </p:txBody>
      </p:sp>
    </p:spTree>
    <p:extLst>
      <p:ext uri="{BB962C8B-B14F-4D97-AF65-F5344CB8AC3E}">
        <p14:creationId xmlns:p14="http://schemas.microsoft.com/office/powerpoint/2010/main" val="1956773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0E7B77-211A-4008-98D6-E7818A59C0C9}"/>
              </a:ext>
            </a:extLst>
          </p:cNvPr>
          <p:cNvSpPr/>
          <p:nvPr/>
        </p:nvSpPr>
        <p:spPr>
          <a:xfrm>
            <a:off x="944381" y="578796"/>
            <a:ext cx="2803160" cy="99684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Thoughts </a:t>
            </a:r>
          </a:p>
          <a:p>
            <a:pPr algn="ctr"/>
            <a:r>
              <a:rPr lang="en-GB" sz="2800"/>
              <a:t>(facts &amp; stories)</a:t>
            </a:r>
          </a:p>
        </p:txBody>
      </p:sp>
      <p:sp>
        <p:nvSpPr>
          <p:cNvPr id="6" name="Rectangle 5">
            <a:extLst>
              <a:ext uri="{FF2B5EF4-FFF2-40B4-BE49-F238E27FC236}">
                <a16:creationId xmlns:a16="http://schemas.microsoft.com/office/drawing/2014/main" id="{53B28A65-1E34-4A96-9353-F9B01408BF61}"/>
              </a:ext>
            </a:extLst>
          </p:cNvPr>
          <p:cNvSpPr/>
          <p:nvPr/>
        </p:nvSpPr>
        <p:spPr>
          <a:xfrm>
            <a:off x="944381" y="2152764"/>
            <a:ext cx="2803160" cy="99684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Physical response</a:t>
            </a:r>
          </a:p>
        </p:txBody>
      </p:sp>
      <p:sp>
        <p:nvSpPr>
          <p:cNvPr id="8" name="Rectangle 7">
            <a:extLst>
              <a:ext uri="{FF2B5EF4-FFF2-40B4-BE49-F238E27FC236}">
                <a16:creationId xmlns:a16="http://schemas.microsoft.com/office/drawing/2014/main" id="{85E080D6-12F3-40CF-A8F1-E3FDF87E3CF8}"/>
              </a:ext>
            </a:extLst>
          </p:cNvPr>
          <p:cNvSpPr/>
          <p:nvPr/>
        </p:nvSpPr>
        <p:spPr>
          <a:xfrm>
            <a:off x="944381" y="3719234"/>
            <a:ext cx="2803160" cy="99684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Emotions</a:t>
            </a:r>
          </a:p>
        </p:txBody>
      </p:sp>
      <p:sp>
        <p:nvSpPr>
          <p:cNvPr id="10" name="Rectangle 9">
            <a:extLst>
              <a:ext uri="{FF2B5EF4-FFF2-40B4-BE49-F238E27FC236}">
                <a16:creationId xmlns:a16="http://schemas.microsoft.com/office/drawing/2014/main" id="{4FD6391E-8DBC-48BD-9CAA-1305146E075E}"/>
              </a:ext>
            </a:extLst>
          </p:cNvPr>
          <p:cNvSpPr/>
          <p:nvPr/>
        </p:nvSpPr>
        <p:spPr>
          <a:xfrm>
            <a:off x="944381" y="5293202"/>
            <a:ext cx="2803160" cy="996846"/>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Behaviours</a:t>
            </a:r>
          </a:p>
        </p:txBody>
      </p:sp>
      <p:sp>
        <p:nvSpPr>
          <p:cNvPr id="12" name="Rectangle 11">
            <a:extLst>
              <a:ext uri="{FF2B5EF4-FFF2-40B4-BE49-F238E27FC236}">
                <a16:creationId xmlns:a16="http://schemas.microsoft.com/office/drawing/2014/main" id="{8B9A51B3-D263-46D1-AE36-D5EBDDAFA90A}"/>
              </a:ext>
            </a:extLst>
          </p:cNvPr>
          <p:cNvSpPr/>
          <p:nvPr/>
        </p:nvSpPr>
        <p:spPr>
          <a:xfrm>
            <a:off x="5396461" y="578796"/>
            <a:ext cx="2803160" cy="99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Thoughts </a:t>
            </a:r>
          </a:p>
          <a:p>
            <a:pPr algn="ctr"/>
            <a:r>
              <a:rPr lang="en-GB" sz="2800"/>
              <a:t>(facts &amp; stories)</a:t>
            </a:r>
          </a:p>
        </p:txBody>
      </p:sp>
      <p:sp>
        <p:nvSpPr>
          <p:cNvPr id="13" name="Rectangle 12">
            <a:extLst>
              <a:ext uri="{FF2B5EF4-FFF2-40B4-BE49-F238E27FC236}">
                <a16:creationId xmlns:a16="http://schemas.microsoft.com/office/drawing/2014/main" id="{E42680F2-C12E-42D8-8461-F82D45AC735B}"/>
              </a:ext>
            </a:extLst>
          </p:cNvPr>
          <p:cNvSpPr/>
          <p:nvPr/>
        </p:nvSpPr>
        <p:spPr>
          <a:xfrm>
            <a:off x="5396461" y="2152764"/>
            <a:ext cx="2803160" cy="99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Physical response</a:t>
            </a:r>
          </a:p>
        </p:txBody>
      </p:sp>
      <p:sp>
        <p:nvSpPr>
          <p:cNvPr id="14" name="Rectangle 13">
            <a:extLst>
              <a:ext uri="{FF2B5EF4-FFF2-40B4-BE49-F238E27FC236}">
                <a16:creationId xmlns:a16="http://schemas.microsoft.com/office/drawing/2014/main" id="{FC341FE7-6E3D-4FDF-B0E5-B1DC61C5AFBC}"/>
              </a:ext>
            </a:extLst>
          </p:cNvPr>
          <p:cNvSpPr/>
          <p:nvPr/>
        </p:nvSpPr>
        <p:spPr>
          <a:xfrm>
            <a:off x="5396461" y="3719234"/>
            <a:ext cx="2803160" cy="99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Emotions</a:t>
            </a:r>
          </a:p>
        </p:txBody>
      </p:sp>
      <p:sp>
        <p:nvSpPr>
          <p:cNvPr id="15" name="Rectangle 14">
            <a:extLst>
              <a:ext uri="{FF2B5EF4-FFF2-40B4-BE49-F238E27FC236}">
                <a16:creationId xmlns:a16="http://schemas.microsoft.com/office/drawing/2014/main" id="{53D60AFF-CD5A-4D38-B62B-FA5AD4F870C3}"/>
              </a:ext>
            </a:extLst>
          </p:cNvPr>
          <p:cNvSpPr/>
          <p:nvPr/>
        </p:nvSpPr>
        <p:spPr>
          <a:xfrm>
            <a:off x="5396461" y="5293202"/>
            <a:ext cx="2803160" cy="9968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a:t>Behaviours</a:t>
            </a:r>
          </a:p>
        </p:txBody>
      </p:sp>
      <p:cxnSp>
        <p:nvCxnSpPr>
          <p:cNvPr id="17" name="Straight Arrow Connector 16">
            <a:extLst>
              <a:ext uri="{FF2B5EF4-FFF2-40B4-BE49-F238E27FC236}">
                <a16:creationId xmlns:a16="http://schemas.microsoft.com/office/drawing/2014/main" id="{04A49792-1435-421E-AFC5-954472D83329}"/>
              </a:ext>
            </a:extLst>
          </p:cNvPr>
          <p:cNvCxnSpPr>
            <a:cxnSpLocks/>
            <a:stCxn id="4" idx="2"/>
            <a:endCxn id="6" idx="0"/>
          </p:cNvCxnSpPr>
          <p:nvPr/>
        </p:nvCxnSpPr>
        <p:spPr>
          <a:xfrm>
            <a:off x="2345961" y="1575642"/>
            <a:ext cx="0" cy="5771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E4A232B-5BE8-42D1-A000-94CA350AF70B}"/>
              </a:ext>
            </a:extLst>
          </p:cNvPr>
          <p:cNvCxnSpPr>
            <a:cxnSpLocks/>
            <a:stCxn id="6" idx="2"/>
          </p:cNvCxnSpPr>
          <p:nvPr/>
        </p:nvCxnSpPr>
        <p:spPr>
          <a:xfrm>
            <a:off x="2345961" y="3149610"/>
            <a:ext cx="0" cy="58836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A063DD-9862-460E-8D9A-06315C3B4804}"/>
              </a:ext>
            </a:extLst>
          </p:cNvPr>
          <p:cNvCxnSpPr>
            <a:cxnSpLocks/>
            <a:stCxn id="8" idx="2"/>
          </p:cNvCxnSpPr>
          <p:nvPr/>
        </p:nvCxnSpPr>
        <p:spPr>
          <a:xfrm>
            <a:off x="2345961" y="4716080"/>
            <a:ext cx="0" cy="5771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4F8C0E8-73CA-40D6-B6CB-9251CB8CDDCF}"/>
              </a:ext>
            </a:extLst>
          </p:cNvPr>
          <p:cNvCxnSpPr>
            <a:cxnSpLocks/>
            <a:stCxn id="12" idx="2"/>
            <a:endCxn id="13" idx="0"/>
          </p:cNvCxnSpPr>
          <p:nvPr/>
        </p:nvCxnSpPr>
        <p:spPr>
          <a:xfrm>
            <a:off x="6798041" y="1575642"/>
            <a:ext cx="0" cy="5771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676504D-7935-48D2-8FCB-F1DE05393F07}"/>
              </a:ext>
            </a:extLst>
          </p:cNvPr>
          <p:cNvCxnSpPr>
            <a:cxnSpLocks/>
            <a:stCxn id="13" idx="2"/>
            <a:endCxn id="14" idx="0"/>
          </p:cNvCxnSpPr>
          <p:nvPr/>
        </p:nvCxnSpPr>
        <p:spPr>
          <a:xfrm>
            <a:off x="6798041" y="3149610"/>
            <a:ext cx="0" cy="569624"/>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9BF7FCF-52AC-4959-8DA5-CCF8DD6A81F3}"/>
              </a:ext>
            </a:extLst>
          </p:cNvPr>
          <p:cNvCxnSpPr>
            <a:cxnSpLocks/>
            <a:stCxn id="14" idx="2"/>
            <a:endCxn id="15" idx="0"/>
          </p:cNvCxnSpPr>
          <p:nvPr/>
        </p:nvCxnSpPr>
        <p:spPr>
          <a:xfrm>
            <a:off x="6798041" y="4716080"/>
            <a:ext cx="0" cy="57712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 name="Connector: Elbow 2">
            <a:extLst>
              <a:ext uri="{FF2B5EF4-FFF2-40B4-BE49-F238E27FC236}">
                <a16:creationId xmlns:a16="http://schemas.microsoft.com/office/drawing/2014/main" id="{39FC7552-8EB0-48C0-84F4-2D286A2FCFFA}"/>
              </a:ext>
            </a:extLst>
          </p:cNvPr>
          <p:cNvCxnSpPr>
            <a:cxnSpLocks/>
            <a:stCxn id="10" idx="3"/>
            <a:endCxn id="12" idx="1"/>
          </p:cNvCxnSpPr>
          <p:nvPr/>
        </p:nvCxnSpPr>
        <p:spPr>
          <a:xfrm flipV="1">
            <a:off x="3747541" y="1077219"/>
            <a:ext cx="1648920" cy="4714406"/>
          </a:xfrm>
          <a:prstGeom prst="bentConnector3">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8686B73-1475-43F7-9EE8-D87E6F840B79}"/>
              </a:ext>
            </a:extLst>
          </p:cNvPr>
          <p:cNvSpPr txBox="1"/>
          <p:nvPr/>
        </p:nvSpPr>
        <p:spPr>
          <a:xfrm>
            <a:off x="1623904" y="9172"/>
            <a:ext cx="1444113" cy="523220"/>
          </a:xfrm>
          <a:prstGeom prst="rect">
            <a:avLst/>
          </a:prstGeom>
          <a:noFill/>
        </p:spPr>
        <p:txBody>
          <a:bodyPr wrap="none" rtlCol="0">
            <a:spAutoFit/>
          </a:bodyPr>
          <a:lstStyle/>
          <a:p>
            <a:r>
              <a:rPr lang="en-GB" sz="2800"/>
              <a:t>Person 1</a:t>
            </a:r>
          </a:p>
        </p:txBody>
      </p:sp>
      <p:sp>
        <p:nvSpPr>
          <p:cNvPr id="20" name="TextBox 19">
            <a:extLst>
              <a:ext uri="{FF2B5EF4-FFF2-40B4-BE49-F238E27FC236}">
                <a16:creationId xmlns:a16="http://schemas.microsoft.com/office/drawing/2014/main" id="{BFC66FB5-7962-4487-93E7-15D9AD678D9C}"/>
              </a:ext>
            </a:extLst>
          </p:cNvPr>
          <p:cNvSpPr txBox="1"/>
          <p:nvPr/>
        </p:nvSpPr>
        <p:spPr>
          <a:xfrm>
            <a:off x="6075985" y="9172"/>
            <a:ext cx="1444113" cy="523220"/>
          </a:xfrm>
          <a:prstGeom prst="rect">
            <a:avLst/>
          </a:prstGeom>
          <a:noFill/>
        </p:spPr>
        <p:txBody>
          <a:bodyPr wrap="none" rtlCol="0">
            <a:spAutoFit/>
          </a:bodyPr>
          <a:lstStyle/>
          <a:p>
            <a:r>
              <a:rPr lang="en-GB" sz="2800"/>
              <a:t>Person 2</a:t>
            </a:r>
          </a:p>
        </p:txBody>
      </p:sp>
    </p:spTree>
    <p:extLst>
      <p:ext uri="{BB962C8B-B14F-4D97-AF65-F5344CB8AC3E}">
        <p14:creationId xmlns:p14="http://schemas.microsoft.com/office/powerpoint/2010/main" val="28336519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F67F1C-DF9F-444F-AAAD-00484DE53764}"/>
              </a:ext>
            </a:extLst>
          </p:cNvPr>
          <p:cNvSpPr/>
          <p:nvPr/>
        </p:nvSpPr>
        <p:spPr>
          <a:xfrm>
            <a:off x="16041" y="0"/>
            <a:ext cx="3034800" cy="2807368"/>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Affinity bias</a:t>
            </a:r>
          </a:p>
        </p:txBody>
      </p:sp>
      <p:sp>
        <p:nvSpPr>
          <p:cNvPr id="5" name="Rectangle 4">
            <a:extLst>
              <a:ext uri="{FF2B5EF4-FFF2-40B4-BE49-F238E27FC236}">
                <a16:creationId xmlns:a16="http://schemas.microsoft.com/office/drawing/2014/main" id="{E8A9A1A4-F035-4917-907B-E9517A0FE044}"/>
              </a:ext>
            </a:extLst>
          </p:cNvPr>
          <p:cNvSpPr/>
          <p:nvPr/>
        </p:nvSpPr>
        <p:spPr>
          <a:xfrm>
            <a:off x="3056020" y="0"/>
            <a:ext cx="3034800" cy="28073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Halo effect</a:t>
            </a:r>
          </a:p>
        </p:txBody>
      </p:sp>
      <p:sp>
        <p:nvSpPr>
          <p:cNvPr id="6" name="Rectangle 5">
            <a:extLst>
              <a:ext uri="{FF2B5EF4-FFF2-40B4-BE49-F238E27FC236}">
                <a16:creationId xmlns:a16="http://schemas.microsoft.com/office/drawing/2014/main" id="{B2C04869-53FE-4901-8FEF-B184695735CC}"/>
              </a:ext>
            </a:extLst>
          </p:cNvPr>
          <p:cNvSpPr/>
          <p:nvPr/>
        </p:nvSpPr>
        <p:spPr>
          <a:xfrm>
            <a:off x="6096000" y="0"/>
            <a:ext cx="3034800" cy="28073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Horns effect</a:t>
            </a:r>
          </a:p>
        </p:txBody>
      </p:sp>
      <p:sp>
        <p:nvSpPr>
          <p:cNvPr id="7" name="Rectangle 6">
            <a:extLst>
              <a:ext uri="{FF2B5EF4-FFF2-40B4-BE49-F238E27FC236}">
                <a16:creationId xmlns:a16="http://schemas.microsoft.com/office/drawing/2014/main" id="{6A4F6DAF-8220-4BB3-B1BF-7DA578EB7BBB}"/>
              </a:ext>
            </a:extLst>
          </p:cNvPr>
          <p:cNvSpPr/>
          <p:nvPr/>
        </p:nvSpPr>
        <p:spPr>
          <a:xfrm>
            <a:off x="16041" y="2807368"/>
            <a:ext cx="3034800" cy="28073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Attribution bias</a:t>
            </a:r>
          </a:p>
        </p:txBody>
      </p:sp>
      <p:sp>
        <p:nvSpPr>
          <p:cNvPr id="8" name="Rectangle 7">
            <a:extLst>
              <a:ext uri="{FF2B5EF4-FFF2-40B4-BE49-F238E27FC236}">
                <a16:creationId xmlns:a16="http://schemas.microsoft.com/office/drawing/2014/main" id="{7B8F400F-D54E-4A9B-AF6D-6BCFCE8BF5EA}"/>
              </a:ext>
            </a:extLst>
          </p:cNvPr>
          <p:cNvSpPr/>
          <p:nvPr/>
        </p:nvSpPr>
        <p:spPr>
          <a:xfrm>
            <a:off x="3056020" y="2807368"/>
            <a:ext cx="3034800" cy="280736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Confirmation bias</a:t>
            </a:r>
          </a:p>
        </p:txBody>
      </p:sp>
      <p:sp>
        <p:nvSpPr>
          <p:cNvPr id="9" name="Rectangle 8">
            <a:extLst>
              <a:ext uri="{FF2B5EF4-FFF2-40B4-BE49-F238E27FC236}">
                <a16:creationId xmlns:a16="http://schemas.microsoft.com/office/drawing/2014/main" id="{36AC978A-B7F6-40E4-9AE6-379570176843}"/>
              </a:ext>
            </a:extLst>
          </p:cNvPr>
          <p:cNvSpPr/>
          <p:nvPr/>
        </p:nvSpPr>
        <p:spPr>
          <a:xfrm>
            <a:off x="6096000" y="2807368"/>
            <a:ext cx="3034800" cy="28073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000">
                <a:solidFill>
                  <a:schemeClr val="tx1"/>
                </a:solidFill>
              </a:rPr>
              <a:t>Conformity bias</a:t>
            </a:r>
          </a:p>
        </p:txBody>
      </p:sp>
      <p:pic>
        <p:nvPicPr>
          <p:cNvPr id="11" name="Picture 10" descr="A close up of a logo&#10;&#10;Description automatically generated">
            <a:extLst>
              <a:ext uri="{FF2B5EF4-FFF2-40B4-BE49-F238E27FC236}">
                <a16:creationId xmlns:a16="http://schemas.microsoft.com/office/drawing/2014/main" id="{2FEE0E20-7947-4709-B4FA-A3D8159490DC}"/>
              </a:ext>
            </a:extLst>
          </p:cNvPr>
          <p:cNvPicPr>
            <a:picLocks noChangeAspect="1"/>
          </p:cNvPicPr>
          <p:nvPr/>
        </p:nvPicPr>
        <p:blipFill>
          <a:blip r:embed="rId2"/>
          <a:stretch>
            <a:fillRect/>
          </a:stretch>
        </p:blipFill>
        <p:spPr>
          <a:xfrm>
            <a:off x="688868" y="379461"/>
            <a:ext cx="1612063" cy="1612063"/>
          </a:xfrm>
          <a:prstGeom prst="rect">
            <a:avLst/>
          </a:prstGeom>
        </p:spPr>
      </p:pic>
      <p:pic>
        <p:nvPicPr>
          <p:cNvPr id="13" name="Picture 12" descr="A close up of a logo&#10;&#10;Description automatically generated">
            <a:extLst>
              <a:ext uri="{FF2B5EF4-FFF2-40B4-BE49-F238E27FC236}">
                <a16:creationId xmlns:a16="http://schemas.microsoft.com/office/drawing/2014/main" id="{03D18DBC-6681-4875-ACDA-E48A02079E61}"/>
              </a:ext>
            </a:extLst>
          </p:cNvPr>
          <p:cNvPicPr>
            <a:picLocks noChangeAspect="1"/>
          </p:cNvPicPr>
          <p:nvPr/>
        </p:nvPicPr>
        <p:blipFill>
          <a:blip r:embed="rId3"/>
          <a:stretch>
            <a:fillRect/>
          </a:stretch>
        </p:blipFill>
        <p:spPr>
          <a:xfrm>
            <a:off x="3762208" y="379462"/>
            <a:ext cx="1612063" cy="1612063"/>
          </a:xfrm>
          <a:prstGeom prst="rect">
            <a:avLst/>
          </a:prstGeom>
        </p:spPr>
      </p:pic>
      <p:pic>
        <p:nvPicPr>
          <p:cNvPr id="15" name="Picture 14" descr="A close up of a logo&#10;&#10;Description automatically generated">
            <a:extLst>
              <a:ext uri="{FF2B5EF4-FFF2-40B4-BE49-F238E27FC236}">
                <a16:creationId xmlns:a16="http://schemas.microsoft.com/office/drawing/2014/main" id="{02E46937-7B5A-4295-8335-0F51A3FF9E9E}"/>
              </a:ext>
            </a:extLst>
          </p:cNvPr>
          <p:cNvPicPr>
            <a:picLocks noChangeAspect="1"/>
          </p:cNvPicPr>
          <p:nvPr/>
        </p:nvPicPr>
        <p:blipFill>
          <a:blip r:embed="rId4"/>
          <a:stretch>
            <a:fillRect/>
          </a:stretch>
        </p:blipFill>
        <p:spPr>
          <a:xfrm>
            <a:off x="6880995" y="526718"/>
            <a:ext cx="1464807" cy="1464807"/>
          </a:xfrm>
          <a:prstGeom prst="rect">
            <a:avLst/>
          </a:prstGeom>
        </p:spPr>
      </p:pic>
      <p:pic>
        <p:nvPicPr>
          <p:cNvPr id="17" name="Picture 16" descr="A close up of a logo&#10;&#10;Description automatically generated">
            <a:extLst>
              <a:ext uri="{FF2B5EF4-FFF2-40B4-BE49-F238E27FC236}">
                <a16:creationId xmlns:a16="http://schemas.microsoft.com/office/drawing/2014/main" id="{63644AF5-45D4-4377-96DF-883545BB3042}"/>
              </a:ext>
            </a:extLst>
          </p:cNvPr>
          <p:cNvPicPr>
            <a:picLocks noChangeAspect="1"/>
          </p:cNvPicPr>
          <p:nvPr/>
        </p:nvPicPr>
        <p:blipFill>
          <a:blip r:embed="rId5"/>
          <a:stretch>
            <a:fillRect/>
          </a:stretch>
        </p:blipFill>
        <p:spPr>
          <a:xfrm>
            <a:off x="688868" y="3244601"/>
            <a:ext cx="1612063" cy="1612063"/>
          </a:xfrm>
          <a:prstGeom prst="rect">
            <a:avLst/>
          </a:prstGeom>
        </p:spPr>
      </p:pic>
      <p:pic>
        <p:nvPicPr>
          <p:cNvPr id="19" name="Picture 18" descr="A close up of a logo&#10;&#10;Description automatically generated">
            <a:extLst>
              <a:ext uri="{FF2B5EF4-FFF2-40B4-BE49-F238E27FC236}">
                <a16:creationId xmlns:a16="http://schemas.microsoft.com/office/drawing/2014/main" id="{8BCA2C6A-47E7-4852-9DF8-0F1AE8FBD971}"/>
              </a:ext>
            </a:extLst>
          </p:cNvPr>
          <p:cNvPicPr>
            <a:picLocks noChangeAspect="1"/>
          </p:cNvPicPr>
          <p:nvPr/>
        </p:nvPicPr>
        <p:blipFill>
          <a:blip r:embed="rId6"/>
          <a:stretch>
            <a:fillRect/>
          </a:stretch>
        </p:blipFill>
        <p:spPr>
          <a:xfrm>
            <a:off x="3762209" y="3250875"/>
            <a:ext cx="1612063" cy="1612063"/>
          </a:xfrm>
          <a:prstGeom prst="rect">
            <a:avLst/>
          </a:prstGeom>
        </p:spPr>
      </p:pic>
      <p:pic>
        <p:nvPicPr>
          <p:cNvPr id="21" name="Picture 20" descr="A close up of a logo&#10;&#10;Description automatically generated">
            <a:extLst>
              <a:ext uri="{FF2B5EF4-FFF2-40B4-BE49-F238E27FC236}">
                <a16:creationId xmlns:a16="http://schemas.microsoft.com/office/drawing/2014/main" id="{E45EA351-C6AA-4588-B5EA-2F7D722ECA3F}"/>
              </a:ext>
            </a:extLst>
          </p:cNvPr>
          <p:cNvPicPr>
            <a:picLocks noChangeAspect="1"/>
          </p:cNvPicPr>
          <p:nvPr/>
        </p:nvPicPr>
        <p:blipFill>
          <a:blip r:embed="rId7"/>
          <a:stretch>
            <a:fillRect/>
          </a:stretch>
        </p:blipFill>
        <p:spPr>
          <a:xfrm>
            <a:off x="6807368" y="3250875"/>
            <a:ext cx="1612063" cy="1612063"/>
          </a:xfrm>
          <a:prstGeom prst="rect">
            <a:avLst/>
          </a:prstGeom>
        </p:spPr>
      </p:pic>
      <p:sp>
        <p:nvSpPr>
          <p:cNvPr id="22" name="TextBox 21">
            <a:extLst>
              <a:ext uri="{FF2B5EF4-FFF2-40B4-BE49-F238E27FC236}">
                <a16:creationId xmlns:a16="http://schemas.microsoft.com/office/drawing/2014/main" id="{689B52FD-1E31-44B7-A9A5-3BCA4AB2CDC5}"/>
              </a:ext>
            </a:extLst>
          </p:cNvPr>
          <p:cNvSpPr txBox="1"/>
          <p:nvPr/>
        </p:nvSpPr>
        <p:spPr>
          <a:xfrm>
            <a:off x="13200" y="2065820"/>
            <a:ext cx="3034801" cy="646331"/>
          </a:xfrm>
          <a:prstGeom prst="rect">
            <a:avLst/>
          </a:prstGeom>
          <a:noFill/>
        </p:spPr>
        <p:txBody>
          <a:bodyPr wrap="square" rtlCol="0">
            <a:spAutoFit/>
          </a:bodyPr>
          <a:lstStyle/>
          <a:p>
            <a:pPr algn="ctr"/>
            <a:r>
              <a:rPr lang="en-GB"/>
              <a:t>Favouring people who are similar to us</a:t>
            </a:r>
          </a:p>
        </p:txBody>
      </p:sp>
      <p:sp>
        <p:nvSpPr>
          <p:cNvPr id="23" name="TextBox 22">
            <a:extLst>
              <a:ext uri="{FF2B5EF4-FFF2-40B4-BE49-F238E27FC236}">
                <a16:creationId xmlns:a16="http://schemas.microsoft.com/office/drawing/2014/main" id="{3DADC8E5-EE6B-41F4-A0D5-67AEC2F29098}"/>
              </a:ext>
            </a:extLst>
          </p:cNvPr>
          <p:cNvSpPr txBox="1"/>
          <p:nvPr/>
        </p:nvSpPr>
        <p:spPr>
          <a:xfrm>
            <a:off x="3058609" y="2065820"/>
            <a:ext cx="3034801" cy="646331"/>
          </a:xfrm>
          <a:prstGeom prst="rect">
            <a:avLst/>
          </a:prstGeom>
          <a:noFill/>
        </p:spPr>
        <p:txBody>
          <a:bodyPr wrap="square" rtlCol="0">
            <a:spAutoFit/>
          </a:bodyPr>
          <a:lstStyle/>
          <a:p>
            <a:pPr algn="ctr"/>
            <a:r>
              <a:rPr lang="en-GB"/>
              <a:t>Letting one positive attribute influence our perception</a:t>
            </a:r>
          </a:p>
        </p:txBody>
      </p:sp>
      <p:sp>
        <p:nvSpPr>
          <p:cNvPr id="24" name="TextBox 23">
            <a:extLst>
              <a:ext uri="{FF2B5EF4-FFF2-40B4-BE49-F238E27FC236}">
                <a16:creationId xmlns:a16="http://schemas.microsoft.com/office/drawing/2014/main" id="{78A12908-C5F8-4932-8907-43864C700FB6}"/>
              </a:ext>
            </a:extLst>
          </p:cNvPr>
          <p:cNvSpPr txBox="1"/>
          <p:nvPr/>
        </p:nvSpPr>
        <p:spPr>
          <a:xfrm>
            <a:off x="6090820" y="2065820"/>
            <a:ext cx="3034801" cy="646331"/>
          </a:xfrm>
          <a:prstGeom prst="rect">
            <a:avLst/>
          </a:prstGeom>
          <a:noFill/>
        </p:spPr>
        <p:txBody>
          <a:bodyPr wrap="square" rtlCol="0">
            <a:spAutoFit/>
          </a:bodyPr>
          <a:lstStyle/>
          <a:p>
            <a:pPr algn="ctr"/>
            <a:r>
              <a:rPr lang="en-GB"/>
              <a:t>Letting one negative attribute influence our perception</a:t>
            </a:r>
          </a:p>
        </p:txBody>
      </p:sp>
      <p:sp>
        <p:nvSpPr>
          <p:cNvPr id="25" name="TextBox 24">
            <a:extLst>
              <a:ext uri="{FF2B5EF4-FFF2-40B4-BE49-F238E27FC236}">
                <a16:creationId xmlns:a16="http://schemas.microsoft.com/office/drawing/2014/main" id="{3BBE9389-1F45-4E20-A056-211DE7DB0093}"/>
              </a:ext>
            </a:extLst>
          </p:cNvPr>
          <p:cNvSpPr txBox="1"/>
          <p:nvPr/>
        </p:nvSpPr>
        <p:spPr>
          <a:xfrm>
            <a:off x="13200" y="4873188"/>
            <a:ext cx="3034801" cy="646331"/>
          </a:xfrm>
          <a:prstGeom prst="rect">
            <a:avLst/>
          </a:prstGeom>
          <a:noFill/>
        </p:spPr>
        <p:txBody>
          <a:bodyPr wrap="square" rtlCol="0">
            <a:spAutoFit/>
          </a:bodyPr>
          <a:lstStyle/>
          <a:p>
            <a:pPr algn="ctr"/>
            <a:r>
              <a:rPr lang="en-GB"/>
              <a:t>Incorrectly attributing successes or failures</a:t>
            </a:r>
          </a:p>
        </p:txBody>
      </p:sp>
      <p:sp>
        <p:nvSpPr>
          <p:cNvPr id="26" name="TextBox 25">
            <a:extLst>
              <a:ext uri="{FF2B5EF4-FFF2-40B4-BE49-F238E27FC236}">
                <a16:creationId xmlns:a16="http://schemas.microsoft.com/office/drawing/2014/main" id="{CE4B833D-8B35-4EA8-A24B-D898948B9FB4}"/>
              </a:ext>
            </a:extLst>
          </p:cNvPr>
          <p:cNvSpPr txBox="1"/>
          <p:nvPr/>
        </p:nvSpPr>
        <p:spPr>
          <a:xfrm>
            <a:off x="3058609" y="4873188"/>
            <a:ext cx="3034801" cy="646331"/>
          </a:xfrm>
          <a:prstGeom prst="rect">
            <a:avLst/>
          </a:prstGeom>
          <a:noFill/>
        </p:spPr>
        <p:txBody>
          <a:bodyPr wrap="square" rtlCol="0">
            <a:spAutoFit/>
          </a:bodyPr>
          <a:lstStyle/>
          <a:p>
            <a:pPr algn="ctr"/>
            <a:r>
              <a:rPr lang="en-GB"/>
              <a:t>Only looking for evidence that confirms our beliefs</a:t>
            </a:r>
          </a:p>
        </p:txBody>
      </p:sp>
      <p:sp>
        <p:nvSpPr>
          <p:cNvPr id="28" name="TextBox 27">
            <a:extLst>
              <a:ext uri="{FF2B5EF4-FFF2-40B4-BE49-F238E27FC236}">
                <a16:creationId xmlns:a16="http://schemas.microsoft.com/office/drawing/2014/main" id="{06F65316-C455-4613-AF39-567BF6766A82}"/>
              </a:ext>
            </a:extLst>
          </p:cNvPr>
          <p:cNvSpPr txBox="1"/>
          <p:nvPr/>
        </p:nvSpPr>
        <p:spPr>
          <a:xfrm>
            <a:off x="6090819" y="4873188"/>
            <a:ext cx="3034801" cy="646331"/>
          </a:xfrm>
          <a:prstGeom prst="rect">
            <a:avLst/>
          </a:prstGeom>
          <a:noFill/>
        </p:spPr>
        <p:txBody>
          <a:bodyPr wrap="square" rtlCol="0">
            <a:spAutoFit/>
          </a:bodyPr>
          <a:lstStyle/>
          <a:p>
            <a:pPr algn="ctr"/>
            <a:r>
              <a:rPr lang="en-GB"/>
              <a:t>Following the people around us rather than our judgement</a:t>
            </a:r>
          </a:p>
        </p:txBody>
      </p:sp>
      <p:sp>
        <p:nvSpPr>
          <p:cNvPr id="27" name="Rectangle 26">
            <a:extLst>
              <a:ext uri="{FF2B5EF4-FFF2-40B4-BE49-F238E27FC236}">
                <a16:creationId xmlns:a16="http://schemas.microsoft.com/office/drawing/2014/main" id="{5599EA68-7DE9-481E-B543-5E0447FF7A84}"/>
              </a:ext>
            </a:extLst>
          </p:cNvPr>
          <p:cNvSpPr/>
          <p:nvPr/>
        </p:nvSpPr>
        <p:spPr>
          <a:xfrm>
            <a:off x="24063" y="6599002"/>
            <a:ext cx="5954461" cy="261610"/>
          </a:xfrm>
          <a:prstGeom prst="rect">
            <a:avLst/>
          </a:prstGeom>
        </p:spPr>
        <p:txBody>
          <a:bodyPr wrap="square">
            <a:spAutoFit/>
          </a:bodyPr>
          <a:lstStyle/>
          <a:p>
            <a:r>
              <a:rPr lang="en-GB" sz="1050">
                <a:solidFill>
                  <a:srgbClr val="5F7D95"/>
                </a:solidFill>
                <a:latin typeface="Proxima Nova"/>
              </a:rPr>
              <a:t>Icons made by </a:t>
            </a:r>
            <a:r>
              <a:rPr lang="en-GB" sz="1050" err="1">
                <a:solidFill>
                  <a:srgbClr val="4AD295"/>
                </a:solidFill>
                <a:latin typeface="Proxima Nova"/>
                <a:hlinkClick r:id="rId8"/>
              </a:rPr>
              <a:t>Freepik</a:t>
            </a:r>
            <a:r>
              <a:rPr lang="en-GB" sz="1050">
                <a:solidFill>
                  <a:srgbClr val="5F7D95"/>
                </a:solidFill>
                <a:latin typeface="Proxima Nova"/>
              </a:rPr>
              <a:t> from </a:t>
            </a:r>
            <a:r>
              <a:rPr lang="en-GB" sz="1050">
                <a:solidFill>
                  <a:srgbClr val="4AD295"/>
                </a:solidFill>
                <a:latin typeface="Proxima Nova"/>
                <a:hlinkClick r:id="rId9"/>
              </a:rPr>
              <a:t>www.flaticon.com</a:t>
            </a:r>
            <a:endParaRPr lang="en-GB" sz="1050"/>
          </a:p>
        </p:txBody>
      </p:sp>
    </p:spTree>
    <p:extLst>
      <p:ext uri="{BB962C8B-B14F-4D97-AF65-F5344CB8AC3E}">
        <p14:creationId xmlns:p14="http://schemas.microsoft.com/office/powerpoint/2010/main" val="2611654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1B6B07-0BFF-451F-A6B4-BCD16BEF5BCA}"/>
              </a:ext>
            </a:extLst>
          </p:cNvPr>
          <p:cNvSpPr>
            <a:spLocks noGrp="1"/>
          </p:cNvSpPr>
          <p:nvPr>
            <p:ph type="title"/>
          </p:nvPr>
        </p:nvSpPr>
        <p:spPr>
          <a:xfrm>
            <a:off x="0" y="0"/>
            <a:ext cx="8288614" cy="945977"/>
          </a:xfrm>
        </p:spPr>
        <p:txBody>
          <a:bodyPr/>
          <a:lstStyle/>
          <a:p>
            <a:r>
              <a:rPr lang="en-GB"/>
              <a:t>Example</a:t>
            </a:r>
          </a:p>
        </p:txBody>
      </p:sp>
      <p:graphicFrame>
        <p:nvGraphicFramePr>
          <p:cNvPr id="26" name="Table 26">
            <a:extLst>
              <a:ext uri="{FF2B5EF4-FFF2-40B4-BE49-F238E27FC236}">
                <a16:creationId xmlns:a16="http://schemas.microsoft.com/office/drawing/2014/main" id="{EDCA1803-84BB-4686-B1C6-076B5EB22302}"/>
              </a:ext>
            </a:extLst>
          </p:cNvPr>
          <p:cNvGraphicFramePr>
            <a:graphicFrameLocks noGrp="1"/>
          </p:cNvGraphicFramePr>
          <p:nvPr>
            <p:extLst>
              <p:ext uri="{D42A27DB-BD31-4B8C-83A1-F6EECF244321}">
                <p14:modId xmlns:p14="http://schemas.microsoft.com/office/powerpoint/2010/main" val="4289989163"/>
              </p:ext>
            </p:extLst>
          </p:nvPr>
        </p:nvGraphicFramePr>
        <p:xfrm>
          <a:off x="111760" y="645160"/>
          <a:ext cx="8961120" cy="6040120"/>
        </p:xfrm>
        <a:graphic>
          <a:graphicData uri="http://schemas.openxmlformats.org/drawingml/2006/table">
            <a:tbl>
              <a:tblPr bandRow="1">
                <a:tableStyleId>{5C22544A-7EE6-4342-B048-85BDC9FD1C3A}</a:tableStyleId>
              </a:tblPr>
              <a:tblGrid>
                <a:gridCol w="1656080">
                  <a:extLst>
                    <a:ext uri="{9D8B030D-6E8A-4147-A177-3AD203B41FA5}">
                      <a16:colId xmlns:a16="http://schemas.microsoft.com/office/drawing/2014/main" val="3933038314"/>
                    </a:ext>
                  </a:extLst>
                </a:gridCol>
                <a:gridCol w="7305040">
                  <a:extLst>
                    <a:ext uri="{9D8B030D-6E8A-4147-A177-3AD203B41FA5}">
                      <a16:colId xmlns:a16="http://schemas.microsoft.com/office/drawing/2014/main" val="3271658085"/>
                    </a:ext>
                  </a:extLst>
                </a:gridCol>
              </a:tblGrid>
              <a:tr h="1158453">
                <a:tc>
                  <a:txBody>
                    <a:bodyPr/>
                    <a:lstStyle/>
                    <a:p>
                      <a:pPr algn="ctr"/>
                      <a:r>
                        <a:rPr lang="en-GB"/>
                        <a:t>Facts</a:t>
                      </a:r>
                    </a:p>
                  </a:txBody>
                  <a:tcPr anchor="ctr"/>
                </a:tc>
                <a:tc>
                  <a:txBody>
                    <a:bodyPr/>
                    <a:lstStyle/>
                    <a:p>
                      <a:r>
                        <a:rPr lang="en-GB"/>
                        <a:t>Dawn is working with Sadie – she has just found out that Sadie has been given a diagnosis of ‘Borderline Personality Disorder’. Dawn was given this diagnosis herself several years ago. </a:t>
                      </a:r>
                    </a:p>
                  </a:txBody>
                  <a:tcPr anchor="ctr"/>
                </a:tc>
                <a:extLst>
                  <a:ext uri="{0D108BD9-81ED-4DB2-BD59-A6C34878D82A}">
                    <a16:rowId xmlns:a16="http://schemas.microsoft.com/office/drawing/2014/main" val="3281787387"/>
                  </a:ext>
                </a:extLst>
              </a:tr>
              <a:tr h="1158453">
                <a:tc>
                  <a:txBody>
                    <a:bodyPr/>
                    <a:lstStyle/>
                    <a:p>
                      <a:pPr algn="ctr"/>
                      <a:r>
                        <a:rPr lang="en-GB"/>
                        <a:t>Stories</a:t>
                      </a:r>
                    </a:p>
                  </a:txBody>
                  <a:tcPr anchor="ctr"/>
                </a:tc>
                <a:tc>
                  <a:txBody>
                    <a:bodyPr/>
                    <a:lstStyle/>
                    <a:p>
                      <a:r>
                        <a:rPr lang="en-GB"/>
                        <a:t>Dawn believes that she has been treated very badly as a direct result of her own diagnosis. She feels very strongly that BPD is an unhelpful and potentially damaging diagnosis. She assumes that Sadie feels the same.</a:t>
                      </a:r>
                    </a:p>
                  </a:txBody>
                  <a:tcPr anchor="ctr"/>
                </a:tc>
                <a:extLst>
                  <a:ext uri="{0D108BD9-81ED-4DB2-BD59-A6C34878D82A}">
                    <a16:rowId xmlns:a16="http://schemas.microsoft.com/office/drawing/2014/main" val="4004213715"/>
                  </a:ext>
                </a:extLst>
              </a:tr>
              <a:tr h="1158453">
                <a:tc>
                  <a:txBody>
                    <a:bodyPr/>
                    <a:lstStyle/>
                    <a:p>
                      <a:pPr algn="ctr"/>
                      <a:r>
                        <a:rPr lang="en-GB"/>
                        <a:t>Physical response</a:t>
                      </a:r>
                    </a:p>
                  </a:txBody>
                  <a:tcPr anchor="ctr"/>
                </a:tc>
                <a:tc>
                  <a:txBody>
                    <a:bodyPr/>
                    <a:lstStyle/>
                    <a:p>
                      <a:r>
                        <a:rPr lang="en-GB"/>
                        <a:t>Whenever anyone mentions BPD (by Sadie herself or Dawn’s colleagues), Dawn can feel her heart starting to race and her palms get sweaty. Her jaw clenches and her muscles tense.</a:t>
                      </a:r>
                    </a:p>
                  </a:txBody>
                  <a:tcPr anchor="ctr"/>
                </a:tc>
                <a:extLst>
                  <a:ext uri="{0D108BD9-81ED-4DB2-BD59-A6C34878D82A}">
                    <a16:rowId xmlns:a16="http://schemas.microsoft.com/office/drawing/2014/main" val="3563972985"/>
                  </a:ext>
                </a:extLst>
              </a:tr>
              <a:tr h="722013">
                <a:tc>
                  <a:txBody>
                    <a:bodyPr/>
                    <a:lstStyle/>
                    <a:p>
                      <a:pPr algn="ctr"/>
                      <a:r>
                        <a:rPr lang="en-GB"/>
                        <a:t>Emotions</a:t>
                      </a:r>
                    </a:p>
                  </a:txBody>
                  <a:tcPr anchor="ctr"/>
                </a:tc>
                <a:tc>
                  <a:txBody>
                    <a:bodyPr/>
                    <a:lstStyle/>
                    <a:p>
                      <a:r>
                        <a:rPr lang="en-GB"/>
                        <a:t>Dawn feels angry and upset when the diagnosis is mentioned. She also feels a strong sense of connection to Sadie (affinity bias).</a:t>
                      </a:r>
                    </a:p>
                  </a:txBody>
                  <a:tcPr anchor="ctr"/>
                </a:tc>
                <a:extLst>
                  <a:ext uri="{0D108BD9-81ED-4DB2-BD59-A6C34878D82A}">
                    <a16:rowId xmlns:a16="http://schemas.microsoft.com/office/drawing/2014/main" val="850965759"/>
                  </a:ext>
                </a:extLst>
              </a:tr>
              <a:tr h="1842748">
                <a:tc>
                  <a:txBody>
                    <a:bodyPr/>
                    <a:lstStyle/>
                    <a:p>
                      <a:pPr algn="ctr"/>
                      <a:r>
                        <a:rPr lang="en-GB"/>
                        <a:t>Behaviour</a:t>
                      </a:r>
                    </a:p>
                  </a:txBody>
                  <a:tcPr anchor="ctr"/>
                </a:tc>
                <a:tc>
                  <a:txBody>
                    <a:bodyPr/>
                    <a:lstStyle/>
                    <a:p>
                      <a:r>
                        <a:rPr lang="en-GB"/>
                        <a:t>Dawn looks for evidence in her conversations with Sadie that she is similarly frustrated about the diagnosis (confirmation bias) – she takes these to her supervisor and other members of the team to push back on the diagnosis. She has challenged colleagues on a number of occasions about this, and has been given feedback that her tone and approach comes across as being aggressive in these situations.</a:t>
                      </a:r>
                    </a:p>
                  </a:txBody>
                  <a:tcPr anchor="ctr"/>
                </a:tc>
                <a:extLst>
                  <a:ext uri="{0D108BD9-81ED-4DB2-BD59-A6C34878D82A}">
                    <a16:rowId xmlns:a16="http://schemas.microsoft.com/office/drawing/2014/main" val="3516979166"/>
                  </a:ext>
                </a:extLst>
              </a:tr>
            </a:tbl>
          </a:graphicData>
        </a:graphic>
      </p:graphicFrame>
    </p:spTree>
    <p:extLst>
      <p:ext uri="{BB962C8B-B14F-4D97-AF65-F5344CB8AC3E}">
        <p14:creationId xmlns:p14="http://schemas.microsoft.com/office/powerpoint/2010/main" val="35216983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FD571-68E9-4C27-9438-08ED39AD08C0}"/>
              </a:ext>
            </a:extLst>
          </p:cNvPr>
          <p:cNvSpPr>
            <a:spLocks noGrp="1"/>
          </p:cNvSpPr>
          <p:nvPr>
            <p:ph type="title"/>
          </p:nvPr>
        </p:nvSpPr>
        <p:spPr/>
        <p:txBody>
          <a:bodyPr/>
          <a:lstStyle/>
          <a:p>
            <a:r>
              <a:rPr lang="en-GB"/>
              <a:t>Discussion</a:t>
            </a:r>
          </a:p>
        </p:txBody>
      </p:sp>
      <p:sp>
        <p:nvSpPr>
          <p:cNvPr id="5" name="Content Placeholder 4">
            <a:extLst>
              <a:ext uri="{FF2B5EF4-FFF2-40B4-BE49-F238E27FC236}">
                <a16:creationId xmlns:a16="http://schemas.microsoft.com/office/drawing/2014/main" id="{D9AA4756-0814-4F42-9721-6CAD045A2C05}"/>
              </a:ext>
            </a:extLst>
          </p:cNvPr>
          <p:cNvSpPr>
            <a:spLocks noGrp="1"/>
          </p:cNvSpPr>
          <p:nvPr>
            <p:ph idx="1"/>
          </p:nvPr>
        </p:nvSpPr>
        <p:spPr/>
        <p:txBody>
          <a:bodyPr/>
          <a:lstStyle/>
          <a:p>
            <a:r>
              <a:rPr lang="en-GB"/>
              <a:t>What’s going on for Dawn?</a:t>
            </a:r>
          </a:p>
          <a:p>
            <a:endParaRPr lang="en-GB"/>
          </a:p>
          <a:p>
            <a:r>
              <a:rPr lang="en-GB"/>
              <a:t>What are the potential implications for Dawn?</a:t>
            </a:r>
          </a:p>
          <a:p>
            <a:endParaRPr lang="en-GB"/>
          </a:p>
          <a:p>
            <a:r>
              <a:rPr lang="en-GB"/>
              <a:t>How might this impact on how Sadie is supported?</a:t>
            </a:r>
          </a:p>
          <a:p>
            <a:endParaRPr lang="en-GB"/>
          </a:p>
          <a:p>
            <a:r>
              <a:rPr lang="en-GB"/>
              <a:t>What should Dawn do? </a:t>
            </a:r>
          </a:p>
        </p:txBody>
      </p:sp>
    </p:spTree>
    <p:extLst>
      <p:ext uri="{BB962C8B-B14F-4D97-AF65-F5344CB8AC3E}">
        <p14:creationId xmlns:p14="http://schemas.microsoft.com/office/powerpoint/2010/main" val="21073893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2E046B2-E503-4A1F-A419-870F1435BFF9}"/>
              </a:ext>
            </a:extLst>
          </p:cNvPr>
          <p:cNvSpPr>
            <a:spLocks noGrp="1"/>
          </p:cNvSpPr>
          <p:nvPr>
            <p:ph idx="1"/>
          </p:nvPr>
        </p:nvSpPr>
        <p:spPr>
          <a:xfrm>
            <a:off x="427692" y="1813761"/>
            <a:ext cx="8288614" cy="3230476"/>
          </a:xfrm>
        </p:spPr>
        <p:txBody>
          <a:bodyPr anchor="ctr">
            <a:normAutofit/>
          </a:bodyPr>
          <a:lstStyle/>
          <a:p>
            <a:pPr marL="0" indent="0" algn="ctr">
              <a:buNone/>
            </a:pPr>
            <a:r>
              <a:rPr lang="en-GB" sz="4400"/>
              <a:t>What does that mean for you/them?</a:t>
            </a:r>
          </a:p>
        </p:txBody>
      </p:sp>
      <p:sp>
        <p:nvSpPr>
          <p:cNvPr id="3" name="Rectangle: Rounded Corners 2">
            <a:extLst>
              <a:ext uri="{FF2B5EF4-FFF2-40B4-BE49-F238E27FC236}">
                <a16:creationId xmlns:a16="http://schemas.microsoft.com/office/drawing/2014/main" id="{62D2027D-BA43-40EA-8F6C-D8C2CF0AAEC1}"/>
              </a:ext>
            </a:extLst>
          </p:cNvPr>
          <p:cNvSpPr/>
          <p:nvPr/>
        </p:nvSpPr>
        <p:spPr>
          <a:xfrm>
            <a:off x="727363" y="1693718"/>
            <a:ext cx="7689273" cy="3470563"/>
          </a:xfrm>
          <a:prstGeom prst="roundRect">
            <a:avLst/>
          </a:prstGeom>
          <a:no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A97A62D4-B62F-4389-A9E5-CC35D89DD3B6}"/>
              </a:ext>
            </a:extLst>
          </p:cNvPr>
          <p:cNvSpPr/>
          <p:nvPr/>
        </p:nvSpPr>
        <p:spPr>
          <a:xfrm>
            <a:off x="7739754" y="4485993"/>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5C7F048-4A41-47A6-86A4-324DC0134C08}"/>
              </a:ext>
            </a:extLst>
          </p:cNvPr>
          <p:cNvSpPr/>
          <p:nvPr/>
        </p:nvSpPr>
        <p:spPr>
          <a:xfrm>
            <a:off x="365529" y="1526048"/>
            <a:ext cx="9144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18D0B306-12E5-45C4-B2C1-9E4F41203CC3}"/>
              </a:ext>
            </a:extLst>
          </p:cNvPr>
          <p:cNvSpPr txBox="1"/>
          <p:nvPr/>
        </p:nvSpPr>
        <p:spPr>
          <a:xfrm>
            <a:off x="7880811" y="4353518"/>
            <a:ext cx="867545" cy="1938992"/>
          </a:xfrm>
          <a:prstGeom prst="rect">
            <a:avLst/>
          </a:prstGeom>
          <a:noFill/>
        </p:spPr>
        <p:txBody>
          <a:bodyPr wrap="none" rtlCol="0">
            <a:spAutoFit/>
          </a:bodyPr>
          <a:lstStyle/>
          <a:p>
            <a:r>
              <a:rPr lang="en-GB" sz="12000">
                <a:solidFill>
                  <a:schemeClr val="accent1"/>
                </a:solidFill>
                <a:latin typeface="Times New Roman" panose="02020603050405020304" pitchFamily="18" charset="0"/>
                <a:cs typeface="Times New Roman" panose="02020603050405020304" pitchFamily="18" charset="0"/>
              </a:rPr>
              <a:t>”</a:t>
            </a:r>
          </a:p>
        </p:txBody>
      </p:sp>
      <p:sp>
        <p:nvSpPr>
          <p:cNvPr id="9" name="Rectangle 8">
            <a:extLst>
              <a:ext uri="{FF2B5EF4-FFF2-40B4-BE49-F238E27FC236}">
                <a16:creationId xmlns:a16="http://schemas.microsoft.com/office/drawing/2014/main" id="{28AED4E7-BB58-4CE9-AE0C-E97A2BB62A71}"/>
              </a:ext>
            </a:extLst>
          </p:cNvPr>
          <p:cNvSpPr/>
          <p:nvPr/>
        </p:nvSpPr>
        <p:spPr>
          <a:xfrm>
            <a:off x="406717" y="1302392"/>
            <a:ext cx="1252266" cy="1938992"/>
          </a:xfrm>
          <a:prstGeom prst="rect">
            <a:avLst/>
          </a:prstGeom>
        </p:spPr>
        <p:txBody>
          <a:bodyPr wrap="none">
            <a:spAutoFit/>
          </a:bodyPr>
          <a:lstStyle/>
          <a:p>
            <a:r>
              <a:rPr lang="en-GB" sz="12000">
                <a:solidFill>
                  <a:schemeClr val="accent1"/>
                </a:solidFill>
                <a:latin typeface="Times New Roman" panose="02020603050405020304" pitchFamily="18" charset="0"/>
                <a:cs typeface="Times New Roman" panose="02020603050405020304" pitchFamily="18" charset="0"/>
              </a:rPr>
              <a:t>“ </a:t>
            </a:r>
            <a:endParaRPr lang="en-GB" sz="12000"/>
          </a:p>
        </p:txBody>
      </p:sp>
    </p:spTree>
    <p:extLst>
      <p:ext uri="{BB962C8B-B14F-4D97-AF65-F5344CB8AC3E}">
        <p14:creationId xmlns:p14="http://schemas.microsoft.com/office/powerpoint/2010/main" val="28781077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04B6A36-2EC9-437B-BDB9-0D040C6CC1BA}"/>
              </a:ext>
            </a:extLst>
          </p:cNvPr>
          <p:cNvSpPr>
            <a:spLocks noGrp="1"/>
          </p:cNvSpPr>
          <p:nvPr>
            <p:ph idx="1"/>
          </p:nvPr>
        </p:nvSpPr>
        <p:spPr/>
        <p:txBody>
          <a:bodyPr/>
          <a:lstStyle/>
          <a:p>
            <a:r>
              <a:rPr lang="en-GB"/>
              <a:t>Shared action planning with buddies </a:t>
            </a:r>
          </a:p>
        </p:txBody>
      </p:sp>
      <p:sp>
        <p:nvSpPr>
          <p:cNvPr id="3" name="AutoShape 2">
            <a:extLst>
              <a:ext uri="{FF2B5EF4-FFF2-40B4-BE49-F238E27FC236}">
                <a16:creationId xmlns:a16="http://schemas.microsoft.com/office/drawing/2014/main" id="{D6AFB90C-DD7C-49F6-8AF0-A5A2BFBAD1B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947009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Your buddy</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numCol="1">
            <a:noAutofit/>
          </a:bodyPr>
          <a:lstStyle/>
          <a:p>
            <a:pPr marL="0" indent="0">
              <a:lnSpc>
                <a:spcPct val="100000"/>
              </a:lnSpc>
              <a:spcBef>
                <a:spcPts val="0"/>
              </a:spcBef>
              <a:spcAft>
                <a:spcPts val="600"/>
              </a:spcAft>
              <a:buNone/>
            </a:pPr>
            <a:r>
              <a:rPr lang="en-GB" b="1" dirty="0"/>
              <a:t>Purpose: </a:t>
            </a:r>
            <a:r>
              <a:rPr lang="en-GB" dirty="0"/>
              <a:t>To give people an opportunity to think about how they might apply their learning with the support of their buddy</a:t>
            </a:r>
            <a:endParaRPr lang="en-GB" b="1" dirty="0"/>
          </a:p>
          <a:p>
            <a:pPr marL="0" indent="0">
              <a:lnSpc>
                <a:spcPct val="100000"/>
              </a:lnSpc>
              <a:spcBef>
                <a:spcPts val="0"/>
              </a:spcBef>
              <a:spcAft>
                <a:spcPts val="600"/>
              </a:spcAft>
              <a:buNone/>
            </a:pPr>
            <a:r>
              <a:rPr lang="en-GB" b="1" dirty="0"/>
              <a:t>Materials:</a:t>
            </a:r>
            <a:endParaRPr lang="en-GB" dirty="0"/>
          </a:p>
          <a:p>
            <a:pPr marL="0" indent="0">
              <a:lnSpc>
                <a:spcPct val="100000"/>
              </a:lnSpc>
              <a:spcBef>
                <a:spcPts val="0"/>
              </a:spcBef>
              <a:spcAft>
                <a:spcPts val="600"/>
              </a:spcAft>
              <a:buNone/>
            </a:pPr>
            <a:r>
              <a:rPr lang="en-GB" b="1" dirty="0"/>
              <a:t>Instructions:</a:t>
            </a:r>
          </a:p>
          <a:p>
            <a:pPr marL="0" indent="0">
              <a:lnSpc>
                <a:spcPct val="100000"/>
              </a:lnSpc>
              <a:spcBef>
                <a:spcPts val="0"/>
              </a:spcBef>
              <a:spcAft>
                <a:spcPts val="600"/>
              </a:spcAft>
              <a:buNone/>
            </a:pPr>
            <a:r>
              <a:rPr lang="en-GB" dirty="0"/>
              <a:t>Ask people to return to their buddy pairs to reflect on their learning from the day, answering the following questions:</a:t>
            </a:r>
          </a:p>
          <a:p>
            <a:pPr>
              <a:spcBef>
                <a:spcPts val="0"/>
              </a:spcBef>
            </a:pPr>
            <a:r>
              <a:rPr lang="en-GB" dirty="0"/>
              <a:t>What has been most useful/interesting about today?</a:t>
            </a:r>
          </a:p>
          <a:p>
            <a:pPr>
              <a:spcBef>
                <a:spcPts val="0"/>
              </a:spcBef>
            </a:pPr>
            <a:r>
              <a:rPr lang="en-GB" dirty="0"/>
              <a:t>What will you take back to your role?</a:t>
            </a:r>
          </a:p>
          <a:p>
            <a:pPr>
              <a:spcBef>
                <a:spcPts val="0"/>
              </a:spcBef>
            </a:pPr>
            <a:r>
              <a:rPr lang="en-GB" dirty="0"/>
              <a:t>Consider situations when you might find it helpful to apply some of the learning from today</a:t>
            </a:r>
          </a:p>
          <a:p>
            <a:pPr marL="0" indent="0">
              <a:spcBef>
                <a:spcPts val="0"/>
              </a:spcBef>
              <a:buNone/>
            </a:pPr>
            <a:endParaRPr lang="en-GB" dirty="0"/>
          </a:p>
          <a:p>
            <a:pPr marL="0" indent="0">
              <a:spcBef>
                <a:spcPts val="0"/>
              </a:spcBef>
              <a:buNone/>
            </a:pPr>
            <a:r>
              <a:rPr lang="en-GB" dirty="0"/>
              <a:t>Ask people to share back their ideas</a:t>
            </a:r>
          </a:p>
          <a:p>
            <a:pPr marL="0" indent="0">
              <a:spcBef>
                <a:spcPts val="0"/>
              </a:spcBef>
              <a:buNone/>
            </a:pPr>
            <a:endParaRPr lang="en-GB" dirty="0"/>
          </a:p>
          <a:p>
            <a:pPr marL="0" indent="0">
              <a:lnSpc>
                <a:spcPct val="100000"/>
              </a:lnSpc>
              <a:spcBef>
                <a:spcPts val="0"/>
              </a:spcBef>
              <a:spcAft>
                <a:spcPts val="600"/>
              </a:spcAft>
              <a:buNone/>
            </a:pPr>
            <a:r>
              <a:rPr lang="en-GB" b="1" dirty="0"/>
              <a:t>Timings: 10 mins in pairs, 5 mins to debrief</a:t>
            </a:r>
          </a:p>
        </p:txBody>
      </p:sp>
    </p:spTree>
    <p:extLst>
      <p:ext uri="{BB962C8B-B14F-4D97-AF65-F5344CB8AC3E}">
        <p14:creationId xmlns:p14="http://schemas.microsoft.com/office/powerpoint/2010/main" val="24947997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37621A4-351B-4999-B90B-017C7BECAEAE}"/>
              </a:ext>
            </a:extLst>
          </p:cNvPr>
          <p:cNvSpPr>
            <a:spLocks noGrp="1"/>
          </p:cNvSpPr>
          <p:nvPr>
            <p:ph type="title"/>
          </p:nvPr>
        </p:nvSpPr>
        <p:spPr/>
        <p:txBody>
          <a:bodyPr/>
          <a:lstStyle/>
          <a:p>
            <a:r>
              <a:rPr lang="en-GB"/>
              <a:t>Buddy review</a:t>
            </a:r>
          </a:p>
        </p:txBody>
      </p:sp>
      <p:sp>
        <p:nvSpPr>
          <p:cNvPr id="4" name="Content Placeholder 3">
            <a:extLst>
              <a:ext uri="{FF2B5EF4-FFF2-40B4-BE49-F238E27FC236}">
                <a16:creationId xmlns:a16="http://schemas.microsoft.com/office/drawing/2014/main" id="{4690A8A7-2AA6-4124-B4BF-56D88E37B924}"/>
              </a:ext>
            </a:extLst>
          </p:cNvPr>
          <p:cNvSpPr>
            <a:spLocks noGrp="1"/>
          </p:cNvSpPr>
          <p:nvPr>
            <p:ph idx="1"/>
          </p:nvPr>
        </p:nvSpPr>
        <p:spPr/>
        <p:txBody>
          <a:bodyPr/>
          <a:lstStyle/>
          <a:p>
            <a:r>
              <a:rPr lang="en-GB"/>
              <a:t>Identify a situation in work where it might be helpful to spend more time exploring an individual’s story and language</a:t>
            </a:r>
          </a:p>
          <a:p>
            <a:r>
              <a:rPr lang="en-GB"/>
              <a:t>How might you apply some of the learning from today?</a:t>
            </a:r>
          </a:p>
          <a:p>
            <a:r>
              <a:rPr lang="en-GB"/>
              <a:t>What would success look like?</a:t>
            </a:r>
          </a:p>
        </p:txBody>
      </p:sp>
    </p:spTree>
    <p:extLst>
      <p:ext uri="{BB962C8B-B14F-4D97-AF65-F5344CB8AC3E}">
        <p14:creationId xmlns:p14="http://schemas.microsoft.com/office/powerpoint/2010/main" val="15560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F6963-523F-4215-9055-2AB4ABF598C7}"/>
              </a:ext>
            </a:extLst>
          </p:cNvPr>
          <p:cNvSpPr>
            <a:spLocks noGrp="1"/>
          </p:cNvSpPr>
          <p:nvPr>
            <p:ph type="title"/>
          </p:nvPr>
        </p:nvSpPr>
        <p:spPr/>
        <p:txBody>
          <a:bodyPr/>
          <a:lstStyle/>
          <a:p>
            <a:r>
              <a:rPr lang="en-GB"/>
              <a:t>Housekeeping</a:t>
            </a:r>
          </a:p>
        </p:txBody>
      </p:sp>
      <p:pic>
        <p:nvPicPr>
          <p:cNvPr id="6" name="Picture 5" descr="A close up of a logo&#10;&#10;Description automatically generated">
            <a:extLst>
              <a:ext uri="{FF2B5EF4-FFF2-40B4-BE49-F238E27FC236}">
                <a16:creationId xmlns:a16="http://schemas.microsoft.com/office/drawing/2014/main" id="{1017E2B0-0BF1-480D-8C5A-87FA5DE2A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1151" y="3819256"/>
            <a:ext cx="1450800" cy="1450800"/>
          </a:xfrm>
          <a:prstGeom prst="rect">
            <a:avLst/>
          </a:prstGeom>
        </p:spPr>
      </p:pic>
      <p:pic>
        <p:nvPicPr>
          <p:cNvPr id="7" name="Picture 6" descr="A close up of a logo&#10;&#10;Description automatically generated">
            <a:extLst>
              <a:ext uri="{FF2B5EF4-FFF2-40B4-BE49-F238E27FC236}">
                <a16:creationId xmlns:a16="http://schemas.microsoft.com/office/drawing/2014/main" id="{C28DEA2A-C3C5-4F6E-8E56-5613198FF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1535494"/>
            <a:ext cx="1450886" cy="1450886"/>
          </a:xfrm>
          <a:prstGeom prst="rect">
            <a:avLst/>
          </a:prstGeom>
        </p:spPr>
      </p:pic>
      <p:pic>
        <p:nvPicPr>
          <p:cNvPr id="8" name="Picture 7" descr="A close up of a logo&#10;&#10;Description automatically generated">
            <a:extLst>
              <a:ext uri="{FF2B5EF4-FFF2-40B4-BE49-F238E27FC236}">
                <a16:creationId xmlns:a16="http://schemas.microsoft.com/office/drawing/2014/main" id="{96249892-B8C7-4CF1-9DC2-07050D5DDA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857" y="3819256"/>
            <a:ext cx="1450800" cy="1450800"/>
          </a:xfrm>
          <a:prstGeom prst="rect">
            <a:avLst/>
          </a:prstGeom>
        </p:spPr>
      </p:pic>
      <p:pic>
        <p:nvPicPr>
          <p:cNvPr id="9" name="Picture 8" descr="A close up of a logo&#10;&#10;Description automatically generated">
            <a:extLst>
              <a:ext uri="{FF2B5EF4-FFF2-40B4-BE49-F238E27FC236}">
                <a16:creationId xmlns:a16="http://schemas.microsoft.com/office/drawing/2014/main" id="{55A61063-C99A-411F-8B42-9FAB54D12D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0247" y="3819256"/>
            <a:ext cx="1450800" cy="1450800"/>
          </a:xfrm>
          <a:prstGeom prst="rect">
            <a:avLst/>
          </a:prstGeom>
        </p:spPr>
      </p:pic>
      <p:pic>
        <p:nvPicPr>
          <p:cNvPr id="10" name="Picture 9" descr="A close up of a logo&#10;&#10;Description automatically generated">
            <a:extLst>
              <a:ext uri="{FF2B5EF4-FFF2-40B4-BE49-F238E27FC236}">
                <a16:creationId xmlns:a16="http://schemas.microsoft.com/office/drawing/2014/main" id="{02A08848-4844-4589-AE49-E5A6DE438D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0161" y="1535494"/>
            <a:ext cx="1450886" cy="1450886"/>
          </a:xfrm>
          <a:prstGeom prst="rect">
            <a:avLst/>
          </a:prstGeom>
        </p:spPr>
      </p:pic>
      <p:pic>
        <p:nvPicPr>
          <p:cNvPr id="11" name="Picture 10" descr="A close up of a logo&#10;&#10;Description automatically generated">
            <a:extLst>
              <a:ext uri="{FF2B5EF4-FFF2-40B4-BE49-F238E27FC236}">
                <a16:creationId xmlns:a16="http://schemas.microsoft.com/office/drawing/2014/main" id="{846523BA-28FA-479F-AB88-76789FE46B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5009" y="1535494"/>
            <a:ext cx="1450886" cy="1450886"/>
          </a:xfrm>
          <a:prstGeom prst="rect">
            <a:avLst/>
          </a:prstGeom>
        </p:spPr>
      </p:pic>
    </p:spTree>
    <p:extLst>
      <p:ext uri="{BB962C8B-B14F-4D97-AF65-F5344CB8AC3E}">
        <p14:creationId xmlns:p14="http://schemas.microsoft.com/office/powerpoint/2010/main" val="23715551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standing, white, group, room&#10;&#10;Description automatically generated">
            <a:extLst>
              <a:ext uri="{FF2B5EF4-FFF2-40B4-BE49-F238E27FC236}">
                <a16:creationId xmlns:a16="http://schemas.microsoft.com/office/drawing/2014/main" id="{B4A823DF-27BD-44DC-B6D5-F36BEF195DF5}"/>
              </a:ext>
            </a:extLst>
          </p:cNvPr>
          <p:cNvPicPr>
            <a:picLocks noGrp="1" noChangeAspect="1"/>
          </p:cNvPicPr>
          <p:nvPr>
            <p:ph type="pic" sz="quarter" idx="13"/>
          </p:nvPr>
        </p:nvPicPr>
        <p:blipFill>
          <a:blip r:embed="rId2"/>
          <a:srcRect l="10035" r="10035"/>
          <a:stretch>
            <a:fillRect/>
          </a:stretch>
        </p:blipFill>
        <p:spPr>
          <a:xfrm>
            <a:off x="-106363" y="-180975"/>
            <a:ext cx="9747251" cy="6859588"/>
          </a:xfrm>
        </p:spPr>
      </p:pic>
      <p:sp>
        <p:nvSpPr>
          <p:cNvPr id="2" name="Title 1">
            <a:extLst>
              <a:ext uri="{FF2B5EF4-FFF2-40B4-BE49-F238E27FC236}">
                <a16:creationId xmlns:a16="http://schemas.microsoft.com/office/drawing/2014/main" id="{110564C9-54EC-4F01-AB28-5CE0418D51B4}"/>
              </a:ext>
            </a:extLst>
          </p:cNvPr>
          <p:cNvSpPr>
            <a:spLocks noGrp="1"/>
          </p:cNvSpPr>
          <p:nvPr>
            <p:ph type="title" idx="4294967295"/>
          </p:nvPr>
        </p:nvSpPr>
        <p:spPr>
          <a:xfrm>
            <a:off x="152400" y="4004650"/>
            <a:ext cx="8288337" cy="2756023"/>
          </a:xfrm>
        </p:spPr>
        <p:txBody>
          <a:bodyPr>
            <a:normAutofit/>
          </a:bodyPr>
          <a:lstStyle/>
          <a:p>
            <a:r>
              <a:rPr lang="en-GB" sz="4000">
                <a:solidFill>
                  <a:schemeClr val="bg1"/>
                </a:solidFill>
              </a:rPr>
              <a:t>Before the next session:</a:t>
            </a:r>
            <a:br>
              <a:rPr lang="en-GB" sz="4000">
                <a:solidFill>
                  <a:schemeClr val="bg1"/>
                </a:solidFill>
              </a:rPr>
            </a:br>
            <a:r>
              <a:rPr lang="en-GB" sz="2800">
                <a:solidFill>
                  <a:schemeClr val="bg1"/>
                </a:solidFill>
              </a:rPr>
              <a:t>Practice some of the techniques discussed and come to the next session with your reflections/learning</a:t>
            </a:r>
            <a:br>
              <a:rPr lang="en-GB" sz="4000">
                <a:solidFill>
                  <a:schemeClr val="bg1"/>
                </a:solidFill>
              </a:rPr>
            </a:br>
            <a:endParaRPr lang="en-GB" sz="4000">
              <a:solidFill>
                <a:schemeClr val="bg1"/>
              </a:solidFill>
            </a:endParaRPr>
          </a:p>
        </p:txBody>
      </p:sp>
    </p:spTree>
    <p:extLst>
      <p:ext uri="{BB962C8B-B14F-4D97-AF65-F5344CB8AC3E}">
        <p14:creationId xmlns:p14="http://schemas.microsoft.com/office/powerpoint/2010/main" val="247338487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E312E9E4-834E-6C44-88F3-3A48A209CF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948493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CBFCCC3-FD92-4AC8-AF9A-6D2D0628CA04}"/>
              </a:ext>
            </a:extLst>
          </p:cNvPr>
          <p:cNvSpPr/>
          <p:nvPr/>
        </p:nvSpPr>
        <p:spPr>
          <a:xfrm>
            <a:off x="7275794" y="1493220"/>
            <a:ext cx="1759897" cy="3940278"/>
          </a:xfrm>
          <a:prstGeom prst="rect">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Supporting mental health</a:t>
            </a:r>
          </a:p>
        </p:txBody>
      </p:sp>
      <p:sp>
        <p:nvSpPr>
          <p:cNvPr id="36" name="Rectangle 35">
            <a:extLst>
              <a:ext uri="{FF2B5EF4-FFF2-40B4-BE49-F238E27FC236}">
                <a16:creationId xmlns:a16="http://schemas.microsoft.com/office/drawing/2014/main" id="{EB1A4573-C346-40B4-8FDF-F6D4412C06A1}"/>
              </a:ext>
            </a:extLst>
          </p:cNvPr>
          <p:cNvSpPr/>
          <p:nvPr/>
        </p:nvSpPr>
        <p:spPr>
          <a:xfrm>
            <a:off x="546431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Navigating the system</a:t>
            </a:r>
          </a:p>
        </p:txBody>
      </p:sp>
      <p:sp>
        <p:nvSpPr>
          <p:cNvPr id="34" name="Rectangle 33">
            <a:extLst>
              <a:ext uri="{FF2B5EF4-FFF2-40B4-BE49-F238E27FC236}">
                <a16:creationId xmlns:a16="http://schemas.microsoft.com/office/drawing/2014/main" id="{977B5E94-4C2C-4596-BABF-901E64EE1E5E}"/>
              </a:ext>
            </a:extLst>
          </p:cNvPr>
          <p:cNvSpPr/>
          <p:nvPr/>
        </p:nvSpPr>
        <p:spPr>
          <a:xfrm>
            <a:off x="3652837"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Communication and interpersonal skills</a:t>
            </a:r>
          </a:p>
        </p:txBody>
      </p:sp>
      <p:sp>
        <p:nvSpPr>
          <p:cNvPr id="33" name="Rectangle 32">
            <a:extLst>
              <a:ext uri="{FF2B5EF4-FFF2-40B4-BE49-F238E27FC236}">
                <a16:creationId xmlns:a16="http://schemas.microsoft.com/office/drawing/2014/main" id="{EF5C75C0-0092-496D-AFEC-41F1FCE6209B}"/>
              </a:ext>
            </a:extLst>
          </p:cNvPr>
          <p:cNvSpPr/>
          <p:nvPr/>
        </p:nvSpPr>
        <p:spPr>
          <a:xfrm>
            <a:off x="1841360" y="1493220"/>
            <a:ext cx="1759897" cy="3940278"/>
          </a:xfrm>
          <a:prstGeom prst="rect">
            <a:avLst/>
          </a:prstGeom>
          <a:solidFill>
            <a:schemeClr val="bg1">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t"/>
          <a:lstStyle/>
          <a:p>
            <a:pPr algn="ctr"/>
            <a:r>
              <a:rPr lang="en-GB" sz="1600"/>
              <a:t>Self-care and </a:t>
            </a:r>
          </a:p>
          <a:p>
            <a:pPr algn="ctr"/>
            <a:r>
              <a:rPr lang="en-GB" sz="1600"/>
              <a:t>self- management</a:t>
            </a:r>
          </a:p>
        </p:txBody>
      </p:sp>
      <p:sp>
        <p:nvSpPr>
          <p:cNvPr id="5" name="Title 4">
            <a:extLst>
              <a:ext uri="{FF2B5EF4-FFF2-40B4-BE49-F238E27FC236}">
                <a16:creationId xmlns:a16="http://schemas.microsoft.com/office/drawing/2014/main" id="{657564F7-D6C3-49A5-87EC-ECDD24DBA31D}"/>
              </a:ext>
            </a:extLst>
          </p:cNvPr>
          <p:cNvSpPr>
            <a:spLocks noGrp="1"/>
          </p:cNvSpPr>
          <p:nvPr>
            <p:ph type="title"/>
          </p:nvPr>
        </p:nvSpPr>
        <p:spPr>
          <a:xfrm>
            <a:off x="478596" y="252624"/>
            <a:ext cx="8288614" cy="945977"/>
          </a:xfrm>
        </p:spPr>
        <p:txBody>
          <a:bodyPr>
            <a:normAutofit/>
          </a:bodyPr>
          <a:lstStyle/>
          <a:p>
            <a:r>
              <a:rPr lang="en-GB" dirty="0">
                <a:latin typeface="Calibri Light"/>
                <a:cs typeface="Calibri Light"/>
              </a:rPr>
              <a:t>Programme overview</a:t>
            </a:r>
            <a:endParaRPr lang="en-GB" dirty="0"/>
          </a:p>
        </p:txBody>
      </p:sp>
      <p:sp>
        <p:nvSpPr>
          <p:cNvPr id="6" name="Rectangle 5">
            <a:extLst>
              <a:ext uri="{FF2B5EF4-FFF2-40B4-BE49-F238E27FC236}">
                <a16:creationId xmlns:a16="http://schemas.microsoft.com/office/drawing/2014/main" id="{4DEA8709-D001-434D-9B53-B6F673E07399}"/>
              </a:ext>
            </a:extLst>
          </p:cNvPr>
          <p:cNvSpPr/>
          <p:nvPr/>
        </p:nvSpPr>
        <p:spPr>
          <a:xfrm>
            <a:off x="108424"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1. Working as a peer</a:t>
            </a:r>
          </a:p>
        </p:txBody>
      </p:sp>
      <p:sp>
        <p:nvSpPr>
          <p:cNvPr id="7" name="Rectangle 6">
            <a:extLst>
              <a:ext uri="{FF2B5EF4-FFF2-40B4-BE49-F238E27FC236}">
                <a16:creationId xmlns:a16="http://schemas.microsoft.com/office/drawing/2014/main" id="{F178982D-467E-47F9-AAE9-3574BE2C11BD}"/>
              </a:ext>
            </a:extLst>
          </p:cNvPr>
          <p:cNvSpPr/>
          <p:nvPr/>
        </p:nvSpPr>
        <p:spPr>
          <a:xfrm>
            <a:off x="1919902"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2. Use of self</a:t>
            </a:r>
          </a:p>
        </p:txBody>
      </p:sp>
      <p:sp>
        <p:nvSpPr>
          <p:cNvPr id="8" name="Rectangle 7">
            <a:extLst>
              <a:ext uri="{FF2B5EF4-FFF2-40B4-BE49-F238E27FC236}">
                <a16:creationId xmlns:a16="http://schemas.microsoft.com/office/drawing/2014/main" id="{92553F9F-16FA-4AA7-995C-7D1C10CD3E7D}"/>
              </a:ext>
            </a:extLst>
          </p:cNvPr>
          <p:cNvSpPr/>
          <p:nvPr/>
        </p:nvSpPr>
        <p:spPr>
          <a:xfrm>
            <a:off x="3731380"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3. Effective relationships</a:t>
            </a:r>
          </a:p>
        </p:txBody>
      </p:sp>
      <p:sp>
        <p:nvSpPr>
          <p:cNvPr id="9" name="Rectangle 8">
            <a:extLst>
              <a:ext uri="{FF2B5EF4-FFF2-40B4-BE49-F238E27FC236}">
                <a16:creationId xmlns:a16="http://schemas.microsoft.com/office/drawing/2014/main" id="{2AA25317-C84F-47DD-B919-76F8CF50290B}"/>
              </a:ext>
            </a:extLst>
          </p:cNvPr>
          <p:cNvSpPr/>
          <p:nvPr/>
        </p:nvSpPr>
        <p:spPr>
          <a:xfrm>
            <a:off x="5542858" y="2360914"/>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4. Context and frameworks</a:t>
            </a:r>
          </a:p>
        </p:txBody>
      </p:sp>
      <p:sp>
        <p:nvSpPr>
          <p:cNvPr id="10" name="Rectangle 9">
            <a:extLst>
              <a:ext uri="{FF2B5EF4-FFF2-40B4-BE49-F238E27FC236}">
                <a16:creationId xmlns:a16="http://schemas.microsoft.com/office/drawing/2014/main" id="{42029629-8552-4453-8801-63A7F0A7F17B}"/>
              </a:ext>
            </a:extLst>
          </p:cNvPr>
          <p:cNvSpPr/>
          <p:nvPr/>
        </p:nvSpPr>
        <p:spPr>
          <a:xfrm>
            <a:off x="7354336" y="2360914"/>
            <a:ext cx="1602812" cy="1130710"/>
          </a:xfrm>
          <a:prstGeom prst="rect">
            <a:avLst/>
          </a:prstGeom>
          <a:solidFill>
            <a:schemeClr val="accent1"/>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5. Mental health</a:t>
            </a:r>
          </a:p>
        </p:txBody>
      </p:sp>
      <p:sp>
        <p:nvSpPr>
          <p:cNvPr id="11" name="Rectangle 10">
            <a:extLst>
              <a:ext uri="{FF2B5EF4-FFF2-40B4-BE49-F238E27FC236}">
                <a16:creationId xmlns:a16="http://schemas.microsoft.com/office/drawing/2014/main" id="{5CFD2CAF-8C02-42FB-8D22-0F23CAA566D3}"/>
              </a:ext>
            </a:extLst>
          </p:cNvPr>
          <p:cNvSpPr/>
          <p:nvPr/>
        </p:nvSpPr>
        <p:spPr>
          <a:xfrm>
            <a:off x="1919902"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6. Supporting self-management</a:t>
            </a:r>
          </a:p>
        </p:txBody>
      </p:sp>
      <p:sp>
        <p:nvSpPr>
          <p:cNvPr id="12" name="Rectangle 11">
            <a:extLst>
              <a:ext uri="{FF2B5EF4-FFF2-40B4-BE49-F238E27FC236}">
                <a16:creationId xmlns:a16="http://schemas.microsoft.com/office/drawing/2014/main" id="{C8BB4068-4B65-4ED8-90B2-7C0220A8CDFC}"/>
              </a:ext>
            </a:extLst>
          </p:cNvPr>
          <p:cNvSpPr/>
          <p:nvPr/>
        </p:nvSpPr>
        <p:spPr>
          <a:xfrm>
            <a:off x="3731380"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7. Working with other professionals</a:t>
            </a:r>
          </a:p>
        </p:txBody>
      </p:sp>
      <p:sp>
        <p:nvSpPr>
          <p:cNvPr id="13" name="Rectangle 12">
            <a:extLst>
              <a:ext uri="{FF2B5EF4-FFF2-40B4-BE49-F238E27FC236}">
                <a16:creationId xmlns:a16="http://schemas.microsoft.com/office/drawing/2014/main" id="{FC00ED42-6BA0-4B30-A8F4-846754A4DB2D}"/>
              </a:ext>
            </a:extLst>
          </p:cNvPr>
          <p:cNvSpPr/>
          <p:nvPr/>
        </p:nvSpPr>
        <p:spPr>
          <a:xfrm>
            <a:off x="5542858"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1600"/>
              <a:t>8. Supporting access to care</a:t>
            </a:r>
          </a:p>
        </p:txBody>
      </p:sp>
      <p:sp>
        <p:nvSpPr>
          <p:cNvPr id="14" name="Rectangle 13">
            <a:extLst>
              <a:ext uri="{FF2B5EF4-FFF2-40B4-BE49-F238E27FC236}">
                <a16:creationId xmlns:a16="http://schemas.microsoft.com/office/drawing/2014/main" id="{6E9504CE-32D6-4E6D-98FF-0369F4483EE6}"/>
              </a:ext>
            </a:extLst>
          </p:cNvPr>
          <p:cNvSpPr/>
          <p:nvPr/>
        </p:nvSpPr>
        <p:spPr>
          <a:xfrm>
            <a:off x="7354336" y="3936537"/>
            <a:ext cx="1602812" cy="1130710"/>
          </a:xfrm>
          <a:prstGeom prst="rect">
            <a:avLst/>
          </a:prstGeom>
          <a:solidFill>
            <a:schemeClr val="bg1">
              <a:lumMod val="75000"/>
            </a:schemeClr>
          </a:solidFill>
          <a:ln>
            <a:solidFill>
              <a:schemeClr val="tx2"/>
            </a:solidFill>
          </a:ln>
        </p:spPr>
        <p:style>
          <a:lnRef idx="2">
            <a:schemeClr val="accent6">
              <a:shade val="50000"/>
            </a:schemeClr>
          </a:lnRef>
          <a:fillRef idx="1">
            <a:schemeClr val="accent6"/>
          </a:fillRef>
          <a:effectRef idx="0">
            <a:schemeClr val="accent6"/>
          </a:effectRef>
          <a:fontRef idx="minor">
            <a:schemeClr val="lt1"/>
          </a:fontRef>
        </p:style>
        <p:txBody>
          <a:bodyPr lIns="91440" tIns="45720" rIns="91440" bIns="45720" rtlCol="0" anchor="ctr"/>
          <a:lstStyle/>
          <a:p>
            <a:pPr algn="ctr"/>
            <a:r>
              <a:rPr lang="en-GB" sz="1600"/>
              <a:t>9. Working with groups</a:t>
            </a:r>
            <a:endParaRPr lang="en-GB" sz="1600">
              <a:cs typeface="Calibri"/>
            </a:endParaRPr>
          </a:p>
        </p:txBody>
      </p:sp>
      <p:cxnSp>
        <p:nvCxnSpPr>
          <p:cNvPr id="16" name="Straight Arrow Connector 15">
            <a:extLst>
              <a:ext uri="{FF2B5EF4-FFF2-40B4-BE49-F238E27FC236}">
                <a16:creationId xmlns:a16="http://schemas.microsoft.com/office/drawing/2014/main" id="{73B698D6-6197-4F15-903E-510AEA4880C1}"/>
              </a:ext>
            </a:extLst>
          </p:cNvPr>
          <p:cNvCxnSpPr>
            <a:cxnSpLocks/>
            <a:stCxn id="6" idx="3"/>
            <a:endCxn id="7" idx="1"/>
          </p:cNvCxnSpPr>
          <p:nvPr/>
        </p:nvCxnSpPr>
        <p:spPr>
          <a:xfrm>
            <a:off x="1711236"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9859955-64D6-4E3C-96C5-A7384623CAA4}"/>
              </a:ext>
            </a:extLst>
          </p:cNvPr>
          <p:cNvCxnSpPr>
            <a:cxnSpLocks/>
            <a:stCxn id="7" idx="3"/>
            <a:endCxn id="8" idx="1"/>
          </p:cNvCxnSpPr>
          <p:nvPr/>
        </p:nvCxnSpPr>
        <p:spPr>
          <a:xfrm>
            <a:off x="3522714"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D0BE254-1FB8-4DB9-9C89-7956621760B7}"/>
              </a:ext>
            </a:extLst>
          </p:cNvPr>
          <p:cNvCxnSpPr>
            <a:stCxn id="8" idx="3"/>
            <a:endCxn id="9" idx="1"/>
          </p:cNvCxnSpPr>
          <p:nvPr/>
        </p:nvCxnSpPr>
        <p:spPr>
          <a:xfrm>
            <a:off x="5334192"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AFCB3C7-A7C8-42E2-A906-5B4F9ADBD67D}"/>
              </a:ext>
            </a:extLst>
          </p:cNvPr>
          <p:cNvCxnSpPr>
            <a:stCxn id="9" idx="3"/>
            <a:endCxn id="10" idx="1"/>
          </p:cNvCxnSpPr>
          <p:nvPr/>
        </p:nvCxnSpPr>
        <p:spPr>
          <a:xfrm>
            <a:off x="7145670" y="2926269"/>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49A4E8-AEAA-4984-BCD8-03B9F04BC3A2}"/>
              </a:ext>
            </a:extLst>
          </p:cNvPr>
          <p:cNvCxnSpPr>
            <a:stCxn id="11" idx="3"/>
            <a:endCxn id="12" idx="1"/>
          </p:cNvCxnSpPr>
          <p:nvPr/>
        </p:nvCxnSpPr>
        <p:spPr>
          <a:xfrm>
            <a:off x="3522714"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16734D4-BC9C-467A-93BB-1D125C1CABCC}"/>
              </a:ext>
            </a:extLst>
          </p:cNvPr>
          <p:cNvCxnSpPr>
            <a:stCxn id="12" idx="3"/>
            <a:endCxn id="13" idx="1"/>
          </p:cNvCxnSpPr>
          <p:nvPr/>
        </p:nvCxnSpPr>
        <p:spPr>
          <a:xfrm>
            <a:off x="5334192"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F558B616-14CC-4534-B19F-19B85F1E7DF7}"/>
              </a:ext>
            </a:extLst>
          </p:cNvPr>
          <p:cNvCxnSpPr>
            <a:stCxn id="13" idx="3"/>
            <a:endCxn id="14" idx="1"/>
          </p:cNvCxnSpPr>
          <p:nvPr/>
        </p:nvCxnSpPr>
        <p:spPr>
          <a:xfrm>
            <a:off x="7145670" y="4501892"/>
            <a:ext cx="208666" cy="0"/>
          </a:xfrm>
          <a:prstGeom prst="straightConnector1">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6E60AC66-CC09-4049-A7A3-AF0BA68D6462}"/>
              </a:ext>
            </a:extLst>
          </p:cNvPr>
          <p:cNvCxnSpPr>
            <a:stCxn id="10" idx="2"/>
            <a:endCxn id="11" idx="0"/>
          </p:cNvCxnSpPr>
          <p:nvPr/>
        </p:nvCxnSpPr>
        <p:spPr>
          <a:xfrm rot="5400000">
            <a:off x="5216069" y="996863"/>
            <a:ext cx="444913" cy="5434434"/>
          </a:xfrm>
          <a:prstGeom prst="bentConnector3">
            <a:avLst/>
          </a:prstGeom>
          <a:ln w="381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a:extLst>
              <a:ext uri="{FF2B5EF4-FFF2-40B4-BE49-F238E27FC236}">
                <a16:creationId xmlns:a16="http://schemas.microsoft.com/office/drawing/2014/main" id="{F67089BD-EEDC-41F3-80F3-25299BC0370B}"/>
              </a:ext>
            </a:extLst>
          </p:cNvPr>
          <p:cNvGrpSpPr/>
          <p:nvPr/>
        </p:nvGrpSpPr>
        <p:grpSpPr>
          <a:xfrm rot="20213041">
            <a:off x="7325928" y="182013"/>
            <a:ext cx="1129012" cy="1130796"/>
            <a:chOff x="450384" y="8018156"/>
            <a:chExt cx="1311541" cy="1313613"/>
          </a:xfrm>
        </p:grpSpPr>
        <p:sp>
          <p:nvSpPr>
            <p:cNvPr id="27" name="Teardrop 26">
              <a:extLst>
                <a:ext uri="{FF2B5EF4-FFF2-40B4-BE49-F238E27FC236}">
                  <a16:creationId xmlns:a16="http://schemas.microsoft.com/office/drawing/2014/main" id="{BD7299C1-3528-4783-AFC8-82343223125F}"/>
                </a:ext>
              </a:extLst>
            </p:cNvPr>
            <p:cNvSpPr/>
            <p:nvPr/>
          </p:nvSpPr>
          <p:spPr>
            <a:xfrm rot="8178293">
              <a:off x="450384" y="8018156"/>
              <a:ext cx="1311541" cy="1313613"/>
            </a:xfrm>
            <a:prstGeom prst="teardrop">
              <a:avLst>
                <a:gd name="adj" fmla="val 920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a:p>
          </p:txBody>
        </p:sp>
        <p:sp>
          <p:nvSpPr>
            <p:cNvPr id="29" name="TextBox 28">
              <a:extLst>
                <a:ext uri="{FF2B5EF4-FFF2-40B4-BE49-F238E27FC236}">
                  <a16:creationId xmlns:a16="http://schemas.microsoft.com/office/drawing/2014/main" id="{4C0D7AAB-A35D-410A-B185-041E9F7AD5CB}"/>
                </a:ext>
              </a:extLst>
            </p:cNvPr>
            <p:cNvSpPr txBox="1"/>
            <p:nvPr/>
          </p:nvSpPr>
          <p:spPr>
            <a:xfrm>
              <a:off x="520288" y="8299551"/>
              <a:ext cx="1171734" cy="750824"/>
            </a:xfrm>
            <a:prstGeom prst="rect">
              <a:avLst/>
            </a:prstGeom>
            <a:noFill/>
          </p:spPr>
          <p:txBody>
            <a:bodyPr wrap="square" rtlCol="0">
              <a:spAutoFit/>
            </a:bodyPr>
            <a:lstStyle/>
            <a:p>
              <a:pPr algn="ctr"/>
              <a:r>
                <a:rPr lang="en-GB" b="1">
                  <a:solidFill>
                    <a:schemeClr val="bg1"/>
                  </a:solidFill>
                </a:rPr>
                <a:t>You are here</a:t>
              </a:r>
            </a:p>
          </p:txBody>
        </p:sp>
      </p:grpSp>
    </p:spTree>
    <p:extLst>
      <p:ext uri="{BB962C8B-B14F-4D97-AF65-F5344CB8AC3E}">
        <p14:creationId xmlns:p14="http://schemas.microsoft.com/office/powerpoint/2010/main" val="207716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FD1BA-C484-4209-918A-C45CC448AA27}"/>
              </a:ext>
            </a:extLst>
          </p:cNvPr>
          <p:cNvSpPr>
            <a:spLocks noGrp="1"/>
          </p:cNvSpPr>
          <p:nvPr>
            <p:ph type="title"/>
          </p:nvPr>
        </p:nvSpPr>
        <p:spPr/>
        <p:txBody>
          <a:bodyPr/>
          <a:lstStyle/>
          <a:p>
            <a:r>
              <a:rPr lang="en-GB" dirty="0">
                <a:latin typeface="Calibri Light"/>
                <a:cs typeface="Calibri Light"/>
              </a:rPr>
              <a:t>Focus for today</a:t>
            </a:r>
          </a:p>
        </p:txBody>
      </p:sp>
      <p:sp>
        <p:nvSpPr>
          <p:cNvPr id="3" name="Content Placeholder 2">
            <a:extLst>
              <a:ext uri="{FF2B5EF4-FFF2-40B4-BE49-F238E27FC236}">
                <a16:creationId xmlns:a16="http://schemas.microsoft.com/office/drawing/2014/main" id="{B18507ED-DAC0-4607-BA91-DE4AC56833FF}"/>
              </a:ext>
            </a:extLst>
          </p:cNvPr>
          <p:cNvSpPr>
            <a:spLocks noGrp="1"/>
          </p:cNvSpPr>
          <p:nvPr>
            <p:ph idx="1"/>
          </p:nvPr>
        </p:nvSpPr>
        <p:spPr>
          <a:xfrm>
            <a:off x="489857" y="1487256"/>
            <a:ext cx="8288614" cy="4499476"/>
          </a:xfrm>
        </p:spPr>
        <p:txBody>
          <a:bodyPr>
            <a:normAutofit/>
          </a:bodyPr>
          <a:lstStyle/>
          <a:p>
            <a:pPr marL="0" lvl="0" indent="0">
              <a:buNone/>
            </a:pPr>
            <a:r>
              <a:rPr lang="en-GB" sz="2800">
                <a:solidFill>
                  <a:schemeClr val="tx1"/>
                </a:solidFill>
              </a:rPr>
              <a:t>By the end of today you will have:</a:t>
            </a:r>
          </a:p>
          <a:p>
            <a:pPr fontAlgn="base"/>
            <a:r>
              <a:rPr lang="en-GB"/>
              <a:t>An understanding of how recovery-focused approaches support conversations </a:t>
            </a:r>
            <a:r>
              <a:rPr lang="en-US"/>
              <a:t>​about people’s mental health</a:t>
            </a:r>
          </a:p>
          <a:p>
            <a:pPr fontAlgn="base"/>
            <a:r>
              <a:rPr lang="en-GB"/>
              <a:t>An awareness of how to support storytelling as a way to help people define their own mental health experiences and needs</a:t>
            </a:r>
            <a:endParaRPr lang="en-US"/>
          </a:p>
          <a:p>
            <a:pPr fontAlgn="base"/>
            <a:r>
              <a:rPr lang="en-GB"/>
              <a:t>An awareness of the impact of labels and diagnoses on individuals, and how to work with other people’s language</a:t>
            </a:r>
            <a:endParaRPr lang="en-US"/>
          </a:p>
        </p:txBody>
      </p:sp>
    </p:spTree>
    <p:extLst>
      <p:ext uri="{BB962C8B-B14F-4D97-AF65-F5344CB8AC3E}">
        <p14:creationId xmlns:p14="http://schemas.microsoft.com/office/powerpoint/2010/main" val="144321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3BBABD-0A34-4D95-82FB-2A3C600F4C50}"/>
              </a:ext>
            </a:extLst>
          </p:cNvPr>
          <p:cNvSpPr>
            <a:spLocks noGrp="1"/>
          </p:cNvSpPr>
          <p:nvPr>
            <p:ph type="title"/>
          </p:nvPr>
        </p:nvSpPr>
        <p:spPr/>
        <p:txBody>
          <a:bodyPr/>
          <a:lstStyle/>
          <a:p>
            <a:r>
              <a:rPr lang="en-GB"/>
              <a:t>Trainer notes: Recap ways of working</a:t>
            </a:r>
          </a:p>
        </p:txBody>
      </p:sp>
      <p:sp>
        <p:nvSpPr>
          <p:cNvPr id="4" name="Content Placeholder 3">
            <a:extLst>
              <a:ext uri="{FF2B5EF4-FFF2-40B4-BE49-F238E27FC236}">
                <a16:creationId xmlns:a16="http://schemas.microsoft.com/office/drawing/2014/main" id="{D6984B69-1E7C-46F2-8858-0B413ED3E89F}"/>
              </a:ext>
            </a:extLst>
          </p:cNvPr>
          <p:cNvSpPr>
            <a:spLocks noGrp="1"/>
          </p:cNvSpPr>
          <p:nvPr>
            <p:ph idx="1"/>
          </p:nvPr>
        </p:nvSpPr>
        <p:spPr>
          <a:xfrm>
            <a:off x="489857" y="1099792"/>
            <a:ext cx="8155379" cy="5552901"/>
          </a:xfrm>
        </p:spPr>
        <p:txBody>
          <a:bodyPr>
            <a:noAutofit/>
          </a:bodyPr>
          <a:lstStyle/>
          <a:p>
            <a:pPr marL="0" indent="0">
              <a:lnSpc>
                <a:spcPct val="100000"/>
              </a:lnSpc>
              <a:spcBef>
                <a:spcPts val="0"/>
              </a:spcBef>
              <a:spcAft>
                <a:spcPts val="600"/>
              </a:spcAft>
              <a:buNone/>
            </a:pPr>
            <a:r>
              <a:rPr lang="en-GB" b="1" dirty="0"/>
              <a:t>Purpose: </a:t>
            </a:r>
            <a:r>
              <a:rPr lang="en-GB" dirty="0"/>
              <a:t>For people to remind themselves of what they wanted to get out of the training and how they wanted to work as a group</a:t>
            </a:r>
            <a:endParaRPr lang="en-GB" b="1" dirty="0"/>
          </a:p>
          <a:p>
            <a:pPr marL="0" indent="0">
              <a:lnSpc>
                <a:spcPct val="100000"/>
              </a:lnSpc>
              <a:spcBef>
                <a:spcPts val="0"/>
              </a:spcBef>
              <a:spcAft>
                <a:spcPts val="600"/>
              </a:spcAft>
              <a:buNone/>
            </a:pPr>
            <a:r>
              <a:rPr lang="en-GB" b="1" dirty="0"/>
              <a:t>Materials: </a:t>
            </a:r>
            <a:r>
              <a:rPr lang="en-GB" dirty="0"/>
              <a:t>3 flipcharts from session 1 around the room: “Aims for the course”, “Ways of working together”, “Working with the facilitators”</a:t>
            </a:r>
          </a:p>
          <a:p>
            <a:pPr marL="0" indent="0">
              <a:lnSpc>
                <a:spcPct val="100000"/>
              </a:lnSpc>
              <a:spcBef>
                <a:spcPts val="0"/>
              </a:spcBef>
              <a:spcAft>
                <a:spcPts val="600"/>
              </a:spcAft>
              <a:buNone/>
            </a:pPr>
            <a:r>
              <a:rPr lang="en-GB" b="1" dirty="0"/>
              <a:t>Instructions:</a:t>
            </a:r>
          </a:p>
          <a:p>
            <a:pPr>
              <a:lnSpc>
                <a:spcPct val="100000"/>
              </a:lnSpc>
              <a:spcBef>
                <a:spcPts val="0"/>
              </a:spcBef>
              <a:spcAft>
                <a:spcPts val="600"/>
              </a:spcAft>
            </a:pPr>
            <a:r>
              <a:rPr lang="en-GB" dirty="0"/>
              <a:t>Talk through the outputs from session 1</a:t>
            </a:r>
          </a:p>
          <a:p>
            <a:pPr>
              <a:spcBef>
                <a:spcPts val="0"/>
              </a:spcBef>
            </a:pPr>
            <a:r>
              <a:rPr lang="en-GB" dirty="0"/>
              <a:t>Ask the groups to discuss any additions/changes they would like to make to these </a:t>
            </a:r>
          </a:p>
          <a:p>
            <a:pPr marL="0" indent="0">
              <a:spcBef>
                <a:spcPts val="0"/>
              </a:spcBef>
              <a:buNone/>
            </a:pPr>
            <a:r>
              <a:rPr lang="en-GB" b="1" dirty="0"/>
              <a:t>NB. Keep the notes from this exercise for future sessions.</a:t>
            </a:r>
            <a:endParaRPr lang="en-GB" dirty="0"/>
          </a:p>
          <a:p>
            <a:pPr marL="0" indent="0">
              <a:lnSpc>
                <a:spcPct val="100000"/>
              </a:lnSpc>
              <a:spcBef>
                <a:spcPts val="0"/>
              </a:spcBef>
              <a:spcAft>
                <a:spcPts val="600"/>
              </a:spcAft>
              <a:buNone/>
            </a:pPr>
            <a:r>
              <a:rPr lang="en-GB" b="1" dirty="0"/>
              <a:t>Timings: </a:t>
            </a:r>
          </a:p>
          <a:p>
            <a:pPr>
              <a:spcBef>
                <a:spcPts val="0"/>
              </a:spcBef>
            </a:pPr>
            <a:r>
              <a:rPr lang="en-GB" dirty="0"/>
              <a:t>5 mins</a:t>
            </a:r>
          </a:p>
        </p:txBody>
      </p:sp>
      <p:sp>
        <p:nvSpPr>
          <p:cNvPr id="2" name="AutoShape 8">
            <a:extLst>
              <a:ext uri="{FF2B5EF4-FFF2-40B4-BE49-F238E27FC236}">
                <a16:creationId xmlns:a16="http://schemas.microsoft.com/office/drawing/2014/main" id="{67C9773E-42CB-4438-B40A-B32601A26715}"/>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45453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A picture containing person, cutting, man, indoor&#10;&#10;Description automatically generated">
            <a:extLst>
              <a:ext uri="{FF2B5EF4-FFF2-40B4-BE49-F238E27FC236}">
                <a16:creationId xmlns:a16="http://schemas.microsoft.com/office/drawing/2014/main" id="{CA1484A0-473E-4979-813A-84BCB1FE76C2}"/>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aturation sat="0"/>
                    </a14:imgEffect>
                  </a14:imgLayer>
                </a14:imgProps>
              </a:ext>
            </a:extLst>
          </a:blip>
          <a:srcRect l="2634" r="2634"/>
          <a:stretch>
            <a:fillRect/>
          </a:stretch>
        </p:blipFill>
        <p:spPr>
          <a:xfrm>
            <a:off x="-106212" y="-181604"/>
            <a:ext cx="9746393" cy="6860655"/>
          </a:xfrm>
        </p:spPr>
      </p:pic>
      <p:sp>
        <p:nvSpPr>
          <p:cNvPr id="9" name="Rectangle 8">
            <a:extLst>
              <a:ext uri="{FF2B5EF4-FFF2-40B4-BE49-F238E27FC236}">
                <a16:creationId xmlns:a16="http://schemas.microsoft.com/office/drawing/2014/main" id="{918C973C-C65B-4288-ABCD-B37D82B2B007}"/>
              </a:ext>
            </a:extLst>
          </p:cNvPr>
          <p:cNvSpPr/>
          <p:nvPr/>
        </p:nvSpPr>
        <p:spPr>
          <a:xfrm>
            <a:off x="-106213" y="556837"/>
            <a:ext cx="7221907" cy="946150"/>
          </a:xfrm>
          <a:prstGeom prst="rect">
            <a:avLst/>
          </a:prstGeom>
          <a:solidFill>
            <a:srgbClr val="13131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 name="Title 1">
            <a:extLst>
              <a:ext uri="{FF2B5EF4-FFF2-40B4-BE49-F238E27FC236}">
                <a16:creationId xmlns:a16="http://schemas.microsoft.com/office/drawing/2014/main" id="{24F42D7C-11C9-48E8-81A9-9B5875403E24}"/>
              </a:ext>
            </a:extLst>
          </p:cNvPr>
          <p:cNvSpPr txBox="1">
            <a:spLocks/>
          </p:cNvSpPr>
          <p:nvPr/>
        </p:nvSpPr>
        <p:spPr>
          <a:xfrm>
            <a:off x="1" y="556837"/>
            <a:ext cx="6816435" cy="9461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chemeClr val="bg1"/>
                </a:solidFill>
              </a:rPr>
              <a:t>Ways of working</a:t>
            </a:r>
          </a:p>
        </p:txBody>
      </p:sp>
      <p:sp>
        <p:nvSpPr>
          <p:cNvPr id="7" name="Rectangle 6">
            <a:extLst>
              <a:ext uri="{FF2B5EF4-FFF2-40B4-BE49-F238E27FC236}">
                <a16:creationId xmlns:a16="http://schemas.microsoft.com/office/drawing/2014/main" id="{69E8FA24-F9B7-43E2-8E3C-B8343C17D9BD}"/>
              </a:ext>
            </a:extLst>
          </p:cNvPr>
          <p:cNvSpPr/>
          <p:nvPr/>
        </p:nvSpPr>
        <p:spPr>
          <a:xfrm>
            <a:off x="-106212" y="2036502"/>
            <a:ext cx="7238532" cy="3632777"/>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1" name="Title 1">
            <a:extLst>
              <a:ext uri="{FF2B5EF4-FFF2-40B4-BE49-F238E27FC236}">
                <a16:creationId xmlns:a16="http://schemas.microsoft.com/office/drawing/2014/main" id="{E694F0CF-BD44-4D8D-BBB4-AE2B7015B202}"/>
              </a:ext>
            </a:extLst>
          </p:cNvPr>
          <p:cNvSpPr txBox="1">
            <a:spLocks/>
          </p:cNvSpPr>
          <p:nvPr/>
        </p:nvSpPr>
        <p:spPr>
          <a:xfrm>
            <a:off x="1" y="2036502"/>
            <a:ext cx="6904891" cy="363277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nSpc>
                <a:spcPct val="100000"/>
              </a:lnSpc>
              <a:spcAft>
                <a:spcPts val="600"/>
              </a:spcAft>
              <a:buFont typeface="Arial" panose="020B0604020202020204" pitchFamily="34" charset="0"/>
              <a:buChar char="•"/>
            </a:pPr>
            <a:r>
              <a:rPr lang="en-GB" sz="2400" dirty="0">
                <a:solidFill>
                  <a:schemeClr val="bg1"/>
                </a:solidFill>
              </a:rPr>
              <a:t>What do you want to get out of the course overall?</a:t>
            </a:r>
          </a:p>
          <a:p>
            <a:pPr marL="571500" indent="-571500">
              <a:lnSpc>
                <a:spcPct val="100000"/>
              </a:lnSpc>
              <a:spcAft>
                <a:spcPts val="600"/>
              </a:spcAft>
              <a:buFont typeface="Arial" panose="020B0604020202020204" pitchFamily="34" charset="0"/>
              <a:buChar char="•"/>
            </a:pPr>
            <a:r>
              <a:rPr lang="en-GB" sz="2400" dirty="0">
                <a:solidFill>
                  <a:schemeClr val="bg1"/>
                </a:solidFill>
              </a:rPr>
              <a:t>How do you want to work together as a group to feel safe and comfortable?</a:t>
            </a:r>
          </a:p>
          <a:p>
            <a:pPr marL="571500" indent="-571500">
              <a:lnSpc>
                <a:spcPct val="100000"/>
              </a:lnSpc>
              <a:spcAft>
                <a:spcPts val="600"/>
              </a:spcAft>
              <a:buFont typeface="Arial" panose="020B0604020202020204" pitchFamily="34" charset="0"/>
              <a:buChar char="•"/>
            </a:pPr>
            <a:r>
              <a:rPr lang="en-GB" sz="2400" dirty="0">
                <a:solidFill>
                  <a:schemeClr val="bg1"/>
                </a:solidFill>
              </a:rPr>
              <a:t>What do you need from the facilitators to feel safe and comfortable?</a:t>
            </a:r>
          </a:p>
          <a:p>
            <a:pPr>
              <a:lnSpc>
                <a:spcPct val="100000"/>
              </a:lnSpc>
              <a:spcAft>
                <a:spcPts val="600"/>
              </a:spcAft>
            </a:pPr>
            <a:r>
              <a:rPr lang="en-GB" sz="2400" dirty="0">
                <a:solidFill>
                  <a:schemeClr val="bg1"/>
                </a:solidFill>
                <a:cs typeface="Calibri Light" panose="020F0302020204030204"/>
              </a:rPr>
              <a:t>Recap on flipcharts from the last session.</a:t>
            </a:r>
          </a:p>
        </p:txBody>
      </p:sp>
    </p:spTree>
    <p:extLst>
      <p:ext uri="{BB962C8B-B14F-4D97-AF65-F5344CB8AC3E}">
        <p14:creationId xmlns:p14="http://schemas.microsoft.com/office/powerpoint/2010/main" val="3955523620"/>
      </p:ext>
    </p:extLst>
  </p:cSld>
  <p:clrMapOvr>
    <a:masterClrMapping/>
  </p:clrMapOvr>
</p:sld>
</file>

<file path=ppt/theme/theme1.xml><?xml version="1.0" encoding="utf-8"?>
<a:theme xmlns:a="http://schemas.openxmlformats.org/drawingml/2006/main" name="Office Theme">
  <a:themeElements>
    <a:clrScheme name="UCLP Colours">
      <a:dk1>
        <a:srgbClr val="000000"/>
      </a:dk1>
      <a:lt1>
        <a:srgbClr val="FFFFFF"/>
      </a:lt1>
      <a:dk2>
        <a:srgbClr val="16385E"/>
      </a:dk2>
      <a:lt2>
        <a:srgbClr val="E7E6E6"/>
      </a:lt2>
      <a:accent1>
        <a:srgbClr val="41B6E6"/>
      </a:accent1>
      <a:accent2>
        <a:srgbClr val="A3CD38"/>
      </a:accent2>
      <a:accent3>
        <a:srgbClr val="16385E"/>
      </a:accent3>
      <a:accent4>
        <a:srgbClr val="404040"/>
      </a:accent4>
      <a:accent5>
        <a:srgbClr val="FF9900"/>
      </a:accent5>
      <a:accent6>
        <a:srgbClr val="F32F7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LPartners PowerPoint Template" id="{23696CF0-2674-4B9A-8439-9838F7893323}" vid="{9ADE9FBB-58B1-4F10-BD1B-29C37C166B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23c4ded0-77c3-459a-bb69-8f6a8d7895f0">
      <UserInfo>
        <DisplayName>Rachel Lewis</DisplayName>
        <AccountId>38</AccountId>
        <AccountType/>
      </UserInfo>
      <UserInfo>
        <DisplayName>Iyoni Ranasinghe</DisplayName>
        <AccountId>12</AccountId>
        <AccountType/>
      </UserInfo>
      <UserInfo>
        <DisplayName>Laura Walsh</DisplayName>
        <AccountId>13</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EAA6B62BF990F438D258CD6F87895DC" ma:contentTypeVersion="12" ma:contentTypeDescription="Create a new document." ma:contentTypeScope="" ma:versionID="5a0fd1c0abc84d9c03d3d07f20a29f6e">
  <xsd:schema xmlns:xsd="http://www.w3.org/2001/XMLSchema" xmlns:xs="http://www.w3.org/2001/XMLSchema" xmlns:p="http://schemas.microsoft.com/office/2006/metadata/properties" xmlns:ns2="76d5dbf8-e469-437e-8e82-e6148fcede3d" xmlns:ns3="23c4ded0-77c3-459a-bb69-8f6a8d7895f0" targetNamespace="http://schemas.microsoft.com/office/2006/metadata/properties" ma:root="true" ma:fieldsID="7bdd0cbc406828117cbc4ec30d2a72c2" ns2:_="" ns3:_="">
    <xsd:import namespace="76d5dbf8-e469-437e-8e82-e6148fcede3d"/>
    <xsd:import namespace="23c4ded0-77c3-459a-bb69-8f6a8d7895f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d5dbf8-e469-437e-8e82-e6148fcede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c4ded0-77c3-459a-bb69-8f6a8d7895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4F5DF1-43C5-4BD8-BCD2-2904D4AA62BC}">
  <ds:schemaRefs>
    <ds:schemaRef ds:uri="http://schemas.microsoft.com/office/infopath/2007/PartnerControls"/>
    <ds:schemaRef ds:uri="http://schemas.microsoft.com/office/2006/documentManagement/types"/>
    <ds:schemaRef ds:uri="http://purl.org/dc/terms/"/>
    <ds:schemaRef ds:uri="http://purl.org/dc/elements/1.1/"/>
    <ds:schemaRef ds:uri="http://schemas.openxmlformats.org/package/2006/metadata/core-properties"/>
    <ds:schemaRef ds:uri="76d5dbf8-e469-437e-8e82-e6148fcede3d"/>
    <ds:schemaRef ds:uri="http://schemas.microsoft.com/office/2006/metadata/properties"/>
    <ds:schemaRef ds:uri="http://purl.org/dc/dcmitype/"/>
    <ds:schemaRef ds:uri="23c4ded0-77c3-459a-bb69-8f6a8d7895f0"/>
    <ds:schemaRef ds:uri="http://www.w3.org/XML/1998/namespace"/>
  </ds:schemaRefs>
</ds:datastoreItem>
</file>

<file path=customXml/itemProps2.xml><?xml version="1.0" encoding="utf-8"?>
<ds:datastoreItem xmlns:ds="http://schemas.openxmlformats.org/officeDocument/2006/customXml" ds:itemID="{DD850432-36F4-4476-94B6-5A0BC1C6E32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d5dbf8-e469-437e-8e82-e6148fcede3d"/>
    <ds:schemaRef ds:uri="23c4ded0-77c3-459a-bb69-8f6a8d7895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6B6DB39-6FA2-4EB7-A748-0C6DF589D8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UCLPartners PowerPoint Template</Template>
  <TotalTime>119</TotalTime>
  <Words>5597</Words>
  <Application>Microsoft Office PowerPoint</Application>
  <PresentationFormat>On-screen Show (4:3)</PresentationFormat>
  <Paragraphs>409</Paragraphs>
  <Slides>51</Slides>
  <Notes>9</Notes>
  <HiddenSlides>11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Arial</vt:lpstr>
      <vt:lpstr>Calibri</vt:lpstr>
      <vt:lpstr>Calibri Light</vt:lpstr>
      <vt:lpstr>Proxima Nova</vt:lpstr>
      <vt:lpstr>Times New Roman</vt:lpstr>
      <vt:lpstr>Office Theme</vt:lpstr>
      <vt:lpstr>Mental Health </vt:lpstr>
      <vt:lpstr>Timetable</vt:lpstr>
      <vt:lpstr>PowerPoint Presentation</vt:lpstr>
      <vt:lpstr>Trainer notes: About today</vt:lpstr>
      <vt:lpstr>Housekeeping</vt:lpstr>
      <vt:lpstr>Programme overview</vt:lpstr>
      <vt:lpstr>Focus for today</vt:lpstr>
      <vt:lpstr>Trainer notes: Recap ways of working</vt:lpstr>
      <vt:lpstr>PowerPoint Presentation</vt:lpstr>
      <vt:lpstr>PowerPoint Presentation</vt:lpstr>
      <vt:lpstr>Trainer notes: Buddy catch up </vt:lpstr>
      <vt:lpstr>Reminder: The role of your buddy</vt:lpstr>
      <vt:lpstr>Buddy catch up </vt:lpstr>
      <vt:lpstr>PowerPoint Presentation</vt:lpstr>
      <vt:lpstr>Trainer notes: Mental health and recovery</vt:lpstr>
      <vt:lpstr>Recovery-focused</vt:lpstr>
      <vt:lpstr>Recovery </vt:lpstr>
      <vt:lpstr>What does Recovery mean to you?</vt:lpstr>
      <vt:lpstr>Recovery focused language</vt:lpstr>
      <vt:lpstr>Recovery focused language</vt:lpstr>
      <vt:lpstr>Handout: Recovery language</vt:lpstr>
      <vt:lpstr>Handout: Recovery language suggested answers</vt:lpstr>
      <vt:lpstr>Handout: Recovery language</vt:lpstr>
      <vt:lpstr>Handout: Recovery language suggested answers</vt:lpstr>
      <vt:lpstr>PowerPoint Presentation</vt:lpstr>
      <vt:lpstr>Trainer notes: sharing narratives</vt:lpstr>
      <vt:lpstr>The power of stories</vt:lpstr>
      <vt:lpstr>Key skills</vt:lpstr>
      <vt:lpstr>Listening &amp; Understanding</vt:lpstr>
      <vt:lpstr>Supporting stories</vt:lpstr>
      <vt:lpstr>Story-telling methods</vt:lpstr>
      <vt:lpstr>Reminder of previous skills</vt:lpstr>
      <vt:lpstr>Activity</vt:lpstr>
      <vt:lpstr>PowerPoint Presentation</vt:lpstr>
      <vt:lpstr>Trainer notes: Understanding individual experiences 1/2</vt:lpstr>
      <vt:lpstr>Trainer notes: Understanding individual experiences 2/2</vt:lpstr>
      <vt:lpstr>Labels – Example </vt:lpstr>
      <vt:lpstr>Labels – Example </vt:lpstr>
      <vt:lpstr>What labels have you had in your life?</vt:lpstr>
      <vt:lpstr>Are their any advantages or disadvantages of using diagnosis?</vt:lpstr>
      <vt:lpstr>Recovery focused language</vt:lpstr>
      <vt:lpstr>PowerPoint Presentation</vt:lpstr>
      <vt:lpstr>PowerPoint Presentation</vt:lpstr>
      <vt:lpstr>Example</vt:lpstr>
      <vt:lpstr>Discussion</vt:lpstr>
      <vt:lpstr>PowerPoint Presentation</vt:lpstr>
      <vt:lpstr>PowerPoint Presentation</vt:lpstr>
      <vt:lpstr>Trainer notes: Your buddy</vt:lpstr>
      <vt:lpstr>Buddy review</vt:lpstr>
      <vt:lpstr>Before the next session: Practice some of the techniques discussed and come to the next session with your reflections/learning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UCLPartners PPT template</dc:title>
  <dc:creator>Walsh</dc:creator>
  <cp:lastModifiedBy>Mark Biddle</cp:lastModifiedBy>
  <cp:revision>147</cp:revision>
  <cp:lastPrinted>2020-02-13T12:12:41Z</cp:lastPrinted>
  <dcterms:created xsi:type="dcterms:W3CDTF">2020-01-28T11:58:59Z</dcterms:created>
  <dcterms:modified xsi:type="dcterms:W3CDTF">2021-02-15T14:57:59Z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0x010100EEAA6B62BF990F438D258CD6F87895DC</vt:lpwstr>
  </property>
</Properties>
</file>