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22"/>
  </p:notesMasterIdLst>
  <p:sldIdLst>
    <p:sldId id="256" r:id="rId5"/>
    <p:sldId id="353" r:id="rId6"/>
    <p:sldId id="323" r:id="rId7"/>
    <p:sldId id="289" r:id="rId8"/>
    <p:sldId id="342" r:id="rId9"/>
    <p:sldId id="26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41" r:id="rId21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Larkin" initials="NL" lastIdx="1" clrIdx="0">
    <p:extLst>
      <p:ext uri="{19B8F6BF-5375-455C-9EA6-DF929625EA0E}">
        <p15:presenceInfo xmlns:p15="http://schemas.microsoft.com/office/powerpoint/2012/main" userId="S::Natasha.larkin@pplconsulting.co.uk::b93eeb72-c82d-4d35-84ce-0e5939efbf3e" providerId="AD"/>
      </p:ext>
    </p:extLst>
  </p:cmAuthor>
  <p:cmAuthor id="2" name="Natasha Larkin" initials="NL [2]" lastIdx="1" clrIdx="1">
    <p:extLst>
      <p:ext uri="{19B8F6BF-5375-455C-9EA6-DF929625EA0E}">
        <p15:presenceInfo xmlns:p15="http://schemas.microsoft.com/office/powerpoint/2012/main" userId="Natasha Larkin" providerId="None"/>
      </p:ext>
    </p:extLst>
  </p:cmAuthor>
  <p:cmAuthor id="3" name="Natasha Larkin" initials="NL [3]" lastIdx="1" clrIdx="2">
    <p:extLst>
      <p:ext uri="{19B8F6BF-5375-455C-9EA6-DF929625EA0E}">
        <p15:presenceInfo xmlns:p15="http://schemas.microsoft.com/office/powerpoint/2012/main" userId="S::Natasha.larkin@ppl.org.uk::b93eeb72-c82d-4d35-84ce-0e5939efbf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33B"/>
    <a:srgbClr val="243D80"/>
    <a:srgbClr val="F1F7E8"/>
    <a:srgbClr val="41B6E6"/>
    <a:srgbClr val="F5FAEA"/>
    <a:srgbClr val="A5D03A"/>
    <a:srgbClr val="74C311"/>
    <a:srgbClr val="131313"/>
    <a:srgbClr val="160702"/>
    <a:srgbClr val="003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2254F-26A5-762C-3B57-22FB866A33D4}" v="15" dt="2020-12-09T13:40:21.669"/>
    <p1510:client id="{846A7398-4070-4D29-A7F2-064645FEA7F5}" v="45" dt="2020-10-08T14:24:33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5226" autoAdjust="0"/>
  </p:normalViewPr>
  <p:slideViewPr>
    <p:cSldViewPr snapToGrid="0" snapToObjects="1">
      <p:cViewPr varScale="1">
        <p:scale>
          <a:sx n="46" d="100"/>
          <a:sy n="46" d="100"/>
        </p:scale>
        <p:origin x="219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327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87409A39-ED7C-459A-93E9-92B12439AC2D}" type="datetimeFigureOut">
              <a:rPr lang="en-GB" smtClean="0"/>
              <a:pPr/>
              <a:t>10/12/2020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D4E96C1F-798C-450E-BEF6-5DF9F7A1F6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97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C303-49C8-4CDE-A7EB-D0A8CBA6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>
            <a:normAutofit/>
          </a:bodyPr>
          <a:lstStyle>
            <a:lvl1pPr>
              <a:defRPr lang="en-US" sz="4800" kern="1400" spc="-50" dirty="0" smtClean="0">
                <a:solidFill>
                  <a:srgbClr val="41B6E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293BB-CA5C-44CF-968B-E9C635254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785810"/>
            <a:ext cx="5915025" cy="20105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8383A0-E371-4710-A650-3B680F7664E3}"/>
              </a:ext>
            </a:extLst>
          </p:cNvPr>
          <p:cNvCxnSpPr/>
          <p:nvPr userDrawn="1"/>
        </p:nvCxnSpPr>
        <p:spPr>
          <a:xfrm>
            <a:off x="711200" y="6677526"/>
            <a:ext cx="1107440" cy="0"/>
          </a:xfrm>
          <a:prstGeom prst="line">
            <a:avLst/>
          </a:prstGeom>
          <a:ln w="12700">
            <a:solidFill>
              <a:srgbClr val="A4C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16BF052-25FC-4A06-960F-91FA4F2E4E0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33" y="401002"/>
            <a:ext cx="2299335" cy="569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3D9F5C-2506-468F-A316-4E221D9A7C9E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9865"/>
            <a:ext cx="6858000" cy="8261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080B1DB-1F67-48E2-95AC-B006FD22E0F2}"/>
              </a:ext>
            </a:extLst>
          </p:cNvPr>
          <p:cNvGrpSpPr/>
          <p:nvPr userDrawn="1"/>
        </p:nvGrpSpPr>
        <p:grpSpPr>
          <a:xfrm>
            <a:off x="-1929630" y="-590207"/>
            <a:ext cx="5308412" cy="5162208"/>
            <a:chOff x="-2154218" y="-509997"/>
            <a:chExt cx="5308412" cy="51622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6AC08C-BB60-42B4-8D27-9CA85673C9C7}"/>
                </a:ext>
              </a:extLst>
            </p:cNvPr>
            <p:cNvSpPr/>
            <p:nvPr userDrawn="1"/>
          </p:nvSpPr>
          <p:spPr>
            <a:xfrm>
              <a:off x="-1977226" y="-509997"/>
              <a:ext cx="5131420" cy="5131420"/>
            </a:xfrm>
            <a:prstGeom prst="ellipse">
              <a:avLst/>
            </a:prstGeom>
            <a:solidFill>
              <a:srgbClr val="A4C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pic>
          <p:nvPicPr>
            <p:cNvPr id="13" name="Picture Placeholder 4">
              <a:extLst>
                <a:ext uri="{FF2B5EF4-FFF2-40B4-BE49-F238E27FC236}">
                  <a16:creationId xmlns:a16="http://schemas.microsoft.com/office/drawing/2014/main" id="{BC5E5B82-A398-4FE8-9CD6-AE52B39D5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-2154218" y="-454217"/>
              <a:ext cx="5131419" cy="5106428"/>
            </a:xfrm>
            <a:prstGeom prst="flowChart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7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45FF-475A-48DC-B1A8-2CC572CF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778827"/>
            <a:ext cx="5915025" cy="529274"/>
          </a:xfrm>
        </p:spPr>
        <p:txBody>
          <a:bodyPr>
            <a:normAutofit/>
          </a:bodyPr>
          <a:lstStyle>
            <a:lvl1pPr>
              <a:defRPr lang="en-GB" sz="2000" b="1" kern="0" dirty="0">
                <a:solidFill>
                  <a:srgbClr val="41B6E6"/>
                </a:solidFill>
                <a:effectLst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CCF99-7B83-420A-A5C6-A2325325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479133"/>
            <a:ext cx="5915025" cy="7442617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lang="en-US" sz="1600" b="0" kern="1200" dirty="0" smtClean="0">
                <a:solidFill>
                  <a:srgbClr val="404040"/>
                </a:solidFill>
                <a:effectLst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lvl1pPr>
            <a:lvl2pPr marL="0" algn="l" defTabSz="457200" rtl="0" eaLnBrk="1" latinLnBrk="0" hangingPunct="1">
              <a:spcAft>
                <a:spcPts val="1000"/>
              </a:spcAft>
              <a:defRPr lang="en-US" sz="1300" b="0" kern="1200" dirty="0" smtClean="0">
                <a:solidFill>
                  <a:srgbClr val="404040"/>
                </a:solidFill>
                <a:effectLst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lvl2pPr>
            <a:lvl3pPr marL="720000">
              <a:lnSpc>
                <a:spcPct val="50000"/>
              </a:lnSpc>
              <a:defRPr lang="en-US" sz="1200" b="0" kern="120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99A3E9-E507-4593-B1E0-982D9274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7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E364-3624-814B-BDC1-6A7B342120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1DEA05-F421-4E01-BA7A-F171B9D538E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6365"/>
            <a:ext cx="6858000" cy="734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52D59-88E7-4AC1-BF72-573D2C4AC25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48" y="306387"/>
            <a:ext cx="152590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5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45FF-475A-48DC-B1A8-2CC572CF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778827"/>
            <a:ext cx="5915025" cy="529274"/>
          </a:xfrm>
        </p:spPr>
        <p:txBody>
          <a:bodyPr>
            <a:normAutofit/>
          </a:bodyPr>
          <a:lstStyle>
            <a:lvl1pPr>
              <a:defRPr lang="en-GB" sz="2000" b="1" kern="0" dirty="0">
                <a:solidFill>
                  <a:srgbClr val="41B6E6"/>
                </a:solidFill>
                <a:effectLst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CCF99-7B83-420A-A5C6-A2325325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479133"/>
            <a:ext cx="5915025" cy="7442617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lang="en-US" sz="1600" b="1" kern="1200" dirty="0" smtClean="0">
                <a:solidFill>
                  <a:srgbClr val="404040"/>
                </a:solidFill>
                <a:effectLst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lvl1pPr>
            <a:lvl2pPr marL="0" algn="l" defTabSz="457200" rtl="0" eaLnBrk="1" latinLnBrk="0" hangingPunct="1">
              <a:spcAft>
                <a:spcPts val="1000"/>
              </a:spcAft>
              <a:defRPr lang="en-US" sz="1300" b="0" kern="1200" dirty="0" smtClean="0">
                <a:solidFill>
                  <a:srgbClr val="404040"/>
                </a:solidFill>
                <a:effectLst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lvl2pPr>
            <a:lvl3pPr marL="720000">
              <a:lnSpc>
                <a:spcPct val="50000"/>
              </a:lnSpc>
              <a:defRPr lang="en-US" sz="1200" kern="120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99A3E9-E507-4593-B1E0-982D9274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7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E364-3624-814B-BDC1-6A7B342120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1DEA05-F421-4E01-BA7A-F171B9D538E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6365"/>
            <a:ext cx="6858000" cy="734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52D59-88E7-4AC1-BF72-573D2C4AC25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48" y="306387"/>
            <a:ext cx="152590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3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E26E8CB-25CF-4272-8E25-86413A7B6C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101828"/>
            <a:ext cx="5909861" cy="6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6245FF-475A-48DC-B1A8-2CC572CF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778827"/>
            <a:ext cx="5915025" cy="529274"/>
          </a:xfrm>
        </p:spPr>
        <p:txBody>
          <a:bodyPr>
            <a:normAutofit/>
          </a:bodyPr>
          <a:lstStyle>
            <a:lvl1pPr>
              <a:defRPr lang="en-GB" sz="2000" b="1" kern="0" dirty="0">
                <a:solidFill>
                  <a:srgbClr val="41B6E6"/>
                </a:solidFill>
                <a:effectLst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99A3E9-E507-4593-B1E0-982D9274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7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E364-3624-814B-BDC1-6A7B342120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1DEA05-F421-4E01-BA7A-F171B9D538E5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6365"/>
            <a:ext cx="6858000" cy="734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52D59-88E7-4AC1-BF72-573D2C4AC25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48" y="306387"/>
            <a:ext cx="1525905" cy="377825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7FC950C-47BC-492B-9C36-726F3807A6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3811" y="7613970"/>
            <a:ext cx="1800727" cy="1799980"/>
          </a:xfrm>
          <a:prstGeom prst="flowChartConnector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D670AB4-D1F9-4013-B750-9ED95A953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09589" y="1666123"/>
            <a:ext cx="1207792" cy="1207291"/>
          </a:xfrm>
          <a:prstGeom prst="flowChartConnector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920EB4-4364-47A2-A3A3-2719C184D5E6}"/>
              </a:ext>
            </a:extLst>
          </p:cNvPr>
          <p:cNvSpPr/>
          <p:nvPr userDrawn="1"/>
        </p:nvSpPr>
        <p:spPr>
          <a:xfrm>
            <a:off x="476663" y="4244116"/>
            <a:ext cx="590528" cy="5914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0565C4-6785-4250-9C5E-22F772520D2F}"/>
              </a:ext>
            </a:extLst>
          </p:cNvPr>
          <p:cNvSpPr/>
          <p:nvPr userDrawn="1"/>
        </p:nvSpPr>
        <p:spPr>
          <a:xfrm>
            <a:off x="5980413" y="3245670"/>
            <a:ext cx="499947" cy="500737"/>
          </a:xfrm>
          <a:prstGeom prst="ellipse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64F65E-FD38-4C08-8CCC-8D4EB22DCD03}"/>
              </a:ext>
            </a:extLst>
          </p:cNvPr>
          <p:cNvSpPr/>
          <p:nvPr userDrawn="1"/>
        </p:nvSpPr>
        <p:spPr>
          <a:xfrm>
            <a:off x="419000" y="3746407"/>
            <a:ext cx="212354" cy="212689"/>
          </a:xfrm>
          <a:prstGeom prst="ellipse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5B7F80-EA8D-496A-90C3-0BD4BA34284E}"/>
              </a:ext>
            </a:extLst>
          </p:cNvPr>
          <p:cNvSpPr/>
          <p:nvPr userDrawn="1"/>
        </p:nvSpPr>
        <p:spPr>
          <a:xfrm>
            <a:off x="4820471" y="1889139"/>
            <a:ext cx="212354" cy="212689"/>
          </a:xfrm>
          <a:prstGeom prst="ellipse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D12C43-0963-4C8A-8CCB-42563E852821}"/>
              </a:ext>
            </a:extLst>
          </p:cNvPr>
          <p:cNvSpPr/>
          <p:nvPr userDrawn="1"/>
        </p:nvSpPr>
        <p:spPr>
          <a:xfrm>
            <a:off x="5309589" y="8081543"/>
            <a:ext cx="401400" cy="4020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251805C-0DBE-412D-804F-09CAE4E07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479133"/>
            <a:ext cx="4348983" cy="591461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lang="en-US" sz="1600" b="1" kern="1200" dirty="0" smtClean="0">
                <a:solidFill>
                  <a:srgbClr val="404040"/>
                </a:solidFill>
                <a:effectLst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lvl1pPr>
            <a:lvl2pPr marL="0" algn="l" defTabSz="457200" rtl="0" eaLnBrk="1" latinLnBrk="0" hangingPunct="1">
              <a:spcAft>
                <a:spcPts val="1000"/>
              </a:spcAft>
              <a:defRPr lang="en-US" sz="1300" b="0" kern="1200" dirty="0" smtClean="0">
                <a:solidFill>
                  <a:srgbClr val="404040"/>
                </a:solidFill>
                <a:effectLst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lvl2pPr>
            <a:lvl3pPr marL="720000">
              <a:lnSpc>
                <a:spcPct val="50000"/>
              </a:lnSpc>
              <a:defRPr lang="en-US" sz="1200" kern="120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89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1EA51BB3-E7C1-489C-B3C8-1BF36095613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1488" y="1308101"/>
            <a:ext cx="5915025" cy="761364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245FF-475A-48DC-B1A8-2CC572CF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778827"/>
            <a:ext cx="5915025" cy="529274"/>
          </a:xfrm>
        </p:spPr>
        <p:txBody>
          <a:bodyPr>
            <a:normAutofit/>
          </a:bodyPr>
          <a:lstStyle>
            <a:lvl1pPr>
              <a:defRPr lang="en-GB" sz="2000" b="1" kern="0" dirty="0">
                <a:solidFill>
                  <a:srgbClr val="41B6E6"/>
                </a:solidFill>
                <a:effectLst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99A3E9-E507-4593-B1E0-982D9274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7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E364-3624-814B-BDC1-6A7B342120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1DEA05-F421-4E01-BA7A-F171B9D538E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6365"/>
            <a:ext cx="6858000" cy="734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52D59-88E7-4AC1-BF72-573D2C4AC25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48" y="306387"/>
            <a:ext cx="152590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ED86F6-F23B-43C7-8606-F8A89A0D2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8999" y="-644890"/>
            <a:ext cx="4078705" cy="4077014"/>
          </a:xfrm>
          <a:prstGeom prst="flowChartConnector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245FF-475A-48DC-B1A8-2CC572CF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778827"/>
            <a:ext cx="5915025" cy="529274"/>
          </a:xfrm>
        </p:spPr>
        <p:txBody>
          <a:bodyPr>
            <a:normAutofit/>
          </a:bodyPr>
          <a:lstStyle>
            <a:lvl1pPr>
              <a:defRPr lang="en-GB" sz="2000" b="1" kern="0" dirty="0">
                <a:solidFill>
                  <a:srgbClr val="41B6E6"/>
                </a:solidFill>
                <a:effectLst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CCF99-7B83-420A-A5C6-A2325325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479133"/>
            <a:ext cx="5915025" cy="7442617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lang="en-US" sz="1600" b="1" kern="1200" dirty="0" smtClean="0">
                <a:solidFill>
                  <a:srgbClr val="404040"/>
                </a:solidFill>
                <a:effectLst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lvl1pPr>
            <a:lvl2pPr marL="0" algn="l" defTabSz="457200" rtl="0" eaLnBrk="1" latinLnBrk="0" hangingPunct="1">
              <a:spcAft>
                <a:spcPts val="1000"/>
              </a:spcAft>
              <a:defRPr lang="en-US" sz="1300" b="0" kern="1200" dirty="0" smtClean="0">
                <a:solidFill>
                  <a:srgbClr val="404040"/>
                </a:solidFill>
                <a:effectLst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lvl2pPr>
            <a:lvl3pPr marL="720000">
              <a:lnSpc>
                <a:spcPct val="50000"/>
              </a:lnSpc>
              <a:defRPr lang="en-US" sz="1200" kern="120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99A3E9-E507-4593-B1E0-982D9274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7023" y="9187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E364-3624-814B-BDC1-6A7B342120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1DEA05-F421-4E01-BA7A-F171B9D538E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9016365"/>
            <a:ext cx="6858000" cy="734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52D59-88E7-4AC1-BF72-573D2C4AC25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4" y="9272570"/>
            <a:ext cx="152590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4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02279-B3D2-496A-B7D9-4235F85BF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7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E364-3624-814B-BDC1-6A7B342120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5ACD6-BFB4-4FA8-9DD8-1AB5D8E293C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6365"/>
            <a:ext cx="6858000" cy="734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382138-6A25-46A4-88A1-C71B2C7BDF4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48" y="306387"/>
            <a:ext cx="152590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2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59297A-EA42-426F-93F9-305DCF7CB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5400000">
            <a:off x="-38896" y="8284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E364-3624-814B-BDC1-6A7B342120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C17D2-8A48-4301-A475-51B37940DD4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07975" y="4326414"/>
            <a:ext cx="9906000" cy="12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60AF5-C2E7-43BD-BA00-E8545586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8AC5E-E0F2-4EA1-893D-815F236BB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24FE29-2614-4A16-9758-D31E63A6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7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963AE364-3624-814B-BDC1-6A7B342120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77" r:id="rId3"/>
    <p:sldLayoutId id="2147483676" r:id="rId4"/>
    <p:sldLayoutId id="2147483674" r:id="rId5"/>
    <p:sldLayoutId id="2147483675" r:id="rId6"/>
    <p:sldLayoutId id="2147483669" r:id="rId7"/>
    <p:sldLayoutId id="214748367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4440-DE79-478E-8566-9A2929BD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/>
          <a:lstStyle/>
          <a:p>
            <a:r>
              <a:rPr lang="en-GB" dirty="0"/>
              <a:t>Working with other professionals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4D7F-7726-4D47-B763-A96F4EABF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785811"/>
            <a:ext cx="5915025" cy="4218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Calibri Light"/>
                <a:cs typeface="Calibri Light"/>
              </a:rPr>
              <a:t>Date</a:t>
            </a:r>
            <a:endParaRPr lang="en-GB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977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303C-D315-4F2D-AFC4-1FE14342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four styles in detail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879AB-5A5D-46DD-A0F6-B12D51CB8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FB9E8-0370-441D-930B-D847CA54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09" y="1662802"/>
            <a:ext cx="6347182" cy="49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3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395D-8BB3-4BDB-BE98-1A2CC70E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discussion 6 – Assertiveness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3959-38B5-4143-A86F-DA2538CE7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of these tips or steps would be most valuable for you? How might you apply them?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0A7E-85C9-4CC6-9DF2-96E86F792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B128D-CB36-4503-93E5-65745817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94" y="1657563"/>
            <a:ext cx="6858000" cy="41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2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5CE8-1799-4BC7-B3EF-5F076EB7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discussion 7 – True or false?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F3D1C-C6FF-4B27-A453-3AB7B28A0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9629D5-E1C0-46E6-8007-94A8C5940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81533"/>
              </p:ext>
            </p:extLst>
          </p:nvPr>
        </p:nvGraphicFramePr>
        <p:xfrm>
          <a:off x="107156" y="1966117"/>
          <a:ext cx="6643688" cy="437805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4693444">
                  <a:extLst>
                    <a:ext uri="{9D8B030D-6E8A-4147-A177-3AD203B41FA5}">
                      <a16:colId xmlns:a16="http://schemas.microsoft.com/office/drawing/2014/main" val="3353528289"/>
                    </a:ext>
                  </a:extLst>
                </a:gridCol>
                <a:gridCol w="1950244">
                  <a:extLst>
                    <a:ext uri="{9D8B030D-6E8A-4147-A177-3AD203B41FA5}">
                      <a16:colId xmlns:a16="http://schemas.microsoft.com/office/drawing/2014/main" val="124428519"/>
                    </a:ext>
                  </a:extLst>
                </a:gridCol>
              </a:tblGrid>
              <a:tr h="1459350">
                <a:tc>
                  <a:txBody>
                    <a:bodyPr/>
                    <a:lstStyle/>
                    <a:p>
                      <a:r>
                        <a:rPr lang="en-GB"/>
                        <a:t>Conflict is bad and should be avoided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619022"/>
                  </a:ext>
                </a:extLst>
              </a:tr>
              <a:tr h="1459350">
                <a:tc>
                  <a:txBody>
                    <a:bodyPr/>
                    <a:lstStyle/>
                    <a:p>
                      <a:r>
                        <a:rPr lang="en-GB" dirty="0"/>
                        <a:t>Team members misunderstanding</a:t>
                      </a:r>
                      <a:r>
                        <a:rPr lang="en-GB" baseline="0" dirty="0"/>
                        <a:t> one another causes conflict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3266781"/>
                  </a:ext>
                </a:extLst>
              </a:tr>
              <a:tr h="1459350">
                <a:tc>
                  <a:txBody>
                    <a:bodyPr/>
                    <a:lstStyle/>
                    <a:p>
                      <a:r>
                        <a:rPr lang="en-GB"/>
                        <a:t>All conflict can be resolved to everyone’s satisfaction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3689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24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1E12-0864-4D67-860F-6CE29A0A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Conflict vs.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5900E-45D1-4987-BA49-C5A61E953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Complexities of Collaboration – Learning Through Difference, LLC">
            <a:extLst>
              <a:ext uri="{FF2B5EF4-FFF2-40B4-BE49-F238E27FC236}">
                <a16:creationId xmlns:a16="http://schemas.microsoft.com/office/drawing/2014/main" id="{81A556F7-13DD-43C0-8CD6-568D438B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61" y="1542940"/>
            <a:ext cx="4362678" cy="71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5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DFCC-59D6-48E8-A4DF-00DD956F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discussion 8 – Collaboration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B88C5-2CD2-4564-BB13-5CE05AB6A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Why is collaboration important in your role?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You will be asked to share your thoughts with the group.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76C6B-F3DC-4376-9E93-902332271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BC000-4B25-4B95-A2D5-F4245D12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9 – The XY Game: Win as much as you can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B9757-D91E-47BB-AB89-0092840D9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937DFD-2CDB-408D-A4D5-D8D176324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43760"/>
              </p:ext>
            </p:extLst>
          </p:nvPr>
        </p:nvGraphicFramePr>
        <p:xfrm>
          <a:off x="322729" y="1438266"/>
          <a:ext cx="6212541" cy="2165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847">
                  <a:extLst>
                    <a:ext uri="{9D8B030D-6E8A-4147-A177-3AD203B41FA5}">
                      <a16:colId xmlns:a16="http://schemas.microsoft.com/office/drawing/2014/main" val="4266101364"/>
                    </a:ext>
                  </a:extLst>
                </a:gridCol>
                <a:gridCol w="2070847">
                  <a:extLst>
                    <a:ext uri="{9D8B030D-6E8A-4147-A177-3AD203B41FA5}">
                      <a16:colId xmlns:a16="http://schemas.microsoft.com/office/drawing/2014/main" val="3554926734"/>
                    </a:ext>
                  </a:extLst>
                </a:gridCol>
                <a:gridCol w="2070847">
                  <a:extLst>
                    <a:ext uri="{9D8B030D-6E8A-4147-A177-3AD203B41FA5}">
                      <a16:colId xmlns:a16="http://schemas.microsoft.com/office/drawing/2014/main" val="1916667077"/>
                    </a:ext>
                  </a:extLst>
                </a:gridCol>
              </a:tblGrid>
              <a:tr h="34317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Group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/>
                        <a:t>If</a:t>
                      </a:r>
                      <a:r>
                        <a:rPr lang="en-GB" sz="1400"/>
                        <a:t> you chose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If you chose 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048595"/>
                  </a:ext>
                </a:extLst>
              </a:tr>
              <a:tr h="364475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4 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Lose £100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870992"/>
                  </a:ext>
                </a:extLst>
              </a:tr>
              <a:tr h="364475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3 Ys</a:t>
                      </a:r>
                      <a:r>
                        <a:rPr lang="en-GB" sz="1400" baseline="0"/>
                        <a:t> 1 X</a:t>
                      </a:r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Lose £300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Gain £100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699353"/>
                  </a:ext>
                </a:extLst>
              </a:tr>
              <a:tr h="364475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2 Ys 2 </a:t>
                      </a:r>
                      <a:r>
                        <a:rPr lang="en-GB" sz="1400" err="1"/>
                        <a:t>Xs</a:t>
                      </a:r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Lose £200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Gain £200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79862"/>
                  </a:ext>
                </a:extLst>
              </a:tr>
              <a:tr h="364475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1 Y 3 </a:t>
                      </a:r>
                      <a:r>
                        <a:rPr lang="en-GB" sz="1400" err="1"/>
                        <a:t>Xs</a:t>
                      </a:r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Lose £100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Gain</a:t>
                      </a:r>
                      <a:r>
                        <a:rPr lang="en-GB" sz="1400" baseline="0"/>
                        <a:t> £300</a:t>
                      </a:r>
                      <a:endParaRPr lang="en-GB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042491"/>
                  </a:ext>
                </a:extLst>
              </a:tr>
              <a:tr h="364475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4 </a:t>
                      </a:r>
                      <a:r>
                        <a:rPr lang="en-GB" sz="1400" err="1"/>
                        <a:t>Xs</a:t>
                      </a:r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/>
                        <a:t>Gain £100</a:t>
                      </a:r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8317758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AB8A8A-1B25-479F-9FC1-7E1403ED7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514434"/>
              </p:ext>
            </p:extLst>
          </p:nvPr>
        </p:nvGraphicFramePr>
        <p:xfrm>
          <a:off x="322729" y="3817504"/>
          <a:ext cx="6212540" cy="57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508">
                  <a:extLst>
                    <a:ext uri="{9D8B030D-6E8A-4147-A177-3AD203B41FA5}">
                      <a16:colId xmlns:a16="http://schemas.microsoft.com/office/drawing/2014/main" val="4017860481"/>
                    </a:ext>
                  </a:extLst>
                </a:gridCol>
                <a:gridCol w="1242508">
                  <a:extLst>
                    <a:ext uri="{9D8B030D-6E8A-4147-A177-3AD203B41FA5}">
                      <a16:colId xmlns:a16="http://schemas.microsoft.com/office/drawing/2014/main" val="1425996555"/>
                    </a:ext>
                  </a:extLst>
                </a:gridCol>
                <a:gridCol w="1242508">
                  <a:extLst>
                    <a:ext uri="{9D8B030D-6E8A-4147-A177-3AD203B41FA5}">
                      <a16:colId xmlns:a16="http://schemas.microsoft.com/office/drawing/2014/main" val="3525463402"/>
                    </a:ext>
                  </a:extLst>
                </a:gridCol>
                <a:gridCol w="1242508">
                  <a:extLst>
                    <a:ext uri="{9D8B030D-6E8A-4147-A177-3AD203B41FA5}">
                      <a16:colId xmlns:a16="http://schemas.microsoft.com/office/drawing/2014/main" val="801165077"/>
                    </a:ext>
                  </a:extLst>
                </a:gridCol>
                <a:gridCol w="1242508">
                  <a:extLst>
                    <a:ext uri="{9D8B030D-6E8A-4147-A177-3AD203B41FA5}">
                      <a16:colId xmlns:a16="http://schemas.microsoft.com/office/drawing/2014/main" val="518164415"/>
                    </a:ext>
                  </a:extLst>
                </a:gridCol>
              </a:tblGrid>
              <a:tr h="525896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Your choice </a:t>
                      </a:r>
                    </a:p>
                    <a:p>
                      <a:r>
                        <a:rPr lang="en-GB" sz="1400" dirty="0"/>
                        <a:t>(X or 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Payoff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558040"/>
                  </a:ext>
                </a:extLst>
              </a:tr>
              <a:tr h="52427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5207671"/>
                  </a:ext>
                </a:extLst>
              </a:tr>
              <a:tr h="524276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651026"/>
                  </a:ext>
                </a:extLst>
              </a:tr>
              <a:tr h="524276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49305"/>
                  </a:ext>
                </a:extLst>
              </a:tr>
              <a:tr h="52427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2582372"/>
                  </a:ext>
                </a:extLst>
              </a:tr>
              <a:tr h="524276">
                <a:tc>
                  <a:txBody>
                    <a:bodyPr/>
                    <a:lstStyle/>
                    <a:p>
                      <a:r>
                        <a:rPr lang="en-GB" sz="1400" dirty="0"/>
                        <a:t>Bonus round (payoff x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258833"/>
                  </a:ext>
                </a:extLst>
              </a:tr>
              <a:tr h="52427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500510"/>
                  </a:ext>
                </a:extLst>
              </a:tr>
              <a:tr h="52427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820307"/>
                  </a:ext>
                </a:extLst>
              </a:tr>
              <a:tr h="524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Bonus round (payoff x 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339334"/>
                  </a:ext>
                </a:extLst>
              </a:tr>
              <a:tr h="52427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1002716"/>
                  </a:ext>
                </a:extLst>
              </a:tr>
              <a:tr h="524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Bonus round (payoff x 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7822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633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4AFE-E6B3-4B17-A44B-3EB77082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discussion 10 – Group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8C898-9FE4-48C8-AB4B-C640AC8D4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did other groups’ behaviour impact on your choices?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does this activity relate to collaboration/competition in real life?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dirty="0"/>
              <a:t>You will be asked to share your reflections with the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6B0F0-517D-4E31-8DAA-7B425AA89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2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3C80-E9AC-4B79-8003-90DACFD59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</a:t>
            </a:r>
            <a:r>
              <a:rPr lang="en-GB"/>
              <a:t>discussion 1</a:t>
            </a:r>
            <a:r>
              <a:rPr lang="en-GB" dirty="0"/>
              <a:t>1</a:t>
            </a:r>
            <a:r>
              <a:rPr lang="en-GB"/>
              <a:t> </a:t>
            </a:r>
            <a:r>
              <a:rPr lang="en-GB" dirty="0"/>
              <a:t>– Buddy catch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0AA71-ABF2-411D-B36D-592ED31AD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Discuss a relationship at work that would benefit from more assertive/collaborative behaviour.</a:t>
            </a:r>
          </a:p>
          <a:p>
            <a:pPr algn="ctr"/>
            <a:r>
              <a:rPr lang="en-GB" dirty="0"/>
              <a:t>Discuss how you might apply the learning from today to improve the relationship.</a:t>
            </a:r>
          </a:p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AC0E4-40F4-4A65-9A2C-91E555D29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7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C17892-7BCC-4908-A380-3F102A7B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discussion 1 – Warm 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4385EA-CC55-4149-B391-8A8C7FCD0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If you were interviewing someone for a peer role, what ONE question would you want to ask them?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i="1" dirty="0"/>
              <a:t>(You’re only allowed one per group!)</a:t>
            </a:r>
          </a:p>
          <a:p>
            <a:pPr algn="ctr"/>
            <a:endParaRPr lang="en-US" b="0" dirty="0"/>
          </a:p>
          <a:p>
            <a:pPr algn="ctr"/>
            <a:r>
              <a:rPr lang="en-GB" b="0" dirty="0"/>
              <a:t>After this discussion you will be asked to introduce yourself to the group and share your question.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68114-7E0E-4EFA-9B77-15EB79FEE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7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6AEF-F4BF-4B9F-9EE3-C41F4787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 Light"/>
                <a:cs typeface="Times New Roman"/>
              </a:rPr>
              <a:t>Ways of working (example)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7665E-BF09-4207-831B-CBAFCCD6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416D958-1F57-4A73-891F-9DAE57AA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8" y="1835745"/>
            <a:ext cx="3025063" cy="3326205"/>
          </a:xfrm>
          <a:prstGeom prst="rect">
            <a:avLst/>
          </a:prstGeom>
        </p:spPr>
      </p:pic>
      <p:pic>
        <p:nvPicPr>
          <p:cNvPr id="6" name="Picture 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F8BC4CDA-33DB-48CE-AB0E-AFB15FE26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854" y="1946299"/>
            <a:ext cx="3335265" cy="3225379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7612A81-6C70-42AE-9CEF-0B196087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805" y="5516381"/>
            <a:ext cx="3022390" cy="33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C17892-7BCC-4908-A380-3F102A7B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discussion 2 – Buddy catch 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4385EA-CC55-4149-B391-8A8C7FCD0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b="0" dirty="0"/>
              <a:t>Share with your buddy</a:t>
            </a:r>
          </a:p>
          <a:p>
            <a:pPr algn="ctr"/>
            <a:endParaRPr lang="en-GB" b="0" dirty="0"/>
          </a:p>
          <a:p>
            <a:pPr algn="ctr">
              <a:spcBef>
                <a:spcPts val="0"/>
              </a:spcBef>
            </a:pPr>
            <a:r>
              <a:rPr lang="en-GB" dirty="0"/>
              <a:t>Reflections on the last session and any action you’ve taken to work on language and supporting people to share their stories.</a:t>
            </a:r>
          </a:p>
          <a:p>
            <a:pPr algn="ctr">
              <a:spcBef>
                <a:spcPts val="0"/>
              </a:spcBef>
            </a:pPr>
            <a:r>
              <a:rPr lang="en-GB" dirty="0"/>
              <a:t>Hopes for today</a:t>
            </a:r>
          </a:p>
          <a:p>
            <a:pPr algn="ctr"/>
            <a:endParaRPr lang="en-GB" b="0" dirty="0"/>
          </a:p>
          <a:p>
            <a:pPr algn="ctr"/>
            <a:r>
              <a:rPr lang="en-GB" b="0" dirty="0"/>
              <a:t>After this discussion you will be asked to share your thoughts but you won’t have to share the detail if you’d rather not.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787366-C420-47CE-A3BA-578341529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8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A026-6964-42F3-889C-591BE9BC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better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AD54-37D8-4FA6-BC8F-23AE8BD4C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C36403-D480-4408-8003-77B624239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486"/>
            <a:ext cx="6736976" cy="361271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B972A2D-FD09-4630-ACDF-1E8C5E2AB383}"/>
              </a:ext>
            </a:extLst>
          </p:cNvPr>
          <p:cNvSpPr/>
          <p:nvPr/>
        </p:nvSpPr>
        <p:spPr>
          <a:xfrm>
            <a:off x="300038" y="5843586"/>
            <a:ext cx="62755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+mj-lt"/>
              </a:rPr>
              <a:t>The key here isn’t to try to stop the amygdala response </a:t>
            </a:r>
            <a:r>
              <a:rPr lang="en-GB" sz="1600" dirty="0">
                <a:latin typeface="+mj-lt"/>
              </a:rPr>
              <a:t>– it’s how our brains are wired! Nor is it saying that emotional reactions are wrong – they are what make us human (e.g. it’s what makes us laugh spontaneously to a joke)! But it’s about trying to slow the emotional reaction down long enough to assess whether it’s appropriate to the stimulus and the situation. </a:t>
            </a:r>
            <a:r>
              <a:rPr lang="en-GB" sz="1600" b="1" dirty="0">
                <a:latin typeface="+mj-lt"/>
              </a:rPr>
              <a:t>We are suggesting you PAUSE the reaction, rather than stopping it completely, so you can consider the most effective way to channel the emotion to get a good result. </a:t>
            </a:r>
            <a:endParaRPr lang="en-GB" sz="16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720D99-F1B4-40F0-821E-1BA32092AC9A}"/>
              </a:ext>
            </a:extLst>
          </p:cNvPr>
          <p:cNvSpPr txBox="1"/>
          <p:nvPr/>
        </p:nvSpPr>
        <p:spPr>
          <a:xfrm>
            <a:off x="300038" y="5405144"/>
            <a:ext cx="53842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Adapted from: Emotional Intelligence: Why It Can Matter More Than IQ (Daniel Goleman, 2009)</a:t>
            </a:r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17702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C17892-7BCC-4908-A380-3F102A7B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discussion 3 – Amygdala hijacks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DFF202-4804-4197-AA19-E533A3A4E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in pairs: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situations in your role have caused a strong or unhelpful emotional reaction?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practical steps could you put in place to help slow the emotional reaction?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algn="ctr"/>
            <a:r>
              <a:rPr lang="en-GB" dirty="0"/>
              <a:t>You will be asked to share some of your strategies with the wider group.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68114-7E0E-4EFA-9B77-15EB79FEE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1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48CF-1BA0-4B0B-A79B-E0DF92A4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discussion 4 – Spheres of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F5C4F-231C-4EA6-A025-27E668DED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470559-9E52-4BAD-B386-58404D18E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72412"/>
              </p:ext>
            </p:extLst>
          </p:nvPr>
        </p:nvGraphicFramePr>
        <p:xfrm>
          <a:off x="217488" y="1516222"/>
          <a:ext cx="6305232" cy="7099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8053">
                  <a:extLst>
                    <a:ext uri="{9D8B030D-6E8A-4147-A177-3AD203B41FA5}">
                      <a16:colId xmlns:a16="http://schemas.microsoft.com/office/drawing/2014/main" val="4170582257"/>
                    </a:ext>
                  </a:extLst>
                </a:gridCol>
                <a:gridCol w="1658053">
                  <a:extLst>
                    <a:ext uri="{9D8B030D-6E8A-4147-A177-3AD203B41FA5}">
                      <a16:colId xmlns:a16="http://schemas.microsoft.com/office/drawing/2014/main" val="3193440663"/>
                    </a:ext>
                  </a:extLst>
                </a:gridCol>
                <a:gridCol w="1494563">
                  <a:extLst>
                    <a:ext uri="{9D8B030D-6E8A-4147-A177-3AD203B41FA5}">
                      <a16:colId xmlns:a16="http://schemas.microsoft.com/office/drawing/2014/main" val="864695437"/>
                    </a:ext>
                  </a:extLst>
                </a:gridCol>
                <a:gridCol w="1494563">
                  <a:extLst>
                    <a:ext uri="{9D8B030D-6E8A-4147-A177-3AD203B41FA5}">
                      <a16:colId xmlns:a16="http://schemas.microsoft.com/office/drawing/2014/main" val="3205443093"/>
                    </a:ext>
                  </a:extLst>
                </a:gridCol>
              </a:tblGrid>
              <a:tr h="1761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Work challenges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>
                    <a:solidFill>
                      <a:srgbClr val="A8D33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(please tick)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655536"/>
                  </a:ext>
                </a:extLst>
              </a:tr>
              <a:tr h="3605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Within my control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Within my influence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Outside of my control/influence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 anchor="ctr"/>
                </a:tc>
                <a:extLst>
                  <a:ext uri="{0D108BD9-81ED-4DB2-BD59-A6C34878D82A}">
                    <a16:rowId xmlns:a16="http://schemas.microsoft.com/office/drawing/2014/main" val="1578397001"/>
                  </a:ext>
                </a:extLst>
              </a:tr>
              <a:tr h="7291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2058553456"/>
                  </a:ext>
                </a:extLst>
              </a:tr>
              <a:tr h="7291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2420656809"/>
                  </a:ext>
                </a:extLst>
              </a:tr>
              <a:tr h="7291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2237631263"/>
                  </a:ext>
                </a:extLst>
              </a:tr>
              <a:tr h="7291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3969453815"/>
                  </a:ext>
                </a:extLst>
              </a:tr>
              <a:tr h="7291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681834436"/>
                  </a:ext>
                </a:extLst>
              </a:tr>
              <a:tr h="7291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4188903724"/>
                  </a:ext>
                </a:extLst>
              </a:tr>
              <a:tr h="7291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2132977845"/>
                  </a:ext>
                </a:extLst>
              </a:tr>
              <a:tr h="7291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2237367566"/>
                  </a:ext>
                </a:extLst>
              </a:tr>
              <a:tr h="7291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1689461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44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FFC1-466E-4E9D-8C7B-8003077C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discussion 5 - Assertiveness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DFC63-FAEC-4D5E-AD97-A5D97963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does being assertive at work look like?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When have you been assertive at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dirty="0"/>
              <a:t>You will be asked to share your reflections with the group.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0356-A738-4452-9D89-1C11805BB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0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0380-7004-4811-BBEF-9C36F35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I’m OK/you’re 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757B-318C-4700-9FF3-7B309E389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3AE364-3624-814B-BDC1-6A7B3421206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B50A2-995E-4613-8C50-289D355E4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4754"/>
            <a:ext cx="6604000" cy="35503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574B23-27D6-4691-A722-5B7F7B8CFD25}"/>
              </a:ext>
            </a:extLst>
          </p:cNvPr>
          <p:cNvSpPr/>
          <p:nvPr/>
        </p:nvSpPr>
        <p:spPr>
          <a:xfrm>
            <a:off x="471488" y="9056592"/>
            <a:ext cx="61325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https://www.managementcentre.co.uk/insights/assertiveness-at-work-explained/</a:t>
            </a:r>
          </a:p>
        </p:txBody>
      </p:sp>
    </p:spTree>
    <p:extLst>
      <p:ext uri="{BB962C8B-B14F-4D97-AF65-F5344CB8AC3E}">
        <p14:creationId xmlns:p14="http://schemas.microsoft.com/office/powerpoint/2010/main" val="13117117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FFFFFF"/>
      </a:lt2>
      <a:accent1>
        <a:srgbClr val="A8D33B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AA6B62BF990F438D258CD6F87895DC" ma:contentTypeVersion="12" ma:contentTypeDescription="Create a new document." ma:contentTypeScope="" ma:versionID="5a0fd1c0abc84d9c03d3d07f20a29f6e">
  <xsd:schema xmlns:xsd="http://www.w3.org/2001/XMLSchema" xmlns:xs="http://www.w3.org/2001/XMLSchema" xmlns:p="http://schemas.microsoft.com/office/2006/metadata/properties" xmlns:ns2="76d5dbf8-e469-437e-8e82-e6148fcede3d" xmlns:ns3="23c4ded0-77c3-459a-bb69-8f6a8d7895f0" targetNamespace="http://schemas.microsoft.com/office/2006/metadata/properties" ma:root="true" ma:fieldsID="7bdd0cbc406828117cbc4ec30d2a72c2" ns2:_="" ns3:_="">
    <xsd:import namespace="76d5dbf8-e469-437e-8e82-e6148fcede3d"/>
    <xsd:import namespace="23c4ded0-77c3-459a-bb69-8f6a8d7895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dbf8-e469-437e-8e82-e6148fced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4ded0-77c3-459a-bb69-8f6a8d789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B6DB39-6FA2-4EB7-A748-0C6DF589D8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850432-36F4-4476-94B6-5A0BC1C6E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dbf8-e469-437e-8e82-e6148fcede3d"/>
    <ds:schemaRef ds:uri="23c4ded0-77c3-459a-bb69-8f6a8d789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4F5DF1-43C5-4BD8-BCD2-2904D4AA62BC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23c4ded0-77c3-459a-bb69-8f6a8d7895f0"/>
    <ds:schemaRef ds:uri="http://schemas.microsoft.com/office/2006/metadata/properties"/>
    <ds:schemaRef ds:uri="http://schemas.microsoft.com/office/infopath/2007/PartnerControls"/>
    <ds:schemaRef ds:uri="76d5dbf8-e469-437e-8e82-e6148fcede3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745</Words>
  <Application>Microsoft Office PowerPoint</Application>
  <PresentationFormat>A4 Paper (210x297 mm)</PresentationFormat>
  <Paragraphs>182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Custom Design</vt:lpstr>
      <vt:lpstr>Working with other professionals</vt:lpstr>
      <vt:lpstr>Breakout discussion 1 – Warm up</vt:lpstr>
      <vt:lpstr>Ways of working (example)</vt:lpstr>
      <vt:lpstr>Breakout discussion 2 – Buddy catch up</vt:lpstr>
      <vt:lpstr>Working better together</vt:lpstr>
      <vt:lpstr>Breakout discussion 3 – Amygdala hijacks</vt:lpstr>
      <vt:lpstr>Breakout discussion 4 – Spheres of control</vt:lpstr>
      <vt:lpstr>Breakout discussion 5 - Assertiveness</vt:lpstr>
      <vt:lpstr>I’m OK/you’re OK</vt:lpstr>
      <vt:lpstr>The four styles in detail</vt:lpstr>
      <vt:lpstr>Breakout discussion 6 – Assertiveness next steps</vt:lpstr>
      <vt:lpstr>Breakout discussion 7 – True or false?</vt:lpstr>
      <vt:lpstr>Conflict vs. collaboration</vt:lpstr>
      <vt:lpstr>Breakout discussion 8 – Collaboration </vt:lpstr>
      <vt:lpstr>Breakout 9 – The XY Game: Win as much as you can</vt:lpstr>
      <vt:lpstr>Breakout discussion 10 – Group review</vt:lpstr>
      <vt:lpstr>Breakout discussion 11 – Buddy catch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as a Peer</dc:title>
  <dc:creator>Victoria Stanway</dc:creator>
  <cp:lastModifiedBy>Sam Wall</cp:lastModifiedBy>
  <cp:revision>5</cp:revision>
  <dcterms:created xsi:type="dcterms:W3CDTF">2020-02-21T17:02:34Z</dcterms:created>
  <dcterms:modified xsi:type="dcterms:W3CDTF">2020-12-10T17:00:10Z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0x010100EEAA6B62BF990F438D258CD6F87895DC</vt:lpwstr>
  </property>
</Properties>
</file>