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61"/>
  </p:notesMasterIdLst>
  <p:sldIdLst>
    <p:sldId id="274" r:id="rId5"/>
    <p:sldId id="266" r:id="rId6"/>
    <p:sldId id="1169" r:id="rId7"/>
    <p:sldId id="1339" r:id="rId8"/>
    <p:sldId id="1161" r:id="rId9"/>
    <p:sldId id="1158" r:id="rId10"/>
    <p:sldId id="1242" r:id="rId11"/>
    <p:sldId id="1243" r:id="rId12"/>
    <p:sldId id="1340" r:id="rId13"/>
    <p:sldId id="1342" r:id="rId14"/>
    <p:sldId id="1204" r:id="rId15"/>
    <p:sldId id="1341" r:id="rId16"/>
    <p:sldId id="1247" r:id="rId17"/>
    <p:sldId id="1248" r:id="rId18"/>
    <p:sldId id="1249" r:id="rId19"/>
    <p:sldId id="1250" r:id="rId20"/>
    <p:sldId id="287" r:id="rId21"/>
    <p:sldId id="1166" r:id="rId22"/>
    <p:sldId id="1173" r:id="rId23"/>
    <p:sldId id="1282" r:id="rId24"/>
    <p:sldId id="1262" r:id="rId25"/>
    <p:sldId id="1199" r:id="rId26"/>
    <p:sldId id="1288" r:id="rId27"/>
    <p:sldId id="1275" r:id="rId28"/>
    <p:sldId id="1206" r:id="rId29"/>
    <p:sldId id="1276" r:id="rId30"/>
    <p:sldId id="1240" r:id="rId31"/>
    <p:sldId id="1301" r:id="rId32"/>
    <p:sldId id="1302" r:id="rId33"/>
    <p:sldId id="1303" r:id="rId34"/>
    <p:sldId id="1304" r:id="rId35"/>
    <p:sldId id="1305" r:id="rId36"/>
    <p:sldId id="1297" r:id="rId37"/>
    <p:sldId id="1306" r:id="rId38"/>
    <p:sldId id="1307" r:id="rId39"/>
    <p:sldId id="1281" r:id="rId40"/>
    <p:sldId id="284" r:id="rId41"/>
    <p:sldId id="1167" r:id="rId42"/>
    <p:sldId id="1283" r:id="rId43"/>
    <p:sldId id="1298" r:id="rId44"/>
    <p:sldId id="1299" r:id="rId45"/>
    <p:sldId id="1284" r:id="rId46"/>
    <p:sldId id="1289" r:id="rId47"/>
    <p:sldId id="1290" r:id="rId48"/>
    <p:sldId id="1291" r:id="rId49"/>
    <p:sldId id="1332" r:id="rId50"/>
    <p:sldId id="1295" r:id="rId51"/>
    <p:sldId id="1335" r:id="rId52"/>
    <p:sldId id="1334" r:id="rId53"/>
    <p:sldId id="1296" r:id="rId54"/>
    <p:sldId id="1336" r:id="rId55"/>
    <p:sldId id="1337" r:id="rId56"/>
    <p:sldId id="1225" r:id="rId57"/>
    <p:sldId id="1338" r:id="rId58"/>
    <p:sldId id="1123" r:id="rId59"/>
    <p:sldId id="272" r:id="rId6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5" clrIdx="1">
    <p:extLst>
      <p:ext uri="{19B8F6BF-5375-455C-9EA6-DF929625EA0E}">
        <p15:presenceInfo xmlns:p15="http://schemas.microsoft.com/office/powerpoint/2012/main" userId="Natasha Larkin" providerId="None"/>
      </p:ext>
    </p:extLst>
  </p:cmAuthor>
  <p:cmAuthor id="3" name="Laura Walsh" initials="LW" lastIdx="3" clrIdx="2">
    <p:extLst>
      <p:ext uri="{19B8F6BF-5375-455C-9EA6-DF929625EA0E}">
        <p15:presenceInfo xmlns:p15="http://schemas.microsoft.com/office/powerpoint/2012/main" userId="Laura Walsh" providerId="None"/>
      </p:ext>
    </p:extLst>
  </p:cmAuthor>
  <p:cmAuthor id="4" name="Iyoni Ranasinghe" initials="IR" lastIdx="85" clrIdx="3">
    <p:extLst>
      <p:ext uri="{19B8F6BF-5375-455C-9EA6-DF929625EA0E}">
        <p15:presenceInfo xmlns:p15="http://schemas.microsoft.com/office/powerpoint/2012/main" userId="S::Iyoni.Ranasinghe@ppl.org.uk::e9789428-0ade-4a18-8e0d-c3c7f2d922ed" providerId="AD"/>
      </p:ext>
    </p:extLst>
  </p:cmAuthor>
  <p:cmAuthor id="5" name="Natasha Larkin" initials="NL [3]" lastIdx="23" clrIdx="4">
    <p:extLst>
      <p:ext uri="{19B8F6BF-5375-455C-9EA6-DF929625EA0E}">
        <p15:presenceInfo xmlns:p15="http://schemas.microsoft.com/office/powerpoint/2012/main" userId="S::Natasha.larkin@ppl.org.uk::b93eeb72-c82d-4d35-84ce-0e5939efbf3e" providerId="AD"/>
      </p:ext>
    </p:extLst>
  </p:cmAuthor>
  <p:cmAuthor id="6" name="Julia Prudhoe" initials="JP" lastIdx="6" clrIdx="5">
    <p:extLst>
      <p:ext uri="{19B8F6BF-5375-455C-9EA6-DF929625EA0E}">
        <p15:presenceInfo xmlns:p15="http://schemas.microsoft.com/office/powerpoint/2012/main" userId="S::juliaprudhoe_outlook.com#ext#@pplconsulting.co.uk::1d786ff1-4a6e-44bc-8135-10449bd05b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D80"/>
    <a:srgbClr val="894FA0"/>
    <a:srgbClr val="F7964A"/>
    <a:srgbClr val="37BFC2"/>
    <a:srgbClr val="0AC7D0"/>
    <a:srgbClr val="067B81"/>
    <a:srgbClr val="131313"/>
    <a:srgbClr val="C5D3DE"/>
    <a:srgbClr val="3F3830"/>
    <a:srgbClr val="74C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ED178-14D6-DFC9-2989-8686EFFA4FA0}" v="7" dt="2020-12-10T08:54:52.083"/>
    <p1510:client id="{7679C4CF-4938-F2B4-175A-9BD4E582996C}" v="2" dt="2020-12-09T14:55:57.907"/>
    <p1510:client id="{A2AD50AF-156B-FCB1-7296-5632931D0174}" v="974" dt="2020-11-26T10:25:43.275"/>
    <p1510:client id="{B730BAA9-D5DA-41F6-E5A5-F249AC0B661D}" v="104" dt="2020-11-26T12:25:28.161"/>
    <p1510:client id="{CF2FB751-AB58-9735-7F55-52653F3CEE64}" v="95" dt="2020-12-09T16:55:05.270"/>
    <p1510:client id="{FAF8BCF7-7434-419F-B713-07AC88DD02E9}" v="845" dt="2020-11-25T18:18:34.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0-11-26T01:10:30.256" idx="2">
    <p:pos x="10" y="10"/>
    <p:text>do you need a trainer notes about this?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379A7-8472-4E3D-9EFB-32B560573F5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718AA0B6-AE47-4394-8813-4B0B1C932944}">
      <dgm:prSet phldrT="[Text]" custT="1"/>
      <dgm:spPr/>
      <dgm:t>
        <a:bodyPr/>
        <a:lstStyle/>
        <a:p>
          <a:r>
            <a:rPr lang="en-GB" sz="1400" b="1"/>
            <a:t>1. BE CURIOUS</a:t>
          </a:r>
        </a:p>
        <a:p>
          <a:r>
            <a:rPr lang="en-GB" sz="1400"/>
            <a:t>Ask open questions</a:t>
          </a:r>
        </a:p>
        <a:p>
          <a:r>
            <a:rPr lang="en-GB" sz="1400"/>
            <a:t>Really listen to what they have to say</a:t>
          </a:r>
        </a:p>
        <a:p>
          <a:r>
            <a:rPr lang="en-GB" sz="1400"/>
            <a:t> </a:t>
          </a:r>
        </a:p>
      </dgm:t>
    </dgm:pt>
    <dgm:pt modelId="{FA6B01A1-8F3B-4E8C-883E-6DFF259DB675}" type="parTrans" cxnId="{404AE077-79A5-4062-9641-42E0109E17FB}">
      <dgm:prSet/>
      <dgm:spPr/>
      <dgm:t>
        <a:bodyPr/>
        <a:lstStyle/>
        <a:p>
          <a:endParaRPr lang="en-GB" sz="1400"/>
        </a:p>
      </dgm:t>
    </dgm:pt>
    <dgm:pt modelId="{BE77B87C-08D4-43B4-93DE-86DB0611E739}" type="sibTrans" cxnId="{404AE077-79A5-4062-9641-42E0109E17FB}">
      <dgm:prSet/>
      <dgm:spPr/>
      <dgm:t>
        <a:bodyPr/>
        <a:lstStyle/>
        <a:p>
          <a:endParaRPr lang="en-GB" sz="1400"/>
        </a:p>
      </dgm:t>
    </dgm:pt>
    <dgm:pt modelId="{F54DA441-B2A0-4BFE-B5D8-227B16AF9B73}">
      <dgm:prSet phldrT="[Text]" custT="1"/>
      <dgm:spPr/>
      <dgm:t>
        <a:bodyPr/>
        <a:lstStyle/>
        <a:p>
          <a:r>
            <a:rPr lang="en-GB" sz="1400" b="1"/>
            <a:t>2. SPEAK UP</a:t>
          </a:r>
        </a:p>
        <a:p>
          <a:r>
            <a:rPr lang="en-GB" sz="1400"/>
            <a:t>Use “I”  language to avoid being critical</a:t>
          </a:r>
        </a:p>
        <a:p>
          <a:r>
            <a:rPr lang="en-GB" sz="1400"/>
            <a:t>“I have another suggestion” rather than “you’re wrong” </a:t>
          </a:r>
        </a:p>
      </dgm:t>
    </dgm:pt>
    <dgm:pt modelId="{3040FEBF-D555-4ED1-A868-35D48E6AE329}" type="parTrans" cxnId="{F70A5ACC-0A38-4C17-BCA5-9862BB6C5BDA}">
      <dgm:prSet/>
      <dgm:spPr/>
      <dgm:t>
        <a:bodyPr/>
        <a:lstStyle/>
        <a:p>
          <a:endParaRPr lang="en-GB" sz="1400"/>
        </a:p>
      </dgm:t>
    </dgm:pt>
    <dgm:pt modelId="{880EBFD7-5072-497B-BF1A-47F8D8688E68}" type="sibTrans" cxnId="{F70A5ACC-0A38-4C17-BCA5-9862BB6C5BDA}">
      <dgm:prSet/>
      <dgm:spPr/>
      <dgm:t>
        <a:bodyPr/>
        <a:lstStyle/>
        <a:p>
          <a:endParaRPr lang="en-GB" sz="1400"/>
        </a:p>
      </dgm:t>
    </dgm:pt>
    <dgm:pt modelId="{E2C6B923-1E02-4331-8D11-2F26B90B70B5}">
      <dgm:prSet phldrT="[Text]" custT="1"/>
      <dgm:spPr/>
      <dgm:t>
        <a:bodyPr/>
        <a:lstStyle/>
        <a:p>
          <a:r>
            <a:rPr lang="en-GB" sz="1400" b="1"/>
            <a:t>3. WATCH YOUR TONE</a:t>
          </a:r>
        </a:p>
        <a:p>
          <a:r>
            <a:rPr lang="en-GB" sz="1400"/>
            <a:t>Keep tone and body language open and warm</a:t>
          </a:r>
        </a:p>
        <a:p>
          <a:r>
            <a:rPr lang="en-GB" sz="1400"/>
            <a:t>Pay attention to facial expression, arms and posture </a:t>
          </a:r>
        </a:p>
      </dgm:t>
    </dgm:pt>
    <dgm:pt modelId="{254F3937-0602-4948-BEAB-DFFE5D2F7A5B}" type="parTrans" cxnId="{CFBC939A-3787-4B29-ADD5-D436D0F7852E}">
      <dgm:prSet/>
      <dgm:spPr/>
      <dgm:t>
        <a:bodyPr/>
        <a:lstStyle/>
        <a:p>
          <a:endParaRPr lang="en-GB" sz="1400"/>
        </a:p>
      </dgm:t>
    </dgm:pt>
    <dgm:pt modelId="{91905839-F7E2-4E52-BBB2-D19A27369BAB}" type="sibTrans" cxnId="{CFBC939A-3787-4B29-ADD5-D436D0F7852E}">
      <dgm:prSet/>
      <dgm:spPr/>
      <dgm:t>
        <a:bodyPr/>
        <a:lstStyle/>
        <a:p>
          <a:endParaRPr lang="en-GB" sz="1400"/>
        </a:p>
      </dgm:t>
    </dgm:pt>
    <dgm:pt modelId="{BF5EED59-9C0A-41AA-85C4-1CE3FA254E51}">
      <dgm:prSet phldrT="[Text]" custT="1"/>
      <dgm:spPr/>
      <dgm:t>
        <a:bodyPr/>
        <a:lstStyle/>
        <a:p>
          <a:r>
            <a:rPr lang="en-GB" sz="1400" b="1"/>
            <a:t>4.  THINK WIN-WIN</a:t>
          </a:r>
        </a:p>
        <a:p>
          <a:r>
            <a:rPr lang="en-GB" sz="1400" b="0"/>
            <a:t>Offer potential solutions</a:t>
          </a:r>
        </a:p>
        <a:p>
          <a:r>
            <a:rPr lang="en-GB" sz="1400" b="0"/>
            <a:t>Ask the person to help shape an answer that works for both of you  </a:t>
          </a:r>
        </a:p>
      </dgm:t>
    </dgm:pt>
    <dgm:pt modelId="{76FD4B8A-C54F-47D7-8B09-5D566569EA5F}" type="parTrans" cxnId="{C7C92003-95E2-4092-A8E6-6B9DC733F7C0}">
      <dgm:prSet/>
      <dgm:spPr/>
      <dgm:t>
        <a:bodyPr/>
        <a:lstStyle/>
        <a:p>
          <a:endParaRPr lang="en-GB" sz="1400"/>
        </a:p>
      </dgm:t>
    </dgm:pt>
    <dgm:pt modelId="{A1F9F6EA-4C56-4D60-938A-4C5F4D406E43}" type="sibTrans" cxnId="{C7C92003-95E2-4092-A8E6-6B9DC733F7C0}">
      <dgm:prSet/>
      <dgm:spPr/>
      <dgm:t>
        <a:bodyPr/>
        <a:lstStyle/>
        <a:p>
          <a:endParaRPr lang="en-GB" sz="1400"/>
        </a:p>
      </dgm:t>
    </dgm:pt>
    <dgm:pt modelId="{13DD3747-2CCA-4886-A7EB-D72126238C6E}">
      <dgm:prSet phldrT="[Text]" custT="1"/>
      <dgm:spPr/>
      <dgm:t>
        <a:bodyPr/>
        <a:lstStyle/>
        <a:p>
          <a:r>
            <a:rPr lang="en-GB" sz="1400" b="1"/>
            <a:t>5. RESPOND, DON’T REACT</a:t>
          </a:r>
        </a:p>
        <a:p>
          <a:r>
            <a:rPr lang="en-GB" sz="1400"/>
            <a:t>Understand your feelings and emotions are valid</a:t>
          </a:r>
        </a:p>
        <a:p>
          <a:r>
            <a:rPr lang="en-GB" sz="1400"/>
            <a:t>Don’t let those feelings drive behaviour</a:t>
          </a:r>
        </a:p>
      </dgm:t>
    </dgm:pt>
    <dgm:pt modelId="{9A6E892C-E889-4417-B3D6-7EE25B02FDB5}" type="parTrans" cxnId="{F752CBDC-0BC4-48B8-9AA7-D34CD939E402}">
      <dgm:prSet/>
      <dgm:spPr/>
      <dgm:t>
        <a:bodyPr/>
        <a:lstStyle/>
        <a:p>
          <a:endParaRPr lang="en-GB" sz="1400"/>
        </a:p>
      </dgm:t>
    </dgm:pt>
    <dgm:pt modelId="{AA6E7D41-14A7-4FF2-9AD2-CE3D1F54036F}" type="sibTrans" cxnId="{F752CBDC-0BC4-48B8-9AA7-D34CD939E402}">
      <dgm:prSet/>
      <dgm:spPr/>
      <dgm:t>
        <a:bodyPr/>
        <a:lstStyle/>
        <a:p>
          <a:endParaRPr lang="en-GB" sz="1400"/>
        </a:p>
      </dgm:t>
    </dgm:pt>
    <dgm:pt modelId="{F089B773-4D13-4912-940A-28DD15396240}" type="pres">
      <dgm:prSet presAssocID="{6B5379A7-8472-4E3D-9EFB-32B560573F59}" presName="diagram" presStyleCnt="0">
        <dgm:presLayoutVars>
          <dgm:dir/>
          <dgm:resizeHandles val="exact"/>
        </dgm:presLayoutVars>
      </dgm:prSet>
      <dgm:spPr/>
    </dgm:pt>
    <dgm:pt modelId="{A55A8196-28F2-4747-BF91-1FD5EA63A94C}" type="pres">
      <dgm:prSet presAssocID="{718AA0B6-AE47-4394-8813-4B0B1C932944}" presName="node" presStyleLbl="node1" presStyleIdx="0" presStyleCnt="5">
        <dgm:presLayoutVars>
          <dgm:bulletEnabled val="1"/>
        </dgm:presLayoutVars>
      </dgm:prSet>
      <dgm:spPr/>
    </dgm:pt>
    <dgm:pt modelId="{498CD331-24CF-4A4C-8F0C-08EDF23D1A0C}" type="pres">
      <dgm:prSet presAssocID="{BE77B87C-08D4-43B4-93DE-86DB0611E739}" presName="sibTrans" presStyleCnt="0"/>
      <dgm:spPr/>
    </dgm:pt>
    <dgm:pt modelId="{1C9A424A-1BF4-4954-B3E4-A6AD062D520B}" type="pres">
      <dgm:prSet presAssocID="{F54DA441-B2A0-4BFE-B5D8-227B16AF9B73}" presName="node" presStyleLbl="node1" presStyleIdx="1" presStyleCnt="5">
        <dgm:presLayoutVars>
          <dgm:bulletEnabled val="1"/>
        </dgm:presLayoutVars>
      </dgm:prSet>
      <dgm:spPr/>
    </dgm:pt>
    <dgm:pt modelId="{410FC3C9-BF4C-423A-B1DF-9C1A28F189AC}" type="pres">
      <dgm:prSet presAssocID="{880EBFD7-5072-497B-BF1A-47F8D8688E68}" presName="sibTrans" presStyleCnt="0"/>
      <dgm:spPr/>
    </dgm:pt>
    <dgm:pt modelId="{9002E4A7-10C4-49EA-BABB-1E513F156233}" type="pres">
      <dgm:prSet presAssocID="{E2C6B923-1E02-4331-8D11-2F26B90B70B5}" presName="node" presStyleLbl="node1" presStyleIdx="2" presStyleCnt="5">
        <dgm:presLayoutVars>
          <dgm:bulletEnabled val="1"/>
        </dgm:presLayoutVars>
      </dgm:prSet>
      <dgm:spPr/>
    </dgm:pt>
    <dgm:pt modelId="{1D00967F-52AD-48B7-9D73-5511FDD9C9E7}" type="pres">
      <dgm:prSet presAssocID="{91905839-F7E2-4E52-BBB2-D19A27369BAB}" presName="sibTrans" presStyleCnt="0"/>
      <dgm:spPr/>
    </dgm:pt>
    <dgm:pt modelId="{DC428020-0B9A-448B-B043-19D57F26B35B}" type="pres">
      <dgm:prSet presAssocID="{BF5EED59-9C0A-41AA-85C4-1CE3FA254E51}" presName="node" presStyleLbl="node1" presStyleIdx="3" presStyleCnt="5">
        <dgm:presLayoutVars>
          <dgm:bulletEnabled val="1"/>
        </dgm:presLayoutVars>
      </dgm:prSet>
      <dgm:spPr/>
    </dgm:pt>
    <dgm:pt modelId="{B08F103A-B8B0-46F5-B7F4-D649512A2DE3}" type="pres">
      <dgm:prSet presAssocID="{A1F9F6EA-4C56-4D60-938A-4C5F4D406E43}" presName="sibTrans" presStyleCnt="0"/>
      <dgm:spPr/>
    </dgm:pt>
    <dgm:pt modelId="{C8AD7CC0-CB8E-407E-946B-E07B601AE220}" type="pres">
      <dgm:prSet presAssocID="{13DD3747-2CCA-4886-A7EB-D72126238C6E}" presName="node" presStyleLbl="node1" presStyleIdx="4" presStyleCnt="5">
        <dgm:presLayoutVars>
          <dgm:bulletEnabled val="1"/>
        </dgm:presLayoutVars>
      </dgm:prSet>
      <dgm:spPr/>
    </dgm:pt>
  </dgm:ptLst>
  <dgm:cxnLst>
    <dgm:cxn modelId="{C7C92003-95E2-4092-A8E6-6B9DC733F7C0}" srcId="{6B5379A7-8472-4E3D-9EFB-32B560573F59}" destId="{BF5EED59-9C0A-41AA-85C4-1CE3FA254E51}" srcOrd="3" destOrd="0" parTransId="{76FD4B8A-C54F-47D7-8B09-5D566569EA5F}" sibTransId="{A1F9F6EA-4C56-4D60-938A-4C5F4D406E43}"/>
    <dgm:cxn modelId="{DCE3B02A-755A-417B-9483-3703B3EDB009}" type="presOf" srcId="{6B5379A7-8472-4E3D-9EFB-32B560573F59}" destId="{F089B773-4D13-4912-940A-28DD15396240}" srcOrd="0" destOrd="0" presId="urn:microsoft.com/office/officeart/2005/8/layout/default"/>
    <dgm:cxn modelId="{0235413A-55A6-4520-B786-7A84E9A17947}" type="presOf" srcId="{E2C6B923-1E02-4331-8D11-2F26B90B70B5}" destId="{9002E4A7-10C4-49EA-BABB-1E513F156233}" srcOrd="0" destOrd="0" presId="urn:microsoft.com/office/officeart/2005/8/layout/default"/>
    <dgm:cxn modelId="{796A7066-91EA-4EA4-8548-74E63C64C116}" type="presOf" srcId="{718AA0B6-AE47-4394-8813-4B0B1C932944}" destId="{A55A8196-28F2-4747-BF91-1FD5EA63A94C}" srcOrd="0" destOrd="0" presId="urn:microsoft.com/office/officeart/2005/8/layout/default"/>
    <dgm:cxn modelId="{3B6ED96C-650F-448B-A23D-A9C7807BDD12}" type="presOf" srcId="{BF5EED59-9C0A-41AA-85C4-1CE3FA254E51}" destId="{DC428020-0B9A-448B-B043-19D57F26B35B}" srcOrd="0" destOrd="0" presId="urn:microsoft.com/office/officeart/2005/8/layout/default"/>
    <dgm:cxn modelId="{404AE077-79A5-4062-9641-42E0109E17FB}" srcId="{6B5379A7-8472-4E3D-9EFB-32B560573F59}" destId="{718AA0B6-AE47-4394-8813-4B0B1C932944}" srcOrd="0" destOrd="0" parTransId="{FA6B01A1-8F3B-4E8C-883E-6DFF259DB675}" sibTransId="{BE77B87C-08D4-43B4-93DE-86DB0611E739}"/>
    <dgm:cxn modelId="{5B554F80-76C6-47F9-B905-0703AE436B58}" type="presOf" srcId="{13DD3747-2CCA-4886-A7EB-D72126238C6E}" destId="{C8AD7CC0-CB8E-407E-946B-E07B601AE220}" srcOrd="0" destOrd="0" presId="urn:microsoft.com/office/officeart/2005/8/layout/default"/>
    <dgm:cxn modelId="{CFBC939A-3787-4B29-ADD5-D436D0F7852E}" srcId="{6B5379A7-8472-4E3D-9EFB-32B560573F59}" destId="{E2C6B923-1E02-4331-8D11-2F26B90B70B5}" srcOrd="2" destOrd="0" parTransId="{254F3937-0602-4948-BEAB-DFFE5D2F7A5B}" sibTransId="{91905839-F7E2-4E52-BBB2-D19A27369BAB}"/>
    <dgm:cxn modelId="{59EC27A6-BB54-49FA-98AD-78F4090FBA30}" type="presOf" srcId="{F54DA441-B2A0-4BFE-B5D8-227B16AF9B73}" destId="{1C9A424A-1BF4-4954-B3E4-A6AD062D520B}" srcOrd="0" destOrd="0" presId="urn:microsoft.com/office/officeart/2005/8/layout/default"/>
    <dgm:cxn modelId="{F70A5ACC-0A38-4C17-BCA5-9862BB6C5BDA}" srcId="{6B5379A7-8472-4E3D-9EFB-32B560573F59}" destId="{F54DA441-B2A0-4BFE-B5D8-227B16AF9B73}" srcOrd="1" destOrd="0" parTransId="{3040FEBF-D555-4ED1-A868-35D48E6AE329}" sibTransId="{880EBFD7-5072-497B-BF1A-47F8D8688E68}"/>
    <dgm:cxn modelId="{F752CBDC-0BC4-48B8-9AA7-D34CD939E402}" srcId="{6B5379A7-8472-4E3D-9EFB-32B560573F59}" destId="{13DD3747-2CCA-4886-A7EB-D72126238C6E}" srcOrd="4" destOrd="0" parTransId="{9A6E892C-E889-4417-B3D6-7EE25B02FDB5}" sibTransId="{AA6E7D41-14A7-4FF2-9AD2-CE3D1F54036F}"/>
    <dgm:cxn modelId="{67B2D407-6A95-438E-A544-A2430C680F1E}" type="presParOf" srcId="{F089B773-4D13-4912-940A-28DD15396240}" destId="{A55A8196-28F2-4747-BF91-1FD5EA63A94C}" srcOrd="0" destOrd="0" presId="urn:microsoft.com/office/officeart/2005/8/layout/default"/>
    <dgm:cxn modelId="{F5CDF9CD-ECF8-498C-A901-B9FDCB58F6C4}" type="presParOf" srcId="{F089B773-4D13-4912-940A-28DD15396240}" destId="{498CD331-24CF-4A4C-8F0C-08EDF23D1A0C}" srcOrd="1" destOrd="0" presId="urn:microsoft.com/office/officeart/2005/8/layout/default"/>
    <dgm:cxn modelId="{F03456B6-2DB3-417D-8A8E-C54866EFC8B6}" type="presParOf" srcId="{F089B773-4D13-4912-940A-28DD15396240}" destId="{1C9A424A-1BF4-4954-B3E4-A6AD062D520B}" srcOrd="2" destOrd="0" presId="urn:microsoft.com/office/officeart/2005/8/layout/default"/>
    <dgm:cxn modelId="{9BF5B509-F992-4171-87BC-0FAB6E36FBCC}" type="presParOf" srcId="{F089B773-4D13-4912-940A-28DD15396240}" destId="{410FC3C9-BF4C-423A-B1DF-9C1A28F189AC}" srcOrd="3" destOrd="0" presId="urn:microsoft.com/office/officeart/2005/8/layout/default"/>
    <dgm:cxn modelId="{27A8BFF0-04D5-44C5-9717-5DFD51F4E081}" type="presParOf" srcId="{F089B773-4D13-4912-940A-28DD15396240}" destId="{9002E4A7-10C4-49EA-BABB-1E513F156233}" srcOrd="4" destOrd="0" presId="urn:microsoft.com/office/officeart/2005/8/layout/default"/>
    <dgm:cxn modelId="{81A1E1A5-3E77-4A50-8BA0-80D86FDC38EC}" type="presParOf" srcId="{F089B773-4D13-4912-940A-28DD15396240}" destId="{1D00967F-52AD-48B7-9D73-5511FDD9C9E7}" srcOrd="5" destOrd="0" presId="urn:microsoft.com/office/officeart/2005/8/layout/default"/>
    <dgm:cxn modelId="{A3686987-BCC1-4303-B4F5-7F95977F5061}" type="presParOf" srcId="{F089B773-4D13-4912-940A-28DD15396240}" destId="{DC428020-0B9A-448B-B043-19D57F26B35B}" srcOrd="6" destOrd="0" presId="urn:microsoft.com/office/officeart/2005/8/layout/default"/>
    <dgm:cxn modelId="{814BA0E4-D8B7-4690-BD57-AA7191050A4C}" type="presParOf" srcId="{F089B773-4D13-4912-940A-28DD15396240}" destId="{B08F103A-B8B0-46F5-B7F4-D649512A2DE3}" srcOrd="7" destOrd="0" presId="urn:microsoft.com/office/officeart/2005/8/layout/default"/>
    <dgm:cxn modelId="{4CC9F524-04D4-45FA-8A5C-BE315921A987}" type="presParOf" srcId="{F089B773-4D13-4912-940A-28DD15396240}" destId="{C8AD7CC0-CB8E-407E-946B-E07B601AE22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A8196-28F2-4747-BF91-1FD5EA63A94C}">
      <dsp:nvSpPr>
        <dsp:cNvPr id="0" name=""/>
        <dsp:cNvSpPr/>
      </dsp:nvSpPr>
      <dsp:spPr>
        <a:xfrm>
          <a:off x="0" y="831022"/>
          <a:ext cx="2519781" cy="15118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1. BE CURIOUS</a:t>
          </a:r>
        </a:p>
        <a:p>
          <a:pPr marL="0" lvl="0" indent="0" algn="ctr" defTabSz="622300">
            <a:lnSpc>
              <a:spcPct val="90000"/>
            </a:lnSpc>
            <a:spcBef>
              <a:spcPct val="0"/>
            </a:spcBef>
            <a:spcAft>
              <a:spcPct val="35000"/>
            </a:spcAft>
            <a:buNone/>
          </a:pPr>
          <a:r>
            <a:rPr lang="en-GB" sz="1400" kern="1200"/>
            <a:t>Ask open questions</a:t>
          </a:r>
        </a:p>
        <a:p>
          <a:pPr marL="0" lvl="0" indent="0" algn="ctr" defTabSz="622300">
            <a:lnSpc>
              <a:spcPct val="90000"/>
            </a:lnSpc>
            <a:spcBef>
              <a:spcPct val="0"/>
            </a:spcBef>
            <a:spcAft>
              <a:spcPct val="35000"/>
            </a:spcAft>
            <a:buNone/>
          </a:pPr>
          <a:r>
            <a:rPr lang="en-GB" sz="1400" kern="1200"/>
            <a:t>Really listen to what they have to say</a:t>
          </a:r>
        </a:p>
        <a:p>
          <a:pPr marL="0" lvl="0" indent="0" algn="ctr" defTabSz="622300">
            <a:lnSpc>
              <a:spcPct val="90000"/>
            </a:lnSpc>
            <a:spcBef>
              <a:spcPct val="0"/>
            </a:spcBef>
            <a:spcAft>
              <a:spcPct val="35000"/>
            </a:spcAft>
            <a:buNone/>
          </a:pPr>
          <a:r>
            <a:rPr lang="en-GB" sz="1400" kern="1200"/>
            <a:t> </a:t>
          </a:r>
        </a:p>
      </dsp:txBody>
      <dsp:txXfrm>
        <a:off x="0" y="831022"/>
        <a:ext cx="2519781" cy="1511868"/>
      </dsp:txXfrm>
    </dsp:sp>
    <dsp:sp modelId="{1C9A424A-1BF4-4954-B3E4-A6AD062D520B}">
      <dsp:nvSpPr>
        <dsp:cNvPr id="0" name=""/>
        <dsp:cNvSpPr/>
      </dsp:nvSpPr>
      <dsp:spPr>
        <a:xfrm>
          <a:off x="2771759" y="831022"/>
          <a:ext cx="2519781" cy="1511868"/>
        </a:xfrm>
        <a:prstGeom prst="rect">
          <a:avLst/>
        </a:prstGeom>
        <a:solidFill>
          <a:schemeClr val="accent2">
            <a:hueOff val="2021218"/>
            <a:satOff val="559"/>
            <a:lumOff val="-7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2. SPEAK UP</a:t>
          </a:r>
        </a:p>
        <a:p>
          <a:pPr marL="0" lvl="0" indent="0" algn="ctr" defTabSz="622300">
            <a:lnSpc>
              <a:spcPct val="90000"/>
            </a:lnSpc>
            <a:spcBef>
              <a:spcPct val="0"/>
            </a:spcBef>
            <a:spcAft>
              <a:spcPct val="35000"/>
            </a:spcAft>
            <a:buNone/>
          </a:pPr>
          <a:r>
            <a:rPr lang="en-GB" sz="1400" kern="1200"/>
            <a:t>Use “I”  language to avoid being critical</a:t>
          </a:r>
        </a:p>
        <a:p>
          <a:pPr marL="0" lvl="0" indent="0" algn="ctr" defTabSz="622300">
            <a:lnSpc>
              <a:spcPct val="90000"/>
            </a:lnSpc>
            <a:spcBef>
              <a:spcPct val="0"/>
            </a:spcBef>
            <a:spcAft>
              <a:spcPct val="35000"/>
            </a:spcAft>
            <a:buNone/>
          </a:pPr>
          <a:r>
            <a:rPr lang="en-GB" sz="1400" kern="1200"/>
            <a:t>“I have another suggestion” rather than “you’re wrong” </a:t>
          </a:r>
        </a:p>
      </dsp:txBody>
      <dsp:txXfrm>
        <a:off x="2771759" y="831022"/>
        <a:ext cx="2519781" cy="1511868"/>
      </dsp:txXfrm>
    </dsp:sp>
    <dsp:sp modelId="{9002E4A7-10C4-49EA-BABB-1E513F156233}">
      <dsp:nvSpPr>
        <dsp:cNvPr id="0" name=""/>
        <dsp:cNvSpPr/>
      </dsp:nvSpPr>
      <dsp:spPr>
        <a:xfrm>
          <a:off x="5543518" y="831022"/>
          <a:ext cx="2519781" cy="1511868"/>
        </a:xfrm>
        <a:prstGeom prst="rect">
          <a:avLst/>
        </a:prstGeom>
        <a:solidFill>
          <a:schemeClr val="accent2">
            <a:hueOff val="4042436"/>
            <a:satOff val="1119"/>
            <a:lumOff val="-142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3. WATCH YOUR TONE</a:t>
          </a:r>
        </a:p>
        <a:p>
          <a:pPr marL="0" lvl="0" indent="0" algn="ctr" defTabSz="622300">
            <a:lnSpc>
              <a:spcPct val="90000"/>
            </a:lnSpc>
            <a:spcBef>
              <a:spcPct val="0"/>
            </a:spcBef>
            <a:spcAft>
              <a:spcPct val="35000"/>
            </a:spcAft>
            <a:buNone/>
          </a:pPr>
          <a:r>
            <a:rPr lang="en-GB" sz="1400" kern="1200"/>
            <a:t>Keep tone and body language open and warm</a:t>
          </a:r>
        </a:p>
        <a:p>
          <a:pPr marL="0" lvl="0" indent="0" algn="ctr" defTabSz="622300">
            <a:lnSpc>
              <a:spcPct val="90000"/>
            </a:lnSpc>
            <a:spcBef>
              <a:spcPct val="0"/>
            </a:spcBef>
            <a:spcAft>
              <a:spcPct val="35000"/>
            </a:spcAft>
            <a:buNone/>
          </a:pPr>
          <a:r>
            <a:rPr lang="en-GB" sz="1400" kern="1200"/>
            <a:t>Pay attention to facial expression, arms and posture </a:t>
          </a:r>
        </a:p>
      </dsp:txBody>
      <dsp:txXfrm>
        <a:off x="5543518" y="831022"/>
        <a:ext cx="2519781" cy="1511868"/>
      </dsp:txXfrm>
    </dsp:sp>
    <dsp:sp modelId="{DC428020-0B9A-448B-B043-19D57F26B35B}">
      <dsp:nvSpPr>
        <dsp:cNvPr id="0" name=""/>
        <dsp:cNvSpPr/>
      </dsp:nvSpPr>
      <dsp:spPr>
        <a:xfrm>
          <a:off x="1385879" y="2594869"/>
          <a:ext cx="2519781" cy="1511868"/>
        </a:xfrm>
        <a:prstGeom prst="rect">
          <a:avLst/>
        </a:prstGeom>
        <a:solidFill>
          <a:schemeClr val="accent2">
            <a:hueOff val="6063655"/>
            <a:satOff val="1678"/>
            <a:lumOff val="-213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4.  THINK WIN-WIN</a:t>
          </a:r>
        </a:p>
        <a:p>
          <a:pPr marL="0" lvl="0" indent="0" algn="ctr" defTabSz="622300">
            <a:lnSpc>
              <a:spcPct val="90000"/>
            </a:lnSpc>
            <a:spcBef>
              <a:spcPct val="0"/>
            </a:spcBef>
            <a:spcAft>
              <a:spcPct val="35000"/>
            </a:spcAft>
            <a:buNone/>
          </a:pPr>
          <a:r>
            <a:rPr lang="en-GB" sz="1400" b="0" kern="1200"/>
            <a:t>Offer potential solutions</a:t>
          </a:r>
        </a:p>
        <a:p>
          <a:pPr marL="0" lvl="0" indent="0" algn="ctr" defTabSz="622300">
            <a:lnSpc>
              <a:spcPct val="90000"/>
            </a:lnSpc>
            <a:spcBef>
              <a:spcPct val="0"/>
            </a:spcBef>
            <a:spcAft>
              <a:spcPct val="35000"/>
            </a:spcAft>
            <a:buNone/>
          </a:pPr>
          <a:r>
            <a:rPr lang="en-GB" sz="1400" b="0" kern="1200"/>
            <a:t>Ask the person to help shape an answer that works for both of you  </a:t>
          </a:r>
        </a:p>
      </dsp:txBody>
      <dsp:txXfrm>
        <a:off x="1385879" y="2594869"/>
        <a:ext cx="2519781" cy="1511868"/>
      </dsp:txXfrm>
    </dsp:sp>
    <dsp:sp modelId="{C8AD7CC0-CB8E-407E-946B-E07B601AE220}">
      <dsp:nvSpPr>
        <dsp:cNvPr id="0" name=""/>
        <dsp:cNvSpPr/>
      </dsp:nvSpPr>
      <dsp:spPr>
        <a:xfrm>
          <a:off x="4157639" y="2594869"/>
          <a:ext cx="2519781" cy="1511868"/>
        </a:xfrm>
        <a:prstGeom prst="rect">
          <a:avLst/>
        </a:prstGeom>
        <a:solidFill>
          <a:schemeClr val="accent2">
            <a:hueOff val="8084873"/>
            <a:satOff val="2238"/>
            <a:lumOff val="-2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5. RESPOND, DON’T REACT</a:t>
          </a:r>
        </a:p>
        <a:p>
          <a:pPr marL="0" lvl="0" indent="0" algn="ctr" defTabSz="622300">
            <a:lnSpc>
              <a:spcPct val="90000"/>
            </a:lnSpc>
            <a:spcBef>
              <a:spcPct val="0"/>
            </a:spcBef>
            <a:spcAft>
              <a:spcPct val="35000"/>
            </a:spcAft>
            <a:buNone/>
          </a:pPr>
          <a:r>
            <a:rPr lang="en-GB" sz="1400" kern="1200"/>
            <a:t>Understand your feelings and emotions are valid</a:t>
          </a:r>
        </a:p>
        <a:p>
          <a:pPr marL="0" lvl="0" indent="0" algn="ctr" defTabSz="622300">
            <a:lnSpc>
              <a:spcPct val="90000"/>
            </a:lnSpc>
            <a:spcBef>
              <a:spcPct val="0"/>
            </a:spcBef>
            <a:spcAft>
              <a:spcPct val="35000"/>
            </a:spcAft>
            <a:buNone/>
          </a:pPr>
          <a:r>
            <a:rPr lang="en-GB" sz="1400" kern="1200"/>
            <a:t>Don’t let those feelings drive behaviour</a:t>
          </a:r>
        </a:p>
      </dsp:txBody>
      <dsp:txXfrm>
        <a:off x="4157639" y="2594869"/>
        <a:ext cx="2519781" cy="15118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09A39-ED7C-459A-93E9-92B12439AC2D}" type="datetimeFigureOut">
              <a:rPr lang="en-GB" smtClean="0"/>
              <a:t>15/02/2021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96C1F-798C-450E-BEF6-5DF9F7A1F62A}" type="slidenum">
              <a:rPr lang="en-GB" smtClean="0"/>
              <a:t>‹#›</a:t>
            </a:fld>
            <a:endParaRPr lang="en-GB"/>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isteningactivity.com/publications/The_I'm_OK_You're_OK_Classroom.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file:///C:\Users\Laura\AppData\Local\Microsoft\Windows\INetCache\Content.MSO\m_OK_Yo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file:///C:\Users\Laura\AppData\Local\Microsoft\Windows\INetCache\Content.MSO\m_OK_You"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le:///C:\Users\Laura\AppData\:p:\r\sites\PPLCompanyWorkSpacetest\_layouts\15\Doc.aspx%3fsourcedoc=%7b0D321FFC-02A5-4E91-8F88-F2E929CD8BD1%7d&amp;file=North%20West%20Surrey%20Collaboration%20v4.pptx&amp;action=edit&amp;mobileredirect=true&amp;DefaultItemOpen=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file:///C:\Users\Laura\AppData\Local\Microsoft\Windows\INetCache\Content.MSO\m_OK_You"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Users\Laura\AppData\:p:\r\sites\PPLCompanyWorkSpacetest\_layouts\15\Doc.aspx%3fsourcedoc=%7b0D321FFC-02A5-4E91-8F88-F2E929CD8BD1%7d&amp;file=North%20West%20Surrey%20Collaboration%20v4.pptx&amp;action=edit&amp;mobileredirect=true&amp;DefaultItemOpen=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file:///C:\Users\Laura\AppData\:p:\r\sites\PPLCompanyWorkSpacetest\_layouts\15\Doc.aspx%3fsourcedoc=%7b0D321FFC-02A5-4E91-8F88-F2E929CD8BD1%7d&amp;file=North%20West%20Surrey%20Collaboration%20v4.pptx&amp;action=edit&amp;mobileredirect=true&amp;DefaultItemOpen=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file:///C:\Users\Laura\AppData\:p:\r\sites\PPLCompanyWorkSpacetest\_layouts\15\Doc.aspx%3fsourcedoc=%7b0D321FFC-02A5-4E91-8F88-F2E929CD8BD1%7d&amp;file=North%20West%20Surrey%20Collaboration%20v4.pptx&amp;action=edit&amp;mobileredirect=true&amp;DefaultItemOpen=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file:///C:\Users\Laura\AppData\:p:\r\sites\PPLCompanyWorkSpacetest\_layouts\15\Doc.aspx%3fsourcedoc=%7b0D321FFC-02A5-4E91-8F88-F2E929CD8BD1%7d&amp;file=North%20West%20Surrey%20Collaboration%20v4.pptx&amp;action=edit&amp;mobileredirect=true&amp;DefaultItemOpen=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rightmorningteam.com/2014/01/spheres-of-contro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a:t>
            </a:fld>
            <a:endParaRPr lang="en-GB"/>
          </a:p>
        </p:txBody>
      </p:sp>
    </p:spTree>
    <p:extLst>
      <p:ext uri="{BB962C8B-B14F-4D97-AF65-F5344CB8AC3E}">
        <p14:creationId xmlns:p14="http://schemas.microsoft.com/office/powerpoint/2010/main" val="329799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Segoe UI" panose="020B0502040204020203" pitchFamily="34" charset="0"/>
              </a:rPr>
              <a:t>https://www.managementcentre.co.uk/insights/assertiveness-at-work-explained/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Segoe UI" panose="020B0502040204020203" pitchFamily="34" charset="0"/>
              </a:rPr>
              <a:t>http://www.listeningactivity.com/publications/The_I'm_OK_You're_OK_Classroom.pdf</a:t>
            </a:r>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26</a:t>
            </a:fld>
            <a:endParaRPr lang="en-GB"/>
          </a:p>
        </p:txBody>
      </p:sp>
    </p:spTree>
    <p:extLst>
      <p:ext uri="{BB962C8B-B14F-4D97-AF65-F5344CB8AC3E}">
        <p14:creationId xmlns:p14="http://schemas.microsoft.com/office/powerpoint/2010/main" val="324982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kern="1200">
                <a:solidFill>
                  <a:schemeClr val="tx1"/>
                </a:solidFill>
                <a:effectLst/>
                <a:latin typeface="+mn-lt"/>
                <a:ea typeface="+mn-ea"/>
                <a:cs typeface="+mn-cs"/>
                <a:hlinkClick r:id="rId3"/>
              </a:rPr>
              <a:t>http://www.listeningactivity.com/publications/The_I'm_OK_You're_OK_Classroom.pdf</a:t>
            </a:r>
            <a:r>
              <a:rPr lang="en-GB"/>
              <a:t> </a:t>
            </a:r>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27</a:t>
            </a:fld>
            <a:endParaRPr lang="en-GB"/>
          </a:p>
        </p:txBody>
      </p:sp>
    </p:spTree>
    <p:extLst>
      <p:ext uri="{BB962C8B-B14F-4D97-AF65-F5344CB8AC3E}">
        <p14:creationId xmlns:p14="http://schemas.microsoft.com/office/powerpoint/2010/main" val="295845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kern="1200">
                <a:solidFill>
                  <a:schemeClr val="tx1"/>
                </a:solidFill>
                <a:effectLst/>
                <a:latin typeface="+mn-lt"/>
                <a:ea typeface="+mn-ea"/>
                <a:cs typeface="+mn-cs"/>
                <a:hlinkClick r:id="rId3" action="ppaction://hlinkfile"/>
              </a:rPr>
              <a:t>http://www.listeningactivity.com/publications/The_I'm_OK_You're_OK_Classroom.pdf</a:t>
            </a:r>
            <a:r>
              <a:rPr lang="en-GB"/>
              <a:t> </a:t>
            </a:r>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33</a:t>
            </a:fld>
            <a:endParaRPr lang="en-GB"/>
          </a:p>
        </p:txBody>
      </p:sp>
    </p:spTree>
    <p:extLst>
      <p:ext uri="{BB962C8B-B14F-4D97-AF65-F5344CB8AC3E}">
        <p14:creationId xmlns:p14="http://schemas.microsoft.com/office/powerpoint/2010/main" val="105059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kern="1200">
                <a:solidFill>
                  <a:schemeClr val="tx1"/>
                </a:solidFill>
                <a:effectLst/>
                <a:latin typeface="+mn-lt"/>
                <a:ea typeface="+mn-ea"/>
                <a:cs typeface="+mn-cs"/>
                <a:hlinkClick r:id="rId3" action="ppaction://hlinkfile"/>
              </a:rPr>
              <a:t>http://www.listeningactivity.com/publications/The_I'm_OK_You're_OK_Classroom.pdf</a:t>
            </a:r>
            <a:r>
              <a:rPr lang="en-GB"/>
              <a:t> </a:t>
            </a:r>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36</a:t>
            </a:fld>
            <a:endParaRPr lang="en-GB"/>
          </a:p>
        </p:txBody>
      </p:sp>
    </p:spTree>
    <p:extLst>
      <p:ext uri="{BB962C8B-B14F-4D97-AF65-F5344CB8AC3E}">
        <p14:creationId xmlns:p14="http://schemas.microsoft.com/office/powerpoint/2010/main" val="19904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Thomas </a:t>
            </a:r>
            <a:r>
              <a:rPr lang="en-GB" sz="1200" b="0" i="0" u="none" strike="noStrike" kern="1200" err="1">
                <a:solidFill>
                  <a:schemeClr val="tx1"/>
                </a:solidFill>
                <a:effectLst/>
                <a:latin typeface="+mn-lt"/>
                <a:ea typeface="+mn-ea"/>
                <a:cs typeface="+mn-cs"/>
              </a:rPr>
              <a:t>Kilman</a:t>
            </a:r>
            <a:r>
              <a:rPr lang="en-GB" sz="1200" b="0" i="0" u="none" strike="noStrike" kern="1200">
                <a:solidFill>
                  <a:schemeClr val="tx1"/>
                </a:solidFill>
                <a:effectLst/>
                <a:latin typeface="+mn-lt"/>
                <a:ea typeface="+mn-ea"/>
                <a:cs typeface="+mn-cs"/>
              </a:rPr>
              <a:t> conflict model (p3)</a:t>
            </a:r>
          </a:p>
          <a:p>
            <a:r>
              <a:rPr lang="en-GB" sz="1200" b="0" i="0" u="sng" strike="noStrike" kern="1200">
                <a:solidFill>
                  <a:schemeClr val="tx1"/>
                </a:solidFill>
                <a:effectLst/>
                <a:latin typeface="+mn-lt"/>
                <a:ea typeface="+mn-ea"/>
                <a:cs typeface="+mn-cs"/>
                <a:hlinkClick r:id="rId3" action="ppaction://hlinkfile"/>
              </a:rPr>
              <a:t>https://privatepublic.sharepoint.com/:p:/r/sites/PPLCompanyWorkSpacetest/_layouts/15/Doc.aspx?sourcedoc=%7B0D321FFC-02A5-4E91-8F88-F2E929CD8BD1%7D&amp;file=North%20West%20Surrey%20Collaboration%20v4.pptx&amp;action=edit&amp;mobileredirect=true&amp;DefaultItemOpen=1</a:t>
            </a:r>
            <a:r>
              <a:rPr lang="en-GB"/>
              <a:t> </a:t>
            </a:r>
            <a:r>
              <a:rPr lang="en-GB" sz="1200" b="0" i="0" u="none" strike="noStrike" kern="1200">
                <a:solidFill>
                  <a:schemeClr val="tx1"/>
                </a:solidFill>
                <a:effectLst/>
                <a:latin typeface="+mn-lt"/>
                <a:ea typeface="+mn-ea"/>
                <a:cs typeface="+mn-cs"/>
              </a:rPr>
              <a:t>m session 2</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40</a:t>
            </a:fld>
            <a:endParaRPr lang="en-GB"/>
          </a:p>
        </p:txBody>
      </p:sp>
    </p:spTree>
    <p:extLst>
      <p:ext uri="{BB962C8B-B14F-4D97-AF65-F5344CB8AC3E}">
        <p14:creationId xmlns:p14="http://schemas.microsoft.com/office/powerpoint/2010/main" val="297102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kern="1200">
                <a:solidFill>
                  <a:schemeClr val="tx1"/>
                </a:solidFill>
                <a:effectLst/>
                <a:latin typeface="+mn-lt"/>
                <a:ea typeface="+mn-ea"/>
                <a:cs typeface="+mn-cs"/>
                <a:hlinkClick r:id="rId3" action="ppaction://hlinkfile"/>
              </a:rPr>
              <a:t>http://www.listeningactivity.com/publications/The_I'm_OK_You're_OK_Classroom.pdf</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41</a:t>
            </a:fld>
            <a:endParaRPr lang="en-GB"/>
          </a:p>
        </p:txBody>
      </p:sp>
    </p:spTree>
    <p:extLst>
      <p:ext uri="{BB962C8B-B14F-4D97-AF65-F5344CB8AC3E}">
        <p14:creationId xmlns:p14="http://schemas.microsoft.com/office/powerpoint/2010/main" val="258853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Thomas </a:t>
            </a:r>
            <a:r>
              <a:rPr lang="en-GB" sz="1200" b="0" i="0" u="none" strike="noStrike" kern="1200" err="1">
                <a:solidFill>
                  <a:schemeClr val="tx1"/>
                </a:solidFill>
                <a:effectLst/>
                <a:latin typeface="+mn-lt"/>
                <a:ea typeface="+mn-ea"/>
                <a:cs typeface="+mn-cs"/>
              </a:rPr>
              <a:t>Kilman</a:t>
            </a:r>
            <a:r>
              <a:rPr lang="en-GB" sz="1200" b="0" i="0" u="none" strike="noStrike" kern="1200">
                <a:solidFill>
                  <a:schemeClr val="tx1"/>
                </a:solidFill>
                <a:effectLst/>
                <a:latin typeface="+mn-lt"/>
                <a:ea typeface="+mn-ea"/>
                <a:cs typeface="+mn-cs"/>
              </a:rPr>
              <a:t> conflict model (p3)</a:t>
            </a:r>
          </a:p>
          <a:p>
            <a:r>
              <a:rPr lang="en-GB" sz="1200" b="0" i="0" u="sng" strike="noStrike" kern="1200">
                <a:solidFill>
                  <a:schemeClr val="tx1"/>
                </a:solidFill>
                <a:effectLst/>
                <a:latin typeface="+mn-lt"/>
                <a:ea typeface="+mn-ea"/>
                <a:cs typeface="+mn-cs"/>
                <a:hlinkClick r:id="rId3" action="ppaction://hlinkfile"/>
              </a:rPr>
              <a:t>https://privatepublic.sharepoint.com/:p:/r/sites/PPLCompanyWorkSpacetest/_layouts/15/Doc.aspx?sourcedoc=%7B0D321FFC-02A5-4E91-8F88-F2E929CD8BD1%7D&amp;file=North%20West%20Surrey%20Collaboration%20v4.pptx&amp;action=edit&amp;mobileredirect=true&amp;DefaultItemOpen=1</a:t>
            </a:r>
            <a:r>
              <a:rPr lang="en-GB"/>
              <a:t> </a:t>
            </a:r>
            <a:r>
              <a:rPr lang="en-GB" sz="1200" b="0" i="0" u="none" strike="noStrike" kern="1200">
                <a:solidFill>
                  <a:schemeClr val="tx1"/>
                </a:solidFill>
                <a:effectLst/>
                <a:latin typeface="+mn-lt"/>
                <a:ea typeface="+mn-ea"/>
                <a:cs typeface="+mn-cs"/>
              </a:rPr>
              <a:t>m session 2</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42</a:t>
            </a:fld>
            <a:endParaRPr lang="en-GB"/>
          </a:p>
        </p:txBody>
      </p:sp>
    </p:spTree>
    <p:extLst>
      <p:ext uri="{BB962C8B-B14F-4D97-AF65-F5344CB8AC3E}">
        <p14:creationId xmlns:p14="http://schemas.microsoft.com/office/powerpoint/2010/main" val="329451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Thomas </a:t>
            </a:r>
            <a:r>
              <a:rPr lang="en-GB" sz="1200" b="0" i="0" u="none" strike="noStrike" kern="1200" err="1">
                <a:solidFill>
                  <a:schemeClr val="tx1"/>
                </a:solidFill>
                <a:effectLst/>
                <a:latin typeface="+mn-lt"/>
                <a:ea typeface="+mn-ea"/>
                <a:cs typeface="+mn-cs"/>
              </a:rPr>
              <a:t>Kilman</a:t>
            </a:r>
            <a:r>
              <a:rPr lang="en-GB" sz="1200" b="0" i="0" u="none" strike="noStrike" kern="1200">
                <a:solidFill>
                  <a:schemeClr val="tx1"/>
                </a:solidFill>
                <a:effectLst/>
                <a:latin typeface="+mn-lt"/>
                <a:ea typeface="+mn-ea"/>
                <a:cs typeface="+mn-cs"/>
              </a:rPr>
              <a:t> conflict model (p3)</a:t>
            </a:r>
          </a:p>
          <a:p>
            <a:r>
              <a:rPr lang="en-GB" sz="1200" b="0" i="0" u="sng" strike="noStrike" kern="1200">
                <a:solidFill>
                  <a:schemeClr val="tx1"/>
                </a:solidFill>
                <a:effectLst/>
                <a:latin typeface="+mn-lt"/>
                <a:ea typeface="+mn-ea"/>
                <a:cs typeface="+mn-cs"/>
                <a:hlinkClick r:id="rId3" action="ppaction://hlinkfile"/>
              </a:rPr>
              <a:t>https://privatepublic.sharepoint.com/:p:/r/sites/PPLCompanyWorkSpacetest/_layouts/15/Doc.aspx?sourcedoc=%7B0D321FFC-02A5-4E91-8F88-F2E929CD8BD1%7D&amp;file=North%20West%20Surrey%20Collaboration%20v4.pptx&amp;action=edit&amp;mobileredirect=true&amp;DefaultItemOpen=1</a:t>
            </a:r>
            <a:r>
              <a:rPr lang="en-GB"/>
              <a:t> </a:t>
            </a:r>
            <a:r>
              <a:rPr lang="en-GB" sz="1200" b="0" i="0" u="none" strike="noStrike" kern="1200">
                <a:solidFill>
                  <a:schemeClr val="tx1"/>
                </a:solidFill>
                <a:effectLst/>
                <a:latin typeface="+mn-lt"/>
                <a:ea typeface="+mn-ea"/>
                <a:cs typeface="+mn-cs"/>
              </a:rPr>
              <a:t>m session 2</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43</a:t>
            </a:fld>
            <a:endParaRPr lang="en-GB"/>
          </a:p>
        </p:txBody>
      </p:sp>
    </p:spTree>
    <p:extLst>
      <p:ext uri="{BB962C8B-B14F-4D97-AF65-F5344CB8AC3E}">
        <p14:creationId xmlns:p14="http://schemas.microsoft.com/office/powerpoint/2010/main" val="134931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Thomas </a:t>
            </a:r>
            <a:r>
              <a:rPr lang="en-GB" sz="1200" b="0" i="0" u="none" strike="noStrike" kern="1200" err="1">
                <a:solidFill>
                  <a:schemeClr val="tx1"/>
                </a:solidFill>
                <a:effectLst/>
                <a:latin typeface="+mn-lt"/>
                <a:ea typeface="+mn-ea"/>
                <a:cs typeface="+mn-cs"/>
              </a:rPr>
              <a:t>Kilman</a:t>
            </a:r>
            <a:r>
              <a:rPr lang="en-GB" sz="1200" b="0" i="0" u="none" strike="noStrike" kern="1200">
                <a:solidFill>
                  <a:schemeClr val="tx1"/>
                </a:solidFill>
                <a:effectLst/>
                <a:latin typeface="+mn-lt"/>
                <a:ea typeface="+mn-ea"/>
                <a:cs typeface="+mn-cs"/>
              </a:rPr>
              <a:t> conflict model (p3)</a:t>
            </a:r>
          </a:p>
          <a:p>
            <a:r>
              <a:rPr lang="en-GB" sz="1200" b="0" i="0" u="sng" strike="noStrike" kern="1200">
                <a:solidFill>
                  <a:schemeClr val="tx1"/>
                </a:solidFill>
                <a:effectLst/>
                <a:latin typeface="+mn-lt"/>
                <a:ea typeface="+mn-ea"/>
                <a:cs typeface="+mn-cs"/>
                <a:hlinkClick r:id="rId3" action="ppaction://hlinkfile"/>
              </a:rPr>
              <a:t>https://privatepublic.sharepoint.com/:p:/r/sites/PPLCompanyWorkSpacetest/_layouts/15/Doc.aspx?sourcedoc=%7B0D321FFC-02A5-4E91-8F88-F2E929CD8BD1%7D&amp;file=North%20West%20Surrey%20Collaboration%20v4.pptx&amp;action=edit&amp;mobileredirect=true&amp;DefaultItemOpen=1</a:t>
            </a:r>
            <a:r>
              <a:rPr lang="en-GB"/>
              <a:t> </a:t>
            </a:r>
            <a:r>
              <a:rPr lang="en-GB" sz="1200" b="0" i="0" u="none" strike="noStrike" kern="1200">
                <a:solidFill>
                  <a:schemeClr val="tx1"/>
                </a:solidFill>
                <a:effectLst/>
                <a:latin typeface="+mn-lt"/>
                <a:ea typeface="+mn-ea"/>
                <a:cs typeface="+mn-cs"/>
              </a:rPr>
              <a:t>m session 2</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44</a:t>
            </a:fld>
            <a:endParaRPr lang="en-GB"/>
          </a:p>
        </p:txBody>
      </p:sp>
    </p:spTree>
    <p:extLst>
      <p:ext uri="{BB962C8B-B14F-4D97-AF65-F5344CB8AC3E}">
        <p14:creationId xmlns:p14="http://schemas.microsoft.com/office/powerpoint/2010/main" val="34819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Thomas </a:t>
            </a:r>
            <a:r>
              <a:rPr lang="en-GB" sz="1200" b="0" i="0" u="none" strike="noStrike" kern="1200" err="1">
                <a:solidFill>
                  <a:schemeClr val="tx1"/>
                </a:solidFill>
                <a:effectLst/>
                <a:latin typeface="+mn-lt"/>
                <a:ea typeface="+mn-ea"/>
                <a:cs typeface="+mn-cs"/>
              </a:rPr>
              <a:t>Kilman</a:t>
            </a:r>
            <a:r>
              <a:rPr lang="en-GB" sz="1200" b="0" i="0" u="none" strike="noStrike" kern="1200">
                <a:solidFill>
                  <a:schemeClr val="tx1"/>
                </a:solidFill>
                <a:effectLst/>
                <a:latin typeface="+mn-lt"/>
                <a:ea typeface="+mn-ea"/>
                <a:cs typeface="+mn-cs"/>
              </a:rPr>
              <a:t> conflict model (p3)</a:t>
            </a:r>
          </a:p>
          <a:p>
            <a:r>
              <a:rPr lang="en-GB" sz="1200" b="0" i="0" u="sng" strike="noStrike" kern="1200">
                <a:solidFill>
                  <a:schemeClr val="tx1"/>
                </a:solidFill>
                <a:effectLst/>
                <a:latin typeface="+mn-lt"/>
                <a:ea typeface="+mn-ea"/>
                <a:cs typeface="+mn-cs"/>
                <a:hlinkClick r:id="rId3" action="ppaction://hlinkfile"/>
              </a:rPr>
              <a:t>https://privatepublic.sharepoint.com/:p:/r/sites/PPLCompanyWorkSpacetest/_layouts/15/Doc.aspx?sourcedoc=%7B0D321FFC-02A5-4E91-8F88-F2E929CD8BD1%7D&amp;file=North%20West%20Surrey%20Collaboration%20v4.pptx&amp;action=edit&amp;mobileredirect=true&amp;DefaultItemOpen=1</a:t>
            </a:r>
            <a:r>
              <a:rPr lang="en-GB"/>
              <a:t> </a:t>
            </a:r>
            <a:r>
              <a:rPr lang="en-GB" sz="1200" b="0" i="0" u="none" strike="noStrike" kern="1200">
                <a:solidFill>
                  <a:schemeClr val="tx1"/>
                </a:solidFill>
                <a:effectLst/>
                <a:latin typeface="+mn-lt"/>
                <a:ea typeface="+mn-ea"/>
                <a:cs typeface="+mn-cs"/>
              </a:rPr>
              <a:t>m session 2</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45</a:t>
            </a:fld>
            <a:endParaRPr lang="en-GB"/>
          </a:p>
        </p:txBody>
      </p:sp>
    </p:spTree>
    <p:extLst>
      <p:ext uri="{BB962C8B-B14F-4D97-AF65-F5344CB8AC3E}">
        <p14:creationId xmlns:p14="http://schemas.microsoft.com/office/powerpoint/2010/main" val="384168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a:t>
            </a:fld>
            <a:endParaRPr lang="en-GB"/>
          </a:p>
        </p:txBody>
      </p:sp>
    </p:spTree>
    <p:extLst>
      <p:ext uri="{BB962C8B-B14F-4D97-AF65-F5344CB8AC3E}">
        <p14:creationId xmlns:p14="http://schemas.microsoft.com/office/powerpoint/2010/main" val="41452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3ADE1C-171C-4D9A-A646-8633D38F0759}" type="slidenum">
              <a:rPr lang="en-GB" smtClean="0"/>
              <a:t>6</a:t>
            </a:fld>
            <a:endParaRPr lang="en-GB"/>
          </a:p>
        </p:txBody>
      </p:sp>
    </p:spTree>
    <p:extLst>
      <p:ext uri="{BB962C8B-B14F-4D97-AF65-F5344CB8AC3E}">
        <p14:creationId xmlns:p14="http://schemas.microsoft.com/office/powerpoint/2010/main" val="417336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8</a:t>
            </a:fld>
            <a:endParaRPr lang="en-GB"/>
          </a:p>
        </p:txBody>
      </p:sp>
    </p:spTree>
    <p:extLst>
      <p:ext uri="{BB962C8B-B14F-4D97-AF65-F5344CB8AC3E}">
        <p14:creationId xmlns:p14="http://schemas.microsoft.com/office/powerpoint/2010/main" val="181581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11</a:t>
            </a:fld>
            <a:endParaRPr lang="en-GB"/>
          </a:p>
        </p:txBody>
      </p:sp>
    </p:spTree>
    <p:extLst>
      <p:ext uri="{BB962C8B-B14F-4D97-AF65-F5344CB8AC3E}">
        <p14:creationId xmlns:p14="http://schemas.microsoft.com/office/powerpoint/2010/main" val="269920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https://www.verywellmind.com/what-happens-during-an-amygdala-hijack-4165944 </a:t>
            </a:r>
          </a:p>
        </p:txBody>
      </p:sp>
      <p:sp>
        <p:nvSpPr>
          <p:cNvPr id="4" name="Slide Number Placeholder 3"/>
          <p:cNvSpPr>
            <a:spLocks noGrp="1"/>
          </p:cNvSpPr>
          <p:nvPr>
            <p:ph type="sldNum" sz="quarter" idx="5"/>
          </p:nvPr>
        </p:nvSpPr>
        <p:spPr/>
        <p:txBody>
          <a:bodyPr/>
          <a:lstStyle/>
          <a:p>
            <a:fld id="{D4E96C1F-798C-450E-BEF6-5DF9F7A1F62A}" type="slidenum">
              <a:rPr lang="en-GB" smtClean="0"/>
              <a:t>18</a:t>
            </a:fld>
            <a:endParaRPr lang="en-GB"/>
          </a:p>
        </p:txBody>
      </p:sp>
    </p:spTree>
    <p:extLst>
      <p:ext uri="{BB962C8B-B14F-4D97-AF65-F5344CB8AC3E}">
        <p14:creationId xmlns:p14="http://schemas.microsoft.com/office/powerpoint/2010/main" val="385620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https://www.verywellmind.com/what-happens-during-an-amygdala-hijack-4165944 </a:t>
            </a:r>
          </a:p>
        </p:txBody>
      </p:sp>
      <p:sp>
        <p:nvSpPr>
          <p:cNvPr id="4" name="Slide Number Placeholder 3"/>
          <p:cNvSpPr>
            <a:spLocks noGrp="1"/>
          </p:cNvSpPr>
          <p:nvPr>
            <p:ph type="sldNum" sz="quarter" idx="5"/>
          </p:nvPr>
        </p:nvSpPr>
        <p:spPr/>
        <p:txBody>
          <a:bodyPr/>
          <a:lstStyle/>
          <a:p>
            <a:fld id="{D4E96C1F-798C-450E-BEF6-5DF9F7A1F62A}" type="slidenum">
              <a:rPr lang="en-GB" smtClean="0"/>
              <a:t>19</a:t>
            </a:fld>
            <a:endParaRPr lang="en-GB"/>
          </a:p>
        </p:txBody>
      </p:sp>
    </p:spTree>
    <p:extLst>
      <p:ext uri="{BB962C8B-B14F-4D97-AF65-F5344CB8AC3E}">
        <p14:creationId xmlns:p14="http://schemas.microsoft.com/office/powerpoint/2010/main" val="267412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https://www.verywellmind.com/what-happens-during-an-amygdala-hijack-4165944 </a:t>
            </a:r>
          </a:p>
        </p:txBody>
      </p:sp>
      <p:sp>
        <p:nvSpPr>
          <p:cNvPr id="4" name="Slide Number Placeholder 3"/>
          <p:cNvSpPr>
            <a:spLocks noGrp="1"/>
          </p:cNvSpPr>
          <p:nvPr>
            <p:ph type="sldNum" sz="quarter" idx="5"/>
          </p:nvPr>
        </p:nvSpPr>
        <p:spPr/>
        <p:txBody>
          <a:bodyPr/>
          <a:lstStyle/>
          <a:p>
            <a:fld id="{D4E96C1F-798C-450E-BEF6-5DF9F7A1F62A}" type="slidenum">
              <a:rPr lang="en-GB" smtClean="0"/>
              <a:t>20</a:t>
            </a:fld>
            <a:endParaRPr lang="en-GB"/>
          </a:p>
        </p:txBody>
      </p:sp>
    </p:spTree>
    <p:extLst>
      <p:ext uri="{BB962C8B-B14F-4D97-AF65-F5344CB8AC3E}">
        <p14:creationId xmlns:p14="http://schemas.microsoft.com/office/powerpoint/2010/main" val="197168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a:solidFill>
                  <a:schemeClr val="tx1"/>
                </a:solidFill>
                <a:effectLst/>
                <a:latin typeface="+mn-lt"/>
                <a:ea typeface="+mn-ea"/>
                <a:cs typeface="+mn-cs"/>
                <a:hlinkClick r:id="rId3"/>
              </a:rPr>
              <a:t>http://brightmorningteam.com/2014/01/spheres-of-control/</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25</a:t>
            </a:fld>
            <a:endParaRPr lang="en-GB"/>
          </a:p>
        </p:txBody>
      </p:sp>
    </p:spTree>
    <p:extLst>
      <p:ext uri="{BB962C8B-B14F-4D97-AF65-F5344CB8AC3E}">
        <p14:creationId xmlns:p14="http://schemas.microsoft.com/office/powerpoint/2010/main" val="3414108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Autofit/>
          </a:bodyPr>
          <a:lstStyle>
            <a:lvl1pPr>
              <a:defRPr sz="3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n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29607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nd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4528457"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489857" y="6207710"/>
            <a:ext cx="1324906" cy="330400"/>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5078593" y="131717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127820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7226559"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11485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106212" y="-181604"/>
            <a:ext cx="9746393" cy="686065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6327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143000"/>
            <a:ext cx="9154885" cy="571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15E89D0-8FAB-FC4E-B2B3-90FDCB161259}"/>
              </a:ext>
            </a:extLst>
          </p:cNvPr>
          <p:cNvSpPr/>
          <p:nvPr userDrawn="1"/>
        </p:nvSpPr>
        <p:spPr>
          <a:xfrm>
            <a:off x="-10885" y="1363089"/>
            <a:ext cx="9154885" cy="5494911"/>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2589673"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4392197"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4392197" y="5452535"/>
            <a:ext cx="4114800" cy="646331"/>
          </a:xfrm>
          <a:prstGeom prst="rect">
            <a:avLst/>
          </a:prstGeom>
          <a:noFill/>
        </p:spPr>
        <p:txBody>
          <a:bodyPr wrap="square" rtlCol="0">
            <a:spAutoFit/>
          </a:bodyPr>
          <a:lstStyle/>
          <a:p>
            <a:pPr algn="r"/>
            <a:r>
              <a:rPr lang="en-US" err="1">
                <a:solidFill>
                  <a:srgbClr val="A4CD39"/>
                </a:solidFill>
              </a:rPr>
              <a:t>www.uclpartners.com</a:t>
            </a:r>
            <a:endParaRPr lang="en-US">
              <a:solidFill>
                <a:srgbClr val="A4CD39"/>
              </a:solidFill>
            </a:endParaRPr>
          </a:p>
          <a:p>
            <a:pPr algn="r"/>
            <a:r>
              <a:rPr lang="en-US">
                <a:solidFill>
                  <a:srgbClr val="A4CD39"/>
                </a:solidFill>
              </a:rPr>
              <a:t>@</a:t>
            </a:r>
            <a:r>
              <a:rPr lang="en-US" err="1">
                <a:solidFill>
                  <a:srgbClr val="A4CD39"/>
                </a:solidFill>
              </a:rPr>
              <a:t>uclpartners</a:t>
            </a:r>
            <a:endParaRPr lang="en-US">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4392197" y="2281228"/>
            <a:ext cx="4114800" cy="677108"/>
          </a:xfrm>
          <a:prstGeom prst="rect">
            <a:avLst/>
          </a:prstGeom>
          <a:noFill/>
        </p:spPr>
        <p:txBody>
          <a:bodyPr wrap="square" rtlCol="0">
            <a:spAutoFit/>
          </a:bodyPr>
          <a:lstStyle/>
          <a:p>
            <a:pPr algn="r"/>
            <a:r>
              <a:rPr lang="en-US" sz="3800"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532088" y="477156"/>
            <a:ext cx="2194454" cy="544529"/>
          </a:xfrm>
          <a:prstGeom prst="rect">
            <a:avLst/>
          </a:prstGeom>
        </p:spPr>
      </p:pic>
    </p:spTree>
    <p:extLst>
      <p:ext uri="{BB962C8B-B14F-4D97-AF65-F5344CB8AC3E}">
        <p14:creationId xmlns:p14="http://schemas.microsoft.com/office/powerpoint/2010/main" val="43097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9C6DFD2-17D6-4C5E-8692-4DF8551CE47A}"/>
              </a:ext>
            </a:extLst>
          </p:cNvPr>
          <p:cNvSpPr>
            <a:spLocks noGrp="1"/>
          </p:cNvSpPr>
          <p:nvPr>
            <p:ph type="pic" sz="quarter" idx="10"/>
          </p:nvPr>
        </p:nvSpPr>
        <p:spPr>
          <a:xfrm>
            <a:off x="-2154218" y="-455109"/>
            <a:ext cx="5863575" cy="5836803"/>
          </a:xfrm>
          <a:prstGeom prst="flowChartConnector">
            <a:avLst/>
          </a:prstGeo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87978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141206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1665327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6655EEF-77C8-457B-AC6F-83F3B4FE959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584EA92-A2CF-4C52-A134-FC8D66D12D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8F68AA5-93CC-4A04-9E8E-19FDD100F378}"/>
              </a:ext>
            </a:extLst>
          </p:cNvPr>
          <p:cNvSpPr>
            <a:spLocks noGrp="1" noChangeArrowheads="1"/>
          </p:cNvSpPr>
          <p:nvPr>
            <p:ph type="sldNum" sz="quarter" idx="12"/>
          </p:nvPr>
        </p:nvSpPr>
        <p:spPr>
          <a:ln/>
        </p:spPr>
        <p:txBody>
          <a:bodyPr/>
          <a:lstStyle>
            <a:lvl1pPr>
              <a:defRPr/>
            </a:lvl1pPr>
          </a:lstStyle>
          <a:p>
            <a:fld id="{B34C58EB-CEC2-4854-A60F-85555E5235B4}" type="slidenum">
              <a:rPr lang="en-GB" altLang="en-US"/>
              <a:pPr/>
              <a:t>‹#›</a:t>
            </a:fld>
            <a:endParaRPr lang="en-GB" altLang="en-US"/>
          </a:p>
        </p:txBody>
      </p:sp>
    </p:spTree>
    <p:extLst>
      <p:ext uri="{BB962C8B-B14F-4D97-AF65-F5344CB8AC3E}">
        <p14:creationId xmlns:p14="http://schemas.microsoft.com/office/powerpoint/2010/main" val="374812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2164411" y="-473685"/>
            <a:ext cx="5872589" cy="5872588"/>
          </a:xfrm>
          <a:prstGeom prst="ellipse">
            <a:avLst/>
          </a:prstGeom>
        </p:spPr>
      </p:pic>
    </p:spTree>
    <p:extLst>
      <p:ext uri="{BB962C8B-B14F-4D97-AF65-F5344CB8AC3E}">
        <p14:creationId xmlns:p14="http://schemas.microsoft.com/office/powerpoint/2010/main" val="37173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2164412" y="-473685"/>
            <a:ext cx="5872589" cy="5872588"/>
          </a:xfrm>
          <a:prstGeom prst="ellipse">
            <a:avLst/>
          </a:prstGeom>
        </p:spPr>
      </p:pic>
    </p:spTree>
    <p:extLst>
      <p:ext uri="{BB962C8B-B14F-4D97-AF65-F5344CB8AC3E}">
        <p14:creationId xmlns:p14="http://schemas.microsoft.com/office/powerpoint/2010/main" val="3982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30388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2164411" y="-473685"/>
            <a:ext cx="5872589" cy="5872588"/>
          </a:xfrm>
          <a:prstGeom prst="ellipse">
            <a:avLst/>
          </a:prstGeom>
        </p:spPr>
      </p:pic>
    </p:spTree>
    <p:extLst>
      <p:ext uri="{BB962C8B-B14F-4D97-AF65-F5344CB8AC3E}">
        <p14:creationId xmlns:p14="http://schemas.microsoft.com/office/powerpoint/2010/main" val="39714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5477535"/>
            <a:ext cx="9144000" cy="138046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7358400" y="6206400"/>
            <a:ext cx="1324800" cy="328734"/>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89857" y="1253331"/>
            <a:ext cx="8192358" cy="4351338"/>
          </a:xfrm>
        </p:spPr>
        <p:txBody>
          <a:bodyPr anchor="ctr">
            <a:normAutofit/>
          </a:bodyPr>
          <a:lstStyle>
            <a:lvl1pPr marL="0" indent="0">
              <a:buNone/>
              <a:defRPr sz="33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7357309" y="6207710"/>
            <a:ext cx="1324906" cy="330400"/>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394718" y="1253331"/>
            <a:ext cx="4287497" cy="4351338"/>
          </a:xfrm>
        </p:spPr>
        <p:txBody>
          <a:bodyPr anchor="ctr">
            <a:normAutofit/>
          </a:bodyPr>
          <a:lstStyle>
            <a:lvl1pPr marL="0" indent="0">
              <a:buNone/>
              <a:defRPr sz="3000" b="0" i="0">
                <a:solidFill>
                  <a:schemeClr val="accent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2077986" y="125333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58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D603-CAD0-6644-8045-A910A444068B}"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2553419318"/>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72" r:id="rId3"/>
    <p:sldLayoutId id="2147483673" r:id="rId4"/>
    <p:sldLayoutId id="2147483674" r:id="rId5"/>
    <p:sldLayoutId id="2147483675" r:id="rId6"/>
    <p:sldLayoutId id="2147483682" r:id="rId7"/>
    <p:sldLayoutId id="2147483681" r:id="rId8"/>
    <p:sldLayoutId id="2147483680" r:id="rId9"/>
    <p:sldLayoutId id="2147483684" r:id="rId10"/>
    <p:sldLayoutId id="2147483685" r:id="rId11"/>
    <p:sldLayoutId id="2147483676" r:id="rId12"/>
    <p:sldLayoutId id="2147483677" r:id="rId13"/>
    <p:sldLayoutId id="2147483678" r:id="rId14"/>
    <p:sldLayoutId id="2147483679" r:id="rId15"/>
    <p:sldLayoutId id="2147483663" r:id="rId16"/>
    <p:sldLayoutId id="2147483683" r:id="rId17"/>
    <p:sldLayoutId id="2147483688" r:id="rId18"/>
    <p:sldLayoutId id="2147483691"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kimchiandkraut.net/2016/09/03/architect-vs-clien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601-9AAF-4D41-852D-A6E968CF6490}"/>
              </a:ext>
            </a:extLst>
          </p:cNvPr>
          <p:cNvSpPr>
            <a:spLocks noGrp="1"/>
          </p:cNvSpPr>
          <p:nvPr>
            <p:ph type="ctrTitle"/>
          </p:nvPr>
        </p:nvSpPr>
        <p:spPr/>
        <p:txBody>
          <a:bodyPr/>
          <a:lstStyle/>
          <a:p>
            <a:r>
              <a:rPr lang="en-US" b="1"/>
              <a:t>Working with other professionals </a:t>
            </a:r>
            <a:endParaRPr lang="en-GB" b="1"/>
          </a:p>
        </p:txBody>
      </p:sp>
      <p:sp>
        <p:nvSpPr>
          <p:cNvPr id="3" name="Subtitle 2">
            <a:extLst>
              <a:ext uri="{FF2B5EF4-FFF2-40B4-BE49-F238E27FC236}">
                <a16:creationId xmlns:a16="http://schemas.microsoft.com/office/drawing/2014/main" id="{23712068-87FF-4D08-B201-5C40082CA463}"/>
              </a:ext>
            </a:extLst>
          </p:cNvPr>
          <p:cNvSpPr>
            <a:spLocks noGrp="1"/>
          </p:cNvSpPr>
          <p:nvPr>
            <p:ph type="subTitle" idx="1"/>
          </p:nvPr>
        </p:nvSpPr>
        <p:spPr/>
        <p:txBody>
          <a:bodyPr vert="horz" lIns="91440" tIns="45720" rIns="91440" bIns="45720" rtlCol="0" anchor="t">
            <a:normAutofit/>
          </a:bodyPr>
          <a:lstStyle/>
          <a:p>
            <a:r>
              <a:rPr lang="en-US" sz="2400">
                <a:latin typeface="Calibri"/>
                <a:cs typeface="Calibri"/>
              </a:rPr>
              <a:t>Trainer (s)</a:t>
            </a:r>
            <a:endParaRPr lang="en-US" sz="2400"/>
          </a:p>
          <a:p>
            <a:r>
              <a:rPr lang="en-US" sz="2400" i="1">
                <a:latin typeface="Calibri"/>
                <a:cs typeface="Calibri"/>
              </a:rPr>
              <a:t>Date</a:t>
            </a:r>
            <a:endParaRPr lang="en-US" sz="2400" i="1"/>
          </a:p>
          <a:p>
            <a:endParaRPr lang="en-GB"/>
          </a:p>
        </p:txBody>
      </p:sp>
      <p:pic>
        <p:nvPicPr>
          <p:cNvPr id="5" name="Picture Placeholder 4">
            <a:extLst>
              <a:ext uri="{FF2B5EF4-FFF2-40B4-BE49-F238E27FC236}">
                <a16:creationId xmlns:a16="http://schemas.microsoft.com/office/drawing/2014/main" id="{BBC32E46-51CA-4679-8AA1-8F225BBEFC15}"/>
              </a:ext>
            </a:extLst>
          </p:cNvPr>
          <p:cNvPicPr>
            <a:picLocks noGrp="1" noChangeAspect="1"/>
          </p:cNvPicPr>
          <p:nvPr>
            <p:ph type="pic" sz="quarter" idx="10"/>
          </p:nvPr>
        </p:nvPicPr>
        <p:blipFill>
          <a:blip r:embed="rId3"/>
          <a:srcRect/>
          <a:stretch/>
        </p:blipFill>
        <p:spPr>
          <a:xfrm>
            <a:off x="-2154218" y="-454217"/>
            <a:ext cx="5863575" cy="5835018"/>
          </a:xfrm>
        </p:spPr>
      </p:pic>
    </p:spTree>
    <p:extLst>
      <p:ext uri="{BB962C8B-B14F-4D97-AF65-F5344CB8AC3E}">
        <p14:creationId xmlns:p14="http://schemas.microsoft.com/office/powerpoint/2010/main" val="35714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CBFCCC3-FD92-4AC8-AF9A-6D2D0628CA04}"/>
              </a:ext>
            </a:extLst>
          </p:cNvPr>
          <p:cNvSpPr/>
          <p:nvPr/>
        </p:nvSpPr>
        <p:spPr>
          <a:xfrm>
            <a:off x="7275794"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Supporting mental health</a:t>
            </a:r>
          </a:p>
        </p:txBody>
      </p:sp>
      <p:sp>
        <p:nvSpPr>
          <p:cNvPr id="36" name="Rectangle 35">
            <a:extLst>
              <a:ext uri="{FF2B5EF4-FFF2-40B4-BE49-F238E27FC236}">
                <a16:creationId xmlns:a16="http://schemas.microsoft.com/office/drawing/2014/main" id="{EB1A4573-C346-40B4-8FDF-F6D4412C06A1}"/>
              </a:ext>
            </a:extLst>
          </p:cNvPr>
          <p:cNvSpPr/>
          <p:nvPr/>
        </p:nvSpPr>
        <p:spPr>
          <a:xfrm>
            <a:off x="546431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Navigating the system</a:t>
            </a:r>
          </a:p>
        </p:txBody>
      </p:sp>
      <p:sp>
        <p:nvSpPr>
          <p:cNvPr id="34" name="Rectangle 33">
            <a:extLst>
              <a:ext uri="{FF2B5EF4-FFF2-40B4-BE49-F238E27FC236}">
                <a16:creationId xmlns:a16="http://schemas.microsoft.com/office/drawing/2014/main" id="{977B5E94-4C2C-4596-BABF-901E64EE1E5E}"/>
              </a:ext>
            </a:extLst>
          </p:cNvPr>
          <p:cNvSpPr/>
          <p:nvPr/>
        </p:nvSpPr>
        <p:spPr>
          <a:xfrm>
            <a:off x="3652837" y="1493220"/>
            <a:ext cx="1759897" cy="3940278"/>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Communication and interpersonal skills</a:t>
            </a:r>
          </a:p>
        </p:txBody>
      </p:sp>
      <p:sp>
        <p:nvSpPr>
          <p:cNvPr id="33" name="Rectangle 32">
            <a:extLst>
              <a:ext uri="{FF2B5EF4-FFF2-40B4-BE49-F238E27FC236}">
                <a16:creationId xmlns:a16="http://schemas.microsoft.com/office/drawing/2014/main" id="{EF5C75C0-0092-496D-AFEC-41F1FCE6209B}"/>
              </a:ext>
            </a:extLst>
          </p:cNvPr>
          <p:cNvSpPr/>
          <p:nvPr/>
        </p:nvSpPr>
        <p:spPr>
          <a:xfrm>
            <a:off x="1841360"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Self-care and </a:t>
            </a:r>
          </a:p>
          <a:p>
            <a:pPr algn="ctr"/>
            <a:r>
              <a:rPr lang="en-GB" sz="1600"/>
              <a:t>self- management</a:t>
            </a:r>
          </a:p>
        </p:txBody>
      </p:sp>
      <p:sp>
        <p:nvSpPr>
          <p:cNvPr id="5" name="Title 4">
            <a:extLst>
              <a:ext uri="{FF2B5EF4-FFF2-40B4-BE49-F238E27FC236}">
                <a16:creationId xmlns:a16="http://schemas.microsoft.com/office/drawing/2014/main" id="{657564F7-D6C3-49A5-87EC-ECDD24DBA31D}"/>
              </a:ext>
            </a:extLst>
          </p:cNvPr>
          <p:cNvSpPr>
            <a:spLocks noGrp="1"/>
          </p:cNvSpPr>
          <p:nvPr>
            <p:ph type="title"/>
          </p:nvPr>
        </p:nvSpPr>
        <p:spPr/>
        <p:txBody>
          <a:bodyPr>
            <a:normAutofit/>
          </a:bodyPr>
          <a:lstStyle/>
          <a:p>
            <a:r>
              <a:rPr lang="en-GB"/>
              <a:t>Session overview</a:t>
            </a:r>
          </a:p>
        </p:txBody>
      </p:sp>
      <p:sp>
        <p:nvSpPr>
          <p:cNvPr id="6" name="Rectangle 5">
            <a:extLst>
              <a:ext uri="{FF2B5EF4-FFF2-40B4-BE49-F238E27FC236}">
                <a16:creationId xmlns:a16="http://schemas.microsoft.com/office/drawing/2014/main" id="{4DEA8709-D001-434D-9B53-B6F673E07399}"/>
              </a:ext>
            </a:extLst>
          </p:cNvPr>
          <p:cNvSpPr/>
          <p:nvPr/>
        </p:nvSpPr>
        <p:spPr>
          <a:xfrm>
            <a:off x="108424"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1. Working as a peer</a:t>
            </a:r>
          </a:p>
        </p:txBody>
      </p:sp>
      <p:sp>
        <p:nvSpPr>
          <p:cNvPr id="7" name="Rectangle 6">
            <a:extLst>
              <a:ext uri="{FF2B5EF4-FFF2-40B4-BE49-F238E27FC236}">
                <a16:creationId xmlns:a16="http://schemas.microsoft.com/office/drawing/2014/main" id="{F178982D-467E-47F9-AAE9-3574BE2C11BD}"/>
              </a:ext>
            </a:extLst>
          </p:cNvPr>
          <p:cNvSpPr/>
          <p:nvPr/>
        </p:nvSpPr>
        <p:spPr>
          <a:xfrm>
            <a:off x="1919902"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2. Use of self</a:t>
            </a:r>
          </a:p>
        </p:txBody>
      </p:sp>
      <p:sp>
        <p:nvSpPr>
          <p:cNvPr id="8" name="Rectangle 7">
            <a:extLst>
              <a:ext uri="{FF2B5EF4-FFF2-40B4-BE49-F238E27FC236}">
                <a16:creationId xmlns:a16="http://schemas.microsoft.com/office/drawing/2014/main" id="{92553F9F-16FA-4AA7-995C-7D1C10CD3E7D}"/>
              </a:ext>
            </a:extLst>
          </p:cNvPr>
          <p:cNvSpPr/>
          <p:nvPr/>
        </p:nvSpPr>
        <p:spPr>
          <a:xfrm>
            <a:off x="3731380"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3. Effective relationships</a:t>
            </a:r>
          </a:p>
        </p:txBody>
      </p:sp>
      <p:sp>
        <p:nvSpPr>
          <p:cNvPr id="9" name="Rectangle 8">
            <a:extLst>
              <a:ext uri="{FF2B5EF4-FFF2-40B4-BE49-F238E27FC236}">
                <a16:creationId xmlns:a16="http://schemas.microsoft.com/office/drawing/2014/main" id="{2AA25317-C84F-47DD-B919-76F8CF50290B}"/>
              </a:ext>
            </a:extLst>
          </p:cNvPr>
          <p:cNvSpPr/>
          <p:nvPr/>
        </p:nvSpPr>
        <p:spPr>
          <a:xfrm>
            <a:off x="5542858"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4. Context and frameworks</a:t>
            </a:r>
          </a:p>
        </p:txBody>
      </p:sp>
      <p:sp>
        <p:nvSpPr>
          <p:cNvPr id="10" name="Rectangle 9">
            <a:extLst>
              <a:ext uri="{FF2B5EF4-FFF2-40B4-BE49-F238E27FC236}">
                <a16:creationId xmlns:a16="http://schemas.microsoft.com/office/drawing/2014/main" id="{42029629-8552-4453-8801-63A7F0A7F17B}"/>
              </a:ext>
            </a:extLst>
          </p:cNvPr>
          <p:cNvSpPr/>
          <p:nvPr/>
        </p:nvSpPr>
        <p:spPr>
          <a:xfrm>
            <a:off x="7354336"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5. Mental health</a:t>
            </a:r>
          </a:p>
        </p:txBody>
      </p:sp>
      <p:sp>
        <p:nvSpPr>
          <p:cNvPr id="11" name="Rectangle 10">
            <a:extLst>
              <a:ext uri="{FF2B5EF4-FFF2-40B4-BE49-F238E27FC236}">
                <a16:creationId xmlns:a16="http://schemas.microsoft.com/office/drawing/2014/main" id="{5CFD2CAF-8C02-42FB-8D22-0F23CAA566D3}"/>
              </a:ext>
            </a:extLst>
          </p:cNvPr>
          <p:cNvSpPr/>
          <p:nvPr/>
        </p:nvSpPr>
        <p:spPr>
          <a:xfrm>
            <a:off x="1919902"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6. Supporting self-management</a:t>
            </a:r>
          </a:p>
        </p:txBody>
      </p:sp>
      <p:sp>
        <p:nvSpPr>
          <p:cNvPr id="12" name="Rectangle 11">
            <a:extLst>
              <a:ext uri="{FF2B5EF4-FFF2-40B4-BE49-F238E27FC236}">
                <a16:creationId xmlns:a16="http://schemas.microsoft.com/office/drawing/2014/main" id="{C8BB4068-4B65-4ED8-90B2-7C0220A8CDFC}"/>
              </a:ext>
            </a:extLst>
          </p:cNvPr>
          <p:cNvSpPr/>
          <p:nvPr/>
        </p:nvSpPr>
        <p:spPr>
          <a:xfrm>
            <a:off x="3731380"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7. Working with other professionals</a:t>
            </a:r>
          </a:p>
        </p:txBody>
      </p:sp>
      <p:sp>
        <p:nvSpPr>
          <p:cNvPr id="13" name="Rectangle 12">
            <a:extLst>
              <a:ext uri="{FF2B5EF4-FFF2-40B4-BE49-F238E27FC236}">
                <a16:creationId xmlns:a16="http://schemas.microsoft.com/office/drawing/2014/main" id="{FC00ED42-6BA0-4B30-A8F4-846754A4DB2D}"/>
              </a:ext>
            </a:extLst>
          </p:cNvPr>
          <p:cNvSpPr/>
          <p:nvPr/>
        </p:nvSpPr>
        <p:spPr>
          <a:xfrm>
            <a:off x="5542858"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8. Supporting access to care</a:t>
            </a:r>
          </a:p>
        </p:txBody>
      </p:sp>
      <p:sp>
        <p:nvSpPr>
          <p:cNvPr id="14" name="Rectangle 13">
            <a:extLst>
              <a:ext uri="{FF2B5EF4-FFF2-40B4-BE49-F238E27FC236}">
                <a16:creationId xmlns:a16="http://schemas.microsoft.com/office/drawing/2014/main" id="{6E9504CE-32D6-4E6D-98FF-0369F4483EE6}"/>
              </a:ext>
            </a:extLst>
          </p:cNvPr>
          <p:cNvSpPr/>
          <p:nvPr/>
        </p:nvSpPr>
        <p:spPr>
          <a:xfrm>
            <a:off x="7354336"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GB" sz="1600"/>
              <a:t>9. Working with groups</a:t>
            </a:r>
            <a:endParaRPr lang="en-GB" sz="1600">
              <a:cs typeface="Calibri"/>
            </a:endParaRPr>
          </a:p>
        </p:txBody>
      </p:sp>
      <p:cxnSp>
        <p:nvCxnSpPr>
          <p:cNvPr id="16" name="Straight Arrow Connector 15">
            <a:extLst>
              <a:ext uri="{FF2B5EF4-FFF2-40B4-BE49-F238E27FC236}">
                <a16:creationId xmlns:a16="http://schemas.microsoft.com/office/drawing/2014/main" id="{73B698D6-6197-4F15-903E-510AEA4880C1}"/>
              </a:ext>
            </a:extLst>
          </p:cNvPr>
          <p:cNvCxnSpPr>
            <a:cxnSpLocks/>
            <a:stCxn id="6" idx="3"/>
            <a:endCxn id="7" idx="1"/>
          </p:cNvCxnSpPr>
          <p:nvPr/>
        </p:nvCxnSpPr>
        <p:spPr>
          <a:xfrm>
            <a:off x="1711236"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859955-64D6-4E3C-96C5-A7384623CAA4}"/>
              </a:ext>
            </a:extLst>
          </p:cNvPr>
          <p:cNvCxnSpPr>
            <a:cxnSpLocks/>
            <a:stCxn id="7" idx="3"/>
            <a:endCxn id="8" idx="1"/>
          </p:cNvCxnSpPr>
          <p:nvPr/>
        </p:nvCxnSpPr>
        <p:spPr>
          <a:xfrm>
            <a:off x="3522714"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BE254-1FB8-4DB9-9C89-7956621760B7}"/>
              </a:ext>
            </a:extLst>
          </p:cNvPr>
          <p:cNvCxnSpPr>
            <a:stCxn id="8" idx="3"/>
            <a:endCxn id="9" idx="1"/>
          </p:cNvCxnSpPr>
          <p:nvPr/>
        </p:nvCxnSpPr>
        <p:spPr>
          <a:xfrm>
            <a:off x="5334192"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FCB3C7-A7C8-42E2-A906-5B4F9ADBD67D}"/>
              </a:ext>
            </a:extLst>
          </p:cNvPr>
          <p:cNvCxnSpPr>
            <a:stCxn id="9" idx="3"/>
            <a:endCxn id="10" idx="1"/>
          </p:cNvCxnSpPr>
          <p:nvPr/>
        </p:nvCxnSpPr>
        <p:spPr>
          <a:xfrm>
            <a:off x="7145670"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49A4E8-AEAA-4984-BCD8-03B9F04BC3A2}"/>
              </a:ext>
            </a:extLst>
          </p:cNvPr>
          <p:cNvCxnSpPr>
            <a:stCxn id="11" idx="3"/>
            <a:endCxn id="12" idx="1"/>
          </p:cNvCxnSpPr>
          <p:nvPr/>
        </p:nvCxnSpPr>
        <p:spPr>
          <a:xfrm>
            <a:off x="3522714"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6734D4-BC9C-467A-93BB-1D125C1CABCC}"/>
              </a:ext>
            </a:extLst>
          </p:cNvPr>
          <p:cNvCxnSpPr>
            <a:stCxn id="12" idx="3"/>
            <a:endCxn id="13" idx="1"/>
          </p:cNvCxnSpPr>
          <p:nvPr/>
        </p:nvCxnSpPr>
        <p:spPr>
          <a:xfrm>
            <a:off x="5334192"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58B616-14CC-4534-B19F-19B85F1E7DF7}"/>
              </a:ext>
            </a:extLst>
          </p:cNvPr>
          <p:cNvCxnSpPr>
            <a:stCxn id="13" idx="3"/>
            <a:endCxn id="14" idx="1"/>
          </p:cNvCxnSpPr>
          <p:nvPr/>
        </p:nvCxnSpPr>
        <p:spPr>
          <a:xfrm>
            <a:off x="7145670"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E60AC66-CC09-4049-A7A3-AF0BA68D6462}"/>
              </a:ext>
            </a:extLst>
          </p:cNvPr>
          <p:cNvCxnSpPr>
            <a:stCxn id="10" idx="2"/>
            <a:endCxn id="11" idx="0"/>
          </p:cNvCxnSpPr>
          <p:nvPr/>
        </p:nvCxnSpPr>
        <p:spPr>
          <a:xfrm rot="5400000">
            <a:off x="5216069" y="996863"/>
            <a:ext cx="444913" cy="5434434"/>
          </a:xfrm>
          <a:prstGeom prst="bentConnector3">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cxnSp>
      <p:grpSp>
        <p:nvGrpSpPr>
          <p:cNvPr id="25" name="Group 24">
            <a:extLst>
              <a:ext uri="{FF2B5EF4-FFF2-40B4-BE49-F238E27FC236}">
                <a16:creationId xmlns:a16="http://schemas.microsoft.com/office/drawing/2014/main" id="{F67089BD-EEDC-41F3-80F3-25299BC0370B}"/>
              </a:ext>
            </a:extLst>
          </p:cNvPr>
          <p:cNvGrpSpPr/>
          <p:nvPr/>
        </p:nvGrpSpPr>
        <p:grpSpPr>
          <a:xfrm rot="20213041">
            <a:off x="3902558" y="182013"/>
            <a:ext cx="1129012" cy="1130796"/>
            <a:chOff x="450384" y="8018156"/>
            <a:chExt cx="1311541" cy="1313613"/>
          </a:xfrm>
        </p:grpSpPr>
        <p:sp>
          <p:nvSpPr>
            <p:cNvPr id="27" name="Teardrop 26">
              <a:extLst>
                <a:ext uri="{FF2B5EF4-FFF2-40B4-BE49-F238E27FC236}">
                  <a16:creationId xmlns:a16="http://schemas.microsoft.com/office/drawing/2014/main" id="{BD7299C1-3528-4783-AFC8-82343223125F}"/>
                </a:ext>
              </a:extLst>
            </p:cNvPr>
            <p:cNvSpPr/>
            <p:nvPr/>
          </p:nvSpPr>
          <p:spPr>
            <a:xfrm rot="8178293">
              <a:off x="450384" y="8018156"/>
              <a:ext cx="1311541" cy="1313613"/>
            </a:xfrm>
            <a:prstGeom prst="teardrop">
              <a:avLst>
                <a:gd name="adj" fmla="val 92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29" name="TextBox 28">
              <a:extLst>
                <a:ext uri="{FF2B5EF4-FFF2-40B4-BE49-F238E27FC236}">
                  <a16:creationId xmlns:a16="http://schemas.microsoft.com/office/drawing/2014/main" id="{4C0D7AAB-A35D-410A-B185-041E9F7AD5CB}"/>
                </a:ext>
              </a:extLst>
            </p:cNvPr>
            <p:cNvSpPr txBox="1"/>
            <p:nvPr/>
          </p:nvSpPr>
          <p:spPr>
            <a:xfrm>
              <a:off x="520288" y="8299551"/>
              <a:ext cx="1171734" cy="750824"/>
            </a:xfrm>
            <a:prstGeom prst="rect">
              <a:avLst/>
            </a:prstGeom>
            <a:noFill/>
          </p:spPr>
          <p:txBody>
            <a:bodyPr wrap="square" rtlCol="0">
              <a:spAutoFit/>
            </a:bodyPr>
            <a:lstStyle/>
            <a:p>
              <a:pPr algn="ctr"/>
              <a:r>
                <a:rPr lang="en-GB" b="1">
                  <a:solidFill>
                    <a:schemeClr val="bg1"/>
                  </a:solidFill>
                </a:rPr>
                <a:t>You are here</a:t>
              </a:r>
            </a:p>
          </p:txBody>
        </p:sp>
      </p:grpSp>
    </p:spTree>
    <p:extLst>
      <p:ext uri="{BB962C8B-B14F-4D97-AF65-F5344CB8AC3E}">
        <p14:creationId xmlns:p14="http://schemas.microsoft.com/office/powerpoint/2010/main" val="22466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D1BA-C484-4209-918A-C45CC448AA27}"/>
              </a:ext>
            </a:extLst>
          </p:cNvPr>
          <p:cNvSpPr>
            <a:spLocks noGrp="1"/>
          </p:cNvSpPr>
          <p:nvPr>
            <p:ph type="title"/>
          </p:nvPr>
        </p:nvSpPr>
        <p:spPr/>
        <p:txBody>
          <a:bodyPr/>
          <a:lstStyle/>
          <a:p>
            <a:r>
              <a:rPr lang="en-GB"/>
              <a:t>Aims for today</a:t>
            </a:r>
          </a:p>
        </p:txBody>
      </p:sp>
      <p:sp>
        <p:nvSpPr>
          <p:cNvPr id="3" name="Content Placeholder 2">
            <a:extLst>
              <a:ext uri="{FF2B5EF4-FFF2-40B4-BE49-F238E27FC236}">
                <a16:creationId xmlns:a16="http://schemas.microsoft.com/office/drawing/2014/main" id="{B18507ED-DAC0-4607-BA91-DE4AC56833FF}"/>
              </a:ext>
            </a:extLst>
          </p:cNvPr>
          <p:cNvSpPr>
            <a:spLocks noGrp="1"/>
          </p:cNvSpPr>
          <p:nvPr>
            <p:ph idx="1"/>
          </p:nvPr>
        </p:nvSpPr>
        <p:spPr>
          <a:xfrm>
            <a:off x="489857" y="1487256"/>
            <a:ext cx="8288614" cy="4499476"/>
          </a:xfrm>
        </p:spPr>
        <p:txBody>
          <a:bodyPr>
            <a:normAutofit/>
          </a:bodyPr>
          <a:lstStyle/>
          <a:p>
            <a:pPr marL="0" lvl="0" indent="0">
              <a:buNone/>
            </a:pPr>
            <a:r>
              <a:rPr lang="en-GB" sz="2000" b="1">
                <a:solidFill>
                  <a:schemeClr val="tx1"/>
                </a:solidFill>
              </a:rPr>
              <a:t>By the end of today you will leave with:</a:t>
            </a:r>
          </a:p>
          <a:p>
            <a:pPr fontAlgn="base"/>
            <a:r>
              <a:rPr lang="en-GB" sz="2000"/>
              <a:t>An understanding of how to build effective relationships with other professionals </a:t>
            </a:r>
            <a:r>
              <a:rPr lang="en-US" sz="2000"/>
              <a:t>​</a:t>
            </a:r>
          </a:p>
          <a:p>
            <a:pPr fontAlgn="base"/>
            <a:r>
              <a:rPr lang="en-GB" sz="2000"/>
              <a:t>An understanding of how to effectively apply communication and influencing skills in interactions to build credibility </a:t>
            </a:r>
            <a:r>
              <a:rPr lang="en-US" sz="2000"/>
              <a:t>​</a:t>
            </a:r>
          </a:p>
          <a:p>
            <a:pPr fontAlgn="base"/>
            <a:r>
              <a:rPr lang="en-GB" sz="2000"/>
              <a:t>An understanding of how to harness relationships to promote recovery-focused practices in other areas </a:t>
            </a:r>
            <a:r>
              <a:rPr lang="en-US" sz="2000"/>
              <a:t>​</a:t>
            </a:r>
          </a:p>
          <a:p>
            <a:pPr fontAlgn="base"/>
            <a:r>
              <a:rPr lang="en-GB" sz="2000"/>
              <a:t>Confidence to promote the rights of the people you support </a:t>
            </a:r>
            <a:r>
              <a:rPr lang="en-US" sz="2000"/>
              <a:t>​</a:t>
            </a:r>
          </a:p>
        </p:txBody>
      </p:sp>
    </p:spTree>
    <p:extLst>
      <p:ext uri="{BB962C8B-B14F-4D97-AF65-F5344CB8AC3E}">
        <p14:creationId xmlns:p14="http://schemas.microsoft.com/office/powerpoint/2010/main" val="401730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Ways of working</a:t>
            </a:r>
          </a:p>
        </p:txBody>
      </p:sp>
      <p:sp>
        <p:nvSpPr>
          <p:cNvPr id="7" name="Rectangle 6">
            <a:extLst>
              <a:ext uri="{FF2B5EF4-FFF2-40B4-BE49-F238E27FC236}">
                <a16:creationId xmlns:a16="http://schemas.microsoft.com/office/drawing/2014/main" id="{69E8FA24-F9B7-43E2-8E3C-B8343C17D9BD}"/>
              </a:ext>
            </a:extLst>
          </p:cNvPr>
          <p:cNvSpPr/>
          <p:nvPr/>
        </p:nvSpPr>
        <p:spPr>
          <a:xfrm>
            <a:off x="-106212" y="2036502"/>
            <a:ext cx="7238532" cy="363277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itle 1">
            <a:extLst>
              <a:ext uri="{FF2B5EF4-FFF2-40B4-BE49-F238E27FC236}">
                <a16:creationId xmlns:a16="http://schemas.microsoft.com/office/drawing/2014/main" id="{E694F0CF-BD44-4D8D-BBB4-AE2B7015B202}"/>
              </a:ext>
            </a:extLst>
          </p:cNvPr>
          <p:cNvSpPr txBox="1">
            <a:spLocks/>
          </p:cNvSpPr>
          <p:nvPr/>
        </p:nvSpPr>
        <p:spPr>
          <a:xfrm>
            <a:off x="1" y="2036502"/>
            <a:ext cx="6904891" cy="3632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a:solidFill>
                  <a:schemeClr val="bg1"/>
                </a:solidFill>
              </a:rPr>
              <a:t>What do you want to get out of the course overall?</a:t>
            </a:r>
          </a:p>
          <a:p>
            <a:pPr marL="571500" indent="-571500">
              <a:lnSpc>
                <a:spcPct val="100000"/>
              </a:lnSpc>
              <a:spcAft>
                <a:spcPts val="600"/>
              </a:spcAft>
              <a:buFont typeface="Arial" panose="020B0604020202020204" pitchFamily="34" charset="0"/>
              <a:buChar char="•"/>
            </a:pPr>
            <a:r>
              <a:rPr lang="en-GB" sz="2400">
                <a:solidFill>
                  <a:schemeClr val="bg1"/>
                </a:solidFill>
              </a:rPr>
              <a:t>How do you want to work together as a group to feel safe and comfortable?</a:t>
            </a:r>
          </a:p>
          <a:p>
            <a:pPr marL="571500" indent="-571500">
              <a:lnSpc>
                <a:spcPct val="100000"/>
              </a:lnSpc>
              <a:spcAft>
                <a:spcPts val="600"/>
              </a:spcAft>
              <a:buFont typeface="Arial" panose="020B0604020202020204" pitchFamily="34" charset="0"/>
              <a:buChar char="•"/>
            </a:pPr>
            <a:r>
              <a:rPr lang="en-GB" sz="2400">
                <a:solidFill>
                  <a:schemeClr val="bg1"/>
                </a:solidFill>
              </a:rPr>
              <a:t>What do you need from the facilitators to feel safe and comfortable?</a:t>
            </a:r>
          </a:p>
          <a:p>
            <a:pPr marL="571500" indent="-571500">
              <a:lnSpc>
                <a:spcPct val="100000"/>
              </a:lnSpc>
              <a:spcAft>
                <a:spcPts val="600"/>
              </a:spcAft>
              <a:buFont typeface="Arial" panose="020B0604020202020204" pitchFamily="34" charset="0"/>
              <a:buChar char="•"/>
            </a:pPr>
            <a:endParaRPr lang="en-GB" sz="2400">
              <a:solidFill>
                <a:schemeClr val="bg1"/>
              </a:solidFill>
            </a:endParaRPr>
          </a:p>
          <a:p>
            <a:pPr>
              <a:lnSpc>
                <a:spcPct val="100000"/>
              </a:lnSpc>
              <a:spcAft>
                <a:spcPts val="600"/>
              </a:spcAft>
            </a:pPr>
            <a:r>
              <a:rPr lang="en-GB" sz="2400">
                <a:solidFill>
                  <a:schemeClr val="bg1"/>
                </a:solidFill>
              </a:rPr>
              <a:t>Recap flipchart outputs.</a:t>
            </a:r>
            <a:endParaRPr lang="en-GB" sz="2400">
              <a:solidFill>
                <a:schemeClr val="bg1"/>
              </a:solidFill>
              <a:cs typeface="Calibri Light"/>
            </a:endParaRPr>
          </a:p>
        </p:txBody>
      </p:sp>
    </p:spTree>
    <p:extLst>
      <p:ext uri="{BB962C8B-B14F-4D97-AF65-F5344CB8AC3E}">
        <p14:creationId xmlns:p14="http://schemas.microsoft.com/office/powerpoint/2010/main" val="153304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Buddy catch up </a:t>
            </a:r>
            <a:endParaRPr lang="en-US"/>
          </a:p>
        </p:txBody>
      </p:sp>
    </p:spTree>
    <p:extLst>
      <p:ext uri="{BB962C8B-B14F-4D97-AF65-F5344CB8AC3E}">
        <p14:creationId xmlns:p14="http://schemas.microsoft.com/office/powerpoint/2010/main" val="346646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Buddy catch up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a:t>Purpose: </a:t>
            </a:r>
            <a:r>
              <a:rPr lang="en-GB"/>
              <a:t>To give buddies a chance to catch up and plan their focus for the day </a:t>
            </a:r>
            <a:endParaRPr lang="en-GB" b="1"/>
          </a:p>
          <a:p>
            <a:pPr marL="0" indent="0">
              <a:lnSpc>
                <a:spcPct val="100000"/>
              </a:lnSpc>
              <a:spcBef>
                <a:spcPts val="0"/>
              </a:spcBef>
              <a:spcAft>
                <a:spcPts val="600"/>
              </a:spcAft>
              <a:buNone/>
            </a:pPr>
            <a:r>
              <a:rPr lang="en-GB" b="1"/>
              <a:t>Materials: </a:t>
            </a:r>
            <a:r>
              <a:rPr lang="en-GB"/>
              <a:t>Handout – Support Plan template (completed in last session)</a:t>
            </a:r>
          </a:p>
          <a:p>
            <a:pPr marL="0" indent="0">
              <a:lnSpc>
                <a:spcPct val="100000"/>
              </a:lnSpc>
              <a:spcBef>
                <a:spcPts val="0"/>
              </a:spcBef>
              <a:spcAft>
                <a:spcPts val="600"/>
              </a:spcAft>
              <a:buNone/>
            </a:pPr>
            <a:r>
              <a:rPr lang="en-GB"/>
              <a:t>List with names of buddy pairs. </a:t>
            </a:r>
          </a:p>
          <a:p>
            <a:pPr marL="0" indent="0">
              <a:spcBef>
                <a:spcPts val="0"/>
              </a:spcBef>
              <a:buNone/>
            </a:pPr>
            <a:r>
              <a:rPr lang="en-GB" b="1"/>
              <a:t>Instructions: </a:t>
            </a:r>
          </a:p>
          <a:p>
            <a:pPr marL="0" indent="0">
              <a:spcBef>
                <a:spcPts val="0"/>
              </a:spcBef>
              <a:buNone/>
            </a:pPr>
            <a:r>
              <a:rPr lang="en-GB" b="1"/>
              <a:t>Part 1: </a:t>
            </a:r>
            <a:r>
              <a:rPr lang="en-GB"/>
              <a:t>Ask people to find their buddies and a space to talk. Encourage the full usage of the room, or to find a spot outside of the room, if they would prefer.</a:t>
            </a:r>
          </a:p>
          <a:p>
            <a:pPr marL="0" indent="0">
              <a:spcBef>
                <a:spcPts val="0"/>
              </a:spcBef>
              <a:buNone/>
            </a:pPr>
            <a:r>
              <a:rPr lang="en-GB" b="1"/>
              <a:t>Part 2: </a:t>
            </a:r>
            <a:r>
              <a:rPr lang="en-GB"/>
              <a:t>Ask people to discuss with their buddy:</a:t>
            </a:r>
          </a:p>
          <a:p>
            <a:pPr>
              <a:spcBef>
                <a:spcPts val="0"/>
              </a:spcBef>
            </a:pPr>
            <a:r>
              <a:rPr lang="en-GB"/>
              <a:t>Their reflections from the last session and a discussion about how they practiced skill around language and narrative sharing.</a:t>
            </a:r>
          </a:p>
          <a:p>
            <a:pPr>
              <a:spcBef>
                <a:spcPts val="0"/>
              </a:spcBef>
            </a:pPr>
            <a:r>
              <a:rPr lang="en-GB"/>
              <a:t>What they are hoping to get from the day?</a:t>
            </a:r>
          </a:p>
          <a:p>
            <a:pPr>
              <a:spcBef>
                <a:spcPts val="0"/>
              </a:spcBef>
            </a:pPr>
            <a:endParaRPr lang="en-GB"/>
          </a:p>
          <a:p>
            <a:pPr marL="0" indent="0">
              <a:spcBef>
                <a:spcPts val="0"/>
              </a:spcBef>
              <a:buNone/>
            </a:pPr>
            <a:r>
              <a:rPr lang="en-GB"/>
              <a:t>Time will be dedicated for a more detailed discussion on shared action planning at the end of the day. Remind the group of timings. </a:t>
            </a:r>
            <a:endParaRPr lang="en-GB" b="1"/>
          </a:p>
          <a:p>
            <a:pPr marL="0" indent="0">
              <a:spcBef>
                <a:spcPts val="0"/>
              </a:spcBef>
              <a:buNone/>
            </a:pPr>
            <a:r>
              <a:rPr lang="en-GB" b="1"/>
              <a:t>Timings:</a:t>
            </a:r>
          </a:p>
          <a:p>
            <a:pPr marL="0" indent="0">
              <a:lnSpc>
                <a:spcPct val="100000"/>
              </a:lnSpc>
              <a:spcBef>
                <a:spcPts val="0"/>
              </a:spcBef>
              <a:spcAft>
                <a:spcPts val="600"/>
              </a:spcAft>
              <a:buNone/>
            </a:pPr>
            <a:r>
              <a:rPr lang="en-GB"/>
              <a:t>Part 1: 1 minute</a:t>
            </a:r>
          </a:p>
          <a:p>
            <a:pPr marL="0" indent="0">
              <a:lnSpc>
                <a:spcPct val="100000"/>
              </a:lnSpc>
              <a:spcBef>
                <a:spcPts val="0"/>
              </a:spcBef>
              <a:spcAft>
                <a:spcPts val="600"/>
              </a:spcAft>
              <a:buNone/>
            </a:pPr>
            <a:r>
              <a:rPr lang="en-GB"/>
              <a:t>Part 2: 20 mins (10 minutes each)</a:t>
            </a:r>
          </a:p>
        </p:txBody>
      </p:sp>
    </p:spTree>
    <p:extLst>
      <p:ext uri="{BB962C8B-B14F-4D97-AF65-F5344CB8AC3E}">
        <p14:creationId xmlns:p14="http://schemas.microsoft.com/office/powerpoint/2010/main" val="175893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A92-F577-4B80-B81F-4E6598BFBFC1}"/>
              </a:ext>
            </a:extLst>
          </p:cNvPr>
          <p:cNvSpPr>
            <a:spLocks noGrp="1"/>
          </p:cNvSpPr>
          <p:nvPr>
            <p:ph type="title"/>
          </p:nvPr>
        </p:nvSpPr>
        <p:spPr/>
        <p:txBody>
          <a:bodyPr/>
          <a:lstStyle/>
          <a:p>
            <a:r>
              <a:rPr lang="en-GB"/>
              <a:t>Reminder: The role of your buddy</a:t>
            </a:r>
          </a:p>
        </p:txBody>
      </p:sp>
      <p:sp>
        <p:nvSpPr>
          <p:cNvPr id="4" name="Content Placeholder 3">
            <a:extLst>
              <a:ext uri="{FF2B5EF4-FFF2-40B4-BE49-F238E27FC236}">
                <a16:creationId xmlns:a16="http://schemas.microsoft.com/office/drawing/2014/main" id="{D5F8003E-280D-43DD-AC94-503D68F6A455}"/>
              </a:ext>
            </a:extLst>
          </p:cNvPr>
          <p:cNvSpPr>
            <a:spLocks noGrp="1"/>
          </p:cNvSpPr>
          <p:nvPr>
            <p:ph idx="1"/>
          </p:nvPr>
        </p:nvSpPr>
        <p:spPr>
          <a:xfrm>
            <a:off x="344805" y="1642249"/>
            <a:ext cx="4528457" cy="4019597"/>
          </a:xfrm>
        </p:spPr>
        <p:txBody>
          <a:bodyPr>
            <a:normAutofit lnSpcReduction="10000"/>
          </a:bodyPr>
          <a:lstStyle/>
          <a:p>
            <a:r>
              <a:rPr lang="en-GB" sz="2400"/>
              <a:t>Support you to identify goals for the training</a:t>
            </a:r>
          </a:p>
          <a:p>
            <a:r>
              <a:rPr lang="en-GB" sz="2400"/>
              <a:t>Support you to manage your wellbeing</a:t>
            </a:r>
          </a:p>
          <a:p>
            <a:r>
              <a:rPr lang="en-GB" sz="2400"/>
              <a:t>Help you plan how to apply your learning between sessions</a:t>
            </a:r>
          </a:p>
          <a:p>
            <a:r>
              <a:rPr lang="en-GB" sz="2400"/>
              <a:t>Check in to see if you’re achieving your goals – and help problem solve</a:t>
            </a:r>
          </a:p>
          <a:p>
            <a:r>
              <a:rPr lang="en-GB" sz="2400"/>
              <a:t>Check in during and between sessions</a:t>
            </a:r>
          </a:p>
        </p:txBody>
      </p:sp>
      <p:pic>
        <p:nvPicPr>
          <p:cNvPr id="7" name="Picture Placeholder 6" descr="A person riding on the back of a sunset&#10;&#10;Description automatically generated">
            <a:extLst>
              <a:ext uri="{FF2B5EF4-FFF2-40B4-BE49-F238E27FC236}">
                <a16:creationId xmlns:a16="http://schemas.microsoft.com/office/drawing/2014/main" id="{7BC725DF-8AE1-4427-B958-3894AD4075FB}"/>
              </a:ext>
            </a:extLst>
          </p:cNvPr>
          <p:cNvPicPr>
            <a:picLocks noGrp="1" noChangeAspect="1"/>
          </p:cNvPicPr>
          <p:nvPr>
            <p:ph type="pic" sz="quarter" idx="14"/>
          </p:nvPr>
        </p:nvPicPr>
        <p:blipFill>
          <a:blip r:embed="rId2"/>
          <a:srcRect l="19349" r="19349"/>
          <a:stretch>
            <a:fillRect/>
          </a:stretch>
        </p:blipFill>
        <p:spPr>
          <a:xfrm>
            <a:off x="5111151" y="1457606"/>
            <a:ext cx="4019597" cy="4019597"/>
          </a:xfrm>
        </p:spPr>
      </p:pic>
    </p:spTree>
    <p:extLst>
      <p:ext uri="{BB962C8B-B14F-4D97-AF65-F5344CB8AC3E}">
        <p14:creationId xmlns:p14="http://schemas.microsoft.com/office/powerpoint/2010/main" val="288596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AA1-701A-4294-8E61-659D262BD35C}"/>
              </a:ext>
            </a:extLst>
          </p:cNvPr>
          <p:cNvSpPr>
            <a:spLocks noGrp="1"/>
          </p:cNvSpPr>
          <p:nvPr>
            <p:ph type="title"/>
          </p:nvPr>
        </p:nvSpPr>
        <p:spPr/>
        <p:txBody>
          <a:bodyPr/>
          <a:lstStyle/>
          <a:p>
            <a:r>
              <a:rPr lang="en-GB"/>
              <a:t>Buddy catch up </a:t>
            </a:r>
          </a:p>
        </p:txBody>
      </p:sp>
      <p:sp>
        <p:nvSpPr>
          <p:cNvPr id="3" name="Content Placeholder 2">
            <a:extLst>
              <a:ext uri="{FF2B5EF4-FFF2-40B4-BE49-F238E27FC236}">
                <a16:creationId xmlns:a16="http://schemas.microsoft.com/office/drawing/2014/main" id="{99348527-AA93-453E-891F-C35EDA19F10E}"/>
              </a:ext>
            </a:extLst>
          </p:cNvPr>
          <p:cNvSpPr>
            <a:spLocks noGrp="1"/>
          </p:cNvSpPr>
          <p:nvPr>
            <p:ph idx="1"/>
          </p:nvPr>
        </p:nvSpPr>
        <p:spPr>
          <a:xfrm>
            <a:off x="489857" y="1457607"/>
            <a:ext cx="4364935" cy="3655170"/>
          </a:xfrm>
        </p:spPr>
        <p:txBody>
          <a:bodyPr>
            <a:normAutofit/>
          </a:bodyPr>
          <a:lstStyle/>
          <a:p>
            <a:pPr marL="0" indent="0">
              <a:buNone/>
            </a:pPr>
            <a:r>
              <a:rPr lang="en-GB" sz="2400" b="1"/>
              <a:t>Spend 20 minutes discussing with your buddy, your:</a:t>
            </a:r>
          </a:p>
          <a:p>
            <a:pPr marL="0" indent="0">
              <a:buNone/>
            </a:pPr>
            <a:endParaRPr lang="en-GB" sz="1200" b="1"/>
          </a:p>
          <a:p>
            <a:pPr>
              <a:spcBef>
                <a:spcPts val="0"/>
              </a:spcBef>
            </a:pPr>
            <a:r>
              <a:rPr lang="en-GB" sz="2400"/>
              <a:t>Reflections on the last session and any action taken to work on language and supporting people to share their stories</a:t>
            </a:r>
          </a:p>
          <a:p>
            <a:pPr>
              <a:spcBef>
                <a:spcPts val="0"/>
              </a:spcBef>
            </a:pPr>
            <a:endParaRPr lang="en-GB" sz="2400"/>
          </a:p>
          <a:p>
            <a:pPr>
              <a:spcBef>
                <a:spcPts val="0"/>
              </a:spcBef>
            </a:pPr>
            <a:r>
              <a:rPr lang="en-GB" sz="2400"/>
              <a:t>Hopes for today </a:t>
            </a:r>
          </a:p>
        </p:txBody>
      </p:sp>
      <p:pic>
        <p:nvPicPr>
          <p:cNvPr id="6" name="Picture Placeholder 5" descr="A person sitting on a bench next to a window&#10;&#10;Description automatically generated">
            <a:extLst>
              <a:ext uri="{FF2B5EF4-FFF2-40B4-BE49-F238E27FC236}">
                <a16:creationId xmlns:a16="http://schemas.microsoft.com/office/drawing/2014/main" id="{5268E38A-C699-4928-BDC9-8090BF4DFBCC}"/>
              </a:ext>
            </a:extLst>
          </p:cNvPr>
          <p:cNvPicPr>
            <a:picLocks noGrp="1" noChangeAspect="1"/>
          </p:cNvPicPr>
          <p:nvPr>
            <p:ph type="pic" sz="quarter" idx="14"/>
          </p:nvPr>
        </p:nvPicPr>
        <p:blipFill rotWithShape="1">
          <a:blip r:embed="rId2"/>
          <a:srcRect l="22956" r="10378"/>
          <a:stretch/>
        </p:blipFill>
        <p:spPr>
          <a:xfrm>
            <a:off x="5300789" y="1457606"/>
            <a:ext cx="3843210" cy="3843210"/>
          </a:xfrm>
        </p:spPr>
      </p:pic>
    </p:spTree>
    <p:extLst>
      <p:ext uri="{BB962C8B-B14F-4D97-AF65-F5344CB8AC3E}">
        <p14:creationId xmlns:p14="http://schemas.microsoft.com/office/powerpoint/2010/main" val="6782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Working better together </a:t>
            </a:r>
          </a:p>
        </p:txBody>
      </p:sp>
    </p:spTree>
    <p:extLst>
      <p:ext uri="{BB962C8B-B14F-4D97-AF65-F5344CB8AC3E}">
        <p14:creationId xmlns:p14="http://schemas.microsoft.com/office/powerpoint/2010/main" val="124125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Working better together (1 of 3)</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95534" y="652549"/>
            <a:ext cx="9048466" cy="5552901"/>
          </a:xfrm>
        </p:spPr>
        <p:txBody>
          <a:bodyPr vert="horz" lIns="91440" tIns="45720" rIns="91440" bIns="45720" rtlCol="0" anchor="t">
            <a:noAutofit/>
          </a:bodyPr>
          <a:lstStyle/>
          <a:p>
            <a:pPr marL="0" indent="0">
              <a:spcBef>
                <a:spcPts val="0"/>
              </a:spcBef>
              <a:buNone/>
            </a:pPr>
            <a:r>
              <a:rPr lang="en-GB" b="1" dirty="0">
                <a:latin typeface="Calibri Light"/>
                <a:cs typeface="Calibri Light"/>
              </a:rPr>
              <a:t>Purpose: </a:t>
            </a:r>
            <a:r>
              <a:rPr lang="en-GB" dirty="0">
                <a:latin typeface="Calibri Light"/>
                <a:cs typeface="Calibri Light"/>
              </a:rPr>
              <a:t> To introduce participants to the day and how we will explore aligning working practices.</a:t>
            </a:r>
            <a:endParaRPr lang="en-GB" b="1" dirty="0">
              <a:latin typeface="Calibri Light"/>
              <a:cs typeface="Calibri Light"/>
            </a:endParaRPr>
          </a:p>
          <a:p>
            <a:pPr marL="0" indent="0">
              <a:spcBef>
                <a:spcPts val="0"/>
              </a:spcBef>
              <a:buNone/>
            </a:pPr>
            <a:r>
              <a:rPr lang="en-GB" b="1" dirty="0">
                <a:latin typeface="Calibri Light"/>
                <a:cs typeface="Calibri Light"/>
              </a:rPr>
              <a:t>Materials: </a:t>
            </a:r>
            <a:r>
              <a:rPr lang="en-GB" dirty="0">
                <a:latin typeface="Calibri Light"/>
                <a:cs typeface="Calibri Light"/>
              </a:rPr>
              <a:t> Flipchart paper </a:t>
            </a:r>
            <a:endParaRPr lang="en-GB" b="1" dirty="0"/>
          </a:p>
          <a:p>
            <a:pPr marL="0" indent="0">
              <a:spcBef>
                <a:spcPts val="0"/>
              </a:spcBef>
              <a:buNone/>
            </a:pPr>
            <a:r>
              <a:rPr lang="en-GB" b="1" dirty="0">
                <a:latin typeface="Calibri Light"/>
                <a:cs typeface="Calibri Light"/>
              </a:rPr>
              <a:t>Instructions:  </a:t>
            </a:r>
            <a:endParaRPr lang="en-GB" b="1" dirty="0"/>
          </a:p>
          <a:p>
            <a:pPr marL="0" indent="0">
              <a:spcBef>
                <a:spcPts val="0"/>
              </a:spcBef>
              <a:buNone/>
            </a:pPr>
            <a:r>
              <a:rPr lang="en-GB" dirty="0">
                <a:latin typeface="Calibri Light"/>
                <a:cs typeface="Calibri Light"/>
              </a:rPr>
              <a:t>Group discussion: why is working together with other professionals important? What are the benefits and what are the challenges? What can stop you from effectively working with other professionals in your PSW role? Facilitators to write answers on flipchart paper at the front of the room. </a:t>
            </a:r>
            <a:endParaRPr lang="en-GB" dirty="0"/>
          </a:p>
          <a:p>
            <a:pPr marL="0" indent="0">
              <a:spcBef>
                <a:spcPts val="0"/>
              </a:spcBef>
              <a:buNone/>
            </a:pPr>
            <a:r>
              <a:rPr lang="en-GB" dirty="0">
                <a:latin typeface="Calibri Light"/>
                <a:cs typeface="Calibri Light"/>
              </a:rPr>
              <a:t>Explain how when working with other professionals, there can be times where it feels like you are speaking different languages. </a:t>
            </a:r>
            <a:r>
              <a:rPr lang="pt-BR" dirty="0">
                <a:latin typeface="Calibri Light"/>
                <a:cs typeface="Calibri Light"/>
              </a:rPr>
              <a:t>For example, when one professional is focused on the medical model but the other leans towards the recovery model. Ask participants as a group: have they experienced the feeling of speaking a different language with someone they worked with? If so, how did it make them feel?</a:t>
            </a:r>
          </a:p>
          <a:p>
            <a:pPr marL="0" indent="0">
              <a:spcBef>
                <a:spcPts val="0"/>
              </a:spcBef>
              <a:buNone/>
            </a:pPr>
            <a:r>
              <a:rPr lang="pt-BR" dirty="0">
                <a:latin typeface="Calibri Light"/>
                <a:cs typeface="Calibri Light"/>
              </a:rPr>
              <a:t>Explain that different languages can be perceived as threatening or challenging. This is because there may be potential triggering language from lived experiences of the system, not having the same perspectives, or feelings of not being respected as much as you would like to be. </a:t>
            </a:r>
            <a:endParaRPr lang="pt-BR" dirty="0"/>
          </a:p>
          <a:p>
            <a:pPr marL="0" indent="0">
              <a:spcBef>
                <a:spcPts val="0"/>
              </a:spcBef>
              <a:buNone/>
            </a:pPr>
            <a:r>
              <a:rPr lang="pt-BR" dirty="0">
                <a:latin typeface="Calibri Light"/>
                <a:cs typeface="Calibri Light"/>
              </a:rPr>
              <a:t>When this is the case, and when the conversation feels like an emotional threat, it can lead to challenges with managing your own reactions in response to the other person. </a:t>
            </a:r>
            <a:r>
              <a:rPr lang="en-GB" dirty="0">
                <a:latin typeface="Calibri Light"/>
                <a:cs typeface="Calibri Light"/>
              </a:rPr>
              <a:t>Explain how you will be providing tools and approaches to effectively work with other professionals, including being able to recognise what is within your control, what you need to let go of, and where your natural inclination is to go to in certain challenging situations. We will go through a number examples, providing tips on assertive communication and getting you to think through how you approach situations with other professionals. </a:t>
            </a:r>
            <a:endParaRPr lang="en-GB" dirty="0"/>
          </a:p>
          <a:p>
            <a:pPr marL="0" indent="0">
              <a:spcBef>
                <a:spcPts val="0"/>
              </a:spcBef>
              <a:buNone/>
            </a:pPr>
            <a:r>
              <a:rPr lang="en-GB" dirty="0">
                <a:latin typeface="Calibri Light"/>
                <a:cs typeface="Calibri Light"/>
              </a:rPr>
              <a:t>Ask participants how their bodies feel when under threat i.e. when something upsets us or makes us angry? Share amongst the group and facilitators to write answers on flipchart paper at front of room. Explain how the amygdala hijack is often used to explain what happens in our brains when we feel under threat. Show the animated slide (slide 21). As you click through, explain each stage: </a:t>
            </a:r>
            <a:endParaRPr lang="en-GB" dirty="0"/>
          </a:p>
          <a:p>
            <a:pPr marL="0" indent="0">
              <a:lnSpc>
                <a:spcPct val="100000"/>
              </a:lnSpc>
              <a:spcBef>
                <a:spcPts val="0"/>
              </a:spcBef>
              <a:spcAft>
                <a:spcPts val="600"/>
              </a:spcAft>
              <a:buNone/>
            </a:pPr>
            <a:endParaRPr lang="en-GB" dirty="0"/>
          </a:p>
          <a:p>
            <a:pPr marL="0" indent="0">
              <a:lnSpc>
                <a:spcPct val="100000"/>
              </a:lnSpc>
              <a:spcBef>
                <a:spcPts val="0"/>
              </a:spcBef>
              <a:spcAft>
                <a:spcPts val="600"/>
              </a:spcAft>
              <a:buNone/>
            </a:pPr>
            <a:endParaRPr lang="en-GB" dirty="0"/>
          </a:p>
        </p:txBody>
      </p:sp>
    </p:spTree>
    <p:extLst>
      <p:ext uri="{BB962C8B-B14F-4D97-AF65-F5344CB8AC3E}">
        <p14:creationId xmlns:p14="http://schemas.microsoft.com/office/powerpoint/2010/main" val="307861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Working better together (2 of 3)</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556474" y="1198265"/>
            <a:ext cx="8155379" cy="5552901"/>
          </a:xfrm>
        </p:spPr>
        <p:txBody>
          <a:bodyPr vert="horz" lIns="91440" tIns="45720" rIns="91440" bIns="45720" numCol="1" rtlCol="0" anchor="t">
            <a:noAutofit/>
          </a:bodyPr>
          <a:lstStyle/>
          <a:p>
            <a:pPr marL="0" indent="0">
              <a:buNone/>
            </a:pPr>
            <a:r>
              <a:rPr lang="en-GB">
                <a:latin typeface="+mj-lt"/>
                <a:cs typeface="Calibri Light"/>
              </a:rPr>
              <a:t>The sabre-tooth tiger represents an emotional stimulus. This could be a tiger… or more likely a nasty email, or a triggering word, or someone telling a joke. For example, you receive an email in your role as a PSW where another professional you work with says to you: “I completely disagree with the decision you made for service user X. This was not in service user X’s best interest and I absolutely would not have recommended this decision to have been made. I have made sure this decision will not go ahead now”. </a:t>
            </a:r>
            <a:endParaRPr lang="en-GB">
              <a:latin typeface="+mj-lt"/>
            </a:endParaRPr>
          </a:p>
          <a:p>
            <a:pPr marL="0" indent="0">
              <a:buNone/>
            </a:pPr>
            <a:r>
              <a:rPr lang="en-GB">
                <a:latin typeface="+mj-lt"/>
                <a:cs typeface="Calibri Light"/>
              </a:rPr>
              <a:t>When our brain is faced with an emotional stimulus, what happens is that the rational thinking part of the brain processes it and comes up with a rational reaction. BUT at the same time a signal goes to the amygdala – the part of the brain responsible for our “fight or flight” reaction. If the amygdala perceives a threat then it quickly processes it and generates an emotional reaction. The reason for this is that if we were in the wild, and were faced with a real lion, by the time the neocortex has processed the threat and come up with its well reasoned response we’ve already lost a leg! The amygdala response allows us to respond more quickly! But in the world we live in where the threats are less physical, we still have this kneejerk response to emotional stimuli. In these instances our rational processes are “hijacked” by the amygdala. And we fight, or we flee. Or sometimes we freeze. And then later when the neocortex catches up, we have the rational reaction. Link back to Module 3 Effective Relationships (facts-stories-emotions-behaviour), and how we’re focusing on the emotion aspect here. </a:t>
            </a:r>
            <a:endParaRPr lang="en-GB">
              <a:latin typeface="+mj-lt"/>
            </a:endParaRPr>
          </a:p>
        </p:txBody>
      </p:sp>
    </p:spTree>
    <p:extLst>
      <p:ext uri="{BB962C8B-B14F-4D97-AF65-F5344CB8AC3E}">
        <p14:creationId xmlns:p14="http://schemas.microsoft.com/office/powerpoint/2010/main" val="136212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CCB-FA9C-8544-876C-257CB62F6C98}"/>
              </a:ext>
            </a:extLst>
          </p:cNvPr>
          <p:cNvSpPr>
            <a:spLocks noGrp="1"/>
          </p:cNvSpPr>
          <p:nvPr>
            <p:ph type="title"/>
          </p:nvPr>
        </p:nvSpPr>
        <p:spPr/>
        <p:txBody>
          <a:bodyPr/>
          <a:lstStyle/>
          <a:p>
            <a:r>
              <a:rPr lang="en-US"/>
              <a:t>Timetable</a:t>
            </a:r>
          </a:p>
        </p:txBody>
      </p:sp>
      <p:sp>
        <p:nvSpPr>
          <p:cNvPr id="3" name="TextBox 2">
            <a:extLst>
              <a:ext uri="{FF2B5EF4-FFF2-40B4-BE49-F238E27FC236}">
                <a16:creationId xmlns:a16="http://schemas.microsoft.com/office/drawing/2014/main" id="{A2251D9B-F374-4BE3-B040-DD9D060016FB}"/>
              </a:ext>
            </a:extLst>
          </p:cNvPr>
          <p:cNvSpPr txBox="1"/>
          <p:nvPr/>
        </p:nvSpPr>
        <p:spPr>
          <a:xfrm>
            <a:off x="427693" y="5719131"/>
            <a:ext cx="5633138" cy="646331"/>
          </a:xfrm>
          <a:prstGeom prst="rect">
            <a:avLst/>
          </a:prstGeom>
          <a:noFill/>
        </p:spPr>
        <p:txBody>
          <a:bodyPr wrap="square" rtlCol="0">
            <a:spAutoFit/>
          </a:bodyPr>
          <a:lstStyle/>
          <a:p>
            <a:r>
              <a:rPr lang="en-GB" b="1"/>
              <a:t>NB. All timings are approximate and may change in response to the needs of the group</a:t>
            </a:r>
          </a:p>
        </p:txBody>
      </p:sp>
      <p:graphicFrame>
        <p:nvGraphicFramePr>
          <p:cNvPr id="6" name="Table 5">
            <a:extLst>
              <a:ext uri="{FF2B5EF4-FFF2-40B4-BE49-F238E27FC236}">
                <a16:creationId xmlns:a16="http://schemas.microsoft.com/office/drawing/2014/main" id="{C11A98B8-72EF-409C-8659-BA553E786EA1}"/>
              </a:ext>
            </a:extLst>
          </p:cNvPr>
          <p:cNvGraphicFramePr>
            <a:graphicFrameLocks noGrp="1"/>
          </p:cNvGraphicFramePr>
          <p:nvPr>
            <p:extLst>
              <p:ext uri="{D42A27DB-BD31-4B8C-83A1-F6EECF244321}">
                <p14:modId xmlns:p14="http://schemas.microsoft.com/office/powerpoint/2010/main" val="2853717063"/>
              </p:ext>
            </p:extLst>
          </p:nvPr>
        </p:nvGraphicFramePr>
        <p:xfrm>
          <a:off x="653142" y="1080197"/>
          <a:ext cx="7746641" cy="4634828"/>
        </p:xfrm>
        <a:graphic>
          <a:graphicData uri="http://schemas.openxmlformats.org/drawingml/2006/table">
            <a:tbl>
              <a:tblPr firstRow="1" bandRow="1">
                <a:tableStyleId>{5C22544A-7EE6-4342-B048-85BDC9FD1C3A}</a:tableStyleId>
              </a:tblPr>
              <a:tblGrid>
                <a:gridCol w="1919107">
                  <a:extLst>
                    <a:ext uri="{9D8B030D-6E8A-4147-A177-3AD203B41FA5}">
                      <a16:colId xmlns:a16="http://schemas.microsoft.com/office/drawing/2014/main" val="2389267130"/>
                    </a:ext>
                  </a:extLst>
                </a:gridCol>
                <a:gridCol w="5827534">
                  <a:extLst>
                    <a:ext uri="{9D8B030D-6E8A-4147-A177-3AD203B41FA5}">
                      <a16:colId xmlns:a16="http://schemas.microsoft.com/office/drawing/2014/main" val="3465124319"/>
                    </a:ext>
                  </a:extLst>
                </a:gridCol>
              </a:tblGrid>
              <a:tr h="281468">
                <a:tc>
                  <a:txBody>
                    <a:bodyPr/>
                    <a:lstStyle/>
                    <a:p>
                      <a:pPr marL="0" algn="l" rtl="0" eaLnBrk="1" fontAlgn="base" latinLnBrk="0" hangingPunct="1">
                        <a:spcBef>
                          <a:spcPts val="0"/>
                        </a:spcBef>
                        <a:spcAft>
                          <a:spcPts val="0"/>
                        </a:spcAft>
                      </a:pPr>
                      <a:r>
                        <a:rPr lang="en-GB" sz="1200" kern="1200">
                          <a:effectLst/>
                        </a:rPr>
                        <a:t>Time​</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200" kern="1200">
                          <a:effectLst/>
                        </a:rPr>
                        <a:t>Session overview​</a:t>
                      </a:r>
                      <a:endParaRPr lang="en-GB">
                        <a:effectLst/>
                      </a:endParaRPr>
                    </a:p>
                  </a:txBody>
                  <a:tcPr marL="0" marR="0" marT="0" marB="0" anchor="ctr"/>
                </a:tc>
                <a:extLst>
                  <a:ext uri="{0D108BD9-81ED-4DB2-BD59-A6C34878D82A}">
                    <a16:rowId xmlns:a16="http://schemas.microsoft.com/office/drawing/2014/main" val="894786483"/>
                  </a:ext>
                </a:extLst>
              </a:tr>
              <a:tr h="412819">
                <a:tc>
                  <a:txBody>
                    <a:bodyPr/>
                    <a:lstStyle/>
                    <a:p>
                      <a:pPr marL="0" algn="l" rtl="0" eaLnBrk="1" fontAlgn="base" latinLnBrk="0" hangingPunct="1">
                        <a:spcBef>
                          <a:spcPts val="0"/>
                        </a:spcBef>
                        <a:spcAft>
                          <a:spcPts val="0"/>
                        </a:spcAft>
                      </a:pPr>
                      <a:r>
                        <a:rPr lang="en-GB" sz="1100" kern="1200">
                          <a:effectLst/>
                        </a:rPr>
                        <a:t>10.00am-10.30am​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Welcome, housekeeping  and aims of the session 30 min​</a:t>
                      </a:r>
                      <a:endParaRPr lang="en-GB">
                        <a:effectLst/>
                      </a:endParaRPr>
                    </a:p>
                  </a:txBody>
                  <a:tcPr marL="0" marR="0" marT="0" marB="0" anchor="ctr"/>
                </a:tc>
                <a:extLst>
                  <a:ext uri="{0D108BD9-81ED-4DB2-BD59-A6C34878D82A}">
                    <a16:rowId xmlns:a16="http://schemas.microsoft.com/office/drawing/2014/main" val="517305551"/>
                  </a:ext>
                </a:extLst>
              </a:tr>
              <a:tr h="262702">
                <a:tc>
                  <a:txBody>
                    <a:bodyPr/>
                    <a:lstStyle/>
                    <a:p>
                      <a:pPr marL="0" algn="l" rtl="0" eaLnBrk="1" fontAlgn="base" latinLnBrk="0" hangingPunct="1">
                        <a:spcBef>
                          <a:spcPts val="0"/>
                        </a:spcBef>
                        <a:spcAft>
                          <a:spcPts val="0"/>
                        </a:spcAft>
                      </a:pPr>
                      <a:r>
                        <a:rPr lang="en-GB" sz="1100" kern="1200">
                          <a:effectLst/>
                        </a:rPr>
                        <a:t>10.30am-10.50am​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Buddy catch up  20 min​</a:t>
                      </a:r>
                      <a:endParaRPr lang="en-GB">
                        <a:effectLst/>
                      </a:endParaRPr>
                    </a:p>
                  </a:txBody>
                  <a:tcPr marL="0" marR="0" marT="0" marB="0" anchor="ctr"/>
                </a:tc>
                <a:extLst>
                  <a:ext uri="{0D108BD9-81ED-4DB2-BD59-A6C34878D82A}">
                    <a16:rowId xmlns:a16="http://schemas.microsoft.com/office/drawing/2014/main" val="1621161990"/>
                  </a:ext>
                </a:extLst>
              </a:tr>
              <a:tr h="412819">
                <a:tc>
                  <a:txBody>
                    <a:bodyPr/>
                    <a:lstStyle/>
                    <a:p>
                      <a:pPr marL="0" algn="l" rtl="0" eaLnBrk="1" fontAlgn="base" latinLnBrk="0" hangingPunct="1">
                        <a:spcBef>
                          <a:spcPts val="0"/>
                        </a:spcBef>
                        <a:spcAft>
                          <a:spcPts val="0"/>
                        </a:spcAft>
                      </a:pPr>
                      <a:r>
                        <a:rPr lang="en-GB" sz="1100" kern="1200">
                          <a:effectLst/>
                        </a:rPr>
                        <a:t>10.50am-11.20am​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Working better together  </a:t>
                      </a:r>
                      <a:endParaRPr lang="en-GB">
                        <a:effectLst/>
                      </a:endParaRPr>
                    </a:p>
                  </a:txBody>
                  <a:tcPr marL="0" marR="0" marT="0" marB="0" anchor="ctr"/>
                </a:tc>
                <a:extLst>
                  <a:ext uri="{0D108BD9-81ED-4DB2-BD59-A6C34878D82A}">
                    <a16:rowId xmlns:a16="http://schemas.microsoft.com/office/drawing/2014/main" val="2466920184"/>
                  </a:ext>
                </a:extLst>
              </a:tr>
              <a:tr h="262702">
                <a:tc>
                  <a:txBody>
                    <a:bodyPr/>
                    <a:lstStyle/>
                    <a:p>
                      <a:pPr marL="0" algn="l" rtl="0" eaLnBrk="1" fontAlgn="base" latinLnBrk="0" hangingPunct="1">
                        <a:spcBef>
                          <a:spcPts val="0"/>
                        </a:spcBef>
                        <a:spcAft>
                          <a:spcPts val="0"/>
                        </a:spcAft>
                      </a:pPr>
                      <a:r>
                        <a:rPr lang="en-GB" sz="1100" kern="1200">
                          <a:effectLst/>
                        </a:rPr>
                        <a:t>11.20am​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  Break </a:t>
                      </a:r>
                      <a:endParaRPr lang="en-GB">
                        <a:effectLst/>
                      </a:endParaRPr>
                    </a:p>
                  </a:txBody>
                  <a:tcPr marL="0" marR="0" marT="0" marB="0" anchor="ctr"/>
                </a:tc>
                <a:extLst>
                  <a:ext uri="{0D108BD9-81ED-4DB2-BD59-A6C34878D82A}">
                    <a16:rowId xmlns:a16="http://schemas.microsoft.com/office/drawing/2014/main" val="3547091086"/>
                  </a:ext>
                </a:extLst>
              </a:tr>
              <a:tr h="412819">
                <a:tc>
                  <a:txBody>
                    <a:bodyPr/>
                    <a:lstStyle/>
                    <a:p>
                      <a:pPr marL="0" algn="l" rtl="0" eaLnBrk="1" fontAlgn="base" latinLnBrk="0" hangingPunct="1">
                        <a:spcBef>
                          <a:spcPts val="0"/>
                        </a:spcBef>
                        <a:spcAft>
                          <a:spcPts val="0"/>
                        </a:spcAft>
                      </a:pPr>
                      <a:r>
                        <a:rPr lang="en-GB" sz="1100" kern="1200">
                          <a:effectLst/>
                        </a:rPr>
                        <a:t>11.35am-12.20pm​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 Influence – spheres of control </a:t>
                      </a:r>
                      <a:endParaRPr lang="en-GB">
                        <a:effectLst/>
                      </a:endParaRPr>
                    </a:p>
                  </a:txBody>
                  <a:tcPr marL="0" marR="0" marT="0" marB="0" anchor="ctr"/>
                </a:tc>
                <a:extLst>
                  <a:ext uri="{0D108BD9-81ED-4DB2-BD59-A6C34878D82A}">
                    <a16:rowId xmlns:a16="http://schemas.microsoft.com/office/drawing/2014/main" val="3418710734"/>
                  </a:ext>
                </a:extLst>
              </a:tr>
              <a:tr h="262702">
                <a:tc>
                  <a:txBody>
                    <a:bodyPr/>
                    <a:lstStyle/>
                    <a:p>
                      <a:pPr marL="0" algn="l" rtl="0" eaLnBrk="1" fontAlgn="base" latinLnBrk="0" hangingPunct="1">
                        <a:spcBef>
                          <a:spcPts val="0"/>
                        </a:spcBef>
                        <a:spcAft>
                          <a:spcPts val="0"/>
                        </a:spcAft>
                      </a:pPr>
                      <a:r>
                        <a:rPr lang="en-GB" sz="1100" kern="1200">
                          <a:effectLst/>
                        </a:rPr>
                        <a:t>12.20pm-1.20pm​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  Lunch</a:t>
                      </a:r>
                      <a:endParaRPr lang="en-GB">
                        <a:effectLst/>
                      </a:endParaRPr>
                    </a:p>
                  </a:txBody>
                  <a:tcPr marL="0" marR="0" marT="0" marB="0" anchor="ctr"/>
                </a:tc>
                <a:extLst>
                  <a:ext uri="{0D108BD9-81ED-4DB2-BD59-A6C34878D82A}">
                    <a16:rowId xmlns:a16="http://schemas.microsoft.com/office/drawing/2014/main" val="1965000065"/>
                  </a:ext>
                </a:extLst>
              </a:tr>
              <a:tr h="412819">
                <a:tc>
                  <a:txBody>
                    <a:bodyPr/>
                    <a:lstStyle/>
                    <a:p>
                      <a:pPr marL="0" algn="l" rtl="0" eaLnBrk="1" fontAlgn="base" latinLnBrk="0" hangingPunct="1">
                        <a:spcBef>
                          <a:spcPts val="0"/>
                        </a:spcBef>
                        <a:spcAft>
                          <a:spcPts val="0"/>
                        </a:spcAft>
                      </a:pPr>
                      <a:r>
                        <a:rPr lang="en-GB" sz="1100" kern="1200">
                          <a:effectLst/>
                        </a:rPr>
                        <a:t>1.20pm-2.00pm​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Assertiveness </a:t>
                      </a:r>
                      <a:endParaRPr lang="en-GB">
                        <a:effectLst/>
                      </a:endParaRPr>
                    </a:p>
                  </a:txBody>
                  <a:tcPr marL="0" marR="0" marT="0" marB="0" anchor="ctr"/>
                </a:tc>
                <a:extLst>
                  <a:ext uri="{0D108BD9-81ED-4DB2-BD59-A6C34878D82A}">
                    <a16:rowId xmlns:a16="http://schemas.microsoft.com/office/drawing/2014/main" val="1486285788"/>
                  </a:ext>
                </a:extLst>
              </a:tr>
              <a:tr h="412819">
                <a:tc>
                  <a:txBody>
                    <a:bodyPr/>
                    <a:lstStyle/>
                    <a:p>
                      <a:pPr marL="0" algn="l" rtl="0" eaLnBrk="1" fontAlgn="base" latinLnBrk="0" hangingPunct="1">
                        <a:spcBef>
                          <a:spcPts val="0"/>
                        </a:spcBef>
                        <a:spcAft>
                          <a:spcPts val="0"/>
                        </a:spcAft>
                      </a:pPr>
                      <a:r>
                        <a:rPr lang="en-GB" sz="1100" kern="1200">
                          <a:effectLst/>
                        </a:rPr>
                        <a:t>2.00pm-2.45pm​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Conflict and collaboration </a:t>
                      </a:r>
                      <a:endParaRPr lang="en-GB">
                        <a:effectLst/>
                      </a:endParaRPr>
                    </a:p>
                  </a:txBody>
                  <a:tcPr marL="0" marR="0" marT="0" marB="0" anchor="ctr"/>
                </a:tc>
                <a:extLst>
                  <a:ext uri="{0D108BD9-81ED-4DB2-BD59-A6C34878D82A}">
                    <a16:rowId xmlns:a16="http://schemas.microsoft.com/office/drawing/2014/main" val="3614524526"/>
                  </a:ext>
                </a:extLst>
              </a:tr>
              <a:tr h="262702">
                <a:tc>
                  <a:txBody>
                    <a:bodyPr/>
                    <a:lstStyle/>
                    <a:p>
                      <a:pPr marL="0" algn="l" rtl="0" eaLnBrk="1" fontAlgn="base" latinLnBrk="0" hangingPunct="1">
                        <a:spcBef>
                          <a:spcPts val="0"/>
                        </a:spcBef>
                        <a:spcAft>
                          <a:spcPts val="0"/>
                        </a:spcAft>
                      </a:pPr>
                      <a:r>
                        <a:rPr lang="en-GB" sz="1100" kern="1200">
                          <a:effectLst/>
                        </a:rPr>
                        <a:t>2.45pm​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Break​</a:t>
                      </a:r>
                      <a:endParaRPr lang="en-GB">
                        <a:effectLst/>
                      </a:endParaRPr>
                    </a:p>
                  </a:txBody>
                  <a:tcPr marL="0" marR="0" marT="0" marB="0" anchor="ctr"/>
                </a:tc>
                <a:extLst>
                  <a:ext uri="{0D108BD9-81ED-4DB2-BD59-A6C34878D82A}">
                    <a16:rowId xmlns:a16="http://schemas.microsoft.com/office/drawing/2014/main" val="1072261790"/>
                  </a:ext>
                </a:extLst>
              </a:tr>
              <a:tr h="412819">
                <a:tc>
                  <a:txBody>
                    <a:bodyPr/>
                    <a:lstStyle/>
                    <a:p>
                      <a:pPr marL="0" algn="l" rtl="0" eaLnBrk="1" fontAlgn="base" latinLnBrk="0" hangingPunct="1">
                        <a:spcBef>
                          <a:spcPts val="0"/>
                        </a:spcBef>
                        <a:spcAft>
                          <a:spcPts val="0"/>
                        </a:spcAft>
                      </a:pPr>
                      <a:r>
                        <a:rPr lang="en-GB" sz="1100" kern="1200">
                          <a:effectLst/>
                        </a:rPr>
                        <a:t>2.50pm-3.20pm​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XY Game </a:t>
                      </a:r>
                      <a:endParaRPr lang="en-GB">
                        <a:effectLst/>
                      </a:endParaRPr>
                    </a:p>
                  </a:txBody>
                  <a:tcPr marL="0" marR="0" marT="0" marB="0" anchor="ctr"/>
                </a:tc>
                <a:extLst>
                  <a:ext uri="{0D108BD9-81ED-4DB2-BD59-A6C34878D82A}">
                    <a16:rowId xmlns:a16="http://schemas.microsoft.com/office/drawing/2014/main" val="627160263"/>
                  </a:ext>
                </a:extLst>
              </a:tr>
              <a:tr h="412819">
                <a:tc>
                  <a:txBody>
                    <a:bodyPr/>
                    <a:lstStyle/>
                    <a:p>
                      <a:pPr marL="0" algn="l" rtl="0" eaLnBrk="1" fontAlgn="base" latinLnBrk="0" hangingPunct="1">
                        <a:spcBef>
                          <a:spcPts val="0"/>
                        </a:spcBef>
                        <a:spcAft>
                          <a:spcPts val="0"/>
                        </a:spcAft>
                      </a:pPr>
                      <a:r>
                        <a:rPr lang="en-GB" sz="1100" kern="1200">
                          <a:effectLst/>
                        </a:rPr>
                        <a:t>3.20pm- 3.50pm​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Buddies and action planning  </a:t>
                      </a:r>
                      <a:endParaRPr lang="en-GB">
                        <a:effectLst/>
                      </a:endParaRPr>
                    </a:p>
                  </a:txBody>
                  <a:tcPr marL="0" marR="0" marT="0" marB="0" anchor="ctr"/>
                </a:tc>
                <a:extLst>
                  <a:ext uri="{0D108BD9-81ED-4DB2-BD59-A6C34878D82A}">
                    <a16:rowId xmlns:a16="http://schemas.microsoft.com/office/drawing/2014/main" val="645837706"/>
                  </a:ext>
                </a:extLst>
              </a:tr>
              <a:tr h="412819">
                <a:tc>
                  <a:txBody>
                    <a:bodyPr/>
                    <a:lstStyle/>
                    <a:p>
                      <a:pPr marL="0" algn="l" rtl="0" eaLnBrk="1" fontAlgn="base" latinLnBrk="0" hangingPunct="1">
                        <a:spcBef>
                          <a:spcPts val="0"/>
                        </a:spcBef>
                        <a:spcAft>
                          <a:spcPts val="0"/>
                        </a:spcAft>
                      </a:pPr>
                      <a:r>
                        <a:rPr lang="en-GB" sz="1100" kern="1200">
                          <a:effectLst/>
                        </a:rPr>
                        <a:t>3.50pm-4.00pm​</a:t>
                      </a:r>
                      <a:endParaRPr lang="en-GB">
                        <a:effectLst/>
                      </a:endParaRPr>
                    </a:p>
                  </a:txBody>
                  <a:tcPr marL="0" marR="0" marT="0" marB="0" anchor="ctr"/>
                </a:tc>
                <a:tc>
                  <a:txBody>
                    <a:bodyPr/>
                    <a:lstStyle/>
                    <a:p>
                      <a:pPr marL="0" algn="l" rtl="0" eaLnBrk="1" fontAlgn="base" latinLnBrk="0" hangingPunct="1">
                        <a:spcBef>
                          <a:spcPts val="0"/>
                        </a:spcBef>
                        <a:spcAft>
                          <a:spcPts val="0"/>
                        </a:spcAft>
                      </a:pPr>
                      <a:r>
                        <a:rPr lang="en-GB" sz="1100" kern="1200">
                          <a:effectLst/>
                        </a:rPr>
                        <a:t>Close​</a:t>
                      </a:r>
                      <a:endParaRPr lang="en-GB">
                        <a:effectLst/>
                      </a:endParaRPr>
                    </a:p>
                  </a:txBody>
                  <a:tcPr marL="0" marR="0" marT="0" marB="0" anchor="ctr"/>
                </a:tc>
                <a:extLst>
                  <a:ext uri="{0D108BD9-81ED-4DB2-BD59-A6C34878D82A}">
                    <a16:rowId xmlns:a16="http://schemas.microsoft.com/office/drawing/2014/main" val="2388177872"/>
                  </a:ext>
                </a:extLst>
              </a:tr>
            </a:tbl>
          </a:graphicData>
        </a:graphic>
      </p:graphicFrame>
    </p:spTree>
    <p:extLst>
      <p:ext uri="{BB962C8B-B14F-4D97-AF65-F5344CB8AC3E}">
        <p14:creationId xmlns:p14="http://schemas.microsoft.com/office/powerpoint/2010/main" val="366555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Working better together (3 of 3)</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230976" y="860642"/>
            <a:ext cx="8806376" cy="5552901"/>
          </a:xfrm>
        </p:spPr>
        <p:txBody>
          <a:bodyPr vert="horz" lIns="91440" tIns="45720" rIns="91440" bIns="45720" numCol="1" rtlCol="0" anchor="t">
            <a:noAutofit/>
          </a:bodyPr>
          <a:lstStyle/>
          <a:p>
            <a:pPr marL="0" indent="0">
              <a:buNone/>
            </a:pPr>
            <a:r>
              <a:rPr lang="en-GB">
                <a:latin typeface="+mj-lt"/>
              </a:rPr>
              <a:t>Ask participants: how do you know if your amygdala has taken over? Share in the group. </a:t>
            </a:r>
          </a:p>
          <a:p>
            <a:pPr marL="0" indent="0">
              <a:buNone/>
            </a:pPr>
            <a:r>
              <a:rPr lang="en-GB">
                <a:latin typeface="+mj-lt"/>
              </a:rPr>
              <a:t>Provide these answers to participants – clicking through the animated slide as you do - you have:</a:t>
            </a:r>
          </a:p>
          <a:p>
            <a:pPr>
              <a:spcBef>
                <a:spcPts val="0"/>
              </a:spcBef>
              <a:spcAft>
                <a:spcPts val="0"/>
              </a:spcAft>
            </a:pPr>
            <a:r>
              <a:rPr lang="en-GB">
                <a:latin typeface="+mj-lt"/>
              </a:rPr>
              <a:t>A strong emotional reaction</a:t>
            </a:r>
          </a:p>
          <a:p>
            <a:pPr>
              <a:spcBef>
                <a:spcPts val="0"/>
              </a:spcBef>
              <a:spcAft>
                <a:spcPts val="0"/>
              </a:spcAft>
            </a:pPr>
            <a:r>
              <a:rPr lang="en-GB">
                <a:latin typeface="+mj-lt"/>
                <a:cs typeface="Calibri Light"/>
              </a:rPr>
              <a:t>It’s very quick</a:t>
            </a:r>
          </a:p>
          <a:p>
            <a:pPr>
              <a:spcBef>
                <a:spcPts val="0"/>
              </a:spcBef>
              <a:spcAft>
                <a:spcPts val="0"/>
              </a:spcAft>
            </a:pPr>
            <a:r>
              <a:rPr lang="en-GB">
                <a:latin typeface="+mj-lt"/>
                <a:cs typeface="Calibri Light"/>
              </a:rPr>
              <a:t>You have the post even realisation that you should have done something different (If only I hadn’t said that or if only I’d thought to say that)</a:t>
            </a:r>
          </a:p>
          <a:p>
            <a:pPr marL="0" indent="0">
              <a:buNone/>
            </a:pPr>
            <a:r>
              <a:rPr lang="en-GB" b="1">
                <a:latin typeface="+mj-lt"/>
                <a:cs typeface="Calibri Light"/>
              </a:rPr>
              <a:t>The key here isn’t to try to stop the amygdala response </a:t>
            </a:r>
            <a:r>
              <a:rPr lang="en-GB">
                <a:latin typeface="+mj-lt"/>
                <a:cs typeface="Calibri Light"/>
              </a:rPr>
              <a:t>– it’s how our brains are wired! Nor is it saying that emotional reactions are wrong – they are what make us human (e.g. it’s what makes us laugh spontaneously to a joke)! But it’s about trying to slow the emotional reaction down long enough to assess whether it’s appropriate to the stimulus and the situation! </a:t>
            </a:r>
            <a:r>
              <a:rPr lang="en-GB" b="1">
                <a:latin typeface="+mj-lt"/>
                <a:cs typeface="Calibri Light"/>
              </a:rPr>
              <a:t>We are suggesting you PAUSE the reaction, rather than stopping it completely, so you can consider the most effective way to channel the emotion to get a good result. </a:t>
            </a:r>
            <a:endParaRPr lang="en-GB">
              <a:latin typeface="+mj-lt"/>
            </a:endParaRPr>
          </a:p>
          <a:p>
            <a:pPr marL="0" indent="0">
              <a:buNone/>
            </a:pPr>
            <a:r>
              <a:rPr lang="en-GB">
                <a:latin typeface="+mj-lt"/>
                <a:cs typeface="Calibri Light"/>
              </a:rPr>
              <a:t>Get participants into pairs, spend 5 minutes discussing what situations in their PSW role has caused an emotional reaction? What practical steps could they put in place to help slow the emotional reaction? Share in the wider group. Explain how an understanding of how you respond under threat will help when working with others, particularly other professionals. The purpose of this module to help you build an effective network with other professionals, using communication and influencing skills to establish your PSW role and your voice. Working with other people, especially those with different personalities, perspectives and behaviours to ours can be very positive but can also be challenging. It is important to understand how we react in certain situations to ensure relationships can be effective as possible. </a:t>
            </a:r>
            <a:endParaRPr lang="en-GB" b="1"/>
          </a:p>
          <a:p>
            <a:pPr marL="0" indent="0">
              <a:lnSpc>
                <a:spcPct val="100000"/>
              </a:lnSpc>
              <a:spcBef>
                <a:spcPts val="0"/>
              </a:spcBef>
              <a:spcAft>
                <a:spcPts val="600"/>
              </a:spcAft>
              <a:buNone/>
            </a:pPr>
            <a:r>
              <a:rPr lang="en-GB" b="1"/>
              <a:t>Timings:  </a:t>
            </a:r>
          </a:p>
          <a:p>
            <a:pPr marL="0" indent="0">
              <a:lnSpc>
                <a:spcPct val="100000"/>
              </a:lnSpc>
              <a:spcBef>
                <a:spcPts val="0"/>
              </a:spcBef>
              <a:spcAft>
                <a:spcPts val="600"/>
              </a:spcAft>
              <a:buNone/>
            </a:pPr>
            <a:r>
              <a:rPr lang="en-GB"/>
              <a:t>Group discussion: 5 mins,</a:t>
            </a:r>
          </a:p>
          <a:p>
            <a:pPr marL="0" indent="0">
              <a:lnSpc>
                <a:spcPct val="100000"/>
              </a:lnSpc>
              <a:spcBef>
                <a:spcPts val="0"/>
              </a:spcBef>
              <a:spcAft>
                <a:spcPts val="600"/>
              </a:spcAft>
              <a:buNone/>
            </a:pPr>
            <a:r>
              <a:rPr lang="en-GB"/>
              <a:t> Amygdala hijack overview and discussion: 15 mins</a:t>
            </a:r>
          </a:p>
          <a:p>
            <a:pPr marL="0" indent="0">
              <a:lnSpc>
                <a:spcPct val="100000"/>
              </a:lnSpc>
              <a:spcBef>
                <a:spcPts val="0"/>
              </a:spcBef>
              <a:spcAft>
                <a:spcPts val="600"/>
              </a:spcAft>
              <a:buNone/>
            </a:pPr>
            <a:r>
              <a:rPr lang="en-GB"/>
              <a:t>Discussion in pairs: 5 mins, debrief 5 mins</a:t>
            </a:r>
            <a:endParaRPr lang="en-GB" b="1"/>
          </a:p>
        </p:txBody>
      </p:sp>
    </p:spTree>
    <p:extLst>
      <p:ext uri="{BB962C8B-B14F-4D97-AF65-F5344CB8AC3E}">
        <p14:creationId xmlns:p14="http://schemas.microsoft.com/office/powerpoint/2010/main" val="86405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Working better together</a:t>
            </a:r>
          </a:p>
        </p:txBody>
      </p:sp>
      <p:pic>
        <p:nvPicPr>
          <p:cNvPr id="6" name="Picture 4" descr="Related image">
            <a:extLst>
              <a:ext uri="{FF2B5EF4-FFF2-40B4-BE49-F238E27FC236}">
                <a16:creationId xmlns:a16="http://schemas.microsoft.com/office/drawing/2014/main" id="{FB1DF275-2E05-4D44-9DD3-A5DFC2EA4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754" b="23030"/>
          <a:stretch/>
        </p:blipFill>
        <p:spPr bwMode="auto">
          <a:xfrm flipH="1">
            <a:off x="-1" y="2938468"/>
            <a:ext cx="2736128" cy="299264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3">
            <a:extLst>
              <a:ext uri="{FF2B5EF4-FFF2-40B4-BE49-F238E27FC236}">
                <a16:creationId xmlns:a16="http://schemas.microsoft.com/office/drawing/2014/main" id="{1B6287D3-59A5-469C-B4E1-F5AE939BEB87}"/>
              </a:ext>
            </a:extLst>
          </p:cNvPr>
          <p:cNvSpPr/>
          <p:nvPr/>
        </p:nvSpPr>
        <p:spPr>
          <a:xfrm>
            <a:off x="823221" y="2114837"/>
            <a:ext cx="1676400"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Emotional Stimulus</a:t>
            </a:r>
          </a:p>
        </p:txBody>
      </p:sp>
      <p:sp>
        <p:nvSpPr>
          <p:cNvPr id="9" name="Rounded Rectangle 4">
            <a:extLst>
              <a:ext uri="{FF2B5EF4-FFF2-40B4-BE49-F238E27FC236}">
                <a16:creationId xmlns:a16="http://schemas.microsoft.com/office/drawing/2014/main" id="{54AC4420-614D-410D-A2AF-1C752AC2735C}"/>
              </a:ext>
            </a:extLst>
          </p:cNvPr>
          <p:cNvSpPr/>
          <p:nvPr/>
        </p:nvSpPr>
        <p:spPr>
          <a:xfrm>
            <a:off x="3095613" y="2775528"/>
            <a:ext cx="1676400"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Amygdala</a:t>
            </a:r>
          </a:p>
        </p:txBody>
      </p:sp>
      <p:sp>
        <p:nvSpPr>
          <p:cNvPr id="10" name="Rounded Rectangle 5">
            <a:extLst>
              <a:ext uri="{FF2B5EF4-FFF2-40B4-BE49-F238E27FC236}">
                <a16:creationId xmlns:a16="http://schemas.microsoft.com/office/drawing/2014/main" id="{5771D36D-5052-4EF2-A3E8-3D979DA939EE}"/>
              </a:ext>
            </a:extLst>
          </p:cNvPr>
          <p:cNvSpPr/>
          <p:nvPr/>
        </p:nvSpPr>
        <p:spPr>
          <a:xfrm>
            <a:off x="3095614" y="1154523"/>
            <a:ext cx="3675429"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Neocortex</a:t>
            </a:r>
          </a:p>
        </p:txBody>
      </p:sp>
      <p:sp>
        <p:nvSpPr>
          <p:cNvPr id="11" name="Rounded Rectangle 6">
            <a:extLst>
              <a:ext uri="{FF2B5EF4-FFF2-40B4-BE49-F238E27FC236}">
                <a16:creationId xmlns:a16="http://schemas.microsoft.com/office/drawing/2014/main" id="{12C98708-EAAA-4923-AF97-F6A54832C291}"/>
              </a:ext>
            </a:extLst>
          </p:cNvPr>
          <p:cNvSpPr/>
          <p:nvPr/>
        </p:nvSpPr>
        <p:spPr>
          <a:xfrm>
            <a:off x="7237942" y="1154523"/>
            <a:ext cx="1676400"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Rational Reaction</a:t>
            </a:r>
          </a:p>
        </p:txBody>
      </p:sp>
      <p:sp>
        <p:nvSpPr>
          <p:cNvPr id="12" name="Right Arrow 7">
            <a:extLst>
              <a:ext uri="{FF2B5EF4-FFF2-40B4-BE49-F238E27FC236}">
                <a16:creationId xmlns:a16="http://schemas.microsoft.com/office/drawing/2014/main" id="{01D52E70-E819-45A5-AC8A-7C1CC2524798}"/>
              </a:ext>
            </a:extLst>
          </p:cNvPr>
          <p:cNvSpPr/>
          <p:nvPr/>
        </p:nvSpPr>
        <p:spPr>
          <a:xfrm>
            <a:off x="2645217" y="1895175"/>
            <a:ext cx="304800" cy="474134"/>
          </a:xfrm>
          <a:prstGeom prst="rightArrow">
            <a:avLst/>
          </a:prstGeom>
          <a:solidFill>
            <a:srgbClr val="9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Right Arrow 8">
            <a:extLst>
              <a:ext uri="{FF2B5EF4-FFF2-40B4-BE49-F238E27FC236}">
                <a16:creationId xmlns:a16="http://schemas.microsoft.com/office/drawing/2014/main" id="{24AA8BDE-8C7E-4F5F-A016-A668526BC7BC}"/>
              </a:ext>
            </a:extLst>
          </p:cNvPr>
          <p:cNvSpPr/>
          <p:nvPr/>
        </p:nvSpPr>
        <p:spPr>
          <a:xfrm>
            <a:off x="6852092" y="1488956"/>
            <a:ext cx="304800" cy="474134"/>
          </a:xfrm>
          <a:prstGeom prst="rightArrow">
            <a:avLst/>
          </a:prstGeom>
          <a:solidFill>
            <a:srgbClr val="9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Right Arrow 9">
            <a:extLst>
              <a:ext uri="{FF2B5EF4-FFF2-40B4-BE49-F238E27FC236}">
                <a16:creationId xmlns:a16="http://schemas.microsoft.com/office/drawing/2014/main" id="{E417C133-3421-494A-A293-12D180284481}"/>
              </a:ext>
            </a:extLst>
          </p:cNvPr>
          <p:cNvSpPr/>
          <p:nvPr/>
        </p:nvSpPr>
        <p:spPr>
          <a:xfrm>
            <a:off x="2645217" y="3109961"/>
            <a:ext cx="304800" cy="474134"/>
          </a:xfrm>
          <a:prstGeom prst="rightArrow">
            <a:avLst/>
          </a:prstGeom>
          <a:solidFill>
            <a:srgbClr val="9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Rounded Rectangle 11">
            <a:extLst>
              <a:ext uri="{FF2B5EF4-FFF2-40B4-BE49-F238E27FC236}">
                <a16:creationId xmlns:a16="http://schemas.microsoft.com/office/drawing/2014/main" id="{D45D5501-DB5A-435A-BE46-433EB58FD590}"/>
              </a:ext>
            </a:extLst>
          </p:cNvPr>
          <p:cNvSpPr/>
          <p:nvPr/>
        </p:nvSpPr>
        <p:spPr>
          <a:xfrm>
            <a:off x="5263169" y="2775528"/>
            <a:ext cx="1676400" cy="1143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Emotional Reaction</a:t>
            </a:r>
          </a:p>
        </p:txBody>
      </p:sp>
      <p:sp>
        <p:nvSpPr>
          <p:cNvPr id="16" name="Rounded Rectangle 12">
            <a:extLst>
              <a:ext uri="{FF2B5EF4-FFF2-40B4-BE49-F238E27FC236}">
                <a16:creationId xmlns:a16="http://schemas.microsoft.com/office/drawing/2014/main" id="{8C33EBE3-E324-4FA9-9824-E39D48F8C75F}"/>
              </a:ext>
            </a:extLst>
          </p:cNvPr>
          <p:cNvSpPr/>
          <p:nvPr/>
        </p:nvSpPr>
        <p:spPr>
          <a:xfrm>
            <a:off x="3095612" y="4618896"/>
            <a:ext cx="1676400" cy="1143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Strong emotional reaction</a:t>
            </a:r>
          </a:p>
        </p:txBody>
      </p:sp>
      <p:sp>
        <p:nvSpPr>
          <p:cNvPr id="17" name="Rounded Rectangle 13">
            <a:extLst>
              <a:ext uri="{FF2B5EF4-FFF2-40B4-BE49-F238E27FC236}">
                <a16:creationId xmlns:a16="http://schemas.microsoft.com/office/drawing/2014/main" id="{DB8C2DDC-5AF3-42DB-925E-362B9BF84F2D}"/>
              </a:ext>
            </a:extLst>
          </p:cNvPr>
          <p:cNvSpPr/>
          <p:nvPr/>
        </p:nvSpPr>
        <p:spPr>
          <a:xfrm>
            <a:off x="5166777" y="4618896"/>
            <a:ext cx="1676400" cy="1143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Sudden onset</a:t>
            </a:r>
          </a:p>
        </p:txBody>
      </p:sp>
      <p:sp>
        <p:nvSpPr>
          <p:cNvPr id="18" name="Rounded Rectangle 14">
            <a:extLst>
              <a:ext uri="{FF2B5EF4-FFF2-40B4-BE49-F238E27FC236}">
                <a16:creationId xmlns:a16="http://schemas.microsoft.com/office/drawing/2014/main" id="{83E28621-BE43-415D-9AA6-C4B6BFEB42BB}"/>
              </a:ext>
            </a:extLst>
          </p:cNvPr>
          <p:cNvSpPr/>
          <p:nvPr/>
        </p:nvSpPr>
        <p:spPr>
          <a:xfrm>
            <a:off x="7237942" y="4618896"/>
            <a:ext cx="1676400" cy="1143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Post-event realisation</a:t>
            </a:r>
          </a:p>
        </p:txBody>
      </p:sp>
      <p:sp>
        <p:nvSpPr>
          <p:cNvPr id="19" name="Right Arrow 17">
            <a:extLst>
              <a:ext uri="{FF2B5EF4-FFF2-40B4-BE49-F238E27FC236}">
                <a16:creationId xmlns:a16="http://schemas.microsoft.com/office/drawing/2014/main" id="{C9EE7780-F311-4E18-8047-9AAFFAA5BA31}"/>
              </a:ext>
            </a:extLst>
          </p:cNvPr>
          <p:cNvSpPr/>
          <p:nvPr/>
        </p:nvSpPr>
        <p:spPr>
          <a:xfrm>
            <a:off x="4865191" y="3109961"/>
            <a:ext cx="304800" cy="474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0" name="Bent-Up Arrow 19">
            <a:extLst>
              <a:ext uri="{FF2B5EF4-FFF2-40B4-BE49-F238E27FC236}">
                <a16:creationId xmlns:a16="http://schemas.microsoft.com/office/drawing/2014/main" id="{857A5615-84A3-4ED9-BBE2-0D9FC70C47AC}"/>
              </a:ext>
            </a:extLst>
          </p:cNvPr>
          <p:cNvSpPr/>
          <p:nvPr/>
        </p:nvSpPr>
        <p:spPr>
          <a:xfrm>
            <a:off x="7069414" y="2369309"/>
            <a:ext cx="1293760" cy="1138319"/>
          </a:xfrm>
          <a:prstGeom prst="bentUpArrow">
            <a:avLst/>
          </a:prstGeom>
          <a:solidFill>
            <a:srgbClr val="9B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75206A2-B25B-4996-8F1A-65502E43DF55}"/>
              </a:ext>
            </a:extLst>
          </p:cNvPr>
          <p:cNvSpPr/>
          <p:nvPr/>
        </p:nvSpPr>
        <p:spPr>
          <a:xfrm>
            <a:off x="4836937" y="2593993"/>
            <a:ext cx="2167555" cy="1506071"/>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AD820F3-CD94-4215-BA0C-9D67ACECAF35}"/>
              </a:ext>
            </a:extLst>
          </p:cNvPr>
          <p:cNvSpPr txBox="1"/>
          <p:nvPr/>
        </p:nvSpPr>
        <p:spPr>
          <a:xfrm>
            <a:off x="5439395" y="4099912"/>
            <a:ext cx="962636"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PAUSE</a:t>
            </a:r>
          </a:p>
        </p:txBody>
      </p:sp>
      <p:sp>
        <p:nvSpPr>
          <p:cNvPr id="2" name="TextBox 1">
            <a:extLst>
              <a:ext uri="{FF2B5EF4-FFF2-40B4-BE49-F238E27FC236}">
                <a16:creationId xmlns:a16="http://schemas.microsoft.com/office/drawing/2014/main" id="{C59E4088-4110-4286-82E8-322EADBB39ED}"/>
              </a:ext>
            </a:extLst>
          </p:cNvPr>
          <p:cNvSpPr txBox="1"/>
          <p:nvPr/>
        </p:nvSpPr>
        <p:spPr>
          <a:xfrm>
            <a:off x="55191" y="6054403"/>
            <a:ext cx="5384204" cy="415498"/>
          </a:xfrm>
          <a:prstGeom prst="rect">
            <a:avLst/>
          </a:prstGeom>
          <a:noFill/>
        </p:spPr>
        <p:txBody>
          <a:bodyPr wrap="square" rtlCol="0">
            <a:spAutoFit/>
          </a:bodyPr>
          <a:lstStyle/>
          <a:p>
            <a:r>
              <a:rPr lang="en-GB" sz="1050"/>
              <a:t>Adapted from: Emotional Intelligence: Why It Can Matter More Than IQ (Daniel Goleman, 2009)</a:t>
            </a:r>
          </a:p>
          <a:p>
            <a:endParaRPr lang="en-GB" sz="1050"/>
          </a:p>
        </p:txBody>
      </p:sp>
    </p:spTree>
    <p:extLst>
      <p:ext uri="{BB962C8B-B14F-4D97-AF65-F5344CB8AC3E}">
        <p14:creationId xmlns:p14="http://schemas.microsoft.com/office/powerpoint/2010/main" val="13298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Influence</a:t>
            </a:r>
          </a:p>
        </p:txBody>
      </p:sp>
    </p:spTree>
    <p:extLst>
      <p:ext uri="{BB962C8B-B14F-4D97-AF65-F5344CB8AC3E}">
        <p14:creationId xmlns:p14="http://schemas.microsoft.com/office/powerpoint/2010/main" val="334798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Influence Spheres of Control (1 of 2)</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02561" y="962038"/>
            <a:ext cx="8938877" cy="5657403"/>
          </a:xfrm>
        </p:spPr>
        <p:txBody>
          <a:bodyPr vert="horz" lIns="91440" tIns="45720" rIns="91440" bIns="45720" rtlCol="0" anchor="t">
            <a:noAutofit/>
          </a:bodyPr>
          <a:lstStyle/>
          <a:p>
            <a:pPr marL="0" indent="0">
              <a:lnSpc>
                <a:spcPct val="100000"/>
              </a:lnSpc>
              <a:spcBef>
                <a:spcPts val="0"/>
              </a:spcBef>
              <a:spcAft>
                <a:spcPts val="600"/>
              </a:spcAft>
              <a:buNone/>
            </a:pPr>
            <a:r>
              <a:rPr lang="en-GB" b="1"/>
              <a:t>Purpose: </a:t>
            </a:r>
            <a:r>
              <a:rPr lang="en-GB"/>
              <a:t> To introduce participants to the concepts underlying influencing others.  </a:t>
            </a:r>
            <a:endParaRPr lang="en-GB" b="1"/>
          </a:p>
          <a:p>
            <a:pPr marL="0" indent="0">
              <a:lnSpc>
                <a:spcPct val="100000"/>
              </a:lnSpc>
              <a:spcBef>
                <a:spcPts val="0"/>
              </a:spcBef>
              <a:spcAft>
                <a:spcPts val="600"/>
              </a:spcAft>
              <a:buNone/>
            </a:pPr>
            <a:r>
              <a:rPr lang="en-GB" b="1"/>
              <a:t>Materials: </a:t>
            </a:r>
            <a:r>
              <a:rPr lang="en-GB"/>
              <a:t> Spheres of Control handout, flipchart paper </a:t>
            </a:r>
            <a:endParaRPr lang="en-GB" b="1"/>
          </a:p>
          <a:p>
            <a:pPr marL="0" indent="0">
              <a:lnSpc>
                <a:spcPct val="100000"/>
              </a:lnSpc>
              <a:spcBef>
                <a:spcPts val="0"/>
              </a:spcBef>
              <a:spcAft>
                <a:spcPts val="600"/>
              </a:spcAft>
              <a:buNone/>
            </a:pPr>
            <a:r>
              <a:rPr lang="en-GB" b="1"/>
              <a:t>Instructions:  </a:t>
            </a:r>
            <a:r>
              <a:rPr lang="en-GB"/>
              <a:t>Ask participants to think individually when another professional they worked with triggered an amygdala hijack in themselves. Did you address it then let it go because nothing changed, or just let the whole thing go without addressing it? Ask participants to think if they gave the person feedback on their behaviour (ask participants to remember the Feedback Framework from Module 3). </a:t>
            </a:r>
          </a:p>
          <a:p>
            <a:pPr marL="0" indent="0">
              <a:lnSpc>
                <a:spcPct val="100000"/>
              </a:lnSpc>
              <a:spcBef>
                <a:spcPts val="0"/>
              </a:spcBef>
              <a:spcAft>
                <a:spcPts val="600"/>
              </a:spcAft>
              <a:buNone/>
            </a:pPr>
            <a:r>
              <a:rPr lang="en-GB"/>
              <a:t>Group discussion – ask the group what are the pros/cons of addressing the behaviour, or letting it go and not addressing it again. </a:t>
            </a:r>
          </a:p>
          <a:p>
            <a:pPr marL="0" indent="0">
              <a:lnSpc>
                <a:spcPct val="100000"/>
              </a:lnSpc>
              <a:spcBef>
                <a:spcPts val="0"/>
              </a:spcBef>
              <a:spcAft>
                <a:spcPts val="600"/>
              </a:spcAft>
              <a:buNone/>
            </a:pPr>
            <a:r>
              <a:rPr lang="en-GB" b="1"/>
              <a:t>Part 1 Spheres of Control: </a:t>
            </a:r>
            <a:r>
              <a:rPr lang="en-GB"/>
              <a:t>Introduce the ‘Sphere of Control’ to participants, explaining that that this concept suggests the things we’re worried about or have difficulty with falls into </a:t>
            </a:r>
            <a:r>
              <a:rPr lang="en-GB" sz="1400" b="0" i="0" u="none" strike="noStrike">
                <a:solidFill>
                  <a:srgbClr val="222222"/>
                </a:solidFill>
                <a:effectLst/>
                <a:latin typeface="+mj-lt"/>
              </a:rPr>
              <a:t>three domains: things we have control over, things we can influence, and things that are outside of our control and influence.  This framework can help categorise where issues fall when working with other professionals. </a:t>
            </a:r>
            <a:r>
              <a:rPr lang="en-GB">
                <a:solidFill>
                  <a:srgbClr val="222222"/>
                </a:solidFill>
                <a:latin typeface="+mj-lt"/>
              </a:rPr>
              <a:t>Hand out the Spheres of Control handout – explain how now we’re going to look at where aspects of our own lives sit within the spheres. </a:t>
            </a:r>
          </a:p>
          <a:p>
            <a:pPr marL="0" indent="0">
              <a:lnSpc>
                <a:spcPct val="100000"/>
              </a:lnSpc>
              <a:spcBef>
                <a:spcPts val="0"/>
              </a:spcBef>
              <a:spcAft>
                <a:spcPts val="600"/>
              </a:spcAft>
              <a:buNone/>
            </a:pPr>
            <a:r>
              <a:rPr lang="en-GB" b="1">
                <a:solidFill>
                  <a:srgbClr val="222222"/>
                </a:solidFill>
                <a:latin typeface="+mj-lt"/>
              </a:rPr>
              <a:t>Activity: </a:t>
            </a:r>
            <a:r>
              <a:rPr lang="en-GB">
                <a:solidFill>
                  <a:srgbClr val="222222"/>
                </a:solidFill>
                <a:latin typeface="+mj-lt"/>
              </a:rPr>
              <a:t>Ask participants to work in pairs to think about their own work life and list some of the challenges within this area – as many as they’d like. Then ask them to code the challenges against</a:t>
            </a:r>
            <a:r>
              <a:rPr lang="en-GB" b="0" i="0" u="none" strike="noStrike">
                <a:solidFill>
                  <a:srgbClr val="222222"/>
                </a:solidFill>
                <a:effectLst/>
                <a:latin typeface="+mj-lt"/>
              </a:rPr>
              <a:t>, “Within my control,” “Within my influence,” or “Outside of my control and influence.” </a:t>
            </a:r>
          </a:p>
          <a:p>
            <a:pPr marL="0" indent="0">
              <a:spcBef>
                <a:spcPts val="0"/>
              </a:spcBef>
              <a:buNone/>
            </a:pPr>
            <a:r>
              <a:rPr lang="en-GB" b="0" i="0" u="none" strike="noStrike">
                <a:solidFill>
                  <a:srgbClr val="222222"/>
                </a:solidFill>
                <a:effectLst/>
                <a:latin typeface="+mj-lt"/>
                <a:cs typeface="Calibri Light"/>
              </a:rPr>
              <a:t>Ask participants as a group: what category </a:t>
            </a:r>
            <a:r>
              <a:rPr lang="en-GB">
                <a:solidFill>
                  <a:srgbClr val="222222"/>
                </a:solidFill>
                <a:latin typeface="+mj-lt"/>
                <a:cs typeface="Calibri Light"/>
              </a:rPr>
              <a:t>did the</a:t>
            </a:r>
            <a:r>
              <a:rPr lang="en-GB" b="0" i="0" u="none" strike="noStrike">
                <a:solidFill>
                  <a:srgbClr val="222222"/>
                </a:solidFill>
                <a:effectLst/>
                <a:latin typeface="+mj-lt"/>
                <a:cs typeface="Calibri Light"/>
              </a:rPr>
              <a:t> majority of the challenges fell into? Share in the group. </a:t>
            </a:r>
            <a:r>
              <a:rPr lang="en-GB">
                <a:solidFill>
                  <a:srgbClr val="222222"/>
                </a:solidFill>
                <a:latin typeface="+mj-lt"/>
                <a:cs typeface="Calibri Light"/>
              </a:rPr>
              <a:t>Ask participants to re</a:t>
            </a:r>
            <a:r>
              <a:rPr lang="en-GB" b="0" i="0" u="none" strike="noStrike">
                <a:solidFill>
                  <a:srgbClr val="222222"/>
                </a:solidFill>
                <a:effectLst/>
                <a:latin typeface="+mj-lt"/>
                <a:cs typeface="Calibri Light"/>
              </a:rPr>
              <a:t>ad to themselves the challenges that are outside of their control and influence and notice how their body feels. See if they feel the emotional impact showing up on their body–perhaps shoulders feel tighter, breathing might shallow, and so on. Ask them to discuss as a group. </a:t>
            </a:r>
            <a:r>
              <a:rPr lang="en-GB">
                <a:solidFill>
                  <a:srgbClr val="222222"/>
                </a:solidFill>
                <a:latin typeface="+mj-lt"/>
                <a:cs typeface="Calibri Light"/>
              </a:rPr>
              <a:t>Then ask participants to consider whether </a:t>
            </a:r>
            <a:r>
              <a:rPr lang="en-GB" b="0" i="0" u="none" strike="noStrike">
                <a:solidFill>
                  <a:srgbClr val="222222"/>
                </a:solidFill>
                <a:effectLst/>
                <a:latin typeface="+mj-lt"/>
                <a:cs typeface="Calibri Light"/>
              </a:rPr>
              <a:t>there </a:t>
            </a:r>
            <a:r>
              <a:rPr lang="en-GB">
                <a:solidFill>
                  <a:srgbClr val="222222"/>
                </a:solidFill>
                <a:latin typeface="+mj-lt"/>
                <a:cs typeface="Calibri Light"/>
              </a:rPr>
              <a:t>are any</a:t>
            </a:r>
            <a:r>
              <a:rPr lang="en-GB" b="0" i="0" u="none" strike="noStrike">
                <a:solidFill>
                  <a:srgbClr val="222222"/>
                </a:solidFill>
                <a:effectLst/>
                <a:latin typeface="+mj-lt"/>
                <a:cs typeface="Calibri Light"/>
              </a:rPr>
              <a:t> that they can look at differently so that they can have more control over them?</a:t>
            </a:r>
            <a:r>
              <a:rPr lang="en-GB">
                <a:solidFill>
                  <a:srgbClr val="222222"/>
                </a:solidFill>
                <a:latin typeface="+mj-lt"/>
                <a:cs typeface="Calibri Light"/>
              </a:rPr>
              <a:t> </a:t>
            </a:r>
            <a:endParaRPr lang="en-GB" b="0" i="0" u="none" strike="noStrike">
              <a:solidFill>
                <a:srgbClr val="222222"/>
              </a:solidFill>
              <a:effectLst/>
              <a:latin typeface="+mj-lt"/>
            </a:endParaRPr>
          </a:p>
          <a:p>
            <a:pPr marL="0" indent="0">
              <a:spcBef>
                <a:spcPts val="0"/>
              </a:spcBef>
              <a:buNone/>
            </a:pPr>
            <a:r>
              <a:rPr lang="en-GB">
                <a:solidFill>
                  <a:srgbClr val="222222"/>
                </a:solidFill>
                <a:latin typeface="Calibri Light"/>
                <a:cs typeface="Calibri Light"/>
              </a:rPr>
              <a:t>Explain how sometimes we can find ways to influence what feels like something outside of our                                         our control, or at least to have a voice in it.</a:t>
            </a:r>
            <a:endParaRPr lang="en-GB" b="1">
              <a:latin typeface="Calibri Light"/>
              <a:cs typeface="Calibri Light"/>
            </a:endParaRPr>
          </a:p>
        </p:txBody>
      </p:sp>
    </p:spTree>
    <p:extLst>
      <p:ext uri="{BB962C8B-B14F-4D97-AF65-F5344CB8AC3E}">
        <p14:creationId xmlns:p14="http://schemas.microsoft.com/office/powerpoint/2010/main" val="401427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Influence Spheres of Control (2 of 2)</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203982" y="987028"/>
            <a:ext cx="8736036" cy="5552901"/>
          </a:xfrm>
        </p:spPr>
        <p:txBody>
          <a:bodyPr>
            <a:noAutofit/>
          </a:bodyPr>
          <a:lstStyle/>
          <a:p>
            <a:pPr marL="0" indent="0">
              <a:spcBef>
                <a:spcPts val="0"/>
              </a:spcBef>
              <a:buNone/>
            </a:pPr>
            <a:r>
              <a:rPr lang="en-GB" b="0" i="0" u="none" strike="noStrike">
                <a:solidFill>
                  <a:srgbClr val="222222"/>
                </a:solidFill>
                <a:effectLst/>
                <a:latin typeface="+mj-lt"/>
              </a:rPr>
              <a:t>Ask the group if there are any remaining challenges outside of their control that they’d like to let go of? Ask </a:t>
            </a:r>
            <a:r>
              <a:rPr lang="en-GB">
                <a:solidFill>
                  <a:srgbClr val="222222"/>
                </a:solidFill>
                <a:latin typeface="+mj-lt"/>
              </a:rPr>
              <a:t>participants to i</a:t>
            </a:r>
            <a:r>
              <a:rPr lang="en-GB" b="0" i="0" u="none" strike="noStrike">
                <a:solidFill>
                  <a:srgbClr val="222222"/>
                </a:solidFill>
                <a:effectLst/>
                <a:latin typeface="+mj-lt"/>
              </a:rPr>
              <a:t>magine putting them into a balloon filled with helium and then watching the balloon rise into the sky and disappear. Ask them to share how that made them feel to visualise that happening. Finally, look at the challenges that are within their sphere of influence and control. See if they can identify one concrete action they could do to address each one. Ask participants to share their ideas. </a:t>
            </a:r>
          </a:p>
          <a:p>
            <a:pPr marL="0" indent="0">
              <a:lnSpc>
                <a:spcPct val="100000"/>
              </a:lnSpc>
              <a:spcBef>
                <a:spcPts val="0"/>
              </a:spcBef>
              <a:spcAft>
                <a:spcPts val="600"/>
              </a:spcAft>
              <a:buNone/>
            </a:pPr>
            <a:r>
              <a:rPr lang="en-GB"/>
              <a:t>Ask participants how it felt to undertake that exercise? And how those they work might feel to undertake the same exercise?  Share thoughts in the group. Explain how this framework can help identify where people are expending their energy. </a:t>
            </a:r>
          </a:p>
          <a:p>
            <a:pPr marL="0" indent="0">
              <a:spcBef>
                <a:spcPts val="0"/>
              </a:spcBef>
              <a:buNone/>
            </a:pPr>
            <a:r>
              <a:rPr lang="en-GB"/>
              <a:t>Explain how things aren’t always cut and dry as what is within or outside of our control. </a:t>
            </a:r>
            <a:r>
              <a:rPr lang="en-GB" b="0" i="0" u="none" strike="noStrike">
                <a:solidFill>
                  <a:srgbClr val="222222"/>
                </a:solidFill>
                <a:effectLst/>
                <a:latin typeface="+mj-lt"/>
              </a:rPr>
              <a:t>Sometimes there are things that feel outside of our control that we really can have some influence over; the boundaries are murky. This is worth exploring with those you work with –as long as the focus is always on looking for opportunities to shift into a place of empowerment.</a:t>
            </a:r>
          </a:p>
          <a:p>
            <a:pPr marL="0" indent="0">
              <a:spcBef>
                <a:spcPts val="0"/>
              </a:spcBef>
              <a:buNone/>
            </a:pPr>
            <a:r>
              <a:rPr lang="en-GB" b="0" i="0" u="none" strike="noStrike">
                <a:solidFill>
                  <a:srgbClr val="222222"/>
                </a:solidFill>
                <a:effectLst/>
                <a:latin typeface="+mj-lt"/>
              </a:rPr>
              <a:t>This framework is about taking responsibility for our feelings, our choices, and our lives. It helps us move away from blame and into our own power. The bottom line is this: we have a finite amount of energy. The things that we can’t change drain us, but we do have control over how we respond to them. Can we reduce the amount of energy that goes into our frustration about those things? Can we shift that energy into something we have more control over? The key is to use our energy where it counts. The more we focus on what’s in our control, the more effective we’ll feel. The happier we’ll be. The more we’ll be able to tackle what’s within our sphere of influence. </a:t>
            </a:r>
            <a:endParaRPr lang="en-GB">
              <a:solidFill>
                <a:srgbClr val="222222"/>
              </a:solidFill>
              <a:latin typeface="+mj-lt"/>
            </a:endParaRPr>
          </a:p>
          <a:p>
            <a:pPr marL="0" indent="0">
              <a:spcBef>
                <a:spcPts val="0"/>
              </a:spcBef>
              <a:buNone/>
            </a:pPr>
            <a:r>
              <a:rPr lang="en-GB" b="0" i="0" u="none" strike="noStrike">
                <a:solidFill>
                  <a:srgbClr val="222222"/>
                </a:solidFill>
                <a:effectLst/>
                <a:latin typeface="+mj-lt"/>
              </a:rPr>
              <a:t>Ask participants why this might be important for those they work with? Group discussion. </a:t>
            </a:r>
          </a:p>
          <a:p>
            <a:pPr marL="0" indent="0">
              <a:spcBef>
                <a:spcPts val="0"/>
              </a:spcBef>
              <a:buNone/>
            </a:pPr>
            <a:r>
              <a:rPr lang="en-GB" b="1"/>
              <a:t>Timings: </a:t>
            </a:r>
          </a:p>
          <a:p>
            <a:pPr marL="0" indent="0">
              <a:lnSpc>
                <a:spcPct val="100000"/>
              </a:lnSpc>
              <a:spcBef>
                <a:spcPts val="0"/>
              </a:spcBef>
              <a:spcAft>
                <a:spcPts val="600"/>
              </a:spcAft>
              <a:buNone/>
            </a:pPr>
            <a:r>
              <a:rPr lang="en-GB"/>
              <a:t>Pros and cons discussion: 10 mins</a:t>
            </a:r>
          </a:p>
          <a:p>
            <a:pPr marL="0" indent="0">
              <a:lnSpc>
                <a:spcPct val="100000"/>
              </a:lnSpc>
              <a:spcBef>
                <a:spcPts val="0"/>
              </a:spcBef>
              <a:spcAft>
                <a:spcPts val="600"/>
              </a:spcAft>
              <a:buNone/>
            </a:pPr>
            <a:r>
              <a:rPr lang="en-GB"/>
              <a:t>Intro to spheres of control: 10 mins, activity: 10 mins, debrief: 5 mins</a:t>
            </a:r>
          </a:p>
          <a:p>
            <a:pPr marL="0" indent="0">
              <a:lnSpc>
                <a:spcPct val="100000"/>
              </a:lnSpc>
              <a:spcBef>
                <a:spcPts val="0"/>
              </a:spcBef>
              <a:spcAft>
                <a:spcPts val="600"/>
              </a:spcAft>
              <a:buNone/>
            </a:pPr>
            <a:r>
              <a:rPr lang="en-GB"/>
              <a:t>Balloon exercise and debrief: 10 mins</a:t>
            </a:r>
          </a:p>
        </p:txBody>
      </p:sp>
    </p:spTree>
    <p:extLst>
      <p:ext uri="{BB962C8B-B14F-4D97-AF65-F5344CB8AC3E}">
        <p14:creationId xmlns:p14="http://schemas.microsoft.com/office/powerpoint/2010/main" val="146685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30F91B-FC86-4CB2-80F7-DE24F28AB40C}"/>
              </a:ext>
            </a:extLst>
          </p:cNvPr>
          <p:cNvSpPr>
            <a:spLocks noGrp="1"/>
          </p:cNvSpPr>
          <p:nvPr>
            <p:ph type="title"/>
          </p:nvPr>
        </p:nvSpPr>
        <p:spPr/>
        <p:txBody>
          <a:bodyPr>
            <a:normAutofit/>
          </a:bodyPr>
          <a:lstStyle/>
          <a:p>
            <a:r>
              <a:rPr lang="en-GB"/>
              <a:t>Spheres of control</a:t>
            </a:r>
          </a:p>
        </p:txBody>
      </p:sp>
      <p:sp>
        <p:nvSpPr>
          <p:cNvPr id="5" name="Flowchart: Connector 4">
            <a:extLst>
              <a:ext uri="{FF2B5EF4-FFF2-40B4-BE49-F238E27FC236}">
                <a16:creationId xmlns:a16="http://schemas.microsoft.com/office/drawing/2014/main" id="{9D28C90C-FDD8-446D-BA8E-B95B38765453}"/>
              </a:ext>
            </a:extLst>
          </p:cNvPr>
          <p:cNvSpPr/>
          <p:nvPr/>
        </p:nvSpPr>
        <p:spPr>
          <a:xfrm>
            <a:off x="3249638" y="1262575"/>
            <a:ext cx="5008098" cy="4332850"/>
          </a:xfrm>
          <a:prstGeom prst="flowChart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Connector 5">
            <a:extLst>
              <a:ext uri="{FF2B5EF4-FFF2-40B4-BE49-F238E27FC236}">
                <a16:creationId xmlns:a16="http://schemas.microsoft.com/office/drawing/2014/main" id="{CCD957DD-2861-4DEE-8747-337F9448DF63}"/>
              </a:ext>
            </a:extLst>
          </p:cNvPr>
          <p:cNvSpPr/>
          <p:nvPr/>
        </p:nvSpPr>
        <p:spPr>
          <a:xfrm>
            <a:off x="3746110" y="1801330"/>
            <a:ext cx="4015154" cy="325534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a:extLst>
              <a:ext uri="{FF2B5EF4-FFF2-40B4-BE49-F238E27FC236}">
                <a16:creationId xmlns:a16="http://schemas.microsoft.com/office/drawing/2014/main" id="{A64FD9C3-6646-4BB1-8FC4-F5A0CB32613F}"/>
              </a:ext>
            </a:extLst>
          </p:cNvPr>
          <p:cNvSpPr/>
          <p:nvPr/>
        </p:nvSpPr>
        <p:spPr>
          <a:xfrm>
            <a:off x="4557054" y="2432314"/>
            <a:ext cx="2393266" cy="199337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979BCBBB-3B1B-471D-99C2-DB27FF68F52C}"/>
              </a:ext>
            </a:extLst>
          </p:cNvPr>
          <p:cNvCxnSpPr>
            <a:cxnSpLocks/>
          </p:cNvCxnSpPr>
          <p:nvPr/>
        </p:nvCxnSpPr>
        <p:spPr>
          <a:xfrm>
            <a:off x="2178733" y="2319269"/>
            <a:ext cx="2915527" cy="487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6CDD62-7A98-47A5-90E6-B469F2D09552}"/>
              </a:ext>
            </a:extLst>
          </p:cNvPr>
          <p:cNvSpPr txBox="1"/>
          <p:nvPr/>
        </p:nvSpPr>
        <p:spPr>
          <a:xfrm>
            <a:off x="577947" y="1975475"/>
            <a:ext cx="1589649" cy="646331"/>
          </a:xfrm>
          <a:prstGeom prst="rect">
            <a:avLst/>
          </a:prstGeom>
          <a:noFill/>
        </p:spPr>
        <p:txBody>
          <a:bodyPr wrap="square" rtlCol="0">
            <a:spAutoFit/>
          </a:bodyPr>
          <a:lstStyle/>
          <a:p>
            <a:r>
              <a:rPr lang="en-GB"/>
              <a:t>What you can </a:t>
            </a:r>
            <a:r>
              <a:rPr lang="en-GB" b="1"/>
              <a:t>control </a:t>
            </a:r>
            <a:r>
              <a:rPr lang="en-GB"/>
              <a:t> </a:t>
            </a:r>
          </a:p>
        </p:txBody>
      </p:sp>
      <p:cxnSp>
        <p:nvCxnSpPr>
          <p:cNvPr id="19" name="Straight Arrow Connector 18">
            <a:extLst>
              <a:ext uri="{FF2B5EF4-FFF2-40B4-BE49-F238E27FC236}">
                <a16:creationId xmlns:a16="http://schemas.microsoft.com/office/drawing/2014/main" id="{40767A36-F495-48BE-8096-45FC92FE3969}"/>
              </a:ext>
            </a:extLst>
          </p:cNvPr>
          <p:cNvCxnSpPr>
            <a:cxnSpLocks/>
          </p:cNvCxnSpPr>
          <p:nvPr/>
        </p:nvCxnSpPr>
        <p:spPr>
          <a:xfrm>
            <a:off x="2130629" y="3560550"/>
            <a:ext cx="21804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E42333-77C7-48C3-81EC-9B18C300FDEB}"/>
              </a:ext>
            </a:extLst>
          </p:cNvPr>
          <p:cNvSpPr txBox="1"/>
          <p:nvPr/>
        </p:nvSpPr>
        <p:spPr>
          <a:xfrm>
            <a:off x="521676" y="3237384"/>
            <a:ext cx="1589649" cy="646331"/>
          </a:xfrm>
          <a:prstGeom prst="rect">
            <a:avLst/>
          </a:prstGeom>
          <a:noFill/>
        </p:spPr>
        <p:txBody>
          <a:bodyPr wrap="square" rtlCol="0">
            <a:spAutoFit/>
          </a:bodyPr>
          <a:lstStyle/>
          <a:p>
            <a:r>
              <a:rPr lang="en-GB"/>
              <a:t>What you can </a:t>
            </a:r>
            <a:r>
              <a:rPr lang="en-GB" b="1"/>
              <a:t>influence  </a:t>
            </a:r>
            <a:r>
              <a:rPr lang="en-GB"/>
              <a:t> </a:t>
            </a:r>
          </a:p>
        </p:txBody>
      </p:sp>
      <p:cxnSp>
        <p:nvCxnSpPr>
          <p:cNvPr id="26" name="Straight Arrow Connector 25">
            <a:extLst>
              <a:ext uri="{FF2B5EF4-FFF2-40B4-BE49-F238E27FC236}">
                <a16:creationId xmlns:a16="http://schemas.microsoft.com/office/drawing/2014/main" id="{6ACE9413-FB3D-4EA3-B432-AD941C33CC6E}"/>
              </a:ext>
            </a:extLst>
          </p:cNvPr>
          <p:cNvCxnSpPr>
            <a:cxnSpLocks/>
          </p:cNvCxnSpPr>
          <p:nvPr/>
        </p:nvCxnSpPr>
        <p:spPr>
          <a:xfrm>
            <a:off x="2236763" y="4889110"/>
            <a:ext cx="21804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619FE85-14DE-43AE-956A-7C863DD173A7}"/>
              </a:ext>
            </a:extLst>
          </p:cNvPr>
          <p:cNvSpPr txBox="1"/>
          <p:nvPr/>
        </p:nvSpPr>
        <p:spPr>
          <a:xfrm>
            <a:off x="516674" y="4288945"/>
            <a:ext cx="1589649" cy="1200329"/>
          </a:xfrm>
          <a:prstGeom prst="rect">
            <a:avLst/>
          </a:prstGeom>
          <a:noFill/>
        </p:spPr>
        <p:txBody>
          <a:bodyPr wrap="square" rtlCol="0">
            <a:spAutoFit/>
          </a:bodyPr>
          <a:lstStyle/>
          <a:p>
            <a:r>
              <a:rPr lang="en-GB"/>
              <a:t>Everything else – </a:t>
            </a:r>
            <a:r>
              <a:rPr lang="en-GB" b="1"/>
              <a:t>outside of your control and influence </a:t>
            </a:r>
          </a:p>
        </p:txBody>
      </p:sp>
    </p:spTree>
    <p:extLst>
      <p:ext uri="{BB962C8B-B14F-4D97-AF65-F5344CB8AC3E}">
        <p14:creationId xmlns:p14="http://schemas.microsoft.com/office/powerpoint/2010/main" val="225814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(1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211015" y="908279"/>
            <a:ext cx="8567456" cy="5552901"/>
          </a:xfrm>
        </p:spPr>
        <p:txBody>
          <a:bodyPr vert="horz" lIns="91440" tIns="45720" rIns="91440" bIns="45720" rtlCol="0" anchor="t">
            <a:noAutofit/>
          </a:bodyPr>
          <a:lstStyle/>
          <a:p>
            <a:pPr marL="0" indent="0">
              <a:spcBef>
                <a:spcPts val="0"/>
              </a:spcBef>
              <a:buNone/>
            </a:pPr>
            <a:r>
              <a:rPr lang="en-GB" b="1">
                <a:latin typeface="Calibri Light"/>
                <a:cs typeface="Calibri Light"/>
              </a:rPr>
              <a:t>Part 2 Assertive Communication: </a:t>
            </a:r>
            <a:endParaRPr lang="en-GB" b="1"/>
          </a:p>
          <a:p>
            <a:pPr marL="0" indent="0">
              <a:spcBef>
                <a:spcPts val="0"/>
              </a:spcBef>
              <a:buNone/>
            </a:pPr>
            <a:r>
              <a:rPr lang="en-GB" b="1">
                <a:latin typeface="Calibri Light"/>
                <a:cs typeface="Calibri Light"/>
              </a:rPr>
              <a:t>Activity: </a:t>
            </a:r>
            <a:r>
              <a:rPr lang="en-GB">
                <a:latin typeface="Calibri Light"/>
                <a:cs typeface="Calibri Light"/>
              </a:rPr>
              <a:t>Ask participants to get into pairs and discuss: what does being assertive at work look like? When have you been assertive at work? 5 minutes then re-group for wider discussion. Ask participants to think about what was discussed in their pairs and what outcome resulted from them being assertive at work? </a:t>
            </a:r>
            <a:endParaRPr lang="en-GB"/>
          </a:p>
          <a:p>
            <a:pPr marL="0" indent="0">
              <a:spcBef>
                <a:spcPts val="0"/>
              </a:spcBef>
              <a:buNone/>
            </a:pPr>
            <a:r>
              <a:rPr lang="en-GB">
                <a:latin typeface="Calibri Light"/>
                <a:cs typeface="Calibri Light"/>
              </a:rPr>
              <a:t>Explain how being assertive at work often can be really hard for people and many people struggle with it. We can be stopped from being assertive by our insecurities, perceived weaknesses, motivations and goals. Explain how being assertive is a communication skill – and if you want to effectively work with others, displaying assertiveness is essential. We just covered spheres of control looking at what is within our sphere, assertiveness enables you to put forward your ideas, thoughts and opinions by effectively expressing yourself and helps earn others’ respect and boot self-esteem i.e. what you can control and what you can influence.</a:t>
            </a:r>
          </a:p>
          <a:p>
            <a:pPr marL="0" indent="0">
              <a:spcBef>
                <a:spcPts val="0"/>
              </a:spcBef>
              <a:buNone/>
            </a:pPr>
            <a:r>
              <a:rPr lang="en-GB">
                <a:solidFill>
                  <a:srgbClr val="222222"/>
                </a:solidFill>
                <a:latin typeface="+mj-lt"/>
                <a:cs typeface="Calibri Light"/>
              </a:rPr>
              <a:t>In your pairs you just covered what does being assertive at work look like, thinking about your answers ask the group what emotional reaction did the assertive person display? Link back to facts-stories-emotions-behaviour from Module 3. Explain how assertive people often navigate difficult situations calmly and professionally, deflecting anger and frustration seen in others with diplomacy and confidence. That level of assertiveness helps to achieve results, allowing problems to be solved and good relationships with others to be built. Ask participants to get back into pairs and discuss: why might you need to be assertive as a PSW? Feedback in the wider group.</a:t>
            </a:r>
          </a:p>
          <a:p>
            <a:pPr marL="0" indent="0">
              <a:spcBef>
                <a:spcPts val="0"/>
              </a:spcBef>
              <a:buNone/>
            </a:pPr>
            <a:r>
              <a:rPr lang="en-GB">
                <a:solidFill>
                  <a:srgbClr val="222222"/>
                </a:solidFill>
                <a:latin typeface="+mj-lt"/>
                <a:cs typeface="Calibri Light"/>
              </a:rPr>
              <a:t>Explain how we will look deeper at assertiveness by focusing on the I’m Ok, You’re Ok model by Thomas Anthony Harris (slide 27). Explain how being assertive is not just putting opinion forward and speaking up, it is a combination of how we communicate and how we treat the other person in the conversation. Show slide 33 with definitions of each of the model quadrants. Ask participants what quadrant they feel they sit in and why? Ask participants to take a moment to think about which style they use most often in their relationships at work (recognising that this will change according to the circumstances). </a:t>
            </a:r>
            <a:endParaRPr lang="en-GB">
              <a:solidFill>
                <a:srgbClr val="222222"/>
              </a:solidFill>
              <a:latin typeface="+mj-lt"/>
            </a:endParaRPr>
          </a:p>
          <a:p>
            <a:pPr marL="0" indent="0">
              <a:spcBef>
                <a:spcPts val="0"/>
              </a:spcBef>
              <a:buNone/>
            </a:pPr>
            <a:r>
              <a:rPr lang="en-GB" b="1">
                <a:latin typeface="Calibri Light"/>
                <a:cs typeface="Calibri Light"/>
              </a:rPr>
              <a:t>Timings: </a:t>
            </a:r>
            <a:r>
              <a:rPr lang="en-GB">
                <a:latin typeface="Calibri Light"/>
                <a:cs typeface="Calibri Light"/>
              </a:rPr>
              <a:t>Discussion in pairs: 5 mins, debrief: 5 mins</a:t>
            </a:r>
          </a:p>
          <a:p>
            <a:pPr marL="0" indent="0">
              <a:spcBef>
                <a:spcPts val="0"/>
              </a:spcBef>
              <a:buNone/>
            </a:pPr>
            <a:r>
              <a:rPr lang="en-GB">
                <a:latin typeface="Calibri Light"/>
                <a:cs typeface="Calibri Light"/>
              </a:rPr>
              <a:t>Intro to I’m ok model: 10 mins</a:t>
            </a:r>
          </a:p>
          <a:p>
            <a:pPr marL="0" indent="0">
              <a:lnSpc>
                <a:spcPct val="100000"/>
              </a:lnSpc>
              <a:spcBef>
                <a:spcPts val="0"/>
              </a:spcBef>
              <a:spcAft>
                <a:spcPts val="600"/>
              </a:spcAft>
              <a:buNone/>
            </a:pPr>
            <a:endParaRPr lang="en-GB" b="1"/>
          </a:p>
          <a:p>
            <a:pPr marL="0" indent="0">
              <a:lnSpc>
                <a:spcPct val="100000"/>
              </a:lnSpc>
              <a:spcBef>
                <a:spcPts val="0"/>
              </a:spcBef>
              <a:spcAft>
                <a:spcPts val="600"/>
              </a:spcAft>
              <a:buNone/>
            </a:pPr>
            <a:endParaRPr lang="en-GB" b="1"/>
          </a:p>
        </p:txBody>
      </p:sp>
    </p:spTree>
    <p:extLst>
      <p:ext uri="{BB962C8B-B14F-4D97-AF65-F5344CB8AC3E}">
        <p14:creationId xmlns:p14="http://schemas.microsoft.com/office/powerpoint/2010/main" val="3511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A1F9-7E7D-4CCA-B651-C3D74ACB6A58}"/>
              </a:ext>
            </a:extLst>
          </p:cNvPr>
          <p:cNvSpPr>
            <a:spLocks noGrp="1"/>
          </p:cNvSpPr>
          <p:nvPr>
            <p:ph type="title"/>
          </p:nvPr>
        </p:nvSpPr>
        <p:spPr/>
        <p:txBody>
          <a:bodyPr/>
          <a:lstStyle/>
          <a:p>
            <a:r>
              <a:rPr lang="en-GB"/>
              <a:t>I’m OK/You’re OK</a:t>
            </a:r>
          </a:p>
        </p:txBody>
      </p:sp>
      <p:pic>
        <p:nvPicPr>
          <p:cNvPr id="4" name="Picture 3">
            <a:extLst>
              <a:ext uri="{FF2B5EF4-FFF2-40B4-BE49-F238E27FC236}">
                <a16:creationId xmlns:a16="http://schemas.microsoft.com/office/drawing/2014/main" id="{BF9367A8-1A73-4D50-897C-345767D31315}"/>
              </a:ext>
            </a:extLst>
          </p:cNvPr>
          <p:cNvPicPr>
            <a:picLocks noChangeAspect="1"/>
          </p:cNvPicPr>
          <p:nvPr/>
        </p:nvPicPr>
        <p:blipFill>
          <a:blip r:embed="rId3"/>
          <a:stretch>
            <a:fillRect/>
          </a:stretch>
        </p:blipFill>
        <p:spPr>
          <a:xfrm>
            <a:off x="112542" y="1247363"/>
            <a:ext cx="5836487" cy="4710304"/>
          </a:xfrm>
          <a:prstGeom prst="rect">
            <a:avLst/>
          </a:prstGeom>
        </p:spPr>
      </p:pic>
      <p:sp>
        <p:nvSpPr>
          <p:cNvPr id="5" name="TextBox 4">
            <a:extLst>
              <a:ext uri="{FF2B5EF4-FFF2-40B4-BE49-F238E27FC236}">
                <a16:creationId xmlns:a16="http://schemas.microsoft.com/office/drawing/2014/main" id="{C99ECA47-AD6D-4901-B8D3-D6AD351452B9}"/>
              </a:ext>
            </a:extLst>
          </p:cNvPr>
          <p:cNvSpPr txBox="1"/>
          <p:nvPr/>
        </p:nvSpPr>
        <p:spPr>
          <a:xfrm>
            <a:off x="5104967" y="2193340"/>
            <a:ext cx="3736548" cy="3293209"/>
          </a:xfrm>
          <a:prstGeom prst="rect">
            <a:avLst/>
          </a:prstGeom>
          <a:solidFill>
            <a:schemeClr val="bg2"/>
          </a:solidFill>
        </p:spPr>
        <p:txBody>
          <a:bodyPr wrap="square">
            <a:spAutoFit/>
          </a:bodyPr>
          <a:lstStyle/>
          <a:p>
            <a:pPr algn="l" fontAlgn="base"/>
            <a:r>
              <a:rPr lang="en-GB" sz="1600" b="1" u="none" strike="noStrike">
                <a:solidFill>
                  <a:srgbClr val="000000"/>
                </a:solidFill>
                <a:effectLst/>
              </a:rPr>
              <a:t>I’m ok </a:t>
            </a:r>
            <a:r>
              <a:rPr lang="en-GB" sz="1600" u="none" strike="noStrike">
                <a:solidFill>
                  <a:srgbClr val="000000"/>
                </a:solidFill>
                <a:effectLst/>
              </a:rPr>
              <a:t>means I respect myself and feel confident to put forward my thoughts and opinions</a:t>
            </a:r>
            <a:r>
              <a:rPr lang="en-GB" sz="1600" b="1" u="none" strike="noStrike">
                <a:solidFill>
                  <a:srgbClr val="000000"/>
                </a:solidFill>
                <a:effectLst/>
              </a:rPr>
              <a:t>. </a:t>
            </a:r>
          </a:p>
          <a:p>
            <a:pPr algn="l" fontAlgn="base"/>
            <a:endParaRPr lang="en-GB" sz="1600" u="none" strike="noStrike">
              <a:solidFill>
                <a:srgbClr val="000000"/>
              </a:solidFill>
              <a:effectLst/>
            </a:endParaRPr>
          </a:p>
          <a:p>
            <a:pPr algn="l" fontAlgn="base"/>
            <a:r>
              <a:rPr lang="en-GB" sz="1600" b="1" u="none" strike="noStrike">
                <a:solidFill>
                  <a:srgbClr val="000000"/>
                </a:solidFill>
                <a:effectLst/>
              </a:rPr>
              <a:t>I’m not ok</a:t>
            </a:r>
            <a:r>
              <a:rPr lang="en-GB" sz="1600" u="none" strike="noStrike">
                <a:solidFill>
                  <a:srgbClr val="000000"/>
                </a:solidFill>
                <a:effectLst/>
              </a:rPr>
              <a:t> means I don’t feel able to express myself or my ideas.</a:t>
            </a:r>
          </a:p>
          <a:p>
            <a:pPr algn="l" fontAlgn="base"/>
            <a:endParaRPr lang="en-GB" sz="1600" u="none" strike="noStrike">
              <a:solidFill>
                <a:srgbClr val="000000"/>
              </a:solidFill>
              <a:effectLst/>
            </a:endParaRPr>
          </a:p>
          <a:p>
            <a:pPr algn="l" fontAlgn="base"/>
            <a:r>
              <a:rPr lang="en-GB" sz="1600" b="1" u="none" strike="noStrike">
                <a:solidFill>
                  <a:srgbClr val="000000"/>
                </a:solidFill>
                <a:effectLst/>
              </a:rPr>
              <a:t>You’re ok </a:t>
            </a:r>
            <a:r>
              <a:rPr lang="en-GB" sz="1600" u="none" strike="noStrike">
                <a:solidFill>
                  <a:srgbClr val="000000"/>
                </a:solidFill>
                <a:effectLst/>
              </a:rPr>
              <a:t>means I respect you, I am interested in your perspective and want to hear it</a:t>
            </a:r>
            <a:r>
              <a:rPr lang="en-GB" sz="1600" b="1" u="none" strike="noStrike">
                <a:solidFill>
                  <a:srgbClr val="000000"/>
                </a:solidFill>
                <a:effectLst/>
              </a:rPr>
              <a:t>. </a:t>
            </a:r>
          </a:p>
          <a:p>
            <a:pPr algn="l" fontAlgn="base"/>
            <a:endParaRPr lang="en-GB" sz="1600" u="none" strike="noStrike">
              <a:solidFill>
                <a:srgbClr val="000000"/>
              </a:solidFill>
              <a:effectLst/>
            </a:endParaRPr>
          </a:p>
          <a:p>
            <a:pPr algn="l" fontAlgn="base"/>
            <a:r>
              <a:rPr lang="en-GB" sz="1600" b="1" u="none" strike="noStrike">
                <a:solidFill>
                  <a:srgbClr val="000000"/>
                </a:solidFill>
                <a:effectLst/>
              </a:rPr>
              <a:t>You’re not ok</a:t>
            </a:r>
            <a:r>
              <a:rPr lang="en-GB" sz="1600" u="none" strike="noStrike">
                <a:solidFill>
                  <a:srgbClr val="000000"/>
                </a:solidFill>
                <a:effectLst/>
              </a:rPr>
              <a:t> means I’m not respecting you, and don’t value your ideas.</a:t>
            </a:r>
          </a:p>
        </p:txBody>
      </p:sp>
      <p:sp>
        <p:nvSpPr>
          <p:cNvPr id="3" name="Rectangle 2">
            <a:extLst>
              <a:ext uri="{FF2B5EF4-FFF2-40B4-BE49-F238E27FC236}">
                <a16:creationId xmlns:a16="http://schemas.microsoft.com/office/drawing/2014/main" id="{3FEE7B97-A109-474A-B1B5-56ECBDC93CC8}"/>
              </a:ext>
            </a:extLst>
          </p:cNvPr>
          <p:cNvSpPr/>
          <p:nvPr/>
        </p:nvSpPr>
        <p:spPr>
          <a:xfrm>
            <a:off x="489856" y="5879515"/>
            <a:ext cx="5240383" cy="261610"/>
          </a:xfrm>
          <a:prstGeom prst="rect">
            <a:avLst/>
          </a:prstGeom>
        </p:spPr>
        <p:txBody>
          <a:bodyPr wrap="square">
            <a:spAutoFit/>
          </a:bodyPr>
          <a:lstStyle/>
          <a:p>
            <a:r>
              <a:rPr lang="en-GB" sz="1100"/>
              <a:t>https://www.managementcentre.co.uk/insights/assertiveness-at-work-explained/</a:t>
            </a:r>
          </a:p>
        </p:txBody>
      </p:sp>
    </p:spTree>
    <p:extLst>
      <p:ext uri="{BB962C8B-B14F-4D97-AF65-F5344CB8AC3E}">
        <p14:creationId xmlns:p14="http://schemas.microsoft.com/office/powerpoint/2010/main" val="265976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(2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5817" y="598552"/>
            <a:ext cx="8916694" cy="5660895"/>
          </a:xfrm>
        </p:spPr>
        <p:txBody>
          <a:bodyPr>
            <a:noAutofit/>
          </a:bodyPr>
          <a:lstStyle/>
          <a:p>
            <a:pPr marL="0" indent="0">
              <a:lnSpc>
                <a:spcPct val="100000"/>
              </a:lnSpc>
              <a:spcBef>
                <a:spcPts val="0"/>
              </a:spcBef>
              <a:spcAft>
                <a:spcPts val="600"/>
              </a:spcAft>
              <a:buNone/>
            </a:pPr>
            <a:endParaRPr lang="en-GB"/>
          </a:p>
          <a:p>
            <a:pPr marL="0" indent="0">
              <a:lnSpc>
                <a:spcPct val="100000"/>
              </a:lnSpc>
              <a:spcBef>
                <a:spcPts val="0"/>
              </a:spcBef>
              <a:spcAft>
                <a:spcPts val="600"/>
              </a:spcAft>
              <a:buNone/>
            </a:pPr>
            <a:r>
              <a:rPr lang="en-GB" b="1"/>
              <a:t>SCENARIO SET UP:</a:t>
            </a:r>
          </a:p>
          <a:p>
            <a:r>
              <a:rPr lang="en-GB" sz="1400"/>
              <a:t>Both facilitators to role play </a:t>
            </a:r>
            <a:r>
              <a:rPr lang="en-GB" sz="1400" i="1"/>
              <a:t>4 </a:t>
            </a:r>
            <a:r>
              <a:rPr lang="en-GB" i="1"/>
              <a:t>different </a:t>
            </a:r>
            <a:r>
              <a:rPr lang="en-GB" sz="1400" i="1"/>
              <a:t>situations </a:t>
            </a:r>
            <a:r>
              <a:rPr lang="en-GB" sz="1400"/>
              <a:t>but the running theme (which can be explained to participants) is that Person B is told by </a:t>
            </a:r>
            <a:r>
              <a:rPr lang="en-GB"/>
              <a:t>Person A </a:t>
            </a:r>
            <a:r>
              <a:rPr lang="en-GB" sz="1400"/>
              <a:t>that they didn’t feel the other pulled their weight in preparing for today’s session and it made them feel like it wasn’t a partnership (make the link for participants to the Module 3 ABCDE feedback model). Person A’s delivery of the feedback should be assertive and confident throughout.</a:t>
            </a:r>
          </a:p>
          <a:p>
            <a:r>
              <a:rPr lang="en-GB" sz="1400"/>
              <a:t>Ask participants whilst observing each situation, they are to jot down positives/negatives for each response from Person B.</a:t>
            </a:r>
          </a:p>
          <a:p>
            <a:r>
              <a:rPr lang="en-GB"/>
              <a:t>Situations below are not to be told to participants: </a:t>
            </a:r>
            <a:endParaRPr lang="en-GB" sz="1400"/>
          </a:p>
          <a:p>
            <a:pPr marL="514350" indent="-514350">
              <a:buAutoNum type="arabicPeriod"/>
            </a:pPr>
            <a:r>
              <a:rPr lang="en-GB" sz="1400" i="1"/>
              <a:t>First situation the receiver responds aggressively</a:t>
            </a:r>
            <a:endParaRPr lang="en-GB" b="1" u="sng"/>
          </a:p>
          <a:p>
            <a:pPr marL="0" indent="0">
              <a:lnSpc>
                <a:spcPct val="100000"/>
              </a:lnSpc>
              <a:spcBef>
                <a:spcPts val="0"/>
              </a:spcBef>
              <a:spcAft>
                <a:spcPts val="600"/>
              </a:spcAft>
              <a:buNone/>
            </a:pPr>
            <a:endParaRPr lang="en-GB"/>
          </a:p>
        </p:txBody>
      </p:sp>
    </p:spTree>
    <p:extLst>
      <p:ext uri="{BB962C8B-B14F-4D97-AF65-F5344CB8AC3E}">
        <p14:creationId xmlns:p14="http://schemas.microsoft.com/office/powerpoint/2010/main" val="362007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(3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5817" y="598552"/>
            <a:ext cx="8785303" cy="5660895"/>
          </a:xfrm>
        </p:spPr>
        <p:txBody>
          <a:bodyPr vert="horz" lIns="91440" tIns="45720" rIns="91440" bIns="45720" rtlCol="0" anchor="t">
            <a:noAutofit/>
          </a:bodyPr>
          <a:lstStyle/>
          <a:p>
            <a:pPr marL="0" indent="0">
              <a:lnSpc>
                <a:spcPct val="100000"/>
              </a:lnSpc>
              <a:spcBef>
                <a:spcPts val="0"/>
              </a:spcBef>
              <a:spcAft>
                <a:spcPts val="600"/>
              </a:spcAft>
              <a:buNone/>
            </a:pPr>
            <a:endParaRPr lang="en-GB" b="1" u="sng"/>
          </a:p>
          <a:p>
            <a:pPr marL="0" indent="0">
              <a:lnSpc>
                <a:spcPct val="100000"/>
              </a:lnSpc>
              <a:spcBef>
                <a:spcPts val="0"/>
              </a:spcBef>
              <a:spcAft>
                <a:spcPts val="600"/>
              </a:spcAft>
              <a:buNone/>
            </a:pPr>
            <a:r>
              <a:rPr lang="en-GB" b="1">
                <a:latin typeface="Calibri Light"/>
                <a:cs typeface="Calibri Light"/>
              </a:rPr>
              <a:t>SCENARIO SCRIPT FOR FACILITATORS:</a:t>
            </a:r>
          </a:p>
          <a:p>
            <a:pPr marL="0" indent="0">
              <a:buNone/>
            </a:pPr>
            <a:r>
              <a:rPr lang="en-GB" sz="1400" i="1">
                <a:latin typeface="Calibri Light"/>
                <a:cs typeface="Calibri Light"/>
              </a:rPr>
              <a:t>Situation 1: Receiver responds aggressively</a:t>
            </a:r>
          </a:p>
          <a:p>
            <a:pPr marL="0" indent="0">
              <a:buNone/>
            </a:pPr>
            <a:r>
              <a:rPr lang="en-GB">
                <a:latin typeface="Calibri Light"/>
                <a:cs typeface="Calibri Light"/>
              </a:rPr>
              <a:t>Person A: “Hi X, I wanted to speak to you quickly about the prep for today’s session . Is that ok?” Person B: “Yeah sure”. Person A: “I just didn’t feel you did as much as usual to help prepare for today’s session. It made me feel like we weren’t working together and that it wasn’t a partnership. What do you think?” Person B: “That’s ridiculous. I did the same as you, if not more in preparing for the session.” Person A: “I just felt that this….” Person B talks over Person A: “I don’t really care. What you’re saying just isn’t true. There’s nothing more to talk about”. Person B then walks away from Person A with conflict unresolved. </a:t>
            </a:r>
            <a:endParaRPr lang="en-GB"/>
          </a:p>
          <a:p>
            <a:pPr marL="0" indent="0">
              <a:buNone/>
            </a:pPr>
            <a:r>
              <a:rPr lang="en-GB">
                <a:latin typeface="+mj-lt"/>
                <a:cs typeface="Calibri Light"/>
              </a:rPr>
              <a:t>Ask participants in the whole group what the positive/negative impact of this form of communication would be with those they work with? Why? </a:t>
            </a:r>
            <a:endParaRPr lang="en-GB"/>
          </a:p>
          <a:p>
            <a:pPr marL="0" indent="0">
              <a:spcBef>
                <a:spcPts val="0"/>
              </a:spcBef>
              <a:buNone/>
            </a:pPr>
            <a:endParaRPr lang="en-GB" b="1" u="sng"/>
          </a:p>
          <a:p>
            <a:pPr marL="0" indent="0">
              <a:spcBef>
                <a:spcPts val="0"/>
              </a:spcBef>
              <a:buNone/>
            </a:pPr>
            <a:r>
              <a:rPr lang="en-GB">
                <a:latin typeface="Calibri Light"/>
                <a:cs typeface="Calibri Light"/>
              </a:rPr>
              <a:t>Show slide 33 and talk through aggressive behaviour</a:t>
            </a:r>
          </a:p>
          <a:p>
            <a:pPr marL="0" indent="0">
              <a:spcBef>
                <a:spcPts val="0"/>
              </a:spcBef>
              <a:buNone/>
            </a:pPr>
            <a:r>
              <a:rPr lang="en-GB" b="1" u="sng">
                <a:latin typeface="Calibri Light"/>
                <a:cs typeface="Calibri Light"/>
              </a:rPr>
              <a:t>AGGRESSIVE:  </a:t>
            </a:r>
            <a:r>
              <a:rPr lang="en-GB">
                <a:latin typeface="Calibri Light"/>
                <a:cs typeface="Calibri Light"/>
              </a:rPr>
              <a:t>people sometimes think that by being bossy, pushy or disrespectful of other people is the same as speaking up. Whilst this does allow our voice to be heard, we are not respecting or listening to the other person. Aggressive behaviour can be displayed by talking over people, exaggerating, or belittling the other person or their idea with our choice of words. This type of behaviour can be perceived as selfish, rude and controlling as it shuts down the conversation. People might think they have won the conversation with this behaviour, but ultimately they have not won over the other person and will have damaged the relationships.</a:t>
            </a:r>
            <a:endParaRPr lang="en-GB" b="1" u="sng">
              <a:latin typeface="Calibri Light"/>
              <a:cs typeface="Calibri Light"/>
            </a:endParaRPr>
          </a:p>
          <a:p>
            <a:pPr marL="0" indent="0">
              <a:buNone/>
            </a:pPr>
            <a:endParaRPr lang="en-GB">
              <a:latin typeface="+mj-lt"/>
            </a:endParaRPr>
          </a:p>
          <a:p>
            <a:pPr marL="0" indent="0">
              <a:buNone/>
            </a:pPr>
            <a:endParaRPr lang="en-GB"/>
          </a:p>
          <a:p>
            <a:pPr marL="0" indent="0">
              <a:lnSpc>
                <a:spcPct val="100000"/>
              </a:lnSpc>
              <a:spcBef>
                <a:spcPts val="0"/>
              </a:spcBef>
              <a:spcAft>
                <a:spcPts val="600"/>
              </a:spcAft>
              <a:buNone/>
            </a:pPr>
            <a:endParaRPr lang="en-GB"/>
          </a:p>
        </p:txBody>
      </p:sp>
    </p:spTree>
    <p:extLst>
      <p:ext uri="{BB962C8B-B14F-4D97-AF65-F5344CB8AC3E}">
        <p14:creationId xmlns:p14="http://schemas.microsoft.com/office/powerpoint/2010/main" val="405755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Housekeeping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479665"/>
            <a:ext cx="8288614" cy="4960324"/>
          </a:xfrm>
        </p:spPr>
        <p:txBody>
          <a:bodyPr vert="horz" lIns="91440" tIns="45720" rIns="91440" bIns="45720" rtlCol="0" anchor="t">
            <a:noAutofit/>
          </a:bodyPr>
          <a:lstStyle/>
          <a:p>
            <a:pPr marL="0" indent="0">
              <a:buNone/>
            </a:pPr>
            <a:r>
              <a:rPr lang="en-GB" b="1">
                <a:latin typeface="Calibri Light"/>
                <a:cs typeface="Calibri Light"/>
              </a:rPr>
              <a:t>Purpose: </a:t>
            </a:r>
            <a:r>
              <a:rPr lang="en-GB">
                <a:latin typeface="Calibri Light"/>
                <a:cs typeface="Calibri Light"/>
              </a:rPr>
              <a:t>To make sure everyone knows the basics about the venue and the day</a:t>
            </a:r>
            <a:endParaRPr lang="en-GB" b="1">
              <a:latin typeface="Calibri Light"/>
              <a:cs typeface="Calibri Light"/>
            </a:endParaRPr>
          </a:p>
          <a:p>
            <a:pPr marL="0" indent="0">
              <a:buNone/>
            </a:pPr>
            <a:r>
              <a:rPr lang="en-GB" b="1">
                <a:latin typeface="Calibri Light"/>
                <a:cs typeface="Calibri Light"/>
              </a:rPr>
              <a:t>Materials: </a:t>
            </a:r>
            <a:r>
              <a:rPr lang="en-GB">
                <a:latin typeface="Calibri Light"/>
                <a:cs typeface="Calibri Light"/>
              </a:rPr>
              <a:t>None</a:t>
            </a:r>
          </a:p>
          <a:p>
            <a:pPr marL="0" indent="0">
              <a:buNone/>
            </a:pPr>
            <a:r>
              <a:rPr lang="en-GB" b="1">
                <a:latin typeface="Calibri Light"/>
                <a:cs typeface="Calibri Light"/>
              </a:rPr>
              <a:t>Instructions: </a:t>
            </a:r>
            <a:r>
              <a:rPr lang="en-GB">
                <a:latin typeface="Calibri Light"/>
                <a:cs typeface="Calibri Light"/>
              </a:rPr>
              <a:t>Talk through the icons on slide 4:</a:t>
            </a:r>
          </a:p>
          <a:p>
            <a:r>
              <a:rPr lang="en-GB">
                <a:latin typeface="Calibri Light"/>
                <a:cs typeface="Calibri Light"/>
              </a:rPr>
              <a:t>Finish time</a:t>
            </a:r>
          </a:p>
          <a:p>
            <a:r>
              <a:rPr lang="en-GB">
                <a:latin typeface="Calibri Light"/>
                <a:cs typeface="Calibri Light"/>
              </a:rPr>
              <a:t>Tea/coffee breaks – what time breaks are planned and letting people know that you can stop for additional breaks if needed. Let people know where the break-out spaces are</a:t>
            </a:r>
          </a:p>
          <a:p>
            <a:r>
              <a:rPr lang="en-GB">
                <a:latin typeface="Calibri Light"/>
                <a:cs typeface="Calibri Light"/>
              </a:rPr>
              <a:t>Lunch – let people know that lunch is provided and at what time</a:t>
            </a:r>
          </a:p>
          <a:p>
            <a:r>
              <a:rPr lang="en-GB">
                <a:latin typeface="Calibri Light"/>
                <a:cs typeface="Calibri Light"/>
              </a:rPr>
              <a:t>Toilets – make sure everyone knows where they are</a:t>
            </a:r>
          </a:p>
          <a:p>
            <a:r>
              <a:rPr lang="en-GB">
                <a:latin typeface="Calibri Light"/>
                <a:cs typeface="Calibri Light"/>
              </a:rPr>
              <a:t>Fire – let them know if there are any planned fire tests and where the fire exits are</a:t>
            </a:r>
          </a:p>
          <a:p>
            <a:r>
              <a:rPr lang="en-GB">
                <a:latin typeface="Calibri Light"/>
                <a:cs typeface="Calibri Light"/>
              </a:rPr>
              <a:t>Phones – ask people to put their phones onto silent (or off if possible!)</a:t>
            </a:r>
          </a:p>
          <a:p>
            <a:pPr marL="0" indent="0">
              <a:buNone/>
            </a:pPr>
            <a:r>
              <a:rPr lang="en-GB" b="1">
                <a:latin typeface="Calibri Light"/>
                <a:cs typeface="Calibri Light"/>
              </a:rPr>
              <a:t>Timings: </a:t>
            </a:r>
            <a:r>
              <a:rPr lang="en-GB">
                <a:latin typeface="Calibri Light"/>
                <a:cs typeface="Calibri Light"/>
              </a:rPr>
              <a:t>5 mins</a:t>
            </a:r>
            <a:endParaRPr lang="en-GB" b="1">
              <a:latin typeface="Calibri Light"/>
              <a:cs typeface="Calibri Light"/>
            </a:endParaRPr>
          </a:p>
        </p:txBody>
      </p:sp>
    </p:spTree>
    <p:extLst>
      <p:ext uri="{BB962C8B-B14F-4D97-AF65-F5344CB8AC3E}">
        <p14:creationId xmlns:p14="http://schemas.microsoft.com/office/powerpoint/2010/main" val="1636384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(4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5817" y="598552"/>
            <a:ext cx="8916694" cy="5660895"/>
          </a:xfrm>
        </p:spPr>
        <p:txBody>
          <a:bodyPr vert="horz" lIns="91440" tIns="45720" rIns="91440" bIns="45720" rtlCol="0" anchor="t">
            <a:noAutofit/>
          </a:bodyPr>
          <a:lstStyle/>
          <a:p>
            <a:pPr marL="0" indent="0">
              <a:lnSpc>
                <a:spcPct val="100000"/>
              </a:lnSpc>
              <a:spcBef>
                <a:spcPts val="0"/>
              </a:spcBef>
              <a:spcAft>
                <a:spcPts val="600"/>
              </a:spcAft>
              <a:buNone/>
            </a:pPr>
            <a:endParaRPr lang="en-GB" b="1" i="1"/>
          </a:p>
          <a:p>
            <a:pPr marL="0" indent="0">
              <a:lnSpc>
                <a:spcPct val="100000"/>
              </a:lnSpc>
              <a:spcBef>
                <a:spcPts val="0"/>
              </a:spcBef>
              <a:spcAft>
                <a:spcPts val="600"/>
              </a:spcAft>
              <a:buNone/>
            </a:pPr>
            <a:r>
              <a:rPr lang="en-GB" b="1">
                <a:latin typeface="Calibri Light"/>
                <a:cs typeface="Calibri Light"/>
              </a:rPr>
              <a:t>SCENARIO SCRIPT FOR FACILITATORS:</a:t>
            </a:r>
          </a:p>
          <a:p>
            <a:pPr marL="0" indent="0">
              <a:buNone/>
            </a:pPr>
            <a:r>
              <a:rPr lang="en-GB" i="1">
                <a:latin typeface="Calibri Light"/>
                <a:cs typeface="Calibri Light"/>
              </a:rPr>
              <a:t>Situation 2: R</a:t>
            </a:r>
            <a:r>
              <a:rPr lang="en-GB" sz="1400" i="1">
                <a:latin typeface="Calibri Light"/>
                <a:cs typeface="Calibri Light"/>
              </a:rPr>
              <a:t>eceiver responds weakly and does not voice their opinion</a:t>
            </a:r>
            <a:r>
              <a:rPr lang="en-GB" i="1">
                <a:latin typeface="Calibri Light"/>
                <a:cs typeface="Calibri Light"/>
              </a:rPr>
              <a:t> </a:t>
            </a:r>
          </a:p>
          <a:p>
            <a:pPr marL="0" indent="0">
              <a:buNone/>
            </a:pPr>
            <a:r>
              <a:rPr lang="en-GB">
                <a:latin typeface="Calibri Light"/>
                <a:cs typeface="Calibri Light"/>
              </a:rPr>
              <a:t>Person A: “Hi X, I wanted to speak to you quickly about the prep for today’s session . Is that ok?” Person B: “Yeah sure”. Person A: “I just didn’t feel you did as much as usual to help prepare for today’s session. It made me feel like we weren’t working together and that it wasn’t a partnership. What do you think?” Person B: “Oh I’m so </a:t>
            </a:r>
            <a:r>
              <a:rPr lang="en-GB" err="1">
                <a:latin typeface="Calibri Light"/>
                <a:cs typeface="Calibri Light"/>
              </a:rPr>
              <a:t>so</a:t>
            </a:r>
            <a:r>
              <a:rPr lang="en-GB">
                <a:latin typeface="Calibri Light"/>
                <a:cs typeface="Calibri Light"/>
              </a:rPr>
              <a:t> sorry I did that. I promise that won’t ever happen again” Person A: “Yeah next time, we should maybe not let that happen again”. Person B: “Yes of course. I will never do that again. Sorry again”. </a:t>
            </a:r>
            <a:endParaRPr lang="en-GB"/>
          </a:p>
          <a:p>
            <a:pPr marL="0" indent="0">
              <a:buNone/>
            </a:pPr>
            <a:r>
              <a:rPr lang="en-GB">
                <a:latin typeface="+mj-lt"/>
                <a:cs typeface="Calibri Light"/>
              </a:rPr>
              <a:t>Ask participants in the whole group what the positive/negative impact of this form of communication with those they work with would be? Why? </a:t>
            </a:r>
            <a:endParaRPr lang="en-GB">
              <a:latin typeface="+mj-lt"/>
            </a:endParaRPr>
          </a:p>
          <a:p>
            <a:pPr marL="0" indent="0">
              <a:spcBef>
                <a:spcPts val="0"/>
              </a:spcBef>
              <a:buNone/>
            </a:pPr>
            <a:endParaRPr lang="en-GB" b="1" u="sng"/>
          </a:p>
          <a:p>
            <a:pPr marL="0" indent="0">
              <a:spcBef>
                <a:spcPts val="0"/>
              </a:spcBef>
              <a:buNone/>
            </a:pPr>
            <a:r>
              <a:rPr lang="en-GB">
                <a:latin typeface="Calibri Light"/>
                <a:cs typeface="Calibri Light"/>
              </a:rPr>
              <a:t>Show slide 33 and talk through passive behaviour</a:t>
            </a:r>
            <a:endParaRPr lang="en-GB" b="1" u="sng">
              <a:latin typeface="Calibri Light"/>
              <a:cs typeface="Calibri Light"/>
            </a:endParaRPr>
          </a:p>
          <a:p>
            <a:pPr marL="0" indent="0">
              <a:spcBef>
                <a:spcPts val="0"/>
              </a:spcBef>
              <a:buNone/>
            </a:pPr>
            <a:r>
              <a:rPr lang="en-GB" b="1" u="sng">
                <a:latin typeface="Calibri Light"/>
                <a:cs typeface="Calibri Light"/>
              </a:rPr>
              <a:t>PASSIVE: </a:t>
            </a:r>
            <a:r>
              <a:rPr lang="en-GB">
                <a:latin typeface="Calibri Light"/>
                <a:cs typeface="Calibri Light"/>
              </a:rPr>
              <a:t>when you’re passive, you’re not willing to put forward your ideas and thoughts. In other words, you’re not respecting yourself, whilst you’re letting the other person express themselves. Explain how true dialogue doesn’t happen with this approach, so there is a loss of your vital perspective. Also, by not being able to share your opinion can lead to you feeling stressed, frustrated or even cause burnout.</a:t>
            </a:r>
          </a:p>
          <a:p>
            <a:pPr marL="0" indent="0">
              <a:buNone/>
            </a:pPr>
            <a:endParaRPr lang="en-GB" sz="1400" i="1"/>
          </a:p>
          <a:p>
            <a:pPr marL="0" indent="0">
              <a:lnSpc>
                <a:spcPct val="100000"/>
              </a:lnSpc>
              <a:spcBef>
                <a:spcPts val="0"/>
              </a:spcBef>
              <a:spcAft>
                <a:spcPts val="600"/>
              </a:spcAft>
              <a:buNone/>
            </a:pPr>
            <a:endParaRPr lang="en-GB" b="1" u="sng"/>
          </a:p>
          <a:p>
            <a:pPr marL="0" indent="0">
              <a:lnSpc>
                <a:spcPct val="100000"/>
              </a:lnSpc>
              <a:spcBef>
                <a:spcPts val="0"/>
              </a:spcBef>
              <a:spcAft>
                <a:spcPts val="600"/>
              </a:spcAft>
              <a:buNone/>
            </a:pPr>
            <a:endParaRPr lang="en-GB" b="1" u="sng"/>
          </a:p>
        </p:txBody>
      </p:sp>
    </p:spTree>
    <p:extLst>
      <p:ext uri="{BB962C8B-B14F-4D97-AF65-F5344CB8AC3E}">
        <p14:creationId xmlns:p14="http://schemas.microsoft.com/office/powerpoint/2010/main" val="1382324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(5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5817" y="598552"/>
            <a:ext cx="8916694" cy="5660895"/>
          </a:xfrm>
        </p:spPr>
        <p:txBody>
          <a:bodyPr vert="horz" lIns="91440" tIns="45720" rIns="91440" bIns="45720" rtlCol="0" anchor="t">
            <a:noAutofit/>
          </a:bodyPr>
          <a:lstStyle/>
          <a:p>
            <a:pPr marL="0" indent="0">
              <a:lnSpc>
                <a:spcPct val="100000"/>
              </a:lnSpc>
              <a:spcBef>
                <a:spcPts val="0"/>
              </a:spcBef>
              <a:spcAft>
                <a:spcPts val="600"/>
              </a:spcAft>
              <a:buNone/>
            </a:pPr>
            <a:endParaRPr lang="en-GB" b="1" i="1" u="sng"/>
          </a:p>
          <a:p>
            <a:pPr marL="0" indent="0">
              <a:lnSpc>
                <a:spcPct val="100000"/>
              </a:lnSpc>
              <a:spcBef>
                <a:spcPts val="0"/>
              </a:spcBef>
              <a:spcAft>
                <a:spcPts val="600"/>
              </a:spcAft>
              <a:buNone/>
            </a:pPr>
            <a:r>
              <a:rPr lang="en-GB" b="1">
                <a:latin typeface="Calibri Light"/>
                <a:cs typeface="Calibri Light"/>
              </a:rPr>
              <a:t>SCENARIO SCRIPT FOR FACILITATORS:</a:t>
            </a:r>
          </a:p>
          <a:p>
            <a:pPr marL="0" indent="0">
              <a:buNone/>
            </a:pPr>
            <a:r>
              <a:rPr lang="en-GB" sz="1400" i="1">
                <a:latin typeface="Calibri Light"/>
                <a:cs typeface="Calibri Light"/>
              </a:rPr>
              <a:t>Situation 3: Receiver responds moodily and sulks</a:t>
            </a:r>
          </a:p>
          <a:p>
            <a:pPr marL="0" indent="0">
              <a:buNone/>
            </a:pPr>
            <a:r>
              <a:rPr lang="en-GB">
                <a:latin typeface="Calibri Light"/>
                <a:cs typeface="Calibri Light"/>
              </a:rPr>
              <a:t>Person A: “Hi X, I wanted to speak to you quickly about the prep for today’s session . Is that ok?” Person B: “Yeah sure”. Person A: “I just didn’t feel you did as much as usual to help prepare for today’s session. It made me feel like we weren’t working together and that it wasn’t a partnership. What do you think?” Person B: “Ok if that’s how you feel I guess.” Person A: “I would like to know what you think, it’s important”. Person B: “I mean if you feel that’s what happened, there’s not much I can do about. There’s nothing more to talk about I guess”. </a:t>
            </a:r>
            <a:endParaRPr lang="en-GB">
              <a:latin typeface="+mj-lt"/>
            </a:endParaRPr>
          </a:p>
          <a:p>
            <a:pPr marL="0" indent="0">
              <a:buNone/>
            </a:pPr>
            <a:r>
              <a:rPr lang="en-GB">
                <a:latin typeface="+mj-lt"/>
                <a:cs typeface="Calibri Light"/>
              </a:rPr>
              <a:t>Ask participants in the whole group what the positive/negative impact of this form of communication with those they work with would be? Why? </a:t>
            </a:r>
            <a:endParaRPr lang="en-GB">
              <a:latin typeface="+mj-lt"/>
            </a:endParaRPr>
          </a:p>
          <a:p>
            <a:pPr marL="0" indent="0">
              <a:spcBef>
                <a:spcPts val="0"/>
              </a:spcBef>
              <a:buNone/>
            </a:pPr>
            <a:endParaRPr lang="en-GB" b="1"/>
          </a:p>
          <a:p>
            <a:pPr marL="0" indent="0">
              <a:spcBef>
                <a:spcPts val="0"/>
              </a:spcBef>
              <a:buNone/>
            </a:pPr>
            <a:r>
              <a:rPr lang="en-GB">
                <a:latin typeface="Calibri Light"/>
                <a:cs typeface="Calibri Light"/>
              </a:rPr>
              <a:t>Show slide 33 and talk through passive aggressive behaviour</a:t>
            </a:r>
            <a:r>
              <a:rPr lang="en-GB" b="1" u="sng">
                <a:latin typeface="Calibri Light"/>
                <a:cs typeface="Calibri Light"/>
              </a:rPr>
              <a:t> </a:t>
            </a:r>
            <a:endParaRPr lang="en-GB" b="1" u="sng"/>
          </a:p>
          <a:p>
            <a:pPr marL="0" indent="0">
              <a:spcBef>
                <a:spcPts val="0"/>
              </a:spcBef>
              <a:buNone/>
            </a:pPr>
            <a:endParaRPr lang="en-GB" b="1"/>
          </a:p>
          <a:p>
            <a:pPr marL="0" indent="0">
              <a:spcBef>
                <a:spcPts val="0"/>
              </a:spcBef>
              <a:buNone/>
            </a:pPr>
            <a:r>
              <a:rPr lang="en-GB" b="1" u="sng">
                <a:latin typeface="Calibri Light"/>
                <a:cs typeface="Calibri Light"/>
              </a:rPr>
              <a:t>PASSIVE AGGRESSIVE: </a:t>
            </a:r>
            <a:r>
              <a:rPr lang="en-GB">
                <a:latin typeface="Calibri Light"/>
                <a:cs typeface="Calibri Light"/>
              </a:rPr>
              <a:t>some people think they are being passive, but what they are displaying is passive-aggressive behaviour. Again you are not respecting yourself here as you are not being honest about your point of view but, instead, showing subtly that the other person is in the wrong. This behaviour can make both of you feel bad. We can make people feel very uncomfortable with these indirect expressions of hostility. In time, people will view us as unreasonable and unprofessional. And for us, we feel more resentment and grow in our feelings of powerlessness.</a:t>
            </a:r>
          </a:p>
          <a:p>
            <a:pPr marL="0" indent="0">
              <a:buNone/>
            </a:pPr>
            <a:endParaRPr lang="en-GB" sz="1400" i="1"/>
          </a:p>
          <a:p>
            <a:pPr marL="0" indent="0">
              <a:lnSpc>
                <a:spcPct val="100000"/>
              </a:lnSpc>
              <a:spcBef>
                <a:spcPts val="0"/>
              </a:spcBef>
              <a:spcAft>
                <a:spcPts val="600"/>
              </a:spcAft>
              <a:buNone/>
            </a:pPr>
            <a:endParaRPr lang="en-GB" b="1" u="sng"/>
          </a:p>
          <a:p>
            <a:pPr marL="0" indent="0">
              <a:lnSpc>
                <a:spcPct val="100000"/>
              </a:lnSpc>
              <a:spcBef>
                <a:spcPts val="0"/>
              </a:spcBef>
              <a:spcAft>
                <a:spcPts val="600"/>
              </a:spcAft>
              <a:buNone/>
            </a:pPr>
            <a:endParaRPr lang="en-GB" b="1" u="sng"/>
          </a:p>
        </p:txBody>
      </p:sp>
    </p:spTree>
    <p:extLst>
      <p:ext uri="{BB962C8B-B14F-4D97-AF65-F5344CB8AC3E}">
        <p14:creationId xmlns:p14="http://schemas.microsoft.com/office/powerpoint/2010/main" val="3100451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(6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5817" y="598552"/>
            <a:ext cx="8916694" cy="5660895"/>
          </a:xfrm>
        </p:spPr>
        <p:txBody>
          <a:bodyPr vert="horz" lIns="91440" tIns="45720" rIns="91440" bIns="45720" rtlCol="0" anchor="t">
            <a:noAutofit/>
          </a:bodyPr>
          <a:lstStyle/>
          <a:p>
            <a:pPr marL="0" indent="0">
              <a:lnSpc>
                <a:spcPct val="100000"/>
              </a:lnSpc>
              <a:spcBef>
                <a:spcPts val="0"/>
              </a:spcBef>
              <a:spcAft>
                <a:spcPts val="600"/>
              </a:spcAft>
              <a:buNone/>
            </a:pPr>
            <a:endParaRPr lang="en-GB" b="1" i="1"/>
          </a:p>
          <a:p>
            <a:pPr marL="0" indent="0">
              <a:lnSpc>
                <a:spcPct val="100000"/>
              </a:lnSpc>
              <a:spcBef>
                <a:spcPts val="0"/>
              </a:spcBef>
              <a:spcAft>
                <a:spcPts val="600"/>
              </a:spcAft>
              <a:buNone/>
            </a:pPr>
            <a:r>
              <a:rPr lang="en-GB" b="1">
                <a:latin typeface="Calibri Light"/>
                <a:cs typeface="Calibri Light"/>
              </a:rPr>
              <a:t>SCENARIO SCRIPT FOR FACILITATORS:</a:t>
            </a:r>
          </a:p>
          <a:p>
            <a:pPr marL="0" indent="0">
              <a:buNone/>
            </a:pPr>
            <a:r>
              <a:rPr lang="en-GB" i="1">
                <a:latin typeface="Calibri Light"/>
                <a:cs typeface="Calibri Light"/>
              </a:rPr>
              <a:t>Situation 4: Receiver </a:t>
            </a:r>
            <a:r>
              <a:rPr lang="en-GB" sz="1400" i="1">
                <a:latin typeface="Calibri Light"/>
                <a:cs typeface="Calibri Light"/>
              </a:rPr>
              <a:t>responds by listening to the other person, voice their opinion and discussing calmly how best to get to an agreeable outcome</a:t>
            </a:r>
          </a:p>
          <a:p>
            <a:pPr marL="0" indent="0">
              <a:spcBef>
                <a:spcPts val="0"/>
              </a:spcBef>
              <a:buNone/>
            </a:pPr>
            <a:r>
              <a:rPr lang="en-GB">
                <a:latin typeface="Calibri Light"/>
                <a:cs typeface="Calibri Light"/>
              </a:rPr>
              <a:t>Person A: “Hi X, I wanted to speak to you quickly about the prep for today’s session . Is that ok?” Person B: “Yeah sure”. Person A: “I just didn’t feel you did as much as usual to help prepare for today’s session. It made me feel like we weren’t working together and that it wasn’t a partnership. What do you think?” Person B: “Thanks for the feedback, you’re right it is important we work as a team. I felt that I had done quite a lot to help, but I understand you didn’t feel this was the case. Would it be helpful if came up with a list of prep tasks for next time and assign who does what?” Person A: “Thanks, yes that would be really helpful!”</a:t>
            </a:r>
          </a:p>
          <a:p>
            <a:pPr marL="0" indent="0">
              <a:buNone/>
            </a:pPr>
            <a:r>
              <a:rPr lang="en-GB">
                <a:latin typeface="+mj-lt"/>
                <a:cs typeface="Calibri Light"/>
              </a:rPr>
              <a:t>Ask participants in the whole group what the positive/negative impact of this form of communication with those they work with would be? Why? </a:t>
            </a:r>
            <a:endParaRPr lang="en-GB">
              <a:latin typeface="+mj-lt"/>
            </a:endParaRPr>
          </a:p>
          <a:p>
            <a:pPr marL="0" indent="0">
              <a:lnSpc>
                <a:spcPct val="100000"/>
              </a:lnSpc>
              <a:spcBef>
                <a:spcPts val="0"/>
              </a:spcBef>
              <a:spcAft>
                <a:spcPts val="600"/>
              </a:spcAft>
              <a:buNone/>
            </a:pPr>
            <a:r>
              <a:rPr lang="en-GB">
                <a:latin typeface="Calibri Light"/>
                <a:cs typeface="Calibri Light"/>
              </a:rPr>
              <a:t>Then ask participants as a group after all four behaviours: which response they would lean more towards in the same situation? Then ask them in their role as a PSW which behaviour is most helpful with those they work with?</a:t>
            </a:r>
          </a:p>
          <a:p>
            <a:pPr marL="0" indent="0">
              <a:spcBef>
                <a:spcPts val="0"/>
              </a:spcBef>
              <a:buNone/>
            </a:pPr>
            <a:endParaRPr lang="en-GB"/>
          </a:p>
          <a:p>
            <a:pPr marL="0" indent="0">
              <a:spcBef>
                <a:spcPts val="0"/>
              </a:spcBef>
              <a:buNone/>
            </a:pPr>
            <a:r>
              <a:rPr lang="en-GB">
                <a:latin typeface="Calibri Light"/>
                <a:cs typeface="Calibri Light"/>
              </a:rPr>
              <a:t>Show slide 33 and talk through assertive behaviour</a:t>
            </a:r>
            <a:endParaRPr lang="en-GB" b="1" u="sng"/>
          </a:p>
          <a:p>
            <a:pPr marL="0" indent="0">
              <a:spcBef>
                <a:spcPts val="0"/>
              </a:spcBef>
              <a:buNone/>
            </a:pPr>
            <a:r>
              <a:rPr lang="en-GB" b="1" u="sng">
                <a:solidFill>
                  <a:srgbClr val="000000"/>
                </a:solidFill>
                <a:latin typeface="Calibri Light"/>
                <a:cs typeface="Calibri Light"/>
              </a:rPr>
              <a:t>ASSERTIVE: </a:t>
            </a:r>
            <a:r>
              <a:rPr lang="en-GB">
                <a:solidFill>
                  <a:srgbClr val="000000"/>
                </a:solidFill>
                <a:latin typeface="Calibri Light"/>
                <a:cs typeface="Calibri Light"/>
              </a:rPr>
              <a:t>you are respecting yourself by being assertive because you are putting forward your thoughts and suggestions, but you also respecting the person you talking to and their point of view. You are being direct and honest with your communication, whilst also being respected. This form of communication is based on mutual respect, and it is an effective and diplomatic approach. By being assertive, you are being cooperative, understanding both points of view and hopefully this will allow the conflict to be resolved by finding a suitable outcome for both. </a:t>
            </a:r>
            <a:endParaRPr lang="en-GB">
              <a:solidFill>
                <a:srgbClr val="000000"/>
              </a:solidFill>
            </a:endParaRPr>
          </a:p>
          <a:p>
            <a:pPr marL="0" indent="0">
              <a:spcBef>
                <a:spcPts val="0"/>
              </a:spcBef>
              <a:buNone/>
            </a:pPr>
            <a:endParaRPr lang="en-GB">
              <a:solidFill>
                <a:srgbClr val="000000"/>
              </a:solidFill>
            </a:endParaRPr>
          </a:p>
          <a:p>
            <a:pPr marL="0" indent="0">
              <a:spcBef>
                <a:spcPts val="0"/>
              </a:spcBef>
              <a:buNone/>
            </a:pPr>
            <a:r>
              <a:rPr lang="en-GB" b="1">
                <a:solidFill>
                  <a:srgbClr val="000000"/>
                </a:solidFill>
                <a:latin typeface="Calibri Light"/>
                <a:cs typeface="Calibri Light"/>
              </a:rPr>
              <a:t>Timings: </a:t>
            </a:r>
            <a:r>
              <a:rPr lang="en-GB">
                <a:solidFill>
                  <a:srgbClr val="000000"/>
                </a:solidFill>
                <a:latin typeface="Calibri Light"/>
                <a:cs typeface="Calibri Light"/>
              </a:rPr>
              <a:t>20 mins (5 mins per scenario)</a:t>
            </a:r>
            <a:endParaRPr lang="en-GB">
              <a:latin typeface="Calibri Light"/>
              <a:cs typeface="Calibri Light"/>
            </a:endParaRPr>
          </a:p>
          <a:p>
            <a:pPr marL="0" indent="0">
              <a:buNone/>
            </a:pPr>
            <a:endParaRPr lang="en-GB">
              <a:latin typeface="+mj-lt"/>
            </a:endParaRPr>
          </a:p>
          <a:p>
            <a:pPr marL="0" indent="0">
              <a:buNone/>
            </a:pPr>
            <a:endParaRPr lang="en-GB">
              <a:latin typeface="+mj-lt"/>
            </a:endParaRPr>
          </a:p>
          <a:p>
            <a:pPr marL="0" indent="0">
              <a:buNone/>
            </a:pPr>
            <a:endParaRPr lang="en-GB" sz="1400" i="1"/>
          </a:p>
          <a:p>
            <a:pPr marL="0" indent="0">
              <a:lnSpc>
                <a:spcPct val="100000"/>
              </a:lnSpc>
              <a:spcBef>
                <a:spcPts val="0"/>
              </a:spcBef>
              <a:spcAft>
                <a:spcPts val="600"/>
              </a:spcAft>
              <a:buNone/>
            </a:pPr>
            <a:endParaRPr lang="en-GB" b="1" u="sng"/>
          </a:p>
          <a:p>
            <a:pPr marL="0" indent="0">
              <a:lnSpc>
                <a:spcPct val="100000"/>
              </a:lnSpc>
              <a:spcBef>
                <a:spcPts val="0"/>
              </a:spcBef>
              <a:spcAft>
                <a:spcPts val="600"/>
              </a:spcAft>
              <a:buNone/>
            </a:pPr>
            <a:endParaRPr lang="en-GB" b="1" u="sng"/>
          </a:p>
        </p:txBody>
      </p:sp>
    </p:spTree>
    <p:extLst>
      <p:ext uri="{BB962C8B-B14F-4D97-AF65-F5344CB8AC3E}">
        <p14:creationId xmlns:p14="http://schemas.microsoft.com/office/powerpoint/2010/main" val="228416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A1F9-7E7D-4CCA-B651-C3D74ACB6A58}"/>
              </a:ext>
            </a:extLst>
          </p:cNvPr>
          <p:cNvSpPr>
            <a:spLocks noGrp="1"/>
          </p:cNvSpPr>
          <p:nvPr>
            <p:ph type="title"/>
          </p:nvPr>
        </p:nvSpPr>
        <p:spPr/>
        <p:txBody>
          <a:bodyPr/>
          <a:lstStyle/>
          <a:p>
            <a:r>
              <a:rPr lang="en-GB"/>
              <a:t>I’m OK/You’re OK</a:t>
            </a:r>
          </a:p>
        </p:txBody>
      </p:sp>
      <p:sp>
        <p:nvSpPr>
          <p:cNvPr id="3" name="Rectangle 2">
            <a:extLst>
              <a:ext uri="{FF2B5EF4-FFF2-40B4-BE49-F238E27FC236}">
                <a16:creationId xmlns:a16="http://schemas.microsoft.com/office/drawing/2014/main" id="{28F75C80-33F9-474A-B58B-7936A1E37867}"/>
              </a:ext>
            </a:extLst>
          </p:cNvPr>
          <p:cNvSpPr/>
          <p:nvPr/>
        </p:nvSpPr>
        <p:spPr>
          <a:xfrm>
            <a:off x="1399448" y="1619627"/>
            <a:ext cx="3024553" cy="2363372"/>
          </a:xfrm>
          <a:prstGeom prst="rect">
            <a:avLst/>
          </a:prstGeom>
          <a:solidFill>
            <a:srgbClr val="0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600"/>
          </a:p>
        </p:txBody>
      </p:sp>
      <p:sp>
        <p:nvSpPr>
          <p:cNvPr id="6" name="Rectangle 5">
            <a:extLst>
              <a:ext uri="{FF2B5EF4-FFF2-40B4-BE49-F238E27FC236}">
                <a16:creationId xmlns:a16="http://schemas.microsoft.com/office/drawing/2014/main" id="{97D1989F-0AF4-45B4-89E3-3F5DBF58905F}"/>
              </a:ext>
            </a:extLst>
          </p:cNvPr>
          <p:cNvSpPr/>
          <p:nvPr/>
        </p:nvSpPr>
        <p:spPr>
          <a:xfrm>
            <a:off x="4424001" y="1619627"/>
            <a:ext cx="3024553" cy="23633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600">
              <a:solidFill>
                <a:schemeClr val="bg1"/>
              </a:solidFill>
            </a:endParaRPr>
          </a:p>
        </p:txBody>
      </p:sp>
      <p:sp>
        <p:nvSpPr>
          <p:cNvPr id="8" name="Rectangle 7">
            <a:extLst>
              <a:ext uri="{FF2B5EF4-FFF2-40B4-BE49-F238E27FC236}">
                <a16:creationId xmlns:a16="http://schemas.microsoft.com/office/drawing/2014/main" id="{E024B624-2372-4FFC-BC7C-2ABB98EDA279}"/>
              </a:ext>
            </a:extLst>
          </p:cNvPr>
          <p:cNvSpPr/>
          <p:nvPr/>
        </p:nvSpPr>
        <p:spPr>
          <a:xfrm>
            <a:off x="4424000" y="3982999"/>
            <a:ext cx="3024553" cy="2363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600" b="1">
              <a:solidFill>
                <a:schemeClr val="tx1"/>
              </a:solidFill>
            </a:endParaRPr>
          </a:p>
          <a:p>
            <a:pPr lvl="0" algn="ctr"/>
            <a:endParaRPr lang="en-GB" sz="1600" b="1">
              <a:solidFill>
                <a:schemeClr val="tx1"/>
              </a:solidFill>
            </a:endParaRPr>
          </a:p>
          <a:p>
            <a:pPr lvl="0" algn="ctr"/>
            <a:endParaRPr lang="en-GB" sz="1600" b="1"/>
          </a:p>
          <a:p>
            <a:pPr lvl="0" algn="ctr"/>
            <a:endParaRPr lang="en-GB" sz="1600"/>
          </a:p>
          <a:p>
            <a:pPr lvl="0" algn="ctr"/>
            <a:endParaRPr lang="en-GB" sz="1400">
              <a:solidFill>
                <a:schemeClr val="tx1"/>
              </a:solidFill>
            </a:endParaRPr>
          </a:p>
          <a:p>
            <a:pPr lvl="0" algn="ctr"/>
            <a:endParaRPr lang="en-GB" sz="1400">
              <a:solidFill>
                <a:schemeClr val="tx1"/>
              </a:solidFill>
            </a:endParaRPr>
          </a:p>
        </p:txBody>
      </p:sp>
      <p:sp>
        <p:nvSpPr>
          <p:cNvPr id="9" name="Rectangle 8">
            <a:extLst>
              <a:ext uri="{FF2B5EF4-FFF2-40B4-BE49-F238E27FC236}">
                <a16:creationId xmlns:a16="http://schemas.microsoft.com/office/drawing/2014/main" id="{49373BA1-9FE1-46B3-8514-FC279813AB78}"/>
              </a:ext>
            </a:extLst>
          </p:cNvPr>
          <p:cNvSpPr/>
          <p:nvPr/>
        </p:nvSpPr>
        <p:spPr>
          <a:xfrm>
            <a:off x="1399448" y="3982999"/>
            <a:ext cx="3024553" cy="23633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600" b="1">
              <a:solidFill>
                <a:schemeClr val="tx1"/>
              </a:solidFill>
            </a:endParaRPr>
          </a:p>
        </p:txBody>
      </p:sp>
      <p:sp>
        <p:nvSpPr>
          <p:cNvPr id="12" name="TextBox 11">
            <a:extLst>
              <a:ext uri="{FF2B5EF4-FFF2-40B4-BE49-F238E27FC236}">
                <a16:creationId xmlns:a16="http://schemas.microsoft.com/office/drawing/2014/main" id="{B2598730-F3DC-4D20-86BB-67E18F194656}"/>
              </a:ext>
            </a:extLst>
          </p:cNvPr>
          <p:cNvSpPr txBox="1"/>
          <p:nvPr/>
        </p:nvSpPr>
        <p:spPr>
          <a:xfrm>
            <a:off x="1828511" y="1107729"/>
            <a:ext cx="2166425" cy="430887"/>
          </a:xfrm>
          <a:prstGeom prst="rect">
            <a:avLst/>
          </a:prstGeom>
          <a:noFill/>
        </p:spPr>
        <p:txBody>
          <a:bodyPr wrap="square" rtlCol="0">
            <a:spAutoFit/>
          </a:bodyPr>
          <a:lstStyle/>
          <a:p>
            <a:pPr algn="ctr"/>
            <a:r>
              <a:rPr lang="en-GB" sz="2200" b="1"/>
              <a:t>You’re OK</a:t>
            </a:r>
          </a:p>
        </p:txBody>
      </p:sp>
      <p:sp>
        <p:nvSpPr>
          <p:cNvPr id="13" name="TextBox 12">
            <a:extLst>
              <a:ext uri="{FF2B5EF4-FFF2-40B4-BE49-F238E27FC236}">
                <a16:creationId xmlns:a16="http://schemas.microsoft.com/office/drawing/2014/main" id="{6AB41F25-2F6F-4306-B1CC-42A1E5D13B13}"/>
              </a:ext>
            </a:extLst>
          </p:cNvPr>
          <p:cNvSpPr txBox="1"/>
          <p:nvPr/>
        </p:nvSpPr>
        <p:spPr>
          <a:xfrm>
            <a:off x="4853063" y="1107729"/>
            <a:ext cx="2166425" cy="430887"/>
          </a:xfrm>
          <a:prstGeom prst="rect">
            <a:avLst/>
          </a:prstGeom>
          <a:noFill/>
        </p:spPr>
        <p:txBody>
          <a:bodyPr wrap="square" rtlCol="0">
            <a:spAutoFit/>
          </a:bodyPr>
          <a:lstStyle/>
          <a:p>
            <a:pPr algn="ctr"/>
            <a:r>
              <a:rPr lang="en-GB" sz="2200" b="1"/>
              <a:t>You’re not OK</a:t>
            </a:r>
          </a:p>
        </p:txBody>
      </p:sp>
      <p:sp>
        <p:nvSpPr>
          <p:cNvPr id="14" name="TextBox 13">
            <a:extLst>
              <a:ext uri="{FF2B5EF4-FFF2-40B4-BE49-F238E27FC236}">
                <a16:creationId xmlns:a16="http://schemas.microsoft.com/office/drawing/2014/main" id="{5678F396-EAA1-4C80-8C25-5BDF894E9EA2}"/>
              </a:ext>
            </a:extLst>
          </p:cNvPr>
          <p:cNvSpPr txBox="1"/>
          <p:nvPr/>
        </p:nvSpPr>
        <p:spPr>
          <a:xfrm rot="16200000">
            <a:off x="-92704" y="2585869"/>
            <a:ext cx="2166425" cy="430887"/>
          </a:xfrm>
          <a:prstGeom prst="rect">
            <a:avLst/>
          </a:prstGeom>
          <a:noFill/>
        </p:spPr>
        <p:txBody>
          <a:bodyPr wrap="square" rtlCol="0">
            <a:spAutoFit/>
          </a:bodyPr>
          <a:lstStyle/>
          <a:p>
            <a:pPr algn="ctr"/>
            <a:r>
              <a:rPr lang="en-GB" sz="2200" b="1"/>
              <a:t>I’m OK</a:t>
            </a:r>
          </a:p>
        </p:txBody>
      </p:sp>
      <p:sp>
        <p:nvSpPr>
          <p:cNvPr id="15" name="TextBox 14">
            <a:extLst>
              <a:ext uri="{FF2B5EF4-FFF2-40B4-BE49-F238E27FC236}">
                <a16:creationId xmlns:a16="http://schemas.microsoft.com/office/drawing/2014/main" id="{94607638-21ED-43FF-8363-32DD7CD6AB97}"/>
              </a:ext>
            </a:extLst>
          </p:cNvPr>
          <p:cNvSpPr txBox="1"/>
          <p:nvPr/>
        </p:nvSpPr>
        <p:spPr>
          <a:xfrm rot="16200000">
            <a:off x="-99048" y="4949241"/>
            <a:ext cx="2166425" cy="430887"/>
          </a:xfrm>
          <a:prstGeom prst="rect">
            <a:avLst/>
          </a:prstGeom>
          <a:noFill/>
        </p:spPr>
        <p:txBody>
          <a:bodyPr wrap="square" rtlCol="0">
            <a:spAutoFit/>
          </a:bodyPr>
          <a:lstStyle/>
          <a:p>
            <a:pPr algn="ctr"/>
            <a:r>
              <a:rPr lang="en-GB" sz="2200" b="1"/>
              <a:t>I’m not OK</a:t>
            </a:r>
          </a:p>
        </p:txBody>
      </p:sp>
      <p:sp>
        <p:nvSpPr>
          <p:cNvPr id="4" name="Rectangle 3">
            <a:extLst>
              <a:ext uri="{FF2B5EF4-FFF2-40B4-BE49-F238E27FC236}">
                <a16:creationId xmlns:a16="http://schemas.microsoft.com/office/drawing/2014/main" id="{6B6FD20D-8CFA-4A1A-9FE1-09284868494B}"/>
              </a:ext>
            </a:extLst>
          </p:cNvPr>
          <p:cNvSpPr/>
          <p:nvPr/>
        </p:nvSpPr>
        <p:spPr>
          <a:xfrm>
            <a:off x="4424000" y="1619627"/>
            <a:ext cx="3024554" cy="2092881"/>
          </a:xfrm>
          <a:prstGeom prst="rect">
            <a:avLst/>
          </a:prstGeom>
        </p:spPr>
        <p:txBody>
          <a:bodyPr wrap="square">
            <a:spAutoFit/>
          </a:bodyPr>
          <a:lstStyle/>
          <a:p>
            <a:pPr lvl="0" algn="ctr"/>
            <a:r>
              <a:rPr lang="en-GB" sz="1600" b="1">
                <a:solidFill>
                  <a:schemeClr val="bg1"/>
                </a:solidFill>
              </a:rPr>
              <a:t>AGGRESSIVE</a:t>
            </a:r>
          </a:p>
          <a:p>
            <a:pPr lvl="0" algn="ctr"/>
            <a:r>
              <a:rPr lang="en-GB" sz="1600" b="1">
                <a:solidFill>
                  <a:schemeClr val="bg1"/>
                </a:solidFill>
              </a:rPr>
              <a:t>Result: winning the conversation, losing the relationship </a:t>
            </a:r>
          </a:p>
          <a:p>
            <a:pPr lvl="0" algn="ctr"/>
            <a:endParaRPr lang="en-GB" sz="1600">
              <a:solidFill>
                <a:schemeClr val="bg1"/>
              </a:solidFill>
            </a:endParaRPr>
          </a:p>
          <a:p>
            <a:pPr marL="285750" lvl="0" indent="-285750">
              <a:buFont typeface="Arial" panose="020B0604020202020204" pitchFamily="34" charset="0"/>
              <a:buChar char="•"/>
            </a:pPr>
            <a:r>
              <a:rPr lang="en-GB" sz="1600">
                <a:solidFill>
                  <a:schemeClr val="bg1"/>
                </a:solidFill>
              </a:rPr>
              <a:t>Talking over people</a:t>
            </a:r>
          </a:p>
          <a:p>
            <a:pPr marL="285750" lvl="0" indent="-285750">
              <a:buFont typeface="Arial" panose="020B0604020202020204" pitchFamily="34" charset="0"/>
              <a:buChar char="•"/>
            </a:pPr>
            <a:r>
              <a:rPr lang="en-GB" sz="1600">
                <a:solidFill>
                  <a:schemeClr val="bg1"/>
                </a:solidFill>
              </a:rPr>
              <a:t>It can appear as selfish, rude or controlling</a:t>
            </a:r>
          </a:p>
          <a:p>
            <a:pPr marL="285750" lvl="0" indent="-285750">
              <a:buFont typeface="Arial" panose="020B0604020202020204" pitchFamily="34" charset="0"/>
              <a:buChar char="•"/>
            </a:pPr>
            <a:r>
              <a:rPr lang="en-GB" sz="1600">
                <a:solidFill>
                  <a:schemeClr val="bg1"/>
                </a:solidFill>
              </a:rPr>
              <a:t>Damages the relationship  </a:t>
            </a:r>
          </a:p>
        </p:txBody>
      </p:sp>
      <p:sp>
        <p:nvSpPr>
          <p:cNvPr id="5" name="Rectangle 4">
            <a:extLst>
              <a:ext uri="{FF2B5EF4-FFF2-40B4-BE49-F238E27FC236}">
                <a16:creationId xmlns:a16="http://schemas.microsoft.com/office/drawing/2014/main" id="{1C7EC2CC-4C41-44E5-93F3-CA6F1C4382A6}"/>
              </a:ext>
            </a:extLst>
          </p:cNvPr>
          <p:cNvSpPr/>
          <p:nvPr/>
        </p:nvSpPr>
        <p:spPr>
          <a:xfrm>
            <a:off x="1399443" y="1619627"/>
            <a:ext cx="3024555" cy="2308324"/>
          </a:xfrm>
          <a:prstGeom prst="rect">
            <a:avLst/>
          </a:prstGeom>
        </p:spPr>
        <p:txBody>
          <a:bodyPr wrap="square">
            <a:spAutoFit/>
          </a:bodyPr>
          <a:lstStyle/>
          <a:p>
            <a:pPr lvl="0" algn="ctr"/>
            <a:r>
              <a:rPr lang="en-GB" sz="1600" b="1">
                <a:solidFill>
                  <a:schemeClr val="bg1"/>
                </a:solidFill>
              </a:rPr>
              <a:t>ASSERTIVE</a:t>
            </a:r>
          </a:p>
          <a:p>
            <a:pPr lvl="0" algn="ctr"/>
            <a:r>
              <a:rPr lang="en-GB" sz="1600" b="1">
                <a:solidFill>
                  <a:schemeClr val="bg1"/>
                </a:solidFill>
              </a:rPr>
              <a:t>Result: it’s not about winning, it’s about outcomes for everyone</a:t>
            </a:r>
          </a:p>
          <a:p>
            <a:pPr lvl="0" algn="ctr"/>
            <a:r>
              <a:rPr lang="en-GB" sz="1600">
                <a:solidFill>
                  <a:schemeClr val="bg1"/>
                </a:solidFill>
              </a:rPr>
              <a:t> </a:t>
            </a:r>
          </a:p>
          <a:p>
            <a:pPr marL="285750" lvl="0" indent="-285750">
              <a:buFont typeface="Arial" panose="020B0604020202020204" pitchFamily="34" charset="0"/>
              <a:buChar char="•"/>
            </a:pPr>
            <a:r>
              <a:rPr lang="en-GB" sz="1600">
                <a:solidFill>
                  <a:schemeClr val="bg1"/>
                </a:solidFill>
              </a:rPr>
              <a:t>Talk openly about what you need</a:t>
            </a:r>
          </a:p>
          <a:p>
            <a:pPr marL="285750" lvl="0" indent="-285750">
              <a:buFont typeface="Arial" panose="020B0604020202020204" pitchFamily="34" charset="0"/>
              <a:buChar char="•"/>
            </a:pPr>
            <a:r>
              <a:rPr lang="en-GB" sz="1600">
                <a:solidFill>
                  <a:schemeClr val="bg1"/>
                </a:solidFill>
              </a:rPr>
              <a:t>Might not get what you want, but have the courage to speak candidly and respectfully  </a:t>
            </a:r>
          </a:p>
        </p:txBody>
      </p:sp>
      <p:sp>
        <p:nvSpPr>
          <p:cNvPr id="7" name="Rectangle 6">
            <a:extLst>
              <a:ext uri="{FF2B5EF4-FFF2-40B4-BE49-F238E27FC236}">
                <a16:creationId xmlns:a16="http://schemas.microsoft.com/office/drawing/2014/main" id="{1419409C-4F5B-46EF-9957-9E815DD38225}"/>
              </a:ext>
            </a:extLst>
          </p:cNvPr>
          <p:cNvSpPr/>
          <p:nvPr/>
        </p:nvSpPr>
        <p:spPr>
          <a:xfrm>
            <a:off x="1399443" y="3992666"/>
            <a:ext cx="3024554" cy="2062103"/>
          </a:xfrm>
          <a:prstGeom prst="rect">
            <a:avLst/>
          </a:prstGeom>
        </p:spPr>
        <p:txBody>
          <a:bodyPr wrap="square">
            <a:spAutoFit/>
          </a:bodyPr>
          <a:lstStyle/>
          <a:p>
            <a:pPr lvl="0" algn="ctr"/>
            <a:r>
              <a:rPr lang="en-GB" sz="1600" b="1">
                <a:solidFill>
                  <a:schemeClr val="bg1"/>
                </a:solidFill>
              </a:rPr>
              <a:t>PASSIVE</a:t>
            </a:r>
          </a:p>
          <a:p>
            <a:pPr lvl="0" algn="ctr"/>
            <a:r>
              <a:rPr lang="en-GB" sz="1600" b="1">
                <a:solidFill>
                  <a:schemeClr val="bg1"/>
                </a:solidFill>
              </a:rPr>
              <a:t>Result: losing yourself, letting others win</a:t>
            </a:r>
          </a:p>
          <a:p>
            <a:pPr lvl="0" algn="ctr"/>
            <a:endParaRPr lang="en-GB" sz="1600" b="1">
              <a:solidFill>
                <a:schemeClr val="bg1"/>
              </a:solidFill>
            </a:endParaRPr>
          </a:p>
          <a:p>
            <a:pPr marL="285750" lvl="0" indent="-285750">
              <a:buFont typeface="Arial" panose="020B0604020202020204" pitchFamily="34" charset="0"/>
              <a:buChar char="•"/>
            </a:pPr>
            <a:r>
              <a:rPr lang="en-GB" sz="1600">
                <a:solidFill>
                  <a:schemeClr val="bg1"/>
                </a:solidFill>
              </a:rPr>
              <a:t>When we don’t want to be pushy</a:t>
            </a:r>
          </a:p>
          <a:p>
            <a:pPr marL="285750" lvl="0" indent="-285750">
              <a:buFont typeface="Arial" panose="020B0604020202020204" pitchFamily="34" charset="0"/>
              <a:buChar char="•"/>
            </a:pPr>
            <a:r>
              <a:rPr lang="en-GB" sz="1600">
                <a:solidFill>
                  <a:schemeClr val="bg1"/>
                </a:solidFill>
              </a:rPr>
              <a:t>Use humour to deflect </a:t>
            </a:r>
          </a:p>
          <a:p>
            <a:pPr marL="285750" lvl="0" indent="-285750">
              <a:buFont typeface="Arial" panose="020B0604020202020204" pitchFamily="34" charset="0"/>
              <a:buChar char="•"/>
            </a:pPr>
            <a:r>
              <a:rPr lang="en-GB" sz="1600">
                <a:solidFill>
                  <a:schemeClr val="bg1"/>
                </a:solidFill>
              </a:rPr>
              <a:t>Understate our feelings</a:t>
            </a:r>
          </a:p>
        </p:txBody>
      </p:sp>
      <p:sp>
        <p:nvSpPr>
          <p:cNvPr id="10" name="Rectangle 9">
            <a:extLst>
              <a:ext uri="{FF2B5EF4-FFF2-40B4-BE49-F238E27FC236}">
                <a16:creationId xmlns:a16="http://schemas.microsoft.com/office/drawing/2014/main" id="{7557535F-5492-49BD-B06F-85C828D9EF87}"/>
              </a:ext>
            </a:extLst>
          </p:cNvPr>
          <p:cNvSpPr/>
          <p:nvPr/>
        </p:nvSpPr>
        <p:spPr>
          <a:xfrm>
            <a:off x="4423998" y="3992666"/>
            <a:ext cx="3024553" cy="2308324"/>
          </a:xfrm>
          <a:prstGeom prst="rect">
            <a:avLst/>
          </a:prstGeom>
        </p:spPr>
        <p:txBody>
          <a:bodyPr wrap="square">
            <a:spAutoFit/>
          </a:bodyPr>
          <a:lstStyle/>
          <a:p>
            <a:pPr lvl="0" algn="ctr"/>
            <a:r>
              <a:rPr lang="en-GB" sz="1600" b="1">
                <a:solidFill>
                  <a:schemeClr val="bg1"/>
                </a:solidFill>
              </a:rPr>
              <a:t>PASSIVE AGGRESSIVE</a:t>
            </a:r>
          </a:p>
          <a:p>
            <a:pPr lvl="0" algn="ctr"/>
            <a:r>
              <a:rPr lang="en-GB" sz="1600" b="1">
                <a:solidFill>
                  <a:schemeClr val="bg1"/>
                </a:solidFill>
              </a:rPr>
              <a:t>Result: everybody loses</a:t>
            </a:r>
          </a:p>
          <a:p>
            <a:pPr lvl="0" algn="ctr"/>
            <a:endParaRPr lang="en-GB" sz="1600">
              <a:solidFill>
                <a:schemeClr val="bg1"/>
              </a:solidFill>
            </a:endParaRPr>
          </a:p>
          <a:p>
            <a:pPr marL="285750" lvl="0" indent="-285750">
              <a:buFont typeface="Arial" panose="020B0604020202020204" pitchFamily="34" charset="0"/>
              <a:buChar char="•"/>
            </a:pPr>
            <a:r>
              <a:rPr lang="en-GB" sz="1600">
                <a:solidFill>
                  <a:schemeClr val="bg1"/>
                </a:solidFill>
              </a:rPr>
              <a:t>Use words to agree, but show our unhappiness in other ways</a:t>
            </a:r>
          </a:p>
          <a:p>
            <a:pPr marL="285750" lvl="0" indent="-285750">
              <a:buFont typeface="Arial" panose="020B0604020202020204" pitchFamily="34" charset="0"/>
              <a:buChar char="•"/>
            </a:pPr>
            <a:r>
              <a:rPr lang="en-GB" sz="1600">
                <a:solidFill>
                  <a:schemeClr val="bg1"/>
                </a:solidFill>
              </a:rPr>
              <a:t>Poor tone of voice, negative body language, facial expressions, grumpy, sulky, moody</a:t>
            </a:r>
          </a:p>
        </p:txBody>
      </p:sp>
    </p:spTree>
    <p:extLst>
      <p:ext uri="{BB962C8B-B14F-4D97-AF65-F5344CB8AC3E}">
        <p14:creationId xmlns:p14="http://schemas.microsoft.com/office/powerpoint/2010/main" val="4370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(7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75817" y="598552"/>
            <a:ext cx="8916694" cy="5660895"/>
          </a:xfrm>
        </p:spPr>
        <p:txBody>
          <a:bodyPr>
            <a:noAutofit/>
          </a:bodyPr>
          <a:lstStyle/>
          <a:p>
            <a:pPr marL="0" indent="0">
              <a:buNone/>
            </a:pPr>
            <a:endParaRPr lang="en-GB">
              <a:latin typeface="+mj-lt"/>
            </a:endParaRPr>
          </a:p>
          <a:p>
            <a:pPr marL="0" indent="0">
              <a:buNone/>
            </a:pPr>
            <a:r>
              <a:rPr lang="en-GB"/>
              <a:t>Now let’s look at the Assertiveness Questionnaire: facilitators to hand back the completed questionnaires and attendees to score themselves. High scores for: Column 1 = Passive aggressive, Column 2 = Passive, Column 3 = Assertive, Column 4 = Aggressive. Ask participants if they were surprised with their results? </a:t>
            </a:r>
            <a:r>
              <a:rPr lang="en-GB">
                <a:solidFill>
                  <a:srgbClr val="222222"/>
                </a:solidFill>
                <a:latin typeface="+mj-lt"/>
              </a:rPr>
              <a:t>What was surprising? </a:t>
            </a:r>
          </a:p>
          <a:p>
            <a:pPr marL="0" indent="0">
              <a:buNone/>
            </a:pPr>
            <a:r>
              <a:rPr lang="en-GB">
                <a:solidFill>
                  <a:srgbClr val="222222"/>
                </a:solidFill>
                <a:latin typeface="+mj-lt"/>
              </a:rPr>
              <a:t>Now we have looked at the questionnaire results, let’s take you through some tips to develop assertiveness and how to apply them.</a:t>
            </a:r>
          </a:p>
          <a:p>
            <a:pPr marL="0" indent="0">
              <a:buNone/>
            </a:pPr>
            <a:endParaRPr lang="en-GB">
              <a:latin typeface="+mj-lt"/>
            </a:endParaRPr>
          </a:p>
          <a:p>
            <a:pPr marL="0" indent="0">
              <a:buNone/>
            </a:pPr>
            <a:endParaRPr lang="en-GB">
              <a:latin typeface="+mj-lt"/>
            </a:endParaRPr>
          </a:p>
          <a:p>
            <a:pPr marL="0" indent="0">
              <a:buNone/>
            </a:pPr>
            <a:endParaRPr lang="en-GB" sz="1400" i="1"/>
          </a:p>
          <a:p>
            <a:pPr marL="0" indent="0">
              <a:lnSpc>
                <a:spcPct val="100000"/>
              </a:lnSpc>
              <a:spcBef>
                <a:spcPts val="0"/>
              </a:spcBef>
              <a:spcAft>
                <a:spcPts val="600"/>
              </a:spcAft>
              <a:buNone/>
            </a:pPr>
            <a:endParaRPr lang="en-GB" b="1" u="sng"/>
          </a:p>
          <a:p>
            <a:pPr marL="0" indent="0">
              <a:lnSpc>
                <a:spcPct val="100000"/>
              </a:lnSpc>
              <a:spcBef>
                <a:spcPts val="0"/>
              </a:spcBef>
              <a:spcAft>
                <a:spcPts val="600"/>
              </a:spcAft>
              <a:buNone/>
            </a:pPr>
            <a:endParaRPr lang="en-GB" b="1" u="sng"/>
          </a:p>
        </p:txBody>
      </p:sp>
    </p:spTree>
    <p:extLst>
      <p:ext uri="{BB962C8B-B14F-4D97-AF65-F5344CB8AC3E}">
        <p14:creationId xmlns:p14="http://schemas.microsoft.com/office/powerpoint/2010/main" val="682793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a:t>Trainer notes: Influence Assertive Communication (8 of 8)</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8175" y="1009357"/>
            <a:ext cx="9152175" cy="4839286"/>
          </a:xfrm>
        </p:spPr>
        <p:txBody>
          <a:bodyPr vert="horz" lIns="91440" tIns="45720" rIns="91440" bIns="45720" rtlCol="0" anchor="t">
            <a:noAutofit/>
          </a:bodyPr>
          <a:lstStyle/>
          <a:p>
            <a:pPr marL="0" indent="0">
              <a:spcBef>
                <a:spcPts val="0"/>
              </a:spcBef>
              <a:buNone/>
            </a:pPr>
            <a:r>
              <a:rPr lang="en-GB">
                <a:latin typeface="Calibri Light"/>
                <a:cs typeface="Calibri Light"/>
              </a:rPr>
              <a:t>Now explain how you will take participants through five steps to developing assertiveness (slide 36): </a:t>
            </a:r>
            <a:endParaRPr lang="en-GB"/>
          </a:p>
          <a:p>
            <a:pPr marL="342900" indent="-342900">
              <a:lnSpc>
                <a:spcPct val="100000"/>
              </a:lnSpc>
              <a:spcBef>
                <a:spcPts val="0"/>
              </a:spcBef>
              <a:spcAft>
                <a:spcPts val="600"/>
              </a:spcAft>
              <a:buAutoNum type="arabicPeriod"/>
            </a:pPr>
            <a:r>
              <a:rPr lang="en-GB" b="1">
                <a:latin typeface="Calibri Light"/>
                <a:cs typeface="Calibri Light"/>
              </a:rPr>
              <a:t>Be curious </a:t>
            </a:r>
            <a:r>
              <a:rPr lang="en-GB">
                <a:latin typeface="Calibri Light"/>
                <a:cs typeface="Calibri Light"/>
              </a:rPr>
              <a:t>about what the other person is saying. Everyone has a reason for their behaviour or opinion, even if they are not acting professionally. The conversation will be more positive if they feel listened to and respected.</a:t>
            </a:r>
          </a:p>
          <a:p>
            <a:pPr marL="342900" indent="-342900">
              <a:spcBef>
                <a:spcPts val="0"/>
              </a:spcBef>
              <a:buAutoNum type="arabicPeriod"/>
            </a:pPr>
            <a:r>
              <a:rPr lang="en-GB" b="1">
                <a:latin typeface="Calibri Light"/>
                <a:cs typeface="Calibri Light"/>
              </a:rPr>
              <a:t>Speak up </a:t>
            </a:r>
            <a:r>
              <a:rPr lang="en-GB">
                <a:latin typeface="Calibri Light"/>
                <a:cs typeface="Calibri Light"/>
              </a:rPr>
              <a:t>and ensure you are expressing yourself. You need to be honest and specific, people can’t read your mind. Don’t forget each time you say yes to something, you are saying no to something else. By saying no allows you to say yes to the things that matter the most.  Make sure you explain your perspective and ask for help if you need to. Short and simple explanations here. </a:t>
            </a:r>
            <a:endParaRPr lang="en-GB"/>
          </a:p>
          <a:p>
            <a:pPr marL="342900" indent="-342900">
              <a:spcBef>
                <a:spcPts val="0"/>
              </a:spcBef>
              <a:buAutoNum type="arabicPeriod"/>
            </a:pPr>
            <a:r>
              <a:rPr lang="en-GB" b="1">
                <a:latin typeface="Calibri Light"/>
                <a:cs typeface="Calibri Light"/>
              </a:rPr>
              <a:t>Be careful of tone. </a:t>
            </a:r>
            <a:r>
              <a:rPr lang="en-GB">
                <a:latin typeface="Calibri Light"/>
                <a:cs typeface="Calibri Light"/>
              </a:rPr>
              <a:t>It is important to watch how you say things, not just what you say. We don’t want people reacting to our delivery and the message getting lost. The way something is said is incredibly important, not just the words that are used. </a:t>
            </a:r>
            <a:endParaRPr lang="en-GB"/>
          </a:p>
          <a:p>
            <a:pPr marL="342900" indent="-342900">
              <a:spcBef>
                <a:spcPts val="0"/>
              </a:spcBef>
              <a:buFont typeface="+mj-lt"/>
              <a:buAutoNum type="arabicPeriod"/>
            </a:pPr>
            <a:r>
              <a:rPr lang="en-GB" b="1">
                <a:latin typeface="Calibri Light"/>
                <a:cs typeface="Calibri Light"/>
              </a:rPr>
              <a:t>Think win-win: </a:t>
            </a:r>
            <a:r>
              <a:rPr lang="en-GB">
                <a:latin typeface="Calibri Light"/>
                <a:cs typeface="Calibri Light"/>
              </a:rPr>
              <a:t>don’t automatically assume the aim of the person is to undermine or belittle you. However if they are, don’t stoop to their level, don’t treat them poorly, and don’t withdraw from the conversation. Instead of dismissing them, build on their ideas. </a:t>
            </a:r>
            <a:endParaRPr lang="en-GB"/>
          </a:p>
          <a:p>
            <a:pPr marL="342900" indent="-342900">
              <a:spcBef>
                <a:spcPts val="0"/>
              </a:spcBef>
              <a:buFont typeface="+mj-lt"/>
              <a:buAutoNum type="arabicPeriod"/>
            </a:pPr>
            <a:r>
              <a:rPr lang="en-GB" b="1">
                <a:latin typeface="Calibri Light"/>
                <a:cs typeface="Calibri Light"/>
              </a:rPr>
              <a:t>Respond, don’t react: </a:t>
            </a:r>
            <a:r>
              <a:rPr lang="en-GB">
                <a:latin typeface="Calibri Light"/>
                <a:cs typeface="Calibri Light"/>
              </a:rPr>
              <a:t>if your emotions in an interaction become strong and unhelpful, take a deep breath, pause and think. At times, it can be really difficult to maintain assertiveness. </a:t>
            </a:r>
            <a:endParaRPr lang="en-GB"/>
          </a:p>
          <a:p>
            <a:pPr marL="0" indent="0">
              <a:spcBef>
                <a:spcPts val="0"/>
              </a:spcBef>
              <a:buNone/>
            </a:pPr>
            <a:endParaRPr lang="en-GB"/>
          </a:p>
          <a:p>
            <a:pPr marL="0" indent="0">
              <a:spcBef>
                <a:spcPts val="0"/>
              </a:spcBef>
              <a:buNone/>
            </a:pPr>
            <a:r>
              <a:rPr lang="en-GB" b="1">
                <a:latin typeface="Calibri Light"/>
                <a:cs typeface="Calibri Light"/>
              </a:rPr>
              <a:t>Activity: </a:t>
            </a:r>
            <a:r>
              <a:rPr lang="en-GB">
                <a:latin typeface="Calibri Light"/>
                <a:cs typeface="Calibri Light"/>
              </a:rPr>
              <a:t>Ask participants to reflect on their questionnaire results and get into pairs: Which of these tips or steps would be most valuable for you? How might you apply them?</a:t>
            </a:r>
          </a:p>
          <a:p>
            <a:pPr marL="0" indent="0">
              <a:spcBef>
                <a:spcPts val="0"/>
              </a:spcBef>
              <a:buNone/>
            </a:pPr>
            <a:endParaRPr lang="en-GB"/>
          </a:p>
          <a:p>
            <a:pPr marL="0" indent="0">
              <a:spcBef>
                <a:spcPts val="0"/>
              </a:spcBef>
              <a:buNone/>
            </a:pPr>
            <a:r>
              <a:rPr lang="en-GB" b="1">
                <a:latin typeface="Calibri Light"/>
                <a:cs typeface="Calibri Light"/>
              </a:rPr>
              <a:t>Timings: </a:t>
            </a:r>
            <a:endParaRPr lang="en-GB" b="1"/>
          </a:p>
          <a:p>
            <a:pPr marL="0" indent="0">
              <a:spcBef>
                <a:spcPts val="0"/>
              </a:spcBef>
              <a:buNone/>
            </a:pPr>
            <a:r>
              <a:rPr lang="en-GB">
                <a:latin typeface="Calibri Light"/>
                <a:cs typeface="Calibri Light"/>
              </a:rPr>
              <a:t>Questionnaire results: 5 mins</a:t>
            </a:r>
          </a:p>
          <a:p>
            <a:pPr marL="0" indent="0">
              <a:spcBef>
                <a:spcPts val="0"/>
              </a:spcBef>
              <a:buNone/>
            </a:pPr>
            <a:r>
              <a:rPr lang="en-GB">
                <a:latin typeface="Calibri Light"/>
                <a:cs typeface="Calibri Light"/>
              </a:rPr>
              <a:t>Overview of steps: 5 mins, discussion: 10 mins</a:t>
            </a:r>
          </a:p>
          <a:p>
            <a:pPr marL="342900" indent="-342900">
              <a:lnSpc>
                <a:spcPct val="100000"/>
              </a:lnSpc>
              <a:spcBef>
                <a:spcPts val="0"/>
              </a:spcBef>
              <a:spcAft>
                <a:spcPts val="600"/>
              </a:spcAft>
              <a:buAutoNum type="arabicPeriod"/>
            </a:pPr>
            <a:endParaRPr lang="en-GB"/>
          </a:p>
          <a:p>
            <a:pPr marL="342900" indent="-342900">
              <a:lnSpc>
                <a:spcPct val="100000"/>
              </a:lnSpc>
              <a:spcBef>
                <a:spcPts val="0"/>
              </a:spcBef>
              <a:spcAft>
                <a:spcPts val="600"/>
              </a:spcAft>
              <a:buAutoNum type="arabicPeriod"/>
            </a:pPr>
            <a:endParaRPr lang="en-GB"/>
          </a:p>
        </p:txBody>
      </p:sp>
    </p:spTree>
    <p:extLst>
      <p:ext uri="{BB962C8B-B14F-4D97-AF65-F5344CB8AC3E}">
        <p14:creationId xmlns:p14="http://schemas.microsoft.com/office/powerpoint/2010/main" val="338786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A1F9-7E7D-4CCA-B651-C3D74ACB6A58}"/>
              </a:ext>
            </a:extLst>
          </p:cNvPr>
          <p:cNvSpPr>
            <a:spLocks noGrp="1"/>
          </p:cNvSpPr>
          <p:nvPr>
            <p:ph type="title"/>
          </p:nvPr>
        </p:nvSpPr>
        <p:spPr/>
        <p:txBody>
          <a:bodyPr>
            <a:normAutofit/>
          </a:bodyPr>
          <a:lstStyle/>
          <a:p>
            <a:r>
              <a:rPr lang="en-GB"/>
              <a:t>How to be assertive in five steps</a:t>
            </a:r>
          </a:p>
        </p:txBody>
      </p:sp>
      <p:graphicFrame>
        <p:nvGraphicFramePr>
          <p:cNvPr id="3" name="Diagram 2">
            <a:extLst>
              <a:ext uri="{FF2B5EF4-FFF2-40B4-BE49-F238E27FC236}">
                <a16:creationId xmlns:a16="http://schemas.microsoft.com/office/drawing/2014/main" id="{870CB871-FAA6-444B-9AB6-73573B88486E}"/>
              </a:ext>
            </a:extLst>
          </p:cNvPr>
          <p:cNvGraphicFramePr/>
          <p:nvPr>
            <p:extLst>
              <p:ext uri="{D42A27DB-BD31-4B8C-83A1-F6EECF244321}">
                <p14:modId xmlns:p14="http://schemas.microsoft.com/office/powerpoint/2010/main" val="1811013810"/>
              </p:ext>
            </p:extLst>
          </p:nvPr>
        </p:nvGraphicFramePr>
        <p:xfrm>
          <a:off x="590843" y="1139484"/>
          <a:ext cx="80633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7783BA7-39DA-4B5B-BC38-6275D65CBE22}"/>
              </a:ext>
            </a:extLst>
          </p:cNvPr>
          <p:cNvSpPr/>
          <p:nvPr/>
        </p:nvSpPr>
        <p:spPr>
          <a:xfrm>
            <a:off x="489856" y="5879515"/>
            <a:ext cx="5240383" cy="261610"/>
          </a:xfrm>
          <a:prstGeom prst="rect">
            <a:avLst/>
          </a:prstGeom>
        </p:spPr>
        <p:txBody>
          <a:bodyPr wrap="square">
            <a:spAutoFit/>
          </a:bodyPr>
          <a:lstStyle/>
          <a:p>
            <a:r>
              <a:rPr lang="en-GB" sz="1100"/>
              <a:t>https://www.managementcentre.co.uk/insights/assertiveness-at-work-explained/</a:t>
            </a:r>
          </a:p>
        </p:txBody>
      </p:sp>
    </p:spTree>
    <p:extLst>
      <p:ext uri="{BB962C8B-B14F-4D97-AF65-F5344CB8AC3E}">
        <p14:creationId xmlns:p14="http://schemas.microsoft.com/office/powerpoint/2010/main" val="1963573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Conflict and collaboration</a:t>
            </a:r>
            <a:endParaRPr lang="en-US"/>
          </a:p>
        </p:txBody>
      </p:sp>
    </p:spTree>
    <p:extLst>
      <p:ext uri="{BB962C8B-B14F-4D97-AF65-F5344CB8AC3E}">
        <p14:creationId xmlns:p14="http://schemas.microsoft.com/office/powerpoint/2010/main" val="373916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489857" y="238559"/>
            <a:ext cx="7907909" cy="492961"/>
          </a:xfrm>
        </p:spPr>
        <p:txBody>
          <a:bodyPr>
            <a:normAutofit/>
          </a:bodyPr>
          <a:lstStyle/>
          <a:p>
            <a:r>
              <a:rPr lang="en-GB"/>
              <a:t>Trainer notes: conflict and collaboration (1 of 3)</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06017" y="731520"/>
            <a:ext cx="9037983" cy="5552901"/>
          </a:xfrm>
        </p:spPr>
        <p:txBody>
          <a:bodyPr vert="horz" lIns="91440" tIns="45720" rIns="91440" bIns="45720" rtlCol="0" anchor="t">
            <a:noAutofit/>
          </a:bodyPr>
          <a:lstStyle/>
          <a:p>
            <a:pPr marL="0" indent="0">
              <a:spcBef>
                <a:spcPts val="0"/>
              </a:spcBef>
              <a:buNone/>
            </a:pPr>
            <a:r>
              <a:rPr lang="en-GB" sz="1400" b="1">
                <a:latin typeface="Calibri Light"/>
                <a:cs typeface="Calibri Light"/>
              </a:rPr>
              <a:t>Purpose: </a:t>
            </a:r>
            <a:r>
              <a:rPr lang="en-GB" sz="1400">
                <a:latin typeface="Calibri Light"/>
                <a:cs typeface="Calibri Light"/>
              </a:rPr>
              <a:t>To explore conflict and collaboration with other professionals</a:t>
            </a:r>
            <a:r>
              <a:rPr lang="en-GB">
                <a:latin typeface="Calibri Light"/>
                <a:cs typeface="Calibri Light"/>
              </a:rPr>
              <a:t>  </a:t>
            </a:r>
            <a:endParaRPr lang="en-GB" sz="1400"/>
          </a:p>
          <a:p>
            <a:pPr marL="0" indent="0">
              <a:spcBef>
                <a:spcPts val="0"/>
              </a:spcBef>
              <a:buNone/>
            </a:pPr>
            <a:r>
              <a:rPr lang="en-GB" sz="1400" b="1">
                <a:latin typeface="Calibri Light"/>
                <a:cs typeface="Calibri Light"/>
              </a:rPr>
              <a:t>Materials: </a:t>
            </a:r>
            <a:r>
              <a:rPr lang="en-GB" sz="1400">
                <a:latin typeface="Calibri Light"/>
                <a:cs typeface="Calibri Light"/>
              </a:rPr>
              <a:t>Flipchart paper</a:t>
            </a:r>
            <a:r>
              <a:rPr lang="en-GB">
                <a:latin typeface="Calibri Light"/>
                <a:cs typeface="Calibri Light"/>
              </a:rPr>
              <a:t> </a:t>
            </a:r>
            <a:endParaRPr lang="en-GB"/>
          </a:p>
          <a:p>
            <a:pPr marL="0" indent="0">
              <a:spcBef>
                <a:spcPts val="0"/>
              </a:spcBef>
              <a:buNone/>
            </a:pPr>
            <a:r>
              <a:rPr lang="en-GB" sz="1400" b="1">
                <a:latin typeface="Calibri Light"/>
                <a:cs typeface="Calibri Light"/>
              </a:rPr>
              <a:t>Instructions:</a:t>
            </a:r>
            <a:r>
              <a:rPr lang="en-GB">
                <a:latin typeface="Calibri Light"/>
                <a:cs typeface="Calibri Light"/>
              </a:rPr>
              <a:t> </a:t>
            </a:r>
            <a:endParaRPr lang="en-GB" sz="1400"/>
          </a:p>
          <a:p>
            <a:pPr marL="0" indent="0">
              <a:spcBef>
                <a:spcPts val="0"/>
              </a:spcBef>
              <a:buNone/>
            </a:pPr>
            <a:r>
              <a:rPr lang="en-GB">
                <a:latin typeface="Calibri Light"/>
                <a:cs typeface="Calibri Light"/>
              </a:rPr>
              <a:t>Explain how we have looked at the You’re ok/I’m ok model which explains different ways of communicating, now we will focus on how conflict doesn’t have to be unhealthy, but in fact how healthy conflict (if resolved adequately) leads to an even better outcome with those you work with. </a:t>
            </a:r>
            <a:endParaRPr lang="en-GB"/>
          </a:p>
          <a:p>
            <a:pPr marL="0" indent="0">
              <a:spcBef>
                <a:spcPts val="0"/>
              </a:spcBef>
              <a:buNone/>
            </a:pPr>
            <a:r>
              <a:rPr lang="en-GB" sz="1400">
                <a:latin typeface="Calibri Light"/>
                <a:cs typeface="Calibri Light"/>
              </a:rPr>
              <a:t>Ask participants ‘what is conflict?’ and ‘where have you experienced conflict with other professionals in your PSW role?’ ‘How did it make you feel?’ Provide the conflict definition on slide </a:t>
            </a:r>
            <a:r>
              <a:rPr lang="en-GB">
                <a:latin typeface="Calibri Light"/>
                <a:cs typeface="Calibri Light"/>
              </a:rPr>
              <a:t>40 by</a:t>
            </a:r>
            <a:r>
              <a:rPr lang="en-GB" sz="1400">
                <a:latin typeface="Calibri Light"/>
                <a:cs typeface="Calibri Light"/>
              </a:rPr>
              <a:t> Thomas and Kilmann 1977 ‘Conflict situations are those in which the concerns of two or more people appear to be incompatible’. </a:t>
            </a:r>
            <a:r>
              <a:rPr lang="en-GB">
                <a:latin typeface="Calibri Light"/>
                <a:cs typeface="Calibri Light"/>
              </a:rPr>
              <a:t>Say how inevitably, at some point or another you will all have experienced some conflict at work. We are going to start with your</a:t>
            </a:r>
            <a:r>
              <a:rPr lang="en-GB" baseline="0">
                <a:latin typeface="Calibri Light"/>
                <a:cs typeface="Calibri Light"/>
              </a:rPr>
              <a:t> thoughts on what conflict is. We are not going to focus on what is right or wrong right now - we are simply going to hear the feelings and comments from the group to start with.</a:t>
            </a:r>
            <a:r>
              <a:rPr lang="en-GB">
                <a:latin typeface="Calibri Light"/>
                <a:cs typeface="Calibri Light"/>
              </a:rPr>
              <a:t> </a:t>
            </a:r>
            <a:endParaRPr lang="en-GB" baseline="0"/>
          </a:p>
          <a:p>
            <a:pPr marL="0" indent="0">
              <a:spcBef>
                <a:spcPts val="0"/>
              </a:spcBef>
              <a:buNone/>
            </a:pPr>
            <a:r>
              <a:rPr lang="en-GB" b="1">
                <a:latin typeface="Calibri Light"/>
                <a:cs typeface="Calibri Light"/>
              </a:rPr>
              <a:t>Activity: </a:t>
            </a:r>
            <a:r>
              <a:rPr lang="en-GB">
                <a:latin typeface="Calibri Light"/>
                <a:cs typeface="Calibri Light"/>
              </a:rPr>
              <a:t>Get participants into groups to decide whether the statements on slide 42 are true or false. All groups to feedback. </a:t>
            </a:r>
            <a:r>
              <a:rPr lang="en-GB">
                <a:solidFill>
                  <a:schemeClr val="tx1"/>
                </a:solidFill>
                <a:latin typeface="Calibri Light"/>
                <a:cs typeface="Calibri Light"/>
              </a:rPr>
              <a:t>Explain how c</a:t>
            </a:r>
            <a:r>
              <a:rPr lang="en-GB" sz="1400" kern="1200">
                <a:solidFill>
                  <a:schemeClr val="tx1"/>
                </a:solidFill>
                <a:effectLst/>
                <a:latin typeface="Calibri Light"/>
                <a:cs typeface="Calibri Light"/>
              </a:rPr>
              <a:t>onflict is a natural process of communication and facilitates the sharing of divergent viewpoints. The process of gaining multiple perspectives on any issue is critical to identifying problems and producing optimal solutions. Ironically, conflict is a natural part of cooperation as teams will always have to manage conflict to get the best results. Without conflict, you have groupthink, you discourage innovation, and you discourage learning, none of which are ideal for a productive work environment. Leaders see conflict as a healthy, natural, and even necessary process to evolve, improve, and achieve. </a:t>
            </a:r>
            <a:r>
              <a:rPr lang="en-GB" sz="1400" b="0" i="0" kern="1200">
                <a:solidFill>
                  <a:schemeClr val="tx1"/>
                </a:solidFill>
                <a:effectLst/>
                <a:latin typeface="Calibri Light"/>
                <a:cs typeface="Calibri Light"/>
              </a:rPr>
              <a:t>Eventually, people who keep postponing addressing conflict will find themselves inevitably engaged in a worse conflict later on. Because no two individuals have exactly the same expectations and desires, conflict is a natural part of our interactions with others. Conflict</a:t>
            </a:r>
            <a:r>
              <a:rPr lang="en-GB" sz="1400" b="0" i="0" kern="1200" baseline="0">
                <a:solidFill>
                  <a:schemeClr val="tx1"/>
                </a:solidFill>
                <a:effectLst/>
                <a:latin typeface="Calibri Light"/>
                <a:cs typeface="Calibri Light"/>
              </a:rPr>
              <a:t> can be </a:t>
            </a:r>
            <a:r>
              <a:rPr lang="en-GB" sz="1400" b="0" i="0" kern="1200">
                <a:solidFill>
                  <a:schemeClr val="tx1"/>
                </a:solidFill>
                <a:effectLst/>
                <a:latin typeface="Calibri Light"/>
                <a:cs typeface="Calibri Light"/>
              </a:rPr>
              <a:t>created by opposing needs, values, or viewpoints. Everyone is human with shortcomings and blind spots. Thus there will always be beliefs, perceptions, opinions, and ideas that are in opposition.</a:t>
            </a:r>
          </a:p>
          <a:p>
            <a:pPr marL="0" indent="0">
              <a:lnSpc>
                <a:spcPct val="100000"/>
              </a:lnSpc>
              <a:spcBef>
                <a:spcPts val="0"/>
              </a:spcBef>
              <a:spcAft>
                <a:spcPts val="600"/>
              </a:spcAft>
              <a:buNone/>
            </a:pPr>
            <a:r>
              <a:rPr lang="en-GB" sz="1400" b="1">
                <a:latin typeface="Calibri Light"/>
                <a:cs typeface="Calibri Light"/>
              </a:rPr>
              <a:t>Timings:</a:t>
            </a:r>
            <a:endParaRPr lang="en-GB" sz="1400">
              <a:latin typeface="Calibri Light"/>
              <a:cs typeface="Calibri Light"/>
            </a:endParaRPr>
          </a:p>
          <a:p>
            <a:pPr marL="0" indent="0">
              <a:lnSpc>
                <a:spcPct val="100000"/>
              </a:lnSpc>
              <a:spcBef>
                <a:spcPts val="0"/>
              </a:spcBef>
              <a:spcAft>
                <a:spcPts val="600"/>
              </a:spcAft>
              <a:buNone/>
            </a:pPr>
            <a:r>
              <a:rPr lang="en-GB" sz="1400">
                <a:latin typeface="Calibri Light"/>
                <a:cs typeface="Calibri Light"/>
              </a:rPr>
              <a:t>C</a:t>
            </a:r>
            <a:r>
              <a:rPr lang="en-GB">
                <a:latin typeface="Calibri Light"/>
                <a:cs typeface="Calibri Light"/>
              </a:rPr>
              <a:t>onflict discussion: 5 mins, </a:t>
            </a:r>
            <a:r>
              <a:rPr lang="en-GB" sz="1400">
                <a:latin typeface="Calibri Light"/>
                <a:cs typeface="Calibri Light"/>
              </a:rPr>
              <a:t>Activity: 5 mins, debrief 5 mins</a:t>
            </a:r>
          </a:p>
        </p:txBody>
      </p:sp>
    </p:spTree>
    <p:extLst>
      <p:ext uri="{BB962C8B-B14F-4D97-AF65-F5344CB8AC3E}">
        <p14:creationId xmlns:p14="http://schemas.microsoft.com/office/powerpoint/2010/main" val="330069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489857" y="238559"/>
            <a:ext cx="7907909" cy="492961"/>
          </a:xfrm>
        </p:spPr>
        <p:txBody>
          <a:bodyPr>
            <a:normAutofit/>
          </a:bodyPr>
          <a:lstStyle/>
          <a:p>
            <a:r>
              <a:rPr lang="en-GB"/>
              <a:t>Trainer notes: conflict and collaboration (2 of 3)</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39691" y="652549"/>
            <a:ext cx="9144000" cy="5552901"/>
          </a:xfrm>
        </p:spPr>
        <p:txBody>
          <a:bodyPr>
            <a:noAutofit/>
          </a:bodyPr>
          <a:lstStyle/>
          <a:p>
            <a:pPr marL="0" indent="0">
              <a:buNone/>
            </a:pPr>
            <a:r>
              <a:rPr lang="en-GB"/>
              <a:t>Explain how a way to have healthy conflict is by operating from the You’re ok/I’m ok box which could be reframed as “I win/You win” – i.e. both parties involved in conflict have their outcomes met that is not to the detriment of the other. Conflict is only going to be resolved if there is an agreement to collaborate rather than compete. In other words: you want A, the other person wants B, you both agree on C. For example, one person wants option A: a city holiday, but the other person wants option B: a beach holiday. They agree on option C: Barcelona which provides the best of both worlds. </a:t>
            </a:r>
          </a:p>
          <a:p>
            <a:pPr marL="0" indent="0">
              <a:buNone/>
            </a:pPr>
            <a:r>
              <a:rPr lang="en-GB" baseline="0"/>
              <a:t>Ask participants: ‘how do you f</a:t>
            </a:r>
            <a:r>
              <a:rPr lang="en-GB"/>
              <a:t>eel about conflict?’ </a:t>
            </a:r>
            <a:r>
              <a:rPr lang="en-GB" baseline="0"/>
              <a:t>‘when have you had healthy conflict with someone you worked with? What made it healthy?’</a:t>
            </a:r>
          </a:p>
          <a:p>
            <a:pPr marL="0" indent="0">
              <a:buNone/>
            </a:pPr>
            <a:r>
              <a:rPr lang="en-GB"/>
              <a:t>Explain how there are many ways to deal with conflict - some are healthy and some less so. By ‘healthy’ we mean that a conflict can lead</a:t>
            </a:r>
            <a:r>
              <a:rPr lang="en-GB" baseline="0"/>
              <a:t> to a positive outcome, for instance a good solution to a problem or increased understanding of an issue. ‘Unhealthy’ conflict instead can ruin personal relationships and lead to no advancement in the solution to a problem. </a:t>
            </a:r>
            <a:r>
              <a:rPr lang="en-GB"/>
              <a:t>Now we have focused on healthy conflict, we will explore collaboration with other professionals. You all work in collaborative environments</a:t>
            </a:r>
            <a:r>
              <a:rPr lang="en-GB" baseline="0"/>
              <a:t> and deal with a number of different people on a daily basis: other professionals, people from other organisations, peers, more senior colleagues, people and families. </a:t>
            </a:r>
          </a:p>
          <a:p>
            <a:pPr marL="0" indent="0">
              <a:buNone/>
            </a:pPr>
            <a:r>
              <a:rPr lang="en-GB" b="1"/>
              <a:t>Activity: </a:t>
            </a:r>
            <a:r>
              <a:rPr lang="en-GB"/>
              <a:t>Get participants into small groups: ask participants why collaboration is important in their role? Feedback as a whole group. </a:t>
            </a:r>
          </a:p>
          <a:p>
            <a:pPr marL="0" indent="0">
              <a:buNone/>
            </a:pPr>
            <a:r>
              <a:rPr lang="en-GB"/>
              <a:t>Explain how w</a:t>
            </a:r>
            <a:r>
              <a:rPr lang="en-GB" baseline="0"/>
              <a:t>orking in a genuinely collaborative environment is very important to achieve positive </a:t>
            </a:r>
            <a:r>
              <a:rPr lang="en-GB"/>
              <a:t>individual</a:t>
            </a:r>
            <a:r>
              <a:rPr lang="en-GB" baseline="0"/>
              <a:t> outcomes and to make your working environment more effective. </a:t>
            </a:r>
            <a:endParaRPr lang="en-GB" sz="1400" b="1"/>
          </a:p>
          <a:p>
            <a:pPr marL="0" indent="0">
              <a:buNone/>
            </a:pPr>
            <a:r>
              <a:rPr lang="en-GB"/>
              <a:t>Use flipchart paper at front of room: all participants to say what good collaboration looks like in their role on one half of the flipchart, and the other half is what it looks like when people don’t collaborate.  Ask participants why they have chosen those responses. </a:t>
            </a:r>
          </a:p>
          <a:p>
            <a:pPr marL="0" indent="0">
              <a:buNone/>
            </a:pPr>
            <a:r>
              <a:rPr lang="en-GB" sz="1400" b="1"/>
              <a:t>Timings: </a:t>
            </a:r>
            <a:r>
              <a:rPr lang="en-GB" sz="1400"/>
              <a:t>I win/you win discussion: 10 mins, activity: 10 mins, debrief: 10 mins</a:t>
            </a:r>
            <a:endParaRPr lang="en-GB" sz="1400" b="1"/>
          </a:p>
        </p:txBody>
      </p:sp>
    </p:spTree>
    <p:extLst>
      <p:ext uri="{BB962C8B-B14F-4D97-AF65-F5344CB8AC3E}">
        <p14:creationId xmlns:p14="http://schemas.microsoft.com/office/powerpoint/2010/main" val="403728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6963-523F-4215-9055-2AB4ABF598C7}"/>
              </a:ext>
            </a:extLst>
          </p:cNvPr>
          <p:cNvSpPr>
            <a:spLocks noGrp="1"/>
          </p:cNvSpPr>
          <p:nvPr>
            <p:ph type="title"/>
          </p:nvPr>
        </p:nvSpPr>
        <p:spPr/>
        <p:txBody>
          <a:bodyPr/>
          <a:lstStyle/>
          <a:p>
            <a:r>
              <a:rPr lang="en-GB"/>
              <a:t>Housekeeping</a:t>
            </a:r>
          </a:p>
        </p:txBody>
      </p:sp>
      <p:pic>
        <p:nvPicPr>
          <p:cNvPr id="6" name="Picture 5" descr="A close up of a logo&#10;&#10;Description automatically generated">
            <a:extLst>
              <a:ext uri="{FF2B5EF4-FFF2-40B4-BE49-F238E27FC236}">
                <a16:creationId xmlns:a16="http://schemas.microsoft.com/office/drawing/2014/main" id="{1017E2B0-0BF1-480D-8C5A-87FA5DE2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51" y="3819256"/>
            <a:ext cx="1450800" cy="1450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28DEA2A-C3C5-4F6E-8E56-5613198F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1535494"/>
            <a:ext cx="1450886" cy="1450886"/>
          </a:xfrm>
          <a:prstGeom prst="rect">
            <a:avLst/>
          </a:prstGeom>
        </p:spPr>
      </p:pic>
      <p:pic>
        <p:nvPicPr>
          <p:cNvPr id="8" name="Picture 7" descr="A close up of a logo&#10;&#10;Description automatically generated">
            <a:extLst>
              <a:ext uri="{FF2B5EF4-FFF2-40B4-BE49-F238E27FC236}">
                <a16:creationId xmlns:a16="http://schemas.microsoft.com/office/drawing/2014/main" id="{96249892-B8C7-4CF1-9DC2-07050D5DD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57" y="3819256"/>
            <a:ext cx="1450800" cy="1450800"/>
          </a:xfrm>
          <a:prstGeom prst="rect">
            <a:avLst/>
          </a:prstGeom>
        </p:spPr>
      </p:pic>
      <p:pic>
        <p:nvPicPr>
          <p:cNvPr id="9" name="Picture 8" descr="A close up of a logo&#10;&#10;Description automatically generated">
            <a:extLst>
              <a:ext uri="{FF2B5EF4-FFF2-40B4-BE49-F238E27FC236}">
                <a16:creationId xmlns:a16="http://schemas.microsoft.com/office/drawing/2014/main" id="{55A61063-C99A-411F-8B42-9FAB54D12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247" y="3819256"/>
            <a:ext cx="1450800" cy="1450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2A08848-4844-4589-AE49-E5A6DE438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161" y="1535494"/>
            <a:ext cx="1450886" cy="14508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6523BA-28FA-479F-AB88-76789FE46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009" y="1535494"/>
            <a:ext cx="1450886" cy="1450886"/>
          </a:xfrm>
          <a:prstGeom prst="rect">
            <a:avLst/>
          </a:prstGeom>
        </p:spPr>
      </p:pic>
    </p:spTree>
    <p:extLst>
      <p:ext uri="{BB962C8B-B14F-4D97-AF65-F5344CB8AC3E}">
        <p14:creationId xmlns:p14="http://schemas.microsoft.com/office/powerpoint/2010/main" val="1025495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itting, table&#10;&#10;Description automatically generated">
            <a:extLst>
              <a:ext uri="{FF2B5EF4-FFF2-40B4-BE49-F238E27FC236}">
                <a16:creationId xmlns:a16="http://schemas.microsoft.com/office/drawing/2014/main" id="{E37D3B2B-20D7-4C6E-90EF-549E1CADC7B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74923" y="3685735"/>
            <a:ext cx="4458660" cy="1950664"/>
          </a:xfrm>
          <a:prstGeom prst="rect">
            <a:avLst/>
          </a:prstGeom>
        </p:spPr>
      </p:pic>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What is conflict?</a:t>
            </a:r>
          </a:p>
        </p:txBody>
      </p:sp>
      <p:sp>
        <p:nvSpPr>
          <p:cNvPr id="7" name="TextBox 6">
            <a:extLst>
              <a:ext uri="{FF2B5EF4-FFF2-40B4-BE49-F238E27FC236}">
                <a16:creationId xmlns:a16="http://schemas.microsoft.com/office/drawing/2014/main" id="{6590772B-0315-426E-9F95-3FABD2018852}"/>
              </a:ext>
            </a:extLst>
          </p:cNvPr>
          <p:cNvSpPr txBox="1"/>
          <p:nvPr/>
        </p:nvSpPr>
        <p:spPr>
          <a:xfrm>
            <a:off x="1804181" y="1786840"/>
            <a:ext cx="5535638" cy="1569660"/>
          </a:xfrm>
          <a:prstGeom prst="rect">
            <a:avLst/>
          </a:prstGeom>
          <a:noFill/>
        </p:spPr>
        <p:txBody>
          <a:bodyPr wrap="square">
            <a:spAutoFit/>
          </a:bodyPr>
          <a:lstStyle/>
          <a:p>
            <a:pPr algn="ctr"/>
            <a:r>
              <a:rPr lang="en-GB" sz="2400"/>
              <a:t>‘Conflict situations are those in which the concerns of two or more people appear to be incompatible’ </a:t>
            </a:r>
          </a:p>
          <a:p>
            <a:pPr algn="ctr"/>
            <a:r>
              <a:rPr lang="en-GB" sz="2400"/>
              <a:t>(Thomas and Kilmann, 1977)</a:t>
            </a:r>
          </a:p>
        </p:txBody>
      </p:sp>
    </p:spTree>
    <p:extLst>
      <p:ext uri="{BB962C8B-B14F-4D97-AF65-F5344CB8AC3E}">
        <p14:creationId xmlns:p14="http://schemas.microsoft.com/office/powerpoint/2010/main" val="2584574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A1F9-7E7D-4CCA-B651-C3D74ACB6A58}"/>
              </a:ext>
            </a:extLst>
          </p:cNvPr>
          <p:cNvSpPr>
            <a:spLocks noGrp="1"/>
          </p:cNvSpPr>
          <p:nvPr>
            <p:ph type="title"/>
          </p:nvPr>
        </p:nvSpPr>
        <p:spPr/>
        <p:txBody>
          <a:bodyPr/>
          <a:lstStyle/>
          <a:p>
            <a:r>
              <a:rPr lang="en-GB"/>
              <a:t>You’re ok/I’m ok &gt; You win/I win</a:t>
            </a:r>
          </a:p>
        </p:txBody>
      </p:sp>
      <p:pic>
        <p:nvPicPr>
          <p:cNvPr id="4" name="Picture 3">
            <a:extLst>
              <a:ext uri="{FF2B5EF4-FFF2-40B4-BE49-F238E27FC236}">
                <a16:creationId xmlns:a16="http://schemas.microsoft.com/office/drawing/2014/main" id="{BF9367A8-1A73-4D50-897C-345767D31315}"/>
              </a:ext>
            </a:extLst>
          </p:cNvPr>
          <p:cNvPicPr>
            <a:picLocks noChangeAspect="1"/>
          </p:cNvPicPr>
          <p:nvPr/>
        </p:nvPicPr>
        <p:blipFill rotWithShape="1">
          <a:blip r:embed="rId3"/>
          <a:srcRect l="6326" r="10622"/>
          <a:stretch/>
        </p:blipFill>
        <p:spPr>
          <a:xfrm>
            <a:off x="108156" y="1457606"/>
            <a:ext cx="4180202" cy="4062057"/>
          </a:xfrm>
          <a:prstGeom prst="rect">
            <a:avLst/>
          </a:prstGeom>
        </p:spPr>
      </p:pic>
      <p:pic>
        <p:nvPicPr>
          <p:cNvPr id="6" name="Picture 5">
            <a:extLst>
              <a:ext uri="{FF2B5EF4-FFF2-40B4-BE49-F238E27FC236}">
                <a16:creationId xmlns:a16="http://schemas.microsoft.com/office/drawing/2014/main" id="{4FC78B47-C86F-4FCE-A303-68603DFBCE97}"/>
              </a:ext>
            </a:extLst>
          </p:cNvPr>
          <p:cNvPicPr>
            <a:picLocks noChangeAspect="1"/>
          </p:cNvPicPr>
          <p:nvPr/>
        </p:nvPicPr>
        <p:blipFill rotWithShape="1">
          <a:blip r:embed="rId3"/>
          <a:srcRect l="6326" r="10622"/>
          <a:stretch/>
        </p:blipFill>
        <p:spPr>
          <a:xfrm>
            <a:off x="4680156" y="1457606"/>
            <a:ext cx="4180202" cy="4062057"/>
          </a:xfrm>
          <a:prstGeom prst="rect">
            <a:avLst/>
          </a:prstGeom>
        </p:spPr>
      </p:pic>
      <p:sp>
        <p:nvSpPr>
          <p:cNvPr id="3" name="Arrow: Right 2">
            <a:extLst>
              <a:ext uri="{FF2B5EF4-FFF2-40B4-BE49-F238E27FC236}">
                <a16:creationId xmlns:a16="http://schemas.microsoft.com/office/drawing/2014/main" id="{629FA5B4-3719-4710-AB50-AD22C5F706E3}"/>
              </a:ext>
            </a:extLst>
          </p:cNvPr>
          <p:cNvSpPr/>
          <p:nvPr/>
        </p:nvSpPr>
        <p:spPr>
          <a:xfrm>
            <a:off x="4129548" y="3067665"/>
            <a:ext cx="550608" cy="11503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8A06D5F2-823B-4753-A94F-F0F809D131E8}"/>
              </a:ext>
            </a:extLst>
          </p:cNvPr>
          <p:cNvSpPr txBox="1"/>
          <p:nvPr/>
        </p:nvSpPr>
        <p:spPr>
          <a:xfrm>
            <a:off x="5397112" y="1503326"/>
            <a:ext cx="1110367" cy="400110"/>
          </a:xfrm>
          <a:prstGeom prst="rect">
            <a:avLst/>
          </a:prstGeom>
          <a:solidFill>
            <a:schemeClr val="bg1"/>
          </a:solidFill>
        </p:spPr>
        <p:txBody>
          <a:bodyPr wrap="square" rtlCol="0">
            <a:spAutoFit/>
          </a:bodyPr>
          <a:lstStyle/>
          <a:p>
            <a:pPr algn="ctr"/>
            <a:r>
              <a:rPr lang="en-GB" sz="2000" b="1">
                <a:latin typeface="Calibri" panose="020F0502020204030204" pitchFamily="34" charset="0"/>
                <a:ea typeface="Microsoft GothicNeo" panose="020B0503020000020004" pitchFamily="34" charset="-127"/>
                <a:cs typeface="Calibri" panose="020F0502020204030204" pitchFamily="34" charset="0"/>
              </a:rPr>
              <a:t>You win</a:t>
            </a:r>
          </a:p>
        </p:txBody>
      </p:sp>
      <p:sp>
        <p:nvSpPr>
          <p:cNvPr id="8" name="TextBox 7">
            <a:extLst>
              <a:ext uri="{FF2B5EF4-FFF2-40B4-BE49-F238E27FC236}">
                <a16:creationId xmlns:a16="http://schemas.microsoft.com/office/drawing/2014/main" id="{1F788198-C7E8-4A10-9A8D-9BA9564F4543}"/>
              </a:ext>
            </a:extLst>
          </p:cNvPr>
          <p:cNvSpPr txBox="1"/>
          <p:nvPr/>
        </p:nvSpPr>
        <p:spPr>
          <a:xfrm>
            <a:off x="6837292" y="1503326"/>
            <a:ext cx="1590428" cy="400110"/>
          </a:xfrm>
          <a:prstGeom prst="rect">
            <a:avLst/>
          </a:prstGeom>
          <a:solidFill>
            <a:schemeClr val="bg1"/>
          </a:solidFill>
        </p:spPr>
        <p:txBody>
          <a:bodyPr wrap="square" rtlCol="0">
            <a:spAutoFit/>
          </a:bodyPr>
          <a:lstStyle/>
          <a:p>
            <a:pPr algn="ctr"/>
            <a:r>
              <a:rPr lang="en-GB" sz="2000" b="1">
                <a:latin typeface="Calibri" panose="020F0502020204030204" pitchFamily="34" charset="0"/>
                <a:ea typeface="Microsoft GothicNeo" panose="020B0503020000020004" pitchFamily="34" charset="-127"/>
                <a:cs typeface="Calibri" panose="020F0502020204030204" pitchFamily="34" charset="0"/>
              </a:rPr>
              <a:t>You lose</a:t>
            </a:r>
          </a:p>
        </p:txBody>
      </p:sp>
      <p:sp>
        <p:nvSpPr>
          <p:cNvPr id="9" name="TextBox 8">
            <a:extLst>
              <a:ext uri="{FF2B5EF4-FFF2-40B4-BE49-F238E27FC236}">
                <a16:creationId xmlns:a16="http://schemas.microsoft.com/office/drawing/2014/main" id="{5B88EED3-ED3A-40F3-8531-D7183D40391B}"/>
              </a:ext>
            </a:extLst>
          </p:cNvPr>
          <p:cNvSpPr txBox="1"/>
          <p:nvPr/>
        </p:nvSpPr>
        <p:spPr>
          <a:xfrm rot="16200000">
            <a:off x="4342206" y="2615379"/>
            <a:ext cx="1110367" cy="400110"/>
          </a:xfrm>
          <a:prstGeom prst="rect">
            <a:avLst/>
          </a:prstGeom>
          <a:solidFill>
            <a:schemeClr val="bg1"/>
          </a:solidFill>
        </p:spPr>
        <p:txBody>
          <a:bodyPr wrap="square" rtlCol="0">
            <a:spAutoFit/>
          </a:bodyPr>
          <a:lstStyle/>
          <a:p>
            <a:pPr algn="ctr"/>
            <a:r>
              <a:rPr lang="en-GB" sz="2000" b="1">
                <a:latin typeface="Calibri" panose="020F0502020204030204" pitchFamily="34" charset="0"/>
                <a:ea typeface="Microsoft GothicNeo" panose="020B0503020000020004" pitchFamily="34" charset="-127"/>
                <a:cs typeface="Calibri" panose="020F0502020204030204" pitchFamily="34" charset="0"/>
              </a:rPr>
              <a:t>I win</a:t>
            </a:r>
          </a:p>
        </p:txBody>
      </p:sp>
      <p:sp>
        <p:nvSpPr>
          <p:cNvPr id="12" name="TextBox 11">
            <a:extLst>
              <a:ext uri="{FF2B5EF4-FFF2-40B4-BE49-F238E27FC236}">
                <a16:creationId xmlns:a16="http://schemas.microsoft.com/office/drawing/2014/main" id="{6A962380-7D46-4AAC-9D26-590EB14AFF6D}"/>
              </a:ext>
            </a:extLst>
          </p:cNvPr>
          <p:cNvSpPr txBox="1"/>
          <p:nvPr/>
        </p:nvSpPr>
        <p:spPr>
          <a:xfrm rot="16200000">
            <a:off x="4179178" y="4245085"/>
            <a:ext cx="1436423" cy="400110"/>
          </a:xfrm>
          <a:prstGeom prst="rect">
            <a:avLst/>
          </a:prstGeom>
          <a:solidFill>
            <a:schemeClr val="bg1"/>
          </a:solidFill>
        </p:spPr>
        <p:txBody>
          <a:bodyPr wrap="square" rtlCol="0">
            <a:spAutoFit/>
          </a:bodyPr>
          <a:lstStyle/>
          <a:p>
            <a:pPr algn="ctr"/>
            <a:r>
              <a:rPr lang="en-GB" sz="2000" b="1">
                <a:latin typeface="Calibri" panose="020F0502020204030204" pitchFamily="34" charset="0"/>
                <a:ea typeface="Microsoft GothicNeo" panose="020B0503020000020004" pitchFamily="34" charset="-127"/>
                <a:cs typeface="Calibri" panose="020F0502020204030204" pitchFamily="34" charset="0"/>
              </a:rPr>
              <a:t>I lose</a:t>
            </a:r>
          </a:p>
        </p:txBody>
      </p:sp>
      <p:sp>
        <p:nvSpPr>
          <p:cNvPr id="13" name="Rectangle 12">
            <a:extLst>
              <a:ext uri="{FF2B5EF4-FFF2-40B4-BE49-F238E27FC236}">
                <a16:creationId xmlns:a16="http://schemas.microsoft.com/office/drawing/2014/main" id="{2B1E169C-37A5-4569-A3B2-C3BFBCF6AA62}"/>
              </a:ext>
            </a:extLst>
          </p:cNvPr>
          <p:cNvSpPr/>
          <p:nvPr/>
        </p:nvSpPr>
        <p:spPr>
          <a:xfrm>
            <a:off x="5242560" y="2403583"/>
            <a:ext cx="1463040" cy="701040"/>
          </a:xfrm>
          <a:prstGeom prst="rect">
            <a:avLst/>
          </a:prstGeom>
          <a:solidFill>
            <a:srgbClr val="37BFC2"/>
          </a:solidFill>
          <a:ln>
            <a:solidFill>
              <a:srgbClr val="37B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Collaborating</a:t>
            </a:r>
          </a:p>
        </p:txBody>
      </p:sp>
      <p:sp>
        <p:nvSpPr>
          <p:cNvPr id="14" name="Rectangle 13">
            <a:extLst>
              <a:ext uri="{FF2B5EF4-FFF2-40B4-BE49-F238E27FC236}">
                <a16:creationId xmlns:a16="http://schemas.microsoft.com/office/drawing/2014/main" id="{1B492B5F-699F-4F51-B9AF-6F091301605A}"/>
              </a:ext>
            </a:extLst>
          </p:cNvPr>
          <p:cNvSpPr/>
          <p:nvPr/>
        </p:nvSpPr>
        <p:spPr>
          <a:xfrm>
            <a:off x="6900986" y="2403583"/>
            <a:ext cx="1526734" cy="701040"/>
          </a:xfrm>
          <a:prstGeom prst="rect">
            <a:avLst/>
          </a:prstGeom>
          <a:solidFill>
            <a:srgbClr val="F79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Competing</a:t>
            </a:r>
          </a:p>
        </p:txBody>
      </p:sp>
      <p:sp>
        <p:nvSpPr>
          <p:cNvPr id="15" name="Rectangle 14">
            <a:extLst>
              <a:ext uri="{FF2B5EF4-FFF2-40B4-BE49-F238E27FC236}">
                <a16:creationId xmlns:a16="http://schemas.microsoft.com/office/drawing/2014/main" id="{7706D6F9-360F-40AD-A8BC-BB3BA2D168E2}"/>
              </a:ext>
            </a:extLst>
          </p:cNvPr>
          <p:cNvSpPr/>
          <p:nvPr/>
        </p:nvSpPr>
        <p:spPr>
          <a:xfrm>
            <a:off x="5122243" y="4111931"/>
            <a:ext cx="1667177" cy="701040"/>
          </a:xfrm>
          <a:prstGeom prst="rect">
            <a:avLst/>
          </a:prstGeom>
          <a:solidFill>
            <a:srgbClr val="894F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a:t>Accommodating</a:t>
            </a:r>
          </a:p>
        </p:txBody>
      </p:sp>
      <p:sp>
        <p:nvSpPr>
          <p:cNvPr id="16" name="Rectangle 15">
            <a:extLst>
              <a:ext uri="{FF2B5EF4-FFF2-40B4-BE49-F238E27FC236}">
                <a16:creationId xmlns:a16="http://schemas.microsoft.com/office/drawing/2014/main" id="{B0E7E8FF-D3B8-4C11-B3B3-6A69C2C27BAD}"/>
              </a:ext>
            </a:extLst>
          </p:cNvPr>
          <p:cNvSpPr/>
          <p:nvPr/>
        </p:nvSpPr>
        <p:spPr>
          <a:xfrm>
            <a:off x="6900986" y="4111931"/>
            <a:ext cx="1526734" cy="701040"/>
          </a:xfrm>
          <a:prstGeom prst="rect">
            <a:avLst/>
          </a:prstGeom>
          <a:solidFill>
            <a:srgbClr val="24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Avoiding</a:t>
            </a:r>
          </a:p>
        </p:txBody>
      </p:sp>
    </p:spTree>
    <p:extLst>
      <p:ext uri="{BB962C8B-B14F-4D97-AF65-F5344CB8AC3E}">
        <p14:creationId xmlns:p14="http://schemas.microsoft.com/office/powerpoint/2010/main" val="518768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Approaches to conflict – true or false?</a:t>
            </a:r>
          </a:p>
        </p:txBody>
      </p:sp>
      <p:graphicFrame>
        <p:nvGraphicFramePr>
          <p:cNvPr id="17" name="Content Placeholder 4">
            <a:extLst>
              <a:ext uri="{FF2B5EF4-FFF2-40B4-BE49-F238E27FC236}">
                <a16:creationId xmlns:a16="http://schemas.microsoft.com/office/drawing/2014/main" id="{AB5A5947-20C5-4CEA-B166-9C78252A54E8}"/>
              </a:ext>
            </a:extLst>
          </p:cNvPr>
          <p:cNvGraphicFramePr>
            <a:graphicFrameLocks noGrp="1"/>
          </p:cNvGraphicFramePr>
          <p:nvPr>
            <p:ph idx="1"/>
          </p:nvPr>
        </p:nvGraphicFramePr>
        <p:xfrm>
          <a:off x="826156" y="1239975"/>
          <a:ext cx="7491688" cy="4378049"/>
        </p:xfrm>
        <a:graphic>
          <a:graphicData uri="http://schemas.openxmlformats.org/drawingml/2006/table">
            <a:tbl>
              <a:tblPr bandRow="1">
                <a:tableStyleId>{22838BEF-8BB2-4498-84A7-C5851F593DF1}</a:tableStyleId>
              </a:tblPr>
              <a:tblGrid>
                <a:gridCol w="3745844">
                  <a:extLst>
                    <a:ext uri="{9D8B030D-6E8A-4147-A177-3AD203B41FA5}">
                      <a16:colId xmlns:a16="http://schemas.microsoft.com/office/drawing/2014/main" val="3353528289"/>
                    </a:ext>
                  </a:extLst>
                </a:gridCol>
                <a:gridCol w="3745844">
                  <a:extLst>
                    <a:ext uri="{9D8B030D-6E8A-4147-A177-3AD203B41FA5}">
                      <a16:colId xmlns:a16="http://schemas.microsoft.com/office/drawing/2014/main" val="124428519"/>
                    </a:ext>
                  </a:extLst>
                </a:gridCol>
              </a:tblGrid>
              <a:tr h="983377">
                <a:tc>
                  <a:txBody>
                    <a:bodyPr/>
                    <a:lstStyle/>
                    <a:p>
                      <a:r>
                        <a:rPr lang="en-GB"/>
                        <a:t>Conflict is bad and should be avoided</a:t>
                      </a:r>
                    </a:p>
                  </a:txBody>
                  <a:tcPr anchor="ctr"/>
                </a:tc>
                <a:tc>
                  <a:txBody>
                    <a:bodyPr/>
                    <a:lstStyle/>
                    <a:p>
                      <a:endParaRPr lang="en-GB"/>
                    </a:p>
                  </a:txBody>
                  <a:tcPr anchor="ctr"/>
                </a:tc>
                <a:extLst>
                  <a:ext uri="{0D108BD9-81ED-4DB2-BD59-A6C34878D82A}">
                    <a16:rowId xmlns:a16="http://schemas.microsoft.com/office/drawing/2014/main" val="3338619022"/>
                  </a:ext>
                </a:extLst>
              </a:tr>
              <a:tr h="1697336">
                <a:tc>
                  <a:txBody>
                    <a:bodyPr/>
                    <a:lstStyle/>
                    <a:p>
                      <a:r>
                        <a:rPr lang="en-GB"/>
                        <a:t>Team members misunderstanding</a:t>
                      </a:r>
                      <a:r>
                        <a:rPr lang="en-GB" baseline="0"/>
                        <a:t> one another causes conflict</a:t>
                      </a:r>
                      <a:endParaRPr lang="en-GB"/>
                    </a:p>
                  </a:txBody>
                  <a:tcPr anchor="ctr"/>
                </a:tc>
                <a:tc>
                  <a:txBody>
                    <a:bodyPr/>
                    <a:lstStyle/>
                    <a:p>
                      <a:endParaRPr lang="en-GB"/>
                    </a:p>
                  </a:txBody>
                  <a:tcPr anchor="ctr"/>
                </a:tc>
                <a:extLst>
                  <a:ext uri="{0D108BD9-81ED-4DB2-BD59-A6C34878D82A}">
                    <a16:rowId xmlns:a16="http://schemas.microsoft.com/office/drawing/2014/main" val="1343266781"/>
                  </a:ext>
                </a:extLst>
              </a:tr>
              <a:tr h="1697336">
                <a:tc>
                  <a:txBody>
                    <a:bodyPr/>
                    <a:lstStyle/>
                    <a:p>
                      <a:r>
                        <a:rPr lang="en-GB"/>
                        <a:t>All conflict can be resolved to everyone’s satisfaction</a:t>
                      </a:r>
                    </a:p>
                  </a:txBody>
                  <a:tcPr anchor="ctr"/>
                </a:tc>
                <a:tc>
                  <a:txBody>
                    <a:bodyPr/>
                    <a:lstStyle/>
                    <a:p>
                      <a:endParaRPr lang="en-GB"/>
                    </a:p>
                  </a:txBody>
                  <a:tcPr anchor="ctr"/>
                </a:tc>
                <a:extLst>
                  <a:ext uri="{0D108BD9-81ED-4DB2-BD59-A6C34878D82A}">
                    <a16:rowId xmlns:a16="http://schemas.microsoft.com/office/drawing/2014/main" val="2843689339"/>
                  </a:ext>
                </a:extLst>
              </a:tr>
            </a:tbl>
          </a:graphicData>
        </a:graphic>
      </p:graphicFrame>
    </p:spTree>
    <p:extLst>
      <p:ext uri="{BB962C8B-B14F-4D97-AF65-F5344CB8AC3E}">
        <p14:creationId xmlns:p14="http://schemas.microsoft.com/office/powerpoint/2010/main" val="3535019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Approaches to conflict – true or false?</a:t>
            </a:r>
          </a:p>
        </p:txBody>
      </p:sp>
      <p:graphicFrame>
        <p:nvGraphicFramePr>
          <p:cNvPr id="17" name="Content Placeholder 4">
            <a:extLst>
              <a:ext uri="{FF2B5EF4-FFF2-40B4-BE49-F238E27FC236}">
                <a16:creationId xmlns:a16="http://schemas.microsoft.com/office/drawing/2014/main" id="{AB5A5947-20C5-4CEA-B166-9C78252A54E8}"/>
              </a:ext>
            </a:extLst>
          </p:cNvPr>
          <p:cNvGraphicFramePr>
            <a:graphicFrameLocks noGrp="1"/>
          </p:cNvGraphicFramePr>
          <p:nvPr>
            <p:ph idx="1"/>
          </p:nvPr>
        </p:nvGraphicFramePr>
        <p:xfrm>
          <a:off x="826156" y="1239975"/>
          <a:ext cx="7491688" cy="4583392"/>
        </p:xfrm>
        <a:graphic>
          <a:graphicData uri="http://schemas.openxmlformats.org/drawingml/2006/table">
            <a:tbl>
              <a:tblPr bandRow="1">
                <a:tableStyleId>{22838BEF-8BB2-4498-84A7-C5851F593DF1}</a:tableStyleId>
              </a:tblPr>
              <a:tblGrid>
                <a:gridCol w="3745844">
                  <a:extLst>
                    <a:ext uri="{9D8B030D-6E8A-4147-A177-3AD203B41FA5}">
                      <a16:colId xmlns:a16="http://schemas.microsoft.com/office/drawing/2014/main" val="3353528289"/>
                    </a:ext>
                  </a:extLst>
                </a:gridCol>
                <a:gridCol w="3745844">
                  <a:extLst>
                    <a:ext uri="{9D8B030D-6E8A-4147-A177-3AD203B41FA5}">
                      <a16:colId xmlns:a16="http://schemas.microsoft.com/office/drawing/2014/main" val="124428519"/>
                    </a:ext>
                  </a:extLst>
                </a:gridCol>
              </a:tblGrid>
              <a:tr h="983377">
                <a:tc>
                  <a:txBody>
                    <a:bodyPr/>
                    <a:lstStyle/>
                    <a:p>
                      <a:r>
                        <a:rPr lang="en-GB"/>
                        <a:t>Conflict is bad and should be avoided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FALSE, </a:t>
                      </a:r>
                      <a:r>
                        <a:rPr lang="en-GB" sz="1800" kern="1200">
                          <a:effectLst/>
                        </a:rPr>
                        <a:t>conflict can</a:t>
                      </a:r>
                      <a:r>
                        <a:rPr lang="en-GB" sz="1800" kern="1200" baseline="0">
                          <a:effectLst/>
                        </a:rPr>
                        <a:t> be</a:t>
                      </a:r>
                      <a:r>
                        <a:rPr lang="en-GB" sz="1800" kern="1200">
                          <a:effectLst/>
                        </a:rPr>
                        <a:t> a healthy part of a teams’ life</a:t>
                      </a:r>
                      <a:endParaRPr lang="en-GB"/>
                    </a:p>
                    <a:p>
                      <a:endParaRPr lang="en-GB"/>
                    </a:p>
                  </a:txBody>
                  <a:tcPr anchor="ctr"/>
                </a:tc>
                <a:extLst>
                  <a:ext uri="{0D108BD9-81ED-4DB2-BD59-A6C34878D82A}">
                    <a16:rowId xmlns:a16="http://schemas.microsoft.com/office/drawing/2014/main" val="3338619022"/>
                  </a:ext>
                </a:extLst>
              </a:tr>
              <a:tr h="1697336">
                <a:tc>
                  <a:txBody>
                    <a:bodyPr/>
                    <a:lstStyle/>
                    <a:p>
                      <a:r>
                        <a:rPr lang="en-GB"/>
                        <a:t>Team members misunderstanding</a:t>
                      </a:r>
                      <a:r>
                        <a:rPr lang="en-GB" baseline="0"/>
                        <a:t> one another causes conflict</a:t>
                      </a:r>
                      <a:endParaRPr lang="en-GB"/>
                    </a:p>
                  </a:txBody>
                  <a:tcPr anchor="ctr"/>
                </a:tc>
                <a:tc>
                  <a:txBody>
                    <a:bodyPr/>
                    <a:lstStyle/>
                    <a:p>
                      <a:endParaRPr lang="en-GB"/>
                    </a:p>
                  </a:txBody>
                  <a:tcPr anchor="ctr"/>
                </a:tc>
                <a:extLst>
                  <a:ext uri="{0D108BD9-81ED-4DB2-BD59-A6C34878D82A}">
                    <a16:rowId xmlns:a16="http://schemas.microsoft.com/office/drawing/2014/main" val="1343266781"/>
                  </a:ext>
                </a:extLst>
              </a:tr>
              <a:tr h="1697336">
                <a:tc>
                  <a:txBody>
                    <a:bodyPr/>
                    <a:lstStyle/>
                    <a:p>
                      <a:r>
                        <a:rPr lang="en-GB"/>
                        <a:t>All conflict can be resolved to everyone’s satisfaction</a:t>
                      </a:r>
                    </a:p>
                  </a:txBody>
                  <a:tcPr anchor="ctr"/>
                </a:tc>
                <a:tc>
                  <a:txBody>
                    <a:bodyPr/>
                    <a:lstStyle/>
                    <a:p>
                      <a:endParaRPr lang="en-GB"/>
                    </a:p>
                  </a:txBody>
                  <a:tcPr anchor="ctr"/>
                </a:tc>
                <a:extLst>
                  <a:ext uri="{0D108BD9-81ED-4DB2-BD59-A6C34878D82A}">
                    <a16:rowId xmlns:a16="http://schemas.microsoft.com/office/drawing/2014/main" val="2843689339"/>
                  </a:ext>
                </a:extLst>
              </a:tr>
            </a:tbl>
          </a:graphicData>
        </a:graphic>
      </p:graphicFrame>
    </p:spTree>
    <p:extLst>
      <p:ext uri="{BB962C8B-B14F-4D97-AF65-F5344CB8AC3E}">
        <p14:creationId xmlns:p14="http://schemas.microsoft.com/office/powerpoint/2010/main" val="156907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Approaches to conflict – true or false?</a:t>
            </a:r>
          </a:p>
        </p:txBody>
      </p:sp>
      <p:graphicFrame>
        <p:nvGraphicFramePr>
          <p:cNvPr id="17" name="Content Placeholder 4">
            <a:extLst>
              <a:ext uri="{FF2B5EF4-FFF2-40B4-BE49-F238E27FC236}">
                <a16:creationId xmlns:a16="http://schemas.microsoft.com/office/drawing/2014/main" id="{AB5A5947-20C5-4CEA-B166-9C78252A54E8}"/>
              </a:ext>
            </a:extLst>
          </p:cNvPr>
          <p:cNvGraphicFramePr>
            <a:graphicFrameLocks noGrp="1"/>
          </p:cNvGraphicFramePr>
          <p:nvPr>
            <p:ph idx="1"/>
            <p:extLst>
              <p:ext uri="{D42A27DB-BD31-4B8C-83A1-F6EECF244321}">
                <p14:modId xmlns:p14="http://schemas.microsoft.com/office/powerpoint/2010/main" val="3371889675"/>
              </p:ext>
            </p:extLst>
          </p:nvPr>
        </p:nvGraphicFramePr>
        <p:xfrm>
          <a:off x="826156" y="1239975"/>
          <a:ext cx="7491688" cy="4623416"/>
        </p:xfrm>
        <a:graphic>
          <a:graphicData uri="http://schemas.openxmlformats.org/drawingml/2006/table">
            <a:tbl>
              <a:tblPr bandRow="1">
                <a:tableStyleId>{22838BEF-8BB2-4498-84A7-C5851F593DF1}</a:tableStyleId>
              </a:tblPr>
              <a:tblGrid>
                <a:gridCol w="3745844">
                  <a:extLst>
                    <a:ext uri="{9D8B030D-6E8A-4147-A177-3AD203B41FA5}">
                      <a16:colId xmlns:a16="http://schemas.microsoft.com/office/drawing/2014/main" val="3353528289"/>
                    </a:ext>
                  </a:extLst>
                </a:gridCol>
                <a:gridCol w="3745844">
                  <a:extLst>
                    <a:ext uri="{9D8B030D-6E8A-4147-A177-3AD203B41FA5}">
                      <a16:colId xmlns:a16="http://schemas.microsoft.com/office/drawing/2014/main" val="124428519"/>
                    </a:ext>
                  </a:extLst>
                </a:gridCol>
              </a:tblGrid>
              <a:tr h="983377">
                <a:tc>
                  <a:txBody>
                    <a:bodyPr/>
                    <a:lstStyle/>
                    <a:p>
                      <a:r>
                        <a:rPr lang="en-GB"/>
                        <a:t>Conflict is bad and should be avoided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FALSE, </a:t>
                      </a:r>
                      <a:r>
                        <a:rPr lang="en-GB" sz="1800" kern="1200">
                          <a:effectLst/>
                        </a:rPr>
                        <a:t>conflict can</a:t>
                      </a:r>
                      <a:r>
                        <a:rPr lang="en-GB" sz="1800" kern="1200" baseline="0">
                          <a:effectLst/>
                        </a:rPr>
                        <a:t> be</a:t>
                      </a:r>
                      <a:r>
                        <a:rPr lang="en-GB" sz="1800" kern="1200">
                          <a:effectLst/>
                        </a:rPr>
                        <a:t> a healthy part of a teams’ life</a:t>
                      </a:r>
                      <a:endParaRPr lang="en-GB"/>
                    </a:p>
                    <a:p>
                      <a:endParaRPr lang="en-GB"/>
                    </a:p>
                  </a:txBody>
                  <a:tcPr anchor="ctr"/>
                </a:tc>
                <a:extLst>
                  <a:ext uri="{0D108BD9-81ED-4DB2-BD59-A6C34878D82A}">
                    <a16:rowId xmlns:a16="http://schemas.microsoft.com/office/drawing/2014/main" val="3338619022"/>
                  </a:ext>
                </a:extLst>
              </a:tr>
              <a:tr h="1697336">
                <a:tc>
                  <a:txBody>
                    <a:bodyPr/>
                    <a:lstStyle/>
                    <a:p>
                      <a:r>
                        <a:rPr lang="en-GB"/>
                        <a:t>Team members misunderstanding</a:t>
                      </a:r>
                      <a:r>
                        <a:rPr lang="en-GB" baseline="0"/>
                        <a:t> one another causes conflict</a:t>
                      </a:r>
                      <a:endParaRPr lang="en-GB"/>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Not necessarily, </a:t>
                      </a:r>
                      <a:r>
                        <a:rPr lang="en-GB" sz="1800" kern="1200">
                          <a:effectLst/>
                        </a:rPr>
                        <a:t>conflict occurs also when people perceive others have taken actions that have a negative effect on their interests</a:t>
                      </a:r>
                      <a:endParaRPr lang="en-GB"/>
                    </a:p>
                    <a:p>
                      <a:endParaRPr lang="en-GB"/>
                    </a:p>
                  </a:txBody>
                  <a:tcPr anchor="ctr"/>
                </a:tc>
                <a:extLst>
                  <a:ext uri="{0D108BD9-81ED-4DB2-BD59-A6C34878D82A}">
                    <a16:rowId xmlns:a16="http://schemas.microsoft.com/office/drawing/2014/main" val="1343266781"/>
                  </a:ext>
                </a:extLst>
              </a:tr>
              <a:tr h="1697336">
                <a:tc>
                  <a:txBody>
                    <a:bodyPr/>
                    <a:lstStyle/>
                    <a:p>
                      <a:r>
                        <a:rPr lang="en-GB"/>
                        <a:t>All conflict can be resolved to everyone’s satisfaction</a:t>
                      </a:r>
                    </a:p>
                  </a:txBody>
                  <a:tcPr anchor="ctr"/>
                </a:tc>
                <a:tc>
                  <a:txBody>
                    <a:bodyPr/>
                    <a:lstStyle/>
                    <a:p>
                      <a:endParaRPr lang="en-GB"/>
                    </a:p>
                  </a:txBody>
                  <a:tcPr anchor="ctr"/>
                </a:tc>
                <a:extLst>
                  <a:ext uri="{0D108BD9-81ED-4DB2-BD59-A6C34878D82A}">
                    <a16:rowId xmlns:a16="http://schemas.microsoft.com/office/drawing/2014/main" val="2843689339"/>
                  </a:ext>
                </a:extLst>
              </a:tr>
            </a:tbl>
          </a:graphicData>
        </a:graphic>
      </p:graphicFrame>
    </p:spTree>
    <p:extLst>
      <p:ext uri="{BB962C8B-B14F-4D97-AF65-F5344CB8AC3E}">
        <p14:creationId xmlns:p14="http://schemas.microsoft.com/office/powerpoint/2010/main" val="852320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Approaches to conflict – true or false?</a:t>
            </a:r>
          </a:p>
        </p:txBody>
      </p:sp>
      <p:graphicFrame>
        <p:nvGraphicFramePr>
          <p:cNvPr id="17" name="Content Placeholder 4">
            <a:extLst>
              <a:ext uri="{FF2B5EF4-FFF2-40B4-BE49-F238E27FC236}">
                <a16:creationId xmlns:a16="http://schemas.microsoft.com/office/drawing/2014/main" id="{AB5A5947-20C5-4CEA-B166-9C78252A54E8}"/>
              </a:ext>
            </a:extLst>
          </p:cNvPr>
          <p:cNvGraphicFramePr>
            <a:graphicFrameLocks noGrp="1"/>
          </p:cNvGraphicFramePr>
          <p:nvPr>
            <p:ph idx="1"/>
            <p:extLst>
              <p:ext uri="{D42A27DB-BD31-4B8C-83A1-F6EECF244321}">
                <p14:modId xmlns:p14="http://schemas.microsoft.com/office/powerpoint/2010/main" val="1996978050"/>
              </p:ext>
            </p:extLst>
          </p:nvPr>
        </p:nvGraphicFramePr>
        <p:xfrm>
          <a:off x="826156" y="1314240"/>
          <a:ext cx="7491688" cy="4623416"/>
        </p:xfrm>
        <a:graphic>
          <a:graphicData uri="http://schemas.openxmlformats.org/drawingml/2006/table">
            <a:tbl>
              <a:tblPr bandRow="1">
                <a:tableStyleId>{22838BEF-8BB2-4498-84A7-C5851F593DF1}</a:tableStyleId>
              </a:tblPr>
              <a:tblGrid>
                <a:gridCol w="3745844">
                  <a:extLst>
                    <a:ext uri="{9D8B030D-6E8A-4147-A177-3AD203B41FA5}">
                      <a16:colId xmlns:a16="http://schemas.microsoft.com/office/drawing/2014/main" val="3353528289"/>
                    </a:ext>
                  </a:extLst>
                </a:gridCol>
                <a:gridCol w="3745844">
                  <a:extLst>
                    <a:ext uri="{9D8B030D-6E8A-4147-A177-3AD203B41FA5}">
                      <a16:colId xmlns:a16="http://schemas.microsoft.com/office/drawing/2014/main" val="124428519"/>
                    </a:ext>
                  </a:extLst>
                </a:gridCol>
              </a:tblGrid>
              <a:tr h="983377">
                <a:tc>
                  <a:txBody>
                    <a:bodyPr/>
                    <a:lstStyle/>
                    <a:p>
                      <a:r>
                        <a:rPr lang="en-GB"/>
                        <a:t>Conflict is bad and should be avoided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FALSE, </a:t>
                      </a:r>
                      <a:r>
                        <a:rPr lang="en-GB" sz="1800" kern="1200">
                          <a:effectLst/>
                        </a:rPr>
                        <a:t>conflict can</a:t>
                      </a:r>
                      <a:r>
                        <a:rPr lang="en-GB" sz="1800" kern="1200" baseline="0">
                          <a:effectLst/>
                        </a:rPr>
                        <a:t> be</a:t>
                      </a:r>
                      <a:r>
                        <a:rPr lang="en-GB" sz="1800" kern="1200">
                          <a:effectLst/>
                        </a:rPr>
                        <a:t> a healthy part of a teams’ life</a:t>
                      </a:r>
                      <a:endParaRPr lang="en-GB"/>
                    </a:p>
                    <a:p>
                      <a:endParaRPr lang="en-GB"/>
                    </a:p>
                  </a:txBody>
                  <a:tcPr anchor="ctr"/>
                </a:tc>
                <a:extLst>
                  <a:ext uri="{0D108BD9-81ED-4DB2-BD59-A6C34878D82A}">
                    <a16:rowId xmlns:a16="http://schemas.microsoft.com/office/drawing/2014/main" val="3338619022"/>
                  </a:ext>
                </a:extLst>
              </a:tr>
              <a:tr h="1697336">
                <a:tc>
                  <a:txBody>
                    <a:bodyPr/>
                    <a:lstStyle/>
                    <a:p>
                      <a:r>
                        <a:rPr lang="en-GB"/>
                        <a:t>Team members misunderstanding</a:t>
                      </a:r>
                      <a:r>
                        <a:rPr lang="en-GB" baseline="0"/>
                        <a:t> one another causes conflict</a:t>
                      </a:r>
                      <a:endParaRPr lang="en-GB"/>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Not necessarily, </a:t>
                      </a:r>
                      <a:r>
                        <a:rPr lang="en-GB" sz="1800" kern="1200">
                          <a:effectLst/>
                        </a:rPr>
                        <a:t>conflict occurs also when people perceive others have taken actions that have a negative effect on their interests</a:t>
                      </a:r>
                      <a:endParaRPr lang="en-GB"/>
                    </a:p>
                    <a:p>
                      <a:endParaRPr lang="en-GB"/>
                    </a:p>
                  </a:txBody>
                  <a:tcPr anchor="ctr"/>
                </a:tc>
                <a:extLst>
                  <a:ext uri="{0D108BD9-81ED-4DB2-BD59-A6C34878D82A}">
                    <a16:rowId xmlns:a16="http://schemas.microsoft.com/office/drawing/2014/main" val="1343266781"/>
                  </a:ext>
                </a:extLst>
              </a:tr>
              <a:tr h="1697336">
                <a:tc>
                  <a:txBody>
                    <a:bodyPr/>
                    <a:lstStyle/>
                    <a:p>
                      <a:r>
                        <a:rPr lang="en-GB"/>
                        <a:t>All conflict can be resolved to everyone’s satisfaction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FALSE, </a:t>
                      </a:r>
                      <a:r>
                        <a:rPr lang="en-GB" sz="1800" kern="1200">
                          <a:effectLst/>
                        </a:rPr>
                        <a:t>some conflicts cannot be resolved</a:t>
                      </a:r>
                      <a:endParaRPr lang="en-GB"/>
                    </a:p>
                    <a:p>
                      <a:endParaRPr lang="en-GB"/>
                    </a:p>
                  </a:txBody>
                  <a:tcPr anchor="ctr"/>
                </a:tc>
                <a:extLst>
                  <a:ext uri="{0D108BD9-81ED-4DB2-BD59-A6C34878D82A}">
                    <a16:rowId xmlns:a16="http://schemas.microsoft.com/office/drawing/2014/main" val="2843689339"/>
                  </a:ext>
                </a:extLst>
              </a:tr>
            </a:tbl>
          </a:graphicData>
        </a:graphic>
      </p:graphicFrame>
    </p:spTree>
    <p:extLst>
      <p:ext uri="{BB962C8B-B14F-4D97-AF65-F5344CB8AC3E}">
        <p14:creationId xmlns:p14="http://schemas.microsoft.com/office/powerpoint/2010/main" val="25682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4DC8-A81E-4BEE-BD84-21A0FF946140}"/>
              </a:ext>
            </a:extLst>
          </p:cNvPr>
          <p:cNvSpPr>
            <a:spLocks noGrp="1"/>
          </p:cNvSpPr>
          <p:nvPr>
            <p:ph type="title"/>
          </p:nvPr>
        </p:nvSpPr>
        <p:spPr/>
        <p:txBody>
          <a:bodyPr/>
          <a:lstStyle/>
          <a:p>
            <a:r>
              <a:rPr lang="en-GB"/>
              <a:t>Conflict vs. collaboration</a:t>
            </a:r>
          </a:p>
        </p:txBody>
      </p:sp>
      <p:pic>
        <p:nvPicPr>
          <p:cNvPr id="1026" name="Picture 2" descr="Complexities of Collaboration – Learning Through Difference, LLC">
            <a:extLst>
              <a:ext uri="{FF2B5EF4-FFF2-40B4-BE49-F238E27FC236}">
                <a16:creationId xmlns:a16="http://schemas.microsoft.com/office/drawing/2014/main" id="{475BE225-1448-4915-8ECD-153020396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34" y="1179871"/>
            <a:ext cx="3346532" cy="550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00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489857" y="238559"/>
            <a:ext cx="7907909" cy="492961"/>
          </a:xfrm>
        </p:spPr>
        <p:txBody>
          <a:bodyPr>
            <a:normAutofit/>
          </a:bodyPr>
          <a:lstStyle/>
          <a:p>
            <a:r>
              <a:rPr lang="en-GB"/>
              <a:t>Trainer notes: conflict and collaboration (3 of 3)</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0" y="640080"/>
            <a:ext cx="9144000" cy="6246056"/>
          </a:xfrm>
        </p:spPr>
        <p:txBody>
          <a:bodyPr>
            <a:noAutofit/>
          </a:bodyPr>
          <a:lstStyle/>
          <a:p>
            <a:pPr marL="0" indent="0">
              <a:lnSpc>
                <a:spcPct val="100000"/>
              </a:lnSpc>
              <a:spcBef>
                <a:spcPts val="0"/>
              </a:spcBef>
              <a:spcAft>
                <a:spcPts val="600"/>
              </a:spcAft>
              <a:buNone/>
            </a:pPr>
            <a:r>
              <a:rPr lang="en-GB" sz="1400" b="1"/>
              <a:t>Collaboration - the X-Y Game: </a:t>
            </a:r>
          </a:p>
          <a:p>
            <a:pPr>
              <a:spcBef>
                <a:spcPts val="0"/>
              </a:spcBef>
            </a:pPr>
            <a:r>
              <a:rPr lang="en-GB"/>
              <a:t>Explain how we have covered challenges when collaborating with someone who speaks a “different professional language” to ours. We have covered the importance of “I win/You win” to ensure everyone feels heard and collaboratively shapes an outcome that benefits all rather than one side. As a PSW, working in genuinely collaborative environment is very important to achieve positive service user outcomes and to make your working lives happier. We are going to experience this through a game now! </a:t>
            </a:r>
          </a:p>
          <a:p>
            <a:pPr>
              <a:spcBef>
                <a:spcPts val="0"/>
              </a:spcBef>
            </a:pPr>
            <a:endParaRPr lang="en-GB"/>
          </a:p>
          <a:p>
            <a:pPr marL="0" indent="0">
              <a:spcBef>
                <a:spcPts val="0"/>
              </a:spcBef>
              <a:buNone/>
            </a:pPr>
            <a:r>
              <a:rPr lang="en-GB"/>
              <a:t>Notes on the X-Y game for facilitators – </a:t>
            </a:r>
            <a:r>
              <a:rPr lang="en-GB" b="1"/>
              <a:t>do not share this information with participants</a:t>
            </a:r>
            <a:endParaRPr lang="en-GB"/>
          </a:p>
          <a:p>
            <a:pPr>
              <a:spcBef>
                <a:spcPts val="0"/>
              </a:spcBef>
            </a:pPr>
            <a:r>
              <a:rPr lang="en-GB"/>
              <a:t>You need 4 groups for the activity to work</a:t>
            </a:r>
          </a:p>
          <a:p>
            <a:pPr>
              <a:spcBef>
                <a:spcPts val="0"/>
              </a:spcBef>
            </a:pPr>
            <a:r>
              <a:rPr lang="en-GB"/>
              <a:t>The point of the game is to explore what can </a:t>
            </a:r>
            <a:r>
              <a:rPr lang="en-GB" b="1"/>
              <a:t>generate </a:t>
            </a:r>
            <a:r>
              <a:rPr lang="en-GB"/>
              <a:t>or </a:t>
            </a:r>
            <a:r>
              <a:rPr lang="en-GB" b="1"/>
              <a:t>break</a:t>
            </a:r>
            <a:r>
              <a:rPr lang="en-GB"/>
              <a:t> collaboration when working </a:t>
            </a:r>
          </a:p>
          <a:p>
            <a:pPr>
              <a:spcBef>
                <a:spcPts val="0"/>
              </a:spcBef>
            </a:pPr>
            <a:r>
              <a:rPr lang="en-GB"/>
              <a:t>Tell the group that the aim of the game is to win as much as they can. The teams will assume that this means that they have to win more than the other groups. The actual goal is for them to win as much as they can COLLECTIVELY</a:t>
            </a:r>
          </a:p>
          <a:p>
            <a:pPr>
              <a:spcBef>
                <a:spcPts val="0"/>
              </a:spcBef>
            </a:pPr>
            <a:r>
              <a:rPr lang="en-GB"/>
              <a:t>The best way for them to win money is for ALL GROUPS to play their X card every round – i.e. to collaborate</a:t>
            </a:r>
          </a:p>
          <a:p>
            <a:pPr>
              <a:spcBef>
                <a:spcPts val="0"/>
              </a:spcBef>
            </a:pPr>
            <a:r>
              <a:rPr lang="en-GB"/>
              <a:t>There are two potential strategies that groups can play in this game:</a:t>
            </a:r>
          </a:p>
          <a:p>
            <a:pPr lvl="1">
              <a:spcBef>
                <a:spcPts val="0"/>
              </a:spcBef>
            </a:pPr>
            <a:r>
              <a:rPr lang="en-GB"/>
              <a:t>Playing Y means that you can potentially win more for your team – BUT means that the other teams will lose money</a:t>
            </a:r>
          </a:p>
          <a:p>
            <a:pPr lvl="1">
              <a:spcBef>
                <a:spcPts val="0"/>
              </a:spcBef>
            </a:pPr>
            <a:r>
              <a:rPr lang="en-GB"/>
              <a:t>Playing X means that your team risks losing more and winning less – BUT means that everyone can win every round</a:t>
            </a:r>
          </a:p>
          <a:p>
            <a:pPr>
              <a:spcBef>
                <a:spcPts val="0"/>
              </a:spcBef>
            </a:pPr>
            <a:r>
              <a:rPr lang="en-GB"/>
              <a:t>Keep a record of which team plays which letter each round. Often teams realise early on that X is the most collaborative approach, but decide to switch to Y in response to other people’s tactics – they feel forced to play more competitively as a result of other people’s behaviour  </a:t>
            </a:r>
          </a:p>
          <a:p>
            <a:pPr>
              <a:spcBef>
                <a:spcPts val="0"/>
              </a:spcBef>
            </a:pPr>
            <a:endParaRPr lang="en-GB"/>
          </a:p>
          <a:p>
            <a:pPr marL="0" indent="0">
              <a:spcBef>
                <a:spcPts val="0"/>
              </a:spcBef>
              <a:buNone/>
            </a:pPr>
            <a:r>
              <a:rPr lang="en-GB" b="1"/>
              <a:t>Timings: </a:t>
            </a:r>
            <a:r>
              <a:rPr lang="en-GB"/>
              <a:t>intro to activity: 5 mins, Activity: 15 mins (you may not have time to run all 10 rounds)</a:t>
            </a:r>
          </a:p>
        </p:txBody>
      </p:sp>
    </p:spTree>
    <p:extLst>
      <p:ext uri="{BB962C8B-B14F-4D97-AF65-F5344CB8AC3E}">
        <p14:creationId xmlns:p14="http://schemas.microsoft.com/office/powerpoint/2010/main" val="709937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3CD5-EE9B-4A49-BED4-FF305186F87D}"/>
              </a:ext>
            </a:extLst>
          </p:cNvPr>
          <p:cNvSpPr>
            <a:spLocks noGrp="1"/>
          </p:cNvSpPr>
          <p:nvPr>
            <p:ph type="title"/>
          </p:nvPr>
        </p:nvSpPr>
        <p:spPr/>
        <p:txBody>
          <a:bodyPr/>
          <a:lstStyle/>
          <a:p>
            <a:r>
              <a:rPr lang="en-GB"/>
              <a:t>X-Y Game instructions – read out loud</a:t>
            </a:r>
          </a:p>
        </p:txBody>
      </p:sp>
      <p:sp>
        <p:nvSpPr>
          <p:cNvPr id="3" name="Content Placeholder 2">
            <a:extLst>
              <a:ext uri="{FF2B5EF4-FFF2-40B4-BE49-F238E27FC236}">
                <a16:creationId xmlns:a16="http://schemas.microsoft.com/office/drawing/2014/main" id="{65117EE5-CF67-4DBD-B24C-CF4777D4E1B1}"/>
              </a:ext>
            </a:extLst>
          </p:cNvPr>
          <p:cNvSpPr>
            <a:spLocks noGrp="1"/>
          </p:cNvSpPr>
          <p:nvPr>
            <p:ph idx="1"/>
          </p:nvPr>
        </p:nvSpPr>
        <p:spPr>
          <a:xfrm>
            <a:off x="142240" y="878114"/>
            <a:ext cx="8849360" cy="5551715"/>
          </a:xfrm>
        </p:spPr>
        <p:txBody>
          <a:bodyPr vert="horz" lIns="91440" tIns="45720" rIns="91440" bIns="45720" rtlCol="0" anchor="t">
            <a:noAutofit/>
          </a:bodyPr>
          <a:lstStyle/>
          <a:p>
            <a:pPr marL="342900" indent="-342900">
              <a:spcBef>
                <a:spcPts val="0"/>
              </a:spcBef>
              <a:spcAft>
                <a:spcPts val="0"/>
              </a:spcAft>
              <a:buFont typeface="+mj-lt"/>
              <a:buAutoNum type="arabicPeriod"/>
            </a:pPr>
            <a:r>
              <a:rPr lang="en-GB" sz="1200">
                <a:latin typeface="Calibri Light"/>
                <a:cs typeface="Calibri Light"/>
              </a:rPr>
              <a:t>The title of this activity is “Win as Much as You Can.”  You are to keep that goal in mind throughout the experience.</a:t>
            </a:r>
          </a:p>
          <a:p>
            <a:pPr marL="342900" indent="-342900">
              <a:spcBef>
                <a:spcPts val="0"/>
              </a:spcBef>
              <a:spcAft>
                <a:spcPts val="0"/>
              </a:spcAft>
              <a:buFont typeface="+mj-lt"/>
              <a:buAutoNum type="arabicPeriod"/>
            </a:pPr>
            <a:r>
              <a:rPr lang="en-GB" sz="1200">
                <a:latin typeface="Calibri Light"/>
                <a:cs typeface="Calibri Light"/>
              </a:rPr>
              <a:t>How much you win is based on whether you choose to play an X or a Y. Talk through the payment schedule on slide 50.</a:t>
            </a:r>
          </a:p>
          <a:p>
            <a:pPr marL="342900" indent="-342900">
              <a:spcBef>
                <a:spcPts val="0"/>
              </a:spcBef>
              <a:spcAft>
                <a:spcPts val="0"/>
              </a:spcAft>
              <a:buFont typeface="+mj-lt"/>
              <a:buAutoNum type="arabicPeriod"/>
            </a:pPr>
            <a:r>
              <a:rPr lang="en-GB" sz="1200">
                <a:latin typeface="Calibri Light"/>
                <a:cs typeface="Calibri Light"/>
              </a:rPr>
              <a:t>You are not to communicate (verbally or non-verbally) with other members of the whole group unless you are given specific permission to do so.  </a:t>
            </a:r>
          </a:p>
          <a:p>
            <a:pPr marL="342900" indent="-342900">
              <a:spcBef>
                <a:spcPts val="0"/>
              </a:spcBef>
              <a:spcAft>
                <a:spcPts val="0"/>
              </a:spcAft>
              <a:buFont typeface="+mj-lt"/>
              <a:buAutoNum type="arabicPeriod"/>
            </a:pPr>
            <a:r>
              <a:rPr lang="en-GB" sz="1200">
                <a:latin typeface="Calibri Light"/>
                <a:cs typeface="Calibri Light"/>
              </a:rPr>
              <a:t>Each group must agree upon a single choice for each round.</a:t>
            </a:r>
          </a:p>
          <a:p>
            <a:pPr marL="342900" indent="-342900">
              <a:spcBef>
                <a:spcPts val="0"/>
              </a:spcBef>
              <a:spcAft>
                <a:spcPts val="0"/>
              </a:spcAft>
              <a:buFont typeface="+mj-lt"/>
              <a:buAutoNum type="arabicPeriod"/>
            </a:pPr>
            <a:r>
              <a:rPr lang="en-GB" sz="1200">
                <a:latin typeface="Calibri Light"/>
                <a:cs typeface="Calibri Light"/>
              </a:rPr>
              <a:t>There are ten rounds to this exercise.  During each round you and your group will have two minutes to mark your choice for the round.  </a:t>
            </a:r>
            <a:endParaRPr lang="en-GB" sz="1200"/>
          </a:p>
          <a:p>
            <a:pPr marL="342900" indent="-342900">
              <a:spcBef>
                <a:spcPts val="0"/>
              </a:spcBef>
              <a:spcAft>
                <a:spcPts val="0"/>
              </a:spcAft>
              <a:buFont typeface="+mj-lt"/>
              <a:buAutoNum type="arabicPeriod"/>
            </a:pPr>
            <a:r>
              <a:rPr lang="en-GB" sz="1200">
                <a:latin typeface="Calibri Light"/>
                <a:cs typeface="Calibri Light"/>
              </a:rPr>
              <a:t>You may now take two minutes to mark your choice for round one. Please make sure one person in each team has a 2 pieces of paper with an X and a Y drawn in large bold letters. (Put into breakout rooms and check they all understand)</a:t>
            </a:r>
          </a:p>
          <a:p>
            <a:pPr marL="342900" indent="-342900">
              <a:spcBef>
                <a:spcPts val="0"/>
              </a:spcBef>
              <a:spcAft>
                <a:spcPts val="0"/>
              </a:spcAft>
              <a:buFont typeface="+mj-lt"/>
              <a:buAutoNum type="arabicPeriod"/>
            </a:pPr>
            <a:r>
              <a:rPr lang="en-GB" sz="1200">
                <a:latin typeface="Calibri Light"/>
                <a:cs typeface="Calibri Light"/>
              </a:rPr>
              <a:t>(After two minutes visit each group to check that they all have a decision then recall the group)</a:t>
            </a:r>
          </a:p>
          <a:p>
            <a:pPr marL="342900" indent="-342900">
              <a:spcBef>
                <a:spcPts val="0"/>
              </a:spcBef>
              <a:spcAft>
                <a:spcPts val="0"/>
              </a:spcAft>
              <a:buFont typeface="+mj-lt"/>
              <a:buAutoNum type="arabicPeriod"/>
            </a:pPr>
            <a:r>
              <a:rPr lang="en-GB" sz="1200">
                <a:latin typeface="Calibri Light"/>
                <a:cs typeface="Calibri Light"/>
              </a:rPr>
              <a:t>Ask the nominated person from each group to hold up their X or Y card simultaneously.</a:t>
            </a:r>
          </a:p>
          <a:p>
            <a:pPr marL="342900" indent="-342900">
              <a:spcBef>
                <a:spcPts val="0"/>
              </a:spcBef>
              <a:spcAft>
                <a:spcPts val="0"/>
              </a:spcAft>
              <a:buFont typeface="+mj-lt"/>
              <a:buAutoNum type="arabicPeriod"/>
            </a:pPr>
            <a:r>
              <a:rPr lang="en-GB" sz="1200">
                <a:latin typeface="Calibri Light"/>
                <a:cs typeface="Calibri Light"/>
              </a:rPr>
              <a:t>Confirm how much each group has won/lost and ask them to record it on their scorecard.</a:t>
            </a:r>
          </a:p>
          <a:p>
            <a:pPr marL="342900" indent="-342900">
              <a:spcBef>
                <a:spcPts val="0"/>
              </a:spcBef>
              <a:spcAft>
                <a:spcPts val="0"/>
              </a:spcAft>
              <a:buFont typeface="+mj-lt"/>
              <a:buAutoNum type="arabicPeriod"/>
            </a:pPr>
            <a:r>
              <a:rPr lang="en-GB" sz="1200">
                <a:latin typeface="Calibri Light"/>
                <a:cs typeface="Calibri Light"/>
              </a:rPr>
              <a:t>Are there any questions about the scoring?  (The response to all questions concerning the purpose of the activity should be, “The name of the game is “Win as Much as You Can.”)</a:t>
            </a:r>
          </a:p>
          <a:p>
            <a:pPr marL="342900" indent="-342900">
              <a:spcBef>
                <a:spcPts val="0"/>
              </a:spcBef>
              <a:spcAft>
                <a:spcPts val="0"/>
              </a:spcAft>
              <a:buFont typeface="+mj-lt"/>
              <a:buAutoNum type="arabicPeriod"/>
            </a:pPr>
            <a:r>
              <a:rPr lang="en-GB" sz="1200">
                <a:latin typeface="Calibri Light"/>
                <a:cs typeface="Calibri Light"/>
              </a:rPr>
              <a:t>(Continue rounds 2, 3, and 4 as per round 1)</a:t>
            </a:r>
          </a:p>
          <a:p>
            <a:pPr marL="342900" indent="-342900">
              <a:spcBef>
                <a:spcPts val="0"/>
              </a:spcBef>
              <a:spcAft>
                <a:spcPts val="0"/>
              </a:spcAft>
              <a:buFont typeface="+mj-lt"/>
              <a:buAutoNum type="arabicPeriod"/>
            </a:pPr>
            <a:r>
              <a:rPr lang="en-GB" sz="1200">
                <a:latin typeface="Calibri Light"/>
                <a:cs typeface="Calibri Light"/>
              </a:rPr>
              <a:t>Round 5 is a bonus round.  You will note that the scorecard indicates that all amounts won or lost on this round will be multiplied by three.  Before I ask you to mark your choice for this round, I am going to allow you to discuss this with other members of the total group.  After the group discussion, you and your partners will have two minutes to discuss your decision, as before.  You may now have five minutes for group discussion.  (Discussion is stopped after five minutes.)  You and your group now have two minutes to mark your decision for round 5.  Remember the rules are now in effect.  (Put back into breakout rooms for 2 mins as before.) </a:t>
            </a:r>
          </a:p>
          <a:p>
            <a:pPr marL="342900" indent="-342900">
              <a:spcBef>
                <a:spcPts val="0"/>
              </a:spcBef>
              <a:spcAft>
                <a:spcPts val="0"/>
              </a:spcAft>
              <a:buFont typeface="+mj-lt"/>
              <a:buAutoNum type="arabicPeriod"/>
            </a:pPr>
            <a:r>
              <a:rPr lang="en-GB" sz="1200">
                <a:latin typeface="Calibri Light"/>
                <a:cs typeface="Calibri Light"/>
              </a:rPr>
              <a:t>(The facilitator conducts rounds 6 and 7 like rounds 1-4.)</a:t>
            </a:r>
          </a:p>
          <a:p>
            <a:pPr marL="342900" indent="-342900">
              <a:spcBef>
                <a:spcPts val="0"/>
              </a:spcBef>
              <a:spcAft>
                <a:spcPts val="0"/>
              </a:spcAft>
              <a:buFont typeface="+mj-lt"/>
              <a:buAutoNum type="arabicPeriod"/>
            </a:pPr>
            <a:r>
              <a:rPr lang="en-GB" sz="1200">
                <a:latin typeface="Calibri Light"/>
                <a:cs typeface="Calibri Light"/>
              </a:rPr>
              <a:t>(Round 8 is conducted like round 5, with the amount won multiplied by five.)</a:t>
            </a:r>
          </a:p>
          <a:p>
            <a:pPr marL="342900" indent="-342900">
              <a:spcBef>
                <a:spcPts val="0"/>
              </a:spcBef>
              <a:spcAft>
                <a:spcPts val="0"/>
              </a:spcAft>
              <a:buFont typeface="+mj-lt"/>
              <a:buAutoNum type="arabicPeriod"/>
            </a:pPr>
            <a:r>
              <a:rPr lang="en-GB" sz="1200">
                <a:latin typeface="Calibri Light"/>
                <a:cs typeface="Calibri Light"/>
              </a:rPr>
              <a:t>(Round 9 is conducted like rounds 1-4 and rounds 6-7.)</a:t>
            </a:r>
          </a:p>
          <a:p>
            <a:pPr marL="342900" indent="-342900">
              <a:spcBef>
                <a:spcPts val="0"/>
              </a:spcBef>
              <a:spcAft>
                <a:spcPts val="0"/>
              </a:spcAft>
              <a:buFont typeface="+mj-lt"/>
              <a:buAutoNum type="arabicPeriod"/>
            </a:pPr>
            <a:r>
              <a:rPr lang="en-GB" sz="1200">
                <a:latin typeface="Calibri Light"/>
                <a:cs typeface="Calibri Light"/>
              </a:rPr>
              <a:t>(Round 10 is conducted like rounds 5 and 8, with the bonus value x 10.)</a:t>
            </a:r>
          </a:p>
          <a:p>
            <a:pPr marL="342900" indent="-342900">
              <a:spcBef>
                <a:spcPts val="0"/>
              </a:spcBef>
              <a:spcAft>
                <a:spcPts val="0"/>
              </a:spcAft>
              <a:buFont typeface="+mj-lt"/>
              <a:buAutoNum type="arabicPeriod"/>
            </a:pPr>
            <a:r>
              <a:rPr lang="en-GB" sz="1200">
                <a:latin typeface="Calibri Light"/>
                <a:cs typeface="Calibri Light"/>
              </a:rPr>
              <a:t>(Ask for final scores from each group)</a:t>
            </a:r>
          </a:p>
          <a:p>
            <a:pPr marL="342900" indent="-342900">
              <a:spcBef>
                <a:spcPts val="0"/>
              </a:spcBef>
              <a:spcAft>
                <a:spcPts val="0"/>
              </a:spcAft>
              <a:buFont typeface="+mj-lt"/>
              <a:buAutoNum type="arabicPeriod"/>
            </a:pPr>
            <a:r>
              <a:rPr lang="en-GB" sz="1200">
                <a:latin typeface="Calibri Light"/>
                <a:cs typeface="Calibri Light"/>
              </a:rPr>
              <a:t>The final score is the total of all of your scores (Add up the totals from each group.)</a:t>
            </a:r>
          </a:p>
          <a:p>
            <a:pPr marL="342900" indent="-342900">
              <a:spcBef>
                <a:spcPts val="0"/>
              </a:spcBef>
              <a:spcAft>
                <a:spcPts val="0"/>
              </a:spcAft>
              <a:buFont typeface="+mj-lt"/>
              <a:buAutoNum type="arabicPeriod"/>
            </a:pPr>
            <a:r>
              <a:rPr lang="en-GB" sz="1200">
                <a:latin typeface="Calibri Light"/>
                <a:cs typeface="Calibri Light"/>
              </a:rPr>
              <a:t>The maximum you could have won as a group is £10,000 (£2500 per team) – how did you do?</a:t>
            </a:r>
          </a:p>
          <a:p>
            <a:pPr marL="0" indent="0">
              <a:spcBef>
                <a:spcPts val="0"/>
              </a:spcBef>
              <a:spcAft>
                <a:spcPts val="0"/>
              </a:spcAft>
              <a:buNone/>
            </a:pPr>
            <a:br>
              <a:rPr lang="en-GB" sz="1200"/>
            </a:br>
            <a:endParaRPr lang="en-GB" sz="1200"/>
          </a:p>
        </p:txBody>
      </p:sp>
    </p:spTree>
    <p:extLst>
      <p:ext uri="{BB962C8B-B14F-4D97-AF65-F5344CB8AC3E}">
        <p14:creationId xmlns:p14="http://schemas.microsoft.com/office/powerpoint/2010/main" val="3466521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74DD-8457-4770-96D5-982056B2D34B}"/>
              </a:ext>
            </a:extLst>
          </p:cNvPr>
          <p:cNvSpPr>
            <a:spLocks noGrp="1"/>
          </p:cNvSpPr>
          <p:nvPr>
            <p:ph type="title"/>
          </p:nvPr>
        </p:nvSpPr>
        <p:spPr/>
        <p:txBody>
          <a:bodyPr/>
          <a:lstStyle/>
          <a:p>
            <a:r>
              <a:rPr lang="en-GB"/>
              <a:t>Debrief</a:t>
            </a:r>
          </a:p>
        </p:txBody>
      </p:sp>
      <p:sp>
        <p:nvSpPr>
          <p:cNvPr id="3" name="Content Placeholder 2">
            <a:extLst>
              <a:ext uri="{FF2B5EF4-FFF2-40B4-BE49-F238E27FC236}">
                <a16:creationId xmlns:a16="http://schemas.microsoft.com/office/drawing/2014/main" id="{BEC87DA3-4294-4F25-A038-F4BE7A177C10}"/>
              </a:ext>
            </a:extLst>
          </p:cNvPr>
          <p:cNvSpPr>
            <a:spLocks noGrp="1"/>
          </p:cNvSpPr>
          <p:nvPr>
            <p:ph idx="1"/>
          </p:nvPr>
        </p:nvSpPr>
        <p:spPr/>
        <p:txBody>
          <a:bodyPr/>
          <a:lstStyle/>
          <a:p>
            <a:pPr marL="0" indent="0">
              <a:buNone/>
            </a:pPr>
            <a:r>
              <a:rPr lang="en-GB" b="1"/>
              <a:t>Discussion </a:t>
            </a:r>
          </a:p>
          <a:p>
            <a:pPr marL="0" indent="0">
              <a:buNone/>
            </a:pPr>
            <a:r>
              <a:rPr lang="en-GB"/>
              <a:t>In your teams discuss:</a:t>
            </a:r>
          </a:p>
          <a:p>
            <a:r>
              <a:rPr lang="en-GB"/>
              <a:t>Who was the ‘you’ in the aim ‘win as much as you can’?</a:t>
            </a:r>
          </a:p>
          <a:p>
            <a:r>
              <a:rPr lang="en-GB"/>
              <a:t>How did other groups’ behaviour impact on your choices?</a:t>
            </a:r>
          </a:p>
          <a:p>
            <a:r>
              <a:rPr lang="en-GB"/>
              <a:t>How does this activity relate to collaboration/competition in real life?</a:t>
            </a:r>
          </a:p>
          <a:p>
            <a:pPr marL="0" indent="0">
              <a:buNone/>
            </a:pPr>
            <a:r>
              <a:rPr lang="en-GB"/>
              <a:t>Debrief by asking each group to share their reflections.</a:t>
            </a:r>
          </a:p>
          <a:p>
            <a:pPr marL="0" indent="0">
              <a:buNone/>
            </a:pPr>
            <a:r>
              <a:rPr lang="en-GB"/>
              <a:t>Explain that if you trusted the other teams, each team would play an X i.e. ‘I win/You win’. What most teams lose sight of is the objective of the game, which is to win as much money from as possible. The only way they will win the most money by the end of the game is by every team playing X every time. But that requires trust and collaboration. If one team breaks that trust sometime in the game, it is very hard to get the balance back again.</a:t>
            </a:r>
          </a:p>
          <a:p>
            <a:pPr marL="0" indent="0">
              <a:buNone/>
            </a:pPr>
            <a:r>
              <a:rPr lang="en-GB"/>
              <a:t>Ask the group – are there situations in your working life when you holding up Y, when you could be holding up X? Support the group to think about what this might look like in their role. E.g. You meet a colleague and work hard to build a supportive relationship (you’re holding up your X card), but they do something to break your trust (they hold up a Y). You feel vulnerable and taken advantage so you stop being supportive (you start holding up a Y) so the relationship starts to unravel. If you focus on assertive communication and collaborative behaviour, you can continue to hold up your X card without feeling vulnerable, and work more effectively with them to encourage them to be more collaborative. </a:t>
            </a:r>
          </a:p>
          <a:p>
            <a:pPr marL="0" indent="0">
              <a:buNone/>
            </a:pPr>
            <a:r>
              <a:rPr lang="en-GB" b="1"/>
              <a:t>Timings: </a:t>
            </a:r>
            <a:r>
              <a:rPr lang="en-GB"/>
              <a:t>10 mins</a:t>
            </a:r>
            <a:endParaRPr lang="en-GB" b="1"/>
          </a:p>
          <a:p>
            <a:endParaRPr lang="en-GB"/>
          </a:p>
        </p:txBody>
      </p:sp>
    </p:spTree>
    <p:extLst>
      <p:ext uri="{BB962C8B-B14F-4D97-AF65-F5344CB8AC3E}">
        <p14:creationId xmlns:p14="http://schemas.microsoft.com/office/powerpoint/2010/main" val="247879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Introductions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479665"/>
            <a:ext cx="8288614" cy="4960324"/>
          </a:xfrm>
        </p:spPr>
        <p:txBody>
          <a:bodyPr/>
          <a:lstStyle/>
          <a:p>
            <a:pPr marL="0" indent="0">
              <a:buNone/>
            </a:pPr>
            <a:r>
              <a:rPr lang="en-GB" b="1"/>
              <a:t>Purpose: </a:t>
            </a:r>
            <a:r>
              <a:rPr lang="en-GB"/>
              <a:t>For everyone to get reacquainted </a:t>
            </a:r>
            <a:endParaRPr lang="en-GB" b="1"/>
          </a:p>
          <a:p>
            <a:pPr marL="0" indent="0">
              <a:buNone/>
            </a:pPr>
            <a:r>
              <a:rPr lang="en-GB" b="1"/>
              <a:t>Materials: </a:t>
            </a:r>
            <a:r>
              <a:rPr lang="en-GB"/>
              <a:t>None</a:t>
            </a:r>
          </a:p>
          <a:p>
            <a:pPr marL="0" indent="0">
              <a:buNone/>
            </a:pPr>
            <a:r>
              <a:rPr lang="en-GB" b="1"/>
              <a:t>Instructions: </a:t>
            </a:r>
            <a:r>
              <a:rPr lang="en-GB"/>
              <a:t>Ask participants to get into groups.</a:t>
            </a:r>
          </a:p>
          <a:p>
            <a:pPr marL="0" indent="0">
              <a:buNone/>
            </a:pPr>
            <a:r>
              <a:rPr lang="en-GB"/>
              <a:t>Ask them to spend 5 minutes considering the following question:</a:t>
            </a:r>
          </a:p>
          <a:p>
            <a:pPr marL="0" indent="0">
              <a:buNone/>
            </a:pPr>
            <a:r>
              <a:rPr lang="en-GB"/>
              <a:t>“If you were interviewing someone for a Peer role, what ONE question would you want to ask them?”</a:t>
            </a:r>
          </a:p>
          <a:p>
            <a:pPr marL="0" indent="0">
              <a:buNone/>
            </a:pPr>
            <a:r>
              <a:rPr lang="en-GB"/>
              <a:t>Tell them they’re only allowed one question per group, and they all need to agree! (But emphasise that it is just a bit of fun!)</a:t>
            </a:r>
          </a:p>
          <a:p>
            <a:pPr marL="0" indent="0">
              <a:buNone/>
            </a:pPr>
            <a:r>
              <a:rPr lang="en-GB"/>
              <a:t>Debrief by asking everyone to (re)introduce themselves, and asking the groups to share their questions </a:t>
            </a:r>
          </a:p>
          <a:p>
            <a:pPr marL="0" indent="0">
              <a:buNone/>
            </a:pPr>
            <a:r>
              <a:rPr lang="en-GB" b="1"/>
              <a:t>Timings: </a:t>
            </a:r>
            <a:r>
              <a:rPr lang="en-GB"/>
              <a:t>5 mins in groups, 10 mins for group introductions/discussion</a:t>
            </a:r>
            <a:endParaRPr lang="en-GB" b="1"/>
          </a:p>
        </p:txBody>
      </p:sp>
    </p:spTree>
    <p:extLst>
      <p:ext uri="{BB962C8B-B14F-4D97-AF65-F5344CB8AC3E}">
        <p14:creationId xmlns:p14="http://schemas.microsoft.com/office/powerpoint/2010/main" val="2544703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3078-A05E-44FD-810A-6FF06148C2E9}"/>
              </a:ext>
            </a:extLst>
          </p:cNvPr>
          <p:cNvSpPr>
            <a:spLocks noGrp="1"/>
          </p:cNvSpPr>
          <p:nvPr>
            <p:ph type="title"/>
          </p:nvPr>
        </p:nvSpPr>
        <p:spPr/>
        <p:txBody>
          <a:bodyPr>
            <a:normAutofit/>
          </a:bodyPr>
          <a:lstStyle/>
          <a:p>
            <a:r>
              <a:rPr lang="en-GB"/>
              <a:t>The XY game: win as much as you can!</a:t>
            </a:r>
          </a:p>
        </p:txBody>
      </p:sp>
      <p:graphicFrame>
        <p:nvGraphicFramePr>
          <p:cNvPr id="4" name="Table 3">
            <a:extLst>
              <a:ext uri="{FF2B5EF4-FFF2-40B4-BE49-F238E27FC236}">
                <a16:creationId xmlns:a16="http://schemas.microsoft.com/office/drawing/2014/main" id="{5EFAE6FE-80A4-44F5-B930-B3AEC5EC6D57}"/>
              </a:ext>
            </a:extLst>
          </p:cNvPr>
          <p:cNvGraphicFramePr>
            <a:graphicFrameLocks noGrp="1"/>
          </p:cNvGraphicFramePr>
          <p:nvPr>
            <p:extLst>
              <p:ext uri="{D42A27DB-BD31-4B8C-83A1-F6EECF244321}">
                <p14:modId xmlns:p14="http://schemas.microsoft.com/office/powerpoint/2010/main" val="1610978928"/>
              </p:ext>
            </p:extLst>
          </p:nvPr>
        </p:nvGraphicFramePr>
        <p:xfrm>
          <a:off x="989098" y="1263455"/>
          <a:ext cx="7165803" cy="4759065"/>
        </p:xfrm>
        <a:graphic>
          <a:graphicData uri="http://schemas.openxmlformats.org/drawingml/2006/table">
            <a:tbl>
              <a:tblPr firstRow="1" bandRow="1">
                <a:tableStyleId>{5C22544A-7EE6-4342-B048-85BDC9FD1C3A}</a:tableStyleId>
              </a:tblPr>
              <a:tblGrid>
                <a:gridCol w="2388601">
                  <a:extLst>
                    <a:ext uri="{9D8B030D-6E8A-4147-A177-3AD203B41FA5}">
                      <a16:colId xmlns:a16="http://schemas.microsoft.com/office/drawing/2014/main" val="4266101364"/>
                    </a:ext>
                  </a:extLst>
                </a:gridCol>
                <a:gridCol w="2388601">
                  <a:extLst>
                    <a:ext uri="{9D8B030D-6E8A-4147-A177-3AD203B41FA5}">
                      <a16:colId xmlns:a16="http://schemas.microsoft.com/office/drawing/2014/main" val="3554926734"/>
                    </a:ext>
                  </a:extLst>
                </a:gridCol>
                <a:gridCol w="2388601">
                  <a:extLst>
                    <a:ext uri="{9D8B030D-6E8A-4147-A177-3AD203B41FA5}">
                      <a16:colId xmlns:a16="http://schemas.microsoft.com/office/drawing/2014/main" val="1916667077"/>
                    </a:ext>
                  </a:extLst>
                </a:gridCol>
              </a:tblGrid>
              <a:tr h="718249">
                <a:tc>
                  <a:txBody>
                    <a:bodyPr/>
                    <a:lstStyle/>
                    <a:p>
                      <a:pPr algn="ctr"/>
                      <a:r>
                        <a:rPr lang="en-GB" sz="2800"/>
                        <a:t>Group Response</a:t>
                      </a:r>
                    </a:p>
                  </a:txBody>
                  <a:tcPr anchor="ctr"/>
                </a:tc>
                <a:tc>
                  <a:txBody>
                    <a:bodyPr/>
                    <a:lstStyle/>
                    <a:p>
                      <a:pPr algn="ctr"/>
                      <a:r>
                        <a:rPr lang="en-GB" sz="2800" baseline="0"/>
                        <a:t>If</a:t>
                      </a:r>
                      <a:r>
                        <a:rPr lang="en-GB" sz="2800"/>
                        <a:t> you chose X</a:t>
                      </a:r>
                    </a:p>
                  </a:txBody>
                  <a:tcPr anchor="ctr"/>
                </a:tc>
                <a:tc>
                  <a:txBody>
                    <a:bodyPr/>
                    <a:lstStyle/>
                    <a:p>
                      <a:pPr algn="ctr"/>
                      <a:r>
                        <a:rPr lang="en-GB" sz="2800"/>
                        <a:t>If you chose Y</a:t>
                      </a:r>
                    </a:p>
                  </a:txBody>
                  <a:tcPr anchor="ctr"/>
                </a:tc>
                <a:extLst>
                  <a:ext uri="{0D108BD9-81ED-4DB2-BD59-A6C34878D82A}">
                    <a16:rowId xmlns:a16="http://schemas.microsoft.com/office/drawing/2014/main" val="152048595"/>
                  </a:ext>
                </a:extLst>
              </a:tr>
              <a:tr h="762837">
                <a:tc>
                  <a:txBody>
                    <a:bodyPr/>
                    <a:lstStyle/>
                    <a:p>
                      <a:pPr algn="ctr"/>
                      <a:r>
                        <a:rPr lang="en-GB" sz="2800"/>
                        <a:t>4 Ys</a:t>
                      </a:r>
                    </a:p>
                  </a:txBody>
                  <a:tcPr anchor="ctr"/>
                </a:tc>
                <a:tc>
                  <a:txBody>
                    <a:bodyPr/>
                    <a:lstStyle/>
                    <a:p>
                      <a:pPr algn="ctr"/>
                      <a:endParaRPr lang="en-GB" sz="28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a:t>Lose £100</a:t>
                      </a:r>
                    </a:p>
                  </a:txBody>
                  <a:tcPr anchor="ctr"/>
                </a:tc>
                <a:extLst>
                  <a:ext uri="{0D108BD9-81ED-4DB2-BD59-A6C34878D82A}">
                    <a16:rowId xmlns:a16="http://schemas.microsoft.com/office/drawing/2014/main" val="3767870992"/>
                  </a:ext>
                </a:extLst>
              </a:tr>
              <a:tr h="762837">
                <a:tc>
                  <a:txBody>
                    <a:bodyPr/>
                    <a:lstStyle/>
                    <a:p>
                      <a:pPr algn="ctr"/>
                      <a:r>
                        <a:rPr lang="en-GB" sz="2800"/>
                        <a:t>3 Ys</a:t>
                      </a:r>
                      <a:r>
                        <a:rPr lang="en-GB" sz="2800" baseline="0"/>
                        <a:t> 1 X</a:t>
                      </a:r>
                      <a:endParaRPr lang="en-GB" sz="2800"/>
                    </a:p>
                  </a:txBody>
                  <a:tcPr anchor="ctr"/>
                </a:tc>
                <a:tc>
                  <a:txBody>
                    <a:bodyPr/>
                    <a:lstStyle/>
                    <a:p>
                      <a:pPr algn="ctr"/>
                      <a:r>
                        <a:rPr lang="en-GB" sz="2800"/>
                        <a:t>Lose £300</a:t>
                      </a:r>
                    </a:p>
                  </a:txBody>
                  <a:tcPr anchor="ctr"/>
                </a:tc>
                <a:tc>
                  <a:txBody>
                    <a:bodyPr/>
                    <a:lstStyle/>
                    <a:p>
                      <a:pPr algn="ctr"/>
                      <a:r>
                        <a:rPr lang="en-GB" sz="2800"/>
                        <a:t>Gain £100</a:t>
                      </a:r>
                    </a:p>
                  </a:txBody>
                  <a:tcPr anchor="ctr"/>
                </a:tc>
                <a:extLst>
                  <a:ext uri="{0D108BD9-81ED-4DB2-BD59-A6C34878D82A}">
                    <a16:rowId xmlns:a16="http://schemas.microsoft.com/office/drawing/2014/main" val="1993699353"/>
                  </a:ext>
                </a:extLst>
              </a:tr>
              <a:tr h="762837">
                <a:tc>
                  <a:txBody>
                    <a:bodyPr/>
                    <a:lstStyle/>
                    <a:p>
                      <a:pPr algn="ctr"/>
                      <a:r>
                        <a:rPr lang="en-GB" sz="2800"/>
                        <a:t>2 Ys 2 </a:t>
                      </a:r>
                      <a:r>
                        <a:rPr lang="en-GB" sz="2800" err="1"/>
                        <a:t>Xs</a:t>
                      </a:r>
                      <a:endParaRPr lang="en-GB" sz="2800"/>
                    </a:p>
                  </a:txBody>
                  <a:tcPr anchor="ctr"/>
                </a:tc>
                <a:tc>
                  <a:txBody>
                    <a:bodyPr/>
                    <a:lstStyle/>
                    <a:p>
                      <a:pPr algn="ctr"/>
                      <a:r>
                        <a:rPr lang="en-GB" sz="2800"/>
                        <a:t>Lose £200</a:t>
                      </a:r>
                    </a:p>
                  </a:txBody>
                  <a:tcPr anchor="ctr"/>
                </a:tc>
                <a:tc>
                  <a:txBody>
                    <a:bodyPr/>
                    <a:lstStyle/>
                    <a:p>
                      <a:pPr algn="ctr"/>
                      <a:r>
                        <a:rPr lang="en-GB" sz="2800"/>
                        <a:t>Gain £200</a:t>
                      </a:r>
                    </a:p>
                  </a:txBody>
                  <a:tcPr anchor="ctr"/>
                </a:tc>
                <a:extLst>
                  <a:ext uri="{0D108BD9-81ED-4DB2-BD59-A6C34878D82A}">
                    <a16:rowId xmlns:a16="http://schemas.microsoft.com/office/drawing/2014/main" val="98879862"/>
                  </a:ext>
                </a:extLst>
              </a:tr>
              <a:tr h="762837">
                <a:tc>
                  <a:txBody>
                    <a:bodyPr/>
                    <a:lstStyle/>
                    <a:p>
                      <a:pPr algn="ctr"/>
                      <a:r>
                        <a:rPr lang="en-GB" sz="2800"/>
                        <a:t>1 Y 3 </a:t>
                      </a:r>
                      <a:r>
                        <a:rPr lang="en-GB" sz="2800" err="1"/>
                        <a:t>Xs</a:t>
                      </a:r>
                      <a:endParaRPr lang="en-GB" sz="2800"/>
                    </a:p>
                  </a:txBody>
                  <a:tcPr anchor="ctr"/>
                </a:tc>
                <a:tc>
                  <a:txBody>
                    <a:bodyPr/>
                    <a:lstStyle/>
                    <a:p>
                      <a:pPr algn="ctr"/>
                      <a:r>
                        <a:rPr lang="en-GB" sz="2800"/>
                        <a:t>Lose £100</a:t>
                      </a:r>
                    </a:p>
                  </a:txBody>
                  <a:tcPr anchor="ctr"/>
                </a:tc>
                <a:tc>
                  <a:txBody>
                    <a:bodyPr/>
                    <a:lstStyle/>
                    <a:p>
                      <a:pPr algn="ctr"/>
                      <a:r>
                        <a:rPr lang="en-GB" sz="2800"/>
                        <a:t>Gain</a:t>
                      </a:r>
                      <a:r>
                        <a:rPr lang="en-GB" sz="2800" baseline="0"/>
                        <a:t> £300</a:t>
                      </a:r>
                      <a:endParaRPr lang="en-GB" sz="2800"/>
                    </a:p>
                  </a:txBody>
                  <a:tcPr anchor="ctr"/>
                </a:tc>
                <a:extLst>
                  <a:ext uri="{0D108BD9-81ED-4DB2-BD59-A6C34878D82A}">
                    <a16:rowId xmlns:a16="http://schemas.microsoft.com/office/drawing/2014/main" val="1003042491"/>
                  </a:ext>
                </a:extLst>
              </a:tr>
              <a:tr h="762837">
                <a:tc>
                  <a:txBody>
                    <a:bodyPr/>
                    <a:lstStyle/>
                    <a:p>
                      <a:pPr algn="ctr"/>
                      <a:r>
                        <a:rPr lang="en-GB" sz="2800"/>
                        <a:t>4 </a:t>
                      </a:r>
                      <a:r>
                        <a:rPr lang="en-GB" sz="2800" err="1"/>
                        <a:t>Xs</a:t>
                      </a:r>
                      <a:endParaRPr lang="en-GB" sz="2800"/>
                    </a:p>
                  </a:txBody>
                  <a:tcPr anchor="ctr"/>
                </a:tc>
                <a:tc>
                  <a:txBody>
                    <a:bodyPr/>
                    <a:lstStyle/>
                    <a:p>
                      <a:pPr algn="ctr"/>
                      <a:r>
                        <a:rPr lang="en-GB" sz="2800" baseline="0"/>
                        <a:t>Gain £100</a:t>
                      </a:r>
                      <a:endParaRPr lang="en-GB" sz="2800"/>
                    </a:p>
                  </a:txBody>
                  <a:tcPr anchor="ctr"/>
                </a:tc>
                <a:tc>
                  <a:txBody>
                    <a:bodyPr/>
                    <a:lstStyle/>
                    <a:p>
                      <a:pPr algn="ctr"/>
                      <a:endParaRPr lang="en-GB" sz="2800"/>
                    </a:p>
                  </a:txBody>
                  <a:tcPr anchor="ctr"/>
                </a:tc>
                <a:extLst>
                  <a:ext uri="{0D108BD9-81ED-4DB2-BD59-A6C34878D82A}">
                    <a16:rowId xmlns:a16="http://schemas.microsoft.com/office/drawing/2014/main" val="1148317758"/>
                  </a:ext>
                </a:extLst>
              </a:tr>
            </a:tbl>
          </a:graphicData>
        </a:graphic>
      </p:graphicFrame>
    </p:spTree>
    <p:extLst>
      <p:ext uri="{BB962C8B-B14F-4D97-AF65-F5344CB8AC3E}">
        <p14:creationId xmlns:p14="http://schemas.microsoft.com/office/powerpoint/2010/main" val="1891972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D737-D94D-467B-A81C-883A57A312E7}"/>
              </a:ext>
            </a:extLst>
          </p:cNvPr>
          <p:cNvSpPr>
            <a:spLocks noGrp="1"/>
          </p:cNvSpPr>
          <p:nvPr>
            <p:ph type="title"/>
          </p:nvPr>
        </p:nvSpPr>
        <p:spPr/>
        <p:txBody>
          <a:bodyPr/>
          <a:lstStyle/>
          <a:p>
            <a:r>
              <a:rPr lang="en-GB"/>
              <a:t>Handout: Scorecard</a:t>
            </a:r>
          </a:p>
        </p:txBody>
      </p:sp>
      <p:graphicFrame>
        <p:nvGraphicFramePr>
          <p:cNvPr id="5" name="Table 5">
            <a:extLst>
              <a:ext uri="{FF2B5EF4-FFF2-40B4-BE49-F238E27FC236}">
                <a16:creationId xmlns:a16="http://schemas.microsoft.com/office/drawing/2014/main" id="{420F6212-ACF1-4835-91D9-CDE93168B845}"/>
              </a:ext>
            </a:extLst>
          </p:cNvPr>
          <p:cNvGraphicFramePr>
            <a:graphicFrameLocks noGrp="1"/>
          </p:cNvGraphicFramePr>
          <p:nvPr>
            <p:ph idx="1"/>
            <p:extLst>
              <p:ext uri="{D42A27DB-BD31-4B8C-83A1-F6EECF244321}">
                <p14:modId xmlns:p14="http://schemas.microsoft.com/office/powerpoint/2010/main" val="221067702"/>
              </p:ext>
            </p:extLst>
          </p:nvPr>
        </p:nvGraphicFramePr>
        <p:xfrm>
          <a:off x="490538" y="889000"/>
          <a:ext cx="8287935" cy="5156200"/>
        </p:xfrm>
        <a:graphic>
          <a:graphicData uri="http://schemas.openxmlformats.org/drawingml/2006/table">
            <a:tbl>
              <a:tblPr firstRow="1" bandRow="1">
                <a:tableStyleId>{5C22544A-7EE6-4342-B048-85BDC9FD1C3A}</a:tableStyleId>
              </a:tblPr>
              <a:tblGrid>
                <a:gridCol w="1657587">
                  <a:extLst>
                    <a:ext uri="{9D8B030D-6E8A-4147-A177-3AD203B41FA5}">
                      <a16:colId xmlns:a16="http://schemas.microsoft.com/office/drawing/2014/main" val="4017860481"/>
                    </a:ext>
                  </a:extLst>
                </a:gridCol>
                <a:gridCol w="1657587">
                  <a:extLst>
                    <a:ext uri="{9D8B030D-6E8A-4147-A177-3AD203B41FA5}">
                      <a16:colId xmlns:a16="http://schemas.microsoft.com/office/drawing/2014/main" val="1425996555"/>
                    </a:ext>
                  </a:extLst>
                </a:gridCol>
                <a:gridCol w="1657587">
                  <a:extLst>
                    <a:ext uri="{9D8B030D-6E8A-4147-A177-3AD203B41FA5}">
                      <a16:colId xmlns:a16="http://schemas.microsoft.com/office/drawing/2014/main" val="3525463402"/>
                    </a:ext>
                  </a:extLst>
                </a:gridCol>
                <a:gridCol w="1657587">
                  <a:extLst>
                    <a:ext uri="{9D8B030D-6E8A-4147-A177-3AD203B41FA5}">
                      <a16:colId xmlns:a16="http://schemas.microsoft.com/office/drawing/2014/main" val="801165077"/>
                    </a:ext>
                  </a:extLst>
                </a:gridCol>
                <a:gridCol w="1657587">
                  <a:extLst>
                    <a:ext uri="{9D8B030D-6E8A-4147-A177-3AD203B41FA5}">
                      <a16:colId xmlns:a16="http://schemas.microsoft.com/office/drawing/2014/main" val="518164415"/>
                    </a:ext>
                  </a:extLst>
                </a:gridCol>
              </a:tblGrid>
              <a:tr h="370840">
                <a:tc>
                  <a:txBody>
                    <a:bodyPr/>
                    <a:lstStyle/>
                    <a:p>
                      <a:endParaRPr lang="en-GB"/>
                    </a:p>
                  </a:txBody>
                  <a:tcPr/>
                </a:tc>
                <a:tc>
                  <a:txBody>
                    <a:bodyPr/>
                    <a:lstStyle/>
                    <a:p>
                      <a:r>
                        <a:rPr lang="en-GB"/>
                        <a:t>Round</a:t>
                      </a:r>
                    </a:p>
                  </a:txBody>
                  <a:tcPr/>
                </a:tc>
                <a:tc>
                  <a:txBody>
                    <a:bodyPr/>
                    <a:lstStyle/>
                    <a:p>
                      <a:r>
                        <a:rPr lang="en-GB"/>
                        <a:t>Your choice </a:t>
                      </a:r>
                    </a:p>
                    <a:p>
                      <a:r>
                        <a:rPr lang="en-GB"/>
                        <a:t>(X or Y)</a:t>
                      </a:r>
                    </a:p>
                  </a:txBody>
                  <a:tcPr/>
                </a:tc>
                <a:tc>
                  <a:txBody>
                    <a:bodyPr/>
                    <a:lstStyle/>
                    <a:p>
                      <a:r>
                        <a:rPr lang="en-GB"/>
                        <a:t>Payoff</a:t>
                      </a:r>
                    </a:p>
                  </a:txBody>
                  <a:tcPr/>
                </a:tc>
                <a:tc>
                  <a:txBody>
                    <a:bodyPr/>
                    <a:lstStyle/>
                    <a:p>
                      <a:r>
                        <a:rPr lang="en-GB"/>
                        <a:t>Balance</a:t>
                      </a:r>
                    </a:p>
                  </a:txBody>
                  <a:tcPr/>
                </a:tc>
                <a:extLst>
                  <a:ext uri="{0D108BD9-81ED-4DB2-BD59-A6C34878D82A}">
                    <a16:rowId xmlns:a16="http://schemas.microsoft.com/office/drawing/2014/main" val="2368558040"/>
                  </a:ext>
                </a:extLst>
              </a:tr>
              <a:tr h="370840">
                <a:tc>
                  <a:txBody>
                    <a:bodyPr/>
                    <a:lstStyle/>
                    <a:p>
                      <a:endParaRPr lang="en-GB"/>
                    </a:p>
                  </a:txBody>
                  <a:tcPr/>
                </a:tc>
                <a:tc>
                  <a:txBody>
                    <a:bodyPr/>
                    <a:lstStyle/>
                    <a:p>
                      <a:r>
                        <a:rPr lang="en-GB"/>
                        <a:t>1</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15207671"/>
                  </a:ext>
                </a:extLst>
              </a:tr>
              <a:tr h="370840">
                <a:tc>
                  <a:txBody>
                    <a:bodyPr/>
                    <a:lstStyle/>
                    <a:p>
                      <a:endParaRPr lang="en-GB"/>
                    </a:p>
                  </a:txBody>
                  <a:tcPr/>
                </a:tc>
                <a:tc>
                  <a:txBody>
                    <a:bodyPr/>
                    <a:lstStyle/>
                    <a:p>
                      <a:r>
                        <a:rPr lang="en-GB"/>
                        <a:t>2</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41651026"/>
                  </a:ext>
                </a:extLst>
              </a:tr>
              <a:tr h="370840">
                <a:tc>
                  <a:txBody>
                    <a:bodyPr/>
                    <a:lstStyle/>
                    <a:p>
                      <a:endParaRPr lang="en-GB"/>
                    </a:p>
                  </a:txBody>
                  <a:tcPr/>
                </a:tc>
                <a:tc>
                  <a:txBody>
                    <a:bodyPr/>
                    <a:lstStyle/>
                    <a:p>
                      <a:r>
                        <a:rPr lang="en-GB"/>
                        <a:t>3</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72949305"/>
                  </a:ext>
                </a:extLst>
              </a:tr>
              <a:tr h="370840">
                <a:tc>
                  <a:txBody>
                    <a:bodyPr/>
                    <a:lstStyle/>
                    <a:p>
                      <a:endParaRPr lang="en-GB"/>
                    </a:p>
                  </a:txBody>
                  <a:tcPr/>
                </a:tc>
                <a:tc>
                  <a:txBody>
                    <a:bodyPr/>
                    <a:lstStyle/>
                    <a:p>
                      <a:r>
                        <a:rPr lang="en-GB"/>
                        <a:t>4</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72582372"/>
                  </a:ext>
                </a:extLst>
              </a:tr>
              <a:tr h="370840">
                <a:tc>
                  <a:txBody>
                    <a:bodyPr/>
                    <a:lstStyle/>
                    <a:p>
                      <a:r>
                        <a:rPr lang="en-GB"/>
                        <a:t>Bonus round (payoff x 3)</a:t>
                      </a:r>
                    </a:p>
                  </a:txBody>
                  <a:tcPr/>
                </a:tc>
                <a:tc>
                  <a:txBody>
                    <a:bodyPr/>
                    <a:lstStyle/>
                    <a:p>
                      <a:r>
                        <a:rPr lang="en-GB"/>
                        <a:t>5</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92258833"/>
                  </a:ext>
                </a:extLst>
              </a:tr>
              <a:tr h="370840">
                <a:tc>
                  <a:txBody>
                    <a:bodyPr/>
                    <a:lstStyle/>
                    <a:p>
                      <a:endParaRPr lang="en-GB"/>
                    </a:p>
                  </a:txBody>
                  <a:tcPr/>
                </a:tc>
                <a:tc>
                  <a:txBody>
                    <a:bodyPr/>
                    <a:lstStyle/>
                    <a:p>
                      <a:r>
                        <a:rPr lang="en-GB"/>
                        <a:t>6</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29500510"/>
                  </a:ext>
                </a:extLst>
              </a:tr>
              <a:tr h="370840">
                <a:tc>
                  <a:txBody>
                    <a:bodyPr/>
                    <a:lstStyle/>
                    <a:p>
                      <a:endParaRPr lang="en-GB"/>
                    </a:p>
                  </a:txBody>
                  <a:tcPr/>
                </a:tc>
                <a:tc>
                  <a:txBody>
                    <a:bodyPr/>
                    <a:lstStyle/>
                    <a:p>
                      <a:r>
                        <a:rPr lang="en-GB"/>
                        <a:t>7</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59820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Bonus round (payoff x 5)</a:t>
                      </a:r>
                    </a:p>
                  </a:txBody>
                  <a:tcPr/>
                </a:tc>
                <a:tc>
                  <a:txBody>
                    <a:bodyPr/>
                    <a:lstStyle/>
                    <a:p>
                      <a:r>
                        <a:rPr lang="en-GB"/>
                        <a:t>8</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24339334"/>
                  </a:ext>
                </a:extLst>
              </a:tr>
              <a:tr h="370840">
                <a:tc>
                  <a:txBody>
                    <a:bodyPr/>
                    <a:lstStyle/>
                    <a:p>
                      <a:endParaRPr lang="en-GB"/>
                    </a:p>
                  </a:txBody>
                  <a:tcPr/>
                </a:tc>
                <a:tc>
                  <a:txBody>
                    <a:bodyPr/>
                    <a:lstStyle/>
                    <a:p>
                      <a:r>
                        <a:rPr lang="en-GB"/>
                        <a:t>9</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910027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Bonus round (payoff x 10)</a:t>
                      </a:r>
                    </a:p>
                  </a:txBody>
                  <a:tcPr/>
                </a:tc>
                <a:tc>
                  <a:txBody>
                    <a:bodyPr/>
                    <a:lstStyle/>
                    <a:p>
                      <a:r>
                        <a:rPr lang="en-GB"/>
                        <a:t>10</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7822083"/>
                  </a:ext>
                </a:extLst>
              </a:tr>
            </a:tbl>
          </a:graphicData>
        </a:graphic>
      </p:graphicFrame>
    </p:spTree>
    <p:extLst>
      <p:ext uri="{BB962C8B-B14F-4D97-AF65-F5344CB8AC3E}">
        <p14:creationId xmlns:p14="http://schemas.microsoft.com/office/powerpoint/2010/main" val="3536125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CADE-1A88-4247-BE69-61285288A128}"/>
              </a:ext>
            </a:extLst>
          </p:cNvPr>
          <p:cNvSpPr>
            <a:spLocks noGrp="1"/>
          </p:cNvSpPr>
          <p:nvPr>
            <p:ph type="title"/>
          </p:nvPr>
        </p:nvSpPr>
        <p:spPr/>
        <p:txBody>
          <a:bodyPr/>
          <a:lstStyle/>
          <a:p>
            <a:r>
              <a:rPr lang="en-GB"/>
              <a:t>Group discussion</a:t>
            </a:r>
          </a:p>
        </p:txBody>
      </p:sp>
      <p:sp>
        <p:nvSpPr>
          <p:cNvPr id="3" name="Content Placeholder 2">
            <a:extLst>
              <a:ext uri="{FF2B5EF4-FFF2-40B4-BE49-F238E27FC236}">
                <a16:creationId xmlns:a16="http://schemas.microsoft.com/office/drawing/2014/main" id="{94E80C07-BBA3-4375-87A0-87C26E43D846}"/>
              </a:ext>
            </a:extLst>
          </p:cNvPr>
          <p:cNvSpPr>
            <a:spLocks noGrp="1"/>
          </p:cNvSpPr>
          <p:nvPr>
            <p:ph idx="1"/>
          </p:nvPr>
        </p:nvSpPr>
        <p:spPr/>
        <p:txBody>
          <a:bodyPr/>
          <a:lstStyle/>
          <a:p>
            <a:pPr marL="0" indent="0">
              <a:buNone/>
            </a:pPr>
            <a:r>
              <a:rPr lang="en-GB"/>
              <a:t>In your teams discuss:</a:t>
            </a:r>
          </a:p>
          <a:p>
            <a:r>
              <a:rPr lang="en-GB"/>
              <a:t>Who was the ‘you’ in the aim ‘win as much as you can’?</a:t>
            </a:r>
          </a:p>
          <a:p>
            <a:r>
              <a:rPr lang="en-GB"/>
              <a:t>How did other groups’ behaviour impact on your choices?</a:t>
            </a:r>
          </a:p>
          <a:p>
            <a:r>
              <a:rPr lang="en-GB"/>
              <a:t>How does this activity relate to collaboration/competition in real life?</a:t>
            </a:r>
          </a:p>
          <a:p>
            <a:endParaRPr lang="en-GB"/>
          </a:p>
        </p:txBody>
      </p:sp>
    </p:spTree>
    <p:extLst>
      <p:ext uri="{BB962C8B-B14F-4D97-AF65-F5344CB8AC3E}">
        <p14:creationId xmlns:p14="http://schemas.microsoft.com/office/powerpoint/2010/main" val="2640900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a:t>Shared action planning with buddies </a:t>
            </a:r>
          </a:p>
        </p:txBody>
      </p:sp>
    </p:spTree>
    <p:extLst>
      <p:ext uri="{BB962C8B-B14F-4D97-AF65-F5344CB8AC3E}">
        <p14:creationId xmlns:p14="http://schemas.microsoft.com/office/powerpoint/2010/main" val="1894700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AA1-701A-4294-8E61-659D262BD35C}"/>
              </a:ext>
            </a:extLst>
          </p:cNvPr>
          <p:cNvSpPr>
            <a:spLocks noGrp="1"/>
          </p:cNvSpPr>
          <p:nvPr>
            <p:ph type="title"/>
          </p:nvPr>
        </p:nvSpPr>
        <p:spPr/>
        <p:txBody>
          <a:bodyPr/>
          <a:lstStyle/>
          <a:p>
            <a:r>
              <a:rPr lang="en-GB"/>
              <a:t>Buddy catch up </a:t>
            </a:r>
          </a:p>
        </p:txBody>
      </p:sp>
      <p:sp>
        <p:nvSpPr>
          <p:cNvPr id="3" name="Content Placeholder 2">
            <a:extLst>
              <a:ext uri="{FF2B5EF4-FFF2-40B4-BE49-F238E27FC236}">
                <a16:creationId xmlns:a16="http://schemas.microsoft.com/office/drawing/2014/main" id="{99348527-AA93-453E-891F-C35EDA19F10E}"/>
              </a:ext>
            </a:extLst>
          </p:cNvPr>
          <p:cNvSpPr>
            <a:spLocks noGrp="1"/>
          </p:cNvSpPr>
          <p:nvPr>
            <p:ph idx="1"/>
          </p:nvPr>
        </p:nvSpPr>
        <p:spPr>
          <a:xfrm>
            <a:off x="489857" y="1457607"/>
            <a:ext cx="4364935" cy="3655170"/>
          </a:xfrm>
        </p:spPr>
        <p:txBody>
          <a:bodyPr>
            <a:normAutofit/>
          </a:bodyPr>
          <a:lstStyle/>
          <a:p>
            <a:r>
              <a:rPr lang="en-GB" sz="2400"/>
              <a:t>Discuss a relationship at work that would benefit from more assertive/collaborative behaviour</a:t>
            </a:r>
          </a:p>
          <a:p>
            <a:r>
              <a:rPr lang="en-GB" sz="2400"/>
              <a:t>Discuss how you might apply the learning from today to improve the relationship</a:t>
            </a:r>
          </a:p>
        </p:txBody>
      </p:sp>
      <p:pic>
        <p:nvPicPr>
          <p:cNvPr id="6" name="Picture Placeholder 5" descr="A person sitting on a bench next to a window&#10;&#10;Description automatically generated">
            <a:extLst>
              <a:ext uri="{FF2B5EF4-FFF2-40B4-BE49-F238E27FC236}">
                <a16:creationId xmlns:a16="http://schemas.microsoft.com/office/drawing/2014/main" id="{5268E38A-C699-4928-BDC9-8090BF4DFBCC}"/>
              </a:ext>
            </a:extLst>
          </p:cNvPr>
          <p:cNvPicPr>
            <a:picLocks noGrp="1" noChangeAspect="1"/>
          </p:cNvPicPr>
          <p:nvPr>
            <p:ph type="pic" sz="quarter" idx="14"/>
          </p:nvPr>
        </p:nvPicPr>
        <p:blipFill rotWithShape="1">
          <a:blip r:embed="rId2"/>
          <a:srcRect l="22956" r="10378"/>
          <a:stretch/>
        </p:blipFill>
        <p:spPr>
          <a:xfrm>
            <a:off x="5300789" y="1457606"/>
            <a:ext cx="3843210" cy="3843210"/>
          </a:xfrm>
        </p:spPr>
      </p:pic>
    </p:spTree>
    <p:extLst>
      <p:ext uri="{BB962C8B-B14F-4D97-AF65-F5344CB8AC3E}">
        <p14:creationId xmlns:p14="http://schemas.microsoft.com/office/powerpoint/2010/main" val="4043448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tanding, white, group, room&#10;&#10;Description automatically generated">
            <a:extLst>
              <a:ext uri="{FF2B5EF4-FFF2-40B4-BE49-F238E27FC236}">
                <a16:creationId xmlns:a16="http://schemas.microsoft.com/office/drawing/2014/main" id="{B4A823DF-27BD-44DC-B6D5-F36BEF195DF5}"/>
              </a:ext>
            </a:extLst>
          </p:cNvPr>
          <p:cNvPicPr>
            <a:picLocks noGrp="1" noChangeAspect="1"/>
          </p:cNvPicPr>
          <p:nvPr>
            <p:ph type="pic" sz="quarter" idx="13"/>
          </p:nvPr>
        </p:nvPicPr>
        <p:blipFill>
          <a:blip r:embed="rId2"/>
          <a:srcRect l="10035" r="10035"/>
          <a:stretch>
            <a:fillRect/>
          </a:stretch>
        </p:blipFill>
        <p:spPr>
          <a:xfrm>
            <a:off x="-106363" y="-180975"/>
            <a:ext cx="9747251" cy="6859588"/>
          </a:xfrm>
        </p:spPr>
      </p:pic>
      <p:sp>
        <p:nvSpPr>
          <p:cNvPr id="2" name="Title 1">
            <a:extLst>
              <a:ext uri="{FF2B5EF4-FFF2-40B4-BE49-F238E27FC236}">
                <a16:creationId xmlns:a16="http://schemas.microsoft.com/office/drawing/2014/main" id="{110564C9-54EC-4F01-AB28-5CE0418D51B4}"/>
              </a:ext>
            </a:extLst>
          </p:cNvPr>
          <p:cNvSpPr>
            <a:spLocks noGrp="1"/>
          </p:cNvSpPr>
          <p:nvPr>
            <p:ph type="title" idx="4294967295"/>
          </p:nvPr>
        </p:nvSpPr>
        <p:spPr>
          <a:xfrm>
            <a:off x="152400" y="4004650"/>
            <a:ext cx="8288337" cy="2756023"/>
          </a:xfrm>
        </p:spPr>
        <p:txBody>
          <a:bodyPr>
            <a:normAutofit/>
          </a:bodyPr>
          <a:lstStyle/>
          <a:p>
            <a:r>
              <a:rPr lang="en-GB" sz="4000">
                <a:solidFill>
                  <a:schemeClr val="bg1"/>
                </a:solidFill>
              </a:rPr>
              <a:t>Before the next session:</a:t>
            </a:r>
            <a:br>
              <a:rPr lang="en-GB" sz="4000">
                <a:solidFill>
                  <a:schemeClr val="bg1"/>
                </a:solidFill>
              </a:rPr>
            </a:br>
            <a:r>
              <a:rPr lang="en-GB" sz="3200">
                <a:solidFill>
                  <a:schemeClr val="bg1"/>
                </a:solidFill>
              </a:rPr>
              <a:t>If you have time, and would find it helpful, have an assertive conversation with a colleague</a:t>
            </a:r>
            <a:endParaRPr lang="en-GB" sz="4000">
              <a:solidFill>
                <a:schemeClr val="bg1"/>
              </a:solidFill>
            </a:endParaRPr>
          </a:p>
        </p:txBody>
      </p:sp>
    </p:spTree>
    <p:extLst>
      <p:ext uri="{BB962C8B-B14F-4D97-AF65-F5344CB8AC3E}">
        <p14:creationId xmlns:p14="http://schemas.microsoft.com/office/powerpoint/2010/main" val="2473384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49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1C9836E-0F5B-4261-91A4-9DFECB8F9B44}"/>
              </a:ext>
            </a:extLst>
          </p:cNvPr>
          <p:cNvPicPr>
            <a:picLocks noGrp="1" noChangeAspect="1"/>
          </p:cNvPicPr>
          <p:nvPr>
            <p:ph type="pic" sz="quarter" idx="13"/>
          </p:nvPr>
        </p:nvPicPr>
        <p:blipFill rotWithShape="1">
          <a:blip r:embed="rId3"/>
          <a:srcRect l="10295" r="4472"/>
          <a:stretch/>
        </p:blipFill>
        <p:spPr>
          <a:xfrm>
            <a:off x="0" y="-71120"/>
            <a:ext cx="9814560" cy="6735097"/>
          </a:xfrm>
        </p:spPr>
      </p:pic>
      <p:sp>
        <p:nvSpPr>
          <p:cNvPr id="3" name="Content Placeholder 2">
            <a:extLst>
              <a:ext uri="{FF2B5EF4-FFF2-40B4-BE49-F238E27FC236}">
                <a16:creationId xmlns:a16="http://schemas.microsoft.com/office/drawing/2014/main" id="{73CB03B5-7BDE-49A6-9EBC-DF4A8D2AB003}"/>
              </a:ext>
            </a:extLst>
          </p:cNvPr>
          <p:cNvSpPr>
            <a:spLocks noGrp="1"/>
          </p:cNvSpPr>
          <p:nvPr>
            <p:ph idx="4294967295"/>
          </p:nvPr>
        </p:nvSpPr>
        <p:spPr>
          <a:xfrm>
            <a:off x="414669" y="1161399"/>
            <a:ext cx="4258931" cy="4351337"/>
          </a:xfrm>
        </p:spPr>
        <p:txBody>
          <a:bodyPr anchor="ctr">
            <a:noAutofit/>
          </a:bodyPr>
          <a:lstStyle/>
          <a:p>
            <a:pPr marL="0" indent="0">
              <a:lnSpc>
                <a:spcPct val="100000"/>
              </a:lnSpc>
              <a:spcBef>
                <a:spcPts val="600"/>
              </a:spcBef>
              <a:buNone/>
            </a:pPr>
            <a:r>
              <a:rPr lang="en-GB" sz="3200"/>
              <a:t>If you were interviewing someone for a peer role, what ONE question would you want to ask them? </a:t>
            </a:r>
          </a:p>
          <a:p>
            <a:pPr marL="0" indent="0">
              <a:lnSpc>
                <a:spcPct val="100000"/>
              </a:lnSpc>
              <a:spcBef>
                <a:spcPts val="600"/>
              </a:spcBef>
              <a:buNone/>
            </a:pPr>
            <a:r>
              <a:rPr lang="en-GB" sz="2400" i="1"/>
              <a:t>(You’re only allowed one!)</a:t>
            </a:r>
          </a:p>
        </p:txBody>
      </p:sp>
    </p:spTree>
    <p:extLst>
      <p:ext uri="{BB962C8B-B14F-4D97-AF65-F5344CB8AC3E}">
        <p14:creationId xmlns:p14="http://schemas.microsoft.com/office/powerpoint/2010/main" val="217534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Aims</a:t>
            </a:r>
          </a:p>
        </p:txBody>
      </p:sp>
    </p:spTree>
    <p:extLst>
      <p:ext uri="{BB962C8B-B14F-4D97-AF65-F5344CB8AC3E}">
        <p14:creationId xmlns:p14="http://schemas.microsoft.com/office/powerpoint/2010/main" val="403488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Aims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66540"/>
            <a:ext cx="8155379" cy="5552901"/>
          </a:xfrm>
        </p:spPr>
        <p:txBody>
          <a:bodyPr vert="horz" lIns="91440" tIns="45720" rIns="91440" bIns="45720" rtlCol="0" anchor="t">
            <a:noAutofit/>
          </a:bodyPr>
          <a:lstStyle/>
          <a:p>
            <a:pPr marL="0" indent="0">
              <a:spcBef>
                <a:spcPts val="0"/>
              </a:spcBef>
              <a:buNone/>
            </a:pPr>
            <a:r>
              <a:rPr lang="en-GB" b="1">
                <a:latin typeface="Calibri Light"/>
                <a:cs typeface="Calibri Light"/>
              </a:rPr>
              <a:t>Purpose: </a:t>
            </a:r>
            <a:r>
              <a:rPr lang="en-GB">
                <a:latin typeface="Calibri Light"/>
                <a:cs typeface="Calibri Light"/>
              </a:rPr>
              <a:t>To provide an overview of the background and aims of this module </a:t>
            </a:r>
            <a:endParaRPr lang="en-GB" b="1"/>
          </a:p>
          <a:p>
            <a:pPr marL="0" indent="0">
              <a:lnSpc>
                <a:spcPct val="100000"/>
              </a:lnSpc>
              <a:spcBef>
                <a:spcPts val="0"/>
              </a:spcBef>
              <a:spcAft>
                <a:spcPts val="600"/>
              </a:spcAft>
              <a:buNone/>
            </a:pPr>
            <a:r>
              <a:rPr lang="en-GB" b="1">
                <a:latin typeface="Calibri Light"/>
                <a:cs typeface="Calibri Light"/>
              </a:rPr>
              <a:t>Materials: </a:t>
            </a:r>
            <a:r>
              <a:rPr lang="en-GB">
                <a:latin typeface="Calibri Light"/>
                <a:cs typeface="Calibri Light"/>
              </a:rPr>
              <a:t>None</a:t>
            </a:r>
          </a:p>
          <a:p>
            <a:pPr marL="0" indent="0">
              <a:lnSpc>
                <a:spcPct val="100000"/>
              </a:lnSpc>
              <a:spcBef>
                <a:spcPts val="0"/>
              </a:spcBef>
              <a:spcAft>
                <a:spcPts val="600"/>
              </a:spcAft>
              <a:buNone/>
            </a:pPr>
            <a:r>
              <a:rPr lang="en-GB" b="1">
                <a:latin typeface="Calibri Light"/>
                <a:cs typeface="Calibri Light"/>
              </a:rPr>
              <a:t>Instructions:</a:t>
            </a:r>
          </a:p>
          <a:p>
            <a:pPr marL="0" indent="0">
              <a:spcBef>
                <a:spcPts val="0"/>
              </a:spcBef>
              <a:buNone/>
            </a:pPr>
            <a:r>
              <a:rPr lang="en-GB">
                <a:latin typeface="Calibri Light"/>
                <a:cs typeface="Calibri Light"/>
              </a:rPr>
              <a:t>Remind participants where we are in terms of programme overview (slide 10). Remind participants the whole programme has come from a desire to create more consistency in the PSW role, and the HEE competence framework </a:t>
            </a:r>
            <a:endParaRPr lang="en-GB"/>
          </a:p>
          <a:p>
            <a:pPr marL="0" indent="0">
              <a:spcBef>
                <a:spcPts val="0"/>
              </a:spcBef>
              <a:buNone/>
            </a:pPr>
            <a:r>
              <a:rPr lang="en-GB">
                <a:latin typeface="Calibri Light"/>
                <a:cs typeface="Calibri Light"/>
              </a:rPr>
              <a:t>Talk through the aims of the session (slide 11), emphasise the importance for PSWs to build effective relationships in their role: a strong, communicative and honest relationship is fundamental to support meaningful, outcome-focused conversations with those they work with. Remind participants of the work they did during Module 3, where they focused on those they build relationships with as a PSW. Explain how as a PSW they will be working with multiple professionals – and so, whilst Module 3 </a:t>
            </a:r>
            <a:r>
              <a:rPr lang="en-GB">
                <a:latin typeface="+mj-lt"/>
                <a:cs typeface="Calibri Light"/>
              </a:rPr>
              <a:t>related to any relationship, now we will focus on how you work specifically with professionals, with different ways of working, different thought processes and behaviours, </a:t>
            </a:r>
            <a:r>
              <a:rPr lang="pt-BR">
                <a:latin typeface="Calibri Light"/>
                <a:cs typeface="Calibri Light"/>
              </a:rPr>
              <a:t>as </a:t>
            </a:r>
            <a:r>
              <a:rPr lang="pt-BR" err="1">
                <a:latin typeface="Calibri Light"/>
                <a:cs typeface="Calibri Light"/>
              </a:rPr>
              <a:t>well</a:t>
            </a:r>
            <a:r>
              <a:rPr lang="pt-BR">
                <a:latin typeface="Calibri Light"/>
                <a:cs typeface="Calibri Light"/>
              </a:rPr>
              <a:t> as </a:t>
            </a:r>
            <a:r>
              <a:rPr lang="pt-BR" err="1">
                <a:latin typeface="Calibri Light"/>
                <a:cs typeface="Calibri Light"/>
              </a:rPr>
              <a:t>different</a:t>
            </a:r>
            <a:r>
              <a:rPr lang="pt-BR">
                <a:latin typeface="Calibri Light"/>
                <a:cs typeface="Calibri Light"/>
              </a:rPr>
              <a:t> perspectives</a:t>
            </a:r>
            <a:endParaRPr lang="en-GB">
              <a:latin typeface="Calibri Light"/>
              <a:cs typeface="Calibri Light"/>
            </a:endParaRPr>
          </a:p>
          <a:p>
            <a:pPr marL="0" indent="0">
              <a:spcBef>
                <a:spcPts val="0"/>
              </a:spcBef>
              <a:buNone/>
            </a:pPr>
            <a:r>
              <a:rPr lang="en-GB" b="1">
                <a:latin typeface="Calibri Light"/>
                <a:cs typeface="Calibri Light"/>
              </a:rPr>
              <a:t>Timings: </a:t>
            </a:r>
            <a:endParaRPr lang="en-GB" b="1"/>
          </a:p>
          <a:p>
            <a:pPr>
              <a:spcBef>
                <a:spcPts val="0"/>
              </a:spcBef>
            </a:pPr>
            <a:r>
              <a:rPr lang="en-GB">
                <a:latin typeface="Calibri Light"/>
                <a:cs typeface="Calibri Light"/>
              </a:rPr>
              <a:t>10 mins</a:t>
            </a:r>
            <a:endParaRPr lang="en-GB" b="1">
              <a:latin typeface="Calibri Light"/>
              <a:cs typeface="Calibri Light"/>
            </a:endParaRPr>
          </a:p>
        </p:txBody>
      </p:sp>
    </p:spTree>
    <p:extLst>
      <p:ext uri="{BB962C8B-B14F-4D97-AF65-F5344CB8AC3E}">
        <p14:creationId xmlns:p14="http://schemas.microsoft.com/office/powerpoint/2010/main" val="229673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Recap ways of working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a:noAutofit/>
          </a:bodyPr>
          <a:lstStyle/>
          <a:p>
            <a:pPr marL="0" indent="0">
              <a:lnSpc>
                <a:spcPct val="100000"/>
              </a:lnSpc>
              <a:spcBef>
                <a:spcPts val="0"/>
              </a:spcBef>
              <a:spcAft>
                <a:spcPts val="600"/>
              </a:spcAft>
              <a:buNone/>
            </a:pPr>
            <a:r>
              <a:rPr lang="en-GB" b="1"/>
              <a:t>Purpose: </a:t>
            </a:r>
            <a:r>
              <a:rPr lang="en-GB"/>
              <a:t>For people to remind themselves of what they wanted to get out of the training and how they wanted to work as a group</a:t>
            </a:r>
            <a:endParaRPr lang="en-GB" b="1"/>
          </a:p>
          <a:p>
            <a:pPr marL="0" indent="0">
              <a:lnSpc>
                <a:spcPct val="100000"/>
              </a:lnSpc>
              <a:spcBef>
                <a:spcPts val="0"/>
              </a:spcBef>
              <a:spcAft>
                <a:spcPts val="600"/>
              </a:spcAft>
              <a:buNone/>
            </a:pPr>
            <a:r>
              <a:rPr lang="en-GB" b="1"/>
              <a:t>Materials: </a:t>
            </a:r>
            <a:r>
              <a:rPr lang="en-GB"/>
              <a:t>3 flipcharts from session 1 around the room: “Aims for the course”, “Ways of working together”, “Working with the facilitators”</a:t>
            </a:r>
          </a:p>
          <a:p>
            <a:pPr marL="0" indent="0">
              <a:spcBef>
                <a:spcPts val="0"/>
              </a:spcBef>
              <a:buNone/>
            </a:pPr>
            <a:r>
              <a:rPr lang="en-GB" b="1"/>
              <a:t>Instructions:</a:t>
            </a:r>
          </a:p>
          <a:p>
            <a:pPr>
              <a:spcBef>
                <a:spcPts val="0"/>
              </a:spcBef>
            </a:pPr>
            <a:r>
              <a:rPr lang="en-GB"/>
              <a:t>Talk through the outputs from session 1</a:t>
            </a:r>
          </a:p>
          <a:p>
            <a:pPr>
              <a:spcBef>
                <a:spcPts val="0"/>
              </a:spcBef>
            </a:pPr>
            <a:r>
              <a:rPr lang="en-GB"/>
              <a:t>Ask the groups to discuss any additions/changes they would like to make to these </a:t>
            </a:r>
          </a:p>
          <a:p>
            <a:pPr marL="0" indent="0">
              <a:spcBef>
                <a:spcPts val="0"/>
              </a:spcBef>
              <a:buNone/>
            </a:pPr>
            <a:r>
              <a:rPr lang="en-GB" b="1"/>
              <a:t>NB. Keep the notes from this exercise for future sessions.</a:t>
            </a:r>
            <a:endParaRPr lang="en-GB"/>
          </a:p>
          <a:p>
            <a:pPr marL="0" indent="0">
              <a:spcBef>
                <a:spcPts val="0"/>
              </a:spcBef>
              <a:buNone/>
            </a:pPr>
            <a:r>
              <a:rPr lang="en-GB" b="1"/>
              <a:t>Timings: </a:t>
            </a:r>
          </a:p>
          <a:p>
            <a:pPr>
              <a:spcBef>
                <a:spcPts val="0"/>
              </a:spcBef>
            </a:pPr>
            <a:r>
              <a:rPr lang="en-GB"/>
              <a:t>5 mins</a:t>
            </a:r>
          </a:p>
        </p:txBody>
      </p:sp>
    </p:spTree>
    <p:extLst>
      <p:ext uri="{BB962C8B-B14F-4D97-AF65-F5344CB8AC3E}">
        <p14:creationId xmlns:p14="http://schemas.microsoft.com/office/powerpoint/2010/main" val="1745200406"/>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850432-36F4-4476-94B6-5A0BC1C6E32A}">
  <ds:schemaRefs>
    <ds:schemaRef ds:uri="23c4ded0-77c3-459a-bb69-8f6a8d7895f0"/>
    <ds:schemaRef ds:uri="76d5dbf8-e469-437e-8e82-e6148fce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B6DB39-6FA2-4EB7-A748-0C6DF589D8ED}">
  <ds:schemaRefs>
    <ds:schemaRef ds:uri="http://schemas.microsoft.com/sharepoint/v3/contenttype/forms"/>
  </ds:schemaRefs>
</ds:datastoreItem>
</file>

<file path=customXml/itemProps3.xml><?xml version="1.0" encoding="utf-8"?>
<ds:datastoreItem xmlns:ds="http://schemas.openxmlformats.org/officeDocument/2006/customXml" ds:itemID="{124F5DF1-43C5-4BD8-BCD2-2904D4AA62BC}">
  <ds:schemaRefs>
    <ds:schemaRef ds:uri="23c4ded0-77c3-459a-bb69-8f6a8d7895f0"/>
    <ds:schemaRef ds:uri="76d5dbf8-e469-437e-8e82-e6148fcede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UCLPartners PowerPoint Template</Template>
  <TotalTime>1</TotalTime>
  <Words>8725</Words>
  <Application>Microsoft Office PowerPoint</Application>
  <PresentationFormat>On-screen Show (4:3)</PresentationFormat>
  <Paragraphs>516</Paragraphs>
  <Slides>56</Slides>
  <Notes>19</Notes>
  <HiddenSlides>25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Segoe UI</vt:lpstr>
      <vt:lpstr>Office Theme</vt:lpstr>
      <vt:lpstr>Working with other professionals </vt:lpstr>
      <vt:lpstr>Timetable</vt:lpstr>
      <vt:lpstr>Trainer notes: Housekeeping</vt:lpstr>
      <vt:lpstr>Housekeeping</vt:lpstr>
      <vt:lpstr>Trainer notes: Introductions</vt:lpstr>
      <vt:lpstr>PowerPoint Presentation</vt:lpstr>
      <vt:lpstr>PowerPoint Presentation</vt:lpstr>
      <vt:lpstr>Trainer notes: Aims</vt:lpstr>
      <vt:lpstr>Trainer notes: Recap ways of working</vt:lpstr>
      <vt:lpstr>Session overview</vt:lpstr>
      <vt:lpstr>Aims for today</vt:lpstr>
      <vt:lpstr>PowerPoint Presentation</vt:lpstr>
      <vt:lpstr>PowerPoint Presentation</vt:lpstr>
      <vt:lpstr>Trainer notes: Buddy catch up </vt:lpstr>
      <vt:lpstr>Reminder: The role of your buddy</vt:lpstr>
      <vt:lpstr>Buddy catch up </vt:lpstr>
      <vt:lpstr>PowerPoint Presentation</vt:lpstr>
      <vt:lpstr>Trainer notes: Working better together (1 of 3)</vt:lpstr>
      <vt:lpstr>Trainer notes: Working better together (2 of 3)</vt:lpstr>
      <vt:lpstr>Trainer notes: Working better together (3 of 3)</vt:lpstr>
      <vt:lpstr>Working better together</vt:lpstr>
      <vt:lpstr>PowerPoint Presentation</vt:lpstr>
      <vt:lpstr>Trainer notes: Influence Spheres of Control (1 of 2)</vt:lpstr>
      <vt:lpstr>Trainer notes: Influence Spheres of Control (2 of 2)</vt:lpstr>
      <vt:lpstr>Spheres of control</vt:lpstr>
      <vt:lpstr>Trainer notes: Influence Assertive Communication (1 of 8)</vt:lpstr>
      <vt:lpstr>I’m OK/You’re OK</vt:lpstr>
      <vt:lpstr>Trainer notes: Influence Assertive Communication (2 of 8)</vt:lpstr>
      <vt:lpstr>Trainer notes: Influence Assertive Communication (3 of 8)</vt:lpstr>
      <vt:lpstr>Trainer notes: Influence Assertive Communication (4 of 8)</vt:lpstr>
      <vt:lpstr>Trainer notes: Influence Assertive Communication (5 of 8)</vt:lpstr>
      <vt:lpstr>Trainer notes: Influence Assertive Communication (6 of 8)</vt:lpstr>
      <vt:lpstr>I’m OK/You’re OK</vt:lpstr>
      <vt:lpstr>Trainer notes: Influence Assertive Communication (7 of 8)</vt:lpstr>
      <vt:lpstr>Trainer notes: Influence Assertive Communication (8 of 8)</vt:lpstr>
      <vt:lpstr>How to be assertive in five steps</vt:lpstr>
      <vt:lpstr>PowerPoint Presentation</vt:lpstr>
      <vt:lpstr>Trainer notes: conflict and collaboration (1 of 3)</vt:lpstr>
      <vt:lpstr>Trainer notes: conflict and collaboration (2 of 3)</vt:lpstr>
      <vt:lpstr>What is conflict?</vt:lpstr>
      <vt:lpstr>You’re ok/I’m ok &gt; You win/I win</vt:lpstr>
      <vt:lpstr>Approaches to conflict – true or false?</vt:lpstr>
      <vt:lpstr>Approaches to conflict – true or false?</vt:lpstr>
      <vt:lpstr>Approaches to conflict – true or false?</vt:lpstr>
      <vt:lpstr>Approaches to conflict – true or false?</vt:lpstr>
      <vt:lpstr>Conflict vs. collaboration</vt:lpstr>
      <vt:lpstr>Trainer notes: conflict and collaboration (3 of 3)</vt:lpstr>
      <vt:lpstr>X-Y Game instructions – read out loud</vt:lpstr>
      <vt:lpstr>Debrief</vt:lpstr>
      <vt:lpstr>The XY game: win as much as you can!</vt:lpstr>
      <vt:lpstr>Handout: Scorecard</vt:lpstr>
      <vt:lpstr>Group discussion</vt:lpstr>
      <vt:lpstr>PowerPoint Presentation</vt:lpstr>
      <vt:lpstr>Buddy catch up </vt:lpstr>
      <vt:lpstr>Before the next session: If you have time, and would find it helpful, have an assertive conversation with a colleague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UCLPartners PPT template</dc:title>
  <dc:creator>Walsh</dc:creator>
  <cp:lastModifiedBy>Mark Biddle</cp:lastModifiedBy>
  <cp:revision>3</cp:revision>
  <cp:lastPrinted>2020-02-13T12:12:41Z</cp:lastPrinted>
  <dcterms:created xsi:type="dcterms:W3CDTF">2020-01-28T11:58:59Z</dcterms:created>
  <dcterms:modified xsi:type="dcterms:W3CDTF">2021-02-15T15:10:39Z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