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4"/>
  </p:sldMasterIdLst>
  <p:notesMasterIdLst>
    <p:notesMasterId r:id="rId22"/>
  </p:notesMasterIdLst>
  <p:sldIdLst>
    <p:sldId id="256" r:id="rId5"/>
    <p:sldId id="342" r:id="rId6"/>
    <p:sldId id="361" r:id="rId7"/>
    <p:sldId id="362" r:id="rId8"/>
    <p:sldId id="363" r:id="rId9"/>
    <p:sldId id="323" r:id="rId10"/>
    <p:sldId id="344" r:id="rId11"/>
    <p:sldId id="345" r:id="rId12"/>
    <p:sldId id="351" r:id="rId13"/>
    <p:sldId id="352" r:id="rId14"/>
    <p:sldId id="364" r:id="rId15"/>
    <p:sldId id="353" r:id="rId16"/>
    <p:sldId id="355" r:id="rId17"/>
    <p:sldId id="365" r:id="rId18"/>
    <p:sldId id="366" r:id="rId19"/>
    <p:sldId id="356" r:id="rId20"/>
    <p:sldId id="341" r:id="rId21"/>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tasha Larkin" initials="NL" lastIdx="1" clrIdx="0">
    <p:extLst>
      <p:ext uri="{19B8F6BF-5375-455C-9EA6-DF929625EA0E}">
        <p15:presenceInfo xmlns:p15="http://schemas.microsoft.com/office/powerpoint/2012/main" userId="S::Natasha.larkin@pplconsulting.co.uk::b93eeb72-c82d-4d35-84ce-0e5939efbf3e" providerId="AD"/>
      </p:ext>
    </p:extLst>
  </p:cmAuthor>
  <p:cmAuthor id="2" name="Natasha Larkin" initials="NL [2]" lastIdx="1" clrIdx="1">
    <p:extLst>
      <p:ext uri="{19B8F6BF-5375-455C-9EA6-DF929625EA0E}">
        <p15:presenceInfo xmlns:p15="http://schemas.microsoft.com/office/powerpoint/2012/main" userId="Natasha Larkin" providerId="None"/>
      </p:ext>
    </p:extLst>
  </p:cmAuthor>
  <p:cmAuthor id="3" name="Natasha Larkin" initials="NL [3]" lastIdx="1" clrIdx="2">
    <p:extLst>
      <p:ext uri="{19B8F6BF-5375-455C-9EA6-DF929625EA0E}">
        <p15:presenceInfo xmlns:p15="http://schemas.microsoft.com/office/powerpoint/2012/main" userId="S::Natasha.larkin@ppl.org.uk::b93eeb72-c82d-4d35-84ce-0e5939efbf3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F7E8"/>
    <a:srgbClr val="41B6E6"/>
    <a:srgbClr val="F5FAEA"/>
    <a:srgbClr val="A8D33B"/>
    <a:srgbClr val="A5D03A"/>
    <a:srgbClr val="74C311"/>
    <a:srgbClr val="131313"/>
    <a:srgbClr val="160702"/>
    <a:srgbClr val="00365C"/>
    <a:srgbClr val="6892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7B1370-9504-4B6B-955C-9032F9E26DD8}" v="106" dt="2020-11-20T09:04:36.332"/>
    <p1510:client id="{F22E631C-17A4-FD9F-259A-0ADA3C42D088}" v="10" dt="2020-12-09T13:40:51.8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04" autoAdjust="0"/>
    <p:restoredTop sz="95226" autoAdjust="0"/>
  </p:normalViewPr>
  <p:slideViewPr>
    <p:cSldViewPr snapToGrid="0" snapToObjects="1">
      <p:cViewPr varScale="1">
        <p:scale>
          <a:sx n="46" d="100"/>
          <a:sy n="46" d="100"/>
        </p:scale>
        <p:origin x="2196" y="80"/>
      </p:cViewPr>
      <p:guideLst/>
    </p:cSldViewPr>
  </p:slideViewPr>
  <p:notesTextViewPr>
    <p:cViewPr>
      <p:scale>
        <a:sx n="1" d="1"/>
        <a:sy n="1" d="1"/>
      </p:scale>
      <p:origin x="0" y="0"/>
    </p:cViewPr>
  </p:notesTextViewPr>
  <p:notesViewPr>
    <p:cSldViewPr snapToGrid="0" snapToObjects="1">
      <p:cViewPr varScale="1">
        <p:scale>
          <a:sx n="60" d="100"/>
          <a:sy n="60" d="100"/>
        </p:scale>
        <p:origin x="327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atin typeface="Calibri Light" panose="020F0302020204030204" pitchFamily="34" charset="0"/>
              </a:defRPr>
            </a:lvl1pPr>
          </a:lstStyle>
          <a:p>
            <a:endParaRPr lang="en-GB"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atin typeface="Calibri Light" panose="020F0302020204030204" pitchFamily="34" charset="0"/>
              </a:defRPr>
            </a:lvl1pPr>
          </a:lstStyle>
          <a:p>
            <a:fld id="{87409A39-ED7C-459A-93E9-92B12439AC2D}" type="datetimeFigureOut">
              <a:rPr lang="en-GB" smtClean="0"/>
              <a:pPr/>
              <a:t>10/12/2020</a:t>
            </a:fld>
            <a:endParaRPr lang="en-GB" dirty="0"/>
          </a:p>
        </p:txBody>
      </p:sp>
      <p:sp>
        <p:nvSpPr>
          <p:cNvPr id="4" name="Slide Image Placeholder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atin typeface="Calibri Light" panose="020F0302020204030204" pitchFamily="34" charset="0"/>
              </a:defRPr>
            </a:lvl1pPr>
          </a:lstStyle>
          <a:p>
            <a:endParaRPr lang="en-GB"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atin typeface="Calibri Light" panose="020F0302020204030204" pitchFamily="34" charset="0"/>
              </a:defRPr>
            </a:lvl1pPr>
          </a:lstStyle>
          <a:p>
            <a:fld id="{D4E96C1F-798C-450E-BEF6-5DF9F7A1F62A}" type="slidenum">
              <a:rPr lang="en-GB" smtClean="0"/>
              <a:pPr/>
              <a:t>‹#›</a:t>
            </a:fld>
            <a:endParaRPr lang="en-GB" dirty="0"/>
          </a:p>
        </p:txBody>
      </p:sp>
    </p:spTree>
    <p:extLst>
      <p:ext uri="{BB962C8B-B14F-4D97-AF65-F5344CB8AC3E}">
        <p14:creationId xmlns:p14="http://schemas.microsoft.com/office/powerpoint/2010/main" val="4235976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Calibri Light" panose="020F0302020204030204" pitchFamily="34" charset="0"/>
        <a:ea typeface="+mn-ea"/>
        <a:cs typeface="+mn-cs"/>
      </a:defRPr>
    </a:lvl1pPr>
    <a:lvl2pPr marL="457200" algn="l" defTabSz="914400" rtl="0" eaLnBrk="1" latinLnBrk="0" hangingPunct="1">
      <a:defRPr sz="1200" kern="1200">
        <a:solidFill>
          <a:schemeClr val="tx1"/>
        </a:solidFill>
        <a:latin typeface="Calibri Light" panose="020F0302020204030204" pitchFamily="34" charset="0"/>
        <a:ea typeface="+mn-ea"/>
        <a:cs typeface="+mn-cs"/>
      </a:defRPr>
    </a:lvl2pPr>
    <a:lvl3pPr marL="914400" algn="l" defTabSz="914400" rtl="0" eaLnBrk="1" latinLnBrk="0" hangingPunct="1">
      <a:defRPr sz="1200" kern="1200">
        <a:solidFill>
          <a:schemeClr val="tx1"/>
        </a:solidFill>
        <a:latin typeface="Calibri Light" panose="020F0302020204030204" pitchFamily="34" charset="0"/>
        <a:ea typeface="+mn-ea"/>
        <a:cs typeface="+mn-cs"/>
      </a:defRPr>
    </a:lvl3pPr>
    <a:lvl4pPr marL="1371600" algn="l" defTabSz="914400" rtl="0" eaLnBrk="1" latinLnBrk="0" hangingPunct="1">
      <a:defRPr sz="1200" kern="1200">
        <a:solidFill>
          <a:schemeClr val="tx1"/>
        </a:solidFill>
        <a:latin typeface="Calibri Light" panose="020F0302020204030204" pitchFamily="34" charset="0"/>
        <a:ea typeface="+mn-ea"/>
        <a:cs typeface="+mn-cs"/>
      </a:defRPr>
    </a:lvl4pPr>
    <a:lvl5pPr marL="1828800" algn="l" defTabSz="914400" rtl="0" eaLnBrk="1" latinLnBrk="0" hangingPunct="1">
      <a:defRPr sz="1200" kern="1200">
        <a:solidFill>
          <a:schemeClr val="tx1"/>
        </a:solidFill>
        <a:latin typeface="Calibri Light" panose="020F03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FC303-49C8-4CDE-A7EB-D0A8CBA6806E}"/>
              </a:ext>
            </a:extLst>
          </p:cNvPr>
          <p:cNvSpPr>
            <a:spLocks noGrp="1"/>
          </p:cNvSpPr>
          <p:nvPr>
            <p:ph type="title"/>
          </p:nvPr>
        </p:nvSpPr>
        <p:spPr>
          <a:xfrm>
            <a:off x="468313" y="2470150"/>
            <a:ext cx="5915025" cy="4119563"/>
          </a:xfrm>
        </p:spPr>
        <p:txBody>
          <a:bodyPr anchor="b">
            <a:normAutofit/>
          </a:bodyPr>
          <a:lstStyle>
            <a:lvl1pPr>
              <a:defRPr lang="en-US" sz="4800" kern="1400" spc="-50" dirty="0" smtClean="0">
                <a:solidFill>
                  <a:srgbClr val="41B6E6"/>
                </a:solidFill>
                <a:effectLst/>
                <a:latin typeface="Calibri Light" panose="020F0302020204030204" pitchFamily="34" charset="0"/>
                <a:ea typeface="Times New Roman" panose="02020603050405020304" pitchFamily="18" charset="0"/>
                <a:cs typeface="Times New Roman" panose="02020603050405020304" pitchFamily="18" charset="0"/>
              </a:defRPr>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582293BB-CA5C-44CF-968B-E9C6352546FF}"/>
              </a:ext>
            </a:extLst>
          </p:cNvPr>
          <p:cNvSpPr>
            <a:spLocks noGrp="1"/>
          </p:cNvSpPr>
          <p:nvPr>
            <p:ph type="body" idx="1"/>
          </p:nvPr>
        </p:nvSpPr>
        <p:spPr>
          <a:xfrm>
            <a:off x="468313" y="6785810"/>
            <a:ext cx="5915025" cy="201052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cxnSp>
        <p:nvCxnSpPr>
          <p:cNvPr id="8" name="Straight Connector 7">
            <a:extLst>
              <a:ext uri="{FF2B5EF4-FFF2-40B4-BE49-F238E27FC236}">
                <a16:creationId xmlns:a16="http://schemas.microsoft.com/office/drawing/2014/main" id="{D08383A0-E371-4710-A650-3B680F7664E3}"/>
              </a:ext>
            </a:extLst>
          </p:cNvPr>
          <p:cNvCxnSpPr/>
          <p:nvPr userDrawn="1"/>
        </p:nvCxnSpPr>
        <p:spPr>
          <a:xfrm>
            <a:off x="711200" y="6677526"/>
            <a:ext cx="1107440" cy="0"/>
          </a:xfrm>
          <a:prstGeom prst="line">
            <a:avLst/>
          </a:prstGeom>
          <a:ln w="12700">
            <a:solidFill>
              <a:srgbClr val="A4CD39"/>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D16BF052-25FC-4A06-960F-91FA4F2E4E0B}"/>
              </a:ext>
            </a:extLst>
          </p:cNvPr>
          <p:cNvPicPr/>
          <p:nvPr userDrawn="1"/>
        </p:nvPicPr>
        <p:blipFill>
          <a:blip r:embed="rId2">
            <a:extLst>
              <a:ext uri="{28A0092B-C50C-407E-A947-70E740481C1C}">
                <a14:useLocalDpi xmlns:a14="http://schemas.microsoft.com/office/drawing/2010/main" val="0"/>
              </a:ext>
            </a:extLst>
          </a:blip>
          <a:stretch>
            <a:fillRect/>
          </a:stretch>
        </p:blipFill>
        <p:spPr>
          <a:xfrm>
            <a:off x="4184333" y="401002"/>
            <a:ext cx="2299335" cy="569595"/>
          </a:xfrm>
          <a:prstGeom prst="rect">
            <a:avLst/>
          </a:prstGeom>
        </p:spPr>
      </p:pic>
      <p:pic>
        <p:nvPicPr>
          <p:cNvPr id="11" name="Picture 10">
            <a:extLst>
              <a:ext uri="{FF2B5EF4-FFF2-40B4-BE49-F238E27FC236}">
                <a16:creationId xmlns:a16="http://schemas.microsoft.com/office/drawing/2014/main" id="{3C3D9F5C-2506-468F-A316-4E221D9A7C9E}"/>
              </a:ext>
            </a:extLst>
          </p:cNvPr>
          <p:cNvPicPr/>
          <p:nvPr userDrawn="1"/>
        </p:nvPicPr>
        <p:blipFill>
          <a:blip r:embed="rId3">
            <a:extLst>
              <a:ext uri="{28A0092B-C50C-407E-A947-70E740481C1C}">
                <a14:useLocalDpi xmlns:a14="http://schemas.microsoft.com/office/drawing/2010/main" val="0"/>
              </a:ext>
            </a:extLst>
          </a:blip>
          <a:stretch>
            <a:fillRect/>
          </a:stretch>
        </p:blipFill>
        <p:spPr>
          <a:xfrm>
            <a:off x="0" y="9079865"/>
            <a:ext cx="6858000" cy="826135"/>
          </a:xfrm>
          <a:prstGeom prst="rect">
            <a:avLst/>
          </a:prstGeom>
        </p:spPr>
      </p:pic>
      <p:grpSp>
        <p:nvGrpSpPr>
          <p:cNvPr id="15" name="Group 14">
            <a:extLst>
              <a:ext uri="{FF2B5EF4-FFF2-40B4-BE49-F238E27FC236}">
                <a16:creationId xmlns:a16="http://schemas.microsoft.com/office/drawing/2014/main" id="{8080B1DB-1F67-48E2-95AC-B006FD22E0F2}"/>
              </a:ext>
            </a:extLst>
          </p:cNvPr>
          <p:cNvGrpSpPr/>
          <p:nvPr userDrawn="1"/>
        </p:nvGrpSpPr>
        <p:grpSpPr>
          <a:xfrm>
            <a:off x="-1929630" y="-590207"/>
            <a:ext cx="5308412" cy="5162208"/>
            <a:chOff x="-2154218" y="-509997"/>
            <a:chExt cx="5308412" cy="5162208"/>
          </a:xfrm>
        </p:grpSpPr>
        <p:sp>
          <p:nvSpPr>
            <p:cNvPr id="14" name="Oval 13">
              <a:extLst>
                <a:ext uri="{FF2B5EF4-FFF2-40B4-BE49-F238E27FC236}">
                  <a16:creationId xmlns:a16="http://schemas.microsoft.com/office/drawing/2014/main" id="{CB6AC08C-BB60-42B4-8D27-9CA85673C9C7}"/>
                </a:ext>
              </a:extLst>
            </p:cNvPr>
            <p:cNvSpPr/>
            <p:nvPr userDrawn="1"/>
          </p:nvSpPr>
          <p:spPr>
            <a:xfrm>
              <a:off x="-1977226" y="-509997"/>
              <a:ext cx="5131420" cy="5131420"/>
            </a:xfrm>
            <a:prstGeom prst="ellipse">
              <a:avLst/>
            </a:prstGeom>
            <a:solidFill>
              <a:srgbClr val="A4CD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Light" panose="020F0302020204030204" pitchFamily="34" charset="0"/>
              </a:endParaRPr>
            </a:p>
          </p:txBody>
        </p:sp>
        <p:pic>
          <p:nvPicPr>
            <p:cNvPr id="13" name="Picture Placeholder 4">
              <a:extLst>
                <a:ext uri="{FF2B5EF4-FFF2-40B4-BE49-F238E27FC236}">
                  <a16:creationId xmlns:a16="http://schemas.microsoft.com/office/drawing/2014/main" id="{BC5E5B82-A398-4FE8-9CD6-AE52B39D5CF4}"/>
                </a:ext>
              </a:extLst>
            </p:cNvPr>
            <p:cNvPicPr>
              <a:picLocks noChangeAspect="1"/>
            </p:cNvPicPr>
            <p:nvPr userDrawn="1"/>
          </p:nvPicPr>
          <p:blipFill>
            <a:blip r:embed="rId4"/>
            <a:srcRect/>
            <a:stretch/>
          </p:blipFill>
          <p:spPr>
            <a:xfrm>
              <a:off x="-2154218" y="-454217"/>
              <a:ext cx="5131419" cy="5106428"/>
            </a:xfrm>
            <a:prstGeom prst="flowChartConnector">
              <a:avLst/>
            </a:prstGeom>
          </p:spPr>
        </p:pic>
      </p:grpSp>
    </p:spTree>
    <p:extLst>
      <p:ext uri="{BB962C8B-B14F-4D97-AF65-F5344CB8AC3E}">
        <p14:creationId xmlns:p14="http://schemas.microsoft.com/office/powerpoint/2010/main" val="1690276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245FF-475A-48DC-B1A8-2CC572CF5D13}"/>
              </a:ext>
            </a:extLst>
          </p:cNvPr>
          <p:cNvSpPr>
            <a:spLocks noGrp="1"/>
          </p:cNvSpPr>
          <p:nvPr>
            <p:ph type="title"/>
          </p:nvPr>
        </p:nvSpPr>
        <p:spPr>
          <a:xfrm>
            <a:off x="471488" y="778827"/>
            <a:ext cx="5915025" cy="529274"/>
          </a:xfrm>
        </p:spPr>
        <p:txBody>
          <a:bodyPr>
            <a:normAutofit/>
          </a:bodyPr>
          <a:lstStyle>
            <a:lvl1pPr>
              <a:defRPr lang="en-GB" sz="2000" b="1" kern="0" dirty="0">
                <a:solidFill>
                  <a:srgbClr val="41B6E6"/>
                </a:solidFill>
                <a:effectLst/>
                <a:latin typeface="Calibri Light" panose="020F0302020204030204" pitchFamily="34" charset="0"/>
                <a:ea typeface="+mn-ea"/>
                <a:cs typeface="Times New Roman" panose="02020603050405020304" pitchFamily="18" charset="0"/>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3EBCCF99-7B83-420A-A5C6-A23253253B96}"/>
              </a:ext>
            </a:extLst>
          </p:cNvPr>
          <p:cNvSpPr>
            <a:spLocks noGrp="1"/>
          </p:cNvSpPr>
          <p:nvPr>
            <p:ph idx="1"/>
          </p:nvPr>
        </p:nvSpPr>
        <p:spPr>
          <a:xfrm>
            <a:off x="471488" y="1479133"/>
            <a:ext cx="5915025" cy="7442617"/>
          </a:xfrm>
        </p:spPr>
        <p:txBody>
          <a:bodyPr/>
          <a:lstStyle>
            <a:lvl1pPr marL="0" indent="0">
              <a:spcAft>
                <a:spcPts val="500"/>
              </a:spcAft>
              <a:buNone/>
              <a:defRPr lang="en-US" sz="1600" b="0" kern="1200" dirty="0" smtClean="0">
                <a:solidFill>
                  <a:srgbClr val="404040"/>
                </a:solidFill>
                <a:effectLst/>
                <a:latin typeface="Calibri Light" panose="020F0302020204030204" pitchFamily="34" charset="0"/>
                <a:ea typeface="+mn-ea"/>
                <a:cs typeface="Times New Roman" panose="02020603050405020304" pitchFamily="18" charset="0"/>
              </a:defRPr>
            </a:lvl1pPr>
            <a:lvl2pPr marL="0" algn="l" defTabSz="457200" rtl="0" eaLnBrk="1" latinLnBrk="0" hangingPunct="1">
              <a:spcAft>
                <a:spcPts val="1000"/>
              </a:spcAft>
              <a:defRPr lang="en-US" sz="1300" b="0" kern="1200" dirty="0" smtClean="0">
                <a:solidFill>
                  <a:srgbClr val="404040"/>
                </a:solidFill>
                <a:effectLst/>
                <a:latin typeface="Calibri Light" panose="020F0302020204030204" pitchFamily="34" charset="0"/>
                <a:ea typeface="+mn-ea"/>
                <a:cs typeface="Times New Roman" panose="02020603050405020304" pitchFamily="18" charset="0"/>
              </a:defRPr>
            </a:lvl2pPr>
            <a:lvl3pPr marL="720000">
              <a:lnSpc>
                <a:spcPct val="50000"/>
              </a:lnSpc>
              <a:defRPr lang="en-US" sz="1200" b="0" kern="1200" dirty="0" smtClean="0">
                <a:solidFill>
                  <a:srgbClr val="000000"/>
                </a:solidFill>
                <a:effectLst/>
                <a:latin typeface="Calibri Light" panose="020F0302020204030204" pitchFamily="34" charset="0"/>
                <a:ea typeface="Calibri Light" panose="020F0302020204030204" pitchFamily="34" charset="0"/>
                <a:cs typeface="Times New Roman" panose="02020603050405020304" pitchFamily="18" charset="0"/>
              </a:defRPr>
            </a:lvl3pPr>
          </a:lstStyle>
          <a:p>
            <a:pPr lvl="0"/>
            <a:r>
              <a:rPr lang="en-US" dirty="0"/>
              <a:t>Click to edit Master text styles</a:t>
            </a:r>
          </a:p>
          <a:p>
            <a:pPr lvl="1"/>
            <a:r>
              <a:rPr lang="en-US" dirty="0"/>
              <a:t>Second level</a:t>
            </a:r>
          </a:p>
          <a:p>
            <a:pPr lvl="2"/>
            <a:r>
              <a:rPr lang="en-US" dirty="0"/>
              <a:t>Third level</a:t>
            </a:r>
          </a:p>
        </p:txBody>
      </p:sp>
      <p:sp>
        <p:nvSpPr>
          <p:cNvPr id="9" name="Slide Number Placeholder 5">
            <a:extLst>
              <a:ext uri="{FF2B5EF4-FFF2-40B4-BE49-F238E27FC236}">
                <a16:creationId xmlns:a16="http://schemas.microsoft.com/office/drawing/2014/main" id="{0799A3E9-E507-4593-B1E0-982D92746493}"/>
              </a:ext>
            </a:extLst>
          </p:cNvPr>
          <p:cNvSpPr>
            <a:spLocks noGrp="1"/>
          </p:cNvSpPr>
          <p:nvPr>
            <p:ph type="sldNum" sz="quarter" idx="4"/>
          </p:nvPr>
        </p:nvSpPr>
        <p:spPr>
          <a:xfrm>
            <a:off x="471488" y="9187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63AE364-3624-814B-BDC1-6A7B3421206F}" type="slidenum">
              <a:rPr lang="en-US" smtClean="0"/>
              <a:pPr/>
              <a:t>‹#›</a:t>
            </a:fld>
            <a:endParaRPr lang="en-US" dirty="0"/>
          </a:p>
        </p:txBody>
      </p:sp>
      <p:pic>
        <p:nvPicPr>
          <p:cNvPr id="10" name="Picture 9">
            <a:extLst>
              <a:ext uri="{FF2B5EF4-FFF2-40B4-BE49-F238E27FC236}">
                <a16:creationId xmlns:a16="http://schemas.microsoft.com/office/drawing/2014/main" id="{621DEA05-F421-4E01-BA7A-F171B9D538E5}"/>
              </a:ext>
            </a:extLst>
          </p:cNvPr>
          <p:cNvPicPr/>
          <p:nvPr userDrawn="1"/>
        </p:nvPicPr>
        <p:blipFill>
          <a:blip r:embed="rId2">
            <a:extLst>
              <a:ext uri="{28A0092B-C50C-407E-A947-70E740481C1C}">
                <a14:useLocalDpi xmlns:a14="http://schemas.microsoft.com/office/drawing/2010/main" val="0"/>
              </a:ext>
            </a:extLst>
          </a:blip>
          <a:stretch>
            <a:fillRect/>
          </a:stretch>
        </p:blipFill>
        <p:spPr>
          <a:xfrm>
            <a:off x="0" y="9016365"/>
            <a:ext cx="6858000" cy="734060"/>
          </a:xfrm>
          <a:prstGeom prst="rect">
            <a:avLst/>
          </a:prstGeom>
        </p:spPr>
      </p:pic>
      <p:pic>
        <p:nvPicPr>
          <p:cNvPr id="11" name="Picture 10">
            <a:extLst>
              <a:ext uri="{FF2B5EF4-FFF2-40B4-BE49-F238E27FC236}">
                <a16:creationId xmlns:a16="http://schemas.microsoft.com/office/drawing/2014/main" id="{4D452D59-88E7-4AC1-BF72-573D2C4AC25F}"/>
              </a:ext>
            </a:extLst>
          </p:cNvPr>
          <p:cNvPicPr/>
          <p:nvPr userDrawn="1"/>
        </p:nvPicPr>
        <p:blipFill>
          <a:blip r:embed="rId3">
            <a:extLst>
              <a:ext uri="{28A0092B-C50C-407E-A947-70E740481C1C}">
                <a14:useLocalDpi xmlns:a14="http://schemas.microsoft.com/office/drawing/2010/main" val="0"/>
              </a:ext>
            </a:extLst>
          </a:blip>
          <a:stretch>
            <a:fillRect/>
          </a:stretch>
        </p:blipFill>
        <p:spPr>
          <a:xfrm>
            <a:off x="4926648" y="306387"/>
            <a:ext cx="1525905" cy="377825"/>
          </a:xfrm>
          <a:prstGeom prst="rect">
            <a:avLst/>
          </a:prstGeom>
        </p:spPr>
      </p:pic>
    </p:spTree>
    <p:extLst>
      <p:ext uri="{BB962C8B-B14F-4D97-AF65-F5344CB8AC3E}">
        <p14:creationId xmlns:p14="http://schemas.microsoft.com/office/powerpoint/2010/main" val="3606957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245FF-475A-48DC-B1A8-2CC572CF5D13}"/>
              </a:ext>
            </a:extLst>
          </p:cNvPr>
          <p:cNvSpPr>
            <a:spLocks noGrp="1"/>
          </p:cNvSpPr>
          <p:nvPr>
            <p:ph type="title"/>
          </p:nvPr>
        </p:nvSpPr>
        <p:spPr>
          <a:xfrm>
            <a:off x="471488" y="778827"/>
            <a:ext cx="5915025" cy="529274"/>
          </a:xfrm>
        </p:spPr>
        <p:txBody>
          <a:bodyPr>
            <a:normAutofit/>
          </a:bodyPr>
          <a:lstStyle>
            <a:lvl1pPr>
              <a:defRPr lang="en-GB" sz="2000" b="1" kern="0" dirty="0">
                <a:solidFill>
                  <a:srgbClr val="41B6E6"/>
                </a:solidFill>
                <a:effectLst/>
                <a:latin typeface="Calibri Light" panose="020F0302020204030204" pitchFamily="34" charset="0"/>
                <a:ea typeface="+mn-ea"/>
                <a:cs typeface="Times New Roman" panose="02020603050405020304" pitchFamily="18" charset="0"/>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3EBCCF99-7B83-420A-A5C6-A23253253B96}"/>
              </a:ext>
            </a:extLst>
          </p:cNvPr>
          <p:cNvSpPr>
            <a:spLocks noGrp="1"/>
          </p:cNvSpPr>
          <p:nvPr>
            <p:ph idx="1"/>
          </p:nvPr>
        </p:nvSpPr>
        <p:spPr>
          <a:xfrm>
            <a:off x="471488" y="1479133"/>
            <a:ext cx="5915025" cy="7442617"/>
          </a:xfrm>
        </p:spPr>
        <p:txBody>
          <a:bodyPr/>
          <a:lstStyle>
            <a:lvl1pPr marL="0" indent="0">
              <a:spcAft>
                <a:spcPts val="500"/>
              </a:spcAft>
              <a:buNone/>
              <a:defRPr lang="en-US" sz="1600" b="1" kern="1200" dirty="0" smtClean="0">
                <a:solidFill>
                  <a:srgbClr val="404040"/>
                </a:solidFill>
                <a:effectLst/>
                <a:latin typeface="Calibri Light" panose="020F0302020204030204" pitchFamily="34" charset="0"/>
                <a:ea typeface="+mn-ea"/>
                <a:cs typeface="Times New Roman" panose="02020603050405020304" pitchFamily="18" charset="0"/>
              </a:defRPr>
            </a:lvl1pPr>
            <a:lvl2pPr marL="0" algn="l" defTabSz="457200" rtl="0" eaLnBrk="1" latinLnBrk="0" hangingPunct="1">
              <a:spcAft>
                <a:spcPts val="1000"/>
              </a:spcAft>
              <a:defRPr lang="en-US" sz="1300" b="0" kern="1200" dirty="0" smtClean="0">
                <a:solidFill>
                  <a:srgbClr val="404040"/>
                </a:solidFill>
                <a:effectLst/>
                <a:latin typeface="Calibri Light" panose="020F0302020204030204" pitchFamily="34" charset="0"/>
                <a:ea typeface="+mn-ea"/>
                <a:cs typeface="Times New Roman" panose="02020603050405020304" pitchFamily="18" charset="0"/>
              </a:defRPr>
            </a:lvl2pPr>
            <a:lvl3pPr marL="720000">
              <a:lnSpc>
                <a:spcPct val="50000"/>
              </a:lnSpc>
              <a:defRPr lang="en-US" sz="1200" kern="1200" dirty="0" smtClean="0">
                <a:solidFill>
                  <a:srgbClr val="000000"/>
                </a:solidFill>
                <a:effectLst/>
                <a:latin typeface="Calibri Light" panose="020F0302020204030204" pitchFamily="34" charset="0"/>
                <a:ea typeface="Calibri Light" panose="020F0302020204030204" pitchFamily="34" charset="0"/>
                <a:cs typeface="Times New Roman" panose="02020603050405020304" pitchFamily="18" charset="0"/>
              </a:defRPr>
            </a:lvl3pPr>
          </a:lstStyle>
          <a:p>
            <a:pPr lvl="0"/>
            <a:r>
              <a:rPr lang="en-US" dirty="0"/>
              <a:t>Click to edit Master text styles</a:t>
            </a:r>
          </a:p>
          <a:p>
            <a:pPr lvl="1"/>
            <a:r>
              <a:rPr lang="en-US" dirty="0"/>
              <a:t>Second level</a:t>
            </a:r>
          </a:p>
          <a:p>
            <a:pPr lvl="2"/>
            <a:r>
              <a:rPr lang="en-US" dirty="0"/>
              <a:t>Third level</a:t>
            </a:r>
          </a:p>
        </p:txBody>
      </p:sp>
      <p:sp>
        <p:nvSpPr>
          <p:cNvPr id="9" name="Slide Number Placeholder 5">
            <a:extLst>
              <a:ext uri="{FF2B5EF4-FFF2-40B4-BE49-F238E27FC236}">
                <a16:creationId xmlns:a16="http://schemas.microsoft.com/office/drawing/2014/main" id="{0799A3E9-E507-4593-B1E0-982D92746493}"/>
              </a:ext>
            </a:extLst>
          </p:cNvPr>
          <p:cNvSpPr>
            <a:spLocks noGrp="1"/>
          </p:cNvSpPr>
          <p:nvPr>
            <p:ph type="sldNum" sz="quarter" idx="4"/>
          </p:nvPr>
        </p:nvSpPr>
        <p:spPr>
          <a:xfrm>
            <a:off x="471488" y="9187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63AE364-3624-814B-BDC1-6A7B3421206F}" type="slidenum">
              <a:rPr lang="en-US" smtClean="0"/>
              <a:pPr/>
              <a:t>‹#›</a:t>
            </a:fld>
            <a:endParaRPr lang="en-US" dirty="0"/>
          </a:p>
        </p:txBody>
      </p:sp>
      <p:pic>
        <p:nvPicPr>
          <p:cNvPr id="10" name="Picture 9">
            <a:extLst>
              <a:ext uri="{FF2B5EF4-FFF2-40B4-BE49-F238E27FC236}">
                <a16:creationId xmlns:a16="http://schemas.microsoft.com/office/drawing/2014/main" id="{621DEA05-F421-4E01-BA7A-F171B9D538E5}"/>
              </a:ext>
            </a:extLst>
          </p:cNvPr>
          <p:cNvPicPr/>
          <p:nvPr userDrawn="1"/>
        </p:nvPicPr>
        <p:blipFill>
          <a:blip r:embed="rId2">
            <a:extLst>
              <a:ext uri="{28A0092B-C50C-407E-A947-70E740481C1C}">
                <a14:useLocalDpi xmlns:a14="http://schemas.microsoft.com/office/drawing/2010/main" val="0"/>
              </a:ext>
            </a:extLst>
          </a:blip>
          <a:stretch>
            <a:fillRect/>
          </a:stretch>
        </p:blipFill>
        <p:spPr>
          <a:xfrm>
            <a:off x="0" y="9016365"/>
            <a:ext cx="6858000" cy="734060"/>
          </a:xfrm>
          <a:prstGeom prst="rect">
            <a:avLst/>
          </a:prstGeom>
        </p:spPr>
      </p:pic>
      <p:pic>
        <p:nvPicPr>
          <p:cNvPr id="11" name="Picture 10">
            <a:extLst>
              <a:ext uri="{FF2B5EF4-FFF2-40B4-BE49-F238E27FC236}">
                <a16:creationId xmlns:a16="http://schemas.microsoft.com/office/drawing/2014/main" id="{4D452D59-88E7-4AC1-BF72-573D2C4AC25F}"/>
              </a:ext>
            </a:extLst>
          </p:cNvPr>
          <p:cNvPicPr/>
          <p:nvPr userDrawn="1"/>
        </p:nvPicPr>
        <p:blipFill>
          <a:blip r:embed="rId3">
            <a:extLst>
              <a:ext uri="{28A0092B-C50C-407E-A947-70E740481C1C}">
                <a14:useLocalDpi xmlns:a14="http://schemas.microsoft.com/office/drawing/2010/main" val="0"/>
              </a:ext>
            </a:extLst>
          </a:blip>
          <a:stretch>
            <a:fillRect/>
          </a:stretch>
        </p:blipFill>
        <p:spPr>
          <a:xfrm>
            <a:off x="4926648" y="306387"/>
            <a:ext cx="1525905" cy="377825"/>
          </a:xfrm>
          <a:prstGeom prst="rect">
            <a:avLst/>
          </a:prstGeom>
        </p:spPr>
      </p:pic>
    </p:spTree>
    <p:extLst>
      <p:ext uri="{BB962C8B-B14F-4D97-AF65-F5344CB8AC3E}">
        <p14:creationId xmlns:p14="http://schemas.microsoft.com/office/powerpoint/2010/main" val="1580431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pic>
        <p:nvPicPr>
          <p:cNvPr id="7" name="Picture 2">
            <a:extLst>
              <a:ext uri="{FF2B5EF4-FFF2-40B4-BE49-F238E27FC236}">
                <a16:creationId xmlns:a16="http://schemas.microsoft.com/office/drawing/2014/main" id="{AE26E8CB-25CF-4272-8E25-86413A7B6CF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1488" y="2101828"/>
            <a:ext cx="5909861" cy="691453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C66245FF-475A-48DC-B1A8-2CC572CF5D13}"/>
              </a:ext>
            </a:extLst>
          </p:cNvPr>
          <p:cNvSpPr>
            <a:spLocks noGrp="1"/>
          </p:cNvSpPr>
          <p:nvPr>
            <p:ph type="title"/>
          </p:nvPr>
        </p:nvSpPr>
        <p:spPr>
          <a:xfrm>
            <a:off x="471488" y="778827"/>
            <a:ext cx="5915025" cy="529274"/>
          </a:xfrm>
        </p:spPr>
        <p:txBody>
          <a:bodyPr>
            <a:normAutofit/>
          </a:bodyPr>
          <a:lstStyle>
            <a:lvl1pPr>
              <a:defRPr lang="en-GB" sz="2000" b="1" kern="0" dirty="0">
                <a:solidFill>
                  <a:srgbClr val="41B6E6"/>
                </a:solidFill>
                <a:effectLst/>
                <a:latin typeface="Calibri Light" panose="020F0302020204030204" pitchFamily="34" charset="0"/>
                <a:ea typeface="+mn-ea"/>
                <a:cs typeface="Times New Roman" panose="02020603050405020304" pitchFamily="18" charset="0"/>
              </a:defRPr>
            </a:lvl1pPr>
          </a:lstStyle>
          <a:p>
            <a:r>
              <a:rPr lang="en-US" dirty="0"/>
              <a:t>Click to edit Master title style</a:t>
            </a:r>
            <a:endParaRPr lang="en-GB" dirty="0"/>
          </a:p>
        </p:txBody>
      </p:sp>
      <p:sp>
        <p:nvSpPr>
          <p:cNvPr id="9" name="Slide Number Placeholder 5">
            <a:extLst>
              <a:ext uri="{FF2B5EF4-FFF2-40B4-BE49-F238E27FC236}">
                <a16:creationId xmlns:a16="http://schemas.microsoft.com/office/drawing/2014/main" id="{0799A3E9-E507-4593-B1E0-982D92746493}"/>
              </a:ext>
            </a:extLst>
          </p:cNvPr>
          <p:cNvSpPr>
            <a:spLocks noGrp="1"/>
          </p:cNvSpPr>
          <p:nvPr>
            <p:ph type="sldNum" sz="quarter" idx="4"/>
          </p:nvPr>
        </p:nvSpPr>
        <p:spPr>
          <a:xfrm>
            <a:off x="471488" y="9187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63AE364-3624-814B-BDC1-6A7B3421206F}" type="slidenum">
              <a:rPr lang="en-US" smtClean="0"/>
              <a:pPr/>
              <a:t>‹#›</a:t>
            </a:fld>
            <a:endParaRPr lang="en-US" dirty="0"/>
          </a:p>
        </p:txBody>
      </p:sp>
      <p:pic>
        <p:nvPicPr>
          <p:cNvPr id="10" name="Picture 9">
            <a:extLst>
              <a:ext uri="{FF2B5EF4-FFF2-40B4-BE49-F238E27FC236}">
                <a16:creationId xmlns:a16="http://schemas.microsoft.com/office/drawing/2014/main" id="{621DEA05-F421-4E01-BA7A-F171B9D538E5}"/>
              </a:ext>
            </a:extLst>
          </p:cNvPr>
          <p:cNvPicPr/>
          <p:nvPr userDrawn="1"/>
        </p:nvPicPr>
        <p:blipFill>
          <a:blip r:embed="rId3">
            <a:extLst>
              <a:ext uri="{28A0092B-C50C-407E-A947-70E740481C1C}">
                <a14:useLocalDpi xmlns:a14="http://schemas.microsoft.com/office/drawing/2010/main" val="0"/>
              </a:ext>
            </a:extLst>
          </a:blip>
          <a:stretch>
            <a:fillRect/>
          </a:stretch>
        </p:blipFill>
        <p:spPr>
          <a:xfrm>
            <a:off x="0" y="9016365"/>
            <a:ext cx="6858000" cy="734060"/>
          </a:xfrm>
          <a:prstGeom prst="rect">
            <a:avLst/>
          </a:prstGeom>
        </p:spPr>
      </p:pic>
      <p:pic>
        <p:nvPicPr>
          <p:cNvPr id="11" name="Picture 10">
            <a:extLst>
              <a:ext uri="{FF2B5EF4-FFF2-40B4-BE49-F238E27FC236}">
                <a16:creationId xmlns:a16="http://schemas.microsoft.com/office/drawing/2014/main" id="{4D452D59-88E7-4AC1-BF72-573D2C4AC25F}"/>
              </a:ext>
            </a:extLst>
          </p:cNvPr>
          <p:cNvPicPr/>
          <p:nvPr userDrawn="1"/>
        </p:nvPicPr>
        <p:blipFill>
          <a:blip r:embed="rId4">
            <a:extLst>
              <a:ext uri="{28A0092B-C50C-407E-A947-70E740481C1C}">
                <a14:useLocalDpi xmlns:a14="http://schemas.microsoft.com/office/drawing/2010/main" val="0"/>
              </a:ext>
            </a:extLst>
          </a:blip>
          <a:stretch>
            <a:fillRect/>
          </a:stretch>
        </p:blipFill>
        <p:spPr>
          <a:xfrm>
            <a:off x="4926648" y="306387"/>
            <a:ext cx="1525905" cy="377825"/>
          </a:xfrm>
          <a:prstGeom prst="rect">
            <a:avLst/>
          </a:prstGeom>
        </p:spPr>
      </p:pic>
      <p:sp>
        <p:nvSpPr>
          <p:cNvPr id="8" name="Picture Placeholder 4">
            <a:extLst>
              <a:ext uri="{FF2B5EF4-FFF2-40B4-BE49-F238E27FC236}">
                <a16:creationId xmlns:a16="http://schemas.microsoft.com/office/drawing/2014/main" id="{D7FC950C-47BC-492B-9C36-726F3807A6A1}"/>
              </a:ext>
            </a:extLst>
          </p:cNvPr>
          <p:cNvSpPr>
            <a:spLocks noGrp="1"/>
          </p:cNvSpPr>
          <p:nvPr>
            <p:ph type="pic" sz="quarter" idx="10"/>
          </p:nvPr>
        </p:nvSpPr>
        <p:spPr>
          <a:xfrm>
            <a:off x="213811" y="7613970"/>
            <a:ext cx="1800727" cy="1799980"/>
          </a:xfrm>
          <a:prstGeom prst="flowChartConnector">
            <a:avLst/>
          </a:prstGeom>
        </p:spPr>
        <p:txBody>
          <a:bodyPr/>
          <a:lstStyle/>
          <a:p>
            <a:endParaRPr lang="en-GB" dirty="0"/>
          </a:p>
        </p:txBody>
      </p:sp>
      <p:sp>
        <p:nvSpPr>
          <p:cNvPr id="12" name="Picture Placeholder 4">
            <a:extLst>
              <a:ext uri="{FF2B5EF4-FFF2-40B4-BE49-F238E27FC236}">
                <a16:creationId xmlns:a16="http://schemas.microsoft.com/office/drawing/2014/main" id="{AD670AB4-D1F9-4013-B750-9ED95A953BE3}"/>
              </a:ext>
            </a:extLst>
          </p:cNvPr>
          <p:cNvSpPr>
            <a:spLocks noGrp="1"/>
          </p:cNvSpPr>
          <p:nvPr>
            <p:ph type="pic" sz="quarter" idx="11"/>
          </p:nvPr>
        </p:nvSpPr>
        <p:spPr>
          <a:xfrm>
            <a:off x="5309589" y="1666123"/>
            <a:ext cx="1207792" cy="1207291"/>
          </a:xfrm>
          <a:prstGeom prst="flowChartConnector">
            <a:avLst/>
          </a:prstGeom>
        </p:spPr>
        <p:txBody>
          <a:bodyPr/>
          <a:lstStyle/>
          <a:p>
            <a:endParaRPr lang="en-GB" dirty="0"/>
          </a:p>
        </p:txBody>
      </p:sp>
      <p:sp>
        <p:nvSpPr>
          <p:cNvPr id="4" name="Oval 3">
            <a:extLst>
              <a:ext uri="{FF2B5EF4-FFF2-40B4-BE49-F238E27FC236}">
                <a16:creationId xmlns:a16="http://schemas.microsoft.com/office/drawing/2014/main" id="{03920EB4-4364-47A2-A3A3-2719C184D5E6}"/>
              </a:ext>
            </a:extLst>
          </p:cNvPr>
          <p:cNvSpPr/>
          <p:nvPr userDrawn="1"/>
        </p:nvSpPr>
        <p:spPr>
          <a:xfrm>
            <a:off x="476663" y="4244116"/>
            <a:ext cx="590528" cy="59146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Light" panose="020F0302020204030204" pitchFamily="34" charset="0"/>
            </a:endParaRPr>
          </a:p>
        </p:txBody>
      </p:sp>
      <p:sp>
        <p:nvSpPr>
          <p:cNvPr id="14" name="Oval 13">
            <a:extLst>
              <a:ext uri="{FF2B5EF4-FFF2-40B4-BE49-F238E27FC236}">
                <a16:creationId xmlns:a16="http://schemas.microsoft.com/office/drawing/2014/main" id="{E00565C4-6785-4250-9C5E-22F772520D2F}"/>
              </a:ext>
            </a:extLst>
          </p:cNvPr>
          <p:cNvSpPr/>
          <p:nvPr userDrawn="1"/>
        </p:nvSpPr>
        <p:spPr>
          <a:xfrm>
            <a:off x="5980413" y="3245670"/>
            <a:ext cx="499947" cy="500737"/>
          </a:xfrm>
          <a:prstGeom prst="ellipse">
            <a:avLst/>
          </a:prstGeom>
          <a:solidFill>
            <a:srgbClr val="41B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Light" panose="020F0302020204030204" pitchFamily="34" charset="0"/>
            </a:endParaRPr>
          </a:p>
        </p:txBody>
      </p:sp>
      <p:sp>
        <p:nvSpPr>
          <p:cNvPr id="15" name="Oval 14">
            <a:extLst>
              <a:ext uri="{FF2B5EF4-FFF2-40B4-BE49-F238E27FC236}">
                <a16:creationId xmlns:a16="http://schemas.microsoft.com/office/drawing/2014/main" id="{DE64F65E-FD38-4C08-8CCC-8D4EB22DCD03}"/>
              </a:ext>
            </a:extLst>
          </p:cNvPr>
          <p:cNvSpPr/>
          <p:nvPr userDrawn="1"/>
        </p:nvSpPr>
        <p:spPr>
          <a:xfrm>
            <a:off x="419000" y="3746407"/>
            <a:ext cx="212354" cy="212689"/>
          </a:xfrm>
          <a:prstGeom prst="ellipse">
            <a:avLst/>
          </a:prstGeom>
          <a:solidFill>
            <a:srgbClr val="41B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Light" panose="020F0302020204030204" pitchFamily="34" charset="0"/>
            </a:endParaRPr>
          </a:p>
        </p:txBody>
      </p:sp>
      <p:sp>
        <p:nvSpPr>
          <p:cNvPr id="16" name="Oval 15">
            <a:extLst>
              <a:ext uri="{FF2B5EF4-FFF2-40B4-BE49-F238E27FC236}">
                <a16:creationId xmlns:a16="http://schemas.microsoft.com/office/drawing/2014/main" id="{AA5B7F80-EA8D-496A-90C3-0BD4BA34284E}"/>
              </a:ext>
            </a:extLst>
          </p:cNvPr>
          <p:cNvSpPr/>
          <p:nvPr userDrawn="1"/>
        </p:nvSpPr>
        <p:spPr>
          <a:xfrm>
            <a:off x="4820471" y="1889139"/>
            <a:ext cx="212354" cy="212689"/>
          </a:xfrm>
          <a:prstGeom prst="ellipse">
            <a:avLst/>
          </a:prstGeom>
          <a:solidFill>
            <a:srgbClr val="41B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Light" panose="020F0302020204030204" pitchFamily="34" charset="0"/>
            </a:endParaRPr>
          </a:p>
        </p:txBody>
      </p:sp>
      <p:sp>
        <p:nvSpPr>
          <p:cNvPr id="17" name="Oval 16">
            <a:extLst>
              <a:ext uri="{FF2B5EF4-FFF2-40B4-BE49-F238E27FC236}">
                <a16:creationId xmlns:a16="http://schemas.microsoft.com/office/drawing/2014/main" id="{14D12C43-0963-4C8A-8CCB-42563E852821}"/>
              </a:ext>
            </a:extLst>
          </p:cNvPr>
          <p:cNvSpPr/>
          <p:nvPr userDrawn="1"/>
        </p:nvSpPr>
        <p:spPr>
          <a:xfrm>
            <a:off x="5309589" y="8081543"/>
            <a:ext cx="401400" cy="40203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Light" panose="020F0302020204030204" pitchFamily="34" charset="0"/>
            </a:endParaRPr>
          </a:p>
        </p:txBody>
      </p:sp>
      <p:sp>
        <p:nvSpPr>
          <p:cNvPr id="18" name="Content Placeholder 2">
            <a:extLst>
              <a:ext uri="{FF2B5EF4-FFF2-40B4-BE49-F238E27FC236}">
                <a16:creationId xmlns:a16="http://schemas.microsoft.com/office/drawing/2014/main" id="{5251805C-0DBE-412D-804F-09CAE4E077AC}"/>
              </a:ext>
            </a:extLst>
          </p:cNvPr>
          <p:cNvSpPr>
            <a:spLocks noGrp="1"/>
          </p:cNvSpPr>
          <p:nvPr>
            <p:ph idx="1"/>
          </p:nvPr>
        </p:nvSpPr>
        <p:spPr>
          <a:xfrm>
            <a:off x="471488" y="1479133"/>
            <a:ext cx="4348983" cy="591461"/>
          </a:xfrm>
        </p:spPr>
        <p:txBody>
          <a:bodyPr/>
          <a:lstStyle>
            <a:lvl1pPr marL="0" indent="0">
              <a:spcAft>
                <a:spcPts val="500"/>
              </a:spcAft>
              <a:buNone/>
              <a:defRPr lang="en-US" sz="1600" b="1" kern="1200" dirty="0" smtClean="0">
                <a:solidFill>
                  <a:srgbClr val="404040"/>
                </a:solidFill>
                <a:effectLst/>
                <a:latin typeface="Calibri Light" panose="020F0302020204030204" pitchFamily="34" charset="0"/>
                <a:ea typeface="+mn-ea"/>
                <a:cs typeface="Times New Roman" panose="02020603050405020304" pitchFamily="18" charset="0"/>
              </a:defRPr>
            </a:lvl1pPr>
            <a:lvl2pPr marL="0" algn="l" defTabSz="457200" rtl="0" eaLnBrk="1" latinLnBrk="0" hangingPunct="1">
              <a:spcAft>
                <a:spcPts val="1000"/>
              </a:spcAft>
              <a:defRPr lang="en-US" sz="1300" b="0" kern="1200" dirty="0" smtClean="0">
                <a:solidFill>
                  <a:srgbClr val="404040"/>
                </a:solidFill>
                <a:effectLst/>
                <a:latin typeface="Calibri Light" panose="020F0302020204030204" pitchFamily="34" charset="0"/>
                <a:ea typeface="+mn-ea"/>
                <a:cs typeface="Times New Roman" panose="02020603050405020304" pitchFamily="18" charset="0"/>
              </a:defRPr>
            </a:lvl2pPr>
            <a:lvl3pPr marL="720000">
              <a:lnSpc>
                <a:spcPct val="50000"/>
              </a:lnSpc>
              <a:defRPr lang="en-US" sz="1200" kern="1200" dirty="0" smtClean="0">
                <a:solidFill>
                  <a:srgbClr val="000000"/>
                </a:solidFill>
                <a:effectLst/>
                <a:latin typeface="Calibri Light" panose="020F0302020204030204" pitchFamily="34" charset="0"/>
                <a:ea typeface="Calibri Light" panose="020F0302020204030204" pitchFamily="34" charset="0"/>
                <a:cs typeface="Times New Roman" panose="02020603050405020304" pitchFamily="18" charset="0"/>
              </a:defRPr>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33896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able Placeholder 6">
            <a:extLst>
              <a:ext uri="{FF2B5EF4-FFF2-40B4-BE49-F238E27FC236}">
                <a16:creationId xmlns:a16="http://schemas.microsoft.com/office/drawing/2014/main" id="{1EA51BB3-E7C1-489C-B3C8-1BF360956136}"/>
              </a:ext>
            </a:extLst>
          </p:cNvPr>
          <p:cNvSpPr>
            <a:spLocks noGrp="1"/>
          </p:cNvSpPr>
          <p:nvPr>
            <p:ph type="tbl" sz="quarter" idx="10"/>
          </p:nvPr>
        </p:nvSpPr>
        <p:spPr>
          <a:xfrm>
            <a:off x="471488" y="1308101"/>
            <a:ext cx="5915025" cy="7613649"/>
          </a:xfrm>
        </p:spPr>
        <p:txBody>
          <a:bodyPr/>
          <a:lstStyle/>
          <a:p>
            <a:endParaRPr lang="en-GB" dirty="0"/>
          </a:p>
        </p:txBody>
      </p:sp>
      <p:sp>
        <p:nvSpPr>
          <p:cNvPr id="2" name="Title 1">
            <a:extLst>
              <a:ext uri="{FF2B5EF4-FFF2-40B4-BE49-F238E27FC236}">
                <a16:creationId xmlns:a16="http://schemas.microsoft.com/office/drawing/2014/main" id="{C66245FF-475A-48DC-B1A8-2CC572CF5D13}"/>
              </a:ext>
            </a:extLst>
          </p:cNvPr>
          <p:cNvSpPr>
            <a:spLocks noGrp="1"/>
          </p:cNvSpPr>
          <p:nvPr>
            <p:ph type="title"/>
          </p:nvPr>
        </p:nvSpPr>
        <p:spPr>
          <a:xfrm>
            <a:off x="471488" y="778827"/>
            <a:ext cx="5915025" cy="529274"/>
          </a:xfrm>
        </p:spPr>
        <p:txBody>
          <a:bodyPr>
            <a:normAutofit/>
          </a:bodyPr>
          <a:lstStyle>
            <a:lvl1pPr>
              <a:defRPr lang="en-GB" sz="2000" b="1" kern="0" dirty="0">
                <a:solidFill>
                  <a:srgbClr val="41B6E6"/>
                </a:solidFill>
                <a:effectLst/>
                <a:latin typeface="Calibri Light" panose="020F0302020204030204" pitchFamily="34" charset="0"/>
                <a:ea typeface="+mn-ea"/>
                <a:cs typeface="Times New Roman" panose="02020603050405020304" pitchFamily="18" charset="0"/>
              </a:defRPr>
            </a:lvl1pPr>
          </a:lstStyle>
          <a:p>
            <a:r>
              <a:rPr lang="en-US" dirty="0"/>
              <a:t>Click to edit Master title style</a:t>
            </a:r>
            <a:endParaRPr lang="en-GB" dirty="0"/>
          </a:p>
        </p:txBody>
      </p:sp>
      <p:sp>
        <p:nvSpPr>
          <p:cNvPr id="9" name="Slide Number Placeholder 5">
            <a:extLst>
              <a:ext uri="{FF2B5EF4-FFF2-40B4-BE49-F238E27FC236}">
                <a16:creationId xmlns:a16="http://schemas.microsoft.com/office/drawing/2014/main" id="{0799A3E9-E507-4593-B1E0-982D92746493}"/>
              </a:ext>
            </a:extLst>
          </p:cNvPr>
          <p:cNvSpPr>
            <a:spLocks noGrp="1"/>
          </p:cNvSpPr>
          <p:nvPr>
            <p:ph type="sldNum" sz="quarter" idx="4"/>
          </p:nvPr>
        </p:nvSpPr>
        <p:spPr>
          <a:xfrm>
            <a:off x="471488" y="9187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63AE364-3624-814B-BDC1-6A7B3421206F}" type="slidenum">
              <a:rPr lang="en-US" smtClean="0"/>
              <a:pPr/>
              <a:t>‹#›</a:t>
            </a:fld>
            <a:endParaRPr lang="en-US" dirty="0"/>
          </a:p>
        </p:txBody>
      </p:sp>
      <p:pic>
        <p:nvPicPr>
          <p:cNvPr id="10" name="Picture 9">
            <a:extLst>
              <a:ext uri="{FF2B5EF4-FFF2-40B4-BE49-F238E27FC236}">
                <a16:creationId xmlns:a16="http://schemas.microsoft.com/office/drawing/2014/main" id="{621DEA05-F421-4E01-BA7A-F171B9D538E5}"/>
              </a:ext>
            </a:extLst>
          </p:cNvPr>
          <p:cNvPicPr/>
          <p:nvPr userDrawn="1"/>
        </p:nvPicPr>
        <p:blipFill>
          <a:blip r:embed="rId2">
            <a:extLst>
              <a:ext uri="{28A0092B-C50C-407E-A947-70E740481C1C}">
                <a14:useLocalDpi xmlns:a14="http://schemas.microsoft.com/office/drawing/2010/main" val="0"/>
              </a:ext>
            </a:extLst>
          </a:blip>
          <a:stretch>
            <a:fillRect/>
          </a:stretch>
        </p:blipFill>
        <p:spPr>
          <a:xfrm>
            <a:off x="0" y="9016365"/>
            <a:ext cx="6858000" cy="734060"/>
          </a:xfrm>
          <a:prstGeom prst="rect">
            <a:avLst/>
          </a:prstGeom>
        </p:spPr>
      </p:pic>
      <p:pic>
        <p:nvPicPr>
          <p:cNvPr id="11" name="Picture 10">
            <a:extLst>
              <a:ext uri="{FF2B5EF4-FFF2-40B4-BE49-F238E27FC236}">
                <a16:creationId xmlns:a16="http://schemas.microsoft.com/office/drawing/2014/main" id="{4D452D59-88E7-4AC1-BF72-573D2C4AC25F}"/>
              </a:ext>
            </a:extLst>
          </p:cNvPr>
          <p:cNvPicPr/>
          <p:nvPr userDrawn="1"/>
        </p:nvPicPr>
        <p:blipFill>
          <a:blip r:embed="rId3">
            <a:extLst>
              <a:ext uri="{28A0092B-C50C-407E-A947-70E740481C1C}">
                <a14:useLocalDpi xmlns:a14="http://schemas.microsoft.com/office/drawing/2010/main" val="0"/>
              </a:ext>
            </a:extLst>
          </a:blip>
          <a:stretch>
            <a:fillRect/>
          </a:stretch>
        </p:blipFill>
        <p:spPr>
          <a:xfrm>
            <a:off x="4926648" y="306387"/>
            <a:ext cx="1525905" cy="377825"/>
          </a:xfrm>
          <a:prstGeom prst="rect">
            <a:avLst/>
          </a:prstGeom>
        </p:spPr>
      </p:pic>
    </p:spTree>
    <p:extLst>
      <p:ext uri="{BB962C8B-B14F-4D97-AF65-F5344CB8AC3E}">
        <p14:creationId xmlns:p14="http://schemas.microsoft.com/office/powerpoint/2010/main" val="2353932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AAED86F6-F23B-43C7-8606-F8A89A0D2C28}"/>
              </a:ext>
            </a:extLst>
          </p:cNvPr>
          <p:cNvSpPr>
            <a:spLocks noGrp="1"/>
          </p:cNvSpPr>
          <p:nvPr>
            <p:ph type="pic" sz="quarter" idx="10"/>
          </p:nvPr>
        </p:nvSpPr>
        <p:spPr>
          <a:xfrm>
            <a:off x="3428999" y="-644890"/>
            <a:ext cx="4078705" cy="4077014"/>
          </a:xfrm>
          <a:prstGeom prst="flowChartConnector">
            <a:avLst/>
          </a:prstGeom>
        </p:spPr>
        <p:txBody>
          <a:bodyPr/>
          <a:lstStyle/>
          <a:p>
            <a:endParaRPr lang="en-GB" dirty="0"/>
          </a:p>
        </p:txBody>
      </p:sp>
      <p:sp>
        <p:nvSpPr>
          <p:cNvPr id="2" name="Title 1">
            <a:extLst>
              <a:ext uri="{FF2B5EF4-FFF2-40B4-BE49-F238E27FC236}">
                <a16:creationId xmlns:a16="http://schemas.microsoft.com/office/drawing/2014/main" id="{C66245FF-475A-48DC-B1A8-2CC572CF5D13}"/>
              </a:ext>
            </a:extLst>
          </p:cNvPr>
          <p:cNvSpPr>
            <a:spLocks noGrp="1"/>
          </p:cNvSpPr>
          <p:nvPr>
            <p:ph type="title"/>
          </p:nvPr>
        </p:nvSpPr>
        <p:spPr>
          <a:xfrm>
            <a:off x="471488" y="778827"/>
            <a:ext cx="5915025" cy="529274"/>
          </a:xfrm>
        </p:spPr>
        <p:txBody>
          <a:bodyPr>
            <a:normAutofit/>
          </a:bodyPr>
          <a:lstStyle>
            <a:lvl1pPr>
              <a:defRPr lang="en-GB" sz="2000" b="1" kern="0" dirty="0">
                <a:solidFill>
                  <a:srgbClr val="41B6E6"/>
                </a:solidFill>
                <a:effectLst/>
                <a:latin typeface="Calibri Light" panose="020F0302020204030204" pitchFamily="34" charset="0"/>
                <a:ea typeface="+mn-ea"/>
                <a:cs typeface="Times New Roman" panose="02020603050405020304" pitchFamily="18" charset="0"/>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3EBCCF99-7B83-420A-A5C6-A23253253B96}"/>
              </a:ext>
            </a:extLst>
          </p:cNvPr>
          <p:cNvSpPr>
            <a:spLocks noGrp="1"/>
          </p:cNvSpPr>
          <p:nvPr>
            <p:ph idx="1"/>
          </p:nvPr>
        </p:nvSpPr>
        <p:spPr>
          <a:xfrm>
            <a:off x="471488" y="1479133"/>
            <a:ext cx="5915025" cy="7442617"/>
          </a:xfrm>
        </p:spPr>
        <p:txBody>
          <a:bodyPr/>
          <a:lstStyle>
            <a:lvl1pPr marL="0" indent="0">
              <a:spcAft>
                <a:spcPts val="500"/>
              </a:spcAft>
              <a:buNone/>
              <a:defRPr lang="en-US" sz="1600" b="1" kern="1200" dirty="0" smtClean="0">
                <a:solidFill>
                  <a:srgbClr val="404040"/>
                </a:solidFill>
                <a:effectLst/>
                <a:latin typeface="Calibri Light" panose="020F0302020204030204" pitchFamily="34" charset="0"/>
                <a:ea typeface="+mn-ea"/>
                <a:cs typeface="Times New Roman" panose="02020603050405020304" pitchFamily="18" charset="0"/>
              </a:defRPr>
            </a:lvl1pPr>
            <a:lvl2pPr marL="0" algn="l" defTabSz="457200" rtl="0" eaLnBrk="1" latinLnBrk="0" hangingPunct="1">
              <a:spcAft>
                <a:spcPts val="1000"/>
              </a:spcAft>
              <a:defRPr lang="en-US" sz="1300" b="0" kern="1200" dirty="0" smtClean="0">
                <a:solidFill>
                  <a:srgbClr val="404040"/>
                </a:solidFill>
                <a:effectLst/>
                <a:latin typeface="Calibri Light" panose="020F0302020204030204" pitchFamily="34" charset="0"/>
                <a:ea typeface="+mn-ea"/>
                <a:cs typeface="Times New Roman" panose="02020603050405020304" pitchFamily="18" charset="0"/>
              </a:defRPr>
            </a:lvl2pPr>
            <a:lvl3pPr marL="720000">
              <a:lnSpc>
                <a:spcPct val="50000"/>
              </a:lnSpc>
              <a:defRPr lang="en-US" sz="1200" kern="1200" dirty="0" smtClean="0">
                <a:solidFill>
                  <a:srgbClr val="000000"/>
                </a:solidFill>
                <a:effectLst/>
                <a:latin typeface="Calibri Light" panose="020F0302020204030204" pitchFamily="34" charset="0"/>
                <a:ea typeface="Calibri Light" panose="020F0302020204030204" pitchFamily="34" charset="0"/>
                <a:cs typeface="Times New Roman" panose="02020603050405020304" pitchFamily="18" charset="0"/>
              </a:defRPr>
            </a:lvl3pPr>
          </a:lstStyle>
          <a:p>
            <a:pPr lvl="0"/>
            <a:r>
              <a:rPr lang="en-US" dirty="0"/>
              <a:t>Click to edit Master text styles</a:t>
            </a:r>
          </a:p>
          <a:p>
            <a:pPr lvl="1"/>
            <a:r>
              <a:rPr lang="en-US" dirty="0"/>
              <a:t>Second level</a:t>
            </a:r>
          </a:p>
          <a:p>
            <a:pPr lvl="2"/>
            <a:r>
              <a:rPr lang="en-US" dirty="0"/>
              <a:t>Third level</a:t>
            </a:r>
          </a:p>
        </p:txBody>
      </p:sp>
      <p:sp>
        <p:nvSpPr>
          <p:cNvPr id="9" name="Slide Number Placeholder 5">
            <a:extLst>
              <a:ext uri="{FF2B5EF4-FFF2-40B4-BE49-F238E27FC236}">
                <a16:creationId xmlns:a16="http://schemas.microsoft.com/office/drawing/2014/main" id="{0799A3E9-E507-4593-B1E0-982D92746493}"/>
              </a:ext>
            </a:extLst>
          </p:cNvPr>
          <p:cNvSpPr>
            <a:spLocks noGrp="1"/>
          </p:cNvSpPr>
          <p:nvPr>
            <p:ph type="sldNum" sz="quarter" idx="4"/>
          </p:nvPr>
        </p:nvSpPr>
        <p:spPr>
          <a:xfrm>
            <a:off x="4867023" y="9187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63AE364-3624-814B-BDC1-6A7B3421206F}" type="slidenum">
              <a:rPr lang="en-US" smtClean="0"/>
              <a:pPr/>
              <a:t>‹#›</a:t>
            </a:fld>
            <a:endParaRPr lang="en-US" dirty="0"/>
          </a:p>
        </p:txBody>
      </p:sp>
      <p:pic>
        <p:nvPicPr>
          <p:cNvPr id="10" name="Picture 9">
            <a:extLst>
              <a:ext uri="{FF2B5EF4-FFF2-40B4-BE49-F238E27FC236}">
                <a16:creationId xmlns:a16="http://schemas.microsoft.com/office/drawing/2014/main" id="{621DEA05-F421-4E01-BA7A-F171B9D538E5}"/>
              </a:ext>
            </a:extLst>
          </p:cNvPr>
          <p:cNvPicPr/>
          <p:nvPr userDrawn="1"/>
        </p:nvPicPr>
        <p:blipFill>
          <a:blip r:embed="rId2">
            <a:extLst>
              <a:ext uri="{28A0092B-C50C-407E-A947-70E740481C1C}">
                <a14:useLocalDpi xmlns:a14="http://schemas.microsoft.com/office/drawing/2010/main" val="0"/>
              </a:ext>
            </a:extLst>
          </a:blip>
          <a:stretch>
            <a:fillRect/>
          </a:stretch>
        </p:blipFill>
        <p:spPr>
          <a:xfrm flipH="1">
            <a:off x="0" y="9016365"/>
            <a:ext cx="6858000" cy="734060"/>
          </a:xfrm>
          <a:prstGeom prst="rect">
            <a:avLst/>
          </a:prstGeom>
        </p:spPr>
      </p:pic>
      <p:pic>
        <p:nvPicPr>
          <p:cNvPr id="11" name="Picture 10">
            <a:extLst>
              <a:ext uri="{FF2B5EF4-FFF2-40B4-BE49-F238E27FC236}">
                <a16:creationId xmlns:a16="http://schemas.microsoft.com/office/drawing/2014/main" id="{4D452D59-88E7-4AC1-BF72-573D2C4AC25F}"/>
              </a:ext>
            </a:extLst>
          </p:cNvPr>
          <p:cNvPicPr/>
          <p:nvPr userDrawn="1"/>
        </p:nvPicPr>
        <p:blipFill>
          <a:blip r:embed="rId3">
            <a:extLst>
              <a:ext uri="{28A0092B-C50C-407E-A947-70E740481C1C}">
                <a14:useLocalDpi xmlns:a14="http://schemas.microsoft.com/office/drawing/2010/main" val="0"/>
              </a:ext>
            </a:extLst>
          </a:blip>
          <a:stretch>
            <a:fillRect/>
          </a:stretch>
        </p:blipFill>
        <p:spPr>
          <a:xfrm>
            <a:off x="242354" y="9272570"/>
            <a:ext cx="1525905" cy="377825"/>
          </a:xfrm>
          <a:prstGeom prst="rect">
            <a:avLst/>
          </a:prstGeom>
        </p:spPr>
      </p:pic>
    </p:spTree>
    <p:extLst>
      <p:ext uri="{BB962C8B-B14F-4D97-AF65-F5344CB8AC3E}">
        <p14:creationId xmlns:p14="http://schemas.microsoft.com/office/powerpoint/2010/main" val="2966449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DEC02279-B3D2-496A-B7D9-4235F85BF28C}"/>
              </a:ext>
            </a:extLst>
          </p:cNvPr>
          <p:cNvSpPr>
            <a:spLocks noGrp="1"/>
          </p:cNvSpPr>
          <p:nvPr>
            <p:ph type="sldNum" sz="quarter" idx="4"/>
          </p:nvPr>
        </p:nvSpPr>
        <p:spPr>
          <a:xfrm>
            <a:off x="471488" y="9187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63AE364-3624-814B-BDC1-6A7B3421206F}" type="slidenum">
              <a:rPr lang="en-US" smtClean="0"/>
              <a:pPr/>
              <a:t>‹#›</a:t>
            </a:fld>
            <a:endParaRPr lang="en-US" dirty="0"/>
          </a:p>
        </p:txBody>
      </p:sp>
      <p:pic>
        <p:nvPicPr>
          <p:cNvPr id="7" name="Picture 6">
            <a:extLst>
              <a:ext uri="{FF2B5EF4-FFF2-40B4-BE49-F238E27FC236}">
                <a16:creationId xmlns:a16="http://schemas.microsoft.com/office/drawing/2014/main" id="{9F55ACD6-BFB4-4FA8-9DD8-1AB5D8E293C7}"/>
              </a:ext>
            </a:extLst>
          </p:cNvPr>
          <p:cNvPicPr/>
          <p:nvPr userDrawn="1"/>
        </p:nvPicPr>
        <p:blipFill>
          <a:blip r:embed="rId2">
            <a:extLst>
              <a:ext uri="{28A0092B-C50C-407E-A947-70E740481C1C}">
                <a14:useLocalDpi xmlns:a14="http://schemas.microsoft.com/office/drawing/2010/main" val="0"/>
              </a:ext>
            </a:extLst>
          </a:blip>
          <a:stretch>
            <a:fillRect/>
          </a:stretch>
        </p:blipFill>
        <p:spPr>
          <a:xfrm>
            <a:off x="0" y="9016365"/>
            <a:ext cx="6858000" cy="734060"/>
          </a:xfrm>
          <a:prstGeom prst="rect">
            <a:avLst/>
          </a:prstGeom>
        </p:spPr>
      </p:pic>
      <p:pic>
        <p:nvPicPr>
          <p:cNvPr id="9" name="Picture 8">
            <a:extLst>
              <a:ext uri="{FF2B5EF4-FFF2-40B4-BE49-F238E27FC236}">
                <a16:creationId xmlns:a16="http://schemas.microsoft.com/office/drawing/2014/main" id="{A0382138-6A25-46A4-88A1-C71B2C7BDF4F}"/>
              </a:ext>
            </a:extLst>
          </p:cNvPr>
          <p:cNvPicPr/>
          <p:nvPr userDrawn="1"/>
        </p:nvPicPr>
        <p:blipFill>
          <a:blip r:embed="rId3">
            <a:extLst>
              <a:ext uri="{28A0092B-C50C-407E-A947-70E740481C1C}">
                <a14:useLocalDpi xmlns:a14="http://schemas.microsoft.com/office/drawing/2010/main" val="0"/>
              </a:ext>
            </a:extLst>
          </a:blip>
          <a:stretch>
            <a:fillRect/>
          </a:stretch>
        </p:blipFill>
        <p:spPr>
          <a:xfrm>
            <a:off x="4926648" y="306387"/>
            <a:ext cx="1525905" cy="377825"/>
          </a:xfrm>
          <a:prstGeom prst="rect">
            <a:avLst/>
          </a:prstGeom>
        </p:spPr>
      </p:pic>
    </p:spTree>
    <p:extLst>
      <p:ext uri="{BB962C8B-B14F-4D97-AF65-F5344CB8AC3E}">
        <p14:creationId xmlns:p14="http://schemas.microsoft.com/office/powerpoint/2010/main" val="2336320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8" name="Slide Number Placeholder 5">
            <a:extLst>
              <a:ext uri="{FF2B5EF4-FFF2-40B4-BE49-F238E27FC236}">
                <a16:creationId xmlns:a16="http://schemas.microsoft.com/office/drawing/2014/main" id="{D259297A-EA42-426F-93F9-305DCF7CB695}"/>
              </a:ext>
            </a:extLst>
          </p:cNvPr>
          <p:cNvSpPr>
            <a:spLocks noGrp="1"/>
          </p:cNvSpPr>
          <p:nvPr>
            <p:ph type="sldNum" sz="quarter" idx="4"/>
          </p:nvPr>
        </p:nvSpPr>
        <p:spPr>
          <a:xfrm rot="5400000">
            <a:off x="-38896" y="8284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63AE364-3624-814B-BDC1-6A7B3421206F}" type="slidenum">
              <a:rPr lang="en-US" smtClean="0"/>
              <a:pPr/>
              <a:t>‹#›</a:t>
            </a:fld>
            <a:endParaRPr lang="en-US" dirty="0"/>
          </a:p>
        </p:txBody>
      </p:sp>
      <p:pic>
        <p:nvPicPr>
          <p:cNvPr id="9" name="Picture 8">
            <a:extLst>
              <a:ext uri="{FF2B5EF4-FFF2-40B4-BE49-F238E27FC236}">
                <a16:creationId xmlns:a16="http://schemas.microsoft.com/office/drawing/2014/main" id="{04AC17D2-8A48-4301-A475-51B37940DD4E}"/>
              </a:ext>
            </a:extLst>
          </p:cNvPr>
          <p:cNvPicPr/>
          <p:nvPr userDrawn="1"/>
        </p:nvPicPr>
        <p:blipFill>
          <a:blip r:embed="rId2">
            <a:extLst>
              <a:ext uri="{28A0092B-C50C-407E-A947-70E740481C1C}">
                <a14:useLocalDpi xmlns:a14="http://schemas.microsoft.com/office/drawing/2010/main" val="0"/>
              </a:ext>
            </a:extLst>
          </a:blip>
          <a:stretch>
            <a:fillRect/>
          </a:stretch>
        </p:blipFill>
        <p:spPr>
          <a:xfrm rot="5400000">
            <a:off x="-4107975" y="4326414"/>
            <a:ext cx="9906000" cy="1253171"/>
          </a:xfrm>
          <a:prstGeom prst="rect">
            <a:avLst/>
          </a:prstGeom>
        </p:spPr>
      </p:pic>
    </p:spTree>
    <p:extLst>
      <p:ext uri="{BB962C8B-B14F-4D97-AF65-F5344CB8AC3E}">
        <p14:creationId xmlns:p14="http://schemas.microsoft.com/office/powerpoint/2010/main" val="139469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F60AF5-C2E7-43BD-BA00-E8545586CB83}"/>
              </a:ext>
            </a:extLst>
          </p:cNvPr>
          <p:cNvSpPr>
            <a:spLocks noGrp="1"/>
          </p:cNvSpPr>
          <p:nvPr>
            <p:ph type="title"/>
          </p:nvPr>
        </p:nvSpPr>
        <p:spPr>
          <a:xfrm>
            <a:off x="471488" y="527050"/>
            <a:ext cx="5915025" cy="1914525"/>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E58AC5E-E0F2-4EA1-893D-815F236BBE9A}"/>
              </a:ext>
            </a:extLst>
          </p:cNvPr>
          <p:cNvSpPr>
            <a:spLocks noGrp="1"/>
          </p:cNvSpPr>
          <p:nvPr>
            <p:ph type="body" idx="1"/>
          </p:nvPr>
        </p:nvSpPr>
        <p:spPr>
          <a:xfrm>
            <a:off x="471488" y="2636838"/>
            <a:ext cx="5915025" cy="628491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Slide Number Placeholder 5">
            <a:extLst>
              <a:ext uri="{FF2B5EF4-FFF2-40B4-BE49-F238E27FC236}">
                <a16:creationId xmlns:a16="http://schemas.microsoft.com/office/drawing/2014/main" id="{1B24FE29-2614-4A16-9758-D31E63A6D42D}"/>
              </a:ext>
            </a:extLst>
          </p:cNvPr>
          <p:cNvSpPr>
            <a:spLocks noGrp="1"/>
          </p:cNvSpPr>
          <p:nvPr>
            <p:ph type="sldNum" sz="quarter" idx="4"/>
          </p:nvPr>
        </p:nvSpPr>
        <p:spPr>
          <a:xfrm>
            <a:off x="471488" y="9187397"/>
            <a:ext cx="1543050" cy="527403"/>
          </a:xfrm>
          <a:prstGeom prst="rect">
            <a:avLst/>
          </a:prstGeom>
        </p:spPr>
        <p:txBody>
          <a:bodyPr vert="horz" lIns="91440" tIns="45720" rIns="91440" bIns="45720" rtlCol="0" anchor="ctr"/>
          <a:lstStyle>
            <a:lvl1pPr algn="l">
              <a:defRPr sz="900">
                <a:solidFill>
                  <a:schemeClr val="tx1">
                    <a:tint val="75000"/>
                  </a:schemeClr>
                </a:solidFill>
                <a:latin typeface="Calibri Light" panose="020F0302020204030204" pitchFamily="34" charset="0"/>
              </a:defRPr>
            </a:lvl1pPr>
          </a:lstStyle>
          <a:p>
            <a:fld id="{963AE364-3624-814B-BDC1-6A7B3421206F}" type="slidenum">
              <a:rPr lang="en-US" smtClean="0"/>
              <a:pPr/>
              <a:t>‹#›</a:t>
            </a:fld>
            <a:endParaRPr lang="en-US" dirty="0"/>
          </a:p>
        </p:txBody>
      </p:sp>
    </p:spTree>
    <p:extLst>
      <p:ext uri="{BB962C8B-B14F-4D97-AF65-F5344CB8AC3E}">
        <p14:creationId xmlns:p14="http://schemas.microsoft.com/office/powerpoint/2010/main" val="74328027"/>
      </p:ext>
    </p:extLst>
  </p:cSld>
  <p:clrMap bg1="lt1" tx1="dk1" bg2="lt2" tx2="dk2" accent1="accent1" accent2="accent2" accent3="accent3" accent4="accent4" accent5="accent5" accent6="accent6" hlink="hlink" folHlink="folHlink"/>
  <p:sldLayoutIdLst>
    <p:sldLayoutId id="2147483665" r:id="rId1"/>
    <p:sldLayoutId id="2147483664" r:id="rId2"/>
    <p:sldLayoutId id="2147483677" r:id="rId3"/>
    <p:sldLayoutId id="2147483676" r:id="rId4"/>
    <p:sldLayoutId id="2147483674" r:id="rId5"/>
    <p:sldLayoutId id="2147483675" r:id="rId6"/>
    <p:sldLayoutId id="2147483669" r:id="rId7"/>
    <p:sldLayoutId id="2147483673" r:id="rId8"/>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libri Light" panose="020F0302020204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libri Light" panose="020F0302020204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libri Light" panose="020F0302020204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Light" panose="020F0302020204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Light" panose="020F0302020204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24440-DE79-478E-8566-9A2929BDF1A2}"/>
              </a:ext>
            </a:extLst>
          </p:cNvPr>
          <p:cNvSpPr>
            <a:spLocks noGrp="1"/>
          </p:cNvSpPr>
          <p:nvPr>
            <p:ph type="title"/>
          </p:nvPr>
        </p:nvSpPr>
        <p:spPr>
          <a:xfrm>
            <a:off x="468313" y="2470150"/>
            <a:ext cx="5915025" cy="4119563"/>
          </a:xfrm>
        </p:spPr>
        <p:txBody>
          <a:bodyPr/>
          <a:lstStyle/>
          <a:p>
            <a:r>
              <a:rPr lang="en-GB" dirty="0"/>
              <a:t>Supporting Access to Care</a:t>
            </a:r>
          </a:p>
        </p:txBody>
      </p:sp>
      <p:sp>
        <p:nvSpPr>
          <p:cNvPr id="3" name="Text Placeholder 2">
            <a:extLst>
              <a:ext uri="{FF2B5EF4-FFF2-40B4-BE49-F238E27FC236}">
                <a16:creationId xmlns:a16="http://schemas.microsoft.com/office/drawing/2014/main" id="{16244D7F-7726-4D47-B763-A96F4EABFB1B}"/>
              </a:ext>
            </a:extLst>
          </p:cNvPr>
          <p:cNvSpPr>
            <a:spLocks noGrp="1"/>
          </p:cNvSpPr>
          <p:nvPr>
            <p:ph type="body" idx="1"/>
          </p:nvPr>
        </p:nvSpPr>
        <p:spPr>
          <a:xfrm>
            <a:off x="468313" y="6785811"/>
            <a:ext cx="5915025" cy="421814"/>
          </a:xfrm>
        </p:spPr>
        <p:txBody>
          <a:bodyPr vert="horz" lIns="91440" tIns="45720" rIns="91440" bIns="45720" rtlCol="0" anchor="t">
            <a:normAutofit/>
          </a:bodyPr>
          <a:lstStyle/>
          <a:p>
            <a:r>
              <a:rPr lang="en-GB" dirty="0">
                <a:latin typeface="Calibri Light"/>
                <a:cs typeface="Calibri Light"/>
              </a:rPr>
              <a:t>Date</a:t>
            </a:r>
            <a:endParaRPr lang="en-GB" dirty="0">
              <a:cs typeface="Calibri Light"/>
            </a:endParaRPr>
          </a:p>
        </p:txBody>
      </p:sp>
    </p:spTree>
    <p:extLst>
      <p:ext uri="{BB962C8B-B14F-4D97-AF65-F5344CB8AC3E}">
        <p14:creationId xmlns:p14="http://schemas.microsoft.com/office/powerpoint/2010/main" val="1409772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93FDF-1647-47D1-A49E-852D9F54A236}"/>
              </a:ext>
            </a:extLst>
          </p:cNvPr>
          <p:cNvSpPr>
            <a:spLocks noGrp="1"/>
          </p:cNvSpPr>
          <p:nvPr>
            <p:ph type="title"/>
          </p:nvPr>
        </p:nvSpPr>
        <p:spPr/>
        <p:txBody>
          <a:bodyPr/>
          <a:lstStyle/>
          <a:p>
            <a:r>
              <a:rPr lang="en-GB" dirty="0"/>
              <a:t>NHS services overview</a:t>
            </a:r>
          </a:p>
        </p:txBody>
      </p:sp>
      <p:sp>
        <p:nvSpPr>
          <p:cNvPr id="4" name="Slide Number Placeholder 3">
            <a:extLst>
              <a:ext uri="{FF2B5EF4-FFF2-40B4-BE49-F238E27FC236}">
                <a16:creationId xmlns:a16="http://schemas.microsoft.com/office/drawing/2014/main" id="{B4360FC6-ADD2-4360-8F19-BFC1D9AA7494}"/>
              </a:ext>
            </a:extLst>
          </p:cNvPr>
          <p:cNvSpPr>
            <a:spLocks noGrp="1"/>
          </p:cNvSpPr>
          <p:nvPr>
            <p:ph type="sldNum" sz="quarter" idx="4"/>
          </p:nvPr>
        </p:nvSpPr>
        <p:spPr/>
        <p:txBody>
          <a:bodyPr/>
          <a:lstStyle/>
          <a:p>
            <a:fld id="{963AE364-3624-814B-BDC1-6A7B3421206F}" type="slidenum">
              <a:rPr lang="en-US" smtClean="0"/>
              <a:pPr/>
              <a:t>10</a:t>
            </a:fld>
            <a:endParaRPr lang="en-US" dirty="0"/>
          </a:p>
        </p:txBody>
      </p:sp>
      <p:pic>
        <p:nvPicPr>
          <p:cNvPr id="3" name="Picture 2">
            <a:extLst>
              <a:ext uri="{FF2B5EF4-FFF2-40B4-BE49-F238E27FC236}">
                <a16:creationId xmlns:a16="http://schemas.microsoft.com/office/drawing/2014/main" id="{66F8E324-2D8D-40FD-AD41-17DF41BB37B6}"/>
              </a:ext>
            </a:extLst>
          </p:cNvPr>
          <p:cNvPicPr>
            <a:picLocks noChangeAspect="1"/>
          </p:cNvPicPr>
          <p:nvPr/>
        </p:nvPicPr>
        <p:blipFill>
          <a:blip r:embed="rId2"/>
          <a:stretch>
            <a:fillRect/>
          </a:stretch>
        </p:blipFill>
        <p:spPr>
          <a:xfrm>
            <a:off x="194489" y="1735051"/>
            <a:ext cx="6469021" cy="4168208"/>
          </a:xfrm>
          <a:prstGeom prst="rect">
            <a:avLst/>
          </a:prstGeom>
        </p:spPr>
      </p:pic>
    </p:spTree>
    <p:extLst>
      <p:ext uri="{BB962C8B-B14F-4D97-AF65-F5344CB8AC3E}">
        <p14:creationId xmlns:p14="http://schemas.microsoft.com/office/powerpoint/2010/main" val="58427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981CB-FA65-4C97-840E-B2B359156A1D}"/>
              </a:ext>
            </a:extLst>
          </p:cNvPr>
          <p:cNvSpPr>
            <a:spLocks noGrp="1"/>
          </p:cNvSpPr>
          <p:nvPr>
            <p:ph type="title"/>
          </p:nvPr>
        </p:nvSpPr>
        <p:spPr/>
        <p:txBody>
          <a:bodyPr/>
          <a:lstStyle/>
          <a:p>
            <a:r>
              <a:rPr lang="en-GB" dirty="0"/>
              <a:t>Health vs. social care</a:t>
            </a:r>
          </a:p>
        </p:txBody>
      </p:sp>
      <p:sp>
        <p:nvSpPr>
          <p:cNvPr id="4" name="Slide Number Placeholder 3">
            <a:extLst>
              <a:ext uri="{FF2B5EF4-FFF2-40B4-BE49-F238E27FC236}">
                <a16:creationId xmlns:a16="http://schemas.microsoft.com/office/drawing/2014/main" id="{6DDFAB2D-4C5F-4B83-A303-2A252C62450A}"/>
              </a:ext>
            </a:extLst>
          </p:cNvPr>
          <p:cNvSpPr>
            <a:spLocks noGrp="1"/>
          </p:cNvSpPr>
          <p:nvPr>
            <p:ph type="sldNum" sz="quarter" idx="4"/>
          </p:nvPr>
        </p:nvSpPr>
        <p:spPr/>
        <p:txBody>
          <a:bodyPr/>
          <a:lstStyle/>
          <a:p>
            <a:fld id="{963AE364-3624-814B-BDC1-6A7B3421206F}" type="slidenum">
              <a:rPr lang="en-US" smtClean="0"/>
              <a:pPr/>
              <a:t>11</a:t>
            </a:fld>
            <a:endParaRPr lang="en-US" dirty="0"/>
          </a:p>
        </p:txBody>
      </p:sp>
      <p:pic>
        <p:nvPicPr>
          <p:cNvPr id="5" name="Picture 4">
            <a:extLst>
              <a:ext uri="{FF2B5EF4-FFF2-40B4-BE49-F238E27FC236}">
                <a16:creationId xmlns:a16="http://schemas.microsoft.com/office/drawing/2014/main" id="{C44815BF-04C3-4D18-8BB4-B96A52F12B8C}"/>
              </a:ext>
            </a:extLst>
          </p:cNvPr>
          <p:cNvPicPr>
            <a:picLocks noChangeAspect="1"/>
          </p:cNvPicPr>
          <p:nvPr/>
        </p:nvPicPr>
        <p:blipFill>
          <a:blip r:embed="rId2"/>
          <a:stretch>
            <a:fillRect/>
          </a:stretch>
        </p:blipFill>
        <p:spPr>
          <a:xfrm>
            <a:off x="235744" y="2029404"/>
            <a:ext cx="6386512" cy="5315994"/>
          </a:xfrm>
          <a:prstGeom prst="rect">
            <a:avLst/>
          </a:prstGeom>
        </p:spPr>
      </p:pic>
    </p:spTree>
    <p:extLst>
      <p:ext uri="{BB962C8B-B14F-4D97-AF65-F5344CB8AC3E}">
        <p14:creationId xmlns:p14="http://schemas.microsoft.com/office/powerpoint/2010/main" val="1971296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9DDF4-4009-4F88-85AE-0DDB25BD487E}"/>
              </a:ext>
            </a:extLst>
          </p:cNvPr>
          <p:cNvSpPr>
            <a:spLocks noGrp="1"/>
          </p:cNvSpPr>
          <p:nvPr>
            <p:ph type="title"/>
          </p:nvPr>
        </p:nvSpPr>
        <p:spPr/>
        <p:txBody>
          <a:bodyPr/>
          <a:lstStyle/>
          <a:p>
            <a:r>
              <a:rPr lang="en-GB" dirty="0"/>
              <a:t>Breakout discussion 6 – Case study 3</a:t>
            </a:r>
          </a:p>
        </p:txBody>
      </p:sp>
      <p:sp>
        <p:nvSpPr>
          <p:cNvPr id="3" name="Content Placeholder 2">
            <a:extLst>
              <a:ext uri="{FF2B5EF4-FFF2-40B4-BE49-F238E27FC236}">
                <a16:creationId xmlns:a16="http://schemas.microsoft.com/office/drawing/2014/main" id="{36D70365-C10A-4018-B605-835DC81A3C50}"/>
              </a:ext>
            </a:extLst>
          </p:cNvPr>
          <p:cNvSpPr>
            <a:spLocks noGrp="1"/>
          </p:cNvSpPr>
          <p:nvPr>
            <p:ph idx="1"/>
          </p:nvPr>
        </p:nvSpPr>
        <p:spPr/>
        <p:txBody>
          <a:bodyPr>
            <a:normAutofit/>
          </a:bodyPr>
          <a:lstStyle/>
          <a:p>
            <a:pPr>
              <a:lnSpc>
                <a:spcPct val="100000"/>
              </a:lnSpc>
              <a:spcBef>
                <a:spcPts val="0"/>
              </a:spcBef>
              <a:spcAft>
                <a:spcPts val="0"/>
              </a:spcAft>
            </a:pPr>
            <a:r>
              <a:rPr lang="en-GB" sz="1200" dirty="0"/>
              <a:t>Mel had anxiety and depression since she was 13 years old. She had been a CAMHS inpatient and also has been sectioned under the Mental Health Act. </a:t>
            </a:r>
            <a:r>
              <a:rPr lang="en-GB" sz="1200" dirty="0" err="1"/>
              <a:t>Faduma</a:t>
            </a:r>
            <a:r>
              <a:rPr lang="en-GB" sz="1200" dirty="0"/>
              <a:t>, her mental health practitioner, taught her to use CBT which helps with her anxiety and also when Mel’s mood starts dipping. The CAMHS psychiatrist also prescribed medication that helped with her depression. Having stopped going to school completely for a while, she was happy to be able to go back and do her exams. Mel was doing really well and didn't need to see the CAMHS team anymore and due to her age was not now eligible, under the Trust’s policy.</a:t>
            </a:r>
          </a:p>
          <a:p>
            <a:pPr>
              <a:lnSpc>
                <a:spcPct val="100000"/>
              </a:lnSpc>
              <a:spcBef>
                <a:spcPts val="0"/>
              </a:spcBef>
              <a:spcAft>
                <a:spcPts val="0"/>
              </a:spcAft>
            </a:pPr>
            <a:endParaRPr lang="en-GB" sz="1200" dirty="0"/>
          </a:p>
          <a:p>
            <a:pPr>
              <a:lnSpc>
                <a:spcPct val="100000"/>
              </a:lnSpc>
              <a:spcBef>
                <a:spcPts val="0"/>
              </a:spcBef>
              <a:spcAft>
                <a:spcPts val="0"/>
              </a:spcAft>
            </a:pPr>
            <a:r>
              <a:rPr lang="en-GB" sz="1200" dirty="0"/>
              <a:t>Mel is now 18. A few months ago, she was offered a place at the local college. She was really excited but was also worried about starting somewhere new and not knowing anyone. Her anxiety got worse, and soon could not face the world. After a couple of weeks of not leaving the house, the depression came back.</a:t>
            </a:r>
          </a:p>
          <a:p>
            <a:pPr>
              <a:lnSpc>
                <a:spcPct val="100000"/>
              </a:lnSpc>
              <a:spcBef>
                <a:spcPts val="0"/>
              </a:spcBef>
              <a:spcAft>
                <a:spcPts val="0"/>
              </a:spcAft>
            </a:pPr>
            <a:endParaRPr lang="en-GB" sz="1200" dirty="0"/>
          </a:p>
          <a:p>
            <a:pPr>
              <a:lnSpc>
                <a:spcPct val="100000"/>
              </a:lnSpc>
              <a:spcBef>
                <a:spcPts val="0"/>
              </a:spcBef>
              <a:spcAft>
                <a:spcPts val="0"/>
              </a:spcAft>
            </a:pPr>
            <a:r>
              <a:rPr lang="en-GB" sz="1200" dirty="0"/>
              <a:t>Her mum spoke to the GP and contacted adult mental health services. Someone from a 'crisis team' came to the house. Mel couldn't be bothered. She didn't want to talk to them. They had a few visits over the week, but it was a different person every time. They said they were not the right people to help as she was eating OK - and didn’t seem to be at risk of any serious harm.</a:t>
            </a:r>
          </a:p>
          <a:p>
            <a:pPr>
              <a:lnSpc>
                <a:spcPct val="100000"/>
              </a:lnSpc>
              <a:spcBef>
                <a:spcPts val="0"/>
              </a:spcBef>
              <a:spcAft>
                <a:spcPts val="0"/>
              </a:spcAft>
            </a:pPr>
            <a:endParaRPr lang="en-GB" sz="1200" dirty="0"/>
          </a:p>
          <a:p>
            <a:pPr>
              <a:lnSpc>
                <a:spcPct val="100000"/>
              </a:lnSpc>
              <a:spcBef>
                <a:spcPts val="0"/>
              </a:spcBef>
              <a:spcAft>
                <a:spcPts val="0"/>
              </a:spcAft>
            </a:pPr>
            <a:r>
              <a:rPr lang="en-GB" sz="1200" dirty="0"/>
              <a:t>Mel needed support from the adult mental health team longer term, but was struggling to get the help she needed, and as the crisis team were not helpful was very hesitant in asking. Her parents were also now concerned for Mel, but did not know what the next steps would be. </a:t>
            </a:r>
          </a:p>
          <a:p>
            <a:pPr>
              <a:lnSpc>
                <a:spcPct val="100000"/>
              </a:lnSpc>
              <a:spcBef>
                <a:spcPts val="0"/>
              </a:spcBef>
              <a:spcAft>
                <a:spcPts val="0"/>
              </a:spcAft>
            </a:pPr>
            <a:endParaRPr lang="en-GB" sz="1200" dirty="0"/>
          </a:p>
          <a:p>
            <a:pPr>
              <a:lnSpc>
                <a:spcPct val="100000"/>
              </a:lnSpc>
              <a:spcBef>
                <a:spcPts val="0"/>
              </a:spcBef>
              <a:spcAft>
                <a:spcPts val="0"/>
              </a:spcAft>
            </a:pPr>
            <a:r>
              <a:rPr lang="en-GB" sz="1200" b="1" dirty="0"/>
              <a:t>Discuss:</a:t>
            </a:r>
          </a:p>
          <a:p>
            <a:pPr>
              <a:lnSpc>
                <a:spcPct val="100000"/>
              </a:lnSpc>
              <a:spcBef>
                <a:spcPts val="0"/>
              </a:spcBef>
              <a:spcAft>
                <a:spcPts val="0"/>
              </a:spcAft>
            </a:pPr>
            <a:endParaRPr lang="en-GB" sz="1200" b="1" dirty="0"/>
          </a:p>
          <a:p>
            <a:pPr marL="171450" indent="-171450">
              <a:lnSpc>
                <a:spcPct val="100000"/>
              </a:lnSpc>
              <a:spcBef>
                <a:spcPts val="0"/>
              </a:spcBef>
              <a:spcAft>
                <a:spcPts val="0"/>
              </a:spcAft>
              <a:buFont typeface="Arial" panose="020B0604020202020204" pitchFamily="34" charset="0"/>
              <a:buChar char="•"/>
            </a:pPr>
            <a:r>
              <a:rPr lang="en-GB" sz="1200" dirty="0"/>
              <a:t>If Mel had PSW what areas of support could be facilitated and how would you do this?</a:t>
            </a:r>
          </a:p>
          <a:p>
            <a:pPr marL="171450" indent="-171450">
              <a:lnSpc>
                <a:spcPct val="100000"/>
              </a:lnSpc>
              <a:spcBef>
                <a:spcPts val="0"/>
              </a:spcBef>
              <a:spcAft>
                <a:spcPts val="0"/>
              </a:spcAft>
              <a:buFont typeface="Arial" panose="020B0604020202020204" pitchFamily="34" charset="0"/>
              <a:buChar char="•"/>
            </a:pPr>
            <a:r>
              <a:rPr lang="en-GB" sz="1200" dirty="0"/>
              <a:t>What are the challenges around the transition in this case when Mel did not have a direct adult mental health care plan, or support in place when she was discharged from the CAMHS service? </a:t>
            </a:r>
          </a:p>
          <a:p>
            <a:pPr>
              <a:lnSpc>
                <a:spcPct val="100000"/>
              </a:lnSpc>
            </a:pPr>
            <a:endParaRPr lang="en-GB" sz="1200" dirty="0"/>
          </a:p>
        </p:txBody>
      </p:sp>
      <p:sp>
        <p:nvSpPr>
          <p:cNvPr id="4" name="Slide Number Placeholder 3">
            <a:extLst>
              <a:ext uri="{FF2B5EF4-FFF2-40B4-BE49-F238E27FC236}">
                <a16:creationId xmlns:a16="http://schemas.microsoft.com/office/drawing/2014/main" id="{58FBCFCB-9BBA-4E1C-B117-2C79F7A4F129}"/>
              </a:ext>
            </a:extLst>
          </p:cNvPr>
          <p:cNvSpPr>
            <a:spLocks noGrp="1"/>
          </p:cNvSpPr>
          <p:nvPr>
            <p:ph type="sldNum" sz="quarter" idx="4"/>
          </p:nvPr>
        </p:nvSpPr>
        <p:spPr/>
        <p:txBody>
          <a:bodyPr/>
          <a:lstStyle/>
          <a:p>
            <a:fld id="{963AE364-3624-814B-BDC1-6A7B3421206F}" type="slidenum">
              <a:rPr lang="en-US" smtClean="0"/>
              <a:pPr/>
              <a:t>12</a:t>
            </a:fld>
            <a:endParaRPr lang="en-US" dirty="0"/>
          </a:p>
        </p:txBody>
      </p:sp>
    </p:spTree>
    <p:extLst>
      <p:ext uri="{BB962C8B-B14F-4D97-AF65-F5344CB8AC3E}">
        <p14:creationId xmlns:p14="http://schemas.microsoft.com/office/powerpoint/2010/main" val="13301234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333CA-C23D-4BBA-8658-71E754325C71}"/>
              </a:ext>
            </a:extLst>
          </p:cNvPr>
          <p:cNvSpPr>
            <a:spLocks noGrp="1"/>
          </p:cNvSpPr>
          <p:nvPr>
            <p:ph type="title"/>
          </p:nvPr>
        </p:nvSpPr>
        <p:spPr/>
        <p:txBody>
          <a:bodyPr/>
          <a:lstStyle/>
          <a:p>
            <a:r>
              <a:rPr lang="en-GB" dirty="0"/>
              <a:t>Breakout discussion 7 – Case study 4</a:t>
            </a:r>
          </a:p>
        </p:txBody>
      </p:sp>
      <p:sp>
        <p:nvSpPr>
          <p:cNvPr id="3" name="Content Placeholder 2">
            <a:extLst>
              <a:ext uri="{FF2B5EF4-FFF2-40B4-BE49-F238E27FC236}">
                <a16:creationId xmlns:a16="http://schemas.microsoft.com/office/drawing/2014/main" id="{A65F9A46-5BA4-4ECB-80A3-2241D5470BC9}"/>
              </a:ext>
            </a:extLst>
          </p:cNvPr>
          <p:cNvSpPr>
            <a:spLocks noGrp="1"/>
          </p:cNvSpPr>
          <p:nvPr>
            <p:ph idx="1"/>
          </p:nvPr>
        </p:nvSpPr>
        <p:spPr/>
        <p:txBody>
          <a:bodyPr>
            <a:normAutofit/>
          </a:bodyPr>
          <a:lstStyle/>
          <a:p>
            <a:pPr>
              <a:lnSpc>
                <a:spcPct val="100000"/>
              </a:lnSpc>
              <a:spcBef>
                <a:spcPts val="0"/>
              </a:spcBef>
              <a:spcAft>
                <a:spcPts val="0"/>
              </a:spcAft>
            </a:pPr>
            <a:r>
              <a:rPr lang="en-GB" sz="1200" dirty="0"/>
              <a:t>Tony had been with CAMHS services for a number of years due to his mental health diagnosis of bipolar disorder. He also has an autoimmune condition which causes ongoing pain, contributing to his poor mental health. Over this time, he has been an CAMHS inpatient for 3 months and has received support in the community, with the CAMHS team. </a:t>
            </a:r>
          </a:p>
          <a:p>
            <a:pPr>
              <a:lnSpc>
                <a:spcPct val="100000"/>
              </a:lnSpc>
              <a:spcBef>
                <a:spcPts val="0"/>
              </a:spcBef>
              <a:spcAft>
                <a:spcPts val="0"/>
              </a:spcAft>
            </a:pPr>
            <a:endParaRPr lang="en-GB" sz="1200" dirty="0"/>
          </a:p>
          <a:p>
            <a:pPr>
              <a:lnSpc>
                <a:spcPct val="100000"/>
              </a:lnSpc>
              <a:spcBef>
                <a:spcPts val="0"/>
              </a:spcBef>
              <a:spcAft>
                <a:spcPts val="0"/>
              </a:spcAft>
            </a:pPr>
            <a:r>
              <a:rPr lang="en-GB" sz="1200" dirty="0"/>
              <a:t>Tony was adopted, and experienced trauma with his birth parents, as well as significant disruption when moving between foster homes, and eventually into his permanent home with his adoptive parents. Throughout his childhood he is also experienced discrimination due to his dual heritage – his birth parents were a white English mother, and a Jamaican father. </a:t>
            </a:r>
          </a:p>
          <a:p>
            <a:pPr>
              <a:lnSpc>
                <a:spcPct val="100000"/>
              </a:lnSpc>
              <a:spcBef>
                <a:spcPts val="0"/>
              </a:spcBef>
              <a:spcAft>
                <a:spcPts val="0"/>
              </a:spcAft>
            </a:pPr>
            <a:endParaRPr lang="en-GB" sz="1200" dirty="0"/>
          </a:p>
          <a:p>
            <a:pPr>
              <a:lnSpc>
                <a:spcPct val="100000"/>
              </a:lnSpc>
              <a:spcBef>
                <a:spcPts val="0"/>
              </a:spcBef>
              <a:spcAft>
                <a:spcPts val="0"/>
              </a:spcAft>
            </a:pPr>
            <a:r>
              <a:rPr lang="en-GB" sz="1200" dirty="0"/>
              <a:t>His local Trust’s policy was that CAMHS services stop at the age of 18 and now due to passing this age he was told that he would not be able to get support from the Team anymore and will be discharged to his GP . </a:t>
            </a:r>
          </a:p>
          <a:p>
            <a:pPr>
              <a:lnSpc>
                <a:spcPct val="100000"/>
              </a:lnSpc>
              <a:spcBef>
                <a:spcPts val="0"/>
              </a:spcBef>
              <a:spcAft>
                <a:spcPts val="0"/>
              </a:spcAft>
            </a:pPr>
            <a:endParaRPr lang="en-GB" sz="1200" dirty="0"/>
          </a:p>
          <a:p>
            <a:pPr>
              <a:lnSpc>
                <a:spcPct val="100000"/>
              </a:lnSpc>
              <a:spcBef>
                <a:spcPts val="0"/>
              </a:spcBef>
              <a:spcAft>
                <a:spcPts val="0"/>
              </a:spcAft>
            </a:pPr>
            <a:r>
              <a:rPr lang="en-GB" sz="1200" dirty="0"/>
              <a:t>While Tony was actually doing well he didn’t agree with the team’s decision to be supported by just his GP, as he doesn’t have a great relationship with them, and would have preferred to have support from the AMH team as well.  </a:t>
            </a:r>
          </a:p>
          <a:p>
            <a:pPr>
              <a:lnSpc>
                <a:spcPct val="100000"/>
              </a:lnSpc>
              <a:spcBef>
                <a:spcPts val="0"/>
              </a:spcBef>
              <a:spcAft>
                <a:spcPts val="0"/>
              </a:spcAft>
            </a:pPr>
            <a:endParaRPr lang="en-GB" sz="1200" dirty="0"/>
          </a:p>
          <a:p>
            <a:pPr>
              <a:lnSpc>
                <a:spcPct val="100000"/>
              </a:lnSpc>
              <a:spcBef>
                <a:spcPts val="0"/>
              </a:spcBef>
              <a:spcAft>
                <a:spcPts val="0"/>
              </a:spcAft>
            </a:pPr>
            <a:r>
              <a:rPr lang="en-GB" sz="1200" dirty="0"/>
              <a:t>Tony had a care co-ordinator but again was within the CAMHS team and there was no real care plan developed. A deterioration in his physical care needs, in combination with his bipolar disorder, caused an urgent referral to the adult crisis team. As he had been just discharged from CAMHS there was some poor communication, and this was not helpful for Tony who did not  want to engage with them. </a:t>
            </a:r>
          </a:p>
          <a:p>
            <a:pPr>
              <a:lnSpc>
                <a:spcPct val="100000"/>
              </a:lnSpc>
              <a:spcBef>
                <a:spcPts val="0"/>
              </a:spcBef>
              <a:spcAft>
                <a:spcPts val="0"/>
              </a:spcAft>
            </a:pPr>
            <a:endParaRPr lang="en-GB" sz="1200" dirty="0"/>
          </a:p>
          <a:p>
            <a:pPr>
              <a:lnSpc>
                <a:spcPct val="100000"/>
              </a:lnSpc>
              <a:spcBef>
                <a:spcPts val="0"/>
              </a:spcBef>
              <a:spcAft>
                <a:spcPts val="0"/>
              </a:spcAft>
            </a:pPr>
            <a:r>
              <a:rPr lang="en-GB" sz="1200" dirty="0"/>
              <a:t>After this event a local voluntary service manged to get Tony some advocacy support to aid his transition to primary care, as the local NHS services has seemingly according to Tony “washed their hand of him”.</a:t>
            </a:r>
          </a:p>
          <a:p>
            <a:pPr>
              <a:lnSpc>
                <a:spcPct val="100000"/>
              </a:lnSpc>
              <a:spcBef>
                <a:spcPts val="0"/>
              </a:spcBef>
              <a:spcAft>
                <a:spcPts val="0"/>
              </a:spcAft>
            </a:pPr>
            <a:endParaRPr lang="en-GB" sz="1200" dirty="0"/>
          </a:p>
          <a:p>
            <a:pPr>
              <a:lnSpc>
                <a:spcPct val="100000"/>
              </a:lnSpc>
              <a:spcBef>
                <a:spcPts val="0"/>
              </a:spcBef>
              <a:spcAft>
                <a:spcPts val="0"/>
              </a:spcAft>
            </a:pPr>
            <a:r>
              <a:rPr lang="en-GB" sz="1200" b="1" dirty="0"/>
              <a:t>Discuss</a:t>
            </a:r>
          </a:p>
          <a:p>
            <a:pPr marL="171450" indent="-171450">
              <a:lnSpc>
                <a:spcPct val="100000"/>
              </a:lnSpc>
              <a:spcBef>
                <a:spcPts val="0"/>
              </a:spcBef>
              <a:spcAft>
                <a:spcPts val="0"/>
              </a:spcAft>
              <a:buFont typeface="Arial" panose="020B0604020202020204" pitchFamily="34" charset="0"/>
              <a:buChar char="•"/>
            </a:pPr>
            <a:r>
              <a:rPr lang="en-GB" sz="1200" dirty="0"/>
              <a:t>How would you as a PSW support Tony? </a:t>
            </a:r>
          </a:p>
          <a:p>
            <a:pPr marL="171450" indent="-171450">
              <a:lnSpc>
                <a:spcPct val="100000"/>
              </a:lnSpc>
              <a:spcBef>
                <a:spcPts val="0"/>
              </a:spcBef>
              <a:spcAft>
                <a:spcPts val="0"/>
              </a:spcAft>
              <a:buFont typeface="Arial" panose="020B0604020202020204" pitchFamily="34" charset="0"/>
              <a:buChar char="•"/>
            </a:pPr>
            <a:r>
              <a:rPr lang="en-GB" sz="1200" dirty="0"/>
              <a:t>Are there any particular issues that a PSW should be aware of? </a:t>
            </a:r>
          </a:p>
          <a:p>
            <a:pPr marL="171450" indent="-171450">
              <a:lnSpc>
                <a:spcPct val="100000"/>
              </a:lnSpc>
              <a:spcBef>
                <a:spcPts val="0"/>
              </a:spcBef>
              <a:spcAft>
                <a:spcPts val="0"/>
              </a:spcAft>
              <a:buFont typeface="Arial" panose="020B0604020202020204" pitchFamily="34" charset="0"/>
              <a:buChar char="•"/>
            </a:pPr>
            <a:r>
              <a:rPr lang="en-GB" sz="1200" dirty="0"/>
              <a:t>Would the GP be the best support for Tony ? </a:t>
            </a:r>
          </a:p>
        </p:txBody>
      </p:sp>
      <p:sp>
        <p:nvSpPr>
          <p:cNvPr id="4" name="Slide Number Placeholder 3">
            <a:extLst>
              <a:ext uri="{FF2B5EF4-FFF2-40B4-BE49-F238E27FC236}">
                <a16:creationId xmlns:a16="http://schemas.microsoft.com/office/drawing/2014/main" id="{8F064ECE-F9D3-4F8E-AB3B-07E0DE57611A}"/>
              </a:ext>
            </a:extLst>
          </p:cNvPr>
          <p:cNvSpPr>
            <a:spLocks noGrp="1"/>
          </p:cNvSpPr>
          <p:nvPr>
            <p:ph type="sldNum" sz="quarter" idx="4"/>
          </p:nvPr>
        </p:nvSpPr>
        <p:spPr/>
        <p:txBody>
          <a:bodyPr/>
          <a:lstStyle/>
          <a:p>
            <a:fld id="{963AE364-3624-814B-BDC1-6A7B3421206F}" type="slidenum">
              <a:rPr lang="en-US" smtClean="0"/>
              <a:pPr/>
              <a:t>13</a:t>
            </a:fld>
            <a:endParaRPr lang="en-US" dirty="0"/>
          </a:p>
        </p:txBody>
      </p:sp>
    </p:spTree>
    <p:extLst>
      <p:ext uri="{BB962C8B-B14F-4D97-AF65-F5344CB8AC3E}">
        <p14:creationId xmlns:p14="http://schemas.microsoft.com/office/powerpoint/2010/main" val="5284674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F8D2C-AD79-45FC-9F48-49293D0DD1D9}"/>
              </a:ext>
            </a:extLst>
          </p:cNvPr>
          <p:cNvSpPr>
            <a:spLocks noGrp="1"/>
          </p:cNvSpPr>
          <p:nvPr>
            <p:ph type="title"/>
          </p:nvPr>
        </p:nvSpPr>
        <p:spPr/>
        <p:txBody>
          <a:bodyPr/>
          <a:lstStyle/>
          <a:p>
            <a:r>
              <a:rPr lang="en-GB" dirty="0"/>
              <a:t>Voluntary and Community Sector</a:t>
            </a:r>
          </a:p>
        </p:txBody>
      </p:sp>
      <p:sp>
        <p:nvSpPr>
          <p:cNvPr id="4" name="Slide Number Placeholder 3">
            <a:extLst>
              <a:ext uri="{FF2B5EF4-FFF2-40B4-BE49-F238E27FC236}">
                <a16:creationId xmlns:a16="http://schemas.microsoft.com/office/drawing/2014/main" id="{AA0FE3D6-95F6-4D80-A522-AEC14C542AE3}"/>
              </a:ext>
            </a:extLst>
          </p:cNvPr>
          <p:cNvSpPr>
            <a:spLocks noGrp="1"/>
          </p:cNvSpPr>
          <p:nvPr>
            <p:ph type="sldNum" sz="quarter" idx="4"/>
          </p:nvPr>
        </p:nvSpPr>
        <p:spPr/>
        <p:txBody>
          <a:bodyPr/>
          <a:lstStyle/>
          <a:p>
            <a:fld id="{963AE364-3624-814B-BDC1-6A7B3421206F}" type="slidenum">
              <a:rPr lang="en-US" smtClean="0"/>
              <a:pPr/>
              <a:t>14</a:t>
            </a:fld>
            <a:endParaRPr lang="en-US" dirty="0"/>
          </a:p>
        </p:txBody>
      </p:sp>
      <p:pic>
        <p:nvPicPr>
          <p:cNvPr id="5" name="Picture 4">
            <a:extLst>
              <a:ext uri="{FF2B5EF4-FFF2-40B4-BE49-F238E27FC236}">
                <a16:creationId xmlns:a16="http://schemas.microsoft.com/office/drawing/2014/main" id="{605F51B3-1E29-45E9-9ADD-76AEF246C3F8}"/>
              </a:ext>
            </a:extLst>
          </p:cNvPr>
          <p:cNvPicPr>
            <a:picLocks noChangeAspect="1"/>
          </p:cNvPicPr>
          <p:nvPr/>
        </p:nvPicPr>
        <p:blipFill>
          <a:blip r:embed="rId2"/>
          <a:stretch>
            <a:fillRect/>
          </a:stretch>
        </p:blipFill>
        <p:spPr>
          <a:xfrm>
            <a:off x="94129" y="1703957"/>
            <a:ext cx="6669741" cy="3913368"/>
          </a:xfrm>
          <a:prstGeom prst="rect">
            <a:avLst/>
          </a:prstGeom>
        </p:spPr>
      </p:pic>
    </p:spTree>
    <p:extLst>
      <p:ext uri="{BB962C8B-B14F-4D97-AF65-F5344CB8AC3E}">
        <p14:creationId xmlns:p14="http://schemas.microsoft.com/office/powerpoint/2010/main" val="13545342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08615-5CA3-4B7E-B603-D427AFE6CD15}"/>
              </a:ext>
            </a:extLst>
          </p:cNvPr>
          <p:cNvSpPr>
            <a:spLocks noGrp="1"/>
          </p:cNvSpPr>
          <p:nvPr>
            <p:ph type="title"/>
          </p:nvPr>
        </p:nvSpPr>
        <p:spPr/>
        <p:txBody>
          <a:bodyPr>
            <a:normAutofit fontScale="90000"/>
          </a:bodyPr>
          <a:lstStyle/>
          <a:p>
            <a:r>
              <a:rPr lang="en-GB" dirty="0"/>
              <a:t>The role of voluntary and community sector organisations</a:t>
            </a:r>
          </a:p>
        </p:txBody>
      </p:sp>
      <p:sp>
        <p:nvSpPr>
          <p:cNvPr id="4" name="Slide Number Placeholder 3">
            <a:extLst>
              <a:ext uri="{FF2B5EF4-FFF2-40B4-BE49-F238E27FC236}">
                <a16:creationId xmlns:a16="http://schemas.microsoft.com/office/drawing/2014/main" id="{8811D76C-CC5E-42E4-917C-B64B2F127B3A}"/>
              </a:ext>
            </a:extLst>
          </p:cNvPr>
          <p:cNvSpPr>
            <a:spLocks noGrp="1"/>
          </p:cNvSpPr>
          <p:nvPr>
            <p:ph type="sldNum" sz="quarter" idx="4"/>
          </p:nvPr>
        </p:nvSpPr>
        <p:spPr/>
        <p:txBody>
          <a:bodyPr/>
          <a:lstStyle/>
          <a:p>
            <a:fld id="{963AE364-3624-814B-BDC1-6A7B3421206F}" type="slidenum">
              <a:rPr lang="en-US" smtClean="0"/>
              <a:pPr/>
              <a:t>15</a:t>
            </a:fld>
            <a:endParaRPr lang="en-US" dirty="0"/>
          </a:p>
        </p:txBody>
      </p:sp>
      <p:pic>
        <p:nvPicPr>
          <p:cNvPr id="5" name="Picture 4">
            <a:extLst>
              <a:ext uri="{FF2B5EF4-FFF2-40B4-BE49-F238E27FC236}">
                <a16:creationId xmlns:a16="http://schemas.microsoft.com/office/drawing/2014/main" id="{564E4727-E234-4207-B740-D2A873E52AF8}"/>
              </a:ext>
            </a:extLst>
          </p:cNvPr>
          <p:cNvPicPr>
            <a:picLocks noChangeAspect="1"/>
          </p:cNvPicPr>
          <p:nvPr/>
        </p:nvPicPr>
        <p:blipFill>
          <a:blip r:embed="rId2"/>
          <a:stretch>
            <a:fillRect/>
          </a:stretch>
        </p:blipFill>
        <p:spPr>
          <a:xfrm>
            <a:off x="235743" y="1676820"/>
            <a:ext cx="6386513" cy="1618804"/>
          </a:xfrm>
          <a:prstGeom prst="rect">
            <a:avLst/>
          </a:prstGeom>
        </p:spPr>
      </p:pic>
      <p:sp>
        <p:nvSpPr>
          <p:cNvPr id="6" name="Content Placeholder 2">
            <a:extLst>
              <a:ext uri="{FF2B5EF4-FFF2-40B4-BE49-F238E27FC236}">
                <a16:creationId xmlns:a16="http://schemas.microsoft.com/office/drawing/2014/main" id="{ADED3E8C-EDEE-41E2-8BEE-75F708FF9936}"/>
              </a:ext>
            </a:extLst>
          </p:cNvPr>
          <p:cNvSpPr>
            <a:spLocks noGrp="1"/>
          </p:cNvSpPr>
          <p:nvPr>
            <p:ph idx="1"/>
          </p:nvPr>
        </p:nvSpPr>
        <p:spPr>
          <a:xfrm>
            <a:off x="107579" y="3820487"/>
            <a:ext cx="3213841" cy="3379387"/>
          </a:xfrm>
        </p:spPr>
        <p:txBody>
          <a:bodyPr numCol="1">
            <a:noAutofit/>
          </a:bodyPr>
          <a:lstStyle/>
          <a:p>
            <a:pPr marL="0" indent="0">
              <a:buNone/>
            </a:pPr>
            <a:r>
              <a:rPr lang="en-GB" sz="1400" dirty="0">
                <a:solidFill>
                  <a:schemeClr val="tx1"/>
                </a:solidFill>
              </a:rPr>
              <a:t>These kinds of services are normally free or low cost, and can offer a range of support, such as:</a:t>
            </a:r>
          </a:p>
          <a:p>
            <a:pPr marL="285750" indent="-285750">
              <a:buFont typeface="Arial" panose="020B0604020202020204" pitchFamily="34" charset="0"/>
              <a:buChar char="•"/>
            </a:pPr>
            <a:r>
              <a:rPr lang="en-GB" sz="1400" dirty="0">
                <a:solidFill>
                  <a:schemeClr val="tx1"/>
                </a:solidFill>
              </a:rPr>
              <a:t>talking therapies</a:t>
            </a:r>
          </a:p>
          <a:p>
            <a:pPr marL="285750" indent="-285750">
              <a:buFont typeface="Arial" panose="020B0604020202020204" pitchFamily="34" charset="0"/>
              <a:buChar char="•"/>
            </a:pPr>
            <a:r>
              <a:rPr lang="en-GB" sz="1400" dirty="0">
                <a:solidFill>
                  <a:schemeClr val="tx1"/>
                </a:solidFill>
              </a:rPr>
              <a:t>peer support (support groups)</a:t>
            </a:r>
          </a:p>
          <a:p>
            <a:pPr marL="285750" indent="-285750">
              <a:buFont typeface="Arial" panose="020B0604020202020204" pitchFamily="34" charset="0"/>
              <a:buChar char="•"/>
            </a:pPr>
            <a:r>
              <a:rPr lang="en-GB" sz="1400" dirty="0">
                <a:solidFill>
                  <a:schemeClr val="tx1"/>
                </a:solidFill>
              </a:rPr>
              <a:t>hearing voices groups</a:t>
            </a:r>
          </a:p>
          <a:p>
            <a:pPr marL="285750" indent="-285750">
              <a:buFont typeface="Arial" panose="020B0604020202020204" pitchFamily="34" charset="0"/>
              <a:buChar char="•"/>
            </a:pPr>
            <a:r>
              <a:rPr lang="en-GB" sz="1400" dirty="0">
                <a:solidFill>
                  <a:schemeClr val="tx1"/>
                </a:solidFill>
              </a:rPr>
              <a:t>advocacy</a:t>
            </a:r>
          </a:p>
          <a:p>
            <a:pPr marL="285750" indent="-285750">
              <a:buFont typeface="Arial" panose="020B0604020202020204" pitchFamily="34" charset="0"/>
              <a:buChar char="•"/>
            </a:pPr>
            <a:r>
              <a:rPr lang="en-GB" sz="1400" dirty="0">
                <a:solidFill>
                  <a:schemeClr val="tx1"/>
                </a:solidFill>
              </a:rPr>
              <a:t>arts therapies</a:t>
            </a:r>
          </a:p>
          <a:p>
            <a:pPr marL="285750" indent="-285750">
              <a:buFont typeface="Arial" panose="020B0604020202020204" pitchFamily="34" charset="0"/>
              <a:buChar char="•"/>
            </a:pPr>
            <a:r>
              <a:rPr lang="en-GB" sz="1400" dirty="0">
                <a:solidFill>
                  <a:schemeClr val="tx1"/>
                </a:solidFill>
              </a:rPr>
              <a:t>complementary and alternative therapies</a:t>
            </a:r>
          </a:p>
          <a:p>
            <a:pPr marL="285750" indent="-285750">
              <a:buFont typeface="Arial" panose="020B0604020202020204" pitchFamily="34" charset="0"/>
              <a:buChar char="•"/>
            </a:pPr>
            <a:r>
              <a:rPr lang="en-GB" sz="1400" dirty="0">
                <a:solidFill>
                  <a:schemeClr val="tx1"/>
                </a:solidFill>
              </a:rPr>
              <a:t>advice services</a:t>
            </a:r>
          </a:p>
          <a:p>
            <a:pPr marL="285750" indent="-285750">
              <a:buFont typeface="Arial" panose="020B0604020202020204" pitchFamily="34" charset="0"/>
              <a:buChar char="•"/>
            </a:pPr>
            <a:r>
              <a:rPr lang="en-GB" sz="1400" dirty="0">
                <a:solidFill>
                  <a:schemeClr val="tx1"/>
                </a:solidFill>
              </a:rPr>
              <a:t>online services, such as forums or live chat.</a:t>
            </a:r>
          </a:p>
          <a:p>
            <a:pPr marL="0" indent="0">
              <a:buNone/>
            </a:pPr>
            <a:endParaRPr lang="en-GB" sz="1400" dirty="0">
              <a:solidFill>
                <a:schemeClr val="tx1"/>
              </a:solidFill>
            </a:endParaRPr>
          </a:p>
          <a:p>
            <a:pPr marL="0" indent="0">
              <a:buNone/>
            </a:pPr>
            <a:endParaRPr lang="en-GB" sz="1400" dirty="0">
              <a:solidFill>
                <a:schemeClr val="tx1"/>
              </a:solidFill>
            </a:endParaRPr>
          </a:p>
        </p:txBody>
      </p:sp>
      <p:sp>
        <p:nvSpPr>
          <p:cNvPr id="7" name="Rectangle 6">
            <a:extLst>
              <a:ext uri="{FF2B5EF4-FFF2-40B4-BE49-F238E27FC236}">
                <a16:creationId xmlns:a16="http://schemas.microsoft.com/office/drawing/2014/main" id="{E2AB2485-86CD-4EC8-977B-D75A2B101678}"/>
              </a:ext>
            </a:extLst>
          </p:cNvPr>
          <p:cNvSpPr/>
          <p:nvPr/>
        </p:nvSpPr>
        <p:spPr>
          <a:xfrm>
            <a:off x="3462546" y="3820487"/>
            <a:ext cx="3045824" cy="1468094"/>
          </a:xfrm>
          <a:prstGeom prst="rect">
            <a:avLst/>
          </a:prstGeom>
        </p:spPr>
        <p:txBody>
          <a:bodyPr wrap="square">
            <a:spAutoFit/>
          </a:bodyPr>
          <a:lstStyle/>
          <a:p>
            <a:r>
              <a:rPr lang="en-GB" sz="1400" dirty="0">
                <a:latin typeface="Calibri Light" panose="020F0302020204030204" pitchFamily="34" charset="0"/>
                <a:cs typeface="Calibri Light" panose="020F0302020204030204" pitchFamily="34" charset="0"/>
              </a:rPr>
              <a:t>However, they are not likely to:</a:t>
            </a:r>
          </a:p>
          <a:p>
            <a:pPr marL="228600" indent="-228600" defTabSz="914400">
              <a:lnSpc>
                <a:spcPct val="90000"/>
              </a:lnSpc>
              <a:spcBef>
                <a:spcPts val="1000"/>
              </a:spcBef>
              <a:buFont typeface="Arial" panose="020B0604020202020204" pitchFamily="34" charset="0"/>
              <a:buChar char="•"/>
            </a:pPr>
            <a:r>
              <a:rPr lang="en-GB" sz="1400" dirty="0">
                <a:latin typeface="Calibri Light" panose="020F0302020204030204" pitchFamily="34" charset="0"/>
                <a:cs typeface="Calibri Light" panose="020F0302020204030204" pitchFamily="34" charset="0"/>
              </a:rPr>
              <a:t>give a diagnosis</a:t>
            </a:r>
          </a:p>
          <a:p>
            <a:pPr marL="228600" indent="-228600" defTabSz="914400">
              <a:lnSpc>
                <a:spcPct val="90000"/>
              </a:lnSpc>
              <a:spcBef>
                <a:spcPts val="1000"/>
              </a:spcBef>
              <a:buFont typeface="Arial" panose="020B0604020202020204" pitchFamily="34" charset="0"/>
              <a:buChar char="•"/>
            </a:pPr>
            <a:r>
              <a:rPr lang="en-GB" sz="1400" dirty="0">
                <a:latin typeface="Calibri Light" panose="020F0302020204030204" pitchFamily="34" charset="0"/>
                <a:cs typeface="Calibri Light" panose="020F0302020204030204" pitchFamily="34" charset="0"/>
              </a:rPr>
              <a:t>provide medical services, such as psychiatry</a:t>
            </a:r>
          </a:p>
          <a:p>
            <a:pPr marL="228600" indent="-228600" defTabSz="914400">
              <a:lnSpc>
                <a:spcPct val="90000"/>
              </a:lnSpc>
              <a:spcBef>
                <a:spcPts val="1000"/>
              </a:spcBef>
              <a:buFont typeface="Arial" panose="020B0604020202020204" pitchFamily="34" charset="0"/>
              <a:buChar char="•"/>
            </a:pPr>
            <a:r>
              <a:rPr lang="en-GB" sz="1400" dirty="0">
                <a:latin typeface="Calibri Light" panose="020F0302020204030204" pitchFamily="34" charset="0"/>
                <a:cs typeface="Calibri Light" panose="020F0302020204030204" pitchFamily="34" charset="0"/>
              </a:rPr>
              <a:t>prescribe medication.</a:t>
            </a:r>
          </a:p>
        </p:txBody>
      </p:sp>
      <p:cxnSp>
        <p:nvCxnSpPr>
          <p:cNvPr id="8" name="Straight Connector 7">
            <a:extLst>
              <a:ext uri="{FF2B5EF4-FFF2-40B4-BE49-F238E27FC236}">
                <a16:creationId xmlns:a16="http://schemas.microsoft.com/office/drawing/2014/main" id="{FA79EDC6-0FE6-4785-9707-CF7095115B60}"/>
              </a:ext>
            </a:extLst>
          </p:cNvPr>
          <p:cNvCxnSpPr>
            <a:cxnSpLocks/>
          </p:cNvCxnSpPr>
          <p:nvPr/>
        </p:nvCxnSpPr>
        <p:spPr>
          <a:xfrm>
            <a:off x="3395455" y="3820487"/>
            <a:ext cx="0" cy="4382219"/>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4884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06AEF-F4BF-4B9F-9EE3-C41F4787CA80}"/>
              </a:ext>
            </a:extLst>
          </p:cNvPr>
          <p:cNvSpPr>
            <a:spLocks noGrp="1"/>
          </p:cNvSpPr>
          <p:nvPr>
            <p:ph type="title"/>
          </p:nvPr>
        </p:nvSpPr>
        <p:spPr/>
        <p:txBody>
          <a:bodyPr/>
          <a:lstStyle/>
          <a:p>
            <a:r>
              <a:rPr lang="en-GB" dirty="0"/>
              <a:t>Breakout discussion 8 – Voluntary and community sector</a:t>
            </a:r>
          </a:p>
        </p:txBody>
      </p:sp>
      <p:sp>
        <p:nvSpPr>
          <p:cNvPr id="8" name="Content Placeholder 7">
            <a:extLst>
              <a:ext uri="{FF2B5EF4-FFF2-40B4-BE49-F238E27FC236}">
                <a16:creationId xmlns:a16="http://schemas.microsoft.com/office/drawing/2014/main" id="{9A6DA599-5296-4C47-BA9B-D12521EE2174}"/>
              </a:ext>
            </a:extLst>
          </p:cNvPr>
          <p:cNvSpPr>
            <a:spLocks noGrp="1"/>
          </p:cNvSpPr>
          <p:nvPr>
            <p:ph idx="1"/>
          </p:nvPr>
        </p:nvSpPr>
        <p:spPr/>
        <p:txBody>
          <a:bodyPr/>
          <a:lstStyle/>
          <a:p>
            <a:pPr algn="ctr"/>
            <a:r>
              <a:rPr lang="en-GB" dirty="0"/>
              <a:t>What community service/support have you found particularly valuable (for yourself or the people you support)? What made them useful?</a:t>
            </a:r>
          </a:p>
          <a:p>
            <a:pPr algn="ctr"/>
            <a:endParaRPr lang="en-GB" dirty="0"/>
          </a:p>
          <a:p>
            <a:pPr algn="ctr"/>
            <a:r>
              <a:rPr lang="en-GB" dirty="0"/>
              <a:t>You will be asked to share your thoughts with the group.</a:t>
            </a:r>
          </a:p>
        </p:txBody>
      </p:sp>
      <p:sp>
        <p:nvSpPr>
          <p:cNvPr id="4" name="Slide Number Placeholder 3">
            <a:extLst>
              <a:ext uri="{FF2B5EF4-FFF2-40B4-BE49-F238E27FC236}">
                <a16:creationId xmlns:a16="http://schemas.microsoft.com/office/drawing/2014/main" id="{B557665E-BF09-4207-831B-CBAFCCD63DEB}"/>
              </a:ext>
            </a:extLst>
          </p:cNvPr>
          <p:cNvSpPr>
            <a:spLocks noGrp="1"/>
          </p:cNvSpPr>
          <p:nvPr>
            <p:ph type="sldNum" sz="quarter" idx="4"/>
          </p:nvPr>
        </p:nvSpPr>
        <p:spPr/>
        <p:txBody>
          <a:bodyPr/>
          <a:lstStyle/>
          <a:p>
            <a:fld id="{963AE364-3624-814B-BDC1-6A7B3421206F}" type="slidenum">
              <a:rPr lang="en-US" smtClean="0"/>
              <a:pPr/>
              <a:t>16</a:t>
            </a:fld>
            <a:endParaRPr lang="en-US" dirty="0"/>
          </a:p>
        </p:txBody>
      </p:sp>
    </p:spTree>
    <p:extLst>
      <p:ext uri="{BB962C8B-B14F-4D97-AF65-F5344CB8AC3E}">
        <p14:creationId xmlns:p14="http://schemas.microsoft.com/office/powerpoint/2010/main" val="36782894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43C80-E9AC-4B79-8003-90DACFD599CE}"/>
              </a:ext>
            </a:extLst>
          </p:cNvPr>
          <p:cNvSpPr>
            <a:spLocks noGrp="1"/>
          </p:cNvSpPr>
          <p:nvPr>
            <p:ph type="title"/>
          </p:nvPr>
        </p:nvSpPr>
        <p:spPr/>
        <p:txBody>
          <a:bodyPr/>
          <a:lstStyle/>
          <a:p>
            <a:r>
              <a:rPr lang="en-GB" dirty="0"/>
              <a:t>Breakout discussion 9 – Buddy catch up</a:t>
            </a:r>
          </a:p>
        </p:txBody>
      </p:sp>
      <p:sp>
        <p:nvSpPr>
          <p:cNvPr id="3" name="Content Placeholder 2">
            <a:extLst>
              <a:ext uri="{FF2B5EF4-FFF2-40B4-BE49-F238E27FC236}">
                <a16:creationId xmlns:a16="http://schemas.microsoft.com/office/drawing/2014/main" id="{C320AA71-ABF2-411D-B36D-592ED31ADA5C}"/>
              </a:ext>
            </a:extLst>
          </p:cNvPr>
          <p:cNvSpPr>
            <a:spLocks noGrp="1"/>
          </p:cNvSpPr>
          <p:nvPr>
            <p:ph idx="1"/>
          </p:nvPr>
        </p:nvSpPr>
        <p:spPr/>
        <p:txBody>
          <a:bodyPr/>
          <a:lstStyle/>
          <a:p>
            <a:pPr algn="ctr"/>
            <a:r>
              <a:rPr lang="en-GB" dirty="0"/>
              <a:t>Identify a situation in work where it might be helpful to support someone’s journey through, or understanding of different types of service.</a:t>
            </a:r>
          </a:p>
          <a:p>
            <a:pPr algn="ctr"/>
            <a:r>
              <a:rPr lang="en-GB" dirty="0"/>
              <a:t>How might you apply some of the learning from today?</a:t>
            </a:r>
          </a:p>
          <a:p>
            <a:endParaRPr lang="en-GB" dirty="0"/>
          </a:p>
        </p:txBody>
      </p:sp>
      <p:sp>
        <p:nvSpPr>
          <p:cNvPr id="4" name="Slide Number Placeholder 3">
            <a:extLst>
              <a:ext uri="{FF2B5EF4-FFF2-40B4-BE49-F238E27FC236}">
                <a16:creationId xmlns:a16="http://schemas.microsoft.com/office/drawing/2014/main" id="{BD9AC0E4-40F4-4A65-9A2C-91E555D29A0F}"/>
              </a:ext>
            </a:extLst>
          </p:cNvPr>
          <p:cNvSpPr>
            <a:spLocks noGrp="1"/>
          </p:cNvSpPr>
          <p:nvPr>
            <p:ph type="sldNum" sz="quarter" idx="4"/>
          </p:nvPr>
        </p:nvSpPr>
        <p:spPr/>
        <p:txBody>
          <a:bodyPr/>
          <a:lstStyle/>
          <a:p>
            <a:fld id="{963AE364-3624-814B-BDC1-6A7B3421206F}" type="slidenum">
              <a:rPr lang="en-US" smtClean="0"/>
              <a:pPr/>
              <a:t>17</a:t>
            </a:fld>
            <a:endParaRPr lang="en-US" dirty="0"/>
          </a:p>
        </p:txBody>
      </p:sp>
    </p:spTree>
    <p:extLst>
      <p:ext uri="{BB962C8B-B14F-4D97-AF65-F5344CB8AC3E}">
        <p14:creationId xmlns:p14="http://schemas.microsoft.com/office/powerpoint/2010/main" val="2028170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0C17892-7BCC-4908-A380-3F102A7BE4F6}"/>
              </a:ext>
            </a:extLst>
          </p:cNvPr>
          <p:cNvSpPr>
            <a:spLocks noGrp="1"/>
          </p:cNvSpPr>
          <p:nvPr>
            <p:ph type="title"/>
          </p:nvPr>
        </p:nvSpPr>
        <p:spPr/>
        <p:txBody>
          <a:bodyPr/>
          <a:lstStyle/>
          <a:p>
            <a:r>
              <a:rPr lang="en-GB" dirty="0"/>
              <a:t>Breakout discussion 1 – Buddy catch up</a:t>
            </a:r>
          </a:p>
        </p:txBody>
      </p:sp>
      <p:sp>
        <p:nvSpPr>
          <p:cNvPr id="7" name="Content Placeholder 6">
            <a:extLst>
              <a:ext uri="{FF2B5EF4-FFF2-40B4-BE49-F238E27FC236}">
                <a16:creationId xmlns:a16="http://schemas.microsoft.com/office/drawing/2014/main" id="{0E4385EA-CC55-4149-B391-8A8C7FCD0D85}"/>
              </a:ext>
            </a:extLst>
          </p:cNvPr>
          <p:cNvSpPr>
            <a:spLocks noGrp="1"/>
          </p:cNvSpPr>
          <p:nvPr>
            <p:ph idx="1"/>
          </p:nvPr>
        </p:nvSpPr>
        <p:spPr/>
        <p:txBody>
          <a:bodyPr/>
          <a:lstStyle/>
          <a:p>
            <a:pPr algn="ctr"/>
            <a:r>
              <a:rPr lang="en-GB" b="0" dirty="0"/>
              <a:t>Share with your buddy</a:t>
            </a:r>
          </a:p>
          <a:p>
            <a:pPr algn="ctr"/>
            <a:endParaRPr lang="en-GB" b="0" dirty="0"/>
          </a:p>
          <a:p>
            <a:pPr algn="ctr"/>
            <a:r>
              <a:rPr lang="en-GB" b="0" dirty="0"/>
              <a:t>What you want to get out of today’s session</a:t>
            </a:r>
          </a:p>
          <a:p>
            <a:pPr algn="ctr"/>
            <a:r>
              <a:rPr lang="en-GB" b="0" dirty="0"/>
              <a:t>Reflections on the last session </a:t>
            </a:r>
          </a:p>
          <a:p>
            <a:pPr algn="ctr"/>
            <a:r>
              <a:rPr lang="en-GB" b="0" dirty="0"/>
              <a:t>Any action you’ve taken to apply the thinking from the last session about supporting people through change</a:t>
            </a:r>
          </a:p>
          <a:p>
            <a:pPr algn="ctr"/>
            <a:endParaRPr lang="en-GB" b="0" dirty="0"/>
          </a:p>
          <a:p>
            <a:pPr algn="ctr"/>
            <a:r>
              <a:rPr lang="en-GB" b="0" dirty="0"/>
              <a:t>After this discussion you will be asked to share your thoughts but you won’t have to share the detail if you’d rather not.</a:t>
            </a:r>
          </a:p>
        </p:txBody>
      </p:sp>
      <p:sp>
        <p:nvSpPr>
          <p:cNvPr id="2" name="Slide Number Placeholder 1">
            <a:extLst>
              <a:ext uri="{FF2B5EF4-FFF2-40B4-BE49-F238E27FC236}">
                <a16:creationId xmlns:a16="http://schemas.microsoft.com/office/drawing/2014/main" id="{87787366-C420-47CE-A3BA-5783415291F0}"/>
              </a:ext>
            </a:extLst>
          </p:cNvPr>
          <p:cNvSpPr>
            <a:spLocks noGrp="1"/>
          </p:cNvSpPr>
          <p:nvPr>
            <p:ph type="sldNum" sz="quarter" idx="4"/>
          </p:nvPr>
        </p:nvSpPr>
        <p:spPr/>
        <p:txBody>
          <a:bodyPr/>
          <a:lstStyle/>
          <a:p>
            <a:fld id="{963AE364-3624-814B-BDC1-6A7B3421206F}" type="slidenum">
              <a:rPr lang="en-US" smtClean="0"/>
              <a:pPr/>
              <a:t>2</a:t>
            </a:fld>
            <a:endParaRPr lang="en-US" dirty="0"/>
          </a:p>
        </p:txBody>
      </p:sp>
    </p:spTree>
    <p:extLst>
      <p:ext uri="{BB962C8B-B14F-4D97-AF65-F5344CB8AC3E}">
        <p14:creationId xmlns:p14="http://schemas.microsoft.com/office/powerpoint/2010/main" val="1086322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B1023-63F2-4BD2-B403-DBB931DEB1A2}"/>
              </a:ext>
            </a:extLst>
          </p:cNvPr>
          <p:cNvSpPr>
            <a:spLocks noGrp="1"/>
          </p:cNvSpPr>
          <p:nvPr>
            <p:ph type="title"/>
          </p:nvPr>
        </p:nvSpPr>
        <p:spPr/>
        <p:txBody>
          <a:bodyPr/>
          <a:lstStyle/>
          <a:p>
            <a:r>
              <a:rPr lang="en-GB" dirty="0"/>
              <a:t>System overview</a:t>
            </a:r>
          </a:p>
        </p:txBody>
      </p:sp>
      <p:sp>
        <p:nvSpPr>
          <p:cNvPr id="4" name="Slide Number Placeholder 3">
            <a:extLst>
              <a:ext uri="{FF2B5EF4-FFF2-40B4-BE49-F238E27FC236}">
                <a16:creationId xmlns:a16="http://schemas.microsoft.com/office/drawing/2014/main" id="{3C55A03E-E984-40FA-BEFA-22118B6E2C83}"/>
              </a:ext>
            </a:extLst>
          </p:cNvPr>
          <p:cNvSpPr>
            <a:spLocks noGrp="1"/>
          </p:cNvSpPr>
          <p:nvPr>
            <p:ph type="sldNum" sz="quarter" idx="4"/>
          </p:nvPr>
        </p:nvSpPr>
        <p:spPr/>
        <p:txBody>
          <a:bodyPr/>
          <a:lstStyle/>
          <a:p>
            <a:fld id="{963AE364-3624-814B-BDC1-6A7B3421206F}" type="slidenum">
              <a:rPr lang="en-US" smtClean="0"/>
              <a:pPr/>
              <a:t>3</a:t>
            </a:fld>
            <a:endParaRPr lang="en-US" dirty="0"/>
          </a:p>
        </p:txBody>
      </p:sp>
      <p:pic>
        <p:nvPicPr>
          <p:cNvPr id="5" name="Picture 2" descr="Where do NHS community health services fit within systems that support health and care?">
            <a:extLst>
              <a:ext uri="{FF2B5EF4-FFF2-40B4-BE49-F238E27FC236}">
                <a16:creationId xmlns:a16="http://schemas.microsoft.com/office/drawing/2014/main" id="{4CE64004-6B81-4C72-84E5-C36041858A2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0391"/>
          <a:stretch/>
        </p:blipFill>
        <p:spPr bwMode="auto">
          <a:xfrm>
            <a:off x="214664" y="1739605"/>
            <a:ext cx="6428671" cy="483693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A62C116-BB75-4DC0-A477-2848E0D5502E}"/>
              </a:ext>
            </a:extLst>
          </p:cNvPr>
          <p:cNvSpPr txBox="1"/>
          <p:nvPr/>
        </p:nvSpPr>
        <p:spPr>
          <a:xfrm>
            <a:off x="110694" y="6565211"/>
            <a:ext cx="5832751" cy="461665"/>
          </a:xfrm>
          <a:prstGeom prst="rect">
            <a:avLst/>
          </a:prstGeom>
          <a:noFill/>
        </p:spPr>
        <p:txBody>
          <a:bodyPr wrap="none" rtlCol="0">
            <a:spAutoFit/>
          </a:bodyPr>
          <a:lstStyle/>
          <a:p>
            <a:r>
              <a:rPr lang="en-GB" sz="1200" dirty="0"/>
              <a:t>Source: Reimagining community services: making the most of our assets (The King’s Fund )</a:t>
            </a:r>
          </a:p>
          <a:p>
            <a:endParaRPr lang="en-GB" sz="1200" dirty="0"/>
          </a:p>
        </p:txBody>
      </p:sp>
    </p:spTree>
    <p:extLst>
      <p:ext uri="{BB962C8B-B14F-4D97-AF65-F5344CB8AC3E}">
        <p14:creationId xmlns:p14="http://schemas.microsoft.com/office/powerpoint/2010/main" val="3054429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5CC02-01B1-4864-9166-2EE75B3B44BB}"/>
              </a:ext>
            </a:extLst>
          </p:cNvPr>
          <p:cNvSpPr>
            <a:spLocks noGrp="1"/>
          </p:cNvSpPr>
          <p:nvPr>
            <p:ph type="title"/>
          </p:nvPr>
        </p:nvSpPr>
        <p:spPr/>
        <p:txBody>
          <a:bodyPr/>
          <a:lstStyle/>
          <a:p>
            <a:r>
              <a:rPr lang="en-GB" dirty="0"/>
              <a:t>Moving between services</a:t>
            </a:r>
          </a:p>
        </p:txBody>
      </p:sp>
      <p:sp>
        <p:nvSpPr>
          <p:cNvPr id="4" name="Slide Number Placeholder 3">
            <a:extLst>
              <a:ext uri="{FF2B5EF4-FFF2-40B4-BE49-F238E27FC236}">
                <a16:creationId xmlns:a16="http://schemas.microsoft.com/office/drawing/2014/main" id="{3E3C7A9C-B8A2-44BE-9113-6BBF3BE75D15}"/>
              </a:ext>
            </a:extLst>
          </p:cNvPr>
          <p:cNvSpPr>
            <a:spLocks noGrp="1"/>
          </p:cNvSpPr>
          <p:nvPr>
            <p:ph type="sldNum" sz="quarter" idx="4"/>
          </p:nvPr>
        </p:nvSpPr>
        <p:spPr/>
        <p:txBody>
          <a:bodyPr/>
          <a:lstStyle/>
          <a:p>
            <a:fld id="{963AE364-3624-814B-BDC1-6A7B3421206F}" type="slidenum">
              <a:rPr lang="en-US" smtClean="0"/>
              <a:pPr/>
              <a:t>4</a:t>
            </a:fld>
            <a:endParaRPr lang="en-US" dirty="0"/>
          </a:p>
        </p:txBody>
      </p:sp>
      <p:pic>
        <p:nvPicPr>
          <p:cNvPr id="5" name="Picture 4">
            <a:extLst>
              <a:ext uri="{FF2B5EF4-FFF2-40B4-BE49-F238E27FC236}">
                <a16:creationId xmlns:a16="http://schemas.microsoft.com/office/drawing/2014/main" id="{452A98D1-3BDD-4D39-9DE7-226AB88B5980}"/>
              </a:ext>
            </a:extLst>
          </p:cNvPr>
          <p:cNvPicPr>
            <a:picLocks noChangeAspect="1"/>
          </p:cNvPicPr>
          <p:nvPr/>
        </p:nvPicPr>
        <p:blipFill>
          <a:blip r:embed="rId2"/>
          <a:stretch>
            <a:fillRect/>
          </a:stretch>
        </p:blipFill>
        <p:spPr>
          <a:xfrm>
            <a:off x="302559" y="2041220"/>
            <a:ext cx="6252882" cy="4059139"/>
          </a:xfrm>
          <a:prstGeom prst="rect">
            <a:avLst/>
          </a:prstGeom>
        </p:spPr>
      </p:pic>
    </p:spTree>
    <p:extLst>
      <p:ext uri="{BB962C8B-B14F-4D97-AF65-F5344CB8AC3E}">
        <p14:creationId xmlns:p14="http://schemas.microsoft.com/office/powerpoint/2010/main" val="1406185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EDF9B-B432-43F1-BF8C-01DCEFF5F1A1}"/>
              </a:ext>
            </a:extLst>
          </p:cNvPr>
          <p:cNvSpPr>
            <a:spLocks noGrp="1"/>
          </p:cNvSpPr>
          <p:nvPr>
            <p:ph type="title"/>
          </p:nvPr>
        </p:nvSpPr>
        <p:spPr/>
        <p:txBody>
          <a:bodyPr/>
          <a:lstStyle/>
          <a:p>
            <a:r>
              <a:rPr lang="en-GB" dirty="0"/>
              <a:t>Transitions</a:t>
            </a:r>
          </a:p>
        </p:txBody>
      </p:sp>
      <p:sp>
        <p:nvSpPr>
          <p:cNvPr id="4" name="Slide Number Placeholder 3">
            <a:extLst>
              <a:ext uri="{FF2B5EF4-FFF2-40B4-BE49-F238E27FC236}">
                <a16:creationId xmlns:a16="http://schemas.microsoft.com/office/drawing/2014/main" id="{7AF17971-5EAF-483A-8A98-DECBE1053DEA}"/>
              </a:ext>
            </a:extLst>
          </p:cNvPr>
          <p:cNvSpPr>
            <a:spLocks noGrp="1"/>
          </p:cNvSpPr>
          <p:nvPr>
            <p:ph type="sldNum" sz="quarter" idx="4"/>
          </p:nvPr>
        </p:nvSpPr>
        <p:spPr/>
        <p:txBody>
          <a:bodyPr/>
          <a:lstStyle/>
          <a:p>
            <a:fld id="{963AE364-3624-814B-BDC1-6A7B3421206F}" type="slidenum">
              <a:rPr lang="en-US" smtClean="0"/>
              <a:pPr/>
              <a:t>5</a:t>
            </a:fld>
            <a:endParaRPr lang="en-US" dirty="0"/>
          </a:p>
        </p:txBody>
      </p:sp>
      <p:pic>
        <p:nvPicPr>
          <p:cNvPr id="5" name="Picture 4">
            <a:extLst>
              <a:ext uri="{FF2B5EF4-FFF2-40B4-BE49-F238E27FC236}">
                <a16:creationId xmlns:a16="http://schemas.microsoft.com/office/drawing/2014/main" id="{1861A634-9484-493C-B6AF-0E09D05D1561}"/>
              </a:ext>
            </a:extLst>
          </p:cNvPr>
          <p:cNvPicPr>
            <a:picLocks noChangeAspect="1"/>
          </p:cNvPicPr>
          <p:nvPr/>
        </p:nvPicPr>
        <p:blipFill>
          <a:blip r:embed="rId2"/>
          <a:stretch>
            <a:fillRect/>
          </a:stretch>
        </p:blipFill>
        <p:spPr>
          <a:xfrm>
            <a:off x="157670" y="1740668"/>
            <a:ext cx="6542660" cy="3409556"/>
          </a:xfrm>
          <a:prstGeom prst="rect">
            <a:avLst/>
          </a:prstGeom>
        </p:spPr>
      </p:pic>
    </p:spTree>
    <p:extLst>
      <p:ext uri="{BB962C8B-B14F-4D97-AF65-F5344CB8AC3E}">
        <p14:creationId xmlns:p14="http://schemas.microsoft.com/office/powerpoint/2010/main" val="2143495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06AEF-F4BF-4B9F-9EE3-C41F4787CA80}"/>
              </a:ext>
            </a:extLst>
          </p:cNvPr>
          <p:cNvSpPr>
            <a:spLocks noGrp="1"/>
          </p:cNvSpPr>
          <p:nvPr>
            <p:ph type="title"/>
          </p:nvPr>
        </p:nvSpPr>
        <p:spPr/>
        <p:txBody>
          <a:bodyPr/>
          <a:lstStyle/>
          <a:p>
            <a:r>
              <a:rPr lang="en-GB" dirty="0"/>
              <a:t>Breakout discussion 2 - The change cycle</a:t>
            </a:r>
          </a:p>
        </p:txBody>
      </p:sp>
      <p:sp>
        <p:nvSpPr>
          <p:cNvPr id="4" name="Slide Number Placeholder 3">
            <a:extLst>
              <a:ext uri="{FF2B5EF4-FFF2-40B4-BE49-F238E27FC236}">
                <a16:creationId xmlns:a16="http://schemas.microsoft.com/office/drawing/2014/main" id="{B557665E-BF09-4207-831B-CBAFCCD63DEB}"/>
              </a:ext>
            </a:extLst>
          </p:cNvPr>
          <p:cNvSpPr>
            <a:spLocks noGrp="1"/>
          </p:cNvSpPr>
          <p:nvPr>
            <p:ph type="sldNum" sz="quarter" idx="4"/>
          </p:nvPr>
        </p:nvSpPr>
        <p:spPr/>
        <p:txBody>
          <a:bodyPr/>
          <a:lstStyle/>
          <a:p>
            <a:fld id="{963AE364-3624-814B-BDC1-6A7B3421206F}" type="slidenum">
              <a:rPr lang="en-US" smtClean="0"/>
              <a:pPr/>
              <a:t>6</a:t>
            </a:fld>
            <a:endParaRPr lang="en-US" dirty="0"/>
          </a:p>
        </p:txBody>
      </p:sp>
      <p:sp>
        <p:nvSpPr>
          <p:cNvPr id="7" name="Rectangle 6">
            <a:extLst>
              <a:ext uri="{FF2B5EF4-FFF2-40B4-BE49-F238E27FC236}">
                <a16:creationId xmlns:a16="http://schemas.microsoft.com/office/drawing/2014/main" id="{9C8788C8-6831-4C9D-926A-24CE0FE11B4F}"/>
              </a:ext>
            </a:extLst>
          </p:cNvPr>
          <p:cNvSpPr/>
          <p:nvPr/>
        </p:nvSpPr>
        <p:spPr>
          <a:xfrm>
            <a:off x="257595" y="1699040"/>
            <a:ext cx="6342809" cy="1754326"/>
          </a:xfrm>
          <a:prstGeom prst="rect">
            <a:avLst/>
          </a:prstGeom>
        </p:spPr>
        <p:txBody>
          <a:bodyPr wrap="square">
            <a:spAutoFit/>
          </a:bodyPr>
          <a:lstStyle/>
          <a:p>
            <a:pPr marL="285750" indent="-285750">
              <a:buFont typeface="Arial" panose="020B0604020202020204" pitchFamily="34" charset="0"/>
              <a:buChar char="•"/>
            </a:pPr>
            <a:r>
              <a:rPr lang="en-GB" dirty="0"/>
              <a:t>What are your experiences of transitions through the system?</a:t>
            </a:r>
          </a:p>
          <a:p>
            <a:pPr marL="285750" indent="-285750">
              <a:buFont typeface="Arial" panose="020B0604020202020204" pitchFamily="34" charset="0"/>
              <a:buChar char="•"/>
            </a:pPr>
            <a:r>
              <a:rPr lang="en-GB" dirty="0"/>
              <a:t>Discuss your personal experiences and/or your experiences of supporting others through these transitions</a:t>
            </a:r>
          </a:p>
          <a:p>
            <a:pPr marL="285750" indent="-285750">
              <a:buFont typeface="Arial" panose="020B0604020202020204" pitchFamily="34" charset="0"/>
              <a:buChar char="•"/>
            </a:pPr>
            <a:endParaRPr lang="en-GB" dirty="0"/>
          </a:p>
          <a:p>
            <a:r>
              <a:rPr lang="en-GB" dirty="0"/>
              <a:t>After this conversation will be asked to share only what you are comfortable to share about your own experiences.  </a:t>
            </a:r>
          </a:p>
        </p:txBody>
      </p:sp>
    </p:spTree>
    <p:extLst>
      <p:ext uri="{BB962C8B-B14F-4D97-AF65-F5344CB8AC3E}">
        <p14:creationId xmlns:p14="http://schemas.microsoft.com/office/powerpoint/2010/main" val="3874229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06AEF-F4BF-4B9F-9EE3-C41F4787CA80}"/>
              </a:ext>
            </a:extLst>
          </p:cNvPr>
          <p:cNvSpPr>
            <a:spLocks noGrp="1"/>
          </p:cNvSpPr>
          <p:nvPr>
            <p:ph type="title"/>
          </p:nvPr>
        </p:nvSpPr>
        <p:spPr/>
        <p:txBody>
          <a:bodyPr/>
          <a:lstStyle/>
          <a:p>
            <a:r>
              <a:rPr lang="en-GB" dirty="0"/>
              <a:t>Breakout discussion 3 – Case study 1 part 1</a:t>
            </a:r>
          </a:p>
        </p:txBody>
      </p:sp>
      <p:sp>
        <p:nvSpPr>
          <p:cNvPr id="8" name="Content Placeholder 7">
            <a:extLst>
              <a:ext uri="{FF2B5EF4-FFF2-40B4-BE49-F238E27FC236}">
                <a16:creationId xmlns:a16="http://schemas.microsoft.com/office/drawing/2014/main" id="{C0A10D4D-DEB6-4077-ADB3-F128C3240149}"/>
              </a:ext>
            </a:extLst>
          </p:cNvPr>
          <p:cNvSpPr>
            <a:spLocks noGrp="1"/>
          </p:cNvSpPr>
          <p:nvPr>
            <p:ph idx="1"/>
          </p:nvPr>
        </p:nvSpPr>
        <p:spPr/>
        <p:txBody>
          <a:bodyPr>
            <a:normAutofit fontScale="77500" lnSpcReduction="20000"/>
          </a:bodyPr>
          <a:lstStyle/>
          <a:p>
            <a:pPr>
              <a:lnSpc>
                <a:spcPct val="120000"/>
              </a:lnSpc>
            </a:pPr>
            <a:r>
              <a:rPr lang="en-GB" dirty="0"/>
              <a:t>Harjit was in a low secure forensic hospital, he had been an inpatient for 5 years. Sara, a peer support worker and new to the ward notices that Harjit is less chatty than some of the others on the ward, and has observed that he avoids eye contact with some of the staff, particularly the consultant.</a:t>
            </a:r>
          </a:p>
          <a:p>
            <a:pPr>
              <a:lnSpc>
                <a:spcPct val="120000"/>
              </a:lnSpc>
            </a:pPr>
            <a:r>
              <a:rPr lang="en-GB" dirty="0"/>
              <a:t>Sami, one of the ward nurses talks to Harjit and reminds him that his next six-month review with the ward consultant was in a weeks time. Following this conversation, Sara notices the Harjit’s leg has become restless. She asks him if he’s okay. Harjit explains that he is fine, he just doesn’t like reviews. Sara asked what it was about them he didn’t like. Harjit said, “nothing changes, you go in and come out and that’s it for another 6 months.” Sara asked what Harjit what he would like to get out of the ward review. Harjit said “I want to go home”. </a:t>
            </a:r>
          </a:p>
          <a:p>
            <a:pPr>
              <a:lnSpc>
                <a:spcPct val="120000"/>
              </a:lnSpc>
            </a:pPr>
            <a:r>
              <a:rPr lang="en-GB" dirty="0"/>
              <a:t>Sara asked Harjit if he knew what it was that was stopping him from getting home leave. Harjit said that he was on the ward because he had physically attacked someone at a time when he was wasn’t feeling himself.  Because of this he wasn’t allowed leave until he had completed a course on anger management. Sara asks Harjit more about the anger management course, and Harjit explains that he had tried it but found the it too distressing. He said it was based on a psychological model that deliberately provoked angry feelings inside of you. Harjit said that it wasn’t a helpful way to help him process his emotional responses but because he refused to follow the course through until the end the ward refused to grant him any leave. Sara asked Harjit how long it had been since he had any leave. Harjit replied “2 years”. </a:t>
            </a:r>
          </a:p>
          <a:p>
            <a:pPr>
              <a:lnSpc>
                <a:spcPct val="120000"/>
              </a:lnSpc>
            </a:pPr>
            <a:r>
              <a:rPr lang="en-GB" dirty="0"/>
              <a:t>Sara asked if Harjit would like her to be present at the ward review next week, Sara explained it was completely optional. Harjit agreed and said he would like her to be there.</a:t>
            </a:r>
          </a:p>
          <a:p>
            <a:pPr>
              <a:lnSpc>
                <a:spcPct val="120000"/>
              </a:lnSpc>
            </a:pPr>
            <a:r>
              <a:rPr lang="en-GB" dirty="0"/>
              <a:t>During the ward review Harjit explains, with Sara support, why he has been reluctant to engage with the anger management course. They agree with the consultant the Harjit can attend a different type of anger management course, and negotiate a trial period of leave. Over the next few weeks Harjit attends the anger management course and is allowed increasingly long periods of leave away from the ward. They begin to have discussions about when Harjit might be able to return to the community with the support of the adult mental health community team.</a:t>
            </a:r>
          </a:p>
          <a:p>
            <a:pPr>
              <a:lnSpc>
                <a:spcPct val="120000"/>
              </a:lnSpc>
            </a:pPr>
            <a:r>
              <a:rPr lang="en-GB" b="1" dirty="0"/>
              <a:t>Discuss</a:t>
            </a:r>
          </a:p>
          <a:p>
            <a:pPr>
              <a:lnSpc>
                <a:spcPct val="120000"/>
              </a:lnSpc>
            </a:pPr>
            <a:r>
              <a:rPr lang="en-GB" dirty="0"/>
              <a:t>As Harjit starts to prepare to leave the forensic hospital and return to the community, what sort of support do you think he might need from Sara?</a:t>
            </a:r>
          </a:p>
          <a:p>
            <a:pPr>
              <a:lnSpc>
                <a:spcPct val="120000"/>
              </a:lnSpc>
            </a:pPr>
            <a:endParaRPr lang="en-GB" dirty="0"/>
          </a:p>
        </p:txBody>
      </p:sp>
      <p:sp>
        <p:nvSpPr>
          <p:cNvPr id="4" name="Slide Number Placeholder 3">
            <a:extLst>
              <a:ext uri="{FF2B5EF4-FFF2-40B4-BE49-F238E27FC236}">
                <a16:creationId xmlns:a16="http://schemas.microsoft.com/office/drawing/2014/main" id="{B557665E-BF09-4207-831B-CBAFCCD63DEB}"/>
              </a:ext>
            </a:extLst>
          </p:cNvPr>
          <p:cNvSpPr>
            <a:spLocks noGrp="1"/>
          </p:cNvSpPr>
          <p:nvPr>
            <p:ph type="sldNum" sz="quarter" idx="4"/>
          </p:nvPr>
        </p:nvSpPr>
        <p:spPr/>
        <p:txBody>
          <a:bodyPr/>
          <a:lstStyle/>
          <a:p>
            <a:fld id="{963AE364-3624-814B-BDC1-6A7B3421206F}" type="slidenum">
              <a:rPr lang="en-US" smtClean="0"/>
              <a:pPr/>
              <a:t>7</a:t>
            </a:fld>
            <a:endParaRPr lang="en-US" dirty="0"/>
          </a:p>
        </p:txBody>
      </p:sp>
    </p:spTree>
    <p:extLst>
      <p:ext uri="{BB962C8B-B14F-4D97-AF65-F5344CB8AC3E}">
        <p14:creationId xmlns:p14="http://schemas.microsoft.com/office/powerpoint/2010/main" val="1023713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06AEF-F4BF-4B9F-9EE3-C41F4787CA80}"/>
              </a:ext>
            </a:extLst>
          </p:cNvPr>
          <p:cNvSpPr>
            <a:spLocks noGrp="1"/>
          </p:cNvSpPr>
          <p:nvPr>
            <p:ph type="title"/>
          </p:nvPr>
        </p:nvSpPr>
        <p:spPr/>
        <p:txBody>
          <a:bodyPr/>
          <a:lstStyle/>
          <a:p>
            <a:r>
              <a:rPr lang="en-GB" dirty="0"/>
              <a:t>Breakout discussion 4 – Case study 1 part 2</a:t>
            </a:r>
          </a:p>
        </p:txBody>
      </p:sp>
      <p:sp>
        <p:nvSpPr>
          <p:cNvPr id="4" name="Slide Number Placeholder 3">
            <a:extLst>
              <a:ext uri="{FF2B5EF4-FFF2-40B4-BE49-F238E27FC236}">
                <a16:creationId xmlns:a16="http://schemas.microsoft.com/office/drawing/2014/main" id="{B557665E-BF09-4207-831B-CBAFCCD63DEB}"/>
              </a:ext>
            </a:extLst>
          </p:cNvPr>
          <p:cNvSpPr>
            <a:spLocks noGrp="1"/>
          </p:cNvSpPr>
          <p:nvPr>
            <p:ph type="sldNum" sz="quarter" idx="4"/>
          </p:nvPr>
        </p:nvSpPr>
        <p:spPr/>
        <p:txBody>
          <a:bodyPr/>
          <a:lstStyle/>
          <a:p>
            <a:fld id="{963AE364-3624-814B-BDC1-6A7B3421206F}" type="slidenum">
              <a:rPr lang="en-US" smtClean="0"/>
              <a:pPr/>
              <a:t>8</a:t>
            </a:fld>
            <a:endParaRPr lang="en-US" dirty="0"/>
          </a:p>
        </p:txBody>
      </p:sp>
      <p:sp>
        <p:nvSpPr>
          <p:cNvPr id="8" name="Content Placeholder 7">
            <a:extLst>
              <a:ext uri="{FF2B5EF4-FFF2-40B4-BE49-F238E27FC236}">
                <a16:creationId xmlns:a16="http://schemas.microsoft.com/office/drawing/2014/main" id="{36D96929-640B-4BFA-9257-EDD3F7A749A9}"/>
              </a:ext>
            </a:extLst>
          </p:cNvPr>
          <p:cNvSpPr>
            <a:spLocks noGrp="1"/>
          </p:cNvSpPr>
          <p:nvPr>
            <p:ph idx="1"/>
          </p:nvPr>
        </p:nvSpPr>
        <p:spPr>
          <a:xfrm>
            <a:off x="471488" y="1479133"/>
            <a:ext cx="5915025" cy="7442617"/>
          </a:xfrm>
        </p:spPr>
        <p:txBody>
          <a:bodyPr>
            <a:normAutofit/>
          </a:bodyPr>
          <a:lstStyle/>
          <a:p>
            <a:pPr>
              <a:lnSpc>
                <a:spcPct val="120000"/>
              </a:lnSpc>
            </a:pPr>
            <a:r>
              <a:rPr lang="en-GB" sz="1200" dirty="0"/>
              <a:t>A few months later, Harjit transferred to the Adult Mental Health community team to continue to receive support in the community. </a:t>
            </a:r>
          </a:p>
          <a:p>
            <a:pPr>
              <a:lnSpc>
                <a:spcPct val="120000"/>
              </a:lnSpc>
            </a:pPr>
            <a:r>
              <a:rPr lang="en-GB" sz="1200" dirty="0"/>
              <a:t>Phil a community peer support worker started working with Harjit. Phil was keen to try and help Harjit rebuild his life. They talked a lot about Harjit’s experiences of being an inpatient on a Forensic ward. Harjit said he found it helpful to talk, he felt lighter. </a:t>
            </a:r>
          </a:p>
          <a:p>
            <a:pPr>
              <a:lnSpc>
                <a:spcPct val="120000"/>
              </a:lnSpc>
            </a:pPr>
            <a:r>
              <a:rPr lang="en-GB" sz="1200" dirty="0"/>
              <a:t>Harjit’s mental health team felt he was ready to be discharged back to GP. This had been discussed with Harjit, but Harjit did not feel ready to be discharged. Phil felt that Harjit had come a long way but is unsure what might be holding him back from being ready to be discharged. </a:t>
            </a:r>
          </a:p>
          <a:p>
            <a:pPr>
              <a:lnSpc>
                <a:spcPct val="120000"/>
              </a:lnSpc>
            </a:pPr>
            <a:r>
              <a:rPr lang="en-GB" sz="1200" b="1" dirty="0"/>
              <a:t>Discuss</a:t>
            </a:r>
          </a:p>
          <a:p>
            <a:pPr>
              <a:lnSpc>
                <a:spcPct val="120000"/>
              </a:lnSpc>
            </a:pPr>
            <a:r>
              <a:rPr lang="en-GB" sz="1200" dirty="0"/>
              <a:t>What is the peer support role here with:</a:t>
            </a:r>
          </a:p>
          <a:p>
            <a:pPr marL="171450" indent="-171450">
              <a:lnSpc>
                <a:spcPct val="120000"/>
              </a:lnSpc>
              <a:buFont typeface="Arial" panose="020B0604020202020204" pitchFamily="34" charset="0"/>
              <a:buChar char="•"/>
            </a:pPr>
            <a:r>
              <a:rPr lang="en-GB" sz="1200" dirty="0"/>
              <a:t>community mental health team? </a:t>
            </a:r>
          </a:p>
          <a:p>
            <a:pPr marL="171450" indent="-171450">
              <a:lnSpc>
                <a:spcPct val="120000"/>
              </a:lnSpc>
              <a:buFont typeface="Arial" panose="020B0604020202020204" pitchFamily="34" charset="0"/>
              <a:buChar char="•"/>
            </a:pPr>
            <a:r>
              <a:rPr lang="en-GB" sz="1200" dirty="0"/>
              <a:t>supporting Harjit?</a:t>
            </a:r>
          </a:p>
          <a:p>
            <a:pPr>
              <a:lnSpc>
                <a:spcPct val="120000"/>
              </a:lnSpc>
            </a:pPr>
            <a:endParaRPr lang="en-GB" sz="1200" dirty="0"/>
          </a:p>
        </p:txBody>
      </p:sp>
    </p:spTree>
    <p:extLst>
      <p:ext uri="{BB962C8B-B14F-4D97-AF65-F5344CB8AC3E}">
        <p14:creationId xmlns:p14="http://schemas.microsoft.com/office/powerpoint/2010/main" val="1456439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06AEF-F4BF-4B9F-9EE3-C41F4787CA80}"/>
              </a:ext>
            </a:extLst>
          </p:cNvPr>
          <p:cNvSpPr>
            <a:spLocks noGrp="1"/>
          </p:cNvSpPr>
          <p:nvPr>
            <p:ph type="title"/>
          </p:nvPr>
        </p:nvSpPr>
        <p:spPr/>
        <p:txBody>
          <a:bodyPr/>
          <a:lstStyle/>
          <a:p>
            <a:r>
              <a:rPr lang="en-GB" dirty="0"/>
              <a:t>Breakout discussion 5 – Case study 2</a:t>
            </a:r>
          </a:p>
        </p:txBody>
      </p:sp>
      <p:sp>
        <p:nvSpPr>
          <p:cNvPr id="4" name="Slide Number Placeholder 3">
            <a:extLst>
              <a:ext uri="{FF2B5EF4-FFF2-40B4-BE49-F238E27FC236}">
                <a16:creationId xmlns:a16="http://schemas.microsoft.com/office/drawing/2014/main" id="{B557665E-BF09-4207-831B-CBAFCCD63DEB}"/>
              </a:ext>
            </a:extLst>
          </p:cNvPr>
          <p:cNvSpPr>
            <a:spLocks noGrp="1"/>
          </p:cNvSpPr>
          <p:nvPr>
            <p:ph type="sldNum" sz="quarter" idx="4"/>
          </p:nvPr>
        </p:nvSpPr>
        <p:spPr/>
        <p:txBody>
          <a:bodyPr/>
          <a:lstStyle/>
          <a:p>
            <a:fld id="{963AE364-3624-814B-BDC1-6A7B3421206F}" type="slidenum">
              <a:rPr lang="en-US" smtClean="0"/>
              <a:pPr/>
              <a:t>9</a:t>
            </a:fld>
            <a:endParaRPr lang="en-US" dirty="0"/>
          </a:p>
        </p:txBody>
      </p:sp>
      <p:sp>
        <p:nvSpPr>
          <p:cNvPr id="8" name="Content Placeholder 7">
            <a:extLst>
              <a:ext uri="{FF2B5EF4-FFF2-40B4-BE49-F238E27FC236}">
                <a16:creationId xmlns:a16="http://schemas.microsoft.com/office/drawing/2014/main" id="{2259AD2D-1B59-4383-933E-CC0F261916E6}"/>
              </a:ext>
            </a:extLst>
          </p:cNvPr>
          <p:cNvSpPr>
            <a:spLocks noGrp="1"/>
          </p:cNvSpPr>
          <p:nvPr>
            <p:ph idx="1"/>
          </p:nvPr>
        </p:nvSpPr>
        <p:spPr>
          <a:xfrm>
            <a:off x="471488" y="1479133"/>
            <a:ext cx="5915025" cy="7880020"/>
          </a:xfrm>
        </p:spPr>
        <p:txBody>
          <a:bodyPr>
            <a:noAutofit/>
          </a:bodyPr>
          <a:lstStyle/>
          <a:p>
            <a:pPr>
              <a:lnSpc>
                <a:spcPct val="120000"/>
              </a:lnSpc>
            </a:pPr>
            <a:r>
              <a:rPr lang="en-GB" sz="1200" dirty="0"/>
              <a:t>Josef was at college when he first started to hear voices. Frightened and scared Josef didn’t tell anyone and started to isolate himself from family and friends.</a:t>
            </a:r>
          </a:p>
          <a:p>
            <a:pPr>
              <a:lnSpc>
                <a:spcPct val="120000"/>
              </a:lnSpc>
            </a:pPr>
            <a:r>
              <a:rPr lang="en-GB" sz="1200" dirty="0"/>
              <a:t>Josef lived with his parents who became concerned that Josef was pacing the house at night and shouting at people when the room was empty</a:t>
            </a:r>
          </a:p>
          <a:p>
            <a:pPr>
              <a:lnSpc>
                <a:spcPct val="120000"/>
              </a:lnSpc>
            </a:pPr>
            <a:r>
              <a:rPr lang="en-GB" sz="1200" dirty="0"/>
              <a:t>Josef’s parents took him to A &amp; E where Josef was seen by a mental health team. Josef was sectioned under the Mental Health Act. Josef’s parents offered to take Josef in the car to the psychiatric hospital, but were told Josef had to travel by ambulance. They were not allowed to accompany him in the ambulance but were told they could meet him at the hospital.</a:t>
            </a:r>
          </a:p>
          <a:p>
            <a:pPr>
              <a:lnSpc>
                <a:spcPct val="120000"/>
              </a:lnSpc>
            </a:pPr>
            <a:r>
              <a:rPr lang="en-GB" sz="1200" dirty="0"/>
              <a:t>On the ward Josef kept himself to himself. There was one particular nurse he didn’t get on with. One day whilst Josef walking down the ward he felt a hand grab him from behind. Alarmed, Josef turned and hit out. It turned out to be the nurse he didn’t like. </a:t>
            </a:r>
          </a:p>
          <a:p>
            <a:pPr>
              <a:lnSpc>
                <a:spcPct val="120000"/>
              </a:lnSpc>
            </a:pPr>
            <a:r>
              <a:rPr lang="en-GB" sz="1200" dirty="0"/>
              <a:t>The nurse called for assistance and Josef was restrained on the floor and taken back to his room. A week later another incident happened between Josef and another patient on the ward. Josef was making himself a sandwich when he got into an argument with another person on the ward. Two days later Josef was seen by two people who said they were from the Forensic service. They informed Josef that he was being assessed to see if he needed specialist support from them. They asked him questions about his early years and life history.  </a:t>
            </a:r>
          </a:p>
          <a:p>
            <a:pPr>
              <a:lnSpc>
                <a:spcPct val="120000"/>
              </a:lnSpc>
            </a:pPr>
            <a:r>
              <a:rPr lang="en-GB" sz="1200" dirty="0"/>
              <a:t>A week later Josef was informed by staff that he would be transferred to a low secure Forensic ward. Josef said he didn’t want to go and that he was settled on the ward.</a:t>
            </a:r>
          </a:p>
          <a:p>
            <a:pPr>
              <a:lnSpc>
                <a:spcPct val="120000"/>
              </a:lnSpc>
            </a:pPr>
            <a:r>
              <a:rPr lang="en-GB" sz="1200" dirty="0"/>
              <a:t>Josef was taken to a low secure hospital in the next county. Josef noticed that the staff were very cold towards him. It was during Josef’s first week that Fiona, the forensic peer support worker met with Josef.</a:t>
            </a:r>
          </a:p>
          <a:p>
            <a:pPr>
              <a:lnSpc>
                <a:spcPct val="120000"/>
              </a:lnSpc>
            </a:pPr>
            <a:r>
              <a:rPr lang="en-GB" sz="1200" b="1" dirty="0"/>
              <a:t>Discuss:</a:t>
            </a:r>
          </a:p>
          <a:p>
            <a:pPr>
              <a:lnSpc>
                <a:spcPct val="120000"/>
              </a:lnSpc>
            </a:pPr>
            <a:r>
              <a:rPr lang="en-GB" sz="1200" dirty="0"/>
              <a:t>What is the peer support role here with</a:t>
            </a:r>
          </a:p>
          <a:p>
            <a:pPr marL="171450" indent="-171450">
              <a:lnSpc>
                <a:spcPct val="120000"/>
              </a:lnSpc>
              <a:buFont typeface="Arial" panose="020B0604020202020204" pitchFamily="34" charset="0"/>
              <a:buChar char="•"/>
            </a:pPr>
            <a:r>
              <a:rPr lang="en-GB" sz="1200" dirty="0"/>
              <a:t>Josef? </a:t>
            </a:r>
          </a:p>
          <a:p>
            <a:pPr marL="171450" indent="-171450">
              <a:lnSpc>
                <a:spcPct val="120000"/>
              </a:lnSpc>
              <a:buFont typeface="Arial" panose="020B0604020202020204" pitchFamily="34" charset="0"/>
              <a:buChar char="•"/>
            </a:pPr>
            <a:r>
              <a:rPr lang="en-GB" sz="1200" dirty="0"/>
              <a:t>the ward team?</a:t>
            </a:r>
          </a:p>
          <a:p>
            <a:pPr>
              <a:lnSpc>
                <a:spcPct val="120000"/>
              </a:lnSpc>
            </a:pPr>
            <a:endParaRPr lang="en-GB" sz="1200" dirty="0"/>
          </a:p>
        </p:txBody>
      </p:sp>
    </p:spTree>
    <p:extLst>
      <p:ext uri="{BB962C8B-B14F-4D97-AF65-F5344CB8AC3E}">
        <p14:creationId xmlns:p14="http://schemas.microsoft.com/office/powerpoint/2010/main" val="27308363"/>
      </p:ext>
    </p:extLst>
  </p:cSld>
  <p:clrMapOvr>
    <a:masterClrMapping/>
  </p:clrMapOvr>
</p:sld>
</file>

<file path=ppt/theme/theme1.xml><?xml version="1.0" encoding="utf-8"?>
<a:theme xmlns:a="http://schemas.openxmlformats.org/drawingml/2006/main" name="Custom Design">
  <a:themeElements>
    <a:clrScheme name="Custom 1">
      <a:dk1>
        <a:sysClr val="windowText" lastClr="000000"/>
      </a:dk1>
      <a:lt1>
        <a:sysClr val="window" lastClr="FFFFFF"/>
      </a:lt1>
      <a:dk2>
        <a:srgbClr val="455F51"/>
      </a:dk2>
      <a:lt2>
        <a:srgbClr val="FFFFFF"/>
      </a:lt2>
      <a:accent1>
        <a:srgbClr val="A8D33B"/>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EAA6B62BF990F438D258CD6F87895DC" ma:contentTypeVersion="12" ma:contentTypeDescription="Create a new document." ma:contentTypeScope="" ma:versionID="5a0fd1c0abc84d9c03d3d07f20a29f6e">
  <xsd:schema xmlns:xsd="http://www.w3.org/2001/XMLSchema" xmlns:xs="http://www.w3.org/2001/XMLSchema" xmlns:p="http://schemas.microsoft.com/office/2006/metadata/properties" xmlns:ns2="76d5dbf8-e469-437e-8e82-e6148fcede3d" xmlns:ns3="23c4ded0-77c3-459a-bb69-8f6a8d7895f0" targetNamespace="http://schemas.microsoft.com/office/2006/metadata/properties" ma:root="true" ma:fieldsID="7bdd0cbc406828117cbc4ec30d2a72c2" ns2:_="" ns3:_="">
    <xsd:import namespace="76d5dbf8-e469-437e-8e82-e6148fcede3d"/>
    <xsd:import namespace="23c4ded0-77c3-459a-bb69-8f6a8d7895f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Location"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d5dbf8-e469-437e-8e82-e6148fcede3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c4ded0-77c3-459a-bb69-8f6a8d7895f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6B6DB39-6FA2-4EB7-A748-0C6DF589D8ED}">
  <ds:schemaRefs>
    <ds:schemaRef ds:uri="http://schemas.microsoft.com/sharepoint/v3/contenttype/forms"/>
  </ds:schemaRefs>
</ds:datastoreItem>
</file>

<file path=customXml/itemProps2.xml><?xml version="1.0" encoding="utf-8"?>
<ds:datastoreItem xmlns:ds="http://schemas.openxmlformats.org/officeDocument/2006/customXml" ds:itemID="{124F5DF1-43C5-4BD8-BCD2-2904D4AA62BC}">
  <ds:schemaRefs>
    <ds:schemaRef ds:uri="23c4ded0-77c3-459a-bb69-8f6a8d7895f0"/>
    <ds:schemaRef ds:uri="http://schemas.openxmlformats.org/package/2006/metadata/core-properties"/>
    <ds:schemaRef ds:uri="http://purl.org/dc/dcmitype/"/>
    <ds:schemaRef ds:uri="http://purl.org/dc/elements/1.1/"/>
    <ds:schemaRef ds:uri="76d5dbf8-e469-437e-8e82-e6148fcede3d"/>
    <ds:schemaRef ds:uri="http://schemas.microsoft.com/office/2006/documentManagement/types"/>
    <ds:schemaRef ds:uri="http://schemas.microsoft.com/office/infopath/2007/PartnerControls"/>
    <ds:schemaRef ds:uri="http://www.w3.org/XML/1998/namespace"/>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DD850432-36F4-4476-94B6-5A0BC1C6E3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d5dbf8-e469-437e-8e82-e6148fcede3d"/>
    <ds:schemaRef ds:uri="23c4ded0-77c3-459a-bb69-8f6a8d7895f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598</TotalTime>
  <Words>2156</Words>
  <Application>Microsoft Office PowerPoint</Application>
  <PresentationFormat>A4 Paper (210x297 mm)</PresentationFormat>
  <Paragraphs>117</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Custom Design</vt:lpstr>
      <vt:lpstr>Supporting Access to Care</vt:lpstr>
      <vt:lpstr>Breakout discussion 1 – Buddy catch up</vt:lpstr>
      <vt:lpstr>System overview</vt:lpstr>
      <vt:lpstr>Moving between services</vt:lpstr>
      <vt:lpstr>Transitions</vt:lpstr>
      <vt:lpstr>Breakout discussion 2 - The change cycle</vt:lpstr>
      <vt:lpstr>Breakout discussion 3 – Case study 1 part 1</vt:lpstr>
      <vt:lpstr>Breakout discussion 4 – Case study 1 part 2</vt:lpstr>
      <vt:lpstr>Breakout discussion 5 – Case study 2</vt:lpstr>
      <vt:lpstr>NHS services overview</vt:lpstr>
      <vt:lpstr>Health vs. social care</vt:lpstr>
      <vt:lpstr>Breakout discussion 6 – Case study 3</vt:lpstr>
      <vt:lpstr>Breakout discussion 7 – Case study 4</vt:lpstr>
      <vt:lpstr>Voluntary and Community Sector</vt:lpstr>
      <vt:lpstr>The role of voluntary and community sector organisations</vt:lpstr>
      <vt:lpstr>Breakout discussion 8 – Voluntary and community sector</vt:lpstr>
      <vt:lpstr>Breakout discussion 9 – Buddy catch 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as a Peer</dc:title>
  <dc:creator>Victoria Stanway</dc:creator>
  <cp:lastModifiedBy>Sam Wall</cp:lastModifiedBy>
  <cp:revision>5</cp:revision>
  <dcterms:created xsi:type="dcterms:W3CDTF">2020-02-21T17:02:34Z</dcterms:created>
  <dcterms:modified xsi:type="dcterms:W3CDTF">2020-12-10T17:01:35Z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0x010100EEAA6B62BF990F438D258CD6F87895DC</vt:lpwstr>
  </property>
</Properties>
</file>