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71"/>
  </p:notesMasterIdLst>
  <p:sldIdLst>
    <p:sldId id="274" r:id="rId5"/>
    <p:sldId id="266" r:id="rId6"/>
    <p:sldId id="1360" r:id="rId7"/>
    <p:sldId id="1359" r:id="rId8"/>
    <p:sldId id="1252" r:id="rId9"/>
    <p:sldId id="1361" r:id="rId10"/>
    <p:sldId id="1193" r:id="rId11"/>
    <p:sldId id="1170" r:id="rId12"/>
    <p:sldId id="1362" r:id="rId13"/>
    <p:sldId id="1204" r:id="rId14"/>
    <p:sldId id="1121" r:id="rId15"/>
    <p:sldId id="1192" r:id="rId16"/>
    <p:sldId id="1122" r:id="rId17"/>
    <p:sldId id="1226" r:id="rId18"/>
    <p:sldId id="1199" r:id="rId19"/>
    <p:sldId id="1166" r:id="rId20"/>
    <p:sldId id="1206" r:id="rId21"/>
    <p:sldId id="1274" r:id="rId22"/>
    <p:sldId id="1242" r:id="rId23"/>
    <p:sldId id="284" r:id="rId24"/>
    <p:sldId id="1167" r:id="rId25"/>
    <p:sldId id="1278" r:id="rId26"/>
    <p:sldId id="1207" r:id="rId27"/>
    <p:sldId id="1275" r:id="rId28"/>
    <p:sldId id="1277" r:id="rId29"/>
    <p:sldId id="1276" r:id="rId30"/>
    <p:sldId id="287" r:id="rId31"/>
    <p:sldId id="1173" r:id="rId32"/>
    <p:sldId id="1283" r:id="rId33"/>
    <p:sldId id="1280" r:id="rId34"/>
    <p:sldId id="1243" r:id="rId35"/>
    <p:sldId id="1281" r:id="rId36"/>
    <p:sldId id="1221" r:id="rId37"/>
    <p:sldId id="1241" r:id="rId38"/>
    <p:sldId id="1270" r:id="rId39"/>
    <p:sldId id="1269" r:id="rId40"/>
    <p:sldId id="1284" r:id="rId41"/>
    <p:sldId id="1282" r:id="rId42"/>
    <p:sldId id="1266" r:id="rId43"/>
    <p:sldId id="1248" r:id="rId44"/>
    <p:sldId id="1250" r:id="rId45"/>
    <p:sldId id="1290" r:id="rId46"/>
    <p:sldId id="1286" r:id="rId47"/>
    <p:sldId id="1251" r:id="rId48"/>
    <p:sldId id="1297" r:id="rId49"/>
    <p:sldId id="1287" r:id="rId50"/>
    <p:sldId id="1288" r:id="rId51"/>
    <p:sldId id="1289" r:id="rId52"/>
    <p:sldId id="1259" r:id="rId53"/>
    <p:sldId id="1292" r:id="rId54"/>
    <p:sldId id="1291" r:id="rId55"/>
    <p:sldId id="1260" r:id="rId56"/>
    <p:sldId id="1261" r:id="rId57"/>
    <p:sldId id="1300" r:id="rId58"/>
    <p:sldId id="1295" r:id="rId59"/>
    <p:sldId id="1262" r:id="rId60"/>
    <p:sldId id="1299" r:id="rId61"/>
    <p:sldId id="1272" r:id="rId62"/>
    <p:sldId id="1294" r:id="rId63"/>
    <p:sldId id="1268" r:id="rId64"/>
    <p:sldId id="1267" r:id="rId65"/>
    <p:sldId id="1301" r:id="rId66"/>
    <p:sldId id="1225" r:id="rId67"/>
    <p:sldId id="1358" r:id="rId68"/>
    <p:sldId id="272" r:id="rId69"/>
    <p:sldId id="1123" r:id="rId7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5" clrIdx="1">
    <p:extLst>
      <p:ext uri="{19B8F6BF-5375-455C-9EA6-DF929625EA0E}">
        <p15:presenceInfo xmlns:p15="http://schemas.microsoft.com/office/powerpoint/2012/main" userId="Natasha Larkin" providerId="None"/>
      </p:ext>
    </p:extLst>
  </p:cmAuthor>
  <p:cmAuthor id="3" name="Laura Walsh" initials="LW" lastIdx="3" clrIdx="2">
    <p:extLst>
      <p:ext uri="{19B8F6BF-5375-455C-9EA6-DF929625EA0E}">
        <p15:presenceInfo xmlns:p15="http://schemas.microsoft.com/office/powerpoint/2012/main" userId="Laura Walsh" providerId="None"/>
      </p:ext>
    </p:extLst>
  </p:cmAuthor>
  <p:cmAuthor id="4" name="Julia Prudhoe" initials="JP" lastIdx="2" clrIdx="3">
    <p:extLst>
      <p:ext uri="{19B8F6BF-5375-455C-9EA6-DF929625EA0E}">
        <p15:presenceInfo xmlns:p15="http://schemas.microsoft.com/office/powerpoint/2012/main" userId="S::juliaprudhoe_outlook.com#ext#@pplconsulting.co.uk::1d786ff1-4a6e-44bc-8135-10449bd05b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398"/>
    <a:srgbClr val="131313"/>
    <a:srgbClr val="C5D3DE"/>
    <a:srgbClr val="3F3830"/>
    <a:srgbClr val="74C311"/>
    <a:srgbClr val="160702"/>
    <a:srgbClr val="00365C"/>
    <a:srgbClr val="68928B"/>
    <a:srgbClr val="636DB3"/>
    <a:srgbClr val="067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BE46B-4021-5546-8D0A-7273292836EC}" v="14" dt="2020-12-10T08:57:53.795"/>
    <p1510:client id="{9DBDF3BD-D83E-F17C-873E-5E9475023B21}" v="72" dt="2020-12-09T17:02:07.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C36A0-75D6-4D11-B3D8-05889AD6DB8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28CA9AEE-7004-448E-935F-0C61BB22429A}">
      <dgm:prSet/>
      <dgm:spPr/>
      <dgm:t>
        <a:bodyPr/>
        <a:lstStyle/>
        <a:p>
          <a:r>
            <a:rPr lang="en-GB" b="0" i="0"/>
            <a:t>Reluctance </a:t>
          </a:r>
          <a:endParaRPr lang="en-GB" b="0"/>
        </a:p>
      </dgm:t>
    </dgm:pt>
    <dgm:pt modelId="{EE5C4570-4637-4B9A-A7C9-E72330BE34E8}" type="parTrans" cxnId="{67AFDECF-FCFC-4CB0-8F71-2373DED265EA}">
      <dgm:prSet/>
      <dgm:spPr/>
      <dgm:t>
        <a:bodyPr/>
        <a:lstStyle/>
        <a:p>
          <a:endParaRPr lang="en-GB" b="0"/>
        </a:p>
      </dgm:t>
    </dgm:pt>
    <dgm:pt modelId="{BA400050-7A95-4A47-B537-83D4D5AEFD3A}" type="sibTrans" cxnId="{67AFDECF-FCFC-4CB0-8F71-2373DED265EA}">
      <dgm:prSet/>
      <dgm:spPr/>
      <dgm:t>
        <a:bodyPr/>
        <a:lstStyle/>
        <a:p>
          <a:endParaRPr lang="en-GB" b="0"/>
        </a:p>
      </dgm:t>
    </dgm:pt>
    <dgm:pt modelId="{C33DEB9D-D7B3-47A7-8F41-8AB1DC32B5B9}">
      <dgm:prSet/>
      <dgm:spPr/>
      <dgm:t>
        <a:bodyPr/>
        <a:lstStyle/>
        <a:p>
          <a:r>
            <a:rPr lang="en-GB" b="0" i="0"/>
            <a:t>I don’t want to think about change.</a:t>
          </a:r>
          <a:endParaRPr lang="en-GB" b="0"/>
        </a:p>
      </dgm:t>
    </dgm:pt>
    <dgm:pt modelId="{2732C39B-709E-455D-9410-EFC2F7D19DA6}" type="parTrans" cxnId="{77626CFD-D797-4E16-B3B9-1EA6E6332650}">
      <dgm:prSet/>
      <dgm:spPr/>
      <dgm:t>
        <a:bodyPr/>
        <a:lstStyle/>
        <a:p>
          <a:endParaRPr lang="en-GB" b="0"/>
        </a:p>
      </dgm:t>
    </dgm:pt>
    <dgm:pt modelId="{1FEC707E-8E51-408B-AAC6-1EBBC1955C17}" type="sibTrans" cxnId="{77626CFD-D797-4E16-B3B9-1EA6E6332650}">
      <dgm:prSet/>
      <dgm:spPr/>
      <dgm:t>
        <a:bodyPr/>
        <a:lstStyle/>
        <a:p>
          <a:endParaRPr lang="en-GB" b="0"/>
        </a:p>
      </dgm:t>
    </dgm:pt>
    <dgm:pt modelId="{81C17DE6-7F49-4210-9590-613754D28784}">
      <dgm:prSet/>
      <dgm:spPr/>
      <dgm:t>
        <a:bodyPr/>
        <a:lstStyle/>
        <a:p>
          <a:r>
            <a:rPr lang="en-GB" b="0" i="0"/>
            <a:t>Rebellion </a:t>
          </a:r>
          <a:endParaRPr lang="en-GB" b="0"/>
        </a:p>
      </dgm:t>
    </dgm:pt>
    <dgm:pt modelId="{684113F9-FA42-4975-BB26-6595931B0038}" type="parTrans" cxnId="{4BB4837A-8FEF-4B7A-84E9-ECC20817F091}">
      <dgm:prSet/>
      <dgm:spPr/>
      <dgm:t>
        <a:bodyPr/>
        <a:lstStyle/>
        <a:p>
          <a:endParaRPr lang="en-GB" b="0"/>
        </a:p>
      </dgm:t>
    </dgm:pt>
    <dgm:pt modelId="{B9683964-79B9-49A1-9E86-E27F7D03999C}" type="sibTrans" cxnId="{4BB4837A-8FEF-4B7A-84E9-ECC20817F091}">
      <dgm:prSet/>
      <dgm:spPr/>
      <dgm:t>
        <a:bodyPr/>
        <a:lstStyle/>
        <a:p>
          <a:endParaRPr lang="en-GB" b="0"/>
        </a:p>
      </dgm:t>
    </dgm:pt>
    <dgm:pt modelId="{AD0C54A5-32BC-4C7F-A76F-B4E0600572F7}">
      <dgm:prSet/>
      <dgm:spPr/>
      <dgm:t>
        <a:bodyPr/>
        <a:lstStyle/>
        <a:p>
          <a:r>
            <a:rPr lang="en-GB" b="0" i="0"/>
            <a:t>You can’t tell me what to do.</a:t>
          </a:r>
          <a:endParaRPr lang="en-GB" b="0"/>
        </a:p>
      </dgm:t>
    </dgm:pt>
    <dgm:pt modelId="{9ED9860D-25D6-41EF-A223-C498B384FFE6}" type="parTrans" cxnId="{DB9DB1BA-504C-45CF-93BE-8E28AE72B305}">
      <dgm:prSet/>
      <dgm:spPr/>
      <dgm:t>
        <a:bodyPr/>
        <a:lstStyle/>
        <a:p>
          <a:endParaRPr lang="en-GB" b="0"/>
        </a:p>
      </dgm:t>
    </dgm:pt>
    <dgm:pt modelId="{027718C2-5425-4201-9362-FCE8E0CFE542}" type="sibTrans" cxnId="{DB9DB1BA-504C-45CF-93BE-8E28AE72B305}">
      <dgm:prSet/>
      <dgm:spPr/>
      <dgm:t>
        <a:bodyPr/>
        <a:lstStyle/>
        <a:p>
          <a:endParaRPr lang="en-GB" b="0"/>
        </a:p>
      </dgm:t>
    </dgm:pt>
    <dgm:pt modelId="{757FFDDF-C0B9-414C-84AD-B6E7502F07B6}">
      <dgm:prSet/>
      <dgm:spPr/>
      <dgm:t>
        <a:bodyPr/>
        <a:lstStyle/>
        <a:p>
          <a:r>
            <a:rPr lang="en-GB" b="0" i="0"/>
            <a:t>Resignation </a:t>
          </a:r>
          <a:endParaRPr lang="en-GB" b="0"/>
        </a:p>
      </dgm:t>
    </dgm:pt>
    <dgm:pt modelId="{DC38015A-8826-4DC6-89AE-6A90C1368ED2}" type="parTrans" cxnId="{21F651A9-A6B4-495E-90DB-B25AE58FA1EE}">
      <dgm:prSet/>
      <dgm:spPr/>
      <dgm:t>
        <a:bodyPr/>
        <a:lstStyle/>
        <a:p>
          <a:endParaRPr lang="en-GB" b="0"/>
        </a:p>
      </dgm:t>
    </dgm:pt>
    <dgm:pt modelId="{F69F1763-2ADC-4BBE-81CB-5F9B20C4C176}" type="sibTrans" cxnId="{21F651A9-A6B4-495E-90DB-B25AE58FA1EE}">
      <dgm:prSet/>
      <dgm:spPr/>
      <dgm:t>
        <a:bodyPr/>
        <a:lstStyle/>
        <a:p>
          <a:endParaRPr lang="en-GB" b="0"/>
        </a:p>
      </dgm:t>
    </dgm:pt>
    <dgm:pt modelId="{D803A799-8332-4678-AFE4-4E9EB838B143}">
      <dgm:prSet/>
      <dgm:spPr/>
      <dgm:t>
        <a:bodyPr/>
        <a:lstStyle/>
        <a:p>
          <a:r>
            <a:rPr lang="en-GB" b="0" i="0"/>
            <a:t>Change feels impossible.</a:t>
          </a:r>
          <a:endParaRPr lang="en-GB" b="0"/>
        </a:p>
      </dgm:t>
    </dgm:pt>
    <dgm:pt modelId="{E947BB97-3BD2-444C-8139-8BA850BD2509}" type="parTrans" cxnId="{AB65F6C4-24B5-4E7E-B46E-EBC24217F891}">
      <dgm:prSet/>
      <dgm:spPr/>
      <dgm:t>
        <a:bodyPr/>
        <a:lstStyle/>
        <a:p>
          <a:endParaRPr lang="en-GB" b="0"/>
        </a:p>
      </dgm:t>
    </dgm:pt>
    <dgm:pt modelId="{41D31984-C212-438B-895C-D38E5A050F1B}" type="sibTrans" cxnId="{AB65F6C4-24B5-4E7E-B46E-EBC24217F891}">
      <dgm:prSet/>
      <dgm:spPr/>
      <dgm:t>
        <a:bodyPr/>
        <a:lstStyle/>
        <a:p>
          <a:endParaRPr lang="en-GB" b="0"/>
        </a:p>
      </dgm:t>
    </dgm:pt>
    <dgm:pt modelId="{F96AC9D9-5DF1-484A-A08C-518FD49E5A2C}">
      <dgm:prSet/>
      <dgm:spPr/>
      <dgm:t>
        <a:bodyPr/>
        <a:lstStyle/>
        <a:p>
          <a:r>
            <a:rPr lang="en-GB" b="0" i="0"/>
            <a:t>Rationalisation</a:t>
          </a:r>
          <a:endParaRPr lang="en-GB" b="0"/>
        </a:p>
      </dgm:t>
    </dgm:pt>
    <dgm:pt modelId="{E3FC1ECD-8F00-41AF-A799-E1BBB979C18B}" type="parTrans" cxnId="{5D6A05AA-5915-44FA-9B2C-95083387B085}">
      <dgm:prSet/>
      <dgm:spPr/>
      <dgm:t>
        <a:bodyPr/>
        <a:lstStyle/>
        <a:p>
          <a:endParaRPr lang="en-GB" b="0"/>
        </a:p>
      </dgm:t>
    </dgm:pt>
    <dgm:pt modelId="{CEF626E6-9F5E-4B1E-B889-E50C85CBCEC5}" type="sibTrans" cxnId="{5D6A05AA-5915-44FA-9B2C-95083387B085}">
      <dgm:prSet/>
      <dgm:spPr/>
      <dgm:t>
        <a:bodyPr/>
        <a:lstStyle/>
        <a:p>
          <a:endParaRPr lang="en-GB" b="0"/>
        </a:p>
      </dgm:t>
    </dgm:pt>
    <dgm:pt modelId="{116AE3F2-0189-42E5-A6ED-FD18E869DC9B}">
      <dgm:prSet/>
      <dgm:spPr/>
      <dgm:t>
        <a:bodyPr/>
        <a:lstStyle/>
        <a:p>
          <a:r>
            <a:rPr lang="en-GB" b="0" i="0"/>
            <a:t>This is not a problem for me because of XYZ. </a:t>
          </a:r>
          <a:endParaRPr lang="en-GB" b="0"/>
        </a:p>
      </dgm:t>
    </dgm:pt>
    <dgm:pt modelId="{3C836A92-7E1D-4D87-88EB-FF74DB372CBE}" type="parTrans" cxnId="{45FC1F43-E5AC-4AB1-9409-82D762F530F0}">
      <dgm:prSet/>
      <dgm:spPr/>
      <dgm:t>
        <a:bodyPr/>
        <a:lstStyle/>
        <a:p>
          <a:endParaRPr lang="en-GB" b="0"/>
        </a:p>
      </dgm:t>
    </dgm:pt>
    <dgm:pt modelId="{F4872835-233A-4EEC-AAB4-D5CBD9BED800}" type="sibTrans" cxnId="{45FC1F43-E5AC-4AB1-9409-82D762F530F0}">
      <dgm:prSet/>
      <dgm:spPr/>
      <dgm:t>
        <a:bodyPr/>
        <a:lstStyle/>
        <a:p>
          <a:endParaRPr lang="en-GB" b="0"/>
        </a:p>
      </dgm:t>
    </dgm:pt>
    <dgm:pt modelId="{06AA37C4-872C-4248-B821-8E82455A12B6}" type="pres">
      <dgm:prSet presAssocID="{71AC36A0-75D6-4D11-B3D8-05889AD6DB8C}" presName="Name0" presStyleCnt="0">
        <dgm:presLayoutVars>
          <dgm:dir/>
          <dgm:animLvl val="lvl"/>
          <dgm:resizeHandles val="exact"/>
        </dgm:presLayoutVars>
      </dgm:prSet>
      <dgm:spPr/>
    </dgm:pt>
    <dgm:pt modelId="{B2F060DD-B13E-4BEF-A013-EA129C42A600}" type="pres">
      <dgm:prSet presAssocID="{28CA9AEE-7004-448E-935F-0C61BB22429A}" presName="linNode" presStyleCnt="0"/>
      <dgm:spPr/>
    </dgm:pt>
    <dgm:pt modelId="{1D43184C-F5E9-40B5-93B1-67285F8D18E6}" type="pres">
      <dgm:prSet presAssocID="{28CA9AEE-7004-448E-935F-0C61BB22429A}" presName="parentText" presStyleLbl="node1" presStyleIdx="0" presStyleCnt="4">
        <dgm:presLayoutVars>
          <dgm:chMax val="1"/>
          <dgm:bulletEnabled val="1"/>
        </dgm:presLayoutVars>
      </dgm:prSet>
      <dgm:spPr/>
    </dgm:pt>
    <dgm:pt modelId="{A99046B9-5EBB-49FA-95E6-82AA873B2C6D}" type="pres">
      <dgm:prSet presAssocID="{28CA9AEE-7004-448E-935F-0C61BB22429A}" presName="descendantText" presStyleLbl="alignAccFollowNode1" presStyleIdx="0" presStyleCnt="4">
        <dgm:presLayoutVars>
          <dgm:bulletEnabled val="1"/>
        </dgm:presLayoutVars>
      </dgm:prSet>
      <dgm:spPr/>
    </dgm:pt>
    <dgm:pt modelId="{AE83C424-3553-43FB-BDE9-A625DDE33530}" type="pres">
      <dgm:prSet presAssocID="{BA400050-7A95-4A47-B537-83D4D5AEFD3A}" presName="sp" presStyleCnt="0"/>
      <dgm:spPr/>
    </dgm:pt>
    <dgm:pt modelId="{EE0BDB9C-2177-499C-BA00-7927F257AA24}" type="pres">
      <dgm:prSet presAssocID="{81C17DE6-7F49-4210-9590-613754D28784}" presName="linNode" presStyleCnt="0"/>
      <dgm:spPr/>
    </dgm:pt>
    <dgm:pt modelId="{B4C78D38-767B-4608-B984-0DC16E84DBFF}" type="pres">
      <dgm:prSet presAssocID="{81C17DE6-7F49-4210-9590-613754D28784}" presName="parentText" presStyleLbl="node1" presStyleIdx="1" presStyleCnt="4">
        <dgm:presLayoutVars>
          <dgm:chMax val="1"/>
          <dgm:bulletEnabled val="1"/>
        </dgm:presLayoutVars>
      </dgm:prSet>
      <dgm:spPr/>
    </dgm:pt>
    <dgm:pt modelId="{3DFF2FB1-456A-4E62-95EB-4421C39B5F9A}" type="pres">
      <dgm:prSet presAssocID="{81C17DE6-7F49-4210-9590-613754D28784}" presName="descendantText" presStyleLbl="alignAccFollowNode1" presStyleIdx="1" presStyleCnt="4">
        <dgm:presLayoutVars>
          <dgm:bulletEnabled val="1"/>
        </dgm:presLayoutVars>
      </dgm:prSet>
      <dgm:spPr/>
    </dgm:pt>
    <dgm:pt modelId="{4D92E81F-F4D5-4FA8-BFD2-AB17914B1622}" type="pres">
      <dgm:prSet presAssocID="{B9683964-79B9-49A1-9E86-E27F7D03999C}" presName="sp" presStyleCnt="0"/>
      <dgm:spPr/>
    </dgm:pt>
    <dgm:pt modelId="{70003B5B-C695-4E6B-AB51-FC4F4337D305}" type="pres">
      <dgm:prSet presAssocID="{757FFDDF-C0B9-414C-84AD-B6E7502F07B6}" presName="linNode" presStyleCnt="0"/>
      <dgm:spPr/>
    </dgm:pt>
    <dgm:pt modelId="{857DF8F3-43D4-4FCA-B9C0-6DA1646A293C}" type="pres">
      <dgm:prSet presAssocID="{757FFDDF-C0B9-414C-84AD-B6E7502F07B6}" presName="parentText" presStyleLbl="node1" presStyleIdx="2" presStyleCnt="4">
        <dgm:presLayoutVars>
          <dgm:chMax val="1"/>
          <dgm:bulletEnabled val="1"/>
        </dgm:presLayoutVars>
      </dgm:prSet>
      <dgm:spPr/>
    </dgm:pt>
    <dgm:pt modelId="{1FB8E134-5809-46DD-9BC9-575FC27CC53A}" type="pres">
      <dgm:prSet presAssocID="{757FFDDF-C0B9-414C-84AD-B6E7502F07B6}" presName="descendantText" presStyleLbl="alignAccFollowNode1" presStyleIdx="2" presStyleCnt="4">
        <dgm:presLayoutVars>
          <dgm:bulletEnabled val="1"/>
        </dgm:presLayoutVars>
      </dgm:prSet>
      <dgm:spPr/>
    </dgm:pt>
    <dgm:pt modelId="{1C485792-AC28-40BC-A712-A548A22CDFBF}" type="pres">
      <dgm:prSet presAssocID="{F69F1763-2ADC-4BBE-81CB-5F9B20C4C176}" presName="sp" presStyleCnt="0"/>
      <dgm:spPr/>
    </dgm:pt>
    <dgm:pt modelId="{9F521905-923A-448A-A227-51B58D0E9420}" type="pres">
      <dgm:prSet presAssocID="{F96AC9D9-5DF1-484A-A08C-518FD49E5A2C}" presName="linNode" presStyleCnt="0"/>
      <dgm:spPr/>
    </dgm:pt>
    <dgm:pt modelId="{20C88FF0-1EBC-4E68-B734-16949BFFCA1C}" type="pres">
      <dgm:prSet presAssocID="{F96AC9D9-5DF1-484A-A08C-518FD49E5A2C}" presName="parentText" presStyleLbl="node1" presStyleIdx="3" presStyleCnt="4">
        <dgm:presLayoutVars>
          <dgm:chMax val="1"/>
          <dgm:bulletEnabled val="1"/>
        </dgm:presLayoutVars>
      </dgm:prSet>
      <dgm:spPr/>
    </dgm:pt>
    <dgm:pt modelId="{0BEA4B9F-E2DF-4352-9280-880402CAE156}" type="pres">
      <dgm:prSet presAssocID="{F96AC9D9-5DF1-484A-A08C-518FD49E5A2C}" presName="descendantText" presStyleLbl="alignAccFollowNode1" presStyleIdx="3" presStyleCnt="4">
        <dgm:presLayoutVars>
          <dgm:bulletEnabled val="1"/>
        </dgm:presLayoutVars>
      </dgm:prSet>
      <dgm:spPr/>
    </dgm:pt>
  </dgm:ptLst>
  <dgm:cxnLst>
    <dgm:cxn modelId="{2564E513-A949-45F9-ADCC-2BF1F915DEDD}" type="presOf" srcId="{F96AC9D9-5DF1-484A-A08C-518FD49E5A2C}" destId="{20C88FF0-1EBC-4E68-B734-16949BFFCA1C}" srcOrd="0" destOrd="0" presId="urn:microsoft.com/office/officeart/2005/8/layout/vList5"/>
    <dgm:cxn modelId="{45FC1F43-E5AC-4AB1-9409-82D762F530F0}" srcId="{F96AC9D9-5DF1-484A-A08C-518FD49E5A2C}" destId="{116AE3F2-0189-42E5-A6ED-FD18E869DC9B}" srcOrd="0" destOrd="0" parTransId="{3C836A92-7E1D-4D87-88EB-FF74DB372CBE}" sibTransId="{F4872835-233A-4EEC-AAB4-D5CBD9BED800}"/>
    <dgm:cxn modelId="{3AF2F664-A854-40E5-B390-881DEB59CD39}" type="presOf" srcId="{AD0C54A5-32BC-4C7F-A76F-B4E0600572F7}" destId="{3DFF2FB1-456A-4E62-95EB-4421C39B5F9A}" srcOrd="0" destOrd="0" presId="urn:microsoft.com/office/officeart/2005/8/layout/vList5"/>
    <dgm:cxn modelId="{DC883054-4A57-44B9-93F5-6BAB865FC56B}" type="presOf" srcId="{81C17DE6-7F49-4210-9590-613754D28784}" destId="{B4C78D38-767B-4608-B984-0DC16E84DBFF}" srcOrd="0" destOrd="0" presId="urn:microsoft.com/office/officeart/2005/8/layout/vList5"/>
    <dgm:cxn modelId="{509B6C74-8625-4D6A-819B-17217E50C8BB}" type="presOf" srcId="{D803A799-8332-4678-AFE4-4E9EB838B143}" destId="{1FB8E134-5809-46DD-9BC9-575FC27CC53A}" srcOrd="0" destOrd="0" presId="urn:microsoft.com/office/officeart/2005/8/layout/vList5"/>
    <dgm:cxn modelId="{4BB4837A-8FEF-4B7A-84E9-ECC20817F091}" srcId="{71AC36A0-75D6-4D11-B3D8-05889AD6DB8C}" destId="{81C17DE6-7F49-4210-9590-613754D28784}" srcOrd="1" destOrd="0" parTransId="{684113F9-FA42-4975-BB26-6595931B0038}" sibTransId="{B9683964-79B9-49A1-9E86-E27F7D03999C}"/>
    <dgm:cxn modelId="{A28A2193-851D-4CE9-8B48-C68AB6EC45A8}" type="presOf" srcId="{28CA9AEE-7004-448E-935F-0C61BB22429A}" destId="{1D43184C-F5E9-40B5-93B1-67285F8D18E6}" srcOrd="0" destOrd="0" presId="urn:microsoft.com/office/officeart/2005/8/layout/vList5"/>
    <dgm:cxn modelId="{6B1C22A0-9A75-468A-9983-BF4D0189D5E4}" type="presOf" srcId="{757FFDDF-C0B9-414C-84AD-B6E7502F07B6}" destId="{857DF8F3-43D4-4FCA-B9C0-6DA1646A293C}" srcOrd="0" destOrd="0" presId="urn:microsoft.com/office/officeart/2005/8/layout/vList5"/>
    <dgm:cxn modelId="{21F651A9-A6B4-495E-90DB-B25AE58FA1EE}" srcId="{71AC36A0-75D6-4D11-B3D8-05889AD6DB8C}" destId="{757FFDDF-C0B9-414C-84AD-B6E7502F07B6}" srcOrd="2" destOrd="0" parTransId="{DC38015A-8826-4DC6-89AE-6A90C1368ED2}" sibTransId="{F69F1763-2ADC-4BBE-81CB-5F9B20C4C176}"/>
    <dgm:cxn modelId="{5D6A05AA-5915-44FA-9B2C-95083387B085}" srcId="{71AC36A0-75D6-4D11-B3D8-05889AD6DB8C}" destId="{F96AC9D9-5DF1-484A-A08C-518FD49E5A2C}" srcOrd="3" destOrd="0" parTransId="{E3FC1ECD-8F00-41AF-A799-E1BBB979C18B}" sibTransId="{CEF626E6-9F5E-4B1E-B889-E50C85CBCEC5}"/>
    <dgm:cxn modelId="{DB9DB1BA-504C-45CF-93BE-8E28AE72B305}" srcId="{81C17DE6-7F49-4210-9590-613754D28784}" destId="{AD0C54A5-32BC-4C7F-A76F-B4E0600572F7}" srcOrd="0" destOrd="0" parTransId="{9ED9860D-25D6-41EF-A223-C498B384FFE6}" sibTransId="{027718C2-5425-4201-9362-FCE8E0CFE542}"/>
    <dgm:cxn modelId="{AB65F6C4-24B5-4E7E-B46E-EBC24217F891}" srcId="{757FFDDF-C0B9-414C-84AD-B6E7502F07B6}" destId="{D803A799-8332-4678-AFE4-4E9EB838B143}" srcOrd="0" destOrd="0" parTransId="{E947BB97-3BD2-444C-8139-8BA850BD2509}" sibTransId="{41D31984-C212-438B-895C-D38E5A050F1B}"/>
    <dgm:cxn modelId="{67AFDECF-FCFC-4CB0-8F71-2373DED265EA}" srcId="{71AC36A0-75D6-4D11-B3D8-05889AD6DB8C}" destId="{28CA9AEE-7004-448E-935F-0C61BB22429A}" srcOrd="0" destOrd="0" parTransId="{EE5C4570-4637-4B9A-A7C9-E72330BE34E8}" sibTransId="{BA400050-7A95-4A47-B537-83D4D5AEFD3A}"/>
    <dgm:cxn modelId="{115330D4-0A15-4650-9DA6-7B953248B55A}" type="presOf" srcId="{116AE3F2-0189-42E5-A6ED-FD18E869DC9B}" destId="{0BEA4B9F-E2DF-4352-9280-880402CAE156}" srcOrd="0" destOrd="0" presId="urn:microsoft.com/office/officeart/2005/8/layout/vList5"/>
    <dgm:cxn modelId="{FF54C7FB-D27A-49DD-8233-7A2A24774311}" type="presOf" srcId="{71AC36A0-75D6-4D11-B3D8-05889AD6DB8C}" destId="{06AA37C4-872C-4248-B821-8E82455A12B6}" srcOrd="0" destOrd="0" presId="urn:microsoft.com/office/officeart/2005/8/layout/vList5"/>
    <dgm:cxn modelId="{1E76F8FC-8568-46F7-954F-123238CAD254}" type="presOf" srcId="{C33DEB9D-D7B3-47A7-8F41-8AB1DC32B5B9}" destId="{A99046B9-5EBB-49FA-95E6-82AA873B2C6D}" srcOrd="0" destOrd="0" presId="urn:microsoft.com/office/officeart/2005/8/layout/vList5"/>
    <dgm:cxn modelId="{77626CFD-D797-4E16-B3B9-1EA6E6332650}" srcId="{28CA9AEE-7004-448E-935F-0C61BB22429A}" destId="{C33DEB9D-D7B3-47A7-8F41-8AB1DC32B5B9}" srcOrd="0" destOrd="0" parTransId="{2732C39B-709E-455D-9410-EFC2F7D19DA6}" sibTransId="{1FEC707E-8E51-408B-AAC6-1EBBC1955C17}"/>
    <dgm:cxn modelId="{9549541E-A249-49EA-88F7-F87513B6B100}" type="presParOf" srcId="{06AA37C4-872C-4248-B821-8E82455A12B6}" destId="{B2F060DD-B13E-4BEF-A013-EA129C42A600}" srcOrd="0" destOrd="0" presId="urn:microsoft.com/office/officeart/2005/8/layout/vList5"/>
    <dgm:cxn modelId="{7209C4BE-6734-41B6-B6A9-D37ED513772D}" type="presParOf" srcId="{B2F060DD-B13E-4BEF-A013-EA129C42A600}" destId="{1D43184C-F5E9-40B5-93B1-67285F8D18E6}" srcOrd="0" destOrd="0" presId="urn:microsoft.com/office/officeart/2005/8/layout/vList5"/>
    <dgm:cxn modelId="{2E5026A8-4957-420E-9E28-106FB5F3FC59}" type="presParOf" srcId="{B2F060DD-B13E-4BEF-A013-EA129C42A600}" destId="{A99046B9-5EBB-49FA-95E6-82AA873B2C6D}" srcOrd="1" destOrd="0" presId="urn:microsoft.com/office/officeart/2005/8/layout/vList5"/>
    <dgm:cxn modelId="{97BBC8FC-385F-40A3-9FAF-39715ED8105D}" type="presParOf" srcId="{06AA37C4-872C-4248-B821-8E82455A12B6}" destId="{AE83C424-3553-43FB-BDE9-A625DDE33530}" srcOrd="1" destOrd="0" presId="urn:microsoft.com/office/officeart/2005/8/layout/vList5"/>
    <dgm:cxn modelId="{3993A8F2-1877-4D5D-A8A4-F0CA9E31D00E}" type="presParOf" srcId="{06AA37C4-872C-4248-B821-8E82455A12B6}" destId="{EE0BDB9C-2177-499C-BA00-7927F257AA24}" srcOrd="2" destOrd="0" presId="urn:microsoft.com/office/officeart/2005/8/layout/vList5"/>
    <dgm:cxn modelId="{A7BF7863-5204-4ED6-A5CB-098B3D989CF0}" type="presParOf" srcId="{EE0BDB9C-2177-499C-BA00-7927F257AA24}" destId="{B4C78D38-767B-4608-B984-0DC16E84DBFF}" srcOrd="0" destOrd="0" presId="urn:microsoft.com/office/officeart/2005/8/layout/vList5"/>
    <dgm:cxn modelId="{8EDE42C5-6338-4C99-8656-B8762A7A0D4A}" type="presParOf" srcId="{EE0BDB9C-2177-499C-BA00-7927F257AA24}" destId="{3DFF2FB1-456A-4E62-95EB-4421C39B5F9A}" srcOrd="1" destOrd="0" presId="urn:microsoft.com/office/officeart/2005/8/layout/vList5"/>
    <dgm:cxn modelId="{AEDE4558-60CD-424F-AA95-904E809A8320}" type="presParOf" srcId="{06AA37C4-872C-4248-B821-8E82455A12B6}" destId="{4D92E81F-F4D5-4FA8-BFD2-AB17914B1622}" srcOrd="3" destOrd="0" presId="urn:microsoft.com/office/officeart/2005/8/layout/vList5"/>
    <dgm:cxn modelId="{41B842CF-BE83-4F46-BA61-D56F5B21D52F}" type="presParOf" srcId="{06AA37C4-872C-4248-B821-8E82455A12B6}" destId="{70003B5B-C695-4E6B-AB51-FC4F4337D305}" srcOrd="4" destOrd="0" presId="urn:microsoft.com/office/officeart/2005/8/layout/vList5"/>
    <dgm:cxn modelId="{F6777D1E-2188-4D99-A8D3-43C11DABF11B}" type="presParOf" srcId="{70003B5B-C695-4E6B-AB51-FC4F4337D305}" destId="{857DF8F3-43D4-4FCA-B9C0-6DA1646A293C}" srcOrd="0" destOrd="0" presId="urn:microsoft.com/office/officeart/2005/8/layout/vList5"/>
    <dgm:cxn modelId="{10252D86-51B0-4869-BEF0-F8A0A26E90FB}" type="presParOf" srcId="{70003B5B-C695-4E6B-AB51-FC4F4337D305}" destId="{1FB8E134-5809-46DD-9BC9-575FC27CC53A}" srcOrd="1" destOrd="0" presId="urn:microsoft.com/office/officeart/2005/8/layout/vList5"/>
    <dgm:cxn modelId="{46C7109F-AE36-4DF3-890D-43763004059F}" type="presParOf" srcId="{06AA37C4-872C-4248-B821-8E82455A12B6}" destId="{1C485792-AC28-40BC-A712-A548A22CDFBF}" srcOrd="5" destOrd="0" presId="urn:microsoft.com/office/officeart/2005/8/layout/vList5"/>
    <dgm:cxn modelId="{E98B14BE-5254-44E1-B80C-3DC5E40E740A}" type="presParOf" srcId="{06AA37C4-872C-4248-B821-8E82455A12B6}" destId="{9F521905-923A-448A-A227-51B58D0E9420}" srcOrd="6" destOrd="0" presId="urn:microsoft.com/office/officeart/2005/8/layout/vList5"/>
    <dgm:cxn modelId="{1482E5F8-8755-441A-B74A-4CF66D2338C5}" type="presParOf" srcId="{9F521905-923A-448A-A227-51B58D0E9420}" destId="{20C88FF0-1EBC-4E68-B734-16949BFFCA1C}" srcOrd="0" destOrd="0" presId="urn:microsoft.com/office/officeart/2005/8/layout/vList5"/>
    <dgm:cxn modelId="{C50788D9-CED8-4C8B-BA97-1FDECDD9BFCC}" type="presParOf" srcId="{9F521905-923A-448A-A227-51B58D0E9420}" destId="{0BEA4B9F-E2DF-4352-9280-880402CAE1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71D47-F606-466B-986D-9A9FA334508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DB5F3ADF-DABC-4190-8393-B91BC49C31D1}">
      <dgm:prSet/>
      <dgm:spPr/>
      <dgm:t>
        <a:bodyPr/>
        <a:lstStyle/>
        <a:p>
          <a:r>
            <a:rPr lang="en-GB" b="0" i="0"/>
            <a:t>O: Describe your first run to me – what happened?</a:t>
          </a:r>
          <a:endParaRPr lang="en-GB"/>
        </a:p>
      </dgm:t>
    </dgm:pt>
    <dgm:pt modelId="{28C5B985-16C9-403C-99A6-F46D949798B9}" type="parTrans" cxnId="{C0ACF4A6-252C-4A9F-A114-3D4B063276A7}">
      <dgm:prSet/>
      <dgm:spPr/>
      <dgm:t>
        <a:bodyPr/>
        <a:lstStyle/>
        <a:p>
          <a:endParaRPr lang="en-GB"/>
        </a:p>
      </dgm:t>
    </dgm:pt>
    <dgm:pt modelId="{FD0854F0-3FE3-4166-9687-E236F7586969}" type="sibTrans" cxnId="{C0ACF4A6-252C-4A9F-A114-3D4B063276A7}">
      <dgm:prSet/>
      <dgm:spPr/>
      <dgm:t>
        <a:bodyPr/>
        <a:lstStyle/>
        <a:p>
          <a:endParaRPr lang="en-GB"/>
        </a:p>
      </dgm:t>
    </dgm:pt>
    <dgm:pt modelId="{A0DBFED8-1962-40B3-9B99-17853D902B27}">
      <dgm:prSet custT="1"/>
      <dgm:spPr/>
      <dgm:t>
        <a:bodyPr/>
        <a:lstStyle/>
        <a:p>
          <a:r>
            <a:rPr lang="en-GB" sz="1400" b="0" i="0"/>
            <a:t>I went out at about 9:00am. It was cold and quiet on the streets, and it had just started raining. I went to the local park, but there were loads of children there so I went back out onto the road. I had planned to run for 20 minutes, but I only managed to do about 5 minutes of running, and about 15 minutes walking. </a:t>
          </a:r>
          <a:endParaRPr lang="en-GB" sz="1400"/>
        </a:p>
      </dgm:t>
    </dgm:pt>
    <dgm:pt modelId="{B4F814C9-2044-46BC-B70A-72B1FF63D7D4}" type="parTrans" cxnId="{C35F9FBD-2268-4CA8-B8E5-E827859FC6E7}">
      <dgm:prSet/>
      <dgm:spPr/>
      <dgm:t>
        <a:bodyPr/>
        <a:lstStyle/>
        <a:p>
          <a:endParaRPr lang="en-GB"/>
        </a:p>
      </dgm:t>
    </dgm:pt>
    <dgm:pt modelId="{D3689A56-A156-4938-B1AD-AA6B8807D54B}" type="sibTrans" cxnId="{C35F9FBD-2268-4CA8-B8E5-E827859FC6E7}">
      <dgm:prSet/>
      <dgm:spPr/>
      <dgm:t>
        <a:bodyPr/>
        <a:lstStyle/>
        <a:p>
          <a:endParaRPr lang="en-GB"/>
        </a:p>
      </dgm:t>
    </dgm:pt>
    <dgm:pt modelId="{B425003F-8F9C-418C-8D0E-4AEA8F2B0C6B}">
      <dgm:prSet/>
      <dgm:spPr/>
      <dgm:t>
        <a:bodyPr/>
        <a:lstStyle/>
        <a:p>
          <a:r>
            <a:rPr lang="en-GB" b="0" i="0"/>
            <a:t>R: How do you feel about how that run went?</a:t>
          </a:r>
          <a:endParaRPr lang="en-GB"/>
        </a:p>
      </dgm:t>
    </dgm:pt>
    <dgm:pt modelId="{08E4CB05-3D2B-4FB8-9E0A-EE171E7416EF}" type="parTrans" cxnId="{47B22865-DA79-4B25-9835-B6916AE20899}">
      <dgm:prSet/>
      <dgm:spPr/>
      <dgm:t>
        <a:bodyPr/>
        <a:lstStyle/>
        <a:p>
          <a:endParaRPr lang="en-GB"/>
        </a:p>
      </dgm:t>
    </dgm:pt>
    <dgm:pt modelId="{2CDA4E69-C978-4F19-826C-7F1886B22A13}" type="sibTrans" cxnId="{47B22865-DA79-4B25-9835-B6916AE20899}">
      <dgm:prSet/>
      <dgm:spPr/>
      <dgm:t>
        <a:bodyPr/>
        <a:lstStyle/>
        <a:p>
          <a:endParaRPr lang="en-GB"/>
        </a:p>
      </dgm:t>
    </dgm:pt>
    <dgm:pt modelId="{02F2BDA9-C44D-4941-B3D6-2DE780E57770}">
      <dgm:prSet custT="1"/>
      <dgm:spPr/>
      <dgm:t>
        <a:bodyPr/>
        <a:lstStyle/>
        <a:p>
          <a:r>
            <a:rPr lang="en-GB" sz="1400" b="0" i="0"/>
            <a:t>I feel pretty good about it I guess, it was good that I managed to get out after so long. I'm a bit disappointed that I didn't manage to run for longer than 5 minutes, and I was very anxious that the children might laugh at me because I'm so out of shape. </a:t>
          </a:r>
          <a:endParaRPr lang="en-GB" sz="1400"/>
        </a:p>
      </dgm:t>
    </dgm:pt>
    <dgm:pt modelId="{7BD94F1F-5748-481F-89F1-13B6A56CF094}" type="parTrans" cxnId="{B3DED5A3-A67C-482E-A7EC-D461AC2ED2E9}">
      <dgm:prSet/>
      <dgm:spPr/>
      <dgm:t>
        <a:bodyPr/>
        <a:lstStyle/>
        <a:p>
          <a:endParaRPr lang="en-GB"/>
        </a:p>
      </dgm:t>
    </dgm:pt>
    <dgm:pt modelId="{886815C0-8BFB-43DF-9273-E8A35E54F1C8}" type="sibTrans" cxnId="{B3DED5A3-A67C-482E-A7EC-D461AC2ED2E9}">
      <dgm:prSet/>
      <dgm:spPr/>
      <dgm:t>
        <a:bodyPr/>
        <a:lstStyle/>
        <a:p>
          <a:endParaRPr lang="en-GB"/>
        </a:p>
      </dgm:t>
    </dgm:pt>
    <dgm:pt modelId="{E2D60CAD-470B-4036-8B65-EC1654495A57}">
      <dgm:prSet/>
      <dgm:spPr/>
      <dgm:t>
        <a:bodyPr/>
        <a:lstStyle/>
        <a:p>
          <a:r>
            <a:rPr lang="en-GB" b="0" i="0"/>
            <a:t>I: What have you learned from the experience?</a:t>
          </a:r>
          <a:endParaRPr lang="en-GB"/>
        </a:p>
      </dgm:t>
    </dgm:pt>
    <dgm:pt modelId="{590D5C99-BDEC-450B-BF6B-8F9281DFE8E0}" type="parTrans" cxnId="{0C8FE121-2CE2-40BD-8BCF-7CE8C8B0CAE2}">
      <dgm:prSet/>
      <dgm:spPr/>
      <dgm:t>
        <a:bodyPr/>
        <a:lstStyle/>
        <a:p>
          <a:endParaRPr lang="en-GB"/>
        </a:p>
      </dgm:t>
    </dgm:pt>
    <dgm:pt modelId="{9EE9AB89-25AC-479A-B022-2DAA01BCC92E}" type="sibTrans" cxnId="{0C8FE121-2CE2-40BD-8BCF-7CE8C8B0CAE2}">
      <dgm:prSet/>
      <dgm:spPr/>
      <dgm:t>
        <a:bodyPr/>
        <a:lstStyle/>
        <a:p>
          <a:endParaRPr lang="en-GB"/>
        </a:p>
      </dgm:t>
    </dgm:pt>
    <dgm:pt modelId="{CB74876C-09FE-4D55-AD73-615C85A268E9}">
      <dgm:prSet custT="1"/>
      <dgm:spPr/>
      <dgm:t>
        <a:bodyPr/>
        <a:lstStyle/>
        <a:p>
          <a:r>
            <a:rPr lang="en-GB" sz="1400" b="0" i="0"/>
            <a:t>I think I've realised but it's going to take me a while to get back to running as far as I used to, and I need to be realistic about the process. I've also realised but I'm feeling a lot more insecure about myself than I thought. </a:t>
          </a:r>
          <a:endParaRPr lang="en-GB" sz="1400"/>
        </a:p>
      </dgm:t>
    </dgm:pt>
    <dgm:pt modelId="{FAA24067-D7D3-4C36-8B1F-832FE6F365E4}" type="parTrans" cxnId="{F1651555-52D1-481B-B1FF-4CE204005431}">
      <dgm:prSet/>
      <dgm:spPr/>
      <dgm:t>
        <a:bodyPr/>
        <a:lstStyle/>
        <a:p>
          <a:endParaRPr lang="en-GB"/>
        </a:p>
      </dgm:t>
    </dgm:pt>
    <dgm:pt modelId="{C00652E1-6795-4EF0-89C0-1E8612D98013}" type="sibTrans" cxnId="{F1651555-52D1-481B-B1FF-4CE204005431}">
      <dgm:prSet/>
      <dgm:spPr/>
      <dgm:t>
        <a:bodyPr/>
        <a:lstStyle/>
        <a:p>
          <a:endParaRPr lang="en-GB"/>
        </a:p>
      </dgm:t>
    </dgm:pt>
    <dgm:pt modelId="{D1A4BDA1-2BDA-4128-B752-353C218C9366}">
      <dgm:prSet/>
      <dgm:spPr/>
      <dgm:t>
        <a:bodyPr/>
        <a:lstStyle/>
        <a:p>
          <a:r>
            <a:rPr lang="en-GB" b="0" i="0"/>
            <a:t>D: And what will you do next time?</a:t>
          </a:r>
          <a:endParaRPr lang="en-GB"/>
        </a:p>
      </dgm:t>
    </dgm:pt>
    <dgm:pt modelId="{DCFDCCF0-2944-4EBC-9F19-3AA1587A8C14}" type="parTrans" cxnId="{4965DC1F-4FE3-4887-99A1-D83327B139B8}">
      <dgm:prSet/>
      <dgm:spPr/>
      <dgm:t>
        <a:bodyPr/>
        <a:lstStyle/>
        <a:p>
          <a:endParaRPr lang="en-GB"/>
        </a:p>
      </dgm:t>
    </dgm:pt>
    <dgm:pt modelId="{C4CEC3B9-9FBC-4CBD-972F-294382E88C71}" type="sibTrans" cxnId="{4965DC1F-4FE3-4887-99A1-D83327B139B8}">
      <dgm:prSet/>
      <dgm:spPr/>
      <dgm:t>
        <a:bodyPr/>
        <a:lstStyle/>
        <a:p>
          <a:endParaRPr lang="en-GB"/>
        </a:p>
      </dgm:t>
    </dgm:pt>
    <dgm:pt modelId="{817977ED-9D80-45F0-A62F-0CE54DA9E05C}">
      <dgm:prSet custT="1"/>
      <dgm:spPr/>
      <dgm:t>
        <a:bodyPr/>
        <a:lstStyle/>
        <a:p>
          <a:r>
            <a:rPr lang="en-GB" sz="1400" b="0" i="0"/>
            <a:t> I think I’ll set a lower target for myself next time, and plan a route that doesn’t take me through the park.</a:t>
          </a:r>
          <a:endParaRPr lang="en-GB" sz="1400"/>
        </a:p>
      </dgm:t>
    </dgm:pt>
    <dgm:pt modelId="{1C650F8E-BB6C-422E-A55B-433C08DB7A27}" type="parTrans" cxnId="{A1EF1942-6F9C-4211-B460-FBB73E0C43EB}">
      <dgm:prSet/>
      <dgm:spPr/>
      <dgm:t>
        <a:bodyPr/>
        <a:lstStyle/>
        <a:p>
          <a:endParaRPr lang="en-GB"/>
        </a:p>
      </dgm:t>
    </dgm:pt>
    <dgm:pt modelId="{2973E9A3-BE72-4E9F-B313-AC45DE6D600C}" type="sibTrans" cxnId="{A1EF1942-6F9C-4211-B460-FBB73E0C43EB}">
      <dgm:prSet/>
      <dgm:spPr/>
      <dgm:t>
        <a:bodyPr/>
        <a:lstStyle/>
        <a:p>
          <a:endParaRPr lang="en-GB"/>
        </a:p>
      </dgm:t>
    </dgm:pt>
    <dgm:pt modelId="{99ADA638-2FC2-4CA5-B778-1B28071A189A}" type="pres">
      <dgm:prSet presAssocID="{DFB71D47-F606-466B-986D-9A9FA334508C}" presName="Name0" presStyleCnt="0">
        <dgm:presLayoutVars>
          <dgm:dir/>
          <dgm:animLvl val="lvl"/>
          <dgm:resizeHandles val="exact"/>
        </dgm:presLayoutVars>
      </dgm:prSet>
      <dgm:spPr/>
    </dgm:pt>
    <dgm:pt modelId="{227935E9-B0B5-46FE-9C1E-83FC313AED77}" type="pres">
      <dgm:prSet presAssocID="{DB5F3ADF-DABC-4190-8393-B91BC49C31D1}" presName="composite" presStyleCnt="0"/>
      <dgm:spPr/>
    </dgm:pt>
    <dgm:pt modelId="{11DF2046-4B3F-47DB-BC36-7D66E633A555}" type="pres">
      <dgm:prSet presAssocID="{DB5F3ADF-DABC-4190-8393-B91BC49C31D1}" presName="parTx" presStyleLbl="alignNode1" presStyleIdx="0" presStyleCnt="4" custLinFactNeighborX="-166" custLinFactNeighborY="-2760">
        <dgm:presLayoutVars>
          <dgm:chMax val="0"/>
          <dgm:chPref val="0"/>
          <dgm:bulletEnabled val="1"/>
        </dgm:presLayoutVars>
      </dgm:prSet>
      <dgm:spPr/>
    </dgm:pt>
    <dgm:pt modelId="{775D1F10-5B23-4887-B553-6DB38EEB464B}" type="pres">
      <dgm:prSet presAssocID="{DB5F3ADF-DABC-4190-8393-B91BC49C31D1}" presName="desTx" presStyleLbl="alignAccFollowNode1" presStyleIdx="0" presStyleCnt="4">
        <dgm:presLayoutVars>
          <dgm:bulletEnabled val="1"/>
        </dgm:presLayoutVars>
      </dgm:prSet>
      <dgm:spPr/>
    </dgm:pt>
    <dgm:pt modelId="{11F02507-6523-4AB0-959B-2BCBB21785DE}" type="pres">
      <dgm:prSet presAssocID="{FD0854F0-3FE3-4166-9687-E236F7586969}" presName="space" presStyleCnt="0"/>
      <dgm:spPr/>
    </dgm:pt>
    <dgm:pt modelId="{5B557A9D-DADE-43DF-8DE1-0F7E525ECE01}" type="pres">
      <dgm:prSet presAssocID="{B425003F-8F9C-418C-8D0E-4AEA8F2B0C6B}" presName="composite" presStyleCnt="0"/>
      <dgm:spPr/>
    </dgm:pt>
    <dgm:pt modelId="{E4E80DF7-5C24-4CBE-84C2-256FAA0B54A5}" type="pres">
      <dgm:prSet presAssocID="{B425003F-8F9C-418C-8D0E-4AEA8F2B0C6B}" presName="parTx" presStyleLbl="alignNode1" presStyleIdx="1" presStyleCnt="4" custLinFactNeighborX="0" custLinFactNeighborY="-2760">
        <dgm:presLayoutVars>
          <dgm:chMax val="0"/>
          <dgm:chPref val="0"/>
          <dgm:bulletEnabled val="1"/>
        </dgm:presLayoutVars>
      </dgm:prSet>
      <dgm:spPr/>
    </dgm:pt>
    <dgm:pt modelId="{24D2A31F-11D2-4EB2-9CEC-606880F2579C}" type="pres">
      <dgm:prSet presAssocID="{B425003F-8F9C-418C-8D0E-4AEA8F2B0C6B}" presName="desTx" presStyleLbl="alignAccFollowNode1" presStyleIdx="1" presStyleCnt="4">
        <dgm:presLayoutVars>
          <dgm:bulletEnabled val="1"/>
        </dgm:presLayoutVars>
      </dgm:prSet>
      <dgm:spPr/>
    </dgm:pt>
    <dgm:pt modelId="{E183D771-F983-4AD1-8D5D-BFA37FC0BC15}" type="pres">
      <dgm:prSet presAssocID="{2CDA4E69-C978-4F19-826C-7F1886B22A13}" presName="space" presStyleCnt="0"/>
      <dgm:spPr/>
    </dgm:pt>
    <dgm:pt modelId="{4AFA786F-D4A7-44AE-9276-97F267E4BC53}" type="pres">
      <dgm:prSet presAssocID="{E2D60CAD-470B-4036-8B65-EC1654495A57}" presName="composite" presStyleCnt="0"/>
      <dgm:spPr/>
    </dgm:pt>
    <dgm:pt modelId="{74E6C0B2-CFE4-4575-B3A6-1EFC63474AEE}" type="pres">
      <dgm:prSet presAssocID="{E2D60CAD-470B-4036-8B65-EC1654495A57}" presName="parTx" presStyleLbl="alignNode1" presStyleIdx="2" presStyleCnt="4" custLinFactNeighborX="0" custLinFactNeighborY="-2760">
        <dgm:presLayoutVars>
          <dgm:chMax val="0"/>
          <dgm:chPref val="0"/>
          <dgm:bulletEnabled val="1"/>
        </dgm:presLayoutVars>
      </dgm:prSet>
      <dgm:spPr/>
    </dgm:pt>
    <dgm:pt modelId="{29165A65-DA41-42F0-85D8-8FE5AC15F673}" type="pres">
      <dgm:prSet presAssocID="{E2D60CAD-470B-4036-8B65-EC1654495A57}" presName="desTx" presStyleLbl="alignAccFollowNode1" presStyleIdx="2" presStyleCnt="4">
        <dgm:presLayoutVars>
          <dgm:bulletEnabled val="1"/>
        </dgm:presLayoutVars>
      </dgm:prSet>
      <dgm:spPr/>
    </dgm:pt>
    <dgm:pt modelId="{C4D619E6-C365-40E6-B514-AD9A961F2E4B}" type="pres">
      <dgm:prSet presAssocID="{9EE9AB89-25AC-479A-B022-2DAA01BCC92E}" presName="space" presStyleCnt="0"/>
      <dgm:spPr/>
    </dgm:pt>
    <dgm:pt modelId="{97A3FDA6-5A22-44FC-A1F3-1D218DC2360B}" type="pres">
      <dgm:prSet presAssocID="{D1A4BDA1-2BDA-4128-B752-353C218C9366}" presName="composite" presStyleCnt="0"/>
      <dgm:spPr/>
    </dgm:pt>
    <dgm:pt modelId="{C1B7D82A-01BE-4E3D-86F6-F1C10DAAFAA8}" type="pres">
      <dgm:prSet presAssocID="{D1A4BDA1-2BDA-4128-B752-353C218C9366}" presName="parTx" presStyleLbl="alignNode1" presStyleIdx="3" presStyleCnt="4" custLinFactNeighborX="0" custLinFactNeighborY="-2760">
        <dgm:presLayoutVars>
          <dgm:chMax val="0"/>
          <dgm:chPref val="0"/>
          <dgm:bulletEnabled val="1"/>
        </dgm:presLayoutVars>
      </dgm:prSet>
      <dgm:spPr/>
    </dgm:pt>
    <dgm:pt modelId="{37113879-0A4F-4A10-BD97-86A237F3664F}" type="pres">
      <dgm:prSet presAssocID="{D1A4BDA1-2BDA-4128-B752-353C218C9366}" presName="desTx" presStyleLbl="alignAccFollowNode1" presStyleIdx="3" presStyleCnt="4">
        <dgm:presLayoutVars>
          <dgm:bulletEnabled val="1"/>
        </dgm:presLayoutVars>
      </dgm:prSet>
      <dgm:spPr/>
    </dgm:pt>
  </dgm:ptLst>
  <dgm:cxnLst>
    <dgm:cxn modelId="{82494303-45F5-48AE-8389-13443E381CC8}" type="presOf" srcId="{02F2BDA9-C44D-4941-B3D6-2DE780E57770}" destId="{24D2A31F-11D2-4EB2-9CEC-606880F2579C}" srcOrd="0" destOrd="0" presId="urn:microsoft.com/office/officeart/2005/8/layout/hList1"/>
    <dgm:cxn modelId="{9EB70D17-4BE4-4899-9238-C765AB7AD22E}" type="presOf" srcId="{DB5F3ADF-DABC-4190-8393-B91BC49C31D1}" destId="{11DF2046-4B3F-47DB-BC36-7D66E633A555}" srcOrd="0" destOrd="0" presId="urn:microsoft.com/office/officeart/2005/8/layout/hList1"/>
    <dgm:cxn modelId="{4965DC1F-4FE3-4887-99A1-D83327B139B8}" srcId="{DFB71D47-F606-466B-986D-9A9FA334508C}" destId="{D1A4BDA1-2BDA-4128-B752-353C218C9366}" srcOrd="3" destOrd="0" parTransId="{DCFDCCF0-2944-4EBC-9F19-3AA1587A8C14}" sibTransId="{C4CEC3B9-9FBC-4CBD-972F-294382E88C71}"/>
    <dgm:cxn modelId="{0C8FE121-2CE2-40BD-8BCF-7CE8C8B0CAE2}" srcId="{DFB71D47-F606-466B-986D-9A9FA334508C}" destId="{E2D60CAD-470B-4036-8B65-EC1654495A57}" srcOrd="2" destOrd="0" parTransId="{590D5C99-BDEC-450B-BF6B-8F9281DFE8E0}" sibTransId="{9EE9AB89-25AC-479A-B022-2DAA01BCC92E}"/>
    <dgm:cxn modelId="{9E8EAE32-8DBB-41D1-96DB-DEF8E85AFD63}" type="presOf" srcId="{D1A4BDA1-2BDA-4128-B752-353C218C9366}" destId="{C1B7D82A-01BE-4E3D-86F6-F1C10DAAFAA8}" srcOrd="0" destOrd="0" presId="urn:microsoft.com/office/officeart/2005/8/layout/hList1"/>
    <dgm:cxn modelId="{8CF0A55B-883B-44B0-B08E-9B7D8ACBCCA0}" type="presOf" srcId="{B425003F-8F9C-418C-8D0E-4AEA8F2B0C6B}" destId="{E4E80DF7-5C24-4CBE-84C2-256FAA0B54A5}" srcOrd="0" destOrd="0" presId="urn:microsoft.com/office/officeart/2005/8/layout/hList1"/>
    <dgm:cxn modelId="{A1EF1942-6F9C-4211-B460-FBB73E0C43EB}" srcId="{D1A4BDA1-2BDA-4128-B752-353C218C9366}" destId="{817977ED-9D80-45F0-A62F-0CE54DA9E05C}" srcOrd="0" destOrd="0" parTransId="{1C650F8E-BB6C-422E-A55B-433C08DB7A27}" sibTransId="{2973E9A3-BE72-4E9F-B313-AC45DE6D600C}"/>
    <dgm:cxn modelId="{55E52543-D02A-48FD-8C77-BD0BE45BA3A2}" type="presOf" srcId="{DFB71D47-F606-466B-986D-9A9FA334508C}" destId="{99ADA638-2FC2-4CA5-B778-1B28071A189A}" srcOrd="0" destOrd="0" presId="urn:microsoft.com/office/officeart/2005/8/layout/hList1"/>
    <dgm:cxn modelId="{BABFF944-BCDF-45D3-870E-0CE5A1E4989E}" type="presOf" srcId="{CB74876C-09FE-4D55-AD73-615C85A268E9}" destId="{29165A65-DA41-42F0-85D8-8FE5AC15F673}" srcOrd="0" destOrd="0" presId="urn:microsoft.com/office/officeart/2005/8/layout/hList1"/>
    <dgm:cxn modelId="{47B22865-DA79-4B25-9835-B6916AE20899}" srcId="{DFB71D47-F606-466B-986D-9A9FA334508C}" destId="{B425003F-8F9C-418C-8D0E-4AEA8F2B0C6B}" srcOrd="1" destOrd="0" parTransId="{08E4CB05-3D2B-4FB8-9E0A-EE171E7416EF}" sibTransId="{2CDA4E69-C978-4F19-826C-7F1886B22A13}"/>
    <dgm:cxn modelId="{D78BD64A-C238-4974-B765-8D0698B8BB70}" type="presOf" srcId="{817977ED-9D80-45F0-A62F-0CE54DA9E05C}" destId="{37113879-0A4F-4A10-BD97-86A237F3664F}" srcOrd="0" destOrd="0" presId="urn:microsoft.com/office/officeart/2005/8/layout/hList1"/>
    <dgm:cxn modelId="{F1651555-52D1-481B-B1FF-4CE204005431}" srcId="{E2D60CAD-470B-4036-8B65-EC1654495A57}" destId="{CB74876C-09FE-4D55-AD73-615C85A268E9}" srcOrd="0" destOrd="0" parTransId="{FAA24067-D7D3-4C36-8B1F-832FE6F365E4}" sibTransId="{C00652E1-6795-4EF0-89C0-1E8612D98013}"/>
    <dgm:cxn modelId="{777A4A8B-347E-4CC9-BFD5-A65FC94B7AC0}" type="presOf" srcId="{E2D60CAD-470B-4036-8B65-EC1654495A57}" destId="{74E6C0B2-CFE4-4575-B3A6-1EFC63474AEE}" srcOrd="0" destOrd="0" presId="urn:microsoft.com/office/officeart/2005/8/layout/hList1"/>
    <dgm:cxn modelId="{B3DED5A3-A67C-482E-A7EC-D461AC2ED2E9}" srcId="{B425003F-8F9C-418C-8D0E-4AEA8F2B0C6B}" destId="{02F2BDA9-C44D-4941-B3D6-2DE780E57770}" srcOrd="0" destOrd="0" parTransId="{7BD94F1F-5748-481F-89F1-13B6A56CF094}" sibTransId="{886815C0-8BFB-43DF-9273-E8A35E54F1C8}"/>
    <dgm:cxn modelId="{C0ACF4A6-252C-4A9F-A114-3D4B063276A7}" srcId="{DFB71D47-F606-466B-986D-9A9FA334508C}" destId="{DB5F3ADF-DABC-4190-8393-B91BC49C31D1}" srcOrd="0" destOrd="0" parTransId="{28C5B985-16C9-403C-99A6-F46D949798B9}" sibTransId="{FD0854F0-3FE3-4166-9687-E236F7586969}"/>
    <dgm:cxn modelId="{C35F9FBD-2268-4CA8-B8E5-E827859FC6E7}" srcId="{DB5F3ADF-DABC-4190-8393-B91BC49C31D1}" destId="{A0DBFED8-1962-40B3-9B99-17853D902B27}" srcOrd="0" destOrd="0" parTransId="{B4F814C9-2044-46BC-B70A-72B1FF63D7D4}" sibTransId="{D3689A56-A156-4938-B1AD-AA6B8807D54B}"/>
    <dgm:cxn modelId="{D9C6B9C2-3CB3-4B51-A985-E9BDFEEB98CC}" type="presOf" srcId="{A0DBFED8-1962-40B3-9B99-17853D902B27}" destId="{775D1F10-5B23-4887-B553-6DB38EEB464B}" srcOrd="0" destOrd="0" presId="urn:microsoft.com/office/officeart/2005/8/layout/hList1"/>
    <dgm:cxn modelId="{49D34975-F76C-41FD-AF83-D658AECE04A7}" type="presParOf" srcId="{99ADA638-2FC2-4CA5-B778-1B28071A189A}" destId="{227935E9-B0B5-46FE-9C1E-83FC313AED77}" srcOrd="0" destOrd="0" presId="urn:microsoft.com/office/officeart/2005/8/layout/hList1"/>
    <dgm:cxn modelId="{C81AE440-876A-4099-BD76-B6E1E2686148}" type="presParOf" srcId="{227935E9-B0B5-46FE-9C1E-83FC313AED77}" destId="{11DF2046-4B3F-47DB-BC36-7D66E633A555}" srcOrd="0" destOrd="0" presId="urn:microsoft.com/office/officeart/2005/8/layout/hList1"/>
    <dgm:cxn modelId="{3DD8254C-493D-48BA-A935-9F3C690090F6}" type="presParOf" srcId="{227935E9-B0B5-46FE-9C1E-83FC313AED77}" destId="{775D1F10-5B23-4887-B553-6DB38EEB464B}" srcOrd="1" destOrd="0" presId="urn:microsoft.com/office/officeart/2005/8/layout/hList1"/>
    <dgm:cxn modelId="{64FBD20F-C8C2-43F9-BB66-E72EEC1919AA}" type="presParOf" srcId="{99ADA638-2FC2-4CA5-B778-1B28071A189A}" destId="{11F02507-6523-4AB0-959B-2BCBB21785DE}" srcOrd="1" destOrd="0" presId="urn:microsoft.com/office/officeart/2005/8/layout/hList1"/>
    <dgm:cxn modelId="{A38F1459-4E71-48D1-BD06-E3AD6EA731F4}" type="presParOf" srcId="{99ADA638-2FC2-4CA5-B778-1B28071A189A}" destId="{5B557A9D-DADE-43DF-8DE1-0F7E525ECE01}" srcOrd="2" destOrd="0" presId="urn:microsoft.com/office/officeart/2005/8/layout/hList1"/>
    <dgm:cxn modelId="{527229CE-D1EF-41B5-BEA6-B7A3097314DF}" type="presParOf" srcId="{5B557A9D-DADE-43DF-8DE1-0F7E525ECE01}" destId="{E4E80DF7-5C24-4CBE-84C2-256FAA0B54A5}" srcOrd="0" destOrd="0" presId="urn:microsoft.com/office/officeart/2005/8/layout/hList1"/>
    <dgm:cxn modelId="{2E1F6EDB-A085-45D6-8DCA-309CBCFE245B}" type="presParOf" srcId="{5B557A9D-DADE-43DF-8DE1-0F7E525ECE01}" destId="{24D2A31F-11D2-4EB2-9CEC-606880F2579C}" srcOrd="1" destOrd="0" presId="urn:microsoft.com/office/officeart/2005/8/layout/hList1"/>
    <dgm:cxn modelId="{6CCA7AE9-186F-4CF2-9D02-F46DDFBAD5E1}" type="presParOf" srcId="{99ADA638-2FC2-4CA5-B778-1B28071A189A}" destId="{E183D771-F983-4AD1-8D5D-BFA37FC0BC15}" srcOrd="3" destOrd="0" presId="urn:microsoft.com/office/officeart/2005/8/layout/hList1"/>
    <dgm:cxn modelId="{41A232AC-1E04-423C-8303-ABB4678807D4}" type="presParOf" srcId="{99ADA638-2FC2-4CA5-B778-1B28071A189A}" destId="{4AFA786F-D4A7-44AE-9276-97F267E4BC53}" srcOrd="4" destOrd="0" presId="urn:microsoft.com/office/officeart/2005/8/layout/hList1"/>
    <dgm:cxn modelId="{0C43B823-35A8-488D-BC4A-60E5FACB9F4B}" type="presParOf" srcId="{4AFA786F-D4A7-44AE-9276-97F267E4BC53}" destId="{74E6C0B2-CFE4-4575-B3A6-1EFC63474AEE}" srcOrd="0" destOrd="0" presId="urn:microsoft.com/office/officeart/2005/8/layout/hList1"/>
    <dgm:cxn modelId="{A73238B4-B5A6-4502-9840-4086D458C174}" type="presParOf" srcId="{4AFA786F-D4A7-44AE-9276-97F267E4BC53}" destId="{29165A65-DA41-42F0-85D8-8FE5AC15F673}" srcOrd="1" destOrd="0" presId="urn:microsoft.com/office/officeart/2005/8/layout/hList1"/>
    <dgm:cxn modelId="{DC772BDA-B127-46D0-8505-91C243D25855}" type="presParOf" srcId="{99ADA638-2FC2-4CA5-B778-1B28071A189A}" destId="{C4D619E6-C365-40E6-B514-AD9A961F2E4B}" srcOrd="5" destOrd="0" presId="urn:microsoft.com/office/officeart/2005/8/layout/hList1"/>
    <dgm:cxn modelId="{AE6018EB-97C0-4B11-B68C-A3091A3D6B66}" type="presParOf" srcId="{99ADA638-2FC2-4CA5-B778-1B28071A189A}" destId="{97A3FDA6-5A22-44FC-A1F3-1D218DC2360B}" srcOrd="6" destOrd="0" presId="urn:microsoft.com/office/officeart/2005/8/layout/hList1"/>
    <dgm:cxn modelId="{29068EA9-37EF-4E69-A250-E00B4841115C}" type="presParOf" srcId="{97A3FDA6-5A22-44FC-A1F3-1D218DC2360B}" destId="{C1B7D82A-01BE-4E3D-86F6-F1C10DAAFAA8}" srcOrd="0" destOrd="0" presId="urn:microsoft.com/office/officeart/2005/8/layout/hList1"/>
    <dgm:cxn modelId="{15987E16-2987-4625-95FC-267A21FF500A}" type="presParOf" srcId="{97A3FDA6-5A22-44FC-A1F3-1D218DC2360B}" destId="{37113879-0A4F-4A10-BD97-86A237F366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8D333-D7B1-4E48-8F47-C1774FEAD385}"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GB"/>
        </a:p>
      </dgm:t>
    </dgm:pt>
    <dgm:pt modelId="{93E31211-F132-4512-BD81-A6F760157444}">
      <dgm:prSet custT="1"/>
      <dgm:spPr>
        <a:solidFill>
          <a:schemeClr val="bg1"/>
        </a:solidFill>
      </dgm:spPr>
      <dgm:t>
        <a:bodyPr/>
        <a:lstStyle/>
        <a:p>
          <a:pPr algn="l"/>
          <a:r>
            <a:rPr lang="en-GB" sz="1400" err="1"/>
            <a:t>Olu</a:t>
          </a:r>
          <a:r>
            <a:rPr lang="en-GB" sz="1400"/>
            <a:t> mentions that she finds the food plans really restrictive, and she is missing the Nigerian food that she used to cook and enjoy. They discuss whether </a:t>
          </a:r>
          <a:r>
            <a:rPr lang="en-GB" sz="1400" err="1"/>
            <a:t>Olu</a:t>
          </a:r>
          <a:r>
            <a:rPr lang="en-GB" sz="1400"/>
            <a:t> would feel confident to try to find ways to adapt the food she likes to eat to the fit with slimming club approach, rather than feeling restricted by the food the slimming club suggests that she eats. </a:t>
          </a:r>
          <a:r>
            <a:rPr lang="en-GB" sz="1400" err="1"/>
            <a:t>Olu</a:t>
          </a:r>
          <a:r>
            <a:rPr lang="en-GB" sz="1400"/>
            <a:t> loves cooking and so decides to try to adapt the recipes to work with the plan.</a:t>
          </a:r>
        </a:p>
      </dgm:t>
    </dgm:pt>
    <dgm:pt modelId="{14652C21-B68D-4BE5-A427-AF7EEBA610EF}" type="parTrans" cxnId="{45743FFC-F5D6-40C5-B125-22C770D1451F}">
      <dgm:prSet/>
      <dgm:spPr/>
      <dgm:t>
        <a:bodyPr/>
        <a:lstStyle/>
        <a:p>
          <a:pPr algn="ctr"/>
          <a:endParaRPr lang="en-GB"/>
        </a:p>
      </dgm:t>
    </dgm:pt>
    <dgm:pt modelId="{8619AE9C-DD2A-4F7B-BB5F-446141ABDE2E}" type="sibTrans" cxnId="{45743FFC-F5D6-40C5-B125-22C770D1451F}">
      <dgm:prSet/>
      <dgm:spPr/>
      <dgm:t>
        <a:bodyPr/>
        <a:lstStyle/>
        <a:p>
          <a:pPr algn="ctr"/>
          <a:endParaRPr lang="en-GB"/>
        </a:p>
      </dgm:t>
    </dgm:pt>
    <dgm:pt modelId="{790B951B-9893-4F96-96E9-26BBFC124993}">
      <dgm:prSet custT="1"/>
      <dgm:spPr/>
      <dgm:t>
        <a:bodyPr/>
        <a:lstStyle/>
        <a:p>
          <a:pPr algn="r"/>
          <a:r>
            <a:rPr lang="en-GB" sz="2400"/>
            <a:t>Mastery</a:t>
          </a:r>
          <a:endParaRPr lang="en-GB" sz="3300"/>
        </a:p>
      </dgm:t>
    </dgm:pt>
    <dgm:pt modelId="{6C97BB14-F5A9-437D-9E10-FEC6B593CD50}" type="parTrans" cxnId="{CB8ACECB-7FA8-4EA1-9E44-1A9A84A3A67D}">
      <dgm:prSet/>
      <dgm:spPr/>
      <dgm:t>
        <a:bodyPr/>
        <a:lstStyle/>
        <a:p>
          <a:pPr algn="ctr"/>
          <a:endParaRPr lang="en-GB"/>
        </a:p>
      </dgm:t>
    </dgm:pt>
    <dgm:pt modelId="{A5B49A40-A64F-4281-BB0F-CABD066564D7}" type="sibTrans" cxnId="{CB8ACECB-7FA8-4EA1-9E44-1A9A84A3A67D}">
      <dgm:prSet/>
      <dgm:spPr/>
      <dgm:t>
        <a:bodyPr/>
        <a:lstStyle/>
        <a:p>
          <a:pPr algn="ctr"/>
          <a:endParaRPr lang="en-GB"/>
        </a:p>
      </dgm:t>
    </dgm:pt>
    <dgm:pt modelId="{9C5D0B5C-EDDC-4196-A3C2-1AC980F01B6A}">
      <dgm:prSet custT="1"/>
      <dgm:spPr/>
      <dgm:t>
        <a:bodyPr/>
        <a:lstStyle/>
        <a:p>
          <a:pPr algn="r"/>
          <a:r>
            <a:rPr lang="en-GB" sz="2400"/>
            <a:t>Purpose</a:t>
          </a:r>
          <a:endParaRPr lang="en-GB" sz="3300"/>
        </a:p>
      </dgm:t>
    </dgm:pt>
    <dgm:pt modelId="{9199381B-E575-4256-A4B8-CBB00024829A}" type="parTrans" cxnId="{7CE85DB4-FF38-452A-BC56-B0B311F0A8AE}">
      <dgm:prSet/>
      <dgm:spPr/>
      <dgm:t>
        <a:bodyPr/>
        <a:lstStyle/>
        <a:p>
          <a:pPr algn="ctr"/>
          <a:endParaRPr lang="en-GB"/>
        </a:p>
      </dgm:t>
    </dgm:pt>
    <dgm:pt modelId="{1539A821-FC87-4B41-8AB8-91DFD9D6B5E2}" type="sibTrans" cxnId="{7CE85DB4-FF38-452A-BC56-B0B311F0A8AE}">
      <dgm:prSet/>
      <dgm:spPr/>
      <dgm:t>
        <a:bodyPr/>
        <a:lstStyle/>
        <a:p>
          <a:pPr algn="ctr"/>
          <a:endParaRPr lang="en-GB"/>
        </a:p>
      </dgm:t>
    </dgm:pt>
    <dgm:pt modelId="{43C1D0E6-46C1-44FE-BCC0-383BF2C827AB}">
      <dgm:prSet custT="1"/>
      <dgm:spPr/>
      <dgm:t>
        <a:bodyPr/>
        <a:lstStyle/>
        <a:p>
          <a:pPr algn="r"/>
          <a:r>
            <a:rPr lang="en-GB" sz="2400"/>
            <a:t>Autonomy</a:t>
          </a:r>
          <a:endParaRPr lang="en-GB" sz="3300"/>
        </a:p>
      </dgm:t>
    </dgm:pt>
    <dgm:pt modelId="{77ABE987-BA20-4F55-8747-2CAAF59BD6AC}" type="parTrans" cxnId="{D5E2234E-03B2-4F14-95B9-223E26D8F337}">
      <dgm:prSet/>
      <dgm:spPr/>
      <dgm:t>
        <a:bodyPr/>
        <a:lstStyle/>
        <a:p>
          <a:endParaRPr lang="en-GB"/>
        </a:p>
      </dgm:t>
    </dgm:pt>
    <dgm:pt modelId="{5B2CD6B9-AE3A-4F80-BDAF-9D294BA5D911}" type="sibTrans" cxnId="{D5E2234E-03B2-4F14-95B9-223E26D8F337}">
      <dgm:prSet/>
      <dgm:spPr/>
      <dgm:t>
        <a:bodyPr/>
        <a:lstStyle/>
        <a:p>
          <a:endParaRPr lang="en-GB"/>
        </a:p>
      </dgm:t>
    </dgm:pt>
    <dgm:pt modelId="{56941A24-9B0C-4FEA-AC90-968E6797F5F8}">
      <dgm:prSet custT="1"/>
      <dgm:spPr>
        <a:solidFill>
          <a:schemeClr val="bg1"/>
        </a:solidFill>
      </dgm:spPr>
      <dgm:t>
        <a:bodyPr/>
        <a:lstStyle/>
        <a:p>
          <a:pPr algn="l"/>
          <a:r>
            <a:rPr lang="en-GB" sz="1400"/>
            <a:t>They then talk about what </a:t>
          </a:r>
          <a:r>
            <a:rPr lang="en-GB" sz="1400" err="1"/>
            <a:t>Olu</a:t>
          </a:r>
          <a:r>
            <a:rPr lang="en-GB" sz="1400"/>
            <a:t> is learning through the slimming club. </a:t>
          </a:r>
          <a:r>
            <a:rPr lang="en-GB" sz="1400" err="1"/>
            <a:t>Olu</a:t>
          </a:r>
          <a:r>
            <a:rPr lang="en-GB" sz="1400"/>
            <a:t> is unsure at first, but following some gentle questioning she starts to realise how much she has actually learned about nutrition. She decides that it would be a great idea to try to find out even more about how the slimming plan works so that she can use this knowledge to broaden her meal choices. </a:t>
          </a:r>
        </a:p>
      </dgm:t>
    </dgm:pt>
    <dgm:pt modelId="{F22BF097-689E-40E6-A7C1-A6E0FE9298FD}" type="parTrans" cxnId="{B393B2AC-2EFA-4CB7-AFA8-967794959E9E}">
      <dgm:prSet/>
      <dgm:spPr/>
      <dgm:t>
        <a:bodyPr/>
        <a:lstStyle/>
        <a:p>
          <a:endParaRPr lang="en-GB"/>
        </a:p>
      </dgm:t>
    </dgm:pt>
    <dgm:pt modelId="{E672D37B-912D-4E0E-AE98-3CAB9893D31E}" type="sibTrans" cxnId="{B393B2AC-2EFA-4CB7-AFA8-967794959E9E}">
      <dgm:prSet/>
      <dgm:spPr/>
      <dgm:t>
        <a:bodyPr/>
        <a:lstStyle/>
        <a:p>
          <a:endParaRPr lang="en-GB"/>
        </a:p>
      </dgm:t>
    </dgm:pt>
    <dgm:pt modelId="{3AD3C776-1B3E-4104-92B8-B3131AE1D80F}">
      <dgm:prSet custT="1"/>
      <dgm:spPr>
        <a:solidFill>
          <a:schemeClr val="bg1"/>
        </a:solidFill>
      </dgm:spPr>
      <dgm:t>
        <a:bodyPr/>
        <a:lstStyle/>
        <a:p>
          <a:pPr algn="l"/>
          <a:r>
            <a:rPr lang="en-GB" sz="1400"/>
            <a:t>The PSW asks </a:t>
          </a:r>
          <a:r>
            <a:rPr lang="en-GB" sz="1400" err="1"/>
            <a:t>Olu</a:t>
          </a:r>
          <a:r>
            <a:rPr lang="en-GB" sz="1400"/>
            <a:t> why she started the diet. </a:t>
          </a:r>
          <a:r>
            <a:rPr lang="en-GB" sz="1400" err="1"/>
            <a:t>Olu</a:t>
          </a:r>
          <a:r>
            <a:rPr lang="en-GB" sz="1400"/>
            <a:t> mentions the fact that her GP told her but she was obese and therefore needed to lose weight. They have a chat about whether there are other reasons why she might like to lose weight, and </a:t>
          </a:r>
          <a:r>
            <a:rPr lang="en-GB" sz="1400" err="1"/>
            <a:t>Olu</a:t>
          </a:r>
          <a:r>
            <a:rPr lang="en-GB" sz="1400"/>
            <a:t> shares that she’s worried if she doesn't lose weight, she won’t be around to see her grandchildren grow up. She decides to stick photos of her grandchildren in her food diary to remind herself why this is so important to her. </a:t>
          </a:r>
        </a:p>
      </dgm:t>
    </dgm:pt>
    <dgm:pt modelId="{C808A953-BE7F-4EF9-94CE-79AE89DEAE56}" type="parTrans" cxnId="{4955FAF8-2DC1-4641-B564-6B1BD08CA203}">
      <dgm:prSet/>
      <dgm:spPr/>
      <dgm:t>
        <a:bodyPr/>
        <a:lstStyle/>
        <a:p>
          <a:endParaRPr lang="en-GB"/>
        </a:p>
      </dgm:t>
    </dgm:pt>
    <dgm:pt modelId="{7D554A2F-DC83-4642-9A43-643789130376}" type="sibTrans" cxnId="{4955FAF8-2DC1-4641-B564-6B1BD08CA203}">
      <dgm:prSet/>
      <dgm:spPr/>
      <dgm:t>
        <a:bodyPr/>
        <a:lstStyle/>
        <a:p>
          <a:endParaRPr lang="en-GB"/>
        </a:p>
      </dgm:t>
    </dgm:pt>
    <dgm:pt modelId="{7F0E965D-1483-4B74-B08F-863E5F8397B6}" type="pres">
      <dgm:prSet presAssocID="{1968D333-D7B1-4E48-8F47-C1774FEAD385}" presName="Name0" presStyleCnt="0">
        <dgm:presLayoutVars>
          <dgm:dir/>
          <dgm:animLvl val="lvl"/>
          <dgm:resizeHandles val="exact"/>
        </dgm:presLayoutVars>
      </dgm:prSet>
      <dgm:spPr/>
    </dgm:pt>
    <dgm:pt modelId="{228B7A37-FDB7-49C3-90E3-E46DB5C8D814}" type="pres">
      <dgm:prSet presAssocID="{43C1D0E6-46C1-44FE-BCC0-383BF2C827AB}" presName="compositeNode" presStyleCnt="0">
        <dgm:presLayoutVars>
          <dgm:bulletEnabled val="1"/>
        </dgm:presLayoutVars>
      </dgm:prSet>
      <dgm:spPr/>
    </dgm:pt>
    <dgm:pt modelId="{83AD3FAF-9717-49ED-A8FB-E43BD6B0169C}" type="pres">
      <dgm:prSet presAssocID="{43C1D0E6-46C1-44FE-BCC0-383BF2C827AB}" presName="bgRect" presStyleLbl="node1" presStyleIdx="0" presStyleCnt="3"/>
      <dgm:spPr/>
    </dgm:pt>
    <dgm:pt modelId="{756FFB70-83B0-40F9-BE30-3ED0A6BACEBF}" type="pres">
      <dgm:prSet presAssocID="{43C1D0E6-46C1-44FE-BCC0-383BF2C827AB}" presName="parentNode" presStyleLbl="node1" presStyleIdx="0" presStyleCnt="3">
        <dgm:presLayoutVars>
          <dgm:chMax val="0"/>
          <dgm:bulletEnabled val="1"/>
        </dgm:presLayoutVars>
      </dgm:prSet>
      <dgm:spPr/>
    </dgm:pt>
    <dgm:pt modelId="{E08676C2-239F-4BA4-953F-E606EB993244}" type="pres">
      <dgm:prSet presAssocID="{43C1D0E6-46C1-44FE-BCC0-383BF2C827AB}" presName="childNode" presStyleLbl="node1" presStyleIdx="0" presStyleCnt="3">
        <dgm:presLayoutVars>
          <dgm:bulletEnabled val="1"/>
        </dgm:presLayoutVars>
      </dgm:prSet>
      <dgm:spPr/>
    </dgm:pt>
    <dgm:pt modelId="{56962EF8-8764-49FF-A406-9427657DF657}" type="pres">
      <dgm:prSet presAssocID="{5B2CD6B9-AE3A-4F80-BDAF-9D294BA5D911}" presName="hSp" presStyleCnt="0"/>
      <dgm:spPr/>
    </dgm:pt>
    <dgm:pt modelId="{6078EF1F-4E9D-4C2F-8EDE-C851B8CD43B7}" type="pres">
      <dgm:prSet presAssocID="{5B2CD6B9-AE3A-4F80-BDAF-9D294BA5D911}" presName="vProcSp" presStyleCnt="0"/>
      <dgm:spPr/>
    </dgm:pt>
    <dgm:pt modelId="{F677BCB5-1EB4-43E7-933A-172935E5CFDE}" type="pres">
      <dgm:prSet presAssocID="{5B2CD6B9-AE3A-4F80-BDAF-9D294BA5D911}" presName="vSp1" presStyleCnt="0"/>
      <dgm:spPr/>
    </dgm:pt>
    <dgm:pt modelId="{CA3C87A3-1515-4395-96F3-970886510643}" type="pres">
      <dgm:prSet presAssocID="{5B2CD6B9-AE3A-4F80-BDAF-9D294BA5D911}" presName="simulatedConn" presStyleLbl="solidFgAcc1" presStyleIdx="0" presStyleCnt="2"/>
      <dgm:spPr/>
    </dgm:pt>
    <dgm:pt modelId="{0C0E3F60-646D-40B8-BE83-2F116FAA787A}" type="pres">
      <dgm:prSet presAssocID="{5B2CD6B9-AE3A-4F80-BDAF-9D294BA5D911}" presName="vSp2" presStyleCnt="0"/>
      <dgm:spPr/>
    </dgm:pt>
    <dgm:pt modelId="{619A9040-0968-4E4B-92F1-30E3DF3C1EB6}" type="pres">
      <dgm:prSet presAssocID="{5B2CD6B9-AE3A-4F80-BDAF-9D294BA5D911}" presName="sibTrans" presStyleCnt="0"/>
      <dgm:spPr/>
    </dgm:pt>
    <dgm:pt modelId="{C96DE728-16A4-4882-9190-5F9441D6A286}" type="pres">
      <dgm:prSet presAssocID="{790B951B-9893-4F96-96E9-26BBFC124993}" presName="compositeNode" presStyleCnt="0">
        <dgm:presLayoutVars>
          <dgm:bulletEnabled val="1"/>
        </dgm:presLayoutVars>
      </dgm:prSet>
      <dgm:spPr/>
    </dgm:pt>
    <dgm:pt modelId="{905BBD1A-839A-44BA-98BC-6D903C4C2EC8}" type="pres">
      <dgm:prSet presAssocID="{790B951B-9893-4F96-96E9-26BBFC124993}" presName="bgRect" presStyleLbl="node1" presStyleIdx="1" presStyleCnt="3"/>
      <dgm:spPr/>
    </dgm:pt>
    <dgm:pt modelId="{0D623E81-58DC-4AC4-98AB-7A242148B2EC}" type="pres">
      <dgm:prSet presAssocID="{790B951B-9893-4F96-96E9-26BBFC124993}" presName="parentNode" presStyleLbl="node1" presStyleIdx="1" presStyleCnt="3">
        <dgm:presLayoutVars>
          <dgm:chMax val="0"/>
          <dgm:bulletEnabled val="1"/>
        </dgm:presLayoutVars>
      </dgm:prSet>
      <dgm:spPr/>
    </dgm:pt>
    <dgm:pt modelId="{9801B245-D95E-462A-8FAB-60578802583D}" type="pres">
      <dgm:prSet presAssocID="{790B951B-9893-4F96-96E9-26BBFC124993}" presName="childNode" presStyleLbl="node1" presStyleIdx="1" presStyleCnt="3">
        <dgm:presLayoutVars>
          <dgm:bulletEnabled val="1"/>
        </dgm:presLayoutVars>
      </dgm:prSet>
      <dgm:spPr/>
    </dgm:pt>
    <dgm:pt modelId="{5C17BFDF-B7EE-498E-AF26-AC468771B92D}" type="pres">
      <dgm:prSet presAssocID="{A5B49A40-A64F-4281-BB0F-CABD066564D7}" presName="hSp" presStyleCnt="0"/>
      <dgm:spPr/>
    </dgm:pt>
    <dgm:pt modelId="{8AC3F50D-137C-4361-8333-88E8741DCC76}" type="pres">
      <dgm:prSet presAssocID="{A5B49A40-A64F-4281-BB0F-CABD066564D7}" presName="vProcSp" presStyleCnt="0"/>
      <dgm:spPr/>
    </dgm:pt>
    <dgm:pt modelId="{972EDCD4-C0E7-49CF-8446-0A9DA9C4CFF6}" type="pres">
      <dgm:prSet presAssocID="{A5B49A40-A64F-4281-BB0F-CABD066564D7}" presName="vSp1" presStyleCnt="0"/>
      <dgm:spPr/>
    </dgm:pt>
    <dgm:pt modelId="{374FD62E-D380-49FC-A33E-E4B6AD399961}" type="pres">
      <dgm:prSet presAssocID="{A5B49A40-A64F-4281-BB0F-CABD066564D7}" presName="simulatedConn" presStyleLbl="solidFgAcc1" presStyleIdx="1" presStyleCnt="2"/>
      <dgm:spPr/>
    </dgm:pt>
    <dgm:pt modelId="{A1577712-E88D-4A96-9CFE-A52F06E1D354}" type="pres">
      <dgm:prSet presAssocID="{A5B49A40-A64F-4281-BB0F-CABD066564D7}" presName="vSp2" presStyleCnt="0"/>
      <dgm:spPr/>
    </dgm:pt>
    <dgm:pt modelId="{DFB2158D-7D68-4A89-ADF2-71BA86D9B548}" type="pres">
      <dgm:prSet presAssocID="{A5B49A40-A64F-4281-BB0F-CABD066564D7}" presName="sibTrans" presStyleCnt="0"/>
      <dgm:spPr/>
    </dgm:pt>
    <dgm:pt modelId="{49E4F8F5-730B-4B6D-8200-55274BF4CDA4}" type="pres">
      <dgm:prSet presAssocID="{9C5D0B5C-EDDC-4196-A3C2-1AC980F01B6A}" presName="compositeNode" presStyleCnt="0">
        <dgm:presLayoutVars>
          <dgm:bulletEnabled val="1"/>
        </dgm:presLayoutVars>
      </dgm:prSet>
      <dgm:spPr/>
    </dgm:pt>
    <dgm:pt modelId="{720F6823-93A4-430B-B6F8-941DDB7D9C2F}" type="pres">
      <dgm:prSet presAssocID="{9C5D0B5C-EDDC-4196-A3C2-1AC980F01B6A}" presName="bgRect" presStyleLbl="node1" presStyleIdx="2" presStyleCnt="3"/>
      <dgm:spPr/>
    </dgm:pt>
    <dgm:pt modelId="{E63C0620-4F0D-4DF4-9387-305ABDB26F2F}" type="pres">
      <dgm:prSet presAssocID="{9C5D0B5C-EDDC-4196-A3C2-1AC980F01B6A}" presName="parentNode" presStyleLbl="node1" presStyleIdx="2" presStyleCnt="3">
        <dgm:presLayoutVars>
          <dgm:chMax val="0"/>
          <dgm:bulletEnabled val="1"/>
        </dgm:presLayoutVars>
      </dgm:prSet>
      <dgm:spPr/>
    </dgm:pt>
    <dgm:pt modelId="{BE76F3CC-DDA8-4E87-8665-9B5309CF46C3}" type="pres">
      <dgm:prSet presAssocID="{9C5D0B5C-EDDC-4196-A3C2-1AC980F01B6A}" presName="childNode" presStyleLbl="node1" presStyleIdx="2" presStyleCnt="3">
        <dgm:presLayoutVars>
          <dgm:bulletEnabled val="1"/>
        </dgm:presLayoutVars>
      </dgm:prSet>
      <dgm:spPr/>
    </dgm:pt>
  </dgm:ptLst>
  <dgm:cxnLst>
    <dgm:cxn modelId="{9F78020E-C38B-4813-974F-6E6C493A7F9E}" type="presOf" srcId="{3AD3C776-1B3E-4104-92B8-B3131AE1D80F}" destId="{BE76F3CC-DDA8-4E87-8665-9B5309CF46C3}" srcOrd="0" destOrd="0" presId="urn:microsoft.com/office/officeart/2005/8/layout/hProcess7"/>
    <dgm:cxn modelId="{FE2D850E-138D-46DB-A7AA-BA3778E95755}" type="presOf" srcId="{43C1D0E6-46C1-44FE-BCC0-383BF2C827AB}" destId="{83AD3FAF-9717-49ED-A8FB-E43BD6B0169C}" srcOrd="0" destOrd="0" presId="urn:microsoft.com/office/officeart/2005/8/layout/hProcess7"/>
    <dgm:cxn modelId="{E9C85713-44E5-4587-A971-0FA3482386E6}" type="presOf" srcId="{56941A24-9B0C-4FEA-AC90-968E6797F5F8}" destId="{9801B245-D95E-462A-8FAB-60578802583D}" srcOrd="0" destOrd="0" presId="urn:microsoft.com/office/officeart/2005/8/layout/hProcess7"/>
    <dgm:cxn modelId="{51D6F115-2AE6-419C-9DAF-926BF836FBE9}" type="presOf" srcId="{1968D333-D7B1-4E48-8F47-C1774FEAD385}" destId="{7F0E965D-1483-4B74-B08F-863E5F8397B6}" srcOrd="0" destOrd="0" presId="urn:microsoft.com/office/officeart/2005/8/layout/hProcess7"/>
    <dgm:cxn modelId="{6057DF60-39B5-4623-BBB8-0975E1AFE2FE}" type="presOf" srcId="{790B951B-9893-4F96-96E9-26BBFC124993}" destId="{0D623E81-58DC-4AC4-98AB-7A242148B2EC}" srcOrd="1" destOrd="0" presId="urn:microsoft.com/office/officeart/2005/8/layout/hProcess7"/>
    <dgm:cxn modelId="{D5E2234E-03B2-4F14-95B9-223E26D8F337}" srcId="{1968D333-D7B1-4E48-8F47-C1774FEAD385}" destId="{43C1D0E6-46C1-44FE-BCC0-383BF2C827AB}" srcOrd="0" destOrd="0" parTransId="{77ABE987-BA20-4F55-8747-2CAAF59BD6AC}" sibTransId="{5B2CD6B9-AE3A-4F80-BDAF-9D294BA5D911}"/>
    <dgm:cxn modelId="{F010794F-AC6A-4F76-B250-DCB0D38C1C6B}" type="presOf" srcId="{9C5D0B5C-EDDC-4196-A3C2-1AC980F01B6A}" destId="{E63C0620-4F0D-4DF4-9387-305ABDB26F2F}" srcOrd="1" destOrd="0" presId="urn:microsoft.com/office/officeart/2005/8/layout/hProcess7"/>
    <dgm:cxn modelId="{44B50380-59AB-402E-993A-0A9EAB524D8D}" type="presOf" srcId="{93E31211-F132-4512-BD81-A6F760157444}" destId="{E08676C2-239F-4BA4-953F-E606EB993244}" srcOrd="0" destOrd="0" presId="urn:microsoft.com/office/officeart/2005/8/layout/hProcess7"/>
    <dgm:cxn modelId="{B0FD449C-9E8B-4C94-9EB9-95796E4653ED}" type="presOf" srcId="{9C5D0B5C-EDDC-4196-A3C2-1AC980F01B6A}" destId="{720F6823-93A4-430B-B6F8-941DDB7D9C2F}" srcOrd="0" destOrd="0" presId="urn:microsoft.com/office/officeart/2005/8/layout/hProcess7"/>
    <dgm:cxn modelId="{9747E0AA-60A9-4F1E-AD1A-9CFA2555D1E2}" type="presOf" srcId="{790B951B-9893-4F96-96E9-26BBFC124993}" destId="{905BBD1A-839A-44BA-98BC-6D903C4C2EC8}" srcOrd="0" destOrd="0" presId="urn:microsoft.com/office/officeart/2005/8/layout/hProcess7"/>
    <dgm:cxn modelId="{B393B2AC-2EFA-4CB7-AFA8-967794959E9E}" srcId="{790B951B-9893-4F96-96E9-26BBFC124993}" destId="{56941A24-9B0C-4FEA-AC90-968E6797F5F8}" srcOrd="0" destOrd="0" parTransId="{F22BF097-689E-40E6-A7C1-A6E0FE9298FD}" sibTransId="{E672D37B-912D-4E0E-AE98-3CAB9893D31E}"/>
    <dgm:cxn modelId="{3BCA60B2-94C7-4610-9431-AF1D92C440B8}" type="presOf" srcId="{43C1D0E6-46C1-44FE-BCC0-383BF2C827AB}" destId="{756FFB70-83B0-40F9-BE30-3ED0A6BACEBF}" srcOrd="1" destOrd="0" presId="urn:microsoft.com/office/officeart/2005/8/layout/hProcess7"/>
    <dgm:cxn modelId="{7CE85DB4-FF38-452A-BC56-B0B311F0A8AE}" srcId="{1968D333-D7B1-4E48-8F47-C1774FEAD385}" destId="{9C5D0B5C-EDDC-4196-A3C2-1AC980F01B6A}" srcOrd="2" destOrd="0" parTransId="{9199381B-E575-4256-A4B8-CBB00024829A}" sibTransId="{1539A821-FC87-4B41-8AB8-91DFD9D6B5E2}"/>
    <dgm:cxn modelId="{CB8ACECB-7FA8-4EA1-9E44-1A9A84A3A67D}" srcId="{1968D333-D7B1-4E48-8F47-C1774FEAD385}" destId="{790B951B-9893-4F96-96E9-26BBFC124993}" srcOrd="1" destOrd="0" parTransId="{6C97BB14-F5A9-437D-9E10-FEC6B593CD50}" sibTransId="{A5B49A40-A64F-4281-BB0F-CABD066564D7}"/>
    <dgm:cxn modelId="{4955FAF8-2DC1-4641-B564-6B1BD08CA203}" srcId="{9C5D0B5C-EDDC-4196-A3C2-1AC980F01B6A}" destId="{3AD3C776-1B3E-4104-92B8-B3131AE1D80F}" srcOrd="0" destOrd="0" parTransId="{C808A953-BE7F-4EF9-94CE-79AE89DEAE56}" sibTransId="{7D554A2F-DC83-4642-9A43-643789130376}"/>
    <dgm:cxn modelId="{45743FFC-F5D6-40C5-B125-22C770D1451F}" srcId="{43C1D0E6-46C1-44FE-BCC0-383BF2C827AB}" destId="{93E31211-F132-4512-BD81-A6F760157444}" srcOrd="0" destOrd="0" parTransId="{14652C21-B68D-4BE5-A427-AF7EEBA610EF}" sibTransId="{8619AE9C-DD2A-4F7B-BB5F-446141ABDE2E}"/>
    <dgm:cxn modelId="{74C78672-F3AF-4A7B-A853-4FB0397B5965}" type="presParOf" srcId="{7F0E965D-1483-4B74-B08F-863E5F8397B6}" destId="{228B7A37-FDB7-49C3-90E3-E46DB5C8D814}" srcOrd="0" destOrd="0" presId="urn:microsoft.com/office/officeart/2005/8/layout/hProcess7"/>
    <dgm:cxn modelId="{46D6CACE-F0CF-4FBB-B5F2-0625E79321F1}" type="presParOf" srcId="{228B7A37-FDB7-49C3-90E3-E46DB5C8D814}" destId="{83AD3FAF-9717-49ED-A8FB-E43BD6B0169C}" srcOrd="0" destOrd="0" presId="urn:microsoft.com/office/officeart/2005/8/layout/hProcess7"/>
    <dgm:cxn modelId="{DEAF3038-E717-4CE4-A773-3D085C1DE97B}" type="presParOf" srcId="{228B7A37-FDB7-49C3-90E3-E46DB5C8D814}" destId="{756FFB70-83B0-40F9-BE30-3ED0A6BACEBF}" srcOrd="1" destOrd="0" presId="urn:microsoft.com/office/officeart/2005/8/layout/hProcess7"/>
    <dgm:cxn modelId="{EF4C3F81-77FF-4784-B2B8-22CC2F5174B9}" type="presParOf" srcId="{228B7A37-FDB7-49C3-90E3-E46DB5C8D814}" destId="{E08676C2-239F-4BA4-953F-E606EB993244}" srcOrd="2" destOrd="0" presId="urn:microsoft.com/office/officeart/2005/8/layout/hProcess7"/>
    <dgm:cxn modelId="{C78B9768-24B4-4CB4-A997-7D043742ACBF}" type="presParOf" srcId="{7F0E965D-1483-4B74-B08F-863E5F8397B6}" destId="{56962EF8-8764-49FF-A406-9427657DF657}" srcOrd="1" destOrd="0" presId="urn:microsoft.com/office/officeart/2005/8/layout/hProcess7"/>
    <dgm:cxn modelId="{60F97734-80A0-4561-9D69-AE201AEAE65D}" type="presParOf" srcId="{7F0E965D-1483-4B74-B08F-863E5F8397B6}" destId="{6078EF1F-4E9D-4C2F-8EDE-C851B8CD43B7}" srcOrd="2" destOrd="0" presId="urn:microsoft.com/office/officeart/2005/8/layout/hProcess7"/>
    <dgm:cxn modelId="{436E53E7-A3C5-4A60-9B45-9263B34C381D}" type="presParOf" srcId="{6078EF1F-4E9D-4C2F-8EDE-C851B8CD43B7}" destId="{F677BCB5-1EB4-43E7-933A-172935E5CFDE}" srcOrd="0" destOrd="0" presId="urn:microsoft.com/office/officeart/2005/8/layout/hProcess7"/>
    <dgm:cxn modelId="{A72897B3-09D7-4B8C-8A79-1713F527912E}" type="presParOf" srcId="{6078EF1F-4E9D-4C2F-8EDE-C851B8CD43B7}" destId="{CA3C87A3-1515-4395-96F3-970886510643}" srcOrd="1" destOrd="0" presId="urn:microsoft.com/office/officeart/2005/8/layout/hProcess7"/>
    <dgm:cxn modelId="{01B0CF92-A5B7-4CCF-A363-337C20B3199C}" type="presParOf" srcId="{6078EF1F-4E9D-4C2F-8EDE-C851B8CD43B7}" destId="{0C0E3F60-646D-40B8-BE83-2F116FAA787A}" srcOrd="2" destOrd="0" presId="urn:microsoft.com/office/officeart/2005/8/layout/hProcess7"/>
    <dgm:cxn modelId="{5049C858-D849-4906-B531-91D55A57997C}" type="presParOf" srcId="{7F0E965D-1483-4B74-B08F-863E5F8397B6}" destId="{619A9040-0968-4E4B-92F1-30E3DF3C1EB6}" srcOrd="3" destOrd="0" presId="urn:microsoft.com/office/officeart/2005/8/layout/hProcess7"/>
    <dgm:cxn modelId="{DBD157E2-1129-467F-B138-BC7F2BF8BF86}" type="presParOf" srcId="{7F0E965D-1483-4B74-B08F-863E5F8397B6}" destId="{C96DE728-16A4-4882-9190-5F9441D6A286}" srcOrd="4" destOrd="0" presId="urn:microsoft.com/office/officeart/2005/8/layout/hProcess7"/>
    <dgm:cxn modelId="{B3052125-AF51-493C-A30E-34841F72967D}" type="presParOf" srcId="{C96DE728-16A4-4882-9190-5F9441D6A286}" destId="{905BBD1A-839A-44BA-98BC-6D903C4C2EC8}" srcOrd="0" destOrd="0" presId="urn:microsoft.com/office/officeart/2005/8/layout/hProcess7"/>
    <dgm:cxn modelId="{F1AE3609-1A05-4BA5-AEE3-2B9ED8B467D8}" type="presParOf" srcId="{C96DE728-16A4-4882-9190-5F9441D6A286}" destId="{0D623E81-58DC-4AC4-98AB-7A242148B2EC}" srcOrd="1" destOrd="0" presId="urn:microsoft.com/office/officeart/2005/8/layout/hProcess7"/>
    <dgm:cxn modelId="{54CF65F8-45B1-436F-BB19-AE1D05F838FB}" type="presParOf" srcId="{C96DE728-16A4-4882-9190-5F9441D6A286}" destId="{9801B245-D95E-462A-8FAB-60578802583D}" srcOrd="2" destOrd="0" presId="urn:microsoft.com/office/officeart/2005/8/layout/hProcess7"/>
    <dgm:cxn modelId="{A72A9339-FA0C-4981-95BD-783265072A24}" type="presParOf" srcId="{7F0E965D-1483-4B74-B08F-863E5F8397B6}" destId="{5C17BFDF-B7EE-498E-AF26-AC468771B92D}" srcOrd="5" destOrd="0" presId="urn:microsoft.com/office/officeart/2005/8/layout/hProcess7"/>
    <dgm:cxn modelId="{C4234272-1D7D-4E6B-A72B-D47A2D6355DF}" type="presParOf" srcId="{7F0E965D-1483-4B74-B08F-863E5F8397B6}" destId="{8AC3F50D-137C-4361-8333-88E8741DCC76}" srcOrd="6" destOrd="0" presId="urn:microsoft.com/office/officeart/2005/8/layout/hProcess7"/>
    <dgm:cxn modelId="{03919ADD-8804-4382-950C-21201E309FB7}" type="presParOf" srcId="{8AC3F50D-137C-4361-8333-88E8741DCC76}" destId="{972EDCD4-C0E7-49CF-8446-0A9DA9C4CFF6}" srcOrd="0" destOrd="0" presId="urn:microsoft.com/office/officeart/2005/8/layout/hProcess7"/>
    <dgm:cxn modelId="{C804C676-33C7-49EA-98C8-CA06EF3F55A9}" type="presParOf" srcId="{8AC3F50D-137C-4361-8333-88E8741DCC76}" destId="{374FD62E-D380-49FC-A33E-E4B6AD399961}" srcOrd="1" destOrd="0" presId="urn:microsoft.com/office/officeart/2005/8/layout/hProcess7"/>
    <dgm:cxn modelId="{C2CAA9D1-ECF4-4483-A7C8-5A33D9A0C500}" type="presParOf" srcId="{8AC3F50D-137C-4361-8333-88E8741DCC76}" destId="{A1577712-E88D-4A96-9CFE-A52F06E1D354}" srcOrd="2" destOrd="0" presId="urn:microsoft.com/office/officeart/2005/8/layout/hProcess7"/>
    <dgm:cxn modelId="{44A90B2B-C909-4D8E-B11F-6F12BEC2DF83}" type="presParOf" srcId="{7F0E965D-1483-4B74-B08F-863E5F8397B6}" destId="{DFB2158D-7D68-4A89-ADF2-71BA86D9B548}" srcOrd="7" destOrd="0" presId="urn:microsoft.com/office/officeart/2005/8/layout/hProcess7"/>
    <dgm:cxn modelId="{A403D254-7672-4B75-A88F-C71C1967487B}" type="presParOf" srcId="{7F0E965D-1483-4B74-B08F-863E5F8397B6}" destId="{49E4F8F5-730B-4B6D-8200-55274BF4CDA4}" srcOrd="8" destOrd="0" presId="urn:microsoft.com/office/officeart/2005/8/layout/hProcess7"/>
    <dgm:cxn modelId="{A802B76C-7AD2-4ED7-B2B0-B97150446ACB}" type="presParOf" srcId="{49E4F8F5-730B-4B6D-8200-55274BF4CDA4}" destId="{720F6823-93A4-430B-B6F8-941DDB7D9C2F}" srcOrd="0" destOrd="0" presId="urn:microsoft.com/office/officeart/2005/8/layout/hProcess7"/>
    <dgm:cxn modelId="{577FAD4D-60E3-43F8-AB84-CB7726CDE245}" type="presParOf" srcId="{49E4F8F5-730B-4B6D-8200-55274BF4CDA4}" destId="{E63C0620-4F0D-4DF4-9387-305ABDB26F2F}" srcOrd="1" destOrd="0" presId="urn:microsoft.com/office/officeart/2005/8/layout/hProcess7"/>
    <dgm:cxn modelId="{BD9C6420-433E-49FE-BC33-79E57E451983}" type="presParOf" srcId="{49E4F8F5-730B-4B6D-8200-55274BF4CDA4}" destId="{BE76F3CC-DDA8-4E87-8665-9B5309CF46C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046B9-5EBB-49FA-95E6-82AA873B2C6D}">
      <dsp:nvSpPr>
        <dsp:cNvPr id="0" name=""/>
        <dsp:cNvSpPr/>
      </dsp:nvSpPr>
      <dsp:spPr>
        <a:xfrm rot="5400000">
          <a:off x="5217271" y="-2126445"/>
          <a:ext cx="837972" cy="530471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b="0" i="0" kern="1200"/>
            <a:t>I don’t want to think about change.</a:t>
          </a:r>
          <a:endParaRPr lang="en-GB" sz="2300" b="0" kern="1200"/>
        </a:p>
      </dsp:txBody>
      <dsp:txXfrm rot="-5400000">
        <a:off x="2983901" y="147831"/>
        <a:ext cx="5263806" cy="756160"/>
      </dsp:txXfrm>
    </dsp:sp>
    <dsp:sp modelId="{1D43184C-F5E9-40B5-93B1-67285F8D18E6}">
      <dsp:nvSpPr>
        <dsp:cNvPr id="0" name=""/>
        <dsp:cNvSpPr/>
      </dsp:nvSpPr>
      <dsp:spPr>
        <a:xfrm>
          <a:off x="0" y="2177"/>
          <a:ext cx="2983901" cy="1047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b="0" i="0" kern="1200"/>
            <a:t>Reluctance </a:t>
          </a:r>
          <a:endParaRPr lang="en-GB" sz="3100" b="0" kern="1200"/>
        </a:p>
      </dsp:txBody>
      <dsp:txXfrm>
        <a:off x="51133" y="53310"/>
        <a:ext cx="2881635" cy="945199"/>
      </dsp:txXfrm>
    </dsp:sp>
    <dsp:sp modelId="{3DFF2FB1-456A-4E62-95EB-4421C39B5F9A}">
      <dsp:nvSpPr>
        <dsp:cNvPr id="0" name=""/>
        <dsp:cNvSpPr/>
      </dsp:nvSpPr>
      <dsp:spPr>
        <a:xfrm rot="5400000">
          <a:off x="5217271" y="-1026606"/>
          <a:ext cx="837972" cy="5304712"/>
        </a:xfrm>
        <a:prstGeom prst="round2SameRect">
          <a:avLst/>
        </a:prstGeom>
        <a:solidFill>
          <a:schemeClr val="accent2">
            <a:tint val="40000"/>
            <a:alpha val="90000"/>
            <a:hueOff val="2744191"/>
            <a:satOff val="-13110"/>
            <a:lumOff val="-1864"/>
            <a:alphaOff val="0"/>
          </a:schemeClr>
        </a:solidFill>
        <a:ln w="12700" cap="flat" cmpd="sng" algn="ctr">
          <a:solidFill>
            <a:schemeClr val="accent2">
              <a:tint val="40000"/>
              <a:alpha val="90000"/>
              <a:hueOff val="2744191"/>
              <a:satOff val="-13110"/>
              <a:lumOff val="-18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b="0" i="0" kern="1200"/>
            <a:t>You can’t tell me what to do.</a:t>
          </a:r>
          <a:endParaRPr lang="en-GB" sz="2300" b="0" kern="1200"/>
        </a:p>
      </dsp:txBody>
      <dsp:txXfrm rot="-5400000">
        <a:off x="2983901" y="1247670"/>
        <a:ext cx="5263806" cy="756160"/>
      </dsp:txXfrm>
    </dsp:sp>
    <dsp:sp modelId="{B4C78D38-767B-4608-B984-0DC16E84DBFF}">
      <dsp:nvSpPr>
        <dsp:cNvPr id="0" name=""/>
        <dsp:cNvSpPr/>
      </dsp:nvSpPr>
      <dsp:spPr>
        <a:xfrm>
          <a:off x="0" y="1102016"/>
          <a:ext cx="2983901" cy="1047465"/>
        </a:xfrm>
        <a:prstGeom prst="roundRect">
          <a:avLst/>
        </a:prstGeom>
        <a:solidFill>
          <a:schemeClr val="accent2">
            <a:hueOff val="2694958"/>
            <a:satOff val="746"/>
            <a:lumOff val="-94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b="0" i="0" kern="1200"/>
            <a:t>Rebellion </a:t>
          </a:r>
          <a:endParaRPr lang="en-GB" sz="3100" b="0" kern="1200"/>
        </a:p>
      </dsp:txBody>
      <dsp:txXfrm>
        <a:off x="51133" y="1153149"/>
        <a:ext cx="2881635" cy="945199"/>
      </dsp:txXfrm>
    </dsp:sp>
    <dsp:sp modelId="{1FB8E134-5809-46DD-9BC9-575FC27CC53A}">
      <dsp:nvSpPr>
        <dsp:cNvPr id="0" name=""/>
        <dsp:cNvSpPr/>
      </dsp:nvSpPr>
      <dsp:spPr>
        <a:xfrm rot="5400000">
          <a:off x="5217271" y="73231"/>
          <a:ext cx="837972" cy="5304712"/>
        </a:xfrm>
        <a:prstGeom prst="round2SameRect">
          <a:avLst/>
        </a:prstGeom>
        <a:solidFill>
          <a:schemeClr val="accent2">
            <a:tint val="40000"/>
            <a:alpha val="90000"/>
            <a:hueOff val="5488383"/>
            <a:satOff val="-26220"/>
            <a:lumOff val="-3728"/>
            <a:alphaOff val="0"/>
          </a:schemeClr>
        </a:solidFill>
        <a:ln w="12700" cap="flat" cmpd="sng" algn="ctr">
          <a:solidFill>
            <a:schemeClr val="accent2">
              <a:tint val="40000"/>
              <a:alpha val="90000"/>
              <a:hueOff val="5488383"/>
              <a:satOff val="-26220"/>
              <a:lumOff val="-37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b="0" i="0" kern="1200"/>
            <a:t>Change feels impossible.</a:t>
          </a:r>
          <a:endParaRPr lang="en-GB" sz="2300" b="0" kern="1200"/>
        </a:p>
      </dsp:txBody>
      <dsp:txXfrm rot="-5400000">
        <a:off x="2983901" y="2347507"/>
        <a:ext cx="5263806" cy="756160"/>
      </dsp:txXfrm>
    </dsp:sp>
    <dsp:sp modelId="{857DF8F3-43D4-4FCA-B9C0-6DA1646A293C}">
      <dsp:nvSpPr>
        <dsp:cNvPr id="0" name=""/>
        <dsp:cNvSpPr/>
      </dsp:nvSpPr>
      <dsp:spPr>
        <a:xfrm>
          <a:off x="0" y="2201855"/>
          <a:ext cx="2983901" cy="1047465"/>
        </a:xfrm>
        <a:prstGeom prst="roundRect">
          <a:avLst/>
        </a:prstGeom>
        <a:solidFill>
          <a:schemeClr val="accent2">
            <a:hueOff val="5389915"/>
            <a:satOff val="1492"/>
            <a:lumOff val="-189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b="0" i="0" kern="1200"/>
            <a:t>Resignation </a:t>
          </a:r>
          <a:endParaRPr lang="en-GB" sz="3100" b="0" kern="1200"/>
        </a:p>
      </dsp:txBody>
      <dsp:txXfrm>
        <a:off x="51133" y="2252988"/>
        <a:ext cx="2881635" cy="945199"/>
      </dsp:txXfrm>
    </dsp:sp>
    <dsp:sp modelId="{0BEA4B9F-E2DF-4352-9280-880402CAE156}">
      <dsp:nvSpPr>
        <dsp:cNvPr id="0" name=""/>
        <dsp:cNvSpPr/>
      </dsp:nvSpPr>
      <dsp:spPr>
        <a:xfrm rot="5400000">
          <a:off x="5217271" y="1173070"/>
          <a:ext cx="837972" cy="5304712"/>
        </a:xfrm>
        <a:prstGeom prst="round2SameRect">
          <a:avLst/>
        </a:prstGeom>
        <a:solidFill>
          <a:schemeClr val="accent2">
            <a:tint val="40000"/>
            <a:alpha val="90000"/>
            <a:hueOff val="8232574"/>
            <a:satOff val="-39330"/>
            <a:lumOff val="-5592"/>
            <a:alphaOff val="0"/>
          </a:schemeClr>
        </a:solidFill>
        <a:ln w="12700" cap="flat" cmpd="sng" algn="ctr">
          <a:solidFill>
            <a:schemeClr val="accent2">
              <a:tint val="40000"/>
              <a:alpha val="90000"/>
              <a:hueOff val="8232574"/>
              <a:satOff val="-39330"/>
              <a:lumOff val="-55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b="0" i="0" kern="1200"/>
            <a:t>This is not a problem for me because of XYZ. </a:t>
          </a:r>
          <a:endParaRPr lang="en-GB" sz="2300" b="0" kern="1200"/>
        </a:p>
      </dsp:txBody>
      <dsp:txXfrm rot="-5400000">
        <a:off x="2983901" y="3447346"/>
        <a:ext cx="5263806" cy="756160"/>
      </dsp:txXfrm>
    </dsp:sp>
    <dsp:sp modelId="{20C88FF0-1EBC-4E68-B734-16949BFFCA1C}">
      <dsp:nvSpPr>
        <dsp:cNvPr id="0" name=""/>
        <dsp:cNvSpPr/>
      </dsp:nvSpPr>
      <dsp:spPr>
        <a:xfrm>
          <a:off x="0" y="3301694"/>
          <a:ext cx="2983901" cy="1047465"/>
        </a:xfrm>
        <a:prstGeom prst="roundRect">
          <a:avLst/>
        </a:prstGeom>
        <a:solidFill>
          <a:schemeClr val="accent2">
            <a:hueOff val="8084873"/>
            <a:satOff val="2238"/>
            <a:lumOff val="-2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b="0" i="0" kern="1200"/>
            <a:t>Rationalisation</a:t>
          </a:r>
          <a:endParaRPr lang="en-GB" sz="3100" b="0" kern="1200"/>
        </a:p>
      </dsp:txBody>
      <dsp:txXfrm>
        <a:off x="51133" y="3352827"/>
        <a:ext cx="2881635"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F2046-4B3F-47DB-BC36-7D66E633A555}">
      <dsp:nvSpPr>
        <dsp:cNvPr id="0" name=""/>
        <dsp:cNvSpPr/>
      </dsp:nvSpPr>
      <dsp:spPr>
        <a:xfrm>
          <a:off x="6" y="1465274"/>
          <a:ext cx="2012062" cy="80482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0" i="0" kern="1200"/>
            <a:t>O: Describe your first run to me – what happened?</a:t>
          </a:r>
          <a:endParaRPr lang="en-GB" sz="1600" kern="1200"/>
        </a:p>
      </dsp:txBody>
      <dsp:txXfrm>
        <a:off x="6" y="1465274"/>
        <a:ext cx="2012062" cy="804825"/>
      </dsp:txXfrm>
    </dsp:sp>
    <dsp:sp modelId="{775D1F10-5B23-4887-B553-6DB38EEB464B}">
      <dsp:nvSpPr>
        <dsp:cNvPr id="0" name=""/>
        <dsp:cNvSpPr/>
      </dsp:nvSpPr>
      <dsp:spPr>
        <a:xfrm>
          <a:off x="3346" y="2292312"/>
          <a:ext cx="2012062" cy="31622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i="0" kern="1200"/>
            <a:t>I went out at about 9:00am. It was cold and quiet on the streets, and it had just started raining. I went to the local park, but there were loads of children there so I went back out onto the road. I had planned to run for 20 minutes, but I only managed to do about 5 minutes of running, and about 15 minutes walking. </a:t>
          </a:r>
          <a:endParaRPr lang="en-GB" sz="1400" kern="1200"/>
        </a:p>
      </dsp:txBody>
      <dsp:txXfrm>
        <a:off x="3346" y="2292312"/>
        <a:ext cx="2012062" cy="3162240"/>
      </dsp:txXfrm>
    </dsp:sp>
    <dsp:sp modelId="{E4E80DF7-5C24-4CBE-84C2-256FAA0B54A5}">
      <dsp:nvSpPr>
        <dsp:cNvPr id="0" name=""/>
        <dsp:cNvSpPr/>
      </dsp:nvSpPr>
      <dsp:spPr>
        <a:xfrm>
          <a:off x="2297097" y="1465274"/>
          <a:ext cx="2012062" cy="80482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0" i="0" kern="1200"/>
            <a:t>R: How do you feel about how that run went?</a:t>
          </a:r>
          <a:endParaRPr lang="en-GB" sz="1600" kern="1200"/>
        </a:p>
      </dsp:txBody>
      <dsp:txXfrm>
        <a:off x="2297097" y="1465274"/>
        <a:ext cx="2012062" cy="804825"/>
      </dsp:txXfrm>
    </dsp:sp>
    <dsp:sp modelId="{24D2A31F-11D2-4EB2-9CEC-606880F2579C}">
      <dsp:nvSpPr>
        <dsp:cNvPr id="0" name=""/>
        <dsp:cNvSpPr/>
      </dsp:nvSpPr>
      <dsp:spPr>
        <a:xfrm>
          <a:off x="2297097" y="2292312"/>
          <a:ext cx="2012062" cy="31622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i="0" kern="1200"/>
            <a:t>I feel pretty good about it I guess, it was good that I managed to get out after so long. I'm a bit disappointed that I didn't manage to run for longer than 5 minutes, and I was very anxious that the children might laugh at me because I'm so out of shape. </a:t>
          </a:r>
          <a:endParaRPr lang="en-GB" sz="1400" kern="1200"/>
        </a:p>
      </dsp:txBody>
      <dsp:txXfrm>
        <a:off x="2297097" y="2292312"/>
        <a:ext cx="2012062" cy="3162240"/>
      </dsp:txXfrm>
    </dsp:sp>
    <dsp:sp modelId="{74E6C0B2-CFE4-4575-B3A6-1EFC63474AEE}">
      <dsp:nvSpPr>
        <dsp:cNvPr id="0" name=""/>
        <dsp:cNvSpPr/>
      </dsp:nvSpPr>
      <dsp:spPr>
        <a:xfrm>
          <a:off x="4590849" y="1465274"/>
          <a:ext cx="2012062" cy="80482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0" i="0" kern="1200"/>
            <a:t>I: What have you learned from the experience?</a:t>
          </a:r>
          <a:endParaRPr lang="en-GB" sz="1600" kern="1200"/>
        </a:p>
      </dsp:txBody>
      <dsp:txXfrm>
        <a:off x="4590849" y="1465274"/>
        <a:ext cx="2012062" cy="804825"/>
      </dsp:txXfrm>
    </dsp:sp>
    <dsp:sp modelId="{29165A65-DA41-42F0-85D8-8FE5AC15F673}">
      <dsp:nvSpPr>
        <dsp:cNvPr id="0" name=""/>
        <dsp:cNvSpPr/>
      </dsp:nvSpPr>
      <dsp:spPr>
        <a:xfrm>
          <a:off x="4590849" y="2292312"/>
          <a:ext cx="2012062" cy="31622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i="0" kern="1200"/>
            <a:t>I think I've realised but it's going to take me a while to get back to running as far as I used to, and I need to be realistic about the process. I've also realised but I'm feeling a lot more insecure about myself than I thought. </a:t>
          </a:r>
          <a:endParaRPr lang="en-GB" sz="1400" kern="1200"/>
        </a:p>
      </dsp:txBody>
      <dsp:txXfrm>
        <a:off x="4590849" y="2292312"/>
        <a:ext cx="2012062" cy="3162240"/>
      </dsp:txXfrm>
    </dsp:sp>
    <dsp:sp modelId="{C1B7D82A-01BE-4E3D-86F6-F1C10DAAFAA8}">
      <dsp:nvSpPr>
        <dsp:cNvPr id="0" name=""/>
        <dsp:cNvSpPr/>
      </dsp:nvSpPr>
      <dsp:spPr>
        <a:xfrm>
          <a:off x="6884600" y="1465274"/>
          <a:ext cx="2012062" cy="80482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0" i="0" kern="1200"/>
            <a:t>D: And what will you do next time?</a:t>
          </a:r>
          <a:endParaRPr lang="en-GB" sz="1600" kern="1200"/>
        </a:p>
      </dsp:txBody>
      <dsp:txXfrm>
        <a:off x="6884600" y="1465274"/>
        <a:ext cx="2012062" cy="804825"/>
      </dsp:txXfrm>
    </dsp:sp>
    <dsp:sp modelId="{37113879-0A4F-4A10-BD97-86A237F3664F}">
      <dsp:nvSpPr>
        <dsp:cNvPr id="0" name=""/>
        <dsp:cNvSpPr/>
      </dsp:nvSpPr>
      <dsp:spPr>
        <a:xfrm>
          <a:off x="6884600" y="2292312"/>
          <a:ext cx="2012062" cy="31622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i="0" kern="1200"/>
            <a:t> I think I’ll set a lower target for myself next time, and plan a route that doesn’t take me through the park.</a:t>
          </a:r>
          <a:endParaRPr lang="en-GB" sz="1400" kern="1200"/>
        </a:p>
      </dsp:txBody>
      <dsp:txXfrm>
        <a:off x="6884600" y="2292312"/>
        <a:ext cx="2012062" cy="316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D3FAF-9717-49ED-A8FB-E43BD6B0169C}">
      <dsp:nvSpPr>
        <dsp:cNvPr id="0" name=""/>
        <dsp:cNvSpPr/>
      </dsp:nvSpPr>
      <dsp:spPr>
        <a:xfrm>
          <a:off x="683" y="405503"/>
          <a:ext cx="2941651" cy="3529982"/>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kern="1200"/>
            <a:t>Autonomy</a:t>
          </a:r>
          <a:endParaRPr lang="en-GB" sz="3300" kern="1200"/>
        </a:p>
      </dsp:txBody>
      <dsp:txXfrm rot="16200000">
        <a:off x="-1152443" y="1558630"/>
        <a:ext cx="2894585" cy="588330"/>
      </dsp:txXfrm>
    </dsp:sp>
    <dsp:sp modelId="{E08676C2-239F-4BA4-953F-E606EB993244}">
      <dsp:nvSpPr>
        <dsp:cNvPr id="0" name=""/>
        <dsp:cNvSpPr/>
      </dsp:nvSpPr>
      <dsp:spPr>
        <a:xfrm>
          <a:off x="589013" y="405503"/>
          <a:ext cx="2191530" cy="3529982"/>
        </a:xfrm>
        <a:prstGeom prst="rect">
          <a:avLst/>
        </a:prstGeom>
        <a:solidFill>
          <a:schemeClr val="bg1"/>
        </a:solid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kern="1200" err="1"/>
            <a:t>Olu</a:t>
          </a:r>
          <a:r>
            <a:rPr lang="en-GB" sz="1400" kern="1200"/>
            <a:t> mentions that she finds the food plans really restrictive, and she is missing the Nigerian food that she used to cook and enjoy. They discuss whether </a:t>
          </a:r>
          <a:r>
            <a:rPr lang="en-GB" sz="1400" kern="1200" err="1"/>
            <a:t>Olu</a:t>
          </a:r>
          <a:r>
            <a:rPr lang="en-GB" sz="1400" kern="1200"/>
            <a:t> would feel confident to try to find ways to adapt the food she likes to eat to the fit with slimming club approach, rather than feeling restricted by the food the slimming club suggests that she eats. </a:t>
          </a:r>
          <a:r>
            <a:rPr lang="en-GB" sz="1400" kern="1200" err="1"/>
            <a:t>Olu</a:t>
          </a:r>
          <a:r>
            <a:rPr lang="en-GB" sz="1400" kern="1200"/>
            <a:t> loves cooking and so decides to try to adapt the recipes to work with the plan.</a:t>
          </a:r>
        </a:p>
      </dsp:txBody>
      <dsp:txXfrm>
        <a:off x="589013" y="405503"/>
        <a:ext cx="2191530" cy="3529982"/>
      </dsp:txXfrm>
    </dsp:sp>
    <dsp:sp modelId="{905BBD1A-839A-44BA-98BC-6D903C4C2EC8}">
      <dsp:nvSpPr>
        <dsp:cNvPr id="0" name=""/>
        <dsp:cNvSpPr/>
      </dsp:nvSpPr>
      <dsp:spPr>
        <a:xfrm>
          <a:off x="3045293" y="405503"/>
          <a:ext cx="2941651" cy="3529982"/>
        </a:xfrm>
        <a:prstGeom prst="roundRect">
          <a:avLst>
            <a:gd name="adj" fmla="val 5000"/>
          </a:avLst>
        </a:prstGeom>
        <a:solidFill>
          <a:schemeClr val="accent2">
            <a:hueOff val="4042436"/>
            <a:satOff val="1119"/>
            <a:lumOff val="-142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kern="1200"/>
            <a:t>Mastery</a:t>
          </a:r>
          <a:endParaRPr lang="en-GB" sz="3300" kern="1200"/>
        </a:p>
      </dsp:txBody>
      <dsp:txXfrm rot="16200000">
        <a:off x="1892165" y="1558630"/>
        <a:ext cx="2894585" cy="588330"/>
      </dsp:txXfrm>
    </dsp:sp>
    <dsp:sp modelId="{CA3C87A3-1515-4395-96F3-970886510643}">
      <dsp:nvSpPr>
        <dsp:cNvPr id="0" name=""/>
        <dsp:cNvSpPr/>
      </dsp:nvSpPr>
      <dsp:spPr>
        <a:xfrm rot="5400000">
          <a:off x="2800614" y="3211065"/>
          <a:ext cx="518774" cy="441247"/>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1B245-D95E-462A-8FAB-60578802583D}">
      <dsp:nvSpPr>
        <dsp:cNvPr id="0" name=""/>
        <dsp:cNvSpPr/>
      </dsp:nvSpPr>
      <dsp:spPr>
        <a:xfrm>
          <a:off x="3633623" y="405503"/>
          <a:ext cx="2191530" cy="3529982"/>
        </a:xfrm>
        <a:prstGeom prst="rect">
          <a:avLst/>
        </a:prstGeom>
        <a:solidFill>
          <a:schemeClr val="bg1"/>
        </a:solid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kern="1200"/>
            <a:t>They then talk about what </a:t>
          </a:r>
          <a:r>
            <a:rPr lang="en-GB" sz="1400" kern="1200" err="1"/>
            <a:t>Olu</a:t>
          </a:r>
          <a:r>
            <a:rPr lang="en-GB" sz="1400" kern="1200"/>
            <a:t> is learning through the slimming club. </a:t>
          </a:r>
          <a:r>
            <a:rPr lang="en-GB" sz="1400" kern="1200" err="1"/>
            <a:t>Olu</a:t>
          </a:r>
          <a:r>
            <a:rPr lang="en-GB" sz="1400" kern="1200"/>
            <a:t> is unsure at first, but following some gentle questioning she starts to realise how much she has actually learned about nutrition. She decides that it would be a great idea to try to find out even more about how the slimming plan works so that she can use this knowledge to broaden her meal choices. </a:t>
          </a:r>
        </a:p>
      </dsp:txBody>
      <dsp:txXfrm>
        <a:off x="3633623" y="405503"/>
        <a:ext cx="2191530" cy="3529982"/>
      </dsp:txXfrm>
    </dsp:sp>
    <dsp:sp modelId="{720F6823-93A4-430B-B6F8-941DDB7D9C2F}">
      <dsp:nvSpPr>
        <dsp:cNvPr id="0" name=""/>
        <dsp:cNvSpPr/>
      </dsp:nvSpPr>
      <dsp:spPr>
        <a:xfrm>
          <a:off x="6089902" y="405503"/>
          <a:ext cx="2941651" cy="3529982"/>
        </a:xfrm>
        <a:prstGeom prst="roundRect">
          <a:avLst>
            <a:gd name="adj" fmla="val 5000"/>
          </a:avLst>
        </a:prstGeom>
        <a:solidFill>
          <a:schemeClr val="accent2">
            <a:hueOff val="8084873"/>
            <a:satOff val="2238"/>
            <a:lumOff val="-2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kern="1200"/>
            <a:t>Purpose</a:t>
          </a:r>
          <a:endParaRPr lang="en-GB" sz="3300" kern="1200"/>
        </a:p>
      </dsp:txBody>
      <dsp:txXfrm rot="16200000">
        <a:off x="4936775" y="1558630"/>
        <a:ext cx="2894585" cy="588330"/>
      </dsp:txXfrm>
    </dsp:sp>
    <dsp:sp modelId="{374FD62E-D380-49FC-A33E-E4B6AD399961}">
      <dsp:nvSpPr>
        <dsp:cNvPr id="0" name=""/>
        <dsp:cNvSpPr/>
      </dsp:nvSpPr>
      <dsp:spPr>
        <a:xfrm rot="5400000">
          <a:off x="5845223" y="3211065"/>
          <a:ext cx="518774" cy="441247"/>
        </a:xfrm>
        <a:prstGeom prst="flowChartExtract">
          <a:avLst/>
        </a:prstGeom>
        <a:solidFill>
          <a:schemeClr val="lt1">
            <a:hueOff val="0"/>
            <a:satOff val="0"/>
            <a:lumOff val="0"/>
            <a:alphaOff val="0"/>
          </a:schemeClr>
        </a:solidFill>
        <a:ln w="12700" cap="flat" cmpd="sng" algn="ctr">
          <a:solidFill>
            <a:schemeClr val="accent2">
              <a:hueOff val="8084873"/>
              <a:satOff val="2238"/>
              <a:lumOff val="-284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6F3CC-DDA8-4E87-8665-9B5309CF46C3}">
      <dsp:nvSpPr>
        <dsp:cNvPr id="0" name=""/>
        <dsp:cNvSpPr/>
      </dsp:nvSpPr>
      <dsp:spPr>
        <a:xfrm>
          <a:off x="6678233" y="405503"/>
          <a:ext cx="2191530" cy="3529982"/>
        </a:xfrm>
        <a:prstGeom prst="rect">
          <a:avLst/>
        </a:prstGeom>
        <a:solidFill>
          <a:schemeClr val="bg1"/>
        </a:solid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kern="1200"/>
            <a:t>The PSW asks </a:t>
          </a:r>
          <a:r>
            <a:rPr lang="en-GB" sz="1400" kern="1200" err="1"/>
            <a:t>Olu</a:t>
          </a:r>
          <a:r>
            <a:rPr lang="en-GB" sz="1400" kern="1200"/>
            <a:t> why she started the diet. </a:t>
          </a:r>
          <a:r>
            <a:rPr lang="en-GB" sz="1400" kern="1200" err="1"/>
            <a:t>Olu</a:t>
          </a:r>
          <a:r>
            <a:rPr lang="en-GB" sz="1400" kern="1200"/>
            <a:t> mentions the fact that her GP told her but she was obese and therefore needed to lose weight. They have a chat about whether there are other reasons why she might like to lose weight, and </a:t>
          </a:r>
          <a:r>
            <a:rPr lang="en-GB" sz="1400" kern="1200" err="1"/>
            <a:t>Olu</a:t>
          </a:r>
          <a:r>
            <a:rPr lang="en-GB" sz="1400" kern="1200"/>
            <a:t> shares that she’s worried if she doesn't lose weight, she won’t be around to see her grandchildren grow up. She decides to stick photos of her grandchildren in her food diary to remind herself why this is so important to her. </a:t>
          </a:r>
        </a:p>
      </dsp:txBody>
      <dsp:txXfrm>
        <a:off x="6678233" y="405503"/>
        <a:ext cx="2191530" cy="35299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409A39-ED7C-459A-93E9-92B12439AC2D}" type="datetimeFigureOut">
              <a:rPr lang="en-GB" smtClean="0"/>
              <a:t>15/02/2021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E96C1F-798C-450E-BEF6-5DF9F7A1F62A}" type="slidenum">
              <a:rPr lang="en-GB" smtClean="0"/>
              <a:t>‹#›</a:t>
            </a:fld>
            <a:endParaRPr lang="en-GB"/>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a:t>
            </a:fld>
            <a:endParaRPr lang="en-GB"/>
          </a:p>
        </p:txBody>
      </p:sp>
    </p:spTree>
    <p:extLst>
      <p:ext uri="{BB962C8B-B14F-4D97-AF65-F5344CB8AC3E}">
        <p14:creationId xmlns:p14="http://schemas.microsoft.com/office/powerpoint/2010/main" val="329799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30</a:t>
            </a:fld>
            <a:endParaRPr lang="en-GB"/>
          </a:p>
        </p:txBody>
      </p:sp>
    </p:spTree>
    <p:extLst>
      <p:ext uri="{BB962C8B-B14F-4D97-AF65-F5344CB8AC3E}">
        <p14:creationId xmlns:p14="http://schemas.microsoft.com/office/powerpoint/2010/main" val="395440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31</a:t>
            </a:fld>
            <a:endParaRPr lang="en-GB"/>
          </a:p>
        </p:txBody>
      </p:sp>
    </p:spTree>
    <p:extLst>
      <p:ext uri="{BB962C8B-B14F-4D97-AF65-F5344CB8AC3E}">
        <p14:creationId xmlns:p14="http://schemas.microsoft.com/office/powerpoint/2010/main" val="271197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33</a:t>
            </a:fld>
            <a:endParaRPr lang="en-GB"/>
          </a:p>
        </p:txBody>
      </p:sp>
    </p:spTree>
    <p:extLst>
      <p:ext uri="{BB962C8B-B14F-4D97-AF65-F5344CB8AC3E}">
        <p14:creationId xmlns:p14="http://schemas.microsoft.com/office/powerpoint/2010/main" val="391780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Ref The Community Mental Health Framework for Adults and Older Adults: Support, Care and Treatment  NCCMH  </a:t>
            </a:r>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35</a:t>
            </a:fld>
            <a:endParaRPr lang="en-GB"/>
          </a:p>
        </p:txBody>
      </p:sp>
    </p:spTree>
    <p:extLst>
      <p:ext uri="{BB962C8B-B14F-4D97-AF65-F5344CB8AC3E}">
        <p14:creationId xmlns:p14="http://schemas.microsoft.com/office/powerpoint/2010/main" val="253432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38</a:t>
            </a:fld>
            <a:endParaRPr lang="en-GB"/>
          </a:p>
        </p:txBody>
      </p:sp>
    </p:spTree>
    <p:extLst>
      <p:ext uri="{BB962C8B-B14F-4D97-AF65-F5344CB8AC3E}">
        <p14:creationId xmlns:p14="http://schemas.microsoft.com/office/powerpoint/2010/main" val="3518319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43</a:t>
            </a:fld>
            <a:endParaRPr lang="en-GB"/>
          </a:p>
        </p:txBody>
      </p:sp>
    </p:spTree>
    <p:extLst>
      <p:ext uri="{BB962C8B-B14F-4D97-AF65-F5344CB8AC3E}">
        <p14:creationId xmlns:p14="http://schemas.microsoft.com/office/powerpoint/2010/main" val="343567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44</a:t>
            </a:fld>
            <a:endParaRPr lang="en-GB"/>
          </a:p>
        </p:txBody>
      </p:sp>
    </p:spTree>
    <p:extLst>
      <p:ext uri="{BB962C8B-B14F-4D97-AF65-F5344CB8AC3E}">
        <p14:creationId xmlns:p14="http://schemas.microsoft.com/office/powerpoint/2010/main" val="145566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49</a:t>
            </a:fld>
            <a:endParaRPr lang="en-GB"/>
          </a:p>
        </p:txBody>
      </p:sp>
    </p:spTree>
    <p:extLst>
      <p:ext uri="{BB962C8B-B14F-4D97-AF65-F5344CB8AC3E}">
        <p14:creationId xmlns:p14="http://schemas.microsoft.com/office/powerpoint/2010/main" val="617065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55</a:t>
            </a:fld>
            <a:endParaRPr lang="en-GB"/>
          </a:p>
        </p:txBody>
      </p:sp>
    </p:spTree>
    <p:extLst>
      <p:ext uri="{BB962C8B-B14F-4D97-AF65-F5344CB8AC3E}">
        <p14:creationId xmlns:p14="http://schemas.microsoft.com/office/powerpoint/2010/main" val="247749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56</a:t>
            </a:fld>
            <a:endParaRPr lang="en-GB"/>
          </a:p>
        </p:txBody>
      </p:sp>
    </p:spTree>
    <p:extLst>
      <p:ext uri="{BB962C8B-B14F-4D97-AF65-F5344CB8AC3E}">
        <p14:creationId xmlns:p14="http://schemas.microsoft.com/office/powerpoint/2010/main" val="63134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a:t>
            </a:fld>
            <a:endParaRPr lang="en-GB"/>
          </a:p>
        </p:txBody>
      </p:sp>
    </p:spTree>
    <p:extLst>
      <p:ext uri="{BB962C8B-B14F-4D97-AF65-F5344CB8AC3E}">
        <p14:creationId xmlns:p14="http://schemas.microsoft.com/office/powerpoint/2010/main" val="41452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10</a:t>
            </a:fld>
            <a:endParaRPr lang="en-GB"/>
          </a:p>
        </p:txBody>
      </p:sp>
    </p:spTree>
    <p:extLst>
      <p:ext uri="{BB962C8B-B14F-4D97-AF65-F5344CB8AC3E}">
        <p14:creationId xmlns:p14="http://schemas.microsoft.com/office/powerpoint/2010/main" val="284050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17</a:t>
            </a:fld>
            <a:endParaRPr lang="en-GB"/>
          </a:p>
        </p:txBody>
      </p:sp>
    </p:spTree>
    <p:extLst>
      <p:ext uri="{BB962C8B-B14F-4D97-AF65-F5344CB8AC3E}">
        <p14:creationId xmlns:p14="http://schemas.microsoft.com/office/powerpoint/2010/main" val="341410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18</a:t>
            </a:fld>
            <a:endParaRPr lang="en-GB"/>
          </a:p>
        </p:txBody>
      </p:sp>
    </p:spTree>
    <p:extLst>
      <p:ext uri="{BB962C8B-B14F-4D97-AF65-F5344CB8AC3E}">
        <p14:creationId xmlns:p14="http://schemas.microsoft.com/office/powerpoint/2010/main" val="371832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21</a:t>
            </a:fld>
            <a:endParaRPr lang="en-GB"/>
          </a:p>
        </p:txBody>
      </p:sp>
    </p:spTree>
    <p:extLst>
      <p:ext uri="{BB962C8B-B14F-4D97-AF65-F5344CB8AC3E}">
        <p14:creationId xmlns:p14="http://schemas.microsoft.com/office/powerpoint/2010/main" val="399763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22</a:t>
            </a:fld>
            <a:endParaRPr lang="en-GB"/>
          </a:p>
        </p:txBody>
      </p:sp>
    </p:spTree>
    <p:extLst>
      <p:ext uri="{BB962C8B-B14F-4D97-AF65-F5344CB8AC3E}">
        <p14:creationId xmlns:p14="http://schemas.microsoft.com/office/powerpoint/2010/main" val="79812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23</a:t>
            </a:fld>
            <a:endParaRPr lang="en-GB"/>
          </a:p>
        </p:txBody>
      </p:sp>
    </p:spTree>
    <p:extLst>
      <p:ext uri="{BB962C8B-B14F-4D97-AF65-F5344CB8AC3E}">
        <p14:creationId xmlns:p14="http://schemas.microsoft.com/office/powerpoint/2010/main" val="419610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a:solidFill>
                  <a:schemeClr val="tx1"/>
                </a:solidFill>
                <a:effectLst/>
                <a:latin typeface="+mn-lt"/>
                <a:ea typeface="+mn-ea"/>
                <a:cs typeface="+mn-cs"/>
              </a:rPr>
              <a:t>Reluctant</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precontemplators</a:t>
            </a:r>
            <a:r>
              <a:rPr lang="en-GB" sz="1200" b="0" i="0" kern="1200">
                <a:solidFill>
                  <a:schemeClr val="tx1"/>
                </a:solidFill>
                <a:effectLst/>
                <a:latin typeface="+mn-lt"/>
                <a:ea typeface="+mn-ea"/>
                <a:cs typeface="+mn-cs"/>
              </a:rPr>
              <a:t> are those who through lack of knowledge or inertia do not want to consider change. The impact of the problem has not become fully conscious.</a:t>
            </a:r>
          </a:p>
          <a:p>
            <a:pPr fontAlgn="base"/>
            <a:r>
              <a:rPr lang="en-GB" sz="1200" b="1" i="0" kern="1200">
                <a:solidFill>
                  <a:schemeClr val="tx1"/>
                </a:solidFill>
                <a:effectLst/>
                <a:latin typeface="+mn-lt"/>
                <a:ea typeface="+mn-ea"/>
                <a:cs typeface="+mn-cs"/>
              </a:rPr>
              <a:t>Rebellious</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precontemplators</a:t>
            </a:r>
            <a:r>
              <a:rPr lang="en-GB" sz="1200" b="0" i="0" kern="1200">
                <a:solidFill>
                  <a:schemeClr val="tx1"/>
                </a:solidFill>
                <a:effectLst/>
                <a:latin typeface="+mn-lt"/>
                <a:ea typeface="+mn-ea"/>
                <a:cs typeface="+mn-cs"/>
              </a:rPr>
              <a:t> have a heavy investment in drinking and in making their own decisions. They are resistant to being told what to do.</a:t>
            </a:r>
          </a:p>
          <a:p>
            <a:pPr fontAlgn="base"/>
            <a:r>
              <a:rPr lang="en-GB" sz="1200" b="1" i="0" kern="1200">
                <a:solidFill>
                  <a:schemeClr val="tx1"/>
                </a:solidFill>
                <a:effectLst/>
                <a:latin typeface="+mn-lt"/>
                <a:ea typeface="+mn-ea"/>
                <a:cs typeface="+mn-cs"/>
              </a:rPr>
              <a:t>Resigned</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precontemplators</a:t>
            </a:r>
            <a:r>
              <a:rPr lang="en-GB" sz="1200" b="0" i="0" kern="1200">
                <a:solidFill>
                  <a:schemeClr val="tx1"/>
                </a:solidFill>
                <a:effectLst/>
                <a:latin typeface="+mn-lt"/>
                <a:ea typeface="+mn-ea"/>
                <a:cs typeface="+mn-cs"/>
              </a:rPr>
              <a:t> have given up hope about the possibility of change and seem overwhelmed by the problem. Many have made many attempts to quit or control their drinking.</a:t>
            </a:r>
          </a:p>
          <a:p>
            <a:pPr fontAlgn="base"/>
            <a:r>
              <a:rPr lang="en-GB" b="1"/>
              <a:t>Rationalising</a:t>
            </a:r>
            <a:r>
              <a:rPr lang="en-GB" sz="1200" b="0" i="0" kern="1200">
                <a:solidFill>
                  <a:schemeClr val="tx1"/>
                </a:solidFill>
                <a:effectLst/>
                <a:latin typeface="+mn-lt"/>
                <a:ea typeface="+mn-ea"/>
                <a:cs typeface="+mn-cs"/>
              </a:rPr>
              <a:t> precontemplators have all the answers; they have plenty of reasons why drinking is not a problem, or why drinking is a problem for others but not for them.</a:t>
            </a:r>
            <a:endParaRPr lang="en-GB"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24</a:t>
            </a:fld>
            <a:endParaRPr lang="en-GB"/>
          </a:p>
        </p:txBody>
      </p:sp>
    </p:spTree>
    <p:extLst>
      <p:ext uri="{BB962C8B-B14F-4D97-AF65-F5344CB8AC3E}">
        <p14:creationId xmlns:p14="http://schemas.microsoft.com/office/powerpoint/2010/main" val="3268819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Autofit/>
          </a:bodyPr>
          <a:lstStyle>
            <a:lvl1pPr>
              <a:defRPr sz="3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no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329607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nd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4528457"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489857" y="6207710"/>
            <a:ext cx="1324906" cy="330400"/>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5078593" y="131717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127820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7226559"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11485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106212" y="-181604"/>
            <a:ext cx="9746393" cy="686065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6327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143000"/>
            <a:ext cx="9154885" cy="571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15E89D0-8FAB-FC4E-B2B3-90FDCB161259}"/>
              </a:ext>
            </a:extLst>
          </p:cNvPr>
          <p:cNvSpPr/>
          <p:nvPr userDrawn="1"/>
        </p:nvSpPr>
        <p:spPr>
          <a:xfrm>
            <a:off x="-10885" y="1363089"/>
            <a:ext cx="9154885" cy="5494911"/>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2589673"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4392197"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4392197" y="5452535"/>
            <a:ext cx="4114800" cy="646331"/>
          </a:xfrm>
          <a:prstGeom prst="rect">
            <a:avLst/>
          </a:prstGeom>
          <a:noFill/>
        </p:spPr>
        <p:txBody>
          <a:bodyPr wrap="square" rtlCol="0">
            <a:spAutoFit/>
          </a:bodyPr>
          <a:lstStyle/>
          <a:p>
            <a:pPr algn="r"/>
            <a:r>
              <a:rPr lang="en-US" err="1">
                <a:solidFill>
                  <a:srgbClr val="A4CD39"/>
                </a:solidFill>
              </a:rPr>
              <a:t>www.uclpartners.com</a:t>
            </a:r>
            <a:endParaRPr lang="en-US">
              <a:solidFill>
                <a:srgbClr val="A4CD39"/>
              </a:solidFill>
            </a:endParaRPr>
          </a:p>
          <a:p>
            <a:pPr algn="r"/>
            <a:r>
              <a:rPr lang="en-US">
                <a:solidFill>
                  <a:srgbClr val="A4CD39"/>
                </a:solidFill>
              </a:rPr>
              <a:t>@</a:t>
            </a:r>
            <a:r>
              <a:rPr lang="en-US" err="1">
                <a:solidFill>
                  <a:srgbClr val="A4CD39"/>
                </a:solidFill>
              </a:rPr>
              <a:t>uclpartners</a:t>
            </a:r>
            <a:endParaRPr lang="en-US">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4392197" y="2281228"/>
            <a:ext cx="4114800" cy="677108"/>
          </a:xfrm>
          <a:prstGeom prst="rect">
            <a:avLst/>
          </a:prstGeom>
          <a:noFill/>
        </p:spPr>
        <p:txBody>
          <a:bodyPr wrap="square" rtlCol="0">
            <a:spAutoFit/>
          </a:bodyPr>
          <a:lstStyle/>
          <a:p>
            <a:pPr algn="r"/>
            <a:r>
              <a:rPr lang="en-US" sz="3800"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532088" y="477156"/>
            <a:ext cx="2194454" cy="544529"/>
          </a:xfrm>
          <a:prstGeom prst="rect">
            <a:avLst/>
          </a:prstGeom>
        </p:spPr>
      </p:pic>
    </p:spTree>
    <p:extLst>
      <p:ext uri="{BB962C8B-B14F-4D97-AF65-F5344CB8AC3E}">
        <p14:creationId xmlns:p14="http://schemas.microsoft.com/office/powerpoint/2010/main" val="430971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42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9C6DFD2-17D6-4C5E-8692-4DF8551CE47A}"/>
              </a:ext>
            </a:extLst>
          </p:cNvPr>
          <p:cNvSpPr>
            <a:spLocks noGrp="1"/>
          </p:cNvSpPr>
          <p:nvPr>
            <p:ph type="pic" sz="quarter" idx="10"/>
          </p:nvPr>
        </p:nvSpPr>
        <p:spPr>
          <a:xfrm>
            <a:off x="-2154218" y="-455109"/>
            <a:ext cx="5863575" cy="5836803"/>
          </a:xfrm>
          <a:prstGeom prst="flowChartConnector">
            <a:avLst/>
          </a:prstGeo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87978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61646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1665327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6655EEF-77C8-457B-AC6F-83F3B4FE959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584EA92-A2CF-4C52-A134-FC8D66D12D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8F68AA5-93CC-4A04-9E8E-19FDD100F378}"/>
              </a:ext>
            </a:extLst>
          </p:cNvPr>
          <p:cNvSpPr>
            <a:spLocks noGrp="1" noChangeArrowheads="1"/>
          </p:cNvSpPr>
          <p:nvPr>
            <p:ph type="sldNum" sz="quarter" idx="12"/>
          </p:nvPr>
        </p:nvSpPr>
        <p:spPr>
          <a:ln/>
        </p:spPr>
        <p:txBody>
          <a:bodyPr/>
          <a:lstStyle>
            <a:lvl1pPr>
              <a:defRPr/>
            </a:lvl1pPr>
          </a:lstStyle>
          <a:p>
            <a:fld id="{B34C58EB-CEC2-4854-A60F-85555E5235B4}" type="slidenum">
              <a:rPr lang="en-GB" altLang="en-US"/>
              <a:pPr/>
              <a:t>‹#›</a:t>
            </a:fld>
            <a:endParaRPr lang="en-GB" altLang="en-US"/>
          </a:p>
        </p:txBody>
      </p:sp>
    </p:spTree>
    <p:extLst>
      <p:ext uri="{BB962C8B-B14F-4D97-AF65-F5344CB8AC3E}">
        <p14:creationId xmlns:p14="http://schemas.microsoft.com/office/powerpoint/2010/main" val="374812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2164411" y="-473685"/>
            <a:ext cx="5872589" cy="5872588"/>
          </a:xfrm>
          <a:prstGeom prst="ellipse">
            <a:avLst/>
          </a:prstGeom>
        </p:spPr>
      </p:pic>
    </p:spTree>
    <p:extLst>
      <p:ext uri="{BB962C8B-B14F-4D97-AF65-F5344CB8AC3E}">
        <p14:creationId xmlns:p14="http://schemas.microsoft.com/office/powerpoint/2010/main" val="371733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2164412" y="-473685"/>
            <a:ext cx="5872589" cy="5872588"/>
          </a:xfrm>
          <a:prstGeom prst="ellipse">
            <a:avLst/>
          </a:prstGeom>
        </p:spPr>
      </p:pic>
    </p:spTree>
    <p:extLst>
      <p:ext uri="{BB962C8B-B14F-4D97-AF65-F5344CB8AC3E}">
        <p14:creationId xmlns:p14="http://schemas.microsoft.com/office/powerpoint/2010/main" val="39825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30388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2164411" y="-473685"/>
            <a:ext cx="5872589" cy="5872588"/>
          </a:xfrm>
          <a:prstGeom prst="ellipse">
            <a:avLst/>
          </a:prstGeom>
        </p:spPr>
      </p:pic>
    </p:spTree>
    <p:extLst>
      <p:ext uri="{BB962C8B-B14F-4D97-AF65-F5344CB8AC3E}">
        <p14:creationId xmlns:p14="http://schemas.microsoft.com/office/powerpoint/2010/main" val="39714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5477535"/>
            <a:ext cx="9144000" cy="138046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7358400" y="6206400"/>
            <a:ext cx="1324800" cy="328734"/>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89857" y="1253331"/>
            <a:ext cx="8192358" cy="4351338"/>
          </a:xfrm>
        </p:spPr>
        <p:txBody>
          <a:bodyPr anchor="ctr">
            <a:normAutofit/>
          </a:bodyPr>
          <a:lstStyle>
            <a:lvl1pPr marL="0" indent="0">
              <a:buNone/>
              <a:defRPr sz="33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7357309" y="6207710"/>
            <a:ext cx="1324906" cy="330400"/>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394718" y="1253331"/>
            <a:ext cx="4287497" cy="4351338"/>
          </a:xfrm>
        </p:spPr>
        <p:txBody>
          <a:bodyPr anchor="ctr">
            <a:normAutofit/>
          </a:bodyPr>
          <a:lstStyle>
            <a:lvl1pPr marL="0" indent="0">
              <a:buNone/>
              <a:defRPr sz="3000" b="0" i="0">
                <a:solidFill>
                  <a:schemeClr val="accent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2077986" y="125333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58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D603-CAD0-6644-8045-A910A444068B}" type="datetimeFigureOut">
              <a:rPr lang="en-US" smtClean="0"/>
              <a:t>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2553419318"/>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72" r:id="rId3"/>
    <p:sldLayoutId id="2147483673" r:id="rId4"/>
    <p:sldLayoutId id="2147483674" r:id="rId5"/>
    <p:sldLayoutId id="2147483675" r:id="rId6"/>
    <p:sldLayoutId id="2147483682" r:id="rId7"/>
    <p:sldLayoutId id="2147483681" r:id="rId8"/>
    <p:sldLayoutId id="2147483680" r:id="rId9"/>
    <p:sldLayoutId id="2147483684" r:id="rId10"/>
    <p:sldLayoutId id="2147483685" r:id="rId11"/>
    <p:sldLayoutId id="2147483676" r:id="rId12"/>
    <p:sldLayoutId id="2147483677" r:id="rId13"/>
    <p:sldLayoutId id="2147483678" r:id="rId14"/>
    <p:sldLayoutId id="2147483679" r:id="rId15"/>
    <p:sldLayoutId id="2147483663" r:id="rId16"/>
    <p:sldLayoutId id="2147483683" r:id="rId17"/>
    <p:sldLayoutId id="2147483688" r:id="rId18"/>
    <p:sldLayoutId id="2147483692" r:id="rId19"/>
    <p:sldLayoutId id="2147483691" r:id="rId20"/>
    <p:sldLayoutId id="214748368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mind.org.uk/information-support/legal-rights/mental-capacity-act-2005/advance-decisions/" TargetMode="External"/><Relationship Id="rId2" Type="http://schemas.openxmlformats.org/officeDocument/2006/relationships/hyperlink" Target="https://www.nhs.uk/conditions/end-of-life-care/advance-statement/" TargetMode="External"/><Relationship Id="rId1" Type="http://schemas.openxmlformats.org/officeDocument/2006/relationships/slideLayout" Target="../slideLayouts/slideLayout1.xml"/><Relationship Id="rId4" Type="http://schemas.openxmlformats.org/officeDocument/2006/relationships/hyperlink" Target="https://www.mind.org.uk/information-support/legal-rights/mental-capacity-act-2005/lasting-power-of-attorney-lp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hyperlink" Target="https://www.mind.org.uk/need-urgent-help/what-can-i-do-to-help-myself-cope/relaxing-and-calming-exercises/" TargetMode="External"/><Relationship Id="rId3" Type="http://schemas.openxmlformats.org/officeDocument/2006/relationships/hyperlink" Target="https://www.bemindfulonline.com/" TargetMode="External"/><Relationship Id="rId7" Type="http://schemas.openxmlformats.org/officeDocument/2006/relationships/hyperlink" Target="http://www.bangor.ac.uk/mindfulness/audio/index.php.en" TargetMode="External"/><Relationship Id="rId2" Type="http://schemas.openxmlformats.org/officeDocument/2006/relationships/hyperlink" Target="https://www.breathworks-mindfulness.org.uk/" TargetMode="External"/><Relationship Id="rId1" Type="http://schemas.openxmlformats.org/officeDocument/2006/relationships/slideLayout" Target="../slideLayouts/slideLayout11.xml"/><Relationship Id="rId6" Type="http://schemas.openxmlformats.org/officeDocument/2006/relationships/hyperlink" Target="https://www.guysandstthomas.nhs.uk/resources/patient-information/rheumatology/mindfulness-web.pdf" TargetMode="External"/><Relationship Id="rId5" Type="http://schemas.openxmlformats.org/officeDocument/2006/relationships/hyperlink" Target="https://www.lscft.nhs.uk/media/Site%20Images/Perinatal/Covid-19/Grounding%20Cards.pdf" TargetMode="External"/><Relationship Id="rId4" Type="http://schemas.openxmlformats.org/officeDocument/2006/relationships/hyperlink" Target="https://www.youtube.com/watch?v=wfDTp2GogaQ&amp;app=desktop" TargetMode="External"/><Relationship Id="rId9" Type="http://schemas.openxmlformats.org/officeDocument/2006/relationships/hyperlink" Target="http://franticworld.com/free-meditations-from-mindfulnes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601-9AAF-4D41-852D-A6E968CF6490}"/>
              </a:ext>
            </a:extLst>
          </p:cNvPr>
          <p:cNvSpPr>
            <a:spLocks noGrp="1"/>
          </p:cNvSpPr>
          <p:nvPr>
            <p:ph type="ctrTitle"/>
          </p:nvPr>
        </p:nvSpPr>
        <p:spPr/>
        <p:txBody>
          <a:bodyPr/>
          <a:lstStyle/>
          <a:p>
            <a:r>
              <a:rPr lang="en-US" b="1"/>
              <a:t>Supporting self management</a:t>
            </a:r>
            <a:endParaRPr lang="en-GB" b="1"/>
          </a:p>
        </p:txBody>
      </p:sp>
      <p:sp>
        <p:nvSpPr>
          <p:cNvPr id="3" name="Subtitle 2">
            <a:extLst>
              <a:ext uri="{FF2B5EF4-FFF2-40B4-BE49-F238E27FC236}">
                <a16:creationId xmlns:a16="http://schemas.microsoft.com/office/drawing/2014/main" id="{23712068-87FF-4D08-B201-5C40082CA463}"/>
              </a:ext>
            </a:extLst>
          </p:cNvPr>
          <p:cNvSpPr>
            <a:spLocks noGrp="1"/>
          </p:cNvSpPr>
          <p:nvPr>
            <p:ph type="subTitle" idx="1"/>
          </p:nvPr>
        </p:nvSpPr>
        <p:spPr/>
        <p:txBody>
          <a:bodyPr vert="horz" lIns="91440" tIns="45720" rIns="91440" bIns="45720" rtlCol="0" anchor="t">
            <a:normAutofit/>
          </a:bodyPr>
          <a:lstStyle/>
          <a:p>
            <a:r>
              <a:rPr lang="en-US" sz="2400">
                <a:latin typeface="Calibri"/>
                <a:cs typeface="Calibri"/>
              </a:rPr>
              <a:t>Trainer (s)</a:t>
            </a:r>
            <a:endParaRPr lang="en-US" sz="2400"/>
          </a:p>
          <a:p>
            <a:r>
              <a:rPr lang="en-US" sz="2400">
                <a:latin typeface="Calibri"/>
                <a:cs typeface="Calibri"/>
              </a:rPr>
              <a:t>Date</a:t>
            </a:r>
          </a:p>
          <a:p>
            <a:endParaRPr lang="en-GB"/>
          </a:p>
        </p:txBody>
      </p:sp>
      <p:pic>
        <p:nvPicPr>
          <p:cNvPr id="5" name="Picture Placeholder 4">
            <a:extLst>
              <a:ext uri="{FF2B5EF4-FFF2-40B4-BE49-F238E27FC236}">
                <a16:creationId xmlns:a16="http://schemas.microsoft.com/office/drawing/2014/main" id="{BBC32E46-51CA-4679-8AA1-8F225BBEFC15}"/>
              </a:ext>
            </a:extLst>
          </p:cNvPr>
          <p:cNvPicPr>
            <a:picLocks noGrp="1" noChangeAspect="1"/>
          </p:cNvPicPr>
          <p:nvPr>
            <p:ph type="pic" sz="quarter" idx="10"/>
          </p:nvPr>
        </p:nvPicPr>
        <p:blipFill>
          <a:blip r:embed="rId3"/>
          <a:srcRect/>
          <a:stretch/>
        </p:blipFill>
        <p:spPr>
          <a:xfrm>
            <a:off x="-2154218" y="-454217"/>
            <a:ext cx="5863575" cy="5835018"/>
          </a:xfrm>
        </p:spPr>
      </p:pic>
    </p:spTree>
    <p:extLst>
      <p:ext uri="{BB962C8B-B14F-4D97-AF65-F5344CB8AC3E}">
        <p14:creationId xmlns:p14="http://schemas.microsoft.com/office/powerpoint/2010/main" val="357143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D1BA-C484-4209-918A-C45CC448AA27}"/>
              </a:ext>
            </a:extLst>
          </p:cNvPr>
          <p:cNvSpPr>
            <a:spLocks noGrp="1"/>
          </p:cNvSpPr>
          <p:nvPr>
            <p:ph type="title"/>
          </p:nvPr>
        </p:nvSpPr>
        <p:spPr/>
        <p:txBody>
          <a:bodyPr/>
          <a:lstStyle/>
          <a:p>
            <a:r>
              <a:rPr lang="en-GB"/>
              <a:t>Aims for today</a:t>
            </a:r>
          </a:p>
        </p:txBody>
      </p:sp>
      <p:sp>
        <p:nvSpPr>
          <p:cNvPr id="3" name="Content Placeholder 2">
            <a:extLst>
              <a:ext uri="{FF2B5EF4-FFF2-40B4-BE49-F238E27FC236}">
                <a16:creationId xmlns:a16="http://schemas.microsoft.com/office/drawing/2014/main" id="{B18507ED-DAC0-4607-BA91-DE4AC56833FF}"/>
              </a:ext>
            </a:extLst>
          </p:cNvPr>
          <p:cNvSpPr>
            <a:spLocks noGrp="1"/>
          </p:cNvSpPr>
          <p:nvPr>
            <p:ph idx="1"/>
          </p:nvPr>
        </p:nvSpPr>
        <p:spPr>
          <a:xfrm>
            <a:off x="489857" y="1487256"/>
            <a:ext cx="8288614" cy="4499476"/>
          </a:xfrm>
        </p:spPr>
        <p:txBody>
          <a:bodyPr vert="horz" lIns="91440" tIns="45720" rIns="91440" bIns="45720" rtlCol="0" anchor="t">
            <a:normAutofit/>
          </a:bodyPr>
          <a:lstStyle/>
          <a:p>
            <a:pPr marL="0" lvl="0" indent="0">
              <a:buNone/>
            </a:pPr>
            <a:r>
              <a:rPr lang="en-GB" sz="2800">
                <a:solidFill>
                  <a:schemeClr val="tx1"/>
                </a:solidFill>
                <a:latin typeface="Calibri Light"/>
                <a:cs typeface="Calibri Light"/>
              </a:rPr>
              <a:t>By the end of today you will leave with:</a:t>
            </a:r>
          </a:p>
          <a:p>
            <a:r>
              <a:rPr lang="en-GB" sz="2800">
                <a:solidFill>
                  <a:schemeClr val="tx1"/>
                </a:solidFill>
                <a:latin typeface="Calibri Light"/>
                <a:cs typeface="Calibri Light"/>
              </a:rPr>
              <a:t>An understanding of the change cycle and how this might impact on an individual’s progress </a:t>
            </a:r>
            <a:endParaRPr lang="en-GB" sz="2800">
              <a:solidFill>
                <a:schemeClr val="tx1"/>
              </a:solidFill>
            </a:endParaRPr>
          </a:p>
          <a:p>
            <a:r>
              <a:rPr lang="en-GB" sz="2800">
                <a:solidFill>
                  <a:schemeClr val="tx1"/>
                </a:solidFill>
                <a:latin typeface="Calibri Light"/>
                <a:cs typeface="Calibri Light"/>
              </a:rPr>
              <a:t>Insight into each of the stages in the cycle, and what support someone might need at each</a:t>
            </a:r>
          </a:p>
          <a:p>
            <a:r>
              <a:rPr lang="en-GB" sz="2800">
                <a:solidFill>
                  <a:schemeClr val="tx1"/>
                </a:solidFill>
                <a:latin typeface="Calibri Light"/>
                <a:cs typeface="Calibri Light"/>
              </a:rPr>
              <a:t>Tools, techniques and approaches to support people to self-manage effectively, wherever they are on their journey</a:t>
            </a:r>
          </a:p>
        </p:txBody>
      </p:sp>
    </p:spTree>
    <p:extLst>
      <p:ext uri="{BB962C8B-B14F-4D97-AF65-F5344CB8AC3E}">
        <p14:creationId xmlns:p14="http://schemas.microsoft.com/office/powerpoint/2010/main" val="144321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Buddy catch up </a:t>
            </a:r>
            <a:endParaRPr lang="en-US"/>
          </a:p>
        </p:txBody>
      </p:sp>
    </p:spTree>
    <p:extLst>
      <p:ext uri="{BB962C8B-B14F-4D97-AF65-F5344CB8AC3E}">
        <p14:creationId xmlns:p14="http://schemas.microsoft.com/office/powerpoint/2010/main" val="261866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Buddy catch up </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a:t>Purpose: </a:t>
            </a:r>
            <a:r>
              <a:rPr lang="en-GB"/>
              <a:t>To give buddies a chance to catch up and plan their focus for the day </a:t>
            </a:r>
            <a:endParaRPr lang="en-GB" b="1"/>
          </a:p>
          <a:p>
            <a:pPr marL="0" indent="0">
              <a:lnSpc>
                <a:spcPct val="100000"/>
              </a:lnSpc>
              <a:spcBef>
                <a:spcPts val="0"/>
              </a:spcBef>
              <a:spcAft>
                <a:spcPts val="600"/>
              </a:spcAft>
              <a:buNone/>
            </a:pPr>
            <a:r>
              <a:rPr lang="en-GB" b="1"/>
              <a:t>Materials: </a:t>
            </a:r>
            <a:r>
              <a:rPr lang="en-GB"/>
              <a:t>Handout – Support Plan template (completed in last session), outputs from ‘getting to know you session’</a:t>
            </a:r>
          </a:p>
          <a:p>
            <a:pPr marL="0" indent="0">
              <a:lnSpc>
                <a:spcPct val="100000"/>
              </a:lnSpc>
              <a:spcBef>
                <a:spcPts val="0"/>
              </a:spcBef>
              <a:spcAft>
                <a:spcPts val="600"/>
              </a:spcAft>
              <a:buNone/>
            </a:pPr>
            <a:r>
              <a:rPr lang="en-GB"/>
              <a:t>List with names of buddy pairs. </a:t>
            </a:r>
          </a:p>
          <a:p>
            <a:pPr marL="0" indent="0">
              <a:spcBef>
                <a:spcPts val="0"/>
              </a:spcBef>
              <a:buNone/>
            </a:pPr>
            <a:r>
              <a:rPr lang="en-GB" b="1"/>
              <a:t>Instructions: </a:t>
            </a:r>
          </a:p>
          <a:p>
            <a:pPr marL="0" indent="0">
              <a:spcBef>
                <a:spcPts val="0"/>
              </a:spcBef>
              <a:buNone/>
            </a:pPr>
            <a:r>
              <a:rPr lang="en-GB" b="1"/>
              <a:t>Part 1: </a:t>
            </a:r>
            <a:r>
              <a:rPr lang="en-GB"/>
              <a:t>Ask people to find their buddies and a space to talk. Encourage the full usage of the room, or to find a spot outside of the room, if they would prefer.</a:t>
            </a:r>
          </a:p>
          <a:p>
            <a:pPr marL="0" indent="0">
              <a:spcBef>
                <a:spcPts val="0"/>
              </a:spcBef>
              <a:buNone/>
            </a:pPr>
            <a:r>
              <a:rPr lang="en-GB" b="1"/>
              <a:t>Part 2: </a:t>
            </a:r>
            <a:r>
              <a:rPr lang="en-GB"/>
              <a:t>Ask people to discuss with their buddy; what they are hoping to get from the day, their reflections from the last session and how they got on with applying the assertiveness techniques from last time.</a:t>
            </a:r>
            <a:endParaRPr lang="en-GB" b="1"/>
          </a:p>
          <a:p>
            <a:pPr marL="0" indent="0">
              <a:spcBef>
                <a:spcPts val="0"/>
              </a:spcBef>
              <a:buNone/>
            </a:pPr>
            <a:r>
              <a:rPr lang="en-GB" b="1"/>
              <a:t>Timings:</a:t>
            </a:r>
          </a:p>
          <a:p>
            <a:pPr marL="0" indent="0">
              <a:lnSpc>
                <a:spcPct val="100000"/>
              </a:lnSpc>
              <a:spcBef>
                <a:spcPts val="0"/>
              </a:spcBef>
              <a:spcAft>
                <a:spcPts val="600"/>
              </a:spcAft>
              <a:buNone/>
            </a:pPr>
            <a:r>
              <a:rPr lang="en-GB"/>
              <a:t>Part 1: 1 minute</a:t>
            </a:r>
          </a:p>
          <a:p>
            <a:pPr marL="0" indent="0">
              <a:lnSpc>
                <a:spcPct val="100000"/>
              </a:lnSpc>
              <a:spcBef>
                <a:spcPts val="0"/>
              </a:spcBef>
              <a:spcAft>
                <a:spcPts val="600"/>
              </a:spcAft>
              <a:buNone/>
            </a:pPr>
            <a:r>
              <a:rPr lang="en-GB"/>
              <a:t>Part 2: 20 mins (10 minutes each)</a:t>
            </a:r>
          </a:p>
        </p:txBody>
      </p:sp>
    </p:spTree>
    <p:extLst>
      <p:ext uri="{BB962C8B-B14F-4D97-AF65-F5344CB8AC3E}">
        <p14:creationId xmlns:p14="http://schemas.microsoft.com/office/powerpoint/2010/main" val="257749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9A92-F577-4B80-B81F-4E6598BFBFC1}"/>
              </a:ext>
            </a:extLst>
          </p:cNvPr>
          <p:cNvSpPr>
            <a:spLocks noGrp="1"/>
          </p:cNvSpPr>
          <p:nvPr>
            <p:ph type="title"/>
          </p:nvPr>
        </p:nvSpPr>
        <p:spPr/>
        <p:txBody>
          <a:bodyPr/>
          <a:lstStyle/>
          <a:p>
            <a:r>
              <a:rPr lang="en-GB"/>
              <a:t>Reminder: The role of your buddy</a:t>
            </a:r>
          </a:p>
        </p:txBody>
      </p:sp>
      <p:sp>
        <p:nvSpPr>
          <p:cNvPr id="4" name="Content Placeholder 3">
            <a:extLst>
              <a:ext uri="{FF2B5EF4-FFF2-40B4-BE49-F238E27FC236}">
                <a16:creationId xmlns:a16="http://schemas.microsoft.com/office/drawing/2014/main" id="{D5F8003E-280D-43DD-AC94-503D68F6A455}"/>
              </a:ext>
            </a:extLst>
          </p:cNvPr>
          <p:cNvSpPr>
            <a:spLocks noGrp="1"/>
          </p:cNvSpPr>
          <p:nvPr>
            <p:ph idx="1"/>
          </p:nvPr>
        </p:nvSpPr>
        <p:spPr/>
        <p:txBody>
          <a:bodyPr>
            <a:normAutofit fontScale="92500"/>
          </a:bodyPr>
          <a:lstStyle/>
          <a:p>
            <a:r>
              <a:rPr lang="en-GB"/>
              <a:t>Support you to identify goals for the training</a:t>
            </a:r>
          </a:p>
          <a:p>
            <a:r>
              <a:rPr lang="en-GB"/>
              <a:t>Support you to manage your wellbeing</a:t>
            </a:r>
          </a:p>
          <a:p>
            <a:r>
              <a:rPr lang="en-GB"/>
              <a:t>Help you plan how to apply your learning between sessions</a:t>
            </a:r>
          </a:p>
          <a:p>
            <a:r>
              <a:rPr lang="en-GB"/>
              <a:t>Check in to see if you’re achieving your goals – and help problem solve</a:t>
            </a:r>
          </a:p>
          <a:p>
            <a:r>
              <a:rPr lang="en-GB"/>
              <a:t>Check in during and between sessions</a:t>
            </a:r>
          </a:p>
        </p:txBody>
      </p:sp>
      <p:pic>
        <p:nvPicPr>
          <p:cNvPr id="7" name="Picture Placeholder 6" descr="A person riding on the back of a sunset&#10;&#10;Description automatically generated">
            <a:extLst>
              <a:ext uri="{FF2B5EF4-FFF2-40B4-BE49-F238E27FC236}">
                <a16:creationId xmlns:a16="http://schemas.microsoft.com/office/drawing/2014/main" id="{7BC725DF-8AE1-4427-B958-3894AD4075FB}"/>
              </a:ext>
            </a:extLst>
          </p:cNvPr>
          <p:cNvPicPr>
            <a:picLocks noGrp="1" noChangeAspect="1"/>
          </p:cNvPicPr>
          <p:nvPr>
            <p:ph type="pic" sz="quarter" idx="14"/>
          </p:nvPr>
        </p:nvPicPr>
        <p:blipFill>
          <a:blip r:embed="rId2"/>
          <a:srcRect l="19349" r="19349"/>
          <a:stretch>
            <a:fillRect/>
          </a:stretch>
        </p:blipFill>
        <p:spPr/>
      </p:pic>
    </p:spTree>
    <p:extLst>
      <p:ext uri="{BB962C8B-B14F-4D97-AF65-F5344CB8AC3E}">
        <p14:creationId xmlns:p14="http://schemas.microsoft.com/office/powerpoint/2010/main" val="240766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7AA1-701A-4294-8E61-659D262BD35C}"/>
              </a:ext>
            </a:extLst>
          </p:cNvPr>
          <p:cNvSpPr>
            <a:spLocks noGrp="1"/>
          </p:cNvSpPr>
          <p:nvPr>
            <p:ph type="title"/>
          </p:nvPr>
        </p:nvSpPr>
        <p:spPr/>
        <p:txBody>
          <a:bodyPr/>
          <a:lstStyle/>
          <a:p>
            <a:r>
              <a:rPr lang="en-GB"/>
              <a:t>Buddy catch up </a:t>
            </a:r>
          </a:p>
        </p:txBody>
      </p:sp>
      <p:sp>
        <p:nvSpPr>
          <p:cNvPr id="3" name="Content Placeholder 2">
            <a:extLst>
              <a:ext uri="{FF2B5EF4-FFF2-40B4-BE49-F238E27FC236}">
                <a16:creationId xmlns:a16="http://schemas.microsoft.com/office/drawing/2014/main" id="{99348527-AA93-453E-891F-C35EDA19F10E}"/>
              </a:ext>
            </a:extLst>
          </p:cNvPr>
          <p:cNvSpPr>
            <a:spLocks noGrp="1"/>
          </p:cNvSpPr>
          <p:nvPr>
            <p:ph idx="1"/>
          </p:nvPr>
        </p:nvSpPr>
        <p:spPr/>
        <p:txBody>
          <a:bodyPr/>
          <a:lstStyle/>
          <a:p>
            <a:pPr marL="0" indent="0">
              <a:buNone/>
            </a:pPr>
            <a:r>
              <a:rPr lang="en-GB"/>
              <a:t>Spend 20 minutes discussing with your buddy, your:</a:t>
            </a:r>
          </a:p>
          <a:p>
            <a:r>
              <a:rPr lang="en-GB"/>
              <a:t>Hopes for today</a:t>
            </a:r>
          </a:p>
          <a:p>
            <a:r>
              <a:rPr lang="en-GB"/>
              <a:t>Reflections on the last session </a:t>
            </a:r>
          </a:p>
          <a:p>
            <a:r>
              <a:rPr lang="en-GB"/>
              <a:t>Progress with having assertive conversations</a:t>
            </a:r>
          </a:p>
        </p:txBody>
      </p:sp>
      <p:pic>
        <p:nvPicPr>
          <p:cNvPr id="6" name="Picture Placeholder 5" descr="A person sitting on a bench next to a window&#10;&#10;Description automatically generated">
            <a:extLst>
              <a:ext uri="{FF2B5EF4-FFF2-40B4-BE49-F238E27FC236}">
                <a16:creationId xmlns:a16="http://schemas.microsoft.com/office/drawing/2014/main" id="{5268E38A-C699-4928-BDC9-8090BF4DFBCC}"/>
              </a:ext>
            </a:extLst>
          </p:cNvPr>
          <p:cNvPicPr>
            <a:picLocks noGrp="1" noChangeAspect="1"/>
          </p:cNvPicPr>
          <p:nvPr>
            <p:ph type="pic" sz="quarter" idx="14"/>
          </p:nvPr>
        </p:nvPicPr>
        <p:blipFill rotWithShape="1">
          <a:blip r:embed="rId2"/>
          <a:srcRect l="22956" r="10378"/>
          <a:stretch/>
        </p:blipFill>
        <p:spPr>
          <a:xfrm>
            <a:off x="5078593" y="1317171"/>
            <a:ext cx="6128250" cy="6128250"/>
          </a:xfrm>
        </p:spPr>
      </p:pic>
    </p:spTree>
    <p:extLst>
      <p:ext uri="{BB962C8B-B14F-4D97-AF65-F5344CB8AC3E}">
        <p14:creationId xmlns:p14="http://schemas.microsoft.com/office/powerpoint/2010/main" val="40564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The change cycle</a:t>
            </a:r>
          </a:p>
        </p:txBody>
      </p:sp>
    </p:spTree>
    <p:extLst>
      <p:ext uri="{BB962C8B-B14F-4D97-AF65-F5344CB8AC3E}">
        <p14:creationId xmlns:p14="http://schemas.microsoft.com/office/powerpoint/2010/main" val="334798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The change cycle</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rtlCol="0" anchor="t">
            <a:noAutofit/>
          </a:bodyPr>
          <a:lstStyle/>
          <a:p>
            <a:pPr marL="0" indent="0">
              <a:spcBef>
                <a:spcPts val="0"/>
              </a:spcBef>
              <a:buNone/>
            </a:pPr>
            <a:r>
              <a:rPr lang="en-GB" sz="1200" b="1">
                <a:latin typeface="Calibri Light"/>
                <a:cs typeface="Calibri Light"/>
              </a:rPr>
              <a:t>Purpose: </a:t>
            </a:r>
            <a:r>
              <a:rPr lang="en-GB" sz="1200">
                <a:latin typeface="Calibri Light"/>
                <a:cs typeface="Calibri Light"/>
              </a:rPr>
              <a:t> To introduce people to the change cycle, and to provide a chance for them to reflect on it from a personal perspective</a:t>
            </a:r>
          </a:p>
          <a:p>
            <a:pPr marL="0" indent="0">
              <a:lnSpc>
                <a:spcPct val="100000"/>
              </a:lnSpc>
              <a:spcBef>
                <a:spcPts val="0"/>
              </a:spcBef>
              <a:spcAft>
                <a:spcPts val="600"/>
              </a:spcAft>
              <a:buNone/>
            </a:pPr>
            <a:endParaRPr lang="en-GB" sz="1200" b="1"/>
          </a:p>
          <a:p>
            <a:pPr marL="0" indent="0">
              <a:spcBef>
                <a:spcPts val="0"/>
              </a:spcBef>
              <a:buNone/>
            </a:pPr>
            <a:r>
              <a:rPr lang="en-GB" sz="1200" b="1">
                <a:latin typeface="Calibri Light"/>
                <a:cs typeface="Calibri Light"/>
              </a:rPr>
              <a:t>Materials: </a:t>
            </a:r>
            <a:r>
              <a:rPr lang="en-GB" sz="1200">
                <a:latin typeface="Calibri Light"/>
                <a:cs typeface="Calibri Light"/>
              </a:rPr>
              <a:t> </a:t>
            </a:r>
            <a:endParaRPr lang="en-GB" sz="1200"/>
          </a:p>
          <a:p>
            <a:pPr marL="0" indent="0">
              <a:lnSpc>
                <a:spcPct val="100000"/>
              </a:lnSpc>
              <a:spcBef>
                <a:spcPts val="0"/>
              </a:spcBef>
              <a:spcAft>
                <a:spcPts val="600"/>
              </a:spcAft>
              <a:buNone/>
            </a:pPr>
            <a:endParaRPr lang="en-GB" sz="1200" b="1"/>
          </a:p>
          <a:p>
            <a:pPr marL="0" indent="0">
              <a:spcBef>
                <a:spcPts val="0"/>
              </a:spcBef>
              <a:buNone/>
            </a:pPr>
            <a:r>
              <a:rPr lang="en-GB" sz="1200" b="1">
                <a:latin typeface="Calibri Light"/>
                <a:cs typeface="Calibri Light"/>
              </a:rPr>
              <a:t>Instructions: </a:t>
            </a:r>
            <a:r>
              <a:rPr lang="en-GB" sz="1200">
                <a:latin typeface="Calibri Light"/>
                <a:cs typeface="Calibri Light"/>
              </a:rPr>
              <a:t>Ask if anyone has heard of the change cycle. Show the cycle on slide 17 and explain that it is a model of change that was originally developed to support health-related behaviour change (although it can be applied to other types of change as well). The model suggests that there are a number of stages that we go through when making change. These stages are not fixed, and everyone will experience change differently, but it is a useful frame to think about what people might experience when trying to make changes – whether that’s reducing unhelpful or unhealthy behaviours (e.g. smoking) or introducing new, helpful behaviours/activities (e.g. starting a new hobby). Talk through the stages of the model:</a:t>
            </a:r>
          </a:p>
          <a:p>
            <a:pPr>
              <a:spcBef>
                <a:spcPts val="0"/>
              </a:spcBef>
            </a:pPr>
            <a:r>
              <a:rPr lang="en-GB" sz="1200">
                <a:latin typeface="Calibri Light"/>
                <a:cs typeface="Calibri Light"/>
              </a:rPr>
              <a:t>Precontemplation – at this stage the person is not considering doing anything different – they might not think there is anything that needs to change, or they might not think change is possible</a:t>
            </a:r>
          </a:p>
          <a:p>
            <a:pPr>
              <a:spcBef>
                <a:spcPts val="0"/>
              </a:spcBef>
            </a:pPr>
            <a:r>
              <a:rPr lang="en-GB" sz="1200">
                <a:latin typeface="Calibri Light"/>
                <a:cs typeface="Calibri Light"/>
              </a:rPr>
              <a:t>Contemplation – they are now willing to consider change is possible, but have not yet decided to change</a:t>
            </a:r>
          </a:p>
          <a:p>
            <a:pPr>
              <a:spcBef>
                <a:spcPts val="0"/>
              </a:spcBef>
            </a:pPr>
            <a:r>
              <a:rPr lang="en-GB" sz="1200">
                <a:latin typeface="Calibri Light"/>
                <a:cs typeface="Calibri Light"/>
              </a:rPr>
              <a:t>Preparation – they have decided to change, and they are ready to think about what that looks like</a:t>
            </a:r>
          </a:p>
          <a:p>
            <a:pPr>
              <a:spcBef>
                <a:spcPts val="0"/>
              </a:spcBef>
            </a:pPr>
            <a:r>
              <a:rPr lang="en-GB" sz="1200">
                <a:latin typeface="Calibri Light"/>
                <a:cs typeface="Calibri Light"/>
              </a:rPr>
              <a:t>Action – the person has begun to take steps to change</a:t>
            </a:r>
          </a:p>
          <a:p>
            <a:pPr>
              <a:spcBef>
                <a:spcPts val="0"/>
              </a:spcBef>
            </a:pPr>
            <a:r>
              <a:rPr lang="en-GB" sz="1200">
                <a:latin typeface="Calibri Light"/>
                <a:cs typeface="Calibri Light"/>
              </a:rPr>
              <a:t>Maintenance – the person is successfully maintaining the change for a sustained period of time</a:t>
            </a:r>
          </a:p>
          <a:p>
            <a:pPr>
              <a:spcBef>
                <a:spcPts val="0"/>
              </a:spcBef>
            </a:pPr>
            <a:r>
              <a:rPr lang="en-GB" sz="1200">
                <a:latin typeface="Calibri Light"/>
                <a:cs typeface="Calibri Light"/>
              </a:rPr>
              <a:t>Relapse – The person falls back to their old behaviour </a:t>
            </a:r>
            <a:endParaRPr lang="en-GB" sz="1200"/>
          </a:p>
          <a:p>
            <a:pPr marL="0" indent="0">
              <a:spcBef>
                <a:spcPts val="0"/>
              </a:spcBef>
              <a:buNone/>
            </a:pPr>
            <a:r>
              <a:rPr lang="en-GB" sz="1200">
                <a:latin typeface="Calibri Light"/>
                <a:cs typeface="Calibri Light"/>
              </a:rPr>
              <a:t>Show the example slide to show a very basic thought process of someone going through each stage.</a:t>
            </a:r>
          </a:p>
          <a:p>
            <a:pPr marL="0" indent="0">
              <a:spcBef>
                <a:spcPts val="0"/>
              </a:spcBef>
              <a:buNone/>
            </a:pPr>
            <a:r>
              <a:rPr lang="en-GB" sz="1200" b="1">
                <a:latin typeface="Calibri Light"/>
                <a:cs typeface="Calibri Light"/>
              </a:rPr>
              <a:t>Activity: </a:t>
            </a:r>
            <a:r>
              <a:rPr lang="en-GB" sz="1200">
                <a:latin typeface="Calibri Light"/>
                <a:cs typeface="Calibri Light"/>
              </a:rPr>
              <a:t>In pairs or small groups, discuss the questions on slide 19. Debrief by asking people if they were able to apply the model to their example. People do not need to share their personal examples unless they want to.</a:t>
            </a:r>
          </a:p>
          <a:p>
            <a:pPr marL="0" indent="0">
              <a:spcBef>
                <a:spcPts val="0"/>
              </a:spcBef>
              <a:buNone/>
            </a:pPr>
            <a:r>
              <a:rPr lang="en-GB" sz="1200">
                <a:latin typeface="Calibri Light"/>
                <a:cs typeface="Calibri Light"/>
              </a:rPr>
              <a:t> </a:t>
            </a:r>
            <a:r>
              <a:rPr lang="en-GB" sz="1200" b="1">
                <a:latin typeface="Calibri Light"/>
                <a:cs typeface="Calibri Light"/>
              </a:rPr>
              <a:t>Timings: </a:t>
            </a:r>
            <a:endParaRPr lang="en-GB" sz="1200" b="1"/>
          </a:p>
          <a:p>
            <a:pPr>
              <a:spcBef>
                <a:spcPts val="0"/>
              </a:spcBef>
            </a:pPr>
            <a:r>
              <a:rPr lang="en-GB" sz="1200">
                <a:latin typeface="Calibri Light"/>
                <a:cs typeface="Calibri Light"/>
              </a:rPr>
              <a:t>Intro to model: 10 mins, Activity: 10 mins, Debrief: 10 mins</a:t>
            </a:r>
          </a:p>
          <a:p>
            <a:pPr>
              <a:spcBef>
                <a:spcPts val="0"/>
              </a:spcBef>
            </a:pPr>
            <a:r>
              <a:rPr lang="en-GB" sz="1200">
                <a:latin typeface="Calibri Light"/>
                <a:cs typeface="Calibri Light"/>
              </a:rPr>
              <a:t>Activity: 10 mins, Debrief 10 mins</a:t>
            </a:r>
          </a:p>
        </p:txBody>
      </p:sp>
    </p:spTree>
    <p:extLst>
      <p:ext uri="{BB962C8B-B14F-4D97-AF65-F5344CB8AC3E}">
        <p14:creationId xmlns:p14="http://schemas.microsoft.com/office/powerpoint/2010/main" val="319454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0F91B-FC86-4CB2-80F7-DE24F28AB40C}"/>
              </a:ext>
            </a:extLst>
          </p:cNvPr>
          <p:cNvSpPr>
            <a:spLocks noGrp="1"/>
          </p:cNvSpPr>
          <p:nvPr>
            <p:ph type="title"/>
          </p:nvPr>
        </p:nvSpPr>
        <p:spPr>
          <a:xfrm>
            <a:off x="73297" y="399490"/>
            <a:ext cx="7226559" cy="945977"/>
          </a:xfrm>
        </p:spPr>
        <p:txBody>
          <a:bodyPr>
            <a:normAutofit/>
          </a:bodyPr>
          <a:lstStyle/>
          <a:p>
            <a:r>
              <a:rPr lang="en-GB"/>
              <a:t>Change cycle</a:t>
            </a:r>
          </a:p>
        </p:txBody>
      </p:sp>
      <p:sp>
        <p:nvSpPr>
          <p:cNvPr id="10" name="Arrow: Circular 9">
            <a:extLst>
              <a:ext uri="{FF2B5EF4-FFF2-40B4-BE49-F238E27FC236}">
                <a16:creationId xmlns:a16="http://schemas.microsoft.com/office/drawing/2014/main" id="{5009F634-43D6-462F-ABBC-C78AC50D503E}"/>
              </a:ext>
            </a:extLst>
          </p:cNvPr>
          <p:cNvSpPr/>
          <p:nvPr/>
        </p:nvSpPr>
        <p:spPr>
          <a:xfrm>
            <a:off x="1698073" y="537789"/>
            <a:ext cx="5747852" cy="5747852"/>
          </a:xfrm>
          <a:prstGeom prst="circularArrow">
            <a:avLst>
              <a:gd name="adj1" fmla="val 2725"/>
              <a:gd name="adj2" fmla="val 312630"/>
              <a:gd name="adj3" fmla="val 14216323"/>
              <a:gd name="adj4" fmla="val 17139195"/>
              <a:gd name="adj5" fmla="val 4043"/>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EF2C1782-3813-473E-9392-0F180B65DAF4}"/>
              </a:ext>
            </a:extLst>
          </p:cNvPr>
          <p:cNvSpPr/>
          <p:nvPr/>
        </p:nvSpPr>
        <p:spPr>
          <a:xfrm>
            <a:off x="3466500" y="544464"/>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Pre-contemplation</a:t>
            </a:r>
          </a:p>
          <a:p>
            <a:pPr marL="0" lvl="0" indent="0" algn="ctr" defTabSz="1066800">
              <a:lnSpc>
                <a:spcPct val="90000"/>
              </a:lnSpc>
              <a:spcBef>
                <a:spcPct val="0"/>
              </a:spcBef>
              <a:spcAft>
                <a:spcPct val="35000"/>
              </a:spcAft>
              <a:buNone/>
            </a:pPr>
            <a:r>
              <a:rPr lang="en-GB" sz="1600"/>
              <a:t>Not considering change</a:t>
            </a:r>
            <a:endParaRPr lang="en-GB" sz="1400" kern="1200"/>
          </a:p>
        </p:txBody>
      </p:sp>
      <p:sp>
        <p:nvSpPr>
          <p:cNvPr id="12" name="Freeform: Shape 11">
            <a:extLst>
              <a:ext uri="{FF2B5EF4-FFF2-40B4-BE49-F238E27FC236}">
                <a16:creationId xmlns:a16="http://schemas.microsoft.com/office/drawing/2014/main" id="{8B0C2E90-124B-4270-AB21-4BC14A6247EC}"/>
              </a:ext>
            </a:extLst>
          </p:cNvPr>
          <p:cNvSpPr/>
          <p:nvPr/>
        </p:nvSpPr>
        <p:spPr>
          <a:xfrm>
            <a:off x="5485885"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1616975"/>
              <a:satOff val="448"/>
              <a:lumOff val="-5687"/>
              <a:alphaOff val="0"/>
            </a:schemeClr>
          </a:fillRef>
          <a:effectRef idx="0">
            <a:schemeClr val="accent2">
              <a:hueOff val="1616975"/>
              <a:satOff val="448"/>
              <a:lumOff val="-5687"/>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Contemplation</a:t>
            </a:r>
          </a:p>
          <a:p>
            <a:pPr marL="0" lvl="0" indent="0" algn="ctr" defTabSz="1066800">
              <a:lnSpc>
                <a:spcPct val="90000"/>
              </a:lnSpc>
              <a:spcBef>
                <a:spcPct val="0"/>
              </a:spcBef>
              <a:spcAft>
                <a:spcPct val="35000"/>
              </a:spcAft>
              <a:buNone/>
            </a:pPr>
            <a:r>
              <a:rPr lang="en-GB" sz="1600" kern="1200"/>
              <a:t>Change is possible</a:t>
            </a:r>
          </a:p>
        </p:txBody>
      </p:sp>
      <p:sp>
        <p:nvSpPr>
          <p:cNvPr id="13" name="Freeform: Shape 12">
            <a:extLst>
              <a:ext uri="{FF2B5EF4-FFF2-40B4-BE49-F238E27FC236}">
                <a16:creationId xmlns:a16="http://schemas.microsoft.com/office/drawing/2014/main" id="{46788F30-7A18-40F8-8D26-D97B7CFB297A}"/>
              </a:ext>
            </a:extLst>
          </p:cNvPr>
          <p:cNvSpPr/>
          <p:nvPr/>
        </p:nvSpPr>
        <p:spPr>
          <a:xfrm>
            <a:off x="5485885"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3233949"/>
              <a:satOff val="895"/>
              <a:lumOff val="-11373"/>
              <a:alphaOff val="0"/>
            </a:schemeClr>
          </a:fillRef>
          <a:effectRef idx="0">
            <a:schemeClr val="accent2">
              <a:hueOff val="3233949"/>
              <a:satOff val="895"/>
              <a:lumOff val="-1137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Preparation</a:t>
            </a:r>
          </a:p>
          <a:p>
            <a:pPr marL="0" lvl="0" indent="0" algn="ctr" defTabSz="1066800">
              <a:lnSpc>
                <a:spcPct val="90000"/>
              </a:lnSpc>
              <a:spcBef>
                <a:spcPct val="0"/>
              </a:spcBef>
              <a:spcAft>
                <a:spcPct val="35000"/>
              </a:spcAft>
              <a:buNone/>
            </a:pPr>
            <a:r>
              <a:rPr lang="en-GB" sz="1600"/>
              <a:t>Planning the change</a:t>
            </a:r>
            <a:endParaRPr lang="en-GB" sz="1600" kern="1200"/>
          </a:p>
        </p:txBody>
      </p:sp>
      <p:sp>
        <p:nvSpPr>
          <p:cNvPr id="14" name="Freeform: Shape 13">
            <a:extLst>
              <a:ext uri="{FF2B5EF4-FFF2-40B4-BE49-F238E27FC236}">
                <a16:creationId xmlns:a16="http://schemas.microsoft.com/office/drawing/2014/main" id="{D377C472-FE03-480B-991D-52AFB895A989}"/>
              </a:ext>
            </a:extLst>
          </p:cNvPr>
          <p:cNvSpPr/>
          <p:nvPr/>
        </p:nvSpPr>
        <p:spPr>
          <a:xfrm>
            <a:off x="3466500" y="5208035"/>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4850924"/>
              <a:satOff val="1343"/>
              <a:lumOff val="-17060"/>
              <a:alphaOff val="0"/>
            </a:schemeClr>
          </a:fillRef>
          <a:effectRef idx="0">
            <a:schemeClr val="accent2">
              <a:hueOff val="4850924"/>
              <a:satOff val="1343"/>
              <a:lumOff val="-1706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Action</a:t>
            </a:r>
          </a:p>
          <a:p>
            <a:pPr marL="0" lvl="0" indent="0" algn="ctr" defTabSz="1066800">
              <a:lnSpc>
                <a:spcPct val="90000"/>
              </a:lnSpc>
              <a:spcBef>
                <a:spcPct val="0"/>
              </a:spcBef>
              <a:spcAft>
                <a:spcPct val="35000"/>
              </a:spcAft>
              <a:buNone/>
            </a:pPr>
            <a:r>
              <a:rPr lang="en-GB" sz="1600" kern="1200"/>
              <a:t>Taking steps to change</a:t>
            </a:r>
          </a:p>
        </p:txBody>
      </p:sp>
      <p:sp>
        <p:nvSpPr>
          <p:cNvPr id="15" name="Freeform: Shape 14">
            <a:extLst>
              <a:ext uri="{FF2B5EF4-FFF2-40B4-BE49-F238E27FC236}">
                <a16:creationId xmlns:a16="http://schemas.microsoft.com/office/drawing/2014/main" id="{C89414A7-ABB4-40CF-A9C6-94E465D8D5CA}"/>
              </a:ext>
            </a:extLst>
          </p:cNvPr>
          <p:cNvSpPr/>
          <p:nvPr/>
        </p:nvSpPr>
        <p:spPr>
          <a:xfrm>
            <a:off x="1447114"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6467898"/>
              <a:satOff val="1790"/>
              <a:lumOff val="-22746"/>
              <a:alphaOff val="0"/>
            </a:schemeClr>
          </a:fillRef>
          <a:effectRef idx="0">
            <a:schemeClr val="accent2">
              <a:hueOff val="6467898"/>
              <a:satOff val="1790"/>
              <a:lumOff val="-22746"/>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Maintenance</a:t>
            </a:r>
          </a:p>
          <a:p>
            <a:pPr marL="0" lvl="0" indent="0" algn="ctr" defTabSz="1066800">
              <a:lnSpc>
                <a:spcPct val="90000"/>
              </a:lnSpc>
              <a:spcBef>
                <a:spcPct val="0"/>
              </a:spcBef>
              <a:spcAft>
                <a:spcPct val="35000"/>
              </a:spcAft>
              <a:buNone/>
            </a:pPr>
            <a:r>
              <a:rPr lang="en-GB" sz="1600"/>
              <a:t>Change is maintained</a:t>
            </a:r>
            <a:endParaRPr lang="en-GB" sz="1600" kern="1200"/>
          </a:p>
        </p:txBody>
      </p:sp>
      <p:sp>
        <p:nvSpPr>
          <p:cNvPr id="16" name="Freeform: Shape 15">
            <a:extLst>
              <a:ext uri="{FF2B5EF4-FFF2-40B4-BE49-F238E27FC236}">
                <a16:creationId xmlns:a16="http://schemas.microsoft.com/office/drawing/2014/main" id="{B21E3AD0-B956-43E2-95D4-05F9F8E37DE8}"/>
              </a:ext>
            </a:extLst>
          </p:cNvPr>
          <p:cNvSpPr/>
          <p:nvPr/>
        </p:nvSpPr>
        <p:spPr>
          <a:xfrm>
            <a:off x="1447114"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8084873"/>
              <a:satOff val="2238"/>
              <a:lumOff val="-28433"/>
              <a:alphaOff val="0"/>
            </a:schemeClr>
          </a:fillRef>
          <a:effectRef idx="0">
            <a:schemeClr val="accent2">
              <a:hueOff val="8084873"/>
              <a:satOff val="2238"/>
              <a:lumOff val="-2843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Relapse</a:t>
            </a:r>
          </a:p>
          <a:p>
            <a:pPr marL="0" lvl="0" indent="0" algn="ctr" defTabSz="1066800">
              <a:lnSpc>
                <a:spcPct val="90000"/>
              </a:lnSpc>
              <a:spcBef>
                <a:spcPct val="0"/>
              </a:spcBef>
              <a:spcAft>
                <a:spcPct val="35000"/>
              </a:spcAft>
              <a:buNone/>
            </a:pPr>
            <a:r>
              <a:rPr lang="en-GB" sz="1600" kern="1200"/>
              <a:t>Back to old behaviours</a:t>
            </a:r>
          </a:p>
        </p:txBody>
      </p:sp>
      <p:sp>
        <p:nvSpPr>
          <p:cNvPr id="21" name="TextBox 20">
            <a:extLst>
              <a:ext uri="{FF2B5EF4-FFF2-40B4-BE49-F238E27FC236}">
                <a16:creationId xmlns:a16="http://schemas.microsoft.com/office/drawing/2014/main" id="{5D77E1E8-E4A7-4D1A-A18D-71D67D3348F5}"/>
              </a:ext>
            </a:extLst>
          </p:cNvPr>
          <p:cNvSpPr txBox="1"/>
          <p:nvPr/>
        </p:nvSpPr>
        <p:spPr>
          <a:xfrm>
            <a:off x="3321268" y="4080233"/>
            <a:ext cx="2501462" cy="523220"/>
          </a:xfrm>
          <a:prstGeom prst="rect">
            <a:avLst/>
          </a:prstGeom>
          <a:noFill/>
        </p:spPr>
        <p:txBody>
          <a:bodyPr wrap="square" rtlCol="0">
            <a:spAutoFit/>
          </a:bodyPr>
          <a:lstStyle/>
          <a:p>
            <a:pPr algn="ctr"/>
            <a:r>
              <a:rPr lang="en-GB" sz="1400"/>
              <a:t>Upward spiral: </a:t>
            </a:r>
          </a:p>
          <a:p>
            <a:pPr algn="ctr"/>
            <a:r>
              <a:rPr lang="en-GB" sz="1400"/>
              <a:t>Learn from relapse</a:t>
            </a:r>
          </a:p>
        </p:txBody>
      </p:sp>
      <p:pic>
        <p:nvPicPr>
          <p:cNvPr id="43" name="Picture 42">
            <a:extLst>
              <a:ext uri="{FF2B5EF4-FFF2-40B4-BE49-F238E27FC236}">
                <a16:creationId xmlns:a16="http://schemas.microsoft.com/office/drawing/2014/main" id="{2C61A7CE-D887-4221-8719-D8306EAC4142}"/>
              </a:ext>
            </a:extLst>
          </p:cNvPr>
          <p:cNvPicPr>
            <a:picLocks noChangeAspect="1"/>
          </p:cNvPicPr>
          <p:nvPr/>
        </p:nvPicPr>
        <p:blipFill>
          <a:blip r:embed="rId3"/>
          <a:stretch>
            <a:fillRect/>
          </a:stretch>
        </p:blipFill>
        <p:spPr>
          <a:xfrm>
            <a:off x="3605304" y="2107784"/>
            <a:ext cx="1933390" cy="1972449"/>
          </a:xfrm>
          <a:prstGeom prst="rect">
            <a:avLst/>
          </a:prstGeom>
        </p:spPr>
      </p:pic>
      <p:sp>
        <p:nvSpPr>
          <p:cNvPr id="44" name="TextBox 43">
            <a:extLst>
              <a:ext uri="{FF2B5EF4-FFF2-40B4-BE49-F238E27FC236}">
                <a16:creationId xmlns:a16="http://schemas.microsoft.com/office/drawing/2014/main" id="{768F7D1F-8E43-44C5-AC9F-F399BF81F741}"/>
              </a:ext>
            </a:extLst>
          </p:cNvPr>
          <p:cNvSpPr txBox="1"/>
          <p:nvPr/>
        </p:nvSpPr>
        <p:spPr>
          <a:xfrm flipH="1">
            <a:off x="0" y="6014963"/>
            <a:ext cx="3321268" cy="430887"/>
          </a:xfrm>
          <a:prstGeom prst="rect">
            <a:avLst/>
          </a:prstGeom>
          <a:noFill/>
        </p:spPr>
        <p:txBody>
          <a:bodyPr wrap="square" rtlCol="0">
            <a:spAutoFit/>
          </a:bodyPr>
          <a:lstStyle/>
          <a:p>
            <a:r>
              <a:rPr lang="en-GB" sz="1100"/>
              <a:t>Adapted from Prochaska &amp; DiClemente’s Transtheoretical Model of Change (1997)</a:t>
            </a:r>
          </a:p>
        </p:txBody>
      </p:sp>
    </p:spTree>
    <p:extLst>
      <p:ext uri="{BB962C8B-B14F-4D97-AF65-F5344CB8AC3E}">
        <p14:creationId xmlns:p14="http://schemas.microsoft.com/office/powerpoint/2010/main" val="225814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0F91B-FC86-4CB2-80F7-DE24F28AB40C}"/>
              </a:ext>
            </a:extLst>
          </p:cNvPr>
          <p:cNvSpPr>
            <a:spLocks noGrp="1"/>
          </p:cNvSpPr>
          <p:nvPr>
            <p:ph type="title"/>
          </p:nvPr>
        </p:nvSpPr>
        <p:spPr>
          <a:xfrm>
            <a:off x="73297" y="399490"/>
            <a:ext cx="7226559" cy="945977"/>
          </a:xfrm>
        </p:spPr>
        <p:txBody>
          <a:bodyPr>
            <a:normAutofit/>
          </a:bodyPr>
          <a:lstStyle/>
          <a:p>
            <a:r>
              <a:rPr lang="en-GB"/>
              <a:t>Change cycle</a:t>
            </a:r>
          </a:p>
        </p:txBody>
      </p:sp>
      <p:sp>
        <p:nvSpPr>
          <p:cNvPr id="10" name="Arrow: Circular 9">
            <a:extLst>
              <a:ext uri="{FF2B5EF4-FFF2-40B4-BE49-F238E27FC236}">
                <a16:creationId xmlns:a16="http://schemas.microsoft.com/office/drawing/2014/main" id="{5009F634-43D6-462F-ABBC-C78AC50D503E}"/>
              </a:ext>
            </a:extLst>
          </p:cNvPr>
          <p:cNvSpPr/>
          <p:nvPr/>
        </p:nvSpPr>
        <p:spPr>
          <a:xfrm>
            <a:off x="1698073" y="537789"/>
            <a:ext cx="5747852" cy="5747852"/>
          </a:xfrm>
          <a:prstGeom prst="circularArrow">
            <a:avLst>
              <a:gd name="adj1" fmla="val 2725"/>
              <a:gd name="adj2" fmla="val 312630"/>
              <a:gd name="adj3" fmla="val 14216323"/>
              <a:gd name="adj4" fmla="val 17139195"/>
              <a:gd name="adj5" fmla="val 4043"/>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EF2C1782-3813-473E-9392-0F180B65DAF4}"/>
              </a:ext>
            </a:extLst>
          </p:cNvPr>
          <p:cNvSpPr/>
          <p:nvPr/>
        </p:nvSpPr>
        <p:spPr>
          <a:xfrm>
            <a:off x="3466500" y="544464"/>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Pre-contemplation</a:t>
            </a:r>
          </a:p>
          <a:p>
            <a:pPr marL="0" lvl="0" indent="0" algn="ctr" defTabSz="1066800">
              <a:lnSpc>
                <a:spcPct val="90000"/>
              </a:lnSpc>
              <a:spcBef>
                <a:spcPct val="0"/>
              </a:spcBef>
              <a:spcAft>
                <a:spcPct val="35000"/>
              </a:spcAft>
              <a:buNone/>
            </a:pPr>
            <a:r>
              <a:rPr lang="en-GB" sz="1600"/>
              <a:t>I am not interested in socialising</a:t>
            </a:r>
            <a:endParaRPr lang="en-GB" sz="1400" kern="1200"/>
          </a:p>
        </p:txBody>
      </p:sp>
      <p:sp>
        <p:nvSpPr>
          <p:cNvPr id="12" name="Freeform: Shape 11">
            <a:extLst>
              <a:ext uri="{FF2B5EF4-FFF2-40B4-BE49-F238E27FC236}">
                <a16:creationId xmlns:a16="http://schemas.microsoft.com/office/drawing/2014/main" id="{8B0C2E90-124B-4270-AB21-4BC14A6247EC}"/>
              </a:ext>
            </a:extLst>
          </p:cNvPr>
          <p:cNvSpPr/>
          <p:nvPr/>
        </p:nvSpPr>
        <p:spPr>
          <a:xfrm>
            <a:off x="5485885"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1616975"/>
              <a:satOff val="448"/>
              <a:lumOff val="-5687"/>
              <a:alphaOff val="0"/>
            </a:schemeClr>
          </a:fillRef>
          <a:effectRef idx="0">
            <a:schemeClr val="accent2">
              <a:hueOff val="1616975"/>
              <a:satOff val="448"/>
              <a:lumOff val="-5687"/>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Contemplation</a:t>
            </a:r>
          </a:p>
          <a:p>
            <a:pPr marL="0" lvl="0" indent="0" algn="ctr" defTabSz="1066800">
              <a:lnSpc>
                <a:spcPct val="90000"/>
              </a:lnSpc>
              <a:spcBef>
                <a:spcPct val="0"/>
              </a:spcBef>
              <a:spcAft>
                <a:spcPct val="35000"/>
              </a:spcAft>
              <a:buNone/>
            </a:pPr>
            <a:r>
              <a:rPr lang="en-GB" sz="1600" kern="1200"/>
              <a:t>Maybe being isolated is affecting my mood</a:t>
            </a:r>
          </a:p>
        </p:txBody>
      </p:sp>
      <p:sp>
        <p:nvSpPr>
          <p:cNvPr id="13" name="Freeform: Shape 12">
            <a:extLst>
              <a:ext uri="{FF2B5EF4-FFF2-40B4-BE49-F238E27FC236}">
                <a16:creationId xmlns:a16="http://schemas.microsoft.com/office/drawing/2014/main" id="{46788F30-7A18-40F8-8D26-D97B7CFB297A}"/>
              </a:ext>
            </a:extLst>
          </p:cNvPr>
          <p:cNvSpPr/>
          <p:nvPr/>
        </p:nvSpPr>
        <p:spPr>
          <a:xfrm>
            <a:off x="5485885"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3233949"/>
              <a:satOff val="895"/>
              <a:lumOff val="-11373"/>
              <a:alphaOff val="0"/>
            </a:schemeClr>
          </a:fillRef>
          <a:effectRef idx="0">
            <a:schemeClr val="accent2">
              <a:hueOff val="3233949"/>
              <a:satOff val="895"/>
              <a:lumOff val="-1137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Preparation</a:t>
            </a:r>
          </a:p>
          <a:p>
            <a:pPr marL="0" lvl="0" indent="0" algn="ctr" defTabSz="1066800">
              <a:lnSpc>
                <a:spcPct val="90000"/>
              </a:lnSpc>
              <a:spcBef>
                <a:spcPct val="0"/>
              </a:spcBef>
              <a:spcAft>
                <a:spcPct val="35000"/>
              </a:spcAft>
              <a:buNone/>
            </a:pPr>
            <a:r>
              <a:rPr lang="en-GB" sz="1600"/>
              <a:t>I’m researching online social groups</a:t>
            </a:r>
            <a:endParaRPr lang="en-GB" sz="1600" kern="1200"/>
          </a:p>
        </p:txBody>
      </p:sp>
      <p:sp>
        <p:nvSpPr>
          <p:cNvPr id="14" name="Freeform: Shape 13">
            <a:extLst>
              <a:ext uri="{FF2B5EF4-FFF2-40B4-BE49-F238E27FC236}">
                <a16:creationId xmlns:a16="http://schemas.microsoft.com/office/drawing/2014/main" id="{D377C472-FE03-480B-991D-52AFB895A989}"/>
              </a:ext>
            </a:extLst>
          </p:cNvPr>
          <p:cNvSpPr/>
          <p:nvPr/>
        </p:nvSpPr>
        <p:spPr>
          <a:xfrm>
            <a:off x="3466500" y="5208035"/>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4850924"/>
              <a:satOff val="1343"/>
              <a:lumOff val="-17060"/>
              <a:alphaOff val="0"/>
            </a:schemeClr>
          </a:fillRef>
          <a:effectRef idx="0">
            <a:schemeClr val="accent2">
              <a:hueOff val="4850924"/>
              <a:satOff val="1343"/>
              <a:lumOff val="-1706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Action</a:t>
            </a:r>
          </a:p>
          <a:p>
            <a:pPr marL="0" lvl="0" indent="0" algn="ctr" defTabSz="1066800">
              <a:lnSpc>
                <a:spcPct val="90000"/>
              </a:lnSpc>
              <a:spcBef>
                <a:spcPct val="0"/>
              </a:spcBef>
              <a:spcAft>
                <a:spcPct val="35000"/>
              </a:spcAft>
              <a:buNone/>
            </a:pPr>
            <a:r>
              <a:rPr lang="en-GB" sz="1600"/>
              <a:t>I’ve attended an online cooking class</a:t>
            </a:r>
            <a:endParaRPr lang="en-GB" sz="1600" kern="1200"/>
          </a:p>
        </p:txBody>
      </p:sp>
      <p:sp>
        <p:nvSpPr>
          <p:cNvPr id="15" name="Freeform: Shape 14">
            <a:extLst>
              <a:ext uri="{FF2B5EF4-FFF2-40B4-BE49-F238E27FC236}">
                <a16:creationId xmlns:a16="http://schemas.microsoft.com/office/drawing/2014/main" id="{C89414A7-ABB4-40CF-A9C6-94E465D8D5CA}"/>
              </a:ext>
            </a:extLst>
          </p:cNvPr>
          <p:cNvSpPr/>
          <p:nvPr/>
        </p:nvSpPr>
        <p:spPr>
          <a:xfrm>
            <a:off x="1447114"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6467898"/>
              <a:satOff val="1790"/>
              <a:lumOff val="-22746"/>
              <a:alphaOff val="0"/>
            </a:schemeClr>
          </a:fillRef>
          <a:effectRef idx="0">
            <a:schemeClr val="accent2">
              <a:hueOff val="6467898"/>
              <a:satOff val="1790"/>
              <a:lumOff val="-22746"/>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Maintenance</a:t>
            </a:r>
          </a:p>
          <a:p>
            <a:pPr marL="0" lvl="0" indent="0" algn="ctr" defTabSz="1066800">
              <a:lnSpc>
                <a:spcPct val="90000"/>
              </a:lnSpc>
              <a:spcBef>
                <a:spcPct val="0"/>
              </a:spcBef>
              <a:spcAft>
                <a:spcPct val="35000"/>
              </a:spcAft>
              <a:buNone/>
            </a:pPr>
            <a:r>
              <a:rPr lang="en-GB" sz="1600"/>
              <a:t>I’m attending regular online socials</a:t>
            </a:r>
            <a:endParaRPr lang="en-GB" sz="1600" kern="1200"/>
          </a:p>
        </p:txBody>
      </p:sp>
      <p:sp>
        <p:nvSpPr>
          <p:cNvPr id="16" name="Freeform: Shape 15">
            <a:extLst>
              <a:ext uri="{FF2B5EF4-FFF2-40B4-BE49-F238E27FC236}">
                <a16:creationId xmlns:a16="http://schemas.microsoft.com/office/drawing/2014/main" id="{B21E3AD0-B956-43E2-95D4-05F9F8E37DE8}"/>
              </a:ext>
            </a:extLst>
          </p:cNvPr>
          <p:cNvSpPr/>
          <p:nvPr/>
        </p:nvSpPr>
        <p:spPr>
          <a:xfrm>
            <a:off x="1447114"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8084873"/>
              <a:satOff val="2238"/>
              <a:lumOff val="-28433"/>
              <a:alphaOff val="0"/>
            </a:schemeClr>
          </a:fillRef>
          <a:effectRef idx="0">
            <a:schemeClr val="accent2">
              <a:hueOff val="8084873"/>
              <a:satOff val="2238"/>
              <a:lumOff val="-2843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Relapse</a:t>
            </a:r>
          </a:p>
          <a:p>
            <a:pPr marL="0" lvl="0" indent="0" algn="ctr" defTabSz="1066800">
              <a:lnSpc>
                <a:spcPct val="90000"/>
              </a:lnSpc>
              <a:spcBef>
                <a:spcPct val="0"/>
              </a:spcBef>
              <a:spcAft>
                <a:spcPct val="35000"/>
              </a:spcAft>
              <a:buNone/>
            </a:pPr>
            <a:r>
              <a:rPr lang="en-GB" sz="1600" kern="1200"/>
              <a:t>I had a bad experience – I’m not going again</a:t>
            </a:r>
          </a:p>
        </p:txBody>
      </p:sp>
      <p:sp>
        <p:nvSpPr>
          <p:cNvPr id="21" name="TextBox 20">
            <a:extLst>
              <a:ext uri="{FF2B5EF4-FFF2-40B4-BE49-F238E27FC236}">
                <a16:creationId xmlns:a16="http://schemas.microsoft.com/office/drawing/2014/main" id="{5D77E1E8-E4A7-4D1A-A18D-71D67D3348F5}"/>
              </a:ext>
            </a:extLst>
          </p:cNvPr>
          <p:cNvSpPr txBox="1"/>
          <p:nvPr/>
        </p:nvSpPr>
        <p:spPr>
          <a:xfrm>
            <a:off x="3605304" y="4108328"/>
            <a:ext cx="1913658" cy="738664"/>
          </a:xfrm>
          <a:prstGeom prst="rect">
            <a:avLst/>
          </a:prstGeom>
          <a:noFill/>
        </p:spPr>
        <p:txBody>
          <a:bodyPr wrap="square" rtlCol="0">
            <a:spAutoFit/>
          </a:bodyPr>
          <a:lstStyle/>
          <a:p>
            <a:pPr algn="ctr"/>
            <a:r>
              <a:rPr lang="en-GB" sz="1400"/>
              <a:t>Upward spiral: </a:t>
            </a:r>
          </a:p>
          <a:p>
            <a:pPr algn="ctr"/>
            <a:r>
              <a:rPr lang="en-GB" sz="1400"/>
              <a:t>Learn from each relapse</a:t>
            </a:r>
          </a:p>
        </p:txBody>
      </p:sp>
      <p:pic>
        <p:nvPicPr>
          <p:cNvPr id="43" name="Picture 42">
            <a:extLst>
              <a:ext uri="{FF2B5EF4-FFF2-40B4-BE49-F238E27FC236}">
                <a16:creationId xmlns:a16="http://schemas.microsoft.com/office/drawing/2014/main" id="{2C61A7CE-D887-4221-8719-D8306EAC4142}"/>
              </a:ext>
            </a:extLst>
          </p:cNvPr>
          <p:cNvPicPr>
            <a:picLocks noChangeAspect="1"/>
          </p:cNvPicPr>
          <p:nvPr/>
        </p:nvPicPr>
        <p:blipFill>
          <a:blip r:embed="rId3"/>
          <a:stretch>
            <a:fillRect/>
          </a:stretch>
        </p:blipFill>
        <p:spPr>
          <a:xfrm>
            <a:off x="3605304" y="2107784"/>
            <a:ext cx="1933390" cy="1972449"/>
          </a:xfrm>
          <a:prstGeom prst="rect">
            <a:avLst/>
          </a:prstGeom>
        </p:spPr>
      </p:pic>
    </p:spTree>
    <p:extLst>
      <p:ext uri="{BB962C8B-B14F-4D97-AF65-F5344CB8AC3E}">
        <p14:creationId xmlns:p14="http://schemas.microsoft.com/office/powerpoint/2010/main" val="408175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0FC3-F9FC-48DC-AF6A-7237DB215129}"/>
              </a:ext>
            </a:extLst>
          </p:cNvPr>
          <p:cNvSpPr>
            <a:spLocks noGrp="1"/>
          </p:cNvSpPr>
          <p:nvPr>
            <p:ph type="title"/>
          </p:nvPr>
        </p:nvSpPr>
        <p:spPr/>
        <p:txBody>
          <a:bodyPr/>
          <a:lstStyle/>
          <a:p>
            <a:r>
              <a:rPr lang="en-GB"/>
              <a:t>Activity</a:t>
            </a:r>
          </a:p>
        </p:txBody>
      </p:sp>
      <p:sp>
        <p:nvSpPr>
          <p:cNvPr id="3" name="Content Placeholder 2">
            <a:extLst>
              <a:ext uri="{FF2B5EF4-FFF2-40B4-BE49-F238E27FC236}">
                <a16:creationId xmlns:a16="http://schemas.microsoft.com/office/drawing/2014/main" id="{6A4FF705-1EC6-4E36-9F70-EDA92D9644C5}"/>
              </a:ext>
            </a:extLst>
          </p:cNvPr>
          <p:cNvSpPr>
            <a:spLocks noGrp="1"/>
          </p:cNvSpPr>
          <p:nvPr>
            <p:ph idx="1"/>
          </p:nvPr>
        </p:nvSpPr>
        <p:spPr/>
        <p:txBody>
          <a:bodyPr/>
          <a:lstStyle/>
          <a:p>
            <a:r>
              <a:rPr lang="en-GB"/>
              <a:t>Think about a change you have made (e.g. a lifestyle or habit change)</a:t>
            </a:r>
          </a:p>
          <a:p>
            <a:r>
              <a:rPr lang="en-GB"/>
              <a:t>Go through each stage and reflect on what it was like at each stage, and what helped you to move forward</a:t>
            </a:r>
          </a:p>
        </p:txBody>
      </p:sp>
      <p:sp>
        <p:nvSpPr>
          <p:cNvPr id="4" name="Title 1">
            <a:extLst>
              <a:ext uri="{FF2B5EF4-FFF2-40B4-BE49-F238E27FC236}">
                <a16:creationId xmlns:a16="http://schemas.microsoft.com/office/drawing/2014/main" id="{5899C110-30E7-47C5-87A6-41ABFF160F69}"/>
              </a:ext>
            </a:extLst>
          </p:cNvPr>
          <p:cNvSpPr txBox="1">
            <a:spLocks/>
          </p:cNvSpPr>
          <p:nvPr/>
        </p:nvSpPr>
        <p:spPr>
          <a:xfrm>
            <a:off x="466411" y="523352"/>
            <a:ext cx="7226559" cy="94597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b="0" i="0" kern="1200">
                <a:solidFill>
                  <a:srgbClr val="42B6E6"/>
                </a:solidFill>
                <a:latin typeface="Calibri Light" panose="020F0302020204030204" pitchFamily="34" charset="0"/>
                <a:ea typeface="+mj-ea"/>
                <a:cs typeface="Calibri Light" panose="020F0302020204030204" pitchFamily="34" charset="0"/>
              </a:defRPr>
            </a:lvl1pPr>
          </a:lstStyle>
          <a:p>
            <a:endParaRPr lang="en-GB"/>
          </a:p>
        </p:txBody>
      </p:sp>
    </p:spTree>
    <p:extLst>
      <p:ext uri="{BB962C8B-B14F-4D97-AF65-F5344CB8AC3E}">
        <p14:creationId xmlns:p14="http://schemas.microsoft.com/office/powerpoint/2010/main" val="1207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CCB-FA9C-8544-876C-257CB62F6C98}"/>
              </a:ext>
            </a:extLst>
          </p:cNvPr>
          <p:cNvSpPr>
            <a:spLocks noGrp="1"/>
          </p:cNvSpPr>
          <p:nvPr>
            <p:ph type="title"/>
          </p:nvPr>
        </p:nvSpPr>
        <p:spPr/>
        <p:txBody>
          <a:bodyPr/>
          <a:lstStyle/>
          <a:p>
            <a:r>
              <a:rPr lang="en-US"/>
              <a:t>Timetable</a:t>
            </a:r>
          </a:p>
        </p:txBody>
      </p:sp>
      <p:graphicFrame>
        <p:nvGraphicFramePr>
          <p:cNvPr id="4" name="Table 3">
            <a:extLst>
              <a:ext uri="{FF2B5EF4-FFF2-40B4-BE49-F238E27FC236}">
                <a16:creationId xmlns:a16="http://schemas.microsoft.com/office/drawing/2014/main" id="{63C8DFE9-754A-471B-865A-106456A5A5E3}"/>
              </a:ext>
            </a:extLst>
          </p:cNvPr>
          <p:cNvGraphicFramePr>
            <a:graphicFrameLocks noGrp="1"/>
          </p:cNvGraphicFramePr>
          <p:nvPr>
            <p:extLst>
              <p:ext uri="{D42A27DB-BD31-4B8C-83A1-F6EECF244321}">
                <p14:modId xmlns:p14="http://schemas.microsoft.com/office/powerpoint/2010/main" val="3334148270"/>
              </p:ext>
            </p:extLst>
          </p:nvPr>
        </p:nvGraphicFramePr>
        <p:xfrm>
          <a:off x="171422" y="114262"/>
          <a:ext cx="8660574" cy="5875876"/>
        </p:xfrm>
        <a:graphic>
          <a:graphicData uri="http://schemas.openxmlformats.org/drawingml/2006/table">
            <a:tbl>
              <a:tblPr firstRow="1" bandRow="1">
                <a:tableStyleId>{5C22544A-7EE6-4342-B048-85BDC9FD1C3A}</a:tableStyleId>
              </a:tblPr>
              <a:tblGrid>
                <a:gridCol w="2013761">
                  <a:extLst>
                    <a:ext uri="{9D8B030D-6E8A-4147-A177-3AD203B41FA5}">
                      <a16:colId xmlns:a16="http://schemas.microsoft.com/office/drawing/2014/main" val="4267127324"/>
                    </a:ext>
                  </a:extLst>
                </a:gridCol>
                <a:gridCol w="6646813">
                  <a:extLst>
                    <a:ext uri="{9D8B030D-6E8A-4147-A177-3AD203B41FA5}">
                      <a16:colId xmlns:a16="http://schemas.microsoft.com/office/drawing/2014/main" val="4258629903"/>
                    </a:ext>
                  </a:extLst>
                </a:gridCol>
              </a:tblGrid>
              <a:tr h="461866">
                <a:tc>
                  <a:txBody>
                    <a:bodyPr/>
                    <a:lstStyle/>
                    <a:p>
                      <a:r>
                        <a:rPr lang="en-GB" sz="1600">
                          <a:latin typeface="+mj-lt"/>
                        </a:rPr>
                        <a:t>Time</a:t>
                      </a:r>
                    </a:p>
                  </a:txBody>
                  <a:tcPr anchor="ctr"/>
                </a:tc>
                <a:tc>
                  <a:txBody>
                    <a:bodyPr/>
                    <a:lstStyle/>
                    <a:p>
                      <a:r>
                        <a:rPr lang="en-GB" sz="1600">
                          <a:latin typeface="+mj-lt"/>
                        </a:rPr>
                        <a:t>Session overview</a:t>
                      </a:r>
                    </a:p>
                  </a:txBody>
                  <a:tcPr anchor="ctr"/>
                </a:tc>
                <a:extLst>
                  <a:ext uri="{0D108BD9-81ED-4DB2-BD59-A6C34878D82A}">
                    <a16:rowId xmlns:a16="http://schemas.microsoft.com/office/drawing/2014/main" val="597294938"/>
                  </a:ext>
                </a:extLst>
              </a:tr>
              <a:tr h="286674">
                <a:tc rowSpan="2">
                  <a:txBody>
                    <a:bodyPr/>
                    <a:lstStyle/>
                    <a:p>
                      <a:r>
                        <a:rPr lang="en-GB" sz="1400">
                          <a:latin typeface="+mj-lt"/>
                        </a:rPr>
                        <a:t>10am-10.35am</a:t>
                      </a:r>
                      <a:endParaRPr lang="en-US"/>
                    </a:p>
                  </a:txBody>
                  <a:tcPr anchor="ctr"/>
                </a:tc>
                <a:tc>
                  <a:txBody>
                    <a:bodyPr/>
                    <a:lstStyle/>
                    <a:p>
                      <a:pPr marL="0" algn="l" defTabSz="914400" rtl="0" eaLnBrk="1" latinLnBrk="0" hangingPunct="1"/>
                      <a:r>
                        <a:rPr lang="en-GB" sz="1400" b="0" i="0" kern="1200">
                          <a:solidFill>
                            <a:schemeClr val="dk1"/>
                          </a:solidFill>
                          <a:latin typeface="+mj-lt"/>
                          <a:ea typeface="+mn-ea"/>
                          <a:cs typeface="+mn-cs"/>
                        </a:rPr>
                        <a:t>Welcome and housekeeping</a:t>
                      </a:r>
                    </a:p>
                  </a:txBody>
                  <a:tcPr anchor="ctr"/>
                </a:tc>
                <a:extLst>
                  <a:ext uri="{0D108BD9-81ED-4DB2-BD59-A6C34878D82A}">
                    <a16:rowId xmlns:a16="http://schemas.microsoft.com/office/drawing/2014/main" val="1646153646"/>
                  </a:ext>
                </a:extLst>
              </a:tr>
              <a:tr h="286674">
                <a:tc vMerge="1">
                  <a:txBody>
                    <a:bodyPr/>
                    <a:lstStyle/>
                    <a:p>
                      <a:endParaRPr lang="en-GB" sz="1400">
                        <a:latin typeface="+mj-lt"/>
                      </a:endParaRPr>
                    </a:p>
                  </a:txBody>
                  <a:tcPr anchor="ctr"/>
                </a:tc>
                <a:tc>
                  <a:txBody>
                    <a:bodyPr/>
                    <a:lstStyle/>
                    <a:p>
                      <a:pPr marL="0" algn="l" rtl="0" eaLnBrk="1" latinLnBrk="0" hangingPunct="1"/>
                      <a:r>
                        <a:rPr lang="en-GB" sz="1400" b="0" i="0" kern="1200">
                          <a:solidFill>
                            <a:schemeClr val="dk1"/>
                          </a:solidFill>
                          <a:latin typeface="+mj-lt"/>
                          <a:ea typeface="+mn-ea"/>
                          <a:cs typeface="+mn-cs"/>
                        </a:rPr>
                        <a:t>Buddy catch up </a:t>
                      </a:r>
                    </a:p>
                  </a:txBody>
                  <a:tcPr anchor="ctr"/>
                </a:tc>
                <a:extLst>
                  <a:ext uri="{0D108BD9-81ED-4DB2-BD59-A6C34878D82A}">
                    <a16:rowId xmlns:a16="http://schemas.microsoft.com/office/drawing/2014/main" val="3382084450"/>
                  </a:ext>
                </a:extLst>
              </a:tr>
              <a:tr h="493718">
                <a:tc>
                  <a:txBody>
                    <a:bodyPr/>
                    <a:lstStyle/>
                    <a:p>
                      <a:r>
                        <a:rPr lang="en-GB" sz="1400" i="0">
                          <a:latin typeface="+mj-lt"/>
                        </a:rPr>
                        <a:t>10.35am-11.05am</a:t>
                      </a:r>
                      <a:endParaRPr lang="en-US"/>
                    </a:p>
                  </a:txBody>
                  <a:tcPr anchor="ctr"/>
                </a:tc>
                <a:tc>
                  <a:txBody>
                    <a:bodyPr/>
                    <a:lstStyle/>
                    <a:p>
                      <a:pPr marL="0" algn="l" defTabSz="914400" rtl="0" eaLnBrk="1" latinLnBrk="0" hangingPunct="1"/>
                      <a:r>
                        <a:rPr lang="en-GB" sz="1400" b="0" i="0" kern="1200">
                          <a:solidFill>
                            <a:schemeClr val="dk1"/>
                          </a:solidFill>
                          <a:latin typeface="+mj-lt"/>
                          <a:ea typeface="+mn-ea"/>
                          <a:cs typeface="+mn-cs"/>
                        </a:rPr>
                        <a:t>Introduction to change cycle:</a:t>
                      </a:r>
                    </a:p>
                    <a:p>
                      <a:pPr marL="285750" indent="-285750" algn="l" defTabSz="914400" rtl="0" eaLnBrk="1" latinLnBrk="0" hangingPunct="1">
                        <a:buFont typeface="Arial" panose="020B0604020202020204" pitchFamily="34" charset="0"/>
                        <a:buChar char="•"/>
                      </a:pPr>
                      <a:r>
                        <a:rPr lang="en-GB" sz="1400" b="0" i="0" kern="1200">
                          <a:solidFill>
                            <a:schemeClr val="dk1"/>
                          </a:solidFill>
                          <a:latin typeface="+mj-lt"/>
                          <a:ea typeface="+mn-ea"/>
                          <a:cs typeface="+mn-cs"/>
                        </a:rPr>
                        <a:t>Apply it to self</a:t>
                      </a:r>
                    </a:p>
                  </a:txBody>
                  <a:tcPr anchor="ctr"/>
                </a:tc>
                <a:extLst>
                  <a:ext uri="{0D108BD9-81ED-4DB2-BD59-A6C34878D82A}">
                    <a16:rowId xmlns:a16="http://schemas.microsoft.com/office/drawing/2014/main" val="2855397354"/>
                  </a:ext>
                </a:extLst>
              </a:tr>
              <a:tr h="286674">
                <a:tc>
                  <a:txBody>
                    <a:bodyPr/>
                    <a:lstStyle/>
                    <a:p>
                      <a:r>
                        <a:rPr lang="en-GB" sz="1400" i="0">
                          <a:latin typeface="+mj-lt"/>
                        </a:rPr>
                        <a:t>11:05am-11.20am</a:t>
                      </a:r>
                    </a:p>
                  </a:txBody>
                  <a:tcPr anchor="ctr"/>
                </a:tc>
                <a:tc>
                  <a:txBody>
                    <a:bodyPr/>
                    <a:lstStyle/>
                    <a:p>
                      <a:pPr marL="285750" indent="-285750" algn="l" defTabSz="914400" rtl="0" eaLnBrk="1" latinLnBrk="0" hangingPunct="1">
                        <a:buFont typeface="Arial" panose="020B0604020202020204" pitchFamily="34" charset="0"/>
                        <a:buChar char="•"/>
                      </a:pPr>
                      <a:r>
                        <a:rPr lang="en-GB" sz="1400" b="0" i="0" kern="1200">
                          <a:solidFill>
                            <a:schemeClr val="dk1"/>
                          </a:solidFill>
                          <a:latin typeface="+mj-lt"/>
                          <a:ea typeface="+mn-ea"/>
                          <a:cs typeface="+mn-cs"/>
                        </a:rPr>
                        <a:t>Break</a:t>
                      </a:r>
                    </a:p>
                  </a:txBody>
                  <a:tcPr anchor="ctr"/>
                </a:tc>
                <a:extLst>
                  <a:ext uri="{0D108BD9-81ED-4DB2-BD59-A6C34878D82A}">
                    <a16:rowId xmlns:a16="http://schemas.microsoft.com/office/drawing/2014/main" val="3131569403"/>
                  </a:ext>
                </a:extLst>
              </a:tr>
              <a:tr h="621128">
                <a:tc>
                  <a:txBody>
                    <a:bodyPr/>
                    <a:lstStyle/>
                    <a:p>
                      <a:r>
                        <a:rPr lang="en-GB" sz="1400" i="0">
                          <a:latin typeface="+mj-lt"/>
                        </a:rPr>
                        <a:t>11.20am-11.50am</a:t>
                      </a:r>
                    </a:p>
                  </a:txBody>
                  <a:tcPr anchor="ctr"/>
                </a:tc>
                <a:tc>
                  <a:txBody>
                    <a:bodyPr/>
                    <a:lstStyle/>
                    <a:p>
                      <a:pPr marL="0" algn="l" defTabSz="914400" rtl="0" eaLnBrk="1" fontAlgn="ctr" latinLnBrk="0" hangingPunct="1"/>
                      <a:r>
                        <a:rPr lang="en-GB" sz="1400" b="0" i="0" kern="1200">
                          <a:solidFill>
                            <a:schemeClr val="dk1"/>
                          </a:solidFill>
                          <a:latin typeface="+mj-lt"/>
                          <a:ea typeface="+mn-ea"/>
                          <a:cs typeface="+mn-cs"/>
                        </a:rPr>
                        <a:t>Precontemplation</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j-lt"/>
                          <a:ea typeface="+mn-ea"/>
                          <a:cs typeface="+mn-cs"/>
                        </a:rPr>
                        <a:t>Identifying when people are at this stage</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j-lt"/>
                          <a:ea typeface="+mn-ea"/>
                          <a:cs typeface="+mn-cs"/>
                        </a:rPr>
                        <a:t>Tools and techniques to support them</a:t>
                      </a:r>
                    </a:p>
                  </a:txBody>
                  <a:tcPr marL="9525" marR="9525" marT="9525" marB="0" anchor="ctr"/>
                </a:tc>
                <a:extLst>
                  <a:ext uri="{0D108BD9-81ED-4DB2-BD59-A6C34878D82A}">
                    <a16:rowId xmlns:a16="http://schemas.microsoft.com/office/drawing/2014/main" val="438932699"/>
                  </a:ext>
                </a:extLst>
              </a:tr>
              <a:tr h="621128">
                <a:tc>
                  <a:txBody>
                    <a:bodyPr/>
                    <a:lstStyle/>
                    <a:p>
                      <a:r>
                        <a:rPr lang="en-GB" sz="1400" i="0">
                          <a:latin typeface="+mj-lt"/>
                        </a:rPr>
                        <a:t>11.50am-12.50pm</a:t>
                      </a:r>
                    </a:p>
                  </a:txBody>
                  <a:tcPr anchor="ctr"/>
                </a:tc>
                <a:tc>
                  <a:txBody>
                    <a:bodyPr/>
                    <a:lstStyle/>
                    <a:p>
                      <a:pPr marL="0" algn="l" defTabSz="914400" rtl="0" eaLnBrk="1" fontAlgn="ctr" latinLnBrk="0" hangingPunct="1"/>
                      <a:r>
                        <a:rPr lang="en-GB" sz="1400" b="0" i="0" kern="1200">
                          <a:solidFill>
                            <a:schemeClr val="dk1"/>
                          </a:solidFill>
                          <a:latin typeface="+mj-lt"/>
                          <a:ea typeface="+mn-ea"/>
                          <a:cs typeface="+mn-cs"/>
                        </a:rPr>
                        <a:t>Contemplation &amp; Preparation</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n-lt"/>
                          <a:ea typeface="+mn-ea"/>
                          <a:cs typeface="+mn-cs"/>
                        </a:rPr>
                        <a:t>Identifying when people are at this stage</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n-lt"/>
                          <a:ea typeface="+mn-ea"/>
                          <a:cs typeface="+mn-cs"/>
                        </a:rPr>
                        <a:t>Tools and techniques to support them</a:t>
                      </a:r>
                    </a:p>
                  </a:txBody>
                  <a:tcPr marL="9525" marR="9525" marT="9525" marB="0" anchor="ctr"/>
                </a:tc>
                <a:extLst>
                  <a:ext uri="{0D108BD9-81ED-4DB2-BD59-A6C34878D82A}">
                    <a16:rowId xmlns:a16="http://schemas.microsoft.com/office/drawing/2014/main" val="4055991151"/>
                  </a:ext>
                </a:extLst>
              </a:tr>
              <a:tr h="286674">
                <a:tc>
                  <a:txBody>
                    <a:bodyPr/>
                    <a:lstStyle/>
                    <a:p>
                      <a:r>
                        <a:rPr lang="en-GB" sz="1400" i="0">
                          <a:latin typeface="+mj-lt"/>
                        </a:rPr>
                        <a:t>12.50pm-1.50pm</a:t>
                      </a:r>
                    </a:p>
                  </a:txBody>
                  <a:tcPr anchor="ctr"/>
                </a:tc>
                <a:tc>
                  <a:txBody>
                    <a:bodyPr/>
                    <a:lstStyle/>
                    <a:p>
                      <a:pPr marL="0" indent="0" algn="l" defTabSz="914400" rtl="0" eaLnBrk="1" fontAlgn="ctr" latinLnBrk="0" hangingPunct="1">
                        <a:buFont typeface="Arial" panose="020B0604020202020204" pitchFamily="34" charset="0"/>
                        <a:buNone/>
                      </a:pPr>
                      <a:r>
                        <a:rPr lang="en-GB" sz="1400" b="0" i="0" kern="1200">
                          <a:solidFill>
                            <a:schemeClr val="dk1"/>
                          </a:solidFill>
                          <a:latin typeface="+mn-lt"/>
                          <a:ea typeface="+mn-ea"/>
                          <a:cs typeface="+mn-cs"/>
                        </a:rPr>
                        <a:t>Lunch</a:t>
                      </a:r>
                    </a:p>
                  </a:txBody>
                  <a:tcPr anchor="ctr"/>
                </a:tc>
                <a:extLst>
                  <a:ext uri="{0D108BD9-81ED-4DB2-BD59-A6C34878D82A}">
                    <a16:rowId xmlns:a16="http://schemas.microsoft.com/office/drawing/2014/main" val="2646006430"/>
                  </a:ext>
                </a:extLst>
              </a:tr>
              <a:tr h="684835">
                <a:tc>
                  <a:txBody>
                    <a:bodyPr/>
                    <a:lstStyle/>
                    <a:p>
                      <a:r>
                        <a:rPr lang="en-GB" sz="1400" i="0">
                          <a:latin typeface="+mj-lt"/>
                        </a:rPr>
                        <a:t>1.50pm-2.50pm</a:t>
                      </a:r>
                    </a:p>
                  </a:txBody>
                  <a:tcPr anchor="ctr"/>
                </a:tc>
                <a:tc>
                  <a:txBody>
                    <a:bodyPr/>
                    <a:lstStyle/>
                    <a:p>
                      <a:pPr marL="0" algn="l" defTabSz="914400" rtl="0" eaLnBrk="1" latinLnBrk="0" hangingPunct="1"/>
                      <a:r>
                        <a:rPr lang="en-GB" sz="1400" b="0" i="0" kern="1200">
                          <a:solidFill>
                            <a:schemeClr val="dk1"/>
                          </a:solidFill>
                          <a:latin typeface="+mj-lt"/>
                          <a:ea typeface="+mn-ea"/>
                          <a:cs typeface="+mn-cs"/>
                        </a:rPr>
                        <a:t>Action &amp; maintenance</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n-lt"/>
                          <a:ea typeface="+mn-ea"/>
                          <a:cs typeface="+mn-cs"/>
                        </a:rPr>
                        <a:t>Identifying when people are at this stage</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n-lt"/>
                          <a:ea typeface="+mn-ea"/>
                          <a:cs typeface="+mn-cs"/>
                        </a:rPr>
                        <a:t>Tools and techniques to support them</a:t>
                      </a:r>
                    </a:p>
                  </a:txBody>
                  <a:tcPr anchor="ctr"/>
                </a:tc>
                <a:extLst>
                  <a:ext uri="{0D108BD9-81ED-4DB2-BD59-A6C34878D82A}">
                    <a16:rowId xmlns:a16="http://schemas.microsoft.com/office/drawing/2014/main" val="2570359352"/>
                  </a:ext>
                </a:extLst>
              </a:tr>
              <a:tr h="286674">
                <a:tc>
                  <a:txBody>
                    <a:bodyPr/>
                    <a:lstStyle/>
                    <a:p>
                      <a:r>
                        <a:rPr lang="en-GB" sz="1400" i="0">
                          <a:latin typeface="+mj-lt"/>
                        </a:rPr>
                        <a:t>2.50pm-3.00pm</a:t>
                      </a:r>
                    </a:p>
                  </a:txBody>
                  <a:tcPr anchor="ctr"/>
                </a:tc>
                <a:tc>
                  <a:txBody>
                    <a:bodyPr/>
                    <a:lstStyle/>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n-lt"/>
                          <a:ea typeface="+mn-ea"/>
                          <a:cs typeface="+mn-cs"/>
                        </a:rPr>
                        <a:t>Break</a:t>
                      </a:r>
                    </a:p>
                  </a:txBody>
                  <a:tcPr anchor="ctr"/>
                </a:tc>
                <a:extLst>
                  <a:ext uri="{0D108BD9-81ED-4DB2-BD59-A6C34878D82A}">
                    <a16:rowId xmlns:a16="http://schemas.microsoft.com/office/drawing/2014/main" val="417480561"/>
                  </a:ext>
                </a:extLst>
              </a:tr>
              <a:tr h="684835">
                <a:tc>
                  <a:txBody>
                    <a:bodyPr/>
                    <a:lstStyle/>
                    <a:p>
                      <a:r>
                        <a:rPr lang="en-GB" sz="1400" i="0">
                          <a:latin typeface="+mj-lt"/>
                        </a:rPr>
                        <a:t>3.00pm-3.30pm</a:t>
                      </a:r>
                    </a:p>
                  </a:txBody>
                  <a:tcPr anchor="ctr"/>
                </a:tc>
                <a:tc>
                  <a:txBody>
                    <a:bodyPr/>
                    <a:lstStyle/>
                    <a:p>
                      <a:pPr marL="0" algn="l" defTabSz="914400" rtl="0" eaLnBrk="1" latinLnBrk="0" hangingPunct="1"/>
                      <a:r>
                        <a:rPr lang="en-GB" sz="1400" b="0" i="0" kern="1200">
                          <a:solidFill>
                            <a:schemeClr val="dk1"/>
                          </a:solidFill>
                          <a:latin typeface="+mj-lt"/>
                          <a:ea typeface="+mn-ea"/>
                          <a:cs typeface="+mn-cs"/>
                        </a:rPr>
                        <a:t>Relapse</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n-lt"/>
                          <a:ea typeface="+mn-ea"/>
                          <a:cs typeface="+mn-cs"/>
                        </a:rPr>
                        <a:t>Identifying when people are at this stage</a:t>
                      </a:r>
                    </a:p>
                    <a:p>
                      <a:pPr marL="285750" indent="-285750" algn="l" defTabSz="914400" rtl="0" eaLnBrk="1" fontAlgn="ctr" latinLnBrk="0" hangingPunct="1">
                        <a:buFont typeface="Arial" panose="020B0604020202020204" pitchFamily="34" charset="0"/>
                        <a:buChar char="•"/>
                      </a:pPr>
                      <a:r>
                        <a:rPr lang="en-GB" sz="1400" b="0" i="0" kern="1200">
                          <a:solidFill>
                            <a:schemeClr val="dk1"/>
                          </a:solidFill>
                          <a:latin typeface="+mn-lt"/>
                          <a:ea typeface="+mn-ea"/>
                          <a:cs typeface="+mn-cs"/>
                        </a:rPr>
                        <a:t>Tools and techniques to support them</a:t>
                      </a:r>
                    </a:p>
                  </a:txBody>
                  <a:tcPr anchor="ctr"/>
                </a:tc>
                <a:extLst>
                  <a:ext uri="{0D108BD9-81ED-4DB2-BD59-A6C34878D82A}">
                    <a16:rowId xmlns:a16="http://schemas.microsoft.com/office/drawing/2014/main" val="2500784033"/>
                  </a:ext>
                </a:extLst>
              </a:tr>
              <a:tr h="286674">
                <a:tc>
                  <a:txBody>
                    <a:bodyPr/>
                    <a:lstStyle/>
                    <a:p>
                      <a:r>
                        <a:rPr lang="en-GB" sz="1400" i="0">
                          <a:latin typeface="+mj-lt"/>
                        </a:rPr>
                        <a:t>3.30pm-4.00pm</a:t>
                      </a:r>
                    </a:p>
                  </a:txBody>
                  <a:tcPr anchor="ctr"/>
                </a:tc>
                <a:tc>
                  <a:txBody>
                    <a:bodyPr/>
                    <a:lstStyle/>
                    <a:p>
                      <a:r>
                        <a:rPr lang="en-GB" sz="1400" b="0" i="0" kern="1200">
                          <a:solidFill>
                            <a:schemeClr val="dk1"/>
                          </a:solidFill>
                          <a:latin typeface="+mj-lt"/>
                          <a:ea typeface="+mn-ea"/>
                          <a:cs typeface="+mn-cs"/>
                        </a:rPr>
                        <a:t>Buddies and action planning </a:t>
                      </a:r>
                    </a:p>
                  </a:txBody>
                  <a:tcPr anchor="ctr"/>
                </a:tc>
                <a:extLst>
                  <a:ext uri="{0D108BD9-81ED-4DB2-BD59-A6C34878D82A}">
                    <a16:rowId xmlns:a16="http://schemas.microsoft.com/office/drawing/2014/main" val="3207661240"/>
                  </a:ext>
                </a:extLst>
              </a:tr>
              <a:tr h="286674">
                <a:tc>
                  <a:txBody>
                    <a:bodyPr/>
                    <a:lstStyle/>
                    <a:p>
                      <a:r>
                        <a:rPr lang="en-GB" sz="1400" i="1">
                          <a:latin typeface="+mj-lt"/>
                        </a:rPr>
                        <a:t>4.00pm</a:t>
                      </a:r>
                    </a:p>
                  </a:txBody>
                  <a:tcPr anchor="ctr"/>
                </a:tc>
                <a:tc>
                  <a:txBody>
                    <a:bodyPr/>
                    <a:lstStyle/>
                    <a:p>
                      <a:r>
                        <a:rPr lang="en-GB" sz="1400" b="0" i="1" kern="1200">
                          <a:solidFill>
                            <a:schemeClr val="dk1"/>
                          </a:solidFill>
                          <a:latin typeface="+mj-lt"/>
                          <a:ea typeface="+mn-ea"/>
                          <a:cs typeface="+mn-cs"/>
                        </a:rPr>
                        <a:t>Close</a:t>
                      </a:r>
                    </a:p>
                  </a:txBody>
                  <a:tcPr anchor="ctr"/>
                </a:tc>
                <a:extLst>
                  <a:ext uri="{0D108BD9-81ED-4DB2-BD59-A6C34878D82A}">
                    <a16:rowId xmlns:a16="http://schemas.microsoft.com/office/drawing/2014/main" val="247605245"/>
                  </a:ext>
                </a:extLst>
              </a:tr>
            </a:tbl>
          </a:graphicData>
        </a:graphic>
      </p:graphicFrame>
      <p:sp>
        <p:nvSpPr>
          <p:cNvPr id="3" name="TextBox 2">
            <a:extLst>
              <a:ext uri="{FF2B5EF4-FFF2-40B4-BE49-F238E27FC236}">
                <a16:creationId xmlns:a16="http://schemas.microsoft.com/office/drawing/2014/main" id="{A2251D9B-F374-4BE3-B040-DD9D060016FB}"/>
              </a:ext>
            </a:extLst>
          </p:cNvPr>
          <p:cNvSpPr txBox="1"/>
          <p:nvPr/>
        </p:nvSpPr>
        <p:spPr>
          <a:xfrm>
            <a:off x="297682" y="6012336"/>
            <a:ext cx="5633138" cy="646331"/>
          </a:xfrm>
          <a:prstGeom prst="rect">
            <a:avLst/>
          </a:prstGeom>
          <a:noFill/>
        </p:spPr>
        <p:txBody>
          <a:bodyPr wrap="square" lIns="91440" tIns="45720" rIns="91440" bIns="45720" rtlCol="0" anchor="t">
            <a:spAutoFit/>
          </a:bodyPr>
          <a:lstStyle/>
          <a:p>
            <a:r>
              <a:rPr lang="en-GB" b="1"/>
              <a:t>All timings are approximate and may change in response to the needs of the group</a:t>
            </a:r>
          </a:p>
        </p:txBody>
      </p:sp>
    </p:spTree>
    <p:extLst>
      <p:ext uri="{BB962C8B-B14F-4D97-AF65-F5344CB8AC3E}">
        <p14:creationId xmlns:p14="http://schemas.microsoft.com/office/powerpoint/2010/main" val="366555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Pre-contemplation</a:t>
            </a:r>
            <a:endParaRPr lang="en-US"/>
          </a:p>
        </p:txBody>
      </p:sp>
    </p:spTree>
    <p:extLst>
      <p:ext uri="{BB962C8B-B14F-4D97-AF65-F5344CB8AC3E}">
        <p14:creationId xmlns:p14="http://schemas.microsoft.com/office/powerpoint/2010/main" val="373916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a:xfrm>
            <a:off x="489857" y="238559"/>
            <a:ext cx="7907909" cy="492961"/>
          </a:xfrm>
        </p:spPr>
        <p:txBody>
          <a:bodyPr>
            <a:normAutofit/>
          </a:bodyPr>
          <a:lstStyle/>
          <a:p>
            <a:r>
              <a:rPr lang="en-GB"/>
              <a:t>Trainer notes: pre-contemplation</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206078" y="731520"/>
            <a:ext cx="8622612" cy="5552901"/>
          </a:xfrm>
        </p:spPr>
        <p:txBody>
          <a:bodyPr vert="horz" lIns="91440" tIns="45720" rIns="91440" bIns="45720" rtlCol="0" anchor="t">
            <a:noAutofit/>
          </a:bodyPr>
          <a:lstStyle/>
          <a:p>
            <a:pPr marL="0" indent="0">
              <a:lnSpc>
                <a:spcPct val="100000"/>
              </a:lnSpc>
              <a:spcBef>
                <a:spcPts val="0"/>
              </a:spcBef>
              <a:spcAft>
                <a:spcPts val="600"/>
              </a:spcAft>
              <a:buNone/>
            </a:pPr>
            <a:r>
              <a:rPr lang="en-GB" sz="1400" b="1" dirty="0">
                <a:latin typeface="Calibri Light"/>
                <a:cs typeface="Calibri Light"/>
              </a:rPr>
              <a:t>Purpose: </a:t>
            </a:r>
            <a:r>
              <a:rPr lang="en-GB" sz="1400" dirty="0">
                <a:latin typeface="Calibri Light"/>
                <a:cs typeface="Calibri Light"/>
              </a:rPr>
              <a:t>To</a:t>
            </a:r>
            <a:r>
              <a:rPr lang="en-GB" b="1" dirty="0">
                <a:latin typeface="Calibri Light"/>
                <a:cs typeface="Calibri Light"/>
              </a:rPr>
              <a:t> </a:t>
            </a:r>
            <a:r>
              <a:rPr lang="en-GB" dirty="0">
                <a:latin typeface="Calibri Light"/>
                <a:cs typeface="Calibri Light"/>
              </a:rPr>
              <a:t>reflect on what a PSW can do to support people at this stage</a:t>
            </a:r>
            <a:endParaRPr lang="en-GB" sz="1400" b="1" dirty="0">
              <a:latin typeface="Calibri Light"/>
              <a:cs typeface="Calibri Light"/>
            </a:endParaRPr>
          </a:p>
          <a:p>
            <a:pPr marL="0" indent="0">
              <a:lnSpc>
                <a:spcPct val="100000"/>
              </a:lnSpc>
              <a:spcBef>
                <a:spcPts val="0"/>
              </a:spcBef>
              <a:spcAft>
                <a:spcPts val="600"/>
              </a:spcAft>
              <a:buNone/>
            </a:pPr>
            <a:endParaRPr lang="en-GB" sz="1400" dirty="0"/>
          </a:p>
          <a:p>
            <a:pPr marL="0" indent="0">
              <a:spcBef>
                <a:spcPts val="0"/>
              </a:spcBef>
              <a:buNone/>
            </a:pPr>
            <a:r>
              <a:rPr lang="en-GB" sz="1400" b="1" dirty="0">
                <a:latin typeface="Calibri Light"/>
                <a:cs typeface="Calibri Light"/>
              </a:rPr>
              <a:t>Instructions: </a:t>
            </a:r>
            <a:r>
              <a:rPr lang="en-GB" dirty="0">
                <a:latin typeface="Calibri Light"/>
                <a:cs typeface="Calibri Light"/>
              </a:rPr>
              <a:t>Show the cycle on slide 22 to remind people where we are on the cycle. </a:t>
            </a:r>
            <a:endParaRPr lang="en-GB" b="1" dirty="0"/>
          </a:p>
          <a:p>
            <a:pPr marL="0" indent="0">
              <a:lnSpc>
                <a:spcPct val="100000"/>
              </a:lnSpc>
              <a:spcBef>
                <a:spcPts val="0"/>
              </a:spcBef>
              <a:spcAft>
                <a:spcPts val="600"/>
              </a:spcAft>
              <a:buNone/>
            </a:pPr>
            <a:r>
              <a:rPr lang="en-GB" sz="1400" b="1" dirty="0">
                <a:latin typeface="Calibri Light"/>
                <a:cs typeface="Calibri Light"/>
              </a:rPr>
              <a:t>Activity: </a:t>
            </a:r>
            <a:r>
              <a:rPr lang="en-GB" dirty="0">
                <a:latin typeface="Calibri Light"/>
                <a:cs typeface="Calibri Light"/>
              </a:rPr>
              <a:t>Get people into small groups to reflect on the questions on slide 23. Talk through the different types of pre-contemplation on slide 24 and ask people if they resonate.</a:t>
            </a:r>
          </a:p>
          <a:p>
            <a:pPr marL="0" indent="0">
              <a:spcBef>
                <a:spcPts val="0"/>
              </a:spcBef>
              <a:buNone/>
            </a:pPr>
            <a:r>
              <a:rPr lang="en-GB" dirty="0">
                <a:latin typeface="Calibri Light"/>
                <a:cs typeface="Calibri Light"/>
              </a:rPr>
              <a:t>Debrief the activity by asking the group what someone might need from a PSW when they’re at this stage – write their thoughts up on the board. If necessary, prompt or add in suggestions: </a:t>
            </a:r>
            <a:endParaRPr lang="en-GB" dirty="0"/>
          </a:p>
          <a:p>
            <a:pPr>
              <a:spcBef>
                <a:spcPts val="0"/>
              </a:spcBef>
            </a:pPr>
            <a:r>
              <a:rPr lang="en-GB" dirty="0">
                <a:latin typeface="Calibri Light"/>
                <a:cs typeface="Calibri Light"/>
              </a:rPr>
              <a:t>The aim is to get people comfortable to talk to you about the possibility for change</a:t>
            </a:r>
          </a:p>
          <a:p>
            <a:pPr>
              <a:spcBef>
                <a:spcPts val="0"/>
              </a:spcBef>
            </a:pPr>
            <a:r>
              <a:rPr lang="en-GB" dirty="0">
                <a:latin typeface="Calibri Light"/>
                <a:cs typeface="Calibri Light"/>
              </a:rPr>
              <a:t>Focus on building trust  - they might feel quite vulnerable talking about it – contracting and being clear about confidentiality is key</a:t>
            </a:r>
          </a:p>
          <a:p>
            <a:pPr>
              <a:spcBef>
                <a:spcPts val="0"/>
              </a:spcBef>
            </a:pPr>
            <a:r>
              <a:rPr lang="en-GB" dirty="0">
                <a:latin typeface="Calibri Light"/>
                <a:cs typeface="Calibri Light"/>
              </a:rPr>
              <a:t>Lots of listening </a:t>
            </a:r>
            <a:endParaRPr lang="en-GB" dirty="0"/>
          </a:p>
          <a:p>
            <a:pPr marL="0" indent="0">
              <a:spcBef>
                <a:spcPts val="0"/>
              </a:spcBef>
              <a:buNone/>
            </a:pPr>
            <a:r>
              <a:rPr lang="en-GB" dirty="0">
                <a:latin typeface="Calibri Light"/>
                <a:cs typeface="Calibri Light"/>
              </a:rPr>
              <a:t>Explain that throughout the day you will be introducing, and reintroducing tools for participants to add to their toolkits – not all of these will be applicable to every individual or every situation. Show the tools on slide 26 , explaining that these are all tools that participants have seen before. At the centre is a reminder of the importance of enabling people to tell their own stories in their own words. This is particularly important at the precontemplation stage, where we want to avoid imposing our beliefs about if/how/what an individual should change. Storytelling is supported by gentle questions full, active listening, and reflecting back what you're hearing to the individual. </a:t>
            </a:r>
            <a:endParaRPr lang="en-GB" dirty="0"/>
          </a:p>
          <a:p>
            <a:pPr marL="0" indent="0">
              <a:spcBef>
                <a:spcPts val="0"/>
              </a:spcBef>
              <a:buNone/>
            </a:pPr>
            <a:r>
              <a:rPr lang="en-GB" sz="1400" dirty="0">
                <a:latin typeface="Calibri Light"/>
                <a:cs typeface="Calibri Light"/>
              </a:rPr>
              <a:t>Check in with the group to make sure they are happy and familiar with all these concepts.</a:t>
            </a:r>
            <a:r>
              <a:rPr lang="en-GB" dirty="0">
                <a:latin typeface="Calibri Light"/>
                <a:cs typeface="Calibri Light"/>
              </a:rPr>
              <a:t> </a:t>
            </a:r>
            <a:endParaRPr lang="en-GB" sz="1400" dirty="0"/>
          </a:p>
          <a:p>
            <a:pPr marL="0" indent="0">
              <a:lnSpc>
                <a:spcPct val="100000"/>
              </a:lnSpc>
              <a:spcBef>
                <a:spcPts val="0"/>
              </a:spcBef>
              <a:spcAft>
                <a:spcPts val="600"/>
              </a:spcAft>
              <a:buNone/>
            </a:pPr>
            <a:r>
              <a:rPr lang="en-GB" sz="1400" b="1" dirty="0">
                <a:latin typeface="Calibri Light"/>
                <a:cs typeface="Calibri Light"/>
              </a:rPr>
              <a:t>Timings: </a:t>
            </a:r>
            <a:r>
              <a:rPr lang="en-GB" sz="1400" dirty="0">
                <a:latin typeface="Calibri Light"/>
                <a:cs typeface="Calibri Light"/>
              </a:rPr>
              <a:t>Activity: 10 mins, Debrief: 10 mins, Tools: 10 mins</a:t>
            </a:r>
            <a:endParaRPr lang="en-GB" sz="1400" b="1" dirty="0">
              <a:latin typeface="Calibri Light"/>
              <a:cs typeface="Calibri Light"/>
            </a:endParaRPr>
          </a:p>
        </p:txBody>
      </p:sp>
    </p:spTree>
    <p:extLst>
      <p:ext uri="{BB962C8B-B14F-4D97-AF65-F5344CB8AC3E}">
        <p14:creationId xmlns:p14="http://schemas.microsoft.com/office/powerpoint/2010/main" val="330069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0F91B-FC86-4CB2-80F7-DE24F28AB40C}"/>
              </a:ext>
            </a:extLst>
          </p:cNvPr>
          <p:cNvSpPr>
            <a:spLocks noGrp="1"/>
          </p:cNvSpPr>
          <p:nvPr>
            <p:ph type="title"/>
          </p:nvPr>
        </p:nvSpPr>
        <p:spPr>
          <a:xfrm>
            <a:off x="73297" y="399490"/>
            <a:ext cx="7226559" cy="945977"/>
          </a:xfrm>
        </p:spPr>
        <p:txBody>
          <a:bodyPr>
            <a:normAutofit/>
          </a:bodyPr>
          <a:lstStyle/>
          <a:p>
            <a:r>
              <a:rPr lang="en-GB"/>
              <a:t>Change cycle</a:t>
            </a:r>
          </a:p>
        </p:txBody>
      </p:sp>
      <p:sp>
        <p:nvSpPr>
          <p:cNvPr id="10" name="Arrow: Circular 9">
            <a:extLst>
              <a:ext uri="{FF2B5EF4-FFF2-40B4-BE49-F238E27FC236}">
                <a16:creationId xmlns:a16="http://schemas.microsoft.com/office/drawing/2014/main" id="{5009F634-43D6-462F-ABBC-C78AC50D503E}"/>
              </a:ext>
            </a:extLst>
          </p:cNvPr>
          <p:cNvSpPr/>
          <p:nvPr/>
        </p:nvSpPr>
        <p:spPr>
          <a:xfrm>
            <a:off x="1698073" y="537789"/>
            <a:ext cx="5747852" cy="5747852"/>
          </a:xfrm>
          <a:prstGeom prst="circularArrow">
            <a:avLst>
              <a:gd name="adj1" fmla="val 2725"/>
              <a:gd name="adj2" fmla="val 312630"/>
              <a:gd name="adj3" fmla="val 14216323"/>
              <a:gd name="adj4" fmla="val 17139195"/>
              <a:gd name="adj5" fmla="val 4043"/>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EF2C1782-3813-473E-9392-0F180B65DAF4}"/>
              </a:ext>
            </a:extLst>
          </p:cNvPr>
          <p:cNvSpPr/>
          <p:nvPr/>
        </p:nvSpPr>
        <p:spPr>
          <a:xfrm>
            <a:off x="3466500" y="544464"/>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Pre-contemplation</a:t>
            </a:r>
          </a:p>
          <a:p>
            <a:pPr marL="0" lvl="0" indent="0" algn="ctr" defTabSz="1066800">
              <a:lnSpc>
                <a:spcPct val="90000"/>
              </a:lnSpc>
              <a:spcBef>
                <a:spcPct val="0"/>
              </a:spcBef>
              <a:spcAft>
                <a:spcPct val="35000"/>
              </a:spcAft>
              <a:buNone/>
            </a:pPr>
            <a:r>
              <a:rPr lang="en-GB" sz="1600"/>
              <a:t>Not considering change</a:t>
            </a:r>
            <a:endParaRPr lang="en-GB" sz="1400" kern="1200"/>
          </a:p>
        </p:txBody>
      </p:sp>
      <p:sp>
        <p:nvSpPr>
          <p:cNvPr id="12" name="Freeform: Shape 11">
            <a:extLst>
              <a:ext uri="{FF2B5EF4-FFF2-40B4-BE49-F238E27FC236}">
                <a16:creationId xmlns:a16="http://schemas.microsoft.com/office/drawing/2014/main" id="{8B0C2E90-124B-4270-AB21-4BC14A6247EC}"/>
              </a:ext>
            </a:extLst>
          </p:cNvPr>
          <p:cNvSpPr/>
          <p:nvPr/>
        </p:nvSpPr>
        <p:spPr>
          <a:xfrm>
            <a:off x="5485885"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1616975"/>
              <a:satOff val="448"/>
              <a:lumOff val="-5687"/>
              <a:alphaOff val="0"/>
            </a:schemeClr>
          </a:fillRef>
          <a:effectRef idx="0">
            <a:schemeClr val="accent2">
              <a:hueOff val="1616975"/>
              <a:satOff val="448"/>
              <a:lumOff val="-5687"/>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Contemplation</a:t>
            </a:r>
          </a:p>
          <a:p>
            <a:pPr marL="0" lvl="0" indent="0" algn="ctr" defTabSz="1066800">
              <a:lnSpc>
                <a:spcPct val="90000"/>
              </a:lnSpc>
              <a:spcBef>
                <a:spcPct val="0"/>
              </a:spcBef>
              <a:spcAft>
                <a:spcPct val="35000"/>
              </a:spcAft>
              <a:buNone/>
            </a:pPr>
            <a:r>
              <a:rPr lang="en-GB" sz="1600" kern="1200"/>
              <a:t>Change is possible</a:t>
            </a:r>
          </a:p>
        </p:txBody>
      </p:sp>
      <p:sp>
        <p:nvSpPr>
          <p:cNvPr id="13" name="Freeform: Shape 12">
            <a:extLst>
              <a:ext uri="{FF2B5EF4-FFF2-40B4-BE49-F238E27FC236}">
                <a16:creationId xmlns:a16="http://schemas.microsoft.com/office/drawing/2014/main" id="{46788F30-7A18-40F8-8D26-D97B7CFB297A}"/>
              </a:ext>
            </a:extLst>
          </p:cNvPr>
          <p:cNvSpPr/>
          <p:nvPr/>
        </p:nvSpPr>
        <p:spPr>
          <a:xfrm>
            <a:off x="5485885"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3233949"/>
              <a:satOff val="895"/>
              <a:lumOff val="-11373"/>
              <a:alphaOff val="0"/>
            </a:schemeClr>
          </a:fillRef>
          <a:effectRef idx="0">
            <a:schemeClr val="accent2">
              <a:hueOff val="3233949"/>
              <a:satOff val="895"/>
              <a:lumOff val="-1137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Preparation</a:t>
            </a:r>
          </a:p>
          <a:p>
            <a:pPr marL="0" lvl="0" indent="0" algn="ctr" defTabSz="1066800">
              <a:lnSpc>
                <a:spcPct val="90000"/>
              </a:lnSpc>
              <a:spcBef>
                <a:spcPct val="0"/>
              </a:spcBef>
              <a:spcAft>
                <a:spcPct val="35000"/>
              </a:spcAft>
              <a:buNone/>
            </a:pPr>
            <a:r>
              <a:rPr lang="en-GB" sz="1600"/>
              <a:t>Planning the change</a:t>
            </a:r>
            <a:endParaRPr lang="en-GB" sz="1600" kern="1200"/>
          </a:p>
        </p:txBody>
      </p:sp>
      <p:sp>
        <p:nvSpPr>
          <p:cNvPr id="14" name="Freeform: Shape 13">
            <a:extLst>
              <a:ext uri="{FF2B5EF4-FFF2-40B4-BE49-F238E27FC236}">
                <a16:creationId xmlns:a16="http://schemas.microsoft.com/office/drawing/2014/main" id="{D377C472-FE03-480B-991D-52AFB895A989}"/>
              </a:ext>
            </a:extLst>
          </p:cNvPr>
          <p:cNvSpPr/>
          <p:nvPr/>
        </p:nvSpPr>
        <p:spPr>
          <a:xfrm>
            <a:off x="3466500" y="5208035"/>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4850924"/>
              <a:satOff val="1343"/>
              <a:lumOff val="-17060"/>
              <a:alphaOff val="0"/>
            </a:schemeClr>
          </a:fillRef>
          <a:effectRef idx="0">
            <a:schemeClr val="accent2">
              <a:hueOff val="4850924"/>
              <a:satOff val="1343"/>
              <a:lumOff val="-1706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Action</a:t>
            </a:r>
          </a:p>
          <a:p>
            <a:pPr marL="0" lvl="0" indent="0" algn="ctr" defTabSz="1066800">
              <a:lnSpc>
                <a:spcPct val="90000"/>
              </a:lnSpc>
              <a:spcBef>
                <a:spcPct val="0"/>
              </a:spcBef>
              <a:spcAft>
                <a:spcPct val="35000"/>
              </a:spcAft>
              <a:buNone/>
            </a:pPr>
            <a:r>
              <a:rPr lang="en-GB" sz="1600" kern="1200"/>
              <a:t>Taking steps to change</a:t>
            </a:r>
          </a:p>
        </p:txBody>
      </p:sp>
      <p:sp>
        <p:nvSpPr>
          <p:cNvPr id="15" name="Freeform: Shape 14">
            <a:extLst>
              <a:ext uri="{FF2B5EF4-FFF2-40B4-BE49-F238E27FC236}">
                <a16:creationId xmlns:a16="http://schemas.microsoft.com/office/drawing/2014/main" id="{C89414A7-ABB4-40CF-A9C6-94E465D8D5CA}"/>
              </a:ext>
            </a:extLst>
          </p:cNvPr>
          <p:cNvSpPr/>
          <p:nvPr/>
        </p:nvSpPr>
        <p:spPr>
          <a:xfrm>
            <a:off x="1447114"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6467898"/>
              <a:satOff val="1790"/>
              <a:lumOff val="-22746"/>
              <a:alphaOff val="0"/>
            </a:schemeClr>
          </a:fillRef>
          <a:effectRef idx="0">
            <a:schemeClr val="accent2">
              <a:hueOff val="6467898"/>
              <a:satOff val="1790"/>
              <a:lumOff val="-22746"/>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Maintenance</a:t>
            </a:r>
          </a:p>
          <a:p>
            <a:pPr marL="0" lvl="0" indent="0" algn="ctr" defTabSz="1066800">
              <a:lnSpc>
                <a:spcPct val="90000"/>
              </a:lnSpc>
              <a:spcBef>
                <a:spcPct val="0"/>
              </a:spcBef>
              <a:spcAft>
                <a:spcPct val="35000"/>
              </a:spcAft>
              <a:buNone/>
            </a:pPr>
            <a:r>
              <a:rPr lang="en-GB" sz="1600"/>
              <a:t>Change is maintained</a:t>
            </a:r>
            <a:endParaRPr lang="en-GB" sz="1600" kern="1200"/>
          </a:p>
        </p:txBody>
      </p:sp>
      <p:sp>
        <p:nvSpPr>
          <p:cNvPr id="16" name="Freeform: Shape 15">
            <a:extLst>
              <a:ext uri="{FF2B5EF4-FFF2-40B4-BE49-F238E27FC236}">
                <a16:creationId xmlns:a16="http://schemas.microsoft.com/office/drawing/2014/main" id="{B21E3AD0-B956-43E2-95D4-05F9F8E37DE8}"/>
              </a:ext>
            </a:extLst>
          </p:cNvPr>
          <p:cNvSpPr/>
          <p:nvPr/>
        </p:nvSpPr>
        <p:spPr>
          <a:xfrm>
            <a:off x="1447114"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8084873"/>
              <a:satOff val="2238"/>
              <a:lumOff val="-28433"/>
              <a:alphaOff val="0"/>
            </a:schemeClr>
          </a:fillRef>
          <a:effectRef idx="0">
            <a:schemeClr val="accent2">
              <a:hueOff val="8084873"/>
              <a:satOff val="2238"/>
              <a:lumOff val="-2843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Relapse</a:t>
            </a:r>
          </a:p>
          <a:p>
            <a:pPr marL="0" lvl="0" indent="0" algn="ctr" defTabSz="1066800">
              <a:lnSpc>
                <a:spcPct val="90000"/>
              </a:lnSpc>
              <a:spcBef>
                <a:spcPct val="0"/>
              </a:spcBef>
              <a:spcAft>
                <a:spcPct val="35000"/>
              </a:spcAft>
              <a:buNone/>
            </a:pPr>
            <a:r>
              <a:rPr lang="en-GB" sz="1600" kern="1200"/>
              <a:t>Back to old behaviours</a:t>
            </a:r>
          </a:p>
        </p:txBody>
      </p:sp>
      <p:sp>
        <p:nvSpPr>
          <p:cNvPr id="21" name="TextBox 20">
            <a:extLst>
              <a:ext uri="{FF2B5EF4-FFF2-40B4-BE49-F238E27FC236}">
                <a16:creationId xmlns:a16="http://schemas.microsoft.com/office/drawing/2014/main" id="{5D77E1E8-E4A7-4D1A-A18D-71D67D3348F5}"/>
              </a:ext>
            </a:extLst>
          </p:cNvPr>
          <p:cNvSpPr txBox="1"/>
          <p:nvPr/>
        </p:nvSpPr>
        <p:spPr>
          <a:xfrm>
            <a:off x="3321268" y="4080233"/>
            <a:ext cx="2501462" cy="523220"/>
          </a:xfrm>
          <a:prstGeom prst="rect">
            <a:avLst/>
          </a:prstGeom>
          <a:noFill/>
        </p:spPr>
        <p:txBody>
          <a:bodyPr wrap="square" rtlCol="0">
            <a:spAutoFit/>
          </a:bodyPr>
          <a:lstStyle/>
          <a:p>
            <a:pPr algn="ctr"/>
            <a:r>
              <a:rPr lang="en-GB" sz="1400"/>
              <a:t>Upward spiral: </a:t>
            </a:r>
          </a:p>
          <a:p>
            <a:pPr algn="ctr"/>
            <a:r>
              <a:rPr lang="en-GB" sz="1400"/>
              <a:t>Learn from relapse</a:t>
            </a:r>
          </a:p>
        </p:txBody>
      </p:sp>
      <p:pic>
        <p:nvPicPr>
          <p:cNvPr id="43" name="Picture 42">
            <a:extLst>
              <a:ext uri="{FF2B5EF4-FFF2-40B4-BE49-F238E27FC236}">
                <a16:creationId xmlns:a16="http://schemas.microsoft.com/office/drawing/2014/main" id="{2C61A7CE-D887-4221-8719-D8306EAC4142}"/>
              </a:ext>
            </a:extLst>
          </p:cNvPr>
          <p:cNvPicPr>
            <a:picLocks noChangeAspect="1"/>
          </p:cNvPicPr>
          <p:nvPr/>
        </p:nvPicPr>
        <p:blipFill>
          <a:blip r:embed="rId3"/>
          <a:stretch>
            <a:fillRect/>
          </a:stretch>
        </p:blipFill>
        <p:spPr>
          <a:xfrm>
            <a:off x="3605304" y="2107784"/>
            <a:ext cx="1933390" cy="1972449"/>
          </a:xfrm>
          <a:prstGeom prst="rect">
            <a:avLst/>
          </a:prstGeom>
        </p:spPr>
      </p:pic>
      <p:sp>
        <p:nvSpPr>
          <p:cNvPr id="44" name="TextBox 43">
            <a:extLst>
              <a:ext uri="{FF2B5EF4-FFF2-40B4-BE49-F238E27FC236}">
                <a16:creationId xmlns:a16="http://schemas.microsoft.com/office/drawing/2014/main" id="{768F7D1F-8E43-44C5-AC9F-F399BF81F741}"/>
              </a:ext>
            </a:extLst>
          </p:cNvPr>
          <p:cNvSpPr txBox="1"/>
          <p:nvPr/>
        </p:nvSpPr>
        <p:spPr>
          <a:xfrm flipH="1">
            <a:off x="0" y="6014963"/>
            <a:ext cx="3321268" cy="430887"/>
          </a:xfrm>
          <a:prstGeom prst="rect">
            <a:avLst/>
          </a:prstGeom>
          <a:noFill/>
        </p:spPr>
        <p:txBody>
          <a:bodyPr wrap="square" rtlCol="0">
            <a:spAutoFit/>
          </a:bodyPr>
          <a:lstStyle/>
          <a:p>
            <a:r>
              <a:rPr lang="en-GB" sz="1100"/>
              <a:t>Adapted from Prochaska &amp; DiClemente’s Transtheoretical Model of Change (1997)</a:t>
            </a:r>
          </a:p>
        </p:txBody>
      </p:sp>
    </p:spTree>
    <p:extLst>
      <p:ext uri="{BB962C8B-B14F-4D97-AF65-F5344CB8AC3E}">
        <p14:creationId xmlns:p14="http://schemas.microsoft.com/office/powerpoint/2010/main" val="230085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What is it like?</a:t>
            </a:r>
          </a:p>
        </p:txBody>
      </p:sp>
      <p:sp>
        <p:nvSpPr>
          <p:cNvPr id="8" name="Content Placeholder 7">
            <a:extLst>
              <a:ext uri="{FF2B5EF4-FFF2-40B4-BE49-F238E27FC236}">
                <a16:creationId xmlns:a16="http://schemas.microsoft.com/office/drawing/2014/main" id="{62EB9644-EEA1-4C89-B100-514E113BA6DC}"/>
              </a:ext>
            </a:extLst>
          </p:cNvPr>
          <p:cNvSpPr>
            <a:spLocks noGrp="1"/>
          </p:cNvSpPr>
          <p:nvPr>
            <p:ph idx="1"/>
          </p:nvPr>
        </p:nvSpPr>
        <p:spPr/>
        <p:txBody>
          <a:bodyPr/>
          <a:lstStyle/>
          <a:p>
            <a:r>
              <a:rPr lang="en-GB"/>
              <a:t>Think back to your change – what was it like to be at this stage</a:t>
            </a:r>
          </a:p>
          <a:p>
            <a:r>
              <a:rPr lang="en-GB"/>
              <a:t>What did it feel like?</a:t>
            </a:r>
          </a:p>
          <a:p>
            <a:r>
              <a:rPr lang="en-GB"/>
              <a:t>What did it look like?</a:t>
            </a:r>
          </a:p>
          <a:p>
            <a:r>
              <a:rPr lang="en-GB"/>
              <a:t>How would you identify if someone else was at this stage?</a:t>
            </a:r>
          </a:p>
        </p:txBody>
      </p:sp>
    </p:spTree>
    <p:extLst>
      <p:ext uri="{BB962C8B-B14F-4D97-AF65-F5344CB8AC3E}">
        <p14:creationId xmlns:p14="http://schemas.microsoft.com/office/powerpoint/2010/main" val="237568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6834-8EFA-4214-9B9B-C0F152A834BC}"/>
              </a:ext>
            </a:extLst>
          </p:cNvPr>
          <p:cNvSpPr>
            <a:spLocks noGrp="1"/>
          </p:cNvSpPr>
          <p:nvPr>
            <p:ph type="title"/>
          </p:nvPr>
        </p:nvSpPr>
        <p:spPr/>
        <p:txBody>
          <a:bodyPr/>
          <a:lstStyle/>
          <a:p>
            <a:r>
              <a:rPr lang="en-GB"/>
              <a:t>Types of pre-contemplation</a:t>
            </a:r>
          </a:p>
        </p:txBody>
      </p:sp>
      <p:graphicFrame>
        <p:nvGraphicFramePr>
          <p:cNvPr id="4" name="Content Placeholder 3">
            <a:extLst>
              <a:ext uri="{FF2B5EF4-FFF2-40B4-BE49-F238E27FC236}">
                <a16:creationId xmlns:a16="http://schemas.microsoft.com/office/drawing/2014/main" id="{764761B5-B508-4289-91D9-CCA259351DD8}"/>
              </a:ext>
            </a:extLst>
          </p:cNvPr>
          <p:cNvGraphicFramePr>
            <a:graphicFrameLocks noGrp="1"/>
          </p:cNvGraphicFramePr>
          <p:nvPr>
            <p:ph idx="1"/>
            <p:extLst>
              <p:ext uri="{D42A27DB-BD31-4B8C-83A1-F6EECF244321}">
                <p14:modId xmlns:p14="http://schemas.microsoft.com/office/powerpoint/2010/main" val="3802064567"/>
              </p:ext>
            </p:extLst>
          </p:nvPr>
        </p:nvGraphicFramePr>
        <p:xfrm>
          <a:off x="427693" y="1487256"/>
          <a:ext cx="82886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61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9DCC-3013-4E43-BC78-E62A2A692B13}"/>
              </a:ext>
            </a:extLst>
          </p:cNvPr>
          <p:cNvSpPr>
            <a:spLocks noGrp="1"/>
          </p:cNvSpPr>
          <p:nvPr>
            <p:ph type="title"/>
          </p:nvPr>
        </p:nvSpPr>
        <p:spPr/>
        <p:txBody>
          <a:bodyPr/>
          <a:lstStyle/>
          <a:p>
            <a:r>
              <a:rPr lang="en-GB"/>
              <a:t>The role of the PSW</a:t>
            </a:r>
          </a:p>
        </p:txBody>
      </p:sp>
    </p:spTree>
    <p:extLst>
      <p:ext uri="{BB962C8B-B14F-4D97-AF65-F5344CB8AC3E}">
        <p14:creationId xmlns:p14="http://schemas.microsoft.com/office/powerpoint/2010/main" val="184166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8035B01-03DD-4DE5-BB81-294BD389BE9B}"/>
              </a:ext>
            </a:extLst>
          </p:cNvPr>
          <p:cNvSpPr/>
          <p:nvPr/>
        </p:nvSpPr>
        <p:spPr>
          <a:xfrm>
            <a:off x="2070696" y="1178821"/>
            <a:ext cx="5002607" cy="5031127"/>
          </a:xfrm>
          <a:prstGeom prst="ellipse">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ABCACED-869F-47A6-9E87-43C99E125094}"/>
              </a:ext>
            </a:extLst>
          </p:cNvPr>
          <p:cNvSpPr/>
          <p:nvPr/>
        </p:nvSpPr>
        <p:spPr>
          <a:xfrm>
            <a:off x="3914186" y="841243"/>
            <a:ext cx="1350000" cy="95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 up of a logo&#10;&#10;Description automatically generated">
            <a:extLst>
              <a:ext uri="{FF2B5EF4-FFF2-40B4-BE49-F238E27FC236}">
                <a16:creationId xmlns:a16="http://schemas.microsoft.com/office/drawing/2014/main" id="{5E3A0409-65B2-4203-91D3-C273AE1DA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186" y="845462"/>
            <a:ext cx="1350000" cy="1350000"/>
          </a:xfrm>
          <a:prstGeom prst="rect">
            <a:avLst/>
          </a:prstGeom>
          <a:ln>
            <a:noFill/>
          </a:ln>
        </p:spPr>
      </p:pic>
      <p:sp>
        <p:nvSpPr>
          <p:cNvPr id="2" name="Title 1">
            <a:extLst>
              <a:ext uri="{FF2B5EF4-FFF2-40B4-BE49-F238E27FC236}">
                <a16:creationId xmlns:a16="http://schemas.microsoft.com/office/drawing/2014/main" id="{3FF62379-546F-4780-8338-A6A3DC8D0199}"/>
              </a:ext>
            </a:extLst>
          </p:cNvPr>
          <p:cNvSpPr>
            <a:spLocks noGrp="1"/>
          </p:cNvSpPr>
          <p:nvPr>
            <p:ph type="title"/>
          </p:nvPr>
        </p:nvSpPr>
        <p:spPr>
          <a:xfrm>
            <a:off x="180386" y="118896"/>
            <a:ext cx="8108228" cy="945977"/>
          </a:xfrm>
        </p:spPr>
        <p:txBody>
          <a:bodyPr>
            <a:normAutofit/>
          </a:bodyPr>
          <a:lstStyle/>
          <a:p>
            <a:r>
              <a:rPr lang="en-GB" sz="3200"/>
              <a:t>Pre-contemplation toolkit</a:t>
            </a:r>
          </a:p>
        </p:txBody>
      </p:sp>
      <p:pic>
        <p:nvPicPr>
          <p:cNvPr id="5" name="Picture 4" descr="A picture containing shape&#10;&#10;Description automatically generated">
            <a:extLst>
              <a:ext uri="{FF2B5EF4-FFF2-40B4-BE49-F238E27FC236}">
                <a16:creationId xmlns:a16="http://schemas.microsoft.com/office/drawing/2014/main" id="{DCE95743-9EDF-48AC-B70B-399707D9286D}"/>
              </a:ext>
            </a:extLst>
          </p:cNvPr>
          <p:cNvPicPr>
            <a:picLocks noChangeAspect="1"/>
          </p:cNvPicPr>
          <p:nvPr/>
        </p:nvPicPr>
        <p:blipFill>
          <a:blip r:embed="rId3"/>
          <a:stretch>
            <a:fillRect/>
          </a:stretch>
        </p:blipFill>
        <p:spPr>
          <a:xfrm>
            <a:off x="3573524" y="2828095"/>
            <a:ext cx="2031324" cy="2031324"/>
          </a:xfrm>
          <a:prstGeom prst="rect">
            <a:avLst/>
          </a:prstGeom>
        </p:spPr>
      </p:pic>
      <p:sp>
        <p:nvSpPr>
          <p:cNvPr id="6" name="Rectangle 5">
            <a:extLst>
              <a:ext uri="{FF2B5EF4-FFF2-40B4-BE49-F238E27FC236}">
                <a16:creationId xmlns:a16="http://schemas.microsoft.com/office/drawing/2014/main" id="{BDD0727C-7F7A-4BCB-AE73-199A00CF536C}"/>
              </a:ext>
            </a:extLst>
          </p:cNvPr>
          <p:cNvSpPr/>
          <p:nvPr/>
        </p:nvSpPr>
        <p:spPr>
          <a:xfrm>
            <a:off x="0" y="6642556"/>
            <a:ext cx="4572000" cy="215444"/>
          </a:xfrm>
          <a:prstGeom prst="rect">
            <a:avLst/>
          </a:prstGeom>
        </p:spPr>
        <p:txBody>
          <a:bodyPr>
            <a:spAutoFit/>
          </a:bodyPr>
          <a:lstStyle/>
          <a:p>
            <a:r>
              <a:rPr lang="en-GB" sz="800">
                <a:solidFill>
                  <a:schemeClr val="bg1">
                    <a:lumMod val="75000"/>
                  </a:schemeClr>
                </a:solidFill>
              </a:rPr>
              <a:t>Icons made by </a:t>
            </a:r>
            <a:r>
              <a:rPr lang="en-GB" sz="800" err="1">
                <a:solidFill>
                  <a:schemeClr val="bg1">
                    <a:lumMod val="75000"/>
                  </a:schemeClr>
                </a:solidFill>
              </a:rPr>
              <a:t>Freepik</a:t>
            </a:r>
            <a:r>
              <a:rPr lang="en-GB" sz="800">
                <a:solidFill>
                  <a:schemeClr val="bg1">
                    <a:lumMod val="75000"/>
                  </a:schemeClr>
                </a:solidFill>
              </a:rPr>
              <a:t> from www.flaticon.com</a:t>
            </a:r>
          </a:p>
        </p:txBody>
      </p:sp>
      <p:grpSp>
        <p:nvGrpSpPr>
          <p:cNvPr id="16" name="Group 15">
            <a:extLst>
              <a:ext uri="{FF2B5EF4-FFF2-40B4-BE49-F238E27FC236}">
                <a16:creationId xmlns:a16="http://schemas.microsoft.com/office/drawing/2014/main" id="{2538D75C-913D-453B-A320-B98C1AFAE1D7}"/>
              </a:ext>
            </a:extLst>
          </p:cNvPr>
          <p:cNvGrpSpPr/>
          <p:nvPr/>
        </p:nvGrpSpPr>
        <p:grpSpPr>
          <a:xfrm>
            <a:off x="1539455" y="4092176"/>
            <a:ext cx="1350000" cy="1350000"/>
            <a:chOff x="-1702677" y="782805"/>
            <a:chExt cx="1350000" cy="1350000"/>
          </a:xfrm>
        </p:grpSpPr>
        <p:sp>
          <p:nvSpPr>
            <p:cNvPr id="15" name="Rectangle 14">
              <a:extLst>
                <a:ext uri="{FF2B5EF4-FFF2-40B4-BE49-F238E27FC236}">
                  <a16:creationId xmlns:a16="http://schemas.microsoft.com/office/drawing/2014/main" id="{2728B02C-D774-400C-B59A-E757A02CBAE0}"/>
                </a:ext>
              </a:extLst>
            </p:cNvPr>
            <p:cNvSpPr/>
            <p:nvPr/>
          </p:nvSpPr>
          <p:spPr>
            <a:xfrm>
              <a:off x="-1702677" y="782805"/>
              <a:ext cx="1350000" cy="1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logo&#10;&#10;Description automatically generated">
              <a:extLst>
                <a:ext uri="{FF2B5EF4-FFF2-40B4-BE49-F238E27FC236}">
                  <a16:creationId xmlns:a16="http://schemas.microsoft.com/office/drawing/2014/main" id="{2F60D41D-6F11-431D-A31B-7A71FC3E2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677" y="782805"/>
              <a:ext cx="1350000" cy="1350000"/>
            </a:xfrm>
            <a:prstGeom prst="rect">
              <a:avLst/>
            </a:prstGeom>
            <a:ln>
              <a:noFill/>
            </a:ln>
          </p:spPr>
        </p:pic>
      </p:grpSp>
      <p:grpSp>
        <p:nvGrpSpPr>
          <p:cNvPr id="12" name="Group 11">
            <a:extLst>
              <a:ext uri="{FF2B5EF4-FFF2-40B4-BE49-F238E27FC236}">
                <a16:creationId xmlns:a16="http://schemas.microsoft.com/office/drawing/2014/main" id="{5D6E891E-109E-4C81-99B4-486C2DF190A6}"/>
              </a:ext>
            </a:extLst>
          </p:cNvPr>
          <p:cNvGrpSpPr/>
          <p:nvPr/>
        </p:nvGrpSpPr>
        <p:grpSpPr>
          <a:xfrm>
            <a:off x="6254545" y="4066057"/>
            <a:ext cx="1350000" cy="1376119"/>
            <a:chOff x="9010647" y="588240"/>
            <a:chExt cx="1350000" cy="1376119"/>
          </a:xfrm>
        </p:grpSpPr>
        <p:sp>
          <p:nvSpPr>
            <p:cNvPr id="11" name="Rectangle 10">
              <a:extLst>
                <a:ext uri="{FF2B5EF4-FFF2-40B4-BE49-F238E27FC236}">
                  <a16:creationId xmlns:a16="http://schemas.microsoft.com/office/drawing/2014/main" id="{D8E75E1E-AC76-48EB-84E6-2324FBA18696}"/>
                </a:ext>
              </a:extLst>
            </p:cNvPr>
            <p:cNvSpPr/>
            <p:nvPr/>
          </p:nvSpPr>
          <p:spPr>
            <a:xfrm>
              <a:off x="9010647" y="614359"/>
              <a:ext cx="1350000" cy="1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automatically generated">
              <a:extLst>
                <a:ext uri="{FF2B5EF4-FFF2-40B4-BE49-F238E27FC236}">
                  <a16:creationId xmlns:a16="http://schemas.microsoft.com/office/drawing/2014/main" id="{A4037DE8-7261-40F7-87DC-863F23F59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0647" y="588240"/>
              <a:ext cx="1350000" cy="1350000"/>
            </a:xfrm>
            <a:prstGeom prst="rect">
              <a:avLst/>
            </a:prstGeom>
            <a:ln>
              <a:noFill/>
            </a:ln>
          </p:spPr>
        </p:pic>
      </p:grpSp>
      <p:sp>
        <p:nvSpPr>
          <p:cNvPr id="17" name="TextBox 16">
            <a:extLst>
              <a:ext uri="{FF2B5EF4-FFF2-40B4-BE49-F238E27FC236}">
                <a16:creationId xmlns:a16="http://schemas.microsoft.com/office/drawing/2014/main" id="{EA26BC3C-C595-4C2F-BE5F-83FB28AFF450}"/>
              </a:ext>
            </a:extLst>
          </p:cNvPr>
          <p:cNvSpPr txBox="1"/>
          <p:nvPr/>
        </p:nvSpPr>
        <p:spPr>
          <a:xfrm>
            <a:off x="3834600" y="3627772"/>
            <a:ext cx="1509172" cy="707886"/>
          </a:xfrm>
          <a:prstGeom prst="rect">
            <a:avLst/>
          </a:prstGeom>
          <a:solidFill>
            <a:schemeClr val="bg1"/>
          </a:solidFill>
        </p:spPr>
        <p:txBody>
          <a:bodyPr wrap="square" rtlCol="0">
            <a:spAutoFit/>
          </a:bodyPr>
          <a:lstStyle/>
          <a:p>
            <a:pPr algn="ctr"/>
            <a:r>
              <a:rPr lang="en-GB" sz="2000"/>
              <a:t>Supported storytelling</a:t>
            </a:r>
          </a:p>
        </p:txBody>
      </p:sp>
      <p:sp>
        <p:nvSpPr>
          <p:cNvPr id="3" name="TextBox 2">
            <a:extLst>
              <a:ext uri="{FF2B5EF4-FFF2-40B4-BE49-F238E27FC236}">
                <a16:creationId xmlns:a16="http://schemas.microsoft.com/office/drawing/2014/main" id="{50743654-D783-470A-B6F3-ECAD97BB433A}"/>
              </a:ext>
            </a:extLst>
          </p:cNvPr>
          <p:cNvSpPr txBox="1"/>
          <p:nvPr/>
        </p:nvSpPr>
        <p:spPr>
          <a:xfrm>
            <a:off x="180386" y="3694796"/>
            <a:ext cx="1350000" cy="646331"/>
          </a:xfrm>
          <a:prstGeom prst="rect">
            <a:avLst/>
          </a:prstGeom>
          <a:noFill/>
        </p:spPr>
        <p:txBody>
          <a:bodyPr wrap="square" rtlCol="0">
            <a:spAutoFit/>
          </a:bodyPr>
          <a:lstStyle/>
          <a:p>
            <a:pPr algn="ctr"/>
            <a:r>
              <a:rPr lang="en-GB"/>
              <a:t>Gentle questioning</a:t>
            </a:r>
          </a:p>
        </p:txBody>
      </p:sp>
      <p:sp>
        <p:nvSpPr>
          <p:cNvPr id="18" name="TextBox 17">
            <a:extLst>
              <a:ext uri="{FF2B5EF4-FFF2-40B4-BE49-F238E27FC236}">
                <a16:creationId xmlns:a16="http://schemas.microsoft.com/office/drawing/2014/main" id="{AF423688-E4A9-406E-A56B-BCE907AD1959}"/>
              </a:ext>
            </a:extLst>
          </p:cNvPr>
          <p:cNvSpPr txBox="1"/>
          <p:nvPr/>
        </p:nvSpPr>
        <p:spPr>
          <a:xfrm>
            <a:off x="7613614" y="3694796"/>
            <a:ext cx="1350000" cy="646331"/>
          </a:xfrm>
          <a:prstGeom prst="rect">
            <a:avLst/>
          </a:prstGeom>
          <a:noFill/>
        </p:spPr>
        <p:txBody>
          <a:bodyPr wrap="square" rtlCol="0">
            <a:spAutoFit/>
          </a:bodyPr>
          <a:lstStyle/>
          <a:p>
            <a:pPr algn="ctr"/>
            <a:r>
              <a:rPr lang="en-GB"/>
              <a:t>Active listening</a:t>
            </a:r>
          </a:p>
        </p:txBody>
      </p:sp>
      <p:sp>
        <p:nvSpPr>
          <p:cNvPr id="19" name="TextBox 18">
            <a:extLst>
              <a:ext uri="{FF2B5EF4-FFF2-40B4-BE49-F238E27FC236}">
                <a16:creationId xmlns:a16="http://schemas.microsoft.com/office/drawing/2014/main" id="{6EFE7520-D67B-48F1-BAF0-B884F62DF043}"/>
              </a:ext>
            </a:extLst>
          </p:cNvPr>
          <p:cNvSpPr txBox="1"/>
          <p:nvPr/>
        </p:nvSpPr>
        <p:spPr>
          <a:xfrm>
            <a:off x="5129496" y="754764"/>
            <a:ext cx="1350000" cy="646331"/>
          </a:xfrm>
          <a:prstGeom prst="rect">
            <a:avLst/>
          </a:prstGeom>
          <a:noFill/>
        </p:spPr>
        <p:txBody>
          <a:bodyPr wrap="square" rtlCol="0">
            <a:spAutoFit/>
          </a:bodyPr>
          <a:lstStyle/>
          <a:p>
            <a:pPr algn="ctr"/>
            <a:r>
              <a:rPr lang="en-GB"/>
              <a:t>Reflecting back</a:t>
            </a:r>
          </a:p>
        </p:txBody>
      </p:sp>
    </p:spTree>
    <p:extLst>
      <p:ext uri="{BB962C8B-B14F-4D97-AF65-F5344CB8AC3E}">
        <p14:creationId xmlns:p14="http://schemas.microsoft.com/office/powerpoint/2010/main" val="2184453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Contemplation &amp; preparation</a:t>
            </a:r>
          </a:p>
        </p:txBody>
      </p:sp>
    </p:spTree>
    <p:extLst>
      <p:ext uri="{BB962C8B-B14F-4D97-AF65-F5344CB8AC3E}">
        <p14:creationId xmlns:p14="http://schemas.microsoft.com/office/powerpoint/2010/main" val="1143943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Contemplation &amp; preparation 1/2</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4547" y="826523"/>
            <a:ext cx="8885370" cy="5552901"/>
          </a:xfrm>
        </p:spPr>
        <p:txBody>
          <a:bodyPr vert="horz" lIns="91440" tIns="45720" rIns="91440" bIns="45720" numCol="1" rtlCol="0" anchor="t">
            <a:noAutofit/>
          </a:bodyPr>
          <a:lstStyle/>
          <a:p>
            <a:pPr marL="0" indent="0">
              <a:spcBef>
                <a:spcPts val="0"/>
              </a:spcBef>
              <a:buNone/>
            </a:pPr>
            <a:r>
              <a:rPr lang="en-GB" sz="1200" b="1" dirty="0">
                <a:latin typeface="Calibri Light"/>
                <a:cs typeface="Calibri Light"/>
              </a:rPr>
              <a:t>Purpose: </a:t>
            </a:r>
            <a:r>
              <a:rPr lang="en-GB" sz="1200" dirty="0">
                <a:latin typeface="Calibri Light"/>
                <a:cs typeface="Calibri Light"/>
              </a:rPr>
              <a:t>To</a:t>
            </a:r>
            <a:r>
              <a:rPr lang="en-GB" sz="1200" b="1" dirty="0">
                <a:latin typeface="Calibri Light"/>
                <a:cs typeface="Calibri Light"/>
              </a:rPr>
              <a:t> </a:t>
            </a:r>
            <a:r>
              <a:rPr lang="en-GB" sz="1200" dirty="0">
                <a:latin typeface="Calibri Light"/>
                <a:cs typeface="Calibri Light"/>
              </a:rPr>
              <a:t>reflect on what a PSW can do to support people at these stages</a:t>
            </a:r>
          </a:p>
          <a:p>
            <a:pPr marL="0" indent="0">
              <a:spcBef>
                <a:spcPts val="0"/>
              </a:spcBef>
              <a:buNone/>
            </a:pPr>
            <a:endParaRPr lang="en-GB" sz="1200" dirty="0"/>
          </a:p>
          <a:p>
            <a:pPr marL="0" indent="0">
              <a:spcBef>
                <a:spcPts val="0"/>
              </a:spcBef>
              <a:buNone/>
            </a:pPr>
            <a:r>
              <a:rPr lang="en-GB" sz="1200" b="1" dirty="0">
                <a:latin typeface="Calibri Light"/>
                <a:cs typeface="Calibri Light"/>
              </a:rPr>
              <a:t>Instructions: </a:t>
            </a:r>
            <a:r>
              <a:rPr lang="en-GB" sz="1200" dirty="0">
                <a:latin typeface="Calibri Light"/>
                <a:cs typeface="Calibri Light"/>
              </a:rPr>
              <a:t>Show the cycle on slide 30 to remind people where we are on the cycle. Explain that we’re going to look at contemplation and preparation together as the tools are similar.</a:t>
            </a:r>
            <a:endParaRPr lang="en-GB" sz="1200" b="1" dirty="0">
              <a:latin typeface="Calibri Light"/>
              <a:cs typeface="Calibri Light"/>
            </a:endParaRPr>
          </a:p>
          <a:p>
            <a:pPr marL="0" indent="0">
              <a:spcBef>
                <a:spcPts val="0"/>
              </a:spcBef>
              <a:buNone/>
            </a:pPr>
            <a:r>
              <a:rPr lang="en-GB" sz="1200" b="1" dirty="0">
                <a:latin typeface="Calibri Light"/>
                <a:cs typeface="Calibri Light"/>
              </a:rPr>
              <a:t>Activity: </a:t>
            </a:r>
            <a:r>
              <a:rPr lang="en-GB" sz="1200" dirty="0">
                <a:latin typeface="Calibri Light"/>
                <a:cs typeface="Calibri Light"/>
              </a:rPr>
              <a:t>Get people into small groups to reflect on the questions on slide 31. Debrief by asking the group what someone might need from a PSW when they’re at this stage – write their thoughts up on the board. If necessary prompt or add in suggestions: </a:t>
            </a:r>
            <a:endParaRPr lang="en-GB" sz="1200" dirty="0"/>
          </a:p>
          <a:p>
            <a:pPr>
              <a:spcBef>
                <a:spcPts val="0"/>
              </a:spcBef>
              <a:spcAft>
                <a:spcPts val="0"/>
              </a:spcAft>
            </a:pPr>
            <a:r>
              <a:rPr lang="en-GB" sz="1200" dirty="0">
                <a:latin typeface="Calibri Light"/>
                <a:cs typeface="Calibri Light"/>
              </a:rPr>
              <a:t>Starting to explore areas for support/change </a:t>
            </a:r>
            <a:endParaRPr lang="en-GB" sz="1200" dirty="0"/>
          </a:p>
          <a:p>
            <a:pPr>
              <a:spcBef>
                <a:spcPts val="0"/>
              </a:spcBef>
              <a:spcAft>
                <a:spcPts val="0"/>
              </a:spcAft>
            </a:pPr>
            <a:r>
              <a:rPr lang="en-GB" sz="1200" dirty="0">
                <a:latin typeface="Calibri Light"/>
                <a:cs typeface="Calibri Light"/>
              </a:rPr>
              <a:t>Developing a flexible, realistic, shared plan</a:t>
            </a:r>
          </a:p>
          <a:p>
            <a:pPr>
              <a:spcBef>
                <a:spcPts val="0"/>
              </a:spcBef>
              <a:spcAft>
                <a:spcPts val="0"/>
              </a:spcAft>
            </a:pPr>
            <a:r>
              <a:rPr lang="en-GB" sz="1200" dirty="0">
                <a:latin typeface="Calibri Light"/>
                <a:cs typeface="Calibri Light"/>
              </a:rPr>
              <a:t>Considering what you want to put into place as support mechanisms. E.g. coming off medication</a:t>
            </a:r>
          </a:p>
          <a:p>
            <a:pPr marL="0" indent="0">
              <a:buNone/>
            </a:pPr>
            <a:r>
              <a:rPr lang="en-GB" sz="1200" dirty="0">
                <a:latin typeface="Calibri Light"/>
                <a:cs typeface="Calibri Light"/>
              </a:rPr>
              <a:t>Talk through the tools on slide 33, highlighting that each one has a different purpose depending on where the individual is on their journey. Community mapping , and person mapping are great visual ways for people to think about how they can access support in their networks and community. Online tools such as mood juice can help individuals find new and creative ways to achieve their goals. Wellness plans and advanced directives can help people to reflect on the tools techniques and support they might have access to and how they might communicate their needs to others when they are facing challenges. </a:t>
            </a:r>
            <a:endParaRPr lang="en-GB" sz="1200" dirty="0"/>
          </a:p>
          <a:p>
            <a:pPr marL="0" indent="0">
              <a:buNone/>
            </a:pPr>
            <a:r>
              <a:rPr lang="en-GB" sz="1200" dirty="0">
                <a:latin typeface="Calibri Light"/>
                <a:cs typeface="Calibri Light"/>
              </a:rPr>
              <a:t>Show the mood juice screen shot and ask if anyone has used it or other similar websites? Invite them to share if they have. Explain that sites like mood juice are a great starting point for a conversation with someone who might be open to starting a change journey, but might be unsure of where to start. As a peer you can support them to explore the different areas and see if anything jumps out as something they might want to think about in more detail.</a:t>
            </a:r>
          </a:p>
          <a:p>
            <a:pPr marL="0" indent="0">
              <a:buNone/>
            </a:pPr>
            <a:endParaRPr lang="en-GB" sz="1200" dirty="0"/>
          </a:p>
          <a:p>
            <a:pPr marL="0" indent="0">
              <a:lnSpc>
                <a:spcPct val="100000"/>
              </a:lnSpc>
              <a:spcBef>
                <a:spcPts val="0"/>
              </a:spcBef>
              <a:spcAft>
                <a:spcPts val="600"/>
              </a:spcAft>
              <a:buNone/>
            </a:pPr>
            <a:endParaRPr lang="en-GB" sz="1200" b="1" dirty="0"/>
          </a:p>
        </p:txBody>
      </p:sp>
    </p:spTree>
    <p:extLst>
      <p:ext uri="{BB962C8B-B14F-4D97-AF65-F5344CB8AC3E}">
        <p14:creationId xmlns:p14="http://schemas.microsoft.com/office/powerpoint/2010/main" val="362426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BD8F60-1F54-4DA2-A3CF-0D772F0BCB8D}"/>
              </a:ext>
            </a:extLst>
          </p:cNvPr>
          <p:cNvSpPr>
            <a:spLocks noGrp="1"/>
          </p:cNvSpPr>
          <p:nvPr>
            <p:ph type="title"/>
          </p:nvPr>
        </p:nvSpPr>
        <p:spPr/>
        <p:txBody>
          <a:bodyPr/>
          <a:lstStyle/>
          <a:p>
            <a:r>
              <a:rPr lang="en-GB"/>
              <a:t>Contemplation and preparation 2/2</a:t>
            </a:r>
          </a:p>
        </p:txBody>
      </p:sp>
      <p:sp>
        <p:nvSpPr>
          <p:cNvPr id="3" name="Content Placeholder 2">
            <a:extLst>
              <a:ext uri="{FF2B5EF4-FFF2-40B4-BE49-F238E27FC236}">
                <a16:creationId xmlns:a16="http://schemas.microsoft.com/office/drawing/2014/main" id="{5306909A-C3C9-45DE-A9EC-C8C5DA95DDF9}"/>
              </a:ext>
            </a:extLst>
          </p:cNvPr>
          <p:cNvSpPr>
            <a:spLocks noGrp="1"/>
          </p:cNvSpPr>
          <p:nvPr>
            <p:ph idx="1"/>
          </p:nvPr>
        </p:nvSpPr>
        <p:spPr>
          <a:xfrm>
            <a:off x="142240" y="888274"/>
            <a:ext cx="8636231" cy="5551715"/>
          </a:xfrm>
        </p:spPr>
        <p:txBody>
          <a:bodyPr vert="horz" lIns="91440" tIns="45720" rIns="91440" bIns="45720" rtlCol="0" anchor="t">
            <a:noAutofit/>
          </a:bodyPr>
          <a:lstStyle/>
          <a:p>
            <a:pPr marL="0" indent="0">
              <a:buNone/>
            </a:pPr>
            <a:r>
              <a:rPr lang="en-GB" sz="1200">
                <a:latin typeface="Calibri Light"/>
                <a:cs typeface="Calibri Light"/>
              </a:rPr>
              <a:t>Community and person mapping are a mixture of techniques such as mind mapping, service mapping and support mapping that keeps the person at the centre and is genuinely co-produced and an organic document that people can change  and use as part of their overall support plan. Show examples on slides 35 and 36. People can use these to identify resources, sources of support, and potential blockers to their planned change. Using the Red, Amber and Green ratings for added visual effect, the following meanings are:</a:t>
            </a:r>
          </a:p>
          <a:p>
            <a:pPr>
              <a:spcBef>
                <a:spcPts val="0"/>
              </a:spcBef>
              <a:spcAft>
                <a:spcPts val="0"/>
              </a:spcAft>
            </a:pPr>
            <a:r>
              <a:rPr lang="en-GB" sz="1200">
                <a:latin typeface="Calibri Light"/>
                <a:cs typeface="Calibri Light"/>
              </a:rPr>
              <a:t>Red – something /service etc is NOT happing at all and is a block </a:t>
            </a:r>
            <a:endParaRPr lang="en-GB" sz="1200"/>
          </a:p>
          <a:p>
            <a:pPr>
              <a:spcBef>
                <a:spcPts val="0"/>
              </a:spcBef>
              <a:spcAft>
                <a:spcPts val="0"/>
              </a:spcAft>
            </a:pPr>
            <a:r>
              <a:rPr lang="en-GB" sz="1200">
                <a:latin typeface="Calibri Light"/>
                <a:cs typeface="Calibri Light"/>
              </a:rPr>
              <a:t>Amber – something that is potentially happing or been worked on </a:t>
            </a:r>
            <a:endParaRPr lang="en-GB" sz="1200"/>
          </a:p>
          <a:p>
            <a:pPr>
              <a:spcBef>
                <a:spcPts val="0"/>
              </a:spcBef>
              <a:spcAft>
                <a:spcPts val="0"/>
              </a:spcAft>
            </a:pPr>
            <a:r>
              <a:rPr lang="en-GB" sz="1200">
                <a:latin typeface="Calibri Light"/>
                <a:cs typeface="Calibri Light"/>
              </a:rPr>
              <a:t>Green – service /support area is active and is helpful </a:t>
            </a:r>
            <a:endParaRPr lang="en-GB" sz="1200"/>
          </a:p>
          <a:p>
            <a:pPr marL="0" indent="0">
              <a:buNone/>
            </a:pPr>
            <a:r>
              <a:rPr lang="en-GB" sz="1200" b="1">
                <a:latin typeface="Calibri Light"/>
                <a:cs typeface="Calibri Light"/>
              </a:rPr>
              <a:t>Demonstration</a:t>
            </a:r>
            <a:r>
              <a:rPr lang="en-GB" sz="1200">
                <a:latin typeface="Calibri Light"/>
                <a:cs typeface="Calibri Light"/>
              </a:rPr>
              <a:t> – facilitators to complete a person/community map on the board as a demonstration of how it can be used with another person. One facilitator to guide the other through creating a map of their own community</a:t>
            </a:r>
          </a:p>
          <a:p>
            <a:pPr marL="0" indent="0">
              <a:buNone/>
            </a:pPr>
            <a:r>
              <a:rPr lang="en-GB" sz="1200">
                <a:latin typeface="Calibri Light"/>
                <a:cs typeface="Calibri Light"/>
              </a:rPr>
              <a:t>Another useful tool for exploration is the wellness plans we covered in module 1. Explain that these are a great way to consider things that will help to keep them well on their journey, as well as triggers and warning signs that things might not be going so well. They can also use these plans to capture the resources and sources of support explored through the previous tools.</a:t>
            </a:r>
          </a:p>
          <a:p>
            <a:pPr marL="0" indent="0">
              <a:buNone/>
            </a:pPr>
            <a:r>
              <a:rPr lang="en-GB" sz="1200">
                <a:latin typeface="Calibri Light"/>
                <a:cs typeface="Calibri Light"/>
              </a:rPr>
              <a:t>Finally advance statements, advance decisions and Long Lasting Power of Attorney are tools worth exploring before someone starts to make any major changes. Show definitions on slide 37. The reason why this is so important, is to make sure their wishes are followed should they become too unwell to make decisions for themselves. An advanced decision and Lasting Power of Attorney essentially means that professionals can’t just ‘do what they want’, they have to take into account a person’s wishes and involve their nominated person, which is usually a family member.</a:t>
            </a:r>
          </a:p>
          <a:p>
            <a:pPr marL="0" indent="0">
              <a:buNone/>
            </a:pPr>
            <a:r>
              <a:rPr lang="en-GB" sz="1200">
                <a:latin typeface="Calibri Light"/>
                <a:cs typeface="Calibri Light"/>
              </a:rPr>
              <a:t>Since a person can make a statement/decision or complete a LPA when they have capacity peers are in a good place to make people aware that these things exist and sign post them or support them to put their wishes down.</a:t>
            </a:r>
          </a:p>
          <a:p>
            <a:pPr marL="0" indent="0">
              <a:buNone/>
            </a:pPr>
            <a:r>
              <a:rPr lang="en-GB" sz="1200">
                <a:latin typeface="Calibri Light"/>
                <a:cs typeface="Calibri Light"/>
              </a:rPr>
              <a:t>Examples of advance statement and direction are in the handouts. Invite and questions or reflections.</a:t>
            </a:r>
          </a:p>
          <a:p>
            <a:pPr marL="0" indent="0">
              <a:spcBef>
                <a:spcPts val="600"/>
              </a:spcBef>
              <a:spcAft>
                <a:spcPts val="0"/>
              </a:spcAft>
              <a:buNone/>
            </a:pPr>
            <a:r>
              <a:rPr lang="en-GB" sz="1200" b="1">
                <a:latin typeface="Calibri Light"/>
                <a:cs typeface="Calibri Light"/>
              </a:rPr>
              <a:t>Timings: </a:t>
            </a:r>
            <a:r>
              <a:rPr lang="en-GB" sz="1200">
                <a:latin typeface="Calibri Light"/>
                <a:cs typeface="Calibri Light"/>
              </a:rPr>
              <a:t>Activity: 10 mins, Debrief: 10 mins</a:t>
            </a:r>
          </a:p>
          <a:p>
            <a:pPr marL="0" indent="0">
              <a:spcBef>
                <a:spcPts val="600"/>
              </a:spcBef>
              <a:spcAft>
                <a:spcPts val="0"/>
              </a:spcAft>
              <a:buNone/>
            </a:pPr>
            <a:r>
              <a:rPr lang="en-GB" sz="1200">
                <a:latin typeface="Calibri Light"/>
                <a:cs typeface="Calibri Light"/>
              </a:rPr>
              <a:t>Introduction to tools and demonstration: 20 mins</a:t>
            </a:r>
          </a:p>
          <a:p>
            <a:pPr marL="0" indent="0">
              <a:spcBef>
                <a:spcPts val="600"/>
              </a:spcBef>
              <a:spcAft>
                <a:spcPts val="0"/>
              </a:spcAft>
              <a:buNone/>
            </a:pPr>
            <a:r>
              <a:rPr lang="en-GB" sz="1200">
                <a:latin typeface="Calibri Light"/>
                <a:cs typeface="Calibri Light"/>
              </a:rPr>
              <a:t>Overview of advanced statements etc: 20 mins</a:t>
            </a:r>
          </a:p>
        </p:txBody>
      </p:sp>
    </p:spTree>
    <p:extLst>
      <p:ext uri="{BB962C8B-B14F-4D97-AF65-F5344CB8AC3E}">
        <p14:creationId xmlns:p14="http://schemas.microsoft.com/office/powerpoint/2010/main" val="408033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latin typeface="Calibri Light"/>
                <a:cs typeface="Calibri Light"/>
              </a:rPr>
              <a:t>Trainer notes: Housekeeping</a:t>
            </a:r>
            <a:endParaRPr lang="en-GB"/>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27693" y="1139695"/>
            <a:ext cx="8288614" cy="4960324"/>
          </a:xfrm>
        </p:spPr>
        <p:txBody>
          <a:bodyPr vert="horz" lIns="91440" tIns="45720" rIns="91440" bIns="45720" rtlCol="0" anchor="t">
            <a:noAutofit/>
          </a:bodyPr>
          <a:lstStyle/>
          <a:p>
            <a:pPr marL="0" indent="0">
              <a:buNone/>
            </a:pPr>
            <a:r>
              <a:rPr lang="en-GB" b="1"/>
              <a:t>Purpose: </a:t>
            </a:r>
            <a:r>
              <a:rPr lang="en-GB"/>
              <a:t>To make sure everyone knows the basics about the venue and the day</a:t>
            </a:r>
            <a:endParaRPr lang="en-GB" b="1"/>
          </a:p>
          <a:p>
            <a:pPr marL="0" indent="0">
              <a:buNone/>
            </a:pPr>
            <a:r>
              <a:rPr lang="en-GB" b="1"/>
              <a:t>Materials: </a:t>
            </a:r>
            <a:r>
              <a:rPr lang="en-GB"/>
              <a:t>None</a:t>
            </a:r>
          </a:p>
          <a:p>
            <a:pPr marL="0" indent="0">
              <a:buNone/>
            </a:pPr>
            <a:r>
              <a:rPr lang="en-GB" b="1">
                <a:latin typeface="Calibri Light"/>
                <a:cs typeface="Calibri Light"/>
              </a:rPr>
              <a:t>Instructions: </a:t>
            </a:r>
            <a:r>
              <a:rPr lang="en-GB">
                <a:latin typeface="Calibri Light"/>
                <a:cs typeface="Calibri Light"/>
              </a:rPr>
              <a:t>Talk through the icons on slide 4:</a:t>
            </a:r>
          </a:p>
          <a:p>
            <a:r>
              <a:rPr lang="en-GB"/>
              <a:t>Finish time</a:t>
            </a:r>
          </a:p>
          <a:p>
            <a:r>
              <a:rPr lang="en-GB"/>
              <a:t>Tea/coffee breaks – what time breaks are planned and letting people know that you can stop for additional breaks if needed. Let people know where the break-out spaces are</a:t>
            </a:r>
          </a:p>
          <a:p>
            <a:r>
              <a:rPr lang="en-GB"/>
              <a:t>Lunch – let people know that lunch is provided and at what time</a:t>
            </a:r>
          </a:p>
          <a:p>
            <a:r>
              <a:rPr lang="en-GB"/>
              <a:t>Toilets – make sure everyone knows where they are</a:t>
            </a:r>
          </a:p>
          <a:p>
            <a:r>
              <a:rPr lang="en-GB"/>
              <a:t>Fire – let them know if there are any planned fire tests and where the fire exits are</a:t>
            </a:r>
          </a:p>
          <a:p>
            <a:r>
              <a:rPr lang="en-GB">
                <a:latin typeface="Calibri Light"/>
                <a:cs typeface="Calibri Light"/>
              </a:rPr>
              <a:t>Phones – ask people to put their phones onto silent (or off if possible!)</a:t>
            </a:r>
          </a:p>
          <a:p>
            <a:pPr marL="0" indent="0">
              <a:buNone/>
            </a:pPr>
            <a:r>
              <a:rPr lang="en-GB" b="1">
                <a:latin typeface="Calibri Light"/>
                <a:cs typeface="Calibri Light"/>
              </a:rPr>
              <a:t>Timings: </a:t>
            </a:r>
            <a:r>
              <a:rPr lang="en-GB">
                <a:latin typeface="Calibri Light"/>
                <a:cs typeface="Calibri Light"/>
              </a:rPr>
              <a:t>5 minutes</a:t>
            </a:r>
            <a:endParaRPr lang="en-GB" b="1"/>
          </a:p>
        </p:txBody>
      </p:sp>
    </p:spTree>
    <p:extLst>
      <p:ext uri="{BB962C8B-B14F-4D97-AF65-F5344CB8AC3E}">
        <p14:creationId xmlns:p14="http://schemas.microsoft.com/office/powerpoint/2010/main" val="844612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0F91B-FC86-4CB2-80F7-DE24F28AB40C}"/>
              </a:ext>
            </a:extLst>
          </p:cNvPr>
          <p:cNvSpPr>
            <a:spLocks noGrp="1"/>
          </p:cNvSpPr>
          <p:nvPr>
            <p:ph type="title"/>
          </p:nvPr>
        </p:nvSpPr>
        <p:spPr>
          <a:xfrm>
            <a:off x="73297" y="399490"/>
            <a:ext cx="7226559" cy="945977"/>
          </a:xfrm>
        </p:spPr>
        <p:txBody>
          <a:bodyPr>
            <a:normAutofit/>
          </a:bodyPr>
          <a:lstStyle/>
          <a:p>
            <a:r>
              <a:rPr lang="en-GB"/>
              <a:t>Change cycle</a:t>
            </a:r>
          </a:p>
        </p:txBody>
      </p:sp>
      <p:sp>
        <p:nvSpPr>
          <p:cNvPr id="10" name="Arrow: Circular 9">
            <a:extLst>
              <a:ext uri="{FF2B5EF4-FFF2-40B4-BE49-F238E27FC236}">
                <a16:creationId xmlns:a16="http://schemas.microsoft.com/office/drawing/2014/main" id="{5009F634-43D6-462F-ABBC-C78AC50D503E}"/>
              </a:ext>
            </a:extLst>
          </p:cNvPr>
          <p:cNvSpPr/>
          <p:nvPr/>
        </p:nvSpPr>
        <p:spPr>
          <a:xfrm>
            <a:off x="1698073" y="537789"/>
            <a:ext cx="5747852" cy="5747852"/>
          </a:xfrm>
          <a:prstGeom prst="circularArrow">
            <a:avLst>
              <a:gd name="adj1" fmla="val 2725"/>
              <a:gd name="adj2" fmla="val 312630"/>
              <a:gd name="adj3" fmla="val 14216323"/>
              <a:gd name="adj4" fmla="val 17139195"/>
              <a:gd name="adj5" fmla="val 4043"/>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EF2C1782-3813-473E-9392-0F180B65DAF4}"/>
              </a:ext>
            </a:extLst>
          </p:cNvPr>
          <p:cNvSpPr/>
          <p:nvPr/>
        </p:nvSpPr>
        <p:spPr>
          <a:xfrm>
            <a:off x="3466500" y="544464"/>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Pre-contemplation</a:t>
            </a:r>
          </a:p>
          <a:p>
            <a:pPr marL="0" lvl="0" indent="0" algn="ctr" defTabSz="1066800">
              <a:lnSpc>
                <a:spcPct val="90000"/>
              </a:lnSpc>
              <a:spcBef>
                <a:spcPct val="0"/>
              </a:spcBef>
              <a:spcAft>
                <a:spcPct val="35000"/>
              </a:spcAft>
              <a:buNone/>
            </a:pPr>
            <a:r>
              <a:rPr lang="en-GB" sz="1600"/>
              <a:t>Not considering change</a:t>
            </a:r>
            <a:endParaRPr lang="en-GB" sz="1400" kern="1200"/>
          </a:p>
        </p:txBody>
      </p:sp>
      <p:sp>
        <p:nvSpPr>
          <p:cNvPr id="12" name="Freeform: Shape 11">
            <a:extLst>
              <a:ext uri="{FF2B5EF4-FFF2-40B4-BE49-F238E27FC236}">
                <a16:creationId xmlns:a16="http://schemas.microsoft.com/office/drawing/2014/main" id="{8B0C2E90-124B-4270-AB21-4BC14A6247EC}"/>
              </a:ext>
            </a:extLst>
          </p:cNvPr>
          <p:cNvSpPr/>
          <p:nvPr/>
        </p:nvSpPr>
        <p:spPr>
          <a:xfrm>
            <a:off x="5485885"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1616975"/>
              <a:satOff val="448"/>
              <a:lumOff val="-5687"/>
              <a:alphaOff val="0"/>
            </a:schemeClr>
          </a:fillRef>
          <a:effectRef idx="0">
            <a:schemeClr val="accent2">
              <a:hueOff val="1616975"/>
              <a:satOff val="448"/>
              <a:lumOff val="-5687"/>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Contemplation</a:t>
            </a:r>
          </a:p>
          <a:p>
            <a:pPr marL="0" lvl="0" indent="0" algn="ctr" defTabSz="1066800">
              <a:lnSpc>
                <a:spcPct val="90000"/>
              </a:lnSpc>
              <a:spcBef>
                <a:spcPct val="0"/>
              </a:spcBef>
              <a:spcAft>
                <a:spcPct val="35000"/>
              </a:spcAft>
              <a:buNone/>
            </a:pPr>
            <a:r>
              <a:rPr lang="en-GB" sz="1600" kern="1200"/>
              <a:t>Change is possible</a:t>
            </a:r>
          </a:p>
        </p:txBody>
      </p:sp>
      <p:sp>
        <p:nvSpPr>
          <p:cNvPr id="13" name="Freeform: Shape 12">
            <a:extLst>
              <a:ext uri="{FF2B5EF4-FFF2-40B4-BE49-F238E27FC236}">
                <a16:creationId xmlns:a16="http://schemas.microsoft.com/office/drawing/2014/main" id="{46788F30-7A18-40F8-8D26-D97B7CFB297A}"/>
              </a:ext>
            </a:extLst>
          </p:cNvPr>
          <p:cNvSpPr/>
          <p:nvPr/>
        </p:nvSpPr>
        <p:spPr>
          <a:xfrm>
            <a:off x="5485885"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3233949"/>
              <a:satOff val="895"/>
              <a:lumOff val="-11373"/>
              <a:alphaOff val="0"/>
            </a:schemeClr>
          </a:fillRef>
          <a:effectRef idx="0">
            <a:schemeClr val="accent2">
              <a:hueOff val="3233949"/>
              <a:satOff val="895"/>
              <a:lumOff val="-1137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Preparation</a:t>
            </a:r>
          </a:p>
          <a:p>
            <a:pPr marL="0" lvl="0" indent="0" algn="ctr" defTabSz="1066800">
              <a:lnSpc>
                <a:spcPct val="90000"/>
              </a:lnSpc>
              <a:spcBef>
                <a:spcPct val="0"/>
              </a:spcBef>
              <a:spcAft>
                <a:spcPct val="35000"/>
              </a:spcAft>
              <a:buNone/>
            </a:pPr>
            <a:r>
              <a:rPr lang="en-GB" sz="1600"/>
              <a:t>Planning the change</a:t>
            </a:r>
            <a:endParaRPr lang="en-GB" sz="1600" kern="1200"/>
          </a:p>
        </p:txBody>
      </p:sp>
      <p:sp>
        <p:nvSpPr>
          <p:cNvPr id="14" name="Freeform: Shape 13">
            <a:extLst>
              <a:ext uri="{FF2B5EF4-FFF2-40B4-BE49-F238E27FC236}">
                <a16:creationId xmlns:a16="http://schemas.microsoft.com/office/drawing/2014/main" id="{D377C472-FE03-480B-991D-52AFB895A989}"/>
              </a:ext>
            </a:extLst>
          </p:cNvPr>
          <p:cNvSpPr/>
          <p:nvPr/>
        </p:nvSpPr>
        <p:spPr>
          <a:xfrm>
            <a:off x="3466500" y="5208035"/>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4850924"/>
              <a:satOff val="1343"/>
              <a:lumOff val="-17060"/>
              <a:alphaOff val="0"/>
            </a:schemeClr>
          </a:fillRef>
          <a:effectRef idx="0">
            <a:schemeClr val="accent2">
              <a:hueOff val="4850924"/>
              <a:satOff val="1343"/>
              <a:lumOff val="-1706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Action</a:t>
            </a:r>
          </a:p>
          <a:p>
            <a:pPr marL="0" lvl="0" indent="0" algn="ctr" defTabSz="1066800">
              <a:lnSpc>
                <a:spcPct val="90000"/>
              </a:lnSpc>
              <a:spcBef>
                <a:spcPct val="0"/>
              </a:spcBef>
              <a:spcAft>
                <a:spcPct val="35000"/>
              </a:spcAft>
              <a:buNone/>
            </a:pPr>
            <a:r>
              <a:rPr lang="en-GB" sz="1600" kern="1200"/>
              <a:t>Taking steps to change</a:t>
            </a:r>
          </a:p>
        </p:txBody>
      </p:sp>
      <p:sp>
        <p:nvSpPr>
          <p:cNvPr id="15" name="Freeform: Shape 14">
            <a:extLst>
              <a:ext uri="{FF2B5EF4-FFF2-40B4-BE49-F238E27FC236}">
                <a16:creationId xmlns:a16="http://schemas.microsoft.com/office/drawing/2014/main" id="{C89414A7-ABB4-40CF-A9C6-94E465D8D5CA}"/>
              </a:ext>
            </a:extLst>
          </p:cNvPr>
          <p:cNvSpPr/>
          <p:nvPr/>
        </p:nvSpPr>
        <p:spPr>
          <a:xfrm>
            <a:off x="1447114"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6467898"/>
              <a:satOff val="1790"/>
              <a:lumOff val="-22746"/>
              <a:alphaOff val="0"/>
            </a:schemeClr>
          </a:fillRef>
          <a:effectRef idx="0">
            <a:schemeClr val="accent2">
              <a:hueOff val="6467898"/>
              <a:satOff val="1790"/>
              <a:lumOff val="-22746"/>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Maintenance</a:t>
            </a:r>
          </a:p>
          <a:p>
            <a:pPr marL="0" lvl="0" indent="0" algn="ctr" defTabSz="1066800">
              <a:lnSpc>
                <a:spcPct val="90000"/>
              </a:lnSpc>
              <a:spcBef>
                <a:spcPct val="0"/>
              </a:spcBef>
              <a:spcAft>
                <a:spcPct val="35000"/>
              </a:spcAft>
              <a:buNone/>
            </a:pPr>
            <a:r>
              <a:rPr lang="en-GB" sz="1600"/>
              <a:t>Change is maintained</a:t>
            </a:r>
            <a:endParaRPr lang="en-GB" sz="1600" kern="1200"/>
          </a:p>
        </p:txBody>
      </p:sp>
      <p:sp>
        <p:nvSpPr>
          <p:cNvPr id="16" name="Freeform: Shape 15">
            <a:extLst>
              <a:ext uri="{FF2B5EF4-FFF2-40B4-BE49-F238E27FC236}">
                <a16:creationId xmlns:a16="http://schemas.microsoft.com/office/drawing/2014/main" id="{B21E3AD0-B956-43E2-95D4-05F9F8E37DE8}"/>
              </a:ext>
            </a:extLst>
          </p:cNvPr>
          <p:cNvSpPr/>
          <p:nvPr/>
        </p:nvSpPr>
        <p:spPr>
          <a:xfrm>
            <a:off x="1447114"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8084873"/>
              <a:satOff val="2238"/>
              <a:lumOff val="-28433"/>
              <a:alphaOff val="0"/>
            </a:schemeClr>
          </a:fillRef>
          <a:effectRef idx="0">
            <a:schemeClr val="accent2">
              <a:hueOff val="8084873"/>
              <a:satOff val="2238"/>
              <a:lumOff val="-2843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Relapse</a:t>
            </a:r>
          </a:p>
          <a:p>
            <a:pPr marL="0" lvl="0" indent="0" algn="ctr" defTabSz="1066800">
              <a:lnSpc>
                <a:spcPct val="90000"/>
              </a:lnSpc>
              <a:spcBef>
                <a:spcPct val="0"/>
              </a:spcBef>
              <a:spcAft>
                <a:spcPct val="35000"/>
              </a:spcAft>
              <a:buNone/>
            </a:pPr>
            <a:r>
              <a:rPr lang="en-GB" sz="1600" kern="1200"/>
              <a:t>Back to old behaviours</a:t>
            </a:r>
          </a:p>
        </p:txBody>
      </p:sp>
      <p:sp>
        <p:nvSpPr>
          <p:cNvPr id="21" name="TextBox 20">
            <a:extLst>
              <a:ext uri="{FF2B5EF4-FFF2-40B4-BE49-F238E27FC236}">
                <a16:creationId xmlns:a16="http://schemas.microsoft.com/office/drawing/2014/main" id="{5D77E1E8-E4A7-4D1A-A18D-71D67D3348F5}"/>
              </a:ext>
            </a:extLst>
          </p:cNvPr>
          <p:cNvSpPr txBox="1"/>
          <p:nvPr/>
        </p:nvSpPr>
        <p:spPr>
          <a:xfrm>
            <a:off x="3321268" y="4080233"/>
            <a:ext cx="2501462" cy="523220"/>
          </a:xfrm>
          <a:prstGeom prst="rect">
            <a:avLst/>
          </a:prstGeom>
          <a:noFill/>
        </p:spPr>
        <p:txBody>
          <a:bodyPr wrap="square" rtlCol="0">
            <a:spAutoFit/>
          </a:bodyPr>
          <a:lstStyle/>
          <a:p>
            <a:pPr algn="ctr"/>
            <a:r>
              <a:rPr lang="en-GB" sz="1400"/>
              <a:t>Upward spiral: </a:t>
            </a:r>
          </a:p>
          <a:p>
            <a:pPr algn="ctr"/>
            <a:r>
              <a:rPr lang="en-GB" sz="1400"/>
              <a:t>Learn from relapse</a:t>
            </a:r>
          </a:p>
        </p:txBody>
      </p:sp>
      <p:pic>
        <p:nvPicPr>
          <p:cNvPr id="43" name="Picture 42">
            <a:extLst>
              <a:ext uri="{FF2B5EF4-FFF2-40B4-BE49-F238E27FC236}">
                <a16:creationId xmlns:a16="http://schemas.microsoft.com/office/drawing/2014/main" id="{2C61A7CE-D887-4221-8719-D8306EAC4142}"/>
              </a:ext>
            </a:extLst>
          </p:cNvPr>
          <p:cNvPicPr>
            <a:picLocks noChangeAspect="1"/>
          </p:cNvPicPr>
          <p:nvPr/>
        </p:nvPicPr>
        <p:blipFill>
          <a:blip r:embed="rId3"/>
          <a:stretch>
            <a:fillRect/>
          </a:stretch>
        </p:blipFill>
        <p:spPr>
          <a:xfrm>
            <a:off x="3605304" y="2107784"/>
            <a:ext cx="1933390" cy="1972449"/>
          </a:xfrm>
          <a:prstGeom prst="rect">
            <a:avLst/>
          </a:prstGeom>
        </p:spPr>
      </p:pic>
      <p:sp>
        <p:nvSpPr>
          <p:cNvPr id="44" name="TextBox 43">
            <a:extLst>
              <a:ext uri="{FF2B5EF4-FFF2-40B4-BE49-F238E27FC236}">
                <a16:creationId xmlns:a16="http://schemas.microsoft.com/office/drawing/2014/main" id="{768F7D1F-8E43-44C5-AC9F-F399BF81F741}"/>
              </a:ext>
            </a:extLst>
          </p:cNvPr>
          <p:cNvSpPr txBox="1"/>
          <p:nvPr/>
        </p:nvSpPr>
        <p:spPr>
          <a:xfrm flipH="1">
            <a:off x="0" y="6014963"/>
            <a:ext cx="3321268" cy="430887"/>
          </a:xfrm>
          <a:prstGeom prst="rect">
            <a:avLst/>
          </a:prstGeom>
          <a:noFill/>
        </p:spPr>
        <p:txBody>
          <a:bodyPr wrap="square" rtlCol="0">
            <a:spAutoFit/>
          </a:bodyPr>
          <a:lstStyle/>
          <a:p>
            <a:r>
              <a:rPr lang="en-GB" sz="1100"/>
              <a:t>Adapted from Prochaska &amp; DiClemente’s Transtheoretical Model of Change (1997)</a:t>
            </a:r>
          </a:p>
        </p:txBody>
      </p:sp>
    </p:spTree>
    <p:extLst>
      <p:ext uri="{BB962C8B-B14F-4D97-AF65-F5344CB8AC3E}">
        <p14:creationId xmlns:p14="http://schemas.microsoft.com/office/powerpoint/2010/main" val="484563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What is it like?</a:t>
            </a:r>
          </a:p>
        </p:txBody>
      </p:sp>
      <p:sp>
        <p:nvSpPr>
          <p:cNvPr id="8" name="Content Placeholder 7">
            <a:extLst>
              <a:ext uri="{FF2B5EF4-FFF2-40B4-BE49-F238E27FC236}">
                <a16:creationId xmlns:a16="http://schemas.microsoft.com/office/drawing/2014/main" id="{62EB9644-EEA1-4C89-B100-514E113BA6DC}"/>
              </a:ext>
            </a:extLst>
          </p:cNvPr>
          <p:cNvSpPr>
            <a:spLocks noGrp="1"/>
          </p:cNvSpPr>
          <p:nvPr>
            <p:ph idx="1"/>
          </p:nvPr>
        </p:nvSpPr>
        <p:spPr/>
        <p:txBody>
          <a:bodyPr/>
          <a:lstStyle/>
          <a:p>
            <a:r>
              <a:rPr lang="en-GB"/>
              <a:t>Think back to your change – what was it like to be at these stages</a:t>
            </a:r>
          </a:p>
          <a:p>
            <a:r>
              <a:rPr lang="en-GB"/>
              <a:t>What did it feel like?</a:t>
            </a:r>
          </a:p>
          <a:p>
            <a:r>
              <a:rPr lang="en-GB"/>
              <a:t>What did it look like?</a:t>
            </a:r>
          </a:p>
          <a:p>
            <a:r>
              <a:rPr lang="en-GB"/>
              <a:t>How would you identify if someone else was at these stages?</a:t>
            </a:r>
          </a:p>
        </p:txBody>
      </p:sp>
    </p:spTree>
    <p:extLst>
      <p:ext uri="{BB962C8B-B14F-4D97-AF65-F5344CB8AC3E}">
        <p14:creationId xmlns:p14="http://schemas.microsoft.com/office/powerpoint/2010/main" val="4013054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E0D1E0-13CD-4088-BF8E-E26E208A1ED9}"/>
              </a:ext>
            </a:extLst>
          </p:cNvPr>
          <p:cNvSpPr>
            <a:spLocks noGrp="1"/>
          </p:cNvSpPr>
          <p:nvPr>
            <p:ph type="title"/>
          </p:nvPr>
        </p:nvSpPr>
        <p:spPr>
          <a:xfrm>
            <a:off x="0" y="82421"/>
            <a:ext cx="8288614" cy="945977"/>
          </a:xfrm>
        </p:spPr>
        <p:txBody>
          <a:bodyPr/>
          <a:lstStyle/>
          <a:p>
            <a:r>
              <a:rPr lang="en-GB"/>
              <a:t>The role of the PSW</a:t>
            </a:r>
          </a:p>
        </p:txBody>
      </p:sp>
    </p:spTree>
    <p:extLst>
      <p:ext uri="{BB962C8B-B14F-4D97-AF65-F5344CB8AC3E}">
        <p14:creationId xmlns:p14="http://schemas.microsoft.com/office/powerpoint/2010/main" val="2327397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7855-E2D8-4B55-B492-92C6D3818094}"/>
              </a:ext>
            </a:extLst>
          </p:cNvPr>
          <p:cNvSpPr>
            <a:spLocks noGrp="1"/>
          </p:cNvSpPr>
          <p:nvPr>
            <p:ph type="title"/>
          </p:nvPr>
        </p:nvSpPr>
        <p:spPr/>
        <p:txBody>
          <a:bodyPr>
            <a:normAutofit/>
          </a:bodyPr>
          <a:lstStyle/>
          <a:p>
            <a:r>
              <a:rPr lang="en-GB"/>
              <a:t>Contemplation and preparation toolkit</a:t>
            </a:r>
          </a:p>
        </p:txBody>
      </p:sp>
      <p:graphicFrame>
        <p:nvGraphicFramePr>
          <p:cNvPr id="4" name="Table 4">
            <a:extLst>
              <a:ext uri="{FF2B5EF4-FFF2-40B4-BE49-F238E27FC236}">
                <a16:creationId xmlns:a16="http://schemas.microsoft.com/office/drawing/2014/main" id="{20500E1C-3517-45F8-8ABD-369DA59EBF0F}"/>
              </a:ext>
            </a:extLst>
          </p:cNvPr>
          <p:cNvGraphicFramePr>
            <a:graphicFrameLocks noGrp="1"/>
          </p:cNvGraphicFramePr>
          <p:nvPr>
            <p:ph idx="1"/>
            <p:extLst>
              <p:ext uri="{D42A27DB-BD31-4B8C-83A1-F6EECF244321}">
                <p14:modId xmlns:p14="http://schemas.microsoft.com/office/powerpoint/2010/main" val="3411573456"/>
              </p:ext>
            </p:extLst>
          </p:nvPr>
        </p:nvGraphicFramePr>
        <p:xfrm>
          <a:off x="490538" y="1487488"/>
          <a:ext cx="8288336" cy="3205480"/>
        </p:xfrm>
        <a:graphic>
          <a:graphicData uri="http://schemas.openxmlformats.org/drawingml/2006/table">
            <a:tbl>
              <a:tblPr firstRow="1" bandRow="1">
                <a:tableStyleId>{5C22544A-7EE6-4342-B048-85BDC9FD1C3A}</a:tableStyleId>
              </a:tblPr>
              <a:tblGrid>
                <a:gridCol w="4144168">
                  <a:extLst>
                    <a:ext uri="{9D8B030D-6E8A-4147-A177-3AD203B41FA5}">
                      <a16:colId xmlns:a16="http://schemas.microsoft.com/office/drawing/2014/main" val="1490485479"/>
                    </a:ext>
                  </a:extLst>
                </a:gridCol>
                <a:gridCol w="4144168">
                  <a:extLst>
                    <a:ext uri="{9D8B030D-6E8A-4147-A177-3AD203B41FA5}">
                      <a16:colId xmlns:a16="http://schemas.microsoft.com/office/drawing/2014/main" val="4023854584"/>
                    </a:ext>
                  </a:extLst>
                </a:gridCol>
              </a:tblGrid>
              <a:tr h="370840">
                <a:tc>
                  <a:txBody>
                    <a:bodyPr/>
                    <a:lstStyle/>
                    <a:p>
                      <a:r>
                        <a:rPr lang="en-GB"/>
                        <a:t>Tool</a:t>
                      </a:r>
                    </a:p>
                  </a:txBody>
                  <a:tcPr/>
                </a:tc>
                <a:tc>
                  <a:txBody>
                    <a:bodyPr/>
                    <a:lstStyle/>
                    <a:p>
                      <a:r>
                        <a:rPr lang="en-GB"/>
                        <a:t>Uses</a:t>
                      </a:r>
                    </a:p>
                  </a:txBody>
                  <a:tcPr/>
                </a:tc>
                <a:extLst>
                  <a:ext uri="{0D108BD9-81ED-4DB2-BD59-A6C34878D82A}">
                    <a16:rowId xmlns:a16="http://schemas.microsoft.com/office/drawing/2014/main" val="1305604702"/>
                  </a:ext>
                </a:extLst>
              </a:tr>
              <a:tr h="370840">
                <a:tc>
                  <a:txBody>
                    <a:bodyPr/>
                    <a:lstStyle/>
                    <a:p>
                      <a:r>
                        <a:rPr lang="en-GB"/>
                        <a:t>Online tools, e.g. mood juice</a:t>
                      </a:r>
                    </a:p>
                  </a:txBody>
                  <a:tcPr/>
                </a:tc>
                <a:tc>
                  <a:txBody>
                    <a:bodyPr/>
                    <a:lstStyle/>
                    <a:p>
                      <a:r>
                        <a:rPr lang="en-GB"/>
                        <a:t>To explore areas of focus and ideas and online sources of support</a:t>
                      </a:r>
                    </a:p>
                  </a:txBody>
                  <a:tcPr/>
                </a:tc>
                <a:extLst>
                  <a:ext uri="{0D108BD9-81ED-4DB2-BD59-A6C34878D82A}">
                    <a16:rowId xmlns:a16="http://schemas.microsoft.com/office/drawing/2014/main" val="2652610347"/>
                  </a:ext>
                </a:extLst>
              </a:tr>
              <a:tr h="370840">
                <a:tc>
                  <a:txBody>
                    <a:bodyPr/>
                    <a:lstStyle/>
                    <a:p>
                      <a:r>
                        <a:rPr lang="en-GB"/>
                        <a:t>Person/community mapping</a:t>
                      </a:r>
                    </a:p>
                  </a:txBody>
                  <a:tcPr/>
                </a:tc>
                <a:tc>
                  <a:txBody>
                    <a:bodyPr/>
                    <a:lstStyle/>
                    <a:p>
                      <a:r>
                        <a:rPr lang="en-GB"/>
                        <a:t>To support an individual to identify resources and sources of support in the networks/communities</a:t>
                      </a:r>
                    </a:p>
                  </a:txBody>
                  <a:tcPr/>
                </a:tc>
                <a:extLst>
                  <a:ext uri="{0D108BD9-81ED-4DB2-BD59-A6C34878D82A}">
                    <a16:rowId xmlns:a16="http://schemas.microsoft.com/office/drawing/2014/main" val="1322231444"/>
                  </a:ext>
                </a:extLst>
              </a:tr>
              <a:tr h="370840">
                <a:tc>
                  <a:txBody>
                    <a:bodyPr/>
                    <a:lstStyle/>
                    <a:p>
                      <a:r>
                        <a:rPr lang="en-GB"/>
                        <a:t>Wellness plans</a:t>
                      </a:r>
                    </a:p>
                  </a:txBody>
                  <a:tcPr/>
                </a:tc>
                <a:tc>
                  <a:txBody>
                    <a:bodyPr/>
                    <a:lstStyle/>
                    <a:p>
                      <a:r>
                        <a:rPr lang="en-GB"/>
                        <a:t>To identify areas of focus and support mechanisms</a:t>
                      </a:r>
                    </a:p>
                  </a:txBody>
                  <a:tcPr/>
                </a:tc>
                <a:extLst>
                  <a:ext uri="{0D108BD9-81ED-4DB2-BD59-A6C34878D82A}">
                    <a16:rowId xmlns:a16="http://schemas.microsoft.com/office/drawing/2014/main" val="3661529827"/>
                  </a:ext>
                </a:extLst>
              </a:tr>
              <a:tr h="370840">
                <a:tc>
                  <a:txBody>
                    <a:bodyPr/>
                    <a:lstStyle/>
                    <a:p>
                      <a:r>
                        <a:rPr lang="en-GB"/>
                        <a:t>Advanced directives, advanced statements and lasting power of attorney</a:t>
                      </a:r>
                    </a:p>
                  </a:txBody>
                  <a:tcPr/>
                </a:tc>
                <a:tc>
                  <a:txBody>
                    <a:bodyPr/>
                    <a:lstStyle/>
                    <a:p>
                      <a:r>
                        <a:rPr lang="en-GB"/>
                        <a:t>To ensure there is a plan in place in case of issues or setbacks</a:t>
                      </a:r>
                    </a:p>
                  </a:txBody>
                  <a:tcPr/>
                </a:tc>
                <a:extLst>
                  <a:ext uri="{0D108BD9-81ED-4DB2-BD59-A6C34878D82A}">
                    <a16:rowId xmlns:a16="http://schemas.microsoft.com/office/drawing/2014/main" val="2436225831"/>
                  </a:ext>
                </a:extLst>
              </a:tr>
            </a:tbl>
          </a:graphicData>
        </a:graphic>
      </p:graphicFrame>
    </p:spTree>
    <p:extLst>
      <p:ext uri="{BB962C8B-B14F-4D97-AF65-F5344CB8AC3E}">
        <p14:creationId xmlns:p14="http://schemas.microsoft.com/office/powerpoint/2010/main" val="3182529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6F54D-BC3F-45DB-A657-EB3B5102D576}"/>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07CA3DFB-A151-426A-8F90-0519B9D8AD3F}"/>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3E9A8597-6FB2-4E54-BF7E-8162A0781F5F}"/>
              </a:ext>
            </a:extLst>
          </p:cNvPr>
          <p:cNvPicPr>
            <a:picLocks noChangeAspect="1"/>
          </p:cNvPicPr>
          <p:nvPr/>
        </p:nvPicPr>
        <p:blipFill>
          <a:blip r:embed="rId2"/>
          <a:stretch>
            <a:fillRect/>
          </a:stretch>
        </p:blipFill>
        <p:spPr>
          <a:xfrm>
            <a:off x="427693" y="287615"/>
            <a:ext cx="8288614" cy="6453034"/>
          </a:xfrm>
          <a:prstGeom prst="rect">
            <a:avLst/>
          </a:prstGeom>
        </p:spPr>
      </p:pic>
    </p:spTree>
    <p:extLst>
      <p:ext uri="{BB962C8B-B14F-4D97-AF65-F5344CB8AC3E}">
        <p14:creationId xmlns:p14="http://schemas.microsoft.com/office/powerpoint/2010/main" val="292141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A85F62-2105-46C2-8929-0FEC26BA5801}"/>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66D33A42-889D-48B1-B756-0DFB7B138427}"/>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1EC0FA47-DADA-43F6-B155-A204ACED25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7525" y="122072"/>
            <a:ext cx="8476618" cy="5716521"/>
          </a:xfrm>
          <a:prstGeom prst="rect">
            <a:avLst/>
          </a:prstGeom>
          <a:noFill/>
          <a:ln>
            <a:noFill/>
          </a:ln>
        </p:spPr>
      </p:pic>
      <p:sp>
        <p:nvSpPr>
          <p:cNvPr id="2" name="Rectangle 1">
            <a:extLst>
              <a:ext uri="{FF2B5EF4-FFF2-40B4-BE49-F238E27FC236}">
                <a16:creationId xmlns:a16="http://schemas.microsoft.com/office/drawing/2014/main" id="{97F7DC20-FA31-41D3-81AF-ECFEA423EC59}"/>
              </a:ext>
            </a:extLst>
          </p:cNvPr>
          <p:cNvSpPr/>
          <p:nvPr/>
        </p:nvSpPr>
        <p:spPr>
          <a:xfrm>
            <a:off x="489857" y="6050283"/>
            <a:ext cx="4572000" cy="430887"/>
          </a:xfrm>
          <a:prstGeom prst="rect">
            <a:avLst/>
          </a:prstGeom>
        </p:spPr>
        <p:txBody>
          <a:bodyPr>
            <a:spAutoFit/>
          </a:bodyPr>
          <a:lstStyle/>
          <a:p>
            <a:r>
              <a:rPr lang="en-GB" sz="1100"/>
              <a:t>From: The Community Mental Health Framework for Adults and Older Adults: Support, Care and Treatment: NCCMH  </a:t>
            </a:r>
          </a:p>
        </p:txBody>
      </p:sp>
    </p:spTree>
    <p:extLst>
      <p:ext uri="{BB962C8B-B14F-4D97-AF65-F5344CB8AC3E}">
        <p14:creationId xmlns:p14="http://schemas.microsoft.com/office/powerpoint/2010/main" val="2384256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16A0D7-D900-4D5D-BFC3-1062BE4F0511}"/>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B0F67E17-FBE7-4FCD-AC65-20D3FB763340}"/>
              </a:ext>
            </a:extLst>
          </p:cNvPr>
          <p:cNvSpPr>
            <a:spLocks noGrp="1"/>
          </p:cNvSpPr>
          <p:nvPr>
            <p:ph idx="1"/>
          </p:nvPr>
        </p:nvSpPr>
        <p:spPr/>
        <p:txBody>
          <a:bodyPr/>
          <a:lstStyle/>
          <a:p>
            <a:endParaRPr lang="en-GB"/>
          </a:p>
        </p:txBody>
      </p:sp>
      <p:pic>
        <p:nvPicPr>
          <p:cNvPr id="6" name="Picture 5" descr="See the source image">
            <a:extLst>
              <a:ext uri="{FF2B5EF4-FFF2-40B4-BE49-F238E27FC236}">
                <a16:creationId xmlns:a16="http://schemas.microsoft.com/office/drawing/2014/main" id="{D57F1770-0CBB-45BB-B4D4-FAB0570624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691" y="136075"/>
            <a:ext cx="8759827" cy="6210296"/>
          </a:xfrm>
          <a:prstGeom prst="rect">
            <a:avLst/>
          </a:prstGeom>
          <a:noFill/>
          <a:ln>
            <a:noFill/>
          </a:ln>
        </p:spPr>
      </p:pic>
    </p:spTree>
    <p:extLst>
      <p:ext uri="{BB962C8B-B14F-4D97-AF65-F5344CB8AC3E}">
        <p14:creationId xmlns:p14="http://schemas.microsoft.com/office/powerpoint/2010/main" val="2216950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69074-507C-4F90-92D2-10EF5BBDAC9E}"/>
              </a:ext>
            </a:extLst>
          </p:cNvPr>
          <p:cNvSpPr>
            <a:spLocks noGrp="1"/>
          </p:cNvSpPr>
          <p:nvPr>
            <p:ph type="title"/>
          </p:nvPr>
        </p:nvSpPr>
        <p:spPr>
          <a:xfrm>
            <a:off x="225697" y="257629"/>
            <a:ext cx="8288614" cy="945977"/>
          </a:xfrm>
        </p:spPr>
        <p:txBody>
          <a:bodyPr/>
          <a:lstStyle/>
          <a:p>
            <a:r>
              <a:rPr lang="en-GB" sz="2400"/>
              <a:t>Advance Statements, Directives and Lasting Power of Attorney</a:t>
            </a:r>
          </a:p>
        </p:txBody>
      </p:sp>
      <p:sp>
        <p:nvSpPr>
          <p:cNvPr id="5" name="Content Placeholder 4">
            <a:extLst>
              <a:ext uri="{FF2B5EF4-FFF2-40B4-BE49-F238E27FC236}">
                <a16:creationId xmlns:a16="http://schemas.microsoft.com/office/drawing/2014/main" id="{8682B2E5-E7D8-4812-B0A6-C62A7D947CB3}"/>
              </a:ext>
            </a:extLst>
          </p:cNvPr>
          <p:cNvSpPr>
            <a:spLocks noGrp="1"/>
          </p:cNvSpPr>
          <p:nvPr>
            <p:ph idx="1"/>
          </p:nvPr>
        </p:nvSpPr>
        <p:spPr>
          <a:xfrm>
            <a:off x="225697" y="1030056"/>
            <a:ext cx="8692606" cy="4351338"/>
          </a:xfrm>
        </p:spPr>
        <p:txBody>
          <a:bodyPr>
            <a:noAutofit/>
          </a:bodyPr>
          <a:lstStyle/>
          <a:p>
            <a:r>
              <a:rPr lang="en-GB" sz="1800"/>
              <a:t>An </a:t>
            </a:r>
            <a:r>
              <a:rPr lang="en-GB" sz="1800" b="1"/>
              <a:t>advance statement </a:t>
            </a:r>
            <a:r>
              <a:rPr lang="en-GB" sz="1800"/>
              <a:t>is not legally binding but under the Mental Capacity Act medical professionals are required to make practical efforts to follow your wishes. An advanced statement can reflect your views, beliefs and values that can help people make decisions that will affect you. You can write one yourself or use a template, you can also ask your GP, consultant, nurse or peer to support you to write it. </a:t>
            </a:r>
          </a:p>
          <a:p>
            <a:pPr>
              <a:spcAft>
                <a:spcPts val="0"/>
              </a:spcAft>
            </a:pPr>
            <a:r>
              <a:rPr lang="en-GB" sz="1800"/>
              <a:t>An </a:t>
            </a:r>
            <a:r>
              <a:rPr lang="en-GB" sz="1800" b="1"/>
              <a:t>advance decision</a:t>
            </a:r>
            <a:r>
              <a:rPr lang="en-GB" sz="1800"/>
              <a:t>, also known as an advance </a:t>
            </a:r>
            <a:r>
              <a:rPr lang="en-GB" sz="1800" b="1"/>
              <a:t>directive</a:t>
            </a:r>
            <a:r>
              <a:rPr lang="en-GB" sz="1800"/>
              <a:t>, is legally binding and usually relates to a specific treatment that you do not want in the future when you may not have the mental capacity to make the decision for yourself at that time. You have to be 18 years or older and have capacity to make an advance decision. </a:t>
            </a:r>
          </a:p>
          <a:p>
            <a:r>
              <a:rPr lang="en-GB" sz="1800"/>
              <a:t>A </a:t>
            </a:r>
            <a:r>
              <a:rPr lang="en-GB" sz="1800" b="1"/>
              <a:t>Lasting Power of Attorney </a:t>
            </a:r>
            <a:r>
              <a:rPr lang="en-GB" sz="1800"/>
              <a:t>can make decisions about your treatment in the event you do not have the capacity to do so for yourself. If you have also made an Advanced decision, your LPA will not be able to override this, unless the advanced decision is not deemed appropriate. There are two types:</a:t>
            </a:r>
          </a:p>
          <a:p>
            <a:pPr lvl="1"/>
            <a:r>
              <a:rPr lang="en-GB" sz="1600"/>
              <a:t>A Property and Financial Affairs LPA allows a nominated person to handle your bank accounts, investments, bills and property.</a:t>
            </a:r>
          </a:p>
          <a:p>
            <a:pPr lvl="1"/>
            <a:r>
              <a:rPr lang="en-GB" sz="1600"/>
              <a:t>A Health and Welfare LPA covers decisions about your health and care.</a:t>
            </a:r>
          </a:p>
        </p:txBody>
      </p:sp>
      <p:sp>
        <p:nvSpPr>
          <p:cNvPr id="7" name="Rectangle 6">
            <a:extLst>
              <a:ext uri="{FF2B5EF4-FFF2-40B4-BE49-F238E27FC236}">
                <a16:creationId xmlns:a16="http://schemas.microsoft.com/office/drawing/2014/main" id="{25AB5CE3-D19C-46AF-A3ED-CD099D1E1D5D}"/>
              </a:ext>
            </a:extLst>
          </p:cNvPr>
          <p:cNvSpPr/>
          <p:nvPr/>
        </p:nvSpPr>
        <p:spPr>
          <a:xfrm>
            <a:off x="152400" y="5941155"/>
            <a:ext cx="4572000" cy="415498"/>
          </a:xfrm>
          <a:prstGeom prst="rect">
            <a:avLst/>
          </a:prstGeom>
        </p:spPr>
        <p:txBody>
          <a:bodyPr>
            <a:spAutoFit/>
          </a:bodyPr>
          <a:lstStyle/>
          <a:p>
            <a:pPr>
              <a:spcAft>
                <a:spcPts val="0"/>
              </a:spcAft>
            </a:pPr>
            <a:r>
              <a:rPr lang="en-GB" sz="700">
                <a:hlinkClick r:id="rId2"/>
              </a:rPr>
              <a:t>https://www.nhs.uk/conditions/end-of-life-care/advance-statement/</a:t>
            </a:r>
            <a:endParaRPr lang="en-GB" sz="700"/>
          </a:p>
          <a:p>
            <a:pPr>
              <a:spcAft>
                <a:spcPts val="0"/>
              </a:spcAft>
            </a:pPr>
            <a:r>
              <a:rPr lang="en-GB" sz="700">
                <a:hlinkClick r:id="rId3"/>
              </a:rPr>
              <a:t>https://www.mind.org.uk/information-support/legal-rights/mental-capacity-act-2005/advance-decisions/</a:t>
            </a:r>
            <a:r>
              <a:rPr lang="en-GB" sz="700"/>
              <a:t> </a:t>
            </a:r>
          </a:p>
          <a:p>
            <a:pPr>
              <a:spcAft>
                <a:spcPts val="0"/>
              </a:spcAft>
            </a:pPr>
            <a:r>
              <a:rPr lang="en-GB" sz="700">
                <a:hlinkClick r:id="rId4"/>
              </a:rPr>
              <a:t>https://www.mind.org.uk/information-support/legal-rights/mental-capacity-act-2005/lasting-power-of-attorney-lpa/</a:t>
            </a:r>
            <a:r>
              <a:rPr lang="en-GB" sz="700"/>
              <a:t> </a:t>
            </a:r>
          </a:p>
        </p:txBody>
      </p:sp>
    </p:spTree>
    <p:extLst>
      <p:ext uri="{BB962C8B-B14F-4D97-AF65-F5344CB8AC3E}">
        <p14:creationId xmlns:p14="http://schemas.microsoft.com/office/powerpoint/2010/main" val="1326505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9CFE0-8289-4C16-A7B4-DE2BD32D11D6}"/>
              </a:ext>
            </a:extLst>
          </p:cNvPr>
          <p:cNvSpPr>
            <a:spLocks noGrp="1"/>
          </p:cNvSpPr>
          <p:nvPr>
            <p:ph type="title"/>
          </p:nvPr>
        </p:nvSpPr>
        <p:spPr/>
        <p:txBody>
          <a:bodyPr/>
          <a:lstStyle/>
          <a:p>
            <a:r>
              <a:rPr lang="en-GB"/>
              <a:t>Advanced statement example</a:t>
            </a:r>
          </a:p>
        </p:txBody>
      </p:sp>
      <p:sp>
        <p:nvSpPr>
          <p:cNvPr id="5" name="Content Placeholder 4">
            <a:extLst>
              <a:ext uri="{FF2B5EF4-FFF2-40B4-BE49-F238E27FC236}">
                <a16:creationId xmlns:a16="http://schemas.microsoft.com/office/drawing/2014/main" id="{57672853-A5A2-475D-B27B-E4BC91EF847F}"/>
              </a:ext>
            </a:extLst>
          </p:cNvPr>
          <p:cNvSpPr>
            <a:spLocks noGrp="1"/>
          </p:cNvSpPr>
          <p:nvPr>
            <p:ph idx="1"/>
          </p:nvPr>
        </p:nvSpPr>
        <p:spPr>
          <a:xfrm>
            <a:off x="489857" y="1156137"/>
            <a:ext cx="8288614" cy="5612525"/>
          </a:xfrm>
        </p:spPr>
        <p:txBody>
          <a:bodyPr vert="horz" lIns="91440" tIns="45720" rIns="91440" bIns="45720" rtlCol="0" anchor="t">
            <a:normAutofit fontScale="47500" lnSpcReduction="20000"/>
          </a:bodyPr>
          <a:lstStyle/>
          <a:p>
            <a:pPr marL="0" indent="0">
              <a:lnSpc>
                <a:spcPct val="120000"/>
              </a:lnSpc>
              <a:buNone/>
            </a:pPr>
            <a:r>
              <a:rPr lang="en-GB">
                <a:latin typeface="Calibri Light"/>
                <a:cs typeface="Calibri Light"/>
              </a:rPr>
              <a:t>Name: Anita García Date of Birth: 01/04/1970 Address: 37 Cambridge Road DY7 8TP </a:t>
            </a:r>
          </a:p>
          <a:p>
            <a:pPr marL="0" indent="0">
              <a:lnSpc>
                <a:spcPct val="120000"/>
              </a:lnSpc>
              <a:buNone/>
            </a:pPr>
            <a:r>
              <a:rPr lang="en-GB">
                <a:latin typeface="Calibri Light"/>
                <a:cs typeface="Calibri Light"/>
              </a:rPr>
              <a:t>I Anita García  have been detained under the Mental Health Act 3 times to date. Whenever I am detained I tell mental health professionals not to tell my son and daughter information about my medication and care. But I want my son and daughter to know what medication I am taking and what care I am being given. I also want them to be involved with planning my care on discharge. Even though I will tell professionals that I don’t want this to happen. When I become unwell I believe that my son, daughter and other loves ones are plotting against me. Don’t tell me that you have told them my information. It will cause me distress. Don’t give me medication through injection. I have always been scared of injections and this adds to my distress. If I will not accept oral medication on its own, put it into my food. I have a good appetite even when I am unwell. </a:t>
            </a:r>
          </a:p>
          <a:p>
            <a:pPr marL="0" indent="0">
              <a:lnSpc>
                <a:spcPct val="120000"/>
              </a:lnSpc>
              <a:spcAft>
                <a:spcPts val="0"/>
              </a:spcAft>
              <a:buNone/>
            </a:pPr>
            <a:r>
              <a:rPr lang="en-GB">
                <a:latin typeface="Calibri Light"/>
                <a:cs typeface="Calibri Light"/>
              </a:rPr>
              <a:t>This will help me to build trust with staff and hopefully help me to get better quicker. I also have an advance decision to refuse electroconvulsive therapy (ECT). I have told my son and daughter that I have made an advance statement and advance decision and given them each a copy. </a:t>
            </a:r>
          </a:p>
          <a:p>
            <a:pPr marL="0" indent="0">
              <a:lnSpc>
                <a:spcPct val="120000"/>
              </a:lnSpc>
              <a:spcAft>
                <a:spcPts val="0"/>
              </a:spcAft>
              <a:buNone/>
            </a:pPr>
            <a:r>
              <a:rPr lang="en-GB">
                <a:latin typeface="Calibri Light"/>
                <a:cs typeface="Calibri Light"/>
              </a:rPr>
              <a:t>I have also made my GP aware and given them a copy. </a:t>
            </a:r>
          </a:p>
          <a:p>
            <a:pPr marL="0" indent="0">
              <a:lnSpc>
                <a:spcPct val="120000"/>
              </a:lnSpc>
              <a:spcAft>
                <a:spcPts val="0"/>
              </a:spcAft>
              <a:buNone/>
            </a:pPr>
            <a:r>
              <a:rPr lang="en-GB">
                <a:latin typeface="Calibri Light"/>
                <a:cs typeface="Calibri Light"/>
              </a:rPr>
              <a:t>I have added their contact details below. </a:t>
            </a:r>
          </a:p>
          <a:p>
            <a:pPr marL="0" indent="0">
              <a:lnSpc>
                <a:spcPct val="120000"/>
              </a:lnSpc>
              <a:buNone/>
            </a:pPr>
            <a:r>
              <a:rPr lang="en-GB">
                <a:latin typeface="Calibri Light"/>
                <a:cs typeface="Calibri Light"/>
              </a:rPr>
              <a:t>GP: Doctor Bansal Address: Roper Way Surgery, DY7 4BJ Contact number: 0121 478 1365 </a:t>
            </a:r>
          </a:p>
          <a:p>
            <a:pPr marL="0" indent="0">
              <a:lnSpc>
                <a:spcPct val="120000"/>
              </a:lnSpc>
              <a:buNone/>
            </a:pPr>
            <a:r>
              <a:rPr lang="en-GB">
                <a:latin typeface="Calibri Light"/>
                <a:cs typeface="Calibri Light"/>
              </a:rPr>
              <a:t>Daughter: Gina García  Address: 37 Cambridge Road, DY7 8TP Contact number: 07984731244 </a:t>
            </a:r>
          </a:p>
          <a:p>
            <a:pPr marL="0" indent="0">
              <a:lnSpc>
                <a:spcPct val="120000"/>
              </a:lnSpc>
              <a:buNone/>
            </a:pPr>
            <a:r>
              <a:rPr lang="en-GB">
                <a:latin typeface="Calibri Light"/>
                <a:cs typeface="Calibri Light"/>
              </a:rPr>
              <a:t>Son: Carlos García  Address: 52 Birdcage way, CM4 3LY Contact number: 07845123457 </a:t>
            </a:r>
          </a:p>
          <a:p>
            <a:pPr marL="0" indent="0">
              <a:lnSpc>
                <a:spcPct val="120000"/>
              </a:lnSpc>
              <a:buNone/>
            </a:pPr>
            <a:r>
              <a:rPr lang="en-GB">
                <a:latin typeface="Calibri Light"/>
                <a:cs typeface="Calibri Light"/>
              </a:rPr>
              <a:t>Signed: Anita García  </a:t>
            </a:r>
          </a:p>
          <a:p>
            <a:pPr marL="0" indent="0">
              <a:lnSpc>
                <a:spcPct val="120000"/>
              </a:lnSpc>
              <a:buNone/>
            </a:pPr>
            <a:r>
              <a:rPr lang="en-GB">
                <a:latin typeface="Calibri Light"/>
                <a:cs typeface="Calibri Light"/>
              </a:rPr>
              <a:t>Printed name: Anita García  </a:t>
            </a:r>
          </a:p>
          <a:p>
            <a:pPr marL="0" indent="0">
              <a:lnSpc>
                <a:spcPct val="120000"/>
              </a:lnSpc>
              <a:spcAft>
                <a:spcPts val="0"/>
              </a:spcAft>
              <a:buNone/>
            </a:pPr>
            <a:r>
              <a:rPr lang="en-GB"/>
              <a:t>Today’s date: 15th February 2017</a:t>
            </a:r>
          </a:p>
        </p:txBody>
      </p:sp>
    </p:spTree>
    <p:extLst>
      <p:ext uri="{BB962C8B-B14F-4D97-AF65-F5344CB8AC3E}">
        <p14:creationId xmlns:p14="http://schemas.microsoft.com/office/powerpoint/2010/main" val="2765367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A58438-6E0D-441D-8A4D-D66373AE94A0}"/>
              </a:ext>
            </a:extLst>
          </p:cNvPr>
          <p:cNvSpPr>
            <a:spLocks noGrp="1"/>
          </p:cNvSpPr>
          <p:nvPr>
            <p:ph type="title"/>
          </p:nvPr>
        </p:nvSpPr>
        <p:spPr/>
        <p:txBody>
          <a:bodyPr/>
          <a:lstStyle/>
          <a:p>
            <a:r>
              <a:rPr lang="en-GB"/>
              <a:t>Advance decision/advance directive</a:t>
            </a:r>
          </a:p>
        </p:txBody>
      </p:sp>
      <p:sp>
        <p:nvSpPr>
          <p:cNvPr id="8" name="Content Placeholder 7">
            <a:extLst>
              <a:ext uri="{FF2B5EF4-FFF2-40B4-BE49-F238E27FC236}">
                <a16:creationId xmlns:a16="http://schemas.microsoft.com/office/drawing/2014/main" id="{3D2746C9-43B5-4BD4-9D45-DE32EBBB02E5}"/>
              </a:ext>
            </a:extLst>
          </p:cNvPr>
          <p:cNvSpPr>
            <a:spLocks noGrp="1"/>
          </p:cNvSpPr>
          <p:nvPr>
            <p:ph idx="1"/>
          </p:nvPr>
        </p:nvSpPr>
        <p:spPr>
          <a:xfrm>
            <a:off x="489857" y="1209368"/>
            <a:ext cx="8288614" cy="4629226"/>
          </a:xfrm>
        </p:spPr>
        <p:txBody>
          <a:bodyPr vert="horz" lIns="91440" tIns="45720" rIns="91440" bIns="45720" rtlCol="0" anchor="t">
            <a:normAutofit fontScale="55000" lnSpcReduction="20000"/>
          </a:bodyPr>
          <a:lstStyle/>
          <a:p>
            <a:pPr marL="0" indent="0">
              <a:lnSpc>
                <a:spcPct val="120000"/>
              </a:lnSpc>
              <a:buNone/>
            </a:pPr>
            <a:r>
              <a:rPr lang="en-GB"/>
              <a:t>I am making an advanced decision to be used in the event I lack capacity to make decisions about my treatment, even if my life is at risk. I have discussed this at length with my GP. </a:t>
            </a:r>
          </a:p>
          <a:p>
            <a:pPr marL="0" indent="0">
              <a:lnSpc>
                <a:spcPct val="120000"/>
              </a:lnSpc>
              <a:buNone/>
            </a:pPr>
            <a:r>
              <a:rPr lang="en-GB">
                <a:latin typeface="Calibri Light"/>
                <a:cs typeface="Calibri Light"/>
              </a:rPr>
              <a:t>Name: Sandeep Begum</a:t>
            </a:r>
          </a:p>
          <a:p>
            <a:pPr marL="0" indent="0">
              <a:lnSpc>
                <a:spcPct val="120000"/>
              </a:lnSpc>
              <a:buNone/>
            </a:pPr>
            <a:r>
              <a:rPr lang="en-GB"/>
              <a:t>Date of Birth: 01/04/1985 </a:t>
            </a:r>
          </a:p>
          <a:p>
            <a:pPr marL="0" indent="0">
              <a:lnSpc>
                <a:spcPct val="120000"/>
              </a:lnSpc>
              <a:buNone/>
            </a:pPr>
            <a:r>
              <a:rPr lang="en-GB"/>
              <a:t>Address: 21 Derby Road DE6 6TR </a:t>
            </a:r>
          </a:p>
          <a:p>
            <a:pPr marL="0" indent="0">
              <a:lnSpc>
                <a:spcPct val="120000"/>
              </a:lnSpc>
              <a:buNone/>
            </a:pPr>
            <a:r>
              <a:rPr lang="en-GB"/>
              <a:t> I do not wish to receive ECT even if my life is at risk.</a:t>
            </a:r>
          </a:p>
          <a:p>
            <a:pPr marL="0" indent="0">
              <a:lnSpc>
                <a:spcPct val="120000"/>
              </a:lnSpc>
              <a:buNone/>
            </a:pPr>
            <a:r>
              <a:rPr lang="en-GB">
                <a:latin typeface="Calibri Light"/>
                <a:cs typeface="Calibri Light"/>
              </a:rPr>
              <a:t> Signed: Sandeep Begum</a:t>
            </a:r>
            <a:endParaRPr lang="en-GB"/>
          </a:p>
          <a:p>
            <a:pPr marL="0" indent="0">
              <a:lnSpc>
                <a:spcPct val="120000"/>
              </a:lnSpc>
              <a:buNone/>
            </a:pPr>
            <a:r>
              <a:rPr lang="en-GB"/>
              <a:t>Date: 15th July 2010</a:t>
            </a:r>
          </a:p>
          <a:p>
            <a:pPr marL="0" indent="0">
              <a:lnSpc>
                <a:spcPct val="120000"/>
              </a:lnSpc>
              <a:buNone/>
            </a:pPr>
            <a:r>
              <a:rPr lang="en-GB"/>
              <a:t> Witness: Dr Fox (GP)</a:t>
            </a:r>
          </a:p>
          <a:p>
            <a:pPr marL="0" indent="0">
              <a:lnSpc>
                <a:spcPct val="120000"/>
              </a:lnSpc>
              <a:buNone/>
            </a:pPr>
            <a:r>
              <a:rPr lang="en-GB"/>
              <a:t>Date: 15th July 2010</a:t>
            </a:r>
          </a:p>
          <a:p>
            <a:pPr marL="0" indent="0">
              <a:lnSpc>
                <a:spcPct val="120000"/>
              </a:lnSpc>
              <a:buNone/>
            </a:pPr>
            <a:r>
              <a:rPr lang="en-GB"/>
              <a:t> My GP has a copy of my Advance decision:</a:t>
            </a:r>
          </a:p>
          <a:p>
            <a:pPr marL="0" indent="0">
              <a:lnSpc>
                <a:spcPct val="120000"/>
              </a:lnSpc>
              <a:buNone/>
            </a:pPr>
            <a:r>
              <a:rPr lang="en-GB">
                <a:latin typeface="Calibri Light"/>
                <a:cs typeface="Calibri Light"/>
              </a:rPr>
              <a:t> GP: Dr Lammy, Parkside Medical Practice</a:t>
            </a:r>
          </a:p>
          <a:p>
            <a:pPr marL="0" indent="0">
              <a:lnSpc>
                <a:spcPct val="120000"/>
              </a:lnSpc>
              <a:buNone/>
            </a:pPr>
            <a:r>
              <a:rPr lang="en-GB"/>
              <a:t>Address: 1 The Centre, Derby, DE1 2AP</a:t>
            </a:r>
          </a:p>
          <a:p>
            <a:pPr marL="0" indent="0">
              <a:lnSpc>
                <a:spcPct val="120000"/>
              </a:lnSpc>
              <a:buNone/>
            </a:pPr>
            <a:endParaRPr lang="en-GB"/>
          </a:p>
        </p:txBody>
      </p:sp>
    </p:spTree>
    <p:extLst>
      <p:ext uri="{BB962C8B-B14F-4D97-AF65-F5344CB8AC3E}">
        <p14:creationId xmlns:p14="http://schemas.microsoft.com/office/powerpoint/2010/main" val="73624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6963-523F-4215-9055-2AB4ABF598C7}"/>
              </a:ext>
            </a:extLst>
          </p:cNvPr>
          <p:cNvSpPr>
            <a:spLocks noGrp="1"/>
          </p:cNvSpPr>
          <p:nvPr>
            <p:ph type="title"/>
          </p:nvPr>
        </p:nvSpPr>
        <p:spPr/>
        <p:txBody>
          <a:bodyPr/>
          <a:lstStyle/>
          <a:p>
            <a:r>
              <a:rPr lang="en-GB"/>
              <a:t>Housekeeping</a:t>
            </a:r>
          </a:p>
        </p:txBody>
      </p:sp>
      <p:pic>
        <p:nvPicPr>
          <p:cNvPr id="6" name="Picture 5" descr="A close up of a logo&#10;&#10;Description automatically generated">
            <a:extLst>
              <a:ext uri="{FF2B5EF4-FFF2-40B4-BE49-F238E27FC236}">
                <a16:creationId xmlns:a16="http://schemas.microsoft.com/office/drawing/2014/main" id="{1017E2B0-0BF1-480D-8C5A-87FA5DE2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51" y="3819256"/>
            <a:ext cx="1450800" cy="1450800"/>
          </a:xfrm>
          <a:prstGeom prst="rect">
            <a:avLst/>
          </a:prstGeom>
        </p:spPr>
      </p:pic>
      <p:pic>
        <p:nvPicPr>
          <p:cNvPr id="7" name="Picture 6" descr="A close up of a logo&#10;&#10;Description automatically generated">
            <a:extLst>
              <a:ext uri="{FF2B5EF4-FFF2-40B4-BE49-F238E27FC236}">
                <a16:creationId xmlns:a16="http://schemas.microsoft.com/office/drawing/2014/main" id="{C28DEA2A-C3C5-4F6E-8E56-5613198F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1535494"/>
            <a:ext cx="1450886" cy="1450886"/>
          </a:xfrm>
          <a:prstGeom prst="rect">
            <a:avLst/>
          </a:prstGeom>
        </p:spPr>
      </p:pic>
      <p:pic>
        <p:nvPicPr>
          <p:cNvPr id="8" name="Picture 7" descr="A close up of a logo&#10;&#10;Description automatically generated">
            <a:extLst>
              <a:ext uri="{FF2B5EF4-FFF2-40B4-BE49-F238E27FC236}">
                <a16:creationId xmlns:a16="http://schemas.microsoft.com/office/drawing/2014/main" id="{96249892-B8C7-4CF1-9DC2-07050D5DD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57" y="3819256"/>
            <a:ext cx="1450800" cy="1450800"/>
          </a:xfrm>
          <a:prstGeom prst="rect">
            <a:avLst/>
          </a:prstGeom>
        </p:spPr>
      </p:pic>
      <p:pic>
        <p:nvPicPr>
          <p:cNvPr id="9" name="Picture 8" descr="A close up of a logo&#10;&#10;Description automatically generated">
            <a:extLst>
              <a:ext uri="{FF2B5EF4-FFF2-40B4-BE49-F238E27FC236}">
                <a16:creationId xmlns:a16="http://schemas.microsoft.com/office/drawing/2014/main" id="{55A61063-C99A-411F-8B42-9FAB54D12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247" y="3819256"/>
            <a:ext cx="1450800" cy="1450800"/>
          </a:xfrm>
          <a:prstGeom prst="rect">
            <a:avLst/>
          </a:prstGeom>
        </p:spPr>
      </p:pic>
      <p:pic>
        <p:nvPicPr>
          <p:cNvPr id="10" name="Picture 9" descr="A close up of a logo&#10;&#10;Description automatically generated">
            <a:extLst>
              <a:ext uri="{FF2B5EF4-FFF2-40B4-BE49-F238E27FC236}">
                <a16:creationId xmlns:a16="http://schemas.microsoft.com/office/drawing/2014/main" id="{02A08848-4844-4589-AE49-E5A6DE438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161" y="1535494"/>
            <a:ext cx="1450886" cy="1450886"/>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6523BA-28FA-479F-AB88-76789FE46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009" y="1535494"/>
            <a:ext cx="1450886" cy="1450886"/>
          </a:xfrm>
          <a:prstGeom prst="rect">
            <a:avLst/>
          </a:prstGeom>
        </p:spPr>
      </p:pic>
    </p:spTree>
    <p:extLst>
      <p:ext uri="{BB962C8B-B14F-4D97-AF65-F5344CB8AC3E}">
        <p14:creationId xmlns:p14="http://schemas.microsoft.com/office/powerpoint/2010/main" val="180661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Action &amp; maintenance</a:t>
            </a:r>
            <a:endParaRPr lang="en-US"/>
          </a:p>
        </p:txBody>
      </p:sp>
    </p:spTree>
    <p:extLst>
      <p:ext uri="{BB962C8B-B14F-4D97-AF65-F5344CB8AC3E}">
        <p14:creationId xmlns:p14="http://schemas.microsoft.com/office/powerpoint/2010/main" val="1650370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Action &amp; maintenance</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numCol="1" rtlCol="0" anchor="t">
            <a:noAutofit/>
          </a:bodyPr>
          <a:lstStyle/>
          <a:p>
            <a:pPr marL="0" indent="0">
              <a:spcBef>
                <a:spcPts val="0"/>
              </a:spcBef>
              <a:buNone/>
            </a:pPr>
            <a:r>
              <a:rPr lang="en-GB" b="1">
                <a:latin typeface="Calibri Light"/>
                <a:cs typeface="Calibri Light"/>
              </a:rPr>
              <a:t>Purpose:  </a:t>
            </a:r>
            <a:r>
              <a:rPr lang="en-GB">
                <a:latin typeface="Calibri Light"/>
                <a:cs typeface="Calibri Light"/>
              </a:rPr>
              <a:t>To</a:t>
            </a:r>
            <a:r>
              <a:rPr lang="en-GB" b="1">
                <a:latin typeface="Calibri Light"/>
                <a:cs typeface="Calibri Light"/>
              </a:rPr>
              <a:t> </a:t>
            </a:r>
            <a:r>
              <a:rPr lang="en-GB">
                <a:latin typeface="Calibri Light"/>
                <a:cs typeface="Calibri Light"/>
              </a:rPr>
              <a:t>reflect on what a PSW can do to support people at these stages</a:t>
            </a:r>
          </a:p>
          <a:p>
            <a:pPr marL="0" indent="0">
              <a:lnSpc>
                <a:spcPct val="100000"/>
              </a:lnSpc>
              <a:spcBef>
                <a:spcPts val="0"/>
              </a:spcBef>
              <a:spcAft>
                <a:spcPts val="600"/>
              </a:spcAft>
              <a:buNone/>
            </a:pPr>
            <a:endParaRPr lang="en-GB" b="1"/>
          </a:p>
          <a:p>
            <a:pPr marL="0" indent="0">
              <a:lnSpc>
                <a:spcPct val="100000"/>
              </a:lnSpc>
              <a:spcBef>
                <a:spcPts val="0"/>
              </a:spcBef>
              <a:spcAft>
                <a:spcPts val="600"/>
              </a:spcAft>
              <a:buNone/>
            </a:pPr>
            <a:r>
              <a:rPr lang="en-GB" b="1">
                <a:latin typeface="Calibri Light"/>
                <a:cs typeface="Calibri Light"/>
              </a:rPr>
              <a:t>Materials:</a:t>
            </a:r>
          </a:p>
          <a:p>
            <a:pPr marL="0" indent="0">
              <a:lnSpc>
                <a:spcPct val="100000"/>
              </a:lnSpc>
              <a:spcBef>
                <a:spcPts val="0"/>
              </a:spcBef>
              <a:spcAft>
                <a:spcPts val="600"/>
              </a:spcAft>
              <a:buNone/>
            </a:pPr>
            <a:endParaRPr lang="en-GB" b="1"/>
          </a:p>
          <a:p>
            <a:pPr marL="0" indent="0">
              <a:spcBef>
                <a:spcPts val="0"/>
              </a:spcBef>
              <a:buNone/>
            </a:pPr>
            <a:r>
              <a:rPr lang="en-GB" b="1">
                <a:latin typeface="Calibri Light"/>
                <a:cs typeface="Calibri Light"/>
              </a:rPr>
              <a:t>Instructions: </a:t>
            </a:r>
            <a:r>
              <a:rPr lang="en-GB">
                <a:latin typeface="Calibri Light"/>
                <a:cs typeface="Calibri Light"/>
              </a:rPr>
              <a:t>Show the cycle on slide 43 to remind people where we are on the cycle. Explain that we’re going to look at action and maintenance together as the tools are similar.</a:t>
            </a:r>
            <a:endParaRPr lang="en-GB" b="1">
              <a:latin typeface="Calibri Light"/>
              <a:cs typeface="Calibri Light"/>
            </a:endParaRPr>
          </a:p>
          <a:p>
            <a:pPr marL="0" indent="0">
              <a:spcBef>
                <a:spcPts val="0"/>
              </a:spcBef>
              <a:buNone/>
            </a:pPr>
            <a:r>
              <a:rPr lang="en-GB" b="1">
                <a:latin typeface="Calibri Light"/>
                <a:cs typeface="Calibri Light"/>
              </a:rPr>
              <a:t>Activity 1: </a:t>
            </a:r>
            <a:r>
              <a:rPr lang="en-GB">
                <a:latin typeface="Calibri Light"/>
                <a:cs typeface="Calibri Light"/>
              </a:rPr>
              <a:t>Get people into small groups to reflect on the questions on slide 44. Debrief by asking people to share their reflections. </a:t>
            </a:r>
            <a:endParaRPr lang="en-GB"/>
          </a:p>
          <a:p>
            <a:pPr marL="0" indent="0">
              <a:spcBef>
                <a:spcPts val="0"/>
              </a:spcBef>
              <a:buNone/>
            </a:pPr>
            <a:r>
              <a:rPr lang="en-GB">
                <a:latin typeface="Calibri Light"/>
                <a:cs typeface="Calibri Light"/>
              </a:rPr>
              <a:t>Ask the group what someone might need from a PSW when they’re at this stage – write their thoughts up on the board. If necessary, prompt or add in suggestions: </a:t>
            </a:r>
            <a:endParaRPr lang="en-GB"/>
          </a:p>
          <a:p>
            <a:pPr>
              <a:spcBef>
                <a:spcPts val="0"/>
              </a:spcBef>
              <a:spcAft>
                <a:spcPts val="0"/>
              </a:spcAft>
            </a:pPr>
            <a:r>
              <a:rPr lang="en-GB">
                <a:latin typeface="Calibri Light"/>
                <a:cs typeface="Calibri Light"/>
              </a:rPr>
              <a:t>Supported action</a:t>
            </a:r>
          </a:p>
          <a:p>
            <a:pPr>
              <a:spcBef>
                <a:spcPts val="0"/>
              </a:spcBef>
              <a:spcAft>
                <a:spcPts val="0"/>
              </a:spcAft>
            </a:pPr>
            <a:r>
              <a:rPr lang="en-GB">
                <a:latin typeface="Calibri Light"/>
                <a:cs typeface="Calibri Light"/>
              </a:rPr>
              <a:t>Encouraging people to reflect on their progress, achievements and any setbacks</a:t>
            </a:r>
          </a:p>
          <a:p>
            <a:pPr>
              <a:spcBef>
                <a:spcPts val="0"/>
              </a:spcBef>
              <a:spcAft>
                <a:spcPts val="0"/>
              </a:spcAft>
            </a:pPr>
            <a:r>
              <a:rPr lang="en-GB">
                <a:latin typeface="Calibri Light"/>
                <a:cs typeface="Calibri Light"/>
              </a:rPr>
              <a:t>Keeping motivation up into maintenance</a:t>
            </a:r>
          </a:p>
          <a:p>
            <a:pPr marL="0" indent="0">
              <a:buNone/>
            </a:pPr>
            <a:r>
              <a:rPr lang="en-GB">
                <a:latin typeface="Calibri Light"/>
                <a:cs typeface="Calibri Light"/>
              </a:rPr>
              <a:t>Talk through the ORID framework on slide 46 – explain that this is a great tool to structure questions to help people to learn from an experience. You don’t have to stick to the order of the questions, but it’s a useful checklist to support reflection. Talk through the example on slide 47.</a:t>
            </a:r>
          </a:p>
          <a:p>
            <a:pPr marL="0" indent="0">
              <a:buNone/>
            </a:pPr>
            <a:r>
              <a:rPr lang="en-GB" b="1">
                <a:latin typeface="Calibri Light"/>
                <a:cs typeface="Calibri Light"/>
              </a:rPr>
              <a:t>Activity 2: </a:t>
            </a:r>
            <a:r>
              <a:rPr lang="en-GB">
                <a:latin typeface="Calibri Light"/>
                <a:cs typeface="Calibri Light"/>
              </a:rPr>
              <a:t>Get people into pairs to take it in turns to try out the ORID framework to support their partner to review a recent experience. This could be something at work, or something in their personal lives.</a:t>
            </a:r>
          </a:p>
          <a:p>
            <a:pPr marL="0" indent="0">
              <a:lnSpc>
                <a:spcPct val="100000"/>
              </a:lnSpc>
              <a:spcBef>
                <a:spcPts val="0"/>
              </a:spcBef>
              <a:spcAft>
                <a:spcPts val="600"/>
              </a:spcAft>
              <a:buNone/>
            </a:pPr>
            <a:r>
              <a:rPr lang="en-GB" b="1">
                <a:latin typeface="Calibri Light"/>
                <a:cs typeface="Calibri Light"/>
              </a:rPr>
              <a:t>Timings: </a:t>
            </a:r>
            <a:r>
              <a:rPr lang="en-GB">
                <a:latin typeface="Calibri Light"/>
                <a:cs typeface="Calibri Light"/>
              </a:rPr>
              <a:t>Activity 1: 10 mins, Debrief: 10 mins, Activity 2: 10 mins</a:t>
            </a:r>
            <a:endParaRPr lang="en-GB" b="1">
              <a:latin typeface="Calibri Light"/>
              <a:cs typeface="Calibri Light"/>
            </a:endParaRPr>
          </a:p>
        </p:txBody>
      </p:sp>
    </p:spTree>
    <p:extLst>
      <p:ext uri="{BB962C8B-B14F-4D97-AF65-F5344CB8AC3E}">
        <p14:creationId xmlns:p14="http://schemas.microsoft.com/office/powerpoint/2010/main" val="574731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4410-19D7-435C-BC2A-08F1685E0D0A}"/>
              </a:ext>
            </a:extLst>
          </p:cNvPr>
          <p:cNvSpPr>
            <a:spLocks noGrp="1"/>
          </p:cNvSpPr>
          <p:nvPr>
            <p:ph type="title"/>
          </p:nvPr>
        </p:nvSpPr>
        <p:spPr/>
        <p:txBody>
          <a:bodyPr/>
          <a:lstStyle/>
          <a:p>
            <a:r>
              <a:rPr lang="en-GB"/>
              <a:t>Action and maintenance 2/2</a:t>
            </a:r>
          </a:p>
        </p:txBody>
      </p:sp>
      <p:sp>
        <p:nvSpPr>
          <p:cNvPr id="3" name="Content Placeholder 2">
            <a:extLst>
              <a:ext uri="{FF2B5EF4-FFF2-40B4-BE49-F238E27FC236}">
                <a16:creationId xmlns:a16="http://schemas.microsoft.com/office/drawing/2014/main" id="{99DC6294-244C-46A8-9809-20268EE7C6AB}"/>
              </a:ext>
            </a:extLst>
          </p:cNvPr>
          <p:cNvSpPr>
            <a:spLocks noGrp="1"/>
          </p:cNvSpPr>
          <p:nvPr>
            <p:ph idx="1"/>
          </p:nvPr>
        </p:nvSpPr>
        <p:spPr>
          <a:xfrm>
            <a:off x="427693" y="977327"/>
            <a:ext cx="8288614" cy="5551715"/>
          </a:xfrm>
        </p:spPr>
        <p:txBody>
          <a:bodyPr vert="horz" lIns="91440" tIns="45720" rIns="91440" bIns="45720" rtlCol="0" anchor="t">
            <a:noAutofit/>
          </a:bodyPr>
          <a:lstStyle/>
          <a:p>
            <a:pPr marL="0" indent="0">
              <a:buNone/>
            </a:pPr>
            <a:r>
              <a:rPr lang="en-GB" sz="1200">
                <a:latin typeface="Calibri Light"/>
                <a:cs typeface="Calibri Light"/>
              </a:rPr>
              <a:t>Explain that another key role for PSW is to support the individual to maintain motivation while they are maintaining their knew activity or skill. A useful model for motivation that was developed by Daniel Pink in his book Drive. Daniel Pink talks about three key factors in maintaining motivation: autonomy, mastery, and purpose.
</a:t>
            </a:r>
            <a:r>
              <a:rPr lang="en-GB" sz="1200" b="1">
                <a:latin typeface="Calibri Light"/>
                <a:cs typeface="Calibri Light"/>
              </a:rPr>
              <a:t>Autonomy</a:t>
            </a:r>
            <a:r>
              <a:rPr lang="en-GB" sz="1200">
                <a:latin typeface="Calibri Light"/>
                <a:cs typeface="Calibri Light"/>
              </a:rPr>
              <a:t> is a human desire to be self directed when carrying out any activities. We prefer to be able to set our own direction , and have control over what we do and when. When working with individuals who are trying to maintain a change, it is useful to help them to identify areas where they can have greater autonomy or freedom over their actions , or two recognise where they have autonomy already. 
</a:t>
            </a:r>
            <a:r>
              <a:rPr lang="en-GB" sz="1200" b="1">
                <a:latin typeface="Calibri Light"/>
                <a:cs typeface="Calibri Light"/>
              </a:rPr>
              <a:t>Mastery</a:t>
            </a:r>
            <a:r>
              <a:rPr lang="en-GB" sz="1200">
                <a:latin typeface="Calibri Light"/>
                <a:cs typeface="Calibri Light"/>
              </a:rPr>
              <a:t> is about how we are motivated when we feel that we are getting better at the things that we are doing. To support people to maintain motivation, it is useful to help them to recognise where they are gaining new skills , or building on existing ones. This might include soft skills , such as the ability to overcome challenges as well as practical skills .
</a:t>
            </a:r>
            <a:r>
              <a:rPr lang="en-GB" sz="1200" b="1">
                <a:latin typeface="Calibri Light"/>
                <a:cs typeface="Calibri Light"/>
              </a:rPr>
              <a:t>Purpose</a:t>
            </a:r>
            <a:r>
              <a:rPr lang="en-GB" sz="1200">
                <a:latin typeface="Calibri Light"/>
                <a:cs typeface="Calibri Light"/>
              </a:rPr>
              <a:t> is the desire to do something that has meaning and is important. It is very difficult to be motivated when you don't feel strongly connected to the purpose of what you're doing. It is important to help people to identify why they are making a change and how this will benefit either them as individuals or the issues that are important to them. People will always struggle to maintain motivation if they feel that they are pursuing a goal to serve somebody else’s purpose other than their own. </a:t>
            </a:r>
            <a:endParaRPr lang="en-GB" sz="1200"/>
          </a:p>
          <a:p>
            <a:pPr marL="0" indent="0">
              <a:buNone/>
            </a:pPr>
            <a:r>
              <a:rPr lang="en-GB" sz="1200" b="1">
                <a:latin typeface="Calibri Light"/>
                <a:cs typeface="Calibri Light"/>
              </a:rPr>
              <a:t>Activity 3: </a:t>
            </a:r>
            <a:r>
              <a:rPr lang="en-GB" sz="1200">
                <a:latin typeface="Calibri Light"/>
                <a:cs typeface="Calibri Light"/>
              </a:rPr>
              <a:t>Divide the group into pairs and ask them to reflect on the questions on slide 48. In their pairs they should think about a situation where they would like to be more motivated. They should support their partner to consider how they could apply the principles of autonomy, mastery, and/or purpose to increase their motivation.</a:t>
            </a:r>
          </a:p>
          <a:p>
            <a:pPr marL="0" indent="0">
              <a:buNone/>
            </a:pPr>
            <a:r>
              <a:rPr lang="en-GB" sz="1200">
                <a:latin typeface="Calibri Light"/>
                <a:cs typeface="Calibri Light"/>
              </a:rPr>
              <a:t>Debrief by asking people to share their thoughts on the activity</a:t>
            </a:r>
          </a:p>
          <a:p>
            <a:pPr marL="0" indent="0">
              <a:buNone/>
            </a:pPr>
            <a:r>
              <a:rPr lang="en-GB" sz="1200" b="1">
                <a:latin typeface="Calibri Light"/>
                <a:cs typeface="Calibri Light"/>
              </a:rPr>
              <a:t>Timings: </a:t>
            </a:r>
            <a:r>
              <a:rPr lang="en-GB" sz="1200">
                <a:latin typeface="Calibri Light"/>
                <a:cs typeface="Calibri Light"/>
              </a:rPr>
              <a:t>Introduction to motivation, 10 mins</a:t>
            </a:r>
          </a:p>
          <a:p>
            <a:pPr marL="0" indent="0">
              <a:spcBef>
                <a:spcPts val="0"/>
              </a:spcBef>
              <a:spcAft>
                <a:spcPts val="0"/>
              </a:spcAft>
              <a:buNone/>
            </a:pPr>
            <a:r>
              <a:rPr lang="en-GB" sz="1200">
                <a:latin typeface="Calibri Light"/>
                <a:cs typeface="Calibri Light"/>
              </a:rPr>
              <a:t>Activity 3: 10 mins, debrief: 10 mins</a:t>
            </a:r>
          </a:p>
          <a:p>
            <a:pPr marL="0" indent="0">
              <a:buNone/>
            </a:pPr>
            <a:endParaRPr lang="en-GB" sz="1200"/>
          </a:p>
        </p:txBody>
      </p:sp>
    </p:spTree>
    <p:extLst>
      <p:ext uri="{BB962C8B-B14F-4D97-AF65-F5344CB8AC3E}">
        <p14:creationId xmlns:p14="http://schemas.microsoft.com/office/powerpoint/2010/main" val="241905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0F91B-FC86-4CB2-80F7-DE24F28AB40C}"/>
              </a:ext>
            </a:extLst>
          </p:cNvPr>
          <p:cNvSpPr>
            <a:spLocks noGrp="1"/>
          </p:cNvSpPr>
          <p:nvPr>
            <p:ph type="title"/>
          </p:nvPr>
        </p:nvSpPr>
        <p:spPr>
          <a:xfrm>
            <a:off x="73297" y="399490"/>
            <a:ext cx="7226559" cy="945977"/>
          </a:xfrm>
        </p:spPr>
        <p:txBody>
          <a:bodyPr>
            <a:normAutofit/>
          </a:bodyPr>
          <a:lstStyle/>
          <a:p>
            <a:r>
              <a:rPr lang="en-GB"/>
              <a:t>Change cycle</a:t>
            </a:r>
          </a:p>
        </p:txBody>
      </p:sp>
      <p:sp>
        <p:nvSpPr>
          <p:cNvPr id="10" name="Arrow: Circular 9">
            <a:extLst>
              <a:ext uri="{FF2B5EF4-FFF2-40B4-BE49-F238E27FC236}">
                <a16:creationId xmlns:a16="http://schemas.microsoft.com/office/drawing/2014/main" id="{5009F634-43D6-462F-ABBC-C78AC50D503E}"/>
              </a:ext>
            </a:extLst>
          </p:cNvPr>
          <p:cNvSpPr/>
          <p:nvPr/>
        </p:nvSpPr>
        <p:spPr>
          <a:xfrm>
            <a:off x="1698073" y="537789"/>
            <a:ext cx="5747852" cy="5747852"/>
          </a:xfrm>
          <a:prstGeom prst="circularArrow">
            <a:avLst>
              <a:gd name="adj1" fmla="val 2725"/>
              <a:gd name="adj2" fmla="val 312630"/>
              <a:gd name="adj3" fmla="val 14216323"/>
              <a:gd name="adj4" fmla="val 17139195"/>
              <a:gd name="adj5" fmla="val 4043"/>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EF2C1782-3813-473E-9392-0F180B65DAF4}"/>
              </a:ext>
            </a:extLst>
          </p:cNvPr>
          <p:cNvSpPr/>
          <p:nvPr/>
        </p:nvSpPr>
        <p:spPr>
          <a:xfrm>
            <a:off x="3466500" y="544464"/>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Pre-contemplation</a:t>
            </a:r>
          </a:p>
          <a:p>
            <a:pPr marL="0" lvl="0" indent="0" algn="ctr" defTabSz="1066800">
              <a:lnSpc>
                <a:spcPct val="90000"/>
              </a:lnSpc>
              <a:spcBef>
                <a:spcPct val="0"/>
              </a:spcBef>
              <a:spcAft>
                <a:spcPct val="35000"/>
              </a:spcAft>
              <a:buNone/>
            </a:pPr>
            <a:r>
              <a:rPr lang="en-GB" sz="1600"/>
              <a:t>Not considering change</a:t>
            </a:r>
            <a:endParaRPr lang="en-GB" sz="1400" kern="1200"/>
          </a:p>
        </p:txBody>
      </p:sp>
      <p:sp>
        <p:nvSpPr>
          <p:cNvPr id="12" name="Freeform: Shape 11">
            <a:extLst>
              <a:ext uri="{FF2B5EF4-FFF2-40B4-BE49-F238E27FC236}">
                <a16:creationId xmlns:a16="http://schemas.microsoft.com/office/drawing/2014/main" id="{8B0C2E90-124B-4270-AB21-4BC14A6247EC}"/>
              </a:ext>
            </a:extLst>
          </p:cNvPr>
          <p:cNvSpPr/>
          <p:nvPr/>
        </p:nvSpPr>
        <p:spPr>
          <a:xfrm>
            <a:off x="5485885"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1616975"/>
              <a:satOff val="448"/>
              <a:lumOff val="-5687"/>
              <a:alphaOff val="0"/>
            </a:schemeClr>
          </a:fillRef>
          <a:effectRef idx="0">
            <a:schemeClr val="accent2">
              <a:hueOff val="1616975"/>
              <a:satOff val="448"/>
              <a:lumOff val="-5687"/>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Contemplation</a:t>
            </a:r>
          </a:p>
          <a:p>
            <a:pPr marL="0" lvl="0" indent="0" algn="ctr" defTabSz="1066800">
              <a:lnSpc>
                <a:spcPct val="90000"/>
              </a:lnSpc>
              <a:spcBef>
                <a:spcPct val="0"/>
              </a:spcBef>
              <a:spcAft>
                <a:spcPct val="35000"/>
              </a:spcAft>
              <a:buNone/>
            </a:pPr>
            <a:r>
              <a:rPr lang="en-GB" sz="1600" kern="1200"/>
              <a:t>Change is possible</a:t>
            </a:r>
          </a:p>
        </p:txBody>
      </p:sp>
      <p:sp>
        <p:nvSpPr>
          <p:cNvPr id="13" name="Freeform: Shape 12">
            <a:extLst>
              <a:ext uri="{FF2B5EF4-FFF2-40B4-BE49-F238E27FC236}">
                <a16:creationId xmlns:a16="http://schemas.microsoft.com/office/drawing/2014/main" id="{46788F30-7A18-40F8-8D26-D97B7CFB297A}"/>
              </a:ext>
            </a:extLst>
          </p:cNvPr>
          <p:cNvSpPr/>
          <p:nvPr/>
        </p:nvSpPr>
        <p:spPr>
          <a:xfrm>
            <a:off x="5485885"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3233949"/>
              <a:satOff val="895"/>
              <a:lumOff val="-11373"/>
              <a:alphaOff val="0"/>
            </a:schemeClr>
          </a:fillRef>
          <a:effectRef idx="0">
            <a:schemeClr val="accent2">
              <a:hueOff val="3233949"/>
              <a:satOff val="895"/>
              <a:lumOff val="-1137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Preparation</a:t>
            </a:r>
          </a:p>
          <a:p>
            <a:pPr marL="0" lvl="0" indent="0" algn="ctr" defTabSz="1066800">
              <a:lnSpc>
                <a:spcPct val="90000"/>
              </a:lnSpc>
              <a:spcBef>
                <a:spcPct val="0"/>
              </a:spcBef>
              <a:spcAft>
                <a:spcPct val="35000"/>
              </a:spcAft>
              <a:buNone/>
            </a:pPr>
            <a:r>
              <a:rPr lang="en-GB" sz="1600"/>
              <a:t>Planning the change</a:t>
            </a:r>
            <a:endParaRPr lang="en-GB" sz="1600" kern="1200"/>
          </a:p>
        </p:txBody>
      </p:sp>
      <p:sp>
        <p:nvSpPr>
          <p:cNvPr id="14" name="Freeform: Shape 13">
            <a:extLst>
              <a:ext uri="{FF2B5EF4-FFF2-40B4-BE49-F238E27FC236}">
                <a16:creationId xmlns:a16="http://schemas.microsoft.com/office/drawing/2014/main" id="{D377C472-FE03-480B-991D-52AFB895A989}"/>
              </a:ext>
            </a:extLst>
          </p:cNvPr>
          <p:cNvSpPr/>
          <p:nvPr/>
        </p:nvSpPr>
        <p:spPr>
          <a:xfrm>
            <a:off x="3466500" y="5208035"/>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4850924"/>
              <a:satOff val="1343"/>
              <a:lumOff val="-17060"/>
              <a:alphaOff val="0"/>
            </a:schemeClr>
          </a:fillRef>
          <a:effectRef idx="0">
            <a:schemeClr val="accent2">
              <a:hueOff val="4850924"/>
              <a:satOff val="1343"/>
              <a:lumOff val="-1706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Action</a:t>
            </a:r>
          </a:p>
          <a:p>
            <a:pPr marL="0" lvl="0" indent="0" algn="ctr" defTabSz="1066800">
              <a:lnSpc>
                <a:spcPct val="90000"/>
              </a:lnSpc>
              <a:spcBef>
                <a:spcPct val="0"/>
              </a:spcBef>
              <a:spcAft>
                <a:spcPct val="35000"/>
              </a:spcAft>
              <a:buNone/>
            </a:pPr>
            <a:r>
              <a:rPr lang="en-GB" sz="1600" kern="1200"/>
              <a:t>Taking steps to change</a:t>
            </a:r>
          </a:p>
        </p:txBody>
      </p:sp>
      <p:sp>
        <p:nvSpPr>
          <p:cNvPr id="15" name="Freeform: Shape 14">
            <a:extLst>
              <a:ext uri="{FF2B5EF4-FFF2-40B4-BE49-F238E27FC236}">
                <a16:creationId xmlns:a16="http://schemas.microsoft.com/office/drawing/2014/main" id="{C89414A7-ABB4-40CF-A9C6-94E465D8D5CA}"/>
              </a:ext>
            </a:extLst>
          </p:cNvPr>
          <p:cNvSpPr/>
          <p:nvPr/>
        </p:nvSpPr>
        <p:spPr>
          <a:xfrm>
            <a:off x="1447114"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6467898"/>
              <a:satOff val="1790"/>
              <a:lumOff val="-22746"/>
              <a:alphaOff val="0"/>
            </a:schemeClr>
          </a:fillRef>
          <a:effectRef idx="0">
            <a:schemeClr val="accent2">
              <a:hueOff val="6467898"/>
              <a:satOff val="1790"/>
              <a:lumOff val="-22746"/>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Maintenance</a:t>
            </a:r>
          </a:p>
          <a:p>
            <a:pPr marL="0" lvl="0" indent="0" algn="ctr" defTabSz="1066800">
              <a:lnSpc>
                <a:spcPct val="90000"/>
              </a:lnSpc>
              <a:spcBef>
                <a:spcPct val="0"/>
              </a:spcBef>
              <a:spcAft>
                <a:spcPct val="35000"/>
              </a:spcAft>
              <a:buNone/>
            </a:pPr>
            <a:r>
              <a:rPr lang="en-GB" sz="1600"/>
              <a:t>Change is maintained</a:t>
            </a:r>
            <a:endParaRPr lang="en-GB" sz="1600" kern="1200"/>
          </a:p>
        </p:txBody>
      </p:sp>
      <p:sp>
        <p:nvSpPr>
          <p:cNvPr id="16" name="Freeform: Shape 15">
            <a:extLst>
              <a:ext uri="{FF2B5EF4-FFF2-40B4-BE49-F238E27FC236}">
                <a16:creationId xmlns:a16="http://schemas.microsoft.com/office/drawing/2014/main" id="{B21E3AD0-B956-43E2-95D4-05F9F8E37DE8}"/>
              </a:ext>
            </a:extLst>
          </p:cNvPr>
          <p:cNvSpPr/>
          <p:nvPr/>
        </p:nvSpPr>
        <p:spPr>
          <a:xfrm>
            <a:off x="1447114"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8084873"/>
              <a:satOff val="2238"/>
              <a:lumOff val="-28433"/>
              <a:alphaOff val="0"/>
            </a:schemeClr>
          </a:fillRef>
          <a:effectRef idx="0">
            <a:schemeClr val="accent2">
              <a:hueOff val="8084873"/>
              <a:satOff val="2238"/>
              <a:lumOff val="-2843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Relapse</a:t>
            </a:r>
          </a:p>
          <a:p>
            <a:pPr marL="0" lvl="0" indent="0" algn="ctr" defTabSz="1066800">
              <a:lnSpc>
                <a:spcPct val="90000"/>
              </a:lnSpc>
              <a:spcBef>
                <a:spcPct val="0"/>
              </a:spcBef>
              <a:spcAft>
                <a:spcPct val="35000"/>
              </a:spcAft>
              <a:buNone/>
            </a:pPr>
            <a:r>
              <a:rPr lang="en-GB" sz="1600" kern="1200"/>
              <a:t>Back to old behaviours</a:t>
            </a:r>
          </a:p>
        </p:txBody>
      </p:sp>
      <p:sp>
        <p:nvSpPr>
          <p:cNvPr id="21" name="TextBox 20">
            <a:extLst>
              <a:ext uri="{FF2B5EF4-FFF2-40B4-BE49-F238E27FC236}">
                <a16:creationId xmlns:a16="http://schemas.microsoft.com/office/drawing/2014/main" id="{5D77E1E8-E4A7-4D1A-A18D-71D67D3348F5}"/>
              </a:ext>
            </a:extLst>
          </p:cNvPr>
          <p:cNvSpPr txBox="1"/>
          <p:nvPr/>
        </p:nvSpPr>
        <p:spPr>
          <a:xfrm>
            <a:off x="3321268" y="4080233"/>
            <a:ext cx="2501462" cy="523220"/>
          </a:xfrm>
          <a:prstGeom prst="rect">
            <a:avLst/>
          </a:prstGeom>
          <a:noFill/>
        </p:spPr>
        <p:txBody>
          <a:bodyPr wrap="square" rtlCol="0">
            <a:spAutoFit/>
          </a:bodyPr>
          <a:lstStyle/>
          <a:p>
            <a:pPr algn="ctr"/>
            <a:r>
              <a:rPr lang="en-GB" sz="1400"/>
              <a:t>Upward spiral: </a:t>
            </a:r>
          </a:p>
          <a:p>
            <a:pPr algn="ctr"/>
            <a:r>
              <a:rPr lang="en-GB" sz="1400"/>
              <a:t>Learn from relapse</a:t>
            </a:r>
          </a:p>
        </p:txBody>
      </p:sp>
      <p:pic>
        <p:nvPicPr>
          <p:cNvPr id="43" name="Picture 42">
            <a:extLst>
              <a:ext uri="{FF2B5EF4-FFF2-40B4-BE49-F238E27FC236}">
                <a16:creationId xmlns:a16="http://schemas.microsoft.com/office/drawing/2014/main" id="{2C61A7CE-D887-4221-8719-D8306EAC4142}"/>
              </a:ext>
            </a:extLst>
          </p:cNvPr>
          <p:cNvPicPr>
            <a:picLocks noChangeAspect="1"/>
          </p:cNvPicPr>
          <p:nvPr/>
        </p:nvPicPr>
        <p:blipFill>
          <a:blip r:embed="rId3"/>
          <a:stretch>
            <a:fillRect/>
          </a:stretch>
        </p:blipFill>
        <p:spPr>
          <a:xfrm>
            <a:off x="3605304" y="2107784"/>
            <a:ext cx="1933390" cy="1972449"/>
          </a:xfrm>
          <a:prstGeom prst="rect">
            <a:avLst/>
          </a:prstGeom>
        </p:spPr>
      </p:pic>
      <p:sp>
        <p:nvSpPr>
          <p:cNvPr id="44" name="TextBox 43">
            <a:extLst>
              <a:ext uri="{FF2B5EF4-FFF2-40B4-BE49-F238E27FC236}">
                <a16:creationId xmlns:a16="http://schemas.microsoft.com/office/drawing/2014/main" id="{768F7D1F-8E43-44C5-AC9F-F399BF81F741}"/>
              </a:ext>
            </a:extLst>
          </p:cNvPr>
          <p:cNvSpPr txBox="1"/>
          <p:nvPr/>
        </p:nvSpPr>
        <p:spPr>
          <a:xfrm flipH="1">
            <a:off x="0" y="6014963"/>
            <a:ext cx="3321268" cy="430887"/>
          </a:xfrm>
          <a:prstGeom prst="rect">
            <a:avLst/>
          </a:prstGeom>
          <a:noFill/>
        </p:spPr>
        <p:txBody>
          <a:bodyPr wrap="square" rtlCol="0">
            <a:spAutoFit/>
          </a:bodyPr>
          <a:lstStyle/>
          <a:p>
            <a:r>
              <a:rPr lang="en-GB" sz="1100"/>
              <a:t>Adapted from Prochaska &amp; DiClemente’s Transtheoretical Model of Change (1997)</a:t>
            </a:r>
          </a:p>
        </p:txBody>
      </p:sp>
    </p:spTree>
    <p:extLst>
      <p:ext uri="{BB962C8B-B14F-4D97-AF65-F5344CB8AC3E}">
        <p14:creationId xmlns:p14="http://schemas.microsoft.com/office/powerpoint/2010/main" val="1624605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What is it like?</a:t>
            </a:r>
          </a:p>
        </p:txBody>
      </p:sp>
      <p:sp>
        <p:nvSpPr>
          <p:cNvPr id="8" name="Content Placeholder 7">
            <a:extLst>
              <a:ext uri="{FF2B5EF4-FFF2-40B4-BE49-F238E27FC236}">
                <a16:creationId xmlns:a16="http://schemas.microsoft.com/office/drawing/2014/main" id="{62EB9644-EEA1-4C89-B100-514E113BA6DC}"/>
              </a:ext>
            </a:extLst>
          </p:cNvPr>
          <p:cNvSpPr>
            <a:spLocks noGrp="1"/>
          </p:cNvSpPr>
          <p:nvPr>
            <p:ph idx="1"/>
          </p:nvPr>
        </p:nvSpPr>
        <p:spPr/>
        <p:txBody>
          <a:bodyPr/>
          <a:lstStyle/>
          <a:p>
            <a:r>
              <a:rPr lang="en-GB"/>
              <a:t>Think back to your change – what was it like to be at these stages</a:t>
            </a:r>
          </a:p>
          <a:p>
            <a:r>
              <a:rPr lang="en-GB"/>
              <a:t>What did it feel like?</a:t>
            </a:r>
          </a:p>
          <a:p>
            <a:r>
              <a:rPr lang="en-GB"/>
              <a:t>What did it look like?</a:t>
            </a:r>
          </a:p>
          <a:p>
            <a:r>
              <a:rPr lang="en-GB"/>
              <a:t>How would you identify if someone else was here?</a:t>
            </a:r>
          </a:p>
        </p:txBody>
      </p:sp>
    </p:spTree>
    <p:extLst>
      <p:ext uri="{BB962C8B-B14F-4D97-AF65-F5344CB8AC3E}">
        <p14:creationId xmlns:p14="http://schemas.microsoft.com/office/powerpoint/2010/main" val="637925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E0D1E0-13CD-4088-BF8E-E26E208A1ED9}"/>
              </a:ext>
            </a:extLst>
          </p:cNvPr>
          <p:cNvSpPr>
            <a:spLocks noGrp="1"/>
          </p:cNvSpPr>
          <p:nvPr>
            <p:ph type="title"/>
          </p:nvPr>
        </p:nvSpPr>
        <p:spPr>
          <a:xfrm>
            <a:off x="88641" y="0"/>
            <a:ext cx="8288614" cy="945977"/>
          </a:xfrm>
        </p:spPr>
        <p:txBody>
          <a:bodyPr/>
          <a:lstStyle/>
          <a:p>
            <a:r>
              <a:rPr lang="en-GB"/>
              <a:t>The role of the PSW</a:t>
            </a:r>
          </a:p>
        </p:txBody>
      </p:sp>
    </p:spTree>
    <p:extLst>
      <p:ext uri="{BB962C8B-B14F-4D97-AF65-F5344CB8AC3E}">
        <p14:creationId xmlns:p14="http://schemas.microsoft.com/office/powerpoint/2010/main" val="740945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818EF93-F352-4BBA-81B7-4DB3246019EB}"/>
              </a:ext>
            </a:extLst>
          </p:cNvPr>
          <p:cNvSpPr/>
          <p:nvPr/>
        </p:nvSpPr>
        <p:spPr>
          <a:xfrm>
            <a:off x="73899" y="1282264"/>
            <a:ext cx="2131379" cy="480322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a:solidFill>
                  <a:schemeClr val="bg1"/>
                </a:solidFill>
              </a:rPr>
              <a:t>Objective</a:t>
            </a:r>
          </a:p>
          <a:p>
            <a:pPr algn="ctr"/>
            <a:r>
              <a:rPr lang="en-GB" sz="6600">
                <a:solidFill>
                  <a:schemeClr val="bg1"/>
                </a:solidFill>
              </a:rPr>
              <a:t>O</a:t>
            </a:r>
          </a:p>
        </p:txBody>
      </p:sp>
      <p:sp>
        <p:nvSpPr>
          <p:cNvPr id="46" name="Rectangle 45">
            <a:extLst>
              <a:ext uri="{FF2B5EF4-FFF2-40B4-BE49-F238E27FC236}">
                <a16:creationId xmlns:a16="http://schemas.microsoft.com/office/drawing/2014/main" id="{0E5541E9-23A3-4606-BCED-680C0A504028}"/>
              </a:ext>
            </a:extLst>
          </p:cNvPr>
          <p:cNvSpPr/>
          <p:nvPr/>
        </p:nvSpPr>
        <p:spPr>
          <a:xfrm>
            <a:off x="2344826" y="1282264"/>
            <a:ext cx="2131379" cy="480322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a:solidFill>
                  <a:schemeClr val="bg1"/>
                </a:solidFill>
              </a:rPr>
              <a:t>Reflective</a:t>
            </a:r>
          </a:p>
          <a:p>
            <a:pPr algn="ctr"/>
            <a:r>
              <a:rPr lang="en-GB" sz="6600">
                <a:solidFill>
                  <a:schemeClr val="bg1"/>
                </a:solidFill>
              </a:rPr>
              <a:t>R</a:t>
            </a:r>
          </a:p>
        </p:txBody>
      </p:sp>
      <p:sp>
        <p:nvSpPr>
          <p:cNvPr id="47" name="Rectangle 46">
            <a:extLst>
              <a:ext uri="{FF2B5EF4-FFF2-40B4-BE49-F238E27FC236}">
                <a16:creationId xmlns:a16="http://schemas.microsoft.com/office/drawing/2014/main" id="{9C7DF8CA-5E50-4C8D-ADC9-7FE7AD42F90A}"/>
              </a:ext>
            </a:extLst>
          </p:cNvPr>
          <p:cNvSpPr/>
          <p:nvPr/>
        </p:nvSpPr>
        <p:spPr>
          <a:xfrm>
            <a:off x="6929174" y="1282264"/>
            <a:ext cx="2131379" cy="480322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a:solidFill>
                  <a:schemeClr val="bg1"/>
                </a:solidFill>
              </a:rPr>
              <a:t>Decision</a:t>
            </a:r>
          </a:p>
          <a:p>
            <a:pPr algn="ctr"/>
            <a:r>
              <a:rPr lang="en-GB" sz="6600">
                <a:solidFill>
                  <a:schemeClr val="bg1"/>
                </a:solidFill>
              </a:rPr>
              <a:t>D</a:t>
            </a:r>
          </a:p>
        </p:txBody>
      </p:sp>
      <p:sp>
        <p:nvSpPr>
          <p:cNvPr id="48" name="Rectangle 47">
            <a:extLst>
              <a:ext uri="{FF2B5EF4-FFF2-40B4-BE49-F238E27FC236}">
                <a16:creationId xmlns:a16="http://schemas.microsoft.com/office/drawing/2014/main" id="{368AE313-C568-4F4A-BBC1-6724E59FF22C}"/>
              </a:ext>
            </a:extLst>
          </p:cNvPr>
          <p:cNvSpPr/>
          <p:nvPr/>
        </p:nvSpPr>
        <p:spPr>
          <a:xfrm>
            <a:off x="4644083" y="1282264"/>
            <a:ext cx="2131379" cy="480322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a:solidFill>
                  <a:schemeClr val="bg1"/>
                </a:solidFill>
              </a:rPr>
              <a:t>Interpretive</a:t>
            </a:r>
          </a:p>
          <a:p>
            <a:pPr algn="ctr"/>
            <a:r>
              <a:rPr lang="en-GB" sz="6600">
                <a:solidFill>
                  <a:schemeClr val="bg1"/>
                </a:solidFill>
              </a:rPr>
              <a:t>I</a:t>
            </a:r>
          </a:p>
        </p:txBody>
      </p:sp>
      <p:sp>
        <p:nvSpPr>
          <p:cNvPr id="50" name="Rectangle 49">
            <a:extLst>
              <a:ext uri="{FF2B5EF4-FFF2-40B4-BE49-F238E27FC236}">
                <a16:creationId xmlns:a16="http://schemas.microsoft.com/office/drawing/2014/main" id="{830A5E7A-FDDF-4E28-8EBB-EEAAFCDB4D4F}"/>
              </a:ext>
            </a:extLst>
          </p:cNvPr>
          <p:cNvSpPr/>
          <p:nvPr/>
        </p:nvSpPr>
        <p:spPr>
          <a:xfrm>
            <a:off x="188770" y="2673747"/>
            <a:ext cx="1901635" cy="3335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solidFill>
                  <a:schemeClr val="tx1"/>
                </a:solidFill>
              </a:rPr>
              <a:t>What happened?</a:t>
            </a:r>
          </a:p>
          <a:p>
            <a:pPr algn="ctr"/>
            <a:r>
              <a:rPr lang="en-GB">
                <a:solidFill>
                  <a:schemeClr val="tx1"/>
                </a:solidFill>
              </a:rPr>
              <a:t>Focusing on the facts</a:t>
            </a:r>
          </a:p>
        </p:txBody>
      </p:sp>
      <p:sp>
        <p:nvSpPr>
          <p:cNvPr id="51" name="Rectangle 50">
            <a:extLst>
              <a:ext uri="{FF2B5EF4-FFF2-40B4-BE49-F238E27FC236}">
                <a16:creationId xmlns:a16="http://schemas.microsoft.com/office/drawing/2014/main" id="{D91AF428-9FD4-4EAE-B420-49295B8A9BB5}"/>
              </a:ext>
            </a:extLst>
          </p:cNvPr>
          <p:cNvSpPr/>
          <p:nvPr/>
        </p:nvSpPr>
        <p:spPr>
          <a:xfrm>
            <a:off x="2459697" y="2673747"/>
            <a:ext cx="1901635" cy="3335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solidFill>
                  <a:schemeClr val="tx1"/>
                </a:solidFill>
              </a:rPr>
              <a:t>How did you feel?</a:t>
            </a:r>
          </a:p>
          <a:p>
            <a:pPr algn="ctr"/>
            <a:r>
              <a:rPr lang="en-GB">
                <a:solidFill>
                  <a:schemeClr val="tx1"/>
                </a:solidFill>
              </a:rPr>
              <a:t>Focusing on emotions</a:t>
            </a:r>
          </a:p>
        </p:txBody>
      </p:sp>
      <p:sp>
        <p:nvSpPr>
          <p:cNvPr id="52" name="Rectangle 51">
            <a:extLst>
              <a:ext uri="{FF2B5EF4-FFF2-40B4-BE49-F238E27FC236}">
                <a16:creationId xmlns:a16="http://schemas.microsoft.com/office/drawing/2014/main" id="{0A5800AF-D377-4A93-886D-957AB6705600}"/>
              </a:ext>
            </a:extLst>
          </p:cNvPr>
          <p:cNvSpPr/>
          <p:nvPr/>
        </p:nvSpPr>
        <p:spPr>
          <a:xfrm>
            <a:off x="4758954" y="2673747"/>
            <a:ext cx="1901635" cy="3335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solidFill>
                  <a:schemeClr val="tx1"/>
                </a:solidFill>
              </a:rPr>
              <a:t>Why?</a:t>
            </a:r>
          </a:p>
          <a:p>
            <a:pPr algn="ctr"/>
            <a:r>
              <a:rPr lang="en-GB">
                <a:solidFill>
                  <a:schemeClr val="tx1"/>
                </a:solidFill>
              </a:rPr>
              <a:t>Making connections</a:t>
            </a:r>
          </a:p>
        </p:txBody>
      </p:sp>
      <p:sp>
        <p:nvSpPr>
          <p:cNvPr id="53" name="Rectangle 52">
            <a:extLst>
              <a:ext uri="{FF2B5EF4-FFF2-40B4-BE49-F238E27FC236}">
                <a16:creationId xmlns:a16="http://schemas.microsoft.com/office/drawing/2014/main" id="{0094E8D9-E410-4397-B567-499747FD7074}"/>
              </a:ext>
            </a:extLst>
          </p:cNvPr>
          <p:cNvSpPr/>
          <p:nvPr/>
        </p:nvSpPr>
        <p:spPr>
          <a:xfrm>
            <a:off x="7044045" y="2673747"/>
            <a:ext cx="1901635" cy="3335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solidFill>
                  <a:schemeClr val="tx1"/>
                </a:solidFill>
              </a:rPr>
              <a:t>What will you do next?</a:t>
            </a:r>
          </a:p>
          <a:p>
            <a:pPr algn="ctr"/>
            <a:r>
              <a:rPr lang="en-GB">
                <a:solidFill>
                  <a:schemeClr val="tx1"/>
                </a:solidFill>
              </a:rPr>
              <a:t>Agreeing action</a:t>
            </a:r>
          </a:p>
        </p:txBody>
      </p:sp>
      <p:sp>
        <p:nvSpPr>
          <p:cNvPr id="4" name="Title 3">
            <a:extLst>
              <a:ext uri="{FF2B5EF4-FFF2-40B4-BE49-F238E27FC236}">
                <a16:creationId xmlns:a16="http://schemas.microsoft.com/office/drawing/2014/main" id="{CFC604E3-BEA5-4692-960C-894947AF8C9B}"/>
              </a:ext>
            </a:extLst>
          </p:cNvPr>
          <p:cNvSpPr>
            <a:spLocks noGrp="1"/>
          </p:cNvSpPr>
          <p:nvPr>
            <p:ph type="title"/>
          </p:nvPr>
        </p:nvSpPr>
        <p:spPr>
          <a:xfrm>
            <a:off x="83447" y="242829"/>
            <a:ext cx="8288614" cy="945977"/>
          </a:xfrm>
        </p:spPr>
        <p:txBody>
          <a:bodyPr/>
          <a:lstStyle/>
          <a:p>
            <a:r>
              <a:rPr lang="en-GB"/>
              <a:t>Reviewing actions - ORID</a:t>
            </a:r>
          </a:p>
        </p:txBody>
      </p:sp>
      <p:pic>
        <p:nvPicPr>
          <p:cNvPr id="17" name="Graphic 16" descr="Man">
            <a:extLst>
              <a:ext uri="{FF2B5EF4-FFF2-40B4-BE49-F238E27FC236}">
                <a16:creationId xmlns:a16="http://schemas.microsoft.com/office/drawing/2014/main" id="{B1E8BA4E-4092-4A00-A8AB-31C648570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77" y="3796863"/>
            <a:ext cx="2240194" cy="2240194"/>
          </a:xfrm>
          <a:prstGeom prst="rect">
            <a:avLst/>
          </a:prstGeom>
        </p:spPr>
      </p:pic>
      <p:pic>
        <p:nvPicPr>
          <p:cNvPr id="19" name="Graphic 18" descr="Run">
            <a:extLst>
              <a:ext uri="{FF2B5EF4-FFF2-40B4-BE49-F238E27FC236}">
                <a16:creationId xmlns:a16="http://schemas.microsoft.com/office/drawing/2014/main" id="{42342D8A-7E8A-4BE5-8679-2521EE54FA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4766" y="3796863"/>
            <a:ext cx="2240194" cy="2240194"/>
          </a:xfrm>
          <a:prstGeom prst="rect">
            <a:avLst/>
          </a:prstGeom>
        </p:spPr>
      </p:pic>
      <p:pic>
        <p:nvPicPr>
          <p:cNvPr id="24" name="Graphic 23" descr="Man">
            <a:extLst>
              <a:ext uri="{FF2B5EF4-FFF2-40B4-BE49-F238E27FC236}">
                <a16:creationId xmlns:a16="http://schemas.microsoft.com/office/drawing/2014/main" id="{A7229C21-3F26-4B79-AC9F-BEF5B20E65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0418" y="3796863"/>
            <a:ext cx="2240194" cy="2240194"/>
          </a:xfrm>
          <a:prstGeom prst="rect">
            <a:avLst/>
          </a:prstGeom>
        </p:spPr>
      </p:pic>
      <p:pic>
        <p:nvPicPr>
          <p:cNvPr id="25" name="Graphic 24" descr="Man">
            <a:extLst>
              <a:ext uri="{FF2B5EF4-FFF2-40B4-BE49-F238E27FC236}">
                <a16:creationId xmlns:a16="http://schemas.microsoft.com/office/drawing/2014/main" id="{C34EE0B6-60C9-4CA0-9E2C-9DC741C544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6393" y="3796863"/>
            <a:ext cx="2240194" cy="2240194"/>
          </a:xfrm>
          <a:prstGeom prst="rect">
            <a:avLst/>
          </a:prstGeom>
        </p:spPr>
      </p:pic>
      <p:pic>
        <p:nvPicPr>
          <p:cNvPr id="21" name="Graphic 20" descr="Heart">
            <a:extLst>
              <a:ext uri="{FF2B5EF4-FFF2-40B4-BE49-F238E27FC236}">
                <a16:creationId xmlns:a16="http://schemas.microsoft.com/office/drawing/2014/main" id="{4555F314-6C70-4BBA-AB87-8A52F314D3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7319" y="4310568"/>
            <a:ext cx="606392" cy="606392"/>
          </a:xfrm>
          <a:prstGeom prst="rect">
            <a:avLst/>
          </a:prstGeom>
        </p:spPr>
      </p:pic>
      <p:sp>
        <p:nvSpPr>
          <p:cNvPr id="26" name="Rectangle 25">
            <a:extLst>
              <a:ext uri="{FF2B5EF4-FFF2-40B4-BE49-F238E27FC236}">
                <a16:creationId xmlns:a16="http://schemas.microsoft.com/office/drawing/2014/main" id="{A22B659A-BFF6-4CC0-9155-3AF89EC98CB7}"/>
              </a:ext>
            </a:extLst>
          </p:cNvPr>
          <p:cNvSpPr/>
          <p:nvPr/>
        </p:nvSpPr>
        <p:spPr>
          <a:xfrm>
            <a:off x="5395414" y="3577373"/>
            <a:ext cx="676690" cy="676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Lightbulb">
            <a:extLst>
              <a:ext uri="{FF2B5EF4-FFF2-40B4-BE49-F238E27FC236}">
                <a16:creationId xmlns:a16="http://schemas.microsoft.com/office/drawing/2014/main" id="{262B2FCB-8ADB-4DA0-A905-CAAFD18D1D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95414" y="3640433"/>
            <a:ext cx="676690" cy="676690"/>
          </a:xfrm>
          <a:prstGeom prst="rect">
            <a:avLst/>
          </a:prstGeom>
        </p:spPr>
      </p:pic>
      <p:cxnSp>
        <p:nvCxnSpPr>
          <p:cNvPr id="30" name="Straight Arrow Connector 29">
            <a:extLst>
              <a:ext uri="{FF2B5EF4-FFF2-40B4-BE49-F238E27FC236}">
                <a16:creationId xmlns:a16="http://schemas.microsoft.com/office/drawing/2014/main" id="{AF201455-5C43-457D-BB07-02EB76103513}"/>
              </a:ext>
            </a:extLst>
          </p:cNvPr>
          <p:cNvCxnSpPr/>
          <p:nvPr/>
        </p:nvCxnSpPr>
        <p:spPr>
          <a:xfrm flipH="1">
            <a:off x="1480584" y="3577373"/>
            <a:ext cx="325821" cy="28404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4BF2201-6D31-487D-9B6C-364CF1ABE999}"/>
              </a:ext>
            </a:extLst>
          </p:cNvPr>
          <p:cNvCxnSpPr>
            <a:cxnSpLocks/>
          </p:cNvCxnSpPr>
          <p:nvPr/>
        </p:nvCxnSpPr>
        <p:spPr>
          <a:xfrm flipH="1" flipV="1">
            <a:off x="1555219" y="5481601"/>
            <a:ext cx="251186" cy="194442"/>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E74E8D4-FB78-4DF6-87AD-3D9E36966202}"/>
              </a:ext>
            </a:extLst>
          </p:cNvPr>
          <p:cNvCxnSpPr>
            <a:cxnSpLocks/>
          </p:cNvCxnSpPr>
          <p:nvPr/>
        </p:nvCxnSpPr>
        <p:spPr>
          <a:xfrm flipV="1">
            <a:off x="324444" y="5455327"/>
            <a:ext cx="363735" cy="22071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64E7E4A-E643-4FA5-8E62-CCC81F89A5CB}"/>
              </a:ext>
            </a:extLst>
          </p:cNvPr>
          <p:cNvCxnSpPr/>
          <p:nvPr/>
        </p:nvCxnSpPr>
        <p:spPr>
          <a:xfrm>
            <a:off x="429550" y="3577373"/>
            <a:ext cx="399393" cy="28404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54F7B78-39FC-4D61-ABB6-5E80B0014358}"/>
              </a:ext>
            </a:extLst>
          </p:cNvPr>
          <p:cNvCxnSpPr>
            <a:cxnSpLocks/>
          </p:cNvCxnSpPr>
          <p:nvPr/>
        </p:nvCxnSpPr>
        <p:spPr>
          <a:xfrm flipH="1" flipV="1">
            <a:off x="1555218" y="4283857"/>
            <a:ext cx="429864" cy="7576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622303-58C7-4E51-A50A-97A496E93C57}"/>
              </a:ext>
            </a:extLst>
          </p:cNvPr>
          <p:cNvCxnSpPr/>
          <p:nvPr/>
        </p:nvCxnSpPr>
        <p:spPr>
          <a:xfrm flipV="1">
            <a:off x="359167" y="4283857"/>
            <a:ext cx="399393" cy="15153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E8B3AB5-BB4D-4238-8EDA-6F7E9B392507}"/>
              </a:ext>
            </a:extLst>
          </p:cNvPr>
          <p:cNvSpPr txBox="1"/>
          <p:nvPr/>
        </p:nvSpPr>
        <p:spPr>
          <a:xfrm>
            <a:off x="73899" y="6192474"/>
            <a:ext cx="4388381" cy="276999"/>
          </a:xfrm>
          <a:prstGeom prst="rect">
            <a:avLst/>
          </a:prstGeom>
          <a:noFill/>
        </p:spPr>
        <p:txBody>
          <a:bodyPr wrap="none" rtlCol="0">
            <a:spAutoFit/>
          </a:bodyPr>
          <a:lstStyle/>
          <a:p>
            <a:r>
              <a:rPr lang="en-GB" sz="1200"/>
              <a:t>Adapted from: The Art of Focused Conversation  by Brian Stanfield  </a:t>
            </a:r>
          </a:p>
        </p:txBody>
      </p:sp>
    </p:spTree>
    <p:extLst>
      <p:ext uri="{BB962C8B-B14F-4D97-AF65-F5344CB8AC3E}">
        <p14:creationId xmlns:p14="http://schemas.microsoft.com/office/powerpoint/2010/main" val="3362851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8CCC-3446-49A0-A6FE-D02B67951F46}"/>
              </a:ext>
            </a:extLst>
          </p:cNvPr>
          <p:cNvSpPr>
            <a:spLocks noGrp="1"/>
          </p:cNvSpPr>
          <p:nvPr>
            <p:ph type="title"/>
          </p:nvPr>
        </p:nvSpPr>
        <p:spPr>
          <a:xfrm>
            <a:off x="121995" y="342923"/>
            <a:ext cx="8288614" cy="945977"/>
          </a:xfrm>
        </p:spPr>
        <p:txBody>
          <a:bodyPr/>
          <a:lstStyle/>
          <a:p>
            <a:r>
              <a:rPr lang="en-GB"/>
              <a:t>ORID example</a:t>
            </a:r>
          </a:p>
        </p:txBody>
      </p:sp>
      <p:graphicFrame>
        <p:nvGraphicFramePr>
          <p:cNvPr id="6" name="Content Placeholder 5">
            <a:extLst>
              <a:ext uri="{FF2B5EF4-FFF2-40B4-BE49-F238E27FC236}">
                <a16:creationId xmlns:a16="http://schemas.microsoft.com/office/drawing/2014/main" id="{0F7E10B4-5586-4A17-8E52-22AD86260F31}"/>
              </a:ext>
            </a:extLst>
          </p:cNvPr>
          <p:cNvGraphicFramePr>
            <a:graphicFrameLocks noGrp="1"/>
          </p:cNvGraphicFramePr>
          <p:nvPr>
            <p:ph idx="1"/>
            <p:extLst>
              <p:ext uri="{D42A27DB-BD31-4B8C-83A1-F6EECF244321}">
                <p14:modId xmlns:p14="http://schemas.microsoft.com/office/powerpoint/2010/main" val="3948418102"/>
              </p:ext>
            </p:extLst>
          </p:nvPr>
        </p:nvGraphicFramePr>
        <p:xfrm>
          <a:off x="121995" y="722804"/>
          <a:ext cx="8900010" cy="694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41C7E009-1258-4C42-8204-3C5207FF2C93}"/>
              </a:ext>
            </a:extLst>
          </p:cNvPr>
          <p:cNvSpPr/>
          <p:nvPr/>
        </p:nvSpPr>
        <p:spPr>
          <a:xfrm>
            <a:off x="121995" y="1237768"/>
            <a:ext cx="8900010" cy="646331"/>
          </a:xfrm>
          <a:prstGeom prst="rect">
            <a:avLst/>
          </a:prstGeom>
        </p:spPr>
        <p:txBody>
          <a:bodyPr wrap="square">
            <a:spAutoFit/>
          </a:bodyPr>
          <a:lstStyle/>
          <a:p>
            <a:r>
              <a:rPr lang="en-GB"/>
              <a:t>Nilesh has recently started to try to improve his physical wellbeing by starting to go running again. He meets with a PSW to review progress:</a:t>
            </a:r>
          </a:p>
        </p:txBody>
      </p:sp>
    </p:spTree>
    <p:extLst>
      <p:ext uri="{BB962C8B-B14F-4D97-AF65-F5344CB8AC3E}">
        <p14:creationId xmlns:p14="http://schemas.microsoft.com/office/powerpoint/2010/main" val="3954819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0907B-AE9F-42D2-A503-73BB37662092}"/>
              </a:ext>
            </a:extLst>
          </p:cNvPr>
          <p:cNvSpPr>
            <a:spLocks noGrp="1"/>
          </p:cNvSpPr>
          <p:nvPr>
            <p:ph type="title"/>
          </p:nvPr>
        </p:nvSpPr>
        <p:spPr/>
        <p:txBody>
          <a:bodyPr/>
          <a:lstStyle/>
          <a:p>
            <a:r>
              <a:rPr lang="en-GB"/>
              <a:t>Practice</a:t>
            </a:r>
          </a:p>
        </p:txBody>
      </p:sp>
      <p:sp>
        <p:nvSpPr>
          <p:cNvPr id="5" name="Content Placeholder 4">
            <a:extLst>
              <a:ext uri="{FF2B5EF4-FFF2-40B4-BE49-F238E27FC236}">
                <a16:creationId xmlns:a16="http://schemas.microsoft.com/office/drawing/2014/main" id="{C4D24BC7-0A40-4901-AF21-515599A9E808}"/>
              </a:ext>
            </a:extLst>
          </p:cNvPr>
          <p:cNvSpPr>
            <a:spLocks noGrp="1"/>
          </p:cNvSpPr>
          <p:nvPr>
            <p:ph idx="1"/>
          </p:nvPr>
        </p:nvSpPr>
        <p:spPr/>
        <p:txBody>
          <a:bodyPr/>
          <a:lstStyle/>
          <a:p>
            <a:pPr marL="0" indent="0">
              <a:buNone/>
            </a:pPr>
            <a:r>
              <a:rPr lang="en-GB"/>
              <a:t>Support your partner to review a recent experience using the ORID framework.</a:t>
            </a:r>
          </a:p>
          <a:p>
            <a:pPr marL="0" indent="0">
              <a:buNone/>
            </a:pPr>
            <a:endParaRPr lang="en-GB"/>
          </a:p>
          <a:p>
            <a:pPr marL="514350" indent="-514350">
              <a:buFont typeface="+mj-lt"/>
              <a:buAutoNum type="arabicPeriod"/>
            </a:pPr>
            <a:r>
              <a:rPr lang="en-GB"/>
              <a:t>Identify a recent experience you are comfortable to share (e.g. something new you’ve tried at work or at home)</a:t>
            </a:r>
          </a:p>
          <a:p>
            <a:pPr marL="514350" indent="-514350">
              <a:buFont typeface="+mj-lt"/>
              <a:buAutoNum type="arabicPeriod"/>
            </a:pPr>
            <a:r>
              <a:rPr lang="en-GB"/>
              <a:t>Your partner then asks you ORID questions to reflect on the experience</a:t>
            </a:r>
          </a:p>
          <a:p>
            <a:pPr marL="514350" indent="-514350">
              <a:buFont typeface="+mj-lt"/>
              <a:buAutoNum type="arabicPeriod"/>
            </a:pPr>
            <a:r>
              <a:rPr lang="en-GB"/>
              <a:t>Swap if you have time</a:t>
            </a:r>
          </a:p>
        </p:txBody>
      </p:sp>
    </p:spTree>
    <p:extLst>
      <p:ext uri="{BB962C8B-B14F-4D97-AF65-F5344CB8AC3E}">
        <p14:creationId xmlns:p14="http://schemas.microsoft.com/office/powerpoint/2010/main" val="1925660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7855-E2D8-4B55-B492-92C6D3818094}"/>
              </a:ext>
            </a:extLst>
          </p:cNvPr>
          <p:cNvSpPr>
            <a:spLocks noGrp="1"/>
          </p:cNvSpPr>
          <p:nvPr>
            <p:ph type="title"/>
          </p:nvPr>
        </p:nvSpPr>
        <p:spPr/>
        <p:txBody>
          <a:bodyPr>
            <a:normAutofit/>
          </a:bodyPr>
          <a:lstStyle/>
          <a:p>
            <a:r>
              <a:rPr lang="en-GB"/>
              <a:t>Motivation</a:t>
            </a:r>
          </a:p>
        </p:txBody>
      </p:sp>
      <p:sp>
        <p:nvSpPr>
          <p:cNvPr id="5" name="Content Placeholder 4">
            <a:extLst>
              <a:ext uri="{FF2B5EF4-FFF2-40B4-BE49-F238E27FC236}">
                <a16:creationId xmlns:a16="http://schemas.microsoft.com/office/drawing/2014/main" id="{76F77E53-C163-46C1-B3A8-4DEE3693DCD9}"/>
              </a:ext>
            </a:extLst>
          </p:cNvPr>
          <p:cNvSpPr>
            <a:spLocks noGrp="1"/>
          </p:cNvSpPr>
          <p:nvPr>
            <p:ph idx="1"/>
          </p:nvPr>
        </p:nvSpPr>
        <p:spPr/>
        <p:txBody>
          <a:bodyPr/>
          <a:lstStyle/>
          <a:p>
            <a:r>
              <a:rPr lang="en-GB"/>
              <a:t>Strengths based?</a:t>
            </a:r>
          </a:p>
          <a:p>
            <a:r>
              <a:rPr lang="en-GB"/>
              <a:t>Autonomy, Mastery, Purpose – using coaching questions to support this?</a:t>
            </a:r>
          </a:p>
          <a:p>
            <a:endParaRPr lang="en-GB"/>
          </a:p>
        </p:txBody>
      </p:sp>
      <p:pic>
        <p:nvPicPr>
          <p:cNvPr id="1026" name="Picture 2" descr="article photo">
            <a:extLst>
              <a:ext uri="{FF2B5EF4-FFF2-40B4-BE49-F238E27FC236}">
                <a16:creationId xmlns:a16="http://schemas.microsoft.com/office/drawing/2014/main" id="{67AA9E63-4433-4EBB-98DD-CCB74EB4B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1588"/>
            <a:ext cx="914400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9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Recap ways of working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rtlCol="0" anchor="t">
            <a:noAutofit/>
          </a:bodyPr>
          <a:lstStyle/>
          <a:p>
            <a:pPr marL="0" indent="0">
              <a:lnSpc>
                <a:spcPct val="100000"/>
              </a:lnSpc>
              <a:spcBef>
                <a:spcPts val="0"/>
              </a:spcBef>
              <a:spcAft>
                <a:spcPts val="600"/>
              </a:spcAft>
              <a:buNone/>
            </a:pPr>
            <a:r>
              <a:rPr lang="en-GB" b="1">
                <a:latin typeface="Calibri Light"/>
                <a:cs typeface="Calibri Light"/>
              </a:rPr>
              <a:t>Purpose: </a:t>
            </a:r>
            <a:r>
              <a:rPr lang="en-GB">
                <a:latin typeface="Calibri Light"/>
                <a:cs typeface="Calibri Light"/>
              </a:rPr>
              <a:t>For people to remind themselves of what they wanted to get out of the training and how they wanted to work as a group</a:t>
            </a:r>
            <a:endParaRPr lang="en-GB" b="1">
              <a:latin typeface="Calibri Light"/>
              <a:cs typeface="Calibri Light"/>
            </a:endParaRPr>
          </a:p>
          <a:p>
            <a:pPr marL="0" indent="0">
              <a:lnSpc>
                <a:spcPct val="100000"/>
              </a:lnSpc>
              <a:spcBef>
                <a:spcPts val="0"/>
              </a:spcBef>
              <a:spcAft>
                <a:spcPts val="600"/>
              </a:spcAft>
              <a:buNone/>
            </a:pPr>
            <a:r>
              <a:rPr lang="en-GB" b="1">
                <a:latin typeface="Calibri Light"/>
                <a:cs typeface="Calibri Light"/>
              </a:rPr>
              <a:t>Materials: </a:t>
            </a:r>
            <a:r>
              <a:rPr lang="en-GB">
                <a:latin typeface="Calibri Light"/>
                <a:cs typeface="Calibri Light"/>
              </a:rPr>
              <a:t>3 flipcharts from session 1 around the room: “Aims for the course”, “Ways of working together”, “Working with the facilitators”</a:t>
            </a:r>
          </a:p>
          <a:p>
            <a:pPr marL="0" indent="0">
              <a:lnSpc>
                <a:spcPct val="100000"/>
              </a:lnSpc>
              <a:spcBef>
                <a:spcPts val="0"/>
              </a:spcBef>
              <a:spcAft>
                <a:spcPts val="600"/>
              </a:spcAft>
              <a:buNone/>
            </a:pPr>
            <a:r>
              <a:rPr lang="en-GB" b="1">
                <a:latin typeface="Calibri Light"/>
                <a:cs typeface="Calibri Light"/>
              </a:rPr>
              <a:t>Instructions:</a:t>
            </a:r>
          </a:p>
          <a:p>
            <a:pPr>
              <a:lnSpc>
                <a:spcPct val="100000"/>
              </a:lnSpc>
              <a:spcBef>
                <a:spcPts val="0"/>
              </a:spcBef>
              <a:spcAft>
                <a:spcPts val="600"/>
              </a:spcAft>
            </a:pPr>
            <a:r>
              <a:rPr lang="en-GB">
                <a:latin typeface="Calibri Light"/>
                <a:cs typeface="Calibri Light"/>
              </a:rPr>
              <a:t>Talk through the outputs from session 1</a:t>
            </a:r>
          </a:p>
          <a:p>
            <a:pPr>
              <a:spcBef>
                <a:spcPts val="0"/>
              </a:spcBef>
            </a:pPr>
            <a:r>
              <a:rPr lang="en-GB">
                <a:latin typeface="Calibri Light"/>
                <a:cs typeface="Calibri Light"/>
              </a:rPr>
              <a:t>Ask the groups to discuss any additions/changes they would like to make to these </a:t>
            </a:r>
          </a:p>
          <a:p>
            <a:pPr>
              <a:spcBef>
                <a:spcPts val="0"/>
              </a:spcBef>
            </a:pPr>
            <a:r>
              <a:rPr lang="en-GB" b="1">
                <a:latin typeface="Calibri Light"/>
                <a:cs typeface="Calibri Light"/>
              </a:rPr>
              <a:t>Keep the notes from this exercise for future sessions.</a:t>
            </a:r>
            <a:endParaRPr lang="en-GB">
              <a:latin typeface="Calibri Light"/>
              <a:cs typeface="Calibri Light"/>
            </a:endParaRPr>
          </a:p>
          <a:p>
            <a:pPr marL="0" indent="0">
              <a:spcBef>
                <a:spcPts val="0"/>
              </a:spcBef>
              <a:buNone/>
            </a:pPr>
            <a:r>
              <a:rPr lang="en-GB" b="1">
                <a:latin typeface="Calibri Light"/>
                <a:cs typeface="Calibri Light"/>
              </a:rPr>
              <a:t>Timings: </a:t>
            </a:r>
            <a:endParaRPr lang="en-GB" b="1"/>
          </a:p>
          <a:p>
            <a:pPr>
              <a:spcBef>
                <a:spcPts val="0"/>
              </a:spcBef>
            </a:pPr>
            <a:r>
              <a:rPr lang="en-GB">
                <a:latin typeface="Calibri Light"/>
                <a:cs typeface="Calibri Light"/>
              </a:rPr>
              <a:t>5 mins</a:t>
            </a:r>
          </a:p>
        </p:txBody>
      </p:sp>
    </p:spTree>
    <p:extLst>
      <p:ext uri="{BB962C8B-B14F-4D97-AF65-F5344CB8AC3E}">
        <p14:creationId xmlns:p14="http://schemas.microsoft.com/office/powerpoint/2010/main" val="3454535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6F0FE-9E55-4E2D-A20D-0CA7643EE1B2}"/>
              </a:ext>
            </a:extLst>
          </p:cNvPr>
          <p:cNvSpPr>
            <a:spLocks noGrp="1"/>
          </p:cNvSpPr>
          <p:nvPr>
            <p:ph type="title"/>
          </p:nvPr>
        </p:nvSpPr>
        <p:spPr>
          <a:xfrm>
            <a:off x="205377" y="189307"/>
            <a:ext cx="8288614" cy="945977"/>
          </a:xfrm>
        </p:spPr>
        <p:txBody>
          <a:bodyPr/>
          <a:lstStyle/>
          <a:p>
            <a:r>
              <a:rPr lang="en-GB"/>
              <a:t>Motivation example</a:t>
            </a:r>
          </a:p>
        </p:txBody>
      </p:sp>
      <p:sp>
        <p:nvSpPr>
          <p:cNvPr id="5" name="Content Placeholder 4">
            <a:extLst>
              <a:ext uri="{FF2B5EF4-FFF2-40B4-BE49-F238E27FC236}">
                <a16:creationId xmlns:a16="http://schemas.microsoft.com/office/drawing/2014/main" id="{E48F3B7C-5F2F-4241-8BF3-ADEAF0DE3310}"/>
              </a:ext>
            </a:extLst>
          </p:cNvPr>
          <p:cNvSpPr>
            <a:spLocks noGrp="1"/>
          </p:cNvSpPr>
          <p:nvPr>
            <p:ph idx="1"/>
          </p:nvPr>
        </p:nvSpPr>
        <p:spPr>
          <a:xfrm>
            <a:off x="134256" y="1111335"/>
            <a:ext cx="8897983" cy="5235035"/>
          </a:xfrm>
        </p:spPr>
        <p:txBody>
          <a:bodyPr>
            <a:normAutofit/>
          </a:bodyPr>
          <a:lstStyle/>
          <a:p>
            <a:pPr marL="0" indent="0">
              <a:buNone/>
            </a:pPr>
            <a:r>
              <a:rPr lang="en-GB" sz="1800" err="1"/>
              <a:t>Olu</a:t>
            </a:r>
            <a:r>
              <a:rPr lang="en-GB" sz="1800"/>
              <a:t> has recently joined a slimming club to lose weight. She is doing really well, and has lost 7lbs, but has mentioned to her PSW that time motivation is wavering, and she's had a couple of instances recently where she ended up eating takeaways and feeling very guilty about it afterwards. Her PSW works with her to consider her motivation to continue on the diet plan.
</a:t>
            </a:r>
          </a:p>
        </p:txBody>
      </p:sp>
      <p:graphicFrame>
        <p:nvGraphicFramePr>
          <p:cNvPr id="7" name="Diagram 6">
            <a:extLst>
              <a:ext uri="{FF2B5EF4-FFF2-40B4-BE49-F238E27FC236}">
                <a16:creationId xmlns:a16="http://schemas.microsoft.com/office/drawing/2014/main" id="{2B0998B2-7E55-41E4-B0C6-3F228BFC4931}"/>
              </a:ext>
            </a:extLst>
          </p:cNvPr>
          <p:cNvGraphicFramePr/>
          <p:nvPr>
            <p:extLst>
              <p:ext uri="{D42A27DB-BD31-4B8C-83A1-F6EECF244321}">
                <p14:modId xmlns:p14="http://schemas.microsoft.com/office/powerpoint/2010/main" val="1464054954"/>
              </p:ext>
            </p:extLst>
          </p:nvPr>
        </p:nvGraphicFramePr>
        <p:xfrm>
          <a:off x="50801" y="2036992"/>
          <a:ext cx="9032238" cy="4340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456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C8129A-3A16-47C5-BBE5-00EBB2F92957}"/>
              </a:ext>
            </a:extLst>
          </p:cNvPr>
          <p:cNvSpPr>
            <a:spLocks noGrp="1"/>
          </p:cNvSpPr>
          <p:nvPr>
            <p:ph type="title"/>
          </p:nvPr>
        </p:nvSpPr>
        <p:spPr/>
        <p:txBody>
          <a:bodyPr/>
          <a:lstStyle/>
          <a:p>
            <a:r>
              <a:rPr lang="en-GB"/>
              <a:t>Motivation - practice</a:t>
            </a:r>
          </a:p>
        </p:txBody>
      </p:sp>
      <p:sp>
        <p:nvSpPr>
          <p:cNvPr id="5" name="Content Placeholder 4">
            <a:extLst>
              <a:ext uri="{FF2B5EF4-FFF2-40B4-BE49-F238E27FC236}">
                <a16:creationId xmlns:a16="http://schemas.microsoft.com/office/drawing/2014/main" id="{040187BC-EB99-4949-AD2E-84A8E24541D9}"/>
              </a:ext>
            </a:extLst>
          </p:cNvPr>
          <p:cNvSpPr>
            <a:spLocks noGrp="1"/>
          </p:cNvSpPr>
          <p:nvPr>
            <p:ph idx="1"/>
          </p:nvPr>
        </p:nvSpPr>
        <p:spPr/>
        <p:txBody>
          <a:bodyPr/>
          <a:lstStyle/>
          <a:p>
            <a:r>
              <a:rPr lang="en-GB"/>
              <a:t>Identify an area in your life where you would like to be more motivated, and share this with your partner</a:t>
            </a:r>
          </a:p>
          <a:p>
            <a:r>
              <a:rPr lang="en-GB"/>
              <a:t>Support your partner to identify strategies to increase their sense of autonomy, mastery, and/ or purpose. </a:t>
            </a:r>
          </a:p>
        </p:txBody>
      </p:sp>
    </p:spTree>
    <p:extLst>
      <p:ext uri="{BB962C8B-B14F-4D97-AF65-F5344CB8AC3E}">
        <p14:creationId xmlns:p14="http://schemas.microsoft.com/office/powerpoint/2010/main" val="3787367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Relapse</a:t>
            </a:r>
            <a:endParaRPr lang="en-US"/>
          </a:p>
        </p:txBody>
      </p:sp>
    </p:spTree>
    <p:extLst>
      <p:ext uri="{BB962C8B-B14F-4D97-AF65-F5344CB8AC3E}">
        <p14:creationId xmlns:p14="http://schemas.microsoft.com/office/powerpoint/2010/main" val="1361650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Relapse</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2720" y="1089632"/>
            <a:ext cx="8879839" cy="5552901"/>
          </a:xfrm>
        </p:spPr>
        <p:txBody>
          <a:bodyPr vert="horz" lIns="91440" tIns="45720" rIns="91440" bIns="45720" numCol="1" rtlCol="0" anchor="t">
            <a:noAutofit/>
          </a:bodyPr>
          <a:lstStyle/>
          <a:p>
            <a:pPr marL="0" indent="0">
              <a:spcBef>
                <a:spcPts val="0"/>
              </a:spcBef>
              <a:buNone/>
            </a:pPr>
            <a:r>
              <a:rPr lang="en-GB" sz="1200" b="1">
                <a:latin typeface="Calibri Light"/>
                <a:cs typeface="Calibri Light"/>
              </a:rPr>
              <a:t>Purpose:  </a:t>
            </a:r>
            <a:r>
              <a:rPr lang="en-GB" sz="1200">
                <a:latin typeface="Calibri Light"/>
                <a:cs typeface="Calibri Light"/>
              </a:rPr>
              <a:t>To</a:t>
            </a:r>
            <a:r>
              <a:rPr lang="en-GB" sz="1200" b="1">
                <a:latin typeface="Calibri Light"/>
                <a:cs typeface="Calibri Light"/>
              </a:rPr>
              <a:t> </a:t>
            </a:r>
            <a:r>
              <a:rPr lang="en-GB" sz="1200">
                <a:latin typeface="Calibri Light"/>
                <a:cs typeface="Calibri Light"/>
              </a:rPr>
              <a:t>reflect on what a PSW can do to support people at this stage</a:t>
            </a:r>
          </a:p>
          <a:p>
            <a:pPr marL="0" indent="0">
              <a:spcBef>
                <a:spcPts val="0"/>
              </a:spcBef>
              <a:buNone/>
            </a:pPr>
            <a:endParaRPr lang="en-GB" sz="1200" b="1"/>
          </a:p>
          <a:p>
            <a:pPr marL="0" indent="0">
              <a:spcBef>
                <a:spcPts val="0"/>
              </a:spcBef>
              <a:buNone/>
            </a:pPr>
            <a:r>
              <a:rPr lang="en-GB" sz="1200" b="1">
                <a:latin typeface="Calibri Light"/>
                <a:cs typeface="Calibri Light"/>
              </a:rPr>
              <a:t>Materials:</a:t>
            </a:r>
          </a:p>
          <a:p>
            <a:pPr marL="0" indent="0">
              <a:spcBef>
                <a:spcPts val="0"/>
              </a:spcBef>
              <a:buNone/>
            </a:pPr>
            <a:endParaRPr lang="en-GB" sz="1200" b="1"/>
          </a:p>
          <a:p>
            <a:pPr marL="0" indent="0">
              <a:spcBef>
                <a:spcPts val="0"/>
              </a:spcBef>
              <a:buNone/>
            </a:pPr>
            <a:r>
              <a:rPr lang="en-GB" sz="1200" b="1">
                <a:latin typeface="Calibri Light"/>
                <a:cs typeface="Calibri Light"/>
              </a:rPr>
              <a:t>Instructions: </a:t>
            </a:r>
            <a:r>
              <a:rPr lang="en-GB" sz="1200">
                <a:latin typeface="Calibri Light"/>
                <a:cs typeface="Calibri Light"/>
              </a:rPr>
              <a:t>Show the cycle on slide 55 to remind people where we are on the cycle. </a:t>
            </a:r>
            <a:endParaRPr lang="en-GB" sz="1200" b="1"/>
          </a:p>
          <a:p>
            <a:pPr marL="0" indent="0">
              <a:spcBef>
                <a:spcPts val="0"/>
              </a:spcBef>
              <a:buNone/>
            </a:pPr>
            <a:r>
              <a:rPr lang="en-GB" sz="1200" b="1">
                <a:latin typeface="Calibri Light"/>
                <a:cs typeface="Calibri Light"/>
              </a:rPr>
              <a:t>Activity: </a:t>
            </a:r>
            <a:r>
              <a:rPr lang="en-GB" sz="1200">
                <a:latin typeface="Calibri Light"/>
                <a:cs typeface="Calibri Light"/>
              </a:rPr>
              <a:t>Get people into small groups to reflect on the questions on slide 56. Debrief by asking people to share their reflections. </a:t>
            </a:r>
            <a:endParaRPr lang="en-GB" sz="1200"/>
          </a:p>
          <a:p>
            <a:pPr marL="0" indent="0">
              <a:spcBef>
                <a:spcPts val="0"/>
              </a:spcBef>
              <a:buNone/>
            </a:pPr>
            <a:r>
              <a:rPr lang="en-GB" sz="1200">
                <a:latin typeface="Calibri Light"/>
                <a:cs typeface="Calibri Light"/>
              </a:rPr>
              <a:t>Ask the group what someone might need from a PSW when they’re at this stage – write their thoughts up on the board. If necessary, prompt or add in suggestions: </a:t>
            </a:r>
            <a:endParaRPr lang="en-GB" sz="1200"/>
          </a:p>
          <a:p>
            <a:pPr>
              <a:spcBef>
                <a:spcPts val="0"/>
              </a:spcBef>
              <a:spcAft>
                <a:spcPts val="0"/>
              </a:spcAft>
            </a:pPr>
            <a:r>
              <a:rPr lang="en-GB" sz="1200">
                <a:latin typeface="Calibri Light"/>
                <a:cs typeface="Calibri Light"/>
              </a:rPr>
              <a:t>Providing reassurance &amp; empathy</a:t>
            </a:r>
          </a:p>
          <a:p>
            <a:pPr>
              <a:spcBef>
                <a:spcPts val="0"/>
              </a:spcBef>
              <a:spcAft>
                <a:spcPts val="0"/>
              </a:spcAft>
            </a:pPr>
            <a:r>
              <a:rPr lang="en-GB" sz="1200">
                <a:latin typeface="Calibri Light"/>
                <a:cs typeface="Calibri Light"/>
              </a:rPr>
              <a:t>Supporting the individual to reflect on reasons behind their relapse</a:t>
            </a:r>
          </a:p>
          <a:p>
            <a:pPr>
              <a:spcBef>
                <a:spcPts val="0"/>
              </a:spcBef>
              <a:spcAft>
                <a:spcPts val="0"/>
              </a:spcAft>
            </a:pPr>
            <a:r>
              <a:rPr lang="en-GB" sz="1200">
                <a:latin typeface="Calibri Light"/>
                <a:cs typeface="Calibri Light"/>
              </a:rPr>
              <a:t>Validating their frustration or other emotions</a:t>
            </a:r>
          </a:p>
          <a:p>
            <a:pPr>
              <a:spcBef>
                <a:spcPts val="0"/>
              </a:spcBef>
              <a:spcAft>
                <a:spcPts val="0"/>
              </a:spcAft>
            </a:pPr>
            <a:r>
              <a:rPr lang="en-GB" sz="1200">
                <a:latin typeface="Calibri Light"/>
                <a:cs typeface="Calibri Light"/>
              </a:rPr>
              <a:t>Reconnecting to purpose for the change</a:t>
            </a:r>
          </a:p>
          <a:p>
            <a:pPr marL="0" indent="0">
              <a:spcBef>
                <a:spcPts val="0"/>
              </a:spcBef>
              <a:spcAft>
                <a:spcPts val="0"/>
              </a:spcAft>
              <a:buNone/>
            </a:pPr>
            <a:endParaRPr lang="en-GB" sz="1200"/>
          </a:p>
          <a:p>
            <a:pPr marL="0" indent="0">
              <a:spcBef>
                <a:spcPts val="0"/>
              </a:spcBef>
              <a:spcAft>
                <a:spcPts val="0"/>
              </a:spcAft>
              <a:buNone/>
            </a:pPr>
            <a:r>
              <a:rPr lang="x-none" sz="1200">
                <a:latin typeface="Calibri Light"/>
                <a:cs typeface="Calibri Light"/>
              </a:rPr>
              <a:t>Stress the importance of holding the space for people without judgement or pressure when somebody </a:t>
            </a:r>
            <a:r>
              <a:rPr lang="en-GB" sz="1200">
                <a:latin typeface="Calibri Light"/>
                <a:cs typeface="Calibri Light"/>
              </a:rPr>
              <a:t>has relapsed to old behaviours</a:t>
            </a:r>
            <a:r>
              <a:rPr lang="x-none" sz="1200">
                <a:latin typeface="Calibri Light"/>
                <a:cs typeface="Calibri Light"/>
              </a:rPr>
              <a:t>. Regardless of the scale or importance of the change, people can feel a range of complex emotions </a:t>
            </a:r>
            <a:r>
              <a:rPr lang="en-GB" sz="1200">
                <a:latin typeface="Calibri Light"/>
                <a:cs typeface="Calibri Light"/>
              </a:rPr>
              <a:t>if</a:t>
            </a:r>
            <a:r>
              <a:rPr lang="x-none" sz="1200">
                <a:latin typeface="Calibri Light"/>
                <a:cs typeface="Calibri Light"/>
              </a:rPr>
              <a:t> they feel that they have failed to achieve their goals. </a:t>
            </a:r>
            <a:endParaRPr lang="en-GB" sz="1200"/>
          </a:p>
          <a:p>
            <a:pPr marL="0" indent="0">
              <a:spcBef>
                <a:spcPts val="0"/>
              </a:spcBef>
              <a:spcAft>
                <a:spcPts val="0"/>
              </a:spcAft>
              <a:buNone/>
            </a:pPr>
            <a:endParaRPr lang="en-GB" sz="1200"/>
          </a:p>
          <a:p>
            <a:pPr marL="0" indent="0">
              <a:spcBef>
                <a:spcPts val="0"/>
              </a:spcBef>
              <a:buNone/>
            </a:pPr>
            <a:r>
              <a:rPr lang="en-GB" sz="1200">
                <a:latin typeface="Calibri Light"/>
                <a:cs typeface="Calibri Light"/>
              </a:rPr>
              <a:t>Explain that when working with somebody who has relapsed to old behaviours, it is important to support them with empathy, drawing on the key skills and principles that are the essence of the PSW role. Show the peer support charter that we shared in session 1 on slide 57 highlighting some of the key skills that are needed during relapse. In particular: solidarity, empathy, trust and commonality are all skills that can be drawn upon during moments where an individual might be feeling particularly vulnerable or disappointed. Invite people to discuss how they might apply these skills at this stage of the change cycle.</a:t>
            </a:r>
          </a:p>
          <a:p>
            <a:pPr marL="0" indent="0">
              <a:spcBef>
                <a:spcPts val="0"/>
              </a:spcBef>
              <a:buNone/>
            </a:pPr>
            <a:endParaRPr lang="en-GB" sz="1200" b="1"/>
          </a:p>
          <a:p>
            <a:pPr marL="0" indent="0">
              <a:lnSpc>
                <a:spcPct val="100000"/>
              </a:lnSpc>
              <a:spcBef>
                <a:spcPts val="0"/>
              </a:spcBef>
              <a:spcAft>
                <a:spcPts val="600"/>
              </a:spcAft>
              <a:buNone/>
            </a:pPr>
            <a:endParaRPr lang="en-GB" sz="1200" b="1"/>
          </a:p>
        </p:txBody>
      </p:sp>
    </p:spTree>
    <p:extLst>
      <p:ext uri="{BB962C8B-B14F-4D97-AF65-F5344CB8AC3E}">
        <p14:creationId xmlns:p14="http://schemas.microsoft.com/office/powerpoint/2010/main" val="3348839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6B05-920B-49BB-BC80-24D90DCB16F6}"/>
              </a:ext>
            </a:extLst>
          </p:cNvPr>
          <p:cNvSpPr>
            <a:spLocks noGrp="1"/>
          </p:cNvSpPr>
          <p:nvPr>
            <p:ph type="title"/>
          </p:nvPr>
        </p:nvSpPr>
        <p:spPr>
          <a:xfrm>
            <a:off x="233680" y="238559"/>
            <a:ext cx="8544791" cy="492961"/>
          </a:xfrm>
        </p:spPr>
        <p:txBody>
          <a:bodyPr/>
          <a:lstStyle/>
          <a:p>
            <a:r>
              <a:rPr lang="en-GB"/>
              <a:t>Relapse 2/2</a:t>
            </a:r>
          </a:p>
        </p:txBody>
      </p:sp>
      <p:sp>
        <p:nvSpPr>
          <p:cNvPr id="3" name="Content Placeholder 2">
            <a:extLst>
              <a:ext uri="{FF2B5EF4-FFF2-40B4-BE49-F238E27FC236}">
                <a16:creationId xmlns:a16="http://schemas.microsoft.com/office/drawing/2014/main" id="{887981E9-D6FB-491B-9CD5-1F477CCBFFF7}"/>
              </a:ext>
            </a:extLst>
          </p:cNvPr>
          <p:cNvSpPr>
            <a:spLocks noGrp="1"/>
          </p:cNvSpPr>
          <p:nvPr>
            <p:ph idx="1"/>
          </p:nvPr>
        </p:nvSpPr>
        <p:spPr>
          <a:xfrm>
            <a:off x="233680" y="888274"/>
            <a:ext cx="8818880" cy="5551715"/>
          </a:xfrm>
        </p:spPr>
        <p:txBody>
          <a:bodyPr vert="horz" lIns="91440" tIns="45720" rIns="91440" bIns="45720" rtlCol="0" anchor="t">
            <a:noAutofit/>
          </a:bodyPr>
          <a:lstStyle/>
          <a:p>
            <a:pPr marL="0" indent="0">
              <a:buNone/>
            </a:pPr>
            <a:r>
              <a:rPr lang="en-GB">
                <a:latin typeface="Calibri Light"/>
                <a:cs typeface="Calibri Light"/>
              </a:rPr>
              <a:t>It is also useful to have a tool kit of self-help tools and grounding techniques that you can support people to use when they are facing challenges. Show the overview of the different types of resources on slide 59 and signpost to the list of resources in the handout. Ask if anyone has a particular favourite that they use. </a:t>
            </a:r>
            <a:r>
              <a:rPr lang="x-none">
                <a:latin typeface="Calibri Light"/>
                <a:cs typeface="Calibri Light"/>
              </a:rPr>
              <a:t>Invite </a:t>
            </a:r>
            <a:r>
              <a:rPr lang="en-GB">
                <a:latin typeface="Calibri Light"/>
                <a:cs typeface="Calibri Light"/>
              </a:rPr>
              <a:t>them</a:t>
            </a:r>
            <a:r>
              <a:rPr lang="x-none">
                <a:latin typeface="Calibri Light"/>
                <a:cs typeface="Calibri Light"/>
              </a:rPr>
              <a:t> to share their favourites in the chat if they have any that they use regularly. </a:t>
            </a:r>
            <a:endParaRPr lang="en-GB"/>
          </a:p>
          <a:p>
            <a:pPr marL="0" indent="0">
              <a:buNone/>
            </a:pPr>
            <a:r>
              <a:rPr lang="en-GB">
                <a:latin typeface="Calibri Light"/>
                <a:cs typeface="Calibri Light"/>
              </a:rPr>
              <a:t>At this stage, it is important to remember that the PSW’s goal isn’t to immediately push someone to make another change attempt. Helping an individual to process what’s happened (using tools like ORID, and the tools from the pre-contemplation stage) can be enough until someone is ready to move round the cycle again to contemplation.</a:t>
            </a:r>
          </a:p>
          <a:p>
            <a:pPr marL="0" indent="0">
              <a:buNone/>
            </a:pPr>
            <a:r>
              <a:rPr lang="en-GB">
                <a:latin typeface="Calibri Light"/>
                <a:cs typeface="Calibri Light"/>
              </a:rPr>
              <a:t>Relapse is a point where someone might be particularly vulnerable, so it is really important </a:t>
            </a:r>
            <a:r>
              <a:rPr lang="x-none">
                <a:latin typeface="Calibri Light"/>
                <a:cs typeface="Calibri Light"/>
              </a:rPr>
              <a:t>to recognise the limits of the PSW role, and the importance of appropriate signposting to services and sources of support that are designed specifically to support people in a crisis. Show the list on slide 61 and again asked people to share any others that they are aware of that are helpful.</a:t>
            </a:r>
            <a:endParaRPr lang="en-GB">
              <a:latin typeface="Calibri Light"/>
              <a:cs typeface="Calibri Light"/>
            </a:endParaRPr>
          </a:p>
          <a:p>
            <a:pPr marL="0" indent="0">
              <a:buNone/>
            </a:pPr>
            <a:r>
              <a:rPr lang="en-GB">
                <a:latin typeface="Calibri Light"/>
                <a:cs typeface="Calibri Light"/>
              </a:rPr>
              <a:t>Explain that you are going to finish this session with an opportunity to go through a mindfulness technique together – square breathing. Invite everyone to use their finger to trace the shape of a square in front of them, keeping their eyes on the finger. As they follow the first side of the square invite them to breathe in for four seconds. On the next side of the square hold your breath for four seconds. On the third side breathe out for four seconds and on the final side hold again for four seconds. Repeat this three or four times. Ask people how they are feeling after that exercise.</a:t>
            </a:r>
          </a:p>
          <a:p>
            <a:pPr marL="0" indent="0">
              <a:buNone/>
            </a:pPr>
            <a:r>
              <a:rPr lang="en-GB" b="1">
                <a:latin typeface="Calibri Light"/>
                <a:cs typeface="Calibri Light"/>
              </a:rPr>
              <a:t>Timings: </a:t>
            </a:r>
            <a:r>
              <a:rPr lang="en-GB">
                <a:latin typeface="Calibri Light"/>
                <a:cs typeface="Calibri Light"/>
              </a:rPr>
              <a:t>Activity: 10 mins, debrief: 10 mins, Overview of tools: 8 mins, Breathing exercise: 2 mins</a:t>
            </a:r>
            <a:endParaRPr lang="en-GB" b="1">
              <a:latin typeface="Calibri Light"/>
              <a:cs typeface="Calibri Light"/>
            </a:endParaRPr>
          </a:p>
        </p:txBody>
      </p:sp>
    </p:spTree>
    <p:extLst>
      <p:ext uri="{BB962C8B-B14F-4D97-AF65-F5344CB8AC3E}">
        <p14:creationId xmlns:p14="http://schemas.microsoft.com/office/powerpoint/2010/main" val="3449254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0F91B-FC86-4CB2-80F7-DE24F28AB40C}"/>
              </a:ext>
            </a:extLst>
          </p:cNvPr>
          <p:cNvSpPr>
            <a:spLocks noGrp="1"/>
          </p:cNvSpPr>
          <p:nvPr>
            <p:ph type="title"/>
          </p:nvPr>
        </p:nvSpPr>
        <p:spPr>
          <a:xfrm>
            <a:off x="73297" y="399490"/>
            <a:ext cx="7226559" cy="945977"/>
          </a:xfrm>
        </p:spPr>
        <p:txBody>
          <a:bodyPr>
            <a:normAutofit/>
          </a:bodyPr>
          <a:lstStyle/>
          <a:p>
            <a:r>
              <a:rPr lang="en-GB"/>
              <a:t>Change cycle</a:t>
            </a:r>
          </a:p>
        </p:txBody>
      </p:sp>
      <p:sp>
        <p:nvSpPr>
          <p:cNvPr id="10" name="Arrow: Circular 9">
            <a:extLst>
              <a:ext uri="{FF2B5EF4-FFF2-40B4-BE49-F238E27FC236}">
                <a16:creationId xmlns:a16="http://schemas.microsoft.com/office/drawing/2014/main" id="{5009F634-43D6-462F-ABBC-C78AC50D503E}"/>
              </a:ext>
            </a:extLst>
          </p:cNvPr>
          <p:cNvSpPr/>
          <p:nvPr/>
        </p:nvSpPr>
        <p:spPr>
          <a:xfrm>
            <a:off x="1698073" y="537789"/>
            <a:ext cx="5747852" cy="5747852"/>
          </a:xfrm>
          <a:prstGeom prst="circularArrow">
            <a:avLst>
              <a:gd name="adj1" fmla="val 2725"/>
              <a:gd name="adj2" fmla="val 312630"/>
              <a:gd name="adj3" fmla="val 14216323"/>
              <a:gd name="adj4" fmla="val 17139195"/>
              <a:gd name="adj5" fmla="val 4043"/>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EF2C1782-3813-473E-9392-0F180B65DAF4}"/>
              </a:ext>
            </a:extLst>
          </p:cNvPr>
          <p:cNvSpPr/>
          <p:nvPr/>
        </p:nvSpPr>
        <p:spPr>
          <a:xfrm>
            <a:off x="3466500" y="544464"/>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Pre-contemplation</a:t>
            </a:r>
          </a:p>
          <a:p>
            <a:pPr marL="0" lvl="0" indent="0" algn="ctr" defTabSz="1066800">
              <a:lnSpc>
                <a:spcPct val="90000"/>
              </a:lnSpc>
              <a:spcBef>
                <a:spcPct val="0"/>
              </a:spcBef>
              <a:spcAft>
                <a:spcPct val="35000"/>
              </a:spcAft>
              <a:buNone/>
            </a:pPr>
            <a:r>
              <a:rPr lang="en-GB" sz="1600"/>
              <a:t>Not considering change</a:t>
            </a:r>
            <a:endParaRPr lang="en-GB" sz="1400" kern="1200"/>
          </a:p>
        </p:txBody>
      </p:sp>
      <p:sp>
        <p:nvSpPr>
          <p:cNvPr id="12" name="Freeform: Shape 11">
            <a:extLst>
              <a:ext uri="{FF2B5EF4-FFF2-40B4-BE49-F238E27FC236}">
                <a16:creationId xmlns:a16="http://schemas.microsoft.com/office/drawing/2014/main" id="{8B0C2E90-124B-4270-AB21-4BC14A6247EC}"/>
              </a:ext>
            </a:extLst>
          </p:cNvPr>
          <p:cNvSpPr/>
          <p:nvPr/>
        </p:nvSpPr>
        <p:spPr>
          <a:xfrm>
            <a:off x="5485885"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1616975"/>
              <a:satOff val="448"/>
              <a:lumOff val="-5687"/>
              <a:alphaOff val="0"/>
            </a:schemeClr>
          </a:fillRef>
          <a:effectRef idx="0">
            <a:schemeClr val="accent2">
              <a:hueOff val="1616975"/>
              <a:satOff val="448"/>
              <a:lumOff val="-5687"/>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Contemplation</a:t>
            </a:r>
          </a:p>
          <a:p>
            <a:pPr marL="0" lvl="0" indent="0" algn="ctr" defTabSz="1066800">
              <a:lnSpc>
                <a:spcPct val="90000"/>
              </a:lnSpc>
              <a:spcBef>
                <a:spcPct val="0"/>
              </a:spcBef>
              <a:spcAft>
                <a:spcPct val="35000"/>
              </a:spcAft>
              <a:buNone/>
            </a:pPr>
            <a:r>
              <a:rPr lang="en-GB" sz="1600" kern="1200"/>
              <a:t>Change is possible</a:t>
            </a:r>
          </a:p>
        </p:txBody>
      </p:sp>
      <p:sp>
        <p:nvSpPr>
          <p:cNvPr id="13" name="Freeform: Shape 12">
            <a:extLst>
              <a:ext uri="{FF2B5EF4-FFF2-40B4-BE49-F238E27FC236}">
                <a16:creationId xmlns:a16="http://schemas.microsoft.com/office/drawing/2014/main" id="{46788F30-7A18-40F8-8D26-D97B7CFB297A}"/>
              </a:ext>
            </a:extLst>
          </p:cNvPr>
          <p:cNvSpPr/>
          <p:nvPr/>
        </p:nvSpPr>
        <p:spPr>
          <a:xfrm>
            <a:off x="5485885"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3233949"/>
              <a:satOff val="895"/>
              <a:lumOff val="-11373"/>
              <a:alphaOff val="0"/>
            </a:schemeClr>
          </a:fillRef>
          <a:effectRef idx="0">
            <a:schemeClr val="accent2">
              <a:hueOff val="3233949"/>
              <a:satOff val="895"/>
              <a:lumOff val="-1137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Preparation</a:t>
            </a:r>
          </a:p>
          <a:p>
            <a:pPr marL="0" lvl="0" indent="0" algn="ctr" defTabSz="1066800">
              <a:lnSpc>
                <a:spcPct val="90000"/>
              </a:lnSpc>
              <a:spcBef>
                <a:spcPct val="0"/>
              </a:spcBef>
              <a:spcAft>
                <a:spcPct val="35000"/>
              </a:spcAft>
              <a:buNone/>
            </a:pPr>
            <a:r>
              <a:rPr lang="en-GB" sz="1600"/>
              <a:t>Planning the change</a:t>
            </a:r>
            <a:endParaRPr lang="en-GB" sz="1600" kern="1200"/>
          </a:p>
        </p:txBody>
      </p:sp>
      <p:sp>
        <p:nvSpPr>
          <p:cNvPr id="14" name="Freeform: Shape 13">
            <a:extLst>
              <a:ext uri="{FF2B5EF4-FFF2-40B4-BE49-F238E27FC236}">
                <a16:creationId xmlns:a16="http://schemas.microsoft.com/office/drawing/2014/main" id="{D377C472-FE03-480B-991D-52AFB895A989}"/>
              </a:ext>
            </a:extLst>
          </p:cNvPr>
          <p:cNvSpPr/>
          <p:nvPr/>
        </p:nvSpPr>
        <p:spPr>
          <a:xfrm>
            <a:off x="3466500" y="5208035"/>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4850924"/>
              <a:satOff val="1343"/>
              <a:lumOff val="-17060"/>
              <a:alphaOff val="0"/>
            </a:schemeClr>
          </a:fillRef>
          <a:effectRef idx="0">
            <a:schemeClr val="accent2">
              <a:hueOff val="4850924"/>
              <a:satOff val="1343"/>
              <a:lumOff val="-17060"/>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Action</a:t>
            </a:r>
          </a:p>
          <a:p>
            <a:pPr marL="0" lvl="0" indent="0" algn="ctr" defTabSz="1066800">
              <a:lnSpc>
                <a:spcPct val="90000"/>
              </a:lnSpc>
              <a:spcBef>
                <a:spcPct val="0"/>
              </a:spcBef>
              <a:spcAft>
                <a:spcPct val="35000"/>
              </a:spcAft>
              <a:buNone/>
            </a:pPr>
            <a:r>
              <a:rPr lang="en-GB" sz="1600" kern="1200"/>
              <a:t>Taking steps to change</a:t>
            </a:r>
          </a:p>
        </p:txBody>
      </p:sp>
      <p:sp>
        <p:nvSpPr>
          <p:cNvPr id="15" name="Freeform: Shape 14">
            <a:extLst>
              <a:ext uri="{FF2B5EF4-FFF2-40B4-BE49-F238E27FC236}">
                <a16:creationId xmlns:a16="http://schemas.microsoft.com/office/drawing/2014/main" id="{C89414A7-ABB4-40CF-A9C6-94E465D8D5CA}"/>
              </a:ext>
            </a:extLst>
          </p:cNvPr>
          <p:cNvSpPr/>
          <p:nvPr/>
        </p:nvSpPr>
        <p:spPr>
          <a:xfrm>
            <a:off x="1447114" y="4042142"/>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a:solidFill>
            <a:schemeClr val="bg1">
              <a:lumMod val="65000"/>
            </a:schemeClr>
          </a:solidFill>
        </p:spPr>
        <p:style>
          <a:lnRef idx="2">
            <a:schemeClr val="lt1">
              <a:hueOff val="0"/>
              <a:satOff val="0"/>
              <a:lumOff val="0"/>
              <a:alphaOff val="0"/>
            </a:schemeClr>
          </a:lnRef>
          <a:fillRef idx="1">
            <a:schemeClr val="accent2">
              <a:hueOff val="6467898"/>
              <a:satOff val="1790"/>
              <a:lumOff val="-22746"/>
              <a:alphaOff val="0"/>
            </a:schemeClr>
          </a:fillRef>
          <a:effectRef idx="0">
            <a:schemeClr val="accent2">
              <a:hueOff val="6467898"/>
              <a:satOff val="1790"/>
              <a:lumOff val="-22746"/>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Maintenance</a:t>
            </a:r>
          </a:p>
          <a:p>
            <a:pPr marL="0" lvl="0" indent="0" algn="ctr" defTabSz="1066800">
              <a:lnSpc>
                <a:spcPct val="90000"/>
              </a:lnSpc>
              <a:spcBef>
                <a:spcPct val="0"/>
              </a:spcBef>
              <a:spcAft>
                <a:spcPct val="35000"/>
              </a:spcAft>
              <a:buNone/>
            </a:pPr>
            <a:r>
              <a:rPr lang="en-GB" sz="1600"/>
              <a:t>Change is maintained</a:t>
            </a:r>
            <a:endParaRPr lang="en-GB" sz="1600" kern="1200"/>
          </a:p>
        </p:txBody>
      </p:sp>
      <p:sp>
        <p:nvSpPr>
          <p:cNvPr id="16" name="Freeform: Shape 15">
            <a:extLst>
              <a:ext uri="{FF2B5EF4-FFF2-40B4-BE49-F238E27FC236}">
                <a16:creationId xmlns:a16="http://schemas.microsoft.com/office/drawing/2014/main" id="{B21E3AD0-B956-43E2-95D4-05F9F8E37DE8}"/>
              </a:ext>
            </a:extLst>
          </p:cNvPr>
          <p:cNvSpPr/>
          <p:nvPr/>
        </p:nvSpPr>
        <p:spPr>
          <a:xfrm>
            <a:off x="1447114" y="1710357"/>
            <a:ext cx="2210999" cy="1105499"/>
          </a:xfrm>
          <a:custGeom>
            <a:avLst/>
            <a:gdLst>
              <a:gd name="connsiteX0" fmla="*/ 0 w 2210999"/>
              <a:gd name="connsiteY0" fmla="*/ 184254 h 1105499"/>
              <a:gd name="connsiteX1" fmla="*/ 184254 w 2210999"/>
              <a:gd name="connsiteY1" fmla="*/ 0 h 1105499"/>
              <a:gd name="connsiteX2" fmla="*/ 2026745 w 2210999"/>
              <a:gd name="connsiteY2" fmla="*/ 0 h 1105499"/>
              <a:gd name="connsiteX3" fmla="*/ 2210999 w 2210999"/>
              <a:gd name="connsiteY3" fmla="*/ 184254 h 1105499"/>
              <a:gd name="connsiteX4" fmla="*/ 2210999 w 2210999"/>
              <a:gd name="connsiteY4" fmla="*/ 921245 h 1105499"/>
              <a:gd name="connsiteX5" fmla="*/ 2026745 w 2210999"/>
              <a:gd name="connsiteY5" fmla="*/ 1105499 h 1105499"/>
              <a:gd name="connsiteX6" fmla="*/ 184254 w 2210999"/>
              <a:gd name="connsiteY6" fmla="*/ 1105499 h 1105499"/>
              <a:gd name="connsiteX7" fmla="*/ 0 w 2210999"/>
              <a:gd name="connsiteY7" fmla="*/ 921245 h 1105499"/>
              <a:gd name="connsiteX8" fmla="*/ 0 w 2210999"/>
              <a:gd name="connsiteY8" fmla="*/ 184254 h 11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999" h="1105499">
                <a:moveTo>
                  <a:pt x="0" y="184254"/>
                </a:moveTo>
                <a:cubicBezTo>
                  <a:pt x="0" y="82493"/>
                  <a:pt x="82493" y="0"/>
                  <a:pt x="184254" y="0"/>
                </a:cubicBezTo>
                <a:lnTo>
                  <a:pt x="2026745" y="0"/>
                </a:lnTo>
                <a:cubicBezTo>
                  <a:pt x="2128506" y="0"/>
                  <a:pt x="2210999" y="82493"/>
                  <a:pt x="2210999" y="184254"/>
                </a:cubicBezTo>
                <a:lnTo>
                  <a:pt x="2210999" y="921245"/>
                </a:lnTo>
                <a:cubicBezTo>
                  <a:pt x="2210999" y="1023006"/>
                  <a:pt x="2128506" y="1105499"/>
                  <a:pt x="2026745" y="1105499"/>
                </a:cubicBezTo>
                <a:lnTo>
                  <a:pt x="184254" y="1105499"/>
                </a:lnTo>
                <a:cubicBezTo>
                  <a:pt x="82493" y="1105499"/>
                  <a:pt x="0" y="1023006"/>
                  <a:pt x="0" y="921245"/>
                </a:cubicBezTo>
                <a:lnTo>
                  <a:pt x="0" y="184254"/>
                </a:lnTo>
                <a:close/>
              </a:path>
            </a:pathLst>
          </a:custGeom>
        </p:spPr>
        <p:style>
          <a:lnRef idx="2">
            <a:schemeClr val="lt1">
              <a:hueOff val="0"/>
              <a:satOff val="0"/>
              <a:lumOff val="0"/>
              <a:alphaOff val="0"/>
            </a:schemeClr>
          </a:lnRef>
          <a:fillRef idx="1">
            <a:schemeClr val="accent2">
              <a:hueOff val="8084873"/>
              <a:satOff val="2238"/>
              <a:lumOff val="-28433"/>
              <a:alphaOff val="0"/>
            </a:schemeClr>
          </a:fillRef>
          <a:effectRef idx="0">
            <a:schemeClr val="accent2">
              <a:hueOff val="8084873"/>
              <a:satOff val="2238"/>
              <a:lumOff val="-28433"/>
              <a:alphaOff val="0"/>
            </a:schemeClr>
          </a:effectRef>
          <a:fontRef idx="minor">
            <a:schemeClr val="lt1"/>
          </a:fontRef>
        </p:style>
        <p:txBody>
          <a:bodyPr spcFirstLastPara="0" vert="horz" wrap="square" lIns="108000" tIns="108000" rIns="108000" bIns="108000" numCol="1" spcCol="1270" anchor="ctr" anchorCtr="0">
            <a:noAutofit/>
          </a:bodyPr>
          <a:lstStyle/>
          <a:p>
            <a:pPr marL="0" lvl="0" indent="0" algn="ctr" defTabSz="1066800">
              <a:lnSpc>
                <a:spcPct val="90000"/>
              </a:lnSpc>
              <a:spcBef>
                <a:spcPct val="0"/>
              </a:spcBef>
              <a:spcAft>
                <a:spcPct val="35000"/>
              </a:spcAft>
              <a:buNone/>
            </a:pPr>
            <a:r>
              <a:rPr lang="en-GB" sz="2000" kern="1200"/>
              <a:t>Relapse</a:t>
            </a:r>
          </a:p>
          <a:p>
            <a:pPr marL="0" lvl="0" indent="0" algn="ctr" defTabSz="1066800">
              <a:lnSpc>
                <a:spcPct val="90000"/>
              </a:lnSpc>
              <a:spcBef>
                <a:spcPct val="0"/>
              </a:spcBef>
              <a:spcAft>
                <a:spcPct val="35000"/>
              </a:spcAft>
              <a:buNone/>
            </a:pPr>
            <a:r>
              <a:rPr lang="en-GB" sz="1600" kern="1200"/>
              <a:t>Back to old behaviours</a:t>
            </a:r>
          </a:p>
        </p:txBody>
      </p:sp>
      <p:sp>
        <p:nvSpPr>
          <p:cNvPr id="21" name="TextBox 20">
            <a:extLst>
              <a:ext uri="{FF2B5EF4-FFF2-40B4-BE49-F238E27FC236}">
                <a16:creationId xmlns:a16="http://schemas.microsoft.com/office/drawing/2014/main" id="{5D77E1E8-E4A7-4D1A-A18D-71D67D3348F5}"/>
              </a:ext>
            </a:extLst>
          </p:cNvPr>
          <p:cNvSpPr txBox="1"/>
          <p:nvPr/>
        </p:nvSpPr>
        <p:spPr>
          <a:xfrm>
            <a:off x="3321268" y="4080233"/>
            <a:ext cx="2501462" cy="523220"/>
          </a:xfrm>
          <a:prstGeom prst="rect">
            <a:avLst/>
          </a:prstGeom>
          <a:noFill/>
        </p:spPr>
        <p:txBody>
          <a:bodyPr wrap="square" rtlCol="0">
            <a:spAutoFit/>
          </a:bodyPr>
          <a:lstStyle/>
          <a:p>
            <a:pPr algn="ctr"/>
            <a:r>
              <a:rPr lang="en-GB" sz="1400"/>
              <a:t>Upward spiral: </a:t>
            </a:r>
          </a:p>
          <a:p>
            <a:pPr algn="ctr"/>
            <a:r>
              <a:rPr lang="en-GB" sz="1400"/>
              <a:t>Learn from relapse</a:t>
            </a:r>
          </a:p>
        </p:txBody>
      </p:sp>
      <p:pic>
        <p:nvPicPr>
          <p:cNvPr id="43" name="Picture 42">
            <a:extLst>
              <a:ext uri="{FF2B5EF4-FFF2-40B4-BE49-F238E27FC236}">
                <a16:creationId xmlns:a16="http://schemas.microsoft.com/office/drawing/2014/main" id="{2C61A7CE-D887-4221-8719-D8306EAC4142}"/>
              </a:ext>
            </a:extLst>
          </p:cNvPr>
          <p:cNvPicPr>
            <a:picLocks noChangeAspect="1"/>
          </p:cNvPicPr>
          <p:nvPr/>
        </p:nvPicPr>
        <p:blipFill>
          <a:blip r:embed="rId3"/>
          <a:stretch>
            <a:fillRect/>
          </a:stretch>
        </p:blipFill>
        <p:spPr>
          <a:xfrm>
            <a:off x="3605304" y="2107784"/>
            <a:ext cx="1933390" cy="1972449"/>
          </a:xfrm>
          <a:prstGeom prst="rect">
            <a:avLst/>
          </a:prstGeom>
        </p:spPr>
      </p:pic>
      <p:sp>
        <p:nvSpPr>
          <p:cNvPr id="44" name="TextBox 43">
            <a:extLst>
              <a:ext uri="{FF2B5EF4-FFF2-40B4-BE49-F238E27FC236}">
                <a16:creationId xmlns:a16="http://schemas.microsoft.com/office/drawing/2014/main" id="{768F7D1F-8E43-44C5-AC9F-F399BF81F741}"/>
              </a:ext>
            </a:extLst>
          </p:cNvPr>
          <p:cNvSpPr txBox="1"/>
          <p:nvPr/>
        </p:nvSpPr>
        <p:spPr>
          <a:xfrm flipH="1">
            <a:off x="0" y="6014963"/>
            <a:ext cx="3321268" cy="430887"/>
          </a:xfrm>
          <a:prstGeom prst="rect">
            <a:avLst/>
          </a:prstGeom>
          <a:noFill/>
        </p:spPr>
        <p:txBody>
          <a:bodyPr wrap="square" rtlCol="0">
            <a:spAutoFit/>
          </a:bodyPr>
          <a:lstStyle/>
          <a:p>
            <a:r>
              <a:rPr lang="en-GB" sz="1100"/>
              <a:t>Adapted from Prochaska &amp; DiClemente’s Transtheoretical Model of Change (1997)</a:t>
            </a:r>
          </a:p>
        </p:txBody>
      </p:sp>
    </p:spTree>
    <p:extLst>
      <p:ext uri="{BB962C8B-B14F-4D97-AF65-F5344CB8AC3E}">
        <p14:creationId xmlns:p14="http://schemas.microsoft.com/office/powerpoint/2010/main" val="995846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What is it like?</a:t>
            </a:r>
          </a:p>
        </p:txBody>
      </p:sp>
      <p:sp>
        <p:nvSpPr>
          <p:cNvPr id="8" name="Content Placeholder 7">
            <a:extLst>
              <a:ext uri="{FF2B5EF4-FFF2-40B4-BE49-F238E27FC236}">
                <a16:creationId xmlns:a16="http://schemas.microsoft.com/office/drawing/2014/main" id="{62EB9644-EEA1-4C89-B100-514E113BA6DC}"/>
              </a:ext>
            </a:extLst>
          </p:cNvPr>
          <p:cNvSpPr>
            <a:spLocks noGrp="1"/>
          </p:cNvSpPr>
          <p:nvPr>
            <p:ph idx="1"/>
          </p:nvPr>
        </p:nvSpPr>
        <p:spPr/>
        <p:txBody>
          <a:bodyPr/>
          <a:lstStyle/>
          <a:p>
            <a:r>
              <a:rPr lang="en-GB"/>
              <a:t>Think back to your change – what was it like to be at this stage</a:t>
            </a:r>
          </a:p>
          <a:p>
            <a:r>
              <a:rPr lang="en-GB"/>
              <a:t>What did it feel like?</a:t>
            </a:r>
          </a:p>
          <a:p>
            <a:r>
              <a:rPr lang="en-GB"/>
              <a:t>What did it look like?</a:t>
            </a:r>
          </a:p>
          <a:p>
            <a:r>
              <a:rPr lang="en-GB"/>
              <a:t>How would you identify if someone else was at this stage?</a:t>
            </a:r>
          </a:p>
        </p:txBody>
      </p:sp>
    </p:spTree>
    <p:extLst>
      <p:ext uri="{BB962C8B-B14F-4D97-AF65-F5344CB8AC3E}">
        <p14:creationId xmlns:p14="http://schemas.microsoft.com/office/powerpoint/2010/main" val="3628980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E0D1E0-13CD-4088-BF8E-E26E208A1ED9}"/>
              </a:ext>
            </a:extLst>
          </p:cNvPr>
          <p:cNvSpPr>
            <a:spLocks noGrp="1"/>
          </p:cNvSpPr>
          <p:nvPr>
            <p:ph type="title"/>
          </p:nvPr>
        </p:nvSpPr>
        <p:spPr>
          <a:xfrm>
            <a:off x="0" y="73429"/>
            <a:ext cx="8288614" cy="945977"/>
          </a:xfrm>
        </p:spPr>
        <p:txBody>
          <a:bodyPr/>
          <a:lstStyle/>
          <a:p>
            <a:r>
              <a:rPr lang="en-GB"/>
              <a:t>The role of the PSW</a:t>
            </a:r>
          </a:p>
        </p:txBody>
      </p:sp>
    </p:spTree>
    <p:extLst>
      <p:ext uri="{BB962C8B-B14F-4D97-AF65-F5344CB8AC3E}">
        <p14:creationId xmlns:p14="http://schemas.microsoft.com/office/powerpoint/2010/main" val="2759737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2CAFC6-F732-4516-B997-522D09CE1A22}"/>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A370752E-D6D9-47D3-823D-EFAC483B1C5C}"/>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C56FFFE8-3DE4-434F-8F00-00CB29D9B4FE}"/>
              </a:ext>
            </a:extLst>
          </p:cNvPr>
          <p:cNvPicPr>
            <a:picLocks noChangeAspect="1"/>
          </p:cNvPicPr>
          <p:nvPr/>
        </p:nvPicPr>
        <p:blipFill>
          <a:blip r:embed="rId2"/>
          <a:stretch>
            <a:fillRect/>
          </a:stretch>
        </p:blipFill>
        <p:spPr>
          <a:xfrm>
            <a:off x="2298431" y="125443"/>
            <a:ext cx="4671465" cy="6607113"/>
          </a:xfrm>
          <a:prstGeom prst="rect">
            <a:avLst/>
          </a:prstGeom>
        </p:spPr>
      </p:pic>
    </p:spTree>
    <p:extLst>
      <p:ext uri="{BB962C8B-B14F-4D97-AF65-F5344CB8AC3E}">
        <p14:creationId xmlns:p14="http://schemas.microsoft.com/office/powerpoint/2010/main" val="3099938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7619609-8FB2-43B3-A884-8F2D25A2E75B}"/>
              </a:ext>
            </a:extLst>
          </p:cNvPr>
          <p:cNvSpPr/>
          <p:nvPr/>
        </p:nvSpPr>
        <p:spPr>
          <a:xfrm>
            <a:off x="2070695" y="649276"/>
            <a:ext cx="5002607" cy="5031127"/>
          </a:xfrm>
          <a:prstGeom prst="ellipse">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15452F2-B83D-415D-9B30-67BA9CFC508A}"/>
              </a:ext>
            </a:extLst>
          </p:cNvPr>
          <p:cNvSpPr/>
          <p:nvPr/>
        </p:nvSpPr>
        <p:spPr>
          <a:xfrm>
            <a:off x="1714214" y="901523"/>
            <a:ext cx="1152000" cy="11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9CB76D3-3334-4E7E-842A-F319302529FE}"/>
              </a:ext>
            </a:extLst>
          </p:cNvPr>
          <p:cNvSpPr/>
          <p:nvPr/>
        </p:nvSpPr>
        <p:spPr>
          <a:xfrm>
            <a:off x="6348489" y="901523"/>
            <a:ext cx="1152000" cy="11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3A4CB78-8588-4C83-8E15-594BD151DFB3}"/>
              </a:ext>
            </a:extLst>
          </p:cNvPr>
          <p:cNvSpPr/>
          <p:nvPr/>
        </p:nvSpPr>
        <p:spPr>
          <a:xfrm>
            <a:off x="1714214" y="4138639"/>
            <a:ext cx="1152000" cy="11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0C08EDE-EF67-476F-B37D-845AECDC9319}"/>
              </a:ext>
            </a:extLst>
          </p:cNvPr>
          <p:cNvSpPr/>
          <p:nvPr/>
        </p:nvSpPr>
        <p:spPr>
          <a:xfrm>
            <a:off x="6348489" y="4138639"/>
            <a:ext cx="1152000" cy="11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ED9B893-464D-46F9-9FB2-84B9B9405D3B}"/>
              </a:ext>
            </a:extLst>
          </p:cNvPr>
          <p:cNvSpPr/>
          <p:nvPr/>
        </p:nvSpPr>
        <p:spPr>
          <a:xfrm>
            <a:off x="-1" y="6606276"/>
            <a:ext cx="5202621" cy="261610"/>
          </a:xfrm>
          <a:prstGeom prst="rect">
            <a:avLst/>
          </a:prstGeom>
        </p:spPr>
        <p:txBody>
          <a:bodyPr wrap="square">
            <a:spAutoFit/>
          </a:bodyPr>
          <a:lstStyle/>
          <a:p>
            <a:r>
              <a:rPr lang="en-GB" sz="1100">
                <a:solidFill>
                  <a:schemeClr val="bg1">
                    <a:lumMod val="75000"/>
                  </a:schemeClr>
                </a:solidFill>
              </a:rPr>
              <a:t>Icons made by </a:t>
            </a:r>
            <a:r>
              <a:rPr lang="en-GB" sz="1100" err="1">
                <a:solidFill>
                  <a:schemeClr val="bg1">
                    <a:lumMod val="75000"/>
                  </a:schemeClr>
                </a:solidFill>
              </a:rPr>
              <a:t>Freepik</a:t>
            </a:r>
            <a:r>
              <a:rPr lang="en-GB" sz="1100">
                <a:solidFill>
                  <a:schemeClr val="bg1">
                    <a:lumMod val="75000"/>
                  </a:schemeClr>
                </a:solidFill>
              </a:rPr>
              <a:t> from https://www.flaticon.com</a:t>
            </a:r>
          </a:p>
        </p:txBody>
      </p:sp>
      <p:pic>
        <p:nvPicPr>
          <p:cNvPr id="6" name="Picture 5" descr="A picture containing shape&#10;&#10;Description automatically generated">
            <a:extLst>
              <a:ext uri="{FF2B5EF4-FFF2-40B4-BE49-F238E27FC236}">
                <a16:creationId xmlns:a16="http://schemas.microsoft.com/office/drawing/2014/main" id="{9F1E2EB4-928F-4D7C-B73B-45C920B92F05}"/>
              </a:ext>
            </a:extLst>
          </p:cNvPr>
          <p:cNvPicPr>
            <a:picLocks noChangeAspect="1"/>
          </p:cNvPicPr>
          <p:nvPr/>
        </p:nvPicPr>
        <p:blipFill>
          <a:blip r:embed="rId2"/>
          <a:stretch>
            <a:fillRect/>
          </a:stretch>
        </p:blipFill>
        <p:spPr>
          <a:xfrm>
            <a:off x="3293401" y="2371801"/>
            <a:ext cx="2557197" cy="255719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A30947F4-6FE5-4424-AFB1-ACCE9C483C8A}"/>
              </a:ext>
            </a:extLst>
          </p:cNvPr>
          <p:cNvPicPr>
            <a:picLocks noChangeAspect="1"/>
          </p:cNvPicPr>
          <p:nvPr/>
        </p:nvPicPr>
        <p:blipFill>
          <a:blip r:embed="rId3"/>
          <a:stretch>
            <a:fillRect/>
          </a:stretch>
        </p:blipFill>
        <p:spPr>
          <a:xfrm>
            <a:off x="6348489" y="4138639"/>
            <a:ext cx="1152000" cy="1152000"/>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9CD81913-6540-4519-B7FF-90B09E1A7141}"/>
              </a:ext>
            </a:extLst>
          </p:cNvPr>
          <p:cNvPicPr>
            <a:picLocks noChangeAspect="1"/>
          </p:cNvPicPr>
          <p:nvPr/>
        </p:nvPicPr>
        <p:blipFill>
          <a:blip r:embed="rId4"/>
          <a:stretch>
            <a:fillRect/>
          </a:stretch>
        </p:blipFill>
        <p:spPr>
          <a:xfrm>
            <a:off x="6348489" y="901523"/>
            <a:ext cx="1152000" cy="115200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03F95A4E-1AE8-4125-BBFB-951851FDA19D}"/>
              </a:ext>
            </a:extLst>
          </p:cNvPr>
          <p:cNvPicPr>
            <a:picLocks noChangeAspect="1"/>
          </p:cNvPicPr>
          <p:nvPr/>
        </p:nvPicPr>
        <p:blipFill>
          <a:blip r:embed="rId5"/>
          <a:stretch>
            <a:fillRect/>
          </a:stretch>
        </p:blipFill>
        <p:spPr>
          <a:xfrm>
            <a:off x="1643508" y="901523"/>
            <a:ext cx="1152000" cy="1152000"/>
          </a:xfrm>
          <a:prstGeom prst="rect">
            <a:avLst/>
          </a:prstGeom>
        </p:spPr>
      </p:pic>
      <p:sp>
        <p:nvSpPr>
          <p:cNvPr id="20" name="TextBox 19">
            <a:extLst>
              <a:ext uri="{FF2B5EF4-FFF2-40B4-BE49-F238E27FC236}">
                <a16:creationId xmlns:a16="http://schemas.microsoft.com/office/drawing/2014/main" id="{2EC91B83-FE8D-4169-A4E3-53B3F6C40A0B}"/>
              </a:ext>
            </a:extLst>
          </p:cNvPr>
          <p:cNvSpPr txBox="1"/>
          <p:nvPr/>
        </p:nvSpPr>
        <p:spPr>
          <a:xfrm>
            <a:off x="357351" y="555647"/>
            <a:ext cx="1555531" cy="646331"/>
          </a:xfrm>
          <a:prstGeom prst="rect">
            <a:avLst/>
          </a:prstGeom>
          <a:noFill/>
        </p:spPr>
        <p:txBody>
          <a:bodyPr wrap="square" rtlCol="0">
            <a:spAutoFit/>
          </a:bodyPr>
          <a:lstStyle/>
          <a:p>
            <a:r>
              <a:rPr lang="en-GB"/>
              <a:t>Downloadable resources</a:t>
            </a:r>
          </a:p>
        </p:txBody>
      </p:sp>
      <p:sp>
        <p:nvSpPr>
          <p:cNvPr id="21" name="TextBox 20">
            <a:extLst>
              <a:ext uri="{FF2B5EF4-FFF2-40B4-BE49-F238E27FC236}">
                <a16:creationId xmlns:a16="http://schemas.microsoft.com/office/drawing/2014/main" id="{9DB2D647-2253-49E8-8412-E37DA942BAE4}"/>
              </a:ext>
            </a:extLst>
          </p:cNvPr>
          <p:cNvSpPr txBox="1"/>
          <p:nvPr/>
        </p:nvSpPr>
        <p:spPr>
          <a:xfrm>
            <a:off x="7231119" y="555647"/>
            <a:ext cx="1240220" cy="646331"/>
          </a:xfrm>
          <a:prstGeom prst="rect">
            <a:avLst/>
          </a:prstGeom>
          <a:noFill/>
        </p:spPr>
        <p:txBody>
          <a:bodyPr wrap="square" rtlCol="0">
            <a:spAutoFit/>
          </a:bodyPr>
          <a:lstStyle/>
          <a:p>
            <a:pPr algn="r"/>
            <a:r>
              <a:rPr lang="en-GB"/>
              <a:t>Online courses</a:t>
            </a:r>
          </a:p>
        </p:txBody>
      </p:sp>
      <p:sp>
        <p:nvSpPr>
          <p:cNvPr id="22" name="TextBox 21">
            <a:extLst>
              <a:ext uri="{FF2B5EF4-FFF2-40B4-BE49-F238E27FC236}">
                <a16:creationId xmlns:a16="http://schemas.microsoft.com/office/drawing/2014/main" id="{83481CF2-8C81-4554-8494-02B967209885}"/>
              </a:ext>
            </a:extLst>
          </p:cNvPr>
          <p:cNvSpPr txBox="1"/>
          <p:nvPr/>
        </p:nvSpPr>
        <p:spPr>
          <a:xfrm>
            <a:off x="357351" y="4928998"/>
            <a:ext cx="1555531" cy="646331"/>
          </a:xfrm>
          <a:prstGeom prst="rect">
            <a:avLst/>
          </a:prstGeom>
          <a:noFill/>
        </p:spPr>
        <p:txBody>
          <a:bodyPr wrap="square" rtlCol="0">
            <a:spAutoFit/>
          </a:bodyPr>
          <a:lstStyle/>
          <a:p>
            <a:r>
              <a:rPr lang="en-GB"/>
              <a:t>Audio/ </a:t>
            </a:r>
          </a:p>
          <a:p>
            <a:r>
              <a:rPr lang="en-GB"/>
              <a:t>video guides</a:t>
            </a:r>
          </a:p>
        </p:txBody>
      </p:sp>
      <p:sp>
        <p:nvSpPr>
          <p:cNvPr id="23" name="TextBox 22">
            <a:extLst>
              <a:ext uri="{FF2B5EF4-FFF2-40B4-BE49-F238E27FC236}">
                <a16:creationId xmlns:a16="http://schemas.microsoft.com/office/drawing/2014/main" id="{12ED4BC5-EE49-4E13-B3EE-3878F9198FC7}"/>
              </a:ext>
            </a:extLst>
          </p:cNvPr>
          <p:cNvSpPr txBox="1"/>
          <p:nvPr/>
        </p:nvSpPr>
        <p:spPr>
          <a:xfrm>
            <a:off x="7231119" y="4928998"/>
            <a:ext cx="1240220" cy="369332"/>
          </a:xfrm>
          <a:prstGeom prst="rect">
            <a:avLst/>
          </a:prstGeom>
          <a:noFill/>
        </p:spPr>
        <p:txBody>
          <a:bodyPr wrap="square" rtlCol="0">
            <a:spAutoFit/>
          </a:bodyPr>
          <a:lstStyle/>
          <a:p>
            <a:pPr algn="r"/>
            <a:r>
              <a:rPr lang="en-GB"/>
              <a:t>Apps</a:t>
            </a:r>
          </a:p>
        </p:txBody>
      </p:sp>
      <p:sp>
        <p:nvSpPr>
          <p:cNvPr id="24" name="TextBox 23">
            <a:extLst>
              <a:ext uri="{FF2B5EF4-FFF2-40B4-BE49-F238E27FC236}">
                <a16:creationId xmlns:a16="http://schemas.microsoft.com/office/drawing/2014/main" id="{E3FE04C6-1E85-4D96-88C1-7AD67EFB14F5}"/>
              </a:ext>
            </a:extLst>
          </p:cNvPr>
          <p:cNvSpPr txBox="1"/>
          <p:nvPr/>
        </p:nvSpPr>
        <p:spPr>
          <a:xfrm>
            <a:off x="2812430" y="1351663"/>
            <a:ext cx="3519136" cy="954107"/>
          </a:xfrm>
          <a:prstGeom prst="rect">
            <a:avLst/>
          </a:prstGeom>
          <a:noFill/>
        </p:spPr>
        <p:txBody>
          <a:bodyPr wrap="square" rtlCol="0">
            <a:spAutoFit/>
          </a:bodyPr>
          <a:lstStyle/>
          <a:p>
            <a:pPr algn="ctr"/>
            <a:r>
              <a:rPr lang="en-GB" sz="2800">
                <a:solidFill>
                  <a:schemeClr val="accent1"/>
                </a:solidFill>
              </a:rPr>
              <a:t>Mindfulness &amp; Grounding Techniques</a:t>
            </a:r>
          </a:p>
        </p:txBody>
      </p:sp>
      <p:sp>
        <p:nvSpPr>
          <p:cNvPr id="28" name="Oval 27">
            <a:extLst>
              <a:ext uri="{FF2B5EF4-FFF2-40B4-BE49-F238E27FC236}">
                <a16:creationId xmlns:a16="http://schemas.microsoft.com/office/drawing/2014/main" id="{0FD9DF85-C517-4485-802A-D8FB936F104E}"/>
              </a:ext>
            </a:extLst>
          </p:cNvPr>
          <p:cNvSpPr/>
          <p:nvPr/>
        </p:nvSpPr>
        <p:spPr>
          <a:xfrm>
            <a:off x="1714214" y="4178187"/>
            <a:ext cx="1151999" cy="115199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0DBF02B7-9785-45C2-A833-3862BB4AFCB8}"/>
              </a:ext>
            </a:extLst>
          </p:cNvPr>
          <p:cNvSpPr/>
          <p:nvPr/>
        </p:nvSpPr>
        <p:spPr>
          <a:xfrm rot="5400000">
            <a:off x="2108226" y="4507193"/>
            <a:ext cx="532135" cy="493986"/>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788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utting, man, indoor&#10;&#10;Description automatically generated">
            <a:extLst>
              <a:ext uri="{FF2B5EF4-FFF2-40B4-BE49-F238E27FC236}">
                <a16:creationId xmlns:a16="http://schemas.microsoft.com/office/drawing/2014/main" id="{CA1484A0-473E-4979-813A-84BCB1FE76C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634" r="2634"/>
          <a:stretch>
            <a:fillRect/>
          </a:stretch>
        </p:blipFill>
        <p:spPr>
          <a:xfrm>
            <a:off x="-106212" y="-181604"/>
            <a:ext cx="9746393" cy="6860655"/>
          </a:xfrm>
        </p:spPr>
      </p:pic>
      <p:sp>
        <p:nvSpPr>
          <p:cNvPr id="9" name="Rectangle 8">
            <a:extLst>
              <a:ext uri="{FF2B5EF4-FFF2-40B4-BE49-F238E27FC236}">
                <a16:creationId xmlns:a16="http://schemas.microsoft.com/office/drawing/2014/main" id="{918C973C-C65B-4288-ABCD-B37D82B2B007}"/>
              </a:ext>
            </a:extLst>
          </p:cNvPr>
          <p:cNvSpPr/>
          <p:nvPr/>
        </p:nvSpPr>
        <p:spPr>
          <a:xfrm>
            <a:off x="-106213" y="556837"/>
            <a:ext cx="7221907" cy="946150"/>
          </a:xfrm>
          <a:prstGeom prst="rect">
            <a:avLst/>
          </a:prstGeom>
          <a:solidFill>
            <a:srgbClr val="13131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itle 1">
            <a:extLst>
              <a:ext uri="{FF2B5EF4-FFF2-40B4-BE49-F238E27FC236}">
                <a16:creationId xmlns:a16="http://schemas.microsoft.com/office/drawing/2014/main" id="{24F42D7C-11C9-48E8-81A9-9B5875403E24}"/>
              </a:ext>
            </a:extLst>
          </p:cNvPr>
          <p:cNvSpPr txBox="1">
            <a:spLocks/>
          </p:cNvSpPr>
          <p:nvPr/>
        </p:nvSpPr>
        <p:spPr>
          <a:xfrm>
            <a:off x="1" y="556837"/>
            <a:ext cx="6816435" cy="946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Ways of working</a:t>
            </a:r>
          </a:p>
        </p:txBody>
      </p:sp>
      <p:sp>
        <p:nvSpPr>
          <p:cNvPr id="7" name="Rectangle 6">
            <a:extLst>
              <a:ext uri="{FF2B5EF4-FFF2-40B4-BE49-F238E27FC236}">
                <a16:creationId xmlns:a16="http://schemas.microsoft.com/office/drawing/2014/main" id="{69E8FA24-F9B7-43E2-8E3C-B8343C17D9BD}"/>
              </a:ext>
            </a:extLst>
          </p:cNvPr>
          <p:cNvSpPr/>
          <p:nvPr/>
        </p:nvSpPr>
        <p:spPr>
          <a:xfrm>
            <a:off x="-106212" y="2036502"/>
            <a:ext cx="7238532" cy="363277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itle 1">
            <a:extLst>
              <a:ext uri="{FF2B5EF4-FFF2-40B4-BE49-F238E27FC236}">
                <a16:creationId xmlns:a16="http://schemas.microsoft.com/office/drawing/2014/main" id="{E694F0CF-BD44-4D8D-BBB4-AE2B7015B202}"/>
              </a:ext>
            </a:extLst>
          </p:cNvPr>
          <p:cNvSpPr txBox="1">
            <a:spLocks/>
          </p:cNvSpPr>
          <p:nvPr/>
        </p:nvSpPr>
        <p:spPr>
          <a:xfrm>
            <a:off x="1" y="2036502"/>
            <a:ext cx="6904891" cy="3632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600"/>
              </a:spcAft>
              <a:buFont typeface="Arial" panose="020B0604020202020204" pitchFamily="34" charset="0"/>
              <a:buChar char="•"/>
            </a:pPr>
            <a:r>
              <a:rPr lang="en-GB" sz="2400">
                <a:solidFill>
                  <a:schemeClr val="bg1"/>
                </a:solidFill>
              </a:rPr>
              <a:t>What do you want to get out of the course overall?</a:t>
            </a:r>
          </a:p>
          <a:p>
            <a:pPr marL="571500" indent="-571500">
              <a:lnSpc>
                <a:spcPct val="100000"/>
              </a:lnSpc>
              <a:spcAft>
                <a:spcPts val="600"/>
              </a:spcAft>
              <a:buFont typeface="Arial" panose="020B0604020202020204" pitchFamily="34" charset="0"/>
              <a:buChar char="•"/>
            </a:pPr>
            <a:r>
              <a:rPr lang="en-GB" sz="2400">
                <a:solidFill>
                  <a:schemeClr val="bg1"/>
                </a:solidFill>
              </a:rPr>
              <a:t>How do you want to work together as a group to feel safe and comfortable?</a:t>
            </a:r>
          </a:p>
          <a:p>
            <a:pPr marL="571500" indent="-571500">
              <a:lnSpc>
                <a:spcPct val="100000"/>
              </a:lnSpc>
              <a:spcAft>
                <a:spcPts val="600"/>
              </a:spcAft>
              <a:buFont typeface="Arial" panose="020B0604020202020204" pitchFamily="34" charset="0"/>
              <a:buChar char="•"/>
            </a:pPr>
            <a:r>
              <a:rPr lang="en-GB" sz="2400">
                <a:solidFill>
                  <a:schemeClr val="bg1"/>
                </a:solidFill>
              </a:rPr>
              <a:t>What do you need from the facilitators to feel safe and comfortable?</a:t>
            </a:r>
          </a:p>
          <a:p>
            <a:pPr marL="571500" indent="-571500">
              <a:lnSpc>
                <a:spcPct val="100000"/>
              </a:lnSpc>
              <a:spcAft>
                <a:spcPts val="600"/>
              </a:spcAft>
              <a:buFont typeface="Arial" panose="020B0604020202020204" pitchFamily="34" charset="0"/>
              <a:buChar char="•"/>
            </a:pPr>
            <a:endParaRPr lang="en-GB" sz="2400">
              <a:solidFill>
                <a:schemeClr val="bg1"/>
              </a:solidFill>
            </a:endParaRPr>
          </a:p>
          <a:p>
            <a:pPr>
              <a:lnSpc>
                <a:spcPct val="100000"/>
              </a:lnSpc>
              <a:spcAft>
                <a:spcPts val="600"/>
              </a:spcAft>
            </a:pPr>
            <a:r>
              <a:rPr lang="en-GB" sz="2400">
                <a:solidFill>
                  <a:schemeClr val="bg1"/>
                </a:solidFill>
              </a:rPr>
              <a:t>Recap flipchart outputs.</a:t>
            </a:r>
            <a:endParaRPr lang="en-GB" sz="2400">
              <a:solidFill>
                <a:schemeClr val="bg1"/>
              </a:solidFill>
              <a:cs typeface="Calibri Light"/>
            </a:endParaRPr>
          </a:p>
        </p:txBody>
      </p:sp>
    </p:spTree>
    <p:extLst>
      <p:ext uri="{BB962C8B-B14F-4D97-AF65-F5344CB8AC3E}">
        <p14:creationId xmlns:p14="http://schemas.microsoft.com/office/powerpoint/2010/main" val="3052624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F111-D08A-45C3-ACFC-49BC8448C30D}"/>
              </a:ext>
            </a:extLst>
          </p:cNvPr>
          <p:cNvSpPr>
            <a:spLocks noGrp="1"/>
          </p:cNvSpPr>
          <p:nvPr>
            <p:ph type="title"/>
          </p:nvPr>
        </p:nvSpPr>
        <p:spPr/>
        <p:txBody>
          <a:bodyPr/>
          <a:lstStyle/>
          <a:p>
            <a:r>
              <a:rPr lang="en-GB"/>
              <a:t>Handout – mindfulness and grounding resources</a:t>
            </a:r>
          </a:p>
        </p:txBody>
      </p:sp>
      <p:sp>
        <p:nvSpPr>
          <p:cNvPr id="5" name="Content Placeholder 4">
            <a:extLst>
              <a:ext uri="{FF2B5EF4-FFF2-40B4-BE49-F238E27FC236}">
                <a16:creationId xmlns:a16="http://schemas.microsoft.com/office/drawing/2014/main" id="{274FF0A4-5360-4D49-8847-39C06E22B872}"/>
              </a:ext>
            </a:extLst>
          </p:cNvPr>
          <p:cNvSpPr>
            <a:spLocks noGrp="1"/>
          </p:cNvSpPr>
          <p:nvPr>
            <p:ph idx="1"/>
          </p:nvPr>
        </p:nvSpPr>
        <p:spPr/>
        <p:txBody>
          <a:bodyPr>
            <a:normAutofit fontScale="92500" lnSpcReduction="20000"/>
          </a:bodyPr>
          <a:lstStyle/>
          <a:p>
            <a:pPr marL="0" indent="0">
              <a:buNone/>
            </a:pPr>
            <a:r>
              <a:rPr lang="en-GB"/>
              <a:t>Apps</a:t>
            </a:r>
          </a:p>
          <a:p>
            <a:r>
              <a:rPr lang="en-GB"/>
              <a:t>http://www.sleepfulnessapp.com/how-it-works/</a:t>
            </a:r>
          </a:p>
          <a:p>
            <a:r>
              <a:rPr lang="en-GB" err="1"/>
              <a:t>Velindre</a:t>
            </a:r>
            <a:r>
              <a:rPr lang="en-GB"/>
              <a:t> mindfulness app FREE</a:t>
            </a:r>
          </a:p>
          <a:p>
            <a:r>
              <a:rPr lang="en-GB"/>
              <a:t>Headspace</a:t>
            </a:r>
          </a:p>
          <a:p>
            <a:pPr marL="0" indent="0">
              <a:buNone/>
            </a:pPr>
            <a:r>
              <a:rPr lang="en-GB"/>
              <a:t>Courses</a:t>
            </a:r>
          </a:p>
          <a:p>
            <a:r>
              <a:rPr lang="en-GB">
                <a:hlinkClick r:id="rId2"/>
              </a:rPr>
              <a:t>https://www.breathworks-mindfulness.org.uk/</a:t>
            </a:r>
            <a:endParaRPr lang="en-GB"/>
          </a:p>
          <a:p>
            <a:r>
              <a:rPr lang="en-GB">
                <a:hlinkClick r:id="rId3"/>
              </a:rPr>
              <a:t>https://www.bemindfulonline.com/</a:t>
            </a:r>
            <a:endParaRPr lang="en-GB"/>
          </a:p>
          <a:p>
            <a:pPr marL="0" indent="0">
              <a:buNone/>
            </a:pPr>
            <a:r>
              <a:rPr lang="en-GB"/>
              <a:t>Downloadable resources FREE</a:t>
            </a:r>
            <a:endParaRPr lang="en-GB">
              <a:hlinkClick r:id="rId4"/>
            </a:endParaRPr>
          </a:p>
          <a:p>
            <a:r>
              <a:rPr lang="en-GB">
                <a:hlinkClick r:id="rId5"/>
              </a:rPr>
              <a:t>https://www.lscft.nhs.uk/media/Site%20Images/Perinatal/Covid-19/Grounding%20Cards.pdf</a:t>
            </a:r>
            <a:endParaRPr lang="en-GB"/>
          </a:p>
          <a:p>
            <a:r>
              <a:rPr lang="en-GB">
                <a:hlinkClick r:id="rId6"/>
              </a:rPr>
              <a:t>https://www.guysandstthomas.nhs.uk/resources/patient-information/rheumatology/mindfulness-web.pdf</a:t>
            </a:r>
            <a:endParaRPr lang="en-GB"/>
          </a:p>
          <a:p>
            <a:pPr marL="0" indent="0">
              <a:buNone/>
            </a:pPr>
            <a:r>
              <a:rPr lang="en-GB"/>
              <a:t>Audio/video guides FREE</a:t>
            </a:r>
            <a:endParaRPr lang="en-GB">
              <a:hlinkClick r:id="rId4"/>
            </a:endParaRPr>
          </a:p>
          <a:p>
            <a:r>
              <a:rPr lang="en-GB">
                <a:hlinkClick r:id="rId4"/>
              </a:rPr>
              <a:t>https://www.youtube.com/watch?v=wfDTp2GogaQ&amp;app=desktop</a:t>
            </a:r>
            <a:endParaRPr lang="en-GB"/>
          </a:p>
          <a:p>
            <a:r>
              <a:rPr lang="en-GB">
                <a:hlinkClick r:id="rId7"/>
              </a:rPr>
              <a:t>http://www.bangor.ac.uk/mindfulness/audio/index.php.en</a:t>
            </a:r>
            <a:r>
              <a:rPr lang="en-GB"/>
              <a:t> </a:t>
            </a:r>
          </a:p>
          <a:p>
            <a:r>
              <a:rPr lang="en-GB">
                <a:hlinkClick r:id="rId8"/>
              </a:rPr>
              <a:t>https://www.mind.org.uk/need-urgent-help/what-can-i-do-to-help-myself-cope/relaxing-and-calming-exercises/</a:t>
            </a:r>
            <a:r>
              <a:rPr lang="en-GB"/>
              <a:t> </a:t>
            </a:r>
          </a:p>
          <a:p>
            <a:r>
              <a:rPr lang="en-GB">
                <a:hlinkClick r:id="rId9"/>
              </a:rPr>
              <a:t>http://franticworld.com/free-meditations-from-mindfulness/</a:t>
            </a:r>
            <a:r>
              <a:rPr lang="en-GB"/>
              <a:t> </a:t>
            </a:r>
          </a:p>
        </p:txBody>
      </p:sp>
    </p:spTree>
    <p:extLst>
      <p:ext uri="{BB962C8B-B14F-4D97-AF65-F5344CB8AC3E}">
        <p14:creationId xmlns:p14="http://schemas.microsoft.com/office/powerpoint/2010/main" val="3901338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E9B3D-481C-4B25-9008-71A0DBE94C47}"/>
              </a:ext>
            </a:extLst>
          </p:cNvPr>
          <p:cNvSpPr>
            <a:spLocks noGrp="1"/>
          </p:cNvSpPr>
          <p:nvPr>
            <p:ph type="title"/>
          </p:nvPr>
        </p:nvSpPr>
        <p:spPr/>
        <p:txBody>
          <a:bodyPr/>
          <a:lstStyle/>
          <a:p>
            <a:r>
              <a:rPr lang="en-GB"/>
              <a:t>Additional help and support</a:t>
            </a:r>
          </a:p>
        </p:txBody>
      </p:sp>
      <p:sp>
        <p:nvSpPr>
          <p:cNvPr id="5" name="Content Placeholder 4">
            <a:extLst>
              <a:ext uri="{FF2B5EF4-FFF2-40B4-BE49-F238E27FC236}">
                <a16:creationId xmlns:a16="http://schemas.microsoft.com/office/drawing/2014/main" id="{8F3197DF-B850-4641-A0C4-5C40CF53C136}"/>
              </a:ext>
            </a:extLst>
          </p:cNvPr>
          <p:cNvSpPr>
            <a:spLocks noGrp="1"/>
          </p:cNvSpPr>
          <p:nvPr>
            <p:ph idx="1"/>
          </p:nvPr>
        </p:nvSpPr>
        <p:spPr/>
        <p:txBody>
          <a:bodyPr>
            <a:normAutofit/>
          </a:bodyPr>
          <a:lstStyle/>
          <a:p>
            <a:pPr marL="0" indent="0">
              <a:buNone/>
            </a:pPr>
            <a:r>
              <a:rPr lang="en-GB"/>
              <a:t>24 hour support</a:t>
            </a:r>
          </a:p>
          <a:p>
            <a:r>
              <a:rPr lang="en-GB"/>
              <a:t>Call the Samaritans: 116 123</a:t>
            </a:r>
          </a:p>
          <a:p>
            <a:r>
              <a:rPr lang="en-GB"/>
              <a:t>Text SHOUT to 85258 </a:t>
            </a:r>
          </a:p>
          <a:p>
            <a:pPr marL="0" indent="0">
              <a:buNone/>
            </a:pPr>
            <a:r>
              <a:rPr lang="en-GB"/>
              <a:t>Other helplines</a:t>
            </a:r>
          </a:p>
          <a:p>
            <a:r>
              <a:rPr lang="en-GB"/>
              <a:t>Under 19s can call Childline: 0800 1111 7.30am -3.30am </a:t>
            </a:r>
          </a:p>
          <a:p>
            <a:r>
              <a:rPr lang="en-GB"/>
              <a:t>Call the SANE helpline: 0300 304 7000 4:30pm - 10:30pm</a:t>
            </a:r>
          </a:p>
          <a:p>
            <a:r>
              <a:rPr lang="en-GB"/>
              <a:t>Call the Mind helpline: 0300 123 3393 9am - 6pm Monday-Friday</a:t>
            </a:r>
          </a:p>
          <a:p>
            <a:endParaRPr lang="en-GB"/>
          </a:p>
        </p:txBody>
      </p:sp>
    </p:spTree>
    <p:extLst>
      <p:ext uri="{BB962C8B-B14F-4D97-AF65-F5344CB8AC3E}">
        <p14:creationId xmlns:p14="http://schemas.microsoft.com/office/powerpoint/2010/main" val="1405996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D5F8C-7DE3-4EAC-B138-116C06E4EF2A}"/>
              </a:ext>
            </a:extLst>
          </p:cNvPr>
          <p:cNvSpPr>
            <a:spLocks noGrp="1"/>
          </p:cNvSpPr>
          <p:nvPr>
            <p:ph type="title"/>
          </p:nvPr>
        </p:nvSpPr>
        <p:spPr>
          <a:xfrm>
            <a:off x="93617" y="196669"/>
            <a:ext cx="8288614" cy="945977"/>
          </a:xfrm>
        </p:spPr>
        <p:txBody>
          <a:bodyPr/>
          <a:lstStyle/>
          <a:p>
            <a:r>
              <a:rPr lang="en-GB"/>
              <a:t>Square breathing</a:t>
            </a:r>
          </a:p>
        </p:txBody>
      </p:sp>
      <p:sp>
        <p:nvSpPr>
          <p:cNvPr id="6" name="Rectangle 5">
            <a:extLst>
              <a:ext uri="{FF2B5EF4-FFF2-40B4-BE49-F238E27FC236}">
                <a16:creationId xmlns:a16="http://schemas.microsoft.com/office/drawing/2014/main" id="{FA5D63CB-2C1F-4C7A-9034-2FDF38403C13}"/>
              </a:ext>
            </a:extLst>
          </p:cNvPr>
          <p:cNvSpPr/>
          <p:nvPr/>
        </p:nvSpPr>
        <p:spPr>
          <a:xfrm>
            <a:off x="1833880" y="832217"/>
            <a:ext cx="5476240" cy="5476240"/>
          </a:xfrm>
          <a:prstGeom prst="rect">
            <a:avLst/>
          </a:prstGeom>
          <a:solidFill>
            <a:schemeClr val="accent1">
              <a:lumMod val="20000"/>
              <a:lumOff val="8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Lungs">
            <a:extLst>
              <a:ext uri="{FF2B5EF4-FFF2-40B4-BE49-F238E27FC236}">
                <a16:creationId xmlns:a16="http://schemas.microsoft.com/office/drawing/2014/main" id="{CC118333-75EB-44EB-93AA-17F5D1765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6660" y="2754997"/>
            <a:ext cx="1630680" cy="1630680"/>
          </a:xfrm>
          <a:prstGeom prst="rect">
            <a:avLst/>
          </a:prstGeom>
        </p:spPr>
      </p:pic>
      <p:sp>
        <p:nvSpPr>
          <p:cNvPr id="9" name="TextBox 8">
            <a:extLst>
              <a:ext uri="{FF2B5EF4-FFF2-40B4-BE49-F238E27FC236}">
                <a16:creationId xmlns:a16="http://schemas.microsoft.com/office/drawing/2014/main" id="{7F338AFC-4D95-43C5-B09F-ABDBB592A795}"/>
              </a:ext>
            </a:extLst>
          </p:cNvPr>
          <p:cNvSpPr txBox="1"/>
          <p:nvPr/>
        </p:nvSpPr>
        <p:spPr>
          <a:xfrm>
            <a:off x="3090665" y="957980"/>
            <a:ext cx="2962671" cy="584775"/>
          </a:xfrm>
          <a:prstGeom prst="rect">
            <a:avLst/>
          </a:prstGeom>
          <a:noFill/>
        </p:spPr>
        <p:txBody>
          <a:bodyPr wrap="none" rtlCol="0">
            <a:spAutoFit/>
          </a:bodyPr>
          <a:lstStyle/>
          <a:p>
            <a:r>
              <a:rPr lang="en-GB" sz="3200"/>
              <a:t>inhale 2… 3… 4…</a:t>
            </a:r>
          </a:p>
        </p:txBody>
      </p:sp>
      <p:sp>
        <p:nvSpPr>
          <p:cNvPr id="10" name="TextBox 9">
            <a:extLst>
              <a:ext uri="{FF2B5EF4-FFF2-40B4-BE49-F238E27FC236}">
                <a16:creationId xmlns:a16="http://schemas.microsoft.com/office/drawing/2014/main" id="{24472CCA-A670-40E9-A6EF-D595A25E52C5}"/>
              </a:ext>
            </a:extLst>
          </p:cNvPr>
          <p:cNvSpPr txBox="1"/>
          <p:nvPr/>
        </p:nvSpPr>
        <p:spPr>
          <a:xfrm rot="16200000">
            <a:off x="894487" y="3277950"/>
            <a:ext cx="2683748" cy="584775"/>
          </a:xfrm>
          <a:prstGeom prst="rect">
            <a:avLst/>
          </a:prstGeom>
          <a:noFill/>
        </p:spPr>
        <p:txBody>
          <a:bodyPr wrap="none" rtlCol="0">
            <a:spAutoFit/>
          </a:bodyPr>
          <a:lstStyle/>
          <a:p>
            <a:r>
              <a:rPr lang="en-GB" sz="3200"/>
              <a:t>hold 2… 3… 4…</a:t>
            </a:r>
          </a:p>
        </p:txBody>
      </p:sp>
      <p:sp>
        <p:nvSpPr>
          <p:cNvPr id="11" name="TextBox 10">
            <a:extLst>
              <a:ext uri="{FF2B5EF4-FFF2-40B4-BE49-F238E27FC236}">
                <a16:creationId xmlns:a16="http://schemas.microsoft.com/office/drawing/2014/main" id="{172B7DA4-A6D1-4539-8131-012E91747644}"/>
              </a:ext>
            </a:extLst>
          </p:cNvPr>
          <p:cNvSpPr txBox="1"/>
          <p:nvPr/>
        </p:nvSpPr>
        <p:spPr>
          <a:xfrm>
            <a:off x="3058509" y="5794950"/>
            <a:ext cx="3026982" cy="584775"/>
          </a:xfrm>
          <a:prstGeom prst="rect">
            <a:avLst/>
          </a:prstGeom>
          <a:noFill/>
        </p:spPr>
        <p:txBody>
          <a:bodyPr wrap="none" rtlCol="0">
            <a:spAutoFit/>
          </a:bodyPr>
          <a:lstStyle/>
          <a:p>
            <a:r>
              <a:rPr lang="en-GB" sz="3200"/>
              <a:t>exhale 2… 3… 4…</a:t>
            </a:r>
          </a:p>
        </p:txBody>
      </p:sp>
      <p:sp>
        <p:nvSpPr>
          <p:cNvPr id="12" name="TextBox 11">
            <a:extLst>
              <a:ext uri="{FF2B5EF4-FFF2-40B4-BE49-F238E27FC236}">
                <a16:creationId xmlns:a16="http://schemas.microsoft.com/office/drawing/2014/main" id="{41C1E97A-6FC9-45F5-B941-26CDE70BECFC}"/>
              </a:ext>
            </a:extLst>
          </p:cNvPr>
          <p:cNvSpPr txBox="1"/>
          <p:nvPr/>
        </p:nvSpPr>
        <p:spPr>
          <a:xfrm rot="5400000">
            <a:off x="5565766" y="3277950"/>
            <a:ext cx="2683748" cy="584775"/>
          </a:xfrm>
          <a:prstGeom prst="rect">
            <a:avLst/>
          </a:prstGeom>
          <a:noFill/>
        </p:spPr>
        <p:txBody>
          <a:bodyPr wrap="none" rtlCol="0">
            <a:spAutoFit/>
          </a:bodyPr>
          <a:lstStyle/>
          <a:p>
            <a:r>
              <a:rPr lang="en-GB" sz="3200"/>
              <a:t>hold 2… 3… 4…</a:t>
            </a:r>
          </a:p>
        </p:txBody>
      </p:sp>
    </p:spTree>
    <p:extLst>
      <p:ext uri="{BB962C8B-B14F-4D97-AF65-F5344CB8AC3E}">
        <p14:creationId xmlns:p14="http://schemas.microsoft.com/office/powerpoint/2010/main" val="874938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4B6A36-2EC9-437B-BDB9-0D040C6CC1BA}"/>
              </a:ext>
            </a:extLst>
          </p:cNvPr>
          <p:cNvSpPr>
            <a:spLocks noGrp="1"/>
          </p:cNvSpPr>
          <p:nvPr>
            <p:ph idx="1"/>
          </p:nvPr>
        </p:nvSpPr>
        <p:spPr/>
        <p:txBody>
          <a:bodyPr/>
          <a:lstStyle/>
          <a:p>
            <a:r>
              <a:rPr lang="en-GB"/>
              <a:t>Shared action planning with buddies </a:t>
            </a:r>
          </a:p>
        </p:txBody>
      </p:sp>
    </p:spTree>
    <p:extLst>
      <p:ext uri="{BB962C8B-B14F-4D97-AF65-F5344CB8AC3E}">
        <p14:creationId xmlns:p14="http://schemas.microsoft.com/office/powerpoint/2010/main" val="1894700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E7A4-980F-433F-9BD9-ECE0F0A62325}"/>
              </a:ext>
            </a:extLst>
          </p:cNvPr>
          <p:cNvSpPr>
            <a:spLocks noGrp="1"/>
          </p:cNvSpPr>
          <p:nvPr>
            <p:ph type="title"/>
          </p:nvPr>
        </p:nvSpPr>
        <p:spPr/>
        <p:txBody>
          <a:bodyPr/>
          <a:lstStyle/>
          <a:p>
            <a:r>
              <a:rPr lang="en-GB"/>
              <a:t>Buddy catch up</a:t>
            </a:r>
          </a:p>
        </p:txBody>
      </p:sp>
      <p:sp>
        <p:nvSpPr>
          <p:cNvPr id="3" name="Content Placeholder 2">
            <a:extLst>
              <a:ext uri="{FF2B5EF4-FFF2-40B4-BE49-F238E27FC236}">
                <a16:creationId xmlns:a16="http://schemas.microsoft.com/office/drawing/2014/main" id="{0D7C26E0-91BD-430B-82A5-030D6076085D}"/>
              </a:ext>
            </a:extLst>
          </p:cNvPr>
          <p:cNvSpPr>
            <a:spLocks noGrp="1"/>
          </p:cNvSpPr>
          <p:nvPr>
            <p:ph idx="1"/>
          </p:nvPr>
        </p:nvSpPr>
        <p:spPr/>
        <p:txBody>
          <a:bodyPr/>
          <a:lstStyle/>
          <a:p>
            <a:r>
              <a:rPr lang="en-GB"/>
              <a:t>Identify a situation in work where it might be helpful to support someone’s change journey.</a:t>
            </a:r>
          </a:p>
          <a:p>
            <a:r>
              <a:rPr lang="en-GB"/>
              <a:t>How might you apply some of the learning from today?</a:t>
            </a:r>
          </a:p>
          <a:p>
            <a:endParaRPr lang="en-GB"/>
          </a:p>
        </p:txBody>
      </p:sp>
    </p:spTree>
    <p:extLst>
      <p:ext uri="{BB962C8B-B14F-4D97-AF65-F5344CB8AC3E}">
        <p14:creationId xmlns:p14="http://schemas.microsoft.com/office/powerpoint/2010/main" val="2381725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12E9E4-834E-6C44-88F3-3A48A209CF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8493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tanding, white, group, room&#10;&#10;Description automatically generated">
            <a:extLst>
              <a:ext uri="{FF2B5EF4-FFF2-40B4-BE49-F238E27FC236}">
                <a16:creationId xmlns:a16="http://schemas.microsoft.com/office/drawing/2014/main" id="{B4A823DF-27BD-44DC-B6D5-F36BEF195DF5}"/>
              </a:ext>
            </a:extLst>
          </p:cNvPr>
          <p:cNvPicPr>
            <a:picLocks noGrp="1" noChangeAspect="1"/>
          </p:cNvPicPr>
          <p:nvPr>
            <p:ph type="pic" sz="quarter" idx="13"/>
          </p:nvPr>
        </p:nvPicPr>
        <p:blipFill>
          <a:blip r:embed="rId2"/>
          <a:srcRect l="10035" r="10035"/>
          <a:stretch>
            <a:fillRect/>
          </a:stretch>
        </p:blipFill>
        <p:spPr>
          <a:xfrm>
            <a:off x="-106363" y="-180975"/>
            <a:ext cx="9747251" cy="6859588"/>
          </a:xfrm>
        </p:spPr>
      </p:pic>
      <p:sp>
        <p:nvSpPr>
          <p:cNvPr id="2" name="Title 1">
            <a:extLst>
              <a:ext uri="{FF2B5EF4-FFF2-40B4-BE49-F238E27FC236}">
                <a16:creationId xmlns:a16="http://schemas.microsoft.com/office/drawing/2014/main" id="{110564C9-54EC-4F01-AB28-5CE0418D51B4}"/>
              </a:ext>
            </a:extLst>
          </p:cNvPr>
          <p:cNvSpPr>
            <a:spLocks noGrp="1"/>
          </p:cNvSpPr>
          <p:nvPr>
            <p:ph type="title" idx="4294967295"/>
          </p:nvPr>
        </p:nvSpPr>
        <p:spPr>
          <a:xfrm>
            <a:off x="152400" y="3815465"/>
            <a:ext cx="8288337" cy="2756023"/>
          </a:xfrm>
        </p:spPr>
        <p:txBody>
          <a:bodyPr>
            <a:normAutofit/>
          </a:bodyPr>
          <a:lstStyle/>
          <a:p>
            <a:r>
              <a:rPr lang="en-GB" sz="4000">
                <a:solidFill>
                  <a:schemeClr val="bg1"/>
                </a:solidFill>
              </a:rPr>
              <a:t>Before the next session:</a:t>
            </a:r>
            <a:br>
              <a:rPr lang="en-GB" sz="4000">
                <a:solidFill>
                  <a:schemeClr val="bg1"/>
                </a:solidFill>
              </a:rPr>
            </a:br>
            <a:r>
              <a:rPr lang="en-GB" sz="3200">
                <a:solidFill>
                  <a:schemeClr val="bg1"/>
                </a:solidFill>
              </a:rPr>
              <a:t>If you have time, and would find it helpful, practice using one of the tools covered today</a:t>
            </a:r>
            <a:endParaRPr lang="en-GB" sz="4000">
              <a:solidFill>
                <a:schemeClr val="bg1"/>
              </a:solidFill>
            </a:endParaRPr>
          </a:p>
        </p:txBody>
      </p:sp>
    </p:spTree>
    <p:extLst>
      <p:ext uri="{BB962C8B-B14F-4D97-AF65-F5344CB8AC3E}">
        <p14:creationId xmlns:p14="http://schemas.microsoft.com/office/powerpoint/2010/main" val="247338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Aims</a:t>
            </a:r>
          </a:p>
        </p:txBody>
      </p:sp>
    </p:spTree>
    <p:extLst>
      <p:ext uri="{BB962C8B-B14F-4D97-AF65-F5344CB8AC3E}">
        <p14:creationId xmlns:p14="http://schemas.microsoft.com/office/powerpoint/2010/main" val="293252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Aims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rtlCol="0" anchor="t">
            <a:noAutofit/>
          </a:bodyPr>
          <a:lstStyle/>
          <a:p>
            <a:pPr marL="0" indent="0">
              <a:lnSpc>
                <a:spcPct val="100000"/>
              </a:lnSpc>
              <a:spcBef>
                <a:spcPts val="0"/>
              </a:spcBef>
              <a:spcAft>
                <a:spcPts val="600"/>
              </a:spcAft>
              <a:buNone/>
            </a:pPr>
            <a:r>
              <a:rPr lang="en-GB" b="1">
                <a:latin typeface="Calibri Light"/>
                <a:cs typeface="Calibri Light"/>
              </a:rPr>
              <a:t>Purpose: </a:t>
            </a:r>
            <a:r>
              <a:rPr lang="en-GB">
                <a:latin typeface="Calibri Light"/>
                <a:cs typeface="Calibri Light"/>
              </a:rPr>
              <a:t>To provide an overview of day</a:t>
            </a:r>
            <a:endParaRPr lang="en-GB" b="1">
              <a:latin typeface="Calibri Light"/>
              <a:cs typeface="Calibri Light"/>
            </a:endParaRPr>
          </a:p>
          <a:p>
            <a:pPr marL="0" indent="0">
              <a:lnSpc>
                <a:spcPct val="100000"/>
              </a:lnSpc>
              <a:spcBef>
                <a:spcPts val="0"/>
              </a:spcBef>
              <a:spcAft>
                <a:spcPts val="600"/>
              </a:spcAft>
              <a:buNone/>
            </a:pPr>
            <a:r>
              <a:rPr lang="en-GB" b="1">
                <a:latin typeface="Calibri Light"/>
                <a:cs typeface="Calibri Light"/>
              </a:rPr>
              <a:t>Materials: </a:t>
            </a:r>
            <a:r>
              <a:rPr lang="en-GB">
                <a:latin typeface="Calibri Light"/>
                <a:cs typeface="Calibri Light"/>
              </a:rPr>
              <a:t>None</a:t>
            </a:r>
          </a:p>
          <a:p>
            <a:pPr marL="0" indent="0">
              <a:lnSpc>
                <a:spcPct val="100000"/>
              </a:lnSpc>
              <a:spcBef>
                <a:spcPts val="0"/>
              </a:spcBef>
              <a:spcAft>
                <a:spcPts val="600"/>
              </a:spcAft>
              <a:buNone/>
            </a:pPr>
            <a:r>
              <a:rPr lang="en-GB" b="1">
                <a:latin typeface="Calibri Light"/>
                <a:cs typeface="Calibri Light"/>
              </a:rPr>
              <a:t>Instructions:</a:t>
            </a:r>
          </a:p>
          <a:p>
            <a:pPr marL="0" indent="0">
              <a:lnSpc>
                <a:spcPct val="100000"/>
              </a:lnSpc>
              <a:spcBef>
                <a:spcPts val="0"/>
              </a:spcBef>
              <a:spcAft>
                <a:spcPts val="600"/>
              </a:spcAft>
              <a:buNone/>
            </a:pPr>
            <a:r>
              <a:rPr lang="en-GB">
                <a:latin typeface="Calibri Light"/>
                <a:cs typeface="Calibri Light"/>
              </a:rPr>
              <a:t>Remind people where we are in terms of the programme overview (slide 9) before talking about the aims for todays session (slide 10)</a:t>
            </a:r>
          </a:p>
          <a:p>
            <a:pPr marL="0" indent="0">
              <a:spcBef>
                <a:spcPts val="0"/>
              </a:spcBef>
              <a:buNone/>
            </a:pPr>
            <a:r>
              <a:rPr lang="en-GB" b="1">
                <a:latin typeface="Calibri Light"/>
                <a:cs typeface="Calibri Light"/>
              </a:rPr>
              <a:t>Timings: </a:t>
            </a:r>
            <a:endParaRPr lang="en-GB" b="1"/>
          </a:p>
          <a:p>
            <a:pPr>
              <a:spcBef>
                <a:spcPts val="0"/>
              </a:spcBef>
            </a:pPr>
            <a:r>
              <a:rPr lang="en-GB">
                <a:latin typeface="Calibri Light"/>
                <a:cs typeface="Calibri Light"/>
              </a:rPr>
              <a:t>5 mins</a:t>
            </a:r>
          </a:p>
        </p:txBody>
      </p:sp>
    </p:spTree>
    <p:extLst>
      <p:ext uri="{BB962C8B-B14F-4D97-AF65-F5344CB8AC3E}">
        <p14:creationId xmlns:p14="http://schemas.microsoft.com/office/powerpoint/2010/main" val="242428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CBFCCC3-FD92-4AC8-AF9A-6D2D0628CA04}"/>
              </a:ext>
            </a:extLst>
          </p:cNvPr>
          <p:cNvSpPr/>
          <p:nvPr/>
        </p:nvSpPr>
        <p:spPr>
          <a:xfrm>
            <a:off x="7275794"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Supporting mental health</a:t>
            </a:r>
          </a:p>
        </p:txBody>
      </p:sp>
      <p:sp>
        <p:nvSpPr>
          <p:cNvPr id="36" name="Rectangle 35">
            <a:extLst>
              <a:ext uri="{FF2B5EF4-FFF2-40B4-BE49-F238E27FC236}">
                <a16:creationId xmlns:a16="http://schemas.microsoft.com/office/drawing/2014/main" id="{EB1A4573-C346-40B4-8FDF-F6D4412C06A1}"/>
              </a:ext>
            </a:extLst>
          </p:cNvPr>
          <p:cNvSpPr/>
          <p:nvPr/>
        </p:nvSpPr>
        <p:spPr>
          <a:xfrm>
            <a:off x="546431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Navigating the system</a:t>
            </a:r>
          </a:p>
        </p:txBody>
      </p:sp>
      <p:sp>
        <p:nvSpPr>
          <p:cNvPr id="34" name="Rectangle 33">
            <a:extLst>
              <a:ext uri="{FF2B5EF4-FFF2-40B4-BE49-F238E27FC236}">
                <a16:creationId xmlns:a16="http://schemas.microsoft.com/office/drawing/2014/main" id="{977B5E94-4C2C-4596-BABF-901E64EE1E5E}"/>
              </a:ext>
            </a:extLst>
          </p:cNvPr>
          <p:cNvSpPr/>
          <p:nvPr/>
        </p:nvSpPr>
        <p:spPr>
          <a:xfrm>
            <a:off x="365283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Communication and interpersonal skills</a:t>
            </a:r>
          </a:p>
        </p:txBody>
      </p:sp>
      <p:sp>
        <p:nvSpPr>
          <p:cNvPr id="33" name="Rectangle 32">
            <a:extLst>
              <a:ext uri="{FF2B5EF4-FFF2-40B4-BE49-F238E27FC236}">
                <a16:creationId xmlns:a16="http://schemas.microsoft.com/office/drawing/2014/main" id="{EF5C75C0-0092-496D-AFEC-41F1FCE6209B}"/>
              </a:ext>
            </a:extLst>
          </p:cNvPr>
          <p:cNvSpPr/>
          <p:nvPr/>
        </p:nvSpPr>
        <p:spPr>
          <a:xfrm>
            <a:off x="1841360" y="1493220"/>
            <a:ext cx="1759897" cy="3940278"/>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Self-care and </a:t>
            </a:r>
          </a:p>
          <a:p>
            <a:pPr algn="ctr"/>
            <a:r>
              <a:rPr lang="en-GB" sz="1600"/>
              <a:t>self- management</a:t>
            </a:r>
          </a:p>
        </p:txBody>
      </p:sp>
      <p:sp>
        <p:nvSpPr>
          <p:cNvPr id="5" name="Title 4">
            <a:extLst>
              <a:ext uri="{FF2B5EF4-FFF2-40B4-BE49-F238E27FC236}">
                <a16:creationId xmlns:a16="http://schemas.microsoft.com/office/drawing/2014/main" id="{657564F7-D6C3-49A5-87EC-ECDD24DBA31D}"/>
              </a:ext>
            </a:extLst>
          </p:cNvPr>
          <p:cNvSpPr>
            <a:spLocks noGrp="1"/>
          </p:cNvSpPr>
          <p:nvPr>
            <p:ph type="title"/>
          </p:nvPr>
        </p:nvSpPr>
        <p:spPr>
          <a:xfrm>
            <a:off x="3519089" y="331452"/>
            <a:ext cx="8288614" cy="945977"/>
          </a:xfrm>
        </p:spPr>
        <p:txBody>
          <a:bodyPr>
            <a:normAutofit/>
          </a:bodyPr>
          <a:lstStyle/>
          <a:p>
            <a:r>
              <a:rPr lang="en-GB"/>
              <a:t>Session overview</a:t>
            </a:r>
          </a:p>
        </p:txBody>
      </p:sp>
      <p:sp>
        <p:nvSpPr>
          <p:cNvPr id="6" name="Rectangle 5">
            <a:extLst>
              <a:ext uri="{FF2B5EF4-FFF2-40B4-BE49-F238E27FC236}">
                <a16:creationId xmlns:a16="http://schemas.microsoft.com/office/drawing/2014/main" id="{4DEA8709-D001-434D-9B53-B6F673E07399}"/>
              </a:ext>
            </a:extLst>
          </p:cNvPr>
          <p:cNvSpPr/>
          <p:nvPr/>
        </p:nvSpPr>
        <p:spPr>
          <a:xfrm>
            <a:off x="108424"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1. Working as a peer</a:t>
            </a:r>
          </a:p>
        </p:txBody>
      </p:sp>
      <p:sp>
        <p:nvSpPr>
          <p:cNvPr id="7" name="Rectangle 6">
            <a:extLst>
              <a:ext uri="{FF2B5EF4-FFF2-40B4-BE49-F238E27FC236}">
                <a16:creationId xmlns:a16="http://schemas.microsoft.com/office/drawing/2014/main" id="{F178982D-467E-47F9-AAE9-3574BE2C11BD}"/>
              </a:ext>
            </a:extLst>
          </p:cNvPr>
          <p:cNvSpPr/>
          <p:nvPr/>
        </p:nvSpPr>
        <p:spPr>
          <a:xfrm>
            <a:off x="1919902"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2. Use of self</a:t>
            </a:r>
          </a:p>
        </p:txBody>
      </p:sp>
      <p:sp>
        <p:nvSpPr>
          <p:cNvPr id="8" name="Rectangle 7">
            <a:extLst>
              <a:ext uri="{FF2B5EF4-FFF2-40B4-BE49-F238E27FC236}">
                <a16:creationId xmlns:a16="http://schemas.microsoft.com/office/drawing/2014/main" id="{92553F9F-16FA-4AA7-995C-7D1C10CD3E7D}"/>
              </a:ext>
            </a:extLst>
          </p:cNvPr>
          <p:cNvSpPr/>
          <p:nvPr/>
        </p:nvSpPr>
        <p:spPr>
          <a:xfrm>
            <a:off x="3731380"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3. Effective relationships</a:t>
            </a:r>
          </a:p>
        </p:txBody>
      </p:sp>
      <p:sp>
        <p:nvSpPr>
          <p:cNvPr id="9" name="Rectangle 8">
            <a:extLst>
              <a:ext uri="{FF2B5EF4-FFF2-40B4-BE49-F238E27FC236}">
                <a16:creationId xmlns:a16="http://schemas.microsoft.com/office/drawing/2014/main" id="{2AA25317-C84F-47DD-B919-76F8CF50290B}"/>
              </a:ext>
            </a:extLst>
          </p:cNvPr>
          <p:cNvSpPr/>
          <p:nvPr/>
        </p:nvSpPr>
        <p:spPr>
          <a:xfrm>
            <a:off x="5542858"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4. Context and frameworks</a:t>
            </a:r>
          </a:p>
        </p:txBody>
      </p:sp>
      <p:sp>
        <p:nvSpPr>
          <p:cNvPr id="10" name="Rectangle 9">
            <a:extLst>
              <a:ext uri="{FF2B5EF4-FFF2-40B4-BE49-F238E27FC236}">
                <a16:creationId xmlns:a16="http://schemas.microsoft.com/office/drawing/2014/main" id="{42029629-8552-4453-8801-63A7F0A7F17B}"/>
              </a:ext>
            </a:extLst>
          </p:cNvPr>
          <p:cNvSpPr/>
          <p:nvPr/>
        </p:nvSpPr>
        <p:spPr>
          <a:xfrm>
            <a:off x="7354336"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5. Mental health</a:t>
            </a:r>
          </a:p>
        </p:txBody>
      </p:sp>
      <p:sp>
        <p:nvSpPr>
          <p:cNvPr id="11" name="Rectangle 10">
            <a:extLst>
              <a:ext uri="{FF2B5EF4-FFF2-40B4-BE49-F238E27FC236}">
                <a16:creationId xmlns:a16="http://schemas.microsoft.com/office/drawing/2014/main" id="{5CFD2CAF-8C02-42FB-8D22-0F23CAA566D3}"/>
              </a:ext>
            </a:extLst>
          </p:cNvPr>
          <p:cNvSpPr/>
          <p:nvPr/>
        </p:nvSpPr>
        <p:spPr>
          <a:xfrm>
            <a:off x="1919902" y="3936537"/>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6. Supporting self-management</a:t>
            </a:r>
          </a:p>
        </p:txBody>
      </p:sp>
      <p:sp>
        <p:nvSpPr>
          <p:cNvPr id="12" name="Rectangle 11">
            <a:extLst>
              <a:ext uri="{FF2B5EF4-FFF2-40B4-BE49-F238E27FC236}">
                <a16:creationId xmlns:a16="http://schemas.microsoft.com/office/drawing/2014/main" id="{C8BB4068-4B65-4ED8-90B2-7C0220A8CDFC}"/>
              </a:ext>
            </a:extLst>
          </p:cNvPr>
          <p:cNvSpPr/>
          <p:nvPr/>
        </p:nvSpPr>
        <p:spPr>
          <a:xfrm>
            <a:off x="3731380"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7. Working with other professionals</a:t>
            </a:r>
          </a:p>
        </p:txBody>
      </p:sp>
      <p:sp>
        <p:nvSpPr>
          <p:cNvPr id="13" name="Rectangle 12">
            <a:extLst>
              <a:ext uri="{FF2B5EF4-FFF2-40B4-BE49-F238E27FC236}">
                <a16:creationId xmlns:a16="http://schemas.microsoft.com/office/drawing/2014/main" id="{FC00ED42-6BA0-4B30-A8F4-846754A4DB2D}"/>
              </a:ext>
            </a:extLst>
          </p:cNvPr>
          <p:cNvSpPr/>
          <p:nvPr/>
        </p:nvSpPr>
        <p:spPr>
          <a:xfrm>
            <a:off x="5542858"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8. Supporting access to care</a:t>
            </a:r>
          </a:p>
        </p:txBody>
      </p:sp>
      <p:sp>
        <p:nvSpPr>
          <p:cNvPr id="14" name="Rectangle 13">
            <a:extLst>
              <a:ext uri="{FF2B5EF4-FFF2-40B4-BE49-F238E27FC236}">
                <a16:creationId xmlns:a16="http://schemas.microsoft.com/office/drawing/2014/main" id="{6E9504CE-32D6-4E6D-98FF-0369F4483EE6}"/>
              </a:ext>
            </a:extLst>
          </p:cNvPr>
          <p:cNvSpPr/>
          <p:nvPr/>
        </p:nvSpPr>
        <p:spPr>
          <a:xfrm>
            <a:off x="7354336"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GB" sz="1600"/>
              <a:t>9. Working with groups</a:t>
            </a:r>
            <a:endParaRPr lang="en-GB" sz="1600">
              <a:cs typeface="Calibri"/>
            </a:endParaRPr>
          </a:p>
        </p:txBody>
      </p:sp>
      <p:cxnSp>
        <p:nvCxnSpPr>
          <p:cNvPr id="16" name="Straight Arrow Connector 15">
            <a:extLst>
              <a:ext uri="{FF2B5EF4-FFF2-40B4-BE49-F238E27FC236}">
                <a16:creationId xmlns:a16="http://schemas.microsoft.com/office/drawing/2014/main" id="{73B698D6-6197-4F15-903E-510AEA4880C1}"/>
              </a:ext>
            </a:extLst>
          </p:cNvPr>
          <p:cNvCxnSpPr>
            <a:cxnSpLocks/>
            <a:stCxn id="6" idx="3"/>
            <a:endCxn id="7" idx="1"/>
          </p:cNvCxnSpPr>
          <p:nvPr/>
        </p:nvCxnSpPr>
        <p:spPr>
          <a:xfrm>
            <a:off x="1711236"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859955-64D6-4E3C-96C5-A7384623CAA4}"/>
              </a:ext>
            </a:extLst>
          </p:cNvPr>
          <p:cNvCxnSpPr>
            <a:cxnSpLocks/>
            <a:stCxn id="7" idx="3"/>
            <a:endCxn id="8" idx="1"/>
          </p:cNvCxnSpPr>
          <p:nvPr/>
        </p:nvCxnSpPr>
        <p:spPr>
          <a:xfrm>
            <a:off x="3522714"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0BE254-1FB8-4DB9-9C89-7956621760B7}"/>
              </a:ext>
            </a:extLst>
          </p:cNvPr>
          <p:cNvCxnSpPr>
            <a:stCxn id="8" idx="3"/>
            <a:endCxn id="9" idx="1"/>
          </p:cNvCxnSpPr>
          <p:nvPr/>
        </p:nvCxnSpPr>
        <p:spPr>
          <a:xfrm>
            <a:off x="5334192"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FCB3C7-A7C8-42E2-A906-5B4F9ADBD67D}"/>
              </a:ext>
            </a:extLst>
          </p:cNvPr>
          <p:cNvCxnSpPr>
            <a:stCxn id="9" idx="3"/>
            <a:endCxn id="10" idx="1"/>
          </p:cNvCxnSpPr>
          <p:nvPr/>
        </p:nvCxnSpPr>
        <p:spPr>
          <a:xfrm>
            <a:off x="7145670"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49A4E8-AEAA-4984-BCD8-03B9F04BC3A2}"/>
              </a:ext>
            </a:extLst>
          </p:cNvPr>
          <p:cNvCxnSpPr>
            <a:stCxn id="11" idx="3"/>
            <a:endCxn id="12" idx="1"/>
          </p:cNvCxnSpPr>
          <p:nvPr/>
        </p:nvCxnSpPr>
        <p:spPr>
          <a:xfrm>
            <a:off x="3522714"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6734D4-BC9C-467A-93BB-1D125C1CABCC}"/>
              </a:ext>
            </a:extLst>
          </p:cNvPr>
          <p:cNvCxnSpPr>
            <a:stCxn id="12" idx="3"/>
            <a:endCxn id="13" idx="1"/>
          </p:cNvCxnSpPr>
          <p:nvPr/>
        </p:nvCxnSpPr>
        <p:spPr>
          <a:xfrm>
            <a:off x="5334192"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58B616-14CC-4534-B19F-19B85F1E7DF7}"/>
              </a:ext>
            </a:extLst>
          </p:cNvPr>
          <p:cNvCxnSpPr>
            <a:stCxn id="13" idx="3"/>
            <a:endCxn id="14" idx="1"/>
          </p:cNvCxnSpPr>
          <p:nvPr/>
        </p:nvCxnSpPr>
        <p:spPr>
          <a:xfrm>
            <a:off x="7145670"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E60AC66-CC09-4049-A7A3-AF0BA68D6462}"/>
              </a:ext>
            </a:extLst>
          </p:cNvPr>
          <p:cNvCxnSpPr>
            <a:stCxn id="10" idx="2"/>
            <a:endCxn id="11" idx="0"/>
          </p:cNvCxnSpPr>
          <p:nvPr/>
        </p:nvCxnSpPr>
        <p:spPr>
          <a:xfrm rot="5400000">
            <a:off x="5216069" y="996863"/>
            <a:ext cx="444913" cy="5434434"/>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67089BD-EEDC-41F3-80F3-25299BC0370B}"/>
              </a:ext>
            </a:extLst>
          </p:cNvPr>
          <p:cNvGrpSpPr/>
          <p:nvPr/>
        </p:nvGrpSpPr>
        <p:grpSpPr>
          <a:xfrm rot="20213041">
            <a:off x="2100785" y="182013"/>
            <a:ext cx="1129012" cy="1130796"/>
            <a:chOff x="450384" y="8018156"/>
            <a:chExt cx="1311541" cy="1313613"/>
          </a:xfrm>
        </p:grpSpPr>
        <p:sp>
          <p:nvSpPr>
            <p:cNvPr id="27" name="Teardrop 26">
              <a:extLst>
                <a:ext uri="{FF2B5EF4-FFF2-40B4-BE49-F238E27FC236}">
                  <a16:creationId xmlns:a16="http://schemas.microsoft.com/office/drawing/2014/main" id="{BD7299C1-3528-4783-AFC8-82343223125F}"/>
                </a:ext>
              </a:extLst>
            </p:cNvPr>
            <p:cNvSpPr/>
            <p:nvPr/>
          </p:nvSpPr>
          <p:spPr>
            <a:xfrm rot="8178293">
              <a:off x="450384" y="8018156"/>
              <a:ext cx="1311541" cy="1313613"/>
            </a:xfrm>
            <a:prstGeom prst="teardrop">
              <a:avLst>
                <a:gd name="adj" fmla="val 92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sp>
          <p:nvSpPr>
            <p:cNvPr id="29" name="TextBox 28">
              <a:extLst>
                <a:ext uri="{FF2B5EF4-FFF2-40B4-BE49-F238E27FC236}">
                  <a16:creationId xmlns:a16="http://schemas.microsoft.com/office/drawing/2014/main" id="{4C0D7AAB-A35D-410A-B185-041E9F7AD5CB}"/>
                </a:ext>
              </a:extLst>
            </p:cNvPr>
            <p:cNvSpPr txBox="1"/>
            <p:nvPr/>
          </p:nvSpPr>
          <p:spPr>
            <a:xfrm>
              <a:off x="520288" y="8299551"/>
              <a:ext cx="1171734" cy="750824"/>
            </a:xfrm>
            <a:prstGeom prst="rect">
              <a:avLst/>
            </a:prstGeom>
            <a:noFill/>
          </p:spPr>
          <p:txBody>
            <a:bodyPr wrap="square" rtlCol="0">
              <a:spAutoFit/>
            </a:bodyPr>
            <a:lstStyle/>
            <a:p>
              <a:pPr algn="ctr"/>
              <a:r>
                <a:rPr lang="en-GB" b="1">
                  <a:solidFill>
                    <a:schemeClr val="bg1"/>
                  </a:solidFill>
                </a:rPr>
                <a:t>You are here</a:t>
              </a:r>
            </a:p>
          </p:txBody>
        </p:sp>
      </p:grpSp>
    </p:spTree>
    <p:extLst>
      <p:ext uri="{BB962C8B-B14F-4D97-AF65-F5344CB8AC3E}">
        <p14:creationId xmlns:p14="http://schemas.microsoft.com/office/powerpoint/2010/main" val="2159643884"/>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F5DF1-43C5-4BD8-BCD2-2904D4AA62BC}">
  <ds:schemaRef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dcmitype/"/>
    <ds:schemaRef ds:uri="23c4ded0-77c3-459a-bb69-8f6a8d7895f0"/>
    <ds:schemaRef ds:uri="76d5dbf8-e469-437e-8e82-e6148fcede3d"/>
    <ds:schemaRef ds:uri="http://www.w3.org/XML/1998/namespace"/>
    <ds:schemaRef ds:uri="http://purl.org/dc/terms/"/>
  </ds:schemaRefs>
</ds:datastoreItem>
</file>

<file path=customXml/itemProps2.xml><?xml version="1.0" encoding="utf-8"?>
<ds:datastoreItem xmlns:ds="http://schemas.openxmlformats.org/officeDocument/2006/customXml" ds:itemID="{36B6DB39-6FA2-4EB7-A748-0C6DF589D8ED}">
  <ds:schemaRefs>
    <ds:schemaRef ds:uri="http://schemas.microsoft.com/sharepoint/v3/contenttype/forms"/>
  </ds:schemaRefs>
</ds:datastoreItem>
</file>

<file path=customXml/itemProps3.xml><?xml version="1.0" encoding="utf-8"?>
<ds:datastoreItem xmlns:ds="http://schemas.openxmlformats.org/officeDocument/2006/customXml" ds:itemID="{DD850432-36F4-4476-94B6-5A0BC1C6E32A}">
  <ds:schemaRefs>
    <ds:schemaRef ds:uri="23c4ded0-77c3-459a-bb69-8f6a8d7895f0"/>
    <ds:schemaRef ds:uri="76d5dbf8-e469-437e-8e82-e6148fce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UCLPartners PowerPoint Template</Template>
  <TotalTime>0</TotalTime>
  <Words>6255</Words>
  <Application>Microsoft Office PowerPoint</Application>
  <PresentationFormat>On-screen Show (4:3)</PresentationFormat>
  <Paragraphs>513</Paragraphs>
  <Slides>66</Slides>
  <Notes>19</Notes>
  <HiddenSlides>13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Supporting self management</vt:lpstr>
      <vt:lpstr>Timetable</vt:lpstr>
      <vt:lpstr>Trainer notes: Housekeeping</vt:lpstr>
      <vt:lpstr>Housekeeping</vt:lpstr>
      <vt:lpstr>Trainer notes: Recap ways of working</vt:lpstr>
      <vt:lpstr>PowerPoint Presentation</vt:lpstr>
      <vt:lpstr>PowerPoint Presentation</vt:lpstr>
      <vt:lpstr>Trainer notes: Aims</vt:lpstr>
      <vt:lpstr>Session overview</vt:lpstr>
      <vt:lpstr>Aims for today</vt:lpstr>
      <vt:lpstr>PowerPoint Presentation</vt:lpstr>
      <vt:lpstr>Trainer notes: Buddy catch up </vt:lpstr>
      <vt:lpstr>Reminder: The role of your buddy</vt:lpstr>
      <vt:lpstr>Buddy catch up </vt:lpstr>
      <vt:lpstr>PowerPoint Presentation</vt:lpstr>
      <vt:lpstr>Trainer notes: The change cycle</vt:lpstr>
      <vt:lpstr>Change cycle</vt:lpstr>
      <vt:lpstr>Change cycle</vt:lpstr>
      <vt:lpstr>Activity</vt:lpstr>
      <vt:lpstr>PowerPoint Presentation</vt:lpstr>
      <vt:lpstr>Trainer notes: pre-contemplation</vt:lpstr>
      <vt:lpstr>Change cycle</vt:lpstr>
      <vt:lpstr>What is it like?</vt:lpstr>
      <vt:lpstr>Types of pre-contemplation</vt:lpstr>
      <vt:lpstr>The role of the PSW</vt:lpstr>
      <vt:lpstr>Pre-contemplation toolkit</vt:lpstr>
      <vt:lpstr>PowerPoint Presentation</vt:lpstr>
      <vt:lpstr>Trainer notes: Contemplation &amp; preparation 1/2</vt:lpstr>
      <vt:lpstr>Contemplation and preparation 2/2</vt:lpstr>
      <vt:lpstr>Change cycle</vt:lpstr>
      <vt:lpstr>What is it like?</vt:lpstr>
      <vt:lpstr>The role of the PSW</vt:lpstr>
      <vt:lpstr>Contemplation and preparation toolkit</vt:lpstr>
      <vt:lpstr>PowerPoint Presentation</vt:lpstr>
      <vt:lpstr>PowerPoint Presentation</vt:lpstr>
      <vt:lpstr>PowerPoint Presentation</vt:lpstr>
      <vt:lpstr>Advance Statements, Directives and Lasting Power of Attorney</vt:lpstr>
      <vt:lpstr>Advanced statement example</vt:lpstr>
      <vt:lpstr>Advance decision/advance directive</vt:lpstr>
      <vt:lpstr>PowerPoint Presentation</vt:lpstr>
      <vt:lpstr>Trainer notes: Action &amp; maintenance</vt:lpstr>
      <vt:lpstr>Action and maintenance 2/2</vt:lpstr>
      <vt:lpstr>Change cycle</vt:lpstr>
      <vt:lpstr>What is it like?</vt:lpstr>
      <vt:lpstr>The role of the PSW</vt:lpstr>
      <vt:lpstr>Reviewing actions - ORID</vt:lpstr>
      <vt:lpstr>ORID example</vt:lpstr>
      <vt:lpstr>Practice</vt:lpstr>
      <vt:lpstr>Motivation</vt:lpstr>
      <vt:lpstr>Motivation example</vt:lpstr>
      <vt:lpstr>Motivation - practice</vt:lpstr>
      <vt:lpstr>PowerPoint Presentation</vt:lpstr>
      <vt:lpstr>Trainer notes: Relapse</vt:lpstr>
      <vt:lpstr>Relapse 2/2</vt:lpstr>
      <vt:lpstr>Change cycle</vt:lpstr>
      <vt:lpstr>What is it like?</vt:lpstr>
      <vt:lpstr>The role of the PSW</vt:lpstr>
      <vt:lpstr>PowerPoint Presentation</vt:lpstr>
      <vt:lpstr>PowerPoint Presentation</vt:lpstr>
      <vt:lpstr>Handout – mindfulness and grounding resources</vt:lpstr>
      <vt:lpstr>Additional help and support</vt:lpstr>
      <vt:lpstr>Square breathing</vt:lpstr>
      <vt:lpstr>PowerPoint Presentation</vt:lpstr>
      <vt:lpstr>Buddy catch up</vt:lpstr>
      <vt:lpstr>PowerPoint Presentation</vt:lpstr>
      <vt:lpstr>Before the next session: If you have time, and would find it helpful, practice using one of the tools covered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UCLPartners PPT template</dc:title>
  <dc:creator>Walsh</dc:creator>
  <cp:lastModifiedBy>Mark Biddle</cp:lastModifiedBy>
  <cp:revision>2</cp:revision>
  <cp:lastPrinted>2020-02-13T12:12:41Z</cp:lastPrinted>
  <dcterms:created xsi:type="dcterms:W3CDTF">2020-01-28T11:58:59Z</dcterms:created>
  <dcterms:modified xsi:type="dcterms:W3CDTF">2021-02-15T15:17:45Z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