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50"/>
  </p:notesMasterIdLst>
  <p:sldIdLst>
    <p:sldId id="274" r:id="rId5"/>
    <p:sldId id="266" r:id="rId6"/>
    <p:sldId id="1367" r:id="rId7"/>
    <p:sldId id="1366" r:id="rId8"/>
    <p:sldId id="1332" r:id="rId9"/>
    <p:sldId id="1252" r:id="rId10"/>
    <p:sldId id="1368" r:id="rId11"/>
    <p:sldId id="1193" r:id="rId12"/>
    <p:sldId id="1170" r:id="rId13"/>
    <p:sldId id="1231" r:id="rId14"/>
    <p:sldId id="1204" r:id="rId15"/>
    <p:sldId id="1121" r:id="rId16"/>
    <p:sldId id="1192" r:id="rId17"/>
    <p:sldId id="1122" r:id="rId18"/>
    <p:sldId id="1226" r:id="rId19"/>
    <p:sldId id="1199" r:id="rId20"/>
    <p:sldId id="1166" r:id="rId21"/>
    <p:sldId id="1307" r:id="rId22"/>
    <p:sldId id="1358" r:id="rId23"/>
    <p:sldId id="1308" r:id="rId24"/>
    <p:sldId id="1310" r:id="rId25"/>
    <p:sldId id="1317" r:id="rId26"/>
    <p:sldId id="1311" r:id="rId27"/>
    <p:sldId id="1312" r:id="rId28"/>
    <p:sldId id="1321" r:id="rId29"/>
    <p:sldId id="1322" r:id="rId30"/>
    <p:sldId id="1323" r:id="rId31"/>
    <p:sldId id="1313" r:id="rId32"/>
    <p:sldId id="1314" r:id="rId33"/>
    <p:sldId id="1247" r:id="rId34"/>
    <p:sldId id="1221" r:id="rId35"/>
    <p:sldId id="1315" r:id="rId36"/>
    <p:sldId id="1316" r:id="rId37"/>
    <p:sldId id="1324" r:id="rId38"/>
    <p:sldId id="1325" r:id="rId39"/>
    <p:sldId id="1318" r:id="rId40"/>
    <p:sldId id="1319" r:id="rId41"/>
    <p:sldId id="1320" r:id="rId42"/>
    <p:sldId id="1234" r:id="rId43"/>
    <p:sldId id="1289" r:id="rId44"/>
    <p:sldId id="1225" r:id="rId45"/>
    <p:sldId id="1365" r:id="rId46"/>
    <p:sldId id="1361" r:id="rId47"/>
    <p:sldId id="1123" r:id="rId48"/>
    <p:sldId id="272" r:id="rId4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5" clrIdx="1">
    <p:extLst>
      <p:ext uri="{19B8F6BF-5375-455C-9EA6-DF929625EA0E}">
        <p15:presenceInfo xmlns:p15="http://schemas.microsoft.com/office/powerpoint/2012/main" userId="Natasha Larkin" providerId="None"/>
      </p:ext>
    </p:extLst>
  </p:cmAuthor>
  <p:cmAuthor id="3" name="Laura Walsh" initials="LW" lastIdx="3" clrIdx="2">
    <p:extLst>
      <p:ext uri="{19B8F6BF-5375-455C-9EA6-DF929625EA0E}">
        <p15:presenceInfo xmlns:p15="http://schemas.microsoft.com/office/powerpoint/2012/main" userId="Laura Walsh" providerId="None"/>
      </p:ext>
    </p:extLst>
  </p:cmAuthor>
  <p:cmAuthor id="4" name="Natasha Larkin" initials="NL [3]" lastIdx="5" clrIdx="3">
    <p:extLst>
      <p:ext uri="{19B8F6BF-5375-455C-9EA6-DF929625EA0E}">
        <p15:presenceInfo xmlns:p15="http://schemas.microsoft.com/office/powerpoint/2012/main" userId="S::Natasha.larkin@ppl.org.uk::b93eeb72-c82d-4d35-84ce-0e5939efb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20E"/>
    <a:srgbClr val="74C311"/>
    <a:srgbClr val="CE0C55"/>
    <a:srgbClr val="41B6E6"/>
    <a:srgbClr val="131313"/>
    <a:srgbClr val="C5D3DE"/>
    <a:srgbClr val="3F3830"/>
    <a:srgbClr val="160702"/>
    <a:srgbClr val="00365C"/>
    <a:srgbClr val="689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BB93D-65EA-EED9-242C-438E0551BF34}" v="3" dt="2020-12-10T08:58:46.273"/>
    <p1510:client id="{78500DC1-2FF9-0DCE-1924-41B0074222D8}" v="42" dt="2020-12-09T17:11:18.358"/>
    <p1510:client id="{7BA113D6-82D8-A62F-F66C-7B8E859642CD}" v="288" dt="2020-12-09T14:34:50.509"/>
    <p1510:client id="{A8E8DBDA-3F12-30F6-5774-3CD93F39C87D}" v="267" dt="2020-12-10T08:40:50.846"/>
    <p1510:client id="{C6E48356-BE29-BBB2-7933-45791B5A15EE}" v="17" dt="2020-12-09T14:56:3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C1491-8B32-43F4-9F5D-FCAA1620C5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9C09B058-F91F-4AE4-ADED-B9CDAEDB5041}">
      <dgm:prSet/>
      <dgm:spPr/>
      <dgm:t>
        <a:bodyPr/>
        <a:lstStyle/>
        <a:p>
          <a:r>
            <a:rPr lang="en-GB" b="1" i="0" dirty="0"/>
            <a:t>Primary care</a:t>
          </a:r>
          <a:r>
            <a:rPr lang="en-GB" b="0" i="0" dirty="0"/>
            <a:t> is anything you access directly. This includes general practitioners (GPs), health visitors, dentists and opticians. Primary care provides the first point of contact in the healthcare system. It is the route by which we most commonly access other parts of the NHS, such as hospital care.</a:t>
          </a:r>
          <a:endParaRPr lang="en-GB" dirty="0"/>
        </a:p>
      </dgm:t>
    </dgm:pt>
    <dgm:pt modelId="{5324295A-6DFE-405D-9745-872929746DB0}" type="parTrans" cxnId="{D5C0DF80-9CB0-4E41-9EFF-F9E905BCAA0F}">
      <dgm:prSet/>
      <dgm:spPr/>
      <dgm:t>
        <a:bodyPr/>
        <a:lstStyle/>
        <a:p>
          <a:endParaRPr lang="en-GB"/>
        </a:p>
      </dgm:t>
    </dgm:pt>
    <dgm:pt modelId="{C5979F5C-ABAE-45B6-A16C-3DF005F41B02}" type="sibTrans" cxnId="{D5C0DF80-9CB0-4E41-9EFF-F9E905BCAA0F}">
      <dgm:prSet/>
      <dgm:spPr/>
      <dgm:t>
        <a:bodyPr/>
        <a:lstStyle/>
        <a:p>
          <a:endParaRPr lang="en-GB"/>
        </a:p>
      </dgm:t>
    </dgm:pt>
    <dgm:pt modelId="{BABE5DFA-6045-40FB-9944-2D24F11D2D00}">
      <dgm:prSet/>
      <dgm:spPr/>
      <dgm:t>
        <a:bodyPr/>
        <a:lstStyle/>
        <a:p>
          <a:r>
            <a:rPr lang="en-GB" b="1" i="0" dirty="0"/>
            <a:t>Secondary care</a:t>
          </a:r>
          <a:r>
            <a:rPr lang="en-GB" b="0" i="0" dirty="0"/>
            <a:t> describes the sort of services you might be referred to if you need to be seen by someone with more specialist knowledge. A referral from a primary care practitioner is required to access secondary care.</a:t>
          </a:r>
          <a:endParaRPr lang="en-GB" dirty="0"/>
        </a:p>
      </dgm:t>
    </dgm:pt>
    <dgm:pt modelId="{E46AA3DD-1CD3-42BA-BA58-8C6B115C9F0C}" type="parTrans" cxnId="{E102AD7B-3431-4E87-A3B9-BBBDD19D0036}">
      <dgm:prSet/>
      <dgm:spPr/>
      <dgm:t>
        <a:bodyPr/>
        <a:lstStyle/>
        <a:p>
          <a:endParaRPr lang="en-GB"/>
        </a:p>
      </dgm:t>
    </dgm:pt>
    <dgm:pt modelId="{0960CDD1-8FFF-4737-9DEA-D7331E5267CB}" type="sibTrans" cxnId="{E102AD7B-3431-4E87-A3B9-BBBDD19D0036}">
      <dgm:prSet/>
      <dgm:spPr/>
      <dgm:t>
        <a:bodyPr/>
        <a:lstStyle/>
        <a:p>
          <a:endParaRPr lang="en-GB"/>
        </a:p>
      </dgm:t>
    </dgm:pt>
    <dgm:pt modelId="{A900F765-AB41-4E8E-96B0-1CF903F9A814}">
      <dgm:prSet/>
      <dgm:spPr/>
      <dgm:t>
        <a:bodyPr/>
        <a:lstStyle/>
        <a:p>
          <a:r>
            <a:rPr lang="en-GB" b="1" i="0" dirty="0"/>
            <a:t>Tertiary care</a:t>
          </a:r>
          <a:r>
            <a:rPr lang="en-GB" b="0" i="0" dirty="0"/>
            <a:t> is the specialist end of the NHS, and you might use these services if you have a very complex or rare condition. A referral from a secondary practitioner is generally required to access tertiary care.</a:t>
          </a:r>
          <a:endParaRPr lang="en-GB" dirty="0"/>
        </a:p>
      </dgm:t>
    </dgm:pt>
    <dgm:pt modelId="{5976A301-3F15-4401-95AF-E689B538C5FE}" type="parTrans" cxnId="{FF220432-D60F-4F6A-8DC9-F9AB4B8C30CC}">
      <dgm:prSet/>
      <dgm:spPr/>
      <dgm:t>
        <a:bodyPr/>
        <a:lstStyle/>
        <a:p>
          <a:endParaRPr lang="en-GB"/>
        </a:p>
      </dgm:t>
    </dgm:pt>
    <dgm:pt modelId="{7ED49829-FBA9-459D-9F28-75A4A2311838}" type="sibTrans" cxnId="{FF220432-D60F-4F6A-8DC9-F9AB4B8C30CC}">
      <dgm:prSet/>
      <dgm:spPr/>
      <dgm:t>
        <a:bodyPr/>
        <a:lstStyle/>
        <a:p>
          <a:endParaRPr lang="en-GB"/>
        </a:p>
      </dgm:t>
    </dgm:pt>
    <dgm:pt modelId="{2D30FB8A-4EBE-44E9-9779-4EEA0E187A16}" type="pres">
      <dgm:prSet presAssocID="{A84C1491-8B32-43F4-9F5D-FCAA1620C577}" presName="linear" presStyleCnt="0">
        <dgm:presLayoutVars>
          <dgm:animLvl val="lvl"/>
          <dgm:resizeHandles val="exact"/>
        </dgm:presLayoutVars>
      </dgm:prSet>
      <dgm:spPr/>
    </dgm:pt>
    <dgm:pt modelId="{BE391F53-3D9F-4C95-BEF9-460124B98629}" type="pres">
      <dgm:prSet presAssocID="{9C09B058-F91F-4AE4-ADED-B9CDAEDB5041}" presName="parentText" presStyleLbl="node1" presStyleIdx="0" presStyleCnt="3">
        <dgm:presLayoutVars>
          <dgm:chMax val="0"/>
          <dgm:bulletEnabled val="1"/>
        </dgm:presLayoutVars>
      </dgm:prSet>
      <dgm:spPr/>
    </dgm:pt>
    <dgm:pt modelId="{32E1B776-4801-4894-AF43-0BCB505DD8C3}" type="pres">
      <dgm:prSet presAssocID="{C5979F5C-ABAE-45B6-A16C-3DF005F41B02}" presName="spacer" presStyleCnt="0"/>
      <dgm:spPr/>
    </dgm:pt>
    <dgm:pt modelId="{10E72981-A637-45F2-B25E-F7B7EA14F0A4}" type="pres">
      <dgm:prSet presAssocID="{BABE5DFA-6045-40FB-9944-2D24F11D2D00}" presName="parentText" presStyleLbl="node1" presStyleIdx="1" presStyleCnt="3">
        <dgm:presLayoutVars>
          <dgm:chMax val="0"/>
          <dgm:bulletEnabled val="1"/>
        </dgm:presLayoutVars>
      </dgm:prSet>
      <dgm:spPr/>
    </dgm:pt>
    <dgm:pt modelId="{CF15EC75-50F8-4440-916B-25D8259EDE2F}" type="pres">
      <dgm:prSet presAssocID="{0960CDD1-8FFF-4737-9DEA-D7331E5267CB}" presName="spacer" presStyleCnt="0"/>
      <dgm:spPr/>
    </dgm:pt>
    <dgm:pt modelId="{F95BC29F-D5FE-46A9-B592-C8847BA29BCD}" type="pres">
      <dgm:prSet presAssocID="{A900F765-AB41-4E8E-96B0-1CF903F9A814}" presName="parentText" presStyleLbl="node1" presStyleIdx="2" presStyleCnt="3">
        <dgm:presLayoutVars>
          <dgm:chMax val="0"/>
          <dgm:bulletEnabled val="1"/>
        </dgm:presLayoutVars>
      </dgm:prSet>
      <dgm:spPr/>
    </dgm:pt>
  </dgm:ptLst>
  <dgm:cxnLst>
    <dgm:cxn modelId="{FF220432-D60F-4F6A-8DC9-F9AB4B8C30CC}" srcId="{A84C1491-8B32-43F4-9F5D-FCAA1620C577}" destId="{A900F765-AB41-4E8E-96B0-1CF903F9A814}" srcOrd="2" destOrd="0" parTransId="{5976A301-3F15-4401-95AF-E689B538C5FE}" sibTransId="{7ED49829-FBA9-459D-9F28-75A4A2311838}"/>
    <dgm:cxn modelId="{5B24A14C-D3BC-4ABB-9395-0D091325881F}" type="presOf" srcId="{A900F765-AB41-4E8E-96B0-1CF903F9A814}" destId="{F95BC29F-D5FE-46A9-B592-C8847BA29BCD}" srcOrd="0" destOrd="0" presId="urn:microsoft.com/office/officeart/2005/8/layout/vList2"/>
    <dgm:cxn modelId="{47028B6D-1884-4A09-841B-E5160BBB1DDE}" type="presOf" srcId="{9C09B058-F91F-4AE4-ADED-B9CDAEDB5041}" destId="{BE391F53-3D9F-4C95-BEF9-460124B98629}" srcOrd="0" destOrd="0" presId="urn:microsoft.com/office/officeart/2005/8/layout/vList2"/>
    <dgm:cxn modelId="{E102AD7B-3431-4E87-A3B9-BBBDD19D0036}" srcId="{A84C1491-8B32-43F4-9F5D-FCAA1620C577}" destId="{BABE5DFA-6045-40FB-9944-2D24F11D2D00}" srcOrd="1" destOrd="0" parTransId="{E46AA3DD-1CD3-42BA-BA58-8C6B115C9F0C}" sibTransId="{0960CDD1-8FFF-4737-9DEA-D7331E5267CB}"/>
    <dgm:cxn modelId="{D5C0DF80-9CB0-4E41-9EFF-F9E905BCAA0F}" srcId="{A84C1491-8B32-43F4-9F5D-FCAA1620C577}" destId="{9C09B058-F91F-4AE4-ADED-B9CDAEDB5041}" srcOrd="0" destOrd="0" parTransId="{5324295A-6DFE-405D-9745-872929746DB0}" sibTransId="{C5979F5C-ABAE-45B6-A16C-3DF005F41B02}"/>
    <dgm:cxn modelId="{D32F47E4-831E-4CFE-91A3-BCB0F02DE315}" type="presOf" srcId="{BABE5DFA-6045-40FB-9944-2D24F11D2D00}" destId="{10E72981-A637-45F2-B25E-F7B7EA14F0A4}" srcOrd="0" destOrd="0" presId="urn:microsoft.com/office/officeart/2005/8/layout/vList2"/>
    <dgm:cxn modelId="{1274A0FB-89E1-498E-8B38-A286D241A5BC}" type="presOf" srcId="{A84C1491-8B32-43F4-9F5D-FCAA1620C577}" destId="{2D30FB8A-4EBE-44E9-9779-4EEA0E187A16}" srcOrd="0" destOrd="0" presId="urn:microsoft.com/office/officeart/2005/8/layout/vList2"/>
    <dgm:cxn modelId="{FBA23F55-2E20-437D-9438-CC0EE7A60469}" type="presParOf" srcId="{2D30FB8A-4EBE-44E9-9779-4EEA0E187A16}" destId="{BE391F53-3D9F-4C95-BEF9-460124B98629}" srcOrd="0" destOrd="0" presId="urn:microsoft.com/office/officeart/2005/8/layout/vList2"/>
    <dgm:cxn modelId="{55163ECB-1A3B-4DB4-8A94-06377BE51398}" type="presParOf" srcId="{2D30FB8A-4EBE-44E9-9779-4EEA0E187A16}" destId="{32E1B776-4801-4894-AF43-0BCB505DD8C3}" srcOrd="1" destOrd="0" presId="urn:microsoft.com/office/officeart/2005/8/layout/vList2"/>
    <dgm:cxn modelId="{0CA1971F-CB41-4200-AA32-FB8ECA68000F}" type="presParOf" srcId="{2D30FB8A-4EBE-44E9-9779-4EEA0E187A16}" destId="{10E72981-A637-45F2-B25E-F7B7EA14F0A4}" srcOrd="2" destOrd="0" presId="urn:microsoft.com/office/officeart/2005/8/layout/vList2"/>
    <dgm:cxn modelId="{DF13FBC1-4538-4459-8B0A-F985BFDC18EF}" type="presParOf" srcId="{2D30FB8A-4EBE-44E9-9779-4EEA0E187A16}" destId="{CF15EC75-50F8-4440-916B-25D8259EDE2F}" srcOrd="3" destOrd="0" presId="urn:microsoft.com/office/officeart/2005/8/layout/vList2"/>
    <dgm:cxn modelId="{A8CCCC5F-A73D-42E4-A4A1-1EB0EAF30E1C}" type="presParOf" srcId="{2D30FB8A-4EBE-44E9-9779-4EEA0E187A16}" destId="{F95BC29F-D5FE-46A9-B592-C8847BA29BC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B6201-3379-4BF0-A876-4595132DCB6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7E1C5A84-ED9D-4037-A7DE-1D39C0C8F696}">
      <dgm:prSet/>
      <dgm:spPr/>
      <dgm:t>
        <a:bodyPr/>
        <a:lstStyle/>
        <a:p>
          <a:r>
            <a:rPr lang="en-GB" b="0" i="0"/>
            <a:t>The ‘voluntary sector’ refers to organisations whose primary purpose is to create social impact rather than profit. It is often called the third sector, civil society or the not-for-profit sector.</a:t>
          </a:r>
          <a:endParaRPr lang="en-GB"/>
        </a:p>
      </dgm:t>
    </dgm:pt>
    <dgm:pt modelId="{92D87FD9-9D12-424F-B07E-C909DA45ABFC}" type="parTrans" cxnId="{12369AFD-2584-49A7-96CC-588BF04D290E}">
      <dgm:prSet/>
      <dgm:spPr/>
      <dgm:t>
        <a:bodyPr/>
        <a:lstStyle/>
        <a:p>
          <a:endParaRPr lang="en-GB"/>
        </a:p>
      </dgm:t>
    </dgm:pt>
    <dgm:pt modelId="{0E2A9283-A663-4430-A487-331F2A817093}" type="sibTrans" cxnId="{12369AFD-2584-49A7-96CC-588BF04D290E}">
      <dgm:prSet/>
      <dgm:spPr/>
      <dgm:t>
        <a:bodyPr/>
        <a:lstStyle/>
        <a:p>
          <a:endParaRPr lang="en-GB"/>
        </a:p>
      </dgm:t>
    </dgm:pt>
    <dgm:pt modelId="{7C2B7E51-360B-48C2-89F9-ADCA312B77A8}">
      <dgm:prSet/>
      <dgm:spPr/>
      <dgm:t>
        <a:bodyPr/>
        <a:lstStyle/>
        <a:p>
          <a:pPr rtl="0"/>
          <a:r>
            <a:rPr lang="en-GB" b="0" i="0"/>
            <a:t>The voluntary sector is independent from local and national government, and distinct from the private sector.</a:t>
          </a:r>
          <a:r>
            <a:rPr lang="en-GB" b="0" i="0">
              <a:latin typeface="Calibri Light" panose="020F0302020204030204"/>
            </a:rPr>
            <a:t> </a:t>
          </a:r>
          <a:endParaRPr lang="en-GB"/>
        </a:p>
      </dgm:t>
    </dgm:pt>
    <dgm:pt modelId="{A9C56B37-4C44-4C12-A28D-8650F90169CC}" type="parTrans" cxnId="{39EF647D-93FB-4CFA-97C4-9A76CE4FA9AA}">
      <dgm:prSet/>
      <dgm:spPr/>
      <dgm:t>
        <a:bodyPr/>
        <a:lstStyle/>
        <a:p>
          <a:endParaRPr lang="en-GB"/>
        </a:p>
      </dgm:t>
    </dgm:pt>
    <dgm:pt modelId="{F42AFF6C-3AB8-4FD7-9C1C-B66BEFC30FDD}" type="sibTrans" cxnId="{39EF647D-93FB-4CFA-97C4-9A76CE4FA9AA}">
      <dgm:prSet/>
      <dgm:spPr/>
      <dgm:t>
        <a:bodyPr/>
        <a:lstStyle/>
        <a:p>
          <a:endParaRPr lang="en-GB"/>
        </a:p>
      </dgm:t>
    </dgm:pt>
    <dgm:pt modelId="{F62B29C9-5DDF-4A16-83F8-E3D8D226CE99}">
      <dgm:prSet/>
      <dgm:spPr/>
      <dgm:t>
        <a:bodyPr/>
        <a:lstStyle/>
        <a:p>
          <a:r>
            <a:rPr lang="en-GB" b="0" i="0"/>
            <a:t>Charities are the largest single category within the voluntary sector. Others include community benefit societies and co-operatives, not-for-profit community businesses or community interest companies (CICs), credit unions and small informal community groups.</a:t>
          </a:r>
          <a:endParaRPr lang="en-GB"/>
        </a:p>
      </dgm:t>
    </dgm:pt>
    <dgm:pt modelId="{ED853483-4C4A-4203-95A0-FC76FD1423A0}" type="parTrans" cxnId="{72EBCBA1-0CAE-4E9F-AF56-02A57154B755}">
      <dgm:prSet/>
      <dgm:spPr/>
      <dgm:t>
        <a:bodyPr/>
        <a:lstStyle/>
        <a:p>
          <a:endParaRPr lang="en-GB"/>
        </a:p>
      </dgm:t>
    </dgm:pt>
    <dgm:pt modelId="{E3EB2A34-264E-4AF4-8CC9-A0E65F48BCF2}" type="sibTrans" cxnId="{72EBCBA1-0CAE-4E9F-AF56-02A57154B755}">
      <dgm:prSet/>
      <dgm:spPr/>
      <dgm:t>
        <a:bodyPr/>
        <a:lstStyle/>
        <a:p>
          <a:endParaRPr lang="en-GB"/>
        </a:p>
      </dgm:t>
    </dgm:pt>
    <dgm:pt modelId="{5FF1C235-B9EB-4551-B3C1-A9D0957A0398}">
      <dgm:prSet/>
      <dgm:spPr/>
      <dgm:t>
        <a:bodyPr/>
        <a:lstStyle/>
        <a:p>
          <a:r>
            <a:rPr lang="en-GB" b="0" i="0"/>
            <a:t>There are over 165,000 charities in the UK. Most are quite small: over 80% have an annual income of less than £100,000, and almost half have less than £10,000. Charities of this size tend to be local organisations (for example parent-teacher associations) and many do not have any paid staff.</a:t>
          </a:r>
          <a:endParaRPr lang="en-GB"/>
        </a:p>
      </dgm:t>
    </dgm:pt>
    <dgm:pt modelId="{BA1A453D-A015-4835-BB3B-31DE671AB290}" type="parTrans" cxnId="{192B7EDC-8729-4C21-B33B-603F4E61A849}">
      <dgm:prSet/>
      <dgm:spPr/>
      <dgm:t>
        <a:bodyPr/>
        <a:lstStyle/>
        <a:p>
          <a:endParaRPr lang="en-GB"/>
        </a:p>
      </dgm:t>
    </dgm:pt>
    <dgm:pt modelId="{B5D5AA8D-7FE7-4DC2-8B17-5B6457446170}" type="sibTrans" cxnId="{192B7EDC-8729-4C21-B33B-603F4E61A849}">
      <dgm:prSet/>
      <dgm:spPr/>
      <dgm:t>
        <a:bodyPr/>
        <a:lstStyle/>
        <a:p>
          <a:endParaRPr lang="en-GB"/>
        </a:p>
      </dgm:t>
    </dgm:pt>
    <dgm:pt modelId="{C86A9841-857D-45E3-841C-F4E0E81A279C}" type="pres">
      <dgm:prSet presAssocID="{548B6201-3379-4BF0-A876-4595132DCB67}" presName="linear" presStyleCnt="0">
        <dgm:presLayoutVars>
          <dgm:animLvl val="lvl"/>
          <dgm:resizeHandles val="exact"/>
        </dgm:presLayoutVars>
      </dgm:prSet>
      <dgm:spPr/>
    </dgm:pt>
    <dgm:pt modelId="{B647483E-931D-4B02-8549-B074F31F94EB}" type="pres">
      <dgm:prSet presAssocID="{7E1C5A84-ED9D-4037-A7DE-1D39C0C8F696}" presName="parentText" presStyleLbl="node1" presStyleIdx="0" presStyleCnt="4">
        <dgm:presLayoutVars>
          <dgm:chMax val="0"/>
          <dgm:bulletEnabled val="1"/>
        </dgm:presLayoutVars>
      </dgm:prSet>
      <dgm:spPr/>
    </dgm:pt>
    <dgm:pt modelId="{CE355393-E0DD-498C-A8F8-024240ABF319}" type="pres">
      <dgm:prSet presAssocID="{0E2A9283-A663-4430-A487-331F2A817093}" presName="spacer" presStyleCnt="0"/>
      <dgm:spPr/>
    </dgm:pt>
    <dgm:pt modelId="{35FF202C-36F0-496B-A078-9CA6DB03752E}" type="pres">
      <dgm:prSet presAssocID="{7C2B7E51-360B-48C2-89F9-ADCA312B77A8}" presName="parentText" presStyleLbl="node1" presStyleIdx="1" presStyleCnt="4">
        <dgm:presLayoutVars>
          <dgm:chMax val="0"/>
          <dgm:bulletEnabled val="1"/>
        </dgm:presLayoutVars>
      </dgm:prSet>
      <dgm:spPr/>
    </dgm:pt>
    <dgm:pt modelId="{EEC4A577-6975-4EF3-97F3-785B80D25F40}" type="pres">
      <dgm:prSet presAssocID="{F42AFF6C-3AB8-4FD7-9C1C-B66BEFC30FDD}" presName="spacer" presStyleCnt="0"/>
      <dgm:spPr/>
    </dgm:pt>
    <dgm:pt modelId="{6D8979A4-6231-4A95-B89A-FE0D0A34E1F9}" type="pres">
      <dgm:prSet presAssocID="{F62B29C9-5DDF-4A16-83F8-E3D8D226CE99}" presName="parentText" presStyleLbl="node1" presStyleIdx="2" presStyleCnt="4">
        <dgm:presLayoutVars>
          <dgm:chMax val="0"/>
          <dgm:bulletEnabled val="1"/>
        </dgm:presLayoutVars>
      </dgm:prSet>
      <dgm:spPr/>
    </dgm:pt>
    <dgm:pt modelId="{73EB8DDC-D443-4C3B-A1B6-C6237C937A05}" type="pres">
      <dgm:prSet presAssocID="{E3EB2A34-264E-4AF4-8CC9-A0E65F48BCF2}" presName="spacer" presStyleCnt="0"/>
      <dgm:spPr/>
    </dgm:pt>
    <dgm:pt modelId="{B4122980-DD17-496C-B110-3A78078EFB30}" type="pres">
      <dgm:prSet presAssocID="{5FF1C235-B9EB-4551-B3C1-A9D0957A0398}" presName="parentText" presStyleLbl="node1" presStyleIdx="3" presStyleCnt="4">
        <dgm:presLayoutVars>
          <dgm:chMax val="0"/>
          <dgm:bulletEnabled val="1"/>
        </dgm:presLayoutVars>
      </dgm:prSet>
      <dgm:spPr/>
    </dgm:pt>
  </dgm:ptLst>
  <dgm:cxnLst>
    <dgm:cxn modelId="{D244FE41-926E-4A1F-A84D-D5155B58DE4B}" type="presOf" srcId="{548B6201-3379-4BF0-A876-4595132DCB67}" destId="{C86A9841-857D-45E3-841C-F4E0E81A279C}" srcOrd="0" destOrd="0" presId="urn:microsoft.com/office/officeart/2005/8/layout/vList2"/>
    <dgm:cxn modelId="{39EF647D-93FB-4CFA-97C4-9A76CE4FA9AA}" srcId="{548B6201-3379-4BF0-A876-4595132DCB67}" destId="{7C2B7E51-360B-48C2-89F9-ADCA312B77A8}" srcOrd="1" destOrd="0" parTransId="{A9C56B37-4C44-4C12-A28D-8650F90169CC}" sibTransId="{F42AFF6C-3AB8-4FD7-9C1C-B66BEFC30FDD}"/>
    <dgm:cxn modelId="{DA873994-5D32-400C-A91A-B29A5A76D53D}" type="presOf" srcId="{7C2B7E51-360B-48C2-89F9-ADCA312B77A8}" destId="{35FF202C-36F0-496B-A078-9CA6DB03752E}" srcOrd="0" destOrd="0" presId="urn:microsoft.com/office/officeart/2005/8/layout/vList2"/>
    <dgm:cxn modelId="{72EBCBA1-0CAE-4E9F-AF56-02A57154B755}" srcId="{548B6201-3379-4BF0-A876-4595132DCB67}" destId="{F62B29C9-5DDF-4A16-83F8-E3D8D226CE99}" srcOrd="2" destOrd="0" parTransId="{ED853483-4C4A-4203-95A0-FC76FD1423A0}" sibTransId="{E3EB2A34-264E-4AF4-8CC9-A0E65F48BCF2}"/>
    <dgm:cxn modelId="{85FDD0AF-7C1F-4C17-A05F-C0F14FCB654D}" type="presOf" srcId="{5FF1C235-B9EB-4551-B3C1-A9D0957A0398}" destId="{B4122980-DD17-496C-B110-3A78078EFB30}" srcOrd="0" destOrd="0" presId="urn:microsoft.com/office/officeart/2005/8/layout/vList2"/>
    <dgm:cxn modelId="{6E355FC8-C9EC-4C4A-AE76-FC29238DD13A}" type="presOf" srcId="{F62B29C9-5DDF-4A16-83F8-E3D8D226CE99}" destId="{6D8979A4-6231-4A95-B89A-FE0D0A34E1F9}" srcOrd="0" destOrd="0" presId="urn:microsoft.com/office/officeart/2005/8/layout/vList2"/>
    <dgm:cxn modelId="{FABB2DCB-2EFC-4C24-B1D5-F84172BCCF21}" type="presOf" srcId="{7E1C5A84-ED9D-4037-A7DE-1D39C0C8F696}" destId="{B647483E-931D-4B02-8549-B074F31F94EB}" srcOrd="0" destOrd="0" presId="urn:microsoft.com/office/officeart/2005/8/layout/vList2"/>
    <dgm:cxn modelId="{192B7EDC-8729-4C21-B33B-603F4E61A849}" srcId="{548B6201-3379-4BF0-A876-4595132DCB67}" destId="{5FF1C235-B9EB-4551-B3C1-A9D0957A0398}" srcOrd="3" destOrd="0" parTransId="{BA1A453D-A015-4835-BB3B-31DE671AB290}" sibTransId="{B5D5AA8D-7FE7-4DC2-8B17-5B6457446170}"/>
    <dgm:cxn modelId="{12369AFD-2584-49A7-96CC-588BF04D290E}" srcId="{548B6201-3379-4BF0-A876-4595132DCB67}" destId="{7E1C5A84-ED9D-4037-A7DE-1D39C0C8F696}" srcOrd="0" destOrd="0" parTransId="{92D87FD9-9D12-424F-B07E-C909DA45ABFC}" sibTransId="{0E2A9283-A663-4430-A487-331F2A817093}"/>
    <dgm:cxn modelId="{A545EBDE-70C2-484B-AB9F-3D01E80C6C8D}" type="presParOf" srcId="{C86A9841-857D-45E3-841C-F4E0E81A279C}" destId="{B647483E-931D-4B02-8549-B074F31F94EB}" srcOrd="0" destOrd="0" presId="urn:microsoft.com/office/officeart/2005/8/layout/vList2"/>
    <dgm:cxn modelId="{F5093EBA-9B35-4934-95C4-674EFA477315}" type="presParOf" srcId="{C86A9841-857D-45E3-841C-F4E0E81A279C}" destId="{CE355393-E0DD-498C-A8F8-024240ABF319}" srcOrd="1" destOrd="0" presId="urn:microsoft.com/office/officeart/2005/8/layout/vList2"/>
    <dgm:cxn modelId="{F5BFD8E4-D417-47B9-AB37-6D5682124B69}" type="presParOf" srcId="{C86A9841-857D-45E3-841C-F4E0E81A279C}" destId="{35FF202C-36F0-496B-A078-9CA6DB03752E}" srcOrd="2" destOrd="0" presId="urn:microsoft.com/office/officeart/2005/8/layout/vList2"/>
    <dgm:cxn modelId="{8A33508B-7005-4F63-BE19-E51B2AB92979}" type="presParOf" srcId="{C86A9841-857D-45E3-841C-F4E0E81A279C}" destId="{EEC4A577-6975-4EF3-97F3-785B80D25F40}" srcOrd="3" destOrd="0" presId="urn:microsoft.com/office/officeart/2005/8/layout/vList2"/>
    <dgm:cxn modelId="{E75DE1D0-9970-4B25-9150-A79B81876CC7}" type="presParOf" srcId="{C86A9841-857D-45E3-841C-F4E0E81A279C}" destId="{6D8979A4-6231-4A95-B89A-FE0D0A34E1F9}" srcOrd="4" destOrd="0" presId="urn:microsoft.com/office/officeart/2005/8/layout/vList2"/>
    <dgm:cxn modelId="{9B1B571A-7504-4948-8D6A-AFAF10AC5171}" type="presParOf" srcId="{C86A9841-857D-45E3-841C-F4E0E81A279C}" destId="{73EB8DDC-D443-4C3B-A1B6-C6237C937A05}" srcOrd="5" destOrd="0" presId="urn:microsoft.com/office/officeart/2005/8/layout/vList2"/>
    <dgm:cxn modelId="{D50A1E61-4EC1-46D3-8C93-A39EE24FCE9B}" type="presParOf" srcId="{C86A9841-857D-45E3-841C-F4E0E81A279C}" destId="{B4122980-DD17-496C-B110-3A78078EFB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91F53-3D9F-4C95-BEF9-460124B98629}">
      <dsp:nvSpPr>
        <dsp:cNvPr id="0" name=""/>
        <dsp:cNvSpPr/>
      </dsp:nvSpPr>
      <dsp:spPr>
        <a:xfrm>
          <a:off x="0" y="86904"/>
          <a:ext cx="8288614" cy="1356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t>Primary care</a:t>
          </a:r>
          <a:r>
            <a:rPr lang="en-GB" sz="1900" b="0" i="0" kern="1200" dirty="0"/>
            <a:t> is anything you access directly. This includes general practitioners (GPs), health visitors, dentists and opticians. Primary care provides the first point of contact in the healthcare system. It is the route by which we most commonly access other parts of the NHS, such as hospital care.</a:t>
          </a:r>
          <a:endParaRPr lang="en-GB" sz="1900" kern="1200" dirty="0"/>
        </a:p>
      </dsp:txBody>
      <dsp:txXfrm>
        <a:off x="66196" y="153100"/>
        <a:ext cx="8156222" cy="1223637"/>
      </dsp:txXfrm>
    </dsp:sp>
    <dsp:sp modelId="{10E72981-A637-45F2-B25E-F7B7EA14F0A4}">
      <dsp:nvSpPr>
        <dsp:cNvPr id="0" name=""/>
        <dsp:cNvSpPr/>
      </dsp:nvSpPr>
      <dsp:spPr>
        <a:xfrm>
          <a:off x="0" y="1497654"/>
          <a:ext cx="8288614" cy="1356029"/>
        </a:xfrm>
        <a:prstGeom prst="roundRect">
          <a:avLst/>
        </a:prstGeom>
        <a:solidFill>
          <a:schemeClr val="accent2">
            <a:hueOff val="4042436"/>
            <a:satOff val="1119"/>
            <a:lumOff val="-142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t>Secondary care</a:t>
          </a:r>
          <a:r>
            <a:rPr lang="en-GB" sz="1900" b="0" i="0" kern="1200" dirty="0"/>
            <a:t> describes the sort of services you might be referred to if you need to be seen by someone with more specialist knowledge. A referral from a primary care practitioner is required to access secondary care.</a:t>
          </a:r>
          <a:endParaRPr lang="en-GB" sz="1900" kern="1200" dirty="0"/>
        </a:p>
      </dsp:txBody>
      <dsp:txXfrm>
        <a:off x="66196" y="1563850"/>
        <a:ext cx="8156222" cy="1223637"/>
      </dsp:txXfrm>
    </dsp:sp>
    <dsp:sp modelId="{F95BC29F-D5FE-46A9-B592-C8847BA29BCD}">
      <dsp:nvSpPr>
        <dsp:cNvPr id="0" name=""/>
        <dsp:cNvSpPr/>
      </dsp:nvSpPr>
      <dsp:spPr>
        <a:xfrm>
          <a:off x="0" y="2908403"/>
          <a:ext cx="8288614" cy="1356029"/>
        </a:xfrm>
        <a:prstGeom prst="roundRect">
          <a:avLst/>
        </a:prstGeom>
        <a:solidFill>
          <a:schemeClr val="accent2">
            <a:hueOff val="8084873"/>
            <a:satOff val="2238"/>
            <a:lumOff val="-2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t>Tertiary care</a:t>
          </a:r>
          <a:r>
            <a:rPr lang="en-GB" sz="1900" b="0" i="0" kern="1200" dirty="0"/>
            <a:t> is the specialist end of the NHS, and you might use these services if you have a very complex or rare condition. A referral from a secondary practitioner is generally required to access tertiary care.</a:t>
          </a:r>
          <a:endParaRPr lang="en-GB" sz="1900" kern="1200" dirty="0"/>
        </a:p>
      </dsp:txBody>
      <dsp:txXfrm>
        <a:off x="66196" y="2974599"/>
        <a:ext cx="8156222" cy="1223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483E-931D-4B02-8549-B074F31F94EB}">
      <dsp:nvSpPr>
        <dsp:cNvPr id="0" name=""/>
        <dsp:cNvSpPr/>
      </dsp:nvSpPr>
      <dsp:spPr>
        <a:xfrm>
          <a:off x="0" y="316448"/>
          <a:ext cx="8288614" cy="895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The ‘voluntary sector’ refers to organisations whose primary purpose is to create social impact rather than profit. It is often called the third sector, civil society or the not-for-profit sector.</a:t>
          </a:r>
          <a:endParaRPr lang="en-GB" sz="1600" kern="1200"/>
        </a:p>
      </dsp:txBody>
      <dsp:txXfrm>
        <a:off x="43693" y="360141"/>
        <a:ext cx="8201228" cy="807664"/>
      </dsp:txXfrm>
    </dsp:sp>
    <dsp:sp modelId="{35FF202C-36F0-496B-A078-9CA6DB03752E}">
      <dsp:nvSpPr>
        <dsp:cNvPr id="0" name=""/>
        <dsp:cNvSpPr/>
      </dsp:nvSpPr>
      <dsp:spPr>
        <a:xfrm>
          <a:off x="0" y="1257579"/>
          <a:ext cx="8288614" cy="895050"/>
        </a:xfrm>
        <a:prstGeom prst="roundRect">
          <a:avLst/>
        </a:prstGeom>
        <a:solidFill>
          <a:schemeClr val="accent2">
            <a:hueOff val="2694958"/>
            <a:satOff val="746"/>
            <a:lumOff val="-94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0" i="0" kern="1200"/>
            <a:t>The voluntary sector is independent from local and national government, and distinct from the private sector.</a:t>
          </a:r>
          <a:r>
            <a:rPr lang="en-GB" sz="1600" b="0" i="0" kern="1200">
              <a:latin typeface="Calibri Light" panose="020F0302020204030204"/>
            </a:rPr>
            <a:t> </a:t>
          </a:r>
          <a:endParaRPr lang="en-GB" sz="1600" kern="1200"/>
        </a:p>
      </dsp:txBody>
      <dsp:txXfrm>
        <a:off x="43693" y="1301272"/>
        <a:ext cx="8201228" cy="807664"/>
      </dsp:txXfrm>
    </dsp:sp>
    <dsp:sp modelId="{6D8979A4-6231-4A95-B89A-FE0D0A34E1F9}">
      <dsp:nvSpPr>
        <dsp:cNvPr id="0" name=""/>
        <dsp:cNvSpPr/>
      </dsp:nvSpPr>
      <dsp:spPr>
        <a:xfrm>
          <a:off x="0" y="2198709"/>
          <a:ext cx="8288614" cy="895050"/>
        </a:xfrm>
        <a:prstGeom prst="roundRect">
          <a:avLst/>
        </a:prstGeom>
        <a:solidFill>
          <a:schemeClr val="accent2">
            <a:hueOff val="5389915"/>
            <a:satOff val="1492"/>
            <a:lumOff val="-189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Charities are the largest single category within the voluntary sector. Others include community benefit societies and co-operatives, not-for-profit community businesses or community interest companies (CICs), credit unions and small informal community groups.</a:t>
          </a:r>
          <a:endParaRPr lang="en-GB" sz="1600" kern="1200"/>
        </a:p>
      </dsp:txBody>
      <dsp:txXfrm>
        <a:off x="43693" y="2242402"/>
        <a:ext cx="8201228" cy="807664"/>
      </dsp:txXfrm>
    </dsp:sp>
    <dsp:sp modelId="{B4122980-DD17-496C-B110-3A78078EFB30}">
      <dsp:nvSpPr>
        <dsp:cNvPr id="0" name=""/>
        <dsp:cNvSpPr/>
      </dsp:nvSpPr>
      <dsp:spPr>
        <a:xfrm>
          <a:off x="0" y="3139839"/>
          <a:ext cx="8288614" cy="895050"/>
        </a:xfrm>
        <a:prstGeom prst="roundRect">
          <a:avLst/>
        </a:prstGeom>
        <a:solidFill>
          <a:schemeClr val="accent2">
            <a:hueOff val="8084873"/>
            <a:satOff val="2238"/>
            <a:lumOff val="-2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t>There are over 165,000 charities in the UK. Most are quite small: over 80% have an annual income of less than £100,000, and almost half have less than £10,000. Charities of this size tend to be local organisations (for example parent-teacher associations) and many do not have any paid staff.</a:t>
          </a:r>
          <a:endParaRPr lang="en-GB" sz="1600" kern="1200"/>
        </a:p>
      </dsp:txBody>
      <dsp:txXfrm>
        <a:off x="43693" y="3183532"/>
        <a:ext cx="8201228"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15/02/2021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nd.org.uk/information-support/legal-rights/health-and-social-care-rights/overvie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alhealth.org.uk/getting-hel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a:t>
            </a:fld>
            <a:endParaRPr lang="en-GB"/>
          </a:p>
        </p:txBody>
      </p:sp>
    </p:spTree>
    <p:extLst>
      <p:ext uri="{BB962C8B-B14F-4D97-AF65-F5344CB8AC3E}">
        <p14:creationId xmlns:p14="http://schemas.microsoft.com/office/powerpoint/2010/main" val="41452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11</a:t>
            </a:fld>
            <a:endParaRPr lang="en-GB"/>
          </a:p>
        </p:txBody>
      </p:sp>
    </p:spTree>
    <p:extLst>
      <p:ext uri="{BB962C8B-B14F-4D97-AF65-F5344CB8AC3E}">
        <p14:creationId xmlns:p14="http://schemas.microsoft.com/office/powerpoint/2010/main" val="2840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https://www.kingsfund.org.uk/publications/community-services-assets </a:t>
            </a:r>
          </a:p>
        </p:txBody>
      </p:sp>
      <p:sp>
        <p:nvSpPr>
          <p:cNvPr id="4" name="Slide Number Placeholder 3"/>
          <p:cNvSpPr>
            <a:spLocks noGrp="1"/>
          </p:cNvSpPr>
          <p:nvPr>
            <p:ph type="sldNum" sz="quarter" idx="5"/>
          </p:nvPr>
        </p:nvSpPr>
        <p:spPr/>
        <p:txBody>
          <a:bodyPr/>
          <a:lstStyle/>
          <a:p>
            <a:fld id="{D4E96C1F-798C-450E-BEF6-5DF9F7A1F62A}" type="slidenum">
              <a:rPr lang="en-GB" smtClean="0"/>
              <a:t>18</a:t>
            </a:fld>
            <a:endParaRPr lang="en-GB"/>
          </a:p>
        </p:txBody>
      </p:sp>
    </p:spTree>
    <p:extLst>
      <p:ext uri="{BB962C8B-B14F-4D97-AF65-F5344CB8AC3E}">
        <p14:creationId xmlns:p14="http://schemas.microsoft.com/office/powerpoint/2010/main" val="419253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dirty="0">
                <a:solidFill>
                  <a:schemeClr val="tx1"/>
                </a:solidFill>
                <a:effectLst/>
                <a:latin typeface="+mn-lt"/>
                <a:ea typeface="+mn-ea"/>
                <a:cs typeface="+mn-cs"/>
                <a:hlinkClick r:id="rId3"/>
              </a:rPr>
              <a:t>https://www.mind.org.uk/information-support/legal-rights/health-and-social-care-rights/overview/</a:t>
            </a:r>
            <a:r>
              <a:rPr lang="en-GB" dirty="0"/>
              <a:t> </a:t>
            </a:r>
          </a:p>
        </p:txBody>
      </p:sp>
      <p:sp>
        <p:nvSpPr>
          <p:cNvPr id="4" name="Slide Number Placeholder 3"/>
          <p:cNvSpPr>
            <a:spLocks noGrp="1"/>
          </p:cNvSpPr>
          <p:nvPr>
            <p:ph type="sldNum" sz="quarter" idx="5"/>
          </p:nvPr>
        </p:nvSpPr>
        <p:spPr/>
        <p:txBody>
          <a:bodyPr/>
          <a:lstStyle/>
          <a:p>
            <a:fld id="{D4E96C1F-798C-450E-BEF6-5DF9F7A1F62A}" type="slidenum">
              <a:rPr lang="en-GB" smtClean="0"/>
              <a:t>31</a:t>
            </a:fld>
            <a:endParaRPr lang="en-GB"/>
          </a:p>
        </p:txBody>
      </p:sp>
    </p:spTree>
    <p:extLst>
      <p:ext uri="{BB962C8B-B14F-4D97-AF65-F5344CB8AC3E}">
        <p14:creationId xmlns:p14="http://schemas.microsoft.com/office/powerpoint/2010/main" val="391780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a:solidFill>
                  <a:schemeClr val="tx1"/>
                </a:solidFill>
                <a:effectLst/>
                <a:latin typeface="+mn-lt"/>
                <a:ea typeface="+mn-ea"/>
                <a:cs typeface="+mn-cs"/>
                <a:hlinkClick r:id="rId3"/>
              </a:rPr>
              <a:t>https://www.mentalhealth.org.uk/getting-help </a:t>
            </a:r>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39</a:t>
            </a:fld>
            <a:endParaRPr lang="en-GB"/>
          </a:p>
        </p:txBody>
      </p:sp>
    </p:spTree>
    <p:extLst>
      <p:ext uri="{BB962C8B-B14F-4D97-AF65-F5344CB8AC3E}">
        <p14:creationId xmlns:p14="http://schemas.microsoft.com/office/powerpoint/2010/main" val="317008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n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err="1">
                <a:solidFill>
                  <a:srgbClr val="A4CD39"/>
                </a:solidFill>
              </a:rPr>
              <a:t>www.uclpartners.com</a:t>
            </a:r>
            <a:endParaRPr lang="en-US">
              <a:solidFill>
                <a:srgbClr val="A4CD39"/>
              </a:solidFill>
            </a:endParaRPr>
          </a:p>
          <a:p>
            <a:pPr algn="r"/>
            <a:r>
              <a:rPr lang="en-US">
                <a:solidFill>
                  <a:srgbClr val="A4CD39"/>
                </a:solidFill>
              </a:rPr>
              <a:t>@</a:t>
            </a:r>
            <a:r>
              <a:rPr lang="en-US" err="1">
                <a:solidFill>
                  <a:srgbClr val="A4CD39"/>
                </a:solidFill>
              </a:rPr>
              <a:t>uclpartners</a:t>
            </a:r>
            <a:endParaRPr lang="en-US">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87978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72791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6655EEF-77C8-457B-AC6F-83F3B4FE959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584EA92-A2CF-4C52-A134-FC8D66D12D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8F68AA5-93CC-4A04-9E8E-19FDD100F378}"/>
              </a:ext>
            </a:extLst>
          </p:cNvPr>
          <p:cNvSpPr>
            <a:spLocks noGrp="1" noChangeArrowheads="1"/>
          </p:cNvSpPr>
          <p:nvPr>
            <p:ph type="sldNum" sz="quarter" idx="12"/>
          </p:nvPr>
        </p:nvSpPr>
        <p:spPr>
          <a:ln/>
        </p:spPr>
        <p:txBody>
          <a:bodyPr/>
          <a:lstStyle>
            <a:lvl1pPr>
              <a:defRPr/>
            </a:lvl1pPr>
          </a:lstStyle>
          <a:p>
            <a:fld id="{B34C58EB-CEC2-4854-A60F-85555E5235B4}" type="slidenum">
              <a:rPr lang="en-GB" altLang="en-US"/>
              <a:pPr/>
              <a:t>‹#›</a:t>
            </a:fld>
            <a:endParaRPr lang="en-GB" altLang="en-US"/>
          </a:p>
        </p:txBody>
      </p:sp>
    </p:spTree>
    <p:extLst>
      <p:ext uri="{BB962C8B-B14F-4D97-AF65-F5344CB8AC3E}">
        <p14:creationId xmlns:p14="http://schemas.microsoft.com/office/powerpoint/2010/main" val="374812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85" r:id="rId11"/>
    <p:sldLayoutId id="2147483676" r:id="rId12"/>
    <p:sldLayoutId id="2147483677" r:id="rId13"/>
    <p:sldLayoutId id="2147483678" r:id="rId14"/>
    <p:sldLayoutId id="2147483679" r:id="rId15"/>
    <p:sldLayoutId id="2147483663" r:id="rId16"/>
    <p:sldLayoutId id="2147483683" r:id="rId17"/>
    <p:sldLayoutId id="2147483688" r:id="rId18"/>
    <p:sldLayoutId id="2147483692" r:id="rId19"/>
    <p:sldLayoutId id="2147483691" r:id="rId20"/>
    <p:sldLayoutId id="214748368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contact.org.uk/advice-and-support/health-medical-information/health/an-introduction-to-the-nhs/" TargetMode="Externa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mind.org.uk/information-support/legal-rights/health-and-social-care-rights/overvie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a:latin typeface="Calibri Light"/>
                <a:cs typeface="Calibri Light"/>
              </a:rPr>
              <a:t>Supporting access to care</a:t>
            </a:r>
            <a:endParaRPr lang="en-US"/>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a:bodyPr>
          <a:lstStyle/>
          <a:p>
            <a:r>
              <a:rPr lang="en-US" sz="2000" dirty="0">
                <a:latin typeface="Calibri"/>
                <a:cs typeface="Calibri"/>
              </a:rPr>
              <a:t>Trainer name (s)</a:t>
            </a:r>
            <a:endParaRPr lang="en-US" sz="2000" dirty="0"/>
          </a:p>
          <a:p>
            <a:r>
              <a:rPr lang="en-US" sz="2000" dirty="0">
                <a:latin typeface="Calibri"/>
                <a:cs typeface="Calibri"/>
              </a:rPr>
              <a:t>Date</a:t>
            </a:r>
          </a:p>
          <a:p>
            <a:endParaRPr lang="en-GB" dirty="0"/>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dirty="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dirty="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dirty="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dirty="0"/>
              <a:t>Self-care and </a:t>
            </a:r>
          </a:p>
          <a:p>
            <a:pPr algn="ctr"/>
            <a:r>
              <a:rPr lang="en-GB" sz="1600" dirty="0"/>
              <a:t>self- management</a:t>
            </a:r>
          </a:p>
        </p:txBody>
      </p:sp>
      <p:sp>
        <p:nvSpPr>
          <p:cNvPr id="6" name="Rectangle 5">
            <a:extLst>
              <a:ext uri="{FF2B5EF4-FFF2-40B4-BE49-F238E27FC236}">
                <a16:creationId xmlns:a16="http://schemas.microsoft.com/office/drawing/2014/main" id="{4DEA8709-D001-434D-9B53-B6F673E07399}"/>
              </a:ext>
            </a:extLst>
          </p:cNvPr>
          <p:cNvSpPr/>
          <p:nvPr/>
        </p:nvSpPr>
        <p:spPr>
          <a:xfrm>
            <a:off x="108309"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bg1">
              <a:lumMod val="6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GB" sz="1600" dirty="0"/>
              <a:t>9. Working with groups</a:t>
            </a: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121" y="2926269"/>
            <a:ext cx="20878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EBAC265-CCE4-4A34-891B-80108B6318C0}"/>
              </a:ext>
            </a:extLst>
          </p:cNvPr>
          <p:cNvGrpSpPr/>
          <p:nvPr/>
        </p:nvGrpSpPr>
        <p:grpSpPr>
          <a:xfrm rot="19088755">
            <a:off x="5567410" y="232395"/>
            <a:ext cx="1129012" cy="1130796"/>
            <a:chOff x="450384" y="8018156"/>
            <a:chExt cx="1311541" cy="1313613"/>
          </a:xfrm>
        </p:grpSpPr>
        <p:sp>
          <p:nvSpPr>
            <p:cNvPr id="27" name="Teardrop 26">
              <a:extLst>
                <a:ext uri="{FF2B5EF4-FFF2-40B4-BE49-F238E27FC236}">
                  <a16:creationId xmlns:a16="http://schemas.microsoft.com/office/drawing/2014/main" id="{1BEC639A-B74E-41D4-BC2E-8F4F11CC794A}"/>
                </a:ext>
              </a:extLst>
            </p:cNvPr>
            <p:cNvSpPr/>
            <p:nvPr/>
          </p:nvSpPr>
          <p:spPr>
            <a:xfrm rot="8178293">
              <a:off x="450384" y="8018156"/>
              <a:ext cx="1311541" cy="1313613"/>
            </a:xfrm>
            <a:prstGeom prst="teardrop">
              <a:avLst>
                <a:gd name="adj" fmla="val 92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29" name="TextBox 28">
              <a:extLst>
                <a:ext uri="{FF2B5EF4-FFF2-40B4-BE49-F238E27FC236}">
                  <a16:creationId xmlns:a16="http://schemas.microsoft.com/office/drawing/2014/main" id="{289F1B69-18BA-4D60-ADD0-5C9D4406A1BA}"/>
                </a:ext>
              </a:extLst>
            </p:cNvPr>
            <p:cNvSpPr txBox="1"/>
            <p:nvPr/>
          </p:nvSpPr>
          <p:spPr>
            <a:xfrm>
              <a:off x="520288" y="8299551"/>
              <a:ext cx="1171734" cy="750824"/>
            </a:xfrm>
            <a:prstGeom prst="rect">
              <a:avLst/>
            </a:prstGeom>
            <a:noFill/>
          </p:spPr>
          <p:txBody>
            <a:bodyPr wrap="square" rtlCol="0">
              <a:spAutoFit/>
            </a:bodyPr>
            <a:lstStyle/>
            <a:p>
              <a:pPr algn="ctr"/>
              <a:r>
                <a:rPr lang="en-GB" b="1" dirty="0">
                  <a:solidFill>
                    <a:schemeClr val="bg1"/>
                  </a:solidFill>
                </a:rPr>
                <a:t>You are here</a:t>
              </a:r>
            </a:p>
          </p:txBody>
        </p:sp>
      </p:grpSp>
      <p:sp>
        <p:nvSpPr>
          <p:cNvPr id="17" name="Title 16">
            <a:extLst>
              <a:ext uri="{FF2B5EF4-FFF2-40B4-BE49-F238E27FC236}">
                <a16:creationId xmlns:a16="http://schemas.microsoft.com/office/drawing/2014/main" id="{434923DD-D123-4BBD-8B27-312F85197DCD}"/>
              </a:ext>
            </a:extLst>
          </p:cNvPr>
          <p:cNvSpPr>
            <a:spLocks noGrp="1"/>
          </p:cNvSpPr>
          <p:nvPr>
            <p:ph type="title"/>
          </p:nvPr>
        </p:nvSpPr>
        <p:spPr/>
        <p:txBody>
          <a:bodyPr/>
          <a:lstStyle/>
          <a:p>
            <a:r>
              <a:rPr lang="en-GB" dirty="0">
                <a:latin typeface="Calibri Light"/>
                <a:cs typeface="Calibri Light"/>
              </a:rPr>
              <a:t>Programme overview</a:t>
            </a:r>
            <a:endParaRPr lang="en-GB" dirty="0"/>
          </a:p>
        </p:txBody>
      </p:sp>
    </p:spTree>
    <p:extLst>
      <p:ext uri="{BB962C8B-B14F-4D97-AF65-F5344CB8AC3E}">
        <p14:creationId xmlns:p14="http://schemas.microsoft.com/office/powerpoint/2010/main" val="35366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1BA-C484-4209-918A-C45CC448AA27}"/>
              </a:ext>
            </a:extLst>
          </p:cNvPr>
          <p:cNvSpPr>
            <a:spLocks noGrp="1"/>
          </p:cNvSpPr>
          <p:nvPr>
            <p:ph type="title"/>
          </p:nvPr>
        </p:nvSpPr>
        <p:spPr/>
        <p:txBody>
          <a:bodyPr/>
          <a:lstStyle/>
          <a:p>
            <a:r>
              <a:rPr lang="en-GB"/>
              <a:t>Aims for today</a:t>
            </a:r>
          </a:p>
        </p:txBody>
      </p:sp>
      <p:sp>
        <p:nvSpPr>
          <p:cNvPr id="3" name="Content Placeholder 2">
            <a:extLst>
              <a:ext uri="{FF2B5EF4-FFF2-40B4-BE49-F238E27FC236}">
                <a16:creationId xmlns:a16="http://schemas.microsoft.com/office/drawing/2014/main" id="{B18507ED-DAC0-4607-BA91-DE4AC56833FF}"/>
              </a:ext>
            </a:extLst>
          </p:cNvPr>
          <p:cNvSpPr>
            <a:spLocks noGrp="1"/>
          </p:cNvSpPr>
          <p:nvPr>
            <p:ph idx="1"/>
          </p:nvPr>
        </p:nvSpPr>
        <p:spPr>
          <a:xfrm>
            <a:off x="489857" y="1487256"/>
            <a:ext cx="8288614" cy="4499476"/>
          </a:xfrm>
        </p:spPr>
        <p:txBody>
          <a:bodyPr>
            <a:normAutofit/>
          </a:bodyPr>
          <a:lstStyle/>
          <a:p>
            <a:pPr marL="0" lvl="0" indent="0">
              <a:buNone/>
            </a:pPr>
            <a:r>
              <a:rPr lang="en-GB" sz="2800" dirty="0">
                <a:solidFill>
                  <a:schemeClr val="tx1"/>
                </a:solidFill>
              </a:rPr>
              <a:t>By the end of today you will leave with an:</a:t>
            </a:r>
          </a:p>
          <a:p>
            <a:pPr fontAlgn="base"/>
            <a:r>
              <a:rPr lang="en-GB" dirty="0"/>
              <a:t>Ability to encourage self-care by signposting people to support services </a:t>
            </a:r>
            <a:r>
              <a:rPr lang="en-US" dirty="0"/>
              <a:t>​</a:t>
            </a:r>
          </a:p>
          <a:p>
            <a:pPr fontAlgn="base"/>
            <a:r>
              <a:rPr lang="en-GB" dirty="0"/>
              <a:t>Understanding of the process of transitions between services</a:t>
            </a:r>
            <a:r>
              <a:rPr lang="en-US" dirty="0"/>
              <a:t>​</a:t>
            </a:r>
          </a:p>
          <a:p>
            <a:pPr fontAlgn="base"/>
            <a:r>
              <a:rPr lang="en-GB" dirty="0"/>
              <a:t>Understanding the impact of transitions on individual’s wellbeing </a:t>
            </a:r>
            <a:r>
              <a:rPr lang="en-US" dirty="0"/>
              <a:t>​</a:t>
            </a:r>
          </a:p>
          <a:p>
            <a:pPr fontAlgn="base"/>
            <a:r>
              <a:rPr lang="en-GB" dirty="0"/>
              <a:t>Understand how you can support people through transitions </a:t>
            </a:r>
            <a:r>
              <a:rPr lang="en-US" dirty="0"/>
              <a:t>​</a:t>
            </a:r>
          </a:p>
        </p:txBody>
      </p:sp>
    </p:spTree>
    <p:extLst>
      <p:ext uri="{BB962C8B-B14F-4D97-AF65-F5344CB8AC3E}">
        <p14:creationId xmlns:p14="http://schemas.microsoft.com/office/powerpoint/2010/main" val="144321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Buddy catch up </a:t>
            </a:r>
            <a:endParaRPr lang="en-US"/>
          </a:p>
        </p:txBody>
      </p:sp>
    </p:spTree>
    <p:extLst>
      <p:ext uri="{BB962C8B-B14F-4D97-AF65-F5344CB8AC3E}">
        <p14:creationId xmlns:p14="http://schemas.microsoft.com/office/powerpoint/2010/main" val="261866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Buddy catch up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dirty="0"/>
              <a:t>Purpose: </a:t>
            </a:r>
            <a:r>
              <a:rPr lang="en-GB" dirty="0"/>
              <a:t>To give buddies a chance to catch up and plan their focus for the day </a:t>
            </a:r>
            <a:endParaRPr lang="en-GB" b="1" dirty="0"/>
          </a:p>
          <a:p>
            <a:pPr marL="0" indent="0">
              <a:spcBef>
                <a:spcPts val="0"/>
              </a:spcBef>
              <a:buNone/>
            </a:pPr>
            <a:r>
              <a:rPr lang="en-GB" b="1" dirty="0"/>
              <a:t>Materials: </a:t>
            </a:r>
            <a:r>
              <a:rPr lang="en-GB" dirty="0"/>
              <a:t>List with names of buddy pairs, in case anyone needs a reminder. </a:t>
            </a:r>
          </a:p>
          <a:p>
            <a:pPr marL="0" indent="0">
              <a:spcBef>
                <a:spcPts val="0"/>
              </a:spcBef>
              <a:buNone/>
            </a:pPr>
            <a:r>
              <a:rPr lang="en-GB" b="1" dirty="0"/>
              <a:t>Instructions: </a:t>
            </a:r>
          </a:p>
          <a:p>
            <a:pPr marL="0" indent="0">
              <a:spcBef>
                <a:spcPts val="0"/>
              </a:spcBef>
              <a:buNone/>
            </a:pPr>
            <a:r>
              <a:rPr lang="en-GB" b="1" dirty="0"/>
              <a:t>Part 1: </a:t>
            </a:r>
            <a:r>
              <a:rPr lang="en-GB" dirty="0"/>
              <a:t>Ask people to find their buddies and a space to talk. Encourage the full usage of the room, or to find a spot outside of the room, if they would prefer.</a:t>
            </a:r>
          </a:p>
          <a:p>
            <a:pPr marL="0" indent="0">
              <a:spcBef>
                <a:spcPts val="0"/>
              </a:spcBef>
              <a:buNone/>
            </a:pPr>
            <a:r>
              <a:rPr lang="en-GB" b="1" dirty="0"/>
              <a:t>Part 2: </a:t>
            </a:r>
            <a:r>
              <a:rPr lang="en-GB" dirty="0"/>
              <a:t>Ask people to discuss with their buddy; what they are hoping to get from the day, their reflections from the last session and a brief discussion about any progress they’ve made applying the tools from the last session. Time will be dedicated for a more detailed discussion on shared action planning at the end of the day. Remind the group of timings. </a:t>
            </a:r>
            <a:endParaRPr lang="en-GB" b="1" dirty="0"/>
          </a:p>
          <a:p>
            <a:pPr marL="0" indent="0">
              <a:spcBef>
                <a:spcPts val="0"/>
              </a:spcBef>
              <a:buNone/>
            </a:pPr>
            <a:r>
              <a:rPr lang="en-GB" b="1" dirty="0"/>
              <a:t>Timings:</a:t>
            </a:r>
          </a:p>
          <a:p>
            <a:pPr marL="0" indent="0">
              <a:lnSpc>
                <a:spcPct val="100000"/>
              </a:lnSpc>
              <a:spcBef>
                <a:spcPts val="0"/>
              </a:spcBef>
              <a:spcAft>
                <a:spcPts val="600"/>
              </a:spcAft>
              <a:buNone/>
            </a:pPr>
            <a:r>
              <a:rPr lang="en-GB" dirty="0"/>
              <a:t>Part 1: 1 minute</a:t>
            </a:r>
          </a:p>
          <a:p>
            <a:pPr marL="0" indent="0">
              <a:lnSpc>
                <a:spcPct val="100000"/>
              </a:lnSpc>
              <a:spcBef>
                <a:spcPts val="0"/>
              </a:spcBef>
              <a:spcAft>
                <a:spcPts val="600"/>
              </a:spcAft>
              <a:buNone/>
            </a:pPr>
            <a:r>
              <a:rPr lang="en-GB" dirty="0"/>
              <a:t>Part 2: 20 mins (10 minutes each)</a:t>
            </a:r>
          </a:p>
        </p:txBody>
      </p:sp>
    </p:spTree>
    <p:extLst>
      <p:ext uri="{BB962C8B-B14F-4D97-AF65-F5344CB8AC3E}">
        <p14:creationId xmlns:p14="http://schemas.microsoft.com/office/powerpoint/2010/main" val="257749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a:t>Reminder: 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p:txBody>
          <a:bodyPr>
            <a:normAutofit fontScale="92500"/>
          </a:bodyPr>
          <a:lstStyle/>
          <a:p>
            <a:r>
              <a:rPr lang="en-GB"/>
              <a:t>Support you to identify goals for the training</a:t>
            </a:r>
          </a:p>
          <a:p>
            <a:r>
              <a:rPr lang="en-GB"/>
              <a:t>Support you to manage your wellbeing</a:t>
            </a:r>
          </a:p>
          <a:p>
            <a:r>
              <a:rPr lang="en-GB"/>
              <a:t>Help you plan how to apply your learning between sessions</a:t>
            </a:r>
          </a:p>
          <a:p>
            <a:r>
              <a:rPr lang="en-GB"/>
              <a:t>Check in to see if you’re achieving your goals – and help problem solve</a:t>
            </a:r>
          </a:p>
          <a:p>
            <a:r>
              <a:rPr lang="en-GB"/>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p:pic>
    </p:spTree>
    <p:extLst>
      <p:ext uri="{BB962C8B-B14F-4D97-AF65-F5344CB8AC3E}">
        <p14:creationId xmlns:p14="http://schemas.microsoft.com/office/powerpoint/2010/main" val="240766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p:txBody>
          <a:bodyPr/>
          <a:lstStyle/>
          <a:p>
            <a:pPr marL="0" indent="0">
              <a:buNone/>
            </a:pPr>
            <a:r>
              <a:rPr lang="en-GB" dirty="0"/>
              <a:t>Spend 20 minutes discussing with your buddy, your:</a:t>
            </a:r>
          </a:p>
          <a:p>
            <a:r>
              <a:rPr lang="en-GB" dirty="0"/>
              <a:t>Hopes for today</a:t>
            </a:r>
          </a:p>
          <a:p>
            <a:r>
              <a:rPr lang="en-GB" dirty="0"/>
              <a:t>Reflections on the last session </a:t>
            </a:r>
          </a:p>
          <a:p>
            <a:r>
              <a:rPr lang="en-GB" dirty="0"/>
              <a:t>Progress on supporting people through change</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078593" y="1317171"/>
            <a:ext cx="6128250" cy="6128250"/>
          </a:xfrm>
        </p:spPr>
      </p:pic>
    </p:spTree>
    <p:extLst>
      <p:ext uri="{BB962C8B-B14F-4D97-AF65-F5344CB8AC3E}">
        <p14:creationId xmlns:p14="http://schemas.microsoft.com/office/powerpoint/2010/main" val="40564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Understanding the system</a:t>
            </a:r>
          </a:p>
        </p:txBody>
      </p:sp>
    </p:spTree>
    <p:extLst>
      <p:ext uri="{BB962C8B-B14F-4D97-AF65-F5344CB8AC3E}">
        <p14:creationId xmlns:p14="http://schemas.microsoft.com/office/powerpoint/2010/main" val="334798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125963" y="10926"/>
            <a:ext cx="8288614" cy="492961"/>
          </a:xfrm>
        </p:spPr>
        <p:txBody>
          <a:bodyPr>
            <a:normAutofit/>
          </a:bodyPr>
          <a:lstStyle/>
          <a:p>
            <a:r>
              <a:rPr lang="en-GB" dirty="0"/>
              <a:t>Trainer notes: Understanding the system</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18965" y="503887"/>
            <a:ext cx="8906070" cy="5552901"/>
          </a:xfrm>
        </p:spPr>
        <p:txBody>
          <a:bodyPr vert="horz" lIns="91440" tIns="45720" rIns="91440" bIns="45720" rtlCol="0" anchor="t">
            <a:noAutofit/>
          </a:bodyPr>
          <a:lstStyle/>
          <a:p>
            <a:pPr marL="0" indent="0">
              <a:lnSpc>
                <a:spcPct val="100000"/>
              </a:lnSpc>
              <a:spcBef>
                <a:spcPts val="0"/>
              </a:spcBef>
              <a:spcAft>
                <a:spcPts val="600"/>
              </a:spcAft>
              <a:buNone/>
            </a:pPr>
            <a:r>
              <a:rPr lang="en-GB" sz="1200" b="1" dirty="0"/>
              <a:t>Purpose: </a:t>
            </a:r>
            <a:r>
              <a:rPr lang="en-GB" sz="1200" dirty="0"/>
              <a:t> To provide an understanding of the mental health system in England, and how people move through various parts of the system. </a:t>
            </a:r>
            <a:endParaRPr lang="en-GB" sz="1200" b="1" dirty="0"/>
          </a:p>
          <a:p>
            <a:pPr marL="0" indent="0">
              <a:spcBef>
                <a:spcPts val="0"/>
              </a:spcBef>
              <a:buNone/>
            </a:pPr>
            <a:r>
              <a:rPr lang="en-GB" sz="1200" b="1" dirty="0">
                <a:latin typeface="Calibri Light"/>
                <a:cs typeface="Calibri Light"/>
              </a:rPr>
              <a:t>Instructions: </a:t>
            </a:r>
            <a:r>
              <a:rPr lang="en-GB" sz="1200" dirty="0">
                <a:latin typeface="Calibri Light"/>
                <a:cs typeface="Calibri Light"/>
              </a:rPr>
              <a:t>Explain that having an understanding of what is a very complex mental health system in this country is a really important part of the pier roll. You may not have contact with many parts of the system, but it is likely that you will be working with people who have had contact with a number of different services, or who need your support to think about how they manage transitions or changes to their care. </a:t>
            </a:r>
            <a:endParaRPr lang="en-GB" sz="1200" dirty="0"/>
          </a:p>
          <a:p>
            <a:pPr marL="0" indent="0">
              <a:spcBef>
                <a:spcPts val="0"/>
              </a:spcBef>
              <a:buNone/>
            </a:pPr>
            <a:r>
              <a:rPr lang="en-GB" sz="1200" dirty="0">
                <a:latin typeface="Calibri Light"/>
                <a:cs typeface="Calibri Light"/>
              </a:rPr>
              <a:t>Explain that the system overview on slide 18 was developed by the King’s Fund in an article about community health services. While it doesn't focus exclusively on mental health, it does give a good overview of how the different parts of the system connect. At the centre of the diagram you have patients, families and carers, and at the top of the diagram you have an overview of NHS services including primary, secondary, and tertiary care (definition of these on slide 19). At the bottom of the diagram you have an overview of wider, non NHS, services. As you can see this includes social care and the voluntary sector. The next slide shows how somebody can move between primary care and secondary care specifically in a mental health context. This shows how people might start their journey in primary care but following an assessment might ‘step up’ into enhanced primary care or secondary care services. When people are ready to, they might ‘step down’ into the support of primary care, with the option to rapidly re access secondary care services if needed. As you can see from this diagram the voluntary sector provides support and care at all points in the journey. It's also important to be aware of the CCG, or clinical commissioning group, which is responsible for commissioning services. This means that they are responsible for deciding which services are needed for the local population. If you work for an NHS organisation it is likely that the CCG is paying your wages and responsible for making decisions that might affect your role and the service you work for. </a:t>
            </a:r>
            <a:endParaRPr lang="en-GB" sz="1200" dirty="0"/>
          </a:p>
          <a:p>
            <a:pPr marL="0" indent="0">
              <a:spcBef>
                <a:spcPts val="0"/>
              </a:spcBef>
              <a:buNone/>
            </a:pPr>
            <a:r>
              <a:rPr lang="en-GB" sz="1200" dirty="0">
                <a:latin typeface="Calibri Light"/>
                <a:cs typeface="Calibri Light"/>
              </a:rPr>
              <a:t>The next slide shows in more detail some of the typical transitions an individual might go through. Someone’s journey might start with their GP, following an admission to A&amp;E. DMUs are intermediary triage services where people are in distress and might not be safe to return to their home. The maximum stay is 72 hours (as opposed to min 7 days if they were admitted). (NB. DMUs are sometimes known as psychiatric decision units), or following an interaction with the voluntary sector. Where it is identified that they might need more care or support, they will have one of three types of assessment whether they are a child or adolescent, an adult, or accessing forensic services. As you can see people can also transition between the different types of inpatient or community secondary care services, and/or step down back to the support of their GP. </a:t>
            </a:r>
            <a:endParaRPr lang="en-GB" sz="1200" dirty="0"/>
          </a:p>
          <a:p>
            <a:pPr marL="0" indent="0">
              <a:spcBef>
                <a:spcPts val="0"/>
              </a:spcBef>
              <a:buNone/>
            </a:pPr>
            <a:r>
              <a:rPr lang="en-GB" sz="1200" dirty="0">
                <a:latin typeface="Calibri Light"/>
                <a:cs typeface="Calibri Light"/>
              </a:rPr>
              <a:t>Explain that today we will look at some of those transitions in more detail, including what it might feel like to move between the different parts of the system. Later in the day we will spend a little bit more time looking at the different types of statutory and non statutory services that it is useful for you to be aware of for sign posting. </a:t>
            </a:r>
            <a:endParaRPr lang="en-GB" sz="1200" dirty="0"/>
          </a:p>
          <a:p>
            <a:pPr marL="0" indent="0">
              <a:spcBef>
                <a:spcPts val="0"/>
              </a:spcBef>
              <a:buNone/>
            </a:pPr>
            <a:r>
              <a:rPr lang="en-GB" sz="1200" b="1" dirty="0">
                <a:latin typeface="Calibri Light"/>
                <a:cs typeface="Calibri Light"/>
              </a:rPr>
              <a:t>Activity: </a:t>
            </a:r>
            <a:r>
              <a:rPr lang="en-GB" sz="1200" dirty="0">
                <a:latin typeface="Calibri Light"/>
                <a:cs typeface="Calibri Light"/>
              </a:rPr>
              <a:t>Break people into pairs and ask them to share their experiences of transitioning between different parts of the system (if any). Ask them to share only what they’re comfortable to share. Debrief by checking in on how people are feeling after that conversation, </a:t>
            </a:r>
            <a:endParaRPr lang="en-GB" sz="1200" dirty="0"/>
          </a:p>
          <a:p>
            <a:pPr marL="0" indent="0">
              <a:lnSpc>
                <a:spcPct val="100000"/>
              </a:lnSpc>
              <a:spcBef>
                <a:spcPts val="0"/>
              </a:spcBef>
              <a:spcAft>
                <a:spcPts val="600"/>
              </a:spcAft>
              <a:buNone/>
            </a:pPr>
            <a:r>
              <a:rPr lang="en-GB" sz="1200" dirty="0"/>
              <a:t>and if there’s anything they want to share or ask</a:t>
            </a:r>
            <a:endParaRPr lang="en-GB" sz="1200" b="1" dirty="0"/>
          </a:p>
          <a:p>
            <a:pPr marL="0" indent="0">
              <a:lnSpc>
                <a:spcPct val="100000"/>
              </a:lnSpc>
              <a:spcBef>
                <a:spcPts val="0"/>
              </a:spcBef>
              <a:spcAft>
                <a:spcPts val="600"/>
              </a:spcAft>
              <a:buNone/>
            </a:pPr>
            <a:r>
              <a:rPr lang="en-GB" sz="1200" b="1" dirty="0"/>
              <a:t>Timings:  Intro: 10 mins, activity: 15 mins, Debrief: 15 mins</a:t>
            </a:r>
          </a:p>
        </p:txBody>
      </p:sp>
    </p:spTree>
    <p:extLst>
      <p:ext uri="{BB962C8B-B14F-4D97-AF65-F5344CB8AC3E}">
        <p14:creationId xmlns:p14="http://schemas.microsoft.com/office/powerpoint/2010/main" val="319454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B0512-C799-4FE8-9F41-1004B87C9EFD}"/>
              </a:ext>
            </a:extLst>
          </p:cNvPr>
          <p:cNvSpPr>
            <a:spLocks noGrp="1"/>
          </p:cNvSpPr>
          <p:nvPr>
            <p:ph type="title"/>
          </p:nvPr>
        </p:nvSpPr>
        <p:spPr/>
        <p:txBody>
          <a:bodyPr/>
          <a:lstStyle/>
          <a:p>
            <a:r>
              <a:rPr lang="en-GB"/>
              <a:t>System overview</a:t>
            </a:r>
          </a:p>
        </p:txBody>
      </p:sp>
      <p:pic>
        <p:nvPicPr>
          <p:cNvPr id="6" name="Picture 2" descr="Where do NHS community health services fit within systems that support health and care?">
            <a:extLst>
              <a:ext uri="{FF2B5EF4-FFF2-40B4-BE49-F238E27FC236}">
                <a16:creationId xmlns:a16="http://schemas.microsoft.com/office/drawing/2014/main" id="{E0A0907D-2717-48E0-AC6F-5C40B23DD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91"/>
          <a:stretch/>
        </p:blipFill>
        <p:spPr bwMode="auto">
          <a:xfrm>
            <a:off x="489857" y="1093222"/>
            <a:ext cx="7658588" cy="57623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7B1F29-243D-4544-B076-C197A6798DE9}"/>
              </a:ext>
            </a:extLst>
          </p:cNvPr>
          <p:cNvSpPr txBox="1"/>
          <p:nvPr/>
        </p:nvSpPr>
        <p:spPr>
          <a:xfrm>
            <a:off x="742706" y="6576536"/>
            <a:ext cx="5832751" cy="461665"/>
          </a:xfrm>
          <a:prstGeom prst="rect">
            <a:avLst/>
          </a:prstGeom>
          <a:noFill/>
        </p:spPr>
        <p:txBody>
          <a:bodyPr wrap="none" rtlCol="0">
            <a:spAutoFit/>
          </a:bodyPr>
          <a:lstStyle/>
          <a:p>
            <a:r>
              <a:rPr lang="en-GB" sz="1200"/>
              <a:t>Source: Reimagining community services: making the most of our assets (The King’s Fund )</a:t>
            </a:r>
          </a:p>
          <a:p>
            <a:endParaRPr lang="en-GB" sz="1200"/>
          </a:p>
        </p:txBody>
      </p:sp>
    </p:spTree>
    <p:extLst>
      <p:ext uri="{BB962C8B-B14F-4D97-AF65-F5344CB8AC3E}">
        <p14:creationId xmlns:p14="http://schemas.microsoft.com/office/powerpoint/2010/main" val="291534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C6DD-3581-8349-8667-5E3D4FC67AFA}"/>
              </a:ext>
            </a:extLst>
          </p:cNvPr>
          <p:cNvSpPr>
            <a:spLocks noGrp="1"/>
          </p:cNvSpPr>
          <p:nvPr>
            <p:ph type="title"/>
          </p:nvPr>
        </p:nvSpPr>
        <p:spPr/>
        <p:txBody>
          <a:bodyPr/>
          <a:lstStyle/>
          <a:p>
            <a:r>
              <a:rPr lang="en-GB" dirty="0"/>
              <a:t>Primary / Secondary / Tertiary</a:t>
            </a:r>
            <a:endParaRPr lang="en-US" dirty="0"/>
          </a:p>
        </p:txBody>
      </p:sp>
      <p:graphicFrame>
        <p:nvGraphicFramePr>
          <p:cNvPr id="5" name="Content Placeholder 4">
            <a:extLst>
              <a:ext uri="{FF2B5EF4-FFF2-40B4-BE49-F238E27FC236}">
                <a16:creationId xmlns:a16="http://schemas.microsoft.com/office/drawing/2014/main" id="{CFFD323D-F171-4D60-BFDF-6C7626EF94EE}"/>
              </a:ext>
            </a:extLst>
          </p:cNvPr>
          <p:cNvGraphicFramePr>
            <a:graphicFrameLocks noGrp="1"/>
          </p:cNvGraphicFramePr>
          <p:nvPr>
            <p:ph idx="1"/>
            <p:extLst>
              <p:ext uri="{D42A27DB-BD31-4B8C-83A1-F6EECF244321}">
                <p14:modId xmlns:p14="http://schemas.microsoft.com/office/powerpoint/2010/main" val="3657512308"/>
              </p:ext>
            </p:extLst>
          </p:nvPr>
        </p:nvGraphicFramePr>
        <p:xfrm>
          <a:off x="489857" y="1253331"/>
          <a:ext cx="82886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3366778D-D971-4EE2-ADE4-655609FF0CB9}"/>
              </a:ext>
            </a:extLst>
          </p:cNvPr>
          <p:cNvSpPr/>
          <p:nvPr/>
        </p:nvSpPr>
        <p:spPr>
          <a:xfrm>
            <a:off x="78657" y="5956094"/>
            <a:ext cx="6676103" cy="246221"/>
          </a:xfrm>
          <a:prstGeom prst="rect">
            <a:avLst/>
          </a:prstGeom>
        </p:spPr>
        <p:txBody>
          <a:bodyPr wrap="square">
            <a:spAutoFit/>
          </a:bodyPr>
          <a:lstStyle/>
          <a:p>
            <a:r>
              <a:rPr lang="en-GB" sz="1000" dirty="0"/>
              <a:t>Source: </a:t>
            </a:r>
            <a:r>
              <a:rPr lang="en-GB" sz="1000" dirty="0">
                <a:hlinkClick r:id="rId7"/>
              </a:rPr>
              <a:t>https://contact.org.uk/advice-and-support/health-medical-information/health/an-introduction-to-the-nhs/</a:t>
            </a:r>
            <a:r>
              <a:rPr lang="en-GB" sz="1000" dirty="0"/>
              <a:t> </a:t>
            </a:r>
          </a:p>
        </p:txBody>
      </p:sp>
    </p:spTree>
    <p:extLst>
      <p:ext uri="{BB962C8B-B14F-4D97-AF65-F5344CB8AC3E}">
        <p14:creationId xmlns:p14="http://schemas.microsoft.com/office/powerpoint/2010/main" val="202313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a:t>Timetable</a:t>
            </a:r>
          </a:p>
        </p:txBody>
      </p:sp>
      <p:graphicFrame>
        <p:nvGraphicFramePr>
          <p:cNvPr id="4" name="Table 3">
            <a:extLst>
              <a:ext uri="{FF2B5EF4-FFF2-40B4-BE49-F238E27FC236}">
                <a16:creationId xmlns:a16="http://schemas.microsoft.com/office/drawing/2014/main" id="{63C8DFE9-754A-471B-865A-106456A5A5E3}"/>
              </a:ext>
            </a:extLst>
          </p:cNvPr>
          <p:cNvGraphicFramePr>
            <a:graphicFrameLocks noGrp="1"/>
          </p:cNvGraphicFramePr>
          <p:nvPr>
            <p:extLst>
              <p:ext uri="{D42A27DB-BD31-4B8C-83A1-F6EECF244321}">
                <p14:modId xmlns:p14="http://schemas.microsoft.com/office/powerpoint/2010/main" val="2682200345"/>
              </p:ext>
            </p:extLst>
          </p:nvPr>
        </p:nvGraphicFramePr>
        <p:xfrm>
          <a:off x="427693" y="1253541"/>
          <a:ext cx="8288613" cy="4301865"/>
        </p:xfrm>
        <a:graphic>
          <a:graphicData uri="http://schemas.openxmlformats.org/drawingml/2006/table">
            <a:tbl>
              <a:tblPr firstRow="1" bandRow="1">
                <a:tableStyleId>{5C22544A-7EE6-4342-B048-85BDC9FD1C3A}</a:tableStyleId>
              </a:tblPr>
              <a:tblGrid>
                <a:gridCol w="1927273">
                  <a:extLst>
                    <a:ext uri="{9D8B030D-6E8A-4147-A177-3AD203B41FA5}">
                      <a16:colId xmlns:a16="http://schemas.microsoft.com/office/drawing/2014/main" val="4267127324"/>
                    </a:ext>
                  </a:extLst>
                </a:gridCol>
                <a:gridCol w="6361340">
                  <a:extLst>
                    <a:ext uri="{9D8B030D-6E8A-4147-A177-3AD203B41FA5}">
                      <a16:colId xmlns:a16="http://schemas.microsoft.com/office/drawing/2014/main" val="4258629903"/>
                    </a:ext>
                  </a:extLst>
                </a:gridCol>
              </a:tblGrid>
              <a:tr h="356409">
                <a:tc>
                  <a:txBody>
                    <a:bodyPr/>
                    <a:lstStyle/>
                    <a:p>
                      <a:r>
                        <a:rPr lang="en-GB" sz="1600" dirty="0">
                          <a:latin typeface="+mj-lt"/>
                        </a:rPr>
                        <a:t>Time</a:t>
                      </a:r>
                    </a:p>
                  </a:txBody>
                  <a:tcPr anchor="ctr"/>
                </a:tc>
                <a:tc>
                  <a:txBody>
                    <a:bodyPr/>
                    <a:lstStyle/>
                    <a:p>
                      <a:r>
                        <a:rPr lang="en-GB" sz="1600" dirty="0">
                          <a:latin typeface="+mj-lt"/>
                        </a:rPr>
                        <a:t>Session overview</a:t>
                      </a:r>
                    </a:p>
                  </a:txBody>
                  <a:tcPr anchor="ctr"/>
                </a:tc>
                <a:extLst>
                  <a:ext uri="{0D108BD9-81ED-4DB2-BD59-A6C34878D82A}">
                    <a16:rowId xmlns:a16="http://schemas.microsoft.com/office/drawing/2014/main" val="597294938"/>
                  </a:ext>
                </a:extLst>
              </a:tr>
              <a:tr h="328788">
                <a:tc>
                  <a:txBody>
                    <a:bodyPr/>
                    <a:lstStyle/>
                    <a:p>
                      <a:r>
                        <a:rPr lang="en-GB" sz="1400" dirty="0">
                          <a:latin typeface="+mj-lt"/>
                        </a:rPr>
                        <a:t>10-10.15am</a:t>
                      </a:r>
                      <a:endParaRPr lang="en-US" dirty="0"/>
                    </a:p>
                  </a:txBody>
                  <a:tcPr anchor="ctr"/>
                </a:tc>
                <a:tc>
                  <a:txBody>
                    <a:bodyPr/>
                    <a:lstStyle/>
                    <a:p>
                      <a:pPr marL="0" algn="l" rtl="0" eaLnBrk="1" latinLnBrk="0" hangingPunct="1"/>
                      <a:r>
                        <a:rPr lang="en-GB" sz="1400" b="0" i="0" kern="1200" dirty="0">
                          <a:solidFill>
                            <a:schemeClr val="dk1"/>
                          </a:solidFill>
                          <a:latin typeface="+mj-lt"/>
                          <a:ea typeface="+mn-ea"/>
                          <a:cs typeface="+mn-cs"/>
                        </a:rPr>
                        <a:t>Welcome and housekeeping </a:t>
                      </a:r>
                    </a:p>
                  </a:txBody>
                  <a:tcPr anchor="ctr"/>
                </a:tc>
                <a:extLst>
                  <a:ext uri="{0D108BD9-81ED-4DB2-BD59-A6C34878D82A}">
                    <a16:rowId xmlns:a16="http://schemas.microsoft.com/office/drawing/2014/main" val="1646153646"/>
                  </a:ext>
                </a:extLst>
              </a:tr>
              <a:tr h="328788">
                <a:tc>
                  <a:txBody>
                    <a:bodyPr/>
                    <a:lstStyle/>
                    <a:p>
                      <a:r>
                        <a:rPr lang="en-GB" sz="1400" dirty="0">
                          <a:latin typeface="+mj-lt"/>
                        </a:rPr>
                        <a:t>10.15-10.10.35am</a:t>
                      </a:r>
                    </a:p>
                  </a:txBody>
                  <a:tcPr anchor="ctr"/>
                </a:tc>
                <a:tc>
                  <a:txBody>
                    <a:bodyPr/>
                    <a:lstStyle/>
                    <a:p>
                      <a:pPr marL="0" algn="l" rtl="0" eaLnBrk="1" latinLnBrk="0" hangingPunct="1"/>
                      <a:r>
                        <a:rPr lang="en-GB" sz="1400" b="0" i="0" kern="1200" dirty="0">
                          <a:solidFill>
                            <a:schemeClr val="dk1"/>
                          </a:solidFill>
                          <a:latin typeface="+mj-lt"/>
                          <a:ea typeface="+mn-ea"/>
                          <a:cs typeface="+mn-cs"/>
                        </a:rPr>
                        <a:t>Buddy catch up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3382084450"/>
                  </a:ext>
                </a:extLst>
              </a:tr>
              <a:tr h="328788">
                <a:tc>
                  <a:txBody>
                    <a:bodyPr/>
                    <a:lstStyle/>
                    <a:p>
                      <a:r>
                        <a:rPr lang="en-GB" sz="1400" i="0" dirty="0">
                          <a:latin typeface="+mj-lt"/>
                        </a:rPr>
                        <a:t>10.35-11.15am</a:t>
                      </a:r>
                    </a:p>
                  </a:txBody>
                  <a:tcPr anchor="ctr"/>
                </a:tc>
                <a:tc>
                  <a:txBody>
                    <a:bodyPr/>
                    <a:lstStyle/>
                    <a:p>
                      <a:pPr marL="0" algn="l" rtl="0" eaLnBrk="1" latinLnBrk="0" hangingPunct="1"/>
                      <a:r>
                        <a:rPr lang="en-GB" sz="1400" b="0" i="0" kern="1200" dirty="0">
                          <a:solidFill>
                            <a:schemeClr val="dk1"/>
                          </a:solidFill>
                          <a:latin typeface="+mj-lt"/>
                          <a:ea typeface="+mn-ea"/>
                          <a:cs typeface="+mn-cs"/>
                        </a:rPr>
                        <a:t>System overview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2855397354"/>
                  </a:ext>
                </a:extLst>
              </a:tr>
              <a:tr h="328788">
                <a:tc>
                  <a:txBody>
                    <a:bodyPr/>
                    <a:lstStyle/>
                    <a:p>
                      <a:r>
                        <a:rPr lang="en-GB" sz="1400" i="1" dirty="0">
                          <a:latin typeface="+mj-lt"/>
                        </a:rPr>
                        <a:t>11.15-11.30am</a:t>
                      </a:r>
                    </a:p>
                  </a:txBody>
                  <a:tcPr anchor="ctr"/>
                </a:tc>
                <a:tc>
                  <a:txBody>
                    <a:bodyPr/>
                    <a:lstStyle/>
                    <a:p>
                      <a:pPr marL="0" algn="l" defTabSz="914400" rtl="0" eaLnBrk="1" fontAlgn="ctr" latinLnBrk="0" hangingPunct="1"/>
                      <a:r>
                        <a:rPr lang="en-GB" sz="1400" b="0" i="0" kern="1200" dirty="0">
                          <a:solidFill>
                            <a:schemeClr val="dk1"/>
                          </a:solidFill>
                          <a:latin typeface="+mj-lt"/>
                          <a:ea typeface="+mn-ea"/>
                          <a:cs typeface="+mn-cs"/>
                        </a:rPr>
                        <a:t>  </a:t>
                      </a:r>
                      <a:r>
                        <a:rPr lang="en-GB" sz="1400" b="0" i="1" kern="1200" dirty="0">
                          <a:solidFill>
                            <a:schemeClr val="dk1"/>
                          </a:solidFill>
                          <a:latin typeface="+mj-lt"/>
                          <a:ea typeface="+mn-ea"/>
                          <a:cs typeface="+mn-cs"/>
                        </a:rPr>
                        <a:t>Break</a:t>
                      </a:r>
                    </a:p>
                  </a:txBody>
                  <a:tcPr marL="9525" marR="9525" marT="9525" marB="0" anchor="ctr"/>
                </a:tc>
                <a:extLst>
                  <a:ext uri="{0D108BD9-81ED-4DB2-BD59-A6C34878D82A}">
                    <a16:rowId xmlns:a16="http://schemas.microsoft.com/office/drawing/2014/main" val="438932699"/>
                  </a:ext>
                </a:extLst>
              </a:tr>
              <a:tr h="328788">
                <a:tc>
                  <a:txBody>
                    <a:bodyPr/>
                    <a:lstStyle/>
                    <a:p>
                      <a:r>
                        <a:rPr lang="en-GB" sz="1400" i="0" dirty="0">
                          <a:latin typeface="+mj-lt"/>
                        </a:rPr>
                        <a:t>11.30-12.45pm</a:t>
                      </a:r>
                    </a:p>
                  </a:txBody>
                  <a:tcPr anchor="ctr"/>
                </a:tc>
                <a:tc>
                  <a:txBody>
                    <a:bodyPr/>
                    <a:lstStyle/>
                    <a:p>
                      <a:pPr marL="0" algn="l" rtl="0" eaLnBrk="1" fontAlgn="ctr" latinLnBrk="0" hangingPunct="1"/>
                      <a:r>
                        <a:rPr lang="en-GB" sz="1400" b="0" i="0" kern="1200" dirty="0">
                          <a:solidFill>
                            <a:schemeClr val="dk1"/>
                          </a:solidFill>
                          <a:latin typeface="+mj-lt"/>
                          <a:ea typeface="+mn-ea"/>
                          <a:cs typeface="+mn-cs"/>
                        </a:rPr>
                        <a:t> Adult mental health case studies  </a:t>
                      </a:r>
                    </a:p>
                  </a:txBody>
                  <a:tcPr marL="9525" marR="9525" marT="9525" marB="0" anchor="ctr"/>
                </a:tc>
                <a:extLst>
                  <a:ext uri="{0D108BD9-81ED-4DB2-BD59-A6C34878D82A}">
                    <a16:rowId xmlns:a16="http://schemas.microsoft.com/office/drawing/2014/main" val="4055991151"/>
                  </a:ext>
                </a:extLst>
              </a:tr>
              <a:tr h="328788">
                <a:tc>
                  <a:txBody>
                    <a:bodyPr/>
                    <a:lstStyle/>
                    <a:p>
                      <a:pPr marL="0" algn="l" defTabSz="914400" rtl="0" eaLnBrk="1" latinLnBrk="0" hangingPunct="1"/>
                      <a:r>
                        <a:rPr lang="en-GB" sz="1400" i="1" kern="1200" dirty="0">
                          <a:solidFill>
                            <a:schemeClr val="dk1"/>
                          </a:solidFill>
                          <a:latin typeface="+mj-lt"/>
                          <a:ea typeface="+mn-ea"/>
                          <a:cs typeface="+mn-cs"/>
                        </a:rPr>
                        <a:t>12.45-1.45pm</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b="0" i="0" kern="1200" dirty="0">
                          <a:solidFill>
                            <a:schemeClr val="dk1"/>
                          </a:solidFill>
                          <a:latin typeface="+mj-lt"/>
                          <a:ea typeface="+mn-ea"/>
                          <a:cs typeface="+mn-cs"/>
                        </a:rPr>
                        <a:t>  </a:t>
                      </a:r>
                      <a:r>
                        <a:rPr lang="en-GB" sz="1400" b="0" i="1" kern="1200" dirty="0">
                          <a:solidFill>
                            <a:schemeClr val="dk1"/>
                          </a:solidFill>
                          <a:latin typeface="+mj-lt"/>
                          <a:ea typeface="+mn-ea"/>
                          <a:cs typeface="+mn-cs"/>
                        </a:rPr>
                        <a:t>Lunch</a:t>
                      </a:r>
                    </a:p>
                  </a:txBody>
                  <a:tcPr marL="9525" marR="9525" marT="9525" marB="0" anchor="ctr"/>
                </a:tc>
                <a:extLst>
                  <a:ext uri="{0D108BD9-81ED-4DB2-BD59-A6C34878D82A}">
                    <a16:rowId xmlns:a16="http://schemas.microsoft.com/office/drawing/2014/main" val="753921261"/>
                  </a:ext>
                </a:extLst>
              </a:tr>
              <a:tr h="328788">
                <a:tc>
                  <a:txBody>
                    <a:bodyPr/>
                    <a:lstStyle/>
                    <a:p>
                      <a:r>
                        <a:rPr lang="en-GB" sz="1400" dirty="0">
                          <a:latin typeface="+mj-lt"/>
                        </a:rPr>
                        <a:t>1.45-2.00pm</a:t>
                      </a:r>
                    </a:p>
                  </a:txBody>
                  <a:tcPr anchor="ctr"/>
                </a:tc>
                <a:tc>
                  <a:txBody>
                    <a:bodyPr/>
                    <a:lstStyle/>
                    <a:p>
                      <a:pPr marL="0" algn="l" rtl="0" eaLnBrk="1" latinLnBrk="0" hangingPunct="1"/>
                      <a:r>
                        <a:rPr lang="en-GB" sz="1400" b="0" i="0" kern="1200" dirty="0">
                          <a:solidFill>
                            <a:schemeClr val="dk1"/>
                          </a:solidFill>
                          <a:latin typeface="+mj-lt"/>
                          <a:ea typeface="+mn-ea"/>
                          <a:cs typeface="+mn-cs"/>
                        </a:rPr>
                        <a:t>Overview of statutory services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2570359352"/>
                  </a:ext>
                </a:extLst>
              </a:tr>
              <a:tr h="328788">
                <a:tc>
                  <a:txBody>
                    <a:bodyPr/>
                    <a:lstStyle/>
                    <a:p>
                      <a:r>
                        <a:rPr lang="en-GB" sz="1400" dirty="0">
                          <a:latin typeface="+mj-lt"/>
                        </a:rPr>
                        <a:t>2.00-3.00pm</a:t>
                      </a:r>
                    </a:p>
                  </a:txBody>
                  <a:tcPr anchor="ctr"/>
                </a:tc>
                <a:tc>
                  <a:txBody>
                    <a:bodyPr/>
                    <a:lstStyle/>
                    <a:p>
                      <a:pPr marL="0" algn="l" rtl="0" eaLnBrk="1" latinLnBrk="0" hangingPunct="1"/>
                      <a:r>
                        <a:rPr lang="en-GB" sz="1400" b="0" i="0" kern="1200" dirty="0">
                          <a:solidFill>
                            <a:schemeClr val="dk1"/>
                          </a:solidFill>
                          <a:latin typeface="+mj-lt"/>
                          <a:ea typeface="+mn-ea"/>
                          <a:cs typeface="+mn-cs"/>
                        </a:rPr>
                        <a:t>CAMHS case studies </a:t>
                      </a:r>
                    </a:p>
                  </a:txBody>
                  <a:tcPr anchor="ctr"/>
                </a:tc>
                <a:extLst>
                  <a:ext uri="{0D108BD9-81ED-4DB2-BD59-A6C34878D82A}">
                    <a16:rowId xmlns:a16="http://schemas.microsoft.com/office/drawing/2014/main" val="3983499953"/>
                  </a:ext>
                </a:extLst>
              </a:tr>
              <a:tr h="328788">
                <a:tc>
                  <a:txBody>
                    <a:bodyPr/>
                    <a:lstStyle/>
                    <a:p>
                      <a:r>
                        <a:rPr lang="en-GB" sz="1400" i="1" dirty="0">
                          <a:latin typeface="+mj-lt"/>
                        </a:rPr>
                        <a:t>3.00-3.10pm</a:t>
                      </a:r>
                    </a:p>
                  </a:txBody>
                  <a:tcPr anchor="ctr"/>
                </a:tc>
                <a:tc>
                  <a:txBody>
                    <a:bodyPr/>
                    <a:lstStyle/>
                    <a:p>
                      <a:pPr marL="0" algn="l" defTabSz="914400" rtl="0" eaLnBrk="1" latinLnBrk="0" hangingPunct="1"/>
                      <a:r>
                        <a:rPr lang="en-GB" sz="1400" b="0" i="1" kern="1200" dirty="0">
                          <a:solidFill>
                            <a:schemeClr val="dk1"/>
                          </a:solidFill>
                          <a:latin typeface="+mj-lt"/>
                          <a:ea typeface="+mn-ea"/>
                          <a:cs typeface="+mn-cs"/>
                        </a:rPr>
                        <a:t>Break</a:t>
                      </a:r>
                    </a:p>
                  </a:txBody>
                  <a:tcPr anchor="ctr"/>
                </a:tc>
                <a:extLst>
                  <a:ext uri="{0D108BD9-81ED-4DB2-BD59-A6C34878D82A}">
                    <a16:rowId xmlns:a16="http://schemas.microsoft.com/office/drawing/2014/main" val="2500784033"/>
                  </a:ext>
                </a:extLst>
              </a:tr>
              <a:tr h="328788">
                <a:tc>
                  <a:txBody>
                    <a:bodyPr/>
                    <a:lstStyle/>
                    <a:p>
                      <a:r>
                        <a:rPr lang="en-GB" sz="1400" i="0" dirty="0">
                          <a:latin typeface="+mj-lt"/>
                        </a:rPr>
                        <a:t>3.10-3.45pm</a:t>
                      </a:r>
                    </a:p>
                  </a:txBody>
                  <a:tcPr anchor="ctr"/>
                </a:tc>
                <a:tc>
                  <a:txBody>
                    <a:bodyPr/>
                    <a:lstStyle/>
                    <a:p>
                      <a:r>
                        <a:rPr lang="en-GB" sz="1400" b="0" i="0" kern="1200" dirty="0">
                          <a:solidFill>
                            <a:schemeClr val="dk1"/>
                          </a:solidFill>
                          <a:latin typeface="+mj-lt"/>
                          <a:ea typeface="+mn-ea"/>
                          <a:cs typeface="+mn-cs"/>
                        </a:rPr>
                        <a:t>Voluntary and community sector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204884145"/>
                  </a:ext>
                </a:extLst>
              </a:tr>
              <a:tr h="328788">
                <a:tc>
                  <a:txBody>
                    <a:bodyPr/>
                    <a:lstStyle/>
                    <a:p>
                      <a:r>
                        <a:rPr lang="en-GB" sz="1400" i="0" dirty="0">
                          <a:latin typeface="+mj-lt"/>
                        </a:rPr>
                        <a:t>3.45-4.00pm</a:t>
                      </a:r>
                    </a:p>
                  </a:txBody>
                  <a:tcPr anchor="ctr"/>
                </a:tc>
                <a:tc>
                  <a:txBody>
                    <a:bodyPr/>
                    <a:lstStyle/>
                    <a:p>
                      <a:r>
                        <a:rPr lang="en-GB" sz="1400" b="0" i="0" kern="1200" dirty="0">
                          <a:solidFill>
                            <a:schemeClr val="dk1"/>
                          </a:solidFill>
                          <a:latin typeface="+mj-lt"/>
                          <a:ea typeface="+mn-ea"/>
                          <a:cs typeface="+mn-cs"/>
                        </a:rPr>
                        <a:t>Buddies and action planning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3207661240"/>
                  </a:ext>
                </a:extLst>
              </a:tr>
              <a:tr h="328788">
                <a:tc>
                  <a:txBody>
                    <a:bodyPr/>
                    <a:lstStyle/>
                    <a:p>
                      <a:r>
                        <a:rPr lang="en-GB" sz="1400" i="1" dirty="0">
                          <a:latin typeface="+mj-lt"/>
                        </a:rPr>
                        <a:t>4.00pm</a:t>
                      </a:r>
                    </a:p>
                  </a:txBody>
                  <a:tcPr anchor="ctr"/>
                </a:tc>
                <a:tc>
                  <a:txBody>
                    <a:bodyPr/>
                    <a:lstStyle/>
                    <a:p>
                      <a:r>
                        <a:rPr lang="en-GB" sz="1400" b="0" i="1" kern="1200" dirty="0">
                          <a:solidFill>
                            <a:schemeClr val="dk1"/>
                          </a:solidFill>
                          <a:latin typeface="+mj-lt"/>
                          <a:ea typeface="+mn-ea"/>
                          <a:cs typeface="+mn-cs"/>
                        </a:rPr>
                        <a:t>Close</a:t>
                      </a:r>
                    </a:p>
                  </a:txBody>
                  <a:tcPr anchor="ctr"/>
                </a:tc>
                <a:extLst>
                  <a:ext uri="{0D108BD9-81ED-4DB2-BD59-A6C34878D82A}">
                    <a16:rowId xmlns:a16="http://schemas.microsoft.com/office/drawing/2014/main" val="247605245"/>
                  </a:ext>
                </a:extLst>
              </a:tr>
            </a:tbl>
          </a:graphicData>
        </a:graphic>
      </p:graphicFrame>
      <p:sp>
        <p:nvSpPr>
          <p:cNvPr id="3" name="TextBox 2">
            <a:extLst>
              <a:ext uri="{FF2B5EF4-FFF2-40B4-BE49-F238E27FC236}">
                <a16:creationId xmlns:a16="http://schemas.microsoft.com/office/drawing/2014/main" id="{A2251D9B-F374-4BE3-B040-DD9D060016FB}"/>
              </a:ext>
            </a:extLst>
          </p:cNvPr>
          <p:cNvSpPr txBox="1"/>
          <p:nvPr/>
        </p:nvSpPr>
        <p:spPr>
          <a:xfrm>
            <a:off x="427693" y="5719131"/>
            <a:ext cx="5633138" cy="646331"/>
          </a:xfrm>
          <a:prstGeom prst="rect">
            <a:avLst/>
          </a:prstGeom>
          <a:noFill/>
        </p:spPr>
        <p:txBody>
          <a:bodyPr wrap="square" rtlCol="0">
            <a:spAutoFit/>
          </a:bodyPr>
          <a:lstStyle/>
          <a:p>
            <a:r>
              <a:rPr lang="en-GB" b="1"/>
              <a:t>NB. All timings are approximate and may change in response to the needs of the group</a:t>
            </a:r>
          </a:p>
        </p:txBody>
      </p:sp>
    </p:spTree>
    <p:extLst>
      <p:ext uri="{BB962C8B-B14F-4D97-AF65-F5344CB8AC3E}">
        <p14:creationId xmlns:p14="http://schemas.microsoft.com/office/powerpoint/2010/main" val="36655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611F0-496C-49B9-96CD-BAE45A91FF1A}"/>
              </a:ext>
            </a:extLst>
          </p:cNvPr>
          <p:cNvSpPr>
            <a:spLocks noGrp="1"/>
          </p:cNvSpPr>
          <p:nvPr>
            <p:ph type="title"/>
          </p:nvPr>
        </p:nvSpPr>
        <p:spPr/>
        <p:txBody>
          <a:bodyPr/>
          <a:lstStyle/>
          <a:p>
            <a:r>
              <a:rPr lang="en-GB"/>
              <a:t>Moving between services</a:t>
            </a:r>
          </a:p>
        </p:txBody>
      </p:sp>
      <p:sp>
        <p:nvSpPr>
          <p:cNvPr id="7" name="Oval 6">
            <a:extLst>
              <a:ext uri="{FF2B5EF4-FFF2-40B4-BE49-F238E27FC236}">
                <a16:creationId xmlns:a16="http://schemas.microsoft.com/office/drawing/2014/main" id="{A6E25619-EDBE-4FE7-806B-8872FD328877}"/>
              </a:ext>
            </a:extLst>
          </p:cNvPr>
          <p:cNvSpPr/>
          <p:nvPr/>
        </p:nvSpPr>
        <p:spPr>
          <a:xfrm>
            <a:off x="2115191" y="2442588"/>
            <a:ext cx="4888523" cy="3903784"/>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8" name="Oval 7">
            <a:extLst>
              <a:ext uri="{FF2B5EF4-FFF2-40B4-BE49-F238E27FC236}">
                <a16:creationId xmlns:a16="http://schemas.microsoft.com/office/drawing/2014/main" id="{6168326F-76C4-4F79-9471-A217439A8CC0}"/>
              </a:ext>
            </a:extLst>
          </p:cNvPr>
          <p:cNvSpPr/>
          <p:nvPr/>
        </p:nvSpPr>
        <p:spPr>
          <a:xfrm>
            <a:off x="3272018" y="1148740"/>
            <a:ext cx="2574867" cy="214263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GB">
              <a:solidFill>
                <a:schemeClr val="tx1"/>
              </a:solidFill>
            </a:endParaRPr>
          </a:p>
        </p:txBody>
      </p:sp>
      <p:sp>
        <p:nvSpPr>
          <p:cNvPr id="9" name="TextBox 8">
            <a:extLst>
              <a:ext uri="{FF2B5EF4-FFF2-40B4-BE49-F238E27FC236}">
                <a16:creationId xmlns:a16="http://schemas.microsoft.com/office/drawing/2014/main" id="{AEDC7265-82E6-41DB-8625-80E328A45F75}"/>
              </a:ext>
            </a:extLst>
          </p:cNvPr>
          <p:cNvSpPr txBox="1"/>
          <p:nvPr/>
        </p:nvSpPr>
        <p:spPr>
          <a:xfrm>
            <a:off x="3879512" y="2465603"/>
            <a:ext cx="1359877" cy="646331"/>
          </a:xfrm>
          <a:prstGeom prst="rect">
            <a:avLst/>
          </a:prstGeom>
          <a:noFill/>
        </p:spPr>
        <p:txBody>
          <a:bodyPr wrap="square" rtlCol="0">
            <a:spAutoFit/>
          </a:bodyPr>
          <a:lstStyle/>
          <a:p>
            <a:pPr algn="ctr"/>
            <a:r>
              <a:rPr lang="en-GB"/>
              <a:t>Enhanced primary care</a:t>
            </a:r>
          </a:p>
        </p:txBody>
      </p:sp>
      <p:sp>
        <p:nvSpPr>
          <p:cNvPr id="10" name="TextBox 9">
            <a:extLst>
              <a:ext uri="{FF2B5EF4-FFF2-40B4-BE49-F238E27FC236}">
                <a16:creationId xmlns:a16="http://schemas.microsoft.com/office/drawing/2014/main" id="{E544D5A4-17D6-4D2B-9A57-D17AD773EBE2}"/>
              </a:ext>
            </a:extLst>
          </p:cNvPr>
          <p:cNvSpPr txBox="1"/>
          <p:nvPr/>
        </p:nvSpPr>
        <p:spPr>
          <a:xfrm>
            <a:off x="3730041" y="1536810"/>
            <a:ext cx="1658817" cy="369332"/>
          </a:xfrm>
          <a:prstGeom prst="rect">
            <a:avLst/>
          </a:prstGeom>
          <a:noFill/>
        </p:spPr>
        <p:txBody>
          <a:bodyPr wrap="square" rtlCol="0">
            <a:spAutoFit/>
          </a:bodyPr>
          <a:lstStyle/>
          <a:p>
            <a:pPr algn="ctr"/>
            <a:r>
              <a:rPr lang="en-GB"/>
              <a:t>Secondary Care</a:t>
            </a:r>
          </a:p>
        </p:txBody>
      </p:sp>
      <p:sp>
        <p:nvSpPr>
          <p:cNvPr id="11" name="Rectangle 10">
            <a:extLst>
              <a:ext uri="{FF2B5EF4-FFF2-40B4-BE49-F238E27FC236}">
                <a16:creationId xmlns:a16="http://schemas.microsoft.com/office/drawing/2014/main" id="{489BB265-9EB2-494F-A968-41748E357169}"/>
              </a:ext>
            </a:extLst>
          </p:cNvPr>
          <p:cNvSpPr/>
          <p:nvPr/>
        </p:nvSpPr>
        <p:spPr>
          <a:xfrm>
            <a:off x="2036058" y="3314391"/>
            <a:ext cx="5046781" cy="4546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Assessment</a:t>
            </a:r>
          </a:p>
        </p:txBody>
      </p:sp>
      <p:sp>
        <p:nvSpPr>
          <p:cNvPr id="13" name="Arrow: Down 12">
            <a:extLst>
              <a:ext uri="{FF2B5EF4-FFF2-40B4-BE49-F238E27FC236}">
                <a16:creationId xmlns:a16="http://schemas.microsoft.com/office/drawing/2014/main" id="{383D7DEC-A0BB-4D1A-8AB5-E424E11BBE46}"/>
              </a:ext>
            </a:extLst>
          </p:cNvPr>
          <p:cNvSpPr/>
          <p:nvPr/>
        </p:nvSpPr>
        <p:spPr>
          <a:xfrm>
            <a:off x="3192893" y="2465603"/>
            <a:ext cx="241974" cy="1470703"/>
          </a:xfrm>
          <a:prstGeom prst="downArrow">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15FA935D-BC2D-4F6C-AEC2-2D4BA619DFA3}"/>
              </a:ext>
            </a:extLst>
          </p:cNvPr>
          <p:cNvSpPr/>
          <p:nvPr/>
        </p:nvSpPr>
        <p:spPr>
          <a:xfrm rot="10800000">
            <a:off x="3558413" y="2442586"/>
            <a:ext cx="241974" cy="1470703"/>
          </a:xfrm>
          <a:prstGeom prst="downArrow">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6E6697AA-C0E4-40D8-8157-19996EC92CDE}"/>
              </a:ext>
            </a:extLst>
          </p:cNvPr>
          <p:cNvSpPr/>
          <p:nvPr/>
        </p:nvSpPr>
        <p:spPr>
          <a:xfrm rot="10800000">
            <a:off x="5480347" y="2442586"/>
            <a:ext cx="241974" cy="1470703"/>
          </a:xfrm>
          <a:prstGeom prst="downArrow">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E54E2DF-A8E1-4DF8-9CF1-0F95AE173771}"/>
              </a:ext>
            </a:extLst>
          </p:cNvPr>
          <p:cNvSpPr txBox="1"/>
          <p:nvPr/>
        </p:nvSpPr>
        <p:spPr>
          <a:xfrm>
            <a:off x="3730041" y="5243639"/>
            <a:ext cx="1658817" cy="369332"/>
          </a:xfrm>
          <a:prstGeom prst="rect">
            <a:avLst/>
          </a:prstGeom>
          <a:noFill/>
        </p:spPr>
        <p:txBody>
          <a:bodyPr wrap="square" rtlCol="0">
            <a:spAutoFit/>
          </a:bodyPr>
          <a:lstStyle/>
          <a:p>
            <a:pPr algn="ctr"/>
            <a:r>
              <a:rPr lang="en-GB"/>
              <a:t>Primary Care</a:t>
            </a:r>
          </a:p>
        </p:txBody>
      </p:sp>
      <p:sp>
        <p:nvSpPr>
          <p:cNvPr id="17" name="Rectangle 16">
            <a:extLst>
              <a:ext uri="{FF2B5EF4-FFF2-40B4-BE49-F238E27FC236}">
                <a16:creationId xmlns:a16="http://schemas.microsoft.com/office/drawing/2014/main" id="{D5B19210-587C-4463-903F-F503145E70A8}"/>
              </a:ext>
            </a:extLst>
          </p:cNvPr>
          <p:cNvSpPr/>
          <p:nvPr/>
        </p:nvSpPr>
        <p:spPr>
          <a:xfrm>
            <a:off x="2400412" y="4053840"/>
            <a:ext cx="1954667" cy="587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Step Down </a:t>
            </a:r>
          </a:p>
          <a:p>
            <a:pPr algn="ctr"/>
            <a:r>
              <a:rPr lang="en-GB" sz="1600">
                <a:solidFill>
                  <a:schemeClr val="tx1"/>
                </a:solidFill>
              </a:rPr>
              <a:t>(with rapid re-access)</a:t>
            </a:r>
          </a:p>
        </p:txBody>
      </p:sp>
      <p:sp>
        <p:nvSpPr>
          <p:cNvPr id="18" name="Rectangle 17">
            <a:extLst>
              <a:ext uri="{FF2B5EF4-FFF2-40B4-BE49-F238E27FC236}">
                <a16:creationId xmlns:a16="http://schemas.microsoft.com/office/drawing/2014/main" id="{A2B3E092-5292-45F8-B6CF-8790A6A1DC69}"/>
              </a:ext>
            </a:extLst>
          </p:cNvPr>
          <p:cNvSpPr/>
          <p:nvPr/>
        </p:nvSpPr>
        <p:spPr>
          <a:xfrm>
            <a:off x="5077644" y="4053840"/>
            <a:ext cx="1584960" cy="587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Step Up</a:t>
            </a:r>
          </a:p>
        </p:txBody>
      </p:sp>
      <p:sp>
        <p:nvSpPr>
          <p:cNvPr id="19" name="Rectangle 18">
            <a:extLst>
              <a:ext uri="{FF2B5EF4-FFF2-40B4-BE49-F238E27FC236}">
                <a16:creationId xmlns:a16="http://schemas.microsoft.com/office/drawing/2014/main" id="{D8FBDB7D-8976-4D7E-B4AC-3C5C8EF20267}"/>
              </a:ext>
            </a:extLst>
          </p:cNvPr>
          <p:cNvSpPr/>
          <p:nvPr/>
        </p:nvSpPr>
        <p:spPr>
          <a:xfrm rot="5400000">
            <a:off x="5606027" y="3348117"/>
            <a:ext cx="5197631" cy="7988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solidFill>
                  <a:schemeClr val="tx1"/>
                </a:solidFill>
              </a:rPr>
              <a:t>Voluntary sector</a:t>
            </a:r>
          </a:p>
        </p:txBody>
      </p:sp>
      <p:sp>
        <p:nvSpPr>
          <p:cNvPr id="21" name="Rectangle 20">
            <a:extLst>
              <a:ext uri="{FF2B5EF4-FFF2-40B4-BE49-F238E27FC236}">
                <a16:creationId xmlns:a16="http://schemas.microsoft.com/office/drawing/2014/main" id="{DF7B06A9-50A7-4DF1-AB23-F7372DCE33D9}"/>
              </a:ext>
            </a:extLst>
          </p:cNvPr>
          <p:cNvSpPr/>
          <p:nvPr/>
        </p:nvSpPr>
        <p:spPr>
          <a:xfrm>
            <a:off x="591395" y="1148740"/>
            <a:ext cx="798876" cy="51984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GB">
                <a:solidFill>
                  <a:schemeClr val="tx1"/>
                </a:solidFill>
              </a:rPr>
              <a:t>CCG</a:t>
            </a:r>
          </a:p>
        </p:txBody>
      </p:sp>
      <p:sp>
        <p:nvSpPr>
          <p:cNvPr id="23" name="Arrow: Left 22">
            <a:extLst>
              <a:ext uri="{FF2B5EF4-FFF2-40B4-BE49-F238E27FC236}">
                <a16:creationId xmlns:a16="http://schemas.microsoft.com/office/drawing/2014/main" id="{693E0941-9C79-4D96-BF6C-E7836A1E33C5}"/>
              </a:ext>
            </a:extLst>
          </p:cNvPr>
          <p:cNvSpPr/>
          <p:nvPr/>
        </p:nvSpPr>
        <p:spPr>
          <a:xfrm>
            <a:off x="7233920" y="1355203"/>
            <a:ext cx="571484" cy="484632"/>
          </a:xfrm>
          <a:prstGeom prst="lef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4" name="Arrow: Left 23">
            <a:extLst>
              <a:ext uri="{FF2B5EF4-FFF2-40B4-BE49-F238E27FC236}">
                <a16:creationId xmlns:a16="http://schemas.microsoft.com/office/drawing/2014/main" id="{402FE02F-9FBE-4E4B-BD8D-867F1FF0101A}"/>
              </a:ext>
            </a:extLst>
          </p:cNvPr>
          <p:cNvSpPr/>
          <p:nvPr/>
        </p:nvSpPr>
        <p:spPr>
          <a:xfrm>
            <a:off x="7233920" y="3262923"/>
            <a:ext cx="571484" cy="484632"/>
          </a:xfrm>
          <a:prstGeom prst="lef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5" name="Arrow: Left 24">
            <a:extLst>
              <a:ext uri="{FF2B5EF4-FFF2-40B4-BE49-F238E27FC236}">
                <a16:creationId xmlns:a16="http://schemas.microsoft.com/office/drawing/2014/main" id="{51A78E84-73BC-435E-AAF0-C70C1BCCAC5E}"/>
              </a:ext>
            </a:extLst>
          </p:cNvPr>
          <p:cNvSpPr/>
          <p:nvPr/>
        </p:nvSpPr>
        <p:spPr>
          <a:xfrm>
            <a:off x="7233920" y="5185989"/>
            <a:ext cx="571484" cy="484632"/>
          </a:xfrm>
          <a:prstGeom prst="lef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6" name="Arrow: Left 25">
            <a:extLst>
              <a:ext uri="{FF2B5EF4-FFF2-40B4-BE49-F238E27FC236}">
                <a16:creationId xmlns:a16="http://schemas.microsoft.com/office/drawing/2014/main" id="{DB8ACD35-0337-46B3-87EE-50579E77BE4A}"/>
              </a:ext>
            </a:extLst>
          </p:cNvPr>
          <p:cNvSpPr/>
          <p:nvPr/>
        </p:nvSpPr>
        <p:spPr>
          <a:xfrm rot="10800000">
            <a:off x="1393011" y="1355203"/>
            <a:ext cx="571484" cy="484632"/>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Arrow: Left 26">
            <a:extLst>
              <a:ext uri="{FF2B5EF4-FFF2-40B4-BE49-F238E27FC236}">
                <a16:creationId xmlns:a16="http://schemas.microsoft.com/office/drawing/2014/main" id="{294A0134-8228-4A19-805C-32BC8A93B3ED}"/>
              </a:ext>
            </a:extLst>
          </p:cNvPr>
          <p:cNvSpPr/>
          <p:nvPr/>
        </p:nvSpPr>
        <p:spPr>
          <a:xfrm rot="10800000">
            <a:off x="1393011" y="3262923"/>
            <a:ext cx="571484" cy="484632"/>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3A9832C6-B81D-4459-82BE-4166210FC3D2}"/>
              </a:ext>
            </a:extLst>
          </p:cNvPr>
          <p:cNvSpPr/>
          <p:nvPr/>
        </p:nvSpPr>
        <p:spPr>
          <a:xfrm rot="10800000">
            <a:off x="1393011" y="5185989"/>
            <a:ext cx="571484" cy="484632"/>
          </a:xfrm>
          <a:prstGeom prst="left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296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ED1F08-526B-4E62-A08B-21828B7F6A2E}"/>
              </a:ext>
            </a:extLst>
          </p:cNvPr>
          <p:cNvSpPr>
            <a:spLocks noGrp="1"/>
          </p:cNvSpPr>
          <p:nvPr>
            <p:ph type="title"/>
          </p:nvPr>
        </p:nvSpPr>
        <p:spPr>
          <a:xfrm>
            <a:off x="174666" y="171463"/>
            <a:ext cx="8288614" cy="945977"/>
          </a:xfrm>
        </p:spPr>
        <p:txBody>
          <a:bodyPr/>
          <a:lstStyle/>
          <a:p>
            <a:r>
              <a:rPr lang="en-GB"/>
              <a:t>Transitions</a:t>
            </a:r>
          </a:p>
        </p:txBody>
      </p:sp>
      <p:sp>
        <p:nvSpPr>
          <p:cNvPr id="10" name="Rectangle 9">
            <a:extLst>
              <a:ext uri="{FF2B5EF4-FFF2-40B4-BE49-F238E27FC236}">
                <a16:creationId xmlns:a16="http://schemas.microsoft.com/office/drawing/2014/main" id="{A2158D02-7E7B-4D0A-A437-4D4ACC21C573}"/>
              </a:ext>
            </a:extLst>
          </p:cNvPr>
          <p:cNvSpPr/>
          <p:nvPr/>
        </p:nvSpPr>
        <p:spPr>
          <a:xfrm>
            <a:off x="450075" y="4202465"/>
            <a:ext cx="1844858" cy="1443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dirty="0"/>
              <a:t>GP</a:t>
            </a:r>
          </a:p>
        </p:txBody>
      </p:sp>
      <p:sp>
        <p:nvSpPr>
          <p:cNvPr id="11" name="Rectangle 10">
            <a:extLst>
              <a:ext uri="{FF2B5EF4-FFF2-40B4-BE49-F238E27FC236}">
                <a16:creationId xmlns:a16="http://schemas.microsoft.com/office/drawing/2014/main" id="{DFD54CF3-49FC-473B-B921-749F3B61F48D}"/>
              </a:ext>
            </a:extLst>
          </p:cNvPr>
          <p:cNvSpPr/>
          <p:nvPr/>
        </p:nvSpPr>
        <p:spPr>
          <a:xfrm>
            <a:off x="4368151" y="4202465"/>
            <a:ext cx="1845684" cy="1443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dirty="0"/>
              <a:t>A&amp;E</a:t>
            </a:r>
          </a:p>
          <a:p>
            <a:pPr algn="ctr"/>
            <a:r>
              <a:rPr lang="en-GB" sz="1650" dirty="0"/>
              <a:t>Department of Psychological Medicine/ Decision Making Units</a:t>
            </a:r>
          </a:p>
        </p:txBody>
      </p:sp>
      <p:sp>
        <p:nvSpPr>
          <p:cNvPr id="12" name="Rectangle 11">
            <a:extLst>
              <a:ext uri="{FF2B5EF4-FFF2-40B4-BE49-F238E27FC236}">
                <a16:creationId xmlns:a16="http://schemas.microsoft.com/office/drawing/2014/main" id="{A0474C2D-5866-4448-8D40-25FB4328D63F}"/>
              </a:ext>
            </a:extLst>
          </p:cNvPr>
          <p:cNvSpPr/>
          <p:nvPr/>
        </p:nvSpPr>
        <p:spPr>
          <a:xfrm>
            <a:off x="6328015" y="4202465"/>
            <a:ext cx="1845684" cy="1443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dirty="0"/>
              <a:t>Voluntary Sector Agencies </a:t>
            </a:r>
          </a:p>
          <a:p>
            <a:pPr algn="ctr"/>
            <a:r>
              <a:rPr lang="en-GB" sz="1650" dirty="0"/>
              <a:t>E.g. Crisis Houses</a:t>
            </a:r>
          </a:p>
        </p:txBody>
      </p:sp>
      <p:sp>
        <p:nvSpPr>
          <p:cNvPr id="15" name="Rectangle 14">
            <a:extLst>
              <a:ext uri="{FF2B5EF4-FFF2-40B4-BE49-F238E27FC236}">
                <a16:creationId xmlns:a16="http://schemas.microsoft.com/office/drawing/2014/main" id="{8EF8D5C2-0336-4360-A57B-D02D36495410}"/>
              </a:ext>
            </a:extLst>
          </p:cNvPr>
          <p:cNvSpPr/>
          <p:nvPr/>
        </p:nvSpPr>
        <p:spPr>
          <a:xfrm>
            <a:off x="450074" y="3117630"/>
            <a:ext cx="2478326" cy="528918"/>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CAMHS Assessment</a:t>
            </a:r>
          </a:p>
        </p:txBody>
      </p:sp>
      <p:sp>
        <p:nvSpPr>
          <p:cNvPr id="16" name="Rectangle 15">
            <a:extLst>
              <a:ext uri="{FF2B5EF4-FFF2-40B4-BE49-F238E27FC236}">
                <a16:creationId xmlns:a16="http://schemas.microsoft.com/office/drawing/2014/main" id="{C46550AC-4531-426D-9023-C36F666DE339}"/>
              </a:ext>
            </a:extLst>
          </p:cNvPr>
          <p:cNvSpPr/>
          <p:nvPr/>
        </p:nvSpPr>
        <p:spPr>
          <a:xfrm>
            <a:off x="3073420" y="3117630"/>
            <a:ext cx="2478326" cy="528918"/>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Adult Assessment</a:t>
            </a:r>
          </a:p>
        </p:txBody>
      </p:sp>
      <p:sp>
        <p:nvSpPr>
          <p:cNvPr id="17" name="Rectangle 16">
            <a:extLst>
              <a:ext uri="{FF2B5EF4-FFF2-40B4-BE49-F238E27FC236}">
                <a16:creationId xmlns:a16="http://schemas.microsoft.com/office/drawing/2014/main" id="{8BF5B8A3-7A0D-4ABD-8A9C-03AAB0F0A2A9}"/>
              </a:ext>
            </a:extLst>
          </p:cNvPr>
          <p:cNvSpPr/>
          <p:nvPr/>
        </p:nvSpPr>
        <p:spPr>
          <a:xfrm>
            <a:off x="5695658" y="3117630"/>
            <a:ext cx="2478326" cy="528918"/>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t>Forensic Assessment</a:t>
            </a:r>
          </a:p>
        </p:txBody>
      </p:sp>
      <p:sp>
        <p:nvSpPr>
          <p:cNvPr id="18" name="Rectangle 17">
            <a:extLst>
              <a:ext uri="{FF2B5EF4-FFF2-40B4-BE49-F238E27FC236}">
                <a16:creationId xmlns:a16="http://schemas.microsoft.com/office/drawing/2014/main" id="{7F76B03C-823E-4C99-ADC6-F84EC2BF4963}"/>
              </a:ext>
            </a:extLst>
          </p:cNvPr>
          <p:cNvSpPr/>
          <p:nvPr/>
        </p:nvSpPr>
        <p:spPr>
          <a:xfrm>
            <a:off x="450073" y="1017307"/>
            <a:ext cx="2477218" cy="1613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CAMHS </a:t>
            </a:r>
          </a:p>
          <a:p>
            <a:pPr algn="ctr"/>
            <a:r>
              <a:rPr lang="en-GB"/>
              <a:t>inpatient/community</a:t>
            </a:r>
          </a:p>
        </p:txBody>
      </p:sp>
      <p:sp>
        <p:nvSpPr>
          <p:cNvPr id="19" name="Rectangle 18">
            <a:extLst>
              <a:ext uri="{FF2B5EF4-FFF2-40B4-BE49-F238E27FC236}">
                <a16:creationId xmlns:a16="http://schemas.microsoft.com/office/drawing/2014/main" id="{5A6BCCD7-8B4D-4F72-82D9-75465AA16CF4}"/>
              </a:ext>
            </a:extLst>
          </p:cNvPr>
          <p:cNvSpPr/>
          <p:nvPr/>
        </p:nvSpPr>
        <p:spPr>
          <a:xfrm>
            <a:off x="3073419" y="1017307"/>
            <a:ext cx="2477218" cy="1613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Adult </a:t>
            </a:r>
          </a:p>
          <a:p>
            <a:pPr algn="ctr"/>
            <a:r>
              <a:rPr lang="en-GB"/>
              <a:t>inpatient/community</a:t>
            </a:r>
          </a:p>
        </p:txBody>
      </p:sp>
      <p:sp>
        <p:nvSpPr>
          <p:cNvPr id="20" name="Rectangle 19">
            <a:extLst>
              <a:ext uri="{FF2B5EF4-FFF2-40B4-BE49-F238E27FC236}">
                <a16:creationId xmlns:a16="http://schemas.microsoft.com/office/drawing/2014/main" id="{C56E27AB-BF0A-4606-8508-5D21E759C88B}"/>
              </a:ext>
            </a:extLst>
          </p:cNvPr>
          <p:cNvSpPr/>
          <p:nvPr/>
        </p:nvSpPr>
        <p:spPr>
          <a:xfrm>
            <a:off x="5695657" y="1017307"/>
            <a:ext cx="2477218" cy="1613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t>Forensic </a:t>
            </a:r>
          </a:p>
          <a:p>
            <a:pPr algn="ctr"/>
            <a:r>
              <a:rPr lang="en-GB"/>
              <a:t>high/medium/low </a:t>
            </a:r>
          </a:p>
          <a:p>
            <a:pPr algn="ctr"/>
            <a:r>
              <a:rPr lang="en-GB"/>
              <a:t>inpatient/ community</a:t>
            </a:r>
          </a:p>
        </p:txBody>
      </p:sp>
      <p:sp>
        <p:nvSpPr>
          <p:cNvPr id="27" name="Arrow: Pentagon 26">
            <a:extLst>
              <a:ext uri="{FF2B5EF4-FFF2-40B4-BE49-F238E27FC236}">
                <a16:creationId xmlns:a16="http://schemas.microsoft.com/office/drawing/2014/main" id="{C795A815-F5DE-4B8E-9C1E-5196B1740463}"/>
              </a:ext>
            </a:extLst>
          </p:cNvPr>
          <p:cNvSpPr/>
          <p:nvPr/>
        </p:nvSpPr>
        <p:spPr>
          <a:xfrm rot="16200000">
            <a:off x="4098340" y="1309692"/>
            <a:ext cx="425242" cy="5244558"/>
          </a:xfrm>
          <a:prstGeom prst="homePlate">
            <a:avLst>
              <a:gd name="adj" fmla="val 418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a:t>Step up</a:t>
            </a:r>
          </a:p>
        </p:txBody>
      </p:sp>
      <p:sp>
        <p:nvSpPr>
          <p:cNvPr id="2" name="Arrow: Up 1">
            <a:extLst>
              <a:ext uri="{FF2B5EF4-FFF2-40B4-BE49-F238E27FC236}">
                <a16:creationId xmlns:a16="http://schemas.microsoft.com/office/drawing/2014/main" id="{A138A719-022E-4C19-B449-0222247A82A8}"/>
              </a:ext>
            </a:extLst>
          </p:cNvPr>
          <p:cNvSpPr/>
          <p:nvPr/>
        </p:nvSpPr>
        <p:spPr>
          <a:xfrm>
            <a:off x="1446366" y="2660264"/>
            <a:ext cx="484632" cy="428263"/>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5D6E70F3-56AE-4E07-A5EE-24D569B70B34}"/>
              </a:ext>
            </a:extLst>
          </p:cNvPr>
          <p:cNvSpPr/>
          <p:nvPr/>
        </p:nvSpPr>
        <p:spPr>
          <a:xfrm>
            <a:off x="4068645" y="2660264"/>
            <a:ext cx="484632" cy="428263"/>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DFD56A35-42BD-4A1B-9EE5-963580ACB772}"/>
              </a:ext>
            </a:extLst>
          </p:cNvPr>
          <p:cNvSpPr/>
          <p:nvPr/>
        </p:nvSpPr>
        <p:spPr>
          <a:xfrm>
            <a:off x="6690924" y="2660264"/>
            <a:ext cx="484632" cy="428263"/>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DF16368A-2919-4163-88A1-40FC037EBC0C}"/>
              </a:ext>
            </a:extLst>
          </p:cNvPr>
          <p:cNvSpPr/>
          <p:nvPr/>
        </p:nvSpPr>
        <p:spPr>
          <a:xfrm>
            <a:off x="8252749" y="1909823"/>
            <a:ext cx="818137" cy="300941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Step down</a:t>
            </a:r>
          </a:p>
        </p:txBody>
      </p:sp>
      <p:sp>
        <p:nvSpPr>
          <p:cNvPr id="30" name="Rectangle 29">
            <a:extLst>
              <a:ext uri="{FF2B5EF4-FFF2-40B4-BE49-F238E27FC236}">
                <a16:creationId xmlns:a16="http://schemas.microsoft.com/office/drawing/2014/main" id="{7507111B-86C0-42AC-A60E-A24929E5E0EE}"/>
              </a:ext>
            </a:extLst>
          </p:cNvPr>
          <p:cNvSpPr/>
          <p:nvPr/>
        </p:nvSpPr>
        <p:spPr>
          <a:xfrm>
            <a:off x="57564" y="1017307"/>
            <a:ext cx="312635" cy="16138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a:t>Secondary Care</a:t>
            </a:r>
          </a:p>
        </p:txBody>
      </p:sp>
      <p:sp>
        <p:nvSpPr>
          <p:cNvPr id="31" name="Rectangle 30">
            <a:extLst>
              <a:ext uri="{FF2B5EF4-FFF2-40B4-BE49-F238E27FC236}">
                <a16:creationId xmlns:a16="http://schemas.microsoft.com/office/drawing/2014/main" id="{4866761B-2E60-439C-B837-951D5FFC3B87}"/>
              </a:ext>
            </a:extLst>
          </p:cNvPr>
          <p:cNvSpPr/>
          <p:nvPr/>
        </p:nvSpPr>
        <p:spPr>
          <a:xfrm>
            <a:off x="57564" y="4197270"/>
            <a:ext cx="312635" cy="1443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Primary Care</a:t>
            </a:r>
          </a:p>
        </p:txBody>
      </p:sp>
      <p:sp>
        <p:nvSpPr>
          <p:cNvPr id="4" name="Arrow: Right 3">
            <a:extLst>
              <a:ext uri="{FF2B5EF4-FFF2-40B4-BE49-F238E27FC236}">
                <a16:creationId xmlns:a16="http://schemas.microsoft.com/office/drawing/2014/main" id="{F31E3152-3A8C-45DD-B43A-CFA854F52BD0}"/>
              </a:ext>
            </a:extLst>
          </p:cNvPr>
          <p:cNvSpPr/>
          <p:nvPr/>
        </p:nvSpPr>
        <p:spPr>
          <a:xfrm>
            <a:off x="2766769" y="1581918"/>
            <a:ext cx="453551" cy="484632"/>
          </a:xfrm>
          <a:prstGeom prst="rightArrow">
            <a:avLst/>
          </a:prstGeom>
          <a:solidFill>
            <a:srgbClr val="CE0C5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Arrow: Left-Right 4">
            <a:extLst>
              <a:ext uri="{FF2B5EF4-FFF2-40B4-BE49-F238E27FC236}">
                <a16:creationId xmlns:a16="http://schemas.microsoft.com/office/drawing/2014/main" id="{2C3A0B25-1BA1-443A-94E6-4A180D123B51}"/>
              </a:ext>
            </a:extLst>
          </p:cNvPr>
          <p:cNvSpPr/>
          <p:nvPr/>
        </p:nvSpPr>
        <p:spPr>
          <a:xfrm>
            <a:off x="5300385" y="1581918"/>
            <a:ext cx="634114" cy="484632"/>
          </a:xfrm>
          <a:prstGeom prst="leftRightArrow">
            <a:avLst>
              <a:gd name="adj1" fmla="val 50000"/>
              <a:gd name="adj2" fmla="val 50000"/>
            </a:avLst>
          </a:prstGeom>
          <a:solidFill>
            <a:srgbClr val="CE0C5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ACCF8EC-EB86-4093-9738-4A18D749D09B}"/>
              </a:ext>
            </a:extLst>
          </p:cNvPr>
          <p:cNvSpPr/>
          <p:nvPr/>
        </p:nvSpPr>
        <p:spPr>
          <a:xfrm>
            <a:off x="2409113" y="4202465"/>
            <a:ext cx="1844858" cy="1443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dirty="0"/>
              <a:t>IAPT</a:t>
            </a:r>
          </a:p>
        </p:txBody>
      </p:sp>
    </p:spTree>
    <p:extLst>
      <p:ext uri="{BB962C8B-B14F-4D97-AF65-F5344CB8AC3E}">
        <p14:creationId xmlns:p14="http://schemas.microsoft.com/office/powerpoint/2010/main" val="89425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AF51-0B5C-4D60-826B-0DD4E2476888}"/>
              </a:ext>
            </a:extLst>
          </p:cNvPr>
          <p:cNvSpPr>
            <a:spLocks noGrp="1"/>
          </p:cNvSpPr>
          <p:nvPr>
            <p:ph type="title"/>
          </p:nvPr>
        </p:nvSpPr>
        <p:spPr/>
        <p:txBody>
          <a:bodyPr>
            <a:normAutofit fontScale="90000"/>
          </a:bodyPr>
          <a:lstStyle/>
          <a:p>
            <a:r>
              <a:rPr lang="en-GB" dirty="0"/>
              <a:t>What are your experiences of transitions through the system?</a:t>
            </a:r>
          </a:p>
        </p:txBody>
      </p:sp>
      <p:sp>
        <p:nvSpPr>
          <p:cNvPr id="3" name="Content Placeholder 2">
            <a:extLst>
              <a:ext uri="{FF2B5EF4-FFF2-40B4-BE49-F238E27FC236}">
                <a16:creationId xmlns:a16="http://schemas.microsoft.com/office/drawing/2014/main" id="{2575CDAC-2C5C-4A01-9D74-44E545E387E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1766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dirty="0"/>
              <a:t>Adult mental health case studies</a:t>
            </a:r>
          </a:p>
        </p:txBody>
      </p:sp>
    </p:spTree>
    <p:extLst>
      <p:ext uri="{BB962C8B-B14F-4D97-AF65-F5344CB8AC3E}">
        <p14:creationId xmlns:p14="http://schemas.microsoft.com/office/powerpoint/2010/main" val="187424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dirty="0"/>
              <a:t>Trainer notes: adult mental health case studies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25963" y="801212"/>
            <a:ext cx="8906070" cy="5552901"/>
          </a:xfrm>
        </p:spPr>
        <p:txBody>
          <a:bodyPr>
            <a:noAutofit/>
          </a:bodyPr>
          <a:lstStyle/>
          <a:p>
            <a:pPr marL="0" indent="0">
              <a:lnSpc>
                <a:spcPct val="100000"/>
              </a:lnSpc>
              <a:spcBef>
                <a:spcPts val="0"/>
              </a:spcBef>
              <a:spcAft>
                <a:spcPts val="600"/>
              </a:spcAft>
              <a:buNone/>
            </a:pPr>
            <a:r>
              <a:rPr lang="en-GB" sz="1200" b="1" dirty="0"/>
              <a:t>Purpose: </a:t>
            </a:r>
            <a:r>
              <a:rPr lang="en-GB" sz="1200" dirty="0"/>
              <a:t> To give people an opportunity to think about the needs and support of an individual transitioning between different parts of the system. </a:t>
            </a:r>
          </a:p>
          <a:p>
            <a:pPr marL="0" indent="0">
              <a:lnSpc>
                <a:spcPct val="100000"/>
              </a:lnSpc>
              <a:spcBef>
                <a:spcPts val="0"/>
              </a:spcBef>
              <a:spcAft>
                <a:spcPts val="600"/>
              </a:spcAft>
              <a:buNone/>
            </a:pPr>
            <a:r>
              <a:rPr lang="en-GB" sz="1200" b="1" dirty="0"/>
              <a:t>Materials: </a:t>
            </a:r>
            <a:r>
              <a:rPr lang="en-GB" sz="1200" dirty="0"/>
              <a:t>Case study one, parts one and two, and case study two</a:t>
            </a:r>
          </a:p>
          <a:p>
            <a:pPr marL="0" indent="0">
              <a:lnSpc>
                <a:spcPct val="100000"/>
              </a:lnSpc>
              <a:spcBef>
                <a:spcPts val="0"/>
              </a:spcBef>
              <a:spcAft>
                <a:spcPts val="600"/>
              </a:spcAft>
              <a:buNone/>
            </a:pPr>
            <a:r>
              <a:rPr lang="en-GB" sz="1200" b="1" dirty="0"/>
              <a:t>Instructions: </a:t>
            </a:r>
          </a:p>
          <a:p>
            <a:pPr marL="0" indent="0">
              <a:lnSpc>
                <a:spcPct val="100000"/>
              </a:lnSpc>
              <a:spcBef>
                <a:spcPts val="0"/>
              </a:spcBef>
              <a:spcAft>
                <a:spcPts val="600"/>
              </a:spcAft>
              <a:buNone/>
            </a:pPr>
            <a:r>
              <a:rPr lang="en-GB" sz="1200" dirty="0"/>
              <a:t>Explain that over the course of the day participants will have an opportunity to review a number of case studies that explore some of the challenges of transitioning between different parts of the system. In this first exploration, you will be looking at two case studies that involve transitions within adult and forensic mental health services. Remind people that, although they might not work in these particular services directly, it is still useful to have an sense of what the experiences like so that when they are working with people who have been through those transitions, regardless of the context, they have a sense of what those experiences have been like.</a:t>
            </a:r>
          </a:p>
          <a:p>
            <a:pPr marL="0" indent="0">
              <a:lnSpc>
                <a:spcPct val="100000"/>
              </a:lnSpc>
              <a:spcBef>
                <a:spcPts val="0"/>
              </a:spcBef>
              <a:spcAft>
                <a:spcPts val="600"/>
              </a:spcAft>
              <a:buNone/>
            </a:pPr>
            <a:r>
              <a:rPr lang="en-GB" sz="1200" dirty="0"/>
              <a:t>Explained that in this section they will be looking at two case studies, the first one of which is in two parts. Break them into groups and invite them to spend 15 minutes reviewing case study one part one, answering the questions in the handout. Debrief by asking people to share their thoughts on this example, and what a peer support worker might want to consider in this situation. Break back into groups to look at case study one part two, and debrief in the same way, followed by a case study two. Finish this session by asking people to share their thoughts and reflections having looked at the case studies in detail.</a:t>
            </a:r>
          </a:p>
          <a:p>
            <a:pPr marL="0" indent="0">
              <a:lnSpc>
                <a:spcPct val="100000"/>
              </a:lnSpc>
              <a:spcBef>
                <a:spcPts val="0"/>
              </a:spcBef>
              <a:spcAft>
                <a:spcPts val="600"/>
              </a:spcAft>
              <a:buNone/>
            </a:pPr>
            <a:r>
              <a:rPr lang="en-GB" sz="1200" b="1" dirty="0"/>
              <a:t>Timings: </a:t>
            </a:r>
          </a:p>
          <a:p>
            <a:pPr marL="0" indent="0">
              <a:spcBef>
                <a:spcPts val="0"/>
              </a:spcBef>
              <a:buNone/>
            </a:pPr>
            <a:r>
              <a:rPr lang="en-GB" sz="1200" dirty="0"/>
              <a:t>Case study one part one:</a:t>
            </a:r>
          </a:p>
          <a:p>
            <a:pPr marL="0" indent="0">
              <a:spcBef>
                <a:spcPts val="0"/>
              </a:spcBef>
              <a:buNone/>
            </a:pPr>
            <a:r>
              <a:rPr lang="en-GB" sz="1200" dirty="0"/>
              <a:t>review: 15 minutes</a:t>
            </a:r>
          </a:p>
          <a:p>
            <a:pPr marL="0" indent="0">
              <a:spcBef>
                <a:spcPts val="0"/>
              </a:spcBef>
              <a:buNone/>
            </a:pPr>
            <a:r>
              <a:rPr lang="en-GB" sz="1200" dirty="0"/>
              <a:t>debrief: 10 minutes</a:t>
            </a:r>
          </a:p>
          <a:p>
            <a:pPr marL="0" indent="0">
              <a:spcBef>
                <a:spcPts val="0"/>
              </a:spcBef>
              <a:buNone/>
            </a:pPr>
            <a:r>
              <a:rPr lang="en-GB" sz="1200" dirty="0"/>
              <a:t>Case study one part two:</a:t>
            </a:r>
          </a:p>
          <a:p>
            <a:pPr marL="0" indent="0">
              <a:spcBef>
                <a:spcPts val="0"/>
              </a:spcBef>
              <a:buNone/>
            </a:pPr>
            <a:r>
              <a:rPr lang="en-GB" sz="1200" dirty="0"/>
              <a:t>Review: 15 mins</a:t>
            </a:r>
          </a:p>
          <a:p>
            <a:pPr marL="0" indent="0">
              <a:spcBef>
                <a:spcPts val="0"/>
              </a:spcBef>
              <a:buNone/>
            </a:pPr>
            <a:r>
              <a:rPr lang="en-GB" sz="1200" dirty="0"/>
              <a:t>Debrief: 10 minutes</a:t>
            </a:r>
          </a:p>
          <a:p>
            <a:pPr marL="0" indent="0">
              <a:spcBef>
                <a:spcPts val="0"/>
              </a:spcBef>
              <a:buNone/>
            </a:pPr>
            <a:r>
              <a:rPr lang="en-GB" sz="1200" dirty="0"/>
              <a:t>Case study two:</a:t>
            </a:r>
          </a:p>
          <a:p>
            <a:pPr marL="0" indent="0">
              <a:spcBef>
                <a:spcPts val="0"/>
              </a:spcBef>
              <a:buNone/>
            </a:pPr>
            <a:r>
              <a:rPr lang="en-GB" sz="1200" dirty="0"/>
              <a:t>Review: 15 minutes</a:t>
            </a:r>
          </a:p>
          <a:p>
            <a:pPr marL="0" indent="0">
              <a:spcBef>
                <a:spcPts val="0"/>
              </a:spcBef>
              <a:buNone/>
            </a:pPr>
            <a:r>
              <a:rPr lang="en-GB" sz="1200" dirty="0"/>
              <a:t>Debrief: 10 minutes</a:t>
            </a:r>
          </a:p>
        </p:txBody>
      </p:sp>
    </p:spTree>
    <p:extLst>
      <p:ext uri="{BB962C8B-B14F-4D97-AF65-F5344CB8AC3E}">
        <p14:creationId xmlns:p14="http://schemas.microsoft.com/office/powerpoint/2010/main" val="2830869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C9F-E28E-4867-B8CA-8B58ABB38462}"/>
              </a:ext>
            </a:extLst>
          </p:cNvPr>
          <p:cNvSpPr>
            <a:spLocks noGrp="1"/>
          </p:cNvSpPr>
          <p:nvPr>
            <p:ph type="title"/>
          </p:nvPr>
        </p:nvSpPr>
        <p:spPr/>
        <p:txBody>
          <a:bodyPr/>
          <a:lstStyle/>
          <a:p>
            <a:r>
              <a:rPr lang="en-GB" dirty="0"/>
              <a:t>Case study one part one</a:t>
            </a:r>
          </a:p>
        </p:txBody>
      </p:sp>
      <p:sp>
        <p:nvSpPr>
          <p:cNvPr id="3" name="Content Placeholder 2">
            <a:extLst>
              <a:ext uri="{FF2B5EF4-FFF2-40B4-BE49-F238E27FC236}">
                <a16:creationId xmlns:a16="http://schemas.microsoft.com/office/drawing/2014/main" id="{89DA5D72-CA53-4620-8894-1B485C56BDF9}"/>
              </a:ext>
            </a:extLst>
          </p:cNvPr>
          <p:cNvSpPr>
            <a:spLocks noGrp="1"/>
          </p:cNvSpPr>
          <p:nvPr>
            <p:ph idx="1"/>
          </p:nvPr>
        </p:nvSpPr>
        <p:spPr>
          <a:xfrm>
            <a:off x="427693" y="907939"/>
            <a:ext cx="8288614" cy="5551715"/>
          </a:xfrm>
        </p:spPr>
        <p:txBody>
          <a:bodyPr/>
          <a:lstStyle/>
          <a:p>
            <a:pPr marL="0" indent="0">
              <a:spcBef>
                <a:spcPts val="0"/>
              </a:spcBef>
              <a:spcAft>
                <a:spcPts val="0"/>
              </a:spcAft>
              <a:buNone/>
            </a:pPr>
            <a:r>
              <a:rPr lang="en-GB" sz="1100" b="1" dirty="0"/>
              <a:t>Part one</a:t>
            </a:r>
            <a:endParaRPr lang="en-GB" sz="1100" dirty="0"/>
          </a:p>
          <a:p>
            <a:pPr marL="0" indent="0">
              <a:spcBef>
                <a:spcPts val="0"/>
              </a:spcBef>
              <a:spcAft>
                <a:spcPts val="0"/>
              </a:spcAft>
              <a:buNone/>
            </a:pPr>
            <a:r>
              <a:rPr lang="en-GB" sz="1100" dirty="0"/>
              <a:t> </a:t>
            </a:r>
          </a:p>
          <a:p>
            <a:pPr marL="0" indent="0">
              <a:spcBef>
                <a:spcPts val="0"/>
              </a:spcBef>
              <a:spcAft>
                <a:spcPts val="0"/>
              </a:spcAft>
              <a:buNone/>
            </a:pPr>
            <a:r>
              <a:rPr lang="en-GB" sz="1100" dirty="0"/>
              <a:t>Harjit was in a low secure forensic hospital, he had been an inpatient for 5 years. Sara, a peer support worker and new to the ward notices that Harjit is less chatty than some of the others on the ward, and has observed that he avoids eye contact with some of the staff, particularly the consultant.</a:t>
            </a:r>
          </a:p>
          <a:p>
            <a:pPr marL="0" indent="0">
              <a:spcBef>
                <a:spcPts val="0"/>
              </a:spcBef>
              <a:spcAft>
                <a:spcPts val="0"/>
              </a:spcAft>
              <a:buNone/>
            </a:pPr>
            <a:r>
              <a:rPr lang="en-GB" sz="1100" dirty="0"/>
              <a:t> </a:t>
            </a:r>
          </a:p>
          <a:p>
            <a:pPr marL="0" indent="0">
              <a:spcBef>
                <a:spcPts val="0"/>
              </a:spcBef>
              <a:spcAft>
                <a:spcPts val="0"/>
              </a:spcAft>
              <a:buNone/>
            </a:pPr>
            <a:r>
              <a:rPr lang="en-GB" sz="1100" dirty="0"/>
              <a:t>Sami, one of the ward nurses talks to Harjit and reminds him that his next six-month review with the ward consultant was in a weeks time. Following this conversation, Sara notices the Harjit’s leg has become restless. She asks him if he’s okay. Harjit explains that he is fine, he just doesn’t like reviews. Sara asked what it was about them he didn’t like. Harjit said, “nothing changes, you go in and come out and that’s it for another 6 months.” Sara asked what Harjit what he would like to get out of the ward review. Harjit said “I want to go home”. </a:t>
            </a:r>
          </a:p>
          <a:p>
            <a:pPr marL="0" indent="0">
              <a:spcBef>
                <a:spcPts val="0"/>
              </a:spcBef>
              <a:spcAft>
                <a:spcPts val="0"/>
              </a:spcAft>
              <a:buNone/>
            </a:pPr>
            <a:r>
              <a:rPr lang="en-GB" sz="1100" dirty="0"/>
              <a:t> </a:t>
            </a:r>
          </a:p>
          <a:p>
            <a:pPr marL="0" indent="0">
              <a:spcBef>
                <a:spcPts val="0"/>
              </a:spcBef>
              <a:spcAft>
                <a:spcPts val="0"/>
              </a:spcAft>
              <a:buNone/>
            </a:pPr>
            <a:r>
              <a:rPr lang="en-GB" sz="1100" dirty="0"/>
              <a:t>Sara asked Harjit if he knew what it was that was stopping him from getting home leave. Harjit said that he was on the ward because he had physically attacked someone at a time when he was wasn’t feeling himself.  Because of this he wasn’t allowed leave until he had completed a course on anger management. Sara asks Harjit more about the anger management course, and Harjit explains that he had tried it but found the it too distressing. He said it was based on a psychological model that deliberately provoked angry feelings inside of you. Harjit said that it wasn’t a helpful way to help him process his emotional responses but because he refused to follow the course through until the end the ward refused to grant him any leave. Sara asked Harjit how long it had been since he had any leave. Harjit replied “2 years”. </a:t>
            </a:r>
          </a:p>
          <a:p>
            <a:pPr marL="0" indent="0">
              <a:spcBef>
                <a:spcPts val="0"/>
              </a:spcBef>
              <a:spcAft>
                <a:spcPts val="0"/>
              </a:spcAft>
              <a:buNone/>
            </a:pPr>
            <a:r>
              <a:rPr lang="en-GB" sz="1100" dirty="0"/>
              <a:t> </a:t>
            </a:r>
          </a:p>
          <a:p>
            <a:pPr marL="0" indent="0">
              <a:spcBef>
                <a:spcPts val="0"/>
              </a:spcBef>
              <a:spcAft>
                <a:spcPts val="0"/>
              </a:spcAft>
              <a:buNone/>
            </a:pPr>
            <a:r>
              <a:rPr lang="en-GB" sz="1100" dirty="0"/>
              <a:t>Sara asked if Harjit would like her to be present at the ward review next week, Sara explained it was completely optional. Harjit agreed and said he would like her to be there.</a:t>
            </a:r>
          </a:p>
          <a:p>
            <a:pPr marL="0" indent="0">
              <a:spcBef>
                <a:spcPts val="0"/>
              </a:spcBef>
              <a:spcAft>
                <a:spcPts val="0"/>
              </a:spcAft>
              <a:buNone/>
            </a:pPr>
            <a:r>
              <a:rPr lang="en-GB" sz="1100" dirty="0"/>
              <a:t> </a:t>
            </a:r>
          </a:p>
          <a:p>
            <a:pPr marL="0" indent="0">
              <a:spcBef>
                <a:spcPts val="0"/>
              </a:spcBef>
              <a:spcAft>
                <a:spcPts val="0"/>
              </a:spcAft>
              <a:buNone/>
            </a:pPr>
            <a:r>
              <a:rPr lang="en-GB" sz="1100" dirty="0"/>
              <a:t>During the ward review Harjit explains, with Sara support, why he has been reluctant to engage with the anger management course. They agree with the consultant the Harjit can attend a different type of anger management course, and negotiate a trial period of leave. Over the next few weeks Harjit attends the anger management course and is allowed increasingly long periods of leave away from the ward. They begin to have discussions about when Harjit might be able to return to the community with the support of the adult mental health community team.</a:t>
            </a:r>
          </a:p>
          <a:p>
            <a:pPr marL="0" indent="0">
              <a:spcBef>
                <a:spcPts val="0"/>
              </a:spcBef>
              <a:spcAft>
                <a:spcPts val="0"/>
              </a:spcAft>
              <a:buNone/>
            </a:pPr>
            <a:r>
              <a:rPr lang="en-GB" sz="1100" dirty="0"/>
              <a:t> </a:t>
            </a:r>
          </a:p>
          <a:p>
            <a:pPr marL="0" indent="0">
              <a:spcBef>
                <a:spcPts val="0"/>
              </a:spcBef>
              <a:spcAft>
                <a:spcPts val="0"/>
              </a:spcAft>
              <a:buNone/>
            </a:pPr>
            <a:r>
              <a:rPr lang="en-GB" sz="1100" b="1" dirty="0"/>
              <a:t>Questions</a:t>
            </a:r>
            <a:endParaRPr lang="en-GB" sz="1100" dirty="0"/>
          </a:p>
          <a:p>
            <a:pPr marL="0" indent="0">
              <a:spcBef>
                <a:spcPts val="0"/>
              </a:spcBef>
              <a:spcAft>
                <a:spcPts val="0"/>
              </a:spcAft>
              <a:buNone/>
            </a:pPr>
            <a:r>
              <a:rPr lang="en-GB" sz="1100" dirty="0"/>
              <a:t>As Harjit starts to prepare to leave the forensic hospital and return to the community, what sort of support do you think he might need from Sara?</a:t>
            </a:r>
          </a:p>
          <a:p>
            <a:pPr marL="0" indent="0">
              <a:spcBef>
                <a:spcPts val="0"/>
              </a:spcBef>
              <a:spcAft>
                <a:spcPts val="0"/>
              </a:spcAft>
              <a:buNone/>
            </a:pPr>
            <a:endParaRPr lang="en-GB" sz="1100" dirty="0"/>
          </a:p>
        </p:txBody>
      </p:sp>
    </p:spTree>
    <p:extLst>
      <p:ext uri="{BB962C8B-B14F-4D97-AF65-F5344CB8AC3E}">
        <p14:creationId xmlns:p14="http://schemas.microsoft.com/office/powerpoint/2010/main" val="78653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C9F-E28E-4867-B8CA-8B58ABB38462}"/>
              </a:ext>
            </a:extLst>
          </p:cNvPr>
          <p:cNvSpPr>
            <a:spLocks noGrp="1"/>
          </p:cNvSpPr>
          <p:nvPr>
            <p:ph type="title"/>
          </p:nvPr>
        </p:nvSpPr>
        <p:spPr/>
        <p:txBody>
          <a:bodyPr/>
          <a:lstStyle/>
          <a:p>
            <a:r>
              <a:rPr lang="en-GB" dirty="0"/>
              <a:t>Case study one part two</a:t>
            </a:r>
          </a:p>
        </p:txBody>
      </p:sp>
      <p:sp>
        <p:nvSpPr>
          <p:cNvPr id="3" name="Content Placeholder 2">
            <a:extLst>
              <a:ext uri="{FF2B5EF4-FFF2-40B4-BE49-F238E27FC236}">
                <a16:creationId xmlns:a16="http://schemas.microsoft.com/office/drawing/2014/main" id="{89DA5D72-CA53-4620-8894-1B485C56BDF9}"/>
              </a:ext>
            </a:extLst>
          </p:cNvPr>
          <p:cNvSpPr>
            <a:spLocks noGrp="1"/>
          </p:cNvSpPr>
          <p:nvPr>
            <p:ph idx="1"/>
          </p:nvPr>
        </p:nvSpPr>
        <p:spPr>
          <a:xfrm>
            <a:off x="427693" y="907939"/>
            <a:ext cx="8288614" cy="5551715"/>
          </a:xfrm>
        </p:spPr>
        <p:txBody>
          <a:bodyPr/>
          <a:lstStyle/>
          <a:p>
            <a:pPr marL="0" indent="0">
              <a:spcBef>
                <a:spcPts val="0"/>
              </a:spcBef>
              <a:spcAft>
                <a:spcPts val="0"/>
              </a:spcAft>
              <a:buNone/>
            </a:pPr>
            <a:endParaRPr lang="en-GB" sz="1100" dirty="0"/>
          </a:p>
          <a:p>
            <a:pPr marL="0" indent="0">
              <a:spcBef>
                <a:spcPts val="0"/>
              </a:spcBef>
              <a:spcAft>
                <a:spcPts val="0"/>
              </a:spcAft>
              <a:buNone/>
            </a:pPr>
            <a:r>
              <a:rPr lang="en-GB" sz="1100" dirty="0"/>
              <a:t>A few months later, Harjit transferred to the Adult Mental Health community team to continue to receive support in the community. </a:t>
            </a:r>
          </a:p>
          <a:p>
            <a:pPr marL="0" indent="0">
              <a:spcBef>
                <a:spcPts val="0"/>
              </a:spcBef>
              <a:spcAft>
                <a:spcPts val="0"/>
              </a:spcAft>
              <a:buNone/>
            </a:pPr>
            <a:endParaRPr lang="en-GB" sz="1100" dirty="0"/>
          </a:p>
          <a:p>
            <a:pPr marL="0" indent="0">
              <a:spcBef>
                <a:spcPts val="0"/>
              </a:spcBef>
              <a:spcAft>
                <a:spcPts val="0"/>
              </a:spcAft>
              <a:buNone/>
            </a:pPr>
            <a:r>
              <a:rPr lang="en-GB" sz="1100" dirty="0"/>
              <a:t>Phil a community peer support worker started working with Harjit. Phil was keen to try and help Harjit rebuild his life. They talked a lot about Harjit’s experiences of being an inpatient on a Forensic ward. Harjit said he found it helpful to talk, he felt lighter. </a:t>
            </a:r>
          </a:p>
          <a:p>
            <a:pPr marL="0" indent="0">
              <a:spcBef>
                <a:spcPts val="0"/>
              </a:spcBef>
              <a:spcAft>
                <a:spcPts val="0"/>
              </a:spcAft>
              <a:buNone/>
            </a:pPr>
            <a:endParaRPr lang="en-GB" sz="1100" dirty="0"/>
          </a:p>
          <a:p>
            <a:pPr marL="0" indent="0">
              <a:spcBef>
                <a:spcPts val="0"/>
              </a:spcBef>
              <a:spcAft>
                <a:spcPts val="0"/>
              </a:spcAft>
              <a:buNone/>
            </a:pPr>
            <a:r>
              <a:rPr lang="en-GB" sz="1100" dirty="0"/>
              <a:t>Harjit’s mental health team felt he was ready to be discharged back to GP. This had been discussed with Harjit, but Harjit did not feel ready to be discharged. Phil felt that Harjit had come a long way but is unsure what might be holding him back from being ready to be discharged. </a:t>
            </a:r>
          </a:p>
          <a:p>
            <a:pPr marL="0" indent="0">
              <a:spcBef>
                <a:spcPts val="0"/>
              </a:spcBef>
              <a:spcAft>
                <a:spcPts val="0"/>
              </a:spcAft>
              <a:buNone/>
            </a:pPr>
            <a:endParaRPr lang="en-GB" sz="1100" dirty="0"/>
          </a:p>
          <a:p>
            <a:pPr marL="0" indent="0">
              <a:spcBef>
                <a:spcPts val="0"/>
              </a:spcBef>
              <a:spcAft>
                <a:spcPts val="0"/>
              </a:spcAft>
              <a:buNone/>
            </a:pPr>
            <a:endParaRPr lang="en-GB" sz="1100" dirty="0"/>
          </a:p>
          <a:p>
            <a:pPr marL="0" indent="0">
              <a:spcBef>
                <a:spcPts val="0"/>
              </a:spcBef>
              <a:spcAft>
                <a:spcPts val="0"/>
              </a:spcAft>
              <a:buNone/>
            </a:pPr>
            <a:r>
              <a:rPr lang="en-GB" sz="1100" dirty="0"/>
              <a:t>Questions:</a:t>
            </a:r>
          </a:p>
          <a:p>
            <a:pPr marL="0" indent="0">
              <a:spcBef>
                <a:spcPts val="0"/>
              </a:spcBef>
              <a:spcAft>
                <a:spcPts val="0"/>
              </a:spcAft>
              <a:buNone/>
            </a:pPr>
            <a:r>
              <a:rPr lang="en-GB" sz="1100" dirty="0"/>
              <a:t>What is the peer support role here with:</a:t>
            </a:r>
          </a:p>
          <a:p>
            <a:pPr marL="0" indent="0">
              <a:spcBef>
                <a:spcPts val="0"/>
              </a:spcBef>
              <a:spcAft>
                <a:spcPts val="0"/>
              </a:spcAft>
              <a:buNone/>
            </a:pPr>
            <a:r>
              <a:rPr lang="en-GB" sz="1100" dirty="0"/>
              <a:t> a. community mental health team? </a:t>
            </a:r>
          </a:p>
          <a:p>
            <a:pPr marL="0" indent="0">
              <a:spcBef>
                <a:spcPts val="0"/>
              </a:spcBef>
              <a:spcAft>
                <a:spcPts val="0"/>
              </a:spcAft>
              <a:buNone/>
            </a:pPr>
            <a:r>
              <a:rPr lang="en-GB" sz="1100" dirty="0"/>
              <a:t>b. supporting Harjit?</a:t>
            </a:r>
          </a:p>
          <a:p>
            <a:pPr marL="0" indent="0">
              <a:spcBef>
                <a:spcPts val="0"/>
              </a:spcBef>
              <a:spcAft>
                <a:spcPts val="0"/>
              </a:spcAft>
              <a:buNone/>
            </a:pPr>
            <a:endParaRPr lang="en-GB" sz="1100" dirty="0"/>
          </a:p>
        </p:txBody>
      </p:sp>
    </p:spTree>
    <p:extLst>
      <p:ext uri="{BB962C8B-B14F-4D97-AF65-F5344CB8AC3E}">
        <p14:creationId xmlns:p14="http://schemas.microsoft.com/office/powerpoint/2010/main" val="229165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C9F-E28E-4867-B8CA-8B58ABB38462}"/>
              </a:ext>
            </a:extLst>
          </p:cNvPr>
          <p:cNvSpPr>
            <a:spLocks noGrp="1"/>
          </p:cNvSpPr>
          <p:nvPr>
            <p:ph type="title"/>
          </p:nvPr>
        </p:nvSpPr>
        <p:spPr/>
        <p:txBody>
          <a:bodyPr/>
          <a:lstStyle/>
          <a:p>
            <a:r>
              <a:rPr lang="en-GB" dirty="0"/>
              <a:t>Case study two</a:t>
            </a:r>
          </a:p>
        </p:txBody>
      </p:sp>
      <p:sp>
        <p:nvSpPr>
          <p:cNvPr id="3" name="Content Placeholder 2">
            <a:extLst>
              <a:ext uri="{FF2B5EF4-FFF2-40B4-BE49-F238E27FC236}">
                <a16:creationId xmlns:a16="http://schemas.microsoft.com/office/drawing/2014/main" id="{89DA5D72-CA53-4620-8894-1B485C56BDF9}"/>
              </a:ext>
            </a:extLst>
          </p:cNvPr>
          <p:cNvSpPr>
            <a:spLocks noGrp="1"/>
          </p:cNvSpPr>
          <p:nvPr>
            <p:ph idx="1"/>
          </p:nvPr>
        </p:nvSpPr>
        <p:spPr>
          <a:xfrm>
            <a:off x="427693" y="907939"/>
            <a:ext cx="8288614" cy="5551715"/>
          </a:xfrm>
        </p:spPr>
        <p:txBody>
          <a:bodyPr/>
          <a:lstStyle/>
          <a:p>
            <a:pPr marL="0" indent="0">
              <a:spcBef>
                <a:spcPts val="0"/>
              </a:spcBef>
              <a:spcAft>
                <a:spcPts val="0"/>
              </a:spcAft>
              <a:buNone/>
            </a:pPr>
            <a:r>
              <a:rPr lang="en-GB" sz="1100" dirty="0"/>
              <a:t>Josef was at college when he first started to hear voices. Frightened and scared Josef didn’t tell anyone and started to isolate himself from family and friends. </a:t>
            </a:r>
          </a:p>
          <a:p>
            <a:pPr marL="0" indent="0">
              <a:spcBef>
                <a:spcPts val="0"/>
              </a:spcBef>
              <a:spcAft>
                <a:spcPts val="0"/>
              </a:spcAft>
              <a:buNone/>
            </a:pPr>
            <a:endParaRPr lang="en-GB" sz="1100" dirty="0"/>
          </a:p>
          <a:p>
            <a:pPr marL="0" indent="0">
              <a:spcBef>
                <a:spcPts val="0"/>
              </a:spcBef>
              <a:spcAft>
                <a:spcPts val="0"/>
              </a:spcAft>
              <a:buNone/>
            </a:pPr>
            <a:r>
              <a:rPr lang="en-GB" sz="1100" dirty="0"/>
              <a:t>Josef lived with his parents who became concerned that Josef was pacing the house at night and shouting at people when the room was empty.</a:t>
            </a:r>
          </a:p>
          <a:p>
            <a:pPr marL="0" indent="0">
              <a:spcBef>
                <a:spcPts val="0"/>
              </a:spcBef>
              <a:spcAft>
                <a:spcPts val="0"/>
              </a:spcAft>
              <a:buNone/>
            </a:pPr>
            <a:endParaRPr lang="en-GB" sz="1100" dirty="0"/>
          </a:p>
          <a:p>
            <a:pPr marL="0" indent="0">
              <a:spcBef>
                <a:spcPts val="0"/>
              </a:spcBef>
              <a:spcAft>
                <a:spcPts val="0"/>
              </a:spcAft>
              <a:buNone/>
            </a:pPr>
            <a:r>
              <a:rPr lang="en-GB" sz="1100" dirty="0"/>
              <a:t>Josef’s parents took him to A &amp; E where Josef was seen by a mental health team. Josef was sectioned under the Mental Health Act. Josef’s parents offered to take Josef in the car to the psychiatric hospital, but were told Josef had to travel by ambulance. They were not allowed to accompany him in the ambulance but were told they could meet him at the hospital. </a:t>
            </a:r>
          </a:p>
          <a:p>
            <a:pPr marL="0" indent="0">
              <a:spcBef>
                <a:spcPts val="0"/>
              </a:spcBef>
              <a:spcAft>
                <a:spcPts val="0"/>
              </a:spcAft>
              <a:buNone/>
            </a:pPr>
            <a:endParaRPr lang="en-GB" sz="1100" dirty="0"/>
          </a:p>
          <a:p>
            <a:pPr marL="0" indent="0">
              <a:spcBef>
                <a:spcPts val="0"/>
              </a:spcBef>
              <a:spcAft>
                <a:spcPts val="0"/>
              </a:spcAft>
              <a:buNone/>
            </a:pPr>
            <a:r>
              <a:rPr lang="en-GB" sz="1100" dirty="0"/>
              <a:t>On the ward Josef kept himself to himself. There was one particular nurse he didn’t get on with. One day whilst Josef walking down the ward he felt a hand grab him from behind. Alarmed, Josef turned and hit out. It turned out to be the nurse he didn’t like. </a:t>
            </a:r>
          </a:p>
          <a:p>
            <a:pPr marL="0" indent="0">
              <a:spcBef>
                <a:spcPts val="0"/>
              </a:spcBef>
              <a:spcAft>
                <a:spcPts val="0"/>
              </a:spcAft>
              <a:buNone/>
            </a:pPr>
            <a:endParaRPr lang="en-GB" sz="1100" dirty="0"/>
          </a:p>
          <a:p>
            <a:pPr marL="0" indent="0">
              <a:spcBef>
                <a:spcPts val="0"/>
              </a:spcBef>
              <a:spcAft>
                <a:spcPts val="0"/>
              </a:spcAft>
              <a:buNone/>
            </a:pPr>
            <a:r>
              <a:rPr lang="en-GB" sz="1100" dirty="0"/>
              <a:t>The nurse called for assistance and Josef was restrained on the floor and taken back to his room. A week later another incident happened between Josef and another patient on the ward. Josef was making himself a sandwich when he got into an argument with another person on the ward. Two days later Josef was seen by two people who said they were from the Forensic service. They informed Josef that he was being assessed to see if he needed specialist support from them. They asked him questions about his early years and life history.  </a:t>
            </a:r>
          </a:p>
          <a:p>
            <a:pPr marL="0" indent="0">
              <a:spcBef>
                <a:spcPts val="0"/>
              </a:spcBef>
              <a:spcAft>
                <a:spcPts val="0"/>
              </a:spcAft>
              <a:buNone/>
            </a:pPr>
            <a:endParaRPr lang="en-GB" sz="1100" dirty="0"/>
          </a:p>
          <a:p>
            <a:pPr marL="0" indent="0">
              <a:spcBef>
                <a:spcPts val="0"/>
              </a:spcBef>
              <a:spcAft>
                <a:spcPts val="0"/>
              </a:spcAft>
              <a:buNone/>
            </a:pPr>
            <a:r>
              <a:rPr lang="en-GB" sz="1100" dirty="0"/>
              <a:t>A week later Josef was informed by staff that he would be transferred to a low secure Forensic ward. Josef said he didn’t want to go and that he was settled on the ward.</a:t>
            </a:r>
          </a:p>
          <a:p>
            <a:pPr marL="0" indent="0">
              <a:spcBef>
                <a:spcPts val="0"/>
              </a:spcBef>
              <a:spcAft>
                <a:spcPts val="0"/>
              </a:spcAft>
              <a:buNone/>
            </a:pPr>
            <a:endParaRPr lang="en-GB" sz="1100" dirty="0"/>
          </a:p>
          <a:p>
            <a:pPr marL="0" indent="0">
              <a:spcBef>
                <a:spcPts val="0"/>
              </a:spcBef>
              <a:spcAft>
                <a:spcPts val="0"/>
              </a:spcAft>
              <a:buNone/>
            </a:pPr>
            <a:r>
              <a:rPr lang="en-GB" sz="1100" dirty="0"/>
              <a:t>Josef was taken to a low secure hospital in the next county. Josef noticed that the staff were very cold towards him. It was during Josef’s first week that Fiona, the forensic peer support worker met with Josef.</a:t>
            </a:r>
          </a:p>
          <a:p>
            <a:pPr marL="0" indent="0">
              <a:spcBef>
                <a:spcPts val="0"/>
              </a:spcBef>
              <a:spcAft>
                <a:spcPts val="0"/>
              </a:spcAft>
              <a:buNone/>
            </a:pPr>
            <a:endParaRPr lang="en-GB" sz="1100" dirty="0"/>
          </a:p>
          <a:p>
            <a:pPr marL="0" indent="0">
              <a:spcBef>
                <a:spcPts val="0"/>
              </a:spcBef>
              <a:spcAft>
                <a:spcPts val="0"/>
              </a:spcAft>
              <a:buNone/>
            </a:pPr>
            <a:r>
              <a:rPr lang="en-GB" sz="1100" dirty="0"/>
              <a:t>Questions:</a:t>
            </a:r>
          </a:p>
          <a:p>
            <a:pPr marL="0" indent="0">
              <a:spcBef>
                <a:spcPts val="0"/>
              </a:spcBef>
              <a:spcAft>
                <a:spcPts val="0"/>
              </a:spcAft>
              <a:buNone/>
            </a:pPr>
            <a:r>
              <a:rPr lang="en-GB" sz="1100" dirty="0"/>
              <a:t>What is the peer support role here with</a:t>
            </a:r>
          </a:p>
          <a:p>
            <a:pPr marL="0" indent="0">
              <a:spcBef>
                <a:spcPts val="0"/>
              </a:spcBef>
              <a:spcAft>
                <a:spcPts val="0"/>
              </a:spcAft>
              <a:buNone/>
            </a:pPr>
            <a:r>
              <a:rPr lang="en-GB" sz="1100" dirty="0" err="1"/>
              <a:t>a.Josef</a:t>
            </a:r>
            <a:r>
              <a:rPr lang="en-GB" sz="1100" dirty="0"/>
              <a:t>? </a:t>
            </a:r>
          </a:p>
          <a:p>
            <a:pPr marL="0" indent="0">
              <a:spcBef>
                <a:spcPts val="0"/>
              </a:spcBef>
              <a:spcAft>
                <a:spcPts val="0"/>
              </a:spcAft>
              <a:buNone/>
            </a:pPr>
            <a:r>
              <a:rPr lang="en-GB" sz="1100" dirty="0"/>
              <a:t>b. the ward team</a:t>
            </a:r>
          </a:p>
          <a:p>
            <a:pPr marL="0" indent="0">
              <a:spcBef>
                <a:spcPts val="0"/>
              </a:spcBef>
              <a:spcAft>
                <a:spcPts val="0"/>
              </a:spcAft>
              <a:buNone/>
            </a:pPr>
            <a:endParaRPr lang="en-GB" sz="1100" dirty="0"/>
          </a:p>
        </p:txBody>
      </p:sp>
    </p:spTree>
    <p:extLst>
      <p:ext uri="{BB962C8B-B14F-4D97-AF65-F5344CB8AC3E}">
        <p14:creationId xmlns:p14="http://schemas.microsoft.com/office/powerpoint/2010/main" val="185941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Statutory services overview</a:t>
            </a:r>
          </a:p>
        </p:txBody>
      </p:sp>
    </p:spTree>
    <p:extLst>
      <p:ext uri="{BB962C8B-B14F-4D97-AF65-F5344CB8AC3E}">
        <p14:creationId xmlns:p14="http://schemas.microsoft.com/office/powerpoint/2010/main" val="3599879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Statutory services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25963" y="801212"/>
            <a:ext cx="8906070" cy="5552901"/>
          </a:xfrm>
        </p:spPr>
        <p:txBody>
          <a:bodyPr vert="horz" lIns="91440" tIns="45720" rIns="91440" bIns="45720" rtlCol="0" anchor="t">
            <a:noAutofit/>
          </a:bodyPr>
          <a:lstStyle/>
          <a:p>
            <a:pPr marL="0" indent="0">
              <a:spcBef>
                <a:spcPts val="0"/>
              </a:spcBef>
              <a:buNone/>
            </a:pPr>
            <a:r>
              <a:rPr lang="en-GB" sz="1200" b="1" dirty="0">
                <a:latin typeface="Calibri Light"/>
                <a:cs typeface="Calibri Light"/>
              </a:rPr>
              <a:t>Purpose: </a:t>
            </a:r>
            <a:r>
              <a:rPr lang="en-GB" sz="1200" dirty="0">
                <a:latin typeface="Calibri Light"/>
                <a:cs typeface="Calibri Light"/>
              </a:rPr>
              <a:t> To provide an overview of the different types of statutory service so that people understand some of the terminology they may come across. </a:t>
            </a:r>
            <a:endParaRPr lang="en-GB" sz="1200"/>
          </a:p>
          <a:p>
            <a:pPr marL="0" indent="0">
              <a:spcBef>
                <a:spcPts val="0"/>
              </a:spcBef>
              <a:buNone/>
            </a:pPr>
            <a:r>
              <a:rPr lang="en-GB" sz="1200" b="1" dirty="0">
                <a:latin typeface="Calibri Light"/>
                <a:cs typeface="Calibri Light"/>
              </a:rPr>
              <a:t>Instructions: </a:t>
            </a:r>
            <a:endParaRPr lang="en-GB" sz="1200" b="1" dirty="0"/>
          </a:p>
          <a:p>
            <a:pPr marL="0" indent="0">
              <a:spcBef>
                <a:spcPts val="0"/>
              </a:spcBef>
              <a:buNone/>
            </a:pPr>
            <a:r>
              <a:rPr lang="en-GB" sz="1200" dirty="0">
                <a:latin typeface="Calibri Light"/>
                <a:cs typeface="Calibri Light"/>
              </a:rPr>
              <a:t>Talk through the services overview on slide 30. Explain that there are a number of different types of supports for people , which ferry in the level of depth and range of professionals involved. Explain that this is not a exhaustive list , but it is a good starting point to understand some of the terminology that you might come across when working with individuals in your role. 
Ask the group if they have any questions about the different types of services on the list, or any that they would like to add in. 
Explain that people are often confused about the difference between health or social care services so it is useful to understand how to differentiate between the two. Explain that the reason it's important is that healthcare is almost always provided free under the NHS, whereas social care is provided by local authorities who can charge for it. Health care is generally concerned with the treatment control or prevention of disease, illness, injury or disability. Social care covers a much broader range of support , which can include things like supporting daily living, maintaining independence, or protecting people in vulnerable situations. </a:t>
            </a:r>
            <a:endParaRPr lang="en-GB" sz="1200" dirty="0"/>
          </a:p>
          <a:p>
            <a:pPr marL="0" indent="0">
              <a:spcBef>
                <a:spcPts val="0"/>
              </a:spcBef>
              <a:buNone/>
            </a:pPr>
            <a:r>
              <a:rPr lang="en-GB" sz="1200" dirty="0">
                <a:latin typeface="Calibri Light"/>
                <a:cs typeface="Calibri Light"/>
              </a:rPr>
              <a:t>Ask if there are any questions about any of these definitions. Explain that after the next case study you will be exploring an overview of other types of support including voluntary sector organisations and charities. </a:t>
            </a:r>
            <a:endParaRPr lang="en-GB" sz="1200" dirty="0"/>
          </a:p>
          <a:p>
            <a:pPr marL="0" indent="0">
              <a:lnSpc>
                <a:spcPct val="100000"/>
              </a:lnSpc>
              <a:spcBef>
                <a:spcPts val="0"/>
              </a:spcBef>
              <a:spcAft>
                <a:spcPts val="600"/>
              </a:spcAft>
              <a:buNone/>
            </a:pPr>
            <a:endParaRPr lang="en-GB" sz="1200" b="1"/>
          </a:p>
          <a:p>
            <a:pPr marL="0" indent="0">
              <a:lnSpc>
                <a:spcPct val="100000"/>
              </a:lnSpc>
              <a:spcBef>
                <a:spcPts val="0"/>
              </a:spcBef>
              <a:spcAft>
                <a:spcPts val="600"/>
              </a:spcAft>
              <a:buNone/>
            </a:pPr>
            <a:r>
              <a:rPr lang="en-GB" sz="1200" b="1" dirty="0">
                <a:latin typeface="Calibri Light"/>
                <a:cs typeface="Calibri Light"/>
              </a:rPr>
              <a:t>Timings: </a:t>
            </a:r>
            <a:r>
              <a:rPr lang="en-GB" sz="1200" dirty="0">
                <a:latin typeface="Calibri Light"/>
                <a:cs typeface="Calibri Light"/>
              </a:rPr>
              <a:t>15 minutes</a:t>
            </a:r>
            <a:endParaRPr lang="en-GB" sz="1200" b="1">
              <a:latin typeface="Calibri Light"/>
              <a:cs typeface="Calibri Light"/>
            </a:endParaRPr>
          </a:p>
        </p:txBody>
      </p:sp>
    </p:spTree>
    <p:extLst>
      <p:ext uri="{BB962C8B-B14F-4D97-AF65-F5344CB8AC3E}">
        <p14:creationId xmlns:p14="http://schemas.microsoft.com/office/powerpoint/2010/main" val="173203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About today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27693" y="1139695"/>
            <a:ext cx="8288614" cy="4960324"/>
          </a:xfrm>
        </p:spPr>
        <p:txBody>
          <a:bodyPr vert="horz" lIns="91440" tIns="45720" rIns="91440" bIns="45720" rtlCol="0" anchor="t">
            <a:noAutofit/>
          </a:bodyPr>
          <a:lstStyle/>
          <a:p>
            <a:pPr marL="0" indent="0">
              <a:buNone/>
            </a:pPr>
            <a:r>
              <a:rPr lang="en-GB" b="1" dirty="0"/>
              <a:t>Purpose: </a:t>
            </a:r>
            <a:r>
              <a:rPr lang="en-GB" dirty="0"/>
              <a:t>To make sure everyone knows the basics about the venue and the day</a:t>
            </a:r>
            <a:endParaRPr lang="en-GB" b="1" dirty="0"/>
          </a:p>
          <a:p>
            <a:pPr marL="0" indent="0">
              <a:buNone/>
            </a:pPr>
            <a:r>
              <a:rPr lang="en-GB" b="1" dirty="0"/>
              <a:t>Materials: </a:t>
            </a:r>
            <a:r>
              <a:rPr lang="en-GB" dirty="0"/>
              <a:t>None</a:t>
            </a:r>
          </a:p>
          <a:p>
            <a:pPr marL="0" indent="0">
              <a:buNone/>
            </a:pPr>
            <a:r>
              <a:rPr lang="en-GB" b="1" dirty="0"/>
              <a:t>Instructions: </a:t>
            </a:r>
            <a:r>
              <a:rPr lang="en-GB" dirty="0"/>
              <a:t>Talk through the icons on slide 4:</a:t>
            </a:r>
          </a:p>
          <a:p>
            <a:r>
              <a:rPr lang="en-GB" dirty="0"/>
              <a:t>Finish time</a:t>
            </a:r>
          </a:p>
          <a:p>
            <a:r>
              <a:rPr lang="en-GB" dirty="0"/>
              <a:t>Tea/coffee breaks – what time breaks are planned and letting people know that you can stop for additional breaks if needed. Let people know where the break-out spaces are</a:t>
            </a:r>
          </a:p>
          <a:p>
            <a:r>
              <a:rPr lang="en-GB" dirty="0"/>
              <a:t>Lunch – let people know that lunch is provided and at what time</a:t>
            </a:r>
          </a:p>
          <a:p>
            <a:r>
              <a:rPr lang="en-GB" dirty="0"/>
              <a:t>Toilets – make sure everyone knows where they are</a:t>
            </a:r>
          </a:p>
          <a:p>
            <a:r>
              <a:rPr lang="en-GB" dirty="0"/>
              <a:t>Fire – let them know if there are any planned fire tests and where the fire exits are</a:t>
            </a:r>
          </a:p>
          <a:p>
            <a:r>
              <a:rPr lang="en-GB" dirty="0"/>
              <a:t>Phones – ask people to put their phones onto silent (or off if possible!)</a:t>
            </a:r>
          </a:p>
          <a:p>
            <a:pPr marL="0" indent="0">
              <a:buNone/>
            </a:pPr>
            <a:r>
              <a:rPr lang="en-GB" b="1" dirty="0">
                <a:latin typeface="Calibri Light"/>
                <a:cs typeface="Calibri Light"/>
              </a:rPr>
              <a:t>Timings</a:t>
            </a:r>
            <a:r>
              <a:rPr lang="en-GB" dirty="0">
                <a:latin typeface="Calibri Light"/>
                <a:cs typeface="Calibri Light"/>
              </a:rPr>
              <a:t>: 5 mins</a:t>
            </a:r>
            <a:endParaRPr lang="en-GB" b="1" dirty="0">
              <a:latin typeface="Calibri Light"/>
              <a:cs typeface="Calibri Light"/>
            </a:endParaRPr>
          </a:p>
        </p:txBody>
      </p:sp>
    </p:spTree>
    <p:extLst>
      <p:ext uri="{BB962C8B-B14F-4D97-AF65-F5344CB8AC3E}">
        <p14:creationId xmlns:p14="http://schemas.microsoft.com/office/powerpoint/2010/main" val="4072043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B6D4859-4DCB-48D5-B12D-4B872F0F4A66}"/>
              </a:ext>
            </a:extLst>
          </p:cNvPr>
          <p:cNvSpPr/>
          <p:nvPr/>
        </p:nvSpPr>
        <p:spPr>
          <a:xfrm>
            <a:off x="111968" y="981123"/>
            <a:ext cx="8920064" cy="18287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773FFE9-EC93-474E-8721-6FDF2342B3DC}"/>
              </a:ext>
            </a:extLst>
          </p:cNvPr>
          <p:cNvSpPr/>
          <p:nvPr/>
        </p:nvSpPr>
        <p:spPr>
          <a:xfrm>
            <a:off x="111968" y="2924230"/>
            <a:ext cx="8920064" cy="3516840"/>
          </a:xfrm>
          <a:prstGeom prst="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766917-A5D2-45B4-B8C3-6666F0D84730}"/>
              </a:ext>
            </a:extLst>
          </p:cNvPr>
          <p:cNvSpPr>
            <a:spLocks noGrp="1"/>
          </p:cNvSpPr>
          <p:nvPr>
            <p:ph type="title"/>
          </p:nvPr>
        </p:nvSpPr>
        <p:spPr>
          <a:xfrm>
            <a:off x="111968" y="112686"/>
            <a:ext cx="8288614" cy="945977"/>
          </a:xfrm>
        </p:spPr>
        <p:txBody>
          <a:bodyPr/>
          <a:lstStyle/>
          <a:p>
            <a:r>
              <a:rPr lang="en-GB" dirty="0"/>
              <a:t>NHS services overview</a:t>
            </a:r>
          </a:p>
        </p:txBody>
      </p:sp>
      <p:sp>
        <p:nvSpPr>
          <p:cNvPr id="7" name="Freeform: Shape 6">
            <a:extLst>
              <a:ext uri="{FF2B5EF4-FFF2-40B4-BE49-F238E27FC236}">
                <a16:creationId xmlns:a16="http://schemas.microsoft.com/office/drawing/2014/main" id="{07E09F6E-E1A4-4718-828E-9F620C6B56F0}"/>
              </a:ext>
            </a:extLst>
          </p:cNvPr>
          <p:cNvSpPr/>
          <p:nvPr/>
        </p:nvSpPr>
        <p:spPr>
          <a:xfrm>
            <a:off x="1780521" y="1175517"/>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Improving Access to Psychological Therapies (IAPT)</a:t>
            </a:r>
            <a:endParaRPr lang="en-GB" sz="1600" kern="1200" dirty="0"/>
          </a:p>
          <a:p>
            <a:pPr marL="114300" lvl="1" indent="-114300" algn="l" defTabSz="533400">
              <a:lnSpc>
                <a:spcPct val="90000"/>
              </a:lnSpc>
              <a:spcBef>
                <a:spcPct val="0"/>
              </a:spcBef>
              <a:spcAft>
                <a:spcPct val="15000"/>
              </a:spcAft>
              <a:buChar char="•"/>
            </a:pPr>
            <a:r>
              <a:rPr lang="en-GB" sz="1200" b="0" i="0" kern="1200" dirty="0"/>
              <a:t>Psychological therapies for people with anxiety disorders and depression</a:t>
            </a:r>
            <a:endParaRPr lang="en-GB" sz="1200" kern="1200" dirty="0"/>
          </a:p>
        </p:txBody>
      </p:sp>
      <p:sp>
        <p:nvSpPr>
          <p:cNvPr id="8" name="Freeform: Shape 7">
            <a:extLst>
              <a:ext uri="{FF2B5EF4-FFF2-40B4-BE49-F238E27FC236}">
                <a16:creationId xmlns:a16="http://schemas.microsoft.com/office/drawing/2014/main" id="{F506BC96-B86F-407D-98A4-E226F06477DD}"/>
              </a:ext>
            </a:extLst>
          </p:cNvPr>
          <p:cNvSpPr/>
          <p:nvPr/>
        </p:nvSpPr>
        <p:spPr>
          <a:xfrm>
            <a:off x="703483" y="3040402"/>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1347479"/>
              <a:satOff val="373"/>
              <a:lumOff val="-4739"/>
              <a:alphaOff val="0"/>
            </a:schemeClr>
          </a:fillRef>
          <a:effectRef idx="0">
            <a:schemeClr val="accent2">
              <a:hueOff val="1347479"/>
              <a:satOff val="373"/>
              <a:lumOff val="-4739"/>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Community Mental Health Teams (CMHTs)</a:t>
            </a:r>
            <a:endParaRPr lang="en-GB" sz="1600" kern="1200" dirty="0"/>
          </a:p>
          <a:p>
            <a:pPr marL="114300" lvl="1" indent="-114300" algn="l" defTabSz="533400">
              <a:lnSpc>
                <a:spcPct val="90000"/>
              </a:lnSpc>
              <a:spcBef>
                <a:spcPct val="0"/>
              </a:spcBef>
              <a:spcAft>
                <a:spcPct val="15000"/>
              </a:spcAft>
              <a:buChar char="•"/>
            </a:pPr>
            <a:r>
              <a:rPr lang="en-GB" sz="1200" b="0" i="0" kern="1200" dirty="0"/>
              <a:t>Multidisciplinary support for people with more ‘severe’ or long-lasting mental health problems living in the community</a:t>
            </a:r>
            <a:endParaRPr lang="en-GB" sz="1200" kern="1200" dirty="0"/>
          </a:p>
        </p:txBody>
      </p:sp>
      <p:sp>
        <p:nvSpPr>
          <p:cNvPr id="9" name="Freeform: Shape 8">
            <a:extLst>
              <a:ext uri="{FF2B5EF4-FFF2-40B4-BE49-F238E27FC236}">
                <a16:creationId xmlns:a16="http://schemas.microsoft.com/office/drawing/2014/main" id="{8F3454D1-E197-44C4-A5AD-AF9B5D1B96FD}"/>
              </a:ext>
            </a:extLst>
          </p:cNvPr>
          <p:cNvSpPr/>
          <p:nvPr/>
        </p:nvSpPr>
        <p:spPr>
          <a:xfrm>
            <a:off x="4572000" y="1175517"/>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2">
              <a:hueOff val="2694958"/>
              <a:satOff val="746"/>
              <a:lumOff val="-9478"/>
              <a:alphaOff val="0"/>
            </a:schemeClr>
          </a:fillRef>
          <a:effectRef idx="0">
            <a:schemeClr val="accent2">
              <a:hueOff val="2694958"/>
              <a:satOff val="746"/>
              <a:lumOff val="-9478"/>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Wellbeing Hubs</a:t>
            </a:r>
            <a:endParaRPr lang="en-GB" sz="1600" kern="1200" dirty="0"/>
          </a:p>
          <a:p>
            <a:pPr marL="114300" lvl="1" indent="-114300" algn="l" defTabSz="533400">
              <a:lnSpc>
                <a:spcPct val="90000"/>
              </a:lnSpc>
              <a:spcBef>
                <a:spcPct val="0"/>
              </a:spcBef>
              <a:spcAft>
                <a:spcPct val="15000"/>
              </a:spcAft>
              <a:buChar char="•"/>
            </a:pPr>
            <a:r>
              <a:rPr lang="en-GB" sz="1200" dirty="0"/>
              <a:t>Providing information or support to anyone experiencing problems with their mental well-being. Might include signposting, one-to-one support, peer support, or workshops</a:t>
            </a:r>
            <a:endParaRPr lang="en-GB" sz="1200" kern="1200" dirty="0"/>
          </a:p>
        </p:txBody>
      </p:sp>
      <p:sp>
        <p:nvSpPr>
          <p:cNvPr id="10" name="Freeform: Shape 9">
            <a:extLst>
              <a:ext uri="{FF2B5EF4-FFF2-40B4-BE49-F238E27FC236}">
                <a16:creationId xmlns:a16="http://schemas.microsoft.com/office/drawing/2014/main" id="{8CE83455-2BE9-4932-BBF6-50E73E95CCDC}"/>
              </a:ext>
            </a:extLst>
          </p:cNvPr>
          <p:cNvSpPr/>
          <p:nvPr/>
        </p:nvSpPr>
        <p:spPr>
          <a:xfrm>
            <a:off x="703484" y="4816797"/>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4042436"/>
              <a:satOff val="1119"/>
              <a:lumOff val="-14217"/>
              <a:alphaOff val="0"/>
            </a:schemeClr>
          </a:fillRef>
          <a:effectRef idx="0">
            <a:schemeClr val="accent2">
              <a:hueOff val="4042436"/>
              <a:satOff val="1119"/>
              <a:lumOff val="-14217"/>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Residential care</a:t>
            </a:r>
            <a:endParaRPr lang="en-GB" sz="1600" kern="1200" dirty="0"/>
          </a:p>
          <a:p>
            <a:pPr marL="114300" lvl="1" indent="-114300" algn="l" defTabSz="533400">
              <a:lnSpc>
                <a:spcPct val="90000"/>
              </a:lnSpc>
              <a:spcBef>
                <a:spcPct val="0"/>
              </a:spcBef>
              <a:spcAft>
                <a:spcPct val="15000"/>
              </a:spcAft>
              <a:buChar char="•"/>
            </a:pPr>
            <a:r>
              <a:rPr lang="en-GB" sz="1200" b="0" i="0" kern="1200" dirty="0"/>
              <a:t>A range of options, from short-term hostels, to supported housing schemes, for people who aren’t able to cope on their own at home</a:t>
            </a:r>
            <a:endParaRPr lang="en-GB" sz="1200" kern="1200" dirty="0"/>
          </a:p>
        </p:txBody>
      </p:sp>
      <p:sp>
        <p:nvSpPr>
          <p:cNvPr id="11" name="Freeform: Shape 10">
            <a:extLst>
              <a:ext uri="{FF2B5EF4-FFF2-40B4-BE49-F238E27FC236}">
                <a16:creationId xmlns:a16="http://schemas.microsoft.com/office/drawing/2014/main" id="{65F6CC76-1081-4FA9-B39D-3E1F51DC9008}"/>
              </a:ext>
            </a:extLst>
          </p:cNvPr>
          <p:cNvSpPr/>
          <p:nvPr/>
        </p:nvSpPr>
        <p:spPr>
          <a:xfrm>
            <a:off x="6286438" y="3040402"/>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5389915"/>
              <a:satOff val="1492"/>
              <a:lumOff val="-18955"/>
              <a:alphaOff val="0"/>
            </a:schemeClr>
          </a:fillRef>
          <a:effectRef idx="0">
            <a:schemeClr val="accent2">
              <a:hueOff val="5389915"/>
              <a:satOff val="1492"/>
              <a:lumOff val="-18955"/>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Crisis intervention</a:t>
            </a:r>
            <a:endParaRPr lang="en-GB" sz="1600" kern="1200" dirty="0"/>
          </a:p>
          <a:p>
            <a:pPr marL="114300" lvl="1" indent="-114300" algn="l" defTabSz="533400">
              <a:lnSpc>
                <a:spcPct val="90000"/>
              </a:lnSpc>
              <a:spcBef>
                <a:spcPct val="0"/>
              </a:spcBef>
              <a:spcAft>
                <a:spcPct val="15000"/>
              </a:spcAft>
              <a:buChar char="•"/>
            </a:pPr>
            <a:r>
              <a:rPr lang="en-GB" sz="1200" b="0" i="0" kern="1200" dirty="0"/>
              <a:t>Most areas will have a crisis resolution and home team (CRHT) for people experiencing a crisis or mental health emergency	</a:t>
            </a:r>
            <a:endParaRPr lang="en-GB" sz="1200" kern="1200" dirty="0"/>
          </a:p>
        </p:txBody>
      </p:sp>
      <p:sp>
        <p:nvSpPr>
          <p:cNvPr id="12" name="Freeform: Shape 11">
            <a:extLst>
              <a:ext uri="{FF2B5EF4-FFF2-40B4-BE49-F238E27FC236}">
                <a16:creationId xmlns:a16="http://schemas.microsoft.com/office/drawing/2014/main" id="{852EACDC-3B18-4584-B600-9A651A111640}"/>
              </a:ext>
            </a:extLst>
          </p:cNvPr>
          <p:cNvSpPr/>
          <p:nvPr/>
        </p:nvSpPr>
        <p:spPr>
          <a:xfrm>
            <a:off x="6286439" y="4816797"/>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6737394"/>
              <a:satOff val="1865"/>
              <a:lumOff val="-23694"/>
              <a:alphaOff val="0"/>
            </a:schemeClr>
          </a:fillRef>
          <a:effectRef idx="0">
            <a:schemeClr val="accent2">
              <a:hueOff val="6737394"/>
              <a:satOff val="1865"/>
              <a:lumOff val="-23694"/>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Inpatient services</a:t>
            </a:r>
            <a:endParaRPr lang="en-GB" sz="1600" kern="1200" dirty="0"/>
          </a:p>
          <a:p>
            <a:pPr marL="114300" lvl="1" indent="-114300" algn="l" defTabSz="533400">
              <a:lnSpc>
                <a:spcPct val="90000"/>
              </a:lnSpc>
              <a:spcBef>
                <a:spcPct val="0"/>
              </a:spcBef>
              <a:spcAft>
                <a:spcPct val="15000"/>
              </a:spcAft>
              <a:buChar char="•"/>
            </a:pPr>
            <a:r>
              <a:rPr lang="en-GB" sz="1200" b="0" i="0" kern="1200" dirty="0"/>
              <a:t>Treatment in hospital (either voluntarily or under section) where someone needs fast access to treatment and round-the-clock support</a:t>
            </a:r>
            <a:endParaRPr lang="en-GB" sz="1200" kern="1200" dirty="0"/>
          </a:p>
        </p:txBody>
      </p:sp>
      <p:sp>
        <p:nvSpPr>
          <p:cNvPr id="13" name="Freeform: Shape 12">
            <a:extLst>
              <a:ext uri="{FF2B5EF4-FFF2-40B4-BE49-F238E27FC236}">
                <a16:creationId xmlns:a16="http://schemas.microsoft.com/office/drawing/2014/main" id="{1013DB54-5427-457E-B066-40533A8CF674}"/>
              </a:ext>
            </a:extLst>
          </p:cNvPr>
          <p:cNvSpPr/>
          <p:nvPr/>
        </p:nvSpPr>
        <p:spPr>
          <a:xfrm>
            <a:off x="3494961" y="4816797"/>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8084873"/>
              <a:satOff val="2238"/>
              <a:lumOff val="-28433"/>
              <a:alphaOff val="0"/>
            </a:schemeClr>
          </a:fillRef>
          <a:effectRef idx="0">
            <a:schemeClr val="accent2">
              <a:hueOff val="8084873"/>
              <a:satOff val="2238"/>
              <a:lumOff val="-28433"/>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Forensic services</a:t>
            </a:r>
          </a:p>
          <a:p>
            <a:pPr marL="114300" lvl="1" indent="-114300" algn="l" defTabSz="533400">
              <a:lnSpc>
                <a:spcPct val="90000"/>
              </a:lnSpc>
              <a:spcBef>
                <a:spcPct val="0"/>
              </a:spcBef>
              <a:spcAft>
                <a:spcPct val="15000"/>
              </a:spcAft>
              <a:buChar char="•"/>
            </a:pPr>
            <a:r>
              <a:rPr lang="en-GB" sz="1200" b="0" i="0" kern="1200"/>
              <a:t>Forensic mental health services are provided for individuals with a mental issue who pose, or have posed, a risk to others that is usually related to their mental health issue</a:t>
            </a:r>
            <a:endParaRPr lang="en-GB" sz="1200" kern="1200"/>
          </a:p>
        </p:txBody>
      </p:sp>
      <p:sp>
        <p:nvSpPr>
          <p:cNvPr id="17" name="TextBox 16">
            <a:extLst>
              <a:ext uri="{FF2B5EF4-FFF2-40B4-BE49-F238E27FC236}">
                <a16:creationId xmlns:a16="http://schemas.microsoft.com/office/drawing/2014/main" id="{3A26539E-12D4-48E7-912B-502F6883C901}"/>
              </a:ext>
            </a:extLst>
          </p:cNvPr>
          <p:cNvSpPr txBox="1"/>
          <p:nvPr/>
        </p:nvSpPr>
        <p:spPr>
          <a:xfrm rot="16200000">
            <a:off x="-402088" y="1494597"/>
            <a:ext cx="1396280" cy="369332"/>
          </a:xfrm>
          <a:prstGeom prst="rect">
            <a:avLst/>
          </a:prstGeom>
          <a:noFill/>
        </p:spPr>
        <p:txBody>
          <a:bodyPr wrap="none" rtlCol="0">
            <a:spAutoFit/>
          </a:bodyPr>
          <a:lstStyle/>
          <a:p>
            <a:r>
              <a:rPr lang="en-GB" dirty="0"/>
              <a:t>Primary Care</a:t>
            </a:r>
          </a:p>
        </p:txBody>
      </p:sp>
      <p:sp>
        <p:nvSpPr>
          <p:cNvPr id="20" name="TextBox 19">
            <a:extLst>
              <a:ext uri="{FF2B5EF4-FFF2-40B4-BE49-F238E27FC236}">
                <a16:creationId xmlns:a16="http://schemas.microsoft.com/office/drawing/2014/main" id="{43185C39-D2FC-4C9C-8576-81B6D110CEB0}"/>
              </a:ext>
            </a:extLst>
          </p:cNvPr>
          <p:cNvSpPr txBox="1"/>
          <p:nvPr/>
        </p:nvSpPr>
        <p:spPr>
          <a:xfrm rot="16200000">
            <a:off x="-553579" y="3530501"/>
            <a:ext cx="1695721" cy="369332"/>
          </a:xfrm>
          <a:prstGeom prst="rect">
            <a:avLst/>
          </a:prstGeom>
          <a:noFill/>
        </p:spPr>
        <p:txBody>
          <a:bodyPr wrap="none" rtlCol="0">
            <a:spAutoFit/>
          </a:bodyPr>
          <a:lstStyle/>
          <a:p>
            <a:r>
              <a:rPr lang="en-GB" dirty="0"/>
              <a:t>Secondary Care</a:t>
            </a:r>
          </a:p>
        </p:txBody>
      </p:sp>
      <p:sp>
        <p:nvSpPr>
          <p:cNvPr id="14" name="Freeform: Shape 13">
            <a:extLst>
              <a:ext uri="{FF2B5EF4-FFF2-40B4-BE49-F238E27FC236}">
                <a16:creationId xmlns:a16="http://schemas.microsoft.com/office/drawing/2014/main" id="{F1714510-D454-4977-ACE6-19DE6A3F2198}"/>
              </a:ext>
            </a:extLst>
          </p:cNvPr>
          <p:cNvSpPr/>
          <p:nvPr/>
        </p:nvSpPr>
        <p:spPr>
          <a:xfrm>
            <a:off x="3494961" y="3040402"/>
            <a:ext cx="2537707" cy="1522624"/>
          </a:xfrm>
          <a:custGeom>
            <a:avLst/>
            <a:gdLst>
              <a:gd name="connsiteX0" fmla="*/ 0 w 2537707"/>
              <a:gd name="connsiteY0" fmla="*/ 0 h 1522624"/>
              <a:gd name="connsiteX1" fmla="*/ 2537707 w 2537707"/>
              <a:gd name="connsiteY1" fmla="*/ 0 h 1522624"/>
              <a:gd name="connsiteX2" fmla="*/ 2537707 w 2537707"/>
              <a:gd name="connsiteY2" fmla="*/ 1522624 h 1522624"/>
              <a:gd name="connsiteX3" fmla="*/ 0 w 2537707"/>
              <a:gd name="connsiteY3" fmla="*/ 1522624 h 1522624"/>
              <a:gd name="connsiteX4" fmla="*/ 0 w 2537707"/>
              <a:gd name="connsiteY4" fmla="*/ 0 h 152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707" h="1522624">
                <a:moveTo>
                  <a:pt x="0" y="0"/>
                </a:moveTo>
                <a:lnTo>
                  <a:pt x="2537707" y="0"/>
                </a:lnTo>
                <a:lnTo>
                  <a:pt x="2537707" y="1522624"/>
                </a:lnTo>
                <a:lnTo>
                  <a:pt x="0" y="1522624"/>
                </a:lnTo>
                <a:lnTo>
                  <a:pt x="0" y="0"/>
                </a:lnTo>
                <a:close/>
              </a:path>
            </a:pathLst>
          </a:custGeom>
          <a:solidFill>
            <a:srgbClr val="5FA20E"/>
          </a:solidFill>
        </p:spPr>
        <p:style>
          <a:lnRef idx="2">
            <a:schemeClr val="lt1">
              <a:hueOff val="0"/>
              <a:satOff val="0"/>
              <a:lumOff val="0"/>
              <a:alphaOff val="0"/>
            </a:schemeClr>
          </a:lnRef>
          <a:fillRef idx="1">
            <a:schemeClr val="accent2">
              <a:hueOff val="1347479"/>
              <a:satOff val="373"/>
              <a:lumOff val="-4739"/>
              <a:alphaOff val="0"/>
            </a:schemeClr>
          </a:fillRef>
          <a:effectRef idx="0">
            <a:schemeClr val="accent2">
              <a:hueOff val="1347479"/>
              <a:satOff val="373"/>
              <a:lumOff val="-4739"/>
              <a:alphaOff val="0"/>
            </a:schemeClr>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dirty="0"/>
              <a:t>Child and Adolescent Mental Health Services (CAMHS)</a:t>
            </a:r>
            <a:endParaRPr lang="en-GB" sz="1600" kern="1200" dirty="0"/>
          </a:p>
          <a:p>
            <a:pPr marL="114300" lvl="1" indent="-114300" defTabSz="533400">
              <a:lnSpc>
                <a:spcPct val="90000"/>
              </a:lnSpc>
              <a:spcBef>
                <a:spcPct val="0"/>
              </a:spcBef>
              <a:spcAft>
                <a:spcPct val="15000"/>
              </a:spcAft>
              <a:buChar char="•"/>
            </a:pPr>
            <a:r>
              <a:rPr lang="en-GB" sz="1200" dirty="0"/>
              <a:t>NHS services that assess and treat young people with emotional, behavioural or mental health challenges</a:t>
            </a:r>
            <a:endParaRPr lang="en-GB" sz="1200" kern="1200" dirty="0"/>
          </a:p>
        </p:txBody>
      </p:sp>
    </p:spTree>
    <p:extLst>
      <p:ext uri="{BB962C8B-B14F-4D97-AF65-F5344CB8AC3E}">
        <p14:creationId xmlns:p14="http://schemas.microsoft.com/office/powerpoint/2010/main" val="147276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7855-E2D8-4B55-B492-92C6D3818094}"/>
              </a:ext>
            </a:extLst>
          </p:cNvPr>
          <p:cNvSpPr>
            <a:spLocks noGrp="1"/>
          </p:cNvSpPr>
          <p:nvPr>
            <p:ph type="title"/>
          </p:nvPr>
        </p:nvSpPr>
        <p:spPr/>
        <p:txBody>
          <a:bodyPr>
            <a:normAutofit/>
          </a:bodyPr>
          <a:lstStyle/>
          <a:p>
            <a:r>
              <a:rPr lang="en-GB"/>
              <a:t>Health vs. Social Care</a:t>
            </a:r>
          </a:p>
        </p:txBody>
      </p:sp>
      <p:sp>
        <p:nvSpPr>
          <p:cNvPr id="3" name="Content Placeholder 2">
            <a:extLst>
              <a:ext uri="{FF2B5EF4-FFF2-40B4-BE49-F238E27FC236}">
                <a16:creationId xmlns:a16="http://schemas.microsoft.com/office/drawing/2014/main" id="{3F0877FB-15E4-41BA-87DA-0B5AA4C160C8}"/>
              </a:ext>
            </a:extLst>
          </p:cNvPr>
          <p:cNvSpPr>
            <a:spLocks noGrp="1"/>
          </p:cNvSpPr>
          <p:nvPr>
            <p:ph idx="1"/>
          </p:nvPr>
        </p:nvSpPr>
        <p:spPr>
          <a:xfrm>
            <a:off x="489857" y="4170702"/>
            <a:ext cx="8288614" cy="4351338"/>
          </a:xfrm>
        </p:spPr>
        <p:txBody>
          <a:bodyPr>
            <a:normAutofit/>
          </a:bodyPr>
          <a:lstStyle/>
          <a:p>
            <a:pPr marL="0" indent="0" algn="ctr">
              <a:buNone/>
            </a:pPr>
            <a:r>
              <a:rPr lang="en-GB" sz="1800" dirty="0"/>
              <a:t>It can sometimes be difficult to say whether a service is health or a social care. But it matters because healthcare is generally provided free under the NHS, whereas social care is provided by local authorities, who can charge for it.​</a:t>
            </a:r>
          </a:p>
          <a:p>
            <a:pPr marL="0" indent="0" algn="ctr">
              <a:buNone/>
            </a:pPr>
            <a:endParaRPr lang="en-GB" sz="1800" dirty="0"/>
          </a:p>
        </p:txBody>
      </p:sp>
      <p:sp>
        <p:nvSpPr>
          <p:cNvPr id="4" name="Rectangle: Rounded Corners 3">
            <a:extLst>
              <a:ext uri="{FF2B5EF4-FFF2-40B4-BE49-F238E27FC236}">
                <a16:creationId xmlns:a16="http://schemas.microsoft.com/office/drawing/2014/main" id="{4FC20B5D-542A-4EE6-A6C4-F0104CF3AA0C}"/>
              </a:ext>
            </a:extLst>
          </p:cNvPr>
          <p:cNvSpPr/>
          <p:nvPr/>
        </p:nvSpPr>
        <p:spPr>
          <a:xfrm>
            <a:off x="335902" y="1457606"/>
            <a:ext cx="3937518" cy="2367945"/>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r>
              <a:rPr lang="en-GB" sz="1400">
                <a:solidFill>
                  <a:schemeClr val="tx1"/>
                </a:solidFill>
              </a:rPr>
              <a:t>Related to the treatment, control or prevention of a disease, illness, injury or disability, and the care or aftercare of a person with these needs.</a:t>
            </a:r>
          </a:p>
        </p:txBody>
      </p:sp>
      <p:sp>
        <p:nvSpPr>
          <p:cNvPr id="5" name="Rectangle: Rounded Corners 4">
            <a:extLst>
              <a:ext uri="{FF2B5EF4-FFF2-40B4-BE49-F238E27FC236}">
                <a16:creationId xmlns:a16="http://schemas.microsoft.com/office/drawing/2014/main" id="{853D67B7-DA51-42F7-BA88-5F1296CA26A0}"/>
              </a:ext>
            </a:extLst>
          </p:cNvPr>
          <p:cNvSpPr/>
          <p:nvPr/>
        </p:nvSpPr>
        <p:spPr>
          <a:xfrm>
            <a:off x="4870582" y="1457606"/>
            <a:ext cx="3937518" cy="2367945"/>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endParaRPr lang="en-GB" sz="1400">
              <a:solidFill>
                <a:schemeClr val="tx1"/>
              </a:solidFill>
            </a:endParaRPr>
          </a:p>
        </p:txBody>
      </p:sp>
      <p:sp>
        <p:nvSpPr>
          <p:cNvPr id="6" name="TextBox 5">
            <a:extLst>
              <a:ext uri="{FF2B5EF4-FFF2-40B4-BE49-F238E27FC236}">
                <a16:creationId xmlns:a16="http://schemas.microsoft.com/office/drawing/2014/main" id="{0B5DFB14-67DE-444B-9211-8695F725A072}"/>
              </a:ext>
            </a:extLst>
          </p:cNvPr>
          <p:cNvSpPr txBox="1"/>
          <p:nvPr/>
        </p:nvSpPr>
        <p:spPr>
          <a:xfrm>
            <a:off x="1675386" y="1485599"/>
            <a:ext cx="1258550" cy="369332"/>
          </a:xfrm>
          <a:prstGeom prst="rect">
            <a:avLst/>
          </a:prstGeom>
          <a:noFill/>
        </p:spPr>
        <p:txBody>
          <a:bodyPr wrap="none" rtlCol="0">
            <a:spAutoFit/>
          </a:bodyPr>
          <a:lstStyle/>
          <a:p>
            <a:r>
              <a:rPr lang="en-GB"/>
              <a:t>Health care</a:t>
            </a:r>
          </a:p>
        </p:txBody>
      </p:sp>
      <p:sp>
        <p:nvSpPr>
          <p:cNvPr id="7" name="TextBox 6">
            <a:extLst>
              <a:ext uri="{FF2B5EF4-FFF2-40B4-BE49-F238E27FC236}">
                <a16:creationId xmlns:a16="http://schemas.microsoft.com/office/drawing/2014/main" id="{B8BA72E7-7F3F-4259-97A8-35CFFBD57AE4}"/>
              </a:ext>
            </a:extLst>
          </p:cNvPr>
          <p:cNvSpPr txBox="1"/>
          <p:nvPr/>
        </p:nvSpPr>
        <p:spPr>
          <a:xfrm>
            <a:off x="6250141" y="1483739"/>
            <a:ext cx="1178400" cy="369332"/>
          </a:xfrm>
          <a:prstGeom prst="rect">
            <a:avLst/>
          </a:prstGeom>
          <a:noFill/>
        </p:spPr>
        <p:txBody>
          <a:bodyPr wrap="none" rtlCol="0">
            <a:spAutoFit/>
          </a:bodyPr>
          <a:lstStyle/>
          <a:p>
            <a:r>
              <a:rPr lang="en-GB"/>
              <a:t>Social care</a:t>
            </a:r>
          </a:p>
        </p:txBody>
      </p:sp>
      <p:sp>
        <p:nvSpPr>
          <p:cNvPr id="8" name="Rectangle 7">
            <a:extLst>
              <a:ext uri="{FF2B5EF4-FFF2-40B4-BE49-F238E27FC236}">
                <a16:creationId xmlns:a16="http://schemas.microsoft.com/office/drawing/2014/main" id="{68B05686-037F-4BBA-9DBC-B62F5F931B55}"/>
              </a:ext>
            </a:extLst>
          </p:cNvPr>
          <p:cNvSpPr/>
          <p:nvPr/>
        </p:nvSpPr>
        <p:spPr>
          <a:xfrm>
            <a:off x="4870582" y="1931370"/>
            <a:ext cx="3937518" cy="1815882"/>
          </a:xfrm>
          <a:prstGeom prst="rect">
            <a:avLst/>
          </a:prstGeom>
        </p:spPr>
        <p:txBody>
          <a:bodyPr wrap="square">
            <a:spAutoFit/>
          </a:bodyPr>
          <a:lstStyle/>
          <a:p>
            <a:pPr algn="ctr"/>
            <a:r>
              <a:rPr lang="en-GB" sz="1400"/>
              <a:t>Focused on providing assistance with the activities of daily living, maintaining independence. social interaction, enabling the individual to play a fuller part in society, protecting them in vulnerable situations, helping them to manage complex relationships, and (in some circumstances) accessing a care home or other supported accommodation.</a:t>
            </a:r>
          </a:p>
        </p:txBody>
      </p:sp>
      <p:sp>
        <p:nvSpPr>
          <p:cNvPr id="10" name="TextBox 9">
            <a:extLst>
              <a:ext uri="{FF2B5EF4-FFF2-40B4-BE49-F238E27FC236}">
                <a16:creationId xmlns:a16="http://schemas.microsoft.com/office/drawing/2014/main" id="{A7ACC087-1392-4B29-BB12-78564653F5AA}"/>
              </a:ext>
            </a:extLst>
          </p:cNvPr>
          <p:cNvSpPr txBox="1"/>
          <p:nvPr/>
        </p:nvSpPr>
        <p:spPr>
          <a:xfrm>
            <a:off x="335902" y="5777571"/>
            <a:ext cx="6386685" cy="430887"/>
          </a:xfrm>
          <a:prstGeom prst="rect">
            <a:avLst/>
          </a:prstGeom>
          <a:noFill/>
        </p:spPr>
        <p:txBody>
          <a:bodyPr wrap="none" rtlCol="0">
            <a:spAutoFit/>
          </a:bodyPr>
          <a:lstStyle/>
          <a:p>
            <a:r>
              <a:rPr lang="en-GB" sz="1100" dirty="0"/>
              <a:t>Source: </a:t>
            </a:r>
            <a:r>
              <a:rPr lang="en-GB" sz="1100" u="sng" dirty="0">
                <a:hlinkClick r:id="rId3"/>
              </a:rPr>
              <a:t>https://www.mind.org.uk/information-support/legal-rights/health-and-social-care-rights/overview/</a:t>
            </a:r>
            <a:r>
              <a:rPr lang="en-GB" sz="1100" dirty="0"/>
              <a:t> </a:t>
            </a:r>
          </a:p>
          <a:p>
            <a:endParaRPr lang="en-GB" sz="1100" dirty="0"/>
          </a:p>
        </p:txBody>
      </p:sp>
    </p:spTree>
    <p:extLst>
      <p:ext uri="{BB962C8B-B14F-4D97-AF65-F5344CB8AC3E}">
        <p14:creationId xmlns:p14="http://schemas.microsoft.com/office/powerpoint/2010/main" val="318252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dirty="0"/>
              <a:t>CAMHS case studies</a:t>
            </a:r>
          </a:p>
        </p:txBody>
      </p:sp>
    </p:spTree>
    <p:extLst>
      <p:ext uri="{BB962C8B-B14F-4D97-AF65-F5344CB8AC3E}">
        <p14:creationId xmlns:p14="http://schemas.microsoft.com/office/powerpoint/2010/main" val="4173669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dirty="0"/>
              <a:t>Trainer notes: CAMHS case studies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25963" y="801212"/>
            <a:ext cx="8906070" cy="5552901"/>
          </a:xfrm>
        </p:spPr>
        <p:txBody>
          <a:bodyPr>
            <a:noAutofit/>
          </a:bodyPr>
          <a:lstStyle/>
          <a:p>
            <a:pPr marL="0" indent="0">
              <a:lnSpc>
                <a:spcPct val="100000"/>
              </a:lnSpc>
              <a:spcBef>
                <a:spcPts val="0"/>
              </a:spcBef>
              <a:spcAft>
                <a:spcPts val="600"/>
              </a:spcAft>
              <a:buNone/>
            </a:pPr>
            <a:r>
              <a:rPr lang="en-GB" sz="1200" b="1" dirty="0"/>
              <a:t>Purpose: </a:t>
            </a:r>
            <a:r>
              <a:rPr lang="en-GB" sz="1200" dirty="0"/>
              <a:t> To give people an opportunity to think about the needs and support of an individual transitioning between different parts of the system. </a:t>
            </a:r>
          </a:p>
          <a:p>
            <a:pPr marL="0" indent="0">
              <a:lnSpc>
                <a:spcPct val="100000"/>
              </a:lnSpc>
              <a:spcBef>
                <a:spcPts val="0"/>
              </a:spcBef>
              <a:spcAft>
                <a:spcPts val="600"/>
              </a:spcAft>
              <a:buNone/>
            </a:pPr>
            <a:r>
              <a:rPr lang="en-GB" sz="1200" b="1" dirty="0"/>
              <a:t>Materials: </a:t>
            </a:r>
            <a:r>
              <a:rPr lang="en-GB" sz="1200" dirty="0"/>
              <a:t>Case studies three and four </a:t>
            </a:r>
          </a:p>
          <a:p>
            <a:pPr marL="0" indent="0">
              <a:lnSpc>
                <a:spcPct val="100000"/>
              </a:lnSpc>
              <a:spcBef>
                <a:spcPts val="0"/>
              </a:spcBef>
              <a:spcAft>
                <a:spcPts val="600"/>
              </a:spcAft>
              <a:buNone/>
            </a:pPr>
            <a:r>
              <a:rPr lang="en-GB" sz="1200" b="1" dirty="0"/>
              <a:t>Instructions: </a:t>
            </a:r>
          </a:p>
          <a:p>
            <a:pPr marL="0" indent="0">
              <a:spcBef>
                <a:spcPts val="0"/>
              </a:spcBef>
              <a:buNone/>
            </a:pPr>
            <a:r>
              <a:rPr lang="en-GB" sz="1200" dirty="0"/>
              <a:t>Explain that you are now going to return to reviewing case studies, this time looking at the experience of children and adolescents services. Remind people that, although they might not work in these particular services directly, it is still useful to have an sense of what the experiences like so that when they are working with people who have been through those transitions, regardless of the context, they have a sense of what those experiences have been like.</a:t>
            </a:r>
          </a:p>
          <a:p>
            <a:pPr marL="0" indent="0">
              <a:spcBef>
                <a:spcPts val="0"/>
              </a:spcBef>
              <a:buNone/>
            </a:pPr>
            <a:r>
              <a:rPr lang="en-GB" sz="1200" dirty="0"/>
              <a:t>Explain that in this section they will be looking at two case studies. Break them into groups and invite them to spend 15 minutes reviewing case study three, answering the questions in the handout. Debrief by asking people to share their thoughts on this example, and what a peer support worker might want to consider in this situation. Break back into groups to look at case study four, and debrief in the same way. Finish this session by asking people to share their thoughts and reflections having looked at the case studies in detail.</a:t>
            </a:r>
          </a:p>
          <a:p>
            <a:pPr marL="0" indent="0">
              <a:spcBef>
                <a:spcPts val="0"/>
              </a:spcBef>
              <a:buNone/>
            </a:pPr>
            <a:endParaRPr lang="en-GB" sz="1200" dirty="0"/>
          </a:p>
          <a:p>
            <a:pPr marL="0" indent="0">
              <a:spcBef>
                <a:spcPts val="0"/>
              </a:spcBef>
              <a:buNone/>
            </a:pPr>
            <a:r>
              <a:rPr lang="en-GB" sz="1200" b="1" dirty="0"/>
              <a:t>Timings: </a:t>
            </a:r>
          </a:p>
          <a:p>
            <a:pPr marL="0" indent="0">
              <a:spcBef>
                <a:spcPts val="0"/>
              </a:spcBef>
              <a:buNone/>
            </a:pPr>
            <a:r>
              <a:rPr lang="en-GB" sz="1200" dirty="0"/>
              <a:t>Case study three :</a:t>
            </a:r>
          </a:p>
          <a:p>
            <a:pPr marL="0" indent="0">
              <a:spcBef>
                <a:spcPts val="0"/>
              </a:spcBef>
              <a:buNone/>
            </a:pPr>
            <a:r>
              <a:rPr lang="en-GB" sz="1200" dirty="0"/>
              <a:t>review: 15 minutes</a:t>
            </a:r>
          </a:p>
          <a:p>
            <a:pPr marL="0" indent="0">
              <a:spcBef>
                <a:spcPts val="0"/>
              </a:spcBef>
              <a:buNone/>
            </a:pPr>
            <a:r>
              <a:rPr lang="en-GB" sz="1200" dirty="0"/>
              <a:t>debrief: 15 minutes</a:t>
            </a:r>
          </a:p>
          <a:p>
            <a:pPr marL="0" indent="0">
              <a:spcBef>
                <a:spcPts val="0"/>
              </a:spcBef>
              <a:buNone/>
            </a:pPr>
            <a:r>
              <a:rPr lang="en-GB" sz="1200" dirty="0"/>
              <a:t>Case study four:</a:t>
            </a:r>
          </a:p>
          <a:p>
            <a:pPr marL="0" indent="0">
              <a:spcBef>
                <a:spcPts val="0"/>
              </a:spcBef>
              <a:buNone/>
            </a:pPr>
            <a:r>
              <a:rPr lang="en-GB" sz="1200" dirty="0"/>
              <a:t>Review: 15 minutes</a:t>
            </a:r>
          </a:p>
          <a:p>
            <a:pPr marL="0" indent="0">
              <a:spcBef>
                <a:spcPts val="0"/>
              </a:spcBef>
              <a:buNone/>
            </a:pPr>
            <a:r>
              <a:rPr lang="en-GB" sz="1200" dirty="0"/>
              <a:t>Debrief: 15 minutes</a:t>
            </a:r>
          </a:p>
        </p:txBody>
      </p:sp>
    </p:spTree>
    <p:extLst>
      <p:ext uri="{BB962C8B-B14F-4D97-AF65-F5344CB8AC3E}">
        <p14:creationId xmlns:p14="http://schemas.microsoft.com/office/powerpoint/2010/main" val="1439145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C9F-E28E-4867-B8CA-8B58ABB38462}"/>
              </a:ext>
            </a:extLst>
          </p:cNvPr>
          <p:cNvSpPr>
            <a:spLocks noGrp="1"/>
          </p:cNvSpPr>
          <p:nvPr>
            <p:ph type="title"/>
          </p:nvPr>
        </p:nvSpPr>
        <p:spPr/>
        <p:txBody>
          <a:bodyPr/>
          <a:lstStyle/>
          <a:p>
            <a:r>
              <a:rPr lang="en-GB" dirty="0"/>
              <a:t>Case study three</a:t>
            </a:r>
          </a:p>
        </p:txBody>
      </p:sp>
      <p:sp>
        <p:nvSpPr>
          <p:cNvPr id="3" name="Content Placeholder 2">
            <a:extLst>
              <a:ext uri="{FF2B5EF4-FFF2-40B4-BE49-F238E27FC236}">
                <a16:creationId xmlns:a16="http://schemas.microsoft.com/office/drawing/2014/main" id="{89DA5D72-CA53-4620-8894-1B485C56BDF9}"/>
              </a:ext>
            </a:extLst>
          </p:cNvPr>
          <p:cNvSpPr>
            <a:spLocks noGrp="1"/>
          </p:cNvSpPr>
          <p:nvPr>
            <p:ph idx="1"/>
          </p:nvPr>
        </p:nvSpPr>
        <p:spPr>
          <a:xfrm>
            <a:off x="427693" y="907939"/>
            <a:ext cx="8288614" cy="5551715"/>
          </a:xfrm>
        </p:spPr>
        <p:txBody>
          <a:bodyPr/>
          <a:lstStyle/>
          <a:p>
            <a:pPr marL="0" indent="0">
              <a:spcBef>
                <a:spcPts val="0"/>
              </a:spcBef>
              <a:spcAft>
                <a:spcPts val="0"/>
              </a:spcAft>
              <a:buNone/>
            </a:pPr>
            <a:r>
              <a:rPr lang="en-GB" sz="1100" dirty="0"/>
              <a:t>Mel had anxiety and depression since she was 13 years old. She had been a CAMHS inpatient and also has been sectioned under the Mental Health Act. </a:t>
            </a:r>
            <a:r>
              <a:rPr lang="en-GB" sz="1100" dirty="0" err="1"/>
              <a:t>Faduma</a:t>
            </a:r>
            <a:r>
              <a:rPr lang="en-GB" sz="1100" dirty="0"/>
              <a:t>, her mental health practitioner, taught her to use CBT which helps with her anxiety and also when Mel’s mood starts dipping. The CAMHS psychiatrist also prescribed medication that helped with her depression. Having stopped going to school completely for a while, she was happy to be able to go back and do her exams. Mel was doing really well and didn't need to see the CAMHS team anymore and due to her age was not now eligible, under the Trust’s policy.</a:t>
            </a:r>
          </a:p>
          <a:p>
            <a:pPr marL="0" indent="0">
              <a:spcBef>
                <a:spcPts val="0"/>
              </a:spcBef>
              <a:spcAft>
                <a:spcPts val="0"/>
              </a:spcAft>
              <a:buNone/>
            </a:pPr>
            <a:endParaRPr lang="en-GB" sz="1100" dirty="0"/>
          </a:p>
          <a:p>
            <a:pPr marL="0" indent="0">
              <a:spcBef>
                <a:spcPts val="0"/>
              </a:spcBef>
              <a:spcAft>
                <a:spcPts val="0"/>
              </a:spcAft>
              <a:buNone/>
            </a:pPr>
            <a:r>
              <a:rPr lang="en-GB" sz="1100" dirty="0"/>
              <a:t>Mel is now 18. A few months ago, she was offered a place at the local college. She was really excited but was also worried about starting somewhere new and not knowing anyone. Her anxiety got worse, and soon could not face the world. After a couple of weeks of not leaving the house, the depression came back.</a:t>
            </a:r>
          </a:p>
          <a:p>
            <a:pPr marL="0" indent="0">
              <a:spcBef>
                <a:spcPts val="0"/>
              </a:spcBef>
              <a:spcAft>
                <a:spcPts val="0"/>
              </a:spcAft>
              <a:buNone/>
            </a:pPr>
            <a:endParaRPr lang="en-GB" sz="1100" dirty="0"/>
          </a:p>
          <a:p>
            <a:pPr marL="0" indent="0">
              <a:spcBef>
                <a:spcPts val="0"/>
              </a:spcBef>
              <a:spcAft>
                <a:spcPts val="0"/>
              </a:spcAft>
              <a:buNone/>
            </a:pPr>
            <a:r>
              <a:rPr lang="en-GB" sz="1100" dirty="0"/>
              <a:t>Her mum spoke to the GP and contacted adult mental health services. Someone from a 'crisis team' came to the house. Mel couldn't be bothered. She didn't want to talk to them. They had a few visits over the week, but it was a different person every time. They said they were not the right people to help as she was eating OK - and didn’t seem to be at risk of any serious harm.</a:t>
            </a:r>
          </a:p>
          <a:p>
            <a:pPr marL="0" indent="0">
              <a:spcBef>
                <a:spcPts val="0"/>
              </a:spcBef>
              <a:spcAft>
                <a:spcPts val="0"/>
              </a:spcAft>
              <a:buNone/>
            </a:pPr>
            <a:endParaRPr lang="en-GB" sz="1100" dirty="0"/>
          </a:p>
          <a:p>
            <a:pPr marL="0" indent="0">
              <a:spcBef>
                <a:spcPts val="0"/>
              </a:spcBef>
              <a:spcAft>
                <a:spcPts val="0"/>
              </a:spcAft>
              <a:buNone/>
            </a:pPr>
            <a:r>
              <a:rPr lang="en-GB" sz="1100" dirty="0"/>
              <a:t>Mel needed support from the adult mental health team longer term, but was struggling to get the help she needed, and as the crisis team were not helpful was very hesitant in asking. Her parents were also now concerned for Mel, but did not know what the next steps would be. </a:t>
            </a:r>
          </a:p>
          <a:p>
            <a:pPr marL="0" indent="0">
              <a:spcBef>
                <a:spcPts val="0"/>
              </a:spcBef>
              <a:spcAft>
                <a:spcPts val="0"/>
              </a:spcAft>
              <a:buNone/>
            </a:pPr>
            <a:endParaRPr lang="en-GB" sz="1100" dirty="0"/>
          </a:p>
          <a:p>
            <a:pPr marL="0" indent="0">
              <a:spcBef>
                <a:spcPts val="0"/>
              </a:spcBef>
              <a:spcAft>
                <a:spcPts val="0"/>
              </a:spcAft>
              <a:buNone/>
            </a:pPr>
            <a:endParaRPr lang="en-GB" sz="1100" dirty="0"/>
          </a:p>
          <a:p>
            <a:pPr>
              <a:spcBef>
                <a:spcPts val="0"/>
              </a:spcBef>
              <a:spcAft>
                <a:spcPts val="0"/>
              </a:spcAft>
              <a:buFont typeface="+mj-lt"/>
              <a:buAutoNum type="arabicPeriod"/>
            </a:pPr>
            <a:r>
              <a:rPr lang="en-GB" sz="1100" dirty="0"/>
              <a:t>If Mel had PSW what areas of support could be facilitated and how would you do this? </a:t>
            </a:r>
          </a:p>
          <a:p>
            <a:pPr>
              <a:spcBef>
                <a:spcPts val="0"/>
              </a:spcBef>
              <a:spcAft>
                <a:spcPts val="0"/>
              </a:spcAft>
              <a:buFont typeface="+mj-lt"/>
              <a:buAutoNum type="arabicPeriod"/>
            </a:pPr>
            <a:r>
              <a:rPr lang="en-GB" sz="1100" dirty="0"/>
              <a:t>What are the challenges around the transition in this case when Mel did not have a direct adult mental health care plan, or support in place when she was discharged from the CAMHS service? </a:t>
            </a:r>
          </a:p>
        </p:txBody>
      </p:sp>
    </p:spTree>
    <p:extLst>
      <p:ext uri="{BB962C8B-B14F-4D97-AF65-F5344CB8AC3E}">
        <p14:creationId xmlns:p14="http://schemas.microsoft.com/office/powerpoint/2010/main" val="3626173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C9F-E28E-4867-B8CA-8B58ABB38462}"/>
              </a:ext>
            </a:extLst>
          </p:cNvPr>
          <p:cNvSpPr>
            <a:spLocks noGrp="1"/>
          </p:cNvSpPr>
          <p:nvPr>
            <p:ph type="title"/>
          </p:nvPr>
        </p:nvSpPr>
        <p:spPr/>
        <p:txBody>
          <a:bodyPr/>
          <a:lstStyle/>
          <a:p>
            <a:r>
              <a:rPr lang="en-GB" dirty="0"/>
              <a:t>Case study four</a:t>
            </a:r>
          </a:p>
        </p:txBody>
      </p:sp>
      <p:sp>
        <p:nvSpPr>
          <p:cNvPr id="3" name="Content Placeholder 2">
            <a:extLst>
              <a:ext uri="{FF2B5EF4-FFF2-40B4-BE49-F238E27FC236}">
                <a16:creationId xmlns:a16="http://schemas.microsoft.com/office/drawing/2014/main" id="{89DA5D72-CA53-4620-8894-1B485C56BDF9}"/>
              </a:ext>
            </a:extLst>
          </p:cNvPr>
          <p:cNvSpPr>
            <a:spLocks noGrp="1"/>
          </p:cNvSpPr>
          <p:nvPr>
            <p:ph idx="1"/>
          </p:nvPr>
        </p:nvSpPr>
        <p:spPr>
          <a:xfrm>
            <a:off x="427693" y="907939"/>
            <a:ext cx="8288614" cy="5551715"/>
          </a:xfrm>
        </p:spPr>
        <p:txBody>
          <a:bodyPr/>
          <a:lstStyle/>
          <a:p>
            <a:pPr marL="0" indent="0">
              <a:spcBef>
                <a:spcPts val="0"/>
              </a:spcBef>
              <a:spcAft>
                <a:spcPts val="0"/>
              </a:spcAft>
              <a:buNone/>
            </a:pPr>
            <a:r>
              <a:rPr lang="en-GB" sz="1100" dirty="0"/>
              <a:t>Tony had been with CAMHS services for a number of years due to his mental health diagnosis of bipolar disorder. He also has an autoimmune condition which causes ongoing pain, contributing to his poor mental health. Over this time, he has been an CAMHS inpatient for 3 months and has received support in the community, with the CAMHS team. </a:t>
            </a:r>
          </a:p>
          <a:p>
            <a:pPr marL="0" indent="0">
              <a:spcBef>
                <a:spcPts val="0"/>
              </a:spcBef>
              <a:spcAft>
                <a:spcPts val="0"/>
              </a:spcAft>
              <a:buNone/>
            </a:pPr>
            <a:endParaRPr lang="en-GB" sz="1100" dirty="0"/>
          </a:p>
          <a:p>
            <a:pPr marL="0" indent="0">
              <a:spcBef>
                <a:spcPts val="0"/>
              </a:spcBef>
              <a:spcAft>
                <a:spcPts val="0"/>
              </a:spcAft>
              <a:buNone/>
            </a:pPr>
            <a:r>
              <a:rPr lang="en-GB" sz="1100" dirty="0"/>
              <a:t>Tony was adopted, and experienced trauma with his birth parents, as well as significant disruption when moving between foster homes, and eventually into his permanent home with his adoptive parents. Throughout his childhood he is also experienced discrimination due to his dual heritage – his birth parents were a white English mother, and a Jamaican father. </a:t>
            </a:r>
          </a:p>
          <a:p>
            <a:pPr marL="0" indent="0">
              <a:spcBef>
                <a:spcPts val="0"/>
              </a:spcBef>
              <a:spcAft>
                <a:spcPts val="0"/>
              </a:spcAft>
              <a:buNone/>
            </a:pPr>
            <a:endParaRPr lang="en-GB" sz="1100" dirty="0"/>
          </a:p>
          <a:p>
            <a:pPr marL="0" indent="0">
              <a:spcBef>
                <a:spcPts val="0"/>
              </a:spcBef>
              <a:spcAft>
                <a:spcPts val="0"/>
              </a:spcAft>
              <a:buNone/>
            </a:pPr>
            <a:r>
              <a:rPr lang="en-GB" sz="1100" dirty="0"/>
              <a:t>His local Trust’s policy was that CAMHS services stop at the age of 18 and now due to passing this age he was told that he would not be able to get support from the Team anymore and will be discharged to his GP . </a:t>
            </a:r>
          </a:p>
          <a:p>
            <a:pPr marL="0" indent="0">
              <a:spcBef>
                <a:spcPts val="0"/>
              </a:spcBef>
              <a:spcAft>
                <a:spcPts val="0"/>
              </a:spcAft>
              <a:buNone/>
            </a:pPr>
            <a:endParaRPr lang="en-GB" sz="1100" dirty="0"/>
          </a:p>
          <a:p>
            <a:pPr marL="0" indent="0">
              <a:spcBef>
                <a:spcPts val="0"/>
              </a:spcBef>
              <a:spcAft>
                <a:spcPts val="0"/>
              </a:spcAft>
              <a:buNone/>
            </a:pPr>
            <a:r>
              <a:rPr lang="en-GB" sz="1100" dirty="0"/>
              <a:t>While Tony was actually doing well he didn’t agree with the team’s decision to be supported by just his GP, as he doesn’t have a great relationship with them, and would have preferred to have support from the AMH team as well.  </a:t>
            </a:r>
          </a:p>
          <a:p>
            <a:pPr marL="0" indent="0">
              <a:spcBef>
                <a:spcPts val="0"/>
              </a:spcBef>
              <a:spcAft>
                <a:spcPts val="0"/>
              </a:spcAft>
              <a:buNone/>
            </a:pPr>
            <a:endParaRPr lang="en-GB" sz="1100" dirty="0"/>
          </a:p>
          <a:p>
            <a:pPr marL="0" indent="0">
              <a:spcBef>
                <a:spcPts val="0"/>
              </a:spcBef>
              <a:spcAft>
                <a:spcPts val="0"/>
              </a:spcAft>
              <a:buNone/>
            </a:pPr>
            <a:r>
              <a:rPr lang="en-GB" sz="1100" dirty="0"/>
              <a:t>Tony had a care co-ordinator but again was within the CAMHS team and there was no real care plan developed. A deterioration in his physical care needs, in combination with his bipolar disorder, caused an urgent referral to the adult crisis team. As he had been just discharged from CAMHS there was some poor communication, and this was not helpful for Tony who did not  want to engage with them. </a:t>
            </a:r>
          </a:p>
          <a:p>
            <a:pPr marL="0" indent="0">
              <a:spcBef>
                <a:spcPts val="0"/>
              </a:spcBef>
              <a:spcAft>
                <a:spcPts val="0"/>
              </a:spcAft>
              <a:buNone/>
            </a:pPr>
            <a:endParaRPr lang="en-GB" sz="1100" dirty="0"/>
          </a:p>
          <a:p>
            <a:pPr marL="0" indent="0">
              <a:spcBef>
                <a:spcPts val="0"/>
              </a:spcBef>
              <a:spcAft>
                <a:spcPts val="0"/>
              </a:spcAft>
              <a:buNone/>
            </a:pPr>
            <a:r>
              <a:rPr lang="en-GB" sz="1100" dirty="0"/>
              <a:t>After this event a local voluntary service manged to get Tony some advocacy support to aid his transition to primary care, as the local NHS services has seemingly according to Tony “washed their hand of him”.</a:t>
            </a:r>
          </a:p>
          <a:p>
            <a:pPr marL="0" indent="0">
              <a:spcBef>
                <a:spcPts val="0"/>
              </a:spcBef>
              <a:spcAft>
                <a:spcPts val="0"/>
              </a:spcAft>
              <a:buNone/>
            </a:pPr>
            <a:endParaRPr lang="en-GB" sz="1100" dirty="0"/>
          </a:p>
          <a:p>
            <a:pPr>
              <a:spcBef>
                <a:spcPts val="0"/>
              </a:spcBef>
              <a:spcAft>
                <a:spcPts val="0"/>
              </a:spcAft>
              <a:buFont typeface="+mj-lt"/>
              <a:buAutoNum type="arabicPeriod"/>
            </a:pPr>
            <a:r>
              <a:rPr lang="en-GB" sz="1100" dirty="0"/>
              <a:t>How would you as a PSW support Tony? </a:t>
            </a:r>
          </a:p>
          <a:p>
            <a:pPr>
              <a:spcBef>
                <a:spcPts val="0"/>
              </a:spcBef>
              <a:spcAft>
                <a:spcPts val="0"/>
              </a:spcAft>
              <a:buFont typeface="+mj-lt"/>
              <a:buAutoNum type="arabicPeriod"/>
            </a:pPr>
            <a:r>
              <a:rPr lang="en-GB" sz="1100" dirty="0"/>
              <a:t>Are there any particular issues that a PSW should be aware of? </a:t>
            </a:r>
          </a:p>
          <a:p>
            <a:pPr>
              <a:spcBef>
                <a:spcPts val="0"/>
              </a:spcBef>
              <a:spcAft>
                <a:spcPts val="0"/>
              </a:spcAft>
              <a:buFont typeface="+mj-lt"/>
              <a:buAutoNum type="arabicPeriod"/>
            </a:pPr>
            <a:r>
              <a:rPr lang="en-GB" sz="1100" dirty="0"/>
              <a:t>Would the GP be the best support for Tony ? </a:t>
            </a:r>
          </a:p>
        </p:txBody>
      </p:sp>
    </p:spTree>
    <p:extLst>
      <p:ext uri="{BB962C8B-B14F-4D97-AF65-F5344CB8AC3E}">
        <p14:creationId xmlns:p14="http://schemas.microsoft.com/office/powerpoint/2010/main" val="217288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dirty="0"/>
              <a:t>Voluntary and community sector</a:t>
            </a:r>
          </a:p>
        </p:txBody>
      </p:sp>
    </p:spTree>
    <p:extLst>
      <p:ext uri="{BB962C8B-B14F-4D97-AF65-F5344CB8AC3E}">
        <p14:creationId xmlns:p14="http://schemas.microsoft.com/office/powerpoint/2010/main" val="3587843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dirty="0"/>
              <a:t>Trainer notes: Voluntary and community sector</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25963" y="801212"/>
            <a:ext cx="8906070" cy="5552901"/>
          </a:xfrm>
        </p:spPr>
        <p:txBody>
          <a:bodyPr vert="horz" lIns="91440" tIns="45720" rIns="91440" bIns="45720" rtlCol="0" anchor="t">
            <a:noAutofit/>
          </a:bodyPr>
          <a:lstStyle/>
          <a:p>
            <a:pPr marL="0" indent="0">
              <a:lnSpc>
                <a:spcPct val="100000"/>
              </a:lnSpc>
              <a:spcBef>
                <a:spcPts val="0"/>
              </a:spcBef>
              <a:spcAft>
                <a:spcPts val="600"/>
              </a:spcAft>
              <a:buNone/>
            </a:pPr>
            <a:r>
              <a:rPr lang="en-GB" sz="1200" b="1" dirty="0"/>
              <a:t>Purpose: </a:t>
            </a:r>
            <a:r>
              <a:rPr lang="en-GB" sz="1200" dirty="0"/>
              <a:t> To provide an overview of the support available through the voluntary and community sector, and to share experiences of these types of organisation</a:t>
            </a:r>
          </a:p>
          <a:p>
            <a:pPr marL="0" indent="0">
              <a:lnSpc>
                <a:spcPct val="100000"/>
              </a:lnSpc>
              <a:spcBef>
                <a:spcPts val="0"/>
              </a:spcBef>
              <a:spcAft>
                <a:spcPts val="600"/>
              </a:spcAft>
              <a:buNone/>
            </a:pPr>
            <a:r>
              <a:rPr lang="en-GB" sz="1200" b="1" dirty="0"/>
              <a:t>Instructions: </a:t>
            </a:r>
          </a:p>
          <a:p>
            <a:pPr marL="0" indent="0">
              <a:spcBef>
                <a:spcPts val="0"/>
              </a:spcBef>
              <a:buNone/>
            </a:pPr>
            <a:r>
              <a:rPr lang="en-GB" sz="1200" dirty="0">
                <a:latin typeface="Calibri Light"/>
                <a:cs typeface="Calibri Light"/>
              </a:rPr>
              <a:t>Talk through the definition of the VCS on slide 38 highlighting the points that these types of organisations are independent from the government and NHS (although might receive funding from either/both) and therefore are likely to have greater freedom over how they work with people. They are still subject to rules and legislation, however, and most will have their own policies that govern how they work with people and keep their staff and service users safe.  It’s also interesting to note that most charities are quite small, so it’s worth doing research in your local area to find out what organisations exist beyond the larger high-profile charities like Mind. Many of the small charities or community groups are able to provide support for particular sectors of the community, such as faith or ethnicity based services. If you are working with anyone who belongs to a particular minority group who is feeling particularly vulnerable or isolated, it might be worth looking into organisations that work specifically with those groups.</a:t>
            </a:r>
          </a:p>
          <a:p>
            <a:pPr marL="0" indent="0">
              <a:lnSpc>
                <a:spcPct val="100000"/>
              </a:lnSpc>
              <a:spcBef>
                <a:spcPts val="0"/>
              </a:spcBef>
              <a:spcAft>
                <a:spcPts val="600"/>
              </a:spcAft>
              <a:buNone/>
            </a:pPr>
            <a:r>
              <a:rPr lang="en-GB" sz="1200" dirty="0">
                <a:latin typeface="Calibri Light"/>
                <a:cs typeface="Calibri Light"/>
              </a:rPr>
              <a:t>Talk through the overview of different types of voluntary and community sector organisation, and the types of service they are likely to provide. Ask if anyone has anything to add.</a:t>
            </a:r>
          </a:p>
          <a:p>
            <a:pPr marL="0" indent="0">
              <a:lnSpc>
                <a:spcPct val="100000"/>
              </a:lnSpc>
              <a:spcBef>
                <a:spcPts val="0"/>
              </a:spcBef>
              <a:spcAft>
                <a:spcPts val="600"/>
              </a:spcAft>
              <a:buNone/>
            </a:pPr>
            <a:r>
              <a:rPr lang="en-GB" sz="1200" b="1" dirty="0"/>
              <a:t>Activity: </a:t>
            </a:r>
            <a:r>
              <a:rPr lang="en-GB" sz="1200" dirty="0"/>
              <a:t>Break into small groups to discuss which community groups people have accessed (either personally or through sign-posting someone else) that have been particularly valuable. What was it that made them useful? </a:t>
            </a:r>
            <a:endParaRPr lang="en-GB" sz="1200" b="1" dirty="0"/>
          </a:p>
          <a:p>
            <a:pPr marL="0" indent="0">
              <a:lnSpc>
                <a:spcPct val="100000"/>
              </a:lnSpc>
              <a:spcBef>
                <a:spcPts val="0"/>
              </a:spcBef>
              <a:spcAft>
                <a:spcPts val="600"/>
              </a:spcAft>
              <a:buNone/>
            </a:pPr>
            <a:r>
              <a:rPr lang="en-GB" sz="1200" dirty="0"/>
              <a:t>Debrief by asking people to share their thoughts and experiences of the VCS.</a:t>
            </a:r>
          </a:p>
          <a:p>
            <a:pPr marL="0" indent="0">
              <a:lnSpc>
                <a:spcPct val="100000"/>
              </a:lnSpc>
              <a:spcBef>
                <a:spcPts val="0"/>
              </a:spcBef>
              <a:spcAft>
                <a:spcPts val="600"/>
              </a:spcAft>
              <a:buNone/>
            </a:pPr>
            <a:endParaRPr lang="en-GB" sz="1200" b="1" dirty="0"/>
          </a:p>
          <a:p>
            <a:pPr marL="0" indent="0">
              <a:lnSpc>
                <a:spcPct val="100000"/>
              </a:lnSpc>
              <a:spcBef>
                <a:spcPts val="0"/>
              </a:spcBef>
              <a:spcAft>
                <a:spcPts val="600"/>
              </a:spcAft>
              <a:buNone/>
            </a:pPr>
            <a:r>
              <a:rPr lang="en-GB" sz="1200" b="1" dirty="0"/>
              <a:t>Timings: </a:t>
            </a:r>
            <a:r>
              <a:rPr lang="en-GB" sz="1200" dirty="0"/>
              <a:t>intro : 10 mins, Activity: 15 mins, debrief: 10 mins</a:t>
            </a:r>
            <a:endParaRPr lang="en-GB" sz="1200" b="1" dirty="0"/>
          </a:p>
        </p:txBody>
      </p:sp>
    </p:spTree>
    <p:extLst>
      <p:ext uri="{BB962C8B-B14F-4D97-AF65-F5344CB8AC3E}">
        <p14:creationId xmlns:p14="http://schemas.microsoft.com/office/powerpoint/2010/main" val="2027536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2107A-E7A3-4960-9FB2-0BA68A68822E}"/>
              </a:ext>
            </a:extLst>
          </p:cNvPr>
          <p:cNvSpPr>
            <a:spLocks noGrp="1"/>
          </p:cNvSpPr>
          <p:nvPr>
            <p:ph type="title"/>
          </p:nvPr>
        </p:nvSpPr>
        <p:spPr/>
        <p:txBody>
          <a:bodyPr/>
          <a:lstStyle/>
          <a:p>
            <a:r>
              <a:rPr lang="en-GB" dirty="0"/>
              <a:t>Voluntary and Community Sector </a:t>
            </a:r>
          </a:p>
        </p:txBody>
      </p:sp>
      <p:graphicFrame>
        <p:nvGraphicFramePr>
          <p:cNvPr id="6" name="Content Placeholder 5">
            <a:extLst>
              <a:ext uri="{FF2B5EF4-FFF2-40B4-BE49-F238E27FC236}">
                <a16:creationId xmlns:a16="http://schemas.microsoft.com/office/drawing/2014/main" id="{D429F154-C4BA-41BC-91A0-467AE5F808CE}"/>
              </a:ext>
            </a:extLst>
          </p:cNvPr>
          <p:cNvGraphicFramePr>
            <a:graphicFrameLocks noGrp="1"/>
          </p:cNvGraphicFramePr>
          <p:nvPr>
            <p:ph idx="1"/>
            <p:extLst>
              <p:ext uri="{D42A27DB-BD31-4B8C-83A1-F6EECF244321}">
                <p14:modId xmlns:p14="http://schemas.microsoft.com/office/powerpoint/2010/main" val="2195418278"/>
              </p:ext>
            </p:extLst>
          </p:nvPr>
        </p:nvGraphicFramePr>
        <p:xfrm>
          <a:off x="489857" y="1253331"/>
          <a:ext cx="82886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50A1C37-79A5-42FC-A0C0-89959FFE9286}"/>
              </a:ext>
            </a:extLst>
          </p:cNvPr>
          <p:cNvSpPr txBox="1"/>
          <p:nvPr/>
        </p:nvSpPr>
        <p:spPr>
          <a:xfrm>
            <a:off x="550608" y="5838594"/>
            <a:ext cx="5724965" cy="276999"/>
          </a:xfrm>
          <a:prstGeom prst="rect">
            <a:avLst/>
          </a:prstGeom>
          <a:noFill/>
        </p:spPr>
        <p:txBody>
          <a:bodyPr wrap="none" rtlCol="0">
            <a:spAutoFit/>
          </a:bodyPr>
          <a:lstStyle/>
          <a:p>
            <a:r>
              <a:rPr lang="en-GB" sz="1200" dirty="0"/>
              <a:t>From Reach Volunteering: https://reachvolunteering.org.uk/guide/what-voluntary-sector</a:t>
            </a:r>
          </a:p>
        </p:txBody>
      </p:sp>
    </p:spTree>
    <p:extLst>
      <p:ext uri="{BB962C8B-B14F-4D97-AF65-F5344CB8AC3E}">
        <p14:creationId xmlns:p14="http://schemas.microsoft.com/office/powerpoint/2010/main" val="367430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42D-E192-4F33-AD5F-350CD00DAA5D}"/>
              </a:ext>
            </a:extLst>
          </p:cNvPr>
          <p:cNvSpPr>
            <a:spLocks noGrp="1"/>
          </p:cNvSpPr>
          <p:nvPr>
            <p:ph type="title"/>
          </p:nvPr>
        </p:nvSpPr>
        <p:spPr>
          <a:xfrm>
            <a:off x="498813" y="202586"/>
            <a:ext cx="8288614" cy="945977"/>
          </a:xfrm>
        </p:spPr>
        <p:txBody>
          <a:bodyPr>
            <a:noAutofit/>
          </a:bodyPr>
          <a:lstStyle/>
          <a:p>
            <a:r>
              <a:rPr lang="en-GB" sz="2400"/>
              <a:t>The role of voluntary and community sector organisations </a:t>
            </a:r>
          </a:p>
        </p:txBody>
      </p:sp>
      <p:sp>
        <p:nvSpPr>
          <p:cNvPr id="3" name="Content Placeholder 2">
            <a:extLst>
              <a:ext uri="{FF2B5EF4-FFF2-40B4-BE49-F238E27FC236}">
                <a16:creationId xmlns:a16="http://schemas.microsoft.com/office/drawing/2014/main" id="{D67FD825-9785-47C4-A781-EAC48C422DA4}"/>
              </a:ext>
            </a:extLst>
          </p:cNvPr>
          <p:cNvSpPr>
            <a:spLocks noGrp="1"/>
          </p:cNvSpPr>
          <p:nvPr>
            <p:ph idx="1"/>
          </p:nvPr>
        </p:nvSpPr>
        <p:spPr>
          <a:xfrm>
            <a:off x="87333" y="3283401"/>
            <a:ext cx="4332267" cy="3379387"/>
          </a:xfrm>
        </p:spPr>
        <p:txBody>
          <a:bodyPr numCol="1">
            <a:noAutofit/>
          </a:bodyPr>
          <a:lstStyle/>
          <a:p>
            <a:pPr marL="0" indent="0">
              <a:buNone/>
            </a:pPr>
            <a:r>
              <a:rPr lang="en-GB" sz="1600" dirty="0">
                <a:solidFill>
                  <a:schemeClr val="tx1"/>
                </a:solidFill>
              </a:rPr>
              <a:t>These kinds of services are normally free or low cost, and can offer a range of support, such as:</a:t>
            </a:r>
          </a:p>
          <a:p>
            <a:r>
              <a:rPr lang="en-GB" sz="1600" dirty="0">
                <a:solidFill>
                  <a:schemeClr val="tx1"/>
                </a:solidFill>
              </a:rPr>
              <a:t>talking therapies</a:t>
            </a:r>
          </a:p>
          <a:p>
            <a:r>
              <a:rPr lang="en-GB" sz="1600" dirty="0">
                <a:solidFill>
                  <a:schemeClr val="tx1"/>
                </a:solidFill>
              </a:rPr>
              <a:t>peer support (support groups)</a:t>
            </a:r>
          </a:p>
          <a:p>
            <a:r>
              <a:rPr lang="en-GB" sz="1600" dirty="0">
                <a:solidFill>
                  <a:schemeClr val="tx1"/>
                </a:solidFill>
              </a:rPr>
              <a:t>hearing voices groups</a:t>
            </a:r>
          </a:p>
          <a:p>
            <a:r>
              <a:rPr lang="en-GB" sz="1600" dirty="0">
                <a:solidFill>
                  <a:schemeClr val="tx1"/>
                </a:solidFill>
              </a:rPr>
              <a:t>advocacy</a:t>
            </a:r>
          </a:p>
          <a:p>
            <a:r>
              <a:rPr lang="en-GB" sz="1600" dirty="0">
                <a:solidFill>
                  <a:schemeClr val="tx1"/>
                </a:solidFill>
              </a:rPr>
              <a:t>arts therapies</a:t>
            </a:r>
          </a:p>
          <a:p>
            <a:r>
              <a:rPr lang="en-GB" sz="1600" dirty="0">
                <a:solidFill>
                  <a:schemeClr val="tx1"/>
                </a:solidFill>
              </a:rPr>
              <a:t>complementary and alternative therapies</a:t>
            </a:r>
          </a:p>
          <a:p>
            <a:r>
              <a:rPr lang="en-GB" sz="1600" dirty="0">
                <a:solidFill>
                  <a:schemeClr val="tx1"/>
                </a:solidFill>
              </a:rPr>
              <a:t>advice services</a:t>
            </a:r>
          </a:p>
          <a:p>
            <a:r>
              <a:rPr lang="en-GB" sz="1600" dirty="0">
                <a:solidFill>
                  <a:schemeClr val="tx1"/>
                </a:solidFill>
              </a:rPr>
              <a:t>online services, such as forums or live chat.</a:t>
            </a:r>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4" name="Rectangle: Rounded Corners 3">
            <a:extLst>
              <a:ext uri="{FF2B5EF4-FFF2-40B4-BE49-F238E27FC236}">
                <a16:creationId xmlns:a16="http://schemas.microsoft.com/office/drawing/2014/main" id="{5DFF2685-38AC-40D7-9C5B-D4D7DC1D67E3}"/>
              </a:ext>
            </a:extLst>
          </p:cNvPr>
          <p:cNvSpPr/>
          <p:nvPr/>
        </p:nvSpPr>
        <p:spPr>
          <a:xfrm>
            <a:off x="196067" y="891920"/>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Local mental health charities</a:t>
            </a:r>
          </a:p>
        </p:txBody>
      </p:sp>
      <p:sp>
        <p:nvSpPr>
          <p:cNvPr id="6" name="Rectangle: Rounded Corners 5">
            <a:extLst>
              <a:ext uri="{FF2B5EF4-FFF2-40B4-BE49-F238E27FC236}">
                <a16:creationId xmlns:a16="http://schemas.microsoft.com/office/drawing/2014/main" id="{F5FF3F2E-9CB7-4FF4-A0AE-A4AFF30ED8D5}"/>
              </a:ext>
            </a:extLst>
          </p:cNvPr>
          <p:cNvSpPr/>
          <p:nvPr/>
        </p:nvSpPr>
        <p:spPr>
          <a:xfrm>
            <a:off x="2398007" y="891920"/>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Supported and crisis housing</a:t>
            </a:r>
          </a:p>
        </p:txBody>
      </p:sp>
      <p:sp>
        <p:nvSpPr>
          <p:cNvPr id="7" name="Rectangle: Rounded Corners 6">
            <a:extLst>
              <a:ext uri="{FF2B5EF4-FFF2-40B4-BE49-F238E27FC236}">
                <a16:creationId xmlns:a16="http://schemas.microsoft.com/office/drawing/2014/main" id="{E02ED2AB-B2F8-4EB4-A9FF-777E1D5811D5}"/>
              </a:ext>
            </a:extLst>
          </p:cNvPr>
          <p:cNvSpPr/>
          <p:nvPr/>
        </p:nvSpPr>
        <p:spPr>
          <a:xfrm>
            <a:off x="4599947" y="891920"/>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a:t>User-led organisations</a:t>
            </a:r>
          </a:p>
        </p:txBody>
      </p:sp>
      <p:sp>
        <p:nvSpPr>
          <p:cNvPr id="8" name="Rectangle: Rounded Corners 7">
            <a:extLst>
              <a:ext uri="{FF2B5EF4-FFF2-40B4-BE49-F238E27FC236}">
                <a16:creationId xmlns:a16="http://schemas.microsoft.com/office/drawing/2014/main" id="{BEFFCB94-8820-4D9E-8D46-CF1A427A8113}"/>
              </a:ext>
            </a:extLst>
          </p:cNvPr>
          <p:cNvSpPr/>
          <p:nvPr/>
        </p:nvSpPr>
        <p:spPr>
          <a:xfrm>
            <a:off x="6801886" y="891920"/>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Community groups</a:t>
            </a:r>
          </a:p>
        </p:txBody>
      </p:sp>
      <p:sp>
        <p:nvSpPr>
          <p:cNvPr id="9" name="Rectangle: Rounded Corners 8">
            <a:extLst>
              <a:ext uri="{FF2B5EF4-FFF2-40B4-BE49-F238E27FC236}">
                <a16:creationId xmlns:a16="http://schemas.microsoft.com/office/drawing/2014/main" id="{B32807A9-C4E2-46A4-B7FD-1E38E425D118}"/>
              </a:ext>
            </a:extLst>
          </p:cNvPr>
          <p:cNvSpPr/>
          <p:nvPr/>
        </p:nvSpPr>
        <p:spPr>
          <a:xfrm>
            <a:off x="196067" y="2026008"/>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University counselling services (for students)</a:t>
            </a:r>
          </a:p>
        </p:txBody>
      </p:sp>
      <p:sp>
        <p:nvSpPr>
          <p:cNvPr id="10" name="Rectangle 9">
            <a:extLst>
              <a:ext uri="{FF2B5EF4-FFF2-40B4-BE49-F238E27FC236}">
                <a16:creationId xmlns:a16="http://schemas.microsoft.com/office/drawing/2014/main" id="{A21860F6-D71C-44E9-A99E-26A201C5CA61}"/>
              </a:ext>
            </a:extLst>
          </p:cNvPr>
          <p:cNvSpPr/>
          <p:nvPr/>
        </p:nvSpPr>
        <p:spPr>
          <a:xfrm>
            <a:off x="4725867" y="3283401"/>
            <a:ext cx="4330800" cy="1388072"/>
          </a:xfrm>
          <a:prstGeom prst="rect">
            <a:avLst/>
          </a:prstGeom>
        </p:spPr>
        <p:txBody>
          <a:bodyPr>
            <a:spAutoFit/>
          </a:bodyPr>
          <a:lstStyle/>
          <a:p>
            <a:r>
              <a:rPr lang="en-GB" sz="1600">
                <a:latin typeface="Calibri Light" panose="020F0302020204030204" pitchFamily="34" charset="0"/>
                <a:cs typeface="Calibri Light" panose="020F0302020204030204" pitchFamily="34" charset="0"/>
              </a:rPr>
              <a:t>However, they are not likely to:</a:t>
            </a:r>
          </a:p>
          <a:p>
            <a:pPr marL="228600" indent="-228600" defTabSz="914400">
              <a:lnSpc>
                <a:spcPct val="90000"/>
              </a:lnSpc>
              <a:spcBef>
                <a:spcPts val="1000"/>
              </a:spcBef>
              <a:buFont typeface="Arial" panose="020B0604020202020204" pitchFamily="34" charset="0"/>
              <a:buChar char="•"/>
            </a:pPr>
            <a:r>
              <a:rPr lang="en-GB" sz="1600">
                <a:latin typeface="Calibri Light" panose="020F0302020204030204" pitchFamily="34" charset="0"/>
                <a:cs typeface="Calibri Light" panose="020F0302020204030204" pitchFamily="34" charset="0"/>
              </a:rPr>
              <a:t>give a diagnosis</a:t>
            </a:r>
          </a:p>
          <a:p>
            <a:pPr marL="228600" indent="-228600" defTabSz="914400">
              <a:lnSpc>
                <a:spcPct val="90000"/>
              </a:lnSpc>
              <a:spcBef>
                <a:spcPts val="1000"/>
              </a:spcBef>
              <a:buFont typeface="Arial" panose="020B0604020202020204" pitchFamily="34" charset="0"/>
              <a:buChar char="•"/>
            </a:pPr>
            <a:r>
              <a:rPr lang="en-GB" sz="1600">
                <a:latin typeface="Calibri Light" panose="020F0302020204030204" pitchFamily="34" charset="0"/>
                <a:cs typeface="Calibri Light" panose="020F0302020204030204" pitchFamily="34" charset="0"/>
              </a:rPr>
              <a:t>provide medical services, such as psychiatry</a:t>
            </a:r>
          </a:p>
          <a:p>
            <a:pPr marL="228600" indent="-228600" defTabSz="914400">
              <a:lnSpc>
                <a:spcPct val="90000"/>
              </a:lnSpc>
              <a:spcBef>
                <a:spcPts val="1000"/>
              </a:spcBef>
              <a:buFont typeface="Arial" panose="020B0604020202020204" pitchFamily="34" charset="0"/>
              <a:buChar char="•"/>
            </a:pPr>
            <a:r>
              <a:rPr lang="en-GB" sz="1600">
                <a:latin typeface="Calibri Light" panose="020F0302020204030204" pitchFamily="34" charset="0"/>
                <a:cs typeface="Calibri Light" panose="020F0302020204030204" pitchFamily="34" charset="0"/>
              </a:rPr>
              <a:t>prescribe medication.</a:t>
            </a:r>
          </a:p>
        </p:txBody>
      </p:sp>
      <p:cxnSp>
        <p:nvCxnSpPr>
          <p:cNvPr id="12" name="Straight Connector 11">
            <a:extLst>
              <a:ext uri="{FF2B5EF4-FFF2-40B4-BE49-F238E27FC236}">
                <a16:creationId xmlns:a16="http://schemas.microsoft.com/office/drawing/2014/main" id="{09FDB22B-A73C-4CB1-967F-1BC8756B4AE2}"/>
              </a:ext>
            </a:extLst>
          </p:cNvPr>
          <p:cNvCxnSpPr/>
          <p:nvPr/>
        </p:nvCxnSpPr>
        <p:spPr>
          <a:xfrm>
            <a:off x="4572000" y="3294793"/>
            <a:ext cx="0" cy="275336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63AB25D-CE89-4925-A657-8B599DD47024}"/>
              </a:ext>
            </a:extLst>
          </p:cNvPr>
          <p:cNvSpPr/>
          <p:nvPr/>
        </p:nvSpPr>
        <p:spPr>
          <a:xfrm>
            <a:off x="2398007" y="2026008"/>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Local directories</a:t>
            </a:r>
          </a:p>
        </p:txBody>
      </p:sp>
      <p:sp>
        <p:nvSpPr>
          <p:cNvPr id="14" name="Rectangle: Rounded Corners 13">
            <a:extLst>
              <a:ext uri="{FF2B5EF4-FFF2-40B4-BE49-F238E27FC236}">
                <a16:creationId xmlns:a16="http://schemas.microsoft.com/office/drawing/2014/main" id="{05099B64-73CB-4726-9C1A-2A0AF857831F}"/>
              </a:ext>
            </a:extLst>
          </p:cNvPr>
          <p:cNvSpPr/>
          <p:nvPr/>
        </p:nvSpPr>
        <p:spPr>
          <a:xfrm>
            <a:off x="4599947" y="2026008"/>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Welfare and debt advice</a:t>
            </a:r>
          </a:p>
        </p:txBody>
      </p:sp>
      <p:sp>
        <p:nvSpPr>
          <p:cNvPr id="15" name="Rectangle: Rounded Corners 14">
            <a:extLst>
              <a:ext uri="{FF2B5EF4-FFF2-40B4-BE49-F238E27FC236}">
                <a16:creationId xmlns:a16="http://schemas.microsoft.com/office/drawing/2014/main" id="{3F59AC60-3C2E-4489-9C57-56D6EFD2B00A}"/>
              </a:ext>
            </a:extLst>
          </p:cNvPr>
          <p:cNvSpPr/>
          <p:nvPr/>
        </p:nvSpPr>
        <p:spPr>
          <a:xfrm>
            <a:off x="6801886" y="2026008"/>
            <a:ext cx="2140800" cy="104261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Crisis cafés</a:t>
            </a:r>
          </a:p>
        </p:txBody>
      </p:sp>
    </p:spTree>
    <p:extLst>
      <p:ext uri="{BB962C8B-B14F-4D97-AF65-F5344CB8AC3E}">
        <p14:creationId xmlns:p14="http://schemas.microsoft.com/office/powerpoint/2010/main" val="303113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1530142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9D7E-DA57-4516-9EEB-9AF8B4E10164}"/>
              </a:ext>
            </a:extLst>
          </p:cNvPr>
          <p:cNvSpPr>
            <a:spLocks noGrp="1"/>
          </p:cNvSpPr>
          <p:nvPr>
            <p:ph type="title"/>
          </p:nvPr>
        </p:nvSpPr>
        <p:spPr/>
        <p:txBody>
          <a:bodyPr>
            <a:normAutofit fontScale="90000"/>
          </a:bodyPr>
          <a:lstStyle/>
          <a:p>
            <a:r>
              <a:rPr lang="en-GB" dirty="0"/>
              <a:t>What community service/support have you found particularly valuable? What made them useful?</a:t>
            </a:r>
          </a:p>
        </p:txBody>
      </p:sp>
    </p:spTree>
    <p:extLst>
      <p:ext uri="{BB962C8B-B14F-4D97-AF65-F5344CB8AC3E}">
        <p14:creationId xmlns:p14="http://schemas.microsoft.com/office/powerpoint/2010/main" val="1650694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t>Shared action planning with buddies </a:t>
            </a:r>
          </a:p>
        </p:txBody>
      </p:sp>
    </p:spTree>
    <p:extLst>
      <p:ext uri="{BB962C8B-B14F-4D97-AF65-F5344CB8AC3E}">
        <p14:creationId xmlns:p14="http://schemas.microsoft.com/office/powerpoint/2010/main" val="1894700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Your buddy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dirty="0"/>
              <a:t>Purpose: </a:t>
            </a:r>
            <a:r>
              <a:rPr lang="en-GB" dirty="0"/>
              <a:t>To give people an opportunity to think about how they might apply their learning with the support of their buddy</a:t>
            </a:r>
            <a:endParaRPr lang="en-GB" b="1" dirty="0"/>
          </a:p>
          <a:p>
            <a:pPr marL="0" indent="0">
              <a:lnSpc>
                <a:spcPct val="100000"/>
              </a:lnSpc>
              <a:spcBef>
                <a:spcPts val="0"/>
              </a:spcBef>
              <a:spcAft>
                <a:spcPts val="600"/>
              </a:spcAft>
              <a:buNone/>
            </a:pPr>
            <a:r>
              <a:rPr lang="en-GB" b="1" dirty="0"/>
              <a:t>Materials:</a:t>
            </a:r>
            <a:endParaRPr lang="en-GB" dirty="0"/>
          </a:p>
          <a:p>
            <a:pPr marL="0" indent="0">
              <a:lnSpc>
                <a:spcPct val="100000"/>
              </a:lnSpc>
              <a:spcBef>
                <a:spcPts val="0"/>
              </a:spcBef>
              <a:spcAft>
                <a:spcPts val="600"/>
              </a:spcAft>
              <a:buNone/>
            </a:pPr>
            <a:r>
              <a:rPr lang="en-GB" b="1" dirty="0"/>
              <a:t>Instructions:</a:t>
            </a:r>
          </a:p>
          <a:p>
            <a:pPr marL="0" indent="0">
              <a:lnSpc>
                <a:spcPct val="100000"/>
              </a:lnSpc>
              <a:spcBef>
                <a:spcPts val="0"/>
              </a:spcBef>
              <a:spcAft>
                <a:spcPts val="600"/>
              </a:spcAft>
              <a:buNone/>
            </a:pPr>
            <a:r>
              <a:rPr lang="en-GB" dirty="0"/>
              <a:t>Ask people to return to their buddy pairs to reflect on their learning from the day, answering the following questions:</a:t>
            </a:r>
          </a:p>
          <a:p>
            <a:pPr>
              <a:spcBef>
                <a:spcPts val="0"/>
              </a:spcBef>
            </a:pPr>
            <a:r>
              <a:rPr lang="en-GB" dirty="0"/>
              <a:t>What has been most useful/interesting about today?</a:t>
            </a:r>
          </a:p>
          <a:p>
            <a:pPr>
              <a:spcBef>
                <a:spcPts val="0"/>
              </a:spcBef>
            </a:pPr>
            <a:r>
              <a:rPr lang="en-GB" dirty="0"/>
              <a:t>What will you take back to your role?</a:t>
            </a:r>
          </a:p>
          <a:p>
            <a:pPr>
              <a:spcBef>
                <a:spcPts val="0"/>
              </a:spcBef>
            </a:pPr>
            <a:r>
              <a:rPr lang="en-GB" dirty="0"/>
              <a:t>Consider situations when you might find it helpful to support someone’s transition, or navigation, through the system</a:t>
            </a:r>
          </a:p>
          <a:p>
            <a:pPr marL="0" indent="0">
              <a:spcBef>
                <a:spcPts val="0"/>
              </a:spcBef>
              <a:buNone/>
            </a:pPr>
            <a:endParaRPr lang="en-GB" dirty="0"/>
          </a:p>
          <a:p>
            <a:pPr marL="0" indent="0">
              <a:spcBef>
                <a:spcPts val="0"/>
              </a:spcBef>
              <a:buNone/>
            </a:pPr>
            <a:r>
              <a:rPr lang="en-GB" dirty="0"/>
              <a:t>Ask people to share back their ideas</a:t>
            </a:r>
          </a:p>
          <a:p>
            <a:pPr marL="0" indent="0">
              <a:spcBef>
                <a:spcPts val="0"/>
              </a:spcBef>
              <a:buNone/>
            </a:pPr>
            <a:endParaRPr lang="en-GB" dirty="0"/>
          </a:p>
          <a:p>
            <a:pPr marL="0" indent="0">
              <a:lnSpc>
                <a:spcPct val="100000"/>
              </a:lnSpc>
              <a:spcBef>
                <a:spcPts val="0"/>
              </a:spcBef>
              <a:spcAft>
                <a:spcPts val="600"/>
              </a:spcAft>
              <a:buNone/>
            </a:pPr>
            <a:r>
              <a:rPr lang="en-GB" b="1" dirty="0"/>
              <a:t>Timings: 10 mins in pairs, 5 mins to debrief</a:t>
            </a:r>
          </a:p>
        </p:txBody>
      </p:sp>
    </p:spTree>
    <p:extLst>
      <p:ext uri="{BB962C8B-B14F-4D97-AF65-F5344CB8AC3E}">
        <p14:creationId xmlns:p14="http://schemas.microsoft.com/office/powerpoint/2010/main" val="2494799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9C13-CCE5-438B-9E4F-B99B253DF96E}"/>
              </a:ext>
            </a:extLst>
          </p:cNvPr>
          <p:cNvSpPr>
            <a:spLocks noGrp="1"/>
          </p:cNvSpPr>
          <p:nvPr>
            <p:ph type="title"/>
          </p:nvPr>
        </p:nvSpPr>
        <p:spPr/>
        <p:txBody>
          <a:bodyPr/>
          <a:lstStyle/>
          <a:p>
            <a:r>
              <a:rPr lang="en-GB" dirty="0"/>
              <a:t>Buddy catch up</a:t>
            </a:r>
          </a:p>
        </p:txBody>
      </p:sp>
      <p:sp>
        <p:nvSpPr>
          <p:cNvPr id="3" name="Content Placeholder 2">
            <a:extLst>
              <a:ext uri="{FF2B5EF4-FFF2-40B4-BE49-F238E27FC236}">
                <a16:creationId xmlns:a16="http://schemas.microsoft.com/office/drawing/2014/main" id="{D38F8B24-DEFC-4F4B-BD8B-2A166C8FDFA6}"/>
              </a:ext>
            </a:extLst>
          </p:cNvPr>
          <p:cNvSpPr>
            <a:spLocks noGrp="1"/>
          </p:cNvSpPr>
          <p:nvPr>
            <p:ph idx="1"/>
          </p:nvPr>
        </p:nvSpPr>
        <p:spPr/>
        <p:txBody>
          <a:bodyPr/>
          <a:lstStyle/>
          <a:p>
            <a:r>
              <a:rPr lang="en-GB" dirty="0"/>
              <a:t>What are your key reflections from today?</a:t>
            </a:r>
          </a:p>
          <a:p>
            <a:r>
              <a:rPr lang="en-GB" dirty="0"/>
              <a:t>What will you do differently in your role as a result?</a:t>
            </a:r>
          </a:p>
        </p:txBody>
      </p:sp>
    </p:spTree>
    <p:extLst>
      <p:ext uri="{BB962C8B-B14F-4D97-AF65-F5344CB8AC3E}">
        <p14:creationId xmlns:p14="http://schemas.microsoft.com/office/powerpoint/2010/main" val="2267197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2"/>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4004650"/>
            <a:ext cx="8288337" cy="2756023"/>
          </a:xfrm>
        </p:spPr>
        <p:txBody>
          <a:bodyPr>
            <a:normAutofit/>
          </a:bodyPr>
          <a:lstStyle/>
          <a:p>
            <a:r>
              <a:rPr lang="en-GB" sz="4000" dirty="0">
                <a:solidFill>
                  <a:schemeClr val="bg1"/>
                </a:solidFill>
              </a:rPr>
              <a:t>Before the next session:</a:t>
            </a:r>
            <a:br>
              <a:rPr lang="en-GB" sz="4000" dirty="0">
                <a:solidFill>
                  <a:schemeClr val="bg1"/>
                </a:solidFill>
              </a:rPr>
            </a:br>
            <a:r>
              <a:rPr lang="en-GB" sz="3200" dirty="0">
                <a:solidFill>
                  <a:schemeClr val="bg1"/>
                </a:solidFill>
              </a:rPr>
              <a:t>If you have time, and would find it helpful, reflect on how you might support </a:t>
            </a:r>
            <a:r>
              <a:rPr lang="en-GB" sz="3200">
                <a:solidFill>
                  <a:schemeClr val="bg1"/>
                </a:solidFill>
              </a:rPr>
              <a:t>people’s transitions</a:t>
            </a:r>
            <a:endParaRPr lang="en-GB" sz="4000" dirty="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2E9E4-834E-6C44-88F3-3A48A209CF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849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Ways of working</a:t>
            </a:r>
          </a:p>
        </p:txBody>
      </p:sp>
    </p:spTree>
    <p:extLst>
      <p:ext uri="{BB962C8B-B14F-4D97-AF65-F5344CB8AC3E}">
        <p14:creationId xmlns:p14="http://schemas.microsoft.com/office/powerpoint/2010/main" val="151481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Recap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dirty="0"/>
              <a:t>Purpose: </a:t>
            </a:r>
            <a:r>
              <a:rPr lang="en-GB" dirty="0"/>
              <a:t>For people to remind themselves of what they wanted to get out of the training and how they wanted to work as a group</a:t>
            </a:r>
            <a:endParaRPr lang="en-GB" b="1" dirty="0"/>
          </a:p>
          <a:p>
            <a:pPr marL="0" indent="0">
              <a:lnSpc>
                <a:spcPct val="100000"/>
              </a:lnSpc>
              <a:spcBef>
                <a:spcPts val="0"/>
              </a:spcBef>
              <a:spcAft>
                <a:spcPts val="600"/>
              </a:spcAft>
              <a:buNone/>
            </a:pPr>
            <a:r>
              <a:rPr lang="en-GB" b="1" dirty="0"/>
              <a:t>Materials: </a:t>
            </a:r>
            <a:r>
              <a:rPr lang="en-GB" dirty="0"/>
              <a:t>3 flipcharts from session 1 around the room: “Aims for the course”, “Ways of working together”, “Working with the facilitators”</a:t>
            </a:r>
          </a:p>
          <a:p>
            <a:pPr marL="0" indent="0">
              <a:lnSpc>
                <a:spcPct val="100000"/>
              </a:lnSpc>
              <a:spcBef>
                <a:spcPts val="0"/>
              </a:spcBef>
              <a:spcAft>
                <a:spcPts val="600"/>
              </a:spcAft>
              <a:buNone/>
            </a:pPr>
            <a:r>
              <a:rPr lang="en-GB" b="1" dirty="0"/>
              <a:t>Instructions:</a:t>
            </a:r>
          </a:p>
          <a:p>
            <a:pPr>
              <a:lnSpc>
                <a:spcPct val="100000"/>
              </a:lnSpc>
              <a:spcBef>
                <a:spcPts val="0"/>
              </a:spcBef>
              <a:spcAft>
                <a:spcPts val="600"/>
              </a:spcAft>
            </a:pPr>
            <a:r>
              <a:rPr lang="en-GB" dirty="0"/>
              <a:t>Talk through the outputs from session 1</a:t>
            </a:r>
          </a:p>
          <a:p>
            <a:pPr>
              <a:spcBef>
                <a:spcPts val="0"/>
              </a:spcBef>
            </a:pPr>
            <a:r>
              <a:rPr lang="en-GB" dirty="0"/>
              <a:t>Ask the groups to discuss any additions/changes they would like to make to these </a:t>
            </a:r>
          </a:p>
          <a:p>
            <a:pPr marL="0" indent="0">
              <a:spcBef>
                <a:spcPts val="0"/>
              </a:spcBef>
              <a:buNone/>
            </a:pPr>
            <a:r>
              <a:rPr lang="en-GB" b="1" dirty="0"/>
              <a:t>NB. Keep the notes from this exercise for future sessions.</a:t>
            </a:r>
            <a:endParaRPr lang="en-GB" dirty="0"/>
          </a:p>
          <a:p>
            <a:pPr marL="0" indent="0">
              <a:lnSpc>
                <a:spcPct val="100000"/>
              </a:lnSpc>
              <a:spcBef>
                <a:spcPts val="0"/>
              </a:spcBef>
              <a:spcAft>
                <a:spcPts val="600"/>
              </a:spcAft>
              <a:buNone/>
            </a:pPr>
            <a:r>
              <a:rPr lang="en-GB" b="1" dirty="0"/>
              <a:t>Timings: </a:t>
            </a:r>
          </a:p>
          <a:p>
            <a:pPr>
              <a:spcBef>
                <a:spcPts val="0"/>
              </a:spcBef>
            </a:pPr>
            <a:r>
              <a:rPr lang="en-GB" dirty="0"/>
              <a:t>5 mins</a:t>
            </a:r>
          </a:p>
        </p:txBody>
      </p:sp>
    </p:spTree>
    <p:extLst>
      <p:ext uri="{BB962C8B-B14F-4D97-AF65-F5344CB8AC3E}">
        <p14:creationId xmlns:p14="http://schemas.microsoft.com/office/powerpoint/2010/main" val="345453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dirty="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dirty="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dirty="0">
                <a:solidFill>
                  <a:schemeClr val="bg1"/>
                </a:solidFill>
              </a:rPr>
              <a:t>What do you need from the facilitators to feel safe and comfortable?</a:t>
            </a:r>
          </a:p>
          <a:p>
            <a:pPr marL="571500" indent="-571500">
              <a:lnSpc>
                <a:spcPct val="100000"/>
              </a:lnSpc>
              <a:spcAft>
                <a:spcPts val="600"/>
              </a:spcAft>
              <a:buFont typeface="Arial" panose="020B0604020202020204" pitchFamily="34" charset="0"/>
              <a:buChar char="•"/>
            </a:pPr>
            <a:endParaRPr lang="en-GB" sz="2400" dirty="0">
              <a:solidFill>
                <a:schemeClr val="bg1"/>
              </a:solidFill>
            </a:endParaRPr>
          </a:p>
          <a:p>
            <a:pPr>
              <a:lnSpc>
                <a:spcPct val="100000"/>
              </a:lnSpc>
              <a:spcAft>
                <a:spcPts val="600"/>
              </a:spcAft>
            </a:pPr>
            <a:r>
              <a:rPr lang="en-GB" sz="2400" dirty="0">
                <a:solidFill>
                  <a:schemeClr val="bg1"/>
                </a:solidFill>
              </a:rPr>
              <a:t>Recap flipchart outputs.</a:t>
            </a:r>
            <a:endParaRPr lang="en-GB" sz="2400" dirty="0">
              <a:solidFill>
                <a:schemeClr val="bg1"/>
              </a:solidFill>
              <a:cs typeface="Calibri Light"/>
            </a:endParaRPr>
          </a:p>
        </p:txBody>
      </p:sp>
    </p:spTree>
    <p:extLst>
      <p:ext uri="{BB962C8B-B14F-4D97-AF65-F5344CB8AC3E}">
        <p14:creationId xmlns:p14="http://schemas.microsoft.com/office/powerpoint/2010/main" val="174516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Aims</a:t>
            </a:r>
          </a:p>
        </p:txBody>
      </p:sp>
    </p:spTree>
    <p:extLst>
      <p:ext uri="{BB962C8B-B14F-4D97-AF65-F5344CB8AC3E}">
        <p14:creationId xmlns:p14="http://schemas.microsoft.com/office/powerpoint/2010/main" val="293252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Aims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dirty="0"/>
              <a:t>Purpose: </a:t>
            </a:r>
            <a:r>
              <a:rPr lang="en-GB" dirty="0"/>
              <a:t>To provide an overview of day</a:t>
            </a:r>
            <a:endParaRPr lang="en-GB" b="1" dirty="0"/>
          </a:p>
          <a:p>
            <a:pPr marL="0" indent="0">
              <a:lnSpc>
                <a:spcPct val="100000"/>
              </a:lnSpc>
              <a:spcBef>
                <a:spcPts val="0"/>
              </a:spcBef>
              <a:spcAft>
                <a:spcPts val="600"/>
              </a:spcAft>
              <a:buNone/>
            </a:pPr>
            <a:r>
              <a:rPr lang="en-GB" b="1" dirty="0"/>
              <a:t>Materials: </a:t>
            </a:r>
            <a:r>
              <a:rPr lang="en-GB" dirty="0"/>
              <a:t>None</a:t>
            </a:r>
          </a:p>
          <a:p>
            <a:pPr marL="0" indent="0">
              <a:lnSpc>
                <a:spcPct val="100000"/>
              </a:lnSpc>
              <a:spcBef>
                <a:spcPts val="0"/>
              </a:spcBef>
              <a:spcAft>
                <a:spcPts val="600"/>
              </a:spcAft>
              <a:buNone/>
            </a:pPr>
            <a:r>
              <a:rPr lang="en-GB" b="1" dirty="0"/>
              <a:t>Instructions:</a:t>
            </a:r>
          </a:p>
          <a:p>
            <a:pPr marL="0" indent="0">
              <a:lnSpc>
                <a:spcPct val="100000"/>
              </a:lnSpc>
              <a:spcBef>
                <a:spcPts val="0"/>
              </a:spcBef>
              <a:spcAft>
                <a:spcPts val="600"/>
              </a:spcAft>
              <a:buNone/>
            </a:pPr>
            <a:r>
              <a:rPr lang="en-GB" dirty="0">
                <a:latin typeface="Calibri Light"/>
                <a:cs typeface="Calibri Light"/>
              </a:rPr>
              <a:t>Remind people where we are in terms of the programme overview (slide 10) before talking about the aims for todays session (slide 11)</a:t>
            </a:r>
          </a:p>
          <a:p>
            <a:pPr marL="0" indent="0">
              <a:lnSpc>
                <a:spcPct val="100000"/>
              </a:lnSpc>
              <a:spcBef>
                <a:spcPts val="0"/>
              </a:spcBef>
              <a:spcAft>
                <a:spcPts val="600"/>
              </a:spcAft>
              <a:buNone/>
            </a:pPr>
            <a:r>
              <a:rPr lang="en-GB" b="1" dirty="0"/>
              <a:t>Timings: </a:t>
            </a:r>
          </a:p>
          <a:p>
            <a:pPr>
              <a:spcBef>
                <a:spcPts val="0"/>
              </a:spcBef>
            </a:pPr>
            <a:r>
              <a:rPr lang="en-GB" dirty="0"/>
              <a:t>5 mins</a:t>
            </a:r>
          </a:p>
        </p:txBody>
      </p:sp>
    </p:spTree>
    <p:extLst>
      <p:ext uri="{BB962C8B-B14F-4D97-AF65-F5344CB8AC3E}">
        <p14:creationId xmlns:p14="http://schemas.microsoft.com/office/powerpoint/2010/main" val="2424289409"/>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2.xml><?xml version="1.0" encoding="utf-8"?>
<ds:datastoreItem xmlns:ds="http://schemas.openxmlformats.org/officeDocument/2006/customXml" ds:itemID="{124F5DF1-43C5-4BD8-BCD2-2904D4AA62B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6d5dbf8-e469-437e-8e82-e6148fcede3d"/>
    <ds:schemaRef ds:uri="http://purl.org/dc/terms/"/>
    <ds:schemaRef ds:uri="http://schemas.microsoft.com/office/2006/metadata/properties"/>
    <ds:schemaRef ds:uri="23c4ded0-77c3-459a-bb69-8f6a8d7895f0"/>
    <ds:schemaRef ds:uri="http://www.w3.org/XML/1998/namespace"/>
    <ds:schemaRef ds:uri="http://purl.org/dc/dcmitype/"/>
  </ds:schemaRefs>
</ds:datastoreItem>
</file>

<file path=customXml/itemProps3.xml><?xml version="1.0" encoding="utf-8"?>
<ds:datastoreItem xmlns:ds="http://schemas.openxmlformats.org/officeDocument/2006/customXml" ds:itemID="{DD850432-36F4-4476-94B6-5A0BC1C6E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dbf8-e469-437e-8e82-e6148fcede3d"/>
    <ds:schemaRef ds:uri="23c4ded0-77c3-459a-bb69-8f6a8d789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625</TotalTime>
  <Words>5644</Words>
  <Application>Microsoft Office PowerPoint</Application>
  <PresentationFormat>On-screen Show (4:3)</PresentationFormat>
  <Paragraphs>365</Paragraphs>
  <Slides>45</Slides>
  <Notes>6</Notes>
  <HiddenSlides>16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Supporting access to care</vt:lpstr>
      <vt:lpstr>Timetable</vt:lpstr>
      <vt:lpstr>Trainer notes: About today</vt:lpstr>
      <vt:lpstr>Housekeeping</vt:lpstr>
      <vt:lpstr>PowerPoint Presentation</vt:lpstr>
      <vt:lpstr>Trainer notes: Recap ways of working</vt:lpstr>
      <vt:lpstr>PowerPoint Presentation</vt:lpstr>
      <vt:lpstr>PowerPoint Presentation</vt:lpstr>
      <vt:lpstr>Trainer notes: Aims</vt:lpstr>
      <vt:lpstr>Programme overview</vt:lpstr>
      <vt:lpstr>Aims for today</vt:lpstr>
      <vt:lpstr>PowerPoint Presentation</vt:lpstr>
      <vt:lpstr>Trainer notes: Buddy catch up </vt:lpstr>
      <vt:lpstr>Reminder: The role of your buddy</vt:lpstr>
      <vt:lpstr>Buddy catch up </vt:lpstr>
      <vt:lpstr>PowerPoint Presentation</vt:lpstr>
      <vt:lpstr>Trainer notes: Understanding the system</vt:lpstr>
      <vt:lpstr>System overview</vt:lpstr>
      <vt:lpstr>Primary / Secondary / Tertiary</vt:lpstr>
      <vt:lpstr>Moving between services</vt:lpstr>
      <vt:lpstr>Transitions</vt:lpstr>
      <vt:lpstr>What are your experiences of transitions through the system?</vt:lpstr>
      <vt:lpstr>PowerPoint Presentation</vt:lpstr>
      <vt:lpstr>Trainer notes: adult mental health case studies</vt:lpstr>
      <vt:lpstr>Case study one part one</vt:lpstr>
      <vt:lpstr>Case study one part two</vt:lpstr>
      <vt:lpstr>Case study two</vt:lpstr>
      <vt:lpstr>PowerPoint Presentation</vt:lpstr>
      <vt:lpstr>Trainer notes: Statutory services</vt:lpstr>
      <vt:lpstr>NHS services overview</vt:lpstr>
      <vt:lpstr>Health vs. Social Care</vt:lpstr>
      <vt:lpstr>PowerPoint Presentation</vt:lpstr>
      <vt:lpstr>Trainer notes: CAMHS case studies</vt:lpstr>
      <vt:lpstr>Case study three</vt:lpstr>
      <vt:lpstr>Case study four</vt:lpstr>
      <vt:lpstr>PowerPoint Presentation</vt:lpstr>
      <vt:lpstr>Trainer notes: Voluntary and community sector</vt:lpstr>
      <vt:lpstr>Voluntary and Community Sector </vt:lpstr>
      <vt:lpstr>The role of voluntary and community sector organisations </vt:lpstr>
      <vt:lpstr>What community service/support have you found particularly valuable? What made them useful?</vt:lpstr>
      <vt:lpstr>PowerPoint Presentation</vt:lpstr>
      <vt:lpstr>Trainer notes: Your buddy</vt:lpstr>
      <vt:lpstr>Buddy catch up</vt:lpstr>
      <vt:lpstr>Before the next session: If you have time, and would find it helpful, reflect on how you might support people’s transitions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Mark Biddle</cp:lastModifiedBy>
  <cp:revision>96</cp:revision>
  <cp:lastPrinted>2020-02-13T12:12:41Z</cp:lastPrinted>
  <dcterms:created xsi:type="dcterms:W3CDTF">2020-01-28T11:58:59Z</dcterms:created>
  <dcterms:modified xsi:type="dcterms:W3CDTF">2021-02-15T15:23:32Z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