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56"/>
  </p:notesMasterIdLst>
  <p:sldIdLst>
    <p:sldId id="274" r:id="rId5"/>
    <p:sldId id="266" r:id="rId6"/>
    <p:sldId id="1377" r:id="rId7"/>
    <p:sldId id="1376" r:id="rId8"/>
    <p:sldId id="1193" r:id="rId9"/>
    <p:sldId id="1170" r:id="rId10"/>
    <p:sldId id="1231" r:id="rId11"/>
    <p:sldId id="1204" r:id="rId12"/>
    <p:sldId id="1252" r:id="rId13"/>
    <p:sldId id="1378" r:id="rId14"/>
    <p:sldId id="1121" r:id="rId15"/>
    <p:sldId id="1192" r:id="rId16"/>
    <p:sldId id="1122" r:id="rId17"/>
    <p:sldId id="1226" r:id="rId18"/>
    <p:sldId id="1308" r:id="rId19"/>
    <p:sldId id="1309" r:id="rId20"/>
    <p:sldId id="1302" r:id="rId21"/>
    <p:sldId id="1371" r:id="rId22"/>
    <p:sldId id="1359" r:id="rId23"/>
    <p:sldId id="1199" r:id="rId24"/>
    <p:sldId id="1166" r:id="rId25"/>
    <p:sldId id="1232" r:id="rId26"/>
    <p:sldId id="1292" r:id="rId27"/>
    <p:sldId id="1294" r:id="rId28"/>
    <p:sldId id="1295" r:id="rId29"/>
    <p:sldId id="1296" r:id="rId30"/>
    <p:sldId id="1299" r:id="rId31"/>
    <p:sldId id="1297" r:id="rId32"/>
    <p:sldId id="1300" r:id="rId33"/>
    <p:sldId id="1304" r:id="rId34"/>
    <p:sldId id="1306" r:id="rId35"/>
    <p:sldId id="1307" r:id="rId36"/>
    <p:sldId id="1372" r:id="rId37"/>
    <p:sldId id="381" r:id="rId38"/>
    <p:sldId id="563" r:id="rId39"/>
    <p:sldId id="1360" r:id="rId40"/>
    <p:sldId id="1358" r:id="rId41"/>
    <p:sldId id="1361" r:id="rId42"/>
    <p:sldId id="1362" r:id="rId43"/>
    <p:sldId id="1369" r:id="rId44"/>
    <p:sldId id="1363" r:id="rId45"/>
    <p:sldId id="1364" r:id="rId46"/>
    <p:sldId id="1365" r:id="rId47"/>
    <p:sldId id="1366" r:id="rId48"/>
    <p:sldId id="1367" r:id="rId49"/>
    <p:sldId id="1368" r:id="rId50"/>
    <p:sldId id="1225" r:id="rId51"/>
    <p:sldId id="1374" r:id="rId52"/>
    <p:sldId id="1375" r:id="rId53"/>
    <p:sldId id="1123" r:id="rId54"/>
    <p:sldId id="272" r:id="rId5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Larkin" initials="NL" lastIdx="1" clrIdx="0">
    <p:extLst>
      <p:ext uri="{19B8F6BF-5375-455C-9EA6-DF929625EA0E}">
        <p15:presenceInfo xmlns:p15="http://schemas.microsoft.com/office/powerpoint/2012/main" userId="S::Natasha.larkin@pplconsulting.co.uk::b93eeb72-c82d-4d35-84ce-0e5939efbf3e" providerId="AD"/>
      </p:ext>
    </p:extLst>
  </p:cmAuthor>
  <p:cmAuthor id="2" name="Natasha Larkin" initials="NL [2]" lastIdx="5" clrIdx="1">
    <p:extLst>
      <p:ext uri="{19B8F6BF-5375-455C-9EA6-DF929625EA0E}">
        <p15:presenceInfo xmlns:p15="http://schemas.microsoft.com/office/powerpoint/2012/main" userId="Natasha Larkin" providerId="None"/>
      </p:ext>
    </p:extLst>
  </p:cmAuthor>
  <p:cmAuthor id="3" name="Laura Walsh" initials="LW" lastIdx="3" clrIdx="2">
    <p:extLst>
      <p:ext uri="{19B8F6BF-5375-455C-9EA6-DF929625EA0E}">
        <p15:presenceInfo xmlns:p15="http://schemas.microsoft.com/office/powerpoint/2012/main" userId="Laura Walsh" providerId="None"/>
      </p:ext>
    </p:extLst>
  </p:cmAuthor>
  <p:cmAuthor id="4" name="Natasha Larkin" initials="NL [3]" lastIdx="1" clrIdx="3">
    <p:extLst>
      <p:ext uri="{19B8F6BF-5375-455C-9EA6-DF929625EA0E}">
        <p15:presenceInfo xmlns:p15="http://schemas.microsoft.com/office/powerpoint/2012/main" userId="S::Natasha.larkin@ppl.org.uk::b93eeb72-c82d-4d35-84ce-0e5939efbf3e" providerId="AD"/>
      </p:ext>
    </p:extLst>
  </p:cmAuthor>
  <p:cmAuthor id="5" name="Julia Prudhoe" initials="JP" lastIdx="1" clrIdx="4">
    <p:extLst>
      <p:ext uri="{19B8F6BF-5375-455C-9EA6-DF929625EA0E}">
        <p15:presenceInfo xmlns:p15="http://schemas.microsoft.com/office/powerpoint/2012/main" userId="S::juliaprudhoe_outlook.com#ext#@pplconsulting.co.uk::1d786ff1-4a6e-44bc-8135-10449bd05b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131313"/>
    <a:srgbClr val="C5D3DE"/>
    <a:srgbClr val="3F3830"/>
    <a:srgbClr val="74C311"/>
    <a:srgbClr val="160702"/>
    <a:srgbClr val="00365C"/>
    <a:srgbClr val="68928B"/>
    <a:srgbClr val="636DB3"/>
    <a:srgbClr val="067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ACAFF-446E-CA09-3195-FE221F05662D}" v="42" dt="2020-12-10T15:07:36.826"/>
    <p1510:client id="{1F740ED0-FE24-434C-B9CF-42D4E285FB66}" v="273" dt="2020-12-04T12:15:52.726"/>
    <p1510:client id="{44A46FDF-B227-3E81-1428-42FA2287AE3F}" v="90" dt="2020-12-09T14:51:01.263"/>
    <p1510:client id="{5729147D-114C-4572-BCA7-A6F25B0EFCA2}" v="836" dt="2020-12-04T12:05:54.162"/>
    <p1510:client id="{5766DE84-67A0-D483-74A1-E04563DB7FAD}" v="180" dt="2020-12-10T14:23:28.912"/>
    <p1510:client id="{758569E1-38A5-6E6E-0217-E95C85442992}" v="324" dt="2020-12-09T14:42:49.279"/>
    <p1510:client id="{7AF41C6C-7736-4AE8-E804-FEF3D69B297A}" v="2" dt="2020-12-10T08:44:37.049"/>
    <p1510:client id="{B0163BAA-D255-8786-2636-FC5EB1CCA136}" v="6" dt="2020-12-09T13:02:46.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4BD1F8-4ECF-41DC-9BA2-AB9A90C8CAC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A8DA9A86-770B-476A-A3ED-5E95471CF718}">
      <dgm:prSet/>
      <dgm:spPr/>
      <dgm:t>
        <a:bodyPr/>
        <a:lstStyle/>
        <a:p>
          <a:r>
            <a:rPr lang="en-GB" b="0" i="0"/>
            <a:t>Listening </a:t>
          </a:r>
          <a:endParaRPr lang="en-GB"/>
        </a:p>
      </dgm:t>
    </dgm:pt>
    <dgm:pt modelId="{36291BC4-E8F4-4CE9-A5A6-C32308F56983}" type="parTrans" cxnId="{685C0CA5-614A-48CF-9AB0-A2EB18AF9509}">
      <dgm:prSet/>
      <dgm:spPr/>
      <dgm:t>
        <a:bodyPr/>
        <a:lstStyle/>
        <a:p>
          <a:endParaRPr lang="en-GB"/>
        </a:p>
      </dgm:t>
    </dgm:pt>
    <dgm:pt modelId="{4BE32EFD-F0BF-4D86-96F0-DDB618CF1374}" type="sibTrans" cxnId="{685C0CA5-614A-48CF-9AB0-A2EB18AF9509}">
      <dgm:prSet/>
      <dgm:spPr/>
      <dgm:t>
        <a:bodyPr/>
        <a:lstStyle/>
        <a:p>
          <a:endParaRPr lang="en-GB"/>
        </a:p>
      </dgm:t>
    </dgm:pt>
    <dgm:pt modelId="{44A52375-9A03-4283-8931-9BF4FFBB1AB5}">
      <dgm:prSet/>
      <dgm:spPr/>
      <dgm:t>
        <a:bodyPr/>
        <a:lstStyle/>
        <a:p>
          <a:r>
            <a:rPr lang="en-GB" b="0" i="0"/>
            <a:t>Understanding </a:t>
          </a:r>
          <a:endParaRPr lang="en-GB"/>
        </a:p>
      </dgm:t>
    </dgm:pt>
    <dgm:pt modelId="{2B02E8C5-589E-46D3-B7C4-31A2399FB489}" type="parTrans" cxnId="{6E5B64A9-C6CA-4EC5-A431-1BD3B7FA7A03}">
      <dgm:prSet/>
      <dgm:spPr/>
      <dgm:t>
        <a:bodyPr/>
        <a:lstStyle/>
        <a:p>
          <a:endParaRPr lang="en-GB"/>
        </a:p>
      </dgm:t>
    </dgm:pt>
    <dgm:pt modelId="{E6760EAE-4CDF-4B60-B9E5-8D893907BE09}" type="sibTrans" cxnId="{6E5B64A9-C6CA-4EC5-A431-1BD3B7FA7A03}">
      <dgm:prSet/>
      <dgm:spPr/>
      <dgm:t>
        <a:bodyPr/>
        <a:lstStyle/>
        <a:p>
          <a:endParaRPr lang="en-GB"/>
        </a:p>
      </dgm:t>
    </dgm:pt>
    <dgm:pt modelId="{B994E7BA-809C-4DCD-80A5-BB2316FEFE56}">
      <dgm:prSet/>
      <dgm:spPr/>
      <dgm:t>
        <a:bodyPr/>
        <a:lstStyle/>
        <a:p>
          <a:r>
            <a:rPr lang="en-GB" b="0" i="0"/>
            <a:t>Responding </a:t>
          </a:r>
          <a:endParaRPr lang="en-GB"/>
        </a:p>
      </dgm:t>
    </dgm:pt>
    <dgm:pt modelId="{989BA46F-AB44-4643-980A-BD9997737FAF}" type="parTrans" cxnId="{ECC94EA7-0DBF-46FA-A09F-BFCFCDACECB5}">
      <dgm:prSet/>
      <dgm:spPr/>
      <dgm:t>
        <a:bodyPr/>
        <a:lstStyle/>
        <a:p>
          <a:endParaRPr lang="en-GB"/>
        </a:p>
      </dgm:t>
    </dgm:pt>
    <dgm:pt modelId="{7A49EF4E-B15B-4C3C-B202-061AD59D2D38}" type="sibTrans" cxnId="{ECC94EA7-0DBF-46FA-A09F-BFCFCDACECB5}">
      <dgm:prSet/>
      <dgm:spPr/>
      <dgm:t>
        <a:bodyPr/>
        <a:lstStyle/>
        <a:p>
          <a:endParaRPr lang="en-GB"/>
        </a:p>
      </dgm:t>
    </dgm:pt>
    <dgm:pt modelId="{1F7CAB13-72B6-409A-99DE-8EF37A1AD2BD}">
      <dgm:prSet/>
      <dgm:spPr/>
      <dgm:t>
        <a:bodyPr/>
        <a:lstStyle/>
        <a:p>
          <a:r>
            <a:rPr lang="en-GB" b="0" i="0"/>
            <a:t>Checking </a:t>
          </a:r>
          <a:endParaRPr lang="en-GB"/>
        </a:p>
      </dgm:t>
    </dgm:pt>
    <dgm:pt modelId="{168E06EA-833B-454B-A173-3F2DD453663A}" type="parTrans" cxnId="{5AC5F3B6-14ED-47CB-99CC-FFE2E7ED3C60}">
      <dgm:prSet/>
      <dgm:spPr/>
      <dgm:t>
        <a:bodyPr/>
        <a:lstStyle/>
        <a:p>
          <a:endParaRPr lang="en-GB"/>
        </a:p>
      </dgm:t>
    </dgm:pt>
    <dgm:pt modelId="{59FC4ED3-A188-4567-87A9-9C69CB101942}" type="sibTrans" cxnId="{5AC5F3B6-14ED-47CB-99CC-FFE2E7ED3C60}">
      <dgm:prSet/>
      <dgm:spPr/>
      <dgm:t>
        <a:bodyPr/>
        <a:lstStyle/>
        <a:p>
          <a:endParaRPr lang="en-GB"/>
        </a:p>
      </dgm:t>
    </dgm:pt>
    <dgm:pt modelId="{C65E6335-66FA-4B80-AAFF-9DF6A2F6108B}" type="pres">
      <dgm:prSet presAssocID="{8F4BD1F8-4ECF-41DC-9BA2-AB9A90C8CAC4}" presName="Name0" presStyleCnt="0">
        <dgm:presLayoutVars>
          <dgm:dir/>
          <dgm:animLvl val="lvl"/>
          <dgm:resizeHandles val="exact"/>
        </dgm:presLayoutVars>
      </dgm:prSet>
      <dgm:spPr/>
    </dgm:pt>
    <dgm:pt modelId="{86A593C5-3901-4DC7-9B44-6B5955BF414E}" type="pres">
      <dgm:prSet presAssocID="{A8DA9A86-770B-476A-A3ED-5E95471CF718}" presName="linNode" presStyleCnt="0"/>
      <dgm:spPr/>
    </dgm:pt>
    <dgm:pt modelId="{165A2308-A3FB-4FEF-AC35-EA6F8F8F85E6}" type="pres">
      <dgm:prSet presAssocID="{A8DA9A86-770B-476A-A3ED-5E95471CF718}" presName="parentText" presStyleLbl="node1" presStyleIdx="0" presStyleCnt="4">
        <dgm:presLayoutVars>
          <dgm:chMax val="1"/>
          <dgm:bulletEnabled val="1"/>
        </dgm:presLayoutVars>
      </dgm:prSet>
      <dgm:spPr/>
    </dgm:pt>
    <dgm:pt modelId="{268146EA-CA76-4DC2-8675-1D3F7F4E82A3}" type="pres">
      <dgm:prSet presAssocID="{4BE32EFD-F0BF-4D86-96F0-DDB618CF1374}" presName="sp" presStyleCnt="0"/>
      <dgm:spPr/>
    </dgm:pt>
    <dgm:pt modelId="{C4866F5B-41A6-4977-B05C-AE9823238850}" type="pres">
      <dgm:prSet presAssocID="{44A52375-9A03-4283-8931-9BF4FFBB1AB5}" presName="linNode" presStyleCnt="0"/>
      <dgm:spPr/>
    </dgm:pt>
    <dgm:pt modelId="{4D46B5E8-99E7-4A29-A7D5-CB9CB9F8CD01}" type="pres">
      <dgm:prSet presAssocID="{44A52375-9A03-4283-8931-9BF4FFBB1AB5}" presName="parentText" presStyleLbl="node1" presStyleIdx="1" presStyleCnt="4">
        <dgm:presLayoutVars>
          <dgm:chMax val="1"/>
          <dgm:bulletEnabled val="1"/>
        </dgm:presLayoutVars>
      </dgm:prSet>
      <dgm:spPr/>
    </dgm:pt>
    <dgm:pt modelId="{02325E60-1E4F-444B-98BF-908B4CA56550}" type="pres">
      <dgm:prSet presAssocID="{E6760EAE-4CDF-4B60-B9E5-8D893907BE09}" presName="sp" presStyleCnt="0"/>
      <dgm:spPr/>
    </dgm:pt>
    <dgm:pt modelId="{51CEA1DC-3F46-4356-BE58-2D856EFEE289}" type="pres">
      <dgm:prSet presAssocID="{B994E7BA-809C-4DCD-80A5-BB2316FEFE56}" presName="linNode" presStyleCnt="0"/>
      <dgm:spPr/>
    </dgm:pt>
    <dgm:pt modelId="{8F0B3B6D-A9EF-4877-9957-D6D2F933F26D}" type="pres">
      <dgm:prSet presAssocID="{B994E7BA-809C-4DCD-80A5-BB2316FEFE56}" presName="parentText" presStyleLbl="node1" presStyleIdx="2" presStyleCnt="4">
        <dgm:presLayoutVars>
          <dgm:chMax val="1"/>
          <dgm:bulletEnabled val="1"/>
        </dgm:presLayoutVars>
      </dgm:prSet>
      <dgm:spPr/>
    </dgm:pt>
    <dgm:pt modelId="{0C6F56C5-8ED0-452F-8158-32000DAFEF9E}" type="pres">
      <dgm:prSet presAssocID="{7A49EF4E-B15B-4C3C-B202-061AD59D2D38}" presName="sp" presStyleCnt="0"/>
      <dgm:spPr/>
    </dgm:pt>
    <dgm:pt modelId="{1296440A-1DBE-4CD7-8963-1DBC27B3C49E}" type="pres">
      <dgm:prSet presAssocID="{1F7CAB13-72B6-409A-99DE-8EF37A1AD2BD}" presName="linNode" presStyleCnt="0"/>
      <dgm:spPr/>
    </dgm:pt>
    <dgm:pt modelId="{BCC700FE-A716-4C17-8A00-795A49C984E4}" type="pres">
      <dgm:prSet presAssocID="{1F7CAB13-72B6-409A-99DE-8EF37A1AD2BD}" presName="parentText" presStyleLbl="node1" presStyleIdx="3" presStyleCnt="4">
        <dgm:presLayoutVars>
          <dgm:chMax val="1"/>
          <dgm:bulletEnabled val="1"/>
        </dgm:presLayoutVars>
      </dgm:prSet>
      <dgm:spPr/>
    </dgm:pt>
  </dgm:ptLst>
  <dgm:cxnLst>
    <dgm:cxn modelId="{EF33AD12-B61F-45D9-B376-618946AC1D89}" type="presOf" srcId="{1F7CAB13-72B6-409A-99DE-8EF37A1AD2BD}" destId="{BCC700FE-A716-4C17-8A00-795A49C984E4}" srcOrd="0" destOrd="0" presId="urn:microsoft.com/office/officeart/2005/8/layout/vList5"/>
    <dgm:cxn modelId="{E8799120-31A7-4135-BDD3-C2601E51A3CF}" type="presOf" srcId="{8F4BD1F8-4ECF-41DC-9BA2-AB9A90C8CAC4}" destId="{C65E6335-66FA-4B80-AAFF-9DF6A2F6108B}" srcOrd="0" destOrd="0" presId="urn:microsoft.com/office/officeart/2005/8/layout/vList5"/>
    <dgm:cxn modelId="{50DF7C5F-8686-483C-A035-70AD91025FA8}" type="presOf" srcId="{A8DA9A86-770B-476A-A3ED-5E95471CF718}" destId="{165A2308-A3FB-4FEF-AC35-EA6F8F8F85E6}" srcOrd="0" destOrd="0" presId="urn:microsoft.com/office/officeart/2005/8/layout/vList5"/>
    <dgm:cxn modelId="{88811198-44D1-4C4E-811B-DD681E79B534}" type="presOf" srcId="{44A52375-9A03-4283-8931-9BF4FFBB1AB5}" destId="{4D46B5E8-99E7-4A29-A7D5-CB9CB9F8CD01}" srcOrd="0" destOrd="0" presId="urn:microsoft.com/office/officeart/2005/8/layout/vList5"/>
    <dgm:cxn modelId="{685C0CA5-614A-48CF-9AB0-A2EB18AF9509}" srcId="{8F4BD1F8-4ECF-41DC-9BA2-AB9A90C8CAC4}" destId="{A8DA9A86-770B-476A-A3ED-5E95471CF718}" srcOrd="0" destOrd="0" parTransId="{36291BC4-E8F4-4CE9-A5A6-C32308F56983}" sibTransId="{4BE32EFD-F0BF-4D86-96F0-DDB618CF1374}"/>
    <dgm:cxn modelId="{ECC94EA7-0DBF-46FA-A09F-BFCFCDACECB5}" srcId="{8F4BD1F8-4ECF-41DC-9BA2-AB9A90C8CAC4}" destId="{B994E7BA-809C-4DCD-80A5-BB2316FEFE56}" srcOrd="2" destOrd="0" parTransId="{989BA46F-AB44-4643-980A-BD9997737FAF}" sibTransId="{7A49EF4E-B15B-4C3C-B202-061AD59D2D38}"/>
    <dgm:cxn modelId="{6E5B64A9-C6CA-4EC5-A431-1BD3B7FA7A03}" srcId="{8F4BD1F8-4ECF-41DC-9BA2-AB9A90C8CAC4}" destId="{44A52375-9A03-4283-8931-9BF4FFBB1AB5}" srcOrd="1" destOrd="0" parTransId="{2B02E8C5-589E-46D3-B7C4-31A2399FB489}" sibTransId="{E6760EAE-4CDF-4B60-B9E5-8D893907BE09}"/>
    <dgm:cxn modelId="{5AC5F3B6-14ED-47CB-99CC-FFE2E7ED3C60}" srcId="{8F4BD1F8-4ECF-41DC-9BA2-AB9A90C8CAC4}" destId="{1F7CAB13-72B6-409A-99DE-8EF37A1AD2BD}" srcOrd="3" destOrd="0" parTransId="{168E06EA-833B-454B-A173-3F2DD453663A}" sibTransId="{59FC4ED3-A188-4567-87A9-9C69CB101942}"/>
    <dgm:cxn modelId="{B1F810E3-4E29-4020-A056-A9D630703FAE}" type="presOf" srcId="{B994E7BA-809C-4DCD-80A5-BB2316FEFE56}" destId="{8F0B3B6D-A9EF-4877-9957-D6D2F933F26D}" srcOrd="0" destOrd="0" presId="urn:microsoft.com/office/officeart/2005/8/layout/vList5"/>
    <dgm:cxn modelId="{DB8BD3AA-F61F-4032-BCD7-8748A69A39B4}" type="presParOf" srcId="{C65E6335-66FA-4B80-AAFF-9DF6A2F6108B}" destId="{86A593C5-3901-4DC7-9B44-6B5955BF414E}" srcOrd="0" destOrd="0" presId="urn:microsoft.com/office/officeart/2005/8/layout/vList5"/>
    <dgm:cxn modelId="{0190C445-7C7A-4233-8D89-F5E7A0B6A018}" type="presParOf" srcId="{86A593C5-3901-4DC7-9B44-6B5955BF414E}" destId="{165A2308-A3FB-4FEF-AC35-EA6F8F8F85E6}" srcOrd="0" destOrd="0" presId="urn:microsoft.com/office/officeart/2005/8/layout/vList5"/>
    <dgm:cxn modelId="{CE9C3FBC-02B5-40CA-87EF-0DC8F40A1AE6}" type="presParOf" srcId="{C65E6335-66FA-4B80-AAFF-9DF6A2F6108B}" destId="{268146EA-CA76-4DC2-8675-1D3F7F4E82A3}" srcOrd="1" destOrd="0" presId="urn:microsoft.com/office/officeart/2005/8/layout/vList5"/>
    <dgm:cxn modelId="{002FCBA5-FA49-4CE3-AB53-4D95284B05F1}" type="presParOf" srcId="{C65E6335-66FA-4B80-AAFF-9DF6A2F6108B}" destId="{C4866F5B-41A6-4977-B05C-AE9823238850}" srcOrd="2" destOrd="0" presId="urn:microsoft.com/office/officeart/2005/8/layout/vList5"/>
    <dgm:cxn modelId="{BE709557-DE23-4755-8A29-328ACEE5E823}" type="presParOf" srcId="{C4866F5B-41A6-4977-B05C-AE9823238850}" destId="{4D46B5E8-99E7-4A29-A7D5-CB9CB9F8CD01}" srcOrd="0" destOrd="0" presId="urn:microsoft.com/office/officeart/2005/8/layout/vList5"/>
    <dgm:cxn modelId="{82F34816-9577-4B14-863B-C5431F430C77}" type="presParOf" srcId="{C65E6335-66FA-4B80-AAFF-9DF6A2F6108B}" destId="{02325E60-1E4F-444B-98BF-908B4CA56550}" srcOrd="3" destOrd="0" presId="urn:microsoft.com/office/officeart/2005/8/layout/vList5"/>
    <dgm:cxn modelId="{BEF6FD5D-CAC7-43CE-A194-FA21FD6BFD4C}" type="presParOf" srcId="{C65E6335-66FA-4B80-AAFF-9DF6A2F6108B}" destId="{51CEA1DC-3F46-4356-BE58-2D856EFEE289}" srcOrd="4" destOrd="0" presId="urn:microsoft.com/office/officeart/2005/8/layout/vList5"/>
    <dgm:cxn modelId="{95BE6283-A1CF-483E-A58E-27807F0DDE8E}" type="presParOf" srcId="{51CEA1DC-3F46-4356-BE58-2D856EFEE289}" destId="{8F0B3B6D-A9EF-4877-9957-D6D2F933F26D}" srcOrd="0" destOrd="0" presId="urn:microsoft.com/office/officeart/2005/8/layout/vList5"/>
    <dgm:cxn modelId="{9B0DB701-9FB6-43E9-8658-49097FE1C8FF}" type="presParOf" srcId="{C65E6335-66FA-4B80-AAFF-9DF6A2F6108B}" destId="{0C6F56C5-8ED0-452F-8158-32000DAFEF9E}" srcOrd="5" destOrd="0" presId="urn:microsoft.com/office/officeart/2005/8/layout/vList5"/>
    <dgm:cxn modelId="{5C449045-FB1E-4479-A759-D86131B2480A}" type="presParOf" srcId="{C65E6335-66FA-4B80-AAFF-9DF6A2F6108B}" destId="{1296440A-1DBE-4CD7-8963-1DBC27B3C49E}" srcOrd="6" destOrd="0" presId="urn:microsoft.com/office/officeart/2005/8/layout/vList5"/>
    <dgm:cxn modelId="{6151AB8D-7CAD-4FE9-B506-0E0626870FDC}" type="presParOf" srcId="{1296440A-1DBE-4CD7-8963-1DBC27B3C49E}" destId="{BCC700FE-A716-4C17-8A00-795A49C984E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A2308-A3FB-4FEF-AC35-EA6F8F8F85E6}">
      <dsp:nvSpPr>
        <dsp:cNvPr id="0" name=""/>
        <dsp:cNvSpPr/>
      </dsp:nvSpPr>
      <dsp:spPr>
        <a:xfrm>
          <a:off x="1369422" y="1621"/>
          <a:ext cx="1540599" cy="7796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0" i="0" kern="1200"/>
            <a:t>Listening </a:t>
          </a:r>
          <a:endParaRPr lang="en-GB" sz="1600" kern="1200"/>
        </a:p>
      </dsp:txBody>
      <dsp:txXfrm>
        <a:off x="1407482" y="39681"/>
        <a:ext cx="1464479" cy="703541"/>
      </dsp:txXfrm>
    </dsp:sp>
    <dsp:sp modelId="{4D46B5E8-99E7-4A29-A7D5-CB9CB9F8CD01}">
      <dsp:nvSpPr>
        <dsp:cNvPr id="0" name=""/>
        <dsp:cNvSpPr/>
      </dsp:nvSpPr>
      <dsp:spPr>
        <a:xfrm>
          <a:off x="1369422" y="820266"/>
          <a:ext cx="1540599" cy="7796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0" i="0" kern="1200"/>
            <a:t>Understanding </a:t>
          </a:r>
          <a:endParaRPr lang="en-GB" sz="1600" kern="1200"/>
        </a:p>
      </dsp:txBody>
      <dsp:txXfrm>
        <a:off x="1407482" y="858326"/>
        <a:ext cx="1464479" cy="703541"/>
      </dsp:txXfrm>
    </dsp:sp>
    <dsp:sp modelId="{8F0B3B6D-A9EF-4877-9957-D6D2F933F26D}">
      <dsp:nvSpPr>
        <dsp:cNvPr id="0" name=""/>
        <dsp:cNvSpPr/>
      </dsp:nvSpPr>
      <dsp:spPr>
        <a:xfrm>
          <a:off x="1369422" y="1638911"/>
          <a:ext cx="1540599" cy="7796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0" i="0" kern="1200"/>
            <a:t>Responding </a:t>
          </a:r>
          <a:endParaRPr lang="en-GB" sz="1600" kern="1200"/>
        </a:p>
      </dsp:txBody>
      <dsp:txXfrm>
        <a:off x="1407482" y="1676971"/>
        <a:ext cx="1464479" cy="703541"/>
      </dsp:txXfrm>
    </dsp:sp>
    <dsp:sp modelId="{BCC700FE-A716-4C17-8A00-795A49C984E4}">
      <dsp:nvSpPr>
        <dsp:cNvPr id="0" name=""/>
        <dsp:cNvSpPr/>
      </dsp:nvSpPr>
      <dsp:spPr>
        <a:xfrm>
          <a:off x="1369422" y="2457556"/>
          <a:ext cx="1540599" cy="7796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0" i="0" kern="1200"/>
            <a:t>Checking </a:t>
          </a:r>
          <a:endParaRPr lang="en-GB" sz="1600" kern="1200"/>
        </a:p>
      </dsp:txBody>
      <dsp:txXfrm>
        <a:off x="1407482" y="2495616"/>
        <a:ext cx="1464479" cy="7035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409A39-ED7C-459A-93E9-92B12439AC2D}" type="datetimeFigureOut">
              <a:rPr lang="en-GB" smtClean="0"/>
              <a:t>15/02/2021</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4E96C1F-798C-450E-BEF6-5DF9F7A1F62A}" type="slidenum">
              <a:rPr lang="en-GB" smtClean="0"/>
              <a:t>‹#›</a:t>
            </a:fld>
            <a:endParaRPr lang="en-GB"/>
          </a:p>
        </p:txBody>
      </p:sp>
    </p:spTree>
    <p:extLst>
      <p:ext uri="{BB962C8B-B14F-4D97-AF65-F5344CB8AC3E}">
        <p14:creationId xmlns:p14="http://schemas.microsoft.com/office/powerpoint/2010/main" val="4235976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1</a:t>
            </a:fld>
            <a:endParaRPr lang="en-GB"/>
          </a:p>
        </p:txBody>
      </p:sp>
    </p:spTree>
    <p:extLst>
      <p:ext uri="{BB962C8B-B14F-4D97-AF65-F5344CB8AC3E}">
        <p14:creationId xmlns:p14="http://schemas.microsoft.com/office/powerpoint/2010/main" val="329799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2</a:t>
            </a:fld>
            <a:endParaRPr lang="en-GB"/>
          </a:p>
        </p:txBody>
      </p:sp>
    </p:spTree>
    <p:extLst>
      <p:ext uri="{BB962C8B-B14F-4D97-AF65-F5344CB8AC3E}">
        <p14:creationId xmlns:p14="http://schemas.microsoft.com/office/powerpoint/2010/main" val="414525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8</a:t>
            </a:fld>
            <a:endParaRPr lang="en-GB"/>
          </a:p>
        </p:txBody>
      </p:sp>
    </p:spTree>
    <p:extLst>
      <p:ext uri="{BB962C8B-B14F-4D97-AF65-F5344CB8AC3E}">
        <p14:creationId xmlns:p14="http://schemas.microsoft.com/office/powerpoint/2010/main" val="284050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31</a:t>
            </a:fld>
            <a:endParaRPr lang="en-GB"/>
          </a:p>
        </p:txBody>
      </p:sp>
    </p:spTree>
    <p:extLst>
      <p:ext uri="{BB962C8B-B14F-4D97-AF65-F5344CB8AC3E}">
        <p14:creationId xmlns:p14="http://schemas.microsoft.com/office/powerpoint/2010/main" val="96370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49BB882-C491-481D-9DCA-5B58D4FD05AE}" type="slidenum">
              <a:rPr lang="en-US" altLang="en-US" smtClean="0"/>
              <a:pPr>
                <a:defRPr/>
              </a:pPr>
              <a:t>33</a:t>
            </a:fld>
            <a:endParaRPr lang="en-US" altLang="en-US"/>
          </a:p>
        </p:txBody>
      </p:sp>
    </p:spTree>
    <p:extLst>
      <p:ext uri="{BB962C8B-B14F-4D97-AF65-F5344CB8AC3E}">
        <p14:creationId xmlns:p14="http://schemas.microsoft.com/office/powerpoint/2010/main" val="68094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49BB882-C491-481D-9DCA-5B58D4FD05AE}" type="slidenum">
              <a:rPr lang="en-US" altLang="en-US" smtClean="0"/>
              <a:pPr>
                <a:defRPr/>
              </a:pPr>
              <a:t>34</a:t>
            </a:fld>
            <a:endParaRPr lang="en-US" altLang="en-US"/>
          </a:p>
        </p:txBody>
      </p:sp>
    </p:spTree>
    <p:extLst>
      <p:ext uri="{BB962C8B-B14F-4D97-AF65-F5344CB8AC3E}">
        <p14:creationId xmlns:p14="http://schemas.microsoft.com/office/powerpoint/2010/main" val="255078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pPr>
              <a:defRPr/>
            </a:pPr>
            <a:fld id="{F49BB882-C491-481D-9DCA-5B58D4FD05AE}" type="slidenum">
              <a:rPr lang="en-US" altLang="en-US" smtClean="0"/>
              <a:pPr>
                <a:defRPr/>
              </a:pPr>
              <a:t>35</a:t>
            </a:fld>
            <a:endParaRPr lang="en-US" altLang="en-US"/>
          </a:p>
        </p:txBody>
      </p:sp>
    </p:spTree>
    <p:extLst>
      <p:ext uri="{BB962C8B-B14F-4D97-AF65-F5344CB8AC3E}">
        <p14:creationId xmlns:p14="http://schemas.microsoft.com/office/powerpoint/2010/main" val="419782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E96C1F-798C-450E-BEF6-5DF9F7A1F62A}" type="slidenum">
              <a:rPr lang="en-GB" smtClean="0"/>
              <a:t>38</a:t>
            </a:fld>
            <a:endParaRPr lang="en-GB"/>
          </a:p>
        </p:txBody>
      </p:sp>
    </p:spTree>
    <p:extLst>
      <p:ext uri="{BB962C8B-B14F-4D97-AF65-F5344CB8AC3E}">
        <p14:creationId xmlns:p14="http://schemas.microsoft.com/office/powerpoint/2010/main" val="2660652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Autofit/>
          </a:bodyPr>
          <a:lstStyle>
            <a:lvl1pPr>
              <a:defRPr sz="32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28933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iner no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rgbClr val="74C311"/>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1DC628F8-5C3E-4A38-97CD-4E1E886FBCA4}"/>
              </a:ext>
            </a:extLst>
          </p:cNvPr>
          <p:cNvPicPr>
            <a:picLocks noChangeAspect="1"/>
          </p:cNvPicPr>
          <p:nvPr userDrawn="1"/>
        </p:nvPicPr>
        <p:blipFill>
          <a:blip r:embed="rId4"/>
          <a:stretch>
            <a:fillRect/>
          </a:stretch>
        </p:blipFill>
        <p:spPr>
          <a:xfrm>
            <a:off x="8112034" y="38801"/>
            <a:ext cx="892476" cy="892476"/>
          </a:xfrm>
          <a:prstGeom prst="rect">
            <a:avLst/>
          </a:prstGeom>
        </p:spPr>
      </p:pic>
    </p:spTree>
    <p:extLst>
      <p:ext uri="{BB962C8B-B14F-4D97-AF65-F5344CB8AC3E}">
        <p14:creationId xmlns:p14="http://schemas.microsoft.com/office/powerpoint/2010/main" val="32960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nd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4528457"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489857" y="6207710"/>
            <a:ext cx="1324906" cy="330400"/>
          </a:xfrm>
          <a:prstGeom prst="rect">
            <a:avLst/>
          </a:prstGeom>
        </p:spPr>
      </p:pic>
      <p:sp>
        <p:nvSpPr>
          <p:cNvPr id="6" name="Picture Placeholder 22">
            <a:extLst>
              <a:ext uri="{FF2B5EF4-FFF2-40B4-BE49-F238E27FC236}">
                <a16:creationId xmlns:a16="http://schemas.microsoft.com/office/drawing/2014/main" id="{C9AE95C9-EBDE-1149-AAAC-54878FB758DD}"/>
              </a:ext>
            </a:extLst>
          </p:cNvPr>
          <p:cNvSpPr>
            <a:spLocks noGrp="1"/>
          </p:cNvSpPr>
          <p:nvPr>
            <p:ph type="pic" sz="quarter" idx="14" hasCustomPrompt="1"/>
          </p:nvPr>
        </p:nvSpPr>
        <p:spPr>
          <a:xfrm>
            <a:off x="5078593" y="131717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1278200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7226559"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11485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
        <p:nvSpPr>
          <p:cNvPr id="6" name="Picture Placeholder 10">
            <a:extLst>
              <a:ext uri="{FF2B5EF4-FFF2-40B4-BE49-F238E27FC236}">
                <a16:creationId xmlns:a16="http://schemas.microsoft.com/office/drawing/2014/main" id="{4468120E-C138-444B-9512-400C5682F551}"/>
              </a:ext>
            </a:extLst>
          </p:cNvPr>
          <p:cNvSpPr>
            <a:spLocks noGrp="1"/>
          </p:cNvSpPr>
          <p:nvPr>
            <p:ph type="pic" sz="quarter" idx="13" hasCustomPrompt="1"/>
          </p:nvPr>
        </p:nvSpPr>
        <p:spPr>
          <a:xfrm>
            <a:off x="-106212" y="-181604"/>
            <a:ext cx="9746393" cy="6860655"/>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 name="connsiteX0" fmla="*/ 1524861 w 13006499"/>
              <a:gd name="connsiteY0" fmla="*/ 2534366 h 9386101"/>
              <a:gd name="connsiteX1" fmla="*/ 12553741 w 13006499"/>
              <a:gd name="connsiteY1" fmla="*/ 2604705 h 9386101"/>
              <a:gd name="connsiteX2" fmla="*/ 13006499 w 13006499"/>
              <a:gd name="connsiteY2" fmla="*/ 2611112 h 9386101"/>
              <a:gd name="connsiteX3" fmla="*/ 12976166 w 13006499"/>
              <a:gd name="connsiteY3" fmla="*/ 7520148 h 9386101"/>
              <a:gd name="connsiteX4" fmla="*/ 7395850 w 13006499"/>
              <a:gd name="connsiteY4" fmla="*/ 9015706 h 9386101"/>
              <a:gd name="connsiteX5" fmla="*/ 371789 w 13006499"/>
              <a:gd name="connsiteY5" fmla="*/ 9317595 h 9386101"/>
              <a:gd name="connsiteX6" fmla="*/ 24473 w 13006499"/>
              <a:gd name="connsiteY6" fmla="*/ 9205888 h 9386101"/>
              <a:gd name="connsiteX7" fmla="*/ 0 w 13006499"/>
              <a:gd name="connsiteY7" fmla="*/ 85283 h 9386101"/>
              <a:gd name="connsiteX8" fmla="*/ 1524861 w 13006499"/>
              <a:gd name="connsiteY8" fmla="*/ 2534366 h 9386101"/>
              <a:gd name="connsiteX0" fmla="*/ 1075030 w 13006499"/>
              <a:gd name="connsiteY0" fmla="*/ 413114 h 9543030"/>
              <a:gd name="connsiteX1" fmla="*/ 12553741 w 13006499"/>
              <a:gd name="connsiteY1" fmla="*/ 2761634 h 9543030"/>
              <a:gd name="connsiteX2" fmla="*/ 13006499 w 13006499"/>
              <a:gd name="connsiteY2" fmla="*/ 2768041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75030 w 12976166"/>
              <a:gd name="connsiteY0" fmla="*/ 413114 h 9543030"/>
              <a:gd name="connsiteX1" fmla="*/ 12553741 w 12976166"/>
              <a:gd name="connsiteY1" fmla="*/ 2761634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2976166"/>
              <a:gd name="connsiteY0" fmla="*/ 413114 h 9543030"/>
              <a:gd name="connsiteX1" fmla="*/ 11813694 w 12976166"/>
              <a:gd name="connsiteY1" fmla="*/ 425410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2977478"/>
              <a:gd name="connsiteY0" fmla="*/ 413114 h 9543030"/>
              <a:gd name="connsiteX1" fmla="*/ 11813694 w 12977478"/>
              <a:gd name="connsiteY1" fmla="*/ 425410 h 9543030"/>
              <a:gd name="connsiteX2" fmla="*/ 12977478 w 12977478"/>
              <a:gd name="connsiteY2" fmla="*/ 446329 h 9543030"/>
              <a:gd name="connsiteX3" fmla="*/ 12976166 w 12977478"/>
              <a:gd name="connsiteY3" fmla="*/ 7677077 h 9543030"/>
              <a:gd name="connsiteX4" fmla="*/ 7395850 w 12977478"/>
              <a:gd name="connsiteY4" fmla="*/ 9172635 h 9543030"/>
              <a:gd name="connsiteX5" fmla="*/ 371789 w 12977478"/>
              <a:gd name="connsiteY5" fmla="*/ 9474524 h 9543030"/>
              <a:gd name="connsiteX6" fmla="*/ 24473 w 12977478"/>
              <a:gd name="connsiteY6" fmla="*/ 9362817 h 9543030"/>
              <a:gd name="connsiteX7" fmla="*/ 0 w 12977478"/>
              <a:gd name="connsiteY7" fmla="*/ 242212 h 9543030"/>
              <a:gd name="connsiteX8" fmla="*/ 1075030 w 12977478"/>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3006499"/>
              <a:gd name="connsiteY0" fmla="*/ 413114 h 9543030"/>
              <a:gd name="connsiteX1" fmla="*/ 11813694 w 13006499"/>
              <a:gd name="connsiteY1" fmla="*/ 425410 h 9543030"/>
              <a:gd name="connsiteX2" fmla="*/ 13006499 w 13006499"/>
              <a:gd name="connsiteY2" fmla="*/ 431818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60519 w 12991988"/>
              <a:gd name="connsiteY0" fmla="*/ 15369 h 9145285"/>
              <a:gd name="connsiteX1" fmla="*/ 11799183 w 12991988"/>
              <a:gd name="connsiteY1" fmla="*/ 27665 h 9145285"/>
              <a:gd name="connsiteX2" fmla="*/ 12991988 w 12991988"/>
              <a:gd name="connsiteY2" fmla="*/ 34073 h 9145285"/>
              <a:gd name="connsiteX3" fmla="*/ 12961655 w 12991988"/>
              <a:gd name="connsiteY3" fmla="*/ 7279332 h 9145285"/>
              <a:gd name="connsiteX4" fmla="*/ 7381339 w 12991988"/>
              <a:gd name="connsiteY4" fmla="*/ 8774890 h 9145285"/>
              <a:gd name="connsiteX5" fmla="*/ 357278 w 12991988"/>
              <a:gd name="connsiteY5" fmla="*/ 9076779 h 9145285"/>
              <a:gd name="connsiteX6" fmla="*/ 9962 w 12991988"/>
              <a:gd name="connsiteY6" fmla="*/ 8965072 h 9145285"/>
              <a:gd name="connsiteX7" fmla="*/ 0 w 12991988"/>
              <a:gd name="connsiteY7" fmla="*/ 497449 h 9145285"/>
              <a:gd name="connsiteX8" fmla="*/ 1060519 w 12991988"/>
              <a:gd name="connsiteY8" fmla="*/ 15369 h 9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1988" h="9145285">
                <a:moveTo>
                  <a:pt x="1060519" y="15369"/>
                </a:moveTo>
                <a:lnTo>
                  <a:pt x="11799183" y="27665"/>
                </a:lnTo>
                <a:lnTo>
                  <a:pt x="12991988" y="34073"/>
                </a:lnTo>
                <a:cubicBezTo>
                  <a:pt x="12991551" y="2444322"/>
                  <a:pt x="12962092" y="4869083"/>
                  <a:pt x="12961655" y="7279332"/>
                </a:cubicBezTo>
                <a:cubicBezTo>
                  <a:pt x="12818219" y="7659594"/>
                  <a:pt x="9106191" y="8508859"/>
                  <a:pt x="7381339" y="8774890"/>
                </a:cubicBezTo>
                <a:cubicBezTo>
                  <a:pt x="5054453" y="9049810"/>
                  <a:pt x="3538247" y="9259062"/>
                  <a:pt x="357278" y="9076779"/>
                </a:cubicBezTo>
                <a:cubicBezTo>
                  <a:pt x="98744" y="9041171"/>
                  <a:pt x="8104" y="9067292"/>
                  <a:pt x="9962" y="8965072"/>
                </a:cubicBezTo>
                <a:cubicBezTo>
                  <a:pt x="9962" y="7060080"/>
                  <a:pt x="0" y="2402441"/>
                  <a:pt x="0" y="497449"/>
                </a:cubicBezTo>
                <a:cubicBezTo>
                  <a:pt x="0" y="-133825"/>
                  <a:pt x="429245" y="15369"/>
                  <a:pt x="1060519" y="15369"/>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a:t>Click on icon to place image</a:t>
            </a:r>
          </a:p>
        </p:txBody>
      </p:sp>
    </p:spTree>
    <p:extLst>
      <p:ext uri="{BB962C8B-B14F-4D97-AF65-F5344CB8AC3E}">
        <p14:creationId xmlns:p14="http://schemas.microsoft.com/office/powerpoint/2010/main" val="263274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B6933CC9-91BA-9D47-87CD-D16008FD3A72}"/>
              </a:ext>
            </a:extLst>
          </p:cNvPr>
          <p:cNvSpPr/>
          <p:nvPr userDrawn="1"/>
        </p:nvSpPr>
        <p:spPr>
          <a:xfrm>
            <a:off x="0" y="1143000"/>
            <a:ext cx="9154885" cy="5715000"/>
          </a:xfrm>
          <a:custGeom>
            <a:avLst/>
            <a:gdLst>
              <a:gd name="connsiteX0" fmla="*/ 6373214 w 9154885"/>
              <a:gd name="connsiteY0" fmla="*/ 0 h 5715000"/>
              <a:gd name="connsiteX1" fmla="*/ 8927078 w 9154885"/>
              <a:gd name="connsiteY1" fmla="*/ 346852 h 5715000"/>
              <a:gd name="connsiteX2" fmla="*/ 9154885 w 9154885"/>
              <a:gd name="connsiteY2" fmla="*/ 416827 h 5715000"/>
              <a:gd name="connsiteX3" fmla="*/ 9154885 w 9154885"/>
              <a:gd name="connsiteY3" fmla="*/ 5715000 h 5715000"/>
              <a:gd name="connsiteX4" fmla="*/ 0 w 9154885"/>
              <a:gd name="connsiteY4" fmla="*/ 5715000 h 5715000"/>
              <a:gd name="connsiteX5" fmla="*/ 0 w 9154885"/>
              <a:gd name="connsiteY5" fmla="*/ 2454933 h 5715000"/>
              <a:gd name="connsiteX6" fmla="*/ 318937 w 9154885"/>
              <a:gd name="connsiteY6" fmla="*/ 2175998 h 5715000"/>
              <a:gd name="connsiteX7" fmla="*/ 6373214 w 9154885"/>
              <a:gd name="connsiteY7"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715000">
                <a:moveTo>
                  <a:pt x="6373214" y="0"/>
                </a:moveTo>
                <a:cubicBezTo>
                  <a:pt x="7257919" y="0"/>
                  <a:pt x="8114407" y="120817"/>
                  <a:pt x="8927078" y="346852"/>
                </a:cubicBezTo>
                <a:lnTo>
                  <a:pt x="9154885" y="416827"/>
                </a:lnTo>
                <a:lnTo>
                  <a:pt x="9154885" y="5715000"/>
                </a:lnTo>
                <a:lnTo>
                  <a:pt x="0" y="5715000"/>
                </a:lnTo>
                <a:lnTo>
                  <a:pt x="0" y="2454933"/>
                </a:lnTo>
                <a:lnTo>
                  <a:pt x="318937" y="2175998"/>
                </a:lnTo>
                <a:cubicBezTo>
                  <a:pt x="1963497" y="816721"/>
                  <a:pt x="4072978" y="0"/>
                  <a:pt x="637321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15E89D0-8FAB-FC4E-B2B3-90FDCB161259}"/>
              </a:ext>
            </a:extLst>
          </p:cNvPr>
          <p:cNvSpPr/>
          <p:nvPr userDrawn="1"/>
        </p:nvSpPr>
        <p:spPr>
          <a:xfrm>
            <a:off x="-10885" y="1363089"/>
            <a:ext cx="9154885" cy="5494911"/>
          </a:xfrm>
          <a:custGeom>
            <a:avLst/>
            <a:gdLst>
              <a:gd name="connsiteX0" fmla="*/ 5985833 w 9154885"/>
              <a:gd name="connsiteY0" fmla="*/ 0 h 5494911"/>
              <a:gd name="connsiteX1" fmla="*/ 8741942 w 9154885"/>
              <a:gd name="connsiteY1" fmla="*/ 405543 h 5494911"/>
              <a:gd name="connsiteX2" fmla="*/ 9154885 w 9154885"/>
              <a:gd name="connsiteY2" fmla="*/ 543530 h 5494911"/>
              <a:gd name="connsiteX3" fmla="*/ 9154885 w 9154885"/>
              <a:gd name="connsiteY3" fmla="*/ 5494911 h 5494911"/>
              <a:gd name="connsiteX4" fmla="*/ 0 w 9154885"/>
              <a:gd name="connsiteY4" fmla="*/ 5494911 h 5494911"/>
              <a:gd name="connsiteX5" fmla="*/ 0 w 9154885"/>
              <a:gd name="connsiteY5" fmla="*/ 2122337 h 5494911"/>
              <a:gd name="connsiteX6" fmla="*/ 319199 w 9154885"/>
              <a:gd name="connsiteY6" fmla="*/ 1872075 h 5494911"/>
              <a:gd name="connsiteX7" fmla="*/ 5985833 w 9154885"/>
              <a:gd name="connsiteY7" fmla="*/ 0 h 549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494911">
                <a:moveTo>
                  <a:pt x="5985833" y="0"/>
                </a:moveTo>
                <a:cubicBezTo>
                  <a:pt x="6944263" y="0"/>
                  <a:pt x="7869578" y="141792"/>
                  <a:pt x="8741942" y="405543"/>
                </a:cubicBezTo>
                <a:lnTo>
                  <a:pt x="9154885" y="543530"/>
                </a:lnTo>
                <a:lnTo>
                  <a:pt x="9154885" y="5494911"/>
                </a:lnTo>
                <a:lnTo>
                  <a:pt x="0" y="5494911"/>
                </a:lnTo>
                <a:lnTo>
                  <a:pt x="0" y="2122337"/>
                </a:lnTo>
                <a:lnTo>
                  <a:pt x="319199" y="1872075"/>
                </a:lnTo>
                <a:cubicBezTo>
                  <a:pt x="1901781" y="695905"/>
                  <a:pt x="3862539" y="0"/>
                  <a:pt x="59858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BCDAE4F8-BDDA-B342-8252-FA4AA951721F}"/>
              </a:ext>
            </a:extLst>
          </p:cNvPr>
          <p:cNvSpPr>
            <a:spLocks noGrp="1"/>
          </p:cNvSpPr>
          <p:nvPr userDrawn="1">
            <p:ph type="subTitle" idx="1" hasCustomPrompt="1"/>
          </p:nvPr>
        </p:nvSpPr>
        <p:spPr>
          <a:xfrm>
            <a:off x="2589673"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information</a:t>
            </a:r>
          </a:p>
        </p:txBody>
      </p:sp>
      <p:sp>
        <p:nvSpPr>
          <p:cNvPr id="12" name="TextBox 11">
            <a:extLst>
              <a:ext uri="{FF2B5EF4-FFF2-40B4-BE49-F238E27FC236}">
                <a16:creationId xmlns:a16="http://schemas.microsoft.com/office/drawing/2014/main" id="{21D51349-7320-AE4C-A00F-B7CF9BBB1BB6}"/>
              </a:ext>
            </a:extLst>
          </p:cNvPr>
          <p:cNvSpPr txBox="1"/>
          <p:nvPr userDrawn="1"/>
        </p:nvSpPr>
        <p:spPr>
          <a:xfrm>
            <a:off x="4392197" y="3208283"/>
            <a:ext cx="4114800" cy="369332"/>
          </a:xfrm>
          <a:prstGeom prst="rect">
            <a:avLst/>
          </a:prstGeom>
          <a:noFill/>
        </p:spPr>
        <p:txBody>
          <a:bodyPr wrap="square" rtlCol="0">
            <a:spAutoFit/>
          </a:bodyPr>
          <a:lstStyle/>
          <a:p>
            <a:pPr algn="r"/>
            <a:r>
              <a:rPr lang="en-US">
                <a:solidFill>
                  <a:schemeClr val="bg1"/>
                </a:solidFill>
              </a:rPr>
              <a:t>For more information please contact:</a:t>
            </a:r>
          </a:p>
        </p:txBody>
      </p:sp>
      <p:sp>
        <p:nvSpPr>
          <p:cNvPr id="13" name="TextBox 12">
            <a:extLst>
              <a:ext uri="{FF2B5EF4-FFF2-40B4-BE49-F238E27FC236}">
                <a16:creationId xmlns:a16="http://schemas.microsoft.com/office/drawing/2014/main" id="{99C76B49-31D4-7D4E-A527-B1A06722B09F}"/>
              </a:ext>
            </a:extLst>
          </p:cNvPr>
          <p:cNvSpPr txBox="1"/>
          <p:nvPr userDrawn="1"/>
        </p:nvSpPr>
        <p:spPr>
          <a:xfrm>
            <a:off x="4392197" y="5452535"/>
            <a:ext cx="4114800" cy="646331"/>
          </a:xfrm>
          <a:prstGeom prst="rect">
            <a:avLst/>
          </a:prstGeom>
          <a:noFill/>
        </p:spPr>
        <p:txBody>
          <a:bodyPr wrap="square" rtlCol="0">
            <a:spAutoFit/>
          </a:bodyPr>
          <a:lstStyle/>
          <a:p>
            <a:pPr algn="r"/>
            <a:r>
              <a:rPr lang="en-US" err="1">
                <a:solidFill>
                  <a:srgbClr val="A4CD39"/>
                </a:solidFill>
              </a:rPr>
              <a:t>www.uclpartners.com</a:t>
            </a:r>
            <a:endParaRPr lang="en-US">
              <a:solidFill>
                <a:srgbClr val="A4CD39"/>
              </a:solidFill>
            </a:endParaRPr>
          </a:p>
          <a:p>
            <a:pPr algn="r"/>
            <a:r>
              <a:rPr lang="en-US">
                <a:solidFill>
                  <a:srgbClr val="A4CD39"/>
                </a:solidFill>
              </a:rPr>
              <a:t>@</a:t>
            </a:r>
            <a:r>
              <a:rPr lang="en-US" err="1">
                <a:solidFill>
                  <a:srgbClr val="A4CD39"/>
                </a:solidFill>
              </a:rPr>
              <a:t>uclpartners</a:t>
            </a:r>
            <a:endParaRPr lang="en-US">
              <a:solidFill>
                <a:srgbClr val="A4CD39"/>
              </a:solidFill>
            </a:endParaRPr>
          </a:p>
        </p:txBody>
      </p:sp>
      <p:sp>
        <p:nvSpPr>
          <p:cNvPr id="14" name="TextBox 13">
            <a:extLst>
              <a:ext uri="{FF2B5EF4-FFF2-40B4-BE49-F238E27FC236}">
                <a16:creationId xmlns:a16="http://schemas.microsoft.com/office/drawing/2014/main" id="{37E5B4F8-E8EC-1D45-85B8-93F8D920D2D1}"/>
              </a:ext>
            </a:extLst>
          </p:cNvPr>
          <p:cNvSpPr txBox="1"/>
          <p:nvPr userDrawn="1"/>
        </p:nvSpPr>
        <p:spPr>
          <a:xfrm>
            <a:off x="4392197" y="2281228"/>
            <a:ext cx="4114800" cy="677108"/>
          </a:xfrm>
          <a:prstGeom prst="rect">
            <a:avLst/>
          </a:prstGeom>
          <a:noFill/>
        </p:spPr>
        <p:txBody>
          <a:bodyPr wrap="square" rtlCol="0">
            <a:spAutoFit/>
          </a:bodyPr>
          <a:lstStyle/>
          <a:p>
            <a:pPr algn="r"/>
            <a:r>
              <a:rPr lang="en-US" sz="3800" b="0" i="0">
                <a:solidFill>
                  <a:srgbClr val="A4CD39"/>
                </a:solidFill>
                <a:latin typeface="Calibri Light" panose="020F0302020204030204" pitchFamily="34" charset="0"/>
                <a:cs typeface="Calibri Light" panose="020F0302020204030204" pitchFamily="34" charset="0"/>
              </a:rPr>
              <a:t>Thank you</a:t>
            </a:r>
          </a:p>
        </p:txBody>
      </p:sp>
      <p:pic>
        <p:nvPicPr>
          <p:cNvPr id="15" name="Picture 14">
            <a:extLst>
              <a:ext uri="{FF2B5EF4-FFF2-40B4-BE49-F238E27FC236}">
                <a16:creationId xmlns:a16="http://schemas.microsoft.com/office/drawing/2014/main" id="{DD451014-24DB-D344-ADEB-F415260C88B9}"/>
              </a:ext>
            </a:extLst>
          </p:cNvPr>
          <p:cNvPicPr>
            <a:picLocks noChangeAspect="1"/>
          </p:cNvPicPr>
          <p:nvPr userDrawn="1"/>
        </p:nvPicPr>
        <p:blipFill>
          <a:blip r:embed="rId2"/>
          <a:stretch>
            <a:fillRect/>
          </a:stretch>
        </p:blipFill>
        <p:spPr>
          <a:xfrm>
            <a:off x="532088" y="477156"/>
            <a:ext cx="2194454" cy="544529"/>
          </a:xfrm>
          <a:prstGeom prst="rect">
            <a:avLst/>
          </a:prstGeom>
        </p:spPr>
      </p:pic>
    </p:spTree>
    <p:extLst>
      <p:ext uri="{BB962C8B-B14F-4D97-AF65-F5344CB8AC3E}">
        <p14:creationId xmlns:p14="http://schemas.microsoft.com/office/powerpoint/2010/main" val="43097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25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9C6DFD2-17D6-4C5E-8692-4DF8551CE47A}"/>
              </a:ext>
            </a:extLst>
          </p:cNvPr>
          <p:cNvSpPr>
            <a:spLocks noGrp="1"/>
          </p:cNvSpPr>
          <p:nvPr>
            <p:ph type="pic" sz="quarter" idx="10"/>
          </p:nvPr>
        </p:nvSpPr>
        <p:spPr>
          <a:xfrm>
            <a:off x="-2154218" y="-455109"/>
            <a:ext cx="5863575" cy="5836803"/>
          </a:xfrm>
          <a:prstGeom prst="flowChartConnector">
            <a:avLst/>
          </a:prstGeom>
        </p:spPr>
        <p:txBody>
          <a:bodyPr/>
          <a:lstStyle>
            <a:lvl1pPr>
              <a:defRPr/>
            </a:lvl1pPr>
          </a:lstStyle>
          <a:p>
            <a:r>
              <a:rPr lang="en-US"/>
              <a:t>Click icon to add picture</a:t>
            </a:r>
            <a:endParaRPr lang="en-GB"/>
          </a:p>
        </p:txBody>
      </p:sp>
    </p:spTree>
    <p:extLst>
      <p:ext uri="{BB962C8B-B14F-4D97-AF65-F5344CB8AC3E}">
        <p14:creationId xmlns:p14="http://schemas.microsoft.com/office/powerpoint/2010/main" val="87978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6" name="Title 5"/>
          <p:cNvSpPr>
            <a:spLocks noGrp="1"/>
          </p:cNvSpPr>
          <p:nvPr>
            <p:ph type="title"/>
          </p:nvPr>
        </p:nvSpPr>
        <p:spPr bwMode="gray"/>
        <p:txBody>
          <a:bodyPr/>
          <a:lstStyle/>
          <a:p>
            <a:r>
              <a:rPr lang="en-US"/>
              <a:t>Click to edit Master title style</a:t>
            </a:r>
            <a:endParaRPr lang="en-GB"/>
          </a:p>
        </p:txBody>
      </p:sp>
      <p:sp>
        <p:nvSpPr>
          <p:cNvPr id="7" name="Text Placeholder 6"/>
          <p:cNvSpPr>
            <a:spLocks noGrp="1"/>
          </p:cNvSpPr>
          <p:nvPr>
            <p:ph type="body" sz="quarter" idx="10"/>
          </p:nvPr>
        </p:nvSpPr>
        <p:spPr bwMode="gray"/>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8770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rgbClr val="74C311"/>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1DC628F8-5C3E-4A38-97CD-4E1E886FBCA4}"/>
              </a:ext>
            </a:extLst>
          </p:cNvPr>
          <p:cNvPicPr>
            <a:picLocks noChangeAspect="1"/>
          </p:cNvPicPr>
          <p:nvPr userDrawn="1"/>
        </p:nvPicPr>
        <p:blipFill>
          <a:blip r:embed="rId4"/>
          <a:stretch>
            <a:fillRect/>
          </a:stretch>
        </p:blipFill>
        <p:spPr>
          <a:xfrm>
            <a:off x="8112034" y="38801"/>
            <a:ext cx="892476" cy="892476"/>
          </a:xfrm>
          <a:prstGeom prst="rect">
            <a:avLst/>
          </a:prstGeom>
        </p:spPr>
      </p:pic>
    </p:spTree>
    <p:extLst>
      <p:ext uri="{BB962C8B-B14F-4D97-AF65-F5344CB8AC3E}">
        <p14:creationId xmlns:p14="http://schemas.microsoft.com/office/powerpoint/2010/main" val="797712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BC5A786-E091-AE44-90EF-2550ECC0517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1665327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6655EEF-77C8-457B-AC6F-83F3B4FE959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84EA92-A2CF-4C52-A134-FC8D66D12D2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8F68AA5-93CC-4A04-9E8E-19FDD100F378}"/>
              </a:ext>
            </a:extLst>
          </p:cNvPr>
          <p:cNvSpPr>
            <a:spLocks noGrp="1" noChangeArrowheads="1"/>
          </p:cNvSpPr>
          <p:nvPr>
            <p:ph type="sldNum" sz="quarter" idx="12"/>
          </p:nvPr>
        </p:nvSpPr>
        <p:spPr>
          <a:ln/>
        </p:spPr>
        <p:txBody>
          <a:bodyPr/>
          <a:lstStyle>
            <a:lvl1pPr>
              <a:defRPr/>
            </a:lvl1pPr>
          </a:lstStyle>
          <a:p>
            <a:fld id="{B34C58EB-CEC2-4854-A60F-85555E5235B4}" type="slidenum">
              <a:rPr lang="en-GB" altLang="en-US"/>
              <a:pPr/>
              <a:t>‹#›</a:t>
            </a:fld>
            <a:endParaRPr lang="en-GB" altLang="en-US"/>
          </a:p>
        </p:txBody>
      </p:sp>
    </p:spTree>
    <p:extLst>
      <p:ext uri="{BB962C8B-B14F-4D97-AF65-F5344CB8AC3E}">
        <p14:creationId xmlns:p14="http://schemas.microsoft.com/office/powerpoint/2010/main" val="374812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354E1-61DC-4C5A-BFF6-49C43118033A}"/>
              </a:ext>
            </a:extLst>
          </p:cNvPr>
          <p:cNvSpPr/>
          <p:nvPr userDrawn="1"/>
        </p:nvSpPr>
        <p:spPr>
          <a:xfrm>
            <a:off x="0" y="5523345"/>
            <a:ext cx="9144000" cy="133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Document">
            <a:extLst>
              <a:ext uri="{FF2B5EF4-FFF2-40B4-BE49-F238E27FC236}">
                <a16:creationId xmlns:a16="http://schemas.microsoft.com/office/drawing/2014/main" id="{D819EA97-D4CB-40CE-9190-7450B413E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90110" y="38801"/>
            <a:ext cx="914400" cy="914400"/>
          </a:xfrm>
          <a:prstGeom prst="rect">
            <a:avLst/>
          </a:prstGeom>
        </p:spPr>
      </p:pic>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238559"/>
            <a:ext cx="8288614" cy="492961"/>
          </a:xfrm>
        </p:spPr>
        <p:txBody>
          <a:bodyPr anchor="t">
            <a:normAutofit/>
          </a:bodyPr>
          <a:lstStyle>
            <a:lvl1pPr>
              <a:defRPr sz="2800" b="0" i="0">
                <a:solidFill>
                  <a:schemeClr val="accent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888274"/>
            <a:ext cx="8288614" cy="5551715"/>
          </a:xfrm>
        </p:spPr>
        <p:txBody>
          <a:bodyPr>
            <a:noAutofit/>
          </a:bodyPr>
          <a:lstStyle>
            <a:lvl1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00000"/>
              </a:lnSpc>
              <a:spcAft>
                <a:spcPts val="600"/>
              </a:spcAft>
              <a:defRPr sz="14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19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6E0F1E1-187C-5041-A962-0F6F0CA75F73}"/>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Oval 12">
            <a:extLst>
              <a:ext uri="{FF2B5EF4-FFF2-40B4-BE49-F238E27FC236}">
                <a16:creationId xmlns:a16="http://schemas.microsoft.com/office/drawing/2014/main" id="{139C619B-CE35-304A-B195-610ECBFBB740}"/>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5C42936-16D7-A44B-BFD9-345D93BD8E8B}"/>
              </a:ext>
            </a:extLst>
          </p:cNvPr>
          <p:cNvPicPr>
            <a:picLocks/>
          </p:cNvPicPr>
          <p:nvPr userDrawn="1"/>
        </p:nvPicPr>
        <p:blipFill rotWithShape="1">
          <a:blip r:embed="rId3"/>
          <a:srcRect l="3160" r="30173"/>
          <a:stretch/>
        </p:blipFill>
        <p:spPr>
          <a:xfrm>
            <a:off x="-2164411" y="-473685"/>
            <a:ext cx="5872589" cy="5872588"/>
          </a:xfrm>
          <a:prstGeom prst="ellipse">
            <a:avLst/>
          </a:prstGeom>
        </p:spPr>
      </p:pic>
    </p:spTree>
    <p:extLst>
      <p:ext uri="{BB962C8B-B14F-4D97-AF65-F5344CB8AC3E}">
        <p14:creationId xmlns:p14="http://schemas.microsoft.com/office/powerpoint/2010/main" val="371733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ver 3">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82AB87C-D07C-9E48-9492-10A34E9E193C}"/>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A1298CB5-FDBB-FB45-B77B-CE1A44B1E002}"/>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4BC4F0-A18F-0A47-B9D8-E219C02BD669}"/>
              </a:ext>
            </a:extLst>
          </p:cNvPr>
          <p:cNvPicPr>
            <a:picLocks/>
          </p:cNvPicPr>
          <p:nvPr userDrawn="1"/>
        </p:nvPicPr>
        <p:blipFill rotWithShape="1">
          <a:blip r:embed="rId3"/>
          <a:srcRect l="2802" r="30531"/>
          <a:stretch/>
        </p:blipFill>
        <p:spPr>
          <a:xfrm>
            <a:off x="-2164412" y="-473685"/>
            <a:ext cx="5872589" cy="5872588"/>
          </a:xfrm>
          <a:prstGeom prst="ellipse">
            <a:avLst/>
          </a:prstGeom>
        </p:spPr>
      </p:pic>
    </p:spTree>
    <p:extLst>
      <p:ext uri="{BB962C8B-B14F-4D97-AF65-F5344CB8AC3E}">
        <p14:creationId xmlns:p14="http://schemas.microsoft.com/office/powerpoint/2010/main" val="39825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Cover 4">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F59774E-B129-224C-AE04-ADC707FE0428}"/>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779CB45C-36FB-5345-9907-9B2C82EFB03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5C2228C-A136-A148-B793-BEBF85F3891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303889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Cover 5">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202B7A9-61FD-4146-A855-46D4808A2C4D}"/>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Oval 13">
            <a:extLst>
              <a:ext uri="{FF2B5EF4-FFF2-40B4-BE49-F238E27FC236}">
                <a16:creationId xmlns:a16="http://schemas.microsoft.com/office/drawing/2014/main" id="{E8BB3BD3-0568-C34A-9372-A1B599E4AD11}"/>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E27B4BA-139C-0E43-9755-A033B37EFEF6}"/>
              </a:ext>
            </a:extLst>
          </p:cNvPr>
          <p:cNvPicPr>
            <a:picLocks/>
          </p:cNvPicPr>
          <p:nvPr userDrawn="1"/>
        </p:nvPicPr>
        <p:blipFill rotWithShape="1">
          <a:blip r:embed="rId3"/>
          <a:srcRect l="8787" r="24547"/>
          <a:stretch/>
        </p:blipFill>
        <p:spPr>
          <a:xfrm>
            <a:off x="-2164411" y="-473685"/>
            <a:ext cx="5872589" cy="5872588"/>
          </a:xfrm>
          <a:prstGeom prst="ellipse">
            <a:avLst/>
          </a:prstGeom>
        </p:spPr>
      </p:pic>
    </p:spTree>
    <p:extLst>
      <p:ext uri="{BB962C8B-B14F-4D97-AF65-F5344CB8AC3E}">
        <p14:creationId xmlns:p14="http://schemas.microsoft.com/office/powerpoint/2010/main" val="397142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3A53-D092-7F43-8571-3B37FAE1CFCF}"/>
              </a:ext>
            </a:extLst>
          </p:cNvPr>
          <p:cNvPicPr>
            <a:picLocks noChangeAspect="1"/>
          </p:cNvPicPr>
          <p:nvPr userDrawn="1"/>
        </p:nvPicPr>
        <p:blipFill>
          <a:blip r:embed="rId2"/>
          <a:stretch>
            <a:fillRect/>
          </a:stretch>
        </p:blipFill>
        <p:spPr>
          <a:xfrm>
            <a:off x="0" y="5477535"/>
            <a:ext cx="9144000" cy="1380465"/>
          </a:xfrm>
          <a:prstGeom prst="rect">
            <a:avLst/>
          </a:prstGeom>
        </p:spPr>
      </p:pic>
      <p:pic>
        <p:nvPicPr>
          <p:cNvPr id="6" name="Picture 5">
            <a:extLst>
              <a:ext uri="{FF2B5EF4-FFF2-40B4-BE49-F238E27FC236}">
                <a16:creationId xmlns:a16="http://schemas.microsoft.com/office/drawing/2014/main" id="{E9BC20E4-9489-C045-B0AF-3E21A0480494}"/>
              </a:ext>
            </a:extLst>
          </p:cNvPr>
          <p:cNvPicPr>
            <a:picLocks noChangeAspect="1"/>
          </p:cNvPicPr>
          <p:nvPr userDrawn="1"/>
        </p:nvPicPr>
        <p:blipFill>
          <a:blip r:embed="rId3"/>
          <a:stretch>
            <a:fillRect/>
          </a:stretch>
        </p:blipFill>
        <p:spPr>
          <a:xfrm>
            <a:off x="7358400" y="6206400"/>
            <a:ext cx="1324800" cy="328734"/>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89857" y="1253331"/>
            <a:ext cx="8192358" cy="4351338"/>
          </a:xfrm>
        </p:spPr>
        <p:txBody>
          <a:bodyPr anchor="ctr">
            <a:normAutofit/>
          </a:bodyPr>
          <a:lstStyle>
            <a:lvl1pPr marL="0" indent="0">
              <a:buNone/>
              <a:defRPr sz="33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llout Quote / Statement">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2"/>
          <a:stretch>
            <a:fillRect/>
          </a:stretch>
        </p:blipFill>
        <p:spPr>
          <a:xfrm>
            <a:off x="7357309" y="6207710"/>
            <a:ext cx="1324906" cy="330400"/>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394718" y="1253331"/>
            <a:ext cx="4287497" cy="4351338"/>
          </a:xfrm>
        </p:spPr>
        <p:txBody>
          <a:bodyPr anchor="ctr">
            <a:normAutofit/>
          </a:bodyPr>
          <a:lstStyle>
            <a:lvl1pPr marL="0" indent="0">
              <a:buNone/>
              <a:defRPr sz="3000" b="0" i="0">
                <a:solidFill>
                  <a:schemeClr val="accent1"/>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4" name="Picture Placeholder 22">
            <a:extLst>
              <a:ext uri="{FF2B5EF4-FFF2-40B4-BE49-F238E27FC236}">
                <a16:creationId xmlns:a16="http://schemas.microsoft.com/office/drawing/2014/main" id="{9EB7D292-B56F-2A49-8F05-84F0600318F5}"/>
              </a:ext>
            </a:extLst>
          </p:cNvPr>
          <p:cNvSpPr>
            <a:spLocks noGrp="1"/>
          </p:cNvSpPr>
          <p:nvPr>
            <p:ph type="pic" sz="quarter" idx="14" hasCustomPrompt="1"/>
          </p:nvPr>
        </p:nvSpPr>
        <p:spPr>
          <a:xfrm>
            <a:off x="-2077986" y="125333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a:t>Click on icon to place image</a:t>
            </a:r>
          </a:p>
        </p:txBody>
      </p:sp>
    </p:spTree>
    <p:extLst>
      <p:ext uri="{BB962C8B-B14F-4D97-AF65-F5344CB8AC3E}">
        <p14:creationId xmlns:p14="http://schemas.microsoft.com/office/powerpoint/2010/main" val="237584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28933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603-CAD0-6644-8045-A910A444068B}" type="datetimeFigureOut">
              <a:rPr lang="en-US" smtClean="0"/>
              <a:t>2/15/2021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AE364-3624-814B-BDC1-6A7B3421206F}" type="slidenum">
              <a:rPr lang="en-US" smtClean="0"/>
              <a:t>‹#›</a:t>
            </a:fld>
            <a:endParaRPr lang="en-US"/>
          </a:p>
        </p:txBody>
      </p:sp>
    </p:spTree>
    <p:extLst>
      <p:ext uri="{BB962C8B-B14F-4D97-AF65-F5344CB8AC3E}">
        <p14:creationId xmlns:p14="http://schemas.microsoft.com/office/powerpoint/2010/main" val="2553419318"/>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72" r:id="rId3"/>
    <p:sldLayoutId id="2147483673" r:id="rId4"/>
    <p:sldLayoutId id="2147483674" r:id="rId5"/>
    <p:sldLayoutId id="2147483675" r:id="rId6"/>
    <p:sldLayoutId id="2147483682" r:id="rId7"/>
    <p:sldLayoutId id="2147483681" r:id="rId8"/>
    <p:sldLayoutId id="2147483680" r:id="rId9"/>
    <p:sldLayoutId id="2147483684" r:id="rId10"/>
    <p:sldLayoutId id="2147483685" r:id="rId11"/>
    <p:sldLayoutId id="2147483676" r:id="rId12"/>
    <p:sldLayoutId id="2147483677" r:id="rId13"/>
    <p:sldLayoutId id="2147483678" r:id="rId14"/>
    <p:sldLayoutId id="2147483679" r:id="rId15"/>
    <p:sldLayoutId id="2147483663" r:id="rId16"/>
    <p:sldLayoutId id="2147483683" r:id="rId17"/>
    <p:sldLayoutId id="2147483688" r:id="rId18"/>
    <p:sldLayoutId id="2147483693" r:id="rId19"/>
    <p:sldLayoutId id="2147483692" r:id="rId20"/>
    <p:sldLayoutId id="2147483689" r:id="rId21"/>
    <p:sldLayoutId id="214748369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emf"/></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C601-9AAF-4D41-852D-A6E968CF6490}"/>
              </a:ext>
            </a:extLst>
          </p:cNvPr>
          <p:cNvSpPr>
            <a:spLocks noGrp="1"/>
          </p:cNvSpPr>
          <p:nvPr>
            <p:ph type="ctrTitle"/>
          </p:nvPr>
        </p:nvSpPr>
        <p:spPr/>
        <p:txBody>
          <a:bodyPr/>
          <a:lstStyle/>
          <a:p>
            <a:r>
              <a:rPr lang="en-US" b="1"/>
              <a:t>Working with groups</a:t>
            </a:r>
            <a:endParaRPr lang="en-GB" b="1"/>
          </a:p>
        </p:txBody>
      </p:sp>
      <p:sp>
        <p:nvSpPr>
          <p:cNvPr id="3" name="Subtitle 2">
            <a:extLst>
              <a:ext uri="{FF2B5EF4-FFF2-40B4-BE49-F238E27FC236}">
                <a16:creationId xmlns:a16="http://schemas.microsoft.com/office/drawing/2014/main" id="{23712068-87FF-4D08-B201-5C40082CA463}"/>
              </a:ext>
            </a:extLst>
          </p:cNvPr>
          <p:cNvSpPr>
            <a:spLocks noGrp="1"/>
          </p:cNvSpPr>
          <p:nvPr>
            <p:ph type="subTitle" idx="1"/>
          </p:nvPr>
        </p:nvSpPr>
        <p:spPr/>
        <p:txBody>
          <a:bodyPr vert="horz" lIns="91440" tIns="45720" rIns="91440" bIns="45720" rtlCol="0" anchor="t">
            <a:normAutofit/>
          </a:bodyPr>
          <a:lstStyle/>
          <a:p>
            <a:r>
              <a:rPr lang="en-US" sz="2400">
                <a:latin typeface="Calibri"/>
                <a:cs typeface="Calibri"/>
              </a:rPr>
              <a:t>Trainer name</a:t>
            </a:r>
            <a:endParaRPr lang="en-US" sz="2400"/>
          </a:p>
          <a:p>
            <a:r>
              <a:rPr lang="en-US" sz="2400">
                <a:latin typeface="Calibri"/>
                <a:cs typeface="Calibri"/>
              </a:rPr>
              <a:t>Date</a:t>
            </a:r>
          </a:p>
          <a:p>
            <a:endParaRPr lang="en-GB"/>
          </a:p>
        </p:txBody>
      </p:sp>
      <p:pic>
        <p:nvPicPr>
          <p:cNvPr id="5" name="Picture Placeholder 4">
            <a:extLst>
              <a:ext uri="{FF2B5EF4-FFF2-40B4-BE49-F238E27FC236}">
                <a16:creationId xmlns:a16="http://schemas.microsoft.com/office/drawing/2014/main" id="{BBC32E46-51CA-4679-8AA1-8F225BBEFC15}"/>
              </a:ext>
            </a:extLst>
          </p:cNvPr>
          <p:cNvPicPr>
            <a:picLocks noGrp="1" noChangeAspect="1"/>
          </p:cNvPicPr>
          <p:nvPr>
            <p:ph type="pic" sz="quarter" idx="10"/>
          </p:nvPr>
        </p:nvPicPr>
        <p:blipFill>
          <a:blip r:embed="rId3"/>
          <a:srcRect/>
          <a:stretch/>
        </p:blipFill>
        <p:spPr>
          <a:xfrm>
            <a:off x="-2154218" y="-454217"/>
            <a:ext cx="5863575" cy="5835018"/>
          </a:xfrm>
        </p:spPr>
      </p:pic>
    </p:spTree>
    <p:extLst>
      <p:ext uri="{BB962C8B-B14F-4D97-AF65-F5344CB8AC3E}">
        <p14:creationId xmlns:p14="http://schemas.microsoft.com/office/powerpoint/2010/main" val="3571439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cutting, man, indoor&#10;&#10;Description automatically generated">
            <a:extLst>
              <a:ext uri="{FF2B5EF4-FFF2-40B4-BE49-F238E27FC236}">
                <a16:creationId xmlns:a16="http://schemas.microsoft.com/office/drawing/2014/main" id="{CA1484A0-473E-4979-813A-84BCB1FE76C2}"/>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0"/>
                    </a14:imgEffect>
                  </a14:imgLayer>
                </a14:imgProps>
              </a:ext>
            </a:extLst>
          </a:blip>
          <a:srcRect l="2634" r="2634"/>
          <a:stretch>
            <a:fillRect/>
          </a:stretch>
        </p:blipFill>
        <p:spPr>
          <a:xfrm>
            <a:off x="-106212" y="-181604"/>
            <a:ext cx="9746393" cy="6860655"/>
          </a:xfrm>
        </p:spPr>
      </p:pic>
      <p:sp>
        <p:nvSpPr>
          <p:cNvPr id="9" name="Rectangle 8">
            <a:extLst>
              <a:ext uri="{FF2B5EF4-FFF2-40B4-BE49-F238E27FC236}">
                <a16:creationId xmlns:a16="http://schemas.microsoft.com/office/drawing/2014/main" id="{918C973C-C65B-4288-ABCD-B37D82B2B007}"/>
              </a:ext>
            </a:extLst>
          </p:cNvPr>
          <p:cNvSpPr/>
          <p:nvPr/>
        </p:nvSpPr>
        <p:spPr>
          <a:xfrm>
            <a:off x="-106213" y="556837"/>
            <a:ext cx="7221907" cy="946150"/>
          </a:xfrm>
          <a:prstGeom prst="rect">
            <a:avLst/>
          </a:prstGeom>
          <a:solidFill>
            <a:srgbClr val="13131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itle 1">
            <a:extLst>
              <a:ext uri="{FF2B5EF4-FFF2-40B4-BE49-F238E27FC236}">
                <a16:creationId xmlns:a16="http://schemas.microsoft.com/office/drawing/2014/main" id="{24F42D7C-11C9-48E8-81A9-9B5875403E24}"/>
              </a:ext>
            </a:extLst>
          </p:cNvPr>
          <p:cNvSpPr txBox="1">
            <a:spLocks/>
          </p:cNvSpPr>
          <p:nvPr/>
        </p:nvSpPr>
        <p:spPr>
          <a:xfrm>
            <a:off x="1" y="556837"/>
            <a:ext cx="6816435" cy="946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bg1"/>
                </a:solidFill>
              </a:rPr>
              <a:t>Ways of working</a:t>
            </a:r>
          </a:p>
        </p:txBody>
      </p:sp>
      <p:sp>
        <p:nvSpPr>
          <p:cNvPr id="7" name="Rectangle 6">
            <a:extLst>
              <a:ext uri="{FF2B5EF4-FFF2-40B4-BE49-F238E27FC236}">
                <a16:creationId xmlns:a16="http://schemas.microsoft.com/office/drawing/2014/main" id="{69E8FA24-F9B7-43E2-8E3C-B8343C17D9BD}"/>
              </a:ext>
            </a:extLst>
          </p:cNvPr>
          <p:cNvSpPr/>
          <p:nvPr/>
        </p:nvSpPr>
        <p:spPr>
          <a:xfrm>
            <a:off x="-106212" y="2036502"/>
            <a:ext cx="7238532" cy="3632777"/>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itle 1">
            <a:extLst>
              <a:ext uri="{FF2B5EF4-FFF2-40B4-BE49-F238E27FC236}">
                <a16:creationId xmlns:a16="http://schemas.microsoft.com/office/drawing/2014/main" id="{E694F0CF-BD44-4D8D-BBB4-AE2B7015B202}"/>
              </a:ext>
            </a:extLst>
          </p:cNvPr>
          <p:cNvSpPr txBox="1">
            <a:spLocks/>
          </p:cNvSpPr>
          <p:nvPr/>
        </p:nvSpPr>
        <p:spPr>
          <a:xfrm>
            <a:off x="1" y="2036502"/>
            <a:ext cx="6904891" cy="3632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spcAft>
                <a:spcPts val="600"/>
              </a:spcAft>
              <a:buFont typeface="Arial" panose="020B0604020202020204" pitchFamily="34" charset="0"/>
              <a:buChar char="•"/>
            </a:pPr>
            <a:r>
              <a:rPr lang="en-GB" sz="2400">
                <a:solidFill>
                  <a:schemeClr val="bg1"/>
                </a:solidFill>
              </a:rPr>
              <a:t>What do you want to get out of the course overall?</a:t>
            </a:r>
          </a:p>
          <a:p>
            <a:pPr marL="571500" indent="-571500">
              <a:lnSpc>
                <a:spcPct val="100000"/>
              </a:lnSpc>
              <a:spcAft>
                <a:spcPts val="600"/>
              </a:spcAft>
              <a:buFont typeface="Arial" panose="020B0604020202020204" pitchFamily="34" charset="0"/>
              <a:buChar char="•"/>
            </a:pPr>
            <a:r>
              <a:rPr lang="en-GB" sz="2400">
                <a:solidFill>
                  <a:schemeClr val="bg1"/>
                </a:solidFill>
              </a:rPr>
              <a:t>How do you want to work together as a group to feel safe and comfortable?</a:t>
            </a:r>
          </a:p>
          <a:p>
            <a:pPr marL="571500" indent="-571500">
              <a:lnSpc>
                <a:spcPct val="100000"/>
              </a:lnSpc>
              <a:spcAft>
                <a:spcPts val="600"/>
              </a:spcAft>
              <a:buFont typeface="Arial" panose="020B0604020202020204" pitchFamily="34" charset="0"/>
              <a:buChar char="•"/>
            </a:pPr>
            <a:r>
              <a:rPr lang="en-GB" sz="2400">
                <a:solidFill>
                  <a:schemeClr val="bg1"/>
                </a:solidFill>
              </a:rPr>
              <a:t>What do you need from the facilitators to feel safe and comfortable?</a:t>
            </a:r>
          </a:p>
          <a:p>
            <a:pPr marL="571500" indent="-571500">
              <a:lnSpc>
                <a:spcPct val="100000"/>
              </a:lnSpc>
              <a:spcAft>
                <a:spcPts val="600"/>
              </a:spcAft>
              <a:buFont typeface="Arial" panose="020B0604020202020204" pitchFamily="34" charset="0"/>
              <a:buChar char="•"/>
            </a:pPr>
            <a:endParaRPr lang="en-GB" sz="2400">
              <a:solidFill>
                <a:schemeClr val="bg1"/>
              </a:solidFill>
            </a:endParaRPr>
          </a:p>
          <a:p>
            <a:pPr>
              <a:lnSpc>
                <a:spcPct val="100000"/>
              </a:lnSpc>
              <a:spcAft>
                <a:spcPts val="600"/>
              </a:spcAft>
            </a:pPr>
            <a:r>
              <a:rPr lang="en-GB" sz="2400">
                <a:solidFill>
                  <a:schemeClr val="bg1"/>
                </a:solidFill>
              </a:rPr>
              <a:t>Recap flipchart outputs.</a:t>
            </a:r>
            <a:endParaRPr lang="en-GB" sz="2400">
              <a:solidFill>
                <a:schemeClr val="bg1"/>
              </a:solidFill>
              <a:cs typeface="Calibri Light"/>
            </a:endParaRPr>
          </a:p>
        </p:txBody>
      </p:sp>
    </p:spTree>
    <p:extLst>
      <p:ext uri="{BB962C8B-B14F-4D97-AF65-F5344CB8AC3E}">
        <p14:creationId xmlns:p14="http://schemas.microsoft.com/office/powerpoint/2010/main" val="337893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a:t>Buddy catch up </a:t>
            </a:r>
            <a:endParaRPr lang="en-US"/>
          </a:p>
        </p:txBody>
      </p:sp>
    </p:spTree>
    <p:extLst>
      <p:ext uri="{BB962C8B-B14F-4D97-AF65-F5344CB8AC3E}">
        <p14:creationId xmlns:p14="http://schemas.microsoft.com/office/powerpoint/2010/main" val="261866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Buddy catch up </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numCol="1">
            <a:noAutofit/>
          </a:bodyPr>
          <a:lstStyle/>
          <a:p>
            <a:pPr marL="0" indent="0">
              <a:lnSpc>
                <a:spcPct val="100000"/>
              </a:lnSpc>
              <a:spcBef>
                <a:spcPts val="0"/>
              </a:spcBef>
              <a:spcAft>
                <a:spcPts val="600"/>
              </a:spcAft>
              <a:buNone/>
            </a:pPr>
            <a:r>
              <a:rPr lang="en-GB" b="1"/>
              <a:t>Purpose: </a:t>
            </a:r>
            <a:r>
              <a:rPr lang="en-GB"/>
              <a:t>To give buddies a chance to catch up and plan their focus for the day </a:t>
            </a:r>
            <a:endParaRPr lang="en-GB" b="1"/>
          </a:p>
          <a:p>
            <a:pPr marL="0" indent="0">
              <a:lnSpc>
                <a:spcPct val="100000"/>
              </a:lnSpc>
              <a:spcBef>
                <a:spcPts val="0"/>
              </a:spcBef>
              <a:spcAft>
                <a:spcPts val="600"/>
              </a:spcAft>
              <a:buNone/>
            </a:pPr>
            <a:r>
              <a:rPr lang="en-GB" b="1"/>
              <a:t>Materials: </a:t>
            </a:r>
            <a:r>
              <a:rPr lang="en-GB"/>
              <a:t>Handout – Support Plan template (completed in last session), outputs from ‘getting to know you session’</a:t>
            </a:r>
          </a:p>
          <a:p>
            <a:pPr marL="0" indent="0">
              <a:lnSpc>
                <a:spcPct val="100000"/>
              </a:lnSpc>
              <a:spcBef>
                <a:spcPts val="0"/>
              </a:spcBef>
              <a:spcAft>
                <a:spcPts val="600"/>
              </a:spcAft>
              <a:buNone/>
            </a:pPr>
            <a:r>
              <a:rPr lang="en-GB"/>
              <a:t>List with names of buddy pairs. </a:t>
            </a:r>
          </a:p>
          <a:p>
            <a:pPr marL="0" indent="0">
              <a:spcBef>
                <a:spcPts val="0"/>
              </a:spcBef>
              <a:buNone/>
            </a:pPr>
            <a:r>
              <a:rPr lang="en-GB" b="1"/>
              <a:t>Instructions: </a:t>
            </a:r>
          </a:p>
          <a:p>
            <a:pPr marL="0" indent="0">
              <a:spcBef>
                <a:spcPts val="0"/>
              </a:spcBef>
              <a:buNone/>
            </a:pPr>
            <a:r>
              <a:rPr lang="en-GB" b="1"/>
              <a:t>Part 1: </a:t>
            </a:r>
            <a:r>
              <a:rPr lang="en-GB"/>
              <a:t>Ask people to find their buddies and a space to talk. Encourage the full usage of the room, or to find a spot outside of the room, if they would prefer.</a:t>
            </a:r>
          </a:p>
          <a:p>
            <a:pPr marL="0" indent="0">
              <a:spcBef>
                <a:spcPts val="0"/>
              </a:spcBef>
              <a:buNone/>
            </a:pPr>
            <a:r>
              <a:rPr lang="en-GB" b="1"/>
              <a:t>Part 2: </a:t>
            </a:r>
            <a:r>
              <a:rPr lang="en-GB"/>
              <a:t>Ask people to discuss with their buddy; what they are hoping to get from the day, their reflections from the last session and how they have applied the thinking around supporting transitions</a:t>
            </a:r>
            <a:endParaRPr lang="en-GB" b="1"/>
          </a:p>
          <a:p>
            <a:pPr marL="0" indent="0">
              <a:spcBef>
                <a:spcPts val="0"/>
              </a:spcBef>
              <a:buNone/>
            </a:pPr>
            <a:r>
              <a:rPr lang="en-GB" b="1"/>
              <a:t>Timings:</a:t>
            </a:r>
          </a:p>
          <a:p>
            <a:pPr marL="0" indent="0">
              <a:lnSpc>
                <a:spcPct val="100000"/>
              </a:lnSpc>
              <a:spcBef>
                <a:spcPts val="0"/>
              </a:spcBef>
              <a:spcAft>
                <a:spcPts val="600"/>
              </a:spcAft>
              <a:buNone/>
            </a:pPr>
            <a:r>
              <a:rPr lang="en-GB"/>
              <a:t>Part 1: 1 minute</a:t>
            </a:r>
          </a:p>
          <a:p>
            <a:pPr marL="0" indent="0">
              <a:lnSpc>
                <a:spcPct val="100000"/>
              </a:lnSpc>
              <a:spcBef>
                <a:spcPts val="0"/>
              </a:spcBef>
              <a:spcAft>
                <a:spcPts val="600"/>
              </a:spcAft>
              <a:buNone/>
            </a:pPr>
            <a:r>
              <a:rPr lang="en-GB"/>
              <a:t>Part 2: 20 mins (10 minutes each)</a:t>
            </a:r>
          </a:p>
        </p:txBody>
      </p:sp>
    </p:spTree>
    <p:extLst>
      <p:ext uri="{BB962C8B-B14F-4D97-AF65-F5344CB8AC3E}">
        <p14:creationId xmlns:p14="http://schemas.microsoft.com/office/powerpoint/2010/main" val="2577495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9A92-F577-4B80-B81F-4E6598BFBFC1}"/>
              </a:ext>
            </a:extLst>
          </p:cNvPr>
          <p:cNvSpPr>
            <a:spLocks noGrp="1"/>
          </p:cNvSpPr>
          <p:nvPr>
            <p:ph type="title"/>
          </p:nvPr>
        </p:nvSpPr>
        <p:spPr/>
        <p:txBody>
          <a:bodyPr/>
          <a:lstStyle/>
          <a:p>
            <a:r>
              <a:rPr lang="en-GB"/>
              <a:t>Reminder: The role of your buddy</a:t>
            </a:r>
          </a:p>
        </p:txBody>
      </p:sp>
      <p:sp>
        <p:nvSpPr>
          <p:cNvPr id="4" name="Content Placeholder 3">
            <a:extLst>
              <a:ext uri="{FF2B5EF4-FFF2-40B4-BE49-F238E27FC236}">
                <a16:creationId xmlns:a16="http://schemas.microsoft.com/office/drawing/2014/main" id="{D5F8003E-280D-43DD-AC94-503D68F6A455}"/>
              </a:ext>
            </a:extLst>
          </p:cNvPr>
          <p:cNvSpPr>
            <a:spLocks noGrp="1"/>
          </p:cNvSpPr>
          <p:nvPr>
            <p:ph idx="1"/>
          </p:nvPr>
        </p:nvSpPr>
        <p:spPr/>
        <p:txBody>
          <a:bodyPr>
            <a:normAutofit fontScale="92500"/>
          </a:bodyPr>
          <a:lstStyle/>
          <a:p>
            <a:r>
              <a:rPr lang="en-GB"/>
              <a:t>Support you to identify goals for the training</a:t>
            </a:r>
          </a:p>
          <a:p>
            <a:r>
              <a:rPr lang="en-GB"/>
              <a:t>Support you to manage your wellbeing</a:t>
            </a:r>
          </a:p>
          <a:p>
            <a:r>
              <a:rPr lang="en-GB"/>
              <a:t>Help you plan how to apply your learning between sessions</a:t>
            </a:r>
          </a:p>
          <a:p>
            <a:r>
              <a:rPr lang="en-GB"/>
              <a:t>Check in to see if you’re achieving your goals – and help problem solve</a:t>
            </a:r>
          </a:p>
          <a:p>
            <a:r>
              <a:rPr lang="en-GB"/>
              <a:t>Check in during and between sessions</a:t>
            </a:r>
          </a:p>
        </p:txBody>
      </p:sp>
      <p:pic>
        <p:nvPicPr>
          <p:cNvPr id="7" name="Picture Placeholder 6" descr="A person riding on the back of a sunset&#10;&#10;Description automatically generated">
            <a:extLst>
              <a:ext uri="{FF2B5EF4-FFF2-40B4-BE49-F238E27FC236}">
                <a16:creationId xmlns:a16="http://schemas.microsoft.com/office/drawing/2014/main" id="{7BC725DF-8AE1-4427-B958-3894AD4075FB}"/>
              </a:ext>
            </a:extLst>
          </p:cNvPr>
          <p:cNvPicPr>
            <a:picLocks noGrp="1" noChangeAspect="1"/>
          </p:cNvPicPr>
          <p:nvPr>
            <p:ph type="pic" sz="quarter" idx="14"/>
          </p:nvPr>
        </p:nvPicPr>
        <p:blipFill>
          <a:blip r:embed="rId2"/>
          <a:srcRect l="19349" r="19349"/>
          <a:stretch>
            <a:fillRect/>
          </a:stretch>
        </p:blipFill>
        <p:spPr/>
      </p:pic>
    </p:spTree>
    <p:extLst>
      <p:ext uri="{BB962C8B-B14F-4D97-AF65-F5344CB8AC3E}">
        <p14:creationId xmlns:p14="http://schemas.microsoft.com/office/powerpoint/2010/main" val="240766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7AA1-701A-4294-8E61-659D262BD35C}"/>
              </a:ext>
            </a:extLst>
          </p:cNvPr>
          <p:cNvSpPr>
            <a:spLocks noGrp="1"/>
          </p:cNvSpPr>
          <p:nvPr>
            <p:ph type="title"/>
          </p:nvPr>
        </p:nvSpPr>
        <p:spPr/>
        <p:txBody>
          <a:bodyPr/>
          <a:lstStyle/>
          <a:p>
            <a:r>
              <a:rPr lang="en-GB"/>
              <a:t>Buddy catch up </a:t>
            </a:r>
          </a:p>
        </p:txBody>
      </p:sp>
      <p:sp>
        <p:nvSpPr>
          <p:cNvPr id="3" name="Content Placeholder 2">
            <a:extLst>
              <a:ext uri="{FF2B5EF4-FFF2-40B4-BE49-F238E27FC236}">
                <a16:creationId xmlns:a16="http://schemas.microsoft.com/office/drawing/2014/main" id="{99348527-AA93-453E-891F-C35EDA19F10E}"/>
              </a:ext>
            </a:extLst>
          </p:cNvPr>
          <p:cNvSpPr>
            <a:spLocks noGrp="1"/>
          </p:cNvSpPr>
          <p:nvPr>
            <p:ph idx="1"/>
          </p:nvPr>
        </p:nvSpPr>
        <p:spPr/>
        <p:txBody>
          <a:bodyPr/>
          <a:lstStyle/>
          <a:p>
            <a:pPr marL="0" indent="0">
              <a:buNone/>
            </a:pPr>
            <a:r>
              <a:rPr lang="en-GB"/>
              <a:t>Spend 20 minutes discussing with your buddy, your:</a:t>
            </a:r>
          </a:p>
          <a:p>
            <a:r>
              <a:rPr lang="en-GB"/>
              <a:t>Hopes for today</a:t>
            </a:r>
          </a:p>
          <a:p>
            <a:r>
              <a:rPr lang="en-GB"/>
              <a:t>Reflections on the last session </a:t>
            </a:r>
          </a:p>
          <a:p>
            <a:r>
              <a:rPr lang="en-GB"/>
              <a:t>Any work you’ve done to apply the learning about transitions</a:t>
            </a:r>
          </a:p>
        </p:txBody>
      </p:sp>
      <p:pic>
        <p:nvPicPr>
          <p:cNvPr id="6" name="Picture Placeholder 5" descr="A person sitting on a bench next to a window&#10;&#10;Description automatically generated">
            <a:extLst>
              <a:ext uri="{FF2B5EF4-FFF2-40B4-BE49-F238E27FC236}">
                <a16:creationId xmlns:a16="http://schemas.microsoft.com/office/drawing/2014/main" id="{5268E38A-C699-4928-BDC9-8090BF4DFBCC}"/>
              </a:ext>
            </a:extLst>
          </p:cNvPr>
          <p:cNvPicPr>
            <a:picLocks noGrp="1" noChangeAspect="1"/>
          </p:cNvPicPr>
          <p:nvPr>
            <p:ph type="pic" sz="quarter" idx="14"/>
          </p:nvPr>
        </p:nvPicPr>
        <p:blipFill rotWithShape="1">
          <a:blip r:embed="rId2"/>
          <a:srcRect l="22956" r="10378"/>
          <a:stretch/>
        </p:blipFill>
        <p:spPr>
          <a:xfrm>
            <a:off x="5078593" y="1317171"/>
            <a:ext cx="6128250" cy="6128250"/>
          </a:xfrm>
        </p:spPr>
      </p:pic>
    </p:spTree>
    <p:extLst>
      <p:ext uri="{BB962C8B-B14F-4D97-AF65-F5344CB8AC3E}">
        <p14:creationId xmlns:p14="http://schemas.microsoft.com/office/powerpoint/2010/main" val="405645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66957A-EF7A-48F9-A725-0C4C12BD91FC}"/>
              </a:ext>
            </a:extLst>
          </p:cNvPr>
          <p:cNvSpPr>
            <a:spLocks noGrp="1"/>
          </p:cNvSpPr>
          <p:nvPr>
            <p:ph idx="1"/>
          </p:nvPr>
        </p:nvSpPr>
        <p:spPr/>
        <p:txBody>
          <a:bodyPr/>
          <a:lstStyle/>
          <a:p>
            <a:r>
              <a:rPr lang="en-GB"/>
              <a:t>Icebreaker</a:t>
            </a:r>
          </a:p>
        </p:txBody>
      </p:sp>
    </p:spTree>
    <p:extLst>
      <p:ext uri="{BB962C8B-B14F-4D97-AF65-F5344CB8AC3E}">
        <p14:creationId xmlns:p14="http://schemas.microsoft.com/office/powerpoint/2010/main" val="26298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EAF4-919F-4B5F-B22E-AF4FEF42C761}"/>
              </a:ext>
            </a:extLst>
          </p:cNvPr>
          <p:cNvSpPr>
            <a:spLocks noGrp="1"/>
          </p:cNvSpPr>
          <p:nvPr>
            <p:ph type="title"/>
          </p:nvPr>
        </p:nvSpPr>
        <p:spPr/>
        <p:txBody>
          <a:bodyPr/>
          <a:lstStyle/>
          <a:p>
            <a:r>
              <a:rPr lang="en-GB"/>
              <a:t>Icebreaker</a:t>
            </a:r>
          </a:p>
        </p:txBody>
      </p:sp>
      <p:sp>
        <p:nvSpPr>
          <p:cNvPr id="3" name="Content Placeholder 2">
            <a:extLst>
              <a:ext uri="{FF2B5EF4-FFF2-40B4-BE49-F238E27FC236}">
                <a16:creationId xmlns:a16="http://schemas.microsoft.com/office/drawing/2014/main" id="{38C27A3E-D83F-44DC-B6B3-B50CBA37F1F2}"/>
              </a:ext>
            </a:extLst>
          </p:cNvPr>
          <p:cNvSpPr>
            <a:spLocks noGrp="1"/>
          </p:cNvSpPr>
          <p:nvPr>
            <p:ph idx="1"/>
          </p:nvPr>
        </p:nvSpPr>
        <p:spPr/>
        <p:txBody>
          <a:bodyPr vert="horz" lIns="91440" tIns="45720" rIns="91440" bIns="45720" rtlCol="0" anchor="t">
            <a:noAutofit/>
          </a:bodyPr>
          <a:lstStyle/>
          <a:p>
            <a:pPr marL="0" indent="0">
              <a:buNone/>
            </a:pPr>
            <a:r>
              <a:rPr lang="en-GB" b="1">
                <a:latin typeface="Calibri Light"/>
                <a:cs typeface="Calibri Light"/>
              </a:rPr>
              <a:t>Purpose: </a:t>
            </a:r>
            <a:r>
              <a:rPr lang="en-GB">
                <a:latin typeface="Calibri Light"/>
                <a:cs typeface="Calibri Light"/>
              </a:rPr>
              <a:t>To set the tone for the day, and provide an opportunity to reflect on the purpose of icebreakers</a:t>
            </a:r>
          </a:p>
          <a:p>
            <a:pPr marL="0" indent="0">
              <a:buNone/>
            </a:pPr>
            <a:r>
              <a:rPr lang="en-GB" b="1">
                <a:latin typeface="Calibri Light"/>
                <a:cs typeface="Calibri Light"/>
              </a:rPr>
              <a:t>Instructions:</a:t>
            </a:r>
            <a:r>
              <a:rPr lang="en-GB">
                <a:latin typeface="Calibri Light"/>
                <a:cs typeface="Calibri Light"/>
              </a:rPr>
              <a:t> explain that, as the day is going to focus on working with groups, you’re going to spend some time working as a group on an activity together. At the end of the activity you will have a chance to reflect on the use of icebreakers and other activities when working with groups, and how to use these activities effectively.</a:t>
            </a:r>
          </a:p>
          <a:p>
            <a:pPr marL="0" indent="0">
              <a:buNone/>
            </a:pPr>
            <a:r>
              <a:rPr lang="en-GB">
                <a:latin typeface="Calibri Light"/>
                <a:cs typeface="Calibri Light"/>
              </a:rPr>
              <a:t>Explain that, as the group has been working together for a while now, and as it’s the last session, it’s time to do a bit of mutual appreciation. Ask everyone to spend a couple of minutes individually thinking about one thing they appreciate about each member of the group (slide 17). Ask people to limit their feedback to a word or a short sentence. Emphasise that this doesn’t have to be a big thing, it just needs to be positive. Once everybody has written their list, take it in turns to work round the group, asking everyone to share their positive thing about the first group member before moving on to the next. For large groups you will need to divide the group into smaller groups for this activity. Exercise instructions are on slide 18.</a:t>
            </a:r>
          </a:p>
          <a:p>
            <a:pPr marL="0" indent="0">
              <a:buNone/>
            </a:pPr>
            <a:r>
              <a:rPr lang="en-GB">
                <a:latin typeface="Calibri Light"/>
                <a:cs typeface="Calibri Light"/>
              </a:rPr>
              <a:t>Debrief by asking people how they feel after that activity.</a:t>
            </a:r>
          </a:p>
          <a:p>
            <a:pPr marL="0" indent="0">
              <a:buNone/>
            </a:pPr>
            <a:r>
              <a:rPr lang="en-GB">
                <a:latin typeface="Calibri Light"/>
                <a:cs typeface="Calibri Light"/>
              </a:rPr>
              <a:t>Share the list on slide 19 showing how icebreakers like this can be used. Ask the group if they have any particular favourites that they like to use when working with groups.</a:t>
            </a:r>
          </a:p>
          <a:p>
            <a:pPr marL="0" indent="0">
              <a:buNone/>
            </a:pPr>
            <a:r>
              <a:rPr lang="en-GB">
                <a:latin typeface="Calibri Light"/>
                <a:cs typeface="Calibri Light"/>
              </a:rPr>
              <a:t>Timings:</a:t>
            </a:r>
          </a:p>
          <a:p>
            <a:r>
              <a:rPr lang="en-GB">
                <a:latin typeface="Calibri Light"/>
                <a:cs typeface="Calibri Light"/>
              </a:rPr>
              <a:t>Intro and feedback prep: 5 mins</a:t>
            </a:r>
          </a:p>
          <a:p>
            <a:r>
              <a:rPr lang="en-GB">
                <a:latin typeface="Calibri Light"/>
                <a:cs typeface="Calibri Light"/>
              </a:rPr>
              <a:t>Giving feedback: 15 mins (1-2 mins per person)</a:t>
            </a:r>
          </a:p>
          <a:p>
            <a:r>
              <a:rPr lang="en-GB">
                <a:latin typeface="Calibri Light"/>
                <a:cs typeface="Calibri Light"/>
              </a:rPr>
              <a:t>Use of icebreakers: 5 mins</a:t>
            </a:r>
          </a:p>
        </p:txBody>
      </p:sp>
    </p:spTree>
    <p:extLst>
      <p:ext uri="{BB962C8B-B14F-4D97-AF65-F5344CB8AC3E}">
        <p14:creationId xmlns:p14="http://schemas.microsoft.com/office/powerpoint/2010/main" val="16901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6645-CA85-487F-9AE5-11D2FE16F1BE}"/>
              </a:ext>
            </a:extLst>
          </p:cNvPr>
          <p:cNvSpPr>
            <a:spLocks noGrp="1"/>
          </p:cNvSpPr>
          <p:nvPr>
            <p:ph type="title"/>
          </p:nvPr>
        </p:nvSpPr>
        <p:spPr/>
        <p:txBody>
          <a:bodyPr/>
          <a:lstStyle/>
          <a:p>
            <a:r>
              <a:rPr lang="en-GB"/>
              <a:t>Feedback</a:t>
            </a:r>
          </a:p>
        </p:txBody>
      </p:sp>
      <p:sp>
        <p:nvSpPr>
          <p:cNvPr id="3" name="Content Placeholder 2">
            <a:extLst>
              <a:ext uri="{FF2B5EF4-FFF2-40B4-BE49-F238E27FC236}">
                <a16:creationId xmlns:a16="http://schemas.microsoft.com/office/drawing/2014/main" id="{8D552ECB-B52A-4F26-84AC-5935E99B9AF8}"/>
              </a:ext>
            </a:extLst>
          </p:cNvPr>
          <p:cNvSpPr>
            <a:spLocks noGrp="1"/>
          </p:cNvSpPr>
          <p:nvPr>
            <p:ph idx="1"/>
          </p:nvPr>
        </p:nvSpPr>
        <p:spPr>
          <a:xfrm>
            <a:off x="489857" y="1487256"/>
            <a:ext cx="8081387" cy="3546860"/>
          </a:xfrm>
        </p:spPr>
        <p:txBody>
          <a:bodyPr anchor="ctr"/>
          <a:lstStyle/>
          <a:p>
            <a:pPr marL="0" indent="0">
              <a:buNone/>
            </a:pPr>
            <a:r>
              <a:rPr lang="en-GB"/>
              <a:t>For each person in your group, write down a word or short sentence to describe something you appreciate or value about them. Consider all of the interactions you’ve had with them over the duration of the course.</a:t>
            </a:r>
          </a:p>
        </p:txBody>
      </p:sp>
    </p:spTree>
    <p:extLst>
      <p:ext uri="{BB962C8B-B14F-4D97-AF65-F5344CB8AC3E}">
        <p14:creationId xmlns:p14="http://schemas.microsoft.com/office/powerpoint/2010/main" val="1635010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68F4C1-BF07-4F66-A1BD-4EFA78E939FB}"/>
              </a:ext>
            </a:extLst>
          </p:cNvPr>
          <p:cNvSpPr>
            <a:spLocks noGrp="1"/>
          </p:cNvSpPr>
          <p:nvPr>
            <p:ph type="title"/>
          </p:nvPr>
        </p:nvSpPr>
        <p:spPr/>
        <p:txBody>
          <a:bodyPr/>
          <a:lstStyle/>
          <a:p>
            <a:r>
              <a:rPr lang="en-GB"/>
              <a:t>Giving feedback</a:t>
            </a:r>
          </a:p>
        </p:txBody>
      </p:sp>
      <p:sp>
        <p:nvSpPr>
          <p:cNvPr id="5" name="Content Placeholder 4">
            <a:extLst>
              <a:ext uri="{FF2B5EF4-FFF2-40B4-BE49-F238E27FC236}">
                <a16:creationId xmlns:a16="http://schemas.microsoft.com/office/drawing/2014/main" id="{4A9AA9D3-E448-45C7-B8C8-97E817EC971C}"/>
              </a:ext>
            </a:extLst>
          </p:cNvPr>
          <p:cNvSpPr>
            <a:spLocks noGrp="1"/>
          </p:cNvSpPr>
          <p:nvPr>
            <p:ph idx="1"/>
          </p:nvPr>
        </p:nvSpPr>
        <p:spPr/>
        <p:txBody>
          <a:bodyPr/>
          <a:lstStyle/>
          <a:p>
            <a:r>
              <a:rPr lang="en-GB"/>
              <a:t>Decide who is going to receive feedback first in your group</a:t>
            </a:r>
          </a:p>
          <a:p>
            <a:r>
              <a:rPr lang="en-GB"/>
              <a:t>All other members of the group give that person their positive feedback</a:t>
            </a:r>
          </a:p>
          <a:p>
            <a:r>
              <a:rPr lang="en-GB"/>
              <a:t>Resist the temptation to disagree with the feedback you are given, if you’re not sure what to say just say thank you!</a:t>
            </a:r>
          </a:p>
          <a:p>
            <a:endParaRPr lang="en-GB"/>
          </a:p>
          <a:p>
            <a:r>
              <a:rPr lang="en-GB"/>
              <a:t>Repeat the process for each member of the group so that everybody has a chance to hear their positive feedback.</a:t>
            </a:r>
          </a:p>
        </p:txBody>
      </p:sp>
    </p:spTree>
    <p:extLst>
      <p:ext uri="{BB962C8B-B14F-4D97-AF65-F5344CB8AC3E}">
        <p14:creationId xmlns:p14="http://schemas.microsoft.com/office/powerpoint/2010/main" val="2734154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6645-CA85-487F-9AE5-11D2FE16F1BE}"/>
              </a:ext>
            </a:extLst>
          </p:cNvPr>
          <p:cNvSpPr>
            <a:spLocks noGrp="1"/>
          </p:cNvSpPr>
          <p:nvPr>
            <p:ph type="title"/>
          </p:nvPr>
        </p:nvSpPr>
        <p:spPr/>
        <p:txBody>
          <a:bodyPr/>
          <a:lstStyle/>
          <a:p>
            <a:r>
              <a:rPr lang="en-GB"/>
              <a:t>Icebreakers can be used to:</a:t>
            </a:r>
          </a:p>
        </p:txBody>
      </p:sp>
      <p:sp>
        <p:nvSpPr>
          <p:cNvPr id="3" name="Content Placeholder 2">
            <a:extLst>
              <a:ext uri="{FF2B5EF4-FFF2-40B4-BE49-F238E27FC236}">
                <a16:creationId xmlns:a16="http://schemas.microsoft.com/office/drawing/2014/main" id="{8D552ECB-B52A-4F26-84AC-5935E99B9AF8}"/>
              </a:ext>
            </a:extLst>
          </p:cNvPr>
          <p:cNvSpPr>
            <a:spLocks noGrp="1"/>
          </p:cNvSpPr>
          <p:nvPr>
            <p:ph idx="1"/>
          </p:nvPr>
        </p:nvSpPr>
        <p:spPr>
          <a:xfrm>
            <a:off x="489857" y="1487256"/>
            <a:ext cx="4316605" cy="4351338"/>
          </a:xfrm>
        </p:spPr>
        <p:txBody>
          <a:bodyPr anchor="ctr"/>
          <a:lstStyle/>
          <a:p>
            <a:pPr lvl="0"/>
            <a:r>
              <a:rPr lang="en-GB"/>
              <a:t>help people get to know each other</a:t>
            </a:r>
          </a:p>
          <a:p>
            <a:pPr lvl="0"/>
            <a:r>
              <a:rPr lang="en-GB"/>
              <a:t>get people chatting</a:t>
            </a:r>
          </a:p>
          <a:p>
            <a:pPr lvl="0"/>
            <a:r>
              <a:rPr lang="en-GB"/>
              <a:t>boost energy</a:t>
            </a:r>
          </a:p>
          <a:p>
            <a:pPr lvl="0"/>
            <a:r>
              <a:rPr lang="en-GB"/>
              <a:t>introduce a topic or theme</a:t>
            </a:r>
          </a:p>
          <a:p>
            <a:pPr lvl="0"/>
            <a:r>
              <a:rPr lang="en-GB"/>
              <a:t>build trust and safety</a:t>
            </a:r>
          </a:p>
          <a:p>
            <a:pPr lvl="0"/>
            <a:r>
              <a:rPr lang="en-GB"/>
              <a:t>have fun!</a:t>
            </a:r>
          </a:p>
          <a:p>
            <a:endParaRPr lang="en-GB"/>
          </a:p>
        </p:txBody>
      </p:sp>
      <p:pic>
        <p:nvPicPr>
          <p:cNvPr id="5" name="Picture 4" descr="A picture containing shape&#10;&#10;Description automatically generated">
            <a:extLst>
              <a:ext uri="{FF2B5EF4-FFF2-40B4-BE49-F238E27FC236}">
                <a16:creationId xmlns:a16="http://schemas.microsoft.com/office/drawing/2014/main" id="{C02444E8-8236-4AF9-9302-7525B985024D}"/>
              </a:ext>
            </a:extLst>
          </p:cNvPr>
          <p:cNvPicPr>
            <a:picLocks noChangeAspect="1"/>
          </p:cNvPicPr>
          <p:nvPr/>
        </p:nvPicPr>
        <p:blipFill>
          <a:blip r:embed="rId2"/>
          <a:stretch>
            <a:fillRect/>
          </a:stretch>
        </p:blipFill>
        <p:spPr>
          <a:xfrm>
            <a:off x="5213725" y="1708791"/>
            <a:ext cx="3440418" cy="3440418"/>
          </a:xfrm>
          <a:prstGeom prst="rect">
            <a:avLst/>
          </a:prstGeom>
        </p:spPr>
      </p:pic>
    </p:spTree>
    <p:extLst>
      <p:ext uri="{BB962C8B-B14F-4D97-AF65-F5344CB8AC3E}">
        <p14:creationId xmlns:p14="http://schemas.microsoft.com/office/powerpoint/2010/main" val="2190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p:txBody>
          <a:bodyPr/>
          <a:lstStyle/>
          <a:p>
            <a:r>
              <a:rPr lang="en-US"/>
              <a:t>Timetable</a:t>
            </a:r>
          </a:p>
        </p:txBody>
      </p:sp>
      <p:graphicFrame>
        <p:nvGraphicFramePr>
          <p:cNvPr id="4" name="Table 3">
            <a:extLst>
              <a:ext uri="{FF2B5EF4-FFF2-40B4-BE49-F238E27FC236}">
                <a16:creationId xmlns:a16="http://schemas.microsoft.com/office/drawing/2014/main" id="{63C8DFE9-754A-471B-865A-106456A5A5E3}"/>
              </a:ext>
            </a:extLst>
          </p:cNvPr>
          <p:cNvGraphicFramePr>
            <a:graphicFrameLocks noGrp="1"/>
          </p:cNvGraphicFramePr>
          <p:nvPr>
            <p:extLst>
              <p:ext uri="{D42A27DB-BD31-4B8C-83A1-F6EECF244321}">
                <p14:modId xmlns:p14="http://schemas.microsoft.com/office/powerpoint/2010/main" val="3569986173"/>
              </p:ext>
            </p:extLst>
          </p:nvPr>
        </p:nvGraphicFramePr>
        <p:xfrm>
          <a:off x="427693" y="1253541"/>
          <a:ext cx="8288613" cy="4301865"/>
        </p:xfrm>
        <a:graphic>
          <a:graphicData uri="http://schemas.openxmlformats.org/drawingml/2006/table">
            <a:tbl>
              <a:tblPr firstRow="1" bandRow="1">
                <a:tableStyleId>{5C22544A-7EE6-4342-B048-85BDC9FD1C3A}</a:tableStyleId>
              </a:tblPr>
              <a:tblGrid>
                <a:gridCol w="1927273">
                  <a:extLst>
                    <a:ext uri="{9D8B030D-6E8A-4147-A177-3AD203B41FA5}">
                      <a16:colId xmlns:a16="http://schemas.microsoft.com/office/drawing/2014/main" val="4267127324"/>
                    </a:ext>
                  </a:extLst>
                </a:gridCol>
                <a:gridCol w="6361340">
                  <a:extLst>
                    <a:ext uri="{9D8B030D-6E8A-4147-A177-3AD203B41FA5}">
                      <a16:colId xmlns:a16="http://schemas.microsoft.com/office/drawing/2014/main" val="4258629903"/>
                    </a:ext>
                  </a:extLst>
                </a:gridCol>
              </a:tblGrid>
              <a:tr h="356409">
                <a:tc>
                  <a:txBody>
                    <a:bodyPr/>
                    <a:lstStyle/>
                    <a:p>
                      <a:r>
                        <a:rPr lang="en-GB" sz="1600">
                          <a:latin typeface="+mj-lt"/>
                        </a:rPr>
                        <a:t>Time</a:t>
                      </a:r>
                    </a:p>
                  </a:txBody>
                  <a:tcPr anchor="ctr"/>
                </a:tc>
                <a:tc>
                  <a:txBody>
                    <a:bodyPr/>
                    <a:lstStyle/>
                    <a:p>
                      <a:r>
                        <a:rPr lang="en-GB" sz="1600">
                          <a:latin typeface="+mj-lt"/>
                        </a:rPr>
                        <a:t>Session overview</a:t>
                      </a:r>
                    </a:p>
                  </a:txBody>
                  <a:tcPr anchor="ctr"/>
                </a:tc>
                <a:extLst>
                  <a:ext uri="{0D108BD9-81ED-4DB2-BD59-A6C34878D82A}">
                    <a16:rowId xmlns:a16="http://schemas.microsoft.com/office/drawing/2014/main" val="597294938"/>
                  </a:ext>
                </a:extLst>
              </a:tr>
              <a:tr h="328788">
                <a:tc>
                  <a:txBody>
                    <a:bodyPr/>
                    <a:lstStyle/>
                    <a:p>
                      <a:r>
                        <a:rPr lang="en-GB" sz="1400">
                          <a:latin typeface="+mj-lt"/>
                        </a:rPr>
                        <a:t>10.00-10.15am</a:t>
                      </a:r>
                    </a:p>
                  </a:txBody>
                  <a:tcPr anchor="ctr"/>
                </a:tc>
                <a:tc>
                  <a:txBody>
                    <a:bodyPr/>
                    <a:lstStyle/>
                    <a:p>
                      <a:pPr marL="0" algn="l" rtl="0" eaLnBrk="1" latinLnBrk="0" hangingPunct="1"/>
                      <a:r>
                        <a:rPr lang="en-GB" sz="1400" b="0" i="0" kern="1200">
                          <a:solidFill>
                            <a:schemeClr val="dk1"/>
                          </a:solidFill>
                          <a:latin typeface="+mj-lt"/>
                          <a:ea typeface="+mn-ea"/>
                          <a:cs typeface="+mn-cs"/>
                        </a:rPr>
                        <a:t>Welcome and housekeeping</a:t>
                      </a:r>
                    </a:p>
                  </a:txBody>
                  <a:tcPr anchor="ctr"/>
                </a:tc>
                <a:extLst>
                  <a:ext uri="{0D108BD9-81ED-4DB2-BD59-A6C34878D82A}">
                    <a16:rowId xmlns:a16="http://schemas.microsoft.com/office/drawing/2014/main" val="1646153646"/>
                  </a:ext>
                </a:extLst>
              </a:tr>
              <a:tr h="328788">
                <a:tc>
                  <a:txBody>
                    <a:bodyPr/>
                    <a:lstStyle/>
                    <a:p>
                      <a:r>
                        <a:rPr lang="en-GB" sz="1400">
                          <a:latin typeface="+mj-lt"/>
                        </a:rPr>
                        <a:t>10.15-10.35am</a:t>
                      </a:r>
                    </a:p>
                  </a:txBody>
                  <a:tcPr anchor="ctr"/>
                </a:tc>
                <a:tc>
                  <a:txBody>
                    <a:bodyPr/>
                    <a:lstStyle/>
                    <a:p>
                      <a:pPr marL="0" algn="l" rtl="0" eaLnBrk="1" latinLnBrk="0" hangingPunct="1"/>
                      <a:r>
                        <a:rPr lang="en-GB" sz="1400" b="0" i="0" kern="1200">
                          <a:solidFill>
                            <a:schemeClr val="dk1"/>
                          </a:solidFill>
                          <a:latin typeface="+mj-lt"/>
                          <a:ea typeface="+mn-ea"/>
                          <a:cs typeface="+mn-cs"/>
                        </a:rPr>
                        <a:t>Buddy catch up  </a:t>
                      </a:r>
                    </a:p>
                  </a:txBody>
                  <a:tcPr anchor="ctr"/>
                </a:tc>
                <a:extLst>
                  <a:ext uri="{0D108BD9-81ED-4DB2-BD59-A6C34878D82A}">
                    <a16:rowId xmlns:a16="http://schemas.microsoft.com/office/drawing/2014/main" val="3382084450"/>
                  </a:ext>
                </a:extLst>
              </a:tr>
              <a:tr h="328788">
                <a:tc>
                  <a:txBody>
                    <a:bodyPr/>
                    <a:lstStyle/>
                    <a:p>
                      <a:r>
                        <a:rPr lang="en-GB" sz="1400">
                          <a:latin typeface="+mj-lt"/>
                        </a:rPr>
                        <a:t>10.35-11.10am</a:t>
                      </a:r>
                    </a:p>
                  </a:txBody>
                  <a:tcPr anchor="ctr"/>
                </a:tc>
                <a:tc>
                  <a:txBody>
                    <a:bodyPr/>
                    <a:lstStyle/>
                    <a:p>
                      <a:pPr marL="0" algn="l" rtl="0" eaLnBrk="1" latinLnBrk="0" hangingPunct="1"/>
                      <a:r>
                        <a:rPr lang="en-GB" sz="1400" b="0" i="0" kern="1200">
                          <a:solidFill>
                            <a:schemeClr val="dk1"/>
                          </a:solidFill>
                          <a:latin typeface="+mj-lt"/>
                          <a:ea typeface="+mn-ea"/>
                          <a:cs typeface="+mn-cs"/>
                        </a:rPr>
                        <a:t>Icebreakers </a:t>
                      </a:r>
                    </a:p>
                  </a:txBody>
                  <a:tcPr anchor="ctr"/>
                </a:tc>
                <a:extLst>
                  <a:ext uri="{0D108BD9-81ED-4DB2-BD59-A6C34878D82A}">
                    <a16:rowId xmlns:a16="http://schemas.microsoft.com/office/drawing/2014/main" val="2480261307"/>
                  </a:ext>
                </a:extLst>
              </a:tr>
              <a:tr h="328788">
                <a:tc>
                  <a:txBody>
                    <a:bodyPr/>
                    <a:lstStyle/>
                    <a:p>
                      <a:r>
                        <a:rPr lang="en-GB" sz="1400" i="1">
                          <a:latin typeface="+mj-lt"/>
                        </a:rPr>
                        <a:t>11.10-11.20am</a:t>
                      </a:r>
                    </a:p>
                  </a:txBody>
                  <a:tcPr anchor="ctr"/>
                </a:tc>
                <a:tc>
                  <a:txBody>
                    <a:bodyPr/>
                    <a:lstStyle/>
                    <a:p>
                      <a:pPr marL="0" algn="l" rtl="0" eaLnBrk="1" fontAlgn="ctr" latinLnBrk="0" hangingPunct="1"/>
                      <a:r>
                        <a:rPr lang="en-GB" sz="1400" b="0" i="0" kern="1200">
                          <a:solidFill>
                            <a:schemeClr val="dk1"/>
                          </a:solidFill>
                          <a:latin typeface="+mj-lt"/>
                          <a:ea typeface="+mn-ea"/>
                          <a:cs typeface="+mn-cs"/>
                        </a:rPr>
                        <a:t>  </a:t>
                      </a:r>
                      <a:r>
                        <a:rPr lang="en-GB" sz="1400" b="0" i="1" kern="1200">
                          <a:solidFill>
                            <a:schemeClr val="dk1"/>
                          </a:solidFill>
                          <a:latin typeface="+mj-lt"/>
                          <a:ea typeface="+mn-ea"/>
                          <a:cs typeface="+mn-cs"/>
                        </a:rPr>
                        <a:t>Break</a:t>
                      </a:r>
                    </a:p>
                  </a:txBody>
                  <a:tcPr marL="9525" marR="9525" marT="9525" marB="0" anchor="ctr"/>
                </a:tc>
                <a:extLst>
                  <a:ext uri="{0D108BD9-81ED-4DB2-BD59-A6C34878D82A}">
                    <a16:rowId xmlns:a16="http://schemas.microsoft.com/office/drawing/2014/main" val="438932699"/>
                  </a:ext>
                </a:extLst>
              </a:tr>
              <a:tr h="328788">
                <a:tc>
                  <a:txBody>
                    <a:bodyPr/>
                    <a:lstStyle/>
                    <a:p>
                      <a:r>
                        <a:rPr lang="en-GB" sz="1400" i="0">
                          <a:latin typeface="+mj-lt"/>
                        </a:rPr>
                        <a:t>11.20-12.00pm</a:t>
                      </a:r>
                    </a:p>
                  </a:txBody>
                  <a:tcPr anchor="ctr"/>
                </a:tc>
                <a:tc>
                  <a:txBody>
                    <a:bodyPr/>
                    <a:lstStyle/>
                    <a:p>
                      <a:pPr marL="0" algn="l" rtl="0" eaLnBrk="1" latinLnBrk="0" hangingPunct="1"/>
                      <a:r>
                        <a:rPr lang="en-GB" sz="1400" b="0" i="0" kern="1200">
                          <a:solidFill>
                            <a:schemeClr val="dk1"/>
                          </a:solidFill>
                          <a:latin typeface="+mj-lt"/>
                          <a:ea typeface="+mn-ea"/>
                          <a:cs typeface="+mn-cs"/>
                        </a:rPr>
                        <a:t>The role of the facilitator </a:t>
                      </a:r>
                    </a:p>
                  </a:txBody>
                  <a:tcPr anchor="ctr"/>
                </a:tc>
                <a:extLst>
                  <a:ext uri="{0D108BD9-81ED-4DB2-BD59-A6C34878D82A}">
                    <a16:rowId xmlns:a16="http://schemas.microsoft.com/office/drawing/2014/main" val="1980516987"/>
                  </a:ext>
                </a:extLst>
              </a:tr>
              <a:tr h="328788">
                <a:tc>
                  <a:txBody>
                    <a:bodyPr/>
                    <a:lstStyle/>
                    <a:p>
                      <a:r>
                        <a:rPr lang="en-GB" sz="1400" i="0">
                          <a:latin typeface="+mj-lt"/>
                        </a:rPr>
                        <a:t>12.00-12.45pm</a:t>
                      </a:r>
                    </a:p>
                  </a:txBody>
                  <a:tcPr anchor="ctr"/>
                </a:tc>
                <a:tc>
                  <a:txBody>
                    <a:bodyPr/>
                    <a:lstStyle/>
                    <a:p>
                      <a:pPr marL="0" algn="l" rtl="0" eaLnBrk="1" fontAlgn="ctr" latinLnBrk="0" hangingPunct="1"/>
                      <a:r>
                        <a:rPr lang="en-GB" sz="1400" b="0" i="0" kern="1200">
                          <a:solidFill>
                            <a:schemeClr val="dk1"/>
                          </a:solidFill>
                          <a:latin typeface="+mj-lt"/>
                          <a:ea typeface="+mn-ea"/>
                          <a:cs typeface="+mn-cs"/>
                        </a:rPr>
                        <a:t>Contracting</a:t>
                      </a:r>
                    </a:p>
                  </a:txBody>
                  <a:tcPr marL="9525" marR="9525" marT="9525" marB="0" anchor="ctr"/>
                </a:tc>
                <a:extLst>
                  <a:ext uri="{0D108BD9-81ED-4DB2-BD59-A6C34878D82A}">
                    <a16:rowId xmlns:a16="http://schemas.microsoft.com/office/drawing/2014/main" val="4055991151"/>
                  </a:ext>
                </a:extLst>
              </a:tr>
              <a:tr h="328788">
                <a:tc>
                  <a:txBody>
                    <a:bodyPr/>
                    <a:lstStyle/>
                    <a:p>
                      <a:pPr marL="0" algn="l" defTabSz="914400" rtl="0" eaLnBrk="1" latinLnBrk="0" hangingPunct="1"/>
                      <a:r>
                        <a:rPr lang="en-GB" sz="1400" i="1" kern="1200">
                          <a:solidFill>
                            <a:schemeClr val="dk1"/>
                          </a:solidFill>
                          <a:latin typeface="+mj-lt"/>
                          <a:ea typeface="+mn-ea"/>
                          <a:cs typeface="+mn-cs"/>
                        </a:rPr>
                        <a:t>12.45-1.30pm</a:t>
                      </a:r>
                    </a:p>
                  </a:txBody>
                  <a:tcPr anchor="ctr"/>
                </a:tc>
                <a:tc>
                  <a:txBody>
                    <a:bodyPr/>
                    <a:lstStyle/>
                    <a:p>
                      <a:pPr marL="0" marR="0" lvl="0" indent="0" algn="l" rtl="0" eaLnBrk="1" fontAlgn="ctr" latinLnBrk="0" hangingPunct="1">
                        <a:lnSpc>
                          <a:spcPct val="100000"/>
                        </a:lnSpc>
                        <a:spcBef>
                          <a:spcPts val="0"/>
                        </a:spcBef>
                        <a:spcAft>
                          <a:spcPts val="0"/>
                        </a:spcAft>
                        <a:buClrTx/>
                        <a:buSzTx/>
                        <a:buFontTx/>
                        <a:buNone/>
                      </a:pPr>
                      <a:r>
                        <a:rPr lang="en-GB" sz="1400" b="0" i="0" kern="1200">
                          <a:solidFill>
                            <a:schemeClr val="dk1"/>
                          </a:solidFill>
                          <a:latin typeface="+mj-lt"/>
                          <a:ea typeface="+mn-ea"/>
                          <a:cs typeface="+mn-cs"/>
                        </a:rPr>
                        <a:t>  </a:t>
                      </a:r>
                      <a:r>
                        <a:rPr lang="en-GB" sz="1400" b="0" i="1" kern="1200">
                          <a:solidFill>
                            <a:schemeClr val="dk1"/>
                          </a:solidFill>
                          <a:latin typeface="+mj-lt"/>
                          <a:ea typeface="+mn-ea"/>
                          <a:cs typeface="+mn-cs"/>
                        </a:rPr>
                        <a:t>Lunch</a:t>
                      </a:r>
                    </a:p>
                  </a:txBody>
                  <a:tcPr marL="9525" marR="9525" marT="9525" marB="0" anchor="ctr"/>
                </a:tc>
                <a:extLst>
                  <a:ext uri="{0D108BD9-81ED-4DB2-BD59-A6C34878D82A}">
                    <a16:rowId xmlns:a16="http://schemas.microsoft.com/office/drawing/2014/main" val="753921261"/>
                  </a:ext>
                </a:extLst>
              </a:tr>
              <a:tr h="328788">
                <a:tc>
                  <a:txBody>
                    <a:bodyPr/>
                    <a:lstStyle/>
                    <a:p>
                      <a:r>
                        <a:rPr lang="en-GB" sz="1400">
                          <a:latin typeface="+mj-lt"/>
                        </a:rPr>
                        <a:t>1.30-2.30pm</a:t>
                      </a:r>
                    </a:p>
                  </a:txBody>
                  <a:tcPr anchor="ctr"/>
                </a:tc>
                <a:tc>
                  <a:txBody>
                    <a:bodyPr/>
                    <a:lstStyle/>
                    <a:p>
                      <a:pPr marL="0" algn="l" rtl="0" eaLnBrk="1" latinLnBrk="0" hangingPunct="1"/>
                      <a:r>
                        <a:rPr lang="en-GB" sz="1400" b="0" i="0" kern="1200">
                          <a:solidFill>
                            <a:schemeClr val="dk1"/>
                          </a:solidFill>
                          <a:latin typeface="+mj-lt"/>
                          <a:ea typeface="+mn-ea"/>
                          <a:cs typeface="+mn-cs"/>
                        </a:rPr>
                        <a:t>Group dynamics </a:t>
                      </a:r>
                    </a:p>
                  </a:txBody>
                  <a:tcPr anchor="ctr"/>
                </a:tc>
                <a:extLst>
                  <a:ext uri="{0D108BD9-81ED-4DB2-BD59-A6C34878D82A}">
                    <a16:rowId xmlns:a16="http://schemas.microsoft.com/office/drawing/2014/main" val="2570359352"/>
                  </a:ext>
                </a:extLst>
              </a:tr>
              <a:tr h="328788">
                <a:tc>
                  <a:txBody>
                    <a:bodyPr/>
                    <a:lstStyle/>
                    <a:p>
                      <a:r>
                        <a:rPr lang="en-GB" sz="1400" i="1">
                          <a:latin typeface="+mj-lt"/>
                        </a:rPr>
                        <a:t>2.30-2.45pm</a:t>
                      </a:r>
                    </a:p>
                  </a:txBody>
                  <a:tcPr anchor="ctr"/>
                </a:tc>
                <a:tc>
                  <a:txBody>
                    <a:bodyPr/>
                    <a:lstStyle/>
                    <a:p>
                      <a:pPr marL="0" algn="l" defTabSz="914400" rtl="0" eaLnBrk="1" latinLnBrk="0" hangingPunct="1"/>
                      <a:r>
                        <a:rPr lang="en-GB" sz="1400" b="0" i="1" kern="1200">
                          <a:solidFill>
                            <a:schemeClr val="dk1"/>
                          </a:solidFill>
                          <a:latin typeface="+mj-lt"/>
                          <a:ea typeface="+mn-ea"/>
                          <a:cs typeface="+mn-cs"/>
                        </a:rPr>
                        <a:t>Break</a:t>
                      </a:r>
                    </a:p>
                  </a:txBody>
                  <a:tcPr anchor="ctr"/>
                </a:tc>
                <a:extLst>
                  <a:ext uri="{0D108BD9-81ED-4DB2-BD59-A6C34878D82A}">
                    <a16:rowId xmlns:a16="http://schemas.microsoft.com/office/drawing/2014/main" val="2500784033"/>
                  </a:ext>
                </a:extLst>
              </a:tr>
              <a:tr h="328788">
                <a:tc>
                  <a:txBody>
                    <a:bodyPr/>
                    <a:lstStyle/>
                    <a:p>
                      <a:r>
                        <a:rPr lang="en-GB" sz="1400" i="0">
                          <a:latin typeface="+mj-lt"/>
                        </a:rPr>
                        <a:t>2.45-3.35pm</a:t>
                      </a:r>
                    </a:p>
                  </a:txBody>
                  <a:tcPr anchor="ctr"/>
                </a:tc>
                <a:tc>
                  <a:txBody>
                    <a:bodyPr/>
                    <a:lstStyle/>
                    <a:p>
                      <a:pPr marL="0" algn="l" rtl="0" eaLnBrk="1" latinLnBrk="0" hangingPunct="1"/>
                      <a:r>
                        <a:rPr lang="en-GB" sz="1400" b="0" i="0" kern="1200">
                          <a:solidFill>
                            <a:schemeClr val="dk1"/>
                          </a:solidFill>
                          <a:latin typeface="+mj-lt"/>
                          <a:ea typeface="+mn-ea"/>
                          <a:cs typeface="+mn-cs"/>
                        </a:rPr>
                        <a:t>Course review</a:t>
                      </a:r>
                    </a:p>
                  </a:txBody>
                  <a:tcPr anchor="ctr"/>
                </a:tc>
                <a:extLst>
                  <a:ext uri="{0D108BD9-81ED-4DB2-BD59-A6C34878D82A}">
                    <a16:rowId xmlns:a16="http://schemas.microsoft.com/office/drawing/2014/main" val="2135397608"/>
                  </a:ext>
                </a:extLst>
              </a:tr>
              <a:tr h="328788">
                <a:tc>
                  <a:txBody>
                    <a:bodyPr/>
                    <a:lstStyle/>
                    <a:p>
                      <a:r>
                        <a:rPr lang="en-GB" sz="1400" i="0">
                          <a:latin typeface="+mj-lt"/>
                        </a:rPr>
                        <a:t>3.35-4.00pm</a:t>
                      </a:r>
                    </a:p>
                  </a:txBody>
                  <a:tcPr anchor="ctr"/>
                </a:tc>
                <a:tc>
                  <a:txBody>
                    <a:bodyPr/>
                    <a:lstStyle/>
                    <a:p>
                      <a:r>
                        <a:rPr lang="en-GB" sz="1400" b="0" i="0" kern="1200">
                          <a:solidFill>
                            <a:schemeClr val="dk1"/>
                          </a:solidFill>
                          <a:latin typeface="+mj-lt"/>
                          <a:ea typeface="+mn-ea"/>
                          <a:cs typeface="+mn-cs"/>
                        </a:rPr>
                        <a:t>Buddies and action planning  30 min</a:t>
                      </a:r>
                    </a:p>
                  </a:txBody>
                  <a:tcPr anchor="ctr"/>
                </a:tc>
                <a:extLst>
                  <a:ext uri="{0D108BD9-81ED-4DB2-BD59-A6C34878D82A}">
                    <a16:rowId xmlns:a16="http://schemas.microsoft.com/office/drawing/2014/main" val="3207661240"/>
                  </a:ext>
                </a:extLst>
              </a:tr>
              <a:tr h="328788">
                <a:tc>
                  <a:txBody>
                    <a:bodyPr/>
                    <a:lstStyle/>
                    <a:p>
                      <a:r>
                        <a:rPr lang="en-GB" sz="1400" i="1">
                          <a:latin typeface="+mj-lt"/>
                        </a:rPr>
                        <a:t>4.00</a:t>
                      </a:r>
                    </a:p>
                  </a:txBody>
                  <a:tcPr anchor="ctr"/>
                </a:tc>
                <a:tc>
                  <a:txBody>
                    <a:bodyPr/>
                    <a:lstStyle/>
                    <a:p>
                      <a:r>
                        <a:rPr lang="en-GB" sz="1400" b="0" i="1" kern="1200">
                          <a:solidFill>
                            <a:schemeClr val="dk1"/>
                          </a:solidFill>
                          <a:latin typeface="+mj-lt"/>
                          <a:ea typeface="+mn-ea"/>
                          <a:cs typeface="+mn-cs"/>
                        </a:rPr>
                        <a:t>Close</a:t>
                      </a:r>
                    </a:p>
                  </a:txBody>
                  <a:tcPr anchor="ctr"/>
                </a:tc>
                <a:extLst>
                  <a:ext uri="{0D108BD9-81ED-4DB2-BD59-A6C34878D82A}">
                    <a16:rowId xmlns:a16="http://schemas.microsoft.com/office/drawing/2014/main" val="247605245"/>
                  </a:ext>
                </a:extLst>
              </a:tr>
            </a:tbl>
          </a:graphicData>
        </a:graphic>
      </p:graphicFrame>
      <p:sp>
        <p:nvSpPr>
          <p:cNvPr id="3" name="TextBox 2">
            <a:extLst>
              <a:ext uri="{FF2B5EF4-FFF2-40B4-BE49-F238E27FC236}">
                <a16:creationId xmlns:a16="http://schemas.microsoft.com/office/drawing/2014/main" id="{A2251D9B-F374-4BE3-B040-DD9D060016FB}"/>
              </a:ext>
            </a:extLst>
          </p:cNvPr>
          <p:cNvSpPr txBox="1"/>
          <p:nvPr/>
        </p:nvSpPr>
        <p:spPr>
          <a:xfrm>
            <a:off x="427693" y="5719131"/>
            <a:ext cx="5633138" cy="369332"/>
          </a:xfrm>
          <a:prstGeom prst="rect">
            <a:avLst/>
          </a:prstGeom>
          <a:noFill/>
        </p:spPr>
        <p:txBody>
          <a:bodyPr wrap="square" lIns="91440" tIns="45720" rIns="91440" bIns="45720" rtlCol="0" anchor="t">
            <a:spAutoFit/>
          </a:bodyPr>
          <a:lstStyle/>
          <a:p>
            <a:endParaRPr lang="en-GB" b="1">
              <a:cs typeface="Calibri"/>
            </a:endParaRPr>
          </a:p>
        </p:txBody>
      </p:sp>
    </p:spTree>
    <p:extLst>
      <p:ext uri="{BB962C8B-B14F-4D97-AF65-F5344CB8AC3E}">
        <p14:creationId xmlns:p14="http://schemas.microsoft.com/office/powerpoint/2010/main" val="3665552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5E888E-5211-4148-B12C-B7DE9AFA3CBA}"/>
              </a:ext>
            </a:extLst>
          </p:cNvPr>
          <p:cNvSpPr>
            <a:spLocks noGrp="1"/>
          </p:cNvSpPr>
          <p:nvPr>
            <p:ph idx="1"/>
          </p:nvPr>
        </p:nvSpPr>
        <p:spPr/>
        <p:txBody>
          <a:bodyPr/>
          <a:lstStyle/>
          <a:p>
            <a:r>
              <a:rPr lang="en-GB"/>
              <a:t>The role of the facilitator</a:t>
            </a:r>
          </a:p>
        </p:txBody>
      </p:sp>
    </p:spTree>
    <p:extLst>
      <p:ext uri="{BB962C8B-B14F-4D97-AF65-F5344CB8AC3E}">
        <p14:creationId xmlns:p14="http://schemas.microsoft.com/office/powerpoint/2010/main" val="3347987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normAutofit/>
          </a:bodyPr>
          <a:lstStyle/>
          <a:p>
            <a:r>
              <a:rPr lang="en-GB"/>
              <a:t>Trainer notes: The role of the facilitator</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257708" y="937586"/>
            <a:ext cx="8628583" cy="5552901"/>
          </a:xfrm>
        </p:spPr>
        <p:txBody>
          <a:bodyPr vert="horz" lIns="91440" tIns="45720" rIns="91440" bIns="45720" rtlCol="0" anchor="t">
            <a:noAutofit/>
          </a:bodyPr>
          <a:lstStyle/>
          <a:p>
            <a:pPr marL="0" indent="0">
              <a:spcBef>
                <a:spcPts val="0"/>
              </a:spcBef>
              <a:buNone/>
            </a:pPr>
            <a:r>
              <a:rPr lang="en-GB" sz="1200" b="1">
                <a:latin typeface="Calibri Light"/>
                <a:cs typeface="Calibri Light"/>
              </a:rPr>
              <a:t>Purpose: </a:t>
            </a:r>
            <a:r>
              <a:rPr lang="en-GB" sz="1200">
                <a:latin typeface="Calibri Light"/>
                <a:cs typeface="Calibri Light"/>
              </a:rPr>
              <a:t> to explore the role of the peer when working with groups, and some of the core skills needed to facilitate groups effectively.</a:t>
            </a:r>
          </a:p>
          <a:p>
            <a:pPr marL="0" indent="0">
              <a:lnSpc>
                <a:spcPct val="100000"/>
              </a:lnSpc>
              <a:spcBef>
                <a:spcPts val="0"/>
              </a:spcBef>
              <a:spcAft>
                <a:spcPts val="600"/>
              </a:spcAft>
              <a:buNone/>
            </a:pPr>
            <a:endParaRPr lang="en-GB" sz="1200" b="1"/>
          </a:p>
          <a:p>
            <a:pPr marL="0" indent="0">
              <a:spcBef>
                <a:spcPts val="0"/>
              </a:spcBef>
              <a:buNone/>
            </a:pPr>
            <a:r>
              <a:rPr lang="en-GB" sz="1200" b="1">
                <a:latin typeface="Calibri Light"/>
                <a:cs typeface="Calibri Light"/>
              </a:rPr>
              <a:t>Materials: </a:t>
            </a:r>
            <a:r>
              <a:rPr lang="en-GB" sz="1200">
                <a:latin typeface="Calibri Light"/>
                <a:cs typeface="Calibri Light"/>
              </a:rPr>
              <a:t> </a:t>
            </a:r>
            <a:endParaRPr lang="en-GB" sz="1200" b="1"/>
          </a:p>
          <a:p>
            <a:pPr marL="0" indent="0">
              <a:buNone/>
            </a:pPr>
            <a:r>
              <a:rPr lang="en-GB" sz="1200" b="1">
                <a:latin typeface="Calibri Light"/>
                <a:cs typeface="Calibri Light"/>
              </a:rPr>
              <a:t>Instructions: </a:t>
            </a:r>
            <a:r>
              <a:rPr lang="en-GB" sz="1200">
                <a:latin typeface="Calibri Light"/>
                <a:cs typeface="Calibri Light"/>
              </a:rPr>
              <a:t>Explain that through the course of the training, the focus has been largely on working with individuals. One of the roles that peers sometimes have to play is facilitating groups of people, either in training or in other contexts. Stress the fact that although these skills might not be relevant to everybody in the group right now, their useful skills to have in your toolkit in case you find yourself working with groups in the future.</a:t>
            </a:r>
          </a:p>
          <a:p>
            <a:pPr marL="0" indent="0">
              <a:buNone/>
            </a:pPr>
            <a:r>
              <a:rPr lang="en-GB" sz="1200" b="1">
                <a:latin typeface="Calibri Light"/>
                <a:cs typeface="Calibri Light"/>
              </a:rPr>
              <a:t>Activity</a:t>
            </a:r>
            <a:r>
              <a:rPr lang="en-GB" sz="1200">
                <a:latin typeface="Calibri Light"/>
                <a:cs typeface="Calibri Light"/>
              </a:rPr>
              <a:t>: Split participants into small groups and talk through the activity on slide 22. Ask them to discuss the types of groups a peer might be asked to facilitate (based on groups they have facilitated or attended), and what skills might be needed when working with groups. Debrief by asking participants to share their thoughts from their group discussion. Write these up on the flipchart/whiteboard.</a:t>
            </a:r>
          </a:p>
          <a:p>
            <a:pPr marL="0" indent="0">
              <a:buNone/>
            </a:pPr>
            <a:r>
              <a:rPr lang="en-GB" sz="1200">
                <a:latin typeface="Calibri Light"/>
                <a:cs typeface="Calibri Light"/>
              </a:rPr>
              <a:t>Share the definition of facilitation on slide 23. Explain that regardless of the context, the facilitator’s role is literally to “make the process easier”. Reference any of the ideas that came up in the group discussion that might be about making things easier, for example building trust, listening, or supporting learning.</a:t>
            </a:r>
          </a:p>
          <a:p>
            <a:pPr marL="0" indent="0">
              <a:buNone/>
            </a:pPr>
            <a:r>
              <a:rPr lang="en-GB" sz="1200">
                <a:latin typeface="Calibri Light"/>
                <a:cs typeface="Calibri Light"/>
              </a:rPr>
              <a:t>Explain that the facilitator’s role usually includes two key dimensions (slide 24). The first is looking after the “what” of the group’s work, i.e. the content of what they are working on, ensuring that the group stays on track, or gets what they need out of the conversation. The second is the “how” of the session, focusing on how people are working together, how individuals are feeling about the session, and ensuring individual and collective group safety. The facilitator will usually sit somewhere along the spectrum at the bottom of the chart depending on the circumstances. Go back to the list of skills that the group identified in the activity, and point out skills that relate to the “what” and skills that relate to the “how”. Remind the group that both of these are important, but the nature of the session should determine how much focus or emphasis there is on each. Ask the group which of the examples they have come up with might have more of a focus on which of the dimensions. Facilitate a brief conversation about these two aspects of the facilitator’s role in relation to participants’ own experience of facilitating groups.</a:t>
            </a:r>
          </a:p>
          <a:p>
            <a:pPr marL="0" indent="0">
              <a:buNone/>
            </a:pPr>
            <a:r>
              <a:rPr lang="en-GB" sz="1200" b="1">
                <a:latin typeface="Calibri Light"/>
                <a:cs typeface="Calibri Light"/>
              </a:rPr>
              <a:t>Timings: </a:t>
            </a:r>
            <a:r>
              <a:rPr lang="en-GB" sz="1200">
                <a:latin typeface="Calibri Light"/>
                <a:cs typeface="Calibri Light"/>
              </a:rPr>
              <a:t>Activity 10 mins, Debrief 10 mins, Definition and dimensions 20 mins</a:t>
            </a:r>
            <a:endParaRPr lang="en-GB" sz="1200" b="1">
              <a:latin typeface="Calibri Light"/>
              <a:cs typeface="Calibri Light"/>
            </a:endParaRPr>
          </a:p>
          <a:p>
            <a:pPr marL="0" indent="0">
              <a:lnSpc>
                <a:spcPct val="100000"/>
              </a:lnSpc>
              <a:spcBef>
                <a:spcPts val="0"/>
              </a:spcBef>
              <a:spcAft>
                <a:spcPts val="600"/>
              </a:spcAft>
              <a:buNone/>
            </a:pPr>
            <a:endParaRPr lang="en-GB" sz="1200" b="1"/>
          </a:p>
          <a:p>
            <a:pPr marL="0" indent="0">
              <a:spcBef>
                <a:spcPts val="0"/>
              </a:spcBef>
              <a:buNone/>
            </a:pPr>
            <a:endParaRPr lang="en-GB" sz="1200" b="1"/>
          </a:p>
        </p:txBody>
      </p:sp>
    </p:spTree>
    <p:extLst>
      <p:ext uri="{BB962C8B-B14F-4D97-AF65-F5344CB8AC3E}">
        <p14:creationId xmlns:p14="http://schemas.microsoft.com/office/powerpoint/2010/main" val="3194546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B04E-7761-4206-864A-D4C99DC3339F}"/>
              </a:ext>
            </a:extLst>
          </p:cNvPr>
          <p:cNvSpPr>
            <a:spLocks noGrp="1"/>
          </p:cNvSpPr>
          <p:nvPr>
            <p:ph type="title"/>
          </p:nvPr>
        </p:nvSpPr>
        <p:spPr/>
        <p:txBody>
          <a:bodyPr/>
          <a:lstStyle/>
          <a:p>
            <a:r>
              <a:rPr lang="en-GB"/>
              <a:t>The role of the peer with groups</a:t>
            </a:r>
          </a:p>
        </p:txBody>
      </p:sp>
      <p:sp>
        <p:nvSpPr>
          <p:cNvPr id="3" name="Content Placeholder 2">
            <a:extLst>
              <a:ext uri="{FF2B5EF4-FFF2-40B4-BE49-F238E27FC236}">
                <a16:creationId xmlns:a16="http://schemas.microsoft.com/office/drawing/2014/main" id="{5408BED8-A6A5-450E-A3FD-F9BE776F2A00}"/>
              </a:ext>
            </a:extLst>
          </p:cNvPr>
          <p:cNvSpPr>
            <a:spLocks noGrp="1"/>
          </p:cNvSpPr>
          <p:nvPr>
            <p:ph idx="1"/>
          </p:nvPr>
        </p:nvSpPr>
        <p:spPr>
          <a:xfrm>
            <a:off x="489857" y="2473568"/>
            <a:ext cx="8288614" cy="3365025"/>
          </a:xfrm>
        </p:spPr>
        <p:txBody>
          <a:bodyPr/>
          <a:lstStyle/>
          <a:p>
            <a:pPr marL="0" indent="0" algn="ctr">
              <a:buNone/>
            </a:pPr>
            <a:r>
              <a:rPr lang="en-GB"/>
              <a:t>What types of groups might you facilitate as a peer?</a:t>
            </a:r>
          </a:p>
          <a:p>
            <a:pPr marL="0" indent="0" algn="ctr">
              <a:buNone/>
            </a:pPr>
            <a:endParaRPr lang="en-GB"/>
          </a:p>
          <a:p>
            <a:pPr marL="0" indent="0" algn="ctr">
              <a:buNone/>
            </a:pPr>
            <a:r>
              <a:rPr lang="en-GB"/>
              <a:t>What skills are needed when facilitating groups?</a:t>
            </a:r>
          </a:p>
        </p:txBody>
      </p:sp>
    </p:spTree>
    <p:extLst>
      <p:ext uri="{BB962C8B-B14F-4D97-AF65-F5344CB8AC3E}">
        <p14:creationId xmlns:p14="http://schemas.microsoft.com/office/powerpoint/2010/main" val="571405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9D3F6E0-D6BC-4FCA-B690-BFC227516344}"/>
              </a:ext>
            </a:extLst>
          </p:cNvPr>
          <p:cNvSpPr/>
          <p:nvPr/>
        </p:nvSpPr>
        <p:spPr>
          <a:xfrm>
            <a:off x="727363" y="1693718"/>
            <a:ext cx="7689273" cy="3470563"/>
          </a:xfrm>
          <a:prstGeom prst="round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68B3A4-264C-4E73-BFD1-B938ABF8EA46}"/>
              </a:ext>
            </a:extLst>
          </p:cNvPr>
          <p:cNvSpPr/>
          <p:nvPr/>
        </p:nvSpPr>
        <p:spPr>
          <a:xfrm>
            <a:off x="7739754" y="4485993"/>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5A259F6-3F7C-4140-A651-3A0C2D59DDA8}"/>
              </a:ext>
            </a:extLst>
          </p:cNvPr>
          <p:cNvSpPr/>
          <p:nvPr/>
        </p:nvSpPr>
        <p:spPr>
          <a:xfrm>
            <a:off x="365529" y="1526048"/>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B10EA493-2D11-4688-8C58-20AA35EF7CFA}"/>
              </a:ext>
            </a:extLst>
          </p:cNvPr>
          <p:cNvSpPr>
            <a:spLocks noGrp="1"/>
          </p:cNvSpPr>
          <p:nvPr>
            <p:ph type="title"/>
          </p:nvPr>
        </p:nvSpPr>
        <p:spPr/>
        <p:txBody>
          <a:bodyPr/>
          <a:lstStyle/>
          <a:p>
            <a:r>
              <a:rPr lang="en-GB"/>
              <a:t>Facilitate</a:t>
            </a:r>
          </a:p>
        </p:txBody>
      </p:sp>
      <p:sp>
        <p:nvSpPr>
          <p:cNvPr id="5" name="Content Placeholder 4">
            <a:extLst>
              <a:ext uri="{FF2B5EF4-FFF2-40B4-BE49-F238E27FC236}">
                <a16:creationId xmlns:a16="http://schemas.microsoft.com/office/drawing/2014/main" id="{4E8EBA31-6750-4B24-91D0-D4DA7A95C9E9}"/>
              </a:ext>
            </a:extLst>
          </p:cNvPr>
          <p:cNvSpPr>
            <a:spLocks noGrp="1"/>
          </p:cNvSpPr>
          <p:nvPr>
            <p:ph idx="1"/>
          </p:nvPr>
        </p:nvSpPr>
        <p:spPr>
          <a:xfrm>
            <a:off x="1333095" y="2147363"/>
            <a:ext cx="6477808" cy="2563273"/>
          </a:xfrm>
        </p:spPr>
        <p:txBody>
          <a:bodyPr anchor="ctr"/>
          <a:lstStyle/>
          <a:p>
            <a:pPr marL="0" indent="0" algn="ctr">
              <a:buNone/>
            </a:pPr>
            <a:r>
              <a:rPr lang="en-GB"/>
              <a:t>Make (an action or process) easy or easier.</a:t>
            </a:r>
          </a:p>
        </p:txBody>
      </p:sp>
      <p:sp>
        <p:nvSpPr>
          <p:cNvPr id="7" name="TextBox 6">
            <a:extLst>
              <a:ext uri="{FF2B5EF4-FFF2-40B4-BE49-F238E27FC236}">
                <a16:creationId xmlns:a16="http://schemas.microsoft.com/office/drawing/2014/main" id="{04A77297-6111-47A8-8F9D-7EC90A5DA7AF}"/>
              </a:ext>
            </a:extLst>
          </p:cNvPr>
          <p:cNvSpPr txBox="1"/>
          <p:nvPr/>
        </p:nvSpPr>
        <p:spPr>
          <a:xfrm>
            <a:off x="7880811" y="4353518"/>
            <a:ext cx="867545" cy="1938992"/>
          </a:xfrm>
          <a:prstGeom prst="rect">
            <a:avLst/>
          </a:prstGeom>
          <a:noFill/>
        </p:spPr>
        <p:txBody>
          <a:bodyPr wrap="none" rtlCol="0">
            <a:spAutoFit/>
          </a:bodyPr>
          <a:lstStyle/>
          <a:p>
            <a:r>
              <a:rPr lang="en-GB" sz="12000">
                <a:solidFill>
                  <a:schemeClr val="accent1"/>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70D730A9-8508-449B-8EE9-04043BE6DA72}"/>
              </a:ext>
            </a:extLst>
          </p:cNvPr>
          <p:cNvSpPr/>
          <p:nvPr/>
        </p:nvSpPr>
        <p:spPr>
          <a:xfrm>
            <a:off x="489857" y="6084761"/>
            <a:ext cx="6814952" cy="261610"/>
          </a:xfrm>
          <a:prstGeom prst="rect">
            <a:avLst/>
          </a:prstGeom>
        </p:spPr>
        <p:txBody>
          <a:bodyPr wrap="square">
            <a:spAutoFit/>
          </a:bodyPr>
          <a:lstStyle/>
          <a:p>
            <a:r>
              <a:rPr lang="en-GB" sz="1100"/>
              <a:t>Oxford dictionaries</a:t>
            </a:r>
          </a:p>
        </p:txBody>
      </p:sp>
      <p:sp>
        <p:nvSpPr>
          <p:cNvPr id="9" name="Rectangle 8">
            <a:extLst>
              <a:ext uri="{FF2B5EF4-FFF2-40B4-BE49-F238E27FC236}">
                <a16:creationId xmlns:a16="http://schemas.microsoft.com/office/drawing/2014/main" id="{C6D810C6-038B-4E78-904A-2B707C643DCE}"/>
              </a:ext>
            </a:extLst>
          </p:cNvPr>
          <p:cNvSpPr/>
          <p:nvPr/>
        </p:nvSpPr>
        <p:spPr>
          <a:xfrm>
            <a:off x="406717" y="1302392"/>
            <a:ext cx="1252266" cy="1938992"/>
          </a:xfrm>
          <a:prstGeom prst="rect">
            <a:avLst/>
          </a:prstGeom>
        </p:spPr>
        <p:txBody>
          <a:bodyPr wrap="none">
            <a:spAutoFit/>
          </a:bodyPr>
          <a:lstStyle/>
          <a:p>
            <a:r>
              <a:rPr lang="en-GB" sz="12000">
                <a:solidFill>
                  <a:schemeClr val="accent1"/>
                </a:solidFill>
                <a:latin typeface="Times New Roman" panose="02020603050405020304" pitchFamily="18" charset="0"/>
                <a:cs typeface="Times New Roman" panose="02020603050405020304" pitchFamily="18" charset="0"/>
              </a:rPr>
              <a:t>“ </a:t>
            </a:r>
            <a:endParaRPr lang="en-GB" sz="12000"/>
          </a:p>
        </p:txBody>
      </p:sp>
    </p:spTree>
    <p:extLst>
      <p:ext uri="{BB962C8B-B14F-4D97-AF65-F5344CB8AC3E}">
        <p14:creationId xmlns:p14="http://schemas.microsoft.com/office/powerpoint/2010/main" val="2268243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98C2C-10D3-4E71-B163-2BB0E3DA1EA0}"/>
              </a:ext>
            </a:extLst>
          </p:cNvPr>
          <p:cNvSpPr>
            <a:spLocks noGrp="1"/>
          </p:cNvSpPr>
          <p:nvPr>
            <p:ph type="title"/>
          </p:nvPr>
        </p:nvSpPr>
        <p:spPr/>
        <p:txBody>
          <a:bodyPr/>
          <a:lstStyle/>
          <a:p>
            <a:r>
              <a:rPr lang="en-GB"/>
              <a:t>Dimensions of facilitation</a:t>
            </a:r>
          </a:p>
        </p:txBody>
      </p:sp>
      <p:sp>
        <p:nvSpPr>
          <p:cNvPr id="6" name="Rectangle 5">
            <a:extLst>
              <a:ext uri="{FF2B5EF4-FFF2-40B4-BE49-F238E27FC236}">
                <a16:creationId xmlns:a16="http://schemas.microsoft.com/office/drawing/2014/main" id="{08FF7932-B710-49D2-B743-CBC473928A38}"/>
              </a:ext>
            </a:extLst>
          </p:cNvPr>
          <p:cNvSpPr/>
          <p:nvPr/>
        </p:nvSpPr>
        <p:spPr>
          <a:xfrm>
            <a:off x="489860" y="1356389"/>
            <a:ext cx="8164303" cy="354608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GB" sz="3000">
              <a:solidFill>
                <a:schemeClr val="accent1"/>
              </a:solidFill>
              <a:latin typeface="Univers LT Std 65 Bold"/>
              <a:cs typeface="Univers LT Std 65 Bold"/>
            </a:endParaRPr>
          </a:p>
        </p:txBody>
      </p:sp>
      <p:cxnSp>
        <p:nvCxnSpPr>
          <p:cNvPr id="7" name="Straight Connector 6">
            <a:extLst>
              <a:ext uri="{FF2B5EF4-FFF2-40B4-BE49-F238E27FC236}">
                <a16:creationId xmlns:a16="http://schemas.microsoft.com/office/drawing/2014/main" id="{15D3B94B-58B3-4510-95C5-8A45E16AF03D}"/>
              </a:ext>
            </a:extLst>
          </p:cNvPr>
          <p:cNvCxnSpPr>
            <a:cxnSpLocks/>
          </p:cNvCxnSpPr>
          <p:nvPr/>
        </p:nvCxnSpPr>
        <p:spPr>
          <a:xfrm>
            <a:off x="489860" y="1363823"/>
            <a:ext cx="8164306" cy="35460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Isosceles Triangle 9">
            <a:extLst>
              <a:ext uri="{FF2B5EF4-FFF2-40B4-BE49-F238E27FC236}">
                <a16:creationId xmlns:a16="http://schemas.microsoft.com/office/drawing/2014/main" id="{ED1D4EAA-85D4-4BFA-8AD2-43289DFD1E22}"/>
              </a:ext>
            </a:extLst>
          </p:cNvPr>
          <p:cNvSpPr/>
          <p:nvPr/>
        </p:nvSpPr>
        <p:spPr>
          <a:xfrm>
            <a:off x="489857" y="1363823"/>
            <a:ext cx="8164302" cy="3553522"/>
          </a:xfrm>
          <a:prstGeom prst="triangle">
            <a:avLst>
              <a:gd name="adj" fmla="val 0"/>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l"/>
            <a:endParaRPr lang="en-GB" sz="3000">
              <a:solidFill>
                <a:schemeClr val="accent1"/>
              </a:solidFill>
              <a:latin typeface="Univers LT Std 65 Bold"/>
              <a:cs typeface="Univers LT Std 65 Bold"/>
            </a:endParaRPr>
          </a:p>
        </p:txBody>
      </p:sp>
      <p:sp>
        <p:nvSpPr>
          <p:cNvPr id="17" name="TextBox 16">
            <a:extLst>
              <a:ext uri="{FF2B5EF4-FFF2-40B4-BE49-F238E27FC236}">
                <a16:creationId xmlns:a16="http://schemas.microsoft.com/office/drawing/2014/main" id="{37AAB29B-B25B-4380-95C8-35AA1809264B}"/>
              </a:ext>
            </a:extLst>
          </p:cNvPr>
          <p:cNvSpPr txBox="1"/>
          <p:nvPr/>
        </p:nvSpPr>
        <p:spPr>
          <a:xfrm>
            <a:off x="1344824" y="3792502"/>
            <a:ext cx="2096600" cy="369332"/>
          </a:xfrm>
          <a:prstGeom prst="rect">
            <a:avLst/>
          </a:prstGeom>
          <a:noFill/>
        </p:spPr>
        <p:txBody>
          <a:bodyPr wrap="none" rtlCol="0">
            <a:spAutoFit/>
          </a:bodyPr>
          <a:lstStyle/>
          <a:p>
            <a:r>
              <a:rPr lang="en-GB"/>
              <a:t>Focus on the “what”</a:t>
            </a:r>
          </a:p>
        </p:txBody>
      </p:sp>
      <p:sp>
        <p:nvSpPr>
          <p:cNvPr id="18" name="TextBox 17">
            <a:extLst>
              <a:ext uri="{FF2B5EF4-FFF2-40B4-BE49-F238E27FC236}">
                <a16:creationId xmlns:a16="http://schemas.microsoft.com/office/drawing/2014/main" id="{0E1BC550-E83C-4DDF-8DF1-CA36CE3BCE1E}"/>
              </a:ext>
            </a:extLst>
          </p:cNvPr>
          <p:cNvSpPr txBox="1"/>
          <p:nvPr/>
        </p:nvSpPr>
        <p:spPr>
          <a:xfrm>
            <a:off x="5951993" y="2151271"/>
            <a:ext cx="2042034" cy="369332"/>
          </a:xfrm>
          <a:prstGeom prst="rect">
            <a:avLst/>
          </a:prstGeom>
          <a:noFill/>
        </p:spPr>
        <p:txBody>
          <a:bodyPr wrap="none" rtlCol="0">
            <a:spAutoFit/>
          </a:bodyPr>
          <a:lstStyle/>
          <a:p>
            <a:r>
              <a:rPr lang="en-GB"/>
              <a:t>Focus on the “how”</a:t>
            </a:r>
          </a:p>
        </p:txBody>
      </p:sp>
      <p:sp>
        <p:nvSpPr>
          <p:cNvPr id="19" name="TextBox 18">
            <a:extLst>
              <a:ext uri="{FF2B5EF4-FFF2-40B4-BE49-F238E27FC236}">
                <a16:creationId xmlns:a16="http://schemas.microsoft.com/office/drawing/2014/main" id="{78004A89-2E28-42BF-9748-3C1F5709C817}"/>
              </a:ext>
            </a:extLst>
          </p:cNvPr>
          <p:cNvSpPr txBox="1"/>
          <p:nvPr/>
        </p:nvSpPr>
        <p:spPr>
          <a:xfrm>
            <a:off x="489850" y="5319849"/>
            <a:ext cx="2123082" cy="369332"/>
          </a:xfrm>
          <a:prstGeom prst="rect">
            <a:avLst/>
          </a:prstGeom>
          <a:noFill/>
        </p:spPr>
        <p:txBody>
          <a:bodyPr wrap="square" rtlCol="0">
            <a:spAutoFit/>
          </a:bodyPr>
          <a:lstStyle/>
          <a:p>
            <a:r>
              <a:rPr lang="en-GB"/>
              <a:t>Strong content focus</a:t>
            </a:r>
          </a:p>
        </p:txBody>
      </p:sp>
      <p:sp>
        <p:nvSpPr>
          <p:cNvPr id="20" name="TextBox 19">
            <a:extLst>
              <a:ext uri="{FF2B5EF4-FFF2-40B4-BE49-F238E27FC236}">
                <a16:creationId xmlns:a16="http://schemas.microsoft.com/office/drawing/2014/main" id="{FB1A9686-F99E-43BA-8998-3804DBE54A75}"/>
              </a:ext>
            </a:extLst>
          </p:cNvPr>
          <p:cNvSpPr txBox="1"/>
          <p:nvPr/>
        </p:nvSpPr>
        <p:spPr>
          <a:xfrm>
            <a:off x="6704080" y="5319849"/>
            <a:ext cx="1950086" cy="369332"/>
          </a:xfrm>
          <a:prstGeom prst="rect">
            <a:avLst/>
          </a:prstGeom>
          <a:noFill/>
        </p:spPr>
        <p:txBody>
          <a:bodyPr wrap="square" rtlCol="0">
            <a:spAutoFit/>
          </a:bodyPr>
          <a:lstStyle/>
          <a:p>
            <a:pPr algn="r"/>
            <a:r>
              <a:rPr lang="en-GB"/>
              <a:t>Strong group focus</a:t>
            </a:r>
          </a:p>
        </p:txBody>
      </p:sp>
      <p:cxnSp>
        <p:nvCxnSpPr>
          <p:cNvPr id="22" name="Straight Arrow Connector 21">
            <a:extLst>
              <a:ext uri="{FF2B5EF4-FFF2-40B4-BE49-F238E27FC236}">
                <a16:creationId xmlns:a16="http://schemas.microsoft.com/office/drawing/2014/main" id="{355CCA6A-5E00-4850-9A32-873A4A504CCB}"/>
              </a:ext>
            </a:extLst>
          </p:cNvPr>
          <p:cNvCxnSpPr>
            <a:cxnSpLocks/>
          </p:cNvCxnSpPr>
          <p:nvPr/>
        </p:nvCxnSpPr>
        <p:spPr>
          <a:xfrm>
            <a:off x="489850" y="5129379"/>
            <a:ext cx="8164309" cy="0"/>
          </a:xfrm>
          <a:prstGeom prst="straightConnector1">
            <a:avLst/>
          </a:prstGeom>
          <a:ln w="762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498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D3DD6F-5308-44F5-849F-29990C7DFBB1}"/>
              </a:ext>
            </a:extLst>
          </p:cNvPr>
          <p:cNvSpPr>
            <a:spLocks noGrp="1"/>
          </p:cNvSpPr>
          <p:nvPr>
            <p:ph idx="1"/>
          </p:nvPr>
        </p:nvSpPr>
        <p:spPr/>
        <p:txBody>
          <a:bodyPr/>
          <a:lstStyle/>
          <a:p>
            <a:r>
              <a:rPr lang="en-GB"/>
              <a:t>Contracting</a:t>
            </a:r>
          </a:p>
        </p:txBody>
      </p:sp>
    </p:spTree>
    <p:extLst>
      <p:ext uri="{BB962C8B-B14F-4D97-AF65-F5344CB8AC3E}">
        <p14:creationId xmlns:p14="http://schemas.microsoft.com/office/powerpoint/2010/main" val="3823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BC9E-F685-43FC-8930-BB69F74D750A}"/>
              </a:ext>
            </a:extLst>
          </p:cNvPr>
          <p:cNvSpPr>
            <a:spLocks noGrp="1"/>
          </p:cNvSpPr>
          <p:nvPr>
            <p:ph type="title"/>
          </p:nvPr>
        </p:nvSpPr>
        <p:spPr/>
        <p:txBody>
          <a:bodyPr/>
          <a:lstStyle/>
          <a:p>
            <a:r>
              <a:rPr lang="en-GB"/>
              <a:t>Trainer notes: Contracting</a:t>
            </a:r>
          </a:p>
        </p:txBody>
      </p:sp>
      <p:sp>
        <p:nvSpPr>
          <p:cNvPr id="3" name="Content Placeholder 2">
            <a:extLst>
              <a:ext uri="{FF2B5EF4-FFF2-40B4-BE49-F238E27FC236}">
                <a16:creationId xmlns:a16="http://schemas.microsoft.com/office/drawing/2014/main" id="{4501F005-2E33-412D-B7D6-F6F53EDEDC69}"/>
              </a:ext>
            </a:extLst>
          </p:cNvPr>
          <p:cNvSpPr>
            <a:spLocks noGrp="1"/>
          </p:cNvSpPr>
          <p:nvPr>
            <p:ph idx="1"/>
          </p:nvPr>
        </p:nvSpPr>
        <p:spPr>
          <a:xfrm>
            <a:off x="234462" y="888274"/>
            <a:ext cx="8710246" cy="5551715"/>
          </a:xfrm>
        </p:spPr>
        <p:txBody>
          <a:bodyPr vert="horz" lIns="91440" tIns="45720" rIns="91440" bIns="45720" rtlCol="0" anchor="t">
            <a:noAutofit/>
          </a:bodyPr>
          <a:lstStyle/>
          <a:p>
            <a:pPr marL="0" indent="0">
              <a:buNone/>
            </a:pPr>
            <a:r>
              <a:rPr lang="en-GB" sz="1200" b="1">
                <a:latin typeface="Calibri Light"/>
                <a:cs typeface="Calibri Light"/>
              </a:rPr>
              <a:t>Purpose: </a:t>
            </a:r>
            <a:r>
              <a:rPr lang="en-GB" sz="1200">
                <a:latin typeface="Calibri Light"/>
                <a:cs typeface="Calibri Light"/>
              </a:rPr>
              <a:t>to encourage participants to consider the importance of contracting and ground rules when working with groups</a:t>
            </a:r>
          </a:p>
          <a:p>
            <a:pPr marL="0" indent="0">
              <a:buNone/>
            </a:pPr>
            <a:r>
              <a:rPr lang="en-GB" sz="1200" b="1">
                <a:latin typeface="Calibri Light"/>
                <a:cs typeface="Calibri Light"/>
              </a:rPr>
              <a:t>Instructions: </a:t>
            </a:r>
            <a:r>
              <a:rPr lang="en-GB" sz="1200">
                <a:latin typeface="Calibri Light"/>
                <a:cs typeface="Calibri Light"/>
              </a:rPr>
              <a:t>ask the group what contracting might mean in this context. Share the definition on slide 27. Explain that in a formal sense contracting is about entering into some form of legally binding agreement. In facilitation of groups we are not entering into a legally binding agreement, however what we do need to do as facilitators is set up the session in such a way that everyone has a very clear agreement of the ways of working, expectations, and roles in order to provide a sense of safety.</a:t>
            </a:r>
          </a:p>
          <a:p>
            <a:pPr marL="0" indent="0">
              <a:buNone/>
            </a:pPr>
            <a:r>
              <a:rPr lang="en-GB" sz="1200">
                <a:latin typeface="Calibri Light"/>
                <a:cs typeface="Calibri Light"/>
              </a:rPr>
              <a:t>Ask the group what a facilitator can do to create this contract with the group. Write up some of their thoughts on the flipchart/whiteboard.</a:t>
            </a:r>
          </a:p>
          <a:p>
            <a:pPr marL="0" indent="0">
              <a:buNone/>
            </a:pPr>
            <a:r>
              <a:rPr lang="en-GB" sz="1200">
                <a:latin typeface="Calibri Light"/>
                <a:cs typeface="Calibri Light"/>
              </a:rPr>
              <a:t>Explain that when you’re working with a group, your contract often starts before the session begins, perhaps before you’ve even met the people you’ll be working with. Show the list of what makes up a contract on slide 28.</a:t>
            </a:r>
          </a:p>
          <a:p>
            <a:pPr marL="0" indent="0">
              <a:buNone/>
            </a:pPr>
            <a:r>
              <a:rPr lang="en-GB" sz="1200">
                <a:latin typeface="Calibri Light"/>
                <a:cs typeface="Calibri Light"/>
              </a:rPr>
              <a:t>Explain that every interaction that you have with the group forms part of your contract. This includes any communication you have in advance of the session, how you set up the room, how you set up the session, and how you interact with the group throughout. It is really important to consider what impression you want to make on the group, and what tone you want to set through all of these channels to ensure that people have a safe and consistent experience.</a:t>
            </a:r>
          </a:p>
          <a:p>
            <a:pPr marL="0" indent="0">
              <a:buNone/>
            </a:pPr>
            <a:r>
              <a:rPr lang="en-GB" sz="1200" b="1">
                <a:latin typeface="Calibri Light"/>
                <a:cs typeface="Calibri Light"/>
              </a:rPr>
              <a:t>Activity</a:t>
            </a:r>
            <a:r>
              <a:rPr lang="en-GB" sz="1200">
                <a:latin typeface="Calibri Light"/>
                <a:cs typeface="Calibri Light"/>
              </a:rPr>
              <a:t> in small groups ask people to reflect on contracting for today’s session,</a:t>
            </a:r>
            <a:r>
              <a:rPr lang="en-GB" sz="1200" b="1">
                <a:latin typeface="Calibri Light"/>
                <a:cs typeface="Calibri Light"/>
              </a:rPr>
              <a:t> </a:t>
            </a:r>
            <a:r>
              <a:rPr lang="en-GB" sz="1200">
                <a:latin typeface="Calibri Light"/>
                <a:cs typeface="Calibri Light"/>
              </a:rPr>
              <a:t>responding to the questions on slide 29, and considering all of the elements of the contract from the previous slide.</a:t>
            </a:r>
          </a:p>
          <a:p>
            <a:pPr marL="0" indent="0">
              <a:buNone/>
            </a:pPr>
            <a:r>
              <a:rPr lang="en-GB" sz="1200">
                <a:latin typeface="Calibri Light"/>
                <a:cs typeface="Calibri Light"/>
              </a:rPr>
              <a:t>Debrief by hearing back people’s reflections, encouraging people to share what they found helpful and what they might perhaps have done differently to contract today’s session.</a:t>
            </a:r>
          </a:p>
          <a:p>
            <a:pPr marL="0" indent="0">
              <a:buNone/>
            </a:pPr>
            <a:r>
              <a:rPr lang="en-GB" sz="1200">
                <a:latin typeface="Calibri Light"/>
                <a:cs typeface="Calibri Light"/>
              </a:rPr>
              <a:t>Stress the importance of spending enough time at the beginning of each session making people feel comfortable, welcome, and clear on what they can expect from the session. Make sure that some time is spent on ways of working, ideally allowing the group to design their own if there’s enough time, so that people are really clear about what is expected and acceptable during the session.</a:t>
            </a:r>
          </a:p>
          <a:p>
            <a:pPr marL="0" indent="0">
              <a:buNone/>
            </a:pPr>
            <a:r>
              <a:rPr lang="en-GB" sz="1200" b="1">
                <a:latin typeface="Calibri Light"/>
                <a:cs typeface="Calibri Light"/>
              </a:rPr>
              <a:t>Timings: </a:t>
            </a:r>
            <a:r>
              <a:rPr lang="en-GB" sz="1200">
                <a:latin typeface="Calibri Light"/>
                <a:cs typeface="Calibri Light"/>
              </a:rPr>
              <a:t>Definition and discussion 15 mins, activity 15 mins, debrief 15mins </a:t>
            </a:r>
            <a:endParaRPr lang="en-GB" sz="1200" b="1"/>
          </a:p>
        </p:txBody>
      </p:sp>
    </p:spTree>
    <p:extLst>
      <p:ext uri="{BB962C8B-B14F-4D97-AF65-F5344CB8AC3E}">
        <p14:creationId xmlns:p14="http://schemas.microsoft.com/office/powerpoint/2010/main" val="326754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9D3F6E0-D6BC-4FCA-B690-BFC227516344}"/>
              </a:ext>
            </a:extLst>
          </p:cNvPr>
          <p:cNvSpPr/>
          <p:nvPr/>
        </p:nvSpPr>
        <p:spPr>
          <a:xfrm>
            <a:off x="727363" y="1693718"/>
            <a:ext cx="7689273" cy="3470563"/>
          </a:xfrm>
          <a:prstGeom prst="round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68B3A4-264C-4E73-BFD1-B938ABF8EA46}"/>
              </a:ext>
            </a:extLst>
          </p:cNvPr>
          <p:cNvSpPr/>
          <p:nvPr/>
        </p:nvSpPr>
        <p:spPr>
          <a:xfrm>
            <a:off x="7739754" y="4485993"/>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5A259F6-3F7C-4140-A651-3A0C2D59DDA8}"/>
              </a:ext>
            </a:extLst>
          </p:cNvPr>
          <p:cNvSpPr/>
          <p:nvPr/>
        </p:nvSpPr>
        <p:spPr>
          <a:xfrm>
            <a:off x="365529" y="1526048"/>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B10EA493-2D11-4688-8C58-20AA35EF7CFA}"/>
              </a:ext>
            </a:extLst>
          </p:cNvPr>
          <p:cNvSpPr>
            <a:spLocks noGrp="1"/>
          </p:cNvSpPr>
          <p:nvPr>
            <p:ph type="title"/>
          </p:nvPr>
        </p:nvSpPr>
        <p:spPr/>
        <p:txBody>
          <a:bodyPr/>
          <a:lstStyle/>
          <a:p>
            <a:r>
              <a:rPr lang="en-GB"/>
              <a:t>Contract</a:t>
            </a:r>
          </a:p>
        </p:txBody>
      </p:sp>
      <p:sp>
        <p:nvSpPr>
          <p:cNvPr id="5" name="Content Placeholder 4">
            <a:extLst>
              <a:ext uri="{FF2B5EF4-FFF2-40B4-BE49-F238E27FC236}">
                <a16:creationId xmlns:a16="http://schemas.microsoft.com/office/drawing/2014/main" id="{4E8EBA31-6750-4B24-91D0-D4DA7A95C9E9}"/>
              </a:ext>
            </a:extLst>
          </p:cNvPr>
          <p:cNvSpPr>
            <a:spLocks noGrp="1"/>
          </p:cNvSpPr>
          <p:nvPr>
            <p:ph idx="1"/>
          </p:nvPr>
        </p:nvSpPr>
        <p:spPr>
          <a:xfrm>
            <a:off x="1333095" y="2147363"/>
            <a:ext cx="6477808" cy="2563273"/>
          </a:xfrm>
        </p:spPr>
        <p:txBody>
          <a:bodyPr anchor="ctr"/>
          <a:lstStyle/>
          <a:p>
            <a:pPr marL="0" indent="0" algn="ctr">
              <a:buNone/>
            </a:pPr>
            <a:r>
              <a:rPr lang="en-GB"/>
              <a:t>A binding agreement between two or more persons or parties</a:t>
            </a:r>
          </a:p>
        </p:txBody>
      </p:sp>
      <p:sp>
        <p:nvSpPr>
          <p:cNvPr id="7" name="TextBox 6">
            <a:extLst>
              <a:ext uri="{FF2B5EF4-FFF2-40B4-BE49-F238E27FC236}">
                <a16:creationId xmlns:a16="http://schemas.microsoft.com/office/drawing/2014/main" id="{04A77297-6111-47A8-8F9D-7EC90A5DA7AF}"/>
              </a:ext>
            </a:extLst>
          </p:cNvPr>
          <p:cNvSpPr txBox="1"/>
          <p:nvPr/>
        </p:nvSpPr>
        <p:spPr>
          <a:xfrm>
            <a:off x="7880811" y="4353518"/>
            <a:ext cx="867545" cy="1938992"/>
          </a:xfrm>
          <a:prstGeom prst="rect">
            <a:avLst/>
          </a:prstGeom>
          <a:noFill/>
        </p:spPr>
        <p:txBody>
          <a:bodyPr wrap="none" rtlCol="0">
            <a:spAutoFit/>
          </a:bodyPr>
          <a:lstStyle/>
          <a:p>
            <a:r>
              <a:rPr lang="en-GB" sz="12000">
                <a:solidFill>
                  <a:schemeClr val="accent1"/>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70D730A9-8508-449B-8EE9-04043BE6DA72}"/>
              </a:ext>
            </a:extLst>
          </p:cNvPr>
          <p:cNvSpPr/>
          <p:nvPr/>
        </p:nvSpPr>
        <p:spPr>
          <a:xfrm>
            <a:off x="489857" y="6084761"/>
            <a:ext cx="6814952" cy="261610"/>
          </a:xfrm>
          <a:prstGeom prst="rect">
            <a:avLst/>
          </a:prstGeom>
        </p:spPr>
        <p:txBody>
          <a:bodyPr wrap="square">
            <a:spAutoFit/>
          </a:bodyPr>
          <a:lstStyle/>
          <a:p>
            <a:r>
              <a:rPr lang="en-GB" sz="1100"/>
              <a:t>Merriam-Webster</a:t>
            </a:r>
          </a:p>
        </p:txBody>
      </p:sp>
      <p:sp>
        <p:nvSpPr>
          <p:cNvPr id="9" name="Rectangle 8">
            <a:extLst>
              <a:ext uri="{FF2B5EF4-FFF2-40B4-BE49-F238E27FC236}">
                <a16:creationId xmlns:a16="http://schemas.microsoft.com/office/drawing/2014/main" id="{C6D810C6-038B-4E78-904A-2B707C643DCE}"/>
              </a:ext>
            </a:extLst>
          </p:cNvPr>
          <p:cNvSpPr/>
          <p:nvPr/>
        </p:nvSpPr>
        <p:spPr>
          <a:xfrm>
            <a:off x="406717" y="1302392"/>
            <a:ext cx="1252266" cy="1938992"/>
          </a:xfrm>
          <a:prstGeom prst="rect">
            <a:avLst/>
          </a:prstGeom>
        </p:spPr>
        <p:txBody>
          <a:bodyPr wrap="none">
            <a:spAutoFit/>
          </a:bodyPr>
          <a:lstStyle/>
          <a:p>
            <a:r>
              <a:rPr lang="en-GB" sz="12000">
                <a:solidFill>
                  <a:schemeClr val="accent1"/>
                </a:solidFill>
                <a:latin typeface="Times New Roman" panose="02020603050405020304" pitchFamily="18" charset="0"/>
                <a:cs typeface="Times New Roman" panose="02020603050405020304" pitchFamily="18" charset="0"/>
              </a:rPr>
              <a:t>“ </a:t>
            </a:r>
            <a:endParaRPr lang="en-GB" sz="12000"/>
          </a:p>
        </p:txBody>
      </p:sp>
    </p:spTree>
    <p:extLst>
      <p:ext uri="{BB962C8B-B14F-4D97-AF65-F5344CB8AC3E}">
        <p14:creationId xmlns:p14="http://schemas.microsoft.com/office/powerpoint/2010/main" val="3947329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4A2A-1580-4C65-8FDB-B4D4935C70AD}"/>
              </a:ext>
            </a:extLst>
          </p:cNvPr>
          <p:cNvSpPr>
            <a:spLocks noGrp="1"/>
          </p:cNvSpPr>
          <p:nvPr>
            <p:ph type="title"/>
          </p:nvPr>
        </p:nvSpPr>
        <p:spPr/>
        <p:txBody>
          <a:bodyPr/>
          <a:lstStyle/>
          <a:p>
            <a:r>
              <a:rPr lang="en-GB"/>
              <a:t>What forms part of your group contract?</a:t>
            </a:r>
          </a:p>
        </p:txBody>
      </p:sp>
      <p:sp>
        <p:nvSpPr>
          <p:cNvPr id="3" name="Content Placeholder 2">
            <a:extLst>
              <a:ext uri="{FF2B5EF4-FFF2-40B4-BE49-F238E27FC236}">
                <a16:creationId xmlns:a16="http://schemas.microsoft.com/office/drawing/2014/main" id="{6B377C1E-36CA-4677-A8C9-AD5ACC228373}"/>
              </a:ext>
            </a:extLst>
          </p:cNvPr>
          <p:cNvSpPr>
            <a:spLocks noGrp="1"/>
          </p:cNvSpPr>
          <p:nvPr>
            <p:ph idx="1"/>
          </p:nvPr>
        </p:nvSpPr>
        <p:spPr>
          <a:xfrm>
            <a:off x="489857" y="1487255"/>
            <a:ext cx="5442020" cy="4859115"/>
          </a:xfrm>
        </p:spPr>
        <p:txBody>
          <a:bodyPr>
            <a:normAutofit/>
          </a:bodyPr>
          <a:lstStyle/>
          <a:p>
            <a:pPr lvl="0"/>
            <a:r>
              <a:rPr lang="en-GB"/>
              <a:t>Joining instructions</a:t>
            </a:r>
          </a:p>
          <a:p>
            <a:pPr lvl="0"/>
            <a:r>
              <a:rPr lang="en-GB"/>
              <a:t>Pre-course materials</a:t>
            </a:r>
          </a:p>
          <a:p>
            <a:pPr lvl="0"/>
            <a:r>
              <a:rPr lang="en-GB"/>
              <a:t>Room set up</a:t>
            </a:r>
          </a:p>
          <a:p>
            <a:pPr lvl="0"/>
            <a:r>
              <a:rPr lang="en-GB"/>
              <a:t>Greeting and introductions</a:t>
            </a:r>
          </a:p>
          <a:p>
            <a:pPr lvl="0"/>
            <a:r>
              <a:rPr lang="en-GB"/>
              <a:t>Session aims</a:t>
            </a:r>
          </a:p>
          <a:p>
            <a:pPr lvl="0"/>
            <a:r>
              <a:rPr lang="en-GB"/>
              <a:t>Ground rules and housekeeping</a:t>
            </a:r>
          </a:p>
          <a:p>
            <a:pPr lvl="0"/>
            <a:r>
              <a:rPr lang="en-GB"/>
              <a:t>How the facilitator engages with the group</a:t>
            </a:r>
          </a:p>
          <a:p>
            <a:pPr lvl="0"/>
            <a:r>
              <a:rPr lang="en-GB"/>
              <a:t>How the group engages with each other</a:t>
            </a:r>
          </a:p>
          <a:p>
            <a:endParaRPr lang="en-GB"/>
          </a:p>
        </p:txBody>
      </p:sp>
      <p:sp>
        <p:nvSpPr>
          <p:cNvPr id="4" name="Rectangle 3">
            <a:extLst>
              <a:ext uri="{FF2B5EF4-FFF2-40B4-BE49-F238E27FC236}">
                <a16:creationId xmlns:a16="http://schemas.microsoft.com/office/drawing/2014/main" id="{7D3DA8E6-5563-485F-A0DE-A4C64B010311}"/>
              </a:ext>
            </a:extLst>
          </p:cNvPr>
          <p:cNvSpPr/>
          <p:nvPr/>
        </p:nvSpPr>
        <p:spPr>
          <a:xfrm>
            <a:off x="0" y="6581001"/>
            <a:ext cx="4108739" cy="276999"/>
          </a:xfrm>
          <a:prstGeom prst="rect">
            <a:avLst/>
          </a:prstGeom>
          <a:noFill/>
        </p:spPr>
        <p:txBody>
          <a:bodyPr wrap="square">
            <a:spAutoFit/>
          </a:bodyPr>
          <a:lstStyle/>
          <a:p>
            <a:r>
              <a:rPr lang="en-GB" sz="1200">
                <a:solidFill>
                  <a:schemeClr val="bg2"/>
                </a:solidFill>
              </a:rPr>
              <a:t>Icons made by </a:t>
            </a:r>
            <a:r>
              <a:rPr lang="en-GB" sz="1200" err="1">
                <a:solidFill>
                  <a:schemeClr val="bg2"/>
                </a:solidFill>
              </a:rPr>
              <a:t>Freepik</a:t>
            </a:r>
            <a:r>
              <a:rPr lang="en-GB" sz="1200">
                <a:solidFill>
                  <a:schemeClr val="bg2"/>
                </a:solidFill>
              </a:rPr>
              <a:t> www.flaticon.com</a:t>
            </a:r>
          </a:p>
        </p:txBody>
      </p:sp>
      <p:pic>
        <p:nvPicPr>
          <p:cNvPr id="6" name="Picture 5" descr="A picture containing shape&#10;&#10;Description automatically generated">
            <a:extLst>
              <a:ext uri="{FF2B5EF4-FFF2-40B4-BE49-F238E27FC236}">
                <a16:creationId xmlns:a16="http://schemas.microsoft.com/office/drawing/2014/main" id="{5D144E9E-BD1C-42DB-A668-6CD9EEF725E3}"/>
              </a:ext>
            </a:extLst>
          </p:cNvPr>
          <p:cNvPicPr>
            <a:picLocks noChangeAspect="1"/>
          </p:cNvPicPr>
          <p:nvPr/>
        </p:nvPicPr>
        <p:blipFill>
          <a:blip r:embed="rId2"/>
          <a:stretch>
            <a:fillRect/>
          </a:stretch>
        </p:blipFill>
        <p:spPr>
          <a:xfrm>
            <a:off x="6084582" y="2468012"/>
            <a:ext cx="2438095" cy="2438095"/>
          </a:xfrm>
          <a:prstGeom prst="rect">
            <a:avLst/>
          </a:prstGeom>
        </p:spPr>
      </p:pic>
    </p:spTree>
    <p:extLst>
      <p:ext uri="{BB962C8B-B14F-4D97-AF65-F5344CB8AC3E}">
        <p14:creationId xmlns:p14="http://schemas.microsoft.com/office/powerpoint/2010/main" val="1714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6BAF-6169-4191-B37B-91DC42FC3F86}"/>
              </a:ext>
            </a:extLst>
          </p:cNvPr>
          <p:cNvSpPr>
            <a:spLocks noGrp="1"/>
          </p:cNvSpPr>
          <p:nvPr>
            <p:ph type="title"/>
          </p:nvPr>
        </p:nvSpPr>
        <p:spPr/>
        <p:txBody>
          <a:bodyPr/>
          <a:lstStyle/>
          <a:p>
            <a:r>
              <a:rPr lang="en-GB"/>
              <a:t>Our contract</a:t>
            </a:r>
          </a:p>
        </p:txBody>
      </p:sp>
      <p:sp>
        <p:nvSpPr>
          <p:cNvPr id="3" name="Content Placeholder 2">
            <a:extLst>
              <a:ext uri="{FF2B5EF4-FFF2-40B4-BE49-F238E27FC236}">
                <a16:creationId xmlns:a16="http://schemas.microsoft.com/office/drawing/2014/main" id="{B711646D-6100-4377-A6D4-98975E510C6D}"/>
              </a:ext>
            </a:extLst>
          </p:cNvPr>
          <p:cNvSpPr>
            <a:spLocks noGrp="1"/>
          </p:cNvSpPr>
          <p:nvPr>
            <p:ph idx="1"/>
          </p:nvPr>
        </p:nvSpPr>
        <p:spPr/>
        <p:txBody>
          <a:bodyPr/>
          <a:lstStyle/>
          <a:p>
            <a:pPr marL="0" indent="0" algn="ctr">
              <a:spcAft>
                <a:spcPts val="1200"/>
              </a:spcAft>
              <a:buNone/>
            </a:pPr>
            <a:r>
              <a:rPr lang="en-GB"/>
              <a:t>What contracting has happened around today’s session so far? </a:t>
            </a:r>
          </a:p>
          <a:p>
            <a:pPr marL="0" indent="0" algn="ctr">
              <a:spcAft>
                <a:spcPts val="1200"/>
              </a:spcAft>
              <a:buNone/>
            </a:pPr>
            <a:r>
              <a:rPr lang="en-GB"/>
              <a:t>How has that made you feel about the day?</a:t>
            </a:r>
          </a:p>
          <a:p>
            <a:pPr marL="0" indent="0" algn="ctr">
              <a:spcAft>
                <a:spcPts val="1200"/>
              </a:spcAft>
              <a:buNone/>
            </a:pPr>
            <a:r>
              <a:rPr lang="en-GB"/>
              <a:t>Why?</a:t>
            </a:r>
          </a:p>
          <a:p>
            <a:pPr marL="0" indent="0" algn="ctr">
              <a:spcAft>
                <a:spcPts val="1200"/>
              </a:spcAft>
              <a:buNone/>
            </a:pPr>
            <a:r>
              <a:rPr lang="en-GB"/>
              <a:t>What might you learn from this to apply to how you contract with groups?</a:t>
            </a:r>
          </a:p>
        </p:txBody>
      </p:sp>
    </p:spTree>
    <p:extLst>
      <p:ext uri="{BB962C8B-B14F-4D97-AF65-F5344CB8AC3E}">
        <p14:creationId xmlns:p14="http://schemas.microsoft.com/office/powerpoint/2010/main" val="270722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About today</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27693" y="1139695"/>
            <a:ext cx="8288614" cy="4960324"/>
          </a:xfrm>
        </p:spPr>
        <p:txBody>
          <a:bodyPr vert="horz" lIns="91440" tIns="45720" rIns="91440" bIns="45720" rtlCol="0" anchor="t">
            <a:noAutofit/>
          </a:bodyPr>
          <a:lstStyle/>
          <a:p>
            <a:pPr marL="0" indent="0">
              <a:buNone/>
            </a:pPr>
            <a:r>
              <a:rPr lang="en-GB" b="1"/>
              <a:t>Purpose: </a:t>
            </a:r>
            <a:r>
              <a:rPr lang="en-GB"/>
              <a:t>To make sure everyone knows the basics about the venue and the day</a:t>
            </a:r>
            <a:endParaRPr lang="en-GB" b="1"/>
          </a:p>
          <a:p>
            <a:pPr marL="0" indent="0">
              <a:buNone/>
            </a:pPr>
            <a:r>
              <a:rPr lang="en-GB" b="1"/>
              <a:t>Materials: </a:t>
            </a:r>
            <a:r>
              <a:rPr lang="en-GB"/>
              <a:t>None</a:t>
            </a:r>
          </a:p>
          <a:p>
            <a:pPr marL="0" indent="0">
              <a:buNone/>
            </a:pPr>
            <a:r>
              <a:rPr lang="en-GB" b="1"/>
              <a:t>Instructions: </a:t>
            </a:r>
            <a:r>
              <a:rPr lang="en-GB"/>
              <a:t>Talk through the icons on slide 4:</a:t>
            </a:r>
          </a:p>
          <a:p>
            <a:r>
              <a:rPr lang="en-GB"/>
              <a:t>Finish time</a:t>
            </a:r>
          </a:p>
          <a:p>
            <a:r>
              <a:rPr lang="en-GB"/>
              <a:t>Tea/coffee breaks – what time breaks are planned and letting people know that you can stop for additional breaks if needed. Let people know where the break-out spaces are</a:t>
            </a:r>
          </a:p>
          <a:p>
            <a:r>
              <a:rPr lang="en-GB"/>
              <a:t>Lunch – let people know that lunch is provided and at what time</a:t>
            </a:r>
          </a:p>
          <a:p>
            <a:r>
              <a:rPr lang="en-GB"/>
              <a:t>Toilets – make sure everyone knows where they are</a:t>
            </a:r>
          </a:p>
          <a:p>
            <a:r>
              <a:rPr lang="en-GB"/>
              <a:t>Fire – let them know if there are any planned fire tests and where the fire exits are</a:t>
            </a:r>
          </a:p>
          <a:p>
            <a:r>
              <a:rPr lang="en-GB">
                <a:latin typeface="Calibri Light"/>
                <a:cs typeface="Calibri Light"/>
              </a:rPr>
              <a:t>Phones – ask people to put their phones onto silent (or off if possible!)</a:t>
            </a:r>
          </a:p>
          <a:p>
            <a:pPr marL="0" indent="0">
              <a:buNone/>
            </a:pPr>
            <a:r>
              <a:rPr lang="en-GB" b="1">
                <a:latin typeface="Calibri Light"/>
                <a:cs typeface="Calibri Light"/>
              </a:rPr>
              <a:t>Timings: </a:t>
            </a:r>
            <a:r>
              <a:rPr lang="en-GB">
                <a:latin typeface="Calibri Light"/>
                <a:cs typeface="Calibri Light"/>
              </a:rPr>
              <a:t>5 mins</a:t>
            </a:r>
            <a:endParaRPr lang="en-GB" b="1"/>
          </a:p>
        </p:txBody>
      </p:sp>
    </p:spTree>
    <p:extLst>
      <p:ext uri="{BB962C8B-B14F-4D97-AF65-F5344CB8AC3E}">
        <p14:creationId xmlns:p14="http://schemas.microsoft.com/office/powerpoint/2010/main" val="3114834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D11BC-358E-4365-B20E-1ECEB4EE109E}"/>
              </a:ext>
            </a:extLst>
          </p:cNvPr>
          <p:cNvSpPr>
            <a:spLocks noGrp="1"/>
          </p:cNvSpPr>
          <p:nvPr>
            <p:ph idx="1"/>
          </p:nvPr>
        </p:nvSpPr>
        <p:spPr/>
        <p:txBody>
          <a:bodyPr/>
          <a:lstStyle/>
          <a:p>
            <a:r>
              <a:rPr lang="en-GB"/>
              <a:t>Group dynamics</a:t>
            </a:r>
          </a:p>
        </p:txBody>
      </p:sp>
    </p:spTree>
    <p:extLst>
      <p:ext uri="{BB962C8B-B14F-4D97-AF65-F5344CB8AC3E}">
        <p14:creationId xmlns:p14="http://schemas.microsoft.com/office/powerpoint/2010/main" val="6601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927C-5B61-4571-AE19-00947A5A7B5A}"/>
              </a:ext>
            </a:extLst>
          </p:cNvPr>
          <p:cNvSpPr>
            <a:spLocks noGrp="1"/>
          </p:cNvSpPr>
          <p:nvPr>
            <p:ph type="title"/>
          </p:nvPr>
        </p:nvSpPr>
        <p:spPr/>
        <p:txBody>
          <a:bodyPr/>
          <a:lstStyle/>
          <a:p>
            <a:r>
              <a:rPr lang="en-GB"/>
              <a:t>Trainer notes: Group dynamics pt.1</a:t>
            </a:r>
          </a:p>
        </p:txBody>
      </p:sp>
      <p:sp>
        <p:nvSpPr>
          <p:cNvPr id="3" name="Content Placeholder 2">
            <a:extLst>
              <a:ext uri="{FF2B5EF4-FFF2-40B4-BE49-F238E27FC236}">
                <a16:creationId xmlns:a16="http://schemas.microsoft.com/office/drawing/2014/main" id="{1FA0BA27-0940-49D9-9E8A-0C232799CCFC}"/>
              </a:ext>
            </a:extLst>
          </p:cNvPr>
          <p:cNvSpPr>
            <a:spLocks noGrp="1"/>
          </p:cNvSpPr>
          <p:nvPr>
            <p:ph idx="1"/>
          </p:nvPr>
        </p:nvSpPr>
        <p:spPr>
          <a:xfrm>
            <a:off x="233205" y="872506"/>
            <a:ext cx="8677590" cy="5551715"/>
          </a:xfrm>
        </p:spPr>
        <p:txBody>
          <a:bodyPr vert="horz" lIns="91440" tIns="45720" rIns="91440" bIns="45720" rtlCol="0" anchor="t">
            <a:noAutofit/>
          </a:bodyPr>
          <a:lstStyle/>
          <a:p>
            <a:pPr marL="0" indent="0">
              <a:buNone/>
            </a:pPr>
            <a:r>
              <a:rPr lang="en-GB" sz="1200" b="1">
                <a:latin typeface="Calibri Light"/>
                <a:cs typeface="Calibri Light"/>
              </a:rPr>
              <a:t>Purpose</a:t>
            </a:r>
            <a:r>
              <a:rPr lang="en-GB" sz="1200">
                <a:latin typeface="Calibri Light"/>
                <a:cs typeface="Calibri Light"/>
              </a:rPr>
              <a:t>: to explore how different individual or group behaviour can impact on the results you are trying to achieve, and identify strategies to manage these behaviours effectively</a:t>
            </a:r>
          </a:p>
          <a:p>
            <a:pPr marL="0" indent="0">
              <a:buNone/>
            </a:pPr>
            <a:r>
              <a:rPr lang="en-GB" sz="1200" b="1">
                <a:latin typeface="Calibri Light"/>
                <a:cs typeface="Calibri Light"/>
              </a:rPr>
              <a:t>Instructions:</a:t>
            </a:r>
            <a:endParaRPr lang="en-GB" sz="1200">
              <a:latin typeface="Calibri Light"/>
              <a:cs typeface="Calibri Light"/>
            </a:endParaRPr>
          </a:p>
          <a:p>
            <a:pPr marL="0" indent="0">
              <a:buNone/>
            </a:pPr>
            <a:r>
              <a:rPr lang="en-GB" sz="1200" b="1">
                <a:latin typeface="Calibri Light"/>
                <a:cs typeface="Calibri Light"/>
              </a:rPr>
              <a:t>Activity 1</a:t>
            </a:r>
            <a:r>
              <a:rPr lang="en-GB" sz="1200">
                <a:latin typeface="Calibri Light"/>
                <a:cs typeface="Calibri Light"/>
              </a:rPr>
              <a:t>: divide participants into small groups to discuss the types of challenging behaviour they have seen when working with groups. Emphasise the fact that the focus here is on challenging behaviour, not on labelling individuals as challenging in themselves. Debrief by asking participants to share the examples they have seen that were challenging.</a:t>
            </a:r>
          </a:p>
          <a:p>
            <a:pPr marL="0" indent="0">
              <a:buNone/>
            </a:pPr>
            <a:r>
              <a:rPr lang="en-GB" sz="1200">
                <a:latin typeface="Calibri Light"/>
                <a:cs typeface="Calibri Light"/>
              </a:rPr>
              <a:t>Share the list of challenging behaviours on slide 33,  acknowledging where participants have identified the same behaviours, or similar.</a:t>
            </a:r>
          </a:p>
          <a:p>
            <a:pPr>
              <a:spcBef>
                <a:spcPts val="0"/>
              </a:spcBef>
              <a:defRPr/>
            </a:pPr>
            <a:r>
              <a:rPr lang="en-GB" altLang="en-US" sz="1200">
                <a:latin typeface="Calibri Light"/>
                <a:cs typeface="Calibri Light"/>
              </a:rPr>
              <a:t>Non-participation or withdrawal - while everyone has the right not to participate in a group conversation, it is the facilitator’s responsibility to make sure that all members feel safe and able to contribute should they wish.</a:t>
            </a:r>
          </a:p>
          <a:p>
            <a:pPr>
              <a:spcBef>
                <a:spcPts val="0"/>
              </a:spcBef>
              <a:defRPr/>
            </a:pPr>
            <a:r>
              <a:rPr lang="en-GB" altLang="en-US" sz="1200">
                <a:latin typeface="Calibri Light"/>
                <a:cs typeface="Calibri Light"/>
              </a:rPr>
              <a:t>Monopolising – there may be times when one person in a group has more to say than other people. This might mean they monopolise the conversation, or at times they may even interrupt other people to get their point across.</a:t>
            </a:r>
          </a:p>
          <a:p>
            <a:pPr>
              <a:spcBef>
                <a:spcPts val="0"/>
              </a:spcBef>
              <a:defRPr/>
            </a:pPr>
            <a:r>
              <a:rPr lang="en-GB" altLang="en-US" sz="1200">
                <a:latin typeface="Calibri Light"/>
                <a:cs typeface="Calibri Light"/>
              </a:rPr>
              <a:t>Conflict – there may be times where people in the group you are facilitating have disagreements with each other, or indeed with you as the facilitator. These disagreements can potentially become quite heated or personal, particularly when the subject matter is sensitive or emotive.</a:t>
            </a:r>
          </a:p>
          <a:p>
            <a:pPr>
              <a:spcBef>
                <a:spcPts val="0"/>
              </a:spcBef>
              <a:defRPr/>
            </a:pPr>
            <a:r>
              <a:rPr lang="en-GB" altLang="en-US" sz="1200">
                <a:latin typeface="Calibri Light"/>
                <a:cs typeface="Calibri Light"/>
              </a:rPr>
              <a:t>Distractions – while some distractions are less obvious, and may lead to nonparticipation as mentioned previously, some are more obvious and disruptive. Distractions you might have to manage as a facilitator include participants having lots of side conversations that are related to the topic at hand, or individuals who spend lots of time looking at their phone or taking calls.</a:t>
            </a:r>
          </a:p>
          <a:p>
            <a:pPr marL="0" indent="0">
              <a:buNone/>
            </a:pPr>
            <a:r>
              <a:rPr lang="en-GB" sz="1200">
                <a:latin typeface="Calibri Light"/>
                <a:cs typeface="Calibri Light"/>
              </a:rPr>
              <a:t>Explain that you are now going to have a look at what sits behind some of those behaviours, the impact that they can have, and what the facilitator can do to manage the impact of those behaviours effectively.</a:t>
            </a:r>
          </a:p>
          <a:p>
            <a:pPr marL="0" indent="0">
              <a:buNone/>
            </a:pPr>
            <a:endParaRPr lang="en-GB" sz="1200"/>
          </a:p>
        </p:txBody>
      </p:sp>
    </p:spTree>
    <p:extLst>
      <p:ext uri="{BB962C8B-B14F-4D97-AF65-F5344CB8AC3E}">
        <p14:creationId xmlns:p14="http://schemas.microsoft.com/office/powerpoint/2010/main" val="2278676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559E-ADBC-4568-A2A5-1F5B1F385495}"/>
              </a:ext>
            </a:extLst>
          </p:cNvPr>
          <p:cNvSpPr>
            <a:spLocks noGrp="1"/>
          </p:cNvSpPr>
          <p:nvPr>
            <p:ph type="title"/>
          </p:nvPr>
        </p:nvSpPr>
        <p:spPr/>
        <p:txBody>
          <a:bodyPr/>
          <a:lstStyle/>
          <a:p>
            <a:r>
              <a:rPr lang="en-GB"/>
              <a:t>Trainer notes: Group dynamics pt.2</a:t>
            </a:r>
          </a:p>
        </p:txBody>
      </p:sp>
      <p:sp>
        <p:nvSpPr>
          <p:cNvPr id="3" name="Content Placeholder 2">
            <a:extLst>
              <a:ext uri="{FF2B5EF4-FFF2-40B4-BE49-F238E27FC236}">
                <a16:creationId xmlns:a16="http://schemas.microsoft.com/office/drawing/2014/main" id="{1F1B7E61-C9DD-4958-8F7C-66CAA42A5C65}"/>
              </a:ext>
            </a:extLst>
          </p:cNvPr>
          <p:cNvSpPr>
            <a:spLocks noGrp="1"/>
          </p:cNvSpPr>
          <p:nvPr>
            <p:ph idx="1"/>
          </p:nvPr>
        </p:nvSpPr>
        <p:spPr/>
        <p:txBody>
          <a:bodyPr vert="horz" lIns="91440" tIns="45720" rIns="91440" bIns="45720" rtlCol="0" anchor="t">
            <a:noAutofit/>
          </a:bodyPr>
          <a:lstStyle/>
          <a:p>
            <a:pPr marL="0" indent="0">
              <a:buNone/>
            </a:pPr>
            <a:r>
              <a:rPr lang="en-GB" sz="1200" b="1">
                <a:latin typeface="Calibri Light"/>
                <a:cs typeface="Calibri Light"/>
              </a:rPr>
              <a:t>Activity 2: </a:t>
            </a:r>
            <a:r>
              <a:rPr lang="en-GB" sz="1200">
                <a:latin typeface="Calibri Light"/>
                <a:cs typeface="Calibri Light"/>
              </a:rPr>
              <a:t>Split the group into two or four groups (depending on numbers), and give each group one-two behaviours to look at. Show slide 33 and 34 explaining the task. For each of the behaviours they are being asked to consider what might be driving that behaviour, what the impact of that behaviour might be on the rest of the group and/or the facilitator, and how the facilitator might respond appropriately.</a:t>
            </a:r>
          </a:p>
          <a:p>
            <a:pPr marL="0" indent="0">
              <a:buNone/>
            </a:pPr>
            <a:r>
              <a:rPr lang="en-GB" sz="1200">
                <a:latin typeface="Calibri Light"/>
                <a:cs typeface="Calibri Light"/>
              </a:rPr>
              <a:t>Debrief by asking each group to talk through the behaviours they were asked to look at, and their answers to the questions. Invite the other groups to feeding their experiences or thoughts on each behaviour before moving on to the next.</a:t>
            </a:r>
          </a:p>
          <a:p>
            <a:pPr marL="0" indent="0">
              <a:buNone/>
            </a:pPr>
            <a:r>
              <a:rPr lang="en-GB" sz="1200" dirty="0">
                <a:latin typeface="Calibri Light"/>
                <a:cs typeface="Calibri Light"/>
              </a:rPr>
              <a:t> Summarise any key themes that have come out from these discussions, emphasising that the facilitator’s role is to balance the needs of the individual with the needs of the group. One of the biggest challenges about facilitating groups of people who might be feeling vulnerable is that tension between making sure that everybody feels heard and supported, without letting the needs of one </a:t>
            </a:r>
            <a:r>
              <a:rPr lang="en-GB" sz="1200">
                <a:latin typeface="Calibri Light"/>
                <a:cs typeface="Calibri Light"/>
              </a:rPr>
              <a:t>individual override the aims of the group overall. Talk through the top tips on slide 36, highlighting where the group has </a:t>
            </a:r>
            <a:r>
              <a:rPr lang="en-GB" sz="1200" dirty="0">
                <a:latin typeface="Calibri Light"/>
                <a:cs typeface="Calibri Light"/>
              </a:rPr>
              <a:t>come up with similar suggestions in the activity. Stress the point that dealing with challenging behaviour is where having an agreed set of ways of working at the beginning of the session can be incredibly helpful, as this can help to reinforce the type of behaviour that everyone within the group agrees is most helpful. If you do have to give feedback on somebody’s behaviour within a group, you can draw on the ways of working that the group themselves agreed were important. Where you can’t respond to an individual’s needs in a group setting, it might be appropriate to offer to speak to an individual separately rather than let their behaviour impact on the rest of the group inappropriately.</a:t>
            </a:r>
          </a:p>
          <a:p>
            <a:pPr marL="0" indent="0">
              <a:buNone/>
            </a:pPr>
            <a:r>
              <a:rPr lang="en-GB" sz="1200">
                <a:latin typeface="Calibri Light"/>
                <a:cs typeface="Calibri Light"/>
              </a:rPr>
              <a:t>Timings:</a:t>
            </a:r>
            <a:br>
              <a:rPr lang="en-GB" sz="1200" dirty="0">
                <a:latin typeface="Calibri Light"/>
                <a:cs typeface="Calibri Light"/>
              </a:rPr>
            </a:br>
            <a:r>
              <a:rPr lang="en-GB" sz="1200">
                <a:latin typeface="Calibri Light"/>
                <a:cs typeface="Calibri Light"/>
              </a:rPr>
              <a:t>Activity 1: 10 mins</a:t>
            </a:r>
          </a:p>
          <a:p>
            <a:pPr marL="0" indent="0">
              <a:buNone/>
            </a:pPr>
            <a:r>
              <a:rPr lang="en-GB" sz="1200">
                <a:latin typeface="Calibri Light"/>
                <a:cs typeface="Calibri Light"/>
              </a:rPr>
              <a:t>Debrief: 5 mins</a:t>
            </a:r>
            <a:endParaRPr lang="en-GB"/>
          </a:p>
          <a:p>
            <a:pPr marL="0" indent="0">
              <a:spcAft>
                <a:spcPts val="0"/>
              </a:spcAft>
              <a:buNone/>
            </a:pPr>
            <a:r>
              <a:rPr lang="en-GB" sz="1200">
                <a:latin typeface="Calibri Light"/>
                <a:cs typeface="Calibri Light"/>
              </a:rPr>
              <a:t>Overview of challenging behaviour: 5 mins</a:t>
            </a:r>
          </a:p>
          <a:p>
            <a:pPr marL="0" indent="0">
              <a:spcAft>
                <a:spcPts val="0"/>
              </a:spcAft>
              <a:buNone/>
            </a:pPr>
            <a:r>
              <a:rPr lang="en-GB" sz="1200">
                <a:latin typeface="Calibri Light"/>
                <a:cs typeface="Calibri Light"/>
              </a:rPr>
              <a:t>Activity 2: 15 mins</a:t>
            </a:r>
          </a:p>
          <a:p>
            <a:pPr marL="0" indent="0">
              <a:spcAft>
                <a:spcPts val="0"/>
              </a:spcAft>
              <a:buNone/>
            </a:pPr>
            <a:r>
              <a:rPr lang="en-GB" sz="1200">
                <a:latin typeface="Calibri Light"/>
                <a:cs typeface="Calibri Light"/>
              </a:rPr>
              <a:t>Debrief: 25 mins</a:t>
            </a:r>
          </a:p>
          <a:p>
            <a:endParaRPr lang="en-GB" sz="1200"/>
          </a:p>
        </p:txBody>
      </p:sp>
    </p:spTree>
    <p:extLst>
      <p:ext uri="{BB962C8B-B14F-4D97-AF65-F5344CB8AC3E}">
        <p14:creationId xmlns:p14="http://schemas.microsoft.com/office/powerpoint/2010/main" val="1423433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a:extLst>
              <a:ext uri="{FF2B5EF4-FFF2-40B4-BE49-F238E27FC236}">
                <a16:creationId xmlns:a16="http://schemas.microsoft.com/office/drawing/2014/main" id="{2B203845-1A08-4C88-A633-55A88D24C5B2}"/>
              </a:ext>
            </a:extLst>
          </p:cNvPr>
          <p:cNvSpPr>
            <a:spLocks noGrp="1" noChangeArrowheads="1"/>
          </p:cNvSpPr>
          <p:nvPr>
            <p:ph type="title"/>
          </p:nvPr>
        </p:nvSpPr>
        <p:spPr/>
        <p:txBody>
          <a:bodyPr/>
          <a:lstStyle/>
          <a:p>
            <a:r>
              <a:rPr lang="en-GB" altLang="en-US"/>
              <a:t>Challenging Behaviour</a:t>
            </a:r>
          </a:p>
        </p:txBody>
      </p:sp>
      <p:sp>
        <p:nvSpPr>
          <p:cNvPr id="3" name="Content Placeholder 2">
            <a:extLst>
              <a:ext uri="{FF2B5EF4-FFF2-40B4-BE49-F238E27FC236}">
                <a16:creationId xmlns:a16="http://schemas.microsoft.com/office/drawing/2014/main" id="{EB61F509-C37C-458B-88F7-73F45A2C5660}"/>
              </a:ext>
            </a:extLst>
          </p:cNvPr>
          <p:cNvSpPr>
            <a:spLocks noGrp="1"/>
          </p:cNvSpPr>
          <p:nvPr>
            <p:ph idx="1"/>
          </p:nvPr>
        </p:nvSpPr>
        <p:spPr/>
        <p:txBody>
          <a:bodyPr anchor="ctr"/>
          <a:lstStyle/>
          <a:p>
            <a:pPr marL="0" indent="0" algn="ctr">
              <a:buNone/>
            </a:pPr>
            <a:r>
              <a:rPr lang="en-GB"/>
              <a:t>What examples of challenging behaviour have you seen when working in or with a group? </a:t>
            </a:r>
          </a:p>
          <a:p>
            <a:pPr marL="0" indent="0" algn="ctr">
              <a:buNone/>
            </a:pPr>
            <a:r>
              <a:rPr lang="en-GB"/>
              <a:t>This might be your experiences as a facilitator or as a group member.</a:t>
            </a:r>
          </a:p>
          <a:p>
            <a:pPr marL="0" indent="0" algn="ctr">
              <a:buNone/>
            </a:pPr>
            <a:endParaRPr lang="en-GB"/>
          </a:p>
        </p:txBody>
      </p:sp>
    </p:spTree>
    <p:extLst>
      <p:ext uri="{BB962C8B-B14F-4D97-AF65-F5344CB8AC3E}">
        <p14:creationId xmlns:p14="http://schemas.microsoft.com/office/powerpoint/2010/main" val="2329661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a:extLst>
              <a:ext uri="{FF2B5EF4-FFF2-40B4-BE49-F238E27FC236}">
                <a16:creationId xmlns:a16="http://schemas.microsoft.com/office/drawing/2014/main" id="{2B203845-1A08-4C88-A633-55A88D24C5B2}"/>
              </a:ext>
            </a:extLst>
          </p:cNvPr>
          <p:cNvSpPr>
            <a:spLocks noGrp="1" noChangeArrowheads="1"/>
          </p:cNvSpPr>
          <p:nvPr>
            <p:ph type="title"/>
          </p:nvPr>
        </p:nvSpPr>
        <p:spPr/>
        <p:txBody>
          <a:bodyPr/>
          <a:lstStyle/>
          <a:p>
            <a:r>
              <a:rPr lang="en-GB" altLang="en-US"/>
              <a:t>Challenging Behaviour</a:t>
            </a:r>
          </a:p>
        </p:txBody>
      </p:sp>
      <p:sp>
        <p:nvSpPr>
          <p:cNvPr id="77827" name="Content Placeholder 3">
            <a:extLst>
              <a:ext uri="{FF2B5EF4-FFF2-40B4-BE49-F238E27FC236}">
                <a16:creationId xmlns:a16="http://schemas.microsoft.com/office/drawing/2014/main" id="{E459F2B5-2328-4DC8-845D-B2DCAE523C65}"/>
              </a:ext>
            </a:extLst>
          </p:cNvPr>
          <p:cNvSpPr>
            <a:spLocks noGrp="1" noChangeArrowheads="1"/>
          </p:cNvSpPr>
          <p:nvPr>
            <p:ph idx="1"/>
          </p:nvPr>
        </p:nvSpPr>
        <p:spPr>
          <a:xfrm>
            <a:off x="489857" y="1487256"/>
            <a:ext cx="4614706" cy="4351338"/>
          </a:xfrm>
        </p:spPr>
        <p:txBody>
          <a:bodyPr anchor="ctr">
            <a:normAutofit/>
          </a:bodyPr>
          <a:lstStyle/>
          <a:p>
            <a:r>
              <a:rPr lang="en-GB"/>
              <a:t>Non-participation or withdrawal</a:t>
            </a:r>
          </a:p>
          <a:p>
            <a:r>
              <a:rPr lang="en-GB"/>
              <a:t>Monopolising</a:t>
            </a:r>
          </a:p>
          <a:p>
            <a:r>
              <a:rPr lang="en-GB"/>
              <a:t>Conflict</a:t>
            </a:r>
          </a:p>
          <a:p>
            <a:r>
              <a:rPr lang="en-GB"/>
              <a:t>Distractions  </a:t>
            </a:r>
          </a:p>
        </p:txBody>
      </p:sp>
      <p:pic>
        <p:nvPicPr>
          <p:cNvPr id="6" name="Picture 5" descr="A picture containing shape&#10;&#10;Description automatically generated">
            <a:extLst>
              <a:ext uri="{FF2B5EF4-FFF2-40B4-BE49-F238E27FC236}">
                <a16:creationId xmlns:a16="http://schemas.microsoft.com/office/drawing/2014/main" id="{0DEC9BE2-A9D1-47FF-A29A-8EA6475F80C3}"/>
              </a:ext>
            </a:extLst>
          </p:cNvPr>
          <p:cNvPicPr>
            <a:picLocks noChangeAspect="1"/>
          </p:cNvPicPr>
          <p:nvPr/>
        </p:nvPicPr>
        <p:blipFill>
          <a:blip r:embed="rId3"/>
          <a:stretch>
            <a:fillRect/>
          </a:stretch>
        </p:blipFill>
        <p:spPr>
          <a:xfrm>
            <a:off x="4753434" y="1999554"/>
            <a:ext cx="3326742" cy="332674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DF072685-5EA6-4533-A733-A257057B3C70}"/>
              </a:ext>
            </a:extLst>
          </p:cNvPr>
          <p:cNvSpPr>
            <a:spLocks noGrp="1" noChangeArrowheads="1"/>
          </p:cNvSpPr>
          <p:nvPr>
            <p:ph type="title"/>
          </p:nvPr>
        </p:nvSpPr>
        <p:spPr/>
        <p:txBody>
          <a:bodyPr/>
          <a:lstStyle/>
          <a:p>
            <a:r>
              <a:rPr lang="en-GB" altLang="en-US"/>
              <a:t>Dealing with challenging behaviour</a:t>
            </a:r>
          </a:p>
        </p:txBody>
      </p:sp>
      <p:sp>
        <p:nvSpPr>
          <p:cNvPr id="3" name="Text Placeholder 2">
            <a:extLst>
              <a:ext uri="{FF2B5EF4-FFF2-40B4-BE49-F238E27FC236}">
                <a16:creationId xmlns:a16="http://schemas.microsoft.com/office/drawing/2014/main" id="{82A667EB-6B9E-4A60-872D-275171D01526}"/>
              </a:ext>
            </a:extLst>
          </p:cNvPr>
          <p:cNvSpPr>
            <a:spLocks noGrp="1"/>
          </p:cNvSpPr>
          <p:nvPr>
            <p:ph idx="1"/>
          </p:nvPr>
        </p:nvSpPr>
        <p:spPr>
          <a:xfrm>
            <a:off x="489857" y="1487256"/>
            <a:ext cx="4671081" cy="4351338"/>
          </a:xfrm>
        </p:spPr>
        <p:txBody>
          <a:bodyPr/>
          <a:lstStyle/>
          <a:p>
            <a:pPr marL="0" indent="0">
              <a:buNone/>
            </a:pPr>
            <a:r>
              <a:rPr lang="en-GB"/>
              <a:t>For the behaviours you’ve been given:</a:t>
            </a:r>
          </a:p>
          <a:p>
            <a:endParaRPr lang="en-GB"/>
          </a:p>
          <a:p>
            <a:r>
              <a:rPr lang="en-GB"/>
              <a:t>Why might someone behave like this?</a:t>
            </a:r>
          </a:p>
          <a:p>
            <a:r>
              <a:rPr lang="en-GB"/>
              <a:t>What’s the impact on the group?</a:t>
            </a:r>
          </a:p>
          <a:p>
            <a:r>
              <a:rPr lang="en-GB"/>
              <a:t>What strategies should the facilitator use to respond it?</a:t>
            </a:r>
          </a:p>
        </p:txBody>
      </p:sp>
      <p:pic>
        <p:nvPicPr>
          <p:cNvPr id="7" name="Picture 6" descr="A picture containing shape&#10;&#10;Description automatically generated">
            <a:extLst>
              <a:ext uri="{FF2B5EF4-FFF2-40B4-BE49-F238E27FC236}">
                <a16:creationId xmlns:a16="http://schemas.microsoft.com/office/drawing/2014/main" id="{64CB6ED4-8A86-4FD7-A01A-FF39593EAA7F}"/>
              </a:ext>
            </a:extLst>
          </p:cNvPr>
          <p:cNvPicPr>
            <a:picLocks noChangeAspect="1"/>
          </p:cNvPicPr>
          <p:nvPr/>
        </p:nvPicPr>
        <p:blipFill>
          <a:blip r:embed="rId3"/>
          <a:stretch>
            <a:fillRect/>
          </a:stretch>
        </p:blipFill>
        <p:spPr>
          <a:xfrm>
            <a:off x="5160938" y="1999554"/>
            <a:ext cx="3326742" cy="332674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Lightbulb">
            <a:extLst>
              <a:ext uri="{FF2B5EF4-FFF2-40B4-BE49-F238E27FC236}">
                <a16:creationId xmlns:a16="http://schemas.microsoft.com/office/drawing/2014/main" id="{AB655F20-BF4C-4CC5-BD98-2A5DEB8F3C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29815" y="1514985"/>
            <a:ext cx="3293918" cy="3293918"/>
          </a:xfrm>
          <a:prstGeom prst="rect">
            <a:avLst/>
          </a:prstGeom>
        </p:spPr>
      </p:pic>
      <p:sp>
        <p:nvSpPr>
          <p:cNvPr id="2" name="Title 1">
            <a:extLst>
              <a:ext uri="{FF2B5EF4-FFF2-40B4-BE49-F238E27FC236}">
                <a16:creationId xmlns:a16="http://schemas.microsoft.com/office/drawing/2014/main" id="{328AFDC2-8B4C-4A3D-A965-47B5797E8906}"/>
              </a:ext>
            </a:extLst>
          </p:cNvPr>
          <p:cNvSpPr>
            <a:spLocks noGrp="1"/>
          </p:cNvSpPr>
          <p:nvPr>
            <p:ph type="title"/>
          </p:nvPr>
        </p:nvSpPr>
        <p:spPr>
          <a:xfrm>
            <a:off x="3988795" y="2256150"/>
            <a:ext cx="1180261" cy="945977"/>
          </a:xfrm>
        </p:spPr>
        <p:txBody>
          <a:bodyPr>
            <a:normAutofit/>
          </a:bodyPr>
          <a:lstStyle/>
          <a:p>
            <a:pPr algn="ctr"/>
            <a:r>
              <a:rPr lang="en-GB" sz="2800">
                <a:solidFill>
                  <a:schemeClr val="tx1"/>
                </a:solidFill>
              </a:rPr>
              <a:t>Top tips</a:t>
            </a:r>
          </a:p>
        </p:txBody>
      </p:sp>
      <p:sp>
        <p:nvSpPr>
          <p:cNvPr id="6" name="Rectangle 5">
            <a:extLst>
              <a:ext uri="{FF2B5EF4-FFF2-40B4-BE49-F238E27FC236}">
                <a16:creationId xmlns:a16="http://schemas.microsoft.com/office/drawing/2014/main" id="{A308522D-AD6A-43B6-9B3D-114DEFBC4B2D}"/>
              </a:ext>
            </a:extLst>
          </p:cNvPr>
          <p:cNvSpPr/>
          <p:nvPr/>
        </p:nvSpPr>
        <p:spPr>
          <a:xfrm>
            <a:off x="2582161" y="301153"/>
            <a:ext cx="3979675" cy="923330"/>
          </a:xfrm>
          <a:prstGeom prst="rect">
            <a:avLst/>
          </a:prstGeom>
          <a:noFill/>
        </p:spPr>
        <p:txBody>
          <a:bodyPr wrap="square">
            <a:spAutoFit/>
          </a:bodyPr>
          <a:lstStyle/>
          <a:p>
            <a:pPr algn="ctr"/>
            <a:r>
              <a:rPr lang="en-GB">
                <a:latin typeface="+mj-lt"/>
              </a:rPr>
              <a:t>Agree clear ways of working at the beginning, clarifying expectations around participation</a:t>
            </a:r>
          </a:p>
        </p:txBody>
      </p:sp>
      <p:sp>
        <p:nvSpPr>
          <p:cNvPr id="7" name="Rectangle 6">
            <a:extLst>
              <a:ext uri="{FF2B5EF4-FFF2-40B4-BE49-F238E27FC236}">
                <a16:creationId xmlns:a16="http://schemas.microsoft.com/office/drawing/2014/main" id="{AE231CF5-93C3-4338-B10E-A4C603BA03D6}"/>
              </a:ext>
            </a:extLst>
          </p:cNvPr>
          <p:cNvSpPr/>
          <p:nvPr/>
        </p:nvSpPr>
        <p:spPr>
          <a:xfrm>
            <a:off x="150839" y="1961615"/>
            <a:ext cx="2783279" cy="1200329"/>
          </a:xfrm>
          <a:prstGeom prst="rect">
            <a:avLst/>
          </a:prstGeom>
          <a:noFill/>
        </p:spPr>
        <p:txBody>
          <a:bodyPr wrap="square">
            <a:spAutoFit/>
          </a:bodyPr>
          <a:lstStyle/>
          <a:p>
            <a:pPr algn="ctr"/>
            <a:r>
              <a:rPr lang="en-GB">
                <a:latin typeface="+mj-lt"/>
              </a:rPr>
              <a:t>Recognise that it might take people time to warm up and get settled into the group</a:t>
            </a:r>
          </a:p>
        </p:txBody>
      </p:sp>
      <p:sp>
        <p:nvSpPr>
          <p:cNvPr id="8" name="Rectangle 7">
            <a:extLst>
              <a:ext uri="{FF2B5EF4-FFF2-40B4-BE49-F238E27FC236}">
                <a16:creationId xmlns:a16="http://schemas.microsoft.com/office/drawing/2014/main" id="{F129A6E2-301B-42EE-BF04-667897C2D9EB}"/>
              </a:ext>
            </a:extLst>
          </p:cNvPr>
          <p:cNvSpPr/>
          <p:nvPr/>
        </p:nvSpPr>
        <p:spPr>
          <a:xfrm>
            <a:off x="6481714" y="1961615"/>
            <a:ext cx="2511447" cy="1200329"/>
          </a:xfrm>
          <a:prstGeom prst="rect">
            <a:avLst/>
          </a:prstGeom>
          <a:noFill/>
        </p:spPr>
        <p:txBody>
          <a:bodyPr wrap="square">
            <a:spAutoFit/>
          </a:bodyPr>
          <a:lstStyle/>
          <a:p>
            <a:pPr algn="ctr"/>
            <a:r>
              <a:rPr lang="en-GB">
                <a:latin typeface="+mj-lt"/>
              </a:rPr>
              <a:t>Invest time in building trust between group members and with you as the facilitator</a:t>
            </a:r>
          </a:p>
        </p:txBody>
      </p:sp>
      <p:sp>
        <p:nvSpPr>
          <p:cNvPr id="9" name="Rectangle 8">
            <a:extLst>
              <a:ext uri="{FF2B5EF4-FFF2-40B4-BE49-F238E27FC236}">
                <a16:creationId xmlns:a16="http://schemas.microsoft.com/office/drawing/2014/main" id="{4F900134-C574-4643-B0F2-7BCB020BAFC5}"/>
              </a:ext>
            </a:extLst>
          </p:cNvPr>
          <p:cNvSpPr/>
          <p:nvPr/>
        </p:nvSpPr>
        <p:spPr>
          <a:xfrm>
            <a:off x="5122857" y="4601850"/>
            <a:ext cx="3870304" cy="1200329"/>
          </a:xfrm>
          <a:prstGeom prst="rect">
            <a:avLst/>
          </a:prstGeom>
          <a:noFill/>
        </p:spPr>
        <p:txBody>
          <a:bodyPr wrap="square">
            <a:spAutoFit/>
          </a:bodyPr>
          <a:lstStyle/>
          <a:p>
            <a:pPr algn="ctr"/>
            <a:r>
              <a:rPr lang="en-GB">
                <a:latin typeface="+mj-lt"/>
              </a:rPr>
              <a:t>Provide plenty of opportunities for people to speak – but don’t pressure people to share if they don’t feel comfortable</a:t>
            </a:r>
          </a:p>
        </p:txBody>
      </p:sp>
      <p:sp>
        <p:nvSpPr>
          <p:cNvPr id="10" name="Rectangle 9">
            <a:extLst>
              <a:ext uri="{FF2B5EF4-FFF2-40B4-BE49-F238E27FC236}">
                <a16:creationId xmlns:a16="http://schemas.microsoft.com/office/drawing/2014/main" id="{E6C399FE-3F8D-4614-B487-88F084153CD9}"/>
              </a:ext>
            </a:extLst>
          </p:cNvPr>
          <p:cNvSpPr/>
          <p:nvPr/>
        </p:nvSpPr>
        <p:spPr>
          <a:xfrm>
            <a:off x="329463" y="4601850"/>
            <a:ext cx="3293918" cy="1200329"/>
          </a:xfrm>
          <a:prstGeom prst="rect">
            <a:avLst/>
          </a:prstGeom>
          <a:noFill/>
        </p:spPr>
        <p:txBody>
          <a:bodyPr wrap="square">
            <a:spAutoFit/>
          </a:bodyPr>
          <a:lstStyle/>
          <a:p>
            <a:pPr algn="ctr"/>
            <a:r>
              <a:rPr lang="en-GB">
                <a:latin typeface="+mj-lt"/>
              </a:rPr>
              <a:t>Provide opportunities for people to speak to you separately if there are challenges that are distracting the group</a:t>
            </a:r>
          </a:p>
        </p:txBody>
      </p:sp>
    </p:spTree>
    <p:extLst>
      <p:ext uri="{BB962C8B-B14F-4D97-AF65-F5344CB8AC3E}">
        <p14:creationId xmlns:p14="http://schemas.microsoft.com/office/powerpoint/2010/main" val="697490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D0ABA8-81C4-458F-A637-4F89B9999837}"/>
              </a:ext>
            </a:extLst>
          </p:cNvPr>
          <p:cNvSpPr>
            <a:spLocks noGrp="1"/>
          </p:cNvSpPr>
          <p:nvPr>
            <p:ph idx="1"/>
          </p:nvPr>
        </p:nvSpPr>
        <p:spPr/>
        <p:txBody>
          <a:bodyPr/>
          <a:lstStyle/>
          <a:p>
            <a:r>
              <a:rPr lang="en-GB"/>
              <a:t>Course review</a:t>
            </a:r>
          </a:p>
        </p:txBody>
      </p:sp>
    </p:spTree>
    <p:extLst>
      <p:ext uri="{BB962C8B-B14F-4D97-AF65-F5344CB8AC3E}">
        <p14:creationId xmlns:p14="http://schemas.microsoft.com/office/powerpoint/2010/main" val="2179315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927C-5B61-4571-AE19-00947A5A7B5A}"/>
              </a:ext>
            </a:extLst>
          </p:cNvPr>
          <p:cNvSpPr>
            <a:spLocks noGrp="1"/>
          </p:cNvSpPr>
          <p:nvPr>
            <p:ph type="title"/>
          </p:nvPr>
        </p:nvSpPr>
        <p:spPr/>
        <p:txBody>
          <a:bodyPr>
            <a:normAutofit fontScale="90000"/>
          </a:bodyPr>
          <a:lstStyle/>
          <a:p>
            <a:r>
              <a:rPr lang="en-GB">
                <a:latin typeface="Calibri Light"/>
                <a:cs typeface="Calibri Light"/>
              </a:rPr>
              <a:t>Trainer notes: Course review/action planning with buddies</a:t>
            </a:r>
            <a:endParaRPr lang="en-GB"/>
          </a:p>
        </p:txBody>
      </p:sp>
      <p:sp>
        <p:nvSpPr>
          <p:cNvPr id="3" name="Content Placeholder 2">
            <a:extLst>
              <a:ext uri="{FF2B5EF4-FFF2-40B4-BE49-F238E27FC236}">
                <a16:creationId xmlns:a16="http://schemas.microsoft.com/office/drawing/2014/main" id="{1FA0BA27-0940-49D9-9E8A-0C232799CCFC}"/>
              </a:ext>
            </a:extLst>
          </p:cNvPr>
          <p:cNvSpPr>
            <a:spLocks noGrp="1"/>
          </p:cNvSpPr>
          <p:nvPr>
            <p:ph idx="1"/>
          </p:nvPr>
        </p:nvSpPr>
        <p:spPr>
          <a:xfrm>
            <a:off x="233205" y="872506"/>
            <a:ext cx="8677590" cy="5551715"/>
          </a:xfrm>
        </p:spPr>
        <p:txBody>
          <a:bodyPr vert="horz" lIns="91440" tIns="45720" rIns="91440" bIns="45720" rtlCol="0" anchor="t">
            <a:noAutofit/>
          </a:bodyPr>
          <a:lstStyle/>
          <a:p>
            <a:pPr marL="0" indent="0">
              <a:buNone/>
            </a:pPr>
            <a:r>
              <a:rPr lang="en-GB" sz="1200" b="1">
                <a:latin typeface="Calibri Light"/>
                <a:cs typeface="Calibri Light"/>
              </a:rPr>
              <a:t>Purpose</a:t>
            </a:r>
            <a:r>
              <a:rPr lang="en-GB" sz="1200">
                <a:latin typeface="Calibri Light"/>
                <a:cs typeface="Calibri Light"/>
              </a:rPr>
              <a:t>: to look back over all of the content covered throughout the course, and which elements stood out most significantly</a:t>
            </a:r>
          </a:p>
          <a:p>
            <a:pPr marL="0" indent="0">
              <a:buNone/>
            </a:pPr>
            <a:r>
              <a:rPr lang="en-GB" sz="1200" b="1">
                <a:latin typeface="Calibri Light"/>
                <a:cs typeface="Calibri Light"/>
              </a:rPr>
              <a:t>Instructions:</a:t>
            </a:r>
          </a:p>
          <a:p>
            <a:pPr marL="0" indent="0">
              <a:buNone/>
            </a:pPr>
            <a:r>
              <a:rPr lang="en-GB" sz="1200">
                <a:latin typeface="Calibri Light"/>
                <a:cs typeface="Calibri Light"/>
              </a:rPr>
              <a:t>Explain that you are going to give participants a, light-hearted/just for fun, quiz to see how much they remember from the previous modules. Emphasise the point that this is just a bit of fun, they are not being tested on their memory! Explained that each module they will be given some pictures that have been used in the session slides. All they have to do is see how much they can remember about those pictures specifically, or the session generally. Bonus points for entertaining anecdotes about the session that don’t relate to the training content!</a:t>
            </a:r>
          </a:p>
          <a:p>
            <a:pPr marL="0" indent="0">
              <a:buNone/>
            </a:pPr>
            <a:r>
              <a:rPr lang="en-GB" sz="1200" b="1">
                <a:latin typeface="Calibri Light"/>
                <a:cs typeface="Calibri Light"/>
              </a:rPr>
              <a:t>Activity 1</a:t>
            </a:r>
            <a:r>
              <a:rPr lang="en-GB" sz="1200">
                <a:latin typeface="Calibri Light"/>
                <a:cs typeface="Calibri Light"/>
              </a:rPr>
              <a:t>: divide participants into small groups and point them to the pictures in their handouts. Check everybody’s comfortable with the task.</a:t>
            </a:r>
          </a:p>
          <a:p>
            <a:pPr marL="0" indent="0">
              <a:buNone/>
            </a:pPr>
            <a:r>
              <a:rPr lang="en-GB" sz="1200">
                <a:latin typeface="Calibri Light"/>
                <a:cs typeface="Calibri Light"/>
              </a:rPr>
              <a:t>Debrief by going through each of the module slides and asking groups to share their memories of each session.</a:t>
            </a:r>
          </a:p>
          <a:p>
            <a:pPr marL="0" indent="0">
              <a:buNone/>
            </a:pPr>
            <a:r>
              <a:rPr lang="en-GB" sz="1200">
                <a:latin typeface="Calibri Light"/>
                <a:cs typeface="Calibri Light"/>
              </a:rPr>
              <a:t>Activity two: ask participants to make a personal pledge describing what they will do moving forward as a result of everything that they have learnt on this course. Show them the suggested template on slide 48, but encourage them to make this as personal and creative as they would like. They can use pictures words or any other medium they feel comfortable to use.</a:t>
            </a:r>
          </a:p>
          <a:p>
            <a:pPr marL="0" indent="0">
              <a:buNone/>
            </a:pPr>
            <a:r>
              <a:rPr lang="en-GB" sz="1200">
                <a:latin typeface="Calibri Light"/>
                <a:cs typeface="Calibri Light"/>
              </a:rPr>
              <a:t>Debrief by asking people to share a couple of key points from their personal pledge.</a:t>
            </a:r>
          </a:p>
          <a:p>
            <a:pPr marL="0" indent="0">
              <a:buNone/>
            </a:pPr>
            <a:r>
              <a:rPr lang="en-GB" sz="1200">
                <a:latin typeface="Calibri Light"/>
                <a:cs typeface="Calibri Light"/>
              </a:rPr>
              <a:t>Timing:</a:t>
            </a:r>
          </a:p>
          <a:p>
            <a:pPr marL="0" indent="0">
              <a:buNone/>
            </a:pPr>
            <a:r>
              <a:rPr lang="en-GB" sz="1200">
                <a:latin typeface="Calibri Light"/>
                <a:cs typeface="Calibri Light"/>
              </a:rPr>
              <a:t>activity 1:20 minutes, debrief 10 minutes</a:t>
            </a:r>
          </a:p>
          <a:p>
            <a:pPr marL="0" indent="0">
              <a:buNone/>
            </a:pPr>
            <a:r>
              <a:rPr lang="en-GB" sz="1200">
                <a:latin typeface="Calibri Light"/>
                <a:cs typeface="Calibri Light"/>
              </a:rPr>
              <a:t>activity 2:10 minutes, debrief 10 minutes</a:t>
            </a:r>
          </a:p>
        </p:txBody>
      </p:sp>
    </p:spTree>
    <p:extLst>
      <p:ext uri="{BB962C8B-B14F-4D97-AF65-F5344CB8AC3E}">
        <p14:creationId xmlns:p14="http://schemas.microsoft.com/office/powerpoint/2010/main" val="1572290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3" name="Picture 2">
            <a:extLst>
              <a:ext uri="{FF2B5EF4-FFF2-40B4-BE49-F238E27FC236}">
                <a16:creationId xmlns:a16="http://schemas.microsoft.com/office/drawing/2014/main" id="{79982FF3-B61F-486D-AE7E-6AB7FCAF85DD}"/>
              </a:ext>
            </a:extLst>
          </p:cNvPr>
          <p:cNvPicPr>
            <a:picLocks noChangeAspect="1"/>
          </p:cNvPicPr>
          <p:nvPr/>
        </p:nvPicPr>
        <p:blipFill>
          <a:blip r:embed="rId2"/>
          <a:stretch>
            <a:fillRect/>
          </a:stretch>
        </p:blipFill>
        <p:spPr>
          <a:xfrm>
            <a:off x="257532" y="1283840"/>
            <a:ext cx="2557038" cy="3570367"/>
          </a:xfrm>
          <a:prstGeom prst="rect">
            <a:avLst/>
          </a:prstGeom>
        </p:spPr>
      </p:pic>
      <p:pic>
        <p:nvPicPr>
          <p:cNvPr id="4" name="Picture 3">
            <a:extLst>
              <a:ext uri="{FF2B5EF4-FFF2-40B4-BE49-F238E27FC236}">
                <a16:creationId xmlns:a16="http://schemas.microsoft.com/office/drawing/2014/main" id="{47BAA3BD-5C7B-4E36-9103-4B3F1B7F6748}"/>
              </a:ext>
            </a:extLst>
          </p:cNvPr>
          <p:cNvPicPr>
            <a:picLocks noChangeAspect="1"/>
          </p:cNvPicPr>
          <p:nvPr/>
        </p:nvPicPr>
        <p:blipFill>
          <a:blip r:embed="rId3"/>
          <a:stretch>
            <a:fillRect/>
          </a:stretch>
        </p:blipFill>
        <p:spPr>
          <a:xfrm>
            <a:off x="6281397" y="1177767"/>
            <a:ext cx="2605071" cy="3676440"/>
          </a:xfrm>
          <a:prstGeom prst="rect">
            <a:avLst/>
          </a:prstGeom>
        </p:spPr>
      </p:pic>
      <p:pic>
        <p:nvPicPr>
          <p:cNvPr id="7" name="Picture 6">
            <a:extLst>
              <a:ext uri="{FF2B5EF4-FFF2-40B4-BE49-F238E27FC236}">
                <a16:creationId xmlns:a16="http://schemas.microsoft.com/office/drawing/2014/main" id="{F714848F-3C7C-4AB8-BE0D-D27BDCD25619}"/>
              </a:ext>
            </a:extLst>
          </p:cNvPr>
          <p:cNvPicPr>
            <a:picLocks noChangeAspect="1"/>
          </p:cNvPicPr>
          <p:nvPr/>
        </p:nvPicPr>
        <p:blipFill>
          <a:blip r:embed="rId4"/>
          <a:stretch>
            <a:fillRect/>
          </a:stretch>
        </p:blipFill>
        <p:spPr>
          <a:xfrm>
            <a:off x="3170104" y="2516094"/>
            <a:ext cx="2803792" cy="3019468"/>
          </a:xfrm>
          <a:prstGeom prst="rect">
            <a:avLst/>
          </a:prstGeom>
        </p:spPr>
      </p:pic>
    </p:spTree>
    <p:extLst>
      <p:ext uri="{BB962C8B-B14F-4D97-AF65-F5344CB8AC3E}">
        <p14:creationId xmlns:p14="http://schemas.microsoft.com/office/powerpoint/2010/main" val="206302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6963-523F-4215-9055-2AB4ABF598C7}"/>
              </a:ext>
            </a:extLst>
          </p:cNvPr>
          <p:cNvSpPr>
            <a:spLocks noGrp="1"/>
          </p:cNvSpPr>
          <p:nvPr>
            <p:ph type="title"/>
          </p:nvPr>
        </p:nvSpPr>
        <p:spPr/>
        <p:txBody>
          <a:bodyPr/>
          <a:lstStyle/>
          <a:p>
            <a:r>
              <a:rPr lang="en-GB"/>
              <a:t>Housekeeping</a:t>
            </a:r>
          </a:p>
        </p:txBody>
      </p:sp>
      <p:pic>
        <p:nvPicPr>
          <p:cNvPr id="6" name="Picture 5" descr="A close up of a logo&#10;&#10;Description automatically generated">
            <a:extLst>
              <a:ext uri="{FF2B5EF4-FFF2-40B4-BE49-F238E27FC236}">
                <a16:creationId xmlns:a16="http://schemas.microsoft.com/office/drawing/2014/main" id="{1017E2B0-0BF1-480D-8C5A-87FA5DE2A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151" y="3819256"/>
            <a:ext cx="1450800" cy="1450800"/>
          </a:xfrm>
          <a:prstGeom prst="rect">
            <a:avLst/>
          </a:prstGeom>
        </p:spPr>
      </p:pic>
      <p:pic>
        <p:nvPicPr>
          <p:cNvPr id="7" name="Picture 6" descr="A close up of a logo&#10;&#10;Description automatically generated">
            <a:extLst>
              <a:ext uri="{FF2B5EF4-FFF2-40B4-BE49-F238E27FC236}">
                <a16:creationId xmlns:a16="http://schemas.microsoft.com/office/drawing/2014/main" id="{C28DEA2A-C3C5-4F6E-8E56-5613198FF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 y="1535494"/>
            <a:ext cx="1450886" cy="1450886"/>
          </a:xfrm>
          <a:prstGeom prst="rect">
            <a:avLst/>
          </a:prstGeom>
        </p:spPr>
      </p:pic>
      <p:pic>
        <p:nvPicPr>
          <p:cNvPr id="8" name="Picture 7" descr="A close up of a logo&#10;&#10;Description automatically generated">
            <a:extLst>
              <a:ext uri="{FF2B5EF4-FFF2-40B4-BE49-F238E27FC236}">
                <a16:creationId xmlns:a16="http://schemas.microsoft.com/office/drawing/2014/main" id="{96249892-B8C7-4CF1-9DC2-07050D5DD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57" y="3819256"/>
            <a:ext cx="1450800" cy="1450800"/>
          </a:xfrm>
          <a:prstGeom prst="rect">
            <a:avLst/>
          </a:prstGeom>
        </p:spPr>
      </p:pic>
      <p:pic>
        <p:nvPicPr>
          <p:cNvPr id="9" name="Picture 8" descr="A close up of a logo&#10;&#10;Description automatically generated">
            <a:extLst>
              <a:ext uri="{FF2B5EF4-FFF2-40B4-BE49-F238E27FC236}">
                <a16:creationId xmlns:a16="http://schemas.microsoft.com/office/drawing/2014/main" id="{55A61063-C99A-411F-8B42-9FAB54D12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247" y="3819256"/>
            <a:ext cx="1450800" cy="1450800"/>
          </a:xfrm>
          <a:prstGeom prst="rect">
            <a:avLst/>
          </a:prstGeom>
        </p:spPr>
      </p:pic>
      <p:pic>
        <p:nvPicPr>
          <p:cNvPr id="10" name="Picture 9" descr="A close up of a logo&#10;&#10;Description automatically generated">
            <a:extLst>
              <a:ext uri="{FF2B5EF4-FFF2-40B4-BE49-F238E27FC236}">
                <a16:creationId xmlns:a16="http://schemas.microsoft.com/office/drawing/2014/main" id="{02A08848-4844-4589-AE49-E5A6DE438D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161" y="1535494"/>
            <a:ext cx="1450886" cy="1450886"/>
          </a:xfrm>
          <a:prstGeom prst="rect">
            <a:avLst/>
          </a:prstGeom>
        </p:spPr>
      </p:pic>
      <p:pic>
        <p:nvPicPr>
          <p:cNvPr id="11" name="Picture 10" descr="A close up of a logo&#10;&#10;Description automatically generated">
            <a:extLst>
              <a:ext uri="{FF2B5EF4-FFF2-40B4-BE49-F238E27FC236}">
                <a16:creationId xmlns:a16="http://schemas.microsoft.com/office/drawing/2014/main" id="{846523BA-28FA-479F-AB88-76789FE46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5009" y="1535494"/>
            <a:ext cx="1450886" cy="1450886"/>
          </a:xfrm>
          <a:prstGeom prst="rect">
            <a:avLst/>
          </a:prstGeom>
        </p:spPr>
      </p:pic>
    </p:spTree>
    <p:extLst>
      <p:ext uri="{BB962C8B-B14F-4D97-AF65-F5344CB8AC3E}">
        <p14:creationId xmlns:p14="http://schemas.microsoft.com/office/powerpoint/2010/main" val="677766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5" name="Picture 4">
            <a:extLst>
              <a:ext uri="{FF2B5EF4-FFF2-40B4-BE49-F238E27FC236}">
                <a16:creationId xmlns:a16="http://schemas.microsoft.com/office/drawing/2014/main" id="{A543ECB7-D504-4CF0-84E5-66EE3028F392}"/>
              </a:ext>
            </a:extLst>
          </p:cNvPr>
          <p:cNvPicPr>
            <a:picLocks noChangeAspect="1"/>
          </p:cNvPicPr>
          <p:nvPr/>
        </p:nvPicPr>
        <p:blipFill>
          <a:blip r:embed="rId2"/>
          <a:stretch>
            <a:fillRect/>
          </a:stretch>
        </p:blipFill>
        <p:spPr>
          <a:xfrm>
            <a:off x="4813767" y="2029073"/>
            <a:ext cx="4018330" cy="3168091"/>
          </a:xfrm>
          <a:prstGeom prst="rect">
            <a:avLst/>
          </a:prstGeom>
        </p:spPr>
      </p:pic>
      <p:pic>
        <p:nvPicPr>
          <p:cNvPr id="6" name="Picture 5">
            <a:extLst>
              <a:ext uri="{FF2B5EF4-FFF2-40B4-BE49-F238E27FC236}">
                <a16:creationId xmlns:a16="http://schemas.microsoft.com/office/drawing/2014/main" id="{BEA4EE07-165D-442D-B8FC-AA52600E8300}"/>
              </a:ext>
            </a:extLst>
          </p:cNvPr>
          <p:cNvPicPr>
            <a:picLocks noChangeAspect="1"/>
          </p:cNvPicPr>
          <p:nvPr/>
        </p:nvPicPr>
        <p:blipFill>
          <a:blip r:embed="rId3"/>
          <a:stretch>
            <a:fillRect/>
          </a:stretch>
        </p:blipFill>
        <p:spPr>
          <a:xfrm>
            <a:off x="311903" y="1906327"/>
            <a:ext cx="4322261" cy="3045345"/>
          </a:xfrm>
          <a:prstGeom prst="rect">
            <a:avLst/>
          </a:prstGeom>
        </p:spPr>
      </p:pic>
    </p:spTree>
    <p:extLst>
      <p:ext uri="{BB962C8B-B14F-4D97-AF65-F5344CB8AC3E}">
        <p14:creationId xmlns:p14="http://schemas.microsoft.com/office/powerpoint/2010/main" val="4004120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7" name="Picture 2">
            <a:extLst>
              <a:ext uri="{FF2B5EF4-FFF2-40B4-BE49-F238E27FC236}">
                <a16:creationId xmlns:a16="http://schemas.microsoft.com/office/drawing/2014/main" id="{D02E4C23-10D3-4C48-9383-DCE06BC05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45" y="1277872"/>
            <a:ext cx="4868354" cy="3285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E945D8C-8CBE-44C3-85CD-02FB5C7D9237}"/>
              </a:ext>
            </a:extLst>
          </p:cNvPr>
          <p:cNvSpPr/>
          <p:nvPr/>
        </p:nvSpPr>
        <p:spPr>
          <a:xfrm>
            <a:off x="168310" y="4625800"/>
            <a:ext cx="4762005" cy="1815882"/>
          </a:xfrm>
          <a:prstGeom prst="rect">
            <a:avLst/>
          </a:prstGeom>
        </p:spPr>
        <p:txBody>
          <a:bodyPr wrap="square">
            <a:spAutoFit/>
          </a:bodyPr>
          <a:lstStyle/>
          <a:p>
            <a:r>
              <a:rPr lang="en-GB" sz="2800">
                <a:solidFill>
                  <a:srgbClr val="333333"/>
                </a:solidFill>
                <a:latin typeface="ProximaNova-n4"/>
              </a:rPr>
              <a:t>“…the ability to understand and manage your own emotions, and those of the people around you.”</a:t>
            </a:r>
            <a:endParaRPr lang="en-GB" sz="2800"/>
          </a:p>
        </p:txBody>
      </p:sp>
      <p:pic>
        <p:nvPicPr>
          <p:cNvPr id="9" name="Picture 2">
            <a:extLst>
              <a:ext uri="{FF2B5EF4-FFF2-40B4-BE49-F238E27FC236}">
                <a16:creationId xmlns:a16="http://schemas.microsoft.com/office/drawing/2014/main" id="{E15F9E91-0A23-4C46-9ECE-D380094B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617" y="1383028"/>
            <a:ext cx="4687120" cy="307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52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3" name="Picture 2">
            <a:extLst>
              <a:ext uri="{FF2B5EF4-FFF2-40B4-BE49-F238E27FC236}">
                <a16:creationId xmlns:a16="http://schemas.microsoft.com/office/drawing/2014/main" id="{F75B39C5-E5EC-43AB-9F68-B7ABD672BB17}"/>
              </a:ext>
            </a:extLst>
          </p:cNvPr>
          <p:cNvPicPr>
            <a:picLocks noChangeAspect="1"/>
          </p:cNvPicPr>
          <p:nvPr/>
        </p:nvPicPr>
        <p:blipFill>
          <a:blip r:embed="rId2"/>
          <a:stretch>
            <a:fillRect/>
          </a:stretch>
        </p:blipFill>
        <p:spPr>
          <a:xfrm>
            <a:off x="305434" y="1789858"/>
            <a:ext cx="4117858" cy="3093870"/>
          </a:xfrm>
          <a:prstGeom prst="rect">
            <a:avLst/>
          </a:prstGeom>
        </p:spPr>
      </p:pic>
      <p:pic>
        <p:nvPicPr>
          <p:cNvPr id="4" name="Picture 3">
            <a:extLst>
              <a:ext uri="{FF2B5EF4-FFF2-40B4-BE49-F238E27FC236}">
                <a16:creationId xmlns:a16="http://schemas.microsoft.com/office/drawing/2014/main" id="{01587CC9-E052-40F1-ADF6-72B0D7A02E4E}"/>
              </a:ext>
            </a:extLst>
          </p:cNvPr>
          <p:cNvPicPr>
            <a:picLocks noChangeAspect="1"/>
          </p:cNvPicPr>
          <p:nvPr/>
        </p:nvPicPr>
        <p:blipFill>
          <a:blip r:embed="rId3"/>
          <a:stretch>
            <a:fillRect/>
          </a:stretch>
        </p:blipFill>
        <p:spPr>
          <a:xfrm>
            <a:off x="5202902" y="2311873"/>
            <a:ext cx="3254022" cy="2400508"/>
          </a:xfrm>
          <a:prstGeom prst="rect">
            <a:avLst/>
          </a:prstGeom>
        </p:spPr>
      </p:pic>
    </p:spTree>
    <p:extLst>
      <p:ext uri="{BB962C8B-B14F-4D97-AF65-F5344CB8AC3E}">
        <p14:creationId xmlns:p14="http://schemas.microsoft.com/office/powerpoint/2010/main" val="3427755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5" name="Picture 4">
            <a:extLst>
              <a:ext uri="{FF2B5EF4-FFF2-40B4-BE49-F238E27FC236}">
                <a16:creationId xmlns:a16="http://schemas.microsoft.com/office/drawing/2014/main" id="{0CBF32D0-6CF6-4ED1-A87D-87387B25AF23}"/>
              </a:ext>
            </a:extLst>
          </p:cNvPr>
          <p:cNvPicPr>
            <a:picLocks noChangeAspect="1"/>
          </p:cNvPicPr>
          <p:nvPr/>
        </p:nvPicPr>
        <p:blipFill>
          <a:blip r:embed="rId2"/>
          <a:stretch>
            <a:fillRect/>
          </a:stretch>
        </p:blipFill>
        <p:spPr>
          <a:xfrm>
            <a:off x="4761459" y="1460616"/>
            <a:ext cx="3990769" cy="2508483"/>
          </a:xfrm>
          <a:prstGeom prst="rect">
            <a:avLst/>
          </a:prstGeom>
        </p:spPr>
      </p:pic>
      <p:graphicFrame>
        <p:nvGraphicFramePr>
          <p:cNvPr id="7" name="Content Placeholder 2">
            <a:extLst>
              <a:ext uri="{FF2B5EF4-FFF2-40B4-BE49-F238E27FC236}">
                <a16:creationId xmlns:a16="http://schemas.microsoft.com/office/drawing/2014/main" id="{67070856-BFEC-4AC8-866F-069546EB69DE}"/>
              </a:ext>
            </a:extLst>
          </p:cNvPr>
          <p:cNvGraphicFramePr>
            <a:graphicFrameLocks noGrp="1"/>
          </p:cNvGraphicFramePr>
          <p:nvPr>
            <p:ph idx="1"/>
            <p:extLst>
              <p:ext uri="{D42A27DB-BD31-4B8C-83A1-F6EECF244321}">
                <p14:modId xmlns:p14="http://schemas.microsoft.com/office/powerpoint/2010/main" val="462160857"/>
              </p:ext>
            </p:extLst>
          </p:nvPr>
        </p:nvGraphicFramePr>
        <p:xfrm>
          <a:off x="-933343" y="1829677"/>
          <a:ext cx="4279444" cy="3238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BDE04181-30C3-4145-8D55-1450D18F6B9E}"/>
              </a:ext>
            </a:extLst>
          </p:cNvPr>
          <p:cNvPicPr>
            <a:picLocks noChangeAspect="1"/>
          </p:cNvPicPr>
          <p:nvPr/>
        </p:nvPicPr>
        <p:blipFill>
          <a:blip r:embed="rId8"/>
          <a:stretch>
            <a:fillRect/>
          </a:stretch>
        </p:blipFill>
        <p:spPr>
          <a:xfrm>
            <a:off x="1755311" y="3787749"/>
            <a:ext cx="5114611" cy="3219270"/>
          </a:xfrm>
          <a:prstGeom prst="rect">
            <a:avLst/>
          </a:prstGeom>
        </p:spPr>
      </p:pic>
    </p:spTree>
    <p:extLst>
      <p:ext uri="{BB962C8B-B14F-4D97-AF65-F5344CB8AC3E}">
        <p14:creationId xmlns:p14="http://schemas.microsoft.com/office/powerpoint/2010/main" val="16636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4" name="Picture 3">
            <a:extLst>
              <a:ext uri="{FF2B5EF4-FFF2-40B4-BE49-F238E27FC236}">
                <a16:creationId xmlns:a16="http://schemas.microsoft.com/office/drawing/2014/main" id="{A645EF8D-F245-4ACB-B37A-44521C667236}"/>
              </a:ext>
            </a:extLst>
          </p:cNvPr>
          <p:cNvPicPr>
            <a:picLocks noChangeAspect="1"/>
          </p:cNvPicPr>
          <p:nvPr/>
        </p:nvPicPr>
        <p:blipFill>
          <a:blip r:embed="rId2"/>
          <a:stretch>
            <a:fillRect/>
          </a:stretch>
        </p:blipFill>
        <p:spPr>
          <a:xfrm>
            <a:off x="5476352" y="834927"/>
            <a:ext cx="3226046" cy="2026100"/>
          </a:xfrm>
          <a:prstGeom prst="rect">
            <a:avLst/>
          </a:prstGeom>
        </p:spPr>
      </p:pic>
      <p:pic>
        <p:nvPicPr>
          <p:cNvPr id="3" name="Picture 2">
            <a:extLst>
              <a:ext uri="{FF2B5EF4-FFF2-40B4-BE49-F238E27FC236}">
                <a16:creationId xmlns:a16="http://schemas.microsoft.com/office/drawing/2014/main" id="{513AF104-410E-4970-84D5-81AD04DC6AD2}"/>
              </a:ext>
            </a:extLst>
          </p:cNvPr>
          <p:cNvPicPr>
            <a:picLocks noChangeAspect="1"/>
          </p:cNvPicPr>
          <p:nvPr/>
        </p:nvPicPr>
        <p:blipFill>
          <a:blip r:embed="rId3"/>
          <a:stretch>
            <a:fillRect/>
          </a:stretch>
        </p:blipFill>
        <p:spPr>
          <a:xfrm>
            <a:off x="553482" y="1352275"/>
            <a:ext cx="2901962" cy="2678951"/>
          </a:xfrm>
          <a:prstGeom prst="rect">
            <a:avLst/>
          </a:prstGeom>
        </p:spPr>
      </p:pic>
      <p:pic>
        <p:nvPicPr>
          <p:cNvPr id="5" name="Picture 4">
            <a:extLst>
              <a:ext uri="{FF2B5EF4-FFF2-40B4-BE49-F238E27FC236}">
                <a16:creationId xmlns:a16="http://schemas.microsoft.com/office/drawing/2014/main" id="{4467675E-ABC5-48AF-8DBC-3D4D4C2E1A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28642" y="3395340"/>
            <a:ext cx="4573756" cy="2532638"/>
          </a:xfrm>
          <a:prstGeom prst="rect">
            <a:avLst/>
          </a:prstGeom>
          <a:noFill/>
          <a:ln>
            <a:noFill/>
          </a:ln>
        </p:spPr>
      </p:pic>
      <p:pic>
        <p:nvPicPr>
          <p:cNvPr id="6" name="Picture 2" descr="article photo">
            <a:extLst>
              <a:ext uri="{FF2B5EF4-FFF2-40B4-BE49-F238E27FC236}">
                <a16:creationId xmlns:a16="http://schemas.microsoft.com/office/drawing/2014/main" id="{20A7A50C-941C-4274-8A6D-07D38009D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60" y="4631788"/>
            <a:ext cx="3704102" cy="174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9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7" name="Picture 6">
            <a:extLst>
              <a:ext uri="{FF2B5EF4-FFF2-40B4-BE49-F238E27FC236}">
                <a16:creationId xmlns:a16="http://schemas.microsoft.com/office/drawing/2014/main" id="{83595473-D4C2-49CA-9078-07BE46BA22D7}"/>
              </a:ext>
            </a:extLst>
          </p:cNvPr>
          <p:cNvPicPr>
            <a:picLocks noChangeAspect="1"/>
          </p:cNvPicPr>
          <p:nvPr/>
        </p:nvPicPr>
        <p:blipFill>
          <a:blip r:embed="rId2"/>
          <a:stretch>
            <a:fillRect/>
          </a:stretch>
        </p:blipFill>
        <p:spPr>
          <a:xfrm>
            <a:off x="0" y="1314464"/>
            <a:ext cx="4250085" cy="2279115"/>
          </a:xfrm>
          <a:prstGeom prst="rect">
            <a:avLst/>
          </a:prstGeom>
        </p:spPr>
      </p:pic>
      <p:pic>
        <p:nvPicPr>
          <p:cNvPr id="8" name="Picture 7">
            <a:extLst>
              <a:ext uri="{FF2B5EF4-FFF2-40B4-BE49-F238E27FC236}">
                <a16:creationId xmlns:a16="http://schemas.microsoft.com/office/drawing/2014/main" id="{FECD7620-08CC-46E8-AA35-03D709369906}"/>
              </a:ext>
            </a:extLst>
          </p:cNvPr>
          <p:cNvPicPr>
            <a:picLocks noChangeAspect="1"/>
          </p:cNvPicPr>
          <p:nvPr/>
        </p:nvPicPr>
        <p:blipFill>
          <a:blip r:embed="rId3"/>
          <a:stretch>
            <a:fillRect/>
          </a:stretch>
        </p:blipFill>
        <p:spPr>
          <a:xfrm>
            <a:off x="520082" y="3842349"/>
            <a:ext cx="3364173" cy="2715037"/>
          </a:xfrm>
          <a:prstGeom prst="rect">
            <a:avLst/>
          </a:prstGeom>
        </p:spPr>
      </p:pic>
      <p:pic>
        <p:nvPicPr>
          <p:cNvPr id="9" name="Picture 2" descr="Complexities of Collaboration – Learning Through Difference, LLC">
            <a:extLst>
              <a:ext uri="{FF2B5EF4-FFF2-40B4-BE49-F238E27FC236}">
                <a16:creationId xmlns:a16="http://schemas.microsoft.com/office/drawing/2014/main" id="{648FEE45-EA3C-4D04-885D-DE707E5DF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291" y="1130598"/>
            <a:ext cx="2996627" cy="492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24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09CB-17A9-40C9-9CA4-0DA1D3BFC083}"/>
              </a:ext>
            </a:extLst>
          </p:cNvPr>
          <p:cNvSpPr>
            <a:spLocks noGrp="1"/>
          </p:cNvSpPr>
          <p:nvPr>
            <p:ph type="title"/>
          </p:nvPr>
        </p:nvSpPr>
        <p:spPr>
          <a:xfrm>
            <a:off x="168310" y="300614"/>
            <a:ext cx="8288614" cy="915237"/>
          </a:xfrm>
        </p:spPr>
        <p:txBody>
          <a:bodyPr/>
          <a:lstStyle/>
          <a:p>
            <a:pPr>
              <a:lnSpc>
                <a:spcPct val="100000"/>
              </a:lnSpc>
              <a:spcAft>
                <a:spcPts val="2400"/>
              </a:spcAft>
            </a:pPr>
            <a:r>
              <a:rPr lang="en-GB" sz="2400"/>
              <a:t>What do you remember about these pictures? </a:t>
            </a:r>
            <a:br>
              <a:rPr lang="en-GB" sz="2400"/>
            </a:br>
            <a:r>
              <a:rPr lang="en-GB" sz="2400"/>
              <a:t>What do you remember about this day?</a:t>
            </a:r>
          </a:p>
        </p:txBody>
      </p:sp>
      <p:pic>
        <p:nvPicPr>
          <p:cNvPr id="3" name="Picture 2">
            <a:extLst>
              <a:ext uri="{FF2B5EF4-FFF2-40B4-BE49-F238E27FC236}">
                <a16:creationId xmlns:a16="http://schemas.microsoft.com/office/drawing/2014/main" id="{216477FE-B04E-4071-9E9E-BCDC609CCF35}"/>
              </a:ext>
            </a:extLst>
          </p:cNvPr>
          <p:cNvPicPr>
            <a:picLocks noChangeAspect="1"/>
          </p:cNvPicPr>
          <p:nvPr/>
        </p:nvPicPr>
        <p:blipFill>
          <a:blip r:embed="rId2"/>
          <a:stretch>
            <a:fillRect/>
          </a:stretch>
        </p:blipFill>
        <p:spPr>
          <a:xfrm>
            <a:off x="389601" y="1605580"/>
            <a:ext cx="4005419" cy="2600170"/>
          </a:xfrm>
          <a:prstGeom prst="rect">
            <a:avLst/>
          </a:prstGeom>
        </p:spPr>
      </p:pic>
      <p:pic>
        <p:nvPicPr>
          <p:cNvPr id="4" name="Picture 3">
            <a:extLst>
              <a:ext uri="{FF2B5EF4-FFF2-40B4-BE49-F238E27FC236}">
                <a16:creationId xmlns:a16="http://schemas.microsoft.com/office/drawing/2014/main" id="{CCDB4FED-8FBF-4F0C-AB89-D219B4F38D01}"/>
              </a:ext>
            </a:extLst>
          </p:cNvPr>
          <p:cNvPicPr>
            <a:picLocks noChangeAspect="1"/>
          </p:cNvPicPr>
          <p:nvPr/>
        </p:nvPicPr>
        <p:blipFill>
          <a:blip r:embed="rId3"/>
          <a:stretch>
            <a:fillRect/>
          </a:stretch>
        </p:blipFill>
        <p:spPr>
          <a:xfrm>
            <a:off x="550607" y="4595479"/>
            <a:ext cx="6188803" cy="1568690"/>
          </a:xfrm>
          <a:prstGeom prst="rect">
            <a:avLst/>
          </a:prstGeom>
        </p:spPr>
      </p:pic>
      <p:pic>
        <p:nvPicPr>
          <p:cNvPr id="5" name="Picture 4">
            <a:extLst>
              <a:ext uri="{FF2B5EF4-FFF2-40B4-BE49-F238E27FC236}">
                <a16:creationId xmlns:a16="http://schemas.microsoft.com/office/drawing/2014/main" id="{715D44F0-31FB-418B-AF01-2FF0B89779AD}"/>
              </a:ext>
            </a:extLst>
          </p:cNvPr>
          <p:cNvPicPr>
            <a:picLocks noChangeAspect="1"/>
          </p:cNvPicPr>
          <p:nvPr/>
        </p:nvPicPr>
        <p:blipFill>
          <a:blip r:embed="rId4"/>
          <a:stretch>
            <a:fillRect/>
          </a:stretch>
        </p:blipFill>
        <p:spPr>
          <a:xfrm>
            <a:off x="4748982" y="1753897"/>
            <a:ext cx="4267200" cy="2223753"/>
          </a:xfrm>
          <a:prstGeom prst="rect">
            <a:avLst/>
          </a:prstGeom>
        </p:spPr>
      </p:pic>
    </p:spTree>
    <p:extLst>
      <p:ext uri="{BB962C8B-B14F-4D97-AF65-F5344CB8AC3E}">
        <p14:creationId xmlns:p14="http://schemas.microsoft.com/office/powerpoint/2010/main" val="2787540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B6A36-2EC9-437B-BDB9-0D040C6CC1BA}"/>
              </a:ext>
            </a:extLst>
          </p:cNvPr>
          <p:cNvSpPr>
            <a:spLocks noGrp="1"/>
          </p:cNvSpPr>
          <p:nvPr>
            <p:ph idx="1"/>
          </p:nvPr>
        </p:nvSpPr>
        <p:spPr/>
        <p:txBody>
          <a:bodyPr/>
          <a:lstStyle/>
          <a:p>
            <a:r>
              <a:rPr lang="en-GB"/>
              <a:t>Shared action planning with buddies </a:t>
            </a:r>
          </a:p>
        </p:txBody>
      </p:sp>
    </p:spTree>
    <p:extLst>
      <p:ext uri="{BB962C8B-B14F-4D97-AF65-F5344CB8AC3E}">
        <p14:creationId xmlns:p14="http://schemas.microsoft.com/office/powerpoint/2010/main" val="1894700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3BE81BF3-7286-4502-8DC4-4EE2CA2665C2}"/>
              </a:ext>
            </a:extLst>
          </p:cNvPr>
          <p:cNvSpPr/>
          <p:nvPr/>
        </p:nvSpPr>
        <p:spPr>
          <a:xfrm rot="16200000">
            <a:off x="-785534" y="4696684"/>
            <a:ext cx="2829600" cy="1061884"/>
          </a:xfrm>
          <a:prstGeom prst="round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462C4DE5-9EA5-4DFE-8833-08098EEF3D18}"/>
              </a:ext>
            </a:extLst>
          </p:cNvPr>
          <p:cNvSpPr/>
          <p:nvPr/>
        </p:nvSpPr>
        <p:spPr>
          <a:xfrm rot="16200000">
            <a:off x="-785534" y="1867084"/>
            <a:ext cx="2829600" cy="1061884"/>
          </a:xfrm>
          <a:prstGeom prst="round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Rounded Corners 16">
            <a:extLst>
              <a:ext uri="{FF2B5EF4-FFF2-40B4-BE49-F238E27FC236}">
                <a16:creationId xmlns:a16="http://schemas.microsoft.com/office/drawing/2014/main" id="{C53A7FAA-9427-488A-8D02-AA3CE7FA10D7}"/>
              </a:ext>
            </a:extLst>
          </p:cNvPr>
          <p:cNvSpPr/>
          <p:nvPr/>
        </p:nvSpPr>
        <p:spPr>
          <a:xfrm>
            <a:off x="840658" y="235973"/>
            <a:ext cx="2733368" cy="1061884"/>
          </a:xfrm>
          <a:prstGeom prst="roundRect">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1071A5A2-6DAE-4DF7-987C-86611741B8C5}"/>
              </a:ext>
            </a:extLst>
          </p:cNvPr>
          <p:cNvSpPr/>
          <p:nvPr/>
        </p:nvSpPr>
        <p:spPr>
          <a:xfrm>
            <a:off x="3588774" y="235973"/>
            <a:ext cx="2733368" cy="1061884"/>
          </a:xfrm>
          <a:prstGeom prst="roundRect">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bg1"/>
              </a:solidFill>
            </a:endParaRPr>
          </a:p>
        </p:txBody>
      </p:sp>
      <p:sp>
        <p:nvSpPr>
          <p:cNvPr id="19" name="Rectangle: Rounded Corners 18">
            <a:extLst>
              <a:ext uri="{FF2B5EF4-FFF2-40B4-BE49-F238E27FC236}">
                <a16:creationId xmlns:a16="http://schemas.microsoft.com/office/drawing/2014/main" id="{64427BC0-7957-4D40-A577-4F6D65A2DD7F}"/>
              </a:ext>
            </a:extLst>
          </p:cNvPr>
          <p:cNvSpPr/>
          <p:nvPr/>
        </p:nvSpPr>
        <p:spPr>
          <a:xfrm>
            <a:off x="6341806" y="235973"/>
            <a:ext cx="2733368" cy="1061884"/>
          </a:xfrm>
          <a:prstGeom prst="roundRect">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bg1"/>
              </a:solidFill>
            </a:endParaRPr>
          </a:p>
        </p:txBody>
      </p:sp>
      <p:sp>
        <p:nvSpPr>
          <p:cNvPr id="20" name="Rectangle 19">
            <a:extLst>
              <a:ext uri="{FF2B5EF4-FFF2-40B4-BE49-F238E27FC236}">
                <a16:creationId xmlns:a16="http://schemas.microsoft.com/office/drawing/2014/main" id="{2C6E8A29-4CB4-4A4E-AA28-B677FD7E2CF0}"/>
              </a:ext>
            </a:extLst>
          </p:cNvPr>
          <p:cNvSpPr/>
          <p:nvPr/>
        </p:nvSpPr>
        <p:spPr>
          <a:xfrm>
            <a:off x="841142" y="983226"/>
            <a:ext cx="2732400" cy="2829600"/>
          </a:xfrm>
          <a:prstGeom prst="rect">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10CD39B-9F93-4EA1-8703-FDA92ABA79D9}"/>
              </a:ext>
            </a:extLst>
          </p:cNvPr>
          <p:cNvSpPr/>
          <p:nvPr/>
        </p:nvSpPr>
        <p:spPr>
          <a:xfrm>
            <a:off x="3589742" y="983226"/>
            <a:ext cx="2732400" cy="2829600"/>
          </a:xfrm>
          <a:prstGeom prst="rect">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DADE8BD-4372-4862-91D5-8346CAC343FD}"/>
              </a:ext>
            </a:extLst>
          </p:cNvPr>
          <p:cNvSpPr/>
          <p:nvPr/>
        </p:nvSpPr>
        <p:spPr>
          <a:xfrm>
            <a:off x="6330483" y="983226"/>
            <a:ext cx="2732400" cy="2829600"/>
          </a:xfrm>
          <a:prstGeom prst="rect">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ECDEA81-9D18-42DC-A76E-1ECAF4F61062}"/>
              </a:ext>
            </a:extLst>
          </p:cNvPr>
          <p:cNvSpPr/>
          <p:nvPr/>
        </p:nvSpPr>
        <p:spPr>
          <a:xfrm>
            <a:off x="841142" y="3812826"/>
            <a:ext cx="2732400" cy="2829600"/>
          </a:xfrm>
          <a:prstGeom prst="rect">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F5E4696-135F-47E8-9B6C-B4D968EE9CE4}"/>
              </a:ext>
            </a:extLst>
          </p:cNvPr>
          <p:cNvSpPr/>
          <p:nvPr/>
        </p:nvSpPr>
        <p:spPr>
          <a:xfrm>
            <a:off x="3589742" y="3812826"/>
            <a:ext cx="2732400" cy="2829600"/>
          </a:xfrm>
          <a:prstGeom prst="rect">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8670559-5446-42FD-9DD9-250EC156C5B0}"/>
              </a:ext>
            </a:extLst>
          </p:cNvPr>
          <p:cNvSpPr/>
          <p:nvPr/>
        </p:nvSpPr>
        <p:spPr>
          <a:xfrm>
            <a:off x="6342774" y="3812826"/>
            <a:ext cx="2732400" cy="2829600"/>
          </a:xfrm>
          <a:prstGeom prst="rect">
            <a:avLst/>
          </a:prstGeom>
          <a:solidFill>
            <a:schemeClr val="accent6">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DB0A3F34-BB89-41FC-8A2D-FFAD77D0097F}"/>
              </a:ext>
            </a:extLst>
          </p:cNvPr>
          <p:cNvSpPr txBox="1"/>
          <p:nvPr/>
        </p:nvSpPr>
        <p:spPr>
          <a:xfrm>
            <a:off x="840658" y="266631"/>
            <a:ext cx="2727484" cy="716595"/>
          </a:xfrm>
          <a:prstGeom prst="rect">
            <a:avLst/>
          </a:prstGeom>
          <a:noFill/>
        </p:spPr>
        <p:txBody>
          <a:bodyPr wrap="square" rtlCol="0" anchor="ctr">
            <a:noAutofit/>
          </a:bodyPr>
          <a:lstStyle/>
          <a:p>
            <a:pPr algn="ctr"/>
            <a:r>
              <a:rPr lang="en-GB"/>
              <a:t>For/about myself</a:t>
            </a:r>
          </a:p>
        </p:txBody>
      </p:sp>
      <p:sp>
        <p:nvSpPr>
          <p:cNvPr id="32" name="TextBox 31">
            <a:extLst>
              <a:ext uri="{FF2B5EF4-FFF2-40B4-BE49-F238E27FC236}">
                <a16:creationId xmlns:a16="http://schemas.microsoft.com/office/drawing/2014/main" id="{67FDA1F8-9C39-473E-ADAE-B2DD92A76C68}"/>
              </a:ext>
            </a:extLst>
          </p:cNvPr>
          <p:cNvSpPr txBox="1"/>
          <p:nvPr/>
        </p:nvSpPr>
        <p:spPr>
          <a:xfrm>
            <a:off x="3592200" y="266631"/>
            <a:ext cx="2727484" cy="716595"/>
          </a:xfrm>
          <a:prstGeom prst="rect">
            <a:avLst/>
          </a:prstGeom>
          <a:noFill/>
        </p:spPr>
        <p:txBody>
          <a:bodyPr wrap="square" rtlCol="0" anchor="ctr">
            <a:noAutofit/>
          </a:bodyPr>
          <a:lstStyle/>
          <a:p>
            <a:pPr algn="ctr"/>
            <a:r>
              <a:rPr lang="en-GB"/>
              <a:t>For my work with clients</a:t>
            </a:r>
          </a:p>
        </p:txBody>
      </p:sp>
      <p:sp>
        <p:nvSpPr>
          <p:cNvPr id="33" name="TextBox 32">
            <a:extLst>
              <a:ext uri="{FF2B5EF4-FFF2-40B4-BE49-F238E27FC236}">
                <a16:creationId xmlns:a16="http://schemas.microsoft.com/office/drawing/2014/main" id="{07DD43CE-4E70-4471-9744-A4505D8FE2D8}"/>
              </a:ext>
            </a:extLst>
          </p:cNvPr>
          <p:cNvSpPr txBox="1"/>
          <p:nvPr/>
        </p:nvSpPr>
        <p:spPr>
          <a:xfrm>
            <a:off x="6332941" y="266631"/>
            <a:ext cx="2727484" cy="716595"/>
          </a:xfrm>
          <a:prstGeom prst="rect">
            <a:avLst/>
          </a:prstGeom>
          <a:noFill/>
        </p:spPr>
        <p:txBody>
          <a:bodyPr wrap="square" rtlCol="0" anchor="ctr">
            <a:noAutofit/>
          </a:bodyPr>
          <a:lstStyle/>
          <a:p>
            <a:pPr algn="ctr"/>
            <a:r>
              <a:rPr lang="en-GB"/>
              <a:t>For my relationships with colleagues</a:t>
            </a:r>
          </a:p>
        </p:txBody>
      </p:sp>
      <p:sp>
        <p:nvSpPr>
          <p:cNvPr id="34" name="TextBox 33">
            <a:extLst>
              <a:ext uri="{FF2B5EF4-FFF2-40B4-BE49-F238E27FC236}">
                <a16:creationId xmlns:a16="http://schemas.microsoft.com/office/drawing/2014/main" id="{BAA246A9-36B2-471B-9733-6D25E4B02061}"/>
              </a:ext>
            </a:extLst>
          </p:cNvPr>
          <p:cNvSpPr txBox="1"/>
          <p:nvPr/>
        </p:nvSpPr>
        <p:spPr>
          <a:xfrm rot="16200000">
            <a:off x="-873095" y="1994903"/>
            <a:ext cx="2727484" cy="806245"/>
          </a:xfrm>
          <a:prstGeom prst="rect">
            <a:avLst/>
          </a:prstGeom>
          <a:noFill/>
        </p:spPr>
        <p:txBody>
          <a:bodyPr wrap="square" rtlCol="0" anchor="ctr">
            <a:noAutofit/>
          </a:bodyPr>
          <a:lstStyle/>
          <a:p>
            <a:pPr algn="ctr"/>
            <a:r>
              <a:rPr lang="en-GB"/>
              <a:t>What have I learned?</a:t>
            </a:r>
          </a:p>
        </p:txBody>
      </p:sp>
      <p:sp>
        <p:nvSpPr>
          <p:cNvPr id="35" name="TextBox 34">
            <a:extLst>
              <a:ext uri="{FF2B5EF4-FFF2-40B4-BE49-F238E27FC236}">
                <a16:creationId xmlns:a16="http://schemas.microsoft.com/office/drawing/2014/main" id="{3C0638D4-1BD8-485F-B2B3-5946060A709E}"/>
              </a:ext>
            </a:extLst>
          </p:cNvPr>
          <p:cNvSpPr txBox="1"/>
          <p:nvPr/>
        </p:nvSpPr>
        <p:spPr>
          <a:xfrm rot="16200000">
            <a:off x="-873095" y="4824504"/>
            <a:ext cx="2727484" cy="806245"/>
          </a:xfrm>
          <a:prstGeom prst="rect">
            <a:avLst/>
          </a:prstGeom>
          <a:noFill/>
        </p:spPr>
        <p:txBody>
          <a:bodyPr wrap="square" rtlCol="0" anchor="ctr">
            <a:noAutofit/>
          </a:bodyPr>
          <a:lstStyle/>
          <a:p>
            <a:pPr algn="ctr"/>
            <a:r>
              <a:rPr lang="en-GB"/>
              <a:t>What will I do?</a:t>
            </a:r>
          </a:p>
        </p:txBody>
      </p:sp>
      <p:sp>
        <p:nvSpPr>
          <p:cNvPr id="37" name="Rectangle 36">
            <a:extLst>
              <a:ext uri="{FF2B5EF4-FFF2-40B4-BE49-F238E27FC236}">
                <a16:creationId xmlns:a16="http://schemas.microsoft.com/office/drawing/2014/main" id="{DA71BEF5-F332-4491-865B-0AA185907F89}"/>
              </a:ext>
            </a:extLst>
          </p:cNvPr>
          <p:cNvSpPr/>
          <p:nvPr/>
        </p:nvSpPr>
        <p:spPr>
          <a:xfrm>
            <a:off x="1617407" y="1940826"/>
            <a:ext cx="6676102" cy="914400"/>
          </a:xfrm>
          <a:prstGeom prst="rect">
            <a:avLst/>
          </a:prstGeom>
          <a:solidFill>
            <a:srgbClr val="D9D9D9">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Reflect on what you have learned from the course through each of these lenses</a:t>
            </a:r>
          </a:p>
        </p:txBody>
      </p:sp>
      <p:sp>
        <p:nvSpPr>
          <p:cNvPr id="38" name="Rectangle 37">
            <a:extLst>
              <a:ext uri="{FF2B5EF4-FFF2-40B4-BE49-F238E27FC236}">
                <a16:creationId xmlns:a16="http://schemas.microsoft.com/office/drawing/2014/main" id="{8C55EB99-2AE8-4861-9EB2-0E034E87E4CA}"/>
              </a:ext>
            </a:extLst>
          </p:cNvPr>
          <p:cNvSpPr/>
          <p:nvPr/>
        </p:nvSpPr>
        <p:spPr>
          <a:xfrm>
            <a:off x="1617407" y="4841342"/>
            <a:ext cx="6676102" cy="914400"/>
          </a:xfrm>
          <a:prstGeom prst="rect">
            <a:avLst/>
          </a:prstGeom>
          <a:solidFill>
            <a:srgbClr val="D9D9D9">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Think about what action you will take (building on what you’ve done already), and when.</a:t>
            </a:r>
          </a:p>
        </p:txBody>
      </p:sp>
    </p:spTree>
    <p:extLst>
      <p:ext uri="{BB962C8B-B14F-4D97-AF65-F5344CB8AC3E}">
        <p14:creationId xmlns:p14="http://schemas.microsoft.com/office/powerpoint/2010/main" val="2000602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DCD9A-51FA-4F35-8437-219A0497C90C}"/>
              </a:ext>
            </a:extLst>
          </p:cNvPr>
          <p:cNvSpPr>
            <a:spLocks noGrp="1"/>
          </p:cNvSpPr>
          <p:nvPr>
            <p:ph type="title"/>
          </p:nvPr>
        </p:nvSpPr>
        <p:spPr/>
        <p:txBody>
          <a:bodyPr/>
          <a:lstStyle/>
          <a:p>
            <a:r>
              <a:rPr lang="en-GB"/>
              <a:t>Buddy catch up</a:t>
            </a:r>
          </a:p>
        </p:txBody>
      </p:sp>
      <p:sp>
        <p:nvSpPr>
          <p:cNvPr id="5" name="Content Placeholder 4">
            <a:extLst>
              <a:ext uri="{FF2B5EF4-FFF2-40B4-BE49-F238E27FC236}">
                <a16:creationId xmlns:a16="http://schemas.microsoft.com/office/drawing/2014/main" id="{3756B3C9-1B02-4899-9087-06824B6E3912}"/>
              </a:ext>
            </a:extLst>
          </p:cNvPr>
          <p:cNvSpPr>
            <a:spLocks noGrp="1"/>
          </p:cNvSpPr>
          <p:nvPr>
            <p:ph idx="1"/>
          </p:nvPr>
        </p:nvSpPr>
        <p:spPr/>
        <p:txBody>
          <a:bodyPr/>
          <a:lstStyle/>
          <a:p>
            <a:r>
              <a:rPr lang="en-GB"/>
              <a:t>Share your action plan with your buddy.</a:t>
            </a:r>
          </a:p>
          <a:p>
            <a:r>
              <a:rPr lang="en-GB"/>
              <a:t>Talk through any potential challenges or barriers to achieving your goals</a:t>
            </a:r>
          </a:p>
          <a:p>
            <a:r>
              <a:rPr lang="en-GB"/>
              <a:t>Identify one key action that you would like to be held accountable for. Discuss how you might hold yourself to account for this action, and what your buddy might be able to do to support you.</a:t>
            </a:r>
          </a:p>
          <a:p>
            <a:endParaRPr lang="en-GB"/>
          </a:p>
        </p:txBody>
      </p:sp>
    </p:spTree>
    <p:extLst>
      <p:ext uri="{BB962C8B-B14F-4D97-AF65-F5344CB8AC3E}">
        <p14:creationId xmlns:p14="http://schemas.microsoft.com/office/powerpoint/2010/main" val="125306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5E888E-5211-4148-B12C-B7DE9AFA3CBA}"/>
              </a:ext>
            </a:extLst>
          </p:cNvPr>
          <p:cNvSpPr>
            <a:spLocks noGrp="1"/>
          </p:cNvSpPr>
          <p:nvPr>
            <p:ph idx="1"/>
          </p:nvPr>
        </p:nvSpPr>
        <p:spPr/>
        <p:txBody>
          <a:bodyPr/>
          <a:lstStyle/>
          <a:p>
            <a:r>
              <a:rPr lang="en-GB"/>
              <a:t>Aims</a:t>
            </a:r>
          </a:p>
        </p:txBody>
      </p:sp>
    </p:spTree>
    <p:extLst>
      <p:ext uri="{BB962C8B-B14F-4D97-AF65-F5344CB8AC3E}">
        <p14:creationId xmlns:p14="http://schemas.microsoft.com/office/powerpoint/2010/main" val="2932527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old, dirty&#10;&#10;Description automatically generated">
            <a:extLst>
              <a:ext uri="{FF2B5EF4-FFF2-40B4-BE49-F238E27FC236}">
                <a16:creationId xmlns:a16="http://schemas.microsoft.com/office/drawing/2014/main" id="{C83A7B4F-06E8-4AFA-9553-F7CAEE8FC188}"/>
              </a:ext>
            </a:extLst>
          </p:cNvPr>
          <p:cNvPicPr>
            <a:picLocks noGrp="1" noChangeAspect="1"/>
          </p:cNvPicPr>
          <p:nvPr>
            <p:ph type="pic" sz="quarter" idx="13"/>
          </p:nvPr>
        </p:nvPicPr>
        <p:blipFill rotWithShape="1">
          <a:blip r:embed="rId2"/>
          <a:srcRect l="6268" t="-889" r="-1000" b="889"/>
          <a:stretch/>
        </p:blipFill>
        <p:spPr>
          <a:xfrm>
            <a:off x="-371680" y="-63620"/>
            <a:ext cx="9746393" cy="6860655"/>
          </a:xfrm>
        </p:spPr>
      </p:pic>
    </p:spTree>
    <p:extLst>
      <p:ext uri="{BB962C8B-B14F-4D97-AF65-F5344CB8AC3E}">
        <p14:creationId xmlns:p14="http://schemas.microsoft.com/office/powerpoint/2010/main" val="2473384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12E9E4-834E-6C44-88F3-3A48A209CF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4849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Aims</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vert="horz" lIns="91440" tIns="45720" rIns="91440" bIns="45720" rtlCol="0" anchor="t">
            <a:noAutofit/>
          </a:bodyPr>
          <a:lstStyle/>
          <a:p>
            <a:pPr marL="0" indent="0">
              <a:lnSpc>
                <a:spcPct val="100000"/>
              </a:lnSpc>
              <a:spcBef>
                <a:spcPts val="0"/>
              </a:spcBef>
              <a:spcAft>
                <a:spcPts val="600"/>
              </a:spcAft>
              <a:buNone/>
            </a:pPr>
            <a:r>
              <a:rPr lang="en-GB" b="1">
                <a:latin typeface="Calibri Light"/>
                <a:cs typeface="Calibri Light"/>
              </a:rPr>
              <a:t>Purpose: </a:t>
            </a:r>
            <a:r>
              <a:rPr lang="en-GB">
                <a:latin typeface="Calibri Light"/>
                <a:cs typeface="Calibri Light"/>
              </a:rPr>
              <a:t>To provide an overview of day</a:t>
            </a:r>
            <a:endParaRPr lang="en-GB" b="1">
              <a:latin typeface="Calibri Light"/>
              <a:cs typeface="Calibri Light"/>
            </a:endParaRPr>
          </a:p>
          <a:p>
            <a:pPr marL="0" indent="0">
              <a:lnSpc>
                <a:spcPct val="100000"/>
              </a:lnSpc>
              <a:spcBef>
                <a:spcPts val="0"/>
              </a:spcBef>
              <a:spcAft>
                <a:spcPts val="600"/>
              </a:spcAft>
              <a:buNone/>
            </a:pPr>
            <a:r>
              <a:rPr lang="en-GB" b="1">
                <a:latin typeface="Calibri Light"/>
                <a:cs typeface="Calibri Light"/>
              </a:rPr>
              <a:t>Materials: </a:t>
            </a:r>
            <a:r>
              <a:rPr lang="en-GB">
                <a:latin typeface="Calibri Light"/>
                <a:cs typeface="Calibri Light"/>
              </a:rPr>
              <a:t>None</a:t>
            </a:r>
          </a:p>
          <a:p>
            <a:pPr marL="0" indent="0">
              <a:lnSpc>
                <a:spcPct val="100000"/>
              </a:lnSpc>
              <a:spcBef>
                <a:spcPts val="0"/>
              </a:spcBef>
              <a:spcAft>
                <a:spcPts val="600"/>
              </a:spcAft>
              <a:buNone/>
            </a:pPr>
            <a:r>
              <a:rPr lang="en-GB" b="1">
                <a:latin typeface="Calibri Light"/>
                <a:cs typeface="Calibri Light"/>
              </a:rPr>
              <a:t>Instructions:</a:t>
            </a:r>
          </a:p>
          <a:p>
            <a:pPr marL="0" indent="0">
              <a:spcBef>
                <a:spcPts val="0"/>
              </a:spcBef>
              <a:buNone/>
            </a:pPr>
            <a:r>
              <a:rPr lang="en-GB">
                <a:latin typeface="Calibri Light"/>
                <a:cs typeface="Calibri Light"/>
              </a:rPr>
              <a:t>Remind people where we are in terms of the programme overview (slide 7) before talking about the aims for todays session (slide 8)</a:t>
            </a:r>
          </a:p>
          <a:p>
            <a:pPr marL="0" indent="0">
              <a:spcBef>
                <a:spcPts val="0"/>
              </a:spcBef>
              <a:buNone/>
            </a:pPr>
            <a:r>
              <a:rPr lang="en-GB" b="1">
                <a:latin typeface="Calibri Light"/>
                <a:cs typeface="Calibri Light"/>
              </a:rPr>
              <a:t>Timings: </a:t>
            </a:r>
            <a:endParaRPr lang="en-GB" b="1"/>
          </a:p>
          <a:p>
            <a:pPr>
              <a:spcBef>
                <a:spcPts val="0"/>
              </a:spcBef>
            </a:pPr>
            <a:r>
              <a:rPr lang="en-GB">
                <a:latin typeface="Calibri Light"/>
                <a:cs typeface="Calibri Light"/>
              </a:rPr>
              <a:t>5 mins</a:t>
            </a:r>
          </a:p>
        </p:txBody>
      </p:sp>
    </p:spTree>
    <p:extLst>
      <p:ext uri="{BB962C8B-B14F-4D97-AF65-F5344CB8AC3E}">
        <p14:creationId xmlns:p14="http://schemas.microsoft.com/office/powerpoint/2010/main" val="242428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CBFCCC3-FD92-4AC8-AF9A-6D2D0628CA04}"/>
              </a:ext>
            </a:extLst>
          </p:cNvPr>
          <p:cNvSpPr/>
          <p:nvPr/>
        </p:nvSpPr>
        <p:spPr>
          <a:xfrm>
            <a:off x="7275794" y="1493220"/>
            <a:ext cx="1759897" cy="3940278"/>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Supporting mental health</a:t>
            </a:r>
          </a:p>
        </p:txBody>
      </p:sp>
      <p:sp>
        <p:nvSpPr>
          <p:cNvPr id="36" name="Rectangle 35">
            <a:extLst>
              <a:ext uri="{FF2B5EF4-FFF2-40B4-BE49-F238E27FC236}">
                <a16:creationId xmlns:a16="http://schemas.microsoft.com/office/drawing/2014/main" id="{EB1A4573-C346-40B4-8FDF-F6D4412C06A1}"/>
              </a:ext>
            </a:extLst>
          </p:cNvPr>
          <p:cNvSpPr/>
          <p:nvPr/>
        </p:nvSpPr>
        <p:spPr>
          <a:xfrm>
            <a:off x="5464317"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Navigating the system</a:t>
            </a:r>
          </a:p>
        </p:txBody>
      </p:sp>
      <p:sp>
        <p:nvSpPr>
          <p:cNvPr id="34" name="Rectangle 33">
            <a:extLst>
              <a:ext uri="{FF2B5EF4-FFF2-40B4-BE49-F238E27FC236}">
                <a16:creationId xmlns:a16="http://schemas.microsoft.com/office/drawing/2014/main" id="{977B5E94-4C2C-4596-BABF-901E64EE1E5E}"/>
              </a:ext>
            </a:extLst>
          </p:cNvPr>
          <p:cNvSpPr/>
          <p:nvPr/>
        </p:nvSpPr>
        <p:spPr>
          <a:xfrm>
            <a:off x="3652837"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Communication and interpersonal skills</a:t>
            </a:r>
          </a:p>
        </p:txBody>
      </p:sp>
      <p:sp>
        <p:nvSpPr>
          <p:cNvPr id="33" name="Rectangle 32">
            <a:extLst>
              <a:ext uri="{FF2B5EF4-FFF2-40B4-BE49-F238E27FC236}">
                <a16:creationId xmlns:a16="http://schemas.microsoft.com/office/drawing/2014/main" id="{EF5C75C0-0092-496D-AFEC-41F1FCE6209B}"/>
              </a:ext>
            </a:extLst>
          </p:cNvPr>
          <p:cNvSpPr/>
          <p:nvPr/>
        </p:nvSpPr>
        <p:spPr>
          <a:xfrm>
            <a:off x="1841360" y="1493220"/>
            <a:ext cx="1759897" cy="394027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sz="1600"/>
              <a:t>Self-care and </a:t>
            </a:r>
          </a:p>
          <a:p>
            <a:pPr algn="ctr"/>
            <a:r>
              <a:rPr lang="en-GB" sz="1600"/>
              <a:t>self- management</a:t>
            </a:r>
          </a:p>
        </p:txBody>
      </p:sp>
      <p:sp>
        <p:nvSpPr>
          <p:cNvPr id="6" name="Rectangle 5">
            <a:extLst>
              <a:ext uri="{FF2B5EF4-FFF2-40B4-BE49-F238E27FC236}">
                <a16:creationId xmlns:a16="http://schemas.microsoft.com/office/drawing/2014/main" id="{4DEA8709-D001-434D-9B53-B6F673E07399}"/>
              </a:ext>
            </a:extLst>
          </p:cNvPr>
          <p:cNvSpPr/>
          <p:nvPr/>
        </p:nvSpPr>
        <p:spPr>
          <a:xfrm>
            <a:off x="108309"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1. Working as a peer</a:t>
            </a:r>
          </a:p>
        </p:txBody>
      </p:sp>
      <p:sp>
        <p:nvSpPr>
          <p:cNvPr id="7" name="Rectangle 6">
            <a:extLst>
              <a:ext uri="{FF2B5EF4-FFF2-40B4-BE49-F238E27FC236}">
                <a16:creationId xmlns:a16="http://schemas.microsoft.com/office/drawing/2014/main" id="{F178982D-467E-47F9-AAE9-3574BE2C11BD}"/>
              </a:ext>
            </a:extLst>
          </p:cNvPr>
          <p:cNvSpPr/>
          <p:nvPr/>
        </p:nvSpPr>
        <p:spPr>
          <a:xfrm>
            <a:off x="1919902"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2. Use of self</a:t>
            </a:r>
          </a:p>
        </p:txBody>
      </p:sp>
      <p:sp>
        <p:nvSpPr>
          <p:cNvPr id="8" name="Rectangle 7">
            <a:extLst>
              <a:ext uri="{FF2B5EF4-FFF2-40B4-BE49-F238E27FC236}">
                <a16:creationId xmlns:a16="http://schemas.microsoft.com/office/drawing/2014/main" id="{92553F9F-16FA-4AA7-995C-7D1C10CD3E7D}"/>
              </a:ext>
            </a:extLst>
          </p:cNvPr>
          <p:cNvSpPr/>
          <p:nvPr/>
        </p:nvSpPr>
        <p:spPr>
          <a:xfrm>
            <a:off x="3731380"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3. Effective relationships</a:t>
            </a:r>
          </a:p>
        </p:txBody>
      </p:sp>
      <p:sp>
        <p:nvSpPr>
          <p:cNvPr id="9" name="Rectangle 8">
            <a:extLst>
              <a:ext uri="{FF2B5EF4-FFF2-40B4-BE49-F238E27FC236}">
                <a16:creationId xmlns:a16="http://schemas.microsoft.com/office/drawing/2014/main" id="{2AA25317-C84F-47DD-B919-76F8CF50290B}"/>
              </a:ext>
            </a:extLst>
          </p:cNvPr>
          <p:cNvSpPr/>
          <p:nvPr/>
        </p:nvSpPr>
        <p:spPr>
          <a:xfrm>
            <a:off x="5542858"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4. Context and frameworks</a:t>
            </a:r>
          </a:p>
        </p:txBody>
      </p:sp>
      <p:sp>
        <p:nvSpPr>
          <p:cNvPr id="10" name="Rectangle 9">
            <a:extLst>
              <a:ext uri="{FF2B5EF4-FFF2-40B4-BE49-F238E27FC236}">
                <a16:creationId xmlns:a16="http://schemas.microsoft.com/office/drawing/2014/main" id="{42029629-8552-4453-8801-63A7F0A7F17B}"/>
              </a:ext>
            </a:extLst>
          </p:cNvPr>
          <p:cNvSpPr/>
          <p:nvPr/>
        </p:nvSpPr>
        <p:spPr>
          <a:xfrm>
            <a:off x="7354336" y="2360914"/>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5. Mental health</a:t>
            </a:r>
          </a:p>
        </p:txBody>
      </p:sp>
      <p:sp>
        <p:nvSpPr>
          <p:cNvPr id="11" name="Rectangle 10">
            <a:extLst>
              <a:ext uri="{FF2B5EF4-FFF2-40B4-BE49-F238E27FC236}">
                <a16:creationId xmlns:a16="http://schemas.microsoft.com/office/drawing/2014/main" id="{5CFD2CAF-8C02-42FB-8D22-0F23CAA566D3}"/>
              </a:ext>
            </a:extLst>
          </p:cNvPr>
          <p:cNvSpPr/>
          <p:nvPr/>
        </p:nvSpPr>
        <p:spPr>
          <a:xfrm>
            <a:off x="1919902" y="3936537"/>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6. Supporting self-management</a:t>
            </a:r>
          </a:p>
        </p:txBody>
      </p:sp>
      <p:sp>
        <p:nvSpPr>
          <p:cNvPr id="12" name="Rectangle 11">
            <a:extLst>
              <a:ext uri="{FF2B5EF4-FFF2-40B4-BE49-F238E27FC236}">
                <a16:creationId xmlns:a16="http://schemas.microsoft.com/office/drawing/2014/main" id="{C8BB4068-4B65-4ED8-90B2-7C0220A8CDFC}"/>
              </a:ext>
            </a:extLst>
          </p:cNvPr>
          <p:cNvSpPr/>
          <p:nvPr/>
        </p:nvSpPr>
        <p:spPr>
          <a:xfrm>
            <a:off x="3731380" y="3936537"/>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7. Working with other professionals</a:t>
            </a:r>
          </a:p>
        </p:txBody>
      </p:sp>
      <p:sp>
        <p:nvSpPr>
          <p:cNvPr id="13" name="Rectangle 12">
            <a:extLst>
              <a:ext uri="{FF2B5EF4-FFF2-40B4-BE49-F238E27FC236}">
                <a16:creationId xmlns:a16="http://schemas.microsoft.com/office/drawing/2014/main" id="{FC00ED42-6BA0-4B30-A8F4-846754A4DB2D}"/>
              </a:ext>
            </a:extLst>
          </p:cNvPr>
          <p:cNvSpPr/>
          <p:nvPr/>
        </p:nvSpPr>
        <p:spPr>
          <a:xfrm>
            <a:off x="5542858" y="3936537"/>
            <a:ext cx="1602812" cy="1130710"/>
          </a:xfrm>
          <a:prstGeom prst="rect">
            <a:avLst/>
          </a:prstGeom>
          <a:solidFill>
            <a:schemeClr val="bg1">
              <a:lumMod val="65000"/>
            </a:schemeClr>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8. Supporting access to care</a:t>
            </a:r>
          </a:p>
        </p:txBody>
      </p:sp>
      <p:sp>
        <p:nvSpPr>
          <p:cNvPr id="14" name="Rectangle 13">
            <a:extLst>
              <a:ext uri="{FF2B5EF4-FFF2-40B4-BE49-F238E27FC236}">
                <a16:creationId xmlns:a16="http://schemas.microsoft.com/office/drawing/2014/main" id="{6E9504CE-32D6-4E6D-98FF-0369F4483EE6}"/>
              </a:ext>
            </a:extLst>
          </p:cNvPr>
          <p:cNvSpPr/>
          <p:nvPr/>
        </p:nvSpPr>
        <p:spPr>
          <a:xfrm>
            <a:off x="7354336" y="3936537"/>
            <a:ext cx="1602812" cy="1130710"/>
          </a:xfrm>
          <a:prstGeom prst="rect">
            <a:avLst/>
          </a:prstGeom>
          <a:solidFill>
            <a:schemeClr val="accent1"/>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a:t>9. Working with groups</a:t>
            </a:r>
          </a:p>
        </p:txBody>
      </p:sp>
      <p:cxnSp>
        <p:nvCxnSpPr>
          <p:cNvPr id="16" name="Straight Arrow Connector 15">
            <a:extLst>
              <a:ext uri="{FF2B5EF4-FFF2-40B4-BE49-F238E27FC236}">
                <a16:creationId xmlns:a16="http://schemas.microsoft.com/office/drawing/2014/main" id="{73B698D6-6197-4F15-903E-510AEA4880C1}"/>
              </a:ext>
            </a:extLst>
          </p:cNvPr>
          <p:cNvCxnSpPr>
            <a:cxnSpLocks/>
            <a:stCxn id="6" idx="3"/>
            <a:endCxn id="7" idx="1"/>
          </p:cNvCxnSpPr>
          <p:nvPr/>
        </p:nvCxnSpPr>
        <p:spPr>
          <a:xfrm>
            <a:off x="1711121" y="2926269"/>
            <a:ext cx="208781"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859955-64D6-4E3C-96C5-A7384623CAA4}"/>
              </a:ext>
            </a:extLst>
          </p:cNvPr>
          <p:cNvCxnSpPr>
            <a:cxnSpLocks/>
            <a:stCxn id="7" idx="3"/>
            <a:endCxn id="8" idx="1"/>
          </p:cNvCxnSpPr>
          <p:nvPr/>
        </p:nvCxnSpPr>
        <p:spPr>
          <a:xfrm>
            <a:off x="3522714"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0BE254-1FB8-4DB9-9C89-7956621760B7}"/>
              </a:ext>
            </a:extLst>
          </p:cNvPr>
          <p:cNvCxnSpPr>
            <a:stCxn id="8" idx="3"/>
            <a:endCxn id="9" idx="1"/>
          </p:cNvCxnSpPr>
          <p:nvPr/>
        </p:nvCxnSpPr>
        <p:spPr>
          <a:xfrm>
            <a:off x="5334192"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AFCB3C7-A7C8-42E2-A906-5B4F9ADBD67D}"/>
              </a:ext>
            </a:extLst>
          </p:cNvPr>
          <p:cNvCxnSpPr>
            <a:stCxn id="9" idx="3"/>
            <a:endCxn id="10" idx="1"/>
          </p:cNvCxnSpPr>
          <p:nvPr/>
        </p:nvCxnSpPr>
        <p:spPr>
          <a:xfrm>
            <a:off x="7145670" y="2926269"/>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49A4E8-AEAA-4984-BCD8-03B9F04BC3A2}"/>
              </a:ext>
            </a:extLst>
          </p:cNvPr>
          <p:cNvCxnSpPr>
            <a:stCxn id="11" idx="3"/>
            <a:endCxn id="12" idx="1"/>
          </p:cNvCxnSpPr>
          <p:nvPr/>
        </p:nvCxnSpPr>
        <p:spPr>
          <a:xfrm>
            <a:off x="3522714"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16734D4-BC9C-467A-93BB-1D125C1CABCC}"/>
              </a:ext>
            </a:extLst>
          </p:cNvPr>
          <p:cNvCxnSpPr>
            <a:stCxn id="12" idx="3"/>
            <a:endCxn id="13" idx="1"/>
          </p:cNvCxnSpPr>
          <p:nvPr/>
        </p:nvCxnSpPr>
        <p:spPr>
          <a:xfrm>
            <a:off x="5334192"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558B616-14CC-4534-B19F-19B85F1E7DF7}"/>
              </a:ext>
            </a:extLst>
          </p:cNvPr>
          <p:cNvCxnSpPr>
            <a:stCxn id="13" idx="3"/>
            <a:endCxn id="14" idx="1"/>
          </p:cNvCxnSpPr>
          <p:nvPr/>
        </p:nvCxnSpPr>
        <p:spPr>
          <a:xfrm>
            <a:off x="7145670" y="4501892"/>
            <a:ext cx="208666"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E60AC66-CC09-4049-A7A3-AF0BA68D6462}"/>
              </a:ext>
            </a:extLst>
          </p:cNvPr>
          <p:cNvCxnSpPr>
            <a:stCxn id="10" idx="2"/>
            <a:endCxn id="11" idx="0"/>
          </p:cNvCxnSpPr>
          <p:nvPr/>
        </p:nvCxnSpPr>
        <p:spPr>
          <a:xfrm rot="5400000">
            <a:off x="5216069" y="996863"/>
            <a:ext cx="444913" cy="5434434"/>
          </a:xfrm>
          <a:prstGeom prst="bentConnector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EBAC265-CCE4-4A34-891B-80108B6318C0}"/>
              </a:ext>
            </a:extLst>
          </p:cNvPr>
          <p:cNvGrpSpPr/>
          <p:nvPr/>
        </p:nvGrpSpPr>
        <p:grpSpPr>
          <a:xfrm rot="19088755">
            <a:off x="7291913" y="178576"/>
            <a:ext cx="1129012" cy="1130796"/>
            <a:chOff x="450384" y="8018156"/>
            <a:chExt cx="1311541" cy="1313613"/>
          </a:xfrm>
        </p:grpSpPr>
        <p:sp>
          <p:nvSpPr>
            <p:cNvPr id="27" name="Teardrop 26">
              <a:extLst>
                <a:ext uri="{FF2B5EF4-FFF2-40B4-BE49-F238E27FC236}">
                  <a16:creationId xmlns:a16="http://schemas.microsoft.com/office/drawing/2014/main" id="{1BEC639A-B74E-41D4-BC2E-8F4F11CC794A}"/>
                </a:ext>
              </a:extLst>
            </p:cNvPr>
            <p:cNvSpPr/>
            <p:nvPr/>
          </p:nvSpPr>
          <p:spPr>
            <a:xfrm rot="8178293">
              <a:off x="450384" y="8018156"/>
              <a:ext cx="1311541" cy="1313613"/>
            </a:xfrm>
            <a:prstGeom prst="teardrop">
              <a:avLst>
                <a:gd name="adj" fmla="val 92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a:p>
          </p:txBody>
        </p:sp>
        <p:sp>
          <p:nvSpPr>
            <p:cNvPr id="29" name="TextBox 28">
              <a:extLst>
                <a:ext uri="{FF2B5EF4-FFF2-40B4-BE49-F238E27FC236}">
                  <a16:creationId xmlns:a16="http://schemas.microsoft.com/office/drawing/2014/main" id="{289F1B69-18BA-4D60-ADD0-5C9D4406A1BA}"/>
                </a:ext>
              </a:extLst>
            </p:cNvPr>
            <p:cNvSpPr txBox="1"/>
            <p:nvPr/>
          </p:nvSpPr>
          <p:spPr>
            <a:xfrm>
              <a:off x="520288" y="8299551"/>
              <a:ext cx="1171734" cy="750824"/>
            </a:xfrm>
            <a:prstGeom prst="rect">
              <a:avLst/>
            </a:prstGeom>
            <a:noFill/>
          </p:spPr>
          <p:txBody>
            <a:bodyPr wrap="square" rtlCol="0">
              <a:spAutoFit/>
            </a:bodyPr>
            <a:lstStyle/>
            <a:p>
              <a:pPr algn="ctr"/>
              <a:r>
                <a:rPr lang="en-GB" b="1">
                  <a:solidFill>
                    <a:schemeClr val="bg1"/>
                  </a:solidFill>
                </a:rPr>
                <a:t>You are here</a:t>
              </a:r>
            </a:p>
          </p:txBody>
        </p:sp>
      </p:grpSp>
      <p:sp>
        <p:nvSpPr>
          <p:cNvPr id="17" name="Title 16">
            <a:extLst>
              <a:ext uri="{FF2B5EF4-FFF2-40B4-BE49-F238E27FC236}">
                <a16:creationId xmlns:a16="http://schemas.microsoft.com/office/drawing/2014/main" id="{434923DD-D123-4BBD-8B27-312F85197DCD}"/>
              </a:ext>
            </a:extLst>
          </p:cNvPr>
          <p:cNvSpPr>
            <a:spLocks noGrp="1"/>
          </p:cNvSpPr>
          <p:nvPr>
            <p:ph type="title"/>
          </p:nvPr>
        </p:nvSpPr>
        <p:spPr/>
        <p:txBody>
          <a:bodyPr/>
          <a:lstStyle/>
          <a:p>
            <a:r>
              <a:rPr lang="en-GB">
                <a:latin typeface="Calibri Light"/>
                <a:cs typeface="Calibri Light"/>
              </a:rPr>
              <a:t>Programme overview</a:t>
            </a:r>
            <a:endParaRPr lang="en-GB"/>
          </a:p>
        </p:txBody>
      </p:sp>
    </p:spTree>
    <p:extLst>
      <p:ext uri="{BB962C8B-B14F-4D97-AF65-F5344CB8AC3E}">
        <p14:creationId xmlns:p14="http://schemas.microsoft.com/office/powerpoint/2010/main" val="35366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D1BA-C484-4209-918A-C45CC448AA27}"/>
              </a:ext>
            </a:extLst>
          </p:cNvPr>
          <p:cNvSpPr>
            <a:spLocks noGrp="1"/>
          </p:cNvSpPr>
          <p:nvPr>
            <p:ph type="title"/>
          </p:nvPr>
        </p:nvSpPr>
        <p:spPr/>
        <p:txBody>
          <a:bodyPr/>
          <a:lstStyle/>
          <a:p>
            <a:r>
              <a:rPr lang="en-GB"/>
              <a:t>Aims for today</a:t>
            </a:r>
          </a:p>
        </p:txBody>
      </p:sp>
      <p:sp>
        <p:nvSpPr>
          <p:cNvPr id="3" name="Content Placeholder 2">
            <a:extLst>
              <a:ext uri="{FF2B5EF4-FFF2-40B4-BE49-F238E27FC236}">
                <a16:creationId xmlns:a16="http://schemas.microsoft.com/office/drawing/2014/main" id="{B18507ED-DAC0-4607-BA91-DE4AC56833FF}"/>
              </a:ext>
            </a:extLst>
          </p:cNvPr>
          <p:cNvSpPr>
            <a:spLocks noGrp="1"/>
          </p:cNvSpPr>
          <p:nvPr>
            <p:ph idx="1"/>
          </p:nvPr>
        </p:nvSpPr>
        <p:spPr>
          <a:xfrm>
            <a:off x="489857" y="1487256"/>
            <a:ext cx="8288614" cy="4499476"/>
          </a:xfrm>
        </p:spPr>
        <p:txBody>
          <a:bodyPr>
            <a:normAutofit/>
          </a:bodyPr>
          <a:lstStyle/>
          <a:p>
            <a:pPr marL="0" lvl="0" indent="0">
              <a:buNone/>
            </a:pPr>
            <a:r>
              <a:rPr lang="en-GB" sz="2800">
                <a:solidFill>
                  <a:schemeClr val="tx1"/>
                </a:solidFill>
              </a:rPr>
              <a:t>By the end of today you will leave with:</a:t>
            </a:r>
          </a:p>
          <a:p>
            <a:pPr fontAlgn="base"/>
            <a:r>
              <a:rPr lang="en-GB"/>
              <a:t>An understanding of the role of the peer when working with groups</a:t>
            </a:r>
          </a:p>
          <a:p>
            <a:pPr fontAlgn="base"/>
            <a:r>
              <a:rPr lang="en-US"/>
              <a:t>Ideas and strategies to create a safe environment through your contract with a group</a:t>
            </a:r>
          </a:p>
          <a:p>
            <a:pPr fontAlgn="base"/>
            <a:r>
              <a:rPr lang="en-US"/>
              <a:t>An understanding of the use of icebreakers</a:t>
            </a:r>
          </a:p>
          <a:p>
            <a:pPr fontAlgn="base"/>
            <a:r>
              <a:rPr lang="en-US"/>
              <a:t>Strategies to deal with challenging group dynamics</a:t>
            </a:r>
          </a:p>
          <a:p>
            <a:pPr fontAlgn="base"/>
            <a:r>
              <a:rPr lang="en-US"/>
              <a:t>An action plan based on your work over the duration of the course</a:t>
            </a:r>
          </a:p>
        </p:txBody>
      </p:sp>
    </p:spTree>
    <p:extLst>
      <p:ext uri="{BB962C8B-B14F-4D97-AF65-F5344CB8AC3E}">
        <p14:creationId xmlns:p14="http://schemas.microsoft.com/office/powerpoint/2010/main" val="144321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BBABD-0A34-4D95-82FB-2A3C600F4C50}"/>
              </a:ext>
            </a:extLst>
          </p:cNvPr>
          <p:cNvSpPr>
            <a:spLocks noGrp="1"/>
          </p:cNvSpPr>
          <p:nvPr>
            <p:ph type="title"/>
          </p:nvPr>
        </p:nvSpPr>
        <p:spPr/>
        <p:txBody>
          <a:bodyPr/>
          <a:lstStyle/>
          <a:p>
            <a:r>
              <a:rPr lang="en-GB"/>
              <a:t>Trainer notes: Recap ways of working</a:t>
            </a:r>
          </a:p>
        </p:txBody>
      </p:sp>
      <p:sp>
        <p:nvSpPr>
          <p:cNvPr id="4" name="Content Placeholder 3">
            <a:extLst>
              <a:ext uri="{FF2B5EF4-FFF2-40B4-BE49-F238E27FC236}">
                <a16:creationId xmlns:a16="http://schemas.microsoft.com/office/drawing/2014/main" id="{D6984B69-1E7C-46F2-8858-0B413ED3E89F}"/>
              </a:ext>
            </a:extLst>
          </p:cNvPr>
          <p:cNvSpPr>
            <a:spLocks noGrp="1"/>
          </p:cNvSpPr>
          <p:nvPr>
            <p:ph idx="1"/>
          </p:nvPr>
        </p:nvSpPr>
        <p:spPr>
          <a:xfrm>
            <a:off x="489857" y="1099792"/>
            <a:ext cx="8155379" cy="5552901"/>
          </a:xfrm>
        </p:spPr>
        <p:txBody>
          <a:bodyPr vert="horz" lIns="91440" tIns="45720" rIns="91440" bIns="45720" rtlCol="0" anchor="t">
            <a:noAutofit/>
          </a:bodyPr>
          <a:lstStyle/>
          <a:p>
            <a:pPr marL="0" indent="0">
              <a:lnSpc>
                <a:spcPct val="100000"/>
              </a:lnSpc>
              <a:spcBef>
                <a:spcPts val="0"/>
              </a:spcBef>
              <a:spcAft>
                <a:spcPts val="600"/>
              </a:spcAft>
              <a:buNone/>
            </a:pPr>
            <a:r>
              <a:rPr lang="en-GB" b="1">
                <a:latin typeface="Calibri Light"/>
                <a:cs typeface="Calibri Light"/>
              </a:rPr>
              <a:t>Purpose: </a:t>
            </a:r>
            <a:r>
              <a:rPr lang="en-GB">
                <a:latin typeface="Calibri Light"/>
                <a:cs typeface="Calibri Light"/>
              </a:rPr>
              <a:t>For people to remind themselves of what they wanted to get out of the training and how they wanted to work as a group</a:t>
            </a:r>
            <a:endParaRPr lang="en-GB" b="1">
              <a:latin typeface="Calibri Light"/>
              <a:cs typeface="Calibri Light"/>
            </a:endParaRPr>
          </a:p>
          <a:p>
            <a:pPr marL="0" indent="0">
              <a:lnSpc>
                <a:spcPct val="100000"/>
              </a:lnSpc>
              <a:spcBef>
                <a:spcPts val="0"/>
              </a:spcBef>
              <a:spcAft>
                <a:spcPts val="600"/>
              </a:spcAft>
              <a:buNone/>
            </a:pPr>
            <a:r>
              <a:rPr lang="en-GB" b="1">
                <a:latin typeface="Calibri Light"/>
                <a:cs typeface="Calibri Light"/>
              </a:rPr>
              <a:t>Materials: </a:t>
            </a:r>
            <a:r>
              <a:rPr lang="en-GB">
                <a:latin typeface="Calibri Light"/>
                <a:cs typeface="Calibri Light"/>
              </a:rPr>
              <a:t>3 flipcharts from session 1 around the room: “Aims for the course”, “Ways of working together”, “Working with the facilitators”</a:t>
            </a:r>
          </a:p>
          <a:p>
            <a:pPr marL="0" indent="0">
              <a:lnSpc>
                <a:spcPct val="100000"/>
              </a:lnSpc>
              <a:spcBef>
                <a:spcPts val="0"/>
              </a:spcBef>
              <a:spcAft>
                <a:spcPts val="600"/>
              </a:spcAft>
              <a:buNone/>
            </a:pPr>
            <a:r>
              <a:rPr lang="en-GB" b="1">
                <a:latin typeface="Calibri Light"/>
                <a:cs typeface="Calibri Light"/>
              </a:rPr>
              <a:t>Instructions:</a:t>
            </a:r>
          </a:p>
          <a:p>
            <a:pPr>
              <a:lnSpc>
                <a:spcPct val="100000"/>
              </a:lnSpc>
              <a:spcBef>
                <a:spcPts val="0"/>
              </a:spcBef>
              <a:spcAft>
                <a:spcPts val="600"/>
              </a:spcAft>
            </a:pPr>
            <a:r>
              <a:rPr lang="en-GB">
                <a:latin typeface="Calibri Light"/>
                <a:cs typeface="Calibri Light"/>
              </a:rPr>
              <a:t>Talk through the outputs from session 1</a:t>
            </a:r>
          </a:p>
          <a:p>
            <a:pPr>
              <a:spcBef>
                <a:spcPts val="0"/>
              </a:spcBef>
            </a:pPr>
            <a:r>
              <a:rPr lang="en-GB"/>
              <a:t>Ask the groups to discuss any additions/changes they would like to make to these </a:t>
            </a:r>
          </a:p>
          <a:p>
            <a:pPr marL="0" indent="0">
              <a:spcBef>
                <a:spcPts val="0"/>
              </a:spcBef>
              <a:buNone/>
            </a:pPr>
            <a:r>
              <a:rPr lang="en-GB" b="1">
                <a:latin typeface="Calibri Light"/>
                <a:cs typeface="Calibri Light"/>
              </a:rPr>
              <a:t>Timings: </a:t>
            </a:r>
            <a:endParaRPr lang="en-GB" b="1"/>
          </a:p>
          <a:p>
            <a:pPr>
              <a:spcBef>
                <a:spcPts val="0"/>
              </a:spcBef>
            </a:pPr>
            <a:r>
              <a:rPr lang="en-GB">
                <a:latin typeface="Calibri Light"/>
                <a:cs typeface="Calibri Light"/>
              </a:rPr>
              <a:t>5 mins</a:t>
            </a:r>
          </a:p>
        </p:txBody>
      </p:sp>
    </p:spTree>
    <p:extLst>
      <p:ext uri="{BB962C8B-B14F-4D97-AF65-F5344CB8AC3E}">
        <p14:creationId xmlns:p14="http://schemas.microsoft.com/office/powerpoint/2010/main" val="3454535230"/>
      </p:ext>
    </p:extLst>
  </p:cSld>
  <p:clrMapOvr>
    <a:masterClrMapping/>
  </p:clrMapOvr>
</p:sld>
</file>

<file path=ppt/theme/theme1.xml><?xml version="1.0" encoding="utf-8"?>
<a:theme xmlns:a="http://schemas.openxmlformats.org/drawingml/2006/main" name="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PowerPoint Template" id="{23696CF0-2674-4B9A-8439-9838F7893323}" vid="{9ADE9FBB-58B1-4F10-BD1B-29C37C166B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AA6B62BF990F438D258CD6F87895DC" ma:contentTypeVersion="12" ma:contentTypeDescription="Create a new document." ma:contentTypeScope="" ma:versionID="5a0fd1c0abc84d9c03d3d07f20a29f6e">
  <xsd:schema xmlns:xsd="http://www.w3.org/2001/XMLSchema" xmlns:xs="http://www.w3.org/2001/XMLSchema" xmlns:p="http://schemas.microsoft.com/office/2006/metadata/properties" xmlns:ns2="76d5dbf8-e469-437e-8e82-e6148fcede3d" xmlns:ns3="23c4ded0-77c3-459a-bb69-8f6a8d7895f0" targetNamespace="http://schemas.microsoft.com/office/2006/metadata/properties" ma:root="true" ma:fieldsID="7bdd0cbc406828117cbc4ec30d2a72c2" ns2:_="" ns3:_="">
    <xsd:import namespace="76d5dbf8-e469-437e-8e82-e6148fcede3d"/>
    <xsd:import namespace="23c4ded0-77c3-459a-bb69-8f6a8d7895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dbf8-e469-437e-8e82-e6148fced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c4ded0-77c3-459a-bb69-8f6a8d7895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B6DB39-6FA2-4EB7-A748-0C6DF589D8ED}">
  <ds:schemaRefs>
    <ds:schemaRef ds:uri="http://schemas.microsoft.com/sharepoint/v3/contenttype/forms"/>
  </ds:schemaRefs>
</ds:datastoreItem>
</file>

<file path=customXml/itemProps2.xml><?xml version="1.0" encoding="utf-8"?>
<ds:datastoreItem xmlns:ds="http://schemas.openxmlformats.org/officeDocument/2006/customXml" ds:itemID="{DD850432-36F4-4476-94B6-5A0BC1C6E32A}">
  <ds:schemaRefs>
    <ds:schemaRef ds:uri="23c4ded0-77c3-459a-bb69-8f6a8d7895f0"/>
    <ds:schemaRef ds:uri="76d5dbf8-e469-437e-8e82-e6148fcede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124F5DF1-43C5-4BD8-BCD2-2904D4AA62BC}">
  <ds:schemaRefs>
    <ds:schemaRef ds:uri="23c4ded0-77c3-459a-bb69-8f6a8d7895f0"/>
    <ds:schemaRef ds:uri="76d5dbf8-e469-437e-8e82-e6148fcede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UCLPartners PowerPoint Template</Template>
  <TotalTime>0</TotalTime>
  <Words>3740</Words>
  <Application>Microsoft Office PowerPoint</Application>
  <PresentationFormat>On-screen Show (4:3)</PresentationFormat>
  <Paragraphs>275</Paragraphs>
  <Slides>51</Slides>
  <Notes>8</Notes>
  <HiddenSlides>10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ProximaNova-n4</vt:lpstr>
      <vt:lpstr>Times New Roman</vt:lpstr>
      <vt:lpstr>Univers LT Std 65 Bold</vt:lpstr>
      <vt:lpstr>Office Theme</vt:lpstr>
      <vt:lpstr>Working with groups</vt:lpstr>
      <vt:lpstr>Timetable</vt:lpstr>
      <vt:lpstr>Trainer notes: About today</vt:lpstr>
      <vt:lpstr>Housekeeping</vt:lpstr>
      <vt:lpstr>PowerPoint Presentation</vt:lpstr>
      <vt:lpstr>Trainer notes: Aims</vt:lpstr>
      <vt:lpstr>Programme overview</vt:lpstr>
      <vt:lpstr>Aims for today</vt:lpstr>
      <vt:lpstr>Trainer notes: Recap ways of working</vt:lpstr>
      <vt:lpstr>PowerPoint Presentation</vt:lpstr>
      <vt:lpstr>PowerPoint Presentation</vt:lpstr>
      <vt:lpstr>Trainer notes: Buddy catch up </vt:lpstr>
      <vt:lpstr>Reminder: The role of your buddy</vt:lpstr>
      <vt:lpstr>Buddy catch up </vt:lpstr>
      <vt:lpstr>PowerPoint Presentation</vt:lpstr>
      <vt:lpstr>Icebreaker</vt:lpstr>
      <vt:lpstr>Feedback</vt:lpstr>
      <vt:lpstr>Giving feedback</vt:lpstr>
      <vt:lpstr>Icebreakers can be used to:</vt:lpstr>
      <vt:lpstr>PowerPoint Presentation</vt:lpstr>
      <vt:lpstr>Trainer notes: The role of the facilitator</vt:lpstr>
      <vt:lpstr>The role of the peer with groups</vt:lpstr>
      <vt:lpstr>Facilitate</vt:lpstr>
      <vt:lpstr>Dimensions of facilitation</vt:lpstr>
      <vt:lpstr>PowerPoint Presentation</vt:lpstr>
      <vt:lpstr>Trainer notes: Contracting</vt:lpstr>
      <vt:lpstr>Contract</vt:lpstr>
      <vt:lpstr>What forms part of your group contract?</vt:lpstr>
      <vt:lpstr>Our contract</vt:lpstr>
      <vt:lpstr>PowerPoint Presentation</vt:lpstr>
      <vt:lpstr>Trainer notes: Group dynamics pt.1</vt:lpstr>
      <vt:lpstr>Trainer notes: Group dynamics pt.2</vt:lpstr>
      <vt:lpstr>Challenging Behaviour</vt:lpstr>
      <vt:lpstr>Challenging Behaviour</vt:lpstr>
      <vt:lpstr>Dealing with challenging behaviour</vt:lpstr>
      <vt:lpstr>Top tips</vt:lpstr>
      <vt:lpstr>PowerPoint Presentation</vt:lpstr>
      <vt:lpstr>Trainer notes: Course review/action planning with buddies</vt:lpstr>
      <vt:lpstr>What do you remember about these pictures?  What do you remember about this day?</vt:lpstr>
      <vt:lpstr>What do you remember about these pictures?  What do you remember about this day?</vt:lpstr>
      <vt:lpstr>What do you remember about these pictures?  What do you remember about this day?</vt:lpstr>
      <vt:lpstr>What do you remember about these pictures?  What do you remember about this day?</vt:lpstr>
      <vt:lpstr>What do you remember about these pictures?  What do you remember about this day?</vt:lpstr>
      <vt:lpstr>What do you remember about these pictures?  What do you remember about this day?</vt:lpstr>
      <vt:lpstr>What do you remember about these pictures?  What do you remember about this day?</vt:lpstr>
      <vt:lpstr>What do you remember about these pictures?  What do you remember about this day?</vt:lpstr>
      <vt:lpstr>PowerPoint Presentation</vt:lpstr>
      <vt:lpstr>PowerPoint Presentation</vt:lpstr>
      <vt:lpstr>Buddy catch 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UCLPartners PPT template</dc:title>
  <dc:creator>Walsh</dc:creator>
  <cp:lastModifiedBy>Mark Biddle</cp:lastModifiedBy>
  <cp:revision>3</cp:revision>
  <cp:lastPrinted>2020-02-13T12:12:41Z</cp:lastPrinted>
  <dcterms:created xsi:type="dcterms:W3CDTF">2020-01-28T11:58:59Z</dcterms:created>
  <dcterms:modified xsi:type="dcterms:W3CDTF">2021-02-15T15:31:25Z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0x010100EEAA6B62BF990F438D258CD6F87895DC</vt:lpwstr>
  </property>
</Properties>
</file>