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4"/>
  </p:sldMasterIdLst>
  <p:sldIdLst>
    <p:sldId id="373" r:id="rId5"/>
    <p:sldId id="410" r:id="rId6"/>
    <p:sldId id="411" r:id="rId7"/>
    <p:sldId id="381" r:id="rId8"/>
    <p:sldId id="386" r:id="rId9"/>
    <p:sldId id="385" r:id="rId10"/>
    <p:sldId id="387" r:id="rId11"/>
    <p:sldId id="354" r:id="rId12"/>
    <p:sldId id="388" r:id="rId13"/>
    <p:sldId id="409" r:id="rId14"/>
    <p:sldId id="384" r:id="rId15"/>
    <p:sldId id="288" r:id="rId16"/>
    <p:sldId id="390" r:id="rId17"/>
  </p:sldIdLst>
  <p:sldSz cx="12192000" cy="6858000"/>
  <p:notesSz cx="6858000" cy="9144000"/>
  <p:embeddedFontLst>
    <p:embeddedFont>
      <p:font typeface="Aleo" panose="00000500000000000000" pitchFamily="2" charset="0"/>
      <p:regular r:id="rId18"/>
      <p:bold r:id="rId19"/>
      <p:italic r:id="rId20"/>
      <p:boldItalic r:id="rId21"/>
    </p:embeddedFont>
    <p:embeddedFont>
      <p:font typeface="Open Sans" panose="020B0606030504020204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425" userDrawn="1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orient="horz" pos="4110" userDrawn="1">
          <p15:clr>
            <a:srgbClr val="A4A3A4"/>
          </p15:clr>
        </p15:guide>
        <p15:guide id="5" pos="1255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D9032B9-48F6-39B2-AAD8-8ED5B6DE82D0}" name="Frances Sanderson" initials="FS" userId="S::frances.sanderson@uclpartners.com::d9c655d9-1f37-49ec-bac3-a31a6efcc71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496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678"/>
    <p:restoredTop sz="96327"/>
  </p:normalViewPr>
  <p:slideViewPr>
    <p:cSldViewPr snapToGrid="0" showGuides="1">
      <p:cViewPr varScale="1">
        <p:scale>
          <a:sx n="64" d="100"/>
          <a:sy n="64" d="100"/>
        </p:scale>
        <p:origin x="1104" y="48"/>
      </p:cViewPr>
      <p:guideLst>
        <p:guide pos="6425"/>
        <p:guide orient="horz" pos="2160"/>
        <p:guide orient="horz" pos="4110"/>
        <p:guide pos="12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5BBD54D-8632-9DFB-DC5E-D321E597DB9E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1999" cy="6857999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accent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18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6C407991-D894-C1C8-EB34-D37DFA5173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456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CE56C66-93C8-E780-D9F0-3B79BD943FD7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538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20D28B4F-A75E-4EDD-7E03-4C740CB68A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4561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6F70E97-72C3-E110-1AA7-6F866CBDE856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423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B8B2FC34-6AA3-C645-4144-C8C55A3AA5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456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91BC31-E352-0043-4341-DAE68E146DC0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576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D56D752C-99E4-1D2F-9300-E6A449E4E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9" y="0"/>
            <a:ext cx="6024561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062246A-ABB7-07C0-6D33-E7EEDC19DC46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575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6518CF9B-65F9-EAF7-4004-7F70350E75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28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5FAA20D-854D-E633-1D4C-8D7CDB73C5FC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2420938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48DC02-104C-E292-22CD-83814EEE4ED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1268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0F953-B29D-4580-8652-0F1A4080C8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91CA146-324C-E941-BDF1-B2B1A8D85EDD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6988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370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73B64E2-E530-A848-30DC-2522EB619B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3566C4C-A13E-4DD4-9C0A-00455DC89E71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3133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42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6E233A-4400-E3D9-0D5A-9CA5CA18B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4BE84E0-8C20-7086-7F82-154706AA16B8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3133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3232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C27EC05-1A50-B700-94D4-0C7514392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14"/>
            <a:ext cx="1223607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F20E6B1-7DD9-CF2D-7390-D0AFE74E974D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3133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495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E19DA2-053A-2B64-8D40-E463FE6759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E76FD2F-A94A-6820-40EE-B4DAF1F44F3F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0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7DBFBD-EBAD-763D-08B7-8E773CC821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32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E1230F-9F85-18BA-83B5-FAA820D7A4A2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3133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4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AF90B1-E619-779C-C899-68AD132599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3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407C553-F951-D8E8-BBFF-E95DF2D11FF5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E32B3-ACC7-3964-8C5D-36E730629F6C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114323-FAD1-D71A-8D5A-4CB9C8E440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4793133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400" b="1" i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12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DCFD92-E162-5C0C-839B-143E56BEF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6024561" cy="6857999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5046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27FD1CD2-AC3E-5C03-2225-6F85EBA628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6024561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D865F98-18A8-C8F2-C2FC-121AC7C26074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609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47DBAB5E-6B83-9C78-2DAB-3B96EA5316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02456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94C7F60-9AD4-6BF3-7CEF-5ED0E1CB5298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0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>
            <a:extLst>
              <a:ext uri="{FF2B5EF4-FFF2-40B4-BE49-F238E27FC236}">
                <a16:creationId xmlns:a16="http://schemas.microsoft.com/office/drawing/2014/main" id="{659E9C0E-2D79-0A68-E027-6F5936944E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6024561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B9D35F-E91B-3397-3990-E97C553A36DA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3487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9FF4B0BE-9CFA-26EB-AA51-4C38AABA7A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02456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806E73D-B7D3-CBB0-56B4-4B91DCDF9E8A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728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F63238F8-22C6-4530-EF2F-086BBC63CC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6024561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CB0DD7E-E80D-0AA9-63D5-B35E2C5C76EE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2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039585D6-744E-E098-077E-254F955FC2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0"/>
            <a:ext cx="6022800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E2471F-72B1-ED74-C046-B2EB913988BF}"/>
              </a:ext>
            </a:extLst>
          </p:cNvPr>
          <p:cNvSpPr/>
          <p:nvPr userDrawn="1"/>
        </p:nvSpPr>
        <p:spPr>
          <a:xfrm>
            <a:off x="1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441" y="2420938"/>
            <a:ext cx="5581647" cy="1389062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CF0E0A-3092-6302-5109-91859A7DDB6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45" y="6452625"/>
            <a:ext cx="9753372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0554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DCFD92-E162-5C0C-839B-143E56BEF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7999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CBA5123-2E3B-D1D3-30D7-232D49B164C0}"/>
              </a:ext>
            </a:extLst>
          </p:cNvPr>
          <p:cNvSpPr txBox="1">
            <a:spLocks/>
          </p:cNvSpPr>
          <p:nvPr/>
        </p:nvSpPr>
        <p:spPr>
          <a:xfrm>
            <a:off x="442913" y="3843338"/>
            <a:ext cx="5106988" cy="604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i="0" dirty="0">
                <a:solidFill>
                  <a:schemeClr val="bg1"/>
                </a:solidFill>
                <a:latin typeface="Open Sans" panose="020B0606030504020204" pitchFamily="34" charset="0"/>
              </a:rPr>
              <a:t>Click to edit Master title style</a:t>
            </a:r>
            <a:endParaRPr lang="en-US" sz="2400" b="0" i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170A43A-F1A0-9C4E-4262-BB1FA730C2D0}"/>
              </a:ext>
            </a:extLst>
          </p:cNvPr>
          <p:cNvSpPr txBox="1">
            <a:spLocks/>
          </p:cNvSpPr>
          <p:nvPr/>
        </p:nvSpPr>
        <p:spPr>
          <a:xfrm>
            <a:off x="442913" y="4306182"/>
            <a:ext cx="5106988" cy="604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i="0" dirty="0">
                <a:latin typeface="Open Sans" panose="020B0606030504020204" pitchFamily="34" charset="0"/>
              </a:rPr>
              <a:t>Click to edit Master title style</a:t>
            </a:r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EDF2BC0-E26C-44A0-B003-F01659449CE2}"/>
              </a:ext>
            </a:extLst>
          </p:cNvPr>
          <p:cNvSpPr txBox="1">
            <a:spLocks/>
          </p:cNvSpPr>
          <p:nvPr/>
        </p:nvSpPr>
        <p:spPr>
          <a:xfrm>
            <a:off x="442913" y="4373916"/>
            <a:ext cx="5106988" cy="604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3600"/>
              </a:spcAft>
              <a:buNone/>
              <a:defRPr sz="2800" b="1" i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i="0" dirty="0">
                <a:latin typeface="Open Sans" panose="020B0606030504020204" pitchFamily="34" charset="0"/>
              </a:rPr>
              <a:t>Click to edit Master title style</a:t>
            </a:r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7A1622D-B845-5AAA-F4F8-5D927458C761}"/>
              </a:ext>
            </a:extLst>
          </p:cNvPr>
          <p:cNvSpPr txBox="1">
            <a:spLocks/>
          </p:cNvSpPr>
          <p:nvPr userDrawn="1"/>
        </p:nvSpPr>
        <p:spPr>
          <a:xfrm>
            <a:off x="442913" y="3843338"/>
            <a:ext cx="5106988" cy="604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1" kern="1200">
                <a:solidFill>
                  <a:schemeClr val="accent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i="0" dirty="0">
                <a:solidFill>
                  <a:schemeClr val="bg1"/>
                </a:solidFill>
                <a:latin typeface="Open Sans" panose="020B0606030504020204" pitchFamily="34" charset="0"/>
              </a:rPr>
              <a:t>Click to edit Master title style</a:t>
            </a:r>
            <a:endParaRPr lang="en-US" sz="2400" b="0" i="0" dirty="0">
              <a:solidFill>
                <a:schemeClr val="bg1"/>
              </a:solidFill>
              <a:latin typeface="Open Sans" panose="020B0606030504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403B0D-8452-45F2-4209-DDB40F1D637F}"/>
              </a:ext>
            </a:extLst>
          </p:cNvPr>
          <p:cNvSpPr txBox="1">
            <a:spLocks/>
          </p:cNvSpPr>
          <p:nvPr userDrawn="1"/>
        </p:nvSpPr>
        <p:spPr>
          <a:xfrm>
            <a:off x="442913" y="4306182"/>
            <a:ext cx="5106988" cy="60448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i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GB" sz="2400" b="0" i="0" dirty="0">
                <a:latin typeface="Open Sans" panose="020B0606030504020204" pitchFamily="34" charset="0"/>
              </a:rPr>
              <a:t>Click to edit Master title style</a:t>
            </a:r>
            <a:endParaRPr lang="en-US" sz="2400" b="0" i="0" dirty="0">
              <a:latin typeface="Open Sans" panose="020B0606030504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D733D45-60A1-1F6D-DA2F-D50441F9F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4656999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accent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267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D8A9E5-2CDC-6B5E-465D-1A8D36E8EF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B3D07-A1C1-4D16-1787-D786317DD29D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995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F4D80B-71DC-C997-D8CF-BF5CE8059A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B8E0A8-5C2B-03D1-DDC2-D086F0C14FF8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2395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0E6B01A-B9A4-A7B3-3BC9-67427DA2A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0" y="1"/>
            <a:ext cx="12196914" cy="68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F2966BF-192F-A7EB-5EE8-C15679BF5965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0295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42B86C-C1DE-986D-D7A9-0E1CFBD5C8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14"/>
            <a:ext cx="1223607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A948124-AF31-8C37-00AB-0A031B9A98FD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5711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DCE59-0DEE-A125-1B3B-F61359501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4CF1914-3CA0-FB7E-0503-163C77095FE9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39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1DCE59-0DEE-A125-1B3B-F61359501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D9D66AB-5C84-C804-6D2C-C0A8E8C2C3C3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1208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trategy quo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9AE8CEC-1A83-A83C-FB92-CAF1477F91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48AEAC-D8DC-AEA5-C251-9934CC6E2353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51BCA99-9FBE-9E1B-1481-CF4AEDC1CFC3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A5EB7B-A94D-867B-CBFA-183B9BDBCB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5454117"/>
            <a:ext cx="6251801" cy="604484"/>
          </a:xfrm>
        </p:spPr>
        <p:txBody>
          <a:bodyPr/>
          <a:lstStyle>
            <a:lvl1pPr>
              <a:lnSpc>
                <a:spcPct val="100000"/>
              </a:lnSpc>
              <a:spcAft>
                <a:spcPts val="3600"/>
              </a:spcAft>
              <a:defRPr sz="3600" b="1" i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459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5BB8-D774-B2F2-0625-9BFD606D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04926"/>
            <a:ext cx="5576887" cy="457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2245B-6045-F907-FC84-E6722A420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4926"/>
            <a:ext cx="5576888" cy="457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9042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troduction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5BB8-D774-B2F2-0625-9BFD606D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04925"/>
            <a:ext cx="5576887" cy="4572001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DCFD92-E162-5C0C-839B-143E56BEF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7439" y="1304926"/>
            <a:ext cx="5586412" cy="4572000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748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al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5BB8-D774-B2F2-0625-9BFD606D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04925"/>
            <a:ext cx="5576887" cy="457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sz="2000" b="0" i="0">
                <a:latin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DCFD92-E162-5C0C-839B-143E56BEF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7439" y="1304925"/>
            <a:ext cx="5586412" cy="4572000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189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E502-03B9-D7B6-502F-4EFCB8706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2" y="365126"/>
            <a:ext cx="11306175" cy="795338"/>
          </a:xfrm>
        </p:spPr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87277-49FD-EA23-9BD4-35F69343F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5" y="1329829"/>
            <a:ext cx="5576885" cy="33239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2B2D7A-8F46-3D8F-A818-546E05693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912" y="1801690"/>
            <a:ext cx="5581651" cy="407523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ED611D-93CA-1928-4333-36A6313AA6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329829"/>
            <a:ext cx="5576886" cy="332399"/>
          </a:xfrm>
        </p:spPr>
        <p:txBody>
          <a:bodyPr anchor="t" anchorCtr="0">
            <a:noAutofit/>
          </a:bodyPr>
          <a:lstStyle>
            <a:lvl1pPr marL="0" indent="0"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1FC088-3FA4-6109-9E65-A6D1A8006B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01690"/>
            <a:ext cx="5576888" cy="4075235"/>
          </a:xfrm>
        </p:spPr>
        <p:txBody>
          <a:bodyPr/>
          <a:lstStyle>
            <a:lvl1pPr>
              <a:defRPr b="0" i="0">
                <a:latin typeface="Open Sans" panose="020B0606030504020204" pitchFamily="34" charset="0"/>
              </a:defRPr>
            </a:lvl1pPr>
            <a:lvl2pPr>
              <a:defRPr b="0" i="0">
                <a:latin typeface="Open Sans" panose="020B0606030504020204" pitchFamily="34" charset="0"/>
              </a:defRPr>
            </a:lvl2pPr>
            <a:lvl3pPr>
              <a:defRPr b="0" i="0">
                <a:latin typeface="Open Sans" panose="020B0606030504020204" pitchFamily="34" charset="0"/>
              </a:defRPr>
            </a:lvl3pPr>
            <a:lvl4pPr>
              <a:defRPr b="0" i="0">
                <a:latin typeface="Open Sans" panose="020B0606030504020204" pitchFamily="34" charset="0"/>
              </a:defRPr>
            </a:lvl4pPr>
            <a:lvl5pPr>
              <a:defRPr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5288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9AF053-877F-C11A-35C9-B5D6EF681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837253-04F7-BB2D-A840-60E43E3C2525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353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E5C64-E44D-2E73-233C-1CC183478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6461"/>
            <a:ext cx="11306175" cy="498598"/>
          </a:xfrm>
        </p:spPr>
        <p:txBody>
          <a:bodyPr/>
          <a:lstStyle>
            <a:lvl1pPr>
              <a:defRPr sz="32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F9866-A8F6-90CE-F31C-E8533D0DF7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3" y="1304925"/>
            <a:ext cx="11306175" cy="4572000"/>
          </a:xfrm>
        </p:spPr>
        <p:txBody>
          <a:bodyPr/>
          <a:lstStyle>
            <a:lvl1pPr>
              <a:defRPr sz="1800" b="0" i="0">
                <a:latin typeface="Open Sans" panose="020B0606030504020204" pitchFamily="34" charset="0"/>
              </a:defRPr>
            </a:lvl1pPr>
            <a:lvl2pPr>
              <a:defRPr sz="1800" b="0" i="0">
                <a:latin typeface="Open Sans" panose="020B0606030504020204" pitchFamily="34" charset="0"/>
              </a:defRPr>
            </a:lvl2pPr>
            <a:lvl3pPr>
              <a:defRPr sz="1800" b="0" i="0">
                <a:latin typeface="Open Sans" panose="020B0606030504020204" pitchFamily="34" charset="0"/>
              </a:defRPr>
            </a:lvl3pPr>
            <a:lvl4pPr>
              <a:defRPr sz="1800" b="0" i="0">
                <a:latin typeface="Open Sans" panose="020B0606030504020204" pitchFamily="34" charset="0"/>
              </a:defRPr>
            </a:lvl4pPr>
            <a:lvl5pPr>
              <a:defRPr sz="1800" b="0" i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2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89003-4379-3D05-EE46-FB151E8B8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929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026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1379411"/>
          </a:xfrm>
        </p:spPr>
        <p:txBody>
          <a:bodyPr anchor="t" anchorCtr="0">
            <a:noAutofit/>
          </a:bodyPr>
          <a:lstStyle>
            <a:lvl1pPr algn="l">
              <a:defRPr sz="4000" b="1" i="0" baseline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="1" i="0">
                <a:solidFill>
                  <a:schemeClr val="accent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331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duction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15BB8-D774-B2F2-0625-9BFD606D45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04926"/>
            <a:ext cx="5576887" cy="4571999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52245B-6045-F907-FC84-E6722A420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04926"/>
            <a:ext cx="5576888" cy="4572000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1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3009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4" y="2420938"/>
            <a:ext cx="5581650" cy="1379411"/>
          </a:xfrm>
        </p:spPr>
        <p:txBody>
          <a:bodyPr anchor="t" anchorCtr="0">
            <a:noAutofit/>
          </a:bodyPr>
          <a:lstStyle>
            <a:lvl1pPr algn="l"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361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596DE5-560D-7AB7-46AD-DBCE8F3898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414"/>
            <a:ext cx="12236072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4D1AF8-A379-117B-7C6B-DF07E916E281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34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BB529-615D-99C3-20F3-A0A54277F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3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C93B7E-4592-5004-53FF-A142E08FB55C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9760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3BB529-615D-99C3-20F3-A0A54277F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"/>
            <a:ext cx="121932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2A33A4C-E8E3-C327-473C-B39CBB8F5E25}"/>
              </a:ext>
            </a:extLst>
          </p:cNvPr>
          <p:cNvSpPr/>
          <p:nvPr userDrawn="1"/>
        </p:nvSpPr>
        <p:spPr>
          <a:xfrm>
            <a:off x="0" y="1304926"/>
            <a:ext cx="12192000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A6D12-605F-5FF1-FF22-11E76FB8BD6F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1B0F81-5629-4028-8E64-34CE3EBFB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3687FD-9206-641A-4825-EF345A667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326483"/>
            <a:ext cx="11306175" cy="850021"/>
          </a:xfrm>
        </p:spPr>
        <p:txBody>
          <a:bodyPr anchor="t" anchorCtr="0">
            <a:noAutofit/>
          </a:bodyPr>
          <a:lstStyle>
            <a:lvl1pPr algn="l">
              <a:defRPr sz="4400" b="1" i="0" baseline="0">
                <a:solidFill>
                  <a:schemeClr val="bg1"/>
                </a:solidFill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4AB636-658C-BDB0-8D92-B604E245A3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5176504"/>
            <a:ext cx="11306175" cy="39457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1600" b="1" i="0">
                <a:solidFill>
                  <a:schemeClr val="bg1"/>
                </a:solidFill>
                <a:latin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9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DDCFD92-E162-5C0C-839B-143E56BEFA3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67438" y="0"/>
            <a:ext cx="6024561" cy="6857999"/>
          </a:xfrm>
        </p:spPr>
        <p:txBody>
          <a:bodyPr/>
          <a:lstStyle>
            <a:lvl1pPr marL="0" indent="0">
              <a:buNone/>
              <a:defRPr sz="3200" b="0" i="0">
                <a:latin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4607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4" descr="A picture containing person&#10;&#10;Description automatically generated">
            <a:extLst>
              <a:ext uri="{FF2B5EF4-FFF2-40B4-BE49-F238E27FC236}">
                <a16:creationId xmlns:a16="http://schemas.microsoft.com/office/drawing/2014/main" id="{339D68C1-B058-4B9B-71A3-C62B108FE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4561" cy="68579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B8C302-E1E6-D57B-9221-242BE0F1748D}"/>
              </a:ext>
            </a:extLst>
          </p:cNvPr>
          <p:cNvSpPr/>
          <p:nvPr userDrawn="1"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C2A29C-DEAA-688C-E0F8-F5943B21C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2420938"/>
            <a:ext cx="5581649" cy="1389062"/>
          </a:xfrm>
        </p:spPr>
        <p:txBody>
          <a:bodyPr/>
          <a:lstStyle>
            <a:lvl1pPr>
              <a:defRPr sz="4000" b="1" i="0">
                <a:latin typeface="Aleo" pitchFamily="2" charset="77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8D41EE-FE66-2CFE-0FE6-929428E63DF9}"/>
              </a:ext>
            </a:extLst>
          </p:cNvPr>
          <p:cNvPicPr>
            <a:picLocks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69866CE-250D-EF16-8A26-C4DAD89260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31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234F2-7B27-51D8-E239-D98B0991D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386461"/>
            <a:ext cx="11306175" cy="443198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AA8C2D-169C-E52C-3557-31230280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1304925"/>
            <a:ext cx="11306175" cy="45720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27DD46-8F99-5C39-FB91-BB137E881876}"/>
              </a:ext>
            </a:extLst>
          </p:cNvPr>
          <p:cNvPicPr>
            <a:picLocks/>
          </p:cNvPicPr>
          <p:nvPr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5" name="Picture 4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8AAB49FE-EF35-A517-2258-3D06DFB8E759}"/>
              </a:ext>
            </a:extLst>
          </p:cNvPr>
          <p:cNvPicPr>
            <a:picLocks noChangeAspect="1"/>
          </p:cNvPicPr>
          <p:nvPr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52" y="5756359"/>
            <a:ext cx="1844588" cy="9486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5286DAC-282D-B169-6981-88686FCA616A}"/>
              </a:ext>
            </a:extLst>
          </p:cNvPr>
          <p:cNvPicPr>
            <a:picLocks/>
          </p:cNvPicPr>
          <p:nvPr userDrawn="1"/>
        </p:nvPicPr>
        <p:blipFill>
          <a:blip r:embed="rId4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7" name="Picture 6" descr="A logo with blue and green text&#10;&#10;Description automatically generated">
            <a:extLst>
              <a:ext uri="{FF2B5EF4-FFF2-40B4-BE49-F238E27FC236}">
                <a16:creationId xmlns:a16="http://schemas.microsoft.com/office/drawing/2014/main" id="{E9C00091-2D2A-D72A-D9D5-76ACCE922F3F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452" y="5756359"/>
            <a:ext cx="1844588" cy="94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686" r:id="rId2"/>
    <p:sldLayoutId id="2147483698" r:id="rId3"/>
    <p:sldLayoutId id="2147483699" r:id="rId4"/>
    <p:sldLayoutId id="2147483700" r:id="rId5"/>
    <p:sldLayoutId id="2147483701" r:id="rId6"/>
    <p:sldLayoutId id="2147483721" r:id="rId7"/>
    <p:sldLayoutId id="2147483688" r:id="rId8"/>
    <p:sldLayoutId id="2147483702" r:id="rId9"/>
    <p:sldLayoutId id="2147483703" r:id="rId10"/>
    <p:sldLayoutId id="2147483704" r:id="rId11"/>
    <p:sldLayoutId id="2147483705" r:id="rId12"/>
    <p:sldLayoutId id="2147483724" r:id="rId13"/>
    <p:sldLayoutId id="2147483726" r:id="rId14"/>
    <p:sldLayoutId id="2147483689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22" r:id="rId21"/>
    <p:sldLayoutId id="2147483690" r:id="rId22"/>
    <p:sldLayoutId id="2147483711" r:id="rId23"/>
    <p:sldLayoutId id="2147483713" r:id="rId24"/>
    <p:sldLayoutId id="2147483712" r:id="rId25"/>
    <p:sldLayoutId id="2147483714" r:id="rId26"/>
    <p:sldLayoutId id="2147483725" r:id="rId27"/>
    <p:sldLayoutId id="2147483728" r:id="rId28"/>
    <p:sldLayoutId id="2147483692" r:id="rId29"/>
    <p:sldLayoutId id="2147483715" r:id="rId30"/>
    <p:sldLayoutId id="2147483717" r:id="rId31"/>
    <p:sldLayoutId id="2147483718" r:id="rId32"/>
    <p:sldLayoutId id="2147483719" r:id="rId33"/>
    <p:sldLayoutId id="2147483723" r:id="rId34"/>
    <p:sldLayoutId id="2147483727" r:id="rId35"/>
    <p:sldLayoutId id="2147483687" r:id="rId36"/>
    <p:sldLayoutId id="2147483691" r:id="rId37"/>
    <p:sldLayoutId id="2147483693" r:id="rId38"/>
    <p:sldLayoutId id="2147483694" r:id="rId39"/>
    <p:sldLayoutId id="2147483695" r:id="rId40"/>
    <p:sldLayoutId id="2147483696" r:id="rId41"/>
    <p:sldLayoutId id="2147483697" r:id="rId42"/>
    <p:sldLayoutId id="2147483649" r:id="rId43"/>
    <p:sldLayoutId id="2147483677" r:id="rId44"/>
    <p:sldLayoutId id="2147483684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baseline="0">
          <a:solidFill>
            <a:schemeClr val="accent1"/>
          </a:solidFill>
          <a:latin typeface="Aleo" pitchFamily="2" charset="77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800" b="0" i="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1" pos="279" userDrawn="1">
          <p15:clr>
            <a:srgbClr val="F26B43"/>
          </p15:clr>
        </p15:guide>
        <p15:guide id="12" orient="horz" pos="278" userDrawn="1">
          <p15:clr>
            <a:srgbClr val="F26B43"/>
          </p15:clr>
        </p15:guide>
        <p15:guide id="13" pos="7401" userDrawn="1">
          <p15:clr>
            <a:srgbClr val="F26B43"/>
          </p15:clr>
        </p15:guide>
        <p15:guide id="14" orient="horz" pos="3702" userDrawn="1">
          <p15:clr>
            <a:srgbClr val="F26B43"/>
          </p15:clr>
        </p15:guide>
        <p15:guide id="15" pos="3840" userDrawn="1">
          <p15:clr>
            <a:srgbClr val="F26B43"/>
          </p15:clr>
        </p15:guide>
        <p15:guide id="16" pos="3795" userDrawn="1">
          <p15:clr>
            <a:srgbClr val="F26B43"/>
          </p15:clr>
        </p15:guide>
        <p15:guide id="17" pos="3885" userDrawn="1">
          <p15:clr>
            <a:srgbClr val="F26B43"/>
          </p15:clr>
        </p15:guide>
        <p15:guide id="18" orient="horz" pos="822" userDrawn="1">
          <p15:clr>
            <a:srgbClr val="F26B43"/>
          </p15:clr>
        </p15:guide>
        <p15:guide id="19" orient="horz" pos="1525" userDrawn="1">
          <p15:clr>
            <a:srgbClr val="F26B43"/>
          </p15:clr>
        </p15:guide>
        <p15:guide id="20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ealthinnovationnetwork.co.uk/programmes/cardiovascular-disease/lipid-management-and-familial-hypercholesterolemia/" TargetMode="External"/><Relationship Id="rId2" Type="http://schemas.openxmlformats.org/officeDocument/2006/relationships/hyperlink" Target="https://uclpartners.com/our-priorities/cardiovascular/proactive-care/" TargetMode="External"/><Relationship Id="rId1" Type="http://schemas.openxmlformats.org/officeDocument/2006/relationships/slideLayout" Target="../slideLayouts/slideLayout36.xml"/><Relationship Id="rId4" Type="http://schemas.openxmlformats.org/officeDocument/2006/relationships/hyperlink" Target="https://uclpartners.com/our-priorities/cardiovascular/proactive-care/cvd-resources/education-training-and-resource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.png"/><Relationship Id="rId3" Type="http://schemas.openxmlformats.org/officeDocument/2006/relationships/hyperlink" Target="https://uclpartners.com/get-involved/newsletter/" TargetMode="External"/><Relationship Id="rId7" Type="http://schemas.openxmlformats.org/officeDocument/2006/relationships/hyperlink" Target="mailto:comms@uclpartners.com" TargetMode="External"/><Relationship Id="rId12" Type="http://schemas.openxmlformats.org/officeDocument/2006/relationships/image" Target="../media/image3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www.linkedin.com/company/uclpartners/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s://twitter.com/UCLPartners" TargetMode="External"/><Relationship Id="rId10" Type="http://schemas.openxmlformats.org/officeDocument/2006/relationships/image" Target="../media/image30.png"/><Relationship Id="rId4" Type="http://schemas.openxmlformats.org/officeDocument/2006/relationships/hyperlink" Target="http://www.uclpartners.com/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sthma.com/additional-resources/asthma-control-test.html" TargetMode="Externa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ghtbreathe.com/" TargetMode="External"/><Relationship Id="rId2" Type="http://schemas.openxmlformats.org/officeDocument/2006/relationships/hyperlink" Target="http://www.asthma.org.uk/advice/inhaler-videos/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hs.uk/better-health/quit-smoking/" TargetMode="External"/><Relationship Id="rId5" Type="http://schemas.openxmlformats.org/officeDocument/2006/relationships/hyperlink" Target="http://www.asthma.org.uk/advice/manage-your-asthma/adults/" TargetMode="External"/><Relationship Id="rId4" Type="http://schemas.openxmlformats.org/officeDocument/2006/relationships/hyperlink" Target="http://www.asthma.org.uk/advice/manage-your-asthma/getting-worse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s://www.pcrs-uk.org/sites/default/files/2021-Dec-Issue-23-BuildingBricksAsthma_0.pdf" TargetMode="Externa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sthma.org.uk/advice/triggers/exercise/" TargetMode="External"/><Relationship Id="rId13" Type="http://schemas.openxmlformats.org/officeDocument/2006/relationships/hyperlink" Target="http://www.healthunlocked.com/asthmauk" TargetMode="External"/><Relationship Id="rId3" Type="http://schemas.openxmlformats.org/officeDocument/2006/relationships/hyperlink" Target="https://www.asthma.org.uk/advice/asthma-attacks/" TargetMode="External"/><Relationship Id="rId7" Type="http://schemas.openxmlformats.org/officeDocument/2006/relationships/hyperlink" Target="https://www.nhs.uk/better-health/get-active/" TargetMode="External"/><Relationship Id="rId12" Type="http://schemas.openxmlformats.org/officeDocument/2006/relationships/hyperlink" Target="https://www.nhs.uk/every-mind-matters/" TargetMode="External"/><Relationship Id="rId2" Type="http://schemas.openxmlformats.org/officeDocument/2006/relationships/hyperlink" Target="http://www.asthma.org.uk/advice/understanding-asthma/" TargetMode="External"/><Relationship Id="rId1" Type="http://schemas.openxmlformats.org/officeDocument/2006/relationships/slideLayout" Target="../slideLayouts/slideLayout36.xml"/><Relationship Id="rId6" Type="http://schemas.openxmlformats.org/officeDocument/2006/relationships/hyperlink" Target="https://www.nhs.uk/live-well/eat-well/" TargetMode="External"/><Relationship Id="rId11" Type="http://schemas.openxmlformats.org/officeDocument/2006/relationships/hyperlink" Target="https://www.nhs.uk/better-health/quit-smoking/" TargetMode="External"/><Relationship Id="rId5" Type="http://schemas.openxmlformats.org/officeDocument/2006/relationships/hyperlink" Target="http://www.asthma.org.uk/advice/inhaler-videos/" TargetMode="External"/><Relationship Id="rId10" Type="http://schemas.openxmlformats.org/officeDocument/2006/relationships/hyperlink" Target="https://dancetohealth.org/" TargetMode="External"/><Relationship Id="rId4" Type="http://schemas.openxmlformats.org/officeDocument/2006/relationships/hyperlink" Target="http://www.asthma.org.uk/advice/manage-your-asthma/" TargetMode="External"/><Relationship Id="rId9" Type="http://schemas.openxmlformats.org/officeDocument/2006/relationships/hyperlink" Target="https://weareundefeatable.co.u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A9E2DC-4ABF-D3A3-3939-1CC58F75F490}"/>
              </a:ext>
            </a:extLst>
          </p:cNvPr>
          <p:cNvSpPr txBox="1"/>
          <p:nvPr/>
        </p:nvSpPr>
        <p:spPr>
          <a:xfrm>
            <a:off x="436388" y="2074783"/>
            <a:ext cx="7545994" cy="2708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 pitchFamily="2" charset="77"/>
              </a:rPr>
              <a:t>UCLPartners Proactive Care Framework:​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 pitchFamily="2" charset="77"/>
              </a:rPr>
              <a:t>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leo" pitchFamily="2" charset="77"/>
              </a:rPr>
              <a:t>Asthma Management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42938D-CCC3-F9D6-76EA-F7BFC8C72CE0}"/>
              </a:ext>
            </a:extLst>
          </p:cNvPr>
          <p:cNvSpPr txBox="1"/>
          <p:nvPr/>
        </p:nvSpPr>
        <p:spPr>
          <a:xfrm>
            <a:off x="436388" y="4969116"/>
            <a:ext cx="607982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</a:rPr>
              <a:t>March 2024</a:t>
            </a:r>
          </a:p>
          <a:p>
            <a:endParaRPr lang="en-US" sz="1600" b="1" dirty="0">
              <a:solidFill>
                <a:schemeClr val="bg1"/>
              </a:solidFill>
              <a:latin typeface="Open Sans" panose="020B0606030504020204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Open Sans" panose="020B0606030504020204" pitchFamily="34" charset="0"/>
              </a:rPr>
              <a:t>Version 2.2</a:t>
            </a:r>
          </a:p>
        </p:txBody>
      </p:sp>
    </p:spTree>
    <p:extLst>
      <p:ext uri="{BB962C8B-B14F-4D97-AF65-F5344CB8AC3E}">
        <p14:creationId xmlns:p14="http://schemas.microsoft.com/office/powerpoint/2010/main" val="361170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2E931D-AC9C-02EB-4851-AE9E0C85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105737"/>
            <a:ext cx="11306175" cy="443198"/>
          </a:xfrm>
        </p:spPr>
        <p:txBody>
          <a:bodyPr/>
          <a:lstStyle/>
          <a:p>
            <a:r>
              <a:rPr lang="en-GB" i="0" u="none" strike="noStrike" dirty="0">
                <a:solidFill>
                  <a:srgbClr val="002060"/>
                </a:solidFill>
                <a:effectLst/>
                <a:latin typeface="+mj-lt"/>
              </a:rPr>
              <a:t>Proactive Care Frameworks: </a:t>
            </a:r>
            <a:br>
              <a:rPr lang="en-GB" i="0" u="none" strike="noStrike" dirty="0">
                <a:solidFill>
                  <a:srgbClr val="002060"/>
                </a:solidFill>
                <a:effectLst/>
                <a:latin typeface="+mj-lt"/>
              </a:rPr>
            </a:br>
            <a:r>
              <a:rPr lang="en-GB" i="0" u="none" strike="noStrike" dirty="0">
                <a:solidFill>
                  <a:srgbClr val="002060"/>
                </a:solidFill>
                <a:effectLst/>
                <a:latin typeface="+mj-lt"/>
              </a:rPr>
              <a:t>Implementation &amp; Support Package</a:t>
            </a:r>
            <a:endParaRPr lang="en-US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E8656161-F6DE-4AB5-A0A7-5AAA02668F87}"/>
              </a:ext>
            </a:extLst>
          </p:cNvPr>
          <p:cNvSpPr>
            <a:spLocks noGrp="1"/>
          </p:cNvSpPr>
          <p:nvPr/>
        </p:nvSpPr>
        <p:spPr>
          <a:xfrm>
            <a:off x="393576" y="1137473"/>
            <a:ext cx="11572725" cy="142221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rgbClr val="42B6E6"/>
                </a:solidFill>
                <a:latin typeface="+mj-lt"/>
                <a:ea typeface="+mj-ea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Implementation Support is critical to enable sustainable and consistent spread.  UCLPartners has developed a support package for the Integrated Care Systems within our geography covering the following components.  The resources below can be accessed via the UCLP website: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Proactive care frameworks – </a:t>
            </a:r>
            <a:r>
              <a:rPr kumimoji="0" lang="en-GB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UCLPartners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.   </a:t>
            </a: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b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en-GB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UCLPartners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is one of 15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Innovation Networks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(HINs) across England and all 15 have a priority around CVD.  Please reach out to your local HIN to understand what support they might be able to provide.  Please note each varies in its approach and offer.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F17601C-8F2B-4A74-BF47-12883C7FFACD}"/>
              </a:ext>
            </a:extLst>
          </p:cNvPr>
          <p:cNvSpPr/>
          <p:nvPr/>
        </p:nvSpPr>
        <p:spPr>
          <a:xfrm>
            <a:off x="393575" y="3429000"/>
            <a:ext cx="2215711" cy="1717596"/>
          </a:xfrm>
          <a:prstGeom prst="roundRect">
            <a:avLst>
              <a:gd name="adj" fmla="val 6830"/>
            </a:avLst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Workforce training and support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CE738B9-493F-4D59-8380-162659ECBF81}"/>
              </a:ext>
            </a:extLst>
          </p:cNvPr>
          <p:cNvSpPr/>
          <p:nvPr/>
        </p:nvSpPr>
        <p:spPr>
          <a:xfrm>
            <a:off x="2701943" y="3436234"/>
            <a:ext cx="9171704" cy="1717597"/>
          </a:xfrm>
          <a:prstGeom prst="roundRect">
            <a:avLst/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Training tailored to each staff grouping (e.g. some ARRS* roles) and level of experience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Delivery: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Scripts provided as well as training on how to use these underpinned with motivational interviewing/ health coaching training to enable adult-to-adult conversations.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Practical support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Recommended training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e.g. correct inhaler technique; correct BP technique, Very Brief Advice for smoking cessation, physical activity etc.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implementation 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support: how to get patients set up with appropriate digital.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Education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sessions on conditions.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Communities of Practice.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8083401-5524-4317-B3A7-81044F54C2F6}"/>
              </a:ext>
            </a:extLst>
          </p:cNvPr>
          <p:cNvSpPr/>
          <p:nvPr/>
        </p:nvSpPr>
        <p:spPr>
          <a:xfrm>
            <a:off x="393576" y="2671595"/>
            <a:ext cx="2215710" cy="674087"/>
          </a:xfrm>
          <a:prstGeom prst="roundRect">
            <a:avLst/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Search and stratify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A9D640-AF56-4F4E-A574-75AF9AECDF28}"/>
              </a:ext>
            </a:extLst>
          </p:cNvPr>
          <p:cNvSpPr/>
          <p:nvPr/>
        </p:nvSpPr>
        <p:spPr>
          <a:xfrm>
            <a:off x="2701943" y="2671595"/>
            <a:ext cx="9171704" cy="674087"/>
          </a:xfrm>
          <a:prstGeom prst="roundRect">
            <a:avLst/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Comprehensive search tools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EMIS and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SystmOne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 stratify patients</a:t>
            </a:r>
          </a:p>
          <a:p>
            <a:pPr marL="354013" marR="0" lvl="0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Pre-recorded webinar as to how to use the searches.</a:t>
            </a:r>
          </a:p>
          <a:p>
            <a:pPr marL="354013" marR="0" lvl="0" indent="-260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Online FAQs to troubleshoot challenges with delivery of the search tools.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0C7CEDD-74B1-45CD-BD4C-6837A5A702E1}"/>
              </a:ext>
            </a:extLst>
          </p:cNvPr>
          <p:cNvSpPr/>
          <p:nvPr/>
        </p:nvSpPr>
        <p:spPr>
          <a:xfrm>
            <a:off x="393576" y="5220292"/>
            <a:ext cx="2215711" cy="766704"/>
          </a:xfrm>
          <a:prstGeom prst="roundRect">
            <a:avLst/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support tools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53984C9-7AD4-4DD7-B590-C8D592310D26}"/>
              </a:ext>
            </a:extLst>
          </p:cNvPr>
          <p:cNvSpPr/>
          <p:nvPr/>
        </p:nvSpPr>
        <p:spPr>
          <a:xfrm>
            <a:off x="2701943" y="5220292"/>
            <a:ext cx="9171704" cy="766704"/>
          </a:xfrm>
          <a:prstGeom prst="roundRect">
            <a:avLst/>
          </a:prstGeom>
          <a:solidFill>
            <a:srgbClr val="1537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Digital resources 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 support remote management and self-management in each condition.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Implementation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toolkits available where required, e.g.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MyCOPD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Support available from UCLP’s commercial and innovation team for implementation.</a:t>
            </a:r>
          </a:p>
        </p:txBody>
      </p:sp>
    </p:spTree>
    <p:extLst>
      <p:ext uri="{BB962C8B-B14F-4D97-AF65-F5344CB8AC3E}">
        <p14:creationId xmlns:p14="http://schemas.microsoft.com/office/powerpoint/2010/main" val="392684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6517082-62ED-01C0-4FD3-8462A7EE20DA}"/>
              </a:ext>
            </a:extLst>
          </p:cNvPr>
          <p:cNvSpPr txBox="1"/>
          <p:nvPr/>
        </p:nvSpPr>
        <p:spPr>
          <a:xfrm>
            <a:off x="312490" y="159283"/>
            <a:ext cx="947746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Patient and Clinician Feedback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836E8A8E-3E78-6394-FB2A-68B2C7CDBBFB}"/>
              </a:ext>
            </a:extLst>
          </p:cNvPr>
          <p:cNvSpPr/>
          <p:nvPr/>
        </p:nvSpPr>
        <p:spPr>
          <a:xfrm>
            <a:off x="1025155" y="1179611"/>
            <a:ext cx="2453838" cy="1597145"/>
          </a:xfrm>
          <a:prstGeom prst="wedgeRectCallou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b="1" dirty="0">
                <a:solidFill>
                  <a:schemeClr val="bg1"/>
                </a:solidFill>
              </a:rPr>
              <a:t>“</a:t>
            </a:r>
            <a:r>
              <a:rPr lang="en-GB" sz="1600" b="1" dirty="0">
                <a:solidFill>
                  <a:schemeClr val="bg1"/>
                </a:solidFill>
              </a:rPr>
              <a:t>First time I have not felt dismissed or judged” </a:t>
            </a:r>
            <a:r>
              <a:rPr lang="en-GB" sz="1600" dirty="0">
                <a:solidFill>
                  <a:schemeClr val="bg1"/>
                </a:solidFill>
              </a:rPr>
              <a:t>– Patient feedback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731A81BE-5F58-4227-8B3A-7182CC028171}"/>
              </a:ext>
            </a:extLst>
          </p:cNvPr>
          <p:cNvSpPr/>
          <p:nvPr/>
        </p:nvSpPr>
        <p:spPr>
          <a:xfrm>
            <a:off x="4932726" y="1671325"/>
            <a:ext cx="6234119" cy="1746050"/>
          </a:xfrm>
          <a:prstGeom prst="wedgeRectCallout">
            <a:avLst/>
          </a:prstGeom>
          <a:solidFill>
            <a:srgbClr val="42B6E6"/>
          </a:solidFill>
          <a:ln>
            <a:solidFill>
              <a:srgbClr val="42B6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solidFill>
                  <a:schemeClr val="bg1"/>
                </a:solidFill>
              </a:rPr>
              <a:t>“</a:t>
            </a:r>
            <a:r>
              <a:rPr lang="en-GB" sz="1600" b="1" i="0" dirty="0">
                <a:solidFill>
                  <a:schemeClr val="bg1"/>
                </a:solidFill>
                <a:effectLst/>
              </a:rPr>
              <a:t>… the stratification tools are wonderful…super-easy to upload and already in a few days making a difference to patient care and staff resilience in my PCN…”</a:t>
            </a:r>
            <a:endParaRPr lang="en-GB" sz="1600" b="1" dirty="0">
              <a:solidFill>
                <a:schemeClr val="bg1"/>
              </a:solidFill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Dr Hannah Morgan, Clinical Director Hayling Island &amp;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</a:rPr>
              <a:t>South </a:t>
            </a:r>
            <a:r>
              <a:rPr lang="en-GB" sz="1600" dirty="0" err="1">
                <a:solidFill>
                  <a:schemeClr val="bg1"/>
                </a:solidFill>
              </a:rPr>
              <a:t>Emsworth</a:t>
            </a:r>
            <a:r>
              <a:rPr lang="en-GB" sz="1600" dirty="0">
                <a:solidFill>
                  <a:schemeClr val="bg1"/>
                </a:solidFill>
              </a:rPr>
              <a:t> PCN</a:t>
            </a: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2663F24-BA64-6640-B360-87B89BB58D1C}"/>
              </a:ext>
            </a:extLst>
          </p:cNvPr>
          <p:cNvSpPr/>
          <p:nvPr/>
        </p:nvSpPr>
        <p:spPr>
          <a:xfrm>
            <a:off x="1373607" y="4081245"/>
            <a:ext cx="9158663" cy="1182840"/>
          </a:xfrm>
          <a:prstGeom prst="wedgeRoundRectCallout">
            <a:avLst>
              <a:gd name="adj1" fmla="val -30663"/>
              <a:gd name="adj2" fmla="val 89773"/>
              <a:gd name="adj3" fmla="val 16667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600" b="1" dirty="0">
                <a:cs typeface="Calibri" panose="020F0502020204030204" pitchFamily="34" charset="0"/>
              </a:rPr>
              <a:t>“The UCLP Proactive Care Frameworks are a great resource for primary care that can help transform our approach to targeting health inequalities.”  </a:t>
            </a:r>
          </a:p>
          <a:p>
            <a:pPr algn="ctr"/>
            <a:r>
              <a:rPr lang="en-GB" sz="1600" dirty="0">
                <a:cs typeface="Calibri" panose="020F0502020204030204" pitchFamily="34" charset="0"/>
              </a:rPr>
              <a:t>Dr Bola Owolabi, Director Health Inequalities, NHS England</a:t>
            </a:r>
          </a:p>
        </p:txBody>
      </p:sp>
    </p:spTree>
    <p:extLst>
      <p:ext uri="{BB962C8B-B14F-4D97-AF65-F5344CB8AC3E}">
        <p14:creationId xmlns:p14="http://schemas.microsoft.com/office/powerpoint/2010/main" val="3163888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BDB056D2-D794-7CFD-5477-D161A2B7FB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7438" y="0"/>
            <a:ext cx="6024561" cy="6857999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3AD6D0B-23FE-DCEF-055C-E0CF6B0E416A}"/>
              </a:ext>
            </a:extLst>
          </p:cNvPr>
          <p:cNvSpPr/>
          <p:nvPr/>
        </p:nvSpPr>
        <p:spPr>
          <a:xfrm>
            <a:off x="6167438" y="1304926"/>
            <a:ext cx="6024562" cy="5553074"/>
          </a:xfrm>
          <a:prstGeom prst="rect">
            <a:avLst/>
          </a:prstGeom>
          <a:gradFill>
            <a:gsLst>
              <a:gs pos="9000">
                <a:schemeClr val="accent1">
                  <a:lumMod val="4000"/>
                  <a:alpha val="0"/>
                </a:schemeClr>
              </a:gs>
              <a:gs pos="100000">
                <a:schemeClr val="tx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9F923C-4401-A478-63D7-4A32BCC4E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7CAEF-AB42-0D93-45AE-A889062008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sz="2000" b="1" dirty="0">
                <a:solidFill>
                  <a:schemeClr val="accent1"/>
                </a:solidFill>
              </a:rPr>
              <a:t>Sign up to our monthly newsletter to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receive the latest news, opportunities </a:t>
            </a: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sz="2000" b="1" dirty="0">
                <a:solidFill>
                  <a:schemeClr val="accent1"/>
                </a:solidFill>
              </a:rPr>
              <a:t>and events from </a:t>
            </a:r>
            <a:r>
              <a:rPr lang="en-US" sz="2000" b="1" dirty="0" err="1">
                <a:solidFill>
                  <a:schemeClr val="accent1"/>
                </a:solidFill>
              </a:rPr>
              <a:t>UCLPartners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UCLPartners.com/newsletter</a:t>
            </a:r>
            <a:endParaRPr lang="en-US" sz="1400" dirty="0">
              <a:solidFill>
                <a:schemeClr val="accent1"/>
              </a:solidFill>
            </a:endParaRP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endParaRPr lang="en-US" sz="1400" dirty="0">
              <a:solidFill>
                <a:schemeClr val="accent1"/>
              </a:solidFill>
            </a:endParaRP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</a:rPr>
              <a:t>Name:</a:t>
            </a: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</a:rPr>
              <a:t>Email:</a:t>
            </a: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www.uclpartners.com</a:t>
            </a:r>
            <a:r>
              <a:rPr lang="en-US" sz="1400" dirty="0">
                <a:solidFill>
                  <a:schemeClr val="accent1"/>
                </a:solidFill>
              </a:rPr>
              <a:t>             </a:t>
            </a: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@uclpartners</a:t>
            </a:r>
            <a:r>
              <a:rPr lang="en-US" sz="1400" dirty="0">
                <a:solidFill>
                  <a:schemeClr val="accent1"/>
                </a:solidFill>
              </a:rPr>
              <a:t>             </a:t>
            </a: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linkedin/company/uclpartners</a:t>
            </a:r>
            <a:endParaRPr lang="en-US" sz="1400" dirty="0">
              <a:solidFill>
                <a:schemeClr val="accent1"/>
              </a:solidFill>
            </a:endParaRPr>
          </a:p>
          <a:p>
            <a:pPr marL="504000" lvl="2">
              <a:spcBef>
                <a:spcPts val="300"/>
              </a:spcBef>
              <a:spcAft>
                <a:spcPts val="1500"/>
              </a:spcAft>
            </a:pPr>
            <a:r>
              <a:rPr lang="en-US" sz="14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comms@uclpartners.com</a:t>
            </a:r>
            <a:endParaRPr lang="en-US" sz="1400" dirty="0">
              <a:solidFill>
                <a:schemeClr val="accent1"/>
              </a:solidFill>
            </a:endParaRPr>
          </a:p>
          <a:p>
            <a:pPr marL="0" lvl="1">
              <a:spcAft>
                <a:spcPts val="1500"/>
              </a:spcAft>
            </a:pPr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F2029A40-033B-A93F-8A91-C812D61206A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4178175"/>
            <a:ext cx="401901" cy="4019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0F488E-CD09-D67B-752E-A7ECF0E54C6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" y="4631021"/>
            <a:ext cx="401901" cy="401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42A72C0-B20A-0387-C148-006032A537D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" y="5083867"/>
            <a:ext cx="401901" cy="4019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805780-48E6-1BD5-424A-24B6EB3DA01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" y="5536195"/>
            <a:ext cx="401901" cy="40190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7BC7B1-D499-F1D8-B90E-2A0BCF135F5F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676" y="2431834"/>
            <a:ext cx="401901" cy="40190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70BFB4-AE32-CCEB-D789-35505DFBB729}"/>
              </a:ext>
            </a:extLst>
          </p:cNvPr>
          <p:cNvPicPr>
            <a:picLocks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3" y="6452625"/>
            <a:ext cx="9753372" cy="72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B53AF2-3CC9-2CEA-F985-8C92BB87CEB3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83452" y="5756359"/>
            <a:ext cx="1844588" cy="9486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EF0474D-DB60-4AFA-8887-2412259EF517}"/>
              </a:ext>
            </a:extLst>
          </p:cNvPr>
          <p:cNvCxnSpPr/>
          <p:nvPr/>
        </p:nvCxnSpPr>
        <p:spPr>
          <a:xfrm>
            <a:off x="442913" y="3056900"/>
            <a:ext cx="558165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644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51B2E2D-6CDD-B47E-4256-E1F94911D132}"/>
              </a:ext>
            </a:extLst>
          </p:cNvPr>
          <p:cNvSpPr txBox="1"/>
          <p:nvPr/>
        </p:nvSpPr>
        <p:spPr>
          <a:xfrm>
            <a:off x="464896" y="264622"/>
            <a:ext cx="609460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Version tracker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E30B0B2-2183-4A85-39E6-34DFE21ED0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260431"/>
              </p:ext>
            </p:extLst>
          </p:nvPr>
        </p:nvGraphicFramePr>
        <p:xfrm>
          <a:off x="464896" y="982917"/>
          <a:ext cx="11180428" cy="5448706"/>
        </p:xfrm>
        <a:graphic>
          <a:graphicData uri="http://schemas.openxmlformats.org/drawingml/2006/table">
            <a:tbl>
              <a:tblPr/>
              <a:tblGrid>
                <a:gridCol w="1147417">
                  <a:extLst>
                    <a:ext uri="{9D8B030D-6E8A-4147-A177-3AD203B41FA5}">
                      <a16:colId xmlns:a16="http://schemas.microsoft.com/office/drawing/2014/main" val="1799094105"/>
                    </a:ext>
                  </a:extLst>
                </a:gridCol>
                <a:gridCol w="1248390">
                  <a:extLst>
                    <a:ext uri="{9D8B030D-6E8A-4147-A177-3AD203B41FA5}">
                      <a16:colId xmlns:a16="http://schemas.microsoft.com/office/drawing/2014/main" val="2511141688"/>
                    </a:ext>
                  </a:extLst>
                </a:gridCol>
                <a:gridCol w="4718176">
                  <a:extLst>
                    <a:ext uri="{9D8B030D-6E8A-4147-A177-3AD203B41FA5}">
                      <a16:colId xmlns:a16="http://schemas.microsoft.com/office/drawing/2014/main" val="3240674403"/>
                    </a:ext>
                  </a:extLst>
                </a:gridCol>
                <a:gridCol w="1863405">
                  <a:extLst>
                    <a:ext uri="{9D8B030D-6E8A-4147-A177-3AD203B41FA5}">
                      <a16:colId xmlns:a16="http://schemas.microsoft.com/office/drawing/2014/main" val="1914377705"/>
                    </a:ext>
                  </a:extLst>
                </a:gridCol>
                <a:gridCol w="2203040">
                  <a:extLst>
                    <a:ext uri="{9D8B030D-6E8A-4147-A177-3AD203B41FA5}">
                      <a16:colId xmlns:a16="http://schemas.microsoft.com/office/drawing/2014/main" val="3174156956"/>
                    </a:ext>
                  </a:extLst>
                </a:gridCol>
              </a:tblGrid>
              <a:tr h="573641"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Version​</a:t>
                      </a:r>
                      <a:endParaRPr lang="en-GB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GB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Edition​</a:t>
                      </a:r>
                      <a:endParaRPr lang="en-GB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75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GB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Changes Made​</a:t>
                      </a:r>
                      <a:endParaRPr lang="en-GB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 amended​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75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700" b="1" i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Review due​</a:t>
                      </a:r>
                      <a:endParaRPr lang="en-US" sz="1700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375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27157"/>
                  </a:ext>
                </a:extLst>
              </a:tr>
              <a:tr h="160866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2.0​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5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Updated slide 3 to highlight a focus on virtual delivery where appropriate​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Slides moved to new slide template​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August 2021​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February 2022​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621919"/>
                  </a:ext>
                </a:extLst>
              </a:tr>
              <a:tr h="18886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Wording amended to reflect priority groups not risk groups.​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Introduction slides updated​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HCA roles amended to ARRS roles​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Char char="•"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Information added on use of inhalers with least impact on the environment​</a:t>
                      </a:r>
                    </a:p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endParaRPr lang="en-GB" sz="16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2022​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December 2023​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96454"/>
                  </a:ext>
                </a:extLst>
              </a:tr>
              <a:tr h="137773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buFont typeface="Arial" panose="020B0604020202020204" pitchFamily="34" charset="0"/>
                        <a:buNone/>
                      </a:pPr>
                      <a:r>
                        <a:rPr lang="en-GB" sz="18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Updated onto the UCLP branded template</a:t>
                      </a: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800" b="0" i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en-US" sz="1800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4667" marR="84667" marT="42333" marB="42333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346285"/>
                  </a:ext>
                </a:extLst>
              </a:tr>
            </a:tbl>
          </a:graphicData>
        </a:graphic>
      </p:graphicFrame>
      <p:sp>
        <p:nvSpPr>
          <p:cNvPr id="14" name="Rectangle 1">
            <a:extLst>
              <a:ext uri="{FF2B5EF4-FFF2-40B4-BE49-F238E27FC236}">
                <a16:creationId xmlns:a16="http://schemas.microsoft.com/office/drawing/2014/main" id="{67B7BE42-E1FC-6797-5505-CCFDBD81D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676" y="880175"/>
            <a:ext cx="19034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8299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2DF60-B5B0-EE3A-6B21-C462C9EAF1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Why conspiracy theories on coronavirus have spread so quickly - Vox">
            <a:extLst>
              <a:ext uri="{FF2B5EF4-FFF2-40B4-BE49-F238E27FC236}">
                <a16:creationId xmlns:a16="http://schemas.microsoft.com/office/drawing/2014/main" id="{11B45F76-32CC-0E80-A6A2-08656CF46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1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182848"/>
            <a:ext cx="12195059" cy="567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7EE0D807-AE75-7564-9C09-7F4980E9D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381" y="194431"/>
            <a:ext cx="11388361" cy="443198"/>
          </a:xfrm>
        </p:spPr>
        <p:txBody>
          <a:bodyPr/>
          <a:lstStyle/>
          <a:p>
            <a:r>
              <a:rPr lang="en-GB" i="0" u="none" strike="noStrike" dirty="0">
                <a:solidFill>
                  <a:srgbClr val="15375E"/>
                </a:solidFill>
                <a:effectLst/>
                <a:latin typeface="+mj-lt"/>
              </a:rPr>
              <a:t>The challenge of Long-Term Condition Management in Primary Care</a:t>
            </a:r>
            <a:r>
              <a:rPr lang="en-GB" i="0" dirty="0">
                <a:solidFill>
                  <a:srgbClr val="15375E"/>
                </a:solidFill>
                <a:effectLst/>
                <a:latin typeface="+mj-lt"/>
              </a:rPr>
              <a:t>​</a:t>
            </a:r>
            <a:br>
              <a:rPr lang="en-GB" sz="1800" b="0" i="0" dirty="0">
                <a:solidFill>
                  <a:srgbClr val="15375E"/>
                </a:solidFill>
                <a:effectLst/>
                <a:latin typeface="+mj-lt"/>
              </a:rPr>
            </a:br>
            <a:endParaRPr lang="en-US" dirty="0">
              <a:solidFill>
                <a:srgbClr val="15375E"/>
              </a:solidFill>
              <a:latin typeface="+mj-lt"/>
            </a:endParaRP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03723CE-4F51-F34A-784F-1DFC1D5C3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7676" y="1304926"/>
            <a:ext cx="5576887" cy="661720"/>
          </a:xfrm>
        </p:spPr>
        <p:txBody>
          <a:bodyPr>
            <a:spAutoFit/>
          </a:bodyPr>
          <a:lstStyle/>
          <a:p>
            <a:endParaRPr lang="en-GB" sz="2000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A8C7A1-3BA9-2AD6-6CE0-E2F8233B251D}"/>
              </a:ext>
            </a:extLst>
          </p:cNvPr>
          <p:cNvSpPr/>
          <p:nvPr/>
        </p:nvSpPr>
        <p:spPr>
          <a:xfrm>
            <a:off x="5536734" y="829659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6664"/>
              </a:solidFill>
              <a:effectLst/>
              <a:uLnTx/>
              <a:uFillTx/>
              <a:latin typeface="Open Sans" panose="020B060402020202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B9FD346-DDF1-5C30-92C7-0ECCC90784EA}"/>
              </a:ext>
            </a:extLst>
          </p:cNvPr>
          <p:cNvGrpSpPr/>
          <p:nvPr/>
        </p:nvGrpSpPr>
        <p:grpSpPr>
          <a:xfrm>
            <a:off x="1116263" y="1248412"/>
            <a:ext cx="9816599" cy="4660445"/>
            <a:chOff x="1622175" y="1219236"/>
            <a:chExt cx="9245501" cy="5150246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89F5093-AAE4-5E1E-C2B9-362CBE0D225F}"/>
                </a:ext>
              </a:extLst>
            </p:cNvPr>
            <p:cNvSpPr/>
            <p:nvPr/>
          </p:nvSpPr>
          <p:spPr>
            <a:xfrm>
              <a:off x="1622175" y="3018414"/>
              <a:ext cx="9245501" cy="1535872"/>
            </a:xfrm>
            <a:custGeom>
              <a:avLst/>
              <a:gdLst>
                <a:gd name="connsiteX0" fmla="*/ 0 w 9245501"/>
                <a:gd name="connsiteY0" fmla="*/ 171524 h 1715244"/>
                <a:gd name="connsiteX1" fmla="*/ 171524 w 9245501"/>
                <a:gd name="connsiteY1" fmla="*/ 0 h 1715244"/>
                <a:gd name="connsiteX2" fmla="*/ 9073977 w 9245501"/>
                <a:gd name="connsiteY2" fmla="*/ 0 h 1715244"/>
                <a:gd name="connsiteX3" fmla="*/ 9245501 w 9245501"/>
                <a:gd name="connsiteY3" fmla="*/ 171524 h 1715244"/>
                <a:gd name="connsiteX4" fmla="*/ 9245501 w 9245501"/>
                <a:gd name="connsiteY4" fmla="*/ 1543720 h 1715244"/>
                <a:gd name="connsiteX5" fmla="*/ 9073977 w 9245501"/>
                <a:gd name="connsiteY5" fmla="*/ 1715244 h 1715244"/>
                <a:gd name="connsiteX6" fmla="*/ 171524 w 9245501"/>
                <a:gd name="connsiteY6" fmla="*/ 1715244 h 1715244"/>
                <a:gd name="connsiteX7" fmla="*/ 0 w 9245501"/>
                <a:gd name="connsiteY7" fmla="*/ 1543720 h 1715244"/>
                <a:gd name="connsiteX8" fmla="*/ 0 w 9245501"/>
                <a:gd name="connsiteY8" fmla="*/ 171524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5501" h="1715244">
                  <a:moveTo>
                    <a:pt x="0" y="171524"/>
                  </a:moveTo>
                  <a:cubicBezTo>
                    <a:pt x="0" y="76794"/>
                    <a:pt x="76794" y="0"/>
                    <a:pt x="171524" y="0"/>
                  </a:cubicBezTo>
                  <a:lnTo>
                    <a:pt x="9073977" y="0"/>
                  </a:lnTo>
                  <a:cubicBezTo>
                    <a:pt x="9168707" y="0"/>
                    <a:pt x="9245501" y="76794"/>
                    <a:pt x="9245501" y="171524"/>
                  </a:cubicBezTo>
                  <a:lnTo>
                    <a:pt x="9245501" y="1543720"/>
                  </a:lnTo>
                  <a:cubicBezTo>
                    <a:pt x="9245501" y="1638450"/>
                    <a:pt x="9168707" y="1715244"/>
                    <a:pt x="9073977" y="1715244"/>
                  </a:cubicBezTo>
                  <a:lnTo>
                    <a:pt x="171524" y="1715244"/>
                  </a:lnTo>
                  <a:cubicBezTo>
                    <a:pt x="76794" y="1715244"/>
                    <a:pt x="0" y="1638450"/>
                    <a:pt x="0" y="1543720"/>
                  </a:cubicBezTo>
                  <a:lnTo>
                    <a:pt x="0" y="171524"/>
                  </a:lnTo>
                  <a:close/>
                </a:path>
              </a:pathLst>
            </a:custGeom>
            <a:solidFill>
              <a:srgbClr val="5B9BD5">
                <a:hueOff val="0"/>
                <a:satOff val="0"/>
                <a:lumOff val="0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2302" tIns="141678" rIns="141679" bIns="141678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Real World Primary Care: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Complexity, multimorbidity and time pressures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Soaring demand and shifting priorities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Winter pressures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CD90DBAB-564E-283C-0163-1A54016190DB}"/>
                </a:ext>
              </a:extLst>
            </p:cNvPr>
            <p:cNvSpPr/>
            <p:nvPr/>
          </p:nvSpPr>
          <p:spPr>
            <a:xfrm>
              <a:off x="1753167" y="3094158"/>
              <a:ext cx="1849100" cy="1372195"/>
            </a:xfrm>
            <a:prstGeom prst="roundRect">
              <a:avLst>
                <a:gd name="adj" fmla="val 10000"/>
              </a:avLst>
            </a:prstGeom>
            <a:blipFill rotWithShape="1"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15375E"/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B97E93-67B4-E7AA-D31B-A765C1055CED}"/>
                </a:ext>
              </a:extLst>
            </p:cNvPr>
            <p:cNvSpPr/>
            <p:nvPr/>
          </p:nvSpPr>
          <p:spPr>
            <a:xfrm>
              <a:off x="1622175" y="4829151"/>
              <a:ext cx="9245501" cy="1540331"/>
            </a:xfrm>
            <a:custGeom>
              <a:avLst/>
              <a:gdLst>
                <a:gd name="connsiteX0" fmla="*/ 0 w 9245501"/>
                <a:gd name="connsiteY0" fmla="*/ 171524 h 1715244"/>
                <a:gd name="connsiteX1" fmla="*/ 171524 w 9245501"/>
                <a:gd name="connsiteY1" fmla="*/ 0 h 1715244"/>
                <a:gd name="connsiteX2" fmla="*/ 9073977 w 9245501"/>
                <a:gd name="connsiteY2" fmla="*/ 0 h 1715244"/>
                <a:gd name="connsiteX3" fmla="*/ 9245501 w 9245501"/>
                <a:gd name="connsiteY3" fmla="*/ 171524 h 1715244"/>
                <a:gd name="connsiteX4" fmla="*/ 9245501 w 9245501"/>
                <a:gd name="connsiteY4" fmla="*/ 1543720 h 1715244"/>
                <a:gd name="connsiteX5" fmla="*/ 9073977 w 9245501"/>
                <a:gd name="connsiteY5" fmla="*/ 1715244 h 1715244"/>
                <a:gd name="connsiteX6" fmla="*/ 171524 w 9245501"/>
                <a:gd name="connsiteY6" fmla="*/ 1715244 h 1715244"/>
                <a:gd name="connsiteX7" fmla="*/ 0 w 9245501"/>
                <a:gd name="connsiteY7" fmla="*/ 1543720 h 1715244"/>
                <a:gd name="connsiteX8" fmla="*/ 0 w 9245501"/>
                <a:gd name="connsiteY8" fmla="*/ 171524 h 17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5501" h="1715244">
                  <a:moveTo>
                    <a:pt x="0" y="171524"/>
                  </a:moveTo>
                  <a:cubicBezTo>
                    <a:pt x="0" y="76794"/>
                    <a:pt x="76794" y="0"/>
                    <a:pt x="171524" y="0"/>
                  </a:cubicBezTo>
                  <a:lnTo>
                    <a:pt x="9073977" y="0"/>
                  </a:lnTo>
                  <a:cubicBezTo>
                    <a:pt x="9168707" y="0"/>
                    <a:pt x="9245501" y="76794"/>
                    <a:pt x="9245501" y="171524"/>
                  </a:cubicBezTo>
                  <a:lnTo>
                    <a:pt x="9245501" y="1543720"/>
                  </a:lnTo>
                  <a:cubicBezTo>
                    <a:pt x="9245501" y="1638450"/>
                    <a:pt x="9168707" y="1715244"/>
                    <a:pt x="9073977" y="1715244"/>
                  </a:cubicBezTo>
                  <a:lnTo>
                    <a:pt x="171524" y="1715244"/>
                  </a:lnTo>
                  <a:cubicBezTo>
                    <a:pt x="76794" y="1715244"/>
                    <a:pt x="0" y="1638450"/>
                    <a:pt x="0" y="1543720"/>
                  </a:cubicBezTo>
                  <a:lnTo>
                    <a:pt x="0" y="171524"/>
                  </a:lnTo>
                  <a:close/>
                </a:path>
              </a:pathLst>
            </a:custGeom>
            <a:solidFill>
              <a:srgbClr val="5B9BD5">
                <a:hueOff val="-3379271"/>
                <a:satOff val="-8710"/>
                <a:lumOff val="-5883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2302" tIns="141678" rIns="141679" bIns="141678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Pandemic impact: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Disruption of routine care in long term conditions 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Risk of poorer outcomes for patients and health inequalities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An increase in health care demand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75F9DBC-3B61-F23D-82E7-6ED3B6A00394}"/>
                </a:ext>
              </a:extLst>
            </p:cNvPr>
            <p:cNvSpPr/>
            <p:nvPr/>
          </p:nvSpPr>
          <p:spPr>
            <a:xfrm>
              <a:off x="1753167" y="4897335"/>
              <a:ext cx="1849100" cy="1372195"/>
            </a:xfrm>
            <a:prstGeom prst="roundRect">
              <a:avLst>
                <a:gd name="adj" fmla="val 10000"/>
              </a:avLst>
            </a:prstGeom>
            <a:blipFill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3D88537-C702-8713-6282-98980D54FB5F}"/>
                </a:ext>
              </a:extLst>
            </p:cNvPr>
            <p:cNvSpPr/>
            <p:nvPr/>
          </p:nvSpPr>
          <p:spPr>
            <a:xfrm>
              <a:off x="1622175" y="1219236"/>
              <a:ext cx="9245501" cy="1535872"/>
            </a:xfrm>
            <a:custGeom>
              <a:avLst/>
              <a:gdLst>
                <a:gd name="connsiteX0" fmla="*/ 0 w 9245501"/>
                <a:gd name="connsiteY0" fmla="*/ 170368 h 1703683"/>
                <a:gd name="connsiteX1" fmla="*/ 170368 w 9245501"/>
                <a:gd name="connsiteY1" fmla="*/ 0 h 1703683"/>
                <a:gd name="connsiteX2" fmla="*/ 9075133 w 9245501"/>
                <a:gd name="connsiteY2" fmla="*/ 0 h 1703683"/>
                <a:gd name="connsiteX3" fmla="*/ 9245501 w 9245501"/>
                <a:gd name="connsiteY3" fmla="*/ 170368 h 1703683"/>
                <a:gd name="connsiteX4" fmla="*/ 9245501 w 9245501"/>
                <a:gd name="connsiteY4" fmla="*/ 1533315 h 1703683"/>
                <a:gd name="connsiteX5" fmla="*/ 9075133 w 9245501"/>
                <a:gd name="connsiteY5" fmla="*/ 1703683 h 1703683"/>
                <a:gd name="connsiteX6" fmla="*/ 170368 w 9245501"/>
                <a:gd name="connsiteY6" fmla="*/ 1703683 h 1703683"/>
                <a:gd name="connsiteX7" fmla="*/ 0 w 9245501"/>
                <a:gd name="connsiteY7" fmla="*/ 1533315 h 1703683"/>
                <a:gd name="connsiteX8" fmla="*/ 0 w 9245501"/>
                <a:gd name="connsiteY8" fmla="*/ 170368 h 1703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245501" h="1703683">
                  <a:moveTo>
                    <a:pt x="0" y="170368"/>
                  </a:moveTo>
                  <a:cubicBezTo>
                    <a:pt x="0" y="76276"/>
                    <a:pt x="76276" y="0"/>
                    <a:pt x="170368" y="0"/>
                  </a:cubicBezTo>
                  <a:lnTo>
                    <a:pt x="9075133" y="0"/>
                  </a:lnTo>
                  <a:cubicBezTo>
                    <a:pt x="9169225" y="0"/>
                    <a:pt x="9245501" y="76276"/>
                    <a:pt x="9245501" y="170368"/>
                  </a:cubicBezTo>
                  <a:lnTo>
                    <a:pt x="9245501" y="1533315"/>
                  </a:lnTo>
                  <a:cubicBezTo>
                    <a:pt x="9245501" y="1627407"/>
                    <a:pt x="9169225" y="1703683"/>
                    <a:pt x="9075133" y="1703683"/>
                  </a:cubicBezTo>
                  <a:lnTo>
                    <a:pt x="170368" y="1703683"/>
                  </a:lnTo>
                  <a:cubicBezTo>
                    <a:pt x="76276" y="1703683"/>
                    <a:pt x="0" y="1627407"/>
                    <a:pt x="0" y="1533315"/>
                  </a:cubicBezTo>
                  <a:lnTo>
                    <a:pt x="0" y="170368"/>
                  </a:lnTo>
                  <a:close/>
                </a:path>
              </a:pathLst>
            </a:custGeom>
            <a:solidFill>
              <a:srgbClr val="5B9BD5">
                <a:hueOff val="-6758543"/>
                <a:satOff val="-17419"/>
                <a:lumOff val="-11765"/>
                <a:alphaOff val="0"/>
              </a:srgbClr>
            </a:solidFill>
            <a:ln w="1905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61963" tIns="141339" rIns="141340" bIns="141339" numCol="1" spcCol="1270" anchor="t" anchorCtr="0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563" marR="0" lvl="0" indent="0" algn="l" defTabSz="10668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1" i="0" u="none" strike="noStrike" kern="1200" cap="none" spc="0" normalizeH="0" baseline="0" noProof="0" dirty="0">
                  <a:ln/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Calibri Light"/>
                </a:rPr>
                <a:t>Historical challenge in long term condition care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Late diagnosis, suboptimal treatment, unwarranted variation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Lack of self-management support</a:t>
              </a:r>
            </a:p>
            <a:p>
              <a:pPr marL="182563" marR="0" lvl="1" indent="0" algn="l" defTabSz="8445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Open Sans" panose="020B0604020202020204"/>
                  <a:ea typeface="+mn-ea"/>
                  <a:cs typeface="+mn-cs"/>
                </a:rPr>
                <a:t> Holistic care not always provided</a:t>
              </a: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4BDB32FA-6262-0FC8-2EC2-36A6CAF784C4}"/>
                </a:ext>
              </a:extLst>
            </p:cNvPr>
            <p:cNvSpPr/>
            <p:nvPr/>
          </p:nvSpPr>
          <p:spPr>
            <a:xfrm>
              <a:off x="1753167" y="1283421"/>
              <a:ext cx="1849100" cy="1372195"/>
            </a:xfrm>
            <a:prstGeom prst="roundRect">
              <a:avLst>
                <a:gd name="adj" fmla="val 10000"/>
              </a:avLst>
            </a:prstGeom>
            <a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 cap="flat" cmpd="sng" algn="ctr">
              <a:solidFill>
                <a:srgbClr val="A4CD39"/>
              </a:solidFill>
              <a:prstDash val="solid"/>
              <a:miter lim="800000"/>
            </a:ln>
            <a:effectLst/>
          </p:spPr>
          <p:style>
            <a:lnRef idx="3">
              <a:scrgbClr r="0" g="0" b="0"/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>
                      <a:hueOff val="0"/>
                      <a:satOff val="0"/>
                      <a:lumOff val="0"/>
                      <a:alphaOff val="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283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52E931D-AC9C-02EB-4851-AE9E0C859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801" y="306579"/>
            <a:ext cx="11306175" cy="443198"/>
          </a:xfrm>
        </p:spPr>
        <p:txBody>
          <a:bodyPr/>
          <a:lstStyle/>
          <a:p>
            <a:r>
              <a:rPr lang="en-GB" dirty="0">
                <a:solidFill>
                  <a:srgbClr val="15375E"/>
                </a:solidFill>
              </a:rPr>
              <a:t>UCLPartners Proactive Care Frameworks address core challenges in primary care</a:t>
            </a:r>
            <a:endParaRPr lang="en-US" dirty="0">
              <a:solidFill>
                <a:srgbClr val="15375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B28CDF3-547C-B19C-C435-056EF931BA9D}"/>
              </a:ext>
            </a:extLst>
          </p:cNvPr>
          <p:cNvSpPr/>
          <p:nvPr/>
        </p:nvSpPr>
        <p:spPr>
          <a:xfrm>
            <a:off x="459690" y="1408830"/>
            <a:ext cx="4858929" cy="1146725"/>
          </a:xfrm>
          <a:prstGeom prst="rect">
            <a:avLst/>
          </a:prstGeom>
          <a:solidFill>
            <a:srgbClr val="15375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Aim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 panose="020B0604020202020204"/>
              <a:ea typeface="+mn-ea"/>
              <a:cs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Help people with long term conditions to stay well longer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CBB2C9-DA8F-BE1D-3146-FAEABAB2731C}"/>
              </a:ext>
            </a:extLst>
          </p:cNvPr>
          <p:cNvSpPr/>
          <p:nvPr/>
        </p:nvSpPr>
        <p:spPr>
          <a:xfrm>
            <a:off x="459690" y="2730506"/>
            <a:ext cx="4858929" cy="3083065"/>
          </a:xfrm>
          <a:prstGeom prst="rect">
            <a:avLst/>
          </a:prstGeom>
          <a:solidFill>
            <a:srgbClr val="15375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Objectives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Mobilise data - Identify patients whose care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needs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 optimising and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prioritise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 those at highest risk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Harness wider workforce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standardise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 delivery of holistic proactive care by wider primary care team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 Light"/>
              </a:rPr>
              <a:t>Support GPs to safely manage workflow, improve care and outcomes by releasing capacity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Calibri Ligh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9AA9603-92FC-25BC-5C7F-323914ACF22B}"/>
              </a:ext>
            </a:extLst>
          </p:cNvPr>
          <p:cNvSpPr/>
          <p:nvPr/>
        </p:nvSpPr>
        <p:spPr>
          <a:xfrm>
            <a:off x="5583744" y="1408830"/>
            <a:ext cx="6098232" cy="2581819"/>
          </a:xfrm>
          <a:prstGeom prst="rect">
            <a:avLst/>
          </a:prstGeom>
          <a:solidFill>
            <a:srgbClr val="42B6E6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Framework components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Risk stratification &amp;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prioritisation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 tools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Locally adaptable resources to support real world management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Systematic use of wider primary care team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eg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 ARRS* roles) to deliver structured support for education, self-management and behaviour change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8D5B855-5015-B16B-C43D-F568E2C4F476}"/>
              </a:ext>
            </a:extLst>
          </p:cNvPr>
          <p:cNvSpPr/>
          <p:nvPr/>
        </p:nvSpPr>
        <p:spPr>
          <a:xfrm>
            <a:off x="5583744" y="4197427"/>
            <a:ext cx="6098232" cy="1616145"/>
          </a:xfrm>
          <a:prstGeom prst="rect">
            <a:avLst/>
          </a:prstGeom>
          <a:solidFill>
            <a:srgbClr val="42B6E6">
              <a:alpha val="2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Framework Development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Led by primary care clinicians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Based on NICE guidelines and clinical consensus</a:t>
            </a:r>
          </a:p>
          <a:p>
            <a:pPr marL="342900" marR="0" lvl="0" indent="-342900" algn="l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Calibri" panose="020F0502020204030204" pitchFamily="34" charset="0"/>
              </a:rPr>
              <a:t>Patient and public support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74C6EF-3245-99FA-4552-8210FEFF6A36}"/>
              </a:ext>
            </a:extLst>
          </p:cNvPr>
          <p:cNvSpPr txBox="1"/>
          <p:nvPr/>
        </p:nvSpPr>
        <p:spPr>
          <a:xfrm>
            <a:off x="7306491" y="6529322"/>
            <a:ext cx="3988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4020202020204"/>
                <a:ea typeface="+mn-ea"/>
                <a:cs typeface="+mn-cs"/>
              </a:rPr>
              <a:t>*Additional Roles Reimbursement Scheme</a:t>
            </a:r>
          </a:p>
        </p:txBody>
      </p:sp>
    </p:spTree>
    <p:extLst>
      <p:ext uri="{BB962C8B-B14F-4D97-AF65-F5344CB8AC3E}">
        <p14:creationId xmlns:p14="http://schemas.microsoft.com/office/powerpoint/2010/main" val="112813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F2FB76-0B32-840C-FAD9-3A8C5821966C}"/>
              </a:ext>
            </a:extLst>
          </p:cNvPr>
          <p:cNvSpPr txBox="1"/>
          <p:nvPr/>
        </p:nvSpPr>
        <p:spPr>
          <a:xfrm>
            <a:off x="350633" y="107360"/>
            <a:ext cx="10751627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UCLPartners Proactive Care Frameworks </a:t>
            </a:r>
          </a:p>
          <a:p>
            <a:r>
              <a:rPr lang="en-GB" sz="2800" b="1" dirty="0">
                <a:solidFill>
                  <a:srgbClr val="002060"/>
                </a:solidFill>
                <a:latin typeface="+mj-lt"/>
              </a:rPr>
              <a:t>(designed 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+mj-lt"/>
              </a:rPr>
              <a:t>for 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l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+mj-lt"/>
              </a:rPr>
              <a:t>ocal </a:t>
            </a:r>
            <a:r>
              <a:rPr lang="en-GB" sz="2800" b="1" dirty="0">
                <a:solidFill>
                  <a:srgbClr val="002060"/>
                </a:solidFill>
                <a:latin typeface="+mj-lt"/>
              </a:rPr>
              <a:t>a</a:t>
            </a:r>
            <a:r>
              <a:rPr lang="en-GB" sz="2800" b="1" i="0" u="none" strike="noStrike" dirty="0">
                <a:solidFill>
                  <a:srgbClr val="002060"/>
                </a:solidFill>
                <a:effectLst/>
                <a:latin typeface="+mj-lt"/>
              </a:rPr>
              <a:t>daptation)</a:t>
            </a:r>
            <a:endParaRPr lang="en-GB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4EF9D4D-437F-44ED-A682-3DF89CB5EC6A}"/>
              </a:ext>
            </a:extLst>
          </p:cNvPr>
          <p:cNvSpPr/>
          <p:nvPr/>
        </p:nvSpPr>
        <p:spPr>
          <a:xfrm>
            <a:off x="442912" y="1327518"/>
            <a:ext cx="3567026" cy="12730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Principles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Virtual </a:t>
            </a:r>
            <a:r>
              <a:rPr lang="en-GB" sz="1400" dirty="0">
                <a:solidFill>
                  <a:srgbClr val="000000"/>
                </a:solidFill>
              </a:rPr>
              <a:t>where appropriate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Wider </a:t>
            </a:r>
            <a:r>
              <a:rPr lang="en-GB" sz="1400" dirty="0">
                <a:solidFill>
                  <a:srgbClr val="000000"/>
                </a:solidFill>
              </a:rPr>
              <a:t>primary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care workforce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Step change in self management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Digital technologies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4BCCDF29-AA7B-4E39-AD89-02E58AFD773F}"/>
              </a:ext>
            </a:extLst>
          </p:cNvPr>
          <p:cNvSpPr/>
          <p:nvPr/>
        </p:nvSpPr>
        <p:spPr>
          <a:xfrm>
            <a:off x="442911" y="2823142"/>
            <a:ext cx="3567026" cy="1505640"/>
          </a:xfrm>
          <a:prstGeom prst="roundRect">
            <a:avLst/>
          </a:prstGeom>
          <a:solidFill>
            <a:srgbClr val="15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Stratify (clinical, ethnicity, social factors)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Low priority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Medium priority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	High priority 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Calibri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193BBF8-AD33-49CE-988D-89E1CC6A6FA9}"/>
              </a:ext>
            </a:extLst>
          </p:cNvPr>
          <p:cNvSpPr/>
          <p:nvPr/>
        </p:nvSpPr>
        <p:spPr>
          <a:xfrm>
            <a:off x="442910" y="4668420"/>
            <a:ext cx="3567019" cy="1577009"/>
          </a:xfrm>
          <a:prstGeom prst="roundRect">
            <a:avLst/>
          </a:prstGeom>
          <a:solidFill>
            <a:srgbClr val="1537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Begin with highest priority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Use wider workforce to share delivery of care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Innovation to support remote care and self care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743E52D-2565-4E07-A0C9-06416E47BEA7}"/>
              </a:ext>
            </a:extLst>
          </p:cNvPr>
          <p:cNvCxnSpPr>
            <a:cxnSpLocks/>
          </p:cNvCxnSpPr>
          <p:nvPr/>
        </p:nvCxnSpPr>
        <p:spPr>
          <a:xfrm>
            <a:off x="2167581" y="4328782"/>
            <a:ext cx="0" cy="33963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8BF5A921-B533-4712-8770-6B30036950DF}"/>
              </a:ext>
            </a:extLst>
          </p:cNvPr>
          <p:cNvCxnSpPr>
            <a:cxnSpLocks/>
          </p:cNvCxnSpPr>
          <p:nvPr/>
        </p:nvCxnSpPr>
        <p:spPr>
          <a:xfrm flipV="1">
            <a:off x="4359378" y="1639717"/>
            <a:ext cx="1459347" cy="3988858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195ECDA-5BF2-49FE-A129-73077359354A}"/>
              </a:ext>
            </a:extLst>
          </p:cNvPr>
          <p:cNvCxnSpPr>
            <a:cxnSpLocks/>
          </p:cNvCxnSpPr>
          <p:nvPr/>
        </p:nvCxnSpPr>
        <p:spPr>
          <a:xfrm flipV="1">
            <a:off x="4009929" y="5624157"/>
            <a:ext cx="1808404" cy="41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6BA686E-8791-42FA-B413-AFEF27693F9A}"/>
              </a:ext>
            </a:extLst>
          </p:cNvPr>
          <p:cNvSpPr/>
          <p:nvPr/>
        </p:nvSpPr>
        <p:spPr>
          <a:xfrm>
            <a:off x="5818725" y="1229425"/>
            <a:ext cx="4014000" cy="1490735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High priority – early review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Prescribing clinician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015209C-2B49-4444-ACB1-649AE021DEAF}"/>
              </a:ext>
            </a:extLst>
          </p:cNvPr>
          <p:cNvSpPr/>
          <p:nvPr/>
        </p:nvSpPr>
        <p:spPr>
          <a:xfrm>
            <a:off x="5818332" y="3013505"/>
            <a:ext cx="4014393" cy="1490735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Medium priority – phased review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Calibri"/>
              </a:rPr>
              <a:t>Prescribing clinician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195ECDA-5BF2-49FE-A129-73077359354A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5089051" y="3758872"/>
            <a:ext cx="729281" cy="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46E9E2E-7EFB-4ED9-8BA0-E34111BFD2E0}"/>
              </a:ext>
            </a:extLst>
          </p:cNvPr>
          <p:cNvSpPr/>
          <p:nvPr/>
        </p:nvSpPr>
        <p:spPr>
          <a:xfrm>
            <a:off x="5818333" y="4911333"/>
            <a:ext cx="4014392" cy="1485281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Low priority  – holistic proactive care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E.g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 ARRS* roles/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ea typeface="+mn-ea"/>
                <a:cs typeface="+mn-cs"/>
              </a:rPr>
              <a:t>other appropriately trained roles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8C30392E-8379-4406-9C2F-0B9CCAC62F58}"/>
              </a:ext>
            </a:extLst>
          </p:cNvPr>
          <p:cNvSpPr/>
          <p:nvPr/>
        </p:nvSpPr>
        <p:spPr>
          <a:xfrm>
            <a:off x="9875988" y="1467619"/>
            <a:ext cx="296861" cy="4777810"/>
          </a:xfrm>
          <a:prstGeom prst="rightBrace">
            <a:avLst>
              <a:gd name="adj1" fmla="val 8333"/>
              <a:gd name="adj2" fmla="val 49736"/>
            </a:avLst>
          </a:prstGeom>
          <a:noFill/>
          <a:ln w="476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BB2BBAD3-FF3B-4E93-895F-EFAD0B88F481}"/>
              </a:ext>
            </a:extLst>
          </p:cNvPr>
          <p:cNvSpPr/>
          <p:nvPr/>
        </p:nvSpPr>
        <p:spPr>
          <a:xfrm>
            <a:off x="10344226" y="951991"/>
            <a:ext cx="1487315" cy="4949506"/>
          </a:xfrm>
          <a:prstGeom prst="roundRect">
            <a:avLst/>
          </a:prstGeom>
          <a:solidFill>
            <a:srgbClr val="D9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ARRS* roles 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b="1" dirty="0">
                <a:solidFill>
                  <a:srgbClr val="000000"/>
                </a:solidFill>
              </a:rPr>
              <a:t>o</a:t>
            </a:r>
            <a:r>
              <a:rPr kumimoji="0" lang="en-GB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ther</a:t>
            </a: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 appropriately trained roles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Structured support for education, self management and lifestyle change.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Arrange bloods, collate data to inform risk assessment.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2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37C71CC-5061-3792-CBF8-493F3D32DE9E}"/>
              </a:ext>
            </a:extLst>
          </p:cNvPr>
          <p:cNvSpPr txBox="1"/>
          <p:nvPr/>
        </p:nvSpPr>
        <p:spPr>
          <a:xfrm>
            <a:off x="245377" y="150894"/>
            <a:ext cx="9125125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 Long Term Condition Pathway: Asthma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2417302-B0A7-45CE-AB5B-20D50DCE9826}"/>
              </a:ext>
            </a:extLst>
          </p:cNvPr>
          <p:cNvGrpSpPr/>
          <p:nvPr/>
        </p:nvGrpSpPr>
        <p:grpSpPr>
          <a:xfrm>
            <a:off x="424548" y="752026"/>
            <a:ext cx="2989513" cy="322198"/>
            <a:chOff x="404631" y="672927"/>
            <a:chExt cx="2989513" cy="322198"/>
          </a:xfrm>
        </p:grpSpPr>
        <p:sp>
          <p:nvSpPr>
            <p:cNvPr id="14" name="TextBox 17">
              <a:extLst>
                <a:ext uri="{FF2B5EF4-FFF2-40B4-BE49-F238E27FC236}">
                  <a16:creationId xmlns:a16="http://schemas.microsoft.com/office/drawing/2014/main" id="{829E8E1E-C549-46B6-B17E-E7AC76DFA9E7}"/>
                </a:ext>
              </a:extLst>
            </p:cNvPr>
            <p:cNvSpPr txBox="1"/>
            <p:nvPr/>
          </p:nvSpPr>
          <p:spPr>
            <a:xfrm>
              <a:off x="650944" y="687348"/>
              <a:ext cx="2743200" cy="307777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GB" sz="1400" b="1" dirty="0">
                  <a:solidFill>
                    <a:srgbClr val="000000"/>
                  </a:solidFill>
                </a:rPr>
                <a:t>Identify &amp;        Stratify</a:t>
              </a:r>
              <a:endParaRPr lang="en-GB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158D761-8A51-4875-95AE-66A5F4AE8A45}"/>
                </a:ext>
              </a:extLst>
            </p:cNvPr>
            <p:cNvSpPr/>
            <p:nvPr/>
          </p:nvSpPr>
          <p:spPr>
            <a:xfrm>
              <a:off x="404631" y="685683"/>
              <a:ext cx="288000" cy="292382"/>
            </a:xfrm>
            <a:prstGeom prst="ellipse">
              <a:avLst/>
            </a:prstGeom>
            <a:solidFill>
              <a:srgbClr val="15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 panose="020F0502020204030204"/>
                </a:rPr>
                <a:t>1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2D757EE-5EA6-4E5F-8A5F-09363204EE2D}"/>
                </a:ext>
              </a:extLst>
            </p:cNvPr>
            <p:cNvSpPr/>
            <p:nvPr/>
          </p:nvSpPr>
          <p:spPr>
            <a:xfrm>
              <a:off x="1665802" y="672927"/>
              <a:ext cx="288000" cy="292382"/>
            </a:xfrm>
            <a:prstGeom prst="ellipse">
              <a:avLst/>
            </a:prstGeom>
            <a:solidFill>
              <a:srgbClr val="15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GB" dirty="0">
                  <a:solidFill>
                    <a:srgbClr val="FFFFFF"/>
                  </a:solidFill>
                  <a:latin typeface="Calibri" panose="020F0502020204030204"/>
                </a:rPr>
                <a:t>2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ABCFD45-3D1E-43A0-9082-8A02248BC57E}"/>
              </a:ext>
            </a:extLst>
          </p:cNvPr>
          <p:cNvSpPr/>
          <p:nvPr/>
        </p:nvSpPr>
        <p:spPr>
          <a:xfrm>
            <a:off x="286854" y="1166557"/>
            <a:ext cx="9805181" cy="738664"/>
          </a:xfrm>
          <a:prstGeom prst="rect">
            <a:avLst/>
          </a:prstGeom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Search tool identifies patients with asthma. These patients are stratified into 3 groups depending on clinical characteristics, and then further stratified into high, medium and low priority using the Asthma Control Test</a:t>
            </a:r>
            <a:r>
              <a:rPr lang="en-GB" sz="1400" dirty="0">
                <a:solidFill>
                  <a:srgbClr val="000000"/>
                </a:solidFill>
                <a:ea typeface="+mn-lt"/>
                <a:cs typeface="Calibri" panose="020F0502020204030204"/>
              </a:rPr>
              <a:t>™</a:t>
            </a:r>
            <a:r>
              <a:rPr lang="en-GB" sz="1400" dirty="0">
                <a:solidFill>
                  <a:srgbClr val="000000"/>
                </a:solidFill>
                <a:ea typeface="Times New Roman" panose="02020603050405020304" pitchFamily="18" charset="0"/>
                <a:cs typeface="Calibri"/>
              </a:rPr>
              <a:t> score*. </a:t>
            </a:r>
            <a:endParaRPr lang="en-GB" sz="14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8" name="TextBox 4">
            <a:extLst>
              <a:ext uri="{FF2B5EF4-FFF2-40B4-BE49-F238E27FC236}">
                <a16:creationId xmlns:a16="http://schemas.microsoft.com/office/drawing/2014/main" id="{96E5B988-6CC8-41CD-9871-8707656154EB}"/>
              </a:ext>
            </a:extLst>
          </p:cNvPr>
          <p:cNvSpPr txBox="1"/>
          <p:nvPr/>
        </p:nvSpPr>
        <p:spPr>
          <a:xfrm>
            <a:off x="622857" y="1905221"/>
            <a:ext cx="2954216" cy="193899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cs typeface="Calibri"/>
              </a:rPr>
              <a:t>Group 1 criteria</a:t>
            </a:r>
            <a:endParaRPr lang="en-GB" sz="1000" b="1" dirty="0">
              <a:solidFill>
                <a:srgbClr val="000000"/>
              </a:solidFill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Any biologic therapy  </a:t>
            </a: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Frequent steroid therapy</a:t>
            </a:r>
            <a:endParaRPr lang="en-GB" sz="10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Frequent antibiotics </a:t>
            </a:r>
            <a:endParaRPr lang="en-GB" sz="10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Tiotropium</a:t>
            </a:r>
            <a:endParaRPr lang="en-GB" sz="10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Combination inhaler (</a:t>
            </a:r>
            <a:r>
              <a:rPr lang="en-GB" sz="1000" dirty="0" err="1">
                <a:solidFill>
                  <a:srgbClr val="000000"/>
                </a:solidFill>
              </a:rPr>
              <a:t>LABA+ICS</a:t>
            </a:r>
            <a:r>
              <a:rPr lang="en-GB" sz="1000" dirty="0">
                <a:solidFill>
                  <a:srgbClr val="000000"/>
                </a:solidFill>
              </a:rPr>
              <a:t>) at a high daily steroid dose</a:t>
            </a:r>
            <a:endParaRPr lang="en-GB" sz="1000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cs typeface="Calibri"/>
              </a:rPr>
              <a:t>ICS with:</a:t>
            </a:r>
            <a:endParaRPr lang="en-GB" sz="1000" dirty="0">
              <a:solidFill>
                <a:srgbClr val="000000"/>
              </a:solidFill>
            </a:endParaRPr>
          </a:p>
          <a:p>
            <a:pPr marL="628650" lvl="1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ea typeface="+mn-lt"/>
                <a:cs typeface="Calibri" panose="020F0502020204030204"/>
              </a:rPr>
              <a:t>Leukotriene Receptor Antagonist</a:t>
            </a:r>
          </a:p>
          <a:p>
            <a:pPr marL="628650" lvl="1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cs typeface="Calibri" panose="020F0502020204030204"/>
              </a:rPr>
              <a:t>Theophylline</a:t>
            </a:r>
            <a:endParaRPr lang="en-GB" sz="1000" dirty="0">
              <a:solidFill>
                <a:srgbClr val="000000"/>
              </a:solidFill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ea typeface="+mn-lt"/>
                <a:cs typeface="Calibri" panose="020F0502020204030204"/>
              </a:rPr>
              <a:t>Plus individual patients where clinician concern</a:t>
            </a:r>
            <a:endParaRPr lang="en-GB" sz="1000" dirty="0">
              <a:solidFill>
                <a:srgbClr val="000000"/>
              </a:solidFill>
              <a:cs typeface="Calibri" panose="020F0502020204030204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EF895997-7DC0-4451-B598-B87146FC2713}"/>
              </a:ext>
            </a:extLst>
          </p:cNvPr>
          <p:cNvSpPr txBox="1"/>
          <p:nvPr/>
        </p:nvSpPr>
        <p:spPr>
          <a:xfrm>
            <a:off x="3998060" y="1905221"/>
            <a:ext cx="3451318" cy="1785104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cs typeface="Calibri"/>
              </a:rPr>
              <a:t>Group 2 criteria</a:t>
            </a:r>
            <a:endParaRPr lang="en-GB" sz="1000" b="1" dirty="0">
              <a:solidFill>
                <a:srgbClr val="000000"/>
              </a:solidFill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Exacerbation of asthma in last 12 months </a:t>
            </a:r>
            <a:endParaRPr lang="en-GB" sz="1000" dirty="0">
              <a:solidFill>
                <a:srgbClr val="000000"/>
              </a:solidFill>
              <a:cs typeface="Calibri" panose="020F0502020204030204"/>
            </a:endParaRPr>
          </a:p>
          <a:p>
            <a:pPr marL="171450" indent="-171450">
              <a:buFont typeface="Arial,Sans-Serif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Prednisolone and/or antibiotics in last 12 months</a:t>
            </a:r>
            <a:endParaRPr lang="en-GB" sz="1000" dirty="0">
              <a:solidFill>
                <a:srgbClr val="000000"/>
              </a:solidFill>
              <a:cs typeface="Calibri" panose="020F0502020204030204"/>
            </a:endParaRPr>
          </a:p>
          <a:p>
            <a:pPr marL="171450" indent="-171450">
              <a:buFont typeface="Arial,Sans-Serif"/>
              <a:buChar char="•"/>
              <a:defRPr/>
            </a:pPr>
            <a:endParaRPr lang="en-GB" sz="10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Asthma patients with 6+ issues of SABA per year </a:t>
            </a:r>
            <a:endParaRPr lang="en-GB" sz="1000" dirty="0">
              <a:solidFill>
                <a:srgbClr val="000000"/>
              </a:solidFill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Asthma patients on </a:t>
            </a:r>
            <a:r>
              <a:rPr lang="en-GB" sz="1000" dirty="0" err="1">
                <a:solidFill>
                  <a:srgbClr val="000000"/>
                </a:solidFill>
              </a:rPr>
              <a:t>LABA</a:t>
            </a:r>
            <a:r>
              <a:rPr lang="en-GB" sz="1000" dirty="0">
                <a:solidFill>
                  <a:srgbClr val="000000"/>
                </a:solidFill>
              </a:rPr>
              <a:t> </a:t>
            </a:r>
            <a:r>
              <a:rPr lang="en-GB" sz="1000" i="1" dirty="0">
                <a:solidFill>
                  <a:srgbClr val="000000"/>
                </a:solidFill>
              </a:rPr>
              <a:t>but no corresponding issue of an inhaled corticosteroid (ICS) inhaler</a:t>
            </a:r>
            <a:endParaRPr lang="en-GB" sz="1000" dirty="0">
              <a:solidFill>
                <a:srgbClr val="000000"/>
              </a:solidFill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</a:rPr>
              <a:t>Asthma patients with 3+ issues of SABA in last 6 months </a:t>
            </a:r>
            <a:r>
              <a:rPr lang="en-GB" sz="1000" i="1" dirty="0">
                <a:solidFill>
                  <a:srgbClr val="000000"/>
                </a:solidFill>
              </a:rPr>
              <a:t>with no corresponding issue of an inhaled corticosteroid (ICS) inhaler 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sz="1000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sp>
        <p:nvSpPr>
          <p:cNvPr id="20" name="TextBox 27">
            <a:extLst>
              <a:ext uri="{FF2B5EF4-FFF2-40B4-BE49-F238E27FC236}">
                <a16:creationId xmlns:a16="http://schemas.microsoft.com/office/drawing/2014/main" id="{26B85055-08A4-4FAE-8B67-2B750FD3145B}"/>
              </a:ext>
            </a:extLst>
          </p:cNvPr>
          <p:cNvSpPr txBox="1"/>
          <p:nvPr/>
        </p:nvSpPr>
        <p:spPr>
          <a:xfrm>
            <a:off x="7870365" y="1906141"/>
            <a:ext cx="2954216" cy="553998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1" dirty="0">
                <a:solidFill>
                  <a:srgbClr val="000000"/>
                </a:solidFill>
                <a:cs typeface="Calibri"/>
              </a:rPr>
              <a:t>Group 3 criteria</a:t>
            </a:r>
            <a:endParaRPr lang="en-GB" sz="1000" i="1" dirty="0">
              <a:solidFill>
                <a:srgbClr val="000000"/>
              </a:solidFill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cs typeface="Calibri"/>
              </a:rPr>
              <a:t>Inhaled corticosteroids in last 6 months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000" dirty="0">
                <a:solidFill>
                  <a:srgbClr val="000000"/>
                </a:solidFill>
                <a:cs typeface="Calibri"/>
              </a:rPr>
              <a:t>SABA in last 12 months</a:t>
            </a:r>
            <a:endParaRPr lang="en-GB" sz="1000" dirty="0">
              <a:solidFill>
                <a:srgbClr val="000000"/>
              </a:solidFill>
            </a:endParaRPr>
          </a:p>
        </p:txBody>
      </p:sp>
      <p:sp>
        <p:nvSpPr>
          <p:cNvPr id="21" name="TextBox 28">
            <a:extLst>
              <a:ext uri="{FF2B5EF4-FFF2-40B4-BE49-F238E27FC236}">
                <a16:creationId xmlns:a16="http://schemas.microsoft.com/office/drawing/2014/main" id="{E9751FEB-53E6-4B25-A8DF-5880C13B47A2}"/>
              </a:ext>
            </a:extLst>
          </p:cNvPr>
          <p:cNvSpPr txBox="1"/>
          <p:nvPr/>
        </p:nvSpPr>
        <p:spPr>
          <a:xfrm>
            <a:off x="7893394" y="2736827"/>
            <a:ext cx="2954215" cy="276999"/>
          </a:xfrm>
          <a:prstGeom prst="rect">
            <a:avLst/>
          </a:prstGeom>
          <a:noFill/>
          <a:ln w="12700">
            <a:solidFill>
              <a:srgbClr val="15375E"/>
            </a:solidFill>
          </a:ln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Phase for later review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1B9C3D7-E009-41E7-A006-593BE3CA17C0}"/>
              </a:ext>
            </a:extLst>
          </p:cNvPr>
          <p:cNvSpPr txBox="1"/>
          <p:nvPr/>
        </p:nvSpPr>
        <p:spPr>
          <a:xfrm>
            <a:off x="3998059" y="4027766"/>
            <a:ext cx="6377833" cy="276999"/>
          </a:xfrm>
          <a:prstGeom prst="rect">
            <a:avLst/>
          </a:prstGeom>
          <a:noFill/>
          <a:ln>
            <a:solidFill>
              <a:srgbClr val="15375E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</a:rPr>
              <a:t>Asthma Control Test</a:t>
            </a:r>
            <a:r>
              <a:rPr lang="en-GB" sz="1200" dirty="0">
                <a:solidFill>
                  <a:srgbClr val="000000"/>
                </a:solidFill>
                <a:ea typeface="+mn-lt"/>
                <a:cs typeface="Calibri" panose="020F0502020204030204"/>
              </a:rPr>
              <a:t>™</a:t>
            </a:r>
            <a:r>
              <a:rPr lang="en-GB" sz="1200" dirty="0">
                <a:solidFill>
                  <a:srgbClr val="000000"/>
                </a:solidFill>
              </a:rPr>
              <a:t>  (ACT) to risk stratify</a:t>
            </a:r>
          </a:p>
        </p:txBody>
      </p:sp>
      <p:sp>
        <p:nvSpPr>
          <p:cNvPr id="23" name="TextBox 9">
            <a:extLst>
              <a:ext uri="{FF2B5EF4-FFF2-40B4-BE49-F238E27FC236}">
                <a16:creationId xmlns:a16="http://schemas.microsoft.com/office/drawing/2014/main" id="{034AC7F8-9C06-44D8-9974-F22991735764}"/>
              </a:ext>
            </a:extLst>
          </p:cNvPr>
          <p:cNvSpPr txBox="1"/>
          <p:nvPr/>
        </p:nvSpPr>
        <p:spPr>
          <a:xfrm>
            <a:off x="8310054" y="5595393"/>
            <a:ext cx="2954205" cy="276999"/>
          </a:xfrm>
          <a:prstGeom prst="rect">
            <a:avLst/>
          </a:prstGeom>
          <a:solidFill>
            <a:srgbClr val="00B05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LOW PRIORITY</a:t>
            </a:r>
          </a:p>
        </p:txBody>
      </p:sp>
      <p:sp>
        <p:nvSpPr>
          <p:cNvPr id="24" name="TextBox 8">
            <a:extLst>
              <a:ext uri="{FF2B5EF4-FFF2-40B4-BE49-F238E27FC236}">
                <a16:creationId xmlns:a16="http://schemas.microsoft.com/office/drawing/2014/main" id="{512F6123-905F-48A4-AAF4-983A352F599A}"/>
              </a:ext>
            </a:extLst>
          </p:cNvPr>
          <p:cNvSpPr txBox="1"/>
          <p:nvPr/>
        </p:nvSpPr>
        <p:spPr>
          <a:xfrm>
            <a:off x="4217908" y="5595393"/>
            <a:ext cx="3451311" cy="276999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MEDIUM PRIORITY</a:t>
            </a: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E1448B0C-9CCC-4766-97F9-1C7DC7B2A859}"/>
              </a:ext>
            </a:extLst>
          </p:cNvPr>
          <p:cNvSpPr txBox="1"/>
          <p:nvPr/>
        </p:nvSpPr>
        <p:spPr>
          <a:xfrm>
            <a:off x="622863" y="5595392"/>
            <a:ext cx="2954210" cy="276999"/>
          </a:xfrm>
          <a:prstGeom prst="rect">
            <a:avLst/>
          </a:prstGeom>
          <a:solidFill>
            <a:srgbClr val="FF0000">
              <a:alpha val="25098"/>
            </a:srgbClr>
          </a:solidFill>
          <a:ln>
            <a:solidFill>
              <a:schemeClr val="tx1"/>
            </a:solidFill>
          </a:ln>
        </p:spPr>
        <p:txBody>
          <a:bodyPr wrap="square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 b="1" dirty="0">
                <a:solidFill>
                  <a:srgbClr val="000000"/>
                </a:solidFill>
                <a:latin typeface="Calibri" panose="020F0502020204030204"/>
                <a:cs typeface="Calibri"/>
              </a:rPr>
              <a:t>HIGH PRIORITY</a:t>
            </a:r>
            <a:endParaRPr lang="en-US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26" name="TextBox 22">
            <a:extLst>
              <a:ext uri="{FF2B5EF4-FFF2-40B4-BE49-F238E27FC236}">
                <a16:creationId xmlns:a16="http://schemas.microsoft.com/office/drawing/2014/main" id="{ADB7D06B-4FC0-482C-83E5-2F60836B3C98}"/>
              </a:ext>
            </a:extLst>
          </p:cNvPr>
          <p:cNvSpPr txBox="1"/>
          <p:nvPr/>
        </p:nvSpPr>
        <p:spPr>
          <a:xfrm>
            <a:off x="4997064" y="4937811"/>
            <a:ext cx="1892998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Score 15-20</a:t>
            </a:r>
          </a:p>
        </p:txBody>
      </p:sp>
      <p:sp>
        <p:nvSpPr>
          <p:cNvPr id="27" name="TextBox 23">
            <a:extLst>
              <a:ext uri="{FF2B5EF4-FFF2-40B4-BE49-F238E27FC236}">
                <a16:creationId xmlns:a16="http://schemas.microsoft.com/office/drawing/2014/main" id="{925B47E3-C794-469A-AB5B-BF38E52EFB77}"/>
              </a:ext>
            </a:extLst>
          </p:cNvPr>
          <p:cNvSpPr txBox="1"/>
          <p:nvPr/>
        </p:nvSpPr>
        <p:spPr>
          <a:xfrm>
            <a:off x="9227394" y="4937811"/>
            <a:ext cx="1119523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Score 20-25</a:t>
            </a:r>
            <a:endParaRPr lang="en-US" sz="1200" dirty="0">
              <a:solidFill>
                <a:srgbClr val="000000"/>
              </a:solidFill>
              <a:cs typeface="Calibri"/>
            </a:endParaRP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F0EFF4F9-2618-481D-9D35-1CF8B9936A72}"/>
              </a:ext>
            </a:extLst>
          </p:cNvPr>
          <p:cNvSpPr txBox="1"/>
          <p:nvPr/>
        </p:nvSpPr>
        <p:spPr>
          <a:xfrm>
            <a:off x="2611873" y="4952780"/>
            <a:ext cx="9652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</a:rPr>
              <a:t>Score &lt;15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BB3C8D7-17FB-40F7-823E-00E396EFC1CE}"/>
              </a:ext>
            </a:extLst>
          </p:cNvPr>
          <p:cNvSpPr/>
          <p:nvPr/>
        </p:nvSpPr>
        <p:spPr>
          <a:xfrm>
            <a:off x="424548" y="6058634"/>
            <a:ext cx="980518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900" dirty="0">
                <a:solidFill>
                  <a:srgbClr val="000000"/>
                </a:solidFill>
              </a:rPr>
              <a:t>*The Asthma Control Test</a:t>
            </a:r>
            <a:r>
              <a:rPr lang="en-GB" sz="900" dirty="0">
                <a:solidFill>
                  <a:srgbClr val="000000"/>
                </a:solidFill>
                <a:ea typeface="+mn-lt"/>
                <a:cs typeface="Calibri" panose="020F0502020204030204"/>
              </a:rPr>
              <a:t>™</a:t>
            </a:r>
            <a:r>
              <a:rPr lang="en-GB" sz="900" dirty="0">
                <a:solidFill>
                  <a:srgbClr val="000000"/>
                </a:solidFill>
              </a:rPr>
              <a:t>  provides a snapshot as to how well a person's asthma has been controlled over the last four weeks and is applicable to ages 12 years or older. Available here: </a:t>
            </a:r>
            <a:r>
              <a:rPr lang="en-GB" sz="900" b="1" dirty="0">
                <a:solidFill>
                  <a:srgbClr val="002060"/>
                </a:solidFill>
                <a:ea typeface="+mn-lt"/>
                <a:cs typeface="Calibri" panose="020F0502020204030204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www.asthma.com/additional-resources/asthma-control-test.html</a:t>
            </a:r>
            <a:r>
              <a:rPr lang="en-GB" sz="900" b="1" dirty="0">
                <a:solidFill>
                  <a:srgbClr val="002060"/>
                </a:solidFill>
                <a:ea typeface="+mn-lt"/>
                <a:cs typeface="Calibri" panose="020F0502020204030204"/>
              </a:rPr>
              <a:t> 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B5CC3F-3E45-4B57-812D-0CCEC4FC8D15}"/>
              </a:ext>
            </a:extLst>
          </p:cNvPr>
          <p:cNvCxnSpPr>
            <a:cxnSpLocks/>
          </p:cNvCxnSpPr>
          <p:nvPr/>
        </p:nvCxnSpPr>
        <p:spPr>
          <a:xfrm>
            <a:off x="1816106" y="3844213"/>
            <a:ext cx="13613" cy="1751179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63B6D4D-FAF5-4DBB-8EB0-5771DA57F03E}"/>
              </a:ext>
            </a:extLst>
          </p:cNvPr>
          <p:cNvCxnSpPr>
            <a:cxnSpLocks/>
          </p:cNvCxnSpPr>
          <p:nvPr/>
        </p:nvCxnSpPr>
        <p:spPr>
          <a:xfrm>
            <a:off x="9663151" y="3013826"/>
            <a:ext cx="0" cy="1035984"/>
          </a:xfrm>
          <a:prstGeom prst="straightConnector1">
            <a:avLst/>
          </a:prstGeom>
          <a:ln w="1587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5879284" y="4301175"/>
            <a:ext cx="0" cy="66178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5879285" y="3690325"/>
            <a:ext cx="0" cy="359485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9664377" y="5214810"/>
            <a:ext cx="0" cy="380582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9663151" y="4301175"/>
            <a:ext cx="0" cy="651605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5879284" y="5229779"/>
            <a:ext cx="0" cy="365613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 flipH="1">
            <a:off x="3023550" y="4166265"/>
            <a:ext cx="2926" cy="796696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9459BD5-1190-4857-A1C8-1B147EC35F26}"/>
              </a:ext>
            </a:extLst>
          </p:cNvPr>
          <p:cNvCxnSpPr>
            <a:cxnSpLocks/>
          </p:cNvCxnSpPr>
          <p:nvPr/>
        </p:nvCxnSpPr>
        <p:spPr>
          <a:xfrm>
            <a:off x="3023550" y="5229779"/>
            <a:ext cx="0" cy="39211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EDC670F-B068-469C-A342-E202F35FACDC}"/>
              </a:ext>
            </a:extLst>
          </p:cNvPr>
          <p:cNvCxnSpPr>
            <a:cxnSpLocks/>
          </p:cNvCxnSpPr>
          <p:nvPr/>
        </p:nvCxnSpPr>
        <p:spPr>
          <a:xfrm>
            <a:off x="3023550" y="4166265"/>
            <a:ext cx="974509" cy="0"/>
          </a:xfrm>
          <a:prstGeom prst="line">
            <a:avLst/>
          </a:prstGeom>
          <a:ln w="15875">
            <a:solidFill>
              <a:srgbClr val="15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620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4F7D5CF0-F469-D90B-12C9-2A8EFEC556DF}"/>
              </a:ext>
            </a:extLst>
          </p:cNvPr>
          <p:cNvSpPr txBox="1"/>
          <p:nvPr/>
        </p:nvSpPr>
        <p:spPr>
          <a:xfrm>
            <a:off x="346045" y="176061"/>
            <a:ext cx="1090359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Long Term Condition Pathway: Asthma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D3F35D-0262-48DD-9E75-3D16876591B3}"/>
              </a:ext>
            </a:extLst>
          </p:cNvPr>
          <p:cNvGrpSpPr/>
          <p:nvPr/>
        </p:nvGrpSpPr>
        <p:grpSpPr>
          <a:xfrm>
            <a:off x="455102" y="811441"/>
            <a:ext cx="3022447" cy="369332"/>
            <a:chOff x="1658872" y="443764"/>
            <a:chExt cx="3022447" cy="369332"/>
          </a:xfrm>
        </p:grpSpPr>
        <p:sp>
          <p:nvSpPr>
            <p:cNvPr id="14" name="TextBox 23">
              <a:extLst>
                <a:ext uri="{FF2B5EF4-FFF2-40B4-BE49-F238E27FC236}">
                  <a16:creationId xmlns:a16="http://schemas.microsoft.com/office/drawing/2014/main" id="{779D5D92-B54D-4C38-B00C-AFF8BB79CB5D}"/>
                </a:ext>
              </a:extLst>
            </p:cNvPr>
            <p:cNvSpPr txBox="1"/>
            <p:nvPr/>
          </p:nvSpPr>
          <p:spPr>
            <a:xfrm>
              <a:off x="1938119" y="443764"/>
              <a:ext cx="2743200" cy="369332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600" b="1" dirty="0"/>
                <a:t>Manage</a:t>
              </a:r>
              <a:r>
                <a:rPr lang="en-GB" b="1" dirty="0"/>
                <a:t> </a:t>
              </a:r>
              <a:endParaRPr lang="en-GB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68AAD4A-AE12-48D2-9564-11E311B7D69F}"/>
                </a:ext>
              </a:extLst>
            </p:cNvPr>
            <p:cNvSpPr/>
            <p:nvPr/>
          </p:nvSpPr>
          <p:spPr>
            <a:xfrm>
              <a:off x="1658872" y="478865"/>
              <a:ext cx="288000" cy="292382"/>
            </a:xfrm>
            <a:prstGeom prst="ellipse">
              <a:avLst/>
            </a:prstGeom>
            <a:solidFill>
              <a:srgbClr val="153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/>
                <a:t>3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F2C21F9F-DDFE-48BD-A7AE-510D98F463DD}"/>
              </a:ext>
            </a:extLst>
          </p:cNvPr>
          <p:cNvSpPr/>
          <p:nvPr/>
        </p:nvSpPr>
        <p:spPr>
          <a:xfrm>
            <a:off x="457897" y="1316810"/>
            <a:ext cx="10903591" cy="3956769"/>
          </a:xfrm>
          <a:prstGeom prst="rect">
            <a:avLst/>
          </a:prstGeom>
          <a:noFill/>
          <a:ln>
            <a:solidFill>
              <a:srgbClr val="16385E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F615F5-354C-4370-8B85-26784E5228A6}"/>
              </a:ext>
            </a:extLst>
          </p:cNvPr>
          <p:cNvGrpSpPr/>
          <p:nvPr/>
        </p:nvGrpSpPr>
        <p:grpSpPr>
          <a:xfrm>
            <a:off x="2003382" y="1332645"/>
            <a:ext cx="7588916" cy="1023939"/>
            <a:chOff x="2637887" y="1055947"/>
            <a:chExt cx="7588916" cy="63395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86EED5D-B9B6-4564-87F9-A3CB9FC019CE}"/>
                </a:ext>
              </a:extLst>
            </p:cNvPr>
            <p:cNvSpPr/>
            <p:nvPr/>
          </p:nvSpPr>
          <p:spPr>
            <a:xfrm>
              <a:off x="2637887" y="1055947"/>
              <a:ext cx="7588916" cy="42783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b="1" dirty="0">
                  <a:solidFill>
                    <a:schemeClr val="tx1"/>
                  </a:solidFill>
                </a:rPr>
                <a:t>ARRS* role/ other appropriate role </a:t>
              </a:r>
              <a:r>
                <a:rPr lang="en-GB" sz="1200" dirty="0">
                  <a:solidFill>
                    <a:schemeClr val="tx1"/>
                  </a:solidFill>
                </a:rPr>
                <a:t>undertakes initial contact for all risk groups to provide smoking cessation advice, inhaler technique, check medication supplies and signpost to resources</a:t>
              </a:r>
            </a:p>
          </p:txBody>
        </p:sp>
        <p:sp>
          <p:nvSpPr>
            <p:cNvPr id="20" name="Flowchart: Merge 19">
              <a:extLst>
                <a:ext uri="{FF2B5EF4-FFF2-40B4-BE49-F238E27FC236}">
                  <a16:creationId xmlns:a16="http://schemas.microsoft.com/office/drawing/2014/main" id="{60FA11D8-1083-4DF6-9447-947BB2A5C6D2}"/>
                </a:ext>
              </a:extLst>
            </p:cNvPr>
            <p:cNvSpPr/>
            <p:nvPr/>
          </p:nvSpPr>
          <p:spPr>
            <a:xfrm>
              <a:off x="3017521" y="1483779"/>
              <a:ext cx="6878319" cy="206118"/>
            </a:xfrm>
            <a:prstGeom prst="flowChartMerge">
              <a:avLst/>
            </a:prstGeom>
            <a:solidFill>
              <a:srgbClr val="15375D"/>
            </a:solidFill>
            <a:ln>
              <a:solidFill>
                <a:srgbClr val="15375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20C1A66-BCAA-4FD9-BC06-2D2B6B9E1419}"/>
              </a:ext>
            </a:extLst>
          </p:cNvPr>
          <p:cNvGrpSpPr/>
          <p:nvPr/>
        </p:nvGrpSpPr>
        <p:grpSpPr>
          <a:xfrm>
            <a:off x="744790" y="2453508"/>
            <a:ext cx="10329804" cy="2723147"/>
            <a:chOff x="1480458" y="1820631"/>
            <a:chExt cx="10329804" cy="272314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04A1B43-2CFD-4244-87B4-C492E5855994}"/>
                </a:ext>
              </a:extLst>
            </p:cNvPr>
            <p:cNvGrpSpPr/>
            <p:nvPr/>
          </p:nvGrpSpPr>
          <p:grpSpPr>
            <a:xfrm>
              <a:off x="1480458" y="1820631"/>
              <a:ext cx="3346100" cy="2692369"/>
              <a:chOff x="1480458" y="1820631"/>
              <a:chExt cx="3346100" cy="2692369"/>
            </a:xfrm>
          </p:grpSpPr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4F6F4207-B2DE-4023-ABEC-C3A4C0C807C4}"/>
                  </a:ext>
                </a:extLst>
              </p:cNvPr>
              <p:cNvSpPr/>
              <p:nvPr/>
            </p:nvSpPr>
            <p:spPr>
              <a:xfrm>
                <a:off x="1487722" y="1820631"/>
                <a:ext cx="3338836" cy="3429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/>
                  <a:t>High priority</a:t>
                </a:r>
              </a:p>
            </p:txBody>
          </p:sp>
          <p:sp>
            <p:nvSpPr>
              <p:cNvPr id="32" name="TextBox 16">
                <a:extLst>
                  <a:ext uri="{FF2B5EF4-FFF2-40B4-BE49-F238E27FC236}">
                    <a16:creationId xmlns:a16="http://schemas.microsoft.com/office/drawing/2014/main" id="{7BA3B3F5-2525-43E4-93F7-F5F4283D9377}"/>
                  </a:ext>
                </a:extLst>
              </p:cNvPr>
              <p:cNvSpPr txBox="1"/>
              <p:nvPr/>
            </p:nvSpPr>
            <p:spPr>
              <a:xfrm>
                <a:off x="1480459" y="2231890"/>
                <a:ext cx="3341698" cy="461665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GB" sz="1200" dirty="0"/>
                  <a:t>GP/ </a:t>
                </a:r>
                <a:r>
                  <a:rPr lang="en-GB" sz="1200" dirty="0">
                    <a:ea typeface="+mn-lt"/>
                    <a:cs typeface="+mn-lt"/>
                  </a:rPr>
                  <a:t>Nurse Specialist/ Specialist Respiratory Pharmacist</a:t>
                </a:r>
                <a:endParaRPr lang="en-GB" sz="1200" dirty="0"/>
              </a:p>
            </p:txBody>
          </p:sp>
          <p:sp>
            <p:nvSpPr>
              <p:cNvPr id="33" name="TextBox 17">
                <a:extLst>
                  <a:ext uri="{FF2B5EF4-FFF2-40B4-BE49-F238E27FC236}">
                    <a16:creationId xmlns:a16="http://schemas.microsoft.com/office/drawing/2014/main" id="{E4090A02-C7D5-4287-A6C8-41EB6C6CE337}"/>
                  </a:ext>
                </a:extLst>
              </p:cNvPr>
              <p:cNvSpPr txBox="1"/>
              <p:nvPr/>
            </p:nvSpPr>
            <p:spPr>
              <a:xfrm>
                <a:off x="1480458" y="2758674"/>
                <a:ext cx="3338836" cy="1754326"/>
              </a:xfrm>
              <a:prstGeom prst="rect">
                <a:avLst/>
              </a:prstGeom>
              <a:solidFill>
                <a:srgbClr val="FF0000">
                  <a:alpha val="25098"/>
                </a:srgbClr>
              </a:solidFill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Titrate therapy, if appropriate </a:t>
                </a:r>
                <a:endParaRPr lang="en-US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Ensure action plan in place   </a:t>
                </a:r>
                <a:endParaRPr lang="en-GB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Check adherence, inhaler technique, spacer advice </a:t>
                </a:r>
                <a:endParaRPr lang="en-GB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Rescue packs prescribed if necessary   </a:t>
                </a:r>
                <a:endParaRPr lang="en-GB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Review of triggers, e.g. hay fever</a:t>
                </a:r>
                <a:endParaRPr lang="en-GB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Exacerbation safety netting </a:t>
                </a:r>
                <a:endParaRPr lang="en-GB" sz="12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200" dirty="0"/>
                  <a:t>Follow up and referral as indicated </a:t>
                </a:r>
              </a:p>
              <a:p>
                <a:pPr marL="285750" indent="-285750">
                  <a:buFont typeface="Arial"/>
                  <a:buChar char="•"/>
                </a:pPr>
                <a:endParaRPr lang="en-GB" sz="1200" dirty="0">
                  <a:cs typeface="Calibri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011DA17-AB3C-4ED9-9996-5FEBB8AA5D23}"/>
                </a:ext>
              </a:extLst>
            </p:cNvPr>
            <p:cNvGrpSpPr/>
            <p:nvPr/>
          </p:nvGrpSpPr>
          <p:grpSpPr>
            <a:xfrm>
              <a:off x="5002645" y="1820631"/>
              <a:ext cx="3331572" cy="2692369"/>
              <a:chOff x="5001428" y="1820631"/>
              <a:chExt cx="3331572" cy="2692369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E42BBE1E-C8ED-4892-BB11-0D2B1FB63BCE}"/>
                  </a:ext>
                </a:extLst>
              </p:cNvPr>
              <p:cNvSpPr/>
              <p:nvPr/>
            </p:nvSpPr>
            <p:spPr>
              <a:xfrm>
                <a:off x="5001430" y="1820631"/>
                <a:ext cx="3331570" cy="3429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/>
                  <a:t>Medium priority</a:t>
                </a:r>
              </a:p>
            </p:txBody>
          </p:sp>
          <p:sp>
            <p:nvSpPr>
              <p:cNvPr id="29" name="TextBox 13">
                <a:extLst>
                  <a:ext uri="{FF2B5EF4-FFF2-40B4-BE49-F238E27FC236}">
                    <a16:creationId xmlns:a16="http://schemas.microsoft.com/office/drawing/2014/main" id="{AE175A7D-1F4C-4F2D-A21D-051B4052D717}"/>
                  </a:ext>
                </a:extLst>
              </p:cNvPr>
              <p:cNvSpPr txBox="1"/>
              <p:nvPr/>
            </p:nvSpPr>
            <p:spPr>
              <a:xfrm>
                <a:off x="5001430" y="2231890"/>
                <a:ext cx="3331570" cy="461665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GB" sz="1200" dirty="0"/>
                  <a:t>Nurse/ Clinical Pharmacist/ Physician Associate </a:t>
                </a:r>
                <a:endParaRPr lang="en-GB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Box 14">
                <a:extLst>
                  <a:ext uri="{FF2B5EF4-FFF2-40B4-BE49-F238E27FC236}">
                    <a16:creationId xmlns:a16="http://schemas.microsoft.com/office/drawing/2014/main" id="{5A27C61D-13D7-46A7-85F8-D4CCE69AFE50}"/>
                  </a:ext>
                </a:extLst>
              </p:cNvPr>
              <p:cNvSpPr txBox="1"/>
              <p:nvPr/>
            </p:nvSpPr>
            <p:spPr>
              <a:xfrm>
                <a:off x="5001428" y="2758674"/>
                <a:ext cx="3331572" cy="1754326"/>
              </a:xfrm>
              <a:prstGeom prst="rect">
                <a:avLst/>
              </a:prstGeom>
              <a:solidFill>
                <a:srgbClr val="FFC000">
                  <a:alpha val="25098"/>
                </a:srgbClr>
              </a:solidFill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Check optimal therapy; Titrate, if appropriate 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Review triggers, e.g. </a:t>
                </a:r>
                <a:r>
                  <a:rPr lang="en-US" sz="1200" dirty="0" err="1"/>
                  <a:t>hayfever</a:t>
                </a:r>
                <a:endParaRPr lang="en-US" sz="1200" dirty="0"/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Check adherence, inhaler technique, spacer advice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dirty="0"/>
                  <a:t>Exacerbation management advice 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US" sz="1200" b="1" dirty="0"/>
                  <a:t>Repeat ACT as per recommendation from ACT test result  and escalate to GP/Nurse if red or amber </a:t>
                </a:r>
                <a:endParaRPr lang="en-GB" sz="1200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02DF78-51D8-47C9-86BF-B8E33E435395}"/>
                </a:ext>
              </a:extLst>
            </p:cNvPr>
            <p:cNvGrpSpPr/>
            <p:nvPr/>
          </p:nvGrpSpPr>
          <p:grpSpPr>
            <a:xfrm>
              <a:off x="8510304" y="1820631"/>
              <a:ext cx="3299958" cy="2723147"/>
              <a:chOff x="8510304" y="1820631"/>
              <a:chExt cx="3299958" cy="2723147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2779C0C5-D896-4F15-9CEE-1249D626B53F}"/>
                  </a:ext>
                </a:extLst>
              </p:cNvPr>
              <p:cNvSpPr/>
              <p:nvPr/>
            </p:nvSpPr>
            <p:spPr>
              <a:xfrm>
                <a:off x="8510304" y="1820631"/>
                <a:ext cx="3299958" cy="34290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GB" sz="1200" b="1" dirty="0"/>
                  <a:t>Low priority</a:t>
                </a:r>
              </a:p>
            </p:txBody>
          </p:sp>
          <p:sp>
            <p:nvSpPr>
              <p:cNvPr id="26" name="TextBox 10">
                <a:extLst>
                  <a:ext uri="{FF2B5EF4-FFF2-40B4-BE49-F238E27FC236}">
                    <a16:creationId xmlns:a16="http://schemas.microsoft.com/office/drawing/2014/main" id="{E5DCAA88-F487-47DF-96B4-05A49E0D6A53}"/>
                  </a:ext>
                </a:extLst>
              </p:cNvPr>
              <p:cNvSpPr txBox="1"/>
              <p:nvPr/>
            </p:nvSpPr>
            <p:spPr>
              <a:xfrm>
                <a:off x="8510304" y="2231890"/>
                <a:ext cx="3299958" cy="461665"/>
              </a:xfrm>
              <a:prstGeom prst="rect">
                <a:avLst/>
              </a:prstGeom>
              <a:solidFill>
                <a:srgbClr val="00B050">
                  <a:alpha val="25098"/>
                </a:srgbClr>
              </a:solidFill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ase"/>
                <a:r>
                  <a:rPr lang="en-GB" sz="1100" dirty="0"/>
                  <a:t>ARRS* role/ other appropriately trained staff</a:t>
                </a:r>
              </a:p>
              <a:p>
                <a:pPr fontAlgn="base"/>
                <a:endParaRPr lang="en-GB" sz="1300" dirty="0"/>
              </a:p>
            </p:txBody>
          </p:sp>
          <p:sp>
            <p:nvSpPr>
              <p:cNvPr id="27" name="TextBox 11">
                <a:extLst>
                  <a:ext uri="{FF2B5EF4-FFF2-40B4-BE49-F238E27FC236}">
                    <a16:creationId xmlns:a16="http://schemas.microsoft.com/office/drawing/2014/main" id="{E4F44D10-D29F-4794-A846-8233E8398777}"/>
                  </a:ext>
                </a:extLst>
              </p:cNvPr>
              <p:cNvSpPr txBox="1"/>
              <p:nvPr/>
            </p:nvSpPr>
            <p:spPr>
              <a:xfrm>
                <a:off x="8510304" y="2758674"/>
                <a:ext cx="3299958" cy="1785104"/>
              </a:xfrm>
              <a:prstGeom prst="rect">
                <a:avLst/>
              </a:prstGeom>
              <a:solidFill>
                <a:srgbClr val="00B050">
                  <a:alpha val="25098"/>
                </a:srgbClr>
              </a:solidFill>
            </p:spPr>
            <p:txBody>
              <a:bodyPr wrap="square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>
                  <a:buFont typeface="Arial"/>
                  <a:buChar char="•"/>
                </a:pPr>
                <a:r>
                  <a:rPr lang="en-GB" sz="1100" dirty="0"/>
                  <a:t>Check inhaler usage &amp; technique; signpost to education; spacer advice</a:t>
                </a:r>
              </a:p>
              <a:p>
                <a:pPr marL="285750" indent="-285750">
                  <a:buFont typeface="Arial"/>
                  <a:buChar char="•"/>
                </a:pPr>
                <a:r>
                  <a:rPr lang="en-GB" sz="1100" dirty="0"/>
                  <a:t>Exacerbation management advice including </a:t>
                </a:r>
              </a:p>
              <a:p>
                <a:r>
                  <a:rPr lang="en-GB" sz="1100" dirty="0"/>
                  <a:t>        mild </a:t>
                </a:r>
                <a:r>
                  <a:rPr lang="en-GB" sz="1100" dirty="0" err="1"/>
                  <a:t>hayfever</a:t>
                </a:r>
                <a:r>
                  <a:rPr lang="en-GB" sz="1100" dirty="0"/>
                  <a:t> symptoms</a:t>
                </a:r>
                <a:endParaRPr lang="en-GB" sz="1100" dirty="0">
                  <a:cs typeface="Calibri"/>
                </a:endParaRPr>
              </a:p>
              <a:p>
                <a:pPr marL="285750" indent="-285750">
                  <a:buFont typeface="Arial"/>
                  <a:buChar char="•"/>
                </a:pPr>
                <a:r>
                  <a:rPr lang="en-GB" sz="1100" dirty="0"/>
                  <a:t>Signpost to appropriate information for:</a:t>
                </a:r>
              </a:p>
              <a:p>
                <a:pPr marL="541338" lvl="1" indent="-187325">
                  <a:buFont typeface="Arial"/>
                  <a:buChar char="•"/>
                </a:pPr>
                <a:r>
                  <a:rPr lang="en-GB" sz="1100" dirty="0"/>
                  <a:t>Lifestyle information</a:t>
                </a:r>
              </a:p>
              <a:p>
                <a:pPr marL="541338" lvl="1" indent="-187325">
                  <a:buFont typeface="Arial"/>
                  <a:buChar char="•"/>
                </a:pPr>
                <a:r>
                  <a:rPr lang="en-GB" sz="1100" dirty="0"/>
                  <a:t>Smoking cessation support</a:t>
                </a:r>
                <a:endParaRPr lang="en-GB" sz="1100" dirty="0">
                  <a:cs typeface="Calibri"/>
                </a:endParaRPr>
              </a:p>
              <a:p>
                <a:pPr marL="541338" lvl="1" indent="-187325">
                  <a:buFont typeface="Arial"/>
                  <a:buChar char="•"/>
                </a:pPr>
                <a:r>
                  <a:rPr lang="en-GB" sz="1100" dirty="0"/>
                  <a:t>Exercise  </a:t>
                </a:r>
                <a:endParaRPr lang="en-GB" sz="1100" dirty="0">
                  <a:cs typeface="Calibri"/>
                </a:endParaRPr>
              </a:p>
              <a:p>
                <a:pPr marL="541338" lvl="1" indent="-187325">
                  <a:buFont typeface="Arial"/>
                  <a:buChar char="•"/>
                </a:pPr>
                <a:r>
                  <a:rPr lang="en-GB" sz="1100" dirty="0"/>
                  <a:t>Appropriate resources</a:t>
                </a:r>
                <a:endParaRPr lang="en-GB" sz="1100" dirty="0">
                  <a:cs typeface="Calibri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0EA30E6E-4EE1-45DF-A51A-F52CED1E05E6}"/>
              </a:ext>
            </a:extLst>
          </p:cNvPr>
          <p:cNvSpPr/>
          <p:nvPr/>
        </p:nvSpPr>
        <p:spPr>
          <a:xfrm>
            <a:off x="455102" y="5398183"/>
            <a:ext cx="9636854" cy="979077"/>
          </a:xfrm>
          <a:prstGeom prst="rect">
            <a:avLst/>
          </a:prstGeom>
          <a:noFill/>
          <a:ln>
            <a:solidFill>
              <a:srgbClr val="153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b="1" dirty="0">
                <a:solidFill>
                  <a:srgbClr val="15375D"/>
                </a:solidFill>
              </a:rPr>
              <a:t>Digital Support Tools to support patient self-management</a:t>
            </a:r>
            <a:endParaRPr lang="en-GB" sz="1100" dirty="0">
              <a:solidFill>
                <a:srgbClr val="15375D"/>
              </a:solidFill>
            </a:endParaRPr>
          </a:p>
          <a:p>
            <a:r>
              <a:rPr lang="en-GB" sz="1100" dirty="0">
                <a:solidFill>
                  <a:srgbClr val="15375D"/>
                </a:solidFill>
              </a:rPr>
              <a:t>Inhaler Technique:  </a:t>
            </a:r>
            <a:r>
              <a:rPr lang="en-GB" sz="1100" b="1" u="sng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www.asthma.org.uk/advice/inhaler-videos/</a:t>
            </a:r>
            <a:r>
              <a:rPr lang="en-GB" sz="1100" b="1" u="sng" dirty="0">
                <a:solidFill>
                  <a:srgbClr val="002060"/>
                </a:solidFill>
              </a:rPr>
              <a:t>; </a:t>
            </a:r>
            <a:r>
              <a:rPr lang="en-GB" sz="1100" b="1" u="sng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www.rightbreathe.com</a:t>
            </a:r>
            <a:r>
              <a:rPr lang="en-GB" sz="1100" b="1" u="sng" dirty="0">
                <a:solidFill>
                  <a:srgbClr val="002060"/>
                </a:solidFill>
              </a:rPr>
              <a:t> </a:t>
            </a:r>
            <a:r>
              <a:rPr lang="en-GB" sz="1100" u="sng" dirty="0"/>
              <a:t>/</a:t>
            </a:r>
            <a:endParaRPr lang="en-GB" sz="1100" dirty="0">
              <a:solidFill>
                <a:srgbClr val="15375D"/>
              </a:solidFill>
            </a:endParaRPr>
          </a:p>
          <a:p>
            <a:r>
              <a:rPr lang="en-GB" sz="1100" dirty="0">
                <a:solidFill>
                  <a:srgbClr val="15375D"/>
                </a:solidFill>
              </a:rPr>
              <a:t>Asthma deterioration: </a:t>
            </a:r>
            <a:r>
              <a:rPr lang="en-GB" sz="1100" b="1" dirty="0">
                <a:solidFill>
                  <a:srgbClr val="002060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www.asthma.org.uk/advice/manage-your-asthma/getting-worse/</a:t>
            </a:r>
            <a:r>
              <a:rPr lang="en-GB" sz="1100" b="1" dirty="0">
                <a:solidFill>
                  <a:srgbClr val="002060"/>
                </a:solidFill>
                <a:ea typeface="+mn-lt"/>
                <a:cs typeface="+mn-lt"/>
              </a:rPr>
              <a:t> </a:t>
            </a:r>
            <a:endParaRPr lang="en-GB" sz="1100" b="1" u="sng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15375D"/>
                </a:solidFill>
              </a:rPr>
              <a:t>General Health Advice </a:t>
            </a:r>
            <a:r>
              <a:rPr lang="en-GB" sz="1100" b="1" u="sng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www.asthma.org.uk/advice/manage-your-asthma/adults/</a:t>
            </a:r>
            <a:endParaRPr lang="en-GB" sz="1100" b="1" dirty="0">
              <a:solidFill>
                <a:srgbClr val="002060"/>
              </a:solidFill>
            </a:endParaRPr>
          </a:p>
          <a:p>
            <a:r>
              <a:rPr lang="en-GB" sz="1100" dirty="0">
                <a:solidFill>
                  <a:srgbClr val="15375D"/>
                </a:solidFill>
              </a:rPr>
              <a:t>Smoking Cessation: </a:t>
            </a:r>
            <a:r>
              <a:rPr lang="en-GB" sz="1100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https://www.nhs.uk/better-health/quit-smoking/</a:t>
            </a:r>
            <a:r>
              <a:rPr lang="en-GB" sz="1100" b="1" dirty="0">
                <a:solidFill>
                  <a:srgbClr val="002060"/>
                </a:solidFill>
              </a:rPr>
              <a:t> </a:t>
            </a:r>
            <a:endParaRPr lang="en-GB" sz="1100" b="1" dirty="0">
              <a:solidFill>
                <a:srgbClr val="002060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48254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CBB5877B-1E1D-A0D4-F823-53C305A4D0A4}"/>
              </a:ext>
            </a:extLst>
          </p:cNvPr>
          <p:cNvSpPr txBox="1"/>
          <p:nvPr/>
        </p:nvSpPr>
        <p:spPr>
          <a:xfrm>
            <a:off x="446713" y="234784"/>
            <a:ext cx="110629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Asthma Pathway: Medium and High Priority Asthma 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B7A42-F708-8113-035D-3E2958E368E4}"/>
              </a:ext>
            </a:extLst>
          </p:cNvPr>
          <p:cNvSpPr txBox="1"/>
          <p:nvPr/>
        </p:nvSpPr>
        <p:spPr>
          <a:xfrm>
            <a:off x="446712" y="1010684"/>
            <a:ext cx="107945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The Primary Care Respiratory Society has published a helpful guide to the </a:t>
            </a:r>
            <a:r>
              <a:rPr lang="en-US" sz="1800" b="1" i="0" u="sng" strike="noStrike" dirty="0">
                <a:solidFill>
                  <a:srgbClr val="002060"/>
                </a:solidFill>
                <a:effectLst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Good Asthma Review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</a:rPr>
              <a:t>.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28CB8CC-C1CA-D567-3A80-C7D750B1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54" y="1385194"/>
            <a:ext cx="7550092" cy="4982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21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D2900-DAB1-82BE-E4D2-63E6D295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400" i="0" u="none" strike="noStrike" dirty="0">
                <a:solidFill>
                  <a:srgbClr val="002060"/>
                </a:solidFill>
                <a:effectLst/>
                <a:latin typeface="+mj-lt"/>
              </a:rPr>
              <a:t>Digital Resources</a:t>
            </a:r>
            <a:endParaRPr lang="en-US" sz="34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27103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2CC3B27A-D04D-5143-FAF9-6A2608846EDB}"/>
              </a:ext>
            </a:extLst>
          </p:cNvPr>
          <p:cNvSpPr txBox="1"/>
          <p:nvPr/>
        </p:nvSpPr>
        <p:spPr>
          <a:xfrm>
            <a:off x="329268" y="150894"/>
            <a:ext cx="11062982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400" b="1" i="0" u="none" strike="noStrike" dirty="0">
                <a:solidFill>
                  <a:srgbClr val="002060"/>
                </a:solidFill>
                <a:effectLst/>
                <a:latin typeface="+mj-lt"/>
              </a:rPr>
              <a:t>Digital Resources to support self management: Asthma</a:t>
            </a:r>
            <a:endParaRPr lang="en-GB" sz="3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633CC4D-17C6-4F95-B63C-77480A9A6B01}"/>
              </a:ext>
            </a:extLst>
          </p:cNvPr>
          <p:cNvSpPr/>
          <p:nvPr/>
        </p:nvSpPr>
        <p:spPr>
          <a:xfrm>
            <a:off x="461654" y="819830"/>
            <a:ext cx="10930596" cy="5044075"/>
          </a:xfrm>
          <a:prstGeom prst="rect">
            <a:avLst/>
          </a:prstGeom>
          <a:noFill/>
          <a:ln>
            <a:solidFill>
              <a:srgbClr val="1537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solidFill>
                  <a:schemeClr val="tx1"/>
                </a:solidFill>
              </a:rPr>
              <a:t>Asthma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Understanding asthma</a:t>
            </a:r>
            <a:endParaRPr lang="en-GB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What to do in an asthma attack </a:t>
            </a:r>
            <a:endParaRPr lang="en-GB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Help to manage your asthma</a:t>
            </a:r>
            <a:endParaRPr lang="en-GB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rgbClr val="00206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How to use your inhaler </a:t>
            </a:r>
            <a:endParaRPr lang="en-GB" sz="1400" b="1" dirty="0">
              <a:solidFill>
                <a:srgbClr val="002060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Diet</a:t>
            </a:r>
          </a:p>
          <a:p>
            <a:pPr lvl="0"/>
            <a:r>
              <a:rPr lang="en-US" sz="1400" b="1" dirty="0">
                <a:solidFill>
                  <a:srgbClr val="00206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NHS information on how to eat well</a:t>
            </a:r>
            <a:endParaRPr lang="en-GB" sz="1400" b="1" dirty="0">
              <a:solidFill>
                <a:srgbClr val="002060"/>
              </a:solidFill>
            </a:endParaRPr>
          </a:p>
          <a:p>
            <a:pPr lvl="0"/>
            <a:endParaRPr lang="en-GB" sz="1400" b="1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Exercise</a:t>
            </a:r>
            <a:endParaRPr lang="en-US" sz="1400" u="sng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Better Health website – </a:t>
            </a:r>
            <a:r>
              <a:rPr lang="en-US" sz="1400" b="1" dirty="0">
                <a:solidFill>
                  <a:srgbClr val="00206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active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Asthma UK – </a:t>
            </a:r>
            <a:r>
              <a:rPr lang="en-US" sz="1400" b="1" dirty="0">
                <a:solidFill>
                  <a:srgbClr val="002060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When exercise triggers your asthma</a:t>
            </a:r>
            <a:endParaRPr lang="en-US" sz="14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Getting active around the home: tips, advice and guidance on how to keep or </a:t>
            </a:r>
            <a:r>
              <a:rPr lang="en-US" sz="1400" b="1" dirty="0">
                <a:solidFill>
                  <a:srgbClr val="00206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get active in and around the home </a:t>
            </a:r>
            <a:r>
              <a:rPr lang="en-US" sz="1400" dirty="0">
                <a:solidFill>
                  <a:schemeClr val="tx1"/>
                </a:solidFill>
              </a:rPr>
              <a:t>from Sport England.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Dance to health: </a:t>
            </a:r>
            <a:r>
              <a:rPr lang="en-US" sz="1400" b="1" dirty="0">
                <a:solidFill>
                  <a:srgbClr val="002060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dance programme </a:t>
            </a:r>
            <a:r>
              <a:rPr lang="en-US" sz="1400" dirty="0">
                <a:solidFill>
                  <a:schemeClr val="tx1"/>
                </a:solidFill>
              </a:rPr>
              <a:t>especially tailored to p</a:t>
            </a:r>
            <a:r>
              <a:rPr lang="en-GB" sz="1400" dirty="0">
                <a:solidFill>
                  <a:schemeClr val="tx1"/>
                </a:solidFill>
              </a:rPr>
              <a:t>eople over 55 years old.</a:t>
            </a:r>
          </a:p>
          <a:p>
            <a:pPr lvl="0"/>
            <a:endParaRPr lang="en-GB" sz="1400" dirty="0">
              <a:solidFill>
                <a:schemeClr val="tx1"/>
              </a:solidFill>
            </a:endParaRPr>
          </a:p>
          <a:p>
            <a:r>
              <a:rPr lang="en-GB" sz="1400" b="1" dirty="0">
                <a:solidFill>
                  <a:schemeClr val="tx1"/>
                </a:solidFill>
              </a:rPr>
              <a:t>Smoking cessation</a:t>
            </a:r>
          </a:p>
          <a:p>
            <a:r>
              <a:rPr lang="en-GB" sz="1400" dirty="0">
                <a:solidFill>
                  <a:schemeClr val="tx1"/>
                </a:solidFill>
              </a:rPr>
              <a:t>Better Health website - </a:t>
            </a:r>
            <a:r>
              <a:rPr lang="en-GB" sz="1400" b="1" dirty="0">
                <a:solidFill>
                  <a:srgbClr val="00206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Support, stop smoking aids, tools and practical tips</a:t>
            </a:r>
            <a:r>
              <a:rPr lang="en-GB" sz="1400" dirty="0">
                <a:solidFill>
                  <a:schemeClr val="tx1"/>
                </a:solidFill>
              </a:rPr>
              <a:t>. 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 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Mental Health</a:t>
            </a:r>
          </a:p>
          <a:p>
            <a:pPr lvl="0"/>
            <a:r>
              <a:rPr lang="en-GB" sz="1400" dirty="0">
                <a:solidFill>
                  <a:schemeClr val="tx1"/>
                </a:solidFill>
              </a:rPr>
              <a:t>Better Health website – </a:t>
            </a:r>
            <a:r>
              <a:rPr lang="en-GB" sz="1400" b="1" dirty="0">
                <a:solidFill>
                  <a:srgbClr val="002060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 kind to your mind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</a:p>
          <a:p>
            <a:pPr lvl="0"/>
            <a:r>
              <a:rPr lang="en-GB" sz="1400" dirty="0">
                <a:solidFill>
                  <a:schemeClr val="tx1"/>
                </a:solidFill>
              </a:rPr>
              <a:t> </a:t>
            </a:r>
          </a:p>
          <a:p>
            <a:r>
              <a:rPr lang="en-GB" sz="1400" b="1" dirty="0">
                <a:solidFill>
                  <a:schemeClr val="tx1"/>
                </a:solidFill>
              </a:rPr>
              <a:t>Peer support</a:t>
            </a:r>
          </a:p>
          <a:p>
            <a:r>
              <a:rPr lang="en-GB" sz="1400" b="1" dirty="0">
                <a:solidFill>
                  <a:srgbClr val="002060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Communities of people living with asthma</a:t>
            </a:r>
            <a:r>
              <a:rPr lang="en-GB" sz="1400" dirty="0">
                <a:solidFill>
                  <a:schemeClr val="tx1"/>
                </a:solidFill>
              </a:rPr>
              <a:t>.</a:t>
            </a:r>
            <a:endParaRPr lang="en-GB" sz="1400" dirty="0">
              <a:solidFill>
                <a:schemeClr val="tx1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46423831"/>
      </p:ext>
    </p:extLst>
  </p:cSld>
  <p:clrMapOvr>
    <a:masterClrMapping/>
  </p:clrMapOvr>
</p:sld>
</file>

<file path=ppt/theme/theme1.xml><?xml version="1.0" encoding="utf-8"?>
<a:theme xmlns:a="http://schemas.openxmlformats.org/drawingml/2006/main" name="uclptheme2023">
  <a:themeElements>
    <a:clrScheme name="UCLP202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94871"/>
      </a:accent1>
      <a:accent2>
        <a:srgbClr val="41B6DB"/>
      </a:accent2>
      <a:accent3>
        <a:srgbClr val="ACC90D"/>
      </a:accent3>
      <a:accent4>
        <a:srgbClr val="FF6664"/>
      </a:accent4>
      <a:accent5>
        <a:srgbClr val="F79330"/>
      </a:accent5>
      <a:accent6>
        <a:srgbClr val="A268A7"/>
      </a:accent6>
      <a:hlink>
        <a:srgbClr val="A3CD38"/>
      </a:hlink>
      <a:folHlink>
        <a:srgbClr val="A3CD38"/>
      </a:folHlink>
    </a:clrScheme>
    <a:fontScheme name="uclp">
      <a:majorFont>
        <a:latin typeface="Aleo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Open Sans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uclptheme2023" id="{81CAEFB5-BA8E-D846-9A13-D319E9613174}" vid="{72A0E036-1548-274D-B9CC-0E39039745C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42DB18D6D61545B909CFA7FDDC8564" ma:contentTypeVersion="17" ma:contentTypeDescription="Create a new document." ma:contentTypeScope="" ma:versionID="770702597a540969d5871cb62ae6e712">
  <xsd:schema xmlns:xsd="http://www.w3.org/2001/XMLSchema" xmlns:xs="http://www.w3.org/2001/XMLSchema" xmlns:p="http://schemas.microsoft.com/office/2006/metadata/properties" xmlns:ns3="e0223cc8-9931-4518-a0b4-9cbeb60a2c6f" xmlns:ns4="c84f88f3-a3f8-4eac-8bb3-1c63d79279b9" targetNamespace="http://schemas.microsoft.com/office/2006/metadata/properties" ma:root="true" ma:fieldsID="698d9086becd6148f58cea3fb578c92c" ns3:_="" ns4:_="">
    <xsd:import namespace="e0223cc8-9931-4518-a0b4-9cbeb60a2c6f"/>
    <xsd:import namespace="c84f88f3-a3f8-4eac-8bb3-1c63d79279b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_activity" minOccurs="0"/>
                <xsd:element ref="ns4:MediaServiceLocation" minOccurs="0"/>
                <xsd:element ref="ns4:MediaServiceObjectDetectorVersions" minOccurs="0"/>
                <xsd:element ref="ns4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23cc8-9931-4518-a0b4-9cbeb60a2c6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4f88f3-a3f8-4eac-8bb3-1c63d79279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84f88f3-a3f8-4eac-8bb3-1c63d79279b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EF1C15-1EBC-40B1-A27B-A3F4789A10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23cc8-9931-4518-a0b4-9cbeb60a2c6f"/>
    <ds:schemaRef ds:uri="c84f88f3-a3f8-4eac-8bb3-1c63d79279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9DCC2D2-2C9F-4CDB-9D59-6146192A67DE}">
  <ds:schemaRefs>
    <ds:schemaRef ds:uri="http://www.w3.org/XML/1998/namespace"/>
    <ds:schemaRef ds:uri="c84f88f3-a3f8-4eac-8bb3-1c63d79279b9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e0223cc8-9931-4518-a0b4-9cbeb60a2c6f"/>
    <ds:schemaRef ds:uri="http://purl.org/dc/elements/1.1/"/>
    <ds:schemaRef ds:uri="http://purl.org/dc/terms/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A78C98DC-184A-47EC-BC8B-C0FA5207E2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8691</TotalTime>
  <Words>1548</Words>
  <Application>Microsoft Office PowerPoint</Application>
  <PresentationFormat>Widescreen</PresentationFormat>
  <Paragraphs>218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Open Sans</vt:lpstr>
      <vt:lpstr>Calibri</vt:lpstr>
      <vt:lpstr>Times New Roman</vt:lpstr>
      <vt:lpstr>Arial,Sans-Serif</vt:lpstr>
      <vt:lpstr>Wingdings</vt:lpstr>
      <vt:lpstr>Aleo</vt:lpstr>
      <vt:lpstr>Arial</vt:lpstr>
      <vt:lpstr>uclptheme2023</vt:lpstr>
      <vt:lpstr>PowerPoint Presentation</vt:lpstr>
      <vt:lpstr>The challenge of Long-Term Condition Management in Primary Care​ </vt:lpstr>
      <vt:lpstr>UCLPartners Proactive Care Frameworks address core challenges in primary care</vt:lpstr>
      <vt:lpstr>PowerPoint Presentation</vt:lpstr>
      <vt:lpstr>PowerPoint Presentation</vt:lpstr>
      <vt:lpstr>PowerPoint Presentation</vt:lpstr>
      <vt:lpstr>PowerPoint Presentation</vt:lpstr>
      <vt:lpstr>Digital Resources</vt:lpstr>
      <vt:lpstr>PowerPoint Presentation</vt:lpstr>
      <vt:lpstr>Proactive Care Frameworks:  Implementation &amp; Support Package</vt:lpstr>
      <vt:lpstr>PowerPoint Presentation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Christine Welby</dc:creator>
  <cp:lastModifiedBy>Laura Boyd</cp:lastModifiedBy>
  <cp:revision>136</cp:revision>
  <dcterms:created xsi:type="dcterms:W3CDTF">2023-01-11T10:13:51Z</dcterms:created>
  <dcterms:modified xsi:type="dcterms:W3CDTF">2024-04-05T09:50:42Z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0x0101008D42DB18D6D61545B909CFA7FDDC8564</vt:lpwstr>
  </property>
</Properties>
</file>