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03" r:id="rId5"/>
    <p:sldMasterId id="2147483718" r:id="rId6"/>
    <p:sldMasterId id="2147483753" r:id="rId7"/>
    <p:sldMasterId id="2147483770" r:id="rId8"/>
    <p:sldMasterId id="2147483790" r:id="rId9"/>
  </p:sldMasterIdLst>
  <p:notesMasterIdLst>
    <p:notesMasterId r:id="rId45"/>
  </p:notesMasterIdLst>
  <p:sldIdLst>
    <p:sldId id="347" r:id="rId10"/>
    <p:sldId id="2134592588" r:id="rId11"/>
    <p:sldId id="2134592589" r:id="rId12"/>
    <p:sldId id="2134592585" r:id="rId13"/>
    <p:sldId id="2134592587" r:id="rId14"/>
    <p:sldId id="4440" r:id="rId15"/>
    <p:sldId id="2134592590" r:id="rId16"/>
    <p:sldId id="2134592706" r:id="rId17"/>
    <p:sldId id="387" r:id="rId18"/>
    <p:sldId id="2134592591" r:id="rId19"/>
    <p:sldId id="2134592592" r:id="rId20"/>
    <p:sldId id="2134592593" r:id="rId21"/>
    <p:sldId id="2134592594" r:id="rId22"/>
    <p:sldId id="2134592595" r:id="rId23"/>
    <p:sldId id="2134592596" r:id="rId24"/>
    <p:sldId id="2134592597" r:id="rId25"/>
    <p:sldId id="2134592598" r:id="rId26"/>
    <p:sldId id="2134592599" r:id="rId27"/>
    <p:sldId id="352" r:id="rId28"/>
    <p:sldId id="2134592600" r:id="rId29"/>
    <p:sldId id="2134592601" r:id="rId30"/>
    <p:sldId id="2134592602" r:id="rId31"/>
    <p:sldId id="2134592603" r:id="rId32"/>
    <p:sldId id="2134592604" r:id="rId33"/>
    <p:sldId id="2134592605" r:id="rId34"/>
    <p:sldId id="2134592606" r:id="rId35"/>
    <p:sldId id="2134592607" r:id="rId36"/>
    <p:sldId id="2134592608" r:id="rId37"/>
    <p:sldId id="355" r:id="rId38"/>
    <p:sldId id="4456" r:id="rId39"/>
    <p:sldId id="4459" r:id="rId40"/>
    <p:sldId id="4457" r:id="rId41"/>
    <p:sldId id="2134592609" r:id="rId42"/>
    <p:sldId id="288" r:id="rId43"/>
    <p:sldId id="213459261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AE0EF1-A425-6D0B-FFA0-B645ADCDE010}" name="Aiysha Saleemi" initials="AS" userId="S::Aiysha.Saleemi@uclpartners.com::37eee28d-f6f2-474a-97dd-b14cccea101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B6E6"/>
    <a:srgbClr val="15375E"/>
    <a:srgbClr val="A4CD39"/>
    <a:srgbClr val="FFF2C9"/>
    <a:srgbClr val="A268BD"/>
    <a:srgbClr val="F7943C"/>
    <a:srgbClr val="E349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501" y="6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5:38:00.088"/>
    </inkml:context>
    <inkml:brush xml:id="br0">
      <inkml:brushProperty name="width" value="0.035" units="cm"/>
      <inkml:brushProperty name="height" value="0.035" units="cm"/>
      <inkml:brushProperty name="color" value="#41B6E6"/>
    </inkml:brush>
  </inkml:definitions>
  <inkml:trace contextRef="#ctx0" brushRef="#br0">0 2 24575,'0'-2'0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5:38:35.077"/>
    </inkml:context>
    <inkml:brush xml:id="br0">
      <inkml:brushProperty name="width" value="0.035" units="cm"/>
      <inkml:brushProperty name="height" value="0.035" units="cm"/>
      <inkml:brushProperty name="color" value="#41B6E6"/>
    </inkml:brush>
  </inkml:definitions>
  <inkml:trace contextRef="#ctx0" brushRef="#br0">1 1 24575,'1'0'0,"2"0"0,2 0 0,2 0 0,0 0 0,0 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5:38:48.471"/>
    </inkml:context>
    <inkml:brush xml:id="br0">
      <inkml:brushProperty name="width" value="0.035" units="cm"/>
      <inkml:brushProperty name="height" value="0.035" units="cm"/>
      <inkml:brushProperty name="color" value="#41B6E6"/>
    </inkml:brush>
  </inkml:definitions>
  <inkml:trace contextRef="#ctx0" brushRef="#br0">1 3 24575,'30'-1'0,"18"-1"0,-38 4 0,-21 3 0,-31 15 0,28-3 0,14-16 0,0-1 0,0 1 0,0-1 0,0 1 0,1 0 0,-1-1 0,0 1 0,0 0 0,0-1 0,1 1 0,-1-1 0,0 1 0,1 0 0,-1-1 0,0 1 0,1-1 0,-1 1 0,1-1 0,-1 1 0,1-1 0,-1 0 0,1 1 0,-1-1 0,1 0 0,-1 1 0,1-1 0,0 0 0,-1 1 0,1-1 0,-1 0 0,2 0 0,1 1 0,1 0 0,0 0 0,0 0 0,0 0 0,-1-1 0,1 0 0,0 0 0,0 0 0,0 0 0,0-1 0,0 1 0,-1-1 0,1 0 0,0 0 0,5-3 0,-28 2 0,17 1 0,-1 0 0,1 0 0,-1 1 0,0-1 0,1 1 0,-1 0 0,0 0 0,0 0 0,1 0 0,-1 0 0,0 0 0,-3 2 0,5-2 0,1 0 0,-1 0 0,1 0 0,-1 1 0,1-1 0,-1 0 0,0 1 0,1-1 0,0 0 0,-1 1 0,1-1 0,-1 1 0,1-1 0,-1 0 0,1 1 0,0-1 0,-1 1 0,1 0 0,0-1 0,0 1 0,-1-1 0,1 1 0,0-1 0,0 1 0,0 0 0,0-1 0,0 1 0,0-1 0,0 1 0,0 0 0,0-1 0,0 1 0,0-1 0,0 1 0,0-1 0,0 1 0,0 0 0,1-1 0,-1 1 0,0-1 0,1 1 0,-1-1 0,0 1 0,1-1 0,-1 1 0,0-1 0,1 1 0,-1-1 0,1 0 0,-1 1 0,1-1 0,0 1 0,0 0 0,1 0 0,-1 0 0,1 0 0,0 0 0,-1 0 0,1-1 0,0 1 0,0 0 0,-1-1 0,1 0 0,0 1 0,0-1 0,0 0 0,0 0 0,0 0 0,2 0 0,11-4-1365,-7 2-5461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5:38:51.662"/>
    </inkml:context>
    <inkml:brush xml:id="br0">
      <inkml:brushProperty name="width" value="0.035" units="cm"/>
      <inkml:brushProperty name="height" value="0.035" units="cm"/>
      <inkml:brushProperty name="color" value="#41B6E6"/>
    </inkml:brush>
  </inkml:definitions>
  <inkml:trace contextRef="#ctx0" brushRef="#br0">1 9 24575,'1'-1'0,"2"-1"0,2 0 0,2 1 0,0 0 0,1 0 0,1 1 0,-1 0 0,1 0 0,-2 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5:38:54.577"/>
    </inkml:context>
    <inkml:brush xml:id="br0">
      <inkml:brushProperty name="width" value="0.035" units="cm"/>
      <inkml:brushProperty name="height" value="0.035" units="cm"/>
      <inkml:brushProperty name="color" value="#41B6E6"/>
    </inkml:brush>
  </inkml:definitions>
  <inkml:trace contextRef="#ctx0" brushRef="#br0">1 0 24575,'0'0'-8191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5:38:56.410"/>
    </inkml:context>
    <inkml:brush xml:id="br0">
      <inkml:brushProperty name="width" value="0.035" units="cm"/>
      <inkml:brushProperty name="height" value="0.035" units="cm"/>
      <inkml:brushProperty name="color" value="#41B6E6"/>
    </inkml:brush>
  </inkml:definitions>
  <inkml:trace contextRef="#ctx0" brushRef="#br0">0 0 24575,'0'0'-8191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5:38:57.276"/>
    </inkml:context>
    <inkml:brush xml:id="br0">
      <inkml:brushProperty name="width" value="0.035" units="cm"/>
      <inkml:brushProperty name="height" value="0.035" units="cm"/>
      <inkml:brushProperty name="color" value="#41B6E6"/>
    </inkml:brush>
  </inkml:definitions>
  <inkml:trace contextRef="#ctx0" brushRef="#br0">1 1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5:38:38.876"/>
    </inkml:context>
    <inkml:brush xml:id="br0">
      <inkml:brushProperty name="width" value="0.035" units="cm"/>
      <inkml:brushProperty name="height" value="0.035" units="cm"/>
      <inkml:brushProperty name="color" value="#41B6E6"/>
    </inkml:brush>
  </inkml:definitions>
  <inkml:trace contextRef="#ctx0" brushRef="#br0">1 5 24575,'1'0'0,"2"0"0,2 0 0,2 0 0,0 0 0,2 0 0,-2-1 0,-2-2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5:38:40.911"/>
    </inkml:context>
    <inkml:brush xml:id="br0">
      <inkml:brushProperty name="width" value="0.035" units="cm"/>
      <inkml:brushProperty name="height" value="0.035" units="cm"/>
      <inkml:brushProperty name="color" value="#41B6E6"/>
    </inkml:brush>
  </inkml:definitions>
  <inkml:trace contextRef="#ctx0" brushRef="#br0">1 0 24575,'1'0'0,"2"0"0,3 0 0,0 0 0,2 0 0,0 0 0,2 0 0,0 0 0,1 0 0,-1 0 0,-2 0-8191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5:38:59.277"/>
    </inkml:context>
    <inkml:brush xml:id="br0">
      <inkml:brushProperty name="width" value="0.035" units="cm"/>
      <inkml:brushProperty name="height" value="0.035" units="cm"/>
      <inkml:brushProperty name="color" value="#41B6E6"/>
    </inkml:brush>
  </inkml:definitions>
  <inkml:trace contextRef="#ctx0" brushRef="#br0">1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5:38:04.981"/>
    </inkml:context>
    <inkml:brush xml:id="br0">
      <inkml:brushProperty name="width" value="0.035" units="cm"/>
      <inkml:brushProperty name="height" value="0.035" units="cm"/>
      <inkml:brushProperty name="color" value="#41B6E6"/>
    </inkml:brush>
  </inkml:definitions>
  <inkml:trace contextRef="#ctx0" brushRef="#br0">22 0 24575,'-1'1'0,"1"-1"0,0 0 0,0 1 0,0-1 0,0 1 0,0-1 0,0 1 0,-1-1 0,1 0 0,0 1 0,0-1 0,-1 1 0,1-1 0,0 0 0,-1 1 0,1-1 0,0 0 0,-1 1 0,1-1 0,0 0 0,-1 0 0,1 1 0,-1-1 0,1 0 0,-1 0 0,1 0 0,0 0 0,-1 1 0,1-1 0,-1 0 0,1 0 0,-1 0 0,1 0 0,-1 0 0,1 0 0,-1 0 0,1 0 0,0 0 0,-1-1 0,1 1 0,-1 0 0,1 0 0,-1-1 0,-5 2 0,13 7 0,3 32-1365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5:38:07.161"/>
    </inkml:context>
    <inkml:brush xml:id="br0">
      <inkml:brushProperty name="width" value="0.035" units="cm"/>
      <inkml:brushProperty name="height" value="0.035" units="cm"/>
      <inkml:brushProperty name="color" value="#41B6E6"/>
    </inkml:brush>
  </inkml:definitions>
  <inkml:trace contextRef="#ctx0" brushRef="#br0">1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5:38:19.061"/>
    </inkml:context>
    <inkml:brush xml:id="br0">
      <inkml:brushProperty name="width" value="0.035" units="cm"/>
      <inkml:brushProperty name="height" value="0.035" units="cm"/>
      <inkml:brushProperty name="color" value="#41B6E6"/>
    </inkml:brush>
  </inkml:definitions>
  <inkml:trace contextRef="#ctx0" brushRef="#br0">1 42 24575,'0'-2'0,"1"-1"0,1-2 0,-1-2 0,1 0 0,0 0 0,2 2 0,2 1 0,0 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5:38:19.428"/>
    </inkml:context>
    <inkml:brush xml:id="br0">
      <inkml:brushProperty name="width" value="0.035" units="cm"/>
      <inkml:brushProperty name="height" value="0.035" units="cm"/>
      <inkml:brushProperty name="color" value="#41B6E6"/>
    </inkml:brush>
  </inkml:definitions>
  <inkml:trace contextRef="#ctx0" brushRef="#br0">1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5:38:23.727"/>
    </inkml:context>
    <inkml:brush xml:id="br0">
      <inkml:brushProperty name="width" value="0.035" units="cm"/>
      <inkml:brushProperty name="height" value="0.035" units="cm"/>
      <inkml:brushProperty name="color" value="#41B6E6"/>
    </inkml:brush>
  </inkml:definitions>
  <inkml:trace contextRef="#ctx0" brushRef="#br0">45 36 24575,'-15'-2'0,"14"-3"0,2 4 0,0 0 0,0 0 0,1 0 0,-1 0 0,0 0 0,1 1 0,-1-1 0,1 0 0,-1 1 0,0-1 0,1 1 0,0 0 0,2-1 0,-4 1 0,0 0 0,1 0 0,-1 0 0,1 1 0,-1-1 0,0 0 0,1 0 0,-1 0 0,0 0 0,1 0 0,-1-1 0,0 1 0,1 0 0,-1 0 0,0 0 0,1 0 0,-1 0 0,0 0 0,1-1 0,-1 1 0,0 0 0,1 0 0,-1 0 0,0-1 0,1 1 0,-1 0 0,0 0 0,0-1 0,0 1 0,1 0 0,-1-1 0,0 1 0,0 0 0,0-1 0,0 1 0,1 0 0,-1-1 0,0 1 0,0-1 0,-13-7 0,12 7 0,0 1 0,0-1 0,0 1 0,0 0 0,-1-1 0,1 1 0,0 0 0,0 0 0,0 0 0,0 0 0,-1 0 0,1 0 0,0 0 0,0 0 0,0 1 0,0-1 0,0 0 0,-1 1 0,1-1 0,0 1 0,0-1 0,0 1 0,0-1 0,0 1 0,0 0 0,0-1 0,1 1 0,-1 0 0,0 0 0,0 0 0,1 0 0,-1 0 0,0 0 0,1 0 0,-2 2 0,2-3 0,0 0 0,0 0 0,0 1 0,0-1 0,0 0 0,0 0 0,0 1 0,0-1 0,0 0 0,-1 0 0,1 0 0,0 1 0,0-1 0,0 0 0,0 0 0,0 0 0,-1 1 0,1-1 0,0 0 0,0 0 0,0 0 0,-1 0 0,1 0 0,0 1 0,0-1 0,-1 0 0,1 0 0,0 0 0,0 0 0,-1 0 0,1 0 0,0 0 0,0 0 0,-1 0 0,1 0 0,0 0 0,0 0 0,-1 0 0,1 0 0,0 0 0,0 0 0,-1 0 0,1 0 0,0-1 0,0 1 0,0 0 0,-1 0 0,1 0 0,0 0 0,0 0 0,0 0 0,-1-1 0,1 1 0,0 0 0,0 0 0,0 0 0,0-1 0,0 1 0,-1 0 0,1 0 0,0-1 0,0 1 0,0 0 0,0 0 0,0-1 0,0 1 0,0-1 0,0 0 0,0 1 0,0-1 0,0 1 0,0-1 0,0 0 0,0 1 0,0-1 0,0 1 0,1-1 0,-1 1 0,0-1 0,0 0 0,1 1 0,-1-1 0,0 1 0,1-1 0,-1 1 0,0 0 0,1-1 0,-1 1 0,1-1 0,-1 1 0,1 0 0,-1-1 0,1 1 0,-1 0 0,1-1 0,-1 1 0,1 0 0,-1 0 0,1 0 0,0 0 0,-1-1 0,1 1 0,-1 0 0,1 0 0,0 0 0,-1 0 0,1 0 0,-1 0 0,1 1 0,0-1 0,47-1 120,-32 2-321,-34-1-1083,11 0-5542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5:38:25.873"/>
    </inkml:context>
    <inkml:brush xml:id="br0">
      <inkml:brushProperty name="width" value="0.035" units="cm"/>
      <inkml:brushProperty name="height" value="0.035" units="cm"/>
      <inkml:brushProperty name="color" value="#41B6E6"/>
    </inkml:brush>
  </inkml:definitions>
  <inkml:trace contextRef="#ctx0" brushRef="#br0">1 0 24575,'1'0'0,"3"0"0,1 0 0,1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5:38:27.511"/>
    </inkml:context>
    <inkml:brush xml:id="br0">
      <inkml:brushProperty name="width" value="0.035" units="cm"/>
      <inkml:brushProperty name="height" value="0.035" units="cm"/>
      <inkml:brushProperty name="color" value="#41B6E6"/>
    </inkml:brush>
  </inkml:definitions>
  <inkml:trace contextRef="#ctx0" brushRef="#br0">0 2 24575,'2'0'0,"1"0"0,2 0 0,1 0 0,2 0 0,-1-2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6T15:38:32.294"/>
    </inkml:context>
    <inkml:brush xml:id="br0">
      <inkml:brushProperty name="width" value="0.035" units="cm"/>
      <inkml:brushProperty name="height" value="0.035" units="cm"/>
      <inkml:brushProperty name="color" value="#41B6E6"/>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C3E4C8-5266-BD45-BEE3-8BE60A382ACD}" type="datetimeFigureOut">
              <a:rPr lang="en-US" smtClean="0"/>
              <a:t>3/9/2025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016D15-5FCE-7B4E-B07D-01BCA69A567B}" type="slidenum">
              <a:rPr lang="en-US" smtClean="0"/>
              <a:t>‹#›</a:t>
            </a:fld>
            <a:endParaRPr lang="en-US"/>
          </a:p>
        </p:txBody>
      </p:sp>
    </p:spTree>
    <p:extLst>
      <p:ext uri="{BB962C8B-B14F-4D97-AF65-F5344CB8AC3E}">
        <p14:creationId xmlns:p14="http://schemas.microsoft.com/office/powerpoint/2010/main" val="61717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016D15-5FCE-7B4E-B07D-01BCA69A56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44041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4.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7.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8.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9.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5.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6.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2.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7.jpe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5.jp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8.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7.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9.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4.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0.jp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5.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7.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7.jpe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3.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6.png"/><Relationship Id="rId1" Type="http://schemas.openxmlformats.org/officeDocument/2006/relationships/slideMaster" Target="../slideMasters/slideMaster4.xml"/><Relationship Id="rId4" Type="http://schemas.openxmlformats.org/officeDocument/2006/relationships/image" Target="../media/image5.jpe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6.png"/><Relationship Id="rId1" Type="http://schemas.openxmlformats.org/officeDocument/2006/relationships/slideMaster" Target="../slideMasters/slideMaster4.xml"/><Relationship Id="rId4" Type="http://schemas.openxmlformats.org/officeDocument/2006/relationships/image" Target="../media/image7.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Master" Target="../slideMasters/slideMaster4.xml"/><Relationship Id="rId4" Type="http://schemas.openxmlformats.org/officeDocument/2006/relationships/image" Target="../media/image7.jpe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4.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5.jp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6.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7.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8.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9.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1.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2.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3.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5.jp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Cover 1">
    <p:bg>
      <p:bgRef idx="1001">
        <a:schemeClr val="bg1"/>
      </p:bgRef>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2C26964D-EBAA-C944-9B61-F177462EA5EA}"/>
              </a:ext>
            </a:extLst>
          </p:cNvPr>
          <p:cNvSpPr/>
          <p:nvPr userDrawn="1"/>
        </p:nvSpPr>
        <p:spPr>
          <a:xfrm>
            <a:off x="0" y="1101367"/>
            <a:ext cx="12192000" cy="5756633"/>
          </a:xfrm>
          <a:custGeom>
            <a:avLst/>
            <a:gdLst>
              <a:gd name="connsiteX0" fmla="*/ 4759021 w 12192000"/>
              <a:gd name="connsiteY0" fmla="*/ 0 h 5756633"/>
              <a:gd name="connsiteX1" fmla="*/ 11709042 w 12192000"/>
              <a:gd name="connsiteY1" fmla="*/ 811338 h 5756633"/>
              <a:gd name="connsiteX2" fmla="*/ 12192000 w 12192000"/>
              <a:gd name="connsiteY2" fmla="*/ 939043 h 5756633"/>
              <a:gd name="connsiteX3" fmla="*/ 12192000 w 12192000"/>
              <a:gd name="connsiteY3" fmla="*/ 5756633 h 5756633"/>
              <a:gd name="connsiteX4" fmla="*/ 0 w 12192000"/>
              <a:gd name="connsiteY4" fmla="*/ 5756633 h 5756633"/>
              <a:gd name="connsiteX5" fmla="*/ 0 w 12192000"/>
              <a:gd name="connsiteY5" fmla="*/ 371314 h 5756633"/>
              <a:gd name="connsiteX6" fmla="*/ 58760 w 12192000"/>
              <a:gd name="connsiteY6" fmla="*/ 361104 h 5756633"/>
              <a:gd name="connsiteX7" fmla="*/ 4759021 w 12192000"/>
              <a:gd name="connsiteY7" fmla="*/ 0 h 575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56633">
                <a:moveTo>
                  <a:pt x="4759021" y="0"/>
                </a:moveTo>
                <a:cubicBezTo>
                  <a:pt x="7228545" y="0"/>
                  <a:pt x="9578604" y="289332"/>
                  <a:pt x="11709042" y="811338"/>
                </a:cubicBezTo>
                <a:lnTo>
                  <a:pt x="12192000" y="939043"/>
                </a:lnTo>
                <a:lnTo>
                  <a:pt x="12192000" y="5756633"/>
                </a:lnTo>
                <a:lnTo>
                  <a:pt x="0" y="5756633"/>
                </a:lnTo>
                <a:lnTo>
                  <a:pt x="0" y="371314"/>
                </a:lnTo>
                <a:lnTo>
                  <a:pt x="58760" y="361104"/>
                </a:lnTo>
                <a:cubicBezTo>
                  <a:pt x="1554440" y="125781"/>
                  <a:pt x="3130763" y="0"/>
                  <a:pt x="475902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2A4317D-5B1E-8C4B-A51E-18C32DEFD1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17421" y="525514"/>
            <a:ext cx="2304392" cy="571809"/>
          </a:xfrm>
          <a:prstGeom prst="rect">
            <a:avLst/>
          </a:prstGeom>
        </p:spPr>
      </p:pic>
      <p:sp>
        <p:nvSpPr>
          <p:cNvPr id="2" name="Title 1">
            <a:extLst>
              <a:ext uri="{FF2B5EF4-FFF2-40B4-BE49-F238E27FC236}">
                <a16:creationId xmlns:a16="http://schemas.microsoft.com/office/drawing/2014/main" id="{8A7B9071-BE78-6949-9477-B869BA077687}"/>
              </a:ext>
            </a:extLst>
          </p:cNvPr>
          <p:cNvSpPr>
            <a:spLocks noGrp="1"/>
          </p:cNvSpPr>
          <p:nvPr>
            <p:ph type="ctrTitle"/>
          </p:nvPr>
        </p:nvSpPr>
        <p:spPr>
          <a:xfrm>
            <a:off x="5416737" y="2647745"/>
            <a:ext cx="6282565" cy="2387600"/>
          </a:xfrm>
        </p:spPr>
        <p:txBody>
          <a:bodyPr anchor="b">
            <a:normAutofit/>
          </a:bodyPr>
          <a:lstStyle>
            <a:lvl1pPr algn="l">
              <a:defRPr sz="40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8327DDD-4D36-DC48-92FB-4706921A3A01}"/>
              </a:ext>
            </a:extLst>
          </p:cNvPr>
          <p:cNvSpPr>
            <a:spLocks noGrp="1"/>
          </p:cNvSpPr>
          <p:nvPr>
            <p:ph type="subTitle" idx="1"/>
          </p:nvPr>
        </p:nvSpPr>
        <p:spPr>
          <a:xfrm>
            <a:off x="5416737" y="5193084"/>
            <a:ext cx="6282565" cy="1233612"/>
          </a:xfrm>
        </p:spPr>
        <p:txBody>
          <a:bodyPr>
            <a:normAutofit/>
          </a:bodyPr>
          <a:lstStyle>
            <a:lvl1pPr marL="0" indent="0" algn="l">
              <a:lnSpc>
                <a:spcPts val="2180"/>
              </a:lnSpc>
              <a:spcAft>
                <a:spcPts val="600"/>
              </a:spcAft>
              <a:buNone/>
              <a:defRPr sz="20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Oval 10"/>
          <p:cNvSpPr/>
          <p:nvPr userDrawn="1"/>
        </p:nvSpPr>
        <p:spPr>
          <a:xfrm>
            <a:off x="-1500753" y="-1553928"/>
            <a:ext cx="6840000" cy="6840000"/>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93D9460B-BD75-684C-B9CE-E5D292A4F42F}"/>
              </a:ext>
            </a:extLst>
          </p:cNvPr>
          <p:cNvPicPr>
            <a:picLocks/>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1718772" y="-1440000"/>
            <a:ext cx="6840000" cy="6840000"/>
          </a:xfrm>
          <a:prstGeom prst="ellipse">
            <a:avLst/>
          </a:prstGeom>
        </p:spPr>
      </p:pic>
      <p:sp>
        <p:nvSpPr>
          <p:cNvPr id="9" name="TextBox 11">
            <a:extLst>
              <a:ext uri="{FF2B5EF4-FFF2-40B4-BE49-F238E27FC236}">
                <a16:creationId xmlns:a16="http://schemas.microsoft.com/office/drawing/2014/main" id="{5CE7208A-CB2C-46AB-9FEB-6DDBFD361814}"/>
              </a:ext>
            </a:extLst>
          </p:cNvPr>
          <p:cNvSpPr txBox="1"/>
          <p:nvPr userDrawn="1"/>
        </p:nvSpPr>
        <p:spPr>
          <a:xfrm>
            <a:off x="266740" y="6538881"/>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2021</a:t>
            </a:r>
          </a:p>
        </p:txBody>
      </p:sp>
    </p:spTree>
    <p:extLst>
      <p:ext uri="{BB962C8B-B14F-4D97-AF65-F5344CB8AC3E}">
        <p14:creationId xmlns:p14="http://schemas.microsoft.com/office/powerpoint/2010/main" val="261887159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py ">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079850-B273-C742-8B6F-2593772FE2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22811" y="6102069"/>
            <a:ext cx="1555532" cy="387913"/>
          </a:xfrm>
          <a:prstGeom prst="rect">
            <a:avLst/>
          </a:prstGeom>
        </p:spPr>
      </p:pic>
      <p:sp>
        <p:nvSpPr>
          <p:cNvPr id="5" name="Title 1">
            <a:extLst>
              <a:ext uri="{FF2B5EF4-FFF2-40B4-BE49-F238E27FC236}">
                <a16:creationId xmlns:a16="http://schemas.microsoft.com/office/drawing/2014/main" id="{832D41F6-6A32-4324-8326-0EA8307BF3B1}"/>
              </a:ext>
            </a:extLst>
          </p:cNvPr>
          <p:cNvSpPr>
            <a:spLocks noGrp="1"/>
          </p:cNvSpPr>
          <p:nvPr>
            <p:ph type="title"/>
          </p:nvPr>
        </p:nvSpPr>
        <p:spPr>
          <a:xfrm>
            <a:off x="489857" y="425309"/>
            <a:ext cx="9499270" cy="544510"/>
          </a:xfrm>
        </p:spPr>
        <p:txBody>
          <a:bodyPr anchor="t">
            <a:normAutofit/>
          </a:bodyPr>
          <a:lstStyle>
            <a:lvl1pPr>
              <a:defRPr sz="2800" b="0" i="0">
                <a:solidFill>
                  <a:srgbClr val="42B6E6"/>
                </a:solidFill>
                <a:latin typeface="+mj-lt"/>
                <a:cs typeface="Calibri Light" panose="020F0302020204030204" pitchFamily="34" charset="0"/>
              </a:defRPr>
            </a:lvl1pPr>
          </a:lstStyle>
          <a:p>
            <a:r>
              <a:rPr lang="en-US"/>
              <a:t>Click to edit Master title style</a:t>
            </a:r>
          </a:p>
        </p:txBody>
      </p:sp>
      <p:sp>
        <p:nvSpPr>
          <p:cNvPr id="6" name="Content Placeholder 2">
            <a:extLst>
              <a:ext uri="{FF2B5EF4-FFF2-40B4-BE49-F238E27FC236}">
                <a16:creationId xmlns:a16="http://schemas.microsoft.com/office/drawing/2014/main" id="{D1CD71C6-1CD6-4EDF-83A4-BA7E1B69A336}"/>
              </a:ext>
            </a:extLst>
          </p:cNvPr>
          <p:cNvSpPr>
            <a:spLocks noGrp="1"/>
          </p:cNvSpPr>
          <p:nvPr>
            <p:ph idx="1"/>
          </p:nvPr>
        </p:nvSpPr>
        <p:spPr>
          <a:xfrm>
            <a:off x="489856" y="1191491"/>
            <a:ext cx="11147961" cy="5241200"/>
          </a:xfrm>
        </p:spPr>
        <p:txBody>
          <a:bodyPr/>
          <a:lstStyle>
            <a:lvl1pPr>
              <a:defRPr sz="24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0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4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11">
            <a:extLst>
              <a:ext uri="{FF2B5EF4-FFF2-40B4-BE49-F238E27FC236}">
                <a16:creationId xmlns:a16="http://schemas.microsoft.com/office/drawing/2014/main" id="{A1B5ED76-7869-4528-AD1C-1E2B5B3951EE}"/>
              </a:ext>
            </a:extLst>
          </p:cNvPr>
          <p:cNvSpPr txBox="1"/>
          <p:nvPr userDrawn="1"/>
        </p:nvSpPr>
        <p:spPr>
          <a:xfrm>
            <a:off x="266740" y="6594631"/>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2021</a:t>
            </a:r>
          </a:p>
        </p:txBody>
      </p:sp>
    </p:spTree>
    <p:extLst>
      <p:ext uri="{BB962C8B-B14F-4D97-AF65-F5344CB8AC3E}">
        <p14:creationId xmlns:p14="http://schemas.microsoft.com/office/powerpoint/2010/main" val="6566704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_Section Full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6E233A-4400-E3D9-0D5A-9CA5CA18B72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4BE84E0-8C20-7086-7F82-154706AA16B8}"/>
              </a:ext>
            </a:extLst>
          </p:cNvPr>
          <p:cNvSpPr/>
          <p:nvPr userDrawn="1"/>
        </p:nvSpPr>
        <p:spPr>
          <a:xfrm>
            <a:off x="0" y="1304926"/>
            <a:ext cx="12192000"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6" name="Picture 5">
            <a:extLst>
              <a:ext uri="{FF2B5EF4-FFF2-40B4-BE49-F238E27FC236}">
                <a16:creationId xmlns:a16="http://schemas.microsoft.com/office/drawing/2014/main" id="{CB4E32B3-ACC7-3964-8C5D-36E730629F6C}"/>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7" name="Picture 6">
            <a:extLst>
              <a:ext uri="{FF2B5EF4-FFF2-40B4-BE49-F238E27FC236}">
                <a16:creationId xmlns:a16="http://schemas.microsoft.com/office/drawing/2014/main" id="{60114323-FAD1-D71A-8D5A-4CB9C8E4406E}"/>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
        <p:nvSpPr>
          <p:cNvPr id="2" name="Title 1">
            <a:extLst>
              <a:ext uri="{FF2B5EF4-FFF2-40B4-BE49-F238E27FC236}">
                <a16:creationId xmlns:a16="http://schemas.microsoft.com/office/drawing/2014/main" id="{F33687FD-9206-641A-4825-EF345A667C8D}"/>
              </a:ext>
            </a:extLst>
          </p:cNvPr>
          <p:cNvSpPr>
            <a:spLocks noGrp="1"/>
          </p:cNvSpPr>
          <p:nvPr>
            <p:ph type="ctrTitle"/>
          </p:nvPr>
        </p:nvSpPr>
        <p:spPr>
          <a:xfrm>
            <a:off x="442914" y="4793133"/>
            <a:ext cx="5581650" cy="1379411"/>
          </a:xfrm>
        </p:spPr>
        <p:txBody>
          <a:bodyPr anchor="t" anchorCtr="0">
            <a:noAutofit/>
          </a:bodyPr>
          <a:lstStyle>
            <a:lvl1pPr algn="l">
              <a:defRPr sz="4400" b="1" i="0">
                <a:solidFill>
                  <a:schemeClr val="bg1"/>
                </a:solidFill>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37168397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_Section Full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27EC05-1A50-B700-94D4-0C751439248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0414"/>
            <a:ext cx="12236072" cy="6858000"/>
          </a:xfrm>
          <a:prstGeom prst="rect">
            <a:avLst/>
          </a:prstGeom>
        </p:spPr>
      </p:pic>
      <p:sp>
        <p:nvSpPr>
          <p:cNvPr id="3" name="Rectangle 2">
            <a:extLst>
              <a:ext uri="{FF2B5EF4-FFF2-40B4-BE49-F238E27FC236}">
                <a16:creationId xmlns:a16="http://schemas.microsoft.com/office/drawing/2014/main" id="{AF20E6B1-7DD9-CF2D-7390-D0AFE74E974D}"/>
              </a:ext>
            </a:extLst>
          </p:cNvPr>
          <p:cNvSpPr/>
          <p:nvPr userDrawn="1"/>
        </p:nvSpPr>
        <p:spPr>
          <a:xfrm>
            <a:off x="0" y="1304926"/>
            <a:ext cx="12192000"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6" name="Picture 5">
            <a:extLst>
              <a:ext uri="{FF2B5EF4-FFF2-40B4-BE49-F238E27FC236}">
                <a16:creationId xmlns:a16="http://schemas.microsoft.com/office/drawing/2014/main" id="{CB4E32B3-ACC7-3964-8C5D-36E730629F6C}"/>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7" name="Picture 6">
            <a:extLst>
              <a:ext uri="{FF2B5EF4-FFF2-40B4-BE49-F238E27FC236}">
                <a16:creationId xmlns:a16="http://schemas.microsoft.com/office/drawing/2014/main" id="{60114323-FAD1-D71A-8D5A-4CB9C8E4406E}"/>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
        <p:nvSpPr>
          <p:cNvPr id="2" name="Title 1">
            <a:extLst>
              <a:ext uri="{FF2B5EF4-FFF2-40B4-BE49-F238E27FC236}">
                <a16:creationId xmlns:a16="http://schemas.microsoft.com/office/drawing/2014/main" id="{F33687FD-9206-641A-4825-EF345A667C8D}"/>
              </a:ext>
            </a:extLst>
          </p:cNvPr>
          <p:cNvSpPr>
            <a:spLocks noGrp="1"/>
          </p:cNvSpPr>
          <p:nvPr>
            <p:ph type="ctrTitle"/>
          </p:nvPr>
        </p:nvSpPr>
        <p:spPr>
          <a:xfrm>
            <a:off x="442914" y="4793133"/>
            <a:ext cx="5581650" cy="1379411"/>
          </a:xfrm>
        </p:spPr>
        <p:txBody>
          <a:bodyPr anchor="t" anchorCtr="0">
            <a:noAutofit/>
          </a:bodyPr>
          <a:lstStyle>
            <a:lvl1pPr algn="l">
              <a:defRPr sz="4400" b="1" i="0">
                <a:solidFill>
                  <a:schemeClr val="bg1"/>
                </a:solidFill>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26128390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6_Section Full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7DBFBD-EBAD-763D-08B7-8E773CC821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12193200" cy="6858000"/>
          </a:xfrm>
          <a:prstGeom prst="rect">
            <a:avLst/>
          </a:prstGeom>
        </p:spPr>
      </p:pic>
      <p:sp>
        <p:nvSpPr>
          <p:cNvPr id="3" name="Rectangle 2">
            <a:extLst>
              <a:ext uri="{FF2B5EF4-FFF2-40B4-BE49-F238E27FC236}">
                <a16:creationId xmlns:a16="http://schemas.microsoft.com/office/drawing/2014/main" id="{4AE1230F-9F85-18BA-83B5-FAA820D7A4A2}"/>
              </a:ext>
            </a:extLst>
          </p:cNvPr>
          <p:cNvSpPr/>
          <p:nvPr userDrawn="1"/>
        </p:nvSpPr>
        <p:spPr>
          <a:xfrm>
            <a:off x="0" y="1304926"/>
            <a:ext cx="12192000"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6" name="Picture 5">
            <a:extLst>
              <a:ext uri="{FF2B5EF4-FFF2-40B4-BE49-F238E27FC236}">
                <a16:creationId xmlns:a16="http://schemas.microsoft.com/office/drawing/2014/main" id="{CB4E32B3-ACC7-3964-8C5D-36E730629F6C}"/>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7" name="Picture 6">
            <a:extLst>
              <a:ext uri="{FF2B5EF4-FFF2-40B4-BE49-F238E27FC236}">
                <a16:creationId xmlns:a16="http://schemas.microsoft.com/office/drawing/2014/main" id="{60114323-FAD1-D71A-8D5A-4CB9C8E4406E}"/>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
        <p:nvSpPr>
          <p:cNvPr id="2" name="Title 1">
            <a:extLst>
              <a:ext uri="{FF2B5EF4-FFF2-40B4-BE49-F238E27FC236}">
                <a16:creationId xmlns:a16="http://schemas.microsoft.com/office/drawing/2014/main" id="{F33687FD-9206-641A-4825-EF345A667C8D}"/>
              </a:ext>
            </a:extLst>
          </p:cNvPr>
          <p:cNvSpPr>
            <a:spLocks noGrp="1"/>
          </p:cNvSpPr>
          <p:nvPr>
            <p:ph type="ctrTitle"/>
          </p:nvPr>
        </p:nvSpPr>
        <p:spPr>
          <a:xfrm>
            <a:off x="442914" y="4793133"/>
            <a:ext cx="5581650" cy="1379411"/>
          </a:xfrm>
        </p:spPr>
        <p:txBody>
          <a:bodyPr anchor="t" anchorCtr="0">
            <a:noAutofit/>
          </a:bodyPr>
          <a:lstStyle>
            <a:lvl1pPr algn="l">
              <a:defRPr sz="4400" b="1" i="0">
                <a:solidFill>
                  <a:schemeClr val="bg1"/>
                </a:solidFill>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15550523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7_Section Full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AF90B1-E619-779C-C899-68AD132599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12193200" cy="6858000"/>
          </a:xfrm>
          <a:prstGeom prst="rect">
            <a:avLst/>
          </a:prstGeom>
        </p:spPr>
      </p:pic>
      <p:sp>
        <p:nvSpPr>
          <p:cNvPr id="4" name="Rectangle 3">
            <a:extLst>
              <a:ext uri="{FF2B5EF4-FFF2-40B4-BE49-F238E27FC236}">
                <a16:creationId xmlns:a16="http://schemas.microsoft.com/office/drawing/2014/main" id="{B407C553-F951-D8E8-BBFF-E95DF2D11FF5}"/>
              </a:ext>
            </a:extLst>
          </p:cNvPr>
          <p:cNvSpPr/>
          <p:nvPr userDrawn="1"/>
        </p:nvSpPr>
        <p:spPr>
          <a:xfrm>
            <a:off x="0" y="1304926"/>
            <a:ext cx="12192000"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6" name="Picture 5">
            <a:extLst>
              <a:ext uri="{FF2B5EF4-FFF2-40B4-BE49-F238E27FC236}">
                <a16:creationId xmlns:a16="http://schemas.microsoft.com/office/drawing/2014/main" id="{CB4E32B3-ACC7-3964-8C5D-36E730629F6C}"/>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7" name="Picture 6">
            <a:extLst>
              <a:ext uri="{FF2B5EF4-FFF2-40B4-BE49-F238E27FC236}">
                <a16:creationId xmlns:a16="http://schemas.microsoft.com/office/drawing/2014/main" id="{60114323-FAD1-D71A-8D5A-4CB9C8E4406E}"/>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
        <p:nvSpPr>
          <p:cNvPr id="2" name="Title 1">
            <a:extLst>
              <a:ext uri="{FF2B5EF4-FFF2-40B4-BE49-F238E27FC236}">
                <a16:creationId xmlns:a16="http://schemas.microsoft.com/office/drawing/2014/main" id="{F33687FD-9206-641A-4825-EF345A667C8D}"/>
              </a:ext>
            </a:extLst>
          </p:cNvPr>
          <p:cNvSpPr>
            <a:spLocks noGrp="1"/>
          </p:cNvSpPr>
          <p:nvPr>
            <p:ph type="ctrTitle"/>
          </p:nvPr>
        </p:nvSpPr>
        <p:spPr>
          <a:xfrm>
            <a:off x="442914" y="4793133"/>
            <a:ext cx="5581650" cy="1379411"/>
          </a:xfrm>
        </p:spPr>
        <p:txBody>
          <a:bodyPr anchor="t" anchorCtr="0">
            <a:noAutofit/>
          </a:bodyPr>
          <a:lstStyle>
            <a:lvl1pPr algn="l">
              <a:defRPr sz="4400" b="1" i="0">
                <a:solidFill>
                  <a:schemeClr val="bg1"/>
                </a:solidFill>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28721542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Quote + Imag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6DDCFD92-E162-5C0C-839B-143E56BEFA3A}"/>
              </a:ext>
            </a:extLst>
          </p:cNvPr>
          <p:cNvSpPr>
            <a:spLocks noGrp="1"/>
          </p:cNvSpPr>
          <p:nvPr>
            <p:ph type="pic" idx="13"/>
          </p:nvPr>
        </p:nvSpPr>
        <p:spPr>
          <a:xfrm>
            <a:off x="0" y="0"/>
            <a:ext cx="6024561" cy="6857999"/>
          </a:xfrm>
        </p:spPr>
        <p:txBody>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a:xfrm>
            <a:off x="6167441" y="2420938"/>
            <a:ext cx="5581647" cy="1389062"/>
          </a:xfrm>
        </p:spPr>
        <p:txBody>
          <a:bodyPr/>
          <a:lstStyle>
            <a:lvl1pPr>
              <a:defRPr sz="3200" b="1" i="0">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2397938661"/>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Quote + Image">
    <p:spTree>
      <p:nvGrpSpPr>
        <p:cNvPr id="1" name=""/>
        <p:cNvGrpSpPr/>
        <p:nvPr/>
      </p:nvGrpSpPr>
      <p:grpSpPr>
        <a:xfrm>
          <a:off x="0" y="0"/>
          <a:ext cx="0" cy="0"/>
          <a:chOff x="0" y="0"/>
          <a:chExt cx="0" cy="0"/>
        </a:xfrm>
      </p:grpSpPr>
      <p:pic>
        <p:nvPicPr>
          <p:cNvPr id="3" name="Picture Placeholder 4" descr="A picture containing person&#10;&#10;Description automatically generated">
            <a:extLst>
              <a:ext uri="{FF2B5EF4-FFF2-40B4-BE49-F238E27FC236}">
                <a16:creationId xmlns:a16="http://schemas.microsoft.com/office/drawing/2014/main" id="{27FD1CD2-AC3E-5C03-2225-6F85EBA62834}"/>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2" y="0"/>
            <a:ext cx="6024561" cy="6857999"/>
          </a:xfrm>
          <a:prstGeom prst="rect">
            <a:avLst/>
          </a:prstGeom>
        </p:spPr>
      </p:pic>
      <p:sp>
        <p:nvSpPr>
          <p:cNvPr id="5" name="Rectangle 4">
            <a:extLst>
              <a:ext uri="{FF2B5EF4-FFF2-40B4-BE49-F238E27FC236}">
                <a16:creationId xmlns:a16="http://schemas.microsoft.com/office/drawing/2014/main" id="{FD865F98-18A8-C8F2-C2FC-121AC7C26074}"/>
              </a:ext>
            </a:extLst>
          </p:cNvPr>
          <p:cNvSpPr/>
          <p:nvPr userDrawn="1"/>
        </p:nvSpPr>
        <p:spPr>
          <a:xfrm>
            <a:off x="1" y="1304926"/>
            <a:ext cx="6024562"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a:xfrm>
            <a:off x="6167441" y="2420938"/>
            <a:ext cx="5581647" cy="1389062"/>
          </a:xfrm>
        </p:spPr>
        <p:txBody>
          <a:bodyPr/>
          <a:lstStyle>
            <a:lvl1pPr>
              <a:defRPr sz="3200" b="1" i="0">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pic>
        <p:nvPicPr>
          <p:cNvPr id="6" name="Picture 5">
            <a:extLst>
              <a:ext uri="{FF2B5EF4-FFF2-40B4-BE49-F238E27FC236}">
                <a16:creationId xmlns:a16="http://schemas.microsoft.com/office/drawing/2014/main" id="{1BCF0E0A-3092-6302-5109-91859A7DDB63}"/>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31345" y="6452625"/>
            <a:ext cx="9753372" cy="72000"/>
          </a:xfrm>
          <a:prstGeom prst="rect">
            <a:avLst/>
          </a:prstGeom>
        </p:spPr>
      </p:pic>
    </p:spTree>
    <p:extLst>
      <p:ext uri="{BB962C8B-B14F-4D97-AF65-F5344CB8AC3E}">
        <p14:creationId xmlns:p14="http://schemas.microsoft.com/office/powerpoint/2010/main" val="217314084"/>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Quote + Image">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7DBAB5E-6B83-9C78-2DAB-3B96EA5316D0}"/>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 y="0"/>
            <a:ext cx="6024561" cy="6857999"/>
          </a:xfrm>
          <a:prstGeom prst="rect">
            <a:avLst/>
          </a:prstGeom>
        </p:spPr>
      </p:pic>
      <p:sp>
        <p:nvSpPr>
          <p:cNvPr id="3" name="Rectangle 2">
            <a:extLst>
              <a:ext uri="{FF2B5EF4-FFF2-40B4-BE49-F238E27FC236}">
                <a16:creationId xmlns:a16="http://schemas.microsoft.com/office/drawing/2014/main" id="{394C7F60-9AD4-6BF3-7CEF-5ED0E1CB5298}"/>
              </a:ext>
            </a:extLst>
          </p:cNvPr>
          <p:cNvSpPr/>
          <p:nvPr userDrawn="1"/>
        </p:nvSpPr>
        <p:spPr>
          <a:xfrm>
            <a:off x="1" y="1304926"/>
            <a:ext cx="6024562"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a:xfrm>
            <a:off x="6167441" y="2420938"/>
            <a:ext cx="5581647" cy="1389062"/>
          </a:xfrm>
        </p:spPr>
        <p:txBody>
          <a:bodyPr/>
          <a:lstStyle>
            <a:lvl1pPr>
              <a:defRPr sz="3200" b="1" i="0">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pic>
        <p:nvPicPr>
          <p:cNvPr id="6" name="Picture 5">
            <a:extLst>
              <a:ext uri="{FF2B5EF4-FFF2-40B4-BE49-F238E27FC236}">
                <a16:creationId xmlns:a16="http://schemas.microsoft.com/office/drawing/2014/main" id="{1BCF0E0A-3092-6302-5109-91859A7DDB63}"/>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31345" y="6452625"/>
            <a:ext cx="9753372" cy="72000"/>
          </a:xfrm>
          <a:prstGeom prst="rect">
            <a:avLst/>
          </a:prstGeom>
        </p:spPr>
      </p:pic>
    </p:spTree>
    <p:extLst>
      <p:ext uri="{BB962C8B-B14F-4D97-AF65-F5344CB8AC3E}">
        <p14:creationId xmlns:p14="http://schemas.microsoft.com/office/powerpoint/2010/main" val="1239210528"/>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Quote + Image">
    <p:spTree>
      <p:nvGrpSpPr>
        <p:cNvPr id="1" name=""/>
        <p:cNvGrpSpPr/>
        <p:nvPr/>
      </p:nvGrpSpPr>
      <p:grpSpPr>
        <a:xfrm>
          <a:off x="0" y="0"/>
          <a:ext cx="0" cy="0"/>
          <a:chOff x="0" y="0"/>
          <a:chExt cx="0" cy="0"/>
        </a:xfrm>
      </p:grpSpPr>
      <p:pic>
        <p:nvPicPr>
          <p:cNvPr id="3" name="Picture Placeholder 4">
            <a:extLst>
              <a:ext uri="{FF2B5EF4-FFF2-40B4-BE49-F238E27FC236}">
                <a16:creationId xmlns:a16="http://schemas.microsoft.com/office/drawing/2014/main" id="{659E9C0E-2D79-0A68-E027-6F5936944EF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2" y="0"/>
            <a:ext cx="6024561" cy="6857999"/>
          </a:xfrm>
          <a:prstGeom prst="rect">
            <a:avLst/>
          </a:prstGeom>
        </p:spPr>
      </p:pic>
      <p:sp>
        <p:nvSpPr>
          <p:cNvPr id="5" name="Rectangle 4">
            <a:extLst>
              <a:ext uri="{FF2B5EF4-FFF2-40B4-BE49-F238E27FC236}">
                <a16:creationId xmlns:a16="http://schemas.microsoft.com/office/drawing/2014/main" id="{96B9D35F-E91B-3397-3990-E97C553A36DA}"/>
              </a:ext>
            </a:extLst>
          </p:cNvPr>
          <p:cNvSpPr/>
          <p:nvPr userDrawn="1"/>
        </p:nvSpPr>
        <p:spPr>
          <a:xfrm>
            <a:off x="1" y="1304926"/>
            <a:ext cx="6024562"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a:xfrm>
            <a:off x="6167441" y="2420938"/>
            <a:ext cx="5581647" cy="1389062"/>
          </a:xfrm>
        </p:spPr>
        <p:txBody>
          <a:bodyPr/>
          <a:lstStyle>
            <a:lvl1pPr>
              <a:defRPr sz="3200" b="1" i="0">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pic>
        <p:nvPicPr>
          <p:cNvPr id="6" name="Picture 5">
            <a:extLst>
              <a:ext uri="{FF2B5EF4-FFF2-40B4-BE49-F238E27FC236}">
                <a16:creationId xmlns:a16="http://schemas.microsoft.com/office/drawing/2014/main" id="{1BCF0E0A-3092-6302-5109-91859A7DDB63}"/>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31345" y="6452625"/>
            <a:ext cx="9753372" cy="72000"/>
          </a:xfrm>
          <a:prstGeom prst="rect">
            <a:avLst/>
          </a:prstGeom>
        </p:spPr>
      </p:pic>
    </p:spTree>
    <p:extLst>
      <p:ext uri="{BB962C8B-B14F-4D97-AF65-F5344CB8AC3E}">
        <p14:creationId xmlns:p14="http://schemas.microsoft.com/office/powerpoint/2010/main" val="2845732526"/>
      </p:ext>
    </p:extLst>
  </p:cSld>
  <p:clrMapOvr>
    <a:masterClrMapping/>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_Quote + Image">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FF4B0BE-9CFA-26EB-AA51-4C38AABA7A1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2" y="0"/>
            <a:ext cx="6024561" cy="6857999"/>
          </a:xfrm>
          <a:prstGeom prst="rect">
            <a:avLst/>
          </a:prstGeom>
        </p:spPr>
      </p:pic>
      <p:sp>
        <p:nvSpPr>
          <p:cNvPr id="3" name="Rectangle 2">
            <a:extLst>
              <a:ext uri="{FF2B5EF4-FFF2-40B4-BE49-F238E27FC236}">
                <a16:creationId xmlns:a16="http://schemas.microsoft.com/office/drawing/2014/main" id="{5806E73D-B7D3-CBB0-56B4-4B91DCDF9E8A}"/>
              </a:ext>
            </a:extLst>
          </p:cNvPr>
          <p:cNvSpPr/>
          <p:nvPr userDrawn="1"/>
        </p:nvSpPr>
        <p:spPr>
          <a:xfrm>
            <a:off x="1" y="1304926"/>
            <a:ext cx="6024562"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a:xfrm>
            <a:off x="6167441" y="2420938"/>
            <a:ext cx="5581647" cy="1389062"/>
          </a:xfrm>
        </p:spPr>
        <p:txBody>
          <a:bodyPr/>
          <a:lstStyle>
            <a:lvl1pPr>
              <a:defRPr sz="3200" b="1" i="0">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pic>
        <p:nvPicPr>
          <p:cNvPr id="6" name="Picture 5">
            <a:extLst>
              <a:ext uri="{FF2B5EF4-FFF2-40B4-BE49-F238E27FC236}">
                <a16:creationId xmlns:a16="http://schemas.microsoft.com/office/drawing/2014/main" id="{1BCF0E0A-3092-6302-5109-91859A7DDB63}"/>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31345" y="6452625"/>
            <a:ext cx="9753372" cy="72000"/>
          </a:xfrm>
          <a:prstGeom prst="rect">
            <a:avLst/>
          </a:prstGeom>
        </p:spPr>
      </p:pic>
    </p:spTree>
    <p:extLst>
      <p:ext uri="{BB962C8B-B14F-4D97-AF65-F5344CB8AC3E}">
        <p14:creationId xmlns:p14="http://schemas.microsoft.com/office/powerpoint/2010/main" val="2040646818"/>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5_Quote + Image">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63238F8-22C6-4530-EF2F-086BBC63CC0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2" y="0"/>
            <a:ext cx="6024561" cy="6857999"/>
          </a:xfrm>
          <a:prstGeom prst="rect">
            <a:avLst/>
          </a:prstGeom>
        </p:spPr>
      </p:pic>
      <p:sp>
        <p:nvSpPr>
          <p:cNvPr id="3" name="Rectangle 2">
            <a:extLst>
              <a:ext uri="{FF2B5EF4-FFF2-40B4-BE49-F238E27FC236}">
                <a16:creationId xmlns:a16="http://schemas.microsoft.com/office/drawing/2014/main" id="{6CB0DD7E-E80D-0AA9-63D5-B35E2C5C76EE}"/>
              </a:ext>
            </a:extLst>
          </p:cNvPr>
          <p:cNvSpPr/>
          <p:nvPr userDrawn="1"/>
        </p:nvSpPr>
        <p:spPr>
          <a:xfrm>
            <a:off x="1" y="1304926"/>
            <a:ext cx="6024562"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a:xfrm>
            <a:off x="6167441" y="2420938"/>
            <a:ext cx="5581647" cy="1389062"/>
          </a:xfrm>
        </p:spPr>
        <p:txBody>
          <a:bodyPr/>
          <a:lstStyle>
            <a:lvl1pPr>
              <a:defRPr sz="3200" b="1" i="0">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pic>
        <p:nvPicPr>
          <p:cNvPr id="6" name="Picture 5">
            <a:extLst>
              <a:ext uri="{FF2B5EF4-FFF2-40B4-BE49-F238E27FC236}">
                <a16:creationId xmlns:a16="http://schemas.microsoft.com/office/drawing/2014/main" id="{1BCF0E0A-3092-6302-5109-91859A7DDB63}"/>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31345" y="6452625"/>
            <a:ext cx="9753372" cy="72000"/>
          </a:xfrm>
          <a:prstGeom prst="rect">
            <a:avLst/>
          </a:prstGeom>
        </p:spPr>
      </p:pic>
    </p:spTree>
    <p:extLst>
      <p:ext uri="{BB962C8B-B14F-4D97-AF65-F5344CB8AC3E}">
        <p14:creationId xmlns:p14="http://schemas.microsoft.com/office/powerpoint/2010/main" val="1854722621"/>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py ">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079850-B273-C742-8B6F-2593772FE2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22811" y="6102069"/>
            <a:ext cx="1555532" cy="387913"/>
          </a:xfrm>
          <a:prstGeom prst="rect">
            <a:avLst/>
          </a:prstGeom>
        </p:spPr>
      </p:pic>
      <p:sp>
        <p:nvSpPr>
          <p:cNvPr id="5" name="Title 1">
            <a:extLst>
              <a:ext uri="{FF2B5EF4-FFF2-40B4-BE49-F238E27FC236}">
                <a16:creationId xmlns:a16="http://schemas.microsoft.com/office/drawing/2014/main" id="{832D41F6-6A32-4324-8326-0EA8307BF3B1}"/>
              </a:ext>
            </a:extLst>
          </p:cNvPr>
          <p:cNvSpPr>
            <a:spLocks noGrp="1"/>
          </p:cNvSpPr>
          <p:nvPr>
            <p:ph type="title"/>
          </p:nvPr>
        </p:nvSpPr>
        <p:spPr>
          <a:xfrm>
            <a:off x="489857" y="425309"/>
            <a:ext cx="9499270" cy="544510"/>
          </a:xfrm>
        </p:spPr>
        <p:txBody>
          <a:bodyPr anchor="t">
            <a:normAutofit/>
          </a:bodyPr>
          <a:lstStyle>
            <a:lvl1pPr>
              <a:defRPr sz="2800" b="0" i="0">
                <a:solidFill>
                  <a:srgbClr val="42B6E6"/>
                </a:solidFill>
                <a:latin typeface="+mj-lt"/>
                <a:cs typeface="Calibri Light" panose="020F0302020204030204" pitchFamily="34" charset="0"/>
              </a:defRPr>
            </a:lvl1pPr>
          </a:lstStyle>
          <a:p>
            <a:r>
              <a:rPr lang="en-US"/>
              <a:t>Click to edit Master title style</a:t>
            </a:r>
          </a:p>
        </p:txBody>
      </p:sp>
      <p:sp>
        <p:nvSpPr>
          <p:cNvPr id="6" name="Content Placeholder 2">
            <a:extLst>
              <a:ext uri="{FF2B5EF4-FFF2-40B4-BE49-F238E27FC236}">
                <a16:creationId xmlns:a16="http://schemas.microsoft.com/office/drawing/2014/main" id="{D1CD71C6-1CD6-4EDF-83A4-BA7E1B69A336}"/>
              </a:ext>
            </a:extLst>
          </p:cNvPr>
          <p:cNvSpPr>
            <a:spLocks noGrp="1"/>
          </p:cNvSpPr>
          <p:nvPr>
            <p:ph idx="1"/>
          </p:nvPr>
        </p:nvSpPr>
        <p:spPr>
          <a:xfrm>
            <a:off x="489856" y="1191491"/>
            <a:ext cx="11147961" cy="5241200"/>
          </a:xfrm>
        </p:spPr>
        <p:txBody>
          <a:bodyPr/>
          <a:lstStyle>
            <a:lvl1pPr>
              <a:defRPr sz="24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0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4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11">
            <a:extLst>
              <a:ext uri="{FF2B5EF4-FFF2-40B4-BE49-F238E27FC236}">
                <a16:creationId xmlns:a16="http://schemas.microsoft.com/office/drawing/2014/main" id="{A1B5ED76-7869-4528-AD1C-1E2B5B3951EE}"/>
              </a:ext>
            </a:extLst>
          </p:cNvPr>
          <p:cNvSpPr txBox="1"/>
          <p:nvPr userDrawn="1"/>
        </p:nvSpPr>
        <p:spPr>
          <a:xfrm>
            <a:off x="266740" y="6594631"/>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2022</a:t>
            </a:r>
          </a:p>
        </p:txBody>
      </p:sp>
    </p:spTree>
    <p:extLst>
      <p:ext uri="{BB962C8B-B14F-4D97-AF65-F5344CB8AC3E}">
        <p14:creationId xmlns:p14="http://schemas.microsoft.com/office/powerpoint/2010/main" val="65667042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6_Quote + Image">
    <p:spTree>
      <p:nvGrpSpPr>
        <p:cNvPr id="1" name=""/>
        <p:cNvGrpSpPr/>
        <p:nvPr/>
      </p:nvGrpSpPr>
      <p:grpSpPr>
        <a:xfrm>
          <a:off x="0" y="0"/>
          <a:ext cx="0" cy="0"/>
          <a:chOff x="0" y="0"/>
          <a:chExt cx="0" cy="0"/>
        </a:xfrm>
      </p:grpSpPr>
      <p:pic>
        <p:nvPicPr>
          <p:cNvPr id="7" name="Picture Placeholder 4">
            <a:extLst>
              <a:ext uri="{FF2B5EF4-FFF2-40B4-BE49-F238E27FC236}">
                <a16:creationId xmlns:a16="http://schemas.microsoft.com/office/drawing/2014/main" id="{039585D6-744E-E098-077E-254F955FC2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 y="0"/>
            <a:ext cx="6022800" cy="6857999"/>
          </a:xfrm>
          <a:prstGeom prst="rect">
            <a:avLst/>
          </a:prstGeom>
        </p:spPr>
      </p:pic>
      <p:sp>
        <p:nvSpPr>
          <p:cNvPr id="3" name="Rectangle 2">
            <a:extLst>
              <a:ext uri="{FF2B5EF4-FFF2-40B4-BE49-F238E27FC236}">
                <a16:creationId xmlns:a16="http://schemas.microsoft.com/office/drawing/2014/main" id="{AAE2471F-72B1-ED74-C046-B2EB913988BF}"/>
              </a:ext>
            </a:extLst>
          </p:cNvPr>
          <p:cNvSpPr/>
          <p:nvPr userDrawn="1"/>
        </p:nvSpPr>
        <p:spPr>
          <a:xfrm>
            <a:off x="1" y="1304926"/>
            <a:ext cx="6024562"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a:xfrm>
            <a:off x="6167441" y="2420938"/>
            <a:ext cx="5581647" cy="1389062"/>
          </a:xfrm>
        </p:spPr>
        <p:txBody>
          <a:bodyPr/>
          <a:lstStyle>
            <a:lvl1pPr>
              <a:defRPr sz="3200" b="1" i="0">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pic>
        <p:nvPicPr>
          <p:cNvPr id="6" name="Picture 5">
            <a:extLst>
              <a:ext uri="{FF2B5EF4-FFF2-40B4-BE49-F238E27FC236}">
                <a16:creationId xmlns:a16="http://schemas.microsoft.com/office/drawing/2014/main" id="{1BCF0E0A-3092-6302-5109-91859A7DDB63}"/>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31345" y="6452625"/>
            <a:ext cx="9753372" cy="72000"/>
          </a:xfrm>
          <a:prstGeom prst="rect">
            <a:avLst/>
          </a:prstGeom>
        </p:spPr>
      </p:pic>
    </p:spTree>
    <p:extLst>
      <p:ext uri="{BB962C8B-B14F-4D97-AF65-F5344CB8AC3E}">
        <p14:creationId xmlns:p14="http://schemas.microsoft.com/office/powerpoint/2010/main" val="719633829"/>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trategy quote + imag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6DDCFD92-E162-5C0C-839B-143E56BEFA3A}"/>
              </a:ext>
            </a:extLst>
          </p:cNvPr>
          <p:cNvSpPr>
            <a:spLocks noGrp="1"/>
          </p:cNvSpPr>
          <p:nvPr>
            <p:ph type="pic" idx="13"/>
          </p:nvPr>
        </p:nvSpPr>
        <p:spPr>
          <a:xfrm>
            <a:off x="0" y="0"/>
            <a:ext cx="12192000" cy="6857999"/>
          </a:xfrm>
        </p:spPr>
        <p:txBody>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9" name="Title 1">
            <a:extLst>
              <a:ext uri="{FF2B5EF4-FFF2-40B4-BE49-F238E27FC236}">
                <a16:creationId xmlns:a16="http://schemas.microsoft.com/office/drawing/2014/main" id="{CCBA5123-2E3B-D1D3-30D7-232D49B164C0}"/>
              </a:ext>
            </a:extLst>
          </p:cNvPr>
          <p:cNvSpPr txBox="1">
            <a:spLocks/>
          </p:cNvSpPr>
          <p:nvPr/>
        </p:nvSpPr>
        <p:spPr>
          <a:xfrm>
            <a:off x="442913" y="3843338"/>
            <a:ext cx="5106988" cy="604484"/>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b="1" i="1" kern="1200">
                <a:solidFill>
                  <a:schemeClr val="accent1"/>
                </a:solidFill>
                <a:latin typeface="+mn-lt"/>
                <a:ea typeface="+mj-ea"/>
                <a:cs typeface="+mj-cs"/>
              </a:defRPr>
            </a:lvl1pPr>
          </a:lstStyle>
          <a:p>
            <a:r>
              <a:rPr lang="en-GB" sz="2400" b="0" i="0" dirty="0">
                <a:solidFill>
                  <a:schemeClr val="bg1"/>
                </a:solidFill>
                <a:latin typeface="Open Sans" panose="020B0606030504020204" pitchFamily="34" charset="0"/>
              </a:rPr>
              <a:t>Click to edit Master title style</a:t>
            </a:r>
            <a:endParaRPr lang="en-US" sz="2400" b="0" i="0" dirty="0">
              <a:solidFill>
                <a:schemeClr val="bg1"/>
              </a:solidFill>
              <a:latin typeface="Open Sans" panose="020B0606030504020204" pitchFamily="34" charset="0"/>
            </a:endParaRPr>
          </a:p>
        </p:txBody>
      </p:sp>
      <p:sp>
        <p:nvSpPr>
          <p:cNvPr id="10" name="Title 1">
            <a:extLst>
              <a:ext uri="{FF2B5EF4-FFF2-40B4-BE49-F238E27FC236}">
                <a16:creationId xmlns:a16="http://schemas.microsoft.com/office/drawing/2014/main" id="{F170A43A-F1A0-9C4E-4262-BB1FA730C2D0}"/>
              </a:ext>
            </a:extLst>
          </p:cNvPr>
          <p:cNvSpPr txBox="1">
            <a:spLocks/>
          </p:cNvSpPr>
          <p:nvPr/>
        </p:nvSpPr>
        <p:spPr>
          <a:xfrm>
            <a:off x="442913" y="4306182"/>
            <a:ext cx="5106988" cy="604484"/>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000" b="1" i="1" kern="1200">
                <a:solidFill>
                  <a:schemeClr val="bg1"/>
                </a:solidFill>
                <a:latin typeface="+mn-lt"/>
                <a:ea typeface="+mj-ea"/>
                <a:cs typeface="+mj-cs"/>
              </a:defRPr>
            </a:lvl1pPr>
          </a:lstStyle>
          <a:p>
            <a:r>
              <a:rPr lang="en-GB" sz="2400" b="0" i="0" dirty="0">
                <a:latin typeface="Open Sans" panose="020B0606030504020204" pitchFamily="34" charset="0"/>
              </a:rPr>
              <a:t>Click to edit Master title style</a:t>
            </a:r>
            <a:endParaRPr lang="en-US" sz="2400" b="0" i="0" dirty="0">
              <a:latin typeface="Open Sans" panose="020B0606030504020204" pitchFamily="34" charset="0"/>
            </a:endParaRPr>
          </a:p>
        </p:txBody>
      </p:sp>
      <p:sp>
        <p:nvSpPr>
          <p:cNvPr id="11" name="Title 1">
            <a:extLst>
              <a:ext uri="{FF2B5EF4-FFF2-40B4-BE49-F238E27FC236}">
                <a16:creationId xmlns:a16="http://schemas.microsoft.com/office/drawing/2014/main" id="{DEDF2BC0-E26C-44A0-B003-F01659449CE2}"/>
              </a:ext>
            </a:extLst>
          </p:cNvPr>
          <p:cNvSpPr txBox="1">
            <a:spLocks/>
          </p:cNvSpPr>
          <p:nvPr/>
        </p:nvSpPr>
        <p:spPr>
          <a:xfrm>
            <a:off x="442913" y="4373916"/>
            <a:ext cx="5106988" cy="604484"/>
          </a:xfrm>
          <a:prstGeom prst="rect">
            <a:avLst/>
          </a:prstGeom>
        </p:spPr>
        <p:txBody>
          <a:bodyPr vert="horz" wrap="square" lIns="0" tIns="0" rIns="0" bIns="0" rtlCol="0" anchor="t" anchorCtr="0">
            <a:noAutofit/>
          </a:bodyPr>
          <a:lstStyle>
            <a:lvl1pPr algn="l" defTabSz="914400" rtl="0" eaLnBrk="1" latinLnBrk="0" hangingPunct="1">
              <a:lnSpc>
                <a:spcPct val="100000"/>
              </a:lnSpc>
              <a:spcBef>
                <a:spcPct val="0"/>
              </a:spcBef>
              <a:spcAft>
                <a:spcPts val="3600"/>
              </a:spcAft>
              <a:buNone/>
              <a:defRPr sz="2800" b="1" i="1" kern="1200">
                <a:solidFill>
                  <a:schemeClr val="bg1"/>
                </a:solidFill>
                <a:latin typeface="+mn-lt"/>
                <a:ea typeface="+mj-ea"/>
                <a:cs typeface="+mj-cs"/>
              </a:defRPr>
            </a:lvl1pPr>
          </a:lstStyle>
          <a:p>
            <a:r>
              <a:rPr lang="en-GB" sz="2400" b="0" i="0" dirty="0">
                <a:latin typeface="Open Sans" panose="020B0606030504020204" pitchFamily="34" charset="0"/>
              </a:rPr>
              <a:t>Click to edit Master title style</a:t>
            </a:r>
            <a:endParaRPr lang="en-US" sz="2400" b="0" i="0" dirty="0">
              <a:latin typeface="Open Sans" panose="020B0606030504020204" pitchFamily="34" charset="0"/>
            </a:endParaRPr>
          </a:p>
        </p:txBody>
      </p:sp>
      <p:sp>
        <p:nvSpPr>
          <p:cNvPr id="3" name="Title 1">
            <a:extLst>
              <a:ext uri="{FF2B5EF4-FFF2-40B4-BE49-F238E27FC236}">
                <a16:creationId xmlns:a16="http://schemas.microsoft.com/office/drawing/2014/main" id="{27A1622D-B845-5AAA-F4F8-5D927458C761}"/>
              </a:ext>
            </a:extLst>
          </p:cNvPr>
          <p:cNvSpPr txBox="1">
            <a:spLocks/>
          </p:cNvSpPr>
          <p:nvPr userDrawn="1"/>
        </p:nvSpPr>
        <p:spPr>
          <a:xfrm>
            <a:off x="442913" y="3843338"/>
            <a:ext cx="5106988" cy="604484"/>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b="1" i="1" kern="1200">
                <a:solidFill>
                  <a:schemeClr val="accent1"/>
                </a:solidFill>
                <a:latin typeface="+mn-lt"/>
                <a:ea typeface="+mj-ea"/>
                <a:cs typeface="+mj-cs"/>
              </a:defRPr>
            </a:lvl1pPr>
          </a:lstStyle>
          <a:p>
            <a:r>
              <a:rPr lang="en-GB" sz="2400" b="0" i="0" dirty="0">
                <a:solidFill>
                  <a:schemeClr val="bg1"/>
                </a:solidFill>
                <a:latin typeface="Open Sans" panose="020B0606030504020204" pitchFamily="34" charset="0"/>
              </a:rPr>
              <a:t>Click to edit Master title style</a:t>
            </a:r>
            <a:endParaRPr lang="en-US" sz="2400" b="0" i="0" dirty="0">
              <a:solidFill>
                <a:schemeClr val="bg1"/>
              </a:solidFill>
              <a:latin typeface="Open Sans" panose="020B0606030504020204" pitchFamily="34" charset="0"/>
            </a:endParaRPr>
          </a:p>
        </p:txBody>
      </p:sp>
      <p:sp>
        <p:nvSpPr>
          <p:cNvPr id="4" name="Title 1">
            <a:extLst>
              <a:ext uri="{FF2B5EF4-FFF2-40B4-BE49-F238E27FC236}">
                <a16:creationId xmlns:a16="http://schemas.microsoft.com/office/drawing/2014/main" id="{23403B0D-8452-45F2-4209-DDB40F1D637F}"/>
              </a:ext>
            </a:extLst>
          </p:cNvPr>
          <p:cNvSpPr txBox="1">
            <a:spLocks/>
          </p:cNvSpPr>
          <p:nvPr userDrawn="1"/>
        </p:nvSpPr>
        <p:spPr>
          <a:xfrm>
            <a:off x="442913" y="4306182"/>
            <a:ext cx="5106988" cy="604484"/>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000" b="1" i="1" kern="1200">
                <a:solidFill>
                  <a:schemeClr val="bg1"/>
                </a:solidFill>
                <a:latin typeface="+mn-lt"/>
                <a:ea typeface="+mj-ea"/>
                <a:cs typeface="+mj-cs"/>
              </a:defRPr>
            </a:lvl1pPr>
          </a:lstStyle>
          <a:p>
            <a:r>
              <a:rPr lang="en-GB" sz="2400" b="0" i="0" dirty="0">
                <a:latin typeface="Open Sans" panose="020B0606030504020204" pitchFamily="34" charset="0"/>
              </a:rPr>
              <a:t>Click to edit Master title style</a:t>
            </a:r>
            <a:endParaRPr lang="en-US" sz="2400" b="0" i="0" dirty="0">
              <a:latin typeface="Open Sans" panose="020B0606030504020204" pitchFamily="34" charset="0"/>
            </a:endParaRPr>
          </a:p>
        </p:txBody>
      </p:sp>
      <p:sp>
        <p:nvSpPr>
          <p:cNvPr id="8" name="Title 1">
            <a:extLst>
              <a:ext uri="{FF2B5EF4-FFF2-40B4-BE49-F238E27FC236}">
                <a16:creationId xmlns:a16="http://schemas.microsoft.com/office/drawing/2014/main" id="{8D733D45-60A1-1F6D-DA2F-D50441F9FD75}"/>
              </a:ext>
            </a:extLst>
          </p:cNvPr>
          <p:cNvSpPr>
            <a:spLocks noGrp="1"/>
          </p:cNvSpPr>
          <p:nvPr>
            <p:ph type="title"/>
          </p:nvPr>
        </p:nvSpPr>
        <p:spPr>
          <a:xfrm>
            <a:off x="442912" y="4656999"/>
            <a:ext cx="6251801" cy="604484"/>
          </a:xfrm>
        </p:spPr>
        <p:txBody>
          <a:bodyPr/>
          <a:lstStyle>
            <a:lvl1pPr>
              <a:lnSpc>
                <a:spcPct val="100000"/>
              </a:lnSpc>
              <a:spcAft>
                <a:spcPts val="3600"/>
              </a:spcAft>
              <a:defRPr sz="3600" b="1" i="0">
                <a:solidFill>
                  <a:schemeClr val="accent1"/>
                </a:solidFill>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1880705680"/>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Strategy quote +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F4D80B-71DC-C997-D8CF-BF5CE8059A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95B8E0A8-5C2B-03D1-DDC2-D086F0C14FF8}"/>
              </a:ext>
            </a:extLst>
          </p:cNvPr>
          <p:cNvSpPr/>
          <p:nvPr userDrawn="1"/>
        </p:nvSpPr>
        <p:spPr>
          <a:xfrm>
            <a:off x="0" y="1304926"/>
            <a:ext cx="12192000"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12" name="Picture 11">
            <a:extLst>
              <a:ext uri="{FF2B5EF4-FFF2-40B4-BE49-F238E27FC236}">
                <a16:creationId xmlns:a16="http://schemas.microsoft.com/office/drawing/2014/main" id="{651BCA99-9FBE-9E1B-1481-CF4AEDC1CFC3}"/>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13" name="Picture 12">
            <a:extLst>
              <a:ext uri="{FF2B5EF4-FFF2-40B4-BE49-F238E27FC236}">
                <a16:creationId xmlns:a16="http://schemas.microsoft.com/office/drawing/2014/main" id="{13A5EB7B-A94D-867B-CBFA-183B9BDBCB47}"/>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a:xfrm>
            <a:off x="442912" y="5454117"/>
            <a:ext cx="6251801" cy="604484"/>
          </a:xfrm>
        </p:spPr>
        <p:txBody>
          <a:bodyPr/>
          <a:lstStyle>
            <a:lvl1pPr>
              <a:lnSpc>
                <a:spcPct val="100000"/>
              </a:lnSpc>
              <a:spcAft>
                <a:spcPts val="3600"/>
              </a:spcAft>
              <a:defRPr sz="3600" b="1" i="0">
                <a:solidFill>
                  <a:schemeClr val="bg1"/>
                </a:solidFill>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626372345"/>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_Strategy quote +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E6B01A-B9A4-A7B3-3BC9-67427DA2AC8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740" y="1"/>
            <a:ext cx="12196914" cy="6840000"/>
          </a:xfrm>
          <a:prstGeom prst="rect">
            <a:avLst/>
          </a:prstGeom>
        </p:spPr>
      </p:pic>
      <p:sp>
        <p:nvSpPr>
          <p:cNvPr id="3" name="Rectangle 2">
            <a:extLst>
              <a:ext uri="{FF2B5EF4-FFF2-40B4-BE49-F238E27FC236}">
                <a16:creationId xmlns:a16="http://schemas.microsoft.com/office/drawing/2014/main" id="{2F2966BF-192F-A7EB-5EE8-C15679BF5965}"/>
              </a:ext>
            </a:extLst>
          </p:cNvPr>
          <p:cNvSpPr/>
          <p:nvPr userDrawn="1"/>
        </p:nvSpPr>
        <p:spPr>
          <a:xfrm>
            <a:off x="0" y="1304926"/>
            <a:ext cx="12192000"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12" name="Picture 11">
            <a:extLst>
              <a:ext uri="{FF2B5EF4-FFF2-40B4-BE49-F238E27FC236}">
                <a16:creationId xmlns:a16="http://schemas.microsoft.com/office/drawing/2014/main" id="{651BCA99-9FBE-9E1B-1481-CF4AEDC1CFC3}"/>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13" name="Picture 12">
            <a:extLst>
              <a:ext uri="{FF2B5EF4-FFF2-40B4-BE49-F238E27FC236}">
                <a16:creationId xmlns:a16="http://schemas.microsoft.com/office/drawing/2014/main" id="{13A5EB7B-A94D-867B-CBFA-183B9BDBCB47}"/>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a:xfrm>
            <a:off x="442912" y="5454117"/>
            <a:ext cx="6251801" cy="604484"/>
          </a:xfrm>
        </p:spPr>
        <p:txBody>
          <a:bodyPr/>
          <a:lstStyle>
            <a:lvl1pPr>
              <a:lnSpc>
                <a:spcPct val="100000"/>
              </a:lnSpc>
              <a:spcAft>
                <a:spcPts val="3600"/>
              </a:spcAft>
              <a:defRPr sz="3600" b="1" i="0">
                <a:solidFill>
                  <a:schemeClr val="bg1"/>
                </a:solidFill>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914994155"/>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4_Strategy quote +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42B86C-C1DE-986D-D7A9-0E1CFBD5C84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0414"/>
            <a:ext cx="12236072" cy="6858000"/>
          </a:xfrm>
          <a:prstGeom prst="rect">
            <a:avLst/>
          </a:prstGeom>
        </p:spPr>
      </p:pic>
      <p:sp>
        <p:nvSpPr>
          <p:cNvPr id="3" name="Rectangle 2">
            <a:extLst>
              <a:ext uri="{FF2B5EF4-FFF2-40B4-BE49-F238E27FC236}">
                <a16:creationId xmlns:a16="http://schemas.microsoft.com/office/drawing/2014/main" id="{8A948124-AF31-8C37-00AB-0A031B9A98FD}"/>
              </a:ext>
            </a:extLst>
          </p:cNvPr>
          <p:cNvSpPr/>
          <p:nvPr userDrawn="1"/>
        </p:nvSpPr>
        <p:spPr>
          <a:xfrm>
            <a:off x="0" y="1304926"/>
            <a:ext cx="12192000"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12" name="Picture 11">
            <a:extLst>
              <a:ext uri="{FF2B5EF4-FFF2-40B4-BE49-F238E27FC236}">
                <a16:creationId xmlns:a16="http://schemas.microsoft.com/office/drawing/2014/main" id="{651BCA99-9FBE-9E1B-1481-CF4AEDC1CFC3}"/>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13" name="Picture 12">
            <a:extLst>
              <a:ext uri="{FF2B5EF4-FFF2-40B4-BE49-F238E27FC236}">
                <a16:creationId xmlns:a16="http://schemas.microsoft.com/office/drawing/2014/main" id="{13A5EB7B-A94D-867B-CBFA-183B9BDBCB47}"/>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a:xfrm>
            <a:off x="442912" y="5454117"/>
            <a:ext cx="6251801" cy="604484"/>
          </a:xfrm>
        </p:spPr>
        <p:txBody>
          <a:bodyPr/>
          <a:lstStyle>
            <a:lvl1pPr>
              <a:lnSpc>
                <a:spcPct val="100000"/>
              </a:lnSpc>
              <a:spcAft>
                <a:spcPts val="3600"/>
              </a:spcAft>
              <a:defRPr sz="3600" b="1" i="0">
                <a:solidFill>
                  <a:schemeClr val="bg1"/>
                </a:solidFill>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3552245474"/>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_Strategy quote +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1DCE59-0DEE-A125-1B3B-F613595019B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4CF1914-3CA0-FB7E-0503-163C77095FE9}"/>
              </a:ext>
            </a:extLst>
          </p:cNvPr>
          <p:cNvSpPr/>
          <p:nvPr userDrawn="1"/>
        </p:nvSpPr>
        <p:spPr>
          <a:xfrm>
            <a:off x="0" y="1304926"/>
            <a:ext cx="12192000"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12" name="Picture 11">
            <a:extLst>
              <a:ext uri="{FF2B5EF4-FFF2-40B4-BE49-F238E27FC236}">
                <a16:creationId xmlns:a16="http://schemas.microsoft.com/office/drawing/2014/main" id="{651BCA99-9FBE-9E1B-1481-CF4AEDC1CFC3}"/>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13" name="Picture 12">
            <a:extLst>
              <a:ext uri="{FF2B5EF4-FFF2-40B4-BE49-F238E27FC236}">
                <a16:creationId xmlns:a16="http://schemas.microsoft.com/office/drawing/2014/main" id="{13A5EB7B-A94D-867B-CBFA-183B9BDBCB47}"/>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a:xfrm>
            <a:off x="442912" y="5454117"/>
            <a:ext cx="6251801" cy="604484"/>
          </a:xfrm>
        </p:spPr>
        <p:txBody>
          <a:bodyPr/>
          <a:lstStyle>
            <a:lvl1pPr>
              <a:lnSpc>
                <a:spcPct val="100000"/>
              </a:lnSpc>
              <a:spcAft>
                <a:spcPts val="3600"/>
              </a:spcAft>
              <a:defRPr sz="3600" b="1" i="0">
                <a:solidFill>
                  <a:schemeClr val="bg1"/>
                </a:solidFill>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4047905333"/>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6_Strategy quote +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1DCE59-0DEE-A125-1B3B-F613595019B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8D9D66AB-5C84-C804-6D2C-C0A8E8C2C3C3}"/>
              </a:ext>
            </a:extLst>
          </p:cNvPr>
          <p:cNvSpPr/>
          <p:nvPr userDrawn="1"/>
        </p:nvSpPr>
        <p:spPr>
          <a:xfrm>
            <a:off x="0" y="1304926"/>
            <a:ext cx="12192000"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12" name="Picture 11">
            <a:extLst>
              <a:ext uri="{FF2B5EF4-FFF2-40B4-BE49-F238E27FC236}">
                <a16:creationId xmlns:a16="http://schemas.microsoft.com/office/drawing/2014/main" id="{651BCA99-9FBE-9E1B-1481-CF4AEDC1CFC3}"/>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13" name="Picture 12">
            <a:extLst>
              <a:ext uri="{FF2B5EF4-FFF2-40B4-BE49-F238E27FC236}">
                <a16:creationId xmlns:a16="http://schemas.microsoft.com/office/drawing/2014/main" id="{13A5EB7B-A94D-867B-CBFA-183B9BDBCB47}"/>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a:xfrm>
            <a:off x="442912" y="5454117"/>
            <a:ext cx="6251801" cy="604484"/>
          </a:xfrm>
        </p:spPr>
        <p:txBody>
          <a:bodyPr/>
          <a:lstStyle>
            <a:lvl1pPr>
              <a:lnSpc>
                <a:spcPct val="100000"/>
              </a:lnSpc>
              <a:spcAft>
                <a:spcPts val="3600"/>
              </a:spcAft>
              <a:defRPr sz="3600" b="1" i="0">
                <a:solidFill>
                  <a:schemeClr val="bg1"/>
                </a:solidFill>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3932938418"/>
      </p:ext>
    </p:extLst>
  </p:cSld>
  <p:clrMapOvr>
    <a:masterClrMapping/>
  </p:clrMapOvr>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7_Strategy quote +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AE8CEC-1A83-A83C-FB92-CAF1477F9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4" name="Rectangle 3">
            <a:extLst>
              <a:ext uri="{FF2B5EF4-FFF2-40B4-BE49-F238E27FC236}">
                <a16:creationId xmlns:a16="http://schemas.microsoft.com/office/drawing/2014/main" id="{8B48AEAC-D8DC-AEA5-C251-9934CC6E2353}"/>
              </a:ext>
            </a:extLst>
          </p:cNvPr>
          <p:cNvSpPr/>
          <p:nvPr userDrawn="1"/>
        </p:nvSpPr>
        <p:spPr>
          <a:xfrm>
            <a:off x="0" y="1304926"/>
            <a:ext cx="12192000"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12" name="Picture 11">
            <a:extLst>
              <a:ext uri="{FF2B5EF4-FFF2-40B4-BE49-F238E27FC236}">
                <a16:creationId xmlns:a16="http://schemas.microsoft.com/office/drawing/2014/main" id="{651BCA99-9FBE-9E1B-1481-CF4AEDC1CFC3}"/>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13" name="Picture 12">
            <a:extLst>
              <a:ext uri="{FF2B5EF4-FFF2-40B4-BE49-F238E27FC236}">
                <a16:creationId xmlns:a16="http://schemas.microsoft.com/office/drawing/2014/main" id="{13A5EB7B-A94D-867B-CBFA-183B9BDBCB47}"/>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a:xfrm>
            <a:off x="442912" y="5454117"/>
            <a:ext cx="6251801" cy="604484"/>
          </a:xfrm>
        </p:spPr>
        <p:txBody>
          <a:bodyPr/>
          <a:lstStyle>
            <a:lvl1pPr>
              <a:lnSpc>
                <a:spcPct val="100000"/>
              </a:lnSpc>
              <a:spcAft>
                <a:spcPts val="3600"/>
              </a:spcAft>
              <a:defRPr sz="3600" b="1" i="0">
                <a:solidFill>
                  <a:schemeClr val="bg1"/>
                </a:solidFill>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3518221897"/>
      </p:ext>
    </p:extLst>
  </p:cSld>
  <p:clrMapOvr>
    <a:masterClrMapping/>
  </p:clrMapOvr>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Introduction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p:txBody>
          <a:bodyPr/>
          <a:lstStyle>
            <a:lvl1pPr>
              <a:defRPr b="1" i="0">
                <a:latin typeface="Aleo" pitchFamily="2" charset="77"/>
                <a:ea typeface="Open Sans" panose="020B0606030504020204" pitchFamily="34" charset="0"/>
                <a:cs typeface="Open Sans" panose="020B0606030504020204" pitchFamily="34" charset="0"/>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9A415BB8-D774-B2F2-0625-9BFD606D45DE}"/>
              </a:ext>
            </a:extLst>
          </p:cNvPr>
          <p:cNvSpPr>
            <a:spLocks noGrp="1"/>
          </p:cNvSpPr>
          <p:nvPr>
            <p:ph sz="half" idx="1"/>
          </p:nvPr>
        </p:nvSpPr>
        <p:spPr>
          <a:xfrm>
            <a:off x="447676" y="1304926"/>
            <a:ext cx="5576887" cy="4572000"/>
          </a:xfrm>
        </p:spPr>
        <p:txBody>
          <a:bodyPr/>
          <a:lstStyle>
            <a:lvl1pPr marL="0" indent="0">
              <a:spcBef>
                <a:spcPts val="0"/>
              </a:spcBef>
              <a:spcAft>
                <a:spcPts val="600"/>
              </a:spcAft>
              <a:buNone/>
              <a:defRPr sz="1800" b="0" i="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GB" dirty="0"/>
              <a:t>Click to edit Master text styles</a:t>
            </a:r>
          </a:p>
        </p:txBody>
      </p:sp>
      <p:sp>
        <p:nvSpPr>
          <p:cNvPr id="4" name="Content Placeholder 3">
            <a:extLst>
              <a:ext uri="{FF2B5EF4-FFF2-40B4-BE49-F238E27FC236}">
                <a16:creationId xmlns:a16="http://schemas.microsoft.com/office/drawing/2014/main" id="{DD52245B-6045-F907-FC84-E6722A4209FC}"/>
              </a:ext>
            </a:extLst>
          </p:cNvPr>
          <p:cNvSpPr>
            <a:spLocks noGrp="1"/>
          </p:cNvSpPr>
          <p:nvPr>
            <p:ph sz="half" idx="2"/>
          </p:nvPr>
        </p:nvSpPr>
        <p:spPr>
          <a:xfrm>
            <a:off x="6172200" y="1304926"/>
            <a:ext cx="5576888" cy="4572000"/>
          </a:xfrm>
        </p:spPr>
        <p:txBody>
          <a:bodyPr/>
          <a:lstStyle>
            <a:lvl1pPr marL="0" indent="0">
              <a:spcBef>
                <a:spcPts val="0"/>
              </a:spcBef>
              <a:spcAft>
                <a:spcPts val="600"/>
              </a:spcAft>
              <a:buNone/>
              <a:defRPr sz="1800" b="0" i="0" baseline="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GB" dirty="0"/>
              <a:t>Click to edit Master text styles</a:t>
            </a:r>
          </a:p>
        </p:txBody>
      </p:sp>
    </p:spTree>
    <p:extLst>
      <p:ext uri="{BB962C8B-B14F-4D97-AF65-F5344CB8AC3E}">
        <p14:creationId xmlns:p14="http://schemas.microsoft.com/office/powerpoint/2010/main" val="2833426964"/>
      </p:ext>
    </p:extLst>
  </p:cSld>
  <p:clrMapOvr>
    <a:masterClrMapping/>
  </p:clrMapOvr>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Introduction Content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p:txBody>
          <a:bodyPr/>
          <a:lstStyle>
            <a:lvl1pPr>
              <a:defRPr b="1" i="0">
                <a:latin typeface="Aleo" pitchFamily="2" charset="77"/>
                <a:ea typeface="Open Sans" panose="020B0606030504020204" pitchFamily="34" charset="0"/>
                <a:cs typeface="Open Sans" panose="020B0606030504020204" pitchFamily="34" charset="0"/>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9A415BB8-D774-B2F2-0625-9BFD606D45DE}"/>
              </a:ext>
            </a:extLst>
          </p:cNvPr>
          <p:cNvSpPr>
            <a:spLocks noGrp="1"/>
          </p:cNvSpPr>
          <p:nvPr>
            <p:ph sz="half" idx="1"/>
          </p:nvPr>
        </p:nvSpPr>
        <p:spPr>
          <a:xfrm>
            <a:off x="447676" y="1304925"/>
            <a:ext cx="5576887" cy="4572001"/>
          </a:xfrm>
        </p:spPr>
        <p:txBody>
          <a:bodyPr/>
          <a:lstStyle>
            <a:lvl1pPr marL="0" indent="0">
              <a:spcBef>
                <a:spcPts val="0"/>
              </a:spcBef>
              <a:spcAft>
                <a:spcPts val="1200"/>
              </a:spcAft>
              <a:buNone/>
              <a:defRPr sz="2000" b="0" i="0">
                <a:latin typeface="Open Sans" panose="020B0606030504020204" pitchFamily="34" charset="0"/>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GB" dirty="0"/>
              <a:t>Click to edit Master text styles</a:t>
            </a:r>
          </a:p>
        </p:txBody>
      </p:sp>
      <p:sp>
        <p:nvSpPr>
          <p:cNvPr id="5" name="Picture Placeholder 2">
            <a:extLst>
              <a:ext uri="{FF2B5EF4-FFF2-40B4-BE49-F238E27FC236}">
                <a16:creationId xmlns:a16="http://schemas.microsoft.com/office/drawing/2014/main" id="{6DDCFD92-E162-5C0C-839B-143E56BEFA3A}"/>
              </a:ext>
            </a:extLst>
          </p:cNvPr>
          <p:cNvSpPr>
            <a:spLocks noGrp="1"/>
          </p:cNvSpPr>
          <p:nvPr>
            <p:ph type="pic" idx="13"/>
          </p:nvPr>
        </p:nvSpPr>
        <p:spPr>
          <a:xfrm>
            <a:off x="6167439" y="1304926"/>
            <a:ext cx="5586412" cy="4572000"/>
          </a:xfrm>
        </p:spPr>
        <p:txBody>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Tree>
    <p:extLst>
      <p:ext uri="{BB962C8B-B14F-4D97-AF65-F5344CB8AC3E}">
        <p14:creationId xmlns:p14="http://schemas.microsoft.com/office/powerpoint/2010/main" val="267514434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py + Image ">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D564C-6FC6-814E-A967-BA0B23EB7BCA}"/>
              </a:ext>
            </a:extLst>
          </p:cNvPr>
          <p:cNvSpPr>
            <a:spLocks noGrp="1"/>
          </p:cNvSpPr>
          <p:nvPr>
            <p:ph type="title"/>
          </p:nvPr>
        </p:nvSpPr>
        <p:spPr>
          <a:xfrm>
            <a:off x="489857" y="511629"/>
            <a:ext cx="7503260" cy="610589"/>
          </a:xfrm>
        </p:spPr>
        <p:txBody>
          <a:bodyPr anchor="t">
            <a:normAutofit/>
          </a:bodyPr>
          <a:lstStyle>
            <a:lvl1pPr>
              <a:defRPr sz="2800" b="0" i="0">
                <a:solidFill>
                  <a:srgbClr val="42B6E6"/>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BDC64E37-4A0F-ED47-8FD6-0780DA5C74D4}"/>
              </a:ext>
            </a:extLst>
          </p:cNvPr>
          <p:cNvSpPr>
            <a:spLocks noGrp="1"/>
          </p:cNvSpPr>
          <p:nvPr>
            <p:ph type="sldNum" sz="quarter" idx="12"/>
          </p:nvPr>
        </p:nvSpPr>
        <p:spPr/>
        <p:txBody>
          <a:bodyPr/>
          <a:lstStyle/>
          <a:p>
            <a:fld id="{79B1A236-F7F7-FA48-A909-8CCE9CB60875}" type="slidenum">
              <a:rPr lang="en-US" smtClean="0"/>
              <a:t>‹#›</a:t>
            </a:fld>
            <a:endParaRPr lang="en-US"/>
          </a:p>
        </p:txBody>
      </p:sp>
      <p:pic>
        <p:nvPicPr>
          <p:cNvPr id="25" name="Picture 24">
            <a:extLst>
              <a:ext uri="{FF2B5EF4-FFF2-40B4-BE49-F238E27FC236}">
                <a16:creationId xmlns:a16="http://schemas.microsoft.com/office/drawing/2014/main" id="{CEAE4CAC-95CF-1444-A75C-DF0F8C56E1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9857" y="6102069"/>
            <a:ext cx="1555532" cy="387913"/>
          </a:xfrm>
          <a:prstGeom prst="rect">
            <a:avLst/>
          </a:prstGeom>
        </p:spPr>
      </p:pic>
      <p:sp>
        <p:nvSpPr>
          <p:cNvPr id="23" name="Picture Placeholder 22">
            <a:extLst>
              <a:ext uri="{FF2B5EF4-FFF2-40B4-BE49-F238E27FC236}">
                <a16:creationId xmlns:a16="http://schemas.microsoft.com/office/drawing/2014/main" id="{605F4236-AE2F-C54C-B530-C94C8DCB4418}"/>
              </a:ext>
            </a:extLst>
          </p:cNvPr>
          <p:cNvSpPr>
            <a:spLocks noGrp="1"/>
          </p:cNvSpPr>
          <p:nvPr>
            <p:ph type="pic" sz="quarter" idx="14" hasCustomPrompt="1"/>
          </p:nvPr>
        </p:nvSpPr>
        <p:spPr>
          <a:xfrm>
            <a:off x="7057984" y="1021057"/>
            <a:ext cx="6840000" cy="6840000"/>
          </a:xfrm>
          <a:prstGeom prst="ellipse">
            <a:avLst/>
          </a:prstGeom>
        </p:spPr>
        <p:txBody>
          <a:bodyPr anchor="ctr">
            <a:normAutofit/>
          </a:bodyPr>
          <a:lstStyle>
            <a:lvl1pPr marL="0" indent="0" algn="ctr">
              <a:buNone/>
              <a:defRPr sz="1400">
                <a:solidFill>
                  <a:schemeClr val="tx1">
                    <a:lumMod val="75000"/>
                    <a:lumOff val="25000"/>
                  </a:schemeClr>
                </a:solidFill>
              </a:defRPr>
            </a:lvl1pPr>
          </a:lstStyle>
          <a:p>
            <a:r>
              <a:rPr lang="en-US"/>
              <a:t>Click on icon to place image</a:t>
            </a:r>
          </a:p>
        </p:txBody>
      </p:sp>
      <p:sp>
        <p:nvSpPr>
          <p:cNvPr id="7" name="Content Placeholder 2">
            <a:extLst>
              <a:ext uri="{FF2B5EF4-FFF2-40B4-BE49-F238E27FC236}">
                <a16:creationId xmlns:a16="http://schemas.microsoft.com/office/drawing/2014/main" id="{EF5710EB-9C53-4C12-B518-A2A445E863CD}"/>
              </a:ext>
            </a:extLst>
          </p:cNvPr>
          <p:cNvSpPr>
            <a:spLocks noGrp="1"/>
          </p:cNvSpPr>
          <p:nvPr>
            <p:ph idx="1"/>
          </p:nvPr>
        </p:nvSpPr>
        <p:spPr>
          <a:xfrm>
            <a:off x="489857" y="1246909"/>
            <a:ext cx="6312726" cy="4308764"/>
          </a:xfrm>
        </p:spPr>
        <p:txBody>
          <a:bodyPr/>
          <a:lstStyle>
            <a:lvl1pPr>
              <a:defRPr sz="24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0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4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4032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General Content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p:txBody>
          <a:bodyPr/>
          <a:lstStyle>
            <a:lvl1pPr>
              <a:defRPr b="1" i="0">
                <a:latin typeface="Aleo" pitchFamily="2" charset="77"/>
                <a:ea typeface="Open Sans" panose="020B0606030504020204" pitchFamily="34" charset="0"/>
                <a:cs typeface="Open Sans" panose="020B0606030504020204" pitchFamily="34" charset="0"/>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9A415BB8-D774-B2F2-0625-9BFD606D45DE}"/>
              </a:ext>
            </a:extLst>
          </p:cNvPr>
          <p:cNvSpPr>
            <a:spLocks noGrp="1"/>
          </p:cNvSpPr>
          <p:nvPr>
            <p:ph sz="half" idx="1"/>
          </p:nvPr>
        </p:nvSpPr>
        <p:spPr>
          <a:xfrm>
            <a:off x="447676" y="1304925"/>
            <a:ext cx="5576887" cy="4572000"/>
          </a:xfrm>
        </p:spPr>
        <p:txBody>
          <a:bodyPr/>
          <a:lstStyle>
            <a:lvl1pPr marL="0" indent="0">
              <a:spcBef>
                <a:spcPts val="0"/>
              </a:spcBef>
              <a:spcAft>
                <a:spcPts val="1200"/>
              </a:spcAft>
              <a:buNone/>
              <a:defRPr sz="2000" b="0" i="0">
                <a:latin typeface="Open Sans" panose="020B0606030504020204" pitchFamily="34" charset="0"/>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GB"/>
              <a:t>Click to edit Master text styles</a:t>
            </a:r>
          </a:p>
        </p:txBody>
      </p:sp>
      <p:sp>
        <p:nvSpPr>
          <p:cNvPr id="5" name="Picture Placeholder 2">
            <a:extLst>
              <a:ext uri="{FF2B5EF4-FFF2-40B4-BE49-F238E27FC236}">
                <a16:creationId xmlns:a16="http://schemas.microsoft.com/office/drawing/2014/main" id="{6DDCFD92-E162-5C0C-839B-143E56BEFA3A}"/>
              </a:ext>
            </a:extLst>
          </p:cNvPr>
          <p:cNvSpPr>
            <a:spLocks noGrp="1"/>
          </p:cNvSpPr>
          <p:nvPr>
            <p:ph type="pic" idx="13"/>
          </p:nvPr>
        </p:nvSpPr>
        <p:spPr>
          <a:xfrm>
            <a:off x="6167439" y="1304925"/>
            <a:ext cx="5586412" cy="4572000"/>
          </a:xfrm>
        </p:spPr>
        <p:txBody>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Tree>
    <p:extLst>
      <p:ext uri="{BB962C8B-B14F-4D97-AF65-F5344CB8AC3E}">
        <p14:creationId xmlns:p14="http://schemas.microsoft.com/office/powerpoint/2010/main" val="4030092260"/>
      </p:ext>
    </p:extLst>
  </p:cSld>
  <p:clrMapOvr>
    <a:masterClrMapping/>
  </p:clrMapOvr>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BE502-03B9-D7B6-502F-4EFCB87069AB}"/>
              </a:ext>
            </a:extLst>
          </p:cNvPr>
          <p:cNvSpPr>
            <a:spLocks noGrp="1"/>
          </p:cNvSpPr>
          <p:nvPr>
            <p:ph type="title"/>
          </p:nvPr>
        </p:nvSpPr>
        <p:spPr>
          <a:xfrm>
            <a:off x="442912" y="365126"/>
            <a:ext cx="11306175" cy="795338"/>
          </a:xfrm>
        </p:spPr>
        <p:txBody>
          <a:bodyPr/>
          <a:lstStyle>
            <a:lvl1pPr>
              <a:defRPr b="1" i="0">
                <a:latin typeface="Aleo" pitchFamily="2" charset="77"/>
                <a:ea typeface="Open Sans" panose="020B0606030504020204" pitchFamily="34" charset="0"/>
                <a:cs typeface="Open Sans" panose="020B0606030504020204" pitchFamily="34" charset="0"/>
              </a:defRPr>
            </a:lvl1p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81987277-49FD-EA23-9BD4-35F69343F2C8}"/>
              </a:ext>
            </a:extLst>
          </p:cNvPr>
          <p:cNvSpPr>
            <a:spLocks noGrp="1"/>
          </p:cNvSpPr>
          <p:nvPr>
            <p:ph type="body" idx="1"/>
          </p:nvPr>
        </p:nvSpPr>
        <p:spPr>
          <a:xfrm>
            <a:off x="442915" y="1329829"/>
            <a:ext cx="5576885" cy="332399"/>
          </a:xfrm>
        </p:spPr>
        <p:txBody>
          <a:bodyPr anchor="t" anchorCtr="0">
            <a:noAutofit/>
          </a:bodyPr>
          <a:lstStyle>
            <a:lvl1pPr marL="0" indent="0">
              <a:buNone/>
              <a:defRPr sz="2000" b="1" i="0">
                <a:solidFill>
                  <a:schemeClr val="accent1"/>
                </a:solidFill>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F02B2D7A-8F46-3D8F-A818-546E05693798}"/>
              </a:ext>
            </a:extLst>
          </p:cNvPr>
          <p:cNvSpPr>
            <a:spLocks noGrp="1"/>
          </p:cNvSpPr>
          <p:nvPr>
            <p:ph sz="half" idx="2"/>
          </p:nvPr>
        </p:nvSpPr>
        <p:spPr>
          <a:xfrm>
            <a:off x="442912" y="1801690"/>
            <a:ext cx="5581651" cy="4075235"/>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a:extLst>
              <a:ext uri="{FF2B5EF4-FFF2-40B4-BE49-F238E27FC236}">
                <a16:creationId xmlns:a16="http://schemas.microsoft.com/office/drawing/2014/main" id="{F2ED611D-93CA-1928-4333-36A6313AA667}"/>
              </a:ext>
            </a:extLst>
          </p:cNvPr>
          <p:cNvSpPr>
            <a:spLocks noGrp="1"/>
          </p:cNvSpPr>
          <p:nvPr>
            <p:ph type="body" sz="quarter" idx="3"/>
          </p:nvPr>
        </p:nvSpPr>
        <p:spPr>
          <a:xfrm>
            <a:off x="6172202" y="1329829"/>
            <a:ext cx="5576886" cy="332399"/>
          </a:xfrm>
        </p:spPr>
        <p:txBody>
          <a:bodyPr anchor="t" anchorCtr="0">
            <a:noAutofit/>
          </a:bodyPr>
          <a:lstStyle>
            <a:lvl1pPr marL="0" indent="0">
              <a:buNone/>
              <a:defRPr sz="2000" b="1" i="0">
                <a:solidFill>
                  <a:schemeClr val="accent1"/>
                </a:solidFill>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E1FC088-3FA4-6109-9E65-A6D1A8006B99}"/>
              </a:ext>
            </a:extLst>
          </p:cNvPr>
          <p:cNvSpPr>
            <a:spLocks noGrp="1"/>
          </p:cNvSpPr>
          <p:nvPr>
            <p:ph sz="quarter" idx="4"/>
          </p:nvPr>
        </p:nvSpPr>
        <p:spPr>
          <a:xfrm>
            <a:off x="6172200" y="1801690"/>
            <a:ext cx="5576888" cy="4075235"/>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2040156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E5C64-E44D-2E73-233C-1CC18347837F}"/>
              </a:ext>
            </a:extLst>
          </p:cNvPr>
          <p:cNvSpPr>
            <a:spLocks noGrp="1"/>
          </p:cNvSpPr>
          <p:nvPr>
            <p:ph type="title"/>
          </p:nvPr>
        </p:nvSpPr>
        <p:spPr>
          <a:xfrm>
            <a:off x="442913" y="386461"/>
            <a:ext cx="11306175" cy="498598"/>
          </a:xfrm>
        </p:spPr>
        <p:txBody>
          <a:bodyPr/>
          <a:lstStyle>
            <a:lvl1pPr>
              <a:defRPr sz="3200" b="1" i="0">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06F9866-A8F6-90CE-F31C-E8533D0DF740}"/>
              </a:ext>
            </a:extLst>
          </p:cNvPr>
          <p:cNvSpPr>
            <a:spLocks noGrp="1"/>
          </p:cNvSpPr>
          <p:nvPr>
            <p:ph idx="1"/>
          </p:nvPr>
        </p:nvSpPr>
        <p:spPr>
          <a:xfrm>
            <a:off x="442913" y="1304925"/>
            <a:ext cx="11306175" cy="4572000"/>
          </a:xfrm>
        </p:spPr>
        <p:txBody>
          <a:bodyPr/>
          <a:lstStyle>
            <a:lvl1pPr>
              <a:defRPr sz="1800" b="0" i="0">
                <a:latin typeface="Open Sans" panose="020B0606030504020204" pitchFamily="34" charset="0"/>
              </a:defRPr>
            </a:lvl1pPr>
            <a:lvl2pPr>
              <a:defRPr sz="1800" b="0" i="0">
                <a:latin typeface="Open Sans" panose="020B0606030504020204" pitchFamily="34" charset="0"/>
              </a:defRPr>
            </a:lvl2pPr>
            <a:lvl3pPr>
              <a:defRPr sz="1800" b="0" i="0">
                <a:latin typeface="Open Sans" panose="020B0606030504020204" pitchFamily="34" charset="0"/>
              </a:defRPr>
            </a:lvl3pPr>
            <a:lvl4pPr>
              <a:defRPr sz="1800" b="0" i="0">
                <a:latin typeface="Open Sans" panose="020B0606030504020204" pitchFamily="34" charset="0"/>
              </a:defRPr>
            </a:lvl4pPr>
            <a:lvl5pPr>
              <a:defRPr sz="1800" b="0" i="0">
                <a:latin typeface="Open Sans" panose="020B06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31718560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9003-4379-3D05-EE46-FB151E8B81BC}"/>
              </a:ext>
            </a:extLst>
          </p:cNvPr>
          <p:cNvSpPr>
            <a:spLocks noGrp="1"/>
          </p:cNvSpPr>
          <p:nvPr>
            <p:ph type="title"/>
          </p:nvPr>
        </p:nvSpPr>
        <p:spPr/>
        <p:txBody>
          <a:bodyPr/>
          <a:lstStyle>
            <a:lvl1pPr>
              <a:defRPr b="1" i="0">
                <a:latin typeface="Aleo" pitchFamily="2" charset="77"/>
                <a:ea typeface="Open Sans" panose="020B0606030504020204" pitchFamily="34" charset="0"/>
                <a:cs typeface="Open Sans" panose="020B0606030504020204" pitchFamily="34" charset="0"/>
              </a:defRPr>
            </a:lvl1pPr>
          </a:lstStyle>
          <a:p>
            <a:r>
              <a:rPr lang="en-GB"/>
              <a:t>Click to edit Master title style</a:t>
            </a:r>
            <a:endParaRPr lang="en-US" dirty="0"/>
          </a:p>
        </p:txBody>
      </p:sp>
    </p:spTree>
    <p:extLst>
      <p:ext uri="{BB962C8B-B14F-4D97-AF65-F5344CB8AC3E}">
        <p14:creationId xmlns:p14="http://schemas.microsoft.com/office/powerpoint/2010/main" val="88392171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441778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687FD-9206-641A-4825-EF345A667C8D}"/>
              </a:ext>
            </a:extLst>
          </p:cNvPr>
          <p:cNvSpPr>
            <a:spLocks noGrp="1"/>
          </p:cNvSpPr>
          <p:nvPr>
            <p:ph type="ctrTitle"/>
          </p:nvPr>
        </p:nvSpPr>
        <p:spPr>
          <a:xfrm>
            <a:off x="442913" y="4326483"/>
            <a:ext cx="11306175" cy="1379411"/>
          </a:xfrm>
        </p:spPr>
        <p:txBody>
          <a:bodyPr anchor="t" anchorCtr="0">
            <a:noAutofit/>
          </a:bodyPr>
          <a:lstStyle>
            <a:lvl1pPr algn="l">
              <a:defRPr sz="4000" b="1" i="0" baseline="0">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3B4AB636-658C-BDB0-8D92-B604E245A35D}"/>
              </a:ext>
            </a:extLst>
          </p:cNvPr>
          <p:cNvSpPr>
            <a:spLocks noGrp="1"/>
          </p:cNvSpPr>
          <p:nvPr>
            <p:ph type="subTitle" idx="1"/>
          </p:nvPr>
        </p:nvSpPr>
        <p:spPr>
          <a:xfrm>
            <a:off x="442913" y="5176504"/>
            <a:ext cx="11306175" cy="394579"/>
          </a:xfrm>
        </p:spPr>
        <p:txBody>
          <a:bodyPr anchor="t" anchorCtr="0">
            <a:noAutofit/>
          </a:bodyPr>
          <a:lstStyle>
            <a:lvl1pPr marL="0" indent="0" algn="l">
              <a:buNone/>
              <a:defRPr sz="2000" b="1" i="0">
                <a:solidFill>
                  <a:schemeClr val="accent1"/>
                </a:solidFill>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16765381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Introduction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p:txBody>
          <a:bodyPr/>
          <a:lstStyle>
            <a:lvl1pPr>
              <a:defRPr b="1" i="0">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9A415BB8-D774-B2F2-0625-9BFD606D45DE}"/>
              </a:ext>
            </a:extLst>
          </p:cNvPr>
          <p:cNvSpPr>
            <a:spLocks noGrp="1"/>
          </p:cNvSpPr>
          <p:nvPr>
            <p:ph sz="half" idx="1"/>
          </p:nvPr>
        </p:nvSpPr>
        <p:spPr>
          <a:xfrm>
            <a:off x="447676" y="1304926"/>
            <a:ext cx="5576887" cy="4571999"/>
          </a:xfrm>
        </p:spPr>
        <p:txBody>
          <a:bodyPr/>
          <a:lstStyle>
            <a:lvl1pPr marL="0" indent="0">
              <a:spcBef>
                <a:spcPts val="0"/>
              </a:spcBef>
              <a:spcAft>
                <a:spcPts val="600"/>
              </a:spcAft>
              <a:buNone/>
              <a:defRPr sz="1800" b="0" i="0" baseline="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GB" dirty="0"/>
              <a:t>Click to edit Master text styles</a:t>
            </a:r>
          </a:p>
        </p:txBody>
      </p:sp>
      <p:sp>
        <p:nvSpPr>
          <p:cNvPr id="4" name="Content Placeholder 3">
            <a:extLst>
              <a:ext uri="{FF2B5EF4-FFF2-40B4-BE49-F238E27FC236}">
                <a16:creationId xmlns:a16="http://schemas.microsoft.com/office/drawing/2014/main" id="{DD52245B-6045-F907-FC84-E6722A4209FC}"/>
              </a:ext>
            </a:extLst>
          </p:cNvPr>
          <p:cNvSpPr>
            <a:spLocks noGrp="1"/>
          </p:cNvSpPr>
          <p:nvPr>
            <p:ph sz="half" idx="2"/>
          </p:nvPr>
        </p:nvSpPr>
        <p:spPr>
          <a:xfrm>
            <a:off x="6172200" y="1304926"/>
            <a:ext cx="5576888" cy="4572000"/>
          </a:xfrm>
        </p:spPr>
        <p:txBody>
          <a:bodyPr/>
          <a:lstStyle>
            <a:lvl1pPr marL="0" indent="0">
              <a:spcBef>
                <a:spcPts val="0"/>
              </a:spcBef>
              <a:spcAft>
                <a:spcPts val="600"/>
              </a:spcAft>
              <a:buNone/>
              <a:defRPr sz="1800" b="0" i="0" baseline="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GB" dirty="0"/>
              <a:t>Click to edit Master text styles</a:t>
            </a:r>
          </a:p>
        </p:txBody>
      </p:sp>
    </p:spTree>
    <p:extLst>
      <p:ext uri="{BB962C8B-B14F-4D97-AF65-F5344CB8AC3E}">
        <p14:creationId xmlns:p14="http://schemas.microsoft.com/office/powerpoint/2010/main" val="2019701094"/>
      </p:ext>
    </p:extLst>
  </p:cSld>
  <p:clrMapOvr>
    <a:masterClrMapping/>
  </p:clrMapOvr>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Section Full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687FD-9206-641A-4825-EF345A667C8D}"/>
              </a:ext>
            </a:extLst>
          </p:cNvPr>
          <p:cNvSpPr>
            <a:spLocks noGrp="1"/>
          </p:cNvSpPr>
          <p:nvPr>
            <p:ph type="ctrTitle"/>
          </p:nvPr>
        </p:nvSpPr>
        <p:spPr>
          <a:xfrm>
            <a:off x="442914" y="2420938"/>
            <a:ext cx="5581650" cy="1379411"/>
          </a:xfrm>
        </p:spPr>
        <p:txBody>
          <a:bodyPr anchor="t" anchorCtr="0">
            <a:noAutofit/>
          </a:bodyPr>
          <a:lstStyle>
            <a:lvl1pPr algn="l">
              <a:defRPr sz="4000" b="1" i="0">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11691019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py + Ic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079850-B273-C742-8B6F-2593772FE2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22811" y="6102069"/>
            <a:ext cx="1555532" cy="387913"/>
          </a:xfrm>
          <a:prstGeom prst="rect">
            <a:avLst/>
          </a:prstGeom>
        </p:spPr>
      </p:pic>
      <p:sp>
        <p:nvSpPr>
          <p:cNvPr id="5" name="Title 1">
            <a:extLst>
              <a:ext uri="{FF2B5EF4-FFF2-40B4-BE49-F238E27FC236}">
                <a16:creationId xmlns:a16="http://schemas.microsoft.com/office/drawing/2014/main" id="{EFA1F841-A484-484F-9A9A-2192F3DF9018}"/>
              </a:ext>
            </a:extLst>
          </p:cNvPr>
          <p:cNvSpPr>
            <a:spLocks noGrp="1"/>
          </p:cNvSpPr>
          <p:nvPr>
            <p:ph type="title"/>
          </p:nvPr>
        </p:nvSpPr>
        <p:spPr>
          <a:xfrm>
            <a:off x="489857" y="425309"/>
            <a:ext cx="9499270" cy="544510"/>
          </a:xfrm>
        </p:spPr>
        <p:txBody>
          <a:bodyPr anchor="t">
            <a:normAutofit/>
          </a:bodyPr>
          <a:lstStyle>
            <a:lvl1pPr>
              <a:defRPr sz="2800" b="0" i="0">
                <a:solidFill>
                  <a:srgbClr val="42B6E6"/>
                </a:solidFill>
                <a:latin typeface="+mj-lt"/>
                <a:cs typeface="Calibri Light" panose="020F0302020204030204" pitchFamily="34" charset="0"/>
              </a:defRPr>
            </a:lvl1pPr>
          </a:lstStyle>
          <a:p>
            <a:r>
              <a:rPr lang="en-US"/>
              <a:t>Click to edit Master title style</a:t>
            </a:r>
          </a:p>
        </p:txBody>
      </p:sp>
      <p:sp>
        <p:nvSpPr>
          <p:cNvPr id="6" name="Content Placeholder 2">
            <a:extLst>
              <a:ext uri="{FF2B5EF4-FFF2-40B4-BE49-F238E27FC236}">
                <a16:creationId xmlns:a16="http://schemas.microsoft.com/office/drawing/2014/main" id="{9B499EFC-D5E2-4CD5-B83C-1ABFFE500BCD}"/>
              </a:ext>
            </a:extLst>
          </p:cNvPr>
          <p:cNvSpPr>
            <a:spLocks noGrp="1"/>
          </p:cNvSpPr>
          <p:nvPr>
            <p:ph idx="1"/>
          </p:nvPr>
        </p:nvSpPr>
        <p:spPr>
          <a:xfrm>
            <a:off x="489856" y="1136073"/>
            <a:ext cx="11147961" cy="5296618"/>
          </a:xfrm>
        </p:spPr>
        <p:txBody>
          <a:bodyPr/>
          <a:lstStyle>
            <a:lvl1pPr>
              <a:defRPr sz="24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0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4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53B586EA-20BD-4248-B45F-730DCAC5F02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14771" y="329315"/>
            <a:ext cx="1581372" cy="392400"/>
          </a:xfrm>
          <a:prstGeom prst="rect">
            <a:avLst/>
          </a:prstGeom>
        </p:spPr>
      </p:pic>
      <p:sp>
        <p:nvSpPr>
          <p:cNvPr id="8" name="TextBox 11">
            <a:extLst>
              <a:ext uri="{FF2B5EF4-FFF2-40B4-BE49-F238E27FC236}">
                <a16:creationId xmlns:a16="http://schemas.microsoft.com/office/drawing/2014/main" id="{BABD4F54-2FD3-4A8B-ADF5-3BBB3EC10E57}"/>
              </a:ext>
            </a:extLst>
          </p:cNvPr>
          <p:cNvSpPr txBox="1"/>
          <p:nvPr userDrawn="1"/>
        </p:nvSpPr>
        <p:spPr>
          <a:xfrm>
            <a:off x="266740" y="6594631"/>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2022</a:t>
            </a:r>
          </a:p>
        </p:txBody>
      </p:sp>
    </p:spTree>
    <p:extLst>
      <p:ext uri="{BB962C8B-B14F-4D97-AF65-F5344CB8AC3E}">
        <p14:creationId xmlns:p14="http://schemas.microsoft.com/office/powerpoint/2010/main" val="3073073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A7AF5B-7520-5E4E-AEF8-AF1F4DE952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35079850-B273-C742-8B6F-2593772FE2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22811" y="6102069"/>
            <a:ext cx="1555532" cy="387913"/>
          </a:xfrm>
          <a:prstGeom prst="rect">
            <a:avLst/>
          </a:prstGeom>
        </p:spPr>
      </p:pic>
      <p:sp>
        <p:nvSpPr>
          <p:cNvPr id="11" name="Picture Placeholder 10">
            <a:extLst>
              <a:ext uri="{FF2B5EF4-FFF2-40B4-BE49-F238E27FC236}">
                <a16:creationId xmlns:a16="http://schemas.microsoft.com/office/drawing/2014/main" id="{B9E0B650-E0D5-804F-8AC1-ADA94E09EDA8}"/>
              </a:ext>
            </a:extLst>
          </p:cNvPr>
          <p:cNvSpPr>
            <a:spLocks noGrp="1"/>
          </p:cNvSpPr>
          <p:nvPr>
            <p:ph type="pic" sz="quarter" idx="13" hasCustomPrompt="1"/>
          </p:nvPr>
        </p:nvSpPr>
        <p:spPr>
          <a:xfrm>
            <a:off x="-392083" y="-207394"/>
            <a:ext cx="13006499" cy="6856311"/>
          </a:xfrm>
          <a:custGeom>
            <a:avLst/>
            <a:gdLst>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5714977 h 6858000"/>
              <a:gd name="connsiteX4" fmla="*/ 11048977 w 12192000"/>
              <a:gd name="connsiteY4" fmla="*/ 6858000 h 6858000"/>
              <a:gd name="connsiteX5" fmla="*/ 0 w 12192000"/>
              <a:gd name="connsiteY5" fmla="*/ 6858000 h 6858000"/>
              <a:gd name="connsiteX6" fmla="*/ 0 w 12192000"/>
              <a:gd name="connsiteY6" fmla="*/ 6858000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5714977 h 6858000"/>
              <a:gd name="connsiteX4" fmla="*/ 11048977 w 12192000"/>
              <a:gd name="connsiteY4" fmla="*/ 6858000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5714977 h 6858000"/>
              <a:gd name="connsiteX4" fmla="*/ 8933307 w 12192000"/>
              <a:gd name="connsiteY4" fmla="*/ 5997389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4997800 h 6858000"/>
              <a:gd name="connsiteX4" fmla="*/ 8933307 w 12192000"/>
              <a:gd name="connsiteY4" fmla="*/ 5997389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4997800 h 6858000"/>
              <a:gd name="connsiteX4" fmla="*/ 6880389 w 12192000"/>
              <a:gd name="connsiteY4" fmla="*/ 6302189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4997800 h 6858000"/>
              <a:gd name="connsiteX4" fmla="*/ 6880389 w 12192000"/>
              <a:gd name="connsiteY4" fmla="*/ 6302189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4997800 h 6858000"/>
              <a:gd name="connsiteX4" fmla="*/ 6987966 w 12192000"/>
              <a:gd name="connsiteY4" fmla="*/ 6248401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582153"/>
              <a:gd name="connsiteX1" fmla="*/ 12192000 w 12192000"/>
              <a:gd name="connsiteY1" fmla="*/ 0 h 6582153"/>
              <a:gd name="connsiteX2" fmla="*/ 12192000 w 12192000"/>
              <a:gd name="connsiteY2" fmla="*/ 0 h 6582153"/>
              <a:gd name="connsiteX3" fmla="*/ 12192000 w 12192000"/>
              <a:gd name="connsiteY3" fmla="*/ 4997800 h 6582153"/>
              <a:gd name="connsiteX4" fmla="*/ 6987966 w 12192000"/>
              <a:gd name="connsiteY4" fmla="*/ 6248401 h 6582153"/>
              <a:gd name="connsiteX5" fmla="*/ 0 w 12192000"/>
              <a:gd name="connsiteY5" fmla="*/ 6562165 h 6582153"/>
              <a:gd name="connsiteX6" fmla="*/ 5575 w 12192000"/>
              <a:gd name="connsiteY6" fmla="*/ 6551341 h 6582153"/>
              <a:gd name="connsiteX7" fmla="*/ 0 w 12192000"/>
              <a:gd name="connsiteY7" fmla="*/ 1143023 h 6582153"/>
              <a:gd name="connsiteX8" fmla="*/ 1143023 w 12192000"/>
              <a:gd name="connsiteY8" fmla="*/ 0 h 6582153"/>
              <a:gd name="connsiteX0" fmla="*/ 1143023 w 12192000"/>
              <a:gd name="connsiteY0" fmla="*/ 0 h 6609872"/>
              <a:gd name="connsiteX1" fmla="*/ 12192000 w 12192000"/>
              <a:gd name="connsiteY1" fmla="*/ 0 h 6609872"/>
              <a:gd name="connsiteX2" fmla="*/ 12192000 w 12192000"/>
              <a:gd name="connsiteY2" fmla="*/ 0 h 6609872"/>
              <a:gd name="connsiteX3" fmla="*/ 12192000 w 12192000"/>
              <a:gd name="connsiteY3" fmla="*/ 4997800 h 6609872"/>
              <a:gd name="connsiteX4" fmla="*/ 6987966 w 12192000"/>
              <a:gd name="connsiteY4" fmla="*/ 6248401 h 6609872"/>
              <a:gd name="connsiteX5" fmla="*/ 0 w 12192000"/>
              <a:gd name="connsiteY5" fmla="*/ 6562165 h 6609872"/>
              <a:gd name="connsiteX6" fmla="*/ 5575 w 12192000"/>
              <a:gd name="connsiteY6" fmla="*/ 6551341 h 6609872"/>
              <a:gd name="connsiteX7" fmla="*/ 0 w 12192000"/>
              <a:gd name="connsiteY7" fmla="*/ 1143023 h 6609872"/>
              <a:gd name="connsiteX8" fmla="*/ 1143023 w 12192000"/>
              <a:gd name="connsiteY8" fmla="*/ 0 h 6609872"/>
              <a:gd name="connsiteX0" fmla="*/ 1143023 w 12192000"/>
              <a:gd name="connsiteY0" fmla="*/ 0 h 6626202"/>
              <a:gd name="connsiteX1" fmla="*/ 12192000 w 12192000"/>
              <a:gd name="connsiteY1" fmla="*/ 0 h 6626202"/>
              <a:gd name="connsiteX2" fmla="*/ 12192000 w 12192000"/>
              <a:gd name="connsiteY2" fmla="*/ 0 h 6626202"/>
              <a:gd name="connsiteX3" fmla="*/ 12192000 w 12192000"/>
              <a:gd name="connsiteY3" fmla="*/ 4997800 h 6626202"/>
              <a:gd name="connsiteX4" fmla="*/ 6987966 w 12192000"/>
              <a:gd name="connsiteY4" fmla="*/ 6248401 h 6626202"/>
              <a:gd name="connsiteX5" fmla="*/ 0 w 12192000"/>
              <a:gd name="connsiteY5" fmla="*/ 6562165 h 6626202"/>
              <a:gd name="connsiteX6" fmla="*/ 5575 w 12192000"/>
              <a:gd name="connsiteY6" fmla="*/ 6551341 h 6626202"/>
              <a:gd name="connsiteX7" fmla="*/ 0 w 12192000"/>
              <a:gd name="connsiteY7" fmla="*/ 1143023 h 6626202"/>
              <a:gd name="connsiteX8" fmla="*/ 1143023 w 12192000"/>
              <a:gd name="connsiteY8" fmla="*/ 0 h 6626202"/>
              <a:gd name="connsiteX0" fmla="*/ 1143023 w 12192000"/>
              <a:gd name="connsiteY0" fmla="*/ 0 h 6626202"/>
              <a:gd name="connsiteX1" fmla="*/ 12192000 w 12192000"/>
              <a:gd name="connsiteY1" fmla="*/ 0 h 6626202"/>
              <a:gd name="connsiteX2" fmla="*/ 12192000 w 12192000"/>
              <a:gd name="connsiteY2" fmla="*/ 0 h 6626202"/>
              <a:gd name="connsiteX3" fmla="*/ 12192000 w 12192000"/>
              <a:gd name="connsiteY3" fmla="*/ 4997800 h 6626202"/>
              <a:gd name="connsiteX4" fmla="*/ 6987966 w 12192000"/>
              <a:gd name="connsiteY4" fmla="*/ 6248401 h 6626202"/>
              <a:gd name="connsiteX5" fmla="*/ 0 w 12192000"/>
              <a:gd name="connsiteY5" fmla="*/ 6562165 h 6626202"/>
              <a:gd name="connsiteX6" fmla="*/ 5575 w 12192000"/>
              <a:gd name="connsiteY6" fmla="*/ 6551341 h 6626202"/>
              <a:gd name="connsiteX7" fmla="*/ 0 w 12192000"/>
              <a:gd name="connsiteY7" fmla="*/ 1143023 h 6626202"/>
              <a:gd name="connsiteX8" fmla="*/ 1143023 w 12192000"/>
              <a:gd name="connsiteY8" fmla="*/ 0 h 6626202"/>
              <a:gd name="connsiteX0" fmla="*/ 1143023 w 12568518"/>
              <a:gd name="connsiteY0" fmla="*/ 0 h 6626202"/>
              <a:gd name="connsiteX1" fmla="*/ 12192000 w 12568518"/>
              <a:gd name="connsiteY1" fmla="*/ 0 h 6626202"/>
              <a:gd name="connsiteX2" fmla="*/ 12192000 w 12568518"/>
              <a:gd name="connsiteY2" fmla="*/ 0 h 6626202"/>
              <a:gd name="connsiteX3" fmla="*/ 12568518 w 12568518"/>
              <a:gd name="connsiteY3" fmla="*/ 4710929 h 6626202"/>
              <a:gd name="connsiteX4" fmla="*/ 6987966 w 12568518"/>
              <a:gd name="connsiteY4" fmla="*/ 6248401 h 6626202"/>
              <a:gd name="connsiteX5" fmla="*/ 0 w 12568518"/>
              <a:gd name="connsiteY5" fmla="*/ 6562165 h 6626202"/>
              <a:gd name="connsiteX6" fmla="*/ 5575 w 12568518"/>
              <a:gd name="connsiteY6" fmla="*/ 6551341 h 6626202"/>
              <a:gd name="connsiteX7" fmla="*/ 0 w 12568518"/>
              <a:gd name="connsiteY7" fmla="*/ 1143023 h 6626202"/>
              <a:gd name="connsiteX8" fmla="*/ 1143023 w 12568518"/>
              <a:gd name="connsiteY8" fmla="*/ 0 h 6626202"/>
              <a:gd name="connsiteX0" fmla="*/ 1143023 w 12568518"/>
              <a:gd name="connsiteY0" fmla="*/ 0 h 6626202"/>
              <a:gd name="connsiteX1" fmla="*/ 12192000 w 12568518"/>
              <a:gd name="connsiteY1" fmla="*/ 0 h 6626202"/>
              <a:gd name="connsiteX2" fmla="*/ 12192000 w 12568518"/>
              <a:gd name="connsiteY2" fmla="*/ 0 h 6626202"/>
              <a:gd name="connsiteX3" fmla="*/ 12568518 w 12568518"/>
              <a:gd name="connsiteY3" fmla="*/ 4710929 h 6626202"/>
              <a:gd name="connsiteX4" fmla="*/ 6987966 w 12568518"/>
              <a:gd name="connsiteY4" fmla="*/ 6248401 h 6626202"/>
              <a:gd name="connsiteX5" fmla="*/ 0 w 12568518"/>
              <a:gd name="connsiteY5" fmla="*/ 6562165 h 6626202"/>
              <a:gd name="connsiteX6" fmla="*/ 5575 w 12568518"/>
              <a:gd name="connsiteY6" fmla="*/ 6551341 h 6626202"/>
              <a:gd name="connsiteX7" fmla="*/ 0 w 12568518"/>
              <a:gd name="connsiteY7" fmla="*/ 1143023 h 6626202"/>
              <a:gd name="connsiteX8" fmla="*/ 1143023 w 12568518"/>
              <a:gd name="connsiteY8" fmla="*/ 0 h 6626202"/>
              <a:gd name="connsiteX0" fmla="*/ 1143023 w 12604377"/>
              <a:gd name="connsiteY0" fmla="*/ 0 h 6626202"/>
              <a:gd name="connsiteX1" fmla="*/ 12192000 w 12604377"/>
              <a:gd name="connsiteY1" fmla="*/ 0 h 6626202"/>
              <a:gd name="connsiteX2" fmla="*/ 12192000 w 12604377"/>
              <a:gd name="connsiteY2" fmla="*/ 0 h 6626202"/>
              <a:gd name="connsiteX3" fmla="*/ 12604377 w 12604377"/>
              <a:gd name="connsiteY3" fmla="*/ 4764718 h 6626202"/>
              <a:gd name="connsiteX4" fmla="*/ 6987966 w 12604377"/>
              <a:gd name="connsiteY4" fmla="*/ 6248401 h 6626202"/>
              <a:gd name="connsiteX5" fmla="*/ 0 w 12604377"/>
              <a:gd name="connsiteY5" fmla="*/ 6562165 h 6626202"/>
              <a:gd name="connsiteX6" fmla="*/ 5575 w 12604377"/>
              <a:gd name="connsiteY6" fmla="*/ 6551341 h 6626202"/>
              <a:gd name="connsiteX7" fmla="*/ 0 w 12604377"/>
              <a:gd name="connsiteY7" fmla="*/ 1143023 h 6626202"/>
              <a:gd name="connsiteX8" fmla="*/ 1143023 w 12604377"/>
              <a:gd name="connsiteY8" fmla="*/ 0 h 6626202"/>
              <a:gd name="connsiteX0" fmla="*/ 1143023 w 12604377"/>
              <a:gd name="connsiteY0" fmla="*/ 0 h 6626202"/>
              <a:gd name="connsiteX1" fmla="*/ 12192000 w 12604377"/>
              <a:gd name="connsiteY1" fmla="*/ 0 h 6626202"/>
              <a:gd name="connsiteX2" fmla="*/ 12192000 w 12604377"/>
              <a:gd name="connsiteY2" fmla="*/ 0 h 6626202"/>
              <a:gd name="connsiteX3" fmla="*/ 12604377 w 12604377"/>
              <a:gd name="connsiteY3" fmla="*/ 4764718 h 6626202"/>
              <a:gd name="connsiteX4" fmla="*/ 6987966 w 12604377"/>
              <a:gd name="connsiteY4" fmla="*/ 6248401 h 6626202"/>
              <a:gd name="connsiteX5" fmla="*/ 0 w 12604377"/>
              <a:gd name="connsiteY5" fmla="*/ 6562165 h 6626202"/>
              <a:gd name="connsiteX6" fmla="*/ 5575 w 12604377"/>
              <a:gd name="connsiteY6" fmla="*/ 6551341 h 6626202"/>
              <a:gd name="connsiteX7" fmla="*/ 0 w 12604377"/>
              <a:gd name="connsiteY7" fmla="*/ 1143023 h 6626202"/>
              <a:gd name="connsiteX8" fmla="*/ 1143023 w 12604377"/>
              <a:gd name="connsiteY8" fmla="*/ 0 h 6626202"/>
              <a:gd name="connsiteX0" fmla="*/ 1143023 w 12604377"/>
              <a:gd name="connsiteY0" fmla="*/ 0 h 6626202"/>
              <a:gd name="connsiteX1" fmla="*/ 12192000 w 12604377"/>
              <a:gd name="connsiteY1" fmla="*/ 0 h 6626202"/>
              <a:gd name="connsiteX2" fmla="*/ 12192000 w 12604377"/>
              <a:gd name="connsiteY2" fmla="*/ 0 h 6626202"/>
              <a:gd name="connsiteX3" fmla="*/ 12604377 w 12604377"/>
              <a:gd name="connsiteY3" fmla="*/ 4764718 h 6626202"/>
              <a:gd name="connsiteX4" fmla="*/ 6987966 w 12604377"/>
              <a:gd name="connsiteY4" fmla="*/ 6248401 h 6626202"/>
              <a:gd name="connsiteX5" fmla="*/ 0 w 12604377"/>
              <a:gd name="connsiteY5" fmla="*/ 6562165 h 6626202"/>
              <a:gd name="connsiteX6" fmla="*/ 5575 w 12604377"/>
              <a:gd name="connsiteY6" fmla="*/ 6551341 h 6626202"/>
              <a:gd name="connsiteX7" fmla="*/ 0 w 12604377"/>
              <a:gd name="connsiteY7" fmla="*/ 1143023 h 6626202"/>
              <a:gd name="connsiteX8" fmla="*/ 1143023 w 12604377"/>
              <a:gd name="connsiteY8" fmla="*/ 0 h 6626202"/>
              <a:gd name="connsiteX0" fmla="*/ 1143023 w 12604377"/>
              <a:gd name="connsiteY0" fmla="*/ 0 h 6629010"/>
              <a:gd name="connsiteX1" fmla="*/ 12192000 w 12604377"/>
              <a:gd name="connsiteY1" fmla="*/ 0 h 6629010"/>
              <a:gd name="connsiteX2" fmla="*/ 12192000 w 12604377"/>
              <a:gd name="connsiteY2" fmla="*/ 0 h 6629010"/>
              <a:gd name="connsiteX3" fmla="*/ 12604377 w 12604377"/>
              <a:gd name="connsiteY3" fmla="*/ 4764718 h 6629010"/>
              <a:gd name="connsiteX4" fmla="*/ 7005895 w 12604377"/>
              <a:gd name="connsiteY4" fmla="*/ 6266331 h 6629010"/>
              <a:gd name="connsiteX5" fmla="*/ 0 w 12604377"/>
              <a:gd name="connsiteY5" fmla="*/ 6562165 h 6629010"/>
              <a:gd name="connsiteX6" fmla="*/ 5575 w 12604377"/>
              <a:gd name="connsiteY6" fmla="*/ 6551341 h 6629010"/>
              <a:gd name="connsiteX7" fmla="*/ 0 w 12604377"/>
              <a:gd name="connsiteY7" fmla="*/ 1143023 h 6629010"/>
              <a:gd name="connsiteX8" fmla="*/ 1143023 w 12604377"/>
              <a:gd name="connsiteY8" fmla="*/ 0 h 6629010"/>
              <a:gd name="connsiteX0" fmla="*/ 1143023 w 12604377"/>
              <a:gd name="connsiteY0" fmla="*/ 0 h 6629010"/>
              <a:gd name="connsiteX1" fmla="*/ 12192000 w 12604377"/>
              <a:gd name="connsiteY1" fmla="*/ 0 h 6629010"/>
              <a:gd name="connsiteX2" fmla="*/ 12192000 w 12604377"/>
              <a:gd name="connsiteY2" fmla="*/ 0 h 6629010"/>
              <a:gd name="connsiteX3" fmla="*/ 12604377 w 12604377"/>
              <a:gd name="connsiteY3" fmla="*/ 4764718 h 6629010"/>
              <a:gd name="connsiteX4" fmla="*/ 7005895 w 12604377"/>
              <a:gd name="connsiteY4" fmla="*/ 6266331 h 6629010"/>
              <a:gd name="connsiteX5" fmla="*/ 0 w 12604377"/>
              <a:gd name="connsiteY5" fmla="*/ 6562165 h 6629010"/>
              <a:gd name="connsiteX6" fmla="*/ 5575 w 12604377"/>
              <a:gd name="connsiteY6" fmla="*/ 6551341 h 6629010"/>
              <a:gd name="connsiteX7" fmla="*/ 0 w 12604377"/>
              <a:gd name="connsiteY7" fmla="*/ 1143023 h 6629010"/>
              <a:gd name="connsiteX8" fmla="*/ 1143023 w 12604377"/>
              <a:gd name="connsiteY8" fmla="*/ 0 h 6629010"/>
              <a:gd name="connsiteX0" fmla="*/ 1143023 w 12604377"/>
              <a:gd name="connsiteY0" fmla="*/ 0 h 6627126"/>
              <a:gd name="connsiteX1" fmla="*/ 12192000 w 12604377"/>
              <a:gd name="connsiteY1" fmla="*/ 0 h 6627126"/>
              <a:gd name="connsiteX2" fmla="*/ 12192000 w 12604377"/>
              <a:gd name="connsiteY2" fmla="*/ 0 h 6627126"/>
              <a:gd name="connsiteX3" fmla="*/ 12604377 w 12604377"/>
              <a:gd name="connsiteY3" fmla="*/ 4764718 h 6627126"/>
              <a:gd name="connsiteX4" fmla="*/ 7011832 w 12604377"/>
              <a:gd name="connsiteY4" fmla="*/ 6254456 h 6627126"/>
              <a:gd name="connsiteX5" fmla="*/ 0 w 12604377"/>
              <a:gd name="connsiteY5" fmla="*/ 6562165 h 6627126"/>
              <a:gd name="connsiteX6" fmla="*/ 5575 w 12604377"/>
              <a:gd name="connsiteY6" fmla="*/ 6551341 h 6627126"/>
              <a:gd name="connsiteX7" fmla="*/ 0 w 12604377"/>
              <a:gd name="connsiteY7" fmla="*/ 1143023 h 6627126"/>
              <a:gd name="connsiteX8" fmla="*/ 1143023 w 12604377"/>
              <a:gd name="connsiteY8" fmla="*/ 0 h 6627126"/>
              <a:gd name="connsiteX0" fmla="*/ 1143023 w 12604377"/>
              <a:gd name="connsiteY0" fmla="*/ 0 h 6627126"/>
              <a:gd name="connsiteX1" fmla="*/ 12192000 w 12604377"/>
              <a:gd name="connsiteY1" fmla="*/ 0 h 6627126"/>
              <a:gd name="connsiteX2" fmla="*/ 12192000 w 12604377"/>
              <a:gd name="connsiteY2" fmla="*/ 0 h 6627126"/>
              <a:gd name="connsiteX3" fmla="*/ 12604377 w 12604377"/>
              <a:gd name="connsiteY3" fmla="*/ 4764718 h 6627126"/>
              <a:gd name="connsiteX4" fmla="*/ 7011832 w 12604377"/>
              <a:gd name="connsiteY4" fmla="*/ 6254456 h 6627126"/>
              <a:gd name="connsiteX5" fmla="*/ 0 w 12604377"/>
              <a:gd name="connsiteY5" fmla="*/ 6562165 h 6627126"/>
              <a:gd name="connsiteX6" fmla="*/ 5575 w 12604377"/>
              <a:gd name="connsiteY6" fmla="*/ 6551341 h 6627126"/>
              <a:gd name="connsiteX7" fmla="*/ 0 w 12604377"/>
              <a:gd name="connsiteY7" fmla="*/ 1143023 h 6627126"/>
              <a:gd name="connsiteX8" fmla="*/ 1143023 w 12604377"/>
              <a:gd name="connsiteY8" fmla="*/ 0 h 6627126"/>
              <a:gd name="connsiteX0" fmla="*/ 1143023 w 12604377"/>
              <a:gd name="connsiteY0" fmla="*/ 0 h 6632390"/>
              <a:gd name="connsiteX1" fmla="*/ 12192000 w 12604377"/>
              <a:gd name="connsiteY1" fmla="*/ 0 h 6632390"/>
              <a:gd name="connsiteX2" fmla="*/ 12192000 w 12604377"/>
              <a:gd name="connsiteY2" fmla="*/ 0 h 6632390"/>
              <a:gd name="connsiteX3" fmla="*/ 12604377 w 12604377"/>
              <a:gd name="connsiteY3" fmla="*/ 4764718 h 6632390"/>
              <a:gd name="connsiteX4" fmla="*/ 7011832 w 12604377"/>
              <a:gd name="connsiteY4" fmla="*/ 6254456 h 6632390"/>
              <a:gd name="connsiteX5" fmla="*/ 0 w 12604377"/>
              <a:gd name="connsiteY5" fmla="*/ 6562165 h 6632390"/>
              <a:gd name="connsiteX6" fmla="*/ 5575 w 12604377"/>
              <a:gd name="connsiteY6" fmla="*/ 6551341 h 6632390"/>
              <a:gd name="connsiteX7" fmla="*/ 0 w 12604377"/>
              <a:gd name="connsiteY7" fmla="*/ 1143023 h 6632390"/>
              <a:gd name="connsiteX8" fmla="*/ 1143023 w 12604377"/>
              <a:gd name="connsiteY8" fmla="*/ 0 h 6632390"/>
              <a:gd name="connsiteX0" fmla="*/ 1143023 w 12604377"/>
              <a:gd name="connsiteY0" fmla="*/ 0 h 6628813"/>
              <a:gd name="connsiteX1" fmla="*/ 12192000 w 12604377"/>
              <a:gd name="connsiteY1" fmla="*/ 0 h 6628813"/>
              <a:gd name="connsiteX2" fmla="*/ 12192000 w 12604377"/>
              <a:gd name="connsiteY2" fmla="*/ 0 h 6628813"/>
              <a:gd name="connsiteX3" fmla="*/ 12604377 w 12604377"/>
              <a:gd name="connsiteY3" fmla="*/ 4764718 h 6628813"/>
              <a:gd name="connsiteX4" fmla="*/ 7011832 w 12604377"/>
              <a:gd name="connsiteY4" fmla="*/ 6254456 h 6628813"/>
              <a:gd name="connsiteX5" fmla="*/ 0 w 12604377"/>
              <a:gd name="connsiteY5" fmla="*/ 6562165 h 6628813"/>
              <a:gd name="connsiteX6" fmla="*/ 5575 w 12604377"/>
              <a:gd name="connsiteY6" fmla="*/ 6551341 h 6628813"/>
              <a:gd name="connsiteX7" fmla="*/ 0 w 12604377"/>
              <a:gd name="connsiteY7" fmla="*/ 1143023 h 6628813"/>
              <a:gd name="connsiteX8" fmla="*/ 1143023 w 12604377"/>
              <a:gd name="connsiteY8" fmla="*/ 0 h 6628813"/>
              <a:gd name="connsiteX0" fmla="*/ 1143023 w 12604377"/>
              <a:gd name="connsiteY0" fmla="*/ 0 h 6630779"/>
              <a:gd name="connsiteX1" fmla="*/ 12192000 w 12604377"/>
              <a:gd name="connsiteY1" fmla="*/ 0 h 6630779"/>
              <a:gd name="connsiteX2" fmla="*/ 12192000 w 12604377"/>
              <a:gd name="connsiteY2" fmla="*/ 0 h 6630779"/>
              <a:gd name="connsiteX3" fmla="*/ 12604377 w 12604377"/>
              <a:gd name="connsiteY3" fmla="*/ 4764718 h 6630779"/>
              <a:gd name="connsiteX4" fmla="*/ 7005894 w 12604377"/>
              <a:gd name="connsiteY4" fmla="*/ 6266331 h 6630779"/>
              <a:gd name="connsiteX5" fmla="*/ 0 w 12604377"/>
              <a:gd name="connsiteY5" fmla="*/ 6562165 h 6630779"/>
              <a:gd name="connsiteX6" fmla="*/ 5575 w 12604377"/>
              <a:gd name="connsiteY6" fmla="*/ 6551341 h 6630779"/>
              <a:gd name="connsiteX7" fmla="*/ 0 w 12604377"/>
              <a:gd name="connsiteY7" fmla="*/ 1143023 h 6630779"/>
              <a:gd name="connsiteX8" fmla="*/ 1143023 w 12604377"/>
              <a:gd name="connsiteY8" fmla="*/ 0 h 6630779"/>
              <a:gd name="connsiteX0" fmla="*/ 1514812 w 12976166"/>
              <a:gd name="connsiteY0" fmla="*/ 77205 h 6707984"/>
              <a:gd name="connsiteX1" fmla="*/ 12563789 w 12976166"/>
              <a:gd name="connsiteY1" fmla="*/ 77205 h 6707984"/>
              <a:gd name="connsiteX2" fmla="*/ 12563789 w 12976166"/>
              <a:gd name="connsiteY2" fmla="*/ 77205 h 6707984"/>
              <a:gd name="connsiteX3" fmla="*/ 12976166 w 12976166"/>
              <a:gd name="connsiteY3" fmla="*/ 4841923 h 6707984"/>
              <a:gd name="connsiteX4" fmla="*/ 7377683 w 12976166"/>
              <a:gd name="connsiteY4" fmla="*/ 6343536 h 6707984"/>
              <a:gd name="connsiteX5" fmla="*/ 371789 w 12976166"/>
              <a:gd name="connsiteY5" fmla="*/ 6639370 h 6707984"/>
              <a:gd name="connsiteX6" fmla="*/ 377364 w 12976166"/>
              <a:gd name="connsiteY6" fmla="*/ 6628546 h 6707984"/>
              <a:gd name="connsiteX7" fmla="*/ 0 w 12976166"/>
              <a:gd name="connsiteY7" fmla="*/ 396264 h 6707984"/>
              <a:gd name="connsiteX8" fmla="*/ 1514812 w 12976166"/>
              <a:gd name="connsiteY8" fmla="*/ 77205 h 6707984"/>
              <a:gd name="connsiteX0" fmla="*/ 1524861 w 12976166"/>
              <a:gd name="connsiteY0" fmla="*/ 4576 h 6856419"/>
              <a:gd name="connsiteX1" fmla="*/ 12563789 w 12976166"/>
              <a:gd name="connsiteY1" fmla="*/ 225640 h 6856419"/>
              <a:gd name="connsiteX2" fmla="*/ 12563789 w 12976166"/>
              <a:gd name="connsiteY2" fmla="*/ 225640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377364 w 12976166"/>
              <a:gd name="connsiteY6" fmla="*/ 6776981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63789 w 12976166"/>
              <a:gd name="connsiteY1" fmla="*/ 225640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377364 w 12976166"/>
              <a:gd name="connsiteY6" fmla="*/ 6776981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53741 w 12976166"/>
              <a:gd name="connsiteY1" fmla="*/ 74915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377364 w 12976166"/>
              <a:gd name="connsiteY6" fmla="*/ 6776981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53741 w 12976166"/>
              <a:gd name="connsiteY1" fmla="*/ 74915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296977 w 12976166"/>
              <a:gd name="connsiteY6" fmla="*/ 6766933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53741 w 12976166"/>
              <a:gd name="connsiteY1" fmla="*/ 74915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24473 w 12976166"/>
              <a:gd name="connsiteY6" fmla="*/ 6676098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53741 w 12976166"/>
              <a:gd name="connsiteY1" fmla="*/ 74915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24473 w 12976166"/>
              <a:gd name="connsiteY6" fmla="*/ 6676098 h 6856419"/>
              <a:gd name="connsiteX7" fmla="*/ 0 w 12976166"/>
              <a:gd name="connsiteY7" fmla="*/ 544699 h 6856419"/>
              <a:gd name="connsiteX8" fmla="*/ 1524861 w 12976166"/>
              <a:gd name="connsiteY8" fmla="*/ 4576 h 6856419"/>
              <a:gd name="connsiteX0" fmla="*/ 1524861 w 12976166"/>
              <a:gd name="connsiteY0" fmla="*/ 4576 h 6854616"/>
              <a:gd name="connsiteX1" fmla="*/ 12553741 w 12976166"/>
              <a:gd name="connsiteY1" fmla="*/ 74915 h 6854616"/>
              <a:gd name="connsiteX2" fmla="*/ 12754708 w 12976166"/>
              <a:gd name="connsiteY2" fmla="*/ 54818 h 6854616"/>
              <a:gd name="connsiteX3" fmla="*/ 12976166 w 12976166"/>
              <a:gd name="connsiteY3" fmla="*/ 4990358 h 6854616"/>
              <a:gd name="connsiteX4" fmla="*/ 7377683 w 12976166"/>
              <a:gd name="connsiteY4" fmla="*/ 6491971 h 6854616"/>
              <a:gd name="connsiteX5" fmla="*/ 371789 w 12976166"/>
              <a:gd name="connsiteY5" fmla="*/ 6787805 h 6854616"/>
              <a:gd name="connsiteX6" fmla="*/ 24473 w 12976166"/>
              <a:gd name="connsiteY6" fmla="*/ 6676098 h 6854616"/>
              <a:gd name="connsiteX7" fmla="*/ 0 w 12976166"/>
              <a:gd name="connsiteY7" fmla="*/ 544699 h 6854616"/>
              <a:gd name="connsiteX8" fmla="*/ 1524861 w 12976166"/>
              <a:gd name="connsiteY8" fmla="*/ 4576 h 6854616"/>
              <a:gd name="connsiteX0" fmla="*/ 1524861 w 12976166"/>
              <a:gd name="connsiteY0" fmla="*/ 4576 h 6850875"/>
              <a:gd name="connsiteX1" fmla="*/ 12553741 w 12976166"/>
              <a:gd name="connsiteY1" fmla="*/ 74915 h 6850875"/>
              <a:gd name="connsiteX2" fmla="*/ 12754708 w 12976166"/>
              <a:gd name="connsiteY2" fmla="*/ 54818 h 6850875"/>
              <a:gd name="connsiteX3" fmla="*/ 12976166 w 12976166"/>
              <a:gd name="connsiteY3" fmla="*/ 4990358 h 6850875"/>
              <a:gd name="connsiteX4" fmla="*/ 7401905 w 12976166"/>
              <a:gd name="connsiteY4" fmla="*/ 6467749 h 6850875"/>
              <a:gd name="connsiteX5" fmla="*/ 371789 w 12976166"/>
              <a:gd name="connsiteY5" fmla="*/ 6787805 h 6850875"/>
              <a:gd name="connsiteX6" fmla="*/ 24473 w 12976166"/>
              <a:gd name="connsiteY6" fmla="*/ 6676098 h 6850875"/>
              <a:gd name="connsiteX7" fmla="*/ 0 w 12976166"/>
              <a:gd name="connsiteY7" fmla="*/ 544699 h 6850875"/>
              <a:gd name="connsiteX8" fmla="*/ 1524861 w 12976166"/>
              <a:gd name="connsiteY8" fmla="*/ 4576 h 6850875"/>
              <a:gd name="connsiteX0" fmla="*/ 1524861 w 12976166"/>
              <a:gd name="connsiteY0" fmla="*/ 4576 h 6853644"/>
              <a:gd name="connsiteX1" fmla="*/ 12553741 w 12976166"/>
              <a:gd name="connsiteY1" fmla="*/ 74915 h 6853644"/>
              <a:gd name="connsiteX2" fmla="*/ 12754708 w 12976166"/>
              <a:gd name="connsiteY2" fmla="*/ 54818 h 6853644"/>
              <a:gd name="connsiteX3" fmla="*/ 12976166 w 12976166"/>
              <a:gd name="connsiteY3" fmla="*/ 4990358 h 6853644"/>
              <a:gd name="connsiteX4" fmla="*/ 7395850 w 12976166"/>
              <a:gd name="connsiteY4" fmla="*/ 6485916 h 6853644"/>
              <a:gd name="connsiteX5" fmla="*/ 371789 w 12976166"/>
              <a:gd name="connsiteY5" fmla="*/ 6787805 h 6853644"/>
              <a:gd name="connsiteX6" fmla="*/ 24473 w 12976166"/>
              <a:gd name="connsiteY6" fmla="*/ 6676098 h 6853644"/>
              <a:gd name="connsiteX7" fmla="*/ 0 w 12976166"/>
              <a:gd name="connsiteY7" fmla="*/ 544699 h 6853644"/>
              <a:gd name="connsiteX8" fmla="*/ 1524861 w 12976166"/>
              <a:gd name="connsiteY8" fmla="*/ 4576 h 6853644"/>
              <a:gd name="connsiteX0" fmla="*/ 1524861 w 12976166"/>
              <a:gd name="connsiteY0" fmla="*/ 4576 h 6856311"/>
              <a:gd name="connsiteX1" fmla="*/ 12553741 w 12976166"/>
              <a:gd name="connsiteY1" fmla="*/ 74915 h 6856311"/>
              <a:gd name="connsiteX2" fmla="*/ 12754708 w 12976166"/>
              <a:gd name="connsiteY2" fmla="*/ 54818 h 6856311"/>
              <a:gd name="connsiteX3" fmla="*/ 12976166 w 12976166"/>
              <a:gd name="connsiteY3" fmla="*/ 4990358 h 6856311"/>
              <a:gd name="connsiteX4" fmla="*/ 7395850 w 12976166"/>
              <a:gd name="connsiteY4" fmla="*/ 6485916 h 6856311"/>
              <a:gd name="connsiteX5" fmla="*/ 371789 w 12976166"/>
              <a:gd name="connsiteY5" fmla="*/ 6787805 h 6856311"/>
              <a:gd name="connsiteX6" fmla="*/ 24473 w 12976166"/>
              <a:gd name="connsiteY6" fmla="*/ 6676098 h 6856311"/>
              <a:gd name="connsiteX7" fmla="*/ 0 w 12976166"/>
              <a:gd name="connsiteY7" fmla="*/ 544699 h 6856311"/>
              <a:gd name="connsiteX8" fmla="*/ 1524861 w 12976166"/>
              <a:gd name="connsiteY8" fmla="*/ 4576 h 6856311"/>
              <a:gd name="connsiteX0" fmla="*/ 1524861 w 13046255"/>
              <a:gd name="connsiteY0" fmla="*/ 4576 h 6856311"/>
              <a:gd name="connsiteX1" fmla="*/ 12553741 w 13046255"/>
              <a:gd name="connsiteY1" fmla="*/ 74915 h 6856311"/>
              <a:gd name="connsiteX2" fmla="*/ 13046255 w 13046255"/>
              <a:gd name="connsiteY2" fmla="*/ 68070 h 6856311"/>
              <a:gd name="connsiteX3" fmla="*/ 12976166 w 13046255"/>
              <a:gd name="connsiteY3" fmla="*/ 4990358 h 6856311"/>
              <a:gd name="connsiteX4" fmla="*/ 7395850 w 13046255"/>
              <a:gd name="connsiteY4" fmla="*/ 6485916 h 6856311"/>
              <a:gd name="connsiteX5" fmla="*/ 371789 w 13046255"/>
              <a:gd name="connsiteY5" fmla="*/ 6787805 h 6856311"/>
              <a:gd name="connsiteX6" fmla="*/ 24473 w 13046255"/>
              <a:gd name="connsiteY6" fmla="*/ 6676098 h 6856311"/>
              <a:gd name="connsiteX7" fmla="*/ 0 w 13046255"/>
              <a:gd name="connsiteY7" fmla="*/ 544699 h 6856311"/>
              <a:gd name="connsiteX8" fmla="*/ 1524861 w 13046255"/>
              <a:gd name="connsiteY8" fmla="*/ 4576 h 6856311"/>
              <a:gd name="connsiteX0" fmla="*/ 1524861 w 12976166"/>
              <a:gd name="connsiteY0" fmla="*/ 4576 h 6856311"/>
              <a:gd name="connsiteX1" fmla="*/ 12553741 w 12976166"/>
              <a:gd name="connsiteY1" fmla="*/ 74915 h 6856311"/>
              <a:gd name="connsiteX2" fmla="*/ 12940238 w 12976166"/>
              <a:gd name="connsiteY2" fmla="*/ 68070 h 6856311"/>
              <a:gd name="connsiteX3" fmla="*/ 12976166 w 12976166"/>
              <a:gd name="connsiteY3" fmla="*/ 4990358 h 6856311"/>
              <a:gd name="connsiteX4" fmla="*/ 7395850 w 12976166"/>
              <a:gd name="connsiteY4" fmla="*/ 6485916 h 6856311"/>
              <a:gd name="connsiteX5" fmla="*/ 371789 w 12976166"/>
              <a:gd name="connsiteY5" fmla="*/ 6787805 h 6856311"/>
              <a:gd name="connsiteX6" fmla="*/ 24473 w 12976166"/>
              <a:gd name="connsiteY6" fmla="*/ 6676098 h 6856311"/>
              <a:gd name="connsiteX7" fmla="*/ 0 w 12976166"/>
              <a:gd name="connsiteY7" fmla="*/ 544699 h 6856311"/>
              <a:gd name="connsiteX8" fmla="*/ 1524861 w 12976166"/>
              <a:gd name="connsiteY8" fmla="*/ 4576 h 6856311"/>
              <a:gd name="connsiteX0" fmla="*/ 1524861 w 13006499"/>
              <a:gd name="connsiteY0" fmla="*/ 4576 h 6856311"/>
              <a:gd name="connsiteX1" fmla="*/ 12553741 w 13006499"/>
              <a:gd name="connsiteY1" fmla="*/ 74915 h 6856311"/>
              <a:gd name="connsiteX2" fmla="*/ 13006499 w 13006499"/>
              <a:gd name="connsiteY2" fmla="*/ 81322 h 6856311"/>
              <a:gd name="connsiteX3" fmla="*/ 12976166 w 13006499"/>
              <a:gd name="connsiteY3" fmla="*/ 4990358 h 6856311"/>
              <a:gd name="connsiteX4" fmla="*/ 7395850 w 13006499"/>
              <a:gd name="connsiteY4" fmla="*/ 6485916 h 6856311"/>
              <a:gd name="connsiteX5" fmla="*/ 371789 w 13006499"/>
              <a:gd name="connsiteY5" fmla="*/ 6787805 h 6856311"/>
              <a:gd name="connsiteX6" fmla="*/ 24473 w 13006499"/>
              <a:gd name="connsiteY6" fmla="*/ 6676098 h 6856311"/>
              <a:gd name="connsiteX7" fmla="*/ 0 w 13006499"/>
              <a:gd name="connsiteY7" fmla="*/ 544699 h 6856311"/>
              <a:gd name="connsiteX8" fmla="*/ 1524861 w 13006499"/>
              <a:gd name="connsiteY8" fmla="*/ 4576 h 6856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06499" h="6856311">
                <a:moveTo>
                  <a:pt x="1524861" y="4576"/>
                </a:moveTo>
                <a:lnTo>
                  <a:pt x="12553741" y="74915"/>
                </a:lnTo>
                <a:lnTo>
                  <a:pt x="13006499" y="81322"/>
                </a:lnTo>
                <a:lnTo>
                  <a:pt x="12976166" y="4990358"/>
                </a:lnTo>
                <a:cubicBezTo>
                  <a:pt x="12832730" y="5370620"/>
                  <a:pt x="9120702" y="6219885"/>
                  <a:pt x="7395850" y="6485916"/>
                </a:cubicBezTo>
                <a:cubicBezTo>
                  <a:pt x="5068964" y="6760836"/>
                  <a:pt x="3552758" y="6970088"/>
                  <a:pt x="371789" y="6787805"/>
                </a:cubicBezTo>
                <a:cubicBezTo>
                  <a:pt x="113255" y="6752197"/>
                  <a:pt x="22615" y="6778318"/>
                  <a:pt x="24473" y="6676098"/>
                </a:cubicBezTo>
                <a:cubicBezTo>
                  <a:pt x="24473" y="4771106"/>
                  <a:pt x="0" y="2449691"/>
                  <a:pt x="0" y="544699"/>
                </a:cubicBezTo>
                <a:cubicBezTo>
                  <a:pt x="0" y="-86575"/>
                  <a:pt x="893587" y="4576"/>
                  <a:pt x="1524861" y="4576"/>
                </a:cubicBezTo>
                <a:close/>
              </a:path>
            </a:pathLst>
          </a:custGeom>
        </p:spPr>
        <p:txBody>
          <a:bodyPr anchor="ctr">
            <a:normAutofit/>
          </a:bodyPr>
          <a:lstStyle>
            <a:lvl1pPr marL="0" indent="0" algn="ctr">
              <a:buNone/>
              <a:defRPr sz="1800">
                <a:solidFill>
                  <a:schemeClr val="tx1">
                    <a:lumMod val="65000"/>
                    <a:lumOff val="35000"/>
                  </a:schemeClr>
                </a:solidFill>
              </a:defRPr>
            </a:lvl1pPr>
          </a:lstStyle>
          <a:p>
            <a:r>
              <a:rPr lang="en-US"/>
              <a:t>Click on icon to place image</a:t>
            </a:r>
          </a:p>
        </p:txBody>
      </p:sp>
    </p:spTree>
    <p:extLst>
      <p:ext uri="{BB962C8B-B14F-4D97-AF65-F5344CB8AC3E}">
        <p14:creationId xmlns:p14="http://schemas.microsoft.com/office/powerpoint/2010/main" val="301979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bg1"/>
        </a:solidFill>
        <a:effectLst/>
      </p:bgPr>
    </p:bg>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090FA25C-BFB1-134A-BE14-052409730F42}"/>
              </a:ext>
            </a:extLst>
          </p:cNvPr>
          <p:cNvSpPr>
            <a:spLocks noChangeAspect="1"/>
          </p:cNvSpPr>
          <p:nvPr userDrawn="1"/>
        </p:nvSpPr>
        <p:spPr>
          <a:xfrm>
            <a:off x="0" y="908170"/>
            <a:ext cx="12192000" cy="5949830"/>
          </a:xfrm>
          <a:custGeom>
            <a:avLst/>
            <a:gdLst>
              <a:gd name="connsiteX0" fmla="*/ 7881720 w 12192000"/>
              <a:gd name="connsiteY0" fmla="*/ 0 h 5949830"/>
              <a:gd name="connsiteX1" fmla="*/ 12010662 w 12192000"/>
              <a:gd name="connsiteY1" fmla="*/ 899481 h 5949830"/>
              <a:gd name="connsiteX2" fmla="*/ 12192000 w 12192000"/>
              <a:gd name="connsiteY2" fmla="*/ 986685 h 5949830"/>
              <a:gd name="connsiteX3" fmla="*/ 12192000 w 12192000"/>
              <a:gd name="connsiteY3" fmla="*/ 5949830 h 5949830"/>
              <a:gd name="connsiteX4" fmla="*/ 0 w 12192000"/>
              <a:gd name="connsiteY4" fmla="*/ 5949830 h 5949830"/>
              <a:gd name="connsiteX5" fmla="*/ 0 w 12192000"/>
              <a:gd name="connsiteY5" fmla="*/ 3911812 h 5949830"/>
              <a:gd name="connsiteX6" fmla="*/ 38451 w 12192000"/>
              <a:gd name="connsiteY6" fmla="*/ 3858251 h 5949830"/>
              <a:gd name="connsiteX7" fmla="*/ 7881720 w 12192000"/>
              <a:gd name="connsiteY7" fmla="*/ 0 h 594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9830">
                <a:moveTo>
                  <a:pt x="7881720" y="0"/>
                </a:moveTo>
                <a:cubicBezTo>
                  <a:pt x="9355414" y="0"/>
                  <a:pt x="10753901" y="322000"/>
                  <a:pt x="12010662" y="899481"/>
                </a:cubicBezTo>
                <a:lnTo>
                  <a:pt x="12192000" y="986685"/>
                </a:lnTo>
                <a:lnTo>
                  <a:pt x="12192000" y="5949830"/>
                </a:lnTo>
                <a:lnTo>
                  <a:pt x="0" y="5949830"/>
                </a:lnTo>
                <a:lnTo>
                  <a:pt x="0" y="3911812"/>
                </a:lnTo>
                <a:lnTo>
                  <a:pt x="38451" y="3858251"/>
                </a:lnTo>
                <a:cubicBezTo>
                  <a:pt x="1848767" y="1511610"/>
                  <a:pt x="4688716" y="0"/>
                  <a:pt x="7881720" y="0"/>
                </a:cubicBezTo>
                <a:close/>
              </a:path>
            </a:pathLst>
          </a:cu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t>`</a:t>
            </a:r>
          </a:p>
        </p:txBody>
      </p:sp>
      <p:sp>
        <p:nvSpPr>
          <p:cNvPr id="26" name="Freeform 25">
            <a:extLst>
              <a:ext uri="{FF2B5EF4-FFF2-40B4-BE49-F238E27FC236}">
                <a16:creationId xmlns:a16="http://schemas.microsoft.com/office/drawing/2014/main" id="{769FEBDB-E9D1-A145-91D7-7DAC3E7BB752}"/>
              </a:ext>
            </a:extLst>
          </p:cNvPr>
          <p:cNvSpPr>
            <a:spLocks noChangeAspect="1"/>
          </p:cNvSpPr>
          <p:nvPr userDrawn="1"/>
        </p:nvSpPr>
        <p:spPr>
          <a:xfrm>
            <a:off x="0" y="1137302"/>
            <a:ext cx="12192000" cy="5720698"/>
          </a:xfrm>
          <a:custGeom>
            <a:avLst/>
            <a:gdLst>
              <a:gd name="connsiteX0" fmla="*/ 7467090 w 12192000"/>
              <a:gd name="connsiteY0" fmla="*/ 0 h 5720698"/>
              <a:gd name="connsiteX1" fmla="*/ 11907231 w 12192000"/>
              <a:gd name="connsiteY1" fmla="*/ 1049135 h 5720698"/>
              <a:gd name="connsiteX2" fmla="*/ 12192000 w 12192000"/>
              <a:gd name="connsiteY2" fmla="*/ 1198555 h 5720698"/>
              <a:gd name="connsiteX3" fmla="*/ 12192000 w 12192000"/>
              <a:gd name="connsiteY3" fmla="*/ 5720698 h 5720698"/>
              <a:gd name="connsiteX4" fmla="*/ 0 w 12192000"/>
              <a:gd name="connsiteY4" fmla="*/ 5720698 h 5720698"/>
              <a:gd name="connsiteX5" fmla="*/ 0 w 12192000"/>
              <a:gd name="connsiteY5" fmla="*/ 3401332 h 5720698"/>
              <a:gd name="connsiteX6" fmla="*/ 59556 w 12192000"/>
              <a:gd name="connsiteY6" fmla="*/ 3331849 h 5720698"/>
              <a:gd name="connsiteX7" fmla="*/ 7467090 w 12192000"/>
              <a:gd name="connsiteY7" fmla="*/ 0 h 572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0698">
                <a:moveTo>
                  <a:pt x="7467090" y="0"/>
                </a:moveTo>
                <a:cubicBezTo>
                  <a:pt x="9063591" y="0"/>
                  <a:pt x="10571829" y="377902"/>
                  <a:pt x="11907231" y="1049135"/>
                </a:cubicBezTo>
                <a:lnTo>
                  <a:pt x="12192000" y="1198555"/>
                </a:lnTo>
                <a:lnTo>
                  <a:pt x="12192000" y="5720698"/>
                </a:lnTo>
                <a:lnTo>
                  <a:pt x="0" y="5720698"/>
                </a:lnTo>
                <a:lnTo>
                  <a:pt x="0" y="3401332"/>
                </a:lnTo>
                <a:lnTo>
                  <a:pt x="59556" y="3331849"/>
                </a:lnTo>
                <a:cubicBezTo>
                  <a:pt x="1873142" y="1287999"/>
                  <a:pt x="4519702" y="0"/>
                  <a:pt x="7467090" y="0"/>
                </a:cubicBezTo>
                <a:close/>
              </a:path>
            </a:pathLst>
          </a:custGeom>
          <a:solidFill>
            <a:srgbClr val="1537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ubtitle 2">
            <a:extLst>
              <a:ext uri="{FF2B5EF4-FFF2-40B4-BE49-F238E27FC236}">
                <a16:creationId xmlns:a16="http://schemas.microsoft.com/office/drawing/2014/main" id="{A8327DDD-4D36-DC48-92FB-4706921A3A01}"/>
              </a:ext>
            </a:extLst>
          </p:cNvPr>
          <p:cNvSpPr>
            <a:spLocks noGrp="1"/>
          </p:cNvSpPr>
          <p:nvPr userDrawn="1">
            <p:ph type="subTitle" idx="1" hasCustomPrompt="1"/>
          </p:nvPr>
        </p:nvSpPr>
        <p:spPr>
          <a:xfrm>
            <a:off x="5289331" y="3714140"/>
            <a:ext cx="5917324" cy="1691860"/>
          </a:xfrm>
        </p:spPr>
        <p:txBody>
          <a:bodyPr>
            <a:noAutofit/>
          </a:bodyPr>
          <a:lstStyle>
            <a:lvl1pPr marL="0" indent="0" algn="r">
              <a:lnSpc>
                <a:spcPts val="1560"/>
              </a:lnSpc>
              <a:spcAft>
                <a:spcPts val="0"/>
              </a:spcAft>
              <a:buNone/>
              <a:defRPr sz="1800" b="0" i="0">
                <a:solidFill>
                  <a:schemeClr val="bg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your information</a:t>
            </a:r>
          </a:p>
        </p:txBody>
      </p:sp>
      <p:pic>
        <p:nvPicPr>
          <p:cNvPr id="8" name="Picture 7">
            <a:extLst>
              <a:ext uri="{FF2B5EF4-FFF2-40B4-BE49-F238E27FC236}">
                <a16:creationId xmlns:a16="http://schemas.microsoft.com/office/drawing/2014/main" id="{92A4317D-5B1E-8C4B-A51E-18C32DEFD1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088" y="477157"/>
            <a:ext cx="2304392" cy="571809"/>
          </a:xfrm>
          <a:prstGeom prst="rect">
            <a:avLst/>
          </a:prstGeom>
        </p:spPr>
      </p:pic>
      <p:sp>
        <p:nvSpPr>
          <p:cNvPr id="10" name="TextBox 9">
            <a:extLst>
              <a:ext uri="{FF2B5EF4-FFF2-40B4-BE49-F238E27FC236}">
                <a16:creationId xmlns:a16="http://schemas.microsoft.com/office/drawing/2014/main" id="{69B541BD-FAC5-BE48-9F62-129FB661C962}"/>
              </a:ext>
            </a:extLst>
          </p:cNvPr>
          <p:cNvSpPr txBox="1"/>
          <p:nvPr userDrawn="1"/>
        </p:nvSpPr>
        <p:spPr>
          <a:xfrm>
            <a:off x="7091855" y="3208283"/>
            <a:ext cx="4114800" cy="369332"/>
          </a:xfrm>
          <a:prstGeom prst="rect">
            <a:avLst/>
          </a:prstGeom>
          <a:noFill/>
        </p:spPr>
        <p:txBody>
          <a:bodyPr wrap="square" rtlCol="0">
            <a:spAutoFit/>
          </a:bodyPr>
          <a:lstStyle/>
          <a:p>
            <a:pPr algn="r"/>
            <a:r>
              <a:rPr lang="en-US">
                <a:solidFill>
                  <a:schemeClr val="bg1"/>
                </a:solidFill>
              </a:rPr>
              <a:t>For more information please contact:</a:t>
            </a:r>
          </a:p>
        </p:txBody>
      </p:sp>
      <p:sp>
        <p:nvSpPr>
          <p:cNvPr id="16" name="TextBox 15">
            <a:extLst>
              <a:ext uri="{FF2B5EF4-FFF2-40B4-BE49-F238E27FC236}">
                <a16:creationId xmlns:a16="http://schemas.microsoft.com/office/drawing/2014/main" id="{7BFA9D68-F375-9C44-A330-493987CA859B}"/>
              </a:ext>
            </a:extLst>
          </p:cNvPr>
          <p:cNvSpPr txBox="1"/>
          <p:nvPr userDrawn="1"/>
        </p:nvSpPr>
        <p:spPr>
          <a:xfrm>
            <a:off x="7091855" y="5452535"/>
            <a:ext cx="4114800" cy="646331"/>
          </a:xfrm>
          <a:prstGeom prst="rect">
            <a:avLst/>
          </a:prstGeom>
          <a:noFill/>
        </p:spPr>
        <p:txBody>
          <a:bodyPr wrap="square" rtlCol="0">
            <a:spAutoFit/>
          </a:bodyPr>
          <a:lstStyle/>
          <a:p>
            <a:pPr algn="r"/>
            <a:r>
              <a:rPr lang="en-US">
                <a:solidFill>
                  <a:srgbClr val="A4CD39"/>
                </a:solidFill>
              </a:rPr>
              <a:t>www.uclpartners.com</a:t>
            </a:r>
          </a:p>
          <a:p>
            <a:pPr algn="r"/>
            <a:r>
              <a:rPr lang="en-US">
                <a:solidFill>
                  <a:srgbClr val="A4CD39"/>
                </a:solidFill>
              </a:rPr>
              <a:t>@uclpartners</a:t>
            </a:r>
          </a:p>
        </p:txBody>
      </p:sp>
      <p:sp>
        <p:nvSpPr>
          <p:cNvPr id="17" name="TextBox 16">
            <a:extLst>
              <a:ext uri="{FF2B5EF4-FFF2-40B4-BE49-F238E27FC236}">
                <a16:creationId xmlns:a16="http://schemas.microsoft.com/office/drawing/2014/main" id="{FD800737-51FC-734E-A1FF-64AABB2E4BE6}"/>
              </a:ext>
            </a:extLst>
          </p:cNvPr>
          <p:cNvSpPr txBox="1"/>
          <p:nvPr userDrawn="1"/>
        </p:nvSpPr>
        <p:spPr>
          <a:xfrm>
            <a:off x="7091855" y="2281228"/>
            <a:ext cx="4114800" cy="707886"/>
          </a:xfrm>
          <a:prstGeom prst="rect">
            <a:avLst/>
          </a:prstGeom>
          <a:noFill/>
        </p:spPr>
        <p:txBody>
          <a:bodyPr wrap="square" rtlCol="0">
            <a:spAutoFit/>
          </a:bodyPr>
          <a:lstStyle/>
          <a:p>
            <a:pPr algn="r"/>
            <a:r>
              <a:rPr lang="en-US" sz="4000" b="0" i="0">
                <a:solidFill>
                  <a:srgbClr val="A4CD39"/>
                </a:solidFill>
                <a:latin typeface="Calibri Light" panose="020F0302020204030204" pitchFamily="34" charset="0"/>
                <a:cs typeface="Calibri Light" panose="020F0302020204030204" pitchFamily="34" charset="0"/>
              </a:rPr>
              <a:t>Thank you</a:t>
            </a:r>
          </a:p>
        </p:txBody>
      </p:sp>
      <p:sp>
        <p:nvSpPr>
          <p:cNvPr id="9" name="TextBox 11">
            <a:extLst>
              <a:ext uri="{FF2B5EF4-FFF2-40B4-BE49-F238E27FC236}">
                <a16:creationId xmlns:a16="http://schemas.microsoft.com/office/drawing/2014/main" id="{B9D83E16-814E-46E0-AE73-649E52704FD9}"/>
              </a:ext>
            </a:extLst>
          </p:cNvPr>
          <p:cNvSpPr txBox="1"/>
          <p:nvPr userDrawn="1"/>
        </p:nvSpPr>
        <p:spPr>
          <a:xfrm>
            <a:off x="266740" y="6544460"/>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2022</a:t>
            </a:r>
          </a:p>
        </p:txBody>
      </p:sp>
    </p:spTree>
    <p:extLst>
      <p:ext uri="{BB962C8B-B14F-4D97-AF65-F5344CB8AC3E}">
        <p14:creationId xmlns:p14="http://schemas.microsoft.com/office/powerpoint/2010/main" val="1291200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TextBox 11">
            <a:extLst>
              <a:ext uri="{FF2B5EF4-FFF2-40B4-BE49-F238E27FC236}">
                <a16:creationId xmlns:a16="http://schemas.microsoft.com/office/drawing/2014/main" id="{7405C1D8-0F25-4641-8EBB-9CD72E701DEB}"/>
              </a:ext>
            </a:extLst>
          </p:cNvPr>
          <p:cNvSpPr txBox="1"/>
          <p:nvPr userDrawn="1"/>
        </p:nvSpPr>
        <p:spPr>
          <a:xfrm>
            <a:off x="363722" y="6594630"/>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tx1"/>
                </a:solidFill>
              </a:rPr>
              <a:t>Copyright © UCLPartners 2022</a:t>
            </a:r>
          </a:p>
        </p:txBody>
      </p:sp>
    </p:spTree>
    <p:extLst>
      <p:ext uri="{BB962C8B-B14F-4D97-AF65-F5344CB8AC3E}">
        <p14:creationId xmlns:p14="http://schemas.microsoft.com/office/powerpoint/2010/main" val="3382420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 Image">
    <p:spTree>
      <p:nvGrpSpPr>
        <p:cNvPr id="1" name=""/>
        <p:cNvGrpSpPr/>
        <p:nvPr/>
      </p:nvGrpSpPr>
      <p:grpSpPr>
        <a:xfrm>
          <a:off x="0" y="0"/>
          <a:ext cx="0" cy="0"/>
          <a:chOff x="0" y="0"/>
          <a:chExt cx="0" cy="0"/>
        </a:xfrm>
      </p:grpSpPr>
      <p:pic>
        <p:nvPicPr>
          <p:cNvPr id="3" name="Picture Placeholder 4" descr="A picture containing person&#10;&#10;Description automatically generated">
            <a:extLst>
              <a:ext uri="{FF2B5EF4-FFF2-40B4-BE49-F238E27FC236}">
                <a16:creationId xmlns:a16="http://schemas.microsoft.com/office/drawing/2014/main" id="{339D68C1-B058-4B9B-71A3-C62B108FEDC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6167438" y="0"/>
            <a:ext cx="6024561" cy="6857999"/>
          </a:xfrm>
          <a:prstGeom prst="rect">
            <a:avLst/>
          </a:prstGeom>
        </p:spPr>
      </p:pic>
      <p:sp>
        <p:nvSpPr>
          <p:cNvPr id="5" name="Rectangle 4">
            <a:extLst>
              <a:ext uri="{FF2B5EF4-FFF2-40B4-BE49-F238E27FC236}">
                <a16:creationId xmlns:a16="http://schemas.microsoft.com/office/drawing/2014/main" id="{E5B8C302-E1E6-D57B-9221-242BE0F1748D}"/>
              </a:ext>
            </a:extLst>
          </p:cNvPr>
          <p:cNvSpPr/>
          <p:nvPr userDrawn="1"/>
        </p:nvSpPr>
        <p:spPr>
          <a:xfrm>
            <a:off x="6167438" y="1304926"/>
            <a:ext cx="6024562"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a:xfrm>
            <a:off x="442913" y="2420938"/>
            <a:ext cx="5581649" cy="1389062"/>
          </a:xfrm>
        </p:spPr>
        <p:txBody>
          <a:bodyPr/>
          <a:lstStyle>
            <a:lvl1pPr>
              <a:defRPr sz="4000" b="1" i="0">
                <a:latin typeface="Aleo" pitchFamily="2" charset="77"/>
                <a:ea typeface="Open Sans" panose="020B0606030504020204" pitchFamily="34" charset="0"/>
                <a:cs typeface="Open Sans" panose="020B0606030504020204" pitchFamily="34" charset="0"/>
              </a:defRPr>
            </a:lvl1pPr>
          </a:lstStyle>
          <a:p>
            <a:r>
              <a:rPr lang="en-GB"/>
              <a:t>Click to edit Master title style</a:t>
            </a:r>
            <a:endParaRPr lang="en-US" dirty="0"/>
          </a:p>
        </p:txBody>
      </p:sp>
      <p:pic>
        <p:nvPicPr>
          <p:cNvPr id="6" name="Picture 5">
            <a:extLst>
              <a:ext uri="{FF2B5EF4-FFF2-40B4-BE49-F238E27FC236}">
                <a16:creationId xmlns:a16="http://schemas.microsoft.com/office/drawing/2014/main" id="{598D41EE-FE66-2CFE-0FE6-929428E63DF9}"/>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7" name="Picture 6">
            <a:extLst>
              <a:ext uri="{FF2B5EF4-FFF2-40B4-BE49-F238E27FC236}">
                <a16:creationId xmlns:a16="http://schemas.microsoft.com/office/drawing/2014/main" id="{469866CE-250D-EF16-8A26-C4DAD892608F}"/>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Tree>
    <p:extLst>
      <p:ext uri="{BB962C8B-B14F-4D97-AF65-F5344CB8AC3E}">
        <p14:creationId xmlns:p14="http://schemas.microsoft.com/office/powerpoint/2010/main" val="1593875939"/>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Section + Image">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8B2FC34-6AA3-C645-4144-C8C55A3AA50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6167438" y="0"/>
            <a:ext cx="6024561" cy="6857999"/>
          </a:xfrm>
          <a:prstGeom prst="rect">
            <a:avLst/>
          </a:prstGeom>
        </p:spPr>
      </p:pic>
      <p:sp>
        <p:nvSpPr>
          <p:cNvPr id="3" name="Rectangle 2">
            <a:extLst>
              <a:ext uri="{FF2B5EF4-FFF2-40B4-BE49-F238E27FC236}">
                <a16:creationId xmlns:a16="http://schemas.microsoft.com/office/drawing/2014/main" id="{3891BC31-E352-0043-4341-DAE68E146DC0}"/>
              </a:ext>
            </a:extLst>
          </p:cNvPr>
          <p:cNvSpPr/>
          <p:nvPr userDrawn="1"/>
        </p:nvSpPr>
        <p:spPr>
          <a:xfrm>
            <a:off x="6167438" y="1304926"/>
            <a:ext cx="6024562"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a:xfrm>
            <a:off x="442913" y="2420938"/>
            <a:ext cx="5581649" cy="1389062"/>
          </a:xfrm>
        </p:spPr>
        <p:txBody>
          <a:bodyPr/>
          <a:lstStyle>
            <a:lvl1pPr>
              <a:defRPr sz="4000" b="1" i="0">
                <a:latin typeface="Aleo" pitchFamily="2" charset="77"/>
                <a:ea typeface="Open Sans" panose="020B0606030504020204" pitchFamily="34" charset="0"/>
                <a:cs typeface="Open Sans" panose="020B0606030504020204" pitchFamily="34" charset="0"/>
              </a:defRPr>
            </a:lvl1pPr>
          </a:lstStyle>
          <a:p>
            <a:r>
              <a:rPr lang="en-GB"/>
              <a:t>Click to edit Master title style</a:t>
            </a:r>
            <a:endParaRPr lang="en-US" dirty="0"/>
          </a:p>
        </p:txBody>
      </p:sp>
      <p:pic>
        <p:nvPicPr>
          <p:cNvPr id="6" name="Picture 5">
            <a:extLst>
              <a:ext uri="{FF2B5EF4-FFF2-40B4-BE49-F238E27FC236}">
                <a16:creationId xmlns:a16="http://schemas.microsoft.com/office/drawing/2014/main" id="{598D41EE-FE66-2CFE-0FE6-929428E63DF9}"/>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7" name="Picture 6">
            <a:extLst>
              <a:ext uri="{FF2B5EF4-FFF2-40B4-BE49-F238E27FC236}">
                <a16:creationId xmlns:a16="http://schemas.microsoft.com/office/drawing/2014/main" id="{469866CE-250D-EF16-8A26-C4DAD892608F}"/>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Tree>
    <p:extLst>
      <p:ext uri="{BB962C8B-B14F-4D97-AF65-F5344CB8AC3E}">
        <p14:creationId xmlns:p14="http://schemas.microsoft.com/office/powerpoint/2010/main" val="2399089308"/>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A7B4F46-B680-0559-2991-FA255AA792BD}"/>
              </a:ext>
            </a:extLst>
          </p:cNvPr>
          <p:cNvSpPr>
            <a:spLocks noGrp="1"/>
          </p:cNvSpPr>
          <p:nvPr>
            <p:ph type="pic" sz="quarter" idx="10"/>
          </p:nvPr>
        </p:nvSpPr>
        <p:spPr>
          <a:xfrm>
            <a:off x="0" y="0"/>
            <a:ext cx="12192000" cy="6858001"/>
          </a:xfrm>
          <a:custGeom>
            <a:avLst/>
            <a:gdLst>
              <a:gd name="connsiteX0" fmla="*/ 0 w 12192000"/>
              <a:gd name="connsiteY0" fmla="*/ 0 h 6858001"/>
              <a:gd name="connsiteX1" fmla="*/ 7422555 w 12192000"/>
              <a:gd name="connsiteY1" fmla="*/ 0 h 6858001"/>
              <a:gd name="connsiteX2" fmla="*/ 7450053 w 12192000"/>
              <a:gd name="connsiteY2" fmla="*/ 17629 h 6858001"/>
              <a:gd name="connsiteX3" fmla="*/ 12181438 w 12192000"/>
              <a:gd name="connsiteY3" fmla="*/ 5487097 h 6858001"/>
              <a:gd name="connsiteX4" fmla="*/ 12192000 w 12192000"/>
              <a:gd name="connsiteY4" fmla="*/ 5510460 h 6858001"/>
              <a:gd name="connsiteX5" fmla="*/ 12192000 w 12192000"/>
              <a:gd name="connsiteY5" fmla="*/ 6858001 h 6858001"/>
              <a:gd name="connsiteX6" fmla="*/ 0 w 12192000"/>
              <a:gd name="connsiteY6"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1">
                <a:moveTo>
                  <a:pt x="0" y="0"/>
                </a:moveTo>
                <a:lnTo>
                  <a:pt x="7422555" y="0"/>
                </a:lnTo>
                <a:lnTo>
                  <a:pt x="7450053" y="17629"/>
                </a:lnTo>
                <a:cubicBezTo>
                  <a:pt x="9472394" y="1383895"/>
                  <a:pt x="11113745" y="3271275"/>
                  <a:pt x="12181438" y="5487097"/>
                </a:cubicBezTo>
                <a:lnTo>
                  <a:pt x="12192000" y="5510460"/>
                </a:lnTo>
                <a:lnTo>
                  <a:pt x="12192000" y="6858001"/>
                </a:lnTo>
                <a:lnTo>
                  <a:pt x="0" y="6858001"/>
                </a:lnTo>
                <a:close/>
              </a:path>
            </a:pathLst>
          </a:custGeom>
          <a:solidFill>
            <a:schemeClr val="tx2">
              <a:lumMod val="20000"/>
              <a:lumOff val="80000"/>
            </a:schemeClr>
          </a:solidFill>
        </p:spPr>
        <p:txBody>
          <a:bodyPr wrap="square">
            <a:noAutofit/>
          </a:bodyPr>
          <a:lstStyle/>
          <a:p>
            <a:endParaRPr lang="en-GB"/>
          </a:p>
        </p:txBody>
      </p:sp>
    </p:spTree>
    <p:extLst>
      <p:ext uri="{BB962C8B-B14F-4D97-AF65-F5344CB8AC3E}">
        <p14:creationId xmlns:p14="http://schemas.microsoft.com/office/powerpoint/2010/main" val="28758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Cover 1">
    <p:bg>
      <p:bgRef idx="1001">
        <a:schemeClr val="bg1"/>
      </p:bgRef>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2C26964D-EBAA-C944-9B61-F177462EA5EA}"/>
              </a:ext>
            </a:extLst>
          </p:cNvPr>
          <p:cNvSpPr/>
          <p:nvPr userDrawn="1"/>
        </p:nvSpPr>
        <p:spPr>
          <a:xfrm>
            <a:off x="0" y="1101367"/>
            <a:ext cx="12192000" cy="5756633"/>
          </a:xfrm>
          <a:custGeom>
            <a:avLst/>
            <a:gdLst>
              <a:gd name="connsiteX0" fmla="*/ 4759021 w 12192000"/>
              <a:gd name="connsiteY0" fmla="*/ 0 h 5756633"/>
              <a:gd name="connsiteX1" fmla="*/ 11709042 w 12192000"/>
              <a:gd name="connsiteY1" fmla="*/ 811338 h 5756633"/>
              <a:gd name="connsiteX2" fmla="*/ 12192000 w 12192000"/>
              <a:gd name="connsiteY2" fmla="*/ 939043 h 5756633"/>
              <a:gd name="connsiteX3" fmla="*/ 12192000 w 12192000"/>
              <a:gd name="connsiteY3" fmla="*/ 5756633 h 5756633"/>
              <a:gd name="connsiteX4" fmla="*/ 0 w 12192000"/>
              <a:gd name="connsiteY4" fmla="*/ 5756633 h 5756633"/>
              <a:gd name="connsiteX5" fmla="*/ 0 w 12192000"/>
              <a:gd name="connsiteY5" fmla="*/ 371314 h 5756633"/>
              <a:gd name="connsiteX6" fmla="*/ 58760 w 12192000"/>
              <a:gd name="connsiteY6" fmla="*/ 361104 h 5756633"/>
              <a:gd name="connsiteX7" fmla="*/ 4759021 w 12192000"/>
              <a:gd name="connsiteY7" fmla="*/ 0 h 575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56633">
                <a:moveTo>
                  <a:pt x="4759021" y="0"/>
                </a:moveTo>
                <a:cubicBezTo>
                  <a:pt x="7228545" y="0"/>
                  <a:pt x="9578604" y="289332"/>
                  <a:pt x="11709042" y="811338"/>
                </a:cubicBezTo>
                <a:lnTo>
                  <a:pt x="12192000" y="939043"/>
                </a:lnTo>
                <a:lnTo>
                  <a:pt x="12192000" y="5756633"/>
                </a:lnTo>
                <a:lnTo>
                  <a:pt x="0" y="5756633"/>
                </a:lnTo>
                <a:lnTo>
                  <a:pt x="0" y="371314"/>
                </a:lnTo>
                <a:lnTo>
                  <a:pt x="58760" y="361104"/>
                </a:lnTo>
                <a:cubicBezTo>
                  <a:pt x="1554440" y="125781"/>
                  <a:pt x="3130763" y="0"/>
                  <a:pt x="475902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2A4317D-5B1E-8C4B-A51E-18C32DEFD1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17421" y="525514"/>
            <a:ext cx="2304392" cy="571809"/>
          </a:xfrm>
          <a:prstGeom prst="rect">
            <a:avLst/>
          </a:prstGeom>
        </p:spPr>
      </p:pic>
      <p:sp>
        <p:nvSpPr>
          <p:cNvPr id="2" name="Title 1">
            <a:extLst>
              <a:ext uri="{FF2B5EF4-FFF2-40B4-BE49-F238E27FC236}">
                <a16:creationId xmlns:a16="http://schemas.microsoft.com/office/drawing/2014/main" id="{8A7B9071-BE78-6949-9477-B869BA077687}"/>
              </a:ext>
            </a:extLst>
          </p:cNvPr>
          <p:cNvSpPr>
            <a:spLocks noGrp="1"/>
          </p:cNvSpPr>
          <p:nvPr>
            <p:ph type="ctrTitle"/>
          </p:nvPr>
        </p:nvSpPr>
        <p:spPr>
          <a:xfrm>
            <a:off x="5416737" y="2647745"/>
            <a:ext cx="6282565" cy="2387600"/>
          </a:xfrm>
        </p:spPr>
        <p:txBody>
          <a:bodyPr anchor="b">
            <a:normAutofit/>
          </a:bodyPr>
          <a:lstStyle>
            <a:lvl1pPr algn="l">
              <a:defRPr sz="40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8327DDD-4D36-DC48-92FB-4706921A3A01}"/>
              </a:ext>
            </a:extLst>
          </p:cNvPr>
          <p:cNvSpPr>
            <a:spLocks noGrp="1"/>
          </p:cNvSpPr>
          <p:nvPr>
            <p:ph type="subTitle" idx="1"/>
          </p:nvPr>
        </p:nvSpPr>
        <p:spPr>
          <a:xfrm>
            <a:off x="5416737" y="5193084"/>
            <a:ext cx="6282565" cy="1233612"/>
          </a:xfrm>
        </p:spPr>
        <p:txBody>
          <a:bodyPr>
            <a:normAutofit/>
          </a:bodyPr>
          <a:lstStyle>
            <a:lvl1pPr marL="0" indent="0" algn="l">
              <a:lnSpc>
                <a:spcPts val="2180"/>
              </a:lnSpc>
              <a:spcAft>
                <a:spcPts val="600"/>
              </a:spcAft>
              <a:buNone/>
              <a:defRPr sz="20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Oval 10"/>
          <p:cNvSpPr/>
          <p:nvPr userDrawn="1"/>
        </p:nvSpPr>
        <p:spPr>
          <a:xfrm>
            <a:off x="-1500753" y="-1553928"/>
            <a:ext cx="6840000" cy="6840000"/>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93D9460B-BD75-684C-B9CE-E5D292A4F42F}"/>
              </a:ext>
            </a:extLst>
          </p:cNvPr>
          <p:cNvPicPr>
            <a:picLocks/>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1718772" y="-1440000"/>
            <a:ext cx="6840000" cy="6840000"/>
          </a:xfrm>
          <a:prstGeom prst="ellipse">
            <a:avLst/>
          </a:prstGeom>
        </p:spPr>
      </p:pic>
      <p:sp>
        <p:nvSpPr>
          <p:cNvPr id="9" name="TextBox 11">
            <a:extLst>
              <a:ext uri="{FF2B5EF4-FFF2-40B4-BE49-F238E27FC236}">
                <a16:creationId xmlns:a16="http://schemas.microsoft.com/office/drawing/2014/main" id="{5CE7208A-CB2C-46AB-9FEB-6DDBFD361814}"/>
              </a:ext>
            </a:extLst>
          </p:cNvPr>
          <p:cNvSpPr txBox="1"/>
          <p:nvPr userDrawn="1"/>
        </p:nvSpPr>
        <p:spPr>
          <a:xfrm>
            <a:off x="266740" y="6538881"/>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2022</a:t>
            </a:r>
          </a:p>
        </p:txBody>
      </p:sp>
    </p:spTree>
    <p:extLst>
      <p:ext uri="{BB962C8B-B14F-4D97-AF65-F5344CB8AC3E}">
        <p14:creationId xmlns:p14="http://schemas.microsoft.com/office/powerpoint/2010/main" val="2618871593"/>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912BBBFE-A746-16C9-FD12-875993025829}"/>
              </a:ext>
            </a:extLst>
          </p:cNvPr>
          <p:cNvSpPr/>
          <p:nvPr userDrawn="1"/>
        </p:nvSpPr>
        <p:spPr>
          <a:xfrm>
            <a:off x="0" y="0"/>
            <a:ext cx="12192000" cy="6858001"/>
          </a:xfrm>
          <a:custGeom>
            <a:avLst/>
            <a:gdLst>
              <a:gd name="connsiteX0" fmla="*/ 0 w 12192000"/>
              <a:gd name="connsiteY0" fmla="*/ 0 h 6858001"/>
              <a:gd name="connsiteX1" fmla="*/ 7422555 w 12192000"/>
              <a:gd name="connsiteY1" fmla="*/ 0 h 6858001"/>
              <a:gd name="connsiteX2" fmla="*/ 7450053 w 12192000"/>
              <a:gd name="connsiteY2" fmla="*/ 17629 h 6858001"/>
              <a:gd name="connsiteX3" fmla="*/ 12181438 w 12192000"/>
              <a:gd name="connsiteY3" fmla="*/ 5487097 h 6858001"/>
              <a:gd name="connsiteX4" fmla="*/ 12192000 w 12192000"/>
              <a:gd name="connsiteY4" fmla="*/ 5510460 h 6858001"/>
              <a:gd name="connsiteX5" fmla="*/ 12192000 w 12192000"/>
              <a:gd name="connsiteY5" fmla="*/ 6858001 h 6858001"/>
              <a:gd name="connsiteX6" fmla="*/ 0 w 12192000"/>
              <a:gd name="connsiteY6"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1">
                <a:moveTo>
                  <a:pt x="0" y="0"/>
                </a:moveTo>
                <a:lnTo>
                  <a:pt x="7422555" y="0"/>
                </a:lnTo>
                <a:lnTo>
                  <a:pt x="7450053" y="17629"/>
                </a:lnTo>
                <a:cubicBezTo>
                  <a:pt x="9472394" y="1383895"/>
                  <a:pt x="11113745" y="3271275"/>
                  <a:pt x="12181438" y="5487097"/>
                </a:cubicBezTo>
                <a:lnTo>
                  <a:pt x="12192000" y="5510460"/>
                </a:lnTo>
                <a:lnTo>
                  <a:pt x="12192000"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 name="Freeform 5">
            <a:extLst>
              <a:ext uri="{FF2B5EF4-FFF2-40B4-BE49-F238E27FC236}">
                <a16:creationId xmlns:a16="http://schemas.microsoft.com/office/drawing/2014/main" id="{55A420D8-A685-FB38-66F1-7F71E5DFB05D}"/>
              </a:ext>
            </a:extLst>
          </p:cNvPr>
          <p:cNvSpPr>
            <a:spLocks noGrp="1"/>
          </p:cNvSpPr>
          <p:nvPr>
            <p:ph type="pic" sz="quarter" idx="10"/>
          </p:nvPr>
        </p:nvSpPr>
        <p:spPr>
          <a:xfrm>
            <a:off x="0" y="0"/>
            <a:ext cx="4022102" cy="3805140"/>
          </a:xfrm>
          <a:custGeom>
            <a:avLst/>
            <a:gdLst>
              <a:gd name="connsiteX0" fmla="*/ 0 w 4022102"/>
              <a:gd name="connsiteY0" fmla="*/ 0 h 3805140"/>
              <a:gd name="connsiteX1" fmla="*/ 3529658 w 4022102"/>
              <a:gd name="connsiteY1" fmla="*/ 0 h 3805140"/>
              <a:gd name="connsiteX2" fmla="*/ 3618269 w 4022102"/>
              <a:gd name="connsiteY2" fmla="*/ 118498 h 3805140"/>
              <a:gd name="connsiteX3" fmla="*/ 4022102 w 4022102"/>
              <a:gd name="connsiteY3" fmla="*/ 1440558 h 3805140"/>
              <a:gd name="connsiteX4" fmla="*/ 1657521 w 4022102"/>
              <a:gd name="connsiteY4" fmla="*/ 3805140 h 3805140"/>
              <a:gd name="connsiteX5" fmla="*/ 153428 w 4022102"/>
              <a:gd name="connsiteY5" fmla="*/ 3265185 h 3805140"/>
              <a:gd name="connsiteX6" fmla="*/ 0 w 4022102"/>
              <a:gd name="connsiteY6" fmla="*/ 3125740 h 380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2102" h="3805140">
                <a:moveTo>
                  <a:pt x="0" y="0"/>
                </a:moveTo>
                <a:lnTo>
                  <a:pt x="3529658" y="0"/>
                </a:lnTo>
                <a:lnTo>
                  <a:pt x="3618269" y="118498"/>
                </a:lnTo>
                <a:cubicBezTo>
                  <a:pt x="3873228" y="495887"/>
                  <a:pt x="4022102" y="950837"/>
                  <a:pt x="4022102" y="1440558"/>
                </a:cubicBezTo>
                <a:cubicBezTo>
                  <a:pt x="4022102" y="2746481"/>
                  <a:pt x="2963443" y="3805140"/>
                  <a:pt x="1657521" y="3805140"/>
                </a:cubicBezTo>
                <a:cubicBezTo>
                  <a:pt x="1086180" y="3805140"/>
                  <a:pt x="562167" y="3602506"/>
                  <a:pt x="153428" y="3265185"/>
                </a:cubicBezTo>
                <a:lnTo>
                  <a:pt x="0" y="3125740"/>
                </a:lnTo>
                <a:close/>
              </a:path>
            </a:pathLst>
          </a:custGeom>
          <a:solidFill>
            <a:schemeClr val="bg2"/>
          </a:solidFill>
          <a:ln>
            <a:noFill/>
          </a:ln>
        </p:spPr>
        <p:txBody>
          <a:bodyPr wrap="square" anchor="ctr">
            <a:noAutofit/>
          </a:bodyPr>
          <a:lstStyle>
            <a:lvl1pPr marL="0" indent="0" algn="ctr">
              <a:buNone/>
              <a:defRPr sz="1600"/>
            </a:lvl1pPr>
          </a:lstStyle>
          <a:p>
            <a:endParaRPr lang="en-GB"/>
          </a:p>
        </p:txBody>
      </p:sp>
    </p:spTree>
    <p:extLst>
      <p:ext uri="{BB962C8B-B14F-4D97-AF65-F5344CB8AC3E}">
        <p14:creationId xmlns:p14="http://schemas.microsoft.com/office/powerpoint/2010/main" val="36125521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FCAC4DE-8AFF-BDC4-C3E9-9E4E2322BECF}"/>
              </a:ext>
            </a:extLst>
          </p:cNvPr>
          <p:cNvSpPr/>
          <p:nvPr userDrawn="1"/>
        </p:nvSpPr>
        <p:spPr>
          <a:xfrm>
            <a:off x="7422555" y="0"/>
            <a:ext cx="4769444" cy="5510458"/>
          </a:xfrm>
          <a:custGeom>
            <a:avLst/>
            <a:gdLst>
              <a:gd name="connsiteX0" fmla="*/ 0 w 4769444"/>
              <a:gd name="connsiteY0" fmla="*/ 0 h 5510458"/>
              <a:gd name="connsiteX1" fmla="*/ 4769444 w 4769444"/>
              <a:gd name="connsiteY1" fmla="*/ 0 h 5510458"/>
              <a:gd name="connsiteX2" fmla="*/ 4769444 w 4769444"/>
              <a:gd name="connsiteY2" fmla="*/ 5510458 h 5510458"/>
              <a:gd name="connsiteX3" fmla="*/ 4758883 w 4769444"/>
              <a:gd name="connsiteY3" fmla="*/ 5487097 h 5510458"/>
              <a:gd name="connsiteX4" fmla="*/ 27498 w 4769444"/>
              <a:gd name="connsiteY4" fmla="*/ 17629 h 5510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9444" h="5510458">
                <a:moveTo>
                  <a:pt x="0" y="0"/>
                </a:moveTo>
                <a:lnTo>
                  <a:pt x="4769444" y="0"/>
                </a:lnTo>
                <a:lnTo>
                  <a:pt x="4769444" y="5510458"/>
                </a:lnTo>
                <a:lnTo>
                  <a:pt x="4758883" y="5487097"/>
                </a:lnTo>
                <a:cubicBezTo>
                  <a:pt x="3691190" y="3271275"/>
                  <a:pt x="2049839" y="1383895"/>
                  <a:pt x="27498" y="1762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36082335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02D2-5344-A90E-D2FC-251C779D03C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2CBD22E-0CD8-6C2C-F197-F7AABF9A314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A7366C-36A1-E43B-F88C-AC65437FBC09}"/>
              </a:ext>
            </a:extLst>
          </p:cNvPr>
          <p:cNvSpPr>
            <a:spLocks noGrp="1"/>
          </p:cNvSpPr>
          <p:nvPr>
            <p:ph type="dt" sz="half" idx="10"/>
          </p:nvPr>
        </p:nvSpPr>
        <p:spPr/>
        <p:txBody>
          <a:bodyPr/>
          <a:lstStyle/>
          <a:p>
            <a:fld id="{C9CB353F-B93E-C949-B42F-327168AD0307}" type="datetimeFigureOut">
              <a:rPr lang="en-GB" smtClean="0"/>
              <a:t>09/03/2025</a:t>
            </a:fld>
            <a:endParaRPr lang="en-GB"/>
          </a:p>
        </p:txBody>
      </p:sp>
      <p:sp>
        <p:nvSpPr>
          <p:cNvPr id="5" name="Footer Placeholder 4">
            <a:extLst>
              <a:ext uri="{FF2B5EF4-FFF2-40B4-BE49-F238E27FC236}">
                <a16:creationId xmlns:a16="http://schemas.microsoft.com/office/drawing/2014/main" id="{72710FB8-49A3-B87A-F956-0EB86019D3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68A4BA-E808-67F4-0E17-87DBE8BA5554}"/>
              </a:ext>
            </a:extLst>
          </p:cNvPr>
          <p:cNvSpPr>
            <a:spLocks noGrp="1"/>
          </p:cNvSpPr>
          <p:nvPr>
            <p:ph type="sldNum" sz="quarter" idx="12"/>
          </p:nvPr>
        </p:nvSpPr>
        <p:spPr/>
        <p:txBody>
          <a:bodyPr/>
          <a:lstStyle/>
          <a:p>
            <a:fld id="{508B2B78-6ED0-B142-94FA-2539A8C78F70}" type="slidenum">
              <a:rPr lang="en-GB" smtClean="0"/>
              <a:t>‹#›</a:t>
            </a:fld>
            <a:endParaRPr lang="en-GB"/>
          </a:p>
        </p:txBody>
      </p:sp>
    </p:spTree>
    <p:extLst>
      <p:ext uri="{BB962C8B-B14F-4D97-AF65-F5344CB8AC3E}">
        <p14:creationId xmlns:p14="http://schemas.microsoft.com/office/powerpoint/2010/main" val="19782312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AE207-93FD-F0AF-F25C-8877A69D30D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4841A49B-AC9A-3AF8-E5FF-1BCB8FD3BA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2ECB432-B832-6940-CFAF-9ABC0C2BF7F8}"/>
              </a:ext>
            </a:extLst>
          </p:cNvPr>
          <p:cNvSpPr>
            <a:spLocks noGrp="1"/>
          </p:cNvSpPr>
          <p:nvPr>
            <p:ph type="dt" sz="half" idx="10"/>
          </p:nvPr>
        </p:nvSpPr>
        <p:spPr/>
        <p:txBody>
          <a:bodyPr/>
          <a:lstStyle/>
          <a:p>
            <a:fld id="{C9CB353F-B93E-C949-B42F-327168AD0307}" type="datetimeFigureOut">
              <a:rPr lang="en-GB" smtClean="0"/>
              <a:t>09/03/2025</a:t>
            </a:fld>
            <a:endParaRPr lang="en-GB"/>
          </a:p>
        </p:txBody>
      </p:sp>
      <p:sp>
        <p:nvSpPr>
          <p:cNvPr id="5" name="Footer Placeholder 4">
            <a:extLst>
              <a:ext uri="{FF2B5EF4-FFF2-40B4-BE49-F238E27FC236}">
                <a16:creationId xmlns:a16="http://schemas.microsoft.com/office/drawing/2014/main" id="{6B777F00-F958-D6AD-3F08-388273DA13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47C3BB-44EA-273E-DA88-D71F090FEEB3}"/>
              </a:ext>
            </a:extLst>
          </p:cNvPr>
          <p:cNvSpPr>
            <a:spLocks noGrp="1"/>
          </p:cNvSpPr>
          <p:nvPr>
            <p:ph type="sldNum" sz="quarter" idx="12"/>
          </p:nvPr>
        </p:nvSpPr>
        <p:spPr/>
        <p:txBody>
          <a:bodyPr/>
          <a:lstStyle/>
          <a:p>
            <a:fld id="{508B2B78-6ED0-B142-94FA-2539A8C78F70}" type="slidenum">
              <a:rPr lang="en-GB" smtClean="0"/>
              <a:t>‹#›</a:t>
            </a:fld>
            <a:endParaRPr lang="en-GB"/>
          </a:p>
        </p:txBody>
      </p:sp>
    </p:spTree>
    <p:extLst>
      <p:ext uri="{BB962C8B-B14F-4D97-AF65-F5344CB8AC3E}">
        <p14:creationId xmlns:p14="http://schemas.microsoft.com/office/powerpoint/2010/main" val="2019421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98DC7-032B-3417-67FC-C88D370318F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94DF7CB-1394-A809-C0EC-2EBF9197046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EDF17AC-C003-6837-4FCF-B28899555A9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76F5D32A-C93E-4038-8BA3-40D821135E61}"/>
              </a:ext>
            </a:extLst>
          </p:cNvPr>
          <p:cNvSpPr>
            <a:spLocks noGrp="1"/>
          </p:cNvSpPr>
          <p:nvPr>
            <p:ph type="dt" sz="half" idx="10"/>
          </p:nvPr>
        </p:nvSpPr>
        <p:spPr/>
        <p:txBody>
          <a:bodyPr/>
          <a:lstStyle/>
          <a:p>
            <a:fld id="{C9CB353F-B93E-C949-B42F-327168AD0307}" type="datetimeFigureOut">
              <a:rPr lang="en-GB" smtClean="0"/>
              <a:t>09/03/2025</a:t>
            </a:fld>
            <a:endParaRPr lang="en-GB"/>
          </a:p>
        </p:txBody>
      </p:sp>
      <p:sp>
        <p:nvSpPr>
          <p:cNvPr id="6" name="Footer Placeholder 5">
            <a:extLst>
              <a:ext uri="{FF2B5EF4-FFF2-40B4-BE49-F238E27FC236}">
                <a16:creationId xmlns:a16="http://schemas.microsoft.com/office/drawing/2014/main" id="{49C0F1C6-3F98-AE39-6A47-B3A5228C03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369DD69-9D26-4238-33C6-4A75FFE184D6}"/>
              </a:ext>
            </a:extLst>
          </p:cNvPr>
          <p:cNvSpPr>
            <a:spLocks noGrp="1"/>
          </p:cNvSpPr>
          <p:nvPr>
            <p:ph type="sldNum" sz="quarter" idx="12"/>
          </p:nvPr>
        </p:nvSpPr>
        <p:spPr/>
        <p:txBody>
          <a:bodyPr/>
          <a:lstStyle/>
          <a:p>
            <a:fld id="{508B2B78-6ED0-B142-94FA-2539A8C78F70}" type="slidenum">
              <a:rPr lang="en-GB" smtClean="0"/>
              <a:t>‹#›</a:t>
            </a:fld>
            <a:endParaRPr lang="en-GB"/>
          </a:p>
        </p:txBody>
      </p:sp>
    </p:spTree>
    <p:extLst>
      <p:ext uri="{BB962C8B-B14F-4D97-AF65-F5344CB8AC3E}">
        <p14:creationId xmlns:p14="http://schemas.microsoft.com/office/powerpoint/2010/main" val="7334942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52504-3107-C0BC-D63E-4794DEEB4468}"/>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5B6F4B12-FB77-231B-E895-9D5D31F8FA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C19A3BA-751D-E56E-A1D7-99638C5CC3D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1A75D412-ECAC-A724-3FBC-B6D00B7882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DAF29F6-DEE1-04D3-82F9-095F1C76351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101D3308-8956-82BE-B623-06189957FFD5}"/>
              </a:ext>
            </a:extLst>
          </p:cNvPr>
          <p:cNvSpPr>
            <a:spLocks noGrp="1"/>
          </p:cNvSpPr>
          <p:nvPr>
            <p:ph type="dt" sz="half" idx="10"/>
          </p:nvPr>
        </p:nvSpPr>
        <p:spPr/>
        <p:txBody>
          <a:bodyPr/>
          <a:lstStyle/>
          <a:p>
            <a:fld id="{C9CB353F-B93E-C949-B42F-327168AD0307}" type="datetimeFigureOut">
              <a:rPr lang="en-GB" smtClean="0"/>
              <a:t>09/03/2025</a:t>
            </a:fld>
            <a:endParaRPr lang="en-GB"/>
          </a:p>
        </p:txBody>
      </p:sp>
      <p:sp>
        <p:nvSpPr>
          <p:cNvPr id="8" name="Footer Placeholder 7">
            <a:extLst>
              <a:ext uri="{FF2B5EF4-FFF2-40B4-BE49-F238E27FC236}">
                <a16:creationId xmlns:a16="http://schemas.microsoft.com/office/drawing/2014/main" id="{F71762A1-4F39-63D3-8265-6DF40C2B0A8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9F35C21-5A2B-DAE6-E838-86BAEBFA55A2}"/>
              </a:ext>
            </a:extLst>
          </p:cNvPr>
          <p:cNvSpPr>
            <a:spLocks noGrp="1"/>
          </p:cNvSpPr>
          <p:nvPr>
            <p:ph type="sldNum" sz="quarter" idx="12"/>
          </p:nvPr>
        </p:nvSpPr>
        <p:spPr/>
        <p:txBody>
          <a:bodyPr/>
          <a:lstStyle/>
          <a:p>
            <a:fld id="{508B2B78-6ED0-B142-94FA-2539A8C78F70}" type="slidenum">
              <a:rPr lang="en-GB" smtClean="0"/>
              <a:t>‹#›</a:t>
            </a:fld>
            <a:endParaRPr lang="en-GB"/>
          </a:p>
        </p:txBody>
      </p:sp>
    </p:spTree>
    <p:extLst>
      <p:ext uri="{BB962C8B-B14F-4D97-AF65-F5344CB8AC3E}">
        <p14:creationId xmlns:p14="http://schemas.microsoft.com/office/powerpoint/2010/main" val="25318765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B6FB9-9C3E-40B2-E57A-068F952B3AEB}"/>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B9EDEE7-3E5F-DE4F-0ABA-1433209E2072}"/>
              </a:ext>
            </a:extLst>
          </p:cNvPr>
          <p:cNvSpPr>
            <a:spLocks noGrp="1"/>
          </p:cNvSpPr>
          <p:nvPr>
            <p:ph type="dt" sz="half" idx="10"/>
          </p:nvPr>
        </p:nvSpPr>
        <p:spPr/>
        <p:txBody>
          <a:bodyPr/>
          <a:lstStyle/>
          <a:p>
            <a:fld id="{C9CB353F-B93E-C949-B42F-327168AD0307}" type="datetimeFigureOut">
              <a:rPr lang="en-GB" smtClean="0"/>
              <a:t>09/03/2025</a:t>
            </a:fld>
            <a:endParaRPr lang="en-GB"/>
          </a:p>
        </p:txBody>
      </p:sp>
      <p:sp>
        <p:nvSpPr>
          <p:cNvPr id="4" name="Footer Placeholder 3">
            <a:extLst>
              <a:ext uri="{FF2B5EF4-FFF2-40B4-BE49-F238E27FC236}">
                <a16:creationId xmlns:a16="http://schemas.microsoft.com/office/drawing/2014/main" id="{87712A6E-4286-D44C-043F-75CFCCB325F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9DB8B16-63C9-B9B3-F3E4-452B98416EA6}"/>
              </a:ext>
            </a:extLst>
          </p:cNvPr>
          <p:cNvSpPr>
            <a:spLocks noGrp="1"/>
          </p:cNvSpPr>
          <p:nvPr>
            <p:ph type="sldNum" sz="quarter" idx="12"/>
          </p:nvPr>
        </p:nvSpPr>
        <p:spPr/>
        <p:txBody>
          <a:bodyPr/>
          <a:lstStyle/>
          <a:p>
            <a:fld id="{508B2B78-6ED0-B142-94FA-2539A8C78F70}" type="slidenum">
              <a:rPr lang="en-GB" smtClean="0"/>
              <a:t>‹#›</a:t>
            </a:fld>
            <a:endParaRPr lang="en-GB"/>
          </a:p>
        </p:txBody>
      </p:sp>
    </p:spTree>
    <p:extLst>
      <p:ext uri="{BB962C8B-B14F-4D97-AF65-F5344CB8AC3E}">
        <p14:creationId xmlns:p14="http://schemas.microsoft.com/office/powerpoint/2010/main" val="37631835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C407D0-9900-53BA-B46E-FA8D9645CF2A}"/>
              </a:ext>
            </a:extLst>
          </p:cNvPr>
          <p:cNvSpPr>
            <a:spLocks noGrp="1"/>
          </p:cNvSpPr>
          <p:nvPr>
            <p:ph type="dt" sz="half" idx="10"/>
          </p:nvPr>
        </p:nvSpPr>
        <p:spPr/>
        <p:txBody>
          <a:bodyPr/>
          <a:lstStyle/>
          <a:p>
            <a:fld id="{C9CB353F-B93E-C949-B42F-327168AD0307}" type="datetimeFigureOut">
              <a:rPr lang="en-GB" smtClean="0"/>
              <a:t>09/03/2025</a:t>
            </a:fld>
            <a:endParaRPr lang="en-GB"/>
          </a:p>
        </p:txBody>
      </p:sp>
      <p:sp>
        <p:nvSpPr>
          <p:cNvPr id="3" name="Footer Placeholder 2">
            <a:extLst>
              <a:ext uri="{FF2B5EF4-FFF2-40B4-BE49-F238E27FC236}">
                <a16:creationId xmlns:a16="http://schemas.microsoft.com/office/drawing/2014/main" id="{4BDFD375-94C8-BEA3-C5B8-CE522B1578D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68898E1-356E-37FA-D8E6-577FCD3F2B40}"/>
              </a:ext>
            </a:extLst>
          </p:cNvPr>
          <p:cNvSpPr>
            <a:spLocks noGrp="1"/>
          </p:cNvSpPr>
          <p:nvPr>
            <p:ph type="sldNum" sz="quarter" idx="12"/>
          </p:nvPr>
        </p:nvSpPr>
        <p:spPr/>
        <p:txBody>
          <a:bodyPr/>
          <a:lstStyle/>
          <a:p>
            <a:fld id="{508B2B78-6ED0-B142-94FA-2539A8C78F70}" type="slidenum">
              <a:rPr lang="en-GB" smtClean="0"/>
              <a:t>‹#›</a:t>
            </a:fld>
            <a:endParaRPr lang="en-GB"/>
          </a:p>
        </p:txBody>
      </p:sp>
    </p:spTree>
    <p:extLst>
      <p:ext uri="{BB962C8B-B14F-4D97-AF65-F5344CB8AC3E}">
        <p14:creationId xmlns:p14="http://schemas.microsoft.com/office/powerpoint/2010/main" val="1052652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B99FC-38F5-DE4A-5A90-2C267E48573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B9F0E048-EE22-46E7-A24D-0F564B13A2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DA32EA83-D9A1-E0F3-EC9D-C0E337AACC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40D6D4C-BBFB-707B-AED3-EB21F1C44ABA}"/>
              </a:ext>
            </a:extLst>
          </p:cNvPr>
          <p:cNvSpPr>
            <a:spLocks noGrp="1"/>
          </p:cNvSpPr>
          <p:nvPr>
            <p:ph type="dt" sz="half" idx="10"/>
          </p:nvPr>
        </p:nvSpPr>
        <p:spPr/>
        <p:txBody>
          <a:bodyPr/>
          <a:lstStyle/>
          <a:p>
            <a:fld id="{C9CB353F-B93E-C949-B42F-327168AD0307}" type="datetimeFigureOut">
              <a:rPr lang="en-GB" smtClean="0"/>
              <a:t>09/03/2025</a:t>
            </a:fld>
            <a:endParaRPr lang="en-GB"/>
          </a:p>
        </p:txBody>
      </p:sp>
      <p:sp>
        <p:nvSpPr>
          <p:cNvPr id="6" name="Footer Placeholder 5">
            <a:extLst>
              <a:ext uri="{FF2B5EF4-FFF2-40B4-BE49-F238E27FC236}">
                <a16:creationId xmlns:a16="http://schemas.microsoft.com/office/drawing/2014/main" id="{D1EC6845-41B3-1763-D443-1E537CFC998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CAD422D-A555-30FF-D526-ADBFDB74810F}"/>
              </a:ext>
            </a:extLst>
          </p:cNvPr>
          <p:cNvSpPr>
            <a:spLocks noGrp="1"/>
          </p:cNvSpPr>
          <p:nvPr>
            <p:ph type="sldNum" sz="quarter" idx="12"/>
          </p:nvPr>
        </p:nvSpPr>
        <p:spPr/>
        <p:txBody>
          <a:bodyPr/>
          <a:lstStyle/>
          <a:p>
            <a:fld id="{508B2B78-6ED0-B142-94FA-2539A8C78F70}" type="slidenum">
              <a:rPr lang="en-GB" smtClean="0"/>
              <a:t>‹#›</a:t>
            </a:fld>
            <a:endParaRPr lang="en-GB"/>
          </a:p>
        </p:txBody>
      </p:sp>
    </p:spTree>
    <p:extLst>
      <p:ext uri="{BB962C8B-B14F-4D97-AF65-F5344CB8AC3E}">
        <p14:creationId xmlns:p14="http://schemas.microsoft.com/office/powerpoint/2010/main" val="33734057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0F2B1-D901-BAB8-04A3-59D9FB53A51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0A4FDB0-1939-2D18-CC09-D3FC56F711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E0765E2-C21C-1600-31CC-E473E4EE64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1546229-C183-CA9D-DEF6-DC9E982C3A8F}"/>
              </a:ext>
            </a:extLst>
          </p:cNvPr>
          <p:cNvSpPr>
            <a:spLocks noGrp="1"/>
          </p:cNvSpPr>
          <p:nvPr>
            <p:ph type="dt" sz="half" idx="10"/>
          </p:nvPr>
        </p:nvSpPr>
        <p:spPr/>
        <p:txBody>
          <a:bodyPr/>
          <a:lstStyle/>
          <a:p>
            <a:fld id="{C9CB353F-B93E-C949-B42F-327168AD0307}" type="datetimeFigureOut">
              <a:rPr lang="en-GB" smtClean="0"/>
              <a:t>09/03/2025</a:t>
            </a:fld>
            <a:endParaRPr lang="en-GB"/>
          </a:p>
        </p:txBody>
      </p:sp>
      <p:sp>
        <p:nvSpPr>
          <p:cNvPr id="6" name="Footer Placeholder 5">
            <a:extLst>
              <a:ext uri="{FF2B5EF4-FFF2-40B4-BE49-F238E27FC236}">
                <a16:creationId xmlns:a16="http://schemas.microsoft.com/office/drawing/2014/main" id="{D4A884A6-A7A0-C7A8-E421-C1AF33EE86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06FD4AE-ED48-5F79-B891-F5E5BEF596FB}"/>
              </a:ext>
            </a:extLst>
          </p:cNvPr>
          <p:cNvSpPr>
            <a:spLocks noGrp="1"/>
          </p:cNvSpPr>
          <p:nvPr>
            <p:ph type="sldNum" sz="quarter" idx="12"/>
          </p:nvPr>
        </p:nvSpPr>
        <p:spPr/>
        <p:txBody>
          <a:bodyPr/>
          <a:lstStyle/>
          <a:p>
            <a:fld id="{508B2B78-6ED0-B142-94FA-2539A8C78F70}" type="slidenum">
              <a:rPr lang="en-GB" smtClean="0"/>
              <a:t>‹#›</a:t>
            </a:fld>
            <a:endParaRPr lang="en-GB"/>
          </a:p>
        </p:txBody>
      </p:sp>
    </p:spTree>
    <p:extLst>
      <p:ext uri="{BB962C8B-B14F-4D97-AF65-F5344CB8AC3E}">
        <p14:creationId xmlns:p14="http://schemas.microsoft.com/office/powerpoint/2010/main" val="1812244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Cover 2">
    <p:bg>
      <p:bgRef idx="1001">
        <a:schemeClr val="bg1"/>
      </p:bgRef>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B8997FC1-335B-7E47-93F2-8BE1DA9533DE}"/>
              </a:ext>
            </a:extLst>
          </p:cNvPr>
          <p:cNvSpPr/>
          <p:nvPr userDrawn="1"/>
        </p:nvSpPr>
        <p:spPr>
          <a:xfrm>
            <a:off x="0" y="1101367"/>
            <a:ext cx="12192000" cy="5756633"/>
          </a:xfrm>
          <a:custGeom>
            <a:avLst/>
            <a:gdLst>
              <a:gd name="connsiteX0" fmla="*/ 4759021 w 12192000"/>
              <a:gd name="connsiteY0" fmla="*/ 0 h 5756633"/>
              <a:gd name="connsiteX1" fmla="*/ 11709042 w 12192000"/>
              <a:gd name="connsiteY1" fmla="*/ 811338 h 5756633"/>
              <a:gd name="connsiteX2" fmla="*/ 12192000 w 12192000"/>
              <a:gd name="connsiteY2" fmla="*/ 939043 h 5756633"/>
              <a:gd name="connsiteX3" fmla="*/ 12192000 w 12192000"/>
              <a:gd name="connsiteY3" fmla="*/ 5756633 h 5756633"/>
              <a:gd name="connsiteX4" fmla="*/ 0 w 12192000"/>
              <a:gd name="connsiteY4" fmla="*/ 5756633 h 5756633"/>
              <a:gd name="connsiteX5" fmla="*/ 0 w 12192000"/>
              <a:gd name="connsiteY5" fmla="*/ 371314 h 5756633"/>
              <a:gd name="connsiteX6" fmla="*/ 58760 w 12192000"/>
              <a:gd name="connsiteY6" fmla="*/ 361104 h 5756633"/>
              <a:gd name="connsiteX7" fmla="*/ 4759021 w 12192000"/>
              <a:gd name="connsiteY7" fmla="*/ 0 h 575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56633">
                <a:moveTo>
                  <a:pt x="4759021" y="0"/>
                </a:moveTo>
                <a:cubicBezTo>
                  <a:pt x="7228545" y="0"/>
                  <a:pt x="9578604" y="289332"/>
                  <a:pt x="11709042" y="811338"/>
                </a:cubicBezTo>
                <a:lnTo>
                  <a:pt x="12192000" y="939043"/>
                </a:lnTo>
                <a:lnTo>
                  <a:pt x="12192000" y="5756633"/>
                </a:lnTo>
                <a:lnTo>
                  <a:pt x="0" y="5756633"/>
                </a:lnTo>
                <a:lnTo>
                  <a:pt x="0" y="371314"/>
                </a:lnTo>
                <a:lnTo>
                  <a:pt x="58760" y="361104"/>
                </a:lnTo>
                <a:cubicBezTo>
                  <a:pt x="1554440" y="125781"/>
                  <a:pt x="3130763" y="0"/>
                  <a:pt x="475902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1494377" y="-1553928"/>
            <a:ext cx="6840000" cy="6840000"/>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2A4317D-5B1E-8C4B-A51E-18C32DEFD1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17421" y="525514"/>
            <a:ext cx="2304392" cy="571809"/>
          </a:xfrm>
          <a:prstGeom prst="rect">
            <a:avLst/>
          </a:prstGeom>
        </p:spPr>
      </p:pic>
      <p:pic>
        <p:nvPicPr>
          <p:cNvPr id="16" name="Picture 15"/>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1712396" y="-1440000"/>
            <a:ext cx="6840000" cy="6840000"/>
          </a:xfrm>
          <a:prstGeom prst="ellipse">
            <a:avLst/>
          </a:prstGeom>
        </p:spPr>
      </p:pic>
      <p:sp>
        <p:nvSpPr>
          <p:cNvPr id="13" name="Title 1">
            <a:extLst>
              <a:ext uri="{FF2B5EF4-FFF2-40B4-BE49-F238E27FC236}">
                <a16:creationId xmlns:a16="http://schemas.microsoft.com/office/drawing/2014/main" id="{5278DFA7-B064-964A-9BA7-34F617DC5669}"/>
              </a:ext>
            </a:extLst>
          </p:cNvPr>
          <p:cNvSpPr>
            <a:spLocks noGrp="1"/>
          </p:cNvSpPr>
          <p:nvPr>
            <p:ph type="ctrTitle"/>
          </p:nvPr>
        </p:nvSpPr>
        <p:spPr>
          <a:xfrm>
            <a:off x="5416737" y="2647745"/>
            <a:ext cx="6282565" cy="2387600"/>
          </a:xfrm>
        </p:spPr>
        <p:txBody>
          <a:bodyPr anchor="b">
            <a:normAutofit/>
          </a:bodyPr>
          <a:lstStyle>
            <a:lvl1pPr algn="l">
              <a:defRPr sz="40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4" name="Subtitle 2">
            <a:extLst>
              <a:ext uri="{FF2B5EF4-FFF2-40B4-BE49-F238E27FC236}">
                <a16:creationId xmlns:a16="http://schemas.microsoft.com/office/drawing/2014/main" id="{2831A73A-E50C-0E43-978C-E70673578DF7}"/>
              </a:ext>
            </a:extLst>
          </p:cNvPr>
          <p:cNvSpPr>
            <a:spLocks noGrp="1"/>
          </p:cNvSpPr>
          <p:nvPr>
            <p:ph type="subTitle" idx="1"/>
          </p:nvPr>
        </p:nvSpPr>
        <p:spPr>
          <a:xfrm>
            <a:off x="5416737" y="5193084"/>
            <a:ext cx="6282565" cy="1233612"/>
          </a:xfrm>
        </p:spPr>
        <p:txBody>
          <a:bodyPr>
            <a:normAutofit/>
          </a:bodyPr>
          <a:lstStyle>
            <a:lvl1pPr marL="0" indent="0" algn="l">
              <a:lnSpc>
                <a:spcPts val="2180"/>
              </a:lnSpc>
              <a:spcAft>
                <a:spcPts val="600"/>
              </a:spcAft>
              <a:buNone/>
              <a:defRPr sz="20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Box 11">
            <a:extLst>
              <a:ext uri="{FF2B5EF4-FFF2-40B4-BE49-F238E27FC236}">
                <a16:creationId xmlns:a16="http://schemas.microsoft.com/office/drawing/2014/main" id="{FEF7F4CE-2390-48CE-9E5F-A09680CBF4AA}"/>
              </a:ext>
            </a:extLst>
          </p:cNvPr>
          <p:cNvSpPr txBox="1"/>
          <p:nvPr userDrawn="1"/>
        </p:nvSpPr>
        <p:spPr>
          <a:xfrm>
            <a:off x="266740" y="6538881"/>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2022</a:t>
            </a:r>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57043-248D-E0B4-2C70-AF706D676B5F}"/>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80B0D040-85E3-8E7C-71A0-872C784FC84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7D45E63-FA48-2B3D-8FC8-A9F8639EF328}"/>
              </a:ext>
            </a:extLst>
          </p:cNvPr>
          <p:cNvSpPr>
            <a:spLocks noGrp="1"/>
          </p:cNvSpPr>
          <p:nvPr>
            <p:ph type="dt" sz="half" idx="10"/>
          </p:nvPr>
        </p:nvSpPr>
        <p:spPr/>
        <p:txBody>
          <a:bodyPr/>
          <a:lstStyle/>
          <a:p>
            <a:fld id="{C9CB353F-B93E-C949-B42F-327168AD0307}" type="datetimeFigureOut">
              <a:rPr lang="en-GB" smtClean="0"/>
              <a:t>09/03/2025</a:t>
            </a:fld>
            <a:endParaRPr lang="en-GB"/>
          </a:p>
        </p:txBody>
      </p:sp>
      <p:sp>
        <p:nvSpPr>
          <p:cNvPr id="5" name="Footer Placeholder 4">
            <a:extLst>
              <a:ext uri="{FF2B5EF4-FFF2-40B4-BE49-F238E27FC236}">
                <a16:creationId xmlns:a16="http://schemas.microsoft.com/office/drawing/2014/main" id="{12416D49-2249-9B63-8742-03209EDD6D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D7FE2F-1B1B-67F9-9944-FB6357CDA885}"/>
              </a:ext>
            </a:extLst>
          </p:cNvPr>
          <p:cNvSpPr>
            <a:spLocks noGrp="1"/>
          </p:cNvSpPr>
          <p:nvPr>
            <p:ph type="sldNum" sz="quarter" idx="12"/>
          </p:nvPr>
        </p:nvSpPr>
        <p:spPr/>
        <p:txBody>
          <a:bodyPr/>
          <a:lstStyle/>
          <a:p>
            <a:fld id="{508B2B78-6ED0-B142-94FA-2539A8C78F70}" type="slidenum">
              <a:rPr lang="en-GB" smtClean="0"/>
              <a:t>‹#›</a:t>
            </a:fld>
            <a:endParaRPr lang="en-GB"/>
          </a:p>
        </p:txBody>
      </p:sp>
    </p:spTree>
    <p:extLst>
      <p:ext uri="{BB962C8B-B14F-4D97-AF65-F5344CB8AC3E}">
        <p14:creationId xmlns:p14="http://schemas.microsoft.com/office/powerpoint/2010/main" val="31786638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B98189-A950-C68C-CAC4-A833EC620C14}"/>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51D22F84-B281-5DF1-0DE3-E8E35D4A376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07A8969-94B5-A904-AA0E-77C8AB124418}"/>
              </a:ext>
            </a:extLst>
          </p:cNvPr>
          <p:cNvSpPr>
            <a:spLocks noGrp="1"/>
          </p:cNvSpPr>
          <p:nvPr>
            <p:ph type="dt" sz="half" idx="10"/>
          </p:nvPr>
        </p:nvSpPr>
        <p:spPr/>
        <p:txBody>
          <a:bodyPr/>
          <a:lstStyle/>
          <a:p>
            <a:fld id="{C9CB353F-B93E-C949-B42F-327168AD0307}" type="datetimeFigureOut">
              <a:rPr lang="en-GB" smtClean="0"/>
              <a:t>09/03/2025</a:t>
            </a:fld>
            <a:endParaRPr lang="en-GB"/>
          </a:p>
        </p:txBody>
      </p:sp>
      <p:sp>
        <p:nvSpPr>
          <p:cNvPr id="5" name="Footer Placeholder 4">
            <a:extLst>
              <a:ext uri="{FF2B5EF4-FFF2-40B4-BE49-F238E27FC236}">
                <a16:creationId xmlns:a16="http://schemas.microsoft.com/office/drawing/2014/main" id="{CCFC6AD4-7528-E01D-74C2-8822E0824B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1EF085-4FA6-08C1-F427-1A4D7B218BB8}"/>
              </a:ext>
            </a:extLst>
          </p:cNvPr>
          <p:cNvSpPr>
            <a:spLocks noGrp="1"/>
          </p:cNvSpPr>
          <p:nvPr>
            <p:ph type="sldNum" sz="quarter" idx="12"/>
          </p:nvPr>
        </p:nvSpPr>
        <p:spPr/>
        <p:txBody>
          <a:bodyPr/>
          <a:lstStyle/>
          <a:p>
            <a:fld id="{508B2B78-6ED0-B142-94FA-2539A8C78F70}" type="slidenum">
              <a:rPr lang="en-GB" smtClean="0"/>
              <a:t>‹#›</a:t>
            </a:fld>
            <a:endParaRPr lang="en-GB"/>
          </a:p>
        </p:txBody>
      </p:sp>
    </p:spTree>
    <p:extLst>
      <p:ext uri="{BB962C8B-B14F-4D97-AF65-F5344CB8AC3E}">
        <p14:creationId xmlns:p14="http://schemas.microsoft.com/office/powerpoint/2010/main" val="42607253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py + logo top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D564C-6FC6-814E-A967-BA0B23EB7BCA}"/>
              </a:ext>
            </a:extLst>
          </p:cNvPr>
          <p:cNvSpPr>
            <a:spLocks noGrp="1"/>
          </p:cNvSpPr>
          <p:nvPr>
            <p:ph type="title"/>
          </p:nvPr>
        </p:nvSpPr>
        <p:spPr>
          <a:xfrm>
            <a:off x="489857" y="425309"/>
            <a:ext cx="9499270" cy="544510"/>
          </a:xfrm>
        </p:spPr>
        <p:txBody>
          <a:bodyPr anchor="t">
            <a:normAutofit/>
          </a:bodyPr>
          <a:lstStyle>
            <a:lvl1pPr>
              <a:defRPr sz="2800" b="0" i="0">
                <a:solidFill>
                  <a:srgbClr val="42B6E6"/>
                </a:solidFill>
                <a:latin typeface="+mj-lt"/>
                <a:cs typeface="Calibri Light" panose="020F0302020204030204" pitchFamily="34" charset="0"/>
              </a:defRPr>
            </a:lvl1pPr>
          </a:lstStyle>
          <a:p>
            <a:r>
              <a:rPr lang="en-US"/>
              <a:t>Click to edit Master title style</a:t>
            </a:r>
          </a:p>
        </p:txBody>
      </p:sp>
      <p:sp>
        <p:nvSpPr>
          <p:cNvPr id="25" name="Content Placeholder 2">
            <a:extLst>
              <a:ext uri="{FF2B5EF4-FFF2-40B4-BE49-F238E27FC236}">
                <a16:creationId xmlns:a16="http://schemas.microsoft.com/office/drawing/2014/main" id="{FDA39F5A-3987-6046-B56E-77AC176D98C5}"/>
              </a:ext>
            </a:extLst>
          </p:cNvPr>
          <p:cNvSpPr>
            <a:spLocks noGrp="1"/>
          </p:cNvSpPr>
          <p:nvPr>
            <p:ph idx="1"/>
          </p:nvPr>
        </p:nvSpPr>
        <p:spPr>
          <a:xfrm>
            <a:off x="489856" y="1122218"/>
            <a:ext cx="11147961" cy="5310473"/>
          </a:xfrm>
        </p:spPr>
        <p:txBody>
          <a:bodyPr/>
          <a:lstStyle>
            <a:lvl1pPr>
              <a:defRPr sz="24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0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4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11">
            <a:extLst>
              <a:ext uri="{FF2B5EF4-FFF2-40B4-BE49-F238E27FC236}">
                <a16:creationId xmlns:a16="http://schemas.microsoft.com/office/drawing/2014/main" id="{6ECAF191-2745-4220-A00C-70E4B0D65CDF}"/>
              </a:ext>
            </a:extLst>
          </p:cNvPr>
          <p:cNvSpPr txBox="1"/>
          <p:nvPr userDrawn="1"/>
        </p:nvSpPr>
        <p:spPr>
          <a:xfrm>
            <a:off x="363722" y="6585090"/>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tx1"/>
                </a:solidFill>
              </a:rPr>
              <a:t>Copyright © UCLPartners 2023</a:t>
            </a:r>
          </a:p>
        </p:txBody>
      </p:sp>
      <p:pic>
        <p:nvPicPr>
          <p:cNvPr id="3" name="Graphic 2">
            <a:extLst>
              <a:ext uri="{FF2B5EF4-FFF2-40B4-BE49-F238E27FC236}">
                <a16:creationId xmlns:a16="http://schemas.microsoft.com/office/drawing/2014/main" id="{95C4899D-EE73-4647-EC3E-2224B3A903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67949" y="1"/>
            <a:ext cx="2624051" cy="1308938"/>
          </a:xfrm>
          <a:prstGeom prst="rect">
            <a:avLst/>
          </a:prstGeom>
        </p:spPr>
      </p:pic>
    </p:spTree>
    <p:extLst>
      <p:ext uri="{BB962C8B-B14F-4D97-AF65-F5344CB8AC3E}">
        <p14:creationId xmlns:p14="http://schemas.microsoft.com/office/powerpoint/2010/main" val="34408899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D8A9E5-2CDC-6B5E-465D-1A8D36E8EF6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28DB3D07-A1C1-4D16-1787-D786317DD29D}"/>
              </a:ext>
            </a:extLst>
          </p:cNvPr>
          <p:cNvSpPr/>
          <p:nvPr userDrawn="1"/>
        </p:nvSpPr>
        <p:spPr>
          <a:xfrm>
            <a:off x="0" y="1304926"/>
            <a:ext cx="12192000"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9" name="Picture 8">
            <a:extLst>
              <a:ext uri="{FF2B5EF4-FFF2-40B4-BE49-F238E27FC236}">
                <a16:creationId xmlns:a16="http://schemas.microsoft.com/office/drawing/2014/main" id="{830A6D12-605F-5FF1-FF22-11E76FB8BD6F}"/>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10" name="Picture 9">
            <a:extLst>
              <a:ext uri="{FF2B5EF4-FFF2-40B4-BE49-F238E27FC236}">
                <a16:creationId xmlns:a16="http://schemas.microsoft.com/office/drawing/2014/main" id="{AB1B0F81-5629-4028-8E64-34CE3EBFBEB4}"/>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
        <p:nvSpPr>
          <p:cNvPr id="2" name="Title 1">
            <a:extLst>
              <a:ext uri="{FF2B5EF4-FFF2-40B4-BE49-F238E27FC236}">
                <a16:creationId xmlns:a16="http://schemas.microsoft.com/office/drawing/2014/main" id="{F33687FD-9206-641A-4825-EF345A667C8D}"/>
              </a:ext>
            </a:extLst>
          </p:cNvPr>
          <p:cNvSpPr>
            <a:spLocks noGrp="1"/>
          </p:cNvSpPr>
          <p:nvPr>
            <p:ph type="ctrTitle"/>
          </p:nvPr>
        </p:nvSpPr>
        <p:spPr>
          <a:xfrm>
            <a:off x="442913" y="4326483"/>
            <a:ext cx="11306175" cy="850021"/>
          </a:xfrm>
        </p:spPr>
        <p:txBody>
          <a:bodyPr anchor="t" anchorCtr="0">
            <a:noAutofit/>
          </a:bodyPr>
          <a:lstStyle>
            <a:lvl1pPr algn="l">
              <a:defRPr sz="4400" b="1" i="0" baseline="0">
                <a:solidFill>
                  <a:schemeClr val="bg1"/>
                </a:solidFill>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3B4AB636-658C-BDB0-8D92-B604E245A35D}"/>
              </a:ext>
            </a:extLst>
          </p:cNvPr>
          <p:cNvSpPr>
            <a:spLocks noGrp="1"/>
          </p:cNvSpPr>
          <p:nvPr>
            <p:ph type="subTitle" idx="1"/>
          </p:nvPr>
        </p:nvSpPr>
        <p:spPr>
          <a:xfrm>
            <a:off x="442913" y="5176504"/>
            <a:ext cx="11306175" cy="394579"/>
          </a:xfrm>
        </p:spPr>
        <p:txBody>
          <a:bodyPr anchor="t" anchorCtr="0">
            <a:noAutofit/>
          </a:bodyPr>
          <a:lstStyle>
            <a:lvl1pPr marL="0" indent="0" algn="l">
              <a:buNone/>
              <a:defRPr sz="1600" b="1" i="0">
                <a:solidFill>
                  <a:schemeClr val="bg1"/>
                </a:solidFill>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11840740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esentation Cover 1">
    <p:bg>
      <p:bgRef idx="1001">
        <a:schemeClr val="bg1"/>
      </p:bgRef>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2C26964D-EBAA-C944-9B61-F177462EA5EA}"/>
              </a:ext>
            </a:extLst>
          </p:cNvPr>
          <p:cNvSpPr/>
          <p:nvPr userDrawn="1"/>
        </p:nvSpPr>
        <p:spPr>
          <a:xfrm>
            <a:off x="0" y="1101367"/>
            <a:ext cx="12192000" cy="5756633"/>
          </a:xfrm>
          <a:custGeom>
            <a:avLst/>
            <a:gdLst>
              <a:gd name="connsiteX0" fmla="*/ 4759021 w 12192000"/>
              <a:gd name="connsiteY0" fmla="*/ 0 h 5756633"/>
              <a:gd name="connsiteX1" fmla="*/ 11709042 w 12192000"/>
              <a:gd name="connsiteY1" fmla="*/ 811338 h 5756633"/>
              <a:gd name="connsiteX2" fmla="*/ 12192000 w 12192000"/>
              <a:gd name="connsiteY2" fmla="*/ 939043 h 5756633"/>
              <a:gd name="connsiteX3" fmla="*/ 12192000 w 12192000"/>
              <a:gd name="connsiteY3" fmla="*/ 5756633 h 5756633"/>
              <a:gd name="connsiteX4" fmla="*/ 0 w 12192000"/>
              <a:gd name="connsiteY4" fmla="*/ 5756633 h 5756633"/>
              <a:gd name="connsiteX5" fmla="*/ 0 w 12192000"/>
              <a:gd name="connsiteY5" fmla="*/ 371314 h 5756633"/>
              <a:gd name="connsiteX6" fmla="*/ 58760 w 12192000"/>
              <a:gd name="connsiteY6" fmla="*/ 361104 h 5756633"/>
              <a:gd name="connsiteX7" fmla="*/ 4759021 w 12192000"/>
              <a:gd name="connsiteY7" fmla="*/ 0 h 575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56633">
                <a:moveTo>
                  <a:pt x="4759021" y="0"/>
                </a:moveTo>
                <a:cubicBezTo>
                  <a:pt x="7228545" y="0"/>
                  <a:pt x="9578604" y="289332"/>
                  <a:pt x="11709042" y="811338"/>
                </a:cubicBezTo>
                <a:lnTo>
                  <a:pt x="12192000" y="939043"/>
                </a:lnTo>
                <a:lnTo>
                  <a:pt x="12192000" y="5756633"/>
                </a:lnTo>
                <a:lnTo>
                  <a:pt x="0" y="5756633"/>
                </a:lnTo>
                <a:lnTo>
                  <a:pt x="0" y="371314"/>
                </a:lnTo>
                <a:lnTo>
                  <a:pt x="58760" y="361104"/>
                </a:lnTo>
                <a:cubicBezTo>
                  <a:pt x="1554440" y="125781"/>
                  <a:pt x="3130763" y="0"/>
                  <a:pt x="475902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2A4317D-5B1E-8C4B-A51E-18C32DEFD1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17421" y="525514"/>
            <a:ext cx="2304392" cy="571809"/>
          </a:xfrm>
          <a:prstGeom prst="rect">
            <a:avLst/>
          </a:prstGeom>
        </p:spPr>
      </p:pic>
      <p:sp>
        <p:nvSpPr>
          <p:cNvPr id="2" name="Title 1">
            <a:extLst>
              <a:ext uri="{FF2B5EF4-FFF2-40B4-BE49-F238E27FC236}">
                <a16:creationId xmlns:a16="http://schemas.microsoft.com/office/drawing/2014/main" id="{8A7B9071-BE78-6949-9477-B869BA077687}"/>
              </a:ext>
            </a:extLst>
          </p:cNvPr>
          <p:cNvSpPr>
            <a:spLocks noGrp="1"/>
          </p:cNvSpPr>
          <p:nvPr>
            <p:ph type="ctrTitle"/>
          </p:nvPr>
        </p:nvSpPr>
        <p:spPr>
          <a:xfrm>
            <a:off x="5416737" y="2647745"/>
            <a:ext cx="6282565" cy="2387600"/>
          </a:xfrm>
        </p:spPr>
        <p:txBody>
          <a:bodyPr anchor="b">
            <a:normAutofit/>
          </a:bodyPr>
          <a:lstStyle>
            <a:lvl1pPr algn="l">
              <a:defRPr sz="40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8327DDD-4D36-DC48-92FB-4706921A3A01}"/>
              </a:ext>
            </a:extLst>
          </p:cNvPr>
          <p:cNvSpPr>
            <a:spLocks noGrp="1"/>
          </p:cNvSpPr>
          <p:nvPr>
            <p:ph type="subTitle" idx="1"/>
          </p:nvPr>
        </p:nvSpPr>
        <p:spPr>
          <a:xfrm>
            <a:off x="5416737" y="5193084"/>
            <a:ext cx="6282565" cy="1233612"/>
          </a:xfrm>
        </p:spPr>
        <p:txBody>
          <a:bodyPr>
            <a:normAutofit/>
          </a:bodyPr>
          <a:lstStyle>
            <a:lvl1pPr marL="0" indent="0" algn="l">
              <a:lnSpc>
                <a:spcPts val="2180"/>
              </a:lnSpc>
              <a:spcAft>
                <a:spcPts val="600"/>
              </a:spcAft>
              <a:buNone/>
              <a:defRPr sz="20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Oval 10"/>
          <p:cNvSpPr/>
          <p:nvPr userDrawn="1"/>
        </p:nvSpPr>
        <p:spPr>
          <a:xfrm>
            <a:off x="-1500753" y="-1553928"/>
            <a:ext cx="6840000" cy="6840000"/>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93D9460B-BD75-684C-B9CE-E5D292A4F42F}"/>
              </a:ext>
            </a:extLst>
          </p:cNvPr>
          <p:cNvPicPr>
            <a:picLocks/>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1718772" y="-1440000"/>
            <a:ext cx="6840000" cy="6840000"/>
          </a:xfrm>
          <a:prstGeom prst="ellipse">
            <a:avLst/>
          </a:prstGeom>
        </p:spPr>
      </p:pic>
      <p:sp>
        <p:nvSpPr>
          <p:cNvPr id="9" name="TextBox 11">
            <a:extLst>
              <a:ext uri="{FF2B5EF4-FFF2-40B4-BE49-F238E27FC236}">
                <a16:creationId xmlns:a16="http://schemas.microsoft.com/office/drawing/2014/main" id="{5CE7208A-CB2C-46AB-9FEB-6DDBFD361814}"/>
              </a:ext>
            </a:extLst>
          </p:cNvPr>
          <p:cNvSpPr txBox="1"/>
          <p:nvPr userDrawn="1"/>
        </p:nvSpPr>
        <p:spPr>
          <a:xfrm>
            <a:off x="266740" y="6538881"/>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2021</a:t>
            </a:r>
          </a:p>
        </p:txBody>
      </p:sp>
    </p:spTree>
    <p:extLst>
      <p:ext uri="{BB962C8B-B14F-4D97-AF65-F5344CB8AC3E}">
        <p14:creationId xmlns:p14="http://schemas.microsoft.com/office/powerpoint/2010/main" val="513182198"/>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esentation Cover 2">
    <p:bg>
      <p:bgRef idx="1001">
        <a:schemeClr val="bg1"/>
      </p:bgRef>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B8997FC1-335B-7E47-93F2-8BE1DA9533DE}"/>
              </a:ext>
            </a:extLst>
          </p:cNvPr>
          <p:cNvSpPr/>
          <p:nvPr userDrawn="1"/>
        </p:nvSpPr>
        <p:spPr>
          <a:xfrm>
            <a:off x="0" y="1101367"/>
            <a:ext cx="12192000" cy="5756633"/>
          </a:xfrm>
          <a:custGeom>
            <a:avLst/>
            <a:gdLst>
              <a:gd name="connsiteX0" fmla="*/ 4759021 w 12192000"/>
              <a:gd name="connsiteY0" fmla="*/ 0 h 5756633"/>
              <a:gd name="connsiteX1" fmla="*/ 11709042 w 12192000"/>
              <a:gd name="connsiteY1" fmla="*/ 811338 h 5756633"/>
              <a:gd name="connsiteX2" fmla="*/ 12192000 w 12192000"/>
              <a:gd name="connsiteY2" fmla="*/ 939043 h 5756633"/>
              <a:gd name="connsiteX3" fmla="*/ 12192000 w 12192000"/>
              <a:gd name="connsiteY3" fmla="*/ 5756633 h 5756633"/>
              <a:gd name="connsiteX4" fmla="*/ 0 w 12192000"/>
              <a:gd name="connsiteY4" fmla="*/ 5756633 h 5756633"/>
              <a:gd name="connsiteX5" fmla="*/ 0 w 12192000"/>
              <a:gd name="connsiteY5" fmla="*/ 371314 h 5756633"/>
              <a:gd name="connsiteX6" fmla="*/ 58760 w 12192000"/>
              <a:gd name="connsiteY6" fmla="*/ 361104 h 5756633"/>
              <a:gd name="connsiteX7" fmla="*/ 4759021 w 12192000"/>
              <a:gd name="connsiteY7" fmla="*/ 0 h 575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56633">
                <a:moveTo>
                  <a:pt x="4759021" y="0"/>
                </a:moveTo>
                <a:cubicBezTo>
                  <a:pt x="7228545" y="0"/>
                  <a:pt x="9578604" y="289332"/>
                  <a:pt x="11709042" y="811338"/>
                </a:cubicBezTo>
                <a:lnTo>
                  <a:pt x="12192000" y="939043"/>
                </a:lnTo>
                <a:lnTo>
                  <a:pt x="12192000" y="5756633"/>
                </a:lnTo>
                <a:lnTo>
                  <a:pt x="0" y="5756633"/>
                </a:lnTo>
                <a:lnTo>
                  <a:pt x="0" y="371314"/>
                </a:lnTo>
                <a:lnTo>
                  <a:pt x="58760" y="361104"/>
                </a:lnTo>
                <a:cubicBezTo>
                  <a:pt x="1554440" y="125781"/>
                  <a:pt x="3130763" y="0"/>
                  <a:pt x="475902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1494377" y="-1553928"/>
            <a:ext cx="6840000" cy="6840000"/>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2A4317D-5B1E-8C4B-A51E-18C32DEFD1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17421" y="525514"/>
            <a:ext cx="2304392" cy="571809"/>
          </a:xfrm>
          <a:prstGeom prst="rect">
            <a:avLst/>
          </a:prstGeom>
        </p:spPr>
      </p:pic>
      <p:pic>
        <p:nvPicPr>
          <p:cNvPr id="16" name="Picture 15"/>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1712396" y="-1440000"/>
            <a:ext cx="6840000" cy="6840000"/>
          </a:xfrm>
          <a:prstGeom prst="ellipse">
            <a:avLst/>
          </a:prstGeom>
        </p:spPr>
      </p:pic>
      <p:sp>
        <p:nvSpPr>
          <p:cNvPr id="13" name="Title 1">
            <a:extLst>
              <a:ext uri="{FF2B5EF4-FFF2-40B4-BE49-F238E27FC236}">
                <a16:creationId xmlns:a16="http://schemas.microsoft.com/office/drawing/2014/main" id="{5278DFA7-B064-964A-9BA7-34F617DC5669}"/>
              </a:ext>
            </a:extLst>
          </p:cNvPr>
          <p:cNvSpPr>
            <a:spLocks noGrp="1"/>
          </p:cNvSpPr>
          <p:nvPr>
            <p:ph type="ctrTitle"/>
          </p:nvPr>
        </p:nvSpPr>
        <p:spPr>
          <a:xfrm>
            <a:off x="5416737" y="2647745"/>
            <a:ext cx="6282565" cy="2387600"/>
          </a:xfrm>
        </p:spPr>
        <p:txBody>
          <a:bodyPr anchor="b">
            <a:normAutofit/>
          </a:bodyPr>
          <a:lstStyle>
            <a:lvl1pPr algn="l">
              <a:defRPr sz="40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4" name="Subtitle 2">
            <a:extLst>
              <a:ext uri="{FF2B5EF4-FFF2-40B4-BE49-F238E27FC236}">
                <a16:creationId xmlns:a16="http://schemas.microsoft.com/office/drawing/2014/main" id="{2831A73A-E50C-0E43-978C-E70673578DF7}"/>
              </a:ext>
            </a:extLst>
          </p:cNvPr>
          <p:cNvSpPr>
            <a:spLocks noGrp="1"/>
          </p:cNvSpPr>
          <p:nvPr>
            <p:ph type="subTitle" idx="1"/>
          </p:nvPr>
        </p:nvSpPr>
        <p:spPr>
          <a:xfrm>
            <a:off x="5416737" y="5193084"/>
            <a:ext cx="6282565" cy="1233612"/>
          </a:xfrm>
        </p:spPr>
        <p:txBody>
          <a:bodyPr>
            <a:normAutofit/>
          </a:bodyPr>
          <a:lstStyle>
            <a:lvl1pPr marL="0" indent="0" algn="l">
              <a:lnSpc>
                <a:spcPts val="2180"/>
              </a:lnSpc>
              <a:spcAft>
                <a:spcPts val="600"/>
              </a:spcAft>
              <a:buNone/>
              <a:defRPr sz="20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Box 11">
            <a:extLst>
              <a:ext uri="{FF2B5EF4-FFF2-40B4-BE49-F238E27FC236}">
                <a16:creationId xmlns:a16="http://schemas.microsoft.com/office/drawing/2014/main" id="{FEF7F4CE-2390-48CE-9E5F-A09680CBF4AA}"/>
              </a:ext>
            </a:extLst>
          </p:cNvPr>
          <p:cNvSpPr txBox="1"/>
          <p:nvPr userDrawn="1"/>
        </p:nvSpPr>
        <p:spPr>
          <a:xfrm>
            <a:off x="266740" y="6538881"/>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2021</a:t>
            </a:r>
          </a:p>
        </p:txBody>
      </p:sp>
    </p:spTree>
    <p:extLst>
      <p:ext uri="{BB962C8B-B14F-4D97-AF65-F5344CB8AC3E}">
        <p14:creationId xmlns:p14="http://schemas.microsoft.com/office/powerpoint/2010/main" val="951781909"/>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esentation Cover 3">
    <p:bg>
      <p:bgRef idx="1001">
        <a:schemeClr val="bg1"/>
      </p:bgRef>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FFA17957-4107-1A4D-9046-EE90765D470F}"/>
              </a:ext>
            </a:extLst>
          </p:cNvPr>
          <p:cNvSpPr/>
          <p:nvPr userDrawn="1"/>
        </p:nvSpPr>
        <p:spPr>
          <a:xfrm>
            <a:off x="0" y="1101367"/>
            <a:ext cx="12192000" cy="5756633"/>
          </a:xfrm>
          <a:custGeom>
            <a:avLst/>
            <a:gdLst>
              <a:gd name="connsiteX0" fmla="*/ 4759021 w 12192000"/>
              <a:gd name="connsiteY0" fmla="*/ 0 h 5756633"/>
              <a:gd name="connsiteX1" fmla="*/ 11709042 w 12192000"/>
              <a:gd name="connsiteY1" fmla="*/ 811338 h 5756633"/>
              <a:gd name="connsiteX2" fmla="*/ 12192000 w 12192000"/>
              <a:gd name="connsiteY2" fmla="*/ 939043 h 5756633"/>
              <a:gd name="connsiteX3" fmla="*/ 12192000 w 12192000"/>
              <a:gd name="connsiteY3" fmla="*/ 5756633 h 5756633"/>
              <a:gd name="connsiteX4" fmla="*/ 0 w 12192000"/>
              <a:gd name="connsiteY4" fmla="*/ 5756633 h 5756633"/>
              <a:gd name="connsiteX5" fmla="*/ 0 w 12192000"/>
              <a:gd name="connsiteY5" fmla="*/ 371314 h 5756633"/>
              <a:gd name="connsiteX6" fmla="*/ 58760 w 12192000"/>
              <a:gd name="connsiteY6" fmla="*/ 361104 h 5756633"/>
              <a:gd name="connsiteX7" fmla="*/ 4759021 w 12192000"/>
              <a:gd name="connsiteY7" fmla="*/ 0 h 575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56633">
                <a:moveTo>
                  <a:pt x="4759021" y="0"/>
                </a:moveTo>
                <a:cubicBezTo>
                  <a:pt x="7228545" y="0"/>
                  <a:pt x="9578604" y="289332"/>
                  <a:pt x="11709042" y="811338"/>
                </a:cubicBezTo>
                <a:lnTo>
                  <a:pt x="12192000" y="939043"/>
                </a:lnTo>
                <a:lnTo>
                  <a:pt x="12192000" y="5756633"/>
                </a:lnTo>
                <a:lnTo>
                  <a:pt x="0" y="5756633"/>
                </a:lnTo>
                <a:lnTo>
                  <a:pt x="0" y="371314"/>
                </a:lnTo>
                <a:lnTo>
                  <a:pt x="58760" y="361104"/>
                </a:lnTo>
                <a:cubicBezTo>
                  <a:pt x="1554440" y="125781"/>
                  <a:pt x="3130763" y="0"/>
                  <a:pt x="475902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1500753" y="-1553928"/>
            <a:ext cx="6840000" cy="6840000"/>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2A4317D-5B1E-8C4B-A51E-18C32DEFD1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17421" y="525514"/>
            <a:ext cx="2304392" cy="571809"/>
          </a:xfrm>
          <a:prstGeom prst="rect">
            <a:avLst/>
          </a:prstGeom>
        </p:spPr>
      </p:pic>
      <p:pic>
        <p:nvPicPr>
          <p:cNvPr id="16" name="Picture 15"/>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1718772" y="-1455161"/>
            <a:ext cx="6840000" cy="6855161"/>
          </a:xfrm>
          <a:prstGeom prst="ellipse">
            <a:avLst/>
          </a:prstGeom>
          <a:blipFill dpi="0" rotWithShape="1">
            <a:blip r:embed="rId4" cstate="email">
              <a:alphaModFix amt="96000"/>
              <a:extLst>
                <a:ext uri="{28A0092B-C50C-407E-A947-70E740481C1C}">
                  <a14:useLocalDpi xmlns:a14="http://schemas.microsoft.com/office/drawing/2010/main"/>
                </a:ext>
              </a:extLst>
            </a:blip>
            <a:srcRect/>
            <a:stretch>
              <a:fillRect/>
            </a:stretch>
          </a:blipFill>
        </p:spPr>
      </p:pic>
      <p:sp>
        <p:nvSpPr>
          <p:cNvPr id="17" name="Title 1">
            <a:extLst>
              <a:ext uri="{FF2B5EF4-FFF2-40B4-BE49-F238E27FC236}">
                <a16:creationId xmlns:a16="http://schemas.microsoft.com/office/drawing/2014/main" id="{B9308773-D7B5-9247-B462-66CEDF8BF591}"/>
              </a:ext>
            </a:extLst>
          </p:cNvPr>
          <p:cNvSpPr>
            <a:spLocks noGrp="1"/>
          </p:cNvSpPr>
          <p:nvPr>
            <p:ph type="ctrTitle"/>
          </p:nvPr>
        </p:nvSpPr>
        <p:spPr>
          <a:xfrm>
            <a:off x="5416737" y="2647745"/>
            <a:ext cx="6282565" cy="2387600"/>
          </a:xfrm>
        </p:spPr>
        <p:txBody>
          <a:bodyPr anchor="b">
            <a:normAutofit/>
          </a:bodyPr>
          <a:lstStyle>
            <a:lvl1pPr algn="l">
              <a:defRPr sz="40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8" name="Subtitle 2">
            <a:extLst>
              <a:ext uri="{FF2B5EF4-FFF2-40B4-BE49-F238E27FC236}">
                <a16:creationId xmlns:a16="http://schemas.microsoft.com/office/drawing/2014/main" id="{5D4D3394-1503-AD40-9790-1140C06728DA}"/>
              </a:ext>
            </a:extLst>
          </p:cNvPr>
          <p:cNvSpPr>
            <a:spLocks noGrp="1"/>
          </p:cNvSpPr>
          <p:nvPr>
            <p:ph type="subTitle" idx="1"/>
          </p:nvPr>
        </p:nvSpPr>
        <p:spPr>
          <a:xfrm>
            <a:off x="5416737" y="5193084"/>
            <a:ext cx="6282565" cy="1233612"/>
          </a:xfrm>
        </p:spPr>
        <p:txBody>
          <a:bodyPr>
            <a:normAutofit/>
          </a:bodyPr>
          <a:lstStyle>
            <a:lvl1pPr marL="0" indent="0" algn="l">
              <a:lnSpc>
                <a:spcPts val="2180"/>
              </a:lnSpc>
              <a:spcAft>
                <a:spcPts val="600"/>
              </a:spcAft>
              <a:buNone/>
              <a:defRPr sz="20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Box 11">
            <a:extLst>
              <a:ext uri="{FF2B5EF4-FFF2-40B4-BE49-F238E27FC236}">
                <a16:creationId xmlns:a16="http://schemas.microsoft.com/office/drawing/2014/main" id="{FC73D274-4632-4C4C-A047-0461F976815E}"/>
              </a:ext>
            </a:extLst>
          </p:cNvPr>
          <p:cNvSpPr txBox="1"/>
          <p:nvPr userDrawn="1"/>
        </p:nvSpPr>
        <p:spPr>
          <a:xfrm>
            <a:off x="266740" y="6538881"/>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2021</a:t>
            </a:r>
          </a:p>
        </p:txBody>
      </p:sp>
    </p:spTree>
    <p:extLst>
      <p:ext uri="{BB962C8B-B14F-4D97-AF65-F5344CB8AC3E}">
        <p14:creationId xmlns:p14="http://schemas.microsoft.com/office/powerpoint/2010/main" val="2395599347"/>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resentation Cover 4">
    <p:bg>
      <p:bgRef idx="1001">
        <a:schemeClr val="bg1"/>
      </p:bgRef>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8133941-9DD0-CE42-989C-05400A2E7680}"/>
              </a:ext>
            </a:extLst>
          </p:cNvPr>
          <p:cNvSpPr/>
          <p:nvPr userDrawn="1"/>
        </p:nvSpPr>
        <p:spPr>
          <a:xfrm>
            <a:off x="0" y="1101367"/>
            <a:ext cx="12192000" cy="5756633"/>
          </a:xfrm>
          <a:custGeom>
            <a:avLst/>
            <a:gdLst>
              <a:gd name="connsiteX0" fmla="*/ 4759021 w 12192000"/>
              <a:gd name="connsiteY0" fmla="*/ 0 h 5756633"/>
              <a:gd name="connsiteX1" fmla="*/ 11709042 w 12192000"/>
              <a:gd name="connsiteY1" fmla="*/ 811338 h 5756633"/>
              <a:gd name="connsiteX2" fmla="*/ 12192000 w 12192000"/>
              <a:gd name="connsiteY2" fmla="*/ 939043 h 5756633"/>
              <a:gd name="connsiteX3" fmla="*/ 12192000 w 12192000"/>
              <a:gd name="connsiteY3" fmla="*/ 5756633 h 5756633"/>
              <a:gd name="connsiteX4" fmla="*/ 0 w 12192000"/>
              <a:gd name="connsiteY4" fmla="*/ 5756633 h 5756633"/>
              <a:gd name="connsiteX5" fmla="*/ 0 w 12192000"/>
              <a:gd name="connsiteY5" fmla="*/ 371314 h 5756633"/>
              <a:gd name="connsiteX6" fmla="*/ 58760 w 12192000"/>
              <a:gd name="connsiteY6" fmla="*/ 361104 h 5756633"/>
              <a:gd name="connsiteX7" fmla="*/ 4759021 w 12192000"/>
              <a:gd name="connsiteY7" fmla="*/ 0 h 575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56633">
                <a:moveTo>
                  <a:pt x="4759021" y="0"/>
                </a:moveTo>
                <a:cubicBezTo>
                  <a:pt x="7228545" y="0"/>
                  <a:pt x="9578604" y="289332"/>
                  <a:pt x="11709042" y="811338"/>
                </a:cubicBezTo>
                <a:lnTo>
                  <a:pt x="12192000" y="939043"/>
                </a:lnTo>
                <a:lnTo>
                  <a:pt x="12192000" y="5756633"/>
                </a:lnTo>
                <a:lnTo>
                  <a:pt x="0" y="5756633"/>
                </a:lnTo>
                <a:lnTo>
                  <a:pt x="0" y="371314"/>
                </a:lnTo>
                <a:lnTo>
                  <a:pt x="58760" y="361104"/>
                </a:lnTo>
                <a:cubicBezTo>
                  <a:pt x="1554440" y="125781"/>
                  <a:pt x="3130763" y="0"/>
                  <a:pt x="475902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1500753" y="-1553928"/>
            <a:ext cx="6840000" cy="6840000"/>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2A4317D-5B1E-8C4B-A51E-18C32DEFD1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17421" y="525514"/>
            <a:ext cx="2304392" cy="571809"/>
          </a:xfrm>
          <a:prstGeom prst="rect">
            <a:avLst/>
          </a:prstGeom>
        </p:spPr>
      </p:pic>
      <p:pic>
        <p:nvPicPr>
          <p:cNvPr id="8" name="Picture 7">
            <a:extLst>
              <a:ext uri="{FF2B5EF4-FFF2-40B4-BE49-F238E27FC236}">
                <a16:creationId xmlns:a16="http://schemas.microsoft.com/office/drawing/2014/main" id="{4176E853-D7AC-EB46-B637-70986B2F7CFD}"/>
              </a:ext>
            </a:extLst>
          </p:cNvPr>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1718772" y="-1440000"/>
            <a:ext cx="6840000" cy="6840000"/>
          </a:xfrm>
          <a:prstGeom prst="ellipse">
            <a:avLst/>
          </a:prstGeom>
          <a:blipFill dpi="0" rotWithShape="1">
            <a:blip r:embed="rId4" cstate="email">
              <a:alphaModFix amt="96000"/>
              <a:extLst>
                <a:ext uri="{28A0092B-C50C-407E-A947-70E740481C1C}">
                  <a14:useLocalDpi xmlns:a14="http://schemas.microsoft.com/office/drawing/2010/main"/>
                </a:ext>
              </a:extLst>
            </a:blip>
            <a:srcRect/>
            <a:stretch>
              <a:fillRect/>
            </a:stretch>
          </a:blipFill>
        </p:spPr>
      </p:pic>
      <p:sp>
        <p:nvSpPr>
          <p:cNvPr id="14" name="Title 1">
            <a:extLst>
              <a:ext uri="{FF2B5EF4-FFF2-40B4-BE49-F238E27FC236}">
                <a16:creationId xmlns:a16="http://schemas.microsoft.com/office/drawing/2014/main" id="{12FA1405-F8F5-B642-A12A-8AB05BC2360B}"/>
              </a:ext>
            </a:extLst>
          </p:cNvPr>
          <p:cNvSpPr>
            <a:spLocks noGrp="1"/>
          </p:cNvSpPr>
          <p:nvPr>
            <p:ph type="ctrTitle"/>
          </p:nvPr>
        </p:nvSpPr>
        <p:spPr>
          <a:xfrm>
            <a:off x="5416737" y="2647745"/>
            <a:ext cx="6282565" cy="2387600"/>
          </a:xfrm>
        </p:spPr>
        <p:txBody>
          <a:bodyPr anchor="b">
            <a:normAutofit/>
          </a:bodyPr>
          <a:lstStyle>
            <a:lvl1pPr algn="l">
              <a:defRPr sz="40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7" name="Subtitle 2">
            <a:extLst>
              <a:ext uri="{FF2B5EF4-FFF2-40B4-BE49-F238E27FC236}">
                <a16:creationId xmlns:a16="http://schemas.microsoft.com/office/drawing/2014/main" id="{82CB3B28-6DDC-D54C-BCBD-347681DFE020}"/>
              </a:ext>
            </a:extLst>
          </p:cNvPr>
          <p:cNvSpPr>
            <a:spLocks noGrp="1"/>
          </p:cNvSpPr>
          <p:nvPr>
            <p:ph type="subTitle" idx="1"/>
          </p:nvPr>
        </p:nvSpPr>
        <p:spPr>
          <a:xfrm>
            <a:off x="5416737" y="5193084"/>
            <a:ext cx="6282565" cy="1233612"/>
          </a:xfrm>
        </p:spPr>
        <p:txBody>
          <a:bodyPr>
            <a:normAutofit/>
          </a:bodyPr>
          <a:lstStyle>
            <a:lvl1pPr marL="0" indent="0" algn="l">
              <a:lnSpc>
                <a:spcPts val="2180"/>
              </a:lnSpc>
              <a:spcAft>
                <a:spcPts val="600"/>
              </a:spcAft>
              <a:buNone/>
              <a:defRPr sz="20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Box 11">
            <a:extLst>
              <a:ext uri="{FF2B5EF4-FFF2-40B4-BE49-F238E27FC236}">
                <a16:creationId xmlns:a16="http://schemas.microsoft.com/office/drawing/2014/main" id="{FB7CFB87-AA93-45DD-B639-13DFA758B11B}"/>
              </a:ext>
            </a:extLst>
          </p:cNvPr>
          <p:cNvSpPr txBox="1"/>
          <p:nvPr userDrawn="1"/>
        </p:nvSpPr>
        <p:spPr>
          <a:xfrm>
            <a:off x="266740" y="6538881"/>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2021</a:t>
            </a:r>
          </a:p>
        </p:txBody>
      </p:sp>
    </p:spTree>
    <p:extLst>
      <p:ext uri="{BB962C8B-B14F-4D97-AF65-F5344CB8AC3E}">
        <p14:creationId xmlns:p14="http://schemas.microsoft.com/office/powerpoint/2010/main" val="1857779776"/>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resentation Cover 5">
    <p:bg>
      <p:bgRef idx="1001">
        <a:schemeClr val="bg1"/>
      </p:bgRef>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46F756ED-6315-A84B-AB39-7402095B1CBF}"/>
              </a:ext>
            </a:extLst>
          </p:cNvPr>
          <p:cNvSpPr/>
          <p:nvPr userDrawn="1"/>
        </p:nvSpPr>
        <p:spPr>
          <a:xfrm>
            <a:off x="0" y="1101367"/>
            <a:ext cx="12192000" cy="5756633"/>
          </a:xfrm>
          <a:custGeom>
            <a:avLst/>
            <a:gdLst>
              <a:gd name="connsiteX0" fmla="*/ 4759021 w 12192000"/>
              <a:gd name="connsiteY0" fmla="*/ 0 h 5756633"/>
              <a:gd name="connsiteX1" fmla="*/ 11709042 w 12192000"/>
              <a:gd name="connsiteY1" fmla="*/ 811338 h 5756633"/>
              <a:gd name="connsiteX2" fmla="*/ 12192000 w 12192000"/>
              <a:gd name="connsiteY2" fmla="*/ 939043 h 5756633"/>
              <a:gd name="connsiteX3" fmla="*/ 12192000 w 12192000"/>
              <a:gd name="connsiteY3" fmla="*/ 5756633 h 5756633"/>
              <a:gd name="connsiteX4" fmla="*/ 0 w 12192000"/>
              <a:gd name="connsiteY4" fmla="*/ 5756633 h 5756633"/>
              <a:gd name="connsiteX5" fmla="*/ 0 w 12192000"/>
              <a:gd name="connsiteY5" fmla="*/ 371314 h 5756633"/>
              <a:gd name="connsiteX6" fmla="*/ 58760 w 12192000"/>
              <a:gd name="connsiteY6" fmla="*/ 361104 h 5756633"/>
              <a:gd name="connsiteX7" fmla="*/ 4759021 w 12192000"/>
              <a:gd name="connsiteY7" fmla="*/ 0 h 575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56633">
                <a:moveTo>
                  <a:pt x="4759021" y="0"/>
                </a:moveTo>
                <a:cubicBezTo>
                  <a:pt x="7228545" y="0"/>
                  <a:pt x="9578604" y="289332"/>
                  <a:pt x="11709042" y="811338"/>
                </a:cubicBezTo>
                <a:lnTo>
                  <a:pt x="12192000" y="939043"/>
                </a:lnTo>
                <a:lnTo>
                  <a:pt x="12192000" y="5756633"/>
                </a:lnTo>
                <a:lnTo>
                  <a:pt x="0" y="5756633"/>
                </a:lnTo>
                <a:lnTo>
                  <a:pt x="0" y="371314"/>
                </a:lnTo>
                <a:lnTo>
                  <a:pt x="58760" y="361104"/>
                </a:lnTo>
                <a:cubicBezTo>
                  <a:pt x="1554440" y="125781"/>
                  <a:pt x="3130763" y="0"/>
                  <a:pt x="475902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1500753" y="-1553928"/>
            <a:ext cx="6840000" cy="6840000"/>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2A4317D-5B1E-8C4B-A51E-18C32DEFD1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17421" y="525514"/>
            <a:ext cx="2304392" cy="571809"/>
          </a:xfrm>
          <a:prstGeom prst="rect">
            <a:avLst/>
          </a:prstGeom>
        </p:spPr>
      </p:pic>
      <p:pic>
        <p:nvPicPr>
          <p:cNvPr id="9" name="Picture 8">
            <a:extLst>
              <a:ext uri="{FF2B5EF4-FFF2-40B4-BE49-F238E27FC236}">
                <a16:creationId xmlns:a16="http://schemas.microsoft.com/office/drawing/2014/main" id="{81FE30FA-9516-4C47-8956-87BEBFC9FB15}"/>
              </a:ext>
            </a:extLst>
          </p:cNvPr>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1718772" y="-1440000"/>
            <a:ext cx="6840000" cy="6840000"/>
          </a:xfrm>
          <a:prstGeom prst="ellipse">
            <a:avLst/>
          </a:prstGeom>
          <a:blipFill dpi="0" rotWithShape="1">
            <a:blip r:embed="rId4" cstate="email">
              <a:alphaModFix amt="96000"/>
              <a:extLst>
                <a:ext uri="{28A0092B-C50C-407E-A947-70E740481C1C}">
                  <a14:useLocalDpi xmlns:a14="http://schemas.microsoft.com/office/drawing/2010/main"/>
                </a:ext>
              </a:extLst>
            </a:blip>
            <a:srcRect/>
            <a:stretch>
              <a:fillRect/>
            </a:stretch>
          </a:blipFill>
        </p:spPr>
      </p:pic>
      <p:sp>
        <p:nvSpPr>
          <p:cNvPr id="16" name="Title 1">
            <a:extLst>
              <a:ext uri="{FF2B5EF4-FFF2-40B4-BE49-F238E27FC236}">
                <a16:creationId xmlns:a16="http://schemas.microsoft.com/office/drawing/2014/main" id="{9654734B-14A1-E94F-B08A-31A8C175EBFA}"/>
              </a:ext>
            </a:extLst>
          </p:cNvPr>
          <p:cNvSpPr>
            <a:spLocks noGrp="1"/>
          </p:cNvSpPr>
          <p:nvPr>
            <p:ph type="ctrTitle"/>
          </p:nvPr>
        </p:nvSpPr>
        <p:spPr>
          <a:xfrm>
            <a:off x="5416737" y="2647745"/>
            <a:ext cx="6282565" cy="2387600"/>
          </a:xfrm>
        </p:spPr>
        <p:txBody>
          <a:bodyPr anchor="b">
            <a:normAutofit/>
          </a:bodyPr>
          <a:lstStyle>
            <a:lvl1pPr algn="l">
              <a:defRPr sz="40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7" name="Subtitle 2">
            <a:extLst>
              <a:ext uri="{FF2B5EF4-FFF2-40B4-BE49-F238E27FC236}">
                <a16:creationId xmlns:a16="http://schemas.microsoft.com/office/drawing/2014/main" id="{4362945B-8B18-A947-BD4C-1786DB670129}"/>
              </a:ext>
            </a:extLst>
          </p:cNvPr>
          <p:cNvSpPr>
            <a:spLocks noGrp="1"/>
          </p:cNvSpPr>
          <p:nvPr>
            <p:ph type="subTitle" idx="1"/>
          </p:nvPr>
        </p:nvSpPr>
        <p:spPr>
          <a:xfrm>
            <a:off x="5416737" y="5193084"/>
            <a:ext cx="6282565" cy="1233612"/>
          </a:xfrm>
        </p:spPr>
        <p:txBody>
          <a:bodyPr>
            <a:normAutofit/>
          </a:bodyPr>
          <a:lstStyle>
            <a:lvl1pPr marL="0" indent="0" algn="l">
              <a:lnSpc>
                <a:spcPts val="2180"/>
              </a:lnSpc>
              <a:spcAft>
                <a:spcPts val="600"/>
              </a:spcAft>
              <a:buNone/>
              <a:defRPr sz="20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Box 11">
            <a:extLst>
              <a:ext uri="{FF2B5EF4-FFF2-40B4-BE49-F238E27FC236}">
                <a16:creationId xmlns:a16="http://schemas.microsoft.com/office/drawing/2014/main" id="{477B3CA4-78AA-4001-8AE6-8997B0F3E89E}"/>
              </a:ext>
            </a:extLst>
          </p:cNvPr>
          <p:cNvSpPr txBox="1"/>
          <p:nvPr userDrawn="1"/>
        </p:nvSpPr>
        <p:spPr>
          <a:xfrm>
            <a:off x="266740" y="6538881"/>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2022</a:t>
            </a:r>
          </a:p>
        </p:txBody>
      </p:sp>
    </p:spTree>
    <p:extLst>
      <p:ext uri="{BB962C8B-B14F-4D97-AF65-F5344CB8AC3E}">
        <p14:creationId xmlns:p14="http://schemas.microsoft.com/office/powerpoint/2010/main" val="2696624981"/>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resentation Cover_change image">
    <p:bg>
      <p:bgRef idx="1001">
        <a:schemeClr val="bg1"/>
      </p:bgRef>
    </p:bg>
    <p:spTree>
      <p:nvGrpSpPr>
        <p:cNvPr id="1" name=""/>
        <p:cNvGrpSpPr/>
        <p:nvPr/>
      </p:nvGrpSpPr>
      <p:grpSpPr>
        <a:xfrm>
          <a:off x="0" y="0"/>
          <a:ext cx="0" cy="0"/>
          <a:chOff x="0" y="0"/>
          <a:chExt cx="0" cy="0"/>
        </a:xfrm>
      </p:grpSpPr>
      <p:sp>
        <p:nvSpPr>
          <p:cNvPr id="21" name="Freeform 20">
            <a:extLst>
              <a:ext uri="{FF2B5EF4-FFF2-40B4-BE49-F238E27FC236}">
                <a16:creationId xmlns:a16="http://schemas.microsoft.com/office/drawing/2014/main" id="{1A8BC93D-D133-2047-A9D8-86862D7A1030}"/>
              </a:ext>
            </a:extLst>
          </p:cNvPr>
          <p:cNvSpPr/>
          <p:nvPr userDrawn="1"/>
        </p:nvSpPr>
        <p:spPr>
          <a:xfrm>
            <a:off x="0" y="1101367"/>
            <a:ext cx="12192000" cy="5756633"/>
          </a:xfrm>
          <a:custGeom>
            <a:avLst/>
            <a:gdLst>
              <a:gd name="connsiteX0" fmla="*/ 4759021 w 12192000"/>
              <a:gd name="connsiteY0" fmla="*/ 0 h 5756633"/>
              <a:gd name="connsiteX1" fmla="*/ 11709042 w 12192000"/>
              <a:gd name="connsiteY1" fmla="*/ 811338 h 5756633"/>
              <a:gd name="connsiteX2" fmla="*/ 12192000 w 12192000"/>
              <a:gd name="connsiteY2" fmla="*/ 939043 h 5756633"/>
              <a:gd name="connsiteX3" fmla="*/ 12192000 w 12192000"/>
              <a:gd name="connsiteY3" fmla="*/ 5756633 h 5756633"/>
              <a:gd name="connsiteX4" fmla="*/ 0 w 12192000"/>
              <a:gd name="connsiteY4" fmla="*/ 5756633 h 5756633"/>
              <a:gd name="connsiteX5" fmla="*/ 0 w 12192000"/>
              <a:gd name="connsiteY5" fmla="*/ 371314 h 5756633"/>
              <a:gd name="connsiteX6" fmla="*/ 58760 w 12192000"/>
              <a:gd name="connsiteY6" fmla="*/ 361104 h 5756633"/>
              <a:gd name="connsiteX7" fmla="*/ 4759021 w 12192000"/>
              <a:gd name="connsiteY7" fmla="*/ 0 h 575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56633">
                <a:moveTo>
                  <a:pt x="4759021" y="0"/>
                </a:moveTo>
                <a:cubicBezTo>
                  <a:pt x="7228545" y="0"/>
                  <a:pt x="9578604" y="289332"/>
                  <a:pt x="11709042" y="811338"/>
                </a:cubicBezTo>
                <a:lnTo>
                  <a:pt x="12192000" y="939043"/>
                </a:lnTo>
                <a:lnTo>
                  <a:pt x="12192000" y="5756633"/>
                </a:lnTo>
                <a:lnTo>
                  <a:pt x="0" y="5756633"/>
                </a:lnTo>
                <a:lnTo>
                  <a:pt x="0" y="371314"/>
                </a:lnTo>
                <a:lnTo>
                  <a:pt x="58760" y="361104"/>
                </a:lnTo>
                <a:cubicBezTo>
                  <a:pt x="1554440" y="125781"/>
                  <a:pt x="3130763" y="0"/>
                  <a:pt x="475902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2A4317D-5B1E-8C4B-A51E-18C32DEFD1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17421" y="525514"/>
            <a:ext cx="2304392" cy="571809"/>
          </a:xfrm>
          <a:prstGeom prst="rect">
            <a:avLst/>
          </a:prstGeom>
        </p:spPr>
      </p:pic>
      <p:sp>
        <p:nvSpPr>
          <p:cNvPr id="2" name="Title 1">
            <a:extLst>
              <a:ext uri="{FF2B5EF4-FFF2-40B4-BE49-F238E27FC236}">
                <a16:creationId xmlns:a16="http://schemas.microsoft.com/office/drawing/2014/main" id="{8A7B9071-BE78-6949-9477-B869BA077687}"/>
              </a:ext>
            </a:extLst>
          </p:cNvPr>
          <p:cNvSpPr>
            <a:spLocks noGrp="1"/>
          </p:cNvSpPr>
          <p:nvPr>
            <p:ph type="ctrTitle"/>
          </p:nvPr>
        </p:nvSpPr>
        <p:spPr>
          <a:xfrm>
            <a:off x="5416737" y="2647745"/>
            <a:ext cx="6282565" cy="2387600"/>
          </a:xfrm>
        </p:spPr>
        <p:txBody>
          <a:bodyPr anchor="b">
            <a:normAutofit/>
          </a:bodyPr>
          <a:lstStyle>
            <a:lvl1pPr algn="l">
              <a:defRPr sz="40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8327DDD-4D36-DC48-92FB-4706921A3A01}"/>
              </a:ext>
            </a:extLst>
          </p:cNvPr>
          <p:cNvSpPr>
            <a:spLocks noGrp="1"/>
          </p:cNvSpPr>
          <p:nvPr>
            <p:ph type="subTitle" idx="1"/>
          </p:nvPr>
        </p:nvSpPr>
        <p:spPr>
          <a:xfrm>
            <a:off x="5416737" y="5193084"/>
            <a:ext cx="6282565" cy="1233612"/>
          </a:xfrm>
        </p:spPr>
        <p:txBody>
          <a:bodyPr>
            <a:normAutofit/>
          </a:bodyPr>
          <a:lstStyle>
            <a:lvl1pPr marL="0" indent="0" algn="l">
              <a:lnSpc>
                <a:spcPts val="2180"/>
              </a:lnSpc>
              <a:spcAft>
                <a:spcPts val="600"/>
              </a:spcAft>
              <a:buNone/>
              <a:defRPr sz="20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Oval 10"/>
          <p:cNvSpPr/>
          <p:nvPr userDrawn="1"/>
        </p:nvSpPr>
        <p:spPr>
          <a:xfrm>
            <a:off x="-1500753" y="-1553928"/>
            <a:ext cx="6840000" cy="6840000"/>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4A2D5411-BAC7-4DCC-9083-6139D45AD12A}"/>
              </a:ext>
            </a:extLst>
          </p:cNvPr>
          <p:cNvSpPr>
            <a:spLocks noGrp="1"/>
          </p:cNvSpPr>
          <p:nvPr>
            <p:ph type="pic" sz="quarter" idx="10"/>
          </p:nvPr>
        </p:nvSpPr>
        <p:spPr>
          <a:xfrm>
            <a:off x="-1788648" y="-1423608"/>
            <a:ext cx="6839999" cy="6840000"/>
          </a:xfrm>
          <a:prstGeom prst="flowChartConnector">
            <a:avLst/>
          </a:prstGeom>
        </p:spPr>
        <p:txBody>
          <a:bodyPr/>
          <a:lstStyle>
            <a:lvl1pPr>
              <a:defRPr/>
            </a:lvl1pPr>
          </a:lstStyle>
          <a:p>
            <a:r>
              <a:rPr lang="en-US"/>
              <a:t>Click icon to add picture</a:t>
            </a:r>
            <a:endParaRPr lang="en-GB"/>
          </a:p>
        </p:txBody>
      </p:sp>
      <p:sp>
        <p:nvSpPr>
          <p:cNvPr id="9" name="TextBox 11">
            <a:extLst>
              <a:ext uri="{FF2B5EF4-FFF2-40B4-BE49-F238E27FC236}">
                <a16:creationId xmlns:a16="http://schemas.microsoft.com/office/drawing/2014/main" id="{A6B9208D-A8E9-44FE-A5BC-C7F65C4B8975}"/>
              </a:ext>
            </a:extLst>
          </p:cNvPr>
          <p:cNvSpPr txBox="1"/>
          <p:nvPr userDrawn="1"/>
        </p:nvSpPr>
        <p:spPr>
          <a:xfrm>
            <a:off x="266740" y="6538881"/>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2022</a:t>
            </a:r>
          </a:p>
        </p:txBody>
      </p:sp>
    </p:spTree>
    <p:extLst>
      <p:ext uri="{BB962C8B-B14F-4D97-AF65-F5344CB8AC3E}">
        <p14:creationId xmlns:p14="http://schemas.microsoft.com/office/powerpoint/2010/main" val="121039850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tion Cover 3">
    <p:bg>
      <p:bgRef idx="1001">
        <a:schemeClr val="bg1"/>
      </p:bgRef>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FFA17957-4107-1A4D-9046-EE90765D470F}"/>
              </a:ext>
            </a:extLst>
          </p:cNvPr>
          <p:cNvSpPr/>
          <p:nvPr userDrawn="1"/>
        </p:nvSpPr>
        <p:spPr>
          <a:xfrm>
            <a:off x="0" y="1101367"/>
            <a:ext cx="12192000" cy="5756633"/>
          </a:xfrm>
          <a:custGeom>
            <a:avLst/>
            <a:gdLst>
              <a:gd name="connsiteX0" fmla="*/ 4759021 w 12192000"/>
              <a:gd name="connsiteY0" fmla="*/ 0 h 5756633"/>
              <a:gd name="connsiteX1" fmla="*/ 11709042 w 12192000"/>
              <a:gd name="connsiteY1" fmla="*/ 811338 h 5756633"/>
              <a:gd name="connsiteX2" fmla="*/ 12192000 w 12192000"/>
              <a:gd name="connsiteY2" fmla="*/ 939043 h 5756633"/>
              <a:gd name="connsiteX3" fmla="*/ 12192000 w 12192000"/>
              <a:gd name="connsiteY3" fmla="*/ 5756633 h 5756633"/>
              <a:gd name="connsiteX4" fmla="*/ 0 w 12192000"/>
              <a:gd name="connsiteY4" fmla="*/ 5756633 h 5756633"/>
              <a:gd name="connsiteX5" fmla="*/ 0 w 12192000"/>
              <a:gd name="connsiteY5" fmla="*/ 371314 h 5756633"/>
              <a:gd name="connsiteX6" fmla="*/ 58760 w 12192000"/>
              <a:gd name="connsiteY6" fmla="*/ 361104 h 5756633"/>
              <a:gd name="connsiteX7" fmla="*/ 4759021 w 12192000"/>
              <a:gd name="connsiteY7" fmla="*/ 0 h 575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56633">
                <a:moveTo>
                  <a:pt x="4759021" y="0"/>
                </a:moveTo>
                <a:cubicBezTo>
                  <a:pt x="7228545" y="0"/>
                  <a:pt x="9578604" y="289332"/>
                  <a:pt x="11709042" y="811338"/>
                </a:cubicBezTo>
                <a:lnTo>
                  <a:pt x="12192000" y="939043"/>
                </a:lnTo>
                <a:lnTo>
                  <a:pt x="12192000" y="5756633"/>
                </a:lnTo>
                <a:lnTo>
                  <a:pt x="0" y="5756633"/>
                </a:lnTo>
                <a:lnTo>
                  <a:pt x="0" y="371314"/>
                </a:lnTo>
                <a:lnTo>
                  <a:pt x="58760" y="361104"/>
                </a:lnTo>
                <a:cubicBezTo>
                  <a:pt x="1554440" y="125781"/>
                  <a:pt x="3130763" y="0"/>
                  <a:pt x="475902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1500753" y="-1553928"/>
            <a:ext cx="6840000" cy="6840000"/>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2A4317D-5B1E-8C4B-A51E-18C32DEFD1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17421" y="525514"/>
            <a:ext cx="2304392" cy="571809"/>
          </a:xfrm>
          <a:prstGeom prst="rect">
            <a:avLst/>
          </a:prstGeom>
        </p:spPr>
      </p:pic>
      <p:pic>
        <p:nvPicPr>
          <p:cNvPr id="16" name="Picture 15"/>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1718772" y="-1455161"/>
            <a:ext cx="6840000" cy="6855161"/>
          </a:xfrm>
          <a:prstGeom prst="ellipse">
            <a:avLst/>
          </a:prstGeom>
          <a:blipFill dpi="0" rotWithShape="1">
            <a:blip r:embed="rId4" cstate="email">
              <a:alphaModFix amt="96000"/>
              <a:extLst>
                <a:ext uri="{28A0092B-C50C-407E-A947-70E740481C1C}">
                  <a14:useLocalDpi xmlns:a14="http://schemas.microsoft.com/office/drawing/2010/main"/>
                </a:ext>
              </a:extLst>
            </a:blip>
            <a:srcRect/>
            <a:stretch>
              <a:fillRect/>
            </a:stretch>
          </a:blipFill>
        </p:spPr>
      </p:pic>
      <p:sp>
        <p:nvSpPr>
          <p:cNvPr id="17" name="Title 1">
            <a:extLst>
              <a:ext uri="{FF2B5EF4-FFF2-40B4-BE49-F238E27FC236}">
                <a16:creationId xmlns:a16="http://schemas.microsoft.com/office/drawing/2014/main" id="{B9308773-D7B5-9247-B462-66CEDF8BF591}"/>
              </a:ext>
            </a:extLst>
          </p:cNvPr>
          <p:cNvSpPr>
            <a:spLocks noGrp="1"/>
          </p:cNvSpPr>
          <p:nvPr>
            <p:ph type="ctrTitle"/>
          </p:nvPr>
        </p:nvSpPr>
        <p:spPr>
          <a:xfrm>
            <a:off x="5416737" y="2647745"/>
            <a:ext cx="6282565" cy="2387600"/>
          </a:xfrm>
        </p:spPr>
        <p:txBody>
          <a:bodyPr anchor="b">
            <a:normAutofit/>
          </a:bodyPr>
          <a:lstStyle>
            <a:lvl1pPr algn="l">
              <a:defRPr sz="40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8" name="Subtitle 2">
            <a:extLst>
              <a:ext uri="{FF2B5EF4-FFF2-40B4-BE49-F238E27FC236}">
                <a16:creationId xmlns:a16="http://schemas.microsoft.com/office/drawing/2014/main" id="{5D4D3394-1503-AD40-9790-1140C06728DA}"/>
              </a:ext>
            </a:extLst>
          </p:cNvPr>
          <p:cNvSpPr>
            <a:spLocks noGrp="1"/>
          </p:cNvSpPr>
          <p:nvPr>
            <p:ph type="subTitle" idx="1"/>
          </p:nvPr>
        </p:nvSpPr>
        <p:spPr>
          <a:xfrm>
            <a:off x="5416737" y="5193084"/>
            <a:ext cx="6282565" cy="1233612"/>
          </a:xfrm>
        </p:spPr>
        <p:txBody>
          <a:bodyPr>
            <a:normAutofit/>
          </a:bodyPr>
          <a:lstStyle>
            <a:lvl1pPr marL="0" indent="0" algn="l">
              <a:lnSpc>
                <a:spcPts val="2180"/>
              </a:lnSpc>
              <a:spcAft>
                <a:spcPts val="600"/>
              </a:spcAft>
              <a:buNone/>
              <a:defRPr sz="20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Box 11">
            <a:extLst>
              <a:ext uri="{FF2B5EF4-FFF2-40B4-BE49-F238E27FC236}">
                <a16:creationId xmlns:a16="http://schemas.microsoft.com/office/drawing/2014/main" id="{FC73D274-4632-4C4C-A047-0461F976815E}"/>
              </a:ext>
            </a:extLst>
          </p:cNvPr>
          <p:cNvSpPr txBox="1"/>
          <p:nvPr userDrawn="1"/>
        </p:nvSpPr>
        <p:spPr>
          <a:xfrm>
            <a:off x="266740" y="6538881"/>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2022</a:t>
            </a:r>
          </a:p>
        </p:txBody>
      </p:sp>
    </p:spTree>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rgbClr val="15375E"/>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60D1A9-6C06-944D-896B-AACF426C5E6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58935"/>
            <a:ext cx="12192000" cy="1899065"/>
          </a:xfrm>
          <a:prstGeom prst="rect">
            <a:avLst/>
          </a:prstGeom>
        </p:spPr>
      </p:pic>
      <p:sp>
        <p:nvSpPr>
          <p:cNvPr id="3" name="Content Placeholder 2">
            <a:extLst>
              <a:ext uri="{FF2B5EF4-FFF2-40B4-BE49-F238E27FC236}">
                <a16:creationId xmlns:a16="http://schemas.microsoft.com/office/drawing/2014/main" id="{FFB7749F-B9E4-0141-9EF6-461DA480E51F}"/>
              </a:ext>
            </a:extLst>
          </p:cNvPr>
          <p:cNvSpPr>
            <a:spLocks noGrp="1"/>
          </p:cNvSpPr>
          <p:nvPr>
            <p:ph idx="1"/>
          </p:nvPr>
        </p:nvSpPr>
        <p:spPr>
          <a:xfrm>
            <a:off x="883403" y="1166058"/>
            <a:ext cx="10470396" cy="4351338"/>
          </a:xfrm>
        </p:spPr>
        <p:txBody>
          <a:bodyPr anchor="ctr">
            <a:normAutofit/>
          </a:bodyPr>
          <a:lstStyle>
            <a:lvl1pPr marL="0" indent="0">
              <a:buNone/>
              <a:defRPr sz="3800" b="0" i="0">
                <a:solidFill>
                  <a:schemeClr val="accent2"/>
                </a:solidFill>
                <a:latin typeface="Calibri Light" panose="020F0302020204030204" pitchFamily="34" charset="0"/>
                <a:cs typeface="Calibri Light" panose="020F0302020204030204" pitchFamily="34" charset="0"/>
              </a:defRPr>
            </a:lvl1pPr>
            <a:lvl2pPr marL="457200" indent="0">
              <a:buNone/>
              <a:defRPr b="0" i="0">
                <a:solidFill>
                  <a:schemeClr val="bg1"/>
                </a:solidFill>
                <a:latin typeface="Calibri Light" panose="020F0302020204030204" pitchFamily="34" charset="0"/>
                <a:cs typeface="Calibri Light" panose="020F0302020204030204" pitchFamily="34" charset="0"/>
              </a:defRPr>
            </a:lvl2pPr>
            <a:lvl3pPr marL="914400" indent="0">
              <a:buNone/>
              <a:defRPr b="0" i="0">
                <a:solidFill>
                  <a:schemeClr val="bg1"/>
                </a:solidFill>
                <a:latin typeface="Calibri Light" panose="020F0302020204030204" pitchFamily="34" charset="0"/>
                <a:cs typeface="Calibri Light" panose="020F0302020204030204" pitchFamily="34" charset="0"/>
              </a:defRPr>
            </a:lvl3pPr>
            <a:lvl4pPr marL="1371600" indent="0">
              <a:buNone/>
              <a:defRPr b="0" i="0">
                <a:solidFill>
                  <a:schemeClr val="bg1"/>
                </a:solidFill>
                <a:latin typeface="Calibri Light" panose="020F0302020204030204" pitchFamily="34" charset="0"/>
                <a:cs typeface="Calibri Light" panose="020F0302020204030204" pitchFamily="34" charset="0"/>
              </a:defRPr>
            </a:lvl4pPr>
            <a:lvl5pPr marL="18288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US"/>
              <a:t>Click to edit Master text styles</a:t>
            </a:r>
          </a:p>
        </p:txBody>
      </p:sp>
      <p:pic>
        <p:nvPicPr>
          <p:cNvPr id="5" name="Picture 4">
            <a:extLst>
              <a:ext uri="{FF2B5EF4-FFF2-40B4-BE49-F238E27FC236}">
                <a16:creationId xmlns:a16="http://schemas.microsoft.com/office/drawing/2014/main" id="{92A4317D-5B1E-8C4B-A51E-18C32DEFD1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23143" y="6104077"/>
            <a:ext cx="1555200" cy="385905"/>
          </a:xfrm>
          <a:prstGeom prst="rect">
            <a:avLst/>
          </a:prstGeom>
        </p:spPr>
      </p:pic>
    </p:spTree>
    <p:extLst>
      <p:ext uri="{BB962C8B-B14F-4D97-AF65-F5344CB8AC3E}">
        <p14:creationId xmlns:p14="http://schemas.microsoft.com/office/powerpoint/2010/main" val="3889665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ullout Quote/Statement ">
    <p:bg>
      <p:bgPr>
        <a:solidFill>
          <a:srgbClr val="15375E"/>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B7749F-B9E4-0141-9EF6-461DA480E51F}"/>
              </a:ext>
            </a:extLst>
          </p:cNvPr>
          <p:cNvSpPr>
            <a:spLocks noGrp="1"/>
          </p:cNvSpPr>
          <p:nvPr>
            <p:ph idx="1"/>
          </p:nvPr>
        </p:nvSpPr>
        <p:spPr>
          <a:xfrm>
            <a:off x="6063626" y="1166058"/>
            <a:ext cx="5290174" cy="4351338"/>
          </a:xfrm>
        </p:spPr>
        <p:txBody>
          <a:bodyPr anchor="ctr">
            <a:normAutofit/>
          </a:bodyPr>
          <a:lstStyle>
            <a:lvl1pPr marL="0" indent="0">
              <a:buNone/>
              <a:defRPr sz="3500" b="0" i="0">
                <a:solidFill>
                  <a:srgbClr val="42B6E6"/>
                </a:solidFill>
                <a:latin typeface="Calibri Light" panose="020F0302020204030204" pitchFamily="34" charset="0"/>
                <a:cs typeface="Calibri Light" panose="020F0302020204030204" pitchFamily="34" charset="0"/>
              </a:defRPr>
            </a:lvl1pPr>
            <a:lvl2pPr marL="457200" indent="0">
              <a:buNone/>
              <a:defRPr b="0" i="0">
                <a:solidFill>
                  <a:schemeClr val="bg1"/>
                </a:solidFill>
                <a:latin typeface="Calibri Light" panose="020F0302020204030204" pitchFamily="34" charset="0"/>
                <a:cs typeface="Calibri Light" panose="020F0302020204030204" pitchFamily="34" charset="0"/>
              </a:defRPr>
            </a:lvl2pPr>
            <a:lvl3pPr marL="914400" indent="0">
              <a:buNone/>
              <a:defRPr b="0" i="0">
                <a:solidFill>
                  <a:schemeClr val="bg1"/>
                </a:solidFill>
                <a:latin typeface="Calibri Light" panose="020F0302020204030204" pitchFamily="34" charset="0"/>
                <a:cs typeface="Calibri Light" panose="020F0302020204030204" pitchFamily="34" charset="0"/>
              </a:defRPr>
            </a:lvl3pPr>
            <a:lvl4pPr marL="1371600" indent="0">
              <a:buNone/>
              <a:defRPr b="0" i="0">
                <a:solidFill>
                  <a:schemeClr val="bg1"/>
                </a:solidFill>
                <a:latin typeface="Calibri Light" panose="020F0302020204030204" pitchFamily="34" charset="0"/>
                <a:cs typeface="Calibri Light" panose="020F0302020204030204" pitchFamily="34" charset="0"/>
              </a:defRPr>
            </a:lvl4pPr>
            <a:lvl5pPr marL="18288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US"/>
              <a:t>Click to edit Master text styles</a:t>
            </a:r>
          </a:p>
        </p:txBody>
      </p:sp>
      <p:pic>
        <p:nvPicPr>
          <p:cNvPr id="12" name="Picture 11">
            <a:extLst>
              <a:ext uri="{FF2B5EF4-FFF2-40B4-BE49-F238E27FC236}">
                <a16:creationId xmlns:a16="http://schemas.microsoft.com/office/drawing/2014/main" id="{35079850-B273-C742-8B6F-2593772FE2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2811" y="6102069"/>
            <a:ext cx="1555532" cy="387913"/>
          </a:xfrm>
          <a:prstGeom prst="rect">
            <a:avLst/>
          </a:prstGeom>
        </p:spPr>
      </p:pic>
      <p:sp>
        <p:nvSpPr>
          <p:cNvPr id="9" name="Picture Placeholder 22">
            <a:extLst>
              <a:ext uri="{FF2B5EF4-FFF2-40B4-BE49-F238E27FC236}">
                <a16:creationId xmlns:a16="http://schemas.microsoft.com/office/drawing/2014/main" id="{D724F147-C3E5-314F-9DE7-805AA56358F8}"/>
              </a:ext>
            </a:extLst>
          </p:cNvPr>
          <p:cNvSpPr>
            <a:spLocks noGrp="1"/>
          </p:cNvSpPr>
          <p:nvPr>
            <p:ph type="pic" sz="quarter" idx="14" hasCustomPrompt="1"/>
          </p:nvPr>
        </p:nvSpPr>
        <p:spPr>
          <a:xfrm>
            <a:off x="-1276717" y="1042077"/>
            <a:ext cx="6840000" cy="6840000"/>
          </a:xfrm>
          <a:prstGeom prst="ellipse">
            <a:avLst/>
          </a:prstGeom>
        </p:spPr>
        <p:txBody>
          <a:bodyPr anchor="ctr">
            <a:normAutofit/>
          </a:bodyPr>
          <a:lstStyle>
            <a:lvl1pPr marL="0" indent="0" algn="ctr">
              <a:buNone/>
              <a:defRPr sz="1400">
                <a:solidFill>
                  <a:schemeClr val="bg1"/>
                </a:solidFill>
              </a:defRPr>
            </a:lvl1pPr>
          </a:lstStyle>
          <a:p>
            <a:r>
              <a:rPr lang="en-US"/>
              <a:t>Click on icon to place image</a:t>
            </a:r>
          </a:p>
        </p:txBody>
      </p:sp>
    </p:spTree>
    <p:extLst>
      <p:ext uri="{BB962C8B-B14F-4D97-AF65-F5344CB8AC3E}">
        <p14:creationId xmlns:p14="http://schemas.microsoft.com/office/powerpoint/2010/main" val="12369981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py ">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079850-B273-C742-8B6F-2593772FE2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22811" y="6102069"/>
            <a:ext cx="1555532" cy="387913"/>
          </a:xfrm>
          <a:prstGeom prst="rect">
            <a:avLst/>
          </a:prstGeom>
        </p:spPr>
      </p:pic>
      <p:sp>
        <p:nvSpPr>
          <p:cNvPr id="5" name="Title 1">
            <a:extLst>
              <a:ext uri="{FF2B5EF4-FFF2-40B4-BE49-F238E27FC236}">
                <a16:creationId xmlns:a16="http://schemas.microsoft.com/office/drawing/2014/main" id="{832D41F6-6A32-4324-8326-0EA8307BF3B1}"/>
              </a:ext>
            </a:extLst>
          </p:cNvPr>
          <p:cNvSpPr>
            <a:spLocks noGrp="1"/>
          </p:cNvSpPr>
          <p:nvPr>
            <p:ph type="title"/>
          </p:nvPr>
        </p:nvSpPr>
        <p:spPr>
          <a:xfrm>
            <a:off x="489857" y="425309"/>
            <a:ext cx="9499270" cy="544510"/>
          </a:xfrm>
        </p:spPr>
        <p:txBody>
          <a:bodyPr anchor="t">
            <a:normAutofit/>
          </a:bodyPr>
          <a:lstStyle>
            <a:lvl1pPr>
              <a:defRPr sz="2800" b="0" i="0">
                <a:solidFill>
                  <a:srgbClr val="42B6E6"/>
                </a:solidFill>
                <a:latin typeface="+mj-lt"/>
                <a:cs typeface="Calibri Light" panose="020F0302020204030204" pitchFamily="34" charset="0"/>
              </a:defRPr>
            </a:lvl1pPr>
          </a:lstStyle>
          <a:p>
            <a:r>
              <a:rPr lang="en-US"/>
              <a:t>Click to edit Master title style</a:t>
            </a:r>
          </a:p>
        </p:txBody>
      </p:sp>
      <p:sp>
        <p:nvSpPr>
          <p:cNvPr id="6" name="Content Placeholder 2">
            <a:extLst>
              <a:ext uri="{FF2B5EF4-FFF2-40B4-BE49-F238E27FC236}">
                <a16:creationId xmlns:a16="http://schemas.microsoft.com/office/drawing/2014/main" id="{D1CD71C6-1CD6-4EDF-83A4-BA7E1B69A336}"/>
              </a:ext>
            </a:extLst>
          </p:cNvPr>
          <p:cNvSpPr>
            <a:spLocks noGrp="1"/>
          </p:cNvSpPr>
          <p:nvPr>
            <p:ph idx="1"/>
          </p:nvPr>
        </p:nvSpPr>
        <p:spPr>
          <a:xfrm>
            <a:off x="489856" y="1191491"/>
            <a:ext cx="11147961" cy="5241200"/>
          </a:xfrm>
        </p:spPr>
        <p:txBody>
          <a:bodyPr/>
          <a:lstStyle>
            <a:lvl1pPr>
              <a:defRPr sz="24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0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4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11">
            <a:extLst>
              <a:ext uri="{FF2B5EF4-FFF2-40B4-BE49-F238E27FC236}">
                <a16:creationId xmlns:a16="http://schemas.microsoft.com/office/drawing/2014/main" id="{A1B5ED76-7869-4528-AD1C-1E2B5B3951EE}"/>
              </a:ext>
            </a:extLst>
          </p:cNvPr>
          <p:cNvSpPr txBox="1"/>
          <p:nvPr userDrawn="1"/>
        </p:nvSpPr>
        <p:spPr>
          <a:xfrm>
            <a:off x="266740" y="6594631"/>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2022</a:t>
            </a:r>
          </a:p>
        </p:txBody>
      </p:sp>
    </p:spTree>
    <p:extLst>
      <p:ext uri="{BB962C8B-B14F-4D97-AF65-F5344CB8AC3E}">
        <p14:creationId xmlns:p14="http://schemas.microsoft.com/office/powerpoint/2010/main" val="41296592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py + Image ">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D564C-6FC6-814E-A967-BA0B23EB7BCA}"/>
              </a:ext>
            </a:extLst>
          </p:cNvPr>
          <p:cNvSpPr>
            <a:spLocks noGrp="1"/>
          </p:cNvSpPr>
          <p:nvPr>
            <p:ph type="title"/>
          </p:nvPr>
        </p:nvSpPr>
        <p:spPr>
          <a:xfrm>
            <a:off x="489857" y="511629"/>
            <a:ext cx="7503260" cy="610589"/>
          </a:xfrm>
        </p:spPr>
        <p:txBody>
          <a:bodyPr anchor="t">
            <a:normAutofit/>
          </a:bodyPr>
          <a:lstStyle>
            <a:lvl1pPr>
              <a:defRPr sz="2800" b="0" i="0">
                <a:solidFill>
                  <a:srgbClr val="42B6E6"/>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BDC64E37-4A0F-ED47-8FD6-0780DA5C74D4}"/>
              </a:ext>
            </a:extLst>
          </p:cNvPr>
          <p:cNvSpPr>
            <a:spLocks noGrp="1"/>
          </p:cNvSpPr>
          <p:nvPr>
            <p:ph type="sldNum" sz="quarter" idx="12"/>
          </p:nvPr>
        </p:nvSpPr>
        <p:spPr/>
        <p:txBody>
          <a:bodyPr/>
          <a:lstStyle/>
          <a:p>
            <a:fld id="{79B1A236-F7F7-FA48-A909-8CCE9CB60875}" type="slidenum">
              <a:rPr lang="en-US" smtClean="0"/>
              <a:t>‹#›</a:t>
            </a:fld>
            <a:endParaRPr lang="en-US"/>
          </a:p>
        </p:txBody>
      </p:sp>
      <p:pic>
        <p:nvPicPr>
          <p:cNvPr id="25" name="Picture 24">
            <a:extLst>
              <a:ext uri="{FF2B5EF4-FFF2-40B4-BE49-F238E27FC236}">
                <a16:creationId xmlns:a16="http://schemas.microsoft.com/office/drawing/2014/main" id="{CEAE4CAC-95CF-1444-A75C-DF0F8C56E1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9857" y="6102069"/>
            <a:ext cx="1555532" cy="387913"/>
          </a:xfrm>
          <a:prstGeom prst="rect">
            <a:avLst/>
          </a:prstGeom>
        </p:spPr>
      </p:pic>
      <p:sp>
        <p:nvSpPr>
          <p:cNvPr id="23" name="Picture Placeholder 22">
            <a:extLst>
              <a:ext uri="{FF2B5EF4-FFF2-40B4-BE49-F238E27FC236}">
                <a16:creationId xmlns:a16="http://schemas.microsoft.com/office/drawing/2014/main" id="{605F4236-AE2F-C54C-B530-C94C8DCB4418}"/>
              </a:ext>
            </a:extLst>
          </p:cNvPr>
          <p:cNvSpPr>
            <a:spLocks noGrp="1"/>
          </p:cNvSpPr>
          <p:nvPr>
            <p:ph type="pic" sz="quarter" idx="14" hasCustomPrompt="1"/>
          </p:nvPr>
        </p:nvSpPr>
        <p:spPr>
          <a:xfrm>
            <a:off x="7057984" y="1021057"/>
            <a:ext cx="6840000" cy="6840000"/>
          </a:xfrm>
          <a:prstGeom prst="ellipse">
            <a:avLst/>
          </a:prstGeom>
        </p:spPr>
        <p:txBody>
          <a:bodyPr anchor="ctr">
            <a:normAutofit/>
          </a:bodyPr>
          <a:lstStyle>
            <a:lvl1pPr marL="0" indent="0" algn="ctr">
              <a:buNone/>
              <a:defRPr sz="1400">
                <a:solidFill>
                  <a:schemeClr val="tx1">
                    <a:lumMod val="75000"/>
                    <a:lumOff val="25000"/>
                  </a:schemeClr>
                </a:solidFill>
              </a:defRPr>
            </a:lvl1pPr>
          </a:lstStyle>
          <a:p>
            <a:r>
              <a:rPr lang="en-US"/>
              <a:t>Click on icon to place image</a:t>
            </a:r>
          </a:p>
        </p:txBody>
      </p:sp>
      <p:sp>
        <p:nvSpPr>
          <p:cNvPr id="7" name="Content Placeholder 2">
            <a:extLst>
              <a:ext uri="{FF2B5EF4-FFF2-40B4-BE49-F238E27FC236}">
                <a16:creationId xmlns:a16="http://schemas.microsoft.com/office/drawing/2014/main" id="{EF5710EB-9C53-4C12-B518-A2A445E863CD}"/>
              </a:ext>
            </a:extLst>
          </p:cNvPr>
          <p:cNvSpPr>
            <a:spLocks noGrp="1"/>
          </p:cNvSpPr>
          <p:nvPr>
            <p:ph idx="1"/>
          </p:nvPr>
        </p:nvSpPr>
        <p:spPr>
          <a:xfrm>
            <a:off x="489857" y="1246909"/>
            <a:ext cx="6312726" cy="4308764"/>
          </a:xfrm>
        </p:spPr>
        <p:txBody>
          <a:bodyPr/>
          <a:lstStyle>
            <a:lvl1pPr>
              <a:defRPr sz="24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0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4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30785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py + Ic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079850-B273-C742-8B6F-2593772FE2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22811" y="6102069"/>
            <a:ext cx="1555532" cy="387913"/>
          </a:xfrm>
          <a:prstGeom prst="rect">
            <a:avLst/>
          </a:prstGeom>
        </p:spPr>
      </p:pic>
      <p:sp>
        <p:nvSpPr>
          <p:cNvPr id="5" name="Title 1">
            <a:extLst>
              <a:ext uri="{FF2B5EF4-FFF2-40B4-BE49-F238E27FC236}">
                <a16:creationId xmlns:a16="http://schemas.microsoft.com/office/drawing/2014/main" id="{EFA1F841-A484-484F-9A9A-2192F3DF9018}"/>
              </a:ext>
            </a:extLst>
          </p:cNvPr>
          <p:cNvSpPr>
            <a:spLocks noGrp="1"/>
          </p:cNvSpPr>
          <p:nvPr>
            <p:ph type="title"/>
          </p:nvPr>
        </p:nvSpPr>
        <p:spPr>
          <a:xfrm>
            <a:off x="489857" y="425309"/>
            <a:ext cx="9499270" cy="544510"/>
          </a:xfrm>
        </p:spPr>
        <p:txBody>
          <a:bodyPr anchor="t">
            <a:normAutofit/>
          </a:bodyPr>
          <a:lstStyle>
            <a:lvl1pPr>
              <a:defRPr sz="2800" b="0" i="0">
                <a:solidFill>
                  <a:srgbClr val="42B6E6"/>
                </a:solidFill>
                <a:latin typeface="+mj-lt"/>
                <a:cs typeface="Calibri Light" panose="020F0302020204030204" pitchFamily="34" charset="0"/>
              </a:defRPr>
            </a:lvl1pPr>
          </a:lstStyle>
          <a:p>
            <a:r>
              <a:rPr lang="en-US"/>
              <a:t>Click to edit Master title style</a:t>
            </a:r>
          </a:p>
        </p:txBody>
      </p:sp>
      <p:sp>
        <p:nvSpPr>
          <p:cNvPr id="6" name="Content Placeholder 2">
            <a:extLst>
              <a:ext uri="{FF2B5EF4-FFF2-40B4-BE49-F238E27FC236}">
                <a16:creationId xmlns:a16="http://schemas.microsoft.com/office/drawing/2014/main" id="{9B499EFC-D5E2-4CD5-B83C-1ABFFE500BCD}"/>
              </a:ext>
            </a:extLst>
          </p:cNvPr>
          <p:cNvSpPr>
            <a:spLocks noGrp="1"/>
          </p:cNvSpPr>
          <p:nvPr>
            <p:ph idx="1"/>
          </p:nvPr>
        </p:nvSpPr>
        <p:spPr>
          <a:xfrm>
            <a:off x="489856" y="1136073"/>
            <a:ext cx="11147961" cy="5296618"/>
          </a:xfrm>
        </p:spPr>
        <p:txBody>
          <a:bodyPr/>
          <a:lstStyle>
            <a:lvl1pPr>
              <a:defRPr sz="24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0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4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11">
            <a:extLst>
              <a:ext uri="{FF2B5EF4-FFF2-40B4-BE49-F238E27FC236}">
                <a16:creationId xmlns:a16="http://schemas.microsoft.com/office/drawing/2014/main" id="{BABD4F54-2FD3-4A8B-ADF5-3BBB3EC10E57}"/>
              </a:ext>
            </a:extLst>
          </p:cNvPr>
          <p:cNvSpPr txBox="1"/>
          <p:nvPr userDrawn="1"/>
        </p:nvSpPr>
        <p:spPr>
          <a:xfrm>
            <a:off x="266740" y="6594631"/>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2022</a:t>
            </a:r>
          </a:p>
        </p:txBody>
      </p:sp>
      <p:pic>
        <p:nvPicPr>
          <p:cNvPr id="2" name="Graphic 1">
            <a:extLst>
              <a:ext uri="{FF2B5EF4-FFF2-40B4-BE49-F238E27FC236}">
                <a16:creationId xmlns:a16="http://schemas.microsoft.com/office/drawing/2014/main" id="{1416113F-39A1-E5F2-667A-651786674AE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58924" y="1"/>
            <a:ext cx="2133076" cy="1064028"/>
          </a:xfrm>
          <a:prstGeom prst="rect">
            <a:avLst/>
          </a:prstGeom>
        </p:spPr>
      </p:pic>
    </p:spTree>
    <p:extLst>
      <p:ext uri="{BB962C8B-B14F-4D97-AF65-F5344CB8AC3E}">
        <p14:creationId xmlns:p14="http://schemas.microsoft.com/office/powerpoint/2010/main" val="42708749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A7AF5B-7520-5E4E-AEF8-AF1F4DE952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35079850-B273-C742-8B6F-2593772FE2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22811" y="6102069"/>
            <a:ext cx="1555532" cy="387913"/>
          </a:xfrm>
          <a:prstGeom prst="rect">
            <a:avLst/>
          </a:prstGeom>
        </p:spPr>
      </p:pic>
      <p:sp>
        <p:nvSpPr>
          <p:cNvPr id="11" name="Picture Placeholder 10">
            <a:extLst>
              <a:ext uri="{FF2B5EF4-FFF2-40B4-BE49-F238E27FC236}">
                <a16:creationId xmlns:a16="http://schemas.microsoft.com/office/drawing/2014/main" id="{B9E0B650-E0D5-804F-8AC1-ADA94E09EDA8}"/>
              </a:ext>
            </a:extLst>
          </p:cNvPr>
          <p:cNvSpPr>
            <a:spLocks noGrp="1"/>
          </p:cNvSpPr>
          <p:nvPr>
            <p:ph type="pic" sz="quarter" idx="13" hasCustomPrompt="1"/>
          </p:nvPr>
        </p:nvSpPr>
        <p:spPr>
          <a:xfrm>
            <a:off x="-392083" y="-207394"/>
            <a:ext cx="13006499" cy="6856311"/>
          </a:xfrm>
          <a:custGeom>
            <a:avLst/>
            <a:gdLst>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5714977 h 6858000"/>
              <a:gd name="connsiteX4" fmla="*/ 11048977 w 12192000"/>
              <a:gd name="connsiteY4" fmla="*/ 6858000 h 6858000"/>
              <a:gd name="connsiteX5" fmla="*/ 0 w 12192000"/>
              <a:gd name="connsiteY5" fmla="*/ 6858000 h 6858000"/>
              <a:gd name="connsiteX6" fmla="*/ 0 w 12192000"/>
              <a:gd name="connsiteY6" fmla="*/ 6858000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5714977 h 6858000"/>
              <a:gd name="connsiteX4" fmla="*/ 11048977 w 12192000"/>
              <a:gd name="connsiteY4" fmla="*/ 6858000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5714977 h 6858000"/>
              <a:gd name="connsiteX4" fmla="*/ 8933307 w 12192000"/>
              <a:gd name="connsiteY4" fmla="*/ 5997389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4997800 h 6858000"/>
              <a:gd name="connsiteX4" fmla="*/ 8933307 w 12192000"/>
              <a:gd name="connsiteY4" fmla="*/ 5997389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4997800 h 6858000"/>
              <a:gd name="connsiteX4" fmla="*/ 6880389 w 12192000"/>
              <a:gd name="connsiteY4" fmla="*/ 6302189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4997800 h 6858000"/>
              <a:gd name="connsiteX4" fmla="*/ 6880389 w 12192000"/>
              <a:gd name="connsiteY4" fmla="*/ 6302189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4997800 h 6858000"/>
              <a:gd name="connsiteX4" fmla="*/ 6987966 w 12192000"/>
              <a:gd name="connsiteY4" fmla="*/ 6248401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582153"/>
              <a:gd name="connsiteX1" fmla="*/ 12192000 w 12192000"/>
              <a:gd name="connsiteY1" fmla="*/ 0 h 6582153"/>
              <a:gd name="connsiteX2" fmla="*/ 12192000 w 12192000"/>
              <a:gd name="connsiteY2" fmla="*/ 0 h 6582153"/>
              <a:gd name="connsiteX3" fmla="*/ 12192000 w 12192000"/>
              <a:gd name="connsiteY3" fmla="*/ 4997800 h 6582153"/>
              <a:gd name="connsiteX4" fmla="*/ 6987966 w 12192000"/>
              <a:gd name="connsiteY4" fmla="*/ 6248401 h 6582153"/>
              <a:gd name="connsiteX5" fmla="*/ 0 w 12192000"/>
              <a:gd name="connsiteY5" fmla="*/ 6562165 h 6582153"/>
              <a:gd name="connsiteX6" fmla="*/ 5575 w 12192000"/>
              <a:gd name="connsiteY6" fmla="*/ 6551341 h 6582153"/>
              <a:gd name="connsiteX7" fmla="*/ 0 w 12192000"/>
              <a:gd name="connsiteY7" fmla="*/ 1143023 h 6582153"/>
              <a:gd name="connsiteX8" fmla="*/ 1143023 w 12192000"/>
              <a:gd name="connsiteY8" fmla="*/ 0 h 6582153"/>
              <a:gd name="connsiteX0" fmla="*/ 1143023 w 12192000"/>
              <a:gd name="connsiteY0" fmla="*/ 0 h 6609872"/>
              <a:gd name="connsiteX1" fmla="*/ 12192000 w 12192000"/>
              <a:gd name="connsiteY1" fmla="*/ 0 h 6609872"/>
              <a:gd name="connsiteX2" fmla="*/ 12192000 w 12192000"/>
              <a:gd name="connsiteY2" fmla="*/ 0 h 6609872"/>
              <a:gd name="connsiteX3" fmla="*/ 12192000 w 12192000"/>
              <a:gd name="connsiteY3" fmla="*/ 4997800 h 6609872"/>
              <a:gd name="connsiteX4" fmla="*/ 6987966 w 12192000"/>
              <a:gd name="connsiteY4" fmla="*/ 6248401 h 6609872"/>
              <a:gd name="connsiteX5" fmla="*/ 0 w 12192000"/>
              <a:gd name="connsiteY5" fmla="*/ 6562165 h 6609872"/>
              <a:gd name="connsiteX6" fmla="*/ 5575 w 12192000"/>
              <a:gd name="connsiteY6" fmla="*/ 6551341 h 6609872"/>
              <a:gd name="connsiteX7" fmla="*/ 0 w 12192000"/>
              <a:gd name="connsiteY7" fmla="*/ 1143023 h 6609872"/>
              <a:gd name="connsiteX8" fmla="*/ 1143023 w 12192000"/>
              <a:gd name="connsiteY8" fmla="*/ 0 h 6609872"/>
              <a:gd name="connsiteX0" fmla="*/ 1143023 w 12192000"/>
              <a:gd name="connsiteY0" fmla="*/ 0 h 6626202"/>
              <a:gd name="connsiteX1" fmla="*/ 12192000 w 12192000"/>
              <a:gd name="connsiteY1" fmla="*/ 0 h 6626202"/>
              <a:gd name="connsiteX2" fmla="*/ 12192000 w 12192000"/>
              <a:gd name="connsiteY2" fmla="*/ 0 h 6626202"/>
              <a:gd name="connsiteX3" fmla="*/ 12192000 w 12192000"/>
              <a:gd name="connsiteY3" fmla="*/ 4997800 h 6626202"/>
              <a:gd name="connsiteX4" fmla="*/ 6987966 w 12192000"/>
              <a:gd name="connsiteY4" fmla="*/ 6248401 h 6626202"/>
              <a:gd name="connsiteX5" fmla="*/ 0 w 12192000"/>
              <a:gd name="connsiteY5" fmla="*/ 6562165 h 6626202"/>
              <a:gd name="connsiteX6" fmla="*/ 5575 w 12192000"/>
              <a:gd name="connsiteY6" fmla="*/ 6551341 h 6626202"/>
              <a:gd name="connsiteX7" fmla="*/ 0 w 12192000"/>
              <a:gd name="connsiteY7" fmla="*/ 1143023 h 6626202"/>
              <a:gd name="connsiteX8" fmla="*/ 1143023 w 12192000"/>
              <a:gd name="connsiteY8" fmla="*/ 0 h 6626202"/>
              <a:gd name="connsiteX0" fmla="*/ 1143023 w 12192000"/>
              <a:gd name="connsiteY0" fmla="*/ 0 h 6626202"/>
              <a:gd name="connsiteX1" fmla="*/ 12192000 w 12192000"/>
              <a:gd name="connsiteY1" fmla="*/ 0 h 6626202"/>
              <a:gd name="connsiteX2" fmla="*/ 12192000 w 12192000"/>
              <a:gd name="connsiteY2" fmla="*/ 0 h 6626202"/>
              <a:gd name="connsiteX3" fmla="*/ 12192000 w 12192000"/>
              <a:gd name="connsiteY3" fmla="*/ 4997800 h 6626202"/>
              <a:gd name="connsiteX4" fmla="*/ 6987966 w 12192000"/>
              <a:gd name="connsiteY4" fmla="*/ 6248401 h 6626202"/>
              <a:gd name="connsiteX5" fmla="*/ 0 w 12192000"/>
              <a:gd name="connsiteY5" fmla="*/ 6562165 h 6626202"/>
              <a:gd name="connsiteX6" fmla="*/ 5575 w 12192000"/>
              <a:gd name="connsiteY6" fmla="*/ 6551341 h 6626202"/>
              <a:gd name="connsiteX7" fmla="*/ 0 w 12192000"/>
              <a:gd name="connsiteY7" fmla="*/ 1143023 h 6626202"/>
              <a:gd name="connsiteX8" fmla="*/ 1143023 w 12192000"/>
              <a:gd name="connsiteY8" fmla="*/ 0 h 6626202"/>
              <a:gd name="connsiteX0" fmla="*/ 1143023 w 12568518"/>
              <a:gd name="connsiteY0" fmla="*/ 0 h 6626202"/>
              <a:gd name="connsiteX1" fmla="*/ 12192000 w 12568518"/>
              <a:gd name="connsiteY1" fmla="*/ 0 h 6626202"/>
              <a:gd name="connsiteX2" fmla="*/ 12192000 w 12568518"/>
              <a:gd name="connsiteY2" fmla="*/ 0 h 6626202"/>
              <a:gd name="connsiteX3" fmla="*/ 12568518 w 12568518"/>
              <a:gd name="connsiteY3" fmla="*/ 4710929 h 6626202"/>
              <a:gd name="connsiteX4" fmla="*/ 6987966 w 12568518"/>
              <a:gd name="connsiteY4" fmla="*/ 6248401 h 6626202"/>
              <a:gd name="connsiteX5" fmla="*/ 0 w 12568518"/>
              <a:gd name="connsiteY5" fmla="*/ 6562165 h 6626202"/>
              <a:gd name="connsiteX6" fmla="*/ 5575 w 12568518"/>
              <a:gd name="connsiteY6" fmla="*/ 6551341 h 6626202"/>
              <a:gd name="connsiteX7" fmla="*/ 0 w 12568518"/>
              <a:gd name="connsiteY7" fmla="*/ 1143023 h 6626202"/>
              <a:gd name="connsiteX8" fmla="*/ 1143023 w 12568518"/>
              <a:gd name="connsiteY8" fmla="*/ 0 h 6626202"/>
              <a:gd name="connsiteX0" fmla="*/ 1143023 w 12568518"/>
              <a:gd name="connsiteY0" fmla="*/ 0 h 6626202"/>
              <a:gd name="connsiteX1" fmla="*/ 12192000 w 12568518"/>
              <a:gd name="connsiteY1" fmla="*/ 0 h 6626202"/>
              <a:gd name="connsiteX2" fmla="*/ 12192000 w 12568518"/>
              <a:gd name="connsiteY2" fmla="*/ 0 h 6626202"/>
              <a:gd name="connsiteX3" fmla="*/ 12568518 w 12568518"/>
              <a:gd name="connsiteY3" fmla="*/ 4710929 h 6626202"/>
              <a:gd name="connsiteX4" fmla="*/ 6987966 w 12568518"/>
              <a:gd name="connsiteY4" fmla="*/ 6248401 h 6626202"/>
              <a:gd name="connsiteX5" fmla="*/ 0 w 12568518"/>
              <a:gd name="connsiteY5" fmla="*/ 6562165 h 6626202"/>
              <a:gd name="connsiteX6" fmla="*/ 5575 w 12568518"/>
              <a:gd name="connsiteY6" fmla="*/ 6551341 h 6626202"/>
              <a:gd name="connsiteX7" fmla="*/ 0 w 12568518"/>
              <a:gd name="connsiteY7" fmla="*/ 1143023 h 6626202"/>
              <a:gd name="connsiteX8" fmla="*/ 1143023 w 12568518"/>
              <a:gd name="connsiteY8" fmla="*/ 0 h 6626202"/>
              <a:gd name="connsiteX0" fmla="*/ 1143023 w 12604377"/>
              <a:gd name="connsiteY0" fmla="*/ 0 h 6626202"/>
              <a:gd name="connsiteX1" fmla="*/ 12192000 w 12604377"/>
              <a:gd name="connsiteY1" fmla="*/ 0 h 6626202"/>
              <a:gd name="connsiteX2" fmla="*/ 12192000 w 12604377"/>
              <a:gd name="connsiteY2" fmla="*/ 0 h 6626202"/>
              <a:gd name="connsiteX3" fmla="*/ 12604377 w 12604377"/>
              <a:gd name="connsiteY3" fmla="*/ 4764718 h 6626202"/>
              <a:gd name="connsiteX4" fmla="*/ 6987966 w 12604377"/>
              <a:gd name="connsiteY4" fmla="*/ 6248401 h 6626202"/>
              <a:gd name="connsiteX5" fmla="*/ 0 w 12604377"/>
              <a:gd name="connsiteY5" fmla="*/ 6562165 h 6626202"/>
              <a:gd name="connsiteX6" fmla="*/ 5575 w 12604377"/>
              <a:gd name="connsiteY6" fmla="*/ 6551341 h 6626202"/>
              <a:gd name="connsiteX7" fmla="*/ 0 w 12604377"/>
              <a:gd name="connsiteY7" fmla="*/ 1143023 h 6626202"/>
              <a:gd name="connsiteX8" fmla="*/ 1143023 w 12604377"/>
              <a:gd name="connsiteY8" fmla="*/ 0 h 6626202"/>
              <a:gd name="connsiteX0" fmla="*/ 1143023 w 12604377"/>
              <a:gd name="connsiteY0" fmla="*/ 0 h 6626202"/>
              <a:gd name="connsiteX1" fmla="*/ 12192000 w 12604377"/>
              <a:gd name="connsiteY1" fmla="*/ 0 h 6626202"/>
              <a:gd name="connsiteX2" fmla="*/ 12192000 w 12604377"/>
              <a:gd name="connsiteY2" fmla="*/ 0 h 6626202"/>
              <a:gd name="connsiteX3" fmla="*/ 12604377 w 12604377"/>
              <a:gd name="connsiteY3" fmla="*/ 4764718 h 6626202"/>
              <a:gd name="connsiteX4" fmla="*/ 6987966 w 12604377"/>
              <a:gd name="connsiteY4" fmla="*/ 6248401 h 6626202"/>
              <a:gd name="connsiteX5" fmla="*/ 0 w 12604377"/>
              <a:gd name="connsiteY5" fmla="*/ 6562165 h 6626202"/>
              <a:gd name="connsiteX6" fmla="*/ 5575 w 12604377"/>
              <a:gd name="connsiteY6" fmla="*/ 6551341 h 6626202"/>
              <a:gd name="connsiteX7" fmla="*/ 0 w 12604377"/>
              <a:gd name="connsiteY7" fmla="*/ 1143023 h 6626202"/>
              <a:gd name="connsiteX8" fmla="*/ 1143023 w 12604377"/>
              <a:gd name="connsiteY8" fmla="*/ 0 h 6626202"/>
              <a:gd name="connsiteX0" fmla="*/ 1143023 w 12604377"/>
              <a:gd name="connsiteY0" fmla="*/ 0 h 6626202"/>
              <a:gd name="connsiteX1" fmla="*/ 12192000 w 12604377"/>
              <a:gd name="connsiteY1" fmla="*/ 0 h 6626202"/>
              <a:gd name="connsiteX2" fmla="*/ 12192000 w 12604377"/>
              <a:gd name="connsiteY2" fmla="*/ 0 h 6626202"/>
              <a:gd name="connsiteX3" fmla="*/ 12604377 w 12604377"/>
              <a:gd name="connsiteY3" fmla="*/ 4764718 h 6626202"/>
              <a:gd name="connsiteX4" fmla="*/ 6987966 w 12604377"/>
              <a:gd name="connsiteY4" fmla="*/ 6248401 h 6626202"/>
              <a:gd name="connsiteX5" fmla="*/ 0 w 12604377"/>
              <a:gd name="connsiteY5" fmla="*/ 6562165 h 6626202"/>
              <a:gd name="connsiteX6" fmla="*/ 5575 w 12604377"/>
              <a:gd name="connsiteY6" fmla="*/ 6551341 h 6626202"/>
              <a:gd name="connsiteX7" fmla="*/ 0 w 12604377"/>
              <a:gd name="connsiteY7" fmla="*/ 1143023 h 6626202"/>
              <a:gd name="connsiteX8" fmla="*/ 1143023 w 12604377"/>
              <a:gd name="connsiteY8" fmla="*/ 0 h 6626202"/>
              <a:gd name="connsiteX0" fmla="*/ 1143023 w 12604377"/>
              <a:gd name="connsiteY0" fmla="*/ 0 h 6629010"/>
              <a:gd name="connsiteX1" fmla="*/ 12192000 w 12604377"/>
              <a:gd name="connsiteY1" fmla="*/ 0 h 6629010"/>
              <a:gd name="connsiteX2" fmla="*/ 12192000 w 12604377"/>
              <a:gd name="connsiteY2" fmla="*/ 0 h 6629010"/>
              <a:gd name="connsiteX3" fmla="*/ 12604377 w 12604377"/>
              <a:gd name="connsiteY3" fmla="*/ 4764718 h 6629010"/>
              <a:gd name="connsiteX4" fmla="*/ 7005895 w 12604377"/>
              <a:gd name="connsiteY4" fmla="*/ 6266331 h 6629010"/>
              <a:gd name="connsiteX5" fmla="*/ 0 w 12604377"/>
              <a:gd name="connsiteY5" fmla="*/ 6562165 h 6629010"/>
              <a:gd name="connsiteX6" fmla="*/ 5575 w 12604377"/>
              <a:gd name="connsiteY6" fmla="*/ 6551341 h 6629010"/>
              <a:gd name="connsiteX7" fmla="*/ 0 w 12604377"/>
              <a:gd name="connsiteY7" fmla="*/ 1143023 h 6629010"/>
              <a:gd name="connsiteX8" fmla="*/ 1143023 w 12604377"/>
              <a:gd name="connsiteY8" fmla="*/ 0 h 6629010"/>
              <a:gd name="connsiteX0" fmla="*/ 1143023 w 12604377"/>
              <a:gd name="connsiteY0" fmla="*/ 0 h 6629010"/>
              <a:gd name="connsiteX1" fmla="*/ 12192000 w 12604377"/>
              <a:gd name="connsiteY1" fmla="*/ 0 h 6629010"/>
              <a:gd name="connsiteX2" fmla="*/ 12192000 w 12604377"/>
              <a:gd name="connsiteY2" fmla="*/ 0 h 6629010"/>
              <a:gd name="connsiteX3" fmla="*/ 12604377 w 12604377"/>
              <a:gd name="connsiteY3" fmla="*/ 4764718 h 6629010"/>
              <a:gd name="connsiteX4" fmla="*/ 7005895 w 12604377"/>
              <a:gd name="connsiteY4" fmla="*/ 6266331 h 6629010"/>
              <a:gd name="connsiteX5" fmla="*/ 0 w 12604377"/>
              <a:gd name="connsiteY5" fmla="*/ 6562165 h 6629010"/>
              <a:gd name="connsiteX6" fmla="*/ 5575 w 12604377"/>
              <a:gd name="connsiteY6" fmla="*/ 6551341 h 6629010"/>
              <a:gd name="connsiteX7" fmla="*/ 0 w 12604377"/>
              <a:gd name="connsiteY7" fmla="*/ 1143023 h 6629010"/>
              <a:gd name="connsiteX8" fmla="*/ 1143023 w 12604377"/>
              <a:gd name="connsiteY8" fmla="*/ 0 h 6629010"/>
              <a:gd name="connsiteX0" fmla="*/ 1143023 w 12604377"/>
              <a:gd name="connsiteY0" fmla="*/ 0 h 6627126"/>
              <a:gd name="connsiteX1" fmla="*/ 12192000 w 12604377"/>
              <a:gd name="connsiteY1" fmla="*/ 0 h 6627126"/>
              <a:gd name="connsiteX2" fmla="*/ 12192000 w 12604377"/>
              <a:gd name="connsiteY2" fmla="*/ 0 h 6627126"/>
              <a:gd name="connsiteX3" fmla="*/ 12604377 w 12604377"/>
              <a:gd name="connsiteY3" fmla="*/ 4764718 h 6627126"/>
              <a:gd name="connsiteX4" fmla="*/ 7011832 w 12604377"/>
              <a:gd name="connsiteY4" fmla="*/ 6254456 h 6627126"/>
              <a:gd name="connsiteX5" fmla="*/ 0 w 12604377"/>
              <a:gd name="connsiteY5" fmla="*/ 6562165 h 6627126"/>
              <a:gd name="connsiteX6" fmla="*/ 5575 w 12604377"/>
              <a:gd name="connsiteY6" fmla="*/ 6551341 h 6627126"/>
              <a:gd name="connsiteX7" fmla="*/ 0 w 12604377"/>
              <a:gd name="connsiteY7" fmla="*/ 1143023 h 6627126"/>
              <a:gd name="connsiteX8" fmla="*/ 1143023 w 12604377"/>
              <a:gd name="connsiteY8" fmla="*/ 0 h 6627126"/>
              <a:gd name="connsiteX0" fmla="*/ 1143023 w 12604377"/>
              <a:gd name="connsiteY0" fmla="*/ 0 h 6627126"/>
              <a:gd name="connsiteX1" fmla="*/ 12192000 w 12604377"/>
              <a:gd name="connsiteY1" fmla="*/ 0 h 6627126"/>
              <a:gd name="connsiteX2" fmla="*/ 12192000 w 12604377"/>
              <a:gd name="connsiteY2" fmla="*/ 0 h 6627126"/>
              <a:gd name="connsiteX3" fmla="*/ 12604377 w 12604377"/>
              <a:gd name="connsiteY3" fmla="*/ 4764718 h 6627126"/>
              <a:gd name="connsiteX4" fmla="*/ 7011832 w 12604377"/>
              <a:gd name="connsiteY4" fmla="*/ 6254456 h 6627126"/>
              <a:gd name="connsiteX5" fmla="*/ 0 w 12604377"/>
              <a:gd name="connsiteY5" fmla="*/ 6562165 h 6627126"/>
              <a:gd name="connsiteX6" fmla="*/ 5575 w 12604377"/>
              <a:gd name="connsiteY6" fmla="*/ 6551341 h 6627126"/>
              <a:gd name="connsiteX7" fmla="*/ 0 w 12604377"/>
              <a:gd name="connsiteY7" fmla="*/ 1143023 h 6627126"/>
              <a:gd name="connsiteX8" fmla="*/ 1143023 w 12604377"/>
              <a:gd name="connsiteY8" fmla="*/ 0 h 6627126"/>
              <a:gd name="connsiteX0" fmla="*/ 1143023 w 12604377"/>
              <a:gd name="connsiteY0" fmla="*/ 0 h 6632390"/>
              <a:gd name="connsiteX1" fmla="*/ 12192000 w 12604377"/>
              <a:gd name="connsiteY1" fmla="*/ 0 h 6632390"/>
              <a:gd name="connsiteX2" fmla="*/ 12192000 w 12604377"/>
              <a:gd name="connsiteY2" fmla="*/ 0 h 6632390"/>
              <a:gd name="connsiteX3" fmla="*/ 12604377 w 12604377"/>
              <a:gd name="connsiteY3" fmla="*/ 4764718 h 6632390"/>
              <a:gd name="connsiteX4" fmla="*/ 7011832 w 12604377"/>
              <a:gd name="connsiteY4" fmla="*/ 6254456 h 6632390"/>
              <a:gd name="connsiteX5" fmla="*/ 0 w 12604377"/>
              <a:gd name="connsiteY5" fmla="*/ 6562165 h 6632390"/>
              <a:gd name="connsiteX6" fmla="*/ 5575 w 12604377"/>
              <a:gd name="connsiteY6" fmla="*/ 6551341 h 6632390"/>
              <a:gd name="connsiteX7" fmla="*/ 0 w 12604377"/>
              <a:gd name="connsiteY7" fmla="*/ 1143023 h 6632390"/>
              <a:gd name="connsiteX8" fmla="*/ 1143023 w 12604377"/>
              <a:gd name="connsiteY8" fmla="*/ 0 h 6632390"/>
              <a:gd name="connsiteX0" fmla="*/ 1143023 w 12604377"/>
              <a:gd name="connsiteY0" fmla="*/ 0 h 6628813"/>
              <a:gd name="connsiteX1" fmla="*/ 12192000 w 12604377"/>
              <a:gd name="connsiteY1" fmla="*/ 0 h 6628813"/>
              <a:gd name="connsiteX2" fmla="*/ 12192000 w 12604377"/>
              <a:gd name="connsiteY2" fmla="*/ 0 h 6628813"/>
              <a:gd name="connsiteX3" fmla="*/ 12604377 w 12604377"/>
              <a:gd name="connsiteY3" fmla="*/ 4764718 h 6628813"/>
              <a:gd name="connsiteX4" fmla="*/ 7011832 w 12604377"/>
              <a:gd name="connsiteY4" fmla="*/ 6254456 h 6628813"/>
              <a:gd name="connsiteX5" fmla="*/ 0 w 12604377"/>
              <a:gd name="connsiteY5" fmla="*/ 6562165 h 6628813"/>
              <a:gd name="connsiteX6" fmla="*/ 5575 w 12604377"/>
              <a:gd name="connsiteY6" fmla="*/ 6551341 h 6628813"/>
              <a:gd name="connsiteX7" fmla="*/ 0 w 12604377"/>
              <a:gd name="connsiteY7" fmla="*/ 1143023 h 6628813"/>
              <a:gd name="connsiteX8" fmla="*/ 1143023 w 12604377"/>
              <a:gd name="connsiteY8" fmla="*/ 0 h 6628813"/>
              <a:gd name="connsiteX0" fmla="*/ 1143023 w 12604377"/>
              <a:gd name="connsiteY0" fmla="*/ 0 h 6630779"/>
              <a:gd name="connsiteX1" fmla="*/ 12192000 w 12604377"/>
              <a:gd name="connsiteY1" fmla="*/ 0 h 6630779"/>
              <a:gd name="connsiteX2" fmla="*/ 12192000 w 12604377"/>
              <a:gd name="connsiteY2" fmla="*/ 0 h 6630779"/>
              <a:gd name="connsiteX3" fmla="*/ 12604377 w 12604377"/>
              <a:gd name="connsiteY3" fmla="*/ 4764718 h 6630779"/>
              <a:gd name="connsiteX4" fmla="*/ 7005894 w 12604377"/>
              <a:gd name="connsiteY4" fmla="*/ 6266331 h 6630779"/>
              <a:gd name="connsiteX5" fmla="*/ 0 w 12604377"/>
              <a:gd name="connsiteY5" fmla="*/ 6562165 h 6630779"/>
              <a:gd name="connsiteX6" fmla="*/ 5575 w 12604377"/>
              <a:gd name="connsiteY6" fmla="*/ 6551341 h 6630779"/>
              <a:gd name="connsiteX7" fmla="*/ 0 w 12604377"/>
              <a:gd name="connsiteY7" fmla="*/ 1143023 h 6630779"/>
              <a:gd name="connsiteX8" fmla="*/ 1143023 w 12604377"/>
              <a:gd name="connsiteY8" fmla="*/ 0 h 6630779"/>
              <a:gd name="connsiteX0" fmla="*/ 1514812 w 12976166"/>
              <a:gd name="connsiteY0" fmla="*/ 77205 h 6707984"/>
              <a:gd name="connsiteX1" fmla="*/ 12563789 w 12976166"/>
              <a:gd name="connsiteY1" fmla="*/ 77205 h 6707984"/>
              <a:gd name="connsiteX2" fmla="*/ 12563789 w 12976166"/>
              <a:gd name="connsiteY2" fmla="*/ 77205 h 6707984"/>
              <a:gd name="connsiteX3" fmla="*/ 12976166 w 12976166"/>
              <a:gd name="connsiteY3" fmla="*/ 4841923 h 6707984"/>
              <a:gd name="connsiteX4" fmla="*/ 7377683 w 12976166"/>
              <a:gd name="connsiteY4" fmla="*/ 6343536 h 6707984"/>
              <a:gd name="connsiteX5" fmla="*/ 371789 w 12976166"/>
              <a:gd name="connsiteY5" fmla="*/ 6639370 h 6707984"/>
              <a:gd name="connsiteX6" fmla="*/ 377364 w 12976166"/>
              <a:gd name="connsiteY6" fmla="*/ 6628546 h 6707984"/>
              <a:gd name="connsiteX7" fmla="*/ 0 w 12976166"/>
              <a:gd name="connsiteY7" fmla="*/ 396264 h 6707984"/>
              <a:gd name="connsiteX8" fmla="*/ 1514812 w 12976166"/>
              <a:gd name="connsiteY8" fmla="*/ 77205 h 6707984"/>
              <a:gd name="connsiteX0" fmla="*/ 1524861 w 12976166"/>
              <a:gd name="connsiteY0" fmla="*/ 4576 h 6856419"/>
              <a:gd name="connsiteX1" fmla="*/ 12563789 w 12976166"/>
              <a:gd name="connsiteY1" fmla="*/ 225640 h 6856419"/>
              <a:gd name="connsiteX2" fmla="*/ 12563789 w 12976166"/>
              <a:gd name="connsiteY2" fmla="*/ 225640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377364 w 12976166"/>
              <a:gd name="connsiteY6" fmla="*/ 6776981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63789 w 12976166"/>
              <a:gd name="connsiteY1" fmla="*/ 225640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377364 w 12976166"/>
              <a:gd name="connsiteY6" fmla="*/ 6776981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53741 w 12976166"/>
              <a:gd name="connsiteY1" fmla="*/ 74915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377364 w 12976166"/>
              <a:gd name="connsiteY6" fmla="*/ 6776981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53741 w 12976166"/>
              <a:gd name="connsiteY1" fmla="*/ 74915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296977 w 12976166"/>
              <a:gd name="connsiteY6" fmla="*/ 6766933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53741 w 12976166"/>
              <a:gd name="connsiteY1" fmla="*/ 74915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24473 w 12976166"/>
              <a:gd name="connsiteY6" fmla="*/ 6676098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53741 w 12976166"/>
              <a:gd name="connsiteY1" fmla="*/ 74915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24473 w 12976166"/>
              <a:gd name="connsiteY6" fmla="*/ 6676098 h 6856419"/>
              <a:gd name="connsiteX7" fmla="*/ 0 w 12976166"/>
              <a:gd name="connsiteY7" fmla="*/ 544699 h 6856419"/>
              <a:gd name="connsiteX8" fmla="*/ 1524861 w 12976166"/>
              <a:gd name="connsiteY8" fmla="*/ 4576 h 6856419"/>
              <a:gd name="connsiteX0" fmla="*/ 1524861 w 12976166"/>
              <a:gd name="connsiteY0" fmla="*/ 4576 h 6854616"/>
              <a:gd name="connsiteX1" fmla="*/ 12553741 w 12976166"/>
              <a:gd name="connsiteY1" fmla="*/ 74915 h 6854616"/>
              <a:gd name="connsiteX2" fmla="*/ 12754708 w 12976166"/>
              <a:gd name="connsiteY2" fmla="*/ 54818 h 6854616"/>
              <a:gd name="connsiteX3" fmla="*/ 12976166 w 12976166"/>
              <a:gd name="connsiteY3" fmla="*/ 4990358 h 6854616"/>
              <a:gd name="connsiteX4" fmla="*/ 7377683 w 12976166"/>
              <a:gd name="connsiteY4" fmla="*/ 6491971 h 6854616"/>
              <a:gd name="connsiteX5" fmla="*/ 371789 w 12976166"/>
              <a:gd name="connsiteY5" fmla="*/ 6787805 h 6854616"/>
              <a:gd name="connsiteX6" fmla="*/ 24473 w 12976166"/>
              <a:gd name="connsiteY6" fmla="*/ 6676098 h 6854616"/>
              <a:gd name="connsiteX7" fmla="*/ 0 w 12976166"/>
              <a:gd name="connsiteY7" fmla="*/ 544699 h 6854616"/>
              <a:gd name="connsiteX8" fmla="*/ 1524861 w 12976166"/>
              <a:gd name="connsiteY8" fmla="*/ 4576 h 6854616"/>
              <a:gd name="connsiteX0" fmla="*/ 1524861 w 12976166"/>
              <a:gd name="connsiteY0" fmla="*/ 4576 h 6850875"/>
              <a:gd name="connsiteX1" fmla="*/ 12553741 w 12976166"/>
              <a:gd name="connsiteY1" fmla="*/ 74915 h 6850875"/>
              <a:gd name="connsiteX2" fmla="*/ 12754708 w 12976166"/>
              <a:gd name="connsiteY2" fmla="*/ 54818 h 6850875"/>
              <a:gd name="connsiteX3" fmla="*/ 12976166 w 12976166"/>
              <a:gd name="connsiteY3" fmla="*/ 4990358 h 6850875"/>
              <a:gd name="connsiteX4" fmla="*/ 7401905 w 12976166"/>
              <a:gd name="connsiteY4" fmla="*/ 6467749 h 6850875"/>
              <a:gd name="connsiteX5" fmla="*/ 371789 w 12976166"/>
              <a:gd name="connsiteY5" fmla="*/ 6787805 h 6850875"/>
              <a:gd name="connsiteX6" fmla="*/ 24473 w 12976166"/>
              <a:gd name="connsiteY6" fmla="*/ 6676098 h 6850875"/>
              <a:gd name="connsiteX7" fmla="*/ 0 w 12976166"/>
              <a:gd name="connsiteY7" fmla="*/ 544699 h 6850875"/>
              <a:gd name="connsiteX8" fmla="*/ 1524861 w 12976166"/>
              <a:gd name="connsiteY8" fmla="*/ 4576 h 6850875"/>
              <a:gd name="connsiteX0" fmla="*/ 1524861 w 12976166"/>
              <a:gd name="connsiteY0" fmla="*/ 4576 h 6853644"/>
              <a:gd name="connsiteX1" fmla="*/ 12553741 w 12976166"/>
              <a:gd name="connsiteY1" fmla="*/ 74915 h 6853644"/>
              <a:gd name="connsiteX2" fmla="*/ 12754708 w 12976166"/>
              <a:gd name="connsiteY2" fmla="*/ 54818 h 6853644"/>
              <a:gd name="connsiteX3" fmla="*/ 12976166 w 12976166"/>
              <a:gd name="connsiteY3" fmla="*/ 4990358 h 6853644"/>
              <a:gd name="connsiteX4" fmla="*/ 7395850 w 12976166"/>
              <a:gd name="connsiteY4" fmla="*/ 6485916 h 6853644"/>
              <a:gd name="connsiteX5" fmla="*/ 371789 w 12976166"/>
              <a:gd name="connsiteY5" fmla="*/ 6787805 h 6853644"/>
              <a:gd name="connsiteX6" fmla="*/ 24473 w 12976166"/>
              <a:gd name="connsiteY6" fmla="*/ 6676098 h 6853644"/>
              <a:gd name="connsiteX7" fmla="*/ 0 w 12976166"/>
              <a:gd name="connsiteY7" fmla="*/ 544699 h 6853644"/>
              <a:gd name="connsiteX8" fmla="*/ 1524861 w 12976166"/>
              <a:gd name="connsiteY8" fmla="*/ 4576 h 6853644"/>
              <a:gd name="connsiteX0" fmla="*/ 1524861 w 12976166"/>
              <a:gd name="connsiteY0" fmla="*/ 4576 h 6856311"/>
              <a:gd name="connsiteX1" fmla="*/ 12553741 w 12976166"/>
              <a:gd name="connsiteY1" fmla="*/ 74915 h 6856311"/>
              <a:gd name="connsiteX2" fmla="*/ 12754708 w 12976166"/>
              <a:gd name="connsiteY2" fmla="*/ 54818 h 6856311"/>
              <a:gd name="connsiteX3" fmla="*/ 12976166 w 12976166"/>
              <a:gd name="connsiteY3" fmla="*/ 4990358 h 6856311"/>
              <a:gd name="connsiteX4" fmla="*/ 7395850 w 12976166"/>
              <a:gd name="connsiteY4" fmla="*/ 6485916 h 6856311"/>
              <a:gd name="connsiteX5" fmla="*/ 371789 w 12976166"/>
              <a:gd name="connsiteY5" fmla="*/ 6787805 h 6856311"/>
              <a:gd name="connsiteX6" fmla="*/ 24473 w 12976166"/>
              <a:gd name="connsiteY6" fmla="*/ 6676098 h 6856311"/>
              <a:gd name="connsiteX7" fmla="*/ 0 w 12976166"/>
              <a:gd name="connsiteY7" fmla="*/ 544699 h 6856311"/>
              <a:gd name="connsiteX8" fmla="*/ 1524861 w 12976166"/>
              <a:gd name="connsiteY8" fmla="*/ 4576 h 6856311"/>
              <a:gd name="connsiteX0" fmla="*/ 1524861 w 13046255"/>
              <a:gd name="connsiteY0" fmla="*/ 4576 h 6856311"/>
              <a:gd name="connsiteX1" fmla="*/ 12553741 w 13046255"/>
              <a:gd name="connsiteY1" fmla="*/ 74915 h 6856311"/>
              <a:gd name="connsiteX2" fmla="*/ 13046255 w 13046255"/>
              <a:gd name="connsiteY2" fmla="*/ 68070 h 6856311"/>
              <a:gd name="connsiteX3" fmla="*/ 12976166 w 13046255"/>
              <a:gd name="connsiteY3" fmla="*/ 4990358 h 6856311"/>
              <a:gd name="connsiteX4" fmla="*/ 7395850 w 13046255"/>
              <a:gd name="connsiteY4" fmla="*/ 6485916 h 6856311"/>
              <a:gd name="connsiteX5" fmla="*/ 371789 w 13046255"/>
              <a:gd name="connsiteY5" fmla="*/ 6787805 h 6856311"/>
              <a:gd name="connsiteX6" fmla="*/ 24473 w 13046255"/>
              <a:gd name="connsiteY6" fmla="*/ 6676098 h 6856311"/>
              <a:gd name="connsiteX7" fmla="*/ 0 w 13046255"/>
              <a:gd name="connsiteY7" fmla="*/ 544699 h 6856311"/>
              <a:gd name="connsiteX8" fmla="*/ 1524861 w 13046255"/>
              <a:gd name="connsiteY8" fmla="*/ 4576 h 6856311"/>
              <a:gd name="connsiteX0" fmla="*/ 1524861 w 12976166"/>
              <a:gd name="connsiteY0" fmla="*/ 4576 h 6856311"/>
              <a:gd name="connsiteX1" fmla="*/ 12553741 w 12976166"/>
              <a:gd name="connsiteY1" fmla="*/ 74915 h 6856311"/>
              <a:gd name="connsiteX2" fmla="*/ 12940238 w 12976166"/>
              <a:gd name="connsiteY2" fmla="*/ 68070 h 6856311"/>
              <a:gd name="connsiteX3" fmla="*/ 12976166 w 12976166"/>
              <a:gd name="connsiteY3" fmla="*/ 4990358 h 6856311"/>
              <a:gd name="connsiteX4" fmla="*/ 7395850 w 12976166"/>
              <a:gd name="connsiteY4" fmla="*/ 6485916 h 6856311"/>
              <a:gd name="connsiteX5" fmla="*/ 371789 w 12976166"/>
              <a:gd name="connsiteY5" fmla="*/ 6787805 h 6856311"/>
              <a:gd name="connsiteX6" fmla="*/ 24473 w 12976166"/>
              <a:gd name="connsiteY6" fmla="*/ 6676098 h 6856311"/>
              <a:gd name="connsiteX7" fmla="*/ 0 w 12976166"/>
              <a:gd name="connsiteY7" fmla="*/ 544699 h 6856311"/>
              <a:gd name="connsiteX8" fmla="*/ 1524861 w 12976166"/>
              <a:gd name="connsiteY8" fmla="*/ 4576 h 6856311"/>
              <a:gd name="connsiteX0" fmla="*/ 1524861 w 13006499"/>
              <a:gd name="connsiteY0" fmla="*/ 4576 h 6856311"/>
              <a:gd name="connsiteX1" fmla="*/ 12553741 w 13006499"/>
              <a:gd name="connsiteY1" fmla="*/ 74915 h 6856311"/>
              <a:gd name="connsiteX2" fmla="*/ 13006499 w 13006499"/>
              <a:gd name="connsiteY2" fmla="*/ 81322 h 6856311"/>
              <a:gd name="connsiteX3" fmla="*/ 12976166 w 13006499"/>
              <a:gd name="connsiteY3" fmla="*/ 4990358 h 6856311"/>
              <a:gd name="connsiteX4" fmla="*/ 7395850 w 13006499"/>
              <a:gd name="connsiteY4" fmla="*/ 6485916 h 6856311"/>
              <a:gd name="connsiteX5" fmla="*/ 371789 w 13006499"/>
              <a:gd name="connsiteY5" fmla="*/ 6787805 h 6856311"/>
              <a:gd name="connsiteX6" fmla="*/ 24473 w 13006499"/>
              <a:gd name="connsiteY6" fmla="*/ 6676098 h 6856311"/>
              <a:gd name="connsiteX7" fmla="*/ 0 w 13006499"/>
              <a:gd name="connsiteY7" fmla="*/ 544699 h 6856311"/>
              <a:gd name="connsiteX8" fmla="*/ 1524861 w 13006499"/>
              <a:gd name="connsiteY8" fmla="*/ 4576 h 6856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06499" h="6856311">
                <a:moveTo>
                  <a:pt x="1524861" y="4576"/>
                </a:moveTo>
                <a:lnTo>
                  <a:pt x="12553741" y="74915"/>
                </a:lnTo>
                <a:lnTo>
                  <a:pt x="13006499" y="81322"/>
                </a:lnTo>
                <a:lnTo>
                  <a:pt x="12976166" y="4990358"/>
                </a:lnTo>
                <a:cubicBezTo>
                  <a:pt x="12832730" y="5370620"/>
                  <a:pt x="9120702" y="6219885"/>
                  <a:pt x="7395850" y="6485916"/>
                </a:cubicBezTo>
                <a:cubicBezTo>
                  <a:pt x="5068964" y="6760836"/>
                  <a:pt x="3552758" y="6970088"/>
                  <a:pt x="371789" y="6787805"/>
                </a:cubicBezTo>
                <a:cubicBezTo>
                  <a:pt x="113255" y="6752197"/>
                  <a:pt x="22615" y="6778318"/>
                  <a:pt x="24473" y="6676098"/>
                </a:cubicBezTo>
                <a:cubicBezTo>
                  <a:pt x="24473" y="4771106"/>
                  <a:pt x="0" y="2449691"/>
                  <a:pt x="0" y="544699"/>
                </a:cubicBezTo>
                <a:cubicBezTo>
                  <a:pt x="0" y="-86575"/>
                  <a:pt x="893587" y="4576"/>
                  <a:pt x="1524861" y="4576"/>
                </a:cubicBezTo>
                <a:close/>
              </a:path>
            </a:pathLst>
          </a:custGeom>
        </p:spPr>
        <p:txBody>
          <a:bodyPr anchor="ctr">
            <a:normAutofit/>
          </a:bodyPr>
          <a:lstStyle>
            <a:lvl1pPr marL="0" indent="0" algn="ctr">
              <a:buNone/>
              <a:defRPr sz="1800">
                <a:solidFill>
                  <a:schemeClr val="tx1">
                    <a:lumMod val="65000"/>
                    <a:lumOff val="35000"/>
                  </a:schemeClr>
                </a:solidFill>
              </a:defRPr>
            </a:lvl1pPr>
          </a:lstStyle>
          <a:p>
            <a:r>
              <a:rPr lang="en-US"/>
              <a:t>Click on icon to place image</a:t>
            </a:r>
          </a:p>
        </p:txBody>
      </p:sp>
    </p:spTree>
    <p:extLst>
      <p:ext uri="{BB962C8B-B14F-4D97-AF65-F5344CB8AC3E}">
        <p14:creationId xmlns:p14="http://schemas.microsoft.com/office/powerpoint/2010/main" val="15112196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bg1"/>
        </a:solidFill>
        <a:effectLst/>
      </p:bgPr>
    </p:bg>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090FA25C-BFB1-134A-BE14-052409730F42}"/>
              </a:ext>
            </a:extLst>
          </p:cNvPr>
          <p:cNvSpPr>
            <a:spLocks noChangeAspect="1"/>
          </p:cNvSpPr>
          <p:nvPr userDrawn="1"/>
        </p:nvSpPr>
        <p:spPr>
          <a:xfrm>
            <a:off x="0" y="908170"/>
            <a:ext cx="12192000" cy="5949830"/>
          </a:xfrm>
          <a:custGeom>
            <a:avLst/>
            <a:gdLst>
              <a:gd name="connsiteX0" fmla="*/ 7881720 w 12192000"/>
              <a:gd name="connsiteY0" fmla="*/ 0 h 5949830"/>
              <a:gd name="connsiteX1" fmla="*/ 12010662 w 12192000"/>
              <a:gd name="connsiteY1" fmla="*/ 899481 h 5949830"/>
              <a:gd name="connsiteX2" fmla="*/ 12192000 w 12192000"/>
              <a:gd name="connsiteY2" fmla="*/ 986685 h 5949830"/>
              <a:gd name="connsiteX3" fmla="*/ 12192000 w 12192000"/>
              <a:gd name="connsiteY3" fmla="*/ 5949830 h 5949830"/>
              <a:gd name="connsiteX4" fmla="*/ 0 w 12192000"/>
              <a:gd name="connsiteY4" fmla="*/ 5949830 h 5949830"/>
              <a:gd name="connsiteX5" fmla="*/ 0 w 12192000"/>
              <a:gd name="connsiteY5" fmla="*/ 3911812 h 5949830"/>
              <a:gd name="connsiteX6" fmla="*/ 38451 w 12192000"/>
              <a:gd name="connsiteY6" fmla="*/ 3858251 h 5949830"/>
              <a:gd name="connsiteX7" fmla="*/ 7881720 w 12192000"/>
              <a:gd name="connsiteY7" fmla="*/ 0 h 594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9830">
                <a:moveTo>
                  <a:pt x="7881720" y="0"/>
                </a:moveTo>
                <a:cubicBezTo>
                  <a:pt x="9355414" y="0"/>
                  <a:pt x="10753901" y="322000"/>
                  <a:pt x="12010662" y="899481"/>
                </a:cubicBezTo>
                <a:lnTo>
                  <a:pt x="12192000" y="986685"/>
                </a:lnTo>
                <a:lnTo>
                  <a:pt x="12192000" y="5949830"/>
                </a:lnTo>
                <a:lnTo>
                  <a:pt x="0" y="5949830"/>
                </a:lnTo>
                <a:lnTo>
                  <a:pt x="0" y="3911812"/>
                </a:lnTo>
                <a:lnTo>
                  <a:pt x="38451" y="3858251"/>
                </a:lnTo>
                <a:cubicBezTo>
                  <a:pt x="1848767" y="1511610"/>
                  <a:pt x="4688716" y="0"/>
                  <a:pt x="7881720" y="0"/>
                </a:cubicBezTo>
                <a:close/>
              </a:path>
            </a:pathLst>
          </a:cu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t>`</a:t>
            </a:r>
          </a:p>
        </p:txBody>
      </p:sp>
      <p:sp>
        <p:nvSpPr>
          <p:cNvPr id="26" name="Freeform 25">
            <a:extLst>
              <a:ext uri="{FF2B5EF4-FFF2-40B4-BE49-F238E27FC236}">
                <a16:creationId xmlns:a16="http://schemas.microsoft.com/office/drawing/2014/main" id="{769FEBDB-E9D1-A145-91D7-7DAC3E7BB752}"/>
              </a:ext>
            </a:extLst>
          </p:cNvPr>
          <p:cNvSpPr>
            <a:spLocks noChangeAspect="1"/>
          </p:cNvSpPr>
          <p:nvPr userDrawn="1"/>
        </p:nvSpPr>
        <p:spPr>
          <a:xfrm>
            <a:off x="0" y="1137302"/>
            <a:ext cx="12192000" cy="5720698"/>
          </a:xfrm>
          <a:custGeom>
            <a:avLst/>
            <a:gdLst>
              <a:gd name="connsiteX0" fmla="*/ 7467090 w 12192000"/>
              <a:gd name="connsiteY0" fmla="*/ 0 h 5720698"/>
              <a:gd name="connsiteX1" fmla="*/ 11907231 w 12192000"/>
              <a:gd name="connsiteY1" fmla="*/ 1049135 h 5720698"/>
              <a:gd name="connsiteX2" fmla="*/ 12192000 w 12192000"/>
              <a:gd name="connsiteY2" fmla="*/ 1198555 h 5720698"/>
              <a:gd name="connsiteX3" fmla="*/ 12192000 w 12192000"/>
              <a:gd name="connsiteY3" fmla="*/ 5720698 h 5720698"/>
              <a:gd name="connsiteX4" fmla="*/ 0 w 12192000"/>
              <a:gd name="connsiteY4" fmla="*/ 5720698 h 5720698"/>
              <a:gd name="connsiteX5" fmla="*/ 0 w 12192000"/>
              <a:gd name="connsiteY5" fmla="*/ 3401332 h 5720698"/>
              <a:gd name="connsiteX6" fmla="*/ 59556 w 12192000"/>
              <a:gd name="connsiteY6" fmla="*/ 3331849 h 5720698"/>
              <a:gd name="connsiteX7" fmla="*/ 7467090 w 12192000"/>
              <a:gd name="connsiteY7" fmla="*/ 0 h 572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0698">
                <a:moveTo>
                  <a:pt x="7467090" y="0"/>
                </a:moveTo>
                <a:cubicBezTo>
                  <a:pt x="9063591" y="0"/>
                  <a:pt x="10571829" y="377902"/>
                  <a:pt x="11907231" y="1049135"/>
                </a:cubicBezTo>
                <a:lnTo>
                  <a:pt x="12192000" y="1198555"/>
                </a:lnTo>
                <a:lnTo>
                  <a:pt x="12192000" y="5720698"/>
                </a:lnTo>
                <a:lnTo>
                  <a:pt x="0" y="5720698"/>
                </a:lnTo>
                <a:lnTo>
                  <a:pt x="0" y="3401332"/>
                </a:lnTo>
                <a:lnTo>
                  <a:pt x="59556" y="3331849"/>
                </a:lnTo>
                <a:cubicBezTo>
                  <a:pt x="1873142" y="1287999"/>
                  <a:pt x="4519702" y="0"/>
                  <a:pt x="7467090" y="0"/>
                </a:cubicBezTo>
                <a:close/>
              </a:path>
            </a:pathLst>
          </a:custGeom>
          <a:solidFill>
            <a:srgbClr val="1537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ubtitle 2">
            <a:extLst>
              <a:ext uri="{FF2B5EF4-FFF2-40B4-BE49-F238E27FC236}">
                <a16:creationId xmlns:a16="http://schemas.microsoft.com/office/drawing/2014/main" id="{A8327DDD-4D36-DC48-92FB-4706921A3A01}"/>
              </a:ext>
            </a:extLst>
          </p:cNvPr>
          <p:cNvSpPr>
            <a:spLocks noGrp="1"/>
          </p:cNvSpPr>
          <p:nvPr userDrawn="1">
            <p:ph type="subTitle" idx="1" hasCustomPrompt="1"/>
          </p:nvPr>
        </p:nvSpPr>
        <p:spPr>
          <a:xfrm>
            <a:off x="5289331" y="3714140"/>
            <a:ext cx="5917324" cy="1691860"/>
          </a:xfrm>
        </p:spPr>
        <p:txBody>
          <a:bodyPr>
            <a:noAutofit/>
          </a:bodyPr>
          <a:lstStyle>
            <a:lvl1pPr marL="0" indent="0" algn="r">
              <a:lnSpc>
                <a:spcPts val="1560"/>
              </a:lnSpc>
              <a:spcAft>
                <a:spcPts val="0"/>
              </a:spcAft>
              <a:buNone/>
              <a:defRPr sz="1800" b="0" i="0">
                <a:solidFill>
                  <a:schemeClr val="bg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your information</a:t>
            </a:r>
          </a:p>
        </p:txBody>
      </p:sp>
      <p:pic>
        <p:nvPicPr>
          <p:cNvPr id="8" name="Picture 7">
            <a:extLst>
              <a:ext uri="{FF2B5EF4-FFF2-40B4-BE49-F238E27FC236}">
                <a16:creationId xmlns:a16="http://schemas.microsoft.com/office/drawing/2014/main" id="{92A4317D-5B1E-8C4B-A51E-18C32DEFD1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088" y="477157"/>
            <a:ext cx="2304392" cy="571809"/>
          </a:xfrm>
          <a:prstGeom prst="rect">
            <a:avLst/>
          </a:prstGeom>
        </p:spPr>
      </p:pic>
      <p:sp>
        <p:nvSpPr>
          <p:cNvPr id="10" name="TextBox 9">
            <a:extLst>
              <a:ext uri="{FF2B5EF4-FFF2-40B4-BE49-F238E27FC236}">
                <a16:creationId xmlns:a16="http://schemas.microsoft.com/office/drawing/2014/main" id="{69B541BD-FAC5-BE48-9F62-129FB661C962}"/>
              </a:ext>
            </a:extLst>
          </p:cNvPr>
          <p:cNvSpPr txBox="1"/>
          <p:nvPr userDrawn="1"/>
        </p:nvSpPr>
        <p:spPr>
          <a:xfrm>
            <a:off x="7091855" y="3208283"/>
            <a:ext cx="4114800" cy="369332"/>
          </a:xfrm>
          <a:prstGeom prst="rect">
            <a:avLst/>
          </a:prstGeom>
          <a:noFill/>
        </p:spPr>
        <p:txBody>
          <a:bodyPr wrap="square" rtlCol="0">
            <a:spAutoFit/>
          </a:bodyPr>
          <a:lstStyle/>
          <a:p>
            <a:pPr algn="r"/>
            <a:r>
              <a:rPr lang="en-US">
                <a:solidFill>
                  <a:schemeClr val="bg1"/>
                </a:solidFill>
              </a:rPr>
              <a:t>For more information please contact:</a:t>
            </a:r>
          </a:p>
        </p:txBody>
      </p:sp>
      <p:sp>
        <p:nvSpPr>
          <p:cNvPr id="16" name="TextBox 15">
            <a:extLst>
              <a:ext uri="{FF2B5EF4-FFF2-40B4-BE49-F238E27FC236}">
                <a16:creationId xmlns:a16="http://schemas.microsoft.com/office/drawing/2014/main" id="{7BFA9D68-F375-9C44-A330-493987CA859B}"/>
              </a:ext>
            </a:extLst>
          </p:cNvPr>
          <p:cNvSpPr txBox="1"/>
          <p:nvPr userDrawn="1"/>
        </p:nvSpPr>
        <p:spPr>
          <a:xfrm>
            <a:off x="7091855" y="5452535"/>
            <a:ext cx="4114800" cy="646331"/>
          </a:xfrm>
          <a:prstGeom prst="rect">
            <a:avLst/>
          </a:prstGeom>
          <a:noFill/>
        </p:spPr>
        <p:txBody>
          <a:bodyPr wrap="square" rtlCol="0">
            <a:spAutoFit/>
          </a:bodyPr>
          <a:lstStyle/>
          <a:p>
            <a:pPr algn="r"/>
            <a:r>
              <a:rPr lang="en-US">
                <a:solidFill>
                  <a:srgbClr val="A4CD39"/>
                </a:solidFill>
              </a:rPr>
              <a:t>www.uclpartners.com</a:t>
            </a:r>
          </a:p>
          <a:p>
            <a:pPr algn="r"/>
            <a:r>
              <a:rPr lang="en-US">
                <a:solidFill>
                  <a:srgbClr val="A4CD39"/>
                </a:solidFill>
              </a:rPr>
              <a:t>@uclpartners</a:t>
            </a:r>
          </a:p>
        </p:txBody>
      </p:sp>
      <p:sp>
        <p:nvSpPr>
          <p:cNvPr id="17" name="TextBox 16">
            <a:extLst>
              <a:ext uri="{FF2B5EF4-FFF2-40B4-BE49-F238E27FC236}">
                <a16:creationId xmlns:a16="http://schemas.microsoft.com/office/drawing/2014/main" id="{FD800737-51FC-734E-A1FF-64AABB2E4BE6}"/>
              </a:ext>
            </a:extLst>
          </p:cNvPr>
          <p:cNvSpPr txBox="1"/>
          <p:nvPr userDrawn="1"/>
        </p:nvSpPr>
        <p:spPr>
          <a:xfrm>
            <a:off x="7091855" y="2281228"/>
            <a:ext cx="4114800" cy="707886"/>
          </a:xfrm>
          <a:prstGeom prst="rect">
            <a:avLst/>
          </a:prstGeom>
          <a:noFill/>
        </p:spPr>
        <p:txBody>
          <a:bodyPr wrap="square" rtlCol="0">
            <a:spAutoFit/>
          </a:bodyPr>
          <a:lstStyle/>
          <a:p>
            <a:pPr algn="r"/>
            <a:r>
              <a:rPr lang="en-US" sz="4000" b="0" i="0">
                <a:solidFill>
                  <a:srgbClr val="A4CD39"/>
                </a:solidFill>
                <a:latin typeface="Calibri Light" panose="020F0302020204030204" pitchFamily="34" charset="0"/>
                <a:cs typeface="Calibri Light" panose="020F0302020204030204" pitchFamily="34" charset="0"/>
              </a:rPr>
              <a:t>Thank you</a:t>
            </a:r>
          </a:p>
        </p:txBody>
      </p:sp>
      <p:sp>
        <p:nvSpPr>
          <p:cNvPr id="9" name="TextBox 11">
            <a:extLst>
              <a:ext uri="{FF2B5EF4-FFF2-40B4-BE49-F238E27FC236}">
                <a16:creationId xmlns:a16="http://schemas.microsoft.com/office/drawing/2014/main" id="{B9D83E16-814E-46E0-AE73-649E52704FD9}"/>
              </a:ext>
            </a:extLst>
          </p:cNvPr>
          <p:cNvSpPr txBox="1"/>
          <p:nvPr userDrawn="1"/>
        </p:nvSpPr>
        <p:spPr>
          <a:xfrm>
            <a:off x="266740" y="6544460"/>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2022</a:t>
            </a:r>
          </a:p>
        </p:txBody>
      </p:sp>
    </p:spTree>
    <p:extLst>
      <p:ext uri="{BB962C8B-B14F-4D97-AF65-F5344CB8AC3E}">
        <p14:creationId xmlns:p14="http://schemas.microsoft.com/office/powerpoint/2010/main" val="16715226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TextBox 11">
            <a:extLst>
              <a:ext uri="{FF2B5EF4-FFF2-40B4-BE49-F238E27FC236}">
                <a16:creationId xmlns:a16="http://schemas.microsoft.com/office/drawing/2014/main" id="{7405C1D8-0F25-4641-8EBB-9CD72E701DEB}"/>
              </a:ext>
            </a:extLst>
          </p:cNvPr>
          <p:cNvSpPr txBox="1"/>
          <p:nvPr userDrawn="1"/>
        </p:nvSpPr>
        <p:spPr>
          <a:xfrm>
            <a:off x="363722" y="6594630"/>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tx1"/>
                </a:solidFill>
              </a:rPr>
              <a:t>Copyright © UCLPartners 2022</a:t>
            </a:r>
          </a:p>
        </p:txBody>
      </p:sp>
    </p:spTree>
    <p:extLst>
      <p:ext uri="{BB962C8B-B14F-4D97-AF65-F5344CB8AC3E}">
        <p14:creationId xmlns:p14="http://schemas.microsoft.com/office/powerpoint/2010/main" val="13356873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py + logo top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D564C-6FC6-814E-A967-BA0B23EB7BCA}"/>
              </a:ext>
            </a:extLst>
          </p:cNvPr>
          <p:cNvSpPr>
            <a:spLocks noGrp="1"/>
          </p:cNvSpPr>
          <p:nvPr>
            <p:ph type="title"/>
          </p:nvPr>
        </p:nvSpPr>
        <p:spPr>
          <a:xfrm>
            <a:off x="489857" y="425309"/>
            <a:ext cx="9499270" cy="544510"/>
          </a:xfrm>
        </p:spPr>
        <p:txBody>
          <a:bodyPr anchor="t">
            <a:normAutofit/>
          </a:bodyPr>
          <a:lstStyle>
            <a:lvl1pPr>
              <a:defRPr sz="2800" b="0" i="0">
                <a:solidFill>
                  <a:srgbClr val="42B6E6"/>
                </a:solidFill>
                <a:latin typeface="+mj-lt"/>
                <a:cs typeface="Calibri Light" panose="020F0302020204030204" pitchFamily="34" charset="0"/>
              </a:defRPr>
            </a:lvl1pPr>
          </a:lstStyle>
          <a:p>
            <a:r>
              <a:rPr lang="en-US"/>
              <a:t>Click to edit Master title style</a:t>
            </a:r>
          </a:p>
        </p:txBody>
      </p:sp>
      <p:sp>
        <p:nvSpPr>
          <p:cNvPr id="25" name="Content Placeholder 2">
            <a:extLst>
              <a:ext uri="{FF2B5EF4-FFF2-40B4-BE49-F238E27FC236}">
                <a16:creationId xmlns:a16="http://schemas.microsoft.com/office/drawing/2014/main" id="{FDA39F5A-3987-6046-B56E-77AC176D98C5}"/>
              </a:ext>
            </a:extLst>
          </p:cNvPr>
          <p:cNvSpPr>
            <a:spLocks noGrp="1"/>
          </p:cNvSpPr>
          <p:nvPr>
            <p:ph idx="1"/>
          </p:nvPr>
        </p:nvSpPr>
        <p:spPr>
          <a:xfrm>
            <a:off x="489856" y="1122218"/>
            <a:ext cx="11147961" cy="5310473"/>
          </a:xfrm>
        </p:spPr>
        <p:txBody>
          <a:bodyPr/>
          <a:lstStyle>
            <a:lvl1pPr>
              <a:defRPr sz="24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0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4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11">
            <a:extLst>
              <a:ext uri="{FF2B5EF4-FFF2-40B4-BE49-F238E27FC236}">
                <a16:creationId xmlns:a16="http://schemas.microsoft.com/office/drawing/2014/main" id="{6ECAF191-2745-4220-A00C-70E4B0D65CDF}"/>
              </a:ext>
            </a:extLst>
          </p:cNvPr>
          <p:cNvSpPr txBox="1"/>
          <p:nvPr userDrawn="1"/>
        </p:nvSpPr>
        <p:spPr>
          <a:xfrm>
            <a:off x="363722" y="6585090"/>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tx1"/>
                </a:solidFill>
              </a:rPr>
              <a:t>Copyright © UCLPartners 2023</a:t>
            </a:r>
          </a:p>
        </p:txBody>
      </p:sp>
      <p:pic>
        <p:nvPicPr>
          <p:cNvPr id="3" name="Picture 2" descr="A blue and green text on a black background&#10;&#10;AI-generated content may be incorrect.">
            <a:extLst>
              <a:ext uri="{FF2B5EF4-FFF2-40B4-BE49-F238E27FC236}">
                <a16:creationId xmlns:a16="http://schemas.microsoft.com/office/drawing/2014/main" id="{D10410D5-0644-C54A-8F5D-A27465D5021D}"/>
              </a:ext>
            </a:extLst>
          </p:cNvPr>
          <p:cNvPicPr>
            <a:picLocks noChangeAspect="1"/>
          </p:cNvPicPr>
          <p:nvPr userDrawn="1"/>
        </p:nvPicPr>
        <p:blipFill>
          <a:blip r:embed="rId2"/>
          <a:stretch>
            <a:fillRect/>
          </a:stretch>
        </p:blipFill>
        <p:spPr>
          <a:xfrm>
            <a:off x="9989127" y="-381973"/>
            <a:ext cx="1800000" cy="1800000"/>
          </a:xfrm>
          <a:prstGeom prst="rect">
            <a:avLst/>
          </a:prstGeom>
        </p:spPr>
      </p:pic>
    </p:spTree>
    <p:extLst>
      <p:ext uri="{BB962C8B-B14F-4D97-AF65-F5344CB8AC3E}">
        <p14:creationId xmlns:p14="http://schemas.microsoft.com/office/powerpoint/2010/main" val="41001160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op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D1ABAA4-D1C9-FD4D-855D-E9B4F0723271}"/>
              </a:ext>
            </a:extLst>
          </p:cNvPr>
          <p:cNvSpPr>
            <a:spLocks noGrp="1"/>
          </p:cNvSpPr>
          <p:nvPr>
            <p:ph type="title"/>
          </p:nvPr>
        </p:nvSpPr>
        <p:spPr>
          <a:xfrm>
            <a:off x="653143" y="511630"/>
            <a:ext cx="11051485" cy="945977"/>
          </a:xfrm>
        </p:spPr>
        <p:txBody>
          <a:bodyPr anchor="t">
            <a:normAutofit/>
          </a:bodyPr>
          <a:lstStyle>
            <a:lvl1pPr>
              <a:defRPr sz="3800" b="0" i="0">
                <a:solidFill>
                  <a:srgbClr val="42B6E6"/>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D298DD37-482C-6746-B635-657D81AD381E}"/>
              </a:ext>
            </a:extLst>
          </p:cNvPr>
          <p:cNvSpPr>
            <a:spLocks noGrp="1"/>
          </p:cNvSpPr>
          <p:nvPr>
            <p:ph idx="1"/>
          </p:nvPr>
        </p:nvSpPr>
        <p:spPr>
          <a:xfrm>
            <a:off x="653143" y="1487256"/>
            <a:ext cx="11051485" cy="4351338"/>
          </a:xfrm>
        </p:spPr>
        <p:txBody>
          <a:bodyPr/>
          <a:lstStyle>
            <a:lvl1pPr>
              <a:defRPr sz="26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2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5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745F429-FCAE-F644-8410-5FDAD7AD3FD1}"/>
              </a:ext>
            </a:extLst>
          </p:cNvPr>
          <p:cNvPicPr>
            <a:picLocks noChangeAspect="1"/>
          </p:cNvPicPr>
          <p:nvPr userDrawn="1"/>
        </p:nvPicPr>
        <p:blipFill>
          <a:blip r:embed="rId3"/>
          <a:stretch>
            <a:fillRect/>
          </a:stretch>
        </p:blipFill>
        <p:spPr>
          <a:xfrm>
            <a:off x="9809746" y="6207710"/>
            <a:ext cx="1766541" cy="330400"/>
          </a:xfrm>
          <a:prstGeom prst="rect">
            <a:avLst/>
          </a:prstGeom>
        </p:spPr>
      </p:pic>
    </p:spTree>
    <p:extLst>
      <p:ext uri="{BB962C8B-B14F-4D97-AF65-F5344CB8AC3E}">
        <p14:creationId xmlns:p14="http://schemas.microsoft.com/office/powerpoint/2010/main" val="1364242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sentation Cover 4">
    <p:bg>
      <p:bgRef idx="1001">
        <a:schemeClr val="bg1"/>
      </p:bgRef>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8133941-9DD0-CE42-989C-05400A2E7680}"/>
              </a:ext>
            </a:extLst>
          </p:cNvPr>
          <p:cNvSpPr/>
          <p:nvPr userDrawn="1"/>
        </p:nvSpPr>
        <p:spPr>
          <a:xfrm>
            <a:off x="0" y="1101367"/>
            <a:ext cx="12192000" cy="5756633"/>
          </a:xfrm>
          <a:custGeom>
            <a:avLst/>
            <a:gdLst>
              <a:gd name="connsiteX0" fmla="*/ 4759021 w 12192000"/>
              <a:gd name="connsiteY0" fmla="*/ 0 h 5756633"/>
              <a:gd name="connsiteX1" fmla="*/ 11709042 w 12192000"/>
              <a:gd name="connsiteY1" fmla="*/ 811338 h 5756633"/>
              <a:gd name="connsiteX2" fmla="*/ 12192000 w 12192000"/>
              <a:gd name="connsiteY2" fmla="*/ 939043 h 5756633"/>
              <a:gd name="connsiteX3" fmla="*/ 12192000 w 12192000"/>
              <a:gd name="connsiteY3" fmla="*/ 5756633 h 5756633"/>
              <a:gd name="connsiteX4" fmla="*/ 0 w 12192000"/>
              <a:gd name="connsiteY4" fmla="*/ 5756633 h 5756633"/>
              <a:gd name="connsiteX5" fmla="*/ 0 w 12192000"/>
              <a:gd name="connsiteY5" fmla="*/ 371314 h 5756633"/>
              <a:gd name="connsiteX6" fmla="*/ 58760 w 12192000"/>
              <a:gd name="connsiteY6" fmla="*/ 361104 h 5756633"/>
              <a:gd name="connsiteX7" fmla="*/ 4759021 w 12192000"/>
              <a:gd name="connsiteY7" fmla="*/ 0 h 575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56633">
                <a:moveTo>
                  <a:pt x="4759021" y="0"/>
                </a:moveTo>
                <a:cubicBezTo>
                  <a:pt x="7228545" y="0"/>
                  <a:pt x="9578604" y="289332"/>
                  <a:pt x="11709042" y="811338"/>
                </a:cubicBezTo>
                <a:lnTo>
                  <a:pt x="12192000" y="939043"/>
                </a:lnTo>
                <a:lnTo>
                  <a:pt x="12192000" y="5756633"/>
                </a:lnTo>
                <a:lnTo>
                  <a:pt x="0" y="5756633"/>
                </a:lnTo>
                <a:lnTo>
                  <a:pt x="0" y="371314"/>
                </a:lnTo>
                <a:lnTo>
                  <a:pt x="58760" y="361104"/>
                </a:lnTo>
                <a:cubicBezTo>
                  <a:pt x="1554440" y="125781"/>
                  <a:pt x="3130763" y="0"/>
                  <a:pt x="475902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1500753" y="-1553928"/>
            <a:ext cx="6840000" cy="6840000"/>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2A4317D-5B1E-8C4B-A51E-18C32DEFD1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17421" y="525514"/>
            <a:ext cx="2304392" cy="571809"/>
          </a:xfrm>
          <a:prstGeom prst="rect">
            <a:avLst/>
          </a:prstGeom>
        </p:spPr>
      </p:pic>
      <p:pic>
        <p:nvPicPr>
          <p:cNvPr id="8" name="Picture 7">
            <a:extLst>
              <a:ext uri="{FF2B5EF4-FFF2-40B4-BE49-F238E27FC236}">
                <a16:creationId xmlns:a16="http://schemas.microsoft.com/office/drawing/2014/main" id="{4176E853-D7AC-EB46-B637-70986B2F7CFD}"/>
              </a:ext>
            </a:extLst>
          </p:cNvPr>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1718772" y="-1440000"/>
            <a:ext cx="6840000" cy="6840000"/>
          </a:xfrm>
          <a:prstGeom prst="ellipse">
            <a:avLst/>
          </a:prstGeom>
          <a:blipFill dpi="0" rotWithShape="1">
            <a:blip r:embed="rId4" cstate="email">
              <a:alphaModFix amt="96000"/>
              <a:extLst>
                <a:ext uri="{28A0092B-C50C-407E-A947-70E740481C1C}">
                  <a14:useLocalDpi xmlns:a14="http://schemas.microsoft.com/office/drawing/2010/main"/>
                </a:ext>
              </a:extLst>
            </a:blip>
            <a:srcRect/>
            <a:stretch>
              <a:fillRect/>
            </a:stretch>
          </a:blipFill>
        </p:spPr>
      </p:pic>
      <p:sp>
        <p:nvSpPr>
          <p:cNvPr id="14" name="Title 1">
            <a:extLst>
              <a:ext uri="{FF2B5EF4-FFF2-40B4-BE49-F238E27FC236}">
                <a16:creationId xmlns:a16="http://schemas.microsoft.com/office/drawing/2014/main" id="{12FA1405-F8F5-B642-A12A-8AB05BC2360B}"/>
              </a:ext>
            </a:extLst>
          </p:cNvPr>
          <p:cNvSpPr>
            <a:spLocks noGrp="1"/>
          </p:cNvSpPr>
          <p:nvPr>
            <p:ph type="ctrTitle"/>
          </p:nvPr>
        </p:nvSpPr>
        <p:spPr>
          <a:xfrm>
            <a:off x="5416737" y="2647745"/>
            <a:ext cx="6282565" cy="2387600"/>
          </a:xfrm>
        </p:spPr>
        <p:txBody>
          <a:bodyPr anchor="b">
            <a:normAutofit/>
          </a:bodyPr>
          <a:lstStyle>
            <a:lvl1pPr algn="l">
              <a:defRPr sz="40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7" name="Subtitle 2">
            <a:extLst>
              <a:ext uri="{FF2B5EF4-FFF2-40B4-BE49-F238E27FC236}">
                <a16:creationId xmlns:a16="http://schemas.microsoft.com/office/drawing/2014/main" id="{82CB3B28-6DDC-D54C-BCBD-347681DFE020}"/>
              </a:ext>
            </a:extLst>
          </p:cNvPr>
          <p:cNvSpPr>
            <a:spLocks noGrp="1"/>
          </p:cNvSpPr>
          <p:nvPr>
            <p:ph type="subTitle" idx="1"/>
          </p:nvPr>
        </p:nvSpPr>
        <p:spPr>
          <a:xfrm>
            <a:off x="5416737" y="5193084"/>
            <a:ext cx="6282565" cy="1233612"/>
          </a:xfrm>
        </p:spPr>
        <p:txBody>
          <a:bodyPr>
            <a:normAutofit/>
          </a:bodyPr>
          <a:lstStyle>
            <a:lvl1pPr marL="0" indent="0" algn="l">
              <a:lnSpc>
                <a:spcPts val="2180"/>
              </a:lnSpc>
              <a:spcAft>
                <a:spcPts val="600"/>
              </a:spcAft>
              <a:buNone/>
              <a:defRPr sz="20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Box 11">
            <a:extLst>
              <a:ext uri="{FF2B5EF4-FFF2-40B4-BE49-F238E27FC236}">
                <a16:creationId xmlns:a16="http://schemas.microsoft.com/office/drawing/2014/main" id="{FB7CFB87-AA93-45DD-B639-13DFA758B11B}"/>
              </a:ext>
            </a:extLst>
          </p:cNvPr>
          <p:cNvSpPr txBox="1"/>
          <p:nvPr userDrawn="1"/>
        </p:nvSpPr>
        <p:spPr>
          <a:xfrm>
            <a:off x="266740" y="6538881"/>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2022</a:t>
            </a:r>
          </a:p>
        </p:txBody>
      </p:sp>
    </p:spTree>
    <p:extLst>
      <p:ext uri="{BB962C8B-B14F-4D97-AF65-F5344CB8AC3E}">
        <p14:creationId xmlns:p14="http://schemas.microsoft.com/office/powerpoint/2010/main" val="2075239479"/>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Introduction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p:txBody>
          <a:bodyPr/>
          <a:lstStyle>
            <a:lvl1pPr>
              <a:defRPr b="1" i="0">
                <a:latin typeface="Aleo" pitchFamily="2" charset="77"/>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A415BB8-D774-B2F2-0625-9BFD606D45DE}"/>
              </a:ext>
            </a:extLst>
          </p:cNvPr>
          <p:cNvSpPr>
            <a:spLocks noGrp="1"/>
          </p:cNvSpPr>
          <p:nvPr>
            <p:ph sz="half" idx="1"/>
          </p:nvPr>
        </p:nvSpPr>
        <p:spPr>
          <a:xfrm>
            <a:off x="447676" y="1304926"/>
            <a:ext cx="5576887" cy="4572000"/>
          </a:xfrm>
        </p:spPr>
        <p:txBody>
          <a:bodyPr/>
          <a:lstStyle>
            <a:lvl1pPr marL="0" indent="0">
              <a:spcBef>
                <a:spcPts val="0"/>
              </a:spcBef>
              <a:spcAft>
                <a:spcPts val="600"/>
              </a:spcAft>
              <a:buNone/>
              <a:defRPr sz="1800" b="0" i="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GB"/>
              <a:t>Click to edit Master text styles</a:t>
            </a:r>
          </a:p>
        </p:txBody>
      </p:sp>
      <p:sp>
        <p:nvSpPr>
          <p:cNvPr id="4" name="Content Placeholder 3">
            <a:extLst>
              <a:ext uri="{FF2B5EF4-FFF2-40B4-BE49-F238E27FC236}">
                <a16:creationId xmlns:a16="http://schemas.microsoft.com/office/drawing/2014/main" id="{DD52245B-6045-F907-FC84-E6722A4209FC}"/>
              </a:ext>
            </a:extLst>
          </p:cNvPr>
          <p:cNvSpPr>
            <a:spLocks noGrp="1"/>
          </p:cNvSpPr>
          <p:nvPr>
            <p:ph sz="half" idx="2"/>
          </p:nvPr>
        </p:nvSpPr>
        <p:spPr>
          <a:xfrm>
            <a:off x="6172200" y="1304926"/>
            <a:ext cx="5576888" cy="4572000"/>
          </a:xfrm>
        </p:spPr>
        <p:txBody>
          <a:bodyPr/>
          <a:lstStyle>
            <a:lvl1pPr marL="0" indent="0">
              <a:spcBef>
                <a:spcPts val="0"/>
              </a:spcBef>
              <a:spcAft>
                <a:spcPts val="600"/>
              </a:spcAft>
              <a:buNone/>
              <a:defRPr sz="1800" b="0" i="0" baseline="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GB"/>
              <a:t>Click to edit Master text styles</a:t>
            </a:r>
          </a:p>
        </p:txBody>
      </p:sp>
    </p:spTree>
    <p:extLst>
      <p:ext uri="{BB962C8B-B14F-4D97-AF65-F5344CB8AC3E}">
        <p14:creationId xmlns:p14="http://schemas.microsoft.com/office/powerpoint/2010/main" val="212347097"/>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resentation Cover 1">
    <p:bg>
      <p:bgRef idx="1001">
        <a:schemeClr val="bg1"/>
      </p:bgRef>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2C26964D-EBAA-C944-9B61-F177462EA5EA}"/>
              </a:ext>
            </a:extLst>
          </p:cNvPr>
          <p:cNvSpPr/>
          <p:nvPr userDrawn="1"/>
        </p:nvSpPr>
        <p:spPr>
          <a:xfrm>
            <a:off x="0" y="1101367"/>
            <a:ext cx="12192000" cy="5756633"/>
          </a:xfrm>
          <a:custGeom>
            <a:avLst/>
            <a:gdLst>
              <a:gd name="connsiteX0" fmla="*/ 4759021 w 12192000"/>
              <a:gd name="connsiteY0" fmla="*/ 0 h 5756633"/>
              <a:gd name="connsiteX1" fmla="*/ 11709042 w 12192000"/>
              <a:gd name="connsiteY1" fmla="*/ 811338 h 5756633"/>
              <a:gd name="connsiteX2" fmla="*/ 12192000 w 12192000"/>
              <a:gd name="connsiteY2" fmla="*/ 939043 h 5756633"/>
              <a:gd name="connsiteX3" fmla="*/ 12192000 w 12192000"/>
              <a:gd name="connsiteY3" fmla="*/ 5756633 h 5756633"/>
              <a:gd name="connsiteX4" fmla="*/ 0 w 12192000"/>
              <a:gd name="connsiteY4" fmla="*/ 5756633 h 5756633"/>
              <a:gd name="connsiteX5" fmla="*/ 0 w 12192000"/>
              <a:gd name="connsiteY5" fmla="*/ 371314 h 5756633"/>
              <a:gd name="connsiteX6" fmla="*/ 58760 w 12192000"/>
              <a:gd name="connsiteY6" fmla="*/ 361104 h 5756633"/>
              <a:gd name="connsiteX7" fmla="*/ 4759021 w 12192000"/>
              <a:gd name="connsiteY7" fmla="*/ 0 h 575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56633">
                <a:moveTo>
                  <a:pt x="4759021" y="0"/>
                </a:moveTo>
                <a:cubicBezTo>
                  <a:pt x="7228545" y="0"/>
                  <a:pt x="9578604" y="289332"/>
                  <a:pt x="11709042" y="811338"/>
                </a:cubicBezTo>
                <a:lnTo>
                  <a:pt x="12192000" y="939043"/>
                </a:lnTo>
                <a:lnTo>
                  <a:pt x="12192000" y="5756633"/>
                </a:lnTo>
                <a:lnTo>
                  <a:pt x="0" y="5756633"/>
                </a:lnTo>
                <a:lnTo>
                  <a:pt x="0" y="371314"/>
                </a:lnTo>
                <a:lnTo>
                  <a:pt x="58760" y="361104"/>
                </a:lnTo>
                <a:cubicBezTo>
                  <a:pt x="1554440" y="125781"/>
                  <a:pt x="3130763" y="0"/>
                  <a:pt x="475902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2A4317D-5B1E-8C4B-A51E-18C32DEFD1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17421" y="525514"/>
            <a:ext cx="2304392" cy="571809"/>
          </a:xfrm>
          <a:prstGeom prst="rect">
            <a:avLst/>
          </a:prstGeom>
        </p:spPr>
      </p:pic>
      <p:sp>
        <p:nvSpPr>
          <p:cNvPr id="2" name="Title 1">
            <a:extLst>
              <a:ext uri="{FF2B5EF4-FFF2-40B4-BE49-F238E27FC236}">
                <a16:creationId xmlns:a16="http://schemas.microsoft.com/office/drawing/2014/main" id="{8A7B9071-BE78-6949-9477-B869BA077687}"/>
              </a:ext>
            </a:extLst>
          </p:cNvPr>
          <p:cNvSpPr>
            <a:spLocks noGrp="1"/>
          </p:cNvSpPr>
          <p:nvPr>
            <p:ph type="ctrTitle"/>
          </p:nvPr>
        </p:nvSpPr>
        <p:spPr>
          <a:xfrm>
            <a:off x="5416737" y="2647745"/>
            <a:ext cx="6282565" cy="2387600"/>
          </a:xfrm>
        </p:spPr>
        <p:txBody>
          <a:bodyPr anchor="b">
            <a:normAutofit/>
          </a:bodyPr>
          <a:lstStyle>
            <a:lvl1pPr algn="l">
              <a:defRPr sz="40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8327DDD-4D36-DC48-92FB-4706921A3A01}"/>
              </a:ext>
            </a:extLst>
          </p:cNvPr>
          <p:cNvSpPr>
            <a:spLocks noGrp="1"/>
          </p:cNvSpPr>
          <p:nvPr>
            <p:ph type="subTitle" idx="1"/>
          </p:nvPr>
        </p:nvSpPr>
        <p:spPr>
          <a:xfrm>
            <a:off x="5416737" y="5193084"/>
            <a:ext cx="6282565" cy="1233612"/>
          </a:xfrm>
        </p:spPr>
        <p:txBody>
          <a:bodyPr>
            <a:normAutofit/>
          </a:bodyPr>
          <a:lstStyle>
            <a:lvl1pPr marL="0" indent="0" algn="l">
              <a:lnSpc>
                <a:spcPts val="2180"/>
              </a:lnSpc>
              <a:spcAft>
                <a:spcPts val="600"/>
              </a:spcAft>
              <a:buNone/>
              <a:defRPr sz="20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Oval 10"/>
          <p:cNvSpPr/>
          <p:nvPr userDrawn="1"/>
        </p:nvSpPr>
        <p:spPr>
          <a:xfrm>
            <a:off x="-1500753" y="-1553928"/>
            <a:ext cx="6840000" cy="6840000"/>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93D9460B-BD75-684C-B9CE-E5D292A4F42F}"/>
              </a:ext>
            </a:extLst>
          </p:cNvPr>
          <p:cNvPicPr>
            <a:picLocks/>
          </p:cNvPicPr>
          <p:nvPr userDrawn="1"/>
        </p:nvPicPr>
        <p:blipFill rotWithShape="1">
          <a:blip r:embed="rId3" cstate="email">
            <a:extLst>
              <a:ext uri="{28A0092B-C50C-407E-A947-70E740481C1C}">
                <a14:useLocalDpi xmlns:a14="http://schemas.microsoft.com/office/drawing/2010/main"/>
              </a:ext>
            </a:extLst>
          </a:blip>
          <a:srcRect/>
          <a:stretch>
            <a:fillRect/>
          </a:stretch>
        </p:blipFill>
        <p:spPr>
          <a:xfrm>
            <a:off x="-1718772" y="-1440000"/>
            <a:ext cx="6840000" cy="6840000"/>
          </a:xfrm>
          <a:prstGeom prst="ellipse">
            <a:avLst/>
          </a:prstGeom>
        </p:spPr>
      </p:pic>
      <p:sp>
        <p:nvSpPr>
          <p:cNvPr id="9" name="TextBox 11">
            <a:extLst>
              <a:ext uri="{FF2B5EF4-FFF2-40B4-BE49-F238E27FC236}">
                <a16:creationId xmlns:a16="http://schemas.microsoft.com/office/drawing/2014/main" id="{5CE7208A-CB2C-46AB-9FEB-6DDBFD361814}"/>
              </a:ext>
            </a:extLst>
          </p:cNvPr>
          <p:cNvSpPr txBox="1"/>
          <p:nvPr userDrawn="1"/>
        </p:nvSpPr>
        <p:spPr>
          <a:xfrm>
            <a:off x="266740" y="6538881"/>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2021</a:t>
            </a:r>
          </a:p>
        </p:txBody>
      </p:sp>
    </p:spTree>
    <p:extLst>
      <p:ext uri="{BB962C8B-B14F-4D97-AF65-F5344CB8AC3E}">
        <p14:creationId xmlns:p14="http://schemas.microsoft.com/office/powerpoint/2010/main" val="1015290922"/>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resentation Cover 2">
    <p:bg>
      <p:bgRef idx="1001">
        <a:schemeClr val="bg1"/>
      </p:bgRef>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B8997FC1-335B-7E47-93F2-8BE1DA9533DE}"/>
              </a:ext>
            </a:extLst>
          </p:cNvPr>
          <p:cNvSpPr/>
          <p:nvPr userDrawn="1"/>
        </p:nvSpPr>
        <p:spPr>
          <a:xfrm>
            <a:off x="0" y="1101367"/>
            <a:ext cx="12192000" cy="5756633"/>
          </a:xfrm>
          <a:custGeom>
            <a:avLst/>
            <a:gdLst>
              <a:gd name="connsiteX0" fmla="*/ 4759021 w 12192000"/>
              <a:gd name="connsiteY0" fmla="*/ 0 h 5756633"/>
              <a:gd name="connsiteX1" fmla="*/ 11709042 w 12192000"/>
              <a:gd name="connsiteY1" fmla="*/ 811338 h 5756633"/>
              <a:gd name="connsiteX2" fmla="*/ 12192000 w 12192000"/>
              <a:gd name="connsiteY2" fmla="*/ 939043 h 5756633"/>
              <a:gd name="connsiteX3" fmla="*/ 12192000 w 12192000"/>
              <a:gd name="connsiteY3" fmla="*/ 5756633 h 5756633"/>
              <a:gd name="connsiteX4" fmla="*/ 0 w 12192000"/>
              <a:gd name="connsiteY4" fmla="*/ 5756633 h 5756633"/>
              <a:gd name="connsiteX5" fmla="*/ 0 w 12192000"/>
              <a:gd name="connsiteY5" fmla="*/ 371314 h 5756633"/>
              <a:gd name="connsiteX6" fmla="*/ 58760 w 12192000"/>
              <a:gd name="connsiteY6" fmla="*/ 361104 h 5756633"/>
              <a:gd name="connsiteX7" fmla="*/ 4759021 w 12192000"/>
              <a:gd name="connsiteY7" fmla="*/ 0 h 575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56633">
                <a:moveTo>
                  <a:pt x="4759021" y="0"/>
                </a:moveTo>
                <a:cubicBezTo>
                  <a:pt x="7228545" y="0"/>
                  <a:pt x="9578604" y="289332"/>
                  <a:pt x="11709042" y="811338"/>
                </a:cubicBezTo>
                <a:lnTo>
                  <a:pt x="12192000" y="939043"/>
                </a:lnTo>
                <a:lnTo>
                  <a:pt x="12192000" y="5756633"/>
                </a:lnTo>
                <a:lnTo>
                  <a:pt x="0" y="5756633"/>
                </a:lnTo>
                <a:lnTo>
                  <a:pt x="0" y="371314"/>
                </a:lnTo>
                <a:lnTo>
                  <a:pt x="58760" y="361104"/>
                </a:lnTo>
                <a:cubicBezTo>
                  <a:pt x="1554440" y="125781"/>
                  <a:pt x="3130763" y="0"/>
                  <a:pt x="475902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1494377" y="-1553928"/>
            <a:ext cx="6840000" cy="6840000"/>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2A4317D-5B1E-8C4B-A51E-18C32DEFD1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17421" y="525514"/>
            <a:ext cx="2304392" cy="571809"/>
          </a:xfrm>
          <a:prstGeom prst="rect">
            <a:avLst/>
          </a:prstGeom>
        </p:spPr>
      </p:pic>
      <p:pic>
        <p:nvPicPr>
          <p:cNvPr id="16" name="Picture 15"/>
          <p:cNvPicPr>
            <a:picLocks/>
          </p:cNvPicPr>
          <p:nvPr userDrawn="1"/>
        </p:nvPicPr>
        <p:blipFill rotWithShape="1">
          <a:blip r:embed="rId3" cstate="email">
            <a:extLst>
              <a:ext uri="{28A0092B-C50C-407E-A947-70E740481C1C}">
                <a14:useLocalDpi xmlns:a14="http://schemas.microsoft.com/office/drawing/2010/main"/>
              </a:ext>
            </a:extLst>
          </a:blip>
          <a:srcRect/>
          <a:stretch/>
        </p:blipFill>
        <p:spPr>
          <a:xfrm>
            <a:off x="-1712396" y="-1440000"/>
            <a:ext cx="6840000" cy="6840000"/>
          </a:xfrm>
          <a:prstGeom prst="ellipse">
            <a:avLst/>
          </a:prstGeom>
        </p:spPr>
      </p:pic>
      <p:sp>
        <p:nvSpPr>
          <p:cNvPr id="13" name="Title 1">
            <a:extLst>
              <a:ext uri="{FF2B5EF4-FFF2-40B4-BE49-F238E27FC236}">
                <a16:creationId xmlns:a16="http://schemas.microsoft.com/office/drawing/2014/main" id="{5278DFA7-B064-964A-9BA7-34F617DC5669}"/>
              </a:ext>
            </a:extLst>
          </p:cNvPr>
          <p:cNvSpPr>
            <a:spLocks noGrp="1"/>
          </p:cNvSpPr>
          <p:nvPr>
            <p:ph type="ctrTitle"/>
          </p:nvPr>
        </p:nvSpPr>
        <p:spPr>
          <a:xfrm>
            <a:off x="5416737" y="2647745"/>
            <a:ext cx="6282565" cy="2387600"/>
          </a:xfrm>
        </p:spPr>
        <p:txBody>
          <a:bodyPr anchor="b">
            <a:normAutofit/>
          </a:bodyPr>
          <a:lstStyle>
            <a:lvl1pPr algn="l">
              <a:defRPr sz="40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4" name="Subtitle 2">
            <a:extLst>
              <a:ext uri="{FF2B5EF4-FFF2-40B4-BE49-F238E27FC236}">
                <a16:creationId xmlns:a16="http://schemas.microsoft.com/office/drawing/2014/main" id="{2831A73A-E50C-0E43-978C-E70673578DF7}"/>
              </a:ext>
            </a:extLst>
          </p:cNvPr>
          <p:cNvSpPr>
            <a:spLocks noGrp="1"/>
          </p:cNvSpPr>
          <p:nvPr>
            <p:ph type="subTitle" idx="1"/>
          </p:nvPr>
        </p:nvSpPr>
        <p:spPr>
          <a:xfrm>
            <a:off x="5416737" y="5193084"/>
            <a:ext cx="6282565" cy="1233612"/>
          </a:xfrm>
        </p:spPr>
        <p:txBody>
          <a:bodyPr>
            <a:normAutofit/>
          </a:bodyPr>
          <a:lstStyle>
            <a:lvl1pPr marL="0" indent="0" algn="l">
              <a:lnSpc>
                <a:spcPts val="2180"/>
              </a:lnSpc>
              <a:spcAft>
                <a:spcPts val="600"/>
              </a:spcAft>
              <a:buNone/>
              <a:defRPr sz="20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Box 11">
            <a:extLst>
              <a:ext uri="{FF2B5EF4-FFF2-40B4-BE49-F238E27FC236}">
                <a16:creationId xmlns:a16="http://schemas.microsoft.com/office/drawing/2014/main" id="{FEF7F4CE-2390-48CE-9E5F-A09680CBF4AA}"/>
              </a:ext>
            </a:extLst>
          </p:cNvPr>
          <p:cNvSpPr txBox="1"/>
          <p:nvPr userDrawn="1"/>
        </p:nvSpPr>
        <p:spPr>
          <a:xfrm>
            <a:off x="266740" y="6538881"/>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2021</a:t>
            </a:r>
          </a:p>
        </p:txBody>
      </p:sp>
    </p:spTree>
    <p:extLst>
      <p:ext uri="{BB962C8B-B14F-4D97-AF65-F5344CB8AC3E}">
        <p14:creationId xmlns:p14="http://schemas.microsoft.com/office/powerpoint/2010/main" val="3641761112"/>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resentation Cover 3">
    <p:bg>
      <p:bgRef idx="1001">
        <a:schemeClr val="bg1"/>
      </p:bgRef>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FFA17957-4107-1A4D-9046-EE90765D470F}"/>
              </a:ext>
            </a:extLst>
          </p:cNvPr>
          <p:cNvSpPr/>
          <p:nvPr userDrawn="1"/>
        </p:nvSpPr>
        <p:spPr>
          <a:xfrm>
            <a:off x="0" y="1101367"/>
            <a:ext cx="12192000" cy="5756633"/>
          </a:xfrm>
          <a:custGeom>
            <a:avLst/>
            <a:gdLst>
              <a:gd name="connsiteX0" fmla="*/ 4759021 w 12192000"/>
              <a:gd name="connsiteY0" fmla="*/ 0 h 5756633"/>
              <a:gd name="connsiteX1" fmla="*/ 11709042 w 12192000"/>
              <a:gd name="connsiteY1" fmla="*/ 811338 h 5756633"/>
              <a:gd name="connsiteX2" fmla="*/ 12192000 w 12192000"/>
              <a:gd name="connsiteY2" fmla="*/ 939043 h 5756633"/>
              <a:gd name="connsiteX3" fmla="*/ 12192000 w 12192000"/>
              <a:gd name="connsiteY3" fmla="*/ 5756633 h 5756633"/>
              <a:gd name="connsiteX4" fmla="*/ 0 w 12192000"/>
              <a:gd name="connsiteY4" fmla="*/ 5756633 h 5756633"/>
              <a:gd name="connsiteX5" fmla="*/ 0 w 12192000"/>
              <a:gd name="connsiteY5" fmla="*/ 371314 h 5756633"/>
              <a:gd name="connsiteX6" fmla="*/ 58760 w 12192000"/>
              <a:gd name="connsiteY6" fmla="*/ 361104 h 5756633"/>
              <a:gd name="connsiteX7" fmla="*/ 4759021 w 12192000"/>
              <a:gd name="connsiteY7" fmla="*/ 0 h 575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56633">
                <a:moveTo>
                  <a:pt x="4759021" y="0"/>
                </a:moveTo>
                <a:cubicBezTo>
                  <a:pt x="7228545" y="0"/>
                  <a:pt x="9578604" y="289332"/>
                  <a:pt x="11709042" y="811338"/>
                </a:cubicBezTo>
                <a:lnTo>
                  <a:pt x="12192000" y="939043"/>
                </a:lnTo>
                <a:lnTo>
                  <a:pt x="12192000" y="5756633"/>
                </a:lnTo>
                <a:lnTo>
                  <a:pt x="0" y="5756633"/>
                </a:lnTo>
                <a:lnTo>
                  <a:pt x="0" y="371314"/>
                </a:lnTo>
                <a:lnTo>
                  <a:pt x="58760" y="361104"/>
                </a:lnTo>
                <a:cubicBezTo>
                  <a:pt x="1554440" y="125781"/>
                  <a:pt x="3130763" y="0"/>
                  <a:pt x="475902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1500753" y="-1553928"/>
            <a:ext cx="6840000" cy="6840000"/>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2A4317D-5B1E-8C4B-A51E-18C32DEFD1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17421" y="525514"/>
            <a:ext cx="2304392" cy="571809"/>
          </a:xfrm>
          <a:prstGeom prst="rect">
            <a:avLst/>
          </a:prstGeom>
        </p:spPr>
      </p:pic>
      <p:pic>
        <p:nvPicPr>
          <p:cNvPr id="16" name="Picture 15"/>
          <p:cNvPicPr>
            <a:picLocks/>
          </p:cNvPicPr>
          <p:nvPr userDrawn="1"/>
        </p:nvPicPr>
        <p:blipFill rotWithShape="1">
          <a:blip r:embed="rId3" cstate="email">
            <a:extLst>
              <a:ext uri="{28A0092B-C50C-407E-A947-70E740481C1C}">
                <a14:useLocalDpi xmlns:a14="http://schemas.microsoft.com/office/drawing/2010/main"/>
              </a:ext>
            </a:extLst>
          </a:blip>
          <a:srcRect/>
          <a:stretch/>
        </p:blipFill>
        <p:spPr>
          <a:xfrm>
            <a:off x="-1718772" y="-1455161"/>
            <a:ext cx="6840000" cy="6855161"/>
          </a:xfrm>
          <a:prstGeom prst="ellipse">
            <a:avLst/>
          </a:prstGeom>
          <a:blipFill dpi="0" rotWithShape="1">
            <a:blip r:embed="rId4" cstate="email">
              <a:alphaModFix amt="96000"/>
              <a:extLst>
                <a:ext uri="{28A0092B-C50C-407E-A947-70E740481C1C}">
                  <a14:useLocalDpi xmlns:a14="http://schemas.microsoft.com/office/drawing/2010/main"/>
                </a:ext>
              </a:extLst>
            </a:blip>
            <a:srcRect/>
            <a:stretch>
              <a:fillRect/>
            </a:stretch>
          </a:blipFill>
        </p:spPr>
      </p:pic>
      <p:sp>
        <p:nvSpPr>
          <p:cNvPr id="17" name="Title 1">
            <a:extLst>
              <a:ext uri="{FF2B5EF4-FFF2-40B4-BE49-F238E27FC236}">
                <a16:creationId xmlns:a16="http://schemas.microsoft.com/office/drawing/2014/main" id="{B9308773-D7B5-9247-B462-66CEDF8BF591}"/>
              </a:ext>
            </a:extLst>
          </p:cNvPr>
          <p:cNvSpPr>
            <a:spLocks noGrp="1"/>
          </p:cNvSpPr>
          <p:nvPr>
            <p:ph type="ctrTitle"/>
          </p:nvPr>
        </p:nvSpPr>
        <p:spPr>
          <a:xfrm>
            <a:off x="5416737" y="2647745"/>
            <a:ext cx="6282565" cy="2387600"/>
          </a:xfrm>
        </p:spPr>
        <p:txBody>
          <a:bodyPr anchor="b">
            <a:normAutofit/>
          </a:bodyPr>
          <a:lstStyle>
            <a:lvl1pPr algn="l">
              <a:defRPr sz="40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8" name="Subtitle 2">
            <a:extLst>
              <a:ext uri="{FF2B5EF4-FFF2-40B4-BE49-F238E27FC236}">
                <a16:creationId xmlns:a16="http://schemas.microsoft.com/office/drawing/2014/main" id="{5D4D3394-1503-AD40-9790-1140C06728DA}"/>
              </a:ext>
            </a:extLst>
          </p:cNvPr>
          <p:cNvSpPr>
            <a:spLocks noGrp="1"/>
          </p:cNvSpPr>
          <p:nvPr>
            <p:ph type="subTitle" idx="1"/>
          </p:nvPr>
        </p:nvSpPr>
        <p:spPr>
          <a:xfrm>
            <a:off x="5416737" y="5193084"/>
            <a:ext cx="6282565" cy="1233612"/>
          </a:xfrm>
        </p:spPr>
        <p:txBody>
          <a:bodyPr>
            <a:normAutofit/>
          </a:bodyPr>
          <a:lstStyle>
            <a:lvl1pPr marL="0" indent="0" algn="l">
              <a:lnSpc>
                <a:spcPts val="2180"/>
              </a:lnSpc>
              <a:spcAft>
                <a:spcPts val="600"/>
              </a:spcAft>
              <a:buNone/>
              <a:defRPr sz="20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Box 11">
            <a:extLst>
              <a:ext uri="{FF2B5EF4-FFF2-40B4-BE49-F238E27FC236}">
                <a16:creationId xmlns:a16="http://schemas.microsoft.com/office/drawing/2014/main" id="{FC73D274-4632-4C4C-A047-0461F976815E}"/>
              </a:ext>
            </a:extLst>
          </p:cNvPr>
          <p:cNvSpPr txBox="1"/>
          <p:nvPr userDrawn="1"/>
        </p:nvSpPr>
        <p:spPr>
          <a:xfrm>
            <a:off x="266740" y="6538881"/>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2021</a:t>
            </a:r>
          </a:p>
        </p:txBody>
      </p:sp>
    </p:spTree>
    <p:extLst>
      <p:ext uri="{BB962C8B-B14F-4D97-AF65-F5344CB8AC3E}">
        <p14:creationId xmlns:p14="http://schemas.microsoft.com/office/powerpoint/2010/main" val="1037820443"/>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resentation Cover 4">
    <p:bg>
      <p:bgRef idx="1001">
        <a:schemeClr val="bg1"/>
      </p:bgRef>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8133941-9DD0-CE42-989C-05400A2E7680}"/>
              </a:ext>
            </a:extLst>
          </p:cNvPr>
          <p:cNvSpPr/>
          <p:nvPr userDrawn="1"/>
        </p:nvSpPr>
        <p:spPr>
          <a:xfrm>
            <a:off x="0" y="1101367"/>
            <a:ext cx="12192000" cy="5756633"/>
          </a:xfrm>
          <a:custGeom>
            <a:avLst/>
            <a:gdLst>
              <a:gd name="connsiteX0" fmla="*/ 4759021 w 12192000"/>
              <a:gd name="connsiteY0" fmla="*/ 0 h 5756633"/>
              <a:gd name="connsiteX1" fmla="*/ 11709042 w 12192000"/>
              <a:gd name="connsiteY1" fmla="*/ 811338 h 5756633"/>
              <a:gd name="connsiteX2" fmla="*/ 12192000 w 12192000"/>
              <a:gd name="connsiteY2" fmla="*/ 939043 h 5756633"/>
              <a:gd name="connsiteX3" fmla="*/ 12192000 w 12192000"/>
              <a:gd name="connsiteY3" fmla="*/ 5756633 h 5756633"/>
              <a:gd name="connsiteX4" fmla="*/ 0 w 12192000"/>
              <a:gd name="connsiteY4" fmla="*/ 5756633 h 5756633"/>
              <a:gd name="connsiteX5" fmla="*/ 0 w 12192000"/>
              <a:gd name="connsiteY5" fmla="*/ 371314 h 5756633"/>
              <a:gd name="connsiteX6" fmla="*/ 58760 w 12192000"/>
              <a:gd name="connsiteY6" fmla="*/ 361104 h 5756633"/>
              <a:gd name="connsiteX7" fmla="*/ 4759021 w 12192000"/>
              <a:gd name="connsiteY7" fmla="*/ 0 h 575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56633">
                <a:moveTo>
                  <a:pt x="4759021" y="0"/>
                </a:moveTo>
                <a:cubicBezTo>
                  <a:pt x="7228545" y="0"/>
                  <a:pt x="9578604" y="289332"/>
                  <a:pt x="11709042" y="811338"/>
                </a:cubicBezTo>
                <a:lnTo>
                  <a:pt x="12192000" y="939043"/>
                </a:lnTo>
                <a:lnTo>
                  <a:pt x="12192000" y="5756633"/>
                </a:lnTo>
                <a:lnTo>
                  <a:pt x="0" y="5756633"/>
                </a:lnTo>
                <a:lnTo>
                  <a:pt x="0" y="371314"/>
                </a:lnTo>
                <a:lnTo>
                  <a:pt x="58760" y="361104"/>
                </a:lnTo>
                <a:cubicBezTo>
                  <a:pt x="1554440" y="125781"/>
                  <a:pt x="3130763" y="0"/>
                  <a:pt x="475902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1500753" y="-1553928"/>
            <a:ext cx="6840000" cy="6840000"/>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2A4317D-5B1E-8C4B-A51E-18C32DEFD1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17421" y="525514"/>
            <a:ext cx="2304392" cy="571809"/>
          </a:xfrm>
          <a:prstGeom prst="rect">
            <a:avLst/>
          </a:prstGeom>
        </p:spPr>
      </p:pic>
      <p:pic>
        <p:nvPicPr>
          <p:cNvPr id="8" name="Picture 7">
            <a:extLst>
              <a:ext uri="{FF2B5EF4-FFF2-40B4-BE49-F238E27FC236}">
                <a16:creationId xmlns:a16="http://schemas.microsoft.com/office/drawing/2014/main" id="{4176E853-D7AC-EB46-B637-70986B2F7CFD}"/>
              </a:ext>
            </a:extLst>
          </p:cNvPr>
          <p:cNvPicPr>
            <a:picLocks/>
          </p:cNvPicPr>
          <p:nvPr userDrawn="1"/>
        </p:nvPicPr>
        <p:blipFill rotWithShape="1">
          <a:blip r:embed="rId3" cstate="email">
            <a:extLst>
              <a:ext uri="{28A0092B-C50C-407E-A947-70E740481C1C}">
                <a14:useLocalDpi xmlns:a14="http://schemas.microsoft.com/office/drawing/2010/main"/>
              </a:ext>
            </a:extLst>
          </a:blip>
          <a:srcRect/>
          <a:stretch/>
        </p:blipFill>
        <p:spPr>
          <a:xfrm>
            <a:off x="-1718772" y="-1440000"/>
            <a:ext cx="6840000" cy="6840000"/>
          </a:xfrm>
          <a:prstGeom prst="ellipse">
            <a:avLst/>
          </a:prstGeom>
          <a:blipFill dpi="0" rotWithShape="1">
            <a:blip r:embed="rId4" cstate="email">
              <a:alphaModFix amt="96000"/>
              <a:extLst>
                <a:ext uri="{28A0092B-C50C-407E-A947-70E740481C1C}">
                  <a14:useLocalDpi xmlns:a14="http://schemas.microsoft.com/office/drawing/2010/main"/>
                </a:ext>
              </a:extLst>
            </a:blip>
            <a:srcRect/>
            <a:stretch>
              <a:fillRect/>
            </a:stretch>
          </a:blipFill>
        </p:spPr>
      </p:pic>
      <p:sp>
        <p:nvSpPr>
          <p:cNvPr id="14" name="Title 1">
            <a:extLst>
              <a:ext uri="{FF2B5EF4-FFF2-40B4-BE49-F238E27FC236}">
                <a16:creationId xmlns:a16="http://schemas.microsoft.com/office/drawing/2014/main" id="{12FA1405-F8F5-B642-A12A-8AB05BC2360B}"/>
              </a:ext>
            </a:extLst>
          </p:cNvPr>
          <p:cNvSpPr>
            <a:spLocks noGrp="1"/>
          </p:cNvSpPr>
          <p:nvPr>
            <p:ph type="ctrTitle"/>
          </p:nvPr>
        </p:nvSpPr>
        <p:spPr>
          <a:xfrm>
            <a:off x="5416737" y="2647745"/>
            <a:ext cx="6282565" cy="2387600"/>
          </a:xfrm>
        </p:spPr>
        <p:txBody>
          <a:bodyPr anchor="b">
            <a:normAutofit/>
          </a:bodyPr>
          <a:lstStyle>
            <a:lvl1pPr algn="l">
              <a:defRPr sz="40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7" name="Subtitle 2">
            <a:extLst>
              <a:ext uri="{FF2B5EF4-FFF2-40B4-BE49-F238E27FC236}">
                <a16:creationId xmlns:a16="http://schemas.microsoft.com/office/drawing/2014/main" id="{82CB3B28-6DDC-D54C-BCBD-347681DFE020}"/>
              </a:ext>
            </a:extLst>
          </p:cNvPr>
          <p:cNvSpPr>
            <a:spLocks noGrp="1"/>
          </p:cNvSpPr>
          <p:nvPr>
            <p:ph type="subTitle" idx="1"/>
          </p:nvPr>
        </p:nvSpPr>
        <p:spPr>
          <a:xfrm>
            <a:off x="5416737" y="5193084"/>
            <a:ext cx="6282565" cy="1233612"/>
          </a:xfrm>
        </p:spPr>
        <p:txBody>
          <a:bodyPr>
            <a:normAutofit/>
          </a:bodyPr>
          <a:lstStyle>
            <a:lvl1pPr marL="0" indent="0" algn="l">
              <a:lnSpc>
                <a:spcPts val="2180"/>
              </a:lnSpc>
              <a:spcAft>
                <a:spcPts val="600"/>
              </a:spcAft>
              <a:buNone/>
              <a:defRPr sz="20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Box 11">
            <a:extLst>
              <a:ext uri="{FF2B5EF4-FFF2-40B4-BE49-F238E27FC236}">
                <a16:creationId xmlns:a16="http://schemas.microsoft.com/office/drawing/2014/main" id="{FB7CFB87-AA93-45DD-B639-13DFA758B11B}"/>
              </a:ext>
            </a:extLst>
          </p:cNvPr>
          <p:cNvSpPr txBox="1"/>
          <p:nvPr userDrawn="1"/>
        </p:nvSpPr>
        <p:spPr>
          <a:xfrm>
            <a:off x="266740" y="6538881"/>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2021</a:t>
            </a:r>
          </a:p>
        </p:txBody>
      </p:sp>
    </p:spTree>
    <p:extLst>
      <p:ext uri="{BB962C8B-B14F-4D97-AF65-F5344CB8AC3E}">
        <p14:creationId xmlns:p14="http://schemas.microsoft.com/office/powerpoint/2010/main" val="219329981"/>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resentation Cover 5">
    <p:bg>
      <p:bgRef idx="1001">
        <a:schemeClr val="bg1"/>
      </p:bgRef>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46F756ED-6315-A84B-AB39-7402095B1CBF}"/>
              </a:ext>
            </a:extLst>
          </p:cNvPr>
          <p:cNvSpPr/>
          <p:nvPr userDrawn="1"/>
        </p:nvSpPr>
        <p:spPr>
          <a:xfrm>
            <a:off x="0" y="1101367"/>
            <a:ext cx="12192000" cy="5756633"/>
          </a:xfrm>
          <a:custGeom>
            <a:avLst/>
            <a:gdLst>
              <a:gd name="connsiteX0" fmla="*/ 4759021 w 12192000"/>
              <a:gd name="connsiteY0" fmla="*/ 0 h 5756633"/>
              <a:gd name="connsiteX1" fmla="*/ 11709042 w 12192000"/>
              <a:gd name="connsiteY1" fmla="*/ 811338 h 5756633"/>
              <a:gd name="connsiteX2" fmla="*/ 12192000 w 12192000"/>
              <a:gd name="connsiteY2" fmla="*/ 939043 h 5756633"/>
              <a:gd name="connsiteX3" fmla="*/ 12192000 w 12192000"/>
              <a:gd name="connsiteY3" fmla="*/ 5756633 h 5756633"/>
              <a:gd name="connsiteX4" fmla="*/ 0 w 12192000"/>
              <a:gd name="connsiteY4" fmla="*/ 5756633 h 5756633"/>
              <a:gd name="connsiteX5" fmla="*/ 0 w 12192000"/>
              <a:gd name="connsiteY5" fmla="*/ 371314 h 5756633"/>
              <a:gd name="connsiteX6" fmla="*/ 58760 w 12192000"/>
              <a:gd name="connsiteY6" fmla="*/ 361104 h 5756633"/>
              <a:gd name="connsiteX7" fmla="*/ 4759021 w 12192000"/>
              <a:gd name="connsiteY7" fmla="*/ 0 h 575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56633">
                <a:moveTo>
                  <a:pt x="4759021" y="0"/>
                </a:moveTo>
                <a:cubicBezTo>
                  <a:pt x="7228545" y="0"/>
                  <a:pt x="9578604" y="289332"/>
                  <a:pt x="11709042" y="811338"/>
                </a:cubicBezTo>
                <a:lnTo>
                  <a:pt x="12192000" y="939043"/>
                </a:lnTo>
                <a:lnTo>
                  <a:pt x="12192000" y="5756633"/>
                </a:lnTo>
                <a:lnTo>
                  <a:pt x="0" y="5756633"/>
                </a:lnTo>
                <a:lnTo>
                  <a:pt x="0" y="371314"/>
                </a:lnTo>
                <a:lnTo>
                  <a:pt x="58760" y="361104"/>
                </a:lnTo>
                <a:cubicBezTo>
                  <a:pt x="1554440" y="125781"/>
                  <a:pt x="3130763" y="0"/>
                  <a:pt x="475902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1500753" y="-1553928"/>
            <a:ext cx="6840000" cy="6840000"/>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2A4317D-5B1E-8C4B-A51E-18C32DEFD1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17421" y="525514"/>
            <a:ext cx="2304392" cy="571809"/>
          </a:xfrm>
          <a:prstGeom prst="rect">
            <a:avLst/>
          </a:prstGeom>
        </p:spPr>
      </p:pic>
      <p:pic>
        <p:nvPicPr>
          <p:cNvPr id="9" name="Picture 8">
            <a:extLst>
              <a:ext uri="{FF2B5EF4-FFF2-40B4-BE49-F238E27FC236}">
                <a16:creationId xmlns:a16="http://schemas.microsoft.com/office/drawing/2014/main" id="{81FE30FA-9516-4C47-8956-87BEBFC9FB15}"/>
              </a:ext>
            </a:extLst>
          </p:cNvPr>
          <p:cNvPicPr>
            <a:picLocks/>
          </p:cNvPicPr>
          <p:nvPr userDrawn="1"/>
        </p:nvPicPr>
        <p:blipFill rotWithShape="1">
          <a:blip r:embed="rId3" cstate="email">
            <a:extLst>
              <a:ext uri="{28A0092B-C50C-407E-A947-70E740481C1C}">
                <a14:useLocalDpi xmlns:a14="http://schemas.microsoft.com/office/drawing/2010/main"/>
              </a:ext>
            </a:extLst>
          </a:blip>
          <a:srcRect/>
          <a:stretch/>
        </p:blipFill>
        <p:spPr>
          <a:xfrm>
            <a:off x="-1718772" y="-1440000"/>
            <a:ext cx="6840000" cy="6840000"/>
          </a:xfrm>
          <a:prstGeom prst="ellipse">
            <a:avLst/>
          </a:prstGeom>
          <a:blipFill dpi="0" rotWithShape="1">
            <a:blip r:embed="rId4" cstate="email">
              <a:alphaModFix amt="96000"/>
              <a:extLst>
                <a:ext uri="{28A0092B-C50C-407E-A947-70E740481C1C}">
                  <a14:useLocalDpi xmlns:a14="http://schemas.microsoft.com/office/drawing/2010/main"/>
                </a:ext>
              </a:extLst>
            </a:blip>
            <a:srcRect/>
            <a:stretch>
              <a:fillRect/>
            </a:stretch>
          </a:blipFill>
        </p:spPr>
      </p:pic>
      <p:sp>
        <p:nvSpPr>
          <p:cNvPr id="16" name="Title 1">
            <a:extLst>
              <a:ext uri="{FF2B5EF4-FFF2-40B4-BE49-F238E27FC236}">
                <a16:creationId xmlns:a16="http://schemas.microsoft.com/office/drawing/2014/main" id="{9654734B-14A1-E94F-B08A-31A8C175EBFA}"/>
              </a:ext>
            </a:extLst>
          </p:cNvPr>
          <p:cNvSpPr>
            <a:spLocks noGrp="1"/>
          </p:cNvSpPr>
          <p:nvPr>
            <p:ph type="ctrTitle"/>
          </p:nvPr>
        </p:nvSpPr>
        <p:spPr>
          <a:xfrm>
            <a:off x="5416737" y="2647745"/>
            <a:ext cx="6282565" cy="2387600"/>
          </a:xfrm>
        </p:spPr>
        <p:txBody>
          <a:bodyPr anchor="b">
            <a:normAutofit/>
          </a:bodyPr>
          <a:lstStyle>
            <a:lvl1pPr algn="l">
              <a:defRPr sz="40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7" name="Subtitle 2">
            <a:extLst>
              <a:ext uri="{FF2B5EF4-FFF2-40B4-BE49-F238E27FC236}">
                <a16:creationId xmlns:a16="http://schemas.microsoft.com/office/drawing/2014/main" id="{4362945B-8B18-A947-BD4C-1786DB670129}"/>
              </a:ext>
            </a:extLst>
          </p:cNvPr>
          <p:cNvSpPr>
            <a:spLocks noGrp="1"/>
          </p:cNvSpPr>
          <p:nvPr>
            <p:ph type="subTitle" idx="1"/>
          </p:nvPr>
        </p:nvSpPr>
        <p:spPr>
          <a:xfrm>
            <a:off x="5416737" y="5193084"/>
            <a:ext cx="6282565" cy="1233612"/>
          </a:xfrm>
        </p:spPr>
        <p:txBody>
          <a:bodyPr>
            <a:normAutofit/>
          </a:bodyPr>
          <a:lstStyle>
            <a:lvl1pPr marL="0" indent="0" algn="l">
              <a:lnSpc>
                <a:spcPts val="2180"/>
              </a:lnSpc>
              <a:spcAft>
                <a:spcPts val="600"/>
              </a:spcAft>
              <a:buNone/>
              <a:defRPr sz="20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Box 11">
            <a:extLst>
              <a:ext uri="{FF2B5EF4-FFF2-40B4-BE49-F238E27FC236}">
                <a16:creationId xmlns:a16="http://schemas.microsoft.com/office/drawing/2014/main" id="{477B3CA4-78AA-4001-8AE6-8997B0F3E89E}"/>
              </a:ext>
            </a:extLst>
          </p:cNvPr>
          <p:cNvSpPr txBox="1"/>
          <p:nvPr userDrawn="1"/>
        </p:nvSpPr>
        <p:spPr>
          <a:xfrm>
            <a:off x="266740" y="6538881"/>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2022</a:t>
            </a:r>
          </a:p>
        </p:txBody>
      </p:sp>
    </p:spTree>
    <p:extLst>
      <p:ext uri="{BB962C8B-B14F-4D97-AF65-F5344CB8AC3E}">
        <p14:creationId xmlns:p14="http://schemas.microsoft.com/office/powerpoint/2010/main" val="3758574519"/>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resentation Cover_change image">
    <p:bg>
      <p:bgRef idx="1001">
        <a:schemeClr val="bg1"/>
      </p:bgRef>
    </p:bg>
    <p:spTree>
      <p:nvGrpSpPr>
        <p:cNvPr id="1" name=""/>
        <p:cNvGrpSpPr/>
        <p:nvPr/>
      </p:nvGrpSpPr>
      <p:grpSpPr>
        <a:xfrm>
          <a:off x="0" y="0"/>
          <a:ext cx="0" cy="0"/>
          <a:chOff x="0" y="0"/>
          <a:chExt cx="0" cy="0"/>
        </a:xfrm>
      </p:grpSpPr>
      <p:sp>
        <p:nvSpPr>
          <p:cNvPr id="21" name="Freeform 20">
            <a:extLst>
              <a:ext uri="{FF2B5EF4-FFF2-40B4-BE49-F238E27FC236}">
                <a16:creationId xmlns:a16="http://schemas.microsoft.com/office/drawing/2014/main" id="{1A8BC93D-D133-2047-A9D8-86862D7A1030}"/>
              </a:ext>
            </a:extLst>
          </p:cNvPr>
          <p:cNvSpPr/>
          <p:nvPr userDrawn="1"/>
        </p:nvSpPr>
        <p:spPr>
          <a:xfrm>
            <a:off x="0" y="1101367"/>
            <a:ext cx="12192000" cy="5756633"/>
          </a:xfrm>
          <a:custGeom>
            <a:avLst/>
            <a:gdLst>
              <a:gd name="connsiteX0" fmla="*/ 4759021 w 12192000"/>
              <a:gd name="connsiteY0" fmla="*/ 0 h 5756633"/>
              <a:gd name="connsiteX1" fmla="*/ 11709042 w 12192000"/>
              <a:gd name="connsiteY1" fmla="*/ 811338 h 5756633"/>
              <a:gd name="connsiteX2" fmla="*/ 12192000 w 12192000"/>
              <a:gd name="connsiteY2" fmla="*/ 939043 h 5756633"/>
              <a:gd name="connsiteX3" fmla="*/ 12192000 w 12192000"/>
              <a:gd name="connsiteY3" fmla="*/ 5756633 h 5756633"/>
              <a:gd name="connsiteX4" fmla="*/ 0 w 12192000"/>
              <a:gd name="connsiteY4" fmla="*/ 5756633 h 5756633"/>
              <a:gd name="connsiteX5" fmla="*/ 0 w 12192000"/>
              <a:gd name="connsiteY5" fmla="*/ 371314 h 5756633"/>
              <a:gd name="connsiteX6" fmla="*/ 58760 w 12192000"/>
              <a:gd name="connsiteY6" fmla="*/ 361104 h 5756633"/>
              <a:gd name="connsiteX7" fmla="*/ 4759021 w 12192000"/>
              <a:gd name="connsiteY7" fmla="*/ 0 h 575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56633">
                <a:moveTo>
                  <a:pt x="4759021" y="0"/>
                </a:moveTo>
                <a:cubicBezTo>
                  <a:pt x="7228545" y="0"/>
                  <a:pt x="9578604" y="289332"/>
                  <a:pt x="11709042" y="811338"/>
                </a:cubicBezTo>
                <a:lnTo>
                  <a:pt x="12192000" y="939043"/>
                </a:lnTo>
                <a:lnTo>
                  <a:pt x="12192000" y="5756633"/>
                </a:lnTo>
                <a:lnTo>
                  <a:pt x="0" y="5756633"/>
                </a:lnTo>
                <a:lnTo>
                  <a:pt x="0" y="371314"/>
                </a:lnTo>
                <a:lnTo>
                  <a:pt x="58760" y="361104"/>
                </a:lnTo>
                <a:cubicBezTo>
                  <a:pt x="1554440" y="125781"/>
                  <a:pt x="3130763" y="0"/>
                  <a:pt x="475902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2A4317D-5B1E-8C4B-A51E-18C32DEFD1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17421" y="525514"/>
            <a:ext cx="2304392" cy="571809"/>
          </a:xfrm>
          <a:prstGeom prst="rect">
            <a:avLst/>
          </a:prstGeom>
        </p:spPr>
      </p:pic>
      <p:sp>
        <p:nvSpPr>
          <p:cNvPr id="2" name="Title 1">
            <a:extLst>
              <a:ext uri="{FF2B5EF4-FFF2-40B4-BE49-F238E27FC236}">
                <a16:creationId xmlns:a16="http://schemas.microsoft.com/office/drawing/2014/main" id="{8A7B9071-BE78-6949-9477-B869BA077687}"/>
              </a:ext>
            </a:extLst>
          </p:cNvPr>
          <p:cNvSpPr>
            <a:spLocks noGrp="1"/>
          </p:cNvSpPr>
          <p:nvPr>
            <p:ph type="ctrTitle"/>
          </p:nvPr>
        </p:nvSpPr>
        <p:spPr>
          <a:xfrm>
            <a:off x="5416737" y="2647745"/>
            <a:ext cx="6282565" cy="2387600"/>
          </a:xfrm>
        </p:spPr>
        <p:txBody>
          <a:bodyPr anchor="b">
            <a:normAutofit/>
          </a:bodyPr>
          <a:lstStyle>
            <a:lvl1pPr algn="l">
              <a:defRPr sz="40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8327DDD-4D36-DC48-92FB-4706921A3A01}"/>
              </a:ext>
            </a:extLst>
          </p:cNvPr>
          <p:cNvSpPr>
            <a:spLocks noGrp="1"/>
          </p:cNvSpPr>
          <p:nvPr>
            <p:ph type="subTitle" idx="1"/>
          </p:nvPr>
        </p:nvSpPr>
        <p:spPr>
          <a:xfrm>
            <a:off x="5416737" y="5193084"/>
            <a:ext cx="6282565" cy="1233612"/>
          </a:xfrm>
        </p:spPr>
        <p:txBody>
          <a:bodyPr>
            <a:normAutofit/>
          </a:bodyPr>
          <a:lstStyle>
            <a:lvl1pPr marL="0" indent="0" algn="l">
              <a:lnSpc>
                <a:spcPts val="2180"/>
              </a:lnSpc>
              <a:spcAft>
                <a:spcPts val="600"/>
              </a:spcAft>
              <a:buNone/>
              <a:defRPr sz="20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Oval 10"/>
          <p:cNvSpPr/>
          <p:nvPr userDrawn="1"/>
        </p:nvSpPr>
        <p:spPr>
          <a:xfrm>
            <a:off x="-1500753" y="-1553928"/>
            <a:ext cx="6840000" cy="6840000"/>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4A2D5411-BAC7-4DCC-9083-6139D45AD12A}"/>
              </a:ext>
            </a:extLst>
          </p:cNvPr>
          <p:cNvSpPr>
            <a:spLocks noGrp="1"/>
          </p:cNvSpPr>
          <p:nvPr>
            <p:ph type="pic" sz="quarter" idx="10"/>
          </p:nvPr>
        </p:nvSpPr>
        <p:spPr>
          <a:xfrm>
            <a:off x="-1788648" y="-1423608"/>
            <a:ext cx="6839999" cy="6840000"/>
          </a:xfrm>
          <a:prstGeom prst="flowChartConnector">
            <a:avLst/>
          </a:prstGeom>
        </p:spPr>
        <p:txBody>
          <a:bodyPr/>
          <a:lstStyle>
            <a:lvl1pPr>
              <a:defRPr/>
            </a:lvl1pPr>
          </a:lstStyle>
          <a:p>
            <a:r>
              <a:rPr lang="en-US"/>
              <a:t>Click icon to add picture</a:t>
            </a:r>
            <a:endParaRPr lang="en-GB"/>
          </a:p>
        </p:txBody>
      </p:sp>
      <p:sp>
        <p:nvSpPr>
          <p:cNvPr id="9" name="TextBox 11">
            <a:extLst>
              <a:ext uri="{FF2B5EF4-FFF2-40B4-BE49-F238E27FC236}">
                <a16:creationId xmlns:a16="http://schemas.microsoft.com/office/drawing/2014/main" id="{A6B9208D-A8E9-44FE-A5BC-C7F65C4B8975}"/>
              </a:ext>
            </a:extLst>
          </p:cNvPr>
          <p:cNvSpPr txBox="1"/>
          <p:nvPr userDrawn="1"/>
        </p:nvSpPr>
        <p:spPr>
          <a:xfrm>
            <a:off x="266740" y="6538881"/>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2022</a:t>
            </a:r>
          </a:p>
        </p:txBody>
      </p:sp>
    </p:spTree>
    <p:extLst>
      <p:ext uri="{BB962C8B-B14F-4D97-AF65-F5344CB8AC3E}">
        <p14:creationId xmlns:p14="http://schemas.microsoft.com/office/powerpoint/2010/main" val="1480816309"/>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rgbClr val="15375E"/>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60D1A9-6C06-944D-896B-AACF426C5E6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58935"/>
            <a:ext cx="12192000" cy="1899065"/>
          </a:xfrm>
          <a:prstGeom prst="rect">
            <a:avLst/>
          </a:prstGeom>
        </p:spPr>
      </p:pic>
      <p:sp>
        <p:nvSpPr>
          <p:cNvPr id="3" name="Content Placeholder 2">
            <a:extLst>
              <a:ext uri="{FF2B5EF4-FFF2-40B4-BE49-F238E27FC236}">
                <a16:creationId xmlns:a16="http://schemas.microsoft.com/office/drawing/2014/main" id="{FFB7749F-B9E4-0141-9EF6-461DA480E51F}"/>
              </a:ext>
            </a:extLst>
          </p:cNvPr>
          <p:cNvSpPr>
            <a:spLocks noGrp="1"/>
          </p:cNvSpPr>
          <p:nvPr>
            <p:ph idx="1"/>
          </p:nvPr>
        </p:nvSpPr>
        <p:spPr>
          <a:xfrm>
            <a:off x="883403" y="1166058"/>
            <a:ext cx="10470396" cy="4351338"/>
          </a:xfrm>
        </p:spPr>
        <p:txBody>
          <a:bodyPr anchor="ctr">
            <a:normAutofit/>
          </a:bodyPr>
          <a:lstStyle>
            <a:lvl1pPr marL="0" indent="0">
              <a:buNone/>
              <a:defRPr sz="3800" b="0" i="0">
                <a:solidFill>
                  <a:schemeClr val="accent2"/>
                </a:solidFill>
                <a:latin typeface="Calibri Light" panose="020F0302020204030204" pitchFamily="34" charset="0"/>
                <a:cs typeface="Calibri Light" panose="020F0302020204030204" pitchFamily="34" charset="0"/>
              </a:defRPr>
            </a:lvl1pPr>
            <a:lvl2pPr marL="457200" indent="0">
              <a:buNone/>
              <a:defRPr b="0" i="0">
                <a:solidFill>
                  <a:schemeClr val="bg1"/>
                </a:solidFill>
                <a:latin typeface="Calibri Light" panose="020F0302020204030204" pitchFamily="34" charset="0"/>
                <a:cs typeface="Calibri Light" panose="020F0302020204030204" pitchFamily="34" charset="0"/>
              </a:defRPr>
            </a:lvl2pPr>
            <a:lvl3pPr marL="914400" indent="0">
              <a:buNone/>
              <a:defRPr b="0" i="0">
                <a:solidFill>
                  <a:schemeClr val="bg1"/>
                </a:solidFill>
                <a:latin typeface="Calibri Light" panose="020F0302020204030204" pitchFamily="34" charset="0"/>
                <a:cs typeface="Calibri Light" panose="020F0302020204030204" pitchFamily="34" charset="0"/>
              </a:defRPr>
            </a:lvl3pPr>
            <a:lvl4pPr marL="1371600" indent="0">
              <a:buNone/>
              <a:defRPr b="0" i="0">
                <a:solidFill>
                  <a:schemeClr val="bg1"/>
                </a:solidFill>
                <a:latin typeface="Calibri Light" panose="020F0302020204030204" pitchFamily="34" charset="0"/>
                <a:cs typeface="Calibri Light" panose="020F0302020204030204" pitchFamily="34" charset="0"/>
              </a:defRPr>
            </a:lvl4pPr>
            <a:lvl5pPr marL="18288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US"/>
              <a:t>Click to edit Master text styles</a:t>
            </a:r>
          </a:p>
        </p:txBody>
      </p:sp>
      <p:pic>
        <p:nvPicPr>
          <p:cNvPr id="5" name="Picture 4">
            <a:extLst>
              <a:ext uri="{FF2B5EF4-FFF2-40B4-BE49-F238E27FC236}">
                <a16:creationId xmlns:a16="http://schemas.microsoft.com/office/drawing/2014/main" id="{92A4317D-5B1E-8C4B-A51E-18C32DEFD14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23143" y="6104077"/>
            <a:ext cx="1555200" cy="385905"/>
          </a:xfrm>
          <a:prstGeom prst="rect">
            <a:avLst/>
          </a:prstGeom>
        </p:spPr>
      </p:pic>
    </p:spTree>
    <p:extLst>
      <p:ext uri="{BB962C8B-B14F-4D97-AF65-F5344CB8AC3E}">
        <p14:creationId xmlns:p14="http://schemas.microsoft.com/office/powerpoint/2010/main" val="26477364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ullout Quote/Statement ">
    <p:bg>
      <p:bgPr>
        <a:solidFill>
          <a:srgbClr val="15375E"/>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B7749F-B9E4-0141-9EF6-461DA480E51F}"/>
              </a:ext>
            </a:extLst>
          </p:cNvPr>
          <p:cNvSpPr>
            <a:spLocks noGrp="1"/>
          </p:cNvSpPr>
          <p:nvPr>
            <p:ph idx="1"/>
          </p:nvPr>
        </p:nvSpPr>
        <p:spPr>
          <a:xfrm>
            <a:off x="6063626" y="1166058"/>
            <a:ext cx="5290174" cy="4351338"/>
          </a:xfrm>
        </p:spPr>
        <p:txBody>
          <a:bodyPr anchor="ctr">
            <a:normAutofit/>
          </a:bodyPr>
          <a:lstStyle>
            <a:lvl1pPr marL="0" indent="0">
              <a:buNone/>
              <a:defRPr sz="3500" b="0" i="0">
                <a:solidFill>
                  <a:srgbClr val="42B6E6"/>
                </a:solidFill>
                <a:latin typeface="Calibri Light" panose="020F0302020204030204" pitchFamily="34" charset="0"/>
                <a:cs typeface="Calibri Light" panose="020F0302020204030204" pitchFamily="34" charset="0"/>
              </a:defRPr>
            </a:lvl1pPr>
            <a:lvl2pPr marL="457200" indent="0">
              <a:buNone/>
              <a:defRPr b="0" i="0">
                <a:solidFill>
                  <a:schemeClr val="bg1"/>
                </a:solidFill>
                <a:latin typeface="Calibri Light" panose="020F0302020204030204" pitchFamily="34" charset="0"/>
                <a:cs typeface="Calibri Light" panose="020F0302020204030204" pitchFamily="34" charset="0"/>
              </a:defRPr>
            </a:lvl2pPr>
            <a:lvl3pPr marL="914400" indent="0">
              <a:buNone/>
              <a:defRPr b="0" i="0">
                <a:solidFill>
                  <a:schemeClr val="bg1"/>
                </a:solidFill>
                <a:latin typeface="Calibri Light" panose="020F0302020204030204" pitchFamily="34" charset="0"/>
                <a:cs typeface="Calibri Light" panose="020F0302020204030204" pitchFamily="34" charset="0"/>
              </a:defRPr>
            </a:lvl3pPr>
            <a:lvl4pPr marL="1371600" indent="0">
              <a:buNone/>
              <a:defRPr b="0" i="0">
                <a:solidFill>
                  <a:schemeClr val="bg1"/>
                </a:solidFill>
                <a:latin typeface="Calibri Light" panose="020F0302020204030204" pitchFamily="34" charset="0"/>
                <a:cs typeface="Calibri Light" panose="020F0302020204030204" pitchFamily="34" charset="0"/>
              </a:defRPr>
            </a:lvl4pPr>
            <a:lvl5pPr marL="18288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US"/>
              <a:t>Click to edit Master text styles</a:t>
            </a:r>
          </a:p>
        </p:txBody>
      </p:sp>
      <p:pic>
        <p:nvPicPr>
          <p:cNvPr id="12" name="Picture 11">
            <a:extLst>
              <a:ext uri="{FF2B5EF4-FFF2-40B4-BE49-F238E27FC236}">
                <a16:creationId xmlns:a16="http://schemas.microsoft.com/office/drawing/2014/main" id="{35079850-B273-C742-8B6F-2593772FE27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22811" y="6102069"/>
            <a:ext cx="1555532" cy="387913"/>
          </a:xfrm>
          <a:prstGeom prst="rect">
            <a:avLst/>
          </a:prstGeom>
        </p:spPr>
      </p:pic>
      <p:sp>
        <p:nvSpPr>
          <p:cNvPr id="9" name="Picture Placeholder 22">
            <a:extLst>
              <a:ext uri="{FF2B5EF4-FFF2-40B4-BE49-F238E27FC236}">
                <a16:creationId xmlns:a16="http://schemas.microsoft.com/office/drawing/2014/main" id="{D724F147-C3E5-314F-9DE7-805AA56358F8}"/>
              </a:ext>
            </a:extLst>
          </p:cNvPr>
          <p:cNvSpPr>
            <a:spLocks noGrp="1"/>
          </p:cNvSpPr>
          <p:nvPr>
            <p:ph type="pic" sz="quarter" idx="14" hasCustomPrompt="1"/>
          </p:nvPr>
        </p:nvSpPr>
        <p:spPr>
          <a:xfrm>
            <a:off x="-1276717" y="1042077"/>
            <a:ext cx="6840000" cy="6840000"/>
          </a:xfrm>
          <a:prstGeom prst="ellipse">
            <a:avLst/>
          </a:prstGeom>
        </p:spPr>
        <p:txBody>
          <a:bodyPr anchor="ctr">
            <a:normAutofit/>
          </a:bodyPr>
          <a:lstStyle>
            <a:lvl1pPr marL="0" indent="0" algn="ctr">
              <a:buNone/>
              <a:defRPr sz="1400">
                <a:solidFill>
                  <a:schemeClr val="bg1"/>
                </a:solidFill>
              </a:defRPr>
            </a:lvl1pPr>
          </a:lstStyle>
          <a:p>
            <a:r>
              <a:rPr lang="en-US"/>
              <a:t>Click on icon to place image</a:t>
            </a:r>
          </a:p>
        </p:txBody>
      </p:sp>
    </p:spTree>
    <p:extLst>
      <p:ext uri="{BB962C8B-B14F-4D97-AF65-F5344CB8AC3E}">
        <p14:creationId xmlns:p14="http://schemas.microsoft.com/office/powerpoint/2010/main" val="30054637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py ">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079850-B273-C742-8B6F-2593772FE2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22811" y="6102069"/>
            <a:ext cx="1555532" cy="387913"/>
          </a:xfrm>
          <a:prstGeom prst="rect">
            <a:avLst/>
          </a:prstGeom>
        </p:spPr>
      </p:pic>
      <p:sp>
        <p:nvSpPr>
          <p:cNvPr id="5" name="Title 1">
            <a:extLst>
              <a:ext uri="{FF2B5EF4-FFF2-40B4-BE49-F238E27FC236}">
                <a16:creationId xmlns:a16="http://schemas.microsoft.com/office/drawing/2014/main" id="{832D41F6-6A32-4324-8326-0EA8307BF3B1}"/>
              </a:ext>
            </a:extLst>
          </p:cNvPr>
          <p:cNvSpPr>
            <a:spLocks noGrp="1"/>
          </p:cNvSpPr>
          <p:nvPr>
            <p:ph type="title"/>
          </p:nvPr>
        </p:nvSpPr>
        <p:spPr>
          <a:xfrm>
            <a:off x="489857" y="425309"/>
            <a:ext cx="9499270" cy="544510"/>
          </a:xfrm>
        </p:spPr>
        <p:txBody>
          <a:bodyPr anchor="t">
            <a:normAutofit/>
          </a:bodyPr>
          <a:lstStyle>
            <a:lvl1pPr>
              <a:defRPr sz="2800" b="0" i="0">
                <a:solidFill>
                  <a:srgbClr val="42B6E6"/>
                </a:solidFill>
                <a:latin typeface="+mj-lt"/>
                <a:cs typeface="Calibri Light" panose="020F0302020204030204" pitchFamily="34" charset="0"/>
              </a:defRPr>
            </a:lvl1pPr>
          </a:lstStyle>
          <a:p>
            <a:r>
              <a:rPr lang="en-US"/>
              <a:t>Click to edit Master title style</a:t>
            </a:r>
          </a:p>
        </p:txBody>
      </p:sp>
      <p:sp>
        <p:nvSpPr>
          <p:cNvPr id="6" name="Content Placeholder 2">
            <a:extLst>
              <a:ext uri="{FF2B5EF4-FFF2-40B4-BE49-F238E27FC236}">
                <a16:creationId xmlns:a16="http://schemas.microsoft.com/office/drawing/2014/main" id="{D1CD71C6-1CD6-4EDF-83A4-BA7E1B69A336}"/>
              </a:ext>
            </a:extLst>
          </p:cNvPr>
          <p:cNvSpPr>
            <a:spLocks noGrp="1"/>
          </p:cNvSpPr>
          <p:nvPr>
            <p:ph idx="1"/>
          </p:nvPr>
        </p:nvSpPr>
        <p:spPr>
          <a:xfrm>
            <a:off x="489856" y="1191491"/>
            <a:ext cx="11147961" cy="5241200"/>
          </a:xfrm>
        </p:spPr>
        <p:txBody>
          <a:bodyPr/>
          <a:lstStyle>
            <a:lvl1pPr>
              <a:defRPr sz="24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0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4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11">
            <a:extLst>
              <a:ext uri="{FF2B5EF4-FFF2-40B4-BE49-F238E27FC236}">
                <a16:creationId xmlns:a16="http://schemas.microsoft.com/office/drawing/2014/main" id="{A1B5ED76-7869-4528-AD1C-1E2B5B3951EE}"/>
              </a:ext>
            </a:extLst>
          </p:cNvPr>
          <p:cNvSpPr txBox="1"/>
          <p:nvPr userDrawn="1"/>
        </p:nvSpPr>
        <p:spPr>
          <a:xfrm>
            <a:off x="266740" y="6594631"/>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2022</a:t>
            </a:r>
          </a:p>
        </p:txBody>
      </p:sp>
    </p:spTree>
    <p:extLst>
      <p:ext uri="{BB962C8B-B14F-4D97-AF65-F5344CB8AC3E}">
        <p14:creationId xmlns:p14="http://schemas.microsoft.com/office/powerpoint/2010/main" val="2703228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sentation Cover 5">
    <p:bg>
      <p:bgRef idx="1001">
        <a:schemeClr val="bg1"/>
      </p:bgRef>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46F756ED-6315-A84B-AB39-7402095B1CBF}"/>
              </a:ext>
            </a:extLst>
          </p:cNvPr>
          <p:cNvSpPr/>
          <p:nvPr userDrawn="1"/>
        </p:nvSpPr>
        <p:spPr>
          <a:xfrm>
            <a:off x="0" y="1101367"/>
            <a:ext cx="12192000" cy="5756633"/>
          </a:xfrm>
          <a:custGeom>
            <a:avLst/>
            <a:gdLst>
              <a:gd name="connsiteX0" fmla="*/ 4759021 w 12192000"/>
              <a:gd name="connsiteY0" fmla="*/ 0 h 5756633"/>
              <a:gd name="connsiteX1" fmla="*/ 11709042 w 12192000"/>
              <a:gd name="connsiteY1" fmla="*/ 811338 h 5756633"/>
              <a:gd name="connsiteX2" fmla="*/ 12192000 w 12192000"/>
              <a:gd name="connsiteY2" fmla="*/ 939043 h 5756633"/>
              <a:gd name="connsiteX3" fmla="*/ 12192000 w 12192000"/>
              <a:gd name="connsiteY3" fmla="*/ 5756633 h 5756633"/>
              <a:gd name="connsiteX4" fmla="*/ 0 w 12192000"/>
              <a:gd name="connsiteY4" fmla="*/ 5756633 h 5756633"/>
              <a:gd name="connsiteX5" fmla="*/ 0 w 12192000"/>
              <a:gd name="connsiteY5" fmla="*/ 371314 h 5756633"/>
              <a:gd name="connsiteX6" fmla="*/ 58760 w 12192000"/>
              <a:gd name="connsiteY6" fmla="*/ 361104 h 5756633"/>
              <a:gd name="connsiteX7" fmla="*/ 4759021 w 12192000"/>
              <a:gd name="connsiteY7" fmla="*/ 0 h 575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56633">
                <a:moveTo>
                  <a:pt x="4759021" y="0"/>
                </a:moveTo>
                <a:cubicBezTo>
                  <a:pt x="7228545" y="0"/>
                  <a:pt x="9578604" y="289332"/>
                  <a:pt x="11709042" y="811338"/>
                </a:cubicBezTo>
                <a:lnTo>
                  <a:pt x="12192000" y="939043"/>
                </a:lnTo>
                <a:lnTo>
                  <a:pt x="12192000" y="5756633"/>
                </a:lnTo>
                <a:lnTo>
                  <a:pt x="0" y="5756633"/>
                </a:lnTo>
                <a:lnTo>
                  <a:pt x="0" y="371314"/>
                </a:lnTo>
                <a:lnTo>
                  <a:pt x="58760" y="361104"/>
                </a:lnTo>
                <a:cubicBezTo>
                  <a:pt x="1554440" y="125781"/>
                  <a:pt x="3130763" y="0"/>
                  <a:pt x="475902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1500753" y="-1553928"/>
            <a:ext cx="6840000" cy="6840000"/>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2A4317D-5B1E-8C4B-A51E-18C32DEFD1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17421" y="525514"/>
            <a:ext cx="2304392" cy="571809"/>
          </a:xfrm>
          <a:prstGeom prst="rect">
            <a:avLst/>
          </a:prstGeom>
        </p:spPr>
      </p:pic>
      <p:pic>
        <p:nvPicPr>
          <p:cNvPr id="9" name="Picture 8">
            <a:extLst>
              <a:ext uri="{FF2B5EF4-FFF2-40B4-BE49-F238E27FC236}">
                <a16:creationId xmlns:a16="http://schemas.microsoft.com/office/drawing/2014/main" id="{81FE30FA-9516-4C47-8956-87BEBFC9FB15}"/>
              </a:ext>
            </a:extLst>
          </p:cNvPr>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1718772" y="-1440000"/>
            <a:ext cx="6840000" cy="6840000"/>
          </a:xfrm>
          <a:prstGeom prst="ellipse">
            <a:avLst/>
          </a:prstGeom>
          <a:blipFill dpi="0" rotWithShape="1">
            <a:blip r:embed="rId4" cstate="email">
              <a:alphaModFix amt="96000"/>
              <a:extLst>
                <a:ext uri="{28A0092B-C50C-407E-A947-70E740481C1C}">
                  <a14:useLocalDpi xmlns:a14="http://schemas.microsoft.com/office/drawing/2010/main"/>
                </a:ext>
              </a:extLst>
            </a:blip>
            <a:srcRect/>
            <a:stretch>
              <a:fillRect/>
            </a:stretch>
          </a:blipFill>
        </p:spPr>
      </p:pic>
      <p:sp>
        <p:nvSpPr>
          <p:cNvPr id="16" name="Title 1">
            <a:extLst>
              <a:ext uri="{FF2B5EF4-FFF2-40B4-BE49-F238E27FC236}">
                <a16:creationId xmlns:a16="http://schemas.microsoft.com/office/drawing/2014/main" id="{9654734B-14A1-E94F-B08A-31A8C175EBFA}"/>
              </a:ext>
            </a:extLst>
          </p:cNvPr>
          <p:cNvSpPr>
            <a:spLocks noGrp="1"/>
          </p:cNvSpPr>
          <p:nvPr>
            <p:ph type="ctrTitle"/>
          </p:nvPr>
        </p:nvSpPr>
        <p:spPr>
          <a:xfrm>
            <a:off x="5416737" y="2647745"/>
            <a:ext cx="6282565" cy="2387600"/>
          </a:xfrm>
        </p:spPr>
        <p:txBody>
          <a:bodyPr anchor="b">
            <a:normAutofit/>
          </a:bodyPr>
          <a:lstStyle>
            <a:lvl1pPr algn="l">
              <a:defRPr sz="40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7" name="Subtitle 2">
            <a:extLst>
              <a:ext uri="{FF2B5EF4-FFF2-40B4-BE49-F238E27FC236}">
                <a16:creationId xmlns:a16="http://schemas.microsoft.com/office/drawing/2014/main" id="{4362945B-8B18-A947-BD4C-1786DB670129}"/>
              </a:ext>
            </a:extLst>
          </p:cNvPr>
          <p:cNvSpPr>
            <a:spLocks noGrp="1"/>
          </p:cNvSpPr>
          <p:nvPr>
            <p:ph type="subTitle" idx="1"/>
          </p:nvPr>
        </p:nvSpPr>
        <p:spPr>
          <a:xfrm>
            <a:off x="5416737" y="5193084"/>
            <a:ext cx="6282565" cy="1233612"/>
          </a:xfrm>
        </p:spPr>
        <p:txBody>
          <a:bodyPr>
            <a:normAutofit/>
          </a:bodyPr>
          <a:lstStyle>
            <a:lvl1pPr marL="0" indent="0" algn="l">
              <a:lnSpc>
                <a:spcPts val="2180"/>
              </a:lnSpc>
              <a:spcAft>
                <a:spcPts val="600"/>
              </a:spcAft>
              <a:buNone/>
              <a:defRPr sz="20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Box 11">
            <a:extLst>
              <a:ext uri="{FF2B5EF4-FFF2-40B4-BE49-F238E27FC236}">
                <a16:creationId xmlns:a16="http://schemas.microsoft.com/office/drawing/2014/main" id="{477B3CA4-78AA-4001-8AE6-8997B0F3E89E}"/>
              </a:ext>
            </a:extLst>
          </p:cNvPr>
          <p:cNvSpPr txBox="1"/>
          <p:nvPr userDrawn="1"/>
        </p:nvSpPr>
        <p:spPr>
          <a:xfrm>
            <a:off x="266740" y="6538881"/>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2022</a:t>
            </a:r>
          </a:p>
        </p:txBody>
      </p:sp>
    </p:spTree>
    <p:extLst>
      <p:ext uri="{BB962C8B-B14F-4D97-AF65-F5344CB8AC3E}">
        <p14:creationId xmlns:p14="http://schemas.microsoft.com/office/powerpoint/2010/main" val="2636008620"/>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py + Image ">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D564C-6FC6-814E-A967-BA0B23EB7BCA}"/>
              </a:ext>
            </a:extLst>
          </p:cNvPr>
          <p:cNvSpPr>
            <a:spLocks noGrp="1"/>
          </p:cNvSpPr>
          <p:nvPr>
            <p:ph type="title"/>
          </p:nvPr>
        </p:nvSpPr>
        <p:spPr>
          <a:xfrm>
            <a:off x="489857" y="511629"/>
            <a:ext cx="7503260" cy="610589"/>
          </a:xfrm>
        </p:spPr>
        <p:txBody>
          <a:bodyPr anchor="t">
            <a:normAutofit/>
          </a:bodyPr>
          <a:lstStyle>
            <a:lvl1pPr>
              <a:defRPr sz="2800" b="0" i="0">
                <a:solidFill>
                  <a:srgbClr val="42B6E6"/>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BDC64E37-4A0F-ED47-8FD6-0780DA5C74D4}"/>
              </a:ext>
            </a:extLst>
          </p:cNvPr>
          <p:cNvSpPr>
            <a:spLocks noGrp="1"/>
          </p:cNvSpPr>
          <p:nvPr>
            <p:ph type="sldNum" sz="quarter" idx="12"/>
          </p:nvPr>
        </p:nvSpPr>
        <p:spPr/>
        <p:txBody>
          <a:bodyPr/>
          <a:lstStyle/>
          <a:p>
            <a:fld id="{79B1A236-F7F7-FA48-A909-8CCE9CB60875}" type="slidenum">
              <a:rPr lang="en-US" smtClean="0"/>
              <a:t>‹#›</a:t>
            </a:fld>
            <a:endParaRPr lang="en-US"/>
          </a:p>
        </p:txBody>
      </p:sp>
      <p:pic>
        <p:nvPicPr>
          <p:cNvPr id="25" name="Picture 24">
            <a:extLst>
              <a:ext uri="{FF2B5EF4-FFF2-40B4-BE49-F238E27FC236}">
                <a16:creationId xmlns:a16="http://schemas.microsoft.com/office/drawing/2014/main" id="{CEAE4CAC-95CF-1444-A75C-DF0F8C56E1F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9857" y="6102069"/>
            <a:ext cx="1555532" cy="387913"/>
          </a:xfrm>
          <a:prstGeom prst="rect">
            <a:avLst/>
          </a:prstGeom>
        </p:spPr>
      </p:pic>
      <p:sp>
        <p:nvSpPr>
          <p:cNvPr id="23" name="Picture Placeholder 22">
            <a:extLst>
              <a:ext uri="{FF2B5EF4-FFF2-40B4-BE49-F238E27FC236}">
                <a16:creationId xmlns:a16="http://schemas.microsoft.com/office/drawing/2014/main" id="{605F4236-AE2F-C54C-B530-C94C8DCB4418}"/>
              </a:ext>
            </a:extLst>
          </p:cNvPr>
          <p:cNvSpPr>
            <a:spLocks noGrp="1"/>
          </p:cNvSpPr>
          <p:nvPr>
            <p:ph type="pic" sz="quarter" idx="14" hasCustomPrompt="1"/>
          </p:nvPr>
        </p:nvSpPr>
        <p:spPr>
          <a:xfrm>
            <a:off x="7057984" y="1021057"/>
            <a:ext cx="6840000" cy="6840000"/>
          </a:xfrm>
          <a:prstGeom prst="ellipse">
            <a:avLst/>
          </a:prstGeom>
        </p:spPr>
        <p:txBody>
          <a:bodyPr anchor="ctr">
            <a:normAutofit/>
          </a:bodyPr>
          <a:lstStyle>
            <a:lvl1pPr marL="0" indent="0" algn="ctr">
              <a:buNone/>
              <a:defRPr sz="1400">
                <a:solidFill>
                  <a:schemeClr val="tx1">
                    <a:lumMod val="75000"/>
                    <a:lumOff val="25000"/>
                  </a:schemeClr>
                </a:solidFill>
              </a:defRPr>
            </a:lvl1pPr>
          </a:lstStyle>
          <a:p>
            <a:r>
              <a:rPr lang="en-US"/>
              <a:t>Click on icon to place image</a:t>
            </a:r>
          </a:p>
        </p:txBody>
      </p:sp>
      <p:sp>
        <p:nvSpPr>
          <p:cNvPr id="7" name="Content Placeholder 2">
            <a:extLst>
              <a:ext uri="{FF2B5EF4-FFF2-40B4-BE49-F238E27FC236}">
                <a16:creationId xmlns:a16="http://schemas.microsoft.com/office/drawing/2014/main" id="{EF5710EB-9C53-4C12-B518-A2A445E863CD}"/>
              </a:ext>
            </a:extLst>
          </p:cNvPr>
          <p:cNvSpPr>
            <a:spLocks noGrp="1"/>
          </p:cNvSpPr>
          <p:nvPr>
            <p:ph idx="1"/>
          </p:nvPr>
        </p:nvSpPr>
        <p:spPr>
          <a:xfrm>
            <a:off x="489857" y="1246909"/>
            <a:ext cx="6312726" cy="4308764"/>
          </a:xfrm>
        </p:spPr>
        <p:txBody>
          <a:bodyPr/>
          <a:lstStyle>
            <a:lvl1pPr>
              <a:defRPr sz="24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0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4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36104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py + Ic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079850-B273-C742-8B6F-2593772FE2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22811" y="6102069"/>
            <a:ext cx="1555532" cy="387913"/>
          </a:xfrm>
          <a:prstGeom prst="rect">
            <a:avLst/>
          </a:prstGeom>
        </p:spPr>
      </p:pic>
      <p:sp>
        <p:nvSpPr>
          <p:cNvPr id="5" name="Title 1">
            <a:extLst>
              <a:ext uri="{FF2B5EF4-FFF2-40B4-BE49-F238E27FC236}">
                <a16:creationId xmlns:a16="http://schemas.microsoft.com/office/drawing/2014/main" id="{EFA1F841-A484-484F-9A9A-2192F3DF9018}"/>
              </a:ext>
            </a:extLst>
          </p:cNvPr>
          <p:cNvSpPr>
            <a:spLocks noGrp="1"/>
          </p:cNvSpPr>
          <p:nvPr>
            <p:ph type="title"/>
          </p:nvPr>
        </p:nvSpPr>
        <p:spPr>
          <a:xfrm>
            <a:off x="489857" y="425309"/>
            <a:ext cx="9499270" cy="544510"/>
          </a:xfrm>
        </p:spPr>
        <p:txBody>
          <a:bodyPr anchor="t">
            <a:normAutofit/>
          </a:bodyPr>
          <a:lstStyle>
            <a:lvl1pPr>
              <a:defRPr sz="2800" b="0" i="0">
                <a:solidFill>
                  <a:srgbClr val="42B6E6"/>
                </a:solidFill>
                <a:latin typeface="+mj-lt"/>
                <a:cs typeface="Calibri Light" panose="020F0302020204030204" pitchFamily="34" charset="0"/>
              </a:defRPr>
            </a:lvl1pPr>
          </a:lstStyle>
          <a:p>
            <a:r>
              <a:rPr lang="en-US"/>
              <a:t>Click to edit Master title style</a:t>
            </a:r>
          </a:p>
        </p:txBody>
      </p:sp>
      <p:sp>
        <p:nvSpPr>
          <p:cNvPr id="6" name="Content Placeholder 2">
            <a:extLst>
              <a:ext uri="{FF2B5EF4-FFF2-40B4-BE49-F238E27FC236}">
                <a16:creationId xmlns:a16="http://schemas.microsoft.com/office/drawing/2014/main" id="{9B499EFC-D5E2-4CD5-B83C-1ABFFE500BCD}"/>
              </a:ext>
            </a:extLst>
          </p:cNvPr>
          <p:cNvSpPr>
            <a:spLocks noGrp="1"/>
          </p:cNvSpPr>
          <p:nvPr>
            <p:ph idx="1"/>
          </p:nvPr>
        </p:nvSpPr>
        <p:spPr>
          <a:xfrm>
            <a:off x="489856" y="1136073"/>
            <a:ext cx="11147961" cy="5296618"/>
          </a:xfrm>
        </p:spPr>
        <p:txBody>
          <a:bodyPr/>
          <a:lstStyle>
            <a:lvl1pPr>
              <a:defRPr sz="24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0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4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11">
            <a:extLst>
              <a:ext uri="{FF2B5EF4-FFF2-40B4-BE49-F238E27FC236}">
                <a16:creationId xmlns:a16="http://schemas.microsoft.com/office/drawing/2014/main" id="{BABD4F54-2FD3-4A8B-ADF5-3BBB3EC10E57}"/>
              </a:ext>
            </a:extLst>
          </p:cNvPr>
          <p:cNvSpPr txBox="1"/>
          <p:nvPr userDrawn="1"/>
        </p:nvSpPr>
        <p:spPr>
          <a:xfrm>
            <a:off x="266740" y="6594631"/>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2022</a:t>
            </a:r>
          </a:p>
        </p:txBody>
      </p:sp>
      <p:pic>
        <p:nvPicPr>
          <p:cNvPr id="2" name="Graphic 1">
            <a:extLst>
              <a:ext uri="{FF2B5EF4-FFF2-40B4-BE49-F238E27FC236}">
                <a16:creationId xmlns:a16="http://schemas.microsoft.com/office/drawing/2014/main" id="{1416113F-39A1-E5F2-667A-651786674AE9}"/>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58924" y="1"/>
            <a:ext cx="2133076" cy="1064028"/>
          </a:xfrm>
          <a:prstGeom prst="rect">
            <a:avLst/>
          </a:prstGeom>
        </p:spPr>
      </p:pic>
    </p:spTree>
    <p:extLst>
      <p:ext uri="{BB962C8B-B14F-4D97-AF65-F5344CB8AC3E}">
        <p14:creationId xmlns:p14="http://schemas.microsoft.com/office/powerpoint/2010/main" val="11055962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A7AF5B-7520-5E4E-AEF8-AF1F4DE952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35079850-B273-C742-8B6F-2593772FE2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22811" y="6102069"/>
            <a:ext cx="1555532" cy="387913"/>
          </a:xfrm>
          <a:prstGeom prst="rect">
            <a:avLst/>
          </a:prstGeom>
        </p:spPr>
      </p:pic>
      <p:sp>
        <p:nvSpPr>
          <p:cNvPr id="11" name="Picture Placeholder 10">
            <a:extLst>
              <a:ext uri="{FF2B5EF4-FFF2-40B4-BE49-F238E27FC236}">
                <a16:creationId xmlns:a16="http://schemas.microsoft.com/office/drawing/2014/main" id="{B9E0B650-E0D5-804F-8AC1-ADA94E09EDA8}"/>
              </a:ext>
            </a:extLst>
          </p:cNvPr>
          <p:cNvSpPr>
            <a:spLocks noGrp="1"/>
          </p:cNvSpPr>
          <p:nvPr>
            <p:ph type="pic" sz="quarter" idx="13" hasCustomPrompt="1"/>
          </p:nvPr>
        </p:nvSpPr>
        <p:spPr>
          <a:xfrm>
            <a:off x="-392083" y="-207394"/>
            <a:ext cx="13006499" cy="6856311"/>
          </a:xfrm>
          <a:custGeom>
            <a:avLst/>
            <a:gdLst>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5714977 h 6858000"/>
              <a:gd name="connsiteX4" fmla="*/ 11048977 w 12192000"/>
              <a:gd name="connsiteY4" fmla="*/ 6858000 h 6858000"/>
              <a:gd name="connsiteX5" fmla="*/ 0 w 12192000"/>
              <a:gd name="connsiteY5" fmla="*/ 6858000 h 6858000"/>
              <a:gd name="connsiteX6" fmla="*/ 0 w 12192000"/>
              <a:gd name="connsiteY6" fmla="*/ 6858000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5714977 h 6858000"/>
              <a:gd name="connsiteX4" fmla="*/ 11048977 w 12192000"/>
              <a:gd name="connsiteY4" fmla="*/ 6858000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5714977 h 6858000"/>
              <a:gd name="connsiteX4" fmla="*/ 8933307 w 12192000"/>
              <a:gd name="connsiteY4" fmla="*/ 5997389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4997800 h 6858000"/>
              <a:gd name="connsiteX4" fmla="*/ 8933307 w 12192000"/>
              <a:gd name="connsiteY4" fmla="*/ 5997389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4997800 h 6858000"/>
              <a:gd name="connsiteX4" fmla="*/ 6880389 w 12192000"/>
              <a:gd name="connsiteY4" fmla="*/ 6302189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4997800 h 6858000"/>
              <a:gd name="connsiteX4" fmla="*/ 6880389 w 12192000"/>
              <a:gd name="connsiteY4" fmla="*/ 6302189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4997800 h 6858000"/>
              <a:gd name="connsiteX4" fmla="*/ 6987966 w 12192000"/>
              <a:gd name="connsiteY4" fmla="*/ 6248401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582153"/>
              <a:gd name="connsiteX1" fmla="*/ 12192000 w 12192000"/>
              <a:gd name="connsiteY1" fmla="*/ 0 h 6582153"/>
              <a:gd name="connsiteX2" fmla="*/ 12192000 w 12192000"/>
              <a:gd name="connsiteY2" fmla="*/ 0 h 6582153"/>
              <a:gd name="connsiteX3" fmla="*/ 12192000 w 12192000"/>
              <a:gd name="connsiteY3" fmla="*/ 4997800 h 6582153"/>
              <a:gd name="connsiteX4" fmla="*/ 6987966 w 12192000"/>
              <a:gd name="connsiteY4" fmla="*/ 6248401 h 6582153"/>
              <a:gd name="connsiteX5" fmla="*/ 0 w 12192000"/>
              <a:gd name="connsiteY5" fmla="*/ 6562165 h 6582153"/>
              <a:gd name="connsiteX6" fmla="*/ 5575 w 12192000"/>
              <a:gd name="connsiteY6" fmla="*/ 6551341 h 6582153"/>
              <a:gd name="connsiteX7" fmla="*/ 0 w 12192000"/>
              <a:gd name="connsiteY7" fmla="*/ 1143023 h 6582153"/>
              <a:gd name="connsiteX8" fmla="*/ 1143023 w 12192000"/>
              <a:gd name="connsiteY8" fmla="*/ 0 h 6582153"/>
              <a:gd name="connsiteX0" fmla="*/ 1143023 w 12192000"/>
              <a:gd name="connsiteY0" fmla="*/ 0 h 6609872"/>
              <a:gd name="connsiteX1" fmla="*/ 12192000 w 12192000"/>
              <a:gd name="connsiteY1" fmla="*/ 0 h 6609872"/>
              <a:gd name="connsiteX2" fmla="*/ 12192000 w 12192000"/>
              <a:gd name="connsiteY2" fmla="*/ 0 h 6609872"/>
              <a:gd name="connsiteX3" fmla="*/ 12192000 w 12192000"/>
              <a:gd name="connsiteY3" fmla="*/ 4997800 h 6609872"/>
              <a:gd name="connsiteX4" fmla="*/ 6987966 w 12192000"/>
              <a:gd name="connsiteY4" fmla="*/ 6248401 h 6609872"/>
              <a:gd name="connsiteX5" fmla="*/ 0 w 12192000"/>
              <a:gd name="connsiteY5" fmla="*/ 6562165 h 6609872"/>
              <a:gd name="connsiteX6" fmla="*/ 5575 w 12192000"/>
              <a:gd name="connsiteY6" fmla="*/ 6551341 h 6609872"/>
              <a:gd name="connsiteX7" fmla="*/ 0 w 12192000"/>
              <a:gd name="connsiteY7" fmla="*/ 1143023 h 6609872"/>
              <a:gd name="connsiteX8" fmla="*/ 1143023 w 12192000"/>
              <a:gd name="connsiteY8" fmla="*/ 0 h 6609872"/>
              <a:gd name="connsiteX0" fmla="*/ 1143023 w 12192000"/>
              <a:gd name="connsiteY0" fmla="*/ 0 h 6626202"/>
              <a:gd name="connsiteX1" fmla="*/ 12192000 w 12192000"/>
              <a:gd name="connsiteY1" fmla="*/ 0 h 6626202"/>
              <a:gd name="connsiteX2" fmla="*/ 12192000 w 12192000"/>
              <a:gd name="connsiteY2" fmla="*/ 0 h 6626202"/>
              <a:gd name="connsiteX3" fmla="*/ 12192000 w 12192000"/>
              <a:gd name="connsiteY3" fmla="*/ 4997800 h 6626202"/>
              <a:gd name="connsiteX4" fmla="*/ 6987966 w 12192000"/>
              <a:gd name="connsiteY4" fmla="*/ 6248401 h 6626202"/>
              <a:gd name="connsiteX5" fmla="*/ 0 w 12192000"/>
              <a:gd name="connsiteY5" fmla="*/ 6562165 h 6626202"/>
              <a:gd name="connsiteX6" fmla="*/ 5575 w 12192000"/>
              <a:gd name="connsiteY6" fmla="*/ 6551341 h 6626202"/>
              <a:gd name="connsiteX7" fmla="*/ 0 w 12192000"/>
              <a:gd name="connsiteY7" fmla="*/ 1143023 h 6626202"/>
              <a:gd name="connsiteX8" fmla="*/ 1143023 w 12192000"/>
              <a:gd name="connsiteY8" fmla="*/ 0 h 6626202"/>
              <a:gd name="connsiteX0" fmla="*/ 1143023 w 12192000"/>
              <a:gd name="connsiteY0" fmla="*/ 0 h 6626202"/>
              <a:gd name="connsiteX1" fmla="*/ 12192000 w 12192000"/>
              <a:gd name="connsiteY1" fmla="*/ 0 h 6626202"/>
              <a:gd name="connsiteX2" fmla="*/ 12192000 w 12192000"/>
              <a:gd name="connsiteY2" fmla="*/ 0 h 6626202"/>
              <a:gd name="connsiteX3" fmla="*/ 12192000 w 12192000"/>
              <a:gd name="connsiteY3" fmla="*/ 4997800 h 6626202"/>
              <a:gd name="connsiteX4" fmla="*/ 6987966 w 12192000"/>
              <a:gd name="connsiteY4" fmla="*/ 6248401 h 6626202"/>
              <a:gd name="connsiteX5" fmla="*/ 0 w 12192000"/>
              <a:gd name="connsiteY5" fmla="*/ 6562165 h 6626202"/>
              <a:gd name="connsiteX6" fmla="*/ 5575 w 12192000"/>
              <a:gd name="connsiteY6" fmla="*/ 6551341 h 6626202"/>
              <a:gd name="connsiteX7" fmla="*/ 0 w 12192000"/>
              <a:gd name="connsiteY7" fmla="*/ 1143023 h 6626202"/>
              <a:gd name="connsiteX8" fmla="*/ 1143023 w 12192000"/>
              <a:gd name="connsiteY8" fmla="*/ 0 h 6626202"/>
              <a:gd name="connsiteX0" fmla="*/ 1143023 w 12568518"/>
              <a:gd name="connsiteY0" fmla="*/ 0 h 6626202"/>
              <a:gd name="connsiteX1" fmla="*/ 12192000 w 12568518"/>
              <a:gd name="connsiteY1" fmla="*/ 0 h 6626202"/>
              <a:gd name="connsiteX2" fmla="*/ 12192000 w 12568518"/>
              <a:gd name="connsiteY2" fmla="*/ 0 h 6626202"/>
              <a:gd name="connsiteX3" fmla="*/ 12568518 w 12568518"/>
              <a:gd name="connsiteY3" fmla="*/ 4710929 h 6626202"/>
              <a:gd name="connsiteX4" fmla="*/ 6987966 w 12568518"/>
              <a:gd name="connsiteY4" fmla="*/ 6248401 h 6626202"/>
              <a:gd name="connsiteX5" fmla="*/ 0 w 12568518"/>
              <a:gd name="connsiteY5" fmla="*/ 6562165 h 6626202"/>
              <a:gd name="connsiteX6" fmla="*/ 5575 w 12568518"/>
              <a:gd name="connsiteY6" fmla="*/ 6551341 h 6626202"/>
              <a:gd name="connsiteX7" fmla="*/ 0 w 12568518"/>
              <a:gd name="connsiteY7" fmla="*/ 1143023 h 6626202"/>
              <a:gd name="connsiteX8" fmla="*/ 1143023 w 12568518"/>
              <a:gd name="connsiteY8" fmla="*/ 0 h 6626202"/>
              <a:gd name="connsiteX0" fmla="*/ 1143023 w 12568518"/>
              <a:gd name="connsiteY0" fmla="*/ 0 h 6626202"/>
              <a:gd name="connsiteX1" fmla="*/ 12192000 w 12568518"/>
              <a:gd name="connsiteY1" fmla="*/ 0 h 6626202"/>
              <a:gd name="connsiteX2" fmla="*/ 12192000 w 12568518"/>
              <a:gd name="connsiteY2" fmla="*/ 0 h 6626202"/>
              <a:gd name="connsiteX3" fmla="*/ 12568518 w 12568518"/>
              <a:gd name="connsiteY3" fmla="*/ 4710929 h 6626202"/>
              <a:gd name="connsiteX4" fmla="*/ 6987966 w 12568518"/>
              <a:gd name="connsiteY4" fmla="*/ 6248401 h 6626202"/>
              <a:gd name="connsiteX5" fmla="*/ 0 w 12568518"/>
              <a:gd name="connsiteY5" fmla="*/ 6562165 h 6626202"/>
              <a:gd name="connsiteX6" fmla="*/ 5575 w 12568518"/>
              <a:gd name="connsiteY6" fmla="*/ 6551341 h 6626202"/>
              <a:gd name="connsiteX7" fmla="*/ 0 w 12568518"/>
              <a:gd name="connsiteY7" fmla="*/ 1143023 h 6626202"/>
              <a:gd name="connsiteX8" fmla="*/ 1143023 w 12568518"/>
              <a:gd name="connsiteY8" fmla="*/ 0 h 6626202"/>
              <a:gd name="connsiteX0" fmla="*/ 1143023 w 12604377"/>
              <a:gd name="connsiteY0" fmla="*/ 0 h 6626202"/>
              <a:gd name="connsiteX1" fmla="*/ 12192000 w 12604377"/>
              <a:gd name="connsiteY1" fmla="*/ 0 h 6626202"/>
              <a:gd name="connsiteX2" fmla="*/ 12192000 w 12604377"/>
              <a:gd name="connsiteY2" fmla="*/ 0 h 6626202"/>
              <a:gd name="connsiteX3" fmla="*/ 12604377 w 12604377"/>
              <a:gd name="connsiteY3" fmla="*/ 4764718 h 6626202"/>
              <a:gd name="connsiteX4" fmla="*/ 6987966 w 12604377"/>
              <a:gd name="connsiteY4" fmla="*/ 6248401 h 6626202"/>
              <a:gd name="connsiteX5" fmla="*/ 0 w 12604377"/>
              <a:gd name="connsiteY5" fmla="*/ 6562165 h 6626202"/>
              <a:gd name="connsiteX6" fmla="*/ 5575 w 12604377"/>
              <a:gd name="connsiteY6" fmla="*/ 6551341 h 6626202"/>
              <a:gd name="connsiteX7" fmla="*/ 0 w 12604377"/>
              <a:gd name="connsiteY7" fmla="*/ 1143023 h 6626202"/>
              <a:gd name="connsiteX8" fmla="*/ 1143023 w 12604377"/>
              <a:gd name="connsiteY8" fmla="*/ 0 h 6626202"/>
              <a:gd name="connsiteX0" fmla="*/ 1143023 w 12604377"/>
              <a:gd name="connsiteY0" fmla="*/ 0 h 6626202"/>
              <a:gd name="connsiteX1" fmla="*/ 12192000 w 12604377"/>
              <a:gd name="connsiteY1" fmla="*/ 0 h 6626202"/>
              <a:gd name="connsiteX2" fmla="*/ 12192000 w 12604377"/>
              <a:gd name="connsiteY2" fmla="*/ 0 h 6626202"/>
              <a:gd name="connsiteX3" fmla="*/ 12604377 w 12604377"/>
              <a:gd name="connsiteY3" fmla="*/ 4764718 h 6626202"/>
              <a:gd name="connsiteX4" fmla="*/ 6987966 w 12604377"/>
              <a:gd name="connsiteY4" fmla="*/ 6248401 h 6626202"/>
              <a:gd name="connsiteX5" fmla="*/ 0 w 12604377"/>
              <a:gd name="connsiteY5" fmla="*/ 6562165 h 6626202"/>
              <a:gd name="connsiteX6" fmla="*/ 5575 w 12604377"/>
              <a:gd name="connsiteY6" fmla="*/ 6551341 h 6626202"/>
              <a:gd name="connsiteX7" fmla="*/ 0 w 12604377"/>
              <a:gd name="connsiteY7" fmla="*/ 1143023 h 6626202"/>
              <a:gd name="connsiteX8" fmla="*/ 1143023 w 12604377"/>
              <a:gd name="connsiteY8" fmla="*/ 0 h 6626202"/>
              <a:gd name="connsiteX0" fmla="*/ 1143023 w 12604377"/>
              <a:gd name="connsiteY0" fmla="*/ 0 h 6626202"/>
              <a:gd name="connsiteX1" fmla="*/ 12192000 w 12604377"/>
              <a:gd name="connsiteY1" fmla="*/ 0 h 6626202"/>
              <a:gd name="connsiteX2" fmla="*/ 12192000 w 12604377"/>
              <a:gd name="connsiteY2" fmla="*/ 0 h 6626202"/>
              <a:gd name="connsiteX3" fmla="*/ 12604377 w 12604377"/>
              <a:gd name="connsiteY3" fmla="*/ 4764718 h 6626202"/>
              <a:gd name="connsiteX4" fmla="*/ 6987966 w 12604377"/>
              <a:gd name="connsiteY4" fmla="*/ 6248401 h 6626202"/>
              <a:gd name="connsiteX5" fmla="*/ 0 w 12604377"/>
              <a:gd name="connsiteY5" fmla="*/ 6562165 h 6626202"/>
              <a:gd name="connsiteX6" fmla="*/ 5575 w 12604377"/>
              <a:gd name="connsiteY6" fmla="*/ 6551341 h 6626202"/>
              <a:gd name="connsiteX7" fmla="*/ 0 w 12604377"/>
              <a:gd name="connsiteY7" fmla="*/ 1143023 h 6626202"/>
              <a:gd name="connsiteX8" fmla="*/ 1143023 w 12604377"/>
              <a:gd name="connsiteY8" fmla="*/ 0 h 6626202"/>
              <a:gd name="connsiteX0" fmla="*/ 1143023 w 12604377"/>
              <a:gd name="connsiteY0" fmla="*/ 0 h 6629010"/>
              <a:gd name="connsiteX1" fmla="*/ 12192000 w 12604377"/>
              <a:gd name="connsiteY1" fmla="*/ 0 h 6629010"/>
              <a:gd name="connsiteX2" fmla="*/ 12192000 w 12604377"/>
              <a:gd name="connsiteY2" fmla="*/ 0 h 6629010"/>
              <a:gd name="connsiteX3" fmla="*/ 12604377 w 12604377"/>
              <a:gd name="connsiteY3" fmla="*/ 4764718 h 6629010"/>
              <a:gd name="connsiteX4" fmla="*/ 7005895 w 12604377"/>
              <a:gd name="connsiteY4" fmla="*/ 6266331 h 6629010"/>
              <a:gd name="connsiteX5" fmla="*/ 0 w 12604377"/>
              <a:gd name="connsiteY5" fmla="*/ 6562165 h 6629010"/>
              <a:gd name="connsiteX6" fmla="*/ 5575 w 12604377"/>
              <a:gd name="connsiteY6" fmla="*/ 6551341 h 6629010"/>
              <a:gd name="connsiteX7" fmla="*/ 0 w 12604377"/>
              <a:gd name="connsiteY7" fmla="*/ 1143023 h 6629010"/>
              <a:gd name="connsiteX8" fmla="*/ 1143023 w 12604377"/>
              <a:gd name="connsiteY8" fmla="*/ 0 h 6629010"/>
              <a:gd name="connsiteX0" fmla="*/ 1143023 w 12604377"/>
              <a:gd name="connsiteY0" fmla="*/ 0 h 6629010"/>
              <a:gd name="connsiteX1" fmla="*/ 12192000 w 12604377"/>
              <a:gd name="connsiteY1" fmla="*/ 0 h 6629010"/>
              <a:gd name="connsiteX2" fmla="*/ 12192000 w 12604377"/>
              <a:gd name="connsiteY2" fmla="*/ 0 h 6629010"/>
              <a:gd name="connsiteX3" fmla="*/ 12604377 w 12604377"/>
              <a:gd name="connsiteY3" fmla="*/ 4764718 h 6629010"/>
              <a:gd name="connsiteX4" fmla="*/ 7005895 w 12604377"/>
              <a:gd name="connsiteY4" fmla="*/ 6266331 h 6629010"/>
              <a:gd name="connsiteX5" fmla="*/ 0 w 12604377"/>
              <a:gd name="connsiteY5" fmla="*/ 6562165 h 6629010"/>
              <a:gd name="connsiteX6" fmla="*/ 5575 w 12604377"/>
              <a:gd name="connsiteY6" fmla="*/ 6551341 h 6629010"/>
              <a:gd name="connsiteX7" fmla="*/ 0 w 12604377"/>
              <a:gd name="connsiteY7" fmla="*/ 1143023 h 6629010"/>
              <a:gd name="connsiteX8" fmla="*/ 1143023 w 12604377"/>
              <a:gd name="connsiteY8" fmla="*/ 0 h 6629010"/>
              <a:gd name="connsiteX0" fmla="*/ 1143023 w 12604377"/>
              <a:gd name="connsiteY0" fmla="*/ 0 h 6627126"/>
              <a:gd name="connsiteX1" fmla="*/ 12192000 w 12604377"/>
              <a:gd name="connsiteY1" fmla="*/ 0 h 6627126"/>
              <a:gd name="connsiteX2" fmla="*/ 12192000 w 12604377"/>
              <a:gd name="connsiteY2" fmla="*/ 0 h 6627126"/>
              <a:gd name="connsiteX3" fmla="*/ 12604377 w 12604377"/>
              <a:gd name="connsiteY3" fmla="*/ 4764718 h 6627126"/>
              <a:gd name="connsiteX4" fmla="*/ 7011832 w 12604377"/>
              <a:gd name="connsiteY4" fmla="*/ 6254456 h 6627126"/>
              <a:gd name="connsiteX5" fmla="*/ 0 w 12604377"/>
              <a:gd name="connsiteY5" fmla="*/ 6562165 h 6627126"/>
              <a:gd name="connsiteX6" fmla="*/ 5575 w 12604377"/>
              <a:gd name="connsiteY6" fmla="*/ 6551341 h 6627126"/>
              <a:gd name="connsiteX7" fmla="*/ 0 w 12604377"/>
              <a:gd name="connsiteY7" fmla="*/ 1143023 h 6627126"/>
              <a:gd name="connsiteX8" fmla="*/ 1143023 w 12604377"/>
              <a:gd name="connsiteY8" fmla="*/ 0 h 6627126"/>
              <a:gd name="connsiteX0" fmla="*/ 1143023 w 12604377"/>
              <a:gd name="connsiteY0" fmla="*/ 0 h 6627126"/>
              <a:gd name="connsiteX1" fmla="*/ 12192000 w 12604377"/>
              <a:gd name="connsiteY1" fmla="*/ 0 h 6627126"/>
              <a:gd name="connsiteX2" fmla="*/ 12192000 w 12604377"/>
              <a:gd name="connsiteY2" fmla="*/ 0 h 6627126"/>
              <a:gd name="connsiteX3" fmla="*/ 12604377 w 12604377"/>
              <a:gd name="connsiteY3" fmla="*/ 4764718 h 6627126"/>
              <a:gd name="connsiteX4" fmla="*/ 7011832 w 12604377"/>
              <a:gd name="connsiteY4" fmla="*/ 6254456 h 6627126"/>
              <a:gd name="connsiteX5" fmla="*/ 0 w 12604377"/>
              <a:gd name="connsiteY5" fmla="*/ 6562165 h 6627126"/>
              <a:gd name="connsiteX6" fmla="*/ 5575 w 12604377"/>
              <a:gd name="connsiteY6" fmla="*/ 6551341 h 6627126"/>
              <a:gd name="connsiteX7" fmla="*/ 0 w 12604377"/>
              <a:gd name="connsiteY7" fmla="*/ 1143023 h 6627126"/>
              <a:gd name="connsiteX8" fmla="*/ 1143023 w 12604377"/>
              <a:gd name="connsiteY8" fmla="*/ 0 h 6627126"/>
              <a:gd name="connsiteX0" fmla="*/ 1143023 w 12604377"/>
              <a:gd name="connsiteY0" fmla="*/ 0 h 6632390"/>
              <a:gd name="connsiteX1" fmla="*/ 12192000 w 12604377"/>
              <a:gd name="connsiteY1" fmla="*/ 0 h 6632390"/>
              <a:gd name="connsiteX2" fmla="*/ 12192000 w 12604377"/>
              <a:gd name="connsiteY2" fmla="*/ 0 h 6632390"/>
              <a:gd name="connsiteX3" fmla="*/ 12604377 w 12604377"/>
              <a:gd name="connsiteY3" fmla="*/ 4764718 h 6632390"/>
              <a:gd name="connsiteX4" fmla="*/ 7011832 w 12604377"/>
              <a:gd name="connsiteY4" fmla="*/ 6254456 h 6632390"/>
              <a:gd name="connsiteX5" fmla="*/ 0 w 12604377"/>
              <a:gd name="connsiteY5" fmla="*/ 6562165 h 6632390"/>
              <a:gd name="connsiteX6" fmla="*/ 5575 w 12604377"/>
              <a:gd name="connsiteY6" fmla="*/ 6551341 h 6632390"/>
              <a:gd name="connsiteX7" fmla="*/ 0 w 12604377"/>
              <a:gd name="connsiteY7" fmla="*/ 1143023 h 6632390"/>
              <a:gd name="connsiteX8" fmla="*/ 1143023 w 12604377"/>
              <a:gd name="connsiteY8" fmla="*/ 0 h 6632390"/>
              <a:gd name="connsiteX0" fmla="*/ 1143023 w 12604377"/>
              <a:gd name="connsiteY0" fmla="*/ 0 h 6628813"/>
              <a:gd name="connsiteX1" fmla="*/ 12192000 w 12604377"/>
              <a:gd name="connsiteY1" fmla="*/ 0 h 6628813"/>
              <a:gd name="connsiteX2" fmla="*/ 12192000 w 12604377"/>
              <a:gd name="connsiteY2" fmla="*/ 0 h 6628813"/>
              <a:gd name="connsiteX3" fmla="*/ 12604377 w 12604377"/>
              <a:gd name="connsiteY3" fmla="*/ 4764718 h 6628813"/>
              <a:gd name="connsiteX4" fmla="*/ 7011832 w 12604377"/>
              <a:gd name="connsiteY4" fmla="*/ 6254456 h 6628813"/>
              <a:gd name="connsiteX5" fmla="*/ 0 w 12604377"/>
              <a:gd name="connsiteY5" fmla="*/ 6562165 h 6628813"/>
              <a:gd name="connsiteX6" fmla="*/ 5575 w 12604377"/>
              <a:gd name="connsiteY6" fmla="*/ 6551341 h 6628813"/>
              <a:gd name="connsiteX7" fmla="*/ 0 w 12604377"/>
              <a:gd name="connsiteY7" fmla="*/ 1143023 h 6628813"/>
              <a:gd name="connsiteX8" fmla="*/ 1143023 w 12604377"/>
              <a:gd name="connsiteY8" fmla="*/ 0 h 6628813"/>
              <a:gd name="connsiteX0" fmla="*/ 1143023 w 12604377"/>
              <a:gd name="connsiteY0" fmla="*/ 0 h 6630779"/>
              <a:gd name="connsiteX1" fmla="*/ 12192000 w 12604377"/>
              <a:gd name="connsiteY1" fmla="*/ 0 h 6630779"/>
              <a:gd name="connsiteX2" fmla="*/ 12192000 w 12604377"/>
              <a:gd name="connsiteY2" fmla="*/ 0 h 6630779"/>
              <a:gd name="connsiteX3" fmla="*/ 12604377 w 12604377"/>
              <a:gd name="connsiteY3" fmla="*/ 4764718 h 6630779"/>
              <a:gd name="connsiteX4" fmla="*/ 7005894 w 12604377"/>
              <a:gd name="connsiteY4" fmla="*/ 6266331 h 6630779"/>
              <a:gd name="connsiteX5" fmla="*/ 0 w 12604377"/>
              <a:gd name="connsiteY5" fmla="*/ 6562165 h 6630779"/>
              <a:gd name="connsiteX6" fmla="*/ 5575 w 12604377"/>
              <a:gd name="connsiteY6" fmla="*/ 6551341 h 6630779"/>
              <a:gd name="connsiteX7" fmla="*/ 0 w 12604377"/>
              <a:gd name="connsiteY7" fmla="*/ 1143023 h 6630779"/>
              <a:gd name="connsiteX8" fmla="*/ 1143023 w 12604377"/>
              <a:gd name="connsiteY8" fmla="*/ 0 h 6630779"/>
              <a:gd name="connsiteX0" fmla="*/ 1514812 w 12976166"/>
              <a:gd name="connsiteY0" fmla="*/ 77205 h 6707984"/>
              <a:gd name="connsiteX1" fmla="*/ 12563789 w 12976166"/>
              <a:gd name="connsiteY1" fmla="*/ 77205 h 6707984"/>
              <a:gd name="connsiteX2" fmla="*/ 12563789 w 12976166"/>
              <a:gd name="connsiteY2" fmla="*/ 77205 h 6707984"/>
              <a:gd name="connsiteX3" fmla="*/ 12976166 w 12976166"/>
              <a:gd name="connsiteY3" fmla="*/ 4841923 h 6707984"/>
              <a:gd name="connsiteX4" fmla="*/ 7377683 w 12976166"/>
              <a:gd name="connsiteY4" fmla="*/ 6343536 h 6707984"/>
              <a:gd name="connsiteX5" fmla="*/ 371789 w 12976166"/>
              <a:gd name="connsiteY5" fmla="*/ 6639370 h 6707984"/>
              <a:gd name="connsiteX6" fmla="*/ 377364 w 12976166"/>
              <a:gd name="connsiteY6" fmla="*/ 6628546 h 6707984"/>
              <a:gd name="connsiteX7" fmla="*/ 0 w 12976166"/>
              <a:gd name="connsiteY7" fmla="*/ 396264 h 6707984"/>
              <a:gd name="connsiteX8" fmla="*/ 1514812 w 12976166"/>
              <a:gd name="connsiteY8" fmla="*/ 77205 h 6707984"/>
              <a:gd name="connsiteX0" fmla="*/ 1524861 w 12976166"/>
              <a:gd name="connsiteY0" fmla="*/ 4576 h 6856419"/>
              <a:gd name="connsiteX1" fmla="*/ 12563789 w 12976166"/>
              <a:gd name="connsiteY1" fmla="*/ 225640 h 6856419"/>
              <a:gd name="connsiteX2" fmla="*/ 12563789 w 12976166"/>
              <a:gd name="connsiteY2" fmla="*/ 225640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377364 w 12976166"/>
              <a:gd name="connsiteY6" fmla="*/ 6776981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63789 w 12976166"/>
              <a:gd name="connsiteY1" fmla="*/ 225640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377364 w 12976166"/>
              <a:gd name="connsiteY6" fmla="*/ 6776981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53741 w 12976166"/>
              <a:gd name="connsiteY1" fmla="*/ 74915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377364 w 12976166"/>
              <a:gd name="connsiteY6" fmla="*/ 6776981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53741 w 12976166"/>
              <a:gd name="connsiteY1" fmla="*/ 74915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296977 w 12976166"/>
              <a:gd name="connsiteY6" fmla="*/ 6766933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53741 w 12976166"/>
              <a:gd name="connsiteY1" fmla="*/ 74915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24473 w 12976166"/>
              <a:gd name="connsiteY6" fmla="*/ 6676098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53741 w 12976166"/>
              <a:gd name="connsiteY1" fmla="*/ 74915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24473 w 12976166"/>
              <a:gd name="connsiteY6" fmla="*/ 6676098 h 6856419"/>
              <a:gd name="connsiteX7" fmla="*/ 0 w 12976166"/>
              <a:gd name="connsiteY7" fmla="*/ 544699 h 6856419"/>
              <a:gd name="connsiteX8" fmla="*/ 1524861 w 12976166"/>
              <a:gd name="connsiteY8" fmla="*/ 4576 h 6856419"/>
              <a:gd name="connsiteX0" fmla="*/ 1524861 w 12976166"/>
              <a:gd name="connsiteY0" fmla="*/ 4576 h 6854616"/>
              <a:gd name="connsiteX1" fmla="*/ 12553741 w 12976166"/>
              <a:gd name="connsiteY1" fmla="*/ 74915 h 6854616"/>
              <a:gd name="connsiteX2" fmla="*/ 12754708 w 12976166"/>
              <a:gd name="connsiteY2" fmla="*/ 54818 h 6854616"/>
              <a:gd name="connsiteX3" fmla="*/ 12976166 w 12976166"/>
              <a:gd name="connsiteY3" fmla="*/ 4990358 h 6854616"/>
              <a:gd name="connsiteX4" fmla="*/ 7377683 w 12976166"/>
              <a:gd name="connsiteY4" fmla="*/ 6491971 h 6854616"/>
              <a:gd name="connsiteX5" fmla="*/ 371789 w 12976166"/>
              <a:gd name="connsiteY5" fmla="*/ 6787805 h 6854616"/>
              <a:gd name="connsiteX6" fmla="*/ 24473 w 12976166"/>
              <a:gd name="connsiteY6" fmla="*/ 6676098 h 6854616"/>
              <a:gd name="connsiteX7" fmla="*/ 0 w 12976166"/>
              <a:gd name="connsiteY7" fmla="*/ 544699 h 6854616"/>
              <a:gd name="connsiteX8" fmla="*/ 1524861 w 12976166"/>
              <a:gd name="connsiteY8" fmla="*/ 4576 h 6854616"/>
              <a:gd name="connsiteX0" fmla="*/ 1524861 w 12976166"/>
              <a:gd name="connsiteY0" fmla="*/ 4576 h 6850875"/>
              <a:gd name="connsiteX1" fmla="*/ 12553741 w 12976166"/>
              <a:gd name="connsiteY1" fmla="*/ 74915 h 6850875"/>
              <a:gd name="connsiteX2" fmla="*/ 12754708 w 12976166"/>
              <a:gd name="connsiteY2" fmla="*/ 54818 h 6850875"/>
              <a:gd name="connsiteX3" fmla="*/ 12976166 w 12976166"/>
              <a:gd name="connsiteY3" fmla="*/ 4990358 h 6850875"/>
              <a:gd name="connsiteX4" fmla="*/ 7401905 w 12976166"/>
              <a:gd name="connsiteY4" fmla="*/ 6467749 h 6850875"/>
              <a:gd name="connsiteX5" fmla="*/ 371789 w 12976166"/>
              <a:gd name="connsiteY5" fmla="*/ 6787805 h 6850875"/>
              <a:gd name="connsiteX6" fmla="*/ 24473 w 12976166"/>
              <a:gd name="connsiteY6" fmla="*/ 6676098 h 6850875"/>
              <a:gd name="connsiteX7" fmla="*/ 0 w 12976166"/>
              <a:gd name="connsiteY7" fmla="*/ 544699 h 6850875"/>
              <a:gd name="connsiteX8" fmla="*/ 1524861 w 12976166"/>
              <a:gd name="connsiteY8" fmla="*/ 4576 h 6850875"/>
              <a:gd name="connsiteX0" fmla="*/ 1524861 w 12976166"/>
              <a:gd name="connsiteY0" fmla="*/ 4576 h 6853644"/>
              <a:gd name="connsiteX1" fmla="*/ 12553741 w 12976166"/>
              <a:gd name="connsiteY1" fmla="*/ 74915 h 6853644"/>
              <a:gd name="connsiteX2" fmla="*/ 12754708 w 12976166"/>
              <a:gd name="connsiteY2" fmla="*/ 54818 h 6853644"/>
              <a:gd name="connsiteX3" fmla="*/ 12976166 w 12976166"/>
              <a:gd name="connsiteY3" fmla="*/ 4990358 h 6853644"/>
              <a:gd name="connsiteX4" fmla="*/ 7395850 w 12976166"/>
              <a:gd name="connsiteY4" fmla="*/ 6485916 h 6853644"/>
              <a:gd name="connsiteX5" fmla="*/ 371789 w 12976166"/>
              <a:gd name="connsiteY5" fmla="*/ 6787805 h 6853644"/>
              <a:gd name="connsiteX6" fmla="*/ 24473 w 12976166"/>
              <a:gd name="connsiteY6" fmla="*/ 6676098 h 6853644"/>
              <a:gd name="connsiteX7" fmla="*/ 0 w 12976166"/>
              <a:gd name="connsiteY7" fmla="*/ 544699 h 6853644"/>
              <a:gd name="connsiteX8" fmla="*/ 1524861 w 12976166"/>
              <a:gd name="connsiteY8" fmla="*/ 4576 h 6853644"/>
              <a:gd name="connsiteX0" fmla="*/ 1524861 w 12976166"/>
              <a:gd name="connsiteY0" fmla="*/ 4576 h 6856311"/>
              <a:gd name="connsiteX1" fmla="*/ 12553741 w 12976166"/>
              <a:gd name="connsiteY1" fmla="*/ 74915 h 6856311"/>
              <a:gd name="connsiteX2" fmla="*/ 12754708 w 12976166"/>
              <a:gd name="connsiteY2" fmla="*/ 54818 h 6856311"/>
              <a:gd name="connsiteX3" fmla="*/ 12976166 w 12976166"/>
              <a:gd name="connsiteY3" fmla="*/ 4990358 h 6856311"/>
              <a:gd name="connsiteX4" fmla="*/ 7395850 w 12976166"/>
              <a:gd name="connsiteY4" fmla="*/ 6485916 h 6856311"/>
              <a:gd name="connsiteX5" fmla="*/ 371789 w 12976166"/>
              <a:gd name="connsiteY5" fmla="*/ 6787805 h 6856311"/>
              <a:gd name="connsiteX6" fmla="*/ 24473 w 12976166"/>
              <a:gd name="connsiteY6" fmla="*/ 6676098 h 6856311"/>
              <a:gd name="connsiteX7" fmla="*/ 0 w 12976166"/>
              <a:gd name="connsiteY7" fmla="*/ 544699 h 6856311"/>
              <a:gd name="connsiteX8" fmla="*/ 1524861 w 12976166"/>
              <a:gd name="connsiteY8" fmla="*/ 4576 h 6856311"/>
              <a:gd name="connsiteX0" fmla="*/ 1524861 w 13046255"/>
              <a:gd name="connsiteY0" fmla="*/ 4576 h 6856311"/>
              <a:gd name="connsiteX1" fmla="*/ 12553741 w 13046255"/>
              <a:gd name="connsiteY1" fmla="*/ 74915 h 6856311"/>
              <a:gd name="connsiteX2" fmla="*/ 13046255 w 13046255"/>
              <a:gd name="connsiteY2" fmla="*/ 68070 h 6856311"/>
              <a:gd name="connsiteX3" fmla="*/ 12976166 w 13046255"/>
              <a:gd name="connsiteY3" fmla="*/ 4990358 h 6856311"/>
              <a:gd name="connsiteX4" fmla="*/ 7395850 w 13046255"/>
              <a:gd name="connsiteY4" fmla="*/ 6485916 h 6856311"/>
              <a:gd name="connsiteX5" fmla="*/ 371789 w 13046255"/>
              <a:gd name="connsiteY5" fmla="*/ 6787805 h 6856311"/>
              <a:gd name="connsiteX6" fmla="*/ 24473 w 13046255"/>
              <a:gd name="connsiteY6" fmla="*/ 6676098 h 6856311"/>
              <a:gd name="connsiteX7" fmla="*/ 0 w 13046255"/>
              <a:gd name="connsiteY7" fmla="*/ 544699 h 6856311"/>
              <a:gd name="connsiteX8" fmla="*/ 1524861 w 13046255"/>
              <a:gd name="connsiteY8" fmla="*/ 4576 h 6856311"/>
              <a:gd name="connsiteX0" fmla="*/ 1524861 w 12976166"/>
              <a:gd name="connsiteY0" fmla="*/ 4576 h 6856311"/>
              <a:gd name="connsiteX1" fmla="*/ 12553741 w 12976166"/>
              <a:gd name="connsiteY1" fmla="*/ 74915 h 6856311"/>
              <a:gd name="connsiteX2" fmla="*/ 12940238 w 12976166"/>
              <a:gd name="connsiteY2" fmla="*/ 68070 h 6856311"/>
              <a:gd name="connsiteX3" fmla="*/ 12976166 w 12976166"/>
              <a:gd name="connsiteY3" fmla="*/ 4990358 h 6856311"/>
              <a:gd name="connsiteX4" fmla="*/ 7395850 w 12976166"/>
              <a:gd name="connsiteY4" fmla="*/ 6485916 h 6856311"/>
              <a:gd name="connsiteX5" fmla="*/ 371789 w 12976166"/>
              <a:gd name="connsiteY5" fmla="*/ 6787805 h 6856311"/>
              <a:gd name="connsiteX6" fmla="*/ 24473 w 12976166"/>
              <a:gd name="connsiteY6" fmla="*/ 6676098 h 6856311"/>
              <a:gd name="connsiteX7" fmla="*/ 0 w 12976166"/>
              <a:gd name="connsiteY7" fmla="*/ 544699 h 6856311"/>
              <a:gd name="connsiteX8" fmla="*/ 1524861 w 12976166"/>
              <a:gd name="connsiteY8" fmla="*/ 4576 h 6856311"/>
              <a:gd name="connsiteX0" fmla="*/ 1524861 w 13006499"/>
              <a:gd name="connsiteY0" fmla="*/ 4576 h 6856311"/>
              <a:gd name="connsiteX1" fmla="*/ 12553741 w 13006499"/>
              <a:gd name="connsiteY1" fmla="*/ 74915 h 6856311"/>
              <a:gd name="connsiteX2" fmla="*/ 13006499 w 13006499"/>
              <a:gd name="connsiteY2" fmla="*/ 81322 h 6856311"/>
              <a:gd name="connsiteX3" fmla="*/ 12976166 w 13006499"/>
              <a:gd name="connsiteY3" fmla="*/ 4990358 h 6856311"/>
              <a:gd name="connsiteX4" fmla="*/ 7395850 w 13006499"/>
              <a:gd name="connsiteY4" fmla="*/ 6485916 h 6856311"/>
              <a:gd name="connsiteX5" fmla="*/ 371789 w 13006499"/>
              <a:gd name="connsiteY5" fmla="*/ 6787805 h 6856311"/>
              <a:gd name="connsiteX6" fmla="*/ 24473 w 13006499"/>
              <a:gd name="connsiteY6" fmla="*/ 6676098 h 6856311"/>
              <a:gd name="connsiteX7" fmla="*/ 0 w 13006499"/>
              <a:gd name="connsiteY7" fmla="*/ 544699 h 6856311"/>
              <a:gd name="connsiteX8" fmla="*/ 1524861 w 13006499"/>
              <a:gd name="connsiteY8" fmla="*/ 4576 h 6856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06499" h="6856311">
                <a:moveTo>
                  <a:pt x="1524861" y="4576"/>
                </a:moveTo>
                <a:lnTo>
                  <a:pt x="12553741" y="74915"/>
                </a:lnTo>
                <a:lnTo>
                  <a:pt x="13006499" y="81322"/>
                </a:lnTo>
                <a:lnTo>
                  <a:pt x="12976166" y="4990358"/>
                </a:lnTo>
                <a:cubicBezTo>
                  <a:pt x="12832730" y="5370620"/>
                  <a:pt x="9120702" y="6219885"/>
                  <a:pt x="7395850" y="6485916"/>
                </a:cubicBezTo>
                <a:cubicBezTo>
                  <a:pt x="5068964" y="6760836"/>
                  <a:pt x="3552758" y="6970088"/>
                  <a:pt x="371789" y="6787805"/>
                </a:cubicBezTo>
                <a:cubicBezTo>
                  <a:pt x="113255" y="6752197"/>
                  <a:pt x="22615" y="6778318"/>
                  <a:pt x="24473" y="6676098"/>
                </a:cubicBezTo>
                <a:cubicBezTo>
                  <a:pt x="24473" y="4771106"/>
                  <a:pt x="0" y="2449691"/>
                  <a:pt x="0" y="544699"/>
                </a:cubicBezTo>
                <a:cubicBezTo>
                  <a:pt x="0" y="-86575"/>
                  <a:pt x="893587" y="4576"/>
                  <a:pt x="1524861" y="4576"/>
                </a:cubicBezTo>
                <a:close/>
              </a:path>
            </a:pathLst>
          </a:custGeom>
        </p:spPr>
        <p:txBody>
          <a:bodyPr anchor="ctr">
            <a:normAutofit/>
          </a:bodyPr>
          <a:lstStyle>
            <a:lvl1pPr marL="0" indent="0" algn="ctr">
              <a:buNone/>
              <a:defRPr sz="1800">
                <a:solidFill>
                  <a:schemeClr val="tx1">
                    <a:lumMod val="65000"/>
                    <a:lumOff val="35000"/>
                  </a:schemeClr>
                </a:solidFill>
              </a:defRPr>
            </a:lvl1pPr>
          </a:lstStyle>
          <a:p>
            <a:r>
              <a:rPr lang="en-US"/>
              <a:t>Click on icon to place image</a:t>
            </a:r>
          </a:p>
        </p:txBody>
      </p:sp>
    </p:spTree>
    <p:extLst>
      <p:ext uri="{BB962C8B-B14F-4D97-AF65-F5344CB8AC3E}">
        <p14:creationId xmlns:p14="http://schemas.microsoft.com/office/powerpoint/2010/main" val="41024279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bg1"/>
        </a:solidFill>
        <a:effectLst/>
      </p:bgPr>
    </p:bg>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090FA25C-BFB1-134A-BE14-052409730F42}"/>
              </a:ext>
            </a:extLst>
          </p:cNvPr>
          <p:cNvSpPr>
            <a:spLocks noChangeAspect="1"/>
          </p:cNvSpPr>
          <p:nvPr userDrawn="1"/>
        </p:nvSpPr>
        <p:spPr>
          <a:xfrm>
            <a:off x="0" y="908170"/>
            <a:ext cx="12192000" cy="5949830"/>
          </a:xfrm>
          <a:custGeom>
            <a:avLst/>
            <a:gdLst>
              <a:gd name="connsiteX0" fmla="*/ 7881720 w 12192000"/>
              <a:gd name="connsiteY0" fmla="*/ 0 h 5949830"/>
              <a:gd name="connsiteX1" fmla="*/ 12010662 w 12192000"/>
              <a:gd name="connsiteY1" fmla="*/ 899481 h 5949830"/>
              <a:gd name="connsiteX2" fmla="*/ 12192000 w 12192000"/>
              <a:gd name="connsiteY2" fmla="*/ 986685 h 5949830"/>
              <a:gd name="connsiteX3" fmla="*/ 12192000 w 12192000"/>
              <a:gd name="connsiteY3" fmla="*/ 5949830 h 5949830"/>
              <a:gd name="connsiteX4" fmla="*/ 0 w 12192000"/>
              <a:gd name="connsiteY4" fmla="*/ 5949830 h 5949830"/>
              <a:gd name="connsiteX5" fmla="*/ 0 w 12192000"/>
              <a:gd name="connsiteY5" fmla="*/ 3911812 h 5949830"/>
              <a:gd name="connsiteX6" fmla="*/ 38451 w 12192000"/>
              <a:gd name="connsiteY6" fmla="*/ 3858251 h 5949830"/>
              <a:gd name="connsiteX7" fmla="*/ 7881720 w 12192000"/>
              <a:gd name="connsiteY7" fmla="*/ 0 h 594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9830">
                <a:moveTo>
                  <a:pt x="7881720" y="0"/>
                </a:moveTo>
                <a:cubicBezTo>
                  <a:pt x="9355414" y="0"/>
                  <a:pt x="10753901" y="322000"/>
                  <a:pt x="12010662" y="899481"/>
                </a:cubicBezTo>
                <a:lnTo>
                  <a:pt x="12192000" y="986685"/>
                </a:lnTo>
                <a:lnTo>
                  <a:pt x="12192000" y="5949830"/>
                </a:lnTo>
                <a:lnTo>
                  <a:pt x="0" y="5949830"/>
                </a:lnTo>
                <a:lnTo>
                  <a:pt x="0" y="3911812"/>
                </a:lnTo>
                <a:lnTo>
                  <a:pt x="38451" y="3858251"/>
                </a:lnTo>
                <a:cubicBezTo>
                  <a:pt x="1848767" y="1511610"/>
                  <a:pt x="4688716" y="0"/>
                  <a:pt x="7881720" y="0"/>
                </a:cubicBezTo>
                <a:close/>
              </a:path>
            </a:pathLst>
          </a:cu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t>`</a:t>
            </a:r>
          </a:p>
        </p:txBody>
      </p:sp>
      <p:sp>
        <p:nvSpPr>
          <p:cNvPr id="26" name="Freeform 25">
            <a:extLst>
              <a:ext uri="{FF2B5EF4-FFF2-40B4-BE49-F238E27FC236}">
                <a16:creationId xmlns:a16="http://schemas.microsoft.com/office/drawing/2014/main" id="{769FEBDB-E9D1-A145-91D7-7DAC3E7BB752}"/>
              </a:ext>
            </a:extLst>
          </p:cNvPr>
          <p:cNvSpPr>
            <a:spLocks noChangeAspect="1"/>
          </p:cNvSpPr>
          <p:nvPr userDrawn="1"/>
        </p:nvSpPr>
        <p:spPr>
          <a:xfrm>
            <a:off x="0" y="1137302"/>
            <a:ext cx="12192000" cy="5720698"/>
          </a:xfrm>
          <a:custGeom>
            <a:avLst/>
            <a:gdLst>
              <a:gd name="connsiteX0" fmla="*/ 7467090 w 12192000"/>
              <a:gd name="connsiteY0" fmla="*/ 0 h 5720698"/>
              <a:gd name="connsiteX1" fmla="*/ 11907231 w 12192000"/>
              <a:gd name="connsiteY1" fmla="*/ 1049135 h 5720698"/>
              <a:gd name="connsiteX2" fmla="*/ 12192000 w 12192000"/>
              <a:gd name="connsiteY2" fmla="*/ 1198555 h 5720698"/>
              <a:gd name="connsiteX3" fmla="*/ 12192000 w 12192000"/>
              <a:gd name="connsiteY3" fmla="*/ 5720698 h 5720698"/>
              <a:gd name="connsiteX4" fmla="*/ 0 w 12192000"/>
              <a:gd name="connsiteY4" fmla="*/ 5720698 h 5720698"/>
              <a:gd name="connsiteX5" fmla="*/ 0 w 12192000"/>
              <a:gd name="connsiteY5" fmla="*/ 3401332 h 5720698"/>
              <a:gd name="connsiteX6" fmla="*/ 59556 w 12192000"/>
              <a:gd name="connsiteY6" fmla="*/ 3331849 h 5720698"/>
              <a:gd name="connsiteX7" fmla="*/ 7467090 w 12192000"/>
              <a:gd name="connsiteY7" fmla="*/ 0 h 572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0698">
                <a:moveTo>
                  <a:pt x="7467090" y="0"/>
                </a:moveTo>
                <a:cubicBezTo>
                  <a:pt x="9063591" y="0"/>
                  <a:pt x="10571829" y="377902"/>
                  <a:pt x="11907231" y="1049135"/>
                </a:cubicBezTo>
                <a:lnTo>
                  <a:pt x="12192000" y="1198555"/>
                </a:lnTo>
                <a:lnTo>
                  <a:pt x="12192000" y="5720698"/>
                </a:lnTo>
                <a:lnTo>
                  <a:pt x="0" y="5720698"/>
                </a:lnTo>
                <a:lnTo>
                  <a:pt x="0" y="3401332"/>
                </a:lnTo>
                <a:lnTo>
                  <a:pt x="59556" y="3331849"/>
                </a:lnTo>
                <a:cubicBezTo>
                  <a:pt x="1873142" y="1287999"/>
                  <a:pt x="4519702" y="0"/>
                  <a:pt x="7467090" y="0"/>
                </a:cubicBezTo>
                <a:close/>
              </a:path>
            </a:pathLst>
          </a:custGeom>
          <a:solidFill>
            <a:srgbClr val="1537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ubtitle 2">
            <a:extLst>
              <a:ext uri="{FF2B5EF4-FFF2-40B4-BE49-F238E27FC236}">
                <a16:creationId xmlns:a16="http://schemas.microsoft.com/office/drawing/2014/main" id="{A8327DDD-4D36-DC48-92FB-4706921A3A01}"/>
              </a:ext>
            </a:extLst>
          </p:cNvPr>
          <p:cNvSpPr>
            <a:spLocks noGrp="1"/>
          </p:cNvSpPr>
          <p:nvPr userDrawn="1">
            <p:ph type="subTitle" idx="1" hasCustomPrompt="1"/>
          </p:nvPr>
        </p:nvSpPr>
        <p:spPr>
          <a:xfrm>
            <a:off x="5289331" y="3714140"/>
            <a:ext cx="5917324" cy="1691860"/>
          </a:xfrm>
        </p:spPr>
        <p:txBody>
          <a:bodyPr>
            <a:noAutofit/>
          </a:bodyPr>
          <a:lstStyle>
            <a:lvl1pPr marL="0" indent="0" algn="r">
              <a:lnSpc>
                <a:spcPts val="1560"/>
              </a:lnSpc>
              <a:spcAft>
                <a:spcPts val="0"/>
              </a:spcAft>
              <a:buNone/>
              <a:defRPr sz="1800" b="0" i="0">
                <a:solidFill>
                  <a:schemeClr val="bg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your information</a:t>
            </a:r>
          </a:p>
        </p:txBody>
      </p:sp>
      <p:pic>
        <p:nvPicPr>
          <p:cNvPr id="8" name="Picture 7">
            <a:extLst>
              <a:ext uri="{FF2B5EF4-FFF2-40B4-BE49-F238E27FC236}">
                <a16:creationId xmlns:a16="http://schemas.microsoft.com/office/drawing/2014/main" id="{92A4317D-5B1E-8C4B-A51E-18C32DEFD1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2088" y="477157"/>
            <a:ext cx="2304392" cy="571809"/>
          </a:xfrm>
          <a:prstGeom prst="rect">
            <a:avLst/>
          </a:prstGeom>
        </p:spPr>
      </p:pic>
      <p:sp>
        <p:nvSpPr>
          <p:cNvPr id="10" name="TextBox 9">
            <a:extLst>
              <a:ext uri="{FF2B5EF4-FFF2-40B4-BE49-F238E27FC236}">
                <a16:creationId xmlns:a16="http://schemas.microsoft.com/office/drawing/2014/main" id="{69B541BD-FAC5-BE48-9F62-129FB661C962}"/>
              </a:ext>
            </a:extLst>
          </p:cNvPr>
          <p:cNvSpPr txBox="1"/>
          <p:nvPr userDrawn="1"/>
        </p:nvSpPr>
        <p:spPr>
          <a:xfrm>
            <a:off x="7091855" y="3208283"/>
            <a:ext cx="4114800" cy="369332"/>
          </a:xfrm>
          <a:prstGeom prst="rect">
            <a:avLst/>
          </a:prstGeom>
          <a:noFill/>
        </p:spPr>
        <p:txBody>
          <a:bodyPr wrap="square" rtlCol="0">
            <a:spAutoFit/>
          </a:bodyPr>
          <a:lstStyle/>
          <a:p>
            <a:pPr algn="r"/>
            <a:r>
              <a:rPr lang="en-US">
                <a:solidFill>
                  <a:schemeClr val="bg1"/>
                </a:solidFill>
              </a:rPr>
              <a:t>For more information please contact:</a:t>
            </a:r>
          </a:p>
        </p:txBody>
      </p:sp>
      <p:sp>
        <p:nvSpPr>
          <p:cNvPr id="16" name="TextBox 15">
            <a:extLst>
              <a:ext uri="{FF2B5EF4-FFF2-40B4-BE49-F238E27FC236}">
                <a16:creationId xmlns:a16="http://schemas.microsoft.com/office/drawing/2014/main" id="{7BFA9D68-F375-9C44-A330-493987CA859B}"/>
              </a:ext>
            </a:extLst>
          </p:cNvPr>
          <p:cNvSpPr txBox="1"/>
          <p:nvPr userDrawn="1"/>
        </p:nvSpPr>
        <p:spPr>
          <a:xfrm>
            <a:off x="7091855" y="5452535"/>
            <a:ext cx="4114800" cy="646331"/>
          </a:xfrm>
          <a:prstGeom prst="rect">
            <a:avLst/>
          </a:prstGeom>
          <a:noFill/>
        </p:spPr>
        <p:txBody>
          <a:bodyPr wrap="square" rtlCol="0">
            <a:spAutoFit/>
          </a:bodyPr>
          <a:lstStyle/>
          <a:p>
            <a:pPr algn="r"/>
            <a:r>
              <a:rPr lang="en-US">
                <a:solidFill>
                  <a:srgbClr val="A4CD39"/>
                </a:solidFill>
              </a:rPr>
              <a:t>www.uclpartners.com</a:t>
            </a:r>
          </a:p>
          <a:p>
            <a:pPr algn="r"/>
            <a:r>
              <a:rPr lang="en-US">
                <a:solidFill>
                  <a:srgbClr val="A4CD39"/>
                </a:solidFill>
              </a:rPr>
              <a:t>@uclpartners</a:t>
            </a:r>
          </a:p>
        </p:txBody>
      </p:sp>
      <p:sp>
        <p:nvSpPr>
          <p:cNvPr id="17" name="TextBox 16">
            <a:extLst>
              <a:ext uri="{FF2B5EF4-FFF2-40B4-BE49-F238E27FC236}">
                <a16:creationId xmlns:a16="http://schemas.microsoft.com/office/drawing/2014/main" id="{FD800737-51FC-734E-A1FF-64AABB2E4BE6}"/>
              </a:ext>
            </a:extLst>
          </p:cNvPr>
          <p:cNvSpPr txBox="1"/>
          <p:nvPr userDrawn="1"/>
        </p:nvSpPr>
        <p:spPr>
          <a:xfrm>
            <a:off x="7091855" y="2281228"/>
            <a:ext cx="4114800" cy="707886"/>
          </a:xfrm>
          <a:prstGeom prst="rect">
            <a:avLst/>
          </a:prstGeom>
          <a:noFill/>
        </p:spPr>
        <p:txBody>
          <a:bodyPr wrap="square" rtlCol="0">
            <a:spAutoFit/>
          </a:bodyPr>
          <a:lstStyle/>
          <a:p>
            <a:pPr algn="r"/>
            <a:r>
              <a:rPr lang="en-US" sz="4000" b="0" i="0">
                <a:solidFill>
                  <a:srgbClr val="A4CD39"/>
                </a:solidFill>
                <a:latin typeface="Calibri Light" panose="020F0302020204030204" pitchFamily="34" charset="0"/>
                <a:cs typeface="Calibri Light" panose="020F0302020204030204" pitchFamily="34" charset="0"/>
              </a:rPr>
              <a:t>Thank you</a:t>
            </a:r>
          </a:p>
        </p:txBody>
      </p:sp>
      <p:sp>
        <p:nvSpPr>
          <p:cNvPr id="9" name="TextBox 11">
            <a:extLst>
              <a:ext uri="{FF2B5EF4-FFF2-40B4-BE49-F238E27FC236}">
                <a16:creationId xmlns:a16="http://schemas.microsoft.com/office/drawing/2014/main" id="{B9D83E16-814E-46E0-AE73-649E52704FD9}"/>
              </a:ext>
            </a:extLst>
          </p:cNvPr>
          <p:cNvSpPr txBox="1"/>
          <p:nvPr userDrawn="1"/>
        </p:nvSpPr>
        <p:spPr>
          <a:xfrm>
            <a:off x="266740" y="6544460"/>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2022</a:t>
            </a:r>
          </a:p>
        </p:txBody>
      </p:sp>
    </p:spTree>
    <p:extLst>
      <p:ext uri="{BB962C8B-B14F-4D97-AF65-F5344CB8AC3E}">
        <p14:creationId xmlns:p14="http://schemas.microsoft.com/office/powerpoint/2010/main" val="9152424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TextBox 11">
            <a:extLst>
              <a:ext uri="{FF2B5EF4-FFF2-40B4-BE49-F238E27FC236}">
                <a16:creationId xmlns:a16="http://schemas.microsoft.com/office/drawing/2014/main" id="{7405C1D8-0F25-4641-8EBB-9CD72E701DEB}"/>
              </a:ext>
            </a:extLst>
          </p:cNvPr>
          <p:cNvSpPr txBox="1"/>
          <p:nvPr userDrawn="1"/>
        </p:nvSpPr>
        <p:spPr>
          <a:xfrm>
            <a:off x="363722" y="6594630"/>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tx1"/>
                </a:solidFill>
              </a:rPr>
              <a:t>Copyright © UCLPartners 2022</a:t>
            </a:r>
          </a:p>
        </p:txBody>
      </p:sp>
    </p:spTree>
    <p:extLst>
      <p:ext uri="{BB962C8B-B14F-4D97-AF65-F5344CB8AC3E}">
        <p14:creationId xmlns:p14="http://schemas.microsoft.com/office/powerpoint/2010/main" val="36328105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opy + logo top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D564C-6FC6-814E-A967-BA0B23EB7BCA}"/>
              </a:ext>
            </a:extLst>
          </p:cNvPr>
          <p:cNvSpPr>
            <a:spLocks noGrp="1"/>
          </p:cNvSpPr>
          <p:nvPr>
            <p:ph type="title"/>
          </p:nvPr>
        </p:nvSpPr>
        <p:spPr>
          <a:xfrm>
            <a:off x="489857" y="425309"/>
            <a:ext cx="9499270" cy="544510"/>
          </a:xfrm>
        </p:spPr>
        <p:txBody>
          <a:bodyPr anchor="t">
            <a:normAutofit/>
          </a:bodyPr>
          <a:lstStyle>
            <a:lvl1pPr>
              <a:defRPr sz="2800" b="0" i="0">
                <a:solidFill>
                  <a:srgbClr val="42B6E6"/>
                </a:solidFill>
                <a:latin typeface="+mj-lt"/>
                <a:cs typeface="Calibri Light" panose="020F0302020204030204" pitchFamily="34" charset="0"/>
              </a:defRPr>
            </a:lvl1pPr>
          </a:lstStyle>
          <a:p>
            <a:r>
              <a:rPr lang="en-US"/>
              <a:t>Click to edit Master title style</a:t>
            </a:r>
          </a:p>
        </p:txBody>
      </p:sp>
      <p:sp>
        <p:nvSpPr>
          <p:cNvPr id="25" name="Content Placeholder 2">
            <a:extLst>
              <a:ext uri="{FF2B5EF4-FFF2-40B4-BE49-F238E27FC236}">
                <a16:creationId xmlns:a16="http://schemas.microsoft.com/office/drawing/2014/main" id="{FDA39F5A-3987-6046-B56E-77AC176D98C5}"/>
              </a:ext>
            </a:extLst>
          </p:cNvPr>
          <p:cNvSpPr>
            <a:spLocks noGrp="1"/>
          </p:cNvSpPr>
          <p:nvPr>
            <p:ph idx="1"/>
          </p:nvPr>
        </p:nvSpPr>
        <p:spPr>
          <a:xfrm>
            <a:off x="489856" y="1122218"/>
            <a:ext cx="11147961" cy="5310473"/>
          </a:xfrm>
        </p:spPr>
        <p:txBody>
          <a:bodyPr/>
          <a:lstStyle>
            <a:lvl1pPr>
              <a:defRPr sz="24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0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4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11">
            <a:extLst>
              <a:ext uri="{FF2B5EF4-FFF2-40B4-BE49-F238E27FC236}">
                <a16:creationId xmlns:a16="http://schemas.microsoft.com/office/drawing/2014/main" id="{6ECAF191-2745-4220-A00C-70E4B0D65CDF}"/>
              </a:ext>
            </a:extLst>
          </p:cNvPr>
          <p:cNvSpPr txBox="1"/>
          <p:nvPr userDrawn="1"/>
        </p:nvSpPr>
        <p:spPr>
          <a:xfrm>
            <a:off x="363722" y="6585090"/>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tx1"/>
                </a:solidFill>
              </a:rPr>
              <a:t>Copyright © UCLPartners 2023</a:t>
            </a:r>
          </a:p>
        </p:txBody>
      </p:sp>
      <p:pic>
        <p:nvPicPr>
          <p:cNvPr id="6" name="Picture 5" descr="A blue and green text on a black background&#10;&#10;AI-generated content may be incorrect.">
            <a:extLst>
              <a:ext uri="{FF2B5EF4-FFF2-40B4-BE49-F238E27FC236}">
                <a16:creationId xmlns:a16="http://schemas.microsoft.com/office/drawing/2014/main" id="{45FF6245-1694-5BC2-9C27-D01A351A1A24}"/>
              </a:ext>
            </a:extLst>
          </p:cNvPr>
          <p:cNvPicPr>
            <a:picLocks noChangeAspect="1"/>
          </p:cNvPicPr>
          <p:nvPr userDrawn="1"/>
        </p:nvPicPr>
        <p:blipFill>
          <a:blip r:embed="rId2"/>
          <a:stretch>
            <a:fillRect/>
          </a:stretch>
        </p:blipFill>
        <p:spPr>
          <a:xfrm>
            <a:off x="10052347" y="-374353"/>
            <a:ext cx="1800000" cy="1800000"/>
          </a:xfrm>
          <a:prstGeom prst="rect">
            <a:avLst/>
          </a:prstGeom>
        </p:spPr>
      </p:pic>
    </p:spTree>
    <p:extLst>
      <p:ext uri="{BB962C8B-B14F-4D97-AF65-F5344CB8AC3E}">
        <p14:creationId xmlns:p14="http://schemas.microsoft.com/office/powerpoint/2010/main" val="1949072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op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D1ABAA4-D1C9-FD4D-855D-E9B4F0723271}"/>
              </a:ext>
            </a:extLst>
          </p:cNvPr>
          <p:cNvSpPr>
            <a:spLocks noGrp="1"/>
          </p:cNvSpPr>
          <p:nvPr>
            <p:ph type="title"/>
          </p:nvPr>
        </p:nvSpPr>
        <p:spPr>
          <a:xfrm>
            <a:off x="653143" y="511630"/>
            <a:ext cx="11051485" cy="945977"/>
          </a:xfrm>
        </p:spPr>
        <p:txBody>
          <a:bodyPr anchor="t">
            <a:normAutofit/>
          </a:bodyPr>
          <a:lstStyle>
            <a:lvl1pPr>
              <a:defRPr sz="3800" b="0" i="0">
                <a:solidFill>
                  <a:srgbClr val="42B6E6"/>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D298DD37-482C-6746-B635-657D81AD381E}"/>
              </a:ext>
            </a:extLst>
          </p:cNvPr>
          <p:cNvSpPr>
            <a:spLocks noGrp="1"/>
          </p:cNvSpPr>
          <p:nvPr>
            <p:ph idx="1"/>
          </p:nvPr>
        </p:nvSpPr>
        <p:spPr>
          <a:xfrm>
            <a:off x="653143" y="1487256"/>
            <a:ext cx="11051485" cy="4351338"/>
          </a:xfrm>
        </p:spPr>
        <p:txBody>
          <a:bodyPr/>
          <a:lstStyle>
            <a:lvl1pPr>
              <a:defRPr sz="26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2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5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745F429-FCAE-F644-8410-5FDAD7AD3FD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09746" y="6207710"/>
            <a:ext cx="1766541" cy="330400"/>
          </a:xfrm>
          <a:prstGeom prst="rect">
            <a:avLst/>
          </a:prstGeom>
        </p:spPr>
      </p:pic>
    </p:spTree>
    <p:extLst>
      <p:ext uri="{BB962C8B-B14F-4D97-AF65-F5344CB8AC3E}">
        <p14:creationId xmlns:p14="http://schemas.microsoft.com/office/powerpoint/2010/main" val="15657168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899525A-CAA4-BDA7-78AC-A04874FB9047}"/>
              </a:ext>
            </a:extLst>
          </p:cNvPr>
          <p:cNvSpPr>
            <a:spLocks noGrp="1"/>
          </p:cNvSpPr>
          <p:nvPr>
            <p:ph type="pic" sz="quarter" idx="10"/>
          </p:nvPr>
        </p:nvSpPr>
        <p:spPr>
          <a:xfrm>
            <a:off x="1676400" y="571500"/>
            <a:ext cx="2679700" cy="5715000"/>
          </a:xfrm>
          <a:prstGeom prst="roundRect">
            <a:avLst>
              <a:gd name="adj" fmla="val 10731"/>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27768219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General Content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p:txBody>
          <a:bodyPr/>
          <a:lstStyle>
            <a:lvl1pPr>
              <a:defRPr b="1" i="0">
                <a:latin typeface="Aleo" pitchFamily="2" charset="77"/>
                <a:ea typeface="Open Sans" panose="020B0606030504020204" pitchFamily="34" charset="0"/>
                <a:cs typeface="Open Sans" panose="020B0606030504020204" pitchFamily="34" charset="0"/>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9A415BB8-D774-B2F2-0625-9BFD606D45DE}"/>
              </a:ext>
            </a:extLst>
          </p:cNvPr>
          <p:cNvSpPr>
            <a:spLocks noGrp="1"/>
          </p:cNvSpPr>
          <p:nvPr>
            <p:ph sz="half" idx="1"/>
          </p:nvPr>
        </p:nvSpPr>
        <p:spPr>
          <a:xfrm>
            <a:off x="447676" y="1304925"/>
            <a:ext cx="5576887" cy="4572000"/>
          </a:xfrm>
        </p:spPr>
        <p:txBody>
          <a:bodyPr/>
          <a:lstStyle>
            <a:lvl1pPr marL="0" indent="0">
              <a:spcBef>
                <a:spcPts val="0"/>
              </a:spcBef>
              <a:spcAft>
                <a:spcPts val="1200"/>
              </a:spcAft>
              <a:buNone/>
              <a:defRPr sz="2000" b="0" i="0">
                <a:latin typeface="Open Sans" panose="020B0606030504020204" pitchFamily="34" charset="0"/>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GB"/>
              <a:t>Click to edit Master text styles</a:t>
            </a:r>
          </a:p>
        </p:txBody>
      </p:sp>
      <p:sp>
        <p:nvSpPr>
          <p:cNvPr id="5" name="Picture Placeholder 2">
            <a:extLst>
              <a:ext uri="{FF2B5EF4-FFF2-40B4-BE49-F238E27FC236}">
                <a16:creationId xmlns:a16="http://schemas.microsoft.com/office/drawing/2014/main" id="{6DDCFD92-E162-5C0C-839B-143E56BEFA3A}"/>
              </a:ext>
            </a:extLst>
          </p:cNvPr>
          <p:cNvSpPr>
            <a:spLocks noGrp="1"/>
          </p:cNvSpPr>
          <p:nvPr>
            <p:ph type="pic" idx="13"/>
          </p:nvPr>
        </p:nvSpPr>
        <p:spPr>
          <a:xfrm>
            <a:off x="6167439" y="1304925"/>
            <a:ext cx="5586412" cy="4572000"/>
          </a:xfrm>
        </p:spPr>
        <p:txBody>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Tree>
    <p:extLst>
      <p:ext uri="{BB962C8B-B14F-4D97-AF65-F5344CB8AC3E}">
        <p14:creationId xmlns:p14="http://schemas.microsoft.com/office/powerpoint/2010/main" val="3130751543"/>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A7B4F46-B680-0559-2991-FA255AA792BD}"/>
              </a:ext>
            </a:extLst>
          </p:cNvPr>
          <p:cNvSpPr>
            <a:spLocks noGrp="1"/>
          </p:cNvSpPr>
          <p:nvPr>
            <p:ph type="pic" sz="quarter" idx="10"/>
          </p:nvPr>
        </p:nvSpPr>
        <p:spPr>
          <a:xfrm>
            <a:off x="0" y="0"/>
            <a:ext cx="12192000" cy="6858001"/>
          </a:xfrm>
          <a:custGeom>
            <a:avLst/>
            <a:gdLst>
              <a:gd name="connsiteX0" fmla="*/ 0 w 12192000"/>
              <a:gd name="connsiteY0" fmla="*/ 0 h 6858001"/>
              <a:gd name="connsiteX1" fmla="*/ 7422555 w 12192000"/>
              <a:gd name="connsiteY1" fmla="*/ 0 h 6858001"/>
              <a:gd name="connsiteX2" fmla="*/ 7450053 w 12192000"/>
              <a:gd name="connsiteY2" fmla="*/ 17629 h 6858001"/>
              <a:gd name="connsiteX3" fmla="*/ 12181438 w 12192000"/>
              <a:gd name="connsiteY3" fmla="*/ 5487097 h 6858001"/>
              <a:gd name="connsiteX4" fmla="*/ 12192000 w 12192000"/>
              <a:gd name="connsiteY4" fmla="*/ 5510460 h 6858001"/>
              <a:gd name="connsiteX5" fmla="*/ 12192000 w 12192000"/>
              <a:gd name="connsiteY5" fmla="*/ 6858001 h 6858001"/>
              <a:gd name="connsiteX6" fmla="*/ 0 w 12192000"/>
              <a:gd name="connsiteY6"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1">
                <a:moveTo>
                  <a:pt x="0" y="0"/>
                </a:moveTo>
                <a:lnTo>
                  <a:pt x="7422555" y="0"/>
                </a:lnTo>
                <a:lnTo>
                  <a:pt x="7450053" y="17629"/>
                </a:lnTo>
                <a:cubicBezTo>
                  <a:pt x="9472394" y="1383895"/>
                  <a:pt x="11113745" y="3271275"/>
                  <a:pt x="12181438" y="5487097"/>
                </a:cubicBezTo>
                <a:lnTo>
                  <a:pt x="12192000" y="5510460"/>
                </a:lnTo>
                <a:lnTo>
                  <a:pt x="12192000" y="6858001"/>
                </a:lnTo>
                <a:lnTo>
                  <a:pt x="0" y="6858001"/>
                </a:lnTo>
                <a:close/>
              </a:path>
            </a:pathLst>
          </a:custGeom>
          <a:solidFill>
            <a:schemeClr val="tx2">
              <a:lumMod val="20000"/>
              <a:lumOff val="80000"/>
            </a:schemeClr>
          </a:solidFill>
        </p:spPr>
        <p:txBody>
          <a:bodyPr wrap="square">
            <a:noAutofit/>
          </a:bodyPr>
          <a:lstStyle/>
          <a:p>
            <a:endParaRPr lang="en-GB"/>
          </a:p>
        </p:txBody>
      </p:sp>
    </p:spTree>
    <p:extLst>
      <p:ext uri="{BB962C8B-B14F-4D97-AF65-F5344CB8AC3E}">
        <p14:creationId xmlns:p14="http://schemas.microsoft.com/office/powerpoint/2010/main" val="3918908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esentation Cover_change image">
    <p:bg>
      <p:bgRef idx="1001">
        <a:schemeClr val="bg1"/>
      </p:bgRef>
    </p:bg>
    <p:spTree>
      <p:nvGrpSpPr>
        <p:cNvPr id="1" name=""/>
        <p:cNvGrpSpPr/>
        <p:nvPr/>
      </p:nvGrpSpPr>
      <p:grpSpPr>
        <a:xfrm>
          <a:off x="0" y="0"/>
          <a:ext cx="0" cy="0"/>
          <a:chOff x="0" y="0"/>
          <a:chExt cx="0" cy="0"/>
        </a:xfrm>
      </p:grpSpPr>
      <p:sp>
        <p:nvSpPr>
          <p:cNvPr id="21" name="Freeform 20">
            <a:extLst>
              <a:ext uri="{FF2B5EF4-FFF2-40B4-BE49-F238E27FC236}">
                <a16:creationId xmlns:a16="http://schemas.microsoft.com/office/drawing/2014/main" id="{1A8BC93D-D133-2047-A9D8-86862D7A1030}"/>
              </a:ext>
            </a:extLst>
          </p:cNvPr>
          <p:cNvSpPr/>
          <p:nvPr userDrawn="1"/>
        </p:nvSpPr>
        <p:spPr>
          <a:xfrm>
            <a:off x="0" y="1101367"/>
            <a:ext cx="12192000" cy="5756633"/>
          </a:xfrm>
          <a:custGeom>
            <a:avLst/>
            <a:gdLst>
              <a:gd name="connsiteX0" fmla="*/ 4759021 w 12192000"/>
              <a:gd name="connsiteY0" fmla="*/ 0 h 5756633"/>
              <a:gd name="connsiteX1" fmla="*/ 11709042 w 12192000"/>
              <a:gd name="connsiteY1" fmla="*/ 811338 h 5756633"/>
              <a:gd name="connsiteX2" fmla="*/ 12192000 w 12192000"/>
              <a:gd name="connsiteY2" fmla="*/ 939043 h 5756633"/>
              <a:gd name="connsiteX3" fmla="*/ 12192000 w 12192000"/>
              <a:gd name="connsiteY3" fmla="*/ 5756633 h 5756633"/>
              <a:gd name="connsiteX4" fmla="*/ 0 w 12192000"/>
              <a:gd name="connsiteY4" fmla="*/ 5756633 h 5756633"/>
              <a:gd name="connsiteX5" fmla="*/ 0 w 12192000"/>
              <a:gd name="connsiteY5" fmla="*/ 371314 h 5756633"/>
              <a:gd name="connsiteX6" fmla="*/ 58760 w 12192000"/>
              <a:gd name="connsiteY6" fmla="*/ 361104 h 5756633"/>
              <a:gd name="connsiteX7" fmla="*/ 4759021 w 12192000"/>
              <a:gd name="connsiteY7" fmla="*/ 0 h 575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56633">
                <a:moveTo>
                  <a:pt x="4759021" y="0"/>
                </a:moveTo>
                <a:cubicBezTo>
                  <a:pt x="7228545" y="0"/>
                  <a:pt x="9578604" y="289332"/>
                  <a:pt x="11709042" y="811338"/>
                </a:cubicBezTo>
                <a:lnTo>
                  <a:pt x="12192000" y="939043"/>
                </a:lnTo>
                <a:lnTo>
                  <a:pt x="12192000" y="5756633"/>
                </a:lnTo>
                <a:lnTo>
                  <a:pt x="0" y="5756633"/>
                </a:lnTo>
                <a:lnTo>
                  <a:pt x="0" y="371314"/>
                </a:lnTo>
                <a:lnTo>
                  <a:pt x="58760" y="361104"/>
                </a:lnTo>
                <a:cubicBezTo>
                  <a:pt x="1554440" y="125781"/>
                  <a:pt x="3130763" y="0"/>
                  <a:pt x="475902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2A4317D-5B1E-8C4B-A51E-18C32DEFD1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17421" y="525514"/>
            <a:ext cx="2304392" cy="571809"/>
          </a:xfrm>
          <a:prstGeom prst="rect">
            <a:avLst/>
          </a:prstGeom>
        </p:spPr>
      </p:pic>
      <p:sp>
        <p:nvSpPr>
          <p:cNvPr id="2" name="Title 1">
            <a:extLst>
              <a:ext uri="{FF2B5EF4-FFF2-40B4-BE49-F238E27FC236}">
                <a16:creationId xmlns:a16="http://schemas.microsoft.com/office/drawing/2014/main" id="{8A7B9071-BE78-6949-9477-B869BA077687}"/>
              </a:ext>
            </a:extLst>
          </p:cNvPr>
          <p:cNvSpPr>
            <a:spLocks noGrp="1"/>
          </p:cNvSpPr>
          <p:nvPr>
            <p:ph type="ctrTitle"/>
          </p:nvPr>
        </p:nvSpPr>
        <p:spPr>
          <a:xfrm>
            <a:off x="5416737" y="2647745"/>
            <a:ext cx="6282565" cy="2387600"/>
          </a:xfrm>
        </p:spPr>
        <p:txBody>
          <a:bodyPr anchor="b">
            <a:normAutofit/>
          </a:bodyPr>
          <a:lstStyle>
            <a:lvl1pPr algn="l">
              <a:defRPr sz="40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8327DDD-4D36-DC48-92FB-4706921A3A01}"/>
              </a:ext>
            </a:extLst>
          </p:cNvPr>
          <p:cNvSpPr>
            <a:spLocks noGrp="1"/>
          </p:cNvSpPr>
          <p:nvPr>
            <p:ph type="subTitle" idx="1"/>
          </p:nvPr>
        </p:nvSpPr>
        <p:spPr>
          <a:xfrm>
            <a:off x="5416737" y="5193084"/>
            <a:ext cx="6282565" cy="1233612"/>
          </a:xfrm>
        </p:spPr>
        <p:txBody>
          <a:bodyPr>
            <a:normAutofit/>
          </a:bodyPr>
          <a:lstStyle>
            <a:lvl1pPr marL="0" indent="0" algn="l">
              <a:lnSpc>
                <a:spcPts val="2180"/>
              </a:lnSpc>
              <a:spcAft>
                <a:spcPts val="600"/>
              </a:spcAft>
              <a:buNone/>
              <a:defRPr sz="20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Oval 10"/>
          <p:cNvSpPr/>
          <p:nvPr userDrawn="1"/>
        </p:nvSpPr>
        <p:spPr>
          <a:xfrm>
            <a:off x="-1500753" y="-1553928"/>
            <a:ext cx="6840000" cy="6840000"/>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4A2D5411-BAC7-4DCC-9083-6139D45AD12A}"/>
              </a:ext>
            </a:extLst>
          </p:cNvPr>
          <p:cNvSpPr>
            <a:spLocks noGrp="1"/>
          </p:cNvSpPr>
          <p:nvPr>
            <p:ph type="pic" sz="quarter" idx="10"/>
          </p:nvPr>
        </p:nvSpPr>
        <p:spPr>
          <a:xfrm>
            <a:off x="-1788648" y="-1423608"/>
            <a:ext cx="6839999" cy="6840000"/>
          </a:xfrm>
          <a:prstGeom prst="flowChartConnector">
            <a:avLst/>
          </a:prstGeom>
        </p:spPr>
        <p:txBody>
          <a:bodyPr/>
          <a:lstStyle>
            <a:lvl1pPr>
              <a:defRPr/>
            </a:lvl1pPr>
          </a:lstStyle>
          <a:p>
            <a:r>
              <a:rPr lang="en-US"/>
              <a:t>Click icon to add picture</a:t>
            </a:r>
            <a:endParaRPr lang="en-GB"/>
          </a:p>
        </p:txBody>
      </p:sp>
      <p:sp>
        <p:nvSpPr>
          <p:cNvPr id="9" name="TextBox 11">
            <a:extLst>
              <a:ext uri="{FF2B5EF4-FFF2-40B4-BE49-F238E27FC236}">
                <a16:creationId xmlns:a16="http://schemas.microsoft.com/office/drawing/2014/main" id="{A6B9208D-A8E9-44FE-A5BC-C7F65C4B8975}"/>
              </a:ext>
            </a:extLst>
          </p:cNvPr>
          <p:cNvSpPr txBox="1"/>
          <p:nvPr userDrawn="1"/>
        </p:nvSpPr>
        <p:spPr>
          <a:xfrm>
            <a:off x="266740" y="6538881"/>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bg1"/>
                </a:solidFill>
              </a:rPr>
              <a:t>Copyright © UCLPartners 2022</a:t>
            </a:r>
          </a:p>
        </p:txBody>
      </p:sp>
    </p:spTree>
    <p:extLst>
      <p:ext uri="{BB962C8B-B14F-4D97-AF65-F5344CB8AC3E}">
        <p14:creationId xmlns:p14="http://schemas.microsoft.com/office/powerpoint/2010/main" val="1015376929"/>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912BBBFE-A746-16C9-FD12-875993025829}"/>
              </a:ext>
            </a:extLst>
          </p:cNvPr>
          <p:cNvSpPr/>
          <p:nvPr userDrawn="1"/>
        </p:nvSpPr>
        <p:spPr>
          <a:xfrm>
            <a:off x="0" y="0"/>
            <a:ext cx="12192000" cy="6858001"/>
          </a:xfrm>
          <a:custGeom>
            <a:avLst/>
            <a:gdLst>
              <a:gd name="connsiteX0" fmla="*/ 0 w 12192000"/>
              <a:gd name="connsiteY0" fmla="*/ 0 h 6858001"/>
              <a:gd name="connsiteX1" fmla="*/ 7422555 w 12192000"/>
              <a:gd name="connsiteY1" fmla="*/ 0 h 6858001"/>
              <a:gd name="connsiteX2" fmla="*/ 7450053 w 12192000"/>
              <a:gd name="connsiteY2" fmla="*/ 17629 h 6858001"/>
              <a:gd name="connsiteX3" fmla="*/ 12181438 w 12192000"/>
              <a:gd name="connsiteY3" fmla="*/ 5487097 h 6858001"/>
              <a:gd name="connsiteX4" fmla="*/ 12192000 w 12192000"/>
              <a:gd name="connsiteY4" fmla="*/ 5510460 h 6858001"/>
              <a:gd name="connsiteX5" fmla="*/ 12192000 w 12192000"/>
              <a:gd name="connsiteY5" fmla="*/ 6858001 h 6858001"/>
              <a:gd name="connsiteX6" fmla="*/ 0 w 12192000"/>
              <a:gd name="connsiteY6"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1">
                <a:moveTo>
                  <a:pt x="0" y="0"/>
                </a:moveTo>
                <a:lnTo>
                  <a:pt x="7422555" y="0"/>
                </a:lnTo>
                <a:lnTo>
                  <a:pt x="7450053" y="17629"/>
                </a:lnTo>
                <a:cubicBezTo>
                  <a:pt x="9472394" y="1383895"/>
                  <a:pt x="11113745" y="3271275"/>
                  <a:pt x="12181438" y="5487097"/>
                </a:cubicBezTo>
                <a:lnTo>
                  <a:pt x="12192000" y="5510460"/>
                </a:lnTo>
                <a:lnTo>
                  <a:pt x="12192000"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 name="Freeform 5">
            <a:extLst>
              <a:ext uri="{FF2B5EF4-FFF2-40B4-BE49-F238E27FC236}">
                <a16:creationId xmlns:a16="http://schemas.microsoft.com/office/drawing/2014/main" id="{55A420D8-A685-FB38-66F1-7F71E5DFB05D}"/>
              </a:ext>
            </a:extLst>
          </p:cNvPr>
          <p:cNvSpPr>
            <a:spLocks noGrp="1"/>
          </p:cNvSpPr>
          <p:nvPr>
            <p:ph type="pic" sz="quarter" idx="10"/>
          </p:nvPr>
        </p:nvSpPr>
        <p:spPr>
          <a:xfrm>
            <a:off x="0" y="0"/>
            <a:ext cx="4022102" cy="3805140"/>
          </a:xfrm>
          <a:custGeom>
            <a:avLst/>
            <a:gdLst>
              <a:gd name="connsiteX0" fmla="*/ 0 w 4022102"/>
              <a:gd name="connsiteY0" fmla="*/ 0 h 3805140"/>
              <a:gd name="connsiteX1" fmla="*/ 3529658 w 4022102"/>
              <a:gd name="connsiteY1" fmla="*/ 0 h 3805140"/>
              <a:gd name="connsiteX2" fmla="*/ 3618269 w 4022102"/>
              <a:gd name="connsiteY2" fmla="*/ 118498 h 3805140"/>
              <a:gd name="connsiteX3" fmla="*/ 4022102 w 4022102"/>
              <a:gd name="connsiteY3" fmla="*/ 1440558 h 3805140"/>
              <a:gd name="connsiteX4" fmla="*/ 1657521 w 4022102"/>
              <a:gd name="connsiteY4" fmla="*/ 3805140 h 3805140"/>
              <a:gd name="connsiteX5" fmla="*/ 153428 w 4022102"/>
              <a:gd name="connsiteY5" fmla="*/ 3265185 h 3805140"/>
              <a:gd name="connsiteX6" fmla="*/ 0 w 4022102"/>
              <a:gd name="connsiteY6" fmla="*/ 3125740 h 380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2102" h="3805140">
                <a:moveTo>
                  <a:pt x="0" y="0"/>
                </a:moveTo>
                <a:lnTo>
                  <a:pt x="3529658" y="0"/>
                </a:lnTo>
                <a:lnTo>
                  <a:pt x="3618269" y="118498"/>
                </a:lnTo>
                <a:cubicBezTo>
                  <a:pt x="3873228" y="495887"/>
                  <a:pt x="4022102" y="950837"/>
                  <a:pt x="4022102" y="1440558"/>
                </a:cubicBezTo>
                <a:cubicBezTo>
                  <a:pt x="4022102" y="2746481"/>
                  <a:pt x="2963443" y="3805140"/>
                  <a:pt x="1657521" y="3805140"/>
                </a:cubicBezTo>
                <a:cubicBezTo>
                  <a:pt x="1086180" y="3805140"/>
                  <a:pt x="562167" y="3602506"/>
                  <a:pt x="153428" y="3265185"/>
                </a:cubicBezTo>
                <a:lnTo>
                  <a:pt x="0" y="3125740"/>
                </a:lnTo>
                <a:close/>
              </a:path>
            </a:pathLst>
          </a:custGeom>
          <a:solidFill>
            <a:schemeClr val="bg2"/>
          </a:solidFill>
          <a:ln>
            <a:noFill/>
          </a:ln>
        </p:spPr>
        <p:txBody>
          <a:bodyPr wrap="square" anchor="ctr">
            <a:noAutofit/>
          </a:bodyPr>
          <a:lstStyle>
            <a:lvl1pPr marL="0" indent="0" algn="ctr">
              <a:buNone/>
              <a:defRPr sz="1600"/>
            </a:lvl1pPr>
          </a:lstStyle>
          <a:p>
            <a:endParaRPr lang="en-GB"/>
          </a:p>
        </p:txBody>
      </p:sp>
    </p:spTree>
    <p:extLst>
      <p:ext uri="{BB962C8B-B14F-4D97-AF65-F5344CB8AC3E}">
        <p14:creationId xmlns:p14="http://schemas.microsoft.com/office/powerpoint/2010/main" val="38458065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FCAC4DE-8AFF-BDC4-C3E9-9E4E2322BECF}"/>
              </a:ext>
            </a:extLst>
          </p:cNvPr>
          <p:cNvSpPr/>
          <p:nvPr userDrawn="1"/>
        </p:nvSpPr>
        <p:spPr>
          <a:xfrm>
            <a:off x="7422555" y="0"/>
            <a:ext cx="4769444" cy="5510458"/>
          </a:xfrm>
          <a:custGeom>
            <a:avLst/>
            <a:gdLst>
              <a:gd name="connsiteX0" fmla="*/ 0 w 4769444"/>
              <a:gd name="connsiteY0" fmla="*/ 0 h 5510458"/>
              <a:gd name="connsiteX1" fmla="*/ 4769444 w 4769444"/>
              <a:gd name="connsiteY1" fmla="*/ 0 h 5510458"/>
              <a:gd name="connsiteX2" fmla="*/ 4769444 w 4769444"/>
              <a:gd name="connsiteY2" fmla="*/ 5510458 h 5510458"/>
              <a:gd name="connsiteX3" fmla="*/ 4758883 w 4769444"/>
              <a:gd name="connsiteY3" fmla="*/ 5487097 h 5510458"/>
              <a:gd name="connsiteX4" fmla="*/ 27498 w 4769444"/>
              <a:gd name="connsiteY4" fmla="*/ 17629 h 5510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9444" h="5510458">
                <a:moveTo>
                  <a:pt x="0" y="0"/>
                </a:moveTo>
                <a:lnTo>
                  <a:pt x="4769444" y="0"/>
                </a:lnTo>
                <a:lnTo>
                  <a:pt x="4769444" y="5510458"/>
                </a:lnTo>
                <a:lnTo>
                  <a:pt x="4758883" y="5487097"/>
                </a:lnTo>
                <a:cubicBezTo>
                  <a:pt x="3691190" y="3271275"/>
                  <a:pt x="2049839" y="1383895"/>
                  <a:pt x="27498" y="1762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7199379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02D2-5344-A90E-D2FC-251C779D03C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2CBD22E-0CD8-6C2C-F197-F7AABF9A314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A7366C-36A1-E43B-F88C-AC65437FBC09}"/>
              </a:ext>
            </a:extLst>
          </p:cNvPr>
          <p:cNvSpPr>
            <a:spLocks noGrp="1"/>
          </p:cNvSpPr>
          <p:nvPr>
            <p:ph type="dt" sz="half" idx="10"/>
          </p:nvPr>
        </p:nvSpPr>
        <p:spPr/>
        <p:txBody>
          <a:bodyPr/>
          <a:lstStyle/>
          <a:p>
            <a:fld id="{C9CB353F-B93E-C949-B42F-327168AD0307}" type="datetimeFigureOut">
              <a:rPr lang="en-GB" smtClean="0"/>
              <a:t>09/03/2025</a:t>
            </a:fld>
            <a:endParaRPr lang="en-GB"/>
          </a:p>
        </p:txBody>
      </p:sp>
      <p:sp>
        <p:nvSpPr>
          <p:cNvPr id="5" name="Footer Placeholder 4">
            <a:extLst>
              <a:ext uri="{FF2B5EF4-FFF2-40B4-BE49-F238E27FC236}">
                <a16:creationId xmlns:a16="http://schemas.microsoft.com/office/drawing/2014/main" id="{72710FB8-49A3-B87A-F956-0EB86019D3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68A4BA-E808-67F4-0E17-87DBE8BA5554}"/>
              </a:ext>
            </a:extLst>
          </p:cNvPr>
          <p:cNvSpPr>
            <a:spLocks noGrp="1"/>
          </p:cNvSpPr>
          <p:nvPr>
            <p:ph type="sldNum" sz="quarter" idx="12"/>
          </p:nvPr>
        </p:nvSpPr>
        <p:spPr/>
        <p:txBody>
          <a:bodyPr/>
          <a:lstStyle/>
          <a:p>
            <a:fld id="{508B2B78-6ED0-B142-94FA-2539A8C78F70}" type="slidenum">
              <a:rPr lang="en-GB" smtClean="0"/>
              <a:t>‹#›</a:t>
            </a:fld>
            <a:endParaRPr lang="en-GB"/>
          </a:p>
        </p:txBody>
      </p:sp>
    </p:spTree>
    <p:extLst>
      <p:ext uri="{BB962C8B-B14F-4D97-AF65-F5344CB8AC3E}">
        <p14:creationId xmlns:p14="http://schemas.microsoft.com/office/powerpoint/2010/main" val="28988106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AE207-93FD-F0AF-F25C-8877A69D30D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4841A49B-AC9A-3AF8-E5FF-1BCB8FD3BA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2ECB432-B832-6940-CFAF-9ABC0C2BF7F8}"/>
              </a:ext>
            </a:extLst>
          </p:cNvPr>
          <p:cNvSpPr>
            <a:spLocks noGrp="1"/>
          </p:cNvSpPr>
          <p:nvPr>
            <p:ph type="dt" sz="half" idx="10"/>
          </p:nvPr>
        </p:nvSpPr>
        <p:spPr/>
        <p:txBody>
          <a:bodyPr/>
          <a:lstStyle/>
          <a:p>
            <a:fld id="{C9CB353F-B93E-C949-B42F-327168AD0307}" type="datetimeFigureOut">
              <a:rPr lang="en-GB" smtClean="0"/>
              <a:t>09/03/2025</a:t>
            </a:fld>
            <a:endParaRPr lang="en-GB"/>
          </a:p>
        </p:txBody>
      </p:sp>
      <p:sp>
        <p:nvSpPr>
          <p:cNvPr id="5" name="Footer Placeholder 4">
            <a:extLst>
              <a:ext uri="{FF2B5EF4-FFF2-40B4-BE49-F238E27FC236}">
                <a16:creationId xmlns:a16="http://schemas.microsoft.com/office/drawing/2014/main" id="{6B777F00-F958-D6AD-3F08-388273DA13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47C3BB-44EA-273E-DA88-D71F090FEEB3}"/>
              </a:ext>
            </a:extLst>
          </p:cNvPr>
          <p:cNvSpPr>
            <a:spLocks noGrp="1"/>
          </p:cNvSpPr>
          <p:nvPr>
            <p:ph type="sldNum" sz="quarter" idx="12"/>
          </p:nvPr>
        </p:nvSpPr>
        <p:spPr/>
        <p:txBody>
          <a:bodyPr/>
          <a:lstStyle/>
          <a:p>
            <a:fld id="{508B2B78-6ED0-B142-94FA-2539A8C78F70}" type="slidenum">
              <a:rPr lang="en-GB" smtClean="0"/>
              <a:t>‹#›</a:t>
            </a:fld>
            <a:endParaRPr lang="en-GB"/>
          </a:p>
        </p:txBody>
      </p:sp>
    </p:spTree>
    <p:extLst>
      <p:ext uri="{BB962C8B-B14F-4D97-AF65-F5344CB8AC3E}">
        <p14:creationId xmlns:p14="http://schemas.microsoft.com/office/powerpoint/2010/main" val="38177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98DC7-032B-3417-67FC-C88D370318F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94DF7CB-1394-A809-C0EC-2EBF9197046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EDF17AC-C003-6837-4FCF-B28899555A9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76F5D32A-C93E-4038-8BA3-40D821135E61}"/>
              </a:ext>
            </a:extLst>
          </p:cNvPr>
          <p:cNvSpPr>
            <a:spLocks noGrp="1"/>
          </p:cNvSpPr>
          <p:nvPr>
            <p:ph type="dt" sz="half" idx="10"/>
          </p:nvPr>
        </p:nvSpPr>
        <p:spPr/>
        <p:txBody>
          <a:bodyPr/>
          <a:lstStyle/>
          <a:p>
            <a:fld id="{C9CB353F-B93E-C949-B42F-327168AD0307}" type="datetimeFigureOut">
              <a:rPr lang="en-GB" smtClean="0"/>
              <a:t>09/03/2025</a:t>
            </a:fld>
            <a:endParaRPr lang="en-GB"/>
          </a:p>
        </p:txBody>
      </p:sp>
      <p:sp>
        <p:nvSpPr>
          <p:cNvPr id="6" name="Footer Placeholder 5">
            <a:extLst>
              <a:ext uri="{FF2B5EF4-FFF2-40B4-BE49-F238E27FC236}">
                <a16:creationId xmlns:a16="http://schemas.microsoft.com/office/drawing/2014/main" id="{49C0F1C6-3F98-AE39-6A47-B3A5228C03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369DD69-9D26-4238-33C6-4A75FFE184D6}"/>
              </a:ext>
            </a:extLst>
          </p:cNvPr>
          <p:cNvSpPr>
            <a:spLocks noGrp="1"/>
          </p:cNvSpPr>
          <p:nvPr>
            <p:ph type="sldNum" sz="quarter" idx="12"/>
          </p:nvPr>
        </p:nvSpPr>
        <p:spPr/>
        <p:txBody>
          <a:bodyPr/>
          <a:lstStyle/>
          <a:p>
            <a:fld id="{508B2B78-6ED0-B142-94FA-2539A8C78F70}" type="slidenum">
              <a:rPr lang="en-GB" smtClean="0"/>
              <a:t>‹#›</a:t>
            </a:fld>
            <a:endParaRPr lang="en-GB"/>
          </a:p>
        </p:txBody>
      </p:sp>
    </p:spTree>
    <p:extLst>
      <p:ext uri="{BB962C8B-B14F-4D97-AF65-F5344CB8AC3E}">
        <p14:creationId xmlns:p14="http://schemas.microsoft.com/office/powerpoint/2010/main" val="11491454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52504-3107-C0BC-D63E-4794DEEB4468}"/>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5B6F4B12-FB77-231B-E895-9D5D31F8FA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C19A3BA-751D-E56E-A1D7-99638C5CC3D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1A75D412-ECAC-A724-3FBC-B6D00B7882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DAF29F6-DEE1-04D3-82F9-095F1C76351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101D3308-8956-82BE-B623-06189957FFD5}"/>
              </a:ext>
            </a:extLst>
          </p:cNvPr>
          <p:cNvSpPr>
            <a:spLocks noGrp="1"/>
          </p:cNvSpPr>
          <p:nvPr>
            <p:ph type="dt" sz="half" idx="10"/>
          </p:nvPr>
        </p:nvSpPr>
        <p:spPr/>
        <p:txBody>
          <a:bodyPr/>
          <a:lstStyle/>
          <a:p>
            <a:fld id="{C9CB353F-B93E-C949-B42F-327168AD0307}" type="datetimeFigureOut">
              <a:rPr lang="en-GB" smtClean="0"/>
              <a:t>09/03/2025</a:t>
            </a:fld>
            <a:endParaRPr lang="en-GB"/>
          </a:p>
        </p:txBody>
      </p:sp>
      <p:sp>
        <p:nvSpPr>
          <p:cNvPr id="8" name="Footer Placeholder 7">
            <a:extLst>
              <a:ext uri="{FF2B5EF4-FFF2-40B4-BE49-F238E27FC236}">
                <a16:creationId xmlns:a16="http://schemas.microsoft.com/office/drawing/2014/main" id="{F71762A1-4F39-63D3-8265-6DF40C2B0A8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9F35C21-5A2B-DAE6-E838-86BAEBFA55A2}"/>
              </a:ext>
            </a:extLst>
          </p:cNvPr>
          <p:cNvSpPr>
            <a:spLocks noGrp="1"/>
          </p:cNvSpPr>
          <p:nvPr>
            <p:ph type="sldNum" sz="quarter" idx="12"/>
          </p:nvPr>
        </p:nvSpPr>
        <p:spPr/>
        <p:txBody>
          <a:bodyPr/>
          <a:lstStyle/>
          <a:p>
            <a:fld id="{508B2B78-6ED0-B142-94FA-2539A8C78F70}" type="slidenum">
              <a:rPr lang="en-GB" smtClean="0"/>
              <a:t>‹#›</a:t>
            </a:fld>
            <a:endParaRPr lang="en-GB"/>
          </a:p>
        </p:txBody>
      </p:sp>
    </p:spTree>
    <p:extLst>
      <p:ext uri="{BB962C8B-B14F-4D97-AF65-F5344CB8AC3E}">
        <p14:creationId xmlns:p14="http://schemas.microsoft.com/office/powerpoint/2010/main" val="32864870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B6FB9-9C3E-40B2-E57A-068F952B3AEB}"/>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B9EDEE7-3E5F-DE4F-0ABA-1433209E2072}"/>
              </a:ext>
            </a:extLst>
          </p:cNvPr>
          <p:cNvSpPr>
            <a:spLocks noGrp="1"/>
          </p:cNvSpPr>
          <p:nvPr>
            <p:ph type="dt" sz="half" idx="10"/>
          </p:nvPr>
        </p:nvSpPr>
        <p:spPr/>
        <p:txBody>
          <a:bodyPr/>
          <a:lstStyle/>
          <a:p>
            <a:fld id="{C9CB353F-B93E-C949-B42F-327168AD0307}" type="datetimeFigureOut">
              <a:rPr lang="en-GB" smtClean="0"/>
              <a:t>09/03/2025</a:t>
            </a:fld>
            <a:endParaRPr lang="en-GB"/>
          </a:p>
        </p:txBody>
      </p:sp>
      <p:sp>
        <p:nvSpPr>
          <p:cNvPr id="4" name="Footer Placeholder 3">
            <a:extLst>
              <a:ext uri="{FF2B5EF4-FFF2-40B4-BE49-F238E27FC236}">
                <a16:creationId xmlns:a16="http://schemas.microsoft.com/office/drawing/2014/main" id="{87712A6E-4286-D44C-043F-75CFCCB325F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9DB8B16-63C9-B9B3-F3E4-452B98416EA6}"/>
              </a:ext>
            </a:extLst>
          </p:cNvPr>
          <p:cNvSpPr>
            <a:spLocks noGrp="1"/>
          </p:cNvSpPr>
          <p:nvPr>
            <p:ph type="sldNum" sz="quarter" idx="12"/>
          </p:nvPr>
        </p:nvSpPr>
        <p:spPr/>
        <p:txBody>
          <a:bodyPr/>
          <a:lstStyle/>
          <a:p>
            <a:fld id="{508B2B78-6ED0-B142-94FA-2539A8C78F70}" type="slidenum">
              <a:rPr lang="en-GB" smtClean="0"/>
              <a:t>‹#›</a:t>
            </a:fld>
            <a:endParaRPr lang="en-GB"/>
          </a:p>
        </p:txBody>
      </p:sp>
    </p:spTree>
    <p:extLst>
      <p:ext uri="{BB962C8B-B14F-4D97-AF65-F5344CB8AC3E}">
        <p14:creationId xmlns:p14="http://schemas.microsoft.com/office/powerpoint/2010/main" val="11045404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C407D0-9900-53BA-B46E-FA8D9645CF2A}"/>
              </a:ext>
            </a:extLst>
          </p:cNvPr>
          <p:cNvSpPr>
            <a:spLocks noGrp="1"/>
          </p:cNvSpPr>
          <p:nvPr>
            <p:ph type="dt" sz="half" idx="10"/>
          </p:nvPr>
        </p:nvSpPr>
        <p:spPr/>
        <p:txBody>
          <a:bodyPr/>
          <a:lstStyle/>
          <a:p>
            <a:fld id="{C9CB353F-B93E-C949-B42F-327168AD0307}" type="datetimeFigureOut">
              <a:rPr lang="en-GB" smtClean="0"/>
              <a:t>09/03/2025</a:t>
            </a:fld>
            <a:endParaRPr lang="en-GB"/>
          </a:p>
        </p:txBody>
      </p:sp>
      <p:sp>
        <p:nvSpPr>
          <p:cNvPr id="3" name="Footer Placeholder 2">
            <a:extLst>
              <a:ext uri="{FF2B5EF4-FFF2-40B4-BE49-F238E27FC236}">
                <a16:creationId xmlns:a16="http://schemas.microsoft.com/office/drawing/2014/main" id="{4BDFD375-94C8-BEA3-C5B8-CE522B1578D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68898E1-356E-37FA-D8E6-577FCD3F2B40}"/>
              </a:ext>
            </a:extLst>
          </p:cNvPr>
          <p:cNvSpPr>
            <a:spLocks noGrp="1"/>
          </p:cNvSpPr>
          <p:nvPr>
            <p:ph type="sldNum" sz="quarter" idx="12"/>
          </p:nvPr>
        </p:nvSpPr>
        <p:spPr/>
        <p:txBody>
          <a:bodyPr/>
          <a:lstStyle/>
          <a:p>
            <a:fld id="{508B2B78-6ED0-B142-94FA-2539A8C78F70}" type="slidenum">
              <a:rPr lang="en-GB" smtClean="0"/>
              <a:t>‹#›</a:t>
            </a:fld>
            <a:endParaRPr lang="en-GB"/>
          </a:p>
        </p:txBody>
      </p:sp>
    </p:spTree>
    <p:extLst>
      <p:ext uri="{BB962C8B-B14F-4D97-AF65-F5344CB8AC3E}">
        <p14:creationId xmlns:p14="http://schemas.microsoft.com/office/powerpoint/2010/main" val="10561862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B99FC-38F5-DE4A-5A90-2C267E48573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B9F0E048-EE22-46E7-A24D-0F564B13A2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DA32EA83-D9A1-E0F3-EC9D-C0E337AACC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40D6D4C-BBFB-707B-AED3-EB21F1C44ABA}"/>
              </a:ext>
            </a:extLst>
          </p:cNvPr>
          <p:cNvSpPr>
            <a:spLocks noGrp="1"/>
          </p:cNvSpPr>
          <p:nvPr>
            <p:ph type="dt" sz="half" idx="10"/>
          </p:nvPr>
        </p:nvSpPr>
        <p:spPr/>
        <p:txBody>
          <a:bodyPr/>
          <a:lstStyle/>
          <a:p>
            <a:fld id="{C9CB353F-B93E-C949-B42F-327168AD0307}" type="datetimeFigureOut">
              <a:rPr lang="en-GB" smtClean="0"/>
              <a:t>09/03/2025</a:t>
            </a:fld>
            <a:endParaRPr lang="en-GB"/>
          </a:p>
        </p:txBody>
      </p:sp>
      <p:sp>
        <p:nvSpPr>
          <p:cNvPr id="6" name="Footer Placeholder 5">
            <a:extLst>
              <a:ext uri="{FF2B5EF4-FFF2-40B4-BE49-F238E27FC236}">
                <a16:creationId xmlns:a16="http://schemas.microsoft.com/office/drawing/2014/main" id="{D1EC6845-41B3-1763-D443-1E537CFC998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CAD422D-A555-30FF-D526-ADBFDB74810F}"/>
              </a:ext>
            </a:extLst>
          </p:cNvPr>
          <p:cNvSpPr>
            <a:spLocks noGrp="1"/>
          </p:cNvSpPr>
          <p:nvPr>
            <p:ph type="sldNum" sz="quarter" idx="12"/>
          </p:nvPr>
        </p:nvSpPr>
        <p:spPr/>
        <p:txBody>
          <a:bodyPr/>
          <a:lstStyle/>
          <a:p>
            <a:fld id="{508B2B78-6ED0-B142-94FA-2539A8C78F70}" type="slidenum">
              <a:rPr lang="en-GB" smtClean="0"/>
              <a:t>‹#›</a:t>
            </a:fld>
            <a:endParaRPr lang="en-GB"/>
          </a:p>
        </p:txBody>
      </p:sp>
    </p:spTree>
    <p:extLst>
      <p:ext uri="{BB962C8B-B14F-4D97-AF65-F5344CB8AC3E}">
        <p14:creationId xmlns:p14="http://schemas.microsoft.com/office/powerpoint/2010/main" val="42747854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0F2B1-D901-BAB8-04A3-59D9FB53A51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0A4FDB0-1939-2D18-CC09-D3FC56F711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E0765E2-C21C-1600-31CC-E473E4EE64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1546229-C183-CA9D-DEF6-DC9E982C3A8F}"/>
              </a:ext>
            </a:extLst>
          </p:cNvPr>
          <p:cNvSpPr>
            <a:spLocks noGrp="1"/>
          </p:cNvSpPr>
          <p:nvPr>
            <p:ph type="dt" sz="half" idx="10"/>
          </p:nvPr>
        </p:nvSpPr>
        <p:spPr/>
        <p:txBody>
          <a:bodyPr/>
          <a:lstStyle/>
          <a:p>
            <a:fld id="{C9CB353F-B93E-C949-B42F-327168AD0307}" type="datetimeFigureOut">
              <a:rPr lang="en-GB" smtClean="0"/>
              <a:t>09/03/2025</a:t>
            </a:fld>
            <a:endParaRPr lang="en-GB"/>
          </a:p>
        </p:txBody>
      </p:sp>
      <p:sp>
        <p:nvSpPr>
          <p:cNvPr id="6" name="Footer Placeholder 5">
            <a:extLst>
              <a:ext uri="{FF2B5EF4-FFF2-40B4-BE49-F238E27FC236}">
                <a16:creationId xmlns:a16="http://schemas.microsoft.com/office/drawing/2014/main" id="{D4A884A6-A7A0-C7A8-E421-C1AF33EE86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06FD4AE-ED48-5F79-B891-F5E5BEF596FB}"/>
              </a:ext>
            </a:extLst>
          </p:cNvPr>
          <p:cNvSpPr>
            <a:spLocks noGrp="1"/>
          </p:cNvSpPr>
          <p:nvPr>
            <p:ph type="sldNum" sz="quarter" idx="12"/>
          </p:nvPr>
        </p:nvSpPr>
        <p:spPr/>
        <p:txBody>
          <a:bodyPr/>
          <a:lstStyle/>
          <a:p>
            <a:fld id="{508B2B78-6ED0-B142-94FA-2539A8C78F70}" type="slidenum">
              <a:rPr lang="en-GB" smtClean="0"/>
              <a:t>‹#›</a:t>
            </a:fld>
            <a:endParaRPr lang="en-GB"/>
          </a:p>
        </p:txBody>
      </p:sp>
    </p:spTree>
    <p:extLst>
      <p:ext uri="{BB962C8B-B14F-4D97-AF65-F5344CB8AC3E}">
        <p14:creationId xmlns:p14="http://schemas.microsoft.com/office/powerpoint/2010/main" val="2037963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rgbClr val="15375E"/>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60D1A9-6C06-944D-896B-AACF426C5E6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58935"/>
            <a:ext cx="12192000" cy="1899065"/>
          </a:xfrm>
          <a:prstGeom prst="rect">
            <a:avLst/>
          </a:prstGeom>
        </p:spPr>
      </p:pic>
      <p:sp>
        <p:nvSpPr>
          <p:cNvPr id="3" name="Content Placeholder 2">
            <a:extLst>
              <a:ext uri="{FF2B5EF4-FFF2-40B4-BE49-F238E27FC236}">
                <a16:creationId xmlns:a16="http://schemas.microsoft.com/office/drawing/2014/main" id="{FFB7749F-B9E4-0141-9EF6-461DA480E51F}"/>
              </a:ext>
            </a:extLst>
          </p:cNvPr>
          <p:cNvSpPr>
            <a:spLocks noGrp="1"/>
          </p:cNvSpPr>
          <p:nvPr>
            <p:ph idx="1"/>
          </p:nvPr>
        </p:nvSpPr>
        <p:spPr>
          <a:xfrm>
            <a:off x="883403" y="1166058"/>
            <a:ext cx="10470396" cy="4351338"/>
          </a:xfrm>
        </p:spPr>
        <p:txBody>
          <a:bodyPr anchor="ctr">
            <a:normAutofit/>
          </a:bodyPr>
          <a:lstStyle>
            <a:lvl1pPr marL="0" indent="0">
              <a:buNone/>
              <a:defRPr sz="3800" b="0" i="0">
                <a:solidFill>
                  <a:schemeClr val="accent2"/>
                </a:solidFill>
                <a:latin typeface="Calibri Light" panose="020F0302020204030204" pitchFamily="34" charset="0"/>
                <a:cs typeface="Calibri Light" panose="020F0302020204030204" pitchFamily="34" charset="0"/>
              </a:defRPr>
            </a:lvl1pPr>
            <a:lvl2pPr marL="457200" indent="0">
              <a:buNone/>
              <a:defRPr b="0" i="0">
                <a:solidFill>
                  <a:schemeClr val="bg1"/>
                </a:solidFill>
                <a:latin typeface="Calibri Light" panose="020F0302020204030204" pitchFamily="34" charset="0"/>
                <a:cs typeface="Calibri Light" panose="020F0302020204030204" pitchFamily="34" charset="0"/>
              </a:defRPr>
            </a:lvl2pPr>
            <a:lvl3pPr marL="914400" indent="0">
              <a:buNone/>
              <a:defRPr b="0" i="0">
                <a:solidFill>
                  <a:schemeClr val="bg1"/>
                </a:solidFill>
                <a:latin typeface="Calibri Light" panose="020F0302020204030204" pitchFamily="34" charset="0"/>
                <a:cs typeface="Calibri Light" panose="020F0302020204030204" pitchFamily="34" charset="0"/>
              </a:defRPr>
            </a:lvl3pPr>
            <a:lvl4pPr marL="1371600" indent="0">
              <a:buNone/>
              <a:defRPr b="0" i="0">
                <a:solidFill>
                  <a:schemeClr val="bg1"/>
                </a:solidFill>
                <a:latin typeface="Calibri Light" panose="020F0302020204030204" pitchFamily="34" charset="0"/>
                <a:cs typeface="Calibri Light" panose="020F0302020204030204" pitchFamily="34" charset="0"/>
              </a:defRPr>
            </a:lvl4pPr>
            <a:lvl5pPr marL="18288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US"/>
              <a:t>Click to edit Master text styles</a:t>
            </a:r>
          </a:p>
        </p:txBody>
      </p:sp>
      <p:pic>
        <p:nvPicPr>
          <p:cNvPr id="5" name="Picture 4">
            <a:extLst>
              <a:ext uri="{FF2B5EF4-FFF2-40B4-BE49-F238E27FC236}">
                <a16:creationId xmlns:a16="http://schemas.microsoft.com/office/drawing/2014/main" id="{92A4317D-5B1E-8C4B-A51E-18C32DEFD1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23143" y="6104077"/>
            <a:ext cx="1555200" cy="385905"/>
          </a:xfrm>
          <a:prstGeom prst="rect">
            <a:avLst/>
          </a:prstGeom>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57043-248D-E0B4-2C70-AF706D676B5F}"/>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80B0D040-85E3-8E7C-71A0-872C784FC84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7D45E63-FA48-2B3D-8FC8-A9F8639EF328}"/>
              </a:ext>
            </a:extLst>
          </p:cNvPr>
          <p:cNvSpPr>
            <a:spLocks noGrp="1"/>
          </p:cNvSpPr>
          <p:nvPr>
            <p:ph type="dt" sz="half" idx="10"/>
          </p:nvPr>
        </p:nvSpPr>
        <p:spPr/>
        <p:txBody>
          <a:bodyPr/>
          <a:lstStyle/>
          <a:p>
            <a:fld id="{C9CB353F-B93E-C949-B42F-327168AD0307}" type="datetimeFigureOut">
              <a:rPr lang="en-GB" smtClean="0"/>
              <a:t>09/03/2025</a:t>
            </a:fld>
            <a:endParaRPr lang="en-GB"/>
          </a:p>
        </p:txBody>
      </p:sp>
      <p:sp>
        <p:nvSpPr>
          <p:cNvPr id="5" name="Footer Placeholder 4">
            <a:extLst>
              <a:ext uri="{FF2B5EF4-FFF2-40B4-BE49-F238E27FC236}">
                <a16:creationId xmlns:a16="http://schemas.microsoft.com/office/drawing/2014/main" id="{12416D49-2249-9B63-8742-03209EDD6D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D7FE2F-1B1B-67F9-9944-FB6357CDA885}"/>
              </a:ext>
            </a:extLst>
          </p:cNvPr>
          <p:cNvSpPr>
            <a:spLocks noGrp="1"/>
          </p:cNvSpPr>
          <p:nvPr>
            <p:ph type="sldNum" sz="quarter" idx="12"/>
          </p:nvPr>
        </p:nvSpPr>
        <p:spPr/>
        <p:txBody>
          <a:bodyPr/>
          <a:lstStyle/>
          <a:p>
            <a:fld id="{508B2B78-6ED0-B142-94FA-2539A8C78F70}" type="slidenum">
              <a:rPr lang="en-GB" smtClean="0"/>
              <a:t>‹#›</a:t>
            </a:fld>
            <a:endParaRPr lang="en-GB"/>
          </a:p>
        </p:txBody>
      </p:sp>
    </p:spTree>
    <p:extLst>
      <p:ext uri="{BB962C8B-B14F-4D97-AF65-F5344CB8AC3E}">
        <p14:creationId xmlns:p14="http://schemas.microsoft.com/office/powerpoint/2010/main" val="23781204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B98189-A950-C68C-CAC4-A833EC620C14}"/>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51D22F84-B281-5DF1-0DE3-E8E35D4A376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07A8969-94B5-A904-AA0E-77C8AB124418}"/>
              </a:ext>
            </a:extLst>
          </p:cNvPr>
          <p:cNvSpPr>
            <a:spLocks noGrp="1"/>
          </p:cNvSpPr>
          <p:nvPr>
            <p:ph type="dt" sz="half" idx="10"/>
          </p:nvPr>
        </p:nvSpPr>
        <p:spPr/>
        <p:txBody>
          <a:bodyPr/>
          <a:lstStyle/>
          <a:p>
            <a:fld id="{C9CB353F-B93E-C949-B42F-327168AD0307}" type="datetimeFigureOut">
              <a:rPr lang="en-GB" smtClean="0"/>
              <a:t>09/03/2025</a:t>
            </a:fld>
            <a:endParaRPr lang="en-GB"/>
          </a:p>
        </p:txBody>
      </p:sp>
      <p:sp>
        <p:nvSpPr>
          <p:cNvPr id="5" name="Footer Placeholder 4">
            <a:extLst>
              <a:ext uri="{FF2B5EF4-FFF2-40B4-BE49-F238E27FC236}">
                <a16:creationId xmlns:a16="http://schemas.microsoft.com/office/drawing/2014/main" id="{CCFC6AD4-7528-E01D-74C2-8822E0824B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1EF085-4FA6-08C1-F427-1A4D7B218BB8}"/>
              </a:ext>
            </a:extLst>
          </p:cNvPr>
          <p:cNvSpPr>
            <a:spLocks noGrp="1"/>
          </p:cNvSpPr>
          <p:nvPr>
            <p:ph type="sldNum" sz="quarter" idx="12"/>
          </p:nvPr>
        </p:nvSpPr>
        <p:spPr/>
        <p:txBody>
          <a:bodyPr/>
          <a:lstStyle/>
          <a:p>
            <a:fld id="{508B2B78-6ED0-B142-94FA-2539A8C78F70}" type="slidenum">
              <a:rPr lang="en-GB" smtClean="0"/>
              <a:t>‹#›</a:t>
            </a:fld>
            <a:endParaRPr lang="en-GB"/>
          </a:p>
        </p:txBody>
      </p:sp>
    </p:spTree>
    <p:extLst>
      <p:ext uri="{BB962C8B-B14F-4D97-AF65-F5344CB8AC3E}">
        <p14:creationId xmlns:p14="http://schemas.microsoft.com/office/powerpoint/2010/main" val="25166727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Copy + logo top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D564C-6FC6-814E-A967-BA0B23EB7BCA}"/>
              </a:ext>
            </a:extLst>
          </p:cNvPr>
          <p:cNvSpPr>
            <a:spLocks noGrp="1"/>
          </p:cNvSpPr>
          <p:nvPr>
            <p:ph type="title"/>
          </p:nvPr>
        </p:nvSpPr>
        <p:spPr>
          <a:xfrm>
            <a:off x="489857" y="425309"/>
            <a:ext cx="9499270" cy="544510"/>
          </a:xfrm>
        </p:spPr>
        <p:txBody>
          <a:bodyPr anchor="t">
            <a:normAutofit/>
          </a:bodyPr>
          <a:lstStyle>
            <a:lvl1pPr>
              <a:defRPr sz="2800" b="0" i="0">
                <a:solidFill>
                  <a:srgbClr val="42B6E6"/>
                </a:solidFill>
                <a:latin typeface="+mj-lt"/>
                <a:cs typeface="Calibri Light" panose="020F0302020204030204" pitchFamily="34" charset="0"/>
              </a:defRPr>
            </a:lvl1pPr>
          </a:lstStyle>
          <a:p>
            <a:r>
              <a:rPr lang="en-US"/>
              <a:t>Click to edit Master title style</a:t>
            </a:r>
          </a:p>
        </p:txBody>
      </p:sp>
      <p:sp>
        <p:nvSpPr>
          <p:cNvPr id="25" name="Content Placeholder 2">
            <a:extLst>
              <a:ext uri="{FF2B5EF4-FFF2-40B4-BE49-F238E27FC236}">
                <a16:creationId xmlns:a16="http://schemas.microsoft.com/office/drawing/2014/main" id="{FDA39F5A-3987-6046-B56E-77AC176D98C5}"/>
              </a:ext>
            </a:extLst>
          </p:cNvPr>
          <p:cNvSpPr>
            <a:spLocks noGrp="1"/>
          </p:cNvSpPr>
          <p:nvPr>
            <p:ph idx="1"/>
          </p:nvPr>
        </p:nvSpPr>
        <p:spPr>
          <a:xfrm>
            <a:off x="489856" y="1122218"/>
            <a:ext cx="11147961" cy="5310473"/>
          </a:xfrm>
        </p:spPr>
        <p:txBody>
          <a:bodyPr/>
          <a:lstStyle>
            <a:lvl1pPr>
              <a:defRPr sz="24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0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4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11">
            <a:extLst>
              <a:ext uri="{FF2B5EF4-FFF2-40B4-BE49-F238E27FC236}">
                <a16:creationId xmlns:a16="http://schemas.microsoft.com/office/drawing/2014/main" id="{6ECAF191-2745-4220-A00C-70E4B0D65CDF}"/>
              </a:ext>
            </a:extLst>
          </p:cNvPr>
          <p:cNvSpPr txBox="1"/>
          <p:nvPr userDrawn="1"/>
        </p:nvSpPr>
        <p:spPr>
          <a:xfrm>
            <a:off x="363722" y="6585090"/>
            <a:ext cx="179408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a:solidFill>
                  <a:schemeClr val="tx1"/>
                </a:solidFill>
              </a:rPr>
              <a:t>Copyright © UCLPartners 2023</a:t>
            </a:r>
          </a:p>
        </p:txBody>
      </p:sp>
      <p:pic>
        <p:nvPicPr>
          <p:cNvPr id="4" name="Picture 3" descr="A blue and green text on a black background&#10;&#10;AI-generated content may be incorrect.">
            <a:extLst>
              <a:ext uri="{FF2B5EF4-FFF2-40B4-BE49-F238E27FC236}">
                <a16:creationId xmlns:a16="http://schemas.microsoft.com/office/drawing/2014/main" id="{D66F1772-03CC-1953-02DE-50A87A1986B7}"/>
              </a:ext>
            </a:extLst>
          </p:cNvPr>
          <p:cNvPicPr>
            <a:picLocks noChangeAspect="1"/>
          </p:cNvPicPr>
          <p:nvPr userDrawn="1"/>
        </p:nvPicPr>
        <p:blipFill>
          <a:blip r:embed="rId2"/>
          <a:stretch>
            <a:fillRect/>
          </a:stretch>
        </p:blipFill>
        <p:spPr>
          <a:xfrm>
            <a:off x="9989127" y="-342603"/>
            <a:ext cx="1800000" cy="1800000"/>
          </a:xfrm>
          <a:prstGeom prst="rect">
            <a:avLst/>
          </a:prstGeom>
        </p:spPr>
      </p:pic>
    </p:spTree>
    <p:extLst>
      <p:ext uri="{BB962C8B-B14F-4D97-AF65-F5344CB8AC3E}">
        <p14:creationId xmlns:p14="http://schemas.microsoft.com/office/powerpoint/2010/main" val="39947745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55BBD54D-8632-9DFB-DC5E-D321E597DB9E}"/>
              </a:ext>
            </a:extLst>
          </p:cNvPr>
          <p:cNvSpPr>
            <a:spLocks noGrp="1"/>
          </p:cNvSpPr>
          <p:nvPr>
            <p:ph type="pic" idx="13"/>
          </p:nvPr>
        </p:nvSpPr>
        <p:spPr>
          <a:xfrm>
            <a:off x="0" y="0"/>
            <a:ext cx="12191999" cy="6857999"/>
          </a:xfrm>
        </p:spPr>
        <p:txBody>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2" name="Title 1">
            <a:extLst>
              <a:ext uri="{FF2B5EF4-FFF2-40B4-BE49-F238E27FC236}">
                <a16:creationId xmlns:a16="http://schemas.microsoft.com/office/drawing/2014/main" id="{F33687FD-9206-641A-4825-EF345A667C8D}"/>
              </a:ext>
            </a:extLst>
          </p:cNvPr>
          <p:cNvSpPr>
            <a:spLocks noGrp="1"/>
          </p:cNvSpPr>
          <p:nvPr>
            <p:ph type="ctrTitle"/>
          </p:nvPr>
        </p:nvSpPr>
        <p:spPr>
          <a:xfrm>
            <a:off x="442913" y="4326483"/>
            <a:ext cx="11306175" cy="850021"/>
          </a:xfrm>
        </p:spPr>
        <p:txBody>
          <a:bodyPr anchor="t" anchorCtr="0">
            <a:noAutofit/>
          </a:bodyPr>
          <a:lstStyle>
            <a:lvl1pPr algn="l">
              <a:defRPr sz="4400" b="1" i="0" baseline="0">
                <a:solidFill>
                  <a:schemeClr val="accent1"/>
                </a:solidFill>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3B4AB636-658C-BDB0-8D92-B604E245A35D}"/>
              </a:ext>
            </a:extLst>
          </p:cNvPr>
          <p:cNvSpPr>
            <a:spLocks noGrp="1"/>
          </p:cNvSpPr>
          <p:nvPr>
            <p:ph type="subTitle" idx="1"/>
          </p:nvPr>
        </p:nvSpPr>
        <p:spPr>
          <a:xfrm>
            <a:off x="442913" y="5176504"/>
            <a:ext cx="11306175" cy="394579"/>
          </a:xfrm>
        </p:spPr>
        <p:txBody>
          <a:bodyPr anchor="t" anchorCtr="0">
            <a:noAutofit/>
          </a:bodyPr>
          <a:lstStyle>
            <a:lvl1pPr marL="0" indent="0" algn="l">
              <a:buNone/>
              <a:defRPr sz="1600" b="1" i="0">
                <a:solidFill>
                  <a:schemeClr val="bg1"/>
                </a:solidFill>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5026432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E19DA2-053A-2B64-8D40-E463FE67594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E76FD2F-A94A-6820-40EE-B4DAF1F44F3F}"/>
              </a:ext>
            </a:extLst>
          </p:cNvPr>
          <p:cNvSpPr/>
          <p:nvPr userDrawn="1"/>
        </p:nvSpPr>
        <p:spPr>
          <a:xfrm>
            <a:off x="0" y="1304926"/>
            <a:ext cx="12192000"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9" name="Picture 8">
            <a:extLst>
              <a:ext uri="{FF2B5EF4-FFF2-40B4-BE49-F238E27FC236}">
                <a16:creationId xmlns:a16="http://schemas.microsoft.com/office/drawing/2014/main" id="{830A6D12-605F-5FF1-FF22-11E76FB8BD6F}"/>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10" name="Picture 9">
            <a:extLst>
              <a:ext uri="{FF2B5EF4-FFF2-40B4-BE49-F238E27FC236}">
                <a16:creationId xmlns:a16="http://schemas.microsoft.com/office/drawing/2014/main" id="{AB1B0F81-5629-4028-8E64-34CE3EBFBEB4}"/>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
        <p:nvSpPr>
          <p:cNvPr id="2" name="Title 1">
            <a:extLst>
              <a:ext uri="{FF2B5EF4-FFF2-40B4-BE49-F238E27FC236}">
                <a16:creationId xmlns:a16="http://schemas.microsoft.com/office/drawing/2014/main" id="{F33687FD-9206-641A-4825-EF345A667C8D}"/>
              </a:ext>
            </a:extLst>
          </p:cNvPr>
          <p:cNvSpPr>
            <a:spLocks noGrp="1"/>
          </p:cNvSpPr>
          <p:nvPr>
            <p:ph type="ctrTitle"/>
          </p:nvPr>
        </p:nvSpPr>
        <p:spPr>
          <a:xfrm>
            <a:off x="442913" y="4326483"/>
            <a:ext cx="11306175" cy="850021"/>
          </a:xfrm>
        </p:spPr>
        <p:txBody>
          <a:bodyPr anchor="t" anchorCtr="0">
            <a:noAutofit/>
          </a:bodyPr>
          <a:lstStyle>
            <a:lvl1pPr algn="l">
              <a:defRPr sz="4400" b="1" i="0" baseline="0">
                <a:solidFill>
                  <a:schemeClr val="bg1"/>
                </a:solidFill>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3B4AB636-658C-BDB0-8D92-B604E245A35D}"/>
              </a:ext>
            </a:extLst>
          </p:cNvPr>
          <p:cNvSpPr>
            <a:spLocks noGrp="1"/>
          </p:cNvSpPr>
          <p:nvPr>
            <p:ph type="subTitle" idx="1"/>
          </p:nvPr>
        </p:nvSpPr>
        <p:spPr>
          <a:xfrm>
            <a:off x="442913" y="5176504"/>
            <a:ext cx="11306175" cy="394579"/>
          </a:xfrm>
        </p:spPr>
        <p:txBody>
          <a:bodyPr anchor="t" anchorCtr="0">
            <a:noAutofit/>
          </a:bodyPr>
          <a:lstStyle>
            <a:lvl1pPr marL="0" indent="0" algn="l">
              <a:buNone/>
              <a:defRPr sz="1600" b="1" i="0">
                <a:solidFill>
                  <a:schemeClr val="bg1"/>
                </a:solidFill>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41246235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D8A9E5-2CDC-6B5E-465D-1A8D36E8EF6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28DB3D07-A1C1-4D16-1787-D786317DD29D}"/>
              </a:ext>
            </a:extLst>
          </p:cNvPr>
          <p:cNvSpPr/>
          <p:nvPr userDrawn="1"/>
        </p:nvSpPr>
        <p:spPr>
          <a:xfrm>
            <a:off x="0" y="1304926"/>
            <a:ext cx="12192000"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9" name="Picture 8">
            <a:extLst>
              <a:ext uri="{FF2B5EF4-FFF2-40B4-BE49-F238E27FC236}">
                <a16:creationId xmlns:a16="http://schemas.microsoft.com/office/drawing/2014/main" id="{830A6D12-605F-5FF1-FF22-11E76FB8BD6F}"/>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10" name="Picture 9">
            <a:extLst>
              <a:ext uri="{FF2B5EF4-FFF2-40B4-BE49-F238E27FC236}">
                <a16:creationId xmlns:a16="http://schemas.microsoft.com/office/drawing/2014/main" id="{AB1B0F81-5629-4028-8E64-34CE3EBFBEB4}"/>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
        <p:nvSpPr>
          <p:cNvPr id="2" name="Title 1">
            <a:extLst>
              <a:ext uri="{FF2B5EF4-FFF2-40B4-BE49-F238E27FC236}">
                <a16:creationId xmlns:a16="http://schemas.microsoft.com/office/drawing/2014/main" id="{F33687FD-9206-641A-4825-EF345A667C8D}"/>
              </a:ext>
            </a:extLst>
          </p:cNvPr>
          <p:cNvSpPr>
            <a:spLocks noGrp="1"/>
          </p:cNvSpPr>
          <p:nvPr>
            <p:ph type="ctrTitle"/>
          </p:nvPr>
        </p:nvSpPr>
        <p:spPr>
          <a:xfrm>
            <a:off x="442913" y="4326483"/>
            <a:ext cx="11306175" cy="850021"/>
          </a:xfrm>
        </p:spPr>
        <p:txBody>
          <a:bodyPr anchor="t" anchorCtr="0">
            <a:noAutofit/>
          </a:bodyPr>
          <a:lstStyle>
            <a:lvl1pPr algn="l">
              <a:defRPr sz="4400" b="1" i="0" baseline="0">
                <a:solidFill>
                  <a:schemeClr val="bg1"/>
                </a:solidFill>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3B4AB636-658C-BDB0-8D92-B604E245A35D}"/>
              </a:ext>
            </a:extLst>
          </p:cNvPr>
          <p:cNvSpPr>
            <a:spLocks noGrp="1"/>
          </p:cNvSpPr>
          <p:nvPr>
            <p:ph type="subTitle" idx="1"/>
          </p:nvPr>
        </p:nvSpPr>
        <p:spPr>
          <a:xfrm>
            <a:off x="442913" y="5176504"/>
            <a:ext cx="11306175" cy="394579"/>
          </a:xfrm>
        </p:spPr>
        <p:txBody>
          <a:bodyPr anchor="t" anchorCtr="0">
            <a:noAutofit/>
          </a:bodyPr>
          <a:lstStyle>
            <a:lvl1pPr marL="0" indent="0" algn="l">
              <a:buNone/>
              <a:defRPr sz="1600" b="1" i="0">
                <a:solidFill>
                  <a:schemeClr val="bg1"/>
                </a:solidFill>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4891751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9AF053-877F-C11A-35C9-B5D6EF6819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8B837253-04F7-BB2D-A840-60E43E3C2525}"/>
              </a:ext>
            </a:extLst>
          </p:cNvPr>
          <p:cNvSpPr/>
          <p:nvPr userDrawn="1"/>
        </p:nvSpPr>
        <p:spPr>
          <a:xfrm>
            <a:off x="0" y="1304926"/>
            <a:ext cx="12192000"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9" name="Picture 8">
            <a:extLst>
              <a:ext uri="{FF2B5EF4-FFF2-40B4-BE49-F238E27FC236}">
                <a16:creationId xmlns:a16="http://schemas.microsoft.com/office/drawing/2014/main" id="{830A6D12-605F-5FF1-FF22-11E76FB8BD6F}"/>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10" name="Picture 9">
            <a:extLst>
              <a:ext uri="{FF2B5EF4-FFF2-40B4-BE49-F238E27FC236}">
                <a16:creationId xmlns:a16="http://schemas.microsoft.com/office/drawing/2014/main" id="{AB1B0F81-5629-4028-8E64-34CE3EBFBEB4}"/>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
        <p:nvSpPr>
          <p:cNvPr id="2" name="Title 1">
            <a:extLst>
              <a:ext uri="{FF2B5EF4-FFF2-40B4-BE49-F238E27FC236}">
                <a16:creationId xmlns:a16="http://schemas.microsoft.com/office/drawing/2014/main" id="{F33687FD-9206-641A-4825-EF345A667C8D}"/>
              </a:ext>
            </a:extLst>
          </p:cNvPr>
          <p:cNvSpPr>
            <a:spLocks noGrp="1"/>
          </p:cNvSpPr>
          <p:nvPr>
            <p:ph type="ctrTitle"/>
          </p:nvPr>
        </p:nvSpPr>
        <p:spPr>
          <a:xfrm>
            <a:off x="442913" y="4326483"/>
            <a:ext cx="11306175" cy="850021"/>
          </a:xfrm>
        </p:spPr>
        <p:txBody>
          <a:bodyPr anchor="t" anchorCtr="0">
            <a:noAutofit/>
          </a:bodyPr>
          <a:lstStyle>
            <a:lvl1pPr algn="l">
              <a:defRPr sz="4400" b="1" i="0" baseline="0">
                <a:solidFill>
                  <a:schemeClr val="bg1"/>
                </a:solidFill>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3B4AB636-658C-BDB0-8D92-B604E245A35D}"/>
              </a:ext>
            </a:extLst>
          </p:cNvPr>
          <p:cNvSpPr>
            <a:spLocks noGrp="1"/>
          </p:cNvSpPr>
          <p:nvPr>
            <p:ph type="subTitle" idx="1"/>
          </p:nvPr>
        </p:nvSpPr>
        <p:spPr>
          <a:xfrm>
            <a:off x="442913" y="5176504"/>
            <a:ext cx="11306175" cy="394579"/>
          </a:xfrm>
        </p:spPr>
        <p:txBody>
          <a:bodyPr anchor="t" anchorCtr="0">
            <a:noAutofit/>
          </a:bodyPr>
          <a:lstStyle>
            <a:lvl1pPr marL="0" indent="0" algn="l">
              <a:buNone/>
              <a:defRPr sz="1600" b="1" i="0">
                <a:solidFill>
                  <a:schemeClr val="bg1"/>
                </a:solidFill>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30065681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596DE5-560D-7AB7-46AD-DBCE8F389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0414"/>
            <a:ext cx="12236072" cy="6858000"/>
          </a:xfrm>
          <a:prstGeom prst="rect">
            <a:avLst/>
          </a:prstGeom>
        </p:spPr>
      </p:pic>
      <p:sp>
        <p:nvSpPr>
          <p:cNvPr id="5" name="Rectangle 4">
            <a:extLst>
              <a:ext uri="{FF2B5EF4-FFF2-40B4-BE49-F238E27FC236}">
                <a16:creationId xmlns:a16="http://schemas.microsoft.com/office/drawing/2014/main" id="{C34D1AF8-A379-117B-7C6B-DF07E916E281}"/>
              </a:ext>
            </a:extLst>
          </p:cNvPr>
          <p:cNvSpPr/>
          <p:nvPr userDrawn="1"/>
        </p:nvSpPr>
        <p:spPr>
          <a:xfrm>
            <a:off x="0" y="1304926"/>
            <a:ext cx="12192000"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9" name="Picture 8">
            <a:extLst>
              <a:ext uri="{FF2B5EF4-FFF2-40B4-BE49-F238E27FC236}">
                <a16:creationId xmlns:a16="http://schemas.microsoft.com/office/drawing/2014/main" id="{830A6D12-605F-5FF1-FF22-11E76FB8BD6F}"/>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10" name="Picture 9">
            <a:extLst>
              <a:ext uri="{FF2B5EF4-FFF2-40B4-BE49-F238E27FC236}">
                <a16:creationId xmlns:a16="http://schemas.microsoft.com/office/drawing/2014/main" id="{AB1B0F81-5629-4028-8E64-34CE3EBFBEB4}"/>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
        <p:nvSpPr>
          <p:cNvPr id="2" name="Title 1">
            <a:extLst>
              <a:ext uri="{FF2B5EF4-FFF2-40B4-BE49-F238E27FC236}">
                <a16:creationId xmlns:a16="http://schemas.microsoft.com/office/drawing/2014/main" id="{F33687FD-9206-641A-4825-EF345A667C8D}"/>
              </a:ext>
            </a:extLst>
          </p:cNvPr>
          <p:cNvSpPr>
            <a:spLocks noGrp="1"/>
          </p:cNvSpPr>
          <p:nvPr>
            <p:ph type="ctrTitle"/>
          </p:nvPr>
        </p:nvSpPr>
        <p:spPr>
          <a:xfrm>
            <a:off x="442913" y="4326483"/>
            <a:ext cx="11306175" cy="850021"/>
          </a:xfrm>
        </p:spPr>
        <p:txBody>
          <a:bodyPr anchor="t" anchorCtr="0">
            <a:noAutofit/>
          </a:bodyPr>
          <a:lstStyle>
            <a:lvl1pPr algn="l">
              <a:defRPr sz="4400" b="1" i="0" baseline="0">
                <a:solidFill>
                  <a:schemeClr val="bg1"/>
                </a:solidFill>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3B4AB636-658C-BDB0-8D92-B604E245A35D}"/>
              </a:ext>
            </a:extLst>
          </p:cNvPr>
          <p:cNvSpPr>
            <a:spLocks noGrp="1"/>
          </p:cNvSpPr>
          <p:nvPr>
            <p:ph type="subTitle" idx="1"/>
          </p:nvPr>
        </p:nvSpPr>
        <p:spPr>
          <a:xfrm>
            <a:off x="442913" y="5176504"/>
            <a:ext cx="11306175" cy="394579"/>
          </a:xfrm>
        </p:spPr>
        <p:txBody>
          <a:bodyPr anchor="t" anchorCtr="0">
            <a:noAutofit/>
          </a:bodyPr>
          <a:lstStyle>
            <a:lvl1pPr marL="0" indent="0" algn="l">
              <a:buNone/>
              <a:defRPr sz="1600" b="1" i="0">
                <a:solidFill>
                  <a:schemeClr val="bg1"/>
                </a:solidFill>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36877232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3BB529-615D-99C3-20F3-A0A54277F4E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12193200" cy="6858000"/>
          </a:xfrm>
          <a:prstGeom prst="rect">
            <a:avLst/>
          </a:prstGeom>
        </p:spPr>
      </p:pic>
      <p:sp>
        <p:nvSpPr>
          <p:cNvPr id="4" name="Rectangle 3">
            <a:extLst>
              <a:ext uri="{FF2B5EF4-FFF2-40B4-BE49-F238E27FC236}">
                <a16:creationId xmlns:a16="http://schemas.microsoft.com/office/drawing/2014/main" id="{71C93B7E-4592-5004-53FF-A142E08FB55C}"/>
              </a:ext>
            </a:extLst>
          </p:cNvPr>
          <p:cNvSpPr/>
          <p:nvPr userDrawn="1"/>
        </p:nvSpPr>
        <p:spPr>
          <a:xfrm>
            <a:off x="0" y="1304926"/>
            <a:ext cx="12192000"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9" name="Picture 8">
            <a:extLst>
              <a:ext uri="{FF2B5EF4-FFF2-40B4-BE49-F238E27FC236}">
                <a16:creationId xmlns:a16="http://schemas.microsoft.com/office/drawing/2014/main" id="{830A6D12-605F-5FF1-FF22-11E76FB8BD6F}"/>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10" name="Picture 9">
            <a:extLst>
              <a:ext uri="{FF2B5EF4-FFF2-40B4-BE49-F238E27FC236}">
                <a16:creationId xmlns:a16="http://schemas.microsoft.com/office/drawing/2014/main" id="{AB1B0F81-5629-4028-8E64-34CE3EBFBEB4}"/>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
        <p:nvSpPr>
          <p:cNvPr id="2" name="Title 1">
            <a:extLst>
              <a:ext uri="{FF2B5EF4-FFF2-40B4-BE49-F238E27FC236}">
                <a16:creationId xmlns:a16="http://schemas.microsoft.com/office/drawing/2014/main" id="{F33687FD-9206-641A-4825-EF345A667C8D}"/>
              </a:ext>
            </a:extLst>
          </p:cNvPr>
          <p:cNvSpPr>
            <a:spLocks noGrp="1"/>
          </p:cNvSpPr>
          <p:nvPr>
            <p:ph type="ctrTitle"/>
          </p:nvPr>
        </p:nvSpPr>
        <p:spPr>
          <a:xfrm>
            <a:off x="442913" y="4326483"/>
            <a:ext cx="11306175" cy="850021"/>
          </a:xfrm>
        </p:spPr>
        <p:txBody>
          <a:bodyPr anchor="t" anchorCtr="0">
            <a:noAutofit/>
          </a:bodyPr>
          <a:lstStyle>
            <a:lvl1pPr algn="l">
              <a:defRPr sz="4400" b="1" i="0" baseline="0">
                <a:solidFill>
                  <a:schemeClr val="bg1"/>
                </a:solidFill>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3B4AB636-658C-BDB0-8D92-B604E245A35D}"/>
              </a:ext>
            </a:extLst>
          </p:cNvPr>
          <p:cNvSpPr>
            <a:spLocks noGrp="1"/>
          </p:cNvSpPr>
          <p:nvPr>
            <p:ph type="subTitle" idx="1"/>
          </p:nvPr>
        </p:nvSpPr>
        <p:spPr>
          <a:xfrm>
            <a:off x="442913" y="5176504"/>
            <a:ext cx="11306175" cy="394579"/>
          </a:xfrm>
        </p:spPr>
        <p:txBody>
          <a:bodyPr anchor="t" anchorCtr="0">
            <a:noAutofit/>
          </a:bodyPr>
          <a:lstStyle>
            <a:lvl1pPr marL="0" indent="0" algn="l">
              <a:buNone/>
              <a:defRPr sz="1600" b="1" i="0">
                <a:solidFill>
                  <a:schemeClr val="bg1"/>
                </a:solidFill>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36858779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7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3BB529-615D-99C3-20F3-A0A54277F4E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12193200" cy="6858000"/>
          </a:xfrm>
          <a:prstGeom prst="rect">
            <a:avLst/>
          </a:prstGeom>
        </p:spPr>
      </p:pic>
      <p:sp>
        <p:nvSpPr>
          <p:cNvPr id="4" name="Rectangle 3">
            <a:extLst>
              <a:ext uri="{FF2B5EF4-FFF2-40B4-BE49-F238E27FC236}">
                <a16:creationId xmlns:a16="http://schemas.microsoft.com/office/drawing/2014/main" id="{F2A33A4C-E8E3-C327-473C-B39CBB8F5E25}"/>
              </a:ext>
            </a:extLst>
          </p:cNvPr>
          <p:cNvSpPr/>
          <p:nvPr userDrawn="1"/>
        </p:nvSpPr>
        <p:spPr>
          <a:xfrm>
            <a:off x="0" y="1304926"/>
            <a:ext cx="12192000"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9" name="Picture 8">
            <a:extLst>
              <a:ext uri="{FF2B5EF4-FFF2-40B4-BE49-F238E27FC236}">
                <a16:creationId xmlns:a16="http://schemas.microsoft.com/office/drawing/2014/main" id="{830A6D12-605F-5FF1-FF22-11E76FB8BD6F}"/>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10" name="Picture 9">
            <a:extLst>
              <a:ext uri="{FF2B5EF4-FFF2-40B4-BE49-F238E27FC236}">
                <a16:creationId xmlns:a16="http://schemas.microsoft.com/office/drawing/2014/main" id="{AB1B0F81-5629-4028-8E64-34CE3EBFBEB4}"/>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
        <p:nvSpPr>
          <p:cNvPr id="2" name="Title 1">
            <a:extLst>
              <a:ext uri="{FF2B5EF4-FFF2-40B4-BE49-F238E27FC236}">
                <a16:creationId xmlns:a16="http://schemas.microsoft.com/office/drawing/2014/main" id="{F33687FD-9206-641A-4825-EF345A667C8D}"/>
              </a:ext>
            </a:extLst>
          </p:cNvPr>
          <p:cNvSpPr>
            <a:spLocks noGrp="1"/>
          </p:cNvSpPr>
          <p:nvPr>
            <p:ph type="ctrTitle"/>
          </p:nvPr>
        </p:nvSpPr>
        <p:spPr>
          <a:xfrm>
            <a:off x="442913" y="4326483"/>
            <a:ext cx="11306175" cy="850021"/>
          </a:xfrm>
        </p:spPr>
        <p:txBody>
          <a:bodyPr anchor="t" anchorCtr="0">
            <a:noAutofit/>
          </a:bodyPr>
          <a:lstStyle>
            <a:lvl1pPr algn="l">
              <a:defRPr sz="4400" b="1" i="0" baseline="0">
                <a:solidFill>
                  <a:schemeClr val="bg1"/>
                </a:solidFill>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3B4AB636-658C-BDB0-8D92-B604E245A35D}"/>
              </a:ext>
            </a:extLst>
          </p:cNvPr>
          <p:cNvSpPr>
            <a:spLocks noGrp="1"/>
          </p:cNvSpPr>
          <p:nvPr>
            <p:ph type="subTitle" idx="1"/>
          </p:nvPr>
        </p:nvSpPr>
        <p:spPr>
          <a:xfrm>
            <a:off x="442913" y="5176504"/>
            <a:ext cx="11306175" cy="394579"/>
          </a:xfrm>
        </p:spPr>
        <p:txBody>
          <a:bodyPr anchor="t" anchorCtr="0">
            <a:noAutofit/>
          </a:bodyPr>
          <a:lstStyle>
            <a:lvl1pPr marL="0" indent="0" algn="l">
              <a:buNone/>
              <a:defRPr sz="1600" b="1" i="0">
                <a:solidFill>
                  <a:schemeClr val="bg1"/>
                </a:solidFill>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8684891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ullout Quote/Statement ">
    <p:bg>
      <p:bgPr>
        <a:solidFill>
          <a:srgbClr val="15375E"/>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B7749F-B9E4-0141-9EF6-461DA480E51F}"/>
              </a:ext>
            </a:extLst>
          </p:cNvPr>
          <p:cNvSpPr>
            <a:spLocks noGrp="1"/>
          </p:cNvSpPr>
          <p:nvPr>
            <p:ph idx="1"/>
          </p:nvPr>
        </p:nvSpPr>
        <p:spPr>
          <a:xfrm>
            <a:off x="6063626" y="1166058"/>
            <a:ext cx="5290174" cy="4351338"/>
          </a:xfrm>
        </p:spPr>
        <p:txBody>
          <a:bodyPr anchor="ctr">
            <a:normAutofit/>
          </a:bodyPr>
          <a:lstStyle>
            <a:lvl1pPr marL="0" indent="0">
              <a:buNone/>
              <a:defRPr sz="3500" b="0" i="0">
                <a:solidFill>
                  <a:srgbClr val="42B6E6"/>
                </a:solidFill>
                <a:latin typeface="Calibri Light" panose="020F0302020204030204" pitchFamily="34" charset="0"/>
                <a:cs typeface="Calibri Light" panose="020F0302020204030204" pitchFamily="34" charset="0"/>
              </a:defRPr>
            </a:lvl1pPr>
            <a:lvl2pPr marL="457200" indent="0">
              <a:buNone/>
              <a:defRPr b="0" i="0">
                <a:solidFill>
                  <a:schemeClr val="bg1"/>
                </a:solidFill>
                <a:latin typeface="Calibri Light" panose="020F0302020204030204" pitchFamily="34" charset="0"/>
                <a:cs typeface="Calibri Light" panose="020F0302020204030204" pitchFamily="34" charset="0"/>
              </a:defRPr>
            </a:lvl2pPr>
            <a:lvl3pPr marL="914400" indent="0">
              <a:buNone/>
              <a:defRPr b="0" i="0">
                <a:solidFill>
                  <a:schemeClr val="bg1"/>
                </a:solidFill>
                <a:latin typeface="Calibri Light" panose="020F0302020204030204" pitchFamily="34" charset="0"/>
                <a:cs typeface="Calibri Light" panose="020F0302020204030204" pitchFamily="34" charset="0"/>
              </a:defRPr>
            </a:lvl3pPr>
            <a:lvl4pPr marL="1371600" indent="0">
              <a:buNone/>
              <a:defRPr b="0" i="0">
                <a:solidFill>
                  <a:schemeClr val="bg1"/>
                </a:solidFill>
                <a:latin typeface="Calibri Light" panose="020F0302020204030204" pitchFamily="34" charset="0"/>
                <a:cs typeface="Calibri Light" panose="020F0302020204030204" pitchFamily="34" charset="0"/>
              </a:defRPr>
            </a:lvl4pPr>
            <a:lvl5pPr marL="18288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US"/>
              <a:t>Click to edit Master text styles</a:t>
            </a:r>
          </a:p>
        </p:txBody>
      </p:sp>
      <p:pic>
        <p:nvPicPr>
          <p:cNvPr id="12" name="Picture 11">
            <a:extLst>
              <a:ext uri="{FF2B5EF4-FFF2-40B4-BE49-F238E27FC236}">
                <a16:creationId xmlns:a16="http://schemas.microsoft.com/office/drawing/2014/main" id="{35079850-B273-C742-8B6F-2593772FE2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2811" y="6102069"/>
            <a:ext cx="1555532" cy="387913"/>
          </a:xfrm>
          <a:prstGeom prst="rect">
            <a:avLst/>
          </a:prstGeom>
        </p:spPr>
      </p:pic>
      <p:sp>
        <p:nvSpPr>
          <p:cNvPr id="9" name="Picture Placeholder 22">
            <a:extLst>
              <a:ext uri="{FF2B5EF4-FFF2-40B4-BE49-F238E27FC236}">
                <a16:creationId xmlns:a16="http://schemas.microsoft.com/office/drawing/2014/main" id="{D724F147-C3E5-314F-9DE7-805AA56358F8}"/>
              </a:ext>
            </a:extLst>
          </p:cNvPr>
          <p:cNvSpPr>
            <a:spLocks noGrp="1"/>
          </p:cNvSpPr>
          <p:nvPr>
            <p:ph type="pic" sz="quarter" idx="14" hasCustomPrompt="1"/>
          </p:nvPr>
        </p:nvSpPr>
        <p:spPr>
          <a:xfrm>
            <a:off x="-1276717" y="1042077"/>
            <a:ext cx="6840000" cy="6840000"/>
          </a:xfrm>
          <a:prstGeom prst="ellipse">
            <a:avLst/>
          </a:prstGeom>
        </p:spPr>
        <p:txBody>
          <a:bodyPr anchor="ctr">
            <a:normAutofit/>
          </a:bodyPr>
          <a:lstStyle>
            <a:lvl1pPr marL="0" indent="0" algn="ctr">
              <a:buNone/>
              <a:defRPr sz="1400">
                <a:solidFill>
                  <a:schemeClr val="bg1"/>
                </a:solidFill>
              </a:defRPr>
            </a:lvl1pPr>
          </a:lstStyle>
          <a:p>
            <a:r>
              <a:rPr lang="en-US"/>
              <a:t>Click on icon to place image</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 Imag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6DDCFD92-E162-5C0C-839B-143E56BEFA3A}"/>
              </a:ext>
            </a:extLst>
          </p:cNvPr>
          <p:cNvSpPr>
            <a:spLocks noGrp="1"/>
          </p:cNvSpPr>
          <p:nvPr>
            <p:ph type="pic" idx="13"/>
          </p:nvPr>
        </p:nvSpPr>
        <p:spPr>
          <a:xfrm>
            <a:off x="6167438" y="0"/>
            <a:ext cx="6024561" cy="6857999"/>
          </a:xfrm>
        </p:spPr>
        <p:txBody>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a:xfrm>
            <a:off x="442913" y="2420938"/>
            <a:ext cx="5581649" cy="1389062"/>
          </a:xfrm>
        </p:spPr>
        <p:txBody>
          <a:bodyPr/>
          <a:lstStyle>
            <a:lvl1pPr>
              <a:defRPr sz="4000" b="1" i="0">
                <a:latin typeface="Aleo" pitchFamily="2" charset="77"/>
                <a:ea typeface="Open Sans" panose="020B0606030504020204" pitchFamily="34" charset="0"/>
                <a:cs typeface="Open Sans" panose="020B0606030504020204" pitchFamily="34" charset="0"/>
              </a:defRPr>
            </a:lvl1pPr>
          </a:lstStyle>
          <a:p>
            <a:r>
              <a:rPr lang="en-GB"/>
              <a:t>Click to edit Master title style</a:t>
            </a:r>
            <a:endParaRPr lang="en-US" dirty="0"/>
          </a:p>
        </p:txBody>
      </p:sp>
    </p:spTree>
    <p:extLst>
      <p:ext uri="{BB962C8B-B14F-4D97-AF65-F5344CB8AC3E}">
        <p14:creationId xmlns:p14="http://schemas.microsoft.com/office/powerpoint/2010/main" val="1405884664"/>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Section + Image">
    <p:spTree>
      <p:nvGrpSpPr>
        <p:cNvPr id="1" name=""/>
        <p:cNvGrpSpPr/>
        <p:nvPr/>
      </p:nvGrpSpPr>
      <p:grpSpPr>
        <a:xfrm>
          <a:off x="0" y="0"/>
          <a:ext cx="0" cy="0"/>
          <a:chOff x="0" y="0"/>
          <a:chExt cx="0" cy="0"/>
        </a:xfrm>
      </p:grpSpPr>
      <p:pic>
        <p:nvPicPr>
          <p:cNvPr id="3" name="Picture Placeholder 4" descr="A picture containing person&#10;&#10;Description automatically generated">
            <a:extLst>
              <a:ext uri="{FF2B5EF4-FFF2-40B4-BE49-F238E27FC236}">
                <a16:creationId xmlns:a16="http://schemas.microsoft.com/office/drawing/2014/main" id="{339D68C1-B058-4B9B-71A3-C62B108FEDC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6167438" y="0"/>
            <a:ext cx="6024561" cy="6857999"/>
          </a:xfrm>
          <a:prstGeom prst="rect">
            <a:avLst/>
          </a:prstGeom>
        </p:spPr>
      </p:pic>
      <p:sp>
        <p:nvSpPr>
          <p:cNvPr id="5" name="Rectangle 4">
            <a:extLst>
              <a:ext uri="{FF2B5EF4-FFF2-40B4-BE49-F238E27FC236}">
                <a16:creationId xmlns:a16="http://schemas.microsoft.com/office/drawing/2014/main" id="{E5B8C302-E1E6-D57B-9221-242BE0F1748D}"/>
              </a:ext>
            </a:extLst>
          </p:cNvPr>
          <p:cNvSpPr/>
          <p:nvPr userDrawn="1"/>
        </p:nvSpPr>
        <p:spPr>
          <a:xfrm>
            <a:off x="6167438" y="1304926"/>
            <a:ext cx="6024562"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a:xfrm>
            <a:off x="442913" y="2420938"/>
            <a:ext cx="5581649" cy="1389062"/>
          </a:xfrm>
        </p:spPr>
        <p:txBody>
          <a:bodyPr/>
          <a:lstStyle>
            <a:lvl1pPr>
              <a:defRPr sz="4000" b="1" i="0">
                <a:latin typeface="Aleo" pitchFamily="2" charset="77"/>
                <a:ea typeface="Open Sans" panose="020B0606030504020204" pitchFamily="34" charset="0"/>
                <a:cs typeface="Open Sans" panose="020B0606030504020204" pitchFamily="34" charset="0"/>
              </a:defRPr>
            </a:lvl1pPr>
          </a:lstStyle>
          <a:p>
            <a:r>
              <a:rPr lang="en-GB"/>
              <a:t>Click to edit Master title style</a:t>
            </a:r>
            <a:endParaRPr lang="en-US" dirty="0"/>
          </a:p>
        </p:txBody>
      </p:sp>
      <p:pic>
        <p:nvPicPr>
          <p:cNvPr id="6" name="Picture 5">
            <a:extLst>
              <a:ext uri="{FF2B5EF4-FFF2-40B4-BE49-F238E27FC236}">
                <a16:creationId xmlns:a16="http://schemas.microsoft.com/office/drawing/2014/main" id="{598D41EE-FE66-2CFE-0FE6-929428E63DF9}"/>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7" name="Picture 6">
            <a:extLst>
              <a:ext uri="{FF2B5EF4-FFF2-40B4-BE49-F238E27FC236}">
                <a16:creationId xmlns:a16="http://schemas.microsoft.com/office/drawing/2014/main" id="{469866CE-250D-EF16-8A26-C4DAD892608F}"/>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Tree>
    <p:extLst>
      <p:ext uri="{BB962C8B-B14F-4D97-AF65-F5344CB8AC3E}">
        <p14:creationId xmlns:p14="http://schemas.microsoft.com/office/powerpoint/2010/main" val="1411707068"/>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Section + Image">
    <p:spTree>
      <p:nvGrpSpPr>
        <p:cNvPr id="1" name=""/>
        <p:cNvGrpSpPr/>
        <p:nvPr/>
      </p:nvGrpSpPr>
      <p:grpSpPr>
        <a:xfrm>
          <a:off x="0" y="0"/>
          <a:ext cx="0" cy="0"/>
          <a:chOff x="0" y="0"/>
          <a:chExt cx="0" cy="0"/>
        </a:xfrm>
      </p:grpSpPr>
      <p:pic>
        <p:nvPicPr>
          <p:cNvPr id="10" name="Picture Placeholder 4">
            <a:extLst>
              <a:ext uri="{FF2B5EF4-FFF2-40B4-BE49-F238E27FC236}">
                <a16:creationId xmlns:a16="http://schemas.microsoft.com/office/drawing/2014/main" id="{6C407991-D894-C1C8-EB34-D37DFA51739E}"/>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6167438" y="0"/>
            <a:ext cx="6024561" cy="6857999"/>
          </a:xfrm>
          <a:prstGeom prst="rect">
            <a:avLst/>
          </a:prstGeom>
        </p:spPr>
      </p:pic>
      <p:sp>
        <p:nvSpPr>
          <p:cNvPr id="3" name="Rectangle 2">
            <a:extLst>
              <a:ext uri="{FF2B5EF4-FFF2-40B4-BE49-F238E27FC236}">
                <a16:creationId xmlns:a16="http://schemas.microsoft.com/office/drawing/2014/main" id="{7CE56C66-93C8-E780-D9F0-3B79BD943FD7}"/>
              </a:ext>
            </a:extLst>
          </p:cNvPr>
          <p:cNvSpPr/>
          <p:nvPr userDrawn="1"/>
        </p:nvSpPr>
        <p:spPr>
          <a:xfrm>
            <a:off x="6167438" y="1304926"/>
            <a:ext cx="6024562"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a:xfrm>
            <a:off x="442913" y="2420938"/>
            <a:ext cx="5581649" cy="1389062"/>
          </a:xfrm>
        </p:spPr>
        <p:txBody>
          <a:bodyPr/>
          <a:lstStyle>
            <a:lvl1pPr>
              <a:defRPr sz="4000" b="1" i="0">
                <a:latin typeface="Aleo" pitchFamily="2" charset="77"/>
                <a:ea typeface="Open Sans" panose="020B0606030504020204" pitchFamily="34" charset="0"/>
                <a:cs typeface="Open Sans" panose="020B0606030504020204" pitchFamily="34" charset="0"/>
              </a:defRPr>
            </a:lvl1pPr>
          </a:lstStyle>
          <a:p>
            <a:r>
              <a:rPr lang="en-GB"/>
              <a:t>Click to edit Master title style</a:t>
            </a:r>
            <a:endParaRPr lang="en-US" dirty="0"/>
          </a:p>
        </p:txBody>
      </p:sp>
      <p:pic>
        <p:nvPicPr>
          <p:cNvPr id="6" name="Picture 5">
            <a:extLst>
              <a:ext uri="{FF2B5EF4-FFF2-40B4-BE49-F238E27FC236}">
                <a16:creationId xmlns:a16="http://schemas.microsoft.com/office/drawing/2014/main" id="{598D41EE-FE66-2CFE-0FE6-929428E63DF9}"/>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7" name="Picture 6">
            <a:extLst>
              <a:ext uri="{FF2B5EF4-FFF2-40B4-BE49-F238E27FC236}">
                <a16:creationId xmlns:a16="http://schemas.microsoft.com/office/drawing/2014/main" id="{469866CE-250D-EF16-8A26-C4DAD892608F}"/>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Tree>
    <p:extLst>
      <p:ext uri="{BB962C8B-B14F-4D97-AF65-F5344CB8AC3E}">
        <p14:creationId xmlns:p14="http://schemas.microsoft.com/office/powerpoint/2010/main" val="877155135"/>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Section + Image">
    <p:spTree>
      <p:nvGrpSpPr>
        <p:cNvPr id="1" name=""/>
        <p:cNvGrpSpPr/>
        <p:nvPr/>
      </p:nvGrpSpPr>
      <p:grpSpPr>
        <a:xfrm>
          <a:off x="0" y="0"/>
          <a:ext cx="0" cy="0"/>
          <a:chOff x="0" y="0"/>
          <a:chExt cx="0" cy="0"/>
        </a:xfrm>
      </p:grpSpPr>
      <p:pic>
        <p:nvPicPr>
          <p:cNvPr id="3" name="Picture Placeholder 4">
            <a:extLst>
              <a:ext uri="{FF2B5EF4-FFF2-40B4-BE49-F238E27FC236}">
                <a16:creationId xmlns:a16="http://schemas.microsoft.com/office/drawing/2014/main" id="{20D28B4F-A75E-4EDD-7E03-4C740CB68ABF}"/>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6167438" y="0"/>
            <a:ext cx="6024561" cy="6857999"/>
          </a:xfrm>
          <a:prstGeom prst="rect">
            <a:avLst/>
          </a:prstGeom>
        </p:spPr>
      </p:pic>
      <p:sp>
        <p:nvSpPr>
          <p:cNvPr id="5" name="Rectangle 4">
            <a:extLst>
              <a:ext uri="{FF2B5EF4-FFF2-40B4-BE49-F238E27FC236}">
                <a16:creationId xmlns:a16="http://schemas.microsoft.com/office/drawing/2014/main" id="{66F70E97-72C3-E110-1AA7-6F866CBDE856}"/>
              </a:ext>
            </a:extLst>
          </p:cNvPr>
          <p:cNvSpPr/>
          <p:nvPr userDrawn="1"/>
        </p:nvSpPr>
        <p:spPr>
          <a:xfrm>
            <a:off x="6167438" y="1304926"/>
            <a:ext cx="6024562"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a:xfrm>
            <a:off x="442913" y="2420938"/>
            <a:ext cx="5581649" cy="1389062"/>
          </a:xfrm>
        </p:spPr>
        <p:txBody>
          <a:bodyPr/>
          <a:lstStyle>
            <a:lvl1pPr>
              <a:defRPr sz="4000" b="1" i="0">
                <a:latin typeface="Aleo" pitchFamily="2" charset="77"/>
                <a:ea typeface="Open Sans" panose="020B0606030504020204" pitchFamily="34" charset="0"/>
                <a:cs typeface="Open Sans" panose="020B0606030504020204" pitchFamily="34" charset="0"/>
              </a:defRPr>
            </a:lvl1pPr>
          </a:lstStyle>
          <a:p>
            <a:r>
              <a:rPr lang="en-GB"/>
              <a:t>Click to edit Master title style</a:t>
            </a:r>
            <a:endParaRPr lang="en-US" dirty="0"/>
          </a:p>
        </p:txBody>
      </p:sp>
      <p:pic>
        <p:nvPicPr>
          <p:cNvPr id="6" name="Picture 5">
            <a:extLst>
              <a:ext uri="{FF2B5EF4-FFF2-40B4-BE49-F238E27FC236}">
                <a16:creationId xmlns:a16="http://schemas.microsoft.com/office/drawing/2014/main" id="{598D41EE-FE66-2CFE-0FE6-929428E63DF9}"/>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7" name="Picture 6">
            <a:extLst>
              <a:ext uri="{FF2B5EF4-FFF2-40B4-BE49-F238E27FC236}">
                <a16:creationId xmlns:a16="http://schemas.microsoft.com/office/drawing/2014/main" id="{469866CE-250D-EF16-8A26-C4DAD892608F}"/>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Tree>
    <p:extLst>
      <p:ext uri="{BB962C8B-B14F-4D97-AF65-F5344CB8AC3E}">
        <p14:creationId xmlns:p14="http://schemas.microsoft.com/office/powerpoint/2010/main" val="3030467234"/>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_Section + Image">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8B2FC34-6AA3-C645-4144-C8C55A3AA50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6167438" y="0"/>
            <a:ext cx="6024561" cy="6857999"/>
          </a:xfrm>
          <a:prstGeom prst="rect">
            <a:avLst/>
          </a:prstGeom>
        </p:spPr>
      </p:pic>
      <p:sp>
        <p:nvSpPr>
          <p:cNvPr id="3" name="Rectangle 2">
            <a:extLst>
              <a:ext uri="{FF2B5EF4-FFF2-40B4-BE49-F238E27FC236}">
                <a16:creationId xmlns:a16="http://schemas.microsoft.com/office/drawing/2014/main" id="{3891BC31-E352-0043-4341-DAE68E146DC0}"/>
              </a:ext>
            </a:extLst>
          </p:cNvPr>
          <p:cNvSpPr/>
          <p:nvPr userDrawn="1"/>
        </p:nvSpPr>
        <p:spPr>
          <a:xfrm>
            <a:off x="6167438" y="1304926"/>
            <a:ext cx="6024562"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a:xfrm>
            <a:off x="442913" y="2420938"/>
            <a:ext cx="5581649" cy="1389062"/>
          </a:xfrm>
        </p:spPr>
        <p:txBody>
          <a:bodyPr/>
          <a:lstStyle>
            <a:lvl1pPr>
              <a:defRPr sz="4000" b="1" i="0">
                <a:latin typeface="Aleo" pitchFamily="2" charset="77"/>
                <a:ea typeface="Open Sans" panose="020B0606030504020204" pitchFamily="34" charset="0"/>
                <a:cs typeface="Open Sans" panose="020B0606030504020204" pitchFamily="34" charset="0"/>
              </a:defRPr>
            </a:lvl1pPr>
          </a:lstStyle>
          <a:p>
            <a:r>
              <a:rPr lang="en-GB"/>
              <a:t>Click to edit Master title style</a:t>
            </a:r>
            <a:endParaRPr lang="en-US" dirty="0"/>
          </a:p>
        </p:txBody>
      </p:sp>
      <p:pic>
        <p:nvPicPr>
          <p:cNvPr id="6" name="Picture 5">
            <a:extLst>
              <a:ext uri="{FF2B5EF4-FFF2-40B4-BE49-F238E27FC236}">
                <a16:creationId xmlns:a16="http://schemas.microsoft.com/office/drawing/2014/main" id="{598D41EE-FE66-2CFE-0FE6-929428E63DF9}"/>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7" name="Picture 6">
            <a:extLst>
              <a:ext uri="{FF2B5EF4-FFF2-40B4-BE49-F238E27FC236}">
                <a16:creationId xmlns:a16="http://schemas.microsoft.com/office/drawing/2014/main" id="{469866CE-250D-EF16-8A26-C4DAD892608F}"/>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Tree>
    <p:extLst>
      <p:ext uri="{BB962C8B-B14F-4D97-AF65-F5344CB8AC3E}">
        <p14:creationId xmlns:p14="http://schemas.microsoft.com/office/powerpoint/2010/main" val="2265674046"/>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5_Section + Image">
    <p:spTree>
      <p:nvGrpSpPr>
        <p:cNvPr id="1" name=""/>
        <p:cNvGrpSpPr/>
        <p:nvPr/>
      </p:nvGrpSpPr>
      <p:grpSpPr>
        <a:xfrm>
          <a:off x="0" y="0"/>
          <a:ext cx="0" cy="0"/>
          <a:chOff x="0" y="0"/>
          <a:chExt cx="0" cy="0"/>
        </a:xfrm>
      </p:grpSpPr>
      <p:pic>
        <p:nvPicPr>
          <p:cNvPr id="3" name="Picture Placeholder 4">
            <a:extLst>
              <a:ext uri="{FF2B5EF4-FFF2-40B4-BE49-F238E27FC236}">
                <a16:creationId xmlns:a16="http://schemas.microsoft.com/office/drawing/2014/main" id="{D56D752C-99E4-1D2F-9300-E6A449E4E204}"/>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6167439" y="0"/>
            <a:ext cx="6024561" cy="6857999"/>
          </a:xfrm>
          <a:prstGeom prst="rect">
            <a:avLst/>
          </a:prstGeom>
        </p:spPr>
      </p:pic>
      <p:sp>
        <p:nvSpPr>
          <p:cNvPr id="5" name="Rectangle 4">
            <a:extLst>
              <a:ext uri="{FF2B5EF4-FFF2-40B4-BE49-F238E27FC236}">
                <a16:creationId xmlns:a16="http://schemas.microsoft.com/office/drawing/2014/main" id="{E062246A-ABB7-07C0-6D33-E7EEDC19DC46}"/>
              </a:ext>
            </a:extLst>
          </p:cNvPr>
          <p:cNvSpPr/>
          <p:nvPr userDrawn="1"/>
        </p:nvSpPr>
        <p:spPr>
          <a:xfrm>
            <a:off x="6167438" y="1304926"/>
            <a:ext cx="6024562"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a:xfrm>
            <a:off x="442913" y="2420938"/>
            <a:ext cx="5581649" cy="1389062"/>
          </a:xfrm>
        </p:spPr>
        <p:txBody>
          <a:bodyPr/>
          <a:lstStyle>
            <a:lvl1pPr>
              <a:defRPr sz="4000" b="1" i="0">
                <a:latin typeface="Aleo" pitchFamily="2" charset="77"/>
                <a:ea typeface="Open Sans" panose="020B0606030504020204" pitchFamily="34" charset="0"/>
                <a:cs typeface="Open Sans" panose="020B0606030504020204" pitchFamily="34" charset="0"/>
              </a:defRPr>
            </a:lvl1pPr>
          </a:lstStyle>
          <a:p>
            <a:r>
              <a:rPr lang="en-GB"/>
              <a:t>Click to edit Master title style</a:t>
            </a:r>
            <a:endParaRPr lang="en-US" dirty="0"/>
          </a:p>
        </p:txBody>
      </p:sp>
      <p:pic>
        <p:nvPicPr>
          <p:cNvPr id="6" name="Picture 5">
            <a:extLst>
              <a:ext uri="{FF2B5EF4-FFF2-40B4-BE49-F238E27FC236}">
                <a16:creationId xmlns:a16="http://schemas.microsoft.com/office/drawing/2014/main" id="{598D41EE-FE66-2CFE-0FE6-929428E63DF9}"/>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7" name="Picture 6">
            <a:extLst>
              <a:ext uri="{FF2B5EF4-FFF2-40B4-BE49-F238E27FC236}">
                <a16:creationId xmlns:a16="http://schemas.microsoft.com/office/drawing/2014/main" id="{469866CE-250D-EF16-8A26-C4DAD892608F}"/>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Tree>
    <p:extLst>
      <p:ext uri="{BB962C8B-B14F-4D97-AF65-F5344CB8AC3E}">
        <p14:creationId xmlns:p14="http://schemas.microsoft.com/office/powerpoint/2010/main" val="2964963222"/>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6_Section + Image">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6518CF9B-65F9-EAF7-4004-7F70350E75C1}"/>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6167438" y="0"/>
            <a:ext cx="6022800" cy="6857999"/>
          </a:xfrm>
          <a:prstGeom prst="rect">
            <a:avLst/>
          </a:prstGeom>
        </p:spPr>
      </p:pic>
      <p:sp>
        <p:nvSpPr>
          <p:cNvPr id="3" name="Rectangle 2">
            <a:extLst>
              <a:ext uri="{FF2B5EF4-FFF2-40B4-BE49-F238E27FC236}">
                <a16:creationId xmlns:a16="http://schemas.microsoft.com/office/drawing/2014/main" id="{C5FAA20D-854D-E633-1D4C-8D7CDB73C5FC}"/>
              </a:ext>
            </a:extLst>
          </p:cNvPr>
          <p:cNvSpPr/>
          <p:nvPr userDrawn="1"/>
        </p:nvSpPr>
        <p:spPr>
          <a:xfrm>
            <a:off x="6167438" y="1304926"/>
            <a:ext cx="6024562"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 name="Title 1">
            <a:extLst>
              <a:ext uri="{FF2B5EF4-FFF2-40B4-BE49-F238E27FC236}">
                <a16:creationId xmlns:a16="http://schemas.microsoft.com/office/drawing/2014/main" id="{B8C2A29C-DEAA-688C-E0F8-F5943B21CF18}"/>
              </a:ext>
            </a:extLst>
          </p:cNvPr>
          <p:cNvSpPr>
            <a:spLocks noGrp="1"/>
          </p:cNvSpPr>
          <p:nvPr>
            <p:ph type="title"/>
          </p:nvPr>
        </p:nvSpPr>
        <p:spPr>
          <a:xfrm>
            <a:off x="442913" y="2420938"/>
            <a:ext cx="5581649" cy="1389062"/>
          </a:xfrm>
        </p:spPr>
        <p:txBody>
          <a:bodyPr/>
          <a:lstStyle>
            <a:lvl1pPr>
              <a:defRPr sz="4000" b="1" i="0">
                <a:latin typeface="Aleo" pitchFamily="2" charset="77"/>
                <a:ea typeface="Open Sans" panose="020B0606030504020204" pitchFamily="34" charset="0"/>
                <a:cs typeface="Open Sans" panose="020B0606030504020204" pitchFamily="34" charset="0"/>
              </a:defRPr>
            </a:lvl1pPr>
          </a:lstStyle>
          <a:p>
            <a:r>
              <a:rPr lang="en-GB"/>
              <a:t>Click to edit Master title style</a:t>
            </a:r>
            <a:endParaRPr lang="en-US" dirty="0"/>
          </a:p>
        </p:txBody>
      </p:sp>
      <p:pic>
        <p:nvPicPr>
          <p:cNvPr id="6" name="Picture 5">
            <a:extLst>
              <a:ext uri="{FF2B5EF4-FFF2-40B4-BE49-F238E27FC236}">
                <a16:creationId xmlns:a16="http://schemas.microsoft.com/office/drawing/2014/main" id="{598D41EE-FE66-2CFE-0FE6-929428E63DF9}"/>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7" name="Picture 6">
            <a:extLst>
              <a:ext uri="{FF2B5EF4-FFF2-40B4-BE49-F238E27FC236}">
                <a16:creationId xmlns:a16="http://schemas.microsoft.com/office/drawing/2014/main" id="{469866CE-250D-EF16-8A26-C4DAD892608F}"/>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Tree>
    <p:extLst>
      <p:ext uri="{BB962C8B-B14F-4D97-AF65-F5344CB8AC3E}">
        <p14:creationId xmlns:p14="http://schemas.microsoft.com/office/powerpoint/2010/main" val="4086093210"/>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Full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687FD-9206-641A-4825-EF345A667C8D}"/>
              </a:ext>
            </a:extLst>
          </p:cNvPr>
          <p:cNvSpPr>
            <a:spLocks noGrp="1"/>
          </p:cNvSpPr>
          <p:nvPr>
            <p:ph type="ctrTitle"/>
          </p:nvPr>
        </p:nvSpPr>
        <p:spPr>
          <a:xfrm>
            <a:off x="442914" y="2420938"/>
            <a:ext cx="5581650" cy="1379411"/>
          </a:xfrm>
        </p:spPr>
        <p:txBody>
          <a:bodyPr anchor="t" anchorCtr="0">
            <a:noAutofit/>
          </a:bodyPr>
          <a:lstStyle>
            <a:lvl1pPr algn="l">
              <a:defRPr sz="4400" b="1" i="0">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1948DC02-104C-E292-22CD-83814EEE4ED4}"/>
              </a:ext>
            </a:extLst>
          </p:cNvPr>
          <p:cNvSpPr>
            <a:spLocks noGrp="1"/>
          </p:cNvSpPr>
          <p:nvPr>
            <p:ph type="pic" idx="13"/>
          </p:nvPr>
        </p:nvSpPr>
        <p:spPr>
          <a:xfrm>
            <a:off x="0" y="0"/>
            <a:ext cx="12192000" cy="6857999"/>
          </a:xfrm>
        </p:spPr>
        <p:txBody>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Tree>
    <p:extLst>
      <p:ext uri="{BB962C8B-B14F-4D97-AF65-F5344CB8AC3E}">
        <p14:creationId xmlns:p14="http://schemas.microsoft.com/office/powerpoint/2010/main" val="11922291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Section Full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D0F953-B29D-4580-8652-0F1A4080C8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91CA146-324C-E941-BDF1-B2B1A8D85EDD}"/>
              </a:ext>
            </a:extLst>
          </p:cNvPr>
          <p:cNvSpPr/>
          <p:nvPr userDrawn="1"/>
        </p:nvSpPr>
        <p:spPr>
          <a:xfrm>
            <a:off x="0" y="1304926"/>
            <a:ext cx="12192000"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6" name="Picture 5">
            <a:extLst>
              <a:ext uri="{FF2B5EF4-FFF2-40B4-BE49-F238E27FC236}">
                <a16:creationId xmlns:a16="http://schemas.microsoft.com/office/drawing/2014/main" id="{CB4E32B3-ACC7-3964-8C5D-36E730629F6C}"/>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7" name="Picture 6">
            <a:extLst>
              <a:ext uri="{FF2B5EF4-FFF2-40B4-BE49-F238E27FC236}">
                <a16:creationId xmlns:a16="http://schemas.microsoft.com/office/drawing/2014/main" id="{60114323-FAD1-D71A-8D5A-4CB9C8E4406E}"/>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
        <p:nvSpPr>
          <p:cNvPr id="2" name="Title 1">
            <a:extLst>
              <a:ext uri="{FF2B5EF4-FFF2-40B4-BE49-F238E27FC236}">
                <a16:creationId xmlns:a16="http://schemas.microsoft.com/office/drawing/2014/main" id="{F33687FD-9206-641A-4825-EF345A667C8D}"/>
              </a:ext>
            </a:extLst>
          </p:cNvPr>
          <p:cNvSpPr>
            <a:spLocks noGrp="1"/>
          </p:cNvSpPr>
          <p:nvPr>
            <p:ph type="ctrTitle"/>
          </p:nvPr>
        </p:nvSpPr>
        <p:spPr>
          <a:xfrm>
            <a:off x="442914" y="4796988"/>
            <a:ext cx="5581650" cy="1379411"/>
          </a:xfrm>
        </p:spPr>
        <p:txBody>
          <a:bodyPr anchor="t" anchorCtr="0">
            <a:noAutofit/>
          </a:bodyPr>
          <a:lstStyle>
            <a:lvl1pPr algn="l">
              <a:defRPr sz="4400" b="1" i="0">
                <a:solidFill>
                  <a:schemeClr val="bg1"/>
                </a:solidFill>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3121167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_Section Full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73B64E2-E530-A848-30DC-2522EB619B4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3566C4C-A13E-4DD4-9C0A-00455DC89E71}"/>
              </a:ext>
            </a:extLst>
          </p:cNvPr>
          <p:cNvSpPr/>
          <p:nvPr userDrawn="1"/>
        </p:nvSpPr>
        <p:spPr>
          <a:xfrm>
            <a:off x="0" y="1304926"/>
            <a:ext cx="12192000"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pic>
        <p:nvPicPr>
          <p:cNvPr id="6" name="Picture 5">
            <a:extLst>
              <a:ext uri="{FF2B5EF4-FFF2-40B4-BE49-F238E27FC236}">
                <a16:creationId xmlns:a16="http://schemas.microsoft.com/office/drawing/2014/main" id="{CB4E32B3-ACC7-3964-8C5D-36E730629F6C}"/>
              </a:ext>
            </a:extLst>
          </p:cNvPr>
          <p:cNvPicPr>
            <a:picLocks/>
          </p:cNvPicPr>
          <p:nvPr userDrawn="1"/>
        </p:nvPicPr>
        <p:blipFill>
          <a:blip r:embed="rId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7" name="Picture 6">
            <a:extLst>
              <a:ext uri="{FF2B5EF4-FFF2-40B4-BE49-F238E27FC236}">
                <a16:creationId xmlns:a16="http://schemas.microsoft.com/office/drawing/2014/main" id="{60114323-FAD1-D71A-8D5A-4CB9C8E4406E}"/>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sp>
        <p:nvSpPr>
          <p:cNvPr id="2" name="Title 1">
            <a:extLst>
              <a:ext uri="{FF2B5EF4-FFF2-40B4-BE49-F238E27FC236}">
                <a16:creationId xmlns:a16="http://schemas.microsoft.com/office/drawing/2014/main" id="{F33687FD-9206-641A-4825-EF345A667C8D}"/>
              </a:ext>
            </a:extLst>
          </p:cNvPr>
          <p:cNvSpPr>
            <a:spLocks noGrp="1"/>
          </p:cNvSpPr>
          <p:nvPr>
            <p:ph type="ctrTitle"/>
          </p:nvPr>
        </p:nvSpPr>
        <p:spPr>
          <a:xfrm>
            <a:off x="442914" y="4793133"/>
            <a:ext cx="5581650" cy="1379411"/>
          </a:xfrm>
        </p:spPr>
        <p:txBody>
          <a:bodyPr anchor="t" anchorCtr="0">
            <a:noAutofit/>
          </a:bodyPr>
          <a:lstStyle>
            <a:lvl1pPr algn="l">
              <a:defRPr sz="4400" b="1" i="0">
                <a:solidFill>
                  <a:schemeClr val="bg1"/>
                </a:solidFill>
                <a:latin typeface="Aleo" pitchFamily="2" charset="77"/>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19085931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6"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theme" Target="../theme/theme4.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theme" Target="../theme/theme5.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9" Type="http://schemas.openxmlformats.org/officeDocument/2006/relationships/slideLayout" Target="../slideLayouts/slideLayout121.xml"/><Relationship Id="rId21" Type="http://schemas.openxmlformats.org/officeDocument/2006/relationships/slideLayout" Target="../slideLayouts/slideLayout103.xml"/><Relationship Id="rId34" Type="http://schemas.openxmlformats.org/officeDocument/2006/relationships/slideLayout" Target="../slideLayouts/slideLayout116.xml"/><Relationship Id="rId42" Type="http://schemas.openxmlformats.org/officeDocument/2006/relationships/slideLayout" Target="../slideLayouts/slideLayout124.xml"/><Relationship Id="rId47" Type="http://schemas.openxmlformats.org/officeDocument/2006/relationships/image" Target="../media/image17.png"/><Relationship Id="rId7" Type="http://schemas.openxmlformats.org/officeDocument/2006/relationships/slideLayout" Target="../slideLayouts/slideLayout8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9" Type="http://schemas.openxmlformats.org/officeDocument/2006/relationships/slideLayout" Target="../slideLayouts/slideLayout111.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32" Type="http://schemas.openxmlformats.org/officeDocument/2006/relationships/slideLayout" Target="../slideLayouts/slideLayout114.xml"/><Relationship Id="rId37" Type="http://schemas.openxmlformats.org/officeDocument/2006/relationships/slideLayout" Target="../slideLayouts/slideLayout119.xml"/><Relationship Id="rId40" Type="http://schemas.openxmlformats.org/officeDocument/2006/relationships/slideLayout" Target="../slideLayouts/slideLayout122.xml"/><Relationship Id="rId45" Type="http://schemas.openxmlformats.org/officeDocument/2006/relationships/slideLayout" Target="../slideLayouts/slideLayout127.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36" Type="http://schemas.openxmlformats.org/officeDocument/2006/relationships/slideLayout" Target="../slideLayouts/slideLayout118.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31" Type="http://schemas.openxmlformats.org/officeDocument/2006/relationships/slideLayout" Target="../slideLayouts/slideLayout113.xml"/><Relationship Id="rId44" Type="http://schemas.openxmlformats.org/officeDocument/2006/relationships/slideLayout" Target="../slideLayouts/slideLayout126.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slideLayout" Target="../slideLayouts/slideLayout112.xml"/><Relationship Id="rId35" Type="http://schemas.openxmlformats.org/officeDocument/2006/relationships/slideLayout" Target="../slideLayouts/slideLayout117.xml"/><Relationship Id="rId43" Type="http://schemas.openxmlformats.org/officeDocument/2006/relationships/slideLayout" Target="../slideLayouts/slideLayout125.xml"/><Relationship Id="rId48" Type="http://schemas.openxmlformats.org/officeDocument/2006/relationships/image" Target="../media/image34.png"/><Relationship Id="rId8" Type="http://schemas.openxmlformats.org/officeDocument/2006/relationships/slideLayout" Target="../slideLayouts/slideLayout90.xml"/><Relationship Id="rId3" Type="http://schemas.openxmlformats.org/officeDocument/2006/relationships/slideLayout" Target="../slideLayouts/slideLayout85.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33" Type="http://schemas.openxmlformats.org/officeDocument/2006/relationships/slideLayout" Target="../slideLayouts/slideLayout115.xml"/><Relationship Id="rId38" Type="http://schemas.openxmlformats.org/officeDocument/2006/relationships/slideLayout" Target="../slideLayouts/slideLayout120.xml"/><Relationship Id="rId46" Type="http://schemas.openxmlformats.org/officeDocument/2006/relationships/theme" Target="../theme/theme6.xml"/><Relationship Id="rId20" Type="http://schemas.openxmlformats.org/officeDocument/2006/relationships/slideLayout" Target="../slideLayouts/slideLayout102.xml"/><Relationship Id="rId41" Type="http://schemas.openxmlformats.org/officeDocument/2006/relationships/slideLayout" Target="../slideLayouts/slideLayout1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863460-232B-E045-BE18-986E6505FF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B8AC77-2337-5E42-95FB-11AB1577A5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C84598-5150-B647-BD62-6B51D47AA6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54FAFD-9171-FC45-A543-B15FA433F5A9}" type="datetimeFigureOut">
              <a:rPr lang="en-US" smtClean="0"/>
              <a:t>3/9/2025</a:t>
            </a:fld>
            <a:endParaRPr lang="en-US"/>
          </a:p>
        </p:txBody>
      </p:sp>
      <p:sp>
        <p:nvSpPr>
          <p:cNvPr id="5" name="Footer Placeholder 4">
            <a:extLst>
              <a:ext uri="{FF2B5EF4-FFF2-40B4-BE49-F238E27FC236}">
                <a16:creationId xmlns:a16="http://schemas.microsoft.com/office/drawing/2014/main" id="{FEC2ADDB-35A0-984E-81B5-330F548575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AEBC7A-8742-184E-922A-0E35220F4A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B1A236-F7F7-FA48-A909-8CCE9CB60875}" type="slidenum">
              <a:rPr lang="en-US" smtClean="0"/>
              <a:t>‹#›</a:t>
            </a:fld>
            <a:endParaRPr lang="en-US"/>
          </a:p>
        </p:txBody>
      </p:sp>
    </p:spTree>
    <p:extLst>
      <p:ext uri="{BB962C8B-B14F-4D97-AF65-F5344CB8AC3E}">
        <p14:creationId xmlns:p14="http://schemas.microsoft.com/office/powerpoint/2010/main" val="544096167"/>
      </p:ext>
    </p:extLst>
  </p:cSld>
  <p:clrMap bg1="lt1" tx1="dk1" bg2="lt2" tx2="dk2" accent1="accent1" accent2="accent2" accent3="accent3" accent4="accent4" accent5="accent5" accent6="accent6" hlink="hlink" folHlink="folHlink"/>
  <p:sldLayoutIdLst>
    <p:sldLayoutId id="2147483649" r:id="rId1"/>
    <p:sldLayoutId id="2147483735" r:id="rId2"/>
    <p:sldLayoutId id="2147483664" r:id="rId3"/>
    <p:sldLayoutId id="2147483665" r:id="rId4"/>
    <p:sldLayoutId id="2147483681" r:id="rId5"/>
    <p:sldLayoutId id="2147483682" r:id="rId6"/>
    <p:sldLayoutId id="2147483688" r:id="rId7"/>
    <p:sldLayoutId id="2147483684" r:id="rId8"/>
    <p:sldLayoutId id="2147483670" r:id="rId9"/>
    <p:sldLayoutId id="2147483650" r:id="rId10"/>
    <p:sldLayoutId id="2147483736" r:id="rId11"/>
    <p:sldLayoutId id="2147483660" r:id="rId12"/>
    <p:sldLayoutId id="2147483677" r:id="rId13"/>
    <p:sldLayoutId id="2147483662" r:id="rId14"/>
    <p:sldLayoutId id="2147483663" r:id="rId15"/>
    <p:sldLayoutId id="2147483655" r:id="rId16"/>
    <p:sldLayoutId id="2147483737" r:id="rId17"/>
    <p:sldLayoutId id="2147483738"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C52D74-60E0-542F-5FF1-6CFB1BFF93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58C25679-10FE-4F1B-5DB8-9C338FE220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E50A76C-84EC-1487-D54A-438AA5BEFD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CB353F-B93E-C949-B42F-327168AD0307}" type="datetimeFigureOut">
              <a:rPr lang="en-GB" smtClean="0"/>
              <a:t>09/03/2025</a:t>
            </a:fld>
            <a:endParaRPr lang="en-GB"/>
          </a:p>
        </p:txBody>
      </p:sp>
      <p:sp>
        <p:nvSpPr>
          <p:cNvPr id="5" name="Footer Placeholder 4">
            <a:extLst>
              <a:ext uri="{FF2B5EF4-FFF2-40B4-BE49-F238E27FC236}">
                <a16:creationId xmlns:a16="http://schemas.microsoft.com/office/drawing/2014/main" id="{674EDB92-67E0-4F87-42FE-584A58424C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A827A55-480C-7EFC-C0BE-407B7506B5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8B2B78-6ED0-B142-94FA-2539A8C78F70}" type="slidenum">
              <a:rPr lang="en-GB" smtClean="0"/>
              <a:t>‹#›</a:t>
            </a:fld>
            <a:endParaRPr lang="en-GB"/>
          </a:p>
        </p:txBody>
      </p:sp>
    </p:spTree>
    <p:extLst>
      <p:ext uri="{BB962C8B-B14F-4D97-AF65-F5344CB8AC3E}">
        <p14:creationId xmlns:p14="http://schemas.microsoft.com/office/powerpoint/2010/main" val="153958545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8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863460-232B-E045-BE18-986E6505FF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B8AC77-2337-5E42-95FB-11AB1577A5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C84598-5150-B647-BD62-6B51D47AA6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54FAFD-9171-FC45-A543-B15FA433F5A9}" type="datetimeFigureOut">
              <a:rPr lang="en-US" smtClean="0"/>
              <a:t>3/9/2025</a:t>
            </a:fld>
            <a:endParaRPr lang="en-US"/>
          </a:p>
        </p:txBody>
      </p:sp>
      <p:sp>
        <p:nvSpPr>
          <p:cNvPr id="5" name="Footer Placeholder 4">
            <a:extLst>
              <a:ext uri="{FF2B5EF4-FFF2-40B4-BE49-F238E27FC236}">
                <a16:creationId xmlns:a16="http://schemas.microsoft.com/office/drawing/2014/main" id="{FEC2ADDB-35A0-984E-81B5-330F548575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AEBC7A-8742-184E-922A-0E35220F4A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B1A236-F7F7-FA48-A909-8CCE9CB60875}" type="slidenum">
              <a:rPr lang="en-US" smtClean="0"/>
              <a:t>‹#›</a:t>
            </a:fld>
            <a:endParaRPr lang="en-US"/>
          </a:p>
        </p:txBody>
      </p:sp>
    </p:spTree>
    <p:extLst>
      <p:ext uri="{BB962C8B-B14F-4D97-AF65-F5344CB8AC3E}">
        <p14:creationId xmlns:p14="http://schemas.microsoft.com/office/powerpoint/2010/main" val="283829738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86"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863460-232B-E045-BE18-986E6505FF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B8AC77-2337-5E42-95FB-11AB1577A5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C84598-5150-B647-BD62-6B51D47AA6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54FAFD-9171-FC45-A543-B15FA433F5A9}" type="datetimeFigureOut">
              <a:rPr lang="en-US" smtClean="0"/>
              <a:t>3/9/2025</a:t>
            </a:fld>
            <a:endParaRPr lang="en-US"/>
          </a:p>
        </p:txBody>
      </p:sp>
      <p:sp>
        <p:nvSpPr>
          <p:cNvPr id="5" name="Footer Placeholder 4">
            <a:extLst>
              <a:ext uri="{FF2B5EF4-FFF2-40B4-BE49-F238E27FC236}">
                <a16:creationId xmlns:a16="http://schemas.microsoft.com/office/drawing/2014/main" id="{FEC2ADDB-35A0-984E-81B5-330F548575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AEBC7A-8742-184E-922A-0E35220F4A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B1A236-F7F7-FA48-A909-8CCE9CB60875}" type="slidenum">
              <a:rPr lang="en-US" smtClean="0"/>
              <a:t>‹#›</a:t>
            </a:fld>
            <a:endParaRPr lang="en-US"/>
          </a:p>
        </p:txBody>
      </p:sp>
    </p:spTree>
    <p:extLst>
      <p:ext uri="{BB962C8B-B14F-4D97-AF65-F5344CB8AC3E}">
        <p14:creationId xmlns:p14="http://schemas.microsoft.com/office/powerpoint/2010/main" val="416115383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85" r:id="rId17"/>
    <p:sldLayoutId id="2147483788"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C52D74-60E0-542F-5FF1-6CFB1BFF93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58C25679-10FE-4F1B-5DB8-9C338FE220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E50A76C-84EC-1487-D54A-438AA5BEFD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CB353F-B93E-C949-B42F-327168AD0307}" type="datetimeFigureOut">
              <a:rPr lang="en-GB" smtClean="0"/>
              <a:t>09/03/2025</a:t>
            </a:fld>
            <a:endParaRPr lang="en-GB"/>
          </a:p>
        </p:txBody>
      </p:sp>
      <p:sp>
        <p:nvSpPr>
          <p:cNvPr id="5" name="Footer Placeholder 4">
            <a:extLst>
              <a:ext uri="{FF2B5EF4-FFF2-40B4-BE49-F238E27FC236}">
                <a16:creationId xmlns:a16="http://schemas.microsoft.com/office/drawing/2014/main" id="{674EDB92-67E0-4F87-42FE-584A58424C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A827A55-480C-7EFC-C0BE-407B7506B5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8B2B78-6ED0-B142-94FA-2539A8C78F70}" type="slidenum">
              <a:rPr lang="en-GB" smtClean="0"/>
              <a:t>‹#›</a:t>
            </a:fld>
            <a:endParaRPr lang="en-GB"/>
          </a:p>
        </p:txBody>
      </p:sp>
    </p:spTree>
    <p:extLst>
      <p:ext uri="{BB962C8B-B14F-4D97-AF65-F5344CB8AC3E}">
        <p14:creationId xmlns:p14="http://schemas.microsoft.com/office/powerpoint/2010/main" val="996518620"/>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5234F2-7B27-51D8-E239-D98B0991D161}"/>
              </a:ext>
            </a:extLst>
          </p:cNvPr>
          <p:cNvSpPr>
            <a:spLocks noGrp="1"/>
          </p:cNvSpPr>
          <p:nvPr>
            <p:ph type="title"/>
          </p:nvPr>
        </p:nvSpPr>
        <p:spPr>
          <a:xfrm>
            <a:off x="442913" y="386461"/>
            <a:ext cx="11306175" cy="443198"/>
          </a:xfrm>
          <a:prstGeom prst="rect">
            <a:avLst/>
          </a:prstGeom>
        </p:spPr>
        <p:txBody>
          <a:bodyPr vert="horz" wrap="square" lIns="0" tIns="0" rIns="0" bIns="0" rtlCol="0" anchor="t" anchorCtr="0">
            <a:no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7CAA8C2D-169C-E52C-3557-31230280A05F}"/>
              </a:ext>
            </a:extLst>
          </p:cNvPr>
          <p:cNvSpPr>
            <a:spLocks noGrp="1"/>
          </p:cNvSpPr>
          <p:nvPr>
            <p:ph type="body" idx="1"/>
          </p:nvPr>
        </p:nvSpPr>
        <p:spPr>
          <a:xfrm>
            <a:off x="442913" y="1304925"/>
            <a:ext cx="11306175" cy="4572000"/>
          </a:xfrm>
          <a:prstGeom prst="rect">
            <a:avLst/>
          </a:prstGeom>
        </p:spPr>
        <p:txBody>
          <a:bodyPr vert="horz" wrap="square" lIns="0" tIns="0" rIns="0" bIns="0" rtlCol="0" anchor="t" anchorCtr="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4" name="Picture 3">
            <a:extLst>
              <a:ext uri="{FF2B5EF4-FFF2-40B4-BE49-F238E27FC236}">
                <a16:creationId xmlns:a16="http://schemas.microsoft.com/office/drawing/2014/main" id="{4227DD46-8F99-5C39-FB91-BB137E881876}"/>
              </a:ext>
            </a:extLst>
          </p:cNvPr>
          <p:cNvPicPr>
            <a:picLocks/>
          </p:cNvPicPr>
          <p:nvPr/>
        </p:nvPicPr>
        <p:blipFill>
          <a:blip r:embed="rId47"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5" name="Picture 4" descr="A logo with blue and green text&#10;&#10;Description automatically generated">
            <a:extLst>
              <a:ext uri="{FF2B5EF4-FFF2-40B4-BE49-F238E27FC236}">
                <a16:creationId xmlns:a16="http://schemas.microsoft.com/office/drawing/2014/main" id="{8AAB49FE-EF35-A517-2258-3D06DFB8E759}"/>
              </a:ext>
            </a:extLst>
          </p:cNvPr>
          <p:cNvPicPr>
            <a:picLocks noChangeAspect="1"/>
          </p:cNvPicPr>
          <p:nvPr/>
        </p:nvPicPr>
        <p:blipFill>
          <a:blip r:embed="rId48" cstate="screen">
            <a:extLst>
              <a:ext uri="{28A0092B-C50C-407E-A947-70E740481C1C}">
                <a14:useLocalDpi xmlns:a14="http://schemas.microsoft.com/office/drawing/2010/main" val="0"/>
              </a:ext>
            </a:extLst>
          </a:blip>
          <a:stretch>
            <a:fillRect/>
          </a:stretch>
        </p:blipFill>
        <p:spPr>
          <a:xfrm>
            <a:off x="10083452" y="5756359"/>
            <a:ext cx="1844588" cy="948646"/>
          </a:xfrm>
          <a:prstGeom prst="rect">
            <a:avLst/>
          </a:prstGeom>
        </p:spPr>
      </p:pic>
      <p:pic>
        <p:nvPicPr>
          <p:cNvPr id="6" name="Picture 5">
            <a:extLst>
              <a:ext uri="{FF2B5EF4-FFF2-40B4-BE49-F238E27FC236}">
                <a16:creationId xmlns:a16="http://schemas.microsoft.com/office/drawing/2014/main" id="{D5286DAC-282D-B169-6981-88686FCA616A}"/>
              </a:ext>
            </a:extLst>
          </p:cNvPr>
          <p:cNvPicPr>
            <a:picLocks/>
          </p:cNvPicPr>
          <p:nvPr userDrawn="1"/>
        </p:nvPicPr>
        <p:blipFill>
          <a:blip r:embed="rId47"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7" name="Picture 6" descr="A logo with blue and green text&#10;&#10;Description automatically generated">
            <a:extLst>
              <a:ext uri="{FF2B5EF4-FFF2-40B4-BE49-F238E27FC236}">
                <a16:creationId xmlns:a16="http://schemas.microsoft.com/office/drawing/2014/main" id="{E9C00091-2D2A-D72A-D9D5-76ACCE922F3F}"/>
              </a:ext>
            </a:extLst>
          </p:cNvPr>
          <p:cNvPicPr>
            <a:picLocks noChangeAspect="1"/>
          </p:cNvPicPr>
          <p:nvPr userDrawn="1"/>
        </p:nvPicPr>
        <p:blipFill>
          <a:blip r:embed="rId48" cstate="screen">
            <a:extLst>
              <a:ext uri="{28A0092B-C50C-407E-A947-70E740481C1C}">
                <a14:useLocalDpi xmlns:a14="http://schemas.microsoft.com/office/drawing/2010/main" val="0"/>
              </a:ext>
            </a:extLst>
          </a:blip>
          <a:stretch>
            <a:fillRect/>
          </a:stretch>
        </p:blipFill>
        <p:spPr>
          <a:xfrm>
            <a:off x="10083452" y="5756359"/>
            <a:ext cx="1844588" cy="948646"/>
          </a:xfrm>
          <a:prstGeom prst="rect">
            <a:avLst/>
          </a:prstGeom>
        </p:spPr>
      </p:pic>
    </p:spTree>
    <p:extLst>
      <p:ext uri="{BB962C8B-B14F-4D97-AF65-F5344CB8AC3E}">
        <p14:creationId xmlns:p14="http://schemas.microsoft.com/office/powerpoint/2010/main" val="423573899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813" r:id="rId23"/>
    <p:sldLayoutId id="2147483814" r:id="rId24"/>
    <p:sldLayoutId id="2147483815" r:id="rId25"/>
    <p:sldLayoutId id="2147483816" r:id="rId26"/>
    <p:sldLayoutId id="2147483817" r:id="rId27"/>
    <p:sldLayoutId id="2147483818" r:id="rId28"/>
    <p:sldLayoutId id="2147483819" r:id="rId29"/>
    <p:sldLayoutId id="2147483820" r:id="rId30"/>
    <p:sldLayoutId id="2147483821" r:id="rId31"/>
    <p:sldLayoutId id="2147483822" r:id="rId32"/>
    <p:sldLayoutId id="2147483823" r:id="rId33"/>
    <p:sldLayoutId id="2147483824" r:id="rId34"/>
    <p:sldLayoutId id="2147483825" r:id="rId35"/>
    <p:sldLayoutId id="2147483826" r:id="rId36"/>
    <p:sldLayoutId id="2147483827" r:id="rId37"/>
    <p:sldLayoutId id="2147483828" r:id="rId38"/>
    <p:sldLayoutId id="2147483829" r:id="rId39"/>
    <p:sldLayoutId id="2147483830" r:id="rId40"/>
    <p:sldLayoutId id="2147483831" r:id="rId41"/>
    <p:sldLayoutId id="2147483832" r:id="rId42"/>
    <p:sldLayoutId id="2147483833" r:id="rId43"/>
    <p:sldLayoutId id="2147483834" r:id="rId44"/>
    <p:sldLayoutId id="2147483835" r:id="rId45"/>
  </p:sldLayoutIdLst>
  <p:txStyles>
    <p:titleStyle>
      <a:lvl1pPr algn="l" defTabSz="914400" rtl="0" eaLnBrk="1" latinLnBrk="0" hangingPunct="1">
        <a:lnSpc>
          <a:spcPct val="90000"/>
        </a:lnSpc>
        <a:spcBef>
          <a:spcPct val="0"/>
        </a:spcBef>
        <a:buNone/>
        <a:defRPr sz="3400" b="1" i="0" kern="1200" baseline="0">
          <a:solidFill>
            <a:schemeClr val="accent1"/>
          </a:solidFill>
          <a:latin typeface="Aleo" pitchFamily="2" charset="77"/>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1800" b="0" i="0" kern="1200" baseline="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800" b="0" i="0" kern="1200" baseline="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800" b="0" i="0" kern="1200" baseline="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800" b="0" i="0" kern="1200" baseline="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800" b="0" i="0" kern="1200" baseline="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279">
          <p15:clr>
            <a:srgbClr val="F26B43"/>
          </p15:clr>
        </p15:guide>
        <p15:guide id="12" orient="horz" pos="278">
          <p15:clr>
            <a:srgbClr val="F26B43"/>
          </p15:clr>
        </p15:guide>
        <p15:guide id="13" pos="7401">
          <p15:clr>
            <a:srgbClr val="F26B43"/>
          </p15:clr>
        </p15:guide>
        <p15:guide id="14" orient="horz" pos="3702">
          <p15:clr>
            <a:srgbClr val="F26B43"/>
          </p15:clr>
        </p15:guide>
        <p15:guide id="15" pos="3840">
          <p15:clr>
            <a:srgbClr val="F26B43"/>
          </p15:clr>
        </p15:guide>
        <p15:guide id="16" pos="3795">
          <p15:clr>
            <a:srgbClr val="F26B43"/>
          </p15:clr>
        </p15:guide>
        <p15:guide id="17" pos="3885">
          <p15:clr>
            <a:srgbClr val="F26B43"/>
          </p15:clr>
        </p15:guide>
        <p15:guide id="18" orient="horz" pos="822">
          <p15:clr>
            <a:srgbClr val="F26B43"/>
          </p15:clr>
        </p15:guide>
        <p15:guide id="19" orient="horz" pos="1525">
          <p15:clr>
            <a:srgbClr val="F26B43"/>
          </p15:clr>
        </p15:guide>
        <p15:guide id="20" orient="horz" pos="411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hyperlink" Target="https://www.nice.org.uk/guidance/ta694" TargetMode="External"/><Relationship Id="rId2" Type="http://schemas.openxmlformats.org/officeDocument/2006/relationships/hyperlink" Target="https://www.nice.org.uk/guidance/ta385" TargetMode="External"/><Relationship Id="rId1" Type="http://schemas.openxmlformats.org/officeDocument/2006/relationships/slideLayout" Target="../slideLayouts/slideLayout48.xml"/><Relationship Id="rId5" Type="http://schemas.openxmlformats.org/officeDocument/2006/relationships/hyperlink" Target="https://www.medicines.org.uk/emc/product/4366/smpc#gref" TargetMode="External"/><Relationship Id="rId4" Type="http://schemas.openxmlformats.org/officeDocument/2006/relationships/hyperlink" Target="https://www.medicines.org.uk/emc/product/5274/smpc#gref"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nice.org.uk/guidance/ta694" TargetMode="External"/><Relationship Id="rId7" Type="http://schemas.openxmlformats.org/officeDocument/2006/relationships/hyperlink" Target="https://www.nice.org.uk/guidance/ta393" TargetMode="External"/><Relationship Id="rId2" Type="http://schemas.openxmlformats.org/officeDocument/2006/relationships/hyperlink" Target="https://www.nice.org.uk/guidance/ta385" TargetMode="External"/><Relationship Id="rId1" Type="http://schemas.openxmlformats.org/officeDocument/2006/relationships/slideLayout" Target="../slideLayouts/slideLayout48.xml"/><Relationship Id="rId6" Type="http://schemas.openxmlformats.org/officeDocument/2006/relationships/hyperlink" Target="https://www.nice.org.uk/guidance/ta394" TargetMode="External"/><Relationship Id="rId5" Type="http://schemas.openxmlformats.org/officeDocument/2006/relationships/hyperlink" Target="https://www.england.nhs.uk/aac/publication/statin-intolerance-pathway/" TargetMode="External"/><Relationship Id="rId4" Type="http://schemas.openxmlformats.org/officeDocument/2006/relationships/hyperlink" Target="https://www.nice.org.uk/guidance/ta733"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hyperlink" Target="https://www.bhf.org.uk/informationsupport/treatments/statins" TargetMode="External"/><Relationship Id="rId2" Type="http://schemas.openxmlformats.org/officeDocument/2006/relationships/hyperlink" Target="https://www.thelancet.com/journals/lancet/article/PIIS0140-6736(16)31357-5/fulltext" TargetMode="External"/><Relationship Id="rId1" Type="http://schemas.openxmlformats.org/officeDocument/2006/relationships/slideLayout" Target="../slideLayouts/slideLayout48.xml"/><Relationship Id="rId5" Type="http://schemas.openxmlformats.org/officeDocument/2006/relationships/hyperlink" Target="https://www.nice.org.uk/about/what-we-do/our-programmes/nice-guidance/nice-guidelines/shared-decision-making" TargetMode="External"/><Relationship Id="rId4" Type="http://schemas.openxmlformats.org/officeDocument/2006/relationships/hyperlink" Target="https://www.heartuk.org.uk/getting-treatment/questions-about-statins"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3" Type="http://schemas.openxmlformats.org/officeDocument/2006/relationships/hyperlink" Target="https://www.nice.org.uk/guidance/ta385" TargetMode="External"/><Relationship Id="rId2" Type="http://schemas.openxmlformats.org/officeDocument/2006/relationships/hyperlink" Target="https://www.nice.org.uk/guidance/cg181/chapter/1-recommendations" TargetMode="External"/><Relationship Id="rId1" Type="http://schemas.openxmlformats.org/officeDocument/2006/relationships/slideLayout" Target="../slideLayouts/slideLayout48.xml"/><Relationship Id="rId6" Type="http://schemas.openxmlformats.org/officeDocument/2006/relationships/hyperlink" Target="https://www.nice.org.uk/guidance/ta733" TargetMode="External"/><Relationship Id="rId5" Type="http://schemas.openxmlformats.org/officeDocument/2006/relationships/hyperlink" Target="https://www.nice.org.uk/guidance/ta694" TargetMode="External"/><Relationship Id="rId4" Type="http://schemas.openxmlformats.org/officeDocument/2006/relationships/hyperlink" Target="https://www.nice.org.uk/guidance/ta394"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medicines.org.uk/emc/product/12039/smpc#gref" TargetMode="External"/><Relationship Id="rId2" Type="http://schemas.openxmlformats.org/officeDocument/2006/relationships/hyperlink" Target="https://www.nice.org.uk/guidance/ta733" TargetMode="External"/><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openxmlformats.org/officeDocument/2006/relationships/hyperlink" Target="https://www.medicines.org.uk/emc/product/11743/smpc#gref" TargetMode="External"/><Relationship Id="rId2" Type="http://schemas.openxmlformats.org/officeDocument/2006/relationships/hyperlink" Target="https://www.nice.org.uk/guidance/ta694" TargetMode="External"/><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hyperlink" Target="https://www.qrisk.org/three/" TargetMode="External"/><Relationship Id="rId2" Type="http://schemas.openxmlformats.org/officeDocument/2006/relationships/hyperlink" Target="https://www.qrisk.org/2017/" TargetMode="External"/><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2.xml.rels><?xml version="1.0" encoding="UTF-8" standalone="yes"?>
<Relationships xmlns="http://schemas.openxmlformats.org/package/2006/relationships"><Relationship Id="rId3" Type="http://schemas.openxmlformats.org/officeDocument/2006/relationships/hyperlink" Target="https://www.nice.org.uk/guidance/cg71/chapter/Context" TargetMode="External"/><Relationship Id="rId2" Type="http://schemas.openxmlformats.org/officeDocument/2006/relationships/hyperlink" Target="https://jamanetwork.com/journals/jama/fullarticle/2556125" TargetMode="External"/><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hyperlink" Target="https://www.nice.org.uk/guidance/cg71" TargetMode="External"/><Relationship Id="rId1" Type="http://schemas.openxmlformats.org/officeDocument/2006/relationships/slideLayout" Target="../slideLayouts/slideLayout48.xml"/><Relationship Id="rId4" Type="http://schemas.openxmlformats.org/officeDocument/2006/relationships/slide" Target="slide23.xml"/></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slide" Target="slide24.xml"/><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2" Type="http://schemas.openxmlformats.org/officeDocument/2006/relationships/hyperlink" Target="https://cks.nice.org.uk/topics/hypercholesterolaemia-familial/diagnosis/assessment-diagnosis/#tendon-xanthomata" TargetMode="External"/><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2" Type="http://schemas.openxmlformats.org/officeDocument/2006/relationships/hyperlink" Target="https://cks.nice.org.uk/topics/hypercholesterolaemia-familial/diagnosis/assessment-diagnosis/#the-simon-broome-the-dutch-lipid-clinic-network-criteria" TargetMode="External"/><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3" Type="http://schemas.openxmlformats.org/officeDocument/2006/relationships/hyperlink" Target="https://www.nice.org.uk/guidance/ta694" TargetMode="External"/><Relationship Id="rId2" Type="http://schemas.openxmlformats.org/officeDocument/2006/relationships/hyperlink" Target="https://www.nice.org.uk/guidance/ta385" TargetMode="External"/><Relationship Id="rId1" Type="http://schemas.openxmlformats.org/officeDocument/2006/relationships/slideLayout" Target="../slideLayouts/slideLayout48.xml"/><Relationship Id="rId5" Type="http://schemas.openxmlformats.org/officeDocument/2006/relationships/hyperlink" Target="https://www.nice.org.uk/guidance/ta394" TargetMode="External"/><Relationship Id="rId4" Type="http://schemas.openxmlformats.org/officeDocument/2006/relationships/hyperlink" Target="https://www.nice.org.uk/guidance/ta393"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hyperlink" Target="https://uclpartners.com/our-priorities/cardiovascular/proactive-care/search-and-risk-stratification-tools/supporting-resources/" TargetMode="External"/><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2" Type="http://schemas.openxmlformats.org/officeDocument/2006/relationships/hyperlink" Target="https://uclpartners.com/our-priorities/cardiovascular/proactive-care/cvd-resources/" TargetMode="External"/><Relationship Id="rId1" Type="http://schemas.openxmlformats.org/officeDocument/2006/relationships/slideLayout" Target="../slideLayouts/slideLayout65.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uclpartners.com/our-priorities/cardiovascular/proactive-care/cvd-resources/education-training-and-resources/" TargetMode="External"/><Relationship Id="rId1" Type="http://schemas.openxmlformats.org/officeDocument/2006/relationships/slideLayout" Target="../slideLayouts/slideLayout65.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8" Type="http://schemas.openxmlformats.org/officeDocument/2006/relationships/hyperlink" Target="https://www.bhf.org.uk/informationsupport/risk-factors/high-cholesterol/five-top-questions-about-lowering-cholesterol" TargetMode="External"/><Relationship Id="rId13" Type="http://schemas.openxmlformats.org/officeDocument/2006/relationships/hyperlink" Target="https://www.heartuk.org.uk/healthy-living/introduction" TargetMode="External"/><Relationship Id="rId18" Type="http://schemas.openxmlformats.org/officeDocument/2006/relationships/hyperlink" Target="https://www.nhs.uk/better-health/quit-smoking/" TargetMode="External"/><Relationship Id="rId3" Type="http://schemas.openxmlformats.org/officeDocument/2006/relationships/hyperlink" Target="https://www.bhf.org.uk/informationsupport/risk-factors" TargetMode="External"/><Relationship Id="rId7" Type="http://schemas.openxmlformats.org/officeDocument/2006/relationships/hyperlink" Target="https://www.nhs.uk/conditions/high-cholesterol/how-to-lower-your-cholesterol/" TargetMode="External"/><Relationship Id="rId12" Type="http://schemas.openxmlformats.org/officeDocument/2006/relationships/hyperlink" Target="https://www.nhs.uk/live-well/eat-well/" TargetMode="External"/><Relationship Id="rId17" Type="http://schemas.openxmlformats.org/officeDocument/2006/relationships/hyperlink" Target="https://weareundefeatable.co.uk/ways-to-move" TargetMode="External"/><Relationship Id="rId2" Type="http://schemas.openxmlformats.org/officeDocument/2006/relationships/hyperlink" Target="https://www.heartuk.org.uk/cholesterol/overview" TargetMode="External"/><Relationship Id="rId16" Type="http://schemas.openxmlformats.org/officeDocument/2006/relationships/hyperlink" Target="https://www.bhf.org.uk/informationsupport/heart-matters-magazine/activity/get-active-indoors" TargetMode="External"/><Relationship Id="rId1" Type="http://schemas.openxmlformats.org/officeDocument/2006/relationships/slideLayout" Target="../slideLayouts/slideLayout65.xml"/><Relationship Id="rId6" Type="http://schemas.openxmlformats.org/officeDocument/2006/relationships/hyperlink" Target="https://www.bhf.org.uk/informationsupport/risk-factors/high-blood-pressure" TargetMode="External"/><Relationship Id="rId11" Type="http://schemas.openxmlformats.org/officeDocument/2006/relationships/hyperlink" Target="https://www.youtube.com/watch?v=GSNZVaW1Wg4" TargetMode="External"/><Relationship Id="rId5" Type="http://schemas.openxmlformats.org/officeDocument/2006/relationships/hyperlink" Target="https://www.heartuk.org.uk/downloads/health-professionals/publications/familial-hypercholesterolaemia.pdf" TargetMode="External"/><Relationship Id="rId15" Type="http://schemas.openxmlformats.org/officeDocument/2006/relationships/hyperlink" Target="http://www.nhs.uk/oneyou/for-your-body/move-more/" TargetMode="External"/><Relationship Id="rId10" Type="http://schemas.openxmlformats.org/officeDocument/2006/relationships/hyperlink" Target="https://www.heartuk.org.uk/healthy-diets/south-asian-diets-and-cholesterol" TargetMode="External"/><Relationship Id="rId19" Type="http://schemas.openxmlformats.org/officeDocument/2006/relationships/hyperlink" Target="https://www.nhs.uk/better-health/drink-less/" TargetMode="External"/><Relationship Id="rId4" Type="http://schemas.openxmlformats.org/officeDocument/2006/relationships/hyperlink" Target="https://www.bhf.org.uk/informationsupport/treatments/statins" TargetMode="External"/><Relationship Id="rId9" Type="http://schemas.openxmlformats.org/officeDocument/2006/relationships/hyperlink" Target="https://www.bhf.org.uk/informationsupport/heart-matters-magazine/medical/drug-cabinet/statins" TargetMode="External"/><Relationship Id="rId14" Type="http://schemas.openxmlformats.org/officeDocument/2006/relationships/hyperlink" Target="https://www.bhf.org.uk/informationsupport/support/healthy-living/healthy-eating/recipe-finder"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nice.org.uk/guidance/cg181" TargetMode="External"/><Relationship Id="rId2" Type="http://schemas.openxmlformats.org/officeDocument/2006/relationships/hyperlink" Target="https://www.england.nhs.uk/aac/publication/statin-intolerance-pathway/" TargetMode="External"/><Relationship Id="rId1" Type="http://schemas.openxmlformats.org/officeDocument/2006/relationships/slideLayout" Target="../slideLayouts/slideLayout65.xml"/><Relationship Id="rId5" Type="http://schemas.openxmlformats.org/officeDocument/2006/relationships/hyperlink" Target="https://www.england.nhs.uk/aac/wp-content/uploads/sites/50/2020/04/National-Guidance-for-Lipid-Management-Prevention-Dec-2022.pdf" TargetMode="External"/><Relationship Id="rId4" Type="http://schemas.openxmlformats.org/officeDocument/2006/relationships/hyperlink" Target="https://www.escardio.org/Guidelines/Clinical-Practice-Guidelines/2021-ESC-Guidelines-on-cardiovascular-disease-prevention-in-clinical-practice"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17.png"/><Relationship Id="rId3" Type="http://schemas.openxmlformats.org/officeDocument/2006/relationships/hyperlink" Target="https://uclpartners.com/get-involved/newsletter/" TargetMode="External"/><Relationship Id="rId7" Type="http://schemas.openxmlformats.org/officeDocument/2006/relationships/hyperlink" Target="mailto:CVDACTION@uclpartners.com" TargetMode="External"/><Relationship Id="rId12" Type="http://schemas.openxmlformats.org/officeDocument/2006/relationships/image" Target="../media/image60.png"/><Relationship Id="rId2" Type="http://schemas.openxmlformats.org/officeDocument/2006/relationships/image" Target="../media/image46.jpeg"/><Relationship Id="rId1" Type="http://schemas.openxmlformats.org/officeDocument/2006/relationships/slideLayout" Target="../slideLayouts/slideLayout68.xml"/><Relationship Id="rId6" Type="http://schemas.openxmlformats.org/officeDocument/2006/relationships/hyperlink" Target="https://www.linkedin.com/company/uclpartners/" TargetMode="External"/><Relationship Id="rId11" Type="http://schemas.openxmlformats.org/officeDocument/2006/relationships/image" Target="../media/image59.png"/><Relationship Id="rId5" Type="http://schemas.openxmlformats.org/officeDocument/2006/relationships/hyperlink" Target="https://twitter.com/UCLPartners" TargetMode="External"/><Relationship Id="rId10" Type="http://schemas.openxmlformats.org/officeDocument/2006/relationships/image" Target="../media/image58.png"/><Relationship Id="rId4" Type="http://schemas.openxmlformats.org/officeDocument/2006/relationships/hyperlink" Target="http://www.uclpartners.com/" TargetMode="External"/><Relationship Id="rId9" Type="http://schemas.openxmlformats.org/officeDocument/2006/relationships/image" Target="../media/image57.png"/><Relationship Id="rId14" Type="http://schemas.openxmlformats.org/officeDocument/2006/relationships/image" Target="../media/image1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2" Type="http://schemas.openxmlformats.org/officeDocument/2006/relationships/hyperlink" Target="https://s42140.pcdn.co/wp-content/uploads/Protocol-for-CVD-Conditions-Version-2-June-2021-FINAL1-1.pdf" TargetMode="External"/><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20.xml"/><Relationship Id="rId3" Type="http://schemas.openxmlformats.org/officeDocument/2006/relationships/slide" Target="slide9.xml"/><Relationship Id="rId7" Type="http://schemas.openxmlformats.org/officeDocument/2006/relationships/slide" Target="slide13.xml"/><Relationship Id="rId12" Type="http://schemas.openxmlformats.org/officeDocument/2006/relationships/slide" Target="slide18.xml"/><Relationship Id="rId2" Type="http://schemas.openxmlformats.org/officeDocument/2006/relationships/slide" Target="slide8.xml"/><Relationship Id="rId1" Type="http://schemas.openxmlformats.org/officeDocument/2006/relationships/slideLayout" Target="../slideLayouts/slideLayout48.xml"/><Relationship Id="rId6" Type="http://schemas.openxmlformats.org/officeDocument/2006/relationships/slide" Target="slide12.xml"/><Relationship Id="rId11" Type="http://schemas.openxmlformats.org/officeDocument/2006/relationships/slide" Target="slide17.xml"/><Relationship Id="rId5" Type="http://schemas.openxmlformats.org/officeDocument/2006/relationships/slide" Target="slide11.xml"/><Relationship Id="rId10" Type="http://schemas.openxmlformats.org/officeDocument/2006/relationships/slide" Target="slide16.xml"/><Relationship Id="rId4" Type="http://schemas.openxmlformats.org/officeDocument/2006/relationships/slide" Target="slide10.xml"/><Relationship Id="rId9" Type="http://schemas.openxmlformats.org/officeDocument/2006/relationships/slide" Target="slide15.xml"/></Relationships>
</file>

<file path=ppt/slides/_rels/slide8.xml.rels><?xml version="1.0" encoding="UTF-8" standalone="yes"?>
<Relationships xmlns="http://schemas.openxmlformats.org/package/2006/relationships"><Relationship Id="rId8" Type="http://schemas.openxmlformats.org/officeDocument/2006/relationships/hyperlink" Target="https://www.nice.org.uk/guidance/ta805/chapter/1-Recommendations" TargetMode="External"/><Relationship Id="rId3" Type="http://schemas.openxmlformats.org/officeDocument/2006/relationships/hyperlink" Target="https://www.nice.org.uk/guidance/ta733" TargetMode="External"/><Relationship Id="rId7" Type="http://schemas.openxmlformats.org/officeDocument/2006/relationships/hyperlink" Target="https://www.nice.org.uk/guidance/ta393" TargetMode="External"/><Relationship Id="rId2" Type="http://schemas.openxmlformats.org/officeDocument/2006/relationships/hyperlink" Target="https://www.nice.org.uk/guidance/ta385" TargetMode="External"/><Relationship Id="rId1" Type="http://schemas.openxmlformats.org/officeDocument/2006/relationships/slideLayout" Target="../slideLayouts/slideLayout50.xml"/><Relationship Id="rId6" Type="http://schemas.openxmlformats.org/officeDocument/2006/relationships/hyperlink" Target="https://www.nice.org.uk/guidance/ta394" TargetMode="External"/><Relationship Id="rId5" Type="http://schemas.openxmlformats.org/officeDocument/2006/relationships/hyperlink" Target="https://www.nice.org.uk/guidance/cg181/chapter/appendix-a-grouping-of-statins" TargetMode="External"/><Relationship Id="rId10" Type="http://schemas.openxmlformats.org/officeDocument/2006/relationships/image" Target="../media/image23.png"/><Relationship Id="rId4" Type="http://schemas.openxmlformats.org/officeDocument/2006/relationships/hyperlink" Target="https://www.nice.org.uk/guidance/NG238" TargetMode="External"/><Relationship Id="rId9" Type="http://schemas.openxmlformats.org/officeDocument/2006/relationships/hyperlink" Target="https://www.nice.org.uk/guidance/ta694" TargetMode="External"/></Relationships>
</file>

<file path=ppt/slides/_rels/slide9.xml.rels><?xml version="1.0" encoding="UTF-8" standalone="yes"?>
<Relationships xmlns="http://schemas.openxmlformats.org/package/2006/relationships"><Relationship Id="rId13" Type="http://schemas.openxmlformats.org/officeDocument/2006/relationships/image" Target="../media/image41.png"/><Relationship Id="rId18" Type="http://schemas.openxmlformats.org/officeDocument/2006/relationships/image" Target="../media/image43.png"/><Relationship Id="rId26" Type="http://schemas.openxmlformats.org/officeDocument/2006/relationships/customXml" Target="../ink/ink12.xml"/><Relationship Id="rId3" Type="http://schemas.openxmlformats.org/officeDocument/2006/relationships/hyperlink" Target="https://www.nice.org.uk/guidance/cg181/chapter/appendix-a-grouping-of-statins" TargetMode="External"/><Relationship Id="rId21" Type="http://schemas.openxmlformats.org/officeDocument/2006/relationships/customXml" Target="../ink/ink9.xml"/><Relationship Id="rId34" Type="http://schemas.openxmlformats.org/officeDocument/2006/relationships/image" Target="../media/image49.png"/><Relationship Id="rId7" Type="http://schemas.openxmlformats.org/officeDocument/2006/relationships/image" Target="../media/image310.png"/><Relationship Id="rId12" Type="http://schemas.openxmlformats.org/officeDocument/2006/relationships/customXml" Target="../ink/ink4.xml"/><Relationship Id="rId17" Type="http://schemas.openxmlformats.org/officeDocument/2006/relationships/customXml" Target="../ink/ink7.xml"/><Relationship Id="rId25" Type="http://schemas.openxmlformats.org/officeDocument/2006/relationships/image" Target="../media/image46.png"/><Relationship Id="rId33" Type="http://schemas.openxmlformats.org/officeDocument/2006/relationships/customXml" Target="../ink/ink17.xml"/><Relationship Id="rId2" Type="http://schemas.openxmlformats.org/officeDocument/2006/relationships/hyperlink" Target="https://www.nice.org.uk/guidance/NG238" TargetMode="External"/><Relationship Id="rId16" Type="http://schemas.openxmlformats.org/officeDocument/2006/relationships/image" Target="../media/image42.png"/><Relationship Id="rId20" Type="http://schemas.openxmlformats.org/officeDocument/2006/relationships/image" Target="../media/image44.png"/><Relationship Id="rId29" Type="http://schemas.openxmlformats.org/officeDocument/2006/relationships/customXml" Target="../ink/ink14.xml"/><Relationship Id="rId1" Type="http://schemas.openxmlformats.org/officeDocument/2006/relationships/slideLayout" Target="../slideLayouts/slideLayout50.xml"/><Relationship Id="rId6" Type="http://schemas.openxmlformats.org/officeDocument/2006/relationships/customXml" Target="../ink/ink1.xml"/><Relationship Id="rId11" Type="http://schemas.openxmlformats.org/officeDocument/2006/relationships/image" Target="../media/image29.png"/><Relationship Id="rId24" Type="http://schemas.openxmlformats.org/officeDocument/2006/relationships/customXml" Target="../ink/ink11.xml"/><Relationship Id="rId32" Type="http://schemas.openxmlformats.org/officeDocument/2006/relationships/image" Target="../media/image48.png"/><Relationship Id="rId5" Type="http://schemas.openxmlformats.org/officeDocument/2006/relationships/hyperlink" Target="https://www.nice.org.uk/guidance/ta694" TargetMode="External"/><Relationship Id="rId15" Type="http://schemas.openxmlformats.org/officeDocument/2006/relationships/customXml" Target="../ink/ink6.xml"/><Relationship Id="rId23" Type="http://schemas.openxmlformats.org/officeDocument/2006/relationships/image" Target="../media/image45.png"/><Relationship Id="rId28" Type="http://schemas.openxmlformats.org/officeDocument/2006/relationships/customXml" Target="../ink/ink13.xml"/><Relationship Id="rId36" Type="http://schemas.openxmlformats.org/officeDocument/2006/relationships/image" Target="../media/image23.png"/><Relationship Id="rId10" Type="http://schemas.openxmlformats.org/officeDocument/2006/relationships/customXml" Target="../ink/ink3.xml"/><Relationship Id="rId19" Type="http://schemas.openxmlformats.org/officeDocument/2006/relationships/customXml" Target="../ink/ink8.xml"/><Relationship Id="rId31" Type="http://schemas.openxmlformats.org/officeDocument/2006/relationships/customXml" Target="../ink/ink16.xml"/><Relationship Id="rId4" Type="http://schemas.openxmlformats.org/officeDocument/2006/relationships/hyperlink" Target="https://www.nice.org.uk/guidance/ta385" TargetMode="External"/><Relationship Id="rId9" Type="http://schemas.openxmlformats.org/officeDocument/2006/relationships/image" Target="../media/image40.png"/><Relationship Id="rId14" Type="http://schemas.openxmlformats.org/officeDocument/2006/relationships/customXml" Target="../ink/ink5.xml"/><Relationship Id="rId22" Type="http://schemas.openxmlformats.org/officeDocument/2006/relationships/customXml" Target="../ink/ink10.xml"/><Relationship Id="rId27" Type="http://schemas.openxmlformats.org/officeDocument/2006/relationships/image" Target="../media/image47.png"/><Relationship Id="rId30" Type="http://schemas.openxmlformats.org/officeDocument/2006/relationships/customXml" Target="../ink/ink15.xml"/><Relationship Id="rId35" Type="http://schemas.openxmlformats.org/officeDocument/2006/relationships/customXml" Target="../ink/ink18.xml"/><Relationship Id="rId8" Type="http://schemas.openxmlformats.org/officeDocument/2006/relationships/customXml" Target="../ink/ink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E77A1-83CC-5996-3B16-96DCF094D3AC}"/>
              </a:ext>
            </a:extLst>
          </p:cNvPr>
          <p:cNvSpPr>
            <a:spLocks noGrp="1"/>
          </p:cNvSpPr>
          <p:nvPr>
            <p:ph type="ctrTitle"/>
          </p:nvPr>
        </p:nvSpPr>
        <p:spPr>
          <a:xfrm>
            <a:off x="352956" y="5091330"/>
            <a:ext cx="6919108" cy="990058"/>
          </a:xfrm>
        </p:spPr>
        <p:txBody>
          <a:bodyPr/>
          <a:lstStyle/>
          <a:p>
            <a:r>
              <a:rPr lang="en-GB" sz="3200" dirty="0">
                <a:latin typeface="Aleo"/>
                <a:ea typeface="Calibri"/>
                <a:cs typeface="Calibri"/>
              </a:rPr>
              <a:t>Optimising Cholesterol to Prevent Cardiovascular Disease</a:t>
            </a:r>
            <a:endParaRPr lang="en-US" sz="3200" dirty="0">
              <a:latin typeface="Aleo"/>
            </a:endParaRPr>
          </a:p>
        </p:txBody>
      </p:sp>
      <p:pic>
        <p:nvPicPr>
          <p:cNvPr id="7" name="Picture 6" descr="A logo with a heartbeat line&#10;&#10;AI-generated content may be incorrect.">
            <a:extLst>
              <a:ext uri="{FF2B5EF4-FFF2-40B4-BE49-F238E27FC236}">
                <a16:creationId xmlns:a16="http://schemas.microsoft.com/office/drawing/2014/main" id="{6732DD9D-6AF1-67D3-FBF4-085A6C47EB1C}"/>
              </a:ext>
            </a:extLst>
          </p:cNvPr>
          <p:cNvPicPr>
            <a:picLocks noChangeAspect="1"/>
          </p:cNvPicPr>
          <p:nvPr/>
        </p:nvPicPr>
        <p:blipFill>
          <a:blip r:embed="rId2"/>
          <a:stretch>
            <a:fillRect/>
          </a:stretch>
        </p:blipFill>
        <p:spPr>
          <a:xfrm>
            <a:off x="434537" y="3007854"/>
            <a:ext cx="2520000" cy="2520000"/>
          </a:xfrm>
          <a:prstGeom prst="rect">
            <a:avLst/>
          </a:prstGeom>
        </p:spPr>
      </p:pic>
    </p:spTree>
    <p:extLst>
      <p:ext uri="{BB962C8B-B14F-4D97-AF65-F5344CB8AC3E}">
        <p14:creationId xmlns:p14="http://schemas.microsoft.com/office/powerpoint/2010/main" val="232528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7CC4DB8-1081-95B6-C07C-3F9A256037A4}"/>
              </a:ext>
            </a:extLst>
          </p:cNvPr>
          <p:cNvSpPr>
            <a:spLocks noGrp="1"/>
          </p:cNvSpPr>
          <p:nvPr>
            <p:ph type="title"/>
          </p:nvPr>
        </p:nvSpPr>
        <p:spPr>
          <a:xfrm>
            <a:off x="449205" y="277385"/>
            <a:ext cx="7624133" cy="650790"/>
          </a:xfrm>
        </p:spPr>
        <p:txBody>
          <a:bodyPr>
            <a:noAutofit/>
          </a:bodyPr>
          <a:lstStyle/>
          <a:p>
            <a:r>
              <a:rPr lang="en-GB" sz="3400" b="1" dirty="0">
                <a:solidFill>
                  <a:srgbClr val="002060"/>
                </a:solidFill>
                <a:latin typeface="Aleo"/>
                <a:cs typeface="Calibri Light"/>
              </a:rPr>
              <a:t>Statin Intolerance Pathway</a:t>
            </a:r>
          </a:p>
        </p:txBody>
      </p:sp>
      <p:sp>
        <p:nvSpPr>
          <p:cNvPr id="7" name="TextBox 6">
            <a:extLst>
              <a:ext uri="{FF2B5EF4-FFF2-40B4-BE49-F238E27FC236}">
                <a16:creationId xmlns:a16="http://schemas.microsoft.com/office/drawing/2014/main" id="{8C62BFF8-4375-F2F1-8E46-CF86EACDDEC6}"/>
              </a:ext>
            </a:extLst>
          </p:cNvPr>
          <p:cNvSpPr txBox="1"/>
          <p:nvPr/>
        </p:nvSpPr>
        <p:spPr>
          <a:xfrm>
            <a:off x="449205" y="2133257"/>
            <a:ext cx="7208249" cy="4229299"/>
          </a:xfrm>
          <a:prstGeom prst="rect">
            <a:avLst/>
          </a:prstGeom>
          <a:noFill/>
          <a:ln>
            <a:noFill/>
          </a:ln>
        </p:spPr>
        <p:txBody>
          <a:bodyPr wrap="square" lIns="91440" tIns="45720" rIns="91440" bIns="45720" rtlCol="0" anchor="t">
            <a:spAutoFit/>
          </a:bodyPr>
          <a:lstStyle/>
          <a:p>
            <a:pPr marL="285750" indent="-285750">
              <a:lnSpc>
                <a:spcPct val="150000"/>
              </a:lnSpc>
              <a:spcBef>
                <a:spcPts val="1200"/>
              </a:spcBef>
              <a:buFont typeface="Arial,Sans-Serif"/>
              <a:buChar char="•"/>
              <a:defRPr/>
            </a:pPr>
            <a:r>
              <a:rPr lang="en-GB" sz="1400" dirty="0">
                <a:latin typeface="Open Sans"/>
                <a:ea typeface="+mn-lt"/>
                <a:cs typeface="+mn-lt"/>
              </a:rPr>
              <a:t>Most adverse events attributed to statins are no more common than placebo* </a:t>
            </a:r>
          </a:p>
          <a:p>
            <a:pPr marL="285750" indent="-285750">
              <a:lnSpc>
                <a:spcPct val="150000"/>
              </a:lnSpc>
              <a:spcBef>
                <a:spcPts val="1200"/>
              </a:spcBef>
              <a:buFont typeface="Arial,Sans-Serif"/>
              <a:buChar char="•"/>
              <a:defRPr/>
            </a:pPr>
            <a:r>
              <a:rPr lang="en-GB" sz="1400" dirty="0">
                <a:latin typeface="Open Sans"/>
                <a:ea typeface="+mn-lt"/>
                <a:cs typeface="+mn-lt"/>
              </a:rPr>
              <a:t>Consider food and drug interactions which may be contributing to adverse effects – see Summary of Product Characteristics (SmPC) **</a:t>
            </a:r>
          </a:p>
          <a:p>
            <a:pPr marL="285750" indent="-285750">
              <a:lnSpc>
                <a:spcPct val="150000"/>
              </a:lnSpc>
              <a:spcBef>
                <a:spcPts val="1200"/>
              </a:spcBef>
              <a:buFont typeface="Arial,Sans-Serif"/>
              <a:buChar char="•"/>
              <a:defRPr/>
            </a:pPr>
            <a:r>
              <a:rPr lang="en-GB" sz="1400" dirty="0">
                <a:latin typeface="Open Sans"/>
                <a:ea typeface="+mn-lt"/>
                <a:cs typeface="+mn-lt"/>
              </a:rPr>
              <a:t>Stopping statin therapy is associated with an increased risk of major CV events. It is important not to label patients as ‘statin intolerant’ without structured assessment</a:t>
            </a:r>
          </a:p>
          <a:p>
            <a:pPr marL="285750" indent="-285750">
              <a:lnSpc>
                <a:spcPct val="150000"/>
              </a:lnSpc>
              <a:spcBef>
                <a:spcPts val="1200"/>
              </a:spcBef>
              <a:buFont typeface="Arial,Sans-Serif"/>
              <a:buChar char="•"/>
              <a:defRPr/>
            </a:pPr>
            <a:r>
              <a:rPr lang="en-GB" sz="1400" dirty="0">
                <a:latin typeface="Open Sans"/>
                <a:ea typeface="+mn-lt"/>
                <a:cs typeface="+mn-lt"/>
              </a:rPr>
              <a:t>If a person is not able to tolerate a high-intensity statin, aim to treat with the maximum tolerated dose</a:t>
            </a:r>
          </a:p>
          <a:p>
            <a:pPr marL="285750" indent="-285750">
              <a:lnSpc>
                <a:spcPct val="150000"/>
              </a:lnSpc>
              <a:spcBef>
                <a:spcPts val="1200"/>
              </a:spcBef>
              <a:buFont typeface="Arial,Sans-Serif"/>
              <a:buChar char="•"/>
              <a:defRPr/>
            </a:pPr>
            <a:r>
              <a:rPr lang="en-GB" sz="1400" dirty="0">
                <a:latin typeface="Open Sans"/>
                <a:ea typeface="+mn-lt"/>
                <a:cs typeface="+mn-lt"/>
              </a:rPr>
              <a:t>A statin at any dose reduces CVD risk – consider annual review for patients not taking statins to review cardiovascular risk and interventions</a:t>
            </a:r>
          </a:p>
          <a:p>
            <a:pPr>
              <a:lnSpc>
                <a:spcPct val="150000"/>
              </a:lnSpc>
              <a:defRPr/>
            </a:pPr>
            <a:endParaRPr lang="en-GB" sz="1400" dirty="0">
              <a:ea typeface="+mn-lt"/>
              <a:cs typeface="+mn-lt"/>
            </a:endParaRPr>
          </a:p>
        </p:txBody>
      </p:sp>
      <p:sp>
        <p:nvSpPr>
          <p:cNvPr id="10" name="Rectangle 9">
            <a:extLst>
              <a:ext uri="{FF2B5EF4-FFF2-40B4-BE49-F238E27FC236}">
                <a16:creationId xmlns:a16="http://schemas.microsoft.com/office/drawing/2014/main" id="{F329F1F2-9DCA-E5E3-1720-0459149293FF}"/>
              </a:ext>
            </a:extLst>
          </p:cNvPr>
          <p:cNvSpPr/>
          <p:nvPr/>
        </p:nvSpPr>
        <p:spPr>
          <a:xfrm>
            <a:off x="7770239" y="1198052"/>
            <a:ext cx="3941088" cy="3991428"/>
          </a:xfrm>
          <a:prstGeom prst="rect">
            <a:avLst/>
          </a:prstGeom>
          <a:solidFill>
            <a:srgbClr val="15375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dirty="0">
                <a:solidFill>
                  <a:schemeClr val="bg1"/>
                </a:solidFill>
                <a:latin typeface="Open Sans"/>
                <a:ea typeface="Open Sans"/>
                <a:cs typeface="Calibri"/>
              </a:rPr>
              <a:t>A structured approach to reported adverse effects of statins</a:t>
            </a:r>
          </a:p>
          <a:p>
            <a:pPr marL="342900" indent="-342900">
              <a:buFont typeface="+mj-lt"/>
              <a:buAutoNum type="arabicPeriod"/>
            </a:pPr>
            <a:endParaRPr lang="en-GB" sz="1600" dirty="0">
              <a:solidFill>
                <a:schemeClr val="bg1"/>
              </a:solidFill>
              <a:latin typeface="Open Sans"/>
              <a:ea typeface="Open Sans"/>
              <a:cs typeface="Open Sans"/>
            </a:endParaRPr>
          </a:p>
          <a:p>
            <a:pPr marL="342900" indent="-342900">
              <a:lnSpc>
                <a:spcPct val="150000"/>
              </a:lnSpc>
              <a:buFont typeface="+mj-lt"/>
              <a:buAutoNum type="arabicPeriod"/>
            </a:pPr>
            <a:r>
              <a:rPr lang="en-GB" sz="1600" dirty="0">
                <a:solidFill>
                  <a:schemeClr val="bg1"/>
                </a:solidFill>
                <a:latin typeface="Open Sans"/>
                <a:ea typeface="Open Sans"/>
                <a:cs typeface="Open Sans"/>
              </a:rPr>
              <a:t>Stop for 4-6 weeks.</a:t>
            </a:r>
          </a:p>
          <a:p>
            <a:pPr marL="342900" indent="-342900">
              <a:lnSpc>
                <a:spcPct val="150000"/>
              </a:lnSpc>
              <a:buFont typeface="+mj-lt"/>
              <a:buAutoNum type="arabicPeriod"/>
            </a:pPr>
            <a:r>
              <a:rPr lang="en-GB" sz="1600" dirty="0">
                <a:solidFill>
                  <a:schemeClr val="bg1"/>
                </a:solidFill>
                <a:latin typeface="Open Sans"/>
                <a:ea typeface="Open Sans"/>
                <a:cs typeface="Open Sans"/>
              </a:rPr>
              <a:t>If symptoms persist, they are unlikely to be due to statin</a:t>
            </a:r>
          </a:p>
          <a:p>
            <a:pPr marL="342900" indent="-342900">
              <a:lnSpc>
                <a:spcPct val="150000"/>
              </a:lnSpc>
              <a:buFont typeface="+mj-lt"/>
              <a:buAutoNum type="arabicPeriod"/>
            </a:pPr>
            <a:r>
              <a:rPr lang="en-GB" sz="1600" dirty="0">
                <a:solidFill>
                  <a:schemeClr val="bg1"/>
                </a:solidFill>
                <a:latin typeface="Open Sans"/>
                <a:ea typeface="Open Sans"/>
                <a:cs typeface="Open Sans"/>
              </a:rPr>
              <a:t>Restart and consider lower initial dose</a:t>
            </a:r>
          </a:p>
          <a:p>
            <a:pPr marL="342900" indent="-342900">
              <a:lnSpc>
                <a:spcPct val="150000"/>
              </a:lnSpc>
              <a:buFont typeface="+mj-lt"/>
              <a:buAutoNum type="arabicPeriod"/>
            </a:pPr>
            <a:r>
              <a:rPr lang="en-GB" sz="1600" dirty="0">
                <a:solidFill>
                  <a:schemeClr val="bg1"/>
                </a:solidFill>
                <a:latin typeface="Open Sans"/>
                <a:ea typeface="Open Sans"/>
                <a:cs typeface="Open Sans"/>
              </a:rPr>
              <a:t>If symptoms recur, consider trial with alternative statin</a:t>
            </a:r>
          </a:p>
          <a:p>
            <a:pPr marL="342900" indent="-342900">
              <a:lnSpc>
                <a:spcPct val="150000"/>
              </a:lnSpc>
              <a:buFont typeface="+mj-lt"/>
              <a:buAutoNum type="arabicPeriod"/>
            </a:pPr>
            <a:r>
              <a:rPr lang="en-GB" sz="1600" dirty="0">
                <a:solidFill>
                  <a:schemeClr val="bg1"/>
                </a:solidFill>
                <a:latin typeface="Open Sans"/>
                <a:ea typeface="Open Sans"/>
                <a:cs typeface="Open Sans"/>
              </a:rPr>
              <a:t>If symptoms persist, consider </a:t>
            </a:r>
            <a:r>
              <a:rPr lang="en-GB" sz="1600" b="1" dirty="0">
                <a:solidFill>
                  <a:srgbClr val="00B0F0"/>
                </a:solidFill>
                <a:latin typeface="Open Sans"/>
                <a:ea typeface="Open Sans"/>
                <a:cs typeface="Open Sans"/>
                <a:hlinkClick r:id="rId2">
                  <a:extLst>
                    <a:ext uri="{A12FA001-AC4F-418D-AE19-62706E023703}">
                      <ahyp:hlinkClr xmlns:ahyp="http://schemas.microsoft.com/office/drawing/2018/hyperlinkcolor" val="tx"/>
                    </a:ext>
                  </a:extLst>
                </a:hlinkClick>
              </a:rPr>
              <a:t>ezetimibe</a:t>
            </a:r>
            <a:r>
              <a:rPr lang="en-GB" sz="1600" dirty="0">
                <a:solidFill>
                  <a:schemeClr val="bg1"/>
                </a:solidFill>
                <a:latin typeface="Open Sans"/>
                <a:ea typeface="Open Sans"/>
                <a:cs typeface="Open Sans"/>
              </a:rPr>
              <a:t> +/- </a:t>
            </a:r>
            <a:r>
              <a:rPr lang="en-GB" sz="1600" b="1" dirty="0">
                <a:solidFill>
                  <a:srgbClr val="00B0F0"/>
                </a:solidFill>
                <a:latin typeface="Open Sans"/>
                <a:ea typeface="Open Sans"/>
                <a:cs typeface="Open Sans"/>
                <a:hlinkClick r:id="rId3">
                  <a:extLst>
                    <a:ext uri="{A12FA001-AC4F-418D-AE19-62706E023703}">
                      <ahyp:hlinkClr xmlns:ahyp="http://schemas.microsoft.com/office/drawing/2018/hyperlinkcolor" val="tx"/>
                    </a:ext>
                  </a:extLst>
                </a:hlinkClick>
              </a:rPr>
              <a:t>bempedoic acid</a:t>
            </a:r>
            <a:endParaRPr lang="en-GB" sz="1600" b="1" dirty="0">
              <a:solidFill>
                <a:srgbClr val="00B0F0"/>
              </a:solidFill>
              <a:latin typeface="Open Sans"/>
              <a:ea typeface="Open Sans"/>
              <a:cs typeface="Open Sans"/>
            </a:endParaRPr>
          </a:p>
        </p:txBody>
      </p:sp>
      <p:sp>
        <p:nvSpPr>
          <p:cNvPr id="11" name="Rectangle 10">
            <a:extLst>
              <a:ext uri="{FF2B5EF4-FFF2-40B4-BE49-F238E27FC236}">
                <a16:creationId xmlns:a16="http://schemas.microsoft.com/office/drawing/2014/main" id="{EAFA7C6F-4D16-50D5-FB3A-4DB2AF1343E9}"/>
              </a:ext>
            </a:extLst>
          </p:cNvPr>
          <p:cNvSpPr/>
          <p:nvPr/>
        </p:nvSpPr>
        <p:spPr>
          <a:xfrm>
            <a:off x="449205" y="1198052"/>
            <a:ext cx="7208249" cy="774485"/>
          </a:xfrm>
          <a:prstGeom prst="rect">
            <a:avLst/>
          </a:prstGeom>
          <a:solidFill>
            <a:schemeClr val="accent2"/>
          </a:solidFill>
          <a:ln>
            <a:solidFill>
              <a:srgbClr val="15375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dirty="0">
                <a:solidFill>
                  <a:schemeClr val="bg1"/>
                </a:solidFill>
                <a:latin typeface="Open Sans"/>
                <a:ea typeface="Open Sans"/>
                <a:cs typeface="Open Sans"/>
              </a:rPr>
              <a:t>Important considerations</a:t>
            </a:r>
          </a:p>
        </p:txBody>
      </p:sp>
      <p:sp>
        <p:nvSpPr>
          <p:cNvPr id="12" name="TextBox 11">
            <a:extLst>
              <a:ext uri="{FF2B5EF4-FFF2-40B4-BE49-F238E27FC236}">
                <a16:creationId xmlns:a16="http://schemas.microsoft.com/office/drawing/2014/main" id="{E8D7BC6A-AA9C-0358-D7A8-3F7AB98610F8}"/>
              </a:ext>
            </a:extLst>
          </p:cNvPr>
          <p:cNvSpPr txBox="1"/>
          <p:nvPr/>
        </p:nvSpPr>
        <p:spPr>
          <a:xfrm>
            <a:off x="7770239" y="5211700"/>
            <a:ext cx="3699890" cy="276999"/>
          </a:xfrm>
          <a:prstGeom prst="rect">
            <a:avLst/>
          </a:prstGeom>
          <a:noFill/>
        </p:spPr>
        <p:txBody>
          <a:bodyPr wrap="square" lIns="91440" tIns="45720" rIns="91440" bIns="45720" anchor="t">
            <a:spAutoFit/>
          </a:bodyPr>
          <a:lstStyle/>
          <a:p>
            <a:pPr>
              <a:defRPr/>
            </a:pPr>
            <a:r>
              <a:rPr lang="en-GB" sz="1200" dirty="0">
                <a:latin typeface="Open Sans"/>
                <a:ea typeface="+mn-lt"/>
                <a:cs typeface="+mn-lt"/>
              </a:rPr>
              <a:t>*(</a:t>
            </a:r>
            <a:r>
              <a:rPr lang="en-GB" sz="1200" i="1" dirty="0">
                <a:latin typeface="Open Sans"/>
                <a:ea typeface="+mn-lt"/>
                <a:cs typeface="+mn-lt"/>
              </a:rPr>
              <a:t>Collins et al  systematic review, Lancet 2016)</a:t>
            </a:r>
            <a:endParaRPr lang="en-US" sz="1200" dirty="0">
              <a:latin typeface="Open Sans"/>
              <a:ea typeface="+mn-lt"/>
              <a:cs typeface="+mn-lt"/>
            </a:endParaRPr>
          </a:p>
        </p:txBody>
      </p:sp>
      <p:sp>
        <p:nvSpPr>
          <p:cNvPr id="13" name="TextBox 12">
            <a:extLst>
              <a:ext uri="{FF2B5EF4-FFF2-40B4-BE49-F238E27FC236}">
                <a16:creationId xmlns:a16="http://schemas.microsoft.com/office/drawing/2014/main" id="{29010D78-FC18-6DEF-D66C-3CAF9D1C5D1F}"/>
              </a:ext>
            </a:extLst>
          </p:cNvPr>
          <p:cNvSpPr txBox="1"/>
          <p:nvPr/>
        </p:nvSpPr>
        <p:spPr>
          <a:xfrm>
            <a:off x="7770239" y="5473005"/>
            <a:ext cx="4178638" cy="1384995"/>
          </a:xfrm>
          <a:prstGeom prst="rect">
            <a:avLst/>
          </a:prstGeom>
          <a:noFill/>
        </p:spPr>
        <p:txBody>
          <a:bodyPr wrap="square" lIns="91440" tIns="45720" rIns="91440" bIns="45720" rtlCol="0" anchor="t">
            <a:spAutoFit/>
          </a:bodyPr>
          <a:lstStyle/>
          <a:p>
            <a:r>
              <a:rPr lang="en-GB" sz="1200" dirty="0">
                <a:latin typeface="Open Sans"/>
                <a:ea typeface="Open Sans"/>
                <a:cs typeface="Open Sans"/>
              </a:rPr>
              <a:t>**SmPC:</a:t>
            </a:r>
            <a:endParaRPr lang="en-US" sz="1200" dirty="0">
              <a:latin typeface="Open Sans"/>
              <a:ea typeface="Open Sans"/>
              <a:cs typeface="Open Sans"/>
            </a:endParaRPr>
          </a:p>
          <a:p>
            <a:r>
              <a:rPr lang="en-GB" sz="1200" dirty="0">
                <a:latin typeface="Open Sans"/>
                <a:ea typeface="+mn-lt"/>
                <a:cs typeface="+mn-lt"/>
              </a:rPr>
              <a:t>Atorvastatin</a:t>
            </a:r>
          </a:p>
          <a:p>
            <a:r>
              <a:rPr lang="en-GB" sz="1200" b="1" dirty="0">
                <a:solidFill>
                  <a:srgbClr val="00B0F0"/>
                </a:solidFill>
                <a:latin typeface="Open Sans"/>
                <a:ea typeface="Open Sans"/>
                <a:cs typeface="Open Sans"/>
                <a:hlinkClick r:id="rId4">
                  <a:extLst>
                    <a:ext uri="{A12FA001-AC4F-418D-AE19-62706E023703}">
                      <ahyp:hlinkClr xmlns:ahyp="http://schemas.microsoft.com/office/drawing/2018/hyperlinkcolor" val="tx"/>
                    </a:ext>
                  </a:extLst>
                </a:hlinkClick>
              </a:rPr>
              <a:t>https://www.medicines.org.uk/emc/product/5274/smpc#gref</a:t>
            </a:r>
            <a:r>
              <a:rPr lang="en-GB" sz="1200" b="1" dirty="0">
                <a:solidFill>
                  <a:srgbClr val="00B0F0"/>
                </a:solidFill>
                <a:latin typeface="Open Sans"/>
                <a:ea typeface="Open Sans"/>
                <a:cs typeface="Open Sans"/>
              </a:rPr>
              <a:t>  </a:t>
            </a:r>
          </a:p>
          <a:p>
            <a:r>
              <a:rPr lang="en-GB" sz="1200" dirty="0">
                <a:latin typeface="Open Sans"/>
                <a:ea typeface="Open Sans"/>
                <a:cs typeface="Open Sans"/>
              </a:rPr>
              <a:t>Rosuvastatin  </a:t>
            </a:r>
            <a:r>
              <a:rPr lang="en-GB" sz="1200" b="1" dirty="0">
                <a:solidFill>
                  <a:srgbClr val="00B0F0"/>
                </a:solidFill>
                <a:latin typeface="Open Sans"/>
                <a:ea typeface="Open Sans"/>
                <a:cs typeface="Open Sans"/>
                <a:hlinkClick r:id="rId5">
                  <a:extLst>
                    <a:ext uri="{A12FA001-AC4F-418D-AE19-62706E023703}">
                      <ahyp:hlinkClr xmlns:ahyp="http://schemas.microsoft.com/office/drawing/2018/hyperlinkcolor" val="tx"/>
                    </a:ext>
                  </a:extLst>
                </a:hlinkClick>
              </a:rPr>
              <a:t>https://www.medicines.org.uk/emc/product/4366/smpc#gref</a:t>
            </a:r>
            <a:r>
              <a:rPr lang="en-GB" sz="1200" b="1" dirty="0">
                <a:solidFill>
                  <a:srgbClr val="00B0F0"/>
                </a:solidFill>
                <a:latin typeface="Open Sans"/>
                <a:ea typeface="Open Sans"/>
                <a:cs typeface="Open Sans"/>
              </a:rPr>
              <a:t> </a:t>
            </a:r>
          </a:p>
        </p:txBody>
      </p:sp>
    </p:spTree>
    <p:extLst>
      <p:ext uri="{BB962C8B-B14F-4D97-AF65-F5344CB8AC3E}">
        <p14:creationId xmlns:p14="http://schemas.microsoft.com/office/powerpoint/2010/main" val="2993032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899D2-E3C3-0BF8-E894-CCA142807A79}"/>
              </a:ext>
            </a:extLst>
          </p:cNvPr>
          <p:cNvSpPr>
            <a:spLocks noGrp="1"/>
          </p:cNvSpPr>
          <p:nvPr>
            <p:ph type="title"/>
          </p:nvPr>
        </p:nvSpPr>
        <p:spPr>
          <a:xfrm>
            <a:off x="370725" y="250125"/>
            <a:ext cx="6397546" cy="492751"/>
          </a:xfrm>
        </p:spPr>
        <p:txBody>
          <a:bodyPr>
            <a:noAutofit/>
          </a:bodyPr>
          <a:lstStyle/>
          <a:p>
            <a:r>
              <a:rPr lang="en-GB" sz="3400" b="1" dirty="0">
                <a:solidFill>
                  <a:srgbClr val="002060"/>
                </a:solidFill>
                <a:latin typeface="Aleo"/>
                <a:cs typeface="Calibri Light"/>
              </a:rPr>
              <a:t>Muscle Symptoms Pathway</a:t>
            </a:r>
          </a:p>
        </p:txBody>
      </p:sp>
      <p:sp>
        <p:nvSpPr>
          <p:cNvPr id="3" name="TextBox 2">
            <a:extLst>
              <a:ext uri="{FF2B5EF4-FFF2-40B4-BE49-F238E27FC236}">
                <a16:creationId xmlns:a16="http://schemas.microsoft.com/office/drawing/2014/main" id="{59EB2DED-99FD-6DBA-8DF5-90DDE829D14B}"/>
              </a:ext>
            </a:extLst>
          </p:cNvPr>
          <p:cNvSpPr txBox="1"/>
          <p:nvPr/>
        </p:nvSpPr>
        <p:spPr>
          <a:xfrm>
            <a:off x="3619662" y="6037559"/>
            <a:ext cx="4196061" cy="646331"/>
          </a:xfrm>
          <a:prstGeom prst="rect">
            <a:avLst/>
          </a:prstGeom>
          <a:solidFill>
            <a:srgbClr val="ACD73C"/>
          </a:solidFill>
          <a:ln>
            <a:noFill/>
          </a:ln>
        </p:spPr>
        <p:txBody>
          <a:bodyPr wrap="square" lIns="91440" tIns="45720" rIns="91440" bIns="45720" rtlCol="0" anchor="t">
            <a:spAutoFit/>
          </a:bodyPr>
          <a:lstStyle/>
          <a:p>
            <a:pPr algn="ctr">
              <a:defRPr/>
            </a:pPr>
            <a:r>
              <a:rPr lang="en-GB" sz="1200" b="1" dirty="0">
                <a:solidFill>
                  <a:srgbClr val="FF0000"/>
                </a:solidFill>
                <a:latin typeface="Open Sans"/>
                <a:ea typeface="Open Sans"/>
                <a:cs typeface="Calibri"/>
              </a:rPr>
              <a:t>If recurrence of symptoms -  Consider </a:t>
            </a:r>
            <a:r>
              <a:rPr lang="en-GB" sz="1200" b="1" dirty="0">
                <a:solidFill>
                  <a:srgbClr val="00B0F0"/>
                </a:solidFill>
                <a:latin typeface="Open Sans"/>
                <a:ea typeface="Open Sans"/>
                <a:cs typeface="Calibri"/>
                <a:hlinkClick r:id="rId2">
                  <a:extLst>
                    <a:ext uri="{A12FA001-AC4F-418D-AE19-62706E023703}">
                      <ahyp:hlinkClr xmlns:ahyp="http://schemas.microsoft.com/office/drawing/2018/hyperlinkcolor" val="tx"/>
                    </a:ext>
                  </a:extLst>
                </a:hlinkClick>
              </a:rPr>
              <a:t>ezetimibe</a:t>
            </a:r>
            <a:r>
              <a:rPr lang="en-GB" sz="1200" b="1" dirty="0">
                <a:solidFill>
                  <a:srgbClr val="FF0000"/>
                </a:solidFill>
                <a:latin typeface="Open Sans"/>
                <a:ea typeface="Open Sans"/>
                <a:cs typeface="Calibri"/>
              </a:rPr>
              <a:t> +/- </a:t>
            </a:r>
            <a:r>
              <a:rPr lang="en-GB" sz="1200" b="1" dirty="0">
                <a:solidFill>
                  <a:srgbClr val="00B0F0"/>
                </a:solidFill>
                <a:latin typeface="Open Sans"/>
                <a:ea typeface="Open Sans"/>
                <a:cs typeface="Calibri"/>
                <a:hlinkClick r:id="rId3">
                  <a:extLst>
                    <a:ext uri="{A12FA001-AC4F-418D-AE19-62706E023703}">
                      <ahyp:hlinkClr xmlns:ahyp="http://schemas.microsoft.com/office/drawing/2018/hyperlinkcolor" val="tx"/>
                    </a:ext>
                  </a:extLst>
                </a:hlinkClick>
              </a:rPr>
              <a:t>bempedoic acid</a:t>
            </a:r>
            <a:r>
              <a:rPr lang="en-GB" sz="1200" b="1" dirty="0">
                <a:solidFill>
                  <a:srgbClr val="00B0F0"/>
                </a:solidFill>
                <a:latin typeface="Open Sans"/>
                <a:ea typeface="Open Sans"/>
                <a:cs typeface="Calibri"/>
              </a:rPr>
              <a:t> </a:t>
            </a:r>
            <a:r>
              <a:rPr lang="en-GB" sz="1200" b="1" dirty="0">
                <a:solidFill>
                  <a:srgbClr val="FF0000"/>
                </a:solidFill>
                <a:latin typeface="Open Sans"/>
                <a:ea typeface="Open Sans"/>
                <a:cs typeface="Calibri"/>
              </a:rPr>
              <a:t>and/or </a:t>
            </a:r>
            <a:r>
              <a:rPr lang="en-GB" sz="1200" b="1" dirty="0">
                <a:solidFill>
                  <a:srgbClr val="00B0F0"/>
                </a:solidFill>
                <a:latin typeface="Open Sans"/>
                <a:ea typeface="Open Sans"/>
                <a:cs typeface="Calibri"/>
                <a:hlinkClick r:id="rId4">
                  <a:extLst>
                    <a:ext uri="{A12FA001-AC4F-418D-AE19-62706E023703}">
                      <ahyp:hlinkClr xmlns:ahyp="http://schemas.microsoft.com/office/drawing/2018/hyperlinkcolor" val="tx"/>
                    </a:ext>
                  </a:extLst>
                </a:hlinkClick>
              </a:rPr>
              <a:t>inclisiran</a:t>
            </a:r>
            <a:r>
              <a:rPr lang="en-GB" sz="1200" b="1" dirty="0">
                <a:solidFill>
                  <a:srgbClr val="FF0000"/>
                </a:solidFill>
                <a:latin typeface="Open Sans"/>
                <a:ea typeface="Open Sans"/>
                <a:cs typeface="Calibri"/>
              </a:rPr>
              <a:t> and/or referral for PCSK9i (</a:t>
            </a:r>
            <a:r>
              <a:rPr lang="en-GB" sz="1200" b="1" dirty="0" err="1">
                <a:solidFill>
                  <a:srgbClr val="FF0000"/>
                </a:solidFill>
                <a:latin typeface="Open Sans"/>
                <a:ea typeface="Open Sans"/>
                <a:cs typeface="Calibri"/>
              </a:rPr>
              <a:t>mAB</a:t>
            </a:r>
            <a:r>
              <a:rPr lang="en-GB" sz="1200" b="1" dirty="0">
                <a:solidFill>
                  <a:srgbClr val="FF0000"/>
                </a:solidFill>
                <a:latin typeface="Open Sans"/>
                <a:ea typeface="Open Sans"/>
                <a:cs typeface="Calibri"/>
              </a:rPr>
              <a:t>)</a:t>
            </a:r>
            <a:r>
              <a:rPr lang="en-GB" sz="1200" b="1" baseline="30000" dirty="0">
                <a:solidFill>
                  <a:srgbClr val="FF0000"/>
                </a:solidFill>
                <a:latin typeface="Open Sans"/>
                <a:ea typeface="Open Sans"/>
                <a:cs typeface="Calibri"/>
              </a:rPr>
              <a:t>+</a:t>
            </a:r>
            <a:r>
              <a:rPr lang="en-GB" sz="1200" b="1" dirty="0">
                <a:solidFill>
                  <a:srgbClr val="FF0000"/>
                </a:solidFill>
                <a:latin typeface="Open Sans"/>
                <a:ea typeface="Open Sans"/>
                <a:cs typeface="Calibri"/>
              </a:rPr>
              <a:t> in line with eligibility criteria</a:t>
            </a:r>
            <a:endParaRPr lang="en-GB" sz="1200" b="1" dirty="0">
              <a:solidFill>
                <a:schemeClr val="bg1"/>
              </a:solidFill>
              <a:latin typeface="Open Sans"/>
              <a:ea typeface="Open Sans"/>
              <a:cs typeface="Calibri"/>
            </a:endParaRPr>
          </a:p>
        </p:txBody>
      </p:sp>
      <p:sp>
        <p:nvSpPr>
          <p:cNvPr id="4" name="TextBox 3">
            <a:extLst>
              <a:ext uri="{FF2B5EF4-FFF2-40B4-BE49-F238E27FC236}">
                <a16:creationId xmlns:a16="http://schemas.microsoft.com/office/drawing/2014/main" id="{8EB2606D-BAB0-5558-285B-229B12176739}"/>
              </a:ext>
            </a:extLst>
          </p:cNvPr>
          <p:cNvSpPr txBox="1"/>
          <p:nvPr/>
        </p:nvSpPr>
        <p:spPr>
          <a:xfrm rot="10800000" flipV="1">
            <a:off x="6086482" y="2221390"/>
            <a:ext cx="2239621" cy="276999"/>
          </a:xfrm>
          <a:prstGeom prst="rect">
            <a:avLst/>
          </a:prstGeom>
          <a:noFill/>
          <a:ln>
            <a:solidFill>
              <a:schemeClr val="tx1"/>
            </a:solidFill>
            <a:prstDash val="dash"/>
          </a:ln>
        </p:spPr>
        <p:txBody>
          <a:bodyPr wrap="square" lIns="91440" tIns="45720" rIns="91440" bIns="45720" rtlCol="0" anchor="t">
            <a:spAutoFit/>
          </a:bodyPr>
          <a:lstStyle/>
          <a:p>
            <a:pPr algn="ctr">
              <a:defRPr/>
            </a:pPr>
            <a:r>
              <a:rPr lang="en-GB" sz="1200" b="1" dirty="0">
                <a:latin typeface="Open Sans"/>
                <a:ea typeface="Open Sans"/>
                <a:cs typeface="Calibri"/>
              </a:rPr>
              <a:t>CK &gt;4-10 ULN</a:t>
            </a:r>
          </a:p>
        </p:txBody>
      </p:sp>
      <p:sp>
        <p:nvSpPr>
          <p:cNvPr id="5" name="TextBox 4">
            <a:extLst>
              <a:ext uri="{FF2B5EF4-FFF2-40B4-BE49-F238E27FC236}">
                <a16:creationId xmlns:a16="http://schemas.microsoft.com/office/drawing/2014/main" id="{A14D0957-C389-52BF-955E-81A2B02F945D}"/>
              </a:ext>
            </a:extLst>
          </p:cNvPr>
          <p:cNvSpPr txBox="1"/>
          <p:nvPr/>
        </p:nvSpPr>
        <p:spPr>
          <a:xfrm>
            <a:off x="3299243" y="892890"/>
            <a:ext cx="1851527" cy="276999"/>
          </a:xfrm>
          <a:prstGeom prst="rect">
            <a:avLst/>
          </a:prstGeom>
          <a:noFill/>
          <a:ln>
            <a:solidFill>
              <a:schemeClr val="tx1"/>
            </a:solidFill>
            <a:prstDash val="dash"/>
          </a:ln>
        </p:spPr>
        <p:txBody>
          <a:bodyPr wrap="square" lIns="91440" tIns="45720" rIns="91440" bIns="45720" rtlCol="0" anchor="t">
            <a:spAutoFit/>
          </a:bodyPr>
          <a:lstStyle/>
          <a:p>
            <a:pPr algn="ctr">
              <a:defRPr/>
            </a:pPr>
            <a:r>
              <a:rPr lang="en-GB" sz="1200" b="1" dirty="0">
                <a:solidFill>
                  <a:srgbClr val="000000"/>
                </a:solidFill>
                <a:latin typeface="Open Sans"/>
                <a:ea typeface="Open Sans"/>
                <a:cs typeface="Calibri" panose="020F0502020204030204"/>
              </a:rPr>
              <a:t>Muscle Symptoms</a:t>
            </a:r>
            <a:endParaRPr lang="en-US" sz="1200">
              <a:latin typeface="Open Sans"/>
              <a:ea typeface="Open Sans"/>
              <a:cs typeface="Open Sans"/>
            </a:endParaRPr>
          </a:p>
        </p:txBody>
      </p:sp>
      <p:sp>
        <p:nvSpPr>
          <p:cNvPr id="6" name="TextBox 5">
            <a:extLst>
              <a:ext uri="{FF2B5EF4-FFF2-40B4-BE49-F238E27FC236}">
                <a16:creationId xmlns:a16="http://schemas.microsoft.com/office/drawing/2014/main" id="{BCF8405C-3C25-402B-501B-8B666E72CFAD}"/>
              </a:ext>
            </a:extLst>
          </p:cNvPr>
          <p:cNvSpPr txBox="1"/>
          <p:nvPr/>
        </p:nvSpPr>
        <p:spPr>
          <a:xfrm>
            <a:off x="3330160" y="4184330"/>
            <a:ext cx="4708053" cy="830997"/>
          </a:xfrm>
          <a:prstGeom prst="rect">
            <a:avLst/>
          </a:prstGeom>
          <a:solidFill>
            <a:srgbClr val="F5F5F5"/>
          </a:solidFill>
          <a:ln>
            <a:solidFill>
              <a:schemeClr val="tx2"/>
            </a:solidFill>
          </a:ln>
        </p:spPr>
        <p:txBody>
          <a:bodyPr wrap="square" lIns="91440" tIns="45720" rIns="91440" bIns="45720" rtlCol="0" anchor="t">
            <a:spAutoFit/>
          </a:bodyPr>
          <a:lstStyle/>
          <a:p>
            <a:pPr algn="ctr">
              <a:defRPr/>
            </a:pPr>
            <a:r>
              <a:rPr lang="en-GB" sz="1200" dirty="0">
                <a:latin typeface="Open Sans"/>
                <a:ea typeface="+mn-lt"/>
                <a:cs typeface="+mn-lt"/>
              </a:rPr>
              <a:t>Stop statin for 4-6 weeks. </a:t>
            </a:r>
          </a:p>
          <a:p>
            <a:pPr algn="ctr">
              <a:defRPr/>
            </a:pPr>
            <a:r>
              <a:rPr lang="en-GB" sz="1200" b="1" dirty="0">
                <a:latin typeface="Open Sans"/>
                <a:ea typeface="+mn-lt"/>
                <a:cs typeface="+mn-lt"/>
              </a:rPr>
              <a:t>2 weeks</a:t>
            </a:r>
            <a:r>
              <a:rPr lang="en-GB" sz="1200" dirty="0">
                <a:latin typeface="Open Sans"/>
                <a:ea typeface="+mn-lt"/>
                <a:cs typeface="+mn-lt"/>
              </a:rPr>
              <a:t> </a:t>
            </a:r>
            <a:r>
              <a:rPr lang="en-GB" sz="1200" b="1" dirty="0">
                <a:latin typeface="Open Sans"/>
                <a:ea typeface="+mn-lt"/>
                <a:cs typeface="+mn-lt"/>
              </a:rPr>
              <a:t>after symptoms resolved and CK normalised,</a:t>
            </a:r>
            <a:endParaRPr lang="en-GB" sz="1200" dirty="0">
              <a:latin typeface="Open Sans"/>
              <a:ea typeface="+mn-lt"/>
              <a:cs typeface="+mn-lt"/>
            </a:endParaRPr>
          </a:p>
          <a:p>
            <a:pPr algn="ctr">
              <a:defRPr/>
            </a:pPr>
            <a:r>
              <a:rPr lang="en-GB" sz="1200" dirty="0">
                <a:latin typeface="Open Sans"/>
                <a:ea typeface="+mn-lt"/>
                <a:cs typeface="+mn-lt"/>
              </a:rPr>
              <a:t>restart statin at lower dose </a:t>
            </a:r>
          </a:p>
          <a:p>
            <a:pPr algn="ctr">
              <a:defRPr/>
            </a:pPr>
            <a:r>
              <a:rPr lang="en-GB" sz="1200" dirty="0">
                <a:latin typeface="Open Sans"/>
                <a:ea typeface="+mn-lt"/>
                <a:cs typeface="+mn-lt"/>
              </a:rPr>
              <a:t>(Consider low dose rosuvastatin if previously on atorvastatin)</a:t>
            </a:r>
            <a:endParaRPr lang="en-GB" sz="1200" b="1">
              <a:latin typeface="Open Sans"/>
              <a:ea typeface="Open Sans"/>
              <a:cs typeface="Calibri"/>
            </a:endParaRPr>
          </a:p>
        </p:txBody>
      </p:sp>
      <p:sp>
        <p:nvSpPr>
          <p:cNvPr id="7" name="TextBox 6">
            <a:extLst>
              <a:ext uri="{FF2B5EF4-FFF2-40B4-BE49-F238E27FC236}">
                <a16:creationId xmlns:a16="http://schemas.microsoft.com/office/drawing/2014/main" id="{77D6E253-F483-DF04-6299-E9CA59347CFF}"/>
              </a:ext>
            </a:extLst>
          </p:cNvPr>
          <p:cNvSpPr txBox="1"/>
          <p:nvPr/>
        </p:nvSpPr>
        <p:spPr>
          <a:xfrm>
            <a:off x="171167" y="2213744"/>
            <a:ext cx="2239620" cy="276999"/>
          </a:xfrm>
          <a:prstGeom prst="rect">
            <a:avLst/>
          </a:prstGeom>
          <a:noFill/>
          <a:ln>
            <a:solidFill>
              <a:schemeClr val="tx1"/>
            </a:solidFill>
            <a:prstDash val="dash"/>
          </a:ln>
        </p:spPr>
        <p:txBody>
          <a:bodyPr wrap="square" lIns="91440" tIns="45720" rIns="91440" bIns="45720" rtlCol="0" anchor="t">
            <a:spAutoFit/>
          </a:bodyPr>
          <a:lstStyle/>
          <a:p>
            <a:pPr algn="ctr">
              <a:defRPr/>
            </a:pPr>
            <a:r>
              <a:rPr lang="en-GB" sz="1200" b="1" dirty="0">
                <a:solidFill>
                  <a:srgbClr val="000000"/>
                </a:solidFill>
                <a:latin typeface="Open Sans"/>
                <a:ea typeface="Open Sans"/>
                <a:cs typeface="Calibri"/>
              </a:rPr>
              <a:t>CK&gt;50x ULN </a:t>
            </a:r>
            <a:endParaRPr lang="en-GB" sz="1400" b="1" dirty="0">
              <a:latin typeface="Open Sans"/>
              <a:ea typeface="Open Sans"/>
              <a:cs typeface="Calibri"/>
            </a:endParaRPr>
          </a:p>
        </p:txBody>
      </p:sp>
      <p:sp>
        <p:nvSpPr>
          <p:cNvPr id="8" name="TextBox 7">
            <a:extLst>
              <a:ext uri="{FF2B5EF4-FFF2-40B4-BE49-F238E27FC236}">
                <a16:creationId xmlns:a16="http://schemas.microsoft.com/office/drawing/2014/main" id="{07A76F62-BF1A-9A45-D3D8-97DCA13FE6FB}"/>
              </a:ext>
            </a:extLst>
          </p:cNvPr>
          <p:cNvSpPr txBox="1"/>
          <p:nvPr/>
        </p:nvSpPr>
        <p:spPr>
          <a:xfrm>
            <a:off x="3600612" y="5558196"/>
            <a:ext cx="4185176" cy="276999"/>
          </a:xfrm>
          <a:prstGeom prst="rect">
            <a:avLst/>
          </a:prstGeom>
          <a:solidFill>
            <a:srgbClr val="F5F5F5"/>
          </a:solidFill>
          <a:ln>
            <a:solidFill>
              <a:schemeClr val="tx2"/>
            </a:solidFill>
          </a:ln>
        </p:spPr>
        <p:txBody>
          <a:bodyPr wrap="square" lIns="91440" tIns="45720" rIns="91440" bIns="45720" rtlCol="0" anchor="t">
            <a:spAutoFit/>
          </a:bodyPr>
          <a:lstStyle/>
          <a:p>
            <a:pPr algn="ctr">
              <a:defRPr/>
            </a:pPr>
            <a:r>
              <a:rPr lang="en-GB" sz="1200" dirty="0">
                <a:solidFill>
                  <a:srgbClr val="000000"/>
                </a:solidFill>
                <a:latin typeface="Open Sans"/>
                <a:ea typeface="Open Sans"/>
                <a:cs typeface="Calibri"/>
              </a:rPr>
              <a:t>Titrate to higher dose if tolerated.</a:t>
            </a:r>
          </a:p>
        </p:txBody>
      </p:sp>
      <p:sp>
        <p:nvSpPr>
          <p:cNvPr id="9" name="TextBox 8">
            <a:extLst>
              <a:ext uri="{FF2B5EF4-FFF2-40B4-BE49-F238E27FC236}">
                <a16:creationId xmlns:a16="http://schemas.microsoft.com/office/drawing/2014/main" id="{EB4D48C9-E767-F602-22E0-9D205D9EBD2C}"/>
              </a:ext>
            </a:extLst>
          </p:cNvPr>
          <p:cNvSpPr txBox="1"/>
          <p:nvPr/>
        </p:nvSpPr>
        <p:spPr>
          <a:xfrm>
            <a:off x="3280193" y="1432709"/>
            <a:ext cx="1851527" cy="276999"/>
          </a:xfrm>
          <a:prstGeom prst="rect">
            <a:avLst/>
          </a:prstGeom>
          <a:noFill/>
          <a:ln>
            <a:solidFill>
              <a:schemeClr val="tx1"/>
            </a:solidFill>
            <a:prstDash val="dash"/>
          </a:ln>
        </p:spPr>
        <p:txBody>
          <a:bodyPr wrap="square" lIns="91440" tIns="45720" rIns="91440" bIns="45720" rtlCol="0" anchor="t">
            <a:spAutoFit/>
          </a:bodyPr>
          <a:lstStyle/>
          <a:p>
            <a:pPr algn="ctr">
              <a:defRPr/>
            </a:pPr>
            <a:r>
              <a:rPr lang="en-GB" sz="1200" b="1" dirty="0">
                <a:latin typeface="Open Sans"/>
                <a:ea typeface="+mn-lt"/>
                <a:cs typeface="+mn-lt"/>
              </a:rPr>
              <a:t>Check CK</a:t>
            </a:r>
            <a:endParaRPr lang="en-GB" sz="1400" b="1">
              <a:latin typeface="Open Sans"/>
              <a:ea typeface="Calibri"/>
              <a:cs typeface="Calibri"/>
            </a:endParaRPr>
          </a:p>
        </p:txBody>
      </p:sp>
      <p:sp>
        <p:nvSpPr>
          <p:cNvPr id="10" name="TextBox 9">
            <a:extLst>
              <a:ext uri="{FF2B5EF4-FFF2-40B4-BE49-F238E27FC236}">
                <a16:creationId xmlns:a16="http://schemas.microsoft.com/office/drawing/2014/main" id="{BC71CFBC-C76C-2482-D39E-C5E3A444596D}"/>
              </a:ext>
            </a:extLst>
          </p:cNvPr>
          <p:cNvSpPr txBox="1"/>
          <p:nvPr/>
        </p:nvSpPr>
        <p:spPr>
          <a:xfrm>
            <a:off x="9665605" y="5865973"/>
            <a:ext cx="2386315" cy="861774"/>
          </a:xfrm>
          <a:prstGeom prst="rect">
            <a:avLst/>
          </a:prstGeom>
          <a:noFill/>
          <a:ln w="19050">
            <a:solidFill>
              <a:schemeClr val="tx1"/>
            </a:solid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dirty="0">
                <a:latin typeface="Open Sans"/>
                <a:ea typeface="+mn-lt"/>
                <a:cs typeface="+mn-lt"/>
              </a:rPr>
              <a:t>Detailed guidance: </a:t>
            </a:r>
            <a:r>
              <a:rPr lang="en-GB" sz="1200" b="1" dirty="0">
                <a:solidFill>
                  <a:srgbClr val="00B0F0"/>
                </a:solidFill>
                <a:latin typeface="Open Sans"/>
                <a:ea typeface="+mn-lt"/>
                <a:cs typeface="+mn-lt"/>
                <a:hlinkClick r:id="rId5">
                  <a:extLst>
                    <a:ext uri="{A12FA001-AC4F-418D-AE19-62706E023703}">
                      <ahyp:hlinkClr xmlns:ahyp="http://schemas.microsoft.com/office/drawing/2018/hyperlinkcolor" val="tx"/>
                    </a:ext>
                  </a:extLst>
                </a:hlinkClick>
              </a:rPr>
              <a:t>https://www.england.nhs.uk/aac/publication/statin-intolerance-pathway/</a:t>
            </a:r>
            <a:endParaRPr lang="en-US" sz="1200" b="1" dirty="0">
              <a:solidFill>
                <a:srgbClr val="00B0F0"/>
              </a:solidFill>
              <a:latin typeface="Open Sans"/>
            </a:endParaRPr>
          </a:p>
        </p:txBody>
      </p:sp>
      <p:sp>
        <p:nvSpPr>
          <p:cNvPr id="11" name="TextBox 10">
            <a:extLst>
              <a:ext uri="{FF2B5EF4-FFF2-40B4-BE49-F238E27FC236}">
                <a16:creationId xmlns:a16="http://schemas.microsoft.com/office/drawing/2014/main" id="{0217C3F1-2C73-6F6E-55F9-66A6CAF813B2}"/>
              </a:ext>
            </a:extLst>
          </p:cNvPr>
          <p:cNvSpPr txBox="1"/>
          <p:nvPr/>
        </p:nvSpPr>
        <p:spPr>
          <a:xfrm>
            <a:off x="10363758" y="2929668"/>
            <a:ext cx="1150645" cy="461665"/>
          </a:xfrm>
          <a:prstGeom prst="rect">
            <a:avLst/>
          </a:prstGeom>
          <a:noFill/>
          <a:ln>
            <a:solidFill>
              <a:schemeClr val="tx1"/>
            </a:solid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dirty="0">
                <a:latin typeface="Open Sans"/>
                <a:ea typeface="Open Sans"/>
                <a:cs typeface="Calibri"/>
              </a:rPr>
              <a:t>Tolerable symptoms</a:t>
            </a:r>
          </a:p>
        </p:txBody>
      </p:sp>
      <p:sp>
        <p:nvSpPr>
          <p:cNvPr id="12" name="TextBox 11">
            <a:extLst>
              <a:ext uri="{FF2B5EF4-FFF2-40B4-BE49-F238E27FC236}">
                <a16:creationId xmlns:a16="http://schemas.microsoft.com/office/drawing/2014/main" id="{DF59A0F8-6BD4-B0BB-9FE3-777E1A7C02D5}"/>
              </a:ext>
            </a:extLst>
          </p:cNvPr>
          <p:cNvSpPr txBox="1"/>
          <p:nvPr/>
        </p:nvSpPr>
        <p:spPr>
          <a:xfrm>
            <a:off x="9610318" y="5221615"/>
            <a:ext cx="2407417" cy="461665"/>
          </a:xfrm>
          <a:prstGeom prst="rect">
            <a:avLst/>
          </a:prstGeom>
          <a:solidFill>
            <a:srgbClr val="ACD73C"/>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dirty="0">
                <a:latin typeface="Open Sans"/>
                <a:ea typeface="Open Sans"/>
                <a:cs typeface="Open Sans"/>
              </a:rPr>
              <a:t>Monitor CK , continue statin and review at 6 weeks</a:t>
            </a:r>
          </a:p>
        </p:txBody>
      </p:sp>
      <p:sp>
        <p:nvSpPr>
          <p:cNvPr id="13" name="TextBox 12">
            <a:extLst>
              <a:ext uri="{FF2B5EF4-FFF2-40B4-BE49-F238E27FC236}">
                <a16:creationId xmlns:a16="http://schemas.microsoft.com/office/drawing/2014/main" id="{3952B70B-DABF-95EB-75D0-3E2938EDD6FB}"/>
              </a:ext>
            </a:extLst>
          </p:cNvPr>
          <p:cNvSpPr txBox="1"/>
          <p:nvPr/>
        </p:nvSpPr>
        <p:spPr>
          <a:xfrm>
            <a:off x="8196392" y="2929668"/>
            <a:ext cx="2097418" cy="461665"/>
          </a:xfrm>
          <a:prstGeom prst="rect">
            <a:avLst/>
          </a:prstGeom>
          <a:noFill/>
          <a:ln>
            <a:solidFill>
              <a:schemeClr val="tx1"/>
            </a:solid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dirty="0">
                <a:latin typeface="Open Sans"/>
                <a:ea typeface="+mn-lt"/>
                <a:cs typeface="+mn-lt"/>
              </a:rPr>
              <a:t>No improvement in CK or symptoms intolerable</a:t>
            </a:r>
            <a:endParaRPr lang="en-US" sz="1400" b="1" dirty="0">
              <a:latin typeface="Open Sans"/>
              <a:ea typeface="Open Sans"/>
              <a:cs typeface="Open Sans"/>
            </a:endParaRPr>
          </a:p>
        </p:txBody>
      </p:sp>
      <p:sp>
        <p:nvSpPr>
          <p:cNvPr id="14" name="TextBox 13">
            <a:extLst>
              <a:ext uri="{FF2B5EF4-FFF2-40B4-BE49-F238E27FC236}">
                <a16:creationId xmlns:a16="http://schemas.microsoft.com/office/drawing/2014/main" id="{E3092971-7288-28EA-BA95-C54C16067C40}"/>
              </a:ext>
            </a:extLst>
          </p:cNvPr>
          <p:cNvSpPr txBox="1"/>
          <p:nvPr/>
        </p:nvSpPr>
        <p:spPr>
          <a:xfrm>
            <a:off x="171167" y="3448019"/>
            <a:ext cx="2239616" cy="646331"/>
          </a:xfrm>
          <a:prstGeom prst="rect">
            <a:avLst/>
          </a:prstGeom>
          <a:solidFill>
            <a:srgbClr val="F5F5F5"/>
          </a:solidFill>
          <a:ln>
            <a:solidFill>
              <a:schemeClr val="tx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latin typeface="Open Sans"/>
                <a:ea typeface="Open Sans"/>
                <a:cs typeface="Open Sans"/>
              </a:rPr>
              <a:t>Consider rhabdomyolysis. Stop statin and seek specialist advice urgently</a:t>
            </a:r>
            <a:endParaRPr lang="en-US" sz="1400" dirty="0">
              <a:latin typeface="Open Sans"/>
              <a:ea typeface="Open Sans"/>
              <a:cs typeface="Open Sans"/>
            </a:endParaRPr>
          </a:p>
        </p:txBody>
      </p:sp>
      <p:sp>
        <p:nvSpPr>
          <p:cNvPr id="15" name="TextBox 14">
            <a:extLst>
              <a:ext uri="{FF2B5EF4-FFF2-40B4-BE49-F238E27FC236}">
                <a16:creationId xmlns:a16="http://schemas.microsoft.com/office/drawing/2014/main" id="{7D5E57DA-D04B-F2FC-5EC7-86525E569584}"/>
              </a:ext>
            </a:extLst>
          </p:cNvPr>
          <p:cNvSpPr txBox="1"/>
          <p:nvPr/>
        </p:nvSpPr>
        <p:spPr>
          <a:xfrm>
            <a:off x="3601797" y="3430644"/>
            <a:ext cx="1314204" cy="461665"/>
          </a:xfrm>
          <a:prstGeom prst="rect">
            <a:avLst/>
          </a:prstGeom>
          <a:noFill/>
          <a:ln>
            <a:solidFill>
              <a:schemeClr val="tx1"/>
            </a:solid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dirty="0">
                <a:latin typeface="Open Sans"/>
                <a:ea typeface="Open Sans"/>
                <a:cs typeface="Calibri"/>
              </a:rPr>
              <a:t>Renal function deteriorating?</a:t>
            </a:r>
          </a:p>
        </p:txBody>
      </p:sp>
      <p:sp>
        <p:nvSpPr>
          <p:cNvPr id="16" name="TextBox 15">
            <a:extLst>
              <a:ext uri="{FF2B5EF4-FFF2-40B4-BE49-F238E27FC236}">
                <a16:creationId xmlns:a16="http://schemas.microsoft.com/office/drawing/2014/main" id="{497261E3-F0B3-662F-BECE-7428F5CEED76}"/>
              </a:ext>
            </a:extLst>
          </p:cNvPr>
          <p:cNvSpPr txBox="1"/>
          <p:nvPr/>
        </p:nvSpPr>
        <p:spPr>
          <a:xfrm rot="10800000" flipV="1">
            <a:off x="9044139" y="2232762"/>
            <a:ext cx="2239621" cy="276999"/>
          </a:xfrm>
          <a:prstGeom prst="rect">
            <a:avLst/>
          </a:prstGeom>
          <a:noFill/>
          <a:ln>
            <a:solidFill>
              <a:schemeClr val="tx1"/>
            </a:solidFill>
            <a:prstDash val="dash"/>
          </a:ln>
        </p:spPr>
        <p:txBody>
          <a:bodyPr wrap="square" lIns="91440" tIns="45720" rIns="91440" bIns="45720" rtlCol="0" anchor="t">
            <a:spAutoFit/>
          </a:bodyPr>
          <a:lstStyle/>
          <a:p>
            <a:pPr algn="ctr">
              <a:defRPr/>
            </a:pPr>
            <a:r>
              <a:rPr lang="en-GB" sz="1200" b="1" dirty="0">
                <a:latin typeface="Open Sans"/>
                <a:ea typeface="Open Sans"/>
                <a:cs typeface="Calibri"/>
              </a:rPr>
              <a:t>CK 0-4x ULN</a:t>
            </a:r>
          </a:p>
        </p:txBody>
      </p:sp>
      <p:cxnSp>
        <p:nvCxnSpPr>
          <p:cNvPr id="17" name="Straight Arrow Connector 16">
            <a:extLst>
              <a:ext uri="{FF2B5EF4-FFF2-40B4-BE49-F238E27FC236}">
                <a16:creationId xmlns:a16="http://schemas.microsoft.com/office/drawing/2014/main" id="{FA4BE6FF-3B73-95ED-DA8E-54DE5A3ABAFF}"/>
              </a:ext>
            </a:extLst>
          </p:cNvPr>
          <p:cNvCxnSpPr>
            <a:cxnSpLocks/>
          </p:cNvCxnSpPr>
          <p:nvPr/>
        </p:nvCxnSpPr>
        <p:spPr>
          <a:xfrm>
            <a:off x="10937222" y="2540539"/>
            <a:ext cx="0" cy="382531"/>
          </a:xfrm>
          <a:prstGeom prst="straightConnector1">
            <a:avLst/>
          </a:prstGeom>
          <a:ln>
            <a:solidFill>
              <a:srgbClr val="15375D"/>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940FE27-FF11-5D7A-AC63-F73C6142D39A}"/>
              </a:ext>
            </a:extLst>
          </p:cNvPr>
          <p:cNvCxnSpPr>
            <a:cxnSpLocks/>
          </p:cNvCxnSpPr>
          <p:nvPr/>
        </p:nvCxnSpPr>
        <p:spPr>
          <a:xfrm>
            <a:off x="9266203" y="2547137"/>
            <a:ext cx="0" cy="382531"/>
          </a:xfrm>
          <a:prstGeom prst="straightConnector1">
            <a:avLst/>
          </a:prstGeom>
          <a:ln>
            <a:solidFill>
              <a:srgbClr val="15375D"/>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B930BFF-392B-9F2A-824A-59FFCF3BEEB8}"/>
              </a:ext>
            </a:extLst>
          </p:cNvPr>
          <p:cNvSpPr txBox="1"/>
          <p:nvPr/>
        </p:nvSpPr>
        <p:spPr>
          <a:xfrm>
            <a:off x="9676157" y="3919474"/>
            <a:ext cx="2407420" cy="830997"/>
          </a:xfrm>
          <a:prstGeom prst="rect">
            <a:avLst/>
          </a:prstGeom>
          <a:solidFill>
            <a:srgbClr val="F5F5F5"/>
          </a:solidFill>
          <a:ln>
            <a:solidFill>
              <a:schemeClr val="tx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latin typeface="Open Sans"/>
                <a:ea typeface="Open Sans"/>
                <a:cs typeface="Calibri"/>
              </a:rPr>
              <a:t>Discuss with patient. Continue statin and review at 2 weeks. Consider lower dose or alternative statin</a:t>
            </a:r>
            <a:endParaRPr lang="en-GB" sz="1400" dirty="0">
              <a:latin typeface="Open Sans"/>
              <a:ea typeface="Open Sans"/>
              <a:cs typeface="Open Sans"/>
            </a:endParaRPr>
          </a:p>
        </p:txBody>
      </p:sp>
      <p:cxnSp>
        <p:nvCxnSpPr>
          <p:cNvPr id="20" name="Straight Arrow Connector 19">
            <a:extLst>
              <a:ext uri="{FF2B5EF4-FFF2-40B4-BE49-F238E27FC236}">
                <a16:creationId xmlns:a16="http://schemas.microsoft.com/office/drawing/2014/main" id="{66D61A92-89E8-409B-4AD0-C5310E7166C2}"/>
              </a:ext>
            </a:extLst>
          </p:cNvPr>
          <p:cNvCxnSpPr>
            <a:cxnSpLocks/>
          </p:cNvCxnSpPr>
          <p:nvPr/>
        </p:nvCxnSpPr>
        <p:spPr>
          <a:xfrm>
            <a:off x="10937222" y="3453829"/>
            <a:ext cx="0" cy="468000"/>
          </a:xfrm>
          <a:prstGeom prst="straightConnector1">
            <a:avLst/>
          </a:prstGeom>
          <a:ln>
            <a:solidFill>
              <a:srgbClr val="15375D"/>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907C84D-1626-9222-F34F-986B51497D39}"/>
              </a:ext>
            </a:extLst>
          </p:cNvPr>
          <p:cNvCxnSpPr>
            <a:cxnSpLocks/>
            <a:stCxn id="7" idx="2"/>
            <a:endCxn id="14" idx="0"/>
          </p:cNvCxnSpPr>
          <p:nvPr/>
        </p:nvCxnSpPr>
        <p:spPr>
          <a:xfrm flipH="1">
            <a:off x="1290975" y="2490743"/>
            <a:ext cx="2" cy="957276"/>
          </a:xfrm>
          <a:prstGeom prst="straightConnector1">
            <a:avLst/>
          </a:prstGeom>
          <a:ln>
            <a:solidFill>
              <a:srgbClr val="15375D"/>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8A14ED4-8103-3FEF-D9F5-A221D470DB26}"/>
              </a:ext>
            </a:extLst>
          </p:cNvPr>
          <p:cNvCxnSpPr/>
          <p:nvPr/>
        </p:nvCxnSpPr>
        <p:spPr>
          <a:xfrm>
            <a:off x="1292510" y="1955188"/>
            <a:ext cx="8959094" cy="0"/>
          </a:xfrm>
          <a:prstGeom prst="line">
            <a:avLst/>
          </a:prstGeom>
          <a:ln>
            <a:solidFill>
              <a:srgbClr val="15375D"/>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494554F-0912-0FDB-CEA1-0B1906CFBB4E}"/>
              </a:ext>
            </a:extLst>
          </p:cNvPr>
          <p:cNvCxnSpPr>
            <a:cxnSpLocks/>
          </p:cNvCxnSpPr>
          <p:nvPr/>
        </p:nvCxnSpPr>
        <p:spPr>
          <a:xfrm>
            <a:off x="10240373" y="1955188"/>
            <a:ext cx="3922" cy="255887"/>
          </a:xfrm>
          <a:prstGeom prst="straightConnector1">
            <a:avLst/>
          </a:prstGeom>
          <a:ln>
            <a:solidFill>
              <a:srgbClr val="15375D"/>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7777B15-1CD2-C725-F1A6-4C8A5CD1CB0F}"/>
              </a:ext>
            </a:extLst>
          </p:cNvPr>
          <p:cNvCxnSpPr>
            <a:cxnSpLocks/>
          </p:cNvCxnSpPr>
          <p:nvPr/>
        </p:nvCxnSpPr>
        <p:spPr>
          <a:xfrm>
            <a:off x="1289016" y="1953889"/>
            <a:ext cx="3922" cy="255887"/>
          </a:xfrm>
          <a:prstGeom prst="straightConnector1">
            <a:avLst/>
          </a:prstGeom>
          <a:ln>
            <a:solidFill>
              <a:srgbClr val="15375D"/>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574EE9C-50C1-80FB-0CCE-557D5D3F1E5E}"/>
              </a:ext>
            </a:extLst>
          </p:cNvPr>
          <p:cNvSpPr txBox="1"/>
          <p:nvPr/>
        </p:nvSpPr>
        <p:spPr>
          <a:xfrm>
            <a:off x="5508757" y="1104668"/>
            <a:ext cx="6103935" cy="646331"/>
          </a:xfrm>
          <a:prstGeom prst="rect">
            <a:avLst/>
          </a:prstGeom>
          <a:solidFill>
            <a:schemeClr val="bg1">
              <a:lumMod val="85000"/>
              <a:alpha val="25098"/>
            </a:schemeClr>
          </a:solidFill>
          <a:ln>
            <a:solidFill>
              <a:schemeClr val="tx1"/>
            </a:solidFill>
          </a:ln>
        </p:spPr>
        <p:txBody>
          <a:bodyPr wrap="square" lIns="91440" tIns="45720" rIns="91440" bIns="45720" rtlCol="0" anchor="t">
            <a:spAutoFit/>
          </a:bodyPr>
          <a:lstStyle/>
          <a:p>
            <a:pPr algn="ctr">
              <a:defRPr/>
            </a:pPr>
            <a:r>
              <a:rPr lang="en-GB" sz="1200" dirty="0">
                <a:latin typeface="Open Sans"/>
                <a:ea typeface="+mn-lt"/>
                <a:cs typeface="+mn-lt"/>
              </a:rPr>
              <a:t>Exclude other possible causes e.g. ethnicity, rigorous exercise, physiological,  infection, recent trauma, drug or alcohol addiction. Stop statin if intolerable symptoms, or clinical concern</a:t>
            </a:r>
            <a:endParaRPr lang="en-GB" sz="1200">
              <a:latin typeface="Open Sans"/>
              <a:ea typeface="Open Sans"/>
              <a:cs typeface="Calibri"/>
            </a:endParaRPr>
          </a:p>
        </p:txBody>
      </p:sp>
      <p:sp>
        <p:nvSpPr>
          <p:cNvPr id="26" name="TextBox 25">
            <a:extLst>
              <a:ext uri="{FF2B5EF4-FFF2-40B4-BE49-F238E27FC236}">
                <a16:creationId xmlns:a16="http://schemas.microsoft.com/office/drawing/2014/main" id="{F2651CEA-E13F-9799-1E05-C2B106DD2F66}"/>
              </a:ext>
            </a:extLst>
          </p:cNvPr>
          <p:cNvSpPr txBox="1"/>
          <p:nvPr/>
        </p:nvSpPr>
        <p:spPr>
          <a:xfrm rot="10800000" flipV="1">
            <a:off x="3128824" y="2221389"/>
            <a:ext cx="2239621" cy="276999"/>
          </a:xfrm>
          <a:prstGeom prst="rect">
            <a:avLst/>
          </a:prstGeom>
          <a:noFill/>
          <a:ln>
            <a:solidFill>
              <a:schemeClr val="tx1"/>
            </a:solidFill>
            <a:prstDash val="dash"/>
          </a:ln>
        </p:spPr>
        <p:txBody>
          <a:bodyPr wrap="square" lIns="91440" tIns="45720" rIns="91440" bIns="45720" rtlCol="0" anchor="t">
            <a:spAutoFit/>
          </a:bodyPr>
          <a:lstStyle/>
          <a:p>
            <a:pPr algn="ctr">
              <a:defRPr/>
            </a:pPr>
            <a:r>
              <a:rPr lang="en-GB" sz="1200" b="1" dirty="0">
                <a:latin typeface="Open Sans"/>
                <a:ea typeface="Open Sans"/>
                <a:cs typeface="Calibri"/>
              </a:rPr>
              <a:t>CK  &gt;10-50 ULN</a:t>
            </a:r>
          </a:p>
        </p:txBody>
      </p:sp>
      <p:cxnSp>
        <p:nvCxnSpPr>
          <p:cNvPr id="27" name="Straight Arrow Connector 26">
            <a:extLst>
              <a:ext uri="{FF2B5EF4-FFF2-40B4-BE49-F238E27FC236}">
                <a16:creationId xmlns:a16="http://schemas.microsoft.com/office/drawing/2014/main" id="{9F6286D4-4658-5143-2D49-E78CDD077495}"/>
              </a:ext>
            </a:extLst>
          </p:cNvPr>
          <p:cNvCxnSpPr>
            <a:cxnSpLocks/>
          </p:cNvCxnSpPr>
          <p:nvPr/>
        </p:nvCxnSpPr>
        <p:spPr>
          <a:xfrm>
            <a:off x="4231670" y="2520436"/>
            <a:ext cx="0" cy="347313"/>
          </a:xfrm>
          <a:prstGeom prst="straightConnector1">
            <a:avLst/>
          </a:prstGeom>
          <a:ln>
            <a:solidFill>
              <a:srgbClr val="15375D"/>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A7CAD40-2488-7666-C795-D1F5A763E16E}"/>
              </a:ext>
            </a:extLst>
          </p:cNvPr>
          <p:cNvSpPr txBox="1"/>
          <p:nvPr/>
        </p:nvSpPr>
        <p:spPr>
          <a:xfrm>
            <a:off x="3242445" y="2888689"/>
            <a:ext cx="1980997" cy="276999"/>
          </a:xfrm>
          <a:prstGeom prst="rect">
            <a:avLst/>
          </a:prstGeom>
          <a:solidFill>
            <a:srgbClr val="F5F5F5"/>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latin typeface="Open Sans"/>
                <a:ea typeface="Open Sans"/>
                <a:cs typeface="Open Sans"/>
              </a:rPr>
              <a:t>Check renal function</a:t>
            </a:r>
          </a:p>
        </p:txBody>
      </p:sp>
      <p:sp>
        <p:nvSpPr>
          <p:cNvPr id="29" name="TextBox 28">
            <a:extLst>
              <a:ext uri="{FF2B5EF4-FFF2-40B4-BE49-F238E27FC236}">
                <a16:creationId xmlns:a16="http://schemas.microsoft.com/office/drawing/2014/main" id="{7B1A6805-1E73-0342-1D01-AB6BBCBE1EE1}"/>
              </a:ext>
            </a:extLst>
          </p:cNvPr>
          <p:cNvSpPr txBox="1"/>
          <p:nvPr/>
        </p:nvSpPr>
        <p:spPr>
          <a:xfrm>
            <a:off x="5228978" y="3336926"/>
            <a:ext cx="559558" cy="276999"/>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dirty="0">
                <a:solidFill>
                  <a:schemeClr val="bg1"/>
                </a:solidFill>
                <a:latin typeface="Open Sans"/>
                <a:ea typeface="Open Sans"/>
                <a:cs typeface="Open Sans"/>
              </a:rPr>
              <a:t>No</a:t>
            </a:r>
            <a:endParaRPr lang="en-US" sz="1200" b="1" dirty="0">
              <a:solidFill>
                <a:schemeClr val="bg1"/>
              </a:solidFill>
              <a:latin typeface="Open Sans"/>
              <a:ea typeface="Open Sans"/>
              <a:cs typeface="Open Sans"/>
            </a:endParaRPr>
          </a:p>
        </p:txBody>
      </p:sp>
      <p:sp>
        <p:nvSpPr>
          <p:cNvPr id="30" name="TextBox 29">
            <a:extLst>
              <a:ext uri="{FF2B5EF4-FFF2-40B4-BE49-F238E27FC236}">
                <a16:creationId xmlns:a16="http://schemas.microsoft.com/office/drawing/2014/main" id="{CCD26CEC-A37B-937B-8AE7-5D50996AC934}"/>
              </a:ext>
            </a:extLst>
          </p:cNvPr>
          <p:cNvSpPr txBox="1"/>
          <p:nvPr/>
        </p:nvSpPr>
        <p:spPr>
          <a:xfrm>
            <a:off x="2838840" y="3336926"/>
            <a:ext cx="491320" cy="276999"/>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dirty="0">
                <a:solidFill>
                  <a:schemeClr val="bg1"/>
                </a:solidFill>
                <a:latin typeface="Open Sans"/>
                <a:ea typeface="Open Sans"/>
                <a:cs typeface="Calibri"/>
              </a:rPr>
              <a:t>Yes</a:t>
            </a:r>
          </a:p>
        </p:txBody>
      </p:sp>
      <p:cxnSp>
        <p:nvCxnSpPr>
          <p:cNvPr id="31" name="Straight Arrow Connector 30">
            <a:extLst>
              <a:ext uri="{FF2B5EF4-FFF2-40B4-BE49-F238E27FC236}">
                <a16:creationId xmlns:a16="http://schemas.microsoft.com/office/drawing/2014/main" id="{C37D0902-7C89-C880-BCE8-68BC4878FE5D}"/>
              </a:ext>
            </a:extLst>
          </p:cNvPr>
          <p:cNvCxnSpPr>
            <a:cxnSpLocks/>
          </p:cNvCxnSpPr>
          <p:nvPr/>
        </p:nvCxnSpPr>
        <p:spPr>
          <a:xfrm>
            <a:off x="4246673" y="1967020"/>
            <a:ext cx="3922" cy="255887"/>
          </a:xfrm>
          <a:prstGeom prst="straightConnector1">
            <a:avLst/>
          </a:prstGeom>
          <a:ln>
            <a:solidFill>
              <a:srgbClr val="15375D"/>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9D01FDB-6164-2F25-0BAB-40954CDEBACF}"/>
              </a:ext>
            </a:extLst>
          </p:cNvPr>
          <p:cNvCxnSpPr>
            <a:cxnSpLocks/>
          </p:cNvCxnSpPr>
          <p:nvPr/>
        </p:nvCxnSpPr>
        <p:spPr>
          <a:xfrm>
            <a:off x="7200408" y="1950113"/>
            <a:ext cx="3922" cy="255887"/>
          </a:xfrm>
          <a:prstGeom prst="straightConnector1">
            <a:avLst/>
          </a:prstGeom>
          <a:ln>
            <a:solidFill>
              <a:srgbClr val="15375D"/>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26D0BE5-294A-96AD-6730-4B1C10F33B4A}"/>
              </a:ext>
            </a:extLst>
          </p:cNvPr>
          <p:cNvCxnSpPr>
            <a:cxnSpLocks/>
          </p:cNvCxnSpPr>
          <p:nvPr/>
        </p:nvCxnSpPr>
        <p:spPr>
          <a:xfrm>
            <a:off x="4227435" y="3193136"/>
            <a:ext cx="3922" cy="255887"/>
          </a:xfrm>
          <a:prstGeom prst="straightConnector1">
            <a:avLst/>
          </a:prstGeom>
          <a:ln>
            <a:solidFill>
              <a:srgbClr val="15375D"/>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7BAA6C09-FEB4-F958-090F-3031D5687BCC}"/>
              </a:ext>
            </a:extLst>
          </p:cNvPr>
          <p:cNvCxnSpPr>
            <a:cxnSpLocks/>
            <a:stCxn id="15" idx="3"/>
          </p:cNvCxnSpPr>
          <p:nvPr/>
        </p:nvCxnSpPr>
        <p:spPr>
          <a:xfrm>
            <a:off x="4916001" y="3661477"/>
            <a:ext cx="469879" cy="513672"/>
          </a:xfrm>
          <a:prstGeom prst="bentConnector2">
            <a:avLst/>
          </a:prstGeom>
          <a:ln>
            <a:solidFill>
              <a:srgbClr val="15375D"/>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0A248A2-24E1-239A-D2C8-A228C99C7DD8}"/>
              </a:ext>
            </a:extLst>
          </p:cNvPr>
          <p:cNvCxnSpPr>
            <a:cxnSpLocks/>
            <a:stCxn id="15" idx="1"/>
          </p:cNvCxnSpPr>
          <p:nvPr/>
        </p:nvCxnSpPr>
        <p:spPr>
          <a:xfrm flipH="1" flipV="1">
            <a:off x="2447505" y="3710615"/>
            <a:ext cx="1145112" cy="5946"/>
          </a:xfrm>
          <a:prstGeom prst="straightConnector1">
            <a:avLst/>
          </a:prstGeom>
          <a:ln>
            <a:solidFill>
              <a:srgbClr val="15375D"/>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94468810-2537-9B63-62CF-741B4910C087}"/>
              </a:ext>
            </a:extLst>
          </p:cNvPr>
          <p:cNvCxnSpPr>
            <a:cxnSpLocks/>
            <a:stCxn id="13" idx="1"/>
          </p:cNvCxnSpPr>
          <p:nvPr/>
        </p:nvCxnSpPr>
        <p:spPr>
          <a:xfrm rot="10800000" flipV="1">
            <a:off x="7671122" y="3160500"/>
            <a:ext cx="525271" cy="1016113"/>
          </a:xfrm>
          <a:prstGeom prst="bentConnector2">
            <a:avLst/>
          </a:prstGeom>
          <a:ln>
            <a:solidFill>
              <a:srgbClr val="15375D"/>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5A5B4A86-1985-4EC2-9CD6-D8CA82052A1B}"/>
              </a:ext>
            </a:extLst>
          </p:cNvPr>
          <p:cNvCxnSpPr>
            <a:cxnSpLocks/>
          </p:cNvCxnSpPr>
          <p:nvPr/>
        </p:nvCxnSpPr>
        <p:spPr>
          <a:xfrm>
            <a:off x="5750769" y="5009907"/>
            <a:ext cx="0" cy="548289"/>
          </a:xfrm>
          <a:prstGeom prst="straightConnector1">
            <a:avLst/>
          </a:prstGeom>
          <a:ln>
            <a:solidFill>
              <a:srgbClr val="15375D"/>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97A2AB7-6571-61BF-DC92-4921EE565133}"/>
              </a:ext>
            </a:extLst>
          </p:cNvPr>
          <p:cNvCxnSpPr>
            <a:cxnSpLocks/>
          </p:cNvCxnSpPr>
          <p:nvPr/>
        </p:nvCxnSpPr>
        <p:spPr>
          <a:xfrm flipH="1">
            <a:off x="2395032" y="4873581"/>
            <a:ext cx="904211" cy="4274"/>
          </a:xfrm>
          <a:prstGeom prst="straightConnector1">
            <a:avLst/>
          </a:prstGeom>
          <a:ln>
            <a:solidFill>
              <a:srgbClr val="15375D"/>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F062441-7BF2-73AC-7AA9-79E20B16728D}"/>
              </a:ext>
            </a:extLst>
          </p:cNvPr>
          <p:cNvSpPr txBox="1"/>
          <p:nvPr/>
        </p:nvSpPr>
        <p:spPr>
          <a:xfrm>
            <a:off x="171167" y="4590821"/>
            <a:ext cx="2239200" cy="461665"/>
          </a:xfrm>
          <a:prstGeom prst="rect">
            <a:avLst/>
          </a:prstGeom>
          <a:solidFill>
            <a:srgbClr val="ACD73C"/>
          </a:solidFill>
          <a:ln>
            <a:noFill/>
          </a:ln>
        </p:spPr>
        <p:txBody>
          <a:bodyPr wrap="square" lIns="91440" tIns="45720" rIns="91440" bIns="45720" rtlCol="0" anchor="t">
            <a:spAutoFit/>
          </a:bodyPr>
          <a:lstStyle/>
          <a:p>
            <a:pPr algn="ctr">
              <a:defRPr/>
            </a:pPr>
            <a:r>
              <a:rPr lang="en-GB" sz="1200" b="1" dirty="0">
                <a:latin typeface="Open Sans"/>
                <a:ea typeface="Open Sans"/>
                <a:cs typeface="Calibri"/>
              </a:rPr>
              <a:t>Seek specialist advice if CK not normalised </a:t>
            </a:r>
          </a:p>
        </p:txBody>
      </p:sp>
      <p:cxnSp>
        <p:nvCxnSpPr>
          <p:cNvPr id="40" name="Straight Arrow Connector 39">
            <a:extLst>
              <a:ext uri="{FF2B5EF4-FFF2-40B4-BE49-F238E27FC236}">
                <a16:creationId xmlns:a16="http://schemas.microsoft.com/office/drawing/2014/main" id="{CB50A149-B606-15C2-041A-1FAD2787B1B5}"/>
              </a:ext>
            </a:extLst>
          </p:cNvPr>
          <p:cNvCxnSpPr>
            <a:cxnSpLocks/>
          </p:cNvCxnSpPr>
          <p:nvPr/>
        </p:nvCxnSpPr>
        <p:spPr>
          <a:xfrm>
            <a:off x="7201238" y="2510722"/>
            <a:ext cx="0" cy="1673608"/>
          </a:xfrm>
          <a:prstGeom prst="straightConnector1">
            <a:avLst/>
          </a:prstGeom>
          <a:ln>
            <a:solidFill>
              <a:srgbClr val="15375D"/>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94E1A5A-1005-D437-560F-FB66B3085419}"/>
              </a:ext>
            </a:extLst>
          </p:cNvPr>
          <p:cNvCxnSpPr>
            <a:cxnSpLocks/>
          </p:cNvCxnSpPr>
          <p:nvPr/>
        </p:nvCxnSpPr>
        <p:spPr>
          <a:xfrm>
            <a:off x="4234188" y="1169890"/>
            <a:ext cx="8491" cy="253639"/>
          </a:xfrm>
          <a:prstGeom prst="straightConnector1">
            <a:avLst/>
          </a:prstGeom>
          <a:ln>
            <a:solidFill>
              <a:srgbClr val="15375D"/>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C1F54A2-E212-2592-5588-D5D03E1AD9C7}"/>
              </a:ext>
            </a:extLst>
          </p:cNvPr>
          <p:cNvCxnSpPr>
            <a:cxnSpLocks/>
          </p:cNvCxnSpPr>
          <p:nvPr/>
        </p:nvCxnSpPr>
        <p:spPr>
          <a:xfrm>
            <a:off x="10942002" y="4749325"/>
            <a:ext cx="0" cy="463110"/>
          </a:xfrm>
          <a:prstGeom prst="straightConnector1">
            <a:avLst/>
          </a:prstGeom>
          <a:ln>
            <a:solidFill>
              <a:srgbClr val="15375D"/>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AA15545-389B-358C-4F62-C528825A67D3}"/>
              </a:ext>
            </a:extLst>
          </p:cNvPr>
          <p:cNvCxnSpPr>
            <a:cxnSpLocks/>
          </p:cNvCxnSpPr>
          <p:nvPr/>
        </p:nvCxnSpPr>
        <p:spPr>
          <a:xfrm>
            <a:off x="5796672" y="5865973"/>
            <a:ext cx="0" cy="171586"/>
          </a:xfrm>
          <a:prstGeom prst="straightConnector1">
            <a:avLst/>
          </a:prstGeom>
          <a:ln>
            <a:solidFill>
              <a:srgbClr val="15375D"/>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1D905E9-566C-FD54-7A5A-8B57BD1AAD38}"/>
              </a:ext>
            </a:extLst>
          </p:cNvPr>
          <p:cNvSpPr txBox="1"/>
          <p:nvPr/>
        </p:nvSpPr>
        <p:spPr>
          <a:xfrm>
            <a:off x="171168" y="6362605"/>
            <a:ext cx="3398330" cy="276999"/>
          </a:xfrm>
          <a:prstGeom prst="rect">
            <a:avLst/>
          </a:prstGeom>
          <a:noFill/>
        </p:spPr>
        <p:txBody>
          <a:bodyPr wrap="square" lIns="91440" tIns="45720" rIns="91440" bIns="45720" anchor="t">
            <a:spAutoFit/>
          </a:bodyPr>
          <a:lstStyle/>
          <a:p>
            <a:r>
              <a:rPr lang="en-GB" sz="1200" baseline="30000" dirty="0">
                <a:latin typeface="Open Sans"/>
                <a:ea typeface="Open Sans"/>
                <a:cs typeface="Calibri"/>
              </a:rPr>
              <a:t>+</a:t>
            </a:r>
            <a:r>
              <a:rPr lang="en-GB" sz="1200" dirty="0">
                <a:latin typeface="Open Sans"/>
                <a:ea typeface="Open Sans"/>
                <a:cs typeface="Calibri"/>
              </a:rPr>
              <a:t> </a:t>
            </a:r>
            <a:r>
              <a:rPr lang="en-GB" sz="1200" dirty="0">
                <a:effectLst/>
                <a:latin typeface="Open Sans"/>
                <a:ea typeface="Calibri"/>
                <a:cs typeface="Open Sans"/>
              </a:rPr>
              <a:t>NICE Guidance: </a:t>
            </a:r>
            <a:r>
              <a:rPr lang="en-GB" sz="1200" b="1" dirty="0">
                <a:solidFill>
                  <a:srgbClr val="00B0F0"/>
                </a:solidFill>
                <a:effectLst/>
                <a:latin typeface="Open Sans"/>
                <a:ea typeface="Calibri"/>
                <a:cs typeface="Open Sans"/>
                <a:hlinkClick r:id="rId6">
                  <a:extLst>
                    <a:ext uri="{A12FA001-AC4F-418D-AE19-62706E023703}">
                      <ahyp:hlinkClr xmlns:ahyp="http://schemas.microsoft.com/office/drawing/2018/hyperlinkcolor" val="tx"/>
                    </a:ext>
                  </a:extLst>
                </a:hlinkClick>
              </a:rPr>
              <a:t>Evolocumab</a:t>
            </a:r>
            <a:r>
              <a:rPr lang="en-GB" sz="1200" b="1" dirty="0">
                <a:solidFill>
                  <a:srgbClr val="00B0F0"/>
                </a:solidFill>
                <a:effectLst/>
                <a:latin typeface="Open Sans"/>
                <a:ea typeface="Calibri"/>
                <a:cs typeface="Open Sans"/>
              </a:rPr>
              <a:t>, </a:t>
            </a:r>
            <a:r>
              <a:rPr lang="en-GB" sz="1200" b="1" dirty="0">
                <a:solidFill>
                  <a:srgbClr val="00B0F0"/>
                </a:solidFill>
                <a:effectLst/>
                <a:latin typeface="Open Sans"/>
                <a:ea typeface="Calibri"/>
                <a:cs typeface="Open Sans"/>
                <a:hlinkClick r:id="rId7">
                  <a:extLst>
                    <a:ext uri="{A12FA001-AC4F-418D-AE19-62706E023703}">
                      <ahyp:hlinkClr xmlns:ahyp="http://schemas.microsoft.com/office/drawing/2018/hyperlinkcolor" val="tx"/>
                    </a:ext>
                  </a:extLst>
                </a:hlinkClick>
              </a:rPr>
              <a:t>Alirocumab</a:t>
            </a:r>
            <a:r>
              <a:rPr lang="en-GB" sz="1200" b="1" dirty="0">
                <a:solidFill>
                  <a:srgbClr val="00B0F0"/>
                </a:solidFill>
                <a:effectLst/>
                <a:latin typeface="Open Sans"/>
                <a:ea typeface="Calibri"/>
                <a:cs typeface="Open Sans"/>
              </a:rPr>
              <a:t> </a:t>
            </a:r>
            <a:endParaRPr lang="en-GB" sz="1200" b="1" dirty="0">
              <a:solidFill>
                <a:srgbClr val="00B0F0"/>
              </a:solidFill>
              <a:latin typeface="Open Sans"/>
              <a:ea typeface="Calibri"/>
              <a:cs typeface="Open Sans"/>
            </a:endParaRPr>
          </a:p>
        </p:txBody>
      </p:sp>
    </p:spTree>
    <p:extLst>
      <p:ext uri="{BB962C8B-B14F-4D97-AF65-F5344CB8AC3E}">
        <p14:creationId xmlns:p14="http://schemas.microsoft.com/office/powerpoint/2010/main" val="1971658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D69BC-81FE-4826-0A69-4A1AFF2B9899}"/>
              </a:ext>
            </a:extLst>
          </p:cNvPr>
          <p:cNvSpPr>
            <a:spLocks noGrp="1"/>
          </p:cNvSpPr>
          <p:nvPr>
            <p:ph type="title"/>
          </p:nvPr>
        </p:nvSpPr>
        <p:spPr>
          <a:xfrm>
            <a:off x="461839" y="241326"/>
            <a:ext cx="9212513" cy="748540"/>
          </a:xfrm>
        </p:spPr>
        <p:txBody>
          <a:bodyPr>
            <a:noAutofit/>
          </a:bodyPr>
          <a:lstStyle/>
          <a:p>
            <a:r>
              <a:rPr lang="en-GB" sz="3400" b="1" dirty="0">
                <a:solidFill>
                  <a:srgbClr val="002060"/>
                </a:solidFill>
                <a:latin typeface="Aleo"/>
                <a:cs typeface="Calibri Light"/>
              </a:rPr>
              <a:t>Abnormal Liver Function Test (LFT) Pathway</a:t>
            </a:r>
          </a:p>
        </p:txBody>
      </p:sp>
      <p:sp>
        <p:nvSpPr>
          <p:cNvPr id="3" name="TextBox 2">
            <a:extLst>
              <a:ext uri="{FF2B5EF4-FFF2-40B4-BE49-F238E27FC236}">
                <a16:creationId xmlns:a16="http://schemas.microsoft.com/office/drawing/2014/main" id="{9C80B282-0B67-251D-52B5-2AE6280537DE}"/>
              </a:ext>
            </a:extLst>
          </p:cNvPr>
          <p:cNvSpPr txBox="1"/>
          <p:nvPr/>
        </p:nvSpPr>
        <p:spPr>
          <a:xfrm>
            <a:off x="464129" y="5389017"/>
            <a:ext cx="11263742" cy="923330"/>
          </a:xfrm>
          <a:prstGeom prst="rect">
            <a:avLst/>
          </a:prstGeom>
          <a:solidFill>
            <a:srgbClr val="FF0000">
              <a:alpha val="25000"/>
            </a:srgb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dirty="0">
                <a:latin typeface="Open Sans"/>
                <a:ea typeface="+mn-lt"/>
                <a:cs typeface="+mn-lt"/>
              </a:rPr>
              <a:t>Do not routinely exclude from statin therapy people who have liver transaminase levels that are raised but are less than 3 times the upper limit of normal.</a:t>
            </a:r>
          </a:p>
          <a:p>
            <a:pPr marL="285750" indent="-285750">
              <a:buFont typeface="Arial"/>
              <a:buChar char="•"/>
            </a:pPr>
            <a:r>
              <a:rPr lang="en-GB" dirty="0">
                <a:latin typeface="Open Sans"/>
                <a:ea typeface="+mn-lt"/>
                <a:cs typeface="+mn-lt"/>
              </a:rPr>
              <a:t>Most adults with fatty livers are likely to benefit from statins and this is not a contraindication. </a:t>
            </a:r>
          </a:p>
        </p:txBody>
      </p:sp>
      <p:sp>
        <p:nvSpPr>
          <p:cNvPr id="4" name="TextBox 3">
            <a:extLst>
              <a:ext uri="{FF2B5EF4-FFF2-40B4-BE49-F238E27FC236}">
                <a16:creationId xmlns:a16="http://schemas.microsoft.com/office/drawing/2014/main" id="{95DEAA57-D26F-75FF-6ACD-8582767F5EAB}"/>
              </a:ext>
            </a:extLst>
          </p:cNvPr>
          <p:cNvSpPr txBox="1"/>
          <p:nvPr/>
        </p:nvSpPr>
        <p:spPr>
          <a:xfrm>
            <a:off x="5081661" y="1012507"/>
            <a:ext cx="1851527" cy="338554"/>
          </a:xfrm>
          <a:prstGeom prst="rect">
            <a:avLst/>
          </a:prstGeom>
          <a:noFill/>
          <a:ln>
            <a:solidFill>
              <a:schemeClr val="tx1"/>
            </a:solidFill>
            <a:prstDash val="dash"/>
          </a:ln>
        </p:spPr>
        <p:txBody>
          <a:bodyPr wrap="square" lIns="91440" tIns="45720" rIns="91440" bIns="45720" rtlCol="0" anchor="t">
            <a:spAutoFit/>
          </a:bodyPr>
          <a:lstStyle/>
          <a:p>
            <a:pPr algn="ctr">
              <a:defRPr/>
            </a:pPr>
            <a:r>
              <a:rPr lang="en-GB" sz="1600" b="1" dirty="0">
                <a:latin typeface="Open Sans"/>
                <a:ea typeface="Open Sans"/>
                <a:cs typeface="Calibri"/>
              </a:rPr>
              <a:t>Abnormal LFTs</a:t>
            </a:r>
          </a:p>
        </p:txBody>
      </p:sp>
      <p:sp>
        <p:nvSpPr>
          <p:cNvPr id="5" name="TextBox 4">
            <a:extLst>
              <a:ext uri="{FF2B5EF4-FFF2-40B4-BE49-F238E27FC236}">
                <a16:creationId xmlns:a16="http://schemas.microsoft.com/office/drawing/2014/main" id="{1175BEC5-F20E-70E8-7959-468D82FB471B}"/>
              </a:ext>
            </a:extLst>
          </p:cNvPr>
          <p:cNvSpPr txBox="1"/>
          <p:nvPr/>
        </p:nvSpPr>
        <p:spPr>
          <a:xfrm>
            <a:off x="1449666" y="4025174"/>
            <a:ext cx="9115518" cy="1077218"/>
          </a:xfrm>
          <a:prstGeom prst="rect">
            <a:avLst/>
          </a:prstGeom>
          <a:solidFill>
            <a:srgbClr val="ACD73C"/>
          </a:solidFill>
          <a:ln>
            <a:noFill/>
          </a:ln>
        </p:spPr>
        <p:txBody>
          <a:bodyPr wrap="square" lIns="91440" tIns="45720" rIns="91440" bIns="45720" rtlCol="0" anchor="t">
            <a:spAutoFit/>
          </a:bodyPr>
          <a:lstStyle/>
          <a:p>
            <a:pPr algn="ctr">
              <a:defRPr/>
            </a:pPr>
            <a:r>
              <a:rPr lang="en-GB" sz="1600" dirty="0">
                <a:latin typeface="Open Sans"/>
                <a:ea typeface="+mn-lt"/>
                <a:cs typeface="+mn-lt"/>
              </a:rPr>
              <a:t>Consider other causes of abnormal LFT  – alcohol, fatty liver, cirrhosis, cancer, viral  hepatitis etc  and investigate/treat appropriately. </a:t>
            </a:r>
          </a:p>
          <a:p>
            <a:pPr algn="ctr">
              <a:defRPr/>
            </a:pPr>
            <a:endParaRPr lang="en-GB" sz="1600" dirty="0">
              <a:latin typeface="Open Sans"/>
              <a:ea typeface="+mn-lt"/>
              <a:cs typeface="+mn-lt"/>
            </a:endParaRPr>
          </a:p>
          <a:p>
            <a:pPr algn="ctr">
              <a:defRPr/>
            </a:pPr>
            <a:r>
              <a:rPr lang="en-GB" sz="1600" dirty="0">
                <a:latin typeface="Open Sans"/>
                <a:ea typeface="Open Sans"/>
                <a:cs typeface="Calibri"/>
              </a:rPr>
              <a:t>Seek specialist advice if concern of causal relationship between statin and of liver damage.</a:t>
            </a:r>
            <a:r>
              <a:rPr lang="en-GB" sz="1600" dirty="0">
                <a:latin typeface="Calibri" panose="020F0502020204030204"/>
                <a:cs typeface="Calibri"/>
              </a:rPr>
              <a:t> </a:t>
            </a:r>
            <a:endParaRPr lang="en-GB" sz="1600" dirty="0">
              <a:cs typeface="Calibri"/>
            </a:endParaRPr>
          </a:p>
        </p:txBody>
      </p:sp>
      <p:sp>
        <p:nvSpPr>
          <p:cNvPr id="6" name="TextBox 5">
            <a:extLst>
              <a:ext uri="{FF2B5EF4-FFF2-40B4-BE49-F238E27FC236}">
                <a16:creationId xmlns:a16="http://schemas.microsoft.com/office/drawing/2014/main" id="{842112D4-2BA2-01CD-154F-7B7F8A353375}"/>
              </a:ext>
            </a:extLst>
          </p:cNvPr>
          <p:cNvSpPr txBox="1"/>
          <p:nvPr/>
        </p:nvSpPr>
        <p:spPr>
          <a:xfrm>
            <a:off x="2938138" y="1922136"/>
            <a:ext cx="2935561" cy="584775"/>
          </a:xfrm>
          <a:prstGeom prst="rect">
            <a:avLst/>
          </a:prstGeom>
          <a:noFill/>
          <a:ln>
            <a:solidFill>
              <a:schemeClr val="tx1"/>
            </a:solidFill>
            <a:prstDash val="dash"/>
          </a:ln>
        </p:spPr>
        <p:txBody>
          <a:bodyPr wrap="square" lIns="91440" tIns="45720" rIns="91440" bIns="45720" rtlCol="0" anchor="t">
            <a:spAutoFit/>
          </a:bodyPr>
          <a:lstStyle/>
          <a:p>
            <a:pPr algn="ctr">
              <a:defRPr/>
            </a:pPr>
            <a:r>
              <a:rPr lang="en-GB" sz="1600" dirty="0">
                <a:latin typeface="Open Sans"/>
                <a:ea typeface="+mn-lt"/>
                <a:cs typeface="+mn-lt"/>
              </a:rPr>
              <a:t>If transaminase is raised</a:t>
            </a:r>
            <a:r>
              <a:rPr lang="en-GB" sz="1600" u="sng" dirty="0">
                <a:latin typeface="Open Sans"/>
                <a:ea typeface="+mn-lt"/>
                <a:cs typeface="+mn-lt"/>
              </a:rPr>
              <a:t> &gt;</a:t>
            </a:r>
            <a:r>
              <a:rPr lang="en-GB" sz="1600" dirty="0">
                <a:latin typeface="Open Sans"/>
                <a:ea typeface="+mn-lt"/>
                <a:cs typeface="+mn-lt"/>
              </a:rPr>
              <a:t>3 times</a:t>
            </a:r>
          </a:p>
        </p:txBody>
      </p:sp>
      <p:sp>
        <p:nvSpPr>
          <p:cNvPr id="7" name="TextBox 6">
            <a:extLst>
              <a:ext uri="{FF2B5EF4-FFF2-40B4-BE49-F238E27FC236}">
                <a16:creationId xmlns:a16="http://schemas.microsoft.com/office/drawing/2014/main" id="{81AC0E8F-D181-2C98-4613-C7D8FD83467A}"/>
              </a:ext>
            </a:extLst>
          </p:cNvPr>
          <p:cNvSpPr txBox="1"/>
          <p:nvPr/>
        </p:nvSpPr>
        <p:spPr>
          <a:xfrm>
            <a:off x="6195503" y="1922136"/>
            <a:ext cx="2925041" cy="584775"/>
          </a:xfrm>
          <a:prstGeom prst="rect">
            <a:avLst/>
          </a:prstGeom>
          <a:noFill/>
          <a:ln>
            <a:solidFill>
              <a:schemeClr val="tx1"/>
            </a:solidFill>
            <a:prstDash val="dash"/>
          </a:ln>
        </p:spPr>
        <p:txBody>
          <a:bodyPr wrap="square" lIns="91440" tIns="45720" rIns="91440" bIns="45720" rtlCol="0" anchor="t">
            <a:spAutoFit/>
          </a:bodyPr>
          <a:lstStyle/>
          <a:p>
            <a:pPr algn="ctr">
              <a:defRPr/>
            </a:pPr>
            <a:r>
              <a:rPr lang="en-GB" sz="1600" dirty="0">
                <a:latin typeface="Open Sans"/>
                <a:ea typeface="+mn-lt"/>
                <a:cs typeface="+mn-lt"/>
              </a:rPr>
              <a:t>If transaminase is raised &lt;3 times</a:t>
            </a:r>
          </a:p>
        </p:txBody>
      </p:sp>
      <p:sp>
        <p:nvSpPr>
          <p:cNvPr id="8" name="TextBox 7">
            <a:extLst>
              <a:ext uri="{FF2B5EF4-FFF2-40B4-BE49-F238E27FC236}">
                <a16:creationId xmlns:a16="http://schemas.microsoft.com/office/drawing/2014/main" id="{9B1F8531-C53F-4864-4BFC-BCCB794743E1}"/>
              </a:ext>
            </a:extLst>
          </p:cNvPr>
          <p:cNvSpPr txBox="1"/>
          <p:nvPr/>
        </p:nvSpPr>
        <p:spPr>
          <a:xfrm>
            <a:off x="2922362" y="2784442"/>
            <a:ext cx="2935561" cy="954107"/>
          </a:xfrm>
          <a:prstGeom prst="rect">
            <a:avLst/>
          </a:prstGeom>
          <a:solidFill>
            <a:srgbClr val="F5F5F5"/>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dirty="0">
                <a:latin typeface="Open Sans"/>
                <a:ea typeface="Open Sans"/>
                <a:cs typeface="Open Sans"/>
              </a:rPr>
              <a:t>Stop statin and restart once LFTs normalise. (Consider rosuvastatin if previously on atorvastatin)</a:t>
            </a:r>
            <a:endParaRPr lang="en-GB" sz="1400" dirty="0">
              <a:latin typeface="Calibri" panose="020F0502020204030204"/>
              <a:ea typeface="Calibri" panose="020F0502020204030204"/>
              <a:cs typeface="Calibri"/>
            </a:endParaRPr>
          </a:p>
        </p:txBody>
      </p:sp>
      <p:sp>
        <p:nvSpPr>
          <p:cNvPr id="9" name="TextBox 8">
            <a:extLst>
              <a:ext uri="{FF2B5EF4-FFF2-40B4-BE49-F238E27FC236}">
                <a16:creationId xmlns:a16="http://schemas.microsoft.com/office/drawing/2014/main" id="{53B8354E-8F76-8714-91B2-E3DEC31E658E}"/>
              </a:ext>
            </a:extLst>
          </p:cNvPr>
          <p:cNvSpPr txBox="1"/>
          <p:nvPr/>
        </p:nvSpPr>
        <p:spPr>
          <a:xfrm>
            <a:off x="6189715" y="2793551"/>
            <a:ext cx="2929249" cy="954107"/>
          </a:xfrm>
          <a:prstGeom prst="rect">
            <a:avLst/>
          </a:prstGeom>
          <a:solidFill>
            <a:srgbClr val="F5F5F5"/>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dirty="0">
                <a:latin typeface="Open Sans"/>
                <a:ea typeface="Open Sans"/>
                <a:cs typeface="Calibri"/>
              </a:rPr>
              <a:t>Continue and repeat after one  month  – if remains &lt;3x ULN – continue and repeat at 6 months</a:t>
            </a:r>
          </a:p>
          <a:p>
            <a:pPr algn="ctr"/>
            <a:endParaRPr lang="en-GB" sz="1400" dirty="0">
              <a:cs typeface="Calibri"/>
            </a:endParaRPr>
          </a:p>
        </p:txBody>
      </p:sp>
      <p:cxnSp>
        <p:nvCxnSpPr>
          <p:cNvPr id="10" name="Straight Connector 9">
            <a:extLst>
              <a:ext uri="{FF2B5EF4-FFF2-40B4-BE49-F238E27FC236}">
                <a16:creationId xmlns:a16="http://schemas.microsoft.com/office/drawing/2014/main" id="{95AC9AE7-A90B-4A16-C12D-8E4C5D50C872}"/>
              </a:ext>
            </a:extLst>
          </p:cNvPr>
          <p:cNvCxnSpPr>
            <a:cxnSpLocks/>
          </p:cNvCxnSpPr>
          <p:nvPr/>
        </p:nvCxnSpPr>
        <p:spPr>
          <a:xfrm>
            <a:off x="4400374" y="1627972"/>
            <a:ext cx="3319063" cy="1743"/>
          </a:xfrm>
          <a:prstGeom prst="line">
            <a:avLst/>
          </a:prstGeom>
          <a:ln>
            <a:solidFill>
              <a:srgbClr val="15375D"/>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27AFCFD-822D-931E-D62D-38DE3B33E675}"/>
              </a:ext>
            </a:extLst>
          </p:cNvPr>
          <p:cNvCxnSpPr>
            <a:cxnSpLocks/>
          </p:cNvCxnSpPr>
          <p:nvPr/>
        </p:nvCxnSpPr>
        <p:spPr>
          <a:xfrm>
            <a:off x="4400374" y="1629715"/>
            <a:ext cx="0" cy="288000"/>
          </a:xfrm>
          <a:prstGeom prst="straightConnector1">
            <a:avLst/>
          </a:prstGeom>
          <a:ln>
            <a:solidFill>
              <a:srgbClr val="15375D"/>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8B4A969-390A-E6E4-B9B4-6B39FFBAE1F8}"/>
              </a:ext>
            </a:extLst>
          </p:cNvPr>
          <p:cNvCxnSpPr>
            <a:cxnSpLocks/>
          </p:cNvCxnSpPr>
          <p:nvPr/>
        </p:nvCxnSpPr>
        <p:spPr>
          <a:xfrm>
            <a:off x="7719437" y="1629715"/>
            <a:ext cx="0" cy="288000"/>
          </a:xfrm>
          <a:prstGeom prst="straightConnector1">
            <a:avLst/>
          </a:prstGeom>
          <a:ln>
            <a:solidFill>
              <a:srgbClr val="15375D"/>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F028545-75BE-F3E7-8592-62BA02B47F7E}"/>
              </a:ext>
            </a:extLst>
          </p:cNvPr>
          <p:cNvCxnSpPr>
            <a:cxnSpLocks/>
            <a:endCxn id="4" idx="2"/>
          </p:cNvCxnSpPr>
          <p:nvPr/>
        </p:nvCxnSpPr>
        <p:spPr>
          <a:xfrm flipV="1">
            <a:off x="6007423" y="1351061"/>
            <a:ext cx="2" cy="270178"/>
          </a:xfrm>
          <a:prstGeom prst="line">
            <a:avLst/>
          </a:prstGeom>
          <a:ln>
            <a:solidFill>
              <a:srgbClr val="15375D"/>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DE25A33-01B3-DFAE-D9D1-C4EA946711C6}"/>
              </a:ext>
            </a:extLst>
          </p:cNvPr>
          <p:cNvCxnSpPr>
            <a:cxnSpLocks/>
          </p:cNvCxnSpPr>
          <p:nvPr/>
        </p:nvCxnSpPr>
        <p:spPr>
          <a:xfrm>
            <a:off x="4400374" y="3750522"/>
            <a:ext cx="0" cy="282123"/>
          </a:xfrm>
          <a:prstGeom prst="straightConnector1">
            <a:avLst/>
          </a:prstGeom>
          <a:ln>
            <a:solidFill>
              <a:srgbClr val="15375D"/>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48BB658-F94D-A8C4-D46C-30D9D66F2CAF}"/>
              </a:ext>
            </a:extLst>
          </p:cNvPr>
          <p:cNvSpPr txBox="1"/>
          <p:nvPr/>
        </p:nvSpPr>
        <p:spPr>
          <a:xfrm>
            <a:off x="9674352" y="1803907"/>
            <a:ext cx="2221519" cy="1569660"/>
          </a:xfrm>
          <a:prstGeom prst="rect">
            <a:avLst/>
          </a:prstGeom>
          <a:solidFill>
            <a:schemeClr val="accent5">
              <a:lumMod val="20000"/>
              <a:lumOff val="80000"/>
            </a:schemeClr>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dirty="0">
                <a:latin typeface="Open Sans"/>
                <a:ea typeface="Open Sans"/>
                <a:cs typeface="Open Sans"/>
              </a:rPr>
              <a:t>Check liver function at baseline, within 3 months and 12 months after initiation of statin therapy.</a:t>
            </a:r>
            <a:endParaRPr lang="en-US" sz="1600" dirty="0">
              <a:latin typeface="Open Sans"/>
              <a:ea typeface="Open Sans"/>
              <a:cs typeface="Open Sans"/>
            </a:endParaRPr>
          </a:p>
        </p:txBody>
      </p:sp>
      <p:cxnSp>
        <p:nvCxnSpPr>
          <p:cNvPr id="23" name="Straight Arrow Connector 22">
            <a:extLst>
              <a:ext uri="{FF2B5EF4-FFF2-40B4-BE49-F238E27FC236}">
                <a16:creationId xmlns:a16="http://schemas.microsoft.com/office/drawing/2014/main" id="{E94E67B9-5ABB-D6EB-D87C-C8391A4D417A}"/>
              </a:ext>
            </a:extLst>
          </p:cNvPr>
          <p:cNvCxnSpPr>
            <a:cxnSpLocks/>
          </p:cNvCxnSpPr>
          <p:nvPr/>
        </p:nvCxnSpPr>
        <p:spPr>
          <a:xfrm>
            <a:off x="7658218" y="3743869"/>
            <a:ext cx="0" cy="282123"/>
          </a:xfrm>
          <a:prstGeom prst="straightConnector1">
            <a:avLst/>
          </a:prstGeom>
          <a:ln>
            <a:solidFill>
              <a:srgbClr val="15375D"/>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2D7A7F1-8807-A66A-D6AF-16320BFA634A}"/>
              </a:ext>
            </a:extLst>
          </p:cNvPr>
          <p:cNvCxnSpPr>
            <a:cxnSpLocks/>
          </p:cNvCxnSpPr>
          <p:nvPr/>
        </p:nvCxnSpPr>
        <p:spPr>
          <a:xfrm>
            <a:off x="4400374" y="2502319"/>
            <a:ext cx="0" cy="282123"/>
          </a:xfrm>
          <a:prstGeom prst="straightConnector1">
            <a:avLst/>
          </a:prstGeom>
          <a:ln>
            <a:solidFill>
              <a:srgbClr val="15375D"/>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DFB5AD4-0C1E-38B6-B366-7C7D0E405170}"/>
              </a:ext>
            </a:extLst>
          </p:cNvPr>
          <p:cNvCxnSpPr>
            <a:cxnSpLocks/>
          </p:cNvCxnSpPr>
          <p:nvPr/>
        </p:nvCxnSpPr>
        <p:spPr>
          <a:xfrm>
            <a:off x="7669232" y="2502319"/>
            <a:ext cx="0" cy="282123"/>
          </a:xfrm>
          <a:prstGeom prst="straightConnector1">
            <a:avLst/>
          </a:prstGeom>
          <a:ln>
            <a:solidFill>
              <a:srgbClr val="15375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3491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83DF5096-2DAC-C834-1B24-8FCFC09DB78A}"/>
              </a:ext>
            </a:extLst>
          </p:cNvPr>
          <p:cNvSpPr>
            <a:spLocks noGrp="1"/>
          </p:cNvSpPr>
          <p:nvPr>
            <p:ph type="title"/>
          </p:nvPr>
        </p:nvSpPr>
        <p:spPr>
          <a:xfrm>
            <a:off x="647198" y="278059"/>
            <a:ext cx="9392914" cy="1134484"/>
          </a:xfrm>
        </p:spPr>
        <p:txBody>
          <a:bodyPr>
            <a:noAutofit/>
          </a:bodyPr>
          <a:lstStyle/>
          <a:p>
            <a:r>
              <a:rPr lang="en-GB" sz="3400" b="1" dirty="0">
                <a:solidFill>
                  <a:srgbClr val="002060"/>
                </a:solidFill>
                <a:latin typeface="Aleo"/>
                <a:ea typeface="Open Sans"/>
                <a:cs typeface="Calibri Light"/>
              </a:rPr>
              <a:t>Information to Support Shared </a:t>
            </a:r>
            <a:br>
              <a:rPr lang="en-GB" sz="3400" b="1" dirty="0">
                <a:solidFill>
                  <a:srgbClr val="002060"/>
                </a:solidFill>
                <a:latin typeface="Aleo"/>
                <a:ea typeface="Open Sans"/>
                <a:cs typeface="Calibri Light"/>
              </a:rPr>
            </a:br>
            <a:r>
              <a:rPr lang="en-GB" sz="3400" b="1" dirty="0">
                <a:solidFill>
                  <a:srgbClr val="002060"/>
                </a:solidFill>
                <a:latin typeface="Aleo"/>
                <a:ea typeface="Open Sans"/>
                <a:cs typeface="Calibri Light"/>
              </a:rPr>
              <a:t>Decision-Making</a:t>
            </a:r>
          </a:p>
        </p:txBody>
      </p:sp>
      <p:sp>
        <p:nvSpPr>
          <p:cNvPr id="3" name="TextBox 2">
            <a:extLst>
              <a:ext uri="{FF2B5EF4-FFF2-40B4-BE49-F238E27FC236}">
                <a16:creationId xmlns:a16="http://schemas.microsoft.com/office/drawing/2014/main" id="{D90ECB70-6783-E0F0-F9F4-315E204A029F}"/>
              </a:ext>
            </a:extLst>
          </p:cNvPr>
          <p:cNvSpPr txBox="1"/>
          <p:nvPr/>
        </p:nvSpPr>
        <p:spPr>
          <a:xfrm>
            <a:off x="8109960" y="6443730"/>
            <a:ext cx="3679715" cy="230832"/>
          </a:xfrm>
          <a:prstGeom prst="rect">
            <a:avLst/>
          </a:prstGeom>
          <a:noFill/>
        </p:spPr>
        <p:txBody>
          <a:bodyPr wrap="square" lIns="91440" tIns="45720" rIns="91440" bIns="45720" rtlCol="0" anchor="t">
            <a:spAutoFit/>
          </a:bodyPr>
          <a:lstStyle/>
          <a:p>
            <a:r>
              <a:rPr lang="en-GB" sz="900" b="1" dirty="0">
                <a:solidFill>
                  <a:srgbClr val="00B0F0"/>
                </a:solidFill>
                <a:cs typeface="Calibri"/>
                <a:hlinkClick r:id="rId2">
                  <a:extLst>
                    <a:ext uri="{A12FA001-AC4F-418D-AE19-62706E023703}">
                      <ahyp:hlinkClr xmlns:ahyp="http://schemas.microsoft.com/office/drawing/2018/hyperlinkcolor" val="tx"/>
                    </a:ext>
                  </a:extLst>
                </a:hlinkClick>
              </a:rPr>
              <a:t>Collins et al 2016 Lancet Systematic Review</a:t>
            </a:r>
            <a:r>
              <a:rPr lang="en-GB" sz="900" b="1" dirty="0">
                <a:solidFill>
                  <a:srgbClr val="00B0F0"/>
                </a:solidFill>
                <a:cs typeface="Calibri"/>
              </a:rPr>
              <a:t> </a:t>
            </a:r>
            <a:r>
              <a:rPr lang="en-GB" sz="900" dirty="0">
                <a:latin typeface="Calibri Light"/>
                <a:cs typeface="Calibri Light"/>
              </a:rPr>
              <a:t>Lancet 2016; 388: 2532–61</a:t>
            </a:r>
            <a:endParaRPr lang="en-GB" sz="900" dirty="0">
              <a:cs typeface="Calibri"/>
            </a:endParaRPr>
          </a:p>
        </p:txBody>
      </p:sp>
      <p:graphicFrame>
        <p:nvGraphicFramePr>
          <p:cNvPr id="4" name="Table 4">
            <a:extLst>
              <a:ext uri="{FF2B5EF4-FFF2-40B4-BE49-F238E27FC236}">
                <a16:creationId xmlns:a16="http://schemas.microsoft.com/office/drawing/2014/main" id="{052D9E1D-2687-3C43-EDF8-C7A4968D25F8}"/>
              </a:ext>
            </a:extLst>
          </p:cNvPr>
          <p:cNvGraphicFramePr>
            <a:graphicFrameLocks noGrp="1"/>
          </p:cNvGraphicFramePr>
          <p:nvPr>
            <p:extLst>
              <p:ext uri="{D42A27DB-BD31-4B8C-83A1-F6EECF244321}">
                <p14:modId xmlns:p14="http://schemas.microsoft.com/office/powerpoint/2010/main" val="1420296287"/>
              </p:ext>
            </p:extLst>
          </p:nvPr>
        </p:nvGraphicFramePr>
        <p:xfrm>
          <a:off x="6373502" y="1610279"/>
          <a:ext cx="5171300" cy="2301308"/>
        </p:xfrm>
        <a:graphic>
          <a:graphicData uri="http://schemas.openxmlformats.org/drawingml/2006/table">
            <a:tbl>
              <a:tblPr firstRow="1" bandRow="1">
                <a:tableStyleId>{5C22544A-7EE6-4342-B048-85BDC9FD1C3A}</a:tableStyleId>
              </a:tblPr>
              <a:tblGrid>
                <a:gridCol w="3917530">
                  <a:extLst>
                    <a:ext uri="{9D8B030D-6E8A-4147-A177-3AD203B41FA5}">
                      <a16:colId xmlns:a16="http://schemas.microsoft.com/office/drawing/2014/main" val="1743671830"/>
                    </a:ext>
                  </a:extLst>
                </a:gridCol>
                <a:gridCol w="1253770">
                  <a:extLst>
                    <a:ext uri="{9D8B030D-6E8A-4147-A177-3AD203B41FA5}">
                      <a16:colId xmlns:a16="http://schemas.microsoft.com/office/drawing/2014/main" val="1421580283"/>
                    </a:ext>
                  </a:extLst>
                </a:gridCol>
              </a:tblGrid>
              <a:tr h="982796">
                <a:tc>
                  <a:txBody>
                    <a:bodyPr/>
                    <a:lstStyle/>
                    <a:p>
                      <a:r>
                        <a:rPr lang="en-GB" sz="1800" dirty="0">
                          <a:latin typeface="Open Sans"/>
                        </a:rPr>
                        <a:t>Adverse events per 10,000 people taking statin for 5 years</a:t>
                      </a:r>
                    </a:p>
                  </a:txBody>
                  <a:tcPr>
                    <a:solidFill>
                      <a:srgbClr val="15375D"/>
                    </a:solidFill>
                  </a:tcPr>
                </a:tc>
                <a:tc>
                  <a:txBody>
                    <a:bodyPr/>
                    <a:lstStyle/>
                    <a:p>
                      <a:pPr algn="l"/>
                      <a:r>
                        <a:rPr lang="en-GB" sz="1800" dirty="0">
                          <a:latin typeface="Open Sans"/>
                        </a:rPr>
                        <a:t>Adverse events</a:t>
                      </a:r>
                    </a:p>
                    <a:p>
                      <a:pPr algn="l"/>
                      <a:endParaRPr lang="en-GB" sz="1800" dirty="0">
                        <a:latin typeface="Open Sans"/>
                      </a:endParaRPr>
                    </a:p>
                  </a:txBody>
                  <a:tcPr>
                    <a:solidFill>
                      <a:srgbClr val="15375D"/>
                    </a:solidFill>
                  </a:tcPr>
                </a:tc>
                <a:extLst>
                  <a:ext uri="{0D108BD9-81ED-4DB2-BD59-A6C34878D82A}">
                    <a16:rowId xmlns:a16="http://schemas.microsoft.com/office/drawing/2014/main" val="4058449761"/>
                  </a:ext>
                </a:extLst>
              </a:tr>
              <a:tr h="439504">
                <a:tc>
                  <a:txBody>
                    <a:bodyPr/>
                    <a:lstStyle/>
                    <a:p>
                      <a:r>
                        <a:rPr lang="en-GB" sz="1800" dirty="0">
                          <a:latin typeface="Open Sans"/>
                        </a:rPr>
                        <a:t>Myopathy</a:t>
                      </a:r>
                    </a:p>
                  </a:txBody>
                  <a:tcPr/>
                </a:tc>
                <a:tc>
                  <a:txBody>
                    <a:bodyPr/>
                    <a:lstStyle/>
                    <a:p>
                      <a:pPr algn="l"/>
                      <a:r>
                        <a:rPr lang="en-GB" sz="1800" dirty="0">
                          <a:latin typeface="Open Sans"/>
                        </a:rPr>
                        <a:t>5</a:t>
                      </a:r>
                    </a:p>
                  </a:txBody>
                  <a:tcPr/>
                </a:tc>
                <a:extLst>
                  <a:ext uri="{0D108BD9-81ED-4DB2-BD59-A6C34878D82A}">
                    <a16:rowId xmlns:a16="http://schemas.microsoft.com/office/drawing/2014/main" val="1035478284"/>
                  </a:ext>
                </a:extLst>
              </a:tr>
              <a:tr h="439504">
                <a:tc>
                  <a:txBody>
                    <a:bodyPr/>
                    <a:lstStyle/>
                    <a:p>
                      <a:r>
                        <a:rPr lang="en-GB" sz="1800" dirty="0">
                          <a:latin typeface="Open Sans"/>
                        </a:rPr>
                        <a:t>Haemorrhagic Strokes</a:t>
                      </a:r>
                    </a:p>
                  </a:txBody>
                  <a:tcPr/>
                </a:tc>
                <a:tc>
                  <a:txBody>
                    <a:bodyPr/>
                    <a:lstStyle/>
                    <a:p>
                      <a:pPr algn="l"/>
                      <a:r>
                        <a:rPr lang="en-GB" sz="1800" dirty="0">
                          <a:latin typeface="Open Sans"/>
                        </a:rPr>
                        <a:t>5-10</a:t>
                      </a:r>
                    </a:p>
                  </a:txBody>
                  <a:tcPr/>
                </a:tc>
                <a:extLst>
                  <a:ext uri="{0D108BD9-81ED-4DB2-BD59-A6C34878D82A}">
                    <a16:rowId xmlns:a16="http://schemas.microsoft.com/office/drawing/2014/main" val="1349680459"/>
                  </a:ext>
                </a:extLst>
              </a:tr>
              <a:tr h="439504">
                <a:tc>
                  <a:txBody>
                    <a:bodyPr/>
                    <a:lstStyle/>
                    <a:p>
                      <a:r>
                        <a:rPr lang="en-GB" sz="1800" dirty="0">
                          <a:latin typeface="Open Sans"/>
                        </a:rPr>
                        <a:t>Diabetes Cases</a:t>
                      </a:r>
                    </a:p>
                  </a:txBody>
                  <a:tcPr/>
                </a:tc>
                <a:tc>
                  <a:txBody>
                    <a:bodyPr/>
                    <a:lstStyle/>
                    <a:p>
                      <a:pPr algn="l"/>
                      <a:r>
                        <a:rPr lang="en-GB" sz="1800" dirty="0">
                          <a:latin typeface="Open Sans"/>
                        </a:rPr>
                        <a:t>50-100</a:t>
                      </a:r>
                    </a:p>
                  </a:txBody>
                  <a:tcPr/>
                </a:tc>
                <a:extLst>
                  <a:ext uri="{0D108BD9-81ED-4DB2-BD59-A6C34878D82A}">
                    <a16:rowId xmlns:a16="http://schemas.microsoft.com/office/drawing/2014/main" val="855115054"/>
                  </a:ext>
                </a:extLst>
              </a:tr>
            </a:tbl>
          </a:graphicData>
        </a:graphic>
      </p:graphicFrame>
      <p:graphicFrame>
        <p:nvGraphicFramePr>
          <p:cNvPr id="5" name="Table 4">
            <a:extLst>
              <a:ext uri="{FF2B5EF4-FFF2-40B4-BE49-F238E27FC236}">
                <a16:creationId xmlns:a16="http://schemas.microsoft.com/office/drawing/2014/main" id="{D957E9B8-2E91-ABE9-A715-B4375F5BBD2B}"/>
              </a:ext>
            </a:extLst>
          </p:cNvPr>
          <p:cNvGraphicFramePr>
            <a:graphicFrameLocks noGrp="1"/>
          </p:cNvGraphicFramePr>
          <p:nvPr>
            <p:extLst>
              <p:ext uri="{D42A27DB-BD31-4B8C-83A1-F6EECF244321}">
                <p14:modId xmlns:p14="http://schemas.microsoft.com/office/powerpoint/2010/main" val="42450541"/>
              </p:ext>
            </p:extLst>
          </p:nvPr>
        </p:nvGraphicFramePr>
        <p:xfrm>
          <a:off x="647197" y="1610279"/>
          <a:ext cx="5171299" cy="3942995"/>
        </p:xfrm>
        <a:graphic>
          <a:graphicData uri="http://schemas.openxmlformats.org/drawingml/2006/table">
            <a:tbl>
              <a:tblPr firstRow="1" bandRow="1">
                <a:tableStyleId>{5C22544A-7EE6-4342-B048-85BDC9FD1C3A}</a:tableStyleId>
              </a:tblPr>
              <a:tblGrid>
                <a:gridCol w="4023126">
                  <a:extLst>
                    <a:ext uri="{9D8B030D-6E8A-4147-A177-3AD203B41FA5}">
                      <a16:colId xmlns:a16="http://schemas.microsoft.com/office/drawing/2014/main" val="1743671830"/>
                    </a:ext>
                  </a:extLst>
                </a:gridCol>
                <a:gridCol w="1148173">
                  <a:extLst>
                    <a:ext uri="{9D8B030D-6E8A-4147-A177-3AD203B41FA5}">
                      <a16:colId xmlns:a16="http://schemas.microsoft.com/office/drawing/2014/main" val="1421580283"/>
                    </a:ext>
                  </a:extLst>
                </a:gridCol>
              </a:tblGrid>
              <a:tr h="1016915">
                <a:tc>
                  <a:txBody>
                    <a:bodyPr/>
                    <a:lstStyle/>
                    <a:p>
                      <a:r>
                        <a:rPr lang="en-GB" sz="1800" dirty="0">
                          <a:latin typeface="Open Sans"/>
                        </a:rPr>
                        <a:t>Benefits per 10,000 people taking statin for 5 years</a:t>
                      </a:r>
                    </a:p>
                  </a:txBody>
                  <a:tcPr>
                    <a:solidFill>
                      <a:srgbClr val="15375D"/>
                    </a:solidFill>
                  </a:tcPr>
                </a:tc>
                <a:tc>
                  <a:txBody>
                    <a:bodyPr/>
                    <a:lstStyle/>
                    <a:p>
                      <a:pPr algn="l"/>
                      <a:r>
                        <a:rPr lang="en-GB" sz="1800" dirty="0">
                          <a:latin typeface="Open Sans"/>
                        </a:rPr>
                        <a:t>Events avoided</a:t>
                      </a:r>
                    </a:p>
                    <a:p>
                      <a:pPr algn="l"/>
                      <a:endParaRPr lang="en-GB" sz="1800" dirty="0">
                        <a:latin typeface="Open Sans"/>
                      </a:endParaRPr>
                    </a:p>
                  </a:txBody>
                  <a:tcPr>
                    <a:solidFill>
                      <a:srgbClr val="15375D"/>
                    </a:solidFill>
                  </a:tcPr>
                </a:tc>
                <a:extLst>
                  <a:ext uri="{0D108BD9-81ED-4DB2-BD59-A6C34878D82A}">
                    <a16:rowId xmlns:a16="http://schemas.microsoft.com/office/drawing/2014/main" val="4058449761"/>
                  </a:ext>
                </a:extLst>
              </a:tr>
              <a:tr h="1124445">
                <a:tc>
                  <a:txBody>
                    <a:bodyPr/>
                    <a:lstStyle/>
                    <a:p>
                      <a:pPr marL="0" lvl="0" algn="l">
                        <a:spcBef>
                          <a:spcPts val="0"/>
                        </a:spcBef>
                        <a:spcAft>
                          <a:spcPts val="0"/>
                        </a:spcAft>
                        <a:buNone/>
                      </a:pPr>
                      <a:r>
                        <a:rPr lang="en-GB" sz="1800" b="0" i="0" u="none" strike="noStrike" noProof="0" dirty="0">
                          <a:solidFill>
                            <a:srgbClr val="000000"/>
                          </a:solidFill>
                          <a:latin typeface="Open Sans"/>
                        </a:rPr>
                        <a:t>Secondary Prevention: Major CV </a:t>
                      </a:r>
                    </a:p>
                    <a:p>
                      <a:pPr marL="0" lvl="0" algn="l">
                        <a:spcBef>
                          <a:spcPts val="0"/>
                        </a:spcBef>
                        <a:spcAft>
                          <a:spcPts val="0"/>
                        </a:spcAft>
                        <a:buNone/>
                      </a:pPr>
                      <a:r>
                        <a:rPr lang="en-GB" sz="1800" b="0" i="0" u="none" strike="noStrike" noProof="0" dirty="0">
                          <a:solidFill>
                            <a:srgbClr val="000000"/>
                          </a:solidFill>
                          <a:latin typeface="Open Sans"/>
                        </a:rPr>
                        <a:t>events* avoided in patients with pre-existing CVD &amp; a 2mmol/l reduction in LDL </a:t>
                      </a:r>
                    </a:p>
                    <a:p>
                      <a:pPr marL="0" lvl="0" algn="l">
                        <a:spcBef>
                          <a:spcPts val="0"/>
                        </a:spcBef>
                        <a:spcAft>
                          <a:spcPts val="0"/>
                        </a:spcAft>
                        <a:buNone/>
                      </a:pPr>
                      <a:endParaRPr lang="en-GB" sz="1800" dirty="0">
                        <a:latin typeface="Open Sans"/>
                      </a:endParaRPr>
                    </a:p>
                  </a:txBody>
                  <a:tcPr/>
                </a:tc>
                <a:tc>
                  <a:txBody>
                    <a:bodyPr/>
                    <a:lstStyle/>
                    <a:p>
                      <a:pPr algn="l"/>
                      <a:r>
                        <a:rPr lang="en-GB" sz="1800" dirty="0">
                          <a:latin typeface="Open Sans"/>
                        </a:rPr>
                        <a:t>1,000</a:t>
                      </a:r>
                    </a:p>
                  </a:txBody>
                  <a:tcPr/>
                </a:tc>
                <a:extLst>
                  <a:ext uri="{0D108BD9-81ED-4DB2-BD59-A6C34878D82A}">
                    <a16:rowId xmlns:a16="http://schemas.microsoft.com/office/drawing/2014/main" val="474214326"/>
                  </a:ext>
                </a:extLst>
              </a:tr>
              <a:tr h="1124445">
                <a:tc>
                  <a:txBody>
                    <a:bodyPr/>
                    <a:lstStyle/>
                    <a:p>
                      <a:pPr lvl="0">
                        <a:buNone/>
                      </a:pPr>
                      <a:r>
                        <a:rPr lang="en-GB" sz="1800" b="0" i="0" u="none" strike="noStrike" noProof="0" dirty="0">
                          <a:solidFill>
                            <a:srgbClr val="000000"/>
                          </a:solidFill>
                          <a:latin typeface="Open Sans"/>
                        </a:rPr>
                        <a:t>Primary Prevention: Major CV events* avoided in patients with no pre-existing CVD &amp; a 2mmol/l reduction in LDL </a:t>
                      </a:r>
                    </a:p>
                    <a:p>
                      <a:pPr lvl="0">
                        <a:buNone/>
                      </a:pPr>
                      <a:endParaRPr lang="en-US" sz="1800" dirty="0">
                        <a:latin typeface="Open Sans"/>
                      </a:endParaRPr>
                    </a:p>
                  </a:txBody>
                  <a:tcPr/>
                </a:tc>
                <a:tc>
                  <a:txBody>
                    <a:bodyPr/>
                    <a:lstStyle/>
                    <a:p>
                      <a:pPr algn="l"/>
                      <a:r>
                        <a:rPr lang="en-GB" sz="1800" dirty="0">
                          <a:latin typeface="Open Sans"/>
                        </a:rPr>
                        <a:t>500</a:t>
                      </a:r>
                    </a:p>
                  </a:txBody>
                  <a:tcPr/>
                </a:tc>
                <a:extLst>
                  <a:ext uri="{0D108BD9-81ED-4DB2-BD59-A6C34878D82A}">
                    <a16:rowId xmlns:a16="http://schemas.microsoft.com/office/drawing/2014/main" val="1349680459"/>
                  </a:ext>
                </a:extLst>
              </a:tr>
            </a:tbl>
          </a:graphicData>
        </a:graphic>
      </p:graphicFrame>
      <p:sp>
        <p:nvSpPr>
          <p:cNvPr id="6" name="TextBox 5">
            <a:extLst>
              <a:ext uri="{FF2B5EF4-FFF2-40B4-BE49-F238E27FC236}">
                <a16:creationId xmlns:a16="http://schemas.microsoft.com/office/drawing/2014/main" id="{B33D916F-0EA2-1134-A08B-6053004AE969}"/>
              </a:ext>
            </a:extLst>
          </p:cNvPr>
          <p:cNvSpPr txBox="1"/>
          <p:nvPr/>
        </p:nvSpPr>
        <p:spPr>
          <a:xfrm>
            <a:off x="6373502" y="3952836"/>
            <a:ext cx="5171298" cy="1600438"/>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dirty="0">
                <a:latin typeface="Open Sans"/>
                <a:ea typeface="Open Sans"/>
                <a:cs typeface="Calibri Light"/>
              </a:rPr>
              <a:t>Shared decision-making resources:</a:t>
            </a:r>
            <a:endParaRPr lang="en-US" sz="1400" b="1" dirty="0">
              <a:latin typeface="Open Sans"/>
              <a:ea typeface="Open Sans"/>
              <a:cs typeface="Calibri Light"/>
            </a:endParaRPr>
          </a:p>
          <a:p>
            <a:endParaRPr lang="en-GB" sz="1400" b="1" dirty="0">
              <a:latin typeface="Open Sans"/>
              <a:ea typeface="Open Sans"/>
              <a:cs typeface="Calibri Light" panose="020F0302020204030204" pitchFamily="34" charset="0"/>
            </a:endParaRPr>
          </a:p>
          <a:p>
            <a:pPr marL="285750" indent="-285750">
              <a:buFont typeface="Arial" panose="020B0604020202020204" pitchFamily="34" charset="0"/>
              <a:buChar char="•"/>
            </a:pPr>
            <a:r>
              <a:rPr lang="en-GB" sz="1400" b="1" dirty="0">
                <a:solidFill>
                  <a:srgbClr val="00B0F0"/>
                </a:solidFill>
                <a:latin typeface="Open Sans"/>
                <a:ea typeface="Open Sans"/>
                <a:cs typeface="Calibri Light"/>
                <a:hlinkClick r:id="rId3">
                  <a:extLst>
                    <a:ext uri="{A12FA001-AC4F-418D-AE19-62706E023703}">
                      <ahyp:hlinkClr xmlns:ahyp="http://schemas.microsoft.com/office/drawing/2018/hyperlinkcolor" val="tx"/>
                    </a:ext>
                  </a:extLst>
                </a:hlinkClick>
              </a:rPr>
              <a:t>BHF information on statins</a:t>
            </a:r>
            <a:endParaRPr lang="en-GB" sz="1400" b="1" dirty="0">
              <a:solidFill>
                <a:srgbClr val="00B0F0"/>
              </a:solidFill>
              <a:latin typeface="Open Sans"/>
              <a:ea typeface="Open Sans"/>
              <a:cs typeface="Calibri Light"/>
            </a:endParaRPr>
          </a:p>
          <a:p>
            <a:endParaRPr lang="en-GB" sz="1400" b="1" dirty="0">
              <a:solidFill>
                <a:srgbClr val="00B0F0"/>
              </a:solidFill>
              <a:latin typeface="Open Sans"/>
              <a:ea typeface="Open Sans"/>
              <a:cs typeface="Calibri Light" panose="020F0302020204030204" pitchFamily="34" charset="0"/>
            </a:endParaRPr>
          </a:p>
          <a:p>
            <a:pPr marL="285750" indent="-285750">
              <a:buFont typeface="Arial" panose="020B0604020202020204" pitchFamily="34" charset="0"/>
              <a:buChar char="•"/>
            </a:pPr>
            <a:r>
              <a:rPr lang="en-GB" sz="1400" b="1" dirty="0">
                <a:solidFill>
                  <a:srgbClr val="00B0F0"/>
                </a:solidFill>
                <a:latin typeface="Open Sans"/>
                <a:ea typeface="Open Sans"/>
                <a:cs typeface="Calibri Light"/>
                <a:hlinkClick r:id="rId4">
                  <a:extLst>
                    <a:ext uri="{A12FA001-AC4F-418D-AE19-62706E023703}">
                      <ahyp:hlinkClr xmlns:ahyp="http://schemas.microsoft.com/office/drawing/2018/hyperlinkcolor" val="tx"/>
                    </a:ext>
                  </a:extLst>
                </a:hlinkClick>
              </a:rPr>
              <a:t>Heart UK: Information on statins</a:t>
            </a:r>
            <a:endParaRPr lang="en-GB" sz="1400" b="1" dirty="0">
              <a:solidFill>
                <a:srgbClr val="00B0F0"/>
              </a:solidFill>
              <a:latin typeface="Open Sans"/>
              <a:ea typeface="Open Sans"/>
              <a:cs typeface="Calibri Light"/>
            </a:endParaRPr>
          </a:p>
          <a:p>
            <a:endParaRPr lang="en-GB" sz="1400" b="1" dirty="0">
              <a:solidFill>
                <a:srgbClr val="00B0F0"/>
              </a:solidFill>
              <a:latin typeface="Open Sans"/>
              <a:ea typeface="+mn-lt"/>
              <a:cs typeface="Calibri Light" panose="020F0302020204030204" pitchFamily="34" charset="0"/>
            </a:endParaRPr>
          </a:p>
          <a:p>
            <a:pPr marL="285750" indent="-285750">
              <a:buFont typeface="Arial" panose="020B0604020202020204" pitchFamily="34" charset="0"/>
              <a:buChar char="•"/>
            </a:pPr>
            <a:r>
              <a:rPr lang="en-GB" sz="1400" b="1" u="sng" dirty="0">
                <a:solidFill>
                  <a:srgbClr val="00B0F0"/>
                </a:solidFill>
                <a:latin typeface="Open Sans"/>
                <a:ea typeface="+mn-lt"/>
                <a:cs typeface="Calibri Light"/>
                <a:hlinkClick r:id="rId5">
                  <a:extLst>
                    <a:ext uri="{A12FA001-AC4F-418D-AE19-62706E023703}">
                      <ahyp:hlinkClr xmlns:ahyp="http://schemas.microsoft.com/office/drawing/2018/hyperlinkcolor" val="tx"/>
                    </a:ext>
                  </a:extLst>
                </a:hlinkClick>
              </a:rPr>
              <a:t>NICE shared decision-making guide</a:t>
            </a:r>
            <a:r>
              <a:rPr lang="en-GB" sz="1200" b="1" dirty="0">
                <a:latin typeface="Open Sans"/>
                <a:ea typeface="Open Sans"/>
                <a:cs typeface="Calibri Light"/>
              </a:rPr>
              <a:t>​</a:t>
            </a:r>
          </a:p>
        </p:txBody>
      </p:sp>
      <p:sp>
        <p:nvSpPr>
          <p:cNvPr id="13" name="TextBox 12">
            <a:extLst>
              <a:ext uri="{FF2B5EF4-FFF2-40B4-BE49-F238E27FC236}">
                <a16:creationId xmlns:a16="http://schemas.microsoft.com/office/drawing/2014/main" id="{4C4EFB69-BCC1-C259-223A-5DD49BE2550C}"/>
              </a:ext>
            </a:extLst>
          </p:cNvPr>
          <p:cNvSpPr txBox="1"/>
          <p:nvPr/>
        </p:nvSpPr>
        <p:spPr>
          <a:xfrm>
            <a:off x="647197" y="5613217"/>
            <a:ext cx="486139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dirty="0">
                <a:latin typeface="Open Sans" panose="020B0606030504020204" pitchFamily="34" charset="0"/>
                <a:ea typeface="Open Sans" panose="020B0606030504020204" pitchFamily="34" charset="0"/>
                <a:cs typeface="Open Sans" panose="020B0606030504020204" pitchFamily="34" charset="0"/>
              </a:rPr>
              <a:t>*Major CV events = CV death, non-fatal myocardial infarction and non-fatal stroke </a:t>
            </a:r>
          </a:p>
        </p:txBody>
      </p:sp>
    </p:spTree>
    <p:extLst>
      <p:ext uri="{BB962C8B-B14F-4D97-AF65-F5344CB8AC3E}">
        <p14:creationId xmlns:p14="http://schemas.microsoft.com/office/powerpoint/2010/main" val="4101822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7A67F5B2-A4C7-4849-8A14-B20F104F8C42}"/>
              </a:ext>
            </a:extLst>
          </p:cNvPr>
          <p:cNvSpPr>
            <a:spLocks noGrp="1"/>
          </p:cNvSpPr>
          <p:nvPr/>
        </p:nvSpPr>
        <p:spPr>
          <a:xfrm>
            <a:off x="498143" y="215625"/>
            <a:ext cx="9602054" cy="8270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rgbClr val="42B6E6"/>
                </a:solidFill>
                <a:latin typeface="+mj-lt"/>
                <a:ea typeface="+mj-ea"/>
                <a:cs typeface="Calibri Light" panose="020F0302020204030204" pitchFamily="34" charset="0"/>
              </a:defRPr>
            </a:lvl1pPr>
          </a:lstStyle>
          <a:p>
            <a:r>
              <a:rPr lang="en-GB" sz="3400" b="1" dirty="0">
                <a:solidFill>
                  <a:srgbClr val="002060"/>
                </a:solidFill>
                <a:latin typeface="Aleo"/>
                <a:cs typeface="Calibri Light"/>
              </a:rPr>
              <a:t>Statin Intensity Table  </a:t>
            </a:r>
          </a:p>
          <a:p>
            <a:r>
              <a:rPr lang="en-GB" sz="2400" b="1" dirty="0">
                <a:solidFill>
                  <a:srgbClr val="002060"/>
                </a:solidFill>
                <a:latin typeface="Aleo"/>
                <a:cs typeface="Calibri Light"/>
              </a:rPr>
              <a:t>NICE recommends Atorvastatin and Rosuvastatin as First Line</a:t>
            </a:r>
            <a:endParaRPr lang="en-GB" sz="3200" b="1" dirty="0">
              <a:solidFill>
                <a:srgbClr val="002060"/>
              </a:solidFill>
              <a:latin typeface="Aleo"/>
              <a:cs typeface="Calibri Light"/>
            </a:endParaRPr>
          </a:p>
        </p:txBody>
      </p:sp>
      <p:pic>
        <p:nvPicPr>
          <p:cNvPr id="3" name="table">
            <a:extLst>
              <a:ext uri="{FF2B5EF4-FFF2-40B4-BE49-F238E27FC236}">
                <a16:creationId xmlns:a16="http://schemas.microsoft.com/office/drawing/2014/main" id="{9B0C1AFC-1616-3C04-1323-2B4DCC915459}"/>
              </a:ext>
            </a:extLst>
          </p:cNvPr>
          <p:cNvPicPr>
            <a:picLocks noChangeAspect="1"/>
          </p:cNvPicPr>
          <p:nvPr/>
        </p:nvPicPr>
        <p:blipFill>
          <a:blip r:embed="rId2"/>
          <a:stretch>
            <a:fillRect/>
          </a:stretch>
        </p:blipFill>
        <p:spPr>
          <a:xfrm>
            <a:off x="498143" y="1619296"/>
            <a:ext cx="6790797" cy="4297007"/>
          </a:xfrm>
          <a:prstGeom prst="rect">
            <a:avLst/>
          </a:prstGeom>
        </p:spPr>
      </p:pic>
      <p:grpSp>
        <p:nvGrpSpPr>
          <p:cNvPr id="4" name="Group 3">
            <a:extLst>
              <a:ext uri="{FF2B5EF4-FFF2-40B4-BE49-F238E27FC236}">
                <a16:creationId xmlns:a16="http://schemas.microsoft.com/office/drawing/2014/main" id="{A0F83D8B-72F4-4860-A202-E962E95C6F6E}"/>
              </a:ext>
            </a:extLst>
          </p:cNvPr>
          <p:cNvGrpSpPr/>
          <p:nvPr/>
        </p:nvGrpSpPr>
        <p:grpSpPr>
          <a:xfrm>
            <a:off x="7528533" y="1782641"/>
            <a:ext cx="4076246" cy="3970318"/>
            <a:chOff x="7432900" y="4050570"/>
            <a:chExt cx="3436188" cy="3970318"/>
          </a:xfrm>
        </p:grpSpPr>
        <p:sp>
          <p:nvSpPr>
            <p:cNvPr id="5" name="TextBox 12">
              <a:extLst>
                <a:ext uri="{FF2B5EF4-FFF2-40B4-BE49-F238E27FC236}">
                  <a16:creationId xmlns:a16="http://schemas.microsoft.com/office/drawing/2014/main" id="{F3B59C52-1D81-4CC0-AE67-D983314E831D}"/>
                </a:ext>
              </a:extLst>
            </p:cNvPr>
            <p:cNvSpPr txBox="1"/>
            <p:nvPr/>
          </p:nvSpPr>
          <p:spPr>
            <a:xfrm>
              <a:off x="7713556" y="4050570"/>
              <a:ext cx="3155532" cy="397031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b="1" dirty="0"/>
            </a:p>
            <a:p>
              <a:r>
                <a:rPr lang="en-GB" b="1" dirty="0"/>
                <a:t>Low/moderate intensity statins </a:t>
              </a:r>
              <a:r>
                <a:rPr lang="en-GB" dirty="0"/>
                <a:t>will produce an LDL-C reduction of 20-30%</a:t>
              </a:r>
              <a:endParaRPr lang="en-GB" dirty="0">
                <a:ea typeface="Calibri"/>
                <a:cs typeface="Calibri"/>
              </a:endParaRPr>
            </a:p>
            <a:p>
              <a:endParaRPr lang="en-GB" b="1" dirty="0"/>
            </a:p>
            <a:p>
              <a:r>
                <a:rPr lang="en-GB" b="1" dirty="0"/>
                <a:t>Medium intensity statins </a:t>
              </a:r>
              <a:r>
                <a:rPr lang="en-GB" dirty="0"/>
                <a:t>will produce an LDL-C reduction of 31-40%</a:t>
              </a:r>
              <a:endParaRPr lang="en-GB" dirty="0">
                <a:ea typeface="Calibri"/>
                <a:cs typeface="Calibri"/>
              </a:endParaRPr>
            </a:p>
            <a:p>
              <a:endParaRPr lang="en-GB" b="1" dirty="0"/>
            </a:p>
            <a:p>
              <a:r>
                <a:rPr lang="en-GB" b="1" dirty="0"/>
                <a:t>High intensity statins </a:t>
              </a:r>
              <a:r>
                <a:rPr lang="en-GB" dirty="0"/>
                <a:t>will produce an LDL-C reduction above 40%</a:t>
              </a:r>
              <a:endParaRPr lang="en-GB" dirty="0">
                <a:ea typeface="Calibri"/>
                <a:cs typeface="Calibri"/>
              </a:endParaRPr>
            </a:p>
            <a:p>
              <a:endParaRPr lang="en-GB" b="1" dirty="0"/>
            </a:p>
            <a:p>
              <a:r>
                <a:rPr lang="en-GB" b="1" dirty="0"/>
                <a:t>Simvastatin 80mg </a:t>
              </a:r>
              <a:r>
                <a:rPr lang="en-GB" dirty="0"/>
                <a:t>is not recommended due to risk of muscle toxicity</a:t>
              </a:r>
              <a:endParaRPr lang="en-GB" dirty="0">
                <a:ea typeface="Calibri"/>
                <a:cs typeface="Calibri"/>
              </a:endParaRPr>
            </a:p>
          </p:txBody>
        </p:sp>
        <p:sp>
          <p:nvSpPr>
            <p:cNvPr id="6" name="Rectangle 5">
              <a:extLst>
                <a:ext uri="{FF2B5EF4-FFF2-40B4-BE49-F238E27FC236}">
                  <a16:creationId xmlns:a16="http://schemas.microsoft.com/office/drawing/2014/main" id="{3B426E71-FD9B-4FFA-BCEF-1F4083046585}"/>
                </a:ext>
              </a:extLst>
            </p:cNvPr>
            <p:cNvSpPr/>
            <p:nvPr/>
          </p:nvSpPr>
          <p:spPr>
            <a:xfrm>
              <a:off x="7432900" y="4456802"/>
              <a:ext cx="280656" cy="19996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400"/>
            </a:p>
          </p:txBody>
        </p:sp>
        <p:sp>
          <p:nvSpPr>
            <p:cNvPr id="7" name="Rectangle 6">
              <a:extLst>
                <a:ext uri="{FF2B5EF4-FFF2-40B4-BE49-F238E27FC236}">
                  <a16:creationId xmlns:a16="http://schemas.microsoft.com/office/drawing/2014/main" id="{5761DA83-EBA7-4DF6-96E4-8375C3CFC2A0}"/>
                </a:ext>
              </a:extLst>
            </p:cNvPr>
            <p:cNvSpPr/>
            <p:nvPr/>
          </p:nvSpPr>
          <p:spPr>
            <a:xfrm>
              <a:off x="7432900" y="5496961"/>
              <a:ext cx="280656" cy="199968"/>
            </a:xfrm>
            <a:prstGeom prst="rect">
              <a:avLst/>
            </a:prstGeom>
            <a:solidFill>
              <a:srgbClr val="F691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400"/>
            </a:p>
          </p:txBody>
        </p:sp>
        <p:sp>
          <p:nvSpPr>
            <p:cNvPr id="8" name="Rectangle 7">
              <a:extLst>
                <a:ext uri="{FF2B5EF4-FFF2-40B4-BE49-F238E27FC236}">
                  <a16:creationId xmlns:a16="http://schemas.microsoft.com/office/drawing/2014/main" id="{CD9E2F11-4BA5-489E-8AC4-C56A59B63A7A}"/>
                </a:ext>
              </a:extLst>
            </p:cNvPr>
            <p:cNvSpPr/>
            <p:nvPr/>
          </p:nvSpPr>
          <p:spPr>
            <a:xfrm>
              <a:off x="7432900" y="6314946"/>
              <a:ext cx="280656" cy="199968"/>
            </a:xfrm>
            <a:prstGeom prst="rect">
              <a:avLst/>
            </a:prstGeom>
            <a:solidFill>
              <a:srgbClr val="3F8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400"/>
            </a:p>
          </p:txBody>
        </p:sp>
        <p:sp>
          <p:nvSpPr>
            <p:cNvPr id="9" name="Rectangle 8">
              <a:extLst>
                <a:ext uri="{FF2B5EF4-FFF2-40B4-BE49-F238E27FC236}">
                  <a16:creationId xmlns:a16="http://schemas.microsoft.com/office/drawing/2014/main" id="{0BFA789E-B6BA-4DE1-A968-5273E32D1B52}"/>
                </a:ext>
              </a:extLst>
            </p:cNvPr>
            <p:cNvSpPr/>
            <p:nvPr/>
          </p:nvSpPr>
          <p:spPr>
            <a:xfrm>
              <a:off x="7432900" y="7167917"/>
              <a:ext cx="280656" cy="1999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400"/>
            </a:p>
          </p:txBody>
        </p:sp>
      </p:grpSp>
    </p:spTree>
    <p:extLst>
      <p:ext uri="{BB962C8B-B14F-4D97-AF65-F5344CB8AC3E}">
        <p14:creationId xmlns:p14="http://schemas.microsoft.com/office/powerpoint/2010/main" val="385606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1B55E36-EC39-54AD-C1B4-3C81BA29B82E}"/>
              </a:ext>
            </a:extLst>
          </p:cNvPr>
          <p:cNvGraphicFramePr>
            <a:graphicFrameLocks noGrp="1"/>
          </p:cNvGraphicFramePr>
          <p:nvPr>
            <p:extLst>
              <p:ext uri="{D42A27DB-BD31-4B8C-83A1-F6EECF244321}">
                <p14:modId xmlns:p14="http://schemas.microsoft.com/office/powerpoint/2010/main" val="2638218751"/>
              </p:ext>
            </p:extLst>
          </p:nvPr>
        </p:nvGraphicFramePr>
        <p:xfrm>
          <a:off x="183113" y="925469"/>
          <a:ext cx="11823033" cy="5475290"/>
        </p:xfrm>
        <a:graphic>
          <a:graphicData uri="http://schemas.openxmlformats.org/drawingml/2006/table">
            <a:tbl>
              <a:tblPr firstRow="1" firstCol="1" bandRow="1">
                <a:tableStyleId>{5C22544A-7EE6-4342-B048-85BDC9FD1C3A}</a:tableStyleId>
              </a:tblPr>
              <a:tblGrid>
                <a:gridCol w="1163026">
                  <a:extLst>
                    <a:ext uri="{9D8B030D-6E8A-4147-A177-3AD203B41FA5}">
                      <a16:colId xmlns:a16="http://schemas.microsoft.com/office/drawing/2014/main" val="1634984360"/>
                    </a:ext>
                  </a:extLst>
                </a:gridCol>
                <a:gridCol w="1679783">
                  <a:extLst>
                    <a:ext uri="{9D8B030D-6E8A-4147-A177-3AD203B41FA5}">
                      <a16:colId xmlns:a16="http://schemas.microsoft.com/office/drawing/2014/main" val="2125354233"/>
                    </a:ext>
                  </a:extLst>
                </a:gridCol>
                <a:gridCol w="1592930">
                  <a:extLst>
                    <a:ext uri="{9D8B030D-6E8A-4147-A177-3AD203B41FA5}">
                      <a16:colId xmlns:a16="http://schemas.microsoft.com/office/drawing/2014/main" val="2004396658"/>
                    </a:ext>
                  </a:extLst>
                </a:gridCol>
                <a:gridCol w="1746851">
                  <a:extLst>
                    <a:ext uri="{9D8B030D-6E8A-4147-A177-3AD203B41FA5}">
                      <a16:colId xmlns:a16="http://schemas.microsoft.com/office/drawing/2014/main" val="3939076463"/>
                    </a:ext>
                  </a:extLst>
                </a:gridCol>
                <a:gridCol w="3230620">
                  <a:extLst>
                    <a:ext uri="{9D8B030D-6E8A-4147-A177-3AD203B41FA5}">
                      <a16:colId xmlns:a16="http://schemas.microsoft.com/office/drawing/2014/main" val="613519416"/>
                    </a:ext>
                  </a:extLst>
                </a:gridCol>
                <a:gridCol w="2409823">
                  <a:extLst>
                    <a:ext uri="{9D8B030D-6E8A-4147-A177-3AD203B41FA5}">
                      <a16:colId xmlns:a16="http://schemas.microsoft.com/office/drawing/2014/main" val="421707384"/>
                    </a:ext>
                  </a:extLst>
                </a:gridCol>
              </a:tblGrid>
              <a:tr h="391026">
                <a:tc>
                  <a:txBody>
                    <a:bodyPr/>
                    <a:lstStyle/>
                    <a:p>
                      <a:r>
                        <a:rPr lang="en-US" sz="1000" dirty="0">
                          <a:effectLst/>
                          <a:latin typeface="Open Sans"/>
                        </a:rPr>
                        <a:t>Drug class</a:t>
                      </a:r>
                    </a:p>
                    <a:p>
                      <a:endParaRPr lang="en-US" sz="1000" dirty="0">
                        <a:effectLst/>
                        <a:latin typeface="Open Sans"/>
                      </a:endParaRPr>
                    </a:p>
                  </a:txBody>
                  <a:tcPr marL="68580" marR="68580" marT="0" marB="0"/>
                </a:tc>
                <a:tc>
                  <a:txBody>
                    <a:bodyPr/>
                    <a:lstStyle/>
                    <a:p>
                      <a:r>
                        <a:rPr lang="en-US" sz="1000" dirty="0">
                          <a:effectLst/>
                          <a:latin typeface="Open Sans"/>
                        </a:rPr>
                        <a:t>NICE approved Recommendation</a:t>
                      </a:r>
                    </a:p>
                  </a:txBody>
                  <a:tcPr marL="68580" marR="68580" marT="0" marB="0"/>
                </a:tc>
                <a:tc>
                  <a:txBody>
                    <a:bodyPr/>
                    <a:lstStyle/>
                    <a:p>
                      <a:r>
                        <a:rPr lang="en-US" sz="1000" dirty="0">
                          <a:effectLst/>
                          <a:latin typeface="Open Sans"/>
                        </a:rPr>
                        <a:t>Administration </a:t>
                      </a:r>
                    </a:p>
                  </a:txBody>
                  <a:tcPr marL="68580" marR="68580" marT="0" marB="0"/>
                </a:tc>
                <a:tc>
                  <a:txBody>
                    <a:bodyPr/>
                    <a:lstStyle/>
                    <a:p>
                      <a:r>
                        <a:rPr lang="en-US" sz="1000" dirty="0">
                          <a:effectLst/>
                          <a:latin typeface="Open Sans"/>
                        </a:rPr>
                        <a:t>LDL-lowering efficacy </a:t>
                      </a:r>
                    </a:p>
                  </a:txBody>
                  <a:tcPr marL="68580" marR="68580" marT="0" marB="0"/>
                </a:tc>
                <a:tc>
                  <a:txBody>
                    <a:bodyPr/>
                    <a:lstStyle/>
                    <a:p>
                      <a:r>
                        <a:rPr lang="en-US" sz="1000" dirty="0">
                          <a:effectLst/>
                          <a:latin typeface="Open Sans"/>
                        </a:rPr>
                        <a:t>CV outcomes evidence </a:t>
                      </a:r>
                    </a:p>
                  </a:txBody>
                  <a:tcPr marL="68580" marR="68580" marT="0" marB="0"/>
                </a:tc>
                <a:tc>
                  <a:txBody>
                    <a:bodyPr/>
                    <a:lstStyle/>
                    <a:p>
                      <a:r>
                        <a:rPr lang="en-US" sz="1000" dirty="0">
                          <a:effectLst/>
                          <a:latin typeface="Open Sans"/>
                        </a:rPr>
                        <a:t>Safety data </a:t>
                      </a:r>
                    </a:p>
                  </a:txBody>
                  <a:tcPr marL="68580" marR="68580" marT="0" marB="0"/>
                </a:tc>
                <a:extLst>
                  <a:ext uri="{0D108BD9-81ED-4DB2-BD59-A6C34878D82A}">
                    <a16:rowId xmlns:a16="http://schemas.microsoft.com/office/drawing/2014/main" val="3593480081"/>
                  </a:ext>
                </a:extLst>
              </a:tr>
              <a:tr h="1446287">
                <a:tc>
                  <a:txBody>
                    <a:bodyPr/>
                    <a:lstStyle/>
                    <a:p>
                      <a:r>
                        <a:rPr lang="en-US" sz="1000" dirty="0">
                          <a:effectLst/>
                          <a:latin typeface="Open Sans"/>
                        </a:rPr>
                        <a:t>Statins</a:t>
                      </a:r>
                    </a:p>
                    <a:p>
                      <a:endParaRPr lang="en-US" sz="1000" dirty="0">
                        <a:effectLst/>
                        <a:latin typeface="Open Sans"/>
                      </a:endParaRPr>
                    </a:p>
                    <a:p>
                      <a:endParaRPr lang="en-US" sz="1000" dirty="0">
                        <a:effectLst/>
                        <a:latin typeface="Open Sans"/>
                      </a:endParaRPr>
                    </a:p>
                  </a:txBody>
                  <a:tcPr marL="68580" marR="68580" marT="0" marB="0"/>
                </a:tc>
                <a:tc>
                  <a:txBody>
                    <a:bodyPr/>
                    <a:lstStyle/>
                    <a:p>
                      <a:r>
                        <a:rPr lang="en-US" sz="1000" dirty="0">
                          <a:effectLst/>
                          <a:latin typeface="Open Sans"/>
                        </a:rPr>
                        <a:t>Primary prevention,</a:t>
                      </a:r>
                    </a:p>
                    <a:p>
                      <a:r>
                        <a:rPr lang="en-US" sz="1000" dirty="0">
                          <a:effectLst/>
                          <a:latin typeface="Open Sans"/>
                        </a:rPr>
                        <a:t>Secondary prevention, </a:t>
                      </a:r>
                    </a:p>
                    <a:p>
                      <a:r>
                        <a:rPr lang="en-US" sz="1000" dirty="0">
                          <a:effectLst/>
                          <a:latin typeface="Open Sans"/>
                        </a:rPr>
                        <a:t>Familial </a:t>
                      </a:r>
                      <a:r>
                        <a:rPr lang="en-US" sz="1000" err="1">
                          <a:effectLst/>
                          <a:latin typeface="Open Sans"/>
                        </a:rPr>
                        <a:t>hypercholesterolaemia</a:t>
                      </a:r>
                      <a:r>
                        <a:rPr lang="en-US" sz="1000" dirty="0">
                          <a:effectLst/>
                          <a:latin typeface="Open Sans"/>
                        </a:rPr>
                        <a:t> (FH)</a:t>
                      </a:r>
                    </a:p>
                  </a:txBody>
                  <a:tcPr marL="68580" marR="68580" marT="0" marB="0"/>
                </a:tc>
                <a:tc>
                  <a:txBody>
                    <a:bodyPr/>
                    <a:lstStyle/>
                    <a:p>
                      <a:r>
                        <a:rPr lang="en-US" sz="1000" dirty="0">
                          <a:effectLst/>
                          <a:latin typeface="Open Sans"/>
                        </a:rPr>
                        <a:t>Oral tablet given once daily</a:t>
                      </a:r>
                    </a:p>
                  </a:txBody>
                  <a:tcPr marL="68580" marR="68580" marT="0" marB="0"/>
                </a:tc>
                <a:tc>
                  <a:txBody>
                    <a:bodyPr/>
                    <a:lstStyle/>
                    <a:p>
                      <a:r>
                        <a:rPr lang="en-US" sz="1000" dirty="0">
                          <a:effectLst/>
                          <a:latin typeface="Open Sans"/>
                        </a:rPr>
                        <a:t>High intensity statins can lower LDL-C by 40% -55% (depending on agent and dose)</a:t>
                      </a:r>
                      <a:r>
                        <a:rPr lang="en-US" sz="1000" baseline="30000" dirty="0">
                          <a:effectLst/>
                          <a:latin typeface="Open Sans"/>
                        </a:rPr>
                        <a:t>1</a:t>
                      </a:r>
                      <a:endParaRPr lang="en-US" sz="1000" dirty="0">
                        <a:effectLst/>
                        <a:latin typeface="Open Sans"/>
                      </a:endParaRPr>
                    </a:p>
                  </a:txBody>
                  <a:tcPr marL="68580" marR="68580" marT="0" marB="0"/>
                </a:tc>
                <a:tc>
                  <a:txBody>
                    <a:bodyPr/>
                    <a:lstStyle/>
                    <a:p>
                      <a:r>
                        <a:rPr lang="en-US" sz="1000" dirty="0">
                          <a:effectLst/>
                          <a:latin typeface="Open Sans"/>
                        </a:rPr>
                        <a:t>Multiple outcome studies confirming CV outcomes benefit across a wide range of patient cohorts.  </a:t>
                      </a:r>
                    </a:p>
                    <a:p>
                      <a:r>
                        <a:rPr lang="en-US" sz="1000" dirty="0">
                          <a:effectLst/>
                          <a:latin typeface="Open Sans"/>
                        </a:rPr>
                        <a:t>For every 10,000 people treated for 5 years:</a:t>
                      </a:r>
                    </a:p>
                    <a:p>
                      <a:pPr marL="171450" lvl="0" indent="-171450">
                        <a:buFont typeface="Arial" panose="020B0604020202020204" pitchFamily="34" charset="0"/>
                        <a:buChar char="•"/>
                      </a:pPr>
                      <a:r>
                        <a:rPr lang="en-US" sz="1000" dirty="0">
                          <a:effectLst/>
                          <a:latin typeface="Open Sans"/>
                        </a:rPr>
                        <a:t>In secondary prevention (established CVD): 1,000 heart attacks, strokes or deaths avoided</a:t>
                      </a:r>
                    </a:p>
                    <a:p>
                      <a:pPr marL="177800" lvl="1" indent="0"/>
                      <a:r>
                        <a:rPr lang="en-US" sz="1000" dirty="0">
                          <a:effectLst/>
                          <a:latin typeface="Open Sans"/>
                        </a:rPr>
                        <a:t>NNT over 5 years = 10</a:t>
                      </a:r>
                    </a:p>
                    <a:p>
                      <a:pPr marL="171450" lvl="0" indent="-171450">
                        <a:buFont typeface="Arial" panose="020B0604020202020204" pitchFamily="34" charset="0"/>
                        <a:buChar char="•"/>
                      </a:pPr>
                      <a:r>
                        <a:rPr lang="en-US" sz="1000" dirty="0">
                          <a:effectLst/>
                          <a:latin typeface="Open Sans"/>
                        </a:rPr>
                        <a:t>In primary prevention: 500 heart attacks, strokes or deaths avoided</a:t>
                      </a:r>
                      <a:r>
                        <a:rPr lang="en-US" sz="1000" baseline="30000" dirty="0">
                          <a:effectLst/>
                          <a:latin typeface="Open Sans"/>
                        </a:rPr>
                        <a:t>7</a:t>
                      </a:r>
                      <a:endParaRPr lang="en-US" sz="1000" dirty="0">
                        <a:effectLst/>
                        <a:latin typeface="Open Sans"/>
                      </a:endParaRPr>
                    </a:p>
                    <a:p>
                      <a:pPr marL="342900" lvl="0" indent="-165100"/>
                      <a:r>
                        <a:rPr lang="en-US" sz="1000" dirty="0">
                          <a:effectLst/>
                          <a:latin typeface="Open Sans"/>
                        </a:rPr>
                        <a:t>NNT over 5 years = 20 </a:t>
                      </a:r>
                    </a:p>
                  </a:txBody>
                  <a:tcPr marL="68580" marR="68580" marT="0" marB="0"/>
                </a:tc>
                <a:tc>
                  <a:txBody>
                    <a:bodyPr/>
                    <a:lstStyle/>
                    <a:p>
                      <a:r>
                        <a:rPr lang="en-US" sz="1000" dirty="0">
                          <a:effectLst/>
                          <a:latin typeface="Open Sans"/>
                        </a:rPr>
                        <a:t>Long term safety data has been well established over 30 years</a:t>
                      </a:r>
                    </a:p>
                    <a:p>
                      <a:endParaRPr lang="en-US" sz="1000" dirty="0">
                        <a:effectLst/>
                        <a:latin typeface="Open Sans"/>
                      </a:endParaRPr>
                    </a:p>
                    <a:p>
                      <a:r>
                        <a:rPr lang="en-US" sz="1000" dirty="0">
                          <a:effectLst/>
                          <a:latin typeface="Open Sans"/>
                        </a:rPr>
                        <a:t>For every 10,000 people treated for 5 years:</a:t>
                      </a:r>
                    </a:p>
                    <a:p>
                      <a:pPr marL="342900" lvl="0" indent="-342900"/>
                      <a:r>
                        <a:rPr lang="en-US" sz="1000" dirty="0">
                          <a:effectLst/>
                          <a:latin typeface="Open Sans"/>
                        </a:rPr>
                        <a:t>5 cases of myopathy </a:t>
                      </a:r>
                    </a:p>
                    <a:p>
                      <a:pPr marL="342900" lvl="0" indent="-342900"/>
                      <a:r>
                        <a:rPr lang="en-US" sz="1000" dirty="0">
                          <a:effectLst/>
                          <a:latin typeface="Open Sans"/>
                        </a:rPr>
                        <a:t>5-10 </a:t>
                      </a:r>
                      <a:r>
                        <a:rPr lang="en-US" sz="1000" err="1">
                          <a:effectLst/>
                          <a:latin typeface="Open Sans"/>
                        </a:rPr>
                        <a:t>haemorrhagic</a:t>
                      </a:r>
                      <a:r>
                        <a:rPr lang="en-US" sz="1000" dirty="0">
                          <a:effectLst/>
                          <a:latin typeface="Open Sans"/>
                        </a:rPr>
                        <a:t> strokes</a:t>
                      </a:r>
                    </a:p>
                    <a:p>
                      <a:pPr marL="342900" marR="469265" lvl="0" indent="-342900"/>
                      <a:r>
                        <a:rPr lang="en-US" sz="1000" dirty="0">
                          <a:effectLst/>
                          <a:latin typeface="Open Sans"/>
                        </a:rPr>
                        <a:t>50-100 new cases of diabetes </a:t>
                      </a:r>
                      <a:r>
                        <a:rPr lang="en-US" sz="1000" baseline="30000" dirty="0">
                          <a:effectLst/>
                          <a:latin typeface="Open Sans"/>
                        </a:rPr>
                        <a:t>7</a:t>
                      </a:r>
                      <a:endParaRPr lang="en-US" sz="1000" dirty="0">
                        <a:effectLst/>
                        <a:latin typeface="Open Sans"/>
                      </a:endParaRPr>
                    </a:p>
                  </a:txBody>
                  <a:tcPr marL="68580" marR="68580" marT="0" marB="0"/>
                </a:tc>
                <a:extLst>
                  <a:ext uri="{0D108BD9-81ED-4DB2-BD59-A6C34878D82A}">
                    <a16:rowId xmlns:a16="http://schemas.microsoft.com/office/drawing/2014/main" val="2074349445"/>
                  </a:ext>
                </a:extLst>
              </a:tr>
              <a:tr h="964191">
                <a:tc>
                  <a:txBody>
                    <a:bodyPr/>
                    <a:lstStyle/>
                    <a:p>
                      <a:r>
                        <a:rPr lang="en-US" sz="1000" dirty="0">
                          <a:effectLst/>
                          <a:latin typeface="Open Sans"/>
                        </a:rPr>
                        <a:t>Ezetimibe</a:t>
                      </a:r>
                    </a:p>
                    <a:p>
                      <a:endParaRPr lang="en-US" sz="1000" dirty="0">
                        <a:effectLst/>
                        <a:latin typeface="Open Sans"/>
                      </a:endParaRPr>
                    </a:p>
                  </a:txBody>
                  <a:tcPr marL="68580" marR="68580" marT="0" marB="0"/>
                </a:tc>
                <a:tc>
                  <a:txBody>
                    <a:bodyPr/>
                    <a:lstStyle/>
                    <a:p>
                      <a:r>
                        <a:rPr lang="en-US" sz="1000" dirty="0">
                          <a:effectLst/>
                          <a:latin typeface="Open Sans"/>
                        </a:rPr>
                        <a:t>Primary prevention, Secondary prevention and FH where statins are contraindicated, not tolerated or ineffective </a:t>
                      </a:r>
                    </a:p>
                  </a:txBody>
                  <a:tcPr marL="68580" marR="68580" marT="0" marB="0"/>
                </a:tc>
                <a:tc>
                  <a:txBody>
                    <a:bodyPr/>
                    <a:lstStyle/>
                    <a:p>
                      <a:r>
                        <a:rPr lang="en-US" sz="1000" dirty="0">
                          <a:effectLst/>
                          <a:latin typeface="Open Sans"/>
                        </a:rPr>
                        <a:t>Oral tablet given once daily </a:t>
                      </a:r>
                    </a:p>
                  </a:txBody>
                  <a:tcPr marL="68580" marR="68580" marT="0" marB="0"/>
                </a:tc>
                <a:tc>
                  <a:txBody>
                    <a:bodyPr/>
                    <a:lstStyle/>
                    <a:p>
                      <a:r>
                        <a:rPr lang="en-US" sz="1000" dirty="0">
                          <a:effectLst/>
                          <a:latin typeface="Open Sans"/>
                        </a:rPr>
                        <a:t>An additional LDL-C reduction of 24% in combination with statins</a:t>
                      </a:r>
                      <a:r>
                        <a:rPr lang="en-US" sz="1000" baseline="30000" dirty="0">
                          <a:effectLst/>
                          <a:latin typeface="Open Sans"/>
                        </a:rPr>
                        <a:t>2</a:t>
                      </a:r>
                      <a:r>
                        <a:rPr lang="en-US" sz="1000" dirty="0">
                          <a:effectLst/>
                          <a:latin typeface="Open Sans"/>
                        </a:rPr>
                        <a:t> </a:t>
                      </a:r>
                    </a:p>
                  </a:txBody>
                  <a:tcPr marL="68580" marR="68580" marT="0" marB="0"/>
                </a:tc>
                <a:tc>
                  <a:txBody>
                    <a:bodyPr/>
                    <a:lstStyle/>
                    <a:p>
                      <a:r>
                        <a:rPr lang="en-US" sz="1000" dirty="0">
                          <a:effectLst/>
                          <a:latin typeface="Open Sans"/>
                        </a:rPr>
                        <a:t>Two CV outcomes studies in secondary prevention on top of statins</a:t>
                      </a:r>
                      <a:r>
                        <a:rPr lang="en-US" sz="1000" baseline="30000" dirty="0">
                          <a:effectLst/>
                          <a:latin typeface="Open Sans"/>
                        </a:rPr>
                        <a:t>8,9</a:t>
                      </a:r>
                    </a:p>
                    <a:p>
                      <a:r>
                        <a:rPr lang="en-US" sz="1000" dirty="0">
                          <a:effectLst/>
                          <a:latin typeface="Open Sans"/>
                        </a:rPr>
                        <a:t>For every 10,000 people with CVD treated for 7 years:</a:t>
                      </a:r>
                    </a:p>
                    <a:p>
                      <a:pPr marL="342900" lvl="0" indent="-342900"/>
                      <a:r>
                        <a:rPr lang="en-US" sz="1000" dirty="0">
                          <a:effectLst/>
                          <a:latin typeface="Open Sans"/>
                        </a:rPr>
                        <a:t>Approximately 200 major CV events avoided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ffectLst/>
                          <a:latin typeface="Open Sans"/>
                        </a:rPr>
                        <a:t>NNT 50 for preventing major cardiovascular event over 7 years.</a:t>
                      </a:r>
                      <a:r>
                        <a:rPr lang="en-US" sz="1000" baseline="30000" dirty="0">
                          <a:effectLst/>
                          <a:latin typeface="Open Sans"/>
                        </a:rPr>
                        <a:t> 10</a:t>
                      </a:r>
                      <a:endParaRPr lang="en-US" sz="1000" dirty="0">
                        <a:effectLst/>
                        <a:latin typeface="Open Sans"/>
                      </a:endParaRPr>
                    </a:p>
                  </a:txBody>
                  <a:tcPr marL="68580" marR="68580" marT="0" marB="0"/>
                </a:tc>
                <a:tc>
                  <a:txBody>
                    <a:bodyPr/>
                    <a:lstStyle/>
                    <a:p>
                      <a:r>
                        <a:rPr lang="en-US" sz="1000" dirty="0">
                          <a:effectLst/>
                          <a:latin typeface="Open Sans"/>
                        </a:rPr>
                        <a:t>Long term safety data has been well-established over 20 years </a:t>
                      </a:r>
                    </a:p>
                  </a:txBody>
                  <a:tcPr marL="68580" marR="68580" marT="0" marB="0"/>
                </a:tc>
                <a:extLst>
                  <a:ext uri="{0D108BD9-81ED-4DB2-BD59-A6C34878D82A}">
                    <a16:rowId xmlns:a16="http://schemas.microsoft.com/office/drawing/2014/main" val="3248342284"/>
                  </a:ext>
                </a:extLst>
              </a:tr>
              <a:tr h="803493">
                <a:tc>
                  <a:txBody>
                    <a:bodyPr/>
                    <a:lstStyle/>
                    <a:p>
                      <a:r>
                        <a:rPr lang="en-US" sz="1000" dirty="0">
                          <a:effectLst/>
                          <a:latin typeface="Open Sans"/>
                        </a:rPr>
                        <a:t>PCSK9i (Alirocumab/ </a:t>
                      </a:r>
                      <a:r>
                        <a:rPr lang="en-US" sz="1000" err="1">
                          <a:effectLst/>
                          <a:latin typeface="Open Sans"/>
                        </a:rPr>
                        <a:t>Evolocumab</a:t>
                      </a:r>
                      <a:r>
                        <a:rPr lang="en-US" sz="1000" dirty="0">
                          <a:effectLst/>
                          <a:latin typeface="Open Sans"/>
                        </a:rPr>
                        <a:t>) </a:t>
                      </a:r>
                    </a:p>
                  </a:txBody>
                  <a:tcPr marL="68580" marR="68580" marT="0" marB="0"/>
                </a:tc>
                <a:tc>
                  <a:txBody>
                    <a:bodyPr/>
                    <a:lstStyle/>
                    <a:p>
                      <a:r>
                        <a:rPr lang="en-US" sz="1000" dirty="0">
                          <a:effectLst/>
                          <a:latin typeface="Open Sans"/>
                        </a:rPr>
                        <a:t>Secondary prevention and FH in patients who meet eligibility criteria </a:t>
                      </a:r>
                    </a:p>
                  </a:txBody>
                  <a:tcPr marL="68580" marR="68580" marT="0" marB="0"/>
                </a:tc>
                <a:tc>
                  <a:txBody>
                    <a:bodyPr/>
                    <a:lstStyle/>
                    <a:p>
                      <a:r>
                        <a:rPr lang="en-US" sz="1000" dirty="0">
                          <a:effectLst/>
                          <a:latin typeface="Open Sans"/>
                        </a:rPr>
                        <a:t>Self-administered S/C injection every two weeks </a:t>
                      </a:r>
                    </a:p>
                  </a:txBody>
                  <a:tcPr marL="68580" marR="68580" marT="0" marB="0"/>
                </a:tc>
                <a:tc>
                  <a:txBody>
                    <a:bodyPr/>
                    <a:lstStyle/>
                    <a:p>
                      <a:r>
                        <a:rPr lang="en-US" sz="1000" dirty="0">
                          <a:effectLst/>
                          <a:latin typeface="Open Sans"/>
                        </a:rPr>
                        <a:t>An additional LDL-C reduction of approximately 50% (range 25-70%) alone or in combination with statins or ezetimibe. </a:t>
                      </a:r>
                      <a:r>
                        <a:rPr lang="en-US" sz="1000" baseline="30000" dirty="0">
                          <a:effectLst/>
                          <a:latin typeface="Open Sans"/>
                        </a:rPr>
                        <a:t>3,4</a:t>
                      </a:r>
                      <a:r>
                        <a:rPr lang="en-US" sz="1000" dirty="0">
                          <a:effectLst/>
                          <a:latin typeface="Open Sans"/>
                        </a:rPr>
                        <a:t> </a:t>
                      </a:r>
                    </a:p>
                  </a:txBody>
                  <a:tcPr marL="68580" marR="68580" marT="0" marB="0"/>
                </a:tc>
                <a:tc>
                  <a:txBody>
                    <a:bodyPr/>
                    <a:lstStyle/>
                    <a:p>
                      <a:r>
                        <a:rPr lang="en-US" sz="1000" dirty="0">
                          <a:effectLst/>
                          <a:latin typeface="Open Sans"/>
                        </a:rPr>
                        <a:t>Two CV outcomes studies in secondary prevention on top of statins </a:t>
                      </a:r>
                      <a:r>
                        <a:rPr lang="en-US" sz="1000" baseline="30000" dirty="0">
                          <a:effectLst/>
                          <a:latin typeface="Open Sans"/>
                        </a:rPr>
                        <a:t>11,12</a:t>
                      </a:r>
                      <a:endParaRPr lang="en-US" sz="1000" dirty="0">
                        <a:effectLst/>
                        <a:latin typeface="Open Sans"/>
                      </a:endParaRPr>
                    </a:p>
                    <a:p>
                      <a:r>
                        <a:rPr lang="en-US" sz="1000" dirty="0">
                          <a:effectLst/>
                          <a:latin typeface="Open Sans"/>
                        </a:rPr>
                        <a:t>For every 10,000 people treated for 2.5 years: </a:t>
                      </a:r>
                    </a:p>
                    <a:p>
                      <a:pPr marL="342900" lvl="0" indent="-342900"/>
                      <a:r>
                        <a:rPr lang="en-US" sz="1000" dirty="0">
                          <a:effectLst/>
                          <a:latin typeface="Open Sans"/>
                        </a:rPr>
                        <a:t>Approximately 150 major CV events avoided</a:t>
                      </a:r>
                    </a:p>
                    <a:p>
                      <a:pPr marL="342900" lvl="0" indent="-342900"/>
                      <a:r>
                        <a:rPr lang="en-US" sz="1000" dirty="0">
                          <a:effectLst/>
                          <a:latin typeface="Open Sans"/>
                        </a:rPr>
                        <a:t>NNT over 2.5 years = 65</a:t>
                      </a:r>
                      <a:r>
                        <a:rPr lang="en-US" sz="1000" baseline="30000" dirty="0">
                          <a:effectLst/>
                          <a:latin typeface="Open Sans"/>
                        </a:rPr>
                        <a:t>13</a:t>
                      </a:r>
                      <a:endParaRPr lang="en-US" sz="1000" dirty="0">
                        <a:effectLst/>
                        <a:latin typeface="Open Sans"/>
                      </a:endParaRPr>
                    </a:p>
                  </a:txBody>
                  <a:tcPr marL="68580" marR="68580" marT="0" marB="0"/>
                </a:tc>
                <a:tc>
                  <a:txBody>
                    <a:bodyPr/>
                    <a:lstStyle/>
                    <a:p>
                      <a:r>
                        <a:rPr lang="en-US" sz="1000" dirty="0">
                          <a:effectLst/>
                          <a:latin typeface="Open Sans"/>
                        </a:rPr>
                        <a:t>Safety data has been established over 7 years </a:t>
                      </a:r>
                    </a:p>
                  </a:txBody>
                  <a:tcPr marL="68580" marR="68580" marT="0" marB="0"/>
                </a:tc>
                <a:extLst>
                  <a:ext uri="{0D108BD9-81ED-4DB2-BD59-A6C34878D82A}">
                    <a16:rowId xmlns:a16="http://schemas.microsoft.com/office/drawing/2014/main" val="2581409918"/>
                  </a:ext>
                </a:extLst>
              </a:tr>
              <a:tr h="964191">
                <a:tc>
                  <a:txBody>
                    <a:bodyPr/>
                    <a:lstStyle/>
                    <a:p>
                      <a:r>
                        <a:rPr lang="en-US" sz="1000" err="1">
                          <a:effectLst/>
                          <a:latin typeface="Open Sans"/>
                        </a:rPr>
                        <a:t>Bempedoic</a:t>
                      </a:r>
                      <a:r>
                        <a:rPr lang="en-US" sz="1000" dirty="0">
                          <a:effectLst/>
                          <a:latin typeface="Open Sans"/>
                        </a:rPr>
                        <a:t> acid</a:t>
                      </a:r>
                    </a:p>
                    <a:p>
                      <a:endParaRPr lang="en-US" sz="1000" dirty="0">
                        <a:effectLst/>
                        <a:latin typeface="Open Sans"/>
                      </a:endParaRPr>
                    </a:p>
                  </a:txBody>
                  <a:tcPr marL="68580" marR="68580" marT="0" marB="0"/>
                </a:tc>
                <a:tc>
                  <a:txBody>
                    <a:bodyPr/>
                    <a:lstStyle/>
                    <a:p>
                      <a:r>
                        <a:rPr lang="en-US" sz="1000" dirty="0">
                          <a:effectLst/>
                          <a:latin typeface="Open Sans"/>
                        </a:rPr>
                        <a:t>For use where statins are not tolerated in combination with ezetimibe, if ezetimibe alone does not control LDL-C well enough</a:t>
                      </a:r>
                    </a:p>
                  </a:txBody>
                  <a:tcPr marL="68580" marR="68580" marT="0" marB="0"/>
                </a:tc>
                <a:tc>
                  <a:txBody>
                    <a:bodyPr/>
                    <a:lstStyle/>
                    <a:p>
                      <a:r>
                        <a:rPr lang="en-US" sz="1000" dirty="0">
                          <a:effectLst/>
                          <a:latin typeface="Open Sans"/>
                        </a:rPr>
                        <a:t>Oral tablet given once daily </a:t>
                      </a:r>
                    </a:p>
                  </a:txBody>
                  <a:tcPr marL="68580" marR="68580" marT="0" marB="0"/>
                </a:tc>
                <a:tc>
                  <a:txBody>
                    <a:bodyPr/>
                    <a:lstStyle/>
                    <a:p>
                      <a:r>
                        <a:rPr lang="en-US" sz="1000" dirty="0">
                          <a:effectLst/>
                          <a:latin typeface="Open Sans"/>
                        </a:rPr>
                        <a:t>An additional LDL-C reduction of approximately 28% (range 22-33%) when combined with ezetimibe</a:t>
                      </a:r>
                      <a:r>
                        <a:rPr lang="en-US" sz="1000" baseline="30000" dirty="0">
                          <a:effectLst/>
                          <a:latin typeface="Open Sans"/>
                        </a:rPr>
                        <a:t>5</a:t>
                      </a:r>
                      <a:endParaRPr lang="en-US" sz="1000" dirty="0">
                        <a:effectLst/>
                        <a:latin typeface="Open Sans"/>
                      </a:endParaRPr>
                    </a:p>
                  </a:txBody>
                  <a:tcPr marL="68580" marR="68580" marT="0" marB="0"/>
                </a:tc>
                <a:tc>
                  <a:txBody>
                    <a:bodyPr/>
                    <a:lstStyle/>
                    <a:p>
                      <a:r>
                        <a:rPr lang="en-US" sz="1000" dirty="0">
                          <a:effectLst/>
                          <a:latin typeface="Open Sans"/>
                        </a:rPr>
                        <a:t>No CV outcomes data.  </a:t>
                      </a:r>
                    </a:p>
                    <a:p>
                      <a:r>
                        <a:rPr lang="en-US" sz="1000" dirty="0">
                          <a:effectLst/>
                          <a:latin typeface="Open Sans"/>
                        </a:rPr>
                        <a:t>On-going studies due to report in 2022.  </a:t>
                      </a:r>
                    </a:p>
                  </a:txBody>
                  <a:tcPr marL="68580" marR="68580" marT="0" marB="0"/>
                </a:tc>
                <a:tc>
                  <a:txBody>
                    <a:bodyPr/>
                    <a:lstStyle/>
                    <a:p>
                      <a:r>
                        <a:rPr lang="en-US" sz="1000" dirty="0">
                          <a:effectLst/>
                          <a:latin typeface="Open Sans"/>
                        </a:rPr>
                        <a:t>Short term safety data from trials of up to 2 years.  </a:t>
                      </a:r>
                    </a:p>
                  </a:txBody>
                  <a:tcPr marL="68580" marR="68580" marT="0" marB="0"/>
                </a:tc>
                <a:extLst>
                  <a:ext uri="{0D108BD9-81ED-4DB2-BD59-A6C34878D82A}">
                    <a16:rowId xmlns:a16="http://schemas.microsoft.com/office/drawing/2014/main" val="4084095762"/>
                  </a:ext>
                </a:extLst>
              </a:tr>
              <a:tr h="803493">
                <a:tc>
                  <a:txBody>
                    <a:bodyPr/>
                    <a:lstStyle/>
                    <a:p>
                      <a:r>
                        <a:rPr lang="en-US" sz="1000" err="1">
                          <a:effectLst/>
                          <a:latin typeface="Open Sans"/>
                        </a:rPr>
                        <a:t>Inclisiran</a:t>
                      </a:r>
                      <a:r>
                        <a:rPr lang="en-US" sz="1000" dirty="0">
                          <a:effectLst/>
                          <a:latin typeface="Open Sans"/>
                        </a:rPr>
                        <a:t> </a:t>
                      </a:r>
                    </a:p>
                  </a:txBody>
                  <a:tcPr marL="68580" marR="68580" marT="0" marB="0"/>
                </a:tc>
                <a:tc>
                  <a:txBody>
                    <a:bodyPr/>
                    <a:lstStyle/>
                    <a:p>
                      <a:r>
                        <a:rPr lang="en-US" sz="1000" dirty="0">
                          <a:effectLst/>
                          <a:latin typeface="Open Sans"/>
                        </a:rPr>
                        <a:t>Secondary prevention in patients who meet eligibility criteria </a:t>
                      </a:r>
                    </a:p>
                  </a:txBody>
                  <a:tcPr marL="68580" marR="68580" marT="0" marB="0"/>
                </a:tc>
                <a:tc>
                  <a:txBody>
                    <a:bodyPr/>
                    <a:lstStyle/>
                    <a:p>
                      <a:r>
                        <a:rPr lang="en-US" sz="1000" dirty="0">
                          <a:effectLst/>
                          <a:latin typeface="Open Sans"/>
                        </a:rPr>
                        <a:t>S/C injection administered by a healthcare professional every six months, once </a:t>
                      </a:r>
                      <a:r>
                        <a:rPr lang="en-US" sz="1000" err="1">
                          <a:effectLst/>
                          <a:latin typeface="Open Sans"/>
                        </a:rPr>
                        <a:t>stabilised</a:t>
                      </a:r>
                      <a:endParaRPr lang="en-US" sz="1000" dirty="0">
                        <a:effectLst/>
                        <a:latin typeface="Open Sans"/>
                      </a:endParaRPr>
                    </a:p>
                  </a:txBody>
                  <a:tcPr marL="68580" marR="68580" marT="0" marB="0"/>
                </a:tc>
                <a:tc>
                  <a:txBody>
                    <a:bodyPr/>
                    <a:lstStyle/>
                    <a:p>
                      <a:r>
                        <a:rPr lang="en-US" sz="1000" dirty="0">
                          <a:effectLst/>
                          <a:latin typeface="Open Sans"/>
                        </a:rPr>
                        <a:t>An additional LDL-C reduction of approximately 50% (range 48-52%) alone or in combination with statins or ezetimibe</a:t>
                      </a:r>
                      <a:r>
                        <a:rPr lang="en-US" sz="1000" baseline="30000" dirty="0">
                          <a:effectLst/>
                          <a:latin typeface="Open Sans"/>
                        </a:rPr>
                        <a:t>6</a:t>
                      </a:r>
                      <a:endParaRPr lang="en-US" sz="1000" dirty="0">
                        <a:effectLst/>
                        <a:latin typeface="Open Sans"/>
                      </a:endParaRPr>
                    </a:p>
                  </a:txBody>
                  <a:tcPr marL="68580" marR="68580" marT="0" marB="0"/>
                </a:tc>
                <a:tc>
                  <a:txBody>
                    <a:bodyPr/>
                    <a:lstStyle/>
                    <a:p>
                      <a:r>
                        <a:rPr lang="en-US" sz="1000" dirty="0">
                          <a:effectLst/>
                          <a:latin typeface="Open Sans"/>
                        </a:rPr>
                        <a:t>No CV outcomes data.</a:t>
                      </a:r>
                    </a:p>
                    <a:p>
                      <a:r>
                        <a:rPr lang="en-US" sz="1000" dirty="0">
                          <a:effectLst/>
                          <a:latin typeface="Open Sans"/>
                        </a:rPr>
                        <a:t>On-going studies due to report in 2026.  </a:t>
                      </a:r>
                    </a:p>
                  </a:txBody>
                  <a:tcPr marL="68580" marR="68580" marT="0" marB="0"/>
                </a:tc>
                <a:tc>
                  <a:txBody>
                    <a:bodyPr/>
                    <a:lstStyle/>
                    <a:p>
                      <a:r>
                        <a:rPr lang="en-US" sz="1000" dirty="0">
                          <a:effectLst/>
                          <a:latin typeface="Open Sans"/>
                        </a:rPr>
                        <a:t>Short term safety data from trials of up to 2 years.  </a:t>
                      </a:r>
                    </a:p>
                  </a:txBody>
                  <a:tcPr marL="68580" marR="68580" marT="0" marB="0"/>
                </a:tc>
                <a:extLst>
                  <a:ext uri="{0D108BD9-81ED-4DB2-BD59-A6C34878D82A}">
                    <a16:rowId xmlns:a16="http://schemas.microsoft.com/office/drawing/2014/main" val="4254355886"/>
                  </a:ext>
                </a:extLst>
              </a:tr>
            </a:tbl>
          </a:graphicData>
        </a:graphic>
      </p:graphicFrame>
      <p:sp>
        <p:nvSpPr>
          <p:cNvPr id="3" name="TextBox 2">
            <a:extLst>
              <a:ext uri="{FF2B5EF4-FFF2-40B4-BE49-F238E27FC236}">
                <a16:creationId xmlns:a16="http://schemas.microsoft.com/office/drawing/2014/main" id="{4B114C93-469E-AC69-470E-B0E49F1C8866}"/>
              </a:ext>
            </a:extLst>
          </p:cNvPr>
          <p:cNvSpPr txBox="1"/>
          <p:nvPr/>
        </p:nvSpPr>
        <p:spPr>
          <a:xfrm>
            <a:off x="2122227" y="6400759"/>
            <a:ext cx="9941743" cy="461665"/>
          </a:xfrm>
          <a:prstGeom prst="rect">
            <a:avLst/>
          </a:prstGeom>
          <a:noFill/>
        </p:spPr>
        <p:txBody>
          <a:bodyPr wrap="square" rtlCol="0">
            <a:spAutoFit/>
          </a:bodyPr>
          <a:lstStyle/>
          <a:p>
            <a:r>
              <a:rPr lang="en-GB" sz="600" b="1" dirty="0">
                <a:effectLst/>
                <a:ea typeface="Times New Roman" panose="02020603050405020304" pitchFamily="18" charset="0"/>
              </a:rPr>
              <a:t>References: </a:t>
            </a:r>
            <a:endParaRPr lang="en-GB" sz="600" dirty="0">
              <a:effectLst/>
              <a:ea typeface="Times New Roman" panose="02020603050405020304" pitchFamily="18" charset="0"/>
            </a:endParaRPr>
          </a:p>
          <a:p>
            <a:r>
              <a:rPr lang="en-GB" sz="600" dirty="0">
                <a:effectLst/>
                <a:ea typeface="Times New Roman" panose="02020603050405020304" pitchFamily="18" charset="0"/>
              </a:rPr>
              <a:t>1.  NICE CG181 2014 </a:t>
            </a:r>
            <a:r>
              <a:rPr lang="en-GB" sz="600" u="sng" dirty="0">
                <a:solidFill>
                  <a:srgbClr val="0563C1"/>
                </a:solidFill>
                <a:effectLst/>
                <a:ea typeface="Times New Roman" panose="02020603050405020304" pitchFamily="18" charset="0"/>
                <a:hlinkClick r:id="rId2"/>
              </a:rPr>
              <a:t>https://www.nice.org.uk/guidance/cg181/chapter/1-recommendations</a:t>
            </a:r>
            <a:r>
              <a:rPr lang="en-GB" sz="600" dirty="0">
                <a:effectLst/>
                <a:ea typeface="Times New Roman" panose="02020603050405020304" pitchFamily="18" charset="0"/>
              </a:rPr>
              <a:t>; 2. NICE TA385 2016 </a:t>
            </a:r>
            <a:r>
              <a:rPr lang="en-GB" sz="600" u="sng" dirty="0">
                <a:solidFill>
                  <a:srgbClr val="0563C1"/>
                </a:solidFill>
                <a:effectLst/>
                <a:ea typeface="Times New Roman" panose="02020603050405020304" pitchFamily="18" charset="0"/>
                <a:hlinkClick r:id="rId3"/>
              </a:rPr>
              <a:t>https://www.nice.org.uk/guidance/ta385</a:t>
            </a:r>
            <a:r>
              <a:rPr lang="en-GB" sz="600" dirty="0">
                <a:effectLst/>
                <a:ea typeface="Times New Roman" panose="02020603050405020304" pitchFamily="18" charset="0"/>
              </a:rPr>
              <a:t>; 3.  NICE TA393 2016.  https://www.nice.org.uk/guidance/ta394    4. NICE TA394 2016.  </a:t>
            </a:r>
            <a:r>
              <a:rPr lang="en-GB" sz="600" u="sng" dirty="0">
                <a:solidFill>
                  <a:srgbClr val="0563C1"/>
                </a:solidFill>
                <a:effectLst/>
                <a:ea typeface="Times New Roman" panose="02020603050405020304" pitchFamily="18" charset="0"/>
                <a:hlinkClick r:id="rId4"/>
              </a:rPr>
              <a:t>https://www.nice.org.uk/guidance/ta394</a:t>
            </a:r>
            <a:r>
              <a:rPr lang="en-GB" sz="600" dirty="0">
                <a:effectLst/>
                <a:ea typeface="Times New Roman" panose="02020603050405020304" pitchFamily="18" charset="0"/>
              </a:rPr>
              <a:t>  5.  NICE TA694 2021.  </a:t>
            </a:r>
            <a:r>
              <a:rPr lang="en-GB" sz="600" u="sng" dirty="0">
                <a:solidFill>
                  <a:srgbClr val="0563C1"/>
                </a:solidFill>
                <a:effectLst/>
                <a:ea typeface="Times New Roman" panose="02020603050405020304" pitchFamily="18" charset="0"/>
                <a:hlinkClick r:id="rId5"/>
              </a:rPr>
              <a:t>https://www.nice.org.uk/guidance/ta694</a:t>
            </a:r>
            <a:r>
              <a:rPr lang="en-GB" sz="600" dirty="0">
                <a:effectLst/>
                <a:ea typeface="Times New Roman" panose="02020603050405020304" pitchFamily="18" charset="0"/>
              </a:rPr>
              <a:t>  6. NICE TA733 2021. </a:t>
            </a:r>
            <a:r>
              <a:rPr lang="en-GB" sz="600" u="sng" dirty="0">
                <a:solidFill>
                  <a:srgbClr val="0563C1"/>
                </a:solidFill>
                <a:effectLst/>
                <a:ea typeface="Times New Roman" panose="02020603050405020304" pitchFamily="18" charset="0"/>
                <a:hlinkClick r:id="rId6"/>
              </a:rPr>
              <a:t>https://www.nice.org.uk/guidance/ta733</a:t>
            </a:r>
            <a:r>
              <a:rPr lang="en-GB" sz="600" dirty="0">
                <a:effectLst/>
                <a:ea typeface="Times New Roman" panose="02020603050405020304" pitchFamily="18" charset="0"/>
              </a:rPr>
              <a:t>.  7.  </a:t>
            </a:r>
            <a:r>
              <a:rPr lang="en-GB" sz="600" kern="1200" dirty="0">
                <a:solidFill>
                  <a:srgbClr val="000000"/>
                </a:solidFill>
                <a:effectLst/>
                <a:ea typeface="Times New Roman" panose="02020603050405020304" pitchFamily="18" charset="0"/>
              </a:rPr>
              <a:t>Collins et al.  2016.  Lancet 2016; 388: 2532–61.  8.  Cannon CP et al.  2015. </a:t>
            </a:r>
            <a:r>
              <a:rPr lang="en-GB" sz="600" dirty="0">
                <a:solidFill>
                  <a:srgbClr val="666666"/>
                </a:solidFill>
                <a:effectLst/>
                <a:ea typeface="Times New Roman" panose="02020603050405020304" pitchFamily="18" charset="0"/>
              </a:rPr>
              <a:t>N Engl J Med 2015; 372:2387-2397;  9.  </a:t>
            </a:r>
            <a:r>
              <a:rPr lang="en-GB" sz="600" dirty="0" err="1">
                <a:solidFill>
                  <a:srgbClr val="666666"/>
                </a:solidFill>
                <a:effectLst/>
                <a:ea typeface="Times New Roman" panose="02020603050405020304" pitchFamily="18" charset="0"/>
              </a:rPr>
              <a:t>Amerenco</a:t>
            </a:r>
            <a:r>
              <a:rPr lang="en-GB" sz="600" dirty="0">
                <a:solidFill>
                  <a:srgbClr val="666666"/>
                </a:solidFill>
                <a:effectLst/>
                <a:ea typeface="Times New Roman" panose="02020603050405020304" pitchFamily="18" charset="0"/>
              </a:rPr>
              <a:t> P et al. 2020. N Engl J Med 2020; 382:9-19;  10. Can Fam Physician. 2015 Mar; 61(3): 251. 11. </a:t>
            </a:r>
            <a:r>
              <a:rPr lang="en-GB" sz="600" dirty="0" err="1">
                <a:solidFill>
                  <a:srgbClr val="666666"/>
                </a:solidFill>
                <a:effectLst/>
                <a:ea typeface="Times New Roman" panose="02020603050405020304" pitchFamily="18" charset="0"/>
              </a:rPr>
              <a:t>Sabatine</a:t>
            </a:r>
            <a:r>
              <a:rPr lang="en-GB" sz="600" dirty="0">
                <a:solidFill>
                  <a:srgbClr val="666666"/>
                </a:solidFill>
                <a:effectLst/>
                <a:ea typeface="Times New Roman" panose="02020603050405020304" pitchFamily="18" charset="0"/>
              </a:rPr>
              <a:t> et al.  2017: N Engl J Med 2017; 376:1713-1722;  12.  Schwarz GG et al.  2018.  N Engl J Med 2018; 379:2097-2107;  13.  Can Fam Physician. 2018 Sep; 64(9): 669.</a:t>
            </a:r>
            <a:endParaRPr lang="en-GB" sz="600" dirty="0">
              <a:effectLst/>
              <a:ea typeface="Times New Roman" panose="02020603050405020304" pitchFamily="18" charset="0"/>
            </a:endParaRPr>
          </a:p>
        </p:txBody>
      </p:sp>
      <p:sp>
        <p:nvSpPr>
          <p:cNvPr id="4" name="Title 4">
            <a:extLst>
              <a:ext uri="{FF2B5EF4-FFF2-40B4-BE49-F238E27FC236}">
                <a16:creationId xmlns:a16="http://schemas.microsoft.com/office/drawing/2014/main" id="{7832C41A-760A-05AF-F53D-716E2FE0FEBC}"/>
              </a:ext>
            </a:extLst>
          </p:cNvPr>
          <p:cNvSpPr>
            <a:spLocks noGrp="1"/>
          </p:cNvSpPr>
          <p:nvPr>
            <p:ph type="title"/>
          </p:nvPr>
        </p:nvSpPr>
        <p:spPr>
          <a:xfrm>
            <a:off x="183113" y="217288"/>
            <a:ext cx="8492681" cy="493031"/>
          </a:xfrm>
        </p:spPr>
        <p:txBody>
          <a:bodyPr>
            <a:noAutofit/>
          </a:bodyPr>
          <a:lstStyle/>
          <a:p>
            <a:r>
              <a:rPr lang="en-GB" sz="3400" b="1" dirty="0">
                <a:solidFill>
                  <a:srgbClr val="002060"/>
                </a:solidFill>
                <a:latin typeface="Aleo"/>
                <a:cs typeface="Calibri Light"/>
              </a:rPr>
              <a:t>Summary of Lipid Lowering Therapies</a:t>
            </a:r>
          </a:p>
        </p:txBody>
      </p:sp>
    </p:spTree>
    <p:extLst>
      <p:ext uri="{BB962C8B-B14F-4D97-AF65-F5344CB8AC3E}">
        <p14:creationId xmlns:p14="http://schemas.microsoft.com/office/powerpoint/2010/main" val="1509891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59D4C-4822-4D62-A0AC-E79EE7B406DA}"/>
              </a:ext>
            </a:extLst>
          </p:cNvPr>
          <p:cNvSpPr>
            <a:spLocks noGrp="1"/>
          </p:cNvSpPr>
          <p:nvPr>
            <p:ph type="title"/>
          </p:nvPr>
        </p:nvSpPr>
        <p:spPr>
          <a:xfrm>
            <a:off x="395856" y="187565"/>
            <a:ext cx="9499270" cy="1027438"/>
          </a:xfrm>
        </p:spPr>
        <p:txBody>
          <a:bodyPr>
            <a:noAutofit/>
          </a:bodyPr>
          <a:lstStyle/>
          <a:p>
            <a:r>
              <a:rPr lang="en-GB" sz="3400" b="1" dirty="0" err="1">
                <a:solidFill>
                  <a:srgbClr val="002060"/>
                </a:solidFill>
                <a:latin typeface="Aleo" panose="00000500000000000000" pitchFamily="2" charset="0"/>
                <a:cs typeface="Calibri Light"/>
              </a:rPr>
              <a:t>Inclisiran</a:t>
            </a:r>
            <a:r>
              <a:rPr lang="en-GB" sz="3400" b="1" dirty="0">
                <a:solidFill>
                  <a:srgbClr val="002060"/>
                </a:solidFill>
                <a:latin typeface="Aleo" panose="00000500000000000000" pitchFamily="2" charset="0"/>
                <a:cs typeface="Calibri Light"/>
              </a:rPr>
              <a:t> for Secondary Prevention </a:t>
            </a:r>
            <a:br>
              <a:rPr lang="en-GB" sz="3400" b="1" dirty="0">
                <a:solidFill>
                  <a:srgbClr val="002060"/>
                </a:solidFill>
                <a:latin typeface="Aleo" panose="00000500000000000000" pitchFamily="2" charset="0"/>
                <a:cs typeface="Calibri Light"/>
              </a:rPr>
            </a:br>
            <a:r>
              <a:rPr lang="en-GB" b="1" dirty="0">
                <a:solidFill>
                  <a:srgbClr val="002060"/>
                </a:solidFill>
                <a:latin typeface="Aleo" panose="00000500000000000000" pitchFamily="2" charset="0"/>
                <a:cs typeface="Calibri Light"/>
              </a:rPr>
              <a:t>(NICE TA* recommendation) </a:t>
            </a:r>
            <a:endParaRPr lang="en-GB" sz="3400" b="1" dirty="0">
              <a:solidFill>
                <a:srgbClr val="002060"/>
              </a:solidFill>
              <a:latin typeface="Aleo" panose="00000500000000000000" pitchFamily="2" charset="0"/>
            </a:endParaRPr>
          </a:p>
        </p:txBody>
      </p:sp>
      <p:sp>
        <p:nvSpPr>
          <p:cNvPr id="3" name="Content Placeholder 2">
            <a:extLst>
              <a:ext uri="{FF2B5EF4-FFF2-40B4-BE49-F238E27FC236}">
                <a16:creationId xmlns:a16="http://schemas.microsoft.com/office/drawing/2014/main" id="{F81FA858-AE16-DE23-4E63-9B394EDF19C5}"/>
              </a:ext>
            </a:extLst>
          </p:cNvPr>
          <p:cNvSpPr>
            <a:spLocks noGrp="1"/>
          </p:cNvSpPr>
          <p:nvPr>
            <p:ph idx="1"/>
          </p:nvPr>
        </p:nvSpPr>
        <p:spPr>
          <a:xfrm>
            <a:off x="471944" y="1215003"/>
            <a:ext cx="11248112" cy="5429154"/>
          </a:xfrm>
        </p:spPr>
        <p:txBody>
          <a:bodyPr vert="horz" lIns="91440" tIns="45720" rIns="91440" bIns="45720" rtlCol="0" anchor="t">
            <a:noAutofit/>
          </a:bodyPr>
          <a:lstStyle/>
          <a:p>
            <a:pPr>
              <a:lnSpc>
                <a:spcPct val="100000"/>
              </a:lnSpc>
              <a:buClr>
                <a:schemeClr val="tx1"/>
              </a:buClr>
            </a:pPr>
            <a:r>
              <a:rPr lang="en-GB" sz="1800" b="1" dirty="0">
                <a:solidFill>
                  <a:srgbClr val="00B0F0"/>
                </a:solidFill>
                <a:latin typeface="Open Sans"/>
                <a:ea typeface="Open Sans"/>
                <a:cs typeface="Calibri"/>
                <a:hlinkClick r:id="rId2">
                  <a:extLst>
                    <a:ext uri="{A12FA001-AC4F-418D-AE19-62706E023703}">
                      <ahyp:hlinkClr xmlns:ahyp="http://schemas.microsoft.com/office/drawing/2018/hyperlinkcolor" val="tx"/>
                    </a:ext>
                  </a:extLst>
                </a:hlinkClick>
              </a:rPr>
              <a:t>Inclisiran</a:t>
            </a:r>
            <a:r>
              <a:rPr lang="en-GB" sz="1800" b="1" dirty="0">
                <a:solidFill>
                  <a:srgbClr val="00B0F0"/>
                </a:solidFill>
                <a:latin typeface="Open Sans"/>
                <a:ea typeface="Open Sans"/>
                <a:cs typeface="Calibri"/>
              </a:rPr>
              <a:t> </a:t>
            </a:r>
            <a:r>
              <a:rPr lang="en-GB" sz="1800" dirty="0">
                <a:latin typeface="Open Sans"/>
                <a:ea typeface="Open Sans"/>
                <a:cs typeface="Calibri"/>
              </a:rPr>
              <a:t>is indicated for patients:</a:t>
            </a:r>
          </a:p>
          <a:p>
            <a:pPr marL="445770" lvl="1" indent="-174625">
              <a:lnSpc>
                <a:spcPct val="100000"/>
              </a:lnSpc>
              <a:buClr>
                <a:schemeClr val="tx1"/>
              </a:buClr>
            </a:pPr>
            <a:r>
              <a:rPr lang="en-GB" sz="1800" dirty="0">
                <a:latin typeface="Open Sans"/>
                <a:ea typeface="Open Sans"/>
                <a:cs typeface="Calibri"/>
              </a:rPr>
              <a:t>With established CVD</a:t>
            </a:r>
          </a:p>
          <a:p>
            <a:pPr marL="445770" lvl="1" indent="-174625">
              <a:lnSpc>
                <a:spcPct val="100000"/>
              </a:lnSpc>
              <a:buClr>
                <a:schemeClr val="tx1"/>
              </a:buClr>
            </a:pPr>
            <a:r>
              <a:rPr lang="en-GB" sz="1800" dirty="0">
                <a:latin typeface="Open Sans"/>
                <a:ea typeface="Open Sans"/>
                <a:cs typeface="Calibri"/>
              </a:rPr>
              <a:t>On optimal oral lipid lowering therapy including high intensity statins where tolerated </a:t>
            </a:r>
          </a:p>
          <a:p>
            <a:pPr marL="445770" lvl="1" indent="-174625">
              <a:lnSpc>
                <a:spcPct val="100000"/>
              </a:lnSpc>
              <a:buClr>
                <a:schemeClr val="tx1"/>
              </a:buClr>
            </a:pPr>
            <a:r>
              <a:rPr lang="en-GB" sz="1800" dirty="0">
                <a:latin typeface="Open Sans"/>
                <a:ea typeface="Open Sans"/>
                <a:cs typeface="Calibri"/>
              </a:rPr>
              <a:t>Where LDL-C remains ≥ 2.6mmol/L </a:t>
            </a:r>
          </a:p>
          <a:p>
            <a:pPr>
              <a:lnSpc>
                <a:spcPct val="100000"/>
              </a:lnSpc>
            </a:pPr>
            <a:r>
              <a:rPr lang="en-GB" sz="1800" dirty="0" err="1">
                <a:latin typeface="Open Sans"/>
                <a:ea typeface="Open Sans"/>
                <a:cs typeface="Calibri"/>
              </a:rPr>
              <a:t>Inclisiran</a:t>
            </a:r>
            <a:r>
              <a:rPr lang="en-GB" sz="1800" dirty="0">
                <a:latin typeface="Open Sans"/>
                <a:ea typeface="Open Sans"/>
                <a:cs typeface="Calibri"/>
              </a:rPr>
              <a:t> lowers LDL-C by approx. 50%, but there are currently no long term CVD outcome data or safety data which should be taken into account when making a shared decision with the patient about appropriate treatment choices.</a:t>
            </a:r>
          </a:p>
          <a:p>
            <a:pPr>
              <a:lnSpc>
                <a:spcPct val="100000"/>
              </a:lnSpc>
            </a:pPr>
            <a:r>
              <a:rPr lang="en-GB" sz="1800" dirty="0" err="1">
                <a:latin typeface="Open Sans"/>
                <a:ea typeface="Open Sans"/>
                <a:cs typeface="Calibri"/>
              </a:rPr>
              <a:t>Inclisiran</a:t>
            </a:r>
            <a:r>
              <a:rPr lang="en-GB" sz="1800" dirty="0">
                <a:latin typeface="Open Sans"/>
                <a:ea typeface="Open Sans"/>
                <a:cs typeface="Calibri"/>
              </a:rPr>
              <a:t> is administered at a dose of 284mg by subcutaneous injection.</a:t>
            </a:r>
          </a:p>
          <a:p>
            <a:pPr>
              <a:lnSpc>
                <a:spcPct val="100000"/>
              </a:lnSpc>
            </a:pPr>
            <a:r>
              <a:rPr lang="en-GB" sz="1800" dirty="0">
                <a:latin typeface="Open Sans"/>
                <a:ea typeface="Open Sans"/>
                <a:cs typeface="Calibri"/>
              </a:rPr>
              <a:t>It should be given at month 0 (initiation), month 3, month 9 and then every 6 months thereafter.  </a:t>
            </a:r>
          </a:p>
          <a:p>
            <a:pPr marL="445770" lvl="1" indent="-174625">
              <a:lnSpc>
                <a:spcPct val="100000"/>
              </a:lnSpc>
            </a:pPr>
            <a:r>
              <a:rPr lang="en-GB" sz="1800" dirty="0">
                <a:latin typeface="Open Sans"/>
                <a:ea typeface="Open Sans"/>
                <a:cs typeface="Calibri"/>
              </a:rPr>
              <a:t>If a planned dose is missed by more than 3 months, a new dosing schedule should be started again from month 0 as above. </a:t>
            </a:r>
          </a:p>
          <a:p>
            <a:pPr marL="445770" lvl="1" indent="-174625">
              <a:lnSpc>
                <a:spcPct val="100000"/>
              </a:lnSpc>
            </a:pPr>
            <a:r>
              <a:rPr lang="en-GB" sz="1800" dirty="0">
                <a:latin typeface="Open Sans"/>
                <a:ea typeface="Open Sans"/>
                <a:cs typeface="Calibri"/>
              </a:rPr>
              <a:t>It should be administered by a healthcare professional into the abdomen; alternative injection sites include the upper arm or thigh. </a:t>
            </a:r>
          </a:p>
          <a:p>
            <a:pPr>
              <a:lnSpc>
                <a:spcPct val="100000"/>
              </a:lnSpc>
            </a:pPr>
            <a:r>
              <a:rPr lang="en-GB" sz="1800" dirty="0">
                <a:latin typeface="Open Sans"/>
                <a:ea typeface="Open Sans"/>
                <a:cs typeface="Calibri"/>
              </a:rPr>
              <a:t>The only adverse reactions associated with </a:t>
            </a:r>
            <a:r>
              <a:rPr lang="en-GB" sz="1800" dirty="0" err="1">
                <a:latin typeface="Open Sans"/>
                <a:ea typeface="Open Sans"/>
                <a:cs typeface="Calibri"/>
              </a:rPr>
              <a:t>Inclisiran</a:t>
            </a:r>
            <a:r>
              <a:rPr lang="en-GB" sz="1800" dirty="0">
                <a:latin typeface="Open Sans"/>
                <a:ea typeface="Open Sans"/>
                <a:cs typeface="Calibri"/>
              </a:rPr>
              <a:t> reported to date are injection site reactions (8.2%)</a:t>
            </a:r>
          </a:p>
          <a:p>
            <a:pPr>
              <a:lnSpc>
                <a:spcPct val="100000"/>
              </a:lnSpc>
            </a:pPr>
            <a:r>
              <a:rPr lang="en-GB" sz="1800" dirty="0">
                <a:latin typeface="Open Sans"/>
                <a:ea typeface="Open Sans"/>
                <a:cs typeface="Calibri"/>
              </a:rPr>
              <a:t>More information on </a:t>
            </a:r>
            <a:r>
              <a:rPr lang="en-GB" sz="1800" dirty="0" err="1">
                <a:latin typeface="Open Sans"/>
                <a:ea typeface="Open Sans"/>
                <a:cs typeface="Calibri"/>
              </a:rPr>
              <a:t>Inclisiran</a:t>
            </a:r>
            <a:r>
              <a:rPr lang="en-GB" sz="1800" dirty="0">
                <a:latin typeface="Open Sans"/>
                <a:ea typeface="Open Sans"/>
                <a:cs typeface="Calibri"/>
              </a:rPr>
              <a:t> can be </a:t>
            </a:r>
            <a:r>
              <a:rPr lang="en-GB" sz="1800" dirty="0">
                <a:solidFill>
                  <a:schemeClr val="tx1"/>
                </a:solidFill>
                <a:latin typeface="Open Sans"/>
                <a:ea typeface="Open Sans"/>
                <a:cs typeface="Calibri"/>
              </a:rPr>
              <a:t>found</a:t>
            </a:r>
            <a:r>
              <a:rPr lang="en-GB" sz="1800" dirty="0">
                <a:solidFill>
                  <a:srgbClr val="00B0F0"/>
                </a:solidFill>
                <a:latin typeface="Open Sans"/>
                <a:ea typeface="Open Sans"/>
                <a:cs typeface="Calibri"/>
              </a:rPr>
              <a:t> </a:t>
            </a:r>
            <a:r>
              <a:rPr lang="en-GB" sz="1800" b="1" dirty="0">
                <a:solidFill>
                  <a:srgbClr val="00B0F0"/>
                </a:solidFill>
                <a:latin typeface="Open Sans"/>
                <a:ea typeface="Open Sans"/>
                <a:cs typeface="Calibri"/>
                <a:hlinkClick r:id="rId3">
                  <a:extLst>
                    <a:ext uri="{A12FA001-AC4F-418D-AE19-62706E023703}">
                      <ahyp:hlinkClr xmlns:ahyp="http://schemas.microsoft.com/office/drawing/2018/hyperlinkcolor" val="tx"/>
                    </a:ext>
                  </a:extLst>
                </a:hlinkClick>
              </a:rPr>
              <a:t>here</a:t>
            </a:r>
            <a:r>
              <a:rPr lang="en-GB" sz="1800" b="1" dirty="0">
                <a:solidFill>
                  <a:srgbClr val="00B0F0"/>
                </a:solidFill>
                <a:latin typeface="Open Sans"/>
                <a:ea typeface="Open Sans"/>
                <a:cs typeface="Calibri"/>
              </a:rPr>
              <a:t>.</a:t>
            </a:r>
          </a:p>
        </p:txBody>
      </p:sp>
      <p:sp>
        <p:nvSpPr>
          <p:cNvPr id="4" name="TextBox 3">
            <a:extLst>
              <a:ext uri="{FF2B5EF4-FFF2-40B4-BE49-F238E27FC236}">
                <a16:creationId xmlns:a16="http://schemas.microsoft.com/office/drawing/2014/main" id="{7C49D770-67E0-F6ED-0E31-1FA7FE93CA7A}"/>
              </a:ext>
            </a:extLst>
          </p:cNvPr>
          <p:cNvSpPr txBox="1"/>
          <p:nvPr/>
        </p:nvSpPr>
        <p:spPr>
          <a:xfrm>
            <a:off x="10383644" y="6434254"/>
            <a:ext cx="1488688" cy="26161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*Technology Appraisal</a:t>
            </a:r>
          </a:p>
        </p:txBody>
      </p:sp>
    </p:spTree>
    <p:extLst>
      <p:ext uri="{BB962C8B-B14F-4D97-AF65-F5344CB8AC3E}">
        <p14:creationId xmlns:p14="http://schemas.microsoft.com/office/powerpoint/2010/main" val="2223333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864D2-54DE-18FF-92EC-5742B3772AAB}"/>
              </a:ext>
            </a:extLst>
          </p:cNvPr>
          <p:cNvSpPr>
            <a:spLocks noGrp="1"/>
          </p:cNvSpPr>
          <p:nvPr>
            <p:ph type="title"/>
          </p:nvPr>
        </p:nvSpPr>
        <p:spPr>
          <a:xfrm>
            <a:off x="489856" y="261337"/>
            <a:ext cx="9619343" cy="1035199"/>
          </a:xfrm>
        </p:spPr>
        <p:txBody>
          <a:bodyPr>
            <a:noAutofit/>
          </a:bodyPr>
          <a:lstStyle/>
          <a:p>
            <a:r>
              <a:rPr lang="en-GB" sz="3400" b="1" dirty="0" err="1">
                <a:solidFill>
                  <a:srgbClr val="002060"/>
                </a:solidFill>
                <a:latin typeface="Aleo"/>
                <a:cs typeface="Calibri Light"/>
              </a:rPr>
              <a:t>Bempedoic</a:t>
            </a:r>
            <a:r>
              <a:rPr lang="en-GB" sz="3400" b="1" dirty="0">
                <a:solidFill>
                  <a:srgbClr val="002060"/>
                </a:solidFill>
                <a:latin typeface="Aleo"/>
                <a:cs typeface="Calibri Light"/>
              </a:rPr>
              <a:t> Acid for Use in Statin Intolerance </a:t>
            </a:r>
            <a:br>
              <a:rPr lang="en-GB" sz="3400" b="1" dirty="0">
                <a:solidFill>
                  <a:srgbClr val="002060"/>
                </a:solidFill>
                <a:latin typeface="Aleo"/>
                <a:cs typeface="Calibri Light"/>
              </a:rPr>
            </a:br>
            <a:r>
              <a:rPr lang="en-GB" b="1" dirty="0">
                <a:solidFill>
                  <a:srgbClr val="002060"/>
                </a:solidFill>
                <a:latin typeface="Aleo"/>
                <a:cs typeface="Calibri Light"/>
              </a:rPr>
              <a:t>(NICE TA* Recommendation) </a:t>
            </a:r>
            <a:endParaRPr lang="en-GB" sz="3400" b="1" dirty="0">
              <a:solidFill>
                <a:srgbClr val="002060"/>
              </a:solidFill>
              <a:latin typeface="Aleo"/>
            </a:endParaRPr>
          </a:p>
        </p:txBody>
      </p:sp>
      <p:sp>
        <p:nvSpPr>
          <p:cNvPr id="3" name="Content Placeholder 2">
            <a:extLst>
              <a:ext uri="{FF2B5EF4-FFF2-40B4-BE49-F238E27FC236}">
                <a16:creationId xmlns:a16="http://schemas.microsoft.com/office/drawing/2014/main" id="{4BD7BD25-C035-3120-5167-21AA41B27CBB}"/>
              </a:ext>
            </a:extLst>
          </p:cNvPr>
          <p:cNvSpPr>
            <a:spLocks noGrp="1"/>
          </p:cNvSpPr>
          <p:nvPr>
            <p:ph idx="1"/>
          </p:nvPr>
        </p:nvSpPr>
        <p:spPr>
          <a:xfrm>
            <a:off x="489856" y="1494430"/>
            <a:ext cx="11185804" cy="4749421"/>
          </a:xfrm>
        </p:spPr>
        <p:txBody>
          <a:bodyPr vert="horz" lIns="91440" tIns="45720" rIns="91440" bIns="45720" rtlCol="0" anchor="t">
            <a:noAutofit/>
          </a:bodyPr>
          <a:lstStyle/>
          <a:p>
            <a:r>
              <a:rPr lang="en-GB" sz="1800" b="1" dirty="0">
                <a:solidFill>
                  <a:srgbClr val="00B0F0"/>
                </a:solidFill>
                <a:latin typeface="Open Sans"/>
                <a:ea typeface="Calibri"/>
                <a:cs typeface="Calibri"/>
                <a:hlinkClick r:id="rId2">
                  <a:extLst>
                    <a:ext uri="{A12FA001-AC4F-418D-AE19-62706E023703}">
                      <ahyp:hlinkClr xmlns:ahyp="http://schemas.microsoft.com/office/drawing/2018/hyperlinkcolor" val="tx"/>
                    </a:ext>
                  </a:extLst>
                </a:hlinkClick>
              </a:rPr>
              <a:t>Bempedoic acid with ezetimibe</a:t>
            </a:r>
            <a:r>
              <a:rPr lang="en-GB" sz="1800" dirty="0">
                <a:solidFill>
                  <a:srgbClr val="00B0F0"/>
                </a:solidFill>
                <a:latin typeface="Open Sans"/>
                <a:ea typeface="Calibri"/>
                <a:cs typeface="Calibri"/>
              </a:rPr>
              <a:t> </a:t>
            </a:r>
            <a:r>
              <a:rPr lang="en-GB" sz="1800" dirty="0">
                <a:latin typeface="Open Sans"/>
                <a:ea typeface="Calibri"/>
                <a:cs typeface="Calibri"/>
              </a:rPr>
              <a:t>is recommended as an option for treating primary hypercholesterolaemia (heterozygous familial and non-familial) or mixed dyslipidaemia as an adjunct to diet in adults. It is recommended only if:</a:t>
            </a:r>
          </a:p>
          <a:p>
            <a:pPr lvl="1"/>
            <a:r>
              <a:rPr lang="en-GB" sz="1800" dirty="0">
                <a:latin typeface="Open Sans"/>
                <a:ea typeface="Open Sans"/>
                <a:cs typeface="Calibri"/>
              </a:rPr>
              <a:t>statins are contraindicated or not tolerated</a:t>
            </a:r>
          </a:p>
          <a:p>
            <a:pPr lvl="1"/>
            <a:r>
              <a:rPr lang="en-GB" sz="1800" dirty="0">
                <a:latin typeface="Open Sans"/>
                <a:ea typeface="Open Sans"/>
                <a:cs typeface="Calibri"/>
              </a:rPr>
              <a:t>ezetimibe alone does not control low-density lipoprotein cholesterol well enough </a:t>
            </a:r>
          </a:p>
          <a:p>
            <a:r>
              <a:rPr lang="en-GB" sz="1800" dirty="0" err="1">
                <a:latin typeface="Open Sans"/>
                <a:ea typeface="Open Sans"/>
                <a:cs typeface="Calibri"/>
              </a:rPr>
              <a:t>Bempedoic</a:t>
            </a:r>
            <a:r>
              <a:rPr lang="en-GB" sz="1800" dirty="0">
                <a:latin typeface="Open Sans"/>
                <a:ea typeface="Open Sans"/>
                <a:cs typeface="Calibri"/>
              </a:rPr>
              <a:t> acid with ezetimibe can be used as separate tablets or a fixed-dose combination.</a:t>
            </a:r>
          </a:p>
          <a:p>
            <a:r>
              <a:rPr lang="en-GB" sz="1800" dirty="0">
                <a:latin typeface="Open Sans"/>
                <a:ea typeface="Open Sans"/>
                <a:cs typeface="Calibri"/>
              </a:rPr>
              <a:t>The recommended dose of </a:t>
            </a:r>
            <a:r>
              <a:rPr lang="en-GB" sz="1800" dirty="0" err="1">
                <a:latin typeface="Open Sans"/>
                <a:ea typeface="Open Sans"/>
                <a:cs typeface="Calibri"/>
              </a:rPr>
              <a:t>bempedoic</a:t>
            </a:r>
            <a:r>
              <a:rPr lang="en-GB" sz="1800" dirty="0">
                <a:latin typeface="Open Sans"/>
                <a:ea typeface="Open Sans"/>
                <a:cs typeface="Calibri"/>
              </a:rPr>
              <a:t> acid is one film-coated tablet of 180 mg taken once daily.</a:t>
            </a:r>
          </a:p>
          <a:p>
            <a:r>
              <a:rPr lang="en-GB" sz="1800" dirty="0" err="1">
                <a:latin typeface="Open Sans"/>
                <a:ea typeface="Open Sans"/>
                <a:cs typeface="Calibri"/>
              </a:rPr>
              <a:t>Bempedoic</a:t>
            </a:r>
            <a:r>
              <a:rPr lang="en-GB" sz="1800" dirty="0">
                <a:latin typeface="Open Sans"/>
                <a:ea typeface="Open Sans"/>
                <a:cs typeface="Calibri"/>
              </a:rPr>
              <a:t> acid lowers LDL-C by an additional 28% (range 22-33%) when combined with ezetimibe.</a:t>
            </a:r>
          </a:p>
          <a:p>
            <a:r>
              <a:rPr lang="en-GB" sz="1800" dirty="0" err="1">
                <a:latin typeface="Open Sans"/>
                <a:ea typeface="Open Sans"/>
                <a:cs typeface="Calibri"/>
              </a:rPr>
              <a:t>Bempedoic</a:t>
            </a:r>
            <a:r>
              <a:rPr lang="en-GB" sz="1800" dirty="0">
                <a:latin typeface="Open Sans"/>
                <a:ea typeface="Open Sans"/>
                <a:cs typeface="Calibri"/>
              </a:rPr>
              <a:t> acid was associated with a slightly increased risk of tendon rupture, involving the biceps tendon, rotator cuff, or Achilles tendon. Other more commonly reported adverse events in clinical trials were upper respiratory tract infection, back pain, abdominal pain or discomfort, bronchitis, pain in extremity, anaemia, and elevated liver enzymes.</a:t>
            </a:r>
          </a:p>
          <a:p>
            <a:r>
              <a:rPr lang="en-GB" sz="1800" dirty="0">
                <a:latin typeface="Open Sans"/>
                <a:ea typeface="Calibri"/>
                <a:cs typeface="Calibri"/>
              </a:rPr>
              <a:t>More information on </a:t>
            </a:r>
            <a:r>
              <a:rPr lang="en-GB" sz="1800" dirty="0" err="1">
                <a:latin typeface="Open Sans"/>
                <a:ea typeface="Calibri"/>
                <a:cs typeface="Calibri"/>
              </a:rPr>
              <a:t>bempedoic</a:t>
            </a:r>
            <a:r>
              <a:rPr lang="en-GB" sz="1800" dirty="0">
                <a:latin typeface="Open Sans"/>
                <a:ea typeface="Calibri"/>
                <a:cs typeface="Calibri"/>
              </a:rPr>
              <a:t> acid can be found</a:t>
            </a:r>
            <a:r>
              <a:rPr lang="en-GB" sz="1800" dirty="0">
                <a:solidFill>
                  <a:srgbClr val="002060"/>
                </a:solidFill>
                <a:latin typeface="Open Sans"/>
                <a:ea typeface="Calibri"/>
                <a:cs typeface="Calibri"/>
              </a:rPr>
              <a:t> </a:t>
            </a:r>
            <a:r>
              <a:rPr lang="en-GB" sz="1800" b="1" dirty="0">
                <a:solidFill>
                  <a:srgbClr val="00B0F0"/>
                </a:solidFill>
                <a:latin typeface="Open Sans"/>
                <a:ea typeface="Calibri"/>
                <a:cs typeface="Calibri"/>
                <a:hlinkClick r:id="rId3">
                  <a:extLst>
                    <a:ext uri="{A12FA001-AC4F-418D-AE19-62706E023703}">
                      <ahyp:hlinkClr xmlns:ahyp="http://schemas.microsoft.com/office/drawing/2018/hyperlinkcolor" val="tx"/>
                    </a:ext>
                  </a:extLst>
                </a:hlinkClick>
              </a:rPr>
              <a:t>here</a:t>
            </a:r>
            <a:r>
              <a:rPr lang="en-GB" sz="1800" b="1" dirty="0">
                <a:solidFill>
                  <a:srgbClr val="002060"/>
                </a:solidFill>
                <a:latin typeface="Open Sans"/>
                <a:ea typeface="Calibri"/>
                <a:cs typeface="Calibri"/>
              </a:rPr>
              <a:t>.</a:t>
            </a:r>
          </a:p>
        </p:txBody>
      </p:sp>
      <p:sp>
        <p:nvSpPr>
          <p:cNvPr id="4" name="TextBox 3">
            <a:extLst>
              <a:ext uri="{FF2B5EF4-FFF2-40B4-BE49-F238E27FC236}">
                <a16:creationId xmlns:a16="http://schemas.microsoft.com/office/drawing/2014/main" id="{6FB8F33C-9C5A-533A-8251-67289BCA0836}"/>
              </a:ext>
            </a:extLst>
          </p:cNvPr>
          <p:cNvSpPr txBox="1"/>
          <p:nvPr/>
        </p:nvSpPr>
        <p:spPr>
          <a:xfrm>
            <a:off x="10383644" y="6434254"/>
            <a:ext cx="1488688" cy="26161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*Technology Appraisal</a:t>
            </a:r>
          </a:p>
        </p:txBody>
      </p:sp>
    </p:spTree>
    <p:extLst>
      <p:ext uri="{BB962C8B-B14F-4D97-AF65-F5344CB8AC3E}">
        <p14:creationId xmlns:p14="http://schemas.microsoft.com/office/powerpoint/2010/main" val="835466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08F18E6C-99C2-7074-057B-EE18A35B4C7B}"/>
              </a:ext>
            </a:extLst>
          </p:cNvPr>
          <p:cNvSpPr>
            <a:spLocks noGrp="1"/>
          </p:cNvSpPr>
          <p:nvPr>
            <p:ph type="title"/>
          </p:nvPr>
        </p:nvSpPr>
        <p:spPr>
          <a:xfrm>
            <a:off x="607936" y="265052"/>
            <a:ext cx="8462701" cy="573375"/>
          </a:xfrm>
        </p:spPr>
        <p:txBody>
          <a:bodyPr>
            <a:noAutofit/>
          </a:bodyPr>
          <a:lstStyle/>
          <a:p>
            <a:r>
              <a:rPr lang="en-GB" sz="3400" b="1" dirty="0">
                <a:solidFill>
                  <a:srgbClr val="002060"/>
                </a:solidFill>
                <a:latin typeface="Aleo"/>
                <a:cs typeface="Calibri Light"/>
              </a:rPr>
              <a:t>CV Risk assessment - QRISK</a:t>
            </a:r>
            <a:r>
              <a:rPr lang="en-GB" sz="3400" b="1" baseline="30000" dirty="0">
                <a:solidFill>
                  <a:srgbClr val="002060"/>
                </a:solidFill>
                <a:latin typeface="Aleo"/>
                <a:cs typeface="Calibri Light"/>
              </a:rPr>
              <a:t>®</a:t>
            </a:r>
            <a:r>
              <a:rPr lang="en-GB" sz="3400" b="1" dirty="0">
                <a:solidFill>
                  <a:srgbClr val="002060"/>
                </a:solidFill>
                <a:latin typeface="Aleo"/>
                <a:cs typeface="Calibri Light"/>
              </a:rPr>
              <a:t>2/3</a:t>
            </a:r>
          </a:p>
        </p:txBody>
      </p:sp>
      <p:sp>
        <p:nvSpPr>
          <p:cNvPr id="3" name="TextBox 2">
            <a:extLst>
              <a:ext uri="{FF2B5EF4-FFF2-40B4-BE49-F238E27FC236}">
                <a16:creationId xmlns:a16="http://schemas.microsoft.com/office/drawing/2014/main" id="{F6F51520-6B47-DF02-2798-21F89BB90B9B}"/>
              </a:ext>
            </a:extLst>
          </p:cNvPr>
          <p:cNvSpPr txBox="1"/>
          <p:nvPr/>
        </p:nvSpPr>
        <p:spPr>
          <a:xfrm>
            <a:off x="607936" y="1142456"/>
            <a:ext cx="11019957" cy="5355312"/>
          </a:xfrm>
          <a:prstGeom prst="rect">
            <a:avLst/>
          </a:prstGeom>
          <a:noFill/>
          <a:ln>
            <a:noFill/>
          </a:ln>
        </p:spPr>
        <p:txBody>
          <a:bodyPr wrap="square" lIns="91440" tIns="45720" rIns="91440" bIns="45720" rtlCol="0" anchor="t">
            <a:spAutoFit/>
          </a:bodyPr>
          <a:lstStyle/>
          <a:p>
            <a:pPr>
              <a:lnSpc>
                <a:spcPct val="150000"/>
              </a:lnSpc>
            </a:pPr>
            <a:r>
              <a:rPr lang="en-GB" dirty="0">
                <a:latin typeface="Open Sans"/>
                <a:ea typeface="+mn-lt"/>
                <a:cs typeface="Calibri Light"/>
              </a:rPr>
              <a:t>QRisk2 can be accessed here: </a:t>
            </a:r>
            <a:r>
              <a:rPr lang="en-GB" b="1" dirty="0">
                <a:solidFill>
                  <a:srgbClr val="00B0F0"/>
                </a:solidFill>
                <a:latin typeface="Open Sans"/>
                <a:ea typeface="+mn-lt"/>
                <a:cs typeface="Calibri Light"/>
                <a:hlinkClick r:id="rId2">
                  <a:extLst>
                    <a:ext uri="{A12FA001-AC4F-418D-AE19-62706E023703}">
                      <ahyp:hlinkClr xmlns:ahyp="http://schemas.microsoft.com/office/drawing/2018/hyperlinkcolor" val="tx"/>
                    </a:ext>
                  </a:extLst>
                </a:hlinkClick>
              </a:rPr>
              <a:t>https://www.qrisk.org/2017/</a:t>
            </a:r>
            <a:r>
              <a:rPr lang="en-GB" b="1" dirty="0">
                <a:solidFill>
                  <a:srgbClr val="00B0F0"/>
                </a:solidFill>
                <a:latin typeface="Open Sans"/>
                <a:ea typeface="+mn-lt"/>
                <a:cs typeface="Calibri Light"/>
              </a:rPr>
              <a:t> </a:t>
            </a:r>
          </a:p>
          <a:p>
            <a:pPr>
              <a:lnSpc>
                <a:spcPct val="150000"/>
              </a:lnSpc>
            </a:pPr>
            <a:r>
              <a:rPr lang="en-GB" dirty="0">
                <a:latin typeface="Open Sans"/>
                <a:ea typeface="+mn-lt"/>
                <a:cs typeface="Calibri Light"/>
              </a:rPr>
              <a:t>QRisk3 can be accessed here:</a:t>
            </a:r>
            <a:r>
              <a:rPr lang="en-GB" dirty="0">
                <a:solidFill>
                  <a:srgbClr val="002060"/>
                </a:solidFill>
                <a:latin typeface="Open Sans"/>
                <a:ea typeface="+mn-lt"/>
                <a:cs typeface="Calibri Light"/>
              </a:rPr>
              <a:t> </a:t>
            </a:r>
            <a:r>
              <a:rPr lang="en-GB" b="1" dirty="0">
                <a:solidFill>
                  <a:srgbClr val="00B0F0"/>
                </a:solidFill>
                <a:latin typeface="Open Sans"/>
                <a:ea typeface="+mn-lt"/>
                <a:cs typeface="Calibri Light"/>
                <a:hlinkClick r:id="rId3">
                  <a:extLst>
                    <a:ext uri="{A12FA001-AC4F-418D-AE19-62706E023703}">
                      <ahyp:hlinkClr xmlns:ahyp="http://schemas.microsoft.com/office/drawing/2018/hyperlinkcolor" val="tx"/>
                    </a:ext>
                  </a:extLst>
                </a:hlinkClick>
              </a:rPr>
              <a:t>https://www.qrisk.org/three/</a:t>
            </a:r>
            <a:r>
              <a:rPr lang="en-GB" b="1" dirty="0">
                <a:solidFill>
                  <a:srgbClr val="00B0F0"/>
                </a:solidFill>
                <a:latin typeface="Open Sans"/>
                <a:ea typeface="+mn-lt"/>
                <a:cs typeface="Calibri Light"/>
              </a:rPr>
              <a:t> </a:t>
            </a:r>
          </a:p>
          <a:p>
            <a:pPr lvl="1">
              <a:lnSpc>
                <a:spcPct val="150000"/>
              </a:lnSpc>
            </a:pPr>
            <a:endParaRPr lang="en-GB" dirty="0">
              <a:latin typeface="Open Sans"/>
              <a:ea typeface="+mn-lt"/>
              <a:cs typeface="Calibri Light" panose="020F0302020204030204" pitchFamily="34" charset="0"/>
            </a:endParaRPr>
          </a:p>
          <a:p>
            <a:pPr>
              <a:lnSpc>
                <a:spcPct val="150000"/>
              </a:lnSpc>
            </a:pPr>
            <a:r>
              <a:rPr lang="en-GB" dirty="0">
                <a:latin typeface="Open Sans"/>
                <a:ea typeface="+mn-lt"/>
                <a:cs typeface="Calibri Light"/>
              </a:rPr>
              <a:t>QRISK</a:t>
            </a:r>
            <a:r>
              <a:rPr lang="en-GB" baseline="30000" dirty="0">
                <a:latin typeface="Open Sans"/>
                <a:ea typeface="Open Sans"/>
                <a:cs typeface="Calibri Light"/>
              </a:rPr>
              <a:t>®</a:t>
            </a:r>
            <a:r>
              <a:rPr lang="en-GB" dirty="0">
                <a:latin typeface="Open Sans"/>
                <a:ea typeface="Open Sans"/>
                <a:cs typeface="Calibri Light"/>
              </a:rPr>
              <a:t>3 includes more factors than QRISK</a:t>
            </a:r>
            <a:r>
              <a:rPr lang="en-GB" baseline="30000" dirty="0">
                <a:latin typeface="Open Sans"/>
                <a:ea typeface="Open Sans"/>
                <a:cs typeface="Calibri Light"/>
              </a:rPr>
              <a:t>®</a:t>
            </a:r>
            <a:r>
              <a:rPr lang="en-GB" dirty="0">
                <a:latin typeface="Open Sans"/>
                <a:ea typeface="Open Sans"/>
                <a:cs typeface="Calibri Light"/>
              </a:rPr>
              <a:t>2 to help identify those at most risk:</a:t>
            </a:r>
          </a:p>
          <a:p>
            <a:pPr marL="285750" indent="-285750">
              <a:lnSpc>
                <a:spcPct val="150000"/>
              </a:lnSpc>
              <a:buFont typeface="Arial,Sans-Serif"/>
              <a:buChar char="•"/>
            </a:pPr>
            <a:r>
              <a:rPr lang="en-GB" dirty="0">
                <a:latin typeface="Open Sans"/>
                <a:ea typeface="Open Sans"/>
                <a:cs typeface="Calibri Light"/>
              </a:rPr>
              <a:t>Chronic kidney disease, which now includes stage 3 CKD</a:t>
            </a:r>
          </a:p>
          <a:p>
            <a:pPr marL="285750" indent="-285750">
              <a:lnSpc>
                <a:spcPct val="150000"/>
              </a:lnSpc>
              <a:buFont typeface="Arial,Sans-Serif"/>
              <a:buChar char="•"/>
            </a:pPr>
            <a:r>
              <a:rPr lang="en-GB" dirty="0">
                <a:latin typeface="Open Sans"/>
                <a:ea typeface="Open Sans"/>
                <a:cs typeface="Calibri Light"/>
              </a:rPr>
              <a:t>Migraine</a:t>
            </a:r>
          </a:p>
          <a:p>
            <a:pPr marL="285750" indent="-285750">
              <a:lnSpc>
                <a:spcPct val="150000"/>
              </a:lnSpc>
              <a:buFont typeface="Arial,Sans-Serif"/>
              <a:buChar char="•"/>
            </a:pPr>
            <a:r>
              <a:rPr lang="en-GB" dirty="0">
                <a:latin typeface="Open Sans"/>
                <a:ea typeface="Open Sans"/>
                <a:cs typeface="Calibri Light"/>
              </a:rPr>
              <a:t>Corticosteroids</a:t>
            </a:r>
          </a:p>
          <a:p>
            <a:pPr marL="285750" indent="-285750">
              <a:lnSpc>
                <a:spcPct val="150000"/>
              </a:lnSpc>
              <a:buFont typeface="Arial,Sans-Serif"/>
              <a:buChar char="•"/>
            </a:pPr>
            <a:r>
              <a:rPr lang="en-GB" dirty="0">
                <a:latin typeface="Open Sans"/>
                <a:ea typeface="Open Sans"/>
                <a:cs typeface="Calibri Light"/>
              </a:rPr>
              <a:t>Systemic lupus erythematosus (SLE)</a:t>
            </a:r>
          </a:p>
          <a:p>
            <a:pPr marL="285750" indent="-285750">
              <a:lnSpc>
                <a:spcPct val="150000"/>
              </a:lnSpc>
              <a:buFont typeface="Arial,Sans-Serif"/>
              <a:buChar char="•"/>
            </a:pPr>
            <a:r>
              <a:rPr lang="en-GB" dirty="0">
                <a:latin typeface="Open Sans"/>
                <a:ea typeface="Open Sans"/>
                <a:cs typeface="Calibri Light"/>
              </a:rPr>
              <a:t>Atypical antipsychotics</a:t>
            </a:r>
          </a:p>
          <a:p>
            <a:pPr marL="285750" indent="-285750">
              <a:lnSpc>
                <a:spcPct val="150000"/>
              </a:lnSpc>
              <a:buFont typeface="Arial,Sans-Serif"/>
              <a:buChar char="•"/>
            </a:pPr>
            <a:r>
              <a:rPr lang="en-GB" dirty="0">
                <a:latin typeface="Open Sans"/>
                <a:ea typeface="Open Sans"/>
                <a:cs typeface="Calibri Light"/>
              </a:rPr>
              <a:t>Severe mental illness</a:t>
            </a:r>
          </a:p>
          <a:p>
            <a:pPr marL="285750" indent="-285750">
              <a:lnSpc>
                <a:spcPct val="150000"/>
              </a:lnSpc>
              <a:buFont typeface="Arial,Sans-Serif"/>
              <a:buChar char="•"/>
            </a:pPr>
            <a:r>
              <a:rPr lang="en-GB" dirty="0">
                <a:latin typeface="Open Sans"/>
                <a:ea typeface="Open Sans"/>
                <a:cs typeface="Calibri Light"/>
              </a:rPr>
              <a:t>Erectile dysfunction</a:t>
            </a:r>
          </a:p>
          <a:p>
            <a:pPr marL="285750" indent="-285750">
              <a:lnSpc>
                <a:spcPct val="150000"/>
              </a:lnSpc>
              <a:buFont typeface="Arial,Sans-Serif"/>
              <a:buChar char="•"/>
            </a:pPr>
            <a:r>
              <a:rPr lang="en-GB" dirty="0">
                <a:latin typeface="Open Sans"/>
                <a:ea typeface="Open Sans"/>
                <a:cs typeface="Calibri Light"/>
              </a:rPr>
              <a:t>A measure of systolic blood pressure variability</a:t>
            </a:r>
          </a:p>
          <a:p>
            <a:pPr algn="ctr"/>
            <a:endParaRPr lang="en-GB" dirty="0">
              <a:latin typeface="Calibri "/>
              <a:cs typeface="Calibri Light" panose="020F0302020204030204" pitchFamily="34" charset="0"/>
            </a:endParaRPr>
          </a:p>
        </p:txBody>
      </p:sp>
    </p:spTree>
    <p:extLst>
      <p:ext uri="{BB962C8B-B14F-4D97-AF65-F5344CB8AC3E}">
        <p14:creationId xmlns:p14="http://schemas.microsoft.com/office/powerpoint/2010/main" val="3512515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33553-28B9-10BF-17C8-463D37FEC722}"/>
              </a:ext>
            </a:extLst>
          </p:cNvPr>
          <p:cNvSpPr>
            <a:spLocks noGrp="1"/>
          </p:cNvSpPr>
          <p:nvPr>
            <p:ph type="title"/>
          </p:nvPr>
        </p:nvSpPr>
        <p:spPr>
          <a:xfrm>
            <a:off x="401969" y="2734469"/>
            <a:ext cx="5581649" cy="1389062"/>
          </a:xfrm>
        </p:spPr>
        <p:txBody>
          <a:bodyPr/>
          <a:lstStyle/>
          <a:p>
            <a:r>
              <a:rPr kumimoji="0" lang="en-GB" sz="3400" b="1" u="none" strike="noStrike" kern="1200" cap="none" spc="0" normalizeH="0" baseline="0" noProof="0" dirty="0">
                <a:ln>
                  <a:noFill/>
                </a:ln>
                <a:solidFill>
                  <a:srgbClr val="002060"/>
                </a:solidFill>
                <a:effectLst/>
                <a:uLnTx/>
                <a:uFillTx/>
                <a:latin typeface="Aleo" pitchFamily="2" charset="77"/>
              </a:rPr>
              <a:t>Familial Hypercholesterolaemia</a:t>
            </a:r>
            <a:endParaRPr lang="en-US" sz="3400" dirty="0">
              <a:solidFill>
                <a:srgbClr val="002060"/>
              </a:solidFill>
            </a:endParaRPr>
          </a:p>
        </p:txBody>
      </p:sp>
    </p:spTree>
    <p:extLst>
      <p:ext uri="{BB962C8B-B14F-4D97-AF65-F5344CB8AC3E}">
        <p14:creationId xmlns:p14="http://schemas.microsoft.com/office/powerpoint/2010/main" val="3325947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BD40697-3E59-C880-87E2-9CAC9D7BBEEF}"/>
              </a:ext>
            </a:extLst>
          </p:cNvPr>
          <p:cNvSpPr txBox="1"/>
          <p:nvPr/>
        </p:nvSpPr>
        <p:spPr>
          <a:xfrm>
            <a:off x="600501" y="307155"/>
            <a:ext cx="8011236" cy="615553"/>
          </a:xfrm>
          <a:prstGeom prst="rect">
            <a:avLst/>
          </a:prstGeom>
          <a:noFill/>
        </p:spPr>
        <p:txBody>
          <a:bodyPr wrap="square" lIns="91440" tIns="45720" rIns="91440" bIns="45720" rtlCol="0" anchor="t">
            <a:spAutoFit/>
          </a:bodyPr>
          <a:lstStyle/>
          <a:p>
            <a:r>
              <a:rPr lang="en-GB" sz="3400" b="1" dirty="0">
                <a:solidFill>
                  <a:srgbClr val="002060"/>
                </a:solidFill>
                <a:latin typeface="Aleo"/>
                <a:cs typeface="Calibri Light"/>
              </a:rPr>
              <a:t>Cholesterol and Cardiovascular Risk</a:t>
            </a:r>
            <a:endParaRPr lang="en-GB" sz="3400" b="1" dirty="0">
              <a:solidFill>
                <a:srgbClr val="002060"/>
              </a:solidFill>
              <a:latin typeface="Aleo"/>
              <a:cs typeface="Calibri Light" panose="020F0302020204030204" pitchFamily="34" charset="0"/>
            </a:endParaRPr>
          </a:p>
        </p:txBody>
      </p:sp>
      <p:sp>
        <p:nvSpPr>
          <p:cNvPr id="7" name="Content Placeholder 2">
            <a:extLst>
              <a:ext uri="{FF2B5EF4-FFF2-40B4-BE49-F238E27FC236}">
                <a16:creationId xmlns:a16="http://schemas.microsoft.com/office/drawing/2014/main" id="{F1B378A3-CF21-A165-4780-C1BA82AA9A5D}"/>
              </a:ext>
            </a:extLst>
          </p:cNvPr>
          <p:cNvSpPr txBox="1">
            <a:spLocks/>
          </p:cNvSpPr>
          <p:nvPr/>
        </p:nvSpPr>
        <p:spPr>
          <a:xfrm>
            <a:off x="600500" y="1069290"/>
            <a:ext cx="11109279" cy="496411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ts val="2400"/>
              </a:lnSpc>
              <a:spcBef>
                <a:spcPts val="1800"/>
              </a:spcBef>
              <a:buFont typeface="Arial" panose="020B0604020202020204" pitchFamily="34" charset="0"/>
              <a:buChar char="•"/>
            </a:pPr>
            <a:r>
              <a:rPr lang="en-US" sz="1600" dirty="0">
                <a:latin typeface="Open Sans"/>
                <a:ea typeface="Open Sans"/>
                <a:cs typeface="Calibri Light"/>
              </a:rPr>
              <a:t>High cholesterol causes cardiovascular disease and is associated with an </a:t>
            </a:r>
            <a:r>
              <a:rPr lang="en-US" sz="1600" b="1" dirty="0">
                <a:latin typeface="Open Sans"/>
                <a:ea typeface="Open Sans"/>
                <a:cs typeface="Calibri Light"/>
              </a:rPr>
              <a:t>increased risk </a:t>
            </a:r>
            <a:r>
              <a:rPr lang="en-US" sz="1600" dirty="0">
                <a:latin typeface="Open Sans"/>
                <a:ea typeface="Open Sans"/>
                <a:cs typeface="Calibri Light"/>
              </a:rPr>
              <a:t>of cardiovascular death</a:t>
            </a:r>
            <a:r>
              <a:rPr lang="en-GB" sz="1600" dirty="0">
                <a:latin typeface="Open Sans"/>
                <a:ea typeface="Open Sans"/>
                <a:cs typeface="Calibri Light"/>
              </a:rPr>
              <a:t>.</a:t>
            </a:r>
            <a:r>
              <a:rPr lang="en-GB" sz="1600" baseline="30000" dirty="0">
                <a:latin typeface="Open Sans"/>
                <a:ea typeface="Open Sans"/>
                <a:cs typeface="Calibri Light"/>
              </a:rPr>
              <a:t>1</a:t>
            </a:r>
            <a:endParaRPr lang="en-US" sz="1600" baseline="30000" dirty="0">
              <a:latin typeface="Open Sans"/>
              <a:ea typeface="Open Sans"/>
              <a:cs typeface="Calibri Light"/>
            </a:endParaRPr>
          </a:p>
          <a:p>
            <a:pPr defTabSz="685800">
              <a:lnSpc>
                <a:spcPts val="2400"/>
              </a:lnSpc>
              <a:spcBef>
                <a:spcPts val="1800"/>
              </a:spcBef>
              <a:buFont typeface="Arial" panose="020B0604020202020204" pitchFamily="34" charset="0"/>
              <a:buChar char="•"/>
            </a:pPr>
            <a:r>
              <a:rPr lang="en-GB" sz="1600" b="1" dirty="0">
                <a:latin typeface="Open Sans"/>
                <a:ea typeface="Open Sans"/>
                <a:cs typeface="Calibri Light"/>
              </a:rPr>
              <a:t>Lifestyle change </a:t>
            </a:r>
            <a:r>
              <a:rPr lang="en-GB" sz="1600" dirty="0">
                <a:latin typeface="Open Sans"/>
                <a:ea typeface="Open Sans"/>
                <a:cs typeface="Calibri Light"/>
              </a:rPr>
              <a:t>is important to reduce cardiovascular risk. Where this is ineffective or in people at highest risk (e.g. pre-existing CVD, familial hypercholesterolaemia (FH) or high </a:t>
            </a:r>
            <a:r>
              <a:rPr lang="en-GB" sz="1600" dirty="0" err="1">
                <a:latin typeface="Open Sans"/>
                <a:ea typeface="Open Sans"/>
                <a:cs typeface="Calibri Light"/>
              </a:rPr>
              <a:t>QRisk</a:t>
            </a:r>
            <a:r>
              <a:rPr lang="en-GB" sz="1600" dirty="0">
                <a:latin typeface="Open Sans"/>
                <a:ea typeface="Open Sans"/>
                <a:cs typeface="Calibri Light"/>
              </a:rPr>
              <a:t> score), drug therapy with statins and other medications is very effective.</a:t>
            </a:r>
          </a:p>
          <a:p>
            <a:pPr defTabSz="685800">
              <a:lnSpc>
                <a:spcPts val="2400"/>
              </a:lnSpc>
              <a:spcBef>
                <a:spcPts val="1800"/>
              </a:spcBef>
              <a:buFont typeface="Arial" panose="020B0604020202020204" pitchFamily="34" charset="0"/>
              <a:buChar char="•"/>
            </a:pPr>
            <a:r>
              <a:rPr lang="en-GB" sz="1600" dirty="0">
                <a:latin typeface="Open Sans"/>
                <a:ea typeface="Open Sans"/>
                <a:cs typeface="Calibri Light"/>
              </a:rPr>
              <a:t>Every 1mmol/l reduction in low-density lipoproteins (LDL) cholesterol </a:t>
            </a:r>
            <a:r>
              <a:rPr lang="en-GB" sz="1600" b="1" dirty="0">
                <a:latin typeface="Open Sans"/>
                <a:ea typeface="Open Sans"/>
                <a:cs typeface="Calibri Light"/>
              </a:rPr>
              <a:t>reduces risk </a:t>
            </a:r>
            <a:r>
              <a:rPr lang="en-GB" sz="1600" dirty="0">
                <a:latin typeface="Open Sans"/>
                <a:ea typeface="Open Sans"/>
                <a:cs typeface="Calibri Light"/>
              </a:rPr>
              <a:t>of a cardiovascular event by 25%.</a:t>
            </a:r>
            <a:r>
              <a:rPr lang="en-GB" sz="1600" baseline="30000" dirty="0">
                <a:latin typeface="Open Sans"/>
                <a:ea typeface="Open Sans"/>
                <a:cs typeface="Calibri Light"/>
              </a:rPr>
              <a:t>2</a:t>
            </a:r>
          </a:p>
          <a:p>
            <a:pPr defTabSz="685800">
              <a:lnSpc>
                <a:spcPts val="2400"/>
              </a:lnSpc>
              <a:spcBef>
                <a:spcPts val="1800"/>
              </a:spcBef>
            </a:pPr>
            <a:r>
              <a:rPr lang="en-GB" sz="1600" dirty="0">
                <a:latin typeface="Open Sans"/>
                <a:ea typeface="Open Sans"/>
                <a:cs typeface="Calibri"/>
              </a:rPr>
              <a:t>UCLP searches indicate that 1 in 5 people with CVD are not on lipid lowering therapy and 3 in 5 are on suboptimal treatment – so there is substantial scope for improving care.</a:t>
            </a:r>
            <a:endParaRPr lang="en-GB" sz="1600" baseline="30000" dirty="0">
              <a:latin typeface="Open Sans"/>
              <a:ea typeface="Open Sans"/>
              <a:cs typeface="Calibri"/>
            </a:endParaRPr>
          </a:p>
          <a:p>
            <a:pPr defTabSz="685800">
              <a:lnSpc>
                <a:spcPts val="2400"/>
              </a:lnSpc>
              <a:spcBef>
                <a:spcPts val="1800"/>
              </a:spcBef>
              <a:buFont typeface="Arial" panose="020B0604020202020204" pitchFamily="34" charset="0"/>
              <a:buChar char="•"/>
            </a:pPr>
            <a:r>
              <a:rPr lang="en-GB" sz="1600" dirty="0">
                <a:latin typeface="Open Sans"/>
                <a:ea typeface="Open Sans"/>
                <a:cs typeface="Calibri Light"/>
              </a:rPr>
              <a:t>People with high cholesterol who also have other risk factors (e.g. high blood pressure, diabetes, smoking) are at significantly greater risk of CVD and have most to gain from a reduction in cholesterol.</a:t>
            </a:r>
          </a:p>
          <a:p>
            <a:pPr>
              <a:lnSpc>
                <a:spcPts val="2400"/>
              </a:lnSpc>
              <a:spcBef>
                <a:spcPts val="1800"/>
              </a:spcBef>
              <a:buFont typeface="Arial" panose="020B0604020202020204" pitchFamily="34" charset="0"/>
              <a:buChar char="•"/>
            </a:pPr>
            <a:r>
              <a:rPr lang="en-GB" sz="1600" dirty="0">
                <a:latin typeface="Open Sans"/>
                <a:ea typeface="+mn-lt"/>
                <a:cs typeface="Calibri Light"/>
              </a:rPr>
              <a:t>FH is </a:t>
            </a:r>
            <a:r>
              <a:rPr lang="en-GB" sz="1600" b="1" dirty="0">
                <a:latin typeface="Open Sans"/>
                <a:ea typeface="+mn-lt"/>
                <a:cs typeface="Calibri Light"/>
              </a:rPr>
              <a:t>high-risk but very treatable</a:t>
            </a:r>
            <a:r>
              <a:rPr lang="en-GB" sz="1600" dirty="0">
                <a:latin typeface="Open Sans"/>
                <a:ea typeface="+mn-lt"/>
                <a:cs typeface="Calibri Light"/>
              </a:rPr>
              <a:t>. Half of men with FH will have a heart attack or stroke before age 50 and a third of women before age 60. Statins are highly effective at reducing this risk.</a:t>
            </a:r>
            <a:r>
              <a:rPr lang="en-GB" sz="1600" baseline="30000" dirty="0">
                <a:latin typeface="Open Sans"/>
                <a:ea typeface="+mn-lt"/>
                <a:cs typeface="Calibri Light"/>
              </a:rPr>
              <a:t>3</a:t>
            </a:r>
            <a:endParaRPr lang="en-GB" sz="1600" baseline="30000" dirty="0">
              <a:latin typeface="Open Sans"/>
              <a:cs typeface="Calibri Light"/>
            </a:endParaRPr>
          </a:p>
          <a:p>
            <a:pPr marL="0" indent="0">
              <a:buFont typeface="Arial" panose="020B0604020202020204" pitchFamily="34" charset="0"/>
              <a:buNone/>
            </a:pPr>
            <a:endParaRPr lang="en-GB" sz="1600" dirty="0">
              <a:latin typeface="Calibri"/>
              <a:cs typeface="Calibri Light" panose="020F0302020204030204" pitchFamily="34" charset="0"/>
            </a:endParaRPr>
          </a:p>
        </p:txBody>
      </p:sp>
      <p:sp>
        <p:nvSpPr>
          <p:cNvPr id="10" name="TextBox 9">
            <a:extLst>
              <a:ext uri="{FF2B5EF4-FFF2-40B4-BE49-F238E27FC236}">
                <a16:creationId xmlns:a16="http://schemas.microsoft.com/office/drawing/2014/main" id="{01ECC7C2-7556-43D5-1B93-82217CD45F2C}"/>
              </a:ext>
            </a:extLst>
          </p:cNvPr>
          <p:cNvSpPr txBox="1"/>
          <p:nvPr/>
        </p:nvSpPr>
        <p:spPr>
          <a:xfrm>
            <a:off x="6436725" y="6033403"/>
            <a:ext cx="5388338" cy="738664"/>
          </a:xfrm>
          <a:prstGeom prst="rect">
            <a:avLst/>
          </a:prstGeom>
          <a:noFill/>
        </p:spPr>
        <p:txBody>
          <a:bodyPr wrap="square" lIns="91440" tIns="45720" rIns="91440" bIns="45720" rtlCol="0" anchor="t">
            <a:spAutoFit/>
          </a:bodyPr>
          <a:lstStyle/>
          <a:p>
            <a:r>
              <a:rPr lang="en-US" sz="700" dirty="0">
                <a:latin typeface="Open Sans"/>
                <a:ea typeface="Open Sans"/>
                <a:cs typeface="Open Sans"/>
              </a:rPr>
              <a:t>References:</a:t>
            </a:r>
          </a:p>
          <a:p>
            <a:pPr marL="342900" indent="-342900">
              <a:buAutoNum type="arabicPeriod"/>
            </a:pPr>
            <a:r>
              <a:rPr lang="en-US" sz="700" dirty="0">
                <a:latin typeface="Open Sans"/>
                <a:ea typeface="Open Sans"/>
                <a:cs typeface="Open Sans"/>
              </a:rPr>
              <a:t>Lewington S, Whitlock G, Clarke R, et al.. Blood cholesterol and vascular mortality by age, sex, and blood pressure: a meta-analysis of individual data from 61 prospective studies with 55,000 vascular deaths. Lancet 2007;370:1829–39. 10.1016/S0140-6736</a:t>
            </a:r>
          </a:p>
          <a:p>
            <a:pPr marL="342900" indent="-342900">
              <a:buAutoNum type="arabicPeriod"/>
            </a:pPr>
            <a:r>
              <a:rPr lang="en-US" sz="700" b="1" dirty="0">
                <a:solidFill>
                  <a:srgbClr val="00B0F0"/>
                </a:solidFill>
                <a:latin typeface="Open Sans"/>
                <a:ea typeface="Open Sans"/>
                <a:cs typeface="Open Sans"/>
                <a:hlinkClick r:id="rId2">
                  <a:extLst>
                    <a:ext uri="{A12FA001-AC4F-418D-AE19-62706E023703}">
                      <ahyp:hlinkClr xmlns:ahyp="http://schemas.microsoft.com/office/drawing/2018/hyperlinkcolor" val="tx"/>
                    </a:ext>
                  </a:extLst>
                </a:hlinkClick>
              </a:rPr>
              <a:t>https://jamanetwork.com/journals/jama/fullarticle/2556125</a:t>
            </a:r>
            <a:r>
              <a:rPr lang="en-US" sz="700" b="1" dirty="0">
                <a:solidFill>
                  <a:srgbClr val="00B0F0"/>
                </a:solidFill>
                <a:latin typeface="Open Sans"/>
                <a:ea typeface="Open Sans"/>
                <a:cs typeface="Open Sans"/>
              </a:rPr>
              <a:t> </a:t>
            </a:r>
          </a:p>
          <a:p>
            <a:pPr marL="342900" indent="-342900">
              <a:buAutoNum type="arabicPeriod"/>
            </a:pPr>
            <a:r>
              <a:rPr lang="en-US" sz="700" b="1" dirty="0">
                <a:solidFill>
                  <a:srgbClr val="00B0F0"/>
                </a:solidFill>
                <a:latin typeface="Open Sans"/>
                <a:ea typeface="Open Sans"/>
                <a:cs typeface="Open Sans"/>
                <a:hlinkClick r:id="rId3">
                  <a:extLst>
                    <a:ext uri="{A12FA001-AC4F-418D-AE19-62706E023703}">
                      <ahyp:hlinkClr xmlns:ahyp="http://schemas.microsoft.com/office/drawing/2018/hyperlinkcolor" val="tx"/>
                    </a:ext>
                  </a:extLst>
                </a:hlinkClick>
              </a:rPr>
              <a:t>https://www.nice.org.uk/guidance/cg71/chapter/Context</a:t>
            </a:r>
            <a:r>
              <a:rPr lang="en-US" sz="700" b="1" dirty="0">
                <a:solidFill>
                  <a:srgbClr val="00B0F0"/>
                </a:solidFill>
                <a:latin typeface="Open Sans"/>
                <a:ea typeface="Open Sans"/>
                <a:cs typeface="Open Sans"/>
              </a:rPr>
              <a:t> </a:t>
            </a:r>
            <a:endParaRPr lang="en-GB" sz="600" b="1" dirty="0">
              <a:solidFill>
                <a:srgbClr val="00B0F0"/>
              </a:solidFill>
              <a:latin typeface="Open Sans"/>
              <a:ea typeface="Open Sans"/>
              <a:cs typeface="Open Sans"/>
            </a:endParaRPr>
          </a:p>
        </p:txBody>
      </p:sp>
    </p:spTree>
    <p:extLst>
      <p:ext uri="{BB962C8B-B14F-4D97-AF65-F5344CB8AC3E}">
        <p14:creationId xmlns:p14="http://schemas.microsoft.com/office/powerpoint/2010/main" val="4026471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219614-FCC3-FB33-EE6C-B72C456F6585}"/>
              </a:ext>
            </a:extLst>
          </p:cNvPr>
          <p:cNvSpPr txBox="1"/>
          <p:nvPr/>
        </p:nvSpPr>
        <p:spPr>
          <a:xfrm>
            <a:off x="440856" y="142517"/>
            <a:ext cx="9690308" cy="1046440"/>
          </a:xfrm>
          <a:prstGeom prst="rect">
            <a:avLst/>
          </a:prstGeom>
          <a:noFill/>
        </p:spPr>
        <p:txBody>
          <a:bodyPr wrap="square" lIns="91440" tIns="45720" rIns="91440" bIns="45720" anchor="t">
            <a:spAutoFit/>
          </a:bodyPr>
          <a:lstStyle/>
          <a:p>
            <a:r>
              <a:rPr kumimoji="0" lang="en-GB" sz="3400" b="1" i="0" u="none" strike="noStrike" kern="1200" cap="none" spc="0" normalizeH="0" baseline="0" noProof="0" dirty="0">
                <a:ln>
                  <a:noFill/>
                </a:ln>
                <a:solidFill>
                  <a:srgbClr val="002060"/>
                </a:solidFill>
                <a:effectLst/>
                <a:uLnTx/>
                <a:uFillTx/>
                <a:latin typeface="Aleo"/>
              </a:rPr>
              <a:t>Familial Hypercholesterolaemia: </a:t>
            </a:r>
          </a:p>
          <a:p>
            <a:r>
              <a:rPr kumimoji="0" lang="en-GB" sz="2800" b="1" i="0" u="none" strike="noStrike" kern="1200" cap="none" spc="0" normalizeH="0" baseline="0" noProof="0" dirty="0">
                <a:ln>
                  <a:noFill/>
                </a:ln>
                <a:solidFill>
                  <a:srgbClr val="002060"/>
                </a:solidFill>
                <a:effectLst/>
                <a:uLnTx/>
                <a:uFillTx/>
                <a:latin typeface="Aleo"/>
              </a:rPr>
              <a:t>Increasing Detection and Optimising Management</a:t>
            </a:r>
            <a:endParaRPr lang="en-GB" sz="2800" b="1" dirty="0">
              <a:solidFill>
                <a:srgbClr val="002060"/>
              </a:solidFill>
              <a:latin typeface="Aleo"/>
            </a:endParaRPr>
          </a:p>
        </p:txBody>
      </p:sp>
      <p:sp>
        <p:nvSpPr>
          <p:cNvPr id="3" name="Content Placeholder 2">
            <a:extLst>
              <a:ext uri="{FF2B5EF4-FFF2-40B4-BE49-F238E27FC236}">
                <a16:creationId xmlns:a16="http://schemas.microsoft.com/office/drawing/2014/main" id="{64CF7123-1D19-B6C9-8D85-C2CE0123B016}"/>
              </a:ext>
            </a:extLst>
          </p:cNvPr>
          <p:cNvSpPr txBox="1">
            <a:spLocks/>
          </p:cNvSpPr>
          <p:nvPr/>
        </p:nvSpPr>
        <p:spPr>
          <a:xfrm>
            <a:off x="440856" y="1281624"/>
            <a:ext cx="11268923" cy="509188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Font typeface="Arial" panose="020B0604020202020204" pitchFamily="34" charset="0"/>
              <a:buNone/>
            </a:pPr>
            <a:r>
              <a:rPr lang="en-GB" sz="1600" b="1" dirty="0">
                <a:latin typeface="Open Sans"/>
                <a:ea typeface="+mn-lt"/>
                <a:cs typeface="Calibri"/>
              </a:rPr>
              <a:t>The UCLPartners FH pathway will help improve identification &amp; management of patients with possible undiagnosed Familial Hypercholesterolaemia (FH).</a:t>
            </a:r>
            <a:endParaRPr lang="en-US" sz="1600" b="1" dirty="0">
              <a:latin typeface="Open Sans"/>
              <a:ea typeface="Open Sans"/>
              <a:cs typeface="Calibri"/>
            </a:endParaRPr>
          </a:p>
          <a:p>
            <a:pPr defTabSz="685800"/>
            <a:r>
              <a:rPr lang="en-GB" sz="1600" dirty="0">
                <a:latin typeface="Open Sans"/>
                <a:ea typeface="+mn-lt"/>
                <a:cs typeface="Calibri"/>
              </a:rPr>
              <a:t>92% of people with the condition are estimated to be undiagnosed. </a:t>
            </a:r>
          </a:p>
          <a:p>
            <a:pPr defTabSz="685800"/>
            <a:r>
              <a:rPr lang="en-GB" sz="1600" dirty="0">
                <a:latin typeface="Open Sans"/>
                <a:ea typeface="+mn-lt"/>
                <a:cs typeface="Calibri"/>
              </a:rPr>
              <a:t>A significant number of patients with coded FH do not have the condition and the diagnosis needs to be reviewed.</a:t>
            </a:r>
          </a:p>
          <a:p>
            <a:pPr defTabSz="685800"/>
            <a:r>
              <a:rPr lang="en-GB" sz="1600" dirty="0">
                <a:latin typeface="Open Sans"/>
                <a:ea typeface="+mn-lt"/>
                <a:cs typeface="Calibri"/>
              </a:rPr>
              <a:t>The </a:t>
            </a:r>
            <a:r>
              <a:rPr lang="en-GB" sz="1600" b="1" dirty="0">
                <a:solidFill>
                  <a:srgbClr val="00B0F0"/>
                </a:solidFill>
                <a:latin typeface="Open Sans"/>
                <a:ea typeface="+mn-lt"/>
                <a:cs typeface="Calibri"/>
                <a:hlinkClick r:id="" action="ppaction://noaction">
                  <a:extLst>
                    <a:ext uri="{A12FA001-AC4F-418D-AE19-62706E023703}">
                      <ahyp:hlinkClr xmlns:ahyp="http://schemas.microsoft.com/office/drawing/2018/hyperlinkcolor" val="tx"/>
                    </a:ext>
                  </a:extLst>
                </a:hlinkClick>
              </a:rPr>
              <a:t>Simon Broome (SB) criteria </a:t>
            </a:r>
            <a:r>
              <a:rPr lang="en-GB" sz="1600" dirty="0">
                <a:latin typeface="Open Sans"/>
                <a:ea typeface="+mn-lt"/>
                <a:cs typeface="Calibri"/>
              </a:rPr>
              <a:t>can be used to determine if a patient with high cholesterol needs genetic testing.</a:t>
            </a:r>
          </a:p>
          <a:p>
            <a:pPr defTabSz="685800"/>
            <a:r>
              <a:rPr lang="en-GB" sz="1600" dirty="0">
                <a:latin typeface="Open Sans"/>
                <a:ea typeface="+mn-lt"/>
                <a:cs typeface="Calibri"/>
              </a:rPr>
              <a:t>This pathway automates and simplifies this process and offers a pragmatic solution to case-finding:</a:t>
            </a:r>
            <a:endParaRPr lang="en-GB" sz="1600" dirty="0">
              <a:latin typeface="Open Sans"/>
              <a:ea typeface="Open Sans"/>
              <a:cs typeface="Calibri"/>
            </a:endParaRPr>
          </a:p>
          <a:p>
            <a:pPr marL="914400" lvl="1" indent="-457200" defTabSz="685800">
              <a:buFont typeface="Arial" panose="020B0604020202020204" pitchFamily="34" charset="0"/>
              <a:buAutoNum type="arabicPeriod"/>
            </a:pPr>
            <a:r>
              <a:rPr lang="en-GB" sz="1600" dirty="0">
                <a:latin typeface="Open Sans"/>
                <a:ea typeface="+mn-lt"/>
                <a:cs typeface="Calibri"/>
              </a:rPr>
              <a:t>Searches identify patients with a high cholesterol above the </a:t>
            </a:r>
            <a:r>
              <a:rPr lang="en-GB" sz="1600" b="1" dirty="0">
                <a:solidFill>
                  <a:srgbClr val="00B0F0"/>
                </a:solidFill>
                <a:latin typeface="Open Sans"/>
                <a:ea typeface="+mn-lt"/>
                <a:cs typeface="Calibri"/>
                <a:hlinkClick r:id="rId2">
                  <a:extLst>
                    <a:ext uri="{A12FA001-AC4F-418D-AE19-62706E023703}">
                      <ahyp:hlinkClr xmlns:ahyp="http://schemas.microsoft.com/office/drawing/2018/hyperlinkcolor" val="tx"/>
                    </a:ext>
                  </a:extLst>
                </a:hlinkClick>
              </a:rPr>
              <a:t>NICE recommended (CG71</a:t>
            </a:r>
            <a:r>
              <a:rPr lang="en-GB" sz="1600" b="1" dirty="0">
                <a:solidFill>
                  <a:srgbClr val="0563C1"/>
                </a:solidFill>
                <a:latin typeface="Open Sans"/>
                <a:ea typeface="+mn-lt"/>
                <a:cs typeface="Calibri"/>
                <a:hlinkClick r:id="rId2">
                  <a:extLst>
                    <a:ext uri="{A12FA001-AC4F-418D-AE19-62706E023703}">
                      <ahyp:hlinkClr xmlns:ahyp="http://schemas.microsoft.com/office/drawing/2018/hyperlinkcolor" val="tx"/>
                    </a:ext>
                  </a:extLst>
                </a:hlinkClick>
              </a:rPr>
              <a:t>)</a:t>
            </a:r>
            <a:r>
              <a:rPr lang="en-GB" sz="1600" dirty="0">
                <a:latin typeface="Open Sans"/>
                <a:ea typeface="+mn-lt"/>
                <a:cs typeface="Calibri"/>
              </a:rPr>
              <a:t> thresholds.</a:t>
            </a:r>
            <a:endParaRPr lang="en-GB" sz="1600" dirty="0">
              <a:latin typeface="Open Sans"/>
              <a:ea typeface="Open Sans"/>
              <a:cs typeface="Calibri"/>
            </a:endParaRPr>
          </a:p>
          <a:p>
            <a:pPr marL="914400" lvl="1" indent="-457200" defTabSz="685800">
              <a:buFont typeface="Arial" panose="020B0604020202020204" pitchFamily="34" charset="0"/>
              <a:buAutoNum type="arabicPeriod"/>
            </a:pPr>
            <a:r>
              <a:rPr lang="en-GB" sz="1600" dirty="0">
                <a:latin typeface="Open Sans"/>
                <a:ea typeface="+mn-lt"/>
                <a:cs typeface="Calibri"/>
              </a:rPr>
              <a:t>An ARRS* role or other team member then arranges fasting lipids plus renal, liver, thyroid and HbA1c to identify possible secondary causes of raised lipids. Cholesterol levels should then be re-checked after secondary causes are managed.</a:t>
            </a:r>
          </a:p>
          <a:p>
            <a:pPr marL="914400" lvl="1" indent="-457200" defTabSz="685800">
              <a:buFont typeface="Arial" panose="020B0604020202020204" pitchFamily="34" charset="0"/>
              <a:buAutoNum type="arabicPeriod"/>
            </a:pPr>
            <a:r>
              <a:rPr lang="en-GB" sz="1600" dirty="0">
                <a:latin typeface="Open Sans"/>
                <a:ea typeface="+mn-lt"/>
                <a:cs typeface="Calibri"/>
              </a:rPr>
              <a:t>If the triglycerides are below 2.3mmol/l, a simplified </a:t>
            </a:r>
            <a:r>
              <a:rPr lang="en-GB" sz="1600" b="1" dirty="0">
                <a:solidFill>
                  <a:srgbClr val="00B0F0"/>
                </a:solidFill>
                <a:latin typeface="Open Sans"/>
                <a:ea typeface="+mn-lt"/>
                <a:cs typeface="Calibri"/>
                <a:hlinkClick r:id="rId3" action="ppaction://hlinksldjump">
                  <a:extLst>
                    <a:ext uri="{A12FA001-AC4F-418D-AE19-62706E023703}">
                      <ahyp:hlinkClr xmlns:ahyp="http://schemas.microsoft.com/office/drawing/2018/hyperlinkcolor" val="tx"/>
                    </a:ext>
                  </a:extLst>
                </a:hlinkClick>
              </a:rPr>
              <a:t>family history questionnaire</a:t>
            </a:r>
            <a:r>
              <a:rPr lang="en-GB" sz="1600" dirty="0">
                <a:solidFill>
                  <a:srgbClr val="00B0F0"/>
                </a:solidFill>
                <a:latin typeface="Open Sans"/>
                <a:ea typeface="+mn-lt"/>
                <a:cs typeface="Calibri"/>
              </a:rPr>
              <a:t> </a:t>
            </a:r>
            <a:r>
              <a:rPr lang="en-GB" sz="1600" dirty="0">
                <a:latin typeface="Open Sans"/>
                <a:ea typeface="+mn-lt"/>
                <a:cs typeface="Calibri"/>
              </a:rPr>
              <a:t>can be texted to the patient, with interpretation checked by the ARRS role. If family history of early CHD is positive, the Simon Broome criteria for genetic testing are met.</a:t>
            </a:r>
            <a:endParaRPr lang="en-GB" sz="1600" dirty="0">
              <a:latin typeface="Open Sans"/>
              <a:ea typeface="Open Sans"/>
              <a:cs typeface="Calibri"/>
            </a:endParaRPr>
          </a:p>
          <a:p>
            <a:pPr marL="914400" lvl="1" indent="-457200">
              <a:buFont typeface="Arial" panose="020B0604020202020204" pitchFamily="34" charset="0"/>
              <a:buAutoNum type="arabicPeriod"/>
            </a:pPr>
            <a:r>
              <a:rPr lang="en-GB" sz="1600" dirty="0">
                <a:latin typeface="Open Sans"/>
                <a:ea typeface="+mn-lt"/>
                <a:cs typeface="Calibri"/>
              </a:rPr>
              <a:t>If family history is negative, the patient should be assessed for tendon xanthomata (TX). This service could be provided across a PCN or CCG by a trained pharmacist or nurse. If TX are present, the Simon Broome criteria for genetic testing are met. </a:t>
            </a:r>
          </a:p>
          <a:p>
            <a:pPr marL="914400" lvl="1" indent="-457200">
              <a:buFont typeface="Arial" panose="020B0604020202020204" pitchFamily="34" charset="0"/>
              <a:buAutoNum type="arabicPeriod"/>
            </a:pPr>
            <a:r>
              <a:rPr lang="en-GB" sz="1600" dirty="0">
                <a:latin typeface="Open Sans"/>
                <a:ea typeface="+mn-lt"/>
                <a:cs typeface="Calibri"/>
              </a:rPr>
              <a:t>For patients in whom Simon Broom criteria are met and for those with known (coded) FH, a </a:t>
            </a:r>
            <a:r>
              <a:rPr lang="en-GB" sz="1600" b="1" dirty="0">
                <a:solidFill>
                  <a:srgbClr val="00B0F0"/>
                </a:solidFill>
                <a:latin typeface="Open Sans"/>
                <a:ea typeface="+mn-lt"/>
                <a:cs typeface="Calibri"/>
                <a:hlinkClick r:id="rId4" action="ppaction://hlinksldjump">
                  <a:extLst>
                    <a:ext uri="{A12FA001-AC4F-418D-AE19-62706E023703}">
                      <ahyp:hlinkClr xmlns:ahyp="http://schemas.microsoft.com/office/drawing/2018/hyperlinkcolor" val="tx"/>
                    </a:ext>
                  </a:extLst>
                </a:hlinkClick>
              </a:rPr>
              <a:t>desktop review</a:t>
            </a:r>
            <a:r>
              <a:rPr lang="en-GB" sz="1600" dirty="0">
                <a:solidFill>
                  <a:srgbClr val="00B0F0"/>
                </a:solidFill>
                <a:latin typeface="Open Sans"/>
                <a:ea typeface="+mn-lt"/>
                <a:cs typeface="Calibri"/>
              </a:rPr>
              <a:t> </a:t>
            </a:r>
            <a:r>
              <a:rPr lang="en-GB" sz="1600" dirty="0">
                <a:latin typeface="Open Sans"/>
                <a:ea typeface="+mn-lt"/>
                <a:cs typeface="Calibri"/>
              </a:rPr>
              <a:t>is conducted by a trained pharmacist or nurse to check results and coding, exclude secondary causes for the elevated lipid levels and referral to specialist service for assessment and genetic testing.</a:t>
            </a:r>
            <a:endParaRPr lang="en-GB" sz="1600" dirty="0">
              <a:latin typeface="Open Sans"/>
              <a:ea typeface="Open Sans"/>
              <a:cs typeface="Calibri"/>
            </a:endParaRPr>
          </a:p>
          <a:p>
            <a:pPr marL="0" indent="0">
              <a:buFont typeface="Arial" panose="020B0604020202020204" pitchFamily="34" charset="0"/>
              <a:buNone/>
            </a:pPr>
            <a:endParaRPr lang="en-GB" sz="16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C435D79C-C228-E482-5407-D700529B1F8B}"/>
              </a:ext>
            </a:extLst>
          </p:cNvPr>
          <p:cNvSpPr txBox="1"/>
          <p:nvPr/>
        </p:nvSpPr>
        <p:spPr>
          <a:xfrm>
            <a:off x="8810880" y="6431581"/>
            <a:ext cx="2847134" cy="2770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*Additional Roles Reimbursement Scheme </a:t>
            </a: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8990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F0E579-7698-7E8A-5067-9B0F742C4E4F}"/>
              </a:ext>
            </a:extLst>
          </p:cNvPr>
          <p:cNvSpPr txBox="1"/>
          <p:nvPr/>
        </p:nvSpPr>
        <p:spPr>
          <a:xfrm>
            <a:off x="438454" y="273889"/>
            <a:ext cx="9575339" cy="523220"/>
          </a:xfrm>
          <a:prstGeom prst="rect">
            <a:avLst/>
          </a:prstGeom>
          <a:noFill/>
        </p:spPr>
        <p:txBody>
          <a:bodyPr wrap="square" lIns="91440" tIns="45720" rIns="91440" bIns="45720" anchor="t">
            <a:spAutoFit/>
          </a:bodyPr>
          <a:lstStyle/>
          <a:p>
            <a:r>
              <a:rPr kumimoji="0" lang="en-GB" sz="2800" b="1" i="0" u="none" strike="noStrike" kern="0" cap="none" spc="0" normalizeH="0" baseline="0" noProof="0" dirty="0">
                <a:ln>
                  <a:noFill/>
                </a:ln>
                <a:solidFill>
                  <a:srgbClr val="002060"/>
                </a:solidFill>
                <a:effectLst/>
                <a:uLnTx/>
                <a:uFillTx/>
                <a:latin typeface="Aleo"/>
              </a:rPr>
              <a:t>UCLPartners Familial Hypercholesterolaemia Pathway</a:t>
            </a:r>
            <a:endParaRPr lang="en-GB" sz="2800" b="1" dirty="0">
              <a:solidFill>
                <a:srgbClr val="002060"/>
              </a:solidFill>
              <a:latin typeface="Aleo"/>
              <a:ea typeface="Calibri Light" panose="020F0302020204030204"/>
              <a:cs typeface="Calibri Light" panose="020F0302020204030204"/>
            </a:endParaRPr>
          </a:p>
        </p:txBody>
      </p:sp>
      <p:pic>
        <p:nvPicPr>
          <p:cNvPr id="3" name="Picture 2">
            <a:extLst>
              <a:ext uri="{FF2B5EF4-FFF2-40B4-BE49-F238E27FC236}">
                <a16:creationId xmlns:a16="http://schemas.microsoft.com/office/drawing/2014/main" id="{67EFA1AA-DCCD-4C11-7DFC-656402CCD7BD}"/>
              </a:ext>
            </a:extLst>
          </p:cNvPr>
          <p:cNvPicPr>
            <a:picLocks noChangeAspect="1"/>
          </p:cNvPicPr>
          <p:nvPr/>
        </p:nvPicPr>
        <p:blipFill>
          <a:blip r:embed="rId2"/>
          <a:stretch>
            <a:fillRect/>
          </a:stretch>
        </p:blipFill>
        <p:spPr>
          <a:xfrm>
            <a:off x="1183907" y="1115820"/>
            <a:ext cx="10309888" cy="5550794"/>
          </a:xfrm>
          <a:prstGeom prst="rect">
            <a:avLst/>
          </a:prstGeom>
        </p:spPr>
      </p:pic>
    </p:spTree>
    <p:extLst>
      <p:ext uri="{BB962C8B-B14F-4D97-AF65-F5344CB8AC3E}">
        <p14:creationId xmlns:p14="http://schemas.microsoft.com/office/powerpoint/2010/main" val="824798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9A829C03-B75D-A865-E60B-80F604CC316D}"/>
              </a:ext>
            </a:extLst>
          </p:cNvPr>
          <p:cNvSpPr>
            <a:spLocks noGrp="1"/>
          </p:cNvSpPr>
          <p:nvPr>
            <p:ph type="title"/>
          </p:nvPr>
        </p:nvSpPr>
        <p:spPr>
          <a:xfrm>
            <a:off x="514165" y="240124"/>
            <a:ext cx="9192543" cy="875894"/>
          </a:xfrm>
        </p:spPr>
        <p:txBody>
          <a:bodyPr>
            <a:noAutofit/>
          </a:bodyPr>
          <a:lstStyle/>
          <a:p>
            <a:r>
              <a:rPr lang="en-GB" sz="3400" b="1" dirty="0">
                <a:solidFill>
                  <a:srgbClr val="002060"/>
                </a:solidFill>
                <a:latin typeface="Aleo"/>
                <a:cs typeface="Calibri Light"/>
              </a:rPr>
              <a:t>Familial Hypercholesterolaemia: </a:t>
            </a:r>
            <a:br>
              <a:rPr lang="en-GB" sz="3400" b="1" dirty="0">
                <a:solidFill>
                  <a:srgbClr val="002060"/>
                </a:solidFill>
                <a:latin typeface="Aleo"/>
                <a:cs typeface="Calibri Light"/>
              </a:rPr>
            </a:br>
            <a:r>
              <a:rPr lang="en-GB" b="1" dirty="0">
                <a:solidFill>
                  <a:srgbClr val="002060"/>
                </a:solidFill>
                <a:latin typeface="Aleo"/>
                <a:cs typeface="Calibri Light"/>
              </a:rPr>
              <a:t>Family History Questionnaire</a:t>
            </a:r>
            <a:endParaRPr lang="en-GB" sz="3400" b="1" dirty="0">
              <a:solidFill>
                <a:srgbClr val="002060"/>
              </a:solidFill>
              <a:latin typeface="Aleo"/>
              <a:cs typeface="Calibri Light"/>
            </a:endParaRPr>
          </a:p>
        </p:txBody>
      </p:sp>
      <p:sp>
        <p:nvSpPr>
          <p:cNvPr id="3" name="TextBox 2">
            <a:extLst>
              <a:ext uri="{FF2B5EF4-FFF2-40B4-BE49-F238E27FC236}">
                <a16:creationId xmlns:a16="http://schemas.microsoft.com/office/drawing/2014/main" id="{12DBD7CC-2CF7-327C-4281-913A2369C66E}"/>
              </a:ext>
            </a:extLst>
          </p:cNvPr>
          <p:cNvSpPr txBox="1"/>
          <p:nvPr/>
        </p:nvSpPr>
        <p:spPr>
          <a:xfrm>
            <a:off x="1122165" y="2293945"/>
            <a:ext cx="9697691" cy="4065857"/>
          </a:xfrm>
          <a:prstGeom prst="rect">
            <a:avLst/>
          </a:prstGeom>
          <a:noFill/>
          <a:ln>
            <a:noFill/>
          </a:ln>
        </p:spPr>
        <p:txBody>
          <a:bodyPr wrap="square" lIns="91440" tIns="45720" rIns="91440" bIns="45720" rtlCol="0" anchor="t">
            <a:spAutoFit/>
          </a:bodyPr>
          <a:lstStyle/>
          <a:p>
            <a:pPr>
              <a:defRPr/>
            </a:pPr>
            <a:endParaRPr lang="en-GB" dirty="0">
              <a:latin typeface="Open Sans"/>
              <a:ea typeface="+mn-lt"/>
              <a:cs typeface="Calibri Light" panose="020F0302020204030204" pitchFamily="34" charset="0"/>
            </a:endParaRPr>
          </a:p>
          <a:p>
            <a:pPr>
              <a:defRPr/>
            </a:pPr>
            <a:r>
              <a:rPr lang="en-GB" dirty="0">
                <a:latin typeface="Open Sans"/>
                <a:ea typeface="+mn-lt"/>
                <a:cs typeface="Calibri Light"/>
              </a:rPr>
              <a:t>Have any of your first-degree blood relatives (mother, father, brother or sister) had a heart attack under the age of 60?	</a:t>
            </a:r>
            <a:endParaRPr lang="en-US" b="1" dirty="0">
              <a:latin typeface="Open Sans"/>
              <a:ea typeface="+mn-lt"/>
              <a:cs typeface="Calibri Light"/>
            </a:endParaRPr>
          </a:p>
          <a:p>
            <a:pPr>
              <a:defRPr/>
            </a:pPr>
            <a:endParaRPr lang="en-GB" dirty="0">
              <a:latin typeface="Open Sans"/>
              <a:ea typeface="Open Sans"/>
              <a:cs typeface="Calibri Light" panose="020F0302020204030204" pitchFamily="34" charset="0"/>
            </a:endParaRPr>
          </a:p>
          <a:p>
            <a:pPr lvl="1">
              <a:defRPr/>
            </a:pPr>
            <a:r>
              <a:rPr lang="en-GB" dirty="0">
                <a:latin typeface="Open Sans"/>
                <a:ea typeface="+mn-lt"/>
                <a:cs typeface="Calibri Light"/>
              </a:rPr>
              <a:t>If Yes, which relative (mention how they are related to you) and how old were they when they had the heart attack?  </a:t>
            </a:r>
          </a:p>
          <a:p>
            <a:pPr>
              <a:defRPr/>
            </a:pPr>
            <a:endParaRPr lang="en-GB" dirty="0">
              <a:latin typeface="Open Sans"/>
              <a:ea typeface="+mn-lt"/>
              <a:cs typeface="Calibri Light" panose="020F0302020204030204" pitchFamily="34" charset="0"/>
            </a:endParaRPr>
          </a:p>
          <a:p>
            <a:pPr>
              <a:defRPr/>
            </a:pPr>
            <a:endParaRPr lang="en-GB" dirty="0">
              <a:latin typeface="Open Sans"/>
              <a:ea typeface="+mn-lt"/>
              <a:cs typeface="Calibri Light" panose="020F0302020204030204" pitchFamily="34" charset="0"/>
            </a:endParaRPr>
          </a:p>
          <a:p>
            <a:pPr>
              <a:defRPr/>
            </a:pPr>
            <a:r>
              <a:rPr lang="en-GB" dirty="0">
                <a:latin typeface="Open Sans"/>
                <a:ea typeface="+mn-lt"/>
                <a:cs typeface="Calibri Light"/>
              </a:rPr>
              <a:t>Have any of your second-degree blood relatives (grandparents, aunts, uncles, nephews, nieces and half brothers and half sisters) had a heart attack aged 50 or under?         </a:t>
            </a:r>
            <a:endParaRPr lang="en-GB" dirty="0">
              <a:latin typeface="Open Sans"/>
              <a:ea typeface="Open Sans"/>
              <a:cs typeface="Calibri Light"/>
            </a:endParaRPr>
          </a:p>
          <a:p>
            <a:pPr>
              <a:defRPr/>
            </a:pPr>
            <a:endParaRPr lang="en-GB" dirty="0">
              <a:latin typeface="Open Sans"/>
              <a:ea typeface="+mn-lt"/>
              <a:cs typeface="Calibri Light" panose="020F0302020204030204" pitchFamily="34" charset="0"/>
            </a:endParaRPr>
          </a:p>
          <a:p>
            <a:pPr lvl="1">
              <a:defRPr/>
            </a:pPr>
            <a:r>
              <a:rPr lang="en-GB" dirty="0">
                <a:latin typeface="Open Sans"/>
                <a:ea typeface="+mn-lt"/>
                <a:cs typeface="Calibri Light"/>
              </a:rPr>
              <a:t>If Yes, which relative (mention how they are related to you) and how old were they when they had the heart attack?</a:t>
            </a:r>
            <a:endParaRPr lang="en-GB" dirty="0">
              <a:latin typeface="Open Sans"/>
              <a:cs typeface="Calibri Light"/>
            </a:endParaRPr>
          </a:p>
          <a:p>
            <a:pPr>
              <a:lnSpc>
                <a:spcPct val="150000"/>
              </a:lnSpc>
              <a:defRPr/>
            </a:pPr>
            <a:endParaRPr lang="en-GB" u="sng" dirty="0">
              <a:latin typeface="Calibri "/>
              <a:ea typeface="+mn-lt"/>
              <a:cs typeface="Calibri Light" panose="020F0302020204030204" pitchFamily="34" charset="0"/>
            </a:endParaRPr>
          </a:p>
        </p:txBody>
      </p:sp>
      <p:sp>
        <p:nvSpPr>
          <p:cNvPr id="4" name="TextBox 3">
            <a:extLst>
              <a:ext uri="{FF2B5EF4-FFF2-40B4-BE49-F238E27FC236}">
                <a16:creationId xmlns:a16="http://schemas.microsoft.com/office/drawing/2014/main" id="{AA4C114A-3E47-CA69-2D86-CE3CF79F791B}"/>
              </a:ext>
            </a:extLst>
          </p:cNvPr>
          <p:cNvSpPr txBox="1"/>
          <p:nvPr/>
        </p:nvSpPr>
        <p:spPr>
          <a:xfrm>
            <a:off x="10819856" y="2616277"/>
            <a:ext cx="992080" cy="276999"/>
          </a:xfrm>
          <a:prstGeom prst="rect">
            <a:avLst/>
          </a:prstGeom>
          <a:noFill/>
        </p:spPr>
        <p:txBody>
          <a:bodyPr wrap="square" lIns="91440" tIns="45720" rIns="91440" bIns="45720" anchor="t">
            <a:spAutoFit/>
          </a:bodyPr>
          <a:lstStyle/>
          <a:p>
            <a:r>
              <a:rPr lang="en-GB" sz="1200" b="1" dirty="0">
                <a:latin typeface="Open Sans"/>
                <a:ea typeface="+mn-lt"/>
                <a:cs typeface="+mn-lt"/>
              </a:rPr>
              <a:t>Yes/ No</a:t>
            </a:r>
            <a:endParaRPr lang="en-GB" sz="1200" dirty="0">
              <a:latin typeface="Open Sans"/>
            </a:endParaRPr>
          </a:p>
        </p:txBody>
      </p:sp>
      <p:sp>
        <p:nvSpPr>
          <p:cNvPr id="5" name="TextBox 4">
            <a:extLst>
              <a:ext uri="{FF2B5EF4-FFF2-40B4-BE49-F238E27FC236}">
                <a16:creationId xmlns:a16="http://schemas.microsoft.com/office/drawing/2014/main" id="{5CC2009E-804D-219F-0B09-F1158F9114E4}"/>
              </a:ext>
            </a:extLst>
          </p:cNvPr>
          <p:cNvSpPr txBox="1"/>
          <p:nvPr/>
        </p:nvSpPr>
        <p:spPr>
          <a:xfrm>
            <a:off x="514165" y="1552666"/>
            <a:ext cx="11163670" cy="646331"/>
          </a:xfrm>
          <a:prstGeom prst="rect">
            <a:avLst/>
          </a:prstGeom>
          <a:noFill/>
        </p:spPr>
        <p:txBody>
          <a:bodyPr wrap="square" lIns="91440" tIns="45720" rIns="91440" bIns="45720" anchor="t">
            <a:spAutoFit/>
          </a:bodyPr>
          <a:lstStyle/>
          <a:p>
            <a:pPr>
              <a:defRPr/>
            </a:pPr>
            <a:r>
              <a:rPr lang="en-GB" i="1" dirty="0">
                <a:latin typeface="Open Sans"/>
                <a:ea typeface="+mn-lt"/>
                <a:cs typeface="Calibri Light"/>
              </a:rPr>
              <a:t>We have reviewed your cholesterol results and would like some information on your family history to help inform your treatment. Please answer the following questions:</a:t>
            </a:r>
          </a:p>
        </p:txBody>
      </p:sp>
      <p:sp>
        <p:nvSpPr>
          <p:cNvPr id="6" name="Oval 5">
            <a:extLst>
              <a:ext uri="{FF2B5EF4-FFF2-40B4-BE49-F238E27FC236}">
                <a16:creationId xmlns:a16="http://schemas.microsoft.com/office/drawing/2014/main" id="{FEAA9C09-CE31-86A5-9075-3DF7FE057A63}"/>
              </a:ext>
            </a:extLst>
          </p:cNvPr>
          <p:cNvSpPr/>
          <p:nvPr/>
        </p:nvSpPr>
        <p:spPr>
          <a:xfrm>
            <a:off x="757441" y="2572414"/>
            <a:ext cx="364724" cy="36472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1</a:t>
            </a:r>
          </a:p>
        </p:txBody>
      </p:sp>
      <p:sp>
        <p:nvSpPr>
          <p:cNvPr id="7" name="Oval 6">
            <a:extLst>
              <a:ext uri="{FF2B5EF4-FFF2-40B4-BE49-F238E27FC236}">
                <a16:creationId xmlns:a16="http://schemas.microsoft.com/office/drawing/2014/main" id="{7325F965-8063-1897-5034-FF97E7BC6804}"/>
              </a:ext>
            </a:extLst>
          </p:cNvPr>
          <p:cNvSpPr/>
          <p:nvPr/>
        </p:nvSpPr>
        <p:spPr>
          <a:xfrm>
            <a:off x="757441" y="4493347"/>
            <a:ext cx="364724" cy="36472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a:t>2</a:t>
            </a:r>
          </a:p>
        </p:txBody>
      </p:sp>
      <p:sp>
        <p:nvSpPr>
          <p:cNvPr id="8" name="TextBox 7">
            <a:extLst>
              <a:ext uri="{FF2B5EF4-FFF2-40B4-BE49-F238E27FC236}">
                <a16:creationId xmlns:a16="http://schemas.microsoft.com/office/drawing/2014/main" id="{211FA36C-A7E6-F4A9-67AC-FC978A2F658C}"/>
              </a:ext>
            </a:extLst>
          </p:cNvPr>
          <p:cNvSpPr txBox="1"/>
          <p:nvPr/>
        </p:nvSpPr>
        <p:spPr>
          <a:xfrm>
            <a:off x="10941064" y="4675709"/>
            <a:ext cx="992080" cy="276999"/>
          </a:xfrm>
          <a:prstGeom prst="rect">
            <a:avLst/>
          </a:prstGeom>
          <a:noFill/>
        </p:spPr>
        <p:txBody>
          <a:bodyPr wrap="square" lIns="91440" tIns="45720" rIns="91440" bIns="45720" anchor="t">
            <a:spAutoFit/>
          </a:bodyPr>
          <a:lstStyle/>
          <a:p>
            <a:r>
              <a:rPr lang="en-GB" sz="1200" b="1" dirty="0">
                <a:latin typeface="Open Sans"/>
                <a:ea typeface="+mn-lt"/>
                <a:cs typeface="+mn-lt"/>
              </a:rPr>
              <a:t>Yes/ No</a:t>
            </a:r>
            <a:endParaRPr lang="en-GB" sz="1200" dirty="0">
              <a:latin typeface="Open Sans"/>
            </a:endParaRPr>
          </a:p>
        </p:txBody>
      </p:sp>
    </p:spTree>
    <p:extLst>
      <p:ext uri="{BB962C8B-B14F-4D97-AF65-F5344CB8AC3E}">
        <p14:creationId xmlns:p14="http://schemas.microsoft.com/office/powerpoint/2010/main" val="1941144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126417A4-0C6E-B5DE-F762-DC3A0D7974A9}"/>
              </a:ext>
            </a:extLst>
          </p:cNvPr>
          <p:cNvSpPr>
            <a:spLocks noGrp="1"/>
          </p:cNvSpPr>
          <p:nvPr>
            <p:ph type="title"/>
          </p:nvPr>
        </p:nvSpPr>
        <p:spPr>
          <a:xfrm>
            <a:off x="484119" y="298091"/>
            <a:ext cx="8816830" cy="512444"/>
          </a:xfrm>
        </p:spPr>
        <p:txBody>
          <a:bodyPr>
            <a:noAutofit/>
          </a:bodyPr>
          <a:lstStyle/>
          <a:p>
            <a:r>
              <a:rPr kumimoji="0" lang="en-GB" sz="3400" b="1" i="0" u="none" strike="noStrike" kern="1200" cap="none" spc="0" normalizeH="0" baseline="0" noProof="0" dirty="0">
                <a:ln>
                  <a:noFill/>
                </a:ln>
                <a:solidFill>
                  <a:srgbClr val="002060"/>
                </a:solidFill>
                <a:effectLst/>
                <a:uLnTx/>
                <a:uFillTx/>
                <a:latin typeface="Aleo"/>
                <a:ea typeface="Open Sans"/>
                <a:cs typeface="Open Sans"/>
              </a:rPr>
              <a:t>Desktop Review for </a:t>
            </a:r>
            <a:r>
              <a:rPr lang="en-GB" sz="3400" b="1" dirty="0">
                <a:solidFill>
                  <a:srgbClr val="002060"/>
                </a:solidFill>
                <a:latin typeface="Aleo"/>
                <a:ea typeface="Open Sans"/>
                <a:cs typeface="Calibri Light"/>
              </a:rPr>
              <a:t>People with Coded FH</a:t>
            </a:r>
          </a:p>
        </p:txBody>
      </p:sp>
      <p:sp>
        <p:nvSpPr>
          <p:cNvPr id="3" name="TextBox 2">
            <a:extLst>
              <a:ext uri="{FF2B5EF4-FFF2-40B4-BE49-F238E27FC236}">
                <a16:creationId xmlns:a16="http://schemas.microsoft.com/office/drawing/2014/main" id="{61BE1D09-B8A9-4268-9BAE-C33765380146}"/>
              </a:ext>
            </a:extLst>
          </p:cNvPr>
          <p:cNvSpPr txBox="1"/>
          <p:nvPr/>
        </p:nvSpPr>
        <p:spPr>
          <a:xfrm>
            <a:off x="4583167" y="1195057"/>
            <a:ext cx="2743200" cy="523220"/>
          </a:xfrm>
          <a:prstGeom prst="rect">
            <a:avLst/>
          </a:prstGeom>
          <a:noFill/>
          <a:ln>
            <a:solidFill>
              <a:schemeClr val="tx1"/>
            </a:solidFill>
            <a:prstDash val="solid"/>
            <a:extLst>
              <a:ext uri="{C807C97D-BFC1-408E-A445-0C87EB9F89A2}">
                <ask:lineSketchStyleProps xmlns:ask="http://schemas.microsoft.com/office/drawing/2018/sketchyshapes">
                  <ask:type>
                    <ask:lineSketchNone/>
                  </ask:type>
                </ask:lineSketchStyleProps>
              </a:ext>
            </a:extLst>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Open Sans"/>
                <a:ea typeface="Open Sans"/>
                <a:cs typeface="Open Sans"/>
              </a:rPr>
              <a:t>Identify patients coded as Familial Hypercholesterolemia</a:t>
            </a:r>
          </a:p>
        </p:txBody>
      </p:sp>
      <p:sp>
        <p:nvSpPr>
          <p:cNvPr id="4" name="TextBox 3">
            <a:extLst>
              <a:ext uri="{FF2B5EF4-FFF2-40B4-BE49-F238E27FC236}">
                <a16:creationId xmlns:a16="http://schemas.microsoft.com/office/drawing/2014/main" id="{398C517A-CFBC-598E-ED5F-67FDE77D5ADB}"/>
              </a:ext>
            </a:extLst>
          </p:cNvPr>
          <p:cNvSpPr txBox="1"/>
          <p:nvPr/>
        </p:nvSpPr>
        <p:spPr>
          <a:xfrm>
            <a:off x="4582072" y="2035379"/>
            <a:ext cx="2744440" cy="307777"/>
          </a:xfrm>
          <a:prstGeom prst="rect">
            <a:avLst/>
          </a:prstGeom>
          <a:noFill/>
          <a:ln>
            <a:solidFill>
              <a:schemeClr val="tx1"/>
            </a:solidFill>
            <a:prstDash val="solid"/>
            <a:extLst>
              <a:ext uri="{C807C97D-BFC1-408E-A445-0C87EB9F89A2}">
                <ask:lineSketchStyleProps xmlns:ask="http://schemas.microsoft.com/office/drawing/2018/sketchyshapes">
                  <ask:type>
                    <ask:lineSketchNone/>
                  </ask:type>
                </ask:lineSketchStyleProps>
              </a:ext>
            </a:extLst>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Open Sans"/>
                <a:ea typeface="Open Sans"/>
                <a:cs typeface="Open Sans"/>
              </a:rPr>
              <a:t>Review notes and medications</a:t>
            </a:r>
          </a:p>
        </p:txBody>
      </p:sp>
      <p:sp>
        <p:nvSpPr>
          <p:cNvPr id="5" name="TextBox 4">
            <a:extLst>
              <a:ext uri="{FF2B5EF4-FFF2-40B4-BE49-F238E27FC236}">
                <a16:creationId xmlns:a16="http://schemas.microsoft.com/office/drawing/2014/main" id="{BD64A0DF-D9F1-E5BA-6478-9C22F845F5FE}"/>
              </a:ext>
            </a:extLst>
          </p:cNvPr>
          <p:cNvSpPr txBox="1"/>
          <p:nvPr/>
        </p:nvSpPr>
        <p:spPr>
          <a:xfrm>
            <a:off x="8190837" y="4094210"/>
            <a:ext cx="2935561" cy="1169551"/>
          </a:xfrm>
          <a:prstGeom prst="rect">
            <a:avLst/>
          </a:prstGeom>
          <a:noFill/>
          <a:ln>
            <a:solidFill>
              <a:schemeClr val="tx1"/>
            </a:solidFill>
            <a:prstDash val="solid"/>
            <a:extLst>
              <a:ext uri="{C807C97D-BFC1-408E-A445-0C87EB9F89A2}">
                <ask:lineSketchStyleProps xmlns:ask="http://schemas.microsoft.com/office/drawing/2018/sketchyshapes">
                  <ask:type>
                    <ask:lineSketchNone/>
                  </ask:type>
                </ask:lineSketchStyleProps>
              </a:ext>
            </a:extLst>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Open Sans"/>
                <a:ea typeface="Open Sans"/>
                <a:cs typeface="Open Sans"/>
              </a:rPr>
              <a:t>Calculate probability of FH using </a:t>
            </a:r>
            <a:r>
              <a:rPr kumimoji="0" lang="en-GB" sz="1400" b="1" i="0" u="none" strike="noStrike" kern="1200" cap="none" spc="0" normalizeH="0" baseline="0" noProof="0" dirty="0">
                <a:ln>
                  <a:noFill/>
                </a:ln>
                <a:solidFill>
                  <a:srgbClr val="00B0F0"/>
                </a:solidFill>
                <a:effectLst/>
                <a:uLnTx/>
                <a:uFillTx/>
                <a:latin typeface="Open Sans"/>
                <a:ea typeface="Open Sans"/>
                <a:cs typeface="Open Sans"/>
                <a:hlinkClick r:id="rId2" action="ppaction://hlinksldjump">
                  <a:extLst>
                    <a:ext uri="{A12FA001-AC4F-418D-AE19-62706E023703}">
                      <ahyp:hlinkClr xmlns:ahyp="http://schemas.microsoft.com/office/drawing/2018/hyperlinkcolor" val="tx"/>
                    </a:ext>
                  </a:extLst>
                </a:hlinkClick>
              </a:rPr>
              <a:t>Simon Broom</a:t>
            </a:r>
            <a:r>
              <a:rPr kumimoji="0" lang="en-GB" sz="1400" b="0" i="0" u="none" strike="noStrike" kern="1200" cap="none" spc="0" normalizeH="0" baseline="0" noProof="0" dirty="0">
                <a:ln>
                  <a:noFill/>
                </a:ln>
                <a:solidFill>
                  <a:srgbClr val="00B0F0"/>
                </a:solidFill>
                <a:effectLst/>
                <a:uLnTx/>
                <a:uFillTx/>
                <a:latin typeface="Open Sans"/>
                <a:ea typeface="Open Sans"/>
                <a:cs typeface="Open Sans"/>
                <a:hlinkClick r:id="" action="ppaction://noaction">
                  <a:extLst>
                    <a:ext uri="{A12FA001-AC4F-418D-AE19-62706E023703}">
                      <ahyp:hlinkClr xmlns:ahyp="http://schemas.microsoft.com/office/drawing/2018/hyperlinkcolor" val="tx"/>
                    </a:ext>
                  </a:extLst>
                </a:hlinkClick>
              </a:rPr>
              <a:t> </a:t>
            </a:r>
            <a:r>
              <a:rPr kumimoji="0" lang="en-GB" sz="1400" b="0" i="0" u="none" strike="noStrike" kern="1200" cap="none" spc="0" normalizeH="0" baseline="0" noProof="0" dirty="0">
                <a:ln>
                  <a:noFill/>
                </a:ln>
                <a:solidFill>
                  <a:srgbClr val="000000"/>
                </a:solidFill>
                <a:effectLst/>
                <a:uLnTx/>
                <a:uFillTx/>
                <a:latin typeface="Open Sans"/>
                <a:ea typeface="Open Sans"/>
                <a:cs typeface="Open Sans"/>
              </a:rPr>
              <a:t>or</a:t>
            </a:r>
            <a:r>
              <a:rPr kumimoji="0" lang="en-GB" sz="1400" b="0" i="0" u="none" strike="noStrike" kern="1200" cap="none" spc="0" normalizeH="0" baseline="0" noProof="0" dirty="0">
                <a:ln>
                  <a:noFill/>
                </a:ln>
                <a:solidFill>
                  <a:srgbClr val="00B0F0"/>
                </a:solidFill>
                <a:effectLst/>
                <a:uLnTx/>
                <a:uFillTx/>
                <a:latin typeface="Open Sans"/>
                <a:ea typeface="Open Sans"/>
                <a:cs typeface="Open Sans"/>
              </a:rPr>
              <a:t> </a:t>
            </a:r>
            <a:r>
              <a:rPr kumimoji="0" lang="en-GB" sz="1400" b="1" i="0" u="none" strike="noStrike" kern="1200" cap="none" spc="0" normalizeH="0" baseline="0" noProof="0" dirty="0">
                <a:ln>
                  <a:noFill/>
                </a:ln>
                <a:solidFill>
                  <a:srgbClr val="00B0F0"/>
                </a:solidFill>
                <a:effectLst/>
                <a:uLnTx/>
                <a:uFillTx/>
                <a:latin typeface="Open Sans"/>
                <a:ea typeface="Open Sans"/>
                <a:cs typeface="Open Sans"/>
                <a:hlinkClick r:id="rId3" action="ppaction://hlinksldjump">
                  <a:extLst>
                    <a:ext uri="{A12FA001-AC4F-418D-AE19-62706E023703}">
                      <ahyp:hlinkClr xmlns:ahyp="http://schemas.microsoft.com/office/drawing/2018/hyperlinkcolor" val="tx"/>
                    </a:ext>
                  </a:extLst>
                </a:hlinkClick>
              </a:rPr>
              <a:t>Dutch lipid clinic criteria </a:t>
            </a:r>
            <a:r>
              <a:rPr kumimoji="0" lang="en-GB" sz="1400" b="0" i="0" u="none" strike="noStrike" kern="1200" cap="none" spc="0" normalizeH="0" baseline="0" noProof="0" dirty="0">
                <a:ln>
                  <a:noFill/>
                </a:ln>
                <a:solidFill>
                  <a:srgbClr val="000000"/>
                </a:solidFill>
                <a:effectLst/>
                <a:uLnTx/>
                <a:uFillTx/>
                <a:latin typeface="Open Sans"/>
                <a:ea typeface="Open Sans"/>
                <a:cs typeface="Open Sans"/>
              </a:rPr>
              <a:t>and refer to specialist lipid clinic if meets criteria</a:t>
            </a:r>
          </a:p>
        </p:txBody>
      </p:sp>
      <p:sp>
        <p:nvSpPr>
          <p:cNvPr id="6" name="TextBox 5">
            <a:extLst>
              <a:ext uri="{FF2B5EF4-FFF2-40B4-BE49-F238E27FC236}">
                <a16:creationId xmlns:a16="http://schemas.microsoft.com/office/drawing/2014/main" id="{43378707-DBC5-4B1E-01E9-BD3EB80E6AA1}"/>
              </a:ext>
            </a:extLst>
          </p:cNvPr>
          <p:cNvSpPr txBox="1"/>
          <p:nvPr/>
        </p:nvSpPr>
        <p:spPr>
          <a:xfrm>
            <a:off x="1255206" y="4094210"/>
            <a:ext cx="2935561" cy="523220"/>
          </a:xfrm>
          <a:prstGeom prst="rect">
            <a:avLst/>
          </a:prstGeom>
          <a:noFill/>
          <a:ln>
            <a:solidFill>
              <a:schemeClr val="tx1"/>
            </a:solidFill>
            <a:prstDash val="solid"/>
            <a:extLst>
              <a:ext uri="{C807C97D-BFC1-408E-A445-0C87EB9F89A2}">
                <ask:lineSketchStyleProps xmlns:ask="http://schemas.microsoft.com/office/drawing/2018/sketchyshapes">
                  <ask:type>
                    <ask:lineSketchNone/>
                  </ask:type>
                </ask:lineSketchStyleProps>
              </a:ext>
            </a:extLst>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Open Sans"/>
                <a:ea typeface="Open Sans"/>
                <a:cs typeface="Open Sans"/>
              </a:rPr>
              <a:t>Are they under regular lipid clinic review?</a:t>
            </a:r>
          </a:p>
        </p:txBody>
      </p:sp>
      <p:sp>
        <p:nvSpPr>
          <p:cNvPr id="7" name="TextBox 6">
            <a:extLst>
              <a:ext uri="{FF2B5EF4-FFF2-40B4-BE49-F238E27FC236}">
                <a16:creationId xmlns:a16="http://schemas.microsoft.com/office/drawing/2014/main" id="{B5E43EAB-1BF5-8CEF-E699-605668B279E2}"/>
              </a:ext>
            </a:extLst>
          </p:cNvPr>
          <p:cNvSpPr txBox="1"/>
          <p:nvPr/>
        </p:nvSpPr>
        <p:spPr>
          <a:xfrm>
            <a:off x="4149591" y="5735309"/>
            <a:ext cx="2337668" cy="738664"/>
          </a:xfrm>
          <a:prstGeom prst="rect">
            <a:avLst/>
          </a:prstGeom>
          <a:noFill/>
          <a:ln>
            <a:solidFill>
              <a:schemeClr val="tx1"/>
            </a:solidFill>
            <a:prstDash val="solid"/>
            <a:extLst>
              <a:ext uri="{C807C97D-BFC1-408E-A445-0C87EB9F89A2}">
                <ask:lineSketchStyleProps xmlns:ask="http://schemas.microsoft.com/office/drawing/2018/sketchyshapes">
                  <ask:type>
                    <ask:lineSketchNone/>
                  </ask:type>
                </ask:lineSketchStyleProps>
              </a:ext>
            </a:extLst>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Open Sans"/>
                <a:ea typeface="Open Sans"/>
                <a:cs typeface="Open Sans"/>
              </a:rPr>
              <a:t>Consider referral to lipid clinic if appropriate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85580FC-3E14-3F34-AAC4-98DC478B09C5}"/>
              </a:ext>
            </a:extLst>
          </p:cNvPr>
          <p:cNvSpPr txBox="1"/>
          <p:nvPr/>
        </p:nvSpPr>
        <p:spPr>
          <a:xfrm>
            <a:off x="4583167" y="2786454"/>
            <a:ext cx="2743200" cy="523220"/>
          </a:xfrm>
          <a:prstGeom prst="rect">
            <a:avLst/>
          </a:prstGeom>
          <a:noFill/>
          <a:ln>
            <a:solidFill>
              <a:schemeClr val="tx1"/>
            </a:solidFill>
            <a:prstDash val="solid"/>
            <a:extLst>
              <a:ext uri="{C807C97D-BFC1-408E-A445-0C87EB9F89A2}">
                <ask:lineSketchStyleProps xmlns:ask="http://schemas.microsoft.com/office/drawing/2018/sketchyshapes">
                  <ask:type>
                    <ask:lineSketchNone/>
                  </ask:type>
                </ask:lineSketchStyleProps>
              </a:ext>
            </a:extLst>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Open Sans"/>
                <a:ea typeface="Open Sans"/>
                <a:cs typeface="Open Sans"/>
              </a:rPr>
              <a:t>Have they had a genetic test to confirm diagnosis?</a:t>
            </a:r>
          </a:p>
        </p:txBody>
      </p:sp>
      <p:sp>
        <p:nvSpPr>
          <p:cNvPr id="9" name="TextBox 8">
            <a:extLst>
              <a:ext uri="{FF2B5EF4-FFF2-40B4-BE49-F238E27FC236}">
                <a16:creationId xmlns:a16="http://schemas.microsoft.com/office/drawing/2014/main" id="{00564E2F-01E8-3A83-434D-EEE7975F4E1C}"/>
              </a:ext>
            </a:extLst>
          </p:cNvPr>
          <p:cNvSpPr txBox="1"/>
          <p:nvPr/>
        </p:nvSpPr>
        <p:spPr>
          <a:xfrm>
            <a:off x="1097347" y="5735309"/>
            <a:ext cx="1846547" cy="738664"/>
          </a:xfrm>
          <a:prstGeom prst="rect">
            <a:avLst/>
          </a:prstGeom>
          <a:noFill/>
          <a:ln>
            <a:solidFill>
              <a:schemeClr val="tx1"/>
            </a:solidFill>
            <a:prstDash val="solid"/>
            <a:extLst>
              <a:ext uri="{C807C97D-BFC1-408E-A445-0C87EB9F89A2}">
                <ask:lineSketchStyleProps xmlns:ask="http://schemas.microsoft.com/office/drawing/2018/sketchyshapes">
                  <ask:type>
                    <ask:lineSketchNone/>
                  </ask:type>
                </ask:lineSketchStyleProps>
              </a:ext>
            </a:extLst>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Open Sans"/>
                <a:ea typeface="Open Sans"/>
                <a:cs typeface="Open Sans"/>
              </a:rPr>
              <a:t>Continue management as per specialist team</a:t>
            </a:r>
          </a:p>
        </p:txBody>
      </p:sp>
      <p:cxnSp>
        <p:nvCxnSpPr>
          <p:cNvPr id="10" name="Straight Arrow Connector 9">
            <a:extLst>
              <a:ext uri="{FF2B5EF4-FFF2-40B4-BE49-F238E27FC236}">
                <a16:creationId xmlns:a16="http://schemas.microsoft.com/office/drawing/2014/main" id="{42D73CE7-E358-1436-1253-29EC8776D409}"/>
              </a:ext>
            </a:extLst>
          </p:cNvPr>
          <p:cNvCxnSpPr>
            <a:cxnSpLocks/>
          </p:cNvCxnSpPr>
          <p:nvPr/>
        </p:nvCxnSpPr>
        <p:spPr>
          <a:xfrm>
            <a:off x="5893259" y="1651303"/>
            <a:ext cx="9179" cy="383965"/>
          </a:xfrm>
          <a:prstGeom prst="straightConnector1">
            <a:avLst/>
          </a:prstGeom>
          <a:ln>
            <a:solidFill>
              <a:srgbClr val="15375D"/>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or: Elbow 10">
            <a:extLst>
              <a:ext uri="{FF2B5EF4-FFF2-40B4-BE49-F238E27FC236}">
                <a16:creationId xmlns:a16="http://schemas.microsoft.com/office/drawing/2014/main" id="{76E61563-9C6A-CCBA-D8FC-A0C953D1FDE2}"/>
              </a:ext>
            </a:extLst>
          </p:cNvPr>
          <p:cNvCxnSpPr>
            <a:cxnSpLocks/>
            <a:stCxn id="8" idx="1"/>
            <a:endCxn id="6" idx="0"/>
          </p:cNvCxnSpPr>
          <p:nvPr/>
        </p:nvCxnSpPr>
        <p:spPr>
          <a:xfrm rot="10800000" flipV="1">
            <a:off x="2722987" y="3048064"/>
            <a:ext cx="1860180" cy="1046146"/>
          </a:xfrm>
          <a:prstGeom prst="bentConnector2">
            <a:avLst/>
          </a:prstGeom>
          <a:ln>
            <a:solidFill>
              <a:srgbClr val="15375D"/>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3C7EE74-E49B-AE2A-5973-A74898A3187A}"/>
              </a:ext>
            </a:extLst>
          </p:cNvPr>
          <p:cNvCxnSpPr>
            <a:cxnSpLocks/>
          </p:cNvCxnSpPr>
          <p:nvPr/>
        </p:nvCxnSpPr>
        <p:spPr>
          <a:xfrm>
            <a:off x="2030528" y="4678984"/>
            <a:ext cx="0" cy="1057225"/>
          </a:xfrm>
          <a:prstGeom prst="straightConnector1">
            <a:avLst/>
          </a:prstGeom>
          <a:ln>
            <a:solidFill>
              <a:srgbClr val="15375D"/>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7C67B6E0-F738-0A1F-1EE0-74686C0B62D3}"/>
              </a:ext>
            </a:extLst>
          </p:cNvPr>
          <p:cNvCxnSpPr>
            <a:cxnSpLocks/>
            <a:stCxn id="8" idx="3"/>
            <a:endCxn id="5" idx="0"/>
          </p:cNvCxnSpPr>
          <p:nvPr/>
        </p:nvCxnSpPr>
        <p:spPr>
          <a:xfrm>
            <a:off x="7326367" y="3048064"/>
            <a:ext cx="2332251" cy="1046146"/>
          </a:xfrm>
          <a:prstGeom prst="bentConnector2">
            <a:avLst/>
          </a:prstGeom>
          <a:ln>
            <a:solidFill>
              <a:srgbClr val="15375D"/>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BC2738F-F763-7841-DD9C-3F03C10088F7}"/>
              </a:ext>
            </a:extLst>
          </p:cNvPr>
          <p:cNvSpPr txBox="1"/>
          <p:nvPr/>
        </p:nvSpPr>
        <p:spPr>
          <a:xfrm>
            <a:off x="3458799" y="3319003"/>
            <a:ext cx="491320" cy="276999"/>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Open Sans"/>
                <a:ea typeface="Open Sans"/>
                <a:cs typeface="Calibri"/>
              </a:rPr>
              <a:t>Yes</a:t>
            </a:r>
          </a:p>
        </p:txBody>
      </p:sp>
      <p:sp>
        <p:nvSpPr>
          <p:cNvPr id="15" name="TextBox 14">
            <a:extLst>
              <a:ext uri="{FF2B5EF4-FFF2-40B4-BE49-F238E27FC236}">
                <a16:creationId xmlns:a16="http://schemas.microsoft.com/office/drawing/2014/main" id="{A2AF7127-47A6-BCBE-4267-7B97028059A9}"/>
              </a:ext>
            </a:extLst>
          </p:cNvPr>
          <p:cNvSpPr txBox="1"/>
          <p:nvPr/>
        </p:nvSpPr>
        <p:spPr>
          <a:xfrm>
            <a:off x="1468932" y="4926275"/>
            <a:ext cx="491320" cy="276999"/>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Open Sans"/>
                <a:ea typeface="Open Sans"/>
                <a:cs typeface="Calibri"/>
              </a:rPr>
              <a:t>Yes</a:t>
            </a:r>
          </a:p>
        </p:txBody>
      </p:sp>
      <p:sp>
        <p:nvSpPr>
          <p:cNvPr id="16" name="TextBox 15">
            <a:extLst>
              <a:ext uri="{FF2B5EF4-FFF2-40B4-BE49-F238E27FC236}">
                <a16:creationId xmlns:a16="http://schemas.microsoft.com/office/drawing/2014/main" id="{408F4660-AB9C-5CAE-9735-CB60F22EE5AB}"/>
              </a:ext>
            </a:extLst>
          </p:cNvPr>
          <p:cNvSpPr txBox="1"/>
          <p:nvPr/>
        </p:nvSpPr>
        <p:spPr>
          <a:xfrm>
            <a:off x="8595659" y="3319003"/>
            <a:ext cx="491320" cy="276999"/>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Open Sans"/>
                <a:ea typeface="Open Sans"/>
                <a:cs typeface="Calibri"/>
              </a:rPr>
              <a:t>No</a:t>
            </a:r>
          </a:p>
        </p:txBody>
      </p:sp>
      <p:sp>
        <p:nvSpPr>
          <p:cNvPr id="17" name="TextBox 16">
            <a:extLst>
              <a:ext uri="{FF2B5EF4-FFF2-40B4-BE49-F238E27FC236}">
                <a16:creationId xmlns:a16="http://schemas.microsoft.com/office/drawing/2014/main" id="{40140201-F0AE-3F80-9EFD-DC78E7F15895}"/>
              </a:ext>
            </a:extLst>
          </p:cNvPr>
          <p:cNvSpPr txBox="1"/>
          <p:nvPr/>
        </p:nvSpPr>
        <p:spPr>
          <a:xfrm>
            <a:off x="4502540" y="4601807"/>
            <a:ext cx="491320" cy="307777"/>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Calibri" panose="020F0502020204030204"/>
                <a:ea typeface="+mn-ea"/>
                <a:cs typeface="Calibri"/>
              </a:rPr>
              <a:t>No</a:t>
            </a:r>
          </a:p>
        </p:txBody>
      </p:sp>
      <p:cxnSp>
        <p:nvCxnSpPr>
          <p:cNvPr id="18" name="Straight Arrow Connector 17">
            <a:extLst>
              <a:ext uri="{FF2B5EF4-FFF2-40B4-BE49-F238E27FC236}">
                <a16:creationId xmlns:a16="http://schemas.microsoft.com/office/drawing/2014/main" id="{C8C3C9B4-F6A8-8155-5720-397DCD4118D7}"/>
              </a:ext>
            </a:extLst>
          </p:cNvPr>
          <p:cNvCxnSpPr>
            <a:cxnSpLocks/>
          </p:cNvCxnSpPr>
          <p:nvPr/>
        </p:nvCxnSpPr>
        <p:spPr>
          <a:xfrm flipH="1">
            <a:off x="5939163" y="2312952"/>
            <a:ext cx="9179" cy="466353"/>
          </a:xfrm>
          <a:prstGeom prst="straightConnector1">
            <a:avLst/>
          </a:prstGeom>
          <a:ln>
            <a:solidFill>
              <a:srgbClr val="15375D"/>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CA2DB793-8D29-5EF2-5166-7F4ADBB046DB}"/>
              </a:ext>
            </a:extLst>
          </p:cNvPr>
          <p:cNvCxnSpPr>
            <a:cxnSpLocks/>
          </p:cNvCxnSpPr>
          <p:nvPr/>
        </p:nvCxnSpPr>
        <p:spPr>
          <a:xfrm rot="16200000" flipH="1">
            <a:off x="3986821" y="4780102"/>
            <a:ext cx="1066404" cy="864169"/>
          </a:xfrm>
          <a:prstGeom prst="bentConnector3">
            <a:avLst>
              <a:gd name="adj1" fmla="val 50000"/>
            </a:avLst>
          </a:prstGeom>
          <a:ln>
            <a:solidFill>
              <a:srgbClr val="15375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7005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08EC1-6367-87E1-F8C2-ABBD615F67E5}"/>
              </a:ext>
            </a:extLst>
          </p:cNvPr>
          <p:cNvSpPr>
            <a:spLocks noGrp="1"/>
          </p:cNvSpPr>
          <p:nvPr>
            <p:ph type="title"/>
          </p:nvPr>
        </p:nvSpPr>
        <p:spPr>
          <a:xfrm>
            <a:off x="511862" y="275797"/>
            <a:ext cx="7615380" cy="544510"/>
          </a:xfrm>
        </p:spPr>
        <p:txBody>
          <a:bodyPr>
            <a:noAutofit/>
          </a:bodyPr>
          <a:lstStyle/>
          <a:p>
            <a:r>
              <a:rPr lang="en-US" sz="3400" b="1" dirty="0">
                <a:solidFill>
                  <a:srgbClr val="002060"/>
                </a:solidFill>
                <a:latin typeface="Aleo"/>
                <a:cs typeface="Calibri Light"/>
              </a:rPr>
              <a:t>Simon Broome Criteria – </a:t>
            </a:r>
            <a:r>
              <a:rPr lang="en-US" sz="3400" b="1" u="sng" dirty="0">
                <a:solidFill>
                  <a:srgbClr val="002060"/>
                </a:solidFill>
                <a:latin typeface="Aleo"/>
                <a:cs typeface="Calibri Light"/>
              </a:rPr>
              <a:t>Definite</a:t>
            </a:r>
            <a:r>
              <a:rPr lang="en-US" sz="3400" b="1" dirty="0">
                <a:solidFill>
                  <a:srgbClr val="002060"/>
                </a:solidFill>
                <a:latin typeface="Aleo"/>
                <a:cs typeface="Calibri Light"/>
              </a:rPr>
              <a:t> FH</a:t>
            </a:r>
            <a:endParaRPr lang="en-GB" sz="3400" b="1" dirty="0">
              <a:solidFill>
                <a:srgbClr val="002060"/>
              </a:solidFill>
              <a:latin typeface="Aleo"/>
              <a:cs typeface="Calibri Light"/>
            </a:endParaRPr>
          </a:p>
        </p:txBody>
      </p:sp>
      <p:sp>
        <p:nvSpPr>
          <p:cNvPr id="3" name="Content Placeholder 2">
            <a:extLst>
              <a:ext uri="{FF2B5EF4-FFF2-40B4-BE49-F238E27FC236}">
                <a16:creationId xmlns:a16="http://schemas.microsoft.com/office/drawing/2014/main" id="{19DE4296-9A7C-E1C7-67B1-D3C7C1799AB8}"/>
              </a:ext>
            </a:extLst>
          </p:cNvPr>
          <p:cNvSpPr>
            <a:spLocks noGrp="1"/>
          </p:cNvSpPr>
          <p:nvPr>
            <p:ph idx="1"/>
          </p:nvPr>
        </p:nvSpPr>
        <p:spPr>
          <a:xfrm>
            <a:off x="520925" y="1339409"/>
            <a:ext cx="11150150" cy="594165"/>
          </a:xfrm>
        </p:spPr>
        <p:txBody>
          <a:bodyPr vert="horz" lIns="91440" tIns="45720" rIns="91440" bIns="45720" rtlCol="0" anchor="t">
            <a:normAutofit/>
          </a:bodyPr>
          <a:lstStyle/>
          <a:p>
            <a:pPr marL="0" indent="0">
              <a:buNone/>
            </a:pPr>
            <a:r>
              <a:rPr lang="en-US" sz="1800" dirty="0">
                <a:solidFill>
                  <a:srgbClr val="222222"/>
                </a:solidFill>
                <a:latin typeface="Open Sans"/>
                <a:ea typeface="Open Sans"/>
                <a:cs typeface="Calibri Light"/>
              </a:rPr>
              <a:t>Definite FH is defined as one of the cholesterol levels (total cholesterol or LDL cholesterol) as outlined in the table below:</a:t>
            </a:r>
          </a:p>
          <a:p>
            <a:pPr marL="0" indent="0">
              <a:buNone/>
            </a:pPr>
            <a:endParaRPr lang="en-US" sz="1800" dirty="0">
              <a:solidFill>
                <a:srgbClr val="222222"/>
              </a:solidFill>
              <a:latin typeface="Lato" panose="020F0502020204030203" pitchFamily="34" charset="0"/>
            </a:endParaRPr>
          </a:p>
          <a:p>
            <a:pPr marL="0" indent="0">
              <a:buNone/>
            </a:pPr>
            <a:endParaRPr lang="en-US" sz="1800" dirty="0">
              <a:solidFill>
                <a:srgbClr val="222222"/>
              </a:solidFill>
              <a:latin typeface="Lato" panose="020F0502020204030203" pitchFamily="34" charset="0"/>
            </a:endParaRPr>
          </a:p>
          <a:p>
            <a:pPr marL="0" indent="0">
              <a:buNone/>
            </a:pPr>
            <a:endParaRPr lang="en-GB" sz="1800" dirty="0"/>
          </a:p>
        </p:txBody>
      </p:sp>
      <p:graphicFrame>
        <p:nvGraphicFramePr>
          <p:cNvPr id="4" name="Table 4">
            <a:extLst>
              <a:ext uri="{FF2B5EF4-FFF2-40B4-BE49-F238E27FC236}">
                <a16:creationId xmlns:a16="http://schemas.microsoft.com/office/drawing/2014/main" id="{02CD1DAA-AED5-C8CA-48BF-00C8E214DA8C}"/>
              </a:ext>
            </a:extLst>
          </p:cNvPr>
          <p:cNvGraphicFramePr>
            <a:graphicFrameLocks noGrp="1"/>
          </p:cNvGraphicFramePr>
          <p:nvPr>
            <p:extLst>
              <p:ext uri="{D42A27DB-BD31-4B8C-83A1-F6EECF244321}">
                <p14:modId xmlns:p14="http://schemas.microsoft.com/office/powerpoint/2010/main" val="1191973405"/>
              </p:ext>
            </p:extLst>
          </p:nvPr>
        </p:nvGraphicFramePr>
        <p:xfrm>
          <a:off x="1706880" y="2176936"/>
          <a:ext cx="8778240" cy="2167447"/>
        </p:xfrm>
        <a:graphic>
          <a:graphicData uri="http://schemas.openxmlformats.org/drawingml/2006/table">
            <a:tbl>
              <a:tblPr firstRow="1" bandRow="1">
                <a:tableStyleId>{5C22544A-7EE6-4342-B048-85BDC9FD1C3A}</a:tableStyleId>
              </a:tblPr>
              <a:tblGrid>
                <a:gridCol w="2926080">
                  <a:extLst>
                    <a:ext uri="{9D8B030D-6E8A-4147-A177-3AD203B41FA5}">
                      <a16:colId xmlns:a16="http://schemas.microsoft.com/office/drawing/2014/main" val="1040661654"/>
                    </a:ext>
                  </a:extLst>
                </a:gridCol>
                <a:gridCol w="2926080">
                  <a:extLst>
                    <a:ext uri="{9D8B030D-6E8A-4147-A177-3AD203B41FA5}">
                      <a16:colId xmlns:a16="http://schemas.microsoft.com/office/drawing/2014/main" val="2465803902"/>
                    </a:ext>
                  </a:extLst>
                </a:gridCol>
                <a:gridCol w="2926080">
                  <a:extLst>
                    <a:ext uri="{9D8B030D-6E8A-4147-A177-3AD203B41FA5}">
                      <a16:colId xmlns:a16="http://schemas.microsoft.com/office/drawing/2014/main" val="3631823437"/>
                    </a:ext>
                  </a:extLst>
                </a:gridCol>
              </a:tblGrid>
              <a:tr h="440703">
                <a:tc>
                  <a:txBody>
                    <a:bodyPr/>
                    <a:lstStyle/>
                    <a:p>
                      <a:endParaRPr lang="en-GB" sz="1800" dirty="0">
                        <a:latin typeface="Open Sans"/>
                      </a:endParaRPr>
                    </a:p>
                  </a:txBody>
                  <a:tcPr/>
                </a:tc>
                <a:tc>
                  <a:txBody>
                    <a:bodyPr/>
                    <a:lstStyle/>
                    <a:p>
                      <a:r>
                        <a:rPr lang="en-US" sz="1800" dirty="0">
                          <a:latin typeface="Open Sans"/>
                        </a:rPr>
                        <a:t>Adult</a:t>
                      </a:r>
                      <a:endParaRPr lang="en-GB" sz="1800" dirty="0">
                        <a:latin typeface="Open Sans"/>
                      </a:endParaRPr>
                    </a:p>
                  </a:txBody>
                  <a:tcPr/>
                </a:tc>
                <a:tc>
                  <a:txBody>
                    <a:bodyPr/>
                    <a:lstStyle/>
                    <a:p>
                      <a:r>
                        <a:rPr lang="en-US" sz="1800" dirty="0">
                          <a:latin typeface="Open Sans"/>
                        </a:rPr>
                        <a:t>Child (less that 16 years)</a:t>
                      </a:r>
                      <a:endParaRPr lang="en-GB" sz="1800" dirty="0">
                        <a:latin typeface="Open Sans"/>
                      </a:endParaRPr>
                    </a:p>
                  </a:txBody>
                  <a:tcPr/>
                </a:tc>
                <a:extLst>
                  <a:ext uri="{0D108BD9-81ED-4DB2-BD59-A6C34878D82A}">
                    <a16:rowId xmlns:a16="http://schemas.microsoft.com/office/drawing/2014/main" val="3098901709"/>
                  </a:ext>
                </a:extLst>
              </a:tr>
              <a:tr h="440703">
                <a:tc>
                  <a:txBody>
                    <a:bodyPr/>
                    <a:lstStyle/>
                    <a:p>
                      <a:r>
                        <a:rPr lang="en-US" sz="1800" dirty="0">
                          <a:latin typeface="Open Sans"/>
                        </a:rPr>
                        <a:t>Total Cholesterol</a:t>
                      </a:r>
                      <a:endParaRPr lang="en-GB" sz="1800" dirty="0">
                        <a:latin typeface="Open Sans"/>
                      </a:endParaRPr>
                    </a:p>
                  </a:txBody>
                  <a:tcPr/>
                </a:tc>
                <a:tc>
                  <a:txBody>
                    <a:bodyPr/>
                    <a:lstStyle/>
                    <a:p>
                      <a:r>
                        <a:rPr lang="en-US" sz="1800" dirty="0">
                          <a:latin typeface="Open Sans"/>
                        </a:rPr>
                        <a:t>Greater than 7.5mmol/L</a:t>
                      </a:r>
                      <a:endParaRPr lang="en-GB" sz="1800" dirty="0">
                        <a:latin typeface="Open Sans"/>
                      </a:endParaRPr>
                    </a:p>
                  </a:txBody>
                  <a:tcPr/>
                </a:tc>
                <a:tc>
                  <a:txBody>
                    <a:bodyPr/>
                    <a:lstStyle/>
                    <a:p>
                      <a:r>
                        <a:rPr lang="en-US" sz="1800" dirty="0">
                          <a:latin typeface="Open Sans"/>
                        </a:rPr>
                        <a:t>Greater than 6.7mmol/L</a:t>
                      </a:r>
                      <a:endParaRPr lang="en-GB" sz="1800" dirty="0">
                        <a:latin typeface="Open Sans"/>
                      </a:endParaRPr>
                    </a:p>
                  </a:txBody>
                  <a:tcPr/>
                </a:tc>
                <a:extLst>
                  <a:ext uri="{0D108BD9-81ED-4DB2-BD59-A6C34878D82A}">
                    <a16:rowId xmlns:a16="http://schemas.microsoft.com/office/drawing/2014/main" val="3707369667"/>
                  </a:ext>
                </a:extLst>
              </a:tr>
              <a:tr h="1086664">
                <a:tc>
                  <a:txBody>
                    <a:bodyPr/>
                    <a:lstStyle/>
                    <a:p>
                      <a:r>
                        <a:rPr lang="en-US" sz="1800" dirty="0">
                          <a:latin typeface="Open Sans"/>
                        </a:rPr>
                        <a:t>Low-Density Lipoprotein (LDL) Cholesterol Concentration</a:t>
                      </a:r>
                      <a:endParaRPr lang="en-GB" sz="1800" dirty="0">
                        <a:latin typeface="Open Sans"/>
                      </a:endParaRPr>
                    </a:p>
                  </a:txBody>
                  <a:tcPr/>
                </a:tc>
                <a:tc>
                  <a:txBody>
                    <a:bodyPr/>
                    <a:lstStyle/>
                    <a:p>
                      <a:r>
                        <a:rPr lang="en-US" sz="1800" dirty="0">
                          <a:latin typeface="Open Sans"/>
                        </a:rPr>
                        <a:t>Greater than 4.9mmol/L</a:t>
                      </a:r>
                      <a:endParaRPr lang="en-GB" sz="1800" dirty="0">
                        <a:latin typeface="Open Sans"/>
                      </a:endParaRPr>
                    </a:p>
                  </a:txBody>
                  <a:tcPr/>
                </a:tc>
                <a:tc>
                  <a:txBody>
                    <a:bodyPr/>
                    <a:lstStyle/>
                    <a:p>
                      <a:r>
                        <a:rPr lang="en-US" sz="1800" dirty="0">
                          <a:latin typeface="Open Sans"/>
                        </a:rPr>
                        <a:t>Greater than 4.0mmol/L</a:t>
                      </a:r>
                      <a:endParaRPr lang="en-GB" sz="1800" dirty="0">
                        <a:latin typeface="Open Sans"/>
                      </a:endParaRPr>
                    </a:p>
                  </a:txBody>
                  <a:tcPr/>
                </a:tc>
                <a:extLst>
                  <a:ext uri="{0D108BD9-81ED-4DB2-BD59-A6C34878D82A}">
                    <a16:rowId xmlns:a16="http://schemas.microsoft.com/office/drawing/2014/main" val="339251241"/>
                  </a:ext>
                </a:extLst>
              </a:tr>
            </a:tbl>
          </a:graphicData>
        </a:graphic>
      </p:graphicFrame>
      <p:sp>
        <p:nvSpPr>
          <p:cNvPr id="5" name="TextBox 4">
            <a:extLst>
              <a:ext uri="{FF2B5EF4-FFF2-40B4-BE49-F238E27FC236}">
                <a16:creationId xmlns:a16="http://schemas.microsoft.com/office/drawing/2014/main" id="{0462F18C-80D3-35C7-13F3-EF228FCB9B69}"/>
              </a:ext>
            </a:extLst>
          </p:cNvPr>
          <p:cNvSpPr txBox="1"/>
          <p:nvPr/>
        </p:nvSpPr>
        <p:spPr>
          <a:xfrm>
            <a:off x="520925" y="4587745"/>
            <a:ext cx="11150150" cy="1477328"/>
          </a:xfrm>
          <a:prstGeom prst="rect">
            <a:avLst/>
          </a:prstGeom>
          <a:noFill/>
        </p:spPr>
        <p:txBody>
          <a:bodyPr wrap="square" lIns="91440" tIns="45720" rIns="91440" bIns="45720" rtlCol="0" anchor="t">
            <a:spAutoFit/>
          </a:bodyPr>
          <a:lstStyle/>
          <a:p>
            <a:pPr marL="85725" lvl="2" algn="l"/>
            <a:r>
              <a:rPr lang="en-US" b="1" i="0" dirty="0">
                <a:effectLst/>
                <a:latin typeface="Open Sans"/>
                <a:ea typeface="Open Sans"/>
                <a:cs typeface="Open Sans"/>
              </a:rPr>
              <a:t>Plus one of the following:</a:t>
            </a:r>
            <a:endParaRPr lang="en-US" b="1" dirty="0">
              <a:latin typeface="Open Sans"/>
              <a:ea typeface="Open Sans"/>
              <a:cs typeface="Open Sans"/>
              <a:hlinkClick r:id="" action="ppaction://noaction">
                <a:extLst>
                  <a:ext uri="{A12FA001-AC4F-418D-AE19-62706E023703}">
                    <ahyp:hlinkClr xmlns:ahyp="http://schemas.microsoft.com/office/drawing/2018/hyperlinkcolor" val="tx"/>
                  </a:ext>
                </a:extLst>
              </a:hlinkClick>
            </a:endParaRPr>
          </a:p>
          <a:p>
            <a:pPr marL="361950" lvl="2" indent="-180975" algn="l">
              <a:buFont typeface="Arial" panose="020B0604020202020204" pitchFamily="34" charset="0"/>
              <a:buChar char="•"/>
            </a:pPr>
            <a:r>
              <a:rPr lang="en-US" b="1" i="0" u="sng" dirty="0">
                <a:solidFill>
                  <a:srgbClr val="00B0F0"/>
                </a:solidFill>
                <a:effectLst/>
                <a:latin typeface="Open Sans"/>
                <a:ea typeface="Open Sans"/>
                <a:cs typeface="Open Sans"/>
                <a:hlinkClick r:id="rId2">
                  <a:extLst>
                    <a:ext uri="{A12FA001-AC4F-418D-AE19-62706E023703}">
                      <ahyp:hlinkClr xmlns:ahyp="http://schemas.microsoft.com/office/drawing/2018/hyperlinkcolor" val="tx"/>
                    </a:ext>
                  </a:extLst>
                </a:hlinkClick>
              </a:rPr>
              <a:t>Tendon xanthomata</a:t>
            </a:r>
            <a:r>
              <a:rPr lang="en-US" b="0" i="0" dirty="0">
                <a:solidFill>
                  <a:srgbClr val="00B0F0"/>
                </a:solidFill>
                <a:effectLst/>
                <a:latin typeface="Open Sans"/>
                <a:ea typeface="Open Sans"/>
                <a:cs typeface="Open Sans"/>
              </a:rPr>
              <a:t> </a:t>
            </a:r>
            <a:r>
              <a:rPr lang="en-US" b="0" i="0" dirty="0">
                <a:solidFill>
                  <a:srgbClr val="222222"/>
                </a:solidFill>
                <a:effectLst/>
                <a:latin typeface="Open Sans"/>
                <a:ea typeface="Open Sans"/>
                <a:cs typeface="Open Sans"/>
              </a:rPr>
              <a:t>(or evidence of tendon xanthomata) in  the person, a first-degree relative (parent, sibling, or child) or a second-degree relative (grandparent, uncle, or aunt), </a:t>
            </a:r>
            <a:r>
              <a:rPr lang="en-US" b="0" i="1" dirty="0">
                <a:solidFill>
                  <a:srgbClr val="222222"/>
                </a:solidFill>
                <a:effectLst/>
                <a:latin typeface="Open Sans"/>
                <a:ea typeface="Open Sans"/>
                <a:cs typeface="Open Sans"/>
              </a:rPr>
              <a:t>or</a:t>
            </a:r>
            <a:endParaRPr lang="en-US" b="0" i="0" dirty="0">
              <a:solidFill>
                <a:srgbClr val="222222"/>
              </a:solidFill>
              <a:effectLst/>
              <a:latin typeface="Open Sans"/>
              <a:ea typeface="Open Sans"/>
              <a:cs typeface="Open Sans"/>
            </a:endParaRPr>
          </a:p>
          <a:p>
            <a:pPr marL="361950" lvl="2" indent="-180975" algn="l">
              <a:buFont typeface="Arial" panose="020B0604020202020204" pitchFamily="34" charset="0"/>
              <a:buChar char="•"/>
            </a:pPr>
            <a:r>
              <a:rPr lang="en-US" b="0" i="0" dirty="0">
                <a:solidFill>
                  <a:srgbClr val="222222"/>
                </a:solidFill>
                <a:effectLst/>
                <a:latin typeface="Open Sans"/>
                <a:ea typeface="Open Sans"/>
                <a:cs typeface="Open Sans"/>
              </a:rPr>
              <a:t>DNA-based evidence of an LDL receptor mutation, familial defective apo B-100, or a PCSK9 mutation.</a:t>
            </a:r>
          </a:p>
        </p:txBody>
      </p:sp>
    </p:spTree>
    <p:extLst>
      <p:ext uri="{BB962C8B-B14F-4D97-AF65-F5344CB8AC3E}">
        <p14:creationId xmlns:p14="http://schemas.microsoft.com/office/powerpoint/2010/main" val="11295034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C4986-B5E1-968D-FA46-C4E28AC34E0A}"/>
              </a:ext>
            </a:extLst>
          </p:cNvPr>
          <p:cNvSpPr>
            <a:spLocks noGrp="1"/>
          </p:cNvSpPr>
          <p:nvPr>
            <p:ph type="title"/>
          </p:nvPr>
        </p:nvSpPr>
        <p:spPr>
          <a:xfrm>
            <a:off x="518686" y="283036"/>
            <a:ext cx="7608556" cy="544510"/>
          </a:xfrm>
        </p:spPr>
        <p:txBody>
          <a:bodyPr>
            <a:noAutofit/>
          </a:bodyPr>
          <a:lstStyle/>
          <a:p>
            <a:r>
              <a:rPr lang="en-US" sz="3400" b="1" dirty="0">
                <a:solidFill>
                  <a:srgbClr val="002060"/>
                </a:solidFill>
                <a:latin typeface="Aleo"/>
                <a:cs typeface="Calibri Light"/>
              </a:rPr>
              <a:t>Simon Broome Criteria – </a:t>
            </a:r>
            <a:r>
              <a:rPr lang="en-US" sz="3400" b="1" u="sng" dirty="0">
                <a:solidFill>
                  <a:srgbClr val="002060"/>
                </a:solidFill>
                <a:latin typeface="Aleo"/>
                <a:cs typeface="Calibri Light"/>
              </a:rPr>
              <a:t>Possible</a:t>
            </a:r>
            <a:r>
              <a:rPr lang="en-US" sz="3400" b="1" dirty="0">
                <a:solidFill>
                  <a:srgbClr val="002060"/>
                </a:solidFill>
                <a:latin typeface="Aleo"/>
                <a:cs typeface="Calibri Light"/>
              </a:rPr>
              <a:t> FH</a:t>
            </a:r>
            <a:endParaRPr lang="en-GB" sz="3400" b="1" dirty="0">
              <a:solidFill>
                <a:srgbClr val="002060"/>
              </a:solidFill>
              <a:latin typeface="Aleo"/>
              <a:cs typeface="Calibri Light"/>
            </a:endParaRPr>
          </a:p>
        </p:txBody>
      </p:sp>
      <p:sp>
        <p:nvSpPr>
          <p:cNvPr id="3" name="Content Placeholder 2">
            <a:extLst>
              <a:ext uri="{FF2B5EF4-FFF2-40B4-BE49-F238E27FC236}">
                <a16:creationId xmlns:a16="http://schemas.microsoft.com/office/drawing/2014/main" id="{BD24DE5A-4CB0-F5AD-C760-93CFDBC99CF2}"/>
              </a:ext>
            </a:extLst>
          </p:cNvPr>
          <p:cNvSpPr>
            <a:spLocks noGrp="1"/>
          </p:cNvSpPr>
          <p:nvPr>
            <p:ph idx="1"/>
          </p:nvPr>
        </p:nvSpPr>
        <p:spPr>
          <a:xfrm>
            <a:off x="518686" y="1117389"/>
            <a:ext cx="11156974" cy="594165"/>
          </a:xfrm>
        </p:spPr>
        <p:txBody>
          <a:bodyPr vert="horz" lIns="91440" tIns="45720" rIns="91440" bIns="45720" rtlCol="0" anchor="t">
            <a:normAutofit/>
          </a:bodyPr>
          <a:lstStyle/>
          <a:p>
            <a:pPr marL="0" indent="0">
              <a:buNone/>
            </a:pPr>
            <a:r>
              <a:rPr lang="en-US" sz="1800" dirty="0">
                <a:solidFill>
                  <a:srgbClr val="222222"/>
                </a:solidFill>
                <a:latin typeface="Open Sans"/>
                <a:ea typeface="Open Sans"/>
                <a:cs typeface="Calibri Light"/>
              </a:rPr>
              <a:t>Definite FH is defined as one of the cholesterol levels (total cholesterol or LDL cholesterol) as outlines in the table below:</a:t>
            </a:r>
          </a:p>
          <a:p>
            <a:pPr marL="0" indent="0">
              <a:buNone/>
            </a:pPr>
            <a:endParaRPr lang="en-US" sz="1800" dirty="0">
              <a:solidFill>
                <a:srgbClr val="222222"/>
              </a:solidFill>
              <a:latin typeface="Lato" panose="020F0502020204030203" pitchFamily="34" charset="0"/>
            </a:endParaRPr>
          </a:p>
          <a:p>
            <a:pPr marL="0" indent="0">
              <a:buNone/>
            </a:pPr>
            <a:endParaRPr lang="en-US" sz="1800" dirty="0">
              <a:solidFill>
                <a:srgbClr val="222222"/>
              </a:solidFill>
              <a:latin typeface="Lato" panose="020F0502020204030203" pitchFamily="34" charset="0"/>
            </a:endParaRPr>
          </a:p>
          <a:p>
            <a:pPr marL="0" indent="0">
              <a:buNone/>
            </a:pPr>
            <a:endParaRPr lang="en-GB" sz="1800" dirty="0"/>
          </a:p>
        </p:txBody>
      </p:sp>
      <p:graphicFrame>
        <p:nvGraphicFramePr>
          <p:cNvPr id="4" name="Table 4">
            <a:extLst>
              <a:ext uri="{FF2B5EF4-FFF2-40B4-BE49-F238E27FC236}">
                <a16:creationId xmlns:a16="http://schemas.microsoft.com/office/drawing/2014/main" id="{799EACD7-94CD-09EC-D5C9-5A4D06C84AD1}"/>
              </a:ext>
            </a:extLst>
          </p:cNvPr>
          <p:cNvGraphicFramePr>
            <a:graphicFrameLocks noGrp="1"/>
          </p:cNvGraphicFramePr>
          <p:nvPr>
            <p:extLst>
              <p:ext uri="{D42A27DB-BD31-4B8C-83A1-F6EECF244321}">
                <p14:modId xmlns:p14="http://schemas.microsoft.com/office/powerpoint/2010/main" val="2476154588"/>
              </p:ext>
            </p:extLst>
          </p:nvPr>
        </p:nvGraphicFramePr>
        <p:xfrm>
          <a:off x="1806988" y="1986204"/>
          <a:ext cx="8578023" cy="2167447"/>
        </p:xfrm>
        <a:graphic>
          <a:graphicData uri="http://schemas.openxmlformats.org/drawingml/2006/table">
            <a:tbl>
              <a:tblPr firstRow="1" bandRow="1">
                <a:tableStyleId>{5C22544A-7EE6-4342-B048-85BDC9FD1C3A}</a:tableStyleId>
              </a:tblPr>
              <a:tblGrid>
                <a:gridCol w="2859341">
                  <a:extLst>
                    <a:ext uri="{9D8B030D-6E8A-4147-A177-3AD203B41FA5}">
                      <a16:colId xmlns:a16="http://schemas.microsoft.com/office/drawing/2014/main" val="1040661654"/>
                    </a:ext>
                  </a:extLst>
                </a:gridCol>
                <a:gridCol w="2859341">
                  <a:extLst>
                    <a:ext uri="{9D8B030D-6E8A-4147-A177-3AD203B41FA5}">
                      <a16:colId xmlns:a16="http://schemas.microsoft.com/office/drawing/2014/main" val="2465803902"/>
                    </a:ext>
                  </a:extLst>
                </a:gridCol>
                <a:gridCol w="2859341">
                  <a:extLst>
                    <a:ext uri="{9D8B030D-6E8A-4147-A177-3AD203B41FA5}">
                      <a16:colId xmlns:a16="http://schemas.microsoft.com/office/drawing/2014/main" val="3631823437"/>
                    </a:ext>
                  </a:extLst>
                </a:gridCol>
              </a:tblGrid>
              <a:tr h="471236">
                <a:tc>
                  <a:txBody>
                    <a:bodyPr/>
                    <a:lstStyle/>
                    <a:p>
                      <a:endParaRPr lang="en-GB" sz="1800" dirty="0">
                        <a:latin typeface="Open Sans"/>
                      </a:endParaRPr>
                    </a:p>
                  </a:txBody>
                  <a:tcPr/>
                </a:tc>
                <a:tc>
                  <a:txBody>
                    <a:bodyPr/>
                    <a:lstStyle/>
                    <a:p>
                      <a:r>
                        <a:rPr lang="en-US" sz="1800" dirty="0">
                          <a:latin typeface="Open Sans"/>
                        </a:rPr>
                        <a:t>Adult</a:t>
                      </a:r>
                      <a:endParaRPr lang="en-GB" sz="1800" dirty="0">
                        <a:latin typeface="Open Sans"/>
                      </a:endParaRPr>
                    </a:p>
                  </a:txBody>
                  <a:tcPr/>
                </a:tc>
                <a:tc>
                  <a:txBody>
                    <a:bodyPr/>
                    <a:lstStyle/>
                    <a:p>
                      <a:r>
                        <a:rPr lang="en-US" sz="1800" dirty="0">
                          <a:latin typeface="Open Sans"/>
                        </a:rPr>
                        <a:t>Child (less that 16 years)</a:t>
                      </a:r>
                      <a:endParaRPr lang="en-GB" sz="1800" dirty="0">
                        <a:latin typeface="Open Sans"/>
                      </a:endParaRPr>
                    </a:p>
                  </a:txBody>
                  <a:tcPr/>
                </a:tc>
                <a:extLst>
                  <a:ext uri="{0D108BD9-81ED-4DB2-BD59-A6C34878D82A}">
                    <a16:rowId xmlns:a16="http://schemas.microsoft.com/office/drawing/2014/main" val="3098901709"/>
                  </a:ext>
                </a:extLst>
              </a:tr>
              <a:tr h="440703">
                <a:tc>
                  <a:txBody>
                    <a:bodyPr/>
                    <a:lstStyle/>
                    <a:p>
                      <a:r>
                        <a:rPr lang="en-US" sz="1800" dirty="0">
                          <a:latin typeface="Open Sans"/>
                        </a:rPr>
                        <a:t>Total Cholesterol</a:t>
                      </a:r>
                      <a:endParaRPr lang="en-GB" sz="1800" dirty="0">
                        <a:latin typeface="Open Sans"/>
                      </a:endParaRPr>
                    </a:p>
                  </a:txBody>
                  <a:tcPr/>
                </a:tc>
                <a:tc>
                  <a:txBody>
                    <a:bodyPr/>
                    <a:lstStyle/>
                    <a:p>
                      <a:r>
                        <a:rPr lang="en-US" sz="1800" dirty="0">
                          <a:latin typeface="Open Sans"/>
                        </a:rPr>
                        <a:t>Greater than 7.5mmol/L</a:t>
                      </a:r>
                      <a:endParaRPr lang="en-GB" sz="1800" dirty="0">
                        <a:latin typeface="Open Sans"/>
                      </a:endParaRPr>
                    </a:p>
                  </a:txBody>
                  <a:tcPr/>
                </a:tc>
                <a:tc>
                  <a:txBody>
                    <a:bodyPr/>
                    <a:lstStyle/>
                    <a:p>
                      <a:r>
                        <a:rPr lang="en-US" sz="1800" dirty="0">
                          <a:latin typeface="Open Sans"/>
                        </a:rPr>
                        <a:t>Greater than 6.7mmol/L</a:t>
                      </a:r>
                      <a:endParaRPr lang="en-GB" sz="1800" dirty="0">
                        <a:latin typeface="Open Sans"/>
                      </a:endParaRPr>
                    </a:p>
                  </a:txBody>
                  <a:tcPr/>
                </a:tc>
                <a:extLst>
                  <a:ext uri="{0D108BD9-81ED-4DB2-BD59-A6C34878D82A}">
                    <a16:rowId xmlns:a16="http://schemas.microsoft.com/office/drawing/2014/main" val="3707369667"/>
                  </a:ext>
                </a:extLst>
              </a:tr>
              <a:tr h="1086664">
                <a:tc>
                  <a:txBody>
                    <a:bodyPr/>
                    <a:lstStyle/>
                    <a:p>
                      <a:r>
                        <a:rPr lang="en-US" sz="1800" dirty="0">
                          <a:latin typeface="Open Sans"/>
                        </a:rPr>
                        <a:t>Low-Density Lipoprotein (LDL) Cholesterol Concentration</a:t>
                      </a:r>
                      <a:endParaRPr lang="en-GB" sz="1800" dirty="0">
                        <a:latin typeface="Open Sans"/>
                      </a:endParaRPr>
                    </a:p>
                  </a:txBody>
                  <a:tcPr/>
                </a:tc>
                <a:tc>
                  <a:txBody>
                    <a:bodyPr/>
                    <a:lstStyle/>
                    <a:p>
                      <a:r>
                        <a:rPr lang="en-US" sz="1800" dirty="0">
                          <a:latin typeface="Open Sans"/>
                        </a:rPr>
                        <a:t>Greater than 4.9mmol/L</a:t>
                      </a:r>
                      <a:endParaRPr lang="en-GB" sz="1800" dirty="0">
                        <a:latin typeface="Open Sans"/>
                      </a:endParaRPr>
                    </a:p>
                  </a:txBody>
                  <a:tcPr/>
                </a:tc>
                <a:tc>
                  <a:txBody>
                    <a:bodyPr/>
                    <a:lstStyle/>
                    <a:p>
                      <a:r>
                        <a:rPr lang="en-US" sz="1800" dirty="0">
                          <a:latin typeface="Open Sans"/>
                        </a:rPr>
                        <a:t>Greater than 4.0mmol/L</a:t>
                      </a:r>
                      <a:endParaRPr lang="en-GB" sz="1800" dirty="0">
                        <a:latin typeface="Open Sans"/>
                      </a:endParaRPr>
                    </a:p>
                  </a:txBody>
                  <a:tcPr/>
                </a:tc>
                <a:extLst>
                  <a:ext uri="{0D108BD9-81ED-4DB2-BD59-A6C34878D82A}">
                    <a16:rowId xmlns:a16="http://schemas.microsoft.com/office/drawing/2014/main" val="339251241"/>
                  </a:ext>
                </a:extLst>
              </a:tr>
            </a:tbl>
          </a:graphicData>
        </a:graphic>
      </p:graphicFrame>
      <p:sp>
        <p:nvSpPr>
          <p:cNvPr id="5" name="TextBox 4">
            <a:extLst>
              <a:ext uri="{FF2B5EF4-FFF2-40B4-BE49-F238E27FC236}">
                <a16:creationId xmlns:a16="http://schemas.microsoft.com/office/drawing/2014/main" id="{F0129F88-B7B7-9A89-5F1A-F1F8188F1D29}"/>
              </a:ext>
            </a:extLst>
          </p:cNvPr>
          <p:cNvSpPr txBox="1"/>
          <p:nvPr/>
        </p:nvSpPr>
        <p:spPr>
          <a:xfrm>
            <a:off x="518686" y="4428302"/>
            <a:ext cx="11156974" cy="1754326"/>
          </a:xfrm>
          <a:prstGeom prst="rect">
            <a:avLst/>
          </a:prstGeom>
          <a:noFill/>
        </p:spPr>
        <p:txBody>
          <a:bodyPr wrap="square" lIns="91440" tIns="45720" rIns="91440" bIns="45720" rtlCol="0" anchor="t">
            <a:spAutoFit/>
          </a:bodyPr>
          <a:lstStyle/>
          <a:p>
            <a:pPr marL="285750" indent="-285750"/>
            <a:r>
              <a:rPr lang="en-US" b="1" i="1" dirty="0">
                <a:solidFill>
                  <a:srgbClr val="222222"/>
                </a:solidFill>
                <a:effectLst/>
                <a:latin typeface="Open Sans"/>
                <a:ea typeface="Open Sans"/>
                <a:cs typeface="Open Sans"/>
              </a:rPr>
              <a:t>and </a:t>
            </a:r>
            <a:r>
              <a:rPr lang="en-US" b="1" i="0" dirty="0">
                <a:solidFill>
                  <a:srgbClr val="222222"/>
                </a:solidFill>
                <a:effectLst/>
                <a:latin typeface="Open Sans"/>
                <a:ea typeface="Open Sans"/>
                <a:cs typeface="Open Sans"/>
              </a:rPr>
              <a:t>at least one of the following:</a:t>
            </a:r>
          </a:p>
          <a:p>
            <a:pPr marL="264795" lvl="2" indent="-264795" algn="l">
              <a:buFont typeface="Arial" panose="020B0604020202020204" pitchFamily="34" charset="0"/>
              <a:buChar char="•"/>
            </a:pPr>
            <a:r>
              <a:rPr lang="en-US" b="0" i="0" dirty="0">
                <a:solidFill>
                  <a:srgbClr val="222222"/>
                </a:solidFill>
                <a:effectLst/>
                <a:latin typeface="Open Sans"/>
                <a:ea typeface="Open Sans"/>
                <a:cs typeface="Open Sans"/>
              </a:rPr>
              <a:t>Family history of myocardial infarction — before 60 years of age in a first-degree relative or before 50 years of age in a second-degree relative.</a:t>
            </a:r>
          </a:p>
          <a:p>
            <a:pPr marL="264795" lvl="2" indent="-264795" algn="l">
              <a:buFont typeface="Arial" panose="020B0604020202020204" pitchFamily="34" charset="0"/>
              <a:buChar char="•"/>
            </a:pPr>
            <a:r>
              <a:rPr lang="en-US" b="0" i="0" dirty="0">
                <a:solidFill>
                  <a:srgbClr val="222222"/>
                </a:solidFill>
                <a:effectLst/>
                <a:latin typeface="Open Sans"/>
                <a:ea typeface="Open Sans"/>
                <a:cs typeface="Open Sans"/>
              </a:rPr>
              <a:t>Family history of raised total cholesterol — greater than 7.5 mmol/L in an adult first- or second-degree relative, or greater than 6.7 mmol/L in a child or sibling (of the person with suspected FH) aged younger than 16 years.</a:t>
            </a:r>
          </a:p>
        </p:txBody>
      </p:sp>
      <p:sp>
        <p:nvSpPr>
          <p:cNvPr id="6" name="TextBox 5">
            <a:extLst>
              <a:ext uri="{FF2B5EF4-FFF2-40B4-BE49-F238E27FC236}">
                <a16:creationId xmlns:a16="http://schemas.microsoft.com/office/drawing/2014/main" id="{02F0E724-1770-FEC5-C271-762502443911}"/>
              </a:ext>
            </a:extLst>
          </p:cNvPr>
          <p:cNvSpPr txBox="1"/>
          <p:nvPr/>
        </p:nvSpPr>
        <p:spPr>
          <a:xfrm>
            <a:off x="5554639" y="6333213"/>
            <a:ext cx="6379728" cy="461665"/>
          </a:xfrm>
          <a:prstGeom prst="rect">
            <a:avLst/>
          </a:prstGeom>
          <a:noFill/>
        </p:spPr>
        <p:txBody>
          <a:bodyPr wrap="square" lIns="91440" tIns="45720" rIns="91440" bIns="45720" rtlCol="0" anchor="t">
            <a:spAutoFit/>
          </a:bodyPr>
          <a:lstStyle/>
          <a:p>
            <a:r>
              <a:rPr lang="en-US" sz="1200" b="1" dirty="0"/>
              <a:t>Reference:</a:t>
            </a:r>
            <a:r>
              <a:rPr lang="en-US" sz="1200" b="1" dirty="0">
                <a:solidFill>
                  <a:srgbClr val="002060"/>
                </a:solidFill>
              </a:rPr>
              <a:t> </a:t>
            </a:r>
            <a:r>
              <a:rPr lang="en-US" sz="1200" b="1" dirty="0">
                <a:solidFill>
                  <a:srgbClr val="00B0F0"/>
                </a:solidFill>
                <a:hlinkClick r:id="rId2">
                  <a:extLst>
                    <a:ext uri="{A12FA001-AC4F-418D-AE19-62706E023703}">
                      <ahyp:hlinkClr xmlns:ahyp="http://schemas.microsoft.com/office/drawing/2018/hyperlinkcolor" val="tx"/>
                    </a:ext>
                  </a:extLst>
                </a:hlinkClick>
              </a:rPr>
              <a:t>https://cks.nice.org.uk/topics/hypercholesterolaemia-familial/diagnosis/assessment-diagnosis/#the-simon-broome-the-dutch-lipid-clinic-network-criteria</a:t>
            </a:r>
            <a:r>
              <a:rPr lang="en-US" sz="1200" b="1" dirty="0">
                <a:solidFill>
                  <a:srgbClr val="00B0F0"/>
                </a:solidFill>
              </a:rPr>
              <a:t> </a:t>
            </a:r>
            <a:endParaRPr lang="en-GB" sz="1200" b="1" dirty="0">
              <a:solidFill>
                <a:srgbClr val="00B0F0"/>
              </a:solidFill>
            </a:endParaRPr>
          </a:p>
        </p:txBody>
      </p:sp>
    </p:spTree>
    <p:extLst>
      <p:ext uri="{BB962C8B-B14F-4D97-AF65-F5344CB8AC3E}">
        <p14:creationId xmlns:p14="http://schemas.microsoft.com/office/powerpoint/2010/main" val="41004893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3B27B-ABEC-E4D3-4C99-A74E7646C166}"/>
              </a:ext>
            </a:extLst>
          </p:cNvPr>
          <p:cNvSpPr>
            <a:spLocks noGrp="1"/>
          </p:cNvSpPr>
          <p:nvPr>
            <p:ph type="title"/>
          </p:nvPr>
        </p:nvSpPr>
        <p:spPr>
          <a:xfrm>
            <a:off x="525439" y="309775"/>
            <a:ext cx="9499270" cy="544510"/>
          </a:xfrm>
        </p:spPr>
        <p:txBody>
          <a:bodyPr>
            <a:noAutofit/>
          </a:bodyPr>
          <a:lstStyle/>
          <a:p>
            <a:r>
              <a:rPr lang="en-GB" sz="3400" b="1" dirty="0">
                <a:solidFill>
                  <a:srgbClr val="002060"/>
                </a:solidFill>
                <a:latin typeface="Aleo"/>
                <a:cs typeface="Calibri Light"/>
              </a:rPr>
              <a:t>Dutch Lipid Clinic Criteria</a:t>
            </a:r>
          </a:p>
        </p:txBody>
      </p:sp>
      <p:graphicFrame>
        <p:nvGraphicFramePr>
          <p:cNvPr id="3" name="Table 3">
            <a:extLst>
              <a:ext uri="{FF2B5EF4-FFF2-40B4-BE49-F238E27FC236}">
                <a16:creationId xmlns:a16="http://schemas.microsoft.com/office/drawing/2014/main" id="{555425AE-FB8D-D0E8-BD3B-0181E85F31FB}"/>
              </a:ext>
            </a:extLst>
          </p:cNvPr>
          <p:cNvGraphicFramePr>
            <a:graphicFrameLocks noGrp="1"/>
          </p:cNvGraphicFramePr>
          <p:nvPr>
            <p:extLst>
              <p:ext uri="{D42A27DB-BD31-4B8C-83A1-F6EECF244321}">
                <p14:modId xmlns:p14="http://schemas.microsoft.com/office/powerpoint/2010/main" val="510916199"/>
              </p:ext>
            </p:extLst>
          </p:nvPr>
        </p:nvGraphicFramePr>
        <p:xfrm>
          <a:off x="525439" y="1074814"/>
          <a:ext cx="11252579" cy="5361810"/>
        </p:xfrm>
        <a:graphic>
          <a:graphicData uri="http://schemas.openxmlformats.org/drawingml/2006/table">
            <a:tbl>
              <a:tblPr firstRow="1" bandRow="1">
                <a:tableStyleId>{5C22544A-7EE6-4342-B048-85BDC9FD1C3A}</a:tableStyleId>
              </a:tblPr>
              <a:tblGrid>
                <a:gridCol w="3750859">
                  <a:extLst>
                    <a:ext uri="{9D8B030D-6E8A-4147-A177-3AD203B41FA5}">
                      <a16:colId xmlns:a16="http://schemas.microsoft.com/office/drawing/2014/main" val="3977985759"/>
                    </a:ext>
                  </a:extLst>
                </a:gridCol>
                <a:gridCol w="6569996">
                  <a:extLst>
                    <a:ext uri="{9D8B030D-6E8A-4147-A177-3AD203B41FA5}">
                      <a16:colId xmlns:a16="http://schemas.microsoft.com/office/drawing/2014/main" val="1498304495"/>
                    </a:ext>
                  </a:extLst>
                </a:gridCol>
                <a:gridCol w="931724">
                  <a:extLst>
                    <a:ext uri="{9D8B030D-6E8A-4147-A177-3AD203B41FA5}">
                      <a16:colId xmlns:a16="http://schemas.microsoft.com/office/drawing/2014/main" val="3577123311"/>
                    </a:ext>
                  </a:extLst>
                </a:gridCol>
              </a:tblGrid>
              <a:tr h="291360">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Open Sans"/>
                          <a:ea typeface="Arial" panose="020B0604020202020204" pitchFamily="34" charset="0"/>
                          <a:cs typeface="Times New Roman"/>
                        </a:rPr>
                        <a:t>Family history</a:t>
                      </a:r>
                      <a:endParaRPr lang="en-GB" sz="1200" b="1">
                        <a:effectLst/>
                        <a:latin typeface="Open Sans"/>
                        <a:ea typeface="Arial" panose="020B0604020202020204" pitchFamily="34" charset="0"/>
                        <a:cs typeface="Times New Roman"/>
                      </a:endParaRPr>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71559925"/>
                  </a:ext>
                </a:extLst>
              </a:tr>
              <a:tr h="370840">
                <a:tc gridSpan="2">
                  <a:txBody>
                    <a:bodyPr/>
                    <a:lstStyle/>
                    <a:p>
                      <a:pPr marL="71755">
                        <a:lnSpc>
                          <a:spcPct val="100000"/>
                        </a:lnSpc>
                        <a:spcBef>
                          <a:spcPts val="355"/>
                        </a:spcBef>
                      </a:pPr>
                      <a:r>
                        <a:rPr lang="en-US" sz="1200" dirty="0">
                          <a:solidFill>
                            <a:srgbClr val="000000"/>
                          </a:solidFill>
                          <a:effectLst/>
                          <a:latin typeface="Open Sans"/>
                          <a:ea typeface="Arial" panose="020B0604020202020204" pitchFamily="34" charset="0"/>
                          <a:cs typeface="Times New Roman"/>
                        </a:rPr>
                        <a:t>First-degree relative with known premature coronary and/or vascular disease (men aged &lt;55 years and women aged &lt;60 years)</a:t>
                      </a:r>
                      <a:r>
                        <a:rPr lang="en-GB" sz="1200" dirty="0">
                          <a:solidFill>
                            <a:schemeClr val="dk1"/>
                          </a:solidFill>
                          <a:effectLst/>
                          <a:latin typeface="Open Sans"/>
                          <a:ea typeface="Arial" panose="020B0604020202020204" pitchFamily="34" charset="0"/>
                          <a:cs typeface="Times New Roman"/>
                        </a:rPr>
                        <a:t> </a:t>
                      </a:r>
                      <a:r>
                        <a:rPr lang="en-US" sz="1200" dirty="0">
                          <a:solidFill>
                            <a:srgbClr val="000000"/>
                          </a:solidFill>
                          <a:effectLst/>
                          <a:latin typeface="Open Sans"/>
                          <a:ea typeface="Arial" panose="020B0604020202020204" pitchFamily="34" charset="0"/>
                          <a:cs typeface="Times New Roman"/>
                        </a:rPr>
                        <a:t>or</a:t>
                      </a:r>
                      <a:endParaRPr lang="en-GB" sz="1200">
                        <a:effectLst/>
                        <a:latin typeface="Open Sans"/>
                        <a:ea typeface="Arial" panose="020B0604020202020204" pitchFamily="34" charset="0"/>
                        <a:cs typeface="Times New Roman"/>
                      </a:endParaRPr>
                    </a:p>
                    <a:p>
                      <a:pPr marL="71755" marR="182880">
                        <a:lnSpc>
                          <a:spcPct val="100000"/>
                        </a:lnSpc>
                        <a:spcBef>
                          <a:spcPts val="625"/>
                        </a:spcBef>
                        <a:spcAft>
                          <a:spcPts val="0"/>
                        </a:spcAft>
                      </a:pPr>
                      <a:r>
                        <a:rPr lang="en-US" sz="1200" dirty="0">
                          <a:solidFill>
                            <a:srgbClr val="000000"/>
                          </a:solidFill>
                          <a:effectLst/>
                          <a:latin typeface="Open Sans"/>
                          <a:ea typeface="Arial" panose="020B0604020202020204" pitchFamily="34" charset="0"/>
                          <a:cs typeface="Times New Roman"/>
                        </a:rPr>
                        <a:t>First-degree relative with known low-density lipoprotein-cholesterol (LDL-C) above the 95th percentile for age and sex</a:t>
                      </a:r>
                      <a:endParaRPr lang="en-GB" sz="1200">
                        <a:effectLst/>
                        <a:latin typeface="Open Sans"/>
                        <a:ea typeface="Arial" panose="020B0604020202020204" pitchFamily="34" charset="0"/>
                        <a:cs typeface="Times New Roman"/>
                      </a:endParaRPr>
                    </a:p>
                  </a:txBody>
                  <a:tcPr marL="0" marR="0" marT="0" marB="0"/>
                </a:tc>
                <a:tc hMerge="1">
                  <a:txBody>
                    <a:bodyPr/>
                    <a:lstStyle/>
                    <a:p>
                      <a:endParaRPr lang="en-GB"/>
                    </a:p>
                  </a:txBody>
                  <a:tcPr/>
                </a:tc>
                <a:tc>
                  <a:txBody>
                    <a:bodyPr/>
                    <a:lstStyle/>
                    <a:p>
                      <a:pPr marL="71755" marR="57150" algn="ctr">
                        <a:spcBef>
                          <a:spcPts val="355"/>
                        </a:spcBef>
                        <a:spcAft>
                          <a:spcPts val="0"/>
                        </a:spcAft>
                      </a:pPr>
                      <a:r>
                        <a:rPr lang="en-US" sz="1200" dirty="0">
                          <a:solidFill>
                            <a:srgbClr val="000000"/>
                          </a:solidFill>
                          <a:effectLst/>
                          <a:latin typeface="+mn-lt"/>
                          <a:ea typeface="Arial" panose="020B0604020202020204" pitchFamily="34" charset="0"/>
                          <a:cs typeface="Times New Roman"/>
                        </a:rPr>
                        <a:t>1</a:t>
                      </a:r>
                      <a:endParaRPr lang="en-GB" sz="1200" dirty="0">
                        <a:effectLst/>
                        <a:latin typeface="+mn-lt"/>
                        <a:ea typeface="Arial" panose="020B0604020202020204" pitchFamily="34" charset="0"/>
                        <a:cs typeface="Times New Roman"/>
                      </a:endParaRPr>
                    </a:p>
                  </a:txBody>
                  <a:tcPr marL="0" marR="0" marT="0" marB="0"/>
                </a:tc>
                <a:extLst>
                  <a:ext uri="{0D108BD9-81ED-4DB2-BD59-A6C34878D82A}">
                    <a16:rowId xmlns:a16="http://schemas.microsoft.com/office/drawing/2014/main" val="30828292"/>
                  </a:ext>
                </a:extLst>
              </a:tr>
              <a:tr h="267163">
                <a:tc gridSpan="2">
                  <a:txBody>
                    <a:bodyPr/>
                    <a:lstStyle/>
                    <a:p>
                      <a:pPr marL="71755" marR="1594485">
                        <a:lnSpc>
                          <a:spcPct val="100000"/>
                        </a:lnSpc>
                        <a:spcBef>
                          <a:spcPts val="355"/>
                        </a:spcBef>
                      </a:pPr>
                      <a:r>
                        <a:rPr lang="en-US" sz="1200" dirty="0">
                          <a:solidFill>
                            <a:srgbClr val="000000"/>
                          </a:solidFill>
                          <a:effectLst/>
                          <a:latin typeface="Open Sans"/>
                          <a:ea typeface="Arial" panose="020B0604020202020204" pitchFamily="34" charset="0"/>
                          <a:cs typeface="Times New Roman"/>
                        </a:rPr>
                        <a:t>First-degree relative with tendinous xanthomata and/or arcus </a:t>
                      </a:r>
                      <a:r>
                        <a:rPr lang="en-US" sz="1200" err="1">
                          <a:solidFill>
                            <a:srgbClr val="000000"/>
                          </a:solidFill>
                          <a:effectLst/>
                          <a:latin typeface="Open Sans"/>
                          <a:ea typeface="Arial" panose="020B0604020202020204" pitchFamily="34" charset="0"/>
                          <a:cs typeface="Times New Roman"/>
                        </a:rPr>
                        <a:t>cornealis</a:t>
                      </a:r>
                      <a:r>
                        <a:rPr lang="en-US" sz="1200" dirty="0">
                          <a:solidFill>
                            <a:srgbClr val="000000"/>
                          </a:solidFill>
                          <a:effectLst/>
                          <a:latin typeface="Open Sans"/>
                          <a:ea typeface="Arial" panose="020B0604020202020204" pitchFamily="34" charset="0"/>
                          <a:cs typeface="Times New Roman"/>
                        </a:rPr>
                        <a:t> or</a:t>
                      </a:r>
                      <a:endParaRPr lang="en-GB" sz="1200">
                        <a:effectLst/>
                        <a:latin typeface="Open Sans"/>
                        <a:ea typeface="Arial" panose="020B0604020202020204" pitchFamily="34" charset="0"/>
                        <a:cs typeface="Times New Roman"/>
                      </a:endParaRPr>
                    </a:p>
                    <a:p>
                      <a:pPr marL="71755">
                        <a:lnSpc>
                          <a:spcPct val="100000"/>
                        </a:lnSpc>
                        <a:spcBef>
                          <a:spcPts val="355"/>
                        </a:spcBef>
                      </a:pPr>
                      <a:r>
                        <a:rPr lang="en-US" sz="1200" dirty="0">
                          <a:solidFill>
                            <a:srgbClr val="000000"/>
                          </a:solidFill>
                          <a:effectLst/>
                          <a:latin typeface="Open Sans"/>
                          <a:ea typeface="Arial" panose="020B0604020202020204" pitchFamily="34" charset="0"/>
                          <a:cs typeface="Times New Roman"/>
                        </a:rPr>
                        <a:t>Children aged &lt;18 years with LDL-C above the 95th percentile for age and sex</a:t>
                      </a:r>
                      <a:endParaRPr lang="en-GB" sz="1200">
                        <a:effectLst/>
                        <a:latin typeface="Open Sans"/>
                        <a:ea typeface="Arial" panose="020B0604020202020204" pitchFamily="34" charset="0"/>
                        <a:cs typeface="Times New Roman"/>
                      </a:endParaRPr>
                    </a:p>
                  </a:txBody>
                  <a:tcPr marL="0" marR="0" marT="0" marB="0"/>
                </a:tc>
                <a:tc hMerge="1">
                  <a:txBody>
                    <a:bodyPr/>
                    <a:lstStyle/>
                    <a:p>
                      <a:endParaRPr lang="en-GB"/>
                    </a:p>
                  </a:txBody>
                  <a:tcPr/>
                </a:tc>
                <a:tc>
                  <a:txBody>
                    <a:bodyPr/>
                    <a:lstStyle/>
                    <a:p>
                      <a:pPr marL="71755" marR="57150" algn="ctr">
                        <a:spcBef>
                          <a:spcPts val="355"/>
                        </a:spcBef>
                        <a:spcAft>
                          <a:spcPts val="0"/>
                        </a:spcAft>
                      </a:pPr>
                      <a:r>
                        <a:rPr lang="en-US" sz="1200" dirty="0">
                          <a:solidFill>
                            <a:srgbClr val="000000"/>
                          </a:solidFill>
                          <a:effectLst/>
                          <a:latin typeface="+mn-lt"/>
                          <a:ea typeface="Arial" panose="020B0604020202020204" pitchFamily="34" charset="0"/>
                          <a:cs typeface="Times New Roman"/>
                        </a:rPr>
                        <a:t>2</a:t>
                      </a:r>
                      <a:endParaRPr lang="en-GB" sz="1200" dirty="0">
                        <a:effectLst/>
                        <a:latin typeface="+mn-lt"/>
                        <a:ea typeface="Arial" panose="020B0604020202020204" pitchFamily="34" charset="0"/>
                        <a:cs typeface="Times New Roman"/>
                      </a:endParaRPr>
                    </a:p>
                  </a:txBody>
                  <a:tcPr marL="0" marR="0" marT="0" marB="0"/>
                </a:tc>
                <a:extLst>
                  <a:ext uri="{0D108BD9-81ED-4DB2-BD59-A6C34878D82A}">
                    <a16:rowId xmlns:a16="http://schemas.microsoft.com/office/drawing/2014/main" val="1696863268"/>
                  </a:ext>
                </a:extLst>
              </a:tr>
              <a:tr h="268463">
                <a:tc gridSpan="3">
                  <a:txBody>
                    <a:bodyPr/>
                    <a:lstStyle/>
                    <a:p>
                      <a:pPr algn="l"/>
                      <a:r>
                        <a:rPr lang="en-US" sz="1200" b="1" dirty="0">
                          <a:solidFill>
                            <a:schemeClr val="bg1"/>
                          </a:solidFill>
                          <a:latin typeface="Open Sans"/>
                        </a:rPr>
                        <a:t>Clinical history</a:t>
                      </a:r>
                      <a:endParaRPr lang="en-GB" sz="1200" b="1" dirty="0">
                        <a:solidFill>
                          <a:schemeClr val="bg1"/>
                        </a:solidFill>
                        <a:latin typeface="Open Sans"/>
                      </a:endParaRPr>
                    </a:p>
                  </a:txBody>
                  <a:tcPr>
                    <a:solidFill>
                      <a:schemeClr val="accent1"/>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111973949"/>
                  </a:ext>
                </a:extLst>
              </a:tr>
              <a:tr h="370840">
                <a:tc gridSpan="2">
                  <a:txBody>
                    <a:bodyPr/>
                    <a:lstStyle/>
                    <a:p>
                      <a:pPr marL="71755">
                        <a:spcBef>
                          <a:spcPts val="355"/>
                        </a:spcBef>
                      </a:pPr>
                      <a:r>
                        <a:rPr lang="en-US" sz="1200" dirty="0">
                          <a:solidFill>
                            <a:srgbClr val="000000"/>
                          </a:solidFill>
                          <a:effectLst/>
                          <a:latin typeface="Open Sans"/>
                          <a:ea typeface="Arial" panose="020B0604020202020204" pitchFamily="34" charset="0"/>
                          <a:cs typeface="Times New Roman"/>
                        </a:rPr>
                        <a:t>Patient with premature coronary artery disease (ages as above)</a:t>
                      </a:r>
                      <a:endParaRPr lang="en-GB" sz="1200">
                        <a:effectLst/>
                        <a:latin typeface="Open Sans"/>
                        <a:ea typeface="Arial" panose="020B0604020202020204" pitchFamily="34" charset="0"/>
                        <a:cs typeface="Times New Roman"/>
                      </a:endParaRPr>
                    </a:p>
                  </a:txBody>
                  <a:tcPr marL="0" marR="0" marT="0" marB="0"/>
                </a:tc>
                <a:tc hMerge="1">
                  <a:txBody>
                    <a:bodyPr/>
                    <a:lstStyle/>
                    <a:p>
                      <a:endParaRPr lang="en-GB"/>
                    </a:p>
                  </a:txBody>
                  <a:tcPr/>
                </a:tc>
                <a:tc>
                  <a:txBody>
                    <a:bodyPr/>
                    <a:lstStyle/>
                    <a:p>
                      <a:pPr marL="71755" marR="57150" algn="ctr">
                        <a:spcBef>
                          <a:spcPts val="355"/>
                        </a:spcBef>
                        <a:spcAft>
                          <a:spcPts val="0"/>
                        </a:spcAft>
                      </a:pPr>
                      <a:r>
                        <a:rPr lang="en-US" sz="1200" dirty="0">
                          <a:solidFill>
                            <a:srgbClr val="000000"/>
                          </a:solidFill>
                          <a:effectLst/>
                          <a:latin typeface="+mn-lt"/>
                          <a:ea typeface="Arial" panose="020B0604020202020204" pitchFamily="34" charset="0"/>
                          <a:cs typeface="Times New Roman"/>
                        </a:rPr>
                        <a:t>2</a:t>
                      </a:r>
                      <a:endParaRPr lang="en-GB" sz="1200" dirty="0">
                        <a:effectLst/>
                        <a:latin typeface="+mn-lt"/>
                        <a:ea typeface="Arial" panose="020B0604020202020204" pitchFamily="34" charset="0"/>
                        <a:cs typeface="Times New Roman"/>
                      </a:endParaRPr>
                    </a:p>
                  </a:txBody>
                  <a:tcPr marL="0" marR="0" marT="0" marB="0"/>
                </a:tc>
                <a:extLst>
                  <a:ext uri="{0D108BD9-81ED-4DB2-BD59-A6C34878D82A}">
                    <a16:rowId xmlns:a16="http://schemas.microsoft.com/office/drawing/2014/main" val="1108644056"/>
                  </a:ext>
                </a:extLst>
              </a:tr>
              <a:tr h="370840">
                <a:tc gridSpan="2">
                  <a:txBody>
                    <a:bodyPr/>
                    <a:lstStyle/>
                    <a:p>
                      <a:pPr marL="71755">
                        <a:spcBef>
                          <a:spcPts val="355"/>
                        </a:spcBef>
                      </a:pPr>
                      <a:r>
                        <a:rPr lang="en-US" sz="1200" dirty="0">
                          <a:solidFill>
                            <a:srgbClr val="000000"/>
                          </a:solidFill>
                          <a:effectLst/>
                          <a:latin typeface="Open Sans"/>
                          <a:ea typeface="Arial" panose="020B0604020202020204" pitchFamily="34" charset="0"/>
                          <a:cs typeface="Times New Roman"/>
                        </a:rPr>
                        <a:t>Patient with premature cerebral or peripheral vascular disease (as above)</a:t>
                      </a:r>
                      <a:endParaRPr lang="en-GB" sz="1200">
                        <a:effectLst/>
                        <a:latin typeface="Open Sans"/>
                        <a:ea typeface="Arial" panose="020B0604020202020204" pitchFamily="34" charset="0"/>
                        <a:cs typeface="Times New Roman"/>
                      </a:endParaRPr>
                    </a:p>
                  </a:txBody>
                  <a:tcPr marL="0" marR="0" marT="0" marB="0"/>
                </a:tc>
                <a:tc hMerge="1">
                  <a:txBody>
                    <a:bodyPr/>
                    <a:lstStyle/>
                    <a:p>
                      <a:endParaRPr lang="en-GB"/>
                    </a:p>
                  </a:txBody>
                  <a:tcPr/>
                </a:tc>
                <a:tc>
                  <a:txBody>
                    <a:bodyPr/>
                    <a:lstStyle/>
                    <a:p>
                      <a:pPr marL="71755" marR="57150" algn="ctr">
                        <a:spcBef>
                          <a:spcPts val="355"/>
                        </a:spcBef>
                        <a:spcAft>
                          <a:spcPts val="0"/>
                        </a:spcAft>
                      </a:pPr>
                      <a:r>
                        <a:rPr lang="en-US" sz="1200" dirty="0">
                          <a:solidFill>
                            <a:srgbClr val="000000"/>
                          </a:solidFill>
                          <a:effectLst/>
                          <a:latin typeface="+mn-lt"/>
                          <a:ea typeface="Arial" panose="020B0604020202020204" pitchFamily="34" charset="0"/>
                          <a:cs typeface="Times New Roman"/>
                        </a:rPr>
                        <a:t>1</a:t>
                      </a:r>
                      <a:endParaRPr lang="en-GB" sz="1200" dirty="0">
                        <a:effectLst/>
                        <a:latin typeface="+mn-lt"/>
                        <a:ea typeface="Arial" panose="020B0604020202020204" pitchFamily="34" charset="0"/>
                        <a:cs typeface="Times New Roman"/>
                      </a:endParaRPr>
                    </a:p>
                  </a:txBody>
                  <a:tcPr marL="0" marR="0" marT="0" marB="0"/>
                </a:tc>
                <a:extLst>
                  <a:ext uri="{0D108BD9-81ED-4DB2-BD59-A6C34878D82A}">
                    <a16:rowId xmlns:a16="http://schemas.microsoft.com/office/drawing/2014/main" val="1329447352"/>
                  </a:ext>
                </a:extLst>
              </a:tr>
              <a:tr h="276024">
                <a:tc gridSpan="3">
                  <a:txBody>
                    <a:bodyPr/>
                    <a:lstStyle/>
                    <a:p>
                      <a:pPr algn="l"/>
                      <a:r>
                        <a:rPr lang="en-US" sz="1200" b="1" dirty="0">
                          <a:solidFill>
                            <a:schemeClr val="bg1"/>
                          </a:solidFill>
                          <a:latin typeface="Open Sans"/>
                        </a:rPr>
                        <a:t>Physical examination</a:t>
                      </a:r>
                      <a:endParaRPr lang="en-GB" sz="1200" b="1" dirty="0">
                        <a:solidFill>
                          <a:schemeClr val="bg1"/>
                        </a:solidFill>
                        <a:latin typeface="Open Sans"/>
                      </a:endParaRPr>
                    </a:p>
                  </a:txBody>
                  <a:tcPr>
                    <a:solidFill>
                      <a:schemeClr val="accent1"/>
                    </a:solidFill>
                  </a:tcPr>
                </a:tc>
                <a:tc hMerge="1">
                  <a:txBody>
                    <a:bodyPr/>
                    <a:lstStyle/>
                    <a:p>
                      <a:endParaRPr lang="en-GB"/>
                    </a:p>
                  </a:txBody>
                  <a:tcPr>
                    <a:solidFill>
                      <a:schemeClr val="accent1"/>
                    </a:solidFill>
                  </a:tcPr>
                </a:tc>
                <a:tc hMerge="1">
                  <a:txBody>
                    <a:bodyPr/>
                    <a:lstStyle/>
                    <a:p>
                      <a:endParaRPr lang="en-GB"/>
                    </a:p>
                  </a:txBody>
                  <a:tcPr>
                    <a:solidFill>
                      <a:schemeClr val="accent1"/>
                    </a:solidFill>
                  </a:tcPr>
                </a:tc>
                <a:extLst>
                  <a:ext uri="{0D108BD9-81ED-4DB2-BD59-A6C34878D82A}">
                    <a16:rowId xmlns:a16="http://schemas.microsoft.com/office/drawing/2014/main" val="781304661"/>
                  </a:ext>
                </a:extLst>
              </a:tr>
              <a:tr h="370840">
                <a:tc gridSpan="2">
                  <a:txBody>
                    <a:bodyPr/>
                    <a:lstStyle/>
                    <a:p>
                      <a:pPr marL="71755">
                        <a:spcBef>
                          <a:spcPts val="355"/>
                        </a:spcBef>
                      </a:pPr>
                      <a:r>
                        <a:rPr lang="en-US" sz="1200" dirty="0">
                          <a:solidFill>
                            <a:srgbClr val="000000"/>
                          </a:solidFill>
                          <a:effectLst/>
                          <a:latin typeface="Open Sans"/>
                          <a:ea typeface="Arial" panose="020B0604020202020204" pitchFamily="34" charset="0"/>
                          <a:cs typeface="Times New Roman"/>
                        </a:rPr>
                        <a:t>Tendon xanthomas</a:t>
                      </a:r>
                      <a:endParaRPr lang="en-GB" sz="1200">
                        <a:effectLst/>
                        <a:latin typeface="Open Sans"/>
                        <a:ea typeface="Arial" panose="020B0604020202020204" pitchFamily="34" charset="0"/>
                        <a:cs typeface="Times New Roman"/>
                      </a:endParaRPr>
                    </a:p>
                  </a:txBody>
                  <a:tcPr marL="0" marR="0" marT="0" marB="0"/>
                </a:tc>
                <a:tc hMerge="1">
                  <a:txBody>
                    <a:bodyPr/>
                    <a:lstStyle/>
                    <a:p>
                      <a:endParaRPr lang="en-GB"/>
                    </a:p>
                  </a:txBody>
                  <a:tcPr/>
                </a:tc>
                <a:tc>
                  <a:txBody>
                    <a:bodyPr/>
                    <a:lstStyle/>
                    <a:p>
                      <a:pPr marL="71755" marR="57150" algn="ctr">
                        <a:spcBef>
                          <a:spcPts val="355"/>
                        </a:spcBef>
                        <a:spcAft>
                          <a:spcPts val="0"/>
                        </a:spcAft>
                      </a:pPr>
                      <a:r>
                        <a:rPr lang="en-US" sz="1200" dirty="0">
                          <a:solidFill>
                            <a:srgbClr val="000000"/>
                          </a:solidFill>
                          <a:effectLst/>
                          <a:latin typeface="+mn-lt"/>
                          <a:ea typeface="Arial" panose="020B0604020202020204" pitchFamily="34" charset="0"/>
                          <a:cs typeface="Times New Roman"/>
                        </a:rPr>
                        <a:t>6</a:t>
                      </a:r>
                      <a:endParaRPr lang="en-GB" sz="1200" dirty="0">
                        <a:effectLst/>
                        <a:latin typeface="+mn-lt"/>
                        <a:ea typeface="Arial" panose="020B0604020202020204" pitchFamily="34" charset="0"/>
                        <a:cs typeface="Times New Roman"/>
                      </a:endParaRPr>
                    </a:p>
                  </a:txBody>
                  <a:tcPr marL="0" marR="0" marT="0" marB="0"/>
                </a:tc>
                <a:extLst>
                  <a:ext uri="{0D108BD9-81ED-4DB2-BD59-A6C34878D82A}">
                    <a16:rowId xmlns:a16="http://schemas.microsoft.com/office/drawing/2014/main" val="2934727080"/>
                  </a:ext>
                </a:extLst>
              </a:tr>
              <a:tr h="370840">
                <a:tc gridSpan="2">
                  <a:txBody>
                    <a:bodyPr/>
                    <a:lstStyle/>
                    <a:p>
                      <a:pPr marL="71755">
                        <a:spcBef>
                          <a:spcPts val="355"/>
                        </a:spcBef>
                      </a:pPr>
                      <a:r>
                        <a:rPr lang="en-US" sz="1200" dirty="0">
                          <a:solidFill>
                            <a:srgbClr val="000000"/>
                          </a:solidFill>
                          <a:effectLst/>
                          <a:latin typeface="Open Sans"/>
                          <a:ea typeface="Arial" panose="020B0604020202020204" pitchFamily="34" charset="0"/>
                          <a:cs typeface="Times New Roman"/>
                        </a:rPr>
                        <a:t>Arcus </a:t>
                      </a:r>
                      <a:r>
                        <a:rPr lang="en-US" sz="1200" err="1">
                          <a:solidFill>
                            <a:srgbClr val="000000"/>
                          </a:solidFill>
                          <a:effectLst/>
                          <a:latin typeface="Open Sans"/>
                          <a:ea typeface="Arial" panose="020B0604020202020204" pitchFamily="34" charset="0"/>
                          <a:cs typeface="Times New Roman"/>
                        </a:rPr>
                        <a:t>cornealis</a:t>
                      </a:r>
                      <a:r>
                        <a:rPr lang="en-US" sz="1200" dirty="0">
                          <a:solidFill>
                            <a:srgbClr val="000000"/>
                          </a:solidFill>
                          <a:effectLst/>
                          <a:latin typeface="Open Sans"/>
                          <a:ea typeface="Arial" panose="020B0604020202020204" pitchFamily="34" charset="0"/>
                          <a:cs typeface="Times New Roman"/>
                        </a:rPr>
                        <a:t> prior to 45 years of age</a:t>
                      </a:r>
                      <a:endParaRPr lang="en-GB" sz="1200">
                        <a:effectLst/>
                        <a:latin typeface="Open Sans"/>
                        <a:ea typeface="Arial" panose="020B0604020202020204" pitchFamily="34" charset="0"/>
                        <a:cs typeface="Times New Roman"/>
                      </a:endParaRPr>
                    </a:p>
                  </a:txBody>
                  <a:tcPr marL="0" marR="0" marT="0" marB="0"/>
                </a:tc>
                <a:tc hMerge="1">
                  <a:txBody>
                    <a:bodyPr/>
                    <a:lstStyle/>
                    <a:p>
                      <a:endParaRPr lang="en-GB"/>
                    </a:p>
                  </a:txBody>
                  <a:tcPr/>
                </a:tc>
                <a:tc>
                  <a:txBody>
                    <a:bodyPr/>
                    <a:lstStyle/>
                    <a:p>
                      <a:pPr marL="71755" marR="57150" algn="ctr">
                        <a:spcBef>
                          <a:spcPts val="355"/>
                        </a:spcBef>
                        <a:spcAft>
                          <a:spcPts val="0"/>
                        </a:spcAft>
                      </a:pPr>
                      <a:r>
                        <a:rPr lang="en-US" sz="1200" dirty="0">
                          <a:solidFill>
                            <a:srgbClr val="000000"/>
                          </a:solidFill>
                          <a:effectLst/>
                          <a:latin typeface="+mn-lt"/>
                          <a:ea typeface="Arial" panose="020B0604020202020204" pitchFamily="34" charset="0"/>
                          <a:cs typeface="Times New Roman"/>
                        </a:rPr>
                        <a:t>4</a:t>
                      </a:r>
                      <a:endParaRPr lang="en-GB" sz="1200" dirty="0">
                        <a:effectLst/>
                        <a:latin typeface="+mn-lt"/>
                        <a:ea typeface="Arial" panose="020B0604020202020204" pitchFamily="34" charset="0"/>
                        <a:cs typeface="Times New Roman"/>
                      </a:endParaRPr>
                    </a:p>
                  </a:txBody>
                  <a:tcPr marL="0" marR="0" marT="0" marB="0"/>
                </a:tc>
                <a:extLst>
                  <a:ext uri="{0D108BD9-81ED-4DB2-BD59-A6C34878D82A}">
                    <a16:rowId xmlns:a16="http://schemas.microsoft.com/office/drawing/2014/main" val="1333013253"/>
                  </a:ext>
                </a:extLst>
              </a:tr>
              <a:tr h="293863">
                <a:tc gridSpan="3">
                  <a:txBody>
                    <a:bodyPr/>
                    <a:lstStyle/>
                    <a:p>
                      <a:pPr marL="71755" algn="ctr">
                        <a:spcBef>
                          <a:spcPts val="355"/>
                        </a:spcBef>
                      </a:pPr>
                      <a:r>
                        <a:rPr lang="en-US" sz="1200" dirty="0">
                          <a:solidFill>
                            <a:srgbClr val="000000"/>
                          </a:solidFill>
                          <a:effectLst/>
                          <a:latin typeface="Open Sans"/>
                          <a:ea typeface="Arial" panose="020B0604020202020204" pitchFamily="34" charset="0"/>
                          <a:cs typeface="Times New Roman"/>
                        </a:rPr>
                        <a:t>LDL-C (mmol/L)</a:t>
                      </a:r>
                      <a:endParaRPr lang="en-GB" sz="1200">
                        <a:effectLst/>
                        <a:latin typeface="Open Sans"/>
                        <a:ea typeface="Arial" panose="020B0604020202020204" pitchFamily="34" charset="0"/>
                        <a:cs typeface="Times New Roman"/>
                      </a:endParaRPr>
                    </a:p>
                  </a:txBody>
                  <a:tcPr marL="0" marR="0"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032492042"/>
                  </a:ext>
                </a:extLst>
              </a:tr>
              <a:tr h="370840">
                <a:tc rowSpan="4">
                  <a:txBody>
                    <a:bodyPr/>
                    <a:lstStyle/>
                    <a:p>
                      <a:pPr marL="71755">
                        <a:spcBef>
                          <a:spcPts val="355"/>
                        </a:spcBef>
                        <a:spcAft>
                          <a:spcPts val="0"/>
                        </a:spcAft>
                      </a:pPr>
                      <a:endParaRPr lang="en-GB" sz="1200" dirty="0">
                        <a:effectLst/>
                        <a:latin typeface="Open Sans"/>
                        <a:ea typeface="Arial" panose="020B0604020202020204" pitchFamily="34" charset="0"/>
                        <a:cs typeface="Arial"/>
                      </a:endParaRPr>
                    </a:p>
                  </a:txBody>
                  <a:tcPr marL="0" marR="0" marT="0" marB="0"/>
                </a:tc>
                <a:tc>
                  <a:txBody>
                    <a:bodyPr/>
                    <a:lstStyle/>
                    <a:p>
                      <a:pPr marL="71755">
                        <a:spcBef>
                          <a:spcPts val="355"/>
                        </a:spcBef>
                      </a:pPr>
                      <a:r>
                        <a:rPr lang="en-US" sz="1200" dirty="0">
                          <a:solidFill>
                            <a:srgbClr val="000000"/>
                          </a:solidFill>
                          <a:effectLst/>
                          <a:latin typeface="Open Sans"/>
                          <a:ea typeface="Arial" panose="020B0604020202020204" pitchFamily="34" charset="0"/>
                          <a:cs typeface="Times New Roman"/>
                        </a:rPr>
                        <a:t>LDL-C ≥8.5</a:t>
                      </a:r>
                      <a:endParaRPr lang="en-GB" sz="1200">
                        <a:effectLst/>
                        <a:latin typeface="Open Sans"/>
                        <a:ea typeface="Arial" panose="020B0604020202020204" pitchFamily="34" charset="0"/>
                        <a:cs typeface="Times New Roman"/>
                      </a:endParaRPr>
                    </a:p>
                  </a:txBody>
                  <a:tcPr marL="0" marR="0" marT="0" marB="0"/>
                </a:tc>
                <a:tc>
                  <a:txBody>
                    <a:bodyPr/>
                    <a:lstStyle/>
                    <a:p>
                      <a:pPr marL="71755" marR="57150" algn="ctr">
                        <a:spcBef>
                          <a:spcPts val="355"/>
                        </a:spcBef>
                        <a:spcAft>
                          <a:spcPts val="0"/>
                        </a:spcAft>
                      </a:pPr>
                      <a:r>
                        <a:rPr lang="en-US" sz="1200" dirty="0">
                          <a:solidFill>
                            <a:srgbClr val="000000"/>
                          </a:solidFill>
                          <a:effectLst/>
                          <a:latin typeface="+mn-lt"/>
                          <a:ea typeface="Arial" panose="020B0604020202020204" pitchFamily="34" charset="0"/>
                          <a:cs typeface="Times New Roman"/>
                        </a:rPr>
                        <a:t>8</a:t>
                      </a:r>
                      <a:endParaRPr lang="en-GB" sz="1200" dirty="0">
                        <a:effectLst/>
                        <a:latin typeface="+mn-lt"/>
                        <a:ea typeface="Arial" panose="020B0604020202020204" pitchFamily="34" charset="0"/>
                        <a:cs typeface="Times New Roman"/>
                      </a:endParaRPr>
                    </a:p>
                  </a:txBody>
                  <a:tcPr marL="0" marR="0" marT="0" marB="0"/>
                </a:tc>
                <a:extLst>
                  <a:ext uri="{0D108BD9-81ED-4DB2-BD59-A6C34878D82A}">
                    <a16:rowId xmlns:a16="http://schemas.microsoft.com/office/drawing/2014/main" val="210224194"/>
                  </a:ext>
                </a:extLst>
              </a:tr>
              <a:tr h="370840">
                <a:tc vMerge="1">
                  <a:txBody>
                    <a:bodyPr/>
                    <a:lstStyle/>
                    <a:p>
                      <a:endParaRPr lang="en-GB"/>
                    </a:p>
                  </a:txBody>
                  <a:tcPr/>
                </a:tc>
                <a:tc>
                  <a:txBody>
                    <a:bodyPr/>
                    <a:lstStyle/>
                    <a:p>
                      <a:pPr marL="71755">
                        <a:spcBef>
                          <a:spcPts val="355"/>
                        </a:spcBef>
                      </a:pPr>
                      <a:r>
                        <a:rPr lang="en-US" sz="1200" dirty="0">
                          <a:solidFill>
                            <a:srgbClr val="000000"/>
                          </a:solidFill>
                          <a:effectLst/>
                          <a:latin typeface="Open Sans"/>
                          <a:ea typeface="Arial" panose="020B0604020202020204" pitchFamily="34" charset="0"/>
                          <a:cs typeface="Times New Roman"/>
                        </a:rPr>
                        <a:t>LDL-C 6.5–8.4</a:t>
                      </a:r>
                      <a:endParaRPr lang="en-GB" sz="1200">
                        <a:effectLst/>
                        <a:latin typeface="Open Sans"/>
                        <a:ea typeface="Arial" panose="020B0604020202020204" pitchFamily="34" charset="0"/>
                        <a:cs typeface="Times New Roman"/>
                      </a:endParaRPr>
                    </a:p>
                  </a:txBody>
                  <a:tcPr marL="0" marR="0" marT="0" marB="0"/>
                </a:tc>
                <a:tc>
                  <a:txBody>
                    <a:bodyPr/>
                    <a:lstStyle/>
                    <a:p>
                      <a:pPr marL="71755" marR="57150" algn="ctr">
                        <a:spcBef>
                          <a:spcPts val="355"/>
                        </a:spcBef>
                        <a:spcAft>
                          <a:spcPts val="0"/>
                        </a:spcAft>
                      </a:pPr>
                      <a:r>
                        <a:rPr lang="en-US" sz="1200" dirty="0">
                          <a:solidFill>
                            <a:srgbClr val="000000"/>
                          </a:solidFill>
                          <a:effectLst/>
                          <a:latin typeface="+mn-lt"/>
                          <a:ea typeface="Arial" panose="020B0604020202020204" pitchFamily="34" charset="0"/>
                          <a:cs typeface="Times New Roman"/>
                        </a:rPr>
                        <a:t>5</a:t>
                      </a:r>
                      <a:endParaRPr lang="en-GB" sz="1200" dirty="0">
                        <a:effectLst/>
                        <a:latin typeface="+mn-lt"/>
                        <a:ea typeface="Arial" panose="020B0604020202020204" pitchFamily="34" charset="0"/>
                        <a:cs typeface="Times New Roman"/>
                      </a:endParaRPr>
                    </a:p>
                  </a:txBody>
                  <a:tcPr marL="0" marR="0" marT="0" marB="0"/>
                </a:tc>
                <a:extLst>
                  <a:ext uri="{0D108BD9-81ED-4DB2-BD59-A6C34878D82A}">
                    <a16:rowId xmlns:a16="http://schemas.microsoft.com/office/drawing/2014/main" val="1926994612"/>
                  </a:ext>
                </a:extLst>
              </a:tr>
              <a:tr h="370840">
                <a:tc vMerge="1">
                  <a:txBody>
                    <a:bodyPr/>
                    <a:lstStyle/>
                    <a:p>
                      <a:endParaRPr lang="en-GB"/>
                    </a:p>
                  </a:txBody>
                  <a:tcPr/>
                </a:tc>
                <a:tc>
                  <a:txBody>
                    <a:bodyPr/>
                    <a:lstStyle/>
                    <a:p>
                      <a:pPr marL="71755">
                        <a:spcBef>
                          <a:spcPts val="355"/>
                        </a:spcBef>
                      </a:pPr>
                      <a:r>
                        <a:rPr lang="en-US" sz="1200" dirty="0">
                          <a:solidFill>
                            <a:srgbClr val="000000"/>
                          </a:solidFill>
                          <a:effectLst/>
                          <a:latin typeface="Open Sans"/>
                          <a:ea typeface="Arial" panose="020B0604020202020204" pitchFamily="34" charset="0"/>
                          <a:cs typeface="Times New Roman"/>
                        </a:rPr>
                        <a:t>LDL-C 5.0–6.4</a:t>
                      </a:r>
                      <a:endParaRPr lang="en-GB" sz="1200">
                        <a:effectLst/>
                        <a:latin typeface="Open Sans"/>
                        <a:ea typeface="Arial" panose="020B0604020202020204" pitchFamily="34" charset="0"/>
                        <a:cs typeface="Times New Roman"/>
                      </a:endParaRPr>
                    </a:p>
                  </a:txBody>
                  <a:tcPr marL="0" marR="0" marT="0" marB="0"/>
                </a:tc>
                <a:tc>
                  <a:txBody>
                    <a:bodyPr/>
                    <a:lstStyle/>
                    <a:p>
                      <a:pPr marL="71755" marR="57150" algn="ctr">
                        <a:spcBef>
                          <a:spcPts val="355"/>
                        </a:spcBef>
                        <a:spcAft>
                          <a:spcPts val="0"/>
                        </a:spcAft>
                      </a:pPr>
                      <a:r>
                        <a:rPr lang="en-US" sz="1200" dirty="0">
                          <a:solidFill>
                            <a:srgbClr val="000000"/>
                          </a:solidFill>
                          <a:effectLst/>
                          <a:latin typeface="+mn-lt"/>
                          <a:ea typeface="Arial" panose="020B0604020202020204" pitchFamily="34" charset="0"/>
                          <a:cs typeface="Times New Roman"/>
                        </a:rPr>
                        <a:t>3</a:t>
                      </a:r>
                      <a:endParaRPr lang="en-GB" sz="1200" dirty="0">
                        <a:effectLst/>
                        <a:latin typeface="+mn-lt"/>
                        <a:ea typeface="Arial" panose="020B0604020202020204" pitchFamily="34" charset="0"/>
                        <a:cs typeface="Times New Roman"/>
                      </a:endParaRPr>
                    </a:p>
                  </a:txBody>
                  <a:tcPr marL="0" marR="0" marT="0" marB="0"/>
                </a:tc>
                <a:extLst>
                  <a:ext uri="{0D108BD9-81ED-4DB2-BD59-A6C34878D82A}">
                    <a16:rowId xmlns:a16="http://schemas.microsoft.com/office/drawing/2014/main" val="1583403530"/>
                  </a:ext>
                </a:extLst>
              </a:tr>
              <a:tr h="370840">
                <a:tc vMerge="1">
                  <a:txBody>
                    <a:bodyPr/>
                    <a:lstStyle/>
                    <a:p>
                      <a:endParaRPr lang="en-GB"/>
                    </a:p>
                  </a:txBody>
                  <a:tcPr/>
                </a:tc>
                <a:tc>
                  <a:txBody>
                    <a:bodyPr/>
                    <a:lstStyle/>
                    <a:p>
                      <a:pPr marL="71755">
                        <a:spcBef>
                          <a:spcPts val="355"/>
                        </a:spcBef>
                      </a:pPr>
                      <a:r>
                        <a:rPr lang="en-US" sz="1200" dirty="0">
                          <a:solidFill>
                            <a:srgbClr val="000000"/>
                          </a:solidFill>
                          <a:effectLst/>
                          <a:latin typeface="Open Sans"/>
                          <a:ea typeface="Arial" panose="020B0604020202020204" pitchFamily="34" charset="0"/>
                          <a:cs typeface="Times New Roman"/>
                        </a:rPr>
                        <a:t>LDL-C 4.0–4.9</a:t>
                      </a:r>
                      <a:endParaRPr lang="en-GB" sz="1200">
                        <a:effectLst/>
                        <a:latin typeface="Open Sans"/>
                        <a:ea typeface="Arial" panose="020B0604020202020204" pitchFamily="34" charset="0"/>
                        <a:cs typeface="Times New Roman"/>
                      </a:endParaRPr>
                    </a:p>
                  </a:txBody>
                  <a:tcPr marL="0" marR="0" marT="0" marB="0"/>
                </a:tc>
                <a:tc>
                  <a:txBody>
                    <a:bodyPr/>
                    <a:lstStyle/>
                    <a:p>
                      <a:pPr marL="71755" marR="57150" algn="ctr">
                        <a:spcBef>
                          <a:spcPts val="355"/>
                        </a:spcBef>
                        <a:spcAft>
                          <a:spcPts val="0"/>
                        </a:spcAft>
                      </a:pPr>
                      <a:r>
                        <a:rPr lang="en-US" sz="1200" dirty="0">
                          <a:solidFill>
                            <a:srgbClr val="000000"/>
                          </a:solidFill>
                          <a:effectLst/>
                          <a:latin typeface="+mn-lt"/>
                          <a:ea typeface="Arial" panose="020B0604020202020204" pitchFamily="34" charset="0"/>
                          <a:cs typeface="Times New Roman"/>
                        </a:rPr>
                        <a:t>1</a:t>
                      </a:r>
                      <a:endParaRPr lang="en-GB" sz="1200" dirty="0">
                        <a:effectLst/>
                        <a:latin typeface="+mn-lt"/>
                        <a:ea typeface="Arial" panose="020B0604020202020204" pitchFamily="34" charset="0"/>
                        <a:cs typeface="Times New Roman"/>
                      </a:endParaRPr>
                    </a:p>
                  </a:txBody>
                  <a:tcPr marL="0" marR="0" marT="0" marB="0"/>
                </a:tc>
                <a:extLst>
                  <a:ext uri="{0D108BD9-81ED-4DB2-BD59-A6C34878D82A}">
                    <a16:rowId xmlns:a16="http://schemas.microsoft.com/office/drawing/2014/main" val="2296386133"/>
                  </a:ext>
                </a:extLst>
              </a:tr>
              <a:tr h="370840">
                <a:tc gridSpan="2">
                  <a:txBody>
                    <a:bodyPr/>
                    <a:lstStyle/>
                    <a:p>
                      <a:pPr marL="71755" marR="95250">
                        <a:lnSpc>
                          <a:spcPct val="113000"/>
                        </a:lnSpc>
                        <a:spcBef>
                          <a:spcPts val="355"/>
                        </a:spcBef>
                      </a:pPr>
                      <a:r>
                        <a:rPr lang="en-US" sz="1200" dirty="0">
                          <a:solidFill>
                            <a:srgbClr val="000000"/>
                          </a:solidFill>
                          <a:effectLst/>
                          <a:latin typeface="Open Sans"/>
                          <a:ea typeface="Arial" panose="020B0604020202020204" pitchFamily="34" charset="0"/>
                          <a:cs typeface="Times New Roman"/>
                        </a:rPr>
                        <a:t>Deoxyribonucleic acid (DNA) analysis: Functional mutation in the low-density lipoprotein receptor (LDLR), apolipoprotein B (APOB) or proprotein convertase subtilisin/</a:t>
                      </a:r>
                      <a:r>
                        <a:rPr lang="en-US" sz="1200" err="1">
                          <a:solidFill>
                            <a:srgbClr val="000000"/>
                          </a:solidFill>
                          <a:effectLst/>
                          <a:latin typeface="Open Sans"/>
                          <a:ea typeface="Arial" panose="020B0604020202020204" pitchFamily="34" charset="0"/>
                          <a:cs typeface="Times New Roman"/>
                        </a:rPr>
                        <a:t>kexin</a:t>
                      </a:r>
                      <a:r>
                        <a:rPr lang="en-US" sz="1200" dirty="0">
                          <a:solidFill>
                            <a:srgbClr val="000000"/>
                          </a:solidFill>
                          <a:effectLst/>
                          <a:latin typeface="Open Sans"/>
                          <a:ea typeface="Arial" panose="020B0604020202020204" pitchFamily="34" charset="0"/>
                          <a:cs typeface="Times New Roman"/>
                        </a:rPr>
                        <a:t> type 9 (PCSK9) gene</a:t>
                      </a:r>
                      <a:endParaRPr lang="en-GB" sz="1200">
                        <a:effectLst/>
                        <a:latin typeface="Open Sans"/>
                        <a:ea typeface="Arial" panose="020B0604020202020204" pitchFamily="34" charset="0"/>
                        <a:cs typeface="Times New Roman"/>
                      </a:endParaRPr>
                    </a:p>
                  </a:txBody>
                  <a:tcPr marL="0" marR="0" marT="0" marB="0"/>
                </a:tc>
                <a:tc hMerge="1">
                  <a:txBody>
                    <a:bodyPr/>
                    <a:lstStyle/>
                    <a:p>
                      <a:endParaRPr lang="en-GB"/>
                    </a:p>
                  </a:txBody>
                  <a:tcPr/>
                </a:tc>
                <a:tc>
                  <a:txBody>
                    <a:bodyPr/>
                    <a:lstStyle/>
                    <a:p>
                      <a:pPr marL="71755" marR="57150" algn="ctr">
                        <a:spcBef>
                          <a:spcPts val="355"/>
                        </a:spcBef>
                        <a:spcAft>
                          <a:spcPts val="0"/>
                        </a:spcAft>
                      </a:pPr>
                      <a:r>
                        <a:rPr lang="en-US" sz="1200" dirty="0">
                          <a:solidFill>
                            <a:srgbClr val="000000"/>
                          </a:solidFill>
                          <a:effectLst/>
                          <a:latin typeface="+mn-lt"/>
                          <a:ea typeface="Arial" panose="020B0604020202020204" pitchFamily="34" charset="0"/>
                          <a:cs typeface="Times New Roman"/>
                        </a:rPr>
                        <a:t>8</a:t>
                      </a:r>
                      <a:endParaRPr lang="en-GB" sz="1200" dirty="0">
                        <a:effectLst/>
                        <a:latin typeface="+mn-lt"/>
                        <a:ea typeface="Arial" panose="020B0604020202020204" pitchFamily="34" charset="0"/>
                        <a:cs typeface="Times New Roman"/>
                      </a:endParaRPr>
                    </a:p>
                  </a:txBody>
                  <a:tcPr marL="0" marR="0" marT="0" marB="0"/>
                </a:tc>
                <a:extLst>
                  <a:ext uri="{0D108BD9-81ED-4DB2-BD59-A6C34878D82A}">
                    <a16:rowId xmlns:a16="http://schemas.microsoft.com/office/drawing/2014/main" val="362292931"/>
                  </a:ext>
                </a:extLst>
              </a:tr>
            </a:tbl>
          </a:graphicData>
        </a:graphic>
      </p:graphicFrame>
    </p:spTree>
    <p:extLst>
      <p:ext uri="{BB962C8B-B14F-4D97-AF65-F5344CB8AC3E}">
        <p14:creationId xmlns:p14="http://schemas.microsoft.com/office/powerpoint/2010/main" val="491453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BFB2F853-6E5B-2C8B-65A0-ED8E74845A5B}"/>
              </a:ext>
            </a:extLst>
          </p:cNvPr>
          <p:cNvSpPr>
            <a:spLocks noGrp="1"/>
          </p:cNvSpPr>
          <p:nvPr>
            <p:ph type="title"/>
          </p:nvPr>
        </p:nvSpPr>
        <p:spPr>
          <a:xfrm>
            <a:off x="478653" y="287378"/>
            <a:ext cx="9607862" cy="671089"/>
          </a:xfrm>
        </p:spPr>
        <p:txBody>
          <a:bodyPr>
            <a:noAutofit/>
          </a:bodyPr>
          <a:lstStyle/>
          <a:p>
            <a:r>
              <a:rPr lang="en-GB" sz="3400" b="1" dirty="0">
                <a:solidFill>
                  <a:srgbClr val="002060"/>
                </a:solidFill>
                <a:latin typeface="Aleo"/>
                <a:cs typeface="Calibri Light"/>
              </a:rPr>
              <a:t>Dutch Lipid Clinic Criteria</a:t>
            </a:r>
          </a:p>
        </p:txBody>
      </p:sp>
      <p:graphicFrame>
        <p:nvGraphicFramePr>
          <p:cNvPr id="3" name="Table 3">
            <a:extLst>
              <a:ext uri="{FF2B5EF4-FFF2-40B4-BE49-F238E27FC236}">
                <a16:creationId xmlns:a16="http://schemas.microsoft.com/office/drawing/2014/main" id="{12B63BCD-C584-1F91-41F5-7AE025CBF6D8}"/>
              </a:ext>
            </a:extLst>
          </p:cNvPr>
          <p:cNvGraphicFramePr>
            <a:graphicFrameLocks noGrp="1"/>
          </p:cNvGraphicFramePr>
          <p:nvPr>
            <p:extLst>
              <p:ext uri="{D42A27DB-BD31-4B8C-83A1-F6EECF244321}">
                <p14:modId xmlns:p14="http://schemas.microsoft.com/office/powerpoint/2010/main" val="3954241962"/>
              </p:ext>
            </p:extLst>
          </p:nvPr>
        </p:nvGraphicFramePr>
        <p:xfrm>
          <a:off x="545910" y="1342245"/>
          <a:ext cx="11102454" cy="2779379"/>
        </p:xfrm>
        <a:graphic>
          <a:graphicData uri="http://schemas.openxmlformats.org/drawingml/2006/table">
            <a:tbl>
              <a:tblPr firstRow="1" bandRow="1">
                <a:tableStyleId>{5C22544A-7EE6-4342-B048-85BDC9FD1C3A}</a:tableStyleId>
              </a:tblPr>
              <a:tblGrid>
                <a:gridCol w="10253458">
                  <a:extLst>
                    <a:ext uri="{9D8B030D-6E8A-4147-A177-3AD203B41FA5}">
                      <a16:colId xmlns:a16="http://schemas.microsoft.com/office/drawing/2014/main" val="3977985759"/>
                    </a:ext>
                  </a:extLst>
                </a:gridCol>
                <a:gridCol w="848996">
                  <a:extLst>
                    <a:ext uri="{9D8B030D-6E8A-4147-A177-3AD203B41FA5}">
                      <a16:colId xmlns:a16="http://schemas.microsoft.com/office/drawing/2014/main" val="3087087777"/>
                    </a:ext>
                  </a:extLst>
                </a:gridCol>
              </a:tblGrid>
              <a:tr h="611360">
                <a:tc>
                  <a:txBody>
                    <a:bodyPr/>
                    <a:lstStyle/>
                    <a:p>
                      <a:pPr marL="71755">
                        <a:spcBef>
                          <a:spcPts val="345"/>
                        </a:spcBef>
                      </a:pPr>
                      <a:r>
                        <a:rPr lang="en-US" sz="1200" b="1" dirty="0">
                          <a:solidFill>
                            <a:schemeClr val="bg1"/>
                          </a:solidFill>
                          <a:effectLst/>
                          <a:latin typeface="Open Sans"/>
                          <a:ea typeface="Arial" panose="020B0604020202020204" pitchFamily="34" charset="0"/>
                          <a:cs typeface="Times New Roman"/>
                        </a:rPr>
                        <a:t>Stratification</a:t>
                      </a:r>
                      <a:endParaRPr lang="en-GB" sz="1200" b="1" dirty="0">
                        <a:solidFill>
                          <a:schemeClr val="bg1"/>
                        </a:solidFill>
                        <a:effectLst/>
                        <a:latin typeface="Open Sans"/>
                        <a:ea typeface="Arial" panose="020B0604020202020204" pitchFamily="34" charset="0"/>
                        <a:cs typeface="Times New Roman"/>
                      </a:endParaRPr>
                    </a:p>
                  </a:txBody>
                  <a:tcPr marL="0" marR="0" marT="0" marB="0"/>
                </a:tc>
                <a:tc>
                  <a:txBody>
                    <a:bodyPr/>
                    <a:lstStyle/>
                    <a:p>
                      <a:pPr marL="71755" marR="57150" algn="ctr">
                        <a:spcBef>
                          <a:spcPts val="345"/>
                        </a:spcBef>
                        <a:spcAft>
                          <a:spcPts val="0"/>
                        </a:spcAft>
                      </a:pPr>
                      <a:r>
                        <a:rPr lang="en-US" sz="1200" dirty="0">
                          <a:solidFill>
                            <a:schemeClr val="bg1"/>
                          </a:solidFill>
                          <a:effectLst/>
                          <a:latin typeface="Open Sans"/>
                          <a:ea typeface="Arial" panose="020B0604020202020204" pitchFamily="34" charset="0"/>
                          <a:cs typeface="Times New Roman"/>
                        </a:rPr>
                        <a:t>Total score</a:t>
                      </a:r>
                      <a:endParaRPr lang="en-GB" sz="1200">
                        <a:solidFill>
                          <a:schemeClr val="bg1"/>
                        </a:solidFill>
                        <a:effectLst/>
                        <a:latin typeface="Open Sans"/>
                        <a:ea typeface="Arial" panose="020B0604020202020204" pitchFamily="34" charset="0"/>
                        <a:cs typeface="Times New Roman"/>
                      </a:endParaRPr>
                    </a:p>
                  </a:txBody>
                  <a:tcPr marL="0" marR="0" marT="0" marB="0"/>
                </a:tc>
                <a:extLst>
                  <a:ext uri="{0D108BD9-81ED-4DB2-BD59-A6C34878D82A}">
                    <a16:rowId xmlns:a16="http://schemas.microsoft.com/office/drawing/2014/main" val="3271559925"/>
                  </a:ext>
                </a:extLst>
              </a:tr>
              <a:tr h="464887">
                <a:tc>
                  <a:txBody>
                    <a:bodyPr/>
                    <a:lstStyle/>
                    <a:p>
                      <a:pPr marL="71755">
                        <a:spcBef>
                          <a:spcPts val="355"/>
                        </a:spcBef>
                      </a:pPr>
                      <a:r>
                        <a:rPr lang="en-US" sz="1200" dirty="0">
                          <a:solidFill>
                            <a:srgbClr val="000000"/>
                          </a:solidFill>
                          <a:effectLst/>
                          <a:latin typeface="Open Sans"/>
                          <a:ea typeface="Arial" panose="020B0604020202020204" pitchFamily="34" charset="0"/>
                          <a:cs typeface="Times New Roman"/>
                        </a:rPr>
                        <a:t>Definite familial hypercholesterolaemia (FH)</a:t>
                      </a:r>
                      <a:endParaRPr lang="en-GB" sz="1200" dirty="0">
                        <a:effectLst/>
                        <a:latin typeface="Open Sans"/>
                        <a:ea typeface="Arial" panose="020B0604020202020204" pitchFamily="34" charset="0"/>
                        <a:cs typeface="Times New Roman"/>
                      </a:endParaRPr>
                    </a:p>
                  </a:txBody>
                  <a:tcPr marL="0" marR="0" marT="0" marB="0"/>
                </a:tc>
                <a:tc>
                  <a:txBody>
                    <a:bodyPr/>
                    <a:lstStyle/>
                    <a:p>
                      <a:pPr marL="71755" marR="57150" algn="ctr">
                        <a:spcBef>
                          <a:spcPts val="355"/>
                        </a:spcBef>
                        <a:spcAft>
                          <a:spcPts val="0"/>
                        </a:spcAft>
                      </a:pPr>
                      <a:r>
                        <a:rPr lang="en-US" sz="1200" dirty="0">
                          <a:solidFill>
                            <a:srgbClr val="000000"/>
                          </a:solidFill>
                          <a:effectLst/>
                          <a:latin typeface="Open Sans"/>
                          <a:ea typeface="Arial" panose="020B0604020202020204" pitchFamily="34" charset="0"/>
                          <a:cs typeface="Times New Roman"/>
                        </a:rPr>
                        <a:t>≥8</a:t>
                      </a:r>
                      <a:endParaRPr lang="en-GB" sz="1200">
                        <a:effectLst/>
                        <a:latin typeface="Open Sans"/>
                        <a:ea typeface="Arial" panose="020B0604020202020204" pitchFamily="34" charset="0"/>
                        <a:cs typeface="Times New Roman"/>
                      </a:endParaRPr>
                    </a:p>
                  </a:txBody>
                  <a:tcPr marL="0" marR="0" marT="0" marB="0"/>
                </a:tc>
                <a:extLst>
                  <a:ext uri="{0D108BD9-81ED-4DB2-BD59-A6C34878D82A}">
                    <a16:rowId xmlns:a16="http://schemas.microsoft.com/office/drawing/2014/main" val="30828292"/>
                  </a:ext>
                </a:extLst>
              </a:tr>
              <a:tr h="334918">
                <a:tc>
                  <a:txBody>
                    <a:bodyPr/>
                    <a:lstStyle/>
                    <a:p>
                      <a:pPr marL="71755">
                        <a:spcBef>
                          <a:spcPts val="355"/>
                        </a:spcBef>
                      </a:pPr>
                      <a:r>
                        <a:rPr lang="en-US" sz="1200" dirty="0">
                          <a:solidFill>
                            <a:srgbClr val="000000"/>
                          </a:solidFill>
                          <a:effectLst/>
                          <a:latin typeface="Open Sans"/>
                          <a:ea typeface="Arial" panose="020B0604020202020204" pitchFamily="34" charset="0"/>
                          <a:cs typeface="Times New Roman"/>
                        </a:rPr>
                        <a:t>Probable FH</a:t>
                      </a:r>
                      <a:endParaRPr lang="en-GB" sz="1200" dirty="0">
                        <a:effectLst/>
                        <a:latin typeface="Open Sans"/>
                        <a:ea typeface="Arial" panose="020B0604020202020204" pitchFamily="34" charset="0"/>
                        <a:cs typeface="Times New Roman"/>
                      </a:endParaRPr>
                    </a:p>
                  </a:txBody>
                  <a:tcPr marL="0" marR="0" marT="0" marB="0"/>
                </a:tc>
                <a:tc>
                  <a:txBody>
                    <a:bodyPr/>
                    <a:lstStyle/>
                    <a:p>
                      <a:pPr marL="71755" marR="57150" algn="ctr">
                        <a:spcBef>
                          <a:spcPts val="355"/>
                        </a:spcBef>
                        <a:spcAft>
                          <a:spcPts val="0"/>
                        </a:spcAft>
                      </a:pPr>
                      <a:r>
                        <a:rPr lang="en-US" sz="1200" dirty="0">
                          <a:solidFill>
                            <a:srgbClr val="000000"/>
                          </a:solidFill>
                          <a:effectLst/>
                          <a:latin typeface="Open Sans"/>
                          <a:ea typeface="Arial" panose="020B0604020202020204" pitchFamily="34" charset="0"/>
                          <a:cs typeface="Times New Roman"/>
                        </a:rPr>
                        <a:t>6–7</a:t>
                      </a:r>
                      <a:endParaRPr lang="en-GB" sz="1200">
                        <a:effectLst/>
                        <a:latin typeface="Open Sans"/>
                        <a:ea typeface="Arial" panose="020B0604020202020204" pitchFamily="34" charset="0"/>
                        <a:cs typeface="Times New Roman"/>
                      </a:endParaRPr>
                    </a:p>
                  </a:txBody>
                  <a:tcPr marL="0" marR="0" marT="0" marB="0"/>
                </a:tc>
                <a:extLst>
                  <a:ext uri="{0D108BD9-81ED-4DB2-BD59-A6C34878D82A}">
                    <a16:rowId xmlns:a16="http://schemas.microsoft.com/office/drawing/2014/main" val="1696863268"/>
                  </a:ext>
                </a:extLst>
              </a:tr>
              <a:tr h="336547">
                <a:tc>
                  <a:txBody>
                    <a:bodyPr/>
                    <a:lstStyle/>
                    <a:p>
                      <a:pPr marL="71755">
                        <a:spcBef>
                          <a:spcPts val="355"/>
                        </a:spcBef>
                      </a:pPr>
                      <a:r>
                        <a:rPr lang="en-US" sz="1200" dirty="0">
                          <a:solidFill>
                            <a:srgbClr val="000000"/>
                          </a:solidFill>
                          <a:effectLst/>
                          <a:latin typeface="Open Sans"/>
                          <a:ea typeface="Arial" panose="020B0604020202020204" pitchFamily="34" charset="0"/>
                          <a:cs typeface="Times New Roman"/>
                        </a:rPr>
                        <a:t>Possible FH</a:t>
                      </a:r>
                      <a:endParaRPr lang="en-GB" sz="1200" dirty="0">
                        <a:effectLst/>
                        <a:latin typeface="Open Sans"/>
                        <a:ea typeface="Arial" panose="020B0604020202020204" pitchFamily="34" charset="0"/>
                        <a:cs typeface="Times New Roman"/>
                      </a:endParaRPr>
                    </a:p>
                  </a:txBody>
                  <a:tcPr marL="0" marR="0" marT="0" marB="0">
                    <a:solidFill>
                      <a:srgbClr val="CFE5F5"/>
                    </a:solidFill>
                  </a:tcPr>
                </a:tc>
                <a:tc>
                  <a:txBody>
                    <a:bodyPr/>
                    <a:lstStyle/>
                    <a:p>
                      <a:pPr marL="71755" marR="57150" algn="ctr">
                        <a:spcBef>
                          <a:spcPts val="355"/>
                        </a:spcBef>
                        <a:spcAft>
                          <a:spcPts val="0"/>
                        </a:spcAft>
                      </a:pPr>
                      <a:r>
                        <a:rPr lang="en-US" sz="1200" dirty="0">
                          <a:solidFill>
                            <a:srgbClr val="000000"/>
                          </a:solidFill>
                          <a:effectLst/>
                          <a:latin typeface="Open Sans"/>
                          <a:ea typeface="Arial" panose="020B0604020202020204" pitchFamily="34" charset="0"/>
                          <a:cs typeface="Times New Roman"/>
                        </a:rPr>
                        <a:t>3–5</a:t>
                      </a:r>
                      <a:endParaRPr lang="en-GB" sz="1200">
                        <a:effectLst/>
                        <a:latin typeface="Open Sans"/>
                        <a:ea typeface="Arial" panose="020B0604020202020204" pitchFamily="34" charset="0"/>
                        <a:cs typeface="Times New Roman"/>
                      </a:endParaRPr>
                    </a:p>
                  </a:txBody>
                  <a:tcPr marL="0" marR="0" marT="0" marB="0">
                    <a:solidFill>
                      <a:srgbClr val="CFE5F5"/>
                    </a:solidFill>
                  </a:tcPr>
                </a:tc>
                <a:extLst>
                  <a:ext uri="{0D108BD9-81ED-4DB2-BD59-A6C34878D82A}">
                    <a16:rowId xmlns:a16="http://schemas.microsoft.com/office/drawing/2014/main" val="3111973949"/>
                  </a:ext>
                </a:extLst>
              </a:tr>
              <a:tr h="464887">
                <a:tc>
                  <a:txBody>
                    <a:bodyPr/>
                    <a:lstStyle/>
                    <a:p>
                      <a:pPr marL="71755">
                        <a:spcBef>
                          <a:spcPts val="355"/>
                        </a:spcBef>
                      </a:pPr>
                      <a:r>
                        <a:rPr lang="en-US" sz="1200" dirty="0">
                          <a:solidFill>
                            <a:srgbClr val="000000"/>
                          </a:solidFill>
                          <a:effectLst/>
                          <a:latin typeface="Open Sans"/>
                          <a:ea typeface="Arial" panose="020B0604020202020204" pitchFamily="34" charset="0"/>
                          <a:cs typeface="Times New Roman"/>
                        </a:rPr>
                        <a:t>Unlikely FH</a:t>
                      </a:r>
                      <a:endParaRPr lang="en-GB" sz="1200" dirty="0">
                        <a:effectLst/>
                        <a:latin typeface="Open Sans"/>
                        <a:ea typeface="Arial" panose="020B0604020202020204" pitchFamily="34" charset="0"/>
                        <a:cs typeface="Times New Roman"/>
                      </a:endParaRPr>
                    </a:p>
                  </a:txBody>
                  <a:tcPr marL="0" marR="0" marT="0" marB="0"/>
                </a:tc>
                <a:tc>
                  <a:txBody>
                    <a:bodyPr/>
                    <a:lstStyle/>
                    <a:p>
                      <a:pPr marL="71755" marR="57150" algn="ctr">
                        <a:spcBef>
                          <a:spcPts val="355"/>
                        </a:spcBef>
                        <a:spcAft>
                          <a:spcPts val="0"/>
                        </a:spcAft>
                      </a:pPr>
                      <a:r>
                        <a:rPr lang="en-US" sz="1200" dirty="0">
                          <a:solidFill>
                            <a:srgbClr val="000000"/>
                          </a:solidFill>
                          <a:effectLst/>
                          <a:latin typeface="Open Sans"/>
                          <a:ea typeface="Arial" panose="020B0604020202020204" pitchFamily="34" charset="0"/>
                          <a:cs typeface="Times New Roman"/>
                        </a:rPr>
                        <a:t>&lt;3</a:t>
                      </a:r>
                      <a:endParaRPr lang="en-GB" sz="1200" dirty="0">
                        <a:effectLst/>
                        <a:latin typeface="Open Sans"/>
                        <a:ea typeface="Arial" panose="020B0604020202020204" pitchFamily="34" charset="0"/>
                        <a:cs typeface="Times New Roman"/>
                      </a:endParaRPr>
                    </a:p>
                  </a:txBody>
                  <a:tcPr marL="0" marR="0" marT="0" marB="0"/>
                </a:tc>
                <a:extLst>
                  <a:ext uri="{0D108BD9-81ED-4DB2-BD59-A6C34878D82A}">
                    <a16:rowId xmlns:a16="http://schemas.microsoft.com/office/drawing/2014/main" val="1108644056"/>
                  </a:ext>
                </a:extLst>
              </a:tr>
              <a:tr h="566780">
                <a:tc gridSpan="2">
                  <a:txBody>
                    <a:bodyPr/>
                    <a:lstStyle/>
                    <a:p>
                      <a:pPr marL="71755">
                        <a:spcBef>
                          <a:spcPts val="350"/>
                        </a:spcBef>
                      </a:pPr>
                      <a:r>
                        <a:rPr lang="en-US" sz="1200" i="1" dirty="0">
                          <a:solidFill>
                            <a:srgbClr val="000000"/>
                          </a:solidFill>
                          <a:effectLst/>
                          <a:latin typeface="Open Sans"/>
                          <a:ea typeface="Arial" panose="020B0604020202020204" pitchFamily="34" charset="0"/>
                          <a:cs typeface="Times New Roman"/>
                        </a:rPr>
                        <a:t>ApoB</a:t>
                      </a:r>
                      <a:r>
                        <a:rPr lang="en-US" sz="1200" dirty="0">
                          <a:solidFill>
                            <a:srgbClr val="000000"/>
                          </a:solidFill>
                          <a:effectLst/>
                          <a:latin typeface="Open Sans"/>
                          <a:ea typeface="Arial" panose="020B0604020202020204" pitchFamily="34" charset="0"/>
                          <a:cs typeface="Times New Roman"/>
                        </a:rPr>
                        <a:t>, apolipoprotein B; DNA, deoxyribonucleic acid; FH, familial hypercholesterolaemia; LDL-C, low-density lipoprotein-cholesterol;</a:t>
                      </a:r>
                      <a:endParaRPr lang="en-GB" sz="1200" dirty="0">
                        <a:effectLst/>
                        <a:latin typeface="Open Sans"/>
                        <a:ea typeface="Arial" panose="020B0604020202020204" pitchFamily="34" charset="0"/>
                        <a:cs typeface="Times New Roman"/>
                      </a:endParaRPr>
                    </a:p>
                    <a:p>
                      <a:pPr marL="71755">
                        <a:spcBef>
                          <a:spcPts val="185"/>
                        </a:spcBef>
                      </a:pPr>
                      <a:r>
                        <a:rPr lang="en-US" sz="1200" i="1" dirty="0">
                          <a:solidFill>
                            <a:srgbClr val="000000"/>
                          </a:solidFill>
                          <a:effectLst/>
                          <a:latin typeface="Open Sans"/>
                          <a:ea typeface="Arial" panose="020B0604020202020204" pitchFamily="34" charset="0"/>
                          <a:cs typeface="Times New Roman"/>
                        </a:rPr>
                        <a:t>LDLR</a:t>
                      </a:r>
                      <a:r>
                        <a:rPr lang="en-US" sz="1200" dirty="0">
                          <a:solidFill>
                            <a:srgbClr val="000000"/>
                          </a:solidFill>
                          <a:effectLst/>
                          <a:latin typeface="Open Sans"/>
                          <a:ea typeface="Arial" panose="020B0604020202020204" pitchFamily="34" charset="0"/>
                          <a:cs typeface="Times New Roman"/>
                        </a:rPr>
                        <a:t>, low-density lipoprotein receptor; </a:t>
                      </a:r>
                      <a:r>
                        <a:rPr lang="en-US" sz="1200" i="1" dirty="0">
                          <a:solidFill>
                            <a:srgbClr val="000000"/>
                          </a:solidFill>
                          <a:effectLst/>
                          <a:latin typeface="Open Sans"/>
                          <a:ea typeface="Arial" panose="020B0604020202020204" pitchFamily="34" charset="0"/>
                          <a:cs typeface="Times New Roman"/>
                        </a:rPr>
                        <a:t>PCSK9</a:t>
                      </a:r>
                      <a:r>
                        <a:rPr lang="en-US" sz="1200" dirty="0">
                          <a:solidFill>
                            <a:srgbClr val="000000"/>
                          </a:solidFill>
                          <a:effectLst/>
                          <a:latin typeface="Open Sans"/>
                          <a:ea typeface="Arial" panose="020B0604020202020204" pitchFamily="34" charset="0"/>
                          <a:cs typeface="Times New Roman"/>
                        </a:rPr>
                        <a:t>, proprotein convertase subtilisin/</a:t>
                      </a:r>
                      <a:r>
                        <a:rPr lang="en-US" sz="1200" dirty="0" err="1">
                          <a:solidFill>
                            <a:srgbClr val="000000"/>
                          </a:solidFill>
                          <a:effectLst/>
                          <a:latin typeface="Open Sans"/>
                          <a:ea typeface="Arial" panose="020B0604020202020204" pitchFamily="34" charset="0"/>
                          <a:cs typeface="Times New Roman"/>
                        </a:rPr>
                        <a:t>kexin</a:t>
                      </a:r>
                      <a:r>
                        <a:rPr lang="en-US" sz="1200" dirty="0">
                          <a:solidFill>
                            <a:srgbClr val="000000"/>
                          </a:solidFill>
                          <a:effectLst/>
                          <a:latin typeface="Open Sans"/>
                          <a:ea typeface="Arial" panose="020B0604020202020204" pitchFamily="34" charset="0"/>
                          <a:cs typeface="Times New Roman"/>
                        </a:rPr>
                        <a:t> type 9</a:t>
                      </a:r>
                      <a:endParaRPr lang="en-GB" sz="1200" dirty="0">
                        <a:effectLst/>
                        <a:latin typeface="Open Sans"/>
                        <a:ea typeface="Arial" panose="020B0604020202020204" pitchFamily="34" charset="0"/>
                        <a:cs typeface="Times New Roman"/>
                      </a:endParaRPr>
                    </a:p>
                  </a:txBody>
                  <a:tcPr marL="0" marR="0" marT="0" marB="0"/>
                </a:tc>
                <a:tc hMerge="1">
                  <a:txBody>
                    <a:bodyPr/>
                    <a:lstStyle/>
                    <a:p>
                      <a:endParaRPr lang="en-GB"/>
                    </a:p>
                  </a:txBody>
                  <a:tcPr/>
                </a:tc>
                <a:extLst>
                  <a:ext uri="{0D108BD9-81ED-4DB2-BD59-A6C34878D82A}">
                    <a16:rowId xmlns:a16="http://schemas.microsoft.com/office/drawing/2014/main" val="1329447352"/>
                  </a:ext>
                </a:extLst>
              </a:tr>
            </a:tbl>
          </a:graphicData>
        </a:graphic>
      </p:graphicFrame>
    </p:spTree>
    <p:extLst>
      <p:ext uri="{BB962C8B-B14F-4D97-AF65-F5344CB8AC3E}">
        <p14:creationId xmlns:p14="http://schemas.microsoft.com/office/powerpoint/2010/main" val="4265468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015E5BB8-4CF0-1E0B-1FF7-11D954A77697}"/>
              </a:ext>
            </a:extLst>
          </p:cNvPr>
          <p:cNvSpPr>
            <a:spLocks noGrp="1"/>
          </p:cNvSpPr>
          <p:nvPr>
            <p:ph type="title"/>
          </p:nvPr>
        </p:nvSpPr>
        <p:spPr>
          <a:xfrm>
            <a:off x="573790" y="293512"/>
            <a:ext cx="9525553" cy="651723"/>
          </a:xfrm>
        </p:spPr>
        <p:txBody>
          <a:bodyPr>
            <a:noAutofit/>
          </a:bodyPr>
          <a:lstStyle/>
          <a:p>
            <a:r>
              <a:rPr lang="en-GB" sz="3400" b="1" dirty="0">
                <a:solidFill>
                  <a:srgbClr val="002060"/>
                </a:solidFill>
                <a:latin typeface="Aleo"/>
                <a:cs typeface="Calibri"/>
              </a:rPr>
              <a:t>Management of FH in Primary Care</a:t>
            </a:r>
            <a:endParaRPr lang="en-GB" sz="3400" dirty="0">
              <a:solidFill>
                <a:srgbClr val="002060"/>
              </a:solidFill>
              <a:latin typeface="Aleo"/>
            </a:endParaRPr>
          </a:p>
        </p:txBody>
      </p:sp>
      <p:sp>
        <p:nvSpPr>
          <p:cNvPr id="3" name="Content Placeholder 2">
            <a:extLst>
              <a:ext uri="{FF2B5EF4-FFF2-40B4-BE49-F238E27FC236}">
                <a16:creationId xmlns:a16="http://schemas.microsoft.com/office/drawing/2014/main" id="{EC4196C7-E33A-EDE7-1B75-BAEFC2B02A35}"/>
              </a:ext>
            </a:extLst>
          </p:cNvPr>
          <p:cNvSpPr>
            <a:spLocks noGrp="1"/>
          </p:cNvSpPr>
          <p:nvPr/>
        </p:nvSpPr>
        <p:spPr>
          <a:xfrm>
            <a:off x="589420" y="1246873"/>
            <a:ext cx="11013159" cy="475814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Font typeface="+mj-lt"/>
              <a:buAutoNum type="arabicPeriod"/>
            </a:pPr>
            <a:r>
              <a:rPr lang="en-GB" sz="1300" dirty="0">
                <a:latin typeface="Open Sans"/>
                <a:ea typeface="Open Sans"/>
                <a:cs typeface="Calibri Light"/>
              </a:rPr>
              <a:t>Offer referral for genetic testing and cascade testing</a:t>
            </a:r>
          </a:p>
          <a:p>
            <a:pPr marL="342900" indent="-342900">
              <a:lnSpc>
                <a:spcPct val="100000"/>
              </a:lnSpc>
              <a:buFont typeface="+mj-lt"/>
              <a:buAutoNum type="arabicPeriod"/>
            </a:pPr>
            <a:r>
              <a:rPr lang="en-GB" sz="1300" dirty="0">
                <a:latin typeface="Open Sans"/>
                <a:ea typeface="Open Sans"/>
                <a:cs typeface="Calibri Light"/>
              </a:rPr>
              <a:t>Offer a high-intensity statin to all adults with FH - aim for at least a 50% reduction in LDL-C concentration.  Increase the dose of statin after 3 months if not achieving a 50% reduction in LDL-C and not already prescribed maximum dose.  </a:t>
            </a:r>
          </a:p>
          <a:p>
            <a:pPr marL="342900" indent="-342900">
              <a:lnSpc>
                <a:spcPct val="100000"/>
              </a:lnSpc>
              <a:buFont typeface="+mj-lt"/>
              <a:buAutoNum type="arabicPeriod"/>
            </a:pPr>
            <a:r>
              <a:rPr lang="en-GB" sz="1300" dirty="0">
                <a:latin typeface="Open Sans"/>
                <a:ea typeface="Open Sans"/>
                <a:cs typeface="Calibri Light"/>
              </a:rPr>
              <a:t>Use </a:t>
            </a:r>
            <a:r>
              <a:rPr lang="en-GB" sz="1300" b="1" dirty="0">
                <a:solidFill>
                  <a:srgbClr val="00B0F0"/>
                </a:solidFill>
                <a:latin typeface="Open Sans"/>
                <a:ea typeface="Open Sans"/>
                <a:cs typeface="Calibri Light"/>
                <a:hlinkClick r:id="rId2">
                  <a:extLst>
                    <a:ext uri="{A12FA001-AC4F-418D-AE19-62706E023703}">
                      <ahyp:hlinkClr xmlns:ahyp="http://schemas.microsoft.com/office/drawing/2018/hyperlinkcolor" val="tx"/>
                    </a:ext>
                  </a:extLst>
                </a:hlinkClick>
              </a:rPr>
              <a:t>ezetimibe</a:t>
            </a:r>
            <a:r>
              <a:rPr lang="en-GB" sz="1300" dirty="0">
                <a:latin typeface="Open Sans"/>
                <a:ea typeface="Open Sans"/>
                <a:cs typeface="Calibri Light"/>
              </a:rPr>
              <a:t> in patients with FH who have contraindications to, or cannot tolerate, statin therapy </a:t>
            </a:r>
            <a:r>
              <a:rPr lang="en-GB" sz="1300" dirty="0">
                <a:latin typeface="Open Sans"/>
                <a:ea typeface="Open Sans"/>
                <a:cs typeface="Open Sans"/>
              </a:rPr>
              <a:t>and consider adding </a:t>
            </a:r>
            <a:r>
              <a:rPr lang="en-GB" sz="1300" b="1" dirty="0">
                <a:solidFill>
                  <a:srgbClr val="00B0F0"/>
                </a:solidFill>
                <a:latin typeface="Open Sans"/>
                <a:ea typeface="Open Sans"/>
                <a:cs typeface="Open Sans"/>
                <a:hlinkClick r:id="rId3">
                  <a:extLst>
                    <a:ext uri="{A12FA001-AC4F-418D-AE19-62706E023703}">
                      <ahyp:hlinkClr xmlns:ahyp="http://schemas.microsoft.com/office/drawing/2018/hyperlinkcolor" val="tx"/>
                    </a:ext>
                  </a:extLst>
                </a:hlinkClick>
              </a:rPr>
              <a:t>bempedoic acid </a:t>
            </a:r>
            <a:endParaRPr lang="en-GB" sz="1300" b="1" dirty="0">
              <a:solidFill>
                <a:srgbClr val="00B0F0"/>
              </a:solidFill>
              <a:latin typeface="Open Sans"/>
              <a:ea typeface="Open Sans"/>
              <a:cs typeface="Open Sans"/>
            </a:endParaRPr>
          </a:p>
          <a:p>
            <a:pPr marL="342900" indent="-342900">
              <a:lnSpc>
                <a:spcPct val="100000"/>
              </a:lnSpc>
              <a:buFont typeface="+mj-lt"/>
              <a:buAutoNum type="arabicPeriod"/>
            </a:pPr>
            <a:r>
              <a:rPr lang="en-GB" sz="1300" dirty="0">
                <a:latin typeface="Open Sans"/>
                <a:ea typeface="Open Sans"/>
                <a:cs typeface="Calibri Light"/>
              </a:rPr>
              <a:t>Add ezetimibe to statin therapy in patients who are not achieving a 50% reduction in LDL-C concentration despite maximum dose high intensity statin </a:t>
            </a:r>
            <a:r>
              <a:rPr lang="en-GB" sz="1300" b="1" dirty="0">
                <a:latin typeface="Open Sans"/>
                <a:ea typeface="Open Sans"/>
                <a:cs typeface="Calibri Light"/>
              </a:rPr>
              <a:t>OR</a:t>
            </a:r>
            <a:r>
              <a:rPr lang="en-GB" sz="1300" dirty="0">
                <a:latin typeface="Open Sans"/>
                <a:ea typeface="Open Sans"/>
                <a:cs typeface="Calibri Light"/>
              </a:rPr>
              <a:t> where statin dose is limited by side effects.  Consider </a:t>
            </a:r>
            <a:r>
              <a:rPr lang="en-GB" sz="1300" dirty="0" err="1">
                <a:latin typeface="Open Sans"/>
                <a:ea typeface="Open Sans"/>
                <a:cs typeface="Calibri Light"/>
              </a:rPr>
              <a:t>inclisiran</a:t>
            </a:r>
            <a:r>
              <a:rPr lang="en-GB" sz="1300" dirty="0">
                <a:latin typeface="Open Sans"/>
                <a:ea typeface="Open Sans"/>
                <a:cs typeface="Calibri Light"/>
              </a:rPr>
              <a:t> in patients with CVD, who are not achieving an LDL-C&lt;2.6mmol/L despite optimal oral lipid lowering therapy (high intensity statins with or without ezetimibe) </a:t>
            </a:r>
          </a:p>
          <a:p>
            <a:pPr marL="342900" indent="-342900">
              <a:lnSpc>
                <a:spcPct val="100000"/>
              </a:lnSpc>
              <a:buFont typeface="+mj-lt"/>
              <a:buAutoNum type="arabicPeriod"/>
            </a:pPr>
            <a:r>
              <a:rPr lang="en-GB" sz="1300" dirty="0">
                <a:latin typeface="Open Sans"/>
                <a:ea typeface="Open Sans"/>
                <a:cs typeface="Calibri Light"/>
              </a:rPr>
              <a:t>Refer patients to a specialist for consideration of further treatment:</a:t>
            </a:r>
          </a:p>
          <a:p>
            <a:pPr lvl="1">
              <a:lnSpc>
                <a:spcPct val="100000"/>
              </a:lnSpc>
            </a:pPr>
            <a:r>
              <a:rPr lang="en-GB" sz="1300" dirty="0">
                <a:latin typeface="Open Sans"/>
                <a:ea typeface="Open Sans"/>
                <a:cs typeface="Calibri Light"/>
              </a:rPr>
              <a:t>if treatment with the maximum tolerated dose of a high-intensity statin and ezetimibe +/- </a:t>
            </a:r>
            <a:r>
              <a:rPr lang="en-GB" sz="1300" dirty="0" err="1">
                <a:latin typeface="Open Sans"/>
                <a:ea typeface="Open Sans"/>
                <a:cs typeface="Calibri Light"/>
              </a:rPr>
              <a:t>inclisiran</a:t>
            </a:r>
            <a:r>
              <a:rPr lang="en-GB" sz="1300" dirty="0">
                <a:latin typeface="Open Sans"/>
                <a:ea typeface="Open Sans"/>
                <a:cs typeface="Calibri Light"/>
              </a:rPr>
              <a:t> is inadequate</a:t>
            </a:r>
          </a:p>
          <a:p>
            <a:pPr lvl="1">
              <a:lnSpc>
                <a:spcPct val="100000"/>
              </a:lnSpc>
            </a:pPr>
            <a:r>
              <a:rPr lang="en-GB" sz="1300" dirty="0">
                <a:latin typeface="Open Sans"/>
                <a:ea typeface="Open Sans"/>
                <a:cs typeface="Calibri Light"/>
              </a:rPr>
              <a:t>if they are assessed to be at very high risk of a coronary event: </a:t>
            </a:r>
          </a:p>
          <a:p>
            <a:pPr lvl="2">
              <a:lnSpc>
                <a:spcPct val="100000"/>
              </a:lnSpc>
            </a:pPr>
            <a:r>
              <a:rPr lang="en-GB" sz="1300" dirty="0">
                <a:latin typeface="Open Sans"/>
                <a:ea typeface="Open Sans"/>
                <a:cs typeface="Calibri Light"/>
              </a:rPr>
              <a:t>A family history of premature coronary heart disease</a:t>
            </a:r>
          </a:p>
          <a:p>
            <a:pPr lvl="2">
              <a:lnSpc>
                <a:spcPct val="100000"/>
              </a:lnSpc>
            </a:pPr>
            <a:r>
              <a:rPr lang="en-GB" sz="1300" dirty="0">
                <a:latin typeface="Open Sans"/>
                <a:ea typeface="Open Sans"/>
                <a:cs typeface="Calibri Light"/>
              </a:rPr>
              <a:t>Two or more other cardiovascular risk factors (for example, they are male, they smoke, or they have hypertension or diabetes)</a:t>
            </a:r>
          </a:p>
          <a:p>
            <a:pPr lvl="1">
              <a:lnSpc>
                <a:spcPct val="100000"/>
              </a:lnSpc>
            </a:pPr>
            <a:r>
              <a:rPr lang="en-GB" sz="1300" dirty="0">
                <a:latin typeface="Open Sans"/>
                <a:ea typeface="Open Sans"/>
                <a:cs typeface="Calibri Light"/>
              </a:rPr>
              <a:t>If they have established cardiovascular disease</a:t>
            </a:r>
          </a:p>
          <a:p>
            <a:pPr marL="342900" indent="-342900">
              <a:lnSpc>
                <a:spcPct val="100000"/>
              </a:lnSpc>
              <a:buFont typeface="+mj-lt"/>
              <a:buAutoNum type="arabicPeriod"/>
            </a:pPr>
            <a:r>
              <a:rPr lang="en-GB" sz="1300" dirty="0">
                <a:latin typeface="Open Sans"/>
                <a:ea typeface="Open Sans"/>
                <a:cs typeface="Calibri Light"/>
              </a:rPr>
              <a:t>Specialists may initiate PCSK9i (</a:t>
            </a:r>
            <a:r>
              <a:rPr lang="en-GB" sz="1300" b="1" dirty="0">
                <a:solidFill>
                  <a:srgbClr val="00B0F0"/>
                </a:solidFill>
                <a:latin typeface="Open Sans"/>
                <a:ea typeface="Open Sans"/>
                <a:cs typeface="Calibri Light"/>
                <a:hlinkClick r:id="rId4">
                  <a:extLst>
                    <a:ext uri="{A12FA001-AC4F-418D-AE19-62706E023703}">
                      <ahyp:hlinkClr xmlns:ahyp="http://schemas.microsoft.com/office/drawing/2018/hyperlinkcolor" val="tx"/>
                    </a:ext>
                  </a:extLst>
                </a:hlinkClick>
              </a:rPr>
              <a:t>alirocumab</a:t>
            </a:r>
            <a:r>
              <a:rPr lang="en-GB" sz="1300" dirty="0">
                <a:solidFill>
                  <a:srgbClr val="00B0F0"/>
                </a:solidFill>
                <a:latin typeface="Open Sans"/>
                <a:ea typeface="Open Sans"/>
                <a:cs typeface="Calibri Light"/>
              </a:rPr>
              <a:t> </a:t>
            </a:r>
            <a:r>
              <a:rPr lang="en-GB" sz="1300" dirty="0">
                <a:latin typeface="Open Sans"/>
                <a:ea typeface="Open Sans"/>
                <a:cs typeface="Calibri Light"/>
              </a:rPr>
              <a:t>or </a:t>
            </a:r>
            <a:r>
              <a:rPr lang="en-GB" sz="1300" b="1" dirty="0">
                <a:solidFill>
                  <a:srgbClr val="00B0F0"/>
                </a:solidFill>
                <a:latin typeface="Open Sans"/>
                <a:ea typeface="Open Sans"/>
                <a:cs typeface="Calibri Light"/>
                <a:hlinkClick r:id="rId5">
                  <a:extLst>
                    <a:ext uri="{A12FA001-AC4F-418D-AE19-62706E023703}">
                      <ahyp:hlinkClr xmlns:ahyp="http://schemas.microsoft.com/office/drawing/2018/hyperlinkcolor" val="tx"/>
                    </a:ext>
                  </a:extLst>
                </a:hlinkClick>
              </a:rPr>
              <a:t>evolocumab</a:t>
            </a:r>
            <a:r>
              <a:rPr lang="en-GB" sz="1300" dirty="0">
                <a:latin typeface="Open Sans"/>
                <a:ea typeface="Open Sans"/>
                <a:cs typeface="Calibri Light"/>
              </a:rPr>
              <a:t>), bile acid binders (resins) or fibrates in patients with an inadequate response to first line lipid lowering therapies  </a:t>
            </a:r>
            <a:endParaRPr lang="en-GB" sz="1300" dirty="0">
              <a:latin typeface="Open Sans"/>
              <a:ea typeface="Open Sans"/>
              <a:cs typeface="Calibri Light" panose="020F0302020204030204" pitchFamily="34" charset="0"/>
            </a:endParaRPr>
          </a:p>
          <a:p>
            <a:pPr marL="342900" indent="-342900">
              <a:lnSpc>
                <a:spcPct val="100000"/>
              </a:lnSpc>
              <a:buFont typeface="+mj-lt"/>
              <a:buAutoNum type="arabicPeriod"/>
            </a:pPr>
            <a:r>
              <a:rPr lang="en-GB" sz="1300" dirty="0">
                <a:latin typeface="Open Sans"/>
                <a:ea typeface="Open Sans"/>
                <a:cs typeface="Calibri Light"/>
              </a:rPr>
              <a:t>PCSK9i are recommended for use in people with FH: </a:t>
            </a:r>
            <a:endParaRPr lang="en-GB" sz="1300" dirty="0">
              <a:latin typeface="Open Sans"/>
              <a:ea typeface="Open Sans"/>
              <a:cs typeface="Calibri Light" panose="020F0302020204030204" pitchFamily="34" charset="0"/>
            </a:endParaRPr>
          </a:p>
          <a:p>
            <a:pPr lvl="1">
              <a:lnSpc>
                <a:spcPct val="100000"/>
              </a:lnSpc>
            </a:pPr>
            <a:r>
              <a:rPr lang="en-GB" sz="1300" dirty="0">
                <a:latin typeface="Open Sans"/>
                <a:ea typeface="Open Sans"/>
                <a:cs typeface="Calibri Light"/>
              </a:rPr>
              <a:t>For primary prevention when LDL remains &gt; 5mmol/L despite optimal statin / ezetimibe therapy</a:t>
            </a:r>
          </a:p>
          <a:p>
            <a:pPr lvl="1">
              <a:lnSpc>
                <a:spcPct val="100000"/>
              </a:lnSpc>
            </a:pPr>
            <a:r>
              <a:rPr lang="en-GB" sz="1300" dirty="0">
                <a:latin typeface="Open Sans"/>
                <a:ea typeface="Open Sans"/>
                <a:cs typeface="Calibri Light"/>
              </a:rPr>
              <a:t>For secondary prevention when LDL remains &gt; 3.5mmol/L despite optimal statin / ezetimibe therapy</a:t>
            </a:r>
          </a:p>
        </p:txBody>
      </p:sp>
    </p:spTree>
    <p:extLst>
      <p:ext uri="{BB962C8B-B14F-4D97-AF65-F5344CB8AC3E}">
        <p14:creationId xmlns:p14="http://schemas.microsoft.com/office/powerpoint/2010/main" val="23254473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13AD9-0BAF-8EA9-DB7A-8673F5E2C5D9}"/>
              </a:ext>
            </a:extLst>
          </p:cNvPr>
          <p:cNvSpPr>
            <a:spLocks noGrp="1"/>
          </p:cNvSpPr>
          <p:nvPr>
            <p:ph type="title"/>
          </p:nvPr>
        </p:nvSpPr>
        <p:spPr>
          <a:xfrm>
            <a:off x="361026" y="2560035"/>
            <a:ext cx="5581649" cy="1737929"/>
          </a:xfrm>
        </p:spPr>
        <p:txBody>
          <a:bodyPr>
            <a:normAutofit fontScale="90000"/>
          </a:bodyPr>
          <a:lstStyle/>
          <a:p>
            <a:pPr>
              <a:spcBef>
                <a:spcPts val="1000"/>
              </a:spcBef>
            </a:pPr>
            <a:r>
              <a:rPr lang="en-GB" sz="3600" dirty="0">
                <a:solidFill>
                  <a:srgbClr val="002060"/>
                </a:solidFill>
                <a:latin typeface="Aleo"/>
                <a:ea typeface="Calibri Light"/>
                <a:cs typeface="Calibri Light"/>
              </a:rPr>
              <a:t>Proactive Care Consultations</a:t>
            </a:r>
            <a:endParaRPr lang="en-US" sz="3600" dirty="0">
              <a:solidFill>
                <a:srgbClr val="002060"/>
              </a:solidFill>
              <a:latin typeface="Aleo"/>
              <a:ea typeface="Calibri Light"/>
              <a:cs typeface="Calibri Light"/>
            </a:endParaRPr>
          </a:p>
          <a:p>
            <a:pPr>
              <a:spcBef>
                <a:spcPts val="1000"/>
              </a:spcBef>
            </a:pPr>
            <a:r>
              <a:rPr lang="en-GB" sz="2400" dirty="0">
                <a:solidFill>
                  <a:srgbClr val="002060"/>
                </a:solidFill>
                <a:latin typeface="Aleo"/>
                <a:ea typeface="Calibri Light"/>
                <a:cs typeface="Calibri Light"/>
              </a:rPr>
              <a:t>Structured support for education, </a:t>
            </a:r>
            <a:br>
              <a:rPr lang="en-GB" sz="2400" dirty="0">
                <a:solidFill>
                  <a:srgbClr val="002060"/>
                </a:solidFill>
                <a:latin typeface="Aleo"/>
                <a:ea typeface="Calibri Light"/>
                <a:cs typeface="Calibri Light"/>
              </a:rPr>
            </a:br>
            <a:r>
              <a:rPr lang="en-GB" sz="2400" dirty="0">
                <a:solidFill>
                  <a:srgbClr val="002060"/>
                </a:solidFill>
                <a:latin typeface="Aleo"/>
                <a:ea typeface="Calibri Light"/>
                <a:cs typeface="Calibri Light"/>
              </a:rPr>
              <a:t>self-management and behaviour change</a:t>
            </a:r>
            <a:endParaRPr lang="en-US" sz="2400" dirty="0">
              <a:solidFill>
                <a:srgbClr val="002060"/>
              </a:solidFill>
              <a:latin typeface="Aleo"/>
              <a:ea typeface="Calibri Light"/>
              <a:cs typeface="Calibri Light"/>
            </a:endParaRPr>
          </a:p>
          <a:p>
            <a:endParaRPr lang="en-US" dirty="0"/>
          </a:p>
        </p:txBody>
      </p:sp>
    </p:spTree>
    <p:extLst>
      <p:ext uri="{BB962C8B-B14F-4D97-AF65-F5344CB8AC3E}">
        <p14:creationId xmlns:p14="http://schemas.microsoft.com/office/powerpoint/2010/main" val="3159441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E3BA7-76C2-E8EB-FC0D-59F427A567C7}"/>
              </a:ext>
            </a:extLst>
          </p:cNvPr>
          <p:cNvSpPr txBox="1">
            <a:spLocks/>
          </p:cNvSpPr>
          <p:nvPr/>
        </p:nvSpPr>
        <p:spPr>
          <a:xfrm>
            <a:off x="573657" y="317213"/>
            <a:ext cx="9215194" cy="5445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rgbClr val="42B6E6"/>
                </a:solidFill>
                <a:latin typeface="+mj-lt"/>
                <a:ea typeface="+mj-ea"/>
                <a:cs typeface="Calibri Light" panose="020F0302020204030204" pitchFamily="34" charset="0"/>
              </a:defRPr>
            </a:lvl1pPr>
          </a:lstStyle>
          <a:p>
            <a:r>
              <a:rPr lang="en-GB" sz="3400" b="1" dirty="0">
                <a:solidFill>
                  <a:srgbClr val="002060"/>
                </a:solidFill>
                <a:latin typeface="Aleo"/>
                <a:cs typeface="Calibri Light"/>
              </a:rPr>
              <a:t>CVDACTION – The Cholesterol Dashboard</a:t>
            </a:r>
          </a:p>
        </p:txBody>
      </p:sp>
      <p:sp>
        <p:nvSpPr>
          <p:cNvPr id="3" name="Content Placeholder 9">
            <a:extLst>
              <a:ext uri="{FF2B5EF4-FFF2-40B4-BE49-F238E27FC236}">
                <a16:creationId xmlns:a16="http://schemas.microsoft.com/office/drawing/2014/main" id="{96EADCEC-E413-1E52-1666-A2166BEA7384}"/>
              </a:ext>
            </a:extLst>
          </p:cNvPr>
          <p:cNvSpPr>
            <a:spLocks noGrp="1"/>
          </p:cNvSpPr>
          <p:nvPr>
            <p:ph idx="1"/>
          </p:nvPr>
        </p:nvSpPr>
        <p:spPr>
          <a:xfrm>
            <a:off x="573657" y="1157861"/>
            <a:ext cx="11044685" cy="5235134"/>
          </a:xfrm>
        </p:spPr>
        <p:txBody>
          <a:bodyPr vert="horz" lIns="91440" tIns="45720" rIns="91440" bIns="45720" rtlCol="0" anchor="t">
            <a:noAutofit/>
          </a:bodyPr>
          <a:lstStyle/>
          <a:p>
            <a:pPr marR="0">
              <a:lnSpc>
                <a:spcPct val="120000"/>
              </a:lnSpc>
              <a:spcBef>
                <a:spcPts val="0"/>
              </a:spcBef>
              <a:spcAft>
                <a:spcPts val="1200"/>
              </a:spcAft>
              <a:buFont typeface="+mj-lt"/>
              <a:buAutoNum type="arabicPeriod"/>
            </a:pPr>
            <a:r>
              <a:rPr lang="en-GB" sz="1400" dirty="0">
                <a:effectLst/>
                <a:latin typeface="Open Sans"/>
                <a:ea typeface="Open Sans"/>
                <a:cs typeface="Calibri Light"/>
              </a:rPr>
              <a:t>CVDACTION is a </a:t>
            </a:r>
            <a:r>
              <a:rPr lang="en-GB" sz="1400" b="1" dirty="0">
                <a:effectLst/>
                <a:latin typeface="Open Sans"/>
                <a:ea typeface="Open Sans"/>
                <a:cs typeface="Calibri Light"/>
              </a:rPr>
              <a:t>case finding tool </a:t>
            </a:r>
            <a:r>
              <a:rPr lang="en-GB" sz="1400" dirty="0">
                <a:latin typeface="Open Sans"/>
                <a:ea typeface="Open Sans"/>
                <a:cs typeface="Calibri Light"/>
              </a:rPr>
              <a:t>to improve care and outcomes for people who are at high risk of heart attack, stroke and other cardiovascular disease (CVD).</a:t>
            </a:r>
          </a:p>
          <a:p>
            <a:pPr marR="0">
              <a:lnSpc>
                <a:spcPct val="120000"/>
              </a:lnSpc>
              <a:spcBef>
                <a:spcPts val="0"/>
              </a:spcBef>
              <a:spcAft>
                <a:spcPts val="1200"/>
              </a:spcAft>
              <a:buFont typeface="+mj-lt"/>
              <a:buAutoNum type="arabicPeriod"/>
            </a:pPr>
            <a:r>
              <a:rPr lang="en-GB" sz="1400" dirty="0">
                <a:latin typeface="Open Sans"/>
                <a:ea typeface="Open Sans"/>
                <a:cs typeface="Calibri Light"/>
              </a:rPr>
              <a:t>The CVDACTION Cholesterol dashboard groups patients into 4 domains – secondary prevention, cholesterol monitoring, primary prevention, and Familial Hypercholesterolaemia.</a:t>
            </a:r>
          </a:p>
          <a:p>
            <a:pPr marR="0">
              <a:lnSpc>
                <a:spcPct val="120000"/>
              </a:lnSpc>
              <a:spcBef>
                <a:spcPts val="0"/>
              </a:spcBef>
              <a:spcAft>
                <a:spcPts val="1200"/>
              </a:spcAft>
              <a:buFont typeface="+mj-lt"/>
              <a:buAutoNum type="arabicPeriod"/>
            </a:pPr>
            <a:r>
              <a:rPr lang="en-GB" sz="1400" dirty="0">
                <a:latin typeface="Open Sans"/>
                <a:ea typeface="Open Sans"/>
                <a:cs typeface="Calibri Light"/>
              </a:rPr>
              <a:t>Patients are stratified into cohorts to help</a:t>
            </a:r>
            <a:r>
              <a:rPr lang="en-GB" sz="1400" b="1" dirty="0">
                <a:latin typeface="Open Sans"/>
                <a:ea typeface="Open Sans"/>
                <a:cs typeface="Calibri Light"/>
              </a:rPr>
              <a:t> prioritise</a:t>
            </a:r>
            <a:r>
              <a:rPr lang="en-GB" sz="1400" dirty="0">
                <a:latin typeface="Open Sans"/>
                <a:ea typeface="Open Sans"/>
                <a:cs typeface="Calibri Light"/>
              </a:rPr>
              <a:t>, plan where to begin and spread clinical workload over time. For example, priority groups would include people with pre-existing CVD who are not on lipid lowering therapy, on suboptimal dose or intensity, or whose non-</a:t>
            </a:r>
            <a:r>
              <a:rPr lang="en-GB" sz="1400" dirty="0" err="1">
                <a:latin typeface="Open Sans"/>
                <a:ea typeface="Open Sans"/>
                <a:cs typeface="Calibri Light"/>
              </a:rPr>
              <a:t>HDLc</a:t>
            </a:r>
            <a:r>
              <a:rPr lang="en-GB" sz="1400" dirty="0">
                <a:latin typeface="Open Sans"/>
                <a:ea typeface="Open Sans"/>
                <a:cs typeface="Calibri Light"/>
              </a:rPr>
              <a:t> is not treated to NICE recommended target and potentially eligible for second line therapies.</a:t>
            </a:r>
          </a:p>
          <a:p>
            <a:pPr marR="0">
              <a:lnSpc>
                <a:spcPct val="120000"/>
              </a:lnSpc>
              <a:spcBef>
                <a:spcPts val="0"/>
              </a:spcBef>
              <a:spcAft>
                <a:spcPts val="1200"/>
              </a:spcAft>
              <a:buFont typeface="+mj-lt"/>
              <a:buAutoNum type="arabicPeriod"/>
            </a:pPr>
            <a:r>
              <a:rPr lang="en-GB" sz="1400" dirty="0">
                <a:latin typeface="Open Sans"/>
                <a:ea typeface="Open Sans"/>
                <a:cs typeface="Calibri Light"/>
              </a:rPr>
              <a:t>You can also filter by ethnicity, deprivation, severe mental illness or learning disability to focus on specific populations and target </a:t>
            </a:r>
            <a:r>
              <a:rPr lang="en-GB" sz="1400" b="1" dirty="0">
                <a:latin typeface="Open Sans"/>
                <a:ea typeface="Open Sans"/>
                <a:cs typeface="Calibri Light"/>
              </a:rPr>
              <a:t>health inequalities</a:t>
            </a:r>
            <a:r>
              <a:rPr lang="en-GB" sz="1400" dirty="0">
                <a:latin typeface="Open Sans"/>
                <a:ea typeface="Open Sans"/>
                <a:cs typeface="Calibri Light"/>
              </a:rPr>
              <a:t>.</a:t>
            </a:r>
          </a:p>
          <a:p>
            <a:pPr marR="0">
              <a:lnSpc>
                <a:spcPct val="120000"/>
              </a:lnSpc>
              <a:spcBef>
                <a:spcPts val="0"/>
              </a:spcBef>
              <a:spcAft>
                <a:spcPts val="1200"/>
              </a:spcAft>
              <a:buFont typeface="+mj-lt"/>
              <a:buAutoNum type="arabicPeriod"/>
            </a:pPr>
            <a:r>
              <a:rPr lang="en-GB" sz="1400" dirty="0">
                <a:latin typeface="Open Sans"/>
                <a:ea typeface="Open Sans"/>
                <a:cs typeface="Calibri Light"/>
              </a:rPr>
              <a:t>To deliver best care for patients and maximise capacity, consider two complementary interventions:</a:t>
            </a:r>
          </a:p>
          <a:p>
            <a:pPr lvl="1">
              <a:lnSpc>
                <a:spcPct val="120000"/>
              </a:lnSpc>
              <a:spcBef>
                <a:spcPts val="0"/>
              </a:spcBef>
              <a:spcAft>
                <a:spcPts val="1200"/>
              </a:spcAft>
              <a:buFont typeface="Courier New" panose="02070309020205020404" pitchFamily="49" charset="0"/>
              <a:buChar char="o"/>
            </a:pPr>
            <a:r>
              <a:rPr lang="en-GB" sz="1400" b="1" dirty="0">
                <a:latin typeface="Open Sans"/>
                <a:ea typeface="Open Sans"/>
                <a:cs typeface="Calibri Light"/>
              </a:rPr>
              <a:t>Clinical optimisation </a:t>
            </a:r>
            <a:r>
              <a:rPr lang="en-GB" sz="1400" dirty="0">
                <a:latin typeface="Open Sans"/>
                <a:ea typeface="Open Sans"/>
                <a:cs typeface="Calibri Light"/>
              </a:rPr>
              <a:t>– delivered by nurse, pharmacist or GP, starting with those at greatest risk or highest priority</a:t>
            </a:r>
          </a:p>
          <a:p>
            <a:pPr lvl="1">
              <a:lnSpc>
                <a:spcPct val="120000"/>
              </a:lnSpc>
              <a:spcBef>
                <a:spcPts val="0"/>
              </a:spcBef>
              <a:spcAft>
                <a:spcPts val="1200"/>
              </a:spcAft>
              <a:buFont typeface="Courier New" panose="02070309020205020404" pitchFamily="49" charset="0"/>
              <a:buChar char="o"/>
            </a:pPr>
            <a:r>
              <a:rPr lang="en-GB" sz="1400" b="1" dirty="0">
                <a:latin typeface="Open Sans"/>
                <a:ea typeface="Open Sans"/>
                <a:cs typeface="Calibri Light"/>
              </a:rPr>
              <a:t>Broader, proactive care </a:t>
            </a:r>
            <a:r>
              <a:rPr lang="en-GB" sz="1400" dirty="0">
                <a:latin typeface="Open Sans"/>
                <a:ea typeface="Open Sans"/>
                <a:cs typeface="Calibri Light"/>
              </a:rPr>
              <a:t>to optimise support for education, self-management and behaviour change. This can be provided by a member of the wider primary care team such as ARRS* roles (e.g. care coordinators) and healthcare assistants. </a:t>
            </a:r>
            <a:endParaRPr lang="en-GB" sz="1400" dirty="0">
              <a:latin typeface="Open Sans"/>
              <a:ea typeface="Open Sans"/>
            </a:endParaRPr>
          </a:p>
          <a:p>
            <a:pPr>
              <a:lnSpc>
                <a:spcPct val="120000"/>
              </a:lnSpc>
              <a:spcBef>
                <a:spcPts val="0"/>
              </a:spcBef>
              <a:spcAft>
                <a:spcPts val="1200"/>
              </a:spcAft>
              <a:buFont typeface="+mj-lt"/>
              <a:buAutoNum type="arabicPeriod"/>
            </a:pPr>
            <a:r>
              <a:rPr lang="en-GB" sz="1400" dirty="0">
                <a:latin typeface="Open Sans"/>
                <a:ea typeface="Open Sans"/>
                <a:cs typeface="Calibri Light"/>
              </a:rPr>
              <a:t>The </a:t>
            </a:r>
            <a:r>
              <a:rPr lang="en-GB" sz="1400" b="1" dirty="0">
                <a:solidFill>
                  <a:srgbClr val="00B0F0"/>
                </a:solidFill>
                <a:latin typeface="Open Sans"/>
                <a:ea typeface="Open Sans"/>
                <a:cs typeface="Calibri Light"/>
                <a:hlinkClick r:id="rId2">
                  <a:extLst>
                    <a:ext uri="{A12FA001-AC4F-418D-AE19-62706E023703}">
                      <ahyp:hlinkClr xmlns:ahyp="http://schemas.microsoft.com/office/drawing/2018/hyperlinkcolor" val="tx"/>
                    </a:ext>
                  </a:extLst>
                </a:hlinkClick>
              </a:rPr>
              <a:t>UCLPartners Proactive Care Frameworks</a:t>
            </a:r>
            <a:r>
              <a:rPr lang="en-GB" sz="1400" dirty="0">
                <a:solidFill>
                  <a:srgbClr val="00B0F0"/>
                </a:solidFill>
                <a:latin typeface="Open Sans"/>
                <a:ea typeface="Open Sans"/>
                <a:cs typeface="Calibri Light"/>
                <a:hlinkClick r:id="rId2">
                  <a:extLst>
                    <a:ext uri="{A12FA001-AC4F-418D-AE19-62706E023703}">
                      <ahyp:hlinkClr xmlns:ahyp="http://schemas.microsoft.com/office/drawing/2018/hyperlinkcolor" val="tx"/>
                    </a:ext>
                  </a:extLst>
                </a:hlinkClick>
              </a:rPr>
              <a:t> </a:t>
            </a:r>
            <a:r>
              <a:rPr lang="en-GB" sz="1400" dirty="0">
                <a:latin typeface="Open Sans"/>
                <a:ea typeface="Open Sans"/>
                <a:cs typeface="Calibri Light"/>
              </a:rPr>
              <a:t>offer a wide range of </a:t>
            </a:r>
            <a:r>
              <a:rPr lang="en-GB" sz="1400" b="1" dirty="0">
                <a:latin typeface="Open Sans"/>
                <a:ea typeface="Open Sans"/>
                <a:cs typeface="Calibri Light"/>
              </a:rPr>
              <a:t>free resources </a:t>
            </a:r>
            <a:r>
              <a:rPr lang="en-GB" sz="1400" dirty="0">
                <a:latin typeface="Open Sans"/>
                <a:ea typeface="Open Sans"/>
                <a:cs typeface="Calibri Light"/>
              </a:rPr>
              <a:t>to help team members to deliver these interventions and optimise care.</a:t>
            </a:r>
          </a:p>
          <a:p>
            <a:pPr marL="0" marR="0" indent="0">
              <a:lnSpc>
                <a:spcPct val="120000"/>
              </a:lnSpc>
              <a:spcBef>
                <a:spcPts val="0"/>
              </a:spcBef>
              <a:spcAft>
                <a:spcPts val="1200"/>
              </a:spcAft>
              <a:buNone/>
            </a:pPr>
            <a:endParaRPr lang="en-GB" sz="1400" dirty="0">
              <a:latin typeface="Open Sans"/>
              <a:ea typeface="Open Sans"/>
            </a:endParaRPr>
          </a:p>
        </p:txBody>
      </p:sp>
      <p:sp>
        <p:nvSpPr>
          <p:cNvPr id="4" name="TextBox 3">
            <a:extLst>
              <a:ext uri="{FF2B5EF4-FFF2-40B4-BE49-F238E27FC236}">
                <a16:creationId xmlns:a16="http://schemas.microsoft.com/office/drawing/2014/main" id="{FFBC5B50-07BB-A81B-2824-902E63EFEFD3}"/>
              </a:ext>
            </a:extLst>
          </p:cNvPr>
          <p:cNvSpPr txBox="1"/>
          <p:nvPr/>
        </p:nvSpPr>
        <p:spPr>
          <a:xfrm>
            <a:off x="8246952" y="6440762"/>
            <a:ext cx="3260267" cy="27699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Open Sans"/>
                <a:ea typeface="Open Sans"/>
                <a:cs typeface="Open Sans"/>
              </a:rPr>
              <a:t>*Additional Roles Reimbursement Scheme </a:t>
            </a:r>
            <a:endParaRPr kumimoji="0" lang="en-GB" sz="1400" b="0" i="0" u="none" strike="noStrike" kern="1200" cap="none" spc="0" normalizeH="0" baseline="0" noProof="0" dirty="0">
              <a:ln>
                <a:noFill/>
              </a:ln>
              <a:solidFill>
                <a:srgbClr val="000000"/>
              </a:solidFill>
              <a:effectLst/>
              <a:uLnTx/>
              <a:uFillTx/>
              <a:latin typeface="Open Sans"/>
              <a:ea typeface="Open Sans"/>
              <a:cs typeface="Open Sans"/>
            </a:endParaRPr>
          </a:p>
        </p:txBody>
      </p:sp>
    </p:spTree>
    <p:extLst>
      <p:ext uri="{BB962C8B-B14F-4D97-AF65-F5344CB8AC3E}">
        <p14:creationId xmlns:p14="http://schemas.microsoft.com/office/powerpoint/2010/main" val="33630471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6BC5D34-50DE-906E-CCE4-5132D10B56C7}"/>
              </a:ext>
            </a:extLst>
          </p:cNvPr>
          <p:cNvSpPr>
            <a:spLocks noGrp="1"/>
          </p:cNvSpPr>
          <p:nvPr>
            <p:ph idx="1"/>
          </p:nvPr>
        </p:nvSpPr>
        <p:spPr>
          <a:xfrm>
            <a:off x="525614" y="1231946"/>
            <a:ext cx="11225108" cy="5086967"/>
          </a:xfrm>
        </p:spPr>
        <p:txBody>
          <a:bodyPr vert="horz" lIns="91440" tIns="45720" rIns="91440" bIns="45720" rtlCol="0" anchor="t">
            <a:noAutofit/>
          </a:bodyPr>
          <a:lstStyle/>
          <a:p>
            <a:pPr marL="0" marR="0" lvl="0" indent="0" algn="l" defTabSz="914400" rtl="0" eaLnBrk="1" fontAlgn="auto" latinLnBrk="0" hangingPunct="1">
              <a:lnSpc>
                <a:spcPct val="110000"/>
              </a:lnSpc>
              <a:spcBef>
                <a:spcPts val="1200"/>
              </a:spcBef>
              <a:spcAft>
                <a:spcPts val="0"/>
              </a:spcAft>
              <a:buClrTx/>
              <a:buSzTx/>
              <a:buFontTx/>
              <a:buNone/>
              <a:tabLst/>
              <a:defRPr/>
            </a:pPr>
            <a:r>
              <a:rPr kumimoji="0" lang="en-GB" sz="1600" i="0" u="none" strike="noStrike" kern="1200" cap="none" spc="0" normalizeH="0" baseline="0" noProof="0" dirty="0">
                <a:ln>
                  <a:noFill/>
                </a:ln>
                <a:solidFill>
                  <a:srgbClr val="000000"/>
                </a:solidFill>
                <a:effectLst/>
                <a:uLnTx/>
                <a:uFillTx/>
                <a:latin typeface="Open Sans"/>
                <a:ea typeface="+mn-lt"/>
                <a:cs typeface="Calibri Light"/>
              </a:rPr>
              <a:t>Members of the wider </a:t>
            </a:r>
            <a:r>
              <a:rPr lang="en-GB" sz="1600" dirty="0">
                <a:solidFill>
                  <a:srgbClr val="000000"/>
                </a:solidFill>
                <a:latin typeface="Open Sans"/>
                <a:ea typeface="+mn-lt"/>
                <a:cs typeface="Calibri Light"/>
              </a:rPr>
              <a:t>primary care team (e.g. ARRS* roles such as health care assistants and care coordinators) can provide </a:t>
            </a:r>
            <a:r>
              <a:rPr kumimoji="0" lang="en-GB" sz="1600" i="0" u="none" strike="noStrike" kern="1200" cap="none" spc="0" normalizeH="0" baseline="0" noProof="0" dirty="0">
                <a:ln>
                  <a:noFill/>
                </a:ln>
                <a:solidFill>
                  <a:srgbClr val="000000"/>
                </a:solidFill>
                <a:effectLst/>
                <a:uLnTx/>
                <a:uFillTx/>
                <a:latin typeface="Open Sans"/>
                <a:ea typeface="+mn-lt"/>
                <a:cs typeface="Calibri Light"/>
              </a:rPr>
              <a:t>structured support for education, self-management and behaviour change, sharing trusted information from charity and other websites.  The</a:t>
            </a:r>
            <a:r>
              <a:rPr kumimoji="0" lang="en-GB" sz="1600" b="1" i="0" u="none" strike="noStrike" kern="1200" cap="none" spc="0" normalizeH="0" baseline="0" noProof="0" dirty="0">
                <a:ln>
                  <a:noFill/>
                </a:ln>
                <a:solidFill>
                  <a:srgbClr val="000000"/>
                </a:solidFill>
                <a:effectLst/>
                <a:uLnTx/>
                <a:uFillTx/>
                <a:latin typeface="Open Sans"/>
                <a:ea typeface="+mn-lt"/>
                <a:cs typeface="Calibri Light"/>
              </a:rPr>
              <a:t> </a:t>
            </a:r>
            <a:r>
              <a:rPr kumimoji="0" lang="en-GB" sz="1600" b="1" i="0" u="none" strike="noStrike" kern="1200" cap="none" spc="0" normalizeH="0" baseline="0" noProof="0" dirty="0">
                <a:ln>
                  <a:noFill/>
                </a:ln>
                <a:solidFill>
                  <a:srgbClr val="00B0F0"/>
                </a:solidFill>
                <a:effectLst/>
                <a:uLnTx/>
                <a:uFillTx/>
                <a:latin typeface="Open Sans"/>
                <a:ea typeface="+mn-lt"/>
                <a:cs typeface="Calibri Light"/>
                <a:hlinkClick r:id="rId2">
                  <a:extLst>
                    <a:ext uri="{A12FA001-AC4F-418D-AE19-62706E023703}">
                      <ahyp:hlinkClr xmlns:ahyp="http://schemas.microsoft.com/office/drawing/2018/hyperlinkcolor" val="tx"/>
                    </a:ext>
                  </a:extLst>
                </a:hlinkClick>
              </a:rPr>
              <a:t>UCLPartners Proactive Care Frameworks </a:t>
            </a:r>
            <a:r>
              <a:rPr kumimoji="0" lang="en-GB" sz="1600" i="0" u="none" strike="noStrike" kern="1200" cap="none" spc="0" normalizeH="0" baseline="0" noProof="0" dirty="0">
                <a:ln>
                  <a:noFill/>
                </a:ln>
                <a:solidFill>
                  <a:srgbClr val="000000"/>
                </a:solidFill>
                <a:effectLst/>
                <a:uLnTx/>
                <a:uFillTx/>
                <a:latin typeface="Open Sans"/>
                <a:ea typeface="+mn-lt"/>
                <a:cs typeface="Calibri Light"/>
              </a:rPr>
              <a:t>include education and training resources to support these consultations and educational digital resources to share with patients. </a:t>
            </a:r>
            <a:endParaRPr lang="en-GB" sz="1600" i="0" u="none" strike="noStrike" kern="1200" cap="none" spc="0" normalizeH="0" baseline="0" noProof="0" dirty="0">
              <a:ln>
                <a:noFill/>
              </a:ln>
              <a:solidFill>
                <a:srgbClr val="000000"/>
              </a:solidFill>
              <a:effectLst/>
              <a:uLnTx/>
              <a:uFillTx/>
              <a:latin typeface="Open Sans"/>
              <a:ea typeface="+mn-lt"/>
              <a:cs typeface="Calibri Light"/>
            </a:endParaRPr>
          </a:p>
          <a:p>
            <a:pPr marL="0" marR="0" lvl="0" indent="0" algn="l" defTabSz="914400" rtl="0" eaLnBrk="1" fontAlgn="auto" latinLnBrk="0" hangingPunct="1">
              <a:lnSpc>
                <a:spcPct val="150000"/>
              </a:lnSpc>
              <a:spcBef>
                <a:spcPts val="120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Open Sans"/>
                <a:ea typeface="+mn-lt"/>
                <a:cs typeface="Calibri Light"/>
              </a:rPr>
              <a:t>Education</a:t>
            </a:r>
            <a:r>
              <a:rPr kumimoji="0" lang="en-GB" sz="1600" b="0" i="0" u="none" strike="noStrike" kern="1200" cap="none" spc="0" normalizeH="0" baseline="0" noProof="0" dirty="0">
                <a:ln>
                  <a:noFill/>
                </a:ln>
                <a:solidFill>
                  <a:srgbClr val="000000"/>
                </a:solidFill>
                <a:effectLst/>
                <a:uLnTx/>
                <a:uFillTx/>
                <a:latin typeface="Open Sans"/>
                <a:ea typeface="+mn-lt"/>
                <a:cs typeface="Calibri Light"/>
              </a:rPr>
              <a:t> e.g.</a:t>
            </a:r>
            <a:endParaRPr lang="en-GB" sz="1600" b="0" i="0" u="none" strike="noStrike" kern="1200" cap="none" spc="0" normalizeH="0" baseline="0" noProof="0" dirty="0">
              <a:ln>
                <a:noFill/>
              </a:ln>
              <a:solidFill>
                <a:srgbClr val="000000"/>
              </a:solidFill>
              <a:effectLst/>
              <a:uLnTx/>
              <a:uFillTx/>
              <a:latin typeface="Open Sans"/>
              <a:ea typeface="+mn-lt"/>
              <a:cs typeface="Calibri Light"/>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Open Sans"/>
                <a:ea typeface="+mn-lt"/>
                <a:cs typeface="Calibri Light"/>
              </a:rPr>
              <a:t>What is high blood pressure, cholesterol</a:t>
            </a:r>
            <a:endParaRPr lang="en-GB" sz="1600" b="0" i="0" u="none" strike="noStrike" kern="1200" cap="none" spc="0" normalizeH="0" baseline="0" noProof="0" dirty="0">
              <a:ln>
                <a:noFill/>
              </a:ln>
              <a:solidFill>
                <a:srgbClr val="000000"/>
              </a:solidFill>
              <a:effectLst/>
              <a:uLnTx/>
              <a:uFillTx/>
              <a:latin typeface="Open Sans"/>
              <a:ea typeface="+mn-lt"/>
              <a:cs typeface="Calibri Light"/>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Open Sans"/>
                <a:ea typeface="+mn-lt"/>
                <a:cs typeface="Calibri Light"/>
              </a:rPr>
              <a:t>How to check and reduce cardiovascular risk?</a:t>
            </a:r>
            <a:endParaRPr lang="en-GB" sz="1600" b="0" i="0" u="none" strike="noStrike" kern="1200" cap="none" spc="0" normalizeH="0" baseline="0" noProof="0" dirty="0">
              <a:ln>
                <a:noFill/>
              </a:ln>
              <a:solidFill>
                <a:srgbClr val="000000"/>
              </a:solidFill>
              <a:effectLst/>
              <a:uLnTx/>
              <a:uFillTx/>
              <a:latin typeface="Open Sans"/>
              <a:ea typeface="+mn-lt"/>
              <a:cs typeface="Calibri Light"/>
            </a:endParaRPr>
          </a:p>
          <a:p>
            <a:pPr marL="457200" marR="0" lvl="1" indent="0" algn="l" defTabSz="914400" rtl="0" eaLnBrk="1" fontAlgn="auto" latinLnBrk="0" hangingPunct="1">
              <a:lnSpc>
                <a:spcPct val="100000"/>
              </a:lnSpc>
              <a:spcBef>
                <a:spcPts val="0"/>
              </a:spcBef>
              <a:spcAft>
                <a:spcPts val="0"/>
              </a:spcAft>
              <a:buClrTx/>
              <a:buSzTx/>
              <a:buNone/>
              <a:tabLst/>
              <a:defRPr/>
            </a:pPr>
            <a:endParaRPr lang="en-GB" sz="1600" b="0" i="0" u="none" strike="noStrike" kern="1200" cap="none" spc="0" normalizeH="0" baseline="0" noProof="0" dirty="0">
              <a:ln>
                <a:noFill/>
              </a:ln>
              <a:solidFill>
                <a:srgbClr val="000000"/>
              </a:solidFill>
              <a:effectLst/>
              <a:uLnTx/>
              <a:uFillTx/>
              <a:latin typeface="Open Sans"/>
              <a:ea typeface="+mn-lt"/>
            </a:endParaRPr>
          </a:p>
          <a:p>
            <a:pPr marL="0" marR="0" lvl="0" indent="0" algn="l" defTabSz="914400" rtl="0" eaLnBrk="1" fontAlgn="auto" latinLnBrk="0" hangingPunct="1">
              <a:lnSpc>
                <a:spcPct val="100000"/>
              </a:lnSpc>
              <a:spcBef>
                <a:spcPts val="0"/>
              </a:spcBef>
              <a:spcAft>
                <a:spcPts val="0"/>
              </a:spcAft>
              <a:buClrTx/>
              <a:buSzTx/>
              <a:buNone/>
              <a:tabLst/>
              <a:defRPr/>
            </a:pPr>
            <a:r>
              <a:rPr kumimoji="0" lang="en-GB" sz="1600" b="1" i="0" u="none" strike="noStrike" kern="1200" cap="none" spc="0" normalizeH="0" baseline="0" noProof="0" dirty="0">
                <a:ln>
                  <a:noFill/>
                </a:ln>
                <a:solidFill>
                  <a:srgbClr val="000000"/>
                </a:solidFill>
                <a:effectLst/>
                <a:uLnTx/>
                <a:uFillTx/>
                <a:latin typeface="Open Sans"/>
                <a:ea typeface="+mn-lt"/>
                <a:cs typeface="Calibri Light"/>
              </a:rPr>
              <a:t>Self-management </a:t>
            </a:r>
            <a:r>
              <a:rPr kumimoji="0" lang="en-GB" sz="1600" b="0" i="0" u="none" strike="noStrike" kern="1200" cap="none" spc="0" normalizeH="0" baseline="0" noProof="0" dirty="0">
                <a:ln>
                  <a:noFill/>
                </a:ln>
                <a:solidFill>
                  <a:srgbClr val="000000"/>
                </a:solidFill>
                <a:effectLst/>
                <a:uLnTx/>
                <a:uFillTx/>
                <a:latin typeface="Open Sans"/>
                <a:ea typeface="+mn-lt"/>
                <a:cs typeface="Calibri Light"/>
              </a:rPr>
              <a:t>e.g.</a:t>
            </a:r>
            <a:endParaRPr lang="en-GB" sz="1600" b="0" i="0" u="none" strike="noStrike" kern="1200" cap="none" spc="0" normalizeH="0" baseline="0" noProof="0" dirty="0">
              <a:ln>
                <a:noFill/>
              </a:ln>
              <a:solidFill>
                <a:srgbClr val="000000"/>
              </a:solidFill>
              <a:effectLst/>
              <a:uLnTx/>
              <a:uFillTx/>
              <a:latin typeface="Open Sans"/>
              <a:ea typeface="+mn-lt"/>
              <a:cs typeface="Calibri Light"/>
            </a:endParaRPr>
          </a:p>
          <a:p>
            <a:pPr marL="742950" lvl="1" indent="-285750">
              <a:lnSpc>
                <a:spcPct val="100000"/>
              </a:lnSpc>
              <a:spcBef>
                <a:spcPts val="0"/>
              </a:spcBef>
              <a:buFont typeface="Arial"/>
              <a:buChar char="•"/>
              <a:defRPr/>
            </a:pPr>
            <a:r>
              <a:rPr lang="en-GB" sz="1600" dirty="0">
                <a:solidFill>
                  <a:srgbClr val="000000"/>
                </a:solidFill>
                <a:latin typeface="Open Sans"/>
                <a:ea typeface="+mn-lt"/>
                <a:cs typeface="Calibri Light"/>
              </a:rPr>
              <a:t>How to check your blood pressure at home</a:t>
            </a:r>
          </a:p>
          <a:p>
            <a:pPr marL="742950" lvl="1" indent="-285750">
              <a:lnSpc>
                <a:spcPct val="100000"/>
              </a:lnSpc>
              <a:spcBef>
                <a:spcPts val="0"/>
              </a:spcBef>
              <a:buFont typeface="Arial"/>
              <a:buChar char="•"/>
              <a:defRPr/>
            </a:pPr>
            <a:r>
              <a:rPr lang="en-GB" sz="1600" dirty="0">
                <a:solidFill>
                  <a:srgbClr val="000000"/>
                </a:solidFill>
                <a:latin typeface="Open Sans"/>
                <a:ea typeface="+mn-lt"/>
                <a:cs typeface="Calibri Light"/>
              </a:rPr>
              <a:t>How to choose a blood pressure monitor</a:t>
            </a:r>
          </a:p>
          <a:p>
            <a:pPr marL="742950" lvl="1" indent="-285750">
              <a:lnSpc>
                <a:spcPct val="100000"/>
              </a:lnSpc>
              <a:spcBef>
                <a:spcPts val="0"/>
              </a:spcBef>
              <a:buFont typeface="Arial"/>
              <a:buChar char="•"/>
              <a:defRPr/>
            </a:pPr>
            <a:r>
              <a:rPr kumimoji="0" lang="en-GB" sz="1600" b="0" i="0" u="none" strike="noStrike" kern="1200" cap="none" spc="0" normalizeH="0" baseline="0" noProof="0" dirty="0">
                <a:ln>
                  <a:noFill/>
                </a:ln>
                <a:solidFill>
                  <a:srgbClr val="000000"/>
                </a:solidFill>
                <a:effectLst/>
                <a:uLnTx/>
                <a:uFillTx/>
                <a:latin typeface="Open Sans"/>
                <a:ea typeface="+mn-lt"/>
                <a:cs typeface="Calibri Light"/>
              </a:rPr>
              <a:t>When to seek</a:t>
            </a:r>
            <a:r>
              <a:rPr lang="en-GB" sz="1600" dirty="0">
                <a:solidFill>
                  <a:srgbClr val="000000"/>
                </a:solidFill>
                <a:latin typeface="Open Sans"/>
                <a:ea typeface="+mn-lt"/>
                <a:cs typeface="Calibri Light"/>
              </a:rPr>
              <a:t> advice</a:t>
            </a:r>
            <a:endParaRPr lang="en-GB" sz="1600" b="0" i="0" u="none" strike="noStrike" kern="1200" cap="none" spc="0" normalizeH="0" baseline="0" noProof="0" dirty="0">
              <a:ln>
                <a:noFill/>
              </a:ln>
              <a:solidFill>
                <a:srgbClr val="000000"/>
              </a:solidFill>
              <a:effectLst/>
              <a:uLnTx/>
              <a:uFillTx/>
              <a:latin typeface="Open Sans"/>
              <a:ea typeface="+mn-lt"/>
              <a:cs typeface="Calibri Light"/>
            </a:endParaRP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endParaRPr lang="en-GB" sz="1600" b="0" i="0" u="none" strike="noStrike" kern="1200" cap="none" spc="0" normalizeH="0" baseline="0" noProof="0" dirty="0">
              <a:ln>
                <a:noFill/>
              </a:ln>
              <a:solidFill>
                <a:srgbClr val="000000"/>
              </a:solidFill>
              <a:effectLst/>
              <a:uLnTx/>
              <a:uFillTx/>
              <a:latin typeface="Open Sans"/>
              <a:ea typeface="+mn-lt"/>
            </a:endParaRPr>
          </a:p>
          <a:p>
            <a:pPr marL="0" marR="0" lvl="0" indent="0" algn="l" defTabSz="914400" rtl="0" eaLnBrk="1" fontAlgn="auto" latinLnBrk="0" hangingPunct="1">
              <a:lnSpc>
                <a:spcPct val="100000"/>
              </a:lnSpc>
              <a:spcBef>
                <a:spcPts val="0"/>
              </a:spcBef>
              <a:spcAft>
                <a:spcPts val="0"/>
              </a:spcAft>
              <a:buClrTx/>
              <a:buSzTx/>
              <a:buNone/>
              <a:tabLst/>
              <a:defRPr/>
            </a:pPr>
            <a:r>
              <a:rPr kumimoji="0" lang="en-GB" sz="1600" b="1" i="0" u="none" strike="noStrike" kern="1200" cap="none" spc="0" normalizeH="0" baseline="0" noProof="0" dirty="0">
                <a:ln>
                  <a:noFill/>
                </a:ln>
                <a:solidFill>
                  <a:srgbClr val="000000"/>
                </a:solidFill>
                <a:effectLst/>
                <a:uLnTx/>
                <a:uFillTx/>
                <a:latin typeface="Open Sans"/>
                <a:ea typeface="+mn-lt"/>
                <a:cs typeface="Calibri Light"/>
              </a:rPr>
              <a:t>Behaviour Change </a:t>
            </a:r>
            <a:r>
              <a:rPr lang="en-GB" sz="1600" dirty="0">
                <a:solidFill>
                  <a:srgbClr val="000000"/>
                </a:solidFill>
                <a:latin typeface="Open Sans"/>
                <a:ea typeface="+mn-lt"/>
                <a:cs typeface="Calibri Light"/>
              </a:rPr>
              <a:t>– brief interventions and signposting</a:t>
            </a:r>
            <a:r>
              <a:rPr kumimoji="0" lang="en-GB" sz="1600" b="0" i="0" u="none" strike="noStrike" kern="1200" cap="none" spc="0" normalizeH="0" baseline="0" noProof="0" dirty="0">
                <a:ln>
                  <a:noFill/>
                </a:ln>
                <a:solidFill>
                  <a:srgbClr val="000000"/>
                </a:solidFill>
                <a:effectLst/>
                <a:uLnTx/>
                <a:uFillTx/>
                <a:latin typeface="Open Sans"/>
                <a:ea typeface="+mn-lt"/>
                <a:cs typeface="Calibri Light"/>
              </a:rPr>
              <a:t>.</a:t>
            </a:r>
            <a:endParaRPr lang="en-GB" sz="1600" b="0" i="0" u="none" strike="noStrike" kern="1200" cap="none" spc="0" normalizeH="0" baseline="0" noProof="0" dirty="0">
              <a:ln>
                <a:noFill/>
              </a:ln>
              <a:solidFill>
                <a:srgbClr val="000000"/>
              </a:solidFill>
              <a:effectLst/>
              <a:uLnTx/>
              <a:uFillTx/>
              <a:latin typeface="Open Sans"/>
              <a:ea typeface="+mn-lt"/>
              <a:cs typeface="Calibri Light"/>
            </a:endParaRP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600" b="0" i="0" u="none" strike="noStrike" kern="1200" cap="none" spc="0" normalizeH="0" baseline="0" noProof="0" dirty="0">
                <a:ln>
                  <a:noFill/>
                </a:ln>
                <a:solidFill>
                  <a:srgbClr val="000000"/>
                </a:solidFill>
                <a:effectLst/>
                <a:uLnTx/>
                <a:uFillTx/>
                <a:latin typeface="Open Sans"/>
                <a:ea typeface="+mn-lt"/>
                <a:cs typeface="Calibri Light"/>
              </a:rPr>
              <a:t>Healthy eating</a:t>
            </a:r>
            <a:endParaRPr lang="en-GB" sz="1600" b="0" i="0" u="none" strike="noStrike" kern="1200" cap="none" spc="0" normalizeH="0" baseline="0" noProof="0" dirty="0">
              <a:ln>
                <a:noFill/>
              </a:ln>
              <a:solidFill>
                <a:srgbClr val="000000"/>
              </a:solidFill>
              <a:effectLst/>
              <a:uLnTx/>
              <a:uFillTx/>
              <a:latin typeface="Open Sans"/>
              <a:ea typeface="+mn-lt"/>
              <a:cs typeface="Calibri Light"/>
            </a:endParaRPr>
          </a:p>
          <a:p>
            <a:pPr marL="742950" lvl="1" indent="-285750">
              <a:lnSpc>
                <a:spcPct val="100000"/>
              </a:lnSpc>
              <a:spcBef>
                <a:spcPts val="0"/>
              </a:spcBef>
              <a:buFont typeface="Arial"/>
              <a:buChar char="•"/>
              <a:defRPr/>
            </a:pPr>
            <a:r>
              <a:rPr lang="en-GB" sz="1600" dirty="0">
                <a:latin typeface="Open Sans"/>
                <a:ea typeface="+mn-lt"/>
                <a:cs typeface="Calibri Light"/>
              </a:rPr>
              <a:t>Physical activity</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600" b="0" i="0" u="none" strike="noStrike" kern="1200" cap="none" spc="0" normalizeH="0" baseline="0" noProof="0" dirty="0">
                <a:ln>
                  <a:noFill/>
                </a:ln>
                <a:solidFill>
                  <a:schemeClr val="tx1"/>
                </a:solidFill>
                <a:effectLst/>
                <a:uLnTx/>
                <a:uFillTx/>
                <a:latin typeface="Open Sans"/>
                <a:ea typeface="+mn-lt"/>
                <a:cs typeface="Calibri Light"/>
              </a:rPr>
              <a:t>Smoking cessation</a:t>
            </a:r>
            <a:endParaRPr lang="en-GB" sz="1600" dirty="0">
              <a:solidFill>
                <a:schemeClr val="tx1"/>
              </a:solidFill>
              <a:latin typeface="Open Sans"/>
              <a:ea typeface="+mn-lt"/>
              <a:cs typeface="Calibri Light"/>
            </a:endParaRP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600" b="0" i="0" u="none" strike="noStrike" kern="1200" cap="none" spc="0" normalizeH="0" baseline="0" noProof="0" dirty="0">
                <a:ln>
                  <a:noFill/>
                </a:ln>
                <a:solidFill>
                  <a:schemeClr val="tx1"/>
                </a:solidFill>
                <a:effectLst/>
                <a:uLnTx/>
                <a:uFillTx/>
                <a:latin typeface="Open Sans"/>
                <a:ea typeface="+mn-lt"/>
                <a:cs typeface="Calibri Light"/>
              </a:rPr>
              <a:t>Alcohol  </a:t>
            </a:r>
            <a:endParaRPr lang="en-GB" sz="1600" b="0" i="0" u="none" strike="noStrike" kern="1200" cap="none" spc="0" normalizeH="0" baseline="0" noProof="0" dirty="0">
              <a:ln>
                <a:noFill/>
              </a:ln>
              <a:solidFill>
                <a:schemeClr val="tx1"/>
              </a:solidFill>
              <a:effectLst/>
              <a:uLnTx/>
              <a:uFillTx/>
              <a:latin typeface="Open Sans"/>
              <a:ea typeface="+mn-lt"/>
              <a:cs typeface="Calibri Light"/>
            </a:endParaRPr>
          </a:p>
          <a:p>
            <a:endParaRPr lang="en-GB" sz="1600" dirty="0">
              <a:latin typeface="Open Sans"/>
              <a:ea typeface="Open Sans"/>
            </a:endParaRPr>
          </a:p>
        </p:txBody>
      </p:sp>
      <p:sp>
        <p:nvSpPr>
          <p:cNvPr id="7" name="Title 6">
            <a:extLst>
              <a:ext uri="{FF2B5EF4-FFF2-40B4-BE49-F238E27FC236}">
                <a16:creationId xmlns:a16="http://schemas.microsoft.com/office/drawing/2014/main" id="{AF85649E-D669-CBB2-99A4-9559E4D4C0D8}"/>
              </a:ext>
            </a:extLst>
          </p:cNvPr>
          <p:cNvSpPr>
            <a:spLocks noGrp="1"/>
          </p:cNvSpPr>
          <p:nvPr>
            <p:ph type="title"/>
          </p:nvPr>
        </p:nvSpPr>
        <p:spPr>
          <a:xfrm>
            <a:off x="525614" y="351917"/>
            <a:ext cx="9499270" cy="544510"/>
          </a:xfrm>
        </p:spPr>
        <p:txBody>
          <a:bodyPr>
            <a:noAutofit/>
          </a:bodyPr>
          <a:lstStyle/>
          <a:p>
            <a:r>
              <a:rPr lang="en-GB" sz="3400" b="1" dirty="0">
                <a:solidFill>
                  <a:srgbClr val="002060"/>
                </a:solidFill>
                <a:latin typeface="Aleo"/>
                <a:cs typeface="Calibri Light"/>
              </a:rPr>
              <a:t>Proactive Care Consultations</a:t>
            </a:r>
            <a:endParaRPr lang="en-GB" sz="3400" dirty="0">
              <a:solidFill>
                <a:srgbClr val="002060"/>
              </a:solidFill>
              <a:latin typeface="Aleo"/>
            </a:endParaRPr>
          </a:p>
        </p:txBody>
      </p:sp>
      <p:sp>
        <p:nvSpPr>
          <p:cNvPr id="2" name="TextBox 1">
            <a:extLst>
              <a:ext uri="{FF2B5EF4-FFF2-40B4-BE49-F238E27FC236}">
                <a16:creationId xmlns:a16="http://schemas.microsoft.com/office/drawing/2014/main" id="{F4F8422E-9AA4-C997-8ECD-F35B76942E54}"/>
              </a:ext>
            </a:extLst>
          </p:cNvPr>
          <p:cNvSpPr txBox="1"/>
          <p:nvPr/>
        </p:nvSpPr>
        <p:spPr>
          <a:xfrm>
            <a:off x="8969027" y="6446551"/>
            <a:ext cx="2847134" cy="2770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*Additional Roles Reimbursement Scheme </a:t>
            </a:r>
            <a:endPar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9729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6BC5D34-50DE-906E-CCE4-5132D10B56C7}"/>
              </a:ext>
            </a:extLst>
          </p:cNvPr>
          <p:cNvSpPr>
            <a:spLocks noGrp="1"/>
          </p:cNvSpPr>
          <p:nvPr>
            <p:ph idx="1"/>
          </p:nvPr>
        </p:nvSpPr>
        <p:spPr>
          <a:xfrm>
            <a:off x="291212" y="1079277"/>
            <a:ext cx="11147961" cy="5126182"/>
          </a:xfrm>
        </p:spPr>
        <p:txBody>
          <a:bodyPr vert="horz" lIns="91440" tIns="45720" rIns="91440" bIns="45720" rtlCol="0" anchor="t">
            <a:normAutofit/>
          </a:bodyPr>
          <a:lstStyle/>
          <a:p>
            <a:pPr marL="0" indent="0">
              <a:buNone/>
            </a:pPr>
            <a:r>
              <a:rPr lang="en-US" sz="1800" u="sng" dirty="0">
                <a:solidFill>
                  <a:srgbClr val="00B0F0"/>
                </a:solidFill>
                <a:latin typeface="Open Sans"/>
                <a:ea typeface="Calibri"/>
                <a:cs typeface="Calibri"/>
                <a:hlinkClick r:id="rId2">
                  <a:extLst>
                    <a:ext uri="{A12FA001-AC4F-418D-AE19-62706E023703}">
                      <ahyp:hlinkClr xmlns:ahyp="http://schemas.microsoft.com/office/drawing/2018/hyperlinkcolor" val="tx"/>
                    </a:ext>
                  </a:extLst>
                </a:hlinkClick>
              </a:rPr>
              <a:t>Education and training resources:</a:t>
            </a:r>
            <a:endParaRPr lang="en-US" sz="1800" u="sng" dirty="0">
              <a:solidFill>
                <a:srgbClr val="00B0F0"/>
              </a:solidFill>
              <a:latin typeface="Open Sans"/>
              <a:ea typeface="Calibri"/>
              <a:cs typeface="Calibri"/>
            </a:endParaRPr>
          </a:p>
          <a:p>
            <a:r>
              <a:rPr lang="en-US" sz="1800" dirty="0">
                <a:latin typeface="Open Sans"/>
                <a:ea typeface="Open Sans"/>
                <a:cs typeface="Calibri"/>
              </a:rPr>
              <a:t>Recommended training slides</a:t>
            </a:r>
          </a:p>
          <a:p>
            <a:r>
              <a:rPr lang="en-US" sz="1800" dirty="0">
                <a:latin typeface="Open Sans"/>
                <a:ea typeface="Open Sans"/>
                <a:cs typeface="Calibri"/>
              </a:rPr>
              <a:t>Proactive Care Consultations Guide</a:t>
            </a:r>
          </a:p>
          <a:p>
            <a:r>
              <a:rPr lang="en-US" sz="1800" dirty="0">
                <a:latin typeface="Open Sans"/>
                <a:ea typeface="Open Sans"/>
                <a:cs typeface="Calibri"/>
              </a:rPr>
              <a:t>Motivational interviewing</a:t>
            </a:r>
          </a:p>
          <a:p>
            <a:endParaRPr lang="en-GB" sz="1800" dirty="0">
              <a:latin typeface="Open Sans"/>
              <a:ea typeface="Open Sans"/>
              <a:cs typeface="Calibri" panose="020F0502020204030204" pitchFamily="34" charset="0"/>
            </a:endParaRPr>
          </a:p>
        </p:txBody>
      </p:sp>
      <p:sp>
        <p:nvSpPr>
          <p:cNvPr id="7" name="Title 6">
            <a:extLst>
              <a:ext uri="{FF2B5EF4-FFF2-40B4-BE49-F238E27FC236}">
                <a16:creationId xmlns:a16="http://schemas.microsoft.com/office/drawing/2014/main" id="{AF85649E-D669-CBB2-99A4-9559E4D4C0D8}"/>
              </a:ext>
            </a:extLst>
          </p:cNvPr>
          <p:cNvSpPr>
            <a:spLocks noGrp="1"/>
          </p:cNvSpPr>
          <p:nvPr>
            <p:ph type="title"/>
          </p:nvPr>
        </p:nvSpPr>
        <p:spPr>
          <a:xfrm>
            <a:off x="291212" y="270688"/>
            <a:ext cx="10170039" cy="873446"/>
          </a:xfrm>
        </p:spPr>
        <p:txBody>
          <a:bodyPr>
            <a:noAutofit/>
          </a:bodyPr>
          <a:lstStyle/>
          <a:p>
            <a:r>
              <a:rPr lang="en-GB" sz="3200" b="1" dirty="0">
                <a:solidFill>
                  <a:srgbClr val="002060"/>
                </a:solidFill>
                <a:latin typeface="Aleo"/>
                <a:cs typeface="Calibri Light"/>
              </a:rPr>
              <a:t>Resources to Support Proactive Care Consultations</a:t>
            </a:r>
            <a:endParaRPr lang="en-GB" sz="3200" b="1" dirty="0">
              <a:solidFill>
                <a:srgbClr val="002060"/>
              </a:solidFill>
              <a:latin typeface="Aleo"/>
            </a:endParaRPr>
          </a:p>
        </p:txBody>
      </p:sp>
      <p:pic>
        <p:nvPicPr>
          <p:cNvPr id="2" name="Picture 1">
            <a:extLst>
              <a:ext uri="{FF2B5EF4-FFF2-40B4-BE49-F238E27FC236}">
                <a16:creationId xmlns:a16="http://schemas.microsoft.com/office/drawing/2014/main" id="{178FCA70-F50A-19C4-E9D4-EA27D919A426}"/>
              </a:ext>
            </a:extLst>
          </p:cNvPr>
          <p:cNvPicPr>
            <a:picLocks noChangeAspect="1"/>
          </p:cNvPicPr>
          <p:nvPr/>
        </p:nvPicPr>
        <p:blipFill>
          <a:blip r:embed="rId3"/>
          <a:stretch>
            <a:fillRect/>
          </a:stretch>
        </p:blipFill>
        <p:spPr>
          <a:xfrm>
            <a:off x="5559552" y="1393234"/>
            <a:ext cx="6335326" cy="3807288"/>
          </a:xfrm>
          <a:prstGeom prst="rect">
            <a:avLst/>
          </a:prstGeom>
        </p:spPr>
      </p:pic>
      <p:pic>
        <p:nvPicPr>
          <p:cNvPr id="3" name="Picture 2">
            <a:extLst>
              <a:ext uri="{FF2B5EF4-FFF2-40B4-BE49-F238E27FC236}">
                <a16:creationId xmlns:a16="http://schemas.microsoft.com/office/drawing/2014/main" id="{FFBF0AC6-357F-75E9-9A41-D6B71C518C22}"/>
              </a:ext>
            </a:extLst>
          </p:cNvPr>
          <p:cNvPicPr>
            <a:picLocks noChangeAspect="1"/>
          </p:cNvPicPr>
          <p:nvPr/>
        </p:nvPicPr>
        <p:blipFill>
          <a:blip r:embed="rId4"/>
          <a:stretch>
            <a:fillRect/>
          </a:stretch>
        </p:blipFill>
        <p:spPr>
          <a:xfrm>
            <a:off x="291212" y="2672384"/>
            <a:ext cx="5954140" cy="3880809"/>
          </a:xfrm>
          <a:prstGeom prst="rect">
            <a:avLst/>
          </a:prstGeom>
        </p:spPr>
      </p:pic>
    </p:spTree>
    <p:extLst>
      <p:ext uri="{BB962C8B-B14F-4D97-AF65-F5344CB8AC3E}">
        <p14:creationId xmlns:p14="http://schemas.microsoft.com/office/powerpoint/2010/main" val="137676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F0B00AC-267E-9DBF-FD52-B79F399E1DFC}"/>
              </a:ext>
            </a:extLst>
          </p:cNvPr>
          <p:cNvSpPr>
            <a:spLocks noGrp="1"/>
          </p:cNvSpPr>
          <p:nvPr>
            <p:ph type="title"/>
          </p:nvPr>
        </p:nvSpPr>
        <p:spPr>
          <a:xfrm>
            <a:off x="469386" y="1283269"/>
            <a:ext cx="11288160" cy="4994701"/>
          </a:xfrm>
          <a:ln>
            <a:solidFill>
              <a:schemeClr val="tx1"/>
            </a:solidFill>
          </a:ln>
        </p:spPr>
        <p:txBody>
          <a:bodyPr>
            <a:normAutofit fontScale="90000"/>
          </a:bodyPr>
          <a:lstStyle/>
          <a:p>
            <a:pPr>
              <a:lnSpc>
                <a:spcPct val="100000"/>
              </a:lnSpc>
              <a:spcBef>
                <a:spcPts val="0"/>
              </a:spcBef>
              <a:defRPr/>
            </a:pPr>
            <a:r>
              <a:rPr lang="en-GB" sz="1600" b="1" dirty="0">
                <a:solidFill>
                  <a:srgbClr val="000000"/>
                </a:solidFill>
                <a:latin typeface="Open Sans"/>
                <a:ea typeface="Open Sans"/>
                <a:cs typeface="Times New Roman"/>
              </a:rPr>
              <a:t>Education</a:t>
            </a:r>
            <a:br>
              <a:rPr lang="en-GB" sz="1600" b="1" dirty="0">
                <a:latin typeface="Open Sans"/>
                <a:ea typeface="+mn-ea"/>
                <a:cs typeface="Calibri"/>
              </a:rPr>
            </a:br>
            <a:r>
              <a:rPr lang="en-GB" sz="1600" u="sng" dirty="0">
                <a:solidFill>
                  <a:srgbClr val="00B0F0"/>
                </a:solidFill>
                <a:latin typeface="Open Sans"/>
                <a:ea typeface="Open Sans"/>
                <a:cs typeface="Times New Roman"/>
                <a:hlinkClick r:id="rId2">
                  <a:extLst>
                    <a:ext uri="{A12FA001-AC4F-418D-AE19-62706E023703}">
                      <ahyp:hlinkClr xmlns:ahyp="http://schemas.microsoft.com/office/drawing/2018/hyperlinkcolor" val="tx"/>
                    </a:ext>
                  </a:extLst>
                </a:hlinkClick>
              </a:rPr>
              <a:t>Understanding cholesterol</a:t>
            </a:r>
            <a:br>
              <a:rPr lang="en-GB" sz="1600" u="sng" dirty="0">
                <a:solidFill>
                  <a:srgbClr val="00B0F0"/>
                </a:solidFill>
                <a:latin typeface="Open Sans"/>
                <a:cs typeface="Times New Roman" panose="02020603050405020304" pitchFamily="18" charset="0"/>
              </a:rPr>
            </a:br>
            <a:r>
              <a:rPr lang="en-GB" sz="1600" u="sng" dirty="0">
                <a:solidFill>
                  <a:srgbClr val="00B0F0"/>
                </a:solidFill>
                <a:latin typeface="Open Sans"/>
                <a:ea typeface="Open Sans"/>
                <a:cs typeface="Times New Roman"/>
                <a:hlinkClick r:id="rId3">
                  <a:extLst>
                    <a:ext uri="{A12FA001-AC4F-418D-AE19-62706E023703}">
                      <ahyp:hlinkClr xmlns:ahyp="http://schemas.microsoft.com/office/drawing/2018/hyperlinkcolor" val="tx"/>
                    </a:ext>
                  </a:extLst>
                </a:hlinkClick>
              </a:rPr>
              <a:t>Risk factors for heart and circulatory disease</a:t>
            </a:r>
            <a:br>
              <a:rPr lang="en-GB" sz="1600" u="sng" dirty="0">
                <a:solidFill>
                  <a:srgbClr val="00B0F0"/>
                </a:solidFill>
                <a:latin typeface="Open Sans"/>
                <a:cs typeface="Times New Roman" panose="02020603050405020304" pitchFamily="18" charset="0"/>
              </a:rPr>
            </a:br>
            <a:r>
              <a:rPr lang="en-GB" sz="1600" u="sng" dirty="0">
                <a:solidFill>
                  <a:srgbClr val="00B0F0"/>
                </a:solidFill>
                <a:latin typeface="Open Sans"/>
                <a:ea typeface="Open Sans"/>
                <a:cs typeface="Times New Roman"/>
                <a:hlinkClick r:id="rId4">
                  <a:extLst>
                    <a:ext uri="{A12FA001-AC4F-418D-AE19-62706E023703}">
                      <ahyp:hlinkClr xmlns:ahyp="http://schemas.microsoft.com/office/drawing/2018/hyperlinkcolor" val="tx"/>
                    </a:ext>
                  </a:extLst>
                </a:hlinkClick>
              </a:rPr>
              <a:t>All about statins </a:t>
            </a:r>
            <a:br>
              <a:rPr lang="en-GB" sz="1600" u="sng" dirty="0">
                <a:solidFill>
                  <a:srgbClr val="00B0F0"/>
                </a:solidFill>
                <a:latin typeface="Open Sans"/>
                <a:cs typeface="Times New Roman" panose="02020603050405020304" pitchFamily="18" charset="0"/>
              </a:rPr>
            </a:br>
            <a:r>
              <a:rPr lang="en-GB" sz="1600" u="sng" dirty="0">
                <a:solidFill>
                  <a:srgbClr val="00B0F0"/>
                </a:solidFill>
                <a:latin typeface="Open Sans"/>
                <a:ea typeface="Open Sans"/>
                <a:cs typeface="Times New Roman"/>
                <a:hlinkClick r:id="rId5">
                  <a:extLst>
                    <a:ext uri="{A12FA001-AC4F-418D-AE19-62706E023703}">
                      <ahyp:hlinkClr xmlns:ahyp="http://schemas.microsoft.com/office/drawing/2018/hyperlinkcolor" val="tx"/>
                    </a:ext>
                  </a:extLst>
                </a:hlinkClick>
              </a:rPr>
              <a:t>Familial Hypercholesterolemia</a:t>
            </a:r>
            <a:r>
              <a:rPr lang="en-GB" sz="1600" u="sng" dirty="0">
                <a:solidFill>
                  <a:srgbClr val="00B0F0"/>
                </a:solidFill>
                <a:latin typeface="Open Sans"/>
                <a:ea typeface="Open Sans"/>
                <a:cs typeface="Times New Roman"/>
              </a:rPr>
              <a:t>  </a:t>
            </a:r>
            <a:br>
              <a:rPr lang="en-GB" sz="1600" u="sng" dirty="0">
                <a:solidFill>
                  <a:srgbClr val="00B0F0"/>
                </a:solidFill>
                <a:latin typeface="Open Sans"/>
                <a:cs typeface="Times New Roman" panose="02020603050405020304" pitchFamily="18" charset="0"/>
              </a:rPr>
            </a:br>
            <a:r>
              <a:rPr lang="en-GB" sz="1600" u="sng" dirty="0">
                <a:solidFill>
                  <a:srgbClr val="00B0F0"/>
                </a:solidFill>
                <a:latin typeface="Open Sans"/>
                <a:ea typeface="Open Sans"/>
                <a:cs typeface="Times New Roman"/>
              </a:rPr>
              <a:t>Understanding high blood </a:t>
            </a:r>
            <a:r>
              <a:rPr lang="en-GB" sz="1600" u="sng" dirty="0">
                <a:solidFill>
                  <a:srgbClr val="00B0F0"/>
                </a:solidFill>
                <a:latin typeface="Open Sans"/>
                <a:ea typeface="Open Sans"/>
                <a:cs typeface="Times New Roman"/>
                <a:hlinkClick r:id="rId6">
                  <a:extLst>
                    <a:ext uri="{A12FA001-AC4F-418D-AE19-62706E023703}">
                      <ahyp:hlinkClr xmlns:ahyp="http://schemas.microsoft.com/office/drawing/2018/hyperlinkcolor" val="tx"/>
                    </a:ext>
                  </a:extLst>
                </a:hlinkClick>
              </a:rPr>
              <a:t>pressure</a:t>
            </a:r>
            <a:br>
              <a:rPr lang="en-GB" sz="1600" b="1" i="0" u="none" strike="noStrike" kern="1200" cap="none" spc="0" normalizeH="0" baseline="0" noProof="0" dirty="0">
                <a:ln>
                  <a:noFill/>
                </a:ln>
                <a:effectLst/>
                <a:uLnTx/>
                <a:uFillTx/>
                <a:latin typeface="Open Sans"/>
                <a:ea typeface="+mn-ea"/>
                <a:cs typeface="Calibri"/>
              </a:rPr>
            </a:br>
            <a:endParaRPr lang="en-GB" sz="1600" b="1" i="0" u="none" strike="noStrike" kern="1200" cap="none" spc="0" normalizeH="0" baseline="0" noProof="0" dirty="0">
              <a:ln>
                <a:noFill/>
              </a:ln>
              <a:solidFill>
                <a:srgbClr val="000000"/>
              </a:solidFill>
              <a:effectLst/>
              <a:uLnTx/>
              <a:uFillTx/>
              <a:latin typeface="Open Sans"/>
              <a:ea typeface="+mn-lt"/>
              <a:cs typeface="Times New Roman"/>
            </a:endParaRPr>
          </a:p>
          <a:p>
            <a:pPr>
              <a:lnSpc>
                <a:spcPct val="100000"/>
              </a:lnSpc>
              <a:spcBef>
                <a:spcPts val="0"/>
              </a:spcBef>
              <a:defRPr/>
            </a:pPr>
            <a:r>
              <a:rPr kumimoji="0" lang="en-GB" sz="1600" b="1" i="0" u="none" strike="noStrike" kern="1200" cap="none" spc="0" normalizeH="0" baseline="0" noProof="0" dirty="0">
                <a:ln>
                  <a:noFill/>
                </a:ln>
                <a:solidFill>
                  <a:srgbClr val="000000"/>
                </a:solidFill>
                <a:effectLst/>
                <a:uLnTx/>
                <a:uFillTx/>
                <a:latin typeface="Open Sans"/>
                <a:ea typeface="Open Sans"/>
                <a:cs typeface="Open Sans"/>
              </a:rPr>
              <a:t>Self-management</a:t>
            </a:r>
            <a:br>
              <a:rPr lang="en-GB" sz="1600" b="1" i="0" u="none" strike="noStrike" kern="1200" cap="none" spc="0" normalizeH="0" baseline="0" noProof="0" dirty="0">
                <a:ln>
                  <a:noFill/>
                </a:ln>
                <a:effectLst/>
                <a:uLnTx/>
                <a:uFillTx/>
                <a:latin typeface="Open Sans"/>
                <a:ea typeface="+mn-ea"/>
                <a:cs typeface="+mn-cs"/>
              </a:rPr>
            </a:br>
            <a:r>
              <a:rPr lang="en-GB" sz="1600" u="sng" dirty="0">
                <a:solidFill>
                  <a:srgbClr val="00B0F0"/>
                </a:solidFill>
                <a:latin typeface="Open Sans"/>
                <a:ea typeface="Open Sans"/>
                <a:cs typeface="Times New Roman"/>
                <a:hlinkClick r:id="rId7">
                  <a:extLst>
                    <a:ext uri="{A12FA001-AC4F-418D-AE19-62706E023703}">
                      <ahyp:hlinkClr xmlns:ahyp="http://schemas.microsoft.com/office/drawing/2018/hyperlinkcolor" val="tx"/>
                    </a:ext>
                  </a:extLst>
                </a:hlinkClick>
              </a:rPr>
              <a:t>How to lower your cholesterol</a:t>
            </a:r>
            <a:br>
              <a:rPr lang="en-GB" sz="1600" u="sng" dirty="0">
                <a:solidFill>
                  <a:srgbClr val="00B0F0"/>
                </a:solidFill>
                <a:latin typeface="Open Sans"/>
                <a:cs typeface="Times New Roman" panose="02020603050405020304" pitchFamily="18" charset="0"/>
              </a:rPr>
            </a:br>
            <a:r>
              <a:rPr lang="en-GB" sz="1600" u="sng" dirty="0">
                <a:solidFill>
                  <a:srgbClr val="00B0F0"/>
                </a:solidFill>
                <a:latin typeface="Open Sans"/>
                <a:ea typeface="Open Sans"/>
                <a:cs typeface="Times New Roman"/>
                <a:hlinkClick r:id="rId8">
                  <a:extLst>
                    <a:ext uri="{A12FA001-AC4F-418D-AE19-62706E023703}">
                      <ahyp:hlinkClr xmlns:ahyp="http://schemas.microsoft.com/office/drawing/2018/hyperlinkcolor" val="tx"/>
                    </a:ext>
                  </a:extLst>
                </a:hlinkClick>
              </a:rPr>
              <a:t>Cholesterol – your 5 top questions answered</a:t>
            </a:r>
            <a:br>
              <a:rPr lang="en-GB" sz="1600" u="sng" dirty="0">
                <a:solidFill>
                  <a:srgbClr val="00B0F0"/>
                </a:solidFill>
                <a:latin typeface="Open Sans"/>
                <a:cs typeface="Times New Roman" panose="02020603050405020304" pitchFamily="18" charset="0"/>
              </a:rPr>
            </a:br>
            <a:r>
              <a:rPr lang="en-GB" sz="1600" u="sng" dirty="0">
                <a:solidFill>
                  <a:srgbClr val="00B0F0"/>
                </a:solidFill>
                <a:latin typeface="Open Sans"/>
                <a:ea typeface="Open Sans"/>
                <a:cs typeface="Times New Roman"/>
                <a:hlinkClick r:id="rId9">
                  <a:extLst>
                    <a:ext uri="{A12FA001-AC4F-418D-AE19-62706E023703}">
                      <ahyp:hlinkClr xmlns:ahyp="http://schemas.microsoft.com/office/drawing/2018/hyperlinkcolor" val="tx"/>
                    </a:ext>
                  </a:extLst>
                </a:hlinkClick>
              </a:rPr>
              <a:t>Statins – your questions answered</a:t>
            </a:r>
            <a:br>
              <a:rPr lang="en-GB" sz="1600" u="sng" dirty="0">
                <a:solidFill>
                  <a:srgbClr val="00B0F0"/>
                </a:solidFill>
                <a:latin typeface="Open Sans"/>
                <a:cs typeface="Times New Roman" panose="02020603050405020304" pitchFamily="18" charset="0"/>
              </a:rPr>
            </a:br>
            <a:r>
              <a:rPr lang="en-GB" sz="1600" u="sng" dirty="0">
                <a:solidFill>
                  <a:srgbClr val="00B0F0"/>
                </a:solidFill>
                <a:latin typeface="Open Sans"/>
                <a:ea typeface="Open Sans"/>
                <a:cs typeface="Times New Roman"/>
                <a:hlinkClick r:id="rId10">
                  <a:extLst>
                    <a:ext uri="{A12FA001-AC4F-418D-AE19-62706E023703}">
                      <ahyp:hlinkClr xmlns:ahyp="http://schemas.microsoft.com/office/drawing/2018/hyperlinkcolor" val="tx"/>
                    </a:ext>
                  </a:extLst>
                </a:hlinkClick>
              </a:rPr>
              <a:t>South Asian diets and cholesterol</a:t>
            </a:r>
            <a:br>
              <a:rPr lang="en-US" sz="1600" u="sng" dirty="0">
                <a:solidFill>
                  <a:srgbClr val="00B0F0"/>
                </a:solidFill>
                <a:latin typeface="Open Sans"/>
                <a:cs typeface="Times New Roman" panose="02020603050405020304" pitchFamily="18" charset="0"/>
              </a:rPr>
            </a:br>
            <a:r>
              <a:rPr lang="en-US" sz="1600" u="sng" dirty="0">
                <a:solidFill>
                  <a:srgbClr val="00B0F0"/>
                </a:solidFill>
                <a:latin typeface="Open Sans"/>
                <a:ea typeface="Open Sans"/>
                <a:cs typeface="Times New Roman"/>
                <a:hlinkClick r:id="rId11">
                  <a:extLst>
                    <a:ext uri="{A12FA001-AC4F-418D-AE19-62706E023703}">
                      <ahyp:hlinkClr xmlns:ahyp="http://schemas.microsoft.com/office/drawing/2018/hyperlinkcolor" val="tx"/>
                    </a:ext>
                  </a:extLst>
                </a:hlinkClick>
              </a:rPr>
              <a:t>How to check your blood pressure (video)</a:t>
            </a:r>
            <a:br>
              <a:rPr lang="en-GB" sz="1600" b="1" i="0" u="none" strike="noStrike" kern="1200" cap="none" spc="0" normalizeH="0" baseline="0" noProof="0" dirty="0">
                <a:ln>
                  <a:noFill/>
                </a:ln>
                <a:effectLst/>
                <a:uLnTx/>
                <a:uFillTx/>
                <a:latin typeface="Open Sans"/>
                <a:ea typeface="+mn-ea"/>
                <a:cs typeface="+mn-cs"/>
              </a:rPr>
            </a:br>
            <a:br>
              <a:rPr lang="en-GB" sz="1600" b="1" i="0" u="none" strike="noStrike" kern="1200" cap="none" spc="0" normalizeH="0" baseline="0" noProof="0" dirty="0">
                <a:ln>
                  <a:noFill/>
                </a:ln>
                <a:effectLst/>
                <a:uLnTx/>
                <a:uFillTx/>
                <a:latin typeface="Open Sans"/>
                <a:ea typeface="+mn-ea"/>
                <a:cs typeface="+mn-cs"/>
              </a:rPr>
            </a:br>
            <a:r>
              <a:rPr kumimoji="0" lang="en-GB" sz="1600" b="1" i="0" u="none" strike="noStrike" kern="1200" cap="none" spc="0" normalizeH="0" baseline="0" noProof="0" dirty="0">
                <a:ln>
                  <a:noFill/>
                </a:ln>
                <a:solidFill>
                  <a:srgbClr val="000000"/>
                </a:solidFill>
                <a:effectLst/>
                <a:uLnTx/>
                <a:uFillTx/>
                <a:latin typeface="Open Sans"/>
                <a:ea typeface="Open Sans"/>
                <a:cs typeface="Open Sans"/>
              </a:rPr>
              <a:t>Behaviour Change</a:t>
            </a:r>
            <a:endParaRPr lang="en-GB" sz="1600" b="1" i="0" u="none" strike="noStrike" kern="1200" cap="none" spc="0" normalizeH="0" baseline="0" noProof="0" dirty="0">
              <a:ln>
                <a:noFill/>
              </a:ln>
              <a:solidFill>
                <a:srgbClr val="000000"/>
              </a:solidFill>
              <a:effectLst/>
              <a:uLnTx/>
              <a:uFillTx/>
              <a:latin typeface="Open Sans"/>
              <a:ea typeface="Open Sans"/>
              <a:cs typeface="Open Sans"/>
            </a:endParaRPr>
          </a:p>
          <a:p>
            <a:pPr>
              <a:lnSpc>
                <a:spcPct val="100000"/>
              </a:lnSpc>
              <a:spcBef>
                <a:spcPts val="0"/>
              </a:spcBef>
              <a:defRPr/>
            </a:pPr>
            <a:r>
              <a:rPr lang="en-GB" sz="1600" u="sng" dirty="0">
                <a:solidFill>
                  <a:srgbClr val="00B0F0"/>
                </a:solidFill>
                <a:latin typeface="Open Sans"/>
                <a:ea typeface="Open Sans"/>
                <a:cs typeface="Times New Roman"/>
                <a:hlinkClick r:id="rId12">
                  <a:extLst>
                    <a:ext uri="{A12FA001-AC4F-418D-AE19-62706E023703}">
                      <ahyp:hlinkClr xmlns:ahyp="http://schemas.microsoft.com/office/drawing/2018/hyperlinkcolor" val="tx"/>
                    </a:ext>
                  </a:extLst>
                </a:hlinkClick>
              </a:rPr>
              <a:t>Eat well</a:t>
            </a:r>
            <a:br>
              <a:rPr lang="en-GB" sz="1600" u="sng" dirty="0">
                <a:solidFill>
                  <a:srgbClr val="00B0F0"/>
                </a:solidFill>
                <a:latin typeface="Open Sans"/>
                <a:cs typeface="Times New Roman" panose="02020603050405020304" pitchFamily="18" charset="0"/>
              </a:rPr>
            </a:br>
            <a:r>
              <a:rPr lang="en-GB" sz="1600" u="sng" dirty="0">
                <a:solidFill>
                  <a:srgbClr val="00B0F0"/>
                </a:solidFill>
                <a:latin typeface="Open Sans"/>
                <a:ea typeface="Open Sans"/>
                <a:cs typeface="Times New Roman"/>
                <a:hlinkClick r:id="rId13">
                  <a:extLst>
                    <a:ext uri="{A12FA001-AC4F-418D-AE19-62706E023703}">
                      <ahyp:hlinkClr xmlns:ahyp="http://schemas.microsoft.com/office/drawing/2018/hyperlinkcolor" val="tx"/>
                    </a:ext>
                  </a:extLst>
                </a:hlinkClick>
              </a:rPr>
              <a:t>Healthy eating guide</a:t>
            </a:r>
            <a:br>
              <a:rPr lang="en-GB" sz="1600" u="sng" dirty="0">
                <a:solidFill>
                  <a:srgbClr val="00B0F0"/>
                </a:solidFill>
                <a:latin typeface="Open Sans"/>
                <a:cs typeface="Times New Roman" panose="02020603050405020304" pitchFamily="18" charset="0"/>
              </a:rPr>
            </a:br>
            <a:r>
              <a:rPr lang="en-GB" sz="1600" u="sng" dirty="0">
                <a:solidFill>
                  <a:srgbClr val="00B0F0"/>
                </a:solidFill>
                <a:latin typeface="Open Sans"/>
                <a:ea typeface="Open Sans"/>
                <a:cs typeface="Times New Roman"/>
                <a:hlinkClick r:id="rId14">
                  <a:extLst>
                    <a:ext uri="{A12FA001-AC4F-418D-AE19-62706E023703}">
                      <ahyp:hlinkClr xmlns:ahyp="http://schemas.microsoft.com/office/drawing/2018/hyperlinkcolor" val="tx"/>
                    </a:ext>
                  </a:extLst>
                </a:hlinkClick>
              </a:rPr>
              <a:t>BHF Recipe search</a:t>
            </a:r>
            <a:br>
              <a:rPr lang="en-GB" sz="1600" u="sng" dirty="0">
                <a:solidFill>
                  <a:srgbClr val="00B0F0"/>
                </a:solidFill>
                <a:latin typeface="Open Sans"/>
                <a:cs typeface="Times New Roman" panose="02020603050405020304" pitchFamily="18" charset="0"/>
              </a:rPr>
            </a:br>
            <a:r>
              <a:rPr lang="en-GB" sz="1600" u="sng" dirty="0">
                <a:solidFill>
                  <a:srgbClr val="00B0F0"/>
                </a:solidFill>
                <a:latin typeface="Open Sans"/>
                <a:ea typeface="Open Sans"/>
                <a:cs typeface="Times New Roman"/>
                <a:hlinkClick r:id="rId15">
                  <a:extLst>
                    <a:ext uri="{A12FA001-AC4F-418D-AE19-62706E023703}">
                      <ahyp:hlinkClr xmlns:ahyp="http://schemas.microsoft.com/office/drawing/2018/hyperlinkcolor" val="tx"/>
                    </a:ext>
                  </a:extLst>
                </a:hlinkClick>
              </a:rPr>
              <a:t>Get active</a:t>
            </a:r>
            <a:br>
              <a:rPr lang="en-GB" sz="1600" u="sng" dirty="0">
                <a:solidFill>
                  <a:srgbClr val="00B0F0"/>
                </a:solidFill>
                <a:latin typeface="Open Sans"/>
                <a:cs typeface="Times New Roman" panose="02020603050405020304" pitchFamily="18" charset="0"/>
              </a:rPr>
            </a:br>
            <a:r>
              <a:rPr lang="en-US" sz="1600" u="sng" dirty="0">
                <a:solidFill>
                  <a:srgbClr val="00B0F0"/>
                </a:solidFill>
                <a:latin typeface="Open Sans"/>
                <a:ea typeface="Open Sans"/>
                <a:cs typeface="Times New Roman"/>
                <a:hlinkClick r:id="rId16">
                  <a:extLst>
                    <a:ext uri="{A12FA001-AC4F-418D-AE19-62706E023703}">
                      <ahyp:hlinkClr xmlns:ahyp="http://schemas.microsoft.com/office/drawing/2018/hyperlinkcolor" val="tx"/>
                    </a:ext>
                  </a:extLst>
                </a:hlinkClick>
              </a:rPr>
              <a:t>Get active indoors</a:t>
            </a:r>
            <a:br>
              <a:rPr lang="en-GB" sz="1600" u="sng" dirty="0">
                <a:solidFill>
                  <a:srgbClr val="00B0F0"/>
                </a:solidFill>
                <a:latin typeface="Open Sans"/>
                <a:cs typeface="Times New Roman" panose="02020603050405020304" pitchFamily="18" charset="0"/>
              </a:rPr>
            </a:br>
            <a:r>
              <a:rPr lang="en-GB" sz="1600" u="sng" dirty="0">
                <a:solidFill>
                  <a:srgbClr val="00B0F0"/>
                </a:solidFill>
                <a:latin typeface="Open Sans"/>
                <a:ea typeface="Open Sans"/>
                <a:cs typeface="Times New Roman"/>
                <a:hlinkClick r:id="rId17">
                  <a:extLst>
                    <a:ext uri="{A12FA001-AC4F-418D-AE19-62706E023703}">
                      <ahyp:hlinkClr xmlns:ahyp="http://schemas.microsoft.com/office/drawing/2018/hyperlinkcolor" val="tx"/>
                    </a:ext>
                  </a:extLst>
                </a:hlinkClick>
              </a:rPr>
              <a:t>Ways to move</a:t>
            </a:r>
            <a:br>
              <a:rPr lang="en-GB" sz="1600" u="sng" dirty="0">
                <a:solidFill>
                  <a:srgbClr val="00B0F0"/>
                </a:solidFill>
                <a:latin typeface="Open Sans"/>
                <a:cs typeface="Times New Roman" panose="02020603050405020304" pitchFamily="18" charset="0"/>
              </a:rPr>
            </a:br>
            <a:r>
              <a:rPr lang="en-GB" sz="1600" u="sng" dirty="0">
                <a:solidFill>
                  <a:srgbClr val="00B0F0"/>
                </a:solidFill>
                <a:latin typeface="Open Sans"/>
                <a:ea typeface="Open Sans"/>
                <a:cs typeface="Times New Roman"/>
                <a:hlinkClick r:id="rId18">
                  <a:extLst>
                    <a:ext uri="{A12FA001-AC4F-418D-AE19-62706E023703}">
                      <ahyp:hlinkClr xmlns:ahyp="http://schemas.microsoft.com/office/drawing/2018/hyperlinkcolor" val="tx"/>
                    </a:ext>
                  </a:extLst>
                </a:hlinkClick>
              </a:rPr>
              <a:t>Quit smoking</a:t>
            </a:r>
            <a:br>
              <a:rPr lang="en-GB" sz="1600" u="sng" dirty="0">
                <a:solidFill>
                  <a:srgbClr val="00B0F0"/>
                </a:solidFill>
                <a:latin typeface="Open Sans"/>
                <a:cs typeface="Times New Roman" panose="02020603050405020304" pitchFamily="18" charset="0"/>
              </a:rPr>
            </a:br>
            <a:r>
              <a:rPr lang="en-GB" sz="1600" u="sng" dirty="0">
                <a:solidFill>
                  <a:srgbClr val="00B0F0"/>
                </a:solidFill>
                <a:latin typeface="Open Sans"/>
                <a:ea typeface="Open Sans"/>
                <a:cs typeface="Times New Roman"/>
                <a:hlinkClick r:id="rId19">
                  <a:extLst>
                    <a:ext uri="{A12FA001-AC4F-418D-AE19-62706E023703}">
                      <ahyp:hlinkClr xmlns:ahyp="http://schemas.microsoft.com/office/drawing/2018/hyperlinkcolor" val="tx"/>
                    </a:ext>
                  </a:extLst>
                </a:hlinkClick>
              </a:rPr>
              <a:t>Drink Less</a:t>
            </a:r>
            <a:endParaRPr lang="en-GB" sz="1600" u="sng" dirty="0">
              <a:solidFill>
                <a:srgbClr val="00B0F0"/>
              </a:solidFill>
              <a:latin typeface="Open Sans"/>
              <a:ea typeface="Open Sans"/>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Calibri "/>
              <a:ea typeface="+mn-ea"/>
              <a:cs typeface="+mn-cs"/>
            </a:endParaRPr>
          </a:p>
          <a:p>
            <a:pPr marL="0" indent="0">
              <a:buNone/>
            </a:pPr>
            <a:endParaRPr lang="en-GB" dirty="0"/>
          </a:p>
        </p:txBody>
      </p:sp>
      <p:sp>
        <p:nvSpPr>
          <p:cNvPr id="13" name="Title 1">
            <a:extLst>
              <a:ext uri="{FF2B5EF4-FFF2-40B4-BE49-F238E27FC236}">
                <a16:creationId xmlns:a16="http://schemas.microsoft.com/office/drawing/2014/main" id="{B2A2DBC1-2C42-CC13-FD3D-AA880723E495}"/>
              </a:ext>
            </a:extLst>
          </p:cNvPr>
          <p:cNvSpPr txBox="1">
            <a:spLocks/>
          </p:cNvSpPr>
          <p:nvPr/>
        </p:nvSpPr>
        <p:spPr>
          <a:xfrm>
            <a:off x="469386" y="336136"/>
            <a:ext cx="9499270" cy="5445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rgbClr val="42B6E6"/>
                </a:solidFill>
                <a:latin typeface="+mj-lt"/>
                <a:ea typeface="+mj-ea"/>
                <a:cs typeface="Calibri Light" panose="020F03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400" b="1" i="0" u="none" strike="noStrike" kern="1200" cap="none" spc="0" normalizeH="0" baseline="0" noProof="0" dirty="0">
                <a:ln>
                  <a:noFill/>
                </a:ln>
                <a:solidFill>
                  <a:srgbClr val="002060"/>
                </a:solidFill>
                <a:effectLst/>
                <a:uLnTx/>
                <a:uFillTx/>
                <a:latin typeface="Aleo"/>
                <a:cs typeface="Calibri Light"/>
              </a:rPr>
              <a:t>Resources for Patients</a:t>
            </a:r>
          </a:p>
        </p:txBody>
      </p:sp>
    </p:spTree>
    <p:extLst>
      <p:ext uri="{BB962C8B-B14F-4D97-AF65-F5344CB8AC3E}">
        <p14:creationId xmlns:p14="http://schemas.microsoft.com/office/powerpoint/2010/main" val="23627624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C4FD17F9-1F1E-9D06-3A65-2DAD2CABB111}"/>
              </a:ext>
            </a:extLst>
          </p:cNvPr>
          <p:cNvSpPr txBox="1">
            <a:spLocks/>
          </p:cNvSpPr>
          <p:nvPr/>
        </p:nvSpPr>
        <p:spPr>
          <a:xfrm>
            <a:off x="570257" y="362187"/>
            <a:ext cx="8670408" cy="65172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rgbClr val="42B6E6"/>
                </a:solidFill>
                <a:latin typeface="+mj-lt"/>
                <a:ea typeface="+mj-ea"/>
                <a:cs typeface="Calibri Light" panose="020F0302020204030204" pitchFamily="34" charset="0"/>
              </a:defRPr>
            </a:lvl1pPr>
          </a:lstStyle>
          <a:p>
            <a:r>
              <a:rPr lang="en-GB" sz="3400" b="1" dirty="0">
                <a:solidFill>
                  <a:srgbClr val="002060"/>
                </a:solidFill>
                <a:latin typeface="Aleo"/>
                <a:cs typeface="Calibri Light"/>
              </a:rPr>
              <a:t>References</a:t>
            </a:r>
          </a:p>
        </p:txBody>
      </p:sp>
      <p:sp>
        <p:nvSpPr>
          <p:cNvPr id="5" name="Content Placeholder 2">
            <a:extLst>
              <a:ext uri="{FF2B5EF4-FFF2-40B4-BE49-F238E27FC236}">
                <a16:creationId xmlns:a16="http://schemas.microsoft.com/office/drawing/2014/main" id="{0FDE6A3A-09FF-1FF2-175F-ECBFB090C341}"/>
              </a:ext>
            </a:extLst>
          </p:cNvPr>
          <p:cNvSpPr>
            <a:spLocks noGrp="1"/>
          </p:cNvSpPr>
          <p:nvPr>
            <p:ph idx="1"/>
          </p:nvPr>
        </p:nvSpPr>
        <p:spPr>
          <a:xfrm>
            <a:off x="570257" y="1247247"/>
            <a:ext cx="11051485" cy="5159856"/>
          </a:xfrm>
        </p:spPr>
        <p:txBody>
          <a:bodyPr vert="horz" lIns="91440" tIns="45720" rIns="91440" bIns="45720" rtlCol="0" anchor="t">
            <a:normAutofit/>
          </a:bodyPr>
          <a:lstStyle/>
          <a:p>
            <a:pPr marL="457200" indent="-457200">
              <a:buFont typeface="+mj-lt"/>
              <a:buAutoNum type="arabicPeriod"/>
            </a:pPr>
            <a:endParaRPr lang="en-GB" sz="1800" b="1" dirty="0">
              <a:solidFill>
                <a:srgbClr val="002060"/>
              </a:solidFill>
              <a:latin typeface="+mj-lt"/>
              <a:ea typeface="Calibri Light"/>
            </a:endParaRPr>
          </a:p>
          <a:p>
            <a:pPr marL="457200" indent="-457200">
              <a:buFont typeface="+mj-lt"/>
              <a:buAutoNum type="arabicPeriod"/>
            </a:pPr>
            <a:r>
              <a:rPr lang="en-GB" sz="1800" dirty="0">
                <a:solidFill>
                  <a:srgbClr val="42B6E6"/>
                </a:solidFill>
                <a:latin typeface="Open Sans"/>
                <a:ea typeface="Open Sans"/>
                <a:cs typeface="Calibri Light"/>
                <a:hlinkClick r:id="rId2">
                  <a:extLst>
                    <a:ext uri="{A12FA001-AC4F-418D-AE19-62706E023703}">
                      <ahyp:hlinkClr xmlns:ahyp="http://schemas.microsoft.com/office/drawing/2018/hyperlinkcolor" val="tx"/>
                    </a:ext>
                  </a:extLst>
                </a:hlinkClick>
              </a:rPr>
              <a:t>NHS England statin intolerance pathway</a:t>
            </a:r>
            <a:endParaRPr lang="en-GB" sz="1800" dirty="0">
              <a:solidFill>
                <a:srgbClr val="42B6E6"/>
              </a:solidFill>
              <a:latin typeface="Open Sans"/>
              <a:ea typeface="Open Sans"/>
              <a:cs typeface="Calibri Light"/>
            </a:endParaRPr>
          </a:p>
          <a:p>
            <a:pPr marL="457200" indent="-457200">
              <a:buFont typeface="+mj-lt"/>
              <a:buAutoNum type="arabicPeriod"/>
            </a:pPr>
            <a:r>
              <a:rPr lang="en-GB" sz="1800" dirty="0">
                <a:solidFill>
                  <a:srgbClr val="42B6E6"/>
                </a:solidFill>
                <a:latin typeface="Open Sans"/>
                <a:ea typeface="Open Sans"/>
                <a:cs typeface="Calibri Light"/>
                <a:hlinkClick r:id="rId3">
                  <a:extLst>
                    <a:ext uri="{A12FA001-AC4F-418D-AE19-62706E023703}">
                      <ahyp:hlinkClr xmlns:ahyp="http://schemas.microsoft.com/office/drawing/2018/hyperlinkcolor" val="tx"/>
                    </a:ext>
                  </a:extLst>
                </a:hlinkClick>
              </a:rPr>
              <a:t>NICE cardiovascular disease prevention clinical guidance</a:t>
            </a:r>
            <a:endParaRPr lang="en-GB" sz="1800" dirty="0">
              <a:solidFill>
                <a:srgbClr val="42B6E6"/>
              </a:solidFill>
              <a:latin typeface="Open Sans"/>
              <a:ea typeface="Open Sans"/>
              <a:cs typeface="Calibri Light"/>
            </a:endParaRPr>
          </a:p>
          <a:p>
            <a:pPr marL="457200" indent="-457200">
              <a:buFont typeface="+mj-lt"/>
              <a:buAutoNum type="arabicPeriod"/>
            </a:pPr>
            <a:r>
              <a:rPr lang="en-GB" sz="1800" dirty="0">
                <a:solidFill>
                  <a:srgbClr val="42B6E6"/>
                </a:solidFill>
                <a:latin typeface="Open Sans"/>
                <a:ea typeface="Open Sans"/>
                <a:cs typeface="Calibri Light"/>
                <a:hlinkClick r:id="rId4">
                  <a:extLst>
                    <a:ext uri="{A12FA001-AC4F-418D-AE19-62706E023703}">
                      <ahyp:hlinkClr xmlns:ahyp="http://schemas.microsoft.com/office/drawing/2018/hyperlinkcolor" val="tx"/>
                    </a:ext>
                  </a:extLst>
                </a:hlinkClick>
              </a:rPr>
              <a:t>ESC Guidelines on cardiovascular disease prevention</a:t>
            </a:r>
            <a:endParaRPr lang="en-GB" sz="1800" dirty="0">
              <a:solidFill>
                <a:srgbClr val="42B6E6"/>
              </a:solidFill>
              <a:latin typeface="Open Sans"/>
              <a:ea typeface="Open Sans"/>
              <a:cs typeface="Calibri Light"/>
            </a:endParaRPr>
          </a:p>
          <a:p>
            <a:pPr marL="457200" indent="-457200">
              <a:buFont typeface="+mj-lt"/>
              <a:buAutoNum type="arabicPeriod"/>
            </a:pPr>
            <a:r>
              <a:rPr lang="en-GB" sz="1800" dirty="0">
                <a:solidFill>
                  <a:srgbClr val="42B6E6"/>
                </a:solidFill>
                <a:latin typeface="Open Sans"/>
                <a:ea typeface="Open Sans"/>
                <a:cs typeface="Calibri Light"/>
                <a:hlinkClick r:id="rId5">
                  <a:extLst>
                    <a:ext uri="{A12FA001-AC4F-418D-AE19-62706E023703}">
                      <ahyp:hlinkClr xmlns:ahyp="http://schemas.microsoft.com/office/drawing/2018/hyperlinkcolor" val="tx"/>
                    </a:ext>
                  </a:extLst>
                </a:hlinkClick>
              </a:rPr>
              <a:t>Summary of National Guidance for Lipid Management for Primary and Secondary Prevention of CVD – AAC Subgroup March 2020</a:t>
            </a:r>
          </a:p>
          <a:p>
            <a:pPr marL="0" indent="0">
              <a:buNone/>
            </a:pPr>
            <a:endParaRPr lang="en-GB" sz="1800" dirty="0">
              <a:latin typeface="Calibri Light"/>
              <a:cs typeface="Calibri Light"/>
            </a:endParaRPr>
          </a:p>
        </p:txBody>
      </p:sp>
    </p:spTree>
    <p:extLst>
      <p:ext uri="{BB962C8B-B14F-4D97-AF65-F5344CB8AC3E}">
        <p14:creationId xmlns:p14="http://schemas.microsoft.com/office/powerpoint/2010/main" val="25498174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4">
            <a:extLst>
              <a:ext uri="{FF2B5EF4-FFF2-40B4-BE49-F238E27FC236}">
                <a16:creationId xmlns:a16="http://schemas.microsoft.com/office/drawing/2014/main" id="{BDB056D2-D794-7CFD-5477-D161A2B7FB87}"/>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6167438" y="0"/>
            <a:ext cx="6024561" cy="6857999"/>
          </a:xfrm>
          <a:prstGeom prst="rect">
            <a:avLst/>
          </a:prstGeom>
        </p:spPr>
      </p:pic>
      <p:sp>
        <p:nvSpPr>
          <p:cNvPr id="19" name="Rectangle 18">
            <a:extLst>
              <a:ext uri="{FF2B5EF4-FFF2-40B4-BE49-F238E27FC236}">
                <a16:creationId xmlns:a16="http://schemas.microsoft.com/office/drawing/2014/main" id="{E3AD6D0B-23FE-DCEF-055C-E0CF6B0E416A}"/>
              </a:ext>
            </a:extLst>
          </p:cNvPr>
          <p:cNvSpPr/>
          <p:nvPr/>
        </p:nvSpPr>
        <p:spPr>
          <a:xfrm>
            <a:off x="6167438" y="1304926"/>
            <a:ext cx="6024562" cy="5553074"/>
          </a:xfrm>
          <a:prstGeom prst="rect">
            <a:avLst/>
          </a:prstGeom>
          <a:gradFill>
            <a:gsLst>
              <a:gs pos="9000">
                <a:schemeClr val="accent1">
                  <a:lumMod val="4000"/>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3" name="Title 2">
            <a:extLst>
              <a:ext uri="{FF2B5EF4-FFF2-40B4-BE49-F238E27FC236}">
                <a16:creationId xmlns:a16="http://schemas.microsoft.com/office/drawing/2014/main" id="{0A9F923C-4401-A478-63D7-4A32BCC4EDB3}"/>
              </a:ext>
            </a:extLst>
          </p:cNvPr>
          <p:cNvSpPr>
            <a:spLocks noGrp="1"/>
          </p:cNvSpPr>
          <p:nvPr>
            <p:ph type="title"/>
          </p:nvPr>
        </p:nvSpPr>
        <p:spPr>
          <a:xfrm>
            <a:off x="443429" y="71342"/>
            <a:ext cx="10515600" cy="1325563"/>
          </a:xfrm>
        </p:spPr>
        <p:txBody>
          <a:bodyPr>
            <a:normAutofit/>
          </a:bodyPr>
          <a:lstStyle/>
          <a:p>
            <a:r>
              <a:rPr lang="en-US" sz="3400" dirty="0">
                <a:solidFill>
                  <a:srgbClr val="002060"/>
                </a:solidFill>
                <a:latin typeface="Aleo"/>
                <a:ea typeface="Open Sans"/>
                <a:cs typeface="Open Sans"/>
              </a:rPr>
              <a:t>Thank you</a:t>
            </a:r>
          </a:p>
        </p:txBody>
      </p:sp>
      <p:sp>
        <p:nvSpPr>
          <p:cNvPr id="4" name="Content Placeholder 3">
            <a:extLst>
              <a:ext uri="{FF2B5EF4-FFF2-40B4-BE49-F238E27FC236}">
                <a16:creationId xmlns:a16="http://schemas.microsoft.com/office/drawing/2014/main" id="{C4E7CAEF-AB42-0D93-45AE-A88906200880}"/>
              </a:ext>
            </a:extLst>
          </p:cNvPr>
          <p:cNvSpPr>
            <a:spLocks noGrp="1"/>
          </p:cNvSpPr>
          <p:nvPr>
            <p:ph sz="half" idx="1"/>
          </p:nvPr>
        </p:nvSpPr>
        <p:spPr/>
        <p:txBody>
          <a:bodyPr vert="horz" lIns="91440" tIns="45720" rIns="91440" bIns="45720" rtlCol="0" anchor="t">
            <a:normAutofit/>
          </a:bodyPr>
          <a:lstStyle/>
          <a:p>
            <a:pPr>
              <a:lnSpc>
                <a:spcPct val="100000"/>
              </a:lnSpc>
              <a:spcAft>
                <a:spcPts val="1800"/>
              </a:spcAft>
            </a:pPr>
            <a:r>
              <a:rPr lang="en-US" sz="1800" b="1" dirty="0">
                <a:solidFill>
                  <a:srgbClr val="002060"/>
                </a:solidFill>
                <a:latin typeface="Open Sans"/>
                <a:ea typeface="Open Sans"/>
                <a:cs typeface="Open Sans"/>
              </a:rPr>
              <a:t>Sign up to our monthly newsletter to </a:t>
            </a:r>
            <a:br>
              <a:rPr lang="en-US" sz="1800" b="1" dirty="0"/>
            </a:br>
            <a:r>
              <a:rPr lang="en-US" sz="1800" b="1" dirty="0">
                <a:solidFill>
                  <a:srgbClr val="002060"/>
                </a:solidFill>
                <a:latin typeface="Open Sans"/>
                <a:ea typeface="Open Sans"/>
                <a:cs typeface="Open Sans"/>
              </a:rPr>
              <a:t>receive the latest news, opportunities </a:t>
            </a:r>
            <a:br>
              <a:rPr lang="en-US" sz="1800" b="1" dirty="0"/>
            </a:br>
            <a:r>
              <a:rPr lang="en-US" sz="1800" b="1" dirty="0">
                <a:solidFill>
                  <a:srgbClr val="002060"/>
                </a:solidFill>
                <a:latin typeface="Open Sans"/>
                <a:ea typeface="Open Sans"/>
                <a:cs typeface="Open Sans"/>
              </a:rPr>
              <a:t>and events from UCLPartners</a:t>
            </a:r>
          </a:p>
          <a:p>
            <a:pPr marL="503555" lvl="2">
              <a:spcBef>
                <a:spcPts val="300"/>
              </a:spcBef>
              <a:spcAft>
                <a:spcPts val="1500"/>
              </a:spcAft>
            </a:pPr>
            <a:r>
              <a:rPr lang="en-US" sz="1800" dirty="0">
                <a:solidFill>
                  <a:srgbClr val="002060"/>
                </a:solidFill>
                <a:latin typeface="Open Sans"/>
                <a:ea typeface="Open Sans"/>
                <a:cs typeface="Open Sans"/>
                <a:hlinkClick r:id="rId3">
                  <a:extLst>
                    <a:ext uri="{A12FA001-AC4F-418D-AE19-62706E023703}">
                      <ahyp:hlinkClr xmlns:ahyp="http://schemas.microsoft.com/office/drawing/2018/hyperlinkcolor" val="tx"/>
                    </a:ext>
                  </a:extLst>
                </a:hlinkClick>
              </a:rPr>
              <a:t>UCLPartners.com/newsletter</a:t>
            </a:r>
            <a:endParaRPr lang="en-US" sz="1800" dirty="0">
              <a:solidFill>
                <a:srgbClr val="002060"/>
              </a:solidFill>
              <a:latin typeface="Open Sans"/>
              <a:ea typeface="Open Sans"/>
              <a:cs typeface="Open Sans"/>
            </a:endParaRPr>
          </a:p>
          <a:p>
            <a:pPr marL="503555" lvl="2">
              <a:spcBef>
                <a:spcPts val="300"/>
              </a:spcBef>
              <a:spcAft>
                <a:spcPts val="1500"/>
              </a:spcAft>
            </a:pPr>
            <a:endParaRPr lang="en-US" sz="1800" dirty="0">
              <a:solidFill>
                <a:srgbClr val="002060"/>
              </a:solidFill>
              <a:latin typeface="Open Sans"/>
              <a:ea typeface="Calibri" panose="020F0502020204030204"/>
              <a:cs typeface="Calibri" panose="020F0502020204030204"/>
            </a:endParaRPr>
          </a:p>
          <a:p>
            <a:pPr marL="503555" lvl="2">
              <a:spcBef>
                <a:spcPts val="300"/>
              </a:spcBef>
              <a:spcAft>
                <a:spcPts val="1500"/>
              </a:spcAft>
            </a:pPr>
            <a:r>
              <a:rPr lang="en-US" sz="1800" dirty="0">
                <a:solidFill>
                  <a:srgbClr val="002060"/>
                </a:solidFill>
                <a:latin typeface="Open Sans"/>
                <a:ea typeface="Open Sans"/>
                <a:cs typeface="Open Sans"/>
                <a:hlinkClick r:id="rId4">
                  <a:extLst>
                    <a:ext uri="{A12FA001-AC4F-418D-AE19-62706E023703}">
                      <ahyp:hlinkClr xmlns:ahyp="http://schemas.microsoft.com/office/drawing/2018/hyperlinkcolor" val="tx"/>
                    </a:ext>
                  </a:extLst>
                </a:hlinkClick>
              </a:rPr>
              <a:t>www.uclpartners.com</a:t>
            </a:r>
            <a:r>
              <a:rPr lang="en-US" sz="1800" dirty="0">
                <a:solidFill>
                  <a:srgbClr val="002060"/>
                </a:solidFill>
                <a:latin typeface="Open Sans"/>
                <a:ea typeface="Open Sans"/>
                <a:cs typeface="Open Sans"/>
              </a:rPr>
              <a:t>             </a:t>
            </a:r>
          </a:p>
          <a:p>
            <a:pPr marL="503555" lvl="2">
              <a:spcBef>
                <a:spcPts val="300"/>
              </a:spcBef>
              <a:spcAft>
                <a:spcPts val="1500"/>
              </a:spcAft>
            </a:pPr>
            <a:r>
              <a:rPr lang="en-US" sz="1800" dirty="0">
                <a:solidFill>
                  <a:srgbClr val="002060"/>
                </a:solidFill>
                <a:latin typeface="Open Sans"/>
                <a:ea typeface="Open Sans"/>
                <a:cs typeface="Open Sans"/>
                <a:hlinkClick r:id="rId5">
                  <a:extLst>
                    <a:ext uri="{A12FA001-AC4F-418D-AE19-62706E023703}">
                      <ahyp:hlinkClr xmlns:ahyp="http://schemas.microsoft.com/office/drawing/2018/hyperlinkcolor" val="tx"/>
                    </a:ext>
                  </a:extLst>
                </a:hlinkClick>
              </a:rPr>
              <a:t>@uclpartners</a:t>
            </a:r>
            <a:r>
              <a:rPr lang="en-US" sz="1800" dirty="0">
                <a:solidFill>
                  <a:srgbClr val="002060"/>
                </a:solidFill>
                <a:latin typeface="Open Sans"/>
                <a:ea typeface="Open Sans"/>
                <a:cs typeface="Open Sans"/>
              </a:rPr>
              <a:t>             </a:t>
            </a:r>
          </a:p>
          <a:p>
            <a:pPr marL="503555" lvl="2">
              <a:spcBef>
                <a:spcPts val="300"/>
              </a:spcBef>
              <a:spcAft>
                <a:spcPts val="1500"/>
              </a:spcAft>
            </a:pPr>
            <a:r>
              <a:rPr lang="en-US" sz="1800" dirty="0">
                <a:solidFill>
                  <a:srgbClr val="002060"/>
                </a:solidFill>
                <a:latin typeface="Open Sans"/>
                <a:ea typeface="Open Sans"/>
                <a:cs typeface="Open Sans"/>
                <a:hlinkClick r:id="rId6">
                  <a:extLst>
                    <a:ext uri="{A12FA001-AC4F-418D-AE19-62706E023703}">
                      <ahyp:hlinkClr xmlns:ahyp="http://schemas.microsoft.com/office/drawing/2018/hyperlinkcolor" val="tx"/>
                    </a:ext>
                  </a:extLst>
                </a:hlinkClick>
              </a:rPr>
              <a:t>linkedin/company/uclpartners</a:t>
            </a:r>
            <a:endParaRPr lang="en-US" sz="1800" dirty="0">
              <a:solidFill>
                <a:srgbClr val="002060"/>
              </a:solidFill>
              <a:latin typeface="Open Sans"/>
              <a:ea typeface="Open Sans"/>
              <a:cs typeface="Open Sans"/>
            </a:endParaRPr>
          </a:p>
          <a:p>
            <a:pPr marL="503555" lvl="2">
              <a:spcBef>
                <a:spcPts val="300"/>
              </a:spcBef>
              <a:spcAft>
                <a:spcPts val="1500"/>
              </a:spcAft>
            </a:pPr>
            <a:r>
              <a:rPr lang="en-GB" sz="1800" dirty="0">
                <a:solidFill>
                  <a:srgbClr val="002060"/>
                </a:solidFill>
                <a:latin typeface="Open Sans"/>
                <a:ea typeface="Open Sans"/>
                <a:cs typeface="Open Sans"/>
                <a:hlinkClick r:id="rId7">
                  <a:extLst>
                    <a:ext uri="{A12FA001-AC4F-418D-AE19-62706E023703}">
                      <ahyp:hlinkClr xmlns:ahyp="http://schemas.microsoft.com/office/drawing/2018/hyperlinkcolor" val="tx"/>
                    </a:ext>
                  </a:extLst>
                </a:hlinkClick>
              </a:rPr>
              <a:t>CVDACTION@uclpartners.com</a:t>
            </a:r>
            <a:endParaRPr lang="en-GB" sz="1800" dirty="0">
              <a:solidFill>
                <a:srgbClr val="002060"/>
              </a:solidFill>
              <a:latin typeface="Open Sans"/>
              <a:ea typeface="Open Sans"/>
              <a:cs typeface="Open Sans"/>
            </a:endParaRPr>
          </a:p>
          <a:p>
            <a:pPr marL="0" lvl="1">
              <a:spcAft>
                <a:spcPts val="1500"/>
              </a:spcAft>
            </a:pPr>
            <a:endParaRPr lang="en-US" sz="1800" dirty="0">
              <a:solidFill>
                <a:schemeClr val="accent1"/>
              </a:solidFill>
            </a:endParaRPr>
          </a:p>
          <a:p>
            <a:endParaRPr lang="en-US" sz="1800" dirty="0">
              <a:solidFill>
                <a:schemeClr val="accent1"/>
              </a:solidFill>
            </a:endParaRPr>
          </a:p>
        </p:txBody>
      </p:sp>
      <p:pic>
        <p:nvPicPr>
          <p:cNvPr id="11" name="Picture 10" descr="Logo, icon&#10;&#10;Description automatically generated">
            <a:extLst>
              <a:ext uri="{FF2B5EF4-FFF2-40B4-BE49-F238E27FC236}">
                <a16:creationId xmlns:a16="http://schemas.microsoft.com/office/drawing/2014/main" id="{F2029A40-033B-A93F-8A91-C812D61206AA}"/>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442913" y="3331165"/>
            <a:ext cx="401901" cy="401901"/>
          </a:xfrm>
          <a:prstGeom prst="rect">
            <a:avLst/>
          </a:prstGeom>
        </p:spPr>
      </p:pic>
      <p:pic>
        <p:nvPicPr>
          <p:cNvPr id="12" name="Picture 11">
            <a:extLst>
              <a:ext uri="{FF2B5EF4-FFF2-40B4-BE49-F238E27FC236}">
                <a16:creationId xmlns:a16="http://schemas.microsoft.com/office/drawing/2014/main" id="{810F488E-CD09-D67B-752E-A7ECF0E54C6E}"/>
              </a:ext>
            </a:extLst>
          </p:cNvPr>
          <p:cNvPicPr>
            <a:picLocks noChangeAspect="1"/>
          </p:cNvPicPr>
          <p:nvPr/>
        </p:nvPicPr>
        <p:blipFill>
          <a:blip r:embed="rId9" cstate="screen">
            <a:extLst>
              <a:ext uri="{28A0092B-C50C-407E-A947-70E740481C1C}">
                <a14:useLocalDpi xmlns:a14="http://schemas.microsoft.com/office/drawing/2010/main" val="0"/>
              </a:ext>
            </a:extLst>
          </a:blip>
          <a:srcRect/>
          <a:stretch/>
        </p:blipFill>
        <p:spPr>
          <a:xfrm>
            <a:off x="414883" y="3817738"/>
            <a:ext cx="401901" cy="401901"/>
          </a:xfrm>
          <a:prstGeom prst="rect">
            <a:avLst/>
          </a:prstGeom>
        </p:spPr>
      </p:pic>
      <p:pic>
        <p:nvPicPr>
          <p:cNvPr id="13" name="Picture 12">
            <a:extLst>
              <a:ext uri="{FF2B5EF4-FFF2-40B4-BE49-F238E27FC236}">
                <a16:creationId xmlns:a16="http://schemas.microsoft.com/office/drawing/2014/main" id="{A42A72C0-B20A-0387-C148-006032A537D1}"/>
              </a:ext>
            </a:extLst>
          </p:cNvPr>
          <p:cNvPicPr>
            <a:picLocks noChangeAspect="1"/>
          </p:cNvPicPr>
          <p:nvPr/>
        </p:nvPicPr>
        <p:blipFill>
          <a:blip r:embed="rId10" cstate="screen">
            <a:extLst>
              <a:ext uri="{28A0092B-C50C-407E-A947-70E740481C1C}">
                <a14:useLocalDpi xmlns:a14="http://schemas.microsoft.com/office/drawing/2010/main" val="0"/>
              </a:ext>
            </a:extLst>
          </a:blip>
          <a:srcRect/>
          <a:stretch/>
        </p:blipFill>
        <p:spPr>
          <a:xfrm>
            <a:off x="442913" y="4264594"/>
            <a:ext cx="401901" cy="401901"/>
          </a:xfrm>
          <a:prstGeom prst="rect">
            <a:avLst/>
          </a:prstGeom>
        </p:spPr>
      </p:pic>
      <p:pic>
        <p:nvPicPr>
          <p:cNvPr id="14" name="Picture 13">
            <a:extLst>
              <a:ext uri="{FF2B5EF4-FFF2-40B4-BE49-F238E27FC236}">
                <a16:creationId xmlns:a16="http://schemas.microsoft.com/office/drawing/2014/main" id="{77805780-48E6-1BD5-424A-24B6EB3DA017}"/>
              </a:ext>
            </a:extLst>
          </p:cNvPr>
          <p:cNvPicPr>
            <a:picLocks noChangeAspect="1"/>
          </p:cNvPicPr>
          <p:nvPr/>
        </p:nvPicPr>
        <p:blipFill>
          <a:blip r:embed="rId11" cstate="screen">
            <a:extLst>
              <a:ext uri="{28A0092B-C50C-407E-A947-70E740481C1C}">
                <a14:useLocalDpi xmlns:a14="http://schemas.microsoft.com/office/drawing/2010/main" val="0"/>
              </a:ext>
            </a:extLst>
          </a:blip>
          <a:srcRect/>
          <a:stretch/>
        </p:blipFill>
        <p:spPr>
          <a:xfrm>
            <a:off x="442912" y="4756574"/>
            <a:ext cx="401901" cy="447804"/>
          </a:xfrm>
          <a:prstGeom prst="rect">
            <a:avLst/>
          </a:prstGeom>
        </p:spPr>
      </p:pic>
      <p:pic>
        <p:nvPicPr>
          <p:cNvPr id="15" name="Picture 14">
            <a:extLst>
              <a:ext uri="{FF2B5EF4-FFF2-40B4-BE49-F238E27FC236}">
                <a16:creationId xmlns:a16="http://schemas.microsoft.com/office/drawing/2014/main" id="{9E7BC7B1-D499-F1D8-B90E-2A0BCF135F5F}"/>
              </a:ext>
            </a:extLst>
          </p:cNvPr>
          <p:cNvPicPr>
            <a:picLocks noChangeAspect="1"/>
          </p:cNvPicPr>
          <p:nvPr/>
        </p:nvPicPr>
        <p:blipFill>
          <a:blip r:embed="rId12" cstate="screen">
            <a:extLst>
              <a:ext uri="{28A0092B-C50C-407E-A947-70E740481C1C}">
                <a14:useLocalDpi xmlns:a14="http://schemas.microsoft.com/office/drawing/2010/main" val="0"/>
              </a:ext>
            </a:extLst>
          </a:blip>
          <a:srcRect/>
          <a:stretch/>
        </p:blipFill>
        <p:spPr>
          <a:xfrm>
            <a:off x="511684" y="2367149"/>
            <a:ext cx="401901" cy="401901"/>
          </a:xfrm>
          <a:prstGeom prst="rect">
            <a:avLst/>
          </a:prstGeom>
        </p:spPr>
      </p:pic>
      <p:pic>
        <p:nvPicPr>
          <p:cNvPr id="17" name="Picture 16">
            <a:extLst>
              <a:ext uri="{FF2B5EF4-FFF2-40B4-BE49-F238E27FC236}">
                <a16:creationId xmlns:a16="http://schemas.microsoft.com/office/drawing/2014/main" id="{3F70BFB4-AE32-CCEB-D789-35505DFBB729}"/>
              </a:ext>
            </a:extLst>
          </p:cNvPr>
          <p:cNvPicPr>
            <a:picLocks/>
          </p:cNvPicPr>
          <p:nvPr/>
        </p:nvPicPr>
        <p:blipFill>
          <a:blip r:embed="rId13" cstate="screen">
            <a:extLst>
              <a:ext uri="{28A0092B-C50C-407E-A947-70E740481C1C}">
                <a14:useLocalDpi xmlns:a14="http://schemas.microsoft.com/office/drawing/2010/main" val="0"/>
              </a:ext>
            </a:extLst>
          </a:blip>
          <a:stretch>
            <a:fillRect/>
          </a:stretch>
        </p:blipFill>
        <p:spPr>
          <a:xfrm>
            <a:off x="442913" y="6452625"/>
            <a:ext cx="9753372" cy="72000"/>
          </a:xfrm>
          <a:prstGeom prst="rect">
            <a:avLst/>
          </a:prstGeom>
        </p:spPr>
      </p:pic>
      <p:pic>
        <p:nvPicPr>
          <p:cNvPr id="18" name="Picture 17">
            <a:extLst>
              <a:ext uri="{FF2B5EF4-FFF2-40B4-BE49-F238E27FC236}">
                <a16:creationId xmlns:a16="http://schemas.microsoft.com/office/drawing/2014/main" id="{AEB53AF2-3CC9-2CEA-F985-8C92BB87CEB3}"/>
              </a:ext>
            </a:extLst>
          </p:cNvPr>
          <p:cNvPicPr>
            <a:picLocks noChangeAspect="1"/>
          </p:cNvPicPr>
          <p:nvPr/>
        </p:nvPicPr>
        <p:blipFill>
          <a:blip r:embed="rId14" cstate="screen">
            <a:extLst>
              <a:ext uri="{28A0092B-C50C-407E-A947-70E740481C1C}">
                <a14:useLocalDpi xmlns:a14="http://schemas.microsoft.com/office/drawing/2010/main" val="0"/>
              </a:ext>
            </a:extLst>
          </a:blip>
          <a:srcRect/>
          <a:stretch/>
        </p:blipFill>
        <p:spPr>
          <a:xfrm>
            <a:off x="10083452" y="5756359"/>
            <a:ext cx="1844588" cy="948645"/>
          </a:xfrm>
          <a:prstGeom prst="rect">
            <a:avLst/>
          </a:prstGeom>
        </p:spPr>
      </p:pic>
      <p:cxnSp>
        <p:nvCxnSpPr>
          <p:cNvPr id="5" name="Straight Connector 4">
            <a:extLst>
              <a:ext uri="{FF2B5EF4-FFF2-40B4-BE49-F238E27FC236}">
                <a16:creationId xmlns:a16="http://schemas.microsoft.com/office/drawing/2014/main" id="{0EF0474D-DB60-4AFA-8887-2412259EF517}"/>
              </a:ext>
            </a:extLst>
          </p:cNvPr>
          <p:cNvCxnSpPr/>
          <p:nvPr/>
        </p:nvCxnSpPr>
        <p:spPr>
          <a:xfrm>
            <a:off x="442913" y="3056900"/>
            <a:ext cx="5581650"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36447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DC94EEE-B8D8-682A-0C63-5E9891EF4729}"/>
              </a:ext>
            </a:extLst>
          </p:cNvPr>
          <p:cNvSpPr txBox="1"/>
          <p:nvPr/>
        </p:nvSpPr>
        <p:spPr>
          <a:xfrm>
            <a:off x="348343" y="371078"/>
            <a:ext cx="8525656" cy="615553"/>
          </a:xfrm>
          <a:prstGeom prst="rect">
            <a:avLst/>
          </a:prstGeom>
          <a:noFill/>
        </p:spPr>
        <p:txBody>
          <a:bodyPr wrap="square" lIns="91440" tIns="45720" rIns="91440" bIns="45720" anchor="t">
            <a:spAutoFit/>
          </a:bodyPr>
          <a:lstStyle/>
          <a:p>
            <a:r>
              <a:rPr lang="en-GB" sz="3400" b="1" i="0" u="none" strike="noStrike" dirty="0">
                <a:solidFill>
                  <a:srgbClr val="002060"/>
                </a:solidFill>
                <a:effectLst/>
                <a:latin typeface="Aleo"/>
              </a:rPr>
              <a:t>Version tracker</a:t>
            </a:r>
            <a:endParaRPr lang="en-GB" sz="3400" b="1" dirty="0">
              <a:solidFill>
                <a:srgbClr val="002060"/>
              </a:solidFill>
              <a:latin typeface="Aleo"/>
            </a:endParaRPr>
          </a:p>
        </p:txBody>
      </p:sp>
      <p:graphicFrame>
        <p:nvGraphicFramePr>
          <p:cNvPr id="8" name="Table 4">
            <a:extLst>
              <a:ext uri="{FF2B5EF4-FFF2-40B4-BE49-F238E27FC236}">
                <a16:creationId xmlns:a16="http://schemas.microsoft.com/office/drawing/2014/main" id="{4EA923C1-35CD-B0B5-7B4E-C24EE23018FD}"/>
              </a:ext>
            </a:extLst>
          </p:cNvPr>
          <p:cNvGraphicFramePr>
            <a:graphicFrameLocks noGrp="1"/>
          </p:cNvGraphicFramePr>
          <p:nvPr>
            <p:extLst>
              <p:ext uri="{D42A27DB-BD31-4B8C-83A1-F6EECF244321}">
                <p14:modId xmlns:p14="http://schemas.microsoft.com/office/powerpoint/2010/main" val="3089532177"/>
              </p:ext>
            </p:extLst>
          </p:nvPr>
        </p:nvGraphicFramePr>
        <p:xfrm>
          <a:off x="348343" y="1212087"/>
          <a:ext cx="11508877" cy="1381760"/>
        </p:xfrm>
        <a:graphic>
          <a:graphicData uri="http://schemas.openxmlformats.org/drawingml/2006/table">
            <a:tbl>
              <a:tblPr firstRow="1" bandRow="1">
                <a:tableStyleId>{5C22544A-7EE6-4342-B048-85BDC9FD1C3A}</a:tableStyleId>
              </a:tblPr>
              <a:tblGrid>
                <a:gridCol w="1485777">
                  <a:extLst>
                    <a:ext uri="{9D8B030D-6E8A-4147-A177-3AD203B41FA5}">
                      <a16:colId xmlns:a16="http://schemas.microsoft.com/office/drawing/2014/main" val="876606574"/>
                    </a:ext>
                  </a:extLst>
                </a:gridCol>
                <a:gridCol w="1004669">
                  <a:extLst>
                    <a:ext uri="{9D8B030D-6E8A-4147-A177-3AD203B41FA5}">
                      <a16:colId xmlns:a16="http://schemas.microsoft.com/office/drawing/2014/main" val="3033652109"/>
                    </a:ext>
                  </a:extLst>
                </a:gridCol>
                <a:gridCol w="5444798">
                  <a:extLst>
                    <a:ext uri="{9D8B030D-6E8A-4147-A177-3AD203B41FA5}">
                      <a16:colId xmlns:a16="http://schemas.microsoft.com/office/drawing/2014/main" val="3214185504"/>
                    </a:ext>
                  </a:extLst>
                </a:gridCol>
                <a:gridCol w="1660574">
                  <a:extLst>
                    <a:ext uri="{9D8B030D-6E8A-4147-A177-3AD203B41FA5}">
                      <a16:colId xmlns:a16="http://schemas.microsoft.com/office/drawing/2014/main" val="3635614595"/>
                    </a:ext>
                  </a:extLst>
                </a:gridCol>
                <a:gridCol w="1913059">
                  <a:extLst>
                    <a:ext uri="{9D8B030D-6E8A-4147-A177-3AD203B41FA5}">
                      <a16:colId xmlns:a16="http://schemas.microsoft.com/office/drawing/2014/main" val="302848418"/>
                    </a:ext>
                  </a:extLst>
                </a:gridCol>
              </a:tblGrid>
              <a:tr h="0">
                <a:tc>
                  <a:txBody>
                    <a:bodyPr/>
                    <a:lstStyle/>
                    <a:p>
                      <a:pPr algn="ctr"/>
                      <a:r>
                        <a:rPr lang="en-GB" sz="1800" dirty="0">
                          <a:latin typeface="Open Sans"/>
                        </a:rPr>
                        <a:t>Version</a:t>
                      </a:r>
                    </a:p>
                  </a:txBody>
                  <a:tcPr>
                    <a:solidFill>
                      <a:srgbClr val="15375D"/>
                    </a:solidFill>
                  </a:tcPr>
                </a:tc>
                <a:tc>
                  <a:txBody>
                    <a:bodyPr/>
                    <a:lstStyle/>
                    <a:p>
                      <a:pPr algn="ctr"/>
                      <a:r>
                        <a:rPr lang="en-GB" sz="1800" dirty="0">
                          <a:latin typeface="Open Sans"/>
                        </a:rPr>
                        <a:t>Edition</a:t>
                      </a:r>
                    </a:p>
                  </a:txBody>
                  <a:tcPr>
                    <a:solidFill>
                      <a:srgbClr val="15375D"/>
                    </a:solidFill>
                  </a:tcPr>
                </a:tc>
                <a:tc>
                  <a:txBody>
                    <a:bodyPr/>
                    <a:lstStyle/>
                    <a:p>
                      <a:pPr algn="ctr"/>
                      <a:r>
                        <a:rPr lang="en-GB" sz="1800" dirty="0">
                          <a:latin typeface="Open Sans"/>
                        </a:rPr>
                        <a:t>Changes Made</a:t>
                      </a:r>
                    </a:p>
                  </a:txBody>
                  <a:tcPr>
                    <a:solidFill>
                      <a:srgbClr val="15375D"/>
                    </a:solidFill>
                  </a:tcPr>
                </a:tc>
                <a:tc>
                  <a:txBody>
                    <a:bodyPr/>
                    <a:lstStyle/>
                    <a:p>
                      <a:pPr algn="ctr"/>
                      <a:r>
                        <a:rPr lang="en-US" sz="1800" dirty="0">
                          <a:latin typeface="Open Sans"/>
                        </a:rPr>
                        <a:t>Date amended</a:t>
                      </a:r>
                      <a:endParaRPr lang="en-GB" sz="1800" dirty="0">
                        <a:latin typeface="Open Sans"/>
                      </a:endParaRPr>
                    </a:p>
                  </a:txBody>
                  <a:tcPr>
                    <a:solidFill>
                      <a:srgbClr val="15375D"/>
                    </a:solidFill>
                  </a:tcPr>
                </a:tc>
                <a:tc>
                  <a:txBody>
                    <a:bodyPr/>
                    <a:lstStyle/>
                    <a:p>
                      <a:pPr algn="ctr"/>
                      <a:r>
                        <a:rPr lang="en-US" sz="1800" dirty="0">
                          <a:latin typeface="Open Sans"/>
                        </a:rPr>
                        <a:t>Review date</a:t>
                      </a:r>
                      <a:endParaRPr lang="en-GB" sz="1800" dirty="0">
                        <a:latin typeface="Open Sans"/>
                      </a:endParaRPr>
                    </a:p>
                  </a:txBody>
                  <a:tcPr>
                    <a:solidFill>
                      <a:srgbClr val="15375D"/>
                    </a:solidFill>
                  </a:tcPr>
                </a:tc>
                <a:extLst>
                  <a:ext uri="{0D108BD9-81ED-4DB2-BD59-A6C34878D82A}">
                    <a16:rowId xmlns:a16="http://schemas.microsoft.com/office/drawing/2014/main" val="9621947"/>
                  </a:ext>
                </a:extLst>
              </a:tr>
              <a:tr h="370840">
                <a:tc>
                  <a:txBody>
                    <a:bodyPr/>
                    <a:lstStyle/>
                    <a:p>
                      <a:pPr algn="ctr"/>
                      <a:r>
                        <a:rPr lang="en-GB" sz="1800" dirty="0">
                          <a:latin typeface="Open Sans"/>
                        </a:rPr>
                        <a:t>2</a:t>
                      </a:r>
                    </a:p>
                  </a:txBody>
                  <a:tcPr/>
                </a:tc>
                <a:tc>
                  <a:txBody>
                    <a:bodyPr/>
                    <a:lstStyle/>
                    <a:p>
                      <a:pPr algn="ctr"/>
                      <a:r>
                        <a:rPr lang="en-GB" sz="1800" dirty="0">
                          <a:latin typeface="Open Sans"/>
                        </a:rPr>
                        <a:t>2.0</a:t>
                      </a:r>
                    </a:p>
                  </a:txBody>
                  <a:tcPr/>
                </a:tc>
                <a:tc>
                  <a:txBody>
                    <a:bodyPr/>
                    <a:lstStyle/>
                    <a:p>
                      <a:pPr marL="285750" indent="-285750">
                        <a:buFont typeface="Arial" panose="020B0604020202020204" pitchFamily="34" charset="0"/>
                        <a:buChar char="•"/>
                      </a:pPr>
                      <a:r>
                        <a:rPr lang="en-GB" sz="1800" dirty="0">
                          <a:latin typeface="Open Sans"/>
                        </a:rPr>
                        <a:t>Updated lipid optimisation pathways</a:t>
                      </a:r>
                    </a:p>
                  </a:txBody>
                  <a:tcPr/>
                </a:tc>
                <a:tc>
                  <a:txBody>
                    <a:bodyPr/>
                    <a:lstStyle/>
                    <a:p>
                      <a:pPr marL="0" indent="0" algn="ctr">
                        <a:buNone/>
                      </a:pPr>
                      <a:r>
                        <a:rPr lang="en-GB" sz="1800" dirty="0">
                          <a:latin typeface="Open Sans"/>
                        </a:rPr>
                        <a:t>Jan 2024</a:t>
                      </a:r>
                    </a:p>
                  </a:txBody>
                  <a:tcPr/>
                </a:tc>
                <a:tc>
                  <a:txBody>
                    <a:bodyPr/>
                    <a:lstStyle/>
                    <a:p>
                      <a:pPr marL="0" indent="0" algn="ctr">
                        <a:buNone/>
                      </a:pPr>
                      <a:r>
                        <a:rPr lang="en-GB" sz="1800" dirty="0">
                          <a:latin typeface="Open Sans"/>
                        </a:rPr>
                        <a:t>Dec 2024</a:t>
                      </a:r>
                    </a:p>
                  </a:txBody>
                  <a:tcPr/>
                </a:tc>
                <a:extLst>
                  <a:ext uri="{0D108BD9-81ED-4DB2-BD59-A6C34878D82A}">
                    <a16:rowId xmlns:a16="http://schemas.microsoft.com/office/drawing/2014/main" val="1714548503"/>
                  </a:ext>
                </a:extLst>
              </a:tr>
              <a:tr h="370840">
                <a:tc>
                  <a:txBody>
                    <a:bodyPr/>
                    <a:lstStyle/>
                    <a:p>
                      <a:pPr algn="ctr"/>
                      <a:r>
                        <a:rPr lang="en-GB" sz="1800" dirty="0">
                          <a:latin typeface="Open Sans"/>
                        </a:rPr>
                        <a:t>2</a:t>
                      </a:r>
                    </a:p>
                  </a:txBody>
                  <a:tcPr/>
                </a:tc>
                <a:tc>
                  <a:txBody>
                    <a:bodyPr/>
                    <a:lstStyle/>
                    <a:p>
                      <a:pPr algn="ctr"/>
                      <a:r>
                        <a:rPr lang="en-GB" sz="1800" dirty="0">
                          <a:latin typeface="Open Sans"/>
                        </a:rPr>
                        <a:t>2.1</a:t>
                      </a:r>
                    </a:p>
                  </a:txBody>
                  <a:tcPr/>
                </a:tc>
                <a:tc>
                  <a:txBody>
                    <a:bodyPr/>
                    <a:lstStyle/>
                    <a:p>
                      <a:pPr marL="285750" indent="-285750">
                        <a:buFont typeface="Arial" panose="020B0604020202020204" pitchFamily="34" charset="0"/>
                        <a:buChar char="•"/>
                      </a:pPr>
                      <a:r>
                        <a:rPr lang="en-GB" sz="1800">
                          <a:latin typeface="Open Sans"/>
                        </a:rPr>
                        <a:t>Updated CVD ACTION logo and slide template</a:t>
                      </a:r>
                      <a:endParaRPr lang="en-GB" sz="1800" dirty="0">
                        <a:latin typeface="Open Sans"/>
                      </a:endParaRPr>
                    </a:p>
                  </a:txBody>
                  <a:tcPr/>
                </a:tc>
                <a:tc>
                  <a:txBody>
                    <a:bodyPr/>
                    <a:lstStyle/>
                    <a:p>
                      <a:pPr marL="0" indent="0" algn="ctr">
                        <a:buNone/>
                      </a:pPr>
                      <a:r>
                        <a:rPr lang="en-GB" sz="1800" dirty="0">
                          <a:latin typeface="Open Sans"/>
                        </a:rPr>
                        <a:t>March 2025</a:t>
                      </a:r>
                    </a:p>
                  </a:txBody>
                  <a:tcPr/>
                </a:tc>
                <a:tc>
                  <a:txBody>
                    <a:bodyPr/>
                    <a:lstStyle/>
                    <a:p>
                      <a:pPr marL="0" indent="0" algn="ctr">
                        <a:buNone/>
                      </a:pPr>
                      <a:r>
                        <a:rPr lang="en-GB" sz="1800" dirty="0">
                          <a:latin typeface="Open Sans"/>
                        </a:rPr>
                        <a:t>March 2026</a:t>
                      </a:r>
                    </a:p>
                  </a:txBody>
                  <a:tcPr/>
                </a:tc>
                <a:extLst>
                  <a:ext uri="{0D108BD9-81ED-4DB2-BD59-A6C34878D82A}">
                    <a16:rowId xmlns:a16="http://schemas.microsoft.com/office/drawing/2014/main" val="2707166026"/>
                  </a:ext>
                </a:extLst>
              </a:tr>
            </a:tbl>
          </a:graphicData>
        </a:graphic>
      </p:graphicFrame>
    </p:spTree>
    <p:extLst>
      <p:ext uri="{BB962C8B-B14F-4D97-AF65-F5344CB8AC3E}">
        <p14:creationId xmlns:p14="http://schemas.microsoft.com/office/powerpoint/2010/main" val="3538674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rrow: Right 13">
            <a:extLst>
              <a:ext uri="{FF2B5EF4-FFF2-40B4-BE49-F238E27FC236}">
                <a16:creationId xmlns:a16="http://schemas.microsoft.com/office/drawing/2014/main" id="{DCD2D24C-7049-8530-BA4B-86153376B203}"/>
              </a:ext>
            </a:extLst>
          </p:cNvPr>
          <p:cNvSpPr/>
          <p:nvPr/>
        </p:nvSpPr>
        <p:spPr>
          <a:xfrm rot="16200000" flipH="1">
            <a:off x="8736132" y="2401412"/>
            <a:ext cx="433949" cy="403007"/>
          </a:xfrm>
          <a:prstGeom prst="rightArrow">
            <a:avLst>
              <a:gd name="adj1" fmla="val 50000"/>
              <a:gd name="adj2" fmla="val 55961"/>
            </a:avLst>
          </a:prstGeom>
          <a:solidFill>
            <a:srgbClr val="1537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C90B295F-C360-34CE-02B2-96FDCACD9AD8}"/>
              </a:ext>
            </a:extLst>
          </p:cNvPr>
          <p:cNvSpPr txBox="1">
            <a:spLocks/>
          </p:cNvSpPr>
          <p:nvPr/>
        </p:nvSpPr>
        <p:spPr>
          <a:xfrm>
            <a:off x="557344" y="107531"/>
            <a:ext cx="8996088" cy="107320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rgbClr val="42B6E6"/>
                </a:solidFill>
                <a:latin typeface="+mj-lt"/>
                <a:ea typeface="+mj-ea"/>
                <a:cs typeface="Calibri Light" panose="020F03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400" b="1" dirty="0">
                <a:solidFill>
                  <a:srgbClr val="002060"/>
                </a:solidFill>
                <a:latin typeface="Aleo"/>
                <a:cs typeface="Calibri Light"/>
              </a:rPr>
              <a:t>Cholesterol: </a:t>
            </a:r>
          </a:p>
          <a:p>
            <a:pPr marL="0" marR="0" lvl="0" indent="0" algn="l" defTabSz="914400" rtl="0" eaLnBrk="1" fontAlgn="auto" latinLnBrk="0" hangingPunct="1">
              <a:lnSpc>
                <a:spcPct val="90000"/>
              </a:lnSpc>
              <a:spcBef>
                <a:spcPct val="0"/>
              </a:spcBef>
              <a:spcAft>
                <a:spcPts val="0"/>
              </a:spcAft>
              <a:buClrTx/>
              <a:buSzTx/>
              <a:buFontTx/>
              <a:buNone/>
              <a:tabLst/>
              <a:defRPr/>
            </a:pPr>
            <a:r>
              <a:rPr lang="en-US" b="1" dirty="0">
                <a:solidFill>
                  <a:srgbClr val="002060"/>
                </a:solidFill>
                <a:latin typeface="Aleo"/>
                <a:cs typeface="Calibri Light"/>
              </a:rPr>
              <a:t>Data To Inform Pathway Transformation</a:t>
            </a:r>
            <a:endParaRPr lang="en-GB" b="1" dirty="0">
              <a:solidFill>
                <a:srgbClr val="002060"/>
              </a:solidFill>
              <a:latin typeface="Aleo"/>
              <a:cs typeface="Calibri Light"/>
            </a:endParaRPr>
          </a:p>
        </p:txBody>
      </p:sp>
      <p:sp>
        <p:nvSpPr>
          <p:cNvPr id="10" name="Arrow: Right 9">
            <a:extLst>
              <a:ext uri="{FF2B5EF4-FFF2-40B4-BE49-F238E27FC236}">
                <a16:creationId xmlns:a16="http://schemas.microsoft.com/office/drawing/2014/main" id="{859BC2A2-3E0C-A381-11ED-5498C31BA2D0}"/>
              </a:ext>
            </a:extLst>
          </p:cNvPr>
          <p:cNvSpPr/>
          <p:nvPr/>
        </p:nvSpPr>
        <p:spPr>
          <a:xfrm rot="16200000" flipH="1">
            <a:off x="3112377" y="2393249"/>
            <a:ext cx="417624" cy="403007"/>
          </a:xfrm>
          <a:prstGeom prst="rightArrow">
            <a:avLst>
              <a:gd name="adj1" fmla="val 50000"/>
              <a:gd name="adj2" fmla="val 55961"/>
            </a:avLst>
          </a:prstGeom>
          <a:solidFill>
            <a:srgbClr val="1537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390F37E-8F98-C9D4-AEE5-21DF06E811BE}"/>
              </a:ext>
            </a:extLst>
          </p:cNvPr>
          <p:cNvSpPr/>
          <p:nvPr/>
        </p:nvSpPr>
        <p:spPr>
          <a:xfrm>
            <a:off x="6189261" y="2807737"/>
            <a:ext cx="5527691" cy="684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FFFFFF"/>
                </a:solidFill>
                <a:effectLst/>
                <a:uLnTx/>
                <a:uFillTx/>
                <a:latin typeface="Open Sans"/>
                <a:ea typeface="Open Sans"/>
                <a:cs typeface="Open Sans"/>
              </a:rPr>
              <a:t>Holistic Proactive Care</a:t>
            </a:r>
            <a:endParaRPr lang="en-GB" b="1" i="0" u="none" strike="noStrike" kern="1200" cap="none" spc="0" normalizeH="0" baseline="0" noProof="0" dirty="0">
              <a:ln>
                <a:noFill/>
              </a:ln>
              <a:solidFill>
                <a:srgbClr val="FFFFFF"/>
              </a:solidFill>
              <a:effectLst/>
              <a:uLnTx/>
              <a:uFillTx/>
              <a:latin typeface="Open Sans"/>
              <a:ea typeface="Open Sans"/>
              <a:cs typeface="Open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FFFFFF"/>
                </a:solidFill>
                <a:effectLst/>
                <a:uLnTx/>
                <a:uFillTx/>
                <a:latin typeface="Open Sans"/>
                <a:ea typeface="Open Sans"/>
                <a:cs typeface="Open Sans"/>
              </a:rPr>
              <a:t>(</a:t>
            </a:r>
            <a:r>
              <a:rPr kumimoji="0" lang="en-GB" b="1" i="0" u="none" strike="noStrike" kern="1200" cap="none" spc="0" normalizeH="0" baseline="0" noProof="0" dirty="0" err="1">
                <a:ln>
                  <a:noFill/>
                </a:ln>
                <a:solidFill>
                  <a:srgbClr val="FFFFFF"/>
                </a:solidFill>
                <a:effectLst/>
                <a:uLnTx/>
                <a:uFillTx/>
                <a:latin typeface="Open Sans"/>
                <a:ea typeface="Open Sans"/>
                <a:cs typeface="Open Sans"/>
              </a:rPr>
              <a:t>eg.</a:t>
            </a:r>
            <a:r>
              <a:rPr kumimoji="0" lang="en-GB" b="1" i="0" u="none" strike="noStrike" kern="1200" cap="none" spc="0" normalizeH="0" baseline="0" noProof="0" dirty="0">
                <a:ln>
                  <a:noFill/>
                </a:ln>
                <a:solidFill>
                  <a:srgbClr val="FFFFFF"/>
                </a:solidFill>
                <a:effectLst/>
                <a:uLnTx/>
                <a:uFillTx/>
                <a:latin typeface="Open Sans"/>
                <a:ea typeface="Open Sans"/>
                <a:cs typeface="Open Sans"/>
              </a:rPr>
              <a:t> ARRS* roles)</a:t>
            </a:r>
            <a:endParaRPr lang="en-GB" b="1" i="0" u="none" strike="noStrike" kern="1200" cap="none" spc="0" normalizeH="0" baseline="0" noProof="0" dirty="0">
              <a:ln>
                <a:noFill/>
              </a:ln>
              <a:solidFill>
                <a:srgbClr val="FFFFFF"/>
              </a:solidFill>
              <a:effectLst/>
              <a:uLnTx/>
              <a:uFillTx/>
              <a:latin typeface="Open Sans"/>
              <a:ea typeface="Open Sans"/>
              <a:cs typeface="Open Sans"/>
            </a:endParaRPr>
          </a:p>
        </p:txBody>
      </p:sp>
      <p:sp>
        <p:nvSpPr>
          <p:cNvPr id="12" name="Rectangle 11">
            <a:extLst>
              <a:ext uri="{FF2B5EF4-FFF2-40B4-BE49-F238E27FC236}">
                <a16:creationId xmlns:a16="http://schemas.microsoft.com/office/drawing/2014/main" id="{2E69928D-7574-C2DA-3077-67A503907D87}"/>
              </a:ext>
            </a:extLst>
          </p:cNvPr>
          <p:cNvSpPr/>
          <p:nvPr/>
        </p:nvSpPr>
        <p:spPr>
          <a:xfrm>
            <a:off x="6189261" y="3489835"/>
            <a:ext cx="5527692" cy="3036889"/>
          </a:xfrm>
          <a:prstGeom prst="rect">
            <a:avLst/>
          </a:prstGeom>
          <a:solidFill>
            <a:srgbClr val="42B6E6">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Open Sans"/>
                <a:ea typeface="Open Sans"/>
                <a:cs typeface="Open Sans"/>
              </a:rPr>
              <a:t>Structured support for</a:t>
            </a:r>
            <a:endParaRPr lang="en-GB" sz="1600" b="1" i="0" u="none" strike="noStrike" kern="1200" cap="none" spc="0" normalizeH="0" baseline="0" noProof="0" dirty="0">
              <a:ln>
                <a:noFill/>
              </a:ln>
              <a:solidFill>
                <a:srgbClr val="000000"/>
              </a:solidFill>
              <a:effectLst/>
              <a:uLnTx/>
              <a:uFillTx/>
              <a:latin typeface="Open Sans"/>
              <a:ea typeface="Open Sans"/>
              <a:cs typeface="Open San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600" b="0" i="0" u="none" strike="noStrike" kern="1200" cap="none" spc="0" normalizeH="0" baseline="0" noProof="0" dirty="0">
                <a:ln>
                  <a:noFill/>
                </a:ln>
                <a:solidFill>
                  <a:srgbClr val="000000"/>
                </a:solidFill>
                <a:effectLst/>
                <a:uLnTx/>
                <a:uFillTx/>
                <a:latin typeface="Open Sans"/>
                <a:ea typeface="+mn-lt"/>
                <a:cs typeface="Open Sans"/>
              </a:rPr>
              <a:t>Education e.g.</a:t>
            </a:r>
            <a:endParaRPr lang="en-GB" sz="1600" b="0" i="0" u="none" strike="noStrike" kern="1200" cap="none" spc="0" normalizeH="0" baseline="0" noProof="0" dirty="0">
              <a:ln>
                <a:noFill/>
              </a:ln>
              <a:solidFill>
                <a:srgbClr val="000000"/>
              </a:solidFill>
              <a:effectLst/>
              <a:uLnTx/>
              <a:uFillTx/>
              <a:latin typeface="Open Sans"/>
              <a:ea typeface="+mn-lt"/>
              <a:cs typeface="Open Sans"/>
            </a:endParaRPr>
          </a:p>
          <a:p>
            <a:pPr marL="742950" lvl="1" indent="-285750">
              <a:buFont typeface="Arial" panose="020B0604020202020204" pitchFamily="34" charset="0"/>
              <a:buChar char="•"/>
              <a:defRPr/>
            </a:pPr>
            <a:r>
              <a:rPr kumimoji="0" lang="en-GB" sz="1600" b="0" i="0" u="none" strike="noStrike" kern="1200" cap="none" spc="0" normalizeH="0" baseline="0" noProof="0" dirty="0">
                <a:ln>
                  <a:noFill/>
                </a:ln>
                <a:solidFill>
                  <a:srgbClr val="000000"/>
                </a:solidFill>
                <a:effectLst/>
                <a:uLnTx/>
                <a:uFillTx/>
                <a:latin typeface="Open Sans"/>
                <a:ea typeface="+mn-lt"/>
                <a:cs typeface="Open Sans"/>
              </a:rPr>
              <a:t>What is cholesterol and cardiovascular risk?</a:t>
            </a:r>
            <a:endParaRPr lang="en-GB" sz="1600" b="0" i="0" u="none" strike="noStrike" kern="1200" cap="none" spc="0" normalizeH="0" baseline="0" noProof="0" dirty="0">
              <a:ln>
                <a:noFill/>
              </a:ln>
              <a:solidFill>
                <a:srgbClr val="000000"/>
              </a:solidFill>
              <a:effectLst/>
              <a:uLnTx/>
              <a:uFillTx/>
              <a:latin typeface="Open Sans"/>
              <a:ea typeface="+mn-lt"/>
              <a:cs typeface="Open San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Open Sans"/>
                <a:ea typeface="+mn-lt"/>
                <a:cs typeface="Open Sans"/>
              </a:rPr>
              <a:t>How to check and reduce cardiovascular risk?</a:t>
            </a:r>
            <a:endParaRPr lang="en-GB" sz="1600" b="0" i="0" u="none" strike="noStrike" kern="1200" cap="none" spc="0" normalizeH="0" baseline="0" noProof="0" dirty="0">
              <a:ln>
                <a:noFill/>
              </a:ln>
              <a:solidFill>
                <a:srgbClr val="000000"/>
              </a:solidFill>
              <a:effectLst/>
              <a:uLnTx/>
              <a:uFillTx/>
              <a:latin typeface="Open Sans"/>
              <a:ea typeface="+mn-lt"/>
              <a:cs typeface="Open Sans"/>
            </a:endParaRPr>
          </a:p>
          <a:p>
            <a:pPr marL="285750" marR="0" lvl="0" indent="-285750" algn="l" defTabSz="914400" rtl="0" eaLnBrk="1" fontAlgn="auto" latinLnBrk="0" hangingPunct="1">
              <a:lnSpc>
                <a:spcPct val="100000"/>
              </a:lnSpc>
              <a:spcBef>
                <a:spcPts val="400"/>
              </a:spcBef>
              <a:spcAft>
                <a:spcPts val="0"/>
              </a:spcAft>
              <a:buClrTx/>
              <a:buSzTx/>
              <a:buFont typeface="Arial"/>
              <a:buChar char="•"/>
              <a:tabLst/>
              <a:defRPr/>
            </a:pPr>
            <a:r>
              <a:rPr kumimoji="0" lang="en-GB" sz="1600" b="0" i="0" u="none" strike="noStrike" kern="1200" cap="none" spc="0" normalizeH="0" baseline="0" noProof="0" dirty="0">
                <a:ln>
                  <a:noFill/>
                </a:ln>
                <a:solidFill>
                  <a:srgbClr val="000000"/>
                </a:solidFill>
                <a:effectLst/>
                <a:uLnTx/>
                <a:uFillTx/>
                <a:latin typeface="Open Sans"/>
                <a:ea typeface="+mn-lt"/>
                <a:cs typeface="Open Sans"/>
              </a:rPr>
              <a:t>Self-management e.g.</a:t>
            </a:r>
            <a:endParaRPr lang="en-GB" sz="1600" b="0" i="0" u="none" strike="noStrike" kern="1200" cap="none" spc="0" normalizeH="0" baseline="0" noProof="0" dirty="0">
              <a:ln>
                <a:noFill/>
              </a:ln>
              <a:solidFill>
                <a:srgbClr val="000000"/>
              </a:solidFill>
              <a:effectLst/>
              <a:uLnTx/>
              <a:uFillTx/>
              <a:latin typeface="Open Sans"/>
              <a:ea typeface="+mn-lt"/>
              <a:cs typeface="Open Sans"/>
            </a:endParaRP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600" b="0" i="0" u="none" strike="noStrike" kern="1200" cap="none" spc="0" normalizeH="0" baseline="0" noProof="0" dirty="0">
                <a:ln>
                  <a:noFill/>
                </a:ln>
                <a:solidFill>
                  <a:srgbClr val="000000"/>
                </a:solidFill>
                <a:effectLst/>
                <a:uLnTx/>
                <a:uFillTx/>
                <a:latin typeface="Open Sans"/>
                <a:ea typeface="+mn-lt"/>
                <a:cs typeface="Open Sans"/>
              </a:rPr>
              <a:t>Cholesterol and diet</a:t>
            </a:r>
            <a:endParaRPr lang="en-GB" sz="1600" b="0" i="0" u="none" strike="noStrike" kern="1200" cap="none" spc="0" normalizeH="0" baseline="0" noProof="0" dirty="0">
              <a:ln>
                <a:noFill/>
              </a:ln>
              <a:solidFill>
                <a:srgbClr val="000000"/>
              </a:solidFill>
              <a:effectLst/>
              <a:uLnTx/>
              <a:uFillTx/>
              <a:latin typeface="Open Sans"/>
              <a:ea typeface="+mn-lt"/>
              <a:cs typeface="Open Sans"/>
            </a:endParaRP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600" b="0" i="0" u="none" strike="noStrike" kern="1200" cap="none" spc="0" normalizeH="0" baseline="0" noProof="0" dirty="0">
                <a:ln>
                  <a:noFill/>
                </a:ln>
                <a:solidFill>
                  <a:srgbClr val="000000"/>
                </a:solidFill>
                <a:effectLst/>
                <a:uLnTx/>
                <a:uFillTx/>
                <a:latin typeface="Open Sans"/>
                <a:ea typeface="+mn-lt"/>
                <a:cs typeface="Open Sans"/>
              </a:rPr>
              <a:t>Information on statins </a:t>
            </a:r>
            <a:r>
              <a:rPr lang="en-GB" sz="1600" dirty="0">
                <a:solidFill>
                  <a:srgbClr val="000000"/>
                </a:solidFill>
                <a:latin typeface="Open Sans"/>
                <a:ea typeface="+mn-lt"/>
                <a:cs typeface="Open Sans"/>
              </a:rPr>
              <a:t>&amp;</a:t>
            </a:r>
            <a:r>
              <a:rPr kumimoji="0" lang="en-GB" sz="1600" b="0" i="0" u="none" strike="noStrike" kern="1200" cap="none" spc="0" normalizeH="0" baseline="0" noProof="0" dirty="0">
                <a:ln>
                  <a:noFill/>
                </a:ln>
                <a:solidFill>
                  <a:srgbClr val="000000"/>
                </a:solidFill>
                <a:effectLst/>
                <a:uLnTx/>
                <a:uFillTx/>
                <a:latin typeface="Open Sans"/>
                <a:ea typeface="+mn-lt"/>
                <a:cs typeface="Open Sans"/>
              </a:rPr>
              <a:t> shared decision making</a:t>
            </a:r>
            <a:endParaRPr lang="en-GB" sz="1600" b="0" i="0" u="none" strike="noStrike" kern="1200" cap="none" spc="0" normalizeH="0" baseline="0" noProof="0" dirty="0">
              <a:ln>
                <a:noFill/>
              </a:ln>
              <a:solidFill>
                <a:srgbClr val="000000"/>
              </a:solidFill>
              <a:effectLst/>
              <a:uLnTx/>
              <a:uFillTx/>
              <a:latin typeface="Open Sans"/>
              <a:ea typeface="+mn-lt"/>
              <a:cs typeface="Open Sans"/>
            </a:endParaRP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600" b="0" i="0" u="none" strike="noStrike" kern="1200" cap="none" spc="0" normalizeH="0" baseline="0" noProof="0" dirty="0">
                <a:ln>
                  <a:noFill/>
                </a:ln>
                <a:solidFill>
                  <a:srgbClr val="000000"/>
                </a:solidFill>
                <a:effectLst/>
                <a:uLnTx/>
                <a:uFillTx/>
                <a:latin typeface="Open Sans"/>
                <a:ea typeface="+mn-lt"/>
                <a:cs typeface="Open Sans"/>
              </a:rPr>
              <a:t>How to check your blood pressure at home</a:t>
            </a:r>
            <a:endParaRPr lang="en-GB" sz="1600" b="0" i="0" u="none" strike="noStrike" kern="1200" cap="none" spc="0" normalizeH="0" baseline="0" noProof="0" dirty="0">
              <a:ln>
                <a:noFill/>
              </a:ln>
              <a:solidFill>
                <a:srgbClr val="000000"/>
              </a:solidFill>
              <a:effectLst/>
              <a:uLnTx/>
              <a:uFillTx/>
              <a:latin typeface="Open Sans"/>
              <a:ea typeface="+mn-lt"/>
              <a:cs typeface="Open Sans"/>
            </a:endParaRPr>
          </a:p>
          <a:p>
            <a:pPr marL="285750" marR="0" lvl="0" indent="-285750" algn="l" defTabSz="914400" rtl="0" eaLnBrk="1" fontAlgn="auto" latinLnBrk="0" hangingPunct="1">
              <a:lnSpc>
                <a:spcPct val="100000"/>
              </a:lnSpc>
              <a:spcBef>
                <a:spcPts val="400"/>
              </a:spcBef>
              <a:spcAft>
                <a:spcPts val="0"/>
              </a:spcAft>
              <a:buClrTx/>
              <a:buSzTx/>
              <a:buFont typeface="Arial"/>
              <a:buChar char="•"/>
              <a:tabLst/>
              <a:defRPr/>
            </a:pPr>
            <a:r>
              <a:rPr kumimoji="0" lang="en-GB" sz="1600" b="0" i="0" u="none" strike="noStrike" kern="1200" cap="none" spc="0" normalizeH="0" baseline="0" noProof="0" dirty="0">
                <a:ln>
                  <a:noFill/>
                </a:ln>
                <a:solidFill>
                  <a:srgbClr val="000000"/>
                </a:solidFill>
                <a:effectLst/>
                <a:uLnTx/>
                <a:uFillTx/>
                <a:latin typeface="Open Sans"/>
                <a:ea typeface="+mn-lt"/>
                <a:cs typeface="Open Sans"/>
              </a:rPr>
              <a:t>Behaviour Change – brief interventions/ signposting</a:t>
            </a:r>
            <a:endParaRPr lang="en-GB" sz="1600" b="0" i="0" u="none" strike="noStrike" kern="1200" cap="none" spc="0" normalizeH="0" baseline="0" noProof="0" dirty="0">
              <a:ln>
                <a:noFill/>
              </a:ln>
              <a:solidFill>
                <a:srgbClr val="000000"/>
              </a:solidFill>
              <a:effectLst/>
              <a:uLnTx/>
              <a:uFillTx/>
              <a:latin typeface="Open Sans"/>
              <a:ea typeface="+mn-lt"/>
              <a:cs typeface="Open Sans"/>
            </a:endParaRPr>
          </a:p>
          <a:p>
            <a:pPr marL="742950" lvl="1" indent="-285750">
              <a:buFont typeface="Arial"/>
              <a:buChar char="•"/>
              <a:defRPr/>
            </a:pPr>
            <a:r>
              <a:rPr kumimoji="0" lang="en-GB" sz="1600" b="0" i="0" u="none" strike="noStrike" kern="1200" cap="none" spc="0" normalizeH="0" baseline="0" noProof="0" dirty="0">
                <a:ln>
                  <a:noFill/>
                </a:ln>
                <a:solidFill>
                  <a:srgbClr val="000000"/>
                </a:solidFill>
                <a:effectLst/>
                <a:uLnTx/>
                <a:uFillTx/>
                <a:latin typeface="Open Sans"/>
                <a:ea typeface="+mn-lt"/>
                <a:cs typeface="Open Sans"/>
              </a:rPr>
              <a:t>Healthy eating &amp; Physical activity</a:t>
            </a:r>
            <a:endParaRPr lang="en-GB" sz="1600" b="0" i="0" u="none" strike="noStrike" kern="1200" cap="none" spc="0" normalizeH="0" baseline="0" noProof="0" dirty="0">
              <a:ln>
                <a:noFill/>
              </a:ln>
              <a:solidFill>
                <a:srgbClr val="000000"/>
              </a:solidFill>
              <a:effectLst/>
              <a:uLnTx/>
              <a:uFillTx/>
              <a:latin typeface="Open Sans"/>
              <a:ea typeface="+mn-lt"/>
              <a:cs typeface="Open Sans"/>
            </a:endParaRP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600" b="0" i="0" u="none" strike="noStrike" kern="1200" cap="none" spc="0" normalizeH="0" baseline="0" noProof="0" dirty="0">
                <a:ln>
                  <a:noFill/>
                </a:ln>
                <a:solidFill>
                  <a:srgbClr val="000000"/>
                </a:solidFill>
                <a:effectLst/>
                <a:uLnTx/>
                <a:uFillTx/>
                <a:latin typeface="Open Sans"/>
                <a:ea typeface="+mn-lt"/>
                <a:cs typeface="Open Sans"/>
              </a:rPr>
              <a:t>Smoking cessation/Alcohol</a:t>
            </a:r>
            <a:endParaRPr lang="en-GB" sz="1600" b="0" i="0" u="none" strike="noStrike" kern="1200" cap="none" spc="0" normalizeH="0" baseline="0" noProof="0" dirty="0">
              <a:ln>
                <a:noFill/>
              </a:ln>
              <a:solidFill>
                <a:srgbClr val="000000"/>
              </a:solidFill>
              <a:effectLst/>
              <a:uLnTx/>
              <a:uFillTx/>
              <a:latin typeface="Open Sans"/>
              <a:ea typeface="+mn-lt"/>
              <a:cs typeface="Open San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1" name="Rectangle 10">
            <a:extLst>
              <a:ext uri="{FF2B5EF4-FFF2-40B4-BE49-F238E27FC236}">
                <a16:creationId xmlns:a16="http://schemas.microsoft.com/office/drawing/2014/main" id="{317A1FF0-F0EB-3E7C-8A91-F6A08121F182}"/>
              </a:ext>
            </a:extLst>
          </p:cNvPr>
          <p:cNvSpPr/>
          <p:nvPr/>
        </p:nvSpPr>
        <p:spPr>
          <a:xfrm>
            <a:off x="557345" y="2804655"/>
            <a:ext cx="5527690" cy="68518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FFFFFF"/>
                </a:solidFill>
                <a:effectLst/>
                <a:uLnTx/>
                <a:uFillTx/>
                <a:latin typeface="Open Sans"/>
                <a:ea typeface="Open Sans"/>
                <a:cs typeface="Open Sans"/>
              </a:rPr>
              <a:t>Clinical Optimisation</a:t>
            </a:r>
            <a:endParaRPr lang="en-GB" b="1" i="0" u="none" strike="noStrike" kern="1200" cap="none" spc="0" normalizeH="0" baseline="0" noProof="0" dirty="0">
              <a:ln>
                <a:noFill/>
              </a:ln>
              <a:solidFill>
                <a:srgbClr val="FFFFFF"/>
              </a:solidFill>
              <a:effectLst/>
              <a:uLnTx/>
              <a:uFillTx/>
              <a:latin typeface="Open Sans"/>
              <a:ea typeface="Open Sans"/>
              <a:cs typeface="Open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FFFFFF"/>
                </a:solidFill>
                <a:effectLst/>
                <a:uLnTx/>
                <a:uFillTx/>
                <a:latin typeface="Open Sans"/>
                <a:ea typeface="Open Sans"/>
                <a:cs typeface="Open Sans"/>
              </a:rPr>
              <a:t>(</a:t>
            </a:r>
            <a:r>
              <a:rPr kumimoji="0" lang="en-GB" b="1" i="0" u="none" strike="noStrike" kern="1200" cap="none" spc="0" normalizeH="0" baseline="0" noProof="0" dirty="0" err="1">
                <a:ln>
                  <a:noFill/>
                </a:ln>
                <a:solidFill>
                  <a:srgbClr val="FFFFFF"/>
                </a:solidFill>
                <a:effectLst/>
                <a:uLnTx/>
                <a:uFillTx/>
                <a:latin typeface="Open Sans"/>
                <a:ea typeface="Open Sans"/>
                <a:cs typeface="Open Sans"/>
              </a:rPr>
              <a:t>eg</a:t>
            </a:r>
            <a:r>
              <a:rPr kumimoji="0" lang="en-GB" b="1" i="0" u="none" strike="noStrike" kern="1200" cap="none" spc="0" normalizeH="0" baseline="0" noProof="0" dirty="0">
                <a:ln>
                  <a:noFill/>
                </a:ln>
                <a:solidFill>
                  <a:srgbClr val="FFFFFF"/>
                </a:solidFill>
                <a:effectLst/>
                <a:uLnTx/>
                <a:uFillTx/>
                <a:latin typeface="Open Sans"/>
                <a:ea typeface="Open Sans"/>
                <a:cs typeface="Open Sans"/>
              </a:rPr>
              <a:t> pharmacist, nurse)</a:t>
            </a:r>
            <a:endParaRPr lang="en-GB" b="1" i="0" u="none" strike="noStrike" kern="1200" cap="none" spc="0" normalizeH="0" baseline="0" noProof="0" dirty="0">
              <a:ln>
                <a:noFill/>
              </a:ln>
              <a:solidFill>
                <a:srgbClr val="FFFFFF"/>
              </a:solidFill>
              <a:effectLst/>
              <a:uLnTx/>
              <a:uFillTx/>
              <a:latin typeface="Open Sans"/>
              <a:ea typeface="Open Sans"/>
              <a:cs typeface="Open Sans"/>
            </a:endParaRPr>
          </a:p>
        </p:txBody>
      </p:sp>
      <p:sp>
        <p:nvSpPr>
          <p:cNvPr id="13" name="Rectangle 12">
            <a:extLst>
              <a:ext uri="{FF2B5EF4-FFF2-40B4-BE49-F238E27FC236}">
                <a16:creationId xmlns:a16="http://schemas.microsoft.com/office/drawing/2014/main" id="{7FF7322C-DDF2-2750-DA91-3AA4FAD70C53}"/>
              </a:ext>
            </a:extLst>
          </p:cNvPr>
          <p:cNvSpPr/>
          <p:nvPr/>
        </p:nvSpPr>
        <p:spPr>
          <a:xfrm>
            <a:off x="557344" y="3489079"/>
            <a:ext cx="5527691" cy="3033416"/>
          </a:xfrm>
          <a:prstGeom prst="rect">
            <a:avLst/>
          </a:prstGeom>
          <a:solidFill>
            <a:srgbClr val="00B050">
              <a:alpha val="4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Open Sans"/>
                <a:ea typeface="Calibri"/>
                <a:cs typeface="Calibri"/>
              </a:rPr>
              <a:t>Optimise clinical management</a:t>
            </a:r>
            <a:endParaRPr lang="en-US" sz="1600" b="0" i="0" u="none" strike="noStrike" kern="1200" cap="none" spc="0" normalizeH="0" baseline="0" noProof="0" dirty="0">
              <a:ln>
                <a:noFill/>
              </a:ln>
              <a:solidFill>
                <a:srgbClr val="000000"/>
              </a:solidFill>
              <a:effectLst/>
              <a:uLnTx/>
              <a:uFillTx/>
              <a:latin typeface="Open Sans"/>
              <a:ea typeface="Calibri"/>
              <a:cs typeface="Calibri"/>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Open Sans"/>
                <a:ea typeface="Calibri"/>
                <a:cs typeface="Calibri"/>
              </a:rPr>
              <a:t>Review blood results, CVD risk &amp; symptoms</a:t>
            </a:r>
            <a:endParaRPr lang="en-US" sz="1600" b="0" i="0" u="none" strike="noStrike" kern="1200" cap="none" spc="0" normalizeH="0" baseline="0" noProof="0" dirty="0">
              <a:ln>
                <a:noFill/>
              </a:ln>
              <a:solidFill>
                <a:srgbClr val="000000"/>
              </a:solidFill>
              <a:effectLst/>
              <a:uLnTx/>
              <a:uFillTx/>
              <a:latin typeface="Open Sans"/>
              <a:ea typeface="Calibri"/>
              <a:cs typeface="Calibri"/>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Open Sans"/>
                <a:ea typeface="Calibri"/>
                <a:cs typeface="Calibri"/>
              </a:rPr>
              <a:t>Review complications and co-morbidities</a:t>
            </a:r>
            <a:endParaRPr lang="en-US" sz="1600" b="0" i="0" u="none" strike="noStrike" kern="1200" cap="none" spc="0" normalizeH="0" baseline="0" noProof="0" dirty="0">
              <a:ln>
                <a:noFill/>
              </a:ln>
              <a:solidFill>
                <a:srgbClr val="000000"/>
              </a:solidFill>
              <a:effectLst/>
              <a:uLnTx/>
              <a:uFillTx/>
              <a:latin typeface="Open Sans"/>
              <a:ea typeface="Calibri"/>
              <a:cs typeface="Calibri"/>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Open Sans"/>
                <a:ea typeface="Calibri"/>
                <a:cs typeface="Calibri"/>
              </a:rPr>
              <a:t>Check adherence and adverse effects.</a:t>
            </a:r>
            <a:endParaRPr lang="en-US" sz="1600" b="0" i="0" u="none" strike="noStrike" kern="1200" cap="none" spc="0" normalizeH="0" baseline="0" noProof="0" dirty="0">
              <a:ln>
                <a:noFill/>
              </a:ln>
              <a:solidFill>
                <a:srgbClr val="000000"/>
              </a:solidFill>
              <a:effectLst/>
              <a:uLnTx/>
              <a:uFillTx/>
              <a:latin typeface="Open Sans"/>
              <a:ea typeface="Calibri"/>
              <a:cs typeface="Calibri"/>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Open Sans"/>
                <a:ea typeface="Calibri"/>
                <a:cs typeface="Calibri"/>
              </a:rPr>
              <a:t>Initiate or </a:t>
            </a:r>
            <a:r>
              <a:rPr lang="en-US" sz="1600" dirty="0">
                <a:solidFill>
                  <a:srgbClr val="000000"/>
                </a:solidFill>
                <a:latin typeface="Open Sans"/>
                <a:ea typeface="Calibri"/>
                <a:cs typeface="Calibri"/>
              </a:rPr>
              <a:t>optimize</a:t>
            </a:r>
            <a:r>
              <a:rPr kumimoji="0" lang="en-US" sz="1600" b="0" i="0" u="none" strike="noStrike" kern="1200" cap="none" spc="0" normalizeH="0" baseline="0" noProof="0" dirty="0">
                <a:ln>
                  <a:noFill/>
                </a:ln>
                <a:solidFill>
                  <a:srgbClr val="000000"/>
                </a:solidFill>
                <a:effectLst/>
                <a:uLnTx/>
                <a:uFillTx/>
                <a:latin typeface="Open Sans"/>
                <a:ea typeface="Calibri"/>
                <a:cs typeface="Calibri"/>
              </a:rPr>
              <a:t> therapy</a:t>
            </a:r>
            <a:endParaRPr lang="en-US" sz="1600" b="0" i="0" u="none" strike="noStrike" kern="1200" cap="none" spc="0" normalizeH="0" baseline="0" noProof="0" dirty="0">
              <a:ln>
                <a:noFill/>
              </a:ln>
              <a:solidFill>
                <a:srgbClr val="000000"/>
              </a:solidFill>
              <a:effectLst/>
              <a:uLnTx/>
              <a:uFillTx/>
              <a:latin typeface="Open Sans"/>
              <a:ea typeface="Calibri"/>
              <a:cs typeface="Calibri"/>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Open Sans"/>
                <a:ea typeface="Calibri"/>
                <a:cs typeface="Calibri"/>
              </a:rPr>
              <a:t>Address wider risk factors </a:t>
            </a:r>
            <a:r>
              <a:rPr kumimoji="0" lang="en-US" sz="1600" b="0" i="0" u="none" strike="noStrike" kern="1200" cap="none" spc="0" normalizeH="0" baseline="0" noProof="0" dirty="0" err="1">
                <a:ln>
                  <a:noFill/>
                </a:ln>
                <a:solidFill>
                  <a:srgbClr val="000000"/>
                </a:solidFill>
                <a:effectLst/>
                <a:uLnTx/>
                <a:uFillTx/>
                <a:latin typeface="Open Sans"/>
                <a:ea typeface="Calibri"/>
                <a:cs typeface="Calibri"/>
              </a:rPr>
              <a:t>eg</a:t>
            </a:r>
            <a:r>
              <a:rPr kumimoji="0" lang="en-US" sz="1600" b="0" i="0" u="none" strike="noStrike" kern="1200" cap="none" spc="0" normalizeH="0" baseline="0" noProof="0" dirty="0">
                <a:ln>
                  <a:noFill/>
                </a:ln>
                <a:solidFill>
                  <a:srgbClr val="000000"/>
                </a:solidFill>
                <a:effectLst/>
                <a:uLnTx/>
                <a:uFillTx/>
                <a:latin typeface="Open Sans"/>
                <a:ea typeface="Calibri"/>
                <a:cs typeface="Calibri"/>
              </a:rPr>
              <a:t> smoking, obesity</a:t>
            </a:r>
            <a:endParaRPr lang="en-US" sz="1600" b="0" i="0" u="none" strike="noStrike" kern="1200" cap="none" spc="0" normalizeH="0" baseline="0" noProof="0" dirty="0">
              <a:ln>
                <a:noFill/>
              </a:ln>
              <a:solidFill>
                <a:srgbClr val="000000"/>
              </a:solidFill>
              <a:effectLst/>
              <a:uLnTx/>
              <a:uFillTx/>
              <a:latin typeface="Open Sans"/>
              <a:ea typeface="Calibri"/>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8" name="TextBox 17">
            <a:extLst>
              <a:ext uri="{FF2B5EF4-FFF2-40B4-BE49-F238E27FC236}">
                <a16:creationId xmlns:a16="http://schemas.microsoft.com/office/drawing/2014/main" id="{773AB07A-10AF-37DD-8D6F-1C81205C2985}"/>
              </a:ext>
            </a:extLst>
          </p:cNvPr>
          <p:cNvSpPr txBox="1"/>
          <p:nvPr/>
        </p:nvSpPr>
        <p:spPr>
          <a:xfrm>
            <a:off x="8121266" y="6522495"/>
            <a:ext cx="365815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Open Sans"/>
                <a:ea typeface="Open Sans"/>
                <a:cs typeface="Calibri Light"/>
              </a:rPr>
              <a:t>*ARRS = Additional Role Reimbursement Scheme</a:t>
            </a:r>
            <a:endParaRPr lang="en-GB" sz="1200" b="0" i="0" u="none" strike="noStrike" kern="1200" cap="none" spc="0" normalizeH="0" baseline="0" noProof="0" dirty="0">
              <a:ln>
                <a:noFill/>
              </a:ln>
              <a:solidFill>
                <a:srgbClr val="000000"/>
              </a:solidFill>
              <a:effectLst/>
              <a:uLnTx/>
              <a:uFillTx/>
              <a:latin typeface="Open Sans"/>
              <a:ea typeface="Open Sans"/>
              <a:cs typeface="Calibri Light"/>
            </a:endParaRPr>
          </a:p>
        </p:txBody>
      </p:sp>
      <p:sp>
        <p:nvSpPr>
          <p:cNvPr id="2" name="Rectangle: Rounded Corners 1">
            <a:extLst>
              <a:ext uri="{FF2B5EF4-FFF2-40B4-BE49-F238E27FC236}">
                <a16:creationId xmlns:a16="http://schemas.microsoft.com/office/drawing/2014/main" id="{9EC6338D-CA0B-BF98-AD79-1E5E8935085A}"/>
              </a:ext>
            </a:extLst>
          </p:cNvPr>
          <p:cNvSpPr/>
          <p:nvPr/>
        </p:nvSpPr>
        <p:spPr>
          <a:xfrm>
            <a:off x="557345" y="1184908"/>
            <a:ext cx="11159607" cy="1201031"/>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b="1" i="0" u="none" strike="noStrike" kern="1200" cap="none" spc="0" normalizeH="0" baseline="0" noProof="0" dirty="0">
                <a:ln>
                  <a:noFill/>
                </a:ln>
                <a:solidFill>
                  <a:srgbClr val="FFFFFF"/>
                </a:solidFill>
                <a:effectLst/>
                <a:uLnTx/>
                <a:uFillTx/>
                <a:latin typeface="Open Sans"/>
                <a:ea typeface="Open Sans"/>
                <a:cs typeface="Open Sans"/>
              </a:rPr>
              <a:t>CVDACTION Cholesterol domains – Stratify &amp; Prioritise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FFFFFF"/>
                </a:solidFill>
                <a:effectLst/>
                <a:uLnTx/>
                <a:uFillTx/>
                <a:latin typeface="Calibri" panose="020F0502020204030204"/>
                <a:ea typeface="+mn-ea"/>
                <a:cs typeface="+mn-cs"/>
              </a:rPr>
              <a:t>	   					</a:t>
            </a:r>
            <a:endParaRPr lang="en-GB" b="1" i="0" u="none" strike="noStrike" kern="1200" cap="none" spc="0" normalizeH="0" baseline="0" noProof="0" dirty="0">
              <a:ln>
                <a:noFill/>
              </a:ln>
              <a:solidFill>
                <a:srgbClr val="FFFFFF"/>
              </a:solidFill>
              <a:effectLst/>
              <a:uLnTx/>
              <a:uFillTx/>
              <a:latin typeface="Calibri" panose="020F0502020204030204"/>
              <a:ea typeface="Calibri"/>
              <a:cs typeface="Calibri"/>
            </a:endParaRPr>
          </a:p>
        </p:txBody>
      </p:sp>
      <p:sp>
        <p:nvSpPr>
          <p:cNvPr id="8" name="Rectangle: Rounded Corners 7">
            <a:extLst>
              <a:ext uri="{FF2B5EF4-FFF2-40B4-BE49-F238E27FC236}">
                <a16:creationId xmlns:a16="http://schemas.microsoft.com/office/drawing/2014/main" id="{625F23F3-D204-91F2-1BA5-CF77265D75AA}"/>
              </a:ext>
            </a:extLst>
          </p:cNvPr>
          <p:cNvSpPr/>
          <p:nvPr/>
        </p:nvSpPr>
        <p:spPr>
          <a:xfrm>
            <a:off x="2075881" y="1706222"/>
            <a:ext cx="2490615" cy="592353"/>
          </a:xfrm>
          <a:prstGeom prst="round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Open Sans"/>
                <a:ea typeface="Open Sans"/>
                <a:cs typeface="Open Sans"/>
              </a:rPr>
              <a:t>CVD not on lipid therapy</a:t>
            </a:r>
            <a:endParaRPr kumimoji="0" lang="en-GB" sz="1600" b="0" i="0" u="none" strike="noStrike" kern="1200" cap="none" spc="0" normalizeH="0" baseline="0" noProof="0" dirty="0">
              <a:ln>
                <a:noFill/>
              </a:ln>
              <a:solidFill>
                <a:srgbClr val="FFFFFF"/>
              </a:solidFill>
              <a:effectLst/>
              <a:uLnTx/>
              <a:uFillTx/>
              <a:latin typeface="Open Sans"/>
              <a:ea typeface="Open Sans"/>
              <a:cs typeface="Open Sans"/>
            </a:endParaRPr>
          </a:p>
        </p:txBody>
      </p:sp>
      <p:sp>
        <p:nvSpPr>
          <p:cNvPr id="9" name="Rectangle: Rounded Corners 8">
            <a:extLst>
              <a:ext uri="{FF2B5EF4-FFF2-40B4-BE49-F238E27FC236}">
                <a16:creationId xmlns:a16="http://schemas.microsoft.com/office/drawing/2014/main" id="{07255581-DF5F-D6B9-A334-C36E9C458E6B}"/>
              </a:ext>
            </a:extLst>
          </p:cNvPr>
          <p:cNvSpPr/>
          <p:nvPr/>
        </p:nvSpPr>
        <p:spPr>
          <a:xfrm>
            <a:off x="7708404" y="1706222"/>
            <a:ext cx="2489404" cy="592353"/>
          </a:xfrm>
          <a:prstGeom prst="round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Open Sans"/>
                <a:ea typeface="Open Sans"/>
                <a:cs typeface="Open Sans"/>
              </a:rPr>
              <a:t>Primary prevention suboptimal therapy</a:t>
            </a:r>
          </a:p>
        </p:txBody>
      </p:sp>
      <p:sp>
        <p:nvSpPr>
          <p:cNvPr id="16" name="Rectangle: Rounded Corners 15">
            <a:extLst>
              <a:ext uri="{FF2B5EF4-FFF2-40B4-BE49-F238E27FC236}">
                <a16:creationId xmlns:a16="http://schemas.microsoft.com/office/drawing/2014/main" id="{D7EFC771-0F87-0C75-1E32-4BC1F91BB7EA}"/>
              </a:ext>
            </a:extLst>
          </p:cNvPr>
          <p:cNvSpPr/>
          <p:nvPr/>
        </p:nvSpPr>
        <p:spPr>
          <a:xfrm>
            <a:off x="4892446" y="1691522"/>
            <a:ext cx="2489404" cy="592353"/>
          </a:xfrm>
          <a:prstGeom prst="round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Open Sans"/>
                <a:ea typeface="Open Sans"/>
                <a:cs typeface="Open Sans"/>
              </a:rPr>
              <a:t>CVD suboptimal lipid therapy</a:t>
            </a:r>
          </a:p>
        </p:txBody>
      </p:sp>
    </p:spTree>
    <p:extLst>
      <p:ext uri="{BB962C8B-B14F-4D97-AF65-F5344CB8AC3E}">
        <p14:creationId xmlns:p14="http://schemas.microsoft.com/office/powerpoint/2010/main" val="3228463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E3EC6A2-8084-3C11-CD1E-D667669A6BFA}"/>
              </a:ext>
            </a:extLst>
          </p:cNvPr>
          <p:cNvSpPr>
            <a:spLocks noGrp="1"/>
          </p:cNvSpPr>
          <p:nvPr>
            <p:ph type="title"/>
          </p:nvPr>
        </p:nvSpPr>
        <p:spPr>
          <a:xfrm>
            <a:off x="578502" y="285803"/>
            <a:ext cx="9499270" cy="544510"/>
          </a:xfrm>
        </p:spPr>
        <p:txBody>
          <a:bodyPr>
            <a:noAutofit/>
          </a:bodyPr>
          <a:lstStyle/>
          <a:p>
            <a:r>
              <a:rPr lang="en-GB" sz="3400" b="1" dirty="0">
                <a:solidFill>
                  <a:srgbClr val="002060"/>
                </a:solidFill>
                <a:latin typeface="Aleo"/>
                <a:cs typeface="Calibri Light"/>
              </a:rPr>
              <a:t>CVDACTION – Cholesterol Indicators</a:t>
            </a:r>
          </a:p>
        </p:txBody>
      </p:sp>
      <p:graphicFrame>
        <p:nvGraphicFramePr>
          <p:cNvPr id="9" name="Table 4">
            <a:extLst>
              <a:ext uri="{FF2B5EF4-FFF2-40B4-BE49-F238E27FC236}">
                <a16:creationId xmlns:a16="http://schemas.microsoft.com/office/drawing/2014/main" id="{9B974258-3713-AD97-07C4-67F507A54F3B}"/>
              </a:ext>
            </a:extLst>
          </p:cNvPr>
          <p:cNvGraphicFramePr>
            <a:graphicFrameLocks noGrp="1"/>
          </p:cNvGraphicFramePr>
          <p:nvPr>
            <p:ph idx="1"/>
            <p:extLst>
              <p:ext uri="{D42A27DB-BD31-4B8C-83A1-F6EECF244321}">
                <p14:modId xmlns:p14="http://schemas.microsoft.com/office/powerpoint/2010/main" val="3038243799"/>
              </p:ext>
            </p:extLst>
          </p:nvPr>
        </p:nvGraphicFramePr>
        <p:xfrm>
          <a:off x="578502" y="1125940"/>
          <a:ext cx="11034996" cy="5316603"/>
        </p:xfrm>
        <a:graphic>
          <a:graphicData uri="http://schemas.openxmlformats.org/drawingml/2006/table">
            <a:tbl>
              <a:tblPr firstRow="1" bandRow="1">
                <a:tableStyleId>{5C22544A-7EE6-4342-B048-85BDC9FD1C3A}</a:tableStyleId>
              </a:tblPr>
              <a:tblGrid>
                <a:gridCol w="2485420">
                  <a:extLst>
                    <a:ext uri="{9D8B030D-6E8A-4147-A177-3AD203B41FA5}">
                      <a16:colId xmlns:a16="http://schemas.microsoft.com/office/drawing/2014/main" val="1144390326"/>
                    </a:ext>
                  </a:extLst>
                </a:gridCol>
                <a:gridCol w="1985718">
                  <a:extLst>
                    <a:ext uri="{9D8B030D-6E8A-4147-A177-3AD203B41FA5}">
                      <a16:colId xmlns:a16="http://schemas.microsoft.com/office/drawing/2014/main" val="680042913"/>
                    </a:ext>
                  </a:extLst>
                </a:gridCol>
                <a:gridCol w="3085514">
                  <a:extLst>
                    <a:ext uri="{9D8B030D-6E8A-4147-A177-3AD203B41FA5}">
                      <a16:colId xmlns:a16="http://schemas.microsoft.com/office/drawing/2014/main" val="918323084"/>
                    </a:ext>
                  </a:extLst>
                </a:gridCol>
                <a:gridCol w="3478344">
                  <a:extLst>
                    <a:ext uri="{9D8B030D-6E8A-4147-A177-3AD203B41FA5}">
                      <a16:colId xmlns:a16="http://schemas.microsoft.com/office/drawing/2014/main" val="4089066004"/>
                    </a:ext>
                  </a:extLst>
                </a:gridCol>
              </a:tblGrid>
              <a:tr h="649674">
                <a:tc>
                  <a:txBody>
                    <a:bodyPr/>
                    <a:lstStyle/>
                    <a:p>
                      <a:r>
                        <a:rPr lang="en-GB" sz="1400" dirty="0">
                          <a:latin typeface="Open Sans"/>
                        </a:rPr>
                        <a:t>Secondary prevention</a:t>
                      </a:r>
                    </a:p>
                  </a:txBody>
                  <a:tcPr/>
                </a:tc>
                <a:tc>
                  <a:txBody>
                    <a:bodyPr/>
                    <a:lstStyle/>
                    <a:p>
                      <a:r>
                        <a:rPr lang="en-GB" sz="1400" dirty="0">
                          <a:latin typeface="Open Sans"/>
                        </a:rPr>
                        <a:t>Secondary prevention monitoring</a:t>
                      </a:r>
                    </a:p>
                  </a:txBody>
                  <a:tcPr/>
                </a:tc>
                <a:tc>
                  <a:txBody>
                    <a:bodyPr/>
                    <a:lstStyle/>
                    <a:p>
                      <a:r>
                        <a:rPr lang="en-GB" sz="1400" dirty="0">
                          <a:latin typeface="Open Sans"/>
                        </a:rPr>
                        <a:t>Primary prevention</a:t>
                      </a:r>
                    </a:p>
                  </a:txBody>
                  <a:tcPr/>
                </a:tc>
                <a:tc>
                  <a:txBody>
                    <a:bodyPr/>
                    <a:lstStyle/>
                    <a:p>
                      <a:r>
                        <a:rPr lang="en-GB" sz="1400" dirty="0">
                          <a:latin typeface="Open Sans"/>
                        </a:rPr>
                        <a:t>Familial Hypercholesterolaemia (FH)</a:t>
                      </a:r>
                    </a:p>
                  </a:txBody>
                  <a:tcPr/>
                </a:tc>
                <a:extLst>
                  <a:ext uri="{0D108BD9-81ED-4DB2-BD59-A6C34878D82A}">
                    <a16:rowId xmlns:a16="http://schemas.microsoft.com/office/drawing/2014/main" val="2797996906"/>
                  </a:ext>
                </a:extLst>
              </a:tr>
              <a:tr h="910343">
                <a:tc>
                  <a:txBody>
                    <a:bodyPr/>
                    <a:lstStyle/>
                    <a:p>
                      <a:r>
                        <a:rPr lang="en-GB" sz="1400" b="1" dirty="0">
                          <a:latin typeface="Open Sans"/>
                        </a:rPr>
                        <a:t>CVD not on statins: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effectLst/>
                          <a:latin typeface="Open Sans"/>
                        </a:rPr>
                        <a:t>CVD not on lipid lowering therapy</a:t>
                      </a:r>
                    </a:p>
                    <a:p>
                      <a:endParaRPr lang="en-GB" sz="1400" b="1" dirty="0">
                        <a:latin typeface="Open Sans"/>
                      </a:endParaRPr>
                    </a:p>
                  </a:txBody>
                  <a:tcPr/>
                </a:tc>
                <a:tc>
                  <a:txBody>
                    <a:bodyPr/>
                    <a:lstStyle/>
                    <a:p>
                      <a:r>
                        <a:rPr lang="en-GB" sz="1400" b="1" dirty="0">
                          <a:latin typeface="Open Sans"/>
                        </a:rPr>
                        <a:t>CVD no lipid test: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effectLst/>
                          <a:latin typeface="Open Sans"/>
                        </a:rPr>
                        <a:t>CVD and no cholesterol test in last 12 months</a:t>
                      </a:r>
                    </a:p>
                  </a:txBody>
                  <a:tcPr/>
                </a:tc>
                <a:tc>
                  <a:txBody>
                    <a:bodyPr/>
                    <a:lstStyle/>
                    <a:p>
                      <a:r>
                        <a:rPr lang="en-GB" sz="1400" b="1" dirty="0" err="1">
                          <a:latin typeface="Open Sans"/>
                        </a:rPr>
                        <a:t>QRisk</a:t>
                      </a:r>
                      <a:r>
                        <a:rPr lang="en-GB" sz="1400" b="1" dirty="0">
                          <a:latin typeface="Open Sans"/>
                        </a:rPr>
                        <a:t> </a:t>
                      </a:r>
                      <a:r>
                        <a:rPr lang="en-GB" sz="1400" b="1" u="sng" dirty="0">
                          <a:latin typeface="Open Sans"/>
                        </a:rPr>
                        <a:t>&gt;</a:t>
                      </a:r>
                      <a:r>
                        <a:rPr lang="en-GB" sz="1400" b="1" u="none" dirty="0">
                          <a:latin typeface="Open Sans"/>
                        </a:rPr>
                        <a:t> </a:t>
                      </a:r>
                      <a:r>
                        <a:rPr lang="en-GB" sz="1400" b="1" dirty="0">
                          <a:latin typeface="Open Sans"/>
                        </a:rPr>
                        <a:t>10% </a:t>
                      </a:r>
                      <a:r>
                        <a:rPr lang="en-GB" sz="1400" b="1" u="none" dirty="0">
                          <a:latin typeface="Open Sans"/>
                        </a:rPr>
                        <a:t>no statin: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err="1">
                          <a:effectLst/>
                          <a:latin typeface="Open Sans"/>
                        </a:rPr>
                        <a:t>QRisk</a:t>
                      </a:r>
                      <a:r>
                        <a:rPr lang="en-GB" sz="1400" dirty="0">
                          <a:effectLst/>
                          <a:latin typeface="Open Sans"/>
                        </a:rPr>
                        <a:t> ≥10% or CKD OR DM1 &gt;40years not on statin</a:t>
                      </a:r>
                    </a:p>
                    <a:p>
                      <a:endParaRPr lang="en-GB" sz="1400" b="1" u="sng" dirty="0">
                        <a:latin typeface="Open Sans"/>
                      </a:endParaRPr>
                    </a:p>
                  </a:txBody>
                  <a:tcPr/>
                </a:tc>
                <a:tc>
                  <a:txBody>
                    <a:bodyPr/>
                    <a:lstStyle/>
                    <a:p>
                      <a:r>
                        <a:rPr lang="en-GB" sz="1400" b="1" dirty="0">
                          <a:latin typeface="Open Sans"/>
                        </a:rPr>
                        <a:t>FH not on lipid treatment: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effectLst/>
                          <a:latin typeface="Open Sans"/>
                        </a:rPr>
                        <a:t>FH not on Lipid Lowering therapy</a:t>
                      </a:r>
                    </a:p>
                    <a:p>
                      <a:endParaRPr lang="en-GB" sz="1400" b="1" dirty="0">
                        <a:latin typeface="Open Sans"/>
                      </a:endParaRPr>
                    </a:p>
                  </a:txBody>
                  <a:tcPr/>
                </a:tc>
                <a:extLst>
                  <a:ext uri="{0D108BD9-81ED-4DB2-BD59-A6C34878D82A}">
                    <a16:rowId xmlns:a16="http://schemas.microsoft.com/office/drawing/2014/main" val="2803879825"/>
                  </a:ext>
                </a:extLst>
              </a:tr>
              <a:tr h="1085255">
                <a:tc>
                  <a:txBody>
                    <a:bodyPr/>
                    <a:lstStyle/>
                    <a:p>
                      <a:r>
                        <a:rPr lang="en-GB" sz="1400" b="1" dirty="0">
                          <a:latin typeface="Open Sans"/>
                        </a:rPr>
                        <a:t>CVD not max statin: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effectLst/>
                          <a:latin typeface="Open Sans"/>
                        </a:rPr>
                        <a:t>CVD on statin but not high dose high intensity</a:t>
                      </a:r>
                    </a:p>
                    <a:p>
                      <a:endParaRPr lang="en-GB" sz="1400" b="1" dirty="0">
                        <a:latin typeface="Open Sans"/>
                      </a:endParaRPr>
                    </a:p>
                  </a:txBody>
                  <a:tcPr/>
                </a:tc>
                <a:tc>
                  <a:txBody>
                    <a:bodyPr/>
                    <a:lstStyle/>
                    <a:p>
                      <a:endParaRPr lang="en-GB" sz="1400" dirty="0">
                        <a:latin typeface="Open San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latin typeface="Open Sans"/>
                        </a:rPr>
                        <a:t>QRisk</a:t>
                      </a:r>
                      <a:r>
                        <a:rPr lang="en-GB" sz="1400" b="1" dirty="0">
                          <a:latin typeface="Open Sans"/>
                        </a:rPr>
                        <a:t> </a:t>
                      </a:r>
                      <a:r>
                        <a:rPr lang="en-GB" sz="1400" b="1" u="sng" dirty="0">
                          <a:latin typeface="Open Sans"/>
                        </a:rPr>
                        <a:t>&gt;</a:t>
                      </a:r>
                      <a:r>
                        <a:rPr lang="en-GB" sz="1400" b="1" dirty="0">
                          <a:latin typeface="Open Sans"/>
                        </a:rPr>
                        <a:t>10% </a:t>
                      </a:r>
                      <a:r>
                        <a:rPr lang="en-GB" sz="1400" b="1" u="none" dirty="0">
                          <a:latin typeface="Open Sans"/>
                        </a:rPr>
                        <a:t>statin not HIST: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err="1">
                          <a:effectLst/>
                          <a:latin typeface="Open Sans"/>
                        </a:rPr>
                        <a:t>QRisk</a:t>
                      </a:r>
                      <a:r>
                        <a:rPr lang="en-GB" sz="1400" dirty="0">
                          <a:effectLst/>
                          <a:latin typeface="Open Sans"/>
                        </a:rPr>
                        <a:t> ≥10% or CKD or T1DM not on high intensity statin</a:t>
                      </a:r>
                      <a:endParaRPr lang="en-GB" sz="1400" b="1" u="sng" dirty="0">
                        <a:latin typeface="Open Sans"/>
                      </a:endParaRPr>
                    </a:p>
                  </a:txBody>
                  <a:tcPr/>
                </a:tc>
                <a:tc>
                  <a:txBody>
                    <a:bodyPr/>
                    <a:lstStyle/>
                    <a:p>
                      <a:r>
                        <a:rPr lang="en-GB" sz="1400" b="1" dirty="0">
                          <a:latin typeface="Open Sans"/>
                        </a:rPr>
                        <a:t>FH on statin but not HIST: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effectLst/>
                          <a:latin typeface="Open Sans"/>
                        </a:rPr>
                        <a:t>FH on statin but NOT high dose, high intensity statin</a:t>
                      </a:r>
                    </a:p>
                    <a:p>
                      <a:endParaRPr lang="en-GB" sz="1400" b="1" dirty="0">
                        <a:latin typeface="Open Sans"/>
                      </a:endParaRPr>
                    </a:p>
                  </a:txBody>
                  <a:tcPr/>
                </a:tc>
                <a:extLst>
                  <a:ext uri="{0D108BD9-81ED-4DB2-BD59-A6C34878D82A}">
                    <a16:rowId xmlns:a16="http://schemas.microsoft.com/office/drawing/2014/main" val="554665657"/>
                  </a:ext>
                </a:extLst>
              </a:tr>
              <a:tr h="889120">
                <a:tc>
                  <a:txBody>
                    <a:bodyPr/>
                    <a:lstStyle/>
                    <a:p>
                      <a:r>
                        <a:rPr lang="en-GB" sz="1400" b="1" dirty="0">
                          <a:latin typeface="Open Sans"/>
                        </a:rPr>
                        <a:t>CVD high non-</a:t>
                      </a:r>
                      <a:r>
                        <a:rPr lang="en-GB" sz="1400" b="1" dirty="0" err="1">
                          <a:latin typeface="Open Sans"/>
                        </a:rPr>
                        <a:t>HDLc</a:t>
                      </a:r>
                      <a:r>
                        <a:rPr lang="en-GB" sz="1400" b="1" dirty="0">
                          <a:latin typeface="Open San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effectLst/>
                          <a:latin typeface="Open Sans"/>
                        </a:rPr>
                        <a:t>CVD on max statin therapy but non HDL&gt;2.5mmol/L or no non-HDL or LDL</a:t>
                      </a:r>
                    </a:p>
                  </a:txBody>
                  <a:tcPr/>
                </a:tc>
                <a:tc>
                  <a:txBody>
                    <a:bodyPr/>
                    <a:lstStyle/>
                    <a:p>
                      <a:endParaRPr lang="en-GB" sz="1400" dirty="0">
                        <a:latin typeface="Open San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err="1">
                          <a:latin typeface="Open Sans"/>
                        </a:rPr>
                        <a:t>QRisk</a:t>
                      </a:r>
                      <a:r>
                        <a:rPr lang="en-GB" sz="1400" b="1" dirty="0">
                          <a:latin typeface="Open Sans"/>
                        </a:rPr>
                        <a:t>  </a:t>
                      </a:r>
                      <a:r>
                        <a:rPr lang="en-GB" sz="1400" b="1" u="sng" dirty="0">
                          <a:latin typeface="Open Sans"/>
                        </a:rPr>
                        <a:t>&gt;</a:t>
                      </a:r>
                      <a:r>
                        <a:rPr lang="en-GB" sz="1400" b="1" dirty="0">
                          <a:latin typeface="Open Sans"/>
                        </a:rPr>
                        <a:t>20% </a:t>
                      </a:r>
                      <a:r>
                        <a:rPr lang="en-GB" sz="1400" b="1" u="none" dirty="0">
                          <a:latin typeface="Open Sans"/>
                        </a:rPr>
                        <a:t>no statin: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err="1">
                          <a:effectLst/>
                          <a:latin typeface="Open Sans"/>
                        </a:rPr>
                        <a:t>QRisk</a:t>
                      </a:r>
                      <a:r>
                        <a:rPr lang="en-GB" sz="1400" dirty="0">
                          <a:effectLst/>
                          <a:latin typeface="Open Sans"/>
                        </a:rPr>
                        <a:t> ≥20% not on statin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u="sng" dirty="0">
                        <a:latin typeface="Open Sans"/>
                      </a:endParaRPr>
                    </a:p>
                    <a:p>
                      <a:endParaRPr lang="en-GB" sz="1400" b="1" dirty="0">
                        <a:latin typeface="Open Sans"/>
                      </a:endParaRPr>
                    </a:p>
                  </a:txBody>
                  <a:tcPr/>
                </a:tc>
                <a:tc>
                  <a:txBody>
                    <a:bodyPr/>
                    <a:lstStyle/>
                    <a:p>
                      <a:r>
                        <a:rPr lang="en-GB" sz="1400" b="1" dirty="0">
                          <a:latin typeface="Open Sans"/>
                        </a:rPr>
                        <a:t>Under 30 FH case finder: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effectLst/>
                          <a:latin typeface="Open Sans"/>
                        </a:rPr>
                        <a:t>NOT coded FH &lt;30yrs WITH Lipids above possible FH threshold</a:t>
                      </a:r>
                    </a:p>
                    <a:p>
                      <a:endParaRPr lang="en-GB" sz="1400" b="1" dirty="0">
                        <a:latin typeface="Open Sans"/>
                      </a:endParaRPr>
                    </a:p>
                  </a:txBody>
                  <a:tcPr/>
                </a:tc>
                <a:extLst>
                  <a:ext uri="{0D108BD9-81ED-4DB2-BD59-A6C34878D82A}">
                    <a16:rowId xmlns:a16="http://schemas.microsoft.com/office/drawing/2014/main" val="1743278662"/>
                  </a:ext>
                </a:extLst>
              </a:tr>
              <a:tr h="884076">
                <a:tc>
                  <a:txBody>
                    <a:bodyPr/>
                    <a:lstStyle/>
                    <a:p>
                      <a:endParaRPr lang="en-GB" sz="1400" dirty="0">
                        <a:latin typeface="Open Sans"/>
                      </a:endParaRPr>
                    </a:p>
                  </a:txBody>
                  <a:tcPr/>
                </a:tc>
                <a:tc>
                  <a:txBody>
                    <a:bodyPr/>
                    <a:lstStyle/>
                    <a:p>
                      <a:endParaRPr lang="en-GB" sz="1400" dirty="0">
                        <a:latin typeface="Open Sans"/>
                      </a:endParaRPr>
                    </a:p>
                  </a:txBody>
                  <a:tcPr/>
                </a:tc>
                <a:tc>
                  <a:txBody>
                    <a:bodyPr/>
                    <a:lstStyle/>
                    <a:p>
                      <a:r>
                        <a:rPr lang="en-GB" sz="1400" b="1" dirty="0">
                          <a:latin typeface="Open Sans"/>
                        </a:rPr>
                        <a:t>Aged 40-84 no </a:t>
                      </a:r>
                      <a:r>
                        <a:rPr lang="en-GB" sz="1400" b="1" dirty="0" err="1">
                          <a:latin typeface="Open Sans"/>
                        </a:rPr>
                        <a:t>QRisk</a:t>
                      </a:r>
                      <a:r>
                        <a:rPr lang="en-GB" sz="1400" b="1" dirty="0">
                          <a:latin typeface="Open San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000000"/>
                          </a:solidFill>
                          <a:effectLst/>
                          <a:latin typeface="Open Sans"/>
                        </a:rPr>
                        <a:t>No </a:t>
                      </a:r>
                      <a:r>
                        <a:rPr lang="en-GB" sz="1400" dirty="0" err="1">
                          <a:solidFill>
                            <a:srgbClr val="000000"/>
                          </a:solidFill>
                          <a:effectLst/>
                          <a:latin typeface="Open Sans"/>
                        </a:rPr>
                        <a:t>QRisk</a:t>
                      </a:r>
                      <a:r>
                        <a:rPr lang="en-GB" sz="1400" dirty="0">
                          <a:solidFill>
                            <a:srgbClr val="000000"/>
                          </a:solidFill>
                          <a:effectLst/>
                          <a:latin typeface="Open Sans"/>
                        </a:rPr>
                        <a:t> in last 5years age 40-84 (Excluding CVD, CKD ,T1DM, FH or existing lipid therapy)</a:t>
                      </a:r>
                    </a:p>
                  </a:txBody>
                  <a:tcPr/>
                </a:tc>
                <a:tc>
                  <a:txBody>
                    <a:bodyPr/>
                    <a:lstStyle/>
                    <a:p>
                      <a:r>
                        <a:rPr lang="en-GB" sz="1400" b="1" dirty="0">
                          <a:latin typeface="Open Sans"/>
                        </a:rPr>
                        <a:t>30 plus FH case finder: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effectLst/>
                          <a:latin typeface="Open Sans"/>
                        </a:rPr>
                        <a:t>NOT coded FH </a:t>
                      </a:r>
                      <a:r>
                        <a:rPr lang="en-GB" sz="1400" u="sng" dirty="0">
                          <a:effectLst/>
                          <a:latin typeface="Open Sans"/>
                        </a:rPr>
                        <a:t>&gt;</a:t>
                      </a:r>
                      <a:r>
                        <a:rPr lang="en-GB" sz="1400" dirty="0">
                          <a:effectLst/>
                          <a:latin typeface="Open Sans"/>
                        </a:rPr>
                        <a:t>30yrs WITH Lipids above possible FH threshold</a:t>
                      </a:r>
                    </a:p>
                    <a:p>
                      <a:endParaRPr lang="en-GB" sz="1400" b="1" dirty="0">
                        <a:latin typeface="Open Sans"/>
                      </a:endParaRPr>
                    </a:p>
                  </a:txBody>
                  <a:tcPr/>
                </a:tc>
                <a:extLst>
                  <a:ext uri="{0D108BD9-81ED-4DB2-BD59-A6C34878D82A}">
                    <a16:rowId xmlns:a16="http://schemas.microsoft.com/office/drawing/2014/main" val="1805332908"/>
                  </a:ext>
                </a:extLst>
              </a:tr>
              <a:tr h="665188">
                <a:tc>
                  <a:txBody>
                    <a:bodyPr/>
                    <a:lstStyle/>
                    <a:p>
                      <a:endParaRPr lang="en-GB" sz="1400" dirty="0">
                        <a:latin typeface="Open Sans"/>
                      </a:endParaRPr>
                    </a:p>
                  </a:txBody>
                  <a:tcPr/>
                </a:tc>
                <a:tc>
                  <a:txBody>
                    <a:bodyPr/>
                    <a:lstStyle/>
                    <a:p>
                      <a:endParaRPr lang="en-GB" sz="1400" dirty="0">
                        <a:latin typeface="Open Sans"/>
                      </a:endParaRPr>
                    </a:p>
                  </a:txBody>
                  <a:tcPr/>
                </a:tc>
                <a:tc>
                  <a:txBody>
                    <a:bodyPr/>
                    <a:lstStyle/>
                    <a:p>
                      <a:endParaRPr lang="en-GB" sz="1400" b="1" dirty="0">
                        <a:latin typeface="Open San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latin typeface="Open Sans"/>
                        </a:rPr>
                        <a:t>Coded as FH: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effectLst/>
                          <a:latin typeface="Open Sans"/>
                        </a:rPr>
                        <a:t>Patients coded as FH</a:t>
                      </a:r>
                    </a:p>
                  </a:txBody>
                  <a:tcPr/>
                </a:tc>
                <a:extLst>
                  <a:ext uri="{0D108BD9-81ED-4DB2-BD59-A6C34878D82A}">
                    <a16:rowId xmlns:a16="http://schemas.microsoft.com/office/drawing/2014/main" val="2460584886"/>
                  </a:ext>
                </a:extLst>
              </a:tr>
            </a:tbl>
          </a:graphicData>
        </a:graphic>
      </p:graphicFrame>
    </p:spTree>
    <p:extLst>
      <p:ext uri="{BB962C8B-B14F-4D97-AF65-F5344CB8AC3E}">
        <p14:creationId xmlns:p14="http://schemas.microsoft.com/office/powerpoint/2010/main" val="2579593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184E-5C58-7C5A-8F37-055D9B3E9593}"/>
              </a:ext>
            </a:extLst>
          </p:cNvPr>
          <p:cNvSpPr>
            <a:spLocks noGrp="1"/>
          </p:cNvSpPr>
          <p:nvPr>
            <p:ph type="title"/>
          </p:nvPr>
        </p:nvSpPr>
        <p:spPr>
          <a:xfrm>
            <a:off x="489857" y="297141"/>
            <a:ext cx="9499270" cy="544510"/>
          </a:xfrm>
        </p:spPr>
        <p:txBody>
          <a:bodyPr>
            <a:noAutofit/>
          </a:bodyPr>
          <a:lstStyle/>
          <a:p>
            <a:r>
              <a:rPr lang="en-GB" sz="3400" b="1" dirty="0">
                <a:solidFill>
                  <a:srgbClr val="002060"/>
                </a:solidFill>
                <a:latin typeface="Aleo"/>
                <a:cs typeface="Calibri Light"/>
              </a:rPr>
              <a:t>Clinical Next Steps</a:t>
            </a:r>
          </a:p>
        </p:txBody>
      </p:sp>
      <p:sp>
        <p:nvSpPr>
          <p:cNvPr id="3" name="Content Placeholder 9">
            <a:extLst>
              <a:ext uri="{FF2B5EF4-FFF2-40B4-BE49-F238E27FC236}">
                <a16:creationId xmlns:a16="http://schemas.microsoft.com/office/drawing/2014/main" id="{58BFC7B4-892A-5BDC-B7C8-D04AAFC17272}"/>
              </a:ext>
            </a:extLst>
          </p:cNvPr>
          <p:cNvSpPr>
            <a:spLocks noGrp="1"/>
          </p:cNvSpPr>
          <p:nvPr>
            <p:ph idx="1"/>
          </p:nvPr>
        </p:nvSpPr>
        <p:spPr>
          <a:xfrm>
            <a:off x="522287" y="1149014"/>
            <a:ext cx="11147425" cy="5310187"/>
          </a:xfrm>
        </p:spPr>
        <p:txBody>
          <a:bodyPr vert="horz" lIns="91440" tIns="45720" rIns="91440" bIns="45720" rtlCol="0" anchor="t">
            <a:noAutofit/>
          </a:bodyPr>
          <a:lstStyle/>
          <a:p>
            <a:pPr>
              <a:lnSpc>
                <a:spcPct val="110000"/>
              </a:lnSpc>
              <a:buFont typeface="+mj-lt"/>
              <a:buAutoNum type="arabicPeriod"/>
            </a:pPr>
            <a:r>
              <a:rPr lang="en-GB" sz="1400" b="1" dirty="0">
                <a:latin typeface="Open Sans"/>
                <a:ea typeface="Calibri"/>
                <a:cs typeface="Calibri"/>
              </a:rPr>
              <a:t>Support for lifestyle change is central to cholesterol management</a:t>
            </a:r>
          </a:p>
          <a:p>
            <a:pPr lvl="1">
              <a:lnSpc>
                <a:spcPct val="100000"/>
              </a:lnSpc>
              <a:spcBef>
                <a:spcPts val="0"/>
              </a:spcBef>
            </a:pPr>
            <a:r>
              <a:rPr lang="en-GB" sz="1400" b="1" dirty="0">
                <a:solidFill>
                  <a:srgbClr val="00B0F0"/>
                </a:solidFill>
                <a:latin typeface="Open Sans"/>
                <a:ea typeface="Calibri"/>
                <a:cs typeface="Calibri"/>
                <a:hlinkClick r:id="rId2">
                  <a:extLst>
                    <a:ext uri="{A12FA001-AC4F-418D-AE19-62706E023703}">
                      <ahyp:hlinkClr xmlns:ahyp="http://schemas.microsoft.com/office/drawing/2018/hyperlinkcolor" val="tx"/>
                    </a:ext>
                  </a:extLst>
                </a:hlinkClick>
              </a:rPr>
              <a:t>Resources to support staff helping patients</a:t>
            </a:r>
            <a:r>
              <a:rPr lang="en-GB" sz="1400" dirty="0">
                <a:solidFill>
                  <a:srgbClr val="00B0F0"/>
                </a:solidFill>
                <a:latin typeface="Open Sans"/>
                <a:ea typeface="Calibri"/>
                <a:cs typeface="Calibri"/>
                <a:hlinkClick r:id="rId2">
                  <a:extLst>
                    <a:ext uri="{A12FA001-AC4F-418D-AE19-62706E023703}">
                      <ahyp:hlinkClr xmlns:ahyp="http://schemas.microsoft.com/office/drawing/2018/hyperlinkcolor" val="tx"/>
                    </a:ext>
                  </a:extLst>
                </a:hlinkClick>
              </a:rPr>
              <a:t> </a:t>
            </a:r>
            <a:r>
              <a:rPr lang="en-GB" sz="1400" dirty="0">
                <a:latin typeface="Open Sans"/>
                <a:ea typeface="Calibri"/>
                <a:cs typeface="Calibri"/>
              </a:rPr>
              <a:t>to understand their conditions, to self-manage and to make lifestyle changes</a:t>
            </a:r>
          </a:p>
          <a:p>
            <a:pPr>
              <a:lnSpc>
                <a:spcPct val="110000"/>
              </a:lnSpc>
              <a:buFont typeface="+mj-lt"/>
              <a:buAutoNum type="arabicPeriod"/>
            </a:pPr>
            <a:r>
              <a:rPr lang="en-GB" sz="1400" b="1" dirty="0">
                <a:latin typeface="Open Sans"/>
                <a:ea typeface="Calibri"/>
                <a:cs typeface="Calibri"/>
              </a:rPr>
              <a:t>Lipid management – patients with pre-existing CVD</a:t>
            </a:r>
          </a:p>
          <a:p>
            <a:pPr lvl="1">
              <a:lnSpc>
                <a:spcPct val="100000"/>
              </a:lnSpc>
              <a:spcBef>
                <a:spcPts val="0"/>
              </a:spcBef>
            </a:pPr>
            <a:r>
              <a:rPr lang="en-GB" sz="1400" dirty="0">
                <a:latin typeface="Open Sans"/>
                <a:ea typeface="Calibri"/>
                <a:cs typeface="Calibri"/>
              </a:rPr>
              <a:t>Ensure on </a:t>
            </a:r>
            <a:r>
              <a:rPr lang="en-GB" sz="1400" u="sng" dirty="0">
                <a:latin typeface="Open Sans"/>
                <a:ea typeface="Calibri"/>
                <a:cs typeface="Calibri"/>
              </a:rPr>
              <a:t>high dose high intensity </a:t>
            </a:r>
            <a:r>
              <a:rPr lang="en-GB" sz="1400" dirty="0">
                <a:latin typeface="Open Sans"/>
                <a:ea typeface="Calibri"/>
                <a:cs typeface="Calibri"/>
              </a:rPr>
              <a:t>statin (</a:t>
            </a:r>
            <a:r>
              <a:rPr lang="en-GB" sz="1400" dirty="0" err="1">
                <a:latin typeface="Open Sans"/>
                <a:ea typeface="Calibri"/>
                <a:cs typeface="Calibri"/>
              </a:rPr>
              <a:t>ie</a:t>
            </a:r>
            <a:r>
              <a:rPr lang="en-GB" sz="1400" dirty="0">
                <a:latin typeface="Open Sans"/>
                <a:ea typeface="Calibri"/>
                <a:cs typeface="Calibri"/>
              </a:rPr>
              <a:t> atorvastatin 80mg or rosuvastatin 20mg) – or start statin if not already prescribed– and support lifestyle change</a:t>
            </a:r>
          </a:p>
          <a:p>
            <a:pPr lvl="1">
              <a:lnSpc>
                <a:spcPct val="100000"/>
              </a:lnSpc>
              <a:spcBef>
                <a:spcPts val="0"/>
              </a:spcBef>
            </a:pPr>
            <a:r>
              <a:rPr lang="en-GB" sz="1400" dirty="0">
                <a:latin typeface="Open Sans"/>
                <a:ea typeface="Calibri"/>
                <a:cs typeface="Calibri"/>
              </a:rPr>
              <a:t>If non-</a:t>
            </a:r>
            <a:r>
              <a:rPr lang="en-GB" sz="1400" dirty="0" err="1">
                <a:latin typeface="Open Sans"/>
                <a:ea typeface="Calibri"/>
                <a:cs typeface="Calibri"/>
              </a:rPr>
              <a:t>HDLc</a:t>
            </a:r>
            <a:r>
              <a:rPr lang="en-GB" sz="1400" dirty="0">
                <a:latin typeface="Open Sans"/>
                <a:ea typeface="Calibri"/>
                <a:cs typeface="Calibri"/>
              </a:rPr>
              <a:t> not reduced to target or statin not tolerated, consider ezetimibe, </a:t>
            </a:r>
            <a:r>
              <a:rPr lang="en-GB" sz="1400" dirty="0" err="1">
                <a:latin typeface="Open Sans"/>
                <a:ea typeface="Calibri"/>
                <a:cs typeface="Calibri"/>
              </a:rPr>
              <a:t>Inclisiran</a:t>
            </a:r>
            <a:r>
              <a:rPr lang="en-GB" sz="1400" dirty="0">
                <a:latin typeface="Open Sans"/>
                <a:ea typeface="Calibri"/>
                <a:cs typeface="Calibri"/>
              </a:rPr>
              <a:t>, PCSK9i(mab) or </a:t>
            </a:r>
            <a:r>
              <a:rPr lang="en-GB" sz="1400" dirty="0" err="1">
                <a:latin typeface="Open Sans"/>
                <a:ea typeface="Calibri"/>
                <a:cs typeface="Calibri"/>
              </a:rPr>
              <a:t>bempedoic</a:t>
            </a:r>
            <a:r>
              <a:rPr lang="en-GB" sz="1400" dirty="0">
                <a:latin typeface="Open Sans"/>
                <a:ea typeface="Calibri"/>
                <a:cs typeface="Calibri"/>
              </a:rPr>
              <a:t> acid</a:t>
            </a:r>
          </a:p>
          <a:p>
            <a:pPr>
              <a:lnSpc>
                <a:spcPct val="110000"/>
              </a:lnSpc>
              <a:buFont typeface="+mj-lt"/>
              <a:buAutoNum type="arabicPeriod"/>
            </a:pPr>
            <a:r>
              <a:rPr lang="en-GB" sz="1400" b="1" dirty="0">
                <a:latin typeface="Open Sans"/>
                <a:ea typeface="Calibri"/>
                <a:cs typeface="Calibri"/>
              </a:rPr>
              <a:t>Lipid management – patients without pre-existing CVD </a:t>
            </a:r>
          </a:p>
          <a:p>
            <a:pPr lvl="1">
              <a:lnSpc>
                <a:spcPct val="100000"/>
              </a:lnSpc>
              <a:spcBef>
                <a:spcPts val="0"/>
              </a:spcBef>
            </a:pPr>
            <a:r>
              <a:rPr lang="en-GB" sz="1400" dirty="0">
                <a:latin typeface="Open Sans"/>
                <a:ea typeface="Calibri"/>
                <a:cs typeface="Calibri"/>
              </a:rPr>
              <a:t>Record up to date </a:t>
            </a:r>
            <a:r>
              <a:rPr lang="en-GB" sz="1400" dirty="0" err="1">
                <a:latin typeface="Open Sans"/>
                <a:ea typeface="Calibri"/>
                <a:cs typeface="Calibri"/>
              </a:rPr>
              <a:t>QRisk</a:t>
            </a:r>
            <a:r>
              <a:rPr lang="en-GB" sz="1400" dirty="0">
                <a:latin typeface="Open Sans"/>
                <a:ea typeface="Calibri"/>
                <a:cs typeface="Calibri"/>
              </a:rPr>
              <a:t> score and support lifestyle change</a:t>
            </a:r>
          </a:p>
          <a:p>
            <a:pPr lvl="1">
              <a:lnSpc>
                <a:spcPct val="100000"/>
              </a:lnSpc>
              <a:spcBef>
                <a:spcPts val="0"/>
              </a:spcBef>
            </a:pPr>
            <a:r>
              <a:rPr lang="en-GB" sz="1400" dirty="0">
                <a:latin typeface="Open Sans"/>
                <a:ea typeface="Calibri"/>
                <a:cs typeface="Calibri"/>
              </a:rPr>
              <a:t>If </a:t>
            </a:r>
            <a:r>
              <a:rPr lang="en-GB" sz="1400" dirty="0" err="1">
                <a:latin typeface="Open Sans"/>
                <a:ea typeface="Calibri"/>
                <a:cs typeface="Calibri"/>
              </a:rPr>
              <a:t>QRisk</a:t>
            </a:r>
            <a:r>
              <a:rPr lang="en-GB" sz="1400" dirty="0">
                <a:latin typeface="Open Sans"/>
                <a:ea typeface="Calibri"/>
                <a:cs typeface="Calibri"/>
              </a:rPr>
              <a:t> score ≥10% (or if CKD or T1 diabetes aged 40 plus years), ensure on </a:t>
            </a:r>
            <a:r>
              <a:rPr lang="en-GB" sz="1400" u="sng" dirty="0">
                <a:latin typeface="Open Sans"/>
                <a:ea typeface="Calibri"/>
                <a:cs typeface="Calibri"/>
              </a:rPr>
              <a:t>high intensity </a:t>
            </a:r>
            <a:r>
              <a:rPr lang="en-GB" sz="1400" dirty="0">
                <a:latin typeface="Open Sans"/>
                <a:ea typeface="Calibri"/>
                <a:cs typeface="Calibri"/>
              </a:rPr>
              <a:t>statin (</a:t>
            </a:r>
            <a:r>
              <a:rPr lang="en-GB" sz="1400" dirty="0" err="1">
                <a:latin typeface="Open Sans"/>
                <a:ea typeface="Calibri"/>
                <a:cs typeface="Calibri"/>
              </a:rPr>
              <a:t>eg</a:t>
            </a:r>
            <a:r>
              <a:rPr lang="en-GB" sz="1400" dirty="0">
                <a:latin typeface="Open Sans"/>
                <a:ea typeface="Calibri"/>
                <a:cs typeface="Calibri"/>
              </a:rPr>
              <a:t> atorvastatin 20mg) or start statin if lifestyle change alone is not effective</a:t>
            </a:r>
          </a:p>
          <a:p>
            <a:pPr lvl="1">
              <a:lnSpc>
                <a:spcPct val="100000"/>
              </a:lnSpc>
              <a:spcBef>
                <a:spcPts val="0"/>
              </a:spcBef>
            </a:pPr>
            <a:r>
              <a:rPr lang="en-GB" sz="1400" dirty="0">
                <a:latin typeface="Open Sans"/>
                <a:ea typeface="Calibri"/>
                <a:cs typeface="Calibri"/>
              </a:rPr>
              <a:t>If non-</a:t>
            </a:r>
            <a:r>
              <a:rPr lang="en-GB" sz="1400" dirty="0" err="1">
                <a:latin typeface="Open Sans"/>
                <a:ea typeface="Calibri"/>
                <a:cs typeface="Calibri"/>
              </a:rPr>
              <a:t>HDLc</a:t>
            </a:r>
            <a:r>
              <a:rPr lang="en-GB" sz="1400" dirty="0">
                <a:latin typeface="Open Sans"/>
                <a:ea typeface="Calibri"/>
                <a:cs typeface="Calibri"/>
              </a:rPr>
              <a:t> not reduced to target, (or if statin not tolerated) titrate statin dose and consider ezetimibe or </a:t>
            </a:r>
            <a:r>
              <a:rPr lang="en-GB" sz="1400" dirty="0" err="1">
                <a:latin typeface="Open Sans"/>
                <a:ea typeface="Calibri"/>
                <a:cs typeface="Calibri"/>
              </a:rPr>
              <a:t>bempedoic</a:t>
            </a:r>
            <a:r>
              <a:rPr lang="en-GB" sz="1400" dirty="0">
                <a:latin typeface="Open Sans"/>
                <a:ea typeface="Calibri"/>
                <a:cs typeface="Calibri"/>
              </a:rPr>
              <a:t> acid</a:t>
            </a:r>
          </a:p>
          <a:p>
            <a:pPr>
              <a:lnSpc>
                <a:spcPct val="110000"/>
              </a:lnSpc>
              <a:buFont typeface="+mj-lt"/>
              <a:buAutoNum type="arabicPeriod"/>
            </a:pPr>
            <a:r>
              <a:rPr lang="en-GB" sz="1400" b="1" dirty="0">
                <a:latin typeface="Open Sans"/>
                <a:ea typeface="Calibri"/>
                <a:cs typeface="Calibri"/>
              </a:rPr>
              <a:t>Familial hypercholesterolaemia diagnosis</a:t>
            </a:r>
          </a:p>
          <a:p>
            <a:pPr lvl="1">
              <a:lnSpc>
                <a:spcPct val="100000"/>
              </a:lnSpc>
              <a:spcBef>
                <a:spcPts val="0"/>
              </a:spcBef>
            </a:pPr>
            <a:r>
              <a:rPr lang="en-GB" sz="1400" dirty="0">
                <a:latin typeface="Open Sans"/>
                <a:ea typeface="Calibri"/>
                <a:cs typeface="Calibri"/>
              </a:rPr>
              <a:t>Suspect possible FH in people under 30 if not on FH register and total cholesterol &gt;7.5 </a:t>
            </a:r>
            <a:r>
              <a:rPr lang="en-GB" sz="1400" dirty="0" err="1">
                <a:latin typeface="Open Sans"/>
                <a:ea typeface="Calibri"/>
                <a:cs typeface="Calibri"/>
              </a:rPr>
              <a:t>mmo</a:t>
            </a:r>
            <a:r>
              <a:rPr lang="en-GB" sz="1400" dirty="0">
                <a:latin typeface="Open Sans"/>
                <a:ea typeface="Calibri"/>
                <a:cs typeface="Calibri"/>
              </a:rPr>
              <a:t>/l or non-</a:t>
            </a:r>
            <a:r>
              <a:rPr lang="en-GB" sz="1400" dirty="0" err="1">
                <a:latin typeface="Open Sans"/>
                <a:ea typeface="Calibri"/>
                <a:cs typeface="Calibri"/>
              </a:rPr>
              <a:t>HDLc</a:t>
            </a:r>
            <a:r>
              <a:rPr lang="en-GB" sz="1400" dirty="0">
                <a:latin typeface="Open Sans"/>
                <a:ea typeface="Calibri"/>
                <a:cs typeface="Calibri"/>
              </a:rPr>
              <a:t> &gt;6 mmol/l </a:t>
            </a:r>
          </a:p>
          <a:p>
            <a:pPr lvl="1">
              <a:lnSpc>
                <a:spcPct val="100000"/>
              </a:lnSpc>
              <a:spcBef>
                <a:spcPts val="0"/>
              </a:spcBef>
            </a:pPr>
            <a:r>
              <a:rPr lang="en-GB" sz="1400" dirty="0">
                <a:latin typeface="Open Sans"/>
                <a:ea typeface="Calibri"/>
                <a:cs typeface="Calibri"/>
              </a:rPr>
              <a:t>Suspect possible FH in people 30 years and over not on the FH register and total cholesterol &gt;9 mmol/l or non-</a:t>
            </a:r>
            <a:r>
              <a:rPr lang="en-GB" sz="1400" dirty="0" err="1">
                <a:latin typeface="Open Sans"/>
                <a:ea typeface="Calibri"/>
                <a:cs typeface="Calibri"/>
              </a:rPr>
              <a:t>HDLc</a:t>
            </a:r>
            <a:r>
              <a:rPr lang="en-GB" sz="1400" dirty="0">
                <a:latin typeface="Open Sans"/>
                <a:ea typeface="Calibri"/>
                <a:cs typeface="Calibri"/>
              </a:rPr>
              <a:t> &gt;7.5 mmol/l </a:t>
            </a:r>
          </a:p>
          <a:p>
            <a:pPr lvl="1">
              <a:lnSpc>
                <a:spcPct val="100000"/>
              </a:lnSpc>
              <a:spcBef>
                <a:spcPts val="0"/>
              </a:spcBef>
            </a:pPr>
            <a:r>
              <a:rPr lang="en-GB" sz="1400" dirty="0">
                <a:latin typeface="Open Sans"/>
                <a:ea typeface="Calibri"/>
                <a:cs typeface="Calibri"/>
              </a:rPr>
              <a:t>Review diagnosis of patients on the FH register (ensure genetic confirmation) because incorrect coding is common</a:t>
            </a:r>
          </a:p>
          <a:p>
            <a:pPr marL="0" lvl="1">
              <a:lnSpc>
                <a:spcPct val="110000"/>
              </a:lnSpc>
              <a:spcBef>
                <a:spcPts val="1000"/>
              </a:spcBef>
              <a:buFont typeface="+mj-lt"/>
              <a:buAutoNum type="arabicPeriod" startAt="5"/>
            </a:pPr>
            <a:r>
              <a:rPr lang="en-GB" sz="1400" b="1" dirty="0">
                <a:latin typeface="Open Sans"/>
                <a:ea typeface="Calibri"/>
                <a:cs typeface="Calibri"/>
              </a:rPr>
              <a:t>Familial hypercholesterolaemia management</a:t>
            </a:r>
          </a:p>
          <a:p>
            <a:pPr lvl="1">
              <a:lnSpc>
                <a:spcPct val="100000"/>
              </a:lnSpc>
              <a:spcBef>
                <a:spcPts val="0"/>
              </a:spcBef>
            </a:pPr>
            <a:r>
              <a:rPr lang="en-GB" sz="1400" dirty="0">
                <a:latin typeface="Open Sans"/>
                <a:ea typeface="Calibri"/>
                <a:cs typeface="Calibri"/>
              </a:rPr>
              <a:t>Ensure on </a:t>
            </a:r>
            <a:r>
              <a:rPr lang="en-GB" sz="1400" u="sng" dirty="0">
                <a:latin typeface="Open Sans"/>
                <a:ea typeface="Calibri"/>
                <a:cs typeface="Calibri"/>
              </a:rPr>
              <a:t>high dose high intensity </a:t>
            </a:r>
            <a:r>
              <a:rPr lang="en-GB" sz="1400" dirty="0">
                <a:latin typeface="Open Sans"/>
                <a:ea typeface="Calibri"/>
                <a:cs typeface="Calibri"/>
              </a:rPr>
              <a:t>statin (</a:t>
            </a:r>
            <a:r>
              <a:rPr lang="en-GB" sz="1400" dirty="0" err="1">
                <a:latin typeface="Open Sans"/>
                <a:ea typeface="Calibri"/>
                <a:cs typeface="Calibri"/>
              </a:rPr>
              <a:t>ie</a:t>
            </a:r>
            <a:r>
              <a:rPr lang="en-GB" sz="1400" dirty="0">
                <a:latin typeface="Open Sans"/>
                <a:ea typeface="Calibri"/>
                <a:cs typeface="Calibri"/>
              </a:rPr>
              <a:t> atorvastatin 80mg or rosuvastatin 20mg) – or start statin if not already prescribed– and support lifestyle change</a:t>
            </a:r>
          </a:p>
          <a:p>
            <a:pPr lvl="1">
              <a:lnSpc>
                <a:spcPct val="100000"/>
              </a:lnSpc>
              <a:spcBef>
                <a:spcPts val="0"/>
              </a:spcBef>
            </a:pPr>
            <a:r>
              <a:rPr lang="en-GB" sz="1400" dirty="0">
                <a:latin typeface="Open Sans"/>
                <a:ea typeface="Calibri"/>
                <a:cs typeface="Calibri"/>
              </a:rPr>
              <a:t>If non-</a:t>
            </a:r>
            <a:r>
              <a:rPr lang="en-GB" sz="1400" dirty="0" err="1">
                <a:latin typeface="Open Sans"/>
                <a:ea typeface="Calibri"/>
                <a:cs typeface="Calibri"/>
              </a:rPr>
              <a:t>HDLc</a:t>
            </a:r>
            <a:r>
              <a:rPr lang="en-GB" sz="1400" dirty="0">
                <a:latin typeface="Open Sans"/>
                <a:ea typeface="Calibri"/>
                <a:cs typeface="Calibri"/>
              </a:rPr>
              <a:t> not reduced to target or statin not tolerated, consider ezetimibe, PCSK9i(mab) or </a:t>
            </a:r>
            <a:r>
              <a:rPr lang="en-GB" sz="1400" dirty="0" err="1">
                <a:latin typeface="Open Sans"/>
                <a:ea typeface="Calibri"/>
                <a:cs typeface="Calibri"/>
              </a:rPr>
              <a:t>bempedoic</a:t>
            </a:r>
            <a:r>
              <a:rPr lang="en-GB" sz="1400" dirty="0">
                <a:latin typeface="Open Sans"/>
                <a:ea typeface="Calibri"/>
                <a:cs typeface="Calibri"/>
              </a:rPr>
              <a:t> acid</a:t>
            </a:r>
          </a:p>
          <a:p>
            <a:pPr>
              <a:buFont typeface="+mj-lt"/>
              <a:buAutoNum type="arabicPeriod"/>
            </a:pPr>
            <a:endParaRPr lang="en-GB"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22174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75CC02E-6A14-A0A1-4D50-F7AF8D8FC2CB}"/>
              </a:ext>
            </a:extLst>
          </p:cNvPr>
          <p:cNvSpPr>
            <a:spLocks noGrp="1"/>
          </p:cNvSpPr>
          <p:nvPr>
            <p:ph type="title"/>
          </p:nvPr>
        </p:nvSpPr>
        <p:spPr>
          <a:xfrm>
            <a:off x="489857" y="241233"/>
            <a:ext cx="9499270" cy="544510"/>
          </a:xfrm>
        </p:spPr>
        <p:txBody>
          <a:bodyPr>
            <a:noAutofit/>
          </a:bodyPr>
          <a:lstStyle/>
          <a:p>
            <a:r>
              <a:rPr lang="en-GB" sz="3400" b="1" dirty="0">
                <a:solidFill>
                  <a:srgbClr val="002060"/>
                </a:solidFill>
                <a:latin typeface="Aleo"/>
                <a:cs typeface="Calibri Light"/>
              </a:rPr>
              <a:t>Implementation Resources</a:t>
            </a:r>
          </a:p>
        </p:txBody>
      </p:sp>
      <p:sp>
        <p:nvSpPr>
          <p:cNvPr id="9" name="Content Placeholder 7">
            <a:extLst>
              <a:ext uri="{FF2B5EF4-FFF2-40B4-BE49-F238E27FC236}">
                <a16:creationId xmlns:a16="http://schemas.microsoft.com/office/drawing/2014/main" id="{E1634BE7-8F6D-8EE0-D2C5-1CF354DB6CF4}"/>
              </a:ext>
            </a:extLst>
          </p:cNvPr>
          <p:cNvSpPr txBox="1">
            <a:spLocks noGrp="1"/>
          </p:cNvSpPr>
          <p:nvPr>
            <p:ph idx="1"/>
          </p:nvPr>
        </p:nvSpPr>
        <p:spPr>
          <a:xfrm>
            <a:off x="580029" y="1252119"/>
            <a:ext cx="11041039" cy="4826962"/>
          </a:xfrm>
          <a:prstGeom prst="rect">
            <a:avLst/>
          </a:prstGeom>
          <a:noFill/>
        </p:spPr>
        <p:txBody>
          <a:bodyPr wrap="square" lIns="91440" tIns="45720" rIns="91440" bIns="45720" rtlCol="0" anchor="t">
            <a:spAutoFit/>
          </a:bodyPr>
          <a:lstStyle/>
          <a:p>
            <a:pPr marL="342900" indent="-342900">
              <a:buFont typeface="+mj-lt"/>
              <a:buAutoNum type="arabicPeriod"/>
            </a:pPr>
            <a:r>
              <a:rPr lang="en-GB" sz="2000" b="1" dirty="0">
                <a:solidFill>
                  <a:srgbClr val="42B6E6"/>
                </a:solidFill>
                <a:latin typeface="+mj-lt"/>
                <a:cs typeface="Calibri"/>
                <a:hlinkClick r:id="rId2" action="ppaction://hlinksldjump">
                  <a:extLst>
                    <a:ext uri="{A12FA001-AC4F-418D-AE19-62706E023703}">
                      <ahyp:hlinkClr xmlns:ahyp="http://schemas.microsoft.com/office/drawing/2018/hyperlinkcolor" val="tx"/>
                    </a:ext>
                  </a:extLst>
                </a:hlinkClick>
              </a:rPr>
              <a:t>Optimisation Pathway for Secondary Prevention </a:t>
            </a:r>
            <a:endParaRPr lang="en-GB" sz="2000" b="1" dirty="0">
              <a:solidFill>
                <a:srgbClr val="42B6E6"/>
              </a:solidFill>
              <a:latin typeface="+mj-lt"/>
              <a:ea typeface="Calibri Light"/>
              <a:cs typeface="Calibri"/>
            </a:endParaRPr>
          </a:p>
          <a:p>
            <a:pPr marL="342900" indent="-342900">
              <a:buFont typeface="+mj-lt"/>
              <a:buAutoNum type="arabicPeriod"/>
            </a:pPr>
            <a:r>
              <a:rPr lang="en-GB" sz="2000" b="1" dirty="0">
                <a:solidFill>
                  <a:srgbClr val="42B6E6"/>
                </a:solidFill>
                <a:latin typeface="+mj-lt"/>
                <a:cs typeface="Calibri"/>
                <a:hlinkClick r:id="rId3" action="ppaction://hlinksldjump">
                  <a:extLst>
                    <a:ext uri="{A12FA001-AC4F-418D-AE19-62706E023703}">
                      <ahyp:hlinkClr xmlns:ahyp="http://schemas.microsoft.com/office/drawing/2018/hyperlinkcolor" val="tx"/>
                    </a:ext>
                  </a:extLst>
                </a:hlinkClick>
              </a:rPr>
              <a:t>Optimisation Pathway for Primary Prevention</a:t>
            </a:r>
            <a:endParaRPr lang="en-GB" sz="2000" b="1" dirty="0">
              <a:solidFill>
                <a:srgbClr val="42B6E6"/>
              </a:solidFill>
              <a:latin typeface="+mj-lt"/>
              <a:ea typeface="Calibri Light"/>
              <a:cs typeface="Calibri"/>
            </a:endParaRPr>
          </a:p>
          <a:p>
            <a:pPr marL="342900" indent="-342900">
              <a:buFont typeface="+mj-lt"/>
              <a:buAutoNum type="arabicPeriod"/>
            </a:pPr>
            <a:r>
              <a:rPr lang="en-GB" sz="2000" b="1" dirty="0">
                <a:solidFill>
                  <a:srgbClr val="42B6E6"/>
                </a:solidFill>
                <a:latin typeface="+mj-lt"/>
                <a:cs typeface="Calibri"/>
                <a:hlinkClick r:id="rId4" action="ppaction://hlinksldjump">
                  <a:extLst>
                    <a:ext uri="{A12FA001-AC4F-418D-AE19-62706E023703}">
                      <ahyp:hlinkClr xmlns:ahyp="http://schemas.microsoft.com/office/drawing/2018/hyperlinkcolor" val="tx"/>
                    </a:ext>
                  </a:extLst>
                </a:hlinkClick>
              </a:rPr>
              <a:t>Statin Intolerance Pathway</a:t>
            </a:r>
            <a:endParaRPr lang="en-GB" sz="2000" b="1" dirty="0">
              <a:solidFill>
                <a:srgbClr val="42B6E6"/>
              </a:solidFill>
              <a:latin typeface="+mj-lt"/>
              <a:ea typeface="Calibri Light"/>
              <a:cs typeface="Calibri"/>
            </a:endParaRPr>
          </a:p>
          <a:p>
            <a:pPr marL="342900" indent="-342900">
              <a:buFont typeface="+mj-lt"/>
              <a:buAutoNum type="arabicPeriod"/>
            </a:pPr>
            <a:r>
              <a:rPr lang="en-GB" sz="2000" b="1" dirty="0">
                <a:solidFill>
                  <a:srgbClr val="42B6E6"/>
                </a:solidFill>
                <a:latin typeface="+mj-lt"/>
                <a:cs typeface="Calibri"/>
                <a:hlinkClick r:id="rId5" action="ppaction://hlinksldjump">
                  <a:extLst>
                    <a:ext uri="{A12FA001-AC4F-418D-AE19-62706E023703}">
                      <ahyp:hlinkClr xmlns:ahyp="http://schemas.microsoft.com/office/drawing/2018/hyperlinkcolor" val="tx"/>
                    </a:ext>
                  </a:extLst>
                </a:hlinkClick>
              </a:rPr>
              <a:t>Muscle Symptoms Pathway</a:t>
            </a:r>
            <a:endParaRPr lang="en-GB" sz="2000" b="1" dirty="0">
              <a:solidFill>
                <a:srgbClr val="42B6E6"/>
              </a:solidFill>
              <a:latin typeface="+mj-lt"/>
              <a:ea typeface="Calibri Light"/>
              <a:cs typeface="Calibri"/>
            </a:endParaRPr>
          </a:p>
          <a:p>
            <a:pPr marL="342900" indent="-342900">
              <a:buFont typeface="+mj-lt"/>
              <a:buAutoNum type="arabicPeriod"/>
            </a:pPr>
            <a:r>
              <a:rPr lang="en-GB" sz="2000" b="1" dirty="0">
                <a:solidFill>
                  <a:srgbClr val="42B6E6"/>
                </a:solidFill>
                <a:latin typeface="+mj-lt"/>
                <a:cs typeface="Calibri"/>
                <a:hlinkClick r:id="rId6" action="ppaction://hlinksldjump">
                  <a:extLst>
                    <a:ext uri="{A12FA001-AC4F-418D-AE19-62706E023703}">
                      <ahyp:hlinkClr xmlns:ahyp="http://schemas.microsoft.com/office/drawing/2018/hyperlinkcolor" val="tx"/>
                    </a:ext>
                  </a:extLst>
                </a:hlinkClick>
              </a:rPr>
              <a:t>Abnormal Liver Function Test Pathway</a:t>
            </a:r>
            <a:endParaRPr lang="en-GB" sz="2000" b="1" dirty="0">
              <a:solidFill>
                <a:srgbClr val="42B6E6"/>
              </a:solidFill>
              <a:latin typeface="+mj-lt"/>
              <a:ea typeface="Calibri Light"/>
              <a:cs typeface="Calibri"/>
            </a:endParaRPr>
          </a:p>
          <a:p>
            <a:pPr marL="342900" indent="-342900">
              <a:buAutoNum type="arabicPeriod"/>
            </a:pPr>
            <a:r>
              <a:rPr lang="en-GB" sz="2000" b="1" dirty="0">
                <a:solidFill>
                  <a:srgbClr val="42B6E6"/>
                </a:solidFill>
                <a:latin typeface="+mj-lt"/>
                <a:cs typeface="Calibri"/>
                <a:hlinkClick r:id="rId7" action="ppaction://hlinksldjump">
                  <a:extLst>
                    <a:ext uri="{A12FA001-AC4F-418D-AE19-62706E023703}">
                      <ahyp:hlinkClr xmlns:ahyp="http://schemas.microsoft.com/office/drawing/2018/hyperlinkcolor" val="tx"/>
                    </a:ext>
                  </a:extLst>
                </a:hlinkClick>
              </a:rPr>
              <a:t>Shared Decision-Making Resources</a:t>
            </a:r>
            <a:endParaRPr lang="en-GB" sz="2000" b="1" dirty="0">
              <a:solidFill>
                <a:srgbClr val="42B6E6"/>
              </a:solidFill>
              <a:latin typeface="+mj-lt"/>
              <a:ea typeface="Calibri Light"/>
              <a:cs typeface="Calibri"/>
            </a:endParaRPr>
          </a:p>
          <a:p>
            <a:pPr marL="342900" indent="-342900">
              <a:buAutoNum type="arabicPeriod"/>
            </a:pPr>
            <a:r>
              <a:rPr lang="en-GB" sz="2000" b="1" dirty="0">
                <a:solidFill>
                  <a:srgbClr val="42B6E6"/>
                </a:solidFill>
                <a:latin typeface="+mj-lt"/>
                <a:cs typeface="Calibri"/>
                <a:hlinkClick r:id="rId8" action="ppaction://hlinksldjump">
                  <a:extLst>
                    <a:ext uri="{A12FA001-AC4F-418D-AE19-62706E023703}">
                      <ahyp:hlinkClr xmlns:ahyp="http://schemas.microsoft.com/office/drawing/2018/hyperlinkcolor" val="tx"/>
                    </a:ext>
                  </a:extLst>
                </a:hlinkClick>
              </a:rPr>
              <a:t>Statin Intensity Table </a:t>
            </a:r>
            <a:endParaRPr lang="en-GB" sz="2000" b="1" dirty="0">
              <a:solidFill>
                <a:srgbClr val="42B6E6"/>
              </a:solidFill>
              <a:latin typeface="+mj-lt"/>
              <a:ea typeface="Calibri Light"/>
              <a:cs typeface="Calibri"/>
            </a:endParaRPr>
          </a:p>
          <a:p>
            <a:pPr marL="342900" indent="-342900">
              <a:buAutoNum type="arabicPeriod"/>
            </a:pPr>
            <a:r>
              <a:rPr lang="en-GB" sz="2000" b="1" dirty="0">
                <a:solidFill>
                  <a:srgbClr val="42B6E6"/>
                </a:solidFill>
                <a:latin typeface="+mj-lt"/>
                <a:cs typeface="Calibri"/>
                <a:hlinkClick r:id="rId9" action="ppaction://hlinksldjump">
                  <a:extLst>
                    <a:ext uri="{A12FA001-AC4F-418D-AE19-62706E023703}">
                      <ahyp:hlinkClr xmlns:ahyp="http://schemas.microsoft.com/office/drawing/2018/hyperlinkcolor" val="tx"/>
                    </a:ext>
                  </a:extLst>
                </a:hlinkClick>
              </a:rPr>
              <a:t>Summary of Lipid Lowering Therapies</a:t>
            </a:r>
            <a:endParaRPr lang="en-GB" sz="2000" b="1" dirty="0">
              <a:solidFill>
                <a:srgbClr val="42B6E6"/>
              </a:solidFill>
              <a:latin typeface="+mj-lt"/>
              <a:ea typeface="Calibri Light"/>
              <a:cs typeface="Calibri"/>
            </a:endParaRPr>
          </a:p>
          <a:p>
            <a:pPr marL="342900" indent="-342900">
              <a:buFont typeface="Arial" panose="020B0604020202020204" pitchFamily="34" charset="0"/>
              <a:buAutoNum type="arabicPeriod"/>
            </a:pPr>
            <a:r>
              <a:rPr lang="en-GB" sz="2000" b="1" dirty="0">
                <a:solidFill>
                  <a:srgbClr val="42B6E6"/>
                </a:solidFill>
                <a:latin typeface="+mj-lt"/>
                <a:cs typeface="Calibri"/>
                <a:hlinkClick r:id="rId10" action="ppaction://hlinksldjump">
                  <a:extLst>
                    <a:ext uri="{A12FA001-AC4F-418D-AE19-62706E023703}">
                      <ahyp:hlinkClr xmlns:ahyp="http://schemas.microsoft.com/office/drawing/2018/hyperlinkcolor" val="tx"/>
                    </a:ext>
                  </a:extLst>
                </a:hlinkClick>
              </a:rPr>
              <a:t>Inclisiran for Secondary Prevention</a:t>
            </a:r>
            <a:endParaRPr lang="en-GB" sz="2000" b="1" dirty="0">
              <a:solidFill>
                <a:srgbClr val="42B6E6"/>
              </a:solidFill>
              <a:latin typeface="+mj-lt"/>
              <a:ea typeface="Calibri Light"/>
              <a:cs typeface="Calibri"/>
            </a:endParaRPr>
          </a:p>
          <a:p>
            <a:pPr marL="342900" indent="-342900">
              <a:buFont typeface="Arial" panose="020B0604020202020204" pitchFamily="34" charset="0"/>
              <a:buAutoNum type="arabicPeriod"/>
            </a:pPr>
            <a:r>
              <a:rPr lang="en-GB" sz="2000" b="1" dirty="0">
                <a:solidFill>
                  <a:srgbClr val="42B6E6"/>
                </a:solidFill>
                <a:latin typeface="+mj-lt"/>
                <a:cs typeface="Calibri"/>
                <a:hlinkClick r:id="rId11" action="ppaction://hlinksldjump">
                  <a:extLst>
                    <a:ext uri="{A12FA001-AC4F-418D-AE19-62706E023703}">
                      <ahyp:hlinkClr xmlns:ahyp="http://schemas.microsoft.com/office/drawing/2018/hyperlinkcolor" val="tx"/>
                    </a:ext>
                  </a:extLst>
                </a:hlinkClick>
              </a:rPr>
              <a:t>Bempedoic Acid for Use in Statin Intolerance </a:t>
            </a:r>
            <a:endParaRPr lang="en-US" sz="2000" b="1" dirty="0">
              <a:solidFill>
                <a:srgbClr val="42B6E6"/>
              </a:solidFill>
              <a:latin typeface="+mj-lt"/>
              <a:ea typeface="Calibri Light"/>
              <a:cs typeface="Calibri"/>
            </a:endParaRPr>
          </a:p>
          <a:p>
            <a:pPr marL="342900" indent="-342900">
              <a:buFont typeface="Arial" panose="020B0604020202020204" pitchFamily="34" charset="0"/>
              <a:buAutoNum type="arabicPeriod"/>
            </a:pPr>
            <a:r>
              <a:rPr lang="en-GB" sz="2000" b="1" dirty="0">
                <a:solidFill>
                  <a:srgbClr val="42B6E6"/>
                </a:solidFill>
                <a:latin typeface="+mj-lt"/>
                <a:cs typeface="Calibri"/>
                <a:hlinkClick r:id="rId12" action="ppaction://hlinksldjump">
                  <a:extLst>
                    <a:ext uri="{A12FA001-AC4F-418D-AE19-62706E023703}">
                      <ahyp:hlinkClr xmlns:ahyp="http://schemas.microsoft.com/office/drawing/2018/hyperlinkcolor" val="tx"/>
                    </a:ext>
                  </a:extLst>
                </a:hlinkClick>
              </a:rPr>
              <a:t>QRISK2/3</a:t>
            </a:r>
            <a:endParaRPr lang="en-GB" sz="2000" b="1" dirty="0">
              <a:solidFill>
                <a:srgbClr val="42B6E6"/>
              </a:solidFill>
              <a:latin typeface="+mj-lt"/>
              <a:ea typeface="Calibri Light"/>
              <a:cs typeface="Calibri"/>
            </a:endParaRPr>
          </a:p>
          <a:p>
            <a:pPr marL="342900" indent="-342900">
              <a:buAutoNum type="arabicPeriod"/>
            </a:pPr>
            <a:r>
              <a:rPr lang="en-GB" sz="2000" b="1" dirty="0">
                <a:solidFill>
                  <a:srgbClr val="42B6E6"/>
                </a:solidFill>
                <a:latin typeface="+mj-lt"/>
                <a:cs typeface="Calibri"/>
                <a:hlinkClick r:id="rId13" action="ppaction://hlinksldjump">
                  <a:extLst>
                    <a:ext uri="{A12FA001-AC4F-418D-AE19-62706E023703}">
                      <ahyp:hlinkClr xmlns:ahyp="http://schemas.microsoft.com/office/drawing/2018/hyperlinkcolor" val="tx"/>
                    </a:ext>
                  </a:extLst>
                </a:hlinkClick>
              </a:rPr>
              <a:t>Familial Hypercholesterolaemia (FH) Detection and Management in Primary Car</a:t>
            </a:r>
            <a:r>
              <a:rPr lang="en-GB" sz="2000" b="1" dirty="0">
                <a:solidFill>
                  <a:srgbClr val="42B6E6"/>
                </a:solidFill>
                <a:latin typeface="+mj-lt"/>
                <a:cs typeface="Calibri"/>
                <a:hlinkClick r:id="" action="ppaction://noaction">
                  <a:extLst>
                    <a:ext uri="{A12FA001-AC4F-418D-AE19-62706E023703}">
                      <ahyp:hlinkClr xmlns:ahyp="http://schemas.microsoft.com/office/drawing/2018/hyperlinkcolor" val="tx"/>
                    </a:ext>
                  </a:extLst>
                </a:hlinkClick>
              </a:rPr>
              <a:t>e</a:t>
            </a:r>
            <a:endParaRPr lang="en-GB" sz="2000" b="1" dirty="0">
              <a:solidFill>
                <a:srgbClr val="42B6E6"/>
              </a:solidFill>
              <a:latin typeface="+mj-lt"/>
              <a:ea typeface="Calibri Light"/>
              <a:cs typeface="Calibri"/>
              <a:hlinkClick r:id="" action="ppaction://noaction">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3638620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01C04-BDE8-A8AA-063E-1B2A4ED9CF62}"/>
              </a:ext>
            </a:extLst>
          </p:cNvPr>
          <p:cNvSpPr>
            <a:spLocks noGrp="1"/>
          </p:cNvSpPr>
          <p:nvPr>
            <p:ph type="title"/>
          </p:nvPr>
        </p:nvSpPr>
        <p:spPr>
          <a:xfrm>
            <a:off x="330265" y="136650"/>
            <a:ext cx="11306175" cy="443198"/>
          </a:xfrm>
        </p:spPr>
        <p:txBody>
          <a:bodyPr>
            <a:noAutofit/>
          </a:bodyPr>
          <a:lstStyle/>
          <a:p>
            <a:r>
              <a:rPr kumimoji="0" lang="en-GB" sz="3200" b="1" i="0" u="none" strike="noStrike" kern="1200" cap="none" spc="0" normalizeH="0" baseline="0" noProof="0" dirty="0">
                <a:ln>
                  <a:noFill/>
                </a:ln>
                <a:solidFill>
                  <a:srgbClr val="002060"/>
                </a:solidFill>
                <a:effectLst/>
                <a:uLnTx/>
                <a:uFillTx/>
                <a:latin typeface="Aleo" panose="020B0604020202020204"/>
                <a:ea typeface="Open Sans"/>
                <a:cs typeface="Open Sans"/>
              </a:rPr>
              <a:t>Lipid O</a:t>
            </a:r>
            <a:r>
              <a:rPr kumimoji="0" lang="en-US" sz="3200" b="1" i="0" u="none" strike="noStrike" kern="1200" cap="none" spc="0" normalizeH="0" baseline="0" noProof="0" dirty="0">
                <a:ln>
                  <a:noFill/>
                </a:ln>
                <a:solidFill>
                  <a:srgbClr val="002060"/>
                </a:solidFill>
                <a:effectLst/>
                <a:uLnTx/>
                <a:uFillTx/>
                <a:latin typeface="Aleo" panose="020B0604020202020204"/>
                <a:ea typeface="Open Sans"/>
                <a:cs typeface="Open Sans"/>
              </a:rPr>
              <a:t>ptimisation Pathway for Secondary Prevention</a:t>
            </a:r>
            <a:r>
              <a:rPr kumimoji="0" lang="en-US" sz="3200" b="1" i="0" u="none" strike="noStrike" kern="1200" cap="none" spc="0" normalizeH="0" baseline="30000" noProof="0" dirty="0">
                <a:ln>
                  <a:noFill/>
                </a:ln>
                <a:solidFill>
                  <a:srgbClr val="002060"/>
                </a:solidFill>
                <a:effectLst/>
                <a:uLnTx/>
                <a:uFillTx/>
                <a:latin typeface="Aleo" panose="020B0604020202020204"/>
                <a:ea typeface="Open Sans"/>
                <a:cs typeface="Open Sans"/>
              </a:rPr>
              <a:t>1</a:t>
            </a:r>
            <a:endParaRPr lang="en-GB" sz="3200" dirty="0">
              <a:solidFill>
                <a:srgbClr val="002060"/>
              </a:solidFill>
              <a:ea typeface="Open Sans"/>
              <a:cs typeface="Open Sans"/>
            </a:endParaRPr>
          </a:p>
        </p:txBody>
      </p:sp>
      <p:sp>
        <p:nvSpPr>
          <p:cNvPr id="5" name="TextBox 4">
            <a:extLst>
              <a:ext uri="{FF2B5EF4-FFF2-40B4-BE49-F238E27FC236}">
                <a16:creationId xmlns:a16="http://schemas.microsoft.com/office/drawing/2014/main" id="{7B2C12D6-4C10-E738-CD18-14533A3E1014}"/>
              </a:ext>
            </a:extLst>
          </p:cNvPr>
          <p:cNvSpPr txBox="1"/>
          <p:nvPr/>
        </p:nvSpPr>
        <p:spPr>
          <a:xfrm>
            <a:off x="412929" y="773715"/>
            <a:ext cx="6606625" cy="461665"/>
          </a:xfrm>
          <a:prstGeom prst="rect">
            <a:avLst/>
          </a:prstGeom>
          <a:noFill/>
          <a:ln>
            <a:solidFill>
              <a:srgbClr val="15375D"/>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Open Sans"/>
                <a:ea typeface="Open Sans"/>
                <a:cs typeface="Open Sans"/>
              </a:rPr>
              <a:t>Is the patient on high dose, high intensity statin</a:t>
            </a:r>
            <a:r>
              <a:rPr kumimoji="0" lang="en-GB" sz="1200" b="1" i="0" u="none" strike="noStrike" kern="1200" cap="none" spc="0" normalizeH="0" baseline="30000" noProof="0" dirty="0">
                <a:ln>
                  <a:noFill/>
                </a:ln>
                <a:solidFill>
                  <a:srgbClr val="000000"/>
                </a:solidFill>
                <a:effectLst/>
                <a:uLnTx/>
                <a:uFillTx/>
                <a:latin typeface="Open Sans"/>
                <a:ea typeface="Open Sans"/>
                <a:cs typeface="Open Sans"/>
              </a:rPr>
              <a:t>3</a:t>
            </a:r>
            <a:r>
              <a:rPr kumimoji="0" lang="en-GB" sz="1200" b="1" i="0" u="none" strike="noStrike" kern="1200" cap="none" spc="0" normalizeH="0" baseline="0" noProof="0" dirty="0">
                <a:ln>
                  <a:noFill/>
                </a:ln>
                <a:solidFill>
                  <a:srgbClr val="000000"/>
                </a:solidFill>
                <a:effectLst/>
                <a:uLnTx/>
                <a:uFillTx/>
                <a:latin typeface="Open Sans"/>
                <a:ea typeface="Open Sans"/>
                <a:cs typeface="Open Sans"/>
              </a:rPr>
              <a:t>?</a:t>
            </a:r>
            <a:endParaRPr lang="en-GB" sz="1200" b="1" i="0" u="none" strike="noStrike" kern="1200" cap="none" spc="0" normalizeH="0" baseline="0" noProof="0" dirty="0">
              <a:ln>
                <a:noFill/>
              </a:ln>
              <a:solidFill>
                <a:srgbClr val="000000"/>
              </a:solidFill>
              <a:effectLst/>
              <a:uLnTx/>
              <a:uFillTx/>
              <a:latin typeface="Open Sans"/>
              <a:ea typeface="Open Sans"/>
              <a:cs typeface="Open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Open Sans"/>
                <a:ea typeface="Open Sans"/>
                <a:cs typeface="Open Sans"/>
              </a:rPr>
              <a:t>(atorvastatin 80mg daily  or rosuvastatin 20mg daily)</a:t>
            </a:r>
            <a:endParaRPr lang="en-GB" sz="1200" b="0" i="0" u="none" strike="noStrike" kern="1200" cap="none" spc="0" normalizeH="0" baseline="0" noProof="0" dirty="0">
              <a:ln>
                <a:noFill/>
              </a:ln>
              <a:solidFill>
                <a:srgbClr val="000000"/>
              </a:solidFill>
              <a:effectLst/>
              <a:uLnTx/>
              <a:uFillTx/>
              <a:latin typeface="Open Sans"/>
              <a:ea typeface="Open Sans"/>
              <a:cs typeface="Open Sans"/>
            </a:endParaRPr>
          </a:p>
        </p:txBody>
      </p:sp>
      <p:sp>
        <p:nvSpPr>
          <p:cNvPr id="6" name="TextBox 5">
            <a:extLst>
              <a:ext uri="{FF2B5EF4-FFF2-40B4-BE49-F238E27FC236}">
                <a16:creationId xmlns:a16="http://schemas.microsoft.com/office/drawing/2014/main" id="{4873F816-43D0-ED97-5CE7-51A2A5C3AE94}"/>
              </a:ext>
            </a:extLst>
          </p:cNvPr>
          <p:cNvSpPr txBox="1"/>
          <p:nvPr/>
        </p:nvSpPr>
        <p:spPr>
          <a:xfrm>
            <a:off x="1612982" y="1621925"/>
            <a:ext cx="5406631" cy="461665"/>
          </a:xfrm>
          <a:prstGeom prst="rect">
            <a:avLst/>
          </a:prstGeom>
          <a:noFill/>
          <a:ln>
            <a:solidFill>
              <a:srgbClr val="15375D"/>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Open Sans"/>
                <a:ea typeface="Open Sans"/>
                <a:cs typeface="Open Sans"/>
              </a:rPr>
              <a:t>Initiate / increase to high dose high intensity statin</a:t>
            </a:r>
            <a:r>
              <a:rPr kumimoji="0" lang="en-GB" sz="1200" b="1" i="0" u="none" strike="noStrike" kern="1200" cap="none" spc="0" normalizeH="0" baseline="30000" noProof="0" dirty="0">
                <a:ln>
                  <a:noFill/>
                </a:ln>
                <a:solidFill>
                  <a:srgbClr val="000000"/>
                </a:solidFill>
                <a:effectLst/>
                <a:uLnTx/>
                <a:uFillTx/>
                <a:latin typeface="Open Sans"/>
                <a:ea typeface="Open Sans"/>
                <a:cs typeface="Open Sans"/>
              </a:rPr>
              <a:t>2,3,4</a:t>
            </a:r>
            <a:r>
              <a:rPr kumimoji="0" lang="en-GB" sz="1200" b="1" i="0" u="none" strike="noStrike" kern="1200" cap="none" spc="0" normalizeH="0" baseline="0" noProof="0" dirty="0">
                <a:ln>
                  <a:noFill/>
                </a:ln>
                <a:solidFill>
                  <a:srgbClr val="000000"/>
                </a:solidFill>
                <a:effectLst/>
                <a:uLnTx/>
                <a:uFillTx/>
                <a:latin typeface="Open Sans"/>
                <a:ea typeface="Open Sans"/>
                <a:cs typeface="Open Sans"/>
              </a:rPr>
              <a:t> if possible </a:t>
            </a:r>
            <a:r>
              <a:rPr kumimoji="0" lang="en-GB" sz="1200" b="0" i="0" u="none" strike="noStrike" kern="1200" cap="none" spc="0" normalizeH="0" baseline="0" noProof="0" dirty="0">
                <a:ln>
                  <a:noFill/>
                </a:ln>
                <a:solidFill>
                  <a:srgbClr val="000000"/>
                </a:solidFill>
                <a:effectLst/>
                <a:uLnTx/>
                <a:uFillTx/>
                <a:latin typeface="Open Sans"/>
                <a:ea typeface="Open Sans"/>
                <a:cs typeface="Open Sans"/>
              </a:rPr>
              <a:t> </a:t>
            </a:r>
            <a:endParaRPr lang="en-GB" sz="1200" b="0" i="0" u="none" strike="noStrike" kern="1200" cap="none" spc="0" normalizeH="0" baseline="0" noProof="0">
              <a:ln>
                <a:noFill/>
              </a:ln>
              <a:solidFill>
                <a:srgbClr val="000000"/>
              </a:solidFill>
              <a:effectLst/>
              <a:uLnTx/>
              <a:uFillTx/>
              <a:latin typeface="Open Sans"/>
              <a:ea typeface="Open Sans"/>
              <a:cs typeface="Open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Open Sans"/>
                <a:ea typeface="Open Sans"/>
                <a:cs typeface="Open Sans"/>
              </a:rPr>
              <a:t>and re-enforce lifestyle and diet measures</a:t>
            </a:r>
            <a:endParaRPr lang="en-GB" sz="1200" b="0" i="0" u="none" strike="noStrike" kern="1200" cap="none" spc="0" normalizeH="0" baseline="0" noProof="0" dirty="0">
              <a:ln>
                <a:noFill/>
              </a:ln>
              <a:solidFill>
                <a:srgbClr val="000000"/>
              </a:solidFill>
              <a:effectLst/>
              <a:uLnTx/>
              <a:uFillTx/>
              <a:latin typeface="Open Sans"/>
              <a:ea typeface="Open Sans"/>
              <a:cs typeface="Open Sans"/>
            </a:endParaRPr>
          </a:p>
        </p:txBody>
      </p:sp>
      <p:sp>
        <p:nvSpPr>
          <p:cNvPr id="7" name="TextBox 6">
            <a:extLst>
              <a:ext uri="{FF2B5EF4-FFF2-40B4-BE49-F238E27FC236}">
                <a16:creationId xmlns:a16="http://schemas.microsoft.com/office/drawing/2014/main" id="{0D651061-79B0-3C22-0424-91C526FDA492}"/>
              </a:ext>
            </a:extLst>
          </p:cNvPr>
          <p:cNvSpPr txBox="1"/>
          <p:nvPr/>
        </p:nvSpPr>
        <p:spPr>
          <a:xfrm>
            <a:off x="1340747" y="3173183"/>
            <a:ext cx="4929611" cy="461665"/>
          </a:xfrm>
          <a:prstGeom prst="rect">
            <a:avLst/>
          </a:prstGeom>
          <a:noFill/>
          <a:ln>
            <a:solidFill>
              <a:srgbClr val="15375D"/>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Open Sans"/>
                <a:ea typeface="Open Sans"/>
                <a:cs typeface="Open Sans"/>
              </a:rPr>
              <a:t>Check adherence to statin and lifestyle</a:t>
            </a:r>
            <a:r>
              <a:rPr kumimoji="0" lang="en-GB" sz="1200" b="1" i="0" u="none" strike="noStrike" kern="1200" cap="none" spc="0" normalizeH="0" baseline="30000" noProof="0" dirty="0">
                <a:ln>
                  <a:noFill/>
                </a:ln>
                <a:solidFill>
                  <a:srgbClr val="000000"/>
                </a:solidFill>
                <a:effectLst/>
                <a:uLnTx/>
                <a:uFillTx/>
                <a:latin typeface="Open Sans"/>
                <a:ea typeface="Open Sans"/>
                <a:cs typeface="Open Sans"/>
              </a:rPr>
              <a:t>1</a:t>
            </a:r>
            <a:endParaRPr lang="en-GB" sz="1200" b="1" i="0" u="none" strike="noStrike" kern="1200" cap="none" spc="0" normalizeH="0" baseline="30000" noProof="0" dirty="0">
              <a:ln>
                <a:noFill/>
              </a:ln>
              <a:solidFill>
                <a:srgbClr val="000000"/>
              </a:solidFill>
              <a:effectLst/>
              <a:uLnTx/>
              <a:uFillTx/>
              <a:latin typeface="Open Sans"/>
              <a:ea typeface="Open Sans"/>
              <a:cs typeface="Open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Open Sans"/>
                <a:ea typeface="Open Sans"/>
                <a:cs typeface="Open Sans"/>
              </a:rPr>
              <a:t>Consider intensifying therapy</a:t>
            </a:r>
            <a:r>
              <a:rPr kumimoji="0" lang="en-GB" sz="1200" b="1" i="0" u="none" strike="noStrike" kern="1200" cap="none" spc="0" normalizeH="0" baseline="30000" noProof="0" dirty="0">
                <a:ln>
                  <a:noFill/>
                </a:ln>
                <a:solidFill>
                  <a:srgbClr val="000000"/>
                </a:solidFill>
                <a:effectLst/>
                <a:uLnTx/>
                <a:uFillTx/>
                <a:latin typeface="Open Sans"/>
                <a:ea typeface="Open Sans"/>
                <a:cs typeface="Open Sans"/>
              </a:rPr>
              <a:t>4</a:t>
            </a:r>
            <a:endParaRPr lang="en-GB" sz="1200" b="1" i="0" u="none" strike="noStrike" kern="1200" cap="none" spc="0" normalizeH="0" baseline="30000" noProof="0" dirty="0">
              <a:ln>
                <a:noFill/>
              </a:ln>
              <a:solidFill>
                <a:srgbClr val="000000"/>
              </a:solidFill>
              <a:effectLst/>
              <a:uLnTx/>
              <a:uFillTx/>
              <a:latin typeface="Open Sans"/>
              <a:ea typeface="Open Sans"/>
              <a:cs typeface="Open Sans"/>
            </a:endParaRPr>
          </a:p>
        </p:txBody>
      </p:sp>
      <p:sp>
        <p:nvSpPr>
          <p:cNvPr id="8" name="TextBox 7">
            <a:extLst>
              <a:ext uri="{FF2B5EF4-FFF2-40B4-BE49-F238E27FC236}">
                <a16:creationId xmlns:a16="http://schemas.microsoft.com/office/drawing/2014/main" id="{1ABE6BBE-3053-3B6C-C1CA-64657A6FB148}"/>
              </a:ext>
            </a:extLst>
          </p:cNvPr>
          <p:cNvSpPr txBox="1"/>
          <p:nvPr/>
        </p:nvSpPr>
        <p:spPr>
          <a:xfrm>
            <a:off x="1978451" y="3992107"/>
            <a:ext cx="1153742" cy="1200329"/>
          </a:xfrm>
          <a:prstGeom prst="rect">
            <a:avLst/>
          </a:prstGeom>
          <a:noFill/>
          <a:ln>
            <a:solidFill>
              <a:srgbClr val="15375D"/>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Open Sans"/>
                <a:ea typeface="Open Sans"/>
                <a:cs typeface="Open Sans"/>
              </a:rPr>
              <a:t>Consider </a:t>
            </a:r>
            <a:r>
              <a:rPr kumimoji="0" lang="en-GB" sz="1200" b="1" i="0" u="none" strike="noStrike" kern="1200" cap="none" spc="0" normalizeH="0" baseline="0" noProof="0" dirty="0">
                <a:ln>
                  <a:noFill/>
                </a:ln>
                <a:solidFill>
                  <a:srgbClr val="00B0F0"/>
                </a:solidFill>
                <a:effectLst/>
                <a:uLnTx/>
                <a:uFillTx/>
                <a:latin typeface="Open Sans"/>
                <a:ea typeface="Open Sans"/>
                <a:cs typeface="Open Sans"/>
                <a:hlinkClick r:id="rId2">
                  <a:extLst>
                    <a:ext uri="{A12FA001-AC4F-418D-AE19-62706E023703}">
                      <ahyp:hlinkClr xmlns:ahyp="http://schemas.microsoft.com/office/drawing/2018/hyperlinkcolor" val="tx"/>
                    </a:ext>
                  </a:extLst>
                </a:hlinkClick>
              </a:rPr>
              <a:t>ezetimibe</a:t>
            </a:r>
            <a:r>
              <a:rPr kumimoji="0" lang="en-GB" sz="1200" b="1" i="0" u="none" strike="noStrike" kern="1200" cap="none" spc="0" normalizeH="0" baseline="30000" noProof="0" dirty="0">
                <a:ln>
                  <a:noFill/>
                </a:ln>
                <a:solidFill>
                  <a:srgbClr val="000000"/>
                </a:solidFill>
                <a:effectLst/>
                <a:uLnTx/>
                <a:uFillTx/>
                <a:latin typeface="Open Sans"/>
                <a:ea typeface="Open Sans"/>
                <a:cs typeface="Open Sans"/>
              </a:rPr>
              <a:t> </a:t>
            </a:r>
            <a:r>
              <a:rPr kumimoji="0" lang="en-GB" sz="1200" b="1" i="0" u="none" strike="noStrike" kern="1200" cap="none" spc="0" normalizeH="0" baseline="0" noProof="0" dirty="0">
                <a:ln>
                  <a:noFill/>
                </a:ln>
                <a:solidFill>
                  <a:srgbClr val="000000"/>
                </a:solidFill>
                <a:effectLst/>
                <a:uLnTx/>
                <a:uFillTx/>
                <a:latin typeface="Open Sans"/>
                <a:ea typeface="Open Sans"/>
                <a:cs typeface="Open Sans"/>
              </a:rPr>
              <a:t>10mg daily.</a:t>
            </a:r>
            <a:endParaRPr lang="en-GB" sz="1200" b="1" i="0" u="none" strike="noStrike" kern="1200" cap="none" spc="0" normalizeH="0" baseline="0" noProof="0" dirty="0">
              <a:ln>
                <a:noFill/>
              </a:ln>
              <a:solidFill>
                <a:srgbClr val="000000"/>
              </a:solidFill>
              <a:effectLst/>
              <a:uLnTx/>
              <a:uFillTx/>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Open Sans"/>
                <a:ea typeface="Open Sans"/>
                <a:cs typeface="Open Sans"/>
              </a:rPr>
              <a:t>Reassess within three months.</a:t>
            </a: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sp>
        <p:nvSpPr>
          <p:cNvPr id="9" name="TextBox 8">
            <a:extLst>
              <a:ext uri="{FF2B5EF4-FFF2-40B4-BE49-F238E27FC236}">
                <a16:creationId xmlns:a16="http://schemas.microsoft.com/office/drawing/2014/main" id="{03F6D980-B05B-B684-3138-708884482F4B}"/>
              </a:ext>
            </a:extLst>
          </p:cNvPr>
          <p:cNvSpPr txBox="1"/>
          <p:nvPr/>
        </p:nvSpPr>
        <p:spPr>
          <a:xfrm>
            <a:off x="3400757" y="3966613"/>
            <a:ext cx="1890224" cy="1938992"/>
          </a:xfrm>
          <a:prstGeom prst="rect">
            <a:avLst/>
          </a:prstGeom>
          <a:noFill/>
          <a:ln>
            <a:solidFill>
              <a:srgbClr val="15375D"/>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Open Sans"/>
                <a:ea typeface="Open Sans"/>
                <a:cs typeface="Open Sans"/>
              </a:rPr>
              <a:t>Assess eligibility for  injectable therapies:</a:t>
            </a:r>
            <a:endParaRPr lang="en-GB" sz="1200" b="0" i="0" u="none" strike="noStrike" kern="1200" cap="none" spc="0" normalizeH="0" baseline="0" noProof="0" dirty="0">
              <a:ln>
                <a:noFill/>
              </a:ln>
              <a:solidFill>
                <a:srgbClr val="000000"/>
              </a:solidFill>
              <a:effectLst/>
              <a:uLnTx/>
              <a:uFillTx/>
              <a:latin typeface="Open Sans"/>
              <a:ea typeface="Open Sans"/>
              <a:cs typeface="Open San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srgbClr val="00B0F0"/>
                </a:solidFill>
                <a:effectLst/>
                <a:uLnTx/>
                <a:uFillTx/>
                <a:latin typeface="Open Sans"/>
                <a:ea typeface="Open Sans"/>
                <a:cs typeface="Open Sans"/>
                <a:hlinkClick r:id="rId3">
                  <a:extLst>
                    <a:ext uri="{A12FA001-AC4F-418D-AE19-62706E023703}">
                      <ahyp:hlinkClr xmlns:ahyp="http://schemas.microsoft.com/office/drawing/2018/hyperlinkcolor" val="tx"/>
                    </a:ext>
                  </a:extLst>
                </a:hlinkClick>
              </a:rPr>
              <a:t>Inclisiran</a:t>
            </a:r>
            <a:r>
              <a:rPr kumimoji="0" lang="en-GB" sz="1200" b="0" i="0" u="none" strike="noStrike" kern="1200" cap="none" spc="0" normalizeH="0" baseline="0" noProof="0" dirty="0">
                <a:ln>
                  <a:noFill/>
                </a:ln>
                <a:solidFill>
                  <a:srgbClr val="000000"/>
                </a:solidFill>
                <a:effectLst/>
                <a:uLnTx/>
                <a:uFillTx/>
                <a:latin typeface="Open Sans"/>
                <a:ea typeface="Open Sans"/>
                <a:cs typeface="Open Sans"/>
              </a:rPr>
              <a:t> - if  LDL-C ≥ 2.6mmol/L </a:t>
            </a:r>
            <a:endParaRPr lang="en-GB" sz="1200" b="0" i="0" u="none" strike="noStrike" kern="1200" cap="none" spc="0" normalizeH="0" baseline="0" noProof="0" dirty="0">
              <a:ln>
                <a:noFill/>
              </a:ln>
              <a:solidFill>
                <a:srgbClr val="000000"/>
              </a:solidFill>
              <a:effectLst/>
              <a:uLnTx/>
              <a:uFillTx/>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Open Sans"/>
                <a:ea typeface="Open Sans"/>
                <a:cs typeface="Open Sans"/>
              </a:rPr>
              <a:t>OR </a:t>
            </a:r>
            <a:endParaRPr lang="en-GB" sz="1200" b="1" i="0" u="none" strike="noStrike" kern="1200" cap="none" spc="0" normalizeH="0" baseline="0" noProof="0" dirty="0">
              <a:ln>
                <a:noFill/>
              </a:ln>
              <a:solidFill>
                <a:srgbClr val="000000"/>
              </a:solidFill>
              <a:effectLst/>
              <a:uLnTx/>
              <a:uFillTx/>
              <a:latin typeface="Open Sans"/>
              <a:ea typeface="Open Sans"/>
              <a:cs typeface="Open San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srgbClr val="000000"/>
                </a:solidFill>
                <a:effectLst/>
                <a:uLnTx/>
                <a:uFillTx/>
                <a:latin typeface="Open Sans"/>
                <a:ea typeface="Open Sans"/>
                <a:cs typeface="Open Sans"/>
              </a:rPr>
              <a:t>PCSK9i (</a:t>
            </a:r>
            <a:r>
              <a:rPr kumimoji="0" lang="en-GB" sz="1200" b="1" i="0" u="none" strike="noStrike" kern="1200" cap="none" spc="0" normalizeH="0" baseline="0" noProof="0" dirty="0" err="1">
                <a:ln>
                  <a:noFill/>
                </a:ln>
                <a:solidFill>
                  <a:srgbClr val="000000"/>
                </a:solidFill>
                <a:effectLst/>
                <a:uLnTx/>
                <a:uFillTx/>
                <a:latin typeface="Open Sans"/>
                <a:ea typeface="Open Sans"/>
                <a:cs typeface="Open Sans"/>
              </a:rPr>
              <a:t>mAB</a:t>
            </a:r>
            <a:r>
              <a:rPr kumimoji="0" lang="en-GB" sz="1200" b="1" i="0" u="none" strike="noStrike" kern="1200" cap="none" spc="0" normalizeH="0" baseline="0" noProof="0" dirty="0">
                <a:ln>
                  <a:noFill/>
                </a:ln>
                <a:solidFill>
                  <a:srgbClr val="000000"/>
                </a:solidFill>
                <a:effectLst/>
                <a:uLnTx/>
                <a:uFillTx/>
                <a:latin typeface="Open Sans"/>
                <a:ea typeface="Open Sans"/>
                <a:cs typeface="Open Sans"/>
              </a:rPr>
              <a:t>)</a:t>
            </a:r>
            <a:r>
              <a:rPr kumimoji="0" lang="en-GB" sz="1200" b="1" i="0" u="none" strike="noStrike" kern="1200" cap="none" spc="0" normalizeH="0" baseline="30000" noProof="0" dirty="0">
                <a:ln>
                  <a:noFill/>
                </a:ln>
                <a:solidFill>
                  <a:srgbClr val="000000"/>
                </a:solidFill>
                <a:effectLst/>
                <a:uLnTx/>
                <a:uFillTx/>
                <a:latin typeface="Open Sans"/>
                <a:ea typeface="Open Sans"/>
                <a:cs typeface="Open Sans"/>
              </a:rPr>
              <a:t>5</a:t>
            </a:r>
            <a:r>
              <a:rPr kumimoji="0" lang="en-GB" sz="1200" b="1" i="0" u="none" strike="noStrike" kern="1200" cap="none" spc="0" normalizeH="0" baseline="0" noProof="0" dirty="0">
                <a:ln>
                  <a:noFill/>
                </a:ln>
                <a:solidFill>
                  <a:srgbClr val="000000"/>
                </a:solidFill>
                <a:effectLst/>
                <a:uLnTx/>
                <a:uFillTx/>
                <a:latin typeface="Open Sans"/>
                <a:ea typeface="Open Sans"/>
                <a:cs typeface="Open Sans"/>
              </a:rPr>
              <a:t> </a:t>
            </a:r>
            <a:r>
              <a:rPr kumimoji="0" lang="en-GB" sz="1200" b="0" i="0" u="none" strike="noStrike" kern="1200" cap="none" spc="0" normalizeH="0" baseline="0" noProof="0" dirty="0">
                <a:ln>
                  <a:noFill/>
                </a:ln>
                <a:solidFill>
                  <a:srgbClr val="000000"/>
                </a:solidFill>
                <a:effectLst/>
                <a:uLnTx/>
                <a:uFillTx/>
                <a:latin typeface="Open Sans"/>
                <a:ea typeface="Open Sans"/>
                <a:cs typeface="Open Sans"/>
              </a:rPr>
              <a:t>if LDL-C &gt; 4mmol/L (or &gt; 3.5mmol/L if FH or recurrent CV events) </a:t>
            </a:r>
            <a:endParaRPr lang="en-GB" sz="1200" b="0" i="0" u="none" strike="noStrike" kern="1200" cap="none" spc="0" normalizeH="0" baseline="0" noProof="0" dirty="0">
              <a:ln>
                <a:noFill/>
              </a:ln>
              <a:solidFill>
                <a:srgbClr val="000000"/>
              </a:solidFill>
              <a:effectLst/>
              <a:uLnTx/>
              <a:uFillTx/>
              <a:latin typeface="Open Sans"/>
              <a:ea typeface="Open Sans"/>
              <a:cs typeface="Open Sans"/>
            </a:endParaRPr>
          </a:p>
        </p:txBody>
      </p:sp>
      <p:sp>
        <p:nvSpPr>
          <p:cNvPr id="10" name="TextBox 9">
            <a:extLst>
              <a:ext uri="{FF2B5EF4-FFF2-40B4-BE49-F238E27FC236}">
                <a16:creationId xmlns:a16="http://schemas.microsoft.com/office/drawing/2014/main" id="{99FF0290-B325-EC8D-4CEA-16120F66BF19}"/>
              </a:ext>
            </a:extLst>
          </p:cNvPr>
          <p:cNvSpPr txBox="1"/>
          <p:nvPr/>
        </p:nvSpPr>
        <p:spPr>
          <a:xfrm>
            <a:off x="386313" y="6253273"/>
            <a:ext cx="7801266" cy="470845"/>
          </a:xfrm>
          <a:prstGeom prst="rect">
            <a:avLst/>
          </a:prstGeom>
          <a:solidFill>
            <a:srgbClr val="A3CD38">
              <a:alpha val="40000"/>
            </a:srgbClr>
          </a:solidFill>
          <a:ln>
            <a:solidFill>
              <a:schemeClr val="tx1"/>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Open Sans"/>
                <a:ea typeface="Open Sans"/>
                <a:cs typeface="Open Sans"/>
              </a:rPr>
              <a:t>Review annually, assessing treatment to target, adherence to drugs and offering support for diet and lifestyle measures </a:t>
            </a:r>
            <a:r>
              <a:rPr kumimoji="0" lang="en-GB" sz="1200" b="1" i="0"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sp>
        <p:nvSpPr>
          <p:cNvPr id="11" name="TextBox 10">
            <a:extLst>
              <a:ext uri="{FF2B5EF4-FFF2-40B4-BE49-F238E27FC236}">
                <a16:creationId xmlns:a16="http://schemas.microsoft.com/office/drawing/2014/main" id="{A1D6158C-BBB3-CC79-C182-F99734BAE247}"/>
              </a:ext>
            </a:extLst>
          </p:cNvPr>
          <p:cNvSpPr txBox="1"/>
          <p:nvPr/>
        </p:nvSpPr>
        <p:spPr>
          <a:xfrm>
            <a:off x="3939702" y="1309217"/>
            <a:ext cx="496601" cy="276999"/>
          </a:xfrm>
          <a:prstGeom prst="rect">
            <a:avLst/>
          </a:prstGeom>
          <a:solidFill>
            <a:srgbClr val="15375D"/>
          </a:solidFill>
          <a:ln>
            <a:solidFill>
              <a:srgbClr val="15375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Calibri" panose="020F0502020204030204"/>
                <a:ea typeface="+mn-ea"/>
                <a:cs typeface="+mn-cs"/>
              </a:rPr>
              <a:t>No</a:t>
            </a:r>
          </a:p>
        </p:txBody>
      </p:sp>
      <p:sp>
        <p:nvSpPr>
          <p:cNvPr id="12" name="TextBox 11">
            <a:extLst>
              <a:ext uri="{FF2B5EF4-FFF2-40B4-BE49-F238E27FC236}">
                <a16:creationId xmlns:a16="http://schemas.microsoft.com/office/drawing/2014/main" id="{917707CC-D9EE-BE4A-3D1F-1F93FAAE00B8}"/>
              </a:ext>
            </a:extLst>
          </p:cNvPr>
          <p:cNvSpPr txBox="1"/>
          <p:nvPr/>
        </p:nvSpPr>
        <p:spPr>
          <a:xfrm>
            <a:off x="3961999" y="2850322"/>
            <a:ext cx="496600" cy="276999"/>
          </a:xfrm>
          <a:prstGeom prst="rect">
            <a:avLst/>
          </a:prstGeom>
          <a:solidFill>
            <a:srgbClr val="15375D"/>
          </a:solidFill>
          <a:ln>
            <a:solidFill>
              <a:srgbClr val="15375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Calibri" panose="020F0502020204030204"/>
                <a:ea typeface="+mn-ea"/>
                <a:cs typeface="+mn-cs"/>
              </a:rPr>
              <a:t>No</a:t>
            </a:r>
          </a:p>
        </p:txBody>
      </p:sp>
      <p:sp>
        <p:nvSpPr>
          <p:cNvPr id="13" name="TextBox 12">
            <a:extLst>
              <a:ext uri="{FF2B5EF4-FFF2-40B4-BE49-F238E27FC236}">
                <a16:creationId xmlns:a16="http://schemas.microsoft.com/office/drawing/2014/main" id="{44BD7C97-D93C-6034-C6AA-8DD5CE953B1B}"/>
              </a:ext>
            </a:extLst>
          </p:cNvPr>
          <p:cNvSpPr txBox="1"/>
          <p:nvPr/>
        </p:nvSpPr>
        <p:spPr>
          <a:xfrm>
            <a:off x="703737" y="1424505"/>
            <a:ext cx="496800" cy="276999"/>
          </a:xfrm>
          <a:prstGeom prst="rect">
            <a:avLst/>
          </a:prstGeom>
          <a:solidFill>
            <a:srgbClr val="15375D"/>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Calibri" panose="020F0502020204030204"/>
                <a:ea typeface="+mn-ea"/>
                <a:cs typeface="+mn-cs"/>
              </a:rPr>
              <a:t>Yes</a:t>
            </a:r>
          </a:p>
        </p:txBody>
      </p:sp>
      <p:sp>
        <p:nvSpPr>
          <p:cNvPr id="14" name="TextBox 13">
            <a:extLst>
              <a:ext uri="{FF2B5EF4-FFF2-40B4-BE49-F238E27FC236}">
                <a16:creationId xmlns:a16="http://schemas.microsoft.com/office/drawing/2014/main" id="{DCE93B72-1C41-2D37-DA81-CD227906B918}"/>
              </a:ext>
            </a:extLst>
          </p:cNvPr>
          <p:cNvSpPr txBox="1"/>
          <p:nvPr/>
        </p:nvSpPr>
        <p:spPr>
          <a:xfrm>
            <a:off x="686706" y="3310161"/>
            <a:ext cx="496800" cy="276999"/>
          </a:xfrm>
          <a:prstGeom prst="rect">
            <a:avLst/>
          </a:prstGeom>
          <a:solidFill>
            <a:srgbClr val="15375D"/>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Calibri" panose="020F0502020204030204"/>
                <a:ea typeface="+mn-ea"/>
                <a:cs typeface="+mn-cs"/>
              </a:rPr>
              <a:t>Yes</a:t>
            </a:r>
          </a:p>
        </p:txBody>
      </p:sp>
      <p:sp>
        <p:nvSpPr>
          <p:cNvPr id="15" name="TextBox 14">
            <a:extLst>
              <a:ext uri="{FF2B5EF4-FFF2-40B4-BE49-F238E27FC236}">
                <a16:creationId xmlns:a16="http://schemas.microsoft.com/office/drawing/2014/main" id="{4D9E2BDD-87A9-E6A4-5D88-BF7C86B09AC9}"/>
              </a:ext>
            </a:extLst>
          </p:cNvPr>
          <p:cNvSpPr txBox="1"/>
          <p:nvPr/>
        </p:nvSpPr>
        <p:spPr>
          <a:xfrm>
            <a:off x="8650966" y="1557660"/>
            <a:ext cx="3117002" cy="3231654"/>
          </a:xfrm>
          <a:prstGeom prst="rect">
            <a:avLst/>
          </a:prstGeom>
          <a:noFill/>
          <a:ln>
            <a:solidFill>
              <a:schemeClr val="bg2">
                <a:lumMod val="75000"/>
              </a:schemeClr>
            </a:solidFill>
          </a:ln>
        </p:spPr>
        <p:txBody>
          <a:bodyPr wrap="square" lIns="91440" tIns="45720" rIns="91440" bIns="45720" rtlCol="0" anchor="t">
            <a:spAutoFit/>
          </a:bodyPr>
          <a:lstStyle/>
          <a:p>
            <a:pPr marL="228600" marR="0" lvl="0" indent="-228600" algn="l" defTabSz="914312" rtl="0" eaLnBrk="1" fontAlgn="auto" latinLnBrk="0" hangingPunct="1">
              <a:lnSpc>
                <a:spcPct val="100000"/>
              </a:lnSpc>
              <a:spcBef>
                <a:spcPts val="0"/>
              </a:spcBef>
              <a:spcAft>
                <a:spcPts val="0"/>
              </a:spcAft>
              <a:buClrTx/>
              <a:buSzTx/>
              <a:buFont typeface="+mj-lt"/>
              <a:buAutoNum type="arabicPeriod"/>
              <a:tabLst/>
              <a:defRPr/>
            </a:pPr>
            <a:r>
              <a:rPr kumimoji="0" lang="en-GB" sz="1200" b="1" i="0" u="none" strike="noStrike" kern="1200" cap="none" spc="0" normalizeH="0" baseline="0" noProof="0" dirty="0">
                <a:ln>
                  <a:noFill/>
                </a:ln>
                <a:solidFill>
                  <a:srgbClr val="00B0F0"/>
                </a:solidFill>
                <a:effectLst/>
                <a:uLnTx/>
                <a:uFillTx/>
                <a:latin typeface="Open Sans"/>
                <a:ea typeface="Open Sans"/>
                <a:cs typeface="Open Sans"/>
                <a:hlinkClick r:id="rId4">
                  <a:extLst>
                    <a:ext uri="{A12FA001-AC4F-418D-AE19-62706E023703}">
                      <ahyp:hlinkClr xmlns:ahyp="http://schemas.microsoft.com/office/drawing/2018/hyperlinkcolor" val="tx"/>
                    </a:ext>
                  </a:extLst>
                </a:hlinkClick>
              </a:rPr>
              <a:t>NICE NG238: Cardiovascular disease: risk assessment and reduction, including lipid modification</a:t>
            </a:r>
            <a:r>
              <a:rPr kumimoji="0" lang="en-GB" sz="1200" b="0" i="0" u="none" strike="noStrike" kern="1200" cap="none" spc="0" normalizeH="0" baseline="0" noProof="0" dirty="0">
                <a:ln>
                  <a:noFill/>
                </a:ln>
                <a:solidFill>
                  <a:srgbClr val="00B0F0"/>
                </a:solidFill>
                <a:effectLst/>
                <a:uLnTx/>
                <a:uFillTx/>
                <a:latin typeface="Open Sans"/>
                <a:ea typeface="Open Sans"/>
                <a:cs typeface="Open Sans"/>
                <a:hlinkClick r:id="rId4">
                  <a:extLst>
                    <a:ext uri="{A12FA001-AC4F-418D-AE19-62706E023703}">
                      <ahyp:hlinkClr xmlns:ahyp="http://schemas.microsoft.com/office/drawing/2018/hyperlinkcolor" val="tx"/>
                    </a:ext>
                  </a:extLst>
                </a:hlinkClick>
              </a:rPr>
              <a:t> </a:t>
            </a:r>
            <a:endParaRPr lang="en-GB" sz="1200" b="0" i="0" u="none" strike="noStrike" kern="1200" cap="none" spc="0" normalizeH="0" baseline="0" noProof="0" dirty="0">
              <a:ln>
                <a:noFill/>
              </a:ln>
              <a:solidFill>
                <a:srgbClr val="00B0F0"/>
              </a:solidFill>
              <a:effectLst/>
              <a:uLnTx/>
              <a:uFillTx/>
              <a:latin typeface="Open Sans"/>
              <a:ea typeface="Open Sans"/>
              <a:cs typeface="Open Sans"/>
            </a:endParaRPr>
          </a:p>
          <a:p>
            <a:pPr marL="228600" marR="0" lvl="0" indent="-228600" algn="l" defTabSz="914312"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prstClr val="black"/>
                </a:solidFill>
                <a:effectLst/>
                <a:uLnTx/>
                <a:uFillTx/>
                <a:latin typeface="Open Sans"/>
                <a:ea typeface="Open Sans"/>
                <a:cs typeface="Open Sans"/>
              </a:rPr>
              <a:t>Dose may be limited, for example if:</a:t>
            </a:r>
            <a:endParaRPr lang="en-GB" sz="1200" b="0" i="0" u="none" strike="noStrike" kern="1200" cap="none" spc="0" normalizeH="0" baseline="0" noProof="0" dirty="0">
              <a:ln>
                <a:noFill/>
              </a:ln>
              <a:solidFill>
                <a:prstClr val="black"/>
              </a:solidFill>
              <a:effectLst/>
              <a:uLnTx/>
              <a:uFillTx/>
              <a:latin typeface="Open Sans"/>
              <a:ea typeface="Open Sans"/>
              <a:cs typeface="Open Sans"/>
            </a:endParaRPr>
          </a:p>
          <a:p>
            <a:pPr marL="742315" marR="0" lvl="1" indent="-285115" algn="l" defTabSz="91431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Open Sans"/>
                <a:ea typeface="Open Sans"/>
                <a:cs typeface="Open Sans"/>
              </a:rPr>
              <a:t>CKD: eGFR&lt;60ml/min  – recommended starting dose - atorvastatin 20mg</a:t>
            </a:r>
            <a:endParaRPr lang="en-GB" sz="1200" b="0" i="0" u="none" strike="noStrike" kern="1200" cap="none" spc="0" normalizeH="0" baseline="0" noProof="0" dirty="0">
              <a:ln>
                <a:noFill/>
              </a:ln>
              <a:solidFill>
                <a:prstClr val="black"/>
              </a:solidFill>
              <a:effectLst/>
              <a:uLnTx/>
              <a:uFillTx/>
              <a:latin typeface="Open Sans"/>
              <a:ea typeface="Open Sans"/>
              <a:cs typeface="Open Sans"/>
            </a:endParaRPr>
          </a:p>
          <a:p>
            <a:pPr marL="742315" marR="0" lvl="1" indent="-285115" algn="l" defTabSz="91431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Open Sans"/>
                <a:ea typeface="Open Sans"/>
                <a:cs typeface="Open Sans"/>
              </a:rPr>
              <a:t>Drug interactions</a:t>
            </a:r>
            <a:endParaRPr lang="en-GB" sz="1200" b="0" i="0" u="none" strike="noStrike" kern="1200" cap="none" spc="0" normalizeH="0" baseline="0" noProof="0" dirty="0">
              <a:ln>
                <a:noFill/>
              </a:ln>
              <a:solidFill>
                <a:prstClr val="black"/>
              </a:solidFill>
              <a:effectLst/>
              <a:uLnTx/>
              <a:uFillTx/>
              <a:latin typeface="Open Sans"/>
              <a:ea typeface="Open Sans"/>
              <a:cs typeface="Open Sans"/>
            </a:endParaRPr>
          </a:p>
          <a:p>
            <a:pPr marL="742315" marR="0" lvl="1" indent="-285115" algn="l" defTabSz="91431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Open Sans"/>
                <a:ea typeface="Open Sans"/>
                <a:cs typeface="Open Sans"/>
              </a:rPr>
              <a:t>Drug intolerance</a:t>
            </a:r>
            <a:endParaRPr lang="en-GB" sz="1200" b="0" i="0" u="none" strike="noStrike" kern="1200" cap="none" spc="0" normalizeH="0" baseline="0" noProof="0" dirty="0">
              <a:ln>
                <a:noFill/>
              </a:ln>
              <a:solidFill>
                <a:prstClr val="black"/>
              </a:solidFill>
              <a:effectLst/>
              <a:uLnTx/>
              <a:uFillTx/>
              <a:latin typeface="Open Sans"/>
              <a:ea typeface="Open Sans"/>
              <a:cs typeface="Open Sans"/>
            </a:endParaRPr>
          </a:p>
          <a:p>
            <a:pPr marL="742315" marR="0" lvl="1" indent="-285115" algn="l" defTabSz="91431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Open Sans"/>
                <a:ea typeface="Open Sans"/>
                <a:cs typeface="Open Sans"/>
              </a:rPr>
              <a:t>Older age / frailty / end of life</a:t>
            </a:r>
            <a:endParaRPr lang="en-GB" sz="1200" b="0" i="0" u="none" strike="noStrike" kern="1200" cap="none" spc="0" normalizeH="0" baseline="0" noProof="0" dirty="0">
              <a:ln>
                <a:noFill/>
              </a:ln>
              <a:solidFill>
                <a:prstClr val="black"/>
              </a:solidFill>
              <a:effectLst/>
              <a:uLnTx/>
              <a:uFillTx/>
              <a:latin typeface="Open Sans"/>
              <a:ea typeface="Open Sans"/>
              <a:cs typeface="Open Sans"/>
            </a:endParaRPr>
          </a:p>
          <a:p>
            <a:pPr marL="285115" marR="0" lvl="0" indent="-285115" algn="l" defTabSz="914312"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prstClr val="black"/>
                </a:solidFill>
                <a:effectLst/>
                <a:uLnTx/>
                <a:uFillTx/>
                <a:latin typeface="Open Sans"/>
                <a:ea typeface="Open Sans"/>
                <a:cs typeface="Open Sans"/>
              </a:rPr>
              <a:t>See </a:t>
            </a:r>
            <a:r>
              <a:rPr kumimoji="0" lang="en-GB" sz="1200" b="1" i="0" u="none" strike="noStrike" kern="1200" cap="none" spc="0" normalizeH="0" baseline="0" noProof="0" dirty="0">
                <a:ln>
                  <a:noFill/>
                </a:ln>
                <a:solidFill>
                  <a:srgbClr val="00B0F0"/>
                </a:solidFill>
                <a:effectLst/>
                <a:uLnTx/>
                <a:uFillTx/>
                <a:latin typeface="Open Sans"/>
                <a:ea typeface="Open Sans"/>
                <a:cs typeface="Open Sans"/>
                <a:hlinkClick r:id="rId5">
                  <a:extLst>
                    <a:ext uri="{A12FA001-AC4F-418D-AE19-62706E023703}">
                      <ahyp:hlinkClr xmlns:ahyp="http://schemas.microsoft.com/office/drawing/2018/hyperlinkcolor" val="tx"/>
                    </a:ext>
                  </a:extLst>
                </a:hlinkClick>
              </a:rPr>
              <a:t>statin intensity table</a:t>
            </a:r>
            <a:r>
              <a:rPr kumimoji="0" lang="en-GB" sz="1200" b="1" i="0" u="none" strike="noStrike" kern="1200" cap="none" spc="0" normalizeH="0" baseline="0" noProof="0" dirty="0">
                <a:ln>
                  <a:noFill/>
                </a:ln>
                <a:solidFill>
                  <a:prstClr val="black"/>
                </a:solidFill>
                <a:effectLst/>
                <a:uLnTx/>
                <a:uFillTx/>
                <a:latin typeface="Open Sans"/>
                <a:ea typeface="Open Sans"/>
                <a:cs typeface="Open Sans"/>
              </a:rPr>
              <a:t>.</a:t>
            </a:r>
            <a:r>
              <a:rPr kumimoji="0" lang="en-GB" sz="1200" b="0" i="0" u="none" strike="noStrike" kern="1200" cap="none" spc="0" normalizeH="0" baseline="0" noProof="0" dirty="0">
                <a:ln>
                  <a:noFill/>
                </a:ln>
                <a:solidFill>
                  <a:prstClr val="black"/>
                </a:solidFill>
                <a:effectLst/>
                <a:uLnTx/>
                <a:uFillTx/>
                <a:latin typeface="Open Sans"/>
                <a:ea typeface="Open Sans"/>
                <a:cs typeface="Open Sans"/>
              </a:rPr>
              <a:t> </a:t>
            </a:r>
            <a:endParaRPr lang="en-GB" sz="1200" b="0" i="0" u="none" strike="noStrike" kern="1200" cap="none" spc="0" normalizeH="0" baseline="0" noProof="0" dirty="0">
              <a:ln>
                <a:noFill/>
              </a:ln>
              <a:solidFill>
                <a:prstClr val="black"/>
              </a:solidFill>
              <a:effectLst/>
              <a:uLnTx/>
              <a:uFillTx/>
              <a:latin typeface="Open Sans"/>
              <a:ea typeface="Open Sans"/>
              <a:cs typeface="Open Sans"/>
            </a:endParaRPr>
          </a:p>
          <a:p>
            <a:pPr marL="285115" marR="0" lvl="0" indent="-285115" algn="l" defTabSz="914312"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Open Sans"/>
                <a:ea typeface="Open Sans"/>
                <a:cs typeface="Open Sans"/>
              </a:rPr>
              <a:t>Use shared-decision making and incorporate patient preference in treatment and care decisions.</a:t>
            </a:r>
            <a:endParaRPr lang="en-GB" sz="1200" b="0" i="0" u="none" strike="noStrike" kern="1200" cap="none" spc="0" normalizeH="0" baseline="0" noProof="0" dirty="0">
              <a:ln>
                <a:noFill/>
              </a:ln>
              <a:solidFill>
                <a:srgbClr val="000000"/>
              </a:solidFill>
              <a:effectLst/>
              <a:uLnTx/>
              <a:uFillTx/>
              <a:latin typeface="Open Sans"/>
              <a:ea typeface="Open Sans"/>
              <a:cs typeface="Open Sans"/>
            </a:endParaRPr>
          </a:p>
          <a:p>
            <a:pPr marL="285115" marR="0" lvl="0" indent="-285115" algn="l" defTabSz="914312"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prstClr val="black"/>
                </a:solidFill>
                <a:effectLst/>
                <a:uLnTx/>
                <a:uFillTx/>
                <a:latin typeface="Open Sans"/>
                <a:ea typeface="Calibri"/>
                <a:cs typeface="Open Sans"/>
              </a:rPr>
              <a:t>NICE Guidance: </a:t>
            </a:r>
            <a:r>
              <a:rPr kumimoji="0" lang="en-GB" sz="1200" b="1" i="0" u="none" strike="noStrike" kern="1200" cap="none" spc="0" normalizeH="0" baseline="0" noProof="0" dirty="0">
                <a:ln>
                  <a:noFill/>
                </a:ln>
                <a:solidFill>
                  <a:srgbClr val="00B0F0"/>
                </a:solidFill>
                <a:effectLst/>
                <a:uLnTx/>
                <a:uFillTx/>
                <a:latin typeface="Open Sans"/>
                <a:ea typeface="Calibri"/>
                <a:cs typeface="Open Sans"/>
                <a:hlinkClick r:id="rId6">
                  <a:extLst>
                    <a:ext uri="{A12FA001-AC4F-418D-AE19-62706E023703}">
                      <ahyp:hlinkClr xmlns:ahyp="http://schemas.microsoft.com/office/drawing/2018/hyperlinkcolor" val="tx"/>
                    </a:ext>
                  </a:extLst>
                </a:hlinkClick>
              </a:rPr>
              <a:t>Evolocumab</a:t>
            </a:r>
            <a:r>
              <a:rPr kumimoji="0" lang="en-GB" sz="1200" b="1" i="0" u="none" strike="noStrike" kern="1200" cap="none" spc="0" normalizeH="0" baseline="0" noProof="0" dirty="0">
                <a:ln>
                  <a:noFill/>
                </a:ln>
                <a:solidFill>
                  <a:srgbClr val="00B0F0"/>
                </a:solidFill>
                <a:effectLst/>
                <a:uLnTx/>
                <a:uFillTx/>
                <a:latin typeface="Open Sans"/>
                <a:ea typeface="Calibri"/>
                <a:cs typeface="Open Sans"/>
              </a:rPr>
              <a:t>, </a:t>
            </a:r>
            <a:r>
              <a:rPr kumimoji="0" lang="en-GB" sz="1200" b="1" i="0" u="none" strike="noStrike" kern="1200" cap="none" spc="0" normalizeH="0" baseline="0" noProof="0" dirty="0">
                <a:ln>
                  <a:noFill/>
                </a:ln>
                <a:solidFill>
                  <a:srgbClr val="00B0F0"/>
                </a:solidFill>
                <a:effectLst/>
                <a:uLnTx/>
                <a:uFillTx/>
                <a:latin typeface="Open Sans"/>
                <a:ea typeface="Calibri"/>
                <a:cs typeface="Open Sans"/>
                <a:hlinkClick r:id="rId7">
                  <a:extLst>
                    <a:ext uri="{A12FA001-AC4F-418D-AE19-62706E023703}">
                      <ahyp:hlinkClr xmlns:ahyp="http://schemas.microsoft.com/office/drawing/2018/hyperlinkcolor" val="tx"/>
                    </a:ext>
                  </a:extLst>
                </a:hlinkClick>
              </a:rPr>
              <a:t>Alirocumab</a:t>
            </a:r>
            <a:r>
              <a:rPr kumimoji="0" lang="en-GB" sz="1200" b="1" i="0" u="none" strike="noStrike" kern="1200" cap="none" spc="0" normalizeH="0" baseline="0" noProof="0" dirty="0">
                <a:ln>
                  <a:noFill/>
                </a:ln>
                <a:solidFill>
                  <a:srgbClr val="00B0F0"/>
                </a:solidFill>
                <a:effectLst/>
                <a:uLnTx/>
                <a:uFillTx/>
                <a:latin typeface="Calibri"/>
                <a:ea typeface="Calibri"/>
                <a:cs typeface="+mn-cs"/>
              </a:rPr>
              <a:t> </a:t>
            </a:r>
            <a:endParaRPr lang="en-GB" sz="1200" b="1" i="0" u="none" strike="noStrike" kern="1200" cap="none" spc="0" normalizeH="0" baseline="0" noProof="0" dirty="0">
              <a:ln>
                <a:noFill/>
              </a:ln>
              <a:solidFill>
                <a:srgbClr val="00B0F0"/>
              </a:solidFill>
              <a:effectLst/>
              <a:uLnTx/>
              <a:uFillTx/>
              <a:latin typeface="Calibri"/>
              <a:ea typeface="Calibri"/>
              <a:cs typeface="Calibri"/>
            </a:endParaRPr>
          </a:p>
        </p:txBody>
      </p:sp>
      <p:cxnSp>
        <p:nvCxnSpPr>
          <p:cNvPr id="16" name="Straight Arrow Connector 15">
            <a:extLst>
              <a:ext uri="{FF2B5EF4-FFF2-40B4-BE49-F238E27FC236}">
                <a16:creationId xmlns:a16="http://schemas.microsoft.com/office/drawing/2014/main" id="{784194B4-6121-EE3E-E6FB-93BE99189D7F}"/>
              </a:ext>
            </a:extLst>
          </p:cNvPr>
          <p:cNvCxnSpPr>
            <a:cxnSpLocks/>
          </p:cNvCxnSpPr>
          <p:nvPr/>
        </p:nvCxnSpPr>
        <p:spPr>
          <a:xfrm>
            <a:off x="5286365" y="4945283"/>
            <a:ext cx="221810"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7" name="TextBox 5">
            <a:extLst>
              <a:ext uri="{FF2B5EF4-FFF2-40B4-BE49-F238E27FC236}">
                <a16:creationId xmlns:a16="http://schemas.microsoft.com/office/drawing/2014/main" id="{012F6F40-1E62-E877-663D-D35D174416A2}"/>
              </a:ext>
            </a:extLst>
          </p:cNvPr>
          <p:cNvSpPr txBox="1"/>
          <p:nvPr/>
        </p:nvSpPr>
        <p:spPr>
          <a:xfrm>
            <a:off x="394018" y="2328165"/>
            <a:ext cx="5589335" cy="488293"/>
          </a:xfrm>
          <a:prstGeom prst="rect">
            <a:avLst/>
          </a:prstGeom>
          <a:solidFill>
            <a:schemeClr val="bg1"/>
          </a:solidFill>
          <a:ln>
            <a:solidFill>
              <a:schemeClr val="tx1"/>
            </a:solidFill>
          </a:ln>
        </p:spPr>
        <p:txBody>
          <a:bodyPr wrap="square" lIns="91434" tIns="45717" rIns="91434" bIns="45717"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312"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Open Sans"/>
                <a:ea typeface="Open Sans"/>
                <a:cs typeface="Calibri"/>
              </a:rPr>
              <a:t>Review within 2 to 3 months</a:t>
            </a:r>
            <a:endParaRPr lang="en-GB" sz="1200" b="1" i="0" u="none" strike="noStrike" kern="1200" cap="none" spc="0" normalizeH="0" baseline="0" noProof="0" dirty="0">
              <a:ln>
                <a:noFill/>
              </a:ln>
              <a:solidFill>
                <a:prstClr val="black"/>
              </a:solidFill>
              <a:effectLst/>
              <a:uLnTx/>
              <a:uFillTx/>
              <a:latin typeface="Open Sans"/>
              <a:ea typeface="Open Sans"/>
              <a:cs typeface="Calibri"/>
            </a:endParaRPr>
          </a:p>
          <a:p>
            <a:pPr marL="0" marR="0" lvl="0" indent="0" algn="ctr" defTabSz="914312"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Open Sans"/>
                <a:ea typeface="Open Sans"/>
                <a:cs typeface="Calibri"/>
              </a:rPr>
              <a:t>Is LDL-</a:t>
            </a:r>
            <a:r>
              <a:rPr kumimoji="0" lang="en-GB" sz="1200" b="1" i="0" u="none" strike="noStrike" kern="1200" cap="none" spc="0" normalizeH="0" baseline="0" noProof="0" err="1">
                <a:ln>
                  <a:noFill/>
                </a:ln>
                <a:solidFill>
                  <a:prstClr val="black"/>
                </a:solidFill>
                <a:effectLst/>
                <a:uLnTx/>
                <a:uFillTx/>
                <a:latin typeface="Open Sans"/>
                <a:ea typeface="Open Sans"/>
                <a:cs typeface="Calibri"/>
              </a:rPr>
              <a:t>chol</a:t>
            </a:r>
            <a:r>
              <a:rPr kumimoji="0" lang="en-GB" sz="1200" b="1" i="0" u="none" strike="noStrike" kern="1200" cap="none" spc="0" normalizeH="0" baseline="0" noProof="0" dirty="0">
                <a:ln>
                  <a:noFill/>
                </a:ln>
                <a:solidFill>
                  <a:prstClr val="black"/>
                </a:solidFill>
                <a:effectLst/>
                <a:uLnTx/>
                <a:uFillTx/>
                <a:latin typeface="Open Sans"/>
                <a:ea typeface="Open Sans"/>
                <a:cs typeface="Calibri"/>
              </a:rPr>
              <a:t> ≤ 2mmol/L or non-HDL ≤ 2.6mmol/L?</a:t>
            </a:r>
            <a:r>
              <a:rPr kumimoji="0" lang="en-GB" sz="1200" b="1" i="0" u="none" strike="noStrike" kern="1200" cap="none" spc="0" normalizeH="0" baseline="30000" noProof="0" dirty="0">
                <a:ln>
                  <a:noFill/>
                </a:ln>
                <a:solidFill>
                  <a:prstClr val="black"/>
                </a:solidFill>
                <a:effectLst/>
                <a:uLnTx/>
                <a:uFillTx/>
                <a:latin typeface="Open Sans"/>
                <a:ea typeface="Open Sans"/>
                <a:cs typeface="Calibri"/>
              </a:rPr>
              <a:t>1</a:t>
            </a:r>
            <a:endParaRPr lang="en-GB" sz="1200" b="1" i="0" u="none" strike="noStrike" kern="1200" cap="none" spc="0" normalizeH="0" baseline="30000" noProof="0" dirty="0">
              <a:ln>
                <a:noFill/>
              </a:ln>
              <a:solidFill>
                <a:prstClr val="black"/>
              </a:solidFill>
              <a:effectLst/>
              <a:uLnTx/>
              <a:uFillTx/>
              <a:latin typeface="Open Sans"/>
              <a:ea typeface="Open Sans"/>
              <a:cs typeface="Calibri"/>
            </a:endParaRPr>
          </a:p>
        </p:txBody>
      </p:sp>
      <p:sp>
        <p:nvSpPr>
          <p:cNvPr id="18" name="TextBox 17">
            <a:extLst>
              <a:ext uri="{FF2B5EF4-FFF2-40B4-BE49-F238E27FC236}">
                <a16:creationId xmlns:a16="http://schemas.microsoft.com/office/drawing/2014/main" id="{558951E5-E6B8-2DAA-0ADF-025D32E9E699}"/>
              </a:ext>
            </a:extLst>
          </p:cNvPr>
          <p:cNvSpPr txBox="1"/>
          <p:nvPr/>
        </p:nvSpPr>
        <p:spPr>
          <a:xfrm>
            <a:off x="7229830" y="2083235"/>
            <a:ext cx="1223268" cy="3416320"/>
          </a:xfrm>
          <a:prstGeom prst="rect">
            <a:avLst/>
          </a:prstGeom>
          <a:solidFill>
            <a:srgbClr val="A3CD38">
              <a:alpha val="20000"/>
            </a:srgbClr>
          </a:solidFill>
          <a:ln>
            <a:solidFill>
              <a:srgbClr val="15375D"/>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sng"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000000"/>
                </a:solidFill>
                <a:effectLst/>
                <a:uLnTx/>
                <a:uFillTx/>
                <a:latin typeface="Open Sans"/>
                <a:ea typeface="Open Sans"/>
                <a:cs typeface="Open Sans"/>
              </a:rPr>
              <a:t>At any point </a:t>
            </a:r>
            <a:r>
              <a:rPr kumimoji="0" lang="en-GB" sz="1200" b="1" i="0" u="none" strike="noStrike" kern="1200" cap="none" spc="0" normalizeH="0" baseline="0" noProof="0" dirty="0">
                <a:ln>
                  <a:noFill/>
                </a:ln>
                <a:solidFill>
                  <a:srgbClr val="000000"/>
                </a:solidFill>
                <a:effectLst/>
                <a:uLnTx/>
                <a:uFillTx/>
                <a:latin typeface="Open Sans"/>
                <a:ea typeface="Open Sans"/>
                <a:cs typeface="Open Sans"/>
              </a:rPr>
              <a:t>consider </a:t>
            </a:r>
            <a:r>
              <a:rPr kumimoji="0" lang="en-GB" sz="1200" b="1" i="0" u="none" strike="noStrike" kern="1200" cap="none" spc="0" normalizeH="0" baseline="0" noProof="0" dirty="0">
                <a:ln>
                  <a:noFill/>
                </a:ln>
                <a:solidFill>
                  <a:srgbClr val="0070C0"/>
                </a:solidFill>
                <a:effectLst/>
                <a:uLnTx/>
                <a:uFillTx/>
                <a:latin typeface="Open Sans"/>
                <a:ea typeface="Open Sans"/>
                <a:cs typeface="Open Sans"/>
                <a:hlinkClick r:id="rId8">
                  <a:extLst>
                    <a:ext uri="{A12FA001-AC4F-418D-AE19-62706E023703}">
                      <ahyp:hlinkClr xmlns:ahyp="http://schemas.microsoft.com/office/drawing/2018/hyperlinkcolor" val="tx"/>
                    </a:ext>
                  </a:extLst>
                </a:hlinkClick>
              </a:rPr>
              <a:t>iscosapent ethyl </a:t>
            </a:r>
            <a:r>
              <a:rPr kumimoji="0" lang="en-GB" sz="1200" b="0" i="0" u="none" strike="noStrike" kern="1200" cap="none" spc="0" normalizeH="0" baseline="0" noProof="0" dirty="0">
                <a:ln>
                  <a:noFill/>
                </a:ln>
                <a:solidFill>
                  <a:srgbClr val="000000"/>
                </a:solidFill>
                <a:effectLst/>
                <a:uLnTx/>
                <a:uFillTx/>
                <a:latin typeface="Open Sans"/>
                <a:ea typeface="Open Sans"/>
                <a:cs typeface="Open Sans"/>
              </a:rPr>
              <a:t>in addition to statins +/- other lipid lowering therapies,</a:t>
            </a:r>
            <a:r>
              <a:rPr lang="en-GB" sz="1200" dirty="0">
                <a:solidFill>
                  <a:srgbClr val="000000"/>
                </a:solidFill>
                <a:latin typeface="Open Sans"/>
                <a:ea typeface="Open Sans"/>
                <a:cs typeface="Open Sans"/>
              </a:rPr>
              <a:t> </a:t>
            </a:r>
            <a:r>
              <a:rPr kumimoji="0" lang="en-GB" sz="1200" i="0" u="none" strike="noStrike" kern="1200" cap="none" spc="0" normalizeH="0" baseline="0" noProof="0" dirty="0">
                <a:ln>
                  <a:noFill/>
                </a:ln>
                <a:solidFill>
                  <a:srgbClr val="000000"/>
                </a:solidFill>
                <a:effectLst/>
                <a:uLnTx/>
                <a:uFillTx/>
                <a:latin typeface="Open Sans"/>
                <a:ea typeface="Open Sans"/>
                <a:cs typeface="Open Sans"/>
              </a:rPr>
              <a:t>if fasting  </a:t>
            </a:r>
            <a:endParaRPr lang="en-GB" sz="1200" i="0" u="none" strike="noStrike" kern="1200" cap="none" spc="0" normalizeH="0" baseline="0" noProof="0" dirty="0">
              <a:ln>
                <a:noFill/>
              </a:ln>
              <a:solidFill>
                <a:srgbClr val="000000"/>
              </a:solidFill>
              <a:effectLst/>
              <a:uLnTx/>
              <a:uFillTx/>
              <a:latin typeface="Open Sans"/>
              <a:ea typeface="Open Sans"/>
              <a:cs typeface="Open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dirty="0">
                <a:ln>
                  <a:noFill/>
                </a:ln>
                <a:solidFill>
                  <a:srgbClr val="000000"/>
                </a:solidFill>
                <a:effectLst/>
                <a:uLnTx/>
                <a:uFillTx/>
                <a:latin typeface="Open Sans"/>
                <a:ea typeface="Open Sans"/>
                <a:cs typeface="Open Sans"/>
              </a:rPr>
              <a:t>triglycerides ≥1.7 mmol/</a:t>
            </a:r>
            <a:r>
              <a:rPr lang="en-GB" sz="1200" dirty="0">
                <a:solidFill>
                  <a:srgbClr val="000000"/>
                </a:solidFill>
                <a:latin typeface="Open Sans"/>
                <a:ea typeface="Open Sans"/>
                <a:cs typeface="Open Sans"/>
              </a:rPr>
              <a:t>L</a:t>
            </a:r>
            <a:r>
              <a:rPr kumimoji="0" lang="en-GB" sz="1200" i="0" u="none" strike="noStrike" kern="1200" cap="none" spc="0" normalizeH="0" baseline="0" noProof="0" dirty="0">
                <a:ln>
                  <a:noFill/>
                </a:ln>
                <a:solidFill>
                  <a:srgbClr val="000000"/>
                </a:solidFill>
                <a:effectLst/>
                <a:uLnTx/>
                <a:uFillTx/>
                <a:latin typeface="Open Sans"/>
                <a:ea typeface="Open Sans"/>
                <a:cs typeface="Open Sans"/>
              </a:rPr>
              <a:t> </a:t>
            </a:r>
            <a:r>
              <a:rPr kumimoji="0" lang="en-GB" sz="1200" i="0" u="sng" strike="noStrike" kern="1200" cap="none" spc="0" normalizeH="0" baseline="0" noProof="0" dirty="0">
                <a:ln>
                  <a:noFill/>
                </a:ln>
                <a:solidFill>
                  <a:srgbClr val="000000"/>
                </a:solidFill>
                <a:effectLst/>
                <a:uLnTx/>
                <a:uFillTx/>
                <a:latin typeface="Open Sans"/>
                <a:ea typeface="Open Sans"/>
                <a:cs typeface="Open Sans"/>
              </a:rPr>
              <a:t>AND</a:t>
            </a:r>
            <a:r>
              <a:rPr kumimoji="0" lang="en-GB" sz="1200" i="0" u="none" strike="noStrike" kern="1200" cap="none" spc="0" normalizeH="0" baseline="0" noProof="0" dirty="0">
                <a:ln>
                  <a:noFill/>
                </a:ln>
                <a:solidFill>
                  <a:srgbClr val="000000"/>
                </a:solidFill>
                <a:effectLst/>
                <a:uLnTx/>
                <a:uFillTx/>
                <a:latin typeface="Open Sans"/>
                <a:ea typeface="Open Sans"/>
                <a:cs typeface="Open Sans"/>
              </a:rPr>
              <a:t> LDL &gt; 1.04 mmol/</a:t>
            </a:r>
            <a:r>
              <a:rPr lang="en-GB" sz="1200" dirty="0">
                <a:solidFill>
                  <a:srgbClr val="000000"/>
                </a:solidFill>
                <a:latin typeface="Open Sans"/>
                <a:ea typeface="Open Sans"/>
                <a:cs typeface="Open Sans"/>
              </a:rPr>
              <a:t>L</a:t>
            </a:r>
            <a:r>
              <a:rPr kumimoji="0" lang="en-GB" sz="1200" i="0" u="none" strike="noStrike" kern="1200" cap="none" spc="0" normalizeH="0" baseline="0" noProof="0" dirty="0">
                <a:ln>
                  <a:noFill/>
                </a:ln>
                <a:solidFill>
                  <a:srgbClr val="000000"/>
                </a:solidFill>
                <a:effectLst/>
                <a:uLnTx/>
                <a:uFillTx/>
                <a:latin typeface="Open Sans"/>
                <a:ea typeface="Open Sans"/>
                <a:cs typeface="Open Sans"/>
              </a:rPr>
              <a:t> and ≤2.6 mmol/</a:t>
            </a:r>
            <a:r>
              <a:rPr lang="en-GB" sz="1200" dirty="0">
                <a:solidFill>
                  <a:srgbClr val="000000"/>
                </a:solidFill>
                <a:latin typeface="Open Sans"/>
                <a:ea typeface="Open Sans"/>
                <a:cs typeface="Open Sans"/>
              </a:rPr>
              <a:t>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9" name="Arrow: Down 18">
            <a:extLst>
              <a:ext uri="{FF2B5EF4-FFF2-40B4-BE49-F238E27FC236}">
                <a16:creationId xmlns:a16="http://schemas.microsoft.com/office/drawing/2014/main" id="{EDC544A3-06C1-F0FF-43A7-9531F37431F1}"/>
              </a:ext>
            </a:extLst>
          </p:cNvPr>
          <p:cNvSpPr/>
          <p:nvPr/>
        </p:nvSpPr>
        <p:spPr>
          <a:xfrm>
            <a:off x="3646955" y="1304865"/>
            <a:ext cx="127240" cy="323126"/>
          </a:xfrm>
          <a:prstGeom prst="downArrow">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Arrow: Down 19">
            <a:extLst>
              <a:ext uri="{FF2B5EF4-FFF2-40B4-BE49-F238E27FC236}">
                <a16:creationId xmlns:a16="http://schemas.microsoft.com/office/drawing/2014/main" id="{03D2F9E2-0A79-F41E-8FB2-1DD611BF48E9}"/>
              </a:ext>
            </a:extLst>
          </p:cNvPr>
          <p:cNvSpPr/>
          <p:nvPr/>
        </p:nvSpPr>
        <p:spPr>
          <a:xfrm>
            <a:off x="3646956" y="2138140"/>
            <a:ext cx="127239" cy="191321"/>
          </a:xfrm>
          <a:prstGeom prst="downArrow">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Arrow: Down 20">
            <a:extLst>
              <a:ext uri="{FF2B5EF4-FFF2-40B4-BE49-F238E27FC236}">
                <a16:creationId xmlns:a16="http://schemas.microsoft.com/office/drawing/2014/main" id="{07210FB8-713C-F4DD-AA34-F4CBE41EE3DE}"/>
              </a:ext>
            </a:extLst>
          </p:cNvPr>
          <p:cNvSpPr/>
          <p:nvPr/>
        </p:nvSpPr>
        <p:spPr>
          <a:xfrm>
            <a:off x="4286291" y="3701588"/>
            <a:ext cx="144000" cy="265025"/>
          </a:xfrm>
          <a:prstGeom prst="downArrow">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Arrow: Down 21">
            <a:extLst>
              <a:ext uri="{FF2B5EF4-FFF2-40B4-BE49-F238E27FC236}">
                <a16:creationId xmlns:a16="http://schemas.microsoft.com/office/drawing/2014/main" id="{7A08FEE3-5E08-FC59-029C-DDBCFACC1F37}"/>
              </a:ext>
            </a:extLst>
          </p:cNvPr>
          <p:cNvSpPr/>
          <p:nvPr/>
        </p:nvSpPr>
        <p:spPr>
          <a:xfrm>
            <a:off x="536399" y="1298690"/>
            <a:ext cx="127240" cy="1028337"/>
          </a:xfrm>
          <a:prstGeom prst="downArrow">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Arrow: Down 22">
            <a:extLst>
              <a:ext uri="{FF2B5EF4-FFF2-40B4-BE49-F238E27FC236}">
                <a16:creationId xmlns:a16="http://schemas.microsoft.com/office/drawing/2014/main" id="{29018F42-E682-006B-4AD7-F752A19667B2}"/>
              </a:ext>
            </a:extLst>
          </p:cNvPr>
          <p:cNvSpPr/>
          <p:nvPr/>
        </p:nvSpPr>
        <p:spPr>
          <a:xfrm>
            <a:off x="536400" y="2826605"/>
            <a:ext cx="144000" cy="1165502"/>
          </a:xfrm>
          <a:prstGeom prst="downArrow">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Arrow: Down 23">
            <a:extLst>
              <a:ext uri="{FF2B5EF4-FFF2-40B4-BE49-F238E27FC236}">
                <a16:creationId xmlns:a16="http://schemas.microsoft.com/office/drawing/2014/main" id="{4DBB7543-11D7-F645-350C-C611BC913B94}"/>
              </a:ext>
            </a:extLst>
          </p:cNvPr>
          <p:cNvSpPr/>
          <p:nvPr/>
        </p:nvSpPr>
        <p:spPr>
          <a:xfrm>
            <a:off x="3654858" y="2817596"/>
            <a:ext cx="144000" cy="342453"/>
          </a:xfrm>
          <a:prstGeom prst="downArrow">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Arrow: Down 24">
            <a:extLst>
              <a:ext uri="{FF2B5EF4-FFF2-40B4-BE49-F238E27FC236}">
                <a16:creationId xmlns:a16="http://schemas.microsoft.com/office/drawing/2014/main" id="{64A46DE5-784F-8E9C-3F63-5B7861A08860}"/>
              </a:ext>
            </a:extLst>
          </p:cNvPr>
          <p:cNvSpPr/>
          <p:nvPr/>
        </p:nvSpPr>
        <p:spPr>
          <a:xfrm>
            <a:off x="2406789" y="3696476"/>
            <a:ext cx="144000" cy="316988"/>
          </a:xfrm>
          <a:prstGeom prst="downArrow">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Arrow: Down 25">
            <a:extLst>
              <a:ext uri="{FF2B5EF4-FFF2-40B4-BE49-F238E27FC236}">
                <a16:creationId xmlns:a16="http://schemas.microsoft.com/office/drawing/2014/main" id="{264515A5-2E79-03B8-59DE-DA226AAA1423}"/>
              </a:ext>
            </a:extLst>
          </p:cNvPr>
          <p:cNvSpPr/>
          <p:nvPr/>
        </p:nvSpPr>
        <p:spPr>
          <a:xfrm>
            <a:off x="547724" y="5587215"/>
            <a:ext cx="144000" cy="672803"/>
          </a:xfrm>
          <a:prstGeom prst="downArrow">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759FC448-CA77-36BF-2135-2767955D0DA5}"/>
              </a:ext>
            </a:extLst>
          </p:cNvPr>
          <p:cNvSpPr txBox="1"/>
          <p:nvPr/>
        </p:nvSpPr>
        <p:spPr>
          <a:xfrm>
            <a:off x="8646139" y="773715"/>
            <a:ext cx="3146807" cy="738664"/>
          </a:xfrm>
          <a:prstGeom prst="rect">
            <a:avLst/>
          </a:prstGeom>
          <a:solidFill>
            <a:schemeClr val="accent5">
              <a:lumMod val="20000"/>
              <a:lumOff val="80000"/>
            </a:schemeClr>
          </a:solidFill>
          <a:ln>
            <a:solidFill>
              <a:schemeClr val="accent1"/>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Open Sans"/>
                <a:ea typeface="Open Sans"/>
                <a:cs typeface="Open Sans"/>
              </a:rPr>
              <a:t>Lipid lowering therapies should be offered to all patients </a:t>
            </a:r>
            <a:endParaRPr lang="en-GB" sz="1400" b="1" i="0" u="none" strike="noStrike" kern="1200" cap="none" spc="0" normalizeH="0" baseline="0" noProof="0" dirty="0">
              <a:ln>
                <a:noFill/>
              </a:ln>
              <a:solidFill>
                <a:srgbClr val="000000"/>
              </a:solidFill>
              <a:effectLst/>
              <a:uLnTx/>
              <a:uFillTx/>
              <a:latin typeface="Open Sans"/>
              <a:ea typeface="Open Sans"/>
              <a:cs typeface="Open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Open Sans"/>
                <a:ea typeface="Open Sans"/>
                <a:cs typeface="Open Sans"/>
              </a:rPr>
              <a:t>with established CVD</a:t>
            </a:r>
            <a:r>
              <a:rPr kumimoji="0" lang="en-GB" sz="1400" b="1" i="0" u="none" strike="noStrike" kern="1200" cap="none" spc="0" normalizeH="0" baseline="30000" noProof="0" dirty="0">
                <a:ln>
                  <a:noFill/>
                </a:ln>
                <a:solidFill>
                  <a:srgbClr val="000000"/>
                </a:solidFill>
                <a:effectLst/>
                <a:uLnTx/>
                <a:uFillTx/>
                <a:latin typeface="Open Sans"/>
                <a:ea typeface="Open Sans"/>
                <a:cs typeface="Open Sans"/>
              </a:rPr>
              <a:t>1</a:t>
            </a:r>
            <a:r>
              <a:rPr kumimoji="0" lang="en-GB" sz="1400" b="1" i="0" u="none" strike="noStrike" kern="1200" cap="none" spc="0" normalizeH="0" baseline="0" noProof="0" dirty="0">
                <a:ln>
                  <a:noFill/>
                </a:ln>
                <a:solidFill>
                  <a:srgbClr val="000000"/>
                </a:solidFill>
                <a:effectLst/>
                <a:uLnTx/>
                <a:uFillTx/>
                <a:latin typeface="Open Sans"/>
                <a:ea typeface="Open Sans"/>
                <a:cs typeface="Open Sans"/>
              </a:rPr>
              <a:t> </a:t>
            </a:r>
            <a:endParaRPr lang="en-GB" sz="1400" b="1" i="0" u="none" strike="noStrike" kern="1200" cap="none" spc="0" normalizeH="0" baseline="0" noProof="0" dirty="0">
              <a:ln>
                <a:noFill/>
              </a:ln>
              <a:solidFill>
                <a:srgbClr val="000000"/>
              </a:solidFill>
              <a:effectLst/>
              <a:uLnTx/>
              <a:uFillTx/>
              <a:latin typeface="Open Sans"/>
              <a:ea typeface="Open Sans"/>
              <a:cs typeface="Open Sans"/>
            </a:endParaRPr>
          </a:p>
        </p:txBody>
      </p:sp>
      <p:sp>
        <p:nvSpPr>
          <p:cNvPr id="29" name="TextBox 28">
            <a:extLst>
              <a:ext uri="{FF2B5EF4-FFF2-40B4-BE49-F238E27FC236}">
                <a16:creationId xmlns:a16="http://schemas.microsoft.com/office/drawing/2014/main" id="{73CF41E7-4D85-B443-BF85-55523AE26298}"/>
              </a:ext>
            </a:extLst>
          </p:cNvPr>
          <p:cNvSpPr txBox="1"/>
          <p:nvPr/>
        </p:nvSpPr>
        <p:spPr>
          <a:xfrm>
            <a:off x="5508175" y="3938372"/>
            <a:ext cx="1654311" cy="2114478"/>
          </a:xfrm>
          <a:prstGeom prst="rect">
            <a:avLst/>
          </a:prstGeom>
          <a:noFill/>
          <a:ln>
            <a:solidFill>
              <a:srgbClr val="15375D"/>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dirty="0">
                <a:ln>
                  <a:noFill/>
                </a:ln>
                <a:solidFill>
                  <a:srgbClr val="000000"/>
                </a:solidFill>
                <a:effectLst/>
                <a:uLnTx/>
                <a:uFillTx/>
                <a:latin typeface="Open Sans"/>
                <a:ea typeface="Open Sans"/>
                <a:cs typeface="Open Sans"/>
              </a:rPr>
              <a:t>If statin intolerant – offer</a:t>
            </a:r>
            <a:r>
              <a:rPr kumimoji="0" lang="en-GB" sz="1200" b="1" i="0" u="none" strike="noStrike" kern="1200" cap="none" spc="0" normalizeH="0" baseline="0" noProof="0" dirty="0">
                <a:ln>
                  <a:noFill/>
                </a:ln>
                <a:solidFill>
                  <a:srgbClr val="000000"/>
                </a:solidFill>
                <a:effectLst/>
                <a:uLnTx/>
                <a:uFillTx/>
                <a:latin typeface="Open Sans"/>
                <a:ea typeface="Open Sans"/>
                <a:cs typeface="Open Sans"/>
              </a:rPr>
              <a:t> </a:t>
            </a:r>
            <a:r>
              <a:rPr kumimoji="0" lang="en-GB" sz="1200" b="1" i="0" u="none" strike="noStrike" kern="1200" cap="none" spc="0" normalizeH="0" baseline="0" noProof="0" dirty="0">
                <a:ln>
                  <a:noFill/>
                </a:ln>
                <a:solidFill>
                  <a:srgbClr val="00B0F0"/>
                </a:solidFill>
                <a:effectLst/>
                <a:uLnTx/>
                <a:uFillTx/>
                <a:latin typeface="Open Sans"/>
                <a:ea typeface="Open Sans"/>
                <a:cs typeface="Open Sans"/>
                <a:hlinkClick r:id="rId2">
                  <a:extLst>
                    <a:ext uri="{A12FA001-AC4F-418D-AE19-62706E023703}">
                      <ahyp:hlinkClr xmlns:ahyp="http://schemas.microsoft.com/office/drawing/2018/hyperlinkcolor" val="tx"/>
                    </a:ext>
                  </a:extLst>
                </a:hlinkClick>
              </a:rPr>
              <a:t>ezetimibe</a:t>
            </a:r>
            <a:r>
              <a:rPr kumimoji="0" lang="en-GB" sz="1200" b="1" i="0" u="none" strike="noStrike" kern="1200" cap="none" spc="0" normalizeH="0" baseline="0" noProof="0" dirty="0">
                <a:ln>
                  <a:noFill/>
                </a:ln>
                <a:solidFill>
                  <a:srgbClr val="000000"/>
                </a:solidFill>
                <a:effectLst/>
                <a:uLnTx/>
                <a:uFillTx/>
                <a:latin typeface="Open Sans"/>
                <a:ea typeface="Open Sans"/>
                <a:cs typeface="Open Sans"/>
              </a:rPr>
              <a:t>.   </a:t>
            </a:r>
            <a:r>
              <a:rPr kumimoji="0" lang="en-GB" sz="1200" b="0" i="0" u="none" strike="noStrike" kern="1200" cap="none" spc="0" normalizeH="0" baseline="0" noProof="0" dirty="0">
                <a:ln>
                  <a:noFill/>
                </a:ln>
                <a:solidFill>
                  <a:srgbClr val="000000"/>
                </a:solidFill>
                <a:effectLst/>
                <a:uLnTx/>
                <a:uFillTx/>
                <a:latin typeface="Open Sans"/>
                <a:ea typeface="Open Sans"/>
                <a:cs typeface="Open Sans"/>
              </a:rPr>
              <a:t>Reassess within 2 to 3 months and, if not achieving target, </a:t>
            </a:r>
            <a:r>
              <a:rPr kumimoji="0" lang="en-GB" sz="1200" i="0" u="none" strike="noStrike" kern="1200" cap="none" spc="0" normalizeH="0" baseline="0" noProof="0" dirty="0">
                <a:ln>
                  <a:noFill/>
                </a:ln>
                <a:solidFill>
                  <a:srgbClr val="000000"/>
                </a:solidFill>
                <a:effectLst/>
                <a:uLnTx/>
                <a:uFillTx/>
                <a:latin typeface="Open Sans"/>
                <a:ea typeface="Open Sans"/>
                <a:cs typeface="Open Sans"/>
              </a:rPr>
              <a:t>consider</a:t>
            </a:r>
            <a:r>
              <a:rPr kumimoji="0" lang="en-GB" sz="1200" i="0" u="none" strike="noStrike" kern="1200" cap="none" spc="0" normalizeH="0" baseline="0" noProof="0" dirty="0">
                <a:ln>
                  <a:noFill/>
                </a:ln>
                <a:solidFill>
                  <a:srgbClr val="A3CD38"/>
                </a:solidFill>
                <a:effectLst/>
                <a:uLnTx/>
                <a:uFillTx/>
                <a:latin typeface="Open Sans"/>
                <a:ea typeface="Open Sans"/>
                <a:cs typeface="Open Sans"/>
                <a:hlinkClick r:id="rId9">
                  <a:extLst>
                    <a:ext uri="{A12FA001-AC4F-418D-AE19-62706E023703}">
                      <ahyp:hlinkClr xmlns:ahyp="http://schemas.microsoft.com/office/drawing/2018/hyperlinkcolor" val="tx"/>
                    </a:ext>
                  </a:extLst>
                </a:hlinkClick>
              </a:rPr>
              <a:t> </a:t>
            </a:r>
            <a:r>
              <a:rPr kumimoji="0" lang="en-GB" sz="1200" b="1" i="0" u="none" strike="noStrike" kern="1200" cap="none" spc="0" normalizeH="0" baseline="0" noProof="0" dirty="0">
                <a:ln>
                  <a:noFill/>
                </a:ln>
                <a:solidFill>
                  <a:srgbClr val="00B0F0"/>
                </a:solidFill>
                <a:effectLst/>
                <a:uLnTx/>
                <a:uFillTx/>
                <a:latin typeface="Open Sans"/>
                <a:ea typeface="Open Sans"/>
                <a:cs typeface="Open Sans"/>
                <a:hlinkClick r:id="rId9">
                  <a:extLst>
                    <a:ext uri="{A12FA001-AC4F-418D-AE19-62706E023703}">
                      <ahyp:hlinkClr xmlns:ahyp="http://schemas.microsoft.com/office/drawing/2018/hyperlinkcolor" val="tx"/>
                    </a:ext>
                  </a:extLst>
                </a:hlinkClick>
              </a:rPr>
              <a:t>bempedoic acid</a:t>
            </a:r>
            <a:r>
              <a:rPr kumimoji="0" lang="en-GB" sz="1200" b="1" i="0" u="none" strike="noStrike" kern="1200" cap="none" spc="0" normalizeH="0" baseline="0" noProof="0" dirty="0">
                <a:ln>
                  <a:noFill/>
                </a:ln>
                <a:solidFill>
                  <a:srgbClr val="00B0F0"/>
                </a:solidFill>
                <a:effectLst/>
                <a:uLnTx/>
                <a:uFillTx/>
                <a:latin typeface="Open Sans"/>
                <a:ea typeface="Open Sans"/>
                <a:cs typeface="Open Sans"/>
              </a:rPr>
              <a:t> </a:t>
            </a:r>
            <a:r>
              <a:rPr kumimoji="0" lang="en-GB" sz="1200" i="0" u="none" strike="noStrike" kern="1200" cap="none" spc="0" normalizeH="0" baseline="0" noProof="0" dirty="0">
                <a:ln>
                  <a:noFill/>
                </a:ln>
                <a:solidFill>
                  <a:srgbClr val="000000"/>
                </a:solidFill>
                <a:effectLst/>
                <a:uLnTx/>
                <a:uFillTx/>
                <a:latin typeface="Open Sans"/>
                <a:ea typeface="Open Sans"/>
                <a:cs typeface="Open Sans"/>
              </a:rPr>
              <a:t>and injectable therapies</a:t>
            </a:r>
            <a:r>
              <a:rPr kumimoji="0" lang="en-GB" sz="1200" b="1" i="0" u="none" strike="noStrike" kern="1200" cap="none" spc="0" normalizeH="0" baseline="0" noProof="0" dirty="0">
                <a:ln>
                  <a:noFill/>
                </a:ln>
                <a:solidFill>
                  <a:srgbClr val="000000"/>
                </a:solidFill>
                <a:effectLst/>
                <a:uLnTx/>
                <a:uFillTx/>
                <a:latin typeface="Open Sans"/>
                <a:ea typeface="Open Sans"/>
                <a:cs typeface="Open Sans"/>
              </a:rPr>
              <a:t> </a:t>
            </a:r>
            <a:r>
              <a:rPr kumimoji="0" lang="en-GB" sz="1200" b="0" i="0" u="none" strike="noStrike" kern="1200" cap="none" spc="0" normalizeH="0" baseline="0" noProof="0" dirty="0">
                <a:ln>
                  <a:noFill/>
                </a:ln>
                <a:solidFill>
                  <a:srgbClr val="000000"/>
                </a:solidFill>
                <a:effectLst/>
                <a:uLnTx/>
                <a:uFillTx/>
                <a:latin typeface="Open Sans"/>
                <a:ea typeface="Open Sans"/>
                <a:cs typeface="Open Sans"/>
              </a:rPr>
              <a:t>in line with eligibility criteria.</a:t>
            </a:r>
            <a:r>
              <a:rPr kumimoji="0" lang="en-GB" sz="1200" b="0" i="0" u="none" strike="noStrike" kern="1200" cap="none" spc="0" normalizeH="0" baseline="30000" noProof="0" dirty="0">
                <a:ln>
                  <a:noFill/>
                </a:ln>
                <a:solidFill>
                  <a:srgbClr val="000000"/>
                </a:solidFill>
                <a:effectLst/>
                <a:uLnTx/>
                <a:uFillTx/>
                <a:latin typeface="Open Sans"/>
                <a:ea typeface="Open Sans"/>
                <a:cs typeface="Open Sans"/>
              </a:rPr>
              <a:t>1</a:t>
            </a:r>
          </a:p>
        </p:txBody>
      </p:sp>
      <p:sp>
        <p:nvSpPr>
          <p:cNvPr id="30" name="Rectangle 29">
            <a:extLst>
              <a:ext uri="{FF2B5EF4-FFF2-40B4-BE49-F238E27FC236}">
                <a16:creationId xmlns:a16="http://schemas.microsoft.com/office/drawing/2014/main" id="{BDE7A034-5EC2-ACD6-457A-1D6E87384776}"/>
              </a:ext>
            </a:extLst>
          </p:cNvPr>
          <p:cNvSpPr/>
          <p:nvPr/>
        </p:nvSpPr>
        <p:spPr>
          <a:xfrm>
            <a:off x="5983353" y="2500770"/>
            <a:ext cx="631455" cy="48716"/>
          </a:xfrm>
          <a:prstGeom prst="rect">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70899CC9-D07B-923C-6348-866E1AB18B06}"/>
              </a:ext>
            </a:extLst>
          </p:cNvPr>
          <p:cNvSpPr/>
          <p:nvPr/>
        </p:nvSpPr>
        <p:spPr>
          <a:xfrm>
            <a:off x="6275384" y="3380284"/>
            <a:ext cx="339423" cy="48716"/>
          </a:xfrm>
          <a:prstGeom prst="rect">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Arrow: Down 31">
            <a:extLst>
              <a:ext uri="{FF2B5EF4-FFF2-40B4-BE49-F238E27FC236}">
                <a16:creationId xmlns:a16="http://schemas.microsoft.com/office/drawing/2014/main" id="{8315B3D4-015F-6665-F267-D610B0B2E10F}"/>
              </a:ext>
            </a:extLst>
          </p:cNvPr>
          <p:cNvSpPr/>
          <p:nvPr/>
        </p:nvSpPr>
        <p:spPr>
          <a:xfrm>
            <a:off x="4245633" y="5922915"/>
            <a:ext cx="144000" cy="283536"/>
          </a:xfrm>
          <a:prstGeom prst="downArrow">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33" name="Straight Arrow Connector 32">
            <a:extLst>
              <a:ext uri="{FF2B5EF4-FFF2-40B4-BE49-F238E27FC236}">
                <a16:creationId xmlns:a16="http://schemas.microsoft.com/office/drawing/2014/main" id="{190F9B3D-E8FD-E58A-BB94-F6BFEDE7A9ED}"/>
              </a:ext>
            </a:extLst>
          </p:cNvPr>
          <p:cNvCxnSpPr>
            <a:cxnSpLocks/>
          </p:cNvCxnSpPr>
          <p:nvPr/>
        </p:nvCxnSpPr>
        <p:spPr>
          <a:xfrm>
            <a:off x="3156713" y="4509854"/>
            <a:ext cx="221810"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34" name="Arrow: Down 33">
            <a:extLst>
              <a:ext uri="{FF2B5EF4-FFF2-40B4-BE49-F238E27FC236}">
                <a16:creationId xmlns:a16="http://schemas.microsoft.com/office/drawing/2014/main" id="{312095B2-5E69-C7B2-A385-A025E3710D1F}"/>
              </a:ext>
            </a:extLst>
          </p:cNvPr>
          <p:cNvSpPr/>
          <p:nvPr/>
        </p:nvSpPr>
        <p:spPr>
          <a:xfrm>
            <a:off x="7769983" y="5496858"/>
            <a:ext cx="144000" cy="773858"/>
          </a:xfrm>
          <a:prstGeom prst="downArrow">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4EF5E730-87D5-BDF7-C95C-E15B96DFC27E}"/>
              </a:ext>
            </a:extLst>
          </p:cNvPr>
          <p:cNvSpPr txBox="1"/>
          <p:nvPr/>
        </p:nvSpPr>
        <p:spPr>
          <a:xfrm>
            <a:off x="389773" y="4013464"/>
            <a:ext cx="1486589" cy="1569660"/>
          </a:xfrm>
          <a:prstGeom prst="rect">
            <a:avLst/>
          </a:prstGeom>
          <a:noFill/>
          <a:ln>
            <a:solidFill>
              <a:srgbClr val="15375D"/>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dirty="0">
                <a:ln>
                  <a:noFill/>
                </a:ln>
                <a:solidFill>
                  <a:srgbClr val="000000"/>
                </a:solidFill>
                <a:effectLst/>
                <a:uLnTx/>
                <a:uFillTx/>
                <a:latin typeface="Open Sans"/>
                <a:ea typeface="Open Sans"/>
                <a:cs typeface="Open Sans"/>
              </a:rPr>
              <a:t>Consider adding  </a:t>
            </a:r>
            <a:r>
              <a:rPr kumimoji="0" lang="en-GB" sz="1200" b="1" i="0" u="none" strike="noStrike" kern="1200" cap="none" spc="0" normalizeH="0" baseline="0" noProof="0" dirty="0">
                <a:ln>
                  <a:noFill/>
                </a:ln>
                <a:solidFill>
                  <a:srgbClr val="00B0F0"/>
                </a:solidFill>
                <a:effectLst/>
                <a:uLnTx/>
                <a:uFillTx/>
                <a:latin typeface="Open Sans"/>
                <a:ea typeface="Open Sans"/>
                <a:cs typeface="Open Sans"/>
                <a:hlinkClick r:id="rId2">
                  <a:extLst>
                    <a:ext uri="{A12FA001-AC4F-418D-AE19-62706E023703}">
                      <ahyp:hlinkClr xmlns:ahyp="http://schemas.microsoft.com/office/drawing/2018/hyperlinkcolor" val="tx"/>
                    </a:ext>
                  </a:extLst>
                </a:hlinkClick>
              </a:rPr>
              <a:t>ezetimibe</a:t>
            </a:r>
            <a:r>
              <a:rPr kumimoji="0" lang="en-GB" sz="1200" i="0" u="none" strike="noStrike" kern="1200" cap="none" spc="0" normalizeH="0" baseline="30000" noProof="0" dirty="0">
                <a:ln>
                  <a:noFill/>
                </a:ln>
                <a:solidFill>
                  <a:srgbClr val="000000"/>
                </a:solidFill>
                <a:effectLst/>
                <a:uLnTx/>
                <a:uFillTx/>
                <a:latin typeface="Open Sans"/>
                <a:ea typeface="Open Sans"/>
                <a:cs typeface="Open Sans"/>
              </a:rPr>
              <a:t>4 </a:t>
            </a:r>
            <a:r>
              <a:rPr kumimoji="0" lang="en-GB" sz="1200" i="0" u="none" strike="noStrike" kern="1200" cap="none" spc="0" normalizeH="0" baseline="0" noProof="0" dirty="0">
                <a:ln>
                  <a:noFill/>
                </a:ln>
                <a:solidFill>
                  <a:srgbClr val="000000"/>
                </a:solidFill>
                <a:effectLst/>
                <a:uLnTx/>
                <a:uFillTx/>
                <a:latin typeface="Open Sans"/>
                <a:ea typeface="Open Sans"/>
                <a:cs typeface="Open Sans"/>
              </a:rPr>
              <a:t>10mg daily to maximum tolerated statin to reduce CV risk, even where the lipid target has been achieved.</a:t>
            </a:r>
            <a:r>
              <a:rPr kumimoji="0" lang="en-GB" sz="1200" i="0" u="none" strike="noStrike" kern="1200" cap="none" spc="0" normalizeH="0" baseline="30000" noProof="0" dirty="0">
                <a:ln>
                  <a:noFill/>
                </a:ln>
                <a:solidFill>
                  <a:srgbClr val="000000"/>
                </a:solidFill>
                <a:effectLst/>
                <a:uLnTx/>
                <a:uFillTx/>
                <a:latin typeface="Open Sans"/>
                <a:ea typeface="Open Sans"/>
                <a:cs typeface="Open Sans"/>
              </a:rPr>
              <a:t>1 </a:t>
            </a:r>
          </a:p>
        </p:txBody>
      </p:sp>
      <p:sp>
        <p:nvSpPr>
          <p:cNvPr id="36" name="Arrow: Down 35">
            <a:extLst>
              <a:ext uri="{FF2B5EF4-FFF2-40B4-BE49-F238E27FC236}">
                <a16:creationId xmlns:a16="http://schemas.microsoft.com/office/drawing/2014/main" id="{3F7AEEA3-C71F-9685-9E69-45496BA064C2}"/>
              </a:ext>
            </a:extLst>
          </p:cNvPr>
          <p:cNvSpPr/>
          <p:nvPr/>
        </p:nvSpPr>
        <p:spPr>
          <a:xfrm>
            <a:off x="6544465" y="2171053"/>
            <a:ext cx="144000" cy="1754326"/>
          </a:xfrm>
          <a:prstGeom prst="downArrow">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Arrow: Down 36">
            <a:extLst>
              <a:ext uri="{FF2B5EF4-FFF2-40B4-BE49-F238E27FC236}">
                <a16:creationId xmlns:a16="http://schemas.microsoft.com/office/drawing/2014/main" id="{9E1B4D01-8025-BB54-052F-A60E66DF3A1B}"/>
              </a:ext>
            </a:extLst>
          </p:cNvPr>
          <p:cNvSpPr/>
          <p:nvPr/>
        </p:nvSpPr>
        <p:spPr>
          <a:xfrm>
            <a:off x="2417463" y="5196248"/>
            <a:ext cx="134819" cy="1063769"/>
          </a:xfrm>
          <a:prstGeom prst="downArrow">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E129563-7EE5-D207-0C90-1BD767994CB6}"/>
              </a:ext>
            </a:extLst>
          </p:cNvPr>
          <p:cNvSpPr/>
          <p:nvPr/>
        </p:nvSpPr>
        <p:spPr>
          <a:xfrm>
            <a:off x="7230976" y="773715"/>
            <a:ext cx="1223268" cy="12384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Open Sans"/>
                <a:ea typeface="Open Sans"/>
                <a:cs typeface="Open Sans"/>
              </a:rPr>
              <a:t>Check fasting triglyceride levels &amp; manage according to national guidance.</a:t>
            </a:r>
          </a:p>
        </p:txBody>
      </p:sp>
      <p:graphicFrame>
        <p:nvGraphicFramePr>
          <p:cNvPr id="39" name="Table 38">
            <a:extLst>
              <a:ext uri="{FF2B5EF4-FFF2-40B4-BE49-F238E27FC236}">
                <a16:creationId xmlns:a16="http://schemas.microsoft.com/office/drawing/2014/main" id="{0C775D8D-1B36-E4F6-E3D3-446BFB3766B6}"/>
              </a:ext>
            </a:extLst>
          </p:cNvPr>
          <p:cNvGraphicFramePr>
            <a:graphicFrameLocks noGrp="1"/>
          </p:cNvGraphicFramePr>
          <p:nvPr>
            <p:extLst>
              <p:ext uri="{D42A27DB-BD31-4B8C-83A1-F6EECF244321}">
                <p14:modId xmlns:p14="http://schemas.microsoft.com/office/powerpoint/2010/main" val="2257208312"/>
              </p:ext>
            </p:extLst>
          </p:nvPr>
        </p:nvGraphicFramePr>
        <p:xfrm>
          <a:off x="8642680" y="4826351"/>
          <a:ext cx="3117002" cy="1463040"/>
        </p:xfrm>
        <a:graphic>
          <a:graphicData uri="http://schemas.openxmlformats.org/drawingml/2006/table">
            <a:tbl>
              <a:tblPr firstRow="1" bandRow="1">
                <a:tableStyleId>{5940675A-B579-460E-94D1-54222C63F5DA}</a:tableStyleId>
              </a:tblPr>
              <a:tblGrid>
                <a:gridCol w="1223658">
                  <a:extLst>
                    <a:ext uri="{9D8B030D-6E8A-4147-A177-3AD203B41FA5}">
                      <a16:colId xmlns:a16="http://schemas.microsoft.com/office/drawing/2014/main" val="1452880929"/>
                    </a:ext>
                  </a:extLst>
                </a:gridCol>
                <a:gridCol w="1893344">
                  <a:extLst>
                    <a:ext uri="{9D8B030D-6E8A-4147-A177-3AD203B41FA5}">
                      <a16:colId xmlns:a16="http://schemas.microsoft.com/office/drawing/2014/main" val="2388931999"/>
                    </a:ext>
                  </a:extLst>
                </a:gridCol>
              </a:tblGrid>
              <a:tr h="257353">
                <a:tc gridSpan="2">
                  <a:txBody>
                    <a:bodyPr/>
                    <a:lstStyle/>
                    <a:p>
                      <a:r>
                        <a:rPr lang="en-GB" sz="1200" dirty="0">
                          <a:latin typeface="Open Sans"/>
                        </a:rPr>
                        <a:t>Monitoring statin therapy</a:t>
                      </a:r>
                    </a:p>
                  </a:txBody>
                  <a:tcPr>
                    <a:solidFill>
                      <a:schemeClr val="accent1">
                        <a:lumMod val="40000"/>
                        <a:lumOff val="60000"/>
                      </a:schemeClr>
                    </a:solidFill>
                  </a:tcPr>
                </a:tc>
                <a:tc hMerge="1">
                  <a:txBody>
                    <a:bodyPr/>
                    <a:lstStyle/>
                    <a:p>
                      <a:endParaRPr lang="en-GB" dirty="0"/>
                    </a:p>
                  </a:txBody>
                  <a:tcPr/>
                </a:tc>
                <a:extLst>
                  <a:ext uri="{0D108BD9-81ED-4DB2-BD59-A6C34878D82A}">
                    <a16:rowId xmlns:a16="http://schemas.microsoft.com/office/drawing/2014/main" val="2883231618"/>
                  </a:ext>
                </a:extLst>
              </a:tr>
              <a:tr h="257353">
                <a:tc>
                  <a:txBody>
                    <a:bodyPr/>
                    <a:lstStyle/>
                    <a:p>
                      <a:r>
                        <a:rPr lang="en-GB" sz="1200" dirty="0">
                          <a:latin typeface="Open Sans"/>
                        </a:rPr>
                        <a:t>Initiation </a:t>
                      </a:r>
                    </a:p>
                  </a:txBody>
                  <a:tcPr>
                    <a:solidFill>
                      <a:schemeClr val="accent1">
                        <a:lumMod val="20000"/>
                        <a:lumOff val="80000"/>
                      </a:schemeClr>
                    </a:solidFill>
                  </a:tcPr>
                </a:tc>
                <a:tc>
                  <a:txBody>
                    <a:bodyPr/>
                    <a:lstStyle/>
                    <a:p>
                      <a:r>
                        <a:rPr lang="nn-NO" sz="1200" dirty="0">
                          <a:latin typeface="Open Sans"/>
                        </a:rPr>
                        <a:t>Full lipid profile, LFTs</a:t>
                      </a:r>
                      <a:endParaRPr lang="en-GB" sz="1200" dirty="0">
                        <a:latin typeface="Open Sans"/>
                      </a:endParaRPr>
                    </a:p>
                  </a:txBody>
                  <a:tcPr>
                    <a:solidFill>
                      <a:schemeClr val="accent1">
                        <a:lumMod val="20000"/>
                        <a:lumOff val="80000"/>
                      </a:schemeClr>
                    </a:solidFill>
                  </a:tcPr>
                </a:tc>
                <a:extLst>
                  <a:ext uri="{0D108BD9-81ED-4DB2-BD59-A6C34878D82A}">
                    <a16:rowId xmlns:a16="http://schemas.microsoft.com/office/drawing/2014/main" val="2107370703"/>
                  </a:ext>
                </a:extLst>
              </a:tr>
              <a:tr h="257353">
                <a:tc>
                  <a:txBody>
                    <a:bodyPr/>
                    <a:lstStyle/>
                    <a:p>
                      <a:r>
                        <a:rPr lang="en-GB" sz="1200" dirty="0">
                          <a:latin typeface="Open Sans"/>
                        </a:rPr>
                        <a:t>Within 3 months </a:t>
                      </a:r>
                    </a:p>
                  </a:txBody>
                  <a:tcP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Open Sans"/>
                        </a:rPr>
                        <a:t>Lipid profile, LFTs</a:t>
                      </a:r>
                    </a:p>
                  </a:txBody>
                  <a:tcPr>
                    <a:solidFill>
                      <a:schemeClr val="accent1">
                        <a:lumMod val="20000"/>
                        <a:lumOff val="80000"/>
                      </a:schemeClr>
                    </a:solidFill>
                  </a:tcPr>
                </a:tc>
                <a:extLst>
                  <a:ext uri="{0D108BD9-81ED-4DB2-BD59-A6C34878D82A}">
                    <a16:rowId xmlns:a16="http://schemas.microsoft.com/office/drawing/2014/main" val="2926068283"/>
                  </a:ext>
                </a:extLst>
              </a:tr>
              <a:tr h="431131">
                <a:tc>
                  <a:txBody>
                    <a:bodyPr/>
                    <a:lstStyle/>
                    <a:p>
                      <a:r>
                        <a:rPr lang="en-GB" sz="1200" dirty="0">
                          <a:latin typeface="Open Sans"/>
                        </a:rPr>
                        <a:t>Annually </a:t>
                      </a:r>
                    </a:p>
                  </a:txBody>
                  <a:tcP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Open Sans"/>
                        </a:rPr>
                        <a:t>Full lipid profile , LFTS (first year only)</a:t>
                      </a:r>
                    </a:p>
                  </a:txBody>
                  <a:tcPr>
                    <a:solidFill>
                      <a:schemeClr val="accent1">
                        <a:lumMod val="20000"/>
                        <a:lumOff val="80000"/>
                      </a:schemeClr>
                    </a:solidFill>
                  </a:tcPr>
                </a:tc>
                <a:extLst>
                  <a:ext uri="{0D108BD9-81ED-4DB2-BD59-A6C34878D82A}">
                    <a16:rowId xmlns:a16="http://schemas.microsoft.com/office/drawing/2014/main" val="1317790833"/>
                  </a:ext>
                </a:extLst>
              </a:tr>
            </a:tbl>
          </a:graphicData>
        </a:graphic>
      </p:graphicFrame>
      <p:sp>
        <p:nvSpPr>
          <p:cNvPr id="40" name="Arrow: Down 39">
            <a:extLst>
              <a:ext uri="{FF2B5EF4-FFF2-40B4-BE49-F238E27FC236}">
                <a16:creationId xmlns:a16="http://schemas.microsoft.com/office/drawing/2014/main" id="{AE111702-7842-1E9D-1DF2-A8D397497383}"/>
              </a:ext>
            </a:extLst>
          </p:cNvPr>
          <p:cNvSpPr/>
          <p:nvPr/>
        </p:nvSpPr>
        <p:spPr>
          <a:xfrm>
            <a:off x="6545780" y="6069107"/>
            <a:ext cx="144000" cy="200090"/>
          </a:xfrm>
          <a:prstGeom prst="downArrow">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descr="A blue and green text on a black background&#10;&#10;AI-generated content may be incorrect.">
            <a:extLst>
              <a:ext uri="{FF2B5EF4-FFF2-40B4-BE49-F238E27FC236}">
                <a16:creationId xmlns:a16="http://schemas.microsoft.com/office/drawing/2014/main" id="{0BABC533-A186-3E55-E010-5DABF6B820B4}"/>
              </a:ext>
            </a:extLst>
          </p:cNvPr>
          <p:cNvPicPr>
            <a:picLocks noChangeAspect="1"/>
          </p:cNvPicPr>
          <p:nvPr/>
        </p:nvPicPr>
        <p:blipFill>
          <a:blip r:embed="rId10"/>
          <a:stretch>
            <a:fillRect/>
          </a:stretch>
        </p:blipFill>
        <p:spPr>
          <a:xfrm>
            <a:off x="10699071" y="-181751"/>
            <a:ext cx="1080000" cy="1080000"/>
          </a:xfrm>
          <a:prstGeom prst="rect">
            <a:avLst/>
          </a:prstGeom>
        </p:spPr>
      </p:pic>
    </p:spTree>
    <p:extLst>
      <p:ext uri="{BB962C8B-B14F-4D97-AF65-F5344CB8AC3E}">
        <p14:creationId xmlns:p14="http://schemas.microsoft.com/office/powerpoint/2010/main" val="2627400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52E931D-AC9C-02EB-4851-AE9E0C859A0B}"/>
              </a:ext>
            </a:extLst>
          </p:cNvPr>
          <p:cNvSpPr>
            <a:spLocks noGrp="1"/>
          </p:cNvSpPr>
          <p:nvPr>
            <p:ph type="title"/>
          </p:nvPr>
        </p:nvSpPr>
        <p:spPr>
          <a:xfrm>
            <a:off x="420664" y="314343"/>
            <a:ext cx="9419863" cy="801114"/>
          </a:xfrm>
        </p:spPr>
        <p:txBody>
          <a:bodyPr>
            <a:noAutofit/>
          </a:bodyPr>
          <a:lstStyle/>
          <a:p>
            <a:r>
              <a:rPr lang="en-GB" sz="3400" i="0" u="none" strike="noStrike" dirty="0">
                <a:solidFill>
                  <a:srgbClr val="002060"/>
                </a:solidFill>
                <a:effectLst/>
                <a:latin typeface="Aleo"/>
                <a:ea typeface="Open Sans"/>
                <a:cs typeface="Open Sans"/>
              </a:rPr>
              <a:t>O</a:t>
            </a:r>
            <a:r>
              <a:rPr lang="en-US" sz="3400" dirty="0" err="1">
                <a:solidFill>
                  <a:srgbClr val="002060"/>
                </a:solidFill>
                <a:latin typeface="Aleo"/>
                <a:ea typeface="Open Sans"/>
                <a:cs typeface="Open Sans"/>
              </a:rPr>
              <a:t>ptimization</a:t>
            </a:r>
            <a:r>
              <a:rPr lang="en-US" sz="3400" i="0" u="none" strike="noStrike" dirty="0">
                <a:solidFill>
                  <a:srgbClr val="002060"/>
                </a:solidFill>
                <a:effectLst/>
                <a:latin typeface="Aleo"/>
                <a:ea typeface="Open Sans"/>
                <a:cs typeface="Open Sans"/>
              </a:rPr>
              <a:t> Pathway for Patients with High Cardiovascular Risk – Primary Prevention</a:t>
            </a:r>
            <a:r>
              <a:rPr lang="en-US" sz="3400" i="0" u="none" strike="noStrike" baseline="30000" dirty="0">
                <a:solidFill>
                  <a:srgbClr val="002060"/>
                </a:solidFill>
                <a:effectLst/>
                <a:latin typeface="+mj-lt"/>
                <a:ea typeface="Open Sans"/>
                <a:cs typeface="Open Sans"/>
              </a:rPr>
              <a:t>1,2</a:t>
            </a:r>
            <a:endParaRPr lang="en-US" sz="3400" baseline="30000" dirty="0">
              <a:solidFill>
                <a:srgbClr val="002060"/>
              </a:solidFill>
              <a:latin typeface="+mj-lt"/>
              <a:ea typeface="Open Sans"/>
              <a:cs typeface="Open Sans"/>
            </a:endParaRPr>
          </a:p>
        </p:txBody>
      </p:sp>
      <p:sp>
        <p:nvSpPr>
          <p:cNvPr id="8" name="TextBox 11">
            <a:extLst>
              <a:ext uri="{FF2B5EF4-FFF2-40B4-BE49-F238E27FC236}">
                <a16:creationId xmlns:a16="http://schemas.microsoft.com/office/drawing/2014/main" id="{DEECABF4-0935-ABB7-2A7C-CD72BC1C4B07}"/>
              </a:ext>
            </a:extLst>
          </p:cNvPr>
          <p:cNvSpPr txBox="1"/>
          <p:nvPr/>
        </p:nvSpPr>
        <p:spPr>
          <a:xfrm>
            <a:off x="8917497" y="1370931"/>
            <a:ext cx="2999812" cy="1384995"/>
          </a:xfrm>
          <a:prstGeom prst="rect">
            <a:avLst/>
          </a:prstGeom>
          <a:solidFill>
            <a:schemeClr val="accent5">
              <a:lumMod val="20000"/>
              <a:lumOff val="80000"/>
            </a:schemeClr>
          </a:solidFill>
          <a:ln>
            <a:solidFill>
              <a:schemeClr val="accent1"/>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b="1" dirty="0">
                <a:latin typeface="Open Sans"/>
                <a:ea typeface="Calibri"/>
                <a:cs typeface="Calibri"/>
              </a:rPr>
              <a:t>Primary prevention should be offered to all patients with a </a:t>
            </a:r>
            <a:r>
              <a:rPr lang="en-GB" sz="1200" b="1" err="1">
                <a:latin typeface="Open Sans"/>
                <a:ea typeface="Calibri"/>
                <a:cs typeface="Calibri"/>
              </a:rPr>
              <a:t>QRisk</a:t>
            </a:r>
            <a:r>
              <a:rPr lang="en-GB" sz="1200" b="1" dirty="0">
                <a:latin typeface="Open Sans"/>
                <a:ea typeface="Calibri"/>
                <a:cs typeface="Calibri"/>
              </a:rPr>
              <a:t>  ≥ 10% </a:t>
            </a:r>
          </a:p>
          <a:p>
            <a:pPr algn="ctr"/>
            <a:r>
              <a:rPr lang="en-GB" sz="1200" b="1" dirty="0">
                <a:latin typeface="Open Sans"/>
                <a:ea typeface="Calibri"/>
                <a:cs typeface="Calibri"/>
              </a:rPr>
              <a:t>after addressing lifestyle modification</a:t>
            </a:r>
          </a:p>
          <a:p>
            <a:pPr algn="ctr"/>
            <a:r>
              <a:rPr lang="en-GB" sz="1200" b="1" dirty="0">
                <a:latin typeface="Open Sans"/>
                <a:ea typeface="Calibri"/>
                <a:cs typeface="Calibri"/>
              </a:rPr>
              <a:t>(It may also be considered in individuals with </a:t>
            </a:r>
            <a:r>
              <a:rPr lang="en-GB" sz="1200" b="1" err="1">
                <a:latin typeface="Open Sans"/>
                <a:ea typeface="Calibri"/>
                <a:cs typeface="Calibri"/>
              </a:rPr>
              <a:t>QRIsk</a:t>
            </a:r>
            <a:r>
              <a:rPr lang="en-GB" sz="1200" b="1" dirty="0">
                <a:latin typeface="Open Sans"/>
                <a:ea typeface="Calibri"/>
                <a:cs typeface="Calibri"/>
              </a:rPr>
              <a:t>  &lt; 10% )</a:t>
            </a:r>
            <a:r>
              <a:rPr lang="en-GB" sz="1200" b="1" baseline="30000" dirty="0">
                <a:latin typeface="Open Sans"/>
                <a:ea typeface="Calibri"/>
                <a:cs typeface="Calibri"/>
              </a:rPr>
              <a:t>1</a:t>
            </a:r>
          </a:p>
        </p:txBody>
      </p:sp>
      <p:sp>
        <p:nvSpPr>
          <p:cNvPr id="12" name="TextBox 1">
            <a:extLst>
              <a:ext uri="{FF2B5EF4-FFF2-40B4-BE49-F238E27FC236}">
                <a16:creationId xmlns:a16="http://schemas.microsoft.com/office/drawing/2014/main" id="{44179E67-465B-2979-1FFA-8339FB14B733}"/>
              </a:ext>
            </a:extLst>
          </p:cNvPr>
          <p:cNvSpPr txBox="1"/>
          <p:nvPr/>
        </p:nvSpPr>
        <p:spPr>
          <a:xfrm>
            <a:off x="8917497" y="4049910"/>
            <a:ext cx="2999812" cy="2492990"/>
          </a:xfrm>
          <a:prstGeom prst="rect">
            <a:avLst/>
          </a:prstGeom>
          <a:solidFill>
            <a:schemeClr val="bg1"/>
          </a:solidFill>
          <a:ln>
            <a:solidFill>
              <a:srgbClr val="15375D"/>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mj-lt"/>
              <a:buAutoNum type="arabicPeriod"/>
            </a:pPr>
            <a:r>
              <a:rPr lang="en-GB" sz="1200" b="1" dirty="0">
                <a:solidFill>
                  <a:srgbClr val="00B0F0"/>
                </a:solidFill>
                <a:latin typeface="Open Sans"/>
                <a:ea typeface="Open Sans"/>
                <a:cs typeface="Calibri"/>
                <a:hlinkClick r:id="rId2">
                  <a:extLst>
                    <a:ext uri="{A12FA001-AC4F-418D-AE19-62706E023703}">
                      <ahyp:hlinkClr xmlns:ahyp="http://schemas.microsoft.com/office/drawing/2018/hyperlinkcolor" val="tx"/>
                    </a:ext>
                  </a:extLst>
                </a:hlinkClick>
              </a:rPr>
              <a:t>NICE NG238: Cardiovascular disease: risk assessment and reduction, including lipid modification </a:t>
            </a:r>
            <a:endParaRPr lang="en-GB" sz="1200" b="1" dirty="0">
              <a:solidFill>
                <a:srgbClr val="00B0F0"/>
              </a:solidFill>
              <a:latin typeface="Open Sans"/>
              <a:ea typeface="Open Sans"/>
              <a:cs typeface="Calibri"/>
            </a:endParaRPr>
          </a:p>
          <a:p>
            <a:pPr marL="342900" indent="-342900">
              <a:buFont typeface="+mj-lt"/>
              <a:buAutoNum type="arabicPeriod"/>
            </a:pPr>
            <a:r>
              <a:rPr lang="en-GB" sz="1200" dirty="0">
                <a:latin typeface="Open Sans"/>
                <a:ea typeface="Open Sans"/>
                <a:cs typeface="Calibri"/>
              </a:rPr>
              <a:t>High cardiovascular risk:</a:t>
            </a:r>
            <a:r>
              <a:rPr lang="en-US" sz="1200" dirty="0">
                <a:latin typeface="Open Sans"/>
                <a:ea typeface="Open Sans"/>
                <a:cs typeface="Calibri"/>
              </a:rPr>
              <a:t>​</a:t>
            </a:r>
          </a:p>
          <a:p>
            <a:pPr lvl="1">
              <a:buChar char="•"/>
            </a:pPr>
            <a:r>
              <a:rPr lang="en-GB" sz="1200" dirty="0" err="1">
                <a:latin typeface="Open Sans"/>
                <a:ea typeface="Open Sans"/>
                <a:cs typeface="Calibri"/>
              </a:rPr>
              <a:t>QRisk</a:t>
            </a:r>
            <a:r>
              <a:rPr lang="en-GB" sz="1200" dirty="0">
                <a:latin typeface="Open Sans"/>
                <a:ea typeface="Open Sans"/>
                <a:cs typeface="Calibri"/>
              </a:rPr>
              <a:t> &gt;10% in ten years</a:t>
            </a:r>
            <a:r>
              <a:rPr lang="en-US" sz="1200" dirty="0">
                <a:latin typeface="Open Sans"/>
                <a:ea typeface="Open Sans"/>
                <a:cs typeface="Calibri"/>
              </a:rPr>
              <a:t>​</a:t>
            </a:r>
          </a:p>
          <a:p>
            <a:pPr lvl="1">
              <a:buChar char="•"/>
            </a:pPr>
            <a:r>
              <a:rPr lang="en-GB" sz="1200" dirty="0">
                <a:latin typeface="Open Sans"/>
                <a:ea typeface="Open Sans"/>
                <a:cs typeface="Calibri"/>
              </a:rPr>
              <a:t>CKD 3-5</a:t>
            </a:r>
            <a:r>
              <a:rPr lang="en-US" sz="1200" dirty="0">
                <a:latin typeface="Open Sans"/>
                <a:ea typeface="Open Sans"/>
                <a:cs typeface="Calibri"/>
              </a:rPr>
              <a:t>​</a:t>
            </a:r>
          </a:p>
          <a:p>
            <a:pPr lvl="1">
              <a:buChar char="•"/>
            </a:pPr>
            <a:r>
              <a:rPr lang="en-GB" sz="1200" dirty="0">
                <a:latin typeface="Open Sans"/>
                <a:ea typeface="Open Sans"/>
                <a:cs typeface="Calibri"/>
              </a:rPr>
              <a:t>Type 1 Diabetes for &gt;10 years or over age 40</a:t>
            </a:r>
          </a:p>
          <a:p>
            <a:pPr marL="342900" indent="-342900">
              <a:buAutoNum type="arabicPeriod" startAt="3"/>
            </a:pPr>
            <a:r>
              <a:rPr lang="en-GB" sz="1200" dirty="0">
                <a:solidFill>
                  <a:prstClr val="black"/>
                </a:solidFill>
                <a:latin typeface="Open Sans"/>
                <a:ea typeface="Open Sans"/>
                <a:cs typeface="Calibri"/>
              </a:rPr>
              <a:t>See </a:t>
            </a:r>
            <a:r>
              <a:rPr lang="en-GB" sz="1200" b="1" dirty="0">
                <a:solidFill>
                  <a:srgbClr val="00B0F0"/>
                </a:solidFill>
                <a:latin typeface="Open Sans"/>
                <a:ea typeface="Open Sans"/>
                <a:cs typeface="Calibri"/>
                <a:hlinkClick r:id="rId3">
                  <a:extLst>
                    <a:ext uri="{A12FA001-AC4F-418D-AE19-62706E023703}">
                      <ahyp:hlinkClr xmlns:ahyp="http://schemas.microsoft.com/office/drawing/2018/hyperlinkcolor" val="tx"/>
                    </a:ext>
                  </a:extLst>
                </a:hlinkClick>
              </a:rPr>
              <a:t>statin intensity table</a:t>
            </a:r>
            <a:r>
              <a:rPr lang="en-GB" sz="1200" dirty="0">
                <a:solidFill>
                  <a:srgbClr val="15375E"/>
                </a:solidFill>
                <a:latin typeface="Open Sans"/>
                <a:ea typeface="Open Sans"/>
                <a:cs typeface="Calibri"/>
              </a:rPr>
              <a:t>. </a:t>
            </a:r>
          </a:p>
          <a:p>
            <a:pPr marL="342900" indent="-342900">
              <a:buAutoNum type="arabicPeriod" startAt="3"/>
            </a:pPr>
            <a:r>
              <a:rPr lang="en-GB" sz="1200" u="none" strike="noStrike" dirty="0">
                <a:solidFill>
                  <a:srgbClr val="000000"/>
                </a:solidFill>
                <a:effectLst/>
                <a:latin typeface="Open Sans"/>
                <a:ea typeface="Open Sans"/>
                <a:cs typeface="Calibri"/>
              </a:rPr>
              <a:t>Use shared-decision making and incorporate patient preference in treatment and care decisions</a:t>
            </a:r>
            <a:r>
              <a:rPr lang="en-GB" sz="1200" dirty="0">
                <a:solidFill>
                  <a:srgbClr val="000000"/>
                </a:solidFill>
                <a:latin typeface="Open Sans"/>
                <a:ea typeface="Open Sans"/>
                <a:cs typeface="Calibri"/>
              </a:rPr>
              <a:t>.</a:t>
            </a:r>
          </a:p>
        </p:txBody>
      </p:sp>
      <p:sp>
        <p:nvSpPr>
          <p:cNvPr id="13" name="TextBox 57">
            <a:extLst>
              <a:ext uri="{FF2B5EF4-FFF2-40B4-BE49-F238E27FC236}">
                <a16:creationId xmlns:a16="http://schemas.microsoft.com/office/drawing/2014/main" id="{81DFD136-E479-4335-AF28-48F9D93ACD82}"/>
              </a:ext>
            </a:extLst>
          </p:cNvPr>
          <p:cNvSpPr txBox="1"/>
          <p:nvPr/>
        </p:nvSpPr>
        <p:spPr>
          <a:xfrm>
            <a:off x="420663" y="1391299"/>
            <a:ext cx="8121505" cy="283643"/>
          </a:xfrm>
          <a:prstGeom prst="rect">
            <a:avLst/>
          </a:prstGeom>
          <a:solidFill>
            <a:srgbClr val="A3CD38">
              <a:alpha val="40000"/>
            </a:srgbClr>
          </a:solidFill>
          <a:ln>
            <a:solidFill>
              <a:schemeClr val="tx1"/>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b="1" dirty="0">
                <a:latin typeface="Open Sans"/>
                <a:ea typeface="Open Sans"/>
                <a:cs typeface="Open Sans"/>
              </a:rPr>
              <a:t>Review and re-enforce lifestyle and diet measures  </a:t>
            </a:r>
          </a:p>
        </p:txBody>
      </p:sp>
      <p:sp>
        <p:nvSpPr>
          <p:cNvPr id="2" name="TextBox 31">
            <a:extLst>
              <a:ext uri="{FF2B5EF4-FFF2-40B4-BE49-F238E27FC236}">
                <a16:creationId xmlns:a16="http://schemas.microsoft.com/office/drawing/2014/main" id="{B07EA9AC-EB5D-41CF-A96C-8CDEC92C8D78}"/>
              </a:ext>
            </a:extLst>
          </p:cNvPr>
          <p:cNvSpPr txBox="1"/>
          <p:nvPr/>
        </p:nvSpPr>
        <p:spPr>
          <a:xfrm>
            <a:off x="420663" y="1778362"/>
            <a:ext cx="8121506" cy="276999"/>
          </a:xfrm>
          <a:prstGeom prst="rect">
            <a:avLst/>
          </a:prstGeom>
          <a:noFill/>
          <a:ln>
            <a:solidFill>
              <a:srgbClr val="15375D"/>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dirty="0">
                <a:latin typeface="Open Sans"/>
                <a:ea typeface="Open Sans"/>
                <a:cs typeface="Calibri"/>
              </a:rPr>
              <a:t>Is patient on high intensity statin? (atorvastatin 20mg or equivalent)</a:t>
            </a:r>
          </a:p>
        </p:txBody>
      </p:sp>
      <p:sp>
        <p:nvSpPr>
          <p:cNvPr id="3" name="TextBox 33">
            <a:extLst>
              <a:ext uri="{FF2B5EF4-FFF2-40B4-BE49-F238E27FC236}">
                <a16:creationId xmlns:a16="http://schemas.microsoft.com/office/drawing/2014/main" id="{119B0418-B8B1-4FA4-A92C-8A074DE0049D}"/>
              </a:ext>
            </a:extLst>
          </p:cNvPr>
          <p:cNvSpPr txBox="1"/>
          <p:nvPr/>
        </p:nvSpPr>
        <p:spPr>
          <a:xfrm>
            <a:off x="2408030" y="2396388"/>
            <a:ext cx="6134139" cy="276999"/>
          </a:xfrm>
          <a:prstGeom prst="rect">
            <a:avLst/>
          </a:prstGeom>
          <a:noFill/>
          <a:ln>
            <a:solidFill>
              <a:srgbClr val="15375D"/>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dirty="0">
                <a:latin typeface="Open Sans"/>
                <a:ea typeface="Open Sans"/>
                <a:cs typeface="Calibri"/>
              </a:rPr>
              <a:t>Initiate atorvastatin 20mg/day</a:t>
            </a:r>
            <a:r>
              <a:rPr lang="en-GB" sz="1200" baseline="30000" dirty="0">
                <a:latin typeface="Open Sans"/>
                <a:ea typeface="Open Sans"/>
                <a:cs typeface="Calibri"/>
              </a:rPr>
              <a:t>3,4</a:t>
            </a:r>
          </a:p>
        </p:txBody>
      </p:sp>
      <p:sp>
        <p:nvSpPr>
          <p:cNvPr id="17" name="TextBox 34">
            <a:extLst>
              <a:ext uri="{FF2B5EF4-FFF2-40B4-BE49-F238E27FC236}">
                <a16:creationId xmlns:a16="http://schemas.microsoft.com/office/drawing/2014/main" id="{8ED1E8E2-C4A9-4CD9-BF98-F18561A808C4}"/>
              </a:ext>
            </a:extLst>
          </p:cNvPr>
          <p:cNvSpPr txBox="1"/>
          <p:nvPr/>
        </p:nvSpPr>
        <p:spPr>
          <a:xfrm>
            <a:off x="420663" y="3018047"/>
            <a:ext cx="6053012" cy="276999"/>
          </a:xfrm>
          <a:prstGeom prst="rect">
            <a:avLst/>
          </a:prstGeom>
          <a:noFill/>
          <a:ln>
            <a:solidFill>
              <a:srgbClr val="15375D"/>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dirty="0">
                <a:latin typeface="Open Sans"/>
                <a:ea typeface="Open Sans"/>
                <a:cs typeface="Calibri"/>
              </a:rPr>
              <a:t>After 3 months - has non-HDL-C reduced by 40% or more from baseline?</a:t>
            </a:r>
            <a:r>
              <a:rPr lang="en-GB" sz="1200" baseline="30000" dirty="0">
                <a:latin typeface="Open Sans"/>
                <a:ea typeface="Open Sans"/>
                <a:cs typeface="Calibri"/>
              </a:rPr>
              <a:t>1</a:t>
            </a:r>
            <a:r>
              <a:rPr lang="en-GB" sz="1200" dirty="0">
                <a:latin typeface="Open Sans"/>
                <a:ea typeface="Open Sans"/>
                <a:cs typeface="Calibri"/>
              </a:rPr>
              <a:t> </a:t>
            </a:r>
          </a:p>
        </p:txBody>
      </p:sp>
      <p:sp>
        <p:nvSpPr>
          <p:cNvPr id="18" name="TextBox 12">
            <a:extLst>
              <a:ext uri="{FF2B5EF4-FFF2-40B4-BE49-F238E27FC236}">
                <a16:creationId xmlns:a16="http://schemas.microsoft.com/office/drawing/2014/main" id="{7D7C61DB-307D-F701-56F4-7D85230A828B}"/>
              </a:ext>
            </a:extLst>
          </p:cNvPr>
          <p:cNvSpPr txBox="1"/>
          <p:nvPr/>
        </p:nvSpPr>
        <p:spPr>
          <a:xfrm>
            <a:off x="6726249" y="4293680"/>
            <a:ext cx="1934329" cy="1384995"/>
          </a:xfrm>
          <a:prstGeom prst="rect">
            <a:avLst/>
          </a:prstGeom>
          <a:noFill/>
          <a:ln>
            <a:solidFill>
              <a:srgbClr val="15375D"/>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b="1" dirty="0">
                <a:latin typeface="Open Sans"/>
                <a:ea typeface="Open Sans"/>
                <a:cs typeface="Calibri"/>
              </a:rPr>
              <a:t>If statin intolerant – offer </a:t>
            </a:r>
            <a:r>
              <a:rPr lang="en-GB" sz="1200" b="1" dirty="0">
                <a:solidFill>
                  <a:srgbClr val="00B0F0"/>
                </a:solidFill>
                <a:latin typeface="Open Sans"/>
                <a:ea typeface="Open Sans"/>
                <a:cs typeface="Calibri"/>
                <a:hlinkClick r:id="rId4">
                  <a:extLst>
                    <a:ext uri="{A12FA001-AC4F-418D-AE19-62706E023703}">
                      <ahyp:hlinkClr xmlns:ahyp="http://schemas.microsoft.com/office/drawing/2018/hyperlinkcolor" val="tx"/>
                    </a:ext>
                  </a:extLst>
                </a:hlinkClick>
              </a:rPr>
              <a:t>ezetimibe</a:t>
            </a:r>
            <a:r>
              <a:rPr lang="en-GB" sz="1200" b="1" dirty="0">
                <a:solidFill>
                  <a:srgbClr val="00B0F0"/>
                </a:solidFill>
                <a:latin typeface="Open Sans"/>
                <a:ea typeface="Open Sans"/>
                <a:cs typeface="Calibri"/>
              </a:rPr>
              <a:t>.   </a:t>
            </a:r>
            <a:r>
              <a:rPr lang="en-GB" sz="1200" dirty="0">
                <a:latin typeface="Open Sans"/>
                <a:ea typeface="Open Sans"/>
                <a:cs typeface="Calibri"/>
              </a:rPr>
              <a:t>Reassess within three months and, if not achieving target, </a:t>
            </a:r>
            <a:r>
              <a:rPr lang="en-GB" sz="1200" b="1" dirty="0">
                <a:latin typeface="Open Sans"/>
                <a:ea typeface="Open Sans"/>
                <a:cs typeface="Calibri"/>
              </a:rPr>
              <a:t>consider</a:t>
            </a:r>
            <a:r>
              <a:rPr lang="en-GB" sz="1200" b="1" dirty="0">
                <a:solidFill>
                  <a:srgbClr val="A3CD38"/>
                </a:solidFill>
                <a:latin typeface="Open Sans"/>
                <a:ea typeface="Open Sans"/>
                <a:cs typeface="Calibri"/>
                <a:hlinkClick r:id="rId5">
                  <a:extLst>
                    <a:ext uri="{A12FA001-AC4F-418D-AE19-62706E023703}">
                      <ahyp:hlinkClr xmlns:ahyp="http://schemas.microsoft.com/office/drawing/2018/hyperlinkcolor" val="tx"/>
                    </a:ext>
                  </a:extLst>
                </a:hlinkClick>
              </a:rPr>
              <a:t> </a:t>
            </a:r>
            <a:r>
              <a:rPr lang="en-GB" sz="1200" b="1" dirty="0">
                <a:solidFill>
                  <a:srgbClr val="00B0F0"/>
                </a:solidFill>
                <a:latin typeface="Open Sans"/>
                <a:ea typeface="Open Sans"/>
                <a:cs typeface="Calibri"/>
                <a:hlinkClick r:id="rId5">
                  <a:extLst>
                    <a:ext uri="{A12FA001-AC4F-418D-AE19-62706E023703}">
                      <ahyp:hlinkClr xmlns:ahyp="http://schemas.microsoft.com/office/drawing/2018/hyperlinkcolor" val="tx"/>
                    </a:ext>
                  </a:extLst>
                </a:hlinkClick>
              </a:rPr>
              <a:t>bempedoic acid</a:t>
            </a:r>
            <a:r>
              <a:rPr lang="en-GB" sz="1200" b="1" baseline="30000" dirty="0">
                <a:solidFill>
                  <a:srgbClr val="00B0F0"/>
                </a:solidFill>
                <a:latin typeface="Open Sans"/>
                <a:ea typeface="Open Sans"/>
                <a:cs typeface="Calibri"/>
              </a:rPr>
              <a:t>1</a:t>
            </a:r>
            <a:endParaRPr lang="en-GB" sz="1200" baseline="30000" dirty="0">
              <a:solidFill>
                <a:srgbClr val="00B0F0"/>
              </a:solidFill>
              <a:latin typeface="Open Sans"/>
              <a:ea typeface="Open Sans"/>
              <a:cs typeface="Calibri"/>
            </a:endParaRPr>
          </a:p>
        </p:txBody>
      </p:sp>
      <p:sp>
        <p:nvSpPr>
          <p:cNvPr id="19" name="TextBox 36">
            <a:extLst>
              <a:ext uri="{FF2B5EF4-FFF2-40B4-BE49-F238E27FC236}">
                <a16:creationId xmlns:a16="http://schemas.microsoft.com/office/drawing/2014/main" id="{265DAEDA-B8E4-450C-B0FA-0022A9862050}"/>
              </a:ext>
            </a:extLst>
          </p:cNvPr>
          <p:cNvSpPr txBox="1"/>
          <p:nvPr/>
        </p:nvSpPr>
        <p:spPr>
          <a:xfrm>
            <a:off x="2408029" y="3648189"/>
            <a:ext cx="4065645" cy="276999"/>
          </a:xfrm>
          <a:prstGeom prst="rect">
            <a:avLst/>
          </a:prstGeom>
          <a:noFill/>
          <a:ln>
            <a:solidFill>
              <a:srgbClr val="15375D"/>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dirty="0">
                <a:latin typeface="Open Sans"/>
                <a:ea typeface="Calibri"/>
                <a:cs typeface="Calibri"/>
              </a:rPr>
              <a:t>Check adherence and lifestyle measures </a:t>
            </a:r>
          </a:p>
        </p:txBody>
      </p:sp>
      <p:sp>
        <p:nvSpPr>
          <p:cNvPr id="20" name="TextBox 37">
            <a:extLst>
              <a:ext uri="{FF2B5EF4-FFF2-40B4-BE49-F238E27FC236}">
                <a16:creationId xmlns:a16="http://schemas.microsoft.com/office/drawing/2014/main" id="{7E7C286E-D223-49D6-A81D-6F9B66FA91B9}"/>
              </a:ext>
            </a:extLst>
          </p:cNvPr>
          <p:cNvSpPr txBox="1"/>
          <p:nvPr/>
        </p:nvSpPr>
        <p:spPr>
          <a:xfrm>
            <a:off x="2408029" y="4295057"/>
            <a:ext cx="4065646" cy="830997"/>
          </a:xfrm>
          <a:prstGeom prst="rect">
            <a:avLst/>
          </a:prstGeom>
          <a:noFill/>
          <a:ln>
            <a:solidFill>
              <a:srgbClr val="15375D"/>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dirty="0">
                <a:latin typeface="Open Sans"/>
                <a:ea typeface="Open Sans"/>
                <a:cs typeface="Calibri"/>
              </a:rPr>
              <a:t>Consider titrating statin up to atorvastatin 80mg or equivalent taking into account </a:t>
            </a:r>
          </a:p>
          <a:p>
            <a:pPr algn="ctr"/>
            <a:r>
              <a:rPr lang="en-GB" sz="1200" dirty="0">
                <a:latin typeface="Open Sans"/>
                <a:ea typeface="Open Sans"/>
                <a:cs typeface="Calibri"/>
              </a:rPr>
              <a:t>patient preferences, co-morbidities, polypharmacy, frailty and life expectancy</a:t>
            </a:r>
            <a:r>
              <a:rPr lang="en-GB" sz="1200" baseline="30000" dirty="0">
                <a:latin typeface="Open Sans"/>
                <a:ea typeface="Open Sans"/>
                <a:cs typeface="Calibri"/>
              </a:rPr>
              <a:t>3,4</a:t>
            </a:r>
          </a:p>
        </p:txBody>
      </p:sp>
      <p:sp>
        <p:nvSpPr>
          <p:cNvPr id="23" name="TextBox 38">
            <a:extLst>
              <a:ext uri="{FF2B5EF4-FFF2-40B4-BE49-F238E27FC236}">
                <a16:creationId xmlns:a16="http://schemas.microsoft.com/office/drawing/2014/main" id="{98D433CE-5FF6-48D2-8177-9599C3342EEB}"/>
              </a:ext>
            </a:extLst>
          </p:cNvPr>
          <p:cNvSpPr txBox="1"/>
          <p:nvPr/>
        </p:nvSpPr>
        <p:spPr>
          <a:xfrm>
            <a:off x="2426275" y="5465145"/>
            <a:ext cx="4065646" cy="461665"/>
          </a:xfrm>
          <a:prstGeom prst="rect">
            <a:avLst/>
          </a:prstGeom>
          <a:noFill/>
          <a:ln>
            <a:solidFill>
              <a:srgbClr val="15375D"/>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dirty="0">
                <a:latin typeface="Open Sans"/>
                <a:ea typeface="Open Sans"/>
                <a:cs typeface="Calibri"/>
              </a:rPr>
              <a:t>If non-HDL cholesterol has not fallen by 40% or more from baseline,  consider adding ezetimibe 10mg daily</a:t>
            </a:r>
            <a:r>
              <a:rPr lang="en-GB" sz="1200" baseline="30000" dirty="0">
                <a:latin typeface="Open Sans"/>
                <a:ea typeface="Open Sans"/>
                <a:cs typeface="Calibri"/>
              </a:rPr>
              <a:t>4</a:t>
            </a:r>
            <a:r>
              <a:rPr lang="en-GB" sz="1200" dirty="0">
                <a:latin typeface="Open Sans"/>
                <a:ea typeface="Open Sans"/>
                <a:cs typeface="Calibri"/>
              </a:rPr>
              <a:t>  </a:t>
            </a:r>
          </a:p>
        </p:txBody>
      </p:sp>
      <p:sp>
        <p:nvSpPr>
          <p:cNvPr id="25" name="TextBox 40">
            <a:extLst>
              <a:ext uri="{FF2B5EF4-FFF2-40B4-BE49-F238E27FC236}">
                <a16:creationId xmlns:a16="http://schemas.microsoft.com/office/drawing/2014/main" id="{1EE0C430-8640-40C1-BB45-AD81A531E2FB}"/>
              </a:ext>
            </a:extLst>
          </p:cNvPr>
          <p:cNvSpPr txBox="1"/>
          <p:nvPr/>
        </p:nvSpPr>
        <p:spPr>
          <a:xfrm>
            <a:off x="420663" y="6265902"/>
            <a:ext cx="8239915" cy="276999"/>
          </a:xfrm>
          <a:prstGeom prst="rect">
            <a:avLst/>
          </a:prstGeom>
          <a:solidFill>
            <a:srgbClr val="A3CD38">
              <a:alpha val="40000"/>
            </a:srgbClr>
          </a:solidFill>
          <a:ln>
            <a:solidFill>
              <a:srgbClr val="15375D"/>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b="1" dirty="0">
                <a:latin typeface="Open Sans"/>
                <a:ea typeface="Open Sans"/>
                <a:cs typeface="Open Sans"/>
              </a:rPr>
              <a:t>Review annually, assessing adherence to drugs, diet and lifestyle </a:t>
            </a:r>
          </a:p>
        </p:txBody>
      </p:sp>
      <p:sp>
        <p:nvSpPr>
          <p:cNvPr id="26" name="TextBox 51">
            <a:extLst>
              <a:ext uri="{FF2B5EF4-FFF2-40B4-BE49-F238E27FC236}">
                <a16:creationId xmlns:a16="http://schemas.microsoft.com/office/drawing/2014/main" id="{E7916BB4-6892-4223-A799-6E767B84E9A1}"/>
              </a:ext>
            </a:extLst>
          </p:cNvPr>
          <p:cNvSpPr txBox="1"/>
          <p:nvPr/>
        </p:nvSpPr>
        <p:spPr>
          <a:xfrm>
            <a:off x="410200" y="4572055"/>
            <a:ext cx="470746" cy="276999"/>
          </a:xfrm>
          <a:prstGeom prst="rect">
            <a:avLst/>
          </a:prstGeom>
          <a:solidFill>
            <a:srgbClr val="15375D"/>
          </a:solidFill>
          <a:ln>
            <a:solidFill>
              <a:srgbClr val="15375D"/>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b="1">
                <a:solidFill>
                  <a:schemeClr val="bg1"/>
                </a:solidFill>
              </a:rPr>
              <a:t>Yes</a:t>
            </a:r>
          </a:p>
        </p:txBody>
      </p:sp>
      <p:sp>
        <p:nvSpPr>
          <p:cNvPr id="27" name="TextBox 51">
            <a:extLst>
              <a:ext uri="{FF2B5EF4-FFF2-40B4-BE49-F238E27FC236}">
                <a16:creationId xmlns:a16="http://schemas.microsoft.com/office/drawing/2014/main" id="{E7916BB4-6892-4223-A799-6E767B84E9A1}"/>
              </a:ext>
            </a:extLst>
          </p:cNvPr>
          <p:cNvSpPr txBox="1"/>
          <p:nvPr/>
        </p:nvSpPr>
        <p:spPr>
          <a:xfrm>
            <a:off x="420664" y="2391348"/>
            <a:ext cx="470746" cy="276999"/>
          </a:xfrm>
          <a:prstGeom prst="rect">
            <a:avLst/>
          </a:prstGeom>
          <a:solidFill>
            <a:srgbClr val="15375D"/>
          </a:solidFill>
          <a:ln>
            <a:solidFill>
              <a:srgbClr val="15375D"/>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b="1">
                <a:solidFill>
                  <a:schemeClr val="bg1"/>
                </a:solidFill>
              </a:rPr>
              <a:t>Yes</a:t>
            </a:r>
          </a:p>
        </p:txBody>
      </p:sp>
      <p:sp>
        <p:nvSpPr>
          <p:cNvPr id="28" name="TextBox 48">
            <a:extLst>
              <a:ext uri="{FF2B5EF4-FFF2-40B4-BE49-F238E27FC236}">
                <a16:creationId xmlns:a16="http://schemas.microsoft.com/office/drawing/2014/main" id="{18D98BB6-70EC-4707-81CB-874DB4826E63}"/>
              </a:ext>
            </a:extLst>
          </p:cNvPr>
          <p:cNvSpPr txBox="1"/>
          <p:nvPr/>
        </p:nvSpPr>
        <p:spPr>
          <a:xfrm>
            <a:off x="3869155" y="3330264"/>
            <a:ext cx="402907" cy="276999"/>
          </a:xfrm>
          <a:prstGeom prst="rect">
            <a:avLst/>
          </a:prstGeom>
          <a:solidFill>
            <a:srgbClr val="15375D"/>
          </a:solidFill>
          <a:ln>
            <a:solidFill>
              <a:srgbClr val="15375D"/>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b="1">
                <a:solidFill>
                  <a:schemeClr val="bg1"/>
                </a:solidFill>
              </a:rPr>
              <a:t>No</a:t>
            </a:r>
          </a:p>
        </p:txBody>
      </p:sp>
      <p:sp>
        <p:nvSpPr>
          <p:cNvPr id="29" name="TextBox 48">
            <a:extLst>
              <a:ext uri="{FF2B5EF4-FFF2-40B4-BE49-F238E27FC236}">
                <a16:creationId xmlns:a16="http://schemas.microsoft.com/office/drawing/2014/main" id="{18D98BB6-70EC-4707-81CB-874DB4826E63}"/>
              </a:ext>
            </a:extLst>
          </p:cNvPr>
          <p:cNvSpPr txBox="1"/>
          <p:nvPr/>
        </p:nvSpPr>
        <p:spPr>
          <a:xfrm>
            <a:off x="3877109" y="2090579"/>
            <a:ext cx="402907" cy="276999"/>
          </a:xfrm>
          <a:prstGeom prst="rect">
            <a:avLst/>
          </a:prstGeom>
          <a:solidFill>
            <a:srgbClr val="15375D"/>
          </a:solidFill>
          <a:ln>
            <a:solidFill>
              <a:srgbClr val="15375D"/>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b="1">
                <a:solidFill>
                  <a:schemeClr val="bg1"/>
                </a:solidFill>
              </a:rPr>
              <a:t>No</a:t>
            </a:r>
          </a:p>
        </p:txBody>
      </p:sp>
      <p:graphicFrame>
        <p:nvGraphicFramePr>
          <p:cNvPr id="30" name="Table 29">
            <a:extLst>
              <a:ext uri="{FF2B5EF4-FFF2-40B4-BE49-F238E27FC236}">
                <a16:creationId xmlns:a16="http://schemas.microsoft.com/office/drawing/2014/main" id="{2E7F69B0-2C4C-165E-7AB1-B32D5B63FFA5}"/>
              </a:ext>
            </a:extLst>
          </p:cNvPr>
          <p:cNvGraphicFramePr>
            <a:graphicFrameLocks noGrp="1"/>
          </p:cNvGraphicFramePr>
          <p:nvPr>
            <p:extLst>
              <p:ext uri="{D42A27DB-BD31-4B8C-83A1-F6EECF244321}">
                <p14:modId xmlns:p14="http://schemas.microsoft.com/office/powerpoint/2010/main" val="536030708"/>
              </p:ext>
            </p:extLst>
          </p:nvPr>
        </p:nvGraphicFramePr>
        <p:xfrm>
          <a:off x="8917497" y="2817835"/>
          <a:ext cx="2999812" cy="1091522"/>
        </p:xfrm>
        <a:graphic>
          <a:graphicData uri="http://schemas.openxmlformats.org/drawingml/2006/table">
            <a:tbl>
              <a:tblPr firstRow="1" bandRow="1">
                <a:tableStyleId>{5C22544A-7EE6-4342-B048-85BDC9FD1C3A}</a:tableStyleId>
              </a:tblPr>
              <a:tblGrid>
                <a:gridCol w="1499906">
                  <a:extLst>
                    <a:ext uri="{9D8B030D-6E8A-4147-A177-3AD203B41FA5}">
                      <a16:colId xmlns:a16="http://schemas.microsoft.com/office/drawing/2014/main" val="516278962"/>
                    </a:ext>
                  </a:extLst>
                </a:gridCol>
                <a:gridCol w="1499906">
                  <a:extLst>
                    <a:ext uri="{9D8B030D-6E8A-4147-A177-3AD203B41FA5}">
                      <a16:colId xmlns:a16="http://schemas.microsoft.com/office/drawing/2014/main" val="2259040029"/>
                    </a:ext>
                  </a:extLst>
                </a:gridCol>
              </a:tblGrid>
              <a:tr h="50151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rgbClr val="FFFFFF"/>
                          </a:solidFill>
                          <a:effectLst/>
                          <a:latin typeface="Open Sans"/>
                        </a:rPr>
                        <a:t>Optimal High Intensity Statin for Primary Prevention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375E"/>
                    </a:solidFill>
                  </a:tcPr>
                </a:tc>
                <a:tc hMerge="1">
                  <a:txBody>
                    <a:bodyPr/>
                    <a:lstStyle/>
                    <a:p>
                      <a:endParaRPr lang="en-GB"/>
                    </a:p>
                  </a:txBody>
                  <a:tcPr/>
                </a:tc>
                <a:extLst>
                  <a:ext uri="{0D108BD9-81ED-4DB2-BD59-A6C34878D82A}">
                    <a16:rowId xmlns:a16="http://schemas.microsoft.com/office/drawing/2014/main" val="4232461431"/>
                  </a:ext>
                </a:extLst>
              </a:tr>
              <a:tr h="295006">
                <a:tc>
                  <a:txBody>
                    <a:bodyPr/>
                    <a:lstStyle/>
                    <a:p>
                      <a:r>
                        <a:rPr lang="en-GB" sz="1200" dirty="0">
                          <a:latin typeface="Open Sans"/>
                          <a:cs typeface="Calibri"/>
                        </a:rPr>
                        <a:t>Atorvastatin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dirty="0">
                          <a:latin typeface="Open Sans"/>
                          <a:cs typeface="Calibri"/>
                        </a:rPr>
                        <a:t>20mg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1706246"/>
                  </a:ext>
                </a:extLst>
              </a:tr>
              <a:tr h="295006">
                <a:tc>
                  <a:txBody>
                    <a:bodyPr/>
                    <a:lstStyle/>
                    <a:p>
                      <a:r>
                        <a:rPr lang="en-GB" sz="1200" dirty="0">
                          <a:latin typeface="Open Sans"/>
                          <a:cs typeface="Calibri"/>
                        </a:rPr>
                        <a:t>Rosuvastatin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dirty="0">
                          <a:latin typeface="Open Sans"/>
                          <a:cs typeface="Calibri"/>
                        </a:rPr>
                        <a:t>10mg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2828164"/>
                  </a:ext>
                </a:extLst>
              </a:tr>
            </a:tbl>
          </a:graphicData>
        </a:graphic>
      </p:graphicFrame>
      <p:sp>
        <p:nvSpPr>
          <p:cNvPr id="31" name="Arrow: Down 30">
            <a:extLst>
              <a:ext uri="{FF2B5EF4-FFF2-40B4-BE49-F238E27FC236}">
                <a16:creationId xmlns:a16="http://schemas.microsoft.com/office/drawing/2014/main" id="{9E403364-2332-0AFD-0F40-A61957A01B70}"/>
              </a:ext>
            </a:extLst>
          </p:cNvPr>
          <p:cNvSpPr/>
          <p:nvPr/>
        </p:nvSpPr>
        <p:spPr>
          <a:xfrm>
            <a:off x="4351636" y="2071348"/>
            <a:ext cx="143519" cy="323474"/>
          </a:xfrm>
          <a:prstGeom prst="downArrow">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3" name="Arrow: Down 32">
            <a:extLst>
              <a:ext uri="{FF2B5EF4-FFF2-40B4-BE49-F238E27FC236}">
                <a16:creationId xmlns:a16="http://schemas.microsoft.com/office/drawing/2014/main" id="{5AF13052-5535-AF6E-E6B2-7C38D4EC1214}"/>
              </a:ext>
            </a:extLst>
          </p:cNvPr>
          <p:cNvSpPr/>
          <p:nvPr/>
        </p:nvSpPr>
        <p:spPr>
          <a:xfrm>
            <a:off x="4350748" y="3304546"/>
            <a:ext cx="143519" cy="323474"/>
          </a:xfrm>
          <a:prstGeom prst="downArrow">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4" name="Arrow: Down 33">
            <a:extLst>
              <a:ext uri="{FF2B5EF4-FFF2-40B4-BE49-F238E27FC236}">
                <a16:creationId xmlns:a16="http://schemas.microsoft.com/office/drawing/2014/main" id="{3C8A6B43-7A42-AC39-3BA7-D328C32B3302}"/>
              </a:ext>
            </a:extLst>
          </p:cNvPr>
          <p:cNvSpPr/>
          <p:nvPr/>
        </p:nvSpPr>
        <p:spPr>
          <a:xfrm>
            <a:off x="4350749" y="2690940"/>
            <a:ext cx="143519" cy="323474"/>
          </a:xfrm>
          <a:prstGeom prst="downArrow">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5" name="Arrow: Down 34">
            <a:extLst>
              <a:ext uri="{FF2B5EF4-FFF2-40B4-BE49-F238E27FC236}">
                <a16:creationId xmlns:a16="http://schemas.microsoft.com/office/drawing/2014/main" id="{F72D3A3A-6022-9BE3-E0E5-62C8DAF7E650}"/>
              </a:ext>
            </a:extLst>
          </p:cNvPr>
          <p:cNvSpPr/>
          <p:nvPr/>
        </p:nvSpPr>
        <p:spPr>
          <a:xfrm>
            <a:off x="4350749" y="3946639"/>
            <a:ext cx="143519" cy="323474"/>
          </a:xfrm>
          <a:prstGeom prst="downArrow">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6" name="Arrow: Down 35">
            <a:extLst>
              <a:ext uri="{FF2B5EF4-FFF2-40B4-BE49-F238E27FC236}">
                <a16:creationId xmlns:a16="http://schemas.microsoft.com/office/drawing/2014/main" id="{813EDFA1-8A72-FC4F-0D3F-61DD27348FBE}"/>
              </a:ext>
            </a:extLst>
          </p:cNvPr>
          <p:cNvSpPr/>
          <p:nvPr/>
        </p:nvSpPr>
        <p:spPr>
          <a:xfrm>
            <a:off x="4369091" y="5128859"/>
            <a:ext cx="143519" cy="323474"/>
          </a:xfrm>
          <a:prstGeom prst="downArrow">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7" name="Arrow: Down 36">
            <a:extLst>
              <a:ext uri="{FF2B5EF4-FFF2-40B4-BE49-F238E27FC236}">
                <a16:creationId xmlns:a16="http://schemas.microsoft.com/office/drawing/2014/main" id="{474C7B4E-FCCF-7FC4-3D5A-9E1BB3D58F00}"/>
              </a:ext>
            </a:extLst>
          </p:cNvPr>
          <p:cNvSpPr/>
          <p:nvPr/>
        </p:nvSpPr>
        <p:spPr>
          <a:xfrm>
            <a:off x="4369090" y="5929775"/>
            <a:ext cx="143519" cy="323474"/>
          </a:xfrm>
          <a:prstGeom prst="downArrow">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8" name="Arrow: Down 37">
            <a:extLst>
              <a:ext uri="{FF2B5EF4-FFF2-40B4-BE49-F238E27FC236}">
                <a16:creationId xmlns:a16="http://schemas.microsoft.com/office/drawing/2014/main" id="{A72A9881-69BE-1D3E-ACCE-A96B6AFF8C11}"/>
              </a:ext>
            </a:extLst>
          </p:cNvPr>
          <p:cNvSpPr/>
          <p:nvPr/>
        </p:nvSpPr>
        <p:spPr>
          <a:xfrm>
            <a:off x="893069" y="2045283"/>
            <a:ext cx="141860" cy="969131"/>
          </a:xfrm>
          <a:prstGeom prst="downArrow">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9" name="Arrow: Down 38">
            <a:extLst>
              <a:ext uri="{FF2B5EF4-FFF2-40B4-BE49-F238E27FC236}">
                <a16:creationId xmlns:a16="http://schemas.microsoft.com/office/drawing/2014/main" id="{4C53B1CA-8B40-D4AD-7DF4-3BF3CDB95A50}"/>
              </a:ext>
            </a:extLst>
          </p:cNvPr>
          <p:cNvSpPr/>
          <p:nvPr/>
        </p:nvSpPr>
        <p:spPr>
          <a:xfrm>
            <a:off x="891410" y="3304562"/>
            <a:ext cx="143519" cy="2961339"/>
          </a:xfrm>
          <a:prstGeom prst="downArrow">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40" name="Arrow: Down 39">
            <a:extLst>
              <a:ext uri="{FF2B5EF4-FFF2-40B4-BE49-F238E27FC236}">
                <a16:creationId xmlns:a16="http://schemas.microsoft.com/office/drawing/2014/main" id="{B8C63A0E-E042-2436-434E-DE34C29DABAB}"/>
              </a:ext>
            </a:extLst>
          </p:cNvPr>
          <p:cNvSpPr/>
          <p:nvPr/>
        </p:nvSpPr>
        <p:spPr>
          <a:xfrm>
            <a:off x="7611404" y="2674953"/>
            <a:ext cx="144000" cy="1615632"/>
          </a:xfrm>
          <a:prstGeom prst="downArrow">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41" name="Arrow: Down 40">
            <a:extLst>
              <a:ext uri="{FF2B5EF4-FFF2-40B4-BE49-F238E27FC236}">
                <a16:creationId xmlns:a16="http://schemas.microsoft.com/office/drawing/2014/main" id="{2AEFFFB2-4DFD-18CC-3E33-AF9ADEFC3631}"/>
              </a:ext>
            </a:extLst>
          </p:cNvPr>
          <p:cNvSpPr/>
          <p:nvPr/>
        </p:nvSpPr>
        <p:spPr>
          <a:xfrm>
            <a:off x="7641099" y="5675902"/>
            <a:ext cx="134023" cy="588482"/>
          </a:xfrm>
          <a:prstGeom prst="downArrow">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42" name="Rectangle 41">
            <a:extLst>
              <a:ext uri="{FF2B5EF4-FFF2-40B4-BE49-F238E27FC236}">
                <a16:creationId xmlns:a16="http://schemas.microsoft.com/office/drawing/2014/main" id="{289447C2-45D1-302C-E876-CD6FB5383D07}"/>
              </a:ext>
            </a:extLst>
          </p:cNvPr>
          <p:cNvSpPr/>
          <p:nvPr/>
        </p:nvSpPr>
        <p:spPr>
          <a:xfrm>
            <a:off x="6495506" y="3123627"/>
            <a:ext cx="1147797" cy="72000"/>
          </a:xfrm>
          <a:prstGeom prst="rect">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5EFC8A89-64C0-A3D1-6FF2-F20C33677AC7}"/>
              </a:ext>
            </a:extLst>
          </p:cNvPr>
          <p:cNvSpPr/>
          <p:nvPr/>
        </p:nvSpPr>
        <p:spPr>
          <a:xfrm>
            <a:off x="6495506" y="3760285"/>
            <a:ext cx="1147796" cy="72000"/>
          </a:xfrm>
          <a:prstGeom prst="rect">
            <a:avLst/>
          </a:prstGeom>
          <a:solidFill>
            <a:srgbClr val="42B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p14="http://schemas.microsoft.com/office/powerpoint/2010/main">
        <mc:Choice Requires="p14">
          <p:contentPart p14:bwMode="auto" r:id="rId6">
            <p14:nvContentPartPr>
              <p14:cNvPr id="49" name="Ink 48">
                <a:extLst>
                  <a:ext uri="{FF2B5EF4-FFF2-40B4-BE49-F238E27FC236}">
                    <a16:creationId xmlns:a16="http://schemas.microsoft.com/office/drawing/2014/main" id="{DC5EE0A2-C5F1-509A-391A-5F6AAF8C9209}"/>
                  </a:ext>
                </a:extLst>
              </p14:cNvPr>
              <p14:cNvContentPartPr/>
              <p14:nvPr/>
            </p14:nvContentPartPr>
            <p14:xfrm>
              <a:off x="7684680" y="3238623"/>
              <a:ext cx="360" cy="1080"/>
            </p14:xfrm>
          </p:contentPart>
        </mc:Choice>
        <mc:Fallback xmlns="">
          <p:pic>
            <p:nvPicPr>
              <p:cNvPr id="49" name="Ink 48">
                <a:extLst>
                  <a:ext uri="{FF2B5EF4-FFF2-40B4-BE49-F238E27FC236}">
                    <a16:creationId xmlns:a16="http://schemas.microsoft.com/office/drawing/2014/main" id="{DC5EE0A2-C5F1-509A-391A-5F6AAF8C9209}"/>
                  </a:ext>
                </a:extLst>
              </p:cNvPr>
              <p:cNvPicPr/>
              <p:nvPr/>
            </p:nvPicPr>
            <p:blipFill>
              <a:blip r:embed="rId7"/>
              <a:stretch>
                <a:fillRect/>
              </a:stretch>
            </p:blipFill>
            <p:spPr>
              <a:xfrm>
                <a:off x="7678560" y="3232503"/>
                <a:ext cx="12600" cy="13320"/>
              </a:xfrm>
              <a:prstGeom prst="rect">
                <a:avLst/>
              </a:prstGeom>
            </p:spPr>
          </p:pic>
        </mc:Fallback>
      </mc:AlternateContent>
      <p:grpSp>
        <p:nvGrpSpPr>
          <p:cNvPr id="64" name="Group 63">
            <a:extLst>
              <a:ext uri="{FF2B5EF4-FFF2-40B4-BE49-F238E27FC236}">
                <a16:creationId xmlns:a16="http://schemas.microsoft.com/office/drawing/2014/main" id="{226C9C5C-9461-DAC8-A0A2-10621382771B}"/>
              </a:ext>
            </a:extLst>
          </p:cNvPr>
          <p:cNvGrpSpPr/>
          <p:nvPr/>
        </p:nvGrpSpPr>
        <p:grpSpPr>
          <a:xfrm>
            <a:off x="7671364" y="3217005"/>
            <a:ext cx="29880" cy="46818"/>
            <a:chOff x="7671364" y="2888532"/>
            <a:chExt cx="29880" cy="46818"/>
          </a:xfrm>
        </p:grpSpPr>
        <mc:AlternateContent xmlns:mc="http://schemas.openxmlformats.org/markup-compatibility/2006" xmlns:p14="http://schemas.microsoft.com/office/powerpoint/2010/main">
          <mc:Choice Requires="p14">
            <p:contentPart p14:bwMode="auto" r:id="rId8">
              <p14:nvContentPartPr>
                <p14:cNvPr id="50" name="Ink 49">
                  <a:extLst>
                    <a:ext uri="{FF2B5EF4-FFF2-40B4-BE49-F238E27FC236}">
                      <a16:creationId xmlns:a16="http://schemas.microsoft.com/office/drawing/2014/main" id="{E52E6B1D-C0D3-2DE3-6C5D-6516ADF3FC6F}"/>
                    </a:ext>
                  </a:extLst>
                </p14:cNvPr>
                <p14:cNvContentPartPr/>
                <p14:nvPr/>
              </p14:nvContentPartPr>
              <p14:xfrm>
                <a:off x="7680720" y="2914470"/>
                <a:ext cx="7920" cy="20880"/>
              </p14:xfrm>
            </p:contentPart>
          </mc:Choice>
          <mc:Fallback xmlns="">
            <p:pic>
              <p:nvPicPr>
                <p:cNvPr id="50" name="Ink 49">
                  <a:extLst>
                    <a:ext uri="{FF2B5EF4-FFF2-40B4-BE49-F238E27FC236}">
                      <a16:creationId xmlns:a16="http://schemas.microsoft.com/office/drawing/2014/main" id="{E52E6B1D-C0D3-2DE3-6C5D-6516ADF3FC6F}"/>
                    </a:ext>
                  </a:extLst>
                </p:cNvPr>
                <p:cNvPicPr/>
                <p:nvPr/>
              </p:nvPicPr>
              <p:blipFill>
                <a:blip r:embed="rId9"/>
                <a:stretch>
                  <a:fillRect/>
                </a:stretch>
              </p:blipFill>
              <p:spPr>
                <a:xfrm>
                  <a:off x="7674866" y="2908350"/>
                  <a:ext cx="19628" cy="33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1" name="Ink 50">
                  <a:extLst>
                    <a:ext uri="{FF2B5EF4-FFF2-40B4-BE49-F238E27FC236}">
                      <a16:creationId xmlns:a16="http://schemas.microsoft.com/office/drawing/2014/main" id="{BF4D3474-FF63-8AC8-9EEB-E0E9D445C6AB}"/>
                    </a:ext>
                  </a:extLst>
                </p14:cNvPr>
                <p14:cNvContentPartPr/>
                <p14:nvPr/>
              </p14:nvContentPartPr>
              <p14:xfrm>
                <a:off x="7676760" y="2929590"/>
                <a:ext cx="360" cy="360"/>
              </p14:xfrm>
            </p:contentPart>
          </mc:Choice>
          <mc:Fallback xmlns="">
            <p:pic>
              <p:nvPicPr>
                <p:cNvPr id="51" name="Ink 50">
                  <a:extLst>
                    <a:ext uri="{FF2B5EF4-FFF2-40B4-BE49-F238E27FC236}">
                      <a16:creationId xmlns:a16="http://schemas.microsoft.com/office/drawing/2014/main" id="{BF4D3474-FF63-8AC8-9EEB-E0E9D445C6AB}"/>
                    </a:ext>
                  </a:extLst>
                </p:cNvPr>
                <p:cNvPicPr/>
                <p:nvPr/>
              </p:nvPicPr>
              <p:blipFill>
                <a:blip r:embed="rId11"/>
                <a:stretch>
                  <a:fillRect/>
                </a:stretch>
              </p:blipFill>
              <p:spPr>
                <a:xfrm>
                  <a:off x="7670640" y="292347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54" name="Ink 53">
                  <a:extLst>
                    <a:ext uri="{FF2B5EF4-FFF2-40B4-BE49-F238E27FC236}">
                      <a16:creationId xmlns:a16="http://schemas.microsoft.com/office/drawing/2014/main" id="{2CE5E024-4B3C-9200-62B1-85C95DDD76C0}"/>
                    </a:ext>
                  </a:extLst>
                </p14:cNvPr>
                <p14:cNvContentPartPr/>
                <p14:nvPr/>
              </p14:nvContentPartPr>
              <p14:xfrm>
                <a:off x="7672444" y="2906892"/>
                <a:ext cx="9360" cy="15120"/>
              </p14:xfrm>
            </p:contentPart>
          </mc:Choice>
          <mc:Fallback xmlns="">
            <p:pic>
              <p:nvPicPr>
                <p:cNvPr id="54" name="Ink 53">
                  <a:extLst>
                    <a:ext uri="{FF2B5EF4-FFF2-40B4-BE49-F238E27FC236}">
                      <a16:creationId xmlns:a16="http://schemas.microsoft.com/office/drawing/2014/main" id="{2CE5E024-4B3C-9200-62B1-85C95DDD76C0}"/>
                    </a:ext>
                  </a:extLst>
                </p:cNvPr>
                <p:cNvPicPr/>
                <p:nvPr/>
              </p:nvPicPr>
              <p:blipFill>
                <a:blip r:embed="rId13"/>
                <a:stretch>
                  <a:fillRect/>
                </a:stretch>
              </p:blipFill>
              <p:spPr>
                <a:xfrm>
                  <a:off x="7666079" y="2900914"/>
                  <a:ext cx="22090" cy="27075"/>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5" name="Ink 54">
                  <a:extLst>
                    <a:ext uri="{FF2B5EF4-FFF2-40B4-BE49-F238E27FC236}">
                      <a16:creationId xmlns:a16="http://schemas.microsoft.com/office/drawing/2014/main" id="{A98C1DFE-96E6-2335-C9AD-5D3B41032976}"/>
                    </a:ext>
                  </a:extLst>
                </p14:cNvPr>
                <p14:cNvContentPartPr/>
                <p14:nvPr/>
              </p14:nvContentPartPr>
              <p14:xfrm>
                <a:off x="7687204" y="2906892"/>
                <a:ext cx="360" cy="360"/>
              </p14:xfrm>
            </p:contentPart>
          </mc:Choice>
          <mc:Fallback xmlns="">
            <p:pic>
              <p:nvPicPr>
                <p:cNvPr id="55" name="Ink 54">
                  <a:extLst>
                    <a:ext uri="{FF2B5EF4-FFF2-40B4-BE49-F238E27FC236}">
                      <a16:creationId xmlns:a16="http://schemas.microsoft.com/office/drawing/2014/main" id="{A98C1DFE-96E6-2335-C9AD-5D3B41032976}"/>
                    </a:ext>
                  </a:extLst>
                </p:cNvPr>
                <p:cNvPicPr/>
                <p:nvPr/>
              </p:nvPicPr>
              <p:blipFill>
                <a:blip r:embed="rId11"/>
                <a:stretch>
                  <a:fillRect/>
                </a:stretch>
              </p:blipFill>
              <p:spPr>
                <a:xfrm>
                  <a:off x="7681084" y="2900772"/>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6" name="Ink 55">
                  <a:extLst>
                    <a:ext uri="{FF2B5EF4-FFF2-40B4-BE49-F238E27FC236}">
                      <a16:creationId xmlns:a16="http://schemas.microsoft.com/office/drawing/2014/main" id="{4589CCEB-E22C-345D-4DC2-028861517846}"/>
                    </a:ext>
                  </a:extLst>
                </p14:cNvPr>
                <p14:cNvContentPartPr/>
                <p14:nvPr/>
              </p14:nvContentPartPr>
              <p14:xfrm>
                <a:off x="7671364" y="2893932"/>
                <a:ext cx="29880" cy="13320"/>
              </p14:xfrm>
            </p:contentPart>
          </mc:Choice>
          <mc:Fallback xmlns="">
            <p:pic>
              <p:nvPicPr>
                <p:cNvPr id="56" name="Ink 55">
                  <a:extLst>
                    <a:ext uri="{FF2B5EF4-FFF2-40B4-BE49-F238E27FC236}">
                      <a16:creationId xmlns:a16="http://schemas.microsoft.com/office/drawing/2014/main" id="{4589CCEB-E22C-345D-4DC2-028861517846}"/>
                    </a:ext>
                  </a:extLst>
                </p:cNvPr>
                <p:cNvPicPr/>
                <p:nvPr/>
              </p:nvPicPr>
              <p:blipFill>
                <a:blip r:embed="rId16"/>
                <a:stretch>
                  <a:fillRect/>
                </a:stretch>
              </p:blipFill>
              <p:spPr>
                <a:xfrm>
                  <a:off x="7665169" y="2887642"/>
                  <a:ext cx="42269" cy="259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8" name="Ink 57">
                  <a:extLst>
                    <a:ext uri="{FF2B5EF4-FFF2-40B4-BE49-F238E27FC236}">
                      <a16:creationId xmlns:a16="http://schemas.microsoft.com/office/drawing/2014/main" id="{34BB5E4D-0DE3-A3A8-6385-B8FA4E97B067}"/>
                    </a:ext>
                  </a:extLst>
                </p14:cNvPr>
                <p14:cNvContentPartPr/>
                <p14:nvPr/>
              </p14:nvContentPartPr>
              <p14:xfrm>
                <a:off x="7678204" y="2892132"/>
                <a:ext cx="6120" cy="360"/>
              </p14:xfrm>
            </p:contentPart>
          </mc:Choice>
          <mc:Fallback xmlns="">
            <p:pic>
              <p:nvPicPr>
                <p:cNvPr id="58" name="Ink 57">
                  <a:extLst>
                    <a:ext uri="{FF2B5EF4-FFF2-40B4-BE49-F238E27FC236}">
                      <a16:creationId xmlns:a16="http://schemas.microsoft.com/office/drawing/2014/main" id="{34BB5E4D-0DE3-A3A8-6385-B8FA4E97B067}"/>
                    </a:ext>
                  </a:extLst>
                </p:cNvPr>
                <p:cNvPicPr/>
                <p:nvPr/>
              </p:nvPicPr>
              <p:blipFill>
                <a:blip r:embed="rId18"/>
                <a:stretch>
                  <a:fillRect/>
                </a:stretch>
              </p:blipFill>
              <p:spPr>
                <a:xfrm>
                  <a:off x="7672084" y="2886012"/>
                  <a:ext cx="1836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59" name="Ink 58">
                  <a:extLst>
                    <a:ext uri="{FF2B5EF4-FFF2-40B4-BE49-F238E27FC236}">
                      <a16:creationId xmlns:a16="http://schemas.microsoft.com/office/drawing/2014/main" id="{16714776-EC4F-3733-FEEF-368AB1FF2FF9}"/>
                    </a:ext>
                  </a:extLst>
                </p14:cNvPr>
                <p14:cNvContentPartPr/>
                <p14:nvPr/>
              </p14:nvContentPartPr>
              <p14:xfrm>
                <a:off x="7681444" y="2888532"/>
                <a:ext cx="11160" cy="720"/>
              </p14:xfrm>
            </p:contentPart>
          </mc:Choice>
          <mc:Fallback xmlns="">
            <p:pic>
              <p:nvPicPr>
                <p:cNvPr id="59" name="Ink 58">
                  <a:extLst>
                    <a:ext uri="{FF2B5EF4-FFF2-40B4-BE49-F238E27FC236}">
                      <a16:creationId xmlns:a16="http://schemas.microsoft.com/office/drawing/2014/main" id="{16714776-EC4F-3733-FEEF-368AB1FF2FF9}"/>
                    </a:ext>
                  </a:extLst>
                </p:cNvPr>
                <p:cNvPicPr/>
                <p:nvPr/>
              </p:nvPicPr>
              <p:blipFill>
                <a:blip r:embed="rId20"/>
                <a:stretch>
                  <a:fillRect/>
                </a:stretch>
              </p:blipFill>
              <p:spPr>
                <a:xfrm>
                  <a:off x="7675515" y="2884452"/>
                  <a:ext cx="23018" cy="88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61" name="Ink 60">
                  <a:extLst>
                    <a:ext uri="{FF2B5EF4-FFF2-40B4-BE49-F238E27FC236}">
                      <a16:creationId xmlns:a16="http://schemas.microsoft.com/office/drawing/2014/main" id="{75A4AD4F-A414-B796-66FA-29CCC1EEAC0B}"/>
                    </a:ext>
                  </a:extLst>
                </p14:cNvPr>
                <p14:cNvContentPartPr/>
                <p14:nvPr/>
              </p14:nvContentPartPr>
              <p14:xfrm>
                <a:off x="7678204" y="2888892"/>
                <a:ext cx="360" cy="360"/>
              </p14:xfrm>
            </p:contentPart>
          </mc:Choice>
          <mc:Fallback xmlns="">
            <p:pic>
              <p:nvPicPr>
                <p:cNvPr id="61" name="Ink 60">
                  <a:extLst>
                    <a:ext uri="{FF2B5EF4-FFF2-40B4-BE49-F238E27FC236}">
                      <a16:creationId xmlns:a16="http://schemas.microsoft.com/office/drawing/2014/main" id="{75A4AD4F-A414-B796-66FA-29CCC1EEAC0B}"/>
                    </a:ext>
                  </a:extLst>
                </p:cNvPr>
                <p:cNvPicPr/>
                <p:nvPr/>
              </p:nvPicPr>
              <p:blipFill>
                <a:blip r:embed="rId11"/>
                <a:stretch>
                  <a:fillRect/>
                </a:stretch>
              </p:blipFill>
              <p:spPr>
                <a:xfrm>
                  <a:off x="7672084" y="2882772"/>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63" name="Ink 62">
                  <a:extLst>
                    <a:ext uri="{FF2B5EF4-FFF2-40B4-BE49-F238E27FC236}">
                      <a16:creationId xmlns:a16="http://schemas.microsoft.com/office/drawing/2014/main" id="{F9B6097B-0700-C211-7B59-2011AB58CCCB}"/>
                    </a:ext>
                  </a:extLst>
                </p14:cNvPr>
                <p14:cNvContentPartPr/>
                <p14:nvPr/>
              </p14:nvContentPartPr>
              <p14:xfrm>
                <a:off x="7672444" y="2933532"/>
                <a:ext cx="11160" cy="360"/>
              </p14:xfrm>
            </p:contentPart>
          </mc:Choice>
          <mc:Fallback xmlns="">
            <p:pic>
              <p:nvPicPr>
                <p:cNvPr id="63" name="Ink 62">
                  <a:extLst>
                    <a:ext uri="{FF2B5EF4-FFF2-40B4-BE49-F238E27FC236}">
                      <a16:creationId xmlns:a16="http://schemas.microsoft.com/office/drawing/2014/main" id="{F9B6097B-0700-C211-7B59-2011AB58CCCB}"/>
                    </a:ext>
                  </a:extLst>
                </p:cNvPr>
                <p:cNvPicPr/>
                <p:nvPr/>
              </p:nvPicPr>
              <p:blipFill>
                <a:blip r:embed="rId23"/>
                <a:stretch>
                  <a:fillRect/>
                </a:stretch>
              </p:blipFill>
              <p:spPr>
                <a:xfrm>
                  <a:off x="7666324" y="2927412"/>
                  <a:ext cx="23400" cy="12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4">
            <p14:nvContentPartPr>
              <p14:cNvPr id="68" name="Ink 67">
                <a:extLst>
                  <a:ext uri="{FF2B5EF4-FFF2-40B4-BE49-F238E27FC236}">
                    <a16:creationId xmlns:a16="http://schemas.microsoft.com/office/drawing/2014/main" id="{7916A880-FBE5-A730-45F6-8E27D1A38723}"/>
                  </a:ext>
                </a:extLst>
              </p14:cNvPr>
              <p14:cNvContentPartPr/>
              <p14:nvPr/>
            </p14:nvContentPartPr>
            <p14:xfrm>
              <a:off x="7657324" y="3865725"/>
              <a:ext cx="36360" cy="31320"/>
            </p14:xfrm>
          </p:contentPart>
        </mc:Choice>
        <mc:Fallback xmlns="">
          <p:pic>
            <p:nvPicPr>
              <p:cNvPr id="68" name="Ink 67">
                <a:extLst>
                  <a:ext uri="{FF2B5EF4-FFF2-40B4-BE49-F238E27FC236}">
                    <a16:creationId xmlns:a16="http://schemas.microsoft.com/office/drawing/2014/main" id="{7916A880-FBE5-A730-45F6-8E27D1A38723}"/>
                  </a:ext>
                </a:extLst>
              </p:cNvPr>
              <p:cNvPicPr/>
              <p:nvPr/>
            </p:nvPicPr>
            <p:blipFill>
              <a:blip r:embed="rId25"/>
              <a:stretch>
                <a:fillRect/>
              </a:stretch>
            </p:blipFill>
            <p:spPr>
              <a:xfrm>
                <a:off x="7651204" y="3859605"/>
                <a:ext cx="48600" cy="435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70" name="Ink 69">
                <a:extLst>
                  <a:ext uri="{FF2B5EF4-FFF2-40B4-BE49-F238E27FC236}">
                    <a16:creationId xmlns:a16="http://schemas.microsoft.com/office/drawing/2014/main" id="{11AE5E61-058F-2BDF-16DB-460D2FD2F6C0}"/>
                  </a:ext>
                </a:extLst>
              </p14:cNvPr>
              <p14:cNvContentPartPr/>
              <p14:nvPr/>
            </p14:nvContentPartPr>
            <p14:xfrm>
              <a:off x="7672444" y="3854565"/>
              <a:ext cx="23760" cy="3240"/>
            </p14:xfrm>
          </p:contentPart>
        </mc:Choice>
        <mc:Fallback xmlns="">
          <p:pic>
            <p:nvPicPr>
              <p:cNvPr id="70" name="Ink 69">
                <a:extLst>
                  <a:ext uri="{FF2B5EF4-FFF2-40B4-BE49-F238E27FC236}">
                    <a16:creationId xmlns:a16="http://schemas.microsoft.com/office/drawing/2014/main" id="{11AE5E61-058F-2BDF-16DB-460D2FD2F6C0}"/>
                  </a:ext>
                </a:extLst>
              </p:cNvPr>
              <p:cNvPicPr/>
              <p:nvPr/>
            </p:nvPicPr>
            <p:blipFill>
              <a:blip r:embed="rId27"/>
              <a:stretch>
                <a:fillRect/>
              </a:stretch>
            </p:blipFill>
            <p:spPr>
              <a:xfrm>
                <a:off x="7666230" y="3848445"/>
                <a:ext cx="36188" cy="15480"/>
              </a:xfrm>
              <a:prstGeom prst="rect">
                <a:avLst/>
              </a:prstGeom>
            </p:spPr>
          </p:pic>
        </mc:Fallback>
      </mc:AlternateContent>
      <p:grpSp>
        <p:nvGrpSpPr>
          <p:cNvPr id="75" name="Group 74">
            <a:extLst>
              <a:ext uri="{FF2B5EF4-FFF2-40B4-BE49-F238E27FC236}">
                <a16:creationId xmlns:a16="http://schemas.microsoft.com/office/drawing/2014/main" id="{6A450E09-52C8-5C6B-0AF9-EC72D194363E}"/>
              </a:ext>
            </a:extLst>
          </p:cNvPr>
          <p:cNvGrpSpPr/>
          <p:nvPr/>
        </p:nvGrpSpPr>
        <p:grpSpPr>
          <a:xfrm>
            <a:off x="7678204" y="3899565"/>
            <a:ext cx="15480" cy="3240"/>
            <a:chOff x="7678204" y="3571092"/>
            <a:chExt cx="15480" cy="3240"/>
          </a:xfrm>
        </p:grpSpPr>
        <mc:AlternateContent xmlns:mc="http://schemas.openxmlformats.org/markup-compatibility/2006" xmlns:p14="http://schemas.microsoft.com/office/powerpoint/2010/main">
          <mc:Choice Requires="p14">
            <p:contentPart p14:bwMode="auto" r:id="rId28">
              <p14:nvContentPartPr>
                <p14:cNvPr id="72" name="Ink 71">
                  <a:extLst>
                    <a:ext uri="{FF2B5EF4-FFF2-40B4-BE49-F238E27FC236}">
                      <a16:creationId xmlns:a16="http://schemas.microsoft.com/office/drawing/2014/main" id="{E03AE6D0-AC32-C01A-DB4C-4053BCC03A6C}"/>
                    </a:ext>
                  </a:extLst>
                </p14:cNvPr>
                <p14:cNvContentPartPr/>
                <p14:nvPr/>
              </p14:nvContentPartPr>
              <p14:xfrm>
                <a:off x="7678204" y="3571092"/>
                <a:ext cx="360" cy="360"/>
              </p14:xfrm>
            </p:contentPart>
          </mc:Choice>
          <mc:Fallback xmlns="">
            <p:pic>
              <p:nvPicPr>
                <p:cNvPr id="72" name="Ink 71">
                  <a:extLst>
                    <a:ext uri="{FF2B5EF4-FFF2-40B4-BE49-F238E27FC236}">
                      <a16:creationId xmlns:a16="http://schemas.microsoft.com/office/drawing/2014/main" id="{E03AE6D0-AC32-C01A-DB4C-4053BCC03A6C}"/>
                    </a:ext>
                  </a:extLst>
                </p:cNvPr>
                <p:cNvPicPr/>
                <p:nvPr/>
              </p:nvPicPr>
              <p:blipFill>
                <a:blip r:embed="rId11"/>
                <a:stretch>
                  <a:fillRect/>
                </a:stretch>
              </p:blipFill>
              <p:spPr>
                <a:xfrm>
                  <a:off x="7672084" y="3564972"/>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73" name="Ink 72">
                  <a:extLst>
                    <a:ext uri="{FF2B5EF4-FFF2-40B4-BE49-F238E27FC236}">
                      <a16:creationId xmlns:a16="http://schemas.microsoft.com/office/drawing/2014/main" id="{6043C45C-D8C3-8859-EEBA-57C5C1CD37AF}"/>
                    </a:ext>
                  </a:extLst>
                </p14:cNvPr>
                <p14:cNvContentPartPr/>
                <p14:nvPr/>
              </p14:nvContentPartPr>
              <p14:xfrm>
                <a:off x="7693324" y="3571092"/>
                <a:ext cx="360" cy="360"/>
              </p14:xfrm>
            </p:contentPart>
          </mc:Choice>
          <mc:Fallback xmlns="">
            <p:pic>
              <p:nvPicPr>
                <p:cNvPr id="73" name="Ink 72">
                  <a:extLst>
                    <a:ext uri="{FF2B5EF4-FFF2-40B4-BE49-F238E27FC236}">
                      <a16:creationId xmlns:a16="http://schemas.microsoft.com/office/drawing/2014/main" id="{6043C45C-D8C3-8859-EEBA-57C5C1CD37AF}"/>
                    </a:ext>
                  </a:extLst>
                </p:cNvPr>
                <p:cNvPicPr/>
                <p:nvPr/>
              </p:nvPicPr>
              <p:blipFill>
                <a:blip r:embed="rId11"/>
                <a:stretch>
                  <a:fillRect/>
                </a:stretch>
              </p:blipFill>
              <p:spPr>
                <a:xfrm>
                  <a:off x="7687204" y="3564972"/>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74" name="Ink 73">
                  <a:extLst>
                    <a:ext uri="{FF2B5EF4-FFF2-40B4-BE49-F238E27FC236}">
                      <a16:creationId xmlns:a16="http://schemas.microsoft.com/office/drawing/2014/main" id="{8B41241C-AA80-2915-23BA-723818AD0FCA}"/>
                    </a:ext>
                  </a:extLst>
                </p14:cNvPr>
                <p14:cNvContentPartPr/>
                <p14:nvPr/>
              </p14:nvContentPartPr>
              <p14:xfrm>
                <a:off x="7690084" y="3573972"/>
                <a:ext cx="360" cy="360"/>
              </p14:xfrm>
            </p:contentPart>
          </mc:Choice>
          <mc:Fallback xmlns="">
            <p:pic>
              <p:nvPicPr>
                <p:cNvPr id="74" name="Ink 73">
                  <a:extLst>
                    <a:ext uri="{FF2B5EF4-FFF2-40B4-BE49-F238E27FC236}">
                      <a16:creationId xmlns:a16="http://schemas.microsoft.com/office/drawing/2014/main" id="{8B41241C-AA80-2915-23BA-723818AD0FCA}"/>
                    </a:ext>
                  </a:extLst>
                </p:cNvPr>
                <p:cNvPicPr/>
                <p:nvPr/>
              </p:nvPicPr>
              <p:blipFill>
                <a:blip r:embed="rId11"/>
                <a:stretch>
                  <a:fillRect/>
                </a:stretch>
              </p:blipFill>
              <p:spPr>
                <a:xfrm>
                  <a:off x="7683964" y="3567852"/>
                  <a:ext cx="12600" cy="12600"/>
                </a:xfrm>
                <a:prstGeom prst="rect">
                  <a:avLst/>
                </a:prstGeom>
              </p:spPr>
            </p:pic>
          </mc:Fallback>
        </mc:AlternateContent>
      </p:grpSp>
      <p:grpSp>
        <p:nvGrpSpPr>
          <p:cNvPr id="77" name="Group 76">
            <a:extLst>
              <a:ext uri="{FF2B5EF4-FFF2-40B4-BE49-F238E27FC236}">
                <a16:creationId xmlns:a16="http://schemas.microsoft.com/office/drawing/2014/main" id="{643AC0A8-85ED-0367-8D33-D8A3FDF5DB18}"/>
              </a:ext>
            </a:extLst>
          </p:cNvPr>
          <p:cNvGrpSpPr/>
          <p:nvPr/>
        </p:nvGrpSpPr>
        <p:grpSpPr>
          <a:xfrm>
            <a:off x="7666324" y="3854925"/>
            <a:ext cx="29520" cy="3240"/>
            <a:chOff x="7666324" y="3526452"/>
            <a:chExt cx="29520" cy="3240"/>
          </a:xfrm>
        </p:grpSpPr>
        <mc:AlternateContent xmlns:mc="http://schemas.openxmlformats.org/markup-compatibility/2006" xmlns:p14="http://schemas.microsoft.com/office/powerpoint/2010/main">
          <mc:Choice Requires="p14">
            <p:contentPart p14:bwMode="auto" r:id="rId31">
              <p14:nvContentPartPr>
                <p14:cNvPr id="65" name="Ink 64">
                  <a:extLst>
                    <a:ext uri="{FF2B5EF4-FFF2-40B4-BE49-F238E27FC236}">
                      <a16:creationId xmlns:a16="http://schemas.microsoft.com/office/drawing/2014/main" id="{C0D23AED-B00F-07BE-14BF-B5FC1EB19838}"/>
                    </a:ext>
                  </a:extLst>
                </p14:cNvPr>
                <p14:cNvContentPartPr/>
                <p14:nvPr/>
              </p14:nvContentPartPr>
              <p14:xfrm>
                <a:off x="7675324" y="3527532"/>
                <a:ext cx="16200" cy="2160"/>
              </p14:xfrm>
            </p:contentPart>
          </mc:Choice>
          <mc:Fallback xmlns="">
            <p:pic>
              <p:nvPicPr>
                <p:cNvPr id="65" name="Ink 64">
                  <a:extLst>
                    <a:ext uri="{FF2B5EF4-FFF2-40B4-BE49-F238E27FC236}">
                      <a16:creationId xmlns:a16="http://schemas.microsoft.com/office/drawing/2014/main" id="{C0D23AED-B00F-07BE-14BF-B5FC1EB19838}"/>
                    </a:ext>
                  </a:extLst>
                </p:cNvPr>
                <p:cNvPicPr/>
                <p:nvPr/>
              </p:nvPicPr>
              <p:blipFill>
                <a:blip r:embed="rId32"/>
                <a:stretch>
                  <a:fillRect/>
                </a:stretch>
              </p:blipFill>
              <p:spPr>
                <a:xfrm>
                  <a:off x="7669204" y="3520188"/>
                  <a:ext cx="28440" cy="16848"/>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66" name="Ink 65">
                  <a:extLst>
                    <a:ext uri="{FF2B5EF4-FFF2-40B4-BE49-F238E27FC236}">
                      <a16:creationId xmlns:a16="http://schemas.microsoft.com/office/drawing/2014/main" id="{2BB1E156-5FD1-6290-310B-42D48E2D6EDB}"/>
                    </a:ext>
                  </a:extLst>
                </p14:cNvPr>
                <p14:cNvContentPartPr/>
                <p14:nvPr/>
              </p14:nvContentPartPr>
              <p14:xfrm>
                <a:off x="7666324" y="3529332"/>
                <a:ext cx="29520" cy="360"/>
              </p14:xfrm>
            </p:contentPart>
          </mc:Choice>
          <mc:Fallback xmlns="">
            <p:pic>
              <p:nvPicPr>
                <p:cNvPr id="66" name="Ink 65">
                  <a:extLst>
                    <a:ext uri="{FF2B5EF4-FFF2-40B4-BE49-F238E27FC236}">
                      <a16:creationId xmlns:a16="http://schemas.microsoft.com/office/drawing/2014/main" id="{2BB1E156-5FD1-6290-310B-42D48E2D6EDB}"/>
                    </a:ext>
                  </a:extLst>
                </p:cNvPr>
                <p:cNvPicPr/>
                <p:nvPr/>
              </p:nvPicPr>
              <p:blipFill>
                <a:blip r:embed="rId34"/>
                <a:stretch>
                  <a:fillRect/>
                </a:stretch>
              </p:blipFill>
              <p:spPr>
                <a:xfrm>
                  <a:off x="7660204" y="3523212"/>
                  <a:ext cx="4176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76" name="Ink 75">
                  <a:extLst>
                    <a:ext uri="{FF2B5EF4-FFF2-40B4-BE49-F238E27FC236}">
                      <a16:creationId xmlns:a16="http://schemas.microsoft.com/office/drawing/2014/main" id="{97190F97-39DA-5ED9-6C88-25C39257588B}"/>
                    </a:ext>
                  </a:extLst>
                </p14:cNvPr>
                <p14:cNvContentPartPr/>
                <p14:nvPr/>
              </p14:nvContentPartPr>
              <p14:xfrm>
                <a:off x="7672444" y="3526452"/>
                <a:ext cx="360" cy="360"/>
              </p14:xfrm>
            </p:contentPart>
          </mc:Choice>
          <mc:Fallback xmlns="">
            <p:pic>
              <p:nvPicPr>
                <p:cNvPr id="76" name="Ink 75">
                  <a:extLst>
                    <a:ext uri="{FF2B5EF4-FFF2-40B4-BE49-F238E27FC236}">
                      <a16:creationId xmlns:a16="http://schemas.microsoft.com/office/drawing/2014/main" id="{97190F97-39DA-5ED9-6C88-25C39257588B}"/>
                    </a:ext>
                  </a:extLst>
                </p:cNvPr>
                <p:cNvPicPr/>
                <p:nvPr/>
              </p:nvPicPr>
              <p:blipFill>
                <a:blip r:embed="rId11"/>
                <a:stretch>
                  <a:fillRect/>
                </a:stretch>
              </p:blipFill>
              <p:spPr>
                <a:xfrm>
                  <a:off x="7666324" y="3520332"/>
                  <a:ext cx="12600" cy="12600"/>
                </a:xfrm>
                <a:prstGeom prst="rect">
                  <a:avLst/>
                </a:prstGeom>
              </p:spPr>
            </p:pic>
          </mc:Fallback>
        </mc:AlternateContent>
      </p:grpSp>
      <p:pic>
        <p:nvPicPr>
          <p:cNvPr id="5" name="Picture 4" descr="A blue and green text on a black background&#10;&#10;AI-generated content may be incorrect.">
            <a:extLst>
              <a:ext uri="{FF2B5EF4-FFF2-40B4-BE49-F238E27FC236}">
                <a16:creationId xmlns:a16="http://schemas.microsoft.com/office/drawing/2014/main" id="{DB97AF71-4546-2008-0826-D82A30E900AC}"/>
              </a:ext>
            </a:extLst>
          </p:cNvPr>
          <p:cNvPicPr>
            <a:picLocks noChangeAspect="1"/>
          </p:cNvPicPr>
          <p:nvPr/>
        </p:nvPicPr>
        <p:blipFill>
          <a:blip r:embed="rId36"/>
          <a:stretch>
            <a:fillRect/>
          </a:stretch>
        </p:blipFill>
        <p:spPr>
          <a:xfrm>
            <a:off x="10025662" y="-276543"/>
            <a:ext cx="1800000" cy="1800000"/>
          </a:xfrm>
          <a:prstGeom prst="rect">
            <a:avLst/>
          </a:prstGeom>
        </p:spPr>
      </p:pic>
    </p:spTree>
    <p:extLst>
      <p:ext uri="{BB962C8B-B14F-4D97-AF65-F5344CB8AC3E}">
        <p14:creationId xmlns:p14="http://schemas.microsoft.com/office/powerpoint/2010/main" val="2943131295"/>
      </p:ext>
    </p:extLst>
  </p:cSld>
  <p:clrMapOvr>
    <a:masterClrMapping/>
  </p:clrMapOvr>
</p:sld>
</file>

<file path=ppt/theme/theme1.xml><?xml version="1.0" encoding="utf-8"?>
<a:theme xmlns:a="http://schemas.openxmlformats.org/drawingml/2006/main" name="Office Theme">
  <a:themeElements>
    <a:clrScheme name="UCLP Colours">
      <a:dk1>
        <a:srgbClr val="000000"/>
      </a:dk1>
      <a:lt1>
        <a:srgbClr val="FFFFFF"/>
      </a:lt1>
      <a:dk2>
        <a:srgbClr val="16385E"/>
      </a:dk2>
      <a:lt2>
        <a:srgbClr val="E7E6E6"/>
      </a:lt2>
      <a:accent1>
        <a:srgbClr val="41B6E6"/>
      </a:accent1>
      <a:accent2>
        <a:srgbClr val="A3CD38"/>
      </a:accent2>
      <a:accent3>
        <a:srgbClr val="16385E"/>
      </a:accent3>
      <a:accent4>
        <a:srgbClr val="404040"/>
      </a:accent4>
      <a:accent5>
        <a:srgbClr val="FF9900"/>
      </a:accent5>
      <a:accent6>
        <a:srgbClr val="F32F79"/>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LPartners Widescreen AF presentation JT formatted" id="{62959455-48C2-4BAB-A50C-46133D44C84D}" vid="{CA3B351A-C0F8-435C-A5E5-4F04EC16EE01}"/>
    </a:ext>
  </a:extLst>
</a:theme>
</file>

<file path=ppt/theme/theme2.xml><?xml version="1.0" encoding="utf-8"?>
<a:theme xmlns:a="http://schemas.openxmlformats.org/drawingml/2006/main" name="4_Office Theme">
  <a:themeElements>
    <a:clrScheme name="UCL Partners">
      <a:dk1>
        <a:srgbClr val="000000"/>
      </a:dk1>
      <a:lt1>
        <a:srgbClr val="FFFFFF"/>
      </a:lt1>
      <a:dk2>
        <a:srgbClr val="44546A"/>
      </a:dk2>
      <a:lt2>
        <a:srgbClr val="E6E7E8"/>
      </a:lt2>
      <a:accent1>
        <a:srgbClr val="15375E"/>
      </a:accent1>
      <a:accent2>
        <a:srgbClr val="41B6E6"/>
      </a:accent2>
      <a:accent3>
        <a:srgbClr val="A3CD38"/>
      </a:accent3>
      <a:accent4>
        <a:srgbClr val="E34969"/>
      </a:accent4>
      <a:accent5>
        <a:srgbClr val="F7933C"/>
      </a:accent5>
      <a:accent6>
        <a:srgbClr val="A268BD"/>
      </a:accent6>
      <a:hlink>
        <a:srgbClr val="15375E"/>
      </a:hlink>
      <a:folHlink>
        <a:srgbClr val="A3CD3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UCLP Colours">
      <a:dk1>
        <a:srgbClr val="000000"/>
      </a:dk1>
      <a:lt1>
        <a:srgbClr val="FFFFFF"/>
      </a:lt1>
      <a:dk2>
        <a:srgbClr val="16385E"/>
      </a:dk2>
      <a:lt2>
        <a:srgbClr val="E7E6E6"/>
      </a:lt2>
      <a:accent1>
        <a:srgbClr val="41B6E6"/>
      </a:accent1>
      <a:accent2>
        <a:srgbClr val="A3CD38"/>
      </a:accent2>
      <a:accent3>
        <a:srgbClr val="16385E"/>
      </a:accent3>
      <a:accent4>
        <a:srgbClr val="404040"/>
      </a:accent4>
      <a:accent5>
        <a:srgbClr val="FF9900"/>
      </a:accent5>
      <a:accent6>
        <a:srgbClr val="F32F79"/>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LPartners Widescreen AF presentation JT formatted" id="{62959455-48C2-4BAB-A50C-46133D44C84D}" vid="{CA3B351A-C0F8-435C-A5E5-4F04EC16EE01}"/>
    </a:ext>
  </a:extLst>
</a:theme>
</file>

<file path=ppt/theme/theme4.xml><?xml version="1.0" encoding="utf-8"?>
<a:theme xmlns:a="http://schemas.openxmlformats.org/drawingml/2006/main" name="8_Office Theme">
  <a:themeElements>
    <a:clrScheme name="UCLP Colours">
      <a:dk1>
        <a:srgbClr val="000000"/>
      </a:dk1>
      <a:lt1>
        <a:srgbClr val="FFFFFF"/>
      </a:lt1>
      <a:dk2>
        <a:srgbClr val="16385E"/>
      </a:dk2>
      <a:lt2>
        <a:srgbClr val="E7E6E6"/>
      </a:lt2>
      <a:accent1>
        <a:srgbClr val="41B6E6"/>
      </a:accent1>
      <a:accent2>
        <a:srgbClr val="A3CD38"/>
      </a:accent2>
      <a:accent3>
        <a:srgbClr val="16385E"/>
      </a:accent3>
      <a:accent4>
        <a:srgbClr val="404040"/>
      </a:accent4>
      <a:accent5>
        <a:srgbClr val="FF9900"/>
      </a:accent5>
      <a:accent6>
        <a:srgbClr val="F32F79"/>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LPartners Widescreen AF presentation JT formatted" id="{62959455-48C2-4BAB-A50C-46133D44C84D}" vid="{CA3B351A-C0F8-435C-A5E5-4F04EC16EE01}"/>
    </a:ext>
  </a:extLst>
</a:theme>
</file>

<file path=ppt/theme/theme5.xml><?xml version="1.0" encoding="utf-8"?>
<a:theme xmlns:a="http://schemas.openxmlformats.org/drawingml/2006/main" name="10_Office Theme">
  <a:themeElements>
    <a:clrScheme name="UCL Partners">
      <a:dk1>
        <a:srgbClr val="000000"/>
      </a:dk1>
      <a:lt1>
        <a:srgbClr val="FFFFFF"/>
      </a:lt1>
      <a:dk2>
        <a:srgbClr val="44546A"/>
      </a:dk2>
      <a:lt2>
        <a:srgbClr val="E6E7E8"/>
      </a:lt2>
      <a:accent1>
        <a:srgbClr val="15375E"/>
      </a:accent1>
      <a:accent2>
        <a:srgbClr val="41B6E6"/>
      </a:accent2>
      <a:accent3>
        <a:srgbClr val="A3CD38"/>
      </a:accent3>
      <a:accent4>
        <a:srgbClr val="E34969"/>
      </a:accent4>
      <a:accent5>
        <a:srgbClr val="F7933C"/>
      </a:accent5>
      <a:accent6>
        <a:srgbClr val="A268BD"/>
      </a:accent6>
      <a:hlink>
        <a:srgbClr val="15375E"/>
      </a:hlink>
      <a:folHlink>
        <a:srgbClr val="A3CD3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uclptheme2023">
  <a:themeElements>
    <a:clrScheme name="UCLP2024">
      <a:dk1>
        <a:srgbClr val="000000"/>
      </a:dk1>
      <a:lt1>
        <a:srgbClr val="FFFFFF"/>
      </a:lt1>
      <a:dk2>
        <a:srgbClr val="44546A"/>
      </a:dk2>
      <a:lt2>
        <a:srgbClr val="E7E6E6"/>
      </a:lt2>
      <a:accent1>
        <a:srgbClr val="194871"/>
      </a:accent1>
      <a:accent2>
        <a:srgbClr val="41B6DB"/>
      </a:accent2>
      <a:accent3>
        <a:srgbClr val="ACC90D"/>
      </a:accent3>
      <a:accent4>
        <a:srgbClr val="FF6664"/>
      </a:accent4>
      <a:accent5>
        <a:srgbClr val="F79330"/>
      </a:accent5>
      <a:accent6>
        <a:srgbClr val="A268A7"/>
      </a:accent6>
      <a:hlink>
        <a:srgbClr val="A3CD38"/>
      </a:hlink>
      <a:folHlink>
        <a:srgbClr val="A3CD38"/>
      </a:folHlink>
    </a:clrScheme>
    <a:fontScheme name="uclp">
      <a:majorFont>
        <a:latin typeface="Aleo"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Open Sans"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200" dirty="0">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uclptheme2023" id="{81CAEFB5-BA8E-D846-9A13-D319E9613174}" vid="{72A0E036-1548-274D-B9CC-0E39039745C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BCB39E1900AAE4C97768A92B5B18A34" ma:contentTypeVersion="17" ma:contentTypeDescription="Create a new document." ma:contentTypeScope="" ma:versionID="83c1bb9365b8e782945f6b1dfaf69dff">
  <xsd:schema xmlns:xsd="http://www.w3.org/2001/XMLSchema" xmlns:xs="http://www.w3.org/2001/XMLSchema" xmlns:p="http://schemas.microsoft.com/office/2006/metadata/properties" xmlns:ns2="7612f4d9-ba98-4045-be7e-f9c3e24b29aa" xmlns:ns3="9dc46bb8-1526-4a08-a346-1bb217582e1d" xmlns:ns4="3f6f02f3-36e5-4e22-9dd2-4c5e770f3ab7" targetNamespace="http://schemas.microsoft.com/office/2006/metadata/properties" ma:root="true" ma:fieldsID="c785ef852371f36911ca5e529b909816" ns2:_="" ns3:_="" ns4:_="">
    <xsd:import namespace="7612f4d9-ba98-4045-be7e-f9c3e24b29aa"/>
    <xsd:import namespace="9dc46bb8-1526-4a08-a346-1bb217582e1d"/>
    <xsd:import namespace="3f6f02f3-36e5-4e22-9dd2-4c5e770f3ab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12f4d9-ba98-4045-be7e-f9c3e24b29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ca0b12d-6f22-4b65-b254-9421d2853f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dc46bb8-1526-4a08-a346-1bb217582e1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f6f02f3-36e5-4e22-9dd2-4c5e770f3ab7"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0a8c7179-4d0d-4b3a-a3b4-006a253264c1}" ma:internalName="TaxCatchAll" ma:showField="CatchAllData" ma:web="9dc46bb8-1526-4a08-a346-1bb217582e1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612f4d9-ba98-4045-be7e-f9c3e24b29aa">
      <Terms xmlns="http://schemas.microsoft.com/office/infopath/2007/PartnerControls"/>
    </lcf76f155ced4ddcb4097134ff3c332f>
    <TaxCatchAll xmlns="3f6f02f3-36e5-4e22-9dd2-4c5e770f3ab7" xsi:nil="true"/>
  </documentManagement>
</p:properties>
</file>

<file path=customXml/itemProps1.xml><?xml version="1.0" encoding="utf-8"?>
<ds:datastoreItem xmlns:ds="http://schemas.openxmlformats.org/officeDocument/2006/customXml" ds:itemID="{25B74CA0-D988-4158-B2CA-451AE529F0CF}">
  <ds:schemaRefs>
    <ds:schemaRef ds:uri="http://schemas.microsoft.com/sharepoint/v3/contenttype/forms"/>
  </ds:schemaRefs>
</ds:datastoreItem>
</file>

<file path=customXml/itemProps2.xml><?xml version="1.0" encoding="utf-8"?>
<ds:datastoreItem xmlns:ds="http://schemas.openxmlformats.org/officeDocument/2006/customXml" ds:itemID="{696BDF2A-788A-468E-8F66-3B6A670190E4}">
  <ds:schemaRefs>
    <ds:schemaRef ds:uri="3f6f02f3-36e5-4e22-9dd2-4c5e770f3ab7"/>
    <ds:schemaRef ds:uri="7612f4d9-ba98-4045-be7e-f9c3e24b29aa"/>
    <ds:schemaRef ds:uri="9dc46bb8-1526-4a08-a346-1bb217582e1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77D7D11-49B3-4CED-9136-B5F3DD1959AC}">
  <ds:schemaRefs>
    <ds:schemaRef ds:uri="3f6f02f3-36e5-4e22-9dd2-4c5e770f3ab7"/>
    <ds:schemaRef ds:uri="7612f4d9-ba98-4045-be7e-f9c3e24b29aa"/>
    <ds:schemaRef ds:uri="9dc46bb8-1526-4a08-a346-1bb217582e1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UCLPartners Widescreen AF presentation JT formatted</Template>
  <TotalTime>0</TotalTime>
  <Words>5565</Words>
  <Application>Microsoft Office PowerPoint</Application>
  <PresentationFormat>Widescreen</PresentationFormat>
  <Paragraphs>560</Paragraphs>
  <Slides>35</Slides>
  <Notes>1</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35</vt:i4>
      </vt:variant>
    </vt:vector>
  </HeadingPairs>
  <TitlesOfParts>
    <vt:vector size="51" baseType="lpstr">
      <vt:lpstr>Aleo</vt:lpstr>
      <vt:lpstr>Arial</vt:lpstr>
      <vt:lpstr>Arial,Sans-Serif</vt:lpstr>
      <vt:lpstr>Calibri</vt:lpstr>
      <vt:lpstr>Calibri </vt:lpstr>
      <vt:lpstr>Calibri Light</vt:lpstr>
      <vt:lpstr>Courier New</vt:lpstr>
      <vt:lpstr>Lato</vt:lpstr>
      <vt:lpstr>Open Sans</vt:lpstr>
      <vt:lpstr>Times New Roman</vt:lpstr>
      <vt:lpstr>Office Theme</vt:lpstr>
      <vt:lpstr>4_Office Theme</vt:lpstr>
      <vt:lpstr>7_Office Theme</vt:lpstr>
      <vt:lpstr>8_Office Theme</vt:lpstr>
      <vt:lpstr>10_Office Theme</vt:lpstr>
      <vt:lpstr>uclptheme2023</vt:lpstr>
      <vt:lpstr>Optimising Cholesterol to Prevent Cardiovascular Disease</vt:lpstr>
      <vt:lpstr>PowerPoint Presentation</vt:lpstr>
      <vt:lpstr>PowerPoint Presentation</vt:lpstr>
      <vt:lpstr>PowerPoint Presentation</vt:lpstr>
      <vt:lpstr>CVDACTION – Cholesterol Indicators</vt:lpstr>
      <vt:lpstr>Clinical Next Steps</vt:lpstr>
      <vt:lpstr>Implementation Resources</vt:lpstr>
      <vt:lpstr>Lipid Optimisation Pathway for Secondary Prevention1</vt:lpstr>
      <vt:lpstr>Optimization Pathway for Patients with High Cardiovascular Risk – Primary Prevention1,2</vt:lpstr>
      <vt:lpstr>Statin Intolerance Pathway</vt:lpstr>
      <vt:lpstr>Muscle Symptoms Pathway</vt:lpstr>
      <vt:lpstr>Abnormal Liver Function Test (LFT) Pathway</vt:lpstr>
      <vt:lpstr>Information to Support Shared  Decision-Making</vt:lpstr>
      <vt:lpstr>PowerPoint Presentation</vt:lpstr>
      <vt:lpstr>Summary of Lipid Lowering Therapies</vt:lpstr>
      <vt:lpstr>Inclisiran for Secondary Prevention  (NICE TA* recommendation) </vt:lpstr>
      <vt:lpstr>Bempedoic Acid for Use in Statin Intolerance  (NICE TA* Recommendation) </vt:lpstr>
      <vt:lpstr>CV Risk assessment - QRISK®2/3</vt:lpstr>
      <vt:lpstr>Familial Hypercholesterolaemia</vt:lpstr>
      <vt:lpstr>PowerPoint Presentation</vt:lpstr>
      <vt:lpstr>PowerPoint Presentation</vt:lpstr>
      <vt:lpstr>Familial Hypercholesterolaemia:  Family History Questionnaire</vt:lpstr>
      <vt:lpstr>Desktop Review for People with Coded FH</vt:lpstr>
      <vt:lpstr>Simon Broome Criteria – Definite FH</vt:lpstr>
      <vt:lpstr>Simon Broome Criteria – Possible FH</vt:lpstr>
      <vt:lpstr>Dutch Lipid Clinic Criteria</vt:lpstr>
      <vt:lpstr>Dutch Lipid Clinic Criteria</vt:lpstr>
      <vt:lpstr>Management of FH in Primary Care</vt:lpstr>
      <vt:lpstr>Proactive Care Consultations Structured support for education,  self-management and behaviour change </vt:lpstr>
      <vt:lpstr>Proactive Care Consultations</vt:lpstr>
      <vt:lpstr>Resources to Support Proactive Care Consultations</vt:lpstr>
      <vt:lpstr>Education Understanding cholesterol Risk factors for heart and circulatory disease All about statins  Familial Hypercholesterolemia   Understanding high blood pressure  Self-management How to lower your cholesterol Cholesterol – your 5 top questions answered Statins – your questions answered South Asian diets and cholesterol How to check your blood pressure (video)  Behaviour Change Eat well Healthy eating guide BHF Recipe search Get active Get active indoors Ways to move Quit smoking Drink Less  </vt:lpstr>
      <vt:lpstr>PowerPoint Presentation</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UCLPartners Proactive Care Framework:  Lipid Management including Familial Hypercholesterolaemia</dc:title>
  <dc:creator>Jineta Trivedi</dc:creator>
  <cp:lastModifiedBy>Aiysha Saleemi</cp:lastModifiedBy>
  <cp:revision>477</cp:revision>
  <dcterms:created xsi:type="dcterms:W3CDTF">2021-07-12T16:10:22Z</dcterms:created>
  <dcterms:modified xsi:type="dcterms:W3CDTF">2025-03-09T21:30:03Z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0x010100DBCB39E1900AAE4C97768A92B5B18A34</vt:lpwstr>
  </property>
  <property fmtid="{D5CDD505-2E9C-101B-9397-08002B2CF9AE}" pid="3" name="MediaServiceImageTags">
    <vt:lpwstr/>
  </property>
</Properties>
</file>