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9" r:id="rId5"/>
    <p:sldMasterId id="2147483723" r:id="rId6"/>
    <p:sldMasterId id="2147483736" r:id="rId7"/>
    <p:sldMasterId id="2147483751" r:id="rId8"/>
    <p:sldMasterId id="2147483773" r:id="rId9"/>
  </p:sldMasterIdLst>
  <p:notesMasterIdLst>
    <p:notesMasterId r:id="rId27"/>
  </p:notesMasterIdLst>
  <p:sldIdLst>
    <p:sldId id="348" r:id="rId10"/>
    <p:sldId id="4437" r:id="rId11"/>
    <p:sldId id="4438" r:id="rId12"/>
    <p:sldId id="2134592584" r:id="rId13"/>
    <p:sldId id="4443" r:id="rId14"/>
    <p:sldId id="4440" r:id="rId15"/>
    <p:sldId id="4450" r:id="rId16"/>
    <p:sldId id="4451" r:id="rId17"/>
    <p:sldId id="4148" r:id="rId18"/>
    <p:sldId id="2134592706" r:id="rId19"/>
    <p:sldId id="387" r:id="rId20"/>
    <p:sldId id="355" r:id="rId21"/>
    <p:sldId id="4456" r:id="rId22"/>
    <p:sldId id="2134592707" r:id="rId23"/>
    <p:sldId id="4457" r:id="rId24"/>
    <p:sldId id="288" r:id="rId25"/>
    <p:sldId id="21345925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0B493D-4B38-4D39-AA0A-785C615793B4}">
          <p14:sldIdLst>
            <p14:sldId id="348"/>
            <p14:sldId id="4437"/>
            <p14:sldId id="4438"/>
            <p14:sldId id="2134592584"/>
            <p14:sldId id="4443"/>
            <p14:sldId id="4440"/>
            <p14:sldId id="4450"/>
            <p14:sldId id="4451"/>
            <p14:sldId id="4148"/>
            <p14:sldId id="2134592706"/>
            <p14:sldId id="387"/>
            <p14:sldId id="355"/>
            <p14:sldId id="4456"/>
            <p14:sldId id="2134592707"/>
            <p14:sldId id="4457"/>
            <p14:sldId id="288"/>
            <p14:sldId id="2134592585"/>
          </p14:sldIdLst>
        </p14:section>
        <p14:section name="Prob don't need these" id="{DE7F8F14-489B-43FA-9961-EA22F8CA1A7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E47033-B551-9B3B-2A1C-FAB01894843F}" name="Deep Shah" initials="DS" userId="S::Deep.Shah@uclpartners.com::9af1ccb5-1804-4544-86c9-789c74639931" providerId="AD"/>
  <p188:author id="{1D9FDEA5-D509-5CD6-8F21-8C4A2C2F1C85}" name="ANTONIOU, Sotiris (BARTS HEALTH NHS TRUST)" initials="AS(HNT" userId="ANTONIOU, Sotiris (BARTS HEALTH NHS TRUST)" providerId="None"/>
  <p188:author id="{7DD8EFE8-276F-3E2C-9534-8015651E8DA7}" name="Matt Kearney" initials="MK" userId="33ad674ede1040fa" providerId="Windows Live"/>
  <p188:author id="{7270BBF0-9D44-4346-0AA2-7F0961B1D95E}" name="Helen Williams" initials="HW" userId="S::Helen.Williams@selondonccg.nhs.uk::df8bedcc-7b59-4ac1-85e6-8386659293ef" providerId="AD"/>
  <p188:author id="{93AE0EF1-A425-6D0B-FFA0-B645ADCDE010}" name="Aiysha Saleemi" initials="AS" userId="S::Aiysha.Saleemi@uclpartners.com::37eee28d-f6f2-474a-97dd-b14cccea10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B6E6"/>
    <a:srgbClr val="15375E"/>
    <a:srgbClr val="F7943C"/>
    <a:srgbClr val="FF0000"/>
    <a:srgbClr val="00B050"/>
    <a:srgbClr val="A4CD39"/>
    <a:srgbClr val="A268BD"/>
    <a:srgbClr val="E34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ABCD4-9BAE-463C-AEDD-338C8BCE5421}"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n-GB"/>
        </a:p>
      </dgm:t>
    </dgm:pt>
    <dgm:pt modelId="{10460D1D-EBFA-49A5-AED4-1697CE1FDBD7}">
      <dgm:prSet phldrT="[Text]"/>
      <dgm:spPr/>
      <dgm:t>
        <a:bodyPr/>
        <a:lstStyle/>
        <a:p>
          <a:endParaRPr lang="en-GB"/>
        </a:p>
      </dgm:t>
    </dgm:pt>
    <dgm:pt modelId="{E8A4B801-79A4-4CA3-B0FA-835F802F1A2C}" type="parTrans" cxnId="{2C337158-7D82-4DBC-A5E5-3A11D7642596}">
      <dgm:prSet/>
      <dgm:spPr/>
      <dgm:t>
        <a:bodyPr/>
        <a:lstStyle/>
        <a:p>
          <a:endParaRPr lang="en-GB"/>
        </a:p>
      </dgm:t>
    </dgm:pt>
    <dgm:pt modelId="{16F9E96B-0A98-4102-A6CC-D25DA57A42CA}" type="sibTrans" cxnId="{2C337158-7D82-4DBC-A5E5-3A11D7642596}">
      <dgm:prSet/>
      <dgm:spPr/>
      <dgm:t>
        <a:bodyPr/>
        <a:lstStyle/>
        <a:p>
          <a:endParaRPr lang="en-GB"/>
        </a:p>
      </dgm:t>
    </dgm:pt>
    <dgm:pt modelId="{FABF3074-8699-49A5-8D03-2C9702D857B8}">
      <dgm:prSet phldrT="[Text]"/>
      <dgm:spPr/>
      <dgm:t>
        <a:bodyPr/>
        <a:lstStyle/>
        <a:p>
          <a:endParaRPr lang="en-GB"/>
        </a:p>
      </dgm:t>
    </dgm:pt>
    <dgm:pt modelId="{885BF648-3B75-4861-8E0B-9FDB0EC43586}" type="parTrans" cxnId="{18E70E75-533B-44BE-BCAC-8308732645B6}">
      <dgm:prSet/>
      <dgm:spPr/>
      <dgm:t>
        <a:bodyPr/>
        <a:lstStyle/>
        <a:p>
          <a:endParaRPr lang="en-GB"/>
        </a:p>
      </dgm:t>
    </dgm:pt>
    <dgm:pt modelId="{F74D887A-E040-4B2A-9477-A7A31AADB801}" type="sibTrans" cxnId="{18E70E75-533B-44BE-BCAC-8308732645B6}">
      <dgm:prSet/>
      <dgm:spPr/>
      <dgm:t>
        <a:bodyPr/>
        <a:lstStyle/>
        <a:p>
          <a:endParaRPr lang="en-GB"/>
        </a:p>
      </dgm:t>
    </dgm:pt>
    <dgm:pt modelId="{48373144-73CA-4DDD-89F2-1E4876F1EDB9}">
      <dgm:prSet phldrT="[Text]"/>
      <dgm:spPr/>
      <dgm:t>
        <a:bodyPr/>
        <a:lstStyle/>
        <a:p>
          <a:endParaRPr lang="en-GB"/>
        </a:p>
      </dgm:t>
    </dgm:pt>
    <dgm:pt modelId="{BAEF262C-345C-4F17-A50C-D07BAA0FB008}" type="parTrans" cxnId="{834575CD-A368-408A-BFA8-E6B37C6973F7}">
      <dgm:prSet/>
      <dgm:spPr/>
      <dgm:t>
        <a:bodyPr/>
        <a:lstStyle/>
        <a:p>
          <a:endParaRPr lang="en-GB"/>
        </a:p>
      </dgm:t>
    </dgm:pt>
    <dgm:pt modelId="{4079B8B0-DD6B-423C-961E-183D757945F5}" type="sibTrans" cxnId="{834575CD-A368-408A-BFA8-E6B37C6973F7}">
      <dgm:prSet/>
      <dgm:spPr/>
      <dgm:t>
        <a:bodyPr/>
        <a:lstStyle/>
        <a:p>
          <a:endParaRPr lang="en-GB"/>
        </a:p>
      </dgm:t>
    </dgm:pt>
    <dgm:pt modelId="{495D1587-2920-47FD-AAD7-47AB5DABACB3}">
      <dgm:prSet phldrT="[Text]"/>
      <dgm:spPr/>
      <dgm:t>
        <a:bodyPr/>
        <a:lstStyle/>
        <a:p>
          <a:endParaRPr lang="en-GB"/>
        </a:p>
      </dgm:t>
    </dgm:pt>
    <dgm:pt modelId="{62320FD8-FCBD-46FE-A1FE-77E3FC258916}" type="parTrans" cxnId="{1657CD1A-790C-4B09-9272-6796EA7D06E8}">
      <dgm:prSet/>
      <dgm:spPr/>
      <dgm:t>
        <a:bodyPr/>
        <a:lstStyle/>
        <a:p>
          <a:endParaRPr lang="en-GB"/>
        </a:p>
      </dgm:t>
    </dgm:pt>
    <dgm:pt modelId="{F6213787-CC24-418F-A829-5680116C8EA4}" type="sibTrans" cxnId="{1657CD1A-790C-4B09-9272-6796EA7D06E8}">
      <dgm:prSet/>
      <dgm:spPr/>
      <dgm:t>
        <a:bodyPr/>
        <a:lstStyle/>
        <a:p>
          <a:endParaRPr lang="en-GB"/>
        </a:p>
      </dgm:t>
    </dgm:pt>
    <dgm:pt modelId="{DD0900A0-B4EC-467A-83BC-94D6658DB8E4}" type="pres">
      <dgm:prSet presAssocID="{A1EABCD4-9BAE-463C-AEDD-338C8BCE5421}" presName="Name0" presStyleCnt="0">
        <dgm:presLayoutVars>
          <dgm:chMax val="7"/>
          <dgm:chPref val="7"/>
          <dgm:dir/>
        </dgm:presLayoutVars>
      </dgm:prSet>
      <dgm:spPr/>
    </dgm:pt>
    <dgm:pt modelId="{9290D814-860C-4E53-BF5F-F829B45EEE55}" type="pres">
      <dgm:prSet presAssocID="{A1EABCD4-9BAE-463C-AEDD-338C8BCE5421}" presName="Name1" presStyleCnt="0"/>
      <dgm:spPr/>
    </dgm:pt>
    <dgm:pt modelId="{1AC8D8A4-D911-49C9-A054-7E76A2BB185B}" type="pres">
      <dgm:prSet presAssocID="{A1EABCD4-9BAE-463C-AEDD-338C8BCE5421}" presName="cycle" presStyleCnt="0"/>
      <dgm:spPr/>
    </dgm:pt>
    <dgm:pt modelId="{45B79F2F-C1E4-40C1-ACB3-8AD62E4EC9BB}" type="pres">
      <dgm:prSet presAssocID="{A1EABCD4-9BAE-463C-AEDD-338C8BCE5421}" presName="srcNode" presStyleLbl="node1" presStyleIdx="0" presStyleCnt="4"/>
      <dgm:spPr/>
    </dgm:pt>
    <dgm:pt modelId="{8E8B2595-091E-42F7-8F5A-0CAD23F36A93}" type="pres">
      <dgm:prSet presAssocID="{A1EABCD4-9BAE-463C-AEDD-338C8BCE5421}" presName="conn" presStyleLbl="parChTrans1D2" presStyleIdx="0" presStyleCnt="1"/>
      <dgm:spPr/>
    </dgm:pt>
    <dgm:pt modelId="{694CB72F-DC09-4993-8C70-2A6177410987}" type="pres">
      <dgm:prSet presAssocID="{A1EABCD4-9BAE-463C-AEDD-338C8BCE5421}" presName="extraNode" presStyleLbl="node1" presStyleIdx="0" presStyleCnt="4"/>
      <dgm:spPr/>
    </dgm:pt>
    <dgm:pt modelId="{E2BA4406-B684-4BAB-BC9D-71FEB6745767}" type="pres">
      <dgm:prSet presAssocID="{A1EABCD4-9BAE-463C-AEDD-338C8BCE5421}" presName="dstNode" presStyleLbl="node1" presStyleIdx="0" presStyleCnt="4"/>
      <dgm:spPr/>
    </dgm:pt>
    <dgm:pt modelId="{632C4937-A34A-4434-A034-4573864BF1AF}" type="pres">
      <dgm:prSet presAssocID="{10460D1D-EBFA-49A5-AED4-1697CE1FDBD7}" presName="text_1" presStyleLbl="node1" presStyleIdx="0" presStyleCnt="4" custScaleY="76359" custLinFactNeighborY="-9894">
        <dgm:presLayoutVars>
          <dgm:bulletEnabled val="1"/>
        </dgm:presLayoutVars>
      </dgm:prSet>
      <dgm:spPr/>
    </dgm:pt>
    <dgm:pt modelId="{A4C074FC-2AB1-49BD-A21E-8CB14CF9911F}" type="pres">
      <dgm:prSet presAssocID="{10460D1D-EBFA-49A5-AED4-1697CE1FDBD7}" presName="accent_1" presStyleCnt="0"/>
      <dgm:spPr/>
    </dgm:pt>
    <dgm:pt modelId="{B5C6BC11-BDEA-45FE-A425-B302FC385136}" type="pres">
      <dgm:prSet presAssocID="{10460D1D-EBFA-49A5-AED4-1697CE1FDBD7}" presName="accentRepeatNode" presStyleLbl="solidFgAcc1" presStyleIdx="0" presStyleCnt="4"/>
      <dgm:spPr/>
    </dgm:pt>
    <dgm:pt modelId="{CB8B7DC4-EC43-4F96-A9A9-1EFCB6369028}" type="pres">
      <dgm:prSet presAssocID="{FABF3074-8699-49A5-8D03-2C9702D857B8}" presName="text_2" presStyleLbl="node1" presStyleIdx="1" presStyleCnt="4" custScaleY="133715" custLinFactNeighborX="341" custLinFactNeighborY="-13707">
        <dgm:presLayoutVars>
          <dgm:bulletEnabled val="1"/>
        </dgm:presLayoutVars>
      </dgm:prSet>
      <dgm:spPr/>
    </dgm:pt>
    <dgm:pt modelId="{4F13EC56-ADB1-4D47-AB47-59674222F85B}" type="pres">
      <dgm:prSet presAssocID="{FABF3074-8699-49A5-8D03-2C9702D857B8}" presName="accent_2" presStyleCnt="0"/>
      <dgm:spPr/>
    </dgm:pt>
    <dgm:pt modelId="{6875B0C5-052B-4C81-B834-3ED27D512CEB}" type="pres">
      <dgm:prSet presAssocID="{FABF3074-8699-49A5-8D03-2C9702D857B8}" presName="accentRepeatNode" presStyleLbl="solidFgAcc1" presStyleIdx="1" presStyleCnt="4"/>
      <dgm:spPr/>
    </dgm:pt>
    <dgm:pt modelId="{1229F7CB-3213-414C-AC5F-DEF5154E6137}" type="pres">
      <dgm:prSet presAssocID="{48373144-73CA-4DDD-89F2-1E4876F1EDB9}" presName="text_3" presStyleLbl="node1" presStyleIdx="2" presStyleCnt="4" custScaleY="87180" custLinFactNeighborX="71" custLinFactNeighborY="-24129">
        <dgm:presLayoutVars>
          <dgm:bulletEnabled val="1"/>
        </dgm:presLayoutVars>
      </dgm:prSet>
      <dgm:spPr/>
    </dgm:pt>
    <dgm:pt modelId="{3A22E283-4F14-47FC-85D0-9C170ED9941F}" type="pres">
      <dgm:prSet presAssocID="{48373144-73CA-4DDD-89F2-1E4876F1EDB9}" presName="accent_3" presStyleCnt="0"/>
      <dgm:spPr/>
    </dgm:pt>
    <dgm:pt modelId="{030E5660-5C3F-4C10-8A38-53D4A8086E03}" type="pres">
      <dgm:prSet presAssocID="{48373144-73CA-4DDD-89F2-1E4876F1EDB9}" presName="accentRepeatNode" presStyleLbl="solidFgAcc1" presStyleIdx="2" presStyleCnt="4"/>
      <dgm:spPr/>
    </dgm:pt>
    <dgm:pt modelId="{0F5C3D05-2C34-47C6-925B-9905523BB723}" type="pres">
      <dgm:prSet presAssocID="{495D1587-2920-47FD-AAD7-47AB5DABACB3}" presName="text_4" presStyleLbl="node1" presStyleIdx="3" presStyleCnt="4" custScaleX="101915" custScaleY="212639" custLinFactNeighborX="-512" custLinFactNeighborY="11416">
        <dgm:presLayoutVars>
          <dgm:bulletEnabled val="1"/>
        </dgm:presLayoutVars>
      </dgm:prSet>
      <dgm:spPr/>
    </dgm:pt>
    <dgm:pt modelId="{F84A4B44-F684-4992-8380-51682D35BB97}" type="pres">
      <dgm:prSet presAssocID="{495D1587-2920-47FD-AAD7-47AB5DABACB3}" presName="accent_4" presStyleCnt="0"/>
      <dgm:spPr/>
    </dgm:pt>
    <dgm:pt modelId="{7E2B63A5-F9E0-4955-8A3B-1950381E1922}" type="pres">
      <dgm:prSet presAssocID="{495D1587-2920-47FD-AAD7-47AB5DABACB3}" presName="accentRepeatNode" presStyleLbl="solidFgAcc1" presStyleIdx="3" presStyleCnt="4" custLinFactNeighborX="-110" custLinFactNeighborY="6398"/>
      <dgm:spPr/>
    </dgm:pt>
  </dgm:ptLst>
  <dgm:cxnLst>
    <dgm:cxn modelId="{EB0B3F03-CDD9-4FFA-B94D-F93684F4FEB8}" type="presOf" srcId="{48373144-73CA-4DDD-89F2-1E4876F1EDB9}" destId="{1229F7CB-3213-414C-AC5F-DEF5154E6137}" srcOrd="0" destOrd="0" presId="urn:microsoft.com/office/officeart/2008/layout/VerticalCurvedList"/>
    <dgm:cxn modelId="{A293FF12-5EBF-4C5C-BC25-D8A9E82301D8}" type="presOf" srcId="{16F9E96B-0A98-4102-A6CC-D25DA57A42CA}" destId="{8E8B2595-091E-42F7-8F5A-0CAD23F36A93}" srcOrd="0" destOrd="0" presId="urn:microsoft.com/office/officeart/2008/layout/VerticalCurvedList"/>
    <dgm:cxn modelId="{13778418-8780-4621-9601-B25A40750F71}" type="presOf" srcId="{10460D1D-EBFA-49A5-AED4-1697CE1FDBD7}" destId="{632C4937-A34A-4434-A034-4573864BF1AF}" srcOrd="0" destOrd="0" presId="urn:microsoft.com/office/officeart/2008/layout/VerticalCurvedList"/>
    <dgm:cxn modelId="{1657CD1A-790C-4B09-9272-6796EA7D06E8}" srcId="{A1EABCD4-9BAE-463C-AEDD-338C8BCE5421}" destId="{495D1587-2920-47FD-AAD7-47AB5DABACB3}" srcOrd="3" destOrd="0" parTransId="{62320FD8-FCBD-46FE-A1FE-77E3FC258916}" sibTransId="{F6213787-CC24-418F-A829-5680116C8EA4}"/>
    <dgm:cxn modelId="{03CA9640-43B7-40BA-AD2F-BDDA887566D9}" type="presOf" srcId="{A1EABCD4-9BAE-463C-AEDD-338C8BCE5421}" destId="{DD0900A0-B4EC-467A-83BC-94D6658DB8E4}" srcOrd="0" destOrd="0" presId="urn:microsoft.com/office/officeart/2008/layout/VerticalCurvedList"/>
    <dgm:cxn modelId="{1DA9D166-3E6A-4DC5-A6A6-4B508695DC4C}" type="presOf" srcId="{495D1587-2920-47FD-AAD7-47AB5DABACB3}" destId="{0F5C3D05-2C34-47C6-925B-9905523BB723}" srcOrd="0" destOrd="0" presId="urn:microsoft.com/office/officeart/2008/layout/VerticalCurvedList"/>
    <dgm:cxn modelId="{681FCD4D-9F5A-4185-B917-B0400C631771}" type="presOf" srcId="{FABF3074-8699-49A5-8D03-2C9702D857B8}" destId="{CB8B7DC4-EC43-4F96-A9A9-1EFCB6369028}" srcOrd="0" destOrd="0" presId="urn:microsoft.com/office/officeart/2008/layout/VerticalCurvedList"/>
    <dgm:cxn modelId="{18E70E75-533B-44BE-BCAC-8308732645B6}" srcId="{A1EABCD4-9BAE-463C-AEDD-338C8BCE5421}" destId="{FABF3074-8699-49A5-8D03-2C9702D857B8}" srcOrd="1" destOrd="0" parTransId="{885BF648-3B75-4861-8E0B-9FDB0EC43586}" sibTransId="{F74D887A-E040-4B2A-9477-A7A31AADB801}"/>
    <dgm:cxn modelId="{2C337158-7D82-4DBC-A5E5-3A11D7642596}" srcId="{A1EABCD4-9BAE-463C-AEDD-338C8BCE5421}" destId="{10460D1D-EBFA-49A5-AED4-1697CE1FDBD7}" srcOrd="0" destOrd="0" parTransId="{E8A4B801-79A4-4CA3-B0FA-835F802F1A2C}" sibTransId="{16F9E96B-0A98-4102-A6CC-D25DA57A42CA}"/>
    <dgm:cxn modelId="{834575CD-A368-408A-BFA8-E6B37C6973F7}" srcId="{A1EABCD4-9BAE-463C-AEDD-338C8BCE5421}" destId="{48373144-73CA-4DDD-89F2-1E4876F1EDB9}" srcOrd="2" destOrd="0" parTransId="{BAEF262C-345C-4F17-A50C-D07BAA0FB008}" sibTransId="{4079B8B0-DD6B-423C-961E-183D757945F5}"/>
    <dgm:cxn modelId="{F09473E3-84C4-47F5-8D4F-5CE7BDD0168F}" type="presParOf" srcId="{DD0900A0-B4EC-467A-83BC-94D6658DB8E4}" destId="{9290D814-860C-4E53-BF5F-F829B45EEE55}" srcOrd="0" destOrd="0" presId="urn:microsoft.com/office/officeart/2008/layout/VerticalCurvedList"/>
    <dgm:cxn modelId="{C0B33176-877F-4470-B22F-1DEE0FCF82D1}" type="presParOf" srcId="{9290D814-860C-4E53-BF5F-F829B45EEE55}" destId="{1AC8D8A4-D911-49C9-A054-7E76A2BB185B}" srcOrd="0" destOrd="0" presId="urn:microsoft.com/office/officeart/2008/layout/VerticalCurvedList"/>
    <dgm:cxn modelId="{A7413FF5-5A78-4970-8534-3BAD4334DE9B}" type="presParOf" srcId="{1AC8D8A4-D911-49C9-A054-7E76A2BB185B}" destId="{45B79F2F-C1E4-40C1-ACB3-8AD62E4EC9BB}" srcOrd="0" destOrd="0" presId="urn:microsoft.com/office/officeart/2008/layout/VerticalCurvedList"/>
    <dgm:cxn modelId="{65095D6E-5ED1-45B0-9523-7DD67C877380}" type="presParOf" srcId="{1AC8D8A4-D911-49C9-A054-7E76A2BB185B}" destId="{8E8B2595-091E-42F7-8F5A-0CAD23F36A93}" srcOrd="1" destOrd="0" presId="urn:microsoft.com/office/officeart/2008/layout/VerticalCurvedList"/>
    <dgm:cxn modelId="{D4491EE1-0E95-44EF-A117-3AC16B5836C0}" type="presParOf" srcId="{1AC8D8A4-D911-49C9-A054-7E76A2BB185B}" destId="{694CB72F-DC09-4993-8C70-2A6177410987}" srcOrd="2" destOrd="0" presId="urn:microsoft.com/office/officeart/2008/layout/VerticalCurvedList"/>
    <dgm:cxn modelId="{51379230-F107-46E7-BBD9-668D1C41A485}" type="presParOf" srcId="{1AC8D8A4-D911-49C9-A054-7E76A2BB185B}" destId="{E2BA4406-B684-4BAB-BC9D-71FEB6745767}" srcOrd="3" destOrd="0" presId="urn:microsoft.com/office/officeart/2008/layout/VerticalCurvedList"/>
    <dgm:cxn modelId="{E6FB5059-7208-4183-BF11-AA43C30C71B5}" type="presParOf" srcId="{9290D814-860C-4E53-BF5F-F829B45EEE55}" destId="{632C4937-A34A-4434-A034-4573864BF1AF}" srcOrd="1" destOrd="0" presId="urn:microsoft.com/office/officeart/2008/layout/VerticalCurvedList"/>
    <dgm:cxn modelId="{FF055871-5138-474A-8C98-DC2FAB48B5FD}" type="presParOf" srcId="{9290D814-860C-4E53-BF5F-F829B45EEE55}" destId="{A4C074FC-2AB1-49BD-A21E-8CB14CF9911F}" srcOrd="2" destOrd="0" presId="urn:microsoft.com/office/officeart/2008/layout/VerticalCurvedList"/>
    <dgm:cxn modelId="{E5E17EC0-89D3-46FD-A804-6679756FFF1A}" type="presParOf" srcId="{A4C074FC-2AB1-49BD-A21E-8CB14CF9911F}" destId="{B5C6BC11-BDEA-45FE-A425-B302FC385136}" srcOrd="0" destOrd="0" presId="urn:microsoft.com/office/officeart/2008/layout/VerticalCurvedList"/>
    <dgm:cxn modelId="{EDEF7676-FF28-4C6F-A709-05472E7A8345}" type="presParOf" srcId="{9290D814-860C-4E53-BF5F-F829B45EEE55}" destId="{CB8B7DC4-EC43-4F96-A9A9-1EFCB6369028}" srcOrd="3" destOrd="0" presId="urn:microsoft.com/office/officeart/2008/layout/VerticalCurvedList"/>
    <dgm:cxn modelId="{0DE6DE32-5EB6-4356-930D-6F49ECA14ABA}" type="presParOf" srcId="{9290D814-860C-4E53-BF5F-F829B45EEE55}" destId="{4F13EC56-ADB1-4D47-AB47-59674222F85B}" srcOrd="4" destOrd="0" presId="urn:microsoft.com/office/officeart/2008/layout/VerticalCurvedList"/>
    <dgm:cxn modelId="{6FBB59E7-C1C0-42CE-BF58-D5AE11950C92}" type="presParOf" srcId="{4F13EC56-ADB1-4D47-AB47-59674222F85B}" destId="{6875B0C5-052B-4C81-B834-3ED27D512CEB}" srcOrd="0" destOrd="0" presId="urn:microsoft.com/office/officeart/2008/layout/VerticalCurvedList"/>
    <dgm:cxn modelId="{6054C3DD-C4F3-4747-9432-7D7ED7D33626}" type="presParOf" srcId="{9290D814-860C-4E53-BF5F-F829B45EEE55}" destId="{1229F7CB-3213-414C-AC5F-DEF5154E6137}" srcOrd="5" destOrd="0" presId="urn:microsoft.com/office/officeart/2008/layout/VerticalCurvedList"/>
    <dgm:cxn modelId="{00B31EC1-2E58-48CD-85DE-7AE64C638473}" type="presParOf" srcId="{9290D814-860C-4E53-BF5F-F829B45EEE55}" destId="{3A22E283-4F14-47FC-85D0-9C170ED9941F}" srcOrd="6" destOrd="0" presId="urn:microsoft.com/office/officeart/2008/layout/VerticalCurvedList"/>
    <dgm:cxn modelId="{BBACD37A-EC8F-44B9-BAEE-8BFC1DFEF96C}" type="presParOf" srcId="{3A22E283-4F14-47FC-85D0-9C170ED9941F}" destId="{030E5660-5C3F-4C10-8A38-53D4A8086E03}" srcOrd="0" destOrd="0" presId="urn:microsoft.com/office/officeart/2008/layout/VerticalCurvedList"/>
    <dgm:cxn modelId="{9E6EF56C-FAAA-4A0A-9383-CD1ABF756031}" type="presParOf" srcId="{9290D814-860C-4E53-BF5F-F829B45EEE55}" destId="{0F5C3D05-2C34-47C6-925B-9905523BB723}" srcOrd="7" destOrd="0" presId="urn:microsoft.com/office/officeart/2008/layout/VerticalCurvedList"/>
    <dgm:cxn modelId="{5487BEB1-C756-4E4D-9555-30E506693198}" type="presParOf" srcId="{9290D814-860C-4E53-BF5F-F829B45EEE55}" destId="{F84A4B44-F684-4992-8380-51682D35BB97}" srcOrd="8" destOrd="0" presId="urn:microsoft.com/office/officeart/2008/layout/VerticalCurvedList"/>
    <dgm:cxn modelId="{3563A80E-5B36-4BEF-A1BD-467246945997}" type="presParOf" srcId="{F84A4B44-F684-4992-8380-51682D35BB97}" destId="{7E2B63A5-F9E0-4955-8A3B-1950381E19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B2595-091E-42F7-8F5A-0CAD23F36A93}">
      <dsp:nvSpPr>
        <dsp:cNvPr id="0" name=""/>
        <dsp:cNvSpPr/>
      </dsp:nvSpPr>
      <dsp:spPr>
        <a:xfrm>
          <a:off x="-5541132" y="-918759"/>
          <a:ext cx="6559642" cy="6559642"/>
        </a:xfrm>
        <a:prstGeom prst="blockArc">
          <a:avLst>
            <a:gd name="adj1" fmla="val 18900000"/>
            <a:gd name="adj2" fmla="val 2700000"/>
            <a:gd name="adj3" fmla="val 32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2C4937-A34A-4434-A034-4573864BF1AF}">
      <dsp:nvSpPr>
        <dsp:cNvPr id="0" name=""/>
        <dsp:cNvSpPr/>
      </dsp:nvSpPr>
      <dsp:spPr>
        <a:xfrm>
          <a:off x="517989" y="313787"/>
          <a:ext cx="6664042" cy="57239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002" tIns="76200" rIns="76200" bIns="76200" numCol="1" spcCol="1270" anchor="ctr" anchorCtr="0">
          <a:noAutofit/>
        </a:bodyPr>
        <a:lstStyle/>
        <a:p>
          <a:pPr marL="0" lvl="0" indent="0" algn="l" defTabSz="1333500">
            <a:lnSpc>
              <a:spcPct val="90000"/>
            </a:lnSpc>
            <a:spcBef>
              <a:spcPct val="0"/>
            </a:spcBef>
            <a:spcAft>
              <a:spcPct val="35000"/>
            </a:spcAft>
            <a:buNone/>
          </a:pPr>
          <a:endParaRPr lang="en-GB" sz="3000" kern="1200"/>
        </a:p>
      </dsp:txBody>
      <dsp:txXfrm>
        <a:off x="517989" y="313787"/>
        <a:ext cx="6664042" cy="572393"/>
      </dsp:txXfrm>
    </dsp:sp>
    <dsp:sp modelId="{B5C6BC11-BDEA-45FE-A425-B302FC385136}">
      <dsp:nvSpPr>
        <dsp:cNvPr id="0" name=""/>
        <dsp:cNvSpPr/>
      </dsp:nvSpPr>
      <dsp:spPr>
        <a:xfrm>
          <a:off x="49484" y="205645"/>
          <a:ext cx="937010" cy="93701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B8B7DC4-EC43-4F96-A9A9-1EFCB6369028}">
      <dsp:nvSpPr>
        <dsp:cNvPr id="0" name=""/>
        <dsp:cNvSpPr/>
      </dsp:nvSpPr>
      <dsp:spPr>
        <a:xfrm>
          <a:off x="969016" y="1194839"/>
          <a:ext cx="6234275" cy="1002339"/>
        </a:xfrm>
        <a:prstGeom prst="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002" tIns="132080" rIns="132080" bIns="132080" numCol="1" spcCol="1270" anchor="ctr" anchorCtr="0">
          <a:noAutofit/>
        </a:bodyPr>
        <a:lstStyle/>
        <a:p>
          <a:pPr marL="0" lvl="0" indent="0" algn="l" defTabSz="2311400">
            <a:lnSpc>
              <a:spcPct val="90000"/>
            </a:lnSpc>
            <a:spcBef>
              <a:spcPct val="0"/>
            </a:spcBef>
            <a:spcAft>
              <a:spcPct val="35000"/>
            </a:spcAft>
            <a:buNone/>
          </a:pPr>
          <a:endParaRPr lang="en-GB" sz="5200" kern="1200"/>
        </a:p>
      </dsp:txBody>
      <dsp:txXfrm>
        <a:off x="969016" y="1194839"/>
        <a:ext cx="6234275" cy="1002339"/>
      </dsp:txXfrm>
    </dsp:sp>
    <dsp:sp modelId="{6875B0C5-052B-4C81-B834-3ED27D512CEB}">
      <dsp:nvSpPr>
        <dsp:cNvPr id="0" name=""/>
        <dsp:cNvSpPr/>
      </dsp:nvSpPr>
      <dsp:spPr>
        <a:xfrm>
          <a:off x="479252" y="1330253"/>
          <a:ext cx="937010" cy="93701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2252848"/>
              <a:satOff val="-5806"/>
              <a:lumOff val="-3922"/>
              <a:alphaOff val="0"/>
            </a:schemeClr>
          </a:solidFill>
          <a:prstDash val="solid"/>
          <a:miter lim="800000"/>
        </a:ln>
        <a:effectLst/>
      </dsp:spPr>
      <dsp:style>
        <a:lnRef idx="1">
          <a:scrgbClr r="0" g="0" b="0"/>
        </a:lnRef>
        <a:fillRef idx="2">
          <a:scrgbClr r="0" g="0" b="0"/>
        </a:fillRef>
        <a:effectRef idx="0">
          <a:scrgbClr r="0" g="0" b="0"/>
        </a:effectRef>
        <a:fontRef idx="minor"/>
      </dsp:style>
    </dsp:sp>
    <dsp:sp modelId="{1229F7CB-3213-414C-AC5F-DEF5154E6137}">
      <dsp:nvSpPr>
        <dsp:cNvPr id="0" name=""/>
        <dsp:cNvSpPr/>
      </dsp:nvSpPr>
      <dsp:spPr>
        <a:xfrm>
          <a:off x="952183" y="2415738"/>
          <a:ext cx="6234275" cy="653508"/>
        </a:xfrm>
        <a:prstGeom prst="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002" tIns="86360" rIns="86360" bIns="86360" numCol="1" spcCol="1270" anchor="ctr" anchorCtr="0">
          <a:noAutofit/>
        </a:bodyPr>
        <a:lstStyle/>
        <a:p>
          <a:pPr marL="0" lvl="0" indent="0" algn="l" defTabSz="1511300">
            <a:lnSpc>
              <a:spcPct val="90000"/>
            </a:lnSpc>
            <a:spcBef>
              <a:spcPct val="0"/>
            </a:spcBef>
            <a:spcAft>
              <a:spcPct val="35000"/>
            </a:spcAft>
            <a:buNone/>
          </a:pPr>
          <a:endParaRPr lang="en-GB" sz="3400" kern="1200"/>
        </a:p>
      </dsp:txBody>
      <dsp:txXfrm>
        <a:off x="952183" y="2415738"/>
        <a:ext cx="6234275" cy="653508"/>
      </dsp:txXfrm>
    </dsp:sp>
    <dsp:sp modelId="{030E5660-5C3F-4C10-8A38-53D4A8086E03}">
      <dsp:nvSpPr>
        <dsp:cNvPr id="0" name=""/>
        <dsp:cNvSpPr/>
      </dsp:nvSpPr>
      <dsp:spPr>
        <a:xfrm>
          <a:off x="479252" y="2454860"/>
          <a:ext cx="937010" cy="93701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2">
          <a:scrgbClr r="0" g="0" b="0"/>
        </a:fillRef>
        <a:effectRef idx="0">
          <a:scrgbClr r="0" g="0" b="0"/>
        </a:effectRef>
        <a:fontRef idx="minor"/>
      </dsp:style>
    </dsp:sp>
    <dsp:sp modelId="{0F5C3D05-2C34-47C6-925B-9905523BB723}">
      <dsp:nvSpPr>
        <dsp:cNvPr id="0" name=""/>
        <dsp:cNvSpPr/>
      </dsp:nvSpPr>
      <dsp:spPr>
        <a:xfrm>
          <a:off x="420061" y="3278690"/>
          <a:ext cx="6791659" cy="1593960"/>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002" tIns="162560" rIns="162560" bIns="162560" numCol="1" spcCol="1270" anchor="ctr" anchorCtr="0">
          <a:noAutofit/>
        </a:bodyPr>
        <a:lstStyle/>
        <a:p>
          <a:pPr marL="0" lvl="0" indent="0" algn="l" defTabSz="2844800">
            <a:lnSpc>
              <a:spcPct val="90000"/>
            </a:lnSpc>
            <a:spcBef>
              <a:spcPct val="0"/>
            </a:spcBef>
            <a:spcAft>
              <a:spcPct val="35000"/>
            </a:spcAft>
            <a:buNone/>
          </a:pPr>
          <a:endParaRPr lang="en-GB" sz="6400" kern="1200"/>
        </a:p>
      </dsp:txBody>
      <dsp:txXfrm>
        <a:off x="420061" y="3278690"/>
        <a:ext cx="6791659" cy="1593960"/>
      </dsp:txXfrm>
    </dsp:sp>
    <dsp:sp modelId="{7E2B63A5-F9E0-4955-8A3B-1950381E1922}">
      <dsp:nvSpPr>
        <dsp:cNvPr id="0" name=""/>
        <dsp:cNvSpPr/>
      </dsp:nvSpPr>
      <dsp:spPr>
        <a:xfrm>
          <a:off x="48453" y="3639418"/>
          <a:ext cx="937010" cy="93701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00.088"/>
    </inkml:context>
    <inkml:brush xml:id="br0">
      <inkml:brushProperty name="width" value="0.035" units="cm"/>
      <inkml:brushProperty name="height" value="0.035" units="cm"/>
      <inkml:brushProperty name="color" value="#41B6E6"/>
    </inkml:brush>
  </inkml:definitions>
  <inkml:trace contextRef="#ctx0" brushRef="#br0">0 2 24575,'0'-2'0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35.077"/>
    </inkml:context>
    <inkml:brush xml:id="br0">
      <inkml:brushProperty name="width" value="0.035" units="cm"/>
      <inkml:brushProperty name="height" value="0.035" units="cm"/>
      <inkml:brushProperty name="color" value="#41B6E6"/>
    </inkml:brush>
  </inkml:definitions>
  <inkml:trace contextRef="#ctx0" brushRef="#br0">1 1 24575,'1'0'0,"2"0"0,2 0 0,2 0 0,0 0 0,0 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48.471"/>
    </inkml:context>
    <inkml:brush xml:id="br0">
      <inkml:brushProperty name="width" value="0.035" units="cm"/>
      <inkml:brushProperty name="height" value="0.035" units="cm"/>
      <inkml:brushProperty name="color" value="#41B6E6"/>
    </inkml:brush>
  </inkml:definitions>
  <inkml:trace contextRef="#ctx0" brushRef="#br0">1 3 24575,'30'-1'0,"18"-1"0,-38 4 0,-21 3 0,-31 15 0,28-3 0,14-16 0,0-1 0,0 1 0,0-1 0,0 1 0,1 0 0,-1-1 0,0 1 0,0 0 0,0-1 0,1 1 0,-1-1 0,0 1 0,1 0 0,-1-1 0,0 1 0,1-1 0,-1 1 0,1-1 0,-1 1 0,1-1 0,-1 0 0,1 1 0,-1-1 0,1 0 0,-1 1 0,1-1 0,0 0 0,-1 1 0,1-1 0,-1 0 0,2 0 0,1 1 0,1 0 0,0 0 0,0 0 0,0 0 0,-1-1 0,1 0 0,0 0 0,0 0 0,0 0 0,0-1 0,0 1 0,-1-1 0,1 0 0,0 0 0,5-3 0,-28 2 0,17 1 0,-1 0 0,1 0 0,-1 1 0,0-1 0,1 1 0,-1 0 0,0 0 0,0 0 0,1 0 0,-1 0 0,0 0 0,-3 2 0,5-2 0,1 0 0,-1 0 0,1 0 0,-1 1 0,1-1 0,-1 0 0,0 1 0,1-1 0,0 0 0,-1 1 0,1-1 0,-1 1 0,1-1 0,-1 0 0,1 1 0,0-1 0,-1 1 0,1 0 0,0-1 0,0 1 0,-1-1 0,1 1 0,0-1 0,0 1 0,0 0 0,0-1 0,0 1 0,0-1 0,0 1 0,0 0 0,0-1 0,0 1 0,0-1 0,0 1 0,0-1 0,0 1 0,0 0 0,1-1 0,-1 1 0,0-1 0,1 1 0,-1-1 0,0 1 0,1-1 0,-1 1 0,0-1 0,1 1 0,-1-1 0,1 0 0,-1 1 0,1-1 0,0 1 0,0 0 0,1 0 0,-1 0 0,1 0 0,0 0 0,-1 0 0,1-1 0,0 1 0,0 0 0,-1-1 0,1 0 0,0 1 0,0-1 0,0 0 0,0 0 0,0 0 0,2 0 0,11-4-1365,-7 2-5461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1.662"/>
    </inkml:context>
    <inkml:brush xml:id="br0">
      <inkml:brushProperty name="width" value="0.035" units="cm"/>
      <inkml:brushProperty name="height" value="0.035" units="cm"/>
      <inkml:brushProperty name="color" value="#41B6E6"/>
    </inkml:brush>
  </inkml:definitions>
  <inkml:trace contextRef="#ctx0" brushRef="#br0">1 9 24575,'1'-1'0,"2"-1"0,2 0 0,2 1 0,0 0 0,1 0 0,1 1 0,-1 0 0,1 0 0,-2 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4.577"/>
    </inkml:context>
    <inkml:brush xml:id="br0">
      <inkml:brushProperty name="width" value="0.035" units="cm"/>
      <inkml:brushProperty name="height" value="0.035" units="cm"/>
      <inkml:brushProperty name="color" value="#41B6E6"/>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6.410"/>
    </inkml:context>
    <inkml:brush xml:id="br0">
      <inkml:brushProperty name="width" value="0.035" units="cm"/>
      <inkml:brushProperty name="height" value="0.035" units="cm"/>
      <inkml:brushProperty name="color" value="#41B6E6"/>
    </inkml:brush>
  </inkml:definitions>
  <inkml:trace contextRef="#ctx0" brushRef="#br0">0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7.276"/>
    </inkml:context>
    <inkml:brush xml:id="br0">
      <inkml:brushProperty name="width" value="0.035" units="cm"/>
      <inkml:brushProperty name="height" value="0.035" units="cm"/>
      <inkml:brushProperty name="color" value="#41B6E6"/>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38.876"/>
    </inkml:context>
    <inkml:brush xml:id="br0">
      <inkml:brushProperty name="width" value="0.035" units="cm"/>
      <inkml:brushProperty name="height" value="0.035" units="cm"/>
      <inkml:brushProperty name="color" value="#41B6E6"/>
    </inkml:brush>
  </inkml:definitions>
  <inkml:trace contextRef="#ctx0" brushRef="#br0">1 5 24575,'1'0'0,"2"0"0,2 0 0,2 0 0,0 0 0,2 0 0,-2-1 0,-2-2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40.911"/>
    </inkml:context>
    <inkml:brush xml:id="br0">
      <inkml:brushProperty name="width" value="0.035" units="cm"/>
      <inkml:brushProperty name="height" value="0.035" units="cm"/>
      <inkml:brushProperty name="color" value="#41B6E6"/>
    </inkml:brush>
  </inkml:definitions>
  <inkml:trace contextRef="#ctx0" brushRef="#br0">1 0 24575,'1'0'0,"2"0"0,3 0 0,0 0 0,2 0 0,0 0 0,2 0 0,0 0 0,1 0 0,-1 0 0,-2 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9.277"/>
    </inkml:context>
    <inkml:brush xml:id="br0">
      <inkml:brushProperty name="width" value="0.035" units="cm"/>
      <inkml:brushProperty name="height" value="0.035" units="cm"/>
      <inkml:brushProperty name="color" value="#41B6E6"/>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04.981"/>
    </inkml:context>
    <inkml:brush xml:id="br0">
      <inkml:brushProperty name="width" value="0.035" units="cm"/>
      <inkml:brushProperty name="height" value="0.035" units="cm"/>
      <inkml:brushProperty name="color" value="#41B6E6"/>
    </inkml:brush>
  </inkml:definitions>
  <inkml:trace contextRef="#ctx0" brushRef="#br0">22 0 24575,'-1'1'0,"1"-1"0,0 0 0,0 1 0,0-1 0,0 1 0,0-1 0,0 1 0,-1-1 0,1 0 0,0 1 0,0-1 0,-1 1 0,1-1 0,0 0 0,-1 1 0,1-1 0,0 0 0,-1 1 0,1-1 0,0 0 0,-1 0 0,1 1 0,-1-1 0,1 0 0,-1 0 0,1 0 0,0 0 0,-1 1 0,1-1 0,-1 0 0,1 0 0,-1 0 0,1 0 0,-1 0 0,1 0 0,-1 0 0,1 0 0,0 0 0,-1-1 0,1 1 0,-1 0 0,1 0 0,-1-1 0,-5 2 0,13 7 0,3 32-1365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07.161"/>
    </inkml:context>
    <inkml:brush xml:id="br0">
      <inkml:brushProperty name="width" value="0.035" units="cm"/>
      <inkml:brushProperty name="height" value="0.035" units="cm"/>
      <inkml:brushProperty name="color" value="#41B6E6"/>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19.061"/>
    </inkml:context>
    <inkml:brush xml:id="br0">
      <inkml:brushProperty name="width" value="0.035" units="cm"/>
      <inkml:brushProperty name="height" value="0.035" units="cm"/>
      <inkml:brushProperty name="color" value="#41B6E6"/>
    </inkml:brush>
  </inkml:definitions>
  <inkml:trace contextRef="#ctx0" brushRef="#br0">1 42 24575,'0'-2'0,"1"-1"0,1-2 0,-1-2 0,1 0 0,0 0 0,2 2 0,2 1 0,0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19.428"/>
    </inkml:context>
    <inkml:brush xml:id="br0">
      <inkml:brushProperty name="width" value="0.035" units="cm"/>
      <inkml:brushProperty name="height" value="0.035" units="cm"/>
      <inkml:brushProperty name="color" value="#41B6E6"/>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23.727"/>
    </inkml:context>
    <inkml:brush xml:id="br0">
      <inkml:brushProperty name="width" value="0.035" units="cm"/>
      <inkml:brushProperty name="height" value="0.035" units="cm"/>
      <inkml:brushProperty name="color" value="#41B6E6"/>
    </inkml:brush>
  </inkml:definitions>
  <inkml:trace contextRef="#ctx0" brushRef="#br0">45 36 24575,'-15'-2'0,"14"-3"0,2 4 0,0 0 0,0 0 0,1 0 0,-1 0 0,0 0 0,1 1 0,-1-1 0,1 0 0,-1 1 0,0-1 0,1 1 0,0 0 0,2-1 0,-4 1 0,0 0 0,1 0 0,-1 0 0,1 1 0,-1-1 0,0 0 0,1 0 0,-1 0 0,0 0 0,1 0 0,-1-1 0,0 1 0,1 0 0,-1 0 0,0 0 0,1 0 0,-1 0 0,0 0 0,1-1 0,-1 1 0,0 0 0,1 0 0,-1 0 0,0-1 0,1 1 0,-1 0 0,0 0 0,0-1 0,0 1 0,1 0 0,-1-1 0,0 1 0,0 0 0,0-1 0,0 1 0,1 0 0,-1-1 0,0 1 0,0-1 0,-13-7 0,12 7 0,0 1 0,0-1 0,0 1 0,0 0 0,-1-1 0,1 1 0,0 0 0,0 0 0,0 0 0,0 0 0,-1 0 0,1 0 0,0 0 0,0 0 0,0 1 0,0-1 0,0 0 0,-1 1 0,1-1 0,0 1 0,0-1 0,0 1 0,0-1 0,0 1 0,0 0 0,0-1 0,1 1 0,-1 0 0,0 0 0,0 0 0,1 0 0,-1 0 0,0 0 0,1 0 0,-2 2 0,2-3 0,0 0 0,0 0 0,0 1 0,0-1 0,0 0 0,0 0 0,0 1 0,0-1 0,0 0 0,-1 0 0,1 0 0,0 1 0,0-1 0,0 0 0,0 0 0,0 0 0,-1 1 0,1-1 0,0 0 0,0 0 0,0 0 0,-1 0 0,1 0 0,0 1 0,0-1 0,-1 0 0,1 0 0,0 0 0,0 0 0,-1 0 0,1 0 0,0 0 0,0 0 0,-1 0 0,1 0 0,0 0 0,0 0 0,-1 0 0,1 0 0,0 0 0,0 0 0,-1 0 0,1 0 0,0-1 0,0 1 0,0 0 0,-1 0 0,1 0 0,0 0 0,0 0 0,0 0 0,-1-1 0,1 1 0,0 0 0,0 0 0,0 0 0,0-1 0,0 1 0,-1 0 0,1 0 0,0-1 0,0 1 0,0 0 0,0 0 0,0-1 0,0 1 0,0-1 0,0 0 0,0 1 0,0-1 0,0 1 0,0-1 0,0 0 0,0 1 0,0-1 0,0 1 0,1-1 0,-1 1 0,0-1 0,0 0 0,1 1 0,-1-1 0,0 1 0,1-1 0,-1 1 0,0 0 0,1-1 0,-1 1 0,1-1 0,-1 1 0,1 0 0,-1-1 0,1 1 0,-1 0 0,1-1 0,-1 1 0,1 0 0,-1 0 0,1 0 0,0 0 0,-1-1 0,1 1 0,-1 0 0,1 0 0,0 0 0,-1 0 0,1 0 0,-1 0 0,1 1 0,0-1 0,47-1 120,-32 2-321,-34-1-1083,11 0-5542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25.873"/>
    </inkml:context>
    <inkml:brush xml:id="br0">
      <inkml:brushProperty name="width" value="0.035" units="cm"/>
      <inkml:brushProperty name="height" value="0.035" units="cm"/>
      <inkml:brushProperty name="color" value="#41B6E6"/>
    </inkml:brush>
  </inkml:definitions>
  <inkml:trace contextRef="#ctx0" brushRef="#br0">1 0 24575,'1'0'0,"3"0"0,1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27.511"/>
    </inkml:context>
    <inkml:brush xml:id="br0">
      <inkml:brushProperty name="width" value="0.035" units="cm"/>
      <inkml:brushProperty name="height" value="0.035" units="cm"/>
      <inkml:brushProperty name="color" value="#41B6E6"/>
    </inkml:brush>
  </inkml:definitions>
  <inkml:trace contextRef="#ctx0" brushRef="#br0">0 2 24575,'2'0'0,"1"0"0,2 0 0,1 0 0,2 0 0,-1-2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32.294"/>
    </inkml:context>
    <inkml:brush xml:id="br0">
      <inkml:brushProperty name="width" value="0.035" units="cm"/>
      <inkml:brushProperty name="height" value="0.035" units="cm"/>
      <inkml:brushProperty name="color" value="#41B6E6"/>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3E4C8-5266-BD45-BEE3-8BE60A382ACD}" type="datetimeFigureOut">
              <a:rPr lang="en-US" smtClean="0"/>
              <a:t>3/9/2025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16D15-5FCE-7B4E-B07D-01BCA69A567B}" type="slidenum">
              <a:rPr lang="en-US" smtClean="0"/>
              <a:t>‹#›</a:t>
            </a:fld>
            <a:endParaRPr lang="en-US"/>
          </a:p>
        </p:txBody>
      </p:sp>
    </p:spTree>
    <p:extLst>
      <p:ext uri="{BB962C8B-B14F-4D97-AF65-F5344CB8AC3E}">
        <p14:creationId xmlns:p14="http://schemas.microsoft.com/office/powerpoint/2010/main" val="6171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016D15-5FCE-7B4E-B07D-01BCA69A567B}" type="slidenum">
              <a:rPr lang="en-US" smtClean="0"/>
              <a:t>2</a:t>
            </a:fld>
            <a:endParaRPr lang="en-US"/>
          </a:p>
        </p:txBody>
      </p:sp>
    </p:spTree>
    <p:extLst>
      <p:ext uri="{BB962C8B-B14F-4D97-AF65-F5344CB8AC3E}">
        <p14:creationId xmlns:p14="http://schemas.microsoft.com/office/powerpoint/2010/main" val="331708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016D15-5FCE-7B4E-B07D-01BCA69A567B}" type="slidenum">
              <a:rPr lang="en-US" smtClean="0"/>
              <a:t>3</a:t>
            </a:fld>
            <a:endParaRPr lang="en-US"/>
          </a:p>
        </p:txBody>
      </p:sp>
    </p:spTree>
    <p:extLst>
      <p:ext uri="{BB962C8B-B14F-4D97-AF65-F5344CB8AC3E}">
        <p14:creationId xmlns:p14="http://schemas.microsoft.com/office/powerpoint/2010/main" val="359114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16D15-5FCE-7B4E-B07D-01BCA69A56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438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0016D15-5FCE-7B4E-B07D-01BCA69A567B}" type="slidenum">
              <a:rPr lang="en-US" smtClean="0"/>
              <a:t>7</a:t>
            </a:fld>
            <a:endParaRPr lang="en-US"/>
          </a:p>
        </p:txBody>
      </p:sp>
    </p:spTree>
    <p:extLst>
      <p:ext uri="{BB962C8B-B14F-4D97-AF65-F5344CB8AC3E}">
        <p14:creationId xmlns:p14="http://schemas.microsoft.com/office/powerpoint/2010/main" val="2489097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e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7.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7.jpe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5.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7.jpe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7.jpe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6.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11">
            <a:extLst>
              <a:ext uri="{FF2B5EF4-FFF2-40B4-BE49-F238E27FC236}">
                <a16:creationId xmlns:a16="http://schemas.microsoft.com/office/drawing/2014/main" id="{5CE7208A-CB2C-46AB-9FEB-6DDBFD361814}"/>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26188715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832D41F6-6A32-4324-8326-0EA8307BF3B1}"/>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D1CD71C6-1CD6-4EDF-83A4-BA7E1B69A336}"/>
              </a:ext>
            </a:extLst>
          </p:cNvPr>
          <p:cNvSpPr>
            <a:spLocks noGrp="1"/>
          </p:cNvSpPr>
          <p:nvPr>
            <p:ph idx="1"/>
          </p:nvPr>
        </p:nvSpPr>
        <p:spPr>
          <a:xfrm>
            <a:off x="489856" y="1191491"/>
            <a:ext cx="11147961" cy="5241200"/>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11">
            <a:extLst>
              <a:ext uri="{FF2B5EF4-FFF2-40B4-BE49-F238E27FC236}">
                <a16:creationId xmlns:a16="http://schemas.microsoft.com/office/drawing/2014/main" id="{A1B5ED76-7869-4528-AD1C-1E2B5B3951EE}"/>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65667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832D41F6-6A32-4324-8326-0EA8307BF3B1}"/>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D1CD71C6-1CD6-4EDF-83A4-BA7E1B69A336}"/>
              </a:ext>
            </a:extLst>
          </p:cNvPr>
          <p:cNvSpPr>
            <a:spLocks noGrp="1"/>
          </p:cNvSpPr>
          <p:nvPr>
            <p:ph idx="1"/>
          </p:nvPr>
        </p:nvSpPr>
        <p:spPr>
          <a:xfrm>
            <a:off x="489856" y="1191491"/>
            <a:ext cx="11147961" cy="5241200"/>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11">
            <a:extLst>
              <a:ext uri="{FF2B5EF4-FFF2-40B4-BE49-F238E27FC236}">
                <a16:creationId xmlns:a16="http://schemas.microsoft.com/office/drawing/2014/main" id="{A1B5ED76-7869-4528-AD1C-1E2B5B3951EE}"/>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65667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 Image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7503260" cy="610589"/>
          </a:xfrm>
        </p:spPr>
        <p:txBody>
          <a:bodyPr anchor="t">
            <a:normAutofit/>
          </a:bodyPr>
          <a:lstStyle>
            <a:lvl1pPr>
              <a:defRPr sz="2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BDC64E37-4A0F-ED47-8FD6-0780DA5C74D4}"/>
              </a:ext>
            </a:extLst>
          </p:cNvPr>
          <p:cNvSpPr>
            <a:spLocks noGrp="1"/>
          </p:cNvSpPr>
          <p:nvPr>
            <p:ph type="sldNum" sz="quarter" idx="12"/>
          </p:nvPr>
        </p:nvSpPr>
        <p:spPr/>
        <p:txBody>
          <a:bodyPr/>
          <a:lstStyle/>
          <a:p>
            <a:fld id="{79B1A236-F7F7-FA48-A909-8CCE9CB60875}" type="slidenum">
              <a:rPr lang="en-US" smtClean="0"/>
              <a:t>‹#›</a:t>
            </a:fld>
            <a:endParaRPr lang="en-US"/>
          </a:p>
        </p:txBody>
      </p:sp>
      <p:pic>
        <p:nvPicPr>
          <p:cNvPr id="25" name="Picture 24">
            <a:extLst>
              <a:ext uri="{FF2B5EF4-FFF2-40B4-BE49-F238E27FC236}">
                <a16:creationId xmlns:a16="http://schemas.microsoft.com/office/drawing/2014/main" id="{CEAE4CAC-95CF-1444-A75C-DF0F8C56E1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9857" y="6102069"/>
            <a:ext cx="1555532" cy="387913"/>
          </a:xfrm>
          <a:prstGeom prst="rect">
            <a:avLst/>
          </a:prstGeom>
        </p:spPr>
      </p:pic>
      <p:sp>
        <p:nvSpPr>
          <p:cNvPr id="23" name="Picture Placeholder 22">
            <a:extLst>
              <a:ext uri="{FF2B5EF4-FFF2-40B4-BE49-F238E27FC236}">
                <a16:creationId xmlns:a16="http://schemas.microsoft.com/office/drawing/2014/main" id="{605F4236-AE2F-C54C-B530-C94C8DCB4418}"/>
              </a:ext>
            </a:extLst>
          </p:cNvPr>
          <p:cNvSpPr>
            <a:spLocks noGrp="1"/>
          </p:cNvSpPr>
          <p:nvPr>
            <p:ph type="pic" sz="quarter" idx="14" hasCustomPrompt="1"/>
          </p:nvPr>
        </p:nvSpPr>
        <p:spPr>
          <a:xfrm>
            <a:off x="7057984" y="1021057"/>
            <a:ext cx="6840000" cy="684000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
        <p:nvSpPr>
          <p:cNvPr id="7" name="Content Placeholder 2">
            <a:extLst>
              <a:ext uri="{FF2B5EF4-FFF2-40B4-BE49-F238E27FC236}">
                <a16:creationId xmlns:a16="http://schemas.microsoft.com/office/drawing/2014/main" id="{EF5710EB-9C53-4C12-B518-A2A445E863CD}"/>
              </a:ext>
            </a:extLst>
          </p:cNvPr>
          <p:cNvSpPr>
            <a:spLocks noGrp="1"/>
          </p:cNvSpPr>
          <p:nvPr>
            <p:ph idx="1"/>
          </p:nvPr>
        </p:nvSpPr>
        <p:spPr>
          <a:xfrm>
            <a:off x="489857" y="1246909"/>
            <a:ext cx="6312726" cy="4308764"/>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403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EFA1F841-A484-484F-9A9A-2192F3DF9018}"/>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9B499EFC-D5E2-4CD5-B83C-1ABFFE500BCD}"/>
              </a:ext>
            </a:extLst>
          </p:cNvPr>
          <p:cNvSpPr>
            <a:spLocks noGrp="1"/>
          </p:cNvSpPr>
          <p:nvPr>
            <p:ph idx="1"/>
          </p:nvPr>
        </p:nvSpPr>
        <p:spPr>
          <a:xfrm>
            <a:off x="489856" y="1136073"/>
            <a:ext cx="11147961" cy="5296618"/>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3B586EA-20BD-4248-B45F-730DCAC5F02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14771" y="329315"/>
            <a:ext cx="1581372" cy="392400"/>
          </a:xfrm>
          <a:prstGeom prst="rect">
            <a:avLst/>
          </a:prstGeom>
        </p:spPr>
      </p:pic>
      <p:sp>
        <p:nvSpPr>
          <p:cNvPr id="8" name="TextBox 11">
            <a:extLst>
              <a:ext uri="{FF2B5EF4-FFF2-40B4-BE49-F238E27FC236}">
                <a16:creationId xmlns:a16="http://schemas.microsoft.com/office/drawing/2014/main" id="{BABD4F54-2FD3-4A8B-ADF5-3BBB3EC10E57}"/>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07307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7AF5B-7520-5E4E-AEF8-AF1F4DE952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11" name="Picture Placeholder 10">
            <a:extLst>
              <a:ext uri="{FF2B5EF4-FFF2-40B4-BE49-F238E27FC236}">
                <a16:creationId xmlns:a16="http://schemas.microsoft.com/office/drawing/2014/main" id="{B9E0B650-E0D5-804F-8AC1-ADA94E09EDA8}"/>
              </a:ext>
            </a:extLst>
          </p:cNvPr>
          <p:cNvSpPr>
            <a:spLocks noGrp="1"/>
          </p:cNvSpPr>
          <p:nvPr>
            <p:ph type="pic" sz="quarter" idx="13" hasCustomPrompt="1"/>
          </p:nvPr>
        </p:nvSpPr>
        <p:spPr>
          <a:xfrm>
            <a:off x="-392083" y="-207394"/>
            <a:ext cx="13006499" cy="6856311"/>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6499" h="6856311">
                <a:moveTo>
                  <a:pt x="1524861" y="4576"/>
                </a:moveTo>
                <a:lnTo>
                  <a:pt x="12553741" y="74915"/>
                </a:lnTo>
                <a:lnTo>
                  <a:pt x="13006499" y="81322"/>
                </a:lnTo>
                <a:lnTo>
                  <a:pt x="12976166" y="4990358"/>
                </a:lnTo>
                <a:cubicBezTo>
                  <a:pt x="12832730" y="5370620"/>
                  <a:pt x="9120702" y="6219885"/>
                  <a:pt x="7395850" y="6485916"/>
                </a:cubicBezTo>
                <a:cubicBezTo>
                  <a:pt x="5068964" y="6760836"/>
                  <a:pt x="3552758" y="6970088"/>
                  <a:pt x="371789" y="6787805"/>
                </a:cubicBezTo>
                <a:cubicBezTo>
                  <a:pt x="113255" y="6752197"/>
                  <a:pt x="22615" y="6778318"/>
                  <a:pt x="24473" y="6676098"/>
                </a:cubicBezTo>
                <a:cubicBezTo>
                  <a:pt x="24473" y="4771106"/>
                  <a:pt x="0" y="2449691"/>
                  <a:pt x="0" y="544699"/>
                </a:cubicBezTo>
                <a:cubicBezTo>
                  <a:pt x="0" y="-86575"/>
                  <a:pt x="893587" y="4576"/>
                  <a:pt x="1524861" y="4576"/>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30197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090FA25C-BFB1-134A-BE14-052409730F42}"/>
              </a:ext>
            </a:extLst>
          </p:cNvPr>
          <p:cNvSpPr>
            <a:spLocks noChangeAspect="1"/>
          </p:cNvSpPr>
          <p:nvPr userDrawn="1"/>
        </p:nvSpPr>
        <p:spPr>
          <a:xfrm>
            <a:off x="0" y="908170"/>
            <a:ext cx="12192000" cy="5949830"/>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a:t>
            </a:r>
          </a:p>
        </p:txBody>
      </p:sp>
      <p:sp>
        <p:nvSpPr>
          <p:cNvPr id="26" name="Freeform 25">
            <a:extLst>
              <a:ext uri="{FF2B5EF4-FFF2-40B4-BE49-F238E27FC236}">
                <a16:creationId xmlns:a16="http://schemas.microsoft.com/office/drawing/2014/main" id="{769FEBDB-E9D1-A145-91D7-7DAC3E7BB752}"/>
              </a:ext>
            </a:extLst>
          </p:cNvPr>
          <p:cNvSpPr>
            <a:spLocks noChangeAspect="1"/>
          </p:cNvSpPr>
          <p:nvPr userDrawn="1"/>
        </p:nvSpPr>
        <p:spPr>
          <a:xfrm>
            <a:off x="0" y="1137302"/>
            <a:ext cx="12192000" cy="5720698"/>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8327DDD-4D36-DC48-92FB-4706921A3A01}"/>
              </a:ext>
            </a:extLst>
          </p:cNvPr>
          <p:cNvSpPr>
            <a:spLocks noGrp="1"/>
          </p:cNvSpPr>
          <p:nvPr userDrawn="1">
            <p:ph type="subTitle" idx="1" hasCustomPrompt="1"/>
          </p:nvPr>
        </p:nvSpPr>
        <p:spPr>
          <a:xfrm>
            <a:off x="5289331"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information</a:t>
            </a:r>
          </a:p>
        </p:txBody>
      </p:sp>
      <p:pic>
        <p:nvPicPr>
          <p:cNvPr id="8" name="Picture 7">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088" y="477157"/>
            <a:ext cx="2304392" cy="571809"/>
          </a:xfrm>
          <a:prstGeom prst="rect">
            <a:avLst/>
          </a:prstGeom>
        </p:spPr>
      </p:pic>
      <p:sp>
        <p:nvSpPr>
          <p:cNvPr id="10" name="TextBox 9">
            <a:extLst>
              <a:ext uri="{FF2B5EF4-FFF2-40B4-BE49-F238E27FC236}">
                <a16:creationId xmlns:a16="http://schemas.microsoft.com/office/drawing/2014/main" id="{69B541BD-FAC5-BE48-9F62-129FB661C962}"/>
              </a:ext>
            </a:extLst>
          </p:cNvPr>
          <p:cNvSpPr txBox="1"/>
          <p:nvPr userDrawn="1"/>
        </p:nvSpPr>
        <p:spPr>
          <a:xfrm>
            <a:off x="7091855" y="3208283"/>
            <a:ext cx="4114800" cy="369332"/>
          </a:xfrm>
          <a:prstGeom prst="rect">
            <a:avLst/>
          </a:prstGeom>
          <a:noFill/>
        </p:spPr>
        <p:txBody>
          <a:bodyPr wrap="square" rtlCol="0">
            <a:spAutoFit/>
          </a:bodyPr>
          <a:lstStyle/>
          <a:p>
            <a:pPr algn="r"/>
            <a:r>
              <a:rPr lang="en-US">
                <a:solidFill>
                  <a:schemeClr val="bg1"/>
                </a:solidFill>
              </a:rPr>
              <a:t>For more information please contact:</a:t>
            </a:r>
          </a:p>
        </p:txBody>
      </p:sp>
      <p:sp>
        <p:nvSpPr>
          <p:cNvPr id="16" name="TextBox 15">
            <a:extLst>
              <a:ext uri="{FF2B5EF4-FFF2-40B4-BE49-F238E27FC236}">
                <a16:creationId xmlns:a16="http://schemas.microsoft.com/office/drawing/2014/main" id="{7BFA9D68-F375-9C44-A330-493987CA859B}"/>
              </a:ext>
            </a:extLst>
          </p:cNvPr>
          <p:cNvSpPr txBox="1"/>
          <p:nvPr userDrawn="1"/>
        </p:nvSpPr>
        <p:spPr>
          <a:xfrm>
            <a:off x="7091855" y="5452535"/>
            <a:ext cx="4114800" cy="646331"/>
          </a:xfrm>
          <a:prstGeom prst="rect">
            <a:avLst/>
          </a:prstGeom>
          <a:noFill/>
        </p:spPr>
        <p:txBody>
          <a:bodyPr wrap="square" rtlCol="0">
            <a:spAutoFit/>
          </a:bodyPr>
          <a:lstStyle/>
          <a:p>
            <a:pPr algn="r"/>
            <a:r>
              <a:rPr lang="en-US">
                <a:solidFill>
                  <a:srgbClr val="A4CD39"/>
                </a:solidFill>
              </a:rPr>
              <a:t>www.uclpartners.com</a:t>
            </a:r>
          </a:p>
          <a:p>
            <a:pPr algn="r"/>
            <a:r>
              <a:rPr lang="en-US">
                <a:solidFill>
                  <a:srgbClr val="A4CD39"/>
                </a:solidFill>
              </a:rPr>
              <a:t>@uclpartners</a:t>
            </a:r>
          </a:p>
        </p:txBody>
      </p:sp>
      <p:sp>
        <p:nvSpPr>
          <p:cNvPr id="17" name="TextBox 16">
            <a:extLst>
              <a:ext uri="{FF2B5EF4-FFF2-40B4-BE49-F238E27FC236}">
                <a16:creationId xmlns:a16="http://schemas.microsoft.com/office/drawing/2014/main" id="{FD800737-51FC-734E-A1FF-64AABB2E4BE6}"/>
              </a:ext>
            </a:extLst>
          </p:cNvPr>
          <p:cNvSpPr txBox="1"/>
          <p:nvPr userDrawn="1"/>
        </p:nvSpPr>
        <p:spPr>
          <a:xfrm>
            <a:off x="7091855" y="2281228"/>
            <a:ext cx="4114800" cy="707886"/>
          </a:xfrm>
          <a:prstGeom prst="rect">
            <a:avLst/>
          </a:prstGeom>
          <a:noFill/>
        </p:spPr>
        <p:txBody>
          <a:bodyPr wrap="square" rtlCol="0">
            <a:spAutoFit/>
          </a:bodyPr>
          <a:lstStyle/>
          <a:p>
            <a:pPr algn="r"/>
            <a:r>
              <a:rPr lang="en-US" sz="4000" b="0" i="0">
                <a:solidFill>
                  <a:srgbClr val="A4CD39"/>
                </a:solidFill>
                <a:latin typeface="Calibri Light" panose="020F0302020204030204" pitchFamily="34" charset="0"/>
                <a:cs typeface="Calibri Light" panose="020F0302020204030204" pitchFamily="34" charset="0"/>
              </a:rPr>
              <a:t>Thank you</a:t>
            </a:r>
          </a:p>
        </p:txBody>
      </p:sp>
      <p:sp>
        <p:nvSpPr>
          <p:cNvPr id="9" name="TextBox 11">
            <a:extLst>
              <a:ext uri="{FF2B5EF4-FFF2-40B4-BE49-F238E27FC236}">
                <a16:creationId xmlns:a16="http://schemas.microsoft.com/office/drawing/2014/main" id="{B9D83E16-814E-46E0-AE73-649E52704FD9}"/>
              </a:ext>
            </a:extLst>
          </p:cNvPr>
          <p:cNvSpPr txBox="1"/>
          <p:nvPr userDrawn="1"/>
        </p:nvSpPr>
        <p:spPr>
          <a:xfrm>
            <a:off x="266740" y="654446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1291200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7405C1D8-0F25-4641-8EBB-9CD72E701DEB}"/>
              </a:ext>
            </a:extLst>
          </p:cNvPr>
          <p:cNvSpPr txBox="1"/>
          <p:nvPr userDrawn="1"/>
        </p:nvSpPr>
        <p:spPr>
          <a:xfrm>
            <a:off x="363722" y="659463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2022</a:t>
            </a:r>
          </a:p>
        </p:txBody>
      </p:sp>
    </p:spTree>
    <p:extLst>
      <p:ext uri="{BB962C8B-B14F-4D97-AF65-F5344CB8AC3E}">
        <p14:creationId xmlns:p14="http://schemas.microsoft.com/office/powerpoint/2010/main" val="3382420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 Image">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8B2FC34-6AA3-C645-4144-C8C55A3AA50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167438" y="0"/>
            <a:ext cx="6024561" cy="6857999"/>
          </a:xfrm>
          <a:prstGeom prst="rect">
            <a:avLst/>
          </a:prstGeom>
        </p:spPr>
      </p:pic>
      <p:sp>
        <p:nvSpPr>
          <p:cNvPr id="3" name="Rectangle 2">
            <a:extLst>
              <a:ext uri="{FF2B5EF4-FFF2-40B4-BE49-F238E27FC236}">
                <a16:creationId xmlns:a16="http://schemas.microsoft.com/office/drawing/2014/main" id="{3891BC31-E352-0043-4341-DAE68E146DC0}"/>
              </a:ext>
            </a:extLst>
          </p:cNvPr>
          <p:cNvSpPr/>
          <p:nvPr userDrawn="1"/>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3" y="2420938"/>
            <a:ext cx="5581649" cy="1389062"/>
          </a:xfrm>
        </p:spPr>
        <p:txBody>
          <a:bodyPr/>
          <a:lstStyle>
            <a:lvl1pPr>
              <a:defRPr sz="4000"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598D41EE-FE66-2CFE-0FE6-929428E63DF9}"/>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469866CE-250D-EF16-8A26-C4DAD892608F}"/>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Tree>
    <p:extLst>
      <p:ext uri="{BB962C8B-B14F-4D97-AF65-F5344CB8AC3E}">
        <p14:creationId xmlns:p14="http://schemas.microsoft.com/office/powerpoint/2010/main" val="318638317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8">
            <a:extLst>
              <a:ext uri="{FF2B5EF4-FFF2-40B4-BE49-F238E27FC236}">
                <a16:creationId xmlns:a16="http://schemas.microsoft.com/office/drawing/2014/main" id="{9D2FEEF1-0F36-42F2-A099-D9557C0F6CAD}"/>
              </a:ext>
            </a:extLst>
          </p:cNvPr>
          <p:cNvSpPr txBox="1"/>
          <p:nvPr userDrawn="1"/>
        </p:nvSpPr>
        <p:spPr>
          <a:xfrm>
            <a:off x="273708" y="6593250"/>
            <a:ext cx="1794081" cy="246221"/>
          </a:xfrm>
          <a:prstGeom prst="rect">
            <a:avLst/>
          </a:prstGeom>
          <a:noFill/>
        </p:spPr>
        <p:txBody>
          <a:bodyPr wrap="none" rtlCol="0">
            <a:spAutoFit/>
          </a:bodyPr>
          <a:lstStyle/>
          <a:p>
            <a:r>
              <a:rPr lang="en-GB" sz="1000">
                <a:solidFill>
                  <a:schemeClr val="bg1"/>
                </a:solidFill>
              </a:rPr>
              <a:t>Copyright © UCLPartners 2022</a:t>
            </a:r>
          </a:p>
        </p:txBody>
      </p:sp>
    </p:spTree>
    <p:extLst>
      <p:ext uri="{BB962C8B-B14F-4D97-AF65-F5344CB8AC3E}">
        <p14:creationId xmlns:p14="http://schemas.microsoft.com/office/powerpoint/2010/main" val="389775376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ation Cover 2">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8997FC1-335B-7E47-93F2-8BE1DA9533DE}"/>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494377"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2396" y="-1440000"/>
            <a:ext cx="6840000" cy="6840000"/>
          </a:xfrm>
          <a:prstGeom prst="ellipse">
            <a:avLst/>
          </a:prstGeom>
        </p:spPr>
      </p:pic>
      <p:sp>
        <p:nvSpPr>
          <p:cNvPr id="13" name="Title 1">
            <a:extLst>
              <a:ext uri="{FF2B5EF4-FFF2-40B4-BE49-F238E27FC236}">
                <a16:creationId xmlns:a16="http://schemas.microsoft.com/office/drawing/2014/main" id="{5278DFA7-B064-964A-9BA7-34F617DC5669}"/>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2831A73A-E50C-0E43-978C-E70673578DF7}"/>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B2FF1A10-0640-4D74-9300-046A050E24B2}"/>
              </a:ext>
            </a:extLst>
          </p:cNvPr>
          <p:cNvSpPr txBox="1"/>
          <p:nvPr userDrawn="1"/>
        </p:nvSpPr>
        <p:spPr>
          <a:xfrm>
            <a:off x="273708" y="6593250"/>
            <a:ext cx="1794081" cy="246221"/>
          </a:xfrm>
          <a:prstGeom prst="rect">
            <a:avLst/>
          </a:prstGeom>
          <a:noFill/>
        </p:spPr>
        <p:txBody>
          <a:bodyPr wrap="none" rtlCol="0">
            <a:spAutoFit/>
          </a:bodyPr>
          <a:lstStyle/>
          <a:p>
            <a:r>
              <a:rPr lang="en-GB" sz="1000">
                <a:solidFill>
                  <a:schemeClr val="bg1"/>
                </a:solidFill>
              </a:rPr>
              <a:t>Copyright © UCLPartners 2022</a:t>
            </a:r>
          </a:p>
        </p:txBody>
      </p:sp>
    </p:spTree>
    <p:extLst>
      <p:ext uri="{BB962C8B-B14F-4D97-AF65-F5344CB8AC3E}">
        <p14:creationId xmlns:p14="http://schemas.microsoft.com/office/powerpoint/2010/main" val="32762870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11">
            <a:extLst>
              <a:ext uri="{FF2B5EF4-FFF2-40B4-BE49-F238E27FC236}">
                <a16:creationId xmlns:a16="http://schemas.microsoft.com/office/drawing/2014/main" id="{5CE7208A-CB2C-46AB-9FEB-6DDBFD361814}"/>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261887159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ation Cover 3">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FA17957-4107-1A4D-9046-EE90765D470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55161"/>
            <a:ext cx="6840000" cy="6855161"/>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7" name="Title 1">
            <a:extLst>
              <a:ext uri="{FF2B5EF4-FFF2-40B4-BE49-F238E27FC236}">
                <a16:creationId xmlns:a16="http://schemas.microsoft.com/office/drawing/2014/main" id="{B9308773-D7B5-9247-B462-66CEDF8BF591}"/>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8" name="Subtitle 2">
            <a:extLst>
              <a:ext uri="{FF2B5EF4-FFF2-40B4-BE49-F238E27FC236}">
                <a16:creationId xmlns:a16="http://schemas.microsoft.com/office/drawing/2014/main" id="{5D4D3394-1503-AD40-9790-1140C06728DA}"/>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9">
            <a:extLst>
              <a:ext uri="{FF2B5EF4-FFF2-40B4-BE49-F238E27FC236}">
                <a16:creationId xmlns:a16="http://schemas.microsoft.com/office/drawing/2014/main" id="{815C0D14-115A-45E6-95CC-449CDBD8D29F}"/>
              </a:ext>
            </a:extLst>
          </p:cNvPr>
          <p:cNvSpPr txBox="1"/>
          <p:nvPr userDrawn="1"/>
        </p:nvSpPr>
        <p:spPr>
          <a:xfrm>
            <a:off x="273708" y="6593250"/>
            <a:ext cx="1794081" cy="246221"/>
          </a:xfrm>
          <a:prstGeom prst="rect">
            <a:avLst/>
          </a:prstGeom>
          <a:noFill/>
        </p:spPr>
        <p:txBody>
          <a:bodyPr wrap="none" rtlCol="0">
            <a:spAutoFit/>
          </a:bodyPr>
          <a:lstStyle/>
          <a:p>
            <a:r>
              <a:rPr lang="en-GB" sz="1000">
                <a:solidFill>
                  <a:schemeClr val="bg1"/>
                </a:solidFill>
              </a:rPr>
              <a:t>Copyright © UCLPartners 2022</a:t>
            </a:r>
          </a:p>
        </p:txBody>
      </p:sp>
    </p:spTree>
    <p:extLst>
      <p:ext uri="{BB962C8B-B14F-4D97-AF65-F5344CB8AC3E}">
        <p14:creationId xmlns:p14="http://schemas.microsoft.com/office/powerpoint/2010/main" val="421908591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ation Cover 4">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8133941-9DD0-CE42-989C-05400A2E768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8" name="Picture 7">
            <a:extLst>
              <a:ext uri="{FF2B5EF4-FFF2-40B4-BE49-F238E27FC236}">
                <a16:creationId xmlns:a16="http://schemas.microsoft.com/office/drawing/2014/main" id="{4176E853-D7AC-EB46-B637-70986B2F7CFD}"/>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4" name="Title 1">
            <a:extLst>
              <a:ext uri="{FF2B5EF4-FFF2-40B4-BE49-F238E27FC236}">
                <a16:creationId xmlns:a16="http://schemas.microsoft.com/office/drawing/2014/main" id="{12FA1405-F8F5-B642-A12A-8AB05BC2360B}"/>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82CB3B28-6DDC-D54C-BCBD-347681DFE020}"/>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13863222-02DB-42A5-A51D-3E57D3075DFF}"/>
              </a:ext>
            </a:extLst>
          </p:cNvPr>
          <p:cNvSpPr txBox="1"/>
          <p:nvPr userDrawn="1"/>
        </p:nvSpPr>
        <p:spPr>
          <a:xfrm>
            <a:off x="273708" y="6593250"/>
            <a:ext cx="1794081" cy="246221"/>
          </a:xfrm>
          <a:prstGeom prst="rect">
            <a:avLst/>
          </a:prstGeom>
          <a:noFill/>
        </p:spPr>
        <p:txBody>
          <a:bodyPr wrap="none" rtlCol="0">
            <a:spAutoFit/>
          </a:bodyPr>
          <a:lstStyle/>
          <a:p>
            <a:r>
              <a:rPr lang="en-GB" sz="1000">
                <a:solidFill>
                  <a:schemeClr val="bg1"/>
                </a:solidFill>
              </a:rPr>
              <a:t>Copyright © UCLPartners 2022</a:t>
            </a:r>
          </a:p>
        </p:txBody>
      </p:sp>
    </p:spTree>
    <p:extLst>
      <p:ext uri="{BB962C8B-B14F-4D97-AF65-F5344CB8AC3E}">
        <p14:creationId xmlns:p14="http://schemas.microsoft.com/office/powerpoint/2010/main" val="144203790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ation Cover 5">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F756ED-6315-A84B-AB39-7402095B1CB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9" name="Picture 8">
            <a:extLst>
              <a:ext uri="{FF2B5EF4-FFF2-40B4-BE49-F238E27FC236}">
                <a16:creationId xmlns:a16="http://schemas.microsoft.com/office/drawing/2014/main" id="{81FE30FA-9516-4C47-8956-87BEBFC9FB15}"/>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6" name="Title 1">
            <a:extLst>
              <a:ext uri="{FF2B5EF4-FFF2-40B4-BE49-F238E27FC236}">
                <a16:creationId xmlns:a16="http://schemas.microsoft.com/office/drawing/2014/main" id="{9654734B-14A1-E94F-B08A-31A8C175EBFA}"/>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4362945B-8B18-A947-BD4C-1786DB670129}"/>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73BEA85-532E-49AB-8C4A-9E265483E8CA}"/>
              </a:ext>
            </a:extLst>
          </p:cNvPr>
          <p:cNvSpPr txBox="1"/>
          <p:nvPr userDrawn="1"/>
        </p:nvSpPr>
        <p:spPr>
          <a:xfrm>
            <a:off x="273708" y="6593250"/>
            <a:ext cx="1794081" cy="246221"/>
          </a:xfrm>
          <a:prstGeom prst="rect">
            <a:avLst/>
          </a:prstGeom>
          <a:noFill/>
        </p:spPr>
        <p:txBody>
          <a:bodyPr wrap="none" rtlCol="0">
            <a:spAutoFit/>
          </a:bodyPr>
          <a:lstStyle/>
          <a:p>
            <a:r>
              <a:rPr lang="en-GB" sz="1000">
                <a:solidFill>
                  <a:schemeClr val="bg1"/>
                </a:solidFill>
              </a:rPr>
              <a:t>Copyright © UCLPartners 2022</a:t>
            </a:r>
          </a:p>
        </p:txBody>
      </p:sp>
    </p:spTree>
    <p:extLst>
      <p:ext uri="{BB962C8B-B14F-4D97-AF65-F5344CB8AC3E}">
        <p14:creationId xmlns:p14="http://schemas.microsoft.com/office/powerpoint/2010/main" val="273914848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ation Cover_change image">
    <p:bg>
      <p:bgRef idx="1001">
        <a:schemeClr val="bg1"/>
      </p:bgRef>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1A8BC93D-D133-2047-A9D8-86862D7A103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4A2D5411-BAC7-4DCC-9083-6139D45AD12A}"/>
              </a:ext>
            </a:extLst>
          </p:cNvPr>
          <p:cNvSpPr>
            <a:spLocks noGrp="1"/>
          </p:cNvSpPr>
          <p:nvPr>
            <p:ph type="pic" sz="quarter" idx="10"/>
          </p:nvPr>
        </p:nvSpPr>
        <p:spPr>
          <a:xfrm>
            <a:off x="-1788648" y="-1423608"/>
            <a:ext cx="6839999" cy="6840000"/>
          </a:xfrm>
          <a:prstGeom prst="flowChartConnector">
            <a:avLst/>
          </a:prstGeom>
        </p:spPr>
        <p:txBody>
          <a:bodyPr/>
          <a:lstStyle>
            <a:lvl1pPr>
              <a:defRPr/>
            </a:lvl1pPr>
          </a:lstStyle>
          <a:p>
            <a:r>
              <a:rPr lang="en-US"/>
              <a:t>Click icon to add picture</a:t>
            </a:r>
            <a:endParaRPr lang="en-GB"/>
          </a:p>
        </p:txBody>
      </p:sp>
      <p:sp>
        <p:nvSpPr>
          <p:cNvPr id="9" name="TextBox 8">
            <a:extLst>
              <a:ext uri="{FF2B5EF4-FFF2-40B4-BE49-F238E27FC236}">
                <a16:creationId xmlns:a16="http://schemas.microsoft.com/office/drawing/2014/main" id="{FE00B4A9-1DFE-47EE-B2ED-2E29FE832C40}"/>
              </a:ext>
            </a:extLst>
          </p:cNvPr>
          <p:cNvSpPr txBox="1"/>
          <p:nvPr userDrawn="1"/>
        </p:nvSpPr>
        <p:spPr>
          <a:xfrm>
            <a:off x="273708" y="6593250"/>
            <a:ext cx="1794081" cy="246221"/>
          </a:xfrm>
          <a:prstGeom prst="rect">
            <a:avLst/>
          </a:prstGeom>
          <a:noFill/>
        </p:spPr>
        <p:txBody>
          <a:bodyPr wrap="none" rtlCol="0">
            <a:spAutoFit/>
          </a:bodyPr>
          <a:lstStyle/>
          <a:p>
            <a:r>
              <a:rPr lang="en-GB" sz="1000">
                <a:solidFill>
                  <a:schemeClr val="bg1"/>
                </a:solidFill>
              </a:rPr>
              <a:t>Copyright © UCLPartners 2022</a:t>
            </a:r>
          </a:p>
        </p:txBody>
      </p:sp>
    </p:spTree>
    <p:extLst>
      <p:ext uri="{BB962C8B-B14F-4D97-AF65-F5344CB8AC3E}">
        <p14:creationId xmlns:p14="http://schemas.microsoft.com/office/powerpoint/2010/main" val="136220727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15375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0D1A9-6C06-944D-896B-AACF426C5E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958935"/>
            <a:ext cx="12192000" cy="1899065"/>
          </a:xfrm>
          <a:prstGeom prst="rect">
            <a:avLst/>
          </a:prstGeom>
        </p:spPr>
      </p:pic>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883403" y="1166058"/>
            <a:ext cx="10470396" cy="4351338"/>
          </a:xfrm>
        </p:spPr>
        <p:txBody>
          <a:bodyPr anchor="ctr">
            <a:normAutofit/>
          </a:bodyPr>
          <a:lstStyle>
            <a:lvl1pPr marL="0" indent="0">
              <a:buNone/>
              <a:defRPr sz="38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92A4317D-5B1E-8C4B-A51E-18C32DEFD1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3143" y="6104077"/>
            <a:ext cx="1555200" cy="385905"/>
          </a:xfrm>
          <a:prstGeom prst="rect">
            <a:avLst/>
          </a:prstGeom>
        </p:spPr>
      </p:pic>
    </p:spTree>
    <p:extLst>
      <p:ext uri="{BB962C8B-B14F-4D97-AF65-F5344CB8AC3E}">
        <p14:creationId xmlns:p14="http://schemas.microsoft.com/office/powerpoint/2010/main" val="191010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llout Quote/Statement ">
    <p:bg>
      <p:bgPr>
        <a:solidFill>
          <a:srgbClr val="15375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6063626" y="1166058"/>
            <a:ext cx="5290174" cy="4351338"/>
          </a:xfrm>
        </p:spPr>
        <p:txBody>
          <a:bodyPr anchor="ctr">
            <a:normAutofit/>
          </a:bodyPr>
          <a:lstStyle>
            <a:lvl1pPr marL="0" indent="0">
              <a:buNone/>
              <a:defRPr sz="3500" b="0" i="0">
                <a:solidFill>
                  <a:srgbClr val="42B6E6"/>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9" name="Picture Placeholder 22">
            <a:extLst>
              <a:ext uri="{FF2B5EF4-FFF2-40B4-BE49-F238E27FC236}">
                <a16:creationId xmlns:a16="http://schemas.microsoft.com/office/drawing/2014/main" id="{D724F147-C3E5-314F-9DE7-805AA56358F8}"/>
              </a:ext>
            </a:extLst>
          </p:cNvPr>
          <p:cNvSpPr>
            <a:spLocks noGrp="1"/>
          </p:cNvSpPr>
          <p:nvPr>
            <p:ph type="pic" sz="quarter" idx="14" hasCustomPrompt="1"/>
          </p:nvPr>
        </p:nvSpPr>
        <p:spPr>
          <a:xfrm>
            <a:off x="-1276717" y="1042077"/>
            <a:ext cx="6840000" cy="6840000"/>
          </a:xfrm>
          <a:prstGeom prst="ellipse">
            <a:avLst/>
          </a:prstGeom>
        </p:spPr>
        <p:txBody>
          <a:bodyPr anchor="ctr">
            <a:normAutofit/>
          </a:bodyPr>
          <a:lstStyle>
            <a:lvl1pPr marL="0" indent="0" algn="ctr">
              <a:buNone/>
              <a:defRPr sz="1400">
                <a:solidFill>
                  <a:schemeClr val="bg1"/>
                </a:solidFill>
              </a:defRPr>
            </a:lvl1pPr>
          </a:lstStyle>
          <a:p>
            <a:r>
              <a:rPr lang="en-US"/>
              <a:t>Click on icon to place image</a:t>
            </a:r>
          </a:p>
        </p:txBody>
      </p:sp>
      <p:sp>
        <p:nvSpPr>
          <p:cNvPr id="5" name="TextBox 4">
            <a:extLst>
              <a:ext uri="{FF2B5EF4-FFF2-40B4-BE49-F238E27FC236}">
                <a16:creationId xmlns:a16="http://schemas.microsoft.com/office/drawing/2014/main" id="{546A57D1-0A71-49B9-B4E2-E513494B7A34}"/>
              </a:ext>
            </a:extLst>
          </p:cNvPr>
          <p:cNvSpPr txBox="1"/>
          <p:nvPr userDrawn="1"/>
        </p:nvSpPr>
        <p:spPr>
          <a:xfrm>
            <a:off x="5563283" y="6489982"/>
            <a:ext cx="1794081" cy="246221"/>
          </a:xfrm>
          <a:prstGeom prst="rect">
            <a:avLst/>
          </a:prstGeom>
          <a:noFill/>
        </p:spPr>
        <p:txBody>
          <a:bodyPr wrap="none" rtlCol="0">
            <a:spAutoFit/>
          </a:bodyPr>
          <a:lstStyle/>
          <a:p>
            <a:r>
              <a:rPr lang="en-GB" sz="1000">
                <a:solidFill>
                  <a:schemeClr val="bg1"/>
                </a:solidFill>
              </a:rPr>
              <a:t>Copyright © UCLPartners 2022</a:t>
            </a:r>
          </a:p>
        </p:txBody>
      </p:sp>
    </p:spTree>
    <p:extLst>
      <p:ext uri="{BB962C8B-B14F-4D97-AF65-F5344CB8AC3E}">
        <p14:creationId xmlns:p14="http://schemas.microsoft.com/office/powerpoint/2010/main" val="107771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10515600" cy="945977"/>
          </a:xfrm>
        </p:spPr>
        <p:txBody>
          <a:bodyPr anchor="t">
            <a:normAutofit/>
          </a:bodyPr>
          <a:lstStyle>
            <a:lvl1pPr>
              <a:defRPr sz="2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489857" y="1487256"/>
            <a:ext cx="10515600" cy="4351338"/>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extBox 4">
            <a:extLst>
              <a:ext uri="{FF2B5EF4-FFF2-40B4-BE49-F238E27FC236}">
                <a16:creationId xmlns:a16="http://schemas.microsoft.com/office/drawing/2014/main" id="{EDB28975-36BF-4F23-96F9-395C6845EEFB}"/>
              </a:ext>
            </a:extLst>
          </p:cNvPr>
          <p:cNvSpPr txBox="1"/>
          <p:nvPr userDrawn="1"/>
        </p:nvSpPr>
        <p:spPr>
          <a:xfrm>
            <a:off x="273708" y="6593250"/>
            <a:ext cx="1794081" cy="246221"/>
          </a:xfrm>
          <a:prstGeom prst="rect">
            <a:avLst/>
          </a:prstGeom>
          <a:noFill/>
        </p:spPr>
        <p:txBody>
          <a:bodyPr wrap="none" rtlCol="0">
            <a:spAutoFit/>
          </a:bodyPr>
          <a:lstStyle/>
          <a:p>
            <a:r>
              <a:rPr lang="en-GB" sz="1000">
                <a:solidFill>
                  <a:schemeClr val="bg1"/>
                </a:solidFill>
              </a:rPr>
              <a:t>Copyright © UCLPartners 2022</a:t>
            </a:r>
          </a:p>
        </p:txBody>
      </p:sp>
    </p:spTree>
    <p:extLst>
      <p:ext uri="{BB962C8B-B14F-4D97-AF65-F5344CB8AC3E}">
        <p14:creationId xmlns:p14="http://schemas.microsoft.com/office/powerpoint/2010/main" val="820454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py + Image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7503260" cy="945977"/>
          </a:xfrm>
        </p:spPr>
        <p:txBody>
          <a:bodyPr anchor="t"/>
          <a:lstStyle>
            <a:lvl1pPr>
              <a:defRPr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489857" y="1487256"/>
            <a:ext cx="5910943" cy="4351338"/>
          </a:xfrm>
        </p:spPr>
        <p:txBody>
          <a:bodyPr/>
          <a:lstStyle>
            <a:lvl1pPr>
              <a:defRPr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C64E37-4A0F-ED47-8FD6-0780DA5C74D4}"/>
              </a:ext>
            </a:extLst>
          </p:cNvPr>
          <p:cNvSpPr>
            <a:spLocks noGrp="1"/>
          </p:cNvSpPr>
          <p:nvPr>
            <p:ph type="sldNum" sz="quarter" idx="12"/>
          </p:nvPr>
        </p:nvSpPr>
        <p:spPr/>
        <p:txBody>
          <a:bodyPr/>
          <a:lstStyle/>
          <a:p>
            <a:fld id="{79B1A236-F7F7-FA48-A909-8CCE9CB60875}" type="slidenum">
              <a:rPr lang="en-US" smtClean="0"/>
              <a:t>‹#›</a:t>
            </a:fld>
            <a:endParaRPr lang="en-US"/>
          </a:p>
        </p:txBody>
      </p:sp>
      <p:pic>
        <p:nvPicPr>
          <p:cNvPr id="25" name="Picture 24">
            <a:extLst>
              <a:ext uri="{FF2B5EF4-FFF2-40B4-BE49-F238E27FC236}">
                <a16:creationId xmlns:a16="http://schemas.microsoft.com/office/drawing/2014/main" id="{CEAE4CAC-95CF-1444-A75C-DF0F8C56E1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9857" y="6102069"/>
            <a:ext cx="1555532" cy="387913"/>
          </a:xfrm>
          <a:prstGeom prst="rect">
            <a:avLst/>
          </a:prstGeom>
        </p:spPr>
      </p:pic>
      <p:sp>
        <p:nvSpPr>
          <p:cNvPr id="23" name="Picture Placeholder 22">
            <a:extLst>
              <a:ext uri="{FF2B5EF4-FFF2-40B4-BE49-F238E27FC236}">
                <a16:creationId xmlns:a16="http://schemas.microsoft.com/office/drawing/2014/main" id="{605F4236-AE2F-C54C-B530-C94C8DCB4418}"/>
              </a:ext>
            </a:extLst>
          </p:cNvPr>
          <p:cNvSpPr>
            <a:spLocks noGrp="1"/>
          </p:cNvSpPr>
          <p:nvPr>
            <p:ph type="pic" sz="quarter" idx="14" hasCustomPrompt="1"/>
          </p:nvPr>
        </p:nvSpPr>
        <p:spPr>
          <a:xfrm>
            <a:off x="7057984" y="1021057"/>
            <a:ext cx="6840000" cy="684000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906992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10515600" cy="945977"/>
          </a:xfrm>
        </p:spPr>
        <p:txBody>
          <a:bodyPr anchor="t">
            <a:normAutofit/>
          </a:bodyPr>
          <a:lstStyle>
            <a:lvl1pPr>
              <a:defRPr sz="2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489857" y="1487256"/>
            <a:ext cx="10515600" cy="4351338"/>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5176E4CA-0D5D-4D33-9E76-80865C5F1161}"/>
              </a:ext>
            </a:extLst>
          </p:cNvPr>
          <p:cNvSpPr txBox="1"/>
          <p:nvPr userDrawn="1"/>
        </p:nvSpPr>
        <p:spPr>
          <a:xfrm>
            <a:off x="273708" y="6593250"/>
            <a:ext cx="1794081" cy="246221"/>
          </a:xfrm>
          <a:prstGeom prst="rect">
            <a:avLst/>
          </a:prstGeom>
          <a:noFill/>
        </p:spPr>
        <p:txBody>
          <a:bodyPr wrap="none" rtlCol="0">
            <a:spAutoFit/>
          </a:bodyPr>
          <a:lstStyle/>
          <a:p>
            <a:r>
              <a:rPr lang="en-GB" sz="1000">
                <a:solidFill>
                  <a:schemeClr val="bg1"/>
                </a:solidFill>
              </a:rPr>
              <a:t>Copyright © UCLPartners 2022</a:t>
            </a:r>
          </a:p>
        </p:txBody>
      </p:sp>
    </p:spTree>
    <p:extLst>
      <p:ext uri="{BB962C8B-B14F-4D97-AF65-F5344CB8AC3E}">
        <p14:creationId xmlns:p14="http://schemas.microsoft.com/office/powerpoint/2010/main" val="1299366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7AF5B-7520-5E4E-AEF8-AF1F4DE952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11" name="Picture Placeholder 10">
            <a:extLst>
              <a:ext uri="{FF2B5EF4-FFF2-40B4-BE49-F238E27FC236}">
                <a16:creationId xmlns:a16="http://schemas.microsoft.com/office/drawing/2014/main" id="{B9E0B650-E0D5-804F-8AC1-ADA94E09EDA8}"/>
              </a:ext>
            </a:extLst>
          </p:cNvPr>
          <p:cNvSpPr>
            <a:spLocks noGrp="1"/>
          </p:cNvSpPr>
          <p:nvPr>
            <p:ph type="pic" sz="quarter" idx="13" hasCustomPrompt="1"/>
          </p:nvPr>
        </p:nvSpPr>
        <p:spPr>
          <a:xfrm>
            <a:off x="-392083" y="-207394"/>
            <a:ext cx="13006499" cy="6856311"/>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6499" h="6856311">
                <a:moveTo>
                  <a:pt x="1524861" y="4576"/>
                </a:moveTo>
                <a:lnTo>
                  <a:pt x="12553741" y="74915"/>
                </a:lnTo>
                <a:lnTo>
                  <a:pt x="13006499" y="81322"/>
                </a:lnTo>
                <a:lnTo>
                  <a:pt x="12976166" y="4990358"/>
                </a:lnTo>
                <a:cubicBezTo>
                  <a:pt x="12832730" y="5370620"/>
                  <a:pt x="9120702" y="6219885"/>
                  <a:pt x="7395850" y="6485916"/>
                </a:cubicBezTo>
                <a:cubicBezTo>
                  <a:pt x="5068964" y="6760836"/>
                  <a:pt x="3552758" y="6970088"/>
                  <a:pt x="371789" y="6787805"/>
                </a:cubicBezTo>
                <a:cubicBezTo>
                  <a:pt x="113255" y="6752197"/>
                  <a:pt x="22615" y="6778318"/>
                  <a:pt x="24473" y="6676098"/>
                </a:cubicBezTo>
                <a:cubicBezTo>
                  <a:pt x="24473" y="4771106"/>
                  <a:pt x="0" y="2449691"/>
                  <a:pt x="0" y="544699"/>
                </a:cubicBezTo>
                <a:cubicBezTo>
                  <a:pt x="0" y="-86575"/>
                  <a:pt x="893587" y="4576"/>
                  <a:pt x="1524861" y="4576"/>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41683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2">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8997FC1-335B-7E47-93F2-8BE1DA9533DE}"/>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494377"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2396" y="-1440000"/>
            <a:ext cx="6840000" cy="6840000"/>
          </a:xfrm>
          <a:prstGeom prst="ellipse">
            <a:avLst/>
          </a:prstGeom>
        </p:spPr>
      </p:pic>
      <p:sp>
        <p:nvSpPr>
          <p:cNvPr id="13" name="Title 1">
            <a:extLst>
              <a:ext uri="{FF2B5EF4-FFF2-40B4-BE49-F238E27FC236}">
                <a16:creationId xmlns:a16="http://schemas.microsoft.com/office/drawing/2014/main" id="{5278DFA7-B064-964A-9BA7-34F617DC5669}"/>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2831A73A-E50C-0E43-978C-E70673578DF7}"/>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EF7F4CE-2390-48CE-9E5F-A09680CBF4AA}"/>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090FA25C-BFB1-134A-BE14-052409730F42}"/>
              </a:ext>
            </a:extLst>
          </p:cNvPr>
          <p:cNvSpPr>
            <a:spLocks noChangeAspect="1"/>
          </p:cNvSpPr>
          <p:nvPr userDrawn="1"/>
        </p:nvSpPr>
        <p:spPr>
          <a:xfrm>
            <a:off x="0" y="908170"/>
            <a:ext cx="12192000" cy="5949830"/>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a:t>
            </a:r>
          </a:p>
        </p:txBody>
      </p:sp>
      <p:sp>
        <p:nvSpPr>
          <p:cNvPr id="26" name="Freeform 25">
            <a:extLst>
              <a:ext uri="{FF2B5EF4-FFF2-40B4-BE49-F238E27FC236}">
                <a16:creationId xmlns:a16="http://schemas.microsoft.com/office/drawing/2014/main" id="{769FEBDB-E9D1-A145-91D7-7DAC3E7BB752}"/>
              </a:ext>
            </a:extLst>
          </p:cNvPr>
          <p:cNvSpPr>
            <a:spLocks noChangeAspect="1"/>
          </p:cNvSpPr>
          <p:nvPr userDrawn="1"/>
        </p:nvSpPr>
        <p:spPr>
          <a:xfrm>
            <a:off x="0" y="1137302"/>
            <a:ext cx="12192000" cy="5720698"/>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8327DDD-4D36-DC48-92FB-4706921A3A01}"/>
              </a:ext>
            </a:extLst>
          </p:cNvPr>
          <p:cNvSpPr>
            <a:spLocks noGrp="1"/>
          </p:cNvSpPr>
          <p:nvPr userDrawn="1">
            <p:ph type="subTitle" idx="1" hasCustomPrompt="1"/>
          </p:nvPr>
        </p:nvSpPr>
        <p:spPr>
          <a:xfrm>
            <a:off x="5289331"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information</a:t>
            </a:r>
          </a:p>
        </p:txBody>
      </p:sp>
      <p:pic>
        <p:nvPicPr>
          <p:cNvPr id="8" name="Picture 7">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088" y="477157"/>
            <a:ext cx="2304392" cy="571809"/>
          </a:xfrm>
          <a:prstGeom prst="rect">
            <a:avLst/>
          </a:prstGeom>
        </p:spPr>
      </p:pic>
      <p:sp>
        <p:nvSpPr>
          <p:cNvPr id="10" name="TextBox 9">
            <a:extLst>
              <a:ext uri="{FF2B5EF4-FFF2-40B4-BE49-F238E27FC236}">
                <a16:creationId xmlns:a16="http://schemas.microsoft.com/office/drawing/2014/main" id="{69B541BD-FAC5-BE48-9F62-129FB661C962}"/>
              </a:ext>
            </a:extLst>
          </p:cNvPr>
          <p:cNvSpPr txBox="1"/>
          <p:nvPr userDrawn="1"/>
        </p:nvSpPr>
        <p:spPr>
          <a:xfrm>
            <a:off x="7091855" y="3208283"/>
            <a:ext cx="4114800" cy="369332"/>
          </a:xfrm>
          <a:prstGeom prst="rect">
            <a:avLst/>
          </a:prstGeom>
          <a:noFill/>
        </p:spPr>
        <p:txBody>
          <a:bodyPr wrap="square" rtlCol="0">
            <a:spAutoFit/>
          </a:bodyPr>
          <a:lstStyle/>
          <a:p>
            <a:pPr algn="r"/>
            <a:r>
              <a:rPr lang="en-US">
                <a:solidFill>
                  <a:schemeClr val="bg1"/>
                </a:solidFill>
              </a:rPr>
              <a:t>For more information please contact:</a:t>
            </a:r>
          </a:p>
        </p:txBody>
      </p:sp>
      <p:sp>
        <p:nvSpPr>
          <p:cNvPr id="16" name="TextBox 15">
            <a:extLst>
              <a:ext uri="{FF2B5EF4-FFF2-40B4-BE49-F238E27FC236}">
                <a16:creationId xmlns:a16="http://schemas.microsoft.com/office/drawing/2014/main" id="{7BFA9D68-F375-9C44-A330-493987CA859B}"/>
              </a:ext>
            </a:extLst>
          </p:cNvPr>
          <p:cNvSpPr txBox="1"/>
          <p:nvPr userDrawn="1"/>
        </p:nvSpPr>
        <p:spPr>
          <a:xfrm>
            <a:off x="7091855" y="5452535"/>
            <a:ext cx="4114800" cy="646331"/>
          </a:xfrm>
          <a:prstGeom prst="rect">
            <a:avLst/>
          </a:prstGeom>
          <a:noFill/>
        </p:spPr>
        <p:txBody>
          <a:bodyPr wrap="square" rtlCol="0">
            <a:spAutoFit/>
          </a:bodyPr>
          <a:lstStyle/>
          <a:p>
            <a:pPr algn="r"/>
            <a:r>
              <a:rPr lang="en-US">
                <a:solidFill>
                  <a:srgbClr val="A4CD39"/>
                </a:solidFill>
              </a:rPr>
              <a:t>www.uclpartners.com</a:t>
            </a:r>
          </a:p>
          <a:p>
            <a:pPr algn="r"/>
            <a:r>
              <a:rPr lang="en-US">
                <a:solidFill>
                  <a:srgbClr val="A4CD39"/>
                </a:solidFill>
              </a:rPr>
              <a:t>@uclpartners</a:t>
            </a:r>
          </a:p>
        </p:txBody>
      </p:sp>
      <p:sp>
        <p:nvSpPr>
          <p:cNvPr id="17" name="TextBox 16">
            <a:extLst>
              <a:ext uri="{FF2B5EF4-FFF2-40B4-BE49-F238E27FC236}">
                <a16:creationId xmlns:a16="http://schemas.microsoft.com/office/drawing/2014/main" id="{FD800737-51FC-734E-A1FF-64AABB2E4BE6}"/>
              </a:ext>
            </a:extLst>
          </p:cNvPr>
          <p:cNvSpPr txBox="1"/>
          <p:nvPr userDrawn="1"/>
        </p:nvSpPr>
        <p:spPr>
          <a:xfrm>
            <a:off x="7091855" y="2281228"/>
            <a:ext cx="4114800" cy="707886"/>
          </a:xfrm>
          <a:prstGeom prst="rect">
            <a:avLst/>
          </a:prstGeom>
          <a:noFill/>
        </p:spPr>
        <p:txBody>
          <a:bodyPr wrap="square" rtlCol="0">
            <a:spAutoFit/>
          </a:bodyPr>
          <a:lstStyle/>
          <a:p>
            <a:pPr algn="r"/>
            <a:r>
              <a:rPr lang="en-US" sz="4000" b="0" i="0">
                <a:solidFill>
                  <a:srgbClr val="A4CD39"/>
                </a:solidFill>
                <a:latin typeface="Calibri Light" panose="020F0302020204030204" pitchFamily="34" charset="0"/>
                <a:cs typeface="Calibri Light" panose="020F0302020204030204" pitchFamily="34" charset="0"/>
              </a:rPr>
              <a:t>Thank you</a:t>
            </a:r>
          </a:p>
        </p:txBody>
      </p:sp>
      <p:sp>
        <p:nvSpPr>
          <p:cNvPr id="9" name="TextBox 8">
            <a:extLst>
              <a:ext uri="{FF2B5EF4-FFF2-40B4-BE49-F238E27FC236}">
                <a16:creationId xmlns:a16="http://schemas.microsoft.com/office/drawing/2014/main" id="{052D36AB-0F48-4A1A-A9A0-402BA6B90236}"/>
              </a:ext>
            </a:extLst>
          </p:cNvPr>
          <p:cNvSpPr txBox="1"/>
          <p:nvPr userDrawn="1"/>
        </p:nvSpPr>
        <p:spPr>
          <a:xfrm>
            <a:off x="273708" y="6519236"/>
            <a:ext cx="1794081" cy="246221"/>
          </a:xfrm>
          <a:prstGeom prst="rect">
            <a:avLst/>
          </a:prstGeom>
          <a:noFill/>
        </p:spPr>
        <p:txBody>
          <a:bodyPr wrap="none" rtlCol="0">
            <a:spAutoFit/>
          </a:bodyPr>
          <a:lstStyle/>
          <a:p>
            <a:r>
              <a:rPr lang="en-GB" sz="1000">
                <a:solidFill>
                  <a:schemeClr val="bg1"/>
                </a:solidFill>
              </a:rPr>
              <a:t>Copyright © UCLPartners 2022</a:t>
            </a:r>
          </a:p>
        </p:txBody>
      </p:sp>
    </p:spTree>
    <p:extLst>
      <p:ext uri="{BB962C8B-B14F-4D97-AF65-F5344CB8AC3E}">
        <p14:creationId xmlns:p14="http://schemas.microsoft.com/office/powerpoint/2010/main" val="534947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AFDBF1-7BC0-4D6D-9D1D-682CBCEE3533}"/>
              </a:ext>
            </a:extLst>
          </p:cNvPr>
          <p:cNvSpPr txBox="1"/>
          <p:nvPr userDrawn="1"/>
        </p:nvSpPr>
        <p:spPr>
          <a:xfrm>
            <a:off x="273708" y="6593250"/>
            <a:ext cx="1794081" cy="246221"/>
          </a:xfrm>
          <a:prstGeom prst="rect">
            <a:avLst/>
          </a:prstGeom>
          <a:noFill/>
        </p:spPr>
        <p:txBody>
          <a:bodyPr wrap="none" rtlCol="0">
            <a:spAutoFit/>
          </a:bodyPr>
          <a:lstStyle/>
          <a:p>
            <a:r>
              <a:rPr lang="en-GB" sz="1000">
                <a:solidFill>
                  <a:schemeClr val="tx1"/>
                </a:solidFill>
              </a:rPr>
              <a:t>Copyright © UCLPartners 2022</a:t>
            </a:r>
          </a:p>
        </p:txBody>
      </p:sp>
    </p:spTree>
    <p:extLst>
      <p:ext uri="{BB962C8B-B14F-4D97-AF65-F5344CB8AC3E}">
        <p14:creationId xmlns:p14="http://schemas.microsoft.com/office/powerpoint/2010/main" val="1062487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py + logo top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351312" y="423646"/>
            <a:ext cx="9765487" cy="6570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351311" y="1253331"/>
            <a:ext cx="11522033" cy="4967360"/>
          </a:xfrm>
        </p:spPr>
        <p:txBody>
          <a:bodyPr/>
          <a:lstStyle>
            <a:lvl1pPr>
              <a:defRPr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515620D-212A-4194-9D29-EBCB27A2F2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16799" y="375370"/>
            <a:ext cx="1581372" cy="392400"/>
          </a:xfrm>
          <a:prstGeom prst="rect">
            <a:avLst/>
          </a:prstGeom>
        </p:spPr>
      </p:pic>
      <p:sp>
        <p:nvSpPr>
          <p:cNvPr id="5" name="TextBox 4">
            <a:extLst>
              <a:ext uri="{FF2B5EF4-FFF2-40B4-BE49-F238E27FC236}">
                <a16:creationId xmlns:a16="http://schemas.microsoft.com/office/drawing/2014/main" id="{2C3F09BE-0482-4233-88B8-5F678CD515AE}"/>
              </a:ext>
            </a:extLst>
          </p:cNvPr>
          <p:cNvSpPr txBox="1"/>
          <p:nvPr userDrawn="1"/>
        </p:nvSpPr>
        <p:spPr>
          <a:xfrm>
            <a:off x="273708" y="6593250"/>
            <a:ext cx="1794081" cy="246221"/>
          </a:xfrm>
          <a:prstGeom prst="rect">
            <a:avLst/>
          </a:prstGeom>
          <a:noFill/>
        </p:spPr>
        <p:txBody>
          <a:bodyPr wrap="none" rtlCol="0">
            <a:spAutoFit/>
          </a:bodyPr>
          <a:lstStyle/>
          <a:p>
            <a:r>
              <a:rPr lang="en-GB" sz="1000">
                <a:solidFill>
                  <a:schemeClr val="tx1"/>
                </a:solidFill>
              </a:rPr>
              <a:t>Copyright © UCLPartners 2022</a:t>
            </a:r>
          </a:p>
        </p:txBody>
      </p:sp>
    </p:spTree>
    <p:extLst>
      <p:ext uri="{BB962C8B-B14F-4D97-AF65-F5344CB8AC3E}">
        <p14:creationId xmlns:p14="http://schemas.microsoft.com/office/powerpoint/2010/main" val="3007353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EC77-0A2D-23DC-495D-145170FB95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94244A-1C5F-2CE8-7B83-DE5ECE0B68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8F2123-B593-303E-6F92-C2E59934D1CC}"/>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3EF5E1E0-1F21-2231-2E26-1418036E76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9750A-6406-9A1B-AE57-A84C348FC3E2}"/>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725276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CA2D-D3A1-7A82-3D35-F9643906FD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234AF7-BFD6-B002-0002-CAD9FE3048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B0A4A7-1250-28A9-0371-6B70E441C709}"/>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AA4711D1-895E-BB20-50DB-CE6E98C0F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98A992-AC30-ACAF-403F-2C17B44DFF4F}"/>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3851382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3EDFE-CB05-D3EC-C17C-604A30D4E4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3CCE68-7854-B86F-E1FE-F545D83F58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D5DD24-6FB5-4442-2B8F-C080C7C674FE}"/>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9A22D28B-49D2-C88A-66DB-2535DAD01E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DBCC2F-C8EC-5D1B-1130-D55DE3F54081}"/>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338125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FBA9-1E64-7FFD-C525-FA56A1102E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F3AA95-E1BA-1CA7-B396-C62E1D1147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80F8BF-3F84-75CB-AD15-DFAAEB0084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85529B-BDF6-6025-5BAD-6CF2F37CD9E2}"/>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6" name="Footer Placeholder 5">
            <a:extLst>
              <a:ext uri="{FF2B5EF4-FFF2-40B4-BE49-F238E27FC236}">
                <a16:creationId xmlns:a16="http://schemas.microsoft.com/office/drawing/2014/main" id="{997C5A8E-5F5C-8DE1-B9D1-3444FC20CE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609BF5-5643-720B-DE09-0F9349650344}"/>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670896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56B0-4E47-A880-6FB8-B9B31AFA8E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19FCB0-8B48-D607-2594-727DBD8FC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58971A-A6DC-1833-8864-DAAEBEB375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70D3D1-69B5-FE00-04D5-C5385B43B6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B2C359-497D-A18E-4384-A6BEB0432C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98E86B-AC26-EE17-17CF-8358F36B6576}"/>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8" name="Footer Placeholder 7">
            <a:extLst>
              <a:ext uri="{FF2B5EF4-FFF2-40B4-BE49-F238E27FC236}">
                <a16:creationId xmlns:a16="http://schemas.microsoft.com/office/drawing/2014/main" id="{CBF1D4D4-CAF3-7F88-8528-11D96A781B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C088AE-4BD7-003E-17FC-638499499BDF}"/>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660640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A5A1-9436-E919-7D60-26EE2F2669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020B61-3334-33BA-2147-1532DD69294D}"/>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4" name="Footer Placeholder 3">
            <a:extLst>
              <a:ext uri="{FF2B5EF4-FFF2-40B4-BE49-F238E27FC236}">
                <a16:creationId xmlns:a16="http://schemas.microsoft.com/office/drawing/2014/main" id="{BEDFB4CD-201E-5873-75BD-03D1F080F6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E52B59-0467-1238-3667-25A727142124}"/>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2729919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19158-FD99-4D5E-EDF8-E48DEECF7927}"/>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3" name="Footer Placeholder 2">
            <a:extLst>
              <a:ext uri="{FF2B5EF4-FFF2-40B4-BE49-F238E27FC236}">
                <a16:creationId xmlns:a16="http://schemas.microsoft.com/office/drawing/2014/main" id="{D3D5A443-25FE-9344-78E0-229A5C787A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36A749-BE7B-23CC-06EF-61FDB86D8344}"/>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66720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3">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FA17957-4107-1A4D-9046-EE90765D470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55161"/>
            <a:ext cx="6840000" cy="6855161"/>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7" name="Title 1">
            <a:extLst>
              <a:ext uri="{FF2B5EF4-FFF2-40B4-BE49-F238E27FC236}">
                <a16:creationId xmlns:a16="http://schemas.microsoft.com/office/drawing/2014/main" id="{B9308773-D7B5-9247-B462-66CEDF8BF591}"/>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8" name="Subtitle 2">
            <a:extLst>
              <a:ext uri="{FF2B5EF4-FFF2-40B4-BE49-F238E27FC236}">
                <a16:creationId xmlns:a16="http://schemas.microsoft.com/office/drawing/2014/main" id="{5D4D3394-1503-AD40-9790-1140C06728DA}"/>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11">
            <a:extLst>
              <a:ext uri="{FF2B5EF4-FFF2-40B4-BE49-F238E27FC236}">
                <a16:creationId xmlns:a16="http://schemas.microsoft.com/office/drawing/2014/main" id="{FC73D274-4632-4C4C-A047-0461F976815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C5AA-EB5E-D79C-E2E0-DD2D44411D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F5874A-66D6-8424-4361-E1FB83AE8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DD5A39-EFF2-88C1-7A0F-D51986420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9E42B7-246B-70A8-F436-713EEBB1EB8B}"/>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6" name="Footer Placeholder 5">
            <a:extLst>
              <a:ext uri="{FF2B5EF4-FFF2-40B4-BE49-F238E27FC236}">
                <a16:creationId xmlns:a16="http://schemas.microsoft.com/office/drawing/2014/main" id="{C4634C99-1D2B-C2DE-AF90-602569E64B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A1F546-0047-049C-6A80-18F896311100}"/>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878340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0AD7-F12D-174A-E0A6-A4A86D2EF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F69165-CEC7-FFA1-DBD6-473C263D9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76A340-3F74-262F-7A0A-93321BC71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1BD0A-FAA2-1E57-3BE9-B7FBF0EA7D38}"/>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6" name="Footer Placeholder 5">
            <a:extLst>
              <a:ext uri="{FF2B5EF4-FFF2-40B4-BE49-F238E27FC236}">
                <a16:creationId xmlns:a16="http://schemas.microsoft.com/office/drawing/2014/main" id="{472C86D2-56BB-69D8-2303-DDF34D8B3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A52FE4-F3AD-BF58-4053-103AA6EA5212}"/>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135542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57C5-7495-5BD4-917A-03CA08631F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C8665B-002C-FE6E-07DE-E273435C6D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BA6046-A29C-BD58-ECFD-42CF2DFDB11D}"/>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A1F997A2-DB4D-48AD-21EE-92D09D5B52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E96034-BB27-3C06-44E8-CEAF6C0F4685}"/>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166770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E87B57-782B-6640-56EF-BD92001410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44340E-F835-461F-6741-86CBC0F839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FF205A-302F-2D62-D54C-1A593821E2F9}"/>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60930AC4-7184-3649-4F4E-2F182F494C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3899B-30F2-0C83-D096-987965E5EA35}"/>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3268510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 + logo top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489856" y="1122218"/>
            <a:ext cx="11147961" cy="5310473"/>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515620D-212A-4194-9D29-EBCB27A2F2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14771" y="329315"/>
            <a:ext cx="1581372" cy="392400"/>
          </a:xfrm>
          <a:prstGeom prst="rect">
            <a:avLst/>
          </a:prstGeom>
        </p:spPr>
      </p:pic>
      <p:sp>
        <p:nvSpPr>
          <p:cNvPr id="5" name="TextBox 11">
            <a:extLst>
              <a:ext uri="{FF2B5EF4-FFF2-40B4-BE49-F238E27FC236}">
                <a16:creationId xmlns:a16="http://schemas.microsoft.com/office/drawing/2014/main" id="{6ECAF191-2745-4220-A00C-70E4B0D65CDF}"/>
              </a:ext>
            </a:extLst>
          </p:cNvPr>
          <p:cNvSpPr txBox="1"/>
          <p:nvPr userDrawn="1"/>
        </p:nvSpPr>
        <p:spPr>
          <a:xfrm>
            <a:off x="363722" y="658509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2021</a:t>
            </a:r>
          </a:p>
        </p:txBody>
      </p:sp>
    </p:spTree>
    <p:extLst>
      <p:ext uri="{BB962C8B-B14F-4D97-AF65-F5344CB8AC3E}">
        <p14:creationId xmlns:p14="http://schemas.microsoft.com/office/powerpoint/2010/main" val="315868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Introduction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p:txBody>
          <a:bodyPr/>
          <a:lstStyle>
            <a:lvl1pPr>
              <a:defRPr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447676" y="1304926"/>
            <a:ext cx="5576887" cy="4572000"/>
          </a:xfrm>
        </p:spPr>
        <p:txBody>
          <a:bodyPr/>
          <a:lstStyle>
            <a:lvl1pPr marL="0" indent="0">
              <a:spcBef>
                <a:spcPts val="0"/>
              </a:spcBef>
              <a:spcAft>
                <a:spcPts val="600"/>
              </a:spcAft>
              <a:buNone/>
              <a:defRPr sz="1800" b="0"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 name="Content Placeholder 3">
            <a:extLst>
              <a:ext uri="{FF2B5EF4-FFF2-40B4-BE49-F238E27FC236}">
                <a16:creationId xmlns:a16="http://schemas.microsoft.com/office/drawing/2014/main" id="{DD52245B-6045-F907-FC84-E6722A4209FC}"/>
              </a:ext>
            </a:extLst>
          </p:cNvPr>
          <p:cNvSpPr>
            <a:spLocks noGrp="1"/>
          </p:cNvSpPr>
          <p:nvPr>
            <p:ph sz="half" idx="2"/>
          </p:nvPr>
        </p:nvSpPr>
        <p:spPr>
          <a:xfrm>
            <a:off x="6172200" y="1304926"/>
            <a:ext cx="5576888" cy="4572000"/>
          </a:xfrm>
        </p:spPr>
        <p:txBody>
          <a:bodyPr/>
          <a:lstStyle>
            <a:lvl1pPr marL="0" indent="0">
              <a:spcBef>
                <a:spcPts val="0"/>
              </a:spcBef>
              <a:spcAft>
                <a:spcPts val="600"/>
              </a:spcAft>
              <a:buNone/>
              <a:defRPr sz="1800" b="0" i="0" baseline="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05960143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A7B4F46-B680-0559-2991-FA255AA792BD}"/>
              </a:ext>
            </a:extLst>
          </p:cNvPr>
          <p:cNvSpPr>
            <a:spLocks noGrp="1"/>
          </p:cNvSpPr>
          <p:nvPr>
            <p:ph type="pic" sz="quarter" idx="10"/>
          </p:nvPr>
        </p:nvSpPr>
        <p:spPr>
          <a:xfrm>
            <a:off x="0" y="0"/>
            <a:ext cx="12192000" cy="6858001"/>
          </a:xfrm>
          <a:custGeom>
            <a:avLst/>
            <a:gdLst>
              <a:gd name="connsiteX0" fmla="*/ 0 w 12192000"/>
              <a:gd name="connsiteY0" fmla="*/ 0 h 6858001"/>
              <a:gd name="connsiteX1" fmla="*/ 7422555 w 12192000"/>
              <a:gd name="connsiteY1" fmla="*/ 0 h 6858001"/>
              <a:gd name="connsiteX2" fmla="*/ 7450053 w 12192000"/>
              <a:gd name="connsiteY2" fmla="*/ 17629 h 6858001"/>
              <a:gd name="connsiteX3" fmla="*/ 12181438 w 12192000"/>
              <a:gd name="connsiteY3" fmla="*/ 5487097 h 6858001"/>
              <a:gd name="connsiteX4" fmla="*/ 12192000 w 12192000"/>
              <a:gd name="connsiteY4" fmla="*/ 5510460 h 6858001"/>
              <a:gd name="connsiteX5" fmla="*/ 12192000 w 12192000"/>
              <a:gd name="connsiteY5" fmla="*/ 6858001 h 6858001"/>
              <a:gd name="connsiteX6" fmla="*/ 0 w 12192000"/>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1">
                <a:moveTo>
                  <a:pt x="0" y="0"/>
                </a:moveTo>
                <a:lnTo>
                  <a:pt x="7422555" y="0"/>
                </a:lnTo>
                <a:lnTo>
                  <a:pt x="7450053" y="17629"/>
                </a:lnTo>
                <a:cubicBezTo>
                  <a:pt x="9472394" y="1383895"/>
                  <a:pt x="11113745" y="3271275"/>
                  <a:pt x="12181438" y="5487097"/>
                </a:cubicBezTo>
                <a:lnTo>
                  <a:pt x="12192000" y="5510460"/>
                </a:lnTo>
                <a:lnTo>
                  <a:pt x="12192000" y="6858001"/>
                </a:lnTo>
                <a:lnTo>
                  <a:pt x="0" y="6858001"/>
                </a:lnTo>
                <a:close/>
              </a:path>
            </a:pathLst>
          </a:custGeom>
          <a:solidFill>
            <a:schemeClr val="tx2">
              <a:lumMod val="20000"/>
              <a:lumOff val="80000"/>
            </a:schemeClr>
          </a:solidFill>
        </p:spPr>
        <p:txBody>
          <a:bodyPr wrap="square">
            <a:noAutofit/>
          </a:bodyPr>
          <a:lstStyle/>
          <a:p>
            <a:endParaRPr lang="en-GB"/>
          </a:p>
        </p:txBody>
      </p:sp>
    </p:spTree>
    <p:extLst>
      <p:ext uri="{BB962C8B-B14F-4D97-AF65-F5344CB8AC3E}">
        <p14:creationId xmlns:p14="http://schemas.microsoft.com/office/powerpoint/2010/main" val="2894657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12BBBFE-A746-16C9-FD12-875993025829}"/>
              </a:ext>
            </a:extLst>
          </p:cNvPr>
          <p:cNvSpPr/>
          <p:nvPr userDrawn="1"/>
        </p:nvSpPr>
        <p:spPr>
          <a:xfrm>
            <a:off x="0" y="0"/>
            <a:ext cx="12192000" cy="6858001"/>
          </a:xfrm>
          <a:custGeom>
            <a:avLst/>
            <a:gdLst>
              <a:gd name="connsiteX0" fmla="*/ 0 w 12192000"/>
              <a:gd name="connsiteY0" fmla="*/ 0 h 6858001"/>
              <a:gd name="connsiteX1" fmla="*/ 7422555 w 12192000"/>
              <a:gd name="connsiteY1" fmla="*/ 0 h 6858001"/>
              <a:gd name="connsiteX2" fmla="*/ 7450053 w 12192000"/>
              <a:gd name="connsiteY2" fmla="*/ 17629 h 6858001"/>
              <a:gd name="connsiteX3" fmla="*/ 12181438 w 12192000"/>
              <a:gd name="connsiteY3" fmla="*/ 5487097 h 6858001"/>
              <a:gd name="connsiteX4" fmla="*/ 12192000 w 12192000"/>
              <a:gd name="connsiteY4" fmla="*/ 5510460 h 6858001"/>
              <a:gd name="connsiteX5" fmla="*/ 12192000 w 12192000"/>
              <a:gd name="connsiteY5" fmla="*/ 6858001 h 6858001"/>
              <a:gd name="connsiteX6" fmla="*/ 0 w 12192000"/>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1">
                <a:moveTo>
                  <a:pt x="0" y="0"/>
                </a:moveTo>
                <a:lnTo>
                  <a:pt x="7422555" y="0"/>
                </a:lnTo>
                <a:lnTo>
                  <a:pt x="7450053" y="17629"/>
                </a:lnTo>
                <a:cubicBezTo>
                  <a:pt x="9472394" y="1383895"/>
                  <a:pt x="11113745" y="3271275"/>
                  <a:pt x="12181438" y="5487097"/>
                </a:cubicBezTo>
                <a:lnTo>
                  <a:pt x="12192000" y="5510460"/>
                </a:lnTo>
                <a:lnTo>
                  <a:pt x="12192000" y="6858001"/>
                </a:lnTo>
                <a:lnTo>
                  <a:pt x="0"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Picture Placeholder 5">
            <a:extLst>
              <a:ext uri="{FF2B5EF4-FFF2-40B4-BE49-F238E27FC236}">
                <a16:creationId xmlns:a16="http://schemas.microsoft.com/office/drawing/2014/main" id="{55A420D8-A685-FB38-66F1-7F71E5DFB05D}"/>
              </a:ext>
            </a:extLst>
          </p:cNvPr>
          <p:cNvSpPr>
            <a:spLocks noGrp="1"/>
          </p:cNvSpPr>
          <p:nvPr>
            <p:ph type="pic" sz="quarter" idx="10"/>
          </p:nvPr>
        </p:nvSpPr>
        <p:spPr>
          <a:xfrm>
            <a:off x="0" y="0"/>
            <a:ext cx="4022102" cy="3805140"/>
          </a:xfrm>
          <a:custGeom>
            <a:avLst/>
            <a:gdLst>
              <a:gd name="connsiteX0" fmla="*/ 0 w 4022102"/>
              <a:gd name="connsiteY0" fmla="*/ 0 h 3805140"/>
              <a:gd name="connsiteX1" fmla="*/ 3529658 w 4022102"/>
              <a:gd name="connsiteY1" fmla="*/ 0 h 3805140"/>
              <a:gd name="connsiteX2" fmla="*/ 3618269 w 4022102"/>
              <a:gd name="connsiteY2" fmla="*/ 118498 h 3805140"/>
              <a:gd name="connsiteX3" fmla="*/ 4022102 w 4022102"/>
              <a:gd name="connsiteY3" fmla="*/ 1440558 h 3805140"/>
              <a:gd name="connsiteX4" fmla="*/ 1657521 w 4022102"/>
              <a:gd name="connsiteY4" fmla="*/ 3805140 h 3805140"/>
              <a:gd name="connsiteX5" fmla="*/ 153428 w 4022102"/>
              <a:gd name="connsiteY5" fmla="*/ 3265185 h 3805140"/>
              <a:gd name="connsiteX6" fmla="*/ 0 w 4022102"/>
              <a:gd name="connsiteY6" fmla="*/ 3125740 h 380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2102" h="3805140">
                <a:moveTo>
                  <a:pt x="0" y="0"/>
                </a:moveTo>
                <a:lnTo>
                  <a:pt x="3529658" y="0"/>
                </a:lnTo>
                <a:lnTo>
                  <a:pt x="3618269" y="118498"/>
                </a:lnTo>
                <a:cubicBezTo>
                  <a:pt x="3873228" y="495887"/>
                  <a:pt x="4022102" y="950837"/>
                  <a:pt x="4022102" y="1440558"/>
                </a:cubicBezTo>
                <a:cubicBezTo>
                  <a:pt x="4022102" y="2746481"/>
                  <a:pt x="2963443" y="3805140"/>
                  <a:pt x="1657521" y="3805140"/>
                </a:cubicBezTo>
                <a:cubicBezTo>
                  <a:pt x="1086180" y="3805140"/>
                  <a:pt x="562167" y="3602506"/>
                  <a:pt x="153428" y="3265185"/>
                </a:cubicBezTo>
                <a:lnTo>
                  <a:pt x="0" y="3125740"/>
                </a:lnTo>
                <a:close/>
              </a:path>
            </a:pathLst>
          </a:custGeom>
          <a:solidFill>
            <a:schemeClr val="bg2"/>
          </a:solidFill>
          <a:ln>
            <a:noFill/>
          </a:ln>
        </p:spPr>
        <p:txBody>
          <a:bodyPr wrap="square" anchor="ctr">
            <a:noAutofit/>
          </a:bodyPr>
          <a:lstStyle>
            <a:lvl1pPr marL="0" indent="0" algn="ctr">
              <a:buNone/>
              <a:defRPr sz="1600"/>
            </a:lvl1pPr>
          </a:lstStyle>
          <a:p>
            <a:endParaRPr lang="en-GB"/>
          </a:p>
        </p:txBody>
      </p:sp>
    </p:spTree>
    <p:extLst>
      <p:ext uri="{BB962C8B-B14F-4D97-AF65-F5344CB8AC3E}">
        <p14:creationId xmlns:p14="http://schemas.microsoft.com/office/powerpoint/2010/main" val="3570091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FCAC4DE-8AFF-BDC4-C3E9-9E4E2322BECF}"/>
              </a:ext>
            </a:extLst>
          </p:cNvPr>
          <p:cNvSpPr/>
          <p:nvPr userDrawn="1"/>
        </p:nvSpPr>
        <p:spPr>
          <a:xfrm>
            <a:off x="7422555" y="0"/>
            <a:ext cx="4769444" cy="5510458"/>
          </a:xfrm>
          <a:custGeom>
            <a:avLst/>
            <a:gdLst>
              <a:gd name="connsiteX0" fmla="*/ 0 w 4769444"/>
              <a:gd name="connsiteY0" fmla="*/ 0 h 5510458"/>
              <a:gd name="connsiteX1" fmla="*/ 4769444 w 4769444"/>
              <a:gd name="connsiteY1" fmla="*/ 0 h 5510458"/>
              <a:gd name="connsiteX2" fmla="*/ 4769444 w 4769444"/>
              <a:gd name="connsiteY2" fmla="*/ 5510458 h 5510458"/>
              <a:gd name="connsiteX3" fmla="*/ 4758883 w 4769444"/>
              <a:gd name="connsiteY3" fmla="*/ 5487097 h 5510458"/>
              <a:gd name="connsiteX4" fmla="*/ 27498 w 4769444"/>
              <a:gd name="connsiteY4" fmla="*/ 17629 h 5510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9444" h="5510458">
                <a:moveTo>
                  <a:pt x="0" y="0"/>
                </a:moveTo>
                <a:lnTo>
                  <a:pt x="4769444" y="0"/>
                </a:lnTo>
                <a:lnTo>
                  <a:pt x="4769444" y="5510458"/>
                </a:lnTo>
                <a:lnTo>
                  <a:pt x="4758883" y="5487097"/>
                </a:lnTo>
                <a:cubicBezTo>
                  <a:pt x="3691190" y="3271275"/>
                  <a:pt x="2049839" y="1383895"/>
                  <a:pt x="27498" y="1762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21671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02D2-5344-A90E-D2FC-251C779D03C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2CBD22E-0CD8-6C2C-F197-F7AABF9A31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A7366C-36A1-E43B-F88C-AC65437FBC09}"/>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5" name="Footer Placeholder 4">
            <a:extLst>
              <a:ext uri="{FF2B5EF4-FFF2-40B4-BE49-F238E27FC236}">
                <a16:creationId xmlns:a16="http://schemas.microsoft.com/office/drawing/2014/main" id="{72710FB8-49A3-B87A-F956-0EB86019D3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8A4BA-E808-67F4-0E17-87DBE8BA5554}"/>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344687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4">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8133941-9DD0-CE42-989C-05400A2E768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8" name="Picture 7">
            <a:extLst>
              <a:ext uri="{FF2B5EF4-FFF2-40B4-BE49-F238E27FC236}">
                <a16:creationId xmlns:a16="http://schemas.microsoft.com/office/drawing/2014/main" id="{4176E853-D7AC-EB46-B637-70986B2F7CFD}"/>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4" name="Title 1">
            <a:extLst>
              <a:ext uri="{FF2B5EF4-FFF2-40B4-BE49-F238E27FC236}">
                <a16:creationId xmlns:a16="http://schemas.microsoft.com/office/drawing/2014/main" id="{12FA1405-F8F5-B642-A12A-8AB05BC2360B}"/>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82CB3B28-6DDC-D54C-BCBD-347681DFE020}"/>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B7CFB87-AA93-45DD-B639-13DFA758B11B}"/>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207523947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E207-93FD-F0AF-F25C-8877A69D30D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841A49B-AC9A-3AF8-E5FF-1BCB8FD3B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ECB432-B832-6940-CFAF-9ABC0C2BF7F8}"/>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5" name="Footer Placeholder 4">
            <a:extLst>
              <a:ext uri="{FF2B5EF4-FFF2-40B4-BE49-F238E27FC236}">
                <a16:creationId xmlns:a16="http://schemas.microsoft.com/office/drawing/2014/main" id="{6B777F00-F958-D6AD-3F08-388273DA13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47C3BB-44EA-273E-DA88-D71F090FEEB3}"/>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1854370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8DC7-032B-3417-67FC-C88D370318F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94DF7CB-1394-A809-C0EC-2EBF919704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EDF17AC-C003-6837-4FCF-B28899555A9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6F5D32A-C93E-4038-8BA3-40D821135E61}"/>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6" name="Footer Placeholder 5">
            <a:extLst>
              <a:ext uri="{FF2B5EF4-FFF2-40B4-BE49-F238E27FC236}">
                <a16:creationId xmlns:a16="http://schemas.microsoft.com/office/drawing/2014/main" id="{49C0F1C6-3F98-AE39-6A47-B3A5228C03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69DD69-9D26-4238-33C6-4A75FFE184D6}"/>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22244410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2504-3107-C0BC-D63E-4794DEEB446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B6F4B12-FB77-231B-E895-9D5D31F8F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C19A3BA-751D-E56E-A1D7-99638C5CC3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A75D412-ECAC-A724-3FBC-B6D00B7882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DAF29F6-DEE1-04D3-82F9-095F1C7635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01D3308-8956-82BE-B623-06189957FFD5}"/>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8" name="Footer Placeholder 7">
            <a:extLst>
              <a:ext uri="{FF2B5EF4-FFF2-40B4-BE49-F238E27FC236}">
                <a16:creationId xmlns:a16="http://schemas.microsoft.com/office/drawing/2014/main" id="{F71762A1-4F39-63D3-8265-6DF40C2B0A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F35C21-5A2B-DAE6-E838-86BAEBFA55A2}"/>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978554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6FB9-9C3E-40B2-E57A-068F952B3AE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B9EDEE7-3E5F-DE4F-0ABA-1433209E2072}"/>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4" name="Footer Placeholder 3">
            <a:extLst>
              <a:ext uri="{FF2B5EF4-FFF2-40B4-BE49-F238E27FC236}">
                <a16:creationId xmlns:a16="http://schemas.microsoft.com/office/drawing/2014/main" id="{87712A6E-4286-D44C-043F-75CFCCB325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DB8B16-63C9-B9B3-F3E4-452B98416EA6}"/>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2071124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C407D0-9900-53BA-B46E-FA8D9645CF2A}"/>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3" name="Footer Placeholder 2">
            <a:extLst>
              <a:ext uri="{FF2B5EF4-FFF2-40B4-BE49-F238E27FC236}">
                <a16:creationId xmlns:a16="http://schemas.microsoft.com/office/drawing/2014/main" id="{4BDFD375-94C8-BEA3-C5B8-CE522B1578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8898E1-356E-37FA-D8E6-577FCD3F2B40}"/>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16373101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99FC-38F5-DE4A-5A90-2C267E4857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9F0E048-EE22-46E7-A24D-0F564B13A2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A32EA83-D9A1-E0F3-EC9D-C0E337AAC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0D6D4C-BBFB-707B-AED3-EB21F1C44ABA}"/>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6" name="Footer Placeholder 5">
            <a:extLst>
              <a:ext uri="{FF2B5EF4-FFF2-40B4-BE49-F238E27FC236}">
                <a16:creationId xmlns:a16="http://schemas.microsoft.com/office/drawing/2014/main" id="{D1EC6845-41B3-1763-D443-1E537CFC99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AD422D-A555-30FF-D526-ADBFDB74810F}"/>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11720130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0F2B1-D901-BAB8-04A3-59D9FB53A5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0A4FDB0-1939-2D18-CC09-D3FC56F711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0765E2-C21C-1600-31CC-E473E4EE6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546229-C183-CA9D-DEF6-DC9E982C3A8F}"/>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6" name="Footer Placeholder 5">
            <a:extLst>
              <a:ext uri="{FF2B5EF4-FFF2-40B4-BE49-F238E27FC236}">
                <a16:creationId xmlns:a16="http://schemas.microsoft.com/office/drawing/2014/main" id="{D4A884A6-A7A0-C7A8-E421-C1AF33EE8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6FD4AE-ED48-5F79-B891-F5E5BEF596FB}"/>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3795430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57043-248D-E0B4-2C70-AF706D676B5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0B0D040-85E3-8E7C-71A0-872C784FC8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7D45E63-FA48-2B3D-8FC8-A9F8639EF328}"/>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5" name="Footer Placeholder 4">
            <a:extLst>
              <a:ext uri="{FF2B5EF4-FFF2-40B4-BE49-F238E27FC236}">
                <a16:creationId xmlns:a16="http://schemas.microsoft.com/office/drawing/2014/main" id="{12416D49-2249-9B63-8742-03209EDD6D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D7FE2F-1B1B-67F9-9944-FB6357CDA885}"/>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28605517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B98189-A950-C68C-CAC4-A833EC620C1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1D22F84-B281-5DF1-0DE3-E8E35D4A376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7A8969-94B5-A904-AA0E-77C8AB124418}"/>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5" name="Footer Placeholder 4">
            <a:extLst>
              <a:ext uri="{FF2B5EF4-FFF2-40B4-BE49-F238E27FC236}">
                <a16:creationId xmlns:a16="http://schemas.microsoft.com/office/drawing/2014/main" id="{CCFC6AD4-7528-E01D-74C2-8822E0824B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1EF085-4FA6-08C1-F427-1A4D7B218BB8}"/>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25567691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py + logo top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489856" y="1122218"/>
            <a:ext cx="11147961" cy="5310473"/>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11">
            <a:extLst>
              <a:ext uri="{FF2B5EF4-FFF2-40B4-BE49-F238E27FC236}">
                <a16:creationId xmlns:a16="http://schemas.microsoft.com/office/drawing/2014/main" id="{6ECAF191-2745-4220-A00C-70E4B0D65CDF}"/>
              </a:ext>
            </a:extLst>
          </p:cNvPr>
          <p:cNvSpPr txBox="1"/>
          <p:nvPr userDrawn="1"/>
        </p:nvSpPr>
        <p:spPr>
          <a:xfrm>
            <a:off x="363722" y="658509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2023</a:t>
            </a:r>
          </a:p>
        </p:txBody>
      </p:sp>
      <p:pic>
        <p:nvPicPr>
          <p:cNvPr id="4" name="Picture 3" descr="A blue and green text on a black background&#10;&#10;AI-generated content may be incorrect.">
            <a:extLst>
              <a:ext uri="{FF2B5EF4-FFF2-40B4-BE49-F238E27FC236}">
                <a16:creationId xmlns:a16="http://schemas.microsoft.com/office/drawing/2014/main" id="{DC3D09F9-AF05-D131-03C3-CC827A39734F}"/>
              </a:ext>
            </a:extLst>
          </p:cNvPr>
          <p:cNvPicPr>
            <a:picLocks noChangeAspect="1"/>
          </p:cNvPicPr>
          <p:nvPr userDrawn="1"/>
        </p:nvPicPr>
        <p:blipFill>
          <a:blip r:embed="rId2"/>
          <a:stretch>
            <a:fillRect/>
          </a:stretch>
        </p:blipFill>
        <p:spPr>
          <a:xfrm>
            <a:off x="10187610" y="-317321"/>
            <a:ext cx="1719470" cy="1719470"/>
          </a:xfrm>
          <a:prstGeom prst="rect">
            <a:avLst/>
          </a:prstGeom>
        </p:spPr>
      </p:pic>
    </p:spTree>
    <p:extLst>
      <p:ext uri="{BB962C8B-B14F-4D97-AF65-F5344CB8AC3E}">
        <p14:creationId xmlns:p14="http://schemas.microsoft.com/office/powerpoint/2010/main" val="86280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Cover 5">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F756ED-6315-A84B-AB39-7402095B1CB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9" name="Picture 8">
            <a:extLst>
              <a:ext uri="{FF2B5EF4-FFF2-40B4-BE49-F238E27FC236}">
                <a16:creationId xmlns:a16="http://schemas.microsoft.com/office/drawing/2014/main" id="{81FE30FA-9516-4C47-8956-87BEBFC9FB15}"/>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6" name="Title 1">
            <a:extLst>
              <a:ext uri="{FF2B5EF4-FFF2-40B4-BE49-F238E27FC236}">
                <a16:creationId xmlns:a16="http://schemas.microsoft.com/office/drawing/2014/main" id="{9654734B-14A1-E94F-B08A-31A8C175EBFA}"/>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4362945B-8B18-A947-BD4C-1786DB670129}"/>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477B3CA4-78AA-4001-8AE6-8997B0F3E89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263600862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9AF053-877F-C11A-35C9-B5D6EF6819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B837253-04F7-BB2D-A840-60E43E3C2525}"/>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9" name="Picture 8">
            <a:extLst>
              <a:ext uri="{FF2B5EF4-FFF2-40B4-BE49-F238E27FC236}">
                <a16:creationId xmlns:a16="http://schemas.microsoft.com/office/drawing/2014/main" id="{830A6D12-605F-5FF1-FF22-11E76FB8BD6F}"/>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0" name="Picture 9">
            <a:extLst>
              <a:ext uri="{FF2B5EF4-FFF2-40B4-BE49-F238E27FC236}">
                <a16:creationId xmlns:a16="http://schemas.microsoft.com/office/drawing/2014/main" id="{AB1B0F81-5629-4028-8E64-34CE3EBFBEB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3" y="4326483"/>
            <a:ext cx="11306175" cy="850021"/>
          </a:xfrm>
        </p:spPr>
        <p:txBody>
          <a:bodyPr anchor="t" anchorCtr="0">
            <a:noAutofit/>
          </a:bodyPr>
          <a:lstStyle>
            <a:lvl1pPr algn="l">
              <a:defRPr sz="4400" b="1" i="0" baseline="0">
                <a:solidFill>
                  <a:schemeClr val="bg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B4AB636-658C-BDB0-8D92-B604E245A35D}"/>
              </a:ext>
            </a:extLst>
          </p:cNvPr>
          <p:cNvSpPr>
            <a:spLocks noGrp="1"/>
          </p:cNvSpPr>
          <p:nvPr>
            <p:ph type="subTitle" idx="1"/>
          </p:nvPr>
        </p:nvSpPr>
        <p:spPr>
          <a:xfrm>
            <a:off x="442913" y="5176504"/>
            <a:ext cx="11306175" cy="394579"/>
          </a:xfrm>
        </p:spPr>
        <p:txBody>
          <a:bodyPr anchor="t" anchorCtr="0">
            <a:noAutofit/>
          </a:bodyPr>
          <a:lstStyle>
            <a:lvl1pPr marL="0" indent="0" algn="l">
              <a:buNone/>
              <a:defRPr sz="1600" b="1" i="0">
                <a:solidFill>
                  <a:schemeClr val="bg1"/>
                </a:solidFill>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5194104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11">
            <a:extLst>
              <a:ext uri="{FF2B5EF4-FFF2-40B4-BE49-F238E27FC236}">
                <a16:creationId xmlns:a16="http://schemas.microsoft.com/office/drawing/2014/main" id="{5CE7208A-CB2C-46AB-9FEB-6DDBFD361814}"/>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3288767806"/>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esentation Cover 2">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8997FC1-335B-7E47-93F2-8BE1DA9533DE}"/>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494377"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2396" y="-1440000"/>
            <a:ext cx="6840000" cy="6840000"/>
          </a:xfrm>
          <a:prstGeom prst="ellipse">
            <a:avLst/>
          </a:prstGeom>
        </p:spPr>
      </p:pic>
      <p:sp>
        <p:nvSpPr>
          <p:cNvPr id="13" name="Title 1">
            <a:extLst>
              <a:ext uri="{FF2B5EF4-FFF2-40B4-BE49-F238E27FC236}">
                <a16:creationId xmlns:a16="http://schemas.microsoft.com/office/drawing/2014/main" id="{5278DFA7-B064-964A-9BA7-34F617DC5669}"/>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2831A73A-E50C-0E43-978C-E70673578DF7}"/>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EF7F4CE-2390-48CE-9E5F-A09680CBF4AA}"/>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338154310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resentation Cover 3">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FA17957-4107-1A4D-9046-EE90765D470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55161"/>
            <a:ext cx="6840000" cy="6855161"/>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7" name="Title 1">
            <a:extLst>
              <a:ext uri="{FF2B5EF4-FFF2-40B4-BE49-F238E27FC236}">
                <a16:creationId xmlns:a16="http://schemas.microsoft.com/office/drawing/2014/main" id="{B9308773-D7B5-9247-B462-66CEDF8BF591}"/>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8" name="Subtitle 2">
            <a:extLst>
              <a:ext uri="{FF2B5EF4-FFF2-40B4-BE49-F238E27FC236}">
                <a16:creationId xmlns:a16="http://schemas.microsoft.com/office/drawing/2014/main" id="{5D4D3394-1503-AD40-9790-1140C06728DA}"/>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11">
            <a:extLst>
              <a:ext uri="{FF2B5EF4-FFF2-40B4-BE49-F238E27FC236}">
                <a16:creationId xmlns:a16="http://schemas.microsoft.com/office/drawing/2014/main" id="{FC73D274-4632-4C4C-A047-0461F976815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3513918638"/>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esentation Cover 4">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8133941-9DD0-CE42-989C-05400A2E768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8" name="Picture 7">
            <a:extLst>
              <a:ext uri="{FF2B5EF4-FFF2-40B4-BE49-F238E27FC236}">
                <a16:creationId xmlns:a16="http://schemas.microsoft.com/office/drawing/2014/main" id="{4176E853-D7AC-EB46-B637-70986B2F7CFD}"/>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4" name="Title 1">
            <a:extLst>
              <a:ext uri="{FF2B5EF4-FFF2-40B4-BE49-F238E27FC236}">
                <a16:creationId xmlns:a16="http://schemas.microsoft.com/office/drawing/2014/main" id="{12FA1405-F8F5-B642-A12A-8AB05BC2360B}"/>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82CB3B28-6DDC-D54C-BCBD-347681DFE020}"/>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B7CFB87-AA93-45DD-B639-13DFA758B11B}"/>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18929314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esentation Cover 5">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F756ED-6315-A84B-AB39-7402095B1CB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9" name="Picture 8">
            <a:extLst>
              <a:ext uri="{FF2B5EF4-FFF2-40B4-BE49-F238E27FC236}">
                <a16:creationId xmlns:a16="http://schemas.microsoft.com/office/drawing/2014/main" id="{81FE30FA-9516-4C47-8956-87BEBFC9FB15}"/>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6" name="Title 1">
            <a:extLst>
              <a:ext uri="{FF2B5EF4-FFF2-40B4-BE49-F238E27FC236}">
                <a16:creationId xmlns:a16="http://schemas.microsoft.com/office/drawing/2014/main" id="{9654734B-14A1-E94F-B08A-31A8C175EBFA}"/>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4362945B-8B18-A947-BD4C-1786DB670129}"/>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477B3CA4-78AA-4001-8AE6-8997B0F3E89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959226825"/>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esentation Cover_change image">
    <p:bg>
      <p:bgRef idx="1001">
        <a:schemeClr val="bg1"/>
      </p:bgRef>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1A8BC93D-D133-2047-A9D8-86862D7A103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4A2D5411-BAC7-4DCC-9083-6139D45AD12A}"/>
              </a:ext>
            </a:extLst>
          </p:cNvPr>
          <p:cNvSpPr>
            <a:spLocks noGrp="1"/>
          </p:cNvSpPr>
          <p:nvPr>
            <p:ph type="pic" sz="quarter" idx="10"/>
          </p:nvPr>
        </p:nvSpPr>
        <p:spPr>
          <a:xfrm>
            <a:off x="-1788648" y="-1423608"/>
            <a:ext cx="6839999" cy="6840000"/>
          </a:xfrm>
          <a:prstGeom prst="flowChartConnector">
            <a:avLst/>
          </a:prstGeom>
        </p:spPr>
        <p:txBody>
          <a:bodyPr/>
          <a:lstStyle>
            <a:lvl1pPr>
              <a:defRPr/>
            </a:lvl1pPr>
          </a:lstStyle>
          <a:p>
            <a:r>
              <a:rPr lang="en-US"/>
              <a:t>Click icon to add picture</a:t>
            </a:r>
            <a:endParaRPr lang="en-GB"/>
          </a:p>
        </p:txBody>
      </p:sp>
      <p:sp>
        <p:nvSpPr>
          <p:cNvPr id="9" name="TextBox 11">
            <a:extLst>
              <a:ext uri="{FF2B5EF4-FFF2-40B4-BE49-F238E27FC236}">
                <a16:creationId xmlns:a16="http://schemas.microsoft.com/office/drawing/2014/main" id="{A6B9208D-A8E9-44FE-A5BC-C7F65C4B8975}"/>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151998967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15375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0D1A9-6C06-944D-896B-AACF426C5E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958935"/>
            <a:ext cx="12192000" cy="1899065"/>
          </a:xfrm>
          <a:prstGeom prst="rect">
            <a:avLst/>
          </a:prstGeom>
        </p:spPr>
      </p:pic>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883403" y="1166058"/>
            <a:ext cx="10470396" cy="4351338"/>
          </a:xfrm>
        </p:spPr>
        <p:txBody>
          <a:bodyPr anchor="ctr">
            <a:normAutofit/>
          </a:bodyPr>
          <a:lstStyle>
            <a:lvl1pPr marL="0" indent="0">
              <a:buNone/>
              <a:defRPr sz="38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92A4317D-5B1E-8C4B-A51E-18C32DEFD1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3143" y="6104077"/>
            <a:ext cx="1555200" cy="385905"/>
          </a:xfrm>
          <a:prstGeom prst="rect">
            <a:avLst/>
          </a:prstGeom>
        </p:spPr>
      </p:pic>
    </p:spTree>
    <p:extLst>
      <p:ext uri="{BB962C8B-B14F-4D97-AF65-F5344CB8AC3E}">
        <p14:creationId xmlns:p14="http://schemas.microsoft.com/office/powerpoint/2010/main" val="4195876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ullout Quote/Statement ">
    <p:bg>
      <p:bgPr>
        <a:solidFill>
          <a:srgbClr val="15375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6063626" y="1166058"/>
            <a:ext cx="5290174" cy="4351338"/>
          </a:xfrm>
        </p:spPr>
        <p:txBody>
          <a:bodyPr anchor="ctr">
            <a:normAutofit/>
          </a:bodyPr>
          <a:lstStyle>
            <a:lvl1pPr marL="0" indent="0">
              <a:buNone/>
              <a:defRPr sz="3500" b="0" i="0">
                <a:solidFill>
                  <a:srgbClr val="42B6E6"/>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9" name="Picture Placeholder 22">
            <a:extLst>
              <a:ext uri="{FF2B5EF4-FFF2-40B4-BE49-F238E27FC236}">
                <a16:creationId xmlns:a16="http://schemas.microsoft.com/office/drawing/2014/main" id="{D724F147-C3E5-314F-9DE7-805AA56358F8}"/>
              </a:ext>
            </a:extLst>
          </p:cNvPr>
          <p:cNvSpPr>
            <a:spLocks noGrp="1"/>
          </p:cNvSpPr>
          <p:nvPr>
            <p:ph type="pic" sz="quarter" idx="14" hasCustomPrompt="1"/>
          </p:nvPr>
        </p:nvSpPr>
        <p:spPr>
          <a:xfrm>
            <a:off x="-1276717" y="1042077"/>
            <a:ext cx="6840000" cy="6840000"/>
          </a:xfrm>
          <a:prstGeom prst="ellipse">
            <a:avLst/>
          </a:prstGeom>
        </p:spPr>
        <p:txBody>
          <a:bodyPr anchor="ctr">
            <a:normAutofit/>
          </a:bodyPr>
          <a:lstStyle>
            <a:lvl1pPr marL="0" indent="0" algn="ctr">
              <a:buNone/>
              <a:defRPr sz="1400">
                <a:solidFill>
                  <a:schemeClr val="bg1"/>
                </a:solidFill>
              </a:defRPr>
            </a:lvl1pPr>
          </a:lstStyle>
          <a:p>
            <a:r>
              <a:rPr lang="en-US"/>
              <a:t>Click on icon to place image</a:t>
            </a:r>
          </a:p>
        </p:txBody>
      </p:sp>
    </p:spTree>
    <p:extLst>
      <p:ext uri="{BB962C8B-B14F-4D97-AF65-F5344CB8AC3E}">
        <p14:creationId xmlns:p14="http://schemas.microsoft.com/office/powerpoint/2010/main" val="37959370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832D41F6-6A32-4324-8326-0EA8307BF3B1}"/>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D1CD71C6-1CD6-4EDF-83A4-BA7E1B69A336}"/>
              </a:ext>
            </a:extLst>
          </p:cNvPr>
          <p:cNvSpPr>
            <a:spLocks noGrp="1"/>
          </p:cNvSpPr>
          <p:nvPr>
            <p:ph idx="1"/>
          </p:nvPr>
        </p:nvSpPr>
        <p:spPr>
          <a:xfrm>
            <a:off x="489856" y="1191491"/>
            <a:ext cx="11147961" cy="5241200"/>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11">
            <a:extLst>
              <a:ext uri="{FF2B5EF4-FFF2-40B4-BE49-F238E27FC236}">
                <a16:creationId xmlns:a16="http://schemas.microsoft.com/office/drawing/2014/main" id="{A1B5ED76-7869-4528-AD1C-1E2B5B3951EE}"/>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76780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Cover_change image">
    <p:bg>
      <p:bgRef idx="1001">
        <a:schemeClr val="bg1"/>
      </p:bgRef>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1A8BC93D-D133-2047-A9D8-86862D7A103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4A2D5411-BAC7-4DCC-9083-6139D45AD12A}"/>
              </a:ext>
            </a:extLst>
          </p:cNvPr>
          <p:cNvSpPr>
            <a:spLocks noGrp="1"/>
          </p:cNvSpPr>
          <p:nvPr>
            <p:ph type="pic" sz="quarter" idx="10"/>
          </p:nvPr>
        </p:nvSpPr>
        <p:spPr>
          <a:xfrm>
            <a:off x="-1788648" y="-1423608"/>
            <a:ext cx="6839999" cy="6840000"/>
          </a:xfrm>
          <a:prstGeom prst="flowChartConnector">
            <a:avLst/>
          </a:prstGeom>
        </p:spPr>
        <p:txBody>
          <a:bodyPr/>
          <a:lstStyle>
            <a:lvl1pPr>
              <a:defRPr/>
            </a:lvl1pPr>
          </a:lstStyle>
          <a:p>
            <a:r>
              <a:rPr lang="en-US"/>
              <a:t>Click icon to add picture</a:t>
            </a:r>
            <a:endParaRPr lang="en-GB"/>
          </a:p>
        </p:txBody>
      </p:sp>
      <p:sp>
        <p:nvSpPr>
          <p:cNvPr id="9" name="TextBox 11">
            <a:extLst>
              <a:ext uri="{FF2B5EF4-FFF2-40B4-BE49-F238E27FC236}">
                <a16:creationId xmlns:a16="http://schemas.microsoft.com/office/drawing/2014/main" id="{A6B9208D-A8E9-44FE-A5BC-C7F65C4B8975}"/>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1015376929"/>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py + Image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7503260" cy="610589"/>
          </a:xfrm>
        </p:spPr>
        <p:txBody>
          <a:bodyPr anchor="t">
            <a:normAutofit/>
          </a:bodyPr>
          <a:lstStyle>
            <a:lvl1pPr>
              <a:defRPr sz="2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BDC64E37-4A0F-ED47-8FD6-0780DA5C74D4}"/>
              </a:ext>
            </a:extLst>
          </p:cNvPr>
          <p:cNvSpPr>
            <a:spLocks noGrp="1"/>
          </p:cNvSpPr>
          <p:nvPr>
            <p:ph type="sldNum" sz="quarter" idx="12"/>
          </p:nvPr>
        </p:nvSpPr>
        <p:spPr/>
        <p:txBody>
          <a:bodyPr/>
          <a:lstStyle/>
          <a:p>
            <a:fld id="{79B1A236-F7F7-FA48-A909-8CCE9CB60875}" type="slidenum">
              <a:rPr lang="en-US" smtClean="0"/>
              <a:t>‹#›</a:t>
            </a:fld>
            <a:endParaRPr lang="en-US"/>
          </a:p>
        </p:txBody>
      </p:sp>
      <p:pic>
        <p:nvPicPr>
          <p:cNvPr id="25" name="Picture 24">
            <a:extLst>
              <a:ext uri="{FF2B5EF4-FFF2-40B4-BE49-F238E27FC236}">
                <a16:creationId xmlns:a16="http://schemas.microsoft.com/office/drawing/2014/main" id="{CEAE4CAC-95CF-1444-A75C-DF0F8C56E1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9857" y="6102069"/>
            <a:ext cx="1555532" cy="387913"/>
          </a:xfrm>
          <a:prstGeom prst="rect">
            <a:avLst/>
          </a:prstGeom>
        </p:spPr>
      </p:pic>
      <p:sp>
        <p:nvSpPr>
          <p:cNvPr id="23" name="Picture Placeholder 22">
            <a:extLst>
              <a:ext uri="{FF2B5EF4-FFF2-40B4-BE49-F238E27FC236}">
                <a16:creationId xmlns:a16="http://schemas.microsoft.com/office/drawing/2014/main" id="{605F4236-AE2F-C54C-B530-C94C8DCB4418}"/>
              </a:ext>
            </a:extLst>
          </p:cNvPr>
          <p:cNvSpPr>
            <a:spLocks noGrp="1"/>
          </p:cNvSpPr>
          <p:nvPr>
            <p:ph type="pic" sz="quarter" idx="14" hasCustomPrompt="1"/>
          </p:nvPr>
        </p:nvSpPr>
        <p:spPr>
          <a:xfrm>
            <a:off x="7057984" y="1021057"/>
            <a:ext cx="6840000" cy="684000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
        <p:nvSpPr>
          <p:cNvPr id="7" name="Content Placeholder 2">
            <a:extLst>
              <a:ext uri="{FF2B5EF4-FFF2-40B4-BE49-F238E27FC236}">
                <a16:creationId xmlns:a16="http://schemas.microsoft.com/office/drawing/2014/main" id="{EF5710EB-9C53-4C12-B518-A2A445E863CD}"/>
              </a:ext>
            </a:extLst>
          </p:cNvPr>
          <p:cNvSpPr>
            <a:spLocks noGrp="1"/>
          </p:cNvSpPr>
          <p:nvPr>
            <p:ph idx="1"/>
          </p:nvPr>
        </p:nvSpPr>
        <p:spPr>
          <a:xfrm>
            <a:off x="489857" y="1246909"/>
            <a:ext cx="6312726" cy="4308764"/>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31706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EFA1F841-A484-484F-9A9A-2192F3DF9018}"/>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9B499EFC-D5E2-4CD5-B83C-1ABFFE500BCD}"/>
              </a:ext>
            </a:extLst>
          </p:cNvPr>
          <p:cNvSpPr>
            <a:spLocks noGrp="1"/>
          </p:cNvSpPr>
          <p:nvPr>
            <p:ph idx="1"/>
          </p:nvPr>
        </p:nvSpPr>
        <p:spPr>
          <a:xfrm>
            <a:off x="489856" y="1136073"/>
            <a:ext cx="11147961" cy="5296618"/>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11">
            <a:extLst>
              <a:ext uri="{FF2B5EF4-FFF2-40B4-BE49-F238E27FC236}">
                <a16:creationId xmlns:a16="http://schemas.microsoft.com/office/drawing/2014/main" id="{BABD4F54-2FD3-4A8B-ADF5-3BBB3EC10E57}"/>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pic>
        <p:nvPicPr>
          <p:cNvPr id="2" name="Graphic 1">
            <a:extLst>
              <a:ext uri="{FF2B5EF4-FFF2-40B4-BE49-F238E27FC236}">
                <a16:creationId xmlns:a16="http://schemas.microsoft.com/office/drawing/2014/main" id="{1416113F-39A1-E5F2-667A-651786674AE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58924" y="1"/>
            <a:ext cx="2133076" cy="1064028"/>
          </a:xfrm>
          <a:prstGeom prst="rect">
            <a:avLst/>
          </a:prstGeom>
        </p:spPr>
      </p:pic>
    </p:spTree>
    <p:extLst>
      <p:ext uri="{BB962C8B-B14F-4D97-AF65-F5344CB8AC3E}">
        <p14:creationId xmlns:p14="http://schemas.microsoft.com/office/powerpoint/2010/main" val="39716571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7AF5B-7520-5E4E-AEF8-AF1F4DE952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11" name="Picture Placeholder 10">
            <a:extLst>
              <a:ext uri="{FF2B5EF4-FFF2-40B4-BE49-F238E27FC236}">
                <a16:creationId xmlns:a16="http://schemas.microsoft.com/office/drawing/2014/main" id="{B9E0B650-E0D5-804F-8AC1-ADA94E09EDA8}"/>
              </a:ext>
            </a:extLst>
          </p:cNvPr>
          <p:cNvSpPr>
            <a:spLocks noGrp="1"/>
          </p:cNvSpPr>
          <p:nvPr>
            <p:ph type="pic" sz="quarter" idx="13" hasCustomPrompt="1"/>
          </p:nvPr>
        </p:nvSpPr>
        <p:spPr>
          <a:xfrm>
            <a:off x="-392083" y="-207394"/>
            <a:ext cx="13006499" cy="6856311"/>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6499" h="6856311">
                <a:moveTo>
                  <a:pt x="1524861" y="4576"/>
                </a:moveTo>
                <a:lnTo>
                  <a:pt x="12553741" y="74915"/>
                </a:lnTo>
                <a:lnTo>
                  <a:pt x="13006499" y="81322"/>
                </a:lnTo>
                <a:lnTo>
                  <a:pt x="12976166" y="4990358"/>
                </a:lnTo>
                <a:cubicBezTo>
                  <a:pt x="12832730" y="5370620"/>
                  <a:pt x="9120702" y="6219885"/>
                  <a:pt x="7395850" y="6485916"/>
                </a:cubicBezTo>
                <a:cubicBezTo>
                  <a:pt x="5068964" y="6760836"/>
                  <a:pt x="3552758" y="6970088"/>
                  <a:pt x="371789" y="6787805"/>
                </a:cubicBezTo>
                <a:cubicBezTo>
                  <a:pt x="113255" y="6752197"/>
                  <a:pt x="22615" y="6778318"/>
                  <a:pt x="24473" y="6676098"/>
                </a:cubicBezTo>
                <a:cubicBezTo>
                  <a:pt x="24473" y="4771106"/>
                  <a:pt x="0" y="2449691"/>
                  <a:pt x="0" y="544699"/>
                </a:cubicBezTo>
                <a:cubicBezTo>
                  <a:pt x="0" y="-86575"/>
                  <a:pt x="893587" y="4576"/>
                  <a:pt x="1524861" y="4576"/>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25611653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090FA25C-BFB1-134A-BE14-052409730F42}"/>
              </a:ext>
            </a:extLst>
          </p:cNvPr>
          <p:cNvSpPr>
            <a:spLocks noChangeAspect="1"/>
          </p:cNvSpPr>
          <p:nvPr userDrawn="1"/>
        </p:nvSpPr>
        <p:spPr>
          <a:xfrm>
            <a:off x="0" y="908170"/>
            <a:ext cx="12192000" cy="5949830"/>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a:t>
            </a:r>
          </a:p>
        </p:txBody>
      </p:sp>
      <p:sp>
        <p:nvSpPr>
          <p:cNvPr id="26" name="Freeform 25">
            <a:extLst>
              <a:ext uri="{FF2B5EF4-FFF2-40B4-BE49-F238E27FC236}">
                <a16:creationId xmlns:a16="http://schemas.microsoft.com/office/drawing/2014/main" id="{769FEBDB-E9D1-A145-91D7-7DAC3E7BB752}"/>
              </a:ext>
            </a:extLst>
          </p:cNvPr>
          <p:cNvSpPr>
            <a:spLocks noChangeAspect="1"/>
          </p:cNvSpPr>
          <p:nvPr userDrawn="1"/>
        </p:nvSpPr>
        <p:spPr>
          <a:xfrm>
            <a:off x="0" y="1137302"/>
            <a:ext cx="12192000" cy="5720698"/>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8327DDD-4D36-DC48-92FB-4706921A3A01}"/>
              </a:ext>
            </a:extLst>
          </p:cNvPr>
          <p:cNvSpPr>
            <a:spLocks noGrp="1"/>
          </p:cNvSpPr>
          <p:nvPr userDrawn="1">
            <p:ph type="subTitle" idx="1" hasCustomPrompt="1"/>
          </p:nvPr>
        </p:nvSpPr>
        <p:spPr>
          <a:xfrm>
            <a:off x="5289331"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information</a:t>
            </a:r>
          </a:p>
        </p:txBody>
      </p:sp>
      <p:pic>
        <p:nvPicPr>
          <p:cNvPr id="8" name="Picture 7">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088" y="477157"/>
            <a:ext cx="2304392" cy="571809"/>
          </a:xfrm>
          <a:prstGeom prst="rect">
            <a:avLst/>
          </a:prstGeom>
        </p:spPr>
      </p:pic>
      <p:sp>
        <p:nvSpPr>
          <p:cNvPr id="10" name="TextBox 9">
            <a:extLst>
              <a:ext uri="{FF2B5EF4-FFF2-40B4-BE49-F238E27FC236}">
                <a16:creationId xmlns:a16="http://schemas.microsoft.com/office/drawing/2014/main" id="{69B541BD-FAC5-BE48-9F62-129FB661C962}"/>
              </a:ext>
            </a:extLst>
          </p:cNvPr>
          <p:cNvSpPr txBox="1"/>
          <p:nvPr userDrawn="1"/>
        </p:nvSpPr>
        <p:spPr>
          <a:xfrm>
            <a:off x="7091855" y="3208283"/>
            <a:ext cx="4114800" cy="369332"/>
          </a:xfrm>
          <a:prstGeom prst="rect">
            <a:avLst/>
          </a:prstGeom>
          <a:noFill/>
        </p:spPr>
        <p:txBody>
          <a:bodyPr wrap="square" rtlCol="0">
            <a:spAutoFit/>
          </a:bodyPr>
          <a:lstStyle/>
          <a:p>
            <a:pPr algn="r"/>
            <a:r>
              <a:rPr lang="en-US">
                <a:solidFill>
                  <a:schemeClr val="bg1"/>
                </a:solidFill>
              </a:rPr>
              <a:t>For more information please contact:</a:t>
            </a:r>
          </a:p>
        </p:txBody>
      </p:sp>
      <p:sp>
        <p:nvSpPr>
          <p:cNvPr id="16" name="TextBox 15">
            <a:extLst>
              <a:ext uri="{FF2B5EF4-FFF2-40B4-BE49-F238E27FC236}">
                <a16:creationId xmlns:a16="http://schemas.microsoft.com/office/drawing/2014/main" id="{7BFA9D68-F375-9C44-A330-493987CA859B}"/>
              </a:ext>
            </a:extLst>
          </p:cNvPr>
          <p:cNvSpPr txBox="1"/>
          <p:nvPr userDrawn="1"/>
        </p:nvSpPr>
        <p:spPr>
          <a:xfrm>
            <a:off x="7091855" y="5452535"/>
            <a:ext cx="4114800" cy="646331"/>
          </a:xfrm>
          <a:prstGeom prst="rect">
            <a:avLst/>
          </a:prstGeom>
          <a:noFill/>
        </p:spPr>
        <p:txBody>
          <a:bodyPr wrap="square" rtlCol="0">
            <a:spAutoFit/>
          </a:bodyPr>
          <a:lstStyle/>
          <a:p>
            <a:pPr algn="r"/>
            <a:r>
              <a:rPr lang="en-US">
                <a:solidFill>
                  <a:srgbClr val="A4CD39"/>
                </a:solidFill>
              </a:rPr>
              <a:t>www.uclpartners.com</a:t>
            </a:r>
          </a:p>
          <a:p>
            <a:pPr algn="r"/>
            <a:r>
              <a:rPr lang="en-US">
                <a:solidFill>
                  <a:srgbClr val="A4CD39"/>
                </a:solidFill>
              </a:rPr>
              <a:t>@uclpartners</a:t>
            </a:r>
          </a:p>
        </p:txBody>
      </p:sp>
      <p:sp>
        <p:nvSpPr>
          <p:cNvPr id="17" name="TextBox 16">
            <a:extLst>
              <a:ext uri="{FF2B5EF4-FFF2-40B4-BE49-F238E27FC236}">
                <a16:creationId xmlns:a16="http://schemas.microsoft.com/office/drawing/2014/main" id="{FD800737-51FC-734E-A1FF-64AABB2E4BE6}"/>
              </a:ext>
            </a:extLst>
          </p:cNvPr>
          <p:cNvSpPr txBox="1"/>
          <p:nvPr userDrawn="1"/>
        </p:nvSpPr>
        <p:spPr>
          <a:xfrm>
            <a:off x="7091855" y="2281228"/>
            <a:ext cx="4114800" cy="707886"/>
          </a:xfrm>
          <a:prstGeom prst="rect">
            <a:avLst/>
          </a:prstGeom>
          <a:noFill/>
        </p:spPr>
        <p:txBody>
          <a:bodyPr wrap="square" rtlCol="0">
            <a:spAutoFit/>
          </a:bodyPr>
          <a:lstStyle/>
          <a:p>
            <a:pPr algn="r"/>
            <a:r>
              <a:rPr lang="en-US" sz="4000" b="0" i="0">
                <a:solidFill>
                  <a:srgbClr val="A4CD39"/>
                </a:solidFill>
                <a:latin typeface="Calibri Light" panose="020F0302020204030204" pitchFamily="34" charset="0"/>
                <a:cs typeface="Calibri Light" panose="020F0302020204030204" pitchFamily="34" charset="0"/>
              </a:rPr>
              <a:t>Thank you</a:t>
            </a:r>
          </a:p>
        </p:txBody>
      </p:sp>
      <p:sp>
        <p:nvSpPr>
          <p:cNvPr id="9" name="TextBox 11">
            <a:extLst>
              <a:ext uri="{FF2B5EF4-FFF2-40B4-BE49-F238E27FC236}">
                <a16:creationId xmlns:a16="http://schemas.microsoft.com/office/drawing/2014/main" id="{B9D83E16-814E-46E0-AE73-649E52704FD9}"/>
              </a:ext>
            </a:extLst>
          </p:cNvPr>
          <p:cNvSpPr txBox="1"/>
          <p:nvPr userDrawn="1"/>
        </p:nvSpPr>
        <p:spPr>
          <a:xfrm>
            <a:off x="266740" y="654446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5557002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7405C1D8-0F25-4641-8EBB-9CD72E701DEB}"/>
              </a:ext>
            </a:extLst>
          </p:cNvPr>
          <p:cNvSpPr txBox="1"/>
          <p:nvPr userDrawn="1"/>
        </p:nvSpPr>
        <p:spPr>
          <a:xfrm>
            <a:off x="363722" y="659463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2022</a:t>
            </a:r>
          </a:p>
        </p:txBody>
      </p:sp>
    </p:spTree>
    <p:extLst>
      <p:ext uri="{BB962C8B-B14F-4D97-AF65-F5344CB8AC3E}">
        <p14:creationId xmlns:p14="http://schemas.microsoft.com/office/powerpoint/2010/main" val="40094703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py + logo top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489856" y="1122218"/>
            <a:ext cx="11147961" cy="5310473"/>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11">
            <a:extLst>
              <a:ext uri="{FF2B5EF4-FFF2-40B4-BE49-F238E27FC236}">
                <a16:creationId xmlns:a16="http://schemas.microsoft.com/office/drawing/2014/main" id="{6ECAF191-2745-4220-A00C-70E4B0D65CDF}"/>
              </a:ext>
            </a:extLst>
          </p:cNvPr>
          <p:cNvSpPr txBox="1"/>
          <p:nvPr userDrawn="1"/>
        </p:nvSpPr>
        <p:spPr>
          <a:xfrm>
            <a:off x="363722" y="658509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2023</a:t>
            </a:r>
          </a:p>
        </p:txBody>
      </p:sp>
      <p:pic>
        <p:nvPicPr>
          <p:cNvPr id="4" name="Picture 3" descr="A blue and green text on a black background&#10;&#10;AI-generated content may be incorrect.">
            <a:extLst>
              <a:ext uri="{FF2B5EF4-FFF2-40B4-BE49-F238E27FC236}">
                <a16:creationId xmlns:a16="http://schemas.microsoft.com/office/drawing/2014/main" id="{F37C75FB-8ED9-0A5A-9E70-27CE2E51CA50}"/>
              </a:ext>
            </a:extLst>
          </p:cNvPr>
          <p:cNvPicPr>
            <a:picLocks noChangeAspect="1"/>
          </p:cNvPicPr>
          <p:nvPr userDrawn="1"/>
        </p:nvPicPr>
        <p:blipFill>
          <a:blip r:embed="rId2"/>
          <a:stretch>
            <a:fillRect/>
          </a:stretch>
        </p:blipFill>
        <p:spPr>
          <a:xfrm>
            <a:off x="10062507" y="-414993"/>
            <a:ext cx="1800000" cy="1800000"/>
          </a:xfrm>
          <a:prstGeom prst="rect">
            <a:avLst/>
          </a:prstGeom>
        </p:spPr>
      </p:pic>
    </p:spTree>
    <p:extLst>
      <p:ext uri="{BB962C8B-B14F-4D97-AF65-F5344CB8AC3E}">
        <p14:creationId xmlns:p14="http://schemas.microsoft.com/office/powerpoint/2010/main" val="2314402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p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653143" y="511630"/>
            <a:ext cx="11051485"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653143" y="1487256"/>
            <a:ext cx="11051485"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09746" y="6207710"/>
            <a:ext cx="1766541" cy="330400"/>
          </a:xfrm>
          <a:prstGeom prst="rect">
            <a:avLst/>
          </a:prstGeom>
        </p:spPr>
      </p:pic>
    </p:spTree>
    <p:extLst>
      <p:ext uri="{BB962C8B-B14F-4D97-AF65-F5344CB8AC3E}">
        <p14:creationId xmlns:p14="http://schemas.microsoft.com/office/powerpoint/2010/main" val="3585247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899525A-CAA4-BDA7-78AC-A04874FB9047}"/>
              </a:ext>
            </a:extLst>
          </p:cNvPr>
          <p:cNvSpPr>
            <a:spLocks noGrp="1"/>
          </p:cNvSpPr>
          <p:nvPr>
            <p:ph type="pic" sz="quarter" idx="10"/>
          </p:nvPr>
        </p:nvSpPr>
        <p:spPr>
          <a:xfrm>
            <a:off x="1676400" y="571500"/>
            <a:ext cx="2679700" cy="5715000"/>
          </a:xfrm>
          <a:prstGeom prst="roundRect">
            <a:avLst>
              <a:gd name="adj" fmla="val 10731"/>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31785962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General 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p:txBody>
          <a:bodyPr/>
          <a:lstStyle>
            <a:lvl1pPr>
              <a:defRPr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447676" y="1304925"/>
            <a:ext cx="5576887" cy="4572000"/>
          </a:xfrm>
        </p:spPr>
        <p:txBody>
          <a:bodyPr/>
          <a:lstStyle>
            <a:lvl1pPr marL="0" indent="0">
              <a:spcBef>
                <a:spcPts val="0"/>
              </a:spcBef>
              <a:spcAft>
                <a:spcPts val="1200"/>
              </a:spcAft>
              <a:buNone/>
              <a:defRPr sz="2000" b="0" i="0">
                <a:latin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 name="Picture Placeholder 2">
            <a:extLst>
              <a:ext uri="{FF2B5EF4-FFF2-40B4-BE49-F238E27FC236}">
                <a16:creationId xmlns:a16="http://schemas.microsoft.com/office/drawing/2014/main" id="{6DDCFD92-E162-5C0C-839B-143E56BEFA3A}"/>
              </a:ext>
            </a:extLst>
          </p:cNvPr>
          <p:cNvSpPr>
            <a:spLocks noGrp="1"/>
          </p:cNvSpPr>
          <p:nvPr>
            <p:ph type="pic" idx="13"/>
          </p:nvPr>
        </p:nvSpPr>
        <p:spPr>
          <a:xfrm>
            <a:off x="6167439" y="1304925"/>
            <a:ext cx="5586412" cy="4572000"/>
          </a:xfrm>
        </p:spPr>
        <p:txBody>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Tree>
    <p:extLst>
      <p:ext uri="{BB962C8B-B14F-4D97-AF65-F5344CB8AC3E}">
        <p14:creationId xmlns:p14="http://schemas.microsoft.com/office/powerpoint/2010/main" val="1795012094"/>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11">
            <a:extLst>
              <a:ext uri="{FF2B5EF4-FFF2-40B4-BE49-F238E27FC236}">
                <a16:creationId xmlns:a16="http://schemas.microsoft.com/office/drawing/2014/main" id="{5CE7208A-CB2C-46AB-9FEB-6DDBFD361814}"/>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13797089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15375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0D1A9-6C06-944D-896B-AACF426C5E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958935"/>
            <a:ext cx="12192000" cy="1899065"/>
          </a:xfrm>
          <a:prstGeom prst="rect">
            <a:avLst/>
          </a:prstGeom>
        </p:spPr>
      </p:pic>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883403" y="1166058"/>
            <a:ext cx="10470396" cy="4351338"/>
          </a:xfrm>
        </p:spPr>
        <p:txBody>
          <a:bodyPr anchor="ctr">
            <a:normAutofit/>
          </a:bodyPr>
          <a:lstStyle>
            <a:lvl1pPr marL="0" indent="0">
              <a:buNone/>
              <a:defRPr sz="38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92A4317D-5B1E-8C4B-A51E-18C32DEFD1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3143" y="6104077"/>
            <a:ext cx="1555200" cy="385905"/>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esentation Cover 2">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8997FC1-335B-7E47-93F2-8BE1DA9533DE}"/>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494377"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2396" y="-1440000"/>
            <a:ext cx="6840000" cy="6840000"/>
          </a:xfrm>
          <a:prstGeom prst="ellipse">
            <a:avLst/>
          </a:prstGeom>
        </p:spPr>
      </p:pic>
      <p:sp>
        <p:nvSpPr>
          <p:cNvPr id="13" name="Title 1">
            <a:extLst>
              <a:ext uri="{FF2B5EF4-FFF2-40B4-BE49-F238E27FC236}">
                <a16:creationId xmlns:a16="http://schemas.microsoft.com/office/drawing/2014/main" id="{5278DFA7-B064-964A-9BA7-34F617DC5669}"/>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2831A73A-E50C-0E43-978C-E70673578DF7}"/>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EF7F4CE-2390-48CE-9E5F-A09680CBF4AA}"/>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4178841476"/>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resentation Cover 3">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FA17957-4107-1A4D-9046-EE90765D470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55161"/>
            <a:ext cx="6840000" cy="6855161"/>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7" name="Title 1">
            <a:extLst>
              <a:ext uri="{FF2B5EF4-FFF2-40B4-BE49-F238E27FC236}">
                <a16:creationId xmlns:a16="http://schemas.microsoft.com/office/drawing/2014/main" id="{B9308773-D7B5-9247-B462-66CEDF8BF591}"/>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8" name="Subtitle 2">
            <a:extLst>
              <a:ext uri="{FF2B5EF4-FFF2-40B4-BE49-F238E27FC236}">
                <a16:creationId xmlns:a16="http://schemas.microsoft.com/office/drawing/2014/main" id="{5D4D3394-1503-AD40-9790-1140C06728DA}"/>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11">
            <a:extLst>
              <a:ext uri="{FF2B5EF4-FFF2-40B4-BE49-F238E27FC236}">
                <a16:creationId xmlns:a16="http://schemas.microsoft.com/office/drawing/2014/main" id="{FC73D274-4632-4C4C-A047-0461F976815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2901968792"/>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resentation Cover 4">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8133941-9DD0-CE42-989C-05400A2E768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8" name="Picture 7">
            <a:extLst>
              <a:ext uri="{FF2B5EF4-FFF2-40B4-BE49-F238E27FC236}">
                <a16:creationId xmlns:a16="http://schemas.microsoft.com/office/drawing/2014/main" id="{4176E853-D7AC-EB46-B637-70986B2F7CFD}"/>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4" name="Title 1">
            <a:extLst>
              <a:ext uri="{FF2B5EF4-FFF2-40B4-BE49-F238E27FC236}">
                <a16:creationId xmlns:a16="http://schemas.microsoft.com/office/drawing/2014/main" id="{12FA1405-F8F5-B642-A12A-8AB05BC2360B}"/>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82CB3B28-6DDC-D54C-BCBD-347681DFE020}"/>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B7CFB87-AA93-45DD-B639-13DFA758B11B}"/>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1725451907"/>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esentation Cover 5">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F756ED-6315-A84B-AB39-7402095B1CB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9" name="Picture 8">
            <a:extLst>
              <a:ext uri="{FF2B5EF4-FFF2-40B4-BE49-F238E27FC236}">
                <a16:creationId xmlns:a16="http://schemas.microsoft.com/office/drawing/2014/main" id="{81FE30FA-9516-4C47-8956-87BEBFC9FB15}"/>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6" name="Title 1">
            <a:extLst>
              <a:ext uri="{FF2B5EF4-FFF2-40B4-BE49-F238E27FC236}">
                <a16:creationId xmlns:a16="http://schemas.microsoft.com/office/drawing/2014/main" id="{9654734B-14A1-E94F-B08A-31A8C175EBFA}"/>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4362945B-8B18-A947-BD4C-1786DB670129}"/>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477B3CA4-78AA-4001-8AE6-8997B0F3E89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40255635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esentation Cover_change image">
    <p:bg>
      <p:bgRef idx="1001">
        <a:schemeClr val="bg1"/>
      </p:bgRef>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1A8BC93D-D133-2047-A9D8-86862D7A103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4A2D5411-BAC7-4DCC-9083-6139D45AD12A}"/>
              </a:ext>
            </a:extLst>
          </p:cNvPr>
          <p:cNvSpPr>
            <a:spLocks noGrp="1"/>
          </p:cNvSpPr>
          <p:nvPr>
            <p:ph type="pic" sz="quarter" idx="10"/>
          </p:nvPr>
        </p:nvSpPr>
        <p:spPr>
          <a:xfrm>
            <a:off x="-1788648" y="-1423608"/>
            <a:ext cx="6839999" cy="6840000"/>
          </a:xfrm>
          <a:prstGeom prst="flowChartConnector">
            <a:avLst/>
          </a:prstGeom>
        </p:spPr>
        <p:txBody>
          <a:bodyPr/>
          <a:lstStyle>
            <a:lvl1pPr>
              <a:defRPr/>
            </a:lvl1pPr>
          </a:lstStyle>
          <a:p>
            <a:r>
              <a:rPr lang="en-US"/>
              <a:t>Click icon to add picture</a:t>
            </a:r>
            <a:endParaRPr lang="en-GB"/>
          </a:p>
        </p:txBody>
      </p:sp>
      <p:sp>
        <p:nvSpPr>
          <p:cNvPr id="9" name="TextBox 11">
            <a:extLst>
              <a:ext uri="{FF2B5EF4-FFF2-40B4-BE49-F238E27FC236}">
                <a16:creationId xmlns:a16="http://schemas.microsoft.com/office/drawing/2014/main" id="{A6B9208D-A8E9-44FE-A5BC-C7F65C4B8975}"/>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1312262367"/>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15375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0D1A9-6C06-944D-896B-AACF426C5E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958935"/>
            <a:ext cx="12192000" cy="1899065"/>
          </a:xfrm>
          <a:prstGeom prst="rect">
            <a:avLst/>
          </a:prstGeom>
        </p:spPr>
      </p:pic>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883403" y="1166058"/>
            <a:ext cx="10470396" cy="4351338"/>
          </a:xfrm>
        </p:spPr>
        <p:txBody>
          <a:bodyPr anchor="ctr">
            <a:normAutofit/>
          </a:bodyPr>
          <a:lstStyle>
            <a:lvl1pPr marL="0" indent="0">
              <a:buNone/>
              <a:defRPr sz="38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92A4317D-5B1E-8C4B-A51E-18C32DEFD1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3143" y="6104077"/>
            <a:ext cx="1555200" cy="385905"/>
          </a:xfrm>
          <a:prstGeom prst="rect">
            <a:avLst/>
          </a:prstGeom>
        </p:spPr>
      </p:pic>
    </p:spTree>
    <p:extLst>
      <p:ext uri="{BB962C8B-B14F-4D97-AF65-F5344CB8AC3E}">
        <p14:creationId xmlns:p14="http://schemas.microsoft.com/office/powerpoint/2010/main" val="34334589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ullout Quote/Statement ">
    <p:bg>
      <p:bgPr>
        <a:solidFill>
          <a:srgbClr val="15375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6063626" y="1166058"/>
            <a:ext cx="5290174" cy="4351338"/>
          </a:xfrm>
        </p:spPr>
        <p:txBody>
          <a:bodyPr anchor="ctr">
            <a:normAutofit/>
          </a:bodyPr>
          <a:lstStyle>
            <a:lvl1pPr marL="0" indent="0">
              <a:buNone/>
              <a:defRPr sz="3500" b="0" i="0">
                <a:solidFill>
                  <a:srgbClr val="42B6E6"/>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9" name="Picture Placeholder 22">
            <a:extLst>
              <a:ext uri="{FF2B5EF4-FFF2-40B4-BE49-F238E27FC236}">
                <a16:creationId xmlns:a16="http://schemas.microsoft.com/office/drawing/2014/main" id="{D724F147-C3E5-314F-9DE7-805AA56358F8}"/>
              </a:ext>
            </a:extLst>
          </p:cNvPr>
          <p:cNvSpPr>
            <a:spLocks noGrp="1"/>
          </p:cNvSpPr>
          <p:nvPr>
            <p:ph type="pic" sz="quarter" idx="14" hasCustomPrompt="1"/>
          </p:nvPr>
        </p:nvSpPr>
        <p:spPr>
          <a:xfrm>
            <a:off x="-1276717" y="1042077"/>
            <a:ext cx="6840000" cy="6840000"/>
          </a:xfrm>
          <a:prstGeom prst="ellipse">
            <a:avLst/>
          </a:prstGeom>
        </p:spPr>
        <p:txBody>
          <a:bodyPr anchor="ctr">
            <a:normAutofit/>
          </a:bodyPr>
          <a:lstStyle>
            <a:lvl1pPr marL="0" indent="0" algn="ctr">
              <a:buNone/>
              <a:defRPr sz="1400">
                <a:solidFill>
                  <a:schemeClr val="bg1"/>
                </a:solidFill>
              </a:defRPr>
            </a:lvl1pPr>
          </a:lstStyle>
          <a:p>
            <a:r>
              <a:rPr lang="en-US"/>
              <a:t>Click on icon to place image</a:t>
            </a:r>
          </a:p>
        </p:txBody>
      </p:sp>
    </p:spTree>
    <p:extLst>
      <p:ext uri="{BB962C8B-B14F-4D97-AF65-F5344CB8AC3E}">
        <p14:creationId xmlns:p14="http://schemas.microsoft.com/office/powerpoint/2010/main" val="26644817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832D41F6-6A32-4324-8326-0EA8307BF3B1}"/>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D1CD71C6-1CD6-4EDF-83A4-BA7E1B69A336}"/>
              </a:ext>
            </a:extLst>
          </p:cNvPr>
          <p:cNvSpPr>
            <a:spLocks noGrp="1"/>
          </p:cNvSpPr>
          <p:nvPr>
            <p:ph idx="1"/>
          </p:nvPr>
        </p:nvSpPr>
        <p:spPr>
          <a:xfrm>
            <a:off x="489856" y="1191491"/>
            <a:ext cx="11147961" cy="5241200"/>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11">
            <a:extLst>
              <a:ext uri="{FF2B5EF4-FFF2-40B4-BE49-F238E27FC236}">
                <a16:creationId xmlns:a16="http://schemas.microsoft.com/office/drawing/2014/main" id="{A1B5ED76-7869-4528-AD1C-1E2B5B3951EE}"/>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28597702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py + Image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7503260" cy="610589"/>
          </a:xfrm>
        </p:spPr>
        <p:txBody>
          <a:bodyPr anchor="t">
            <a:normAutofit/>
          </a:bodyPr>
          <a:lstStyle>
            <a:lvl1pPr>
              <a:defRPr sz="2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BDC64E37-4A0F-ED47-8FD6-0780DA5C74D4}"/>
              </a:ext>
            </a:extLst>
          </p:cNvPr>
          <p:cNvSpPr>
            <a:spLocks noGrp="1"/>
          </p:cNvSpPr>
          <p:nvPr>
            <p:ph type="sldNum" sz="quarter" idx="12"/>
          </p:nvPr>
        </p:nvSpPr>
        <p:spPr/>
        <p:txBody>
          <a:bodyPr/>
          <a:lstStyle/>
          <a:p>
            <a:fld id="{79B1A236-F7F7-FA48-A909-8CCE9CB60875}" type="slidenum">
              <a:rPr lang="en-US" smtClean="0"/>
              <a:t>‹#›</a:t>
            </a:fld>
            <a:endParaRPr lang="en-US"/>
          </a:p>
        </p:txBody>
      </p:sp>
      <p:pic>
        <p:nvPicPr>
          <p:cNvPr id="25" name="Picture 24">
            <a:extLst>
              <a:ext uri="{FF2B5EF4-FFF2-40B4-BE49-F238E27FC236}">
                <a16:creationId xmlns:a16="http://schemas.microsoft.com/office/drawing/2014/main" id="{CEAE4CAC-95CF-1444-A75C-DF0F8C56E1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9857" y="6102069"/>
            <a:ext cx="1555532" cy="387913"/>
          </a:xfrm>
          <a:prstGeom prst="rect">
            <a:avLst/>
          </a:prstGeom>
        </p:spPr>
      </p:pic>
      <p:sp>
        <p:nvSpPr>
          <p:cNvPr id="23" name="Picture Placeholder 22">
            <a:extLst>
              <a:ext uri="{FF2B5EF4-FFF2-40B4-BE49-F238E27FC236}">
                <a16:creationId xmlns:a16="http://schemas.microsoft.com/office/drawing/2014/main" id="{605F4236-AE2F-C54C-B530-C94C8DCB4418}"/>
              </a:ext>
            </a:extLst>
          </p:cNvPr>
          <p:cNvSpPr>
            <a:spLocks noGrp="1"/>
          </p:cNvSpPr>
          <p:nvPr>
            <p:ph type="pic" sz="quarter" idx="14" hasCustomPrompt="1"/>
          </p:nvPr>
        </p:nvSpPr>
        <p:spPr>
          <a:xfrm>
            <a:off x="7057984" y="1021057"/>
            <a:ext cx="6840000" cy="684000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
        <p:nvSpPr>
          <p:cNvPr id="7" name="Content Placeholder 2">
            <a:extLst>
              <a:ext uri="{FF2B5EF4-FFF2-40B4-BE49-F238E27FC236}">
                <a16:creationId xmlns:a16="http://schemas.microsoft.com/office/drawing/2014/main" id="{EF5710EB-9C53-4C12-B518-A2A445E863CD}"/>
              </a:ext>
            </a:extLst>
          </p:cNvPr>
          <p:cNvSpPr>
            <a:spLocks noGrp="1"/>
          </p:cNvSpPr>
          <p:nvPr>
            <p:ph idx="1"/>
          </p:nvPr>
        </p:nvSpPr>
        <p:spPr>
          <a:xfrm>
            <a:off x="489857" y="1246909"/>
            <a:ext cx="6312726" cy="4308764"/>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4140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EFA1F841-A484-484F-9A9A-2192F3DF9018}"/>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9B499EFC-D5E2-4CD5-B83C-1ABFFE500BCD}"/>
              </a:ext>
            </a:extLst>
          </p:cNvPr>
          <p:cNvSpPr>
            <a:spLocks noGrp="1"/>
          </p:cNvSpPr>
          <p:nvPr>
            <p:ph idx="1"/>
          </p:nvPr>
        </p:nvSpPr>
        <p:spPr>
          <a:xfrm>
            <a:off x="489856" y="1136073"/>
            <a:ext cx="11147961" cy="5296618"/>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11">
            <a:extLst>
              <a:ext uri="{FF2B5EF4-FFF2-40B4-BE49-F238E27FC236}">
                <a16:creationId xmlns:a16="http://schemas.microsoft.com/office/drawing/2014/main" id="{BABD4F54-2FD3-4A8B-ADF5-3BBB3EC10E57}"/>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pic>
        <p:nvPicPr>
          <p:cNvPr id="2" name="Graphic 1">
            <a:extLst>
              <a:ext uri="{FF2B5EF4-FFF2-40B4-BE49-F238E27FC236}">
                <a16:creationId xmlns:a16="http://schemas.microsoft.com/office/drawing/2014/main" id="{1416113F-39A1-E5F2-667A-651786674AE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58924" y="1"/>
            <a:ext cx="2133076" cy="1064028"/>
          </a:xfrm>
          <a:prstGeom prst="rect">
            <a:avLst/>
          </a:prstGeom>
        </p:spPr>
      </p:pic>
    </p:spTree>
    <p:extLst>
      <p:ext uri="{BB962C8B-B14F-4D97-AF65-F5344CB8AC3E}">
        <p14:creationId xmlns:p14="http://schemas.microsoft.com/office/powerpoint/2010/main" val="409265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llout Quote/Statement ">
    <p:bg>
      <p:bgPr>
        <a:solidFill>
          <a:srgbClr val="15375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6063626" y="1166058"/>
            <a:ext cx="5290174" cy="4351338"/>
          </a:xfrm>
        </p:spPr>
        <p:txBody>
          <a:bodyPr anchor="ctr">
            <a:normAutofit/>
          </a:bodyPr>
          <a:lstStyle>
            <a:lvl1pPr marL="0" indent="0">
              <a:buNone/>
              <a:defRPr sz="3500" b="0" i="0">
                <a:solidFill>
                  <a:srgbClr val="42B6E6"/>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9" name="Picture Placeholder 22">
            <a:extLst>
              <a:ext uri="{FF2B5EF4-FFF2-40B4-BE49-F238E27FC236}">
                <a16:creationId xmlns:a16="http://schemas.microsoft.com/office/drawing/2014/main" id="{D724F147-C3E5-314F-9DE7-805AA56358F8}"/>
              </a:ext>
            </a:extLst>
          </p:cNvPr>
          <p:cNvSpPr>
            <a:spLocks noGrp="1"/>
          </p:cNvSpPr>
          <p:nvPr>
            <p:ph type="pic" sz="quarter" idx="14" hasCustomPrompt="1"/>
          </p:nvPr>
        </p:nvSpPr>
        <p:spPr>
          <a:xfrm>
            <a:off x="-1276717" y="1042077"/>
            <a:ext cx="6840000" cy="6840000"/>
          </a:xfrm>
          <a:prstGeom prst="ellipse">
            <a:avLst/>
          </a:prstGeom>
        </p:spPr>
        <p:txBody>
          <a:bodyPr anchor="ctr">
            <a:normAutofit/>
          </a:bodyPr>
          <a:lstStyle>
            <a:lvl1pPr marL="0" indent="0" algn="ctr">
              <a:buNone/>
              <a:defRPr sz="1400">
                <a:solidFill>
                  <a:schemeClr val="bg1"/>
                </a:solidFill>
              </a:defRPr>
            </a:lvl1pPr>
          </a:lstStyle>
          <a:p>
            <a:r>
              <a:rPr lang="en-US"/>
              <a:t>Click on icon to place image</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7AF5B-7520-5E4E-AEF8-AF1F4DE952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11" name="Picture Placeholder 10">
            <a:extLst>
              <a:ext uri="{FF2B5EF4-FFF2-40B4-BE49-F238E27FC236}">
                <a16:creationId xmlns:a16="http://schemas.microsoft.com/office/drawing/2014/main" id="{B9E0B650-E0D5-804F-8AC1-ADA94E09EDA8}"/>
              </a:ext>
            </a:extLst>
          </p:cNvPr>
          <p:cNvSpPr>
            <a:spLocks noGrp="1"/>
          </p:cNvSpPr>
          <p:nvPr>
            <p:ph type="pic" sz="quarter" idx="13" hasCustomPrompt="1"/>
          </p:nvPr>
        </p:nvSpPr>
        <p:spPr>
          <a:xfrm>
            <a:off x="-392083" y="-207394"/>
            <a:ext cx="13006499" cy="6856311"/>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6499" h="6856311">
                <a:moveTo>
                  <a:pt x="1524861" y="4576"/>
                </a:moveTo>
                <a:lnTo>
                  <a:pt x="12553741" y="74915"/>
                </a:lnTo>
                <a:lnTo>
                  <a:pt x="13006499" y="81322"/>
                </a:lnTo>
                <a:lnTo>
                  <a:pt x="12976166" y="4990358"/>
                </a:lnTo>
                <a:cubicBezTo>
                  <a:pt x="12832730" y="5370620"/>
                  <a:pt x="9120702" y="6219885"/>
                  <a:pt x="7395850" y="6485916"/>
                </a:cubicBezTo>
                <a:cubicBezTo>
                  <a:pt x="5068964" y="6760836"/>
                  <a:pt x="3552758" y="6970088"/>
                  <a:pt x="371789" y="6787805"/>
                </a:cubicBezTo>
                <a:cubicBezTo>
                  <a:pt x="113255" y="6752197"/>
                  <a:pt x="22615" y="6778318"/>
                  <a:pt x="24473" y="6676098"/>
                </a:cubicBezTo>
                <a:cubicBezTo>
                  <a:pt x="24473" y="4771106"/>
                  <a:pt x="0" y="2449691"/>
                  <a:pt x="0" y="544699"/>
                </a:cubicBezTo>
                <a:cubicBezTo>
                  <a:pt x="0" y="-86575"/>
                  <a:pt x="893587" y="4576"/>
                  <a:pt x="1524861" y="4576"/>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10604986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090FA25C-BFB1-134A-BE14-052409730F42}"/>
              </a:ext>
            </a:extLst>
          </p:cNvPr>
          <p:cNvSpPr>
            <a:spLocks noChangeAspect="1"/>
          </p:cNvSpPr>
          <p:nvPr userDrawn="1"/>
        </p:nvSpPr>
        <p:spPr>
          <a:xfrm>
            <a:off x="0" y="908170"/>
            <a:ext cx="12192000" cy="5949830"/>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a:t>
            </a:r>
          </a:p>
        </p:txBody>
      </p:sp>
      <p:sp>
        <p:nvSpPr>
          <p:cNvPr id="26" name="Freeform 25">
            <a:extLst>
              <a:ext uri="{FF2B5EF4-FFF2-40B4-BE49-F238E27FC236}">
                <a16:creationId xmlns:a16="http://schemas.microsoft.com/office/drawing/2014/main" id="{769FEBDB-E9D1-A145-91D7-7DAC3E7BB752}"/>
              </a:ext>
            </a:extLst>
          </p:cNvPr>
          <p:cNvSpPr>
            <a:spLocks noChangeAspect="1"/>
          </p:cNvSpPr>
          <p:nvPr userDrawn="1"/>
        </p:nvSpPr>
        <p:spPr>
          <a:xfrm>
            <a:off x="0" y="1137302"/>
            <a:ext cx="12192000" cy="5720698"/>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8327DDD-4D36-DC48-92FB-4706921A3A01}"/>
              </a:ext>
            </a:extLst>
          </p:cNvPr>
          <p:cNvSpPr>
            <a:spLocks noGrp="1"/>
          </p:cNvSpPr>
          <p:nvPr userDrawn="1">
            <p:ph type="subTitle" idx="1" hasCustomPrompt="1"/>
          </p:nvPr>
        </p:nvSpPr>
        <p:spPr>
          <a:xfrm>
            <a:off x="5289331"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information</a:t>
            </a:r>
          </a:p>
        </p:txBody>
      </p:sp>
      <p:pic>
        <p:nvPicPr>
          <p:cNvPr id="8" name="Picture 7">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088" y="477157"/>
            <a:ext cx="2304392" cy="571809"/>
          </a:xfrm>
          <a:prstGeom prst="rect">
            <a:avLst/>
          </a:prstGeom>
        </p:spPr>
      </p:pic>
      <p:sp>
        <p:nvSpPr>
          <p:cNvPr id="10" name="TextBox 9">
            <a:extLst>
              <a:ext uri="{FF2B5EF4-FFF2-40B4-BE49-F238E27FC236}">
                <a16:creationId xmlns:a16="http://schemas.microsoft.com/office/drawing/2014/main" id="{69B541BD-FAC5-BE48-9F62-129FB661C962}"/>
              </a:ext>
            </a:extLst>
          </p:cNvPr>
          <p:cNvSpPr txBox="1"/>
          <p:nvPr userDrawn="1"/>
        </p:nvSpPr>
        <p:spPr>
          <a:xfrm>
            <a:off x="7091855" y="3208283"/>
            <a:ext cx="4114800" cy="369332"/>
          </a:xfrm>
          <a:prstGeom prst="rect">
            <a:avLst/>
          </a:prstGeom>
          <a:noFill/>
        </p:spPr>
        <p:txBody>
          <a:bodyPr wrap="square" rtlCol="0">
            <a:spAutoFit/>
          </a:bodyPr>
          <a:lstStyle/>
          <a:p>
            <a:pPr algn="r"/>
            <a:r>
              <a:rPr lang="en-US">
                <a:solidFill>
                  <a:schemeClr val="bg1"/>
                </a:solidFill>
              </a:rPr>
              <a:t>For more information please contact:</a:t>
            </a:r>
          </a:p>
        </p:txBody>
      </p:sp>
      <p:sp>
        <p:nvSpPr>
          <p:cNvPr id="16" name="TextBox 15">
            <a:extLst>
              <a:ext uri="{FF2B5EF4-FFF2-40B4-BE49-F238E27FC236}">
                <a16:creationId xmlns:a16="http://schemas.microsoft.com/office/drawing/2014/main" id="{7BFA9D68-F375-9C44-A330-493987CA859B}"/>
              </a:ext>
            </a:extLst>
          </p:cNvPr>
          <p:cNvSpPr txBox="1"/>
          <p:nvPr userDrawn="1"/>
        </p:nvSpPr>
        <p:spPr>
          <a:xfrm>
            <a:off x="7091855" y="5452535"/>
            <a:ext cx="4114800" cy="646331"/>
          </a:xfrm>
          <a:prstGeom prst="rect">
            <a:avLst/>
          </a:prstGeom>
          <a:noFill/>
        </p:spPr>
        <p:txBody>
          <a:bodyPr wrap="square" rtlCol="0">
            <a:spAutoFit/>
          </a:bodyPr>
          <a:lstStyle/>
          <a:p>
            <a:pPr algn="r"/>
            <a:r>
              <a:rPr lang="en-US">
                <a:solidFill>
                  <a:srgbClr val="A4CD39"/>
                </a:solidFill>
              </a:rPr>
              <a:t>www.uclpartners.com</a:t>
            </a:r>
          </a:p>
          <a:p>
            <a:pPr algn="r"/>
            <a:r>
              <a:rPr lang="en-US">
                <a:solidFill>
                  <a:srgbClr val="A4CD39"/>
                </a:solidFill>
              </a:rPr>
              <a:t>@uclpartners</a:t>
            </a:r>
          </a:p>
        </p:txBody>
      </p:sp>
      <p:sp>
        <p:nvSpPr>
          <p:cNvPr id="17" name="TextBox 16">
            <a:extLst>
              <a:ext uri="{FF2B5EF4-FFF2-40B4-BE49-F238E27FC236}">
                <a16:creationId xmlns:a16="http://schemas.microsoft.com/office/drawing/2014/main" id="{FD800737-51FC-734E-A1FF-64AABB2E4BE6}"/>
              </a:ext>
            </a:extLst>
          </p:cNvPr>
          <p:cNvSpPr txBox="1"/>
          <p:nvPr userDrawn="1"/>
        </p:nvSpPr>
        <p:spPr>
          <a:xfrm>
            <a:off x="7091855" y="2281228"/>
            <a:ext cx="4114800" cy="707886"/>
          </a:xfrm>
          <a:prstGeom prst="rect">
            <a:avLst/>
          </a:prstGeom>
          <a:noFill/>
        </p:spPr>
        <p:txBody>
          <a:bodyPr wrap="square" rtlCol="0">
            <a:spAutoFit/>
          </a:bodyPr>
          <a:lstStyle/>
          <a:p>
            <a:pPr algn="r"/>
            <a:r>
              <a:rPr lang="en-US" sz="4000" b="0" i="0">
                <a:solidFill>
                  <a:srgbClr val="A4CD39"/>
                </a:solidFill>
                <a:latin typeface="Calibri Light" panose="020F0302020204030204" pitchFamily="34" charset="0"/>
                <a:cs typeface="Calibri Light" panose="020F0302020204030204" pitchFamily="34" charset="0"/>
              </a:rPr>
              <a:t>Thank you</a:t>
            </a:r>
          </a:p>
        </p:txBody>
      </p:sp>
      <p:sp>
        <p:nvSpPr>
          <p:cNvPr id="9" name="TextBox 11">
            <a:extLst>
              <a:ext uri="{FF2B5EF4-FFF2-40B4-BE49-F238E27FC236}">
                <a16:creationId xmlns:a16="http://schemas.microsoft.com/office/drawing/2014/main" id="{B9D83E16-814E-46E0-AE73-649E52704FD9}"/>
              </a:ext>
            </a:extLst>
          </p:cNvPr>
          <p:cNvSpPr txBox="1"/>
          <p:nvPr userDrawn="1"/>
        </p:nvSpPr>
        <p:spPr>
          <a:xfrm>
            <a:off x="266740" y="654446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7872190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7405C1D8-0F25-4641-8EBB-9CD72E701DEB}"/>
              </a:ext>
            </a:extLst>
          </p:cNvPr>
          <p:cNvSpPr txBox="1"/>
          <p:nvPr userDrawn="1"/>
        </p:nvSpPr>
        <p:spPr>
          <a:xfrm>
            <a:off x="363722" y="659463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2022</a:t>
            </a:r>
          </a:p>
        </p:txBody>
      </p:sp>
    </p:spTree>
    <p:extLst>
      <p:ext uri="{BB962C8B-B14F-4D97-AF65-F5344CB8AC3E}">
        <p14:creationId xmlns:p14="http://schemas.microsoft.com/office/powerpoint/2010/main" val="31491756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Copy + logo top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489856" y="1122218"/>
            <a:ext cx="11147961" cy="5310473"/>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11">
            <a:extLst>
              <a:ext uri="{FF2B5EF4-FFF2-40B4-BE49-F238E27FC236}">
                <a16:creationId xmlns:a16="http://schemas.microsoft.com/office/drawing/2014/main" id="{6ECAF191-2745-4220-A00C-70E4B0D65CDF}"/>
              </a:ext>
            </a:extLst>
          </p:cNvPr>
          <p:cNvSpPr txBox="1"/>
          <p:nvPr userDrawn="1"/>
        </p:nvSpPr>
        <p:spPr>
          <a:xfrm>
            <a:off x="363722" y="658509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2023</a:t>
            </a:r>
          </a:p>
        </p:txBody>
      </p:sp>
      <p:pic>
        <p:nvPicPr>
          <p:cNvPr id="6" name="Picture 5" descr="A blue and green text on a black background&#10;&#10;AI-generated content may be incorrect.">
            <a:extLst>
              <a:ext uri="{FF2B5EF4-FFF2-40B4-BE49-F238E27FC236}">
                <a16:creationId xmlns:a16="http://schemas.microsoft.com/office/drawing/2014/main" id="{26669966-4AC9-5418-4649-09436E4BCB10}"/>
              </a:ext>
            </a:extLst>
          </p:cNvPr>
          <p:cNvPicPr>
            <a:picLocks noChangeAspect="1"/>
          </p:cNvPicPr>
          <p:nvPr userDrawn="1"/>
        </p:nvPicPr>
        <p:blipFill>
          <a:blip r:embed="rId2"/>
          <a:stretch>
            <a:fillRect/>
          </a:stretch>
        </p:blipFill>
        <p:spPr>
          <a:xfrm>
            <a:off x="10058697" y="-393403"/>
            <a:ext cx="1800000" cy="1800000"/>
          </a:xfrm>
          <a:prstGeom prst="rect">
            <a:avLst/>
          </a:prstGeom>
        </p:spPr>
      </p:pic>
    </p:spTree>
    <p:extLst>
      <p:ext uri="{BB962C8B-B14F-4D97-AF65-F5344CB8AC3E}">
        <p14:creationId xmlns:p14="http://schemas.microsoft.com/office/powerpoint/2010/main" val="19678346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op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653143" y="511630"/>
            <a:ext cx="11051485"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653143" y="1487256"/>
            <a:ext cx="11051485"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09746" y="6207710"/>
            <a:ext cx="1766541" cy="330400"/>
          </a:xfrm>
          <a:prstGeom prst="rect">
            <a:avLst/>
          </a:prstGeom>
        </p:spPr>
      </p:pic>
    </p:spTree>
    <p:extLst>
      <p:ext uri="{BB962C8B-B14F-4D97-AF65-F5344CB8AC3E}">
        <p14:creationId xmlns:p14="http://schemas.microsoft.com/office/powerpoint/2010/main" val="37333269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899525A-CAA4-BDA7-78AC-A04874FB9047}"/>
              </a:ext>
            </a:extLst>
          </p:cNvPr>
          <p:cNvSpPr>
            <a:spLocks noGrp="1"/>
          </p:cNvSpPr>
          <p:nvPr>
            <p:ph type="pic" sz="quarter" idx="10"/>
          </p:nvPr>
        </p:nvSpPr>
        <p:spPr>
          <a:xfrm>
            <a:off x="1676400" y="571500"/>
            <a:ext cx="2679700" cy="5715000"/>
          </a:xfrm>
          <a:prstGeom prst="roundRect">
            <a:avLst>
              <a:gd name="adj" fmla="val 10731"/>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818164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General 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p:txBody>
          <a:bodyPr/>
          <a:lstStyle>
            <a:lvl1pPr>
              <a:defRPr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447676" y="1304925"/>
            <a:ext cx="5576887" cy="4572000"/>
          </a:xfrm>
        </p:spPr>
        <p:txBody>
          <a:bodyPr/>
          <a:lstStyle>
            <a:lvl1pPr marL="0" indent="0">
              <a:spcBef>
                <a:spcPts val="0"/>
              </a:spcBef>
              <a:spcAft>
                <a:spcPts val="1200"/>
              </a:spcAft>
              <a:buNone/>
              <a:defRPr sz="2000" b="0" i="0">
                <a:latin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 name="Picture Placeholder 2">
            <a:extLst>
              <a:ext uri="{FF2B5EF4-FFF2-40B4-BE49-F238E27FC236}">
                <a16:creationId xmlns:a16="http://schemas.microsoft.com/office/drawing/2014/main" id="{6DDCFD92-E162-5C0C-839B-143E56BEFA3A}"/>
              </a:ext>
            </a:extLst>
          </p:cNvPr>
          <p:cNvSpPr>
            <a:spLocks noGrp="1"/>
          </p:cNvSpPr>
          <p:nvPr>
            <p:ph type="pic" idx="13"/>
          </p:nvPr>
        </p:nvSpPr>
        <p:spPr>
          <a:xfrm>
            <a:off x="6167439" y="1304925"/>
            <a:ext cx="5586412" cy="4572000"/>
          </a:xfrm>
        </p:spPr>
        <p:txBody>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Tree>
    <p:extLst>
      <p:ext uri="{BB962C8B-B14F-4D97-AF65-F5344CB8AC3E}">
        <p14:creationId xmlns:p14="http://schemas.microsoft.com/office/powerpoint/2010/main" val="121629470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theme" Target="../theme/theme5.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theme" Target="../theme/theme6.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63460-232B-E045-BE18-986E6505F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8AC77-2337-5E42-95FB-11AB1577A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84598-5150-B647-BD62-6B51D47A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FAFD-9171-FC45-A543-B15FA433F5A9}" type="datetimeFigureOut">
              <a:rPr lang="en-US" smtClean="0"/>
              <a:t>3/9/2025</a:t>
            </a:fld>
            <a:endParaRPr lang="en-US"/>
          </a:p>
        </p:txBody>
      </p:sp>
      <p:sp>
        <p:nvSpPr>
          <p:cNvPr id="5" name="Footer Placeholder 4">
            <a:extLst>
              <a:ext uri="{FF2B5EF4-FFF2-40B4-BE49-F238E27FC236}">
                <a16:creationId xmlns:a16="http://schemas.microsoft.com/office/drawing/2014/main" id="{FEC2ADDB-35A0-984E-81B5-330F54857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AEBC7A-8742-184E-922A-0E35220F4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A236-F7F7-FA48-A909-8CCE9CB60875}" type="slidenum">
              <a:rPr lang="en-US" smtClean="0"/>
              <a:t>‹#›</a:t>
            </a:fld>
            <a:endParaRPr lang="en-US"/>
          </a:p>
        </p:txBody>
      </p:sp>
    </p:spTree>
    <p:extLst>
      <p:ext uri="{BB962C8B-B14F-4D97-AF65-F5344CB8AC3E}">
        <p14:creationId xmlns:p14="http://schemas.microsoft.com/office/powerpoint/2010/main" val="544096167"/>
      </p:ext>
    </p:extLst>
  </p:cSld>
  <p:clrMap bg1="lt1" tx1="dk1" bg2="lt2" tx2="dk2" accent1="accent1" accent2="accent2" accent3="accent3" accent4="accent4" accent5="accent5" accent6="accent6" hlink="hlink" folHlink="folHlink"/>
  <p:sldLayoutIdLst>
    <p:sldLayoutId id="2147483721" r:id="rId1"/>
    <p:sldLayoutId id="2147483649" r:id="rId2"/>
    <p:sldLayoutId id="2147483664" r:id="rId3"/>
    <p:sldLayoutId id="2147483665" r:id="rId4"/>
    <p:sldLayoutId id="2147483681" r:id="rId5"/>
    <p:sldLayoutId id="2147483682" r:id="rId6"/>
    <p:sldLayoutId id="2147483688" r:id="rId7"/>
    <p:sldLayoutId id="2147483684" r:id="rId8"/>
    <p:sldLayoutId id="2147483670" r:id="rId9"/>
    <p:sldLayoutId id="2147483722" r:id="rId10"/>
    <p:sldLayoutId id="2147483650" r:id="rId11"/>
    <p:sldLayoutId id="2147483660" r:id="rId12"/>
    <p:sldLayoutId id="2147483677" r:id="rId13"/>
    <p:sldLayoutId id="2147483662" r:id="rId14"/>
    <p:sldLayoutId id="2147483663" r:id="rId15"/>
    <p:sldLayoutId id="2147483655" r:id="rId16"/>
    <p:sldLayoutId id="21474837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63460-232B-E045-BE18-986E6505F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8AC77-2337-5E42-95FB-11AB1577A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84598-5150-B647-BD62-6B51D47A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FAFD-9171-FC45-A543-B15FA433F5A9}" type="datetimeFigureOut">
              <a:rPr lang="en-US" smtClean="0"/>
              <a:t>3/9/2025</a:t>
            </a:fld>
            <a:endParaRPr lang="en-US"/>
          </a:p>
        </p:txBody>
      </p:sp>
      <p:sp>
        <p:nvSpPr>
          <p:cNvPr id="5" name="Footer Placeholder 4">
            <a:extLst>
              <a:ext uri="{FF2B5EF4-FFF2-40B4-BE49-F238E27FC236}">
                <a16:creationId xmlns:a16="http://schemas.microsoft.com/office/drawing/2014/main" id="{FEC2ADDB-35A0-984E-81B5-330F54857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AEBC7A-8742-184E-922A-0E35220F4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A236-F7F7-FA48-A909-8CCE9CB60875}" type="slidenum">
              <a:rPr lang="en-US" smtClean="0"/>
              <a:t>‹#›</a:t>
            </a:fld>
            <a:endParaRPr lang="en-US"/>
          </a:p>
        </p:txBody>
      </p:sp>
    </p:spTree>
    <p:extLst>
      <p:ext uri="{BB962C8B-B14F-4D97-AF65-F5344CB8AC3E}">
        <p14:creationId xmlns:p14="http://schemas.microsoft.com/office/powerpoint/2010/main" val="24448591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CA3AC-B0C4-C625-19EE-B532AFA3BF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B081A6-31ED-8756-1AAA-1D9692EC8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490E4-E43B-1B80-BB28-78523DAF45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0A432A3A-8E1C-03BA-EB16-D00B081B5F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960BBE-59A4-7D84-BAF6-78EC4F6FF2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AE2F1-91B3-4213-81AC-5F2A5FB620D5}" type="slidenum">
              <a:rPr lang="en-GB" smtClean="0"/>
              <a:t>‹#›</a:t>
            </a:fld>
            <a:endParaRPr lang="en-GB"/>
          </a:p>
        </p:txBody>
      </p:sp>
    </p:spTree>
    <p:extLst>
      <p:ext uri="{BB962C8B-B14F-4D97-AF65-F5344CB8AC3E}">
        <p14:creationId xmlns:p14="http://schemas.microsoft.com/office/powerpoint/2010/main" val="428217520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6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C52D74-60E0-542F-5FF1-6CFB1BFF9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8C25679-10FE-4F1B-5DB8-9C338FE22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E50A76C-84EC-1487-D54A-438AA5BEF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B353F-B93E-C949-B42F-327168AD0307}" type="datetimeFigureOut">
              <a:rPr lang="en-GB" smtClean="0"/>
              <a:t>09/03/2025</a:t>
            </a:fld>
            <a:endParaRPr lang="en-GB"/>
          </a:p>
        </p:txBody>
      </p:sp>
      <p:sp>
        <p:nvSpPr>
          <p:cNvPr id="5" name="Footer Placeholder 4">
            <a:extLst>
              <a:ext uri="{FF2B5EF4-FFF2-40B4-BE49-F238E27FC236}">
                <a16:creationId xmlns:a16="http://schemas.microsoft.com/office/drawing/2014/main" id="{674EDB92-67E0-4F87-42FE-584A58424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827A55-480C-7EFC-C0BE-407B7506B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B2B78-6ED0-B142-94FA-2539A8C78F70}" type="slidenum">
              <a:rPr lang="en-GB" smtClean="0"/>
              <a:t>‹#›</a:t>
            </a:fld>
            <a:endParaRPr lang="en-GB"/>
          </a:p>
        </p:txBody>
      </p:sp>
    </p:spTree>
    <p:extLst>
      <p:ext uri="{BB962C8B-B14F-4D97-AF65-F5344CB8AC3E}">
        <p14:creationId xmlns:p14="http://schemas.microsoft.com/office/powerpoint/2010/main" val="185191276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63460-232B-E045-BE18-986E6505F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8AC77-2337-5E42-95FB-11AB1577A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84598-5150-B647-BD62-6B51D47A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FAFD-9171-FC45-A543-B15FA433F5A9}" type="datetimeFigureOut">
              <a:rPr lang="en-US" smtClean="0"/>
              <a:t>3/9/2025</a:t>
            </a:fld>
            <a:endParaRPr lang="en-US"/>
          </a:p>
        </p:txBody>
      </p:sp>
      <p:sp>
        <p:nvSpPr>
          <p:cNvPr id="5" name="Footer Placeholder 4">
            <a:extLst>
              <a:ext uri="{FF2B5EF4-FFF2-40B4-BE49-F238E27FC236}">
                <a16:creationId xmlns:a16="http://schemas.microsoft.com/office/drawing/2014/main" id="{FEC2ADDB-35A0-984E-81B5-330F54857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AEBC7A-8742-184E-922A-0E35220F4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A236-F7F7-FA48-A909-8CCE9CB60875}" type="slidenum">
              <a:rPr lang="en-US" smtClean="0"/>
              <a:t>‹#›</a:t>
            </a:fld>
            <a:endParaRPr lang="en-US"/>
          </a:p>
        </p:txBody>
      </p:sp>
    </p:spTree>
    <p:extLst>
      <p:ext uri="{BB962C8B-B14F-4D97-AF65-F5344CB8AC3E}">
        <p14:creationId xmlns:p14="http://schemas.microsoft.com/office/powerpoint/2010/main" val="142082872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63460-232B-E045-BE18-986E6505F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8AC77-2337-5E42-95FB-11AB1577A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84598-5150-B647-BD62-6B51D47A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FAFD-9171-FC45-A543-B15FA433F5A9}" type="datetimeFigureOut">
              <a:rPr lang="en-US" smtClean="0"/>
              <a:t>3/9/2025</a:t>
            </a:fld>
            <a:endParaRPr lang="en-US"/>
          </a:p>
        </p:txBody>
      </p:sp>
      <p:sp>
        <p:nvSpPr>
          <p:cNvPr id="5" name="Footer Placeholder 4">
            <a:extLst>
              <a:ext uri="{FF2B5EF4-FFF2-40B4-BE49-F238E27FC236}">
                <a16:creationId xmlns:a16="http://schemas.microsoft.com/office/drawing/2014/main" id="{FEC2ADDB-35A0-984E-81B5-330F54857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AEBC7A-8742-184E-922A-0E35220F4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A236-F7F7-FA48-A909-8CCE9CB60875}" type="slidenum">
              <a:rPr lang="en-US" smtClean="0"/>
              <a:t>‹#›</a:t>
            </a:fld>
            <a:endParaRPr lang="en-US"/>
          </a:p>
        </p:txBody>
      </p:sp>
    </p:spTree>
    <p:extLst>
      <p:ext uri="{BB962C8B-B14F-4D97-AF65-F5344CB8AC3E}">
        <p14:creationId xmlns:p14="http://schemas.microsoft.com/office/powerpoint/2010/main" val="364081698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8" Type="http://schemas.openxmlformats.org/officeDocument/2006/relationships/hyperlink" Target="https://www.nice.org.uk/guidance/ta805/chapter/1-Recommendations" TargetMode="External"/><Relationship Id="rId3" Type="http://schemas.openxmlformats.org/officeDocument/2006/relationships/hyperlink" Target="https://www.nice.org.uk/guidance/ta733" TargetMode="External"/><Relationship Id="rId7" Type="http://schemas.openxmlformats.org/officeDocument/2006/relationships/hyperlink" Target="https://www.nice.org.uk/guidance/ta393" TargetMode="External"/><Relationship Id="rId2" Type="http://schemas.openxmlformats.org/officeDocument/2006/relationships/hyperlink" Target="https://www.nice.org.uk/guidance/ta385" TargetMode="External"/><Relationship Id="rId1" Type="http://schemas.openxmlformats.org/officeDocument/2006/relationships/slideLayout" Target="../slideLayouts/slideLayout45.xml"/><Relationship Id="rId6" Type="http://schemas.openxmlformats.org/officeDocument/2006/relationships/hyperlink" Target="https://www.nice.org.uk/guidance/ta394" TargetMode="External"/><Relationship Id="rId5" Type="http://schemas.openxmlformats.org/officeDocument/2006/relationships/hyperlink" Target="https://www.nice.org.uk/guidance/cg181/chapter/appendix-a-grouping-of-statins" TargetMode="External"/><Relationship Id="rId10" Type="http://schemas.openxmlformats.org/officeDocument/2006/relationships/image" Target="../media/image27.png"/><Relationship Id="rId4" Type="http://schemas.openxmlformats.org/officeDocument/2006/relationships/hyperlink" Target="https://www.nice.org.uk/guidance/NG238" TargetMode="External"/><Relationship Id="rId9" Type="http://schemas.openxmlformats.org/officeDocument/2006/relationships/hyperlink" Target="https://www.nice.org.uk/guidance/ta694" TargetMode="External"/></Relationships>
</file>

<file path=ppt/slides/_rels/slide11.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6.png"/><Relationship Id="rId26" Type="http://schemas.openxmlformats.org/officeDocument/2006/relationships/customXml" Target="../ink/ink12.xml"/><Relationship Id="rId3" Type="http://schemas.openxmlformats.org/officeDocument/2006/relationships/hyperlink" Target="https://www.nice.org.uk/guidance/cg181/chapter/appendix-a-grouping-of-statins" TargetMode="External"/><Relationship Id="rId21" Type="http://schemas.openxmlformats.org/officeDocument/2006/relationships/customXml" Target="../ink/ink9.xml"/><Relationship Id="rId34" Type="http://schemas.openxmlformats.org/officeDocument/2006/relationships/image" Target="../media/image52.png"/><Relationship Id="rId7" Type="http://schemas.openxmlformats.org/officeDocument/2006/relationships/image" Target="../media/image340.png"/><Relationship Id="rId12" Type="http://schemas.openxmlformats.org/officeDocument/2006/relationships/customXml" Target="../ink/ink4.xml"/><Relationship Id="rId17" Type="http://schemas.openxmlformats.org/officeDocument/2006/relationships/customXml" Target="../ink/ink7.xml"/><Relationship Id="rId25" Type="http://schemas.openxmlformats.org/officeDocument/2006/relationships/image" Target="../media/image49.png"/><Relationship Id="rId33" Type="http://schemas.openxmlformats.org/officeDocument/2006/relationships/customXml" Target="../ink/ink17.xml"/><Relationship Id="rId2" Type="http://schemas.openxmlformats.org/officeDocument/2006/relationships/hyperlink" Target="https://www.nice.org.uk/guidance/NG238" TargetMode="External"/><Relationship Id="rId16" Type="http://schemas.openxmlformats.org/officeDocument/2006/relationships/image" Target="../media/image45.png"/><Relationship Id="rId20" Type="http://schemas.openxmlformats.org/officeDocument/2006/relationships/image" Target="../media/image47.png"/><Relationship Id="rId29" Type="http://schemas.openxmlformats.org/officeDocument/2006/relationships/customXml" Target="../ink/ink14.xml"/><Relationship Id="rId1" Type="http://schemas.openxmlformats.org/officeDocument/2006/relationships/slideLayout" Target="../slideLayouts/slideLayout45.xml"/><Relationship Id="rId6" Type="http://schemas.openxmlformats.org/officeDocument/2006/relationships/customXml" Target="../ink/ink1.xml"/><Relationship Id="rId11" Type="http://schemas.openxmlformats.org/officeDocument/2006/relationships/image" Target="../media/image320.png"/><Relationship Id="rId24" Type="http://schemas.openxmlformats.org/officeDocument/2006/relationships/customXml" Target="../ink/ink11.xml"/><Relationship Id="rId32" Type="http://schemas.openxmlformats.org/officeDocument/2006/relationships/image" Target="../media/image51.png"/><Relationship Id="rId5" Type="http://schemas.openxmlformats.org/officeDocument/2006/relationships/hyperlink" Target="https://www.nice.org.uk/guidance/ta694" TargetMode="External"/><Relationship Id="rId15" Type="http://schemas.openxmlformats.org/officeDocument/2006/relationships/customXml" Target="../ink/ink6.xml"/><Relationship Id="rId23" Type="http://schemas.openxmlformats.org/officeDocument/2006/relationships/image" Target="../media/image48.png"/><Relationship Id="rId28" Type="http://schemas.openxmlformats.org/officeDocument/2006/relationships/customXml" Target="../ink/ink13.xml"/><Relationship Id="rId36" Type="http://schemas.openxmlformats.org/officeDocument/2006/relationships/image" Target="../media/image27.png"/><Relationship Id="rId10" Type="http://schemas.openxmlformats.org/officeDocument/2006/relationships/customXml" Target="../ink/ink3.xml"/><Relationship Id="rId19" Type="http://schemas.openxmlformats.org/officeDocument/2006/relationships/customXml" Target="../ink/ink8.xml"/><Relationship Id="rId31" Type="http://schemas.openxmlformats.org/officeDocument/2006/relationships/customXml" Target="../ink/ink16.xml"/><Relationship Id="rId4" Type="http://schemas.openxmlformats.org/officeDocument/2006/relationships/hyperlink" Target="https://www.nice.org.uk/guidance/ta385" TargetMode="External"/><Relationship Id="rId9" Type="http://schemas.openxmlformats.org/officeDocument/2006/relationships/image" Target="../media/image43.png"/><Relationship Id="rId14" Type="http://schemas.openxmlformats.org/officeDocument/2006/relationships/customXml" Target="../ink/ink5.xml"/><Relationship Id="rId22" Type="http://schemas.openxmlformats.org/officeDocument/2006/relationships/customXml" Target="../ink/ink10.xml"/><Relationship Id="rId27" Type="http://schemas.openxmlformats.org/officeDocument/2006/relationships/image" Target="../media/image50.png"/><Relationship Id="rId30" Type="http://schemas.openxmlformats.org/officeDocument/2006/relationships/customXml" Target="../ink/ink15.xml"/><Relationship Id="rId35" Type="http://schemas.openxmlformats.org/officeDocument/2006/relationships/customXml" Target="../ink/ink18.xml"/><Relationship Id="rId8" Type="http://schemas.openxmlformats.org/officeDocument/2006/relationships/customXml" Target="../ink/ink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england.nhs.uk/gp/expanding-our-workforce/" TargetMode="External"/><Relationship Id="rId2" Type="http://schemas.openxmlformats.org/officeDocument/2006/relationships/hyperlink" Target="https://uclpartners.com/our-priorities/cardiovascular/proactive-care/cvd-resources/" TargetMode="Externa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uclpartners.com/our-priorities/cardiovascular/proactive-care/cvd-resources/education-training-and-resources/" TargetMode="External"/><Relationship Id="rId1" Type="http://schemas.openxmlformats.org/officeDocument/2006/relationships/slideLayout" Target="../slideLayouts/slideLayout93.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hyperlink" Target="https://player.vimeo.com/video/215816727" TargetMode="External"/><Relationship Id="rId13" Type="http://schemas.openxmlformats.org/officeDocument/2006/relationships/hyperlink" Target="https://www.youtube.com/watch?v=GSNZVaW1Wg4" TargetMode="External"/><Relationship Id="rId18" Type="http://schemas.openxmlformats.org/officeDocument/2006/relationships/hyperlink" Target="https://www.nhs.uk/better-health/quit-smoking/" TargetMode="External"/><Relationship Id="rId3" Type="http://schemas.openxmlformats.org/officeDocument/2006/relationships/hyperlink" Target="https://www.diabetes.org.uk/diabetes-the-basics/diabetes-treatments" TargetMode="External"/><Relationship Id="rId7" Type="http://schemas.openxmlformats.org/officeDocument/2006/relationships/hyperlink" Target="https://player.vimeo.com/video/215821359" TargetMode="External"/><Relationship Id="rId12" Type="http://schemas.openxmlformats.org/officeDocument/2006/relationships/hyperlink" Target="https://www.bhf.org.uk/informationsupport/heart-matters-magazine/medical/tests/blood-pressure-measuring-at-home#Heading2" TargetMode="External"/><Relationship Id="rId17" Type="http://schemas.openxmlformats.org/officeDocument/2006/relationships/hyperlink" Target="https://weareundefeatable.co.uk/ways-to-move" TargetMode="External"/><Relationship Id="rId2" Type="http://schemas.openxmlformats.org/officeDocument/2006/relationships/hyperlink" Target="https://www.diabetes.org.uk/diabetes-the-basics" TargetMode="External"/><Relationship Id="rId16" Type="http://schemas.openxmlformats.org/officeDocument/2006/relationships/hyperlink" Target="https://www.bhf.org.uk/informationsupport/heart-matters-magazine/activity/get-active-indoors" TargetMode="External"/><Relationship Id="rId1" Type="http://schemas.openxmlformats.org/officeDocument/2006/relationships/slideLayout" Target="../slideLayouts/slideLayout75.xml"/><Relationship Id="rId6" Type="http://schemas.openxmlformats.org/officeDocument/2006/relationships/hyperlink" Target="https://www.bhf.org.uk/informationsupport/risk-factors" TargetMode="External"/><Relationship Id="rId11" Type="http://schemas.openxmlformats.org/officeDocument/2006/relationships/hyperlink" Target="http://www.diabetes.org.uk/guide-to-diabetes/managing-your-diabetes/testing" TargetMode="External"/><Relationship Id="rId5" Type="http://schemas.openxmlformats.org/officeDocument/2006/relationships/hyperlink" Target="https://www.bhf.org.uk/informationsupport/risk-factors/high-blood-pressure" TargetMode="External"/><Relationship Id="rId15" Type="http://schemas.openxmlformats.org/officeDocument/2006/relationships/hyperlink" Target="http://www.nhs.uk/oneyou/for-your-body/move-more/" TargetMode="External"/><Relationship Id="rId10" Type="http://schemas.openxmlformats.org/officeDocument/2006/relationships/hyperlink" Target="http://www.diabetes.org.uk/guide-to-diabetes/complications/feet/taking-care-of-your-feet" TargetMode="External"/><Relationship Id="rId19" Type="http://schemas.openxmlformats.org/officeDocument/2006/relationships/hyperlink" Target="https://www.nhs.uk/better-health/drink-less/" TargetMode="External"/><Relationship Id="rId4" Type="http://schemas.openxmlformats.org/officeDocument/2006/relationships/hyperlink" Target="https://www.heartuk.org.uk/cholesterol/overview" TargetMode="External"/><Relationship Id="rId9" Type="http://schemas.openxmlformats.org/officeDocument/2006/relationships/hyperlink" Target="https://www.diabetes.org.uk/preventing-type-2-diabetes/ten-tips-for-healthy-eating" TargetMode="External"/><Relationship Id="rId14" Type="http://schemas.openxmlformats.org/officeDocument/2006/relationships/hyperlink" Target="https://www.nhs.uk/live-well/eat-wel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7.png"/><Relationship Id="rId3" Type="http://schemas.openxmlformats.org/officeDocument/2006/relationships/hyperlink" Target="https://uclpartners.com/get-involved/newsletter/" TargetMode="External"/><Relationship Id="rId7" Type="http://schemas.openxmlformats.org/officeDocument/2006/relationships/hyperlink" Target="mailto:CVDACTION@uclpartners.com" TargetMode="External"/><Relationship Id="rId12" Type="http://schemas.openxmlformats.org/officeDocument/2006/relationships/image" Target="../media/image53.png"/><Relationship Id="rId2" Type="http://schemas.openxmlformats.org/officeDocument/2006/relationships/image" Target="../media/image38.jpeg"/><Relationship Id="rId1" Type="http://schemas.openxmlformats.org/officeDocument/2006/relationships/slideLayout" Target="../slideLayouts/slideLayout78.xml"/><Relationship Id="rId6" Type="http://schemas.openxmlformats.org/officeDocument/2006/relationships/hyperlink" Target="https://www.linkedin.com/company/uclpartners/" TargetMode="External"/><Relationship Id="rId11" Type="http://schemas.openxmlformats.org/officeDocument/2006/relationships/image" Target="../media/image42.png"/><Relationship Id="rId5" Type="http://schemas.openxmlformats.org/officeDocument/2006/relationships/hyperlink" Target="https://twitter.com/UCLPartners" TargetMode="External"/><Relationship Id="rId10" Type="http://schemas.openxmlformats.org/officeDocument/2006/relationships/image" Target="../media/image41.png"/><Relationship Id="rId4" Type="http://schemas.openxmlformats.org/officeDocument/2006/relationships/hyperlink" Target="http://www.uclpartners.com/" TargetMode="External"/><Relationship Id="rId9" Type="http://schemas.openxmlformats.org/officeDocument/2006/relationships/image" Target="../media/image40.png"/><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hyperlink" Target="https://bestpractice.bmj.com/topics/en-gb/533" TargetMode="External"/><Relationship Id="rId2" Type="http://schemas.openxmlformats.org/officeDocument/2006/relationships/notesSlide" Target="../notesSlides/notesSlide1.xml"/><Relationship Id="rId1" Type="http://schemas.openxmlformats.org/officeDocument/2006/relationships/slideLayout" Target="../slideLayouts/slideLayout75.xml"/><Relationship Id="rId6" Type="http://schemas.openxmlformats.org/officeDocument/2006/relationships/hyperlink" Target="https://www.diabetes.org.uk/professionals/position-statements-reports/statistics" TargetMode="External"/><Relationship Id="rId5" Type="http://schemas.openxmlformats.org/officeDocument/2006/relationships/hyperlink" Target="https://digital.nhs.uk/data-and-information/publications/statistical/national-diabetes-audit/report-2--complications-and-mortality-2017-18" TargetMode="External"/><Relationship Id="rId4" Type="http://schemas.openxmlformats.org/officeDocument/2006/relationships/hyperlink" Target="https://www.thelancet.com/journals/lancet/article/PIIS0140-6736(10)60484-9/fulltex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uclpartners.com/our-priorities/cardiovascular/proactive-care/search-and-risk-stratification-tools/supporting-resources/" TargetMode="External"/><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2" Type="http://schemas.openxmlformats.org/officeDocument/2006/relationships/hyperlink" Target="https://s42140.pcdn.co/wp-content/uploads/Protocol-for-CVD-Conditions-Version-2-June-2021-FINAL1-1.pdf" TargetMode="Externa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xml"/><Relationship Id="rId7" Type="http://schemas.openxmlformats.org/officeDocument/2006/relationships/hyperlink" Target="https://www.nice.org.uk/guidance/ng136/resources/visual-summary-pdf-6899919517" TargetMode="Externa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4C055-9EDA-6DDE-FFA2-8DAA6F7D38EE}"/>
              </a:ext>
            </a:extLst>
          </p:cNvPr>
          <p:cNvSpPr>
            <a:spLocks noGrp="1"/>
          </p:cNvSpPr>
          <p:nvPr>
            <p:ph type="ctrTitle"/>
          </p:nvPr>
        </p:nvSpPr>
        <p:spPr>
          <a:xfrm>
            <a:off x="547299" y="4753592"/>
            <a:ext cx="11306175" cy="850021"/>
          </a:xfrm>
        </p:spPr>
        <p:txBody>
          <a:bodyPr/>
          <a:lstStyle/>
          <a:p>
            <a:r>
              <a:rPr lang="en-GB" sz="3600" dirty="0">
                <a:latin typeface="Aleo"/>
                <a:ea typeface="Calibri"/>
                <a:cs typeface="Calibri"/>
              </a:rPr>
              <a:t>Preventing Cardiovascular Disease </a:t>
            </a:r>
            <a:br>
              <a:rPr lang="en-GB" sz="3600" dirty="0">
                <a:latin typeface="Aleo"/>
                <a:ea typeface="Calibri"/>
                <a:cs typeface="Calibri"/>
              </a:rPr>
            </a:br>
            <a:r>
              <a:rPr lang="en-GB" sz="3600" dirty="0">
                <a:latin typeface="Aleo"/>
                <a:ea typeface="Calibri"/>
                <a:cs typeface="Calibri"/>
              </a:rPr>
              <a:t>in People with Diabetes</a:t>
            </a:r>
            <a:endParaRPr lang="en-US" sz="3600" dirty="0">
              <a:latin typeface="Aleo"/>
            </a:endParaRPr>
          </a:p>
        </p:txBody>
      </p:sp>
      <p:pic>
        <p:nvPicPr>
          <p:cNvPr id="5" name="Picture 4" descr="A logo with a heartbeat line&#10;&#10;AI-generated content may be incorrect.">
            <a:extLst>
              <a:ext uri="{FF2B5EF4-FFF2-40B4-BE49-F238E27FC236}">
                <a16:creationId xmlns:a16="http://schemas.microsoft.com/office/drawing/2014/main" id="{760DB64A-932A-7759-51D5-8D3302CAE67C}"/>
              </a:ext>
            </a:extLst>
          </p:cNvPr>
          <p:cNvPicPr>
            <a:picLocks noChangeAspect="1"/>
          </p:cNvPicPr>
          <p:nvPr/>
        </p:nvPicPr>
        <p:blipFill>
          <a:blip r:embed="rId2"/>
          <a:stretch>
            <a:fillRect/>
          </a:stretch>
        </p:blipFill>
        <p:spPr>
          <a:xfrm>
            <a:off x="650186" y="2496873"/>
            <a:ext cx="2520000" cy="2520000"/>
          </a:xfrm>
          <a:prstGeom prst="rect">
            <a:avLst/>
          </a:prstGeom>
        </p:spPr>
      </p:pic>
    </p:spTree>
    <p:extLst>
      <p:ext uri="{BB962C8B-B14F-4D97-AF65-F5344CB8AC3E}">
        <p14:creationId xmlns:p14="http://schemas.microsoft.com/office/powerpoint/2010/main" val="4177817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1C04-BDE8-A8AA-063E-1B2A4ED9CF62}"/>
              </a:ext>
            </a:extLst>
          </p:cNvPr>
          <p:cNvSpPr>
            <a:spLocks noGrp="1"/>
          </p:cNvSpPr>
          <p:nvPr>
            <p:ph type="title"/>
          </p:nvPr>
        </p:nvSpPr>
        <p:spPr>
          <a:xfrm>
            <a:off x="342745" y="116404"/>
            <a:ext cx="11306175" cy="443198"/>
          </a:xfrm>
        </p:spPr>
        <p:txBody>
          <a:bodyPr>
            <a:normAutofit fontScale="90000"/>
          </a:bodyPr>
          <a:lstStyle/>
          <a:p>
            <a:r>
              <a:rPr kumimoji="0" lang="en-GB" sz="2800" b="1" i="0" u="none" strike="noStrike" kern="1200" cap="none" spc="0" normalizeH="0" baseline="0" noProof="0" dirty="0">
                <a:ln>
                  <a:noFill/>
                </a:ln>
                <a:solidFill>
                  <a:srgbClr val="15375E"/>
                </a:solidFill>
                <a:effectLst/>
                <a:uLnTx/>
                <a:uFillTx/>
                <a:latin typeface="Aleo" panose="020B0604020202020204"/>
                <a:ea typeface="Open Sans"/>
                <a:cs typeface="Open Sans"/>
              </a:rPr>
              <a:t>Lipid O</a:t>
            </a:r>
            <a:r>
              <a:rPr kumimoji="0" lang="en-US" sz="2800" b="1" i="0" u="none" strike="noStrike" kern="1200" cap="none" spc="0" normalizeH="0" baseline="0" noProof="0" dirty="0">
                <a:ln>
                  <a:noFill/>
                </a:ln>
                <a:solidFill>
                  <a:srgbClr val="15375E"/>
                </a:solidFill>
                <a:effectLst/>
                <a:uLnTx/>
                <a:uFillTx/>
                <a:latin typeface="Aleo" panose="020B0604020202020204"/>
                <a:ea typeface="Open Sans"/>
                <a:cs typeface="Open Sans"/>
              </a:rPr>
              <a:t>ptimisation Pathway for Secondary Prevention</a:t>
            </a:r>
            <a:r>
              <a:rPr kumimoji="0" lang="en-US" sz="2800" b="1" i="0" u="none" strike="noStrike" kern="1200" cap="none" spc="0" normalizeH="0" baseline="30000" noProof="0" dirty="0">
                <a:ln>
                  <a:noFill/>
                </a:ln>
                <a:solidFill>
                  <a:srgbClr val="15375E"/>
                </a:solidFill>
                <a:effectLst/>
                <a:uLnTx/>
                <a:uFillTx/>
                <a:latin typeface="Aleo" panose="020B0604020202020204"/>
                <a:ea typeface="Open Sans"/>
                <a:cs typeface="Open Sans"/>
              </a:rPr>
              <a:t>1</a:t>
            </a:r>
            <a:endParaRPr lang="en-GB" sz="5400" dirty="0">
              <a:ea typeface="Open Sans"/>
              <a:cs typeface="Open Sans"/>
            </a:endParaRPr>
          </a:p>
        </p:txBody>
      </p:sp>
      <p:sp>
        <p:nvSpPr>
          <p:cNvPr id="5" name="TextBox 4">
            <a:extLst>
              <a:ext uri="{FF2B5EF4-FFF2-40B4-BE49-F238E27FC236}">
                <a16:creationId xmlns:a16="http://schemas.microsoft.com/office/drawing/2014/main" id="{7B2C12D6-4C10-E738-CD18-14533A3E1014}"/>
              </a:ext>
            </a:extLst>
          </p:cNvPr>
          <p:cNvSpPr txBox="1"/>
          <p:nvPr/>
        </p:nvSpPr>
        <p:spPr>
          <a:xfrm>
            <a:off x="412929" y="773715"/>
            <a:ext cx="6606625" cy="461665"/>
          </a:xfrm>
          <a:prstGeom prst="rect">
            <a:avLst/>
          </a:prstGeom>
          <a:no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Is the patient on high dose, high intensity statin</a:t>
            </a:r>
            <a:r>
              <a:rPr kumimoji="0" lang="en-GB" sz="1200" b="1" i="0" u="none" strike="noStrike" kern="1200" cap="none" spc="0" normalizeH="0" baseline="30000" noProof="0" dirty="0">
                <a:ln>
                  <a:noFill/>
                </a:ln>
                <a:solidFill>
                  <a:srgbClr val="000000"/>
                </a:solidFill>
                <a:effectLst/>
                <a:uLnTx/>
                <a:uFillTx/>
                <a:latin typeface="Open Sans"/>
                <a:ea typeface="Open Sans"/>
                <a:cs typeface="Open Sans"/>
              </a:rPr>
              <a:t>3</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a:t>
            </a:r>
            <a:endParaRPr lang="en-GB" sz="1200" b="1"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(atorvastatin 80mg daily  or rosuvastatin 20mg daily)</a:t>
            </a:r>
            <a:endParaRPr lang="en-GB" sz="1200" b="0" i="0" u="none" strike="noStrike" kern="1200" cap="none" spc="0" normalizeH="0" baseline="0" noProof="0" dirty="0">
              <a:ln>
                <a:noFill/>
              </a:ln>
              <a:solidFill>
                <a:srgbClr val="000000"/>
              </a:solidFill>
              <a:effectLst/>
              <a:uLnTx/>
              <a:uFillTx/>
              <a:latin typeface="Open Sans"/>
              <a:ea typeface="Open Sans"/>
              <a:cs typeface="Open Sans"/>
            </a:endParaRPr>
          </a:p>
        </p:txBody>
      </p:sp>
      <p:sp>
        <p:nvSpPr>
          <p:cNvPr id="6" name="TextBox 5">
            <a:extLst>
              <a:ext uri="{FF2B5EF4-FFF2-40B4-BE49-F238E27FC236}">
                <a16:creationId xmlns:a16="http://schemas.microsoft.com/office/drawing/2014/main" id="{4873F816-43D0-ED97-5CE7-51A2A5C3AE94}"/>
              </a:ext>
            </a:extLst>
          </p:cNvPr>
          <p:cNvSpPr txBox="1"/>
          <p:nvPr/>
        </p:nvSpPr>
        <p:spPr>
          <a:xfrm>
            <a:off x="1505713" y="1621925"/>
            <a:ext cx="5514746" cy="461665"/>
          </a:xfrm>
          <a:prstGeom prst="rect">
            <a:avLst/>
          </a:prstGeom>
          <a:no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Initiate / increase to high dose high intensity statin</a:t>
            </a:r>
            <a:r>
              <a:rPr kumimoji="0" lang="en-GB" sz="1200" b="1" i="0" u="none" strike="noStrike" kern="1200" cap="none" spc="0" normalizeH="0" baseline="30000" noProof="0" dirty="0">
                <a:ln>
                  <a:noFill/>
                </a:ln>
                <a:solidFill>
                  <a:srgbClr val="000000"/>
                </a:solidFill>
                <a:effectLst/>
                <a:uLnTx/>
                <a:uFillTx/>
                <a:latin typeface="Open Sans"/>
                <a:ea typeface="Open Sans"/>
                <a:cs typeface="Open Sans"/>
              </a:rPr>
              <a:t>2,3,4</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 if possible </a:t>
            </a: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 </a:t>
            </a:r>
            <a:endParaRPr lang="en-GB" sz="1200" b="0" i="0" u="none" strike="noStrike" kern="1200" cap="none" spc="0" normalizeH="0" baseline="0" noProof="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and re-enforce lifestyle and diet measures</a:t>
            </a:r>
            <a:endParaRPr lang="en-GB" sz="1200" b="0" i="0" u="none" strike="noStrike" kern="1200" cap="none" spc="0" normalizeH="0" baseline="0" noProof="0" dirty="0">
              <a:ln>
                <a:noFill/>
              </a:ln>
              <a:solidFill>
                <a:srgbClr val="000000"/>
              </a:solidFill>
              <a:effectLst/>
              <a:uLnTx/>
              <a:uFillTx/>
              <a:latin typeface="Open Sans"/>
              <a:ea typeface="Open Sans"/>
              <a:cs typeface="Open Sans"/>
            </a:endParaRPr>
          </a:p>
        </p:txBody>
      </p:sp>
      <p:sp>
        <p:nvSpPr>
          <p:cNvPr id="7" name="TextBox 6">
            <a:extLst>
              <a:ext uri="{FF2B5EF4-FFF2-40B4-BE49-F238E27FC236}">
                <a16:creationId xmlns:a16="http://schemas.microsoft.com/office/drawing/2014/main" id="{0D651061-79B0-3C22-0424-91C526FDA492}"/>
              </a:ext>
            </a:extLst>
          </p:cNvPr>
          <p:cNvSpPr txBox="1"/>
          <p:nvPr/>
        </p:nvSpPr>
        <p:spPr>
          <a:xfrm>
            <a:off x="1340747" y="3173183"/>
            <a:ext cx="4929611" cy="461665"/>
          </a:xfrm>
          <a:prstGeom prst="rect">
            <a:avLst/>
          </a:prstGeom>
          <a:no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Check adherence to statin and lifestyle</a:t>
            </a:r>
            <a:r>
              <a:rPr kumimoji="0" lang="en-GB" sz="1200" b="1" i="0" u="none" strike="noStrike" kern="1200" cap="none" spc="0" normalizeH="0" baseline="30000" noProof="0" dirty="0">
                <a:ln>
                  <a:noFill/>
                </a:ln>
                <a:solidFill>
                  <a:srgbClr val="000000"/>
                </a:solidFill>
                <a:effectLst/>
                <a:uLnTx/>
                <a:uFillTx/>
                <a:latin typeface="Open Sans"/>
                <a:ea typeface="Open Sans"/>
                <a:cs typeface="Open Sans"/>
              </a:rPr>
              <a:t>1</a:t>
            </a:r>
            <a:endParaRPr lang="en-GB" sz="1200" b="1" i="0" u="none" strike="noStrike" kern="1200" cap="none" spc="0" normalizeH="0" baseline="30000" noProof="0" dirty="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Consider intensifying therapy</a:t>
            </a:r>
            <a:r>
              <a:rPr kumimoji="0" lang="en-GB" sz="1200" b="1" i="0" u="none" strike="noStrike" kern="1200" cap="none" spc="0" normalizeH="0" baseline="30000" noProof="0" dirty="0">
                <a:ln>
                  <a:noFill/>
                </a:ln>
                <a:solidFill>
                  <a:srgbClr val="000000"/>
                </a:solidFill>
                <a:effectLst/>
                <a:uLnTx/>
                <a:uFillTx/>
                <a:latin typeface="Open Sans"/>
                <a:ea typeface="Open Sans"/>
                <a:cs typeface="Open Sans"/>
              </a:rPr>
              <a:t>4</a:t>
            </a:r>
            <a:endParaRPr lang="en-GB" sz="1200" b="1" i="0" u="none" strike="noStrike" kern="1200" cap="none" spc="0" normalizeH="0" baseline="30000" noProof="0" dirty="0">
              <a:ln>
                <a:noFill/>
              </a:ln>
              <a:solidFill>
                <a:srgbClr val="000000"/>
              </a:solidFill>
              <a:effectLst/>
              <a:uLnTx/>
              <a:uFillTx/>
              <a:latin typeface="Open Sans"/>
              <a:ea typeface="Open Sans"/>
              <a:cs typeface="Open Sans"/>
            </a:endParaRPr>
          </a:p>
        </p:txBody>
      </p:sp>
      <p:sp>
        <p:nvSpPr>
          <p:cNvPr id="8" name="TextBox 7">
            <a:extLst>
              <a:ext uri="{FF2B5EF4-FFF2-40B4-BE49-F238E27FC236}">
                <a16:creationId xmlns:a16="http://schemas.microsoft.com/office/drawing/2014/main" id="{1ABE6BBE-3053-3B6C-C1CA-64657A6FB148}"/>
              </a:ext>
            </a:extLst>
          </p:cNvPr>
          <p:cNvSpPr txBox="1"/>
          <p:nvPr/>
        </p:nvSpPr>
        <p:spPr>
          <a:xfrm>
            <a:off x="1978451" y="3992107"/>
            <a:ext cx="1153742" cy="1200329"/>
          </a:xfrm>
          <a:prstGeom prst="rect">
            <a:avLst/>
          </a:prstGeom>
          <a:noFill/>
          <a:ln>
            <a:solidFill>
              <a:srgbClr val="15375D"/>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Consider </a:t>
            </a:r>
            <a:r>
              <a:rPr kumimoji="0" lang="en-GB" sz="1200" b="1" i="0" u="none" strike="noStrike" kern="1200" cap="none" spc="0" normalizeH="0" baseline="0" noProof="0" dirty="0">
                <a:ln>
                  <a:noFill/>
                </a:ln>
                <a:solidFill>
                  <a:srgbClr val="42B6E6"/>
                </a:solidFill>
                <a:effectLst/>
                <a:uLnTx/>
                <a:uFillTx/>
                <a:latin typeface="Open Sans"/>
                <a:ea typeface="Open Sans"/>
                <a:cs typeface="Open Sans"/>
                <a:hlinkClick r:id="rId2">
                  <a:extLst>
                    <a:ext uri="{A12FA001-AC4F-418D-AE19-62706E023703}">
                      <ahyp:hlinkClr xmlns:ahyp="http://schemas.microsoft.com/office/drawing/2018/hyperlinkcolor" val="tx"/>
                    </a:ext>
                  </a:extLst>
                </a:hlinkClick>
              </a:rPr>
              <a:t>ezetimibe</a:t>
            </a:r>
            <a:r>
              <a:rPr kumimoji="0" lang="en-GB" sz="1200" b="1" i="0" u="none" strike="noStrike" kern="1200" cap="none" spc="0" normalizeH="0" baseline="30000" noProof="0" dirty="0">
                <a:ln>
                  <a:noFill/>
                </a:ln>
                <a:solidFill>
                  <a:srgbClr val="000000"/>
                </a:solidFill>
                <a:effectLst/>
                <a:uLnTx/>
                <a:uFillTx/>
                <a:latin typeface="Open Sans"/>
                <a:ea typeface="Open Sans"/>
                <a:cs typeface="Open Sans"/>
              </a:rPr>
              <a:t> </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10mg daily.</a:t>
            </a:r>
            <a:endParaRPr lang="en-GB" sz="1200" b="1"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Reassess within three months</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03F6D980-B05B-B684-3138-708884482F4B}"/>
              </a:ext>
            </a:extLst>
          </p:cNvPr>
          <p:cNvSpPr txBox="1"/>
          <p:nvPr/>
        </p:nvSpPr>
        <p:spPr>
          <a:xfrm>
            <a:off x="3400757" y="3966613"/>
            <a:ext cx="1890224" cy="1631216"/>
          </a:xfrm>
          <a:prstGeom prst="rect">
            <a:avLst/>
          </a:prstGeom>
          <a:noFill/>
          <a:ln>
            <a:solidFill>
              <a:srgbClr val="15375D"/>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Open Sans"/>
                <a:ea typeface="Open Sans"/>
                <a:cs typeface="Open Sans"/>
              </a:rPr>
              <a:t>Assess eligibility for  injectable therapies:</a:t>
            </a:r>
            <a:endParaRPr lang="en-GB" sz="1100" b="0" i="0" u="none" strike="noStrike" kern="1200" cap="none" spc="0" normalizeH="0" baseline="0" noProof="0" dirty="0">
              <a:ln>
                <a:noFill/>
              </a:ln>
              <a:solidFill>
                <a:srgbClr val="000000"/>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42B6E6"/>
                </a:solidFill>
                <a:effectLst/>
                <a:uLnTx/>
                <a:uFillTx/>
                <a:latin typeface="Open Sans"/>
                <a:ea typeface="Open Sans"/>
                <a:cs typeface="Open Sans"/>
                <a:hlinkClick r:id="rId3">
                  <a:extLst>
                    <a:ext uri="{A12FA001-AC4F-418D-AE19-62706E023703}">
                      <ahyp:hlinkClr xmlns:ahyp="http://schemas.microsoft.com/office/drawing/2018/hyperlinkcolor" val="tx"/>
                    </a:ext>
                  </a:extLst>
                </a:hlinkClick>
              </a:rPr>
              <a:t>Inclisiran</a:t>
            </a:r>
            <a:r>
              <a:rPr kumimoji="0" lang="en-GB" sz="1100" b="0" i="0" u="none" strike="noStrike" kern="1200" cap="none" spc="0" normalizeH="0" baseline="0" noProof="0" dirty="0">
                <a:ln>
                  <a:noFill/>
                </a:ln>
                <a:solidFill>
                  <a:srgbClr val="000000"/>
                </a:solidFill>
                <a:effectLst/>
                <a:uLnTx/>
                <a:uFillTx/>
                <a:latin typeface="Open Sans"/>
                <a:ea typeface="Open Sans"/>
                <a:cs typeface="Open Sans"/>
              </a:rPr>
              <a:t> - if  LDL-C ≥ 2.6mmol/L </a:t>
            </a:r>
            <a:endParaRPr lang="en-GB" sz="1100" b="0"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Open Sans"/>
                <a:ea typeface="Open Sans"/>
                <a:cs typeface="Open Sans"/>
              </a:rPr>
              <a:t>OR </a:t>
            </a:r>
            <a:endParaRPr lang="en-GB" sz="1100" b="1" i="0" u="none" strike="noStrike" kern="1200" cap="none" spc="0" normalizeH="0" baseline="0" noProof="0" dirty="0">
              <a:ln>
                <a:noFill/>
              </a:ln>
              <a:solidFill>
                <a:srgbClr val="000000"/>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1" i="0" u="none" strike="noStrike" kern="1200" cap="none" spc="0" normalizeH="0" baseline="0" noProof="0" dirty="0">
                <a:ln>
                  <a:noFill/>
                </a:ln>
                <a:solidFill>
                  <a:srgbClr val="000000"/>
                </a:solidFill>
                <a:effectLst/>
                <a:uLnTx/>
                <a:uFillTx/>
                <a:latin typeface="Open Sans"/>
                <a:ea typeface="Open Sans"/>
                <a:cs typeface="Open Sans"/>
              </a:rPr>
              <a:t>PCSK9i (</a:t>
            </a:r>
            <a:r>
              <a:rPr kumimoji="0" lang="en-GB" sz="1100" b="1" i="0" u="none" strike="noStrike" kern="1200" cap="none" spc="0" normalizeH="0" baseline="0" noProof="0" dirty="0" err="1">
                <a:ln>
                  <a:noFill/>
                </a:ln>
                <a:solidFill>
                  <a:srgbClr val="000000"/>
                </a:solidFill>
                <a:effectLst/>
                <a:uLnTx/>
                <a:uFillTx/>
                <a:latin typeface="Open Sans"/>
                <a:ea typeface="Open Sans"/>
                <a:cs typeface="Open Sans"/>
              </a:rPr>
              <a:t>mAB</a:t>
            </a:r>
            <a:r>
              <a:rPr kumimoji="0" lang="en-GB" sz="1100" b="1" i="0" u="none" strike="noStrike" kern="1200" cap="none" spc="0" normalizeH="0" baseline="0" noProof="0" dirty="0">
                <a:ln>
                  <a:noFill/>
                </a:ln>
                <a:solidFill>
                  <a:srgbClr val="000000"/>
                </a:solidFill>
                <a:effectLst/>
                <a:uLnTx/>
                <a:uFillTx/>
                <a:latin typeface="Open Sans"/>
                <a:ea typeface="Open Sans"/>
                <a:cs typeface="Open Sans"/>
              </a:rPr>
              <a:t>)</a:t>
            </a:r>
            <a:r>
              <a:rPr kumimoji="0" lang="en-GB" sz="1100" b="1" i="0" u="none" strike="noStrike" kern="1200" cap="none" spc="0" normalizeH="0" baseline="30000" noProof="0" dirty="0">
                <a:ln>
                  <a:noFill/>
                </a:ln>
                <a:solidFill>
                  <a:srgbClr val="000000"/>
                </a:solidFill>
                <a:effectLst/>
                <a:uLnTx/>
                <a:uFillTx/>
                <a:latin typeface="Open Sans"/>
                <a:ea typeface="Open Sans"/>
                <a:cs typeface="Open Sans"/>
              </a:rPr>
              <a:t>5</a:t>
            </a:r>
            <a:r>
              <a:rPr kumimoji="0" lang="en-GB" sz="1100" b="1" i="0" u="none" strike="noStrike" kern="1200" cap="none" spc="0" normalizeH="0" baseline="0" noProof="0" dirty="0">
                <a:ln>
                  <a:noFill/>
                </a:ln>
                <a:solidFill>
                  <a:srgbClr val="000000"/>
                </a:solidFill>
                <a:effectLst/>
                <a:uLnTx/>
                <a:uFillTx/>
                <a:latin typeface="Open Sans"/>
                <a:ea typeface="Open Sans"/>
                <a:cs typeface="Open Sans"/>
              </a:rPr>
              <a:t> </a:t>
            </a:r>
            <a:r>
              <a:rPr kumimoji="0" lang="en-GB" sz="1100" b="0" i="0" u="none" strike="noStrike" kern="1200" cap="none" spc="0" normalizeH="0" baseline="0" noProof="0" dirty="0">
                <a:ln>
                  <a:noFill/>
                </a:ln>
                <a:solidFill>
                  <a:srgbClr val="000000"/>
                </a:solidFill>
                <a:effectLst/>
                <a:uLnTx/>
                <a:uFillTx/>
                <a:latin typeface="Open Sans"/>
                <a:ea typeface="Open Sans"/>
                <a:cs typeface="Open Sans"/>
              </a:rPr>
              <a:t>if LDL-C &gt; 4mmol/L (or &gt; 3.5mmol/L if FH or recurrent CV events)</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10" name="TextBox 9">
            <a:extLst>
              <a:ext uri="{FF2B5EF4-FFF2-40B4-BE49-F238E27FC236}">
                <a16:creationId xmlns:a16="http://schemas.microsoft.com/office/drawing/2014/main" id="{99FF0290-B325-EC8D-4CEA-16120F66BF19}"/>
              </a:ext>
            </a:extLst>
          </p:cNvPr>
          <p:cNvSpPr txBox="1"/>
          <p:nvPr/>
        </p:nvSpPr>
        <p:spPr>
          <a:xfrm>
            <a:off x="340410" y="6023754"/>
            <a:ext cx="7847169" cy="461665"/>
          </a:xfrm>
          <a:prstGeom prst="rect">
            <a:avLst/>
          </a:prstGeom>
          <a:solidFill>
            <a:srgbClr val="A3CD38">
              <a:alpha val="40000"/>
            </a:srgb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Review annually, assessing treatment to target, adherence to drugs and offering support for diet and lifestyle measures </a:t>
            </a:r>
            <a:r>
              <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11" name="TextBox 10">
            <a:extLst>
              <a:ext uri="{FF2B5EF4-FFF2-40B4-BE49-F238E27FC236}">
                <a16:creationId xmlns:a16="http://schemas.microsoft.com/office/drawing/2014/main" id="{A1D6158C-BBB3-CC79-C182-F99734BAE247}"/>
              </a:ext>
            </a:extLst>
          </p:cNvPr>
          <p:cNvSpPr txBox="1"/>
          <p:nvPr/>
        </p:nvSpPr>
        <p:spPr>
          <a:xfrm>
            <a:off x="3939702" y="1309217"/>
            <a:ext cx="496601" cy="276999"/>
          </a:xfrm>
          <a:prstGeom prst="rect">
            <a:avLst/>
          </a:prstGeom>
          <a:solidFill>
            <a:srgbClr val="15375D"/>
          </a:solid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Open Sans"/>
                <a:ea typeface="Open Sans"/>
                <a:cs typeface="Open Sans"/>
              </a:rPr>
              <a:t>No</a:t>
            </a:r>
          </a:p>
        </p:txBody>
      </p:sp>
      <p:sp>
        <p:nvSpPr>
          <p:cNvPr id="12" name="TextBox 11">
            <a:extLst>
              <a:ext uri="{FF2B5EF4-FFF2-40B4-BE49-F238E27FC236}">
                <a16:creationId xmlns:a16="http://schemas.microsoft.com/office/drawing/2014/main" id="{917707CC-D9EE-BE4A-3D1F-1F93FAAE00B8}"/>
              </a:ext>
            </a:extLst>
          </p:cNvPr>
          <p:cNvSpPr txBox="1"/>
          <p:nvPr/>
        </p:nvSpPr>
        <p:spPr>
          <a:xfrm>
            <a:off x="3961999" y="2850322"/>
            <a:ext cx="496600" cy="276999"/>
          </a:xfrm>
          <a:prstGeom prst="rect">
            <a:avLst/>
          </a:prstGeom>
          <a:solidFill>
            <a:srgbClr val="15375D"/>
          </a:solid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Open Sans"/>
                <a:ea typeface="Open Sans"/>
                <a:cs typeface="Open Sans"/>
              </a:rPr>
              <a:t>No</a:t>
            </a:r>
          </a:p>
        </p:txBody>
      </p:sp>
      <p:sp>
        <p:nvSpPr>
          <p:cNvPr id="13" name="TextBox 12">
            <a:extLst>
              <a:ext uri="{FF2B5EF4-FFF2-40B4-BE49-F238E27FC236}">
                <a16:creationId xmlns:a16="http://schemas.microsoft.com/office/drawing/2014/main" id="{44BD7C97-D93C-6034-C6AA-8DD5CE953B1B}"/>
              </a:ext>
            </a:extLst>
          </p:cNvPr>
          <p:cNvSpPr txBox="1"/>
          <p:nvPr/>
        </p:nvSpPr>
        <p:spPr>
          <a:xfrm>
            <a:off x="703737" y="1424505"/>
            <a:ext cx="496800" cy="276999"/>
          </a:xfrm>
          <a:prstGeom prst="rect">
            <a:avLst/>
          </a:prstGeom>
          <a:solidFill>
            <a:srgbClr val="15375D"/>
          </a:solid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Open Sans"/>
                <a:ea typeface="Open Sans"/>
                <a:cs typeface="Open Sans"/>
              </a:rPr>
              <a:t>Yes</a:t>
            </a:r>
          </a:p>
        </p:txBody>
      </p:sp>
      <p:sp>
        <p:nvSpPr>
          <p:cNvPr id="14" name="TextBox 13">
            <a:extLst>
              <a:ext uri="{FF2B5EF4-FFF2-40B4-BE49-F238E27FC236}">
                <a16:creationId xmlns:a16="http://schemas.microsoft.com/office/drawing/2014/main" id="{DCE93B72-1C41-2D37-DA81-CD227906B918}"/>
              </a:ext>
            </a:extLst>
          </p:cNvPr>
          <p:cNvSpPr txBox="1"/>
          <p:nvPr/>
        </p:nvSpPr>
        <p:spPr>
          <a:xfrm>
            <a:off x="686706" y="3310161"/>
            <a:ext cx="496800" cy="276999"/>
          </a:xfrm>
          <a:prstGeom prst="rect">
            <a:avLst/>
          </a:prstGeom>
          <a:solidFill>
            <a:srgbClr val="15375D"/>
          </a:solid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Open Sans"/>
                <a:ea typeface="Open Sans"/>
                <a:cs typeface="Open Sans"/>
              </a:rPr>
              <a:t>Yes</a:t>
            </a:r>
          </a:p>
        </p:txBody>
      </p:sp>
      <p:sp>
        <p:nvSpPr>
          <p:cNvPr id="15" name="TextBox 14">
            <a:extLst>
              <a:ext uri="{FF2B5EF4-FFF2-40B4-BE49-F238E27FC236}">
                <a16:creationId xmlns:a16="http://schemas.microsoft.com/office/drawing/2014/main" id="{4D9E2BDD-87A9-E6A4-5D88-BF7C86B09AC9}"/>
              </a:ext>
            </a:extLst>
          </p:cNvPr>
          <p:cNvSpPr txBox="1"/>
          <p:nvPr/>
        </p:nvSpPr>
        <p:spPr>
          <a:xfrm>
            <a:off x="8650966" y="1557660"/>
            <a:ext cx="3117002" cy="3231654"/>
          </a:xfrm>
          <a:prstGeom prst="rect">
            <a:avLst/>
          </a:prstGeom>
          <a:noFill/>
          <a:ln>
            <a:solidFill>
              <a:schemeClr val="bg2">
                <a:lumMod val="75000"/>
              </a:schemeClr>
            </a:solidFill>
          </a:ln>
        </p:spPr>
        <p:txBody>
          <a:bodyPr wrap="square" lIns="91440" tIns="45720" rIns="91440" bIns="45720" rtlCol="0" anchor="t">
            <a:spAutoFit/>
          </a:bodyPr>
          <a:lstStyle/>
          <a:p>
            <a:pPr marL="228600" marR="0" lvl="0" indent="-228600" algn="l" defTabSz="914312" rtl="0" eaLnBrk="1" fontAlgn="auto" latinLnBrk="0" hangingPunct="1">
              <a:lnSpc>
                <a:spcPct val="100000"/>
              </a:lnSpc>
              <a:spcBef>
                <a:spcPts val="0"/>
              </a:spcBef>
              <a:spcAft>
                <a:spcPts val="0"/>
              </a:spcAft>
              <a:buClrTx/>
              <a:buSzTx/>
              <a:buFont typeface="+mj-lt"/>
              <a:buAutoNum type="arabicPeriod"/>
              <a:tabLst/>
              <a:defRPr/>
            </a:pPr>
            <a:r>
              <a:rPr kumimoji="0" lang="en-GB" sz="1200" b="1" i="0" u="none" strike="noStrike" kern="1200" cap="none" spc="0" normalizeH="0" baseline="0" noProof="0" dirty="0">
                <a:ln>
                  <a:noFill/>
                </a:ln>
                <a:solidFill>
                  <a:srgbClr val="42B6E6"/>
                </a:solidFill>
                <a:effectLst/>
                <a:uLnTx/>
                <a:uFillTx/>
                <a:latin typeface="Open Sans"/>
                <a:ea typeface="Open Sans"/>
                <a:cs typeface="Open Sans"/>
                <a:hlinkClick r:id="rId4">
                  <a:extLst>
                    <a:ext uri="{A12FA001-AC4F-418D-AE19-62706E023703}">
                      <ahyp:hlinkClr xmlns:ahyp="http://schemas.microsoft.com/office/drawing/2018/hyperlinkcolor" val="tx"/>
                    </a:ext>
                  </a:extLst>
                </a:hlinkClick>
              </a:rPr>
              <a:t>NICE NG238: Cardiovascular disease: risk assessment and reduction, including lipid modification </a:t>
            </a:r>
            <a:endParaRPr lang="en-GB" sz="1200" b="1" i="0" u="none" strike="noStrike" kern="1200" cap="none" spc="0" normalizeH="0" baseline="0" noProof="0" dirty="0">
              <a:ln>
                <a:noFill/>
              </a:ln>
              <a:solidFill>
                <a:srgbClr val="42B6E6"/>
              </a:solidFill>
              <a:effectLst/>
              <a:uLnTx/>
              <a:uFillTx/>
              <a:latin typeface="Open Sans"/>
              <a:ea typeface="Open Sans"/>
              <a:cs typeface="Open Sans"/>
            </a:endParaRPr>
          </a:p>
          <a:p>
            <a:pPr marL="228600" marR="0" lvl="0" indent="-228600" algn="l" defTabSz="914312"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Dose may be limited, for example if:</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a:p>
            <a:pPr marL="742315" marR="0" lvl="1" indent="-285115" algn="l" defTabSz="9143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CKD: eGFR&lt;60ml/min  – recommended starting dose - atorvastatin 20mg</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a:p>
            <a:pPr marL="742315" marR="0" lvl="1" indent="-285115" algn="l" defTabSz="9143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Drug interactions</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a:p>
            <a:pPr marL="742315" marR="0" lvl="1" indent="-285115" algn="l" defTabSz="9143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Drug intolerance</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a:p>
            <a:pPr marL="742315" marR="0" lvl="1" indent="-285115" algn="l" defTabSz="9143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Older age / frailty / end of life</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a:p>
            <a:pPr marL="285115" marR="0" lvl="0" indent="-285115" algn="l" defTabSz="914312"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See </a:t>
            </a:r>
            <a:r>
              <a:rPr kumimoji="0" lang="en-GB" sz="1200" b="1" i="0" u="none" strike="noStrike" kern="1200" cap="none" spc="0" normalizeH="0" baseline="0" noProof="0" dirty="0">
                <a:ln>
                  <a:noFill/>
                </a:ln>
                <a:solidFill>
                  <a:srgbClr val="42B6E6"/>
                </a:solidFill>
                <a:effectLst/>
                <a:uLnTx/>
                <a:uFillTx/>
                <a:latin typeface="Open Sans"/>
                <a:ea typeface="Open Sans"/>
                <a:cs typeface="Open Sans"/>
                <a:hlinkClick r:id="rId5">
                  <a:extLst>
                    <a:ext uri="{A12FA001-AC4F-418D-AE19-62706E023703}">
                      <ahyp:hlinkClr xmlns:ahyp="http://schemas.microsoft.com/office/drawing/2018/hyperlinkcolor" val="tx"/>
                    </a:ext>
                  </a:extLst>
                </a:hlinkClick>
              </a:rPr>
              <a:t>statin intensity table</a:t>
            </a:r>
            <a:r>
              <a:rPr kumimoji="0" lang="en-GB" sz="1200" b="1" i="0" u="none" strike="noStrike" kern="1200" cap="none" spc="0" normalizeH="0" baseline="0" noProof="0" dirty="0">
                <a:ln>
                  <a:noFill/>
                </a:ln>
                <a:solidFill>
                  <a:srgbClr val="42B6E6"/>
                </a:solidFill>
                <a:effectLst/>
                <a:uLnTx/>
                <a:uFillTx/>
                <a:latin typeface="Open Sans"/>
                <a:ea typeface="Open Sans"/>
                <a:cs typeface="Open Sans"/>
              </a:rPr>
              <a:t>.</a:t>
            </a:r>
            <a:r>
              <a:rPr kumimoji="0" lang="en-GB" sz="1200" b="0" i="0" u="none" strike="noStrike" kern="1200" cap="none" spc="0" normalizeH="0" baseline="0" noProof="0" dirty="0">
                <a:ln>
                  <a:noFill/>
                </a:ln>
                <a:solidFill>
                  <a:srgbClr val="42B6E6"/>
                </a:solidFill>
                <a:effectLst/>
                <a:uLnTx/>
                <a:uFillTx/>
                <a:latin typeface="Open Sans"/>
                <a:ea typeface="Open Sans"/>
                <a:cs typeface="Open Sans"/>
              </a:rPr>
              <a:t> </a:t>
            </a:r>
            <a:endParaRPr lang="en-GB" sz="1200" b="0" i="0" u="none" strike="noStrike" kern="1200" cap="none" spc="0" normalizeH="0" baseline="0" noProof="0" dirty="0">
              <a:ln>
                <a:noFill/>
              </a:ln>
              <a:solidFill>
                <a:srgbClr val="42B6E6"/>
              </a:solidFill>
              <a:effectLst/>
              <a:uLnTx/>
              <a:uFillTx/>
              <a:latin typeface="Open Sans"/>
              <a:ea typeface="Open Sans"/>
              <a:cs typeface="Open Sans"/>
            </a:endParaRPr>
          </a:p>
          <a:p>
            <a:pPr marL="285115" marR="0" lvl="0" indent="-285115" algn="l" defTabSz="914312"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Use shared-decision making and incorporate patient preference in treatment and care decisions.</a:t>
            </a:r>
            <a:endParaRPr lang="en-GB" sz="1200" b="0" i="0" u="none" strike="noStrike" kern="1200" cap="none" spc="0" normalizeH="0" baseline="0" noProof="0" dirty="0">
              <a:ln>
                <a:noFill/>
              </a:ln>
              <a:solidFill>
                <a:srgbClr val="000000"/>
              </a:solidFill>
              <a:effectLst/>
              <a:uLnTx/>
              <a:uFillTx/>
              <a:latin typeface="Open Sans"/>
              <a:ea typeface="Open Sans"/>
              <a:cs typeface="Open Sans"/>
            </a:endParaRPr>
          </a:p>
          <a:p>
            <a:pPr marL="285115" marR="0" lvl="0" indent="-285115" algn="l" defTabSz="914312"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a:ea typeface="Calibri"/>
                <a:cs typeface="Open Sans"/>
              </a:rPr>
              <a:t>NICE Guidance: </a:t>
            </a:r>
            <a:r>
              <a:rPr kumimoji="0" lang="en-GB" sz="1200" b="1" i="0" u="none" strike="noStrike" kern="1200" cap="none" spc="0" normalizeH="0" baseline="0" noProof="0" dirty="0">
                <a:ln>
                  <a:noFill/>
                </a:ln>
                <a:solidFill>
                  <a:srgbClr val="42B6E6"/>
                </a:solidFill>
                <a:effectLst/>
                <a:uLnTx/>
                <a:uFillTx/>
                <a:latin typeface="Open Sans"/>
                <a:ea typeface="Calibri"/>
                <a:cs typeface="Open Sans"/>
                <a:hlinkClick r:id="rId6">
                  <a:extLst>
                    <a:ext uri="{A12FA001-AC4F-418D-AE19-62706E023703}">
                      <ahyp:hlinkClr xmlns:ahyp="http://schemas.microsoft.com/office/drawing/2018/hyperlinkcolor" val="tx"/>
                    </a:ext>
                  </a:extLst>
                </a:hlinkClick>
              </a:rPr>
              <a:t>Evolocumab</a:t>
            </a:r>
            <a:r>
              <a:rPr kumimoji="0" lang="en-GB" sz="1200" b="1" i="0" u="none" strike="noStrike" kern="1200" cap="none" spc="0" normalizeH="0" baseline="0" noProof="0" dirty="0">
                <a:ln>
                  <a:noFill/>
                </a:ln>
                <a:solidFill>
                  <a:srgbClr val="42B6E6"/>
                </a:solidFill>
                <a:effectLst/>
                <a:uLnTx/>
                <a:uFillTx/>
                <a:latin typeface="Open Sans"/>
                <a:ea typeface="Calibri"/>
                <a:cs typeface="Open Sans"/>
              </a:rPr>
              <a:t>, </a:t>
            </a:r>
            <a:r>
              <a:rPr kumimoji="0" lang="en-GB" sz="1200" b="1" i="0" u="none" strike="noStrike" kern="1200" cap="none" spc="0" normalizeH="0" baseline="0" noProof="0" dirty="0">
                <a:ln>
                  <a:noFill/>
                </a:ln>
                <a:solidFill>
                  <a:srgbClr val="42B6E6"/>
                </a:solidFill>
                <a:effectLst/>
                <a:uLnTx/>
                <a:uFillTx/>
                <a:latin typeface="Open Sans"/>
                <a:ea typeface="Calibri"/>
                <a:cs typeface="Open Sans"/>
                <a:hlinkClick r:id="rId7">
                  <a:extLst>
                    <a:ext uri="{A12FA001-AC4F-418D-AE19-62706E023703}">
                      <ahyp:hlinkClr xmlns:ahyp="http://schemas.microsoft.com/office/drawing/2018/hyperlinkcolor" val="tx"/>
                    </a:ext>
                  </a:extLst>
                </a:hlinkClick>
              </a:rPr>
              <a:t>Alirocumab</a:t>
            </a:r>
            <a:r>
              <a:rPr kumimoji="0" lang="en-GB" sz="1200" b="1" i="0" u="none" strike="noStrike" kern="1200" cap="none" spc="0" normalizeH="0" baseline="0" noProof="0" dirty="0">
                <a:ln>
                  <a:noFill/>
                </a:ln>
                <a:solidFill>
                  <a:srgbClr val="42B6E6"/>
                </a:solidFill>
                <a:effectLst/>
                <a:uLnTx/>
                <a:uFillTx/>
                <a:latin typeface="Open Sans"/>
                <a:ea typeface="Calibri"/>
                <a:cs typeface="Open Sans"/>
              </a:rPr>
              <a:t> </a:t>
            </a:r>
            <a:endParaRPr lang="en-GB" sz="1200" b="1" i="0" u="none" strike="noStrike" kern="1200" cap="none" spc="0" normalizeH="0" baseline="0" noProof="0" dirty="0">
              <a:ln>
                <a:noFill/>
              </a:ln>
              <a:solidFill>
                <a:srgbClr val="42B6E6"/>
              </a:solidFill>
              <a:effectLst/>
              <a:uLnTx/>
              <a:uFillTx/>
              <a:latin typeface="Open Sans"/>
              <a:ea typeface="Calibri"/>
              <a:cs typeface="Open Sans"/>
            </a:endParaRPr>
          </a:p>
        </p:txBody>
      </p:sp>
      <p:cxnSp>
        <p:nvCxnSpPr>
          <p:cNvPr id="16" name="Straight Arrow Connector 15">
            <a:extLst>
              <a:ext uri="{FF2B5EF4-FFF2-40B4-BE49-F238E27FC236}">
                <a16:creationId xmlns:a16="http://schemas.microsoft.com/office/drawing/2014/main" id="{784194B4-6121-EE3E-E6FB-93BE99189D7F}"/>
              </a:ext>
            </a:extLst>
          </p:cNvPr>
          <p:cNvCxnSpPr>
            <a:cxnSpLocks/>
          </p:cNvCxnSpPr>
          <p:nvPr/>
        </p:nvCxnSpPr>
        <p:spPr>
          <a:xfrm>
            <a:off x="5286365" y="4945283"/>
            <a:ext cx="22181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7" name="TextBox 5">
            <a:extLst>
              <a:ext uri="{FF2B5EF4-FFF2-40B4-BE49-F238E27FC236}">
                <a16:creationId xmlns:a16="http://schemas.microsoft.com/office/drawing/2014/main" id="{012F6F40-1E62-E877-663D-D35D174416A2}"/>
              </a:ext>
            </a:extLst>
          </p:cNvPr>
          <p:cNvSpPr txBox="1"/>
          <p:nvPr/>
        </p:nvSpPr>
        <p:spPr>
          <a:xfrm>
            <a:off x="394018" y="2328165"/>
            <a:ext cx="5589335" cy="488293"/>
          </a:xfrm>
          <a:prstGeom prst="rect">
            <a:avLst/>
          </a:prstGeom>
          <a:solidFill>
            <a:schemeClr val="bg1"/>
          </a:solidFill>
          <a:ln>
            <a:solidFill>
              <a:schemeClr val="tx1"/>
            </a:solidFill>
          </a:ln>
        </p:spPr>
        <p:txBody>
          <a:bodyPr wrap="square" lIns="91434" tIns="45717" rIns="91434" bIns="45717"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12"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a:ea typeface="Calibri"/>
                <a:cs typeface="Calibri"/>
              </a:rPr>
              <a:t>Review within 2 to 3 months</a:t>
            </a:r>
            <a:endParaRPr lang="en-GB" sz="1200" b="1" i="0" u="none" strike="noStrike" kern="1200" cap="none" spc="0" normalizeH="0" baseline="0" noProof="0" dirty="0">
              <a:ln>
                <a:noFill/>
              </a:ln>
              <a:solidFill>
                <a:prstClr val="black"/>
              </a:solidFill>
              <a:effectLst/>
              <a:uLnTx/>
              <a:uFillTx/>
              <a:latin typeface="Open Sans"/>
              <a:ea typeface="Calibri"/>
              <a:cs typeface="Calibri"/>
            </a:endParaRPr>
          </a:p>
          <a:p>
            <a:pPr marL="0" marR="0" lvl="0" indent="0" algn="ctr" defTabSz="914312"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a:ea typeface="Calibri"/>
                <a:cs typeface="Calibri"/>
              </a:rPr>
              <a:t>Is LDL-</a:t>
            </a:r>
            <a:r>
              <a:rPr kumimoji="0" lang="en-GB" sz="1200" b="1" i="0" u="none" strike="noStrike" kern="1200" cap="none" spc="0" normalizeH="0" baseline="0" noProof="0" err="1">
                <a:ln>
                  <a:noFill/>
                </a:ln>
                <a:solidFill>
                  <a:prstClr val="black"/>
                </a:solidFill>
                <a:effectLst/>
                <a:uLnTx/>
                <a:uFillTx/>
                <a:latin typeface="Open Sans"/>
                <a:ea typeface="Calibri"/>
                <a:cs typeface="Calibri"/>
              </a:rPr>
              <a:t>chol</a:t>
            </a:r>
            <a:r>
              <a:rPr kumimoji="0" lang="en-GB" sz="1200" b="1" i="0" u="none" strike="noStrike" kern="1200" cap="none" spc="0" normalizeH="0" baseline="0" noProof="0" dirty="0">
                <a:ln>
                  <a:noFill/>
                </a:ln>
                <a:solidFill>
                  <a:prstClr val="black"/>
                </a:solidFill>
                <a:effectLst/>
                <a:uLnTx/>
                <a:uFillTx/>
                <a:latin typeface="Open Sans"/>
                <a:ea typeface="Calibri"/>
                <a:cs typeface="Calibri"/>
              </a:rPr>
              <a:t> ≤ 2mmol/L or non-HDL ≤ 2.6mmol/L?</a:t>
            </a:r>
            <a:r>
              <a:rPr kumimoji="0" lang="en-GB" sz="1200" b="1" i="0" u="none" strike="noStrike" kern="1200" cap="none" spc="0" normalizeH="0" baseline="30000" noProof="0" dirty="0">
                <a:ln>
                  <a:noFill/>
                </a:ln>
                <a:solidFill>
                  <a:prstClr val="black"/>
                </a:solidFill>
                <a:effectLst/>
                <a:uLnTx/>
                <a:uFillTx/>
                <a:latin typeface="Open Sans"/>
                <a:ea typeface="Calibri"/>
                <a:cs typeface="Calibri"/>
              </a:rPr>
              <a:t>1</a:t>
            </a:r>
            <a:endParaRPr lang="en-GB" sz="1200" b="1" i="0" u="none" strike="noStrike" kern="1200" cap="none" spc="0" normalizeH="0" baseline="30000" noProof="0" dirty="0">
              <a:ln>
                <a:noFill/>
              </a:ln>
              <a:solidFill>
                <a:prstClr val="black"/>
              </a:solidFill>
              <a:effectLst/>
              <a:uLnTx/>
              <a:uFillTx/>
              <a:latin typeface="Open Sans"/>
              <a:ea typeface="Calibri"/>
              <a:cs typeface="Calibri"/>
            </a:endParaRPr>
          </a:p>
        </p:txBody>
      </p:sp>
      <p:sp>
        <p:nvSpPr>
          <p:cNvPr id="18" name="TextBox 17">
            <a:extLst>
              <a:ext uri="{FF2B5EF4-FFF2-40B4-BE49-F238E27FC236}">
                <a16:creationId xmlns:a16="http://schemas.microsoft.com/office/drawing/2014/main" id="{558951E5-E6B8-2DAA-0ADF-025D32E9E699}"/>
              </a:ext>
            </a:extLst>
          </p:cNvPr>
          <p:cNvSpPr txBox="1"/>
          <p:nvPr/>
        </p:nvSpPr>
        <p:spPr>
          <a:xfrm>
            <a:off x="7239011" y="2220946"/>
            <a:ext cx="1223268" cy="3000821"/>
          </a:xfrm>
          <a:prstGeom prst="rect">
            <a:avLst/>
          </a:prstGeom>
          <a:solidFill>
            <a:srgbClr val="A3CD38">
              <a:alpha val="20000"/>
            </a:srgbClr>
          </a:solid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solidFill>
                  <a:srgbClr val="000000"/>
                </a:solidFill>
                <a:effectLst/>
                <a:uLnTx/>
                <a:uFillTx/>
                <a:latin typeface="Open Sans"/>
                <a:ea typeface="Open Sans"/>
                <a:cs typeface="Open Sans"/>
              </a:rPr>
              <a:t>At any point </a:t>
            </a:r>
            <a:r>
              <a:rPr kumimoji="0" lang="en-GB" sz="1100" b="1" i="0" u="none" strike="noStrike" kern="1200" cap="none" spc="0" normalizeH="0" baseline="0" noProof="0" dirty="0">
                <a:ln>
                  <a:noFill/>
                </a:ln>
                <a:solidFill>
                  <a:srgbClr val="000000"/>
                </a:solidFill>
                <a:effectLst/>
                <a:uLnTx/>
                <a:uFillTx/>
                <a:latin typeface="Open Sans"/>
                <a:ea typeface="Open Sans"/>
                <a:cs typeface="Open Sans"/>
              </a:rPr>
              <a:t>consider </a:t>
            </a:r>
            <a:r>
              <a:rPr kumimoji="0" lang="en-GB" sz="1100" b="1" i="0" u="none" strike="noStrike" kern="1200" cap="none" spc="0" normalizeH="0" baseline="0" noProof="0" dirty="0">
                <a:ln>
                  <a:noFill/>
                </a:ln>
                <a:solidFill>
                  <a:srgbClr val="42B6E6"/>
                </a:solidFill>
                <a:effectLst/>
                <a:uLnTx/>
                <a:uFillTx/>
                <a:latin typeface="Open Sans"/>
                <a:ea typeface="Open Sans"/>
                <a:cs typeface="Open Sans"/>
                <a:hlinkClick r:id="rId8">
                  <a:extLst>
                    <a:ext uri="{A12FA001-AC4F-418D-AE19-62706E023703}">
                      <ahyp:hlinkClr xmlns:ahyp="http://schemas.microsoft.com/office/drawing/2018/hyperlinkcolor" val="tx"/>
                    </a:ext>
                  </a:extLst>
                </a:hlinkClick>
              </a:rPr>
              <a:t>iscosapent ethyl </a:t>
            </a:r>
            <a:r>
              <a:rPr kumimoji="0" lang="en-GB" sz="1100" b="0" i="0" u="none" strike="noStrike" kern="1200" cap="none" spc="0" normalizeH="0" baseline="0" noProof="0" dirty="0">
                <a:ln>
                  <a:noFill/>
                </a:ln>
                <a:solidFill>
                  <a:srgbClr val="000000"/>
                </a:solidFill>
                <a:effectLst/>
                <a:uLnTx/>
                <a:uFillTx/>
                <a:latin typeface="Open Sans"/>
                <a:ea typeface="Open Sans"/>
                <a:cs typeface="Open Sans"/>
              </a:rPr>
              <a:t>in addition to statins +/- other lipid lowering therapies,</a:t>
            </a:r>
            <a:r>
              <a:rPr lang="en-GB" sz="1100" dirty="0">
                <a:solidFill>
                  <a:srgbClr val="000000"/>
                </a:solidFill>
                <a:latin typeface="Open Sans"/>
                <a:ea typeface="Open Sans"/>
                <a:cs typeface="Open Sans"/>
              </a:rPr>
              <a:t> </a:t>
            </a:r>
            <a:r>
              <a:rPr kumimoji="0" lang="en-GB" sz="1100" b="1" i="0" u="none" strike="noStrike" kern="1200" cap="none" spc="0" normalizeH="0" baseline="0" noProof="0" dirty="0">
                <a:ln>
                  <a:noFill/>
                </a:ln>
                <a:solidFill>
                  <a:srgbClr val="000000"/>
                </a:solidFill>
                <a:effectLst/>
                <a:uLnTx/>
                <a:uFillTx/>
                <a:latin typeface="Open Sans"/>
                <a:ea typeface="Open Sans"/>
                <a:cs typeface="Open Sans"/>
              </a:rPr>
              <a:t>if fasting  </a:t>
            </a:r>
            <a:endParaRPr lang="en-GB" sz="1100" b="1"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Open Sans"/>
                <a:ea typeface="Open Sans"/>
                <a:cs typeface="Open Sans"/>
              </a:rPr>
              <a:t>triglycerides ≥1.7 mmol/</a:t>
            </a:r>
            <a:r>
              <a:rPr lang="en-GB" sz="1100" b="1" dirty="0">
                <a:solidFill>
                  <a:srgbClr val="000000"/>
                </a:solidFill>
                <a:latin typeface="Open Sans"/>
                <a:ea typeface="Open Sans"/>
                <a:cs typeface="Open Sans"/>
              </a:rPr>
              <a:t>L</a:t>
            </a:r>
            <a:r>
              <a:rPr kumimoji="0" lang="en-GB" sz="1100" b="1" i="0" u="none" strike="noStrike" kern="1200" cap="none" spc="0" normalizeH="0" baseline="0" noProof="0" dirty="0">
                <a:ln>
                  <a:noFill/>
                </a:ln>
                <a:solidFill>
                  <a:srgbClr val="000000"/>
                </a:solidFill>
                <a:effectLst/>
                <a:uLnTx/>
                <a:uFillTx/>
                <a:latin typeface="Open Sans"/>
                <a:ea typeface="Open Sans"/>
                <a:cs typeface="Open Sans"/>
              </a:rPr>
              <a:t> </a:t>
            </a:r>
            <a:r>
              <a:rPr kumimoji="0" lang="en-GB" sz="1100" b="1" i="0" u="sng" strike="noStrike" kern="1200" cap="none" spc="0" normalizeH="0" baseline="0" noProof="0" dirty="0">
                <a:ln>
                  <a:noFill/>
                </a:ln>
                <a:solidFill>
                  <a:srgbClr val="000000"/>
                </a:solidFill>
                <a:effectLst/>
                <a:uLnTx/>
                <a:uFillTx/>
                <a:latin typeface="Open Sans"/>
                <a:ea typeface="Open Sans"/>
                <a:cs typeface="Open Sans"/>
              </a:rPr>
              <a:t>AND</a:t>
            </a:r>
            <a:r>
              <a:rPr kumimoji="0" lang="en-GB" sz="1100" b="1" i="0" u="none" strike="noStrike" kern="1200" cap="none" spc="0" normalizeH="0" baseline="0" noProof="0" dirty="0">
                <a:ln>
                  <a:noFill/>
                </a:ln>
                <a:solidFill>
                  <a:srgbClr val="000000"/>
                </a:solidFill>
                <a:effectLst/>
                <a:uLnTx/>
                <a:uFillTx/>
                <a:latin typeface="Open Sans"/>
                <a:ea typeface="Open Sans"/>
                <a:cs typeface="Open Sans"/>
              </a:rPr>
              <a:t> LDL &gt; 1.04 mmol/</a:t>
            </a:r>
            <a:r>
              <a:rPr lang="en-GB" sz="1100" b="1" dirty="0">
                <a:solidFill>
                  <a:srgbClr val="000000"/>
                </a:solidFill>
                <a:latin typeface="Open Sans"/>
                <a:ea typeface="Open Sans"/>
                <a:cs typeface="Open Sans"/>
              </a:rPr>
              <a:t>L</a:t>
            </a:r>
            <a:r>
              <a:rPr kumimoji="0" lang="en-GB" sz="1100" b="1" i="0" u="none" strike="noStrike" kern="1200" cap="none" spc="0" normalizeH="0" baseline="0" noProof="0" dirty="0">
                <a:ln>
                  <a:noFill/>
                </a:ln>
                <a:solidFill>
                  <a:srgbClr val="000000"/>
                </a:solidFill>
                <a:effectLst/>
                <a:uLnTx/>
                <a:uFillTx/>
                <a:latin typeface="Open Sans"/>
                <a:ea typeface="Open Sans"/>
                <a:cs typeface="Open Sans"/>
              </a:rPr>
              <a:t> and ≤2.6 mmol/</a:t>
            </a:r>
            <a:r>
              <a:rPr lang="en-GB" sz="1100" b="1" dirty="0">
                <a:solidFill>
                  <a:srgbClr val="000000"/>
                </a:solidFill>
                <a:latin typeface="Open Sans"/>
                <a:ea typeface="Open Sans"/>
                <a:cs typeface="Open Sans"/>
              </a:rPr>
              <a:t>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 name="Arrow: Down 18">
            <a:extLst>
              <a:ext uri="{FF2B5EF4-FFF2-40B4-BE49-F238E27FC236}">
                <a16:creationId xmlns:a16="http://schemas.microsoft.com/office/drawing/2014/main" id="{EDC544A3-06C1-F0FF-43A7-9531F37431F1}"/>
              </a:ext>
            </a:extLst>
          </p:cNvPr>
          <p:cNvSpPr/>
          <p:nvPr/>
        </p:nvSpPr>
        <p:spPr>
          <a:xfrm>
            <a:off x="3646955" y="1304865"/>
            <a:ext cx="127240" cy="323126"/>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Arrow: Down 19">
            <a:extLst>
              <a:ext uri="{FF2B5EF4-FFF2-40B4-BE49-F238E27FC236}">
                <a16:creationId xmlns:a16="http://schemas.microsoft.com/office/drawing/2014/main" id="{03D2F9E2-0A79-F41E-8FB2-1DD611BF48E9}"/>
              </a:ext>
            </a:extLst>
          </p:cNvPr>
          <p:cNvSpPr/>
          <p:nvPr/>
        </p:nvSpPr>
        <p:spPr>
          <a:xfrm>
            <a:off x="3646956" y="2138140"/>
            <a:ext cx="127239" cy="191321"/>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Arrow: Down 20">
            <a:extLst>
              <a:ext uri="{FF2B5EF4-FFF2-40B4-BE49-F238E27FC236}">
                <a16:creationId xmlns:a16="http://schemas.microsoft.com/office/drawing/2014/main" id="{07210FB8-713C-F4DD-AA34-F4CBE41EE3DE}"/>
              </a:ext>
            </a:extLst>
          </p:cNvPr>
          <p:cNvSpPr/>
          <p:nvPr/>
        </p:nvSpPr>
        <p:spPr>
          <a:xfrm>
            <a:off x="4286291" y="3701588"/>
            <a:ext cx="144000" cy="265025"/>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Arrow: Down 21">
            <a:extLst>
              <a:ext uri="{FF2B5EF4-FFF2-40B4-BE49-F238E27FC236}">
                <a16:creationId xmlns:a16="http://schemas.microsoft.com/office/drawing/2014/main" id="{7A08FEE3-5E08-FC59-029C-DDBCFACC1F37}"/>
              </a:ext>
            </a:extLst>
          </p:cNvPr>
          <p:cNvSpPr/>
          <p:nvPr/>
        </p:nvSpPr>
        <p:spPr>
          <a:xfrm>
            <a:off x="536399" y="1298690"/>
            <a:ext cx="127240" cy="1028337"/>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Arrow: Down 22">
            <a:extLst>
              <a:ext uri="{FF2B5EF4-FFF2-40B4-BE49-F238E27FC236}">
                <a16:creationId xmlns:a16="http://schemas.microsoft.com/office/drawing/2014/main" id="{29018F42-E682-006B-4AD7-F752A19667B2}"/>
              </a:ext>
            </a:extLst>
          </p:cNvPr>
          <p:cNvSpPr/>
          <p:nvPr/>
        </p:nvSpPr>
        <p:spPr>
          <a:xfrm>
            <a:off x="536400" y="2826605"/>
            <a:ext cx="144000" cy="1165502"/>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4DBB7543-11D7-F645-350C-C611BC913B94}"/>
              </a:ext>
            </a:extLst>
          </p:cNvPr>
          <p:cNvSpPr/>
          <p:nvPr/>
        </p:nvSpPr>
        <p:spPr>
          <a:xfrm>
            <a:off x="3654858" y="2817596"/>
            <a:ext cx="144000" cy="342453"/>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row: Down 24">
            <a:extLst>
              <a:ext uri="{FF2B5EF4-FFF2-40B4-BE49-F238E27FC236}">
                <a16:creationId xmlns:a16="http://schemas.microsoft.com/office/drawing/2014/main" id="{64A46DE5-784F-8E9C-3F63-5B7861A08860}"/>
              </a:ext>
            </a:extLst>
          </p:cNvPr>
          <p:cNvSpPr/>
          <p:nvPr/>
        </p:nvSpPr>
        <p:spPr>
          <a:xfrm>
            <a:off x="2406789" y="3696476"/>
            <a:ext cx="144000" cy="316988"/>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264515A5-2E79-03B8-59DE-DA226AAA1423}"/>
              </a:ext>
            </a:extLst>
          </p:cNvPr>
          <p:cNvSpPr/>
          <p:nvPr/>
        </p:nvSpPr>
        <p:spPr>
          <a:xfrm>
            <a:off x="538544" y="5587215"/>
            <a:ext cx="144000" cy="434105"/>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59FC448-CA77-36BF-2135-2767955D0DA5}"/>
              </a:ext>
            </a:extLst>
          </p:cNvPr>
          <p:cNvSpPr txBox="1"/>
          <p:nvPr/>
        </p:nvSpPr>
        <p:spPr>
          <a:xfrm>
            <a:off x="8646139" y="773715"/>
            <a:ext cx="3146807" cy="646331"/>
          </a:xfrm>
          <a:prstGeom prst="rect">
            <a:avLst/>
          </a:prstGeom>
          <a:solidFill>
            <a:schemeClr val="accent5">
              <a:lumMod val="20000"/>
              <a:lumOff val="80000"/>
            </a:schemeClr>
          </a:solidFill>
          <a:ln>
            <a:solidFill>
              <a:schemeClr val="accent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Lipid lowering therapies should be offered to all patients </a:t>
            </a:r>
            <a:endParaRPr lang="en-GB" sz="1200" b="1"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with established CVD</a:t>
            </a:r>
            <a:r>
              <a:rPr kumimoji="0" lang="en-GB" sz="1200" b="1" i="0" u="none" strike="noStrike" kern="1200" cap="none" spc="0" normalizeH="0" baseline="30000" noProof="0" dirty="0">
                <a:ln>
                  <a:noFill/>
                </a:ln>
                <a:solidFill>
                  <a:srgbClr val="000000"/>
                </a:solidFill>
                <a:effectLst/>
                <a:uLnTx/>
                <a:uFillTx/>
                <a:latin typeface="Open Sans"/>
                <a:ea typeface="Open Sans"/>
                <a:cs typeface="Open Sans"/>
              </a:rPr>
              <a:t>1</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 </a:t>
            </a:r>
            <a:endParaRPr lang="en-GB" sz="1200" b="1" i="0" u="none" strike="noStrike" kern="1200" cap="none" spc="0" normalizeH="0" baseline="0" noProof="0" dirty="0">
              <a:ln>
                <a:noFill/>
              </a:ln>
              <a:solidFill>
                <a:srgbClr val="000000"/>
              </a:solidFill>
              <a:effectLst/>
              <a:uLnTx/>
              <a:uFillTx/>
              <a:latin typeface="Open Sans"/>
              <a:ea typeface="Open Sans"/>
              <a:cs typeface="Open Sans"/>
            </a:endParaRPr>
          </a:p>
        </p:txBody>
      </p:sp>
      <p:sp>
        <p:nvSpPr>
          <p:cNvPr id="29" name="TextBox 28">
            <a:extLst>
              <a:ext uri="{FF2B5EF4-FFF2-40B4-BE49-F238E27FC236}">
                <a16:creationId xmlns:a16="http://schemas.microsoft.com/office/drawing/2014/main" id="{73CF41E7-4D85-B443-BF85-55523AE26298}"/>
              </a:ext>
            </a:extLst>
          </p:cNvPr>
          <p:cNvSpPr txBox="1"/>
          <p:nvPr/>
        </p:nvSpPr>
        <p:spPr>
          <a:xfrm>
            <a:off x="5508175" y="3938372"/>
            <a:ext cx="1562504" cy="1546577"/>
          </a:xfrm>
          <a:prstGeom prst="rect">
            <a:avLst/>
          </a:prstGeom>
          <a:noFill/>
          <a:ln>
            <a:solidFill>
              <a:srgbClr val="15375D"/>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Open Sans"/>
                <a:ea typeface="Open Sans"/>
                <a:cs typeface="Open Sans"/>
              </a:rPr>
              <a:t>If statin intolerant – offer </a:t>
            </a:r>
            <a:r>
              <a:rPr kumimoji="0" lang="en-GB" sz="1050" b="1" i="0" u="none" strike="noStrike" kern="1200" cap="none" spc="0" normalizeH="0" baseline="0" noProof="0" dirty="0">
                <a:ln>
                  <a:noFill/>
                </a:ln>
                <a:solidFill>
                  <a:srgbClr val="42B6E6"/>
                </a:solidFill>
                <a:effectLst/>
                <a:uLnTx/>
                <a:uFillTx/>
                <a:latin typeface="Open Sans"/>
                <a:ea typeface="Open Sans"/>
                <a:cs typeface="Open Sans"/>
                <a:hlinkClick r:id="rId2">
                  <a:extLst>
                    <a:ext uri="{A12FA001-AC4F-418D-AE19-62706E023703}">
                      <ahyp:hlinkClr xmlns:ahyp="http://schemas.microsoft.com/office/drawing/2018/hyperlinkcolor" val="tx"/>
                    </a:ext>
                  </a:extLst>
                </a:hlinkClick>
              </a:rPr>
              <a:t>ezetimibe</a:t>
            </a:r>
            <a:r>
              <a:rPr kumimoji="0" lang="en-GB" sz="1050" b="1" i="0" u="none" strike="noStrike" kern="1200" cap="none" spc="0" normalizeH="0" baseline="0" noProof="0" dirty="0">
                <a:ln>
                  <a:noFill/>
                </a:ln>
                <a:solidFill>
                  <a:srgbClr val="000000"/>
                </a:solidFill>
                <a:effectLst/>
                <a:uLnTx/>
                <a:uFillTx/>
                <a:latin typeface="Open Sans"/>
                <a:ea typeface="Open Sans"/>
                <a:cs typeface="Open Sans"/>
              </a:rPr>
              <a:t>.   </a:t>
            </a:r>
            <a:r>
              <a:rPr kumimoji="0" lang="en-GB" sz="1050" b="0" i="0" u="none" strike="noStrike" kern="1200" cap="none" spc="0" normalizeH="0" baseline="0" noProof="0" dirty="0">
                <a:ln>
                  <a:noFill/>
                </a:ln>
                <a:solidFill>
                  <a:srgbClr val="000000"/>
                </a:solidFill>
                <a:effectLst/>
                <a:uLnTx/>
                <a:uFillTx/>
                <a:latin typeface="Open Sans"/>
                <a:ea typeface="Open Sans"/>
                <a:cs typeface="Open Sans"/>
              </a:rPr>
              <a:t>Reassess within 2 to 3 months and, if not achieving target, </a:t>
            </a:r>
            <a:r>
              <a:rPr kumimoji="0" lang="en-GB" sz="1050" b="1" i="0" u="none" strike="noStrike" kern="1200" cap="none" spc="0" normalizeH="0" baseline="0" noProof="0" dirty="0">
                <a:ln>
                  <a:noFill/>
                </a:ln>
                <a:solidFill>
                  <a:srgbClr val="000000"/>
                </a:solidFill>
                <a:effectLst/>
                <a:uLnTx/>
                <a:uFillTx/>
                <a:latin typeface="Open Sans"/>
                <a:ea typeface="Open Sans"/>
                <a:cs typeface="Open Sans"/>
              </a:rPr>
              <a:t>consider</a:t>
            </a:r>
            <a:r>
              <a:rPr kumimoji="0" lang="en-GB" sz="1050" b="1" i="0" u="none" strike="noStrike" kern="1200" cap="none" spc="0" normalizeH="0" baseline="0" noProof="0" dirty="0">
                <a:ln>
                  <a:noFill/>
                </a:ln>
                <a:solidFill>
                  <a:srgbClr val="A3CD38"/>
                </a:solidFill>
                <a:effectLst/>
                <a:uLnTx/>
                <a:uFillTx/>
                <a:latin typeface="Open Sans"/>
                <a:ea typeface="Open Sans"/>
                <a:cs typeface="Open Sans"/>
                <a:hlinkClick r:id="rId9">
                  <a:extLst>
                    <a:ext uri="{A12FA001-AC4F-418D-AE19-62706E023703}">
                      <ahyp:hlinkClr xmlns:ahyp="http://schemas.microsoft.com/office/drawing/2018/hyperlinkcolor" val="tx"/>
                    </a:ext>
                  </a:extLst>
                </a:hlinkClick>
              </a:rPr>
              <a:t> </a:t>
            </a:r>
            <a:r>
              <a:rPr kumimoji="0" lang="en-GB" sz="1050" b="1" i="0" u="none" strike="noStrike" kern="1200" cap="none" spc="0" normalizeH="0" baseline="0" noProof="0" dirty="0">
                <a:ln>
                  <a:noFill/>
                </a:ln>
                <a:solidFill>
                  <a:srgbClr val="42B6E6"/>
                </a:solidFill>
                <a:effectLst/>
                <a:uLnTx/>
                <a:uFillTx/>
                <a:latin typeface="Open Sans"/>
                <a:ea typeface="Open Sans"/>
                <a:cs typeface="Open Sans"/>
                <a:hlinkClick r:id="rId9">
                  <a:extLst>
                    <a:ext uri="{A12FA001-AC4F-418D-AE19-62706E023703}">
                      <ahyp:hlinkClr xmlns:ahyp="http://schemas.microsoft.com/office/drawing/2018/hyperlinkcolor" val="tx"/>
                    </a:ext>
                  </a:extLst>
                </a:hlinkClick>
              </a:rPr>
              <a:t>bempedoic acid</a:t>
            </a:r>
            <a:r>
              <a:rPr kumimoji="0" lang="en-GB" sz="1050" b="1" i="0" u="none" strike="noStrike" kern="1200" cap="none" spc="0" normalizeH="0" baseline="0" noProof="0" dirty="0">
                <a:ln>
                  <a:noFill/>
                </a:ln>
                <a:solidFill>
                  <a:srgbClr val="42B6E6"/>
                </a:solidFill>
                <a:effectLst/>
                <a:uLnTx/>
                <a:uFillTx/>
                <a:latin typeface="Open Sans"/>
                <a:ea typeface="Open Sans"/>
                <a:cs typeface="Open Sans"/>
              </a:rPr>
              <a:t> </a:t>
            </a:r>
            <a:r>
              <a:rPr kumimoji="0" lang="en-GB" sz="1050" b="1" i="0" u="none" strike="noStrike" kern="1200" cap="none" spc="0" normalizeH="0" baseline="0" noProof="0" dirty="0">
                <a:ln>
                  <a:noFill/>
                </a:ln>
                <a:solidFill>
                  <a:srgbClr val="000000"/>
                </a:solidFill>
                <a:effectLst/>
                <a:uLnTx/>
                <a:uFillTx/>
                <a:latin typeface="Open Sans"/>
                <a:ea typeface="Open Sans"/>
                <a:cs typeface="Open Sans"/>
              </a:rPr>
              <a:t>and injectable therapies </a:t>
            </a:r>
            <a:r>
              <a:rPr kumimoji="0" lang="en-GB" sz="1050" b="0" i="0" u="none" strike="noStrike" kern="1200" cap="none" spc="0" normalizeH="0" baseline="0" noProof="0" dirty="0">
                <a:ln>
                  <a:noFill/>
                </a:ln>
                <a:solidFill>
                  <a:srgbClr val="000000"/>
                </a:solidFill>
                <a:effectLst/>
                <a:uLnTx/>
                <a:uFillTx/>
                <a:latin typeface="Open Sans"/>
                <a:ea typeface="Open Sans"/>
                <a:cs typeface="Open Sans"/>
              </a:rPr>
              <a:t>in line with eligibility criteria.</a:t>
            </a:r>
            <a:r>
              <a:rPr kumimoji="0" lang="en-GB" sz="1050" b="0" i="0" u="none" strike="noStrike" kern="1200" cap="none" spc="0" normalizeH="0" baseline="30000" noProof="0" dirty="0">
                <a:ln>
                  <a:noFill/>
                </a:ln>
                <a:solidFill>
                  <a:srgbClr val="000000"/>
                </a:solidFill>
                <a:effectLst/>
                <a:uLnTx/>
                <a:uFillTx/>
                <a:latin typeface="Open Sans"/>
                <a:ea typeface="Open Sans"/>
                <a:cs typeface="Open Sans"/>
              </a:rPr>
              <a:t>1</a:t>
            </a:r>
          </a:p>
        </p:txBody>
      </p:sp>
      <p:sp>
        <p:nvSpPr>
          <p:cNvPr id="30" name="Rectangle 29">
            <a:extLst>
              <a:ext uri="{FF2B5EF4-FFF2-40B4-BE49-F238E27FC236}">
                <a16:creationId xmlns:a16="http://schemas.microsoft.com/office/drawing/2014/main" id="{BDE7A034-5EC2-ACD6-457A-1D6E87384776}"/>
              </a:ext>
            </a:extLst>
          </p:cNvPr>
          <p:cNvSpPr/>
          <p:nvPr/>
        </p:nvSpPr>
        <p:spPr>
          <a:xfrm>
            <a:off x="5983353" y="2500770"/>
            <a:ext cx="631455" cy="48716"/>
          </a:xfrm>
          <a:prstGeom prst="rect">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70899CC9-D07B-923C-6348-866E1AB18B06}"/>
              </a:ext>
            </a:extLst>
          </p:cNvPr>
          <p:cNvSpPr/>
          <p:nvPr/>
        </p:nvSpPr>
        <p:spPr>
          <a:xfrm>
            <a:off x="6275384" y="3380284"/>
            <a:ext cx="339423" cy="48716"/>
          </a:xfrm>
          <a:prstGeom prst="rect">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row: Down 31">
            <a:extLst>
              <a:ext uri="{FF2B5EF4-FFF2-40B4-BE49-F238E27FC236}">
                <a16:creationId xmlns:a16="http://schemas.microsoft.com/office/drawing/2014/main" id="{8315B3D4-015F-6665-F267-D610B0B2E10F}"/>
              </a:ext>
            </a:extLst>
          </p:cNvPr>
          <p:cNvSpPr/>
          <p:nvPr/>
        </p:nvSpPr>
        <p:spPr>
          <a:xfrm>
            <a:off x="4284046" y="5590597"/>
            <a:ext cx="144000" cy="413878"/>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3" name="Straight Arrow Connector 32">
            <a:extLst>
              <a:ext uri="{FF2B5EF4-FFF2-40B4-BE49-F238E27FC236}">
                <a16:creationId xmlns:a16="http://schemas.microsoft.com/office/drawing/2014/main" id="{190F9B3D-E8FD-E58A-BB94-F6BFEDE7A9ED}"/>
              </a:ext>
            </a:extLst>
          </p:cNvPr>
          <p:cNvCxnSpPr>
            <a:cxnSpLocks/>
          </p:cNvCxnSpPr>
          <p:nvPr/>
        </p:nvCxnSpPr>
        <p:spPr>
          <a:xfrm>
            <a:off x="3156713" y="4509854"/>
            <a:ext cx="22181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4" name="Arrow: Down 33">
            <a:extLst>
              <a:ext uri="{FF2B5EF4-FFF2-40B4-BE49-F238E27FC236}">
                <a16:creationId xmlns:a16="http://schemas.microsoft.com/office/drawing/2014/main" id="{312095B2-5E69-C7B2-A385-A025E3710D1F}"/>
              </a:ext>
            </a:extLst>
          </p:cNvPr>
          <p:cNvSpPr/>
          <p:nvPr/>
        </p:nvSpPr>
        <p:spPr>
          <a:xfrm>
            <a:off x="7751622" y="5223249"/>
            <a:ext cx="154026" cy="781226"/>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4EF5E730-87D5-BDF7-C95C-E15B96DFC27E}"/>
              </a:ext>
            </a:extLst>
          </p:cNvPr>
          <p:cNvSpPr txBox="1"/>
          <p:nvPr/>
        </p:nvSpPr>
        <p:spPr>
          <a:xfrm>
            <a:off x="380593" y="4013464"/>
            <a:ext cx="1367239" cy="1546577"/>
          </a:xfrm>
          <a:prstGeom prst="rect">
            <a:avLst/>
          </a:prstGeom>
          <a:noFill/>
          <a:ln>
            <a:solidFill>
              <a:srgbClr val="15375D"/>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Open Sans"/>
                <a:ea typeface="Open Sans"/>
                <a:cs typeface="Open Sans"/>
              </a:rPr>
              <a:t>Consider adding  </a:t>
            </a:r>
            <a:r>
              <a:rPr kumimoji="0" lang="en-GB" sz="1050" b="1" i="0" u="none" strike="noStrike" kern="1200" cap="none" spc="0" normalizeH="0" baseline="0" noProof="0" dirty="0">
                <a:ln>
                  <a:noFill/>
                </a:ln>
                <a:solidFill>
                  <a:srgbClr val="42B6E6"/>
                </a:solidFill>
                <a:effectLst/>
                <a:uLnTx/>
                <a:uFillTx/>
                <a:latin typeface="Open Sans"/>
                <a:ea typeface="Open Sans"/>
                <a:cs typeface="Open Sans"/>
                <a:hlinkClick r:id="rId2">
                  <a:extLst>
                    <a:ext uri="{A12FA001-AC4F-418D-AE19-62706E023703}">
                      <ahyp:hlinkClr xmlns:ahyp="http://schemas.microsoft.com/office/drawing/2018/hyperlinkcolor" val="tx"/>
                    </a:ext>
                  </a:extLst>
                </a:hlinkClick>
              </a:rPr>
              <a:t>ezetimibe</a:t>
            </a:r>
            <a:r>
              <a:rPr kumimoji="0" lang="en-GB" sz="1050" b="1" i="0" u="none" strike="noStrike" kern="1200" cap="none" spc="0" normalizeH="0" baseline="30000" noProof="0" dirty="0">
                <a:ln>
                  <a:noFill/>
                </a:ln>
                <a:solidFill>
                  <a:srgbClr val="000000"/>
                </a:solidFill>
                <a:effectLst/>
                <a:uLnTx/>
                <a:uFillTx/>
                <a:latin typeface="Open Sans"/>
                <a:ea typeface="Open Sans"/>
                <a:cs typeface="Open Sans"/>
              </a:rPr>
              <a:t>4 </a:t>
            </a:r>
            <a:r>
              <a:rPr kumimoji="0" lang="en-GB" sz="1050" b="1" i="0" u="none" strike="noStrike" kern="1200" cap="none" spc="0" normalizeH="0" baseline="0" noProof="0" dirty="0">
                <a:ln>
                  <a:noFill/>
                </a:ln>
                <a:solidFill>
                  <a:srgbClr val="000000"/>
                </a:solidFill>
                <a:effectLst/>
                <a:uLnTx/>
                <a:uFillTx/>
                <a:latin typeface="Open Sans"/>
                <a:ea typeface="Open Sans"/>
                <a:cs typeface="Open Sans"/>
              </a:rPr>
              <a:t>10mg daily to maximum tolerated statin to reduce CV risk, even where the lipid target has been achieved.</a:t>
            </a:r>
            <a:r>
              <a:rPr kumimoji="0" lang="en-GB" sz="1050" b="1" i="0" u="none" strike="noStrike" kern="1200" cap="none" spc="0" normalizeH="0" baseline="30000" noProof="0" dirty="0">
                <a:ln>
                  <a:noFill/>
                </a:ln>
                <a:solidFill>
                  <a:srgbClr val="000000"/>
                </a:solidFill>
                <a:effectLst/>
                <a:uLnTx/>
                <a:uFillTx/>
                <a:latin typeface="Open Sans"/>
                <a:ea typeface="Open Sans"/>
                <a:cs typeface="Open Sans"/>
              </a:rPr>
              <a:t>1 </a:t>
            </a:r>
          </a:p>
        </p:txBody>
      </p:sp>
      <p:sp>
        <p:nvSpPr>
          <p:cNvPr id="36" name="Arrow: Down 35">
            <a:extLst>
              <a:ext uri="{FF2B5EF4-FFF2-40B4-BE49-F238E27FC236}">
                <a16:creationId xmlns:a16="http://schemas.microsoft.com/office/drawing/2014/main" id="{3F7AEEA3-C71F-9685-9E69-45496BA064C2}"/>
              </a:ext>
            </a:extLst>
          </p:cNvPr>
          <p:cNvSpPr/>
          <p:nvPr/>
        </p:nvSpPr>
        <p:spPr>
          <a:xfrm>
            <a:off x="6544465" y="2171053"/>
            <a:ext cx="144000" cy="1754326"/>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Arrow: Down 36">
            <a:extLst>
              <a:ext uri="{FF2B5EF4-FFF2-40B4-BE49-F238E27FC236}">
                <a16:creationId xmlns:a16="http://schemas.microsoft.com/office/drawing/2014/main" id="{9E1B4D01-8025-BB54-052F-A60E66DF3A1B}"/>
              </a:ext>
            </a:extLst>
          </p:cNvPr>
          <p:cNvSpPr/>
          <p:nvPr/>
        </p:nvSpPr>
        <p:spPr>
          <a:xfrm>
            <a:off x="2435824" y="5196248"/>
            <a:ext cx="144000" cy="825071"/>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E129563-7EE5-D207-0C90-1BD767994CB6}"/>
              </a:ext>
            </a:extLst>
          </p:cNvPr>
          <p:cNvSpPr/>
          <p:nvPr/>
        </p:nvSpPr>
        <p:spPr>
          <a:xfrm>
            <a:off x="7241002" y="663426"/>
            <a:ext cx="1223268" cy="13321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Check fasting triglyceride levels &amp; manage according to national guidance.</a:t>
            </a:r>
          </a:p>
        </p:txBody>
      </p:sp>
      <p:graphicFrame>
        <p:nvGraphicFramePr>
          <p:cNvPr id="39" name="Table 38">
            <a:extLst>
              <a:ext uri="{FF2B5EF4-FFF2-40B4-BE49-F238E27FC236}">
                <a16:creationId xmlns:a16="http://schemas.microsoft.com/office/drawing/2014/main" id="{0C775D8D-1B36-E4F6-E3D3-446BFB3766B6}"/>
              </a:ext>
            </a:extLst>
          </p:cNvPr>
          <p:cNvGraphicFramePr>
            <a:graphicFrameLocks noGrp="1"/>
          </p:cNvGraphicFramePr>
          <p:nvPr>
            <p:extLst>
              <p:ext uri="{D42A27DB-BD31-4B8C-83A1-F6EECF244321}">
                <p14:modId xmlns:p14="http://schemas.microsoft.com/office/powerpoint/2010/main" val="2531660914"/>
              </p:ext>
            </p:extLst>
          </p:nvPr>
        </p:nvGraphicFramePr>
        <p:xfrm>
          <a:off x="8681094" y="4897743"/>
          <a:ext cx="3117002" cy="1463040"/>
        </p:xfrm>
        <a:graphic>
          <a:graphicData uri="http://schemas.openxmlformats.org/drawingml/2006/table">
            <a:tbl>
              <a:tblPr firstRow="1" bandRow="1">
                <a:tableStyleId>{5940675A-B579-460E-94D1-54222C63F5DA}</a:tableStyleId>
              </a:tblPr>
              <a:tblGrid>
                <a:gridCol w="1223658">
                  <a:extLst>
                    <a:ext uri="{9D8B030D-6E8A-4147-A177-3AD203B41FA5}">
                      <a16:colId xmlns:a16="http://schemas.microsoft.com/office/drawing/2014/main" val="1452880929"/>
                    </a:ext>
                  </a:extLst>
                </a:gridCol>
                <a:gridCol w="1893344">
                  <a:extLst>
                    <a:ext uri="{9D8B030D-6E8A-4147-A177-3AD203B41FA5}">
                      <a16:colId xmlns:a16="http://schemas.microsoft.com/office/drawing/2014/main" val="2388931999"/>
                    </a:ext>
                  </a:extLst>
                </a:gridCol>
              </a:tblGrid>
              <a:tr h="257353">
                <a:tc gridSpan="2">
                  <a:txBody>
                    <a:bodyPr/>
                    <a:lstStyle/>
                    <a:p>
                      <a:r>
                        <a:rPr lang="en-GB" sz="1200" dirty="0">
                          <a:latin typeface="Open Sans"/>
                        </a:rPr>
                        <a:t>Monitoring statin therapy</a:t>
                      </a:r>
                    </a:p>
                  </a:txBody>
                  <a:tcPr>
                    <a:solidFill>
                      <a:schemeClr val="accent1">
                        <a:lumMod val="40000"/>
                        <a:lumOff val="60000"/>
                      </a:schemeClr>
                    </a:solidFill>
                  </a:tcPr>
                </a:tc>
                <a:tc hMerge="1">
                  <a:txBody>
                    <a:bodyPr/>
                    <a:lstStyle/>
                    <a:p>
                      <a:endParaRPr lang="en-GB" dirty="0"/>
                    </a:p>
                  </a:txBody>
                  <a:tcPr/>
                </a:tc>
                <a:extLst>
                  <a:ext uri="{0D108BD9-81ED-4DB2-BD59-A6C34878D82A}">
                    <a16:rowId xmlns:a16="http://schemas.microsoft.com/office/drawing/2014/main" val="2883231618"/>
                  </a:ext>
                </a:extLst>
              </a:tr>
              <a:tr h="257353">
                <a:tc>
                  <a:txBody>
                    <a:bodyPr/>
                    <a:lstStyle/>
                    <a:p>
                      <a:r>
                        <a:rPr lang="en-GB" sz="1200" dirty="0">
                          <a:latin typeface="Open Sans"/>
                        </a:rPr>
                        <a:t>Initiation </a:t>
                      </a:r>
                    </a:p>
                  </a:txBody>
                  <a:tcPr>
                    <a:solidFill>
                      <a:schemeClr val="accent1">
                        <a:lumMod val="20000"/>
                        <a:lumOff val="80000"/>
                      </a:schemeClr>
                    </a:solidFill>
                  </a:tcPr>
                </a:tc>
                <a:tc>
                  <a:txBody>
                    <a:bodyPr/>
                    <a:lstStyle/>
                    <a:p>
                      <a:r>
                        <a:rPr lang="nn-NO" sz="1200" dirty="0">
                          <a:latin typeface="Open Sans"/>
                        </a:rPr>
                        <a:t>Full lipid profile, LFTs</a:t>
                      </a:r>
                      <a:endParaRPr lang="en-GB" sz="1200" dirty="0">
                        <a:latin typeface="Open Sans"/>
                      </a:endParaRPr>
                    </a:p>
                  </a:txBody>
                  <a:tcPr>
                    <a:solidFill>
                      <a:schemeClr val="accent1">
                        <a:lumMod val="20000"/>
                        <a:lumOff val="80000"/>
                      </a:schemeClr>
                    </a:solidFill>
                  </a:tcPr>
                </a:tc>
                <a:extLst>
                  <a:ext uri="{0D108BD9-81ED-4DB2-BD59-A6C34878D82A}">
                    <a16:rowId xmlns:a16="http://schemas.microsoft.com/office/drawing/2014/main" val="2107370703"/>
                  </a:ext>
                </a:extLst>
              </a:tr>
              <a:tr h="257353">
                <a:tc>
                  <a:txBody>
                    <a:bodyPr/>
                    <a:lstStyle/>
                    <a:p>
                      <a:r>
                        <a:rPr lang="en-GB" sz="1200" dirty="0">
                          <a:latin typeface="Open Sans"/>
                        </a:rPr>
                        <a:t>Within 3 months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a:rPr>
                        <a:t>Lipid profile, LFTs</a:t>
                      </a:r>
                    </a:p>
                  </a:txBody>
                  <a:tcPr>
                    <a:solidFill>
                      <a:schemeClr val="accent1">
                        <a:lumMod val="20000"/>
                        <a:lumOff val="80000"/>
                      </a:schemeClr>
                    </a:solidFill>
                  </a:tcPr>
                </a:tc>
                <a:extLst>
                  <a:ext uri="{0D108BD9-81ED-4DB2-BD59-A6C34878D82A}">
                    <a16:rowId xmlns:a16="http://schemas.microsoft.com/office/drawing/2014/main" val="2926068283"/>
                  </a:ext>
                </a:extLst>
              </a:tr>
              <a:tr h="257353">
                <a:tc>
                  <a:txBody>
                    <a:bodyPr/>
                    <a:lstStyle/>
                    <a:p>
                      <a:r>
                        <a:rPr lang="en-GB" sz="1200" dirty="0">
                          <a:latin typeface="Open Sans"/>
                        </a:rPr>
                        <a:t>Annually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a:rPr>
                        <a:t>Full lipid profile , LFTS (first year only)</a:t>
                      </a:r>
                    </a:p>
                  </a:txBody>
                  <a:tcPr>
                    <a:solidFill>
                      <a:schemeClr val="accent1">
                        <a:lumMod val="20000"/>
                        <a:lumOff val="80000"/>
                      </a:schemeClr>
                    </a:solidFill>
                  </a:tcPr>
                </a:tc>
                <a:extLst>
                  <a:ext uri="{0D108BD9-81ED-4DB2-BD59-A6C34878D82A}">
                    <a16:rowId xmlns:a16="http://schemas.microsoft.com/office/drawing/2014/main" val="1317790833"/>
                  </a:ext>
                </a:extLst>
              </a:tr>
            </a:tbl>
          </a:graphicData>
        </a:graphic>
      </p:graphicFrame>
      <p:sp>
        <p:nvSpPr>
          <p:cNvPr id="40" name="Arrow: Down 39">
            <a:extLst>
              <a:ext uri="{FF2B5EF4-FFF2-40B4-BE49-F238E27FC236}">
                <a16:creationId xmlns:a16="http://schemas.microsoft.com/office/drawing/2014/main" id="{AE111702-7842-1E9D-1DF2-A8D397497383}"/>
              </a:ext>
            </a:extLst>
          </p:cNvPr>
          <p:cNvSpPr/>
          <p:nvPr/>
        </p:nvSpPr>
        <p:spPr>
          <a:xfrm>
            <a:off x="6280384" y="5482145"/>
            <a:ext cx="144000" cy="539173"/>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1" name="Picture 40" descr="A blue and green text on a black background&#10;&#10;AI-generated content may be incorrect.">
            <a:extLst>
              <a:ext uri="{FF2B5EF4-FFF2-40B4-BE49-F238E27FC236}">
                <a16:creationId xmlns:a16="http://schemas.microsoft.com/office/drawing/2014/main" id="{1416513B-7FBE-CAE7-E3F5-4DB4AB8B7AD8}"/>
              </a:ext>
            </a:extLst>
          </p:cNvPr>
          <p:cNvPicPr>
            <a:picLocks noChangeAspect="1"/>
          </p:cNvPicPr>
          <p:nvPr/>
        </p:nvPicPr>
        <p:blipFill>
          <a:blip r:embed="rId10"/>
          <a:stretch>
            <a:fillRect/>
          </a:stretch>
        </p:blipFill>
        <p:spPr>
          <a:xfrm>
            <a:off x="9981044" y="-627336"/>
            <a:ext cx="1800000" cy="1800000"/>
          </a:xfrm>
          <a:prstGeom prst="rect">
            <a:avLst/>
          </a:prstGeom>
        </p:spPr>
      </p:pic>
    </p:spTree>
    <p:extLst>
      <p:ext uri="{BB962C8B-B14F-4D97-AF65-F5344CB8AC3E}">
        <p14:creationId xmlns:p14="http://schemas.microsoft.com/office/powerpoint/2010/main" val="262740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359023" y="340198"/>
            <a:ext cx="9371831" cy="805230"/>
          </a:xfrm>
        </p:spPr>
        <p:txBody>
          <a:bodyPr>
            <a:noAutofit/>
          </a:bodyPr>
          <a:lstStyle/>
          <a:p>
            <a:r>
              <a:rPr lang="en-GB" sz="3200" i="0" u="none" strike="noStrike" dirty="0">
                <a:solidFill>
                  <a:srgbClr val="002060"/>
                </a:solidFill>
                <a:effectLst/>
                <a:latin typeface="Aleo"/>
                <a:ea typeface="Open Sans"/>
                <a:cs typeface="Open Sans"/>
              </a:rPr>
              <a:t>O</a:t>
            </a:r>
            <a:r>
              <a:rPr lang="en-US" sz="3200" i="0" u="none" strike="noStrike" dirty="0" err="1">
                <a:solidFill>
                  <a:srgbClr val="002060"/>
                </a:solidFill>
                <a:effectLst/>
                <a:latin typeface="Aleo"/>
                <a:ea typeface="Open Sans"/>
                <a:cs typeface="Open Sans"/>
              </a:rPr>
              <a:t>ptimisation</a:t>
            </a:r>
            <a:r>
              <a:rPr lang="en-US" sz="3200" i="0" u="none" strike="noStrike" dirty="0">
                <a:solidFill>
                  <a:srgbClr val="002060"/>
                </a:solidFill>
                <a:effectLst/>
                <a:latin typeface="Aleo"/>
                <a:ea typeface="Open Sans"/>
                <a:cs typeface="Open Sans"/>
              </a:rPr>
              <a:t> Pathway for Patients with High Cardiovascular Risk – Primary Prevention</a:t>
            </a:r>
            <a:r>
              <a:rPr lang="en-US" sz="3200" i="0" u="none" strike="noStrike" baseline="30000" dirty="0">
                <a:solidFill>
                  <a:srgbClr val="002060"/>
                </a:solidFill>
                <a:effectLst/>
                <a:latin typeface="Aleo"/>
                <a:ea typeface="Open Sans"/>
                <a:cs typeface="Open Sans"/>
              </a:rPr>
              <a:t>1</a:t>
            </a:r>
            <a:r>
              <a:rPr lang="en-US" sz="3200" i="0" u="none" strike="noStrike" baseline="30000" dirty="0">
                <a:solidFill>
                  <a:srgbClr val="002060"/>
                </a:solidFill>
                <a:effectLst/>
                <a:latin typeface="+mj-lt"/>
                <a:ea typeface="Open Sans"/>
                <a:cs typeface="Open Sans"/>
              </a:rPr>
              <a:t>,</a:t>
            </a:r>
            <a:r>
              <a:rPr lang="en-US" sz="3200" i="0" u="none" strike="noStrike" baseline="30000" dirty="0">
                <a:solidFill>
                  <a:srgbClr val="002060"/>
                </a:solidFill>
                <a:effectLst/>
                <a:latin typeface="Open Sans" panose="020B0606030504020204" pitchFamily="34" charset="0"/>
              </a:rPr>
              <a:t>2</a:t>
            </a:r>
            <a:endParaRPr lang="en-US" sz="3200" baseline="30000" dirty="0">
              <a:solidFill>
                <a:srgbClr val="002060"/>
              </a:solidFill>
              <a:latin typeface="Open Sans" panose="020B0606030504020204" pitchFamily="34" charset="0"/>
            </a:endParaRPr>
          </a:p>
        </p:txBody>
      </p:sp>
      <p:sp>
        <p:nvSpPr>
          <p:cNvPr id="8" name="TextBox 11">
            <a:extLst>
              <a:ext uri="{FF2B5EF4-FFF2-40B4-BE49-F238E27FC236}">
                <a16:creationId xmlns:a16="http://schemas.microsoft.com/office/drawing/2014/main" id="{DEECABF4-0935-ABB7-2A7C-CD72BC1C4B07}"/>
              </a:ext>
            </a:extLst>
          </p:cNvPr>
          <p:cNvSpPr txBox="1"/>
          <p:nvPr/>
        </p:nvSpPr>
        <p:spPr>
          <a:xfrm>
            <a:off x="8917497" y="1491495"/>
            <a:ext cx="2999812" cy="1384995"/>
          </a:xfrm>
          <a:prstGeom prst="rect">
            <a:avLst/>
          </a:prstGeom>
          <a:solidFill>
            <a:schemeClr val="accent5">
              <a:lumMod val="20000"/>
              <a:lumOff val="80000"/>
            </a:schemeClr>
          </a:solidFill>
          <a:ln>
            <a:solidFill>
              <a:schemeClr val="accent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latin typeface="Open Sans"/>
                <a:ea typeface="Open Sans"/>
                <a:cs typeface="Calibri"/>
              </a:rPr>
              <a:t>Primary prevention should be offered to all patients with a </a:t>
            </a:r>
            <a:r>
              <a:rPr lang="en-GB" sz="1200" b="1" dirty="0" err="1">
                <a:latin typeface="Open Sans"/>
                <a:ea typeface="Open Sans"/>
                <a:cs typeface="Calibri"/>
              </a:rPr>
              <a:t>QRisk</a:t>
            </a:r>
            <a:r>
              <a:rPr lang="en-GB" sz="1200" b="1" dirty="0">
                <a:latin typeface="Open Sans"/>
                <a:ea typeface="Open Sans"/>
                <a:cs typeface="Calibri"/>
              </a:rPr>
              <a:t>  ≥ 10% </a:t>
            </a:r>
          </a:p>
          <a:p>
            <a:pPr algn="ctr"/>
            <a:r>
              <a:rPr lang="en-GB" sz="1200" b="1" dirty="0">
                <a:latin typeface="Open Sans"/>
                <a:ea typeface="Open Sans"/>
                <a:cs typeface="Calibri"/>
              </a:rPr>
              <a:t>after addressing lifestyle modification</a:t>
            </a:r>
          </a:p>
          <a:p>
            <a:pPr algn="ctr"/>
            <a:r>
              <a:rPr lang="en-GB" sz="1200" b="1" dirty="0">
                <a:latin typeface="Open Sans"/>
                <a:ea typeface="Open Sans"/>
                <a:cs typeface="Calibri"/>
              </a:rPr>
              <a:t>(It may also be considered in individuals with </a:t>
            </a:r>
            <a:r>
              <a:rPr lang="en-GB" sz="1200" b="1" dirty="0" err="1">
                <a:latin typeface="Open Sans"/>
                <a:ea typeface="Open Sans"/>
                <a:cs typeface="Calibri"/>
              </a:rPr>
              <a:t>QRIsk</a:t>
            </a:r>
            <a:r>
              <a:rPr lang="en-GB" sz="1200" b="1" dirty="0">
                <a:latin typeface="Open Sans"/>
                <a:ea typeface="Open Sans"/>
                <a:cs typeface="Calibri"/>
              </a:rPr>
              <a:t>  &lt; 10% )</a:t>
            </a:r>
            <a:r>
              <a:rPr lang="en-GB" sz="1200" b="1" baseline="30000" dirty="0">
                <a:latin typeface="Open Sans"/>
                <a:ea typeface="Open Sans"/>
                <a:cs typeface="Calibri"/>
              </a:rPr>
              <a:t>1</a:t>
            </a:r>
          </a:p>
        </p:txBody>
      </p:sp>
      <p:sp>
        <p:nvSpPr>
          <p:cNvPr id="12" name="TextBox 1">
            <a:extLst>
              <a:ext uri="{FF2B5EF4-FFF2-40B4-BE49-F238E27FC236}">
                <a16:creationId xmlns:a16="http://schemas.microsoft.com/office/drawing/2014/main" id="{44179E67-465B-2979-1FFA-8339FB14B733}"/>
              </a:ext>
            </a:extLst>
          </p:cNvPr>
          <p:cNvSpPr txBox="1"/>
          <p:nvPr/>
        </p:nvSpPr>
        <p:spPr>
          <a:xfrm>
            <a:off x="8927523" y="4083861"/>
            <a:ext cx="2999812" cy="2492990"/>
          </a:xfrm>
          <a:prstGeom prst="rect">
            <a:avLst/>
          </a:prstGeom>
          <a:solidFill>
            <a:schemeClr val="bg1"/>
          </a:solidFill>
          <a:ln>
            <a:solidFill>
              <a:srgbClr val="15375D"/>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a:pPr>
            <a:r>
              <a:rPr lang="en-GB" sz="1200" b="1" dirty="0">
                <a:solidFill>
                  <a:srgbClr val="42B6E6"/>
                </a:solidFill>
                <a:latin typeface="Open Sans"/>
                <a:ea typeface="Open Sans"/>
                <a:cs typeface="Calibri"/>
                <a:hlinkClick r:id="rId2">
                  <a:extLst>
                    <a:ext uri="{A12FA001-AC4F-418D-AE19-62706E023703}">
                      <ahyp:hlinkClr xmlns:ahyp="http://schemas.microsoft.com/office/drawing/2018/hyperlinkcolor" val="tx"/>
                    </a:ext>
                  </a:extLst>
                </a:hlinkClick>
              </a:rPr>
              <a:t>NICE NG238: Cardiovascular disease: risk assessment and reduction, including lipid modification </a:t>
            </a:r>
            <a:endParaRPr lang="en-GB" sz="1200" b="1" dirty="0">
              <a:solidFill>
                <a:srgbClr val="42B6E6"/>
              </a:solidFill>
              <a:latin typeface="Open Sans"/>
              <a:ea typeface="Open Sans"/>
              <a:cs typeface="Calibri"/>
            </a:endParaRPr>
          </a:p>
          <a:p>
            <a:pPr marL="342900" indent="-342900">
              <a:buFont typeface="+mj-lt"/>
              <a:buAutoNum type="arabicPeriod"/>
            </a:pPr>
            <a:r>
              <a:rPr lang="en-GB" sz="1200" dirty="0">
                <a:latin typeface="Open Sans"/>
                <a:ea typeface="Open Sans"/>
                <a:cs typeface="Calibri"/>
              </a:rPr>
              <a:t>High cardiovascular risk:</a:t>
            </a:r>
            <a:r>
              <a:rPr lang="en-US" sz="1200" dirty="0">
                <a:latin typeface="Open Sans"/>
                <a:ea typeface="Open Sans"/>
                <a:cs typeface="Calibri"/>
              </a:rPr>
              <a:t>​</a:t>
            </a:r>
          </a:p>
          <a:p>
            <a:pPr lvl="1">
              <a:buChar char="•"/>
            </a:pPr>
            <a:r>
              <a:rPr lang="en-GB" sz="1200" dirty="0" err="1">
                <a:latin typeface="Open Sans"/>
                <a:ea typeface="Open Sans"/>
                <a:cs typeface="Calibri"/>
              </a:rPr>
              <a:t>QRisk</a:t>
            </a:r>
            <a:r>
              <a:rPr lang="en-GB" sz="1200" dirty="0">
                <a:latin typeface="Open Sans"/>
                <a:ea typeface="Open Sans"/>
                <a:cs typeface="Calibri"/>
              </a:rPr>
              <a:t> &gt;10% in ten years</a:t>
            </a:r>
            <a:r>
              <a:rPr lang="en-US" sz="1200" dirty="0">
                <a:latin typeface="Open Sans"/>
                <a:ea typeface="Open Sans"/>
                <a:cs typeface="Calibri"/>
              </a:rPr>
              <a:t>​</a:t>
            </a:r>
          </a:p>
          <a:p>
            <a:pPr lvl="1">
              <a:buChar char="•"/>
            </a:pPr>
            <a:r>
              <a:rPr lang="en-GB" sz="1200" dirty="0">
                <a:latin typeface="Open Sans"/>
                <a:ea typeface="Open Sans"/>
                <a:cs typeface="Calibri"/>
              </a:rPr>
              <a:t>CKD 3-5</a:t>
            </a:r>
            <a:r>
              <a:rPr lang="en-US" sz="1200" dirty="0">
                <a:latin typeface="Open Sans"/>
                <a:ea typeface="Open Sans"/>
                <a:cs typeface="Calibri"/>
              </a:rPr>
              <a:t>​</a:t>
            </a:r>
          </a:p>
          <a:p>
            <a:pPr lvl="1">
              <a:buChar char="•"/>
            </a:pPr>
            <a:r>
              <a:rPr lang="en-GB" sz="1200" dirty="0">
                <a:latin typeface="Open Sans"/>
                <a:ea typeface="Open Sans"/>
                <a:cs typeface="Calibri"/>
              </a:rPr>
              <a:t>Type 1 Diabetes for &gt;10 years or over age 40</a:t>
            </a:r>
          </a:p>
          <a:p>
            <a:pPr marL="342900" indent="-342900">
              <a:buAutoNum type="arabicPeriod" startAt="3"/>
            </a:pPr>
            <a:r>
              <a:rPr lang="en-GB" sz="1200" dirty="0">
                <a:solidFill>
                  <a:prstClr val="black"/>
                </a:solidFill>
                <a:latin typeface="Open Sans"/>
                <a:ea typeface="Open Sans"/>
                <a:cs typeface="Calibri"/>
              </a:rPr>
              <a:t>See </a:t>
            </a:r>
            <a:r>
              <a:rPr lang="en-GB" sz="1200" b="1" dirty="0">
                <a:solidFill>
                  <a:srgbClr val="42B6E6"/>
                </a:solidFill>
                <a:latin typeface="Open Sans"/>
                <a:ea typeface="Open Sans"/>
                <a:cs typeface="Calibri"/>
                <a:hlinkClick r:id="rId3">
                  <a:extLst>
                    <a:ext uri="{A12FA001-AC4F-418D-AE19-62706E023703}">
                      <ahyp:hlinkClr xmlns:ahyp="http://schemas.microsoft.com/office/drawing/2018/hyperlinkcolor" val="tx"/>
                    </a:ext>
                  </a:extLst>
                </a:hlinkClick>
              </a:rPr>
              <a:t>statin intensity table</a:t>
            </a:r>
            <a:r>
              <a:rPr lang="en-GB" sz="1200" dirty="0">
                <a:solidFill>
                  <a:srgbClr val="15375E"/>
                </a:solidFill>
                <a:latin typeface="Open Sans"/>
                <a:ea typeface="Open Sans"/>
                <a:cs typeface="Calibri"/>
              </a:rPr>
              <a:t>. </a:t>
            </a:r>
          </a:p>
          <a:p>
            <a:pPr marL="342900" indent="-342900">
              <a:buAutoNum type="arabicPeriod" startAt="3"/>
            </a:pPr>
            <a:r>
              <a:rPr lang="en-GB" sz="1200" u="none" strike="noStrike" dirty="0">
                <a:solidFill>
                  <a:srgbClr val="000000"/>
                </a:solidFill>
                <a:effectLst/>
                <a:latin typeface="Open Sans"/>
                <a:ea typeface="Open Sans"/>
                <a:cs typeface="Calibri"/>
              </a:rPr>
              <a:t>Use shared-decision making and incorporate patient preference in treatment and care decisions</a:t>
            </a:r>
            <a:r>
              <a:rPr lang="en-GB" sz="1200" dirty="0">
                <a:solidFill>
                  <a:srgbClr val="000000"/>
                </a:solidFill>
                <a:latin typeface="Open Sans"/>
                <a:ea typeface="Open Sans"/>
                <a:cs typeface="Calibri"/>
              </a:rPr>
              <a:t>.</a:t>
            </a:r>
          </a:p>
        </p:txBody>
      </p:sp>
      <p:sp>
        <p:nvSpPr>
          <p:cNvPr id="13" name="TextBox 57">
            <a:extLst>
              <a:ext uri="{FF2B5EF4-FFF2-40B4-BE49-F238E27FC236}">
                <a16:creationId xmlns:a16="http://schemas.microsoft.com/office/drawing/2014/main" id="{81DFD136-E479-4335-AF28-48F9D93ACD82}"/>
              </a:ext>
            </a:extLst>
          </p:cNvPr>
          <p:cNvSpPr txBox="1"/>
          <p:nvPr/>
        </p:nvSpPr>
        <p:spPr>
          <a:xfrm>
            <a:off x="359023" y="1492947"/>
            <a:ext cx="8237546" cy="276999"/>
          </a:xfrm>
          <a:prstGeom prst="rect">
            <a:avLst/>
          </a:prstGeom>
          <a:solidFill>
            <a:srgbClr val="A3CD38">
              <a:alpha val="40000"/>
            </a:srgbClr>
          </a:solid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latin typeface="Open Sans"/>
                <a:ea typeface="Open Sans"/>
                <a:cs typeface="Open Sans"/>
              </a:rPr>
              <a:t>Review and re-enforce lifestyle and diet measures  </a:t>
            </a:r>
          </a:p>
        </p:txBody>
      </p:sp>
      <p:sp>
        <p:nvSpPr>
          <p:cNvPr id="2" name="TextBox 31">
            <a:extLst>
              <a:ext uri="{FF2B5EF4-FFF2-40B4-BE49-F238E27FC236}">
                <a16:creationId xmlns:a16="http://schemas.microsoft.com/office/drawing/2014/main" id="{B07EA9AC-EB5D-41CF-A96C-8CDEC92C8D78}"/>
              </a:ext>
            </a:extLst>
          </p:cNvPr>
          <p:cNvSpPr txBox="1"/>
          <p:nvPr/>
        </p:nvSpPr>
        <p:spPr>
          <a:xfrm>
            <a:off x="359023" y="1822968"/>
            <a:ext cx="8237546" cy="276999"/>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Open Sans"/>
                <a:ea typeface="Open Sans"/>
                <a:cs typeface="Calibri"/>
              </a:rPr>
              <a:t>Is patient on high intensity statin? (atorvastatin 20mg or equivalent)</a:t>
            </a:r>
          </a:p>
        </p:txBody>
      </p:sp>
      <p:sp>
        <p:nvSpPr>
          <p:cNvPr id="3" name="TextBox 33">
            <a:extLst>
              <a:ext uri="{FF2B5EF4-FFF2-40B4-BE49-F238E27FC236}">
                <a16:creationId xmlns:a16="http://schemas.microsoft.com/office/drawing/2014/main" id="{119B0418-B8B1-4FA4-A92C-8A074DE0049D}"/>
              </a:ext>
            </a:extLst>
          </p:cNvPr>
          <p:cNvSpPr txBox="1"/>
          <p:nvPr/>
        </p:nvSpPr>
        <p:spPr>
          <a:xfrm>
            <a:off x="2462430" y="2440994"/>
            <a:ext cx="6134139" cy="276999"/>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Open Sans"/>
                <a:ea typeface="Open Sans"/>
                <a:cs typeface="Calibri"/>
              </a:rPr>
              <a:t>Initiate atorvastatin 20mg/day</a:t>
            </a:r>
            <a:r>
              <a:rPr lang="en-GB" sz="1200" baseline="30000" dirty="0">
                <a:latin typeface="Open Sans"/>
                <a:ea typeface="Open Sans"/>
                <a:cs typeface="Calibri"/>
              </a:rPr>
              <a:t>3,4</a:t>
            </a:r>
          </a:p>
        </p:txBody>
      </p:sp>
      <p:sp>
        <p:nvSpPr>
          <p:cNvPr id="17" name="TextBox 34">
            <a:extLst>
              <a:ext uri="{FF2B5EF4-FFF2-40B4-BE49-F238E27FC236}">
                <a16:creationId xmlns:a16="http://schemas.microsoft.com/office/drawing/2014/main" id="{8ED1E8E2-C4A9-4CD9-BF98-F18561A808C4}"/>
              </a:ext>
            </a:extLst>
          </p:cNvPr>
          <p:cNvSpPr txBox="1"/>
          <p:nvPr/>
        </p:nvSpPr>
        <p:spPr>
          <a:xfrm>
            <a:off x="405008" y="3062653"/>
            <a:ext cx="6123067" cy="276999"/>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Open Sans"/>
                <a:ea typeface="Open Sans"/>
                <a:cs typeface="Calibri"/>
              </a:rPr>
              <a:t>After 3 months - has non-HDL-C reduced by 40% or more from baseline?</a:t>
            </a:r>
            <a:r>
              <a:rPr lang="en-GB" sz="1200" baseline="30000" dirty="0">
                <a:latin typeface="Open Sans"/>
                <a:ea typeface="Open Sans"/>
                <a:cs typeface="Calibri"/>
              </a:rPr>
              <a:t>1</a:t>
            </a:r>
            <a:r>
              <a:rPr lang="en-GB" sz="1200" dirty="0">
                <a:latin typeface="Open Sans"/>
                <a:ea typeface="Open Sans"/>
                <a:cs typeface="Calibri"/>
              </a:rPr>
              <a:t> </a:t>
            </a:r>
          </a:p>
        </p:txBody>
      </p:sp>
      <p:sp>
        <p:nvSpPr>
          <p:cNvPr id="18" name="TextBox 12">
            <a:extLst>
              <a:ext uri="{FF2B5EF4-FFF2-40B4-BE49-F238E27FC236}">
                <a16:creationId xmlns:a16="http://schemas.microsoft.com/office/drawing/2014/main" id="{7D7C61DB-307D-F701-56F4-7D85230A828B}"/>
              </a:ext>
            </a:extLst>
          </p:cNvPr>
          <p:cNvSpPr txBox="1"/>
          <p:nvPr/>
        </p:nvSpPr>
        <p:spPr>
          <a:xfrm>
            <a:off x="6762307" y="4338286"/>
            <a:ext cx="1934329" cy="1384995"/>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latin typeface="Open Sans"/>
                <a:ea typeface="Open Sans"/>
                <a:cs typeface="Calibri"/>
              </a:rPr>
              <a:t>If statin intolerant – offer </a:t>
            </a:r>
            <a:r>
              <a:rPr lang="en-GB" sz="1200" b="1" dirty="0">
                <a:solidFill>
                  <a:srgbClr val="42B6E6"/>
                </a:solidFill>
                <a:latin typeface="Open Sans"/>
                <a:ea typeface="Open Sans"/>
                <a:cs typeface="Calibri"/>
                <a:hlinkClick r:id="rId4">
                  <a:extLst>
                    <a:ext uri="{A12FA001-AC4F-418D-AE19-62706E023703}">
                      <ahyp:hlinkClr xmlns:ahyp="http://schemas.microsoft.com/office/drawing/2018/hyperlinkcolor" val="tx"/>
                    </a:ext>
                  </a:extLst>
                </a:hlinkClick>
              </a:rPr>
              <a:t>ezetimibe</a:t>
            </a:r>
            <a:r>
              <a:rPr lang="en-GB" sz="1200" b="1" dirty="0">
                <a:latin typeface="Open Sans"/>
                <a:ea typeface="Open Sans"/>
                <a:cs typeface="Calibri"/>
              </a:rPr>
              <a:t>.   </a:t>
            </a:r>
            <a:r>
              <a:rPr lang="en-GB" sz="1200" dirty="0">
                <a:latin typeface="Open Sans"/>
                <a:ea typeface="Open Sans"/>
                <a:cs typeface="Calibri"/>
              </a:rPr>
              <a:t>Reassess within three months and, if not achieving target, </a:t>
            </a:r>
            <a:r>
              <a:rPr lang="en-GB" sz="1200" b="1" dirty="0">
                <a:latin typeface="Open Sans"/>
                <a:ea typeface="Open Sans"/>
                <a:cs typeface="Calibri"/>
              </a:rPr>
              <a:t>consider</a:t>
            </a:r>
            <a:r>
              <a:rPr lang="en-GB" sz="1200" b="1" dirty="0">
                <a:solidFill>
                  <a:srgbClr val="A3CD38"/>
                </a:solidFill>
                <a:latin typeface="Open Sans"/>
                <a:ea typeface="Open Sans"/>
                <a:cs typeface="Calibri"/>
                <a:hlinkClick r:id="rId5">
                  <a:extLst>
                    <a:ext uri="{A12FA001-AC4F-418D-AE19-62706E023703}">
                      <ahyp:hlinkClr xmlns:ahyp="http://schemas.microsoft.com/office/drawing/2018/hyperlinkcolor" val="tx"/>
                    </a:ext>
                  </a:extLst>
                </a:hlinkClick>
              </a:rPr>
              <a:t> </a:t>
            </a:r>
            <a:r>
              <a:rPr lang="en-GB" sz="1200" b="1" dirty="0">
                <a:solidFill>
                  <a:srgbClr val="42B6E6"/>
                </a:solidFill>
                <a:latin typeface="Open Sans"/>
                <a:ea typeface="Open Sans"/>
                <a:cs typeface="Calibri"/>
                <a:hlinkClick r:id="rId5">
                  <a:extLst>
                    <a:ext uri="{A12FA001-AC4F-418D-AE19-62706E023703}">
                      <ahyp:hlinkClr xmlns:ahyp="http://schemas.microsoft.com/office/drawing/2018/hyperlinkcolor" val="tx"/>
                    </a:ext>
                  </a:extLst>
                </a:hlinkClick>
              </a:rPr>
              <a:t>bempedoic acid</a:t>
            </a:r>
            <a:r>
              <a:rPr lang="en-GB" sz="1200" b="1" baseline="30000" dirty="0">
                <a:solidFill>
                  <a:srgbClr val="42B6E6"/>
                </a:solidFill>
                <a:latin typeface="Open Sans"/>
                <a:ea typeface="Open Sans"/>
                <a:cs typeface="Calibri"/>
              </a:rPr>
              <a:t>1</a:t>
            </a:r>
            <a:endParaRPr lang="en-GB" sz="1200" baseline="30000" dirty="0">
              <a:solidFill>
                <a:srgbClr val="42B6E6"/>
              </a:solidFill>
              <a:latin typeface="Open Sans"/>
              <a:ea typeface="Open Sans"/>
              <a:cs typeface="Calibri"/>
            </a:endParaRPr>
          </a:p>
        </p:txBody>
      </p:sp>
      <p:sp>
        <p:nvSpPr>
          <p:cNvPr id="19" name="TextBox 36">
            <a:extLst>
              <a:ext uri="{FF2B5EF4-FFF2-40B4-BE49-F238E27FC236}">
                <a16:creationId xmlns:a16="http://schemas.microsoft.com/office/drawing/2014/main" id="{265DAEDA-B8E4-450C-B0FA-0022A9862050}"/>
              </a:ext>
            </a:extLst>
          </p:cNvPr>
          <p:cNvSpPr txBox="1"/>
          <p:nvPr/>
        </p:nvSpPr>
        <p:spPr>
          <a:xfrm>
            <a:off x="2462429" y="3692795"/>
            <a:ext cx="4065645" cy="307777"/>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Open Sans"/>
                <a:ea typeface="Open Sans"/>
                <a:cs typeface="Calibri"/>
              </a:rPr>
              <a:t>Check adherence and lifestyle measures</a:t>
            </a:r>
            <a:r>
              <a:rPr lang="en-GB" sz="1400" dirty="0">
                <a:latin typeface="Calibri"/>
                <a:ea typeface="Calibri"/>
                <a:cs typeface="Calibri"/>
              </a:rPr>
              <a:t> </a:t>
            </a:r>
          </a:p>
        </p:txBody>
      </p:sp>
      <p:sp>
        <p:nvSpPr>
          <p:cNvPr id="20" name="TextBox 37">
            <a:extLst>
              <a:ext uri="{FF2B5EF4-FFF2-40B4-BE49-F238E27FC236}">
                <a16:creationId xmlns:a16="http://schemas.microsoft.com/office/drawing/2014/main" id="{7E7C286E-D223-49D6-A81D-6F9B66FA91B9}"/>
              </a:ext>
            </a:extLst>
          </p:cNvPr>
          <p:cNvSpPr txBox="1"/>
          <p:nvPr/>
        </p:nvSpPr>
        <p:spPr>
          <a:xfrm>
            <a:off x="2462429" y="4339663"/>
            <a:ext cx="4065646" cy="830997"/>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Open Sans"/>
                <a:ea typeface="Open Sans"/>
                <a:cs typeface="Calibri"/>
              </a:rPr>
              <a:t>Consider titrating statin up to atorvastatin 80mg or equivalent taking into account </a:t>
            </a:r>
          </a:p>
          <a:p>
            <a:pPr algn="ctr"/>
            <a:r>
              <a:rPr lang="en-GB" sz="1200" dirty="0">
                <a:latin typeface="Open Sans"/>
                <a:ea typeface="Open Sans"/>
                <a:cs typeface="Calibri"/>
              </a:rPr>
              <a:t>patient preferences, co-morbidities, polypharmacy, frailty and life expectancy</a:t>
            </a:r>
            <a:r>
              <a:rPr lang="en-GB" sz="1200" baseline="30000" dirty="0">
                <a:latin typeface="Open Sans"/>
                <a:ea typeface="Open Sans"/>
                <a:cs typeface="Calibri"/>
              </a:rPr>
              <a:t>3,4</a:t>
            </a:r>
          </a:p>
        </p:txBody>
      </p:sp>
      <p:sp>
        <p:nvSpPr>
          <p:cNvPr id="23" name="TextBox 38">
            <a:extLst>
              <a:ext uri="{FF2B5EF4-FFF2-40B4-BE49-F238E27FC236}">
                <a16:creationId xmlns:a16="http://schemas.microsoft.com/office/drawing/2014/main" id="{98D433CE-5FF6-48D2-8177-9599C3342EEB}"/>
              </a:ext>
            </a:extLst>
          </p:cNvPr>
          <p:cNvSpPr txBox="1"/>
          <p:nvPr/>
        </p:nvSpPr>
        <p:spPr>
          <a:xfrm>
            <a:off x="2462333" y="5509751"/>
            <a:ext cx="4065646" cy="461665"/>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Open Sans"/>
                <a:ea typeface="Open Sans"/>
                <a:cs typeface="Calibri"/>
              </a:rPr>
              <a:t>If non-HDL cholesterol has not fallen by 40% or more from baseline,  consider adding ezetimibe 10mg daily</a:t>
            </a:r>
            <a:r>
              <a:rPr lang="en-GB" sz="1200" baseline="30000" dirty="0">
                <a:latin typeface="Open Sans"/>
                <a:ea typeface="Open Sans"/>
                <a:cs typeface="Calibri"/>
              </a:rPr>
              <a:t>4</a:t>
            </a:r>
            <a:r>
              <a:rPr lang="en-GB" sz="1200" dirty="0">
                <a:latin typeface="Open Sans"/>
                <a:ea typeface="Open Sans"/>
                <a:cs typeface="Calibri"/>
              </a:rPr>
              <a:t>  </a:t>
            </a:r>
          </a:p>
        </p:txBody>
      </p:sp>
      <p:sp>
        <p:nvSpPr>
          <p:cNvPr id="25" name="TextBox 40">
            <a:extLst>
              <a:ext uri="{FF2B5EF4-FFF2-40B4-BE49-F238E27FC236}">
                <a16:creationId xmlns:a16="http://schemas.microsoft.com/office/drawing/2014/main" id="{1EE0C430-8640-40C1-BB45-AD81A531E2FB}"/>
              </a:ext>
            </a:extLst>
          </p:cNvPr>
          <p:cNvSpPr txBox="1"/>
          <p:nvPr/>
        </p:nvSpPr>
        <p:spPr>
          <a:xfrm>
            <a:off x="359023" y="6310507"/>
            <a:ext cx="8337613" cy="276999"/>
          </a:xfrm>
          <a:prstGeom prst="rect">
            <a:avLst/>
          </a:prstGeom>
          <a:solidFill>
            <a:srgbClr val="A3CD38">
              <a:alpha val="40000"/>
            </a:srgbClr>
          </a:solid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latin typeface="Open Sans"/>
                <a:ea typeface="Open Sans"/>
                <a:cs typeface="Open Sans"/>
              </a:rPr>
              <a:t>Review annually, assessing adherence to drugs, diet and lifestyle </a:t>
            </a:r>
          </a:p>
        </p:txBody>
      </p:sp>
      <p:sp>
        <p:nvSpPr>
          <p:cNvPr id="26" name="TextBox 51">
            <a:extLst>
              <a:ext uri="{FF2B5EF4-FFF2-40B4-BE49-F238E27FC236}">
                <a16:creationId xmlns:a16="http://schemas.microsoft.com/office/drawing/2014/main" id="{E7916BB4-6892-4223-A799-6E767B84E9A1}"/>
              </a:ext>
            </a:extLst>
          </p:cNvPr>
          <p:cNvSpPr txBox="1"/>
          <p:nvPr/>
        </p:nvSpPr>
        <p:spPr>
          <a:xfrm>
            <a:off x="464600" y="4616661"/>
            <a:ext cx="470746" cy="276999"/>
          </a:xfrm>
          <a:prstGeom prst="rect">
            <a:avLst/>
          </a:prstGeom>
          <a:solidFill>
            <a:srgbClr val="15375D"/>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a:solidFill>
                  <a:schemeClr val="bg1"/>
                </a:solidFill>
              </a:rPr>
              <a:t>Yes</a:t>
            </a:r>
          </a:p>
        </p:txBody>
      </p:sp>
      <p:sp>
        <p:nvSpPr>
          <p:cNvPr id="27" name="TextBox 51">
            <a:extLst>
              <a:ext uri="{FF2B5EF4-FFF2-40B4-BE49-F238E27FC236}">
                <a16:creationId xmlns:a16="http://schemas.microsoft.com/office/drawing/2014/main" id="{E7916BB4-6892-4223-A799-6E767B84E9A1}"/>
              </a:ext>
            </a:extLst>
          </p:cNvPr>
          <p:cNvSpPr txBox="1"/>
          <p:nvPr/>
        </p:nvSpPr>
        <p:spPr>
          <a:xfrm>
            <a:off x="475064" y="2435954"/>
            <a:ext cx="470746" cy="276999"/>
          </a:xfrm>
          <a:prstGeom prst="rect">
            <a:avLst/>
          </a:prstGeom>
          <a:solidFill>
            <a:srgbClr val="15375D"/>
          </a:solid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Open Sans"/>
                <a:ea typeface="Open Sans"/>
                <a:cs typeface="Open Sans"/>
              </a:rPr>
              <a:t>Yes</a:t>
            </a:r>
          </a:p>
        </p:txBody>
      </p:sp>
      <p:sp>
        <p:nvSpPr>
          <p:cNvPr id="28" name="TextBox 48">
            <a:extLst>
              <a:ext uri="{FF2B5EF4-FFF2-40B4-BE49-F238E27FC236}">
                <a16:creationId xmlns:a16="http://schemas.microsoft.com/office/drawing/2014/main" id="{18D98BB6-70EC-4707-81CB-874DB4826E63}"/>
              </a:ext>
            </a:extLst>
          </p:cNvPr>
          <p:cNvSpPr txBox="1"/>
          <p:nvPr/>
        </p:nvSpPr>
        <p:spPr>
          <a:xfrm>
            <a:off x="3923555" y="3374870"/>
            <a:ext cx="402907" cy="276999"/>
          </a:xfrm>
          <a:prstGeom prst="rect">
            <a:avLst/>
          </a:prstGeom>
          <a:solidFill>
            <a:srgbClr val="15375D"/>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a:solidFill>
                  <a:schemeClr val="bg1"/>
                </a:solidFill>
              </a:rPr>
              <a:t>No</a:t>
            </a:r>
          </a:p>
        </p:txBody>
      </p:sp>
      <p:sp>
        <p:nvSpPr>
          <p:cNvPr id="29" name="TextBox 48">
            <a:extLst>
              <a:ext uri="{FF2B5EF4-FFF2-40B4-BE49-F238E27FC236}">
                <a16:creationId xmlns:a16="http://schemas.microsoft.com/office/drawing/2014/main" id="{18D98BB6-70EC-4707-81CB-874DB4826E63}"/>
              </a:ext>
            </a:extLst>
          </p:cNvPr>
          <p:cNvSpPr txBox="1"/>
          <p:nvPr/>
        </p:nvSpPr>
        <p:spPr>
          <a:xfrm>
            <a:off x="3931509" y="2135185"/>
            <a:ext cx="402907" cy="276999"/>
          </a:xfrm>
          <a:prstGeom prst="rect">
            <a:avLst/>
          </a:prstGeom>
          <a:solidFill>
            <a:srgbClr val="15375D"/>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a:solidFill>
                  <a:schemeClr val="bg1"/>
                </a:solidFill>
              </a:rPr>
              <a:t>No</a:t>
            </a:r>
          </a:p>
        </p:txBody>
      </p:sp>
      <p:graphicFrame>
        <p:nvGraphicFramePr>
          <p:cNvPr id="30" name="Table 29">
            <a:extLst>
              <a:ext uri="{FF2B5EF4-FFF2-40B4-BE49-F238E27FC236}">
                <a16:creationId xmlns:a16="http://schemas.microsoft.com/office/drawing/2014/main" id="{2E7F69B0-2C4C-165E-7AB1-B32D5B63FFA5}"/>
              </a:ext>
            </a:extLst>
          </p:cNvPr>
          <p:cNvGraphicFramePr>
            <a:graphicFrameLocks noGrp="1"/>
          </p:cNvGraphicFramePr>
          <p:nvPr>
            <p:extLst>
              <p:ext uri="{D42A27DB-BD31-4B8C-83A1-F6EECF244321}">
                <p14:modId xmlns:p14="http://schemas.microsoft.com/office/powerpoint/2010/main" val="1094012732"/>
              </p:ext>
            </p:extLst>
          </p:nvPr>
        </p:nvGraphicFramePr>
        <p:xfrm>
          <a:off x="8927523" y="2917743"/>
          <a:ext cx="2999812" cy="1091522"/>
        </p:xfrm>
        <a:graphic>
          <a:graphicData uri="http://schemas.openxmlformats.org/drawingml/2006/table">
            <a:tbl>
              <a:tblPr firstRow="1" bandRow="1">
                <a:tableStyleId>{5C22544A-7EE6-4342-B048-85BDC9FD1C3A}</a:tableStyleId>
              </a:tblPr>
              <a:tblGrid>
                <a:gridCol w="1499906">
                  <a:extLst>
                    <a:ext uri="{9D8B030D-6E8A-4147-A177-3AD203B41FA5}">
                      <a16:colId xmlns:a16="http://schemas.microsoft.com/office/drawing/2014/main" val="516278962"/>
                    </a:ext>
                  </a:extLst>
                </a:gridCol>
                <a:gridCol w="1499906">
                  <a:extLst>
                    <a:ext uri="{9D8B030D-6E8A-4147-A177-3AD203B41FA5}">
                      <a16:colId xmlns:a16="http://schemas.microsoft.com/office/drawing/2014/main" val="2259040029"/>
                    </a:ext>
                  </a:extLst>
                </a:gridCol>
              </a:tblGrid>
              <a:tr h="50151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FFFFFF"/>
                          </a:solidFill>
                          <a:effectLst/>
                          <a:latin typeface="Open Sans"/>
                        </a:rPr>
                        <a:t>Optimal High Intensity Statin for Primary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375E"/>
                    </a:solidFill>
                  </a:tcPr>
                </a:tc>
                <a:tc hMerge="1">
                  <a:txBody>
                    <a:bodyPr/>
                    <a:lstStyle/>
                    <a:p>
                      <a:endParaRPr lang="en-GB"/>
                    </a:p>
                  </a:txBody>
                  <a:tcPr/>
                </a:tc>
                <a:extLst>
                  <a:ext uri="{0D108BD9-81ED-4DB2-BD59-A6C34878D82A}">
                    <a16:rowId xmlns:a16="http://schemas.microsoft.com/office/drawing/2014/main" val="4232461431"/>
                  </a:ext>
                </a:extLst>
              </a:tr>
              <a:tr h="295006">
                <a:tc>
                  <a:txBody>
                    <a:bodyPr/>
                    <a:lstStyle/>
                    <a:p>
                      <a:r>
                        <a:rPr lang="en-GB" sz="1200" dirty="0">
                          <a:latin typeface="Open Sans"/>
                          <a:cs typeface="Calibri"/>
                        </a:rPr>
                        <a:t>Atorvastatin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latin typeface="Open Sans"/>
                          <a:cs typeface="Calibri"/>
                        </a:rPr>
                        <a:t>20mg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706246"/>
                  </a:ext>
                </a:extLst>
              </a:tr>
              <a:tr h="295006">
                <a:tc>
                  <a:txBody>
                    <a:bodyPr/>
                    <a:lstStyle/>
                    <a:p>
                      <a:r>
                        <a:rPr lang="en-GB" sz="1200" dirty="0">
                          <a:latin typeface="Open Sans"/>
                          <a:cs typeface="Calibri"/>
                        </a:rPr>
                        <a:t>Rosuvastatin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latin typeface="Open Sans"/>
                          <a:cs typeface="Calibri"/>
                        </a:rPr>
                        <a:t>10mg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828164"/>
                  </a:ext>
                </a:extLst>
              </a:tr>
            </a:tbl>
          </a:graphicData>
        </a:graphic>
      </p:graphicFrame>
      <p:sp>
        <p:nvSpPr>
          <p:cNvPr id="31" name="Arrow: Down 30">
            <a:extLst>
              <a:ext uri="{FF2B5EF4-FFF2-40B4-BE49-F238E27FC236}">
                <a16:creationId xmlns:a16="http://schemas.microsoft.com/office/drawing/2014/main" id="{9E403364-2332-0AFD-0F40-A61957A01B70}"/>
              </a:ext>
            </a:extLst>
          </p:cNvPr>
          <p:cNvSpPr/>
          <p:nvPr/>
        </p:nvSpPr>
        <p:spPr>
          <a:xfrm>
            <a:off x="4406036" y="2115954"/>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Arrow: Down 32">
            <a:extLst>
              <a:ext uri="{FF2B5EF4-FFF2-40B4-BE49-F238E27FC236}">
                <a16:creationId xmlns:a16="http://schemas.microsoft.com/office/drawing/2014/main" id="{5AF13052-5535-AF6E-E6B2-7C38D4EC1214}"/>
              </a:ext>
            </a:extLst>
          </p:cNvPr>
          <p:cNvSpPr/>
          <p:nvPr/>
        </p:nvSpPr>
        <p:spPr>
          <a:xfrm>
            <a:off x="4405149" y="3352810"/>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 name="Arrow: Down 33">
            <a:extLst>
              <a:ext uri="{FF2B5EF4-FFF2-40B4-BE49-F238E27FC236}">
                <a16:creationId xmlns:a16="http://schemas.microsoft.com/office/drawing/2014/main" id="{3C8A6B43-7A42-AC39-3BA7-D328C32B3302}"/>
              </a:ext>
            </a:extLst>
          </p:cNvPr>
          <p:cNvSpPr/>
          <p:nvPr/>
        </p:nvSpPr>
        <p:spPr>
          <a:xfrm>
            <a:off x="4405149" y="2735546"/>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 name="Arrow: Down 34">
            <a:extLst>
              <a:ext uri="{FF2B5EF4-FFF2-40B4-BE49-F238E27FC236}">
                <a16:creationId xmlns:a16="http://schemas.microsoft.com/office/drawing/2014/main" id="{F72D3A3A-6022-9BE3-E0E5-62C8DAF7E650}"/>
              </a:ext>
            </a:extLst>
          </p:cNvPr>
          <p:cNvSpPr/>
          <p:nvPr/>
        </p:nvSpPr>
        <p:spPr>
          <a:xfrm>
            <a:off x="4405149" y="4011717"/>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Arrow: Down 35">
            <a:extLst>
              <a:ext uri="{FF2B5EF4-FFF2-40B4-BE49-F238E27FC236}">
                <a16:creationId xmlns:a16="http://schemas.microsoft.com/office/drawing/2014/main" id="{813EDFA1-8A72-FC4F-0D3F-61DD27348FBE}"/>
              </a:ext>
            </a:extLst>
          </p:cNvPr>
          <p:cNvSpPr/>
          <p:nvPr/>
        </p:nvSpPr>
        <p:spPr>
          <a:xfrm>
            <a:off x="4423491" y="5173465"/>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Arrow: Down 36">
            <a:extLst>
              <a:ext uri="{FF2B5EF4-FFF2-40B4-BE49-F238E27FC236}">
                <a16:creationId xmlns:a16="http://schemas.microsoft.com/office/drawing/2014/main" id="{474C7B4E-FCCF-7FC4-3D5A-9E1BB3D58F00}"/>
              </a:ext>
            </a:extLst>
          </p:cNvPr>
          <p:cNvSpPr/>
          <p:nvPr/>
        </p:nvSpPr>
        <p:spPr>
          <a:xfrm>
            <a:off x="4423396" y="5981039"/>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8" name="Arrow: Down 37">
            <a:extLst>
              <a:ext uri="{FF2B5EF4-FFF2-40B4-BE49-F238E27FC236}">
                <a16:creationId xmlns:a16="http://schemas.microsoft.com/office/drawing/2014/main" id="{A72A9881-69BE-1D3E-ACCE-A96B6AFF8C11}"/>
              </a:ext>
            </a:extLst>
          </p:cNvPr>
          <p:cNvSpPr/>
          <p:nvPr/>
        </p:nvSpPr>
        <p:spPr>
          <a:xfrm>
            <a:off x="947469" y="2089889"/>
            <a:ext cx="141860" cy="969131"/>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9" name="Arrow: Down 38">
            <a:extLst>
              <a:ext uri="{FF2B5EF4-FFF2-40B4-BE49-F238E27FC236}">
                <a16:creationId xmlns:a16="http://schemas.microsoft.com/office/drawing/2014/main" id="{4C53B1CA-8B40-D4AD-7DF4-3BF3CDB95A50}"/>
              </a:ext>
            </a:extLst>
          </p:cNvPr>
          <p:cNvSpPr/>
          <p:nvPr/>
        </p:nvSpPr>
        <p:spPr>
          <a:xfrm>
            <a:off x="945810" y="3349168"/>
            <a:ext cx="143519" cy="2961339"/>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0" name="Arrow: Down 39">
            <a:extLst>
              <a:ext uri="{FF2B5EF4-FFF2-40B4-BE49-F238E27FC236}">
                <a16:creationId xmlns:a16="http://schemas.microsoft.com/office/drawing/2014/main" id="{B8C63A0E-E042-2436-434E-DE34C29DABAB}"/>
              </a:ext>
            </a:extLst>
          </p:cNvPr>
          <p:cNvSpPr/>
          <p:nvPr/>
        </p:nvSpPr>
        <p:spPr>
          <a:xfrm>
            <a:off x="7647462" y="2719559"/>
            <a:ext cx="144000" cy="1615632"/>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1" name="Arrow: Down 40">
            <a:extLst>
              <a:ext uri="{FF2B5EF4-FFF2-40B4-BE49-F238E27FC236}">
                <a16:creationId xmlns:a16="http://schemas.microsoft.com/office/drawing/2014/main" id="{2AEFFFB2-4DFD-18CC-3E33-AF9ADEFC3631}"/>
              </a:ext>
            </a:extLst>
          </p:cNvPr>
          <p:cNvSpPr/>
          <p:nvPr/>
        </p:nvSpPr>
        <p:spPr>
          <a:xfrm>
            <a:off x="7677157" y="5743460"/>
            <a:ext cx="153229" cy="567221"/>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2" name="Rectangle 41">
            <a:extLst>
              <a:ext uri="{FF2B5EF4-FFF2-40B4-BE49-F238E27FC236}">
                <a16:creationId xmlns:a16="http://schemas.microsoft.com/office/drawing/2014/main" id="{289447C2-45D1-302C-E876-CD6FB5383D07}"/>
              </a:ext>
            </a:extLst>
          </p:cNvPr>
          <p:cNvSpPr/>
          <p:nvPr/>
        </p:nvSpPr>
        <p:spPr>
          <a:xfrm>
            <a:off x="6531564" y="3168233"/>
            <a:ext cx="1147797" cy="72000"/>
          </a:xfrm>
          <a:prstGeom prst="rect">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5EFC8A89-64C0-A3D1-6FF2-F20C33677AC7}"/>
              </a:ext>
            </a:extLst>
          </p:cNvPr>
          <p:cNvSpPr/>
          <p:nvPr/>
        </p:nvSpPr>
        <p:spPr>
          <a:xfrm>
            <a:off x="6531564" y="3804891"/>
            <a:ext cx="1147796" cy="72000"/>
          </a:xfrm>
          <a:prstGeom prst="rect">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6">
            <p14:nvContentPartPr>
              <p14:cNvPr id="49" name="Ink 48">
                <a:extLst>
                  <a:ext uri="{FF2B5EF4-FFF2-40B4-BE49-F238E27FC236}">
                    <a16:creationId xmlns:a16="http://schemas.microsoft.com/office/drawing/2014/main" id="{DC5EE0A2-C5F1-509A-391A-5F6AAF8C9209}"/>
                  </a:ext>
                </a:extLst>
              </p14:cNvPr>
              <p14:cNvContentPartPr/>
              <p14:nvPr/>
            </p14:nvContentPartPr>
            <p14:xfrm>
              <a:off x="7684680" y="3203115"/>
              <a:ext cx="360" cy="1080"/>
            </p14:xfrm>
          </p:contentPart>
        </mc:Choice>
        <mc:Fallback xmlns="">
          <p:pic>
            <p:nvPicPr>
              <p:cNvPr id="49" name="Ink 48">
                <a:extLst>
                  <a:ext uri="{FF2B5EF4-FFF2-40B4-BE49-F238E27FC236}">
                    <a16:creationId xmlns:a16="http://schemas.microsoft.com/office/drawing/2014/main" id="{DC5EE0A2-C5F1-509A-391A-5F6AAF8C9209}"/>
                  </a:ext>
                </a:extLst>
              </p:cNvPr>
              <p:cNvPicPr/>
              <p:nvPr/>
            </p:nvPicPr>
            <p:blipFill>
              <a:blip r:embed="rId7"/>
              <a:stretch>
                <a:fillRect/>
              </a:stretch>
            </p:blipFill>
            <p:spPr>
              <a:xfrm>
                <a:off x="7678560" y="3196995"/>
                <a:ext cx="12600" cy="13320"/>
              </a:xfrm>
              <a:prstGeom prst="rect">
                <a:avLst/>
              </a:prstGeom>
            </p:spPr>
          </p:pic>
        </mc:Fallback>
      </mc:AlternateContent>
      <p:grpSp>
        <p:nvGrpSpPr>
          <p:cNvPr id="64" name="Group 63">
            <a:extLst>
              <a:ext uri="{FF2B5EF4-FFF2-40B4-BE49-F238E27FC236}">
                <a16:creationId xmlns:a16="http://schemas.microsoft.com/office/drawing/2014/main" id="{226C9C5C-9461-DAC8-A0A2-10621382771B}"/>
              </a:ext>
            </a:extLst>
          </p:cNvPr>
          <p:cNvGrpSpPr/>
          <p:nvPr/>
        </p:nvGrpSpPr>
        <p:grpSpPr>
          <a:xfrm>
            <a:off x="7671364" y="3181497"/>
            <a:ext cx="29880" cy="46818"/>
            <a:chOff x="7671364" y="2888532"/>
            <a:chExt cx="29880" cy="46818"/>
          </a:xfrm>
        </p:grpSpPr>
        <mc:AlternateContent xmlns:mc="http://schemas.openxmlformats.org/markup-compatibility/2006" xmlns:p14="http://schemas.microsoft.com/office/powerpoint/2010/main">
          <mc:Choice Requires="p14">
            <p:contentPart p14:bwMode="auto" r:id="rId8">
              <p14:nvContentPartPr>
                <p14:cNvPr id="50" name="Ink 49">
                  <a:extLst>
                    <a:ext uri="{FF2B5EF4-FFF2-40B4-BE49-F238E27FC236}">
                      <a16:creationId xmlns:a16="http://schemas.microsoft.com/office/drawing/2014/main" id="{E52E6B1D-C0D3-2DE3-6C5D-6516ADF3FC6F}"/>
                    </a:ext>
                  </a:extLst>
                </p14:cNvPr>
                <p14:cNvContentPartPr/>
                <p14:nvPr/>
              </p14:nvContentPartPr>
              <p14:xfrm>
                <a:off x="7680720" y="2914470"/>
                <a:ext cx="7920" cy="20880"/>
              </p14:xfrm>
            </p:contentPart>
          </mc:Choice>
          <mc:Fallback xmlns="">
            <p:pic>
              <p:nvPicPr>
                <p:cNvPr id="50" name="Ink 49">
                  <a:extLst>
                    <a:ext uri="{FF2B5EF4-FFF2-40B4-BE49-F238E27FC236}">
                      <a16:creationId xmlns:a16="http://schemas.microsoft.com/office/drawing/2014/main" id="{E52E6B1D-C0D3-2DE3-6C5D-6516ADF3FC6F}"/>
                    </a:ext>
                  </a:extLst>
                </p:cNvPr>
                <p:cNvPicPr/>
                <p:nvPr/>
              </p:nvPicPr>
              <p:blipFill>
                <a:blip r:embed="rId9"/>
                <a:stretch>
                  <a:fillRect/>
                </a:stretch>
              </p:blipFill>
              <p:spPr>
                <a:xfrm>
                  <a:off x="7674866" y="2908350"/>
                  <a:ext cx="19628"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 name="Ink 50">
                  <a:extLst>
                    <a:ext uri="{FF2B5EF4-FFF2-40B4-BE49-F238E27FC236}">
                      <a16:creationId xmlns:a16="http://schemas.microsoft.com/office/drawing/2014/main" id="{BF4D3474-FF63-8AC8-9EEB-E0E9D445C6AB}"/>
                    </a:ext>
                  </a:extLst>
                </p14:cNvPr>
                <p14:cNvContentPartPr/>
                <p14:nvPr/>
              </p14:nvContentPartPr>
              <p14:xfrm>
                <a:off x="7676760" y="2929590"/>
                <a:ext cx="360" cy="360"/>
              </p14:xfrm>
            </p:contentPart>
          </mc:Choice>
          <mc:Fallback xmlns="">
            <p:pic>
              <p:nvPicPr>
                <p:cNvPr id="51" name="Ink 50">
                  <a:extLst>
                    <a:ext uri="{FF2B5EF4-FFF2-40B4-BE49-F238E27FC236}">
                      <a16:creationId xmlns:a16="http://schemas.microsoft.com/office/drawing/2014/main" id="{BF4D3474-FF63-8AC8-9EEB-E0E9D445C6AB}"/>
                    </a:ext>
                  </a:extLst>
                </p:cNvPr>
                <p:cNvPicPr/>
                <p:nvPr/>
              </p:nvPicPr>
              <p:blipFill>
                <a:blip r:embed="rId11"/>
                <a:stretch>
                  <a:fillRect/>
                </a:stretch>
              </p:blipFill>
              <p:spPr>
                <a:xfrm>
                  <a:off x="7670640" y="292347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4" name="Ink 53">
                  <a:extLst>
                    <a:ext uri="{FF2B5EF4-FFF2-40B4-BE49-F238E27FC236}">
                      <a16:creationId xmlns:a16="http://schemas.microsoft.com/office/drawing/2014/main" id="{2CE5E024-4B3C-9200-62B1-85C95DDD76C0}"/>
                    </a:ext>
                  </a:extLst>
                </p14:cNvPr>
                <p14:cNvContentPartPr/>
                <p14:nvPr/>
              </p14:nvContentPartPr>
              <p14:xfrm>
                <a:off x="7672444" y="2906892"/>
                <a:ext cx="9360" cy="15120"/>
              </p14:xfrm>
            </p:contentPart>
          </mc:Choice>
          <mc:Fallback xmlns="">
            <p:pic>
              <p:nvPicPr>
                <p:cNvPr id="54" name="Ink 53">
                  <a:extLst>
                    <a:ext uri="{FF2B5EF4-FFF2-40B4-BE49-F238E27FC236}">
                      <a16:creationId xmlns:a16="http://schemas.microsoft.com/office/drawing/2014/main" id="{2CE5E024-4B3C-9200-62B1-85C95DDD76C0}"/>
                    </a:ext>
                  </a:extLst>
                </p:cNvPr>
                <p:cNvPicPr/>
                <p:nvPr/>
              </p:nvPicPr>
              <p:blipFill>
                <a:blip r:embed="rId13"/>
                <a:stretch>
                  <a:fillRect/>
                </a:stretch>
              </p:blipFill>
              <p:spPr>
                <a:xfrm>
                  <a:off x="7666079" y="2900914"/>
                  <a:ext cx="22090" cy="2707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5" name="Ink 54">
                  <a:extLst>
                    <a:ext uri="{FF2B5EF4-FFF2-40B4-BE49-F238E27FC236}">
                      <a16:creationId xmlns:a16="http://schemas.microsoft.com/office/drawing/2014/main" id="{A98C1DFE-96E6-2335-C9AD-5D3B41032976}"/>
                    </a:ext>
                  </a:extLst>
                </p14:cNvPr>
                <p14:cNvContentPartPr/>
                <p14:nvPr/>
              </p14:nvContentPartPr>
              <p14:xfrm>
                <a:off x="7687204" y="2906892"/>
                <a:ext cx="360" cy="360"/>
              </p14:xfrm>
            </p:contentPart>
          </mc:Choice>
          <mc:Fallback xmlns="">
            <p:pic>
              <p:nvPicPr>
                <p:cNvPr id="55" name="Ink 54">
                  <a:extLst>
                    <a:ext uri="{FF2B5EF4-FFF2-40B4-BE49-F238E27FC236}">
                      <a16:creationId xmlns:a16="http://schemas.microsoft.com/office/drawing/2014/main" id="{A98C1DFE-96E6-2335-C9AD-5D3B41032976}"/>
                    </a:ext>
                  </a:extLst>
                </p:cNvPr>
                <p:cNvPicPr/>
                <p:nvPr/>
              </p:nvPicPr>
              <p:blipFill>
                <a:blip r:embed="rId11"/>
                <a:stretch>
                  <a:fillRect/>
                </a:stretch>
              </p:blipFill>
              <p:spPr>
                <a:xfrm>
                  <a:off x="7681084" y="29007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Ink 55">
                  <a:extLst>
                    <a:ext uri="{FF2B5EF4-FFF2-40B4-BE49-F238E27FC236}">
                      <a16:creationId xmlns:a16="http://schemas.microsoft.com/office/drawing/2014/main" id="{4589CCEB-E22C-345D-4DC2-028861517846}"/>
                    </a:ext>
                  </a:extLst>
                </p14:cNvPr>
                <p14:cNvContentPartPr/>
                <p14:nvPr/>
              </p14:nvContentPartPr>
              <p14:xfrm>
                <a:off x="7671364" y="2893932"/>
                <a:ext cx="29880" cy="13320"/>
              </p14:xfrm>
            </p:contentPart>
          </mc:Choice>
          <mc:Fallback xmlns="">
            <p:pic>
              <p:nvPicPr>
                <p:cNvPr id="56" name="Ink 55">
                  <a:extLst>
                    <a:ext uri="{FF2B5EF4-FFF2-40B4-BE49-F238E27FC236}">
                      <a16:creationId xmlns:a16="http://schemas.microsoft.com/office/drawing/2014/main" id="{4589CCEB-E22C-345D-4DC2-028861517846}"/>
                    </a:ext>
                  </a:extLst>
                </p:cNvPr>
                <p:cNvPicPr/>
                <p:nvPr/>
              </p:nvPicPr>
              <p:blipFill>
                <a:blip r:embed="rId16"/>
                <a:stretch>
                  <a:fillRect/>
                </a:stretch>
              </p:blipFill>
              <p:spPr>
                <a:xfrm>
                  <a:off x="7665169" y="2887642"/>
                  <a:ext cx="42269" cy="259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 name="Ink 57">
                  <a:extLst>
                    <a:ext uri="{FF2B5EF4-FFF2-40B4-BE49-F238E27FC236}">
                      <a16:creationId xmlns:a16="http://schemas.microsoft.com/office/drawing/2014/main" id="{34BB5E4D-0DE3-A3A8-6385-B8FA4E97B067}"/>
                    </a:ext>
                  </a:extLst>
                </p14:cNvPr>
                <p14:cNvContentPartPr/>
                <p14:nvPr/>
              </p14:nvContentPartPr>
              <p14:xfrm>
                <a:off x="7678204" y="2892132"/>
                <a:ext cx="6120" cy="360"/>
              </p14:xfrm>
            </p:contentPart>
          </mc:Choice>
          <mc:Fallback xmlns="">
            <p:pic>
              <p:nvPicPr>
                <p:cNvPr id="58" name="Ink 57">
                  <a:extLst>
                    <a:ext uri="{FF2B5EF4-FFF2-40B4-BE49-F238E27FC236}">
                      <a16:creationId xmlns:a16="http://schemas.microsoft.com/office/drawing/2014/main" id="{34BB5E4D-0DE3-A3A8-6385-B8FA4E97B067}"/>
                    </a:ext>
                  </a:extLst>
                </p:cNvPr>
                <p:cNvPicPr/>
                <p:nvPr/>
              </p:nvPicPr>
              <p:blipFill>
                <a:blip r:embed="rId18"/>
                <a:stretch>
                  <a:fillRect/>
                </a:stretch>
              </p:blipFill>
              <p:spPr>
                <a:xfrm>
                  <a:off x="7672084" y="2886012"/>
                  <a:ext cx="18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9" name="Ink 58">
                  <a:extLst>
                    <a:ext uri="{FF2B5EF4-FFF2-40B4-BE49-F238E27FC236}">
                      <a16:creationId xmlns:a16="http://schemas.microsoft.com/office/drawing/2014/main" id="{16714776-EC4F-3733-FEEF-368AB1FF2FF9}"/>
                    </a:ext>
                  </a:extLst>
                </p14:cNvPr>
                <p14:cNvContentPartPr/>
                <p14:nvPr/>
              </p14:nvContentPartPr>
              <p14:xfrm>
                <a:off x="7681444" y="2888532"/>
                <a:ext cx="11160" cy="720"/>
              </p14:xfrm>
            </p:contentPart>
          </mc:Choice>
          <mc:Fallback xmlns="">
            <p:pic>
              <p:nvPicPr>
                <p:cNvPr id="59" name="Ink 58">
                  <a:extLst>
                    <a:ext uri="{FF2B5EF4-FFF2-40B4-BE49-F238E27FC236}">
                      <a16:creationId xmlns:a16="http://schemas.microsoft.com/office/drawing/2014/main" id="{16714776-EC4F-3733-FEEF-368AB1FF2FF9}"/>
                    </a:ext>
                  </a:extLst>
                </p:cNvPr>
                <p:cNvPicPr/>
                <p:nvPr/>
              </p:nvPicPr>
              <p:blipFill>
                <a:blip r:embed="rId20"/>
                <a:stretch>
                  <a:fillRect/>
                </a:stretch>
              </p:blipFill>
              <p:spPr>
                <a:xfrm>
                  <a:off x="7675515" y="2884452"/>
                  <a:ext cx="23018" cy="8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 name="Ink 60">
                  <a:extLst>
                    <a:ext uri="{FF2B5EF4-FFF2-40B4-BE49-F238E27FC236}">
                      <a16:creationId xmlns:a16="http://schemas.microsoft.com/office/drawing/2014/main" id="{75A4AD4F-A414-B796-66FA-29CCC1EEAC0B}"/>
                    </a:ext>
                  </a:extLst>
                </p14:cNvPr>
                <p14:cNvContentPartPr/>
                <p14:nvPr/>
              </p14:nvContentPartPr>
              <p14:xfrm>
                <a:off x="7678204" y="2888892"/>
                <a:ext cx="360" cy="360"/>
              </p14:xfrm>
            </p:contentPart>
          </mc:Choice>
          <mc:Fallback xmlns="">
            <p:pic>
              <p:nvPicPr>
                <p:cNvPr id="61" name="Ink 60">
                  <a:extLst>
                    <a:ext uri="{FF2B5EF4-FFF2-40B4-BE49-F238E27FC236}">
                      <a16:creationId xmlns:a16="http://schemas.microsoft.com/office/drawing/2014/main" id="{75A4AD4F-A414-B796-66FA-29CCC1EEAC0B}"/>
                    </a:ext>
                  </a:extLst>
                </p:cNvPr>
                <p:cNvPicPr/>
                <p:nvPr/>
              </p:nvPicPr>
              <p:blipFill>
                <a:blip r:embed="rId11"/>
                <a:stretch>
                  <a:fillRect/>
                </a:stretch>
              </p:blipFill>
              <p:spPr>
                <a:xfrm>
                  <a:off x="7672084" y="28827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3" name="Ink 62">
                  <a:extLst>
                    <a:ext uri="{FF2B5EF4-FFF2-40B4-BE49-F238E27FC236}">
                      <a16:creationId xmlns:a16="http://schemas.microsoft.com/office/drawing/2014/main" id="{F9B6097B-0700-C211-7B59-2011AB58CCCB}"/>
                    </a:ext>
                  </a:extLst>
                </p14:cNvPr>
                <p14:cNvContentPartPr/>
                <p14:nvPr/>
              </p14:nvContentPartPr>
              <p14:xfrm>
                <a:off x="7672444" y="2933532"/>
                <a:ext cx="11160" cy="360"/>
              </p14:xfrm>
            </p:contentPart>
          </mc:Choice>
          <mc:Fallback xmlns="">
            <p:pic>
              <p:nvPicPr>
                <p:cNvPr id="63" name="Ink 62">
                  <a:extLst>
                    <a:ext uri="{FF2B5EF4-FFF2-40B4-BE49-F238E27FC236}">
                      <a16:creationId xmlns:a16="http://schemas.microsoft.com/office/drawing/2014/main" id="{F9B6097B-0700-C211-7B59-2011AB58CCCB}"/>
                    </a:ext>
                  </a:extLst>
                </p:cNvPr>
                <p:cNvPicPr/>
                <p:nvPr/>
              </p:nvPicPr>
              <p:blipFill>
                <a:blip r:embed="rId23"/>
                <a:stretch>
                  <a:fillRect/>
                </a:stretch>
              </p:blipFill>
              <p:spPr>
                <a:xfrm>
                  <a:off x="7666324" y="2927412"/>
                  <a:ext cx="234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68" name="Ink 67">
                <a:extLst>
                  <a:ext uri="{FF2B5EF4-FFF2-40B4-BE49-F238E27FC236}">
                    <a16:creationId xmlns:a16="http://schemas.microsoft.com/office/drawing/2014/main" id="{7916A880-FBE5-A730-45F6-8E27D1A38723}"/>
                  </a:ext>
                </a:extLst>
              </p14:cNvPr>
              <p14:cNvContentPartPr/>
              <p14:nvPr/>
            </p14:nvContentPartPr>
            <p14:xfrm>
              <a:off x="7657324" y="3830217"/>
              <a:ext cx="36360" cy="31320"/>
            </p14:xfrm>
          </p:contentPart>
        </mc:Choice>
        <mc:Fallback xmlns="">
          <p:pic>
            <p:nvPicPr>
              <p:cNvPr id="68" name="Ink 67">
                <a:extLst>
                  <a:ext uri="{FF2B5EF4-FFF2-40B4-BE49-F238E27FC236}">
                    <a16:creationId xmlns:a16="http://schemas.microsoft.com/office/drawing/2014/main" id="{7916A880-FBE5-A730-45F6-8E27D1A38723}"/>
                  </a:ext>
                </a:extLst>
              </p:cNvPr>
              <p:cNvPicPr/>
              <p:nvPr/>
            </p:nvPicPr>
            <p:blipFill>
              <a:blip r:embed="rId25"/>
              <a:stretch>
                <a:fillRect/>
              </a:stretch>
            </p:blipFill>
            <p:spPr>
              <a:xfrm>
                <a:off x="7651204" y="3824097"/>
                <a:ext cx="48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69">
                <a:extLst>
                  <a:ext uri="{FF2B5EF4-FFF2-40B4-BE49-F238E27FC236}">
                    <a16:creationId xmlns:a16="http://schemas.microsoft.com/office/drawing/2014/main" id="{11AE5E61-058F-2BDF-16DB-460D2FD2F6C0}"/>
                  </a:ext>
                </a:extLst>
              </p14:cNvPr>
              <p14:cNvContentPartPr/>
              <p14:nvPr/>
            </p14:nvContentPartPr>
            <p14:xfrm>
              <a:off x="7672444" y="3819057"/>
              <a:ext cx="23760" cy="3240"/>
            </p14:xfrm>
          </p:contentPart>
        </mc:Choice>
        <mc:Fallback xmlns="">
          <p:pic>
            <p:nvPicPr>
              <p:cNvPr id="70" name="Ink 69">
                <a:extLst>
                  <a:ext uri="{FF2B5EF4-FFF2-40B4-BE49-F238E27FC236}">
                    <a16:creationId xmlns:a16="http://schemas.microsoft.com/office/drawing/2014/main" id="{11AE5E61-058F-2BDF-16DB-460D2FD2F6C0}"/>
                  </a:ext>
                </a:extLst>
              </p:cNvPr>
              <p:cNvPicPr/>
              <p:nvPr/>
            </p:nvPicPr>
            <p:blipFill>
              <a:blip r:embed="rId27"/>
              <a:stretch>
                <a:fillRect/>
              </a:stretch>
            </p:blipFill>
            <p:spPr>
              <a:xfrm>
                <a:off x="7666230" y="3812937"/>
                <a:ext cx="36188" cy="15480"/>
              </a:xfrm>
              <a:prstGeom prst="rect">
                <a:avLst/>
              </a:prstGeom>
            </p:spPr>
          </p:pic>
        </mc:Fallback>
      </mc:AlternateContent>
      <p:grpSp>
        <p:nvGrpSpPr>
          <p:cNvPr id="75" name="Group 74">
            <a:extLst>
              <a:ext uri="{FF2B5EF4-FFF2-40B4-BE49-F238E27FC236}">
                <a16:creationId xmlns:a16="http://schemas.microsoft.com/office/drawing/2014/main" id="{6A450E09-52C8-5C6B-0AF9-EC72D194363E}"/>
              </a:ext>
            </a:extLst>
          </p:cNvPr>
          <p:cNvGrpSpPr/>
          <p:nvPr/>
        </p:nvGrpSpPr>
        <p:grpSpPr>
          <a:xfrm>
            <a:off x="7678204" y="3864057"/>
            <a:ext cx="15480" cy="3240"/>
            <a:chOff x="7678204" y="3571092"/>
            <a:chExt cx="15480" cy="3240"/>
          </a:xfrm>
        </p:grpSpPr>
        <mc:AlternateContent xmlns:mc="http://schemas.openxmlformats.org/markup-compatibility/2006" xmlns:p14="http://schemas.microsoft.com/office/powerpoint/2010/main">
          <mc:Choice Requires="p14">
            <p:contentPart p14:bwMode="auto" r:id="rId28">
              <p14:nvContentPartPr>
                <p14:cNvPr id="72" name="Ink 71">
                  <a:extLst>
                    <a:ext uri="{FF2B5EF4-FFF2-40B4-BE49-F238E27FC236}">
                      <a16:creationId xmlns:a16="http://schemas.microsoft.com/office/drawing/2014/main" id="{E03AE6D0-AC32-C01A-DB4C-4053BCC03A6C}"/>
                    </a:ext>
                  </a:extLst>
                </p14:cNvPr>
                <p14:cNvContentPartPr/>
                <p14:nvPr/>
              </p14:nvContentPartPr>
              <p14:xfrm>
                <a:off x="7678204" y="3571092"/>
                <a:ext cx="360" cy="360"/>
              </p14:xfrm>
            </p:contentPart>
          </mc:Choice>
          <mc:Fallback xmlns="">
            <p:pic>
              <p:nvPicPr>
                <p:cNvPr id="72" name="Ink 71">
                  <a:extLst>
                    <a:ext uri="{FF2B5EF4-FFF2-40B4-BE49-F238E27FC236}">
                      <a16:creationId xmlns:a16="http://schemas.microsoft.com/office/drawing/2014/main" id="{E03AE6D0-AC32-C01A-DB4C-4053BCC03A6C}"/>
                    </a:ext>
                  </a:extLst>
                </p:cNvPr>
                <p:cNvPicPr/>
                <p:nvPr/>
              </p:nvPicPr>
              <p:blipFill>
                <a:blip r:embed="rId11"/>
                <a:stretch>
                  <a:fillRect/>
                </a:stretch>
              </p:blipFill>
              <p:spPr>
                <a:xfrm>
                  <a:off x="7672084" y="35649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k 72">
                  <a:extLst>
                    <a:ext uri="{FF2B5EF4-FFF2-40B4-BE49-F238E27FC236}">
                      <a16:creationId xmlns:a16="http://schemas.microsoft.com/office/drawing/2014/main" id="{6043C45C-D8C3-8859-EEBA-57C5C1CD37AF}"/>
                    </a:ext>
                  </a:extLst>
                </p14:cNvPr>
                <p14:cNvContentPartPr/>
                <p14:nvPr/>
              </p14:nvContentPartPr>
              <p14:xfrm>
                <a:off x="7693324" y="3571092"/>
                <a:ext cx="360" cy="360"/>
              </p14:xfrm>
            </p:contentPart>
          </mc:Choice>
          <mc:Fallback xmlns="">
            <p:pic>
              <p:nvPicPr>
                <p:cNvPr id="73" name="Ink 72">
                  <a:extLst>
                    <a:ext uri="{FF2B5EF4-FFF2-40B4-BE49-F238E27FC236}">
                      <a16:creationId xmlns:a16="http://schemas.microsoft.com/office/drawing/2014/main" id="{6043C45C-D8C3-8859-EEBA-57C5C1CD37AF}"/>
                    </a:ext>
                  </a:extLst>
                </p:cNvPr>
                <p:cNvPicPr/>
                <p:nvPr/>
              </p:nvPicPr>
              <p:blipFill>
                <a:blip r:embed="rId11"/>
                <a:stretch>
                  <a:fillRect/>
                </a:stretch>
              </p:blipFill>
              <p:spPr>
                <a:xfrm>
                  <a:off x="7687204" y="35649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4" name="Ink 73">
                  <a:extLst>
                    <a:ext uri="{FF2B5EF4-FFF2-40B4-BE49-F238E27FC236}">
                      <a16:creationId xmlns:a16="http://schemas.microsoft.com/office/drawing/2014/main" id="{8B41241C-AA80-2915-23BA-723818AD0FCA}"/>
                    </a:ext>
                  </a:extLst>
                </p14:cNvPr>
                <p14:cNvContentPartPr/>
                <p14:nvPr/>
              </p14:nvContentPartPr>
              <p14:xfrm>
                <a:off x="7690084" y="3573972"/>
                <a:ext cx="360" cy="360"/>
              </p14:xfrm>
            </p:contentPart>
          </mc:Choice>
          <mc:Fallback xmlns="">
            <p:pic>
              <p:nvPicPr>
                <p:cNvPr id="74" name="Ink 73">
                  <a:extLst>
                    <a:ext uri="{FF2B5EF4-FFF2-40B4-BE49-F238E27FC236}">
                      <a16:creationId xmlns:a16="http://schemas.microsoft.com/office/drawing/2014/main" id="{8B41241C-AA80-2915-23BA-723818AD0FCA}"/>
                    </a:ext>
                  </a:extLst>
                </p:cNvPr>
                <p:cNvPicPr/>
                <p:nvPr/>
              </p:nvPicPr>
              <p:blipFill>
                <a:blip r:embed="rId11"/>
                <a:stretch>
                  <a:fillRect/>
                </a:stretch>
              </p:blipFill>
              <p:spPr>
                <a:xfrm>
                  <a:off x="7683964" y="3567852"/>
                  <a:ext cx="12600" cy="12600"/>
                </a:xfrm>
                <a:prstGeom prst="rect">
                  <a:avLst/>
                </a:prstGeom>
              </p:spPr>
            </p:pic>
          </mc:Fallback>
        </mc:AlternateContent>
      </p:grpSp>
      <p:grpSp>
        <p:nvGrpSpPr>
          <p:cNvPr id="77" name="Group 76">
            <a:extLst>
              <a:ext uri="{FF2B5EF4-FFF2-40B4-BE49-F238E27FC236}">
                <a16:creationId xmlns:a16="http://schemas.microsoft.com/office/drawing/2014/main" id="{643AC0A8-85ED-0367-8D33-D8A3FDF5DB18}"/>
              </a:ext>
            </a:extLst>
          </p:cNvPr>
          <p:cNvGrpSpPr/>
          <p:nvPr/>
        </p:nvGrpSpPr>
        <p:grpSpPr>
          <a:xfrm>
            <a:off x="7666324" y="3819417"/>
            <a:ext cx="29520" cy="3240"/>
            <a:chOff x="7666324" y="3526452"/>
            <a:chExt cx="29520" cy="3240"/>
          </a:xfrm>
        </p:grpSpPr>
        <mc:AlternateContent xmlns:mc="http://schemas.openxmlformats.org/markup-compatibility/2006" xmlns:p14="http://schemas.microsoft.com/office/powerpoint/2010/main">
          <mc:Choice Requires="p14">
            <p:contentPart p14:bwMode="auto" r:id="rId31">
              <p14:nvContentPartPr>
                <p14:cNvPr id="65" name="Ink 64">
                  <a:extLst>
                    <a:ext uri="{FF2B5EF4-FFF2-40B4-BE49-F238E27FC236}">
                      <a16:creationId xmlns:a16="http://schemas.microsoft.com/office/drawing/2014/main" id="{C0D23AED-B00F-07BE-14BF-B5FC1EB19838}"/>
                    </a:ext>
                  </a:extLst>
                </p14:cNvPr>
                <p14:cNvContentPartPr/>
                <p14:nvPr/>
              </p14:nvContentPartPr>
              <p14:xfrm>
                <a:off x="7675324" y="3527532"/>
                <a:ext cx="16200" cy="2160"/>
              </p14:xfrm>
            </p:contentPart>
          </mc:Choice>
          <mc:Fallback xmlns="">
            <p:pic>
              <p:nvPicPr>
                <p:cNvPr id="65" name="Ink 64">
                  <a:extLst>
                    <a:ext uri="{FF2B5EF4-FFF2-40B4-BE49-F238E27FC236}">
                      <a16:creationId xmlns:a16="http://schemas.microsoft.com/office/drawing/2014/main" id="{C0D23AED-B00F-07BE-14BF-B5FC1EB19838}"/>
                    </a:ext>
                  </a:extLst>
                </p:cNvPr>
                <p:cNvPicPr/>
                <p:nvPr/>
              </p:nvPicPr>
              <p:blipFill>
                <a:blip r:embed="rId32"/>
                <a:stretch>
                  <a:fillRect/>
                </a:stretch>
              </p:blipFill>
              <p:spPr>
                <a:xfrm>
                  <a:off x="7669204" y="3520188"/>
                  <a:ext cx="28440" cy="1684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6" name="Ink 65">
                  <a:extLst>
                    <a:ext uri="{FF2B5EF4-FFF2-40B4-BE49-F238E27FC236}">
                      <a16:creationId xmlns:a16="http://schemas.microsoft.com/office/drawing/2014/main" id="{2BB1E156-5FD1-6290-310B-42D48E2D6EDB}"/>
                    </a:ext>
                  </a:extLst>
                </p14:cNvPr>
                <p14:cNvContentPartPr/>
                <p14:nvPr/>
              </p14:nvContentPartPr>
              <p14:xfrm>
                <a:off x="7666324" y="3529332"/>
                <a:ext cx="29520" cy="360"/>
              </p14:xfrm>
            </p:contentPart>
          </mc:Choice>
          <mc:Fallback xmlns="">
            <p:pic>
              <p:nvPicPr>
                <p:cNvPr id="66" name="Ink 65">
                  <a:extLst>
                    <a:ext uri="{FF2B5EF4-FFF2-40B4-BE49-F238E27FC236}">
                      <a16:creationId xmlns:a16="http://schemas.microsoft.com/office/drawing/2014/main" id="{2BB1E156-5FD1-6290-310B-42D48E2D6EDB}"/>
                    </a:ext>
                  </a:extLst>
                </p:cNvPr>
                <p:cNvPicPr/>
                <p:nvPr/>
              </p:nvPicPr>
              <p:blipFill>
                <a:blip r:embed="rId34"/>
                <a:stretch>
                  <a:fillRect/>
                </a:stretch>
              </p:blipFill>
              <p:spPr>
                <a:xfrm>
                  <a:off x="7660204" y="3523212"/>
                  <a:ext cx="41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6" name="Ink 75">
                  <a:extLst>
                    <a:ext uri="{FF2B5EF4-FFF2-40B4-BE49-F238E27FC236}">
                      <a16:creationId xmlns:a16="http://schemas.microsoft.com/office/drawing/2014/main" id="{97190F97-39DA-5ED9-6C88-25C39257588B}"/>
                    </a:ext>
                  </a:extLst>
                </p14:cNvPr>
                <p14:cNvContentPartPr/>
                <p14:nvPr/>
              </p14:nvContentPartPr>
              <p14:xfrm>
                <a:off x="7672444" y="3526452"/>
                <a:ext cx="360" cy="360"/>
              </p14:xfrm>
            </p:contentPart>
          </mc:Choice>
          <mc:Fallback xmlns="">
            <p:pic>
              <p:nvPicPr>
                <p:cNvPr id="76" name="Ink 75">
                  <a:extLst>
                    <a:ext uri="{FF2B5EF4-FFF2-40B4-BE49-F238E27FC236}">
                      <a16:creationId xmlns:a16="http://schemas.microsoft.com/office/drawing/2014/main" id="{97190F97-39DA-5ED9-6C88-25C39257588B}"/>
                    </a:ext>
                  </a:extLst>
                </p:cNvPr>
                <p:cNvPicPr/>
                <p:nvPr/>
              </p:nvPicPr>
              <p:blipFill>
                <a:blip r:embed="rId11"/>
                <a:stretch>
                  <a:fillRect/>
                </a:stretch>
              </p:blipFill>
              <p:spPr>
                <a:xfrm>
                  <a:off x="7666324" y="3520332"/>
                  <a:ext cx="12600" cy="12600"/>
                </a:xfrm>
                <a:prstGeom prst="rect">
                  <a:avLst/>
                </a:prstGeom>
              </p:spPr>
            </p:pic>
          </mc:Fallback>
        </mc:AlternateContent>
      </p:grpSp>
      <p:pic>
        <p:nvPicPr>
          <p:cNvPr id="4" name="Picture 3" descr="A blue and green text on a black background&#10;&#10;AI-generated content may be incorrect.">
            <a:extLst>
              <a:ext uri="{FF2B5EF4-FFF2-40B4-BE49-F238E27FC236}">
                <a16:creationId xmlns:a16="http://schemas.microsoft.com/office/drawing/2014/main" id="{D1C8715F-DD66-64B4-042F-8872A263235F}"/>
              </a:ext>
            </a:extLst>
          </p:cNvPr>
          <p:cNvPicPr>
            <a:picLocks noChangeAspect="1"/>
          </p:cNvPicPr>
          <p:nvPr/>
        </p:nvPicPr>
        <p:blipFill>
          <a:blip r:embed="rId36"/>
          <a:stretch>
            <a:fillRect/>
          </a:stretch>
        </p:blipFill>
        <p:spPr>
          <a:xfrm>
            <a:off x="10032977" y="-383101"/>
            <a:ext cx="1800000" cy="1800000"/>
          </a:xfrm>
          <a:prstGeom prst="rect">
            <a:avLst/>
          </a:prstGeom>
        </p:spPr>
      </p:pic>
    </p:spTree>
    <p:extLst>
      <p:ext uri="{BB962C8B-B14F-4D97-AF65-F5344CB8AC3E}">
        <p14:creationId xmlns:p14="http://schemas.microsoft.com/office/powerpoint/2010/main" val="294313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3AD9-0BAF-8EA9-DB7A-8673F5E2C5D9}"/>
              </a:ext>
            </a:extLst>
          </p:cNvPr>
          <p:cNvSpPr>
            <a:spLocks noGrp="1"/>
          </p:cNvSpPr>
          <p:nvPr>
            <p:ph type="title"/>
          </p:nvPr>
        </p:nvSpPr>
        <p:spPr>
          <a:xfrm>
            <a:off x="361026" y="2560035"/>
            <a:ext cx="5581649" cy="1737929"/>
          </a:xfrm>
        </p:spPr>
        <p:txBody>
          <a:bodyPr>
            <a:normAutofit fontScale="90000"/>
          </a:bodyPr>
          <a:lstStyle/>
          <a:p>
            <a:pPr>
              <a:spcBef>
                <a:spcPts val="1000"/>
              </a:spcBef>
            </a:pPr>
            <a:r>
              <a:rPr lang="en-GB" sz="3600" dirty="0">
                <a:solidFill>
                  <a:srgbClr val="002060"/>
                </a:solidFill>
                <a:latin typeface="Aleo"/>
                <a:ea typeface="Calibri Light"/>
                <a:cs typeface="Calibri Light"/>
              </a:rPr>
              <a:t>Proactive Care Consultations</a:t>
            </a:r>
            <a:endParaRPr lang="en-US" sz="3600" dirty="0">
              <a:solidFill>
                <a:srgbClr val="002060"/>
              </a:solidFill>
              <a:latin typeface="Aleo"/>
              <a:ea typeface="Calibri Light"/>
              <a:cs typeface="Calibri Light"/>
            </a:endParaRPr>
          </a:p>
          <a:p>
            <a:pPr>
              <a:spcBef>
                <a:spcPts val="1000"/>
              </a:spcBef>
            </a:pPr>
            <a:r>
              <a:rPr lang="en-GB" sz="2400" dirty="0">
                <a:solidFill>
                  <a:srgbClr val="002060"/>
                </a:solidFill>
                <a:latin typeface="Aleo"/>
                <a:ea typeface="Calibri Light"/>
                <a:cs typeface="Calibri Light"/>
              </a:rPr>
              <a:t>Structured support for education, </a:t>
            </a:r>
            <a:br>
              <a:rPr lang="en-GB" sz="2400" dirty="0">
                <a:solidFill>
                  <a:srgbClr val="002060"/>
                </a:solidFill>
                <a:latin typeface="Aleo"/>
                <a:ea typeface="Calibri Light"/>
                <a:cs typeface="Calibri Light"/>
              </a:rPr>
            </a:br>
            <a:r>
              <a:rPr lang="en-GB" sz="2400" dirty="0">
                <a:solidFill>
                  <a:srgbClr val="002060"/>
                </a:solidFill>
                <a:latin typeface="Aleo"/>
                <a:ea typeface="Calibri Light"/>
                <a:cs typeface="Calibri Light"/>
              </a:rPr>
              <a:t>self-management and behaviour change</a:t>
            </a:r>
            <a:endParaRPr lang="en-US" sz="2400" dirty="0">
              <a:solidFill>
                <a:srgbClr val="002060"/>
              </a:solidFill>
              <a:latin typeface="Aleo"/>
              <a:ea typeface="Calibri Light"/>
              <a:cs typeface="Calibri Light"/>
            </a:endParaRPr>
          </a:p>
          <a:p>
            <a:endParaRPr lang="en-US" dirty="0"/>
          </a:p>
        </p:txBody>
      </p:sp>
    </p:spTree>
    <p:extLst>
      <p:ext uri="{BB962C8B-B14F-4D97-AF65-F5344CB8AC3E}">
        <p14:creationId xmlns:p14="http://schemas.microsoft.com/office/powerpoint/2010/main" val="315944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6BC5D34-50DE-906E-CCE4-5132D10B56C7}"/>
              </a:ext>
            </a:extLst>
          </p:cNvPr>
          <p:cNvSpPr>
            <a:spLocks noGrp="1"/>
          </p:cNvSpPr>
          <p:nvPr>
            <p:ph idx="1"/>
          </p:nvPr>
        </p:nvSpPr>
        <p:spPr>
          <a:xfrm>
            <a:off x="554184" y="969820"/>
            <a:ext cx="11083634" cy="5594722"/>
          </a:xfrm>
        </p:spPr>
        <p:txBody>
          <a:bodyPr vert="horz" lIns="91440" tIns="45720" rIns="91440" bIns="45720" rtlCol="0" anchor="t">
            <a:noAutofit/>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GB" sz="1800" i="0" u="none" strike="noStrike" kern="1200" cap="none" spc="0" normalizeH="0" baseline="0" noProof="0" dirty="0">
                <a:ln>
                  <a:noFill/>
                </a:ln>
                <a:solidFill>
                  <a:srgbClr val="000000"/>
                </a:solidFill>
                <a:effectLst/>
                <a:uLnTx/>
                <a:uFillTx/>
                <a:latin typeface="Open Sans"/>
                <a:ea typeface="+mn-lt"/>
                <a:cs typeface="Calibri Light"/>
              </a:rPr>
              <a:t>Members of the wider </a:t>
            </a:r>
            <a:r>
              <a:rPr lang="en-GB" sz="1800" dirty="0">
                <a:solidFill>
                  <a:srgbClr val="000000"/>
                </a:solidFill>
                <a:latin typeface="Open Sans"/>
                <a:ea typeface="+mn-lt"/>
                <a:cs typeface="Calibri Light"/>
              </a:rPr>
              <a:t>primary care team (e.g. ARRS* roles such as health care assistants and care coordinators) can provide </a:t>
            </a:r>
            <a:r>
              <a:rPr kumimoji="0" lang="en-GB" sz="1800" i="0" u="none" strike="noStrike" kern="1200" cap="none" spc="0" normalizeH="0" baseline="0" noProof="0" dirty="0">
                <a:ln>
                  <a:noFill/>
                </a:ln>
                <a:solidFill>
                  <a:srgbClr val="000000"/>
                </a:solidFill>
                <a:effectLst/>
                <a:uLnTx/>
                <a:uFillTx/>
                <a:latin typeface="Open Sans"/>
                <a:ea typeface="+mn-lt"/>
                <a:cs typeface="Calibri Light"/>
              </a:rPr>
              <a:t>structured support for education, self-management and behaviour change, sharing trusted information from charity and other websites.  The</a:t>
            </a:r>
            <a:r>
              <a:rPr kumimoji="0" lang="en-GB" sz="1800" i="0" u="none" strike="noStrike" kern="1200" cap="none" spc="0" normalizeH="0" baseline="0" noProof="0" dirty="0">
                <a:ln>
                  <a:noFill/>
                </a:ln>
                <a:solidFill>
                  <a:srgbClr val="00B0F0"/>
                </a:solidFill>
                <a:effectLst/>
                <a:uLnTx/>
                <a:uFillTx/>
                <a:latin typeface="Open Sans"/>
                <a:ea typeface="+mn-lt"/>
                <a:cs typeface="Calibri Light"/>
              </a:rPr>
              <a:t> </a:t>
            </a:r>
            <a:r>
              <a:rPr kumimoji="0" lang="en-GB" sz="1800" b="1" i="0" u="none" strike="noStrike" kern="1200" cap="none" spc="0" normalizeH="0" baseline="0" noProof="0" dirty="0">
                <a:ln>
                  <a:noFill/>
                </a:ln>
                <a:solidFill>
                  <a:srgbClr val="00B0F0"/>
                </a:solidFill>
                <a:effectLst/>
                <a:uLnTx/>
                <a:uFillTx/>
                <a:latin typeface="Open Sans"/>
                <a:ea typeface="+mn-lt"/>
                <a:cs typeface="Calibri Light"/>
                <a:hlinkClick r:id="rId2">
                  <a:extLst>
                    <a:ext uri="{A12FA001-AC4F-418D-AE19-62706E023703}">
                      <ahyp:hlinkClr xmlns:ahyp="http://schemas.microsoft.com/office/drawing/2018/hyperlinkcolor" val="tx"/>
                    </a:ext>
                  </a:extLst>
                </a:hlinkClick>
              </a:rPr>
              <a:t>UCLPartners Proactive Care Frameworks</a:t>
            </a:r>
            <a:r>
              <a:rPr kumimoji="0" lang="en-GB" sz="1800" i="0" u="none" strike="noStrike" kern="1200" cap="none" spc="0" normalizeH="0" baseline="0" noProof="0" dirty="0">
                <a:ln>
                  <a:noFill/>
                </a:ln>
                <a:solidFill>
                  <a:srgbClr val="00B0F0"/>
                </a:solidFill>
                <a:effectLst/>
                <a:uLnTx/>
                <a:uFillTx/>
                <a:latin typeface="Open Sans"/>
                <a:ea typeface="+mn-lt"/>
                <a:cs typeface="Calibri Light"/>
                <a:hlinkClick r:id="rId2">
                  <a:extLst>
                    <a:ext uri="{A12FA001-AC4F-418D-AE19-62706E023703}">
                      <ahyp:hlinkClr xmlns:ahyp="http://schemas.microsoft.com/office/drawing/2018/hyperlinkcolor" val="tx"/>
                    </a:ext>
                  </a:extLst>
                </a:hlinkClick>
              </a:rPr>
              <a:t> </a:t>
            </a:r>
            <a:r>
              <a:rPr kumimoji="0" lang="en-GB" sz="1800" i="0" u="none" strike="noStrike" kern="1200" cap="none" spc="0" normalizeH="0" baseline="0" noProof="0" dirty="0">
                <a:ln>
                  <a:noFill/>
                </a:ln>
                <a:solidFill>
                  <a:srgbClr val="000000"/>
                </a:solidFill>
                <a:effectLst/>
                <a:uLnTx/>
                <a:uFillTx/>
                <a:latin typeface="Open Sans"/>
                <a:ea typeface="+mn-lt"/>
                <a:cs typeface="Calibri Light"/>
              </a:rPr>
              <a:t>include education and training resources to support these consultations and educational digital resources to share with patients. </a:t>
            </a:r>
            <a:endParaRPr lang="en-GB" sz="1800" i="0" u="none" strike="noStrike" kern="1200" cap="none" spc="0" normalizeH="0" baseline="0" noProof="0" dirty="0">
              <a:ln>
                <a:noFill/>
              </a:ln>
              <a:solidFill>
                <a:srgbClr val="000000"/>
              </a:solidFill>
              <a:effectLst/>
              <a:uLnTx/>
              <a:uFillTx/>
              <a:latin typeface="Open Sans"/>
              <a:ea typeface="+mn-lt"/>
              <a:cs typeface="Calibri Light"/>
            </a:endParaRPr>
          </a:p>
          <a:p>
            <a:pPr marL="0" marR="0" lvl="0" indent="0" algn="l" defTabSz="914400" rtl="0" eaLnBrk="1" fontAlgn="auto" latinLnBrk="0" hangingPunct="1">
              <a:lnSpc>
                <a:spcPct val="100000"/>
              </a:lnSpc>
              <a:spcBef>
                <a:spcPts val="1200"/>
              </a:spcBef>
              <a:spcAft>
                <a:spcPts val="0"/>
              </a:spcAft>
              <a:buClrTx/>
              <a:buSzTx/>
              <a:buNone/>
              <a:tabLst/>
              <a:defRPr/>
            </a:pPr>
            <a:r>
              <a:rPr kumimoji="0" lang="en-GB" sz="1800" b="1" i="0" u="none" strike="noStrike" kern="1200" cap="none" spc="0" normalizeH="0" baseline="0" noProof="0" dirty="0">
                <a:ln>
                  <a:noFill/>
                </a:ln>
                <a:solidFill>
                  <a:srgbClr val="000000"/>
                </a:solidFill>
                <a:effectLst/>
                <a:uLnTx/>
                <a:uFillTx/>
                <a:latin typeface="Open Sans"/>
                <a:ea typeface="+mn-lt"/>
                <a:cs typeface="Calibri Light"/>
              </a:rPr>
              <a:t>Education</a:t>
            </a:r>
            <a:r>
              <a:rPr kumimoji="0" lang="en-GB" sz="1800" b="0" i="0" u="none" strike="noStrike" kern="1200" cap="none" spc="0" normalizeH="0" baseline="0" noProof="0" dirty="0">
                <a:ln>
                  <a:noFill/>
                </a:ln>
                <a:solidFill>
                  <a:srgbClr val="000000"/>
                </a:solidFill>
                <a:effectLst/>
                <a:uLnTx/>
                <a:uFillTx/>
                <a:latin typeface="Open Sans"/>
                <a:ea typeface="+mn-lt"/>
                <a:cs typeface="Calibri Light"/>
              </a:rPr>
              <a:t> e.g.</a:t>
            </a:r>
            <a:endParaRPr lang="en-GB" sz="1800" b="0" i="0" u="none" strike="noStrike" kern="1200" cap="none" spc="0" normalizeH="0" baseline="0" noProof="0" dirty="0">
              <a:ln>
                <a:noFill/>
              </a:ln>
              <a:solidFill>
                <a:srgbClr val="000000"/>
              </a:solidFill>
              <a:effectLst/>
              <a:uLnTx/>
              <a:uFillTx/>
              <a:latin typeface="Open Sans"/>
              <a:ea typeface="+mn-lt"/>
              <a:cs typeface="Calibri 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Open Sans"/>
                <a:ea typeface="+mn-lt"/>
                <a:cs typeface="Calibri Light"/>
              </a:rPr>
              <a:t>Living with diabetes</a:t>
            </a:r>
            <a:endParaRPr lang="en-GB" sz="1800" b="0" i="0" u="none" strike="noStrike" kern="1200" cap="none" spc="0" normalizeH="0" baseline="0" noProof="0" dirty="0">
              <a:ln>
                <a:noFill/>
              </a:ln>
              <a:solidFill>
                <a:srgbClr val="000000"/>
              </a:solidFill>
              <a:effectLst/>
              <a:uLnTx/>
              <a:uFillTx/>
              <a:latin typeface="Open Sans"/>
              <a:ea typeface="+mn-lt"/>
              <a:cs typeface="Calibri Light"/>
            </a:endParaRPr>
          </a:p>
          <a:p>
            <a:pPr marL="742950" lvl="1" indent="-285750">
              <a:lnSpc>
                <a:spcPct val="100000"/>
              </a:lnSpc>
              <a:spcBef>
                <a:spcPts val="0"/>
              </a:spcBef>
              <a:defRPr/>
            </a:pPr>
            <a:r>
              <a:rPr kumimoji="0" lang="en-GB" sz="1800" b="0" i="0" u="none" strike="noStrike" kern="1200" cap="none" spc="0" normalizeH="0" baseline="0" noProof="0" dirty="0">
                <a:ln>
                  <a:noFill/>
                </a:ln>
                <a:solidFill>
                  <a:srgbClr val="000000"/>
                </a:solidFill>
                <a:effectLst/>
                <a:uLnTx/>
                <a:uFillTx/>
                <a:latin typeface="Open Sans"/>
                <a:ea typeface="+mn-lt"/>
                <a:cs typeface="Calibri Light"/>
              </a:rPr>
              <a:t>What is high blood pressure, cholesterol</a:t>
            </a:r>
            <a:endParaRPr lang="en-GB" sz="1800" b="0" i="0" u="none" strike="noStrike" kern="1200" cap="none" spc="0" normalizeH="0" baseline="0" noProof="0" dirty="0">
              <a:ln>
                <a:noFill/>
              </a:ln>
              <a:solidFill>
                <a:srgbClr val="000000"/>
              </a:solidFill>
              <a:effectLst/>
              <a:uLnTx/>
              <a:uFillTx/>
              <a:latin typeface="Open Sans"/>
              <a:ea typeface="+mn-lt"/>
              <a:cs typeface="Calibri 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0" i="0" u="none" strike="noStrike" kern="1200" cap="none" spc="0" normalizeH="0" baseline="0" noProof="0" dirty="0">
              <a:ln>
                <a:noFill/>
              </a:ln>
              <a:solidFill>
                <a:srgbClr val="000000"/>
              </a:solidFill>
              <a:effectLst/>
              <a:uLnTx/>
              <a:uFillTx/>
              <a:latin typeface="Open Sans"/>
              <a:ea typeface="+mn-lt"/>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en-GB" sz="1800" b="1" i="0" u="none" strike="noStrike" kern="1200" cap="none" spc="0" normalizeH="0" baseline="0" noProof="0" dirty="0">
                <a:ln>
                  <a:noFill/>
                </a:ln>
                <a:solidFill>
                  <a:srgbClr val="000000"/>
                </a:solidFill>
                <a:effectLst/>
                <a:uLnTx/>
                <a:uFillTx/>
                <a:latin typeface="Open Sans"/>
                <a:ea typeface="+mn-lt"/>
                <a:cs typeface="Calibri Light"/>
              </a:rPr>
              <a:t>Self-management</a:t>
            </a:r>
            <a:r>
              <a:rPr kumimoji="0" lang="en-GB" sz="1800" b="0" i="0" u="none" strike="noStrike" kern="1200" cap="none" spc="0" normalizeH="0" baseline="0" noProof="0" dirty="0">
                <a:ln>
                  <a:noFill/>
                </a:ln>
                <a:solidFill>
                  <a:srgbClr val="000000"/>
                </a:solidFill>
                <a:effectLst/>
                <a:uLnTx/>
                <a:uFillTx/>
                <a:latin typeface="Open Sans"/>
                <a:ea typeface="+mn-lt"/>
                <a:cs typeface="Calibri Light"/>
              </a:rPr>
              <a:t> e.g.</a:t>
            </a:r>
            <a:endParaRPr lang="en-GB" sz="1800" b="0" i="0" u="none" strike="noStrike" kern="1200" cap="none" spc="0" normalizeH="0" baseline="0" noProof="0" dirty="0">
              <a:ln>
                <a:noFill/>
              </a:ln>
              <a:solidFill>
                <a:srgbClr val="000000"/>
              </a:solidFill>
              <a:effectLst/>
              <a:uLnTx/>
              <a:uFillTx/>
              <a:latin typeface="Open Sans"/>
              <a:ea typeface="+mn-lt"/>
              <a:cs typeface="Calibri Light"/>
            </a:endParaRPr>
          </a:p>
          <a:p>
            <a:pPr marL="742950" marR="0" lvl="1" indent="-285750" fontAlgn="auto">
              <a:lnSpc>
                <a:spcPct val="100000"/>
              </a:lnSpc>
              <a:spcBef>
                <a:spcPts val="0"/>
              </a:spcBef>
              <a:spcAft>
                <a:spcPts val="0"/>
              </a:spcAft>
              <a:buClrTx/>
              <a:buSzTx/>
              <a:tabLst/>
              <a:defRPr/>
            </a:pPr>
            <a:r>
              <a:rPr lang="en-GB" sz="1800" dirty="0">
                <a:solidFill>
                  <a:srgbClr val="000000"/>
                </a:solidFill>
                <a:latin typeface="Open Sans"/>
                <a:ea typeface="+mn-lt"/>
                <a:cs typeface="Calibri Light"/>
              </a:rPr>
              <a:t>What health checks are needed</a:t>
            </a:r>
          </a:p>
          <a:p>
            <a:pPr marL="742950" marR="0" lvl="1" indent="-285750" fontAlgn="auto">
              <a:lnSpc>
                <a:spcPct val="100000"/>
              </a:lnSpc>
              <a:spcBef>
                <a:spcPts val="0"/>
              </a:spcBef>
              <a:spcAft>
                <a:spcPts val="0"/>
              </a:spcAft>
              <a:buClrTx/>
              <a:buSzTx/>
              <a:tabLst/>
              <a:defRPr/>
            </a:pPr>
            <a:r>
              <a:rPr lang="en-GB" sz="1800" dirty="0">
                <a:solidFill>
                  <a:srgbClr val="000000"/>
                </a:solidFill>
                <a:latin typeface="Open Sans"/>
                <a:ea typeface="+mn-lt"/>
                <a:cs typeface="Calibri Light"/>
              </a:rPr>
              <a:t>How to check your feet, measure your BP</a:t>
            </a:r>
          </a:p>
          <a:p>
            <a:pPr marL="742950" marR="0" lvl="1" indent="-285750" fontAlgn="auto">
              <a:lnSpc>
                <a:spcPct val="100000"/>
              </a:lnSpc>
              <a:spcBef>
                <a:spcPts val="0"/>
              </a:spcBef>
              <a:spcAft>
                <a:spcPts val="0"/>
              </a:spcAft>
              <a:buClrTx/>
              <a:buSzTx/>
              <a:tabLst/>
              <a:defRPr/>
            </a:pPr>
            <a:r>
              <a:rPr lang="en-GB" sz="1800" dirty="0">
                <a:solidFill>
                  <a:srgbClr val="000000"/>
                </a:solidFill>
                <a:latin typeface="Open Sans"/>
                <a:ea typeface="+mn-lt"/>
                <a:cs typeface="Calibri Light"/>
              </a:rPr>
              <a:t>When to seek advice</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endParaRPr lang="en-GB" sz="1800" b="0" i="0" u="none" strike="noStrike" kern="1200" cap="none" spc="0" normalizeH="0" baseline="0" noProof="0" dirty="0">
              <a:ln>
                <a:noFill/>
              </a:ln>
              <a:solidFill>
                <a:srgbClr val="000000"/>
              </a:solidFill>
              <a:effectLst/>
              <a:uLnTx/>
              <a:uFillTx/>
              <a:latin typeface="Open Sans"/>
              <a:ea typeface="+mn-lt"/>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en-GB" sz="1800" b="1" i="0" u="none" strike="noStrike" kern="1200" cap="none" spc="0" normalizeH="0" baseline="0" noProof="0" dirty="0">
                <a:ln>
                  <a:noFill/>
                </a:ln>
                <a:solidFill>
                  <a:srgbClr val="000000"/>
                </a:solidFill>
                <a:effectLst/>
                <a:uLnTx/>
                <a:uFillTx/>
                <a:latin typeface="Open Sans"/>
                <a:ea typeface="+mn-lt"/>
                <a:cs typeface="Calibri Light"/>
              </a:rPr>
              <a:t>Behaviour Change </a:t>
            </a:r>
            <a:r>
              <a:rPr kumimoji="0" lang="en-GB" sz="1800" b="0" i="0" u="none" strike="noStrike" kern="1200" cap="none" spc="0" normalizeH="0" baseline="0" noProof="0" dirty="0">
                <a:ln>
                  <a:noFill/>
                </a:ln>
                <a:solidFill>
                  <a:srgbClr val="000000"/>
                </a:solidFill>
                <a:effectLst/>
                <a:uLnTx/>
                <a:uFillTx/>
                <a:latin typeface="Open Sans"/>
                <a:ea typeface="+mn-lt"/>
                <a:cs typeface="Calibri Light"/>
              </a:rPr>
              <a:t>e.g.</a:t>
            </a:r>
            <a:endParaRPr lang="en-GB" sz="1800" b="0" i="0" u="none" strike="noStrike" kern="1200" cap="none" spc="0" normalizeH="0" baseline="0" noProof="0" dirty="0">
              <a:ln>
                <a:noFill/>
              </a:ln>
              <a:solidFill>
                <a:srgbClr val="000000"/>
              </a:solidFill>
              <a:effectLst/>
              <a:uLnTx/>
              <a:uFillTx/>
              <a:latin typeface="Open Sans"/>
              <a:ea typeface="+mn-lt"/>
              <a:cs typeface="Calibri Light"/>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dirty="0">
                <a:ln>
                  <a:noFill/>
                </a:ln>
                <a:solidFill>
                  <a:srgbClr val="000000"/>
                </a:solidFill>
                <a:effectLst/>
                <a:uLnTx/>
                <a:uFillTx/>
                <a:latin typeface="Open Sans"/>
                <a:ea typeface="+mn-lt"/>
                <a:cs typeface="Calibri Light"/>
              </a:rPr>
              <a:t>Healthy eating </a:t>
            </a:r>
            <a:endParaRPr lang="en-GB" sz="1800" b="0" i="0" u="none" strike="noStrike" kern="1200" cap="none" spc="0" normalizeH="0" baseline="0" noProof="0" dirty="0">
              <a:ln>
                <a:noFill/>
              </a:ln>
              <a:solidFill>
                <a:srgbClr val="000000"/>
              </a:solidFill>
              <a:effectLst/>
              <a:uLnTx/>
              <a:uFillTx/>
              <a:latin typeface="Open Sans"/>
              <a:ea typeface="+mn-lt"/>
              <a:cs typeface="Calibri Light"/>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dirty="0">
                <a:ln>
                  <a:noFill/>
                </a:ln>
                <a:solidFill>
                  <a:schemeClr val="tx1"/>
                </a:solidFill>
                <a:effectLst/>
                <a:uLnTx/>
                <a:uFillTx/>
                <a:latin typeface="Open Sans"/>
                <a:ea typeface="+mn-lt"/>
                <a:cs typeface="Calibri Light"/>
              </a:rPr>
              <a:t>Smoking cessation</a:t>
            </a:r>
            <a:endParaRPr lang="en-GB" sz="1800" dirty="0">
              <a:solidFill>
                <a:schemeClr val="tx1"/>
              </a:solidFill>
              <a:latin typeface="Open Sans"/>
              <a:ea typeface="+mn-lt"/>
              <a:cs typeface="Calibri Light"/>
            </a:endParaRPr>
          </a:p>
          <a:p>
            <a:pPr marL="742950" lvl="1" indent="-285750">
              <a:lnSpc>
                <a:spcPct val="100000"/>
              </a:lnSpc>
              <a:spcBef>
                <a:spcPts val="0"/>
              </a:spcBef>
              <a:buFont typeface="Arial"/>
              <a:buChar char="•"/>
              <a:defRPr/>
            </a:pPr>
            <a:r>
              <a:rPr lang="en-GB" sz="1800" dirty="0">
                <a:latin typeface="Open Sans"/>
                <a:ea typeface="+mn-lt"/>
                <a:cs typeface="Calibri Light"/>
              </a:rPr>
              <a:t>Physical Activity</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800" b="0" i="0" u="none" strike="noStrike" kern="1200" cap="none" spc="0" normalizeH="0" baseline="0" noProof="0" dirty="0">
                <a:ln>
                  <a:noFill/>
                </a:ln>
                <a:solidFill>
                  <a:schemeClr val="tx1"/>
                </a:solidFill>
                <a:effectLst/>
                <a:uLnTx/>
                <a:uFillTx/>
                <a:latin typeface="Open Sans"/>
                <a:ea typeface="+mn-lt"/>
                <a:cs typeface="Calibri Light"/>
              </a:rPr>
              <a:t>Alcohol  </a:t>
            </a:r>
            <a:endParaRPr lang="en-GB" sz="1800" b="0" i="0" u="none" strike="noStrike" kern="1200" cap="none" spc="0" normalizeH="0" baseline="0" noProof="0" dirty="0">
              <a:ln>
                <a:noFill/>
              </a:ln>
              <a:solidFill>
                <a:schemeClr val="tx1"/>
              </a:solidFill>
              <a:effectLst/>
              <a:uLnTx/>
              <a:uFillTx/>
              <a:latin typeface="Open Sans"/>
              <a:ea typeface="+mn-lt"/>
              <a:cs typeface="Calibri Light"/>
            </a:endParaRPr>
          </a:p>
          <a:p>
            <a:endParaRPr lang="en-GB" sz="1800" dirty="0"/>
          </a:p>
        </p:txBody>
      </p:sp>
      <p:sp>
        <p:nvSpPr>
          <p:cNvPr id="7" name="Title 6">
            <a:extLst>
              <a:ext uri="{FF2B5EF4-FFF2-40B4-BE49-F238E27FC236}">
                <a16:creationId xmlns:a16="http://schemas.microsoft.com/office/drawing/2014/main" id="{AF85649E-D669-CBB2-99A4-9559E4D4C0D8}"/>
              </a:ext>
            </a:extLst>
          </p:cNvPr>
          <p:cNvSpPr>
            <a:spLocks noGrp="1"/>
          </p:cNvSpPr>
          <p:nvPr>
            <p:ph type="title"/>
          </p:nvPr>
        </p:nvSpPr>
        <p:spPr>
          <a:xfrm>
            <a:off x="554184" y="213769"/>
            <a:ext cx="6088364" cy="544510"/>
          </a:xfrm>
        </p:spPr>
        <p:txBody>
          <a:bodyPr>
            <a:noAutofit/>
          </a:bodyPr>
          <a:lstStyle/>
          <a:p>
            <a:r>
              <a:rPr lang="en-GB" sz="3400" b="1" dirty="0">
                <a:solidFill>
                  <a:srgbClr val="002060"/>
                </a:solidFill>
                <a:latin typeface="Aleo"/>
                <a:cs typeface="Calibri Light"/>
              </a:rPr>
              <a:t>Proactive Care Consultations</a:t>
            </a:r>
            <a:endParaRPr lang="en-GB" sz="3400" b="1" dirty="0">
              <a:solidFill>
                <a:srgbClr val="002060"/>
              </a:solidFill>
              <a:latin typeface="Aleo"/>
            </a:endParaRPr>
          </a:p>
        </p:txBody>
      </p:sp>
      <p:sp>
        <p:nvSpPr>
          <p:cNvPr id="2" name="Rectangle 1">
            <a:extLst>
              <a:ext uri="{FF2B5EF4-FFF2-40B4-BE49-F238E27FC236}">
                <a16:creationId xmlns:a16="http://schemas.microsoft.com/office/drawing/2014/main" id="{64D3AA37-9ADB-D94A-2F74-0612A1AAC25C}"/>
              </a:ext>
            </a:extLst>
          </p:cNvPr>
          <p:cNvSpPr/>
          <p:nvPr/>
        </p:nvSpPr>
        <p:spPr>
          <a:xfrm>
            <a:off x="6757593" y="5967571"/>
            <a:ext cx="4880224" cy="596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a:t>
            </a:r>
            <a:r>
              <a:rPr lang="en-GB" sz="1200" b="1" dirty="0">
                <a:solidFill>
                  <a:srgbClr val="00B0F0"/>
                </a:solidFill>
                <a:hlinkClick r:id="rId3">
                  <a:extLst>
                    <a:ext uri="{A12FA001-AC4F-418D-AE19-62706E023703}">
                      <ahyp:hlinkClr xmlns:ahyp="http://schemas.microsoft.com/office/drawing/2018/hyperlinkcolor" val="tx"/>
                    </a:ext>
                  </a:extLst>
                </a:hlinkClick>
              </a:rPr>
              <a:t>ARRs: Additional roles reimbursement scheme</a:t>
            </a:r>
            <a:endParaRPr lang="en-GB" sz="1200" b="1" dirty="0">
              <a:solidFill>
                <a:srgbClr val="00B0F0"/>
              </a:solidFill>
            </a:endParaRPr>
          </a:p>
        </p:txBody>
      </p:sp>
    </p:spTree>
    <p:extLst>
      <p:ext uri="{BB962C8B-B14F-4D97-AF65-F5344CB8AC3E}">
        <p14:creationId xmlns:p14="http://schemas.microsoft.com/office/powerpoint/2010/main" val="3155972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6BC5D34-50DE-906E-CCE4-5132D10B56C7}"/>
              </a:ext>
            </a:extLst>
          </p:cNvPr>
          <p:cNvSpPr>
            <a:spLocks noGrp="1"/>
          </p:cNvSpPr>
          <p:nvPr>
            <p:ph idx="1"/>
          </p:nvPr>
        </p:nvSpPr>
        <p:spPr>
          <a:xfrm>
            <a:off x="291212" y="1079277"/>
            <a:ext cx="11147961" cy="5126182"/>
          </a:xfrm>
        </p:spPr>
        <p:txBody>
          <a:bodyPr vert="horz" lIns="91440" tIns="45720" rIns="91440" bIns="45720" rtlCol="0" anchor="t">
            <a:normAutofit/>
          </a:bodyPr>
          <a:lstStyle/>
          <a:p>
            <a:pPr marL="0" indent="0">
              <a:buNone/>
            </a:pPr>
            <a:r>
              <a:rPr lang="en-US" sz="1800" u="sng" dirty="0">
                <a:solidFill>
                  <a:srgbClr val="00B0F0"/>
                </a:solidFill>
                <a:latin typeface="Open Sans"/>
                <a:ea typeface="Calibri"/>
                <a:cs typeface="Calibri"/>
                <a:hlinkClick r:id="rId2">
                  <a:extLst>
                    <a:ext uri="{A12FA001-AC4F-418D-AE19-62706E023703}">
                      <ahyp:hlinkClr xmlns:ahyp="http://schemas.microsoft.com/office/drawing/2018/hyperlinkcolor" val="tx"/>
                    </a:ext>
                  </a:extLst>
                </a:hlinkClick>
              </a:rPr>
              <a:t>Education and training resources:</a:t>
            </a:r>
            <a:endParaRPr lang="en-US" sz="1800" u="sng" dirty="0">
              <a:solidFill>
                <a:srgbClr val="00B0F0"/>
              </a:solidFill>
              <a:latin typeface="Open Sans"/>
              <a:ea typeface="Calibri"/>
              <a:cs typeface="Calibri"/>
            </a:endParaRPr>
          </a:p>
          <a:p>
            <a:r>
              <a:rPr lang="en-US" sz="1800" dirty="0">
                <a:latin typeface="Open Sans"/>
                <a:ea typeface="Open Sans"/>
                <a:cs typeface="Calibri"/>
              </a:rPr>
              <a:t>Recommended training slides</a:t>
            </a:r>
          </a:p>
          <a:p>
            <a:r>
              <a:rPr lang="en-US" sz="1800" dirty="0">
                <a:latin typeface="Open Sans"/>
                <a:ea typeface="Open Sans"/>
                <a:cs typeface="Calibri"/>
              </a:rPr>
              <a:t>Proactive Care Consultations Guide</a:t>
            </a:r>
          </a:p>
          <a:p>
            <a:r>
              <a:rPr lang="en-US" sz="1800" dirty="0">
                <a:latin typeface="Open Sans"/>
                <a:ea typeface="Open Sans"/>
                <a:cs typeface="Calibri"/>
              </a:rPr>
              <a:t>Motivational interviewing</a:t>
            </a:r>
          </a:p>
          <a:p>
            <a:endParaRPr lang="en-GB" sz="1800" dirty="0">
              <a:latin typeface="Open Sans"/>
              <a:ea typeface="Open Sans"/>
              <a:cs typeface="Calibri" panose="020F0502020204030204" pitchFamily="34" charset="0"/>
            </a:endParaRPr>
          </a:p>
        </p:txBody>
      </p:sp>
      <p:sp>
        <p:nvSpPr>
          <p:cNvPr id="7" name="Title 6">
            <a:extLst>
              <a:ext uri="{FF2B5EF4-FFF2-40B4-BE49-F238E27FC236}">
                <a16:creationId xmlns:a16="http://schemas.microsoft.com/office/drawing/2014/main" id="{AF85649E-D669-CBB2-99A4-9559E4D4C0D8}"/>
              </a:ext>
            </a:extLst>
          </p:cNvPr>
          <p:cNvSpPr>
            <a:spLocks noGrp="1"/>
          </p:cNvSpPr>
          <p:nvPr>
            <p:ph type="title"/>
          </p:nvPr>
        </p:nvSpPr>
        <p:spPr>
          <a:xfrm>
            <a:off x="291212" y="270688"/>
            <a:ext cx="10170039" cy="873446"/>
          </a:xfrm>
        </p:spPr>
        <p:txBody>
          <a:bodyPr>
            <a:noAutofit/>
          </a:bodyPr>
          <a:lstStyle/>
          <a:p>
            <a:r>
              <a:rPr lang="en-GB" sz="3200" b="1" dirty="0">
                <a:solidFill>
                  <a:srgbClr val="002060"/>
                </a:solidFill>
                <a:latin typeface="Aleo"/>
                <a:cs typeface="Calibri Light"/>
              </a:rPr>
              <a:t>Resources to Support Proactive Care Consultations</a:t>
            </a:r>
            <a:endParaRPr lang="en-GB" sz="3200" b="1" dirty="0">
              <a:solidFill>
                <a:srgbClr val="002060"/>
              </a:solidFill>
              <a:latin typeface="Aleo"/>
            </a:endParaRPr>
          </a:p>
        </p:txBody>
      </p:sp>
      <p:pic>
        <p:nvPicPr>
          <p:cNvPr id="2" name="Picture 1">
            <a:extLst>
              <a:ext uri="{FF2B5EF4-FFF2-40B4-BE49-F238E27FC236}">
                <a16:creationId xmlns:a16="http://schemas.microsoft.com/office/drawing/2014/main" id="{178FCA70-F50A-19C4-E9D4-EA27D919A426}"/>
              </a:ext>
            </a:extLst>
          </p:cNvPr>
          <p:cNvPicPr>
            <a:picLocks noChangeAspect="1"/>
          </p:cNvPicPr>
          <p:nvPr/>
        </p:nvPicPr>
        <p:blipFill>
          <a:blip r:embed="rId3"/>
          <a:stretch>
            <a:fillRect/>
          </a:stretch>
        </p:blipFill>
        <p:spPr>
          <a:xfrm>
            <a:off x="5559552" y="1393234"/>
            <a:ext cx="6335326" cy="3807288"/>
          </a:xfrm>
          <a:prstGeom prst="rect">
            <a:avLst/>
          </a:prstGeom>
        </p:spPr>
      </p:pic>
      <p:pic>
        <p:nvPicPr>
          <p:cNvPr id="3" name="Picture 2">
            <a:extLst>
              <a:ext uri="{FF2B5EF4-FFF2-40B4-BE49-F238E27FC236}">
                <a16:creationId xmlns:a16="http://schemas.microsoft.com/office/drawing/2014/main" id="{FFBF0AC6-357F-75E9-9A41-D6B71C518C22}"/>
              </a:ext>
            </a:extLst>
          </p:cNvPr>
          <p:cNvPicPr>
            <a:picLocks noChangeAspect="1"/>
          </p:cNvPicPr>
          <p:nvPr/>
        </p:nvPicPr>
        <p:blipFill>
          <a:blip r:embed="rId4"/>
          <a:stretch>
            <a:fillRect/>
          </a:stretch>
        </p:blipFill>
        <p:spPr>
          <a:xfrm>
            <a:off x="291212" y="2672384"/>
            <a:ext cx="5954140" cy="3880809"/>
          </a:xfrm>
          <a:prstGeom prst="rect">
            <a:avLst/>
          </a:prstGeom>
        </p:spPr>
      </p:pic>
    </p:spTree>
    <p:extLst>
      <p:ext uri="{BB962C8B-B14F-4D97-AF65-F5344CB8AC3E}">
        <p14:creationId xmlns:p14="http://schemas.microsoft.com/office/powerpoint/2010/main" val="241064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F0B00AC-267E-9DBF-FD52-B79F399E1DFC}"/>
              </a:ext>
            </a:extLst>
          </p:cNvPr>
          <p:cNvSpPr>
            <a:spLocks noGrp="1"/>
          </p:cNvSpPr>
          <p:nvPr>
            <p:ph type="title"/>
          </p:nvPr>
        </p:nvSpPr>
        <p:spPr>
          <a:xfrm>
            <a:off x="511791" y="1112293"/>
            <a:ext cx="11170693" cy="5190536"/>
          </a:xfrm>
          <a:ln>
            <a:solidFill>
              <a:schemeClr val="tx1"/>
            </a:solid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Open Sans"/>
                <a:ea typeface="Open Sans"/>
                <a:cs typeface="Times New Roman"/>
              </a:rPr>
              <a:t>Education</a:t>
            </a:r>
          </a:p>
          <a:p>
            <a:pPr>
              <a:lnSpc>
                <a:spcPct val="100000"/>
              </a:lnSpc>
              <a:spcBef>
                <a:spcPts val="0"/>
              </a:spcBef>
              <a:defRPr/>
            </a:pPr>
            <a:r>
              <a:rPr lang="en-GB" sz="1400" u="sng" dirty="0">
                <a:solidFill>
                  <a:srgbClr val="00B0F0"/>
                </a:solidFill>
                <a:latin typeface="Open Sans"/>
                <a:ea typeface="Calibri"/>
                <a:cs typeface="Times New Roman"/>
                <a:hlinkClick r:id="rId2">
                  <a:extLst>
                    <a:ext uri="{A12FA001-AC4F-418D-AE19-62706E023703}">
                      <ahyp:hlinkClr xmlns:ahyp="http://schemas.microsoft.com/office/drawing/2018/hyperlinkcolor" val="tx"/>
                    </a:ext>
                  </a:extLst>
                </a:hlinkClick>
              </a:rPr>
              <a:t>Diabetes the basics</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3">
                  <a:extLst>
                    <a:ext uri="{A12FA001-AC4F-418D-AE19-62706E023703}">
                      <ahyp:hlinkClr xmlns:ahyp="http://schemas.microsoft.com/office/drawing/2018/hyperlinkcolor" val="tx"/>
                    </a:ext>
                  </a:extLst>
                </a:hlinkClick>
              </a:rPr>
              <a:t>Diabetes treatment</a:t>
            </a:r>
            <a:r>
              <a:rPr lang="en-GB" sz="1400" u="sng" dirty="0">
                <a:solidFill>
                  <a:srgbClr val="00B0F0"/>
                </a:solidFill>
                <a:latin typeface="Open Sans"/>
                <a:ea typeface="Calibri"/>
                <a:cs typeface="Times New Roman"/>
              </a:rPr>
              <a:t>s</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4">
                  <a:extLst>
                    <a:ext uri="{A12FA001-AC4F-418D-AE19-62706E023703}">
                      <ahyp:hlinkClr xmlns:ahyp="http://schemas.microsoft.com/office/drawing/2018/hyperlinkcolor" val="tx"/>
                    </a:ext>
                  </a:extLst>
                </a:hlinkClick>
              </a:rPr>
              <a:t>Understanding cholesterol</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rPr>
              <a:t>Understanding high blood </a:t>
            </a:r>
            <a:r>
              <a:rPr lang="en-GB" sz="1400" u="sng" dirty="0">
                <a:solidFill>
                  <a:srgbClr val="00B0F0"/>
                </a:solidFill>
                <a:latin typeface="Open Sans"/>
                <a:ea typeface="Calibri"/>
                <a:cs typeface="Times New Roman"/>
                <a:hlinkClick r:id="rId5">
                  <a:extLst>
                    <a:ext uri="{A12FA001-AC4F-418D-AE19-62706E023703}">
                      <ahyp:hlinkClr xmlns:ahyp="http://schemas.microsoft.com/office/drawing/2018/hyperlinkcolor" val="tx"/>
                    </a:ext>
                  </a:extLst>
                </a:hlinkClick>
              </a:rPr>
              <a:t>pressure</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6">
                  <a:extLst>
                    <a:ext uri="{A12FA001-AC4F-418D-AE19-62706E023703}">
                      <ahyp:hlinkClr xmlns:ahyp="http://schemas.microsoft.com/office/drawing/2018/hyperlinkcolor" val="tx"/>
                    </a:ext>
                  </a:extLst>
                </a:hlinkClick>
              </a:rPr>
              <a:t>Risk factors for heart and circulatory disease</a:t>
            </a:r>
            <a:br>
              <a:rPr lang="en-GB" sz="1400" b="1" i="0" u="none" strike="noStrike" kern="1200" cap="none" spc="0" normalizeH="0" baseline="0" noProof="0" dirty="0">
                <a:ln>
                  <a:noFill/>
                </a:ln>
                <a:solidFill>
                  <a:srgbClr val="002060"/>
                </a:solidFill>
                <a:effectLst/>
                <a:uLnTx/>
                <a:uFillTx/>
                <a:latin typeface="Open Sans"/>
                <a:ea typeface="+mn-ea"/>
                <a:cs typeface="Calibri"/>
              </a:rPr>
            </a:br>
            <a:endParaRPr lang="en-GB" sz="1400" b="1" i="0" u="none" strike="noStrike" kern="1200" cap="none" spc="0" normalizeH="0" baseline="0" noProof="0" dirty="0">
              <a:ln>
                <a:noFill/>
              </a:ln>
              <a:solidFill>
                <a:srgbClr val="002060"/>
              </a:solidFill>
              <a:effectLst/>
              <a:uLnTx/>
              <a:uFillTx/>
              <a:latin typeface="Open Sans"/>
              <a:ea typeface="+mn-lt"/>
              <a:cs typeface="Times New Roman"/>
            </a:endParaRPr>
          </a:p>
          <a:p>
            <a:pPr>
              <a:lnSpc>
                <a:spcPct val="100000"/>
              </a:lnSpc>
              <a:spcBef>
                <a:spcPts val="0"/>
              </a:spcBef>
              <a:defRPr/>
            </a:pPr>
            <a:r>
              <a:rPr kumimoji="0" lang="en-GB" sz="1400" b="1" i="0" u="none" strike="noStrike" kern="1200" cap="none" spc="0" normalizeH="0" baseline="0" noProof="0" dirty="0">
                <a:ln>
                  <a:noFill/>
                </a:ln>
                <a:solidFill>
                  <a:schemeClr val="tx1"/>
                </a:solidFill>
                <a:effectLst/>
                <a:uLnTx/>
                <a:uFillTx/>
                <a:latin typeface="Open Sans"/>
                <a:ea typeface="Open Sans"/>
                <a:cs typeface="Open Sans"/>
              </a:rPr>
              <a:t>Self-management</a:t>
            </a:r>
            <a:br>
              <a:rPr lang="en-GB" sz="1400" b="1" i="0" u="none" strike="noStrike" kern="1200" cap="none" spc="0" normalizeH="0" baseline="0" noProof="0" dirty="0">
                <a:ln>
                  <a:noFill/>
                </a:ln>
                <a:solidFill>
                  <a:srgbClr val="002060"/>
                </a:solidFill>
                <a:effectLst/>
                <a:uLnTx/>
                <a:uFillTx/>
                <a:latin typeface="Open Sans"/>
                <a:ea typeface="+mn-ea"/>
                <a:cs typeface="+mn-cs"/>
              </a:rPr>
            </a:br>
            <a:r>
              <a:rPr lang="en-GB" sz="1400" u="sng" dirty="0">
                <a:solidFill>
                  <a:srgbClr val="00B0F0"/>
                </a:solidFill>
                <a:latin typeface="Open Sans"/>
                <a:ea typeface="Calibri"/>
                <a:cs typeface="Times New Roman"/>
                <a:hlinkClick r:id="rId7">
                  <a:extLst>
                    <a:ext uri="{A12FA001-AC4F-418D-AE19-62706E023703}">
                      <ahyp:hlinkClr xmlns:ahyp="http://schemas.microsoft.com/office/drawing/2018/hyperlinkcolor" val="tx"/>
                    </a:ext>
                  </a:extLst>
                </a:hlinkClick>
              </a:rPr>
              <a:t>Living with Type 2 Diabetes video </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8">
                  <a:extLst>
                    <a:ext uri="{A12FA001-AC4F-418D-AE19-62706E023703}">
                      <ahyp:hlinkClr xmlns:ahyp="http://schemas.microsoft.com/office/drawing/2018/hyperlinkcolor" val="tx"/>
                    </a:ext>
                  </a:extLst>
                </a:hlinkClick>
              </a:rPr>
              <a:t>What health checks do you need when you have Diabetes</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9">
                  <a:extLst>
                    <a:ext uri="{A12FA001-AC4F-418D-AE19-62706E023703}">
                      <ahyp:hlinkClr xmlns:ahyp="http://schemas.microsoft.com/office/drawing/2018/hyperlinkcolor" val="tx"/>
                    </a:ext>
                  </a:extLst>
                </a:hlinkClick>
              </a:rPr>
              <a:t>Diabetes: Tips for healthy eating</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10">
                  <a:extLst>
                    <a:ext uri="{A12FA001-AC4F-418D-AE19-62706E023703}">
                      <ahyp:hlinkClr xmlns:ahyp="http://schemas.microsoft.com/office/drawing/2018/hyperlinkcolor" val="tx"/>
                    </a:ext>
                  </a:extLst>
                </a:hlinkClick>
              </a:rPr>
              <a:t>Taking care of your feet</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11">
                  <a:extLst>
                    <a:ext uri="{A12FA001-AC4F-418D-AE19-62706E023703}">
                      <ahyp:hlinkClr xmlns:ahyp="http://schemas.microsoft.com/office/drawing/2018/hyperlinkcolor" val="tx"/>
                    </a:ext>
                  </a:extLst>
                </a:hlinkClick>
              </a:rPr>
              <a:t>How to test blood sugar level</a:t>
            </a:r>
            <a:br>
              <a:rPr lang="en-GB" sz="1400" u="sng" dirty="0">
                <a:solidFill>
                  <a:srgbClr val="00B0F0"/>
                </a:solidFill>
                <a:latin typeface="Open Sans"/>
                <a:cs typeface="Times New Roman" panose="02020603050405020304" pitchFamily="18" charset="0"/>
              </a:rPr>
            </a:br>
            <a:r>
              <a:rPr lang="en-US" sz="1400" u="sng" dirty="0">
                <a:solidFill>
                  <a:srgbClr val="00B0F0"/>
                </a:solidFill>
                <a:latin typeface="Open Sans"/>
                <a:ea typeface="Calibri"/>
                <a:cs typeface="Times New Roman"/>
                <a:hlinkClick r:id="rId12">
                  <a:extLst>
                    <a:ext uri="{A12FA001-AC4F-418D-AE19-62706E023703}">
                      <ahyp:hlinkClr xmlns:ahyp="http://schemas.microsoft.com/office/drawing/2018/hyperlinkcolor" val="tx"/>
                    </a:ext>
                  </a:extLst>
                </a:hlinkClick>
              </a:rPr>
              <a:t>How to choose a blood pressure monitor</a:t>
            </a:r>
            <a:br>
              <a:rPr lang="en-US" sz="1400" u="sng" dirty="0">
                <a:solidFill>
                  <a:srgbClr val="00B0F0"/>
                </a:solidFill>
                <a:latin typeface="Open Sans"/>
                <a:cs typeface="Times New Roman" panose="02020603050405020304" pitchFamily="18" charset="0"/>
              </a:rPr>
            </a:br>
            <a:r>
              <a:rPr lang="en-US" sz="1400" u="sng" dirty="0">
                <a:solidFill>
                  <a:srgbClr val="00B0F0"/>
                </a:solidFill>
                <a:latin typeface="Open Sans"/>
                <a:ea typeface="Calibri"/>
                <a:cs typeface="Times New Roman"/>
                <a:hlinkClick r:id="rId13">
                  <a:extLst>
                    <a:ext uri="{A12FA001-AC4F-418D-AE19-62706E023703}">
                      <ahyp:hlinkClr xmlns:ahyp="http://schemas.microsoft.com/office/drawing/2018/hyperlinkcolor" val="tx"/>
                    </a:ext>
                  </a:extLst>
                </a:hlinkClick>
              </a:rPr>
              <a:t>How to check your blood pressure (video)</a:t>
            </a:r>
            <a:br>
              <a:rPr lang="en-GB" sz="1400" dirty="0">
                <a:solidFill>
                  <a:srgbClr val="00B0F0"/>
                </a:solidFill>
                <a:latin typeface="Open Sans"/>
                <a:ea typeface="+mn-ea"/>
                <a:cs typeface="+mn-cs"/>
              </a:rPr>
            </a:br>
            <a:br>
              <a:rPr lang="en-GB" sz="1400" b="1" i="0" kern="1200" dirty="0">
                <a:solidFill>
                  <a:srgbClr val="002060"/>
                </a:solidFill>
                <a:latin typeface="Open Sans"/>
                <a:ea typeface="+mn-ea"/>
                <a:cs typeface="+mn-cs"/>
              </a:rPr>
            </a:br>
            <a:r>
              <a:rPr kumimoji="0" lang="en-GB" sz="1400" b="1" i="0" u="none" strike="noStrike" kern="1200" cap="none" spc="0" normalizeH="0" baseline="0" noProof="0" dirty="0">
                <a:ln>
                  <a:noFill/>
                </a:ln>
                <a:solidFill>
                  <a:schemeClr val="tx1"/>
                </a:solidFill>
                <a:effectLst/>
                <a:uLnTx/>
                <a:uFillTx/>
                <a:latin typeface="Open Sans"/>
                <a:ea typeface="Open Sans"/>
                <a:cs typeface="Open Sans"/>
              </a:rPr>
              <a:t>Behaviour Change</a:t>
            </a:r>
            <a:endParaRPr lang="en-GB" sz="1400" b="1" i="0" u="none" strike="noStrike" kern="1200" cap="none" spc="0" normalizeH="0" baseline="0" noProof="0" dirty="0">
              <a:ln>
                <a:noFill/>
              </a:ln>
              <a:solidFill>
                <a:schemeClr val="tx1"/>
              </a:solidFill>
              <a:effectLst/>
              <a:uLnTx/>
              <a:uFillTx/>
              <a:latin typeface="Open Sans"/>
              <a:ea typeface="Open Sans"/>
              <a:cs typeface="Open Sans"/>
            </a:endParaRPr>
          </a:p>
          <a:p>
            <a:pPr marR="0" lvl="0" algn="l" defTabSz="914400" rtl="0" eaLnBrk="1" fontAlgn="auto" latinLnBrk="0" hangingPunct="1">
              <a:lnSpc>
                <a:spcPct val="100000"/>
              </a:lnSpc>
              <a:spcBef>
                <a:spcPts val="0"/>
              </a:spcBef>
              <a:spcAft>
                <a:spcPts val="0"/>
              </a:spcAft>
              <a:buClrTx/>
              <a:buSzTx/>
              <a:tabLst/>
              <a:defRPr/>
            </a:pPr>
            <a:r>
              <a:rPr lang="en-GB" sz="1400" u="sng" dirty="0">
                <a:solidFill>
                  <a:srgbClr val="00B0F0"/>
                </a:solidFill>
                <a:latin typeface="Open Sans"/>
                <a:ea typeface="Calibri"/>
                <a:cs typeface="Times New Roman"/>
                <a:hlinkClick r:id="rId14">
                  <a:extLst>
                    <a:ext uri="{A12FA001-AC4F-418D-AE19-62706E023703}">
                      <ahyp:hlinkClr xmlns:ahyp="http://schemas.microsoft.com/office/drawing/2018/hyperlinkcolor" val="tx"/>
                    </a:ext>
                  </a:extLst>
                </a:hlinkClick>
              </a:rPr>
              <a:t>Eat well</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15">
                  <a:extLst>
                    <a:ext uri="{A12FA001-AC4F-418D-AE19-62706E023703}">
                      <ahyp:hlinkClr xmlns:ahyp="http://schemas.microsoft.com/office/drawing/2018/hyperlinkcolor" val="tx"/>
                    </a:ext>
                  </a:extLst>
                </a:hlinkClick>
              </a:rPr>
              <a:t>Get active</a:t>
            </a:r>
            <a:br>
              <a:rPr lang="en-GB" sz="1400" u="sng" dirty="0">
                <a:solidFill>
                  <a:srgbClr val="00B0F0"/>
                </a:solidFill>
                <a:latin typeface="Open Sans"/>
                <a:cs typeface="Times New Roman" panose="02020603050405020304" pitchFamily="18" charset="0"/>
              </a:rPr>
            </a:br>
            <a:r>
              <a:rPr lang="en-US" sz="1400" u="sng" dirty="0">
                <a:solidFill>
                  <a:srgbClr val="00B0F0"/>
                </a:solidFill>
                <a:latin typeface="Open Sans"/>
                <a:ea typeface="Calibri"/>
                <a:cs typeface="Times New Roman"/>
                <a:hlinkClick r:id="rId16">
                  <a:extLst>
                    <a:ext uri="{A12FA001-AC4F-418D-AE19-62706E023703}">
                      <ahyp:hlinkClr xmlns:ahyp="http://schemas.microsoft.com/office/drawing/2018/hyperlinkcolor" val="tx"/>
                    </a:ext>
                  </a:extLst>
                </a:hlinkClick>
              </a:rPr>
              <a:t>Get active indoors</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17">
                  <a:extLst>
                    <a:ext uri="{A12FA001-AC4F-418D-AE19-62706E023703}">
                      <ahyp:hlinkClr xmlns:ahyp="http://schemas.microsoft.com/office/drawing/2018/hyperlinkcolor" val="tx"/>
                    </a:ext>
                  </a:extLst>
                </a:hlinkClick>
              </a:rPr>
              <a:t>Ways to move</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18">
                  <a:extLst>
                    <a:ext uri="{A12FA001-AC4F-418D-AE19-62706E023703}">
                      <ahyp:hlinkClr xmlns:ahyp="http://schemas.microsoft.com/office/drawing/2018/hyperlinkcolor" val="tx"/>
                    </a:ext>
                  </a:extLst>
                </a:hlinkClick>
              </a:rPr>
              <a:t>Quit smoking</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19">
                  <a:extLst>
                    <a:ext uri="{A12FA001-AC4F-418D-AE19-62706E023703}">
                      <ahyp:hlinkClr xmlns:ahyp="http://schemas.microsoft.com/office/drawing/2018/hyperlinkcolor" val="tx"/>
                    </a:ext>
                  </a:extLst>
                </a:hlinkClick>
              </a:rPr>
              <a:t>Drink Less</a:t>
            </a:r>
            <a:endParaRPr lang="en-GB" sz="1400" i="0" u="none" strike="noStrike" kern="1200" cap="none" spc="0" normalizeH="0" baseline="0" noProof="0" dirty="0">
              <a:ln>
                <a:noFill/>
              </a:ln>
              <a:solidFill>
                <a:srgbClr val="00B0F0"/>
              </a:solidFill>
              <a:effectLst/>
              <a:uLnTx/>
              <a:uFillTx/>
              <a:latin typeface="Open Sans"/>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
              <a:ea typeface="+mn-ea"/>
              <a:cs typeface="+mn-cs"/>
            </a:endParaRPr>
          </a:p>
          <a:p>
            <a:pPr marL="0" indent="0">
              <a:buNone/>
            </a:pPr>
            <a:endParaRPr lang="en-GB" sz="1400" dirty="0"/>
          </a:p>
        </p:txBody>
      </p:sp>
      <p:sp>
        <p:nvSpPr>
          <p:cNvPr id="13" name="Title 1">
            <a:extLst>
              <a:ext uri="{FF2B5EF4-FFF2-40B4-BE49-F238E27FC236}">
                <a16:creationId xmlns:a16="http://schemas.microsoft.com/office/drawing/2014/main" id="{B2A2DBC1-2C42-CC13-FD3D-AA880723E495}"/>
              </a:ext>
            </a:extLst>
          </p:cNvPr>
          <p:cNvSpPr txBox="1">
            <a:spLocks/>
          </p:cNvSpPr>
          <p:nvPr/>
        </p:nvSpPr>
        <p:spPr>
          <a:xfrm>
            <a:off x="511791" y="200359"/>
            <a:ext cx="9444678" cy="5445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0" i="0" kern="1200">
                <a:solidFill>
                  <a:srgbClr val="42B6E6"/>
                </a:solidFill>
                <a:latin typeface="+mj-lt"/>
                <a:ea typeface="+mj-ea"/>
                <a:cs typeface="Calibri Light" panose="020F0302020204030204" pitchFamily="34" charset="0"/>
              </a:defRPr>
            </a:lvl1pPr>
          </a:lstStyle>
          <a:p>
            <a:r>
              <a:rPr lang="en-GB" sz="3400" b="1" dirty="0">
                <a:solidFill>
                  <a:srgbClr val="002060"/>
                </a:solidFill>
                <a:latin typeface="Aleo"/>
                <a:cs typeface="Calibri Light"/>
              </a:rPr>
              <a:t>Resources for Patients</a:t>
            </a:r>
          </a:p>
        </p:txBody>
      </p:sp>
    </p:spTree>
    <p:extLst>
      <p:ext uri="{BB962C8B-B14F-4D97-AF65-F5344CB8AC3E}">
        <p14:creationId xmlns:p14="http://schemas.microsoft.com/office/powerpoint/2010/main" val="2362762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4">
            <a:extLst>
              <a:ext uri="{FF2B5EF4-FFF2-40B4-BE49-F238E27FC236}">
                <a16:creationId xmlns:a16="http://schemas.microsoft.com/office/drawing/2014/main" id="{BDB056D2-D794-7CFD-5477-D161A2B7FB8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167438" y="0"/>
            <a:ext cx="6024561" cy="6857999"/>
          </a:xfrm>
          <a:prstGeom prst="rect">
            <a:avLst/>
          </a:prstGeom>
        </p:spPr>
      </p:pic>
      <p:sp>
        <p:nvSpPr>
          <p:cNvPr id="19" name="Rectangle 18">
            <a:extLst>
              <a:ext uri="{FF2B5EF4-FFF2-40B4-BE49-F238E27FC236}">
                <a16:creationId xmlns:a16="http://schemas.microsoft.com/office/drawing/2014/main" id="{E3AD6D0B-23FE-DCEF-055C-E0CF6B0E416A}"/>
              </a:ext>
            </a:extLst>
          </p:cNvPr>
          <p:cNvSpPr/>
          <p:nvPr/>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3" name="Title 2">
            <a:extLst>
              <a:ext uri="{FF2B5EF4-FFF2-40B4-BE49-F238E27FC236}">
                <a16:creationId xmlns:a16="http://schemas.microsoft.com/office/drawing/2014/main" id="{0A9F923C-4401-A478-63D7-4A32BCC4EDB3}"/>
              </a:ext>
            </a:extLst>
          </p:cNvPr>
          <p:cNvSpPr>
            <a:spLocks noGrp="1"/>
          </p:cNvSpPr>
          <p:nvPr>
            <p:ph type="title"/>
          </p:nvPr>
        </p:nvSpPr>
        <p:spPr>
          <a:xfrm>
            <a:off x="443429" y="98884"/>
            <a:ext cx="2511311" cy="1325563"/>
          </a:xfrm>
        </p:spPr>
        <p:txBody>
          <a:bodyPr>
            <a:normAutofit/>
          </a:bodyPr>
          <a:lstStyle/>
          <a:p>
            <a:r>
              <a:rPr lang="en-US" sz="3400" dirty="0">
                <a:solidFill>
                  <a:srgbClr val="002060"/>
                </a:solidFill>
              </a:rPr>
              <a:t>Thank you</a:t>
            </a:r>
          </a:p>
        </p:txBody>
      </p:sp>
      <p:sp>
        <p:nvSpPr>
          <p:cNvPr id="4" name="Content Placeholder 3">
            <a:extLst>
              <a:ext uri="{FF2B5EF4-FFF2-40B4-BE49-F238E27FC236}">
                <a16:creationId xmlns:a16="http://schemas.microsoft.com/office/drawing/2014/main" id="{C4E7CAEF-AB42-0D93-45AE-A88906200880}"/>
              </a:ext>
            </a:extLst>
          </p:cNvPr>
          <p:cNvSpPr>
            <a:spLocks noGrp="1"/>
          </p:cNvSpPr>
          <p:nvPr>
            <p:ph sz="half" idx="1"/>
          </p:nvPr>
        </p:nvSpPr>
        <p:spPr/>
        <p:txBody>
          <a:bodyPr vert="horz" lIns="91440" tIns="45720" rIns="91440" bIns="45720" rtlCol="0" anchor="t">
            <a:normAutofit/>
          </a:bodyPr>
          <a:lstStyle/>
          <a:p>
            <a:pPr>
              <a:lnSpc>
                <a:spcPct val="100000"/>
              </a:lnSpc>
              <a:spcAft>
                <a:spcPts val="1800"/>
              </a:spcAft>
            </a:pPr>
            <a:r>
              <a:rPr lang="en-US" sz="1800" b="1" dirty="0">
                <a:solidFill>
                  <a:srgbClr val="002060"/>
                </a:solidFill>
                <a:latin typeface="Open Sans"/>
                <a:ea typeface="Open Sans"/>
                <a:cs typeface="Open Sans"/>
              </a:rPr>
              <a:t>Sign up to our monthly newsletter to </a:t>
            </a:r>
            <a:br>
              <a:rPr lang="en-US" sz="1800" b="1" dirty="0">
                <a:solidFill>
                  <a:srgbClr val="002060"/>
                </a:solidFill>
              </a:rPr>
            </a:br>
            <a:r>
              <a:rPr lang="en-US" sz="1800" b="1" dirty="0">
                <a:solidFill>
                  <a:srgbClr val="002060"/>
                </a:solidFill>
                <a:latin typeface="Open Sans"/>
                <a:ea typeface="Open Sans"/>
                <a:cs typeface="Open Sans"/>
              </a:rPr>
              <a:t>receive the latest news, opportunities </a:t>
            </a:r>
            <a:br>
              <a:rPr lang="en-US" sz="1800" b="1" dirty="0">
                <a:solidFill>
                  <a:srgbClr val="002060"/>
                </a:solidFill>
              </a:rPr>
            </a:br>
            <a:r>
              <a:rPr lang="en-US" sz="1800" b="1" dirty="0">
                <a:solidFill>
                  <a:srgbClr val="002060"/>
                </a:solidFill>
                <a:latin typeface="Open Sans"/>
                <a:ea typeface="Open Sans"/>
                <a:cs typeface="Open Sans"/>
              </a:rPr>
              <a:t>and events from UCLPartners</a:t>
            </a:r>
          </a:p>
          <a:p>
            <a:pPr marL="503555" lvl="2">
              <a:spcBef>
                <a:spcPts val="300"/>
              </a:spcBef>
              <a:spcAft>
                <a:spcPts val="1500"/>
              </a:spcAft>
            </a:pPr>
            <a:r>
              <a:rPr lang="en-US" sz="1800" b="1" dirty="0">
                <a:solidFill>
                  <a:srgbClr val="002060"/>
                </a:solidFill>
                <a:latin typeface="Open Sans"/>
                <a:ea typeface="Open Sans"/>
                <a:cs typeface="Open Sans"/>
                <a:hlinkClick r:id="rId3">
                  <a:extLst>
                    <a:ext uri="{A12FA001-AC4F-418D-AE19-62706E023703}">
                      <ahyp:hlinkClr xmlns:ahyp="http://schemas.microsoft.com/office/drawing/2018/hyperlinkcolor" val="tx"/>
                    </a:ext>
                  </a:extLst>
                </a:hlinkClick>
              </a:rPr>
              <a:t>UCLPartners.com/newsletter</a:t>
            </a:r>
            <a:endParaRPr lang="en-US" sz="1800" b="1" dirty="0">
              <a:solidFill>
                <a:srgbClr val="002060"/>
              </a:solidFill>
              <a:latin typeface="Open Sans"/>
              <a:ea typeface="Open Sans"/>
              <a:cs typeface="Open Sans"/>
            </a:endParaRPr>
          </a:p>
          <a:p>
            <a:pPr marL="503555" lvl="2">
              <a:spcBef>
                <a:spcPts val="300"/>
              </a:spcBef>
              <a:spcAft>
                <a:spcPts val="1500"/>
              </a:spcAft>
            </a:pPr>
            <a:endParaRPr lang="en-US" sz="1800" b="1" dirty="0">
              <a:solidFill>
                <a:srgbClr val="002060"/>
              </a:solidFill>
              <a:latin typeface="Open Sans"/>
              <a:ea typeface="Calibri"/>
              <a:cs typeface="Calibri"/>
            </a:endParaRPr>
          </a:p>
          <a:p>
            <a:pPr marL="503555" lvl="2">
              <a:spcBef>
                <a:spcPts val="300"/>
              </a:spcBef>
              <a:spcAft>
                <a:spcPts val="1500"/>
              </a:spcAft>
            </a:pPr>
            <a:r>
              <a:rPr lang="en-US" sz="1800" b="1" dirty="0">
                <a:solidFill>
                  <a:srgbClr val="002060"/>
                </a:solidFill>
                <a:latin typeface="Open Sans"/>
                <a:ea typeface="Open Sans"/>
                <a:cs typeface="Open Sans"/>
                <a:hlinkClick r:id="rId4">
                  <a:extLst>
                    <a:ext uri="{A12FA001-AC4F-418D-AE19-62706E023703}">
                      <ahyp:hlinkClr xmlns:ahyp="http://schemas.microsoft.com/office/drawing/2018/hyperlinkcolor" val="tx"/>
                    </a:ext>
                  </a:extLst>
                </a:hlinkClick>
              </a:rPr>
              <a:t>www.uclpartners.com</a:t>
            </a:r>
            <a:r>
              <a:rPr lang="en-US" sz="1800" b="1" dirty="0">
                <a:solidFill>
                  <a:srgbClr val="002060"/>
                </a:solidFill>
                <a:latin typeface="Open Sans"/>
                <a:ea typeface="Open Sans"/>
                <a:cs typeface="Open Sans"/>
              </a:rPr>
              <a:t>             </a:t>
            </a:r>
          </a:p>
          <a:p>
            <a:pPr marL="503555" lvl="2">
              <a:spcBef>
                <a:spcPts val="300"/>
              </a:spcBef>
              <a:spcAft>
                <a:spcPts val="1500"/>
              </a:spcAft>
            </a:pPr>
            <a:r>
              <a:rPr lang="en-US" sz="1800" b="1" dirty="0">
                <a:solidFill>
                  <a:srgbClr val="002060"/>
                </a:solidFill>
                <a:latin typeface="Open Sans"/>
                <a:ea typeface="Open Sans"/>
                <a:cs typeface="Open Sans"/>
                <a:hlinkClick r:id="rId5">
                  <a:extLst>
                    <a:ext uri="{A12FA001-AC4F-418D-AE19-62706E023703}">
                      <ahyp:hlinkClr xmlns:ahyp="http://schemas.microsoft.com/office/drawing/2018/hyperlinkcolor" val="tx"/>
                    </a:ext>
                  </a:extLst>
                </a:hlinkClick>
              </a:rPr>
              <a:t>@uclpartners</a:t>
            </a:r>
            <a:r>
              <a:rPr lang="en-US" sz="1800" b="1" dirty="0">
                <a:solidFill>
                  <a:srgbClr val="002060"/>
                </a:solidFill>
                <a:latin typeface="Open Sans"/>
                <a:ea typeface="Open Sans"/>
                <a:cs typeface="Open Sans"/>
              </a:rPr>
              <a:t>             </a:t>
            </a:r>
          </a:p>
          <a:p>
            <a:pPr marL="503555" lvl="2">
              <a:spcBef>
                <a:spcPts val="300"/>
              </a:spcBef>
              <a:spcAft>
                <a:spcPts val="1500"/>
              </a:spcAft>
            </a:pPr>
            <a:r>
              <a:rPr lang="en-US" sz="1800" b="1" dirty="0">
                <a:solidFill>
                  <a:srgbClr val="002060"/>
                </a:solidFill>
                <a:latin typeface="Open Sans"/>
                <a:ea typeface="Open Sans"/>
                <a:cs typeface="Open Sans"/>
                <a:hlinkClick r:id="rId6">
                  <a:extLst>
                    <a:ext uri="{A12FA001-AC4F-418D-AE19-62706E023703}">
                      <ahyp:hlinkClr xmlns:ahyp="http://schemas.microsoft.com/office/drawing/2018/hyperlinkcolor" val="tx"/>
                    </a:ext>
                  </a:extLst>
                </a:hlinkClick>
              </a:rPr>
              <a:t>linkedin/company/uclpartners</a:t>
            </a:r>
            <a:endParaRPr lang="en-US" sz="1800" b="1" dirty="0">
              <a:solidFill>
                <a:srgbClr val="002060"/>
              </a:solidFill>
              <a:latin typeface="Open Sans"/>
              <a:ea typeface="Open Sans"/>
              <a:cs typeface="Open Sans"/>
            </a:endParaRPr>
          </a:p>
          <a:p>
            <a:pPr marL="503555" lvl="2">
              <a:spcBef>
                <a:spcPts val="300"/>
              </a:spcBef>
              <a:spcAft>
                <a:spcPts val="1500"/>
              </a:spcAft>
            </a:pPr>
            <a:r>
              <a:rPr lang="en-GB" sz="1800" b="1" dirty="0">
                <a:solidFill>
                  <a:srgbClr val="002060"/>
                </a:solidFill>
                <a:latin typeface="Open Sans"/>
                <a:ea typeface="Calibri"/>
                <a:cs typeface="Calibri"/>
                <a:hlinkClick r:id="rId7">
                  <a:extLst>
                    <a:ext uri="{A12FA001-AC4F-418D-AE19-62706E023703}">
                      <ahyp:hlinkClr xmlns:ahyp="http://schemas.microsoft.com/office/drawing/2018/hyperlinkcolor" val="tx"/>
                    </a:ext>
                  </a:extLst>
                </a:hlinkClick>
              </a:rPr>
              <a:t>CVDACTION@uclpartners.com</a:t>
            </a:r>
            <a:endParaRPr lang="en-US" sz="1800" b="1" dirty="0">
              <a:solidFill>
                <a:srgbClr val="002060"/>
              </a:solidFill>
              <a:latin typeface="Open Sans"/>
            </a:endParaRPr>
          </a:p>
          <a:p>
            <a:pPr marL="0" lvl="1">
              <a:spcAft>
                <a:spcPts val="1500"/>
              </a:spcAft>
            </a:pPr>
            <a:endParaRPr lang="en-US" sz="1800" dirty="0">
              <a:solidFill>
                <a:schemeClr val="accent1"/>
              </a:solidFill>
            </a:endParaRPr>
          </a:p>
          <a:p>
            <a:endParaRPr lang="en-US" sz="1800" dirty="0">
              <a:solidFill>
                <a:schemeClr val="accent1"/>
              </a:solidFill>
            </a:endParaRPr>
          </a:p>
        </p:txBody>
      </p:sp>
      <p:pic>
        <p:nvPicPr>
          <p:cNvPr id="11" name="Picture 10" descr="Logo, icon&#10;&#10;Description automatically generated">
            <a:extLst>
              <a:ext uri="{FF2B5EF4-FFF2-40B4-BE49-F238E27FC236}">
                <a16:creationId xmlns:a16="http://schemas.microsoft.com/office/drawing/2014/main" id="{F2029A40-033B-A93F-8A91-C812D61206A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97112" y="3310267"/>
            <a:ext cx="401901" cy="401901"/>
          </a:xfrm>
          <a:prstGeom prst="rect">
            <a:avLst/>
          </a:prstGeom>
        </p:spPr>
      </p:pic>
      <p:pic>
        <p:nvPicPr>
          <p:cNvPr id="12" name="Picture 11">
            <a:extLst>
              <a:ext uri="{FF2B5EF4-FFF2-40B4-BE49-F238E27FC236}">
                <a16:creationId xmlns:a16="http://schemas.microsoft.com/office/drawing/2014/main" id="{810F488E-CD09-D67B-752E-A7ECF0E54C6E}"/>
              </a:ext>
            </a:extLst>
          </p:cNvPr>
          <p:cNvPicPr>
            <a:picLocks noChangeAspect="1"/>
          </p:cNvPicPr>
          <p:nvPr/>
        </p:nvPicPr>
        <p:blipFill>
          <a:blip r:embed="rId9" cstate="screen">
            <a:extLst>
              <a:ext uri="{28A0092B-C50C-407E-A947-70E740481C1C}">
                <a14:useLocalDpi xmlns:a14="http://schemas.microsoft.com/office/drawing/2010/main" val="0"/>
              </a:ext>
            </a:extLst>
          </a:blip>
          <a:srcRect/>
          <a:stretch/>
        </p:blipFill>
        <p:spPr>
          <a:xfrm>
            <a:off x="597112" y="3774140"/>
            <a:ext cx="401901" cy="401901"/>
          </a:xfrm>
          <a:prstGeom prst="rect">
            <a:avLst/>
          </a:prstGeom>
        </p:spPr>
      </p:pic>
      <p:pic>
        <p:nvPicPr>
          <p:cNvPr id="13" name="Picture 12">
            <a:extLst>
              <a:ext uri="{FF2B5EF4-FFF2-40B4-BE49-F238E27FC236}">
                <a16:creationId xmlns:a16="http://schemas.microsoft.com/office/drawing/2014/main" id="{A42A72C0-B20A-0387-C148-006032A537D1}"/>
              </a:ext>
            </a:extLst>
          </p:cNvPr>
          <p:cNvPicPr>
            <a:picLocks noChangeAspect="1"/>
          </p:cNvPicPr>
          <p:nvPr/>
        </p:nvPicPr>
        <p:blipFill>
          <a:blip r:embed="rId10" cstate="screen">
            <a:extLst>
              <a:ext uri="{28A0092B-C50C-407E-A947-70E740481C1C}">
                <a14:useLocalDpi xmlns:a14="http://schemas.microsoft.com/office/drawing/2010/main" val="0"/>
              </a:ext>
            </a:extLst>
          </a:blip>
          <a:srcRect/>
          <a:stretch/>
        </p:blipFill>
        <p:spPr>
          <a:xfrm>
            <a:off x="597111" y="4270868"/>
            <a:ext cx="401901" cy="401901"/>
          </a:xfrm>
          <a:prstGeom prst="rect">
            <a:avLst/>
          </a:prstGeom>
        </p:spPr>
      </p:pic>
      <p:pic>
        <p:nvPicPr>
          <p:cNvPr id="14" name="Picture 13">
            <a:extLst>
              <a:ext uri="{FF2B5EF4-FFF2-40B4-BE49-F238E27FC236}">
                <a16:creationId xmlns:a16="http://schemas.microsoft.com/office/drawing/2014/main" id="{77805780-48E6-1BD5-424A-24B6EB3DA017}"/>
              </a:ext>
            </a:extLst>
          </p:cNvPr>
          <p:cNvPicPr>
            <a:picLocks noChangeAspect="1"/>
          </p:cNvPicPr>
          <p:nvPr/>
        </p:nvPicPr>
        <p:blipFill>
          <a:blip r:embed="rId11" cstate="screen">
            <a:extLst>
              <a:ext uri="{28A0092B-C50C-407E-A947-70E740481C1C}">
                <a14:useLocalDpi xmlns:a14="http://schemas.microsoft.com/office/drawing/2010/main" val="0"/>
              </a:ext>
            </a:extLst>
          </a:blip>
          <a:srcRect/>
          <a:stretch/>
        </p:blipFill>
        <p:spPr>
          <a:xfrm>
            <a:off x="597111" y="4773724"/>
            <a:ext cx="401901" cy="401901"/>
          </a:xfrm>
          <a:prstGeom prst="rect">
            <a:avLst/>
          </a:prstGeom>
        </p:spPr>
      </p:pic>
      <p:pic>
        <p:nvPicPr>
          <p:cNvPr id="15" name="Picture 14">
            <a:extLst>
              <a:ext uri="{FF2B5EF4-FFF2-40B4-BE49-F238E27FC236}">
                <a16:creationId xmlns:a16="http://schemas.microsoft.com/office/drawing/2014/main" id="{9E7BC7B1-D499-F1D8-B90E-2A0BCF135F5F}"/>
              </a:ext>
            </a:extLst>
          </p:cNvPr>
          <p:cNvPicPr>
            <a:picLocks noChangeAspect="1"/>
          </p:cNvPicPr>
          <p:nvPr/>
        </p:nvPicPr>
        <p:blipFill>
          <a:blip r:embed="rId12" cstate="screen">
            <a:extLst>
              <a:ext uri="{28A0092B-C50C-407E-A947-70E740481C1C}">
                <a14:useLocalDpi xmlns:a14="http://schemas.microsoft.com/office/drawing/2010/main" val="0"/>
              </a:ext>
            </a:extLst>
          </a:blip>
          <a:srcRect/>
          <a:stretch/>
        </p:blipFill>
        <p:spPr>
          <a:xfrm>
            <a:off x="597113" y="2367149"/>
            <a:ext cx="401901" cy="401901"/>
          </a:xfrm>
          <a:prstGeom prst="rect">
            <a:avLst/>
          </a:prstGeom>
        </p:spPr>
      </p:pic>
      <p:pic>
        <p:nvPicPr>
          <p:cNvPr id="17" name="Picture 16">
            <a:extLst>
              <a:ext uri="{FF2B5EF4-FFF2-40B4-BE49-F238E27FC236}">
                <a16:creationId xmlns:a16="http://schemas.microsoft.com/office/drawing/2014/main" id="{3F70BFB4-AE32-CCEB-D789-35505DFBB729}"/>
              </a:ext>
            </a:extLst>
          </p:cNvPr>
          <p:cNvPicPr>
            <a:picLocks/>
          </p:cNvPicPr>
          <p:nvPr/>
        </p:nvPicPr>
        <p:blipFill>
          <a:blip r:embed="rId1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8" name="Picture 17">
            <a:extLst>
              <a:ext uri="{FF2B5EF4-FFF2-40B4-BE49-F238E27FC236}">
                <a16:creationId xmlns:a16="http://schemas.microsoft.com/office/drawing/2014/main" id="{AEB53AF2-3CC9-2CEA-F985-8C92BB87CEB3}"/>
              </a:ext>
            </a:extLst>
          </p:cNvPr>
          <p:cNvPicPr>
            <a:picLocks noChangeAspect="1"/>
          </p:cNvPicPr>
          <p:nvPr/>
        </p:nvPicPr>
        <p:blipFill>
          <a:blip r:embed="rId1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cxnSp>
        <p:nvCxnSpPr>
          <p:cNvPr id="5" name="Straight Connector 4">
            <a:extLst>
              <a:ext uri="{FF2B5EF4-FFF2-40B4-BE49-F238E27FC236}">
                <a16:creationId xmlns:a16="http://schemas.microsoft.com/office/drawing/2014/main" id="{0EF0474D-DB60-4AFA-8887-2412259EF517}"/>
              </a:ext>
            </a:extLst>
          </p:cNvPr>
          <p:cNvCxnSpPr/>
          <p:nvPr/>
        </p:nvCxnSpPr>
        <p:spPr>
          <a:xfrm>
            <a:off x="442913" y="3056900"/>
            <a:ext cx="558165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64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B601DB-978C-92B8-A7A5-06881B270343}"/>
              </a:ext>
            </a:extLst>
          </p:cNvPr>
          <p:cNvSpPr txBox="1"/>
          <p:nvPr/>
        </p:nvSpPr>
        <p:spPr>
          <a:xfrm>
            <a:off x="348343" y="500098"/>
            <a:ext cx="8525656" cy="615553"/>
          </a:xfrm>
          <a:prstGeom prst="rect">
            <a:avLst/>
          </a:prstGeom>
          <a:noFill/>
        </p:spPr>
        <p:txBody>
          <a:bodyPr wrap="square" lIns="91440" tIns="45720" rIns="91440" bIns="45720" anchor="t">
            <a:spAutoFit/>
          </a:bodyPr>
          <a:lstStyle/>
          <a:p>
            <a:r>
              <a:rPr lang="en-GB" sz="3400" b="1" i="0" u="none" strike="noStrike" dirty="0">
                <a:solidFill>
                  <a:srgbClr val="002060"/>
                </a:solidFill>
                <a:effectLst/>
                <a:latin typeface="Aleo"/>
              </a:rPr>
              <a:t>Version tracker</a:t>
            </a:r>
            <a:endParaRPr lang="en-GB" sz="3400" b="1" dirty="0">
              <a:solidFill>
                <a:srgbClr val="002060"/>
              </a:solidFill>
              <a:latin typeface="Aleo"/>
            </a:endParaRPr>
          </a:p>
        </p:txBody>
      </p:sp>
      <p:graphicFrame>
        <p:nvGraphicFramePr>
          <p:cNvPr id="5" name="Table 4">
            <a:extLst>
              <a:ext uri="{FF2B5EF4-FFF2-40B4-BE49-F238E27FC236}">
                <a16:creationId xmlns:a16="http://schemas.microsoft.com/office/drawing/2014/main" id="{4A45B303-06E9-DC2F-383B-FC834E7113AF}"/>
              </a:ext>
            </a:extLst>
          </p:cNvPr>
          <p:cNvGraphicFramePr>
            <a:graphicFrameLocks noGrp="1"/>
          </p:cNvGraphicFramePr>
          <p:nvPr>
            <p:extLst>
              <p:ext uri="{D42A27DB-BD31-4B8C-83A1-F6EECF244321}">
                <p14:modId xmlns:p14="http://schemas.microsoft.com/office/powerpoint/2010/main" val="1816868443"/>
              </p:ext>
            </p:extLst>
          </p:nvPr>
        </p:nvGraphicFramePr>
        <p:xfrm>
          <a:off x="423080" y="1426414"/>
          <a:ext cx="11300347" cy="2164134"/>
        </p:xfrm>
        <a:graphic>
          <a:graphicData uri="http://schemas.openxmlformats.org/drawingml/2006/table">
            <a:tbl>
              <a:tblPr firstRow="1" bandRow="1">
                <a:tableStyleId>{5C22544A-7EE6-4342-B048-85BDC9FD1C3A}</a:tableStyleId>
              </a:tblPr>
              <a:tblGrid>
                <a:gridCol w="1164984">
                  <a:extLst>
                    <a:ext uri="{9D8B030D-6E8A-4147-A177-3AD203B41FA5}">
                      <a16:colId xmlns:a16="http://schemas.microsoft.com/office/drawing/2014/main" val="876606574"/>
                    </a:ext>
                  </a:extLst>
                </a:gridCol>
                <a:gridCol w="1148312">
                  <a:extLst>
                    <a:ext uri="{9D8B030D-6E8A-4147-A177-3AD203B41FA5}">
                      <a16:colId xmlns:a16="http://schemas.microsoft.com/office/drawing/2014/main" val="3033652109"/>
                    </a:ext>
                  </a:extLst>
                </a:gridCol>
                <a:gridCol w="5346129">
                  <a:extLst>
                    <a:ext uri="{9D8B030D-6E8A-4147-A177-3AD203B41FA5}">
                      <a16:colId xmlns:a16="http://schemas.microsoft.com/office/drawing/2014/main" val="3214185504"/>
                    </a:ext>
                  </a:extLst>
                </a:gridCol>
                <a:gridCol w="1681425">
                  <a:extLst>
                    <a:ext uri="{9D8B030D-6E8A-4147-A177-3AD203B41FA5}">
                      <a16:colId xmlns:a16="http://schemas.microsoft.com/office/drawing/2014/main" val="1818213787"/>
                    </a:ext>
                  </a:extLst>
                </a:gridCol>
                <a:gridCol w="1959497">
                  <a:extLst>
                    <a:ext uri="{9D8B030D-6E8A-4147-A177-3AD203B41FA5}">
                      <a16:colId xmlns:a16="http://schemas.microsoft.com/office/drawing/2014/main" val="4146081887"/>
                    </a:ext>
                  </a:extLst>
                </a:gridCol>
              </a:tblGrid>
              <a:tr h="493853">
                <a:tc>
                  <a:txBody>
                    <a:bodyPr/>
                    <a:lstStyle/>
                    <a:p>
                      <a:pPr algn="ctr"/>
                      <a:r>
                        <a:rPr lang="en-GB" sz="1800" dirty="0">
                          <a:latin typeface="Open Sans"/>
                        </a:rPr>
                        <a:t>Version</a:t>
                      </a:r>
                    </a:p>
                  </a:txBody>
                  <a:tcPr>
                    <a:solidFill>
                      <a:srgbClr val="15375D"/>
                    </a:solidFill>
                  </a:tcPr>
                </a:tc>
                <a:tc>
                  <a:txBody>
                    <a:bodyPr/>
                    <a:lstStyle/>
                    <a:p>
                      <a:pPr algn="ctr"/>
                      <a:r>
                        <a:rPr lang="en-GB" sz="1800" dirty="0">
                          <a:latin typeface="Open Sans"/>
                        </a:rPr>
                        <a:t>Edition</a:t>
                      </a:r>
                    </a:p>
                  </a:txBody>
                  <a:tcPr>
                    <a:solidFill>
                      <a:srgbClr val="15375D"/>
                    </a:solidFill>
                  </a:tcPr>
                </a:tc>
                <a:tc>
                  <a:txBody>
                    <a:bodyPr/>
                    <a:lstStyle/>
                    <a:p>
                      <a:r>
                        <a:rPr lang="en-GB" sz="1800" dirty="0">
                          <a:latin typeface="Open Sans"/>
                        </a:rPr>
                        <a:t>Changes Made</a:t>
                      </a:r>
                    </a:p>
                  </a:txBody>
                  <a:tcPr>
                    <a:solidFill>
                      <a:srgbClr val="15375D"/>
                    </a:solidFill>
                  </a:tcPr>
                </a:tc>
                <a:tc>
                  <a:txBody>
                    <a:bodyPr/>
                    <a:lstStyle/>
                    <a:p>
                      <a:pPr algn="ctr"/>
                      <a:r>
                        <a:rPr lang="en-US" sz="1800" dirty="0">
                          <a:latin typeface="Open Sans"/>
                        </a:rPr>
                        <a:t>Date amended</a:t>
                      </a:r>
                      <a:endParaRPr lang="en-GB" sz="1800">
                        <a:latin typeface="Open Sans"/>
                      </a:endParaRPr>
                    </a:p>
                  </a:txBody>
                  <a:tcPr>
                    <a:solidFill>
                      <a:srgbClr val="15375D"/>
                    </a:solidFill>
                  </a:tcPr>
                </a:tc>
                <a:tc>
                  <a:txBody>
                    <a:bodyPr/>
                    <a:lstStyle/>
                    <a:p>
                      <a:pPr algn="ctr"/>
                      <a:r>
                        <a:rPr lang="en-US" sz="1800" dirty="0">
                          <a:latin typeface="Open Sans"/>
                        </a:rPr>
                        <a:t>Review due</a:t>
                      </a:r>
                      <a:endParaRPr lang="en-GB" sz="1800" dirty="0">
                        <a:latin typeface="Open Sans"/>
                      </a:endParaRPr>
                    </a:p>
                  </a:txBody>
                  <a:tcPr>
                    <a:solidFill>
                      <a:srgbClr val="15375D"/>
                    </a:solidFill>
                  </a:tcPr>
                </a:tc>
                <a:extLst>
                  <a:ext uri="{0D108BD9-81ED-4DB2-BD59-A6C34878D82A}">
                    <a16:rowId xmlns:a16="http://schemas.microsoft.com/office/drawing/2014/main" val="9621947"/>
                  </a:ext>
                </a:extLst>
              </a:tr>
              <a:tr h="762027">
                <a:tc>
                  <a:txBody>
                    <a:bodyPr/>
                    <a:lstStyle/>
                    <a:p>
                      <a:pPr algn="ctr"/>
                      <a:r>
                        <a:rPr lang="en-GB" sz="1800" dirty="0">
                          <a:latin typeface="Open Sans"/>
                        </a:rPr>
                        <a:t>2</a:t>
                      </a:r>
                    </a:p>
                  </a:txBody>
                  <a:tcPr/>
                </a:tc>
                <a:tc>
                  <a:txBody>
                    <a:bodyPr/>
                    <a:lstStyle/>
                    <a:p>
                      <a:pPr algn="ctr"/>
                      <a:r>
                        <a:rPr lang="en-GB" sz="1800" dirty="0">
                          <a:latin typeface="Open Sans"/>
                        </a:rPr>
                        <a:t>2.0</a:t>
                      </a:r>
                    </a:p>
                  </a:txBody>
                  <a:tcPr/>
                </a:tc>
                <a:tc>
                  <a:txBody>
                    <a:bodyPr/>
                    <a:lstStyle/>
                    <a:p>
                      <a:pPr marL="285750" indent="-285750">
                        <a:buFont typeface="Arial" panose="020B0604020202020204" pitchFamily="34" charset="0"/>
                        <a:buChar char="•"/>
                      </a:pPr>
                      <a:r>
                        <a:rPr lang="en-GB" sz="1800" dirty="0">
                          <a:latin typeface="Open Sans"/>
                        </a:rPr>
                        <a:t>Lipid Optimisation pathways updated</a:t>
                      </a:r>
                    </a:p>
                  </a:txBody>
                  <a:tcPr/>
                </a:tc>
                <a:tc>
                  <a:txBody>
                    <a:bodyPr/>
                    <a:lstStyle/>
                    <a:p>
                      <a:pPr marL="0" indent="0" algn="ctr">
                        <a:buNone/>
                      </a:pPr>
                      <a:r>
                        <a:rPr lang="en-GB" sz="1800" dirty="0">
                          <a:latin typeface="Open Sans"/>
                        </a:rPr>
                        <a:t>Jan 2024</a:t>
                      </a:r>
                    </a:p>
                  </a:txBody>
                  <a:tcPr/>
                </a:tc>
                <a:tc>
                  <a:txBody>
                    <a:bodyPr/>
                    <a:lstStyle/>
                    <a:p>
                      <a:pPr marL="0" indent="0" algn="ctr">
                        <a:buNone/>
                      </a:pPr>
                      <a:r>
                        <a:rPr lang="en-GB" sz="1800" dirty="0">
                          <a:latin typeface="Open Sans"/>
                        </a:rPr>
                        <a:t>Dec 2024</a:t>
                      </a:r>
                    </a:p>
                  </a:txBody>
                  <a:tcPr/>
                </a:tc>
                <a:extLst>
                  <a:ext uri="{0D108BD9-81ED-4DB2-BD59-A6C34878D82A}">
                    <a16:rowId xmlns:a16="http://schemas.microsoft.com/office/drawing/2014/main" val="1714548503"/>
                  </a:ext>
                </a:extLst>
              </a:tr>
              <a:tr h="762027">
                <a:tc>
                  <a:txBody>
                    <a:bodyPr/>
                    <a:lstStyle/>
                    <a:p>
                      <a:pPr algn="ctr"/>
                      <a:r>
                        <a:rPr lang="en-GB" sz="1800" dirty="0">
                          <a:latin typeface="Open Sans"/>
                        </a:rPr>
                        <a:t>2</a:t>
                      </a:r>
                    </a:p>
                  </a:txBody>
                  <a:tcPr/>
                </a:tc>
                <a:tc>
                  <a:txBody>
                    <a:bodyPr/>
                    <a:lstStyle/>
                    <a:p>
                      <a:pPr algn="ctr"/>
                      <a:r>
                        <a:rPr lang="en-GB" sz="1800" dirty="0">
                          <a:latin typeface="Open Sans"/>
                        </a:rPr>
                        <a:t>2.1</a:t>
                      </a:r>
                    </a:p>
                  </a:txBody>
                  <a:tcPr/>
                </a:tc>
                <a:tc>
                  <a:txBody>
                    <a:bodyPr/>
                    <a:lstStyle/>
                    <a:p>
                      <a:pPr marL="285750" indent="-285750">
                        <a:buFont typeface="Arial" panose="020B0604020202020204" pitchFamily="34" charset="0"/>
                        <a:buChar char="•"/>
                      </a:pPr>
                      <a:r>
                        <a:rPr lang="en-GB" sz="1800" dirty="0">
                          <a:latin typeface="Open Sans"/>
                        </a:rPr>
                        <a:t>Updated CVD ACTION logo and slide template</a:t>
                      </a:r>
                    </a:p>
                  </a:txBody>
                  <a:tcPr/>
                </a:tc>
                <a:tc>
                  <a:txBody>
                    <a:bodyPr/>
                    <a:lstStyle/>
                    <a:p>
                      <a:pPr marL="0" indent="0" algn="ctr">
                        <a:buNone/>
                      </a:pPr>
                      <a:r>
                        <a:rPr lang="en-GB" sz="1800" dirty="0">
                          <a:latin typeface="Open Sans"/>
                        </a:rPr>
                        <a:t>March 2025</a:t>
                      </a:r>
                    </a:p>
                  </a:txBody>
                  <a:tcPr/>
                </a:tc>
                <a:tc>
                  <a:txBody>
                    <a:bodyPr/>
                    <a:lstStyle/>
                    <a:p>
                      <a:pPr marL="0" indent="0" algn="ctr">
                        <a:buNone/>
                      </a:pPr>
                      <a:r>
                        <a:rPr lang="en-GB" sz="1800" dirty="0">
                          <a:latin typeface="Open Sans"/>
                        </a:rPr>
                        <a:t>March 2026</a:t>
                      </a:r>
                    </a:p>
                  </a:txBody>
                  <a:tcPr/>
                </a:tc>
                <a:extLst>
                  <a:ext uri="{0D108BD9-81ED-4DB2-BD59-A6C34878D82A}">
                    <a16:rowId xmlns:a16="http://schemas.microsoft.com/office/drawing/2014/main" val="2299497714"/>
                  </a:ext>
                </a:extLst>
              </a:tr>
            </a:tbl>
          </a:graphicData>
        </a:graphic>
      </p:graphicFrame>
    </p:spTree>
    <p:extLst>
      <p:ext uri="{BB962C8B-B14F-4D97-AF65-F5344CB8AC3E}">
        <p14:creationId xmlns:p14="http://schemas.microsoft.com/office/powerpoint/2010/main" val="293834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4DE5328-8951-B353-0732-A2686B493D31}"/>
              </a:ext>
            </a:extLst>
          </p:cNvPr>
          <p:cNvSpPr>
            <a:spLocks noGrp="1"/>
          </p:cNvSpPr>
          <p:nvPr>
            <p:ph idx="1"/>
          </p:nvPr>
        </p:nvSpPr>
        <p:spPr>
          <a:xfrm>
            <a:off x="522943" y="1269361"/>
            <a:ext cx="11125421" cy="4087505"/>
          </a:xfrm>
        </p:spPr>
        <p:txBody>
          <a:bodyPr vert="horz" lIns="91440" tIns="45720" rIns="91440" bIns="45720" rtlCol="0" anchor="t">
            <a:noAutofit/>
          </a:bodyPr>
          <a:lstStyle/>
          <a:p>
            <a:r>
              <a:rPr lang="en-GB" sz="1800" dirty="0">
                <a:latin typeface="Open Sans"/>
                <a:ea typeface="Open Sans"/>
                <a:cs typeface="Calibri Light"/>
              </a:rPr>
              <a:t>Cardiovascular disease (CVD) is the leading cause of death in people with diabetes.</a:t>
            </a:r>
            <a:r>
              <a:rPr lang="en-GB" sz="1800" baseline="30000" dirty="0">
                <a:latin typeface="Open Sans"/>
                <a:ea typeface="Open Sans"/>
                <a:cs typeface="Calibri Light"/>
              </a:rPr>
              <a:t>1</a:t>
            </a:r>
          </a:p>
          <a:p>
            <a:endParaRPr lang="en-GB" sz="1800" baseline="30000" dirty="0">
              <a:latin typeface="Open Sans"/>
              <a:ea typeface="Open Sans"/>
              <a:cs typeface="Calibri Light"/>
            </a:endParaRPr>
          </a:p>
          <a:p>
            <a:r>
              <a:rPr lang="en-GB" sz="1800" dirty="0">
                <a:latin typeface="Open Sans"/>
                <a:ea typeface="Open Sans"/>
                <a:cs typeface="Calibri Light"/>
              </a:rPr>
              <a:t>In the UK one in three of adults with diabetes die from a heart or circulatory disease.</a:t>
            </a:r>
            <a:r>
              <a:rPr lang="en-GB" sz="1800" baseline="30000" dirty="0">
                <a:latin typeface="Open Sans"/>
                <a:ea typeface="Open Sans"/>
                <a:cs typeface="Calibri Light"/>
              </a:rPr>
              <a:t>2</a:t>
            </a:r>
          </a:p>
          <a:p>
            <a:endParaRPr lang="en-GB" sz="1800" baseline="30000" dirty="0">
              <a:latin typeface="Open Sans"/>
              <a:ea typeface="Open Sans"/>
              <a:cs typeface="Calibri Light"/>
            </a:endParaRPr>
          </a:p>
          <a:p>
            <a:r>
              <a:rPr lang="en-GB" sz="1800" dirty="0">
                <a:latin typeface="Open Sans"/>
                <a:ea typeface="Open Sans"/>
                <a:cs typeface="Calibri Light"/>
              </a:rPr>
              <a:t>Adults with Diabetes are 2-3 times more likely to develop heart and circulatory disease and nearly twice as likely to die from heart disease or stroke compared to adults without diabetes.</a:t>
            </a:r>
            <a:r>
              <a:rPr lang="en-GB" sz="1800" baseline="30000" dirty="0">
                <a:latin typeface="Open Sans"/>
                <a:ea typeface="Open Sans"/>
                <a:cs typeface="Calibri Light"/>
              </a:rPr>
              <a:t>2,3</a:t>
            </a:r>
          </a:p>
          <a:p>
            <a:endParaRPr lang="en-GB" sz="1800" baseline="30000" dirty="0">
              <a:latin typeface="Open Sans"/>
              <a:ea typeface="Open Sans"/>
              <a:cs typeface="Calibri Light"/>
            </a:endParaRPr>
          </a:p>
          <a:p>
            <a:r>
              <a:rPr lang="en-GB" sz="1800" dirty="0">
                <a:latin typeface="Open Sans"/>
                <a:ea typeface="Open Sans"/>
                <a:cs typeface="Calibri Light"/>
              </a:rPr>
              <a:t>It is estimated 700,000 adults are living in the UK with undiagnosed diabetes.</a:t>
            </a:r>
            <a:r>
              <a:rPr lang="en-GB" sz="1800" baseline="30000" dirty="0">
                <a:latin typeface="Open Sans"/>
                <a:ea typeface="Open Sans"/>
                <a:cs typeface="Calibri Light"/>
              </a:rPr>
              <a:t>4</a:t>
            </a:r>
          </a:p>
          <a:p>
            <a:endParaRPr lang="en-GB" sz="1800" baseline="30000" dirty="0">
              <a:latin typeface="Open Sans"/>
              <a:ea typeface="Open Sans"/>
              <a:cs typeface="Calibri Light"/>
            </a:endParaRPr>
          </a:p>
          <a:p>
            <a:r>
              <a:rPr lang="en-GB" sz="1800" dirty="0">
                <a:latin typeface="Open Sans"/>
                <a:ea typeface="Open Sans"/>
                <a:cs typeface="Calibri Light"/>
              </a:rPr>
              <a:t>Optimising BP and lipids as well as blood sugar is very effective at preventing the cardiovascular complications of diabetes</a:t>
            </a:r>
          </a:p>
          <a:p>
            <a:pPr marL="0" indent="0">
              <a:buNone/>
            </a:pPr>
            <a:endParaRPr lang="en-GB" sz="1800" dirty="0"/>
          </a:p>
        </p:txBody>
      </p:sp>
      <p:sp>
        <p:nvSpPr>
          <p:cNvPr id="8" name="Title 1">
            <a:extLst>
              <a:ext uri="{FF2B5EF4-FFF2-40B4-BE49-F238E27FC236}">
                <a16:creationId xmlns:a16="http://schemas.microsoft.com/office/drawing/2014/main" id="{8048F1EE-8C54-99C9-E9AD-56C9E848DA78}"/>
              </a:ext>
            </a:extLst>
          </p:cNvPr>
          <p:cNvSpPr>
            <a:spLocks noGrp="1"/>
          </p:cNvSpPr>
          <p:nvPr>
            <p:ph type="title"/>
          </p:nvPr>
        </p:nvSpPr>
        <p:spPr>
          <a:xfrm>
            <a:off x="522943" y="234240"/>
            <a:ext cx="9011227" cy="544510"/>
          </a:xfrm>
        </p:spPr>
        <p:txBody>
          <a:bodyPr>
            <a:noAutofit/>
          </a:bodyPr>
          <a:lstStyle/>
          <a:p>
            <a:r>
              <a:rPr lang="en-GB" sz="3400" b="1" dirty="0">
                <a:solidFill>
                  <a:srgbClr val="002060"/>
                </a:solidFill>
                <a:latin typeface="Aleo"/>
                <a:cs typeface="Calibri Light"/>
              </a:rPr>
              <a:t>Diabetes and Cardiovascular Risk</a:t>
            </a:r>
          </a:p>
        </p:txBody>
      </p:sp>
      <p:sp>
        <p:nvSpPr>
          <p:cNvPr id="4" name="TextBox 3">
            <a:extLst>
              <a:ext uri="{FF2B5EF4-FFF2-40B4-BE49-F238E27FC236}">
                <a16:creationId xmlns:a16="http://schemas.microsoft.com/office/drawing/2014/main" id="{8E1B6457-ECCB-F46C-1763-A33ECBF7C5CE}"/>
              </a:ext>
            </a:extLst>
          </p:cNvPr>
          <p:cNvSpPr txBox="1"/>
          <p:nvPr/>
        </p:nvSpPr>
        <p:spPr>
          <a:xfrm>
            <a:off x="5854201" y="5847478"/>
            <a:ext cx="6094520" cy="830997"/>
          </a:xfrm>
          <a:prstGeom prst="rect">
            <a:avLst/>
          </a:prstGeom>
          <a:noFill/>
        </p:spPr>
        <p:txBody>
          <a:bodyPr wrap="square">
            <a:spAutoFit/>
          </a:bodyPr>
          <a:lstStyle/>
          <a:p>
            <a:pPr marL="492125" lvl="1" indent="-228600">
              <a:buFont typeface="+mj-lt"/>
              <a:buAutoNum type="arabicPeriod"/>
            </a:pPr>
            <a:r>
              <a:rPr lang="en-GB" sz="800" dirty="0">
                <a:solidFill>
                  <a:schemeClr val="tx1"/>
                </a:solidFill>
                <a:latin typeface="+mn-lt"/>
              </a:rPr>
              <a:t>BMJ Best Practice: Diabetic Cardiovascular Disease (2022);</a:t>
            </a:r>
            <a:r>
              <a:rPr lang="en-GB" sz="800" dirty="0">
                <a:latin typeface="+mn-lt"/>
              </a:rPr>
              <a:t> </a:t>
            </a:r>
            <a:r>
              <a:rPr lang="en-GB" sz="800" b="1" dirty="0">
                <a:solidFill>
                  <a:srgbClr val="00B0F0"/>
                </a:solidFill>
                <a:latin typeface="+mn-lt"/>
                <a:hlinkClick r:id="rId3">
                  <a:extLst>
                    <a:ext uri="{A12FA001-AC4F-418D-AE19-62706E023703}">
                      <ahyp:hlinkClr xmlns:ahyp="http://schemas.microsoft.com/office/drawing/2018/hyperlinkcolor" val="tx"/>
                    </a:ext>
                  </a:extLst>
                </a:hlinkClick>
              </a:rPr>
              <a:t>https://bestpractice.bmj.com/topics/en-gb/533</a:t>
            </a:r>
            <a:endParaRPr lang="en-GB" sz="800" b="1" dirty="0">
              <a:solidFill>
                <a:srgbClr val="00B0F0"/>
              </a:solidFill>
              <a:latin typeface="+mn-lt"/>
            </a:endParaRPr>
          </a:p>
          <a:p>
            <a:pPr marL="492125" lvl="1" indent="-228600">
              <a:buFont typeface="+mj-lt"/>
              <a:buAutoNum type="arabicPeriod"/>
            </a:pPr>
            <a:r>
              <a:rPr lang="en-GB" sz="800" dirty="0">
                <a:solidFill>
                  <a:schemeClr val="tx1"/>
                </a:solidFill>
                <a:latin typeface="+mn-lt"/>
              </a:rPr>
              <a:t>The Lancet: </a:t>
            </a:r>
            <a:r>
              <a:rPr lang="en-US" sz="800" i="0" dirty="0">
                <a:solidFill>
                  <a:schemeClr val="tx1"/>
                </a:solidFill>
                <a:effectLst/>
                <a:latin typeface="+mn-lt"/>
              </a:rPr>
              <a:t>Diabetes mellitus, fasting blood glucose concentration, and risk of vascular disease: a collaborative meta-analysis of 102 prospective studies (2010); </a:t>
            </a:r>
            <a:r>
              <a:rPr lang="en-GB" sz="800" dirty="0">
                <a:solidFill>
                  <a:srgbClr val="00B0F0"/>
                </a:solidFill>
                <a:latin typeface="+mn-lt"/>
                <a:hlinkClick r:id="rId4">
                  <a:extLst>
                    <a:ext uri="{A12FA001-AC4F-418D-AE19-62706E023703}">
                      <ahyp:hlinkClr xmlns:ahyp="http://schemas.microsoft.com/office/drawing/2018/hyperlinkcolor" val="tx"/>
                    </a:ext>
                  </a:extLst>
                </a:hlinkClick>
              </a:rPr>
              <a:t>https://www.thelancet.com/journals/lancet/article/PIIS0140-6736(10)60484-9/fulltext</a:t>
            </a:r>
            <a:endParaRPr lang="en-GB" sz="800" i="0" dirty="0">
              <a:solidFill>
                <a:srgbClr val="00B0F0"/>
              </a:solidFill>
              <a:effectLst/>
              <a:latin typeface="+mn-lt"/>
            </a:endParaRPr>
          </a:p>
          <a:p>
            <a:pPr marL="492125" lvl="1" indent="-228600">
              <a:buFont typeface="+mj-lt"/>
              <a:buAutoNum type="arabicPeriod"/>
            </a:pPr>
            <a:r>
              <a:rPr lang="en-US" sz="800" i="0" dirty="0">
                <a:solidFill>
                  <a:schemeClr val="tx1"/>
                </a:solidFill>
                <a:effectLst/>
                <a:latin typeface="+mn-lt"/>
              </a:rPr>
              <a:t>NHS Digital: </a:t>
            </a:r>
            <a:r>
              <a:rPr lang="en-GB" sz="800" i="0" dirty="0">
                <a:solidFill>
                  <a:schemeClr val="tx1"/>
                </a:solidFill>
                <a:effectLst/>
                <a:latin typeface="+mn-lt"/>
              </a:rPr>
              <a:t>National Diabetes Audit - Report 2 Complications and Mortality, 2017-18</a:t>
            </a:r>
            <a:r>
              <a:rPr lang="en-GB" sz="800" b="1" i="0" dirty="0">
                <a:solidFill>
                  <a:schemeClr val="tx1"/>
                </a:solidFill>
                <a:effectLst/>
                <a:latin typeface="+mn-lt"/>
              </a:rPr>
              <a:t>; </a:t>
            </a:r>
            <a:r>
              <a:rPr lang="en-GB" sz="800" b="1" dirty="0">
                <a:solidFill>
                  <a:srgbClr val="00B0F0"/>
                </a:solidFill>
                <a:latin typeface="+mn-lt"/>
                <a:hlinkClick r:id="rId5">
                  <a:extLst>
                    <a:ext uri="{A12FA001-AC4F-418D-AE19-62706E023703}">
                      <ahyp:hlinkClr xmlns:ahyp="http://schemas.microsoft.com/office/drawing/2018/hyperlinkcolor" val="tx"/>
                    </a:ext>
                  </a:extLst>
                </a:hlinkClick>
              </a:rPr>
              <a:t>https://digital.nhs.uk/data-and-information/publications/statistical/national-diabetes-audit/report-2--complications-and-mortality-2017-18</a:t>
            </a:r>
            <a:endParaRPr lang="en-GB" sz="800" b="1" dirty="0">
              <a:solidFill>
                <a:srgbClr val="00B0F0"/>
              </a:solidFill>
              <a:latin typeface="+mn-lt"/>
            </a:endParaRPr>
          </a:p>
          <a:p>
            <a:pPr marL="492125" lvl="1" indent="-228600">
              <a:buFont typeface="+mj-lt"/>
              <a:buAutoNum type="arabicPeriod"/>
            </a:pPr>
            <a:r>
              <a:rPr lang="en-GB" sz="800" dirty="0">
                <a:solidFill>
                  <a:schemeClr val="tx1"/>
                </a:solidFill>
                <a:latin typeface="+mn-lt"/>
              </a:rPr>
              <a:t>Diabetes UK: Diabetes Statistics; </a:t>
            </a:r>
            <a:r>
              <a:rPr lang="en-GB" sz="800" dirty="0">
                <a:solidFill>
                  <a:srgbClr val="00B0F0"/>
                </a:solidFill>
                <a:latin typeface="+mn-lt"/>
                <a:hlinkClick r:id="rId6">
                  <a:extLst>
                    <a:ext uri="{A12FA001-AC4F-418D-AE19-62706E023703}">
                      <ahyp:hlinkClr xmlns:ahyp="http://schemas.microsoft.com/office/drawing/2018/hyperlinkcolor" val="tx"/>
                    </a:ext>
                  </a:extLst>
                </a:hlinkClick>
              </a:rPr>
              <a:t>https://www.diabetes.org.uk/professionals/position-statements-reports/statistics</a:t>
            </a:r>
            <a:r>
              <a:rPr lang="en-GB" sz="800" dirty="0">
                <a:solidFill>
                  <a:srgbClr val="00B0F0"/>
                </a:solidFill>
                <a:latin typeface="+mn-lt"/>
              </a:rPr>
              <a:t> </a:t>
            </a:r>
          </a:p>
        </p:txBody>
      </p:sp>
    </p:spTree>
    <p:extLst>
      <p:ext uri="{BB962C8B-B14F-4D97-AF65-F5344CB8AC3E}">
        <p14:creationId xmlns:p14="http://schemas.microsoft.com/office/powerpoint/2010/main" val="50408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FA6B07-EB36-696C-536C-CF1CBCF9002C}"/>
              </a:ext>
            </a:extLst>
          </p:cNvPr>
          <p:cNvSpPr>
            <a:spLocks noGrp="1"/>
          </p:cNvSpPr>
          <p:nvPr>
            <p:ph type="title"/>
          </p:nvPr>
        </p:nvSpPr>
        <p:spPr>
          <a:xfrm>
            <a:off x="574883" y="245104"/>
            <a:ext cx="9215194" cy="544510"/>
          </a:xfrm>
        </p:spPr>
        <p:txBody>
          <a:bodyPr>
            <a:noAutofit/>
          </a:bodyPr>
          <a:lstStyle/>
          <a:p>
            <a:r>
              <a:rPr lang="en-GB" sz="3400" b="1" dirty="0">
                <a:solidFill>
                  <a:srgbClr val="002060"/>
                </a:solidFill>
                <a:latin typeface="Aleo"/>
                <a:cs typeface="Calibri Light"/>
              </a:rPr>
              <a:t>CVDACTION – The Diabetes Dashboard</a:t>
            </a:r>
          </a:p>
        </p:txBody>
      </p:sp>
      <p:sp>
        <p:nvSpPr>
          <p:cNvPr id="4" name="Content Placeholder 9">
            <a:extLst>
              <a:ext uri="{FF2B5EF4-FFF2-40B4-BE49-F238E27FC236}">
                <a16:creationId xmlns:a16="http://schemas.microsoft.com/office/drawing/2014/main" id="{22F8D547-D7E4-D396-09D5-675761F1C39F}"/>
              </a:ext>
            </a:extLst>
          </p:cNvPr>
          <p:cNvSpPr>
            <a:spLocks noGrp="1"/>
          </p:cNvSpPr>
          <p:nvPr>
            <p:ph idx="1"/>
          </p:nvPr>
        </p:nvSpPr>
        <p:spPr>
          <a:xfrm>
            <a:off x="574883" y="1071348"/>
            <a:ext cx="11141720" cy="5233917"/>
          </a:xfrm>
        </p:spPr>
        <p:txBody>
          <a:bodyPr vert="horz" lIns="91440" tIns="45720" rIns="91440" bIns="45720" rtlCol="0" anchor="t">
            <a:noAutofit/>
          </a:bodyPr>
          <a:lstStyle/>
          <a:p>
            <a:pPr marR="0">
              <a:lnSpc>
                <a:spcPct val="120000"/>
              </a:lnSpc>
              <a:spcBef>
                <a:spcPts val="0"/>
              </a:spcBef>
              <a:spcAft>
                <a:spcPts val="1200"/>
              </a:spcAft>
              <a:buFont typeface="+mj-lt"/>
              <a:buAutoNum type="arabicPeriod"/>
            </a:pPr>
            <a:r>
              <a:rPr lang="en-GB" sz="1400" dirty="0">
                <a:effectLst/>
                <a:latin typeface="Open Sans"/>
                <a:ea typeface="Open Sans"/>
                <a:cs typeface="Calibri Light"/>
              </a:rPr>
              <a:t>CVDACTION is a </a:t>
            </a:r>
            <a:r>
              <a:rPr lang="en-GB" sz="1400" b="1" dirty="0">
                <a:effectLst/>
                <a:latin typeface="Open Sans"/>
                <a:ea typeface="Open Sans"/>
                <a:cs typeface="Calibri Light"/>
              </a:rPr>
              <a:t>case finding tool </a:t>
            </a:r>
            <a:r>
              <a:rPr lang="en-GB" sz="1400" dirty="0">
                <a:latin typeface="Open Sans"/>
                <a:ea typeface="Open Sans"/>
                <a:cs typeface="Calibri Light"/>
              </a:rPr>
              <a:t>to improve care and outcomes for people who are at high risk of heart attack, stroke and other cardiovascular disease (CVD).</a:t>
            </a:r>
          </a:p>
          <a:p>
            <a:pPr marR="0">
              <a:lnSpc>
                <a:spcPct val="120000"/>
              </a:lnSpc>
              <a:spcBef>
                <a:spcPts val="0"/>
              </a:spcBef>
              <a:spcAft>
                <a:spcPts val="1200"/>
              </a:spcAft>
              <a:buFont typeface="+mj-lt"/>
              <a:buAutoNum type="arabicPeriod"/>
            </a:pPr>
            <a:r>
              <a:rPr lang="en-GB" sz="1400" dirty="0">
                <a:latin typeface="Open Sans"/>
                <a:ea typeface="Open Sans"/>
                <a:cs typeface="Calibri Light"/>
              </a:rPr>
              <a:t>The CVDACTION Diabetes dashboard groups patients into 4 domains – Diabetes treatment to target (blood pressure and HbA1c), broader cardiovascular risk management (lipid lowering therapy and SGLT2 inhibitors), Diabetic Kidney Disease, and Diabetes Care Processes. There is also a case finder for undiagnosed diabetes.</a:t>
            </a:r>
          </a:p>
          <a:p>
            <a:pPr marR="0">
              <a:lnSpc>
                <a:spcPct val="120000"/>
              </a:lnSpc>
              <a:spcBef>
                <a:spcPts val="0"/>
              </a:spcBef>
              <a:spcAft>
                <a:spcPts val="1200"/>
              </a:spcAft>
              <a:buFont typeface="+mj-lt"/>
              <a:buAutoNum type="arabicPeriod"/>
            </a:pPr>
            <a:r>
              <a:rPr lang="en-GB" sz="1400" dirty="0">
                <a:latin typeface="Open Sans"/>
                <a:ea typeface="Open Sans"/>
                <a:cs typeface="Calibri Light"/>
              </a:rPr>
              <a:t>Patients are stratified into cohorts to help </a:t>
            </a:r>
            <a:r>
              <a:rPr lang="en-GB" sz="1400" b="1" dirty="0">
                <a:latin typeface="Open Sans"/>
                <a:ea typeface="Open Sans"/>
                <a:cs typeface="Calibri Light"/>
              </a:rPr>
              <a:t>prioritise, </a:t>
            </a:r>
            <a:r>
              <a:rPr lang="en-GB" sz="1400" dirty="0">
                <a:latin typeface="Open Sans"/>
                <a:ea typeface="Open Sans"/>
                <a:cs typeface="Calibri Light"/>
              </a:rPr>
              <a:t>plan where to begin and spread clinical workload over time. For example, priority groups would include people with the diabetes and high blood pressure or people with Diabetes and CVD but not on lipid lowering therapy.</a:t>
            </a:r>
          </a:p>
          <a:p>
            <a:pPr marR="0">
              <a:lnSpc>
                <a:spcPct val="120000"/>
              </a:lnSpc>
              <a:spcBef>
                <a:spcPts val="0"/>
              </a:spcBef>
              <a:spcAft>
                <a:spcPts val="1200"/>
              </a:spcAft>
              <a:buFont typeface="+mj-lt"/>
              <a:buAutoNum type="arabicPeriod"/>
            </a:pPr>
            <a:r>
              <a:rPr lang="en-GB" sz="1400" dirty="0">
                <a:latin typeface="Open Sans"/>
                <a:ea typeface="Open Sans"/>
                <a:cs typeface="Calibri Light"/>
              </a:rPr>
              <a:t>You can also filter by ethnicity, deprivation, severe mental illness or learning disability to focus on specific populations and target </a:t>
            </a:r>
            <a:r>
              <a:rPr lang="en-GB" sz="1400" b="1" dirty="0">
                <a:latin typeface="Open Sans"/>
                <a:ea typeface="Open Sans"/>
                <a:cs typeface="Calibri Light"/>
              </a:rPr>
              <a:t>health inequalities</a:t>
            </a:r>
            <a:r>
              <a:rPr lang="en-GB" sz="1400" dirty="0">
                <a:latin typeface="Open Sans"/>
                <a:ea typeface="Open Sans"/>
                <a:cs typeface="Calibri Light"/>
              </a:rPr>
              <a:t>.</a:t>
            </a:r>
          </a:p>
          <a:p>
            <a:pPr marR="0">
              <a:lnSpc>
                <a:spcPct val="120000"/>
              </a:lnSpc>
              <a:spcBef>
                <a:spcPts val="0"/>
              </a:spcBef>
              <a:spcAft>
                <a:spcPts val="1200"/>
              </a:spcAft>
              <a:buFont typeface="+mj-lt"/>
              <a:buAutoNum type="arabicPeriod"/>
            </a:pPr>
            <a:r>
              <a:rPr lang="en-GB" sz="1400" dirty="0">
                <a:latin typeface="Open Sans"/>
                <a:ea typeface="Open Sans"/>
                <a:cs typeface="Calibri Light"/>
              </a:rPr>
              <a:t>To deliver best care for patients and maximise capacity, consider two complementary interventions:</a:t>
            </a:r>
          </a:p>
          <a:p>
            <a:pPr lvl="1">
              <a:lnSpc>
                <a:spcPct val="120000"/>
              </a:lnSpc>
              <a:spcBef>
                <a:spcPts val="0"/>
              </a:spcBef>
              <a:spcAft>
                <a:spcPts val="1200"/>
              </a:spcAft>
              <a:buFont typeface="Courier New" panose="02070309020205020404" pitchFamily="49" charset="0"/>
              <a:buChar char="o"/>
            </a:pPr>
            <a:r>
              <a:rPr lang="en-GB" sz="1400" b="1" dirty="0">
                <a:latin typeface="Open Sans"/>
                <a:ea typeface="Open Sans"/>
                <a:cs typeface="Calibri Light"/>
              </a:rPr>
              <a:t>Clinical optimisation </a:t>
            </a:r>
            <a:r>
              <a:rPr lang="en-GB" sz="1400" dirty="0">
                <a:latin typeface="Open Sans"/>
                <a:ea typeface="Open Sans"/>
                <a:cs typeface="Calibri Light"/>
              </a:rPr>
              <a:t>– delivered by nurse, pharmacist or GP, starting with those at greatest risk or highest priority</a:t>
            </a:r>
          </a:p>
          <a:p>
            <a:pPr lvl="1">
              <a:lnSpc>
                <a:spcPct val="120000"/>
              </a:lnSpc>
              <a:spcBef>
                <a:spcPts val="0"/>
              </a:spcBef>
              <a:spcAft>
                <a:spcPts val="1200"/>
              </a:spcAft>
              <a:buFont typeface="Courier New" panose="02070309020205020404" pitchFamily="49" charset="0"/>
              <a:buChar char="o"/>
            </a:pPr>
            <a:r>
              <a:rPr lang="en-GB" sz="1400" b="1" dirty="0">
                <a:latin typeface="Open Sans"/>
                <a:ea typeface="Open Sans"/>
                <a:cs typeface="Calibri Light"/>
              </a:rPr>
              <a:t>Broader, proactive care </a:t>
            </a:r>
            <a:r>
              <a:rPr lang="en-GB" sz="1400" dirty="0">
                <a:latin typeface="Open Sans"/>
                <a:ea typeface="Open Sans"/>
                <a:cs typeface="Calibri Light"/>
              </a:rPr>
              <a:t>to optimise support for education, self management and behaviour change. This can be provided by a member of the wider primary care team such as ARRS* roles such as healthcare assistants and care coordinators. </a:t>
            </a:r>
          </a:p>
          <a:p>
            <a:pPr>
              <a:lnSpc>
                <a:spcPct val="120000"/>
              </a:lnSpc>
              <a:spcBef>
                <a:spcPts val="0"/>
              </a:spcBef>
              <a:spcAft>
                <a:spcPts val="1200"/>
              </a:spcAft>
              <a:buFont typeface="+mj-lt"/>
              <a:buAutoNum type="arabicPeriod"/>
            </a:pPr>
            <a:r>
              <a:rPr lang="en-GB" sz="1400" dirty="0">
                <a:latin typeface="Open Sans"/>
                <a:ea typeface="Open Sans"/>
                <a:cs typeface="Calibri Light"/>
              </a:rPr>
              <a:t>The </a:t>
            </a:r>
            <a:r>
              <a:rPr lang="en-GB" sz="1400" b="1" dirty="0">
                <a:solidFill>
                  <a:srgbClr val="00B0F0"/>
                </a:solidFill>
                <a:latin typeface="Open Sans"/>
                <a:ea typeface="Open Sans"/>
                <a:cs typeface="Calibri Light"/>
                <a:hlinkClick r:id="rId3">
                  <a:extLst>
                    <a:ext uri="{A12FA001-AC4F-418D-AE19-62706E023703}">
                      <ahyp:hlinkClr xmlns:ahyp="http://schemas.microsoft.com/office/drawing/2018/hyperlinkcolor" val="tx"/>
                    </a:ext>
                  </a:extLst>
                </a:hlinkClick>
              </a:rPr>
              <a:t>UCLPartners Proactive Care Frameworks </a:t>
            </a:r>
            <a:r>
              <a:rPr lang="en-GB" sz="1400" dirty="0">
                <a:latin typeface="Open Sans"/>
                <a:ea typeface="Open Sans"/>
                <a:cs typeface="Calibri Light"/>
              </a:rPr>
              <a:t>offer a wide range of free resources to help team members to deliver these interventions and optimise care.</a:t>
            </a:r>
          </a:p>
          <a:p>
            <a:pPr marL="0" marR="0" indent="0">
              <a:lnSpc>
                <a:spcPct val="120000"/>
              </a:lnSpc>
              <a:spcBef>
                <a:spcPts val="0"/>
              </a:spcBef>
              <a:spcAft>
                <a:spcPts val="1200"/>
              </a:spcAft>
              <a:buNone/>
            </a:pPr>
            <a:endParaRPr lang="en-GB" sz="1400" dirty="0"/>
          </a:p>
        </p:txBody>
      </p:sp>
      <p:sp>
        <p:nvSpPr>
          <p:cNvPr id="6" name="TextBox 5">
            <a:extLst>
              <a:ext uri="{FF2B5EF4-FFF2-40B4-BE49-F238E27FC236}">
                <a16:creationId xmlns:a16="http://schemas.microsoft.com/office/drawing/2014/main" id="{59245615-99ED-70FC-5B08-CF855DA06480}"/>
              </a:ext>
            </a:extLst>
          </p:cNvPr>
          <p:cNvSpPr txBox="1"/>
          <p:nvPr/>
        </p:nvSpPr>
        <p:spPr>
          <a:xfrm>
            <a:off x="8118422" y="6431581"/>
            <a:ext cx="2847134" cy="2770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*Additional Role Reimbursement Scheme </a:t>
            </a: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51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0B295F-C360-34CE-02B2-96FDCACD9AD8}"/>
              </a:ext>
            </a:extLst>
          </p:cNvPr>
          <p:cNvSpPr txBox="1">
            <a:spLocks/>
          </p:cNvSpPr>
          <p:nvPr/>
        </p:nvSpPr>
        <p:spPr>
          <a:xfrm>
            <a:off x="412353" y="67352"/>
            <a:ext cx="10194966" cy="5445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0" i="0" kern="1200">
                <a:solidFill>
                  <a:srgbClr val="42B6E6"/>
                </a:solidFill>
                <a:latin typeface="+mj-lt"/>
                <a:ea typeface="+mj-ea"/>
                <a:cs typeface="Calibri Light" panose="020F03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002060"/>
                </a:solidFill>
                <a:effectLst/>
                <a:uLnTx/>
                <a:uFillTx/>
                <a:latin typeface="Aleo"/>
                <a:cs typeface="Calibri Light"/>
              </a:rPr>
              <a:t>Diabetes:</a:t>
            </a:r>
          </a:p>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srgbClr val="002060"/>
                </a:solidFill>
                <a:latin typeface="Aleo"/>
                <a:cs typeface="Calibri Light"/>
              </a:rPr>
              <a:t>D</a:t>
            </a:r>
            <a:r>
              <a:rPr kumimoji="0" lang="en-US" b="1" i="0" u="none" strike="noStrike" kern="1200" cap="none" spc="0" normalizeH="0" baseline="0" noProof="0" dirty="0" err="1">
                <a:ln>
                  <a:noFill/>
                </a:ln>
                <a:solidFill>
                  <a:srgbClr val="002060"/>
                </a:solidFill>
                <a:effectLst/>
                <a:uLnTx/>
                <a:uFillTx/>
                <a:latin typeface="Aleo"/>
                <a:cs typeface="Calibri Light"/>
              </a:rPr>
              <a:t>ata</a:t>
            </a:r>
            <a:r>
              <a:rPr kumimoji="0" lang="en-US" b="1" i="0" u="none" strike="noStrike" kern="1200" cap="none" spc="0" normalizeH="0" baseline="0" noProof="0" dirty="0">
                <a:ln>
                  <a:noFill/>
                </a:ln>
                <a:solidFill>
                  <a:srgbClr val="002060"/>
                </a:solidFill>
                <a:effectLst/>
                <a:uLnTx/>
                <a:uFillTx/>
                <a:latin typeface="Aleo"/>
                <a:cs typeface="Calibri Light"/>
              </a:rPr>
              <a:t> to inform pathway transformation</a:t>
            </a:r>
            <a:endParaRPr kumimoji="0" lang="en-GB" b="1" i="0" u="none" strike="noStrike" kern="1200" cap="none" spc="0" normalizeH="0" baseline="0" noProof="0" dirty="0">
              <a:ln>
                <a:noFill/>
              </a:ln>
              <a:solidFill>
                <a:srgbClr val="002060"/>
              </a:solidFill>
              <a:effectLst/>
              <a:uLnTx/>
              <a:uFillTx/>
              <a:latin typeface="Aleo"/>
              <a:cs typeface="Calibri Light"/>
            </a:endParaRPr>
          </a:p>
        </p:txBody>
      </p:sp>
      <p:sp>
        <p:nvSpPr>
          <p:cNvPr id="7" name="Rectangle 6">
            <a:extLst>
              <a:ext uri="{FF2B5EF4-FFF2-40B4-BE49-F238E27FC236}">
                <a16:creationId xmlns:a16="http://schemas.microsoft.com/office/drawing/2014/main" id="{2390F37E-8F98-C9D4-AEE5-21DF06E811BE}"/>
              </a:ext>
            </a:extLst>
          </p:cNvPr>
          <p:cNvSpPr/>
          <p:nvPr/>
        </p:nvSpPr>
        <p:spPr>
          <a:xfrm>
            <a:off x="6109032" y="2518915"/>
            <a:ext cx="5628043" cy="66074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Holistic Proactive Care</a:t>
            </a:r>
            <a:endParaRPr lang="en-GB" b="1" i="0" u="none" strike="noStrike" kern="1200" cap="none" spc="0" normalizeH="0" baseline="0" noProof="0">
              <a:ln>
                <a:noFill/>
              </a:ln>
              <a:solidFill>
                <a:srgbClr val="FFFFFF"/>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a:t>
            </a:r>
            <a:r>
              <a:rPr kumimoji="0" lang="en-GB" b="1" i="0" u="none" strike="noStrike" kern="1200" cap="none" spc="0" normalizeH="0" baseline="0" noProof="0" err="1">
                <a:ln>
                  <a:noFill/>
                </a:ln>
                <a:solidFill>
                  <a:srgbClr val="FFFFFF"/>
                </a:solidFill>
                <a:effectLst/>
                <a:uLnTx/>
                <a:uFillTx/>
                <a:latin typeface="Open Sans"/>
                <a:ea typeface="Open Sans"/>
                <a:cs typeface="Open Sans"/>
              </a:rPr>
              <a:t>eg.</a:t>
            </a:r>
            <a:r>
              <a:rPr kumimoji="0" lang="en-GB" b="1" i="0" u="none" strike="noStrike" kern="1200" cap="none" spc="0" normalizeH="0" baseline="0" noProof="0" dirty="0">
                <a:ln>
                  <a:noFill/>
                </a:ln>
                <a:solidFill>
                  <a:srgbClr val="FFFFFF"/>
                </a:solidFill>
                <a:effectLst/>
                <a:uLnTx/>
                <a:uFillTx/>
                <a:latin typeface="Open Sans"/>
                <a:ea typeface="Open Sans"/>
                <a:cs typeface="Open Sans"/>
              </a:rPr>
              <a:t> ARRS roles)</a:t>
            </a:r>
            <a:endParaRPr lang="en-GB" b="1"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12" name="Rectangle 11">
            <a:extLst>
              <a:ext uri="{FF2B5EF4-FFF2-40B4-BE49-F238E27FC236}">
                <a16:creationId xmlns:a16="http://schemas.microsoft.com/office/drawing/2014/main" id="{2E69928D-7574-C2DA-3077-67A503907D87}"/>
              </a:ext>
            </a:extLst>
          </p:cNvPr>
          <p:cNvSpPr/>
          <p:nvPr/>
        </p:nvSpPr>
        <p:spPr>
          <a:xfrm>
            <a:off x="6091656" y="3183706"/>
            <a:ext cx="5641075" cy="3312805"/>
          </a:xfrm>
          <a:prstGeom prst="rect">
            <a:avLst/>
          </a:prstGeom>
          <a:solidFill>
            <a:srgbClr val="42B6E6">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Open Sans"/>
                <a:ea typeface="Open Sans"/>
                <a:cs typeface="Open Sans"/>
              </a:rPr>
              <a:t>Structured support for:</a:t>
            </a:r>
            <a:endParaRPr lang="en-GB" sz="1600" b="1" i="0" u="none" strike="noStrike" kern="1200" cap="none" spc="0" normalizeH="0" baseline="0" noProof="0" dirty="0">
              <a:ln>
                <a:noFill/>
              </a:ln>
              <a:solidFill>
                <a:srgbClr val="000000"/>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Education e.g.</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Living with diabetes</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How to check and reduce cardiovascular risk?</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285750" marR="0" lvl="0" indent="-285750" algn="l" defTabSz="914400" rtl="0" eaLnBrk="1" fontAlgn="auto" latinLnBrk="0" hangingPunct="1">
              <a:lnSpc>
                <a:spcPct val="100000"/>
              </a:lnSpc>
              <a:spcBef>
                <a:spcPts val="40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Self-management e.g.</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What health checks are needed</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How to check your feet, measure your BP</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When to seek advice</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285750" marR="0" lvl="0" indent="-285750" algn="l" defTabSz="914400" rtl="0" eaLnBrk="1" fontAlgn="auto" latinLnBrk="0" hangingPunct="1">
              <a:lnSpc>
                <a:spcPct val="100000"/>
              </a:lnSpc>
              <a:spcBef>
                <a:spcPts val="40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Behaviour Change – brief interventions and signposting</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742950" lvl="1" indent="-285750">
              <a:buFont typeface="Arial"/>
              <a:buChar char="•"/>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Healthy eating &amp; Physical activity</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Open Sans"/>
              </a:rPr>
              <a:t>Smoking cessation/Alcohol</a:t>
            </a:r>
            <a:endParaRPr lang="en-GB" sz="1600" b="0" i="0" u="none" strike="noStrike" kern="1200" cap="none" spc="0" normalizeH="0" baseline="0" noProof="0" dirty="0">
              <a:ln>
                <a:noFill/>
              </a:ln>
              <a:solidFill>
                <a:srgbClr val="000000"/>
              </a:solidFill>
              <a:effectLst/>
              <a:uLnTx/>
              <a:uFillTx/>
              <a:latin typeface="Open Sans"/>
              <a:ea typeface="+mn-lt"/>
              <a:cs typeface="Open San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 name="Rectangle 10">
            <a:extLst>
              <a:ext uri="{FF2B5EF4-FFF2-40B4-BE49-F238E27FC236}">
                <a16:creationId xmlns:a16="http://schemas.microsoft.com/office/drawing/2014/main" id="{317A1FF0-F0EB-3E7C-8A91-F6A08121F182}"/>
              </a:ext>
            </a:extLst>
          </p:cNvPr>
          <p:cNvSpPr/>
          <p:nvPr/>
        </p:nvSpPr>
        <p:spPr>
          <a:xfrm>
            <a:off x="454924" y="2517255"/>
            <a:ext cx="5654108" cy="662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Clinical Optimisation</a:t>
            </a:r>
            <a:endParaRPr lang="en-GB" b="1" i="0" u="none" strike="noStrike" kern="1200" cap="none" spc="0" normalizeH="0" baseline="0" noProof="0" dirty="0">
              <a:ln>
                <a:noFill/>
              </a:ln>
              <a:solidFill>
                <a:srgbClr val="FFFFFF"/>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a:t>
            </a:r>
            <a:r>
              <a:rPr kumimoji="0" lang="en-GB" b="1" i="0" u="none" strike="noStrike" kern="1200" cap="none" spc="0" normalizeH="0" baseline="0" noProof="0" err="1">
                <a:ln>
                  <a:noFill/>
                </a:ln>
                <a:solidFill>
                  <a:srgbClr val="FFFFFF"/>
                </a:solidFill>
                <a:effectLst/>
                <a:uLnTx/>
                <a:uFillTx/>
                <a:latin typeface="Open Sans"/>
                <a:ea typeface="Open Sans"/>
                <a:cs typeface="Open Sans"/>
              </a:rPr>
              <a:t>eg</a:t>
            </a:r>
            <a:r>
              <a:rPr kumimoji="0" lang="en-GB" b="1" i="0" u="none" strike="noStrike" kern="1200" cap="none" spc="0" normalizeH="0" baseline="0" noProof="0" dirty="0">
                <a:ln>
                  <a:noFill/>
                </a:ln>
                <a:solidFill>
                  <a:srgbClr val="FFFFFF"/>
                </a:solidFill>
                <a:effectLst/>
                <a:uLnTx/>
                <a:uFillTx/>
                <a:latin typeface="Open Sans"/>
                <a:ea typeface="Open Sans"/>
                <a:cs typeface="Open Sans"/>
              </a:rPr>
              <a:t> pharmacist, nurse)</a:t>
            </a:r>
            <a:endParaRPr lang="en-GB" b="1"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13" name="Rectangle 12">
            <a:extLst>
              <a:ext uri="{FF2B5EF4-FFF2-40B4-BE49-F238E27FC236}">
                <a16:creationId xmlns:a16="http://schemas.microsoft.com/office/drawing/2014/main" id="{7FF7322C-DDF2-2750-DA91-3AA4FAD70C53}"/>
              </a:ext>
            </a:extLst>
          </p:cNvPr>
          <p:cNvSpPr/>
          <p:nvPr/>
        </p:nvSpPr>
        <p:spPr>
          <a:xfrm>
            <a:off x="454924" y="3183706"/>
            <a:ext cx="5641075" cy="3313999"/>
          </a:xfrm>
          <a:prstGeom prst="rect">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Open Sans"/>
                <a:ea typeface="Calibri"/>
                <a:cs typeface="Calibri"/>
              </a:rPr>
              <a:t>Optimise clinical management</a:t>
            </a:r>
            <a:endParaRPr lang="en-US" sz="1600" b="0" i="0" u="none" strike="noStrike" kern="1200" cap="none" spc="0" normalizeH="0" baseline="0" noProof="0" dirty="0">
              <a:ln>
                <a:noFill/>
              </a:ln>
              <a:solidFill>
                <a:srgbClr val="000000"/>
              </a:solidFill>
              <a:effectLst/>
              <a:uLnTx/>
              <a:uFillTx/>
              <a:latin typeface="Open Sans"/>
              <a:ea typeface="Calibri"/>
              <a:cs typeface="Calibri"/>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Open Sans"/>
                <a:ea typeface="Calibri"/>
                <a:cs typeface="Calibri"/>
              </a:rPr>
              <a:t>Review blood results, CVD risk &amp; symptoms</a:t>
            </a:r>
            <a:endParaRPr lang="en-US" sz="1600" b="0" i="0" u="none" strike="noStrike" kern="1200" cap="none" spc="0" normalizeH="0" baseline="0" noProof="0" dirty="0">
              <a:ln>
                <a:noFill/>
              </a:ln>
              <a:solidFill>
                <a:srgbClr val="000000"/>
              </a:solidFill>
              <a:effectLst/>
              <a:uLnTx/>
              <a:uFillTx/>
              <a:latin typeface="Open Sans"/>
              <a:ea typeface="Calibri"/>
              <a:cs typeface="Calibri"/>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Open Sans"/>
                <a:ea typeface="Calibri"/>
                <a:cs typeface="Calibri"/>
              </a:rPr>
              <a:t>Review complications and co-morbidities</a:t>
            </a:r>
            <a:endParaRPr lang="en-US" sz="1600" b="0" i="0" u="none" strike="noStrike" kern="1200" cap="none" spc="0" normalizeH="0" baseline="0" noProof="0" dirty="0">
              <a:ln>
                <a:noFill/>
              </a:ln>
              <a:solidFill>
                <a:srgbClr val="000000"/>
              </a:solidFill>
              <a:effectLst/>
              <a:uLnTx/>
              <a:uFillTx/>
              <a:latin typeface="Open Sans"/>
              <a:ea typeface="Calibri"/>
              <a:cs typeface="Calibri"/>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Open Sans"/>
                <a:ea typeface="Calibri"/>
                <a:cs typeface="Calibri"/>
              </a:rPr>
              <a:t>Check adherence and adverse effects.</a:t>
            </a:r>
            <a:endParaRPr lang="en-US" sz="1600" b="0" i="0" u="none" strike="noStrike" kern="1200" cap="none" spc="0" normalizeH="0" baseline="0" noProof="0" dirty="0">
              <a:ln>
                <a:noFill/>
              </a:ln>
              <a:solidFill>
                <a:srgbClr val="000000"/>
              </a:solidFill>
              <a:effectLst/>
              <a:uLnTx/>
              <a:uFillTx/>
              <a:latin typeface="Open Sans"/>
              <a:ea typeface="Calibri"/>
              <a:cs typeface="Calibri"/>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Open Sans"/>
                <a:ea typeface="Calibri"/>
                <a:cs typeface="Calibri"/>
              </a:rPr>
              <a:t>Initiate or </a:t>
            </a:r>
            <a:r>
              <a:rPr kumimoji="0" lang="en-US" sz="1600" b="0" i="0" u="none" strike="noStrike" kern="1200" cap="none" spc="0" normalizeH="0" baseline="0" noProof="0" dirty="0" err="1">
                <a:ln>
                  <a:noFill/>
                </a:ln>
                <a:solidFill>
                  <a:srgbClr val="000000"/>
                </a:solidFill>
                <a:effectLst/>
                <a:uLnTx/>
                <a:uFillTx/>
                <a:latin typeface="Open Sans"/>
                <a:ea typeface="Calibri"/>
                <a:cs typeface="Calibri"/>
              </a:rPr>
              <a:t>optimise</a:t>
            </a:r>
            <a:r>
              <a:rPr kumimoji="0" lang="en-US" sz="1600" b="0" i="0" u="none" strike="noStrike" kern="1200" cap="none" spc="0" normalizeH="0" baseline="0" noProof="0" dirty="0">
                <a:ln>
                  <a:noFill/>
                </a:ln>
                <a:solidFill>
                  <a:srgbClr val="000000"/>
                </a:solidFill>
                <a:effectLst/>
                <a:uLnTx/>
                <a:uFillTx/>
                <a:latin typeface="Open Sans"/>
                <a:ea typeface="Calibri"/>
                <a:cs typeface="Calibri"/>
              </a:rPr>
              <a:t> therapy</a:t>
            </a:r>
            <a:endParaRPr lang="en-US" sz="1600" b="0" i="0" u="none" strike="noStrike" kern="1200" cap="none" spc="0" normalizeH="0" baseline="0" noProof="0" dirty="0">
              <a:ln>
                <a:noFill/>
              </a:ln>
              <a:solidFill>
                <a:srgbClr val="000000"/>
              </a:solidFill>
              <a:effectLst/>
              <a:uLnTx/>
              <a:uFillTx/>
              <a:latin typeface="Open Sans"/>
              <a:ea typeface="Calibri"/>
              <a:cs typeface="Calibri"/>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Open Sans"/>
                <a:ea typeface="Calibri"/>
                <a:cs typeface="Calibri"/>
              </a:rPr>
              <a:t>Address wider risk factors </a:t>
            </a:r>
            <a:r>
              <a:rPr kumimoji="0" lang="en-US" sz="1600" b="0" i="0" u="none" strike="noStrike" kern="1200" cap="none" spc="0" normalizeH="0" baseline="0" noProof="0" dirty="0" err="1">
                <a:ln>
                  <a:noFill/>
                </a:ln>
                <a:solidFill>
                  <a:srgbClr val="000000"/>
                </a:solidFill>
                <a:effectLst/>
                <a:uLnTx/>
                <a:uFillTx/>
                <a:latin typeface="Open Sans"/>
                <a:ea typeface="Calibri"/>
                <a:cs typeface="Calibri"/>
              </a:rPr>
              <a:t>eg</a:t>
            </a:r>
            <a:r>
              <a:rPr kumimoji="0" lang="en-US" sz="1600" b="0" i="0" u="none" strike="noStrike" kern="1200" cap="none" spc="0" normalizeH="0" baseline="0" noProof="0" dirty="0">
                <a:ln>
                  <a:noFill/>
                </a:ln>
                <a:solidFill>
                  <a:srgbClr val="000000"/>
                </a:solidFill>
                <a:effectLst/>
                <a:uLnTx/>
                <a:uFillTx/>
                <a:latin typeface="Open Sans"/>
                <a:ea typeface="Calibri"/>
                <a:cs typeface="Calibri"/>
              </a:rPr>
              <a:t> smoking, obesity</a:t>
            </a:r>
            <a:endParaRPr lang="en-US" sz="1600" b="0" i="0" u="none" strike="noStrike" kern="1200" cap="none" spc="0" normalizeH="0" baseline="0" noProof="0" dirty="0">
              <a:ln>
                <a:noFill/>
              </a:ln>
              <a:solidFill>
                <a:srgbClr val="000000"/>
              </a:solidFill>
              <a:effectLst/>
              <a:uLnTx/>
              <a:uFillTx/>
              <a:latin typeface="Open Sans"/>
              <a:ea typeface="Calibri"/>
              <a:cs typeface="Calibri"/>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8" name="TextBox 17">
            <a:extLst>
              <a:ext uri="{FF2B5EF4-FFF2-40B4-BE49-F238E27FC236}">
                <a16:creationId xmlns:a16="http://schemas.microsoft.com/office/drawing/2014/main" id="{773AB07A-10AF-37DD-8D6F-1C81205C2985}"/>
              </a:ext>
            </a:extLst>
          </p:cNvPr>
          <p:cNvSpPr txBox="1"/>
          <p:nvPr/>
        </p:nvSpPr>
        <p:spPr>
          <a:xfrm>
            <a:off x="9059822" y="6611779"/>
            <a:ext cx="274008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Light"/>
                <a:ea typeface="+mn-ea"/>
                <a:cs typeface="Calibri Light"/>
              </a:rPr>
              <a:t>ARRS = Additional Role Reimbursement Scheme</a:t>
            </a:r>
          </a:p>
        </p:txBody>
      </p:sp>
      <p:sp>
        <p:nvSpPr>
          <p:cNvPr id="2" name="Rectangle: Rounded Corners 1">
            <a:extLst>
              <a:ext uri="{FF2B5EF4-FFF2-40B4-BE49-F238E27FC236}">
                <a16:creationId xmlns:a16="http://schemas.microsoft.com/office/drawing/2014/main" id="{9EC6338D-CA0B-BF98-AD79-1E5E8935085A}"/>
              </a:ext>
            </a:extLst>
          </p:cNvPr>
          <p:cNvSpPr/>
          <p:nvPr/>
        </p:nvSpPr>
        <p:spPr>
          <a:xfrm>
            <a:off x="454924" y="1081342"/>
            <a:ext cx="11201245" cy="11283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CVDACTION Diabetes domains – Stratify &amp; Prioritise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lang="en-GB" b="1" i="0" u="none" strike="noStrike" kern="1200" cap="none" spc="0" normalizeH="0" baseline="0" noProof="0" dirty="0">
              <a:ln>
                <a:noFill/>
              </a:ln>
              <a:solidFill>
                <a:srgbClr val="FFFFFF"/>
              </a:solidFill>
              <a:effectLst/>
              <a:uLnTx/>
              <a:uFillTx/>
              <a:latin typeface="Calibri" panose="020F0502020204030204"/>
              <a:ea typeface="Calibri"/>
              <a:cs typeface="Calibri"/>
            </a:endParaRPr>
          </a:p>
        </p:txBody>
      </p:sp>
      <p:sp>
        <p:nvSpPr>
          <p:cNvPr id="9" name="Rectangle: Rounded Corners 8">
            <a:extLst>
              <a:ext uri="{FF2B5EF4-FFF2-40B4-BE49-F238E27FC236}">
                <a16:creationId xmlns:a16="http://schemas.microsoft.com/office/drawing/2014/main" id="{96D565E7-A093-298E-7A1A-4BD311C7FA26}"/>
              </a:ext>
            </a:extLst>
          </p:cNvPr>
          <p:cNvSpPr/>
          <p:nvPr/>
        </p:nvSpPr>
        <p:spPr>
          <a:xfrm>
            <a:off x="8923053" y="1512219"/>
            <a:ext cx="2207024" cy="497837"/>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Diabetic kidney disease</a:t>
            </a:r>
            <a:endParaRPr lang="en-GB" sz="1600" b="0"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16" name="Rectangle: Rounded Corners 15">
            <a:extLst>
              <a:ext uri="{FF2B5EF4-FFF2-40B4-BE49-F238E27FC236}">
                <a16:creationId xmlns:a16="http://schemas.microsoft.com/office/drawing/2014/main" id="{63DB4F1A-4551-13C3-B43F-5498E488AA86}"/>
              </a:ext>
            </a:extLst>
          </p:cNvPr>
          <p:cNvSpPr/>
          <p:nvPr/>
        </p:nvSpPr>
        <p:spPr>
          <a:xfrm>
            <a:off x="6336497" y="1511557"/>
            <a:ext cx="2207024" cy="497836"/>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HbA1c not treated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to target</a:t>
            </a:r>
            <a:endParaRPr kumimoji="0" lang="en-GB" sz="1600" b="0"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17" name="Rectangle: Rounded Corners 16">
            <a:extLst>
              <a:ext uri="{FF2B5EF4-FFF2-40B4-BE49-F238E27FC236}">
                <a16:creationId xmlns:a16="http://schemas.microsoft.com/office/drawing/2014/main" id="{789B7A46-2E20-1353-D1E9-F2CB75DB1CB3}"/>
              </a:ext>
            </a:extLst>
          </p:cNvPr>
          <p:cNvSpPr/>
          <p:nvPr/>
        </p:nvSpPr>
        <p:spPr>
          <a:xfrm>
            <a:off x="1061923" y="1526287"/>
            <a:ext cx="2207024" cy="497740"/>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BP not treated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to target</a:t>
            </a:r>
            <a:endParaRPr lang="en-GB" sz="1600" b="0"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19" name="Rectangle: Rounded Corners 18">
            <a:extLst>
              <a:ext uri="{FF2B5EF4-FFF2-40B4-BE49-F238E27FC236}">
                <a16:creationId xmlns:a16="http://schemas.microsoft.com/office/drawing/2014/main" id="{6D9F3970-1F5A-8679-8C49-3B63AC16EB9D}"/>
              </a:ext>
            </a:extLst>
          </p:cNvPr>
          <p:cNvSpPr/>
          <p:nvPr/>
        </p:nvSpPr>
        <p:spPr>
          <a:xfrm>
            <a:off x="3749941" y="1511557"/>
            <a:ext cx="2207024" cy="497836"/>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CVD risk reduction:  lipids and SGLT2i</a:t>
            </a:r>
            <a:endParaRPr kumimoji="0" lang="en-GB" sz="1600" b="0"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3" name="Arrow: Right 2">
            <a:extLst>
              <a:ext uri="{FF2B5EF4-FFF2-40B4-BE49-F238E27FC236}">
                <a16:creationId xmlns:a16="http://schemas.microsoft.com/office/drawing/2014/main" id="{41879438-A254-337A-A08F-566F1CBB5513}"/>
              </a:ext>
            </a:extLst>
          </p:cNvPr>
          <p:cNvSpPr/>
          <p:nvPr/>
        </p:nvSpPr>
        <p:spPr>
          <a:xfrm rot="16200000" flipH="1">
            <a:off x="3055661" y="2094726"/>
            <a:ext cx="433949" cy="403007"/>
          </a:xfrm>
          <a:prstGeom prst="rightArrow">
            <a:avLst>
              <a:gd name="adj1" fmla="val 50000"/>
              <a:gd name="adj2" fmla="val 55961"/>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Arrow: Right 3">
            <a:extLst>
              <a:ext uri="{FF2B5EF4-FFF2-40B4-BE49-F238E27FC236}">
                <a16:creationId xmlns:a16="http://schemas.microsoft.com/office/drawing/2014/main" id="{C31BF263-7271-EB5F-F728-E161B7DB3F30}"/>
              </a:ext>
            </a:extLst>
          </p:cNvPr>
          <p:cNvSpPr/>
          <p:nvPr/>
        </p:nvSpPr>
        <p:spPr>
          <a:xfrm rot="16200000" flipH="1">
            <a:off x="8842847" y="2094726"/>
            <a:ext cx="433949" cy="403007"/>
          </a:xfrm>
          <a:prstGeom prst="rightArrow">
            <a:avLst>
              <a:gd name="adj1" fmla="val 50000"/>
              <a:gd name="adj2" fmla="val 55961"/>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22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07C36-87E6-8C88-EE7F-780CBFCEB0F7}"/>
              </a:ext>
            </a:extLst>
          </p:cNvPr>
          <p:cNvSpPr>
            <a:spLocks noGrp="1"/>
          </p:cNvSpPr>
          <p:nvPr>
            <p:ph type="title"/>
          </p:nvPr>
        </p:nvSpPr>
        <p:spPr>
          <a:xfrm>
            <a:off x="489857" y="206407"/>
            <a:ext cx="9499270" cy="544510"/>
          </a:xfrm>
        </p:spPr>
        <p:txBody>
          <a:bodyPr>
            <a:noAutofit/>
          </a:bodyPr>
          <a:lstStyle/>
          <a:p>
            <a:r>
              <a:rPr lang="en-GB" sz="3400" b="1" dirty="0">
                <a:solidFill>
                  <a:srgbClr val="002060"/>
                </a:solidFill>
                <a:latin typeface="Aleo"/>
                <a:cs typeface="Calibri Light"/>
              </a:rPr>
              <a:t>CVDACTION- The Diabetes Indicators</a:t>
            </a:r>
            <a:endParaRPr lang="en-GB" sz="3400" b="1" dirty="0">
              <a:solidFill>
                <a:srgbClr val="002060"/>
              </a:solidFill>
              <a:latin typeface="Aleo"/>
            </a:endParaRPr>
          </a:p>
        </p:txBody>
      </p:sp>
      <p:graphicFrame>
        <p:nvGraphicFramePr>
          <p:cNvPr id="6" name="Table 6">
            <a:extLst>
              <a:ext uri="{FF2B5EF4-FFF2-40B4-BE49-F238E27FC236}">
                <a16:creationId xmlns:a16="http://schemas.microsoft.com/office/drawing/2014/main" id="{2F189C55-65FD-87AD-06CB-DB6AF3CB90B4}"/>
              </a:ext>
            </a:extLst>
          </p:cNvPr>
          <p:cNvGraphicFramePr>
            <a:graphicFrameLocks noGrp="1"/>
          </p:cNvGraphicFramePr>
          <p:nvPr>
            <p:extLst>
              <p:ext uri="{D42A27DB-BD31-4B8C-83A1-F6EECF244321}">
                <p14:modId xmlns:p14="http://schemas.microsoft.com/office/powerpoint/2010/main" val="2115841449"/>
              </p:ext>
            </p:extLst>
          </p:nvPr>
        </p:nvGraphicFramePr>
        <p:xfrm>
          <a:off x="491289" y="1052763"/>
          <a:ext cx="11210856" cy="5534763"/>
        </p:xfrm>
        <a:graphic>
          <a:graphicData uri="http://schemas.openxmlformats.org/drawingml/2006/table">
            <a:tbl>
              <a:tblPr firstRow="1" bandRow="1">
                <a:tableStyleId>{5C22544A-7EE6-4342-B048-85BDC9FD1C3A}</a:tableStyleId>
              </a:tblPr>
              <a:tblGrid>
                <a:gridCol w="2802714">
                  <a:extLst>
                    <a:ext uri="{9D8B030D-6E8A-4147-A177-3AD203B41FA5}">
                      <a16:colId xmlns:a16="http://schemas.microsoft.com/office/drawing/2014/main" val="3220339731"/>
                    </a:ext>
                  </a:extLst>
                </a:gridCol>
                <a:gridCol w="2802714">
                  <a:extLst>
                    <a:ext uri="{9D8B030D-6E8A-4147-A177-3AD203B41FA5}">
                      <a16:colId xmlns:a16="http://schemas.microsoft.com/office/drawing/2014/main" val="1493928522"/>
                    </a:ext>
                  </a:extLst>
                </a:gridCol>
                <a:gridCol w="2802714">
                  <a:extLst>
                    <a:ext uri="{9D8B030D-6E8A-4147-A177-3AD203B41FA5}">
                      <a16:colId xmlns:a16="http://schemas.microsoft.com/office/drawing/2014/main" val="896034818"/>
                    </a:ext>
                  </a:extLst>
                </a:gridCol>
                <a:gridCol w="2802714">
                  <a:extLst>
                    <a:ext uri="{9D8B030D-6E8A-4147-A177-3AD203B41FA5}">
                      <a16:colId xmlns:a16="http://schemas.microsoft.com/office/drawing/2014/main" val="2795142265"/>
                    </a:ext>
                  </a:extLst>
                </a:gridCol>
              </a:tblGrid>
              <a:tr h="611605">
                <a:tc>
                  <a:txBody>
                    <a:bodyPr/>
                    <a:lstStyle/>
                    <a:p>
                      <a:r>
                        <a:rPr lang="en-US" sz="1200" dirty="0">
                          <a:latin typeface="Open Sans"/>
                        </a:rPr>
                        <a:t>Diabetes Treatment to target </a:t>
                      </a:r>
                    </a:p>
                  </a:txBody>
                  <a:tcPr/>
                </a:tc>
                <a:tc>
                  <a:txBody>
                    <a:bodyPr/>
                    <a:lstStyle/>
                    <a:p>
                      <a:r>
                        <a:rPr lang="en-US" sz="1200" dirty="0">
                          <a:latin typeface="Open Sans"/>
                        </a:rPr>
                        <a:t>Diabetes all 8 care Processes</a:t>
                      </a:r>
                    </a:p>
                  </a:txBody>
                  <a:tcPr/>
                </a:tc>
                <a:tc>
                  <a:txBody>
                    <a:bodyPr/>
                    <a:lstStyle/>
                    <a:p>
                      <a:r>
                        <a:rPr lang="en-US" sz="1200" dirty="0">
                          <a:latin typeface="Open Sans"/>
                        </a:rPr>
                        <a:t>Diabetic Kidney Disease</a:t>
                      </a:r>
                    </a:p>
                  </a:txBody>
                  <a:tcPr/>
                </a:tc>
                <a:tc>
                  <a:txBody>
                    <a:bodyPr/>
                    <a:lstStyle/>
                    <a:p>
                      <a:r>
                        <a:rPr lang="en-US" sz="1200" dirty="0">
                          <a:latin typeface="Open Sans"/>
                        </a:rPr>
                        <a:t>CVD Risk Management</a:t>
                      </a:r>
                      <a:r>
                        <a:rPr lang="en-US" sz="1200" baseline="0" dirty="0">
                          <a:latin typeface="Open Sans"/>
                        </a:rPr>
                        <a:t> in Diabetes</a:t>
                      </a:r>
                    </a:p>
                  </a:txBody>
                  <a:tcPr/>
                </a:tc>
                <a:extLst>
                  <a:ext uri="{0D108BD9-81ED-4DB2-BD59-A6C34878D82A}">
                    <a16:rowId xmlns:a16="http://schemas.microsoft.com/office/drawing/2014/main" val="2890706503"/>
                  </a:ext>
                </a:extLst>
              </a:tr>
              <a:tr h="724219">
                <a:tc>
                  <a:txBody>
                    <a:bodyPr/>
                    <a:lstStyle/>
                    <a:p>
                      <a:r>
                        <a:rPr lang="en-US" sz="1200" b="1" dirty="0">
                          <a:latin typeface="Open Sans"/>
                        </a:rPr>
                        <a:t>DM</a:t>
                      </a:r>
                      <a:r>
                        <a:rPr lang="en-US" sz="1200" b="1" baseline="0" dirty="0">
                          <a:latin typeface="Open Sans"/>
                        </a:rPr>
                        <a:t> (no Frailty) HBA1c &gt;58: </a:t>
                      </a:r>
                      <a:r>
                        <a:rPr lang="en-GB" sz="1200" dirty="0">
                          <a:effectLst/>
                          <a:latin typeface="Open Sans"/>
                        </a:rPr>
                        <a:t>DM without moderate or severe frailty and HbA1c &gt;58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Open Sans"/>
                        </a:rPr>
                        <a:t>Diabetes all</a:t>
                      </a:r>
                      <a:r>
                        <a:rPr lang="en-US" sz="1200" b="1" baseline="0" dirty="0">
                          <a:latin typeface="Open Sans"/>
                        </a:rPr>
                        <a:t> 8 care processes not complete in last 12 m: </a:t>
                      </a:r>
                      <a:r>
                        <a:rPr lang="en-GB" sz="1200" dirty="0">
                          <a:effectLst/>
                          <a:latin typeface="Open Sans"/>
                        </a:rPr>
                        <a:t>DM without all 8 processes of care completed in last 12m</a:t>
                      </a:r>
                      <a:endParaRPr lang="en-US" sz="1200" b="1" baseline="0" dirty="0">
                        <a:latin typeface="Open San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Open Sans"/>
                        </a:rPr>
                        <a:t>DM no EGFR or ACR: </a:t>
                      </a:r>
                      <a:r>
                        <a:rPr lang="en-GB" sz="1200" dirty="0">
                          <a:effectLst/>
                          <a:latin typeface="Open Sans"/>
                        </a:rPr>
                        <a:t>DM with no eGFR or ACR in last 12m</a:t>
                      </a:r>
                    </a:p>
                  </a:txBody>
                  <a:tcPr/>
                </a:tc>
                <a:tc>
                  <a:txBody>
                    <a:bodyPr/>
                    <a:lstStyle/>
                    <a:p>
                      <a:r>
                        <a:rPr lang="en-US" sz="1200" b="1" dirty="0">
                          <a:latin typeface="Open Sans"/>
                        </a:rPr>
                        <a:t>DM and CVD not on statins: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Open Sans"/>
                        </a:rPr>
                        <a:t>DM with CVD not on lipid lowering therapy</a:t>
                      </a:r>
                    </a:p>
                    <a:p>
                      <a:endParaRPr lang="en-US" sz="1200" b="1" dirty="0">
                        <a:latin typeface="Open Sans"/>
                      </a:endParaRPr>
                    </a:p>
                  </a:txBody>
                  <a:tcPr/>
                </a:tc>
                <a:extLst>
                  <a:ext uri="{0D108BD9-81ED-4DB2-BD59-A6C34878D82A}">
                    <a16:rowId xmlns:a16="http://schemas.microsoft.com/office/drawing/2014/main" val="1806244363"/>
                  </a:ext>
                </a:extLst>
              </a:tr>
              <a:tr h="724219">
                <a:tc>
                  <a:txBody>
                    <a:bodyPr/>
                    <a:lstStyle/>
                    <a:p>
                      <a:r>
                        <a:rPr lang="en-US" sz="1200" b="1" dirty="0">
                          <a:latin typeface="Open Sans"/>
                        </a:rPr>
                        <a:t>DM (Frailty) HBA1c &gt; 75: </a:t>
                      </a:r>
                      <a:r>
                        <a:rPr lang="en-GB" sz="1200" dirty="0">
                          <a:effectLst/>
                          <a:latin typeface="Open Sans"/>
                        </a:rPr>
                        <a:t>DM with moderate or severe frailty and HbA1c &gt;75</a:t>
                      </a:r>
                    </a:p>
                  </a:txBody>
                  <a:tcPr/>
                </a:tc>
                <a:tc>
                  <a:txBody>
                    <a:bodyPr/>
                    <a:lstStyle/>
                    <a:p>
                      <a:r>
                        <a:rPr lang="en-US" sz="1200" b="1" dirty="0">
                          <a:latin typeface="Open Sans"/>
                        </a:rPr>
                        <a:t>Diabetes with no Hba1C in last year: </a:t>
                      </a:r>
                      <a:r>
                        <a:rPr lang="en-US" sz="1200" b="0" dirty="0">
                          <a:latin typeface="Open Sans"/>
                        </a:rPr>
                        <a:t>D</a:t>
                      </a:r>
                      <a:r>
                        <a:rPr lang="en-GB" sz="1200" b="0" dirty="0">
                          <a:effectLst/>
                          <a:latin typeface="Open Sans"/>
                        </a:rPr>
                        <a:t>M </a:t>
                      </a:r>
                      <a:r>
                        <a:rPr lang="en-GB" sz="1200" dirty="0">
                          <a:effectLst/>
                          <a:latin typeface="Open Sans"/>
                        </a:rPr>
                        <a:t>and no HbA1c recorded in last year</a:t>
                      </a:r>
                    </a:p>
                    <a:p>
                      <a:endParaRPr lang="en-US" sz="1200" b="1" dirty="0">
                        <a:latin typeface="Open Sans"/>
                      </a:endParaRPr>
                    </a:p>
                    <a:p>
                      <a:endParaRPr lang="en-US" sz="1200" b="1" dirty="0">
                        <a:latin typeface="Open San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Open Sans"/>
                        </a:rPr>
                        <a:t>DM and CKD with 25% fall In</a:t>
                      </a:r>
                      <a:r>
                        <a:rPr lang="en-US" sz="1200" b="1" baseline="0" dirty="0">
                          <a:latin typeface="Open Sans"/>
                        </a:rPr>
                        <a:t> EGFR in 12m: </a:t>
                      </a:r>
                      <a:r>
                        <a:rPr lang="en-GB" sz="1200" dirty="0">
                          <a:solidFill>
                            <a:srgbClr val="000000"/>
                          </a:solidFill>
                          <a:effectLst/>
                          <a:latin typeface="Open Sans"/>
                        </a:rPr>
                        <a:t>DM with CKD with &gt;25% fall in eGFR in 12 months (accelerated progression, dashboard only)</a:t>
                      </a:r>
                    </a:p>
                  </a:txBody>
                  <a:tcPr/>
                </a:tc>
                <a:tc>
                  <a:txBody>
                    <a:bodyPr/>
                    <a:lstStyle/>
                    <a:p>
                      <a:r>
                        <a:rPr lang="en-US" sz="1200" b="1" dirty="0">
                          <a:latin typeface="Open Sans"/>
                        </a:rPr>
                        <a:t>DM and CVD not on high dose high intensity statin: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Open Sans"/>
                        </a:rPr>
                        <a:t>DM with CVD on statin but not high dose high intensity</a:t>
                      </a:r>
                    </a:p>
                    <a:p>
                      <a:endParaRPr lang="en-US" sz="1200" b="1" dirty="0">
                        <a:latin typeface="Open Sans"/>
                      </a:endParaRPr>
                    </a:p>
                  </a:txBody>
                  <a:tcPr/>
                </a:tc>
                <a:extLst>
                  <a:ext uri="{0D108BD9-81ED-4DB2-BD59-A6C34878D82A}">
                    <a16:rowId xmlns:a16="http://schemas.microsoft.com/office/drawing/2014/main" val="134186136"/>
                  </a:ext>
                </a:extLst>
              </a:tr>
              <a:tr h="812897">
                <a:tc>
                  <a:txBody>
                    <a:bodyPr/>
                    <a:lstStyle/>
                    <a:p>
                      <a:r>
                        <a:rPr lang="en-US" sz="1200" b="1" dirty="0">
                          <a:latin typeface="Open Sans"/>
                        </a:rPr>
                        <a:t>DM and HT – BP (under 80) &gt;140/90: </a:t>
                      </a:r>
                      <a:r>
                        <a:rPr lang="en-GB" sz="1200" dirty="0">
                          <a:effectLst/>
                          <a:latin typeface="Open Sans"/>
                        </a:rPr>
                        <a:t>DM with HT with latest BP&gt;140/90 or Home equivalent (under 80y)</a:t>
                      </a:r>
                    </a:p>
                  </a:txBody>
                  <a:tcPr/>
                </a:tc>
                <a:tc>
                  <a:txBody>
                    <a:bodyPr/>
                    <a:lstStyle/>
                    <a:p>
                      <a:endParaRPr lang="en-US" sz="1200" b="1" dirty="0">
                        <a:latin typeface="Open San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Open Sans"/>
                        </a:rPr>
                        <a:t>DM and ACR &gt;3 not on ACE/ARB: </a:t>
                      </a:r>
                      <a:r>
                        <a:rPr lang="en-GB" sz="1200" dirty="0">
                          <a:effectLst/>
                          <a:latin typeface="Open Sans"/>
                        </a:rPr>
                        <a:t>DM with ACR&gt;3 not on an ACE/ARB</a:t>
                      </a:r>
                    </a:p>
                  </a:txBody>
                  <a:tcPr/>
                </a:tc>
                <a:tc>
                  <a:txBody>
                    <a:bodyPr/>
                    <a:lstStyle/>
                    <a:p>
                      <a:r>
                        <a:rPr lang="en-US" sz="1200" b="1" dirty="0">
                          <a:latin typeface="Open Sans"/>
                        </a:rPr>
                        <a:t>T2DM and</a:t>
                      </a:r>
                      <a:r>
                        <a:rPr lang="en-US" sz="1200" b="1" baseline="0" dirty="0">
                          <a:latin typeface="Open Sans"/>
                        </a:rPr>
                        <a:t> CVD not on SGLT2i: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Open Sans"/>
                        </a:rPr>
                        <a:t>T2DM with CVD or heart failure and not on SGLT2 inhibitor</a:t>
                      </a:r>
                    </a:p>
                    <a:p>
                      <a:endParaRPr lang="en-US" sz="1200" b="1" dirty="0">
                        <a:latin typeface="Open Sans"/>
                      </a:endParaRPr>
                    </a:p>
                  </a:txBody>
                  <a:tcPr/>
                </a:tc>
                <a:extLst>
                  <a:ext uri="{0D108BD9-81ED-4DB2-BD59-A6C34878D82A}">
                    <a16:rowId xmlns:a16="http://schemas.microsoft.com/office/drawing/2014/main" val="1862015160"/>
                  </a:ext>
                </a:extLst>
              </a:tr>
              <a:tr h="709439">
                <a:tc>
                  <a:txBody>
                    <a:bodyPr/>
                    <a:lstStyle/>
                    <a:p>
                      <a:r>
                        <a:rPr lang="en-US" sz="1200" b="1" dirty="0">
                          <a:latin typeface="Open Sans"/>
                        </a:rPr>
                        <a:t>DM and HTN – BP (80 plus) 150/90: </a:t>
                      </a:r>
                      <a:r>
                        <a:rPr lang="en-GB" sz="1200" dirty="0">
                          <a:effectLst/>
                          <a:latin typeface="Open Sans"/>
                        </a:rPr>
                        <a:t>DM with HT with latest BP &gt;150/90 or Home equivalent (80y or over)</a:t>
                      </a:r>
                      <a:endParaRPr lang="en-US" sz="1200" b="1" dirty="0">
                        <a:latin typeface="Open Sans"/>
                      </a:endParaRPr>
                    </a:p>
                  </a:txBody>
                  <a:tcPr/>
                </a:tc>
                <a:tc>
                  <a:txBody>
                    <a:bodyPr/>
                    <a:lstStyle/>
                    <a:p>
                      <a:endParaRPr lang="en-US" sz="1200" b="1" dirty="0">
                        <a:latin typeface="Open Sans"/>
                      </a:endParaRPr>
                    </a:p>
                  </a:txBody>
                  <a:tcPr/>
                </a:tc>
                <a:tc>
                  <a:txBody>
                    <a:bodyPr/>
                    <a:lstStyle/>
                    <a:p>
                      <a:r>
                        <a:rPr lang="en-US" sz="1200" b="1" dirty="0">
                          <a:latin typeface="Open Sans"/>
                        </a:rPr>
                        <a:t>DM and</a:t>
                      </a:r>
                      <a:r>
                        <a:rPr lang="en-US" sz="1200" b="1" baseline="0" dirty="0">
                          <a:latin typeface="Open Sans"/>
                        </a:rPr>
                        <a:t> last 2 eGFR &lt;60, no CKD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Open Sans"/>
                        </a:rPr>
                        <a:t>DM without coded CKD with 2 latest eGFR &lt;60</a:t>
                      </a:r>
                    </a:p>
                  </a:txBody>
                  <a:tcPr/>
                </a:tc>
                <a:tc>
                  <a:txBody>
                    <a:bodyPr/>
                    <a:lstStyle/>
                    <a:p>
                      <a:r>
                        <a:rPr lang="en-US" sz="1200" b="1" dirty="0">
                          <a:latin typeface="Open Sans"/>
                        </a:rPr>
                        <a:t>T2DM</a:t>
                      </a:r>
                      <a:r>
                        <a:rPr lang="en-US" sz="1200" b="1" baseline="0" dirty="0">
                          <a:latin typeface="Open Sans"/>
                        </a:rPr>
                        <a:t> and </a:t>
                      </a:r>
                      <a:r>
                        <a:rPr lang="en-US" sz="1200" b="1" baseline="0" err="1">
                          <a:latin typeface="Open Sans"/>
                        </a:rPr>
                        <a:t>QRisk</a:t>
                      </a:r>
                      <a:r>
                        <a:rPr lang="en-US" sz="1200" b="1" baseline="0" dirty="0">
                          <a:latin typeface="Open Sans"/>
                        </a:rPr>
                        <a:t> &gt;10% or CKD not on high intensity statin: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Open Sans"/>
                        </a:rPr>
                        <a:t>T2DM with QRISK&gt;10% or CKD not on high intensity statin</a:t>
                      </a:r>
                    </a:p>
                  </a:txBody>
                  <a:tcPr/>
                </a:tc>
                <a:extLst>
                  <a:ext uri="{0D108BD9-81ED-4DB2-BD59-A6C34878D82A}">
                    <a16:rowId xmlns:a16="http://schemas.microsoft.com/office/drawing/2014/main" val="2777345648"/>
                  </a:ext>
                </a:extLst>
              </a:tr>
              <a:tr h="724219">
                <a:tc>
                  <a:txBody>
                    <a:bodyPr/>
                    <a:lstStyle/>
                    <a:p>
                      <a:r>
                        <a:rPr lang="en-US" sz="1200" b="1" dirty="0">
                          <a:latin typeface="Open Sans"/>
                        </a:rPr>
                        <a:t>T1DM and HTN</a:t>
                      </a:r>
                      <a:r>
                        <a:rPr lang="en-US" sz="1200" b="1" baseline="0" dirty="0">
                          <a:latin typeface="Open Sans"/>
                        </a:rPr>
                        <a:t> and ACR &lt;3, BP &gt;135: </a:t>
                      </a:r>
                      <a:r>
                        <a:rPr lang="en-GB" sz="1200" dirty="0">
                          <a:effectLst/>
                          <a:latin typeface="Open Sans"/>
                        </a:rPr>
                        <a:t>T1DM with hypertension with ACR&lt;3 and BP &gt;=135/85</a:t>
                      </a:r>
                    </a:p>
                  </a:txBody>
                  <a:tcPr/>
                </a:tc>
                <a:tc>
                  <a:txBody>
                    <a:bodyPr/>
                    <a:lstStyle/>
                    <a:p>
                      <a:endParaRPr lang="en-US" sz="1200" b="1" dirty="0">
                        <a:latin typeface="Open Sans"/>
                      </a:endParaRPr>
                    </a:p>
                  </a:txBody>
                  <a:tcPr/>
                </a:tc>
                <a:tc>
                  <a:txBody>
                    <a:bodyPr/>
                    <a:lstStyle/>
                    <a:p>
                      <a:endParaRPr lang="en-US" sz="1200" b="1" dirty="0">
                        <a:latin typeface="Open Sans"/>
                      </a:endParaRPr>
                    </a:p>
                  </a:txBody>
                  <a:tcPr/>
                </a:tc>
                <a:tc>
                  <a:txBody>
                    <a:bodyPr/>
                    <a:lstStyle/>
                    <a:p>
                      <a:endParaRPr lang="en-US" sz="1200" b="1" dirty="0">
                        <a:latin typeface="Open Sans"/>
                      </a:endParaRPr>
                    </a:p>
                  </a:txBody>
                  <a:tcPr/>
                </a:tc>
                <a:extLst>
                  <a:ext uri="{0D108BD9-81ED-4DB2-BD59-A6C34878D82A}">
                    <a16:rowId xmlns:a16="http://schemas.microsoft.com/office/drawing/2014/main" val="3574380174"/>
                  </a:ext>
                </a:extLst>
              </a:tr>
              <a:tr h="724219">
                <a:tc>
                  <a:txBody>
                    <a:bodyPr/>
                    <a:lstStyle/>
                    <a:p>
                      <a:r>
                        <a:rPr lang="en-US" sz="1200" b="1" dirty="0">
                          <a:latin typeface="Open Sans"/>
                        </a:rPr>
                        <a:t>T1DM</a:t>
                      </a:r>
                      <a:r>
                        <a:rPr lang="en-US" sz="1200" b="1" baseline="0" dirty="0">
                          <a:latin typeface="Open Sans"/>
                        </a:rPr>
                        <a:t> and HTN and ACR &gt;3, BP &gt;130: </a:t>
                      </a:r>
                      <a:r>
                        <a:rPr lang="en-GB" sz="1200" dirty="0">
                          <a:effectLst/>
                          <a:latin typeface="Open Sans"/>
                        </a:rPr>
                        <a:t>T1DM with hypertension with ACR &gt;=3 and BP &gt;=130/80  </a:t>
                      </a:r>
                    </a:p>
                  </a:txBody>
                  <a:tcPr/>
                </a:tc>
                <a:tc>
                  <a:txBody>
                    <a:bodyPr/>
                    <a:lstStyle/>
                    <a:p>
                      <a:endParaRPr lang="en-US" sz="1200" b="1" dirty="0">
                        <a:latin typeface="Open Sans"/>
                      </a:endParaRPr>
                    </a:p>
                  </a:txBody>
                  <a:tcPr/>
                </a:tc>
                <a:tc>
                  <a:txBody>
                    <a:bodyPr/>
                    <a:lstStyle/>
                    <a:p>
                      <a:endParaRPr lang="en-US" sz="1200" b="1" dirty="0">
                        <a:latin typeface="Open Sans"/>
                      </a:endParaRPr>
                    </a:p>
                  </a:txBody>
                  <a:tcPr/>
                </a:tc>
                <a:tc>
                  <a:txBody>
                    <a:bodyPr/>
                    <a:lstStyle/>
                    <a:p>
                      <a:endParaRPr lang="en-US" sz="1200" b="1" dirty="0">
                        <a:latin typeface="Open Sans"/>
                      </a:endParaRPr>
                    </a:p>
                  </a:txBody>
                  <a:tcPr/>
                </a:tc>
                <a:extLst>
                  <a:ext uri="{0D108BD9-81ED-4DB2-BD59-A6C34878D82A}">
                    <a16:rowId xmlns:a16="http://schemas.microsoft.com/office/drawing/2014/main" val="1858911796"/>
                  </a:ext>
                </a:extLst>
              </a:tr>
            </a:tbl>
          </a:graphicData>
        </a:graphic>
      </p:graphicFrame>
    </p:spTree>
    <p:extLst>
      <p:ext uri="{BB962C8B-B14F-4D97-AF65-F5344CB8AC3E}">
        <p14:creationId xmlns:p14="http://schemas.microsoft.com/office/powerpoint/2010/main" val="232693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184E-5C58-7C5A-8F37-055D9B3E9593}"/>
              </a:ext>
            </a:extLst>
          </p:cNvPr>
          <p:cNvSpPr>
            <a:spLocks noGrp="1"/>
          </p:cNvSpPr>
          <p:nvPr>
            <p:ph type="title"/>
          </p:nvPr>
        </p:nvSpPr>
        <p:spPr>
          <a:xfrm>
            <a:off x="411079" y="278873"/>
            <a:ext cx="9499270" cy="544510"/>
          </a:xfrm>
        </p:spPr>
        <p:txBody>
          <a:bodyPr>
            <a:noAutofit/>
          </a:bodyPr>
          <a:lstStyle/>
          <a:p>
            <a:r>
              <a:rPr lang="en-GB" sz="3400" b="1" dirty="0">
                <a:solidFill>
                  <a:srgbClr val="002060"/>
                </a:solidFill>
                <a:latin typeface="Aleo"/>
                <a:cs typeface="Calibri Light"/>
              </a:rPr>
              <a:t>Clinical Next Steps</a:t>
            </a:r>
          </a:p>
        </p:txBody>
      </p:sp>
      <p:sp>
        <p:nvSpPr>
          <p:cNvPr id="3" name="Content Placeholder 9">
            <a:extLst>
              <a:ext uri="{FF2B5EF4-FFF2-40B4-BE49-F238E27FC236}">
                <a16:creationId xmlns:a16="http://schemas.microsoft.com/office/drawing/2014/main" id="{58BFC7B4-892A-5BDC-B7C8-D04AAFC17272}"/>
              </a:ext>
            </a:extLst>
          </p:cNvPr>
          <p:cNvSpPr>
            <a:spLocks noGrp="1"/>
          </p:cNvSpPr>
          <p:nvPr>
            <p:ph idx="1"/>
          </p:nvPr>
        </p:nvSpPr>
        <p:spPr>
          <a:xfrm>
            <a:off x="522287" y="1050878"/>
            <a:ext cx="11147425" cy="5446363"/>
          </a:xfrm>
        </p:spPr>
        <p:txBody>
          <a:bodyPr vert="horz" lIns="91440" tIns="45720" rIns="91440" bIns="45720" rtlCol="0" anchor="t">
            <a:noAutofit/>
          </a:bodyPr>
          <a:lstStyle/>
          <a:p>
            <a:pPr>
              <a:buFont typeface="+mj-lt"/>
              <a:buAutoNum type="arabicPeriod"/>
            </a:pPr>
            <a:r>
              <a:rPr lang="en-GB" sz="1200" b="1" dirty="0">
                <a:latin typeface="Open Sans"/>
                <a:ea typeface="Open Sans"/>
                <a:cs typeface="Calibri Light"/>
              </a:rPr>
              <a:t>HBA1c, Blood Pressure and ACR not treated to target </a:t>
            </a:r>
          </a:p>
          <a:p>
            <a:pPr lvl="1">
              <a:lnSpc>
                <a:spcPct val="100000"/>
              </a:lnSpc>
              <a:spcBef>
                <a:spcPts val="0"/>
              </a:spcBef>
            </a:pPr>
            <a:r>
              <a:rPr lang="en-GB" sz="1200" dirty="0">
                <a:latin typeface="Open Sans"/>
                <a:ea typeface="Open Sans"/>
                <a:cs typeface="Calibri Light"/>
              </a:rPr>
              <a:t>Optimise therapy: check adherence and consider increasing dose or adding new drug</a:t>
            </a:r>
          </a:p>
          <a:p>
            <a:pPr lvl="1">
              <a:lnSpc>
                <a:spcPct val="100000"/>
              </a:lnSpc>
              <a:spcBef>
                <a:spcPts val="0"/>
              </a:spcBef>
            </a:pPr>
            <a:r>
              <a:rPr lang="en-GB" sz="1200" dirty="0">
                <a:latin typeface="Open Sans"/>
                <a:ea typeface="Open Sans"/>
                <a:cs typeface="Calibri Light"/>
              </a:rPr>
              <a:t>Personalise treatment to the individual considering frailty, co-morbidity and polypharmacy</a:t>
            </a:r>
          </a:p>
          <a:p>
            <a:pPr marL="0" indent="0">
              <a:buNone/>
            </a:pPr>
            <a:r>
              <a:rPr lang="en-GB" sz="1200" b="1" dirty="0">
                <a:latin typeface="Open Sans"/>
                <a:ea typeface="Open Sans"/>
                <a:cs typeface="Calibri Light"/>
              </a:rPr>
              <a:t>2. CVD risk management in Diabetes – patients with pre-existing CVD</a:t>
            </a:r>
          </a:p>
          <a:p>
            <a:pPr lvl="1">
              <a:lnSpc>
                <a:spcPct val="100000"/>
              </a:lnSpc>
              <a:spcBef>
                <a:spcPts val="0"/>
              </a:spcBef>
            </a:pPr>
            <a:r>
              <a:rPr lang="en-GB" sz="1200" dirty="0">
                <a:latin typeface="Open Sans"/>
                <a:ea typeface="Open Sans"/>
                <a:cs typeface="Calibri Light"/>
              </a:rPr>
              <a:t>Ensure on </a:t>
            </a:r>
            <a:r>
              <a:rPr lang="en-GB" sz="1200" u="sng" dirty="0">
                <a:latin typeface="Open Sans"/>
                <a:ea typeface="Open Sans"/>
                <a:cs typeface="Calibri Light"/>
              </a:rPr>
              <a:t>high dose high intensity </a:t>
            </a:r>
            <a:r>
              <a:rPr lang="en-GB" sz="1200" dirty="0">
                <a:latin typeface="Open Sans"/>
                <a:ea typeface="Open Sans"/>
                <a:cs typeface="Calibri Light"/>
              </a:rPr>
              <a:t>statin (e.g. atorvastatin 80mg or rosuvastatin 20mg) – or start statin if not already prescribed – and support lifestyle change</a:t>
            </a:r>
          </a:p>
          <a:p>
            <a:pPr lvl="1">
              <a:lnSpc>
                <a:spcPct val="100000"/>
              </a:lnSpc>
              <a:spcBef>
                <a:spcPts val="0"/>
              </a:spcBef>
            </a:pPr>
            <a:r>
              <a:rPr lang="en-GB" sz="1200" dirty="0">
                <a:latin typeface="Open Sans"/>
                <a:ea typeface="Open Sans"/>
                <a:cs typeface="Calibri Light"/>
              </a:rPr>
              <a:t>If non-</a:t>
            </a:r>
            <a:r>
              <a:rPr lang="en-GB" sz="1200" dirty="0" err="1">
                <a:latin typeface="Open Sans"/>
                <a:ea typeface="Open Sans"/>
                <a:cs typeface="Calibri Light"/>
              </a:rPr>
              <a:t>HDLc</a:t>
            </a:r>
            <a:r>
              <a:rPr lang="en-GB" sz="1200" dirty="0">
                <a:latin typeface="Open Sans"/>
                <a:ea typeface="Open Sans"/>
                <a:cs typeface="Calibri Light"/>
              </a:rPr>
              <a:t> not reduced to target or statin not tolerated, consider ezetimibe, </a:t>
            </a:r>
            <a:r>
              <a:rPr lang="en-GB" sz="1200" dirty="0" err="1">
                <a:latin typeface="Open Sans"/>
                <a:ea typeface="Open Sans"/>
                <a:cs typeface="Calibri Light"/>
              </a:rPr>
              <a:t>Inclisiran</a:t>
            </a:r>
            <a:r>
              <a:rPr lang="en-GB" sz="1200" dirty="0">
                <a:latin typeface="Open Sans"/>
                <a:ea typeface="Open Sans"/>
                <a:cs typeface="Calibri Light"/>
              </a:rPr>
              <a:t>, PCSK9i(mab) or </a:t>
            </a:r>
            <a:r>
              <a:rPr lang="en-GB" sz="1200" dirty="0" err="1">
                <a:latin typeface="Open Sans"/>
                <a:ea typeface="Open Sans"/>
                <a:cs typeface="Calibri Light"/>
              </a:rPr>
              <a:t>Bempedoic</a:t>
            </a:r>
            <a:r>
              <a:rPr lang="en-GB" sz="1200" dirty="0">
                <a:latin typeface="Open Sans"/>
                <a:ea typeface="Open Sans"/>
                <a:cs typeface="Calibri Light"/>
              </a:rPr>
              <a:t> acid</a:t>
            </a:r>
          </a:p>
          <a:p>
            <a:pPr lvl="1">
              <a:lnSpc>
                <a:spcPct val="100000"/>
              </a:lnSpc>
              <a:spcBef>
                <a:spcPts val="0"/>
              </a:spcBef>
            </a:pPr>
            <a:r>
              <a:rPr lang="en-GB" sz="1200" dirty="0">
                <a:effectLst/>
                <a:latin typeface="Open Sans"/>
                <a:ea typeface="Open Sans"/>
                <a:cs typeface="Calibri Light"/>
              </a:rPr>
              <a:t>If Type 2 diabetes with CVD or heart failure, offer an SGLT2 inhibitor</a:t>
            </a:r>
          </a:p>
          <a:p>
            <a:pPr marL="0" indent="0">
              <a:buNone/>
            </a:pPr>
            <a:r>
              <a:rPr lang="en-GB" sz="1200" b="1" dirty="0">
                <a:latin typeface="Open Sans"/>
                <a:ea typeface="Open Sans"/>
                <a:cs typeface="Calibri Light"/>
              </a:rPr>
              <a:t>3. CVD risk management in Diabetes – patients without pre-existing CVD  </a:t>
            </a:r>
          </a:p>
          <a:p>
            <a:pPr lvl="1">
              <a:lnSpc>
                <a:spcPct val="100000"/>
              </a:lnSpc>
              <a:spcBef>
                <a:spcPts val="0"/>
              </a:spcBef>
            </a:pPr>
            <a:r>
              <a:rPr lang="en-GB" sz="1200" dirty="0">
                <a:latin typeface="Open Sans"/>
                <a:ea typeface="Open Sans"/>
                <a:cs typeface="Calibri Light"/>
              </a:rPr>
              <a:t>Record up to date </a:t>
            </a:r>
            <a:r>
              <a:rPr lang="en-GB" sz="1200" dirty="0" err="1">
                <a:latin typeface="Open Sans"/>
                <a:ea typeface="Open Sans"/>
                <a:cs typeface="Calibri Light"/>
              </a:rPr>
              <a:t>QRisk</a:t>
            </a:r>
            <a:r>
              <a:rPr lang="en-GB" sz="1200" dirty="0">
                <a:latin typeface="Open Sans"/>
                <a:ea typeface="Open Sans"/>
                <a:cs typeface="Calibri Light"/>
              </a:rPr>
              <a:t> score and support lifestyle change</a:t>
            </a:r>
          </a:p>
          <a:p>
            <a:pPr lvl="1">
              <a:lnSpc>
                <a:spcPct val="100000"/>
              </a:lnSpc>
              <a:spcBef>
                <a:spcPts val="0"/>
              </a:spcBef>
            </a:pPr>
            <a:r>
              <a:rPr lang="en-GB" sz="1200" dirty="0">
                <a:latin typeface="Open Sans"/>
                <a:ea typeface="Open Sans"/>
                <a:cs typeface="Calibri Light"/>
              </a:rPr>
              <a:t>If </a:t>
            </a:r>
            <a:r>
              <a:rPr lang="en-GB" sz="1200" dirty="0" err="1">
                <a:latin typeface="Open Sans"/>
                <a:ea typeface="Open Sans"/>
                <a:cs typeface="Calibri Light"/>
              </a:rPr>
              <a:t>QRisk</a:t>
            </a:r>
            <a:r>
              <a:rPr lang="en-GB" sz="1200" dirty="0">
                <a:latin typeface="Open Sans"/>
                <a:ea typeface="Open Sans"/>
                <a:cs typeface="Calibri Light"/>
              </a:rPr>
              <a:t> score ≥10% (or if CKD or T1 diabetes aged 40 plus), ensure on </a:t>
            </a:r>
            <a:r>
              <a:rPr lang="en-GB" sz="1200" u="sng" dirty="0">
                <a:latin typeface="Open Sans"/>
                <a:ea typeface="Open Sans"/>
                <a:cs typeface="Calibri Light"/>
              </a:rPr>
              <a:t>high intensity </a:t>
            </a:r>
            <a:r>
              <a:rPr lang="en-GB" sz="1200" dirty="0">
                <a:latin typeface="Open Sans"/>
                <a:ea typeface="Open Sans"/>
                <a:cs typeface="Calibri Light"/>
              </a:rPr>
              <a:t>statin (</a:t>
            </a:r>
            <a:r>
              <a:rPr lang="en-GB" sz="1200" dirty="0" err="1">
                <a:latin typeface="Open Sans"/>
                <a:ea typeface="Open Sans"/>
                <a:cs typeface="Calibri Light"/>
              </a:rPr>
              <a:t>eg</a:t>
            </a:r>
            <a:r>
              <a:rPr lang="en-GB" sz="1200" dirty="0">
                <a:latin typeface="Open Sans"/>
                <a:ea typeface="Open Sans"/>
                <a:cs typeface="Calibri Light"/>
              </a:rPr>
              <a:t> atorvastatin 20mg) or start if lifestyle change alone is not effective</a:t>
            </a:r>
          </a:p>
          <a:p>
            <a:pPr lvl="1">
              <a:lnSpc>
                <a:spcPct val="100000"/>
              </a:lnSpc>
              <a:spcBef>
                <a:spcPts val="0"/>
              </a:spcBef>
            </a:pPr>
            <a:r>
              <a:rPr lang="en-GB" sz="1200" dirty="0">
                <a:latin typeface="Open Sans"/>
                <a:ea typeface="Open Sans"/>
                <a:cs typeface="Calibri Light"/>
              </a:rPr>
              <a:t>If non-</a:t>
            </a:r>
            <a:r>
              <a:rPr lang="en-GB" sz="1200" dirty="0" err="1">
                <a:latin typeface="Open Sans"/>
                <a:ea typeface="Open Sans"/>
                <a:cs typeface="Calibri Light"/>
              </a:rPr>
              <a:t>HDLc</a:t>
            </a:r>
            <a:r>
              <a:rPr lang="en-GB" sz="1200" dirty="0">
                <a:latin typeface="Open Sans"/>
                <a:ea typeface="Open Sans"/>
                <a:cs typeface="Calibri Light"/>
              </a:rPr>
              <a:t> not reduced to target, (or if statin not tolerated) titrate statin dose and consider ezetimibe or </a:t>
            </a:r>
            <a:r>
              <a:rPr lang="en-GB" sz="1200" dirty="0" err="1">
                <a:latin typeface="Open Sans"/>
                <a:ea typeface="Open Sans"/>
                <a:cs typeface="Calibri Light"/>
              </a:rPr>
              <a:t>bempedoic</a:t>
            </a:r>
            <a:r>
              <a:rPr lang="en-GB" sz="1200" dirty="0">
                <a:latin typeface="Open Sans"/>
                <a:ea typeface="Open Sans"/>
                <a:cs typeface="Calibri Light"/>
              </a:rPr>
              <a:t> acid</a:t>
            </a:r>
          </a:p>
          <a:p>
            <a:pPr lvl="1">
              <a:lnSpc>
                <a:spcPct val="100000"/>
              </a:lnSpc>
              <a:spcBef>
                <a:spcPts val="0"/>
              </a:spcBef>
            </a:pPr>
            <a:r>
              <a:rPr lang="en-GB" sz="1200" dirty="0">
                <a:latin typeface="Open Sans"/>
                <a:ea typeface="Open Sans"/>
                <a:cs typeface="Calibri Light"/>
              </a:rPr>
              <a:t>Consider SGLT2 if </a:t>
            </a:r>
            <a:r>
              <a:rPr lang="en-GB" sz="1200" dirty="0" err="1">
                <a:latin typeface="Open Sans"/>
                <a:ea typeface="Open Sans"/>
                <a:cs typeface="Calibri Light"/>
              </a:rPr>
              <a:t>QRisk</a:t>
            </a:r>
            <a:r>
              <a:rPr lang="en-GB" sz="1200" dirty="0">
                <a:latin typeface="Open Sans"/>
                <a:ea typeface="Open Sans"/>
                <a:cs typeface="Calibri Light"/>
              </a:rPr>
              <a:t> score ≥10% </a:t>
            </a:r>
          </a:p>
          <a:p>
            <a:pPr marL="0" indent="0">
              <a:buNone/>
            </a:pPr>
            <a:r>
              <a:rPr lang="en-GB" sz="1200" b="1" dirty="0">
                <a:latin typeface="Open Sans"/>
                <a:ea typeface="Open Sans"/>
                <a:cs typeface="Calibri Light"/>
              </a:rPr>
              <a:t>4. Diabetic kidney disease</a:t>
            </a:r>
          </a:p>
          <a:p>
            <a:pPr lvl="1">
              <a:lnSpc>
                <a:spcPct val="100000"/>
              </a:lnSpc>
              <a:spcBef>
                <a:spcPts val="0"/>
              </a:spcBef>
            </a:pPr>
            <a:r>
              <a:rPr lang="en-GB" sz="1200" dirty="0">
                <a:latin typeface="Open Sans"/>
                <a:ea typeface="Open Sans"/>
                <a:cs typeface="Calibri Light"/>
              </a:rPr>
              <a:t>Initiate </a:t>
            </a:r>
            <a:r>
              <a:rPr lang="en-GB" sz="1200" dirty="0" err="1">
                <a:latin typeface="Open Sans"/>
                <a:ea typeface="Open Sans"/>
                <a:cs typeface="Calibri Light"/>
              </a:rPr>
              <a:t>ACEi</a:t>
            </a:r>
            <a:r>
              <a:rPr lang="en-GB" sz="1200" dirty="0">
                <a:latin typeface="Open Sans"/>
                <a:ea typeface="Open Sans"/>
                <a:cs typeface="Calibri Light"/>
              </a:rPr>
              <a:t>/ARB where indicated and titrate to maximal tolerated dose</a:t>
            </a:r>
          </a:p>
          <a:p>
            <a:pPr lvl="1">
              <a:lnSpc>
                <a:spcPct val="100000"/>
              </a:lnSpc>
              <a:spcBef>
                <a:spcPts val="0"/>
              </a:spcBef>
            </a:pPr>
            <a:r>
              <a:rPr lang="en-GB" sz="1200" dirty="0">
                <a:latin typeface="Open Sans"/>
                <a:ea typeface="Open Sans"/>
                <a:cs typeface="Calibri Light"/>
              </a:rPr>
              <a:t>If CKD and diabetes, consider preferential an SGLT2 inhibitor in addition to ACE/ARB as indicated by ACR level (see CKD Dashboard)</a:t>
            </a:r>
          </a:p>
          <a:p>
            <a:pPr lvl="1">
              <a:lnSpc>
                <a:spcPct val="100000"/>
              </a:lnSpc>
              <a:spcBef>
                <a:spcPts val="0"/>
              </a:spcBef>
            </a:pPr>
            <a:r>
              <a:rPr lang="en-GB" sz="1200" dirty="0">
                <a:latin typeface="Open Sans"/>
                <a:ea typeface="Open Sans"/>
                <a:cs typeface="Calibri Light"/>
              </a:rPr>
              <a:t>Consider urgent referral if accelerated decline in eGFR (&lt;25% in one year)</a:t>
            </a:r>
          </a:p>
          <a:p>
            <a:pPr lvl="1">
              <a:lnSpc>
                <a:spcPct val="100000"/>
              </a:lnSpc>
              <a:spcBef>
                <a:spcPts val="0"/>
              </a:spcBef>
            </a:pPr>
            <a:r>
              <a:rPr lang="en-GB" sz="1200" dirty="0">
                <a:latin typeface="Open Sans"/>
                <a:ea typeface="Open Sans"/>
                <a:cs typeface="Calibri Light"/>
              </a:rPr>
              <a:t>CKD Case finder-  review and code patients with EGFR &lt;60 (two consecutive). Manage as per CKD in diabetes</a:t>
            </a:r>
          </a:p>
          <a:p>
            <a:pPr marL="457200" lvl="1" indent="0">
              <a:lnSpc>
                <a:spcPct val="100000"/>
              </a:lnSpc>
              <a:spcBef>
                <a:spcPts val="0"/>
              </a:spcBef>
              <a:buNone/>
            </a:pPr>
            <a:endParaRPr lang="en-GB" sz="1200" dirty="0">
              <a:latin typeface="Open Sans"/>
              <a:ea typeface="Open Sans"/>
            </a:endParaRPr>
          </a:p>
          <a:p>
            <a:pPr marL="0" indent="0">
              <a:lnSpc>
                <a:spcPct val="100000"/>
              </a:lnSpc>
              <a:spcBef>
                <a:spcPts val="0"/>
              </a:spcBef>
              <a:buNone/>
            </a:pPr>
            <a:r>
              <a:rPr lang="en-GB" sz="1200" b="1" dirty="0">
                <a:latin typeface="Open Sans"/>
                <a:ea typeface="Open Sans"/>
                <a:cs typeface="Calibri Light"/>
              </a:rPr>
              <a:t>5. Diabetes care Processes not complete</a:t>
            </a:r>
          </a:p>
          <a:p>
            <a:pPr lvl="1">
              <a:lnSpc>
                <a:spcPct val="100000"/>
              </a:lnSpc>
              <a:spcBef>
                <a:spcPts val="0"/>
              </a:spcBef>
            </a:pPr>
            <a:r>
              <a:rPr lang="en-GB" sz="1200" dirty="0">
                <a:latin typeface="Open Sans"/>
                <a:ea typeface="Open Sans"/>
                <a:cs typeface="Calibri Light"/>
              </a:rPr>
              <a:t>Invite for review of care processes</a:t>
            </a:r>
          </a:p>
          <a:p>
            <a:pPr marL="0" indent="0">
              <a:buNone/>
            </a:pPr>
            <a:r>
              <a:rPr lang="en-GB" sz="1200" b="1" dirty="0">
                <a:latin typeface="Open Sans"/>
                <a:ea typeface="Open Sans"/>
                <a:cs typeface="Calibri Light"/>
              </a:rPr>
              <a:t>6. Diabetes case finder</a:t>
            </a:r>
          </a:p>
          <a:p>
            <a:pPr lvl="1">
              <a:lnSpc>
                <a:spcPct val="100000"/>
              </a:lnSpc>
              <a:spcBef>
                <a:spcPts val="0"/>
              </a:spcBef>
              <a:spcAft>
                <a:spcPts val="300"/>
              </a:spcAft>
            </a:pPr>
            <a:r>
              <a:rPr lang="en-GB" sz="1200" dirty="0">
                <a:latin typeface="Open Sans"/>
                <a:ea typeface="Open Sans"/>
                <a:cs typeface="Calibri Light"/>
              </a:rPr>
              <a:t>The case finder identifies patients not on the diabetes register whose last HbA1c &gt;48. Obtain up to date HbA1c and arrange review</a:t>
            </a:r>
          </a:p>
          <a:p>
            <a:pPr marL="0" indent="0">
              <a:buNone/>
            </a:pPr>
            <a:r>
              <a:rPr lang="en-GB" sz="1200" b="1" dirty="0">
                <a:latin typeface="Open Sans"/>
                <a:ea typeface="Open Sans"/>
                <a:cs typeface="Calibri Light"/>
              </a:rPr>
              <a:t>7. Supporting education, self management and behaviour change</a:t>
            </a:r>
          </a:p>
          <a:p>
            <a:pPr lvl="1">
              <a:lnSpc>
                <a:spcPct val="100000"/>
              </a:lnSpc>
              <a:spcBef>
                <a:spcPts val="0"/>
              </a:spcBef>
            </a:pPr>
            <a:r>
              <a:rPr lang="en-GB" sz="1200" b="1" dirty="0">
                <a:solidFill>
                  <a:srgbClr val="00B0F0"/>
                </a:solidFill>
                <a:latin typeface="Open Sans"/>
                <a:ea typeface="Open Sans"/>
                <a:cs typeface="Calibri Light"/>
                <a:hlinkClick r:id="rId2">
                  <a:extLst>
                    <a:ext uri="{A12FA001-AC4F-418D-AE19-62706E023703}">
                      <ahyp:hlinkClr xmlns:ahyp="http://schemas.microsoft.com/office/drawing/2018/hyperlinkcolor" val="tx"/>
                    </a:ext>
                  </a:extLst>
                </a:hlinkClick>
              </a:rPr>
              <a:t>Resources to support staff helping patients </a:t>
            </a:r>
            <a:r>
              <a:rPr lang="en-GB" sz="1200" dirty="0">
                <a:latin typeface="Open Sans"/>
                <a:ea typeface="Open Sans"/>
                <a:cs typeface="Calibri Light"/>
              </a:rPr>
              <a:t>with diabetes to understand their conditions, to self manage and to make lifestyle changes</a:t>
            </a:r>
          </a:p>
        </p:txBody>
      </p:sp>
    </p:spTree>
    <p:extLst>
      <p:ext uri="{BB962C8B-B14F-4D97-AF65-F5344CB8AC3E}">
        <p14:creationId xmlns:p14="http://schemas.microsoft.com/office/powerpoint/2010/main" val="132217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991F85-6905-4B87-B1C2-87C22602B56C}"/>
              </a:ext>
            </a:extLst>
          </p:cNvPr>
          <p:cNvPicPr>
            <a:picLocks noChangeAspect="1"/>
          </p:cNvPicPr>
          <p:nvPr/>
        </p:nvPicPr>
        <p:blipFill>
          <a:blip r:embed="rId3"/>
          <a:stretch>
            <a:fillRect/>
          </a:stretch>
        </p:blipFill>
        <p:spPr>
          <a:xfrm>
            <a:off x="743802" y="102359"/>
            <a:ext cx="9260005" cy="6440350"/>
          </a:xfrm>
          <a:prstGeom prst="rect">
            <a:avLst/>
          </a:prstGeom>
        </p:spPr>
      </p:pic>
    </p:spTree>
    <p:extLst>
      <p:ext uri="{BB962C8B-B14F-4D97-AF65-F5344CB8AC3E}">
        <p14:creationId xmlns:p14="http://schemas.microsoft.com/office/powerpoint/2010/main" val="78383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DD685B-9559-0C08-871A-7E47A95AB0F4}"/>
              </a:ext>
            </a:extLst>
          </p:cNvPr>
          <p:cNvPicPr>
            <a:picLocks noChangeAspect="1"/>
          </p:cNvPicPr>
          <p:nvPr/>
        </p:nvPicPr>
        <p:blipFill>
          <a:blip r:embed="rId2"/>
          <a:stretch>
            <a:fillRect/>
          </a:stretch>
        </p:blipFill>
        <p:spPr>
          <a:xfrm>
            <a:off x="1289713" y="54592"/>
            <a:ext cx="8475260" cy="6607941"/>
          </a:xfrm>
          <a:prstGeom prst="rect">
            <a:avLst/>
          </a:prstGeom>
        </p:spPr>
      </p:pic>
    </p:spTree>
    <p:extLst>
      <p:ext uri="{BB962C8B-B14F-4D97-AF65-F5344CB8AC3E}">
        <p14:creationId xmlns:p14="http://schemas.microsoft.com/office/powerpoint/2010/main" val="225754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a:extLst>
              <a:ext uri="{FF2B5EF4-FFF2-40B4-BE49-F238E27FC236}">
                <a16:creationId xmlns:a16="http://schemas.microsoft.com/office/drawing/2014/main" id="{83DFCBD4-2D02-E4A1-F972-051DB2E1E060}"/>
              </a:ext>
            </a:extLst>
          </p:cNvPr>
          <p:cNvCxnSpPr>
            <a:cxnSpLocks/>
          </p:cNvCxnSpPr>
          <p:nvPr/>
        </p:nvCxnSpPr>
        <p:spPr>
          <a:xfrm>
            <a:off x="3512284" y="1061678"/>
            <a:ext cx="0" cy="116183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a:extLst>
              <a:ext uri="{FF2B5EF4-FFF2-40B4-BE49-F238E27FC236}">
                <a16:creationId xmlns:a16="http://schemas.microsoft.com/office/drawing/2014/main" id="{119E303F-B48F-1BA9-E3F1-92B4C0DEB894}"/>
              </a:ext>
            </a:extLst>
          </p:cNvPr>
          <p:cNvCxnSpPr>
            <a:cxnSpLocks/>
          </p:cNvCxnSpPr>
          <p:nvPr/>
        </p:nvCxnSpPr>
        <p:spPr>
          <a:xfrm>
            <a:off x="6522978" y="1086159"/>
            <a:ext cx="0" cy="113735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a:extLst>
              <a:ext uri="{FF2B5EF4-FFF2-40B4-BE49-F238E27FC236}">
                <a16:creationId xmlns:a16="http://schemas.microsoft.com/office/drawing/2014/main" id="{B9A3DF58-6660-5E05-CC6B-CE3EDC9A9C89}"/>
              </a:ext>
            </a:extLst>
          </p:cNvPr>
          <p:cNvCxnSpPr>
            <a:cxnSpLocks/>
          </p:cNvCxnSpPr>
          <p:nvPr/>
        </p:nvCxnSpPr>
        <p:spPr>
          <a:xfrm>
            <a:off x="4975007" y="1061678"/>
            <a:ext cx="0" cy="116183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DA352913-3AED-0D43-40E3-0AB6E2629153}"/>
              </a:ext>
            </a:extLst>
          </p:cNvPr>
          <p:cNvSpPr txBox="1"/>
          <p:nvPr/>
        </p:nvSpPr>
        <p:spPr>
          <a:xfrm>
            <a:off x="8458621" y="730664"/>
            <a:ext cx="3462699" cy="2631490"/>
          </a:xfrm>
          <a:prstGeom prst="rect">
            <a:avLst/>
          </a:prstGeom>
          <a:noFill/>
          <a:ln>
            <a:solidFill>
              <a:srgbClr val="00206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2060"/>
                </a:solidFill>
                <a:effectLst/>
                <a:uLnTx/>
                <a:uFillTx/>
                <a:latin typeface="Open Sans"/>
                <a:ea typeface="Open Sans"/>
                <a:cs typeface="Open Sans"/>
              </a:rPr>
              <a:t>Monitoring treatment </a:t>
            </a:r>
            <a:endParaRPr lang="en-GB" sz="1100" b="1" i="0" u="none" strike="noStrike" kern="1200" cap="none" spc="0" normalizeH="0" baseline="0" noProof="0" dirty="0">
              <a:ln>
                <a:noFill/>
              </a:ln>
              <a:solidFill>
                <a:srgbClr val="00206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dirty="0">
              <a:ln>
                <a:noFill/>
              </a:ln>
              <a:solidFill>
                <a:prstClr val="black"/>
              </a:solidFill>
              <a:effectLst/>
              <a:uLnTx/>
              <a:uFillTx/>
              <a:latin typeface="Open San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Use clinic BP to monitor treatment</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Measure standing and sitting BP in people with:</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dirty="0">
              <a:ln>
                <a:noFill/>
              </a:ln>
              <a:solidFill>
                <a:prstClr val="black"/>
              </a:solidFill>
              <a:effectLst/>
              <a:uLnTx/>
              <a:uFillTx/>
              <a:latin typeface="Open Sans"/>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Type 2 diabetes or  </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Symptoms of postural hypotension or </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Aged 80 and over</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i="0" u="none" strike="noStrike" kern="1200" cap="none" spc="0" normalizeH="0" baseline="0" noProof="0" dirty="0">
              <a:ln>
                <a:noFill/>
              </a:ln>
              <a:solidFill>
                <a:prstClr val="black"/>
              </a:solidFill>
              <a:effectLst/>
              <a:uLnTx/>
              <a:uFillTx/>
              <a:latin typeface="Open San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Advice people who want to self monitor to use HBPM. Provide training and advice</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dirty="0">
              <a:ln>
                <a:noFill/>
              </a:ln>
              <a:solidFill>
                <a:prstClr val="black"/>
              </a:solidFill>
              <a:effectLst/>
              <a:uLnTx/>
              <a:uFillTx/>
              <a:latin typeface="Open San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Consider AMPM or HBPM, in addition to clinic BP, for people with white-coat effect or masked hypertension</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p:txBody>
      </p:sp>
      <p:sp>
        <p:nvSpPr>
          <p:cNvPr id="8" name="TextBox 7">
            <a:extLst>
              <a:ext uri="{FF2B5EF4-FFF2-40B4-BE49-F238E27FC236}">
                <a16:creationId xmlns:a16="http://schemas.microsoft.com/office/drawing/2014/main" id="{5BCD6B0B-99E5-AEC0-61FE-363A3C2F5324}"/>
              </a:ext>
            </a:extLst>
          </p:cNvPr>
          <p:cNvSpPr txBox="1"/>
          <p:nvPr/>
        </p:nvSpPr>
        <p:spPr>
          <a:xfrm>
            <a:off x="8449901" y="3319321"/>
            <a:ext cx="3459859" cy="2462213"/>
          </a:xfrm>
          <a:prstGeom prst="rect">
            <a:avLst/>
          </a:prstGeom>
          <a:noFill/>
          <a:ln>
            <a:solidFill>
              <a:srgbClr val="00206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2060"/>
                </a:solidFill>
                <a:effectLst/>
                <a:uLnTx/>
                <a:uFillTx/>
                <a:latin typeface="Open Sans"/>
                <a:ea typeface="Open Sans"/>
                <a:cs typeface="Open Sans"/>
              </a:rPr>
              <a:t>BP targets </a:t>
            </a:r>
            <a:endParaRPr lang="en-GB" sz="1100" b="1" i="0" u="none" strike="noStrike" kern="1200" cap="none" spc="0" normalizeH="0" baseline="0" noProof="0" dirty="0">
              <a:ln>
                <a:noFill/>
              </a:ln>
              <a:solidFill>
                <a:srgbClr val="00206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dirty="0">
              <a:ln>
                <a:noFill/>
              </a:ln>
              <a:solidFill>
                <a:prstClr val="black"/>
              </a:solidFill>
              <a:effectLst/>
              <a:uLnTx/>
              <a:uFillTx/>
              <a:latin typeface="Open San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Reduce and maintain BP to the following targets:</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dirty="0">
              <a:ln>
                <a:noFill/>
              </a:ln>
              <a:solidFill>
                <a:prstClr val="black"/>
              </a:solidFill>
              <a:effectLst/>
              <a:uLnTx/>
              <a:uFillTx/>
              <a:latin typeface="Open San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Age &lt;80 years:</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Clinic BP &lt;140/90 mmHg</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ABPM/HBPM &lt;135/85mmHg</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i="0" u="none" strike="noStrike" kern="1200" cap="none" spc="0" normalizeH="0" baseline="0" noProof="0" dirty="0">
              <a:ln>
                <a:noFill/>
              </a:ln>
              <a:solidFill>
                <a:prstClr val="black"/>
              </a:solidFill>
              <a:effectLst/>
              <a:uLnTx/>
              <a:uFillTx/>
              <a:latin typeface="Open San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Open Sans"/>
                <a:ea typeface="Open Sans"/>
                <a:cs typeface="Open Sans"/>
              </a:rPr>
              <a:t>Postural hypotension:</a:t>
            </a:r>
            <a:endParaRPr lang="en-GB" sz="1100" b="1"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Base target on standing BP</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i="0" u="none" strike="noStrike" kern="1200" cap="none" spc="0" normalizeH="0" baseline="0" noProof="0" dirty="0">
              <a:ln>
                <a:noFill/>
              </a:ln>
              <a:solidFill>
                <a:prstClr val="black"/>
              </a:solidFill>
              <a:effectLst/>
              <a:uLnTx/>
              <a:uFillTx/>
              <a:latin typeface="Open San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Open Sans"/>
                <a:ea typeface="Open Sans"/>
                <a:cs typeface="Open Sans"/>
              </a:rPr>
              <a:t>Frailty or multimorbidity:</a:t>
            </a:r>
            <a:endParaRPr lang="en-GB" sz="1100" b="1"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Open Sans"/>
                <a:ea typeface="Open Sans"/>
                <a:cs typeface="Open Sans"/>
              </a:rPr>
              <a:t>Use clinical judgement  </a:t>
            </a:r>
            <a:endParaRPr lang="en-GB" sz="1100" b="0"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4D86E38-25D0-DC18-89EC-198B227D0EFD}"/>
              </a:ext>
            </a:extLst>
          </p:cNvPr>
          <p:cNvSpPr/>
          <p:nvPr/>
        </p:nvSpPr>
        <p:spPr>
          <a:xfrm>
            <a:off x="7359628" y="713334"/>
            <a:ext cx="404795" cy="5068200"/>
          </a:xfrm>
          <a:prstGeom prst="rect">
            <a:avLst/>
          </a:prstGeom>
          <a:ln/>
        </p:spPr>
        <p:style>
          <a:lnRef idx="1">
            <a:schemeClr val="accent5"/>
          </a:lnRef>
          <a:fillRef idx="2">
            <a:schemeClr val="accent5"/>
          </a:fillRef>
          <a:effectRef idx="1">
            <a:schemeClr val="accent5"/>
          </a:effectRef>
          <a:fontRef idx="minor">
            <a:schemeClr val="dk1"/>
          </a:fontRef>
        </p:style>
        <p:txBody>
          <a:bodyPr vert="vert"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Use clinical judgement for people with frailty or multimorbidity  </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p:txBody>
      </p:sp>
      <p:sp>
        <p:nvSpPr>
          <p:cNvPr id="16" name="Rectangle 15">
            <a:extLst>
              <a:ext uri="{FF2B5EF4-FFF2-40B4-BE49-F238E27FC236}">
                <a16:creationId xmlns:a16="http://schemas.microsoft.com/office/drawing/2014/main" id="{D6009039-A3E3-3746-A3A3-FC641170E4EA}"/>
              </a:ext>
            </a:extLst>
          </p:cNvPr>
          <p:cNvSpPr/>
          <p:nvPr/>
        </p:nvSpPr>
        <p:spPr>
          <a:xfrm>
            <a:off x="7904920" y="730665"/>
            <a:ext cx="404797" cy="5050870"/>
          </a:xfrm>
          <a:prstGeom prst="rect">
            <a:avLst/>
          </a:prstGeom>
          <a:ln/>
        </p:spPr>
        <p:style>
          <a:lnRef idx="1">
            <a:schemeClr val="accent5"/>
          </a:lnRef>
          <a:fillRef idx="2">
            <a:schemeClr val="accent5"/>
          </a:fillRef>
          <a:effectRef idx="1">
            <a:schemeClr val="accent5"/>
          </a:effectRef>
          <a:fontRef idx="minor">
            <a:schemeClr val="dk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Offer lifestyle advice and continue to offer it periodically </a:t>
            </a:r>
          </a:p>
        </p:txBody>
      </p:sp>
      <p:graphicFrame>
        <p:nvGraphicFramePr>
          <p:cNvPr id="5" name="Diagram 4">
            <a:extLst>
              <a:ext uri="{FF2B5EF4-FFF2-40B4-BE49-F238E27FC236}">
                <a16:creationId xmlns:a16="http://schemas.microsoft.com/office/drawing/2014/main" id="{28759A4B-11F9-AACA-30EC-1C891BD782D3}"/>
              </a:ext>
            </a:extLst>
          </p:cNvPr>
          <p:cNvGraphicFramePr/>
          <p:nvPr/>
        </p:nvGraphicFramePr>
        <p:xfrm>
          <a:off x="15844" y="1904348"/>
          <a:ext cx="7281895" cy="4872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69A57F79-FF4F-225E-F9A2-B878C81A762F}"/>
              </a:ext>
            </a:extLst>
          </p:cNvPr>
          <p:cNvSpPr/>
          <p:nvPr/>
        </p:nvSpPr>
        <p:spPr>
          <a:xfrm>
            <a:off x="1493172" y="2278362"/>
            <a:ext cx="2736267" cy="443262"/>
          </a:xfrm>
          <a:prstGeom prst="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tab pos="457200" algn="l"/>
              </a:tabLst>
              <a:defRPr/>
            </a:pPr>
            <a:r>
              <a:rPr kumimoji="0" lang="en-GB" sz="1200" b="0" i="0" u="none" strike="noStrike" kern="1200" cap="none" spc="0" normalizeH="0" baseline="0" noProof="0" err="1">
                <a:ln>
                  <a:noFill/>
                </a:ln>
                <a:solidFill>
                  <a:prstClr val="black"/>
                </a:solidFill>
                <a:effectLst/>
                <a:uLnTx/>
                <a:uFillTx/>
                <a:latin typeface="Open Sans"/>
                <a:ea typeface="Calibri"/>
                <a:cs typeface="Times New Roman"/>
              </a:rPr>
              <a:t>ACEi</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a:t>
            </a:r>
            <a:r>
              <a:rPr kumimoji="0" lang="en-GB" sz="1200" i="0" u="none" strike="noStrike" kern="1200" cap="none" spc="0" normalizeH="0" baseline="0" noProof="0" dirty="0">
                <a:ln>
                  <a:noFill/>
                </a:ln>
                <a:solidFill>
                  <a:prstClr val="black"/>
                </a:solidFill>
                <a:effectLst/>
                <a:uLnTx/>
                <a:uFillTx/>
                <a:latin typeface="Open Sans"/>
                <a:ea typeface="Calibri"/>
                <a:cs typeface="Times New Roman"/>
              </a:rPr>
              <a:t>or</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ARB</a:t>
            </a:r>
          </a:p>
        </p:txBody>
      </p:sp>
      <p:sp>
        <p:nvSpPr>
          <p:cNvPr id="14" name="Rectangle 13">
            <a:extLst>
              <a:ext uri="{FF2B5EF4-FFF2-40B4-BE49-F238E27FC236}">
                <a16:creationId xmlns:a16="http://schemas.microsoft.com/office/drawing/2014/main" id="{F47E7E16-028A-AD86-6919-7AFE66FBDFDF}"/>
              </a:ext>
            </a:extLst>
          </p:cNvPr>
          <p:cNvSpPr/>
          <p:nvPr/>
        </p:nvSpPr>
        <p:spPr>
          <a:xfrm>
            <a:off x="4333995" y="2278401"/>
            <a:ext cx="2816515" cy="429513"/>
          </a:xfrm>
          <a:prstGeom prst="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CCB</a:t>
            </a:r>
          </a:p>
        </p:txBody>
      </p:sp>
      <p:sp>
        <p:nvSpPr>
          <p:cNvPr id="15" name="Rectangle 14">
            <a:extLst>
              <a:ext uri="{FF2B5EF4-FFF2-40B4-BE49-F238E27FC236}">
                <a16:creationId xmlns:a16="http://schemas.microsoft.com/office/drawing/2014/main" id="{14624F53-83E5-9F1B-4EFE-B2370F422DAE}"/>
              </a:ext>
            </a:extLst>
          </p:cNvPr>
          <p:cNvSpPr/>
          <p:nvPr/>
        </p:nvSpPr>
        <p:spPr>
          <a:xfrm>
            <a:off x="1494892" y="3192877"/>
            <a:ext cx="2734550" cy="828875"/>
          </a:xfrm>
          <a:prstGeom prst="rect">
            <a:avLst/>
          </a:prstGeom>
          <a:solidFill>
            <a:srgbClr val="AEE8E8"/>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err="1">
                <a:ln>
                  <a:noFill/>
                </a:ln>
                <a:solidFill>
                  <a:prstClr val="black"/>
                </a:solidFill>
                <a:effectLst/>
                <a:uLnTx/>
                <a:uFillTx/>
                <a:latin typeface="Open Sans"/>
                <a:ea typeface="Calibri"/>
                <a:cs typeface="Times New Roman"/>
              </a:rPr>
              <a:t>ACEi</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a:t>
            </a:r>
            <a:r>
              <a:rPr kumimoji="0" lang="en-GB" sz="1200" i="0" u="none" strike="noStrike" kern="1200" cap="none" spc="0" normalizeH="0" baseline="0" noProof="0" dirty="0">
                <a:ln>
                  <a:noFill/>
                </a:ln>
                <a:solidFill>
                  <a:prstClr val="black"/>
                </a:solidFill>
                <a:effectLst/>
                <a:uLnTx/>
                <a:uFillTx/>
                <a:latin typeface="Open Sans"/>
                <a:ea typeface="Calibri"/>
                <a:cs typeface="Times New Roman"/>
              </a:rPr>
              <a:t>or</a:t>
            </a:r>
            <a:r>
              <a:rPr kumimoji="0" lang="en-GB" sz="1200" b="1" i="0" u="none" strike="noStrike" kern="1200" cap="none" spc="0" normalizeH="0" baseline="0" noProof="0" dirty="0">
                <a:ln>
                  <a:noFill/>
                </a:ln>
                <a:solidFill>
                  <a:prstClr val="black"/>
                </a:solidFill>
                <a:effectLst/>
                <a:uLnTx/>
                <a:uFillTx/>
                <a:latin typeface="Open Sans"/>
                <a:ea typeface="Calibri"/>
                <a:cs typeface="Times New Roman"/>
              </a:rPr>
              <a:t> </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ARB  </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1" i="0" u="none" strike="noStrike" kern="1200" cap="none" spc="0" normalizeH="0" baseline="0" noProof="0" dirty="0">
                <a:ln>
                  <a:noFill/>
                </a:ln>
                <a:solidFill>
                  <a:prstClr val="black"/>
                </a:solidFill>
                <a:effectLst/>
                <a:uLnTx/>
                <a:uFillTx/>
                <a:latin typeface="Open Sans"/>
                <a:ea typeface="Calibri"/>
                <a:cs typeface="Times New Roman"/>
              </a:rPr>
              <a:t>+ </a:t>
            </a:r>
            <a:endParaRPr lang="en-GB" sz="1200" b="1" i="0" u="none" strike="noStrike" kern="1200" cap="none" spc="0" normalizeH="0" baseline="0" noProof="0" dirty="0">
              <a:ln>
                <a:noFill/>
              </a:ln>
              <a:solidFill>
                <a:prstClr val="black"/>
              </a:solidFill>
              <a:effectLst/>
              <a:uLnTx/>
              <a:uFillTx/>
              <a:latin typeface="Open Sans"/>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CCB </a:t>
            </a:r>
            <a:r>
              <a:rPr kumimoji="0" lang="en-GB" sz="1200" b="1" i="0" u="none" strike="noStrike" kern="1200" cap="none" spc="0" normalizeH="0" baseline="0" noProof="0" dirty="0">
                <a:ln>
                  <a:noFill/>
                </a:ln>
                <a:solidFill>
                  <a:prstClr val="black"/>
                </a:solidFill>
                <a:effectLst/>
                <a:uLnTx/>
                <a:uFillTx/>
                <a:latin typeface="Open Sans"/>
                <a:ea typeface="Calibri"/>
                <a:cs typeface="Times New Roman"/>
              </a:rPr>
              <a:t>or</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thiazide-like diuretic</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p:txBody>
      </p:sp>
      <p:sp>
        <p:nvSpPr>
          <p:cNvPr id="18" name="Rectangle 17">
            <a:extLst>
              <a:ext uri="{FF2B5EF4-FFF2-40B4-BE49-F238E27FC236}">
                <a16:creationId xmlns:a16="http://schemas.microsoft.com/office/drawing/2014/main" id="{74381236-C583-CDB1-15D7-E2E6BB5785FB}"/>
              </a:ext>
            </a:extLst>
          </p:cNvPr>
          <p:cNvSpPr/>
          <p:nvPr/>
        </p:nvSpPr>
        <p:spPr>
          <a:xfrm>
            <a:off x="4333996" y="3192876"/>
            <a:ext cx="2816519" cy="828875"/>
          </a:xfrm>
          <a:prstGeom prst="rect">
            <a:avLst/>
          </a:prstGeom>
          <a:solidFill>
            <a:srgbClr val="AEE8E8"/>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CCB  </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1" i="0" u="none" strike="noStrike" kern="1200" cap="none" spc="0" normalizeH="0" baseline="0" noProof="0" dirty="0">
                <a:ln>
                  <a:noFill/>
                </a:ln>
                <a:solidFill>
                  <a:prstClr val="black"/>
                </a:solidFill>
                <a:effectLst/>
                <a:uLnTx/>
                <a:uFillTx/>
                <a:latin typeface="Open Sans"/>
                <a:ea typeface="Calibri"/>
                <a:cs typeface="Times New Roman"/>
              </a:rPr>
              <a:t>+</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dirty="0" err="1">
                <a:ln>
                  <a:noFill/>
                </a:ln>
                <a:solidFill>
                  <a:prstClr val="black"/>
                </a:solidFill>
                <a:effectLst/>
                <a:uLnTx/>
                <a:uFillTx/>
                <a:latin typeface="Open Sans"/>
                <a:ea typeface="Calibri"/>
                <a:cs typeface="Times New Roman"/>
              </a:rPr>
              <a:t>ACEi</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a:t>
            </a:r>
            <a:r>
              <a:rPr kumimoji="0" lang="en-GB" sz="1200" i="0" u="none" strike="noStrike" kern="1200" cap="none" spc="0" normalizeH="0" baseline="0" noProof="0" dirty="0">
                <a:ln>
                  <a:noFill/>
                </a:ln>
                <a:solidFill>
                  <a:prstClr val="black"/>
                </a:solidFill>
                <a:effectLst/>
                <a:uLnTx/>
                <a:uFillTx/>
                <a:latin typeface="Open Sans"/>
                <a:ea typeface="Calibri"/>
                <a:cs typeface="Times New Roman"/>
              </a:rPr>
              <a:t>or </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ARB </a:t>
            </a:r>
            <a:r>
              <a:rPr kumimoji="0" lang="en-GB" sz="1200" b="1" i="0" u="none" strike="noStrike" kern="1200" cap="none" spc="0" normalizeH="0" baseline="0" noProof="0" dirty="0">
                <a:ln>
                  <a:noFill/>
                </a:ln>
                <a:solidFill>
                  <a:prstClr val="black"/>
                </a:solidFill>
                <a:effectLst/>
                <a:uLnTx/>
                <a:uFillTx/>
                <a:latin typeface="Open Sans"/>
                <a:ea typeface="Calibri"/>
                <a:cs typeface="Times New Roman"/>
              </a:rPr>
              <a:t>or</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thiazide-like diuretic</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7F2694F-AA97-055D-3290-C88381741847}"/>
              </a:ext>
            </a:extLst>
          </p:cNvPr>
          <p:cNvSpPr/>
          <p:nvPr/>
        </p:nvSpPr>
        <p:spPr>
          <a:xfrm>
            <a:off x="1494892" y="4407627"/>
            <a:ext cx="5655618" cy="472307"/>
          </a:xfrm>
          <a:prstGeom prst="rect">
            <a:avLst/>
          </a:prstGeom>
          <a:solidFill>
            <a:schemeClr val="accent6">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lvl="1" algn="ctr">
              <a:tabLst>
                <a:tab pos="914400" algn="l"/>
              </a:tabLst>
              <a:defRPr/>
            </a:pPr>
            <a:r>
              <a:rPr kumimoji="0" lang="en-GB" sz="1200" b="0" i="0" u="none" strike="noStrike" kern="1200" cap="none" spc="0" normalizeH="0" baseline="0" noProof="0" err="1">
                <a:ln>
                  <a:noFill/>
                </a:ln>
                <a:solidFill>
                  <a:prstClr val="black"/>
                </a:solidFill>
                <a:effectLst/>
                <a:uLnTx/>
                <a:uFillTx/>
                <a:latin typeface="Open Sans"/>
                <a:ea typeface="Calibri"/>
                <a:cs typeface="Times New Roman"/>
              </a:rPr>
              <a:t>ACEi</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a:t>
            </a:r>
            <a:r>
              <a:rPr kumimoji="0" lang="en-GB" sz="1200" b="1" i="0" u="none" strike="noStrike" kern="1200" cap="none" spc="0" normalizeH="0" baseline="0" noProof="0" dirty="0">
                <a:ln>
                  <a:noFill/>
                </a:ln>
                <a:solidFill>
                  <a:prstClr val="black"/>
                </a:solidFill>
                <a:effectLst/>
                <a:uLnTx/>
                <a:uFillTx/>
                <a:latin typeface="Open Sans"/>
                <a:ea typeface="Calibri"/>
                <a:cs typeface="Times New Roman"/>
              </a:rPr>
              <a:t>or</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ARB  </a:t>
            </a:r>
            <a:r>
              <a:rPr kumimoji="0" lang="en-GB" sz="1200" b="1" i="0" u="none" strike="noStrike" kern="1200" cap="none" spc="0" normalizeH="0" baseline="0" noProof="0" dirty="0">
                <a:ln>
                  <a:noFill/>
                </a:ln>
                <a:solidFill>
                  <a:prstClr val="black"/>
                </a:solidFill>
                <a:effectLst/>
                <a:uLnTx/>
                <a:uFillTx/>
                <a:latin typeface="Open Sans"/>
                <a:ea typeface="Calibri"/>
                <a:cs typeface="Times New Roman"/>
              </a:rPr>
              <a:t>+</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CCB </a:t>
            </a:r>
            <a:r>
              <a:rPr lang="en-GB" sz="1200" b="1" dirty="0">
                <a:solidFill>
                  <a:prstClr val="black"/>
                </a:solidFill>
                <a:latin typeface="Open Sans"/>
                <a:ea typeface="Calibri"/>
                <a:cs typeface="Times New Roman"/>
              </a:rPr>
              <a:t>+  </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thiazide-like diuretic</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B555884-3945-30C1-EB4C-99C768323B3A}"/>
              </a:ext>
            </a:extLst>
          </p:cNvPr>
          <p:cNvSpPr/>
          <p:nvPr/>
        </p:nvSpPr>
        <p:spPr>
          <a:xfrm>
            <a:off x="1047543" y="5195629"/>
            <a:ext cx="6109701" cy="1576352"/>
          </a:xfrm>
          <a:prstGeom prst="rect">
            <a:avLst/>
          </a:prstGeom>
          <a:solidFill>
            <a:schemeClr val="accent6">
              <a:lumMod val="40000"/>
              <a:lumOff val="6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Confirm resistant hypertension: confirm elevated BP with ABPM or HBPM, check for postural hypertension and discuss adherence </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Consider seeking expert advice or adding a:</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Low-dose spironolactone if blood potassium level is ≤ 4.5 mmol/l</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Alpha-blocker or beta-blocker if blood potassium level is &gt;4.5 mmol/l</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r>
              <a:rPr kumimoji="0" lang="en-GB" sz="1200" b="1" i="0" u="none" strike="noStrike" kern="1200" cap="none" spc="0" normalizeH="0" baseline="0" noProof="0" dirty="0">
                <a:ln>
                  <a:noFill/>
                </a:ln>
                <a:solidFill>
                  <a:prstClr val="black"/>
                </a:solidFill>
                <a:effectLst/>
                <a:uLnTx/>
                <a:uFillTx/>
                <a:latin typeface="Open Sans"/>
                <a:ea typeface="Calibri"/>
                <a:cs typeface="Times New Roman"/>
              </a:rPr>
              <a:t>Seek expert advice if BP is uncontrolled on optimal tolerated doses of 4 drugs</a:t>
            </a:r>
            <a:endParaRPr lang="en-GB" sz="1200" b="1" i="0" u="none" strike="noStrike" kern="1200" cap="none" spc="0" normalizeH="0" baseline="0" noProof="0" dirty="0">
              <a:ln>
                <a:noFill/>
              </a:ln>
              <a:solidFill>
                <a:prstClr val="black"/>
              </a:solidFill>
              <a:effectLst/>
              <a:uLnTx/>
              <a:uFillTx/>
              <a:latin typeface="Open Sans"/>
              <a:ea typeface="Calibri"/>
              <a:cs typeface="Times New Roman"/>
            </a:endParaRPr>
          </a:p>
        </p:txBody>
      </p:sp>
      <p:cxnSp>
        <p:nvCxnSpPr>
          <p:cNvPr id="12" name="Straight Arrow Connector 11">
            <a:extLst>
              <a:ext uri="{FF2B5EF4-FFF2-40B4-BE49-F238E27FC236}">
                <a16:creationId xmlns:a16="http://schemas.microsoft.com/office/drawing/2014/main" id="{8D926F5A-5327-4ECA-18E9-D237AE452EBE}"/>
              </a:ext>
            </a:extLst>
          </p:cNvPr>
          <p:cNvCxnSpPr>
            <a:cxnSpLocks/>
          </p:cNvCxnSpPr>
          <p:nvPr/>
        </p:nvCxnSpPr>
        <p:spPr>
          <a:xfrm>
            <a:off x="1842550" y="1419717"/>
            <a:ext cx="0" cy="831592"/>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42" name="Straight Arrow Connector 41">
            <a:extLst>
              <a:ext uri="{FF2B5EF4-FFF2-40B4-BE49-F238E27FC236}">
                <a16:creationId xmlns:a16="http://schemas.microsoft.com/office/drawing/2014/main" id="{4D253449-9E16-21AC-AC0C-D4E730D43379}"/>
              </a:ext>
            </a:extLst>
          </p:cNvPr>
          <p:cNvCxnSpPr>
            <a:cxnSpLocks/>
          </p:cNvCxnSpPr>
          <p:nvPr/>
        </p:nvCxnSpPr>
        <p:spPr>
          <a:xfrm>
            <a:off x="2723696" y="4064000"/>
            <a:ext cx="0" cy="268587"/>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44" name="Straight Arrow Connector 43">
            <a:extLst>
              <a:ext uri="{FF2B5EF4-FFF2-40B4-BE49-F238E27FC236}">
                <a16:creationId xmlns:a16="http://schemas.microsoft.com/office/drawing/2014/main" id="{34C4F918-3579-83CA-EDF8-4B0A3BFB6CB3}"/>
              </a:ext>
            </a:extLst>
          </p:cNvPr>
          <p:cNvCxnSpPr>
            <a:cxnSpLocks/>
          </p:cNvCxnSpPr>
          <p:nvPr/>
        </p:nvCxnSpPr>
        <p:spPr>
          <a:xfrm>
            <a:off x="5762550" y="4064000"/>
            <a:ext cx="0" cy="27360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AB2E83CE-8BB8-9393-0243-289E1AB0A1FA}"/>
              </a:ext>
            </a:extLst>
          </p:cNvPr>
          <p:cNvSpPr txBox="1"/>
          <p:nvPr/>
        </p:nvSpPr>
        <p:spPr>
          <a:xfrm>
            <a:off x="213976" y="2376026"/>
            <a:ext cx="672015"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a:ea typeface="Open Sans"/>
                <a:cs typeface="Open Sans"/>
              </a:rPr>
              <a:t>Step 1</a:t>
            </a:r>
          </a:p>
        </p:txBody>
      </p:sp>
      <p:sp>
        <p:nvSpPr>
          <p:cNvPr id="29" name="TextBox 28">
            <a:extLst>
              <a:ext uri="{FF2B5EF4-FFF2-40B4-BE49-F238E27FC236}">
                <a16:creationId xmlns:a16="http://schemas.microsoft.com/office/drawing/2014/main" id="{3D1EEF30-81D9-A2BA-A461-AABA5F45D682}"/>
              </a:ext>
            </a:extLst>
          </p:cNvPr>
          <p:cNvSpPr txBox="1"/>
          <p:nvPr/>
        </p:nvSpPr>
        <p:spPr>
          <a:xfrm>
            <a:off x="666226" y="3547017"/>
            <a:ext cx="651682"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a:ea typeface="Open Sans"/>
                <a:cs typeface="Open Sans"/>
              </a:rPr>
              <a:t>Step 2</a:t>
            </a:r>
          </a:p>
        </p:txBody>
      </p:sp>
      <p:sp>
        <p:nvSpPr>
          <p:cNvPr id="30" name="TextBox 29">
            <a:extLst>
              <a:ext uri="{FF2B5EF4-FFF2-40B4-BE49-F238E27FC236}">
                <a16:creationId xmlns:a16="http://schemas.microsoft.com/office/drawing/2014/main" id="{FC6C1CD3-EFA9-FE9B-9E33-84612D254815}"/>
              </a:ext>
            </a:extLst>
          </p:cNvPr>
          <p:cNvSpPr txBox="1"/>
          <p:nvPr/>
        </p:nvSpPr>
        <p:spPr>
          <a:xfrm>
            <a:off x="634098" y="4602935"/>
            <a:ext cx="651682"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a:ea typeface="Open Sans"/>
                <a:cs typeface="Open Sans"/>
              </a:rPr>
              <a:t>Step 3</a:t>
            </a:r>
          </a:p>
        </p:txBody>
      </p:sp>
      <p:sp>
        <p:nvSpPr>
          <p:cNvPr id="31" name="TextBox 30">
            <a:extLst>
              <a:ext uri="{FF2B5EF4-FFF2-40B4-BE49-F238E27FC236}">
                <a16:creationId xmlns:a16="http://schemas.microsoft.com/office/drawing/2014/main" id="{8DE701D8-8C23-D887-3223-E7FDDA4E0AD9}"/>
              </a:ext>
            </a:extLst>
          </p:cNvPr>
          <p:cNvSpPr txBox="1"/>
          <p:nvPr/>
        </p:nvSpPr>
        <p:spPr>
          <a:xfrm>
            <a:off x="237783" y="5845305"/>
            <a:ext cx="6482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Step 4</a:t>
            </a:r>
          </a:p>
        </p:txBody>
      </p:sp>
      <p:cxnSp>
        <p:nvCxnSpPr>
          <p:cNvPr id="35" name="Straight Arrow Connector 34">
            <a:extLst>
              <a:ext uri="{FF2B5EF4-FFF2-40B4-BE49-F238E27FC236}">
                <a16:creationId xmlns:a16="http://schemas.microsoft.com/office/drawing/2014/main" id="{963F3C4F-30C1-1AA3-2471-783A0CB82688}"/>
              </a:ext>
            </a:extLst>
          </p:cNvPr>
          <p:cNvCxnSpPr>
            <a:cxnSpLocks/>
          </p:cNvCxnSpPr>
          <p:nvPr/>
        </p:nvCxnSpPr>
        <p:spPr>
          <a:xfrm>
            <a:off x="5762550" y="2796362"/>
            <a:ext cx="0" cy="39651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39" name="TextBox 38">
            <a:extLst>
              <a:ext uri="{FF2B5EF4-FFF2-40B4-BE49-F238E27FC236}">
                <a16:creationId xmlns:a16="http://schemas.microsoft.com/office/drawing/2014/main" id="{076F67A0-078C-1698-F728-30B05047A9A3}"/>
              </a:ext>
            </a:extLst>
          </p:cNvPr>
          <p:cNvSpPr txBox="1"/>
          <p:nvPr/>
        </p:nvSpPr>
        <p:spPr>
          <a:xfrm>
            <a:off x="241309" y="131132"/>
            <a:ext cx="9561064" cy="5232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Aleo"/>
                <a:cs typeface="Calibri Light"/>
              </a:rPr>
              <a:t>NICE Hypertension Treatment Pathway (NG136)</a:t>
            </a:r>
          </a:p>
        </p:txBody>
      </p:sp>
      <p:cxnSp>
        <p:nvCxnSpPr>
          <p:cNvPr id="52" name="Straight Arrow Connector 51">
            <a:extLst>
              <a:ext uri="{FF2B5EF4-FFF2-40B4-BE49-F238E27FC236}">
                <a16:creationId xmlns:a16="http://schemas.microsoft.com/office/drawing/2014/main" id="{1C263CEA-96AE-3B08-4F8E-ACF42FCFC855}"/>
              </a:ext>
            </a:extLst>
          </p:cNvPr>
          <p:cNvCxnSpPr>
            <a:cxnSpLocks/>
          </p:cNvCxnSpPr>
          <p:nvPr/>
        </p:nvCxnSpPr>
        <p:spPr>
          <a:xfrm>
            <a:off x="2723696" y="2707914"/>
            <a:ext cx="0" cy="48496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8" name="Straight Arrow Connector 37">
            <a:extLst>
              <a:ext uri="{FF2B5EF4-FFF2-40B4-BE49-F238E27FC236}">
                <a16:creationId xmlns:a16="http://schemas.microsoft.com/office/drawing/2014/main" id="{54C0274A-35A6-4386-D890-22E57C1FBA90}"/>
              </a:ext>
            </a:extLst>
          </p:cNvPr>
          <p:cNvCxnSpPr>
            <a:cxnSpLocks/>
          </p:cNvCxnSpPr>
          <p:nvPr/>
        </p:nvCxnSpPr>
        <p:spPr>
          <a:xfrm>
            <a:off x="4257585" y="4879934"/>
            <a:ext cx="0" cy="35816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0" name="TextBox 39">
            <a:extLst>
              <a:ext uri="{FF2B5EF4-FFF2-40B4-BE49-F238E27FC236}">
                <a16:creationId xmlns:a16="http://schemas.microsoft.com/office/drawing/2014/main" id="{3A99768A-8133-379E-B5BF-07FAE8ED052C}"/>
              </a:ext>
            </a:extLst>
          </p:cNvPr>
          <p:cNvSpPr txBox="1"/>
          <p:nvPr/>
        </p:nvSpPr>
        <p:spPr>
          <a:xfrm>
            <a:off x="7359628" y="5838390"/>
            <a:ext cx="4561692" cy="1015663"/>
          </a:xfrm>
          <a:prstGeom prst="rect">
            <a:avLst/>
          </a:prstGeom>
          <a:noFill/>
          <a:ln>
            <a:solidFill>
              <a:srgbClr val="00206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a:ea typeface="Open Sans"/>
                <a:cs typeface="Open Sans"/>
              </a:rPr>
              <a:t>Pathway adapted from NICE Guidelines (NG136) Visual Summary </a:t>
            </a:r>
            <a:r>
              <a:rPr kumimoji="0" lang="en-GB" sz="1000" b="1" i="0" u="none" strike="noStrike" kern="1200" cap="none" spc="0" normalizeH="0" baseline="0" noProof="0" dirty="0">
                <a:ln>
                  <a:noFill/>
                </a:ln>
                <a:solidFill>
                  <a:srgbClr val="42B6E6"/>
                </a:solidFill>
                <a:effectLst/>
                <a:uLnTx/>
                <a:uFillTx/>
                <a:latin typeface="Open Sans"/>
                <a:ea typeface="Open Sans"/>
                <a:cs typeface="Open Sans"/>
                <a:hlinkClick r:id="rId7">
                  <a:extLst>
                    <a:ext uri="{A12FA001-AC4F-418D-AE19-62706E023703}">
                      <ahyp:hlinkClr xmlns:ahyp="http://schemas.microsoft.com/office/drawing/2018/hyperlinkcolor" val="tx"/>
                    </a:ext>
                  </a:extLst>
                </a:hlinkClick>
              </a:rPr>
              <a:t>https://www.nice.org.uk/guidance/ng136/resources/visual-summary-pdf-6899919517</a:t>
            </a:r>
            <a:r>
              <a:rPr kumimoji="0" lang="en-US" sz="1000" b="1" i="0" u="none" strike="noStrike" kern="1200" cap="none" spc="0" normalizeH="0" baseline="0" noProof="0" dirty="0">
                <a:ln>
                  <a:noFill/>
                </a:ln>
                <a:solidFill>
                  <a:srgbClr val="42B6E6"/>
                </a:solidFill>
                <a:effectLst/>
                <a:uLnTx/>
                <a:uFillTx/>
                <a:latin typeface="Open Sans"/>
                <a:ea typeface="Open Sans"/>
                <a:cs typeface="Open Sans"/>
              </a:rPr>
              <a:t> </a:t>
            </a:r>
            <a:endParaRPr lang="en-US" sz="1000" b="1" i="0" u="none" strike="noStrike" kern="1200" cap="none" spc="0" normalizeH="0" baseline="0" noProof="0" dirty="0">
              <a:ln>
                <a:noFill/>
              </a:ln>
              <a:solidFill>
                <a:srgbClr val="42B6E6"/>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Open Sans"/>
                <a:ea typeface="Open Sans"/>
                <a:cs typeface="Open Sans"/>
              </a:rPr>
              <a:t>Abbreviations: </a:t>
            </a:r>
            <a:r>
              <a:rPr kumimoji="0" lang="en-US" sz="1000" b="0" i="0" u="none" strike="noStrike" kern="1200" cap="none" spc="0" normalizeH="0" baseline="0" noProof="0" dirty="0" err="1">
                <a:ln>
                  <a:noFill/>
                </a:ln>
                <a:solidFill>
                  <a:prstClr val="black"/>
                </a:solidFill>
                <a:effectLst/>
                <a:uLnTx/>
                <a:uFillTx/>
                <a:latin typeface="Open Sans"/>
                <a:ea typeface="Open Sans"/>
                <a:cs typeface="Open Sans"/>
              </a:rPr>
              <a:t>ACEi</a:t>
            </a:r>
            <a:r>
              <a:rPr kumimoji="0" lang="en-US" sz="1000" b="0" i="0" u="none" strike="noStrike" kern="1200" cap="none" spc="0" normalizeH="0" baseline="0" noProof="0" dirty="0">
                <a:ln>
                  <a:noFill/>
                </a:ln>
                <a:solidFill>
                  <a:prstClr val="black"/>
                </a:solidFill>
                <a:effectLst/>
                <a:uLnTx/>
                <a:uFillTx/>
                <a:latin typeface="Open Sans"/>
                <a:ea typeface="Open Sans"/>
                <a:cs typeface="Open Sans"/>
              </a:rPr>
              <a:t>: ACE inhibitor, ARB: Angiotensin II Receptor Blocker, CCB: Calcium Channel Blocker, ABPM: Ambulatory Blood Pressure Monitoring, HBPM: Home Blood Pressure Monitoring</a:t>
            </a:r>
            <a:endParaRPr kumimoji="0" lang="en-GB" sz="1000" b="0" i="0" u="none" strike="noStrike" kern="1200" cap="none" spc="0" normalizeH="0" baseline="0" noProof="0" dirty="0">
              <a:ln>
                <a:noFill/>
              </a:ln>
              <a:solidFill>
                <a:prstClr val="black"/>
              </a:solidFill>
              <a:effectLst/>
              <a:uLnTx/>
              <a:uFillTx/>
              <a:latin typeface="Open Sans"/>
              <a:ea typeface="Open Sans"/>
              <a:cs typeface="Open Sans"/>
            </a:endParaRPr>
          </a:p>
        </p:txBody>
      </p:sp>
      <p:sp>
        <p:nvSpPr>
          <p:cNvPr id="32" name="Rectangle 31">
            <a:extLst>
              <a:ext uri="{FF2B5EF4-FFF2-40B4-BE49-F238E27FC236}">
                <a16:creationId xmlns:a16="http://schemas.microsoft.com/office/drawing/2014/main" id="{471D776A-F1B6-A56E-09C1-BC8A3DAFBF4E}"/>
              </a:ext>
            </a:extLst>
          </p:cNvPr>
          <p:cNvSpPr/>
          <p:nvPr/>
        </p:nvSpPr>
        <p:spPr>
          <a:xfrm>
            <a:off x="759392" y="749556"/>
            <a:ext cx="1508171" cy="101860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white"/>
                </a:solidFill>
                <a:effectLst/>
                <a:uLnTx/>
                <a:uFillTx/>
                <a:latin typeface="Open Sans"/>
                <a:ea typeface="Open Sans"/>
                <a:cs typeface="Open Sans"/>
              </a:rPr>
              <a:t>Hypertension with type 2 diabetes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1" name="Rectangle 40">
            <a:extLst>
              <a:ext uri="{FF2B5EF4-FFF2-40B4-BE49-F238E27FC236}">
                <a16:creationId xmlns:a16="http://schemas.microsoft.com/office/drawing/2014/main" id="{F0D07E61-3FF2-3578-C368-DB1CD6791137}"/>
              </a:ext>
            </a:extLst>
          </p:cNvPr>
          <p:cNvSpPr/>
          <p:nvPr/>
        </p:nvSpPr>
        <p:spPr>
          <a:xfrm>
            <a:off x="2557438" y="746605"/>
            <a:ext cx="4599806" cy="42605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a:ea typeface="Open Sans"/>
                <a:cs typeface="Open Sans"/>
              </a:rPr>
              <a:t>Hypertension without type 2 diabetes </a:t>
            </a:r>
          </a:p>
        </p:txBody>
      </p:sp>
      <p:sp>
        <p:nvSpPr>
          <p:cNvPr id="43" name="Rectangle 42">
            <a:extLst>
              <a:ext uri="{FF2B5EF4-FFF2-40B4-BE49-F238E27FC236}">
                <a16:creationId xmlns:a16="http://schemas.microsoft.com/office/drawing/2014/main" id="{3329F3D5-AC7F-3EFB-CD8A-DE14ABF0FC45}"/>
              </a:ext>
            </a:extLst>
          </p:cNvPr>
          <p:cNvSpPr/>
          <p:nvPr/>
        </p:nvSpPr>
        <p:spPr>
          <a:xfrm>
            <a:off x="2557438" y="1260426"/>
            <a:ext cx="1658565" cy="52322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Open Sans"/>
                <a:ea typeface="Open Sans"/>
                <a:cs typeface="Open Sans"/>
              </a:rPr>
              <a:t>Age &lt;55 and not of black African or African- Caribbean family origin </a:t>
            </a:r>
          </a:p>
        </p:txBody>
      </p:sp>
      <p:sp>
        <p:nvSpPr>
          <p:cNvPr id="46" name="Rectangle 45">
            <a:extLst>
              <a:ext uri="{FF2B5EF4-FFF2-40B4-BE49-F238E27FC236}">
                <a16:creationId xmlns:a16="http://schemas.microsoft.com/office/drawing/2014/main" id="{941432B1-E0EB-8A80-E099-C2ADD85582BB}"/>
              </a:ext>
            </a:extLst>
          </p:cNvPr>
          <p:cNvSpPr/>
          <p:nvPr/>
        </p:nvSpPr>
        <p:spPr>
          <a:xfrm>
            <a:off x="4333997" y="1254708"/>
            <a:ext cx="1183312" cy="51722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Open Sans"/>
                <a:ea typeface="Open Sans"/>
                <a:cs typeface="Open Sans"/>
              </a:rPr>
              <a:t>Age 55 or over</a:t>
            </a:r>
          </a:p>
        </p:txBody>
      </p:sp>
      <p:sp>
        <p:nvSpPr>
          <p:cNvPr id="47" name="Rectangle 46">
            <a:extLst>
              <a:ext uri="{FF2B5EF4-FFF2-40B4-BE49-F238E27FC236}">
                <a16:creationId xmlns:a16="http://schemas.microsoft.com/office/drawing/2014/main" id="{5EEF7B1D-922F-31A8-26B0-F67B8CAE3D78}"/>
              </a:ext>
            </a:extLst>
          </p:cNvPr>
          <p:cNvSpPr/>
          <p:nvPr/>
        </p:nvSpPr>
        <p:spPr>
          <a:xfrm>
            <a:off x="5642345" y="1254971"/>
            <a:ext cx="1528223" cy="52322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Open Sans"/>
                <a:ea typeface="Open Sans"/>
                <a:cs typeface="Open Sans"/>
              </a:rPr>
              <a:t>Black African or African- Caribbean family origin (any age)</a:t>
            </a:r>
          </a:p>
        </p:txBody>
      </p:sp>
      <p:pic>
        <p:nvPicPr>
          <p:cNvPr id="3" name="Picture 2" descr="A blue and green text on a black background&#10;&#10;AI-generated content may be incorrect.">
            <a:extLst>
              <a:ext uri="{FF2B5EF4-FFF2-40B4-BE49-F238E27FC236}">
                <a16:creationId xmlns:a16="http://schemas.microsoft.com/office/drawing/2014/main" id="{424EE29F-BD40-A501-C9FF-360393776F4D}"/>
              </a:ext>
            </a:extLst>
          </p:cNvPr>
          <p:cNvPicPr>
            <a:picLocks noChangeAspect="1"/>
          </p:cNvPicPr>
          <p:nvPr/>
        </p:nvPicPr>
        <p:blipFill>
          <a:blip r:embed="rId8"/>
          <a:stretch>
            <a:fillRect/>
          </a:stretch>
        </p:blipFill>
        <p:spPr>
          <a:xfrm>
            <a:off x="9981044" y="-627336"/>
            <a:ext cx="1800000" cy="1800000"/>
          </a:xfrm>
          <a:prstGeom prst="rect">
            <a:avLst/>
          </a:prstGeom>
        </p:spPr>
      </p:pic>
    </p:spTree>
    <p:extLst>
      <p:ext uri="{BB962C8B-B14F-4D97-AF65-F5344CB8AC3E}">
        <p14:creationId xmlns:p14="http://schemas.microsoft.com/office/powerpoint/2010/main" val="543651142"/>
      </p:ext>
    </p:extLst>
  </p:cSld>
  <p:clrMapOvr>
    <a:masterClrMapping/>
  </p:clrMapOvr>
</p:sld>
</file>

<file path=ppt/theme/theme1.xml><?xml version="1.0" encoding="utf-8"?>
<a:theme xmlns:a="http://schemas.openxmlformats.org/drawingml/2006/main" name="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Widescreen AF presentation JT formatted" id="{62959455-48C2-4BAB-A50C-46133D44C84D}" vid="{CA3B351A-C0F8-435C-A5E5-4F04EC16EE01}"/>
    </a:ext>
  </a:extLst>
</a:theme>
</file>

<file path=ppt/theme/theme2.xml><?xml version="1.0" encoding="utf-8"?>
<a:theme xmlns:a="http://schemas.openxmlformats.org/drawingml/2006/main" name="1_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Widescreen AF presentation JT formatted" id="{62959455-48C2-4BAB-A50C-46133D44C84D}" vid="{CA3B351A-C0F8-435C-A5E5-4F04EC16EE01}"/>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UCL Partners">
      <a:dk1>
        <a:srgbClr val="000000"/>
      </a:dk1>
      <a:lt1>
        <a:srgbClr val="FFFFFF"/>
      </a:lt1>
      <a:dk2>
        <a:srgbClr val="44546A"/>
      </a:dk2>
      <a:lt2>
        <a:srgbClr val="E6E7E8"/>
      </a:lt2>
      <a:accent1>
        <a:srgbClr val="15375E"/>
      </a:accent1>
      <a:accent2>
        <a:srgbClr val="41B6E6"/>
      </a:accent2>
      <a:accent3>
        <a:srgbClr val="A3CD38"/>
      </a:accent3>
      <a:accent4>
        <a:srgbClr val="E34969"/>
      </a:accent4>
      <a:accent5>
        <a:srgbClr val="F7933C"/>
      </a:accent5>
      <a:accent6>
        <a:srgbClr val="A268BD"/>
      </a:accent6>
      <a:hlink>
        <a:srgbClr val="15375E"/>
      </a:hlink>
      <a:folHlink>
        <a:srgbClr val="A3CD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Widescreen AF presentation JT formatted" id="{62959455-48C2-4BAB-A50C-46133D44C84D}" vid="{CA3B351A-C0F8-435C-A5E5-4F04EC16EE01}"/>
    </a:ext>
  </a:extLst>
</a:theme>
</file>

<file path=ppt/theme/theme6.xml><?xml version="1.0" encoding="utf-8"?>
<a:theme xmlns:a="http://schemas.openxmlformats.org/drawingml/2006/main" name="8_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Widescreen AF presentation JT formatted" id="{62959455-48C2-4BAB-A50C-46133D44C84D}" vid="{CA3B351A-C0F8-435C-A5E5-4F04EC16EE0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B39E1900AAE4C97768A92B5B18A34" ma:contentTypeVersion="17" ma:contentTypeDescription="Create a new document." ma:contentTypeScope="" ma:versionID="83c1bb9365b8e782945f6b1dfaf69dff">
  <xsd:schema xmlns:xsd="http://www.w3.org/2001/XMLSchema" xmlns:xs="http://www.w3.org/2001/XMLSchema" xmlns:p="http://schemas.microsoft.com/office/2006/metadata/properties" xmlns:ns2="7612f4d9-ba98-4045-be7e-f9c3e24b29aa" xmlns:ns3="9dc46bb8-1526-4a08-a346-1bb217582e1d" xmlns:ns4="3f6f02f3-36e5-4e22-9dd2-4c5e770f3ab7" targetNamespace="http://schemas.microsoft.com/office/2006/metadata/properties" ma:root="true" ma:fieldsID="c785ef852371f36911ca5e529b909816" ns2:_="" ns3:_="" ns4:_="">
    <xsd:import namespace="7612f4d9-ba98-4045-be7e-f9c3e24b29aa"/>
    <xsd:import namespace="9dc46bb8-1526-4a08-a346-1bb217582e1d"/>
    <xsd:import namespace="3f6f02f3-36e5-4e22-9dd2-4c5e770f3a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12f4d9-ba98-4045-be7e-f9c3e24b29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ca0b12d-6f22-4b65-b254-9421d2853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c46bb8-1526-4a08-a346-1bb217582e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6f02f3-36e5-4e22-9dd2-4c5e770f3ab7"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a8c7179-4d0d-4b3a-a3b4-006a253264c1}" ma:internalName="TaxCatchAll" ma:showField="CatchAllData" ma:web="9dc46bb8-1526-4a08-a346-1bb217582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612f4d9-ba98-4045-be7e-f9c3e24b29aa">
      <Terms xmlns="http://schemas.microsoft.com/office/infopath/2007/PartnerControls"/>
    </lcf76f155ced4ddcb4097134ff3c332f>
    <TaxCatchAll xmlns="3f6f02f3-36e5-4e22-9dd2-4c5e770f3a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71A951-CBD1-4A1D-9D2E-636674A1AD80}">
  <ds:schemaRefs>
    <ds:schemaRef ds:uri="3f6f02f3-36e5-4e22-9dd2-4c5e770f3ab7"/>
    <ds:schemaRef ds:uri="7612f4d9-ba98-4045-be7e-f9c3e24b29aa"/>
    <ds:schemaRef ds:uri="9dc46bb8-1526-4a08-a346-1bb217582e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7D7D11-49B3-4CED-9136-B5F3DD1959AC}">
  <ds:schemaRefs>
    <ds:schemaRef ds:uri="3f6f02f3-36e5-4e22-9dd2-4c5e770f3ab7"/>
    <ds:schemaRef ds:uri="7612f4d9-ba98-4045-be7e-f9c3e24b29aa"/>
    <ds:schemaRef ds:uri="9dc46bb8-1526-4a08-a346-1bb217582e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5B74CA0-D988-4158-B2CA-451AE529F0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UCLPartners Widescreen AF presentation JT formatted</Template>
  <TotalTime>0</TotalTime>
  <Words>2661</Words>
  <Application>Microsoft Office PowerPoint</Application>
  <PresentationFormat>Widescreen</PresentationFormat>
  <Paragraphs>294</Paragraphs>
  <Slides>17</Slides>
  <Notes>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17</vt:i4>
      </vt:variant>
    </vt:vector>
  </HeadingPairs>
  <TitlesOfParts>
    <vt:vector size="30" baseType="lpstr">
      <vt:lpstr>Aleo</vt:lpstr>
      <vt:lpstr>Arial</vt:lpstr>
      <vt:lpstr>Calibri</vt:lpstr>
      <vt:lpstr>Calibri </vt:lpstr>
      <vt:lpstr>Calibri Light</vt:lpstr>
      <vt:lpstr>Courier New</vt:lpstr>
      <vt:lpstr>Open Sans</vt:lpstr>
      <vt:lpstr>Office Theme</vt:lpstr>
      <vt:lpstr>1_Office Theme</vt:lpstr>
      <vt:lpstr>3_Office Theme</vt:lpstr>
      <vt:lpstr>4_Office Theme</vt:lpstr>
      <vt:lpstr>7_Office Theme</vt:lpstr>
      <vt:lpstr>8_Office Theme</vt:lpstr>
      <vt:lpstr>Preventing Cardiovascular Disease  in People with Diabetes</vt:lpstr>
      <vt:lpstr>Diabetes and Cardiovascular Risk</vt:lpstr>
      <vt:lpstr>CVDACTION – The Diabetes Dashboard</vt:lpstr>
      <vt:lpstr>PowerPoint Presentation</vt:lpstr>
      <vt:lpstr>CVDACTION- The Diabetes Indicators</vt:lpstr>
      <vt:lpstr>Clinical Next Steps</vt:lpstr>
      <vt:lpstr>PowerPoint Presentation</vt:lpstr>
      <vt:lpstr>PowerPoint Presentation</vt:lpstr>
      <vt:lpstr>PowerPoint Presentation</vt:lpstr>
      <vt:lpstr>Lipid Optimisation Pathway for Secondary Prevention1</vt:lpstr>
      <vt:lpstr>Optimisation Pathway for Patients with High Cardiovascular Risk – Primary Prevention1,2</vt:lpstr>
      <vt:lpstr>Proactive Care Consultations Structured support for education,  self-management and behaviour change </vt:lpstr>
      <vt:lpstr>Proactive Care Consultations</vt:lpstr>
      <vt:lpstr>Resources to Support Proactive Care Consultations</vt:lpstr>
      <vt:lpstr>Education Diabetes the basics Diabetes treatments Understanding cholesterol Understanding high blood pressure Risk factors for heart and circulatory disease  Self-management Living with Type 2 Diabetes video  What health checks do you need when you have Diabetes Diabetes: Tips for healthy eating Taking care of your feet How to test blood sugar level How to choose a blood pressure monitor How to check your blood pressure (video)  Behaviour Change Eat well Get active Get active indoors Ways to move Quit smoking Drink Less  </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UCLPartners Proactive Care Framework:  Atrial Fibrillation – managing AF and cardiovascular risk</dc:title>
  <dc:creator>Jineta Trivedi</dc:creator>
  <cp:lastModifiedBy>Aiysha Saleemi</cp:lastModifiedBy>
  <cp:revision>229</cp:revision>
  <dcterms:created xsi:type="dcterms:W3CDTF">2021-07-12T16:10:22Z</dcterms:created>
  <dcterms:modified xsi:type="dcterms:W3CDTF">2025-03-09T21:33:23Z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0x010100DBCB39E1900AAE4C97768A92B5B18A34</vt:lpwstr>
  </property>
  <property fmtid="{D5CDD505-2E9C-101B-9397-08002B2CF9AE}" pid="3" name="WinDIP File ID">
    <vt:lpwstr>cc626d9e-523c-423f-af81-475764886461</vt:lpwstr>
  </property>
  <property fmtid="{D5CDD505-2E9C-101B-9397-08002B2CF9AE}" pid="4" name="MediaServiceImageTags">
    <vt:lpwstr/>
  </property>
</Properties>
</file>