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3" r:id="rId5"/>
    <p:sldMasterId id="2147483736" r:id="rId6"/>
    <p:sldMasterId id="2147483751" r:id="rId7"/>
    <p:sldMasterId id="2147483774" r:id="rId8"/>
  </p:sldMasterIdLst>
  <p:notesMasterIdLst>
    <p:notesMasterId r:id="rId25"/>
  </p:notesMasterIdLst>
  <p:sldIdLst>
    <p:sldId id="349" r:id="rId9"/>
    <p:sldId id="4437" r:id="rId10"/>
    <p:sldId id="4438" r:id="rId11"/>
    <p:sldId id="2134592584" r:id="rId12"/>
    <p:sldId id="4443" r:id="rId13"/>
    <p:sldId id="4440" r:id="rId14"/>
    <p:sldId id="4148" r:id="rId15"/>
    <p:sldId id="2134592585" r:id="rId16"/>
    <p:sldId id="2134592706" r:id="rId17"/>
    <p:sldId id="387" r:id="rId18"/>
    <p:sldId id="355" r:id="rId19"/>
    <p:sldId id="4456" r:id="rId20"/>
    <p:sldId id="4459" r:id="rId21"/>
    <p:sldId id="4457" r:id="rId22"/>
    <p:sldId id="288" r:id="rId23"/>
    <p:sldId id="21345925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0B493D-4B38-4D39-AA0A-785C615793B4}">
          <p14:sldIdLst>
            <p14:sldId id="349"/>
            <p14:sldId id="4437"/>
            <p14:sldId id="4438"/>
            <p14:sldId id="2134592584"/>
            <p14:sldId id="4443"/>
            <p14:sldId id="4440"/>
            <p14:sldId id="4148"/>
            <p14:sldId id="2134592585"/>
            <p14:sldId id="2134592706"/>
            <p14:sldId id="387"/>
            <p14:sldId id="355"/>
            <p14:sldId id="4456"/>
            <p14:sldId id="4459"/>
            <p14:sldId id="4457"/>
            <p14:sldId id="288"/>
            <p14:sldId id="21345925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E47033-B551-9B3B-2A1C-FAB01894843F}" name="Deep Shah" initials="DS" userId="S::Deep.Shah@uclpartners.com::9af1ccb5-1804-4544-86c9-789c74639931" providerId="AD"/>
  <p188:author id="{1D9FDEA5-D509-5CD6-8F21-8C4A2C2F1C85}" name="ANTONIOU, Sotiris (BARTS HEALTH NHS TRUST)" initials="AS(HNT" userId="ANTONIOU, Sotiris (BARTS HEALTH NHS TRUST)" providerId="None"/>
  <p188:author id="{7DD8EFE8-276F-3E2C-9534-8015651E8DA7}" name="Matt Kearney" initials="MK" userId="33ad674ede1040fa" providerId="Windows Live"/>
  <p188:author id="{7270BBF0-9D44-4346-0AA2-7F0961B1D95E}" name="Helen Williams" initials="HW" userId="S::Helen.Williams@selondonccg.nhs.uk::df8bedcc-7b59-4ac1-85e6-8386659293ef" providerId="AD"/>
  <p188:author id="{93AE0EF1-A425-6D0B-FFA0-B645ADCDE010}" name="Aiysha Saleemi" initials="AS" userId="S::Aiysha.Saleemi@uclpartners.com::37eee28d-f6f2-474a-97dd-b14cccea10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75E"/>
    <a:srgbClr val="F7943C"/>
    <a:srgbClr val="FF0000"/>
    <a:srgbClr val="00B050"/>
    <a:srgbClr val="42B6E6"/>
    <a:srgbClr val="A4CD39"/>
    <a:srgbClr val="A268BD"/>
    <a:srgbClr val="E34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ABCD4-9BAE-463C-AEDD-338C8BCE5421}"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GB"/>
        </a:p>
      </dgm:t>
    </dgm:pt>
    <dgm:pt modelId="{10460D1D-EBFA-49A5-AED4-1697CE1FDBD7}">
      <dgm:prSet phldrT="[Text]"/>
      <dgm:spPr/>
      <dgm:t>
        <a:bodyPr/>
        <a:lstStyle/>
        <a:p>
          <a:endParaRPr lang="en-GB"/>
        </a:p>
      </dgm:t>
    </dgm:pt>
    <dgm:pt modelId="{E8A4B801-79A4-4CA3-B0FA-835F802F1A2C}" type="parTrans" cxnId="{2C337158-7D82-4DBC-A5E5-3A11D7642596}">
      <dgm:prSet/>
      <dgm:spPr/>
      <dgm:t>
        <a:bodyPr/>
        <a:lstStyle/>
        <a:p>
          <a:endParaRPr lang="en-GB"/>
        </a:p>
      </dgm:t>
    </dgm:pt>
    <dgm:pt modelId="{16F9E96B-0A98-4102-A6CC-D25DA57A42CA}" type="sibTrans" cxnId="{2C337158-7D82-4DBC-A5E5-3A11D7642596}">
      <dgm:prSet/>
      <dgm:spPr/>
      <dgm:t>
        <a:bodyPr/>
        <a:lstStyle/>
        <a:p>
          <a:endParaRPr lang="en-GB"/>
        </a:p>
      </dgm:t>
    </dgm:pt>
    <dgm:pt modelId="{FABF3074-8699-49A5-8D03-2C9702D857B8}">
      <dgm:prSet phldrT="[Text]"/>
      <dgm:spPr/>
      <dgm:t>
        <a:bodyPr/>
        <a:lstStyle/>
        <a:p>
          <a:endParaRPr lang="en-GB"/>
        </a:p>
      </dgm:t>
    </dgm:pt>
    <dgm:pt modelId="{885BF648-3B75-4861-8E0B-9FDB0EC43586}" type="parTrans" cxnId="{18E70E75-533B-44BE-BCAC-8308732645B6}">
      <dgm:prSet/>
      <dgm:spPr/>
      <dgm:t>
        <a:bodyPr/>
        <a:lstStyle/>
        <a:p>
          <a:endParaRPr lang="en-GB"/>
        </a:p>
      </dgm:t>
    </dgm:pt>
    <dgm:pt modelId="{F74D887A-E040-4B2A-9477-A7A31AADB801}" type="sibTrans" cxnId="{18E70E75-533B-44BE-BCAC-8308732645B6}">
      <dgm:prSet/>
      <dgm:spPr/>
      <dgm:t>
        <a:bodyPr/>
        <a:lstStyle/>
        <a:p>
          <a:endParaRPr lang="en-GB"/>
        </a:p>
      </dgm:t>
    </dgm:pt>
    <dgm:pt modelId="{48373144-73CA-4DDD-89F2-1E4876F1EDB9}">
      <dgm:prSet phldrT="[Text]"/>
      <dgm:spPr/>
      <dgm:t>
        <a:bodyPr/>
        <a:lstStyle/>
        <a:p>
          <a:endParaRPr lang="en-GB"/>
        </a:p>
      </dgm:t>
    </dgm:pt>
    <dgm:pt modelId="{BAEF262C-345C-4F17-A50C-D07BAA0FB008}" type="parTrans" cxnId="{834575CD-A368-408A-BFA8-E6B37C6973F7}">
      <dgm:prSet/>
      <dgm:spPr/>
      <dgm:t>
        <a:bodyPr/>
        <a:lstStyle/>
        <a:p>
          <a:endParaRPr lang="en-GB"/>
        </a:p>
      </dgm:t>
    </dgm:pt>
    <dgm:pt modelId="{4079B8B0-DD6B-423C-961E-183D757945F5}" type="sibTrans" cxnId="{834575CD-A368-408A-BFA8-E6B37C6973F7}">
      <dgm:prSet/>
      <dgm:spPr/>
      <dgm:t>
        <a:bodyPr/>
        <a:lstStyle/>
        <a:p>
          <a:endParaRPr lang="en-GB"/>
        </a:p>
      </dgm:t>
    </dgm:pt>
    <dgm:pt modelId="{495D1587-2920-47FD-AAD7-47AB5DABACB3}">
      <dgm:prSet phldrT="[Text]"/>
      <dgm:spPr/>
      <dgm:t>
        <a:bodyPr/>
        <a:lstStyle/>
        <a:p>
          <a:endParaRPr lang="en-GB"/>
        </a:p>
      </dgm:t>
    </dgm:pt>
    <dgm:pt modelId="{62320FD8-FCBD-46FE-A1FE-77E3FC258916}" type="parTrans" cxnId="{1657CD1A-790C-4B09-9272-6796EA7D06E8}">
      <dgm:prSet/>
      <dgm:spPr/>
      <dgm:t>
        <a:bodyPr/>
        <a:lstStyle/>
        <a:p>
          <a:endParaRPr lang="en-GB"/>
        </a:p>
      </dgm:t>
    </dgm:pt>
    <dgm:pt modelId="{F6213787-CC24-418F-A829-5680116C8EA4}" type="sibTrans" cxnId="{1657CD1A-790C-4B09-9272-6796EA7D06E8}">
      <dgm:prSet/>
      <dgm:spPr/>
      <dgm:t>
        <a:bodyPr/>
        <a:lstStyle/>
        <a:p>
          <a:endParaRPr lang="en-GB"/>
        </a:p>
      </dgm:t>
    </dgm:pt>
    <dgm:pt modelId="{DD0900A0-B4EC-467A-83BC-94D6658DB8E4}" type="pres">
      <dgm:prSet presAssocID="{A1EABCD4-9BAE-463C-AEDD-338C8BCE5421}" presName="Name0" presStyleCnt="0">
        <dgm:presLayoutVars>
          <dgm:chMax val="7"/>
          <dgm:chPref val="7"/>
          <dgm:dir/>
        </dgm:presLayoutVars>
      </dgm:prSet>
      <dgm:spPr/>
    </dgm:pt>
    <dgm:pt modelId="{9290D814-860C-4E53-BF5F-F829B45EEE55}" type="pres">
      <dgm:prSet presAssocID="{A1EABCD4-9BAE-463C-AEDD-338C8BCE5421}" presName="Name1" presStyleCnt="0"/>
      <dgm:spPr/>
    </dgm:pt>
    <dgm:pt modelId="{1AC8D8A4-D911-49C9-A054-7E76A2BB185B}" type="pres">
      <dgm:prSet presAssocID="{A1EABCD4-9BAE-463C-AEDD-338C8BCE5421}" presName="cycle" presStyleCnt="0"/>
      <dgm:spPr/>
    </dgm:pt>
    <dgm:pt modelId="{45B79F2F-C1E4-40C1-ACB3-8AD62E4EC9BB}" type="pres">
      <dgm:prSet presAssocID="{A1EABCD4-9BAE-463C-AEDD-338C8BCE5421}" presName="srcNode" presStyleLbl="node1" presStyleIdx="0" presStyleCnt="4"/>
      <dgm:spPr/>
    </dgm:pt>
    <dgm:pt modelId="{8E8B2595-091E-42F7-8F5A-0CAD23F36A93}" type="pres">
      <dgm:prSet presAssocID="{A1EABCD4-9BAE-463C-AEDD-338C8BCE5421}" presName="conn" presStyleLbl="parChTrans1D2" presStyleIdx="0" presStyleCnt="1"/>
      <dgm:spPr/>
    </dgm:pt>
    <dgm:pt modelId="{694CB72F-DC09-4993-8C70-2A6177410987}" type="pres">
      <dgm:prSet presAssocID="{A1EABCD4-9BAE-463C-AEDD-338C8BCE5421}" presName="extraNode" presStyleLbl="node1" presStyleIdx="0" presStyleCnt="4"/>
      <dgm:spPr/>
    </dgm:pt>
    <dgm:pt modelId="{E2BA4406-B684-4BAB-BC9D-71FEB6745767}" type="pres">
      <dgm:prSet presAssocID="{A1EABCD4-9BAE-463C-AEDD-338C8BCE5421}" presName="dstNode" presStyleLbl="node1" presStyleIdx="0" presStyleCnt="4"/>
      <dgm:spPr/>
    </dgm:pt>
    <dgm:pt modelId="{632C4937-A34A-4434-A034-4573864BF1AF}" type="pres">
      <dgm:prSet presAssocID="{10460D1D-EBFA-49A5-AED4-1697CE1FDBD7}" presName="text_1" presStyleLbl="node1" presStyleIdx="0" presStyleCnt="4" custScaleY="76359" custLinFactNeighborY="-9894">
        <dgm:presLayoutVars>
          <dgm:bulletEnabled val="1"/>
        </dgm:presLayoutVars>
      </dgm:prSet>
      <dgm:spPr/>
    </dgm:pt>
    <dgm:pt modelId="{A4C074FC-2AB1-49BD-A21E-8CB14CF9911F}" type="pres">
      <dgm:prSet presAssocID="{10460D1D-EBFA-49A5-AED4-1697CE1FDBD7}" presName="accent_1" presStyleCnt="0"/>
      <dgm:spPr/>
    </dgm:pt>
    <dgm:pt modelId="{B5C6BC11-BDEA-45FE-A425-B302FC385136}" type="pres">
      <dgm:prSet presAssocID="{10460D1D-EBFA-49A5-AED4-1697CE1FDBD7}" presName="accentRepeatNode" presStyleLbl="solidFgAcc1" presStyleIdx="0" presStyleCnt="4"/>
      <dgm:spPr/>
    </dgm:pt>
    <dgm:pt modelId="{CB8B7DC4-EC43-4F96-A9A9-1EFCB6369028}" type="pres">
      <dgm:prSet presAssocID="{FABF3074-8699-49A5-8D03-2C9702D857B8}" presName="text_2" presStyleLbl="node1" presStyleIdx="1" presStyleCnt="4" custScaleY="133715" custLinFactNeighborX="341" custLinFactNeighborY="-13707">
        <dgm:presLayoutVars>
          <dgm:bulletEnabled val="1"/>
        </dgm:presLayoutVars>
      </dgm:prSet>
      <dgm:spPr/>
    </dgm:pt>
    <dgm:pt modelId="{4F13EC56-ADB1-4D47-AB47-59674222F85B}" type="pres">
      <dgm:prSet presAssocID="{FABF3074-8699-49A5-8D03-2C9702D857B8}" presName="accent_2" presStyleCnt="0"/>
      <dgm:spPr/>
    </dgm:pt>
    <dgm:pt modelId="{6875B0C5-052B-4C81-B834-3ED27D512CEB}" type="pres">
      <dgm:prSet presAssocID="{FABF3074-8699-49A5-8D03-2C9702D857B8}" presName="accentRepeatNode" presStyleLbl="solidFgAcc1" presStyleIdx="1" presStyleCnt="4"/>
      <dgm:spPr/>
    </dgm:pt>
    <dgm:pt modelId="{1229F7CB-3213-414C-AC5F-DEF5154E6137}" type="pres">
      <dgm:prSet presAssocID="{48373144-73CA-4DDD-89F2-1E4876F1EDB9}" presName="text_3" presStyleLbl="node1" presStyleIdx="2" presStyleCnt="4" custScaleY="87180" custLinFactNeighborX="71" custLinFactNeighborY="-24129">
        <dgm:presLayoutVars>
          <dgm:bulletEnabled val="1"/>
        </dgm:presLayoutVars>
      </dgm:prSet>
      <dgm:spPr/>
    </dgm:pt>
    <dgm:pt modelId="{3A22E283-4F14-47FC-85D0-9C170ED9941F}" type="pres">
      <dgm:prSet presAssocID="{48373144-73CA-4DDD-89F2-1E4876F1EDB9}" presName="accent_3" presStyleCnt="0"/>
      <dgm:spPr/>
    </dgm:pt>
    <dgm:pt modelId="{030E5660-5C3F-4C10-8A38-53D4A8086E03}" type="pres">
      <dgm:prSet presAssocID="{48373144-73CA-4DDD-89F2-1E4876F1EDB9}" presName="accentRepeatNode" presStyleLbl="solidFgAcc1" presStyleIdx="2" presStyleCnt="4"/>
      <dgm:spPr/>
    </dgm:pt>
    <dgm:pt modelId="{0F5C3D05-2C34-47C6-925B-9905523BB723}" type="pres">
      <dgm:prSet presAssocID="{495D1587-2920-47FD-AAD7-47AB5DABACB3}" presName="text_4" presStyleLbl="node1" presStyleIdx="3" presStyleCnt="4" custScaleX="101915" custScaleY="212639" custLinFactNeighborX="-512" custLinFactNeighborY="11416">
        <dgm:presLayoutVars>
          <dgm:bulletEnabled val="1"/>
        </dgm:presLayoutVars>
      </dgm:prSet>
      <dgm:spPr/>
    </dgm:pt>
    <dgm:pt modelId="{F84A4B44-F684-4992-8380-51682D35BB97}" type="pres">
      <dgm:prSet presAssocID="{495D1587-2920-47FD-AAD7-47AB5DABACB3}" presName="accent_4" presStyleCnt="0"/>
      <dgm:spPr/>
    </dgm:pt>
    <dgm:pt modelId="{7E2B63A5-F9E0-4955-8A3B-1950381E1922}" type="pres">
      <dgm:prSet presAssocID="{495D1587-2920-47FD-AAD7-47AB5DABACB3}" presName="accentRepeatNode" presStyleLbl="solidFgAcc1" presStyleIdx="3" presStyleCnt="4" custLinFactNeighborX="-110" custLinFactNeighborY="6398"/>
      <dgm:spPr/>
    </dgm:pt>
  </dgm:ptLst>
  <dgm:cxnLst>
    <dgm:cxn modelId="{EB0B3F03-CDD9-4FFA-B94D-F93684F4FEB8}" type="presOf" srcId="{48373144-73CA-4DDD-89F2-1E4876F1EDB9}" destId="{1229F7CB-3213-414C-AC5F-DEF5154E6137}" srcOrd="0" destOrd="0" presId="urn:microsoft.com/office/officeart/2008/layout/VerticalCurvedList"/>
    <dgm:cxn modelId="{A293FF12-5EBF-4C5C-BC25-D8A9E82301D8}" type="presOf" srcId="{16F9E96B-0A98-4102-A6CC-D25DA57A42CA}" destId="{8E8B2595-091E-42F7-8F5A-0CAD23F36A93}" srcOrd="0" destOrd="0" presId="urn:microsoft.com/office/officeart/2008/layout/VerticalCurvedList"/>
    <dgm:cxn modelId="{13778418-8780-4621-9601-B25A40750F71}" type="presOf" srcId="{10460D1D-EBFA-49A5-AED4-1697CE1FDBD7}" destId="{632C4937-A34A-4434-A034-4573864BF1AF}" srcOrd="0" destOrd="0" presId="urn:microsoft.com/office/officeart/2008/layout/VerticalCurvedList"/>
    <dgm:cxn modelId="{1657CD1A-790C-4B09-9272-6796EA7D06E8}" srcId="{A1EABCD4-9BAE-463C-AEDD-338C8BCE5421}" destId="{495D1587-2920-47FD-AAD7-47AB5DABACB3}" srcOrd="3" destOrd="0" parTransId="{62320FD8-FCBD-46FE-A1FE-77E3FC258916}" sibTransId="{F6213787-CC24-418F-A829-5680116C8EA4}"/>
    <dgm:cxn modelId="{03CA9640-43B7-40BA-AD2F-BDDA887566D9}" type="presOf" srcId="{A1EABCD4-9BAE-463C-AEDD-338C8BCE5421}" destId="{DD0900A0-B4EC-467A-83BC-94D6658DB8E4}" srcOrd="0" destOrd="0" presId="urn:microsoft.com/office/officeart/2008/layout/VerticalCurvedList"/>
    <dgm:cxn modelId="{1DA9D166-3E6A-4DC5-A6A6-4B508695DC4C}" type="presOf" srcId="{495D1587-2920-47FD-AAD7-47AB5DABACB3}" destId="{0F5C3D05-2C34-47C6-925B-9905523BB723}" srcOrd="0" destOrd="0" presId="urn:microsoft.com/office/officeart/2008/layout/VerticalCurvedList"/>
    <dgm:cxn modelId="{681FCD4D-9F5A-4185-B917-B0400C631771}" type="presOf" srcId="{FABF3074-8699-49A5-8D03-2C9702D857B8}" destId="{CB8B7DC4-EC43-4F96-A9A9-1EFCB6369028}" srcOrd="0" destOrd="0" presId="urn:microsoft.com/office/officeart/2008/layout/VerticalCurvedList"/>
    <dgm:cxn modelId="{18E70E75-533B-44BE-BCAC-8308732645B6}" srcId="{A1EABCD4-9BAE-463C-AEDD-338C8BCE5421}" destId="{FABF3074-8699-49A5-8D03-2C9702D857B8}" srcOrd="1" destOrd="0" parTransId="{885BF648-3B75-4861-8E0B-9FDB0EC43586}" sibTransId="{F74D887A-E040-4B2A-9477-A7A31AADB801}"/>
    <dgm:cxn modelId="{2C337158-7D82-4DBC-A5E5-3A11D7642596}" srcId="{A1EABCD4-9BAE-463C-AEDD-338C8BCE5421}" destId="{10460D1D-EBFA-49A5-AED4-1697CE1FDBD7}" srcOrd="0" destOrd="0" parTransId="{E8A4B801-79A4-4CA3-B0FA-835F802F1A2C}" sibTransId="{16F9E96B-0A98-4102-A6CC-D25DA57A42CA}"/>
    <dgm:cxn modelId="{834575CD-A368-408A-BFA8-E6B37C6973F7}" srcId="{A1EABCD4-9BAE-463C-AEDD-338C8BCE5421}" destId="{48373144-73CA-4DDD-89F2-1E4876F1EDB9}" srcOrd="2" destOrd="0" parTransId="{BAEF262C-345C-4F17-A50C-D07BAA0FB008}" sibTransId="{4079B8B0-DD6B-423C-961E-183D757945F5}"/>
    <dgm:cxn modelId="{F09473E3-84C4-47F5-8D4F-5CE7BDD0168F}" type="presParOf" srcId="{DD0900A0-B4EC-467A-83BC-94D6658DB8E4}" destId="{9290D814-860C-4E53-BF5F-F829B45EEE55}" srcOrd="0" destOrd="0" presId="urn:microsoft.com/office/officeart/2008/layout/VerticalCurvedList"/>
    <dgm:cxn modelId="{C0B33176-877F-4470-B22F-1DEE0FCF82D1}" type="presParOf" srcId="{9290D814-860C-4E53-BF5F-F829B45EEE55}" destId="{1AC8D8A4-D911-49C9-A054-7E76A2BB185B}" srcOrd="0" destOrd="0" presId="urn:microsoft.com/office/officeart/2008/layout/VerticalCurvedList"/>
    <dgm:cxn modelId="{A7413FF5-5A78-4970-8534-3BAD4334DE9B}" type="presParOf" srcId="{1AC8D8A4-D911-49C9-A054-7E76A2BB185B}" destId="{45B79F2F-C1E4-40C1-ACB3-8AD62E4EC9BB}" srcOrd="0" destOrd="0" presId="urn:microsoft.com/office/officeart/2008/layout/VerticalCurvedList"/>
    <dgm:cxn modelId="{65095D6E-5ED1-45B0-9523-7DD67C877380}" type="presParOf" srcId="{1AC8D8A4-D911-49C9-A054-7E76A2BB185B}" destId="{8E8B2595-091E-42F7-8F5A-0CAD23F36A93}" srcOrd="1" destOrd="0" presId="urn:microsoft.com/office/officeart/2008/layout/VerticalCurvedList"/>
    <dgm:cxn modelId="{D4491EE1-0E95-44EF-A117-3AC16B5836C0}" type="presParOf" srcId="{1AC8D8A4-D911-49C9-A054-7E76A2BB185B}" destId="{694CB72F-DC09-4993-8C70-2A6177410987}" srcOrd="2" destOrd="0" presId="urn:microsoft.com/office/officeart/2008/layout/VerticalCurvedList"/>
    <dgm:cxn modelId="{51379230-F107-46E7-BBD9-668D1C41A485}" type="presParOf" srcId="{1AC8D8A4-D911-49C9-A054-7E76A2BB185B}" destId="{E2BA4406-B684-4BAB-BC9D-71FEB6745767}" srcOrd="3" destOrd="0" presId="urn:microsoft.com/office/officeart/2008/layout/VerticalCurvedList"/>
    <dgm:cxn modelId="{E6FB5059-7208-4183-BF11-AA43C30C71B5}" type="presParOf" srcId="{9290D814-860C-4E53-BF5F-F829B45EEE55}" destId="{632C4937-A34A-4434-A034-4573864BF1AF}" srcOrd="1" destOrd="0" presId="urn:microsoft.com/office/officeart/2008/layout/VerticalCurvedList"/>
    <dgm:cxn modelId="{FF055871-5138-474A-8C98-DC2FAB48B5FD}" type="presParOf" srcId="{9290D814-860C-4E53-BF5F-F829B45EEE55}" destId="{A4C074FC-2AB1-49BD-A21E-8CB14CF9911F}" srcOrd="2" destOrd="0" presId="urn:microsoft.com/office/officeart/2008/layout/VerticalCurvedList"/>
    <dgm:cxn modelId="{E5E17EC0-89D3-46FD-A804-6679756FFF1A}" type="presParOf" srcId="{A4C074FC-2AB1-49BD-A21E-8CB14CF9911F}" destId="{B5C6BC11-BDEA-45FE-A425-B302FC385136}" srcOrd="0" destOrd="0" presId="urn:microsoft.com/office/officeart/2008/layout/VerticalCurvedList"/>
    <dgm:cxn modelId="{EDEF7676-FF28-4C6F-A709-05472E7A8345}" type="presParOf" srcId="{9290D814-860C-4E53-BF5F-F829B45EEE55}" destId="{CB8B7DC4-EC43-4F96-A9A9-1EFCB6369028}" srcOrd="3" destOrd="0" presId="urn:microsoft.com/office/officeart/2008/layout/VerticalCurvedList"/>
    <dgm:cxn modelId="{0DE6DE32-5EB6-4356-930D-6F49ECA14ABA}" type="presParOf" srcId="{9290D814-860C-4E53-BF5F-F829B45EEE55}" destId="{4F13EC56-ADB1-4D47-AB47-59674222F85B}" srcOrd="4" destOrd="0" presId="urn:microsoft.com/office/officeart/2008/layout/VerticalCurvedList"/>
    <dgm:cxn modelId="{6FBB59E7-C1C0-42CE-BF58-D5AE11950C92}" type="presParOf" srcId="{4F13EC56-ADB1-4D47-AB47-59674222F85B}" destId="{6875B0C5-052B-4C81-B834-3ED27D512CEB}" srcOrd="0" destOrd="0" presId="urn:microsoft.com/office/officeart/2008/layout/VerticalCurvedList"/>
    <dgm:cxn modelId="{6054C3DD-C4F3-4747-9432-7D7ED7D33626}" type="presParOf" srcId="{9290D814-860C-4E53-BF5F-F829B45EEE55}" destId="{1229F7CB-3213-414C-AC5F-DEF5154E6137}" srcOrd="5" destOrd="0" presId="urn:microsoft.com/office/officeart/2008/layout/VerticalCurvedList"/>
    <dgm:cxn modelId="{00B31EC1-2E58-48CD-85DE-7AE64C638473}" type="presParOf" srcId="{9290D814-860C-4E53-BF5F-F829B45EEE55}" destId="{3A22E283-4F14-47FC-85D0-9C170ED9941F}" srcOrd="6" destOrd="0" presId="urn:microsoft.com/office/officeart/2008/layout/VerticalCurvedList"/>
    <dgm:cxn modelId="{BBACD37A-EC8F-44B9-BAEE-8BFC1DFEF96C}" type="presParOf" srcId="{3A22E283-4F14-47FC-85D0-9C170ED9941F}" destId="{030E5660-5C3F-4C10-8A38-53D4A8086E03}" srcOrd="0" destOrd="0" presId="urn:microsoft.com/office/officeart/2008/layout/VerticalCurvedList"/>
    <dgm:cxn modelId="{9E6EF56C-FAAA-4A0A-9383-CD1ABF756031}" type="presParOf" srcId="{9290D814-860C-4E53-BF5F-F829B45EEE55}" destId="{0F5C3D05-2C34-47C6-925B-9905523BB723}" srcOrd="7" destOrd="0" presId="urn:microsoft.com/office/officeart/2008/layout/VerticalCurvedList"/>
    <dgm:cxn modelId="{5487BEB1-C756-4E4D-9555-30E506693198}" type="presParOf" srcId="{9290D814-860C-4E53-BF5F-F829B45EEE55}" destId="{F84A4B44-F684-4992-8380-51682D35BB97}" srcOrd="8" destOrd="0" presId="urn:microsoft.com/office/officeart/2008/layout/VerticalCurvedList"/>
    <dgm:cxn modelId="{3563A80E-5B36-4BEF-A1BD-467246945997}" type="presParOf" srcId="{F84A4B44-F684-4992-8380-51682D35BB97}" destId="{7E2B63A5-F9E0-4955-8A3B-1950381E19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B2595-091E-42F7-8F5A-0CAD23F36A93}">
      <dsp:nvSpPr>
        <dsp:cNvPr id="0" name=""/>
        <dsp:cNvSpPr/>
      </dsp:nvSpPr>
      <dsp:spPr>
        <a:xfrm>
          <a:off x="-5541132" y="-918759"/>
          <a:ext cx="6559642" cy="6559642"/>
        </a:xfrm>
        <a:prstGeom prst="blockArc">
          <a:avLst>
            <a:gd name="adj1" fmla="val 18900000"/>
            <a:gd name="adj2" fmla="val 2700000"/>
            <a:gd name="adj3" fmla="val 32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2C4937-A34A-4434-A034-4573864BF1AF}">
      <dsp:nvSpPr>
        <dsp:cNvPr id="0" name=""/>
        <dsp:cNvSpPr/>
      </dsp:nvSpPr>
      <dsp:spPr>
        <a:xfrm>
          <a:off x="517989" y="313787"/>
          <a:ext cx="6664042" cy="57239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76200" rIns="76200" bIns="76200" numCol="1" spcCol="1270" anchor="ctr" anchorCtr="0">
          <a:noAutofit/>
        </a:bodyPr>
        <a:lstStyle/>
        <a:p>
          <a:pPr marL="0" lvl="0" indent="0" algn="l" defTabSz="1333500">
            <a:lnSpc>
              <a:spcPct val="90000"/>
            </a:lnSpc>
            <a:spcBef>
              <a:spcPct val="0"/>
            </a:spcBef>
            <a:spcAft>
              <a:spcPct val="35000"/>
            </a:spcAft>
            <a:buNone/>
          </a:pPr>
          <a:endParaRPr lang="en-GB" sz="3000" kern="1200"/>
        </a:p>
      </dsp:txBody>
      <dsp:txXfrm>
        <a:off x="517989" y="313787"/>
        <a:ext cx="6664042" cy="572393"/>
      </dsp:txXfrm>
    </dsp:sp>
    <dsp:sp modelId="{B5C6BC11-BDEA-45FE-A425-B302FC385136}">
      <dsp:nvSpPr>
        <dsp:cNvPr id="0" name=""/>
        <dsp:cNvSpPr/>
      </dsp:nvSpPr>
      <dsp:spPr>
        <a:xfrm>
          <a:off x="49484" y="205645"/>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B8B7DC4-EC43-4F96-A9A9-1EFCB6369028}">
      <dsp:nvSpPr>
        <dsp:cNvPr id="0" name=""/>
        <dsp:cNvSpPr/>
      </dsp:nvSpPr>
      <dsp:spPr>
        <a:xfrm>
          <a:off x="969016" y="1194839"/>
          <a:ext cx="6234275" cy="1002339"/>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132080" rIns="132080" bIns="132080" numCol="1" spcCol="1270" anchor="ctr" anchorCtr="0">
          <a:noAutofit/>
        </a:bodyPr>
        <a:lstStyle/>
        <a:p>
          <a:pPr marL="0" lvl="0" indent="0" algn="l" defTabSz="2311400">
            <a:lnSpc>
              <a:spcPct val="90000"/>
            </a:lnSpc>
            <a:spcBef>
              <a:spcPct val="0"/>
            </a:spcBef>
            <a:spcAft>
              <a:spcPct val="35000"/>
            </a:spcAft>
            <a:buNone/>
          </a:pPr>
          <a:endParaRPr lang="en-GB" sz="5200" kern="1200"/>
        </a:p>
      </dsp:txBody>
      <dsp:txXfrm>
        <a:off x="969016" y="1194839"/>
        <a:ext cx="6234275" cy="1002339"/>
      </dsp:txXfrm>
    </dsp:sp>
    <dsp:sp modelId="{6875B0C5-052B-4C81-B834-3ED27D512CEB}">
      <dsp:nvSpPr>
        <dsp:cNvPr id="0" name=""/>
        <dsp:cNvSpPr/>
      </dsp:nvSpPr>
      <dsp:spPr>
        <a:xfrm>
          <a:off x="479252" y="1330253"/>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 modelId="{1229F7CB-3213-414C-AC5F-DEF5154E6137}">
      <dsp:nvSpPr>
        <dsp:cNvPr id="0" name=""/>
        <dsp:cNvSpPr/>
      </dsp:nvSpPr>
      <dsp:spPr>
        <a:xfrm>
          <a:off x="952183" y="2415738"/>
          <a:ext cx="6234275" cy="653508"/>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86360" rIns="86360" bIns="86360" numCol="1" spcCol="1270" anchor="ctr" anchorCtr="0">
          <a:noAutofit/>
        </a:bodyPr>
        <a:lstStyle/>
        <a:p>
          <a:pPr marL="0" lvl="0" indent="0" algn="l" defTabSz="1511300">
            <a:lnSpc>
              <a:spcPct val="90000"/>
            </a:lnSpc>
            <a:spcBef>
              <a:spcPct val="0"/>
            </a:spcBef>
            <a:spcAft>
              <a:spcPct val="35000"/>
            </a:spcAft>
            <a:buNone/>
          </a:pPr>
          <a:endParaRPr lang="en-GB" sz="3400" kern="1200"/>
        </a:p>
      </dsp:txBody>
      <dsp:txXfrm>
        <a:off x="952183" y="2415738"/>
        <a:ext cx="6234275" cy="653508"/>
      </dsp:txXfrm>
    </dsp:sp>
    <dsp:sp modelId="{030E5660-5C3F-4C10-8A38-53D4A8086E03}">
      <dsp:nvSpPr>
        <dsp:cNvPr id="0" name=""/>
        <dsp:cNvSpPr/>
      </dsp:nvSpPr>
      <dsp:spPr>
        <a:xfrm>
          <a:off x="479252" y="2454860"/>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2">
          <a:scrgbClr r="0" g="0" b="0"/>
        </a:fillRef>
        <a:effectRef idx="0">
          <a:scrgbClr r="0" g="0" b="0"/>
        </a:effectRef>
        <a:fontRef idx="minor"/>
      </dsp:style>
    </dsp:sp>
    <dsp:sp modelId="{0F5C3D05-2C34-47C6-925B-9905523BB723}">
      <dsp:nvSpPr>
        <dsp:cNvPr id="0" name=""/>
        <dsp:cNvSpPr/>
      </dsp:nvSpPr>
      <dsp:spPr>
        <a:xfrm>
          <a:off x="420061" y="3278690"/>
          <a:ext cx="6791659" cy="159396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162560" rIns="162560" bIns="162560" numCol="1" spcCol="1270" anchor="ctr" anchorCtr="0">
          <a:noAutofit/>
        </a:bodyPr>
        <a:lstStyle/>
        <a:p>
          <a:pPr marL="0" lvl="0" indent="0" algn="l" defTabSz="2844800">
            <a:lnSpc>
              <a:spcPct val="90000"/>
            </a:lnSpc>
            <a:spcBef>
              <a:spcPct val="0"/>
            </a:spcBef>
            <a:spcAft>
              <a:spcPct val="35000"/>
            </a:spcAft>
            <a:buNone/>
          </a:pPr>
          <a:endParaRPr lang="en-GB" sz="6400" kern="1200"/>
        </a:p>
      </dsp:txBody>
      <dsp:txXfrm>
        <a:off x="420061" y="3278690"/>
        <a:ext cx="6791659" cy="1593960"/>
      </dsp:txXfrm>
    </dsp:sp>
    <dsp:sp modelId="{7E2B63A5-F9E0-4955-8A3B-1950381E1922}">
      <dsp:nvSpPr>
        <dsp:cNvPr id="0" name=""/>
        <dsp:cNvSpPr/>
      </dsp:nvSpPr>
      <dsp:spPr>
        <a:xfrm>
          <a:off x="48453" y="3639418"/>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0.088"/>
    </inkml:context>
    <inkml:brush xml:id="br0">
      <inkml:brushProperty name="width" value="0.035" units="cm"/>
      <inkml:brushProperty name="height" value="0.035" units="cm"/>
      <inkml:brushProperty name="color" value="#41B6E6"/>
    </inkml:brush>
  </inkml:definitions>
  <inkml:trace contextRef="#ctx0" brushRef="#br0">0 2 24575,'0'-2'0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5.077"/>
    </inkml:context>
    <inkml:brush xml:id="br0">
      <inkml:brushProperty name="width" value="0.035" units="cm"/>
      <inkml:brushProperty name="height" value="0.035" units="cm"/>
      <inkml:brushProperty name="color" value="#41B6E6"/>
    </inkml:brush>
  </inkml:definitions>
  <inkml:trace contextRef="#ctx0" brushRef="#br0">1 1 24575,'1'0'0,"2"0"0,2 0 0,2 0 0,0 0 0,0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48.471"/>
    </inkml:context>
    <inkml:brush xml:id="br0">
      <inkml:brushProperty name="width" value="0.035" units="cm"/>
      <inkml:brushProperty name="height" value="0.035" units="cm"/>
      <inkml:brushProperty name="color" value="#41B6E6"/>
    </inkml:brush>
  </inkml:definitions>
  <inkml:trace contextRef="#ctx0" brushRef="#br0">1 3 24575,'30'-1'0,"18"-1"0,-38 4 0,-21 3 0,-31 15 0,28-3 0,14-16 0,0-1 0,0 1 0,0-1 0,0 1 0,1 0 0,-1-1 0,0 1 0,0 0 0,0-1 0,1 1 0,-1-1 0,0 1 0,1 0 0,-1-1 0,0 1 0,1-1 0,-1 1 0,1-1 0,-1 1 0,1-1 0,-1 0 0,1 1 0,-1-1 0,1 0 0,-1 1 0,1-1 0,0 0 0,-1 1 0,1-1 0,-1 0 0,2 0 0,1 1 0,1 0 0,0 0 0,0 0 0,0 0 0,-1-1 0,1 0 0,0 0 0,0 0 0,0 0 0,0-1 0,0 1 0,-1-1 0,1 0 0,0 0 0,5-3 0,-28 2 0,17 1 0,-1 0 0,1 0 0,-1 1 0,0-1 0,1 1 0,-1 0 0,0 0 0,0 0 0,1 0 0,-1 0 0,0 0 0,-3 2 0,5-2 0,1 0 0,-1 0 0,1 0 0,-1 1 0,1-1 0,-1 0 0,0 1 0,1-1 0,0 0 0,-1 1 0,1-1 0,-1 1 0,1-1 0,-1 0 0,1 1 0,0-1 0,-1 1 0,1 0 0,0-1 0,0 1 0,-1-1 0,1 1 0,0-1 0,0 1 0,0 0 0,0-1 0,0 1 0,0-1 0,0 1 0,0 0 0,0-1 0,0 1 0,0-1 0,0 1 0,0-1 0,0 1 0,0 0 0,1-1 0,-1 1 0,0-1 0,1 1 0,-1-1 0,0 1 0,1-1 0,-1 1 0,0-1 0,1 1 0,-1-1 0,1 0 0,-1 1 0,1-1 0,0 1 0,0 0 0,1 0 0,-1 0 0,1 0 0,0 0 0,-1 0 0,1-1 0,0 1 0,0 0 0,-1-1 0,1 0 0,0 1 0,0-1 0,0 0 0,0 0 0,0 0 0,2 0 0,11-4-1365,-7 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1.662"/>
    </inkml:context>
    <inkml:brush xml:id="br0">
      <inkml:brushProperty name="width" value="0.035" units="cm"/>
      <inkml:brushProperty name="height" value="0.035" units="cm"/>
      <inkml:brushProperty name="color" value="#41B6E6"/>
    </inkml:brush>
  </inkml:definitions>
  <inkml:trace contextRef="#ctx0" brushRef="#br0">1 9 24575,'1'-1'0,"2"-1"0,2 0 0,2 1 0,0 0 0,1 0 0,1 1 0,-1 0 0,1 0 0,-2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4.577"/>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6.410"/>
    </inkml:context>
    <inkml:brush xml:id="br0">
      <inkml:brushProperty name="width" value="0.035" units="cm"/>
      <inkml:brushProperty name="height" value="0.035" units="cm"/>
      <inkml:brushProperty name="color" value="#41B6E6"/>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7.276"/>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8.876"/>
    </inkml:context>
    <inkml:brush xml:id="br0">
      <inkml:brushProperty name="width" value="0.035" units="cm"/>
      <inkml:brushProperty name="height" value="0.035" units="cm"/>
      <inkml:brushProperty name="color" value="#41B6E6"/>
    </inkml:brush>
  </inkml:definitions>
  <inkml:trace contextRef="#ctx0" brushRef="#br0">1 5 24575,'1'0'0,"2"0"0,2 0 0,2 0 0,0 0 0,2 0 0,-2-1 0,-2-2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40.911"/>
    </inkml:context>
    <inkml:brush xml:id="br0">
      <inkml:brushProperty name="width" value="0.035" units="cm"/>
      <inkml:brushProperty name="height" value="0.035" units="cm"/>
      <inkml:brushProperty name="color" value="#41B6E6"/>
    </inkml:brush>
  </inkml:definitions>
  <inkml:trace contextRef="#ctx0" brushRef="#br0">1 0 24575,'1'0'0,"2"0"0,3 0 0,0 0 0,2 0 0,0 0 0,2 0 0,0 0 0,1 0 0,-1 0 0,-2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9.277"/>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4.981"/>
    </inkml:context>
    <inkml:brush xml:id="br0">
      <inkml:brushProperty name="width" value="0.035" units="cm"/>
      <inkml:brushProperty name="height" value="0.035" units="cm"/>
      <inkml:brushProperty name="color" value="#41B6E6"/>
    </inkml:brush>
  </inkml:definitions>
  <inkml:trace contextRef="#ctx0" brushRef="#br0">22 0 24575,'-1'1'0,"1"-1"0,0 0 0,0 1 0,0-1 0,0 1 0,0-1 0,0 1 0,-1-1 0,1 0 0,0 1 0,0-1 0,-1 1 0,1-1 0,0 0 0,-1 1 0,1-1 0,0 0 0,-1 1 0,1-1 0,0 0 0,-1 0 0,1 1 0,-1-1 0,1 0 0,-1 0 0,1 0 0,0 0 0,-1 1 0,1-1 0,-1 0 0,1 0 0,-1 0 0,1 0 0,-1 0 0,1 0 0,-1 0 0,1 0 0,0 0 0,-1-1 0,1 1 0,-1 0 0,1 0 0,-1-1 0,-5 2 0,13 7 0,3 32-1365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7.161"/>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19.061"/>
    </inkml:context>
    <inkml:brush xml:id="br0">
      <inkml:brushProperty name="width" value="0.035" units="cm"/>
      <inkml:brushProperty name="height" value="0.035" units="cm"/>
      <inkml:brushProperty name="color" value="#41B6E6"/>
    </inkml:brush>
  </inkml:definitions>
  <inkml:trace contextRef="#ctx0" brushRef="#br0">1 42 24575,'0'-2'0,"1"-1"0,1-2 0,-1-2 0,1 0 0,0 0 0,2 2 0,2 1 0,0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19.428"/>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3.727"/>
    </inkml:context>
    <inkml:brush xml:id="br0">
      <inkml:brushProperty name="width" value="0.035" units="cm"/>
      <inkml:brushProperty name="height" value="0.035" units="cm"/>
      <inkml:brushProperty name="color" value="#41B6E6"/>
    </inkml:brush>
  </inkml:definitions>
  <inkml:trace contextRef="#ctx0" brushRef="#br0">45 36 24575,'-15'-2'0,"14"-3"0,2 4 0,0 0 0,0 0 0,1 0 0,-1 0 0,0 0 0,1 1 0,-1-1 0,1 0 0,-1 1 0,0-1 0,1 1 0,0 0 0,2-1 0,-4 1 0,0 0 0,1 0 0,-1 0 0,1 1 0,-1-1 0,0 0 0,1 0 0,-1 0 0,0 0 0,1 0 0,-1-1 0,0 1 0,1 0 0,-1 0 0,0 0 0,1 0 0,-1 0 0,0 0 0,1-1 0,-1 1 0,0 0 0,1 0 0,-1 0 0,0-1 0,1 1 0,-1 0 0,0 0 0,0-1 0,0 1 0,1 0 0,-1-1 0,0 1 0,0 0 0,0-1 0,0 1 0,1 0 0,-1-1 0,0 1 0,0-1 0,-13-7 0,12 7 0,0 1 0,0-1 0,0 1 0,0 0 0,-1-1 0,1 1 0,0 0 0,0 0 0,0 0 0,0 0 0,-1 0 0,1 0 0,0 0 0,0 0 0,0 1 0,0-1 0,0 0 0,-1 1 0,1-1 0,0 1 0,0-1 0,0 1 0,0-1 0,0 1 0,0 0 0,0-1 0,1 1 0,-1 0 0,0 0 0,0 0 0,1 0 0,-1 0 0,0 0 0,1 0 0,-2 2 0,2-3 0,0 0 0,0 0 0,0 1 0,0-1 0,0 0 0,0 0 0,0 1 0,0-1 0,0 0 0,-1 0 0,1 0 0,0 1 0,0-1 0,0 0 0,0 0 0,0 0 0,-1 1 0,1-1 0,0 0 0,0 0 0,0 0 0,-1 0 0,1 0 0,0 1 0,0-1 0,-1 0 0,1 0 0,0 0 0,0 0 0,-1 0 0,1 0 0,0 0 0,0 0 0,-1 0 0,1 0 0,0 0 0,0 0 0,-1 0 0,1 0 0,0 0 0,0 0 0,-1 0 0,1 0 0,0-1 0,0 1 0,0 0 0,-1 0 0,1 0 0,0 0 0,0 0 0,0 0 0,-1-1 0,1 1 0,0 0 0,0 0 0,0 0 0,0-1 0,0 1 0,-1 0 0,1 0 0,0-1 0,0 1 0,0 0 0,0 0 0,0-1 0,0 1 0,0-1 0,0 0 0,0 1 0,0-1 0,0 1 0,0-1 0,0 0 0,0 1 0,0-1 0,0 1 0,1-1 0,-1 1 0,0-1 0,0 0 0,1 1 0,-1-1 0,0 1 0,1-1 0,-1 1 0,0 0 0,1-1 0,-1 1 0,1-1 0,-1 1 0,1 0 0,-1-1 0,1 1 0,-1 0 0,1-1 0,-1 1 0,1 0 0,-1 0 0,1 0 0,0 0 0,-1-1 0,1 1 0,-1 0 0,1 0 0,0 0 0,-1 0 0,1 0 0,-1 0 0,1 1 0,0-1 0,47-1 120,-32 2-321,-34-1-1083,11 0-5542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5.873"/>
    </inkml:context>
    <inkml:brush xml:id="br0">
      <inkml:brushProperty name="width" value="0.035" units="cm"/>
      <inkml:brushProperty name="height" value="0.035" units="cm"/>
      <inkml:brushProperty name="color" value="#41B6E6"/>
    </inkml:brush>
  </inkml:definitions>
  <inkml:trace contextRef="#ctx0" brushRef="#br0">1 0 24575,'1'0'0,"3"0"0,1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7.511"/>
    </inkml:context>
    <inkml:brush xml:id="br0">
      <inkml:brushProperty name="width" value="0.035" units="cm"/>
      <inkml:brushProperty name="height" value="0.035" units="cm"/>
      <inkml:brushProperty name="color" value="#41B6E6"/>
    </inkml:brush>
  </inkml:definitions>
  <inkml:trace contextRef="#ctx0" brushRef="#br0">0 2 24575,'2'0'0,"1"0"0,2 0 0,1 0 0,2 0 0,-1-2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2.294"/>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3E4C8-5266-BD45-BEE3-8BE60A382ACD}"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16D15-5FCE-7B4E-B07D-01BCA69A567B}" type="slidenum">
              <a:rPr lang="en-US" smtClean="0"/>
              <a:t>‹#›</a:t>
            </a:fld>
            <a:endParaRPr lang="en-US"/>
          </a:p>
        </p:txBody>
      </p:sp>
    </p:spTree>
    <p:extLst>
      <p:ext uri="{BB962C8B-B14F-4D97-AF65-F5344CB8AC3E}">
        <p14:creationId xmlns:p14="http://schemas.microsoft.com/office/powerpoint/2010/main" val="6171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016D15-5FCE-7B4E-B07D-01BCA69A567B}" type="slidenum">
              <a:rPr lang="en-US" smtClean="0"/>
              <a:t>2</a:t>
            </a:fld>
            <a:endParaRPr lang="en-US"/>
          </a:p>
        </p:txBody>
      </p:sp>
    </p:spTree>
    <p:extLst>
      <p:ext uri="{BB962C8B-B14F-4D97-AF65-F5344CB8AC3E}">
        <p14:creationId xmlns:p14="http://schemas.microsoft.com/office/powerpoint/2010/main" val="331708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016D15-5FCE-7B4E-B07D-01BCA69A567B}" type="slidenum">
              <a:rPr lang="en-US" smtClean="0"/>
              <a:t>3</a:t>
            </a:fld>
            <a:endParaRPr lang="en-US"/>
          </a:p>
        </p:txBody>
      </p:sp>
    </p:spTree>
    <p:extLst>
      <p:ext uri="{BB962C8B-B14F-4D97-AF65-F5344CB8AC3E}">
        <p14:creationId xmlns:p14="http://schemas.microsoft.com/office/powerpoint/2010/main" val="359114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16D15-5FCE-7B4E-B07D-01BCA69A56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43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Extend words</a:t>
            </a:r>
            <a:endParaRPr lang="en-GB"/>
          </a:p>
        </p:txBody>
      </p:sp>
      <p:sp>
        <p:nvSpPr>
          <p:cNvPr id="4" name="Slide Number Placeholder 3"/>
          <p:cNvSpPr>
            <a:spLocks noGrp="1"/>
          </p:cNvSpPr>
          <p:nvPr>
            <p:ph type="sldNum" sz="quarter" idx="5"/>
          </p:nvPr>
        </p:nvSpPr>
        <p:spPr/>
        <p:txBody>
          <a:bodyPr/>
          <a:lstStyle/>
          <a:p>
            <a:fld id="{F0016D15-5FCE-7B4E-B07D-01BCA69A567B}" type="slidenum">
              <a:rPr lang="en-US" smtClean="0"/>
              <a:t>5</a:t>
            </a:fld>
            <a:endParaRPr lang="en-US"/>
          </a:p>
        </p:txBody>
      </p:sp>
    </p:spTree>
    <p:extLst>
      <p:ext uri="{BB962C8B-B14F-4D97-AF65-F5344CB8AC3E}">
        <p14:creationId xmlns:p14="http://schemas.microsoft.com/office/powerpoint/2010/main" val="2077724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4.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65667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65667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0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3B586EA-20BD-4248-B45F-730DCAC5F0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07307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30197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29120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2022</a:t>
            </a:r>
          </a:p>
        </p:txBody>
      </p:sp>
    </p:spTree>
    <p:extLst>
      <p:ext uri="{BB962C8B-B14F-4D97-AF65-F5344CB8AC3E}">
        <p14:creationId xmlns:p14="http://schemas.microsoft.com/office/powerpoint/2010/main" val="3382420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899525A-CAA4-BDA7-78AC-A04874FB9047}"/>
              </a:ext>
            </a:extLst>
          </p:cNvPr>
          <p:cNvSpPr>
            <a:spLocks noGrp="1"/>
          </p:cNvSpPr>
          <p:nvPr>
            <p:ph type="pic" sz="quarter" idx="10"/>
          </p:nvPr>
        </p:nvSpPr>
        <p:spPr>
          <a:xfrm>
            <a:off x="1676400" y="571500"/>
            <a:ext cx="2679700" cy="5715000"/>
          </a:xfrm>
          <a:prstGeom prst="roundRect">
            <a:avLst>
              <a:gd name="adj" fmla="val 10731"/>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28236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eneral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5"/>
            <a:ext cx="5576887" cy="4572000"/>
          </a:xfrm>
        </p:spPr>
        <p:txBody>
          <a:bodyPr/>
          <a:lstStyle>
            <a:lvl1pPr marL="0" indent="0">
              <a:spcBef>
                <a:spcPts val="0"/>
              </a:spcBef>
              <a:spcAft>
                <a:spcPts val="1200"/>
              </a:spcAft>
              <a:buNone/>
              <a:defRPr sz="2000" b="0" i="0">
                <a:latin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6167439" y="1304925"/>
            <a:ext cx="5586412" cy="4572000"/>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72277556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EC77-0A2D-23DC-495D-145170FB9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94244A-1C5F-2CE8-7B83-DE5ECE0B6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8F2123-B593-303E-6F92-C2E59934D1CC}"/>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3EF5E1E0-1F21-2231-2E26-1418036E7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9750A-6406-9A1B-AE57-A84C348FC3E2}"/>
              </a:ext>
            </a:extLst>
          </p:cNvPr>
          <p:cNvSpPr>
            <a:spLocks noGrp="1"/>
          </p:cNvSpPr>
          <p:nvPr>
            <p:ph type="sldNum" sz="quarter" idx="12"/>
          </p:nvPr>
        </p:nvSpPr>
        <p:spPr/>
        <p:txBody>
          <a:bodyPr/>
          <a:lstStyle/>
          <a:p>
            <a:fld id="{0DBAE2F1-91B3-4213-81AC-5F2A5FB620D5}" type="slidenum">
              <a:rPr lang="en-GB" smtClean="0"/>
              <a:t>‹#›</a:t>
            </a:fld>
            <a:endParaRPr lang="en-GB"/>
          </a:p>
        </p:txBody>
      </p:sp>
      <p:pic>
        <p:nvPicPr>
          <p:cNvPr id="7" name="Picture 6" descr="A blue and green text on a black background&#10;&#10;AI-generated content may be incorrect.">
            <a:extLst>
              <a:ext uri="{FF2B5EF4-FFF2-40B4-BE49-F238E27FC236}">
                <a16:creationId xmlns:a16="http://schemas.microsoft.com/office/drawing/2014/main" id="{AA2E4816-885E-61CA-A38B-E1666C362AE8}"/>
              </a:ext>
            </a:extLst>
          </p:cNvPr>
          <p:cNvPicPr>
            <a:picLocks noChangeAspect="1"/>
          </p:cNvPicPr>
          <p:nvPr userDrawn="1"/>
        </p:nvPicPr>
        <p:blipFill>
          <a:blip r:embed="rId2"/>
          <a:stretch>
            <a:fillRect/>
          </a:stretch>
        </p:blipFill>
        <p:spPr>
          <a:xfrm>
            <a:off x="10086108" y="-565681"/>
            <a:ext cx="1845718" cy="1804726"/>
          </a:xfrm>
          <a:prstGeom prst="rect">
            <a:avLst/>
          </a:prstGeom>
        </p:spPr>
      </p:pic>
      <p:sp>
        <p:nvSpPr>
          <p:cNvPr id="9" name="Content Placeholder 8">
            <a:extLst>
              <a:ext uri="{FF2B5EF4-FFF2-40B4-BE49-F238E27FC236}">
                <a16:creationId xmlns:a16="http://schemas.microsoft.com/office/drawing/2014/main" id="{C3FDDE53-B63B-6E9B-77A8-A63813AA95AF}"/>
              </a:ext>
            </a:extLst>
          </p:cNvPr>
          <p:cNvSpPr>
            <a:spLocks noGrp="1"/>
          </p:cNvSpPr>
          <p:nvPr>
            <p:ph sz="quarter" idx="13"/>
          </p:nvPr>
        </p:nvSpPr>
        <p:spPr>
          <a:xfrm>
            <a:off x="11171238" y="7159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527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CA2D-D3A1-7A82-3D35-F9643906FD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234AF7-BFD6-B002-0002-CAD9FE3048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0A4A7-1250-28A9-0371-6B70E441C709}"/>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AA4711D1-895E-BB20-50DB-CE6E98C0F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8A992-AC30-ACAF-403F-2C17B44DFF4F}"/>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385138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EDFE-CB05-D3EC-C17C-604A30D4E4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3CCE68-7854-B86F-E1FE-F545D83F5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5DD24-6FB5-4442-2B8F-C080C7C674FE}"/>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9A22D28B-49D2-C88A-66DB-2535DAD01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DBCC2F-C8EC-5D1B-1130-D55DE3F54081}"/>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338125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FBA9-1E64-7FFD-C525-FA56A1102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F3AA95-E1BA-1CA7-B396-C62E1D114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80F8BF-3F84-75CB-AD15-DFAAEB0084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85529B-BDF6-6025-5BAD-6CF2F37CD9E2}"/>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997C5A8E-5F5C-8DE1-B9D1-3444FC20C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609BF5-5643-720B-DE09-0F934965034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70896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56B0-4E47-A880-6FB8-B9B31AFA8E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19FCB0-8B48-D607-2594-727DBD8FC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58971A-A6DC-1833-8864-DAAEBEB37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70D3D1-69B5-FE00-04D5-C5385B43B6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B2C359-497D-A18E-4384-A6BEB0432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98E86B-AC26-EE17-17CF-8358F36B6576}"/>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8" name="Footer Placeholder 7">
            <a:extLst>
              <a:ext uri="{FF2B5EF4-FFF2-40B4-BE49-F238E27FC236}">
                <a16:creationId xmlns:a16="http://schemas.microsoft.com/office/drawing/2014/main" id="{CBF1D4D4-CAF3-7F88-8528-11D96A781B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C088AE-4BD7-003E-17FC-638499499BDF}"/>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60640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5A1-9436-E919-7D60-26EE2F2669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020B61-3334-33BA-2147-1532DD69294D}"/>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4" name="Footer Placeholder 3">
            <a:extLst>
              <a:ext uri="{FF2B5EF4-FFF2-40B4-BE49-F238E27FC236}">
                <a16:creationId xmlns:a16="http://schemas.microsoft.com/office/drawing/2014/main" id="{BEDFB4CD-201E-5873-75BD-03D1F080F6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E52B59-0467-1238-3667-25A72714212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272991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19158-FD99-4D5E-EDF8-E48DEECF7927}"/>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3" name="Footer Placeholder 2">
            <a:extLst>
              <a:ext uri="{FF2B5EF4-FFF2-40B4-BE49-F238E27FC236}">
                <a16:creationId xmlns:a16="http://schemas.microsoft.com/office/drawing/2014/main" id="{D3D5A443-25FE-9344-78E0-229A5C787A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36A749-BE7B-23CC-06EF-61FDB86D834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67200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C5AA-EB5E-D79C-E2E0-DD2D44411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F5874A-66D6-8424-4361-E1FB83AE8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DD5A39-EFF2-88C1-7A0F-D51986420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E42B7-246B-70A8-F436-713EEBB1EB8B}"/>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C4634C99-1D2B-C2DE-AF90-602569E64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A1F546-0047-049C-6A80-18F896311100}"/>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87834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0AD7-F12D-174A-E0A6-A4A86D2EF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F69165-CEC7-FFA1-DBD6-473C263D9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76A340-3F74-262F-7A0A-93321BC71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1BD0A-FAA2-1E57-3BE9-B7FBF0EA7D38}"/>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472C86D2-56BB-69D8-2303-DDF34D8B3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52FE4-F3AD-BF58-4053-103AA6EA5212}"/>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135542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57C5-7495-5BD4-917A-03CA08631F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C8665B-002C-FE6E-07DE-E273435C6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A6046-A29C-BD58-ECFD-42CF2DFDB11D}"/>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A1F997A2-DB4D-48AD-21EE-92D09D5B5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96034-BB27-3C06-44E8-CEAF6C0F4685}"/>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166770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87B57-782B-6640-56EF-BD92001410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44340E-F835-461F-6741-86CBC0F839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FF205A-302F-2D62-D54C-1A593821E2F9}"/>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60930AC4-7184-3649-4F4E-2F182F494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899B-30F2-0C83-D096-987965E5EA35}"/>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326851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515620D-212A-4194-9D29-EBCB27A2F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2021</a:t>
            </a:r>
          </a:p>
        </p:txBody>
      </p:sp>
    </p:spTree>
    <p:extLst>
      <p:ext uri="{BB962C8B-B14F-4D97-AF65-F5344CB8AC3E}">
        <p14:creationId xmlns:p14="http://schemas.microsoft.com/office/powerpoint/2010/main" val="315868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A7B4F46-B680-0559-2991-FA255AA792BD}"/>
              </a:ext>
            </a:extLst>
          </p:cNvPr>
          <p:cNvSpPr>
            <a:spLocks noGrp="1"/>
          </p:cNvSpPr>
          <p:nvPr>
            <p:ph type="pic" sz="quarter" idx="10"/>
          </p:nvPr>
        </p:nvSpPr>
        <p:spPr>
          <a:xfrm>
            <a:off x="0" y="0"/>
            <a:ext cx="12192000" cy="6858001"/>
          </a:xfrm>
          <a:custGeom>
            <a:avLst/>
            <a:gdLst>
              <a:gd name="connsiteX0" fmla="*/ 0 w 12192000"/>
              <a:gd name="connsiteY0" fmla="*/ 0 h 6858001"/>
              <a:gd name="connsiteX1" fmla="*/ 7422555 w 12192000"/>
              <a:gd name="connsiteY1" fmla="*/ 0 h 6858001"/>
              <a:gd name="connsiteX2" fmla="*/ 7450053 w 12192000"/>
              <a:gd name="connsiteY2" fmla="*/ 17629 h 6858001"/>
              <a:gd name="connsiteX3" fmla="*/ 12181438 w 12192000"/>
              <a:gd name="connsiteY3" fmla="*/ 5487097 h 6858001"/>
              <a:gd name="connsiteX4" fmla="*/ 12192000 w 12192000"/>
              <a:gd name="connsiteY4" fmla="*/ 5510460 h 6858001"/>
              <a:gd name="connsiteX5" fmla="*/ 12192000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7422555" y="0"/>
                </a:lnTo>
                <a:lnTo>
                  <a:pt x="7450053" y="17629"/>
                </a:lnTo>
                <a:cubicBezTo>
                  <a:pt x="9472394" y="1383895"/>
                  <a:pt x="11113745" y="3271275"/>
                  <a:pt x="12181438" y="5487097"/>
                </a:cubicBezTo>
                <a:lnTo>
                  <a:pt x="12192000" y="5510460"/>
                </a:lnTo>
                <a:lnTo>
                  <a:pt x="12192000" y="6858001"/>
                </a:lnTo>
                <a:lnTo>
                  <a:pt x="0" y="6858001"/>
                </a:lnTo>
                <a:close/>
              </a:path>
            </a:pathLst>
          </a:custGeom>
          <a:solidFill>
            <a:schemeClr val="tx2">
              <a:lumMod val="20000"/>
              <a:lumOff val="80000"/>
            </a:schemeClr>
          </a:solidFill>
        </p:spPr>
        <p:txBody>
          <a:bodyPr wrap="square">
            <a:noAutofit/>
          </a:bodyPr>
          <a:lstStyle/>
          <a:p>
            <a:endParaRPr lang="en-GB"/>
          </a:p>
        </p:txBody>
      </p:sp>
    </p:spTree>
    <p:extLst>
      <p:ext uri="{BB962C8B-B14F-4D97-AF65-F5344CB8AC3E}">
        <p14:creationId xmlns:p14="http://schemas.microsoft.com/office/powerpoint/2010/main" val="2894657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12BBBFE-A746-16C9-FD12-875993025829}"/>
              </a:ext>
            </a:extLst>
          </p:cNvPr>
          <p:cNvSpPr/>
          <p:nvPr userDrawn="1"/>
        </p:nvSpPr>
        <p:spPr>
          <a:xfrm>
            <a:off x="0" y="0"/>
            <a:ext cx="12192000" cy="6858001"/>
          </a:xfrm>
          <a:custGeom>
            <a:avLst/>
            <a:gdLst>
              <a:gd name="connsiteX0" fmla="*/ 0 w 12192000"/>
              <a:gd name="connsiteY0" fmla="*/ 0 h 6858001"/>
              <a:gd name="connsiteX1" fmla="*/ 7422555 w 12192000"/>
              <a:gd name="connsiteY1" fmla="*/ 0 h 6858001"/>
              <a:gd name="connsiteX2" fmla="*/ 7450053 w 12192000"/>
              <a:gd name="connsiteY2" fmla="*/ 17629 h 6858001"/>
              <a:gd name="connsiteX3" fmla="*/ 12181438 w 12192000"/>
              <a:gd name="connsiteY3" fmla="*/ 5487097 h 6858001"/>
              <a:gd name="connsiteX4" fmla="*/ 12192000 w 12192000"/>
              <a:gd name="connsiteY4" fmla="*/ 5510460 h 6858001"/>
              <a:gd name="connsiteX5" fmla="*/ 12192000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7422555" y="0"/>
                </a:lnTo>
                <a:lnTo>
                  <a:pt x="7450053" y="17629"/>
                </a:lnTo>
                <a:cubicBezTo>
                  <a:pt x="9472394" y="1383895"/>
                  <a:pt x="11113745" y="3271275"/>
                  <a:pt x="12181438" y="5487097"/>
                </a:cubicBezTo>
                <a:lnTo>
                  <a:pt x="12192000" y="5510460"/>
                </a:lnTo>
                <a:lnTo>
                  <a:pt x="1219200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Freeform 5">
            <a:extLst>
              <a:ext uri="{FF2B5EF4-FFF2-40B4-BE49-F238E27FC236}">
                <a16:creationId xmlns:a16="http://schemas.microsoft.com/office/drawing/2014/main" id="{55A420D8-A685-FB38-66F1-7F71E5DFB05D}"/>
              </a:ext>
            </a:extLst>
          </p:cNvPr>
          <p:cNvSpPr>
            <a:spLocks noGrp="1"/>
          </p:cNvSpPr>
          <p:nvPr>
            <p:ph type="pic" sz="quarter" idx="10"/>
          </p:nvPr>
        </p:nvSpPr>
        <p:spPr>
          <a:xfrm>
            <a:off x="0" y="0"/>
            <a:ext cx="4022102" cy="3805140"/>
          </a:xfrm>
          <a:custGeom>
            <a:avLst/>
            <a:gdLst>
              <a:gd name="connsiteX0" fmla="*/ 0 w 4022102"/>
              <a:gd name="connsiteY0" fmla="*/ 0 h 3805140"/>
              <a:gd name="connsiteX1" fmla="*/ 3529658 w 4022102"/>
              <a:gd name="connsiteY1" fmla="*/ 0 h 3805140"/>
              <a:gd name="connsiteX2" fmla="*/ 3618269 w 4022102"/>
              <a:gd name="connsiteY2" fmla="*/ 118498 h 3805140"/>
              <a:gd name="connsiteX3" fmla="*/ 4022102 w 4022102"/>
              <a:gd name="connsiteY3" fmla="*/ 1440558 h 3805140"/>
              <a:gd name="connsiteX4" fmla="*/ 1657521 w 4022102"/>
              <a:gd name="connsiteY4" fmla="*/ 3805140 h 3805140"/>
              <a:gd name="connsiteX5" fmla="*/ 153428 w 4022102"/>
              <a:gd name="connsiteY5" fmla="*/ 3265185 h 3805140"/>
              <a:gd name="connsiteX6" fmla="*/ 0 w 4022102"/>
              <a:gd name="connsiteY6" fmla="*/ 3125740 h 380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102" h="3805140">
                <a:moveTo>
                  <a:pt x="0" y="0"/>
                </a:moveTo>
                <a:lnTo>
                  <a:pt x="3529658" y="0"/>
                </a:lnTo>
                <a:lnTo>
                  <a:pt x="3618269" y="118498"/>
                </a:lnTo>
                <a:cubicBezTo>
                  <a:pt x="3873228" y="495887"/>
                  <a:pt x="4022102" y="950837"/>
                  <a:pt x="4022102" y="1440558"/>
                </a:cubicBezTo>
                <a:cubicBezTo>
                  <a:pt x="4022102" y="2746481"/>
                  <a:pt x="2963443" y="3805140"/>
                  <a:pt x="1657521" y="3805140"/>
                </a:cubicBezTo>
                <a:cubicBezTo>
                  <a:pt x="1086180" y="3805140"/>
                  <a:pt x="562167" y="3602506"/>
                  <a:pt x="153428" y="3265185"/>
                </a:cubicBezTo>
                <a:lnTo>
                  <a:pt x="0" y="3125740"/>
                </a:lnTo>
                <a:close/>
              </a:path>
            </a:pathLst>
          </a:custGeom>
          <a:solidFill>
            <a:schemeClr val="bg2"/>
          </a:solidFill>
          <a:ln>
            <a:noFill/>
          </a:ln>
        </p:spPr>
        <p:txBody>
          <a:bodyPr wrap="square" anchor="ctr">
            <a:noAutofit/>
          </a:bodyPr>
          <a:lstStyle>
            <a:lvl1pPr marL="0" indent="0" algn="ctr">
              <a:buNone/>
              <a:defRPr sz="1600"/>
            </a:lvl1pPr>
          </a:lstStyle>
          <a:p>
            <a:endParaRPr lang="en-GB"/>
          </a:p>
        </p:txBody>
      </p:sp>
    </p:spTree>
    <p:extLst>
      <p:ext uri="{BB962C8B-B14F-4D97-AF65-F5344CB8AC3E}">
        <p14:creationId xmlns:p14="http://schemas.microsoft.com/office/powerpoint/2010/main" val="3570091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FCAC4DE-8AFF-BDC4-C3E9-9E4E2322BECF}"/>
              </a:ext>
            </a:extLst>
          </p:cNvPr>
          <p:cNvSpPr/>
          <p:nvPr userDrawn="1"/>
        </p:nvSpPr>
        <p:spPr>
          <a:xfrm>
            <a:off x="7422555" y="0"/>
            <a:ext cx="4769444" cy="5510458"/>
          </a:xfrm>
          <a:custGeom>
            <a:avLst/>
            <a:gdLst>
              <a:gd name="connsiteX0" fmla="*/ 0 w 4769444"/>
              <a:gd name="connsiteY0" fmla="*/ 0 h 5510458"/>
              <a:gd name="connsiteX1" fmla="*/ 4769444 w 4769444"/>
              <a:gd name="connsiteY1" fmla="*/ 0 h 5510458"/>
              <a:gd name="connsiteX2" fmla="*/ 4769444 w 4769444"/>
              <a:gd name="connsiteY2" fmla="*/ 5510458 h 5510458"/>
              <a:gd name="connsiteX3" fmla="*/ 4758883 w 4769444"/>
              <a:gd name="connsiteY3" fmla="*/ 5487097 h 5510458"/>
              <a:gd name="connsiteX4" fmla="*/ 27498 w 4769444"/>
              <a:gd name="connsiteY4" fmla="*/ 17629 h 551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444" h="5510458">
                <a:moveTo>
                  <a:pt x="0" y="0"/>
                </a:moveTo>
                <a:lnTo>
                  <a:pt x="4769444" y="0"/>
                </a:lnTo>
                <a:lnTo>
                  <a:pt x="4769444" y="5510458"/>
                </a:lnTo>
                <a:lnTo>
                  <a:pt x="4758883" y="5487097"/>
                </a:lnTo>
                <a:cubicBezTo>
                  <a:pt x="3691190" y="3271275"/>
                  <a:pt x="2049839" y="1383895"/>
                  <a:pt x="27498" y="1762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1671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02D2-5344-A90E-D2FC-251C779D03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CBD22E-0CD8-6C2C-F197-F7AABF9A31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A7366C-36A1-E43B-F88C-AC65437FBC09}"/>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72710FB8-49A3-B87A-F956-0EB86019D3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8A4BA-E808-67F4-0E17-87DBE8BA5554}"/>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3446877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E207-93FD-F0AF-F25C-8877A69D30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841A49B-AC9A-3AF8-E5FF-1BCB8FD3B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ECB432-B832-6940-CFAF-9ABC0C2BF7F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6B777F00-F958-D6AD-3F08-388273DA1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7C3BB-44EA-273E-DA88-D71F090FEEB3}"/>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85437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DC7-032B-3417-67FC-C88D370318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94DF7CB-1394-A809-C0EC-2EBF919704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EDF17AC-C003-6837-4FCF-B28899555A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6F5D32A-C93E-4038-8BA3-40D821135E61}"/>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49C0F1C6-3F98-AE39-6A47-B3A5228C0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69DD69-9D26-4238-33C6-4A75FFE184D6}"/>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224441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2504-3107-C0BC-D63E-4794DEEB446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B6F4B12-FB77-231B-E895-9D5D31F8F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19A3BA-751D-E56E-A1D7-99638C5CC3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A75D412-ECAC-A724-3FBC-B6D00B788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AF29F6-DEE1-04D3-82F9-095F1C7635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01D3308-8956-82BE-B623-06189957FFD5}"/>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8" name="Footer Placeholder 7">
            <a:extLst>
              <a:ext uri="{FF2B5EF4-FFF2-40B4-BE49-F238E27FC236}">
                <a16:creationId xmlns:a16="http://schemas.microsoft.com/office/drawing/2014/main" id="{F71762A1-4F39-63D3-8265-6DF40C2B0A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F35C21-5A2B-DAE6-E838-86BAEBFA55A2}"/>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978554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6FB9-9C3E-40B2-E57A-068F952B3AE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9EDEE7-3E5F-DE4F-0ABA-1433209E2072}"/>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4" name="Footer Placeholder 3">
            <a:extLst>
              <a:ext uri="{FF2B5EF4-FFF2-40B4-BE49-F238E27FC236}">
                <a16:creationId xmlns:a16="http://schemas.microsoft.com/office/drawing/2014/main" id="{87712A6E-4286-D44C-043F-75CFCCB325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DB8B16-63C9-B9B3-F3E4-452B98416EA6}"/>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071124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407D0-9900-53BA-B46E-FA8D9645CF2A}"/>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3" name="Footer Placeholder 2">
            <a:extLst>
              <a:ext uri="{FF2B5EF4-FFF2-40B4-BE49-F238E27FC236}">
                <a16:creationId xmlns:a16="http://schemas.microsoft.com/office/drawing/2014/main" id="{4BDFD375-94C8-BEA3-C5B8-CE522B1578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8898E1-356E-37FA-D8E6-577FCD3F2B40}"/>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6373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99FC-38F5-DE4A-5A90-2C267E4857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9F0E048-EE22-46E7-A24D-0F564B13A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A32EA83-D9A1-E0F3-EC9D-C0E337AAC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0D6D4C-BBFB-707B-AED3-EB21F1C44ABA}"/>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D1EC6845-41B3-1763-D443-1E537CFC99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AD422D-A555-30FF-D526-ADBFDB74810F}"/>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172013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F2B1-D901-BAB8-04A3-59D9FB53A5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0A4FDB0-1939-2D18-CC09-D3FC56F71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0765E2-C21C-1600-31CC-E473E4EE6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546229-C183-CA9D-DEF6-DC9E982C3A8F}"/>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D4A884A6-A7A0-C7A8-E421-C1AF33EE8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6FD4AE-ED48-5F79-B891-F5E5BEF596FB}"/>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379543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7043-248D-E0B4-2C70-AF706D676B5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0B0D040-85E3-8E7C-71A0-872C784FC8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D45E63-FA48-2B3D-8FC8-A9F8639EF32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12416D49-2249-9B63-8742-03209EDD6D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D7FE2F-1B1B-67F9-9944-FB6357CDA885}"/>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860551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B98189-A950-C68C-CAC4-A833EC620C1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1D22F84-B281-5DF1-0DE3-E8E35D4A37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7A8969-94B5-A904-AA0E-77C8AB12441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CCFC6AD4-7528-E01D-74C2-8822E0824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1EF085-4FA6-08C1-F427-1A4D7B218BB8}"/>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556769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2023</a:t>
            </a:r>
          </a:p>
        </p:txBody>
      </p:sp>
      <p:pic>
        <p:nvPicPr>
          <p:cNvPr id="3" name="Picture 2" descr="A blue and green text on a black background&#10;&#10;AI-generated content may be incorrect.">
            <a:extLst>
              <a:ext uri="{FF2B5EF4-FFF2-40B4-BE49-F238E27FC236}">
                <a16:creationId xmlns:a16="http://schemas.microsoft.com/office/drawing/2014/main" id="{0BCF7EAE-F146-27FA-7504-8FCEED80535D}"/>
              </a:ext>
            </a:extLst>
          </p:cNvPr>
          <p:cNvPicPr>
            <a:picLocks noChangeAspect="1"/>
          </p:cNvPicPr>
          <p:nvPr userDrawn="1"/>
        </p:nvPicPr>
        <p:blipFill>
          <a:blip r:embed="rId2"/>
          <a:stretch>
            <a:fillRect/>
          </a:stretch>
        </p:blipFill>
        <p:spPr>
          <a:xfrm>
            <a:off x="10039927" y="-387053"/>
            <a:ext cx="1800000" cy="1800000"/>
          </a:xfrm>
          <a:prstGeom prst="rect">
            <a:avLst/>
          </a:prstGeom>
        </p:spPr>
      </p:pic>
    </p:spTree>
    <p:extLst>
      <p:ext uri="{BB962C8B-B14F-4D97-AF65-F5344CB8AC3E}">
        <p14:creationId xmlns:p14="http://schemas.microsoft.com/office/powerpoint/2010/main" val="862803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96DE5-560D-7AB7-46AD-DBCE8F389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414"/>
            <a:ext cx="12236072" cy="6858000"/>
          </a:xfrm>
          <a:prstGeom prst="rect">
            <a:avLst/>
          </a:prstGeom>
        </p:spPr>
      </p:pic>
      <p:sp>
        <p:nvSpPr>
          <p:cNvPr id="5" name="Rectangle 4">
            <a:extLst>
              <a:ext uri="{FF2B5EF4-FFF2-40B4-BE49-F238E27FC236}">
                <a16:creationId xmlns:a16="http://schemas.microsoft.com/office/drawing/2014/main" id="{C34D1AF8-A379-117B-7C6B-DF07E916E281}"/>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659350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28876780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38154310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51391863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18929314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07523947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9592268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51998967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extLst>
      <p:ext uri="{BB962C8B-B14F-4D97-AF65-F5344CB8AC3E}">
        <p14:creationId xmlns:p14="http://schemas.microsoft.com/office/powerpoint/2010/main" val="4195876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Tree>
    <p:extLst>
      <p:ext uri="{BB962C8B-B14F-4D97-AF65-F5344CB8AC3E}">
        <p14:creationId xmlns:p14="http://schemas.microsoft.com/office/powerpoint/2010/main" val="3795937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767806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170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pic>
        <p:nvPicPr>
          <p:cNvPr id="2" name="Graphic 1">
            <a:extLst>
              <a:ext uri="{FF2B5EF4-FFF2-40B4-BE49-F238E27FC236}">
                <a16:creationId xmlns:a16="http://schemas.microsoft.com/office/drawing/2014/main" id="{1416113F-39A1-E5F2-667A-651786674AE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8924" y="1"/>
            <a:ext cx="2133076" cy="1064028"/>
          </a:xfrm>
          <a:prstGeom prst="rect">
            <a:avLst/>
          </a:prstGeom>
        </p:spPr>
      </p:pic>
    </p:spTree>
    <p:extLst>
      <p:ext uri="{BB962C8B-B14F-4D97-AF65-F5344CB8AC3E}">
        <p14:creationId xmlns:p14="http://schemas.microsoft.com/office/powerpoint/2010/main" val="39716571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2561165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555700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2022</a:t>
            </a:r>
          </a:p>
        </p:txBody>
      </p:sp>
    </p:spTree>
    <p:extLst>
      <p:ext uri="{BB962C8B-B14F-4D97-AF65-F5344CB8AC3E}">
        <p14:creationId xmlns:p14="http://schemas.microsoft.com/office/powerpoint/2010/main" val="4009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63600862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6" y="248163"/>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2023</a:t>
            </a:r>
          </a:p>
        </p:txBody>
      </p:sp>
      <p:pic>
        <p:nvPicPr>
          <p:cNvPr id="3" name="Picture 2" descr="A blue and green text on a black background&#10;&#10;AI-generated content may be incorrect.">
            <a:extLst>
              <a:ext uri="{FF2B5EF4-FFF2-40B4-BE49-F238E27FC236}">
                <a16:creationId xmlns:a16="http://schemas.microsoft.com/office/drawing/2014/main" id="{7A25E242-DC2F-CDAC-7329-29FDFA3F61D4}"/>
              </a:ext>
            </a:extLst>
          </p:cNvPr>
          <p:cNvPicPr>
            <a:picLocks noChangeAspect="1"/>
          </p:cNvPicPr>
          <p:nvPr userDrawn="1"/>
        </p:nvPicPr>
        <p:blipFill>
          <a:blip r:embed="rId2"/>
          <a:stretch>
            <a:fillRect/>
          </a:stretch>
        </p:blipFill>
        <p:spPr>
          <a:xfrm>
            <a:off x="10052627" y="-379582"/>
            <a:ext cx="1800000" cy="1800000"/>
          </a:xfrm>
          <a:prstGeom prst="rect">
            <a:avLst/>
          </a:prstGeom>
        </p:spPr>
      </p:pic>
    </p:spTree>
    <p:extLst>
      <p:ext uri="{BB962C8B-B14F-4D97-AF65-F5344CB8AC3E}">
        <p14:creationId xmlns:p14="http://schemas.microsoft.com/office/powerpoint/2010/main" val="2314402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p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653143" y="511630"/>
            <a:ext cx="11051485"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653143" y="1487256"/>
            <a:ext cx="11051485"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9746" y="6207710"/>
            <a:ext cx="1766541" cy="330400"/>
          </a:xfrm>
          <a:prstGeom prst="rect">
            <a:avLst/>
          </a:prstGeom>
        </p:spPr>
      </p:pic>
    </p:spTree>
    <p:extLst>
      <p:ext uri="{BB962C8B-B14F-4D97-AF65-F5344CB8AC3E}">
        <p14:creationId xmlns:p14="http://schemas.microsoft.com/office/powerpoint/2010/main" val="3585247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Introduction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570781" y="114959"/>
            <a:ext cx="10515600" cy="1325563"/>
          </a:xfrm>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6"/>
            <a:ext cx="5576887" cy="4572000"/>
          </a:xfrm>
        </p:spPr>
        <p:txBody>
          <a:bodyPr/>
          <a:lstStyle>
            <a:lvl1pPr marL="0" indent="0">
              <a:spcBef>
                <a:spcPts val="0"/>
              </a:spcBef>
              <a:spcAft>
                <a:spcPts val="600"/>
              </a:spcAft>
              <a:buNone/>
              <a:defRPr sz="1800"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 name="Content Placeholder 3">
            <a:extLst>
              <a:ext uri="{FF2B5EF4-FFF2-40B4-BE49-F238E27FC236}">
                <a16:creationId xmlns:a16="http://schemas.microsoft.com/office/drawing/2014/main" id="{DD52245B-6045-F907-FC84-E6722A4209FC}"/>
              </a:ext>
            </a:extLst>
          </p:cNvPr>
          <p:cNvSpPr>
            <a:spLocks noGrp="1"/>
          </p:cNvSpPr>
          <p:nvPr>
            <p:ph sz="half" idx="2"/>
          </p:nvPr>
        </p:nvSpPr>
        <p:spPr>
          <a:xfrm>
            <a:off x="6172200" y="1304926"/>
            <a:ext cx="5576888" cy="4572000"/>
          </a:xfrm>
        </p:spPr>
        <p:txBody>
          <a:bodyPr/>
          <a:lstStyle>
            <a:lvl1pPr marL="0" indent="0">
              <a:spcBef>
                <a:spcPts val="0"/>
              </a:spcBef>
              <a:spcAft>
                <a:spcPts val="600"/>
              </a:spcAft>
              <a:buNone/>
              <a:defRPr sz="1800" b="0" i="0" baseline="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pic>
        <p:nvPicPr>
          <p:cNvPr id="5" name="Picture 4" descr="A blue and green text on a black background&#10;&#10;AI-generated content may be incorrect.">
            <a:extLst>
              <a:ext uri="{FF2B5EF4-FFF2-40B4-BE49-F238E27FC236}">
                <a16:creationId xmlns:a16="http://schemas.microsoft.com/office/drawing/2014/main" id="{1FBBAA3B-37B3-8E30-2E9E-59AB6CEE636B}"/>
              </a:ext>
            </a:extLst>
          </p:cNvPr>
          <p:cNvPicPr>
            <a:picLocks noChangeAspect="1"/>
          </p:cNvPicPr>
          <p:nvPr userDrawn="1"/>
        </p:nvPicPr>
        <p:blipFill>
          <a:blip r:embed="rId2"/>
          <a:stretch>
            <a:fillRect/>
          </a:stretch>
        </p:blipFill>
        <p:spPr>
          <a:xfrm>
            <a:off x="10186381" y="-495074"/>
            <a:ext cx="1800000" cy="1800000"/>
          </a:xfrm>
          <a:prstGeom prst="rect">
            <a:avLst/>
          </a:prstGeom>
        </p:spPr>
      </p:pic>
    </p:spTree>
    <p:extLst>
      <p:ext uri="{BB962C8B-B14F-4D97-AF65-F5344CB8AC3E}">
        <p14:creationId xmlns:p14="http://schemas.microsoft.com/office/powerpoint/2010/main" val="402568824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ection + Image">
    <p:spTree>
      <p:nvGrpSpPr>
        <p:cNvPr id="1" name=""/>
        <p:cNvGrpSpPr/>
        <p:nvPr/>
      </p:nvGrpSpPr>
      <p:grpSpPr>
        <a:xfrm>
          <a:off x="0" y="0"/>
          <a:ext cx="0" cy="0"/>
          <a:chOff x="0" y="0"/>
          <a:chExt cx="0" cy="0"/>
        </a:xfrm>
      </p:grpSpPr>
      <p:pic>
        <p:nvPicPr>
          <p:cNvPr id="3" name="Picture Placeholder 4">
            <a:extLst>
              <a:ext uri="{FF2B5EF4-FFF2-40B4-BE49-F238E27FC236}">
                <a16:creationId xmlns:a16="http://schemas.microsoft.com/office/drawing/2014/main" id="{20D28B4F-A75E-4EDD-7E03-4C740CB68A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5" name="Rectangle 4">
            <a:extLst>
              <a:ext uri="{FF2B5EF4-FFF2-40B4-BE49-F238E27FC236}">
                <a16:creationId xmlns:a16="http://schemas.microsoft.com/office/drawing/2014/main" id="{66F70E97-72C3-E110-1AA7-6F866CBDE856}"/>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107996749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108157082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61510163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89482285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405286255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408203040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77720489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01537692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80838310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extLst>
      <p:ext uri="{BB962C8B-B14F-4D97-AF65-F5344CB8AC3E}">
        <p14:creationId xmlns:p14="http://schemas.microsoft.com/office/powerpoint/2010/main" val="923863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Tree>
    <p:extLst>
      <p:ext uri="{BB962C8B-B14F-4D97-AF65-F5344CB8AC3E}">
        <p14:creationId xmlns:p14="http://schemas.microsoft.com/office/powerpoint/2010/main" val="846296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5180695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37212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186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3B586EA-20BD-4248-B45F-730DCAC5F0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635999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9269674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5676866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2022</a:t>
            </a:r>
          </a:p>
        </p:txBody>
      </p:sp>
    </p:spTree>
    <p:extLst>
      <p:ext uri="{BB962C8B-B14F-4D97-AF65-F5344CB8AC3E}">
        <p14:creationId xmlns:p14="http://schemas.microsoft.com/office/powerpoint/2010/main" val="358170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 Image">
    <p:spTree>
      <p:nvGrpSpPr>
        <p:cNvPr id="1" name=""/>
        <p:cNvGrpSpPr/>
        <p:nvPr/>
      </p:nvGrpSpPr>
      <p:grpSpPr>
        <a:xfrm>
          <a:off x="0" y="0"/>
          <a:ext cx="0" cy="0"/>
          <a:chOff x="0" y="0"/>
          <a:chExt cx="0" cy="0"/>
        </a:xfrm>
      </p:grpSpPr>
      <p:pic>
        <p:nvPicPr>
          <p:cNvPr id="3" name="Picture Placeholder 4" descr="A picture containing person&#10;&#10;Description automatically generated">
            <a:extLst>
              <a:ext uri="{FF2B5EF4-FFF2-40B4-BE49-F238E27FC236}">
                <a16:creationId xmlns:a16="http://schemas.microsoft.com/office/drawing/2014/main" id="{339D68C1-B058-4B9B-71A3-C62B108FED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5" name="Rectangle 4">
            <a:extLst>
              <a:ext uri="{FF2B5EF4-FFF2-40B4-BE49-F238E27FC236}">
                <a16:creationId xmlns:a16="http://schemas.microsoft.com/office/drawing/2014/main" id="{E5B8C302-E1E6-D57B-9221-242BE0F1748D}"/>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3450588822"/>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Section +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8B2FC34-6AA3-C645-4144-C8C55A3AA50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3" name="Rectangle 2">
            <a:extLst>
              <a:ext uri="{FF2B5EF4-FFF2-40B4-BE49-F238E27FC236}">
                <a16:creationId xmlns:a16="http://schemas.microsoft.com/office/drawing/2014/main" id="{3891BC31-E352-0043-4341-DAE68E146DC0}"/>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17672050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544096167"/>
      </p:ext>
    </p:extLst>
  </p:cSld>
  <p:clrMap bg1="lt1" tx1="dk1" bg2="lt2" tx2="dk2" accent1="accent1" accent2="accent2" accent3="accent3" accent4="accent4" accent5="accent5" accent6="accent6" hlink="hlink" folHlink="folHlink"/>
  <p:sldLayoutIdLst>
    <p:sldLayoutId id="2147483721" r:id="rId1"/>
    <p:sldLayoutId id="2147483649" r:id="rId2"/>
    <p:sldLayoutId id="2147483664" r:id="rId3"/>
    <p:sldLayoutId id="2147483665" r:id="rId4"/>
    <p:sldLayoutId id="2147483681" r:id="rId5"/>
    <p:sldLayoutId id="2147483682" r:id="rId6"/>
    <p:sldLayoutId id="2147483688" r:id="rId7"/>
    <p:sldLayoutId id="2147483684" r:id="rId8"/>
    <p:sldLayoutId id="2147483670" r:id="rId9"/>
    <p:sldLayoutId id="2147483722" r:id="rId10"/>
    <p:sldLayoutId id="2147483650" r:id="rId11"/>
    <p:sldLayoutId id="2147483660" r:id="rId12"/>
    <p:sldLayoutId id="2147483677" r:id="rId13"/>
    <p:sldLayoutId id="2147483662" r:id="rId14"/>
    <p:sldLayoutId id="2147483663" r:id="rId15"/>
    <p:sldLayoutId id="2147483655" r:id="rId16"/>
    <p:sldLayoutId id="2147483768" r:id="rId17"/>
    <p:sldLayoutId id="21474837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CA3AC-B0C4-C625-19EE-B532AFA3B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B081A6-31ED-8756-1AAA-1D9692EC8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490E4-E43B-1B80-BB28-78523DAF4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0A432A3A-8E1C-03BA-EB16-D00B081B5F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960BBE-59A4-7D84-BAF6-78EC4F6FF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AE2F1-91B3-4213-81AC-5F2A5FB620D5}" type="slidenum">
              <a:rPr lang="en-GB" smtClean="0"/>
              <a:t>‹#›</a:t>
            </a:fld>
            <a:endParaRPr lang="en-GB"/>
          </a:p>
        </p:txBody>
      </p:sp>
    </p:spTree>
    <p:extLst>
      <p:ext uri="{BB962C8B-B14F-4D97-AF65-F5344CB8AC3E}">
        <p14:creationId xmlns:p14="http://schemas.microsoft.com/office/powerpoint/2010/main" val="42821752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52D74-60E0-542F-5FF1-6CFB1BFF9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8C25679-10FE-4F1B-5DB8-9C338FE22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50A76C-84EC-1487-D54A-438AA5BEF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674EDB92-67E0-4F87-42FE-584A58424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827A55-480C-7EFC-C0BE-407B7506B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B2B78-6ED0-B142-94FA-2539A8C78F70}" type="slidenum">
              <a:rPr lang="en-GB" smtClean="0"/>
              <a:t>‹#›</a:t>
            </a:fld>
            <a:endParaRPr lang="en-GB"/>
          </a:p>
        </p:txBody>
      </p:sp>
    </p:spTree>
    <p:extLst>
      <p:ext uri="{BB962C8B-B14F-4D97-AF65-F5344CB8AC3E}">
        <p14:creationId xmlns:p14="http://schemas.microsoft.com/office/powerpoint/2010/main" val="18519127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14208287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9" r:id="rId17"/>
    <p:sldLayoutId id="214748377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85957454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0.png"/><Relationship Id="rId26" Type="http://schemas.openxmlformats.org/officeDocument/2006/relationships/customXml" Target="../ink/ink12.xml"/><Relationship Id="rId3" Type="http://schemas.openxmlformats.org/officeDocument/2006/relationships/hyperlink" Target="https://www.nice.org.uk/guidance/cg181/chapter/appendix-a-grouping-of-statins" TargetMode="External"/><Relationship Id="rId21" Type="http://schemas.openxmlformats.org/officeDocument/2006/relationships/customXml" Target="../ink/ink9.xml"/><Relationship Id="rId34" Type="http://schemas.openxmlformats.org/officeDocument/2006/relationships/image" Target="../media/image36.png"/><Relationship Id="rId7" Type="http://schemas.openxmlformats.org/officeDocument/2006/relationships/image" Target="../media/image250.png"/><Relationship Id="rId12" Type="http://schemas.openxmlformats.org/officeDocument/2006/relationships/customXml" Target="../ink/ink4.xml"/><Relationship Id="rId17" Type="http://schemas.openxmlformats.org/officeDocument/2006/relationships/customXml" Target="../ink/ink7.xml"/><Relationship Id="rId25" Type="http://schemas.openxmlformats.org/officeDocument/2006/relationships/image" Target="../media/image33.png"/><Relationship Id="rId33" Type="http://schemas.openxmlformats.org/officeDocument/2006/relationships/customXml" Target="../ink/ink17.xml"/><Relationship Id="rId2" Type="http://schemas.openxmlformats.org/officeDocument/2006/relationships/hyperlink" Target="https://www.nice.org.uk/guidance/NG238" TargetMode="External"/><Relationship Id="rId16" Type="http://schemas.openxmlformats.org/officeDocument/2006/relationships/image" Target="../media/image29.png"/><Relationship Id="rId20" Type="http://schemas.openxmlformats.org/officeDocument/2006/relationships/image" Target="../media/image310.png"/><Relationship Id="rId29" Type="http://schemas.openxmlformats.org/officeDocument/2006/relationships/customXml" Target="../ink/ink14.xml"/><Relationship Id="rId1" Type="http://schemas.openxmlformats.org/officeDocument/2006/relationships/slideLayout" Target="../slideLayouts/slideLayout62.xml"/><Relationship Id="rId6" Type="http://schemas.openxmlformats.org/officeDocument/2006/relationships/customXml" Target="../ink/ink1.xml"/><Relationship Id="rId11" Type="http://schemas.openxmlformats.org/officeDocument/2006/relationships/image" Target="../media/image27.png"/><Relationship Id="rId24" Type="http://schemas.openxmlformats.org/officeDocument/2006/relationships/customXml" Target="../ink/ink11.xml"/><Relationship Id="rId32" Type="http://schemas.openxmlformats.org/officeDocument/2006/relationships/image" Target="../media/image35.png"/><Relationship Id="rId5" Type="http://schemas.openxmlformats.org/officeDocument/2006/relationships/hyperlink" Target="https://www.nice.org.uk/guidance/ta694" TargetMode="External"/><Relationship Id="rId15" Type="http://schemas.openxmlformats.org/officeDocument/2006/relationships/customXml" Target="../ink/ink6.xml"/><Relationship Id="rId23" Type="http://schemas.openxmlformats.org/officeDocument/2006/relationships/image" Target="../media/image32.png"/><Relationship Id="rId28" Type="http://schemas.openxmlformats.org/officeDocument/2006/relationships/customXml" Target="../ink/ink13.xml"/><Relationship Id="rId10" Type="http://schemas.openxmlformats.org/officeDocument/2006/relationships/customXml" Target="../ink/ink3.xml"/><Relationship Id="rId19" Type="http://schemas.openxmlformats.org/officeDocument/2006/relationships/customXml" Target="../ink/ink8.xml"/><Relationship Id="rId31" Type="http://schemas.openxmlformats.org/officeDocument/2006/relationships/customXml" Target="../ink/ink16.xml"/><Relationship Id="rId4" Type="http://schemas.openxmlformats.org/officeDocument/2006/relationships/hyperlink" Target="https://www.nice.org.uk/guidance/ta385" TargetMode="External"/><Relationship Id="rId9" Type="http://schemas.openxmlformats.org/officeDocument/2006/relationships/image" Target="../media/image26.png"/><Relationship Id="rId14" Type="http://schemas.openxmlformats.org/officeDocument/2006/relationships/customXml" Target="../ink/ink5.xml"/><Relationship Id="rId22" Type="http://schemas.openxmlformats.org/officeDocument/2006/relationships/customXml" Target="../ink/ink10.xml"/><Relationship Id="rId27" Type="http://schemas.openxmlformats.org/officeDocument/2006/relationships/image" Target="../media/image340.png"/><Relationship Id="rId30" Type="http://schemas.openxmlformats.org/officeDocument/2006/relationships/customXml" Target="../ink/ink15.xml"/><Relationship Id="rId35" Type="http://schemas.openxmlformats.org/officeDocument/2006/relationships/customXml" Target="../ink/ink18.xml"/><Relationship Id="rId8" Type="http://schemas.openxmlformats.org/officeDocument/2006/relationships/customXml" Target="../ink/ink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hyperlink" Target="https://uclpartners.com/our-priorities/cardiovascular/proactive-care/cvd-resources/" TargetMode="Externa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uclpartners.com/our-priorities/cardiovascular/proactive-care/cvd-resources/education-training-and-resources/" TargetMode="External"/><Relationship Id="rId1" Type="http://schemas.openxmlformats.org/officeDocument/2006/relationships/slideLayout" Target="../slideLayouts/slideLayout60.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hyperlink" Target="https://www.bhf.org.uk/bloodpressureathome" TargetMode="External"/><Relationship Id="rId13" Type="http://schemas.openxmlformats.org/officeDocument/2006/relationships/hyperlink" Target="https://www.heartuk.org.uk/healthy-living/introduction" TargetMode="External"/><Relationship Id="rId18" Type="http://schemas.openxmlformats.org/officeDocument/2006/relationships/hyperlink" Target="https://www.nhs.uk/better-health/drink-less/" TargetMode="External"/><Relationship Id="rId3" Type="http://schemas.openxmlformats.org/officeDocument/2006/relationships/hyperlink" Target="https://www.bloodpressureuk.org/your-blood-pressure/understanding-your-blood-pressure/what-is-high-blood-pressure/" TargetMode="External"/><Relationship Id="rId7" Type="http://schemas.openxmlformats.org/officeDocument/2006/relationships/hyperlink" Target="https://www.bhf.org.uk/informationsupport/heart-matters-magazine/research/blood-pressure/blood-pressure-tips" TargetMode="External"/><Relationship Id="rId12" Type="http://schemas.openxmlformats.org/officeDocument/2006/relationships/hyperlink" Target="https://www.nhs.uk/live-well/eat-well/" TargetMode="External"/><Relationship Id="rId17" Type="http://schemas.openxmlformats.org/officeDocument/2006/relationships/hyperlink" Target="https://www.nhs.uk/better-health/quit-smoking/" TargetMode="External"/><Relationship Id="rId2" Type="http://schemas.openxmlformats.org/officeDocument/2006/relationships/hyperlink" Target="https://www.bhf.org.uk/informationsupport/risk-factors/high-blood-pressure" TargetMode="External"/><Relationship Id="rId16" Type="http://schemas.openxmlformats.org/officeDocument/2006/relationships/hyperlink" Target="https://weareundefeatable.co.uk/ways-to-move" TargetMode="External"/><Relationship Id="rId1" Type="http://schemas.openxmlformats.org/officeDocument/2006/relationships/slideLayout" Target="../slideLayouts/slideLayout60.xml"/><Relationship Id="rId6" Type="http://schemas.openxmlformats.org/officeDocument/2006/relationships/hyperlink" Target="https://www.nhs.uk/conditions/high-cholesterol/how-to-lower-your-cholesterol/" TargetMode="External"/><Relationship Id="rId11" Type="http://schemas.openxmlformats.org/officeDocument/2006/relationships/hyperlink" Target="https://www.youtube.com/watch?v=GSNZVaW1Wg4" TargetMode="External"/><Relationship Id="rId5" Type="http://schemas.openxmlformats.org/officeDocument/2006/relationships/hyperlink" Target="https://www.heartuk.org.uk/cholesterol/overview" TargetMode="External"/><Relationship Id="rId15" Type="http://schemas.openxmlformats.org/officeDocument/2006/relationships/hyperlink" Target="https://www.bhf.org.uk/informationsupport/heart-matters-magazine/activity/get-active-indoors" TargetMode="External"/><Relationship Id="rId10" Type="http://schemas.openxmlformats.org/officeDocument/2006/relationships/hyperlink" Target="https://www.bhf.org.uk/informationsupport/heart-matters-magazine/medical/tests/blood-pressure-measuring-at-home#Heading2" TargetMode="External"/><Relationship Id="rId4" Type="http://schemas.openxmlformats.org/officeDocument/2006/relationships/hyperlink" Target="https://www.bhf.org.uk/informationsupport/risk-factors" TargetMode="External"/><Relationship Id="rId9" Type="http://schemas.openxmlformats.org/officeDocument/2006/relationships/hyperlink" Target="https://www.youtube.com/watch?v=edKbuoZPNyg&amp;t=10s" TargetMode="External"/><Relationship Id="rId14" Type="http://schemas.openxmlformats.org/officeDocument/2006/relationships/hyperlink" Target="http://www.nhs.uk/oneyou/for-your-body/move-mor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8.png"/><Relationship Id="rId3" Type="http://schemas.openxmlformats.org/officeDocument/2006/relationships/hyperlink" Target="https://uclpartners.com/get-involved/newsletter/" TargetMode="External"/><Relationship Id="rId7" Type="http://schemas.openxmlformats.org/officeDocument/2006/relationships/hyperlink" Target="mailto:CVDACTION@uclpartners.com" TargetMode="External"/><Relationship Id="rId12"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18.xml"/><Relationship Id="rId6" Type="http://schemas.openxmlformats.org/officeDocument/2006/relationships/hyperlink" Target="https://www.linkedin.com/company/uclpartners/" TargetMode="External"/><Relationship Id="rId11" Type="http://schemas.openxmlformats.org/officeDocument/2006/relationships/image" Target="../media/image43.png"/><Relationship Id="rId5" Type="http://schemas.openxmlformats.org/officeDocument/2006/relationships/hyperlink" Target="https://twitter.com/UCLPartners" TargetMode="External"/><Relationship Id="rId10" Type="http://schemas.openxmlformats.org/officeDocument/2006/relationships/image" Target="../media/image42.png"/><Relationship Id="rId4" Type="http://schemas.openxmlformats.org/officeDocument/2006/relationships/hyperlink" Target="http://www.uclpartners.com/" TargetMode="External"/><Relationship Id="rId9" Type="http://schemas.openxmlformats.org/officeDocument/2006/relationships/image" Target="../media/image41.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hyperlink" Target="https://uclpartners.com/project/size-of-the-prize-for-preventing-heart-attacks-and-strokes-at-scale/" TargetMode="External"/><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hyperlink" Target="https://uclpartners.com/our-priorities/cardiovascular/proactive-care/search-and-risk-stratification-tools/supporting-resources/" TargetMode="External"/><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hyperlink" Target="https://s42140.pcdn.co/wp-content/uploads/Protocol-for-CVD-Conditions-Version-2-June-2021-FINAL1-1.pdf" TargetMode="Externa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nice.org.uk/guidance/ng136/resources/visual-summary-pdf-6899919517" TargetMode="Externa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s://www.jhrr.org/text.asp?2016/3/1/1/173558" TargetMode="Externa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8" Type="http://schemas.openxmlformats.org/officeDocument/2006/relationships/hyperlink" Target="https://www.nice.org.uk/guidance/ta805/chapter/1-Recommendations" TargetMode="External"/><Relationship Id="rId3" Type="http://schemas.openxmlformats.org/officeDocument/2006/relationships/hyperlink" Target="https://www.nice.org.uk/guidance/ta733" TargetMode="External"/><Relationship Id="rId7" Type="http://schemas.openxmlformats.org/officeDocument/2006/relationships/hyperlink" Target="https://www.nice.org.uk/guidance/ta393" TargetMode="External"/><Relationship Id="rId2" Type="http://schemas.openxmlformats.org/officeDocument/2006/relationships/hyperlink" Target="https://www.nice.org.uk/guidance/ta385" TargetMode="External"/><Relationship Id="rId1" Type="http://schemas.openxmlformats.org/officeDocument/2006/relationships/slideLayout" Target="../slideLayouts/slideLayout62.xml"/><Relationship Id="rId6" Type="http://schemas.openxmlformats.org/officeDocument/2006/relationships/hyperlink" Target="https://www.nice.org.uk/guidance/ta394" TargetMode="External"/><Relationship Id="rId5" Type="http://schemas.openxmlformats.org/officeDocument/2006/relationships/hyperlink" Target="https://www.nice.org.uk/guidance/cg181/chapter/appendix-a-grouping-of-statins" TargetMode="External"/><Relationship Id="rId4" Type="http://schemas.openxmlformats.org/officeDocument/2006/relationships/hyperlink" Target="https://www.nice.org.uk/guidance/NG238" TargetMode="External"/><Relationship Id="rId9" Type="http://schemas.openxmlformats.org/officeDocument/2006/relationships/hyperlink" Target="https://www.nice.org.uk/guidance/ta6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03BAF5-A87B-BFDA-2FFD-414BE3B81FB5}"/>
              </a:ext>
            </a:extLst>
          </p:cNvPr>
          <p:cNvSpPr txBox="1">
            <a:spLocks/>
          </p:cNvSpPr>
          <p:nvPr/>
        </p:nvSpPr>
        <p:spPr>
          <a:xfrm>
            <a:off x="542859" y="5024624"/>
            <a:ext cx="10751439" cy="11429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1" i="0" kern="120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sz="3200" dirty="0">
                <a:latin typeface="Aleo"/>
                <a:ea typeface="Calibri"/>
                <a:cs typeface="Calibri"/>
              </a:rPr>
              <a:t>Preventing Cardiovascular Disease </a:t>
            </a:r>
          </a:p>
          <a:p>
            <a:r>
              <a:rPr lang="en-GB" sz="3200" dirty="0">
                <a:latin typeface="Aleo"/>
                <a:ea typeface="Calibri"/>
                <a:cs typeface="Calibri"/>
              </a:rPr>
              <a:t>in People with Hypertension</a:t>
            </a:r>
            <a:endParaRPr lang="en-US" sz="3200" dirty="0">
              <a:latin typeface="Aleo"/>
            </a:endParaRPr>
          </a:p>
        </p:txBody>
      </p:sp>
      <p:pic>
        <p:nvPicPr>
          <p:cNvPr id="3" name="Picture 2" descr="A logo with a heartbeat line&#10;&#10;AI-generated content may be incorrect.">
            <a:extLst>
              <a:ext uri="{FF2B5EF4-FFF2-40B4-BE49-F238E27FC236}">
                <a16:creationId xmlns:a16="http://schemas.microsoft.com/office/drawing/2014/main" id="{C4EB0BE2-6F74-1801-893B-D95AAC2BA75A}"/>
              </a:ext>
            </a:extLst>
          </p:cNvPr>
          <p:cNvPicPr>
            <a:picLocks noChangeAspect="1"/>
          </p:cNvPicPr>
          <p:nvPr/>
        </p:nvPicPr>
        <p:blipFill>
          <a:blip r:embed="rId2"/>
          <a:stretch>
            <a:fillRect/>
          </a:stretch>
        </p:blipFill>
        <p:spPr>
          <a:xfrm>
            <a:off x="652901" y="2857729"/>
            <a:ext cx="2520000" cy="2520000"/>
          </a:xfrm>
          <a:prstGeom prst="rect">
            <a:avLst/>
          </a:prstGeom>
        </p:spPr>
      </p:pic>
    </p:spTree>
    <p:extLst>
      <p:ext uri="{BB962C8B-B14F-4D97-AF65-F5344CB8AC3E}">
        <p14:creationId xmlns:p14="http://schemas.microsoft.com/office/powerpoint/2010/main" val="351099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59024" y="184264"/>
            <a:ext cx="9071580" cy="914945"/>
          </a:xfrm>
        </p:spPr>
        <p:txBody>
          <a:bodyPr>
            <a:noAutofit/>
          </a:bodyPr>
          <a:lstStyle/>
          <a:p>
            <a:r>
              <a:rPr lang="en-GB" sz="3200" i="0" u="none" strike="noStrike" dirty="0">
                <a:solidFill>
                  <a:srgbClr val="15375E"/>
                </a:solidFill>
                <a:effectLst/>
                <a:latin typeface="Aleo"/>
                <a:ea typeface="Open Sans"/>
                <a:cs typeface="Open Sans"/>
              </a:rPr>
              <a:t>O</a:t>
            </a:r>
            <a:r>
              <a:rPr lang="en-US" sz="3200" i="0" u="none" strike="noStrike" dirty="0" err="1">
                <a:solidFill>
                  <a:srgbClr val="15375E"/>
                </a:solidFill>
                <a:effectLst/>
                <a:latin typeface="Aleo"/>
                <a:ea typeface="Open Sans"/>
                <a:cs typeface="Open Sans"/>
              </a:rPr>
              <a:t>ptimisation</a:t>
            </a:r>
            <a:r>
              <a:rPr lang="en-US" sz="3200" i="0" u="none" strike="noStrike" dirty="0">
                <a:solidFill>
                  <a:srgbClr val="15375E"/>
                </a:solidFill>
                <a:effectLst/>
                <a:latin typeface="Aleo"/>
                <a:ea typeface="Open Sans"/>
                <a:cs typeface="Open Sans"/>
              </a:rPr>
              <a:t> Pathway for Patients with High Cardiovascular </a:t>
            </a:r>
            <a:r>
              <a:rPr lang="en-US" sz="3400" i="0" u="none" strike="noStrike" dirty="0">
                <a:solidFill>
                  <a:srgbClr val="15375E"/>
                </a:solidFill>
                <a:effectLst/>
                <a:latin typeface="Aleo"/>
                <a:ea typeface="Open Sans"/>
                <a:cs typeface="Open Sans"/>
              </a:rPr>
              <a:t>Risk</a:t>
            </a:r>
            <a:r>
              <a:rPr lang="en-US" sz="3200" i="0" u="none" strike="noStrike" dirty="0">
                <a:solidFill>
                  <a:srgbClr val="15375E"/>
                </a:solidFill>
                <a:effectLst/>
                <a:latin typeface="Aleo"/>
                <a:ea typeface="Open Sans"/>
                <a:cs typeface="Open Sans"/>
              </a:rPr>
              <a:t> – Primary Prevention</a:t>
            </a:r>
            <a:r>
              <a:rPr lang="en-US" sz="3200" i="0" u="none" strike="noStrike" baseline="30000" dirty="0">
                <a:solidFill>
                  <a:srgbClr val="15375E"/>
                </a:solidFill>
                <a:effectLst/>
                <a:latin typeface="Aleo"/>
                <a:ea typeface="Open Sans"/>
                <a:cs typeface="Open Sans"/>
              </a:rPr>
              <a:t>1,2</a:t>
            </a:r>
            <a:endParaRPr lang="en-US" sz="3200" baseline="30000" dirty="0">
              <a:solidFill>
                <a:srgbClr val="15375E"/>
              </a:solidFill>
              <a:latin typeface="Aleo"/>
              <a:ea typeface="Open Sans"/>
              <a:cs typeface="Open Sans"/>
            </a:endParaRPr>
          </a:p>
        </p:txBody>
      </p:sp>
      <p:sp>
        <p:nvSpPr>
          <p:cNvPr id="8" name="TextBox 11">
            <a:extLst>
              <a:ext uri="{FF2B5EF4-FFF2-40B4-BE49-F238E27FC236}">
                <a16:creationId xmlns:a16="http://schemas.microsoft.com/office/drawing/2014/main" id="{DEECABF4-0935-ABB7-2A7C-CD72BC1C4B07}"/>
              </a:ext>
            </a:extLst>
          </p:cNvPr>
          <p:cNvSpPr txBox="1"/>
          <p:nvPr/>
        </p:nvSpPr>
        <p:spPr>
          <a:xfrm>
            <a:off x="8917497" y="1527005"/>
            <a:ext cx="2999812" cy="1384995"/>
          </a:xfrm>
          <a:prstGeom prst="rect">
            <a:avLst/>
          </a:prstGeom>
          <a:solidFill>
            <a:schemeClr val="accent5">
              <a:lumMod val="20000"/>
              <a:lumOff val="80000"/>
            </a:schemeClr>
          </a:solidFill>
          <a:ln>
            <a:solidFill>
              <a:schemeClr val="accent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a:ea typeface="Calibri"/>
                <a:cs typeface="Calibri"/>
              </a:rPr>
              <a:t>Primary prevention should be offered to all patients with a </a:t>
            </a:r>
            <a:r>
              <a:rPr kumimoji="0" lang="en-GB" sz="1200" b="1" i="0" u="none" strike="noStrike" kern="1200" cap="none" spc="0" normalizeH="0" baseline="0" noProof="0" err="1">
                <a:ln>
                  <a:noFill/>
                </a:ln>
                <a:solidFill>
                  <a:srgbClr val="000000"/>
                </a:solidFill>
                <a:effectLst/>
                <a:uLnTx/>
                <a:uFillTx/>
                <a:latin typeface="open sans"/>
                <a:ea typeface="Calibri"/>
                <a:cs typeface="Calibri"/>
              </a:rPr>
              <a:t>QRisk</a:t>
            </a:r>
            <a:r>
              <a:rPr kumimoji="0" lang="en-GB" sz="1200" b="1" i="0" u="none" strike="noStrike" kern="1200" cap="none" spc="0" normalizeH="0" baseline="0" noProof="0">
                <a:ln>
                  <a:noFill/>
                </a:ln>
                <a:solidFill>
                  <a:srgbClr val="000000"/>
                </a:solidFill>
                <a:effectLst/>
                <a:uLnTx/>
                <a:uFillTx/>
                <a:latin typeface="open sans"/>
                <a:ea typeface="Calibri"/>
                <a:cs typeface="Calibri"/>
              </a:rPr>
              <a:t>  ≥ 10% </a:t>
            </a:r>
            <a:endParaRPr lang="en-GB" sz="1200" b="1" i="0" u="none" strike="noStrike" kern="1200" cap="none" spc="0" normalizeH="0" baseline="0" noProof="0">
              <a:ln>
                <a:noFill/>
              </a:ln>
              <a:solidFill>
                <a:srgbClr val="000000"/>
              </a:solidFill>
              <a:effectLst/>
              <a:uLnTx/>
              <a:uFillTx/>
              <a:latin typeface="open sans"/>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a:ea typeface="Calibri"/>
                <a:cs typeface="Calibri"/>
              </a:rPr>
              <a:t>after addressing lifestyle modification</a:t>
            </a:r>
            <a:endParaRPr lang="en-GB" sz="1200" b="1" i="0" u="none" strike="noStrike" kern="1200" cap="none" spc="0" normalizeH="0" baseline="0" noProof="0">
              <a:ln>
                <a:noFill/>
              </a:ln>
              <a:solidFill>
                <a:srgbClr val="000000"/>
              </a:solidFill>
              <a:effectLst/>
              <a:uLnTx/>
              <a:uFillTx/>
              <a:latin typeface="open sans"/>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a:ea typeface="Calibri"/>
                <a:cs typeface="Calibri"/>
              </a:rPr>
              <a:t>(It may also be considered in individuals with </a:t>
            </a:r>
            <a:r>
              <a:rPr kumimoji="0" lang="en-GB" sz="1200" b="1" i="0" u="none" strike="noStrike" kern="1200" cap="none" spc="0" normalizeH="0" baseline="0" noProof="0" err="1">
                <a:ln>
                  <a:noFill/>
                </a:ln>
                <a:solidFill>
                  <a:srgbClr val="000000"/>
                </a:solidFill>
                <a:effectLst/>
                <a:uLnTx/>
                <a:uFillTx/>
                <a:latin typeface="open sans"/>
                <a:ea typeface="Calibri"/>
                <a:cs typeface="Calibri"/>
              </a:rPr>
              <a:t>QRIsk</a:t>
            </a:r>
            <a:r>
              <a:rPr kumimoji="0" lang="en-GB" sz="1200" b="1" i="0" u="none" strike="noStrike" kern="1200" cap="none" spc="0" normalizeH="0" baseline="0" noProof="0">
                <a:ln>
                  <a:noFill/>
                </a:ln>
                <a:solidFill>
                  <a:srgbClr val="000000"/>
                </a:solidFill>
                <a:effectLst/>
                <a:uLnTx/>
                <a:uFillTx/>
                <a:latin typeface="open sans"/>
                <a:ea typeface="Calibri"/>
                <a:cs typeface="Calibri"/>
              </a:rPr>
              <a:t>  &lt; 10% )</a:t>
            </a:r>
            <a:r>
              <a:rPr kumimoji="0" lang="en-GB" sz="1200" b="1" i="0" u="none" strike="noStrike" kern="1200" cap="none" spc="0" normalizeH="0" baseline="30000" noProof="0">
                <a:ln>
                  <a:noFill/>
                </a:ln>
                <a:solidFill>
                  <a:srgbClr val="000000"/>
                </a:solidFill>
                <a:effectLst/>
                <a:uLnTx/>
                <a:uFillTx/>
                <a:latin typeface="open sans"/>
                <a:ea typeface="Calibri"/>
                <a:cs typeface="Calibri"/>
              </a:rPr>
              <a:t>1</a:t>
            </a:r>
            <a:endParaRPr lang="en-GB" sz="1200" b="1" i="0" u="none" strike="noStrike" kern="1200" cap="none" spc="0" normalizeH="0" baseline="30000" noProof="0">
              <a:ln>
                <a:noFill/>
              </a:ln>
              <a:solidFill>
                <a:srgbClr val="000000"/>
              </a:solidFill>
              <a:effectLst/>
              <a:uLnTx/>
              <a:uFillTx/>
              <a:latin typeface="open sans"/>
              <a:ea typeface="Calibri"/>
              <a:cs typeface="Calibri"/>
            </a:endParaRPr>
          </a:p>
        </p:txBody>
      </p:sp>
      <p:sp>
        <p:nvSpPr>
          <p:cNvPr id="12" name="TextBox 1">
            <a:extLst>
              <a:ext uri="{FF2B5EF4-FFF2-40B4-BE49-F238E27FC236}">
                <a16:creationId xmlns:a16="http://schemas.microsoft.com/office/drawing/2014/main" id="{44179E67-465B-2979-1FFA-8339FB14B733}"/>
              </a:ext>
            </a:extLst>
          </p:cNvPr>
          <p:cNvSpPr txBox="1"/>
          <p:nvPr/>
        </p:nvSpPr>
        <p:spPr>
          <a:xfrm>
            <a:off x="8917497" y="4095815"/>
            <a:ext cx="2999812" cy="2492990"/>
          </a:xfrm>
          <a:prstGeom prst="rect">
            <a:avLst/>
          </a:prstGeom>
          <a:solidFill>
            <a:schemeClr val="bg1"/>
          </a:solidFill>
          <a:ln>
            <a:solidFill>
              <a:srgbClr val="15375D"/>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a:ln>
                  <a:noFill/>
                </a:ln>
                <a:solidFill>
                  <a:srgbClr val="15375E"/>
                </a:solidFill>
                <a:effectLst/>
                <a:uLnTx/>
                <a:uFillTx/>
                <a:latin typeface="open sans"/>
                <a:ea typeface="open sans"/>
                <a:cs typeface="Calibri"/>
                <a:hlinkClick r:id="rId2">
                  <a:extLst>
                    <a:ext uri="{A12FA001-AC4F-418D-AE19-62706E023703}">
                      <ahyp:hlinkClr xmlns:ahyp="http://schemas.microsoft.com/office/drawing/2018/hyperlinkcolor" val="tx"/>
                    </a:ext>
                  </a:extLst>
                </a:hlinkClick>
              </a:rPr>
              <a:t>NICE NG238: Cardiovascular disease: risk assessment and reduction, including lipid modification </a:t>
            </a:r>
            <a:endParaRPr lang="en-GB" sz="1200" b="1" i="0" u="none" strike="noStrike" kern="1200" cap="none" spc="0" normalizeH="0" baseline="0" noProof="0">
              <a:ln>
                <a:noFill/>
              </a:ln>
              <a:solidFill>
                <a:srgbClr val="15375E"/>
              </a:solidFill>
              <a:effectLst/>
              <a:uLnTx/>
              <a:uFillTx/>
              <a:latin typeface="open sans"/>
              <a:ea typeface="open sans"/>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High cardiovascular risk:</a:t>
            </a:r>
            <a:r>
              <a:rPr kumimoji="0" lang="en-US" sz="1200" b="0" i="0" u="none" strike="noStrike" kern="1200" cap="none" spc="0" normalizeH="0" baseline="0" noProof="0">
                <a:ln>
                  <a:noFill/>
                </a:ln>
                <a:solidFill>
                  <a:srgbClr val="000000"/>
                </a:solidFill>
                <a:effectLst/>
                <a:uLnTx/>
                <a:uFillTx/>
                <a:latin typeface="open sans"/>
                <a:ea typeface="open sans"/>
                <a:cs typeface="Calibri"/>
              </a:rPr>
              <a:t>​</a:t>
            </a:r>
            <a:endParaRPr lang="en-US" sz="1200" b="0" i="0" u="none" strike="noStrike" kern="1200" cap="none" spc="0" normalizeH="0" baseline="0" noProof="0">
              <a:ln>
                <a:noFill/>
              </a:ln>
              <a:solidFill>
                <a:srgbClr val="000000"/>
              </a:solidFill>
              <a:effectLst/>
              <a:uLnTx/>
              <a:uFillTx/>
              <a:latin typeface="open sans"/>
              <a:ea typeface="open sans"/>
              <a:cs typeface="Calibri"/>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err="1">
                <a:ln>
                  <a:noFill/>
                </a:ln>
                <a:solidFill>
                  <a:srgbClr val="000000"/>
                </a:solidFill>
                <a:effectLst/>
                <a:uLnTx/>
                <a:uFillTx/>
                <a:latin typeface="open sans"/>
                <a:ea typeface="open sans"/>
                <a:cs typeface="Calibri"/>
              </a:rPr>
              <a:t>QRisk</a:t>
            </a:r>
            <a:r>
              <a:rPr kumimoji="0" lang="en-GB" sz="1200" b="0" i="0" u="none" strike="noStrike" kern="1200" cap="none" spc="0" normalizeH="0" baseline="0" noProof="0">
                <a:ln>
                  <a:noFill/>
                </a:ln>
                <a:solidFill>
                  <a:srgbClr val="000000"/>
                </a:solidFill>
                <a:effectLst/>
                <a:uLnTx/>
                <a:uFillTx/>
                <a:latin typeface="open sans"/>
                <a:ea typeface="open sans"/>
                <a:cs typeface="Calibri"/>
              </a:rPr>
              <a:t> &gt;10% in ten years</a:t>
            </a:r>
            <a:r>
              <a:rPr kumimoji="0" lang="en-US" sz="1200" b="0" i="0" u="none" strike="noStrike" kern="1200" cap="none" spc="0" normalizeH="0" baseline="0" noProof="0">
                <a:ln>
                  <a:noFill/>
                </a:ln>
                <a:solidFill>
                  <a:srgbClr val="000000"/>
                </a:solidFill>
                <a:effectLst/>
                <a:uLnTx/>
                <a:uFillTx/>
                <a:latin typeface="open sans"/>
                <a:ea typeface="open sans"/>
                <a:cs typeface="Calibri"/>
              </a:rPr>
              <a:t>​</a:t>
            </a:r>
            <a:endParaRPr lang="en-US" sz="1200" b="0" i="0" u="none" strike="noStrike" kern="1200" cap="none" spc="0" normalizeH="0" baseline="0" noProof="0">
              <a:ln>
                <a:noFill/>
              </a:ln>
              <a:solidFill>
                <a:srgbClr val="000000"/>
              </a:solidFill>
              <a:effectLst/>
              <a:uLnTx/>
              <a:uFillTx/>
              <a:latin typeface="open sans"/>
              <a:ea typeface="open sans"/>
              <a:cs typeface="Calibri"/>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CKD 3-5</a:t>
            </a:r>
            <a:r>
              <a:rPr kumimoji="0" lang="en-US" sz="1200" b="0" i="0" u="none" strike="noStrike" kern="1200" cap="none" spc="0" normalizeH="0" baseline="0" noProof="0">
                <a:ln>
                  <a:noFill/>
                </a:ln>
                <a:solidFill>
                  <a:srgbClr val="000000"/>
                </a:solidFill>
                <a:effectLst/>
                <a:uLnTx/>
                <a:uFillTx/>
                <a:latin typeface="open sans"/>
                <a:ea typeface="open sans"/>
                <a:cs typeface="Calibri"/>
              </a:rPr>
              <a:t>​</a:t>
            </a:r>
            <a:endParaRPr lang="en-US" sz="1200" b="0" i="0" u="none" strike="noStrike" kern="1200" cap="none" spc="0" normalizeH="0" baseline="0" noProof="0">
              <a:ln>
                <a:noFill/>
              </a:ln>
              <a:solidFill>
                <a:srgbClr val="000000"/>
              </a:solidFill>
              <a:effectLst/>
              <a:uLnTx/>
              <a:uFillTx/>
              <a:latin typeface="open sans"/>
              <a:ea typeface="open sans"/>
              <a:cs typeface="Calibri"/>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Type 1 Diabetes for &gt;10 years or over age 40</a:t>
            </a:r>
            <a:endParaRPr lang="en-GB" sz="1200" b="0" i="0" u="none" strike="noStrike" kern="1200" cap="none" spc="0" normalizeH="0" baseline="0" noProof="0">
              <a:ln>
                <a:noFill/>
              </a:ln>
              <a:solidFill>
                <a:srgbClr val="000000"/>
              </a:solidFill>
              <a:effectLst/>
              <a:uLnTx/>
              <a:uFillTx/>
              <a:latin typeface="open sans"/>
              <a:ea typeface="open sans"/>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1200" b="0" i="0" u="none" strike="noStrike" kern="1200" cap="none" spc="0" normalizeH="0" baseline="0" noProof="0">
                <a:ln>
                  <a:noFill/>
                </a:ln>
                <a:solidFill>
                  <a:prstClr val="black"/>
                </a:solidFill>
                <a:effectLst/>
                <a:uLnTx/>
                <a:uFillTx/>
                <a:latin typeface="open sans"/>
                <a:ea typeface="open sans"/>
                <a:cs typeface="Calibri"/>
              </a:rPr>
              <a:t>See </a:t>
            </a:r>
            <a:r>
              <a:rPr kumimoji="0" lang="en-GB" sz="1200" b="1" i="0" u="none" strike="noStrike" kern="1200" cap="none" spc="0" normalizeH="0" baseline="0" noProof="0">
                <a:ln>
                  <a:noFill/>
                </a:ln>
                <a:solidFill>
                  <a:srgbClr val="15375E"/>
                </a:solidFill>
                <a:effectLst/>
                <a:uLnTx/>
                <a:uFillTx/>
                <a:latin typeface="open sans"/>
                <a:ea typeface="open sans"/>
                <a:cs typeface="Calibri"/>
                <a:hlinkClick r:id="rId3">
                  <a:extLst>
                    <a:ext uri="{A12FA001-AC4F-418D-AE19-62706E023703}">
                      <ahyp:hlinkClr xmlns:ahyp="http://schemas.microsoft.com/office/drawing/2018/hyperlinkcolor" val="tx"/>
                    </a:ext>
                  </a:extLst>
                </a:hlinkClick>
              </a:rPr>
              <a:t>statin intensity table</a:t>
            </a:r>
            <a:r>
              <a:rPr kumimoji="0" lang="en-GB" sz="1200" b="0" i="0" u="none" strike="noStrike" kern="1200" cap="none" spc="0" normalizeH="0" baseline="0" noProof="0">
                <a:ln>
                  <a:noFill/>
                </a:ln>
                <a:solidFill>
                  <a:srgbClr val="15375E"/>
                </a:solidFill>
                <a:effectLst/>
                <a:uLnTx/>
                <a:uFillTx/>
                <a:latin typeface="open sans"/>
                <a:ea typeface="open sans"/>
                <a:cs typeface="Calibri"/>
              </a:rPr>
              <a:t>. </a:t>
            </a:r>
            <a:endParaRPr lang="en-GB" sz="1200" b="0" i="0" u="none" strike="noStrike" kern="1200" cap="none" spc="0" normalizeH="0" baseline="0" noProof="0">
              <a:ln>
                <a:noFill/>
              </a:ln>
              <a:solidFill>
                <a:srgbClr val="15375E"/>
              </a:solidFill>
              <a:effectLst/>
              <a:uLnTx/>
              <a:uFillTx/>
              <a:latin typeface="open sans"/>
              <a:ea typeface="open sans"/>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Use shared-decision making and incorporate patient preference in treatment and care decisions.</a:t>
            </a:r>
            <a:endParaRPr lang="en-GB" sz="1200" b="0" i="0" u="none" strike="noStrike" kern="1200" cap="none" spc="0" normalizeH="0" baseline="0" noProof="0">
              <a:ln>
                <a:noFill/>
              </a:ln>
              <a:solidFill>
                <a:srgbClr val="000000"/>
              </a:solidFill>
              <a:effectLst/>
              <a:uLnTx/>
              <a:uFillTx/>
              <a:latin typeface="open sans"/>
              <a:ea typeface="open sans"/>
              <a:cs typeface="Calibri"/>
            </a:endParaRPr>
          </a:p>
        </p:txBody>
      </p:sp>
      <p:sp>
        <p:nvSpPr>
          <p:cNvPr id="13" name="TextBox 57">
            <a:extLst>
              <a:ext uri="{FF2B5EF4-FFF2-40B4-BE49-F238E27FC236}">
                <a16:creationId xmlns:a16="http://schemas.microsoft.com/office/drawing/2014/main" id="{81DFD136-E479-4335-AF28-48F9D93ACD82}"/>
              </a:ext>
            </a:extLst>
          </p:cNvPr>
          <p:cNvSpPr txBox="1"/>
          <p:nvPr/>
        </p:nvSpPr>
        <p:spPr>
          <a:xfrm>
            <a:off x="359023" y="1528457"/>
            <a:ext cx="8237546" cy="276999"/>
          </a:xfrm>
          <a:prstGeom prst="rect">
            <a:avLst/>
          </a:prstGeom>
          <a:solidFill>
            <a:srgbClr val="A3CD38">
              <a:alpha val="40000"/>
            </a:srgb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panose="020B0604020202020204"/>
                <a:ea typeface="+mn-ea"/>
                <a:cs typeface="+mn-cs"/>
              </a:rPr>
              <a:t>Review and re-enforce lifestyle and diet measures  </a:t>
            </a:r>
          </a:p>
        </p:txBody>
      </p:sp>
      <p:sp>
        <p:nvSpPr>
          <p:cNvPr id="2" name="TextBox 31">
            <a:extLst>
              <a:ext uri="{FF2B5EF4-FFF2-40B4-BE49-F238E27FC236}">
                <a16:creationId xmlns:a16="http://schemas.microsoft.com/office/drawing/2014/main" id="{B07EA9AC-EB5D-41CF-A96C-8CDEC92C8D78}"/>
              </a:ext>
            </a:extLst>
          </p:cNvPr>
          <p:cNvSpPr txBox="1"/>
          <p:nvPr/>
        </p:nvSpPr>
        <p:spPr>
          <a:xfrm>
            <a:off x="359023" y="1858478"/>
            <a:ext cx="8237546"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Is patient on high intensity statin? (atorvastatin 20mg or equivalent)</a:t>
            </a:r>
          </a:p>
        </p:txBody>
      </p:sp>
      <p:sp>
        <p:nvSpPr>
          <p:cNvPr id="3" name="TextBox 33">
            <a:extLst>
              <a:ext uri="{FF2B5EF4-FFF2-40B4-BE49-F238E27FC236}">
                <a16:creationId xmlns:a16="http://schemas.microsoft.com/office/drawing/2014/main" id="{119B0418-B8B1-4FA4-A92C-8A074DE0049D}"/>
              </a:ext>
            </a:extLst>
          </p:cNvPr>
          <p:cNvSpPr txBox="1"/>
          <p:nvPr/>
        </p:nvSpPr>
        <p:spPr>
          <a:xfrm>
            <a:off x="2462430" y="2476504"/>
            <a:ext cx="6134139"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Initiate atorvastatin 20mg/day</a:t>
            </a:r>
            <a:r>
              <a:rPr kumimoji="0" lang="en-GB" sz="1200" b="0" i="0" u="none" strike="noStrike" kern="1200" cap="none" spc="0" normalizeH="0" baseline="30000" noProof="0">
                <a:ln>
                  <a:noFill/>
                </a:ln>
                <a:solidFill>
                  <a:srgbClr val="000000"/>
                </a:solidFill>
                <a:effectLst/>
                <a:uLnTx/>
                <a:uFillTx/>
                <a:latin typeface="open sans"/>
                <a:ea typeface="open sans"/>
                <a:cs typeface="Calibri"/>
              </a:rPr>
              <a:t>3,4</a:t>
            </a:r>
          </a:p>
        </p:txBody>
      </p:sp>
      <p:sp>
        <p:nvSpPr>
          <p:cNvPr id="17" name="TextBox 34">
            <a:extLst>
              <a:ext uri="{FF2B5EF4-FFF2-40B4-BE49-F238E27FC236}">
                <a16:creationId xmlns:a16="http://schemas.microsoft.com/office/drawing/2014/main" id="{8ED1E8E2-C4A9-4CD9-BF98-F18561A808C4}"/>
              </a:ext>
            </a:extLst>
          </p:cNvPr>
          <p:cNvSpPr txBox="1"/>
          <p:nvPr/>
        </p:nvSpPr>
        <p:spPr>
          <a:xfrm>
            <a:off x="405008" y="3098163"/>
            <a:ext cx="6123067"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After 3 months - has non-HDL-C reduced by 40% or more from baseline?</a:t>
            </a:r>
            <a:r>
              <a:rPr kumimoji="0" lang="en-GB" sz="1200" b="0" i="0" u="none" strike="noStrike" kern="1200" cap="none" spc="0" normalizeH="0" baseline="30000" noProof="0">
                <a:ln>
                  <a:noFill/>
                </a:ln>
                <a:solidFill>
                  <a:srgbClr val="000000"/>
                </a:solidFill>
                <a:effectLst/>
                <a:uLnTx/>
                <a:uFillTx/>
                <a:latin typeface="open sans"/>
                <a:ea typeface="open sans"/>
                <a:cs typeface="Calibri"/>
              </a:rPr>
              <a:t>1</a:t>
            </a:r>
            <a:r>
              <a:rPr kumimoji="0" lang="en-GB" sz="1200" b="0" i="0" u="none" strike="noStrike" kern="1200" cap="none" spc="0" normalizeH="0" baseline="0" noProof="0">
                <a:ln>
                  <a:noFill/>
                </a:ln>
                <a:solidFill>
                  <a:srgbClr val="000000"/>
                </a:solidFill>
                <a:effectLst/>
                <a:uLnTx/>
                <a:uFillTx/>
                <a:latin typeface="open sans"/>
                <a:ea typeface="open sans"/>
                <a:cs typeface="Calibri"/>
              </a:rPr>
              <a:t> </a:t>
            </a:r>
          </a:p>
        </p:txBody>
      </p:sp>
      <p:sp>
        <p:nvSpPr>
          <p:cNvPr id="18" name="TextBox 12">
            <a:extLst>
              <a:ext uri="{FF2B5EF4-FFF2-40B4-BE49-F238E27FC236}">
                <a16:creationId xmlns:a16="http://schemas.microsoft.com/office/drawing/2014/main" id="{7D7C61DB-307D-F701-56F4-7D85230A828B}"/>
              </a:ext>
            </a:extLst>
          </p:cNvPr>
          <p:cNvSpPr txBox="1"/>
          <p:nvPr/>
        </p:nvSpPr>
        <p:spPr>
          <a:xfrm>
            <a:off x="6762307" y="4373796"/>
            <a:ext cx="1934329" cy="1384995"/>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a:ea typeface="open sans"/>
                <a:cs typeface="Calibri"/>
              </a:rPr>
              <a:t>If statin intolerant – offer </a:t>
            </a:r>
            <a:r>
              <a:rPr kumimoji="0" lang="en-GB" sz="1200" b="1" i="0" u="none" strike="noStrike" kern="1200" cap="none" spc="0" normalizeH="0" baseline="0" noProof="0">
                <a:ln>
                  <a:noFill/>
                </a:ln>
                <a:solidFill>
                  <a:srgbClr val="002060"/>
                </a:solidFill>
                <a:effectLst/>
                <a:uLnTx/>
                <a:uFillTx/>
                <a:latin typeface="open sans"/>
                <a:ea typeface="open sans"/>
                <a:cs typeface="Calibri"/>
                <a:hlinkClick r:id="rId4">
                  <a:extLst>
                    <a:ext uri="{A12FA001-AC4F-418D-AE19-62706E023703}">
                      <ahyp:hlinkClr xmlns:ahyp="http://schemas.microsoft.com/office/drawing/2018/hyperlinkcolor" val="tx"/>
                    </a:ext>
                  </a:extLst>
                </a:hlinkClick>
              </a:rPr>
              <a:t>ezetimibe</a:t>
            </a:r>
            <a:r>
              <a:rPr kumimoji="0" lang="en-GB" sz="1200" b="1" i="0" u="none" strike="noStrike" kern="1200" cap="none" spc="0" normalizeH="0" baseline="0" noProof="0">
                <a:ln>
                  <a:noFill/>
                </a:ln>
                <a:solidFill>
                  <a:srgbClr val="000000"/>
                </a:solidFill>
                <a:effectLst/>
                <a:uLnTx/>
                <a:uFillTx/>
                <a:latin typeface="open sans"/>
                <a:ea typeface="open sans"/>
                <a:cs typeface="Calibri"/>
              </a:rPr>
              <a:t>.   </a:t>
            </a:r>
            <a:r>
              <a:rPr kumimoji="0" lang="en-GB" sz="1200" b="0" i="0" u="none" strike="noStrike" kern="1200" cap="none" spc="0" normalizeH="0" baseline="0" noProof="0">
                <a:ln>
                  <a:noFill/>
                </a:ln>
                <a:solidFill>
                  <a:srgbClr val="000000"/>
                </a:solidFill>
                <a:effectLst/>
                <a:uLnTx/>
                <a:uFillTx/>
                <a:latin typeface="open sans"/>
                <a:ea typeface="open sans"/>
                <a:cs typeface="Calibri"/>
              </a:rPr>
              <a:t>Reassess within three months and, if not achieving target, </a:t>
            </a:r>
            <a:r>
              <a:rPr kumimoji="0" lang="en-GB" sz="1200" b="1" i="0" u="none" strike="noStrike" kern="1200" cap="none" spc="0" normalizeH="0" baseline="0" noProof="0">
                <a:ln>
                  <a:noFill/>
                </a:ln>
                <a:solidFill>
                  <a:srgbClr val="000000"/>
                </a:solidFill>
                <a:effectLst/>
                <a:uLnTx/>
                <a:uFillTx/>
                <a:latin typeface="open sans"/>
                <a:ea typeface="open sans"/>
                <a:cs typeface="Calibri"/>
              </a:rPr>
              <a:t>consider</a:t>
            </a:r>
            <a:r>
              <a:rPr kumimoji="0" lang="en-GB" sz="1200" b="1" i="0" u="none" strike="noStrike" kern="1200" cap="none" spc="0" normalizeH="0" baseline="0" noProof="0">
                <a:ln>
                  <a:noFill/>
                </a:ln>
                <a:solidFill>
                  <a:srgbClr val="A3CD38"/>
                </a:solidFill>
                <a:effectLst/>
                <a:uLnTx/>
                <a:uFillTx/>
                <a:latin typeface="open sans"/>
                <a:ea typeface="open sans"/>
                <a:cs typeface="Calibri"/>
                <a:hlinkClick r:id="rId5">
                  <a:extLst>
                    <a:ext uri="{A12FA001-AC4F-418D-AE19-62706E023703}">
                      <ahyp:hlinkClr xmlns:ahyp="http://schemas.microsoft.com/office/drawing/2018/hyperlinkcolor" val="tx"/>
                    </a:ext>
                  </a:extLst>
                </a:hlinkClick>
              </a:rPr>
              <a:t> </a:t>
            </a:r>
            <a:r>
              <a:rPr kumimoji="0" lang="en-GB" sz="1200" b="1" i="0" u="none" strike="noStrike" kern="1200" cap="none" spc="0" normalizeH="0" baseline="0" noProof="0">
                <a:ln>
                  <a:noFill/>
                </a:ln>
                <a:solidFill>
                  <a:srgbClr val="002060"/>
                </a:solidFill>
                <a:effectLst/>
                <a:uLnTx/>
                <a:uFillTx/>
                <a:latin typeface="open sans"/>
                <a:ea typeface="open sans"/>
                <a:cs typeface="Calibri"/>
                <a:hlinkClick r:id="rId5">
                  <a:extLst>
                    <a:ext uri="{A12FA001-AC4F-418D-AE19-62706E023703}">
                      <ahyp:hlinkClr xmlns:ahyp="http://schemas.microsoft.com/office/drawing/2018/hyperlinkcolor" val="tx"/>
                    </a:ext>
                  </a:extLst>
                </a:hlinkClick>
              </a:rPr>
              <a:t>bempedoic acid</a:t>
            </a:r>
            <a:r>
              <a:rPr kumimoji="0" lang="en-GB" sz="1200" b="1" i="0" u="none" strike="noStrike" kern="1200" cap="none" spc="0" normalizeH="0" baseline="30000" noProof="0">
                <a:ln>
                  <a:noFill/>
                </a:ln>
                <a:solidFill>
                  <a:srgbClr val="002060"/>
                </a:solidFill>
                <a:effectLst/>
                <a:uLnTx/>
                <a:uFillTx/>
                <a:latin typeface="open sans"/>
                <a:ea typeface="open sans"/>
                <a:cs typeface="Calibri"/>
              </a:rPr>
              <a:t>1</a:t>
            </a:r>
            <a:endParaRPr kumimoji="0" lang="en-GB" sz="1200" b="0" i="0" u="none" strike="noStrike" kern="1200" cap="none" spc="0" normalizeH="0" baseline="30000" noProof="0">
              <a:ln>
                <a:noFill/>
              </a:ln>
              <a:solidFill>
                <a:srgbClr val="002060"/>
              </a:solidFill>
              <a:effectLst/>
              <a:uLnTx/>
              <a:uFillTx/>
              <a:latin typeface="open sans"/>
              <a:ea typeface="open sans"/>
              <a:cs typeface="Calibri"/>
            </a:endParaRPr>
          </a:p>
        </p:txBody>
      </p:sp>
      <p:sp>
        <p:nvSpPr>
          <p:cNvPr id="19" name="TextBox 36">
            <a:extLst>
              <a:ext uri="{FF2B5EF4-FFF2-40B4-BE49-F238E27FC236}">
                <a16:creationId xmlns:a16="http://schemas.microsoft.com/office/drawing/2014/main" id="{265DAEDA-B8E4-450C-B0FA-0022A9862050}"/>
              </a:ext>
            </a:extLst>
          </p:cNvPr>
          <p:cNvSpPr txBox="1"/>
          <p:nvPr/>
        </p:nvSpPr>
        <p:spPr>
          <a:xfrm>
            <a:off x="2462429" y="3728305"/>
            <a:ext cx="4065645"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Check adherence and lifestyle measures </a:t>
            </a:r>
          </a:p>
        </p:txBody>
      </p:sp>
      <p:sp>
        <p:nvSpPr>
          <p:cNvPr id="20" name="TextBox 37">
            <a:extLst>
              <a:ext uri="{FF2B5EF4-FFF2-40B4-BE49-F238E27FC236}">
                <a16:creationId xmlns:a16="http://schemas.microsoft.com/office/drawing/2014/main" id="{7E7C286E-D223-49D6-A81D-6F9B66FA91B9}"/>
              </a:ext>
            </a:extLst>
          </p:cNvPr>
          <p:cNvSpPr txBox="1"/>
          <p:nvPr/>
        </p:nvSpPr>
        <p:spPr>
          <a:xfrm>
            <a:off x="2462429" y="4375173"/>
            <a:ext cx="4065646" cy="830997"/>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Consider titrating statin up to atorvastatin 80mg or equivalent taking into account </a:t>
            </a:r>
            <a:endParaRPr lang="en-GB" sz="1200" b="0" i="0" u="none" strike="noStrike" kern="1200" cap="none" spc="0" normalizeH="0" baseline="0" noProof="0">
              <a:ln>
                <a:noFill/>
              </a:ln>
              <a:solidFill>
                <a:srgbClr val="000000"/>
              </a:solidFill>
              <a:effectLst/>
              <a:uLnTx/>
              <a:uFillTx/>
              <a:latin typeface="open sans"/>
              <a:ea typeface="open sans"/>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patient preferences, co-morbidities, polypharmacy, frailty and life expectancy</a:t>
            </a:r>
            <a:r>
              <a:rPr kumimoji="0" lang="en-GB" sz="1200" b="0" i="0" u="none" strike="noStrike" kern="1200" cap="none" spc="0" normalizeH="0" baseline="30000" noProof="0">
                <a:ln>
                  <a:noFill/>
                </a:ln>
                <a:solidFill>
                  <a:srgbClr val="000000"/>
                </a:solidFill>
                <a:effectLst/>
                <a:uLnTx/>
                <a:uFillTx/>
                <a:latin typeface="open sans"/>
                <a:ea typeface="open sans"/>
                <a:cs typeface="Calibri"/>
              </a:rPr>
              <a:t>3,4</a:t>
            </a:r>
            <a:endParaRPr lang="en-GB" sz="1200" b="0" i="0" u="none" strike="noStrike" kern="1200" cap="none" spc="0" normalizeH="0" baseline="30000" noProof="0">
              <a:ln>
                <a:noFill/>
              </a:ln>
              <a:solidFill>
                <a:srgbClr val="000000"/>
              </a:solidFill>
              <a:effectLst/>
              <a:uLnTx/>
              <a:uFillTx/>
              <a:latin typeface="open sans"/>
              <a:ea typeface="open sans"/>
              <a:cs typeface="Calibri"/>
            </a:endParaRPr>
          </a:p>
        </p:txBody>
      </p:sp>
      <p:sp>
        <p:nvSpPr>
          <p:cNvPr id="23" name="TextBox 38">
            <a:extLst>
              <a:ext uri="{FF2B5EF4-FFF2-40B4-BE49-F238E27FC236}">
                <a16:creationId xmlns:a16="http://schemas.microsoft.com/office/drawing/2014/main" id="{98D433CE-5FF6-48D2-8177-9599C3342EEB}"/>
              </a:ext>
            </a:extLst>
          </p:cNvPr>
          <p:cNvSpPr txBox="1"/>
          <p:nvPr/>
        </p:nvSpPr>
        <p:spPr>
          <a:xfrm>
            <a:off x="2462333" y="5545261"/>
            <a:ext cx="4065646" cy="461665"/>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Calibri"/>
              </a:rPr>
              <a:t>If non-HDL cholesterol has not fallen by 40% or more from baseline,  consider adding ezetimibe 10mg daily</a:t>
            </a:r>
            <a:r>
              <a:rPr kumimoji="0" lang="en-GB" sz="1200" b="0" i="0" u="none" strike="noStrike" kern="1200" cap="none" spc="0" normalizeH="0" baseline="30000" noProof="0">
                <a:ln>
                  <a:noFill/>
                </a:ln>
                <a:solidFill>
                  <a:srgbClr val="000000"/>
                </a:solidFill>
                <a:effectLst/>
                <a:uLnTx/>
                <a:uFillTx/>
                <a:latin typeface="open sans"/>
                <a:ea typeface="open sans"/>
                <a:cs typeface="Calibri"/>
              </a:rPr>
              <a:t>4</a:t>
            </a:r>
            <a:r>
              <a:rPr kumimoji="0" lang="en-GB" sz="1200" b="0" i="0" u="none" strike="noStrike" kern="1200" cap="none" spc="0" normalizeH="0" baseline="0" noProof="0">
                <a:ln>
                  <a:noFill/>
                </a:ln>
                <a:solidFill>
                  <a:srgbClr val="000000"/>
                </a:solidFill>
                <a:effectLst/>
                <a:uLnTx/>
                <a:uFillTx/>
                <a:latin typeface="open sans"/>
                <a:ea typeface="open sans"/>
                <a:cs typeface="Calibri"/>
              </a:rPr>
              <a:t>  </a:t>
            </a:r>
          </a:p>
        </p:txBody>
      </p:sp>
      <p:sp>
        <p:nvSpPr>
          <p:cNvPr id="25" name="TextBox 40">
            <a:extLst>
              <a:ext uri="{FF2B5EF4-FFF2-40B4-BE49-F238E27FC236}">
                <a16:creationId xmlns:a16="http://schemas.microsoft.com/office/drawing/2014/main" id="{1EE0C430-8640-40C1-BB45-AD81A531E2FB}"/>
              </a:ext>
            </a:extLst>
          </p:cNvPr>
          <p:cNvSpPr txBox="1"/>
          <p:nvPr/>
        </p:nvSpPr>
        <p:spPr>
          <a:xfrm>
            <a:off x="359023" y="6346017"/>
            <a:ext cx="8337613" cy="276999"/>
          </a:xfrm>
          <a:prstGeom prst="rect">
            <a:avLst/>
          </a:prstGeom>
          <a:solidFill>
            <a:srgbClr val="A3CD38">
              <a:alpha val="40000"/>
            </a:srgbClr>
          </a:solid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panose="020B0604020202020204"/>
                <a:ea typeface="+mn-ea"/>
                <a:cs typeface="+mn-cs"/>
              </a:rPr>
              <a:t>Review annually, assessing adherence to drugs, diet and lifestyle </a:t>
            </a:r>
          </a:p>
        </p:txBody>
      </p:sp>
      <p:sp>
        <p:nvSpPr>
          <p:cNvPr id="26" name="TextBox 51">
            <a:extLst>
              <a:ext uri="{FF2B5EF4-FFF2-40B4-BE49-F238E27FC236}">
                <a16:creationId xmlns:a16="http://schemas.microsoft.com/office/drawing/2014/main" id="{E7916BB4-6892-4223-A799-6E767B84E9A1}"/>
              </a:ext>
            </a:extLst>
          </p:cNvPr>
          <p:cNvSpPr txBox="1"/>
          <p:nvPr/>
        </p:nvSpPr>
        <p:spPr>
          <a:xfrm>
            <a:off x="464600" y="4652171"/>
            <a:ext cx="470746"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Open Sans" panose="020B0604020202020204"/>
                <a:ea typeface="+mn-ea"/>
                <a:cs typeface="+mn-cs"/>
              </a:rPr>
              <a:t>Yes</a:t>
            </a:r>
          </a:p>
        </p:txBody>
      </p:sp>
      <p:sp>
        <p:nvSpPr>
          <p:cNvPr id="27" name="TextBox 51">
            <a:extLst>
              <a:ext uri="{FF2B5EF4-FFF2-40B4-BE49-F238E27FC236}">
                <a16:creationId xmlns:a16="http://schemas.microsoft.com/office/drawing/2014/main" id="{E7916BB4-6892-4223-A799-6E767B84E9A1}"/>
              </a:ext>
            </a:extLst>
          </p:cNvPr>
          <p:cNvSpPr txBox="1"/>
          <p:nvPr/>
        </p:nvSpPr>
        <p:spPr>
          <a:xfrm>
            <a:off x="475064" y="2471464"/>
            <a:ext cx="470746"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Open Sans" panose="020B0604020202020204"/>
                <a:ea typeface="+mn-ea"/>
                <a:cs typeface="+mn-cs"/>
              </a:rPr>
              <a:t>Yes</a:t>
            </a:r>
          </a:p>
        </p:txBody>
      </p:sp>
      <p:sp>
        <p:nvSpPr>
          <p:cNvPr id="28" name="TextBox 48">
            <a:extLst>
              <a:ext uri="{FF2B5EF4-FFF2-40B4-BE49-F238E27FC236}">
                <a16:creationId xmlns:a16="http://schemas.microsoft.com/office/drawing/2014/main" id="{18D98BB6-70EC-4707-81CB-874DB4826E63}"/>
              </a:ext>
            </a:extLst>
          </p:cNvPr>
          <p:cNvSpPr txBox="1"/>
          <p:nvPr/>
        </p:nvSpPr>
        <p:spPr>
          <a:xfrm>
            <a:off x="3923555" y="3410380"/>
            <a:ext cx="402907"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Open Sans" panose="020B0604020202020204"/>
                <a:ea typeface="+mn-ea"/>
                <a:cs typeface="+mn-cs"/>
              </a:rPr>
              <a:t>No</a:t>
            </a:r>
          </a:p>
        </p:txBody>
      </p:sp>
      <p:sp>
        <p:nvSpPr>
          <p:cNvPr id="29" name="TextBox 48">
            <a:extLst>
              <a:ext uri="{FF2B5EF4-FFF2-40B4-BE49-F238E27FC236}">
                <a16:creationId xmlns:a16="http://schemas.microsoft.com/office/drawing/2014/main" id="{18D98BB6-70EC-4707-81CB-874DB4826E63}"/>
              </a:ext>
            </a:extLst>
          </p:cNvPr>
          <p:cNvSpPr txBox="1"/>
          <p:nvPr/>
        </p:nvSpPr>
        <p:spPr>
          <a:xfrm>
            <a:off x="3931509" y="2170695"/>
            <a:ext cx="402907"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Open Sans" panose="020B0604020202020204"/>
                <a:ea typeface="+mn-ea"/>
                <a:cs typeface="+mn-cs"/>
              </a:rPr>
              <a:t>No</a:t>
            </a:r>
          </a:p>
        </p:txBody>
      </p:sp>
      <p:graphicFrame>
        <p:nvGraphicFramePr>
          <p:cNvPr id="30" name="Table 29">
            <a:extLst>
              <a:ext uri="{FF2B5EF4-FFF2-40B4-BE49-F238E27FC236}">
                <a16:creationId xmlns:a16="http://schemas.microsoft.com/office/drawing/2014/main" id="{2E7F69B0-2C4C-165E-7AB1-B32D5B63FFA5}"/>
              </a:ext>
            </a:extLst>
          </p:cNvPr>
          <p:cNvGraphicFramePr>
            <a:graphicFrameLocks noGrp="1"/>
          </p:cNvGraphicFramePr>
          <p:nvPr>
            <p:extLst>
              <p:ext uri="{D42A27DB-BD31-4B8C-83A1-F6EECF244321}">
                <p14:modId xmlns:p14="http://schemas.microsoft.com/office/powerpoint/2010/main" val="2486092883"/>
              </p:ext>
            </p:extLst>
          </p:nvPr>
        </p:nvGraphicFramePr>
        <p:xfrm>
          <a:off x="8917497" y="2955548"/>
          <a:ext cx="2999812" cy="1091522"/>
        </p:xfrm>
        <a:graphic>
          <a:graphicData uri="http://schemas.openxmlformats.org/drawingml/2006/table">
            <a:tbl>
              <a:tblPr firstRow="1" bandRow="1">
                <a:tableStyleId>{5C22544A-7EE6-4342-B048-85BDC9FD1C3A}</a:tableStyleId>
              </a:tblPr>
              <a:tblGrid>
                <a:gridCol w="1499906">
                  <a:extLst>
                    <a:ext uri="{9D8B030D-6E8A-4147-A177-3AD203B41FA5}">
                      <a16:colId xmlns:a16="http://schemas.microsoft.com/office/drawing/2014/main" val="516278962"/>
                    </a:ext>
                  </a:extLst>
                </a:gridCol>
                <a:gridCol w="1499906">
                  <a:extLst>
                    <a:ext uri="{9D8B030D-6E8A-4147-A177-3AD203B41FA5}">
                      <a16:colId xmlns:a16="http://schemas.microsoft.com/office/drawing/2014/main" val="2259040029"/>
                    </a:ext>
                  </a:extLst>
                </a:gridCol>
              </a:tblGrid>
              <a:tr h="5015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FFFFFF"/>
                          </a:solidFill>
                          <a:effectLst/>
                          <a:latin typeface="open sans"/>
                        </a:rPr>
                        <a:t>Optimal High Intensity Statin for Primary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5E"/>
                    </a:solidFill>
                  </a:tcPr>
                </a:tc>
                <a:tc hMerge="1">
                  <a:txBody>
                    <a:bodyPr/>
                    <a:lstStyle/>
                    <a:p>
                      <a:endParaRPr lang="en-GB"/>
                    </a:p>
                  </a:txBody>
                  <a:tcPr/>
                </a:tc>
                <a:extLst>
                  <a:ext uri="{0D108BD9-81ED-4DB2-BD59-A6C34878D82A}">
                    <a16:rowId xmlns:a16="http://schemas.microsoft.com/office/drawing/2014/main" val="4232461431"/>
                  </a:ext>
                </a:extLst>
              </a:tr>
              <a:tr h="295006">
                <a:tc>
                  <a:txBody>
                    <a:bodyPr/>
                    <a:lstStyle/>
                    <a:p>
                      <a:r>
                        <a:rPr lang="en-GB" sz="1200">
                          <a:latin typeface="open sans"/>
                          <a:cs typeface="Calibri"/>
                        </a:rPr>
                        <a:t>Atorvastatin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a:latin typeface="open sans"/>
                          <a:cs typeface="Calibri"/>
                        </a:rPr>
                        <a:t>20mg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706246"/>
                  </a:ext>
                </a:extLst>
              </a:tr>
              <a:tr h="295006">
                <a:tc>
                  <a:txBody>
                    <a:bodyPr/>
                    <a:lstStyle/>
                    <a:p>
                      <a:r>
                        <a:rPr lang="en-GB" sz="1200">
                          <a:latin typeface="open sans"/>
                          <a:cs typeface="Calibri"/>
                        </a:rPr>
                        <a:t>Rosuvastatin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a:latin typeface="open sans"/>
                          <a:cs typeface="Calibri"/>
                        </a:rPr>
                        <a:t>10mg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828164"/>
                  </a:ext>
                </a:extLst>
              </a:tr>
            </a:tbl>
          </a:graphicData>
        </a:graphic>
      </p:graphicFrame>
      <p:sp>
        <p:nvSpPr>
          <p:cNvPr id="31" name="Arrow: Down 30">
            <a:extLst>
              <a:ext uri="{FF2B5EF4-FFF2-40B4-BE49-F238E27FC236}">
                <a16:creationId xmlns:a16="http://schemas.microsoft.com/office/drawing/2014/main" id="{9E403364-2332-0AFD-0F40-A61957A01B70}"/>
              </a:ext>
            </a:extLst>
          </p:cNvPr>
          <p:cNvSpPr/>
          <p:nvPr/>
        </p:nvSpPr>
        <p:spPr>
          <a:xfrm>
            <a:off x="4406036" y="2151464"/>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33" name="Arrow: Down 32">
            <a:extLst>
              <a:ext uri="{FF2B5EF4-FFF2-40B4-BE49-F238E27FC236}">
                <a16:creationId xmlns:a16="http://schemas.microsoft.com/office/drawing/2014/main" id="{5AF13052-5535-AF6E-E6B2-7C38D4EC1214}"/>
              </a:ext>
            </a:extLst>
          </p:cNvPr>
          <p:cNvSpPr/>
          <p:nvPr/>
        </p:nvSpPr>
        <p:spPr>
          <a:xfrm>
            <a:off x="4405149" y="3388320"/>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34" name="Arrow: Down 33">
            <a:extLst>
              <a:ext uri="{FF2B5EF4-FFF2-40B4-BE49-F238E27FC236}">
                <a16:creationId xmlns:a16="http://schemas.microsoft.com/office/drawing/2014/main" id="{3C8A6B43-7A42-AC39-3BA7-D328C32B3302}"/>
              </a:ext>
            </a:extLst>
          </p:cNvPr>
          <p:cNvSpPr/>
          <p:nvPr/>
        </p:nvSpPr>
        <p:spPr>
          <a:xfrm>
            <a:off x="4405149" y="2771056"/>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35" name="Arrow: Down 34">
            <a:extLst>
              <a:ext uri="{FF2B5EF4-FFF2-40B4-BE49-F238E27FC236}">
                <a16:creationId xmlns:a16="http://schemas.microsoft.com/office/drawing/2014/main" id="{F72D3A3A-6022-9BE3-E0E5-62C8DAF7E650}"/>
              </a:ext>
            </a:extLst>
          </p:cNvPr>
          <p:cNvSpPr/>
          <p:nvPr/>
        </p:nvSpPr>
        <p:spPr>
          <a:xfrm>
            <a:off x="4405149" y="4047227"/>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36" name="Arrow: Down 35">
            <a:extLst>
              <a:ext uri="{FF2B5EF4-FFF2-40B4-BE49-F238E27FC236}">
                <a16:creationId xmlns:a16="http://schemas.microsoft.com/office/drawing/2014/main" id="{813EDFA1-8A72-FC4F-0D3F-61DD27348FBE}"/>
              </a:ext>
            </a:extLst>
          </p:cNvPr>
          <p:cNvSpPr/>
          <p:nvPr/>
        </p:nvSpPr>
        <p:spPr>
          <a:xfrm>
            <a:off x="4423491" y="5208975"/>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37" name="Arrow: Down 36">
            <a:extLst>
              <a:ext uri="{FF2B5EF4-FFF2-40B4-BE49-F238E27FC236}">
                <a16:creationId xmlns:a16="http://schemas.microsoft.com/office/drawing/2014/main" id="{474C7B4E-FCCF-7FC4-3D5A-9E1BB3D58F00}"/>
              </a:ext>
            </a:extLst>
          </p:cNvPr>
          <p:cNvSpPr/>
          <p:nvPr/>
        </p:nvSpPr>
        <p:spPr>
          <a:xfrm>
            <a:off x="4423396" y="6016549"/>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38" name="Arrow: Down 37">
            <a:extLst>
              <a:ext uri="{FF2B5EF4-FFF2-40B4-BE49-F238E27FC236}">
                <a16:creationId xmlns:a16="http://schemas.microsoft.com/office/drawing/2014/main" id="{A72A9881-69BE-1D3E-ACCE-A96B6AFF8C11}"/>
              </a:ext>
            </a:extLst>
          </p:cNvPr>
          <p:cNvSpPr/>
          <p:nvPr/>
        </p:nvSpPr>
        <p:spPr>
          <a:xfrm>
            <a:off x="947469" y="2125399"/>
            <a:ext cx="141860" cy="96913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39" name="Arrow: Down 38">
            <a:extLst>
              <a:ext uri="{FF2B5EF4-FFF2-40B4-BE49-F238E27FC236}">
                <a16:creationId xmlns:a16="http://schemas.microsoft.com/office/drawing/2014/main" id="{4C53B1CA-8B40-D4AD-7DF4-3BF3CDB95A50}"/>
              </a:ext>
            </a:extLst>
          </p:cNvPr>
          <p:cNvSpPr/>
          <p:nvPr/>
        </p:nvSpPr>
        <p:spPr>
          <a:xfrm>
            <a:off x="945810" y="3384678"/>
            <a:ext cx="143519" cy="2961339"/>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40" name="Arrow: Down 39">
            <a:extLst>
              <a:ext uri="{FF2B5EF4-FFF2-40B4-BE49-F238E27FC236}">
                <a16:creationId xmlns:a16="http://schemas.microsoft.com/office/drawing/2014/main" id="{B8C63A0E-E042-2436-434E-DE34C29DABAB}"/>
              </a:ext>
            </a:extLst>
          </p:cNvPr>
          <p:cNvSpPr/>
          <p:nvPr/>
        </p:nvSpPr>
        <p:spPr>
          <a:xfrm>
            <a:off x="7647462" y="2755069"/>
            <a:ext cx="144000" cy="161563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41" name="Arrow: Down 40">
            <a:extLst>
              <a:ext uri="{FF2B5EF4-FFF2-40B4-BE49-F238E27FC236}">
                <a16:creationId xmlns:a16="http://schemas.microsoft.com/office/drawing/2014/main" id="{2AEFFFB2-4DFD-18CC-3E33-AF9ADEFC3631}"/>
              </a:ext>
            </a:extLst>
          </p:cNvPr>
          <p:cNvSpPr/>
          <p:nvPr/>
        </p:nvSpPr>
        <p:spPr>
          <a:xfrm>
            <a:off x="7677157" y="5756018"/>
            <a:ext cx="134023" cy="58848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42" name="Rectangle 41">
            <a:extLst>
              <a:ext uri="{FF2B5EF4-FFF2-40B4-BE49-F238E27FC236}">
                <a16:creationId xmlns:a16="http://schemas.microsoft.com/office/drawing/2014/main" id="{289447C2-45D1-302C-E876-CD6FB5383D07}"/>
              </a:ext>
            </a:extLst>
          </p:cNvPr>
          <p:cNvSpPr/>
          <p:nvPr/>
        </p:nvSpPr>
        <p:spPr>
          <a:xfrm>
            <a:off x="6531564" y="3203743"/>
            <a:ext cx="1147797" cy="72000"/>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43" name="Rectangle 42">
            <a:extLst>
              <a:ext uri="{FF2B5EF4-FFF2-40B4-BE49-F238E27FC236}">
                <a16:creationId xmlns:a16="http://schemas.microsoft.com/office/drawing/2014/main" id="{5EFC8A89-64C0-A3D1-6FF2-F20C33677AC7}"/>
              </a:ext>
            </a:extLst>
          </p:cNvPr>
          <p:cNvSpPr/>
          <p:nvPr/>
        </p:nvSpPr>
        <p:spPr>
          <a:xfrm>
            <a:off x="6531564" y="3840401"/>
            <a:ext cx="1147796" cy="72000"/>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mc:AlternateContent xmlns:mc="http://schemas.openxmlformats.org/markup-compatibility/2006" xmlns:p14="http://schemas.microsoft.com/office/powerpoint/2010/main">
        <mc:Choice Requires="p14">
          <p:contentPart p14:bwMode="auto" r:id="rId6">
            <p14:nvContentPartPr>
              <p14:cNvPr id="49" name="Ink 48">
                <a:extLst>
                  <a:ext uri="{FF2B5EF4-FFF2-40B4-BE49-F238E27FC236}">
                    <a16:creationId xmlns:a16="http://schemas.microsoft.com/office/drawing/2014/main" id="{DC5EE0A2-C5F1-509A-391A-5F6AAF8C9209}"/>
                  </a:ext>
                </a:extLst>
              </p14:cNvPr>
              <p14:cNvContentPartPr/>
              <p14:nvPr/>
            </p14:nvContentPartPr>
            <p14:xfrm>
              <a:off x="7684680" y="3238625"/>
              <a:ext cx="360" cy="1080"/>
            </p14:xfrm>
          </p:contentPart>
        </mc:Choice>
        <mc:Fallback xmlns="">
          <p:pic>
            <p:nvPicPr>
              <p:cNvPr id="49" name="Ink 48">
                <a:extLst>
                  <a:ext uri="{FF2B5EF4-FFF2-40B4-BE49-F238E27FC236}">
                    <a16:creationId xmlns:a16="http://schemas.microsoft.com/office/drawing/2014/main" id="{DC5EE0A2-C5F1-509A-391A-5F6AAF8C9209}"/>
                  </a:ext>
                </a:extLst>
              </p:cNvPr>
              <p:cNvPicPr/>
              <p:nvPr/>
            </p:nvPicPr>
            <p:blipFill>
              <a:blip r:embed="rId7"/>
              <a:stretch>
                <a:fillRect/>
              </a:stretch>
            </p:blipFill>
            <p:spPr>
              <a:xfrm>
                <a:off x="7678560" y="3232505"/>
                <a:ext cx="12600" cy="13320"/>
              </a:xfrm>
              <a:prstGeom prst="rect">
                <a:avLst/>
              </a:prstGeom>
            </p:spPr>
          </p:pic>
        </mc:Fallback>
      </mc:AlternateContent>
      <p:grpSp>
        <p:nvGrpSpPr>
          <p:cNvPr id="64" name="Group 63">
            <a:extLst>
              <a:ext uri="{FF2B5EF4-FFF2-40B4-BE49-F238E27FC236}">
                <a16:creationId xmlns:a16="http://schemas.microsoft.com/office/drawing/2014/main" id="{226C9C5C-9461-DAC8-A0A2-10621382771B}"/>
              </a:ext>
            </a:extLst>
          </p:cNvPr>
          <p:cNvGrpSpPr/>
          <p:nvPr/>
        </p:nvGrpSpPr>
        <p:grpSpPr>
          <a:xfrm>
            <a:off x="7671364" y="3217007"/>
            <a:ext cx="29880" cy="46818"/>
            <a:chOff x="7671364" y="2888532"/>
            <a:chExt cx="29880" cy="46818"/>
          </a:xfrm>
        </p:grpSpPr>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E52E6B1D-C0D3-2DE3-6C5D-6516ADF3FC6F}"/>
                    </a:ext>
                  </a:extLst>
                </p14:cNvPr>
                <p14:cNvContentPartPr/>
                <p14:nvPr/>
              </p14:nvContentPartPr>
              <p14:xfrm>
                <a:off x="7680720" y="2914470"/>
                <a:ext cx="7920" cy="20880"/>
              </p14:xfrm>
            </p:contentPart>
          </mc:Choice>
          <mc:Fallback xmlns="">
            <p:pic>
              <p:nvPicPr>
                <p:cNvPr id="50" name="Ink 49">
                  <a:extLst>
                    <a:ext uri="{FF2B5EF4-FFF2-40B4-BE49-F238E27FC236}">
                      <a16:creationId xmlns:a16="http://schemas.microsoft.com/office/drawing/2014/main" id="{E52E6B1D-C0D3-2DE3-6C5D-6516ADF3FC6F}"/>
                    </a:ext>
                  </a:extLst>
                </p:cNvPr>
                <p:cNvPicPr/>
                <p:nvPr/>
              </p:nvPicPr>
              <p:blipFill>
                <a:blip r:embed="rId9"/>
                <a:stretch>
                  <a:fillRect/>
                </a:stretch>
              </p:blipFill>
              <p:spPr>
                <a:xfrm>
                  <a:off x="7674866" y="2908350"/>
                  <a:ext cx="19628"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Ink 50">
                  <a:extLst>
                    <a:ext uri="{FF2B5EF4-FFF2-40B4-BE49-F238E27FC236}">
                      <a16:creationId xmlns:a16="http://schemas.microsoft.com/office/drawing/2014/main" id="{BF4D3474-FF63-8AC8-9EEB-E0E9D445C6AB}"/>
                    </a:ext>
                  </a:extLst>
                </p14:cNvPr>
                <p14:cNvContentPartPr/>
                <p14:nvPr/>
              </p14:nvContentPartPr>
              <p14:xfrm>
                <a:off x="7676760" y="2929590"/>
                <a:ext cx="360" cy="360"/>
              </p14:xfrm>
            </p:contentPart>
          </mc:Choice>
          <mc:Fallback xmlns="">
            <p:pic>
              <p:nvPicPr>
                <p:cNvPr id="51" name="Ink 50">
                  <a:extLst>
                    <a:ext uri="{FF2B5EF4-FFF2-40B4-BE49-F238E27FC236}">
                      <a16:creationId xmlns:a16="http://schemas.microsoft.com/office/drawing/2014/main" id="{BF4D3474-FF63-8AC8-9EEB-E0E9D445C6AB}"/>
                    </a:ext>
                  </a:extLst>
                </p:cNvPr>
                <p:cNvPicPr/>
                <p:nvPr/>
              </p:nvPicPr>
              <p:blipFill>
                <a:blip r:embed="rId11"/>
                <a:stretch>
                  <a:fillRect/>
                </a:stretch>
              </p:blipFill>
              <p:spPr>
                <a:xfrm>
                  <a:off x="7670640" y="29234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Ink 53">
                  <a:extLst>
                    <a:ext uri="{FF2B5EF4-FFF2-40B4-BE49-F238E27FC236}">
                      <a16:creationId xmlns:a16="http://schemas.microsoft.com/office/drawing/2014/main" id="{2CE5E024-4B3C-9200-62B1-85C95DDD76C0}"/>
                    </a:ext>
                  </a:extLst>
                </p14:cNvPr>
                <p14:cNvContentPartPr/>
                <p14:nvPr/>
              </p14:nvContentPartPr>
              <p14:xfrm>
                <a:off x="7672444" y="2906892"/>
                <a:ext cx="9360" cy="15120"/>
              </p14:xfrm>
            </p:contentPart>
          </mc:Choice>
          <mc:Fallback xmlns="">
            <p:pic>
              <p:nvPicPr>
                <p:cNvPr id="54" name="Ink 53">
                  <a:extLst>
                    <a:ext uri="{FF2B5EF4-FFF2-40B4-BE49-F238E27FC236}">
                      <a16:creationId xmlns:a16="http://schemas.microsoft.com/office/drawing/2014/main" id="{2CE5E024-4B3C-9200-62B1-85C95DDD76C0}"/>
                    </a:ext>
                  </a:extLst>
                </p:cNvPr>
                <p:cNvPicPr/>
                <p:nvPr/>
              </p:nvPicPr>
              <p:blipFill>
                <a:blip r:embed="rId13"/>
                <a:stretch>
                  <a:fillRect/>
                </a:stretch>
              </p:blipFill>
              <p:spPr>
                <a:xfrm>
                  <a:off x="7666079" y="2900914"/>
                  <a:ext cx="22090" cy="2707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Ink 54">
                  <a:extLst>
                    <a:ext uri="{FF2B5EF4-FFF2-40B4-BE49-F238E27FC236}">
                      <a16:creationId xmlns:a16="http://schemas.microsoft.com/office/drawing/2014/main" id="{A98C1DFE-96E6-2335-C9AD-5D3B41032976}"/>
                    </a:ext>
                  </a:extLst>
                </p14:cNvPr>
                <p14:cNvContentPartPr/>
                <p14:nvPr/>
              </p14:nvContentPartPr>
              <p14:xfrm>
                <a:off x="7687204" y="2906892"/>
                <a:ext cx="360" cy="360"/>
              </p14:xfrm>
            </p:contentPart>
          </mc:Choice>
          <mc:Fallback xmlns="">
            <p:pic>
              <p:nvPicPr>
                <p:cNvPr id="55" name="Ink 54">
                  <a:extLst>
                    <a:ext uri="{FF2B5EF4-FFF2-40B4-BE49-F238E27FC236}">
                      <a16:creationId xmlns:a16="http://schemas.microsoft.com/office/drawing/2014/main" id="{A98C1DFE-96E6-2335-C9AD-5D3B41032976}"/>
                    </a:ext>
                  </a:extLst>
                </p:cNvPr>
                <p:cNvPicPr/>
                <p:nvPr/>
              </p:nvPicPr>
              <p:blipFill>
                <a:blip r:embed="rId11"/>
                <a:stretch>
                  <a:fillRect/>
                </a:stretch>
              </p:blipFill>
              <p:spPr>
                <a:xfrm>
                  <a:off x="7681084" y="29007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 55">
                  <a:extLst>
                    <a:ext uri="{FF2B5EF4-FFF2-40B4-BE49-F238E27FC236}">
                      <a16:creationId xmlns:a16="http://schemas.microsoft.com/office/drawing/2014/main" id="{4589CCEB-E22C-345D-4DC2-028861517846}"/>
                    </a:ext>
                  </a:extLst>
                </p14:cNvPr>
                <p14:cNvContentPartPr/>
                <p14:nvPr/>
              </p14:nvContentPartPr>
              <p14:xfrm>
                <a:off x="7671364" y="2893932"/>
                <a:ext cx="29880" cy="13320"/>
              </p14:xfrm>
            </p:contentPart>
          </mc:Choice>
          <mc:Fallback xmlns="">
            <p:pic>
              <p:nvPicPr>
                <p:cNvPr id="56" name="Ink 55">
                  <a:extLst>
                    <a:ext uri="{FF2B5EF4-FFF2-40B4-BE49-F238E27FC236}">
                      <a16:creationId xmlns:a16="http://schemas.microsoft.com/office/drawing/2014/main" id="{4589CCEB-E22C-345D-4DC2-028861517846}"/>
                    </a:ext>
                  </a:extLst>
                </p:cNvPr>
                <p:cNvPicPr/>
                <p:nvPr/>
              </p:nvPicPr>
              <p:blipFill>
                <a:blip r:embed="rId16"/>
                <a:stretch>
                  <a:fillRect/>
                </a:stretch>
              </p:blipFill>
              <p:spPr>
                <a:xfrm>
                  <a:off x="7665169" y="2887642"/>
                  <a:ext cx="42269" cy="259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Ink 57">
                  <a:extLst>
                    <a:ext uri="{FF2B5EF4-FFF2-40B4-BE49-F238E27FC236}">
                      <a16:creationId xmlns:a16="http://schemas.microsoft.com/office/drawing/2014/main" id="{34BB5E4D-0DE3-A3A8-6385-B8FA4E97B067}"/>
                    </a:ext>
                  </a:extLst>
                </p14:cNvPr>
                <p14:cNvContentPartPr/>
                <p14:nvPr/>
              </p14:nvContentPartPr>
              <p14:xfrm>
                <a:off x="7678204" y="2892132"/>
                <a:ext cx="6120" cy="360"/>
              </p14:xfrm>
            </p:contentPart>
          </mc:Choice>
          <mc:Fallback xmlns="">
            <p:pic>
              <p:nvPicPr>
                <p:cNvPr id="58" name="Ink 57">
                  <a:extLst>
                    <a:ext uri="{FF2B5EF4-FFF2-40B4-BE49-F238E27FC236}">
                      <a16:creationId xmlns:a16="http://schemas.microsoft.com/office/drawing/2014/main" id="{34BB5E4D-0DE3-A3A8-6385-B8FA4E97B067}"/>
                    </a:ext>
                  </a:extLst>
                </p:cNvPr>
                <p:cNvPicPr/>
                <p:nvPr/>
              </p:nvPicPr>
              <p:blipFill>
                <a:blip r:embed="rId18"/>
                <a:stretch>
                  <a:fillRect/>
                </a:stretch>
              </p:blipFill>
              <p:spPr>
                <a:xfrm>
                  <a:off x="7672084" y="2886012"/>
                  <a:ext cx="18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Ink 58">
                  <a:extLst>
                    <a:ext uri="{FF2B5EF4-FFF2-40B4-BE49-F238E27FC236}">
                      <a16:creationId xmlns:a16="http://schemas.microsoft.com/office/drawing/2014/main" id="{16714776-EC4F-3733-FEEF-368AB1FF2FF9}"/>
                    </a:ext>
                  </a:extLst>
                </p14:cNvPr>
                <p14:cNvContentPartPr/>
                <p14:nvPr/>
              </p14:nvContentPartPr>
              <p14:xfrm>
                <a:off x="7681444" y="2888532"/>
                <a:ext cx="11160" cy="720"/>
              </p14:xfrm>
            </p:contentPart>
          </mc:Choice>
          <mc:Fallback xmlns="">
            <p:pic>
              <p:nvPicPr>
                <p:cNvPr id="59" name="Ink 58">
                  <a:extLst>
                    <a:ext uri="{FF2B5EF4-FFF2-40B4-BE49-F238E27FC236}">
                      <a16:creationId xmlns:a16="http://schemas.microsoft.com/office/drawing/2014/main" id="{16714776-EC4F-3733-FEEF-368AB1FF2FF9}"/>
                    </a:ext>
                  </a:extLst>
                </p:cNvPr>
                <p:cNvPicPr/>
                <p:nvPr/>
              </p:nvPicPr>
              <p:blipFill>
                <a:blip r:embed="rId20"/>
                <a:stretch>
                  <a:fillRect/>
                </a:stretch>
              </p:blipFill>
              <p:spPr>
                <a:xfrm>
                  <a:off x="7675515" y="2884452"/>
                  <a:ext cx="23018" cy="8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 name="Ink 60">
                  <a:extLst>
                    <a:ext uri="{FF2B5EF4-FFF2-40B4-BE49-F238E27FC236}">
                      <a16:creationId xmlns:a16="http://schemas.microsoft.com/office/drawing/2014/main" id="{75A4AD4F-A414-B796-66FA-29CCC1EEAC0B}"/>
                    </a:ext>
                  </a:extLst>
                </p14:cNvPr>
                <p14:cNvContentPartPr/>
                <p14:nvPr/>
              </p14:nvContentPartPr>
              <p14:xfrm>
                <a:off x="7678204" y="2888892"/>
                <a:ext cx="360" cy="360"/>
              </p14:xfrm>
            </p:contentPart>
          </mc:Choice>
          <mc:Fallback xmlns="">
            <p:pic>
              <p:nvPicPr>
                <p:cNvPr id="61" name="Ink 60">
                  <a:extLst>
                    <a:ext uri="{FF2B5EF4-FFF2-40B4-BE49-F238E27FC236}">
                      <a16:creationId xmlns:a16="http://schemas.microsoft.com/office/drawing/2014/main" id="{75A4AD4F-A414-B796-66FA-29CCC1EEAC0B}"/>
                    </a:ext>
                  </a:extLst>
                </p:cNvPr>
                <p:cNvPicPr/>
                <p:nvPr/>
              </p:nvPicPr>
              <p:blipFill>
                <a:blip r:embed="rId11"/>
                <a:stretch>
                  <a:fillRect/>
                </a:stretch>
              </p:blipFill>
              <p:spPr>
                <a:xfrm>
                  <a:off x="7672084" y="28827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Ink 62">
                  <a:extLst>
                    <a:ext uri="{FF2B5EF4-FFF2-40B4-BE49-F238E27FC236}">
                      <a16:creationId xmlns:a16="http://schemas.microsoft.com/office/drawing/2014/main" id="{F9B6097B-0700-C211-7B59-2011AB58CCCB}"/>
                    </a:ext>
                  </a:extLst>
                </p14:cNvPr>
                <p14:cNvContentPartPr/>
                <p14:nvPr/>
              </p14:nvContentPartPr>
              <p14:xfrm>
                <a:off x="7672444" y="2933532"/>
                <a:ext cx="11160" cy="360"/>
              </p14:xfrm>
            </p:contentPart>
          </mc:Choice>
          <mc:Fallback xmlns="">
            <p:pic>
              <p:nvPicPr>
                <p:cNvPr id="63" name="Ink 62">
                  <a:extLst>
                    <a:ext uri="{FF2B5EF4-FFF2-40B4-BE49-F238E27FC236}">
                      <a16:creationId xmlns:a16="http://schemas.microsoft.com/office/drawing/2014/main" id="{F9B6097B-0700-C211-7B59-2011AB58CCCB}"/>
                    </a:ext>
                  </a:extLst>
                </p:cNvPr>
                <p:cNvPicPr/>
                <p:nvPr/>
              </p:nvPicPr>
              <p:blipFill>
                <a:blip r:embed="rId23"/>
                <a:stretch>
                  <a:fillRect/>
                </a:stretch>
              </p:blipFill>
              <p:spPr>
                <a:xfrm>
                  <a:off x="7666324" y="2927412"/>
                  <a:ext cx="234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68" name="Ink 67">
                <a:extLst>
                  <a:ext uri="{FF2B5EF4-FFF2-40B4-BE49-F238E27FC236}">
                    <a16:creationId xmlns:a16="http://schemas.microsoft.com/office/drawing/2014/main" id="{7916A880-FBE5-A730-45F6-8E27D1A38723}"/>
                  </a:ext>
                </a:extLst>
              </p14:cNvPr>
              <p14:cNvContentPartPr/>
              <p14:nvPr/>
            </p14:nvContentPartPr>
            <p14:xfrm>
              <a:off x="7657324" y="3865727"/>
              <a:ext cx="36360" cy="31320"/>
            </p14:xfrm>
          </p:contentPart>
        </mc:Choice>
        <mc:Fallback xmlns="">
          <p:pic>
            <p:nvPicPr>
              <p:cNvPr id="68" name="Ink 67">
                <a:extLst>
                  <a:ext uri="{FF2B5EF4-FFF2-40B4-BE49-F238E27FC236}">
                    <a16:creationId xmlns:a16="http://schemas.microsoft.com/office/drawing/2014/main" id="{7916A880-FBE5-A730-45F6-8E27D1A38723}"/>
                  </a:ext>
                </a:extLst>
              </p:cNvPr>
              <p:cNvPicPr/>
              <p:nvPr/>
            </p:nvPicPr>
            <p:blipFill>
              <a:blip r:embed="rId25"/>
              <a:stretch>
                <a:fillRect/>
              </a:stretch>
            </p:blipFill>
            <p:spPr>
              <a:xfrm>
                <a:off x="7651204" y="3859607"/>
                <a:ext cx="48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11AE5E61-058F-2BDF-16DB-460D2FD2F6C0}"/>
                  </a:ext>
                </a:extLst>
              </p14:cNvPr>
              <p14:cNvContentPartPr/>
              <p14:nvPr/>
            </p14:nvContentPartPr>
            <p14:xfrm>
              <a:off x="7672444" y="3854567"/>
              <a:ext cx="23760" cy="3240"/>
            </p14:xfrm>
          </p:contentPart>
        </mc:Choice>
        <mc:Fallback xmlns="">
          <p:pic>
            <p:nvPicPr>
              <p:cNvPr id="70" name="Ink 69">
                <a:extLst>
                  <a:ext uri="{FF2B5EF4-FFF2-40B4-BE49-F238E27FC236}">
                    <a16:creationId xmlns:a16="http://schemas.microsoft.com/office/drawing/2014/main" id="{11AE5E61-058F-2BDF-16DB-460D2FD2F6C0}"/>
                  </a:ext>
                </a:extLst>
              </p:cNvPr>
              <p:cNvPicPr/>
              <p:nvPr/>
            </p:nvPicPr>
            <p:blipFill>
              <a:blip r:embed="rId27"/>
              <a:stretch>
                <a:fillRect/>
              </a:stretch>
            </p:blipFill>
            <p:spPr>
              <a:xfrm>
                <a:off x="7666230" y="3848447"/>
                <a:ext cx="36188" cy="15480"/>
              </a:xfrm>
              <a:prstGeom prst="rect">
                <a:avLst/>
              </a:prstGeom>
            </p:spPr>
          </p:pic>
        </mc:Fallback>
      </mc:AlternateContent>
      <p:grpSp>
        <p:nvGrpSpPr>
          <p:cNvPr id="75" name="Group 74">
            <a:extLst>
              <a:ext uri="{FF2B5EF4-FFF2-40B4-BE49-F238E27FC236}">
                <a16:creationId xmlns:a16="http://schemas.microsoft.com/office/drawing/2014/main" id="{6A450E09-52C8-5C6B-0AF9-EC72D194363E}"/>
              </a:ext>
            </a:extLst>
          </p:cNvPr>
          <p:cNvGrpSpPr/>
          <p:nvPr/>
        </p:nvGrpSpPr>
        <p:grpSpPr>
          <a:xfrm>
            <a:off x="7678204" y="3899567"/>
            <a:ext cx="15480" cy="3240"/>
            <a:chOff x="7678204" y="3571092"/>
            <a:chExt cx="15480" cy="3240"/>
          </a:xfrm>
        </p:grpSpPr>
        <mc:AlternateContent xmlns:mc="http://schemas.openxmlformats.org/markup-compatibility/2006" xmlns:p14="http://schemas.microsoft.com/office/powerpoint/2010/main">
          <mc:Choice Requires="p14">
            <p:contentPart p14:bwMode="auto" r:id="rId28">
              <p14:nvContentPartPr>
                <p14:cNvPr id="72" name="Ink 71">
                  <a:extLst>
                    <a:ext uri="{FF2B5EF4-FFF2-40B4-BE49-F238E27FC236}">
                      <a16:creationId xmlns:a16="http://schemas.microsoft.com/office/drawing/2014/main" id="{E03AE6D0-AC32-C01A-DB4C-4053BCC03A6C}"/>
                    </a:ext>
                  </a:extLst>
                </p14:cNvPr>
                <p14:cNvContentPartPr/>
                <p14:nvPr/>
              </p14:nvContentPartPr>
              <p14:xfrm>
                <a:off x="7678204" y="3571092"/>
                <a:ext cx="360" cy="360"/>
              </p14:xfrm>
            </p:contentPart>
          </mc:Choice>
          <mc:Fallback xmlns="">
            <p:pic>
              <p:nvPicPr>
                <p:cNvPr id="72" name="Ink 71">
                  <a:extLst>
                    <a:ext uri="{FF2B5EF4-FFF2-40B4-BE49-F238E27FC236}">
                      <a16:creationId xmlns:a16="http://schemas.microsoft.com/office/drawing/2014/main" id="{E03AE6D0-AC32-C01A-DB4C-4053BCC03A6C}"/>
                    </a:ext>
                  </a:extLst>
                </p:cNvPr>
                <p:cNvPicPr/>
                <p:nvPr/>
              </p:nvPicPr>
              <p:blipFill>
                <a:blip r:embed="rId11"/>
                <a:stretch>
                  <a:fillRect/>
                </a:stretch>
              </p:blipFill>
              <p:spPr>
                <a:xfrm>
                  <a:off x="7672084" y="35649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k 72">
                  <a:extLst>
                    <a:ext uri="{FF2B5EF4-FFF2-40B4-BE49-F238E27FC236}">
                      <a16:creationId xmlns:a16="http://schemas.microsoft.com/office/drawing/2014/main" id="{6043C45C-D8C3-8859-EEBA-57C5C1CD37AF}"/>
                    </a:ext>
                  </a:extLst>
                </p14:cNvPr>
                <p14:cNvContentPartPr/>
                <p14:nvPr/>
              </p14:nvContentPartPr>
              <p14:xfrm>
                <a:off x="7693324" y="3571092"/>
                <a:ext cx="360" cy="360"/>
              </p14:xfrm>
            </p:contentPart>
          </mc:Choice>
          <mc:Fallback xmlns="">
            <p:pic>
              <p:nvPicPr>
                <p:cNvPr id="73" name="Ink 72">
                  <a:extLst>
                    <a:ext uri="{FF2B5EF4-FFF2-40B4-BE49-F238E27FC236}">
                      <a16:creationId xmlns:a16="http://schemas.microsoft.com/office/drawing/2014/main" id="{6043C45C-D8C3-8859-EEBA-57C5C1CD37AF}"/>
                    </a:ext>
                  </a:extLst>
                </p:cNvPr>
                <p:cNvPicPr/>
                <p:nvPr/>
              </p:nvPicPr>
              <p:blipFill>
                <a:blip r:embed="rId11"/>
                <a:stretch>
                  <a:fillRect/>
                </a:stretch>
              </p:blipFill>
              <p:spPr>
                <a:xfrm>
                  <a:off x="7687204" y="35649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4" name="Ink 73">
                  <a:extLst>
                    <a:ext uri="{FF2B5EF4-FFF2-40B4-BE49-F238E27FC236}">
                      <a16:creationId xmlns:a16="http://schemas.microsoft.com/office/drawing/2014/main" id="{8B41241C-AA80-2915-23BA-723818AD0FCA}"/>
                    </a:ext>
                  </a:extLst>
                </p14:cNvPr>
                <p14:cNvContentPartPr/>
                <p14:nvPr/>
              </p14:nvContentPartPr>
              <p14:xfrm>
                <a:off x="7690084" y="3573972"/>
                <a:ext cx="360" cy="360"/>
              </p14:xfrm>
            </p:contentPart>
          </mc:Choice>
          <mc:Fallback xmlns="">
            <p:pic>
              <p:nvPicPr>
                <p:cNvPr id="74" name="Ink 73">
                  <a:extLst>
                    <a:ext uri="{FF2B5EF4-FFF2-40B4-BE49-F238E27FC236}">
                      <a16:creationId xmlns:a16="http://schemas.microsoft.com/office/drawing/2014/main" id="{8B41241C-AA80-2915-23BA-723818AD0FCA}"/>
                    </a:ext>
                  </a:extLst>
                </p:cNvPr>
                <p:cNvPicPr/>
                <p:nvPr/>
              </p:nvPicPr>
              <p:blipFill>
                <a:blip r:embed="rId11"/>
                <a:stretch>
                  <a:fillRect/>
                </a:stretch>
              </p:blipFill>
              <p:spPr>
                <a:xfrm>
                  <a:off x="7683964" y="3567852"/>
                  <a:ext cx="12600" cy="12600"/>
                </a:xfrm>
                <a:prstGeom prst="rect">
                  <a:avLst/>
                </a:prstGeom>
              </p:spPr>
            </p:pic>
          </mc:Fallback>
        </mc:AlternateContent>
      </p:grpSp>
      <p:grpSp>
        <p:nvGrpSpPr>
          <p:cNvPr id="77" name="Group 76">
            <a:extLst>
              <a:ext uri="{FF2B5EF4-FFF2-40B4-BE49-F238E27FC236}">
                <a16:creationId xmlns:a16="http://schemas.microsoft.com/office/drawing/2014/main" id="{643AC0A8-85ED-0367-8D33-D8A3FDF5DB18}"/>
              </a:ext>
            </a:extLst>
          </p:cNvPr>
          <p:cNvGrpSpPr/>
          <p:nvPr/>
        </p:nvGrpSpPr>
        <p:grpSpPr>
          <a:xfrm>
            <a:off x="7666324" y="3854927"/>
            <a:ext cx="29520" cy="3240"/>
            <a:chOff x="7666324" y="3526452"/>
            <a:chExt cx="29520" cy="3240"/>
          </a:xfrm>
        </p:grpSpPr>
        <mc:AlternateContent xmlns:mc="http://schemas.openxmlformats.org/markup-compatibility/2006" xmlns:p14="http://schemas.microsoft.com/office/powerpoint/2010/main">
          <mc:Choice Requires="p14">
            <p:contentPart p14:bwMode="auto" r:id="rId31">
              <p14:nvContentPartPr>
                <p14:cNvPr id="65" name="Ink 64">
                  <a:extLst>
                    <a:ext uri="{FF2B5EF4-FFF2-40B4-BE49-F238E27FC236}">
                      <a16:creationId xmlns:a16="http://schemas.microsoft.com/office/drawing/2014/main" id="{C0D23AED-B00F-07BE-14BF-B5FC1EB19838}"/>
                    </a:ext>
                  </a:extLst>
                </p14:cNvPr>
                <p14:cNvContentPartPr/>
                <p14:nvPr/>
              </p14:nvContentPartPr>
              <p14:xfrm>
                <a:off x="7675324" y="3527532"/>
                <a:ext cx="16200" cy="2160"/>
              </p14:xfrm>
            </p:contentPart>
          </mc:Choice>
          <mc:Fallback xmlns="">
            <p:pic>
              <p:nvPicPr>
                <p:cNvPr id="65" name="Ink 64">
                  <a:extLst>
                    <a:ext uri="{FF2B5EF4-FFF2-40B4-BE49-F238E27FC236}">
                      <a16:creationId xmlns:a16="http://schemas.microsoft.com/office/drawing/2014/main" id="{C0D23AED-B00F-07BE-14BF-B5FC1EB19838}"/>
                    </a:ext>
                  </a:extLst>
                </p:cNvPr>
                <p:cNvPicPr/>
                <p:nvPr/>
              </p:nvPicPr>
              <p:blipFill>
                <a:blip r:embed="rId32"/>
                <a:stretch>
                  <a:fillRect/>
                </a:stretch>
              </p:blipFill>
              <p:spPr>
                <a:xfrm>
                  <a:off x="7669204" y="3520188"/>
                  <a:ext cx="28440" cy="168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Ink 65">
                  <a:extLst>
                    <a:ext uri="{FF2B5EF4-FFF2-40B4-BE49-F238E27FC236}">
                      <a16:creationId xmlns:a16="http://schemas.microsoft.com/office/drawing/2014/main" id="{2BB1E156-5FD1-6290-310B-42D48E2D6EDB}"/>
                    </a:ext>
                  </a:extLst>
                </p14:cNvPr>
                <p14:cNvContentPartPr/>
                <p14:nvPr/>
              </p14:nvContentPartPr>
              <p14:xfrm>
                <a:off x="7666324" y="3529332"/>
                <a:ext cx="29520" cy="360"/>
              </p14:xfrm>
            </p:contentPart>
          </mc:Choice>
          <mc:Fallback xmlns="">
            <p:pic>
              <p:nvPicPr>
                <p:cNvPr id="66" name="Ink 65">
                  <a:extLst>
                    <a:ext uri="{FF2B5EF4-FFF2-40B4-BE49-F238E27FC236}">
                      <a16:creationId xmlns:a16="http://schemas.microsoft.com/office/drawing/2014/main" id="{2BB1E156-5FD1-6290-310B-42D48E2D6EDB}"/>
                    </a:ext>
                  </a:extLst>
                </p:cNvPr>
                <p:cNvPicPr/>
                <p:nvPr/>
              </p:nvPicPr>
              <p:blipFill>
                <a:blip r:embed="rId34"/>
                <a:stretch>
                  <a:fillRect/>
                </a:stretch>
              </p:blipFill>
              <p:spPr>
                <a:xfrm>
                  <a:off x="7660204" y="3523212"/>
                  <a:ext cx="41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6" name="Ink 75">
                  <a:extLst>
                    <a:ext uri="{FF2B5EF4-FFF2-40B4-BE49-F238E27FC236}">
                      <a16:creationId xmlns:a16="http://schemas.microsoft.com/office/drawing/2014/main" id="{97190F97-39DA-5ED9-6C88-25C39257588B}"/>
                    </a:ext>
                  </a:extLst>
                </p14:cNvPr>
                <p14:cNvContentPartPr/>
                <p14:nvPr/>
              </p14:nvContentPartPr>
              <p14:xfrm>
                <a:off x="7672444" y="3526452"/>
                <a:ext cx="360" cy="360"/>
              </p14:xfrm>
            </p:contentPart>
          </mc:Choice>
          <mc:Fallback xmlns="">
            <p:pic>
              <p:nvPicPr>
                <p:cNvPr id="76" name="Ink 75">
                  <a:extLst>
                    <a:ext uri="{FF2B5EF4-FFF2-40B4-BE49-F238E27FC236}">
                      <a16:creationId xmlns:a16="http://schemas.microsoft.com/office/drawing/2014/main" id="{97190F97-39DA-5ED9-6C88-25C39257588B}"/>
                    </a:ext>
                  </a:extLst>
                </p:cNvPr>
                <p:cNvPicPr/>
                <p:nvPr/>
              </p:nvPicPr>
              <p:blipFill>
                <a:blip r:embed="rId11"/>
                <a:stretch>
                  <a:fillRect/>
                </a:stretch>
              </p:blipFill>
              <p:spPr>
                <a:xfrm>
                  <a:off x="7666324" y="3520332"/>
                  <a:ext cx="12600" cy="12600"/>
                </a:xfrm>
                <a:prstGeom prst="rect">
                  <a:avLst/>
                </a:prstGeom>
              </p:spPr>
            </p:pic>
          </mc:Fallback>
        </mc:AlternateContent>
      </p:grpSp>
    </p:spTree>
    <p:extLst>
      <p:ext uri="{BB962C8B-B14F-4D97-AF65-F5344CB8AC3E}">
        <p14:creationId xmlns:p14="http://schemas.microsoft.com/office/powerpoint/2010/main" val="294313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3AD9-0BAF-8EA9-DB7A-8673F5E2C5D9}"/>
              </a:ext>
            </a:extLst>
          </p:cNvPr>
          <p:cNvSpPr>
            <a:spLocks noGrp="1"/>
          </p:cNvSpPr>
          <p:nvPr>
            <p:ph type="title"/>
          </p:nvPr>
        </p:nvSpPr>
        <p:spPr>
          <a:xfrm>
            <a:off x="361026" y="2560035"/>
            <a:ext cx="5581649" cy="1737929"/>
          </a:xfrm>
        </p:spPr>
        <p:txBody>
          <a:bodyPr>
            <a:normAutofit fontScale="90000"/>
          </a:bodyPr>
          <a:lstStyle/>
          <a:p>
            <a:pPr>
              <a:spcBef>
                <a:spcPts val="1000"/>
              </a:spcBef>
            </a:pPr>
            <a:r>
              <a:rPr lang="en-GB" sz="3600" dirty="0">
                <a:solidFill>
                  <a:srgbClr val="002060"/>
                </a:solidFill>
                <a:latin typeface="Aleo"/>
                <a:ea typeface="Calibri Light"/>
                <a:cs typeface="Calibri Light"/>
              </a:rPr>
              <a:t>Proactive Care Consultations</a:t>
            </a:r>
            <a:endParaRPr lang="en-US" sz="3600" dirty="0">
              <a:solidFill>
                <a:srgbClr val="002060"/>
              </a:solidFill>
              <a:latin typeface="Aleo"/>
              <a:ea typeface="Calibri Light"/>
              <a:cs typeface="Calibri Light"/>
            </a:endParaRPr>
          </a:p>
          <a:p>
            <a:pPr>
              <a:spcBef>
                <a:spcPts val="1000"/>
              </a:spcBef>
            </a:pPr>
            <a:r>
              <a:rPr lang="en-GB" sz="2400" dirty="0">
                <a:solidFill>
                  <a:srgbClr val="002060"/>
                </a:solidFill>
                <a:latin typeface="Aleo"/>
                <a:ea typeface="Calibri Light"/>
                <a:cs typeface="Calibri Light"/>
              </a:rPr>
              <a:t>Structured support for education, </a:t>
            </a:r>
            <a:br>
              <a:rPr lang="en-GB" sz="2400" dirty="0">
                <a:solidFill>
                  <a:srgbClr val="002060"/>
                </a:solidFill>
                <a:latin typeface="Aleo"/>
                <a:ea typeface="Calibri Light"/>
                <a:cs typeface="Calibri Light"/>
              </a:rPr>
            </a:br>
            <a:r>
              <a:rPr lang="en-GB" sz="2400" dirty="0">
                <a:solidFill>
                  <a:srgbClr val="002060"/>
                </a:solidFill>
                <a:latin typeface="Aleo"/>
                <a:ea typeface="Calibri Light"/>
                <a:cs typeface="Calibri Light"/>
              </a:rPr>
              <a:t>self-management and behaviour change</a:t>
            </a:r>
            <a:endParaRPr lang="en-US" sz="2400" dirty="0">
              <a:solidFill>
                <a:srgbClr val="002060"/>
              </a:solidFill>
              <a:latin typeface="Aleo"/>
              <a:ea typeface="Calibri Light"/>
              <a:cs typeface="Calibri Light"/>
            </a:endParaRPr>
          </a:p>
          <a:p>
            <a:endParaRPr lang="en-US" dirty="0"/>
          </a:p>
        </p:txBody>
      </p:sp>
    </p:spTree>
    <p:extLst>
      <p:ext uri="{BB962C8B-B14F-4D97-AF65-F5344CB8AC3E}">
        <p14:creationId xmlns:p14="http://schemas.microsoft.com/office/powerpoint/2010/main" val="315944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BC5D34-50DE-906E-CCE4-5132D10B56C7}"/>
              </a:ext>
            </a:extLst>
          </p:cNvPr>
          <p:cNvSpPr>
            <a:spLocks noGrp="1"/>
          </p:cNvSpPr>
          <p:nvPr>
            <p:ph idx="1"/>
          </p:nvPr>
        </p:nvSpPr>
        <p:spPr>
          <a:xfrm>
            <a:off x="481076" y="1132763"/>
            <a:ext cx="11173547" cy="5254389"/>
          </a:xfrm>
        </p:spPr>
        <p:txBody>
          <a:bodyPr vert="horz" lIns="91440" tIns="45720" rIns="91440" bIns="45720" rtlCol="0" anchor="t">
            <a:no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GB" sz="1800" i="0" u="none" strike="noStrike" kern="1200" cap="none" spc="0" normalizeH="0" baseline="0" noProof="0" dirty="0">
                <a:ln>
                  <a:noFill/>
                </a:ln>
                <a:solidFill>
                  <a:srgbClr val="000000"/>
                </a:solidFill>
                <a:effectLst/>
                <a:uLnTx/>
                <a:uFillTx/>
                <a:latin typeface="open sans"/>
                <a:ea typeface="+mn-lt"/>
                <a:cs typeface="Calibri Light"/>
              </a:rPr>
              <a:t>Members of the wider </a:t>
            </a:r>
            <a:r>
              <a:rPr lang="en-GB" sz="1800" dirty="0">
                <a:solidFill>
                  <a:srgbClr val="000000"/>
                </a:solidFill>
                <a:latin typeface="open sans"/>
                <a:ea typeface="+mn-lt"/>
                <a:cs typeface="Calibri Light"/>
              </a:rPr>
              <a:t>primary care team (e.g. ARRS* roles such as health care assistants and care coordinators) can provide </a:t>
            </a:r>
            <a:r>
              <a:rPr kumimoji="0" lang="en-GB" sz="1800" i="0" u="none" strike="noStrike" kern="1200" cap="none" spc="0" normalizeH="0" baseline="0" noProof="0" dirty="0">
                <a:ln>
                  <a:noFill/>
                </a:ln>
                <a:solidFill>
                  <a:srgbClr val="000000"/>
                </a:solidFill>
                <a:effectLst/>
                <a:uLnTx/>
                <a:uFillTx/>
                <a:latin typeface="open sans"/>
                <a:ea typeface="+mn-lt"/>
                <a:cs typeface="Calibri Light"/>
              </a:rPr>
              <a:t>structured support for education, self-management and behaviour change, sharing trusted information from charity and other websites.  The </a:t>
            </a:r>
            <a:r>
              <a:rPr kumimoji="0" lang="en-GB" sz="1800" b="1" i="0" u="none" strike="noStrike" kern="1200" cap="none" spc="0" normalizeH="0" baseline="0" noProof="0" dirty="0">
                <a:ln>
                  <a:noFill/>
                </a:ln>
                <a:solidFill>
                  <a:srgbClr val="002060"/>
                </a:solidFill>
                <a:effectLst/>
                <a:uLnTx/>
                <a:uFillTx/>
                <a:latin typeface="open sans"/>
                <a:ea typeface="+mn-lt"/>
                <a:cs typeface="Calibri Light"/>
                <a:hlinkClick r:id="rId2">
                  <a:extLst>
                    <a:ext uri="{A12FA001-AC4F-418D-AE19-62706E023703}">
                      <ahyp:hlinkClr xmlns:ahyp="http://schemas.microsoft.com/office/drawing/2018/hyperlinkcolor" val="tx"/>
                    </a:ext>
                  </a:extLst>
                </a:hlinkClick>
              </a:rPr>
              <a:t>UCLPartners Proactive Care Frameworks</a:t>
            </a:r>
            <a:r>
              <a:rPr kumimoji="0" lang="en-GB" sz="1800" i="0" u="none" strike="noStrike" kern="1200" cap="none" spc="0" normalizeH="0" baseline="0" noProof="0" dirty="0">
                <a:ln>
                  <a:noFill/>
                </a:ln>
                <a:solidFill>
                  <a:srgbClr val="0563C1"/>
                </a:solidFill>
                <a:effectLst/>
                <a:uLnTx/>
                <a:uFillTx/>
                <a:latin typeface="open sans"/>
                <a:ea typeface="+mn-lt"/>
                <a:cs typeface="Calibri Light"/>
                <a:hlinkClick r:id="rId2">
                  <a:extLst>
                    <a:ext uri="{A12FA001-AC4F-418D-AE19-62706E023703}">
                      <ahyp:hlinkClr xmlns:ahyp="http://schemas.microsoft.com/office/drawing/2018/hyperlinkcolor" val="tx"/>
                    </a:ext>
                  </a:extLst>
                </a:hlinkClick>
              </a:rPr>
              <a:t> </a:t>
            </a:r>
            <a:r>
              <a:rPr kumimoji="0" lang="en-GB" sz="1800" i="0" u="none" strike="noStrike" kern="1200" cap="none" spc="0" normalizeH="0" baseline="0" noProof="0" dirty="0">
                <a:ln>
                  <a:noFill/>
                </a:ln>
                <a:solidFill>
                  <a:srgbClr val="000000"/>
                </a:solidFill>
                <a:effectLst/>
                <a:uLnTx/>
                <a:uFillTx/>
                <a:latin typeface="open sans"/>
                <a:ea typeface="+mn-lt"/>
                <a:cs typeface="Calibri Light"/>
              </a:rPr>
              <a:t>include education and training resources to support these consultations and educational digital resources to share with patients. </a:t>
            </a:r>
            <a:endParaRPr lang="en-GB" sz="1800" i="0" u="none" strike="noStrike" kern="1200" cap="none" spc="0" normalizeH="0" baseline="0" noProof="0" dirty="0">
              <a:ln>
                <a:noFill/>
              </a:ln>
              <a:solidFill>
                <a:srgbClr val="000000"/>
              </a:solidFill>
              <a:effectLst/>
              <a:uLnTx/>
              <a:uFillTx/>
              <a:latin typeface="open sans"/>
              <a:ea typeface="+mn-lt"/>
              <a:cs typeface="Calibri Light"/>
            </a:endParaRPr>
          </a:p>
          <a:p>
            <a:pPr marL="0" marR="0" lvl="0" indent="0" algn="l" defTabSz="914400" rtl="0" eaLnBrk="1" fontAlgn="auto" latinLnBrk="0" hangingPunct="1">
              <a:lnSpc>
                <a:spcPct val="1500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open sans"/>
                <a:ea typeface="+mn-lt"/>
                <a:cs typeface="Calibri Light"/>
              </a:rPr>
              <a:t>Education</a:t>
            </a: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 e.g.</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What is high blood pressure, cholesterol</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How to check and reduce cardiovascular risk?</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457200" marR="0" lvl="1" indent="0" algn="l" defTabSz="914400" rtl="0" eaLnBrk="1" fontAlgn="auto" latinLnBrk="0" hangingPunct="1">
              <a:lnSpc>
                <a:spcPct val="100000"/>
              </a:lnSpc>
              <a:spcBef>
                <a:spcPts val="0"/>
              </a:spcBef>
              <a:spcAft>
                <a:spcPts val="0"/>
              </a:spcAft>
              <a:buClrTx/>
              <a:buSzTx/>
              <a:buNone/>
              <a:tabLst/>
              <a:defRPr/>
            </a:pPr>
            <a:endParaRPr lang="en-GB" sz="1800" b="0" i="0" u="none" strike="noStrike" kern="1200" cap="none" spc="0" normalizeH="0" baseline="0" noProof="0" dirty="0">
              <a:ln>
                <a:noFill/>
              </a:ln>
              <a:solidFill>
                <a:srgbClr val="000000"/>
              </a:solidFill>
              <a:effectLst/>
              <a:uLnTx/>
              <a:uFillTx/>
              <a:latin typeface="open sans"/>
              <a:ea typeface="+mn-lt"/>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1800" b="1" i="0" u="none" strike="noStrike" kern="1200" cap="none" spc="0" normalizeH="0" baseline="0" noProof="0" dirty="0">
                <a:ln>
                  <a:noFill/>
                </a:ln>
                <a:solidFill>
                  <a:srgbClr val="000000"/>
                </a:solidFill>
                <a:effectLst/>
                <a:uLnTx/>
                <a:uFillTx/>
                <a:latin typeface="open sans"/>
                <a:ea typeface="+mn-lt"/>
                <a:cs typeface="Calibri Light"/>
              </a:rPr>
              <a:t>Self-management</a:t>
            </a: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 e.g.</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lvl="1" indent="-285750">
              <a:lnSpc>
                <a:spcPct val="100000"/>
              </a:lnSpc>
              <a:spcBef>
                <a:spcPts val="0"/>
              </a:spcBef>
              <a:buFont typeface="Arial"/>
              <a:buChar char="•"/>
              <a:defRPr/>
            </a:pPr>
            <a:r>
              <a:rPr lang="en-GB" sz="1800" dirty="0">
                <a:solidFill>
                  <a:srgbClr val="000000"/>
                </a:solidFill>
                <a:latin typeface="open sans"/>
                <a:ea typeface="+mn-lt"/>
                <a:cs typeface="Calibri Light"/>
              </a:rPr>
              <a:t>How to check your blood pressure at home</a:t>
            </a:r>
          </a:p>
          <a:p>
            <a:pPr marL="742950" lvl="1" indent="-285750">
              <a:lnSpc>
                <a:spcPct val="100000"/>
              </a:lnSpc>
              <a:spcBef>
                <a:spcPts val="0"/>
              </a:spcBef>
              <a:buFont typeface="Arial"/>
              <a:buChar char="•"/>
              <a:defRPr/>
            </a:pPr>
            <a:r>
              <a:rPr lang="en-GB" sz="1800" dirty="0">
                <a:solidFill>
                  <a:srgbClr val="000000"/>
                </a:solidFill>
                <a:latin typeface="open sans"/>
                <a:ea typeface="+mn-lt"/>
                <a:cs typeface="Calibri Light"/>
              </a:rPr>
              <a:t>How to choose a blood pressure monitor</a:t>
            </a:r>
          </a:p>
          <a:p>
            <a:pPr marL="742950" lvl="1" indent="-285750">
              <a:lnSpc>
                <a:spcPct val="100000"/>
              </a:lnSpc>
              <a:spcBef>
                <a:spcPts val="0"/>
              </a:spcBef>
              <a:buFont typeface="Arial"/>
              <a:buChar char="•"/>
              <a:defRPr/>
            </a:pP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When to seek</a:t>
            </a:r>
            <a:r>
              <a:rPr lang="en-GB" sz="1800" dirty="0">
                <a:solidFill>
                  <a:srgbClr val="000000"/>
                </a:solidFill>
                <a:latin typeface="open sans"/>
                <a:ea typeface="+mn-lt"/>
                <a:cs typeface="Calibri Light"/>
              </a:rPr>
              <a:t> advice</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endParaRPr lang="en-GB" sz="1800" b="0" i="0" u="none" strike="noStrike" kern="1200" cap="none" spc="0" normalizeH="0" baseline="0" noProof="0" dirty="0">
              <a:ln>
                <a:noFill/>
              </a:ln>
              <a:solidFill>
                <a:srgbClr val="000000"/>
              </a:solidFill>
              <a:effectLst/>
              <a:uLnTx/>
              <a:uFillTx/>
              <a:latin typeface="open sans"/>
              <a:ea typeface="+mn-lt"/>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1800" b="1" i="0" u="none" strike="noStrike" kern="1200" cap="none" spc="0" normalizeH="0" baseline="0" noProof="0" dirty="0">
                <a:ln>
                  <a:noFill/>
                </a:ln>
                <a:solidFill>
                  <a:srgbClr val="000000"/>
                </a:solidFill>
                <a:effectLst/>
                <a:uLnTx/>
                <a:uFillTx/>
                <a:latin typeface="open sans"/>
                <a:ea typeface="+mn-lt"/>
                <a:cs typeface="Calibri Light"/>
              </a:rPr>
              <a:t>Behaviour Change </a:t>
            </a:r>
            <a:r>
              <a:rPr lang="en-GB" sz="1800" dirty="0">
                <a:solidFill>
                  <a:srgbClr val="000000"/>
                </a:solidFill>
                <a:latin typeface="open sans"/>
                <a:ea typeface="+mn-lt"/>
                <a:cs typeface="Calibri Light"/>
              </a:rPr>
              <a:t>– brief interventions and signposting</a:t>
            </a: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Healthy eating</a:t>
            </a:r>
            <a:r>
              <a:rPr kumimoji="0" lang="en-GB" sz="1800" dirty="0">
                <a:solidFill>
                  <a:srgbClr val="000000"/>
                </a:solidFill>
                <a:latin typeface="open sans"/>
                <a:ea typeface="+mn-lt"/>
                <a:cs typeface="Calibri Light"/>
              </a:rPr>
              <a:t> &amp; </a:t>
            </a:r>
            <a:r>
              <a:rPr lang="en-GB" sz="1800" dirty="0">
                <a:latin typeface="open sans"/>
                <a:ea typeface="+mn-lt"/>
                <a:cs typeface="Calibri Light"/>
              </a:rPr>
              <a:t>Physical activity</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chemeClr val="tx1"/>
                </a:solidFill>
                <a:effectLst/>
                <a:uLnTx/>
                <a:uFillTx/>
                <a:latin typeface="open sans"/>
                <a:ea typeface="+mn-lt"/>
                <a:cs typeface="Calibri Light"/>
              </a:rPr>
              <a:t>Smoking cessation</a:t>
            </a:r>
            <a:r>
              <a:rPr kumimoji="0" lang="en-GB" sz="1800" b="0" i="0" u="none" strike="noStrike" kern="1200" cap="none" spc="0" normalizeH="0" baseline="0" dirty="0">
                <a:ln>
                  <a:noFill/>
                </a:ln>
                <a:solidFill>
                  <a:schemeClr val="tx1"/>
                </a:solidFill>
                <a:effectLst/>
                <a:uLnTx/>
                <a:uFillTx/>
                <a:latin typeface="open sans"/>
                <a:ea typeface="+mn-lt"/>
                <a:cs typeface="Calibri Light"/>
              </a:rPr>
              <a:t> / </a:t>
            </a:r>
            <a:r>
              <a:rPr kumimoji="0" lang="en-GB" sz="1800" b="0" i="0" u="none" strike="noStrike" kern="1200" cap="none" spc="0" normalizeH="0" baseline="0" noProof="0" dirty="0">
                <a:ln>
                  <a:noFill/>
                </a:ln>
                <a:solidFill>
                  <a:schemeClr val="tx1"/>
                </a:solidFill>
                <a:effectLst/>
                <a:uLnTx/>
                <a:uFillTx/>
                <a:latin typeface="open sans"/>
                <a:ea typeface="+mn-lt"/>
                <a:cs typeface="Calibri Light"/>
              </a:rPr>
              <a:t>Alcohol  </a:t>
            </a:r>
            <a:endParaRPr lang="en-GB" sz="1800" b="0" i="0" u="none" strike="noStrike" kern="1200" cap="none" spc="0" normalizeH="0" baseline="0" noProof="0" dirty="0">
              <a:ln>
                <a:noFill/>
              </a:ln>
              <a:solidFill>
                <a:schemeClr val="tx1"/>
              </a:solidFill>
              <a:effectLst/>
              <a:uLnTx/>
              <a:uFillTx/>
              <a:latin typeface="open sans"/>
              <a:ea typeface="+mn-lt"/>
              <a:cs typeface="Calibri Light"/>
            </a:endParaRPr>
          </a:p>
        </p:txBody>
      </p:sp>
      <p:sp>
        <p:nvSpPr>
          <p:cNvPr id="7" name="Title 6">
            <a:extLst>
              <a:ext uri="{FF2B5EF4-FFF2-40B4-BE49-F238E27FC236}">
                <a16:creationId xmlns:a16="http://schemas.microsoft.com/office/drawing/2014/main" id="{AF85649E-D669-CBB2-99A4-9559E4D4C0D8}"/>
              </a:ext>
            </a:extLst>
          </p:cNvPr>
          <p:cNvSpPr>
            <a:spLocks noGrp="1"/>
          </p:cNvSpPr>
          <p:nvPr>
            <p:ph type="title"/>
          </p:nvPr>
        </p:nvSpPr>
        <p:spPr>
          <a:xfrm>
            <a:off x="481076" y="284875"/>
            <a:ext cx="9499270" cy="544510"/>
          </a:xfrm>
        </p:spPr>
        <p:txBody>
          <a:bodyPr>
            <a:noAutofit/>
          </a:bodyPr>
          <a:lstStyle/>
          <a:p>
            <a:r>
              <a:rPr lang="en-GB" sz="3400" b="1" dirty="0">
                <a:solidFill>
                  <a:srgbClr val="002060"/>
                </a:solidFill>
                <a:latin typeface="Aleo"/>
                <a:cs typeface="Calibri Light"/>
              </a:rPr>
              <a:t>Proactive Care Consultations</a:t>
            </a:r>
            <a:endParaRPr lang="en-GB" sz="3400" dirty="0">
              <a:latin typeface="Aleo"/>
            </a:endParaRPr>
          </a:p>
        </p:txBody>
      </p:sp>
      <p:sp>
        <p:nvSpPr>
          <p:cNvPr id="2" name="TextBox 1">
            <a:extLst>
              <a:ext uri="{FF2B5EF4-FFF2-40B4-BE49-F238E27FC236}">
                <a16:creationId xmlns:a16="http://schemas.microsoft.com/office/drawing/2014/main" id="{F4F8422E-9AA4-C997-8ECD-F35B76942E54}"/>
              </a:ext>
            </a:extLst>
          </p:cNvPr>
          <p:cNvSpPr txBox="1"/>
          <p:nvPr/>
        </p:nvSpPr>
        <p:spPr>
          <a:xfrm>
            <a:off x="8431730" y="6559477"/>
            <a:ext cx="35480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Additional Roles Reimbursement Scheme </a:t>
            </a:r>
            <a:endParaRPr kumimoji="0" lang="en-GB"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5597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BC5D34-50DE-906E-CCE4-5132D10B56C7}"/>
              </a:ext>
            </a:extLst>
          </p:cNvPr>
          <p:cNvSpPr>
            <a:spLocks noGrp="1"/>
          </p:cNvSpPr>
          <p:nvPr>
            <p:ph idx="1"/>
          </p:nvPr>
        </p:nvSpPr>
        <p:spPr>
          <a:xfrm>
            <a:off x="363682" y="865909"/>
            <a:ext cx="11147961" cy="5126182"/>
          </a:xfrm>
        </p:spPr>
        <p:txBody>
          <a:bodyPr vert="horz" lIns="91440" tIns="45720" rIns="91440" bIns="45720" rtlCol="0" anchor="t">
            <a:normAutofit/>
          </a:bodyPr>
          <a:lstStyle/>
          <a:p>
            <a:pPr marL="0" indent="0">
              <a:buNone/>
            </a:pPr>
            <a:r>
              <a:rPr lang="en-US" sz="1800" dirty="0">
                <a:latin typeface="open sans"/>
                <a:ea typeface="open sans"/>
                <a:cs typeface="Calibri"/>
                <a:hlinkClick r:id="rId2"/>
              </a:rPr>
              <a:t>Education and training resources:</a:t>
            </a:r>
            <a:endParaRPr lang="en-US" sz="1800" dirty="0">
              <a:latin typeface="open sans"/>
              <a:ea typeface="open sans"/>
              <a:cs typeface="Calibri"/>
            </a:endParaRPr>
          </a:p>
          <a:p>
            <a:r>
              <a:rPr lang="en-US" sz="1800" dirty="0">
                <a:latin typeface="open sans"/>
                <a:ea typeface="open sans"/>
                <a:cs typeface="Calibri"/>
              </a:rPr>
              <a:t>Recommended training slides</a:t>
            </a:r>
          </a:p>
          <a:p>
            <a:r>
              <a:rPr lang="en-US" sz="1800" dirty="0">
                <a:latin typeface="open sans"/>
                <a:ea typeface="open sans"/>
                <a:cs typeface="Calibri"/>
              </a:rPr>
              <a:t>Proactive Care Consultations Guide</a:t>
            </a:r>
          </a:p>
          <a:p>
            <a:r>
              <a:rPr lang="en-US" sz="1800" dirty="0">
                <a:latin typeface="open sans"/>
                <a:ea typeface="open sans"/>
                <a:cs typeface="Calibri"/>
              </a:rPr>
              <a:t>Motivational interviewing</a:t>
            </a:r>
          </a:p>
          <a:p>
            <a:endParaRPr lang="en-GB" sz="1800" dirty="0">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AF85649E-D669-CBB2-99A4-9559E4D4C0D8}"/>
              </a:ext>
            </a:extLst>
          </p:cNvPr>
          <p:cNvSpPr>
            <a:spLocks noGrp="1"/>
          </p:cNvSpPr>
          <p:nvPr>
            <p:ph type="title"/>
          </p:nvPr>
        </p:nvSpPr>
        <p:spPr>
          <a:xfrm>
            <a:off x="329264" y="225584"/>
            <a:ext cx="9681010" cy="544510"/>
          </a:xfrm>
        </p:spPr>
        <p:txBody>
          <a:bodyPr>
            <a:noAutofit/>
          </a:bodyPr>
          <a:lstStyle/>
          <a:p>
            <a:r>
              <a:rPr lang="en-GB" sz="3200" b="1" dirty="0">
                <a:solidFill>
                  <a:srgbClr val="002060"/>
                </a:solidFill>
                <a:latin typeface="Aleo"/>
                <a:cs typeface="Calibri Light"/>
              </a:rPr>
              <a:t>Resources to Support Proactive Care Consultations</a:t>
            </a:r>
            <a:endParaRPr lang="en-GB" sz="3200" dirty="0">
              <a:solidFill>
                <a:srgbClr val="002060"/>
              </a:solidFill>
              <a:latin typeface="Aleo"/>
            </a:endParaRPr>
          </a:p>
        </p:txBody>
      </p:sp>
      <p:pic>
        <p:nvPicPr>
          <p:cNvPr id="2" name="Picture 1">
            <a:extLst>
              <a:ext uri="{FF2B5EF4-FFF2-40B4-BE49-F238E27FC236}">
                <a16:creationId xmlns:a16="http://schemas.microsoft.com/office/drawing/2014/main" id="{178FCA70-F50A-19C4-E9D4-EA27D919A426}"/>
              </a:ext>
            </a:extLst>
          </p:cNvPr>
          <p:cNvPicPr>
            <a:picLocks noChangeAspect="1"/>
          </p:cNvPicPr>
          <p:nvPr/>
        </p:nvPicPr>
        <p:blipFill>
          <a:blip r:embed="rId3"/>
          <a:stretch>
            <a:fillRect/>
          </a:stretch>
        </p:blipFill>
        <p:spPr>
          <a:xfrm>
            <a:off x="5627083" y="1096952"/>
            <a:ext cx="6322667" cy="3775350"/>
          </a:xfrm>
          <a:prstGeom prst="rect">
            <a:avLst/>
          </a:prstGeom>
        </p:spPr>
      </p:pic>
      <p:pic>
        <p:nvPicPr>
          <p:cNvPr id="3" name="Picture 2">
            <a:extLst>
              <a:ext uri="{FF2B5EF4-FFF2-40B4-BE49-F238E27FC236}">
                <a16:creationId xmlns:a16="http://schemas.microsoft.com/office/drawing/2014/main" id="{FFBF0AC6-357F-75E9-9A41-D6B71C518C22}"/>
              </a:ext>
            </a:extLst>
          </p:cNvPr>
          <p:cNvPicPr>
            <a:picLocks noChangeAspect="1"/>
          </p:cNvPicPr>
          <p:nvPr/>
        </p:nvPicPr>
        <p:blipFill>
          <a:blip r:embed="rId4"/>
          <a:stretch>
            <a:fillRect/>
          </a:stretch>
        </p:blipFill>
        <p:spPr>
          <a:xfrm>
            <a:off x="329264" y="2557262"/>
            <a:ext cx="6013784" cy="3987595"/>
          </a:xfrm>
          <a:prstGeom prst="rect">
            <a:avLst/>
          </a:prstGeom>
        </p:spPr>
      </p:pic>
    </p:spTree>
    <p:extLst>
      <p:ext uri="{BB962C8B-B14F-4D97-AF65-F5344CB8AC3E}">
        <p14:creationId xmlns:p14="http://schemas.microsoft.com/office/powerpoint/2010/main" val="137676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F0B00AC-267E-9DBF-FD52-B79F399E1DFC}"/>
              </a:ext>
            </a:extLst>
          </p:cNvPr>
          <p:cNvSpPr>
            <a:spLocks noGrp="1"/>
          </p:cNvSpPr>
          <p:nvPr>
            <p:ph type="title"/>
          </p:nvPr>
        </p:nvSpPr>
        <p:spPr>
          <a:xfrm>
            <a:off x="499001" y="1105469"/>
            <a:ext cx="11194144" cy="5322763"/>
          </a:xfrm>
          <a:ln>
            <a:solidFill>
              <a:schemeClr val="tx1"/>
            </a:solid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open sans"/>
                <a:ea typeface="open sans"/>
                <a:cs typeface="Times New Roman"/>
              </a:rPr>
              <a:t>Education</a:t>
            </a:r>
          </a:p>
          <a:p>
            <a:pPr>
              <a:lnSpc>
                <a:spcPct val="100000"/>
              </a:lnSpc>
              <a:spcBef>
                <a:spcPts val="0"/>
              </a:spcBef>
              <a:defRPr/>
            </a:pPr>
            <a:r>
              <a:rPr lang="en-GB" sz="1600" u="sng" dirty="0">
                <a:solidFill>
                  <a:srgbClr val="00B0F0"/>
                </a:solidFill>
                <a:latin typeface="open sans"/>
                <a:ea typeface="Calibri"/>
                <a:cs typeface="Times New Roman"/>
              </a:rPr>
              <a:t>Understanding high blood </a:t>
            </a:r>
            <a:r>
              <a:rPr lang="en-GB" sz="1600" u="sng" dirty="0">
                <a:solidFill>
                  <a:srgbClr val="00B0F0"/>
                </a:solidFill>
                <a:latin typeface="open sans"/>
                <a:ea typeface="Calibri"/>
                <a:cs typeface="Times New Roman"/>
                <a:hlinkClick r:id="rId2">
                  <a:extLst>
                    <a:ext uri="{A12FA001-AC4F-418D-AE19-62706E023703}">
                      <ahyp:hlinkClr xmlns:ahyp="http://schemas.microsoft.com/office/drawing/2018/hyperlinkcolor" val="tx"/>
                    </a:ext>
                  </a:extLst>
                </a:hlinkClick>
              </a:rPr>
              <a:t>pressure</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3">
                  <a:extLst>
                    <a:ext uri="{A12FA001-AC4F-418D-AE19-62706E023703}">
                      <ahyp:hlinkClr xmlns:ahyp="http://schemas.microsoft.com/office/drawing/2018/hyperlinkcolor" val="tx"/>
                    </a:ext>
                  </a:extLst>
                </a:hlinkClick>
              </a:rPr>
              <a:t>What is high blood pressure?</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4">
                  <a:extLst>
                    <a:ext uri="{A12FA001-AC4F-418D-AE19-62706E023703}">
                      <ahyp:hlinkClr xmlns:ahyp="http://schemas.microsoft.com/office/drawing/2018/hyperlinkcolor" val="tx"/>
                    </a:ext>
                  </a:extLst>
                </a:hlinkClick>
              </a:rPr>
              <a:t>Risk factors for heart and circulatory disease</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5">
                  <a:extLst>
                    <a:ext uri="{A12FA001-AC4F-418D-AE19-62706E023703}">
                      <ahyp:hlinkClr xmlns:ahyp="http://schemas.microsoft.com/office/drawing/2018/hyperlinkcolor" val="tx"/>
                    </a:ext>
                  </a:extLst>
                </a:hlinkClick>
              </a:rPr>
              <a:t>Understanding cholesterol</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6">
                  <a:extLst>
                    <a:ext uri="{A12FA001-AC4F-418D-AE19-62706E023703}">
                      <ahyp:hlinkClr xmlns:ahyp="http://schemas.microsoft.com/office/drawing/2018/hyperlinkcolor" val="tx"/>
                    </a:ext>
                  </a:extLst>
                </a:hlinkClick>
              </a:rPr>
              <a:t>How to lower your cholesterol</a:t>
            </a:r>
            <a:br>
              <a:rPr lang="en-GB" sz="1600" i="0" u="none" strike="noStrike" kern="1200" cap="none" spc="0" normalizeH="0" baseline="0" noProof="0" dirty="0">
                <a:ln>
                  <a:noFill/>
                </a:ln>
                <a:solidFill>
                  <a:srgbClr val="00B0F0"/>
                </a:solidFill>
                <a:effectLst/>
                <a:uLnTx/>
                <a:uFillTx/>
                <a:latin typeface="open sans"/>
                <a:ea typeface="+mn-ea"/>
                <a:cs typeface="Times New Roman"/>
              </a:rPr>
            </a:br>
            <a:endParaRPr lang="en-GB" sz="1600" i="0" u="none" strike="noStrike" kern="1200" cap="none" spc="0" normalizeH="0" baseline="0" noProof="0" dirty="0">
              <a:ln>
                <a:noFill/>
              </a:ln>
              <a:solidFill>
                <a:srgbClr val="00B0F0"/>
              </a:solidFill>
              <a:effectLst/>
              <a:uLnTx/>
              <a:uFillTx/>
              <a:latin typeface="open sans"/>
              <a:ea typeface="+mn-lt"/>
              <a:cs typeface="Times New Roman"/>
            </a:endParaRPr>
          </a:p>
          <a:p>
            <a:pPr>
              <a:lnSpc>
                <a:spcPct val="100000"/>
              </a:lnSpc>
              <a:spcBef>
                <a:spcPts val="0"/>
              </a:spcBef>
              <a:defRPr/>
            </a:pPr>
            <a:r>
              <a:rPr kumimoji="0" lang="en-GB" sz="1600" b="1" i="0" u="none" strike="noStrike" kern="1200" cap="none" spc="0" normalizeH="0" baseline="0" noProof="0" dirty="0">
                <a:ln>
                  <a:noFill/>
                </a:ln>
                <a:solidFill>
                  <a:schemeClr val="tx1"/>
                </a:solidFill>
                <a:effectLst/>
                <a:uLnTx/>
                <a:uFillTx/>
                <a:latin typeface="open sans"/>
                <a:ea typeface="open sans"/>
                <a:cs typeface="open sans"/>
              </a:rPr>
              <a:t>Self-management</a:t>
            </a:r>
            <a:br>
              <a:rPr lang="en-GB" sz="1600" b="1" i="0" u="none" strike="noStrike" kern="1200" cap="none" spc="0" normalizeH="0" baseline="0" noProof="0" dirty="0">
                <a:ln>
                  <a:noFill/>
                </a:ln>
                <a:effectLst/>
                <a:uLnTx/>
                <a:uFillTx/>
                <a:latin typeface="open sans"/>
                <a:ea typeface="+mn-ea"/>
                <a:cs typeface="+mn-cs"/>
              </a:rPr>
            </a:br>
            <a:r>
              <a:rPr lang="en-US" sz="1600" u="sng" dirty="0">
                <a:solidFill>
                  <a:srgbClr val="00B0F0"/>
                </a:solidFill>
                <a:latin typeface="open sans"/>
                <a:ea typeface="Calibri"/>
                <a:cs typeface="Times New Roman"/>
                <a:hlinkClick r:id="rId7">
                  <a:extLst>
                    <a:ext uri="{A12FA001-AC4F-418D-AE19-62706E023703}">
                      <ahyp:hlinkClr xmlns:ahyp="http://schemas.microsoft.com/office/drawing/2018/hyperlinkcolor" val="tx"/>
                    </a:ext>
                  </a:extLst>
                </a:hlinkClick>
              </a:rPr>
              <a:t>How to reduce your blood pressure: 6 top tips</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8">
                  <a:extLst>
                    <a:ext uri="{A12FA001-AC4F-418D-AE19-62706E023703}">
                      <ahyp:hlinkClr xmlns:ahyp="http://schemas.microsoft.com/office/drawing/2018/hyperlinkcolor" val="tx"/>
                    </a:ext>
                  </a:extLst>
                </a:hlinkClick>
              </a:rPr>
              <a:t>Manage your blood pressure at home</a:t>
            </a:r>
            <a:br>
              <a:rPr lang="en-GB" sz="1600" u="sng" dirty="0">
                <a:solidFill>
                  <a:srgbClr val="00B0F0"/>
                </a:solidFill>
                <a:latin typeface="open sans"/>
                <a:cs typeface="Times New Roman" panose="02020603050405020304" pitchFamily="18" charset="0"/>
              </a:rPr>
            </a:br>
            <a:r>
              <a:rPr lang="en-GB" sz="1600" u="sng" dirty="0" err="1">
                <a:solidFill>
                  <a:srgbClr val="00B0F0"/>
                </a:solidFill>
                <a:latin typeface="open sans"/>
                <a:ea typeface="Calibri"/>
                <a:cs typeface="Times New Roman"/>
                <a:hlinkClick r:id="rId9">
                  <a:extLst>
                    <a:ext uri="{A12FA001-AC4F-418D-AE19-62706E023703}">
                      <ahyp:hlinkClr xmlns:ahyp="http://schemas.microsoft.com/office/drawing/2018/hyperlinkcolor" val="tx"/>
                    </a:ext>
                  </a:extLst>
                </a:hlinkClick>
              </a:rPr>
              <a:t>Home</a:t>
            </a:r>
            <a:r>
              <a:rPr lang="en-GB" sz="1600" u="sng" dirty="0">
                <a:solidFill>
                  <a:srgbClr val="00B0F0"/>
                </a:solidFill>
                <a:latin typeface="open sans"/>
                <a:ea typeface="Calibri"/>
                <a:cs typeface="Times New Roman"/>
                <a:hlinkClick r:id="rId9">
                  <a:extLst>
                    <a:ext uri="{A12FA001-AC4F-418D-AE19-62706E023703}">
                      <ahyp:hlinkClr xmlns:ahyp="http://schemas.microsoft.com/office/drawing/2018/hyperlinkcolor" val="tx"/>
                    </a:ext>
                  </a:extLst>
                </a:hlinkClick>
              </a:rPr>
              <a:t> Blood Pressure Monitoring (video</a:t>
            </a:r>
            <a:r>
              <a:rPr lang="en-GB" sz="1600" u="sng" dirty="0">
                <a:solidFill>
                  <a:srgbClr val="00B0F0"/>
                </a:solidFill>
                <a:latin typeface="open sans"/>
                <a:ea typeface="Calibri"/>
                <a:cs typeface="Times New Roman"/>
              </a:rPr>
              <a:t>)</a:t>
            </a:r>
            <a:br>
              <a:rPr lang="en-GB" sz="1600" u="sng" dirty="0">
                <a:solidFill>
                  <a:srgbClr val="00B0F0"/>
                </a:solidFill>
                <a:latin typeface="open sans"/>
                <a:cs typeface="Times New Roman" panose="02020603050405020304" pitchFamily="18" charset="0"/>
              </a:rPr>
            </a:br>
            <a:r>
              <a:rPr lang="en-US" sz="1600" u="sng" dirty="0">
                <a:solidFill>
                  <a:srgbClr val="00B0F0"/>
                </a:solidFill>
                <a:latin typeface="open sans"/>
                <a:ea typeface="Calibri"/>
                <a:cs typeface="Times New Roman"/>
                <a:hlinkClick r:id="rId10">
                  <a:extLst>
                    <a:ext uri="{A12FA001-AC4F-418D-AE19-62706E023703}">
                      <ahyp:hlinkClr xmlns:ahyp="http://schemas.microsoft.com/office/drawing/2018/hyperlinkcolor" val="tx"/>
                    </a:ext>
                  </a:extLst>
                </a:hlinkClick>
              </a:rPr>
              <a:t>How to choose a blood pressure monitor</a:t>
            </a:r>
            <a:br>
              <a:rPr lang="en-US" sz="1600" u="sng" dirty="0">
                <a:solidFill>
                  <a:srgbClr val="00B0F0"/>
                </a:solidFill>
                <a:latin typeface="open sans"/>
                <a:cs typeface="Times New Roman" panose="02020603050405020304" pitchFamily="18" charset="0"/>
              </a:rPr>
            </a:br>
            <a:r>
              <a:rPr lang="en-US" sz="1600" u="sng" dirty="0">
                <a:solidFill>
                  <a:srgbClr val="00B0F0"/>
                </a:solidFill>
                <a:latin typeface="open sans"/>
                <a:ea typeface="Calibri"/>
                <a:cs typeface="Times New Roman"/>
                <a:hlinkClick r:id="rId11">
                  <a:extLst>
                    <a:ext uri="{A12FA001-AC4F-418D-AE19-62706E023703}">
                      <ahyp:hlinkClr xmlns:ahyp="http://schemas.microsoft.com/office/drawing/2018/hyperlinkcolor" val="tx"/>
                    </a:ext>
                  </a:extLst>
                </a:hlinkClick>
              </a:rPr>
              <a:t>How to check your blood pressure (video)</a:t>
            </a:r>
            <a:br>
              <a:rPr lang="en-US" sz="1600" b="1" dirty="0">
                <a:latin typeface="open sans"/>
                <a:cs typeface="Calibri" panose="020F0502020204030204" pitchFamily="34" charset="0"/>
              </a:rPr>
            </a:br>
            <a:br>
              <a:rPr lang="en-GB" sz="1600" b="1" i="0" u="none" strike="noStrike" kern="1200" cap="none" spc="0" normalizeH="0" baseline="0" noProof="0" dirty="0">
                <a:ln>
                  <a:noFill/>
                </a:ln>
                <a:effectLst/>
                <a:uLnTx/>
                <a:uFillTx/>
                <a:latin typeface="open sans"/>
                <a:ea typeface="+mn-ea"/>
                <a:cs typeface="+mn-cs"/>
              </a:rPr>
            </a:br>
            <a:r>
              <a:rPr kumimoji="0" lang="en-GB" sz="1600" b="1" i="0" u="none" strike="noStrike" kern="1200" cap="none" spc="0" normalizeH="0" baseline="0" noProof="0" dirty="0">
                <a:ln>
                  <a:noFill/>
                </a:ln>
                <a:solidFill>
                  <a:schemeClr val="tx1"/>
                </a:solidFill>
                <a:effectLst/>
                <a:uLnTx/>
                <a:uFillTx/>
                <a:latin typeface="open sans"/>
                <a:ea typeface="open sans"/>
                <a:cs typeface="open sans"/>
              </a:rPr>
              <a:t>Behaviour Change</a:t>
            </a:r>
            <a:endParaRPr lang="en-GB" sz="1600" b="1" i="0" u="none" strike="noStrike" kern="1200" cap="none" spc="0" normalizeH="0" baseline="0" noProof="0" dirty="0">
              <a:ln>
                <a:noFill/>
              </a:ln>
              <a:solidFill>
                <a:schemeClr val="tx1"/>
              </a:solidFill>
              <a:effectLst/>
              <a:uLnTx/>
              <a:uFillTx/>
              <a:latin typeface="open sans"/>
              <a:ea typeface="open sans"/>
              <a:cs typeface="open sans"/>
            </a:endParaRPr>
          </a:p>
          <a:p>
            <a:r>
              <a:rPr lang="en-GB" sz="1600" u="sng" dirty="0">
                <a:solidFill>
                  <a:srgbClr val="00B0F0"/>
                </a:solidFill>
                <a:latin typeface="open sans"/>
                <a:ea typeface="Calibri"/>
                <a:cs typeface="Times New Roman"/>
                <a:hlinkClick r:id="rId12">
                  <a:extLst>
                    <a:ext uri="{A12FA001-AC4F-418D-AE19-62706E023703}">
                      <ahyp:hlinkClr xmlns:ahyp="http://schemas.microsoft.com/office/drawing/2018/hyperlinkcolor" val="tx"/>
                    </a:ext>
                  </a:extLst>
                </a:hlinkClick>
              </a:rPr>
              <a:t>Eat well</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13">
                  <a:extLst>
                    <a:ext uri="{A12FA001-AC4F-418D-AE19-62706E023703}">
                      <ahyp:hlinkClr xmlns:ahyp="http://schemas.microsoft.com/office/drawing/2018/hyperlinkcolor" val="tx"/>
                    </a:ext>
                  </a:extLst>
                </a:hlinkClick>
              </a:rPr>
              <a:t>Healthy eating guide</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14">
                  <a:extLst>
                    <a:ext uri="{A12FA001-AC4F-418D-AE19-62706E023703}">
                      <ahyp:hlinkClr xmlns:ahyp="http://schemas.microsoft.com/office/drawing/2018/hyperlinkcolor" val="tx"/>
                    </a:ext>
                  </a:extLst>
                </a:hlinkClick>
              </a:rPr>
              <a:t>Get active</a:t>
            </a:r>
            <a:br>
              <a:rPr lang="en-GB" sz="1600" u="sng" dirty="0">
                <a:solidFill>
                  <a:srgbClr val="00B0F0"/>
                </a:solidFill>
                <a:latin typeface="open sans"/>
                <a:cs typeface="Times New Roman" panose="02020603050405020304" pitchFamily="18" charset="0"/>
              </a:rPr>
            </a:br>
            <a:r>
              <a:rPr lang="en-US" sz="1600" u="sng" dirty="0">
                <a:solidFill>
                  <a:srgbClr val="00B0F0"/>
                </a:solidFill>
                <a:latin typeface="open sans"/>
                <a:ea typeface="Calibri"/>
                <a:cs typeface="Times New Roman"/>
                <a:hlinkClick r:id="rId15">
                  <a:extLst>
                    <a:ext uri="{A12FA001-AC4F-418D-AE19-62706E023703}">
                      <ahyp:hlinkClr xmlns:ahyp="http://schemas.microsoft.com/office/drawing/2018/hyperlinkcolor" val="tx"/>
                    </a:ext>
                  </a:extLst>
                </a:hlinkClick>
              </a:rPr>
              <a:t>Get active indoors</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16">
                  <a:extLst>
                    <a:ext uri="{A12FA001-AC4F-418D-AE19-62706E023703}">
                      <ahyp:hlinkClr xmlns:ahyp="http://schemas.microsoft.com/office/drawing/2018/hyperlinkcolor" val="tx"/>
                    </a:ext>
                  </a:extLst>
                </a:hlinkClick>
              </a:rPr>
              <a:t>Ways to move</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17">
                  <a:extLst>
                    <a:ext uri="{A12FA001-AC4F-418D-AE19-62706E023703}">
                      <ahyp:hlinkClr xmlns:ahyp="http://schemas.microsoft.com/office/drawing/2018/hyperlinkcolor" val="tx"/>
                    </a:ext>
                  </a:extLst>
                </a:hlinkClick>
              </a:rPr>
              <a:t>Quit smoking</a:t>
            </a:r>
            <a:br>
              <a:rPr lang="en-GB" sz="1600" u="sng" dirty="0">
                <a:solidFill>
                  <a:srgbClr val="00B0F0"/>
                </a:solidFill>
                <a:latin typeface="open sans"/>
                <a:cs typeface="Times New Roman" panose="02020603050405020304" pitchFamily="18" charset="0"/>
              </a:rPr>
            </a:br>
            <a:r>
              <a:rPr lang="en-GB" sz="1600" u="sng" dirty="0">
                <a:solidFill>
                  <a:srgbClr val="00B0F0"/>
                </a:solidFill>
                <a:latin typeface="open sans"/>
                <a:ea typeface="Calibri"/>
                <a:cs typeface="Times New Roman"/>
                <a:hlinkClick r:id="rId18">
                  <a:extLst>
                    <a:ext uri="{A12FA001-AC4F-418D-AE19-62706E023703}">
                      <ahyp:hlinkClr xmlns:ahyp="http://schemas.microsoft.com/office/drawing/2018/hyperlinkcolor" val="tx"/>
                    </a:ext>
                  </a:extLst>
                </a:hlinkClick>
              </a:rPr>
              <a:t>Drink Less</a:t>
            </a:r>
            <a:br>
              <a:rPr kumimoji="0" lang="en-GB" sz="1600" i="0" u="none" strike="noStrike" kern="1200" cap="none" spc="0" normalizeH="0" baseline="0" noProof="0" dirty="0">
                <a:ln>
                  <a:noFill/>
                </a:ln>
                <a:solidFill>
                  <a:srgbClr val="00B0F0"/>
                </a:solidFill>
                <a:effectLst/>
                <a:uLnTx/>
                <a:uFillTx/>
                <a:latin typeface="Calibri "/>
                <a:ea typeface="+mn-ea"/>
                <a:cs typeface="+mn-cs"/>
              </a:rPr>
            </a:br>
            <a:br>
              <a:rPr lang="en-GB" sz="1600" dirty="0">
                <a:solidFill>
                  <a:srgbClr val="000000"/>
                </a:solidFill>
                <a:latin typeface="+mn-lt"/>
                <a:cs typeface="Calibri"/>
              </a:rPr>
            </a:br>
            <a:br>
              <a:rPr kumimoji="0" lang="en-GB" sz="1600" i="0" u="none" strike="noStrike" kern="1200" cap="none" spc="0" normalizeH="0" baseline="0" noProof="0" dirty="0">
                <a:ln>
                  <a:noFill/>
                </a:ln>
                <a:solidFill>
                  <a:srgbClr val="000000"/>
                </a:solidFill>
                <a:effectLst/>
                <a:uLnTx/>
                <a:uFillTx/>
                <a:latin typeface="+mn-lt"/>
                <a:ea typeface="+mn-ea"/>
                <a:cs typeface="Calibri"/>
              </a:rPr>
            </a:br>
            <a:br>
              <a:rPr kumimoji="0" lang="en-GB" sz="1600" i="0" u="none" strike="noStrike" kern="1200" cap="none" spc="0" normalizeH="0" baseline="0" noProof="0" dirty="0">
                <a:ln>
                  <a:noFill/>
                </a:ln>
                <a:solidFill>
                  <a:srgbClr val="000000"/>
                </a:solidFill>
                <a:effectLst/>
                <a:uLnTx/>
                <a:uFillTx/>
                <a:latin typeface="+mn-lt"/>
                <a:ea typeface="+mn-ea"/>
                <a:cs typeface="Calibri"/>
              </a:rPr>
            </a:br>
            <a:endParaRPr kumimoji="0" lang="en-GB" sz="1600" i="0" u="none" strike="noStrike" kern="1200" cap="none" spc="0" normalizeH="0" baseline="0" noProof="0" dirty="0">
              <a:ln>
                <a:noFill/>
              </a:ln>
              <a:solidFill>
                <a:srgbClr val="000000"/>
              </a:solidFill>
              <a:effectLst/>
              <a:uLnTx/>
              <a:uFillTx/>
              <a:latin typeface="Calibri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Calibri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
              <a:ea typeface="+mn-ea"/>
              <a:cs typeface="+mn-cs"/>
            </a:endParaRPr>
          </a:p>
          <a:p>
            <a:pPr marL="0" indent="0">
              <a:buNone/>
            </a:pPr>
            <a:endParaRPr lang="en-GB" sz="1600" dirty="0"/>
          </a:p>
        </p:txBody>
      </p:sp>
      <p:sp>
        <p:nvSpPr>
          <p:cNvPr id="13" name="Title 1">
            <a:extLst>
              <a:ext uri="{FF2B5EF4-FFF2-40B4-BE49-F238E27FC236}">
                <a16:creationId xmlns:a16="http://schemas.microsoft.com/office/drawing/2014/main" id="{B2A2DBC1-2C42-CC13-FD3D-AA880723E495}"/>
              </a:ext>
            </a:extLst>
          </p:cNvPr>
          <p:cNvSpPr txBox="1">
            <a:spLocks/>
          </p:cNvSpPr>
          <p:nvPr/>
        </p:nvSpPr>
        <p:spPr>
          <a:xfrm>
            <a:off x="499001" y="232576"/>
            <a:ext cx="9499270" cy="5445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rgbClr val="002060"/>
                </a:solidFill>
                <a:effectLst/>
                <a:uLnTx/>
                <a:uFillTx/>
                <a:latin typeface="Aleo"/>
                <a:cs typeface="Calibri Light"/>
              </a:rPr>
              <a:t>Resources for Patients</a:t>
            </a:r>
          </a:p>
        </p:txBody>
      </p:sp>
    </p:spTree>
    <p:extLst>
      <p:ext uri="{BB962C8B-B14F-4D97-AF65-F5344CB8AC3E}">
        <p14:creationId xmlns:p14="http://schemas.microsoft.com/office/powerpoint/2010/main" val="236276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BDB056D2-D794-7CFD-5477-D161A2B7FB8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19" name="Rectangle 18">
            <a:extLst>
              <a:ext uri="{FF2B5EF4-FFF2-40B4-BE49-F238E27FC236}">
                <a16:creationId xmlns:a16="http://schemas.microsoft.com/office/drawing/2014/main" id="{E3AD6D0B-23FE-DCEF-055C-E0CF6B0E416A}"/>
              </a:ext>
            </a:extLst>
          </p:cNvPr>
          <p:cNvSpPr/>
          <p:nvPr/>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3" name="Title 2">
            <a:extLst>
              <a:ext uri="{FF2B5EF4-FFF2-40B4-BE49-F238E27FC236}">
                <a16:creationId xmlns:a16="http://schemas.microsoft.com/office/drawing/2014/main" id="{0A9F923C-4401-A478-63D7-4A32BCC4EDB3}"/>
              </a:ext>
            </a:extLst>
          </p:cNvPr>
          <p:cNvSpPr>
            <a:spLocks noGrp="1"/>
          </p:cNvSpPr>
          <p:nvPr>
            <p:ph type="title"/>
          </p:nvPr>
        </p:nvSpPr>
        <p:spPr>
          <a:xfrm>
            <a:off x="537963" y="322491"/>
            <a:ext cx="2737501" cy="968442"/>
          </a:xfrm>
        </p:spPr>
        <p:txBody>
          <a:bodyPr>
            <a:normAutofit/>
          </a:bodyPr>
          <a:lstStyle/>
          <a:p>
            <a:r>
              <a:rPr lang="en-US" sz="3400" dirty="0">
                <a:solidFill>
                  <a:srgbClr val="002060"/>
                </a:solidFill>
                <a:latin typeface="Aleo"/>
                <a:ea typeface="Open Sans"/>
                <a:cs typeface="Open Sans"/>
              </a:rPr>
              <a:t>Thank you</a:t>
            </a:r>
          </a:p>
        </p:txBody>
      </p:sp>
      <p:sp>
        <p:nvSpPr>
          <p:cNvPr id="4" name="Content Placeholder 3">
            <a:extLst>
              <a:ext uri="{FF2B5EF4-FFF2-40B4-BE49-F238E27FC236}">
                <a16:creationId xmlns:a16="http://schemas.microsoft.com/office/drawing/2014/main" id="{C4E7CAEF-AB42-0D93-45AE-A88906200880}"/>
              </a:ext>
            </a:extLst>
          </p:cNvPr>
          <p:cNvSpPr>
            <a:spLocks noGrp="1"/>
          </p:cNvSpPr>
          <p:nvPr>
            <p:ph sz="half" idx="1"/>
          </p:nvPr>
        </p:nvSpPr>
        <p:spPr>
          <a:xfrm>
            <a:off x="404867" y="1142999"/>
            <a:ext cx="5576887" cy="4572000"/>
          </a:xfrm>
        </p:spPr>
        <p:txBody>
          <a:bodyPr vert="horz" lIns="91440" tIns="45720" rIns="91440" bIns="45720" rtlCol="0" anchor="t">
            <a:normAutofit/>
          </a:bodyPr>
          <a:lstStyle/>
          <a:p>
            <a:pPr>
              <a:lnSpc>
                <a:spcPct val="100000"/>
              </a:lnSpc>
              <a:spcAft>
                <a:spcPts val="1800"/>
              </a:spcAft>
            </a:pPr>
            <a:r>
              <a:rPr lang="en-US" sz="1800" b="1" dirty="0">
                <a:solidFill>
                  <a:srgbClr val="002060"/>
                </a:solidFill>
                <a:ea typeface="Open Sans" panose="020B0606030504020204" pitchFamily="34" charset="0"/>
                <a:cs typeface="Open Sans" panose="020B0606030504020204" pitchFamily="34" charset="0"/>
              </a:rPr>
              <a:t>Sign up to our monthly newsletter to </a:t>
            </a:r>
            <a:br>
              <a:rPr lang="en-US" sz="1800" b="1" dirty="0">
                <a:solidFill>
                  <a:srgbClr val="002060"/>
                </a:solidFill>
                <a:ea typeface="Open Sans" panose="020B0606030504020204" pitchFamily="34" charset="0"/>
                <a:cs typeface="Open Sans" panose="020B0606030504020204" pitchFamily="34" charset="0"/>
              </a:rPr>
            </a:br>
            <a:r>
              <a:rPr lang="en-US" sz="1800" b="1" dirty="0">
                <a:solidFill>
                  <a:srgbClr val="002060"/>
                </a:solidFill>
                <a:ea typeface="Open Sans" panose="020B0606030504020204" pitchFamily="34" charset="0"/>
                <a:cs typeface="Open Sans" panose="020B0606030504020204" pitchFamily="34" charset="0"/>
              </a:rPr>
              <a:t>receive the latest news, opportunities </a:t>
            </a:r>
            <a:br>
              <a:rPr lang="en-US" sz="1800" b="1" dirty="0">
                <a:solidFill>
                  <a:srgbClr val="002060"/>
                </a:solidFill>
                <a:ea typeface="Open Sans" panose="020B0606030504020204" pitchFamily="34" charset="0"/>
                <a:cs typeface="Open Sans" panose="020B0606030504020204" pitchFamily="34" charset="0"/>
              </a:rPr>
            </a:br>
            <a:r>
              <a:rPr lang="en-US" sz="1800" b="1" dirty="0">
                <a:solidFill>
                  <a:srgbClr val="002060"/>
                </a:solidFill>
                <a:ea typeface="Open Sans" panose="020B0606030504020204" pitchFamily="34" charset="0"/>
                <a:cs typeface="Open Sans" panose="020B0606030504020204" pitchFamily="34" charset="0"/>
              </a:rPr>
              <a:t>and events from UCLPartners</a:t>
            </a:r>
          </a:p>
          <a:p>
            <a:pPr marL="503555" lvl="2">
              <a:spcBef>
                <a:spcPts val="300"/>
              </a:spcBef>
              <a:spcAft>
                <a:spcPts val="1500"/>
              </a:spcAft>
            </a:pPr>
            <a:r>
              <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UCLPartners.com/newsletter</a:t>
            </a:r>
            <a:endPar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503555" lvl="2">
              <a:spcBef>
                <a:spcPts val="300"/>
              </a:spcBef>
              <a:spcAft>
                <a:spcPts val="1500"/>
              </a:spcAft>
            </a:pPr>
            <a:endPar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503555" lvl="2">
              <a:spcBef>
                <a:spcPts val="300"/>
              </a:spcBef>
              <a:spcAft>
                <a:spcPts val="1500"/>
              </a:spcAft>
            </a:pPr>
            <a:r>
              <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www.uclpartners.com</a:t>
            </a:r>
            <a:r>
              <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503555" lvl="2">
              <a:spcBef>
                <a:spcPts val="300"/>
              </a:spcBef>
              <a:spcAft>
                <a:spcPts val="1500"/>
              </a:spcAft>
            </a:pPr>
            <a:r>
              <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@uclpartners</a:t>
            </a:r>
            <a:r>
              <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503555" lvl="2">
              <a:spcBef>
                <a:spcPts val="300"/>
              </a:spcBef>
              <a:spcAft>
                <a:spcPts val="1500"/>
              </a:spcAft>
            </a:pPr>
            <a:r>
              <a:rPr lang="en-US" sz="1800" dirty="0" err="1">
                <a:solidFill>
                  <a:srgbClr val="00206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linkedin</a:t>
            </a:r>
            <a:r>
              <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/company/</a:t>
            </a:r>
            <a:r>
              <a:rPr lang="en-US" sz="1800" dirty="0" err="1">
                <a:solidFill>
                  <a:srgbClr val="00206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uclpartners</a:t>
            </a:r>
            <a:endParaRPr lang="en-US" sz="1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503555" lvl="2">
              <a:spcBef>
                <a:spcPts val="300"/>
              </a:spcBef>
              <a:spcAft>
                <a:spcPts val="1500"/>
              </a:spcAft>
            </a:pPr>
            <a:r>
              <a:rPr lang="en-GB" sz="18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CVDACTION@uclpartners.com</a:t>
            </a:r>
            <a:endParaRPr lang="en-US" sz="1800" dirty="0">
              <a:solidFill>
                <a:srgbClr val="41B6E6"/>
              </a:solidFill>
              <a:latin typeface="Open Sans" panose="020B0606030504020204" pitchFamily="34" charset="0"/>
              <a:ea typeface="Open Sans" panose="020B0606030504020204" pitchFamily="34" charset="0"/>
              <a:cs typeface="Open Sans" panose="020B0606030504020204" pitchFamily="34" charset="0"/>
            </a:endParaRPr>
          </a:p>
          <a:p>
            <a:pPr marL="0" lvl="1">
              <a:spcAft>
                <a:spcPts val="1500"/>
              </a:spcAft>
            </a:pPr>
            <a:endParaRPr lang="en-US" sz="1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endParaRPr lang="en-US" sz="1800" dirty="0">
              <a:solidFill>
                <a:schemeClr val="accent1"/>
              </a:solidFill>
              <a:ea typeface="Open Sans" panose="020B0606030504020204" pitchFamily="34" charset="0"/>
              <a:cs typeface="Open Sans" panose="020B0606030504020204" pitchFamily="34" charset="0"/>
            </a:endParaRPr>
          </a:p>
        </p:txBody>
      </p:sp>
      <p:pic>
        <p:nvPicPr>
          <p:cNvPr id="11" name="Picture 10" descr="Logo, icon&#10;&#10;Description automatically generated">
            <a:extLst>
              <a:ext uri="{FF2B5EF4-FFF2-40B4-BE49-F238E27FC236}">
                <a16:creationId xmlns:a16="http://schemas.microsoft.com/office/drawing/2014/main" id="{F2029A40-033B-A93F-8A91-C812D61206A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37963" y="3242642"/>
            <a:ext cx="401901" cy="401901"/>
          </a:xfrm>
          <a:prstGeom prst="rect">
            <a:avLst/>
          </a:prstGeom>
        </p:spPr>
      </p:pic>
      <p:pic>
        <p:nvPicPr>
          <p:cNvPr id="12" name="Picture 11">
            <a:extLst>
              <a:ext uri="{FF2B5EF4-FFF2-40B4-BE49-F238E27FC236}">
                <a16:creationId xmlns:a16="http://schemas.microsoft.com/office/drawing/2014/main" id="{810F488E-CD09-D67B-752E-A7ECF0E54C6E}"/>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537963" y="3686207"/>
            <a:ext cx="401901" cy="401901"/>
          </a:xfrm>
          <a:prstGeom prst="rect">
            <a:avLst/>
          </a:prstGeom>
        </p:spPr>
      </p:pic>
      <p:pic>
        <p:nvPicPr>
          <p:cNvPr id="13" name="Picture 12">
            <a:extLst>
              <a:ext uri="{FF2B5EF4-FFF2-40B4-BE49-F238E27FC236}">
                <a16:creationId xmlns:a16="http://schemas.microsoft.com/office/drawing/2014/main" id="{A42A72C0-B20A-0387-C148-006032A537D1}"/>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537963" y="4103868"/>
            <a:ext cx="401901" cy="401901"/>
          </a:xfrm>
          <a:prstGeom prst="rect">
            <a:avLst/>
          </a:prstGeom>
        </p:spPr>
      </p:pic>
      <p:pic>
        <p:nvPicPr>
          <p:cNvPr id="14" name="Picture 13">
            <a:extLst>
              <a:ext uri="{FF2B5EF4-FFF2-40B4-BE49-F238E27FC236}">
                <a16:creationId xmlns:a16="http://schemas.microsoft.com/office/drawing/2014/main" id="{77805780-48E6-1BD5-424A-24B6EB3DA017}"/>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p:blipFill>
        <p:spPr>
          <a:xfrm>
            <a:off x="538778" y="4600128"/>
            <a:ext cx="401901" cy="401901"/>
          </a:xfrm>
          <a:prstGeom prst="rect">
            <a:avLst/>
          </a:prstGeom>
        </p:spPr>
      </p:pic>
      <p:pic>
        <p:nvPicPr>
          <p:cNvPr id="15" name="Picture 14">
            <a:extLst>
              <a:ext uri="{FF2B5EF4-FFF2-40B4-BE49-F238E27FC236}">
                <a16:creationId xmlns:a16="http://schemas.microsoft.com/office/drawing/2014/main" id="{9E7BC7B1-D499-F1D8-B90E-2A0BCF135F5F}"/>
              </a:ext>
            </a:extLst>
          </p:cNvPr>
          <p:cNvPicPr>
            <a:picLocks noChangeAspect="1"/>
          </p:cNvPicPr>
          <p:nvPr/>
        </p:nvPicPr>
        <p:blipFill>
          <a:blip r:embed="rId12" cstate="screen">
            <a:extLst>
              <a:ext uri="{28A0092B-C50C-407E-A947-70E740481C1C}">
                <a14:useLocalDpi xmlns:a14="http://schemas.microsoft.com/office/drawing/2010/main" val="0"/>
              </a:ext>
            </a:extLst>
          </a:blip>
          <a:srcRect/>
          <a:stretch/>
        </p:blipFill>
        <p:spPr>
          <a:xfrm>
            <a:off x="537963" y="2198039"/>
            <a:ext cx="401901" cy="401901"/>
          </a:xfrm>
          <a:prstGeom prst="rect">
            <a:avLst/>
          </a:prstGeom>
        </p:spPr>
      </p:pic>
      <p:pic>
        <p:nvPicPr>
          <p:cNvPr id="17" name="Picture 16">
            <a:extLst>
              <a:ext uri="{FF2B5EF4-FFF2-40B4-BE49-F238E27FC236}">
                <a16:creationId xmlns:a16="http://schemas.microsoft.com/office/drawing/2014/main" id="{3F70BFB4-AE32-CCEB-D789-35505DFBB729}"/>
              </a:ext>
            </a:extLst>
          </p:cNvPr>
          <p:cNvPicPr>
            <a:picLocks/>
          </p:cNvPicPr>
          <p:nvPr/>
        </p:nvPicPr>
        <p:blipFill>
          <a:blip r:embed="rId1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8" name="Picture 17">
            <a:extLst>
              <a:ext uri="{FF2B5EF4-FFF2-40B4-BE49-F238E27FC236}">
                <a16:creationId xmlns:a16="http://schemas.microsoft.com/office/drawing/2014/main" id="{AEB53AF2-3CC9-2CEA-F985-8C92BB87CEB3}"/>
              </a:ext>
            </a:extLst>
          </p:cNvPr>
          <p:cNvPicPr>
            <a:picLocks noChangeAspect="1"/>
          </p:cNvPicPr>
          <p:nvPr/>
        </p:nvPicPr>
        <p:blipFill>
          <a:blip r:embed="rId1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cxnSp>
        <p:nvCxnSpPr>
          <p:cNvPr id="5" name="Straight Connector 4">
            <a:extLst>
              <a:ext uri="{FF2B5EF4-FFF2-40B4-BE49-F238E27FC236}">
                <a16:creationId xmlns:a16="http://schemas.microsoft.com/office/drawing/2014/main" id="{0EF0474D-DB60-4AFA-8887-2412259EF517}"/>
              </a:ext>
            </a:extLst>
          </p:cNvPr>
          <p:cNvCxnSpPr/>
          <p:nvPr/>
        </p:nvCxnSpPr>
        <p:spPr>
          <a:xfrm>
            <a:off x="442913" y="3056900"/>
            <a:ext cx="558165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64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5F55BE-BEF5-B7B5-0A52-71EDCC6DA8E0}"/>
              </a:ext>
            </a:extLst>
          </p:cNvPr>
          <p:cNvSpPr txBox="1"/>
          <p:nvPr/>
        </p:nvSpPr>
        <p:spPr>
          <a:xfrm>
            <a:off x="525764" y="343148"/>
            <a:ext cx="8525656" cy="615553"/>
          </a:xfrm>
          <a:prstGeom prst="rect">
            <a:avLst/>
          </a:prstGeom>
          <a:noFill/>
        </p:spPr>
        <p:txBody>
          <a:bodyPr wrap="square" lIns="91440" tIns="45720" rIns="91440" bIns="45720" anchor="t">
            <a:spAutoFit/>
          </a:bodyPr>
          <a:lstStyle/>
          <a:p>
            <a:r>
              <a:rPr lang="en-GB" sz="3400" b="1" i="0" u="none" strike="noStrike" dirty="0">
                <a:solidFill>
                  <a:srgbClr val="002060"/>
                </a:solidFill>
                <a:effectLst/>
                <a:latin typeface="Aleo"/>
              </a:rPr>
              <a:t>Version tracker</a:t>
            </a:r>
            <a:endParaRPr lang="en-GB" sz="3400" b="1" dirty="0">
              <a:solidFill>
                <a:srgbClr val="002060"/>
              </a:solidFill>
              <a:latin typeface="Aleo"/>
            </a:endParaRPr>
          </a:p>
        </p:txBody>
      </p:sp>
      <p:graphicFrame>
        <p:nvGraphicFramePr>
          <p:cNvPr id="10" name="Table 4">
            <a:extLst>
              <a:ext uri="{FF2B5EF4-FFF2-40B4-BE49-F238E27FC236}">
                <a16:creationId xmlns:a16="http://schemas.microsoft.com/office/drawing/2014/main" id="{43E0B8B4-7596-49CF-6A92-B070F587AFCC}"/>
              </a:ext>
            </a:extLst>
          </p:cNvPr>
          <p:cNvGraphicFramePr>
            <a:graphicFrameLocks noGrp="1"/>
          </p:cNvGraphicFramePr>
          <p:nvPr>
            <p:extLst>
              <p:ext uri="{D42A27DB-BD31-4B8C-83A1-F6EECF244321}">
                <p14:modId xmlns:p14="http://schemas.microsoft.com/office/powerpoint/2010/main" val="3519701979"/>
              </p:ext>
            </p:extLst>
          </p:nvPr>
        </p:nvGraphicFramePr>
        <p:xfrm>
          <a:off x="607324" y="1289937"/>
          <a:ext cx="11088807" cy="2050366"/>
        </p:xfrm>
        <a:graphic>
          <a:graphicData uri="http://schemas.openxmlformats.org/drawingml/2006/table">
            <a:tbl>
              <a:tblPr firstRow="1" bandRow="1">
                <a:tableStyleId>{5C22544A-7EE6-4342-B048-85BDC9FD1C3A}</a:tableStyleId>
              </a:tblPr>
              <a:tblGrid>
                <a:gridCol w="1143176">
                  <a:extLst>
                    <a:ext uri="{9D8B030D-6E8A-4147-A177-3AD203B41FA5}">
                      <a16:colId xmlns:a16="http://schemas.microsoft.com/office/drawing/2014/main" val="876606574"/>
                    </a:ext>
                  </a:extLst>
                </a:gridCol>
                <a:gridCol w="1101882">
                  <a:extLst>
                    <a:ext uri="{9D8B030D-6E8A-4147-A177-3AD203B41FA5}">
                      <a16:colId xmlns:a16="http://schemas.microsoft.com/office/drawing/2014/main" val="3033652109"/>
                    </a:ext>
                  </a:extLst>
                </a:gridCol>
                <a:gridCol w="5336275">
                  <a:extLst>
                    <a:ext uri="{9D8B030D-6E8A-4147-A177-3AD203B41FA5}">
                      <a16:colId xmlns:a16="http://schemas.microsoft.com/office/drawing/2014/main" val="3214185504"/>
                    </a:ext>
                  </a:extLst>
                </a:gridCol>
                <a:gridCol w="1584658">
                  <a:extLst>
                    <a:ext uri="{9D8B030D-6E8A-4147-A177-3AD203B41FA5}">
                      <a16:colId xmlns:a16="http://schemas.microsoft.com/office/drawing/2014/main" val="1818213787"/>
                    </a:ext>
                  </a:extLst>
                </a:gridCol>
                <a:gridCol w="1922816">
                  <a:extLst>
                    <a:ext uri="{9D8B030D-6E8A-4147-A177-3AD203B41FA5}">
                      <a16:colId xmlns:a16="http://schemas.microsoft.com/office/drawing/2014/main" val="4146081887"/>
                    </a:ext>
                  </a:extLst>
                </a:gridCol>
              </a:tblGrid>
              <a:tr h="592299">
                <a:tc>
                  <a:txBody>
                    <a:bodyPr/>
                    <a:lstStyle/>
                    <a:p>
                      <a:pPr algn="ctr"/>
                      <a:r>
                        <a:rPr lang="en-GB" sz="1800">
                          <a:latin typeface="open sans"/>
                        </a:rPr>
                        <a:t>Version</a:t>
                      </a:r>
                    </a:p>
                  </a:txBody>
                  <a:tcPr>
                    <a:solidFill>
                      <a:srgbClr val="15375D"/>
                    </a:solidFill>
                  </a:tcPr>
                </a:tc>
                <a:tc>
                  <a:txBody>
                    <a:bodyPr/>
                    <a:lstStyle/>
                    <a:p>
                      <a:pPr algn="ctr"/>
                      <a:r>
                        <a:rPr lang="en-GB" sz="1800" dirty="0">
                          <a:latin typeface="open sans"/>
                        </a:rPr>
                        <a:t>Edition</a:t>
                      </a:r>
                    </a:p>
                  </a:txBody>
                  <a:tcPr>
                    <a:solidFill>
                      <a:srgbClr val="15375D"/>
                    </a:solidFill>
                  </a:tcPr>
                </a:tc>
                <a:tc>
                  <a:txBody>
                    <a:bodyPr/>
                    <a:lstStyle/>
                    <a:p>
                      <a:r>
                        <a:rPr lang="en-GB" sz="1800" dirty="0">
                          <a:latin typeface="open sans"/>
                        </a:rPr>
                        <a:t>Changes Made</a:t>
                      </a:r>
                    </a:p>
                  </a:txBody>
                  <a:tcPr>
                    <a:solidFill>
                      <a:srgbClr val="15375D"/>
                    </a:solidFill>
                  </a:tcPr>
                </a:tc>
                <a:tc>
                  <a:txBody>
                    <a:bodyPr/>
                    <a:lstStyle/>
                    <a:p>
                      <a:pPr algn="ctr"/>
                      <a:r>
                        <a:rPr lang="en-US" sz="1800" dirty="0">
                          <a:latin typeface="open sans"/>
                        </a:rPr>
                        <a:t>Date amended</a:t>
                      </a:r>
                      <a:endParaRPr lang="en-GB" sz="1800" dirty="0">
                        <a:latin typeface="open sans"/>
                      </a:endParaRPr>
                    </a:p>
                  </a:txBody>
                  <a:tcPr>
                    <a:solidFill>
                      <a:srgbClr val="15375D"/>
                    </a:solidFill>
                  </a:tcPr>
                </a:tc>
                <a:tc>
                  <a:txBody>
                    <a:bodyPr/>
                    <a:lstStyle/>
                    <a:p>
                      <a:pPr algn="ctr"/>
                      <a:r>
                        <a:rPr lang="en-US" sz="1800">
                          <a:latin typeface="open sans"/>
                        </a:rPr>
                        <a:t>Review due</a:t>
                      </a:r>
                      <a:endParaRPr lang="en-GB" sz="1800">
                        <a:latin typeface="open sans"/>
                      </a:endParaRPr>
                    </a:p>
                  </a:txBody>
                  <a:tcPr>
                    <a:solidFill>
                      <a:srgbClr val="15375D"/>
                    </a:solidFill>
                  </a:tcPr>
                </a:tc>
                <a:extLst>
                  <a:ext uri="{0D108BD9-81ED-4DB2-BD59-A6C34878D82A}">
                    <a16:rowId xmlns:a16="http://schemas.microsoft.com/office/drawing/2014/main" val="9621947"/>
                  </a:ext>
                </a:extLst>
              </a:tr>
              <a:tr h="705143">
                <a:tc>
                  <a:txBody>
                    <a:bodyPr/>
                    <a:lstStyle/>
                    <a:p>
                      <a:pPr algn="ctr"/>
                      <a:r>
                        <a:rPr lang="en-GB" sz="1800">
                          <a:latin typeface="open sans"/>
                        </a:rPr>
                        <a:t>2</a:t>
                      </a:r>
                    </a:p>
                  </a:txBody>
                  <a:tcPr/>
                </a:tc>
                <a:tc>
                  <a:txBody>
                    <a:bodyPr/>
                    <a:lstStyle/>
                    <a:p>
                      <a:pPr algn="ctr"/>
                      <a:r>
                        <a:rPr lang="en-GB" sz="1800" dirty="0">
                          <a:latin typeface="open sans"/>
                        </a:rPr>
                        <a:t>2.0</a:t>
                      </a:r>
                    </a:p>
                  </a:txBody>
                  <a:tcPr/>
                </a:tc>
                <a:tc>
                  <a:txBody>
                    <a:bodyPr/>
                    <a:lstStyle/>
                    <a:p>
                      <a:pPr marL="285750" indent="-285750">
                        <a:buFont typeface="Arial" panose="020B0604020202020204" pitchFamily="34" charset="0"/>
                        <a:buChar char="•"/>
                      </a:pPr>
                      <a:r>
                        <a:rPr lang="en-GB" sz="1800" dirty="0">
                          <a:latin typeface="open sans"/>
                        </a:rPr>
                        <a:t>Updated lipid optimisation pathways</a:t>
                      </a:r>
                    </a:p>
                  </a:txBody>
                  <a:tcPr/>
                </a:tc>
                <a:tc>
                  <a:txBody>
                    <a:bodyPr/>
                    <a:lstStyle/>
                    <a:p>
                      <a:pPr marL="0" indent="0" algn="ctr">
                        <a:buNone/>
                      </a:pPr>
                      <a:r>
                        <a:rPr lang="en-GB" sz="1800" dirty="0">
                          <a:latin typeface="open sans"/>
                        </a:rPr>
                        <a:t>Jan 2024</a:t>
                      </a:r>
                    </a:p>
                  </a:txBody>
                  <a:tcPr/>
                </a:tc>
                <a:tc>
                  <a:txBody>
                    <a:bodyPr/>
                    <a:lstStyle/>
                    <a:p>
                      <a:pPr marL="0" indent="0" algn="ctr">
                        <a:buNone/>
                      </a:pPr>
                      <a:r>
                        <a:rPr lang="en-GB" sz="1800" dirty="0">
                          <a:latin typeface="open sans"/>
                        </a:rPr>
                        <a:t>Dec 2024</a:t>
                      </a:r>
                    </a:p>
                  </a:txBody>
                  <a:tcPr/>
                </a:tc>
                <a:extLst>
                  <a:ext uri="{0D108BD9-81ED-4DB2-BD59-A6C34878D82A}">
                    <a16:rowId xmlns:a16="http://schemas.microsoft.com/office/drawing/2014/main" val="1714548503"/>
                  </a:ext>
                </a:extLst>
              </a:tr>
              <a:tr h="705143">
                <a:tc>
                  <a:txBody>
                    <a:bodyPr/>
                    <a:lstStyle/>
                    <a:p>
                      <a:pPr algn="ctr"/>
                      <a:r>
                        <a:rPr lang="en-GB" sz="1800" dirty="0">
                          <a:latin typeface="open sans"/>
                        </a:rPr>
                        <a:t>2</a:t>
                      </a:r>
                    </a:p>
                  </a:txBody>
                  <a:tcPr/>
                </a:tc>
                <a:tc>
                  <a:txBody>
                    <a:bodyPr/>
                    <a:lstStyle/>
                    <a:p>
                      <a:pPr algn="ctr"/>
                      <a:r>
                        <a:rPr lang="en-GB" sz="1800" dirty="0">
                          <a:latin typeface="open sans"/>
                        </a:rPr>
                        <a:t>2.1</a:t>
                      </a:r>
                    </a:p>
                  </a:txBody>
                  <a:tcPr/>
                </a:tc>
                <a:tc>
                  <a:txBody>
                    <a:bodyPr/>
                    <a:lstStyle/>
                    <a:p>
                      <a:pPr marL="285750" indent="-285750">
                        <a:buFont typeface="Arial" panose="020B0604020202020204" pitchFamily="34" charset="0"/>
                        <a:buChar char="•"/>
                      </a:pPr>
                      <a:r>
                        <a:rPr lang="en-GB" sz="1800" dirty="0">
                          <a:latin typeface="Open Sans"/>
                        </a:rPr>
                        <a:t>Updated CVD ACTION logo and slide template</a:t>
                      </a:r>
                    </a:p>
                  </a:txBody>
                  <a:tcPr/>
                </a:tc>
                <a:tc>
                  <a:txBody>
                    <a:bodyPr/>
                    <a:lstStyle/>
                    <a:p>
                      <a:pPr marL="0" indent="0" algn="ctr">
                        <a:buNone/>
                      </a:pPr>
                      <a:r>
                        <a:rPr lang="en-GB" sz="1800" dirty="0">
                          <a:latin typeface="Open Sans"/>
                        </a:rPr>
                        <a:t>March 2025</a:t>
                      </a:r>
                    </a:p>
                  </a:txBody>
                  <a:tcPr/>
                </a:tc>
                <a:tc>
                  <a:txBody>
                    <a:bodyPr/>
                    <a:lstStyle/>
                    <a:p>
                      <a:pPr marL="0" indent="0" algn="ctr">
                        <a:buNone/>
                      </a:pPr>
                      <a:r>
                        <a:rPr lang="en-GB" sz="1800" dirty="0">
                          <a:latin typeface="Open Sans"/>
                        </a:rPr>
                        <a:t>March 2026</a:t>
                      </a:r>
                    </a:p>
                  </a:txBody>
                  <a:tcPr/>
                </a:tc>
                <a:extLst>
                  <a:ext uri="{0D108BD9-81ED-4DB2-BD59-A6C34878D82A}">
                    <a16:rowId xmlns:a16="http://schemas.microsoft.com/office/drawing/2014/main" val="4254230109"/>
                  </a:ext>
                </a:extLst>
              </a:tr>
            </a:tbl>
          </a:graphicData>
        </a:graphic>
      </p:graphicFrame>
    </p:spTree>
    <p:extLst>
      <p:ext uri="{BB962C8B-B14F-4D97-AF65-F5344CB8AC3E}">
        <p14:creationId xmlns:p14="http://schemas.microsoft.com/office/powerpoint/2010/main" val="83264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4DE5328-8951-B353-0732-A2686B493D31}"/>
              </a:ext>
            </a:extLst>
          </p:cNvPr>
          <p:cNvSpPr>
            <a:spLocks noGrp="1"/>
          </p:cNvSpPr>
          <p:nvPr>
            <p:ph idx="1"/>
          </p:nvPr>
        </p:nvSpPr>
        <p:spPr>
          <a:xfrm>
            <a:off x="563048" y="1351127"/>
            <a:ext cx="11146731" cy="5424985"/>
          </a:xfrm>
        </p:spPr>
        <p:txBody>
          <a:bodyPr vert="horz" lIns="91440" tIns="45720" rIns="91440" bIns="45720" rtlCol="0" anchor="t">
            <a:noAutofit/>
          </a:bodyPr>
          <a:lstStyle/>
          <a:p>
            <a:r>
              <a:rPr lang="en-GB" sz="1800" dirty="0">
                <a:solidFill>
                  <a:schemeClr val="tx1"/>
                </a:solidFill>
                <a:latin typeface="open sans"/>
                <a:ea typeface="open sans"/>
                <a:cs typeface="Calibri Light"/>
              </a:rPr>
              <a:t>Hypertension is a leading cause of heart attack, stroke and dementia.</a:t>
            </a:r>
          </a:p>
          <a:p>
            <a:pPr>
              <a:spcBef>
                <a:spcPts val="0"/>
              </a:spcBef>
            </a:pPr>
            <a:endParaRPr lang="en-GB" sz="1800" dirty="0">
              <a:solidFill>
                <a:schemeClr val="tx1"/>
              </a:solidFill>
              <a:latin typeface="open sans"/>
              <a:ea typeface="open sans"/>
              <a:cs typeface="Calibri Light"/>
            </a:endParaRPr>
          </a:p>
          <a:p>
            <a:r>
              <a:rPr lang="en-GB" sz="1800" dirty="0">
                <a:solidFill>
                  <a:schemeClr val="tx1"/>
                </a:solidFill>
                <a:latin typeface="open sans"/>
                <a:ea typeface="open sans"/>
                <a:cs typeface="Calibri Light"/>
              </a:rPr>
              <a:t>Treatment to lower blood pressure in people with hypertension is highly effective at preventing these devastating cardiovascular events.</a:t>
            </a:r>
          </a:p>
          <a:p>
            <a:pPr>
              <a:spcBef>
                <a:spcPts val="600"/>
              </a:spcBef>
            </a:pPr>
            <a:endParaRPr lang="en-GB" sz="1800" dirty="0">
              <a:solidFill>
                <a:schemeClr val="tx1"/>
              </a:solidFill>
              <a:latin typeface="open sans"/>
              <a:ea typeface="open sans"/>
              <a:cs typeface="Calibri Light"/>
            </a:endParaRPr>
          </a:p>
          <a:p>
            <a:pPr>
              <a:spcBef>
                <a:spcPts val="600"/>
              </a:spcBef>
            </a:pPr>
            <a:r>
              <a:rPr lang="en-GB" sz="1800" dirty="0">
                <a:solidFill>
                  <a:schemeClr val="tx1"/>
                </a:solidFill>
                <a:latin typeface="open sans"/>
                <a:ea typeface="open sans"/>
                <a:cs typeface="Calibri Light"/>
              </a:rPr>
              <a:t>In England, around a third of people with hypertension are undiagnosed, and over 40% of people of those diagnosed are not controlled to target.</a:t>
            </a:r>
          </a:p>
          <a:p>
            <a:pPr>
              <a:spcBef>
                <a:spcPts val="600"/>
              </a:spcBef>
            </a:pPr>
            <a:endParaRPr lang="en-GB" sz="1800" dirty="0">
              <a:solidFill>
                <a:schemeClr val="tx1"/>
              </a:solidFill>
              <a:latin typeface="open sans"/>
              <a:ea typeface="open sans"/>
              <a:cs typeface="Calibri Light"/>
            </a:endParaRPr>
          </a:p>
          <a:p>
            <a:pPr>
              <a:spcBef>
                <a:spcPts val="600"/>
              </a:spcBef>
            </a:pPr>
            <a:r>
              <a:rPr lang="en-GB" sz="1800" dirty="0">
                <a:solidFill>
                  <a:schemeClr val="tx1"/>
                </a:solidFill>
                <a:latin typeface="open sans"/>
                <a:ea typeface="Calibri"/>
                <a:cs typeface="Calibri Light"/>
              </a:rPr>
              <a:t>Prompt intervention makes a difference – delaying blood pressure treatment for more than 6 weeks leads to an increased risk of cardiovascular events </a:t>
            </a:r>
          </a:p>
          <a:p>
            <a:pPr>
              <a:spcBef>
                <a:spcPts val="600"/>
              </a:spcBef>
            </a:pPr>
            <a:endParaRPr lang="en-GB" sz="1800" dirty="0">
              <a:solidFill>
                <a:schemeClr val="tx1"/>
              </a:solidFill>
              <a:latin typeface="open sans"/>
              <a:ea typeface="Calibri"/>
              <a:cs typeface="Calibri Light"/>
            </a:endParaRPr>
          </a:p>
          <a:p>
            <a:pPr>
              <a:spcBef>
                <a:spcPts val="600"/>
              </a:spcBef>
            </a:pPr>
            <a:r>
              <a:rPr lang="en-GB" sz="1800" dirty="0">
                <a:solidFill>
                  <a:schemeClr val="tx1"/>
                </a:solidFill>
                <a:latin typeface="open sans"/>
                <a:ea typeface="open sans"/>
                <a:cs typeface="Calibri Light"/>
              </a:rPr>
              <a:t>The presence of multiple risk factors magnifies the risk. A majority of patients who have both hypertension and CVD are on suboptimal lipid lowering therapy. </a:t>
            </a:r>
          </a:p>
          <a:p>
            <a:pPr>
              <a:spcBef>
                <a:spcPts val="600"/>
              </a:spcBef>
            </a:pPr>
            <a:endParaRPr lang="en-GB" sz="1800" dirty="0">
              <a:solidFill>
                <a:schemeClr val="tx1"/>
              </a:solidFill>
              <a:latin typeface="open sans"/>
              <a:ea typeface="open sans"/>
              <a:cs typeface="Calibri Light"/>
            </a:endParaRPr>
          </a:p>
          <a:p>
            <a:pPr>
              <a:spcBef>
                <a:spcPts val="600"/>
              </a:spcBef>
            </a:pPr>
            <a:r>
              <a:rPr lang="en-GB" sz="1800" dirty="0">
                <a:solidFill>
                  <a:schemeClr val="tx1"/>
                </a:solidFill>
                <a:latin typeface="open sans"/>
                <a:ea typeface="open sans"/>
                <a:cs typeface="Calibri Light"/>
              </a:rPr>
              <a:t>The </a:t>
            </a:r>
            <a:r>
              <a:rPr lang="en-GB" sz="1800" b="1" dirty="0">
                <a:solidFill>
                  <a:srgbClr val="00B0F0"/>
                </a:solidFill>
                <a:latin typeface="open sans"/>
                <a:ea typeface="open sans"/>
                <a:cs typeface="Calibri Light"/>
                <a:hlinkClick r:id="rId3">
                  <a:extLst>
                    <a:ext uri="{A12FA001-AC4F-418D-AE19-62706E023703}">
                      <ahyp:hlinkClr xmlns:ahyp="http://schemas.microsoft.com/office/drawing/2018/hyperlinkcolor" val="tx"/>
                    </a:ext>
                  </a:extLst>
                </a:hlinkClick>
              </a:rPr>
              <a:t>Size of the Prize </a:t>
            </a:r>
            <a:r>
              <a:rPr lang="en-GB" sz="1800" dirty="0">
                <a:solidFill>
                  <a:schemeClr val="tx1"/>
                </a:solidFill>
                <a:latin typeface="open sans"/>
                <a:ea typeface="open sans"/>
                <a:cs typeface="Calibri Light"/>
              </a:rPr>
              <a:t>shows that prioritising these patients for blood pressure and lipid optimisation will drive a major reduction in heart attacks and strokes over three years.</a:t>
            </a:r>
            <a:endParaRPr lang="en-GB" sz="1800" b="1" dirty="0">
              <a:solidFill>
                <a:schemeClr val="tx1"/>
              </a:solidFill>
              <a:latin typeface="open sans"/>
              <a:ea typeface="open sans"/>
              <a:cs typeface="Calibri Light"/>
            </a:endParaRPr>
          </a:p>
          <a:p>
            <a:endParaRPr lang="en-GB" sz="1800" dirty="0"/>
          </a:p>
          <a:p>
            <a:endParaRPr lang="en-GB" sz="1800" dirty="0"/>
          </a:p>
          <a:p>
            <a:endParaRPr lang="en-GB" sz="1800" dirty="0"/>
          </a:p>
        </p:txBody>
      </p:sp>
      <p:sp>
        <p:nvSpPr>
          <p:cNvPr id="8" name="Title 1">
            <a:extLst>
              <a:ext uri="{FF2B5EF4-FFF2-40B4-BE49-F238E27FC236}">
                <a16:creationId xmlns:a16="http://schemas.microsoft.com/office/drawing/2014/main" id="{8048F1EE-8C54-99C9-E9AD-56C9E848DA78}"/>
              </a:ext>
            </a:extLst>
          </p:cNvPr>
          <p:cNvSpPr>
            <a:spLocks noGrp="1"/>
          </p:cNvSpPr>
          <p:nvPr>
            <p:ph type="title"/>
          </p:nvPr>
        </p:nvSpPr>
        <p:spPr>
          <a:xfrm>
            <a:off x="563048" y="332559"/>
            <a:ext cx="9011227" cy="544510"/>
          </a:xfrm>
        </p:spPr>
        <p:txBody>
          <a:bodyPr>
            <a:noAutofit/>
          </a:bodyPr>
          <a:lstStyle/>
          <a:p>
            <a:r>
              <a:rPr lang="en-GB" sz="3400" b="1" dirty="0">
                <a:solidFill>
                  <a:srgbClr val="002060"/>
                </a:solidFill>
                <a:latin typeface="Aleo"/>
                <a:cs typeface="Calibri Light"/>
              </a:rPr>
              <a:t>Blood Pressure and Cardiovascular Risk</a:t>
            </a:r>
          </a:p>
        </p:txBody>
      </p:sp>
    </p:spTree>
    <p:extLst>
      <p:ext uri="{BB962C8B-B14F-4D97-AF65-F5344CB8AC3E}">
        <p14:creationId xmlns:p14="http://schemas.microsoft.com/office/powerpoint/2010/main" val="50408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FA6B07-EB36-696C-536C-CF1CBCF9002C}"/>
              </a:ext>
            </a:extLst>
          </p:cNvPr>
          <p:cNvSpPr>
            <a:spLocks noGrp="1"/>
          </p:cNvSpPr>
          <p:nvPr>
            <p:ph type="title"/>
          </p:nvPr>
        </p:nvSpPr>
        <p:spPr>
          <a:xfrm>
            <a:off x="676379" y="267019"/>
            <a:ext cx="9215194" cy="544510"/>
          </a:xfrm>
        </p:spPr>
        <p:txBody>
          <a:bodyPr>
            <a:noAutofit/>
          </a:bodyPr>
          <a:lstStyle/>
          <a:p>
            <a:r>
              <a:rPr lang="en-GB" sz="3400" b="1" dirty="0">
                <a:solidFill>
                  <a:srgbClr val="002060"/>
                </a:solidFill>
                <a:latin typeface="Aleo"/>
                <a:cs typeface="Calibri Light"/>
              </a:rPr>
              <a:t>CVDACTION – The Hypertension Dashboard</a:t>
            </a:r>
          </a:p>
        </p:txBody>
      </p:sp>
      <p:sp>
        <p:nvSpPr>
          <p:cNvPr id="4" name="Content Placeholder 9">
            <a:extLst>
              <a:ext uri="{FF2B5EF4-FFF2-40B4-BE49-F238E27FC236}">
                <a16:creationId xmlns:a16="http://schemas.microsoft.com/office/drawing/2014/main" id="{22F8D547-D7E4-D396-09D5-675761F1C39F}"/>
              </a:ext>
            </a:extLst>
          </p:cNvPr>
          <p:cNvSpPr>
            <a:spLocks noGrp="1"/>
          </p:cNvSpPr>
          <p:nvPr>
            <p:ph idx="1"/>
          </p:nvPr>
        </p:nvSpPr>
        <p:spPr>
          <a:xfrm>
            <a:off x="676379" y="1027113"/>
            <a:ext cx="11019752" cy="5404468"/>
          </a:xfrm>
        </p:spPr>
        <p:txBody>
          <a:bodyPr vert="horz" lIns="91440" tIns="45720" rIns="91440" bIns="45720" rtlCol="0" anchor="t">
            <a:noAutofit/>
          </a:bodyPr>
          <a:lstStyle/>
          <a:p>
            <a:pPr marR="0">
              <a:lnSpc>
                <a:spcPct val="120000"/>
              </a:lnSpc>
              <a:spcBef>
                <a:spcPts val="0"/>
              </a:spcBef>
              <a:spcAft>
                <a:spcPts val="1200"/>
              </a:spcAft>
              <a:buFont typeface="+mj-lt"/>
              <a:buAutoNum type="arabicPeriod"/>
            </a:pPr>
            <a:r>
              <a:rPr lang="en-GB" sz="1400" dirty="0">
                <a:effectLst/>
                <a:latin typeface="open sans"/>
                <a:ea typeface="open sans"/>
                <a:cs typeface="Calibri Light"/>
              </a:rPr>
              <a:t>CVDACTION is a </a:t>
            </a:r>
            <a:r>
              <a:rPr lang="en-GB" sz="1400" b="1" dirty="0">
                <a:effectLst/>
                <a:latin typeface="open sans"/>
                <a:ea typeface="open sans"/>
                <a:cs typeface="Calibri Light"/>
              </a:rPr>
              <a:t>case finding </a:t>
            </a:r>
            <a:r>
              <a:rPr lang="en-GB" sz="1400" dirty="0">
                <a:effectLst/>
                <a:latin typeface="open sans"/>
                <a:ea typeface="open sans"/>
                <a:cs typeface="Calibri Light"/>
              </a:rPr>
              <a:t>tool using data extracted from GP records </a:t>
            </a:r>
            <a:r>
              <a:rPr lang="en-GB" sz="1400" dirty="0">
                <a:latin typeface="open sans"/>
                <a:ea typeface="open sans"/>
                <a:cs typeface="Calibri Light"/>
              </a:rPr>
              <a:t>to improve care and outcomes for people who are at high risk of heart attack, stroke and other cardiovascular disease (CVD).</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The CVDACTION Hypertension dashboard groups patients into 4 domains – blood pressure not treated to target; lipid lowering for primary and secondary prevention of CVD, pulse checking for atrial fibrillation, and CKD management in hypertension. There is also a case finder for </a:t>
            </a:r>
            <a:r>
              <a:rPr lang="en-GB" sz="1400" b="1" dirty="0">
                <a:latin typeface="open sans"/>
                <a:ea typeface="open sans"/>
                <a:cs typeface="Calibri Light"/>
              </a:rPr>
              <a:t>undiagnosed hypertension</a:t>
            </a:r>
            <a:r>
              <a:rPr lang="en-GB" sz="1400" dirty="0">
                <a:latin typeface="open sans"/>
                <a:ea typeface="open sans"/>
                <a:cs typeface="Calibri Light"/>
              </a:rPr>
              <a:t>.</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Patients are stratified into cohorts to help </a:t>
            </a:r>
            <a:r>
              <a:rPr lang="en-GB" sz="1400" b="1" dirty="0">
                <a:latin typeface="open sans"/>
                <a:ea typeface="open sans"/>
                <a:cs typeface="Calibri Light"/>
              </a:rPr>
              <a:t>prioritise</a:t>
            </a:r>
            <a:r>
              <a:rPr lang="en-GB" sz="1400" dirty="0">
                <a:latin typeface="open sans"/>
                <a:ea typeface="open sans"/>
                <a:cs typeface="Calibri Light"/>
              </a:rPr>
              <a:t>, plan where to begin and spread clinical workload over time. For example, priority groups would include people with the highest blood pressure or people with hypertension and CVD but not on lipid lowering therapy.</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You can also filter by ethnicity, deprivation, severe mental illness or learning disability to focus on specific populations and target </a:t>
            </a:r>
            <a:r>
              <a:rPr lang="en-GB" sz="1400" b="1" dirty="0">
                <a:latin typeface="open sans"/>
                <a:ea typeface="open sans"/>
                <a:cs typeface="Calibri Light"/>
              </a:rPr>
              <a:t>health inequalities</a:t>
            </a:r>
            <a:r>
              <a:rPr lang="en-GB" sz="1400" dirty="0">
                <a:latin typeface="open sans"/>
                <a:ea typeface="open sans"/>
                <a:cs typeface="Calibri Light"/>
              </a:rPr>
              <a:t>.</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To deliver best care for patients and maximise capacity, consider two complementary interventions:</a:t>
            </a:r>
          </a:p>
          <a:p>
            <a:pPr lvl="1">
              <a:lnSpc>
                <a:spcPct val="120000"/>
              </a:lnSpc>
              <a:spcBef>
                <a:spcPts val="0"/>
              </a:spcBef>
              <a:spcAft>
                <a:spcPts val="1200"/>
              </a:spcAft>
              <a:buFont typeface="Courier New" panose="02070309020205020404" pitchFamily="49" charset="0"/>
              <a:buChar char="o"/>
            </a:pPr>
            <a:r>
              <a:rPr lang="en-GB" sz="1400" b="1" dirty="0">
                <a:latin typeface="open sans"/>
                <a:ea typeface="open sans"/>
                <a:cs typeface="Calibri Light"/>
              </a:rPr>
              <a:t>Clinical optimisation </a:t>
            </a:r>
            <a:r>
              <a:rPr lang="en-GB" sz="1400" dirty="0">
                <a:latin typeface="open sans"/>
                <a:ea typeface="open sans"/>
                <a:cs typeface="Calibri Light"/>
              </a:rPr>
              <a:t>– delivered by nurse, pharmacist or GP, starting with those at greatest risk or highest priority</a:t>
            </a:r>
          </a:p>
          <a:p>
            <a:pPr lvl="1">
              <a:lnSpc>
                <a:spcPct val="120000"/>
              </a:lnSpc>
              <a:spcBef>
                <a:spcPts val="0"/>
              </a:spcBef>
              <a:spcAft>
                <a:spcPts val="1200"/>
              </a:spcAft>
              <a:buFont typeface="Courier New" panose="02070309020205020404" pitchFamily="49" charset="0"/>
              <a:buChar char="o"/>
            </a:pPr>
            <a:r>
              <a:rPr lang="en-GB" sz="1400" b="1" dirty="0">
                <a:latin typeface="open sans"/>
                <a:ea typeface="open sans"/>
                <a:cs typeface="Calibri Light"/>
              </a:rPr>
              <a:t>Broader, proactive care </a:t>
            </a:r>
            <a:r>
              <a:rPr lang="en-GB" sz="1400" dirty="0">
                <a:latin typeface="open sans"/>
                <a:ea typeface="open sans"/>
                <a:cs typeface="Calibri Light"/>
              </a:rPr>
              <a:t>to optimise support for education, self management and behaviour change. This can be provided by a member of the wider primary care team such as ARRS* roles such as healthcare assistants and care coordinators. </a:t>
            </a:r>
          </a:p>
          <a:p>
            <a:pPr>
              <a:lnSpc>
                <a:spcPct val="120000"/>
              </a:lnSpc>
              <a:spcBef>
                <a:spcPts val="0"/>
              </a:spcBef>
              <a:spcAft>
                <a:spcPts val="1200"/>
              </a:spcAft>
              <a:buFont typeface="+mj-lt"/>
              <a:buAutoNum type="arabicPeriod"/>
            </a:pPr>
            <a:r>
              <a:rPr lang="en-GB" sz="1400" dirty="0">
                <a:latin typeface="open sans"/>
                <a:ea typeface="open sans"/>
                <a:cs typeface="Calibri Light"/>
              </a:rPr>
              <a:t>The </a:t>
            </a:r>
            <a:r>
              <a:rPr lang="en-GB" sz="1400" b="1" dirty="0">
                <a:solidFill>
                  <a:srgbClr val="00B0F0"/>
                </a:solidFill>
                <a:latin typeface="open sans"/>
                <a:ea typeface="open sans"/>
                <a:cs typeface="Calibri Light"/>
                <a:hlinkClick r:id="rId3">
                  <a:extLst>
                    <a:ext uri="{A12FA001-AC4F-418D-AE19-62706E023703}">
                      <ahyp:hlinkClr xmlns:ahyp="http://schemas.microsoft.com/office/drawing/2018/hyperlinkcolor" val="tx"/>
                    </a:ext>
                  </a:extLst>
                </a:hlinkClick>
              </a:rPr>
              <a:t>UCLPartners Proactive Care Frameworks </a:t>
            </a:r>
            <a:r>
              <a:rPr lang="en-GB" sz="1400" dirty="0">
                <a:latin typeface="open sans"/>
                <a:ea typeface="open sans"/>
                <a:cs typeface="Calibri Light"/>
              </a:rPr>
              <a:t>offer a wide range of </a:t>
            </a:r>
            <a:r>
              <a:rPr lang="en-GB" sz="1400" b="1" dirty="0">
                <a:latin typeface="open sans"/>
                <a:ea typeface="open sans"/>
                <a:cs typeface="Calibri Light"/>
              </a:rPr>
              <a:t>free resources </a:t>
            </a:r>
            <a:r>
              <a:rPr lang="en-GB" sz="1400" dirty="0">
                <a:latin typeface="open sans"/>
                <a:ea typeface="open sans"/>
                <a:cs typeface="Calibri Light"/>
              </a:rPr>
              <a:t>to help team members to deliver these interventions and optimise care.</a:t>
            </a:r>
          </a:p>
          <a:p>
            <a:pPr marL="0" marR="0" indent="0">
              <a:lnSpc>
                <a:spcPct val="120000"/>
              </a:lnSpc>
              <a:spcBef>
                <a:spcPts val="0"/>
              </a:spcBef>
              <a:spcAft>
                <a:spcPts val="1200"/>
              </a:spcAft>
              <a:buNone/>
            </a:pPr>
            <a:endParaRPr lang="en-GB" sz="1400" dirty="0">
              <a:latin typeface="Calibri "/>
            </a:endParaRPr>
          </a:p>
        </p:txBody>
      </p:sp>
      <p:sp>
        <p:nvSpPr>
          <p:cNvPr id="6" name="TextBox 5">
            <a:extLst>
              <a:ext uri="{FF2B5EF4-FFF2-40B4-BE49-F238E27FC236}">
                <a16:creationId xmlns:a16="http://schemas.microsoft.com/office/drawing/2014/main" id="{59245615-99ED-70FC-5B08-CF855DA06480}"/>
              </a:ext>
            </a:extLst>
          </p:cNvPr>
          <p:cNvSpPr txBox="1"/>
          <p:nvPr/>
        </p:nvSpPr>
        <p:spPr>
          <a:xfrm>
            <a:off x="7747448" y="6431581"/>
            <a:ext cx="3669291"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open sans"/>
                <a:cs typeface="open sans"/>
              </a:rPr>
              <a:t>*Additional Roles Reimbursement Scheme</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51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0B295F-C360-34CE-02B2-96FDCACD9AD8}"/>
              </a:ext>
            </a:extLst>
          </p:cNvPr>
          <p:cNvSpPr txBox="1">
            <a:spLocks/>
          </p:cNvSpPr>
          <p:nvPr/>
        </p:nvSpPr>
        <p:spPr>
          <a:xfrm>
            <a:off x="390147" y="146489"/>
            <a:ext cx="7662033" cy="8724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400" b="1" dirty="0">
                <a:solidFill>
                  <a:srgbClr val="002060"/>
                </a:solidFill>
                <a:latin typeface="Aleo"/>
                <a:cs typeface="Calibri Light"/>
              </a:rPr>
              <a:t>Hypertension:</a:t>
            </a:r>
          </a:p>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srgbClr val="002060"/>
                </a:solidFill>
                <a:latin typeface="Aleo"/>
                <a:cs typeface="Calibri Light"/>
              </a:rPr>
              <a:t>Data to inform pathway transformation</a:t>
            </a:r>
            <a:endParaRPr lang="en-GB" dirty="0">
              <a:solidFill>
                <a:srgbClr val="002060"/>
              </a:solidFill>
              <a:latin typeface="Aleo"/>
              <a:cs typeface="Calibri Light"/>
            </a:endParaRPr>
          </a:p>
        </p:txBody>
      </p:sp>
      <p:sp>
        <p:nvSpPr>
          <p:cNvPr id="7" name="Rectangle 6">
            <a:extLst>
              <a:ext uri="{FF2B5EF4-FFF2-40B4-BE49-F238E27FC236}">
                <a16:creationId xmlns:a16="http://schemas.microsoft.com/office/drawing/2014/main" id="{2390F37E-8F98-C9D4-AEE5-21DF06E811BE}"/>
              </a:ext>
            </a:extLst>
          </p:cNvPr>
          <p:cNvSpPr/>
          <p:nvPr/>
        </p:nvSpPr>
        <p:spPr>
          <a:xfrm>
            <a:off x="6158332" y="2604072"/>
            <a:ext cx="5526519" cy="67268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Holistic Proactive Care</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a:t>
            </a:r>
            <a:r>
              <a:rPr kumimoji="0" lang="en-GB" b="1" i="0" u="none" strike="noStrike" kern="1200" cap="none" spc="0" normalizeH="0" baseline="0" noProof="0" dirty="0" err="1">
                <a:ln>
                  <a:noFill/>
                </a:ln>
                <a:solidFill>
                  <a:srgbClr val="FFFFFF"/>
                </a:solidFill>
                <a:effectLst/>
                <a:uLnTx/>
                <a:uFillTx/>
                <a:latin typeface="open sans"/>
                <a:ea typeface="open sans"/>
                <a:cs typeface="open sans"/>
              </a:rPr>
              <a:t>eg.</a:t>
            </a:r>
            <a:r>
              <a:rPr kumimoji="0" lang="en-GB" b="1" i="0" u="none" strike="noStrike" kern="1200" cap="none" spc="0" normalizeH="0" baseline="0" noProof="0" dirty="0">
                <a:ln>
                  <a:noFill/>
                </a:ln>
                <a:solidFill>
                  <a:srgbClr val="FFFFFF"/>
                </a:solidFill>
                <a:effectLst/>
                <a:uLnTx/>
                <a:uFillTx/>
                <a:latin typeface="open sans"/>
                <a:ea typeface="open sans"/>
                <a:cs typeface="open sans"/>
              </a:rPr>
              <a:t> ARRS roles)</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2" name="Rectangle 11">
            <a:extLst>
              <a:ext uri="{FF2B5EF4-FFF2-40B4-BE49-F238E27FC236}">
                <a16:creationId xmlns:a16="http://schemas.microsoft.com/office/drawing/2014/main" id="{2E69928D-7574-C2DA-3077-67A503907D87}"/>
              </a:ext>
            </a:extLst>
          </p:cNvPr>
          <p:cNvSpPr/>
          <p:nvPr/>
        </p:nvSpPr>
        <p:spPr>
          <a:xfrm>
            <a:off x="6158332" y="3276755"/>
            <a:ext cx="5526519" cy="3277872"/>
          </a:xfrm>
          <a:prstGeom prst="rect">
            <a:avLst/>
          </a:prstGeom>
          <a:solidFill>
            <a:srgbClr val="42B6E6">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open sans"/>
                <a:ea typeface="open sans"/>
                <a:cs typeface="open sans"/>
              </a:rPr>
              <a:t>Structured support for:</a:t>
            </a:r>
            <a:endParaRPr lang="en-GB" sz="1600" b="1" i="0" u="none" strike="noStrike" kern="1200" cap="none" spc="0" normalizeH="0" baseline="0" noProof="0" dirty="0">
              <a:ln>
                <a:noFill/>
              </a:ln>
              <a:solidFill>
                <a:srgbClr val="000000"/>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Education e.g.</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What is high blood pressure, cholesterol, risk</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How to check and reduce cardiovascular risk?</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285750" marR="0" lvl="0" indent="-285750" algn="l" defTabSz="914400" rtl="0" eaLnBrk="1" fontAlgn="auto" latinLnBrk="0" hangingPunct="1">
              <a:lnSpc>
                <a:spcPct val="100000"/>
              </a:lnSpc>
              <a:spcBef>
                <a:spcPts val="40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Self-management e.g.</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How to check your blood pressure at home</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How to choose a blood pressure monitor</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When to seek advice</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285750" marR="0" lvl="0" indent="-285750" algn="l" defTabSz="914400" rtl="0" eaLnBrk="1" fontAlgn="auto" latinLnBrk="0" hangingPunct="1">
              <a:lnSpc>
                <a:spcPct val="100000"/>
              </a:lnSpc>
              <a:spcBef>
                <a:spcPts val="40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Behaviour Change – brief interventions </a:t>
            </a:r>
            <a:r>
              <a:rPr lang="en-GB" sz="1600" dirty="0">
                <a:solidFill>
                  <a:srgbClr val="000000"/>
                </a:solidFill>
                <a:latin typeface="open sans"/>
                <a:ea typeface="+mn-lt"/>
                <a:cs typeface="open sans"/>
              </a:rPr>
              <a:t>&amp;</a:t>
            </a:r>
            <a:r>
              <a:rPr kumimoji="0" lang="en-GB" sz="1600" b="0" i="0" u="none" strike="noStrike" kern="1200" cap="none" spc="0" normalizeH="0" baseline="0" noProof="0" dirty="0">
                <a:ln>
                  <a:noFill/>
                </a:ln>
                <a:solidFill>
                  <a:srgbClr val="000000"/>
                </a:solidFill>
                <a:effectLst/>
                <a:uLnTx/>
                <a:uFillTx/>
                <a:latin typeface="open sans"/>
                <a:ea typeface="+mn-lt"/>
                <a:cs typeface="open sans"/>
              </a:rPr>
              <a:t> signposting</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lvl="1" indent="-285750">
              <a:buFont typeface="Arial"/>
              <a:buChar char="•"/>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Healthy eating &amp; Physical activity</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Smoking cessation/Alcohol</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Rectangle 10">
            <a:extLst>
              <a:ext uri="{FF2B5EF4-FFF2-40B4-BE49-F238E27FC236}">
                <a16:creationId xmlns:a16="http://schemas.microsoft.com/office/drawing/2014/main" id="{317A1FF0-F0EB-3E7C-8A91-F6A08121F182}"/>
              </a:ext>
            </a:extLst>
          </p:cNvPr>
          <p:cNvSpPr/>
          <p:nvPr/>
        </p:nvSpPr>
        <p:spPr>
          <a:xfrm>
            <a:off x="507146" y="2604072"/>
            <a:ext cx="5526521" cy="68938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Clinical Optimisation</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a:t>
            </a:r>
            <a:r>
              <a:rPr kumimoji="0" lang="en-GB" b="1" i="0" u="none" strike="noStrike" kern="1200" cap="none" spc="0" normalizeH="0" baseline="0" noProof="0" dirty="0" err="1">
                <a:ln>
                  <a:noFill/>
                </a:ln>
                <a:solidFill>
                  <a:srgbClr val="FFFFFF"/>
                </a:solidFill>
                <a:effectLst/>
                <a:uLnTx/>
                <a:uFillTx/>
                <a:latin typeface="open sans"/>
                <a:ea typeface="open sans"/>
                <a:cs typeface="open sans"/>
              </a:rPr>
              <a:t>eg</a:t>
            </a:r>
            <a:r>
              <a:rPr kumimoji="0" lang="en-GB" b="1" i="0" u="none" strike="noStrike" kern="1200" cap="none" spc="0" normalizeH="0" baseline="0" noProof="0" dirty="0">
                <a:ln>
                  <a:noFill/>
                </a:ln>
                <a:solidFill>
                  <a:srgbClr val="FFFFFF"/>
                </a:solidFill>
                <a:effectLst/>
                <a:uLnTx/>
                <a:uFillTx/>
                <a:latin typeface="open sans"/>
                <a:ea typeface="open sans"/>
                <a:cs typeface="open sans"/>
              </a:rPr>
              <a:t> pharmacist, nurse)</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3" name="Rectangle 12">
            <a:extLst>
              <a:ext uri="{FF2B5EF4-FFF2-40B4-BE49-F238E27FC236}">
                <a16:creationId xmlns:a16="http://schemas.microsoft.com/office/drawing/2014/main" id="{7FF7322C-DDF2-2750-DA91-3AA4FAD70C53}"/>
              </a:ext>
            </a:extLst>
          </p:cNvPr>
          <p:cNvSpPr/>
          <p:nvPr/>
        </p:nvSpPr>
        <p:spPr>
          <a:xfrm>
            <a:off x="507148" y="3288605"/>
            <a:ext cx="5526521" cy="3267635"/>
          </a:xfrm>
          <a:prstGeom prst="rect">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open sans"/>
                <a:ea typeface="open sans"/>
                <a:cs typeface="open sans"/>
              </a:rPr>
              <a:t>Optimise clinical management</a:t>
            </a:r>
            <a:endParaRPr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Review blood results, CVD risk &amp; symptoms</a:t>
            </a:r>
            <a:endParaRPr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Review complications and co-morbidities</a:t>
            </a:r>
            <a:endParaRPr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Check adherence and adverse effects.</a:t>
            </a:r>
            <a:endParaRPr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Initiate or optimize therapy</a:t>
            </a:r>
            <a:endParaRPr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Address wider risk factors </a:t>
            </a:r>
            <a:r>
              <a:rPr kumimoji="0" lang="en-US" sz="1600" b="0" i="0" u="none" strike="noStrike" kern="1200" cap="none" spc="0" normalizeH="0" baseline="0" noProof="0" dirty="0" err="1">
                <a:ln>
                  <a:noFill/>
                </a:ln>
                <a:solidFill>
                  <a:srgbClr val="000000"/>
                </a:solidFill>
                <a:effectLst/>
                <a:uLnTx/>
                <a:uFillTx/>
                <a:latin typeface="open sans"/>
                <a:ea typeface="open sans"/>
                <a:cs typeface="open sans"/>
              </a:rPr>
              <a:t>eg</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 smoking, obesity</a:t>
            </a:r>
            <a:endParaRPr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8" name="TextBox 17">
            <a:extLst>
              <a:ext uri="{FF2B5EF4-FFF2-40B4-BE49-F238E27FC236}">
                <a16:creationId xmlns:a16="http://schemas.microsoft.com/office/drawing/2014/main" id="{773AB07A-10AF-37DD-8D6F-1C81205C2985}"/>
              </a:ext>
            </a:extLst>
          </p:cNvPr>
          <p:cNvSpPr txBox="1"/>
          <p:nvPr/>
        </p:nvSpPr>
        <p:spPr>
          <a:xfrm>
            <a:off x="9015520" y="6611779"/>
            <a:ext cx="27400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Light"/>
                <a:ea typeface="+mn-ea"/>
                <a:cs typeface="Calibri Light"/>
              </a:rPr>
              <a:t>ARRS = Additional Role Reimbursement Scheme</a:t>
            </a:r>
          </a:p>
        </p:txBody>
      </p:sp>
      <p:sp>
        <p:nvSpPr>
          <p:cNvPr id="2" name="Rectangle: Rounded Corners 1">
            <a:extLst>
              <a:ext uri="{FF2B5EF4-FFF2-40B4-BE49-F238E27FC236}">
                <a16:creationId xmlns:a16="http://schemas.microsoft.com/office/drawing/2014/main" id="{9EC6338D-CA0B-BF98-AD79-1E5E8935085A}"/>
              </a:ext>
            </a:extLst>
          </p:cNvPr>
          <p:cNvSpPr/>
          <p:nvPr/>
        </p:nvSpPr>
        <p:spPr>
          <a:xfrm>
            <a:off x="507149" y="1188085"/>
            <a:ext cx="11177702" cy="998363"/>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CVDACTION Hypertension domains – Stratify &amp; Prioritise</a:t>
            </a:r>
            <a:r>
              <a:rPr kumimoji="0" lang="en-GB" b="1"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8" name="Rectangle: Rounded Corners 7">
            <a:extLst>
              <a:ext uri="{FF2B5EF4-FFF2-40B4-BE49-F238E27FC236}">
                <a16:creationId xmlns:a16="http://schemas.microsoft.com/office/drawing/2014/main" id="{2BAC6475-CCCB-F804-1C11-ADC73418E79D}"/>
              </a:ext>
            </a:extLst>
          </p:cNvPr>
          <p:cNvSpPr/>
          <p:nvPr/>
        </p:nvSpPr>
        <p:spPr>
          <a:xfrm>
            <a:off x="2039281" y="1596788"/>
            <a:ext cx="2391503" cy="54357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BP not treated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to target</a:t>
            </a:r>
            <a:endParaRPr kumimoji="0"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9" name="Rectangle: Rounded Corners 8">
            <a:extLst>
              <a:ext uri="{FF2B5EF4-FFF2-40B4-BE49-F238E27FC236}">
                <a16:creationId xmlns:a16="http://schemas.microsoft.com/office/drawing/2014/main" id="{0F3F0CF1-A07D-3A49-F6F3-7E0D741A43C8}"/>
              </a:ext>
            </a:extLst>
          </p:cNvPr>
          <p:cNvSpPr/>
          <p:nvPr/>
        </p:nvSpPr>
        <p:spPr>
          <a:xfrm>
            <a:off x="7819768" y="1596788"/>
            <a:ext cx="2391503" cy="549389"/>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CKD </a:t>
            </a:r>
            <a:endParaRPr lang="en-GB" sz="1600" b="1" i="0" u="none" strike="noStrike" kern="1200" cap="none" spc="0" normalizeH="0" baseline="0" noProof="0" dirty="0">
              <a:ln>
                <a:noFill/>
              </a:ln>
              <a:solidFill>
                <a:srgbClr val="FFFFFF"/>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management</a:t>
            </a:r>
            <a:endParaRPr kumimoji="0"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6" name="Rectangle: Rounded Corners 15">
            <a:extLst>
              <a:ext uri="{FF2B5EF4-FFF2-40B4-BE49-F238E27FC236}">
                <a16:creationId xmlns:a16="http://schemas.microsoft.com/office/drawing/2014/main" id="{BE93FFEF-59BD-C5D1-887C-2B601D998833}"/>
              </a:ext>
            </a:extLst>
          </p:cNvPr>
          <p:cNvSpPr/>
          <p:nvPr/>
        </p:nvSpPr>
        <p:spPr>
          <a:xfrm>
            <a:off x="4900248" y="1596788"/>
            <a:ext cx="2391503" cy="549378"/>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Lipid lowering </a:t>
            </a:r>
            <a:r>
              <a:rPr lang="en-GB" sz="1600" b="1" dirty="0" err="1">
                <a:solidFill>
                  <a:srgbClr val="FFFFFF"/>
                </a:solidFill>
                <a:latin typeface="open sans"/>
                <a:ea typeface="open sans"/>
                <a:cs typeface="open sans"/>
              </a:rPr>
              <a:t>therap</a:t>
            </a: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y</a:t>
            </a:r>
            <a:endParaRPr kumimoji="0"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3" name="Arrow: Right 2">
            <a:extLst>
              <a:ext uri="{FF2B5EF4-FFF2-40B4-BE49-F238E27FC236}">
                <a16:creationId xmlns:a16="http://schemas.microsoft.com/office/drawing/2014/main" id="{0F7FCDAD-5938-896F-D55A-7C3EC7140688}"/>
              </a:ext>
            </a:extLst>
          </p:cNvPr>
          <p:cNvSpPr/>
          <p:nvPr/>
        </p:nvSpPr>
        <p:spPr>
          <a:xfrm rot="16200000" flipH="1">
            <a:off x="3026221" y="2193756"/>
            <a:ext cx="417624" cy="403010"/>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1762D03F-48BB-A497-EEE3-82B59A656A3F}"/>
              </a:ext>
            </a:extLst>
          </p:cNvPr>
          <p:cNvSpPr/>
          <p:nvPr/>
        </p:nvSpPr>
        <p:spPr>
          <a:xfrm rot="16200000" flipH="1">
            <a:off x="8806708" y="2183366"/>
            <a:ext cx="417624" cy="403010"/>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22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07C36-87E6-8C88-EE7F-780CBFCEB0F7}"/>
              </a:ext>
            </a:extLst>
          </p:cNvPr>
          <p:cNvSpPr>
            <a:spLocks noGrp="1"/>
          </p:cNvSpPr>
          <p:nvPr>
            <p:ph type="title"/>
          </p:nvPr>
        </p:nvSpPr>
        <p:spPr>
          <a:xfrm>
            <a:off x="540270" y="216034"/>
            <a:ext cx="9499270" cy="544510"/>
          </a:xfrm>
        </p:spPr>
        <p:txBody>
          <a:bodyPr>
            <a:noAutofit/>
          </a:bodyPr>
          <a:lstStyle/>
          <a:p>
            <a:r>
              <a:rPr lang="en-GB" sz="3400" b="1" dirty="0">
                <a:solidFill>
                  <a:srgbClr val="002060"/>
                </a:solidFill>
                <a:latin typeface="Aleo"/>
                <a:cs typeface="Calibri Light"/>
              </a:rPr>
              <a:t>CVDACTION – Hypertension Indicators</a:t>
            </a:r>
            <a:endParaRPr lang="en-GB" sz="3400" b="1" dirty="0">
              <a:solidFill>
                <a:srgbClr val="002060"/>
              </a:solidFill>
              <a:latin typeface="Aleo"/>
            </a:endParaRPr>
          </a:p>
        </p:txBody>
      </p:sp>
      <p:graphicFrame>
        <p:nvGraphicFramePr>
          <p:cNvPr id="6" name="Table 6">
            <a:extLst>
              <a:ext uri="{FF2B5EF4-FFF2-40B4-BE49-F238E27FC236}">
                <a16:creationId xmlns:a16="http://schemas.microsoft.com/office/drawing/2014/main" id="{2F189C55-65FD-87AD-06CB-DB6AF3CB90B4}"/>
              </a:ext>
            </a:extLst>
          </p:cNvPr>
          <p:cNvGraphicFramePr>
            <a:graphicFrameLocks noGrp="1"/>
          </p:cNvGraphicFramePr>
          <p:nvPr>
            <p:extLst>
              <p:ext uri="{D42A27DB-BD31-4B8C-83A1-F6EECF244321}">
                <p14:modId xmlns:p14="http://schemas.microsoft.com/office/powerpoint/2010/main" val="3422831105"/>
              </p:ext>
            </p:extLst>
          </p:nvPr>
        </p:nvGraphicFramePr>
        <p:xfrm>
          <a:off x="540270" y="1074549"/>
          <a:ext cx="11080800" cy="5481860"/>
        </p:xfrm>
        <a:graphic>
          <a:graphicData uri="http://schemas.openxmlformats.org/drawingml/2006/table">
            <a:tbl>
              <a:tblPr firstRow="1" bandRow="1">
                <a:tableStyleId>{5C22544A-7EE6-4342-B048-85BDC9FD1C3A}</a:tableStyleId>
              </a:tblPr>
              <a:tblGrid>
                <a:gridCol w="3218601">
                  <a:extLst>
                    <a:ext uri="{9D8B030D-6E8A-4147-A177-3AD203B41FA5}">
                      <a16:colId xmlns:a16="http://schemas.microsoft.com/office/drawing/2014/main" val="3220339731"/>
                    </a:ext>
                  </a:extLst>
                </a:gridCol>
                <a:gridCol w="2799491">
                  <a:extLst>
                    <a:ext uri="{9D8B030D-6E8A-4147-A177-3AD203B41FA5}">
                      <a16:colId xmlns:a16="http://schemas.microsoft.com/office/drawing/2014/main" val="1493928522"/>
                    </a:ext>
                  </a:extLst>
                </a:gridCol>
                <a:gridCol w="2587576">
                  <a:extLst>
                    <a:ext uri="{9D8B030D-6E8A-4147-A177-3AD203B41FA5}">
                      <a16:colId xmlns:a16="http://schemas.microsoft.com/office/drawing/2014/main" val="896034818"/>
                    </a:ext>
                  </a:extLst>
                </a:gridCol>
                <a:gridCol w="2475132">
                  <a:extLst>
                    <a:ext uri="{9D8B030D-6E8A-4147-A177-3AD203B41FA5}">
                      <a16:colId xmlns:a16="http://schemas.microsoft.com/office/drawing/2014/main" val="2795142265"/>
                    </a:ext>
                  </a:extLst>
                </a:gridCol>
              </a:tblGrid>
              <a:tr h="544100">
                <a:tc>
                  <a:txBody>
                    <a:bodyPr/>
                    <a:lstStyle/>
                    <a:p>
                      <a:r>
                        <a:rPr lang="en-US" sz="1400" dirty="0">
                          <a:latin typeface="open sans"/>
                        </a:rPr>
                        <a:t>Hypertension Not Treated to Target</a:t>
                      </a:r>
                    </a:p>
                  </a:txBody>
                  <a:tcPr/>
                </a:tc>
                <a:tc>
                  <a:txBody>
                    <a:bodyPr/>
                    <a:lstStyle/>
                    <a:p>
                      <a:r>
                        <a:rPr lang="en-US" sz="1400">
                          <a:latin typeface="open sans"/>
                        </a:rPr>
                        <a:t>CVD Risk Management in Hypertension</a:t>
                      </a:r>
                    </a:p>
                  </a:txBody>
                  <a:tcPr/>
                </a:tc>
                <a:tc>
                  <a:txBody>
                    <a:bodyPr/>
                    <a:lstStyle/>
                    <a:p>
                      <a:r>
                        <a:rPr lang="en-US" sz="1400">
                          <a:latin typeface="open sans"/>
                        </a:rPr>
                        <a:t>AF Detection in Hypertension (over 65)</a:t>
                      </a:r>
                    </a:p>
                  </a:txBody>
                  <a:tcPr/>
                </a:tc>
                <a:tc>
                  <a:txBody>
                    <a:bodyPr/>
                    <a:lstStyle/>
                    <a:p>
                      <a:r>
                        <a:rPr lang="en-US" sz="1400">
                          <a:latin typeface="open sans"/>
                        </a:rPr>
                        <a:t>CKD Management in Hypertension</a:t>
                      </a:r>
                    </a:p>
                  </a:txBody>
                  <a:tcPr/>
                </a:tc>
                <a:extLst>
                  <a:ext uri="{0D108BD9-81ED-4DB2-BD59-A6C34878D82A}">
                    <a16:rowId xmlns:a16="http://schemas.microsoft.com/office/drawing/2014/main" val="2890706503"/>
                  </a:ext>
                </a:extLst>
              </a:tr>
              <a:tr h="894723">
                <a:tc>
                  <a:txBody>
                    <a:bodyPr/>
                    <a:lstStyle/>
                    <a:p>
                      <a:r>
                        <a:rPr lang="en-US" sz="1400" b="1">
                          <a:latin typeface="open sans"/>
                        </a:rPr>
                        <a:t>BP&gt;180/120: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a:rPr>
                        <a:t>BP not at target Group 1 (</a:t>
                      </a:r>
                      <a:r>
                        <a:rPr lang="en-GB" sz="1400" u="sng">
                          <a:effectLst/>
                          <a:latin typeface="open sans"/>
                        </a:rPr>
                        <a:t>&gt;</a:t>
                      </a:r>
                      <a:r>
                        <a:rPr lang="en-GB" sz="1400">
                          <a:effectLst/>
                          <a:latin typeface="open sans"/>
                        </a:rPr>
                        <a:t>180/120 or home equivalent)</a:t>
                      </a:r>
                    </a:p>
                  </a:txBody>
                  <a:tcPr/>
                </a:tc>
                <a:tc>
                  <a:txBody>
                    <a:bodyPr/>
                    <a:lstStyle/>
                    <a:p>
                      <a:r>
                        <a:rPr lang="en-US" sz="1400" b="1" dirty="0">
                          <a:latin typeface="open sans"/>
                        </a:rPr>
                        <a:t>HT &amp; CVD NOT on statin: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open sans"/>
                        </a:rPr>
                        <a:t>Hypertension and CVD not on Lipid lowering therapy</a:t>
                      </a:r>
                    </a:p>
                  </a:txBody>
                  <a:tcPr/>
                </a:tc>
                <a:tc>
                  <a:txBody>
                    <a:bodyPr/>
                    <a:lstStyle/>
                    <a:p>
                      <a:r>
                        <a:rPr lang="en-US" sz="1400" b="1">
                          <a:latin typeface="open sans"/>
                        </a:rPr>
                        <a:t>HT &gt; 65 no pulse check: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a:rPr>
                        <a:t>Hypertension </a:t>
                      </a:r>
                      <a:r>
                        <a:rPr lang="en-GB" sz="1400" u="sng">
                          <a:effectLst/>
                          <a:latin typeface="open sans"/>
                        </a:rPr>
                        <a:t>&gt;</a:t>
                      </a:r>
                      <a:r>
                        <a:rPr lang="en-GB" sz="1400">
                          <a:effectLst/>
                          <a:latin typeface="open sans"/>
                        </a:rPr>
                        <a:t>65years not AF AND no pulse check in 12 months</a:t>
                      </a:r>
                    </a:p>
                  </a:txBody>
                  <a:tcPr/>
                </a:tc>
                <a:tc>
                  <a:txBody>
                    <a:bodyPr/>
                    <a:lstStyle/>
                    <a:p>
                      <a:r>
                        <a:rPr lang="en-US" sz="1400" b="1">
                          <a:latin typeface="open sans"/>
                        </a:rPr>
                        <a:t>HT &amp;CKD no eGFR/ACR: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a:rPr>
                        <a:t>Hypertension and CKD with no eGFR or ACR in last 12months</a:t>
                      </a:r>
                    </a:p>
                  </a:txBody>
                  <a:tcPr/>
                </a:tc>
                <a:extLst>
                  <a:ext uri="{0D108BD9-81ED-4DB2-BD59-A6C34878D82A}">
                    <a16:rowId xmlns:a16="http://schemas.microsoft.com/office/drawing/2014/main" val="1806244363"/>
                  </a:ext>
                </a:extLst>
              </a:tr>
              <a:tr h="894723">
                <a:tc>
                  <a:txBody>
                    <a:bodyPr/>
                    <a:lstStyle/>
                    <a:p>
                      <a:r>
                        <a:rPr lang="en-US" sz="1400" b="1">
                          <a:latin typeface="open sans"/>
                        </a:rPr>
                        <a:t>BP 160-179/100-119: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a:rPr>
                        <a:t>BP not at target Group 2 (</a:t>
                      </a:r>
                      <a:r>
                        <a:rPr lang="en-GB" sz="1400" u="sng">
                          <a:effectLst/>
                          <a:latin typeface="open sans"/>
                        </a:rPr>
                        <a:t>&gt;</a:t>
                      </a:r>
                      <a:r>
                        <a:rPr lang="en-GB" sz="1400">
                          <a:effectLst/>
                          <a:latin typeface="open sans"/>
                        </a:rPr>
                        <a:t>160/100-180/120 or home equivalent)</a:t>
                      </a:r>
                    </a:p>
                  </a:txBody>
                  <a:tcPr/>
                </a:tc>
                <a:tc>
                  <a:txBody>
                    <a:bodyPr/>
                    <a:lstStyle/>
                    <a:p>
                      <a:r>
                        <a:rPr lang="en-US" sz="1400" b="1">
                          <a:latin typeface="open sans"/>
                        </a:rPr>
                        <a:t>HT &amp; CVD not max statin: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a:rPr>
                        <a:t>Hypertension and CVD on statin but not high dose high intensity statin</a:t>
                      </a:r>
                      <a:endParaRPr lang="en-US" sz="1400" b="1">
                        <a:latin typeface="open sans"/>
                      </a:endParaRPr>
                    </a:p>
                  </a:txBody>
                  <a:tcPr/>
                </a:tc>
                <a:tc>
                  <a:txBody>
                    <a:bodyPr/>
                    <a:lstStyle/>
                    <a:p>
                      <a:endParaRPr lang="en-US" sz="1400" b="1">
                        <a:latin typeface="open sans"/>
                      </a:endParaRPr>
                    </a:p>
                  </a:txBody>
                  <a:tcPr/>
                </a:tc>
                <a:tc>
                  <a:txBody>
                    <a:bodyPr/>
                    <a:lstStyle/>
                    <a:p>
                      <a:r>
                        <a:rPr lang="en-US" sz="1400" b="1">
                          <a:latin typeface="open sans"/>
                        </a:rPr>
                        <a:t>HT &amp;CKD ACR&gt;30 no RAA: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a:rPr>
                        <a:t>Hypertension and CKD with ACR &gt;30mmol/L not on ACE or ARB</a:t>
                      </a:r>
                    </a:p>
                  </a:txBody>
                  <a:tcPr/>
                </a:tc>
                <a:extLst>
                  <a:ext uri="{0D108BD9-81ED-4DB2-BD59-A6C34878D82A}">
                    <a16:rowId xmlns:a16="http://schemas.microsoft.com/office/drawing/2014/main" val="134186136"/>
                  </a:ext>
                </a:extLst>
              </a:tr>
              <a:tr h="1096758">
                <a:tc>
                  <a:txBody>
                    <a:bodyPr/>
                    <a:lstStyle/>
                    <a:p>
                      <a:r>
                        <a:rPr lang="en-US" sz="1400" b="1">
                          <a:latin typeface="open sans"/>
                        </a:rPr>
                        <a:t>BP(under 80)140-159/90-99: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a:rPr>
                        <a:t>BP not at target Group 3 (less than 80years </a:t>
                      </a:r>
                      <a:r>
                        <a:rPr lang="en-GB" sz="1400" u="sng">
                          <a:effectLst/>
                          <a:latin typeface="open sans"/>
                        </a:rPr>
                        <a:t>&gt;</a:t>
                      </a:r>
                      <a:r>
                        <a:rPr lang="en-GB" sz="1400">
                          <a:effectLst/>
                          <a:latin typeface="open sans"/>
                        </a:rPr>
                        <a:t>140/90-160/100 or home equivalent)</a:t>
                      </a:r>
                    </a:p>
                    <a:p>
                      <a:endParaRPr lang="en-US" sz="1400" b="1">
                        <a:latin typeface="open sans"/>
                      </a:endParaRPr>
                    </a:p>
                  </a:txBody>
                  <a:tcPr/>
                </a:tc>
                <a:tc>
                  <a:txBody>
                    <a:bodyPr/>
                    <a:lstStyle/>
                    <a:p>
                      <a:r>
                        <a:rPr lang="en-US" sz="1400" b="1">
                          <a:latin typeface="open sans"/>
                        </a:rPr>
                        <a:t>HT &amp; CVD High non-</a:t>
                      </a:r>
                      <a:r>
                        <a:rPr lang="en-US" sz="1400" b="1" err="1">
                          <a:latin typeface="open sans"/>
                        </a:rPr>
                        <a:t>HDLc</a:t>
                      </a:r>
                      <a:r>
                        <a:rPr lang="en-US" sz="1400" b="1">
                          <a:latin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a:rPr>
                        <a:t>Hypertension &amp; CVD on maximal statin therapy with non HDL&gt;2.5mmol/L or no non-HDL/LDL</a:t>
                      </a:r>
                    </a:p>
                  </a:txBody>
                  <a:tcPr/>
                </a:tc>
                <a:tc>
                  <a:txBody>
                    <a:bodyPr/>
                    <a:lstStyle/>
                    <a:p>
                      <a:endParaRPr lang="en-US" sz="1400" b="1" dirty="0">
                        <a:latin typeface="open sans"/>
                      </a:endParaRPr>
                    </a:p>
                  </a:txBody>
                  <a:tcPr/>
                </a:tc>
                <a:tc>
                  <a:txBody>
                    <a:bodyPr/>
                    <a:lstStyle/>
                    <a:p>
                      <a:endParaRPr lang="en-US" sz="1400" b="1">
                        <a:latin typeface="open sans"/>
                      </a:endParaRPr>
                    </a:p>
                  </a:txBody>
                  <a:tcPr/>
                </a:tc>
                <a:extLst>
                  <a:ext uri="{0D108BD9-81ED-4DB2-BD59-A6C34878D82A}">
                    <a16:rowId xmlns:a16="http://schemas.microsoft.com/office/drawing/2014/main" val="1862015160"/>
                  </a:ext>
                </a:extLst>
              </a:tr>
              <a:tr h="829213">
                <a:tc>
                  <a:txBody>
                    <a:bodyPr/>
                    <a:lstStyle/>
                    <a:p>
                      <a:r>
                        <a:rPr lang="en-US" sz="1400" b="1" dirty="0">
                          <a:latin typeface="open sans"/>
                        </a:rPr>
                        <a:t>BP(80 plus)150-159/90-99: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open sans"/>
                        </a:rPr>
                        <a:t>BP not at target Group 4 (</a:t>
                      </a:r>
                      <a:r>
                        <a:rPr lang="en-GB" sz="1400" u="sng" dirty="0">
                          <a:effectLst/>
                          <a:latin typeface="open sans"/>
                        </a:rPr>
                        <a:t>&gt;</a:t>
                      </a:r>
                      <a:r>
                        <a:rPr lang="en-GB" sz="1400" dirty="0">
                          <a:effectLst/>
                          <a:latin typeface="open sans"/>
                        </a:rPr>
                        <a:t>80years </a:t>
                      </a:r>
                      <a:r>
                        <a:rPr lang="en-GB" sz="1400" u="sng" dirty="0">
                          <a:effectLst/>
                          <a:latin typeface="open sans"/>
                        </a:rPr>
                        <a:t>&gt;</a:t>
                      </a:r>
                      <a:r>
                        <a:rPr lang="en-GB" sz="1400" dirty="0">
                          <a:effectLst/>
                          <a:latin typeface="open sans"/>
                        </a:rPr>
                        <a:t>150/90-160/100 or home equivalent)</a:t>
                      </a:r>
                    </a:p>
                  </a:txBody>
                  <a:tcPr/>
                </a:tc>
                <a:tc>
                  <a:txBody>
                    <a:bodyPr/>
                    <a:lstStyle/>
                    <a:p>
                      <a:r>
                        <a:rPr lang="en-US" sz="1400" b="1" dirty="0">
                          <a:latin typeface="open sans"/>
                        </a:rPr>
                        <a:t>HT &amp; </a:t>
                      </a:r>
                      <a:r>
                        <a:rPr lang="en-US" sz="1400" b="1" dirty="0" err="1">
                          <a:latin typeface="open sans"/>
                        </a:rPr>
                        <a:t>QRisk</a:t>
                      </a:r>
                      <a:r>
                        <a:rPr lang="en-US" sz="1400" b="1" u="sng" dirty="0">
                          <a:latin typeface="open sans"/>
                        </a:rPr>
                        <a:t>&gt;</a:t>
                      </a:r>
                      <a:r>
                        <a:rPr lang="en-US" sz="1400" b="1" dirty="0">
                          <a:latin typeface="open sans"/>
                        </a:rPr>
                        <a:t> 10% no statin: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open sans"/>
                        </a:rPr>
                        <a:t>Hypertension with </a:t>
                      </a:r>
                      <a:r>
                        <a:rPr lang="en-GB" sz="1400" dirty="0" err="1">
                          <a:effectLst/>
                          <a:latin typeface="open sans"/>
                        </a:rPr>
                        <a:t>QRisk</a:t>
                      </a:r>
                      <a:r>
                        <a:rPr lang="en-GB" sz="1400" dirty="0">
                          <a:effectLst/>
                          <a:latin typeface="open sans"/>
                        </a:rPr>
                        <a:t> score ≥10% or CKD OR T1DM &gt;40years not on statin</a:t>
                      </a:r>
                    </a:p>
                  </a:txBody>
                  <a:tcPr/>
                </a:tc>
                <a:tc>
                  <a:txBody>
                    <a:bodyPr/>
                    <a:lstStyle/>
                    <a:p>
                      <a:endParaRPr lang="en-US" sz="1400" b="1">
                        <a:latin typeface="open sans"/>
                      </a:endParaRPr>
                    </a:p>
                  </a:txBody>
                  <a:tcPr/>
                </a:tc>
                <a:tc>
                  <a:txBody>
                    <a:bodyPr/>
                    <a:lstStyle/>
                    <a:p>
                      <a:endParaRPr lang="en-US" sz="1400" b="1">
                        <a:latin typeface="open sans"/>
                      </a:endParaRPr>
                    </a:p>
                  </a:txBody>
                  <a:tcPr/>
                </a:tc>
                <a:extLst>
                  <a:ext uri="{0D108BD9-81ED-4DB2-BD59-A6C34878D82A}">
                    <a16:rowId xmlns:a16="http://schemas.microsoft.com/office/drawing/2014/main" val="2777345648"/>
                  </a:ext>
                </a:extLst>
              </a:tr>
              <a:tr h="894723">
                <a:tc>
                  <a:txBody>
                    <a:bodyPr/>
                    <a:lstStyle/>
                    <a:p>
                      <a:endParaRPr lang="en-US" sz="1400">
                        <a:latin typeface="open sans"/>
                      </a:endParaRPr>
                    </a:p>
                  </a:txBody>
                  <a:tcPr/>
                </a:tc>
                <a:tc>
                  <a:txBody>
                    <a:bodyPr/>
                    <a:lstStyle/>
                    <a:p>
                      <a:r>
                        <a:rPr lang="en-US" sz="1400" b="1" dirty="0">
                          <a:latin typeface="open sans"/>
                        </a:rPr>
                        <a:t>HT (no CVD) no </a:t>
                      </a:r>
                      <a:r>
                        <a:rPr lang="en-US" sz="1400" b="1" dirty="0" err="1">
                          <a:latin typeface="open sans"/>
                        </a:rPr>
                        <a:t>QRisk</a:t>
                      </a:r>
                      <a:r>
                        <a:rPr lang="en-US" sz="1400" b="1" dirty="0">
                          <a:latin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open sans"/>
                        </a:rPr>
                        <a:t>Hypertension 40-84years without CVD, not on statin and no </a:t>
                      </a:r>
                      <a:r>
                        <a:rPr lang="en-GB" sz="1400" dirty="0" err="1">
                          <a:effectLst/>
                          <a:latin typeface="open sans"/>
                        </a:rPr>
                        <a:t>QRisk</a:t>
                      </a:r>
                      <a:r>
                        <a:rPr lang="en-GB" sz="1400" dirty="0">
                          <a:effectLst/>
                          <a:latin typeface="open sans"/>
                        </a:rPr>
                        <a:t> last 5years</a:t>
                      </a:r>
                    </a:p>
                  </a:txBody>
                  <a:tcPr/>
                </a:tc>
                <a:tc>
                  <a:txBody>
                    <a:bodyPr/>
                    <a:lstStyle/>
                    <a:p>
                      <a:endParaRPr lang="en-US" sz="1400" b="1">
                        <a:latin typeface="open sans"/>
                      </a:endParaRPr>
                    </a:p>
                  </a:txBody>
                  <a:tcPr/>
                </a:tc>
                <a:tc>
                  <a:txBody>
                    <a:bodyPr/>
                    <a:lstStyle/>
                    <a:p>
                      <a:endParaRPr lang="en-US" sz="1400" b="1" dirty="0">
                        <a:latin typeface="open sans"/>
                      </a:endParaRPr>
                    </a:p>
                  </a:txBody>
                  <a:tcPr/>
                </a:tc>
                <a:extLst>
                  <a:ext uri="{0D108BD9-81ED-4DB2-BD59-A6C34878D82A}">
                    <a16:rowId xmlns:a16="http://schemas.microsoft.com/office/drawing/2014/main" val="3574380174"/>
                  </a:ext>
                </a:extLst>
              </a:tr>
            </a:tbl>
          </a:graphicData>
        </a:graphic>
      </p:graphicFrame>
    </p:spTree>
    <p:extLst>
      <p:ext uri="{BB962C8B-B14F-4D97-AF65-F5344CB8AC3E}">
        <p14:creationId xmlns:p14="http://schemas.microsoft.com/office/powerpoint/2010/main" val="232693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184E-5C58-7C5A-8F37-055D9B3E9593}"/>
              </a:ext>
            </a:extLst>
          </p:cNvPr>
          <p:cNvSpPr>
            <a:spLocks noGrp="1"/>
          </p:cNvSpPr>
          <p:nvPr>
            <p:ph type="title"/>
          </p:nvPr>
        </p:nvSpPr>
        <p:spPr>
          <a:xfrm>
            <a:off x="507248" y="191270"/>
            <a:ext cx="9499270" cy="544510"/>
          </a:xfrm>
        </p:spPr>
        <p:txBody>
          <a:bodyPr>
            <a:noAutofit/>
          </a:bodyPr>
          <a:lstStyle/>
          <a:p>
            <a:r>
              <a:rPr lang="en-GB" sz="3400" b="1" dirty="0">
                <a:solidFill>
                  <a:srgbClr val="002060"/>
                </a:solidFill>
                <a:latin typeface="Aleo"/>
                <a:cs typeface="Calibri Light"/>
              </a:rPr>
              <a:t>Hypertension – Clinical Next Steps</a:t>
            </a:r>
          </a:p>
        </p:txBody>
      </p:sp>
      <p:sp>
        <p:nvSpPr>
          <p:cNvPr id="3" name="Content Placeholder 9">
            <a:extLst>
              <a:ext uri="{FF2B5EF4-FFF2-40B4-BE49-F238E27FC236}">
                <a16:creationId xmlns:a16="http://schemas.microsoft.com/office/drawing/2014/main" id="{58BFC7B4-892A-5BDC-B7C8-D04AAFC17272}"/>
              </a:ext>
            </a:extLst>
          </p:cNvPr>
          <p:cNvSpPr>
            <a:spLocks noGrp="1"/>
          </p:cNvSpPr>
          <p:nvPr>
            <p:ph idx="1"/>
          </p:nvPr>
        </p:nvSpPr>
        <p:spPr>
          <a:xfrm>
            <a:off x="507248" y="999498"/>
            <a:ext cx="11177503" cy="5309862"/>
          </a:xfrm>
        </p:spPr>
        <p:txBody>
          <a:bodyPr vert="horz" lIns="91440" tIns="45720" rIns="91440" bIns="45720" rtlCol="0" anchor="t">
            <a:noAutofit/>
          </a:bodyPr>
          <a:lstStyle/>
          <a:p>
            <a:pPr>
              <a:buFont typeface="+mj-lt"/>
              <a:buAutoNum type="arabicPeriod"/>
            </a:pPr>
            <a:r>
              <a:rPr lang="en-GB" sz="1400" b="1" dirty="0">
                <a:latin typeface="open sans"/>
                <a:ea typeface="open sans"/>
                <a:cs typeface="Calibri Light"/>
              </a:rPr>
              <a:t>BP not treated to target </a:t>
            </a:r>
          </a:p>
          <a:p>
            <a:pPr lvl="1">
              <a:lnSpc>
                <a:spcPct val="100000"/>
              </a:lnSpc>
              <a:spcBef>
                <a:spcPts val="0"/>
              </a:spcBef>
            </a:pPr>
            <a:r>
              <a:rPr lang="en-GB" sz="1400" dirty="0">
                <a:latin typeface="open sans"/>
                <a:ea typeface="open sans"/>
                <a:cs typeface="Calibri Light"/>
              </a:rPr>
              <a:t>Optimise therapy: check adherence and consider increasing dose or adding new drug</a:t>
            </a:r>
          </a:p>
          <a:p>
            <a:pPr lvl="1">
              <a:lnSpc>
                <a:spcPct val="100000"/>
              </a:lnSpc>
              <a:spcBef>
                <a:spcPts val="0"/>
              </a:spcBef>
            </a:pPr>
            <a:r>
              <a:rPr lang="en-GB" sz="1400" dirty="0">
                <a:latin typeface="open sans"/>
                <a:ea typeface="open sans"/>
                <a:cs typeface="Calibri Light"/>
              </a:rPr>
              <a:t>Personalise treatment to the individual considering frailty, co-morbidity and polypharmacy</a:t>
            </a:r>
          </a:p>
          <a:p>
            <a:pPr>
              <a:buFont typeface="Arial" panose="020B0604020202020204" pitchFamily="34" charset="0"/>
              <a:buAutoNum type="arabicPeriod"/>
            </a:pPr>
            <a:r>
              <a:rPr lang="en-GB" sz="1400" b="1" dirty="0">
                <a:latin typeface="open sans"/>
                <a:ea typeface="open sans"/>
                <a:cs typeface="Calibri Light"/>
              </a:rPr>
              <a:t>Lipid management in hypertension – patients with pre-existing CVD</a:t>
            </a:r>
          </a:p>
          <a:p>
            <a:pPr lvl="1">
              <a:lnSpc>
                <a:spcPct val="100000"/>
              </a:lnSpc>
              <a:spcBef>
                <a:spcPts val="0"/>
              </a:spcBef>
            </a:pPr>
            <a:r>
              <a:rPr lang="en-GB" sz="1400" dirty="0">
                <a:latin typeface="open sans"/>
                <a:ea typeface="open sans"/>
                <a:cs typeface="Calibri Light"/>
              </a:rPr>
              <a:t>Ensure on </a:t>
            </a:r>
            <a:r>
              <a:rPr lang="en-GB" sz="1400" u="sng" dirty="0">
                <a:latin typeface="open sans"/>
                <a:ea typeface="open sans"/>
                <a:cs typeface="Calibri Light"/>
              </a:rPr>
              <a:t>high dose high intensity </a:t>
            </a:r>
            <a:r>
              <a:rPr lang="en-GB" sz="1400" dirty="0">
                <a:latin typeface="open sans"/>
                <a:ea typeface="open sans"/>
                <a:cs typeface="Calibri Light"/>
              </a:rPr>
              <a:t>statin (e.g. atorvastatin 80mg or rosuvastatin 20mg) – or start statin if not already prescribed – and support lifestyle change</a:t>
            </a:r>
          </a:p>
          <a:p>
            <a:pPr lvl="1">
              <a:lnSpc>
                <a:spcPct val="100000"/>
              </a:lnSpc>
              <a:spcBef>
                <a:spcPts val="0"/>
              </a:spcBef>
            </a:pPr>
            <a:r>
              <a:rPr lang="en-GB" sz="1400" dirty="0">
                <a:latin typeface="open sans"/>
                <a:ea typeface="open sans"/>
                <a:cs typeface="Calibri Light"/>
              </a:rPr>
              <a:t>If non-</a:t>
            </a:r>
            <a:r>
              <a:rPr lang="en-GB" sz="1400" dirty="0" err="1">
                <a:latin typeface="open sans"/>
                <a:ea typeface="open sans"/>
                <a:cs typeface="Calibri Light"/>
              </a:rPr>
              <a:t>HDLc</a:t>
            </a:r>
            <a:r>
              <a:rPr lang="en-GB" sz="1400" dirty="0">
                <a:latin typeface="open sans"/>
                <a:ea typeface="open sans"/>
                <a:cs typeface="Calibri Light"/>
              </a:rPr>
              <a:t> not reduced to target or statin not tolerated, consider ezetimibe, </a:t>
            </a:r>
            <a:r>
              <a:rPr lang="en-GB" sz="1400" dirty="0" err="1">
                <a:latin typeface="open sans"/>
                <a:ea typeface="open sans"/>
                <a:cs typeface="Calibri Light"/>
              </a:rPr>
              <a:t>Inclisiran</a:t>
            </a:r>
            <a:r>
              <a:rPr lang="en-GB" sz="1400" dirty="0">
                <a:latin typeface="open sans"/>
                <a:ea typeface="open sans"/>
                <a:cs typeface="Calibri Light"/>
              </a:rPr>
              <a:t>, PCSK9i(mab) or </a:t>
            </a:r>
            <a:r>
              <a:rPr lang="en-GB" sz="1400" dirty="0" err="1">
                <a:latin typeface="open sans"/>
                <a:ea typeface="open sans"/>
                <a:cs typeface="Calibri Light"/>
              </a:rPr>
              <a:t>Bempedoic</a:t>
            </a:r>
            <a:r>
              <a:rPr lang="en-GB" sz="1400" dirty="0">
                <a:latin typeface="open sans"/>
                <a:ea typeface="open sans"/>
                <a:cs typeface="Calibri Light"/>
              </a:rPr>
              <a:t> acid</a:t>
            </a:r>
          </a:p>
          <a:p>
            <a:pPr>
              <a:buFont typeface="Arial" panose="020B0604020202020204" pitchFamily="34" charset="0"/>
              <a:buAutoNum type="arabicPeriod"/>
            </a:pPr>
            <a:r>
              <a:rPr lang="en-GB" sz="1400" b="1" dirty="0">
                <a:latin typeface="open sans"/>
                <a:ea typeface="open sans"/>
                <a:cs typeface="Calibri Light"/>
              </a:rPr>
              <a:t>Lipid management in hypertension – patients without pre-existing CVD  </a:t>
            </a:r>
          </a:p>
          <a:p>
            <a:pPr lvl="1">
              <a:lnSpc>
                <a:spcPct val="100000"/>
              </a:lnSpc>
              <a:spcBef>
                <a:spcPts val="0"/>
              </a:spcBef>
            </a:pPr>
            <a:r>
              <a:rPr lang="en-GB" sz="1400" dirty="0">
                <a:latin typeface="open sans"/>
                <a:ea typeface="open sans"/>
                <a:cs typeface="Calibri Light"/>
              </a:rPr>
              <a:t>Record up to date </a:t>
            </a:r>
            <a:r>
              <a:rPr lang="en-GB" sz="1400" dirty="0" err="1">
                <a:latin typeface="open sans"/>
                <a:ea typeface="open sans"/>
                <a:cs typeface="Calibri Light"/>
              </a:rPr>
              <a:t>QRisk</a:t>
            </a:r>
            <a:r>
              <a:rPr lang="en-GB" sz="1400" dirty="0">
                <a:latin typeface="open sans"/>
                <a:ea typeface="open sans"/>
                <a:cs typeface="Calibri Light"/>
              </a:rPr>
              <a:t> score and support lifestyle change</a:t>
            </a:r>
          </a:p>
          <a:p>
            <a:pPr lvl="1">
              <a:lnSpc>
                <a:spcPct val="100000"/>
              </a:lnSpc>
              <a:spcBef>
                <a:spcPts val="0"/>
              </a:spcBef>
            </a:pPr>
            <a:r>
              <a:rPr lang="en-GB" sz="1400" dirty="0">
                <a:latin typeface="open sans"/>
                <a:ea typeface="open sans"/>
                <a:cs typeface="Calibri Light"/>
              </a:rPr>
              <a:t>If </a:t>
            </a:r>
            <a:r>
              <a:rPr lang="en-GB" sz="1400" dirty="0" err="1">
                <a:latin typeface="open sans"/>
                <a:ea typeface="open sans"/>
                <a:cs typeface="Calibri Light"/>
              </a:rPr>
              <a:t>QRisk</a:t>
            </a:r>
            <a:r>
              <a:rPr lang="en-GB" sz="1400" dirty="0">
                <a:latin typeface="open sans"/>
                <a:ea typeface="open sans"/>
                <a:cs typeface="Calibri Light"/>
              </a:rPr>
              <a:t> score ≥10% (or if CKD or T1 diabetes aged 40 plus), ensure on </a:t>
            </a:r>
            <a:r>
              <a:rPr lang="en-GB" sz="1400" u="sng" dirty="0">
                <a:latin typeface="open sans"/>
                <a:ea typeface="open sans"/>
                <a:cs typeface="Calibri Light"/>
              </a:rPr>
              <a:t>high intensity </a:t>
            </a:r>
            <a:r>
              <a:rPr lang="en-GB" sz="1400" dirty="0">
                <a:latin typeface="open sans"/>
                <a:ea typeface="open sans"/>
                <a:cs typeface="Calibri Light"/>
              </a:rPr>
              <a:t>statin (</a:t>
            </a:r>
            <a:r>
              <a:rPr lang="en-GB" sz="1400" dirty="0" err="1">
                <a:latin typeface="open sans"/>
                <a:ea typeface="open sans"/>
                <a:cs typeface="Calibri Light"/>
              </a:rPr>
              <a:t>eg</a:t>
            </a:r>
            <a:r>
              <a:rPr lang="en-GB" sz="1400" dirty="0">
                <a:latin typeface="open sans"/>
                <a:ea typeface="open sans"/>
                <a:cs typeface="Calibri Light"/>
              </a:rPr>
              <a:t> atorvastatin 20mg) or start if lifestyle change alone is not effective</a:t>
            </a:r>
          </a:p>
          <a:p>
            <a:pPr lvl="1">
              <a:lnSpc>
                <a:spcPct val="100000"/>
              </a:lnSpc>
              <a:spcBef>
                <a:spcPts val="0"/>
              </a:spcBef>
            </a:pPr>
            <a:r>
              <a:rPr lang="en-GB" sz="1400" dirty="0">
                <a:latin typeface="open sans"/>
                <a:ea typeface="open sans"/>
                <a:cs typeface="Calibri Light"/>
              </a:rPr>
              <a:t>If non-</a:t>
            </a:r>
            <a:r>
              <a:rPr lang="en-GB" sz="1400" dirty="0" err="1">
                <a:latin typeface="open sans"/>
                <a:ea typeface="open sans"/>
                <a:cs typeface="Calibri Light"/>
              </a:rPr>
              <a:t>HDLc</a:t>
            </a:r>
            <a:r>
              <a:rPr lang="en-GB" sz="1400" dirty="0">
                <a:latin typeface="open sans"/>
                <a:ea typeface="open sans"/>
                <a:cs typeface="Calibri Light"/>
              </a:rPr>
              <a:t> not reduced to target, (or if statin not tolerated) titrate statin dose and consider ezetimibe or </a:t>
            </a:r>
            <a:r>
              <a:rPr lang="en-GB" sz="1400" dirty="0" err="1">
                <a:latin typeface="open sans"/>
                <a:ea typeface="open sans"/>
                <a:cs typeface="Calibri Light"/>
              </a:rPr>
              <a:t>bempedoic</a:t>
            </a:r>
            <a:r>
              <a:rPr lang="en-GB" sz="1400" dirty="0">
                <a:latin typeface="open sans"/>
                <a:ea typeface="open sans"/>
                <a:cs typeface="Calibri Light"/>
              </a:rPr>
              <a:t> acid</a:t>
            </a:r>
          </a:p>
          <a:p>
            <a:pPr>
              <a:buFont typeface="Arial" panose="020B0604020202020204" pitchFamily="34" charset="0"/>
              <a:buAutoNum type="arabicPeriod"/>
            </a:pPr>
            <a:r>
              <a:rPr lang="en-GB" sz="1400" b="1" dirty="0">
                <a:latin typeface="open sans"/>
                <a:ea typeface="open sans"/>
                <a:cs typeface="Calibri Light"/>
              </a:rPr>
              <a:t>Chronic kidney disease in hypertension</a:t>
            </a:r>
          </a:p>
          <a:p>
            <a:pPr lvl="1">
              <a:lnSpc>
                <a:spcPct val="100000"/>
              </a:lnSpc>
              <a:spcBef>
                <a:spcPts val="0"/>
              </a:spcBef>
            </a:pPr>
            <a:r>
              <a:rPr lang="en-GB" sz="1400" dirty="0">
                <a:latin typeface="open sans"/>
                <a:ea typeface="open sans"/>
                <a:cs typeface="Calibri Light"/>
              </a:rPr>
              <a:t>Ensure annual eGFR and ACR and consider </a:t>
            </a:r>
            <a:r>
              <a:rPr lang="en-GB" sz="1400" dirty="0" err="1">
                <a:latin typeface="open sans"/>
                <a:ea typeface="open sans"/>
                <a:cs typeface="Calibri Light"/>
              </a:rPr>
              <a:t>ACEi</a:t>
            </a:r>
            <a:r>
              <a:rPr lang="en-GB" sz="1400" dirty="0">
                <a:latin typeface="open sans"/>
                <a:ea typeface="open sans"/>
                <a:cs typeface="Calibri Light"/>
              </a:rPr>
              <a:t>/ARB if ACR &gt;30 mmol/l</a:t>
            </a:r>
          </a:p>
          <a:p>
            <a:pPr>
              <a:buFont typeface="Arial" panose="020B0604020202020204" pitchFamily="34" charset="0"/>
              <a:buAutoNum type="arabicPeriod"/>
            </a:pPr>
            <a:r>
              <a:rPr lang="en-GB" sz="1400" b="1" dirty="0">
                <a:latin typeface="open sans"/>
                <a:ea typeface="open sans"/>
                <a:cs typeface="Calibri Light"/>
              </a:rPr>
              <a:t>Atrial fibrillation detection in hypertension</a:t>
            </a:r>
          </a:p>
          <a:p>
            <a:pPr lvl="1">
              <a:lnSpc>
                <a:spcPct val="100000"/>
              </a:lnSpc>
              <a:spcBef>
                <a:spcPts val="0"/>
              </a:spcBef>
            </a:pPr>
            <a:r>
              <a:rPr lang="en-GB" sz="1400" dirty="0">
                <a:latin typeface="open sans"/>
                <a:ea typeface="open sans"/>
                <a:cs typeface="Calibri Light"/>
              </a:rPr>
              <a:t>NICE recommends that pulse rhythm is checked before measuring blood pressure to identify atrial fibrillation if present</a:t>
            </a:r>
          </a:p>
          <a:p>
            <a:pPr>
              <a:buFont typeface="Arial" panose="020B0604020202020204" pitchFamily="34" charset="0"/>
              <a:buAutoNum type="arabicPeriod"/>
            </a:pPr>
            <a:r>
              <a:rPr lang="en-GB" sz="1400" b="1" dirty="0">
                <a:latin typeface="open sans"/>
                <a:ea typeface="open sans"/>
                <a:cs typeface="Calibri Light"/>
              </a:rPr>
              <a:t>Hypertension Case finder </a:t>
            </a:r>
          </a:p>
          <a:p>
            <a:pPr lvl="1">
              <a:lnSpc>
                <a:spcPct val="100000"/>
              </a:lnSpc>
              <a:spcBef>
                <a:spcPts val="0"/>
              </a:spcBef>
            </a:pPr>
            <a:r>
              <a:rPr lang="en-GB" sz="1400" dirty="0">
                <a:latin typeface="open sans"/>
                <a:ea typeface="open sans"/>
                <a:cs typeface="Calibri Light"/>
              </a:rPr>
              <a:t>The case finder identifies patients not on the hypertension register whose last BP (&gt;3 months ago) was abnormal. Recheck BP and arrange ABPM/HBPM if BP ≥140/90mmHg </a:t>
            </a:r>
          </a:p>
          <a:p>
            <a:pPr>
              <a:buFont typeface="Arial" panose="020B0604020202020204" pitchFamily="34" charset="0"/>
              <a:buAutoNum type="arabicPeriod"/>
            </a:pPr>
            <a:r>
              <a:rPr lang="en-GB" sz="1400" b="1" dirty="0">
                <a:latin typeface="open sans"/>
                <a:ea typeface="open sans"/>
                <a:cs typeface="Calibri Light"/>
              </a:rPr>
              <a:t>Supporting education, self management and behaviour change</a:t>
            </a:r>
          </a:p>
          <a:p>
            <a:pPr lvl="1">
              <a:lnSpc>
                <a:spcPct val="100000"/>
              </a:lnSpc>
              <a:spcBef>
                <a:spcPts val="0"/>
              </a:spcBef>
            </a:pPr>
            <a:r>
              <a:rPr lang="en-GB" sz="1400" b="1" dirty="0">
                <a:solidFill>
                  <a:srgbClr val="00B0F0"/>
                </a:solidFill>
                <a:latin typeface="open sans"/>
                <a:ea typeface="open sans"/>
                <a:cs typeface="Calibri Light"/>
                <a:hlinkClick r:id="rId2">
                  <a:extLst>
                    <a:ext uri="{A12FA001-AC4F-418D-AE19-62706E023703}">
                      <ahyp:hlinkClr xmlns:ahyp="http://schemas.microsoft.com/office/drawing/2018/hyperlinkcolor" val="tx"/>
                    </a:ext>
                  </a:extLst>
                </a:hlinkClick>
              </a:rPr>
              <a:t>Resources to support staff helping patients </a:t>
            </a:r>
            <a:r>
              <a:rPr lang="en-GB" sz="1400" dirty="0">
                <a:latin typeface="open sans"/>
                <a:ea typeface="open sans"/>
                <a:cs typeface="Calibri Light"/>
              </a:rPr>
              <a:t>with hypertension to understand their conditions, to self manage and to make lifestyle changes</a:t>
            </a:r>
          </a:p>
        </p:txBody>
      </p:sp>
    </p:spTree>
    <p:extLst>
      <p:ext uri="{BB962C8B-B14F-4D97-AF65-F5344CB8AC3E}">
        <p14:creationId xmlns:p14="http://schemas.microsoft.com/office/powerpoint/2010/main" val="132217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83DFCBD4-2D02-E4A1-F972-051DB2E1E060}"/>
              </a:ext>
            </a:extLst>
          </p:cNvPr>
          <p:cNvCxnSpPr>
            <a:cxnSpLocks/>
          </p:cNvCxnSpPr>
          <p:nvPr/>
        </p:nvCxnSpPr>
        <p:spPr>
          <a:xfrm>
            <a:off x="3512284" y="1061678"/>
            <a:ext cx="0" cy="116183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119E303F-B48F-1BA9-E3F1-92B4C0DEB894}"/>
              </a:ext>
            </a:extLst>
          </p:cNvPr>
          <p:cNvCxnSpPr>
            <a:cxnSpLocks/>
          </p:cNvCxnSpPr>
          <p:nvPr/>
        </p:nvCxnSpPr>
        <p:spPr>
          <a:xfrm>
            <a:off x="6522978" y="1086159"/>
            <a:ext cx="0" cy="113735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B9A3DF58-6660-5E05-CC6B-CE3EDC9A9C89}"/>
              </a:ext>
            </a:extLst>
          </p:cNvPr>
          <p:cNvCxnSpPr>
            <a:cxnSpLocks/>
          </p:cNvCxnSpPr>
          <p:nvPr/>
        </p:nvCxnSpPr>
        <p:spPr>
          <a:xfrm>
            <a:off x="4975007" y="1061678"/>
            <a:ext cx="0" cy="116183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DA352913-3AED-0D43-40E3-0AB6E2629153}"/>
              </a:ext>
            </a:extLst>
          </p:cNvPr>
          <p:cNvSpPr txBox="1"/>
          <p:nvPr/>
        </p:nvSpPr>
        <p:spPr>
          <a:xfrm>
            <a:off x="8515325" y="858049"/>
            <a:ext cx="3345837" cy="2631490"/>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2060"/>
                </a:solidFill>
                <a:effectLst/>
                <a:uLnTx/>
                <a:uFillTx/>
                <a:latin typeface="open sans"/>
                <a:ea typeface="open sans"/>
                <a:cs typeface="open sans"/>
              </a:rPr>
              <a:t>Monitoring treatment </a:t>
            </a:r>
            <a:endParaRPr lang="en-GB" sz="1100" b="1" i="0" u="none" strike="noStrike" kern="1200" cap="none" spc="0" normalizeH="0" baseline="0" noProof="0" dirty="0">
              <a:ln>
                <a:noFill/>
              </a:ln>
              <a:solidFill>
                <a:srgbClr val="00206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Use clinic BP to monitor treatment</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Measure standing and sitting BP in people with:</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Type 2 diabetes or  </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Symptoms of postural hypotension or </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Aged 80 and over</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Advice people who want to self monitor to use HBPM. Provide training and advice</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Consider AMPM or HBPM, in addition to clinic BP, for people with white-coat effect or masked hypertension</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8" name="TextBox 7">
            <a:extLst>
              <a:ext uri="{FF2B5EF4-FFF2-40B4-BE49-F238E27FC236}">
                <a16:creationId xmlns:a16="http://schemas.microsoft.com/office/drawing/2014/main" id="{5BCD6B0B-99E5-AEC0-61FE-363A3C2F5324}"/>
              </a:ext>
            </a:extLst>
          </p:cNvPr>
          <p:cNvSpPr txBox="1"/>
          <p:nvPr/>
        </p:nvSpPr>
        <p:spPr>
          <a:xfrm>
            <a:off x="8515325" y="3657876"/>
            <a:ext cx="3361835" cy="2123658"/>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2060"/>
                </a:solidFill>
                <a:effectLst/>
                <a:uLnTx/>
                <a:uFillTx/>
                <a:latin typeface="open sans"/>
                <a:ea typeface="open sans"/>
                <a:cs typeface="open sans"/>
              </a:rPr>
              <a:t>BP targets </a:t>
            </a:r>
            <a:endParaRPr lang="en-GB" sz="1100" b="1" i="0" u="none" strike="noStrike" kern="1200" cap="none" spc="0" normalizeH="0" baseline="0" noProof="0" dirty="0">
              <a:ln>
                <a:noFill/>
              </a:ln>
              <a:solidFill>
                <a:srgbClr val="00206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Reduce and maintain BP to the following targets:</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Age &lt;80 years:</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Clinic BP &lt;140/90 mmHg</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ABPM/HBPM &lt;135/85mmHg</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a:ea typeface="open sans"/>
                <a:cs typeface="open sans"/>
              </a:rPr>
              <a:t>Postural hypotension:</a:t>
            </a:r>
            <a:endParaRPr lang="en-GB" sz="1100" b="1"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Base target on standing BP</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a:ea typeface="open sans"/>
                <a:cs typeface="open sans"/>
              </a:rPr>
              <a:t>Frailty or multimorbidity:</a:t>
            </a:r>
            <a:endParaRPr lang="en-GB" sz="1100" b="1"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Use clinical judgement  </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4D86E38-25D0-DC18-89EC-198B227D0EFD}"/>
              </a:ext>
            </a:extLst>
          </p:cNvPr>
          <p:cNvSpPr/>
          <p:nvPr/>
        </p:nvSpPr>
        <p:spPr>
          <a:xfrm>
            <a:off x="7359628" y="713334"/>
            <a:ext cx="404795" cy="5068200"/>
          </a:xfrm>
          <a:prstGeom prst="rect">
            <a:avLst/>
          </a:prstGeom>
          <a:ln/>
        </p:spPr>
        <p:style>
          <a:lnRef idx="1">
            <a:schemeClr val="accent5"/>
          </a:lnRef>
          <a:fillRef idx="2">
            <a:schemeClr val="accent5"/>
          </a:fillRef>
          <a:effectRef idx="1">
            <a:schemeClr val="accent5"/>
          </a:effectRef>
          <a:fontRef idx="minor">
            <a:schemeClr val="dk1"/>
          </a:fontRef>
        </p:style>
        <p:txBody>
          <a:bodyPr vert="vert"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open sans"/>
                <a:ea typeface="open sans"/>
                <a:cs typeface="open sans"/>
              </a:rPr>
              <a:t>Use clinical judgement for people with frailty or multimorbidity</a:t>
            </a:r>
            <a:r>
              <a:rPr kumimoji="0" lang="en-GB" sz="140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6" name="Rectangle 15">
            <a:extLst>
              <a:ext uri="{FF2B5EF4-FFF2-40B4-BE49-F238E27FC236}">
                <a16:creationId xmlns:a16="http://schemas.microsoft.com/office/drawing/2014/main" id="{D6009039-A3E3-3746-A3A3-FC641170E4EA}"/>
              </a:ext>
            </a:extLst>
          </p:cNvPr>
          <p:cNvSpPr/>
          <p:nvPr/>
        </p:nvSpPr>
        <p:spPr>
          <a:xfrm>
            <a:off x="7904920" y="730665"/>
            <a:ext cx="404797" cy="5050870"/>
          </a:xfrm>
          <a:prstGeom prst="rect">
            <a:avLst/>
          </a:prstGeom>
          <a:ln/>
        </p:spPr>
        <p:style>
          <a:lnRef idx="1">
            <a:schemeClr val="accent5"/>
          </a:lnRef>
          <a:fillRef idx="2">
            <a:schemeClr val="accent5"/>
          </a:fillRef>
          <a:effectRef idx="1">
            <a:schemeClr val="accent5"/>
          </a:effectRef>
          <a:fontRef idx="minor">
            <a:schemeClr val="dk1"/>
          </a:fontRef>
        </p:style>
        <p:txBody>
          <a:bodyPr vert="vert"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open sans"/>
                <a:ea typeface="open sans"/>
                <a:cs typeface="open sans"/>
              </a:rPr>
              <a:t>Offer lifestyle advice and continue to offer it periodically </a:t>
            </a:r>
            <a:endParaRPr lang="en-GB" sz="1200" i="0" u="none" strike="noStrike" kern="1200" cap="none" spc="0" normalizeH="0" baseline="0" noProof="0">
              <a:ln>
                <a:noFill/>
              </a:ln>
              <a:solidFill>
                <a:prstClr val="black"/>
              </a:solidFill>
              <a:effectLst/>
              <a:uLnTx/>
              <a:uFillTx/>
              <a:latin typeface="open sans"/>
              <a:ea typeface="open sans"/>
              <a:cs typeface="open sans"/>
            </a:endParaRPr>
          </a:p>
        </p:txBody>
      </p:sp>
      <p:graphicFrame>
        <p:nvGraphicFramePr>
          <p:cNvPr id="5" name="Diagram 4">
            <a:extLst>
              <a:ext uri="{FF2B5EF4-FFF2-40B4-BE49-F238E27FC236}">
                <a16:creationId xmlns:a16="http://schemas.microsoft.com/office/drawing/2014/main" id="{28759A4B-11F9-AACA-30EC-1C891BD782D3}"/>
              </a:ext>
            </a:extLst>
          </p:cNvPr>
          <p:cNvGraphicFramePr/>
          <p:nvPr/>
        </p:nvGraphicFramePr>
        <p:xfrm>
          <a:off x="15844" y="1904348"/>
          <a:ext cx="7281895" cy="487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69A57F79-FF4F-225E-F9A2-B878C81A762F}"/>
              </a:ext>
            </a:extLst>
          </p:cNvPr>
          <p:cNvSpPr/>
          <p:nvPr/>
        </p:nvSpPr>
        <p:spPr>
          <a:xfrm>
            <a:off x="1493172" y="2278362"/>
            <a:ext cx="2736267" cy="443262"/>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ARB</a:t>
            </a:r>
          </a:p>
        </p:txBody>
      </p:sp>
      <p:sp>
        <p:nvSpPr>
          <p:cNvPr id="14" name="Rectangle 13">
            <a:extLst>
              <a:ext uri="{FF2B5EF4-FFF2-40B4-BE49-F238E27FC236}">
                <a16:creationId xmlns:a16="http://schemas.microsoft.com/office/drawing/2014/main" id="{F47E7E16-028A-AD86-6919-7AFE66FBDFDF}"/>
              </a:ext>
            </a:extLst>
          </p:cNvPr>
          <p:cNvSpPr/>
          <p:nvPr/>
        </p:nvSpPr>
        <p:spPr>
          <a:xfrm>
            <a:off x="4333995" y="2278401"/>
            <a:ext cx="2816515" cy="429513"/>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open sans"/>
                <a:ea typeface="open sans"/>
                <a:cs typeface="open sans"/>
              </a:rPr>
              <a:t>CCB</a:t>
            </a:r>
          </a:p>
        </p:txBody>
      </p:sp>
      <p:sp>
        <p:nvSpPr>
          <p:cNvPr id="15" name="Rectangle 14">
            <a:extLst>
              <a:ext uri="{FF2B5EF4-FFF2-40B4-BE49-F238E27FC236}">
                <a16:creationId xmlns:a16="http://schemas.microsoft.com/office/drawing/2014/main" id="{14624F53-83E5-9F1B-4EFE-B2370F422DAE}"/>
              </a:ext>
            </a:extLst>
          </p:cNvPr>
          <p:cNvSpPr/>
          <p:nvPr/>
        </p:nvSpPr>
        <p:spPr>
          <a:xfrm>
            <a:off x="1494892" y="3192877"/>
            <a:ext cx="2734550" cy="828875"/>
          </a:xfrm>
          <a:prstGeom prst="rect">
            <a:avLst/>
          </a:prstGeom>
          <a:solidFill>
            <a:srgbClr val="AEE8E8"/>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a:ln>
                  <a:noFill/>
                </a:ln>
                <a:solidFill>
                  <a:prstClr val="black"/>
                </a:solidFill>
                <a:effectLst/>
                <a:uLnTx/>
                <a:uFillTx/>
                <a:latin typeface="open sans"/>
                <a:ea typeface="Calibri"/>
                <a:cs typeface="Times New Roman"/>
              </a:rPr>
              <a:t>or</a:t>
            </a:r>
            <a:r>
              <a:rPr kumimoji="0" lang="en-GB" sz="1200" b="1" i="0" u="none" strike="noStrike" kern="1200" cap="none" spc="0" normalizeH="0" baseline="0" noProof="0">
                <a:ln>
                  <a:noFill/>
                </a:ln>
                <a:solidFill>
                  <a:prstClr val="black"/>
                </a:solidFill>
                <a:effectLst/>
                <a:uLnTx/>
                <a:uFillTx/>
                <a:latin typeface="open sans"/>
                <a:ea typeface="Calibri"/>
                <a:cs typeface="Times New Roman"/>
              </a:rPr>
              <a:t> </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ARB  </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a:ln>
                  <a:noFill/>
                </a:ln>
                <a:solidFill>
                  <a:prstClr val="black"/>
                </a:solidFill>
                <a:effectLst/>
                <a:uLnTx/>
                <a:uFillTx/>
                <a:latin typeface="open sans"/>
                <a:ea typeface="Calibri"/>
                <a:cs typeface="Times New Roman"/>
              </a:rPr>
              <a:t>+ </a:t>
            </a:r>
            <a:endParaRPr lang="en-GB" sz="1200" b="1" i="0" u="none" strike="noStrike" kern="1200" cap="none" spc="0" normalizeH="0" baseline="0" noProof="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a:ln>
                  <a:noFill/>
                </a:ln>
                <a:solidFill>
                  <a:prstClr val="black"/>
                </a:solidFill>
                <a:effectLst/>
                <a:uLnTx/>
                <a:uFillTx/>
                <a:latin typeface="open sans"/>
                <a:ea typeface="Calibri"/>
                <a:cs typeface="Times New Roman"/>
              </a:rPr>
              <a:t>CCB </a:t>
            </a:r>
            <a:r>
              <a:rPr kumimoji="0" lang="en-GB" sz="1200" b="1" i="0" u="none" strike="noStrike" kern="1200" cap="none" spc="0" normalizeH="0" baseline="0" noProof="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thiazide-like diuretic</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p:txBody>
      </p:sp>
      <p:sp>
        <p:nvSpPr>
          <p:cNvPr id="18" name="Rectangle 17">
            <a:extLst>
              <a:ext uri="{FF2B5EF4-FFF2-40B4-BE49-F238E27FC236}">
                <a16:creationId xmlns:a16="http://schemas.microsoft.com/office/drawing/2014/main" id="{74381236-C583-CDB1-15D7-E2E6BB5785FB}"/>
              </a:ext>
            </a:extLst>
          </p:cNvPr>
          <p:cNvSpPr/>
          <p:nvPr/>
        </p:nvSpPr>
        <p:spPr>
          <a:xfrm>
            <a:off x="4333996" y="3192876"/>
            <a:ext cx="2816519" cy="828875"/>
          </a:xfrm>
          <a:prstGeom prst="rect">
            <a:avLst/>
          </a:prstGeom>
          <a:solidFill>
            <a:srgbClr val="AEE8E8"/>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a:ln>
                  <a:noFill/>
                </a:ln>
                <a:solidFill>
                  <a:prstClr val="black"/>
                </a:solidFill>
                <a:effectLst/>
                <a:uLnTx/>
                <a:uFillTx/>
                <a:latin typeface="open sans"/>
                <a:ea typeface="Calibri"/>
                <a:cs typeface="Times New Roman"/>
              </a:rPr>
              <a:t>CCB  </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a:ln>
                  <a:noFill/>
                </a:ln>
                <a:solidFill>
                  <a:prstClr val="black"/>
                </a:solidFill>
                <a:effectLst/>
                <a:uLnTx/>
                <a:uFillTx/>
                <a:latin typeface="open sans"/>
                <a:ea typeface="Calibri"/>
                <a:cs typeface="Times New Roman"/>
              </a:rPr>
              <a:t>+</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a:ln>
                  <a:noFill/>
                </a:ln>
                <a:solidFill>
                  <a:prstClr val="black"/>
                </a:solidFill>
                <a:effectLst/>
                <a:uLnTx/>
                <a:uFillTx/>
                <a:latin typeface="open sans"/>
                <a:ea typeface="Calibri"/>
                <a:cs typeface="Times New Roman"/>
              </a:rPr>
              <a:t>or </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ARB </a:t>
            </a:r>
            <a:r>
              <a:rPr kumimoji="0" lang="en-GB" sz="1200" b="1" i="0" u="none" strike="noStrike" kern="1200" cap="none" spc="0" normalizeH="0" baseline="0" noProof="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thiazide-like diuretic</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7F2694F-AA97-055D-3290-C88381741847}"/>
              </a:ext>
            </a:extLst>
          </p:cNvPr>
          <p:cNvSpPr/>
          <p:nvPr/>
        </p:nvSpPr>
        <p:spPr>
          <a:xfrm>
            <a:off x="1494892" y="4407627"/>
            <a:ext cx="5655618" cy="472307"/>
          </a:xfrm>
          <a:prstGeom prst="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lvl="1" algn="ctr">
              <a:tabLst>
                <a:tab pos="9144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a:t>
            </a:r>
            <a:r>
              <a:rPr kumimoji="0" lang="en-GB" sz="1200" b="1" i="0" u="none" strike="noStrike" kern="1200" cap="none" spc="0" normalizeH="0" baseline="0" noProof="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ARB  </a:t>
            </a:r>
            <a:r>
              <a:rPr kumimoji="0" lang="en-GB" sz="1200" b="1" i="0" u="none" strike="noStrike" kern="1200" cap="none" spc="0" normalizeH="0" baseline="0" noProof="0">
                <a:ln>
                  <a:noFill/>
                </a:ln>
                <a:solidFill>
                  <a:prstClr val="black"/>
                </a:solidFill>
                <a:effectLst/>
                <a:uLnTx/>
                <a:uFillTx/>
                <a:latin typeface="open sans"/>
                <a:ea typeface="Calibri"/>
                <a:cs typeface="Times New Roman"/>
              </a:rPr>
              <a:t>+</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  CCB </a:t>
            </a:r>
            <a:r>
              <a:rPr lang="en-GB" sz="1200" b="1">
                <a:solidFill>
                  <a:prstClr val="black"/>
                </a:solidFill>
                <a:latin typeface="open sans"/>
                <a:ea typeface="Calibri"/>
                <a:cs typeface="Times New Roman"/>
              </a:rPr>
              <a:t>+  </a:t>
            </a:r>
            <a:r>
              <a:rPr kumimoji="0" lang="en-GB" sz="1200" b="0" i="0" u="none" strike="noStrike" kern="1200" cap="none" spc="0" normalizeH="0" baseline="0" noProof="0">
                <a:ln>
                  <a:noFill/>
                </a:ln>
                <a:solidFill>
                  <a:prstClr val="black"/>
                </a:solidFill>
                <a:effectLst/>
                <a:uLnTx/>
                <a:uFillTx/>
                <a:latin typeface="open sans"/>
                <a:ea typeface="Calibri"/>
                <a:cs typeface="Times New Roman"/>
              </a:rPr>
              <a:t>thiazide-like diuretic</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B555884-3945-30C1-EB4C-99C768323B3A}"/>
              </a:ext>
            </a:extLst>
          </p:cNvPr>
          <p:cNvSpPr/>
          <p:nvPr/>
        </p:nvSpPr>
        <p:spPr>
          <a:xfrm>
            <a:off x="1047543" y="5195629"/>
            <a:ext cx="6109701" cy="1576352"/>
          </a:xfrm>
          <a:prstGeom prst="rect">
            <a:avLst/>
          </a:prstGeom>
          <a:solidFill>
            <a:schemeClr val="accent6">
              <a:lumMod val="40000"/>
              <a:lumOff val="6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a:ln>
                  <a:noFill/>
                </a:ln>
                <a:solidFill>
                  <a:prstClr val="black"/>
                </a:solidFill>
                <a:effectLst/>
                <a:uLnTx/>
                <a:uFillTx/>
                <a:latin typeface="open sans"/>
                <a:ea typeface="Calibri"/>
                <a:cs typeface="Times New Roman"/>
              </a:rPr>
              <a:t>Confirm resistant hypertension: confirm elevated BP with ABPM or HBPM, check for postural hypertension and discuss adherence </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a:ln>
                  <a:noFill/>
                </a:ln>
                <a:solidFill>
                  <a:prstClr val="black"/>
                </a:solidFill>
                <a:effectLst/>
                <a:uLnTx/>
                <a:uFillTx/>
                <a:latin typeface="open sans"/>
                <a:ea typeface="Calibri"/>
                <a:cs typeface="Times New Roman"/>
              </a:rPr>
              <a:t>Consider seeking expert advice or adding a:</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1200" b="0" i="0" u="none" strike="noStrike" kern="1200" cap="none" spc="0" normalizeH="0" baseline="0" noProof="0">
                <a:ln>
                  <a:noFill/>
                </a:ln>
                <a:solidFill>
                  <a:prstClr val="black"/>
                </a:solidFill>
                <a:effectLst/>
                <a:uLnTx/>
                <a:uFillTx/>
                <a:latin typeface="open sans"/>
                <a:ea typeface="Calibri"/>
                <a:cs typeface="Times New Roman"/>
              </a:rPr>
              <a:t>Low-dose spironolactone if blood potassium level is ≤ 4.5 mmol/l</a:t>
            </a:r>
            <a:endParaRPr lang="en-GB" sz="1200" b="0" i="0" u="none" strike="noStrike" kern="1200" cap="none" spc="0" normalizeH="0" baseline="0" noProof="0">
              <a:ln>
                <a:noFill/>
              </a:ln>
              <a:solidFill>
                <a:prstClr val="black"/>
              </a:solidFill>
              <a:effectLst/>
              <a:uLnTx/>
              <a:uFillTx/>
              <a:latin typeface="open sans"/>
              <a:ea typeface="Calibri"/>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1200" b="0" i="0" u="none" strike="noStrike" kern="1200" cap="none" spc="0" normalizeH="0" baseline="0" noProof="0">
                <a:ln>
                  <a:noFill/>
                </a:ln>
                <a:solidFill>
                  <a:prstClr val="black"/>
                </a:solidFill>
                <a:effectLst/>
                <a:uLnTx/>
                <a:uFillTx/>
                <a:latin typeface="open sans"/>
                <a:ea typeface="open sans"/>
                <a:cs typeface="Times New Roman"/>
              </a:rPr>
              <a:t>Alpha-blocker or beta-blocker if blood potassium level is &gt;4.5 mmol/l</a:t>
            </a:r>
            <a:endParaRPr lang="en-GB" sz="1200" b="0" i="0" u="none" strike="noStrike" kern="1200" cap="none" spc="0" normalizeH="0" baseline="0" noProof="0">
              <a:ln>
                <a:noFill/>
              </a:ln>
              <a:solidFill>
                <a:prstClr val="black"/>
              </a:solidFill>
              <a:effectLst/>
              <a:uLnTx/>
              <a:uFillTx/>
              <a:latin typeface="open sans"/>
              <a:ea typeface="open sans"/>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a:ln>
                  <a:noFill/>
                </a:ln>
                <a:solidFill>
                  <a:prstClr val="black"/>
                </a:solidFill>
                <a:effectLst/>
                <a:uLnTx/>
                <a:uFillTx/>
                <a:latin typeface="open sans"/>
                <a:ea typeface="open sans"/>
                <a:cs typeface="Times New Roman"/>
              </a:rPr>
              <a:t>Seek expert advice if BP is uncontrolled on optimal tolerated doses of 4 drugs</a:t>
            </a:r>
            <a:endParaRPr lang="en-GB" sz="1200" b="1" i="0" u="none" strike="noStrike" kern="1200" cap="none" spc="0" normalizeH="0" baseline="0" noProof="0">
              <a:ln>
                <a:noFill/>
              </a:ln>
              <a:solidFill>
                <a:prstClr val="black"/>
              </a:solidFill>
              <a:effectLst/>
              <a:uLnTx/>
              <a:uFillTx/>
              <a:latin typeface="open sans"/>
              <a:ea typeface="open sans"/>
              <a:cs typeface="Times New Roman"/>
            </a:endParaRPr>
          </a:p>
        </p:txBody>
      </p:sp>
      <p:cxnSp>
        <p:nvCxnSpPr>
          <p:cNvPr id="12" name="Straight Arrow Connector 11">
            <a:extLst>
              <a:ext uri="{FF2B5EF4-FFF2-40B4-BE49-F238E27FC236}">
                <a16:creationId xmlns:a16="http://schemas.microsoft.com/office/drawing/2014/main" id="{8D926F5A-5327-4ECA-18E9-D237AE452EBE}"/>
              </a:ext>
            </a:extLst>
          </p:cNvPr>
          <p:cNvCxnSpPr>
            <a:cxnSpLocks/>
          </p:cNvCxnSpPr>
          <p:nvPr/>
        </p:nvCxnSpPr>
        <p:spPr>
          <a:xfrm>
            <a:off x="1842550" y="1419717"/>
            <a:ext cx="0" cy="831592"/>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4D253449-9E16-21AC-AC0C-D4E730D43379}"/>
              </a:ext>
            </a:extLst>
          </p:cNvPr>
          <p:cNvCxnSpPr>
            <a:cxnSpLocks/>
          </p:cNvCxnSpPr>
          <p:nvPr/>
        </p:nvCxnSpPr>
        <p:spPr>
          <a:xfrm>
            <a:off x="2723696" y="4064000"/>
            <a:ext cx="0" cy="26858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a:extLst>
              <a:ext uri="{FF2B5EF4-FFF2-40B4-BE49-F238E27FC236}">
                <a16:creationId xmlns:a16="http://schemas.microsoft.com/office/drawing/2014/main" id="{34C4F918-3579-83CA-EDF8-4B0A3BFB6CB3}"/>
              </a:ext>
            </a:extLst>
          </p:cNvPr>
          <p:cNvCxnSpPr>
            <a:cxnSpLocks/>
          </p:cNvCxnSpPr>
          <p:nvPr/>
        </p:nvCxnSpPr>
        <p:spPr>
          <a:xfrm>
            <a:off x="5762550" y="4064000"/>
            <a:ext cx="0" cy="27360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AB2E83CE-8BB8-9393-0243-289E1AB0A1FA}"/>
              </a:ext>
            </a:extLst>
          </p:cNvPr>
          <p:cNvSpPr txBox="1"/>
          <p:nvPr/>
        </p:nvSpPr>
        <p:spPr>
          <a:xfrm>
            <a:off x="213976" y="2376026"/>
            <a:ext cx="672015"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open sans"/>
                <a:ea typeface="open sans"/>
                <a:cs typeface="open sans"/>
              </a:rPr>
              <a:t>Step 1</a:t>
            </a:r>
          </a:p>
        </p:txBody>
      </p:sp>
      <p:sp>
        <p:nvSpPr>
          <p:cNvPr id="29" name="TextBox 28">
            <a:extLst>
              <a:ext uri="{FF2B5EF4-FFF2-40B4-BE49-F238E27FC236}">
                <a16:creationId xmlns:a16="http://schemas.microsoft.com/office/drawing/2014/main" id="{3D1EEF30-81D9-A2BA-A461-AABA5F45D682}"/>
              </a:ext>
            </a:extLst>
          </p:cNvPr>
          <p:cNvSpPr txBox="1"/>
          <p:nvPr/>
        </p:nvSpPr>
        <p:spPr>
          <a:xfrm>
            <a:off x="666226" y="3547017"/>
            <a:ext cx="65168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open sans"/>
                <a:ea typeface="open sans"/>
                <a:cs typeface="open sans"/>
              </a:rPr>
              <a:t>Step 2</a:t>
            </a:r>
          </a:p>
        </p:txBody>
      </p:sp>
      <p:sp>
        <p:nvSpPr>
          <p:cNvPr id="30" name="TextBox 29">
            <a:extLst>
              <a:ext uri="{FF2B5EF4-FFF2-40B4-BE49-F238E27FC236}">
                <a16:creationId xmlns:a16="http://schemas.microsoft.com/office/drawing/2014/main" id="{FC6C1CD3-EFA9-FE9B-9E33-84612D254815}"/>
              </a:ext>
            </a:extLst>
          </p:cNvPr>
          <p:cNvSpPr txBox="1"/>
          <p:nvPr/>
        </p:nvSpPr>
        <p:spPr>
          <a:xfrm>
            <a:off x="634098" y="4602935"/>
            <a:ext cx="65168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open sans"/>
                <a:ea typeface="open sans"/>
                <a:cs typeface="open sans"/>
              </a:rPr>
              <a:t>Step 3</a:t>
            </a:r>
          </a:p>
        </p:txBody>
      </p:sp>
      <p:sp>
        <p:nvSpPr>
          <p:cNvPr id="31" name="TextBox 30">
            <a:extLst>
              <a:ext uri="{FF2B5EF4-FFF2-40B4-BE49-F238E27FC236}">
                <a16:creationId xmlns:a16="http://schemas.microsoft.com/office/drawing/2014/main" id="{8DE701D8-8C23-D887-3223-E7FDDA4E0AD9}"/>
              </a:ext>
            </a:extLst>
          </p:cNvPr>
          <p:cNvSpPr txBox="1"/>
          <p:nvPr/>
        </p:nvSpPr>
        <p:spPr>
          <a:xfrm>
            <a:off x="237783" y="5845305"/>
            <a:ext cx="648208"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open sans"/>
                <a:ea typeface="open sans"/>
                <a:cs typeface="open sans"/>
              </a:rPr>
              <a:t>Step 4</a:t>
            </a:r>
          </a:p>
        </p:txBody>
      </p:sp>
      <p:cxnSp>
        <p:nvCxnSpPr>
          <p:cNvPr id="35" name="Straight Arrow Connector 34">
            <a:extLst>
              <a:ext uri="{FF2B5EF4-FFF2-40B4-BE49-F238E27FC236}">
                <a16:creationId xmlns:a16="http://schemas.microsoft.com/office/drawing/2014/main" id="{963F3C4F-30C1-1AA3-2471-783A0CB82688}"/>
              </a:ext>
            </a:extLst>
          </p:cNvPr>
          <p:cNvCxnSpPr>
            <a:cxnSpLocks/>
          </p:cNvCxnSpPr>
          <p:nvPr/>
        </p:nvCxnSpPr>
        <p:spPr>
          <a:xfrm>
            <a:off x="5762550" y="2796362"/>
            <a:ext cx="0" cy="39651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39" name="TextBox 38">
            <a:extLst>
              <a:ext uri="{FF2B5EF4-FFF2-40B4-BE49-F238E27FC236}">
                <a16:creationId xmlns:a16="http://schemas.microsoft.com/office/drawing/2014/main" id="{076F67A0-078C-1698-F728-30B05047A9A3}"/>
              </a:ext>
            </a:extLst>
          </p:cNvPr>
          <p:cNvSpPr txBox="1"/>
          <p:nvPr/>
        </p:nvSpPr>
        <p:spPr>
          <a:xfrm>
            <a:off x="198763" y="0"/>
            <a:ext cx="9628728"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Aleo"/>
                <a:ea typeface="open sans"/>
                <a:cs typeface="Calibri Light"/>
              </a:rPr>
              <a:t>Medicines</a:t>
            </a:r>
            <a:r>
              <a:rPr kumimoji="0" lang="en-GB" sz="2400" b="1" i="0" u="none" strike="noStrike" kern="1200" cap="none" spc="0" normalizeH="0" baseline="0" noProof="0" dirty="0">
                <a:ln>
                  <a:noFill/>
                </a:ln>
                <a:solidFill>
                  <a:srgbClr val="002060"/>
                </a:solidFill>
                <a:effectLst/>
                <a:uLnTx/>
                <a:uFillTx/>
                <a:latin typeface="Aleo"/>
                <a:ea typeface="open sans"/>
                <a:cs typeface="Calibri Light"/>
              </a:rPr>
              <a:t> Optimisation: NICE Hypertension Treatment Pathway (NG136)</a:t>
            </a:r>
          </a:p>
        </p:txBody>
      </p:sp>
      <p:cxnSp>
        <p:nvCxnSpPr>
          <p:cNvPr id="52" name="Straight Arrow Connector 51">
            <a:extLst>
              <a:ext uri="{FF2B5EF4-FFF2-40B4-BE49-F238E27FC236}">
                <a16:creationId xmlns:a16="http://schemas.microsoft.com/office/drawing/2014/main" id="{1C263CEA-96AE-3B08-4F8E-ACF42FCFC855}"/>
              </a:ext>
            </a:extLst>
          </p:cNvPr>
          <p:cNvCxnSpPr>
            <a:cxnSpLocks/>
          </p:cNvCxnSpPr>
          <p:nvPr/>
        </p:nvCxnSpPr>
        <p:spPr>
          <a:xfrm>
            <a:off x="2723696" y="2707914"/>
            <a:ext cx="0" cy="48496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8" name="Straight Arrow Connector 37">
            <a:extLst>
              <a:ext uri="{FF2B5EF4-FFF2-40B4-BE49-F238E27FC236}">
                <a16:creationId xmlns:a16="http://schemas.microsoft.com/office/drawing/2014/main" id="{54C0274A-35A6-4386-D890-22E57C1FBA90}"/>
              </a:ext>
            </a:extLst>
          </p:cNvPr>
          <p:cNvCxnSpPr>
            <a:cxnSpLocks/>
          </p:cNvCxnSpPr>
          <p:nvPr/>
        </p:nvCxnSpPr>
        <p:spPr>
          <a:xfrm>
            <a:off x="4257585" y="4879934"/>
            <a:ext cx="0" cy="35816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0" name="TextBox 39">
            <a:extLst>
              <a:ext uri="{FF2B5EF4-FFF2-40B4-BE49-F238E27FC236}">
                <a16:creationId xmlns:a16="http://schemas.microsoft.com/office/drawing/2014/main" id="{3A99768A-8133-379E-B5BF-07FAE8ED052C}"/>
              </a:ext>
            </a:extLst>
          </p:cNvPr>
          <p:cNvSpPr txBox="1"/>
          <p:nvPr/>
        </p:nvSpPr>
        <p:spPr>
          <a:xfrm>
            <a:off x="7392525" y="5838560"/>
            <a:ext cx="4561692" cy="923330"/>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open sans"/>
                <a:ea typeface="open sans"/>
                <a:cs typeface="open sans"/>
              </a:rPr>
              <a:t>Pathway adapted from NICE Guidelines (NG136) Visual Summary </a:t>
            </a:r>
            <a:r>
              <a:rPr kumimoji="0" lang="en-GB" sz="900" b="1" i="0" u="none" strike="noStrike" kern="1200" cap="none" spc="0" normalizeH="0" baseline="0" noProof="0" dirty="0">
                <a:ln>
                  <a:noFill/>
                </a:ln>
                <a:solidFill>
                  <a:srgbClr val="00B0F0"/>
                </a:solidFill>
                <a:effectLst/>
                <a:uLnTx/>
                <a:uFillTx/>
                <a:latin typeface="open sans"/>
                <a:ea typeface="open sans"/>
                <a:cs typeface="open sans"/>
                <a:hlinkClick r:id="rId7">
                  <a:extLst>
                    <a:ext uri="{A12FA001-AC4F-418D-AE19-62706E023703}">
                      <ahyp:hlinkClr xmlns:ahyp="http://schemas.microsoft.com/office/drawing/2018/hyperlinkcolor" val="tx"/>
                    </a:ext>
                  </a:extLst>
                </a:hlinkClick>
              </a:rPr>
              <a:t>https://www.nice.org.uk/guidance/ng136/resources/visual-summary-pdf-6899919517</a:t>
            </a:r>
            <a:r>
              <a:rPr kumimoji="0" lang="en-US" sz="900" b="1" i="0" u="none" strike="noStrike" kern="1200" cap="none" spc="0" normalizeH="0" baseline="0" noProof="0" dirty="0">
                <a:ln>
                  <a:noFill/>
                </a:ln>
                <a:solidFill>
                  <a:srgbClr val="00B0F0"/>
                </a:solidFill>
                <a:effectLst/>
                <a:uLnTx/>
                <a:uFillTx/>
                <a:latin typeface="open sans"/>
                <a:ea typeface="open sans"/>
                <a:cs typeface="open sans"/>
              </a:rPr>
              <a:t> </a:t>
            </a:r>
            <a:endParaRPr lang="en-US" sz="900" b="1" i="0" u="none" strike="noStrike" kern="1200" cap="none" spc="0" normalizeH="0" baseline="0" noProof="0" dirty="0">
              <a:ln>
                <a:noFill/>
              </a:ln>
              <a:solidFill>
                <a:srgbClr val="00B0F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open sans"/>
                <a:ea typeface="open sans"/>
                <a:cs typeface="open sans"/>
              </a:rPr>
              <a:t>Abbreviations: </a:t>
            </a:r>
            <a:r>
              <a:rPr kumimoji="0" lang="en-US" sz="900" b="0" i="0" u="none" strike="noStrike" kern="1200" cap="none" spc="0" normalizeH="0" baseline="0" noProof="0" dirty="0" err="1">
                <a:ln>
                  <a:noFill/>
                </a:ln>
                <a:solidFill>
                  <a:prstClr val="black"/>
                </a:solidFill>
                <a:effectLst/>
                <a:uLnTx/>
                <a:uFillTx/>
                <a:latin typeface="open sans"/>
                <a:ea typeface="open sans"/>
                <a:cs typeface="open sans"/>
              </a:rPr>
              <a:t>ACEi</a:t>
            </a:r>
            <a:r>
              <a:rPr kumimoji="0" lang="en-US" sz="900" b="0" i="0" u="none" strike="noStrike" kern="1200" cap="none" spc="0" normalizeH="0" baseline="0" noProof="0" dirty="0">
                <a:ln>
                  <a:noFill/>
                </a:ln>
                <a:solidFill>
                  <a:prstClr val="black"/>
                </a:solidFill>
                <a:effectLst/>
                <a:uLnTx/>
                <a:uFillTx/>
                <a:latin typeface="open sans"/>
                <a:ea typeface="open sans"/>
                <a:cs typeface="open sans"/>
              </a:rPr>
              <a:t>: ACE inhibitor, ARB: Angiotensin II Receptor Blocker, CCB: Calcium Channel Blocker, ABPM: Ambulatory Blood Pressure Monitoring, HBPM: Home Blood Pressure Monitoring</a:t>
            </a:r>
            <a:endParaRPr kumimoji="0" lang="en-GB" sz="900" b="0" i="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32" name="Rectangle 31">
            <a:extLst>
              <a:ext uri="{FF2B5EF4-FFF2-40B4-BE49-F238E27FC236}">
                <a16:creationId xmlns:a16="http://schemas.microsoft.com/office/drawing/2014/main" id="{471D776A-F1B6-A56E-09C1-BC8A3DAFBF4E}"/>
              </a:ext>
            </a:extLst>
          </p:cNvPr>
          <p:cNvSpPr/>
          <p:nvPr/>
        </p:nvSpPr>
        <p:spPr>
          <a:xfrm>
            <a:off x="759393" y="858050"/>
            <a:ext cx="1495972" cy="9101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a:ea typeface="open sans"/>
                <a:cs typeface="open sans"/>
              </a:rPr>
              <a:t>Hypertension with type 2 diabetes </a:t>
            </a:r>
          </a:p>
        </p:txBody>
      </p:sp>
      <p:sp>
        <p:nvSpPr>
          <p:cNvPr id="41" name="Rectangle 40">
            <a:extLst>
              <a:ext uri="{FF2B5EF4-FFF2-40B4-BE49-F238E27FC236}">
                <a16:creationId xmlns:a16="http://schemas.microsoft.com/office/drawing/2014/main" id="{F0D07E61-3FF2-3578-C368-DB1CD6791137}"/>
              </a:ext>
            </a:extLst>
          </p:cNvPr>
          <p:cNvSpPr/>
          <p:nvPr/>
        </p:nvSpPr>
        <p:spPr>
          <a:xfrm>
            <a:off x="2557438" y="746605"/>
            <a:ext cx="4599806" cy="4260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open sans"/>
                <a:ea typeface="open sans"/>
                <a:cs typeface="open sans"/>
              </a:rPr>
              <a:t>Hypertension without type 2 diabetes </a:t>
            </a:r>
          </a:p>
        </p:txBody>
      </p:sp>
      <p:sp>
        <p:nvSpPr>
          <p:cNvPr id="43" name="Rectangle 42">
            <a:extLst>
              <a:ext uri="{FF2B5EF4-FFF2-40B4-BE49-F238E27FC236}">
                <a16:creationId xmlns:a16="http://schemas.microsoft.com/office/drawing/2014/main" id="{3329F3D5-AC7F-3EFB-CD8A-DE14ABF0FC45}"/>
              </a:ext>
            </a:extLst>
          </p:cNvPr>
          <p:cNvSpPr/>
          <p:nvPr/>
        </p:nvSpPr>
        <p:spPr>
          <a:xfrm>
            <a:off x="2557438" y="1260426"/>
            <a:ext cx="1508171" cy="64353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a:ln>
                  <a:noFill/>
                </a:ln>
                <a:solidFill>
                  <a:prstClr val="white"/>
                </a:solidFill>
                <a:effectLst/>
                <a:uLnTx/>
                <a:uFillTx/>
                <a:latin typeface="open sans"/>
                <a:ea typeface="open sans"/>
                <a:cs typeface="open sans"/>
              </a:rPr>
              <a:t>Age &lt;55 and not of black African or African- Caribbean family origin</a:t>
            </a: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 name="Rectangle 45">
            <a:extLst>
              <a:ext uri="{FF2B5EF4-FFF2-40B4-BE49-F238E27FC236}">
                <a16:creationId xmlns:a16="http://schemas.microsoft.com/office/drawing/2014/main" id="{941432B1-E0EB-8A80-E099-C2ADD85582BB}"/>
              </a:ext>
            </a:extLst>
          </p:cNvPr>
          <p:cNvSpPr/>
          <p:nvPr/>
        </p:nvSpPr>
        <p:spPr>
          <a:xfrm>
            <a:off x="4333997" y="1254708"/>
            <a:ext cx="1183312" cy="5172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open sans"/>
                <a:ea typeface="open sans"/>
                <a:cs typeface="open sans"/>
              </a:rPr>
              <a:t>Age 55 or over</a:t>
            </a:r>
          </a:p>
        </p:txBody>
      </p:sp>
      <p:sp>
        <p:nvSpPr>
          <p:cNvPr id="47" name="Rectangle 46">
            <a:extLst>
              <a:ext uri="{FF2B5EF4-FFF2-40B4-BE49-F238E27FC236}">
                <a16:creationId xmlns:a16="http://schemas.microsoft.com/office/drawing/2014/main" id="{5EEF7B1D-922F-31A8-26B0-F67B8CAE3D78}"/>
              </a:ext>
            </a:extLst>
          </p:cNvPr>
          <p:cNvSpPr/>
          <p:nvPr/>
        </p:nvSpPr>
        <p:spPr>
          <a:xfrm>
            <a:off x="5642345" y="1244945"/>
            <a:ext cx="1508171" cy="52322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a:ln>
                  <a:noFill/>
                </a:ln>
                <a:solidFill>
                  <a:prstClr val="white"/>
                </a:solidFill>
                <a:effectLst/>
                <a:uLnTx/>
                <a:uFillTx/>
                <a:latin typeface="open sans"/>
                <a:ea typeface="open sans"/>
                <a:cs typeface="open sans"/>
              </a:rPr>
              <a:t>Black African or African- Caribbean family origin (any age)</a:t>
            </a:r>
          </a:p>
        </p:txBody>
      </p:sp>
    </p:spTree>
    <p:extLst>
      <p:ext uri="{BB962C8B-B14F-4D97-AF65-F5344CB8AC3E}">
        <p14:creationId xmlns:p14="http://schemas.microsoft.com/office/powerpoint/2010/main" val="54365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EB8DB6E-4C17-DCB4-D714-27DAA1DC72CB}"/>
              </a:ext>
            </a:extLst>
          </p:cNvPr>
          <p:cNvSpPr>
            <a:spLocks noGrp="1"/>
          </p:cNvSpPr>
          <p:nvPr>
            <p:ph type="title"/>
          </p:nvPr>
        </p:nvSpPr>
        <p:spPr>
          <a:xfrm>
            <a:off x="415090" y="267389"/>
            <a:ext cx="9634835" cy="594165"/>
          </a:xfrm>
        </p:spPr>
        <p:txBody>
          <a:bodyPr>
            <a:normAutofit/>
          </a:bodyPr>
          <a:lstStyle/>
          <a:p>
            <a:pPr eaLnBrk="1" hangingPunct="1"/>
            <a:r>
              <a:rPr lang="en-US" sz="3400" b="1" dirty="0">
                <a:solidFill>
                  <a:srgbClr val="002060"/>
                </a:solidFill>
                <a:latin typeface="Aleo"/>
                <a:cs typeface="Calibri Light"/>
              </a:rPr>
              <a:t>Lifestyle Modifications</a:t>
            </a:r>
          </a:p>
        </p:txBody>
      </p:sp>
      <p:graphicFrame>
        <p:nvGraphicFramePr>
          <p:cNvPr id="9" name="Content Placeholder 4">
            <a:extLst>
              <a:ext uri="{FF2B5EF4-FFF2-40B4-BE49-F238E27FC236}">
                <a16:creationId xmlns:a16="http://schemas.microsoft.com/office/drawing/2014/main" id="{7A470BA2-107B-2B6D-CBAA-862050BC9EBC}"/>
              </a:ext>
            </a:extLst>
          </p:cNvPr>
          <p:cNvGraphicFramePr>
            <a:graphicFrameLocks noGrp="1"/>
          </p:cNvGraphicFramePr>
          <p:nvPr>
            <p:ph idx="1"/>
            <p:extLst>
              <p:ext uri="{D42A27DB-BD31-4B8C-83A1-F6EECF244321}">
                <p14:modId xmlns:p14="http://schemas.microsoft.com/office/powerpoint/2010/main" val="3655371727"/>
              </p:ext>
            </p:extLst>
          </p:nvPr>
        </p:nvGraphicFramePr>
        <p:xfrm>
          <a:off x="494051" y="1046558"/>
          <a:ext cx="11294643" cy="3936921"/>
        </p:xfrm>
        <a:graphic>
          <a:graphicData uri="http://schemas.openxmlformats.org/drawingml/2006/table">
            <a:tbl>
              <a:tblPr firstRow="1" bandRow="1">
                <a:tableStyleId>{BC89EF96-8CEA-46FF-86C4-4CE0E7609802}</a:tableStyleId>
              </a:tblPr>
              <a:tblGrid>
                <a:gridCol w="2484866">
                  <a:extLst>
                    <a:ext uri="{9D8B030D-6E8A-4147-A177-3AD203B41FA5}">
                      <a16:colId xmlns:a16="http://schemas.microsoft.com/office/drawing/2014/main" val="20000"/>
                    </a:ext>
                  </a:extLst>
                </a:gridCol>
                <a:gridCol w="5633124">
                  <a:extLst>
                    <a:ext uri="{9D8B030D-6E8A-4147-A177-3AD203B41FA5}">
                      <a16:colId xmlns:a16="http://schemas.microsoft.com/office/drawing/2014/main" val="20001"/>
                    </a:ext>
                  </a:extLst>
                </a:gridCol>
                <a:gridCol w="3176653">
                  <a:extLst>
                    <a:ext uri="{9D8B030D-6E8A-4147-A177-3AD203B41FA5}">
                      <a16:colId xmlns:a16="http://schemas.microsoft.com/office/drawing/2014/main" val="20002"/>
                    </a:ext>
                  </a:extLst>
                </a:gridCol>
              </a:tblGrid>
              <a:tr h="582641">
                <a:tc>
                  <a:txBody>
                    <a:bodyPr/>
                    <a:lstStyle/>
                    <a:p>
                      <a:pPr algn="l" rtl="0" fontAlgn="ctr"/>
                      <a:r>
                        <a:rPr lang="en-US" sz="1800" u="none" strike="noStrike" dirty="0"/>
                        <a:t>Modification</a:t>
                      </a:r>
                      <a:endParaRPr lang="en-US" sz="1800" b="1" i="0" u="none" strike="noStrike" dirty="0">
                        <a:solidFill>
                          <a:srgbClr val="000000"/>
                        </a:solidFill>
                        <a:latin typeface="Constantia"/>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800" u="none" strike="noStrike"/>
                        <a:t>Recommendation</a:t>
                      </a:r>
                      <a:endParaRPr lang="en-US" sz="1800" b="1" i="0" u="none" strike="noStrike">
                        <a:solidFill>
                          <a:srgbClr val="000000"/>
                        </a:solidFill>
                        <a:latin typeface="Constantia"/>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800" u="none" strike="noStrike"/>
                        <a:t>Approximate Systolic Blood Pressure Reduction (mm Hg)</a:t>
                      </a:r>
                      <a:r>
                        <a:rPr lang="en-US" sz="1800" u="none" strike="noStrike" baseline="30000"/>
                        <a:t>a </a:t>
                      </a:r>
                      <a:endParaRPr lang="en-US" sz="1800" b="1" i="0" u="none" strike="noStrike">
                        <a:solidFill>
                          <a:srgbClr val="000000"/>
                        </a:solidFill>
                        <a:latin typeface="Constantia"/>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8407">
                <a:tc>
                  <a:txBody>
                    <a:bodyPr/>
                    <a:lstStyle/>
                    <a:p>
                      <a:pPr algn="l" rtl="0" fontAlgn="t"/>
                      <a:r>
                        <a:rPr lang="en-US" sz="1800" b="1" u="none" strike="noStrike"/>
                        <a:t>Weight loss</a:t>
                      </a:r>
                      <a:endParaRPr lang="en-US" sz="1800" b="1"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800" u="none" strike="noStrike"/>
                        <a:t>Maintain normal body weight  </a:t>
                      </a:r>
                    </a:p>
                    <a:p>
                      <a:pPr algn="l" rtl="0" fontAlgn="t"/>
                      <a:endParaRPr lang="en-US" sz="1800" b="0"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a:t>5–20 per 10-kg weight loss</a:t>
                      </a:r>
                      <a:endParaRPr lang="en-US" sz="1800" b="0"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0893">
                <a:tc>
                  <a:txBody>
                    <a:bodyPr/>
                    <a:lstStyle/>
                    <a:p>
                      <a:pPr algn="l" rtl="0" fontAlgn="t"/>
                      <a:r>
                        <a:rPr lang="en-US" sz="1800" b="1" u="none" strike="noStrike"/>
                        <a:t>DASH-type diet*</a:t>
                      </a:r>
                      <a:endParaRPr lang="en-US" sz="1800" b="1"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800" u="none" strike="noStrike" dirty="0"/>
                        <a:t>Consume a diet rich in fruits, vegetables, and low-fat dairy products with reduced  saturated and total fat</a:t>
                      </a:r>
                      <a:endParaRPr lang="en-US" sz="1800" b="0" i="0" u="none" strike="noStrike" dirty="0">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a:t>8–14</a:t>
                      </a:r>
                      <a:endParaRPr lang="en-US" sz="1800" b="0"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58407">
                <a:tc>
                  <a:txBody>
                    <a:bodyPr/>
                    <a:lstStyle/>
                    <a:p>
                      <a:pPr algn="l" rtl="0" fontAlgn="t"/>
                      <a:r>
                        <a:rPr lang="en-US" sz="1800" b="1" u="none" strike="noStrike"/>
                        <a:t>Reduced salt intake</a:t>
                      </a:r>
                      <a:endParaRPr lang="en-US" sz="1800" b="1"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800" u="none" strike="noStrike"/>
                        <a:t>Reduce daily dietary sodium intake</a:t>
                      </a:r>
                      <a:endParaRPr lang="en-US" sz="1800" b="0"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2–8</a:t>
                      </a:r>
                      <a:endParaRPr lang="en-US" sz="1800" b="0" i="0" u="none" strike="noStrike" dirty="0">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50083">
                <a:tc>
                  <a:txBody>
                    <a:bodyPr/>
                    <a:lstStyle/>
                    <a:p>
                      <a:pPr algn="l" rtl="0" fontAlgn="t"/>
                      <a:r>
                        <a:rPr lang="en-US" sz="1800" b="1" u="none" strike="noStrike" dirty="0"/>
                        <a:t>Physical activity</a:t>
                      </a:r>
                      <a:endParaRPr lang="en-US" sz="1800" b="1" i="0" u="none" strike="noStrike" dirty="0">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800" u="none" strike="noStrike"/>
                        <a:t>Regular aerobic physical activity (at least 30 min/day, most days of the week)</a:t>
                      </a:r>
                      <a:endParaRPr lang="en-US" sz="1800" b="0"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a:t>4–9</a:t>
                      </a:r>
                      <a:endParaRPr lang="en-US" sz="1800" b="0"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8407">
                <a:tc>
                  <a:txBody>
                    <a:bodyPr/>
                    <a:lstStyle/>
                    <a:p>
                      <a:pPr algn="l" rtl="0" fontAlgn="t"/>
                      <a:r>
                        <a:rPr lang="en-US" sz="1800" b="1" u="none" strike="noStrike"/>
                        <a:t>Moderation of                 alcohol intake</a:t>
                      </a:r>
                      <a:endParaRPr lang="en-US" sz="1800" b="1"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800" u="none" strike="noStrike"/>
                        <a:t>Limit consumption to 2 drinks/day in men and 1 drink/day in women and lighter-weight persons</a:t>
                      </a:r>
                      <a:endParaRPr lang="en-US" sz="1800" b="0" i="0" u="none" strike="noStrike">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2–4</a:t>
                      </a:r>
                      <a:endParaRPr lang="en-US" sz="1800" b="0" i="0" u="none" strike="noStrike" dirty="0">
                        <a:solidFill>
                          <a:srgbClr val="000000"/>
                        </a:solidFill>
                        <a:latin typeface="Constantia"/>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Slide Number Placeholder 3">
            <a:extLst>
              <a:ext uri="{FF2B5EF4-FFF2-40B4-BE49-F238E27FC236}">
                <a16:creationId xmlns:a16="http://schemas.microsoft.com/office/drawing/2014/main" id="{1C9CDFE5-9597-9BCD-64E7-E1DCC8F2905B}"/>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D2027D5-8E93-4708-BE01-E977CB3C3F26}" type="slidenum">
              <a:rPr lang="en-US" smtClean="0">
                <a:solidFill>
                  <a:prstClr val="black">
                    <a:tint val="75000"/>
                  </a:prstClr>
                </a:solidFill>
                <a:latin typeface="Calibri" panose="020F0502020204030204"/>
              </a:rPr>
              <a:pPr>
                <a:defRPr/>
              </a:pPr>
              <a:t>8</a:t>
            </a:fld>
            <a:endParaRPr lang="en-US">
              <a:solidFill>
                <a:prstClr val="black">
                  <a:tint val="75000"/>
                </a:prstClr>
              </a:solidFill>
              <a:latin typeface="Calibri" panose="020F0502020204030204"/>
            </a:endParaRPr>
          </a:p>
        </p:txBody>
      </p:sp>
      <p:sp>
        <p:nvSpPr>
          <p:cNvPr id="11" name="Rectangle 5">
            <a:extLst>
              <a:ext uri="{FF2B5EF4-FFF2-40B4-BE49-F238E27FC236}">
                <a16:creationId xmlns:a16="http://schemas.microsoft.com/office/drawing/2014/main" id="{815B16C2-EA05-1F4B-EAAE-E311E05DFA22}"/>
              </a:ext>
            </a:extLst>
          </p:cNvPr>
          <p:cNvSpPr>
            <a:spLocks noChangeArrowheads="1"/>
          </p:cNvSpPr>
          <p:nvPr/>
        </p:nvSpPr>
        <p:spPr bwMode="auto">
          <a:xfrm>
            <a:off x="419100" y="5075572"/>
            <a:ext cx="11294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open sans"/>
                <a:cs typeface="open sans"/>
              </a:rPr>
              <a:t>*DASH, Dietary Approaches to Stop Hypertension.  Effects of implementing these modifications are time and dose dependent and could be greater for some patients.</a:t>
            </a:r>
          </a:p>
        </p:txBody>
      </p:sp>
      <p:sp>
        <p:nvSpPr>
          <p:cNvPr id="12" name="Rectangle 5">
            <a:extLst>
              <a:ext uri="{FF2B5EF4-FFF2-40B4-BE49-F238E27FC236}">
                <a16:creationId xmlns:a16="http://schemas.microsoft.com/office/drawing/2014/main" id="{CFB9B0EC-0857-54B5-E767-A1D8B676D0B0}"/>
              </a:ext>
            </a:extLst>
          </p:cNvPr>
          <p:cNvSpPr>
            <a:spLocks noChangeArrowheads="1"/>
          </p:cNvSpPr>
          <p:nvPr/>
        </p:nvSpPr>
        <p:spPr bwMode="auto">
          <a:xfrm>
            <a:off x="415090" y="5613954"/>
            <a:ext cx="11286623" cy="461665"/>
          </a:xfrm>
          <a:prstGeom prst="rect">
            <a:avLst/>
          </a:prstGeom>
          <a:noFill/>
          <a:ln w="9525">
            <a:noFill/>
            <a:miter lim="800000"/>
            <a:headEnd/>
            <a:tailEnd/>
          </a:ln>
        </p:spPr>
        <p:txBody>
          <a:bodyPr wrap="square" lIns="91440" tIns="45720" rIns="91440" bIns="45720" anchor="t">
            <a:spAutoFit/>
          </a:bodyPr>
          <a:lstStyle/>
          <a:p>
            <a:r>
              <a:rPr lang="en-GB" sz="1200" err="1">
                <a:latin typeface="open sans"/>
                <a:ea typeface="open sans"/>
                <a:cs typeface="open sans"/>
              </a:rPr>
              <a:t>Vooradi</a:t>
            </a:r>
            <a:r>
              <a:rPr lang="en-GB" sz="1200">
                <a:latin typeface="open sans"/>
                <a:ea typeface="open sans"/>
                <a:cs typeface="open sans"/>
              </a:rPr>
              <a:t> S, </a:t>
            </a:r>
            <a:r>
              <a:rPr lang="en-GB" sz="1200" err="1">
                <a:latin typeface="open sans"/>
                <a:ea typeface="open sans"/>
                <a:cs typeface="open sans"/>
              </a:rPr>
              <a:t>Mateti</a:t>
            </a:r>
            <a:r>
              <a:rPr lang="en-GB" sz="1200">
                <a:latin typeface="open sans"/>
                <a:ea typeface="open sans"/>
                <a:cs typeface="open sans"/>
              </a:rPr>
              <a:t> UV. A systemic review on lifestyle interventions to reduce blood pressure. J Health Res Rev [serial online] 2016 [cited 2021 Apr 27];3:1-5. Available from: </a:t>
            </a:r>
            <a:r>
              <a:rPr lang="en-GB" sz="1200" b="1">
                <a:solidFill>
                  <a:srgbClr val="002060"/>
                </a:solidFill>
                <a:latin typeface="open sans"/>
                <a:ea typeface="open sans"/>
                <a:cs typeface="open sans"/>
                <a:hlinkClick r:id="rId2">
                  <a:extLst>
                    <a:ext uri="{A12FA001-AC4F-418D-AE19-62706E023703}">
                      <ahyp:hlinkClr xmlns:ahyp="http://schemas.microsoft.com/office/drawing/2018/hyperlinkcolor" val="tx"/>
                    </a:ext>
                  </a:extLst>
                </a:hlinkClick>
              </a:rPr>
              <a:t>https://www.jhrr.org/text.asp?2016/3/1/1/173558</a:t>
            </a:r>
            <a:endParaRPr lang="en-US" sz="1200" b="1">
              <a:solidFill>
                <a:srgbClr val="000000"/>
              </a:solidFill>
              <a:latin typeface="open sans"/>
              <a:ea typeface="open sans"/>
              <a:cs typeface="open sans"/>
            </a:endParaRPr>
          </a:p>
        </p:txBody>
      </p:sp>
      <p:sp>
        <p:nvSpPr>
          <p:cNvPr id="13" name="TextBox 12">
            <a:extLst>
              <a:ext uri="{FF2B5EF4-FFF2-40B4-BE49-F238E27FC236}">
                <a16:creationId xmlns:a16="http://schemas.microsoft.com/office/drawing/2014/main" id="{B05EFD71-4909-CEE3-FB62-C9C8493929F3}"/>
              </a:ext>
            </a:extLst>
          </p:cNvPr>
          <p:cNvSpPr txBox="1"/>
          <p:nvPr/>
        </p:nvSpPr>
        <p:spPr>
          <a:xfrm>
            <a:off x="510087" y="6074806"/>
            <a:ext cx="11266823" cy="461665"/>
          </a:xfrm>
          <a:prstGeom prst="rect">
            <a:avLst/>
          </a:prstGeom>
          <a:solidFill>
            <a:srgbClr val="15375E"/>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open sans"/>
                <a:ea typeface="open sans"/>
                <a:cs typeface="open sans"/>
              </a:rPr>
              <a:t>In monotherapy, most drugs achieve systolic BP reductions of ~ 10 to 15 mmHg </a:t>
            </a:r>
            <a:endParaRPr lang="en-GB" sz="1200" b="1" i="0" u="none" strike="noStrike" kern="1200" cap="none" spc="0" normalizeH="0" baseline="0" noProof="0">
              <a:ln>
                <a:noFill/>
              </a:ln>
              <a:solidFill>
                <a:schemeClr val="bg1"/>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open sans"/>
                <a:ea typeface="open sans"/>
                <a:cs typeface="open sans"/>
              </a:rPr>
              <a:t>https://journals.lww.com/md-journal/Fulltext/2016/07260/Treatment_efficacy_of_anti_hypertensive_drugs_in.16.aspx</a:t>
            </a:r>
            <a:endParaRPr lang="en-GB" sz="1200" b="0" i="0" u="none" strike="noStrike" kern="1200" cap="none" spc="0" normalizeH="0" baseline="0" noProof="0">
              <a:ln>
                <a:noFill/>
              </a:ln>
              <a:solidFill>
                <a:schemeClr val="bg1"/>
              </a:solidFill>
              <a:effectLst/>
              <a:uLnTx/>
              <a:uFillTx/>
              <a:latin typeface="open sans"/>
              <a:ea typeface="open sans"/>
              <a:cs typeface="open sans"/>
            </a:endParaRPr>
          </a:p>
        </p:txBody>
      </p:sp>
    </p:spTree>
    <p:extLst>
      <p:ext uri="{BB962C8B-B14F-4D97-AF65-F5344CB8AC3E}">
        <p14:creationId xmlns:p14="http://schemas.microsoft.com/office/powerpoint/2010/main" val="358504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1C04-BDE8-A8AA-063E-1B2A4ED9CF62}"/>
              </a:ext>
            </a:extLst>
          </p:cNvPr>
          <p:cNvSpPr>
            <a:spLocks noGrp="1"/>
          </p:cNvSpPr>
          <p:nvPr>
            <p:ph type="title"/>
          </p:nvPr>
        </p:nvSpPr>
        <p:spPr>
          <a:xfrm>
            <a:off x="412929" y="136457"/>
            <a:ext cx="11306175" cy="443198"/>
          </a:xfrm>
        </p:spPr>
        <p:txBody>
          <a:bodyPr>
            <a:noAutofit/>
          </a:bodyPr>
          <a:lstStyle/>
          <a:p>
            <a:r>
              <a:rPr kumimoji="0" lang="en-GB" sz="2800" b="1" i="0" u="none" strike="noStrike" kern="1200" cap="none" spc="0" normalizeH="0" baseline="0" noProof="0" dirty="0">
                <a:ln>
                  <a:noFill/>
                </a:ln>
                <a:solidFill>
                  <a:srgbClr val="002060"/>
                </a:solidFill>
                <a:effectLst/>
                <a:uLnTx/>
                <a:uFillTx/>
                <a:latin typeface="Aleo" panose="020B0604020202020204"/>
                <a:ea typeface="Open Sans"/>
                <a:cs typeface="Open Sans"/>
              </a:rPr>
              <a:t>Lipid O</a:t>
            </a:r>
            <a:r>
              <a:rPr kumimoji="0" lang="en-US" sz="2800" b="1" i="0" u="none" strike="noStrike" kern="1200" cap="none" spc="0" normalizeH="0" baseline="0" noProof="0" dirty="0" err="1">
                <a:ln>
                  <a:noFill/>
                </a:ln>
                <a:solidFill>
                  <a:srgbClr val="002060"/>
                </a:solidFill>
                <a:effectLst/>
                <a:uLnTx/>
                <a:uFillTx/>
                <a:latin typeface="Aleo" panose="020B0604020202020204"/>
                <a:ea typeface="Open Sans"/>
                <a:cs typeface="Open Sans"/>
              </a:rPr>
              <a:t>ptimisation</a:t>
            </a:r>
            <a:r>
              <a:rPr kumimoji="0" lang="en-US" sz="2800" b="1" i="0" u="none" strike="noStrike" kern="1200" cap="none" spc="0" normalizeH="0" baseline="0" noProof="0" dirty="0">
                <a:ln>
                  <a:noFill/>
                </a:ln>
                <a:solidFill>
                  <a:srgbClr val="002060"/>
                </a:solidFill>
                <a:effectLst/>
                <a:uLnTx/>
                <a:uFillTx/>
                <a:latin typeface="Aleo" panose="020B0604020202020204"/>
                <a:ea typeface="Open Sans"/>
                <a:cs typeface="Open Sans"/>
              </a:rPr>
              <a:t> Pathway for Secondary Prevention</a:t>
            </a:r>
            <a:r>
              <a:rPr kumimoji="0" lang="en-US" sz="2800" b="1" i="0" u="none" strike="noStrike" kern="1200" cap="none" spc="0" normalizeH="0" baseline="30000" noProof="0" dirty="0">
                <a:ln>
                  <a:noFill/>
                </a:ln>
                <a:solidFill>
                  <a:srgbClr val="002060"/>
                </a:solidFill>
                <a:effectLst/>
                <a:uLnTx/>
                <a:uFillTx/>
                <a:latin typeface="Aleo" panose="020B0604020202020204"/>
                <a:ea typeface="Open Sans"/>
                <a:cs typeface="Open Sans"/>
              </a:rPr>
              <a:t>1</a:t>
            </a:r>
            <a:endParaRPr lang="en-GB" sz="2800" dirty="0">
              <a:solidFill>
                <a:srgbClr val="002060"/>
              </a:solidFill>
              <a:ea typeface="Open Sans"/>
              <a:cs typeface="Open Sans"/>
            </a:endParaRPr>
          </a:p>
        </p:txBody>
      </p:sp>
      <p:sp>
        <p:nvSpPr>
          <p:cNvPr id="5" name="TextBox 4">
            <a:extLst>
              <a:ext uri="{FF2B5EF4-FFF2-40B4-BE49-F238E27FC236}">
                <a16:creationId xmlns:a16="http://schemas.microsoft.com/office/drawing/2014/main" id="{7B2C12D6-4C10-E738-CD18-14533A3E1014}"/>
              </a:ext>
            </a:extLst>
          </p:cNvPr>
          <p:cNvSpPr txBox="1"/>
          <p:nvPr/>
        </p:nvSpPr>
        <p:spPr>
          <a:xfrm>
            <a:off x="412929" y="773715"/>
            <a:ext cx="6606625" cy="461665"/>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Is the patient on high dose, high intensity statin</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3</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(atorvastatin 80mg daily  or rosuvastatin 20mg daily)</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6" name="TextBox 5">
            <a:extLst>
              <a:ext uri="{FF2B5EF4-FFF2-40B4-BE49-F238E27FC236}">
                <a16:creationId xmlns:a16="http://schemas.microsoft.com/office/drawing/2014/main" id="{4873F816-43D0-ED97-5CE7-51A2A5C3AE94}"/>
              </a:ext>
            </a:extLst>
          </p:cNvPr>
          <p:cNvSpPr txBox="1"/>
          <p:nvPr/>
        </p:nvSpPr>
        <p:spPr>
          <a:xfrm>
            <a:off x="1204923" y="1662030"/>
            <a:ext cx="5865667" cy="471691"/>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Initiate / increase to high dose high intensity statin</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2,3,4</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if possible </a:t>
            </a: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 </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and re-enforce lifestyle and diet measures</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7" name="TextBox 6">
            <a:extLst>
              <a:ext uri="{FF2B5EF4-FFF2-40B4-BE49-F238E27FC236}">
                <a16:creationId xmlns:a16="http://schemas.microsoft.com/office/drawing/2014/main" id="{0D651061-79B0-3C22-0424-91C526FDA492}"/>
              </a:ext>
            </a:extLst>
          </p:cNvPr>
          <p:cNvSpPr txBox="1"/>
          <p:nvPr/>
        </p:nvSpPr>
        <p:spPr>
          <a:xfrm>
            <a:off x="1340747" y="3173183"/>
            <a:ext cx="4929611" cy="461665"/>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a:ea typeface="open sans"/>
                <a:cs typeface="open sans"/>
              </a:rPr>
              <a:t>Check adherence to statin and lifestyle</a:t>
            </a:r>
            <a:r>
              <a:rPr kumimoji="0" lang="en-GB" sz="1200" b="1" i="0" u="none" strike="noStrike" kern="1200" cap="none" spc="0" normalizeH="0" baseline="30000" noProof="0">
                <a:ln>
                  <a:noFill/>
                </a:ln>
                <a:solidFill>
                  <a:srgbClr val="000000"/>
                </a:solidFill>
                <a:effectLst/>
                <a:uLnTx/>
                <a:uFillTx/>
                <a:latin typeface="open sans"/>
                <a:ea typeface="open sans"/>
                <a:cs typeface="open sans"/>
              </a:rPr>
              <a:t>1</a:t>
            </a:r>
            <a:endParaRPr lang="en-GB" sz="1200" b="1" i="0" u="none" strike="noStrike" kern="1200" cap="none" spc="0" normalizeH="0" baseline="30000" noProof="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a:ea typeface="open sans"/>
                <a:cs typeface="open sans"/>
              </a:rPr>
              <a:t>Consider intensifying therapy</a:t>
            </a:r>
            <a:r>
              <a:rPr kumimoji="0" lang="en-GB" sz="1200" b="1" i="0" u="none" strike="noStrike" kern="1200" cap="none" spc="0" normalizeH="0" baseline="30000" noProof="0">
                <a:ln>
                  <a:noFill/>
                </a:ln>
                <a:solidFill>
                  <a:srgbClr val="000000"/>
                </a:solidFill>
                <a:effectLst/>
                <a:uLnTx/>
                <a:uFillTx/>
                <a:latin typeface="open sans"/>
                <a:ea typeface="open sans"/>
                <a:cs typeface="open sans"/>
              </a:rPr>
              <a:t>4</a:t>
            </a:r>
            <a:endParaRPr lang="en-GB" sz="1200" b="1" i="0" u="none" strike="noStrike" kern="1200" cap="none" spc="0" normalizeH="0" baseline="30000" noProof="0">
              <a:ln>
                <a:noFill/>
              </a:ln>
              <a:solidFill>
                <a:srgbClr val="000000"/>
              </a:solidFill>
              <a:effectLst/>
              <a:uLnTx/>
              <a:uFillTx/>
              <a:latin typeface="open sans"/>
              <a:ea typeface="open sans"/>
              <a:cs typeface="open sans"/>
            </a:endParaRPr>
          </a:p>
        </p:txBody>
      </p:sp>
      <p:sp>
        <p:nvSpPr>
          <p:cNvPr id="8" name="TextBox 7">
            <a:extLst>
              <a:ext uri="{FF2B5EF4-FFF2-40B4-BE49-F238E27FC236}">
                <a16:creationId xmlns:a16="http://schemas.microsoft.com/office/drawing/2014/main" id="{1ABE6BBE-3053-3B6C-C1CA-64657A6FB148}"/>
              </a:ext>
            </a:extLst>
          </p:cNvPr>
          <p:cNvSpPr txBox="1"/>
          <p:nvPr/>
        </p:nvSpPr>
        <p:spPr>
          <a:xfrm>
            <a:off x="1978451" y="3992107"/>
            <a:ext cx="1153742" cy="1200329"/>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a:ea typeface="open sans"/>
                <a:cs typeface="open sans"/>
              </a:rPr>
              <a:t>Consider </a:t>
            </a:r>
            <a:r>
              <a:rPr kumimoji="0" lang="en-GB" sz="1200" b="1" i="0" u="none" strike="noStrike" kern="1200" cap="none" spc="0" normalizeH="0" baseline="0" noProof="0">
                <a:ln>
                  <a:noFill/>
                </a:ln>
                <a:solidFill>
                  <a:srgbClr val="002060"/>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200" b="1" i="0" u="none" strike="noStrike" kern="1200" cap="none" spc="0" normalizeH="0" baseline="30000" noProof="0">
                <a:ln>
                  <a:noFill/>
                </a:ln>
                <a:solidFill>
                  <a:srgbClr val="000000"/>
                </a:solidFill>
                <a:effectLst/>
                <a:uLnTx/>
                <a:uFillTx/>
                <a:latin typeface="open sans"/>
                <a:ea typeface="open sans"/>
                <a:cs typeface="open sans"/>
              </a:rPr>
              <a:t> </a:t>
            </a:r>
            <a:r>
              <a:rPr kumimoji="0" lang="en-GB" sz="1200" b="1" i="0" u="none" strike="noStrike" kern="1200" cap="none" spc="0" normalizeH="0" baseline="0" noProof="0">
                <a:ln>
                  <a:noFill/>
                </a:ln>
                <a:solidFill>
                  <a:srgbClr val="000000"/>
                </a:solidFill>
                <a:effectLst/>
                <a:uLnTx/>
                <a:uFillTx/>
                <a:latin typeface="open sans"/>
                <a:ea typeface="open sans"/>
                <a:cs typeface="open sans"/>
              </a:rPr>
              <a:t>10mg daily.</a:t>
            </a:r>
            <a:endParaRPr lang="en-GB" sz="1200" b="1" i="0" u="none" strike="noStrike" kern="1200" cap="none" spc="0" normalizeH="0" baseline="0" noProof="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open sans"/>
              </a:rPr>
              <a:t>Reassess within three months. </a:t>
            </a:r>
            <a:endParaRPr lang="en-GB" sz="120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9" name="TextBox 8">
            <a:extLst>
              <a:ext uri="{FF2B5EF4-FFF2-40B4-BE49-F238E27FC236}">
                <a16:creationId xmlns:a16="http://schemas.microsoft.com/office/drawing/2014/main" id="{03F6D980-B05B-B684-3138-708884482F4B}"/>
              </a:ext>
            </a:extLst>
          </p:cNvPr>
          <p:cNvSpPr txBox="1"/>
          <p:nvPr/>
        </p:nvSpPr>
        <p:spPr>
          <a:xfrm>
            <a:off x="3400757" y="3966613"/>
            <a:ext cx="1890224" cy="1615827"/>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open sans"/>
                <a:ea typeface="open sans"/>
                <a:cs typeface="open sans"/>
              </a:rPr>
              <a:t>Assess eligibility for  injectable therapies:</a:t>
            </a:r>
            <a:endParaRPr lang="en-GB" sz="1100" b="0" i="0" u="none" strike="noStrike" kern="1200" cap="none" spc="0" normalizeH="0" baseline="0" noProof="0">
              <a:ln>
                <a:noFill/>
              </a:ln>
              <a:solidFill>
                <a:srgbClr val="000000"/>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002060"/>
                </a:solidFill>
                <a:effectLst/>
                <a:uLnTx/>
                <a:uFillTx/>
                <a:latin typeface="open sans"/>
                <a:ea typeface="open sans"/>
                <a:cs typeface="open sans"/>
                <a:hlinkClick r:id="rId3">
                  <a:extLst>
                    <a:ext uri="{A12FA001-AC4F-418D-AE19-62706E023703}">
                      <ahyp:hlinkClr xmlns:ahyp="http://schemas.microsoft.com/office/drawing/2018/hyperlinkcolor" val="tx"/>
                    </a:ext>
                  </a:extLst>
                </a:hlinkClick>
              </a:rPr>
              <a:t>Inclisiran</a:t>
            </a:r>
            <a:r>
              <a:rPr kumimoji="0" lang="en-GB" sz="1100" b="0" i="0" u="none" strike="noStrike" kern="1200" cap="none" spc="0" normalizeH="0" baseline="0" noProof="0">
                <a:ln>
                  <a:noFill/>
                </a:ln>
                <a:solidFill>
                  <a:srgbClr val="000000"/>
                </a:solidFill>
                <a:effectLst/>
                <a:uLnTx/>
                <a:uFillTx/>
                <a:latin typeface="open sans"/>
                <a:ea typeface="open sans"/>
                <a:cs typeface="open sans"/>
              </a:rPr>
              <a:t> - if  LDL-C ≥ 2.6mmol/L </a:t>
            </a:r>
            <a:endParaRPr lang="en-GB" sz="1100" b="0" i="0" u="none" strike="noStrike" kern="1200" cap="none" spc="0" normalizeH="0" baseline="0" noProof="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open sans"/>
                <a:ea typeface="open sans"/>
                <a:cs typeface="open sans"/>
              </a:rPr>
              <a:t>OR </a:t>
            </a:r>
            <a:endParaRPr lang="en-GB" sz="1100" b="1" i="0" u="none" strike="noStrike" kern="1200" cap="none" spc="0" normalizeH="0" baseline="0" noProof="0">
              <a:ln>
                <a:noFill/>
              </a:ln>
              <a:solidFill>
                <a:srgbClr val="000000"/>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000000"/>
                </a:solidFill>
                <a:effectLst/>
                <a:uLnTx/>
                <a:uFillTx/>
                <a:latin typeface="open sans"/>
                <a:ea typeface="open sans"/>
                <a:cs typeface="open sans"/>
              </a:rPr>
              <a:t>PCSK9i (</a:t>
            </a:r>
            <a:r>
              <a:rPr kumimoji="0" lang="en-GB" sz="1100" b="1" i="0" u="none" strike="noStrike" kern="1200" cap="none" spc="0" normalizeH="0" baseline="0" noProof="0" err="1">
                <a:ln>
                  <a:noFill/>
                </a:ln>
                <a:solidFill>
                  <a:srgbClr val="000000"/>
                </a:solidFill>
                <a:effectLst/>
                <a:uLnTx/>
                <a:uFillTx/>
                <a:latin typeface="open sans"/>
                <a:ea typeface="open sans"/>
                <a:cs typeface="open sans"/>
              </a:rPr>
              <a:t>mAB</a:t>
            </a:r>
            <a:r>
              <a:rPr kumimoji="0" lang="en-GB" sz="1100" b="1" i="0" u="none" strike="noStrike" kern="1200" cap="none" spc="0" normalizeH="0" baseline="0" noProof="0">
                <a:ln>
                  <a:noFill/>
                </a:ln>
                <a:solidFill>
                  <a:srgbClr val="000000"/>
                </a:solidFill>
                <a:effectLst/>
                <a:uLnTx/>
                <a:uFillTx/>
                <a:latin typeface="open sans"/>
                <a:ea typeface="open sans"/>
                <a:cs typeface="open sans"/>
              </a:rPr>
              <a:t>)</a:t>
            </a:r>
            <a:r>
              <a:rPr kumimoji="0" lang="en-GB" sz="1100" b="1" i="0" u="none" strike="noStrike" kern="1200" cap="none" spc="0" normalizeH="0" baseline="30000" noProof="0">
                <a:ln>
                  <a:noFill/>
                </a:ln>
                <a:solidFill>
                  <a:srgbClr val="000000"/>
                </a:solidFill>
                <a:effectLst/>
                <a:uLnTx/>
                <a:uFillTx/>
                <a:latin typeface="open sans"/>
                <a:ea typeface="open sans"/>
                <a:cs typeface="open sans"/>
              </a:rPr>
              <a:t>5</a:t>
            </a:r>
            <a:r>
              <a:rPr kumimoji="0" lang="en-GB" sz="1100" b="1" i="0" u="none" strike="noStrike" kern="1200" cap="none" spc="0" normalizeH="0" baseline="0" noProof="0">
                <a:ln>
                  <a:noFill/>
                </a:ln>
                <a:solidFill>
                  <a:srgbClr val="000000"/>
                </a:solidFill>
                <a:effectLst/>
                <a:uLnTx/>
                <a:uFillTx/>
                <a:latin typeface="open sans"/>
                <a:ea typeface="open sans"/>
                <a:cs typeface="open sans"/>
              </a:rPr>
              <a:t> </a:t>
            </a:r>
            <a:r>
              <a:rPr kumimoji="0" lang="en-GB" sz="1100" b="0" i="0" u="none" strike="noStrike" kern="1200" cap="none" spc="0" normalizeH="0" baseline="0" noProof="0">
                <a:ln>
                  <a:noFill/>
                </a:ln>
                <a:solidFill>
                  <a:srgbClr val="000000"/>
                </a:solidFill>
                <a:effectLst/>
                <a:uLnTx/>
                <a:uFillTx/>
                <a:latin typeface="open sans"/>
                <a:ea typeface="open sans"/>
                <a:cs typeface="open sans"/>
              </a:rPr>
              <a:t>if LDL-C &gt; 4mmol/L (or &gt; 3.5mmol/L if FH or recurrent CV events) </a:t>
            </a:r>
            <a:endParaRPr lang="en-GB" sz="110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10" name="TextBox 9">
            <a:extLst>
              <a:ext uri="{FF2B5EF4-FFF2-40B4-BE49-F238E27FC236}">
                <a16:creationId xmlns:a16="http://schemas.microsoft.com/office/drawing/2014/main" id="{99FF0290-B325-EC8D-4CEA-16120F66BF19}"/>
              </a:ext>
            </a:extLst>
          </p:cNvPr>
          <p:cNvSpPr txBox="1"/>
          <p:nvPr/>
        </p:nvSpPr>
        <p:spPr>
          <a:xfrm>
            <a:off x="340410" y="6023754"/>
            <a:ext cx="7847169" cy="461665"/>
          </a:xfrm>
          <a:prstGeom prst="rect">
            <a:avLst/>
          </a:prstGeom>
          <a:solidFill>
            <a:srgbClr val="A3CD38">
              <a:alpha val="40000"/>
            </a:srgb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open sans"/>
                <a:ea typeface="open sans"/>
                <a:cs typeface="open sans"/>
              </a:rPr>
              <a:t>Review annually, assessing treatment to target, adherence to drugs and offering support for diet and lifestyle measures  </a:t>
            </a:r>
            <a:endParaRPr lang="en-GB" sz="1200" b="1" i="0" u="none" strike="noStrike" kern="1200" cap="none" spc="0" normalizeH="0" baseline="0" noProof="0">
              <a:ln>
                <a:noFill/>
              </a:ln>
              <a:solidFill>
                <a:srgbClr val="000000"/>
              </a:solidFill>
              <a:effectLst/>
              <a:uLnTx/>
              <a:uFillTx/>
              <a:latin typeface="open sans"/>
              <a:ea typeface="open sans"/>
              <a:cs typeface="open sans"/>
            </a:endParaRPr>
          </a:p>
        </p:txBody>
      </p:sp>
      <p:sp>
        <p:nvSpPr>
          <p:cNvPr id="11" name="TextBox 10">
            <a:extLst>
              <a:ext uri="{FF2B5EF4-FFF2-40B4-BE49-F238E27FC236}">
                <a16:creationId xmlns:a16="http://schemas.microsoft.com/office/drawing/2014/main" id="{A1D6158C-BBB3-CC79-C182-F99734BAE247}"/>
              </a:ext>
            </a:extLst>
          </p:cNvPr>
          <p:cNvSpPr txBox="1"/>
          <p:nvPr/>
        </p:nvSpPr>
        <p:spPr>
          <a:xfrm>
            <a:off x="3939702" y="1309217"/>
            <a:ext cx="496601" cy="276999"/>
          </a:xfrm>
          <a:prstGeom prst="rect">
            <a:avLst/>
          </a:prstGeom>
          <a:solidFill>
            <a:srgbClr val="15375D"/>
          </a:solid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open sans"/>
                <a:ea typeface="open sans"/>
                <a:cs typeface="open sans"/>
              </a:rPr>
              <a:t>No</a:t>
            </a:r>
          </a:p>
        </p:txBody>
      </p:sp>
      <p:sp>
        <p:nvSpPr>
          <p:cNvPr id="12" name="TextBox 11">
            <a:extLst>
              <a:ext uri="{FF2B5EF4-FFF2-40B4-BE49-F238E27FC236}">
                <a16:creationId xmlns:a16="http://schemas.microsoft.com/office/drawing/2014/main" id="{917707CC-D9EE-BE4A-3D1F-1F93FAAE00B8}"/>
              </a:ext>
            </a:extLst>
          </p:cNvPr>
          <p:cNvSpPr txBox="1"/>
          <p:nvPr/>
        </p:nvSpPr>
        <p:spPr>
          <a:xfrm>
            <a:off x="3961999" y="2850322"/>
            <a:ext cx="496600" cy="276999"/>
          </a:xfrm>
          <a:prstGeom prst="rect">
            <a:avLst/>
          </a:prstGeom>
          <a:solidFill>
            <a:srgbClr val="15375D"/>
          </a:solid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open sans"/>
                <a:ea typeface="open sans"/>
                <a:cs typeface="open sans"/>
              </a:rPr>
              <a:t>No</a:t>
            </a:r>
          </a:p>
        </p:txBody>
      </p:sp>
      <p:sp>
        <p:nvSpPr>
          <p:cNvPr id="13" name="TextBox 12">
            <a:extLst>
              <a:ext uri="{FF2B5EF4-FFF2-40B4-BE49-F238E27FC236}">
                <a16:creationId xmlns:a16="http://schemas.microsoft.com/office/drawing/2014/main" id="{44BD7C97-D93C-6034-C6AA-8DD5CE953B1B}"/>
              </a:ext>
            </a:extLst>
          </p:cNvPr>
          <p:cNvSpPr txBox="1"/>
          <p:nvPr/>
        </p:nvSpPr>
        <p:spPr>
          <a:xfrm>
            <a:off x="703737" y="1424505"/>
            <a:ext cx="496800" cy="276999"/>
          </a:xfrm>
          <a:prstGeom prst="rect">
            <a:avLst/>
          </a:prstGeom>
          <a:solidFill>
            <a:srgbClr val="15375D"/>
          </a:solid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open sans"/>
                <a:ea typeface="open sans"/>
                <a:cs typeface="open sans"/>
              </a:rPr>
              <a:t>Yes</a:t>
            </a:r>
          </a:p>
        </p:txBody>
      </p:sp>
      <p:sp>
        <p:nvSpPr>
          <p:cNvPr id="14" name="TextBox 13">
            <a:extLst>
              <a:ext uri="{FF2B5EF4-FFF2-40B4-BE49-F238E27FC236}">
                <a16:creationId xmlns:a16="http://schemas.microsoft.com/office/drawing/2014/main" id="{DCE93B72-1C41-2D37-DA81-CD227906B918}"/>
              </a:ext>
            </a:extLst>
          </p:cNvPr>
          <p:cNvSpPr txBox="1"/>
          <p:nvPr/>
        </p:nvSpPr>
        <p:spPr>
          <a:xfrm>
            <a:off x="686706" y="3310161"/>
            <a:ext cx="496800" cy="276999"/>
          </a:xfrm>
          <a:prstGeom prst="rect">
            <a:avLst/>
          </a:prstGeom>
          <a:solidFill>
            <a:srgbClr val="15375D"/>
          </a:solid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open sans"/>
                <a:ea typeface="open sans"/>
                <a:cs typeface="open sans"/>
              </a:rPr>
              <a:t>Yes</a:t>
            </a:r>
          </a:p>
        </p:txBody>
      </p:sp>
      <p:sp>
        <p:nvSpPr>
          <p:cNvPr id="15" name="TextBox 14">
            <a:extLst>
              <a:ext uri="{FF2B5EF4-FFF2-40B4-BE49-F238E27FC236}">
                <a16:creationId xmlns:a16="http://schemas.microsoft.com/office/drawing/2014/main" id="{4D9E2BDD-87A9-E6A4-5D88-BF7C86B09AC9}"/>
              </a:ext>
            </a:extLst>
          </p:cNvPr>
          <p:cNvSpPr txBox="1"/>
          <p:nvPr/>
        </p:nvSpPr>
        <p:spPr>
          <a:xfrm>
            <a:off x="8655048" y="1764457"/>
            <a:ext cx="3117002" cy="3231654"/>
          </a:xfrm>
          <a:prstGeom prst="rect">
            <a:avLst/>
          </a:prstGeom>
          <a:noFill/>
          <a:ln>
            <a:solidFill>
              <a:schemeClr val="bg2">
                <a:lumMod val="75000"/>
              </a:schemeClr>
            </a:solidFill>
          </a:ln>
        </p:spPr>
        <p:txBody>
          <a:bodyPr wrap="square" lIns="91440" tIns="45720" rIns="91440" bIns="45720" rtlCol="0" anchor="t">
            <a:spAutoFit/>
          </a:bodyPr>
          <a:lstStyle/>
          <a:p>
            <a:pPr marL="228600" marR="0" lvl="0" indent="-228600"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srgbClr val="002060"/>
                </a:solidFill>
                <a:effectLst/>
                <a:uLnTx/>
                <a:uFillTx/>
                <a:latin typeface="open sans"/>
                <a:ea typeface="open sans"/>
                <a:cs typeface="open sans"/>
                <a:hlinkClick r:id="rId4">
                  <a:extLst>
                    <a:ext uri="{A12FA001-AC4F-418D-AE19-62706E023703}">
                      <ahyp:hlinkClr xmlns:ahyp="http://schemas.microsoft.com/office/drawing/2018/hyperlinkcolor" val="tx"/>
                    </a:ext>
                  </a:extLst>
                </a:hlinkClick>
              </a:rPr>
              <a:t>NICE NG238: Cardiovascular disease: risk assessment and reduction, including lipid modification </a:t>
            </a:r>
            <a:endParaRPr lang="en-GB" sz="1200" b="1" i="0" u="none" strike="noStrike" kern="1200" cap="none" spc="0" normalizeH="0" baseline="0" noProof="0" dirty="0">
              <a:ln>
                <a:noFill/>
              </a:ln>
              <a:solidFill>
                <a:srgbClr val="002060"/>
              </a:solidFill>
              <a:effectLst/>
              <a:uLnTx/>
              <a:uFillTx/>
              <a:latin typeface="open sans"/>
              <a:ea typeface="open sans"/>
              <a:cs typeface="open sans"/>
            </a:endParaRPr>
          </a:p>
          <a:p>
            <a:pPr marL="228600" marR="0" lvl="0" indent="-228600"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Dose may be limited, for example if:</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CKD: eGFR&lt;60ml/min  – recommended starting dose - atorvastatin 20mg</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Drug interactions</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Drug intolerance</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Older age / frailty / end of life</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See </a:t>
            </a:r>
            <a:r>
              <a:rPr kumimoji="0" lang="en-GB" sz="1200" b="1" i="0" u="none" strike="noStrike" kern="1200" cap="none" spc="0" normalizeH="0" baseline="0" noProof="0" dirty="0">
                <a:ln>
                  <a:noFill/>
                </a:ln>
                <a:solidFill>
                  <a:srgbClr val="002060"/>
                </a:solidFill>
                <a:effectLst/>
                <a:uLnTx/>
                <a:uFillTx/>
                <a:latin typeface="open sans"/>
                <a:ea typeface="open sans"/>
                <a:cs typeface="open sans"/>
                <a:hlinkClick r:id="rId5">
                  <a:extLst>
                    <a:ext uri="{A12FA001-AC4F-418D-AE19-62706E023703}">
                      <ahyp:hlinkClr xmlns:ahyp="http://schemas.microsoft.com/office/drawing/2018/hyperlinkcolor" val="tx"/>
                    </a:ext>
                  </a:extLst>
                </a:hlinkClick>
              </a:rPr>
              <a:t>statin intensity table</a:t>
            </a:r>
            <a:r>
              <a:rPr kumimoji="0" lang="en-GB" sz="1200" b="1" i="0" u="none" strike="noStrike" kern="1200" cap="none" spc="0" normalizeH="0" baseline="0" noProof="0" dirty="0">
                <a:ln>
                  <a:noFill/>
                </a:ln>
                <a:solidFill>
                  <a:srgbClr val="002060"/>
                </a:solidFill>
                <a:effectLst/>
                <a:uLnTx/>
                <a:uFillTx/>
                <a:latin typeface="open sans"/>
                <a:ea typeface="open sans"/>
                <a:cs typeface="open sans"/>
              </a:rPr>
              <a:t>. </a:t>
            </a:r>
            <a:endParaRPr lang="en-GB" sz="1200" b="1" i="0" u="none" strike="noStrike" kern="1200" cap="none" spc="0" normalizeH="0" baseline="0" noProof="0" dirty="0">
              <a:ln>
                <a:noFill/>
              </a:ln>
              <a:solidFill>
                <a:srgbClr val="002060"/>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Use shared-decision making and incorporate patient preference in treatment and care decisions.</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open sans"/>
              </a:rPr>
              <a:t>NICE Guidance:</a:t>
            </a:r>
            <a:r>
              <a:rPr kumimoji="0" lang="en-GB" sz="1200" b="1" i="0" u="none" strike="noStrike" kern="1200" cap="none" spc="0" normalizeH="0" baseline="0" noProof="0" dirty="0">
                <a:ln>
                  <a:noFill/>
                </a:ln>
                <a:solidFill>
                  <a:srgbClr val="002060"/>
                </a:solidFill>
                <a:effectLst/>
                <a:uLnTx/>
                <a:uFillTx/>
                <a:latin typeface="open sans"/>
                <a:ea typeface="Calibri"/>
                <a:cs typeface="open sans"/>
              </a:rPr>
              <a:t> </a:t>
            </a:r>
            <a:r>
              <a:rPr kumimoji="0" lang="en-GB" sz="1200" b="1" i="0" u="none" strike="noStrike" kern="1200" cap="none" spc="0" normalizeH="0" baseline="0" noProof="0" dirty="0" err="1">
                <a:ln>
                  <a:noFill/>
                </a:ln>
                <a:solidFill>
                  <a:srgbClr val="002060"/>
                </a:solidFill>
                <a:effectLst/>
                <a:uLnTx/>
                <a:uFillTx/>
                <a:latin typeface="open sans"/>
                <a:ea typeface="Calibri"/>
                <a:cs typeface="open sans"/>
                <a:hlinkClick r:id="rId6">
                  <a:extLst>
                    <a:ext uri="{A12FA001-AC4F-418D-AE19-62706E023703}">
                      <ahyp:hlinkClr xmlns:ahyp="http://schemas.microsoft.com/office/drawing/2018/hyperlinkcolor" val="tx"/>
                    </a:ext>
                  </a:extLst>
                </a:hlinkClick>
              </a:rPr>
              <a:t>Evolocumab</a:t>
            </a:r>
            <a:r>
              <a:rPr kumimoji="0" lang="en-GB" sz="1200" b="1" i="0" u="none" strike="noStrike" kern="1200" cap="none" spc="0" normalizeH="0" baseline="0" noProof="0" dirty="0">
                <a:ln>
                  <a:noFill/>
                </a:ln>
                <a:solidFill>
                  <a:srgbClr val="002060"/>
                </a:solidFill>
                <a:effectLst/>
                <a:uLnTx/>
                <a:uFillTx/>
                <a:latin typeface="open sans"/>
                <a:ea typeface="Calibri"/>
                <a:cs typeface="open sans"/>
              </a:rPr>
              <a:t>, </a:t>
            </a:r>
            <a:r>
              <a:rPr kumimoji="0" lang="en-GB" sz="1200" b="1" i="0" u="none" strike="noStrike" kern="1200" cap="none" spc="0" normalizeH="0" baseline="0" noProof="0" dirty="0">
                <a:ln>
                  <a:noFill/>
                </a:ln>
                <a:solidFill>
                  <a:srgbClr val="002060"/>
                </a:solidFill>
                <a:effectLst/>
                <a:uLnTx/>
                <a:uFillTx/>
                <a:latin typeface="open sans"/>
                <a:ea typeface="Calibri"/>
                <a:cs typeface="open sans"/>
                <a:hlinkClick r:id="rId7">
                  <a:extLst>
                    <a:ext uri="{A12FA001-AC4F-418D-AE19-62706E023703}">
                      <ahyp:hlinkClr xmlns:ahyp="http://schemas.microsoft.com/office/drawing/2018/hyperlinkcolor" val="tx"/>
                    </a:ext>
                  </a:extLst>
                </a:hlinkClick>
              </a:rPr>
              <a:t>Alirocumab</a:t>
            </a:r>
            <a:r>
              <a:rPr kumimoji="0" lang="en-GB" sz="1200" b="1" i="0" u="none" strike="noStrike" kern="1200" cap="none" spc="0" normalizeH="0" baseline="0" noProof="0" dirty="0">
                <a:ln>
                  <a:noFill/>
                </a:ln>
                <a:solidFill>
                  <a:srgbClr val="002060"/>
                </a:solidFill>
                <a:effectLst/>
                <a:uLnTx/>
                <a:uFillTx/>
                <a:latin typeface="open sans"/>
                <a:ea typeface="Calibri"/>
                <a:cs typeface="open sans"/>
              </a:rPr>
              <a:t> </a:t>
            </a:r>
            <a:endParaRPr lang="en-GB" sz="1200" b="1" i="0" u="none" strike="noStrike" kern="1200" cap="none" spc="0" normalizeH="0" baseline="0" noProof="0" dirty="0">
              <a:ln>
                <a:noFill/>
              </a:ln>
              <a:solidFill>
                <a:srgbClr val="002060"/>
              </a:solidFill>
              <a:effectLst/>
              <a:uLnTx/>
              <a:uFillTx/>
              <a:latin typeface="open sans"/>
              <a:ea typeface="Calibri"/>
              <a:cs typeface="open sans"/>
            </a:endParaRPr>
          </a:p>
        </p:txBody>
      </p:sp>
      <p:cxnSp>
        <p:nvCxnSpPr>
          <p:cNvPr id="16" name="Straight Arrow Connector 15">
            <a:extLst>
              <a:ext uri="{FF2B5EF4-FFF2-40B4-BE49-F238E27FC236}">
                <a16:creationId xmlns:a16="http://schemas.microsoft.com/office/drawing/2014/main" id="{784194B4-6121-EE3E-E6FB-93BE99189D7F}"/>
              </a:ext>
            </a:extLst>
          </p:cNvPr>
          <p:cNvCxnSpPr>
            <a:cxnSpLocks/>
          </p:cNvCxnSpPr>
          <p:nvPr/>
        </p:nvCxnSpPr>
        <p:spPr>
          <a:xfrm>
            <a:off x="5286365" y="4945283"/>
            <a:ext cx="2218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 name="TextBox 5">
            <a:extLst>
              <a:ext uri="{FF2B5EF4-FFF2-40B4-BE49-F238E27FC236}">
                <a16:creationId xmlns:a16="http://schemas.microsoft.com/office/drawing/2014/main" id="{012F6F40-1E62-E877-663D-D35D174416A2}"/>
              </a:ext>
            </a:extLst>
          </p:cNvPr>
          <p:cNvSpPr txBox="1"/>
          <p:nvPr/>
        </p:nvSpPr>
        <p:spPr>
          <a:xfrm>
            <a:off x="394018" y="2328165"/>
            <a:ext cx="5589335" cy="488293"/>
          </a:xfrm>
          <a:prstGeom prst="rect">
            <a:avLst/>
          </a:prstGeom>
          <a:solidFill>
            <a:schemeClr val="bg1"/>
          </a:solidFill>
          <a:ln>
            <a:solidFill>
              <a:schemeClr val="tx1"/>
            </a:solidFill>
          </a:ln>
        </p:spPr>
        <p:txBody>
          <a:bodyPr wrap="square" lIns="91434" tIns="45717" rIns="91434" bIns="45717"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12"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open sans"/>
                <a:ea typeface="open sans"/>
                <a:cs typeface="Calibri"/>
              </a:rPr>
              <a:t>Review within 2 to 3 months</a:t>
            </a:r>
            <a:endParaRPr lang="en-GB" sz="1200" b="1" i="0" u="none" strike="noStrike" kern="1200" cap="none" spc="0" normalizeH="0" baseline="0" noProof="0">
              <a:ln>
                <a:noFill/>
              </a:ln>
              <a:solidFill>
                <a:prstClr val="black"/>
              </a:solidFill>
              <a:effectLst/>
              <a:uLnTx/>
              <a:uFillTx/>
              <a:latin typeface="open sans"/>
              <a:ea typeface="open sans"/>
              <a:cs typeface="Calibri"/>
            </a:endParaRPr>
          </a:p>
          <a:p>
            <a:pPr marL="0" marR="0" lvl="0" indent="0" algn="ctr" defTabSz="914312"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open sans"/>
                <a:ea typeface="open sans"/>
                <a:cs typeface="Calibri"/>
              </a:rPr>
              <a:t>Is LDL-</a:t>
            </a:r>
            <a:r>
              <a:rPr kumimoji="0" lang="en-GB" sz="1200" b="1" i="0" u="none" strike="noStrike" kern="1200" cap="none" spc="0" normalizeH="0" baseline="0" noProof="0" err="1">
                <a:ln>
                  <a:noFill/>
                </a:ln>
                <a:solidFill>
                  <a:prstClr val="black"/>
                </a:solidFill>
                <a:effectLst/>
                <a:uLnTx/>
                <a:uFillTx/>
                <a:latin typeface="open sans"/>
                <a:ea typeface="open sans"/>
                <a:cs typeface="Calibri"/>
              </a:rPr>
              <a:t>chol</a:t>
            </a:r>
            <a:r>
              <a:rPr kumimoji="0" lang="en-GB" sz="1200" b="1" i="0" u="none" strike="noStrike" kern="1200" cap="none" spc="0" normalizeH="0" baseline="0" noProof="0">
                <a:ln>
                  <a:noFill/>
                </a:ln>
                <a:solidFill>
                  <a:prstClr val="black"/>
                </a:solidFill>
                <a:effectLst/>
                <a:uLnTx/>
                <a:uFillTx/>
                <a:latin typeface="open sans"/>
                <a:ea typeface="open sans"/>
                <a:cs typeface="Calibri"/>
              </a:rPr>
              <a:t> ≤ 2mmol/L or non-HDL ≤ 2.6mmol/L?</a:t>
            </a:r>
            <a:r>
              <a:rPr kumimoji="0" lang="en-GB" sz="1200" b="1" i="0" u="none" strike="noStrike" kern="1200" cap="none" spc="0" normalizeH="0" baseline="30000" noProof="0">
                <a:ln>
                  <a:noFill/>
                </a:ln>
                <a:solidFill>
                  <a:prstClr val="black"/>
                </a:solidFill>
                <a:effectLst/>
                <a:uLnTx/>
                <a:uFillTx/>
                <a:latin typeface="open sans"/>
                <a:ea typeface="open sans"/>
                <a:cs typeface="Calibri"/>
              </a:rPr>
              <a:t>1</a:t>
            </a:r>
            <a:endParaRPr lang="en-GB" sz="1200" b="1" i="0" u="none" strike="noStrike" kern="1200" cap="none" spc="0" normalizeH="0" baseline="30000" noProof="0">
              <a:ln>
                <a:noFill/>
              </a:ln>
              <a:solidFill>
                <a:prstClr val="black"/>
              </a:solidFill>
              <a:effectLst/>
              <a:uLnTx/>
              <a:uFillTx/>
              <a:latin typeface="open sans"/>
              <a:ea typeface="open sans"/>
              <a:cs typeface="Calibri"/>
            </a:endParaRPr>
          </a:p>
        </p:txBody>
      </p:sp>
      <p:sp>
        <p:nvSpPr>
          <p:cNvPr id="18" name="TextBox 17">
            <a:extLst>
              <a:ext uri="{FF2B5EF4-FFF2-40B4-BE49-F238E27FC236}">
                <a16:creationId xmlns:a16="http://schemas.microsoft.com/office/drawing/2014/main" id="{558951E5-E6B8-2DAA-0ADF-025D32E9E699}"/>
              </a:ext>
            </a:extLst>
          </p:cNvPr>
          <p:cNvSpPr txBox="1"/>
          <p:nvPr/>
        </p:nvSpPr>
        <p:spPr>
          <a:xfrm>
            <a:off x="7239011" y="2220946"/>
            <a:ext cx="1223268" cy="2723823"/>
          </a:xfrm>
          <a:prstGeom prst="rect">
            <a:avLst/>
          </a:prstGeom>
          <a:solidFill>
            <a:srgbClr val="A3CD38">
              <a:alpha val="20000"/>
            </a:srgbClr>
          </a:solid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sng" strike="noStrike" kern="1200" cap="none" spc="0" normalizeH="0" baseline="0" noProof="0">
                <a:ln>
                  <a:noFill/>
                </a:ln>
                <a:solidFill>
                  <a:srgbClr val="000000"/>
                </a:solidFill>
                <a:effectLst/>
                <a:uLnTx/>
                <a:uFillTx/>
                <a:latin typeface="open sans"/>
                <a:ea typeface="open sans"/>
                <a:cs typeface="open sans"/>
              </a:rPr>
              <a:t>At any point </a:t>
            </a:r>
            <a:r>
              <a:rPr kumimoji="0" lang="en-GB" sz="1050" b="1" i="0" u="none" strike="noStrike" kern="1200" cap="none" spc="0" normalizeH="0" baseline="0" noProof="0">
                <a:ln>
                  <a:noFill/>
                </a:ln>
                <a:solidFill>
                  <a:srgbClr val="000000"/>
                </a:solidFill>
                <a:effectLst/>
                <a:uLnTx/>
                <a:uFillTx/>
                <a:latin typeface="open sans"/>
                <a:ea typeface="open sans"/>
                <a:cs typeface="open sans"/>
              </a:rPr>
              <a:t>consider </a:t>
            </a:r>
            <a:r>
              <a:rPr kumimoji="0" lang="en-GB" sz="1050" b="1" i="0" u="none" strike="noStrike" kern="1200" cap="none" spc="0" normalizeH="0" baseline="0" noProof="0">
                <a:ln>
                  <a:noFill/>
                </a:ln>
                <a:solidFill>
                  <a:srgbClr val="002060"/>
                </a:solidFill>
                <a:effectLst/>
                <a:uLnTx/>
                <a:uFillTx/>
                <a:latin typeface="open sans"/>
                <a:ea typeface="open sans"/>
                <a:cs typeface="open sans"/>
                <a:hlinkClick r:id="rId8">
                  <a:extLst>
                    <a:ext uri="{A12FA001-AC4F-418D-AE19-62706E023703}">
                      <ahyp:hlinkClr xmlns:ahyp="http://schemas.microsoft.com/office/drawing/2018/hyperlinkcolor" val="tx"/>
                    </a:ext>
                  </a:extLst>
                </a:hlinkClick>
              </a:rPr>
              <a:t>iscosapent ethy</a:t>
            </a:r>
            <a:r>
              <a:rPr kumimoji="0" lang="en-GB" sz="1050" b="1" i="0" u="none" strike="noStrike" kern="1200" cap="none" spc="0" normalizeH="0" baseline="0" noProof="0">
                <a:ln>
                  <a:noFill/>
                </a:ln>
                <a:solidFill>
                  <a:srgbClr val="0070C0"/>
                </a:solidFill>
                <a:effectLst/>
                <a:uLnTx/>
                <a:uFillTx/>
                <a:latin typeface="open sans"/>
                <a:ea typeface="open sans"/>
                <a:cs typeface="open sans"/>
                <a:hlinkClick r:id="rId8">
                  <a:extLst>
                    <a:ext uri="{A12FA001-AC4F-418D-AE19-62706E023703}">
                      <ahyp:hlinkClr xmlns:ahyp="http://schemas.microsoft.com/office/drawing/2018/hyperlinkcolor" val="tx"/>
                    </a:ext>
                  </a:extLst>
                </a:hlinkClick>
              </a:rPr>
              <a:t>l </a:t>
            </a:r>
            <a:r>
              <a:rPr kumimoji="0" lang="en-GB" sz="1050" b="0" i="0" u="none" strike="noStrike" kern="1200" cap="none" spc="0" normalizeH="0" baseline="0" noProof="0">
                <a:ln>
                  <a:noFill/>
                </a:ln>
                <a:solidFill>
                  <a:srgbClr val="000000"/>
                </a:solidFill>
                <a:effectLst/>
                <a:uLnTx/>
                <a:uFillTx/>
                <a:latin typeface="open sans"/>
                <a:ea typeface="open sans"/>
                <a:cs typeface="open sans"/>
              </a:rPr>
              <a:t>in addition to statins +/- other lipid lowering therapies,</a:t>
            </a:r>
            <a:r>
              <a:rPr lang="en-GB" sz="1050">
                <a:solidFill>
                  <a:srgbClr val="000000"/>
                </a:solidFill>
                <a:latin typeface="open sans"/>
                <a:ea typeface="open sans"/>
                <a:cs typeface="open sans"/>
              </a:rPr>
              <a:t> </a:t>
            </a:r>
            <a:r>
              <a:rPr kumimoji="0" lang="en-GB" sz="1050" b="1" i="0" u="none" strike="noStrike" kern="1200" cap="none" spc="0" normalizeH="0" baseline="0" noProof="0">
                <a:ln>
                  <a:noFill/>
                </a:ln>
                <a:solidFill>
                  <a:srgbClr val="000000"/>
                </a:solidFill>
                <a:effectLst/>
                <a:uLnTx/>
                <a:uFillTx/>
                <a:latin typeface="open sans"/>
                <a:ea typeface="open sans"/>
                <a:cs typeface="open sans"/>
              </a:rPr>
              <a:t>if fasting  </a:t>
            </a:r>
            <a:endParaRPr lang="en-GB" sz="1050" b="1" i="0" u="none" strike="noStrike" kern="1200" cap="none" spc="0" normalizeH="0" baseline="0" noProof="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open sans"/>
                <a:ea typeface="open sans"/>
                <a:cs typeface="open sans"/>
              </a:rPr>
              <a:t>triglycerides ≥1.7 mmol/</a:t>
            </a:r>
            <a:r>
              <a:rPr lang="en-GB" sz="1050" b="1">
                <a:solidFill>
                  <a:srgbClr val="000000"/>
                </a:solidFill>
                <a:latin typeface="open sans"/>
                <a:ea typeface="open sans"/>
                <a:cs typeface="open sans"/>
              </a:rPr>
              <a:t>L</a:t>
            </a:r>
            <a:r>
              <a:rPr kumimoji="0" lang="en-GB" sz="1050" b="1" i="0" u="none" strike="noStrike" kern="1200" cap="none" spc="0" normalizeH="0" baseline="0" noProof="0">
                <a:ln>
                  <a:noFill/>
                </a:ln>
                <a:solidFill>
                  <a:srgbClr val="000000"/>
                </a:solidFill>
                <a:effectLst/>
                <a:uLnTx/>
                <a:uFillTx/>
                <a:latin typeface="open sans"/>
                <a:ea typeface="open sans"/>
                <a:cs typeface="open sans"/>
              </a:rPr>
              <a:t> </a:t>
            </a:r>
            <a:r>
              <a:rPr kumimoji="0" lang="en-GB" sz="1050" b="1" i="0" u="sng" strike="noStrike" kern="1200" cap="none" spc="0" normalizeH="0" baseline="0" noProof="0">
                <a:ln>
                  <a:noFill/>
                </a:ln>
                <a:solidFill>
                  <a:srgbClr val="000000"/>
                </a:solidFill>
                <a:effectLst/>
                <a:uLnTx/>
                <a:uFillTx/>
                <a:latin typeface="open sans"/>
                <a:ea typeface="open sans"/>
                <a:cs typeface="open sans"/>
              </a:rPr>
              <a:t>AND</a:t>
            </a:r>
            <a:r>
              <a:rPr kumimoji="0" lang="en-GB" sz="1050" b="1" i="0" u="none" strike="noStrike" kern="1200" cap="none" spc="0" normalizeH="0" baseline="0" noProof="0">
                <a:ln>
                  <a:noFill/>
                </a:ln>
                <a:solidFill>
                  <a:srgbClr val="000000"/>
                </a:solidFill>
                <a:effectLst/>
                <a:uLnTx/>
                <a:uFillTx/>
                <a:latin typeface="open sans"/>
                <a:ea typeface="open sans"/>
                <a:cs typeface="open sans"/>
              </a:rPr>
              <a:t> LDL &gt; 1.04 mmol/</a:t>
            </a:r>
            <a:r>
              <a:rPr lang="en-GB" sz="1050" b="1">
                <a:solidFill>
                  <a:srgbClr val="000000"/>
                </a:solidFill>
                <a:latin typeface="open sans"/>
                <a:ea typeface="open sans"/>
                <a:cs typeface="open sans"/>
              </a:rPr>
              <a:t>L</a:t>
            </a:r>
            <a:r>
              <a:rPr kumimoji="0" lang="en-GB" sz="1050" b="1" i="0" u="none" strike="noStrike" kern="1200" cap="none" spc="0" normalizeH="0" baseline="0" noProof="0">
                <a:ln>
                  <a:noFill/>
                </a:ln>
                <a:solidFill>
                  <a:srgbClr val="000000"/>
                </a:solidFill>
                <a:effectLst/>
                <a:uLnTx/>
                <a:uFillTx/>
                <a:latin typeface="open sans"/>
                <a:ea typeface="open sans"/>
                <a:cs typeface="open sans"/>
              </a:rPr>
              <a:t> and ≤2.6 mmol/</a:t>
            </a:r>
            <a:r>
              <a:rPr lang="en-GB" sz="1050" b="1">
                <a:solidFill>
                  <a:srgbClr val="000000"/>
                </a:solidFill>
                <a:latin typeface="open sans"/>
                <a:ea typeface="open sans"/>
                <a:cs typeface="open sans"/>
              </a:rPr>
              <a:t>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EDC544A3-06C1-F0FF-43A7-9531F37431F1}"/>
              </a:ext>
            </a:extLst>
          </p:cNvPr>
          <p:cNvSpPr/>
          <p:nvPr/>
        </p:nvSpPr>
        <p:spPr>
          <a:xfrm>
            <a:off x="3656981" y="1204602"/>
            <a:ext cx="137266" cy="46349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Arrow: Down 19">
            <a:extLst>
              <a:ext uri="{FF2B5EF4-FFF2-40B4-BE49-F238E27FC236}">
                <a16:creationId xmlns:a16="http://schemas.microsoft.com/office/drawing/2014/main" id="{03D2F9E2-0A79-F41E-8FB2-1DD611BF48E9}"/>
              </a:ext>
            </a:extLst>
          </p:cNvPr>
          <p:cNvSpPr/>
          <p:nvPr/>
        </p:nvSpPr>
        <p:spPr>
          <a:xfrm>
            <a:off x="3646956" y="2138140"/>
            <a:ext cx="127239" cy="19132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07210FB8-713C-F4DD-AA34-F4CBE41EE3DE}"/>
              </a:ext>
            </a:extLst>
          </p:cNvPr>
          <p:cNvSpPr/>
          <p:nvPr/>
        </p:nvSpPr>
        <p:spPr>
          <a:xfrm>
            <a:off x="4286291" y="3701588"/>
            <a:ext cx="144000" cy="26502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7A08FEE3-5E08-FC59-029C-DDBCFACC1F37}"/>
              </a:ext>
            </a:extLst>
          </p:cNvPr>
          <p:cNvSpPr/>
          <p:nvPr/>
        </p:nvSpPr>
        <p:spPr>
          <a:xfrm>
            <a:off x="536399" y="1298690"/>
            <a:ext cx="127240" cy="1028337"/>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row: Down 22">
            <a:extLst>
              <a:ext uri="{FF2B5EF4-FFF2-40B4-BE49-F238E27FC236}">
                <a16:creationId xmlns:a16="http://schemas.microsoft.com/office/drawing/2014/main" id="{29018F42-E682-006B-4AD7-F752A19667B2}"/>
              </a:ext>
            </a:extLst>
          </p:cNvPr>
          <p:cNvSpPr/>
          <p:nvPr/>
        </p:nvSpPr>
        <p:spPr>
          <a:xfrm>
            <a:off x="536400" y="2826605"/>
            <a:ext cx="144000" cy="116550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4DBB7543-11D7-F645-350C-C611BC913B94}"/>
              </a:ext>
            </a:extLst>
          </p:cNvPr>
          <p:cNvSpPr/>
          <p:nvPr/>
        </p:nvSpPr>
        <p:spPr>
          <a:xfrm>
            <a:off x="3654858" y="2817596"/>
            <a:ext cx="144000" cy="342453"/>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row: Down 24">
            <a:extLst>
              <a:ext uri="{FF2B5EF4-FFF2-40B4-BE49-F238E27FC236}">
                <a16:creationId xmlns:a16="http://schemas.microsoft.com/office/drawing/2014/main" id="{64A46DE5-784F-8E9C-3F63-5B7861A08860}"/>
              </a:ext>
            </a:extLst>
          </p:cNvPr>
          <p:cNvSpPr/>
          <p:nvPr/>
        </p:nvSpPr>
        <p:spPr>
          <a:xfrm>
            <a:off x="2406789" y="3696476"/>
            <a:ext cx="144000" cy="316988"/>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264515A5-2E79-03B8-59DE-DA226AAA1423}"/>
              </a:ext>
            </a:extLst>
          </p:cNvPr>
          <p:cNvSpPr/>
          <p:nvPr/>
        </p:nvSpPr>
        <p:spPr>
          <a:xfrm>
            <a:off x="538544" y="5587215"/>
            <a:ext cx="144000" cy="43410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59FC448-CA77-36BF-2135-2767955D0DA5}"/>
              </a:ext>
            </a:extLst>
          </p:cNvPr>
          <p:cNvSpPr txBox="1"/>
          <p:nvPr/>
        </p:nvSpPr>
        <p:spPr>
          <a:xfrm>
            <a:off x="8655048" y="1081563"/>
            <a:ext cx="3103691" cy="646331"/>
          </a:xfrm>
          <a:prstGeom prst="rect">
            <a:avLst/>
          </a:prstGeom>
          <a:solidFill>
            <a:schemeClr val="accent5">
              <a:lumMod val="20000"/>
              <a:lumOff val="80000"/>
            </a:schemeClr>
          </a:solidFill>
          <a:ln>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Lipid lowering therapies should be offered to all patients </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with established CVD</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1</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29" name="TextBox 28">
            <a:extLst>
              <a:ext uri="{FF2B5EF4-FFF2-40B4-BE49-F238E27FC236}">
                <a16:creationId xmlns:a16="http://schemas.microsoft.com/office/drawing/2014/main" id="{73CF41E7-4D85-B443-BF85-55523AE26298}"/>
              </a:ext>
            </a:extLst>
          </p:cNvPr>
          <p:cNvSpPr txBox="1"/>
          <p:nvPr/>
        </p:nvSpPr>
        <p:spPr>
          <a:xfrm>
            <a:off x="5508175" y="3938372"/>
            <a:ext cx="1562504" cy="1477328"/>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open sans"/>
                <a:ea typeface="open sans"/>
                <a:cs typeface="open sans"/>
              </a:rPr>
              <a:t>If stat</a:t>
            </a:r>
            <a:r>
              <a:rPr kumimoji="0" lang="en-GB" sz="1000" b="1" i="0" u="none" strike="noStrike" kern="1200" cap="none" spc="0" normalizeH="0" baseline="0" noProof="0">
                <a:ln>
                  <a:noFill/>
                </a:ln>
                <a:solidFill>
                  <a:srgbClr val="002060"/>
                </a:solidFill>
                <a:effectLst/>
                <a:uLnTx/>
                <a:uFillTx/>
                <a:latin typeface="open sans"/>
                <a:ea typeface="open sans"/>
                <a:cs typeface="open sans"/>
              </a:rPr>
              <a:t>in intolerant – offer </a:t>
            </a:r>
            <a:r>
              <a:rPr kumimoji="0" lang="en-GB" sz="1000" b="1" i="0" u="none" strike="noStrike" kern="1200" cap="none" spc="0" normalizeH="0" baseline="0" noProof="0">
                <a:ln>
                  <a:noFill/>
                </a:ln>
                <a:solidFill>
                  <a:srgbClr val="002060"/>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000" b="1" i="0" u="none" strike="noStrike" kern="1200" cap="none" spc="0" normalizeH="0" baseline="0" noProof="0">
                <a:ln>
                  <a:noFill/>
                </a:ln>
                <a:solidFill>
                  <a:srgbClr val="002060"/>
                </a:solidFill>
                <a:effectLst/>
                <a:uLnTx/>
                <a:uFillTx/>
                <a:latin typeface="open sans"/>
                <a:ea typeface="open sans"/>
                <a:cs typeface="open sans"/>
              </a:rPr>
              <a:t>.  </a:t>
            </a:r>
            <a:r>
              <a:rPr kumimoji="0" lang="en-GB" sz="1000" b="1" i="0" u="none" strike="noStrike" kern="1200" cap="none" spc="0" normalizeH="0" baseline="0" noProof="0">
                <a:ln>
                  <a:noFill/>
                </a:ln>
                <a:solidFill>
                  <a:srgbClr val="000000"/>
                </a:solidFill>
                <a:effectLst/>
                <a:uLnTx/>
                <a:uFillTx/>
                <a:latin typeface="open sans"/>
                <a:ea typeface="open sans"/>
                <a:cs typeface="open sans"/>
              </a:rPr>
              <a:t> </a:t>
            </a:r>
            <a:r>
              <a:rPr kumimoji="0" lang="en-GB" sz="1000" b="0" i="0" u="none" strike="noStrike" kern="1200" cap="none" spc="0" normalizeH="0" baseline="0" noProof="0">
                <a:ln>
                  <a:noFill/>
                </a:ln>
                <a:solidFill>
                  <a:srgbClr val="000000"/>
                </a:solidFill>
                <a:effectLst/>
                <a:uLnTx/>
                <a:uFillTx/>
                <a:latin typeface="open sans"/>
                <a:ea typeface="open sans"/>
                <a:cs typeface="open sans"/>
              </a:rPr>
              <a:t>Reassess within 2 to 3 months and, if not achieving target, </a:t>
            </a:r>
            <a:r>
              <a:rPr kumimoji="0" lang="en-GB" sz="1000" b="1" i="0" u="none" strike="noStrike" kern="1200" cap="none" spc="0" normalizeH="0" baseline="0" noProof="0">
                <a:ln>
                  <a:noFill/>
                </a:ln>
                <a:solidFill>
                  <a:srgbClr val="000000"/>
                </a:solidFill>
                <a:effectLst/>
                <a:uLnTx/>
                <a:uFillTx/>
                <a:latin typeface="open sans"/>
                <a:ea typeface="open sans"/>
                <a:cs typeface="open sans"/>
              </a:rPr>
              <a:t>consider</a:t>
            </a:r>
            <a:r>
              <a:rPr kumimoji="0" lang="en-GB" sz="1000" b="1" i="0" u="none" strike="noStrike" kern="1200" cap="none" spc="0" normalizeH="0" baseline="0" noProof="0">
                <a:ln>
                  <a:noFill/>
                </a:ln>
                <a:solidFill>
                  <a:srgbClr val="A3CD38"/>
                </a:solidFill>
                <a:effectLst/>
                <a:uLnTx/>
                <a:uFillTx/>
                <a:latin typeface="open sans"/>
                <a:ea typeface="open sans"/>
                <a:cs typeface="open sans"/>
                <a:hlinkClick r:id="rId9">
                  <a:extLst>
                    <a:ext uri="{A12FA001-AC4F-418D-AE19-62706E023703}">
                      <ahyp:hlinkClr xmlns:ahyp="http://schemas.microsoft.com/office/drawing/2018/hyperlinkcolor" val="tx"/>
                    </a:ext>
                  </a:extLst>
                </a:hlinkClick>
              </a:rPr>
              <a:t> </a:t>
            </a:r>
            <a:r>
              <a:rPr kumimoji="0" lang="en-GB" sz="1000" b="1" i="0" u="none" strike="noStrike" kern="1200" cap="none" spc="0" normalizeH="0" baseline="0" noProof="0">
                <a:ln>
                  <a:noFill/>
                </a:ln>
                <a:solidFill>
                  <a:srgbClr val="002060"/>
                </a:solidFill>
                <a:effectLst/>
                <a:uLnTx/>
                <a:uFillTx/>
                <a:latin typeface="open sans"/>
                <a:ea typeface="open sans"/>
                <a:cs typeface="open sans"/>
                <a:hlinkClick r:id="rId9">
                  <a:extLst>
                    <a:ext uri="{A12FA001-AC4F-418D-AE19-62706E023703}">
                      <ahyp:hlinkClr xmlns:ahyp="http://schemas.microsoft.com/office/drawing/2018/hyperlinkcolor" val="tx"/>
                    </a:ext>
                  </a:extLst>
                </a:hlinkClick>
              </a:rPr>
              <a:t>bempedoic acid</a:t>
            </a:r>
            <a:r>
              <a:rPr kumimoji="0" lang="en-GB" sz="1000" b="1" i="0" u="none" strike="noStrike" kern="1200" cap="none" spc="0" normalizeH="0" baseline="0" noProof="0">
                <a:ln>
                  <a:noFill/>
                </a:ln>
                <a:solidFill>
                  <a:srgbClr val="002060"/>
                </a:solidFill>
                <a:effectLst/>
                <a:uLnTx/>
                <a:uFillTx/>
                <a:latin typeface="open sans"/>
                <a:ea typeface="open sans"/>
                <a:cs typeface="open sans"/>
              </a:rPr>
              <a:t> </a:t>
            </a:r>
            <a:r>
              <a:rPr kumimoji="0" lang="en-GB" sz="1000" b="1" i="0" u="none" strike="noStrike" kern="1200" cap="none" spc="0" normalizeH="0" baseline="0" noProof="0">
                <a:ln>
                  <a:noFill/>
                </a:ln>
                <a:solidFill>
                  <a:srgbClr val="000000"/>
                </a:solidFill>
                <a:effectLst/>
                <a:uLnTx/>
                <a:uFillTx/>
                <a:latin typeface="open sans"/>
                <a:ea typeface="open sans"/>
                <a:cs typeface="open sans"/>
              </a:rPr>
              <a:t>and injectable therapies </a:t>
            </a:r>
            <a:r>
              <a:rPr kumimoji="0" lang="en-GB" sz="1000" b="0" i="0" u="none" strike="noStrike" kern="1200" cap="none" spc="0" normalizeH="0" baseline="0" noProof="0">
                <a:ln>
                  <a:noFill/>
                </a:ln>
                <a:solidFill>
                  <a:srgbClr val="000000"/>
                </a:solidFill>
                <a:effectLst/>
                <a:uLnTx/>
                <a:uFillTx/>
                <a:latin typeface="open sans"/>
                <a:ea typeface="open sans"/>
                <a:cs typeface="open sans"/>
              </a:rPr>
              <a:t>in line with eligibility criteria.</a:t>
            </a:r>
            <a:r>
              <a:rPr kumimoji="0" lang="en-GB" sz="1000" b="0" i="0" u="none" strike="noStrike" kern="1200" cap="none" spc="0" normalizeH="0" baseline="30000" noProof="0">
                <a:ln>
                  <a:noFill/>
                </a:ln>
                <a:solidFill>
                  <a:srgbClr val="000000"/>
                </a:solidFill>
                <a:effectLst/>
                <a:uLnTx/>
                <a:uFillTx/>
                <a:latin typeface="open sans"/>
                <a:ea typeface="open sans"/>
                <a:cs typeface="open sans"/>
              </a:rPr>
              <a:t>1</a:t>
            </a:r>
          </a:p>
        </p:txBody>
      </p:sp>
      <p:sp>
        <p:nvSpPr>
          <p:cNvPr id="30" name="Rectangle 29">
            <a:extLst>
              <a:ext uri="{FF2B5EF4-FFF2-40B4-BE49-F238E27FC236}">
                <a16:creationId xmlns:a16="http://schemas.microsoft.com/office/drawing/2014/main" id="{BDE7A034-5EC2-ACD6-457A-1D6E87384776}"/>
              </a:ext>
            </a:extLst>
          </p:cNvPr>
          <p:cNvSpPr/>
          <p:nvPr/>
        </p:nvSpPr>
        <p:spPr>
          <a:xfrm>
            <a:off x="5983353" y="2500770"/>
            <a:ext cx="631455" cy="48716"/>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0899CC9-D07B-923C-6348-866E1AB18B06}"/>
              </a:ext>
            </a:extLst>
          </p:cNvPr>
          <p:cNvSpPr/>
          <p:nvPr/>
        </p:nvSpPr>
        <p:spPr>
          <a:xfrm>
            <a:off x="6275384" y="3380284"/>
            <a:ext cx="339423" cy="48716"/>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row: Down 31">
            <a:extLst>
              <a:ext uri="{FF2B5EF4-FFF2-40B4-BE49-F238E27FC236}">
                <a16:creationId xmlns:a16="http://schemas.microsoft.com/office/drawing/2014/main" id="{8315B3D4-015F-6665-F267-D610B0B2E10F}"/>
              </a:ext>
            </a:extLst>
          </p:cNvPr>
          <p:cNvSpPr/>
          <p:nvPr/>
        </p:nvSpPr>
        <p:spPr>
          <a:xfrm>
            <a:off x="4284046" y="5610650"/>
            <a:ext cx="144000" cy="39382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3" name="Straight Arrow Connector 32">
            <a:extLst>
              <a:ext uri="{FF2B5EF4-FFF2-40B4-BE49-F238E27FC236}">
                <a16:creationId xmlns:a16="http://schemas.microsoft.com/office/drawing/2014/main" id="{190F9B3D-E8FD-E58A-BB94-F6BFEDE7A9ED}"/>
              </a:ext>
            </a:extLst>
          </p:cNvPr>
          <p:cNvCxnSpPr>
            <a:cxnSpLocks/>
          </p:cNvCxnSpPr>
          <p:nvPr/>
        </p:nvCxnSpPr>
        <p:spPr>
          <a:xfrm>
            <a:off x="3156713" y="4509854"/>
            <a:ext cx="2218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4" name="Arrow: Down 33">
            <a:extLst>
              <a:ext uri="{FF2B5EF4-FFF2-40B4-BE49-F238E27FC236}">
                <a16:creationId xmlns:a16="http://schemas.microsoft.com/office/drawing/2014/main" id="{312095B2-5E69-C7B2-A385-A025E3710D1F}"/>
              </a:ext>
            </a:extLst>
          </p:cNvPr>
          <p:cNvSpPr/>
          <p:nvPr/>
        </p:nvSpPr>
        <p:spPr>
          <a:xfrm>
            <a:off x="7751622" y="4942513"/>
            <a:ext cx="154026" cy="106196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EF5E730-87D5-BDF7-C95C-E15B96DFC27E}"/>
              </a:ext>
            </a:extLst>
          </p:cNvPr>
          <p:cNvSpPr txBox="1"/>
          <p:nvPr/>
        </p:nvSpPr>
        <p:spPr>
          <a:xfrm>
            <a:off x="380593" y="4013464"/>
            <a:ext cx="1367239" cy="1546577"/>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open sans"/>
                <a:ea typeface="open sans"/>
                <a:cs typeface="open sans"/>
              </a:rPr>
              <a:t>Consider adding  </a:t>
            </a:r>
            <a:r>
              <a:rPr kumimoji="0" lang="en-GB" sz="1050" b="1" i="0" u="none" strike="noStrike" kern="1200" cap="none" spc="0" normalizeH="0" baseline="0" noProof="0">
                <a:ln>
                  <a:noFill/>
                </a:ln>
                <a:solidFill>
                  <a:srgbClr val="002060"/>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050" b="1" i="0" u="none" strike="noStrike" kern="1200" cap="none" spc="0" normalizeH="0" baseline="30000" noProof="0">
                <a:ln>
                  <a:noFill/>
                </a:ln>
                <a:solidFill>
                  <a:srgbClr val="000000"/>
                </a:solidFill>
                <a:effectLst/>
                <a:uLnTx/>
                <a:uFillTx/>
                <a:latin typeface="open sans"/>
                <a:ea typeface="open sans"/>
                <a:cs typeface="open sans"/>
              </a:rPr>
              <a:t>4 </a:t>
            </a:r>
            <a:r>
              <a:rPr kumimoji="0" lang="en-GB" sz="1050" b="1" i="0" u="none" strike="noStrike" kern="1200" cap="none" spc="0" normalizeH="0" baseline="0" noProof="0">
                <a:ln>
                  <a:noFill/>
                </a:ln>
                <a:solidFill>
                  <a:srgbClr val="000000"/>
                </a:solidFill>
                <a:effectLst/>
                <a:uLnTx/>
                <a:uFillTx/>
                <a:latin typeface="open sans"/>
                <a:ea typeface="open sans"/>
                <a:cs typeface="open sans"/>
              </a:rPr>
              <a:t>10mg daily to maximum tolerated statin to reduce CV risk, even where the lipid target has been achieved.</a:t>
            </a:r>
            <a:r>
              <a:rPr kumimoji="0" lang="en-GB" sz="1050" b="1" i="0" u="none" strike="noStrike" kern="1200" cap="none" spc="0" normalizeH="0" baseline="30000" noProof="0">
                <a:ln>
                  <a:noFill/>
                </a:ln>
                <a:solidFill>
                  <a:srgbClr val="000000"/>
                </a:solidFill>
                <a:effectLst/>
                <a:uLnTx/>
                <a:uFillTx/>
                <a:latin typeface="open sans"/>
                <a:ea typeface="open sans"/>
                <a:cs typeface="open sans"/>
              </a:rPr>
              <a:t>1 </a:t>
            </a:r>
          </a:p>
        </p:txBody>
      </p:sp>
      <p:sp>
        <p:nvSpPr>
          <p:cNvPr id="36" name="Arrow: Down 35">
            <a:extLst>
              <a:ext uri="{FF2B5EF4-FFF2-40B4-BE49-F238E27FC236}">
                <a16:creationId xmlns:a16="http://schemas.microsoft.com/office/drawing/2014/main" id="{3F7AEEA3-C71F-9685-9E69-45496BA064C2}"/>
              </a:ext>
            </a:extLst>
          </p:cNvPr>
          <p:cNvSpPr/>
          <p:nvPr/>
        </p:nvSpPr>
        <p:spPr>
          <a:xfrm>
            <a:off x="6544465" y="2171053"/>
            <a:ext cx="144000" cy="1754326"/>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Arrow: Down 36">
            <a:extLst>
              <a:ext uri="{FF2B5EF4-FFF2-40B4-BE49-F238E27FC236}">
                <a16:creationId xmlns:a16="http://schemas.microsoft.com/office/drawing/2014/main" id="{9E1B4D01-8025-BB54-052F-A60E66DF3A1B}"/>
              </a:ext>
            </a:extLst>
          </p:cNvPr>
          <p:cNvSpPr/>
          <p:nvPr/>
        </p:nvSpPr>
        <p:spPr>
          <a:xfrm>
            <a:off x="2435824" y="5196248"/>
            <a:ext cx="144000" cy="82507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E129563-7EE5-D207-0C90-1BD767994CB6}"/>
              </a:ext>
            </a:extLst>
          </p:cNvPr>
          <p:cNvSpPr/>
          <p:nvPr/>
        </p:nvSpPr>
        <p:spPr>
          <a:xfrm>
            <a:off x="7241002" y="773715"/>
            <a:ext cx="1223268" cy="1362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open sans"/>
                <a:ea typeface="open sans"/>
                <a:cs typeface="open sans"/>
              </a:rPr>
              <a:t>Check fasting triglyceride levels &amp; manage according to national guidance.</a:t>
            </a:r>
          </a:p>
        </p:txBody>
      </p:sp>
      <p:graphicFrame>
        <p:nvGraphicFramePr>
          <p:cNvPr id="39" name="Table 38">
            <a:extLst>
              <a:ext uri="{FF2B5EF4-FFF2-40B4-BE49-F238E27FC236}">
                <a16:creationId xmlns:a16="http://schemas.microsoft.com/office/drawing/2014/main" id="{0C775D8D-1B36-E4F6-E3D3-446BFB3766B6}"/>
              </a:ext>
            </a:extLst>
          </p:cNvPr>
          <p:cNvGraphicFramePr>
            <a:graphicFrameLocks noGrp="1"/>
          </p:cNvGraphicFramePr>
          <p:nvPr>
            <p:extLst>
              <p:ext uri="{D42A27DB-BD31-4B8C-83A1-F6EECF244321}">
                <p14:modId xmlns:p14="http://schemas.microsoft.com/office/powerpoint/2010/main" val="2546329356"/>
              </p:ext>
            </p:extLst>
          </p:nvPr>
        </p:nvGraphicFramePr>
        <p:xfrm>
          <a:off x="8681094" y="5032674"/>
          <a:ext cx="3117002" cy="1463040"/>
        </p:xfrm>
        <a:graphic>
          <a:graphicData uri="http://schemas.openxmlformats.org/drawingml/2006/table">
            <a:tbl>
              <a:tblPr firstRow="1" bandRow="1">
                <a:tableStyleId>{5940675A-B579-460E-94D1-54222C63F5DA}</a:tableStyleId>
              </a:tblPr>
              <a:tblGrid>
                <a:gridCol w="1223658">
                  <a:extLst>
                    <a:ext uri="{9D8B030D-6E8A-4147-A177-3AD203B41FA5}">
                      <a16:colId xmlns:a16="http://schemas.microsoft.com/office/drawing/2014/main" val="1452880929"/>
                    </a:ext>
                  </a:extLst>
                </a:gridCol>
                <a:gridCol w="1893344">
                  <a:extLst>
                    <a:ext uri="{9D8B030D-6E8A-4147-A177-3AD203B41FA5}">
                      <a16:colId xmlns:a16="http://schemas.microsoft.com/office/drawing/2014/main" val="2388931999"/>
                    </a:ext>
                  </a:extLst>
                </a:gridCol>
              </a:tblGrid>
              <a:tr h="257353">
                <a:tc gridSpan="2">
                  <a:txBody>
                    <a:bodyPr/>
                    <a:lstStyle/>
                    <a:p>
                      <a:r>
                        <a:rPr lang="en-GB" sz="1200" dirty="0">
                          <a:latin typeface="open sans"/>
                        </a:rPr>
                        <a:t>Monitoring statin therapy</a:t>
                      </a:r>
                    </a:p>
                  </a:txBody>
                  <a:tcPr>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2883231618"/>
                  </a:ext>
                </a:extLst>
              </a:tr>
              <a:tr h="257353">
                <a:tc>
                  <a:txBody>
                    <a:bodyPr/>
                    <a:lstStyle/>
                    <a:p>
                      <a:r>
                        <a:rPr lang="en-GB" sz="1200">
                          <a:latin typeface="open sans"/>
                        </a:rPr>
                        <a:t>Initiation </a:t>
                      </a:r>
                    </a:p>
                  </a:txBody>
                  <a:tcPr>
                    <a:solidFill>
                      <a:schemeClr val="accent1">
                        <a:lumMod val="20000"/>
                        <a:lumOff val="80000"/>
                      </a:schemeClr>
                    </a:solidFill>
                  </a:tcPr>
                </a:tc>
                <a:tc>
                  <a:txBody>
                    <a:bodyPr/>
                    <a:lstStyle/>
                    <a:p>
                      <a:r>
                        <a:rPr lang="nn-NO" sz="1200">
                          <a:latin typeface="open sans"/>
                        </a:rPr>
                        <a:t>Full lipid profile, LFTs</a:t>
                      </a:r>
                      <a:endParaRPr lang="en-GB" sz="1200">
                        <a:latin typeface="open sans"/>
                      </a:endParaRPr>
                    </a:p>
                  </a:txBody>
                  <a:tcPr>
                    <a:solidFill>
                      <a:schemeClr val="accent1">
                        <a:lumMod val="20000"/>
                        <a:lumOff val="80000"/>
                      </a:schemeClr>
                    </a:solidFill>
                  </a:tcPr>
                </a:tc>
                <a:extLst>
                  <a:ext uri="{0D108BD9-81ED-4DB2-BD59-A6C34878D82A}">
                    <a16:rowId xmlns:a16="http://schemas.microsoft.com/office/drawing/2014/main" val="2107370703"/>
                  </a:ext>
                </a:extLst>
              </a:tr>
              <a:tr h="257353">
                <a:tc>
                  <a:txBody>
                    <a:bodyPr/>
                    <a:lstStyle/>
                    <a:p>
                      <a:r>
                        <a:rPr lang="en-GB" sz="1200">
                          <a:latin typeface="open sans"/>
                        </a:rPr>
                        <a:t>Within 3 months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open sans"/>
                        </a:rPr>
                        <a:t>Lipid profile, LFTs</a:t>
                      </a:r>
                    </a:p>
                  </a:txBody>
                  <a:tcPr>
                    <a:solidFill>
                      <a:schemeClr val="accent1">
                        <a:lumMod val="20000"/>
                        <a:lumOff val="80000"/>
                      </a:schemeClr>
                    </a:solidFill>
                  </a:tcPr>
                </a:tc>
                <a:extLst>
                  <a:ext uri="{0D108BD9-81ED-4DB2-BD59-A6C34878D82A}">
                    <a16:rowId xmlns:a16="http://schemas.microsoft.com/office/drawing/2014/main" val="2926068283"/>
                  </a:ext>
                </a:extLst>
              </a:tr>
              <a:tr h="257353">
                <a:tc>
                  <a:txBody>
                    <a:bodyPr/>
                    <a:lstStyle/>
                    <a:p>
                      <a:r>
                        <a:rPr lang="en-GB" sz="1200">
                          <a:latin typeface="open sans"/>
                        </a:rPr>
                        <a:t>Annually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rPr>
                        <a:t>Full lipid profile , LFTS (first year only)</a:t>
                      </a:r>
                    </a:p>
                  </a:txBody>
                  <a:tcPr>
                    <a:solidFill>
                      <a:schemeClr val="accent1">
                        <a:lumMod val="20000"/>
                        <a:lumOff val="80000"/>
                      </a:schemeClr>
                    </a:solidFill>
                  </a:tcPr>
                </a:tc>
                <a:extLst>
                  <a:ext uri="{0D108BD9-81ED-4DB2-BD59-A6C34878D82A}">
                    <a16:rowId xmlns:a16="http://schemas.microsoft.com/office/drawing/2014/main" val="1317790833"/>
                  </a:ext>
                </a:extLst>
              </a:tr>
            </a:tbl>
          </a:graphicData>
        </a:graphic>
      </p:graphicFrame>
      <p:sp>
        <p:nvSpPr>
          <p:cNvPr id="40" name="Arrow: Down 39">
            <a:extLst>
              <a:ext uri="{FF2B5EF4-FFF2-40B4-BE49-F238E27FC236}">
                <a16:creationId xmlns:a16="http://schemas.microsoft.com/office/drawing/2014/main" id="{AE111702-7842-1E9D-1DF2-A8D397497383}"/>
              </a:ext>
            </a:extLst>
          </p:cNvPr>
          <p:cNvSpPr/>
          <p:nvPr/>
        </p:nvSpPr>
        <p:spPr>
          <a:xfrm>
            <a:off x="6280384" y="5411961"/>
            <a:ext cx="144000" cy="609357"/>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400486"/>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CL Partners">
      <a:dk1>
        <a:srgbClr val="000000"/>
      </a:dk1>
      <a:lt1>
        <a:srgbClr val="FFFFFF"/>
      </a:lt1>
      <a:dk2>
        <a:srgbClr val="44546A"/>
      </a:dk2>
      <a:lt2>
        <a:srgbClr val="E6E7E8"/>
      </a:lt2>
      <a:accent1>
        <a:srgbClr val="15375E"/>
      </a:accent1>
      <a:accent2>
        <a:srgbClr val="41B6E6"/>
      </a:accent2>
      <a:accent3>
        <a:srgbClr val="A3CD38"/>
      </a:accent3>
      <a:accent4>
        <a:srgbClr val="E34969"/>
      </a:accent4>
      <a:accent5>
        <a:srgbClr val="F7933C"/>
      </a:accent5>
      <a:accent6>
        <a:srgbClr val="A268BD"/>
      </a:accent6>
      <a:hlink>
        <a:srgbClr val="15375E"/>
      </a:hlink>
      <a:folHlink>
        <a:srgbClr val="A3CD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5.xml><?xml version="1.0" encoding="utf-8"?>
<a:theme xmlns:a="http://schemas.openxmlformats.org/drawingml/2006/main" name="1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12f4d9-ba98-4045-be7e-f9c3e24b29aa">
      <Terms xmlns="http://schemas.microsoft.com/office/infopath/2007/PartnerControls"/>
    </lcf76f155ced4ddcb4097134ff3c332f>
    <TaxCatchAll xmlns="3f6f02f3-36e5-4e22-9dd2-4c5e770f3a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CB39E1900AAE4C97768A92B5B18A34" ma:contentTypeVersion="17" ma:contentTypeDescription="Create a new document." ma:contentTypeScope="" ma:versionID="83c1bb9365b8e782945f6b1dfaf69dff">
  <xsd:schema xmlns:xsd="http://www.w3.org/2001/XMLSchema" xmlns:xs="http://www.w3.org/2001/XMLSchema" xmlns:p="http://schemas.microsoft.com/office/2006/metadata/properties" xmlns:ns2="7612f4d9-ba98-4045-be7e-f9c3e24b29aa" xmlns:ns3="9dc46bb8-1526-4a08-a346-1bb217582e1d" xmlns:ns4="3f6f02f3-36e5-4e22-9dd2-4c5e770f3ab7" targetNamespace="http://schemas.microsoft.com/office/2006/metadata/properties" ma:root="true" ma:fieldsID="c785ef852371f36911ca5e529b909816" ns2:_="" ns3:_="" ns4:_="">
    <xsd:import namespace="7612f4d9-ba98-4045-be7e-f9c3e24b29aa"/>
    <xsd:import namespace="9dc46bb8-1526-4a08-a346-1bb217582e1d"/>
    <xsd:import namespace="3f6f02f3-36e5-4e22-9dd2-4c5e770f3a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2f4d9-ba98-4045-be7e-f9c3e24b2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c46bb8-1526-4a08-a346-1bb217582e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6f02f3-36e5-4e22-9dd2-4c5e770f3ab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a8c7179-4d0d-4b3a-a3b4-006a253264c1}" ma:internalName="TaxCatchAll" ma:showField="CatchAllData" ma:web="9dc46bb8-1526-4a08-a346-1bb217582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D7D11-49B3-4CED-9136-B5F3DD1959AC}">
  <ds:schemaRefs>
    <ds:schemaRef ds:uri="3f6f02f3-36e5-4e22-9dd2-4c5e770f3ab7"/>
    <ds:schemaRef ds:uri="7612f4d9-ba98-4045-be7e-f9c3e24b29aa"/>
    <ds:schemaRef ds:uri="9dc46bb8-1526-4a08-a346-1bb217582e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B74CA0-D988-4158-B2CA-451AE529F0CF}">
  <ds:schemaRefs>
    <ds:schemaRef ds:uri="http://schemas.microsoft.com/sharepoint/v3/contenttype/forms"/>
  </ds:schemaRefs>
</ds:datastoreItem>
</file>

<file path=customXml/itemProps3.xml><?xml version="1.0" encoding="utf-8"?>
<ds:datastoreItem xmlns:ds="http://schemas.openxmlformats.org/officeDocument/2006/customXml" ds:itemID="{EAC7A7FB-D868-42C4-97C8-4D8EA1C02ADD}">
  <ds:schemaRefs>
    <ds:schemaRef ds:uri="3f6f02f3-36e5-4e22-9dd2-4c5e770f3ab7"/>
    <ds:schemaRef ds:uri="7612f4d9-ba98-4045-be7e-f9c3e24b29aa"/>
    <ds:schemaRef ds:uri="9dc46bb8-1526-4a08-a346-1bb217582e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UCLPartners Widescreen AF presentation JT formatted</Template>
  <TotalTime>0</TotalTime>
  <Words>2635</Words>
  <Application>Microsoft Office PowerPoint</Application>
  <PresentationFormat>Widescreen</PresentationFormat>
  <Paragraphs>312</Paragraphs>
  <Slides>16</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16</vt:i4>
      </vt:variant>
    </vt:vector>
  </HeadingPairs>
  <TitlesOfParts>
    <vt:vector size="30" baseType="lpstr">
      <vt:lpstr>Aleo</vt:lpstr>
      <vt:lpstr>Arial</vt:lpstr>
      <vt:lpstr>Calibri</vt:lpstr>
      <vt:lpstr>Calibri </vt:lpstr>
      <vt:lpstr>Calibri Light</vt:lpstr>
      <vt:lpstr>Constantia</vt:lpstr>
      <vt:lpstr>Courier New</vt:lpstr>
      <vt:lpstr>Open Sans</vt:lpstr>
      <vt:lpstr>Open Sans</vt:lpstr>
      <vt:lpstr>Office Theme</vt:lpstr>
      <vt:lpstr>3_Office Theme</vt:lpstr>
      <vt:lpstr>4_Office Theme</vt:lpstr>
      <vt:lpstr>7_Office Theme</vt:lpstr>
      <vt:lpstr>1_Office Theme</vt:lpstr>
      <vt:lpstr>PowerPoint Presentation</vt:lpstr>
      <vt:lpstr>Blood Pressure and Cardiovascular Risk</vt:lpstr>
      <vt:lpstr>CVDACTION – The Hypertension Dashboard</vt:lpstr>
      <vt:lpstr>PowerPoint Presentation</vt:lpstr>
      <vt:lpstr>CVDACTION – Hypertension Indicators</vt:lpstr>
      <vt:lpstr>Hypertension – Clinical Next Steps</vt:lpstr>
      <vt:lpstr>PowerPoint Presentation</vt:lpstr>
      <vt:lpstr>Lifestyle Modifications</vt:lpstr>
      <vt:lpstr>Lipid Optimisation Pathway for Secondary Prevention1</vt:lpstr>
      <vt:lpstr>Optimisation Pathway for Patients with High Cardiovascular Risk – Primary Prevention1,2</vt:lpstr>
      <vt:lpstr>Proactive Care Consultations Structured support for education,  self-management and behaviour change </vt:lpstr>
      <vt:lpstr>Proactive Care Consultations</vt:lpstr>
      <vt:lpstr>Resources to Support Proactive Care Consultations</vt:lpstr>
      <vt:lpstr>Education Understanding high blood pressure What is high blood pressure? Risk factors for heart and circulatory disease Understanding cholesterol How to lower your cholesterol  Self-management How to reduce your blood pressure: 6 top tips Manage your blood pressure at home Home Blood Pressure Monitoring (video) How to choose a blood pressure monitor How to check your blood pressure (video)  Behaviour Change Eat well Healthy eating guide Get active Get active indoors Ways to move Quit smoking Drink Less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UCLPartners Proactive Care Framework:  Atrial Fibrillation – managing AF and cardiovascular risk</dc:title>
  <dc:creator>Jineta Trivedi</dc:creator>
  <cp:lastModifiedBy>Aiysha Saleemi</cp:lastModifiedBy>
  <cp:revision>8</cp:revision>
  <dcterms:created xsi:type="dcterms:W3CDTF">2021-07-12T16:10:22Z</dcterms:created>
  <dcterms:modified xsi:type="dcterms:W3CDTF">2025-03-09T16:25:09Z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0x010100DBCB39E1900AAE4C97768A92B5B18A34</vt:lpwstr>
  </property>
  <property fmtid="{D5CDD505-2E9C-101B-9397-08002B2CF9AE}" pid="3" name="WinDIP File ID">
    <vt:lpwstr>cc626d9e-523c-423f-af81-475764886461</vt:lpwstr>
  </property>
  <property fmtid="{D5CDD505-2E9C-101B-9397-08002B2CF9AE}" pid="4" name="MediaServiceImageTags">
    <vt:lpwstr/>
  </property>
</Properties>
</file>