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Lst>
  <p:notesMasterIdLst>
    <p:notesMasterId r:id="rId53"/>
  </p:notesMasterIdLst>
  <p:handoutMasterIdLst>
    <p:handoutMasterId r:id="rId54"/>
  </p:handoutMasterIdLst>
  <p:sldIdLst>
    <p:sldId id="263" r:id="rId7"/>
    <p:sldId id="557" r:id="rId8"/>
    <p:sldId id="626" r:id="rId9"/>
    <p:sldId id="593" r:id="rId10"/>
    <p:sldId id="574" r:id="rId11"/>
    <p:sldId id="619" r:id="rId12"/>
    <p:sldId id="650" r:id="rId13"/>
    <p:sldId id="651" r:id="rId14"/>
    <p:sldId id="648" r:id="rId15"/>
    <p:sldId id="620" r:id="rId16"/>
    <p:sldId id="663" r:id="rId17"/>
    <p:sldId id="667" r:id="rId18"/>
    <p:sldId id="610" r:id="rId19"/>
    <p:sldId id="661" r:id="rId20"/>
    <p:sldId id="656" r:id="rId21"/>
    <p:sldId id="668" r:id="rId22"/>
    <p:sldId id="628" r:id="rId23"/>
    <p:sldId id="644" r:id="rId24"/>
    <p:sldId id="645" r:id="rId25"/>
    <p:sldId id="611" r:id="rId26"/>
    <p:sldId id="615" r:id="rId27"/>
    <p:sldId id="670" r:id="rId28"/>
    <p:sldId id="660" r:id="rId29"/>
    <p:sldId id="662" r:id="rId30"/>
    <p:sldId id="658" r:id="rId31"/>
    <p:sldId id="633" r:id="rId32"/>
    <p:sldId id="634" r:id="rId33"/>
    <p:sldId id="649" r:id="rId34"/>
    <p:sldId id="669" r:id="rId35"/>
    <p:sldId id="568" r:id="rId36"/>
    <p:sldId id="616" r:id="rId37"/>
    <p:sldId id="646" r:id="rId38"/>
    <p:sldId id="579" r:id="rId39"/>
    <p:sldId id="612" r:id="rId40"/>
    <p:sldId id="657" r:id="rId41"/>
    <p:sldId id="622" r:id="rId42"/>
    <p:sldId id="652" r:id="rId43"/>
    <p:sldId id="640" r:id="rId44"/>
    <p:sldId id="601" r:id="rId45"/>
    <p:sldId id="607" r:id="rId46"/>
    <p:sldId id="631" r:id="rId47"/>
    <p:sldId id="614" r:id="rId48"/>
    <p:sldId id="624" r:id="rId49"/>
    <p:sldId id="604" r:id="rId50"/>
    <p:sldId id="672" r:id="rId51"/>
    <p:sldId id="65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ook" initials="LC" lastIdx="1" clrIdx="0">
    <p:extLst>
      <p:ext uri="{19B8F6BF-5375-455C-9EA6-DF929625EA0E}">
        <p15:presenceInfo xmlns:p15="http://schemas.microsoft.com/office/powerpoint/2012/main" userId="S::Laura.Cook18@england.nhs.uk::3a599866-de27-46f0-a144-81a69e193928" providerId="AD"/>
      </p:ext>
    </p:extLst>
  </p:cmAuthor>
  <p:cmAuthor id="2" name="Sproat, Jane" initials="SJ" lastIdx="5" clrIdx="1">
    <p:extLst>
      <p:ext uri="{19B8F6BF-5375-455C-9EA6-DF929625EA0E}">
        <p15:presenceInfo xmlns:p15="http://schemas.microsoft.com/office/powerpoint/2012/main" userId="S-1-5-21-3044193875-1230985279-3292283753-50638" providerId="AD"/>
      </p:ext>
    </p:extLst>
  </p:cmAuthor>
  <p:cmAuthor id="3" name="Josh Brewster" initials="JB" lastIdx="1" clrIdx="2">
    <p:extLst>
      <p:ext uri="{19B8F6BF-5375-455C-9EA6-DF929625EA0E}">
        <p15:presenceInfo xmlns:p15="http://schemas.microsoft.com/office/powerpoint/2012/main" userId="6aa81ca89d6ad6a0" providerId="Windows Live"/>
      </p:ext>
    </p:extLst>
  </p:cmAuthor>
  <p:cmAuthor id="4" name="Daniel Heller" initials="DH" lastIdx="5" clrIdx="3">
    <p:extLst>
      <p:ext uri="{19B8F6BF-5375-455C-9EA6-DF929625EA0E}">
        <p15:presenceInfo xmlns:p15="http://schemas.microsoft.com/office/powerpoint/2012/main" userId="S::Daniel.Heller@hlp.nhs.uk::f8c99429-a11b-4699-98f9-6159d8a2f7e4" providerId="AD"/>
      </p:ext>
    </p:extLst>
  </p:cmAuthor>
  <p:cmAuthor id="5" name="Ezra Kanyimo" initials="EK" lastIdx="15" clrIdx="4">
    <p:extLst>
      <p:ext uri="{19B8F6BF-5375-455C-9EA6-DF929625EA0E}">
        <p15:presenceInfo xmlns:p15="http://schemas.microsoft.com/office/powerpoint/2012/main" userId="Ezra Kanyimo" providerId="None"/>
      </p:ext>
    </p:extLst>
  </p:cmAuthor>
  <p:cmAuthor id="6" name="Lorraine Van Barthold" initials="LVB" lastIdx="40" clrIdx="5">
    <p:extLst>
      <p:ext uri="{19B8F6BF-5375-455C-9EA6-DF929625EA0E}">
        <p15:presenceInfo xmlns:p15="http://schemas.microsoft.com/office/powerpoint/2012/main" userId="S::Lorraine.VanBarthold@england.nhs.uk::a3984255-fcc4-44bf-b97d-c419fd3dd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5226" autoAdjust="0"/>
  </p:normalViewPr>
  <p:slideViewPr>
    <p:cSldViewPr snapToGrid="0">
      <p:cViewPr varScale="1">
        <p:scale>
          <a:sx n="62" d="100"/>
          <a:sy n="62" d="100"/>
        </p:scale>
        <p:origin x="1108" y="56"/>
      </p:cViewPr>
      <p:guideLst/>
    </p:cSldViewPr>
  </p:slideViewPr>
  <p:outlineViewPr>
    <p:cViewPr>
      <p:scale>
        <a:sx n="33" d="100"/>
        <a:sy n="33" d="100"/>
      </p:scale>
      <p:origin x="0" y="-7384"/>
    </p:cViewPr>
  </p:outlineViewPr>
  <p:notesTextViewPr>
    <p:cViewPr>
      <p:scale>
        <a:sx n="1" d="1"/>
        <a:sy n="1" d="1"/>
      </p:scale>
      <p:origin x="0" y="0"/>
    </p:cViewPr>
  </p:notesTextViewPr>
  <p:sorterViewPr>
    <p:cViewPr>
      <p:scale>
        <a:sx n="100" d="100"/>
        <a:sy n="100" d="100"/>
      </p:scale>
      <p:origin x="0" y="-2624"/>
    </p:cViewPr>
  </p:sorterViewPr>
  <p:notesViewPr>
    <p:cSldViewPr snapToGrid="0">
      <p:cViewPr varScale="1">
        <p:scale>
          <a:sx n="79" d="100"/>
          <a:sy n="79" d="100"/>
        </p:scale>
        <p:origin x="27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16/09/2020</a:t>
            </a:fld>
            <a:endParaRPr lang="en-GB"/>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Contents on separate slide </a:t>
            </a:r>
          </a:p>
        </p:txBody>
      </p:sp>
      <p:sp>
        <p:nvSpPr>
          <p:cNvPr id="4" name="Slide Number Placeholder 3"/>
          <p:cNvSpPr>
            <a:spLocks noGrp="1"/>
          </p:cNvSpPr>
          <p:nvPr>
            <p:ph type="sldNum" sz="quarter" idx="5"/>
          </p:nvPr>
        </p:nvSpPr>
        <p:spPr/>
        <p:txBody>
          <a:bodyPr/>
          <a:lstStyle/>
          <a:p>
            <a:fld id="{04F009CC-C758-4E1C-B438-CB2226909E68}" type="slidenum">
              <a:rPr lang="en-GB" smtClean="0"/>
              <a:t>2</a:t>
            </a:fld>
            <a:endParaRPr lang="en-GB" dirty="0"/>
          </a:p>
        </p:txBody>
      </p:sp>
    </p:spTree>
    <p:extLst>
      <p:ext uri="{BB962C8B-B14F-4D97-AF65-F5344CB8AC3E}">
        <p14:creationId xmlns:p14="http://schemas.microsoft.com/office/powerpoint/2010/main" val="365676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80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10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83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82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9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69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18</a:t>
            </a:fld>
            <a:endParaRPr lang="en-GB"/>
          </a:p>
        </p:txBody>
      </p:sp>
    </p:spTree>
    <p:extLst>
      <p:ext uri="{BB962C8B-B14F-4D97-AF65-F5344CB8AC3E}">
        <p14:creationId xmlns:p14="http://schemas.microsoft.com/office/powerpoint/2010/main" val="152162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19</a:t>
            </a:fld>
            <a:endParaRPr lang="en-GB"/>
          </a:p>
        </p:txBody>
      </p:sp>
    </p:spTree>
    <p:extLst>
      <p:ext uri="{BB962C8B-B14F-4D97-AF65-F5344CB8AC3E}">
        <p14:creationId xmlns:p14="http://schemas.microsoft.com/office/powerpoint/2010/main" val="458669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20</a:t>
            </a:fld>
            <a:endParaRPr lang="en-GB"/>
          </a:p>
        </p:txBody>
      </p:sp>
    </p:spTree>
    <p:extLst>
      <p:ext uri="{BB962C8B-B14F-4D97-AF65-F5344CB8AC3E}">
        <p14:creationId xmlns:p14="http://schemas.microsoft.com/office/powerpoint/2010/main" val="116614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21</a:t>
            </a:fld>
            <a:endParaRPr lang="en-GB"/>
          </a:p>
        </p:txBody>
      </p:sp>
    </p:spTree>
    <p:extLst>
      <p:ext uri="{BB962C8B-B14F-4D97-AF65-F5344CB8AC3E}">
        <p14:creationId xmlns:p14="http://schemas.microsoft.com/office/powerpoint/2010/main" val="260045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a:t>
            </a:fld>
            <a:endParaRPr lang="en-GB"/>
          </a:p>
        </p:txBody>
      </p:sp>
    </p:spTree>
    <p:extLst>
      <p:ext uri="{BB962C8B-B14F-4D97-AF65-F5344CB8AC3E}">
        <p14:creationId xmlns:p14="http://schemas.microsoft.com/office/powerpoint/2010/main" val="194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23</a:t>
            </a:fld>
            <a:endParaRPr lang="en-GB"/>
          </a:p>
        </p:txBody>
      </p:sp>
    </p:spTree>
    <p:extLst>
      <p:ext uri="{BB962C8B-B14F-4D97-AF65-F5344CB8AC3E}">
        <p14:creationId xmlns:p14="http://schemas.microsoft.com/office/powerpoint/2010/main" val="422421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changes </a:t>
            </a:r>
          </a:p>
        </p:txBody>
      </p:sp>
      <p:sp>
        <p:nvSpPr>
          <p:cNvPr id="4" name="Slide Number Placeholder 3"/>
          <p:cNvSpPr>
            <a:spLocks noGrp="1"/>
          </p:cNvSpPr>
          <p:nvPr>
            <p:ph type="sldNum" sz="quarter" idx="5"/>
          </p:nvPr>
        </p:nvSpPr>
        <p:spPr/>
        <p:txBody>
          <a:bodyPr/>
          <a:lstStyle/>
          <a:p>
            <a:fld id="{04F009CC-C758-4E1C-B438-CB2226909E68}" type="slidenum">
              <a:rPr lang="en-GB" smtClean="0"/>
              <a:t>24</a:t>
            </a:fld>
            <a:endParaRPr lang="en-GB"/>
          </a:p>
        </p:txBody>
      </p:sp>
    </p:spTree>
    <p:extLst>
      <p:ext uri="{BB962C8B-B14F-4D97-AF65-F5344CB8AC3E}">
        <p14:creationId xmlns:p14="http://schemas.microsoft.com/office/powerpoint/2010/main" val="197816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26</a:t>
            </a:fld>
            <a:endParaRPr lang="en-GB"/>
          </a:p>
        </p:txBody>
      </p:sp>
    </p:spTree>
    <p:extLst>
      <p:ext uri="{BB962C8B-B14F-4D97-AF65-F5344CB8AC3E}">
        <p14:creationId xmlns:p14="http://schemas.microsoft.com/office/powerpoint/2010/main" val="88708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96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30</a:t>
            </a:fld>
            <a:endParaRPr lang="en-GB"/>
          </a:p>
        </p:txBody>
      </p:sp>
    </p:spTree>
    <p:extLst>
      <p:ext uri="{BB962C8B-B14F-4D97-AF65-F5344CB8AC3E}">
        <p14:creationId xmlns:p14="http://schemas.microsoft.com/office/powerpoint/2010/main" val="70935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31</a:t>
            </a:fld>
            <a:endParaRPr lang="en-GB"/>
          </a:p>
        </p:txBody>
      </p:sp>
    </p:spTree>
    <p:extLst>
      <p:ext uri="{BB962C8B-B14F-4D97-AF65-F5344CB8AC3E}">
        <p14:creationId xmlns:p14="http://schemas.microsoft.com/office/powerpoint/2010/main" val="261609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32</a:t>
            </a:fld>
            <a:endParaRPr lang="en-GB"/>
          </a:p>
        </p:txBody>
      </p:sp>
    </p:spTree>
    <p:extLst>
      <p:ext uri="{BB962C8B-B14F-4D97-AF65-F5344CB8AC3E}">
        <p14:creationId xmlns:p14="http://schemas.microsoft.com/office/powerpoint/2010/main" val="2550510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33</a:t>
            </a:fld>
            <a:endParaRPr lang="en-GB"/>
          </a:p>
        </p:txBody>
      </p:sp>
    </p:spTree>
    <p:extLst>
      <p:ext uri="{BB962C8B-B14F-4D97-AF65-F5344CB8AC3E}">
        <p14:creationId xmlns:p14="http://schemas.microsoft.com/office/powerpoint/2010/main" val="3442102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34</a:t>
            </a:fld>
            <a:endParaRPr lang="en-GB"/>
          </a:p>
        </p:txBody>
      </p:sp>
    </p:spTree>
    <p:extLst>
      <p:ext uri="{BB962C8B-B14F-4D97-AF65-F5344CB8AC3E}">
        <p14:creationId xmlns:p14="http://schemas.microsoft.com/office/powerpoint/2010/main" val="173701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82F10F2-E4CF-4295-926B-D73F662A0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675440D-6BB3-49DE-9070-084477DF5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Updated resources </a:t>
            </a:r>
          </a:p>
        </p:txBody>
      </p:sp>
      <p:sp>
        <p:nvSpPr>
          <p:cNvPr id="5124" name="Slide Number Placeholder 3">
            <a:extLst>
              <a:ext uri="{FF2B5EF4-FFF2-40B4-BE49-F238E27FC236}">
                <a16:creationId xmlns:a16="http://schemas.microsoft.com/office/drawing/2014/main" id="{E11B47E9-BE2F-4044-8A14-D047F7706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1C2A1D-F042-4C63-8811-0428AE2BA095}" type="slidenum">
              <a:rPr lang="en-GB" altLang="en-US" smtClean="0">
                <a:solidFill>
                  <a:srgbClr val="000000"/>
                </a:solidFill>
              </a:rPr>
              <a:pPr/>
              <a:t>35</a:t>
            </a:fld>
            <a:endParaRPr lang="en-GB"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36</a:t>
            </a:fld>
            <a:endParaRPr lang="en-GB"/>
          </a:p>
        </p:txBody>
      </p:sp>
    </p:spTree>
    <p:extLst>
      <p:ext uri="{BB962C8B-B14F-4D97-AF65-F5344CB8AC3E}">
        <p14:creationId xmlns:p14="http://schemas.microsoft.com/office/powerpoint/2010/main" val="264808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335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39</a:t>
            </a:fld>
            <a:endParaRPr lang="en-GB"/>
          </a:p>
        </p:txBody>
      </p:sp>
    </p:spTree>
    <p:extLst>
      <p:ext uri="{BB962C8B-B14F-4D97-AF65-F5344CB8AC3E}">
        <p14:creationId xmlns:p14="http://schemas.microsoft.com/office/powerpoint/2010/main" val="3726312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40</a:t>
            </a:fld>
            <a:endParaRPr lang="en-GB"/>
          </a:p>
        </p:txBody>
      </p:sp>
    </p:spTree>
    <p:extLst>
      <p:ext uri="{BB962C8B-B14F-4D97-AF65-F5344CB8AC3E}">
        <p14:creationId xmlns:p14="http://schemas.microsoft.com/office/powerpoint/2010/main" val="606826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41</a:t>
            </a:fld>
            <a:endParaRPr lang="en-GB"/>
          </a:p>
        </p:txBody>
      </p:sp>
    </p:spTree>
    <p:extLst>
      <p:ext uri="{BB962C8B-B14F-4D97-AF65-F5344CB8AC3E}">
        <p14:creationId xmlns:p14="http://schemas.microsoft.com/office/powerpoint/2010/main" val="1309828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42</a:t>
            </a:fld>
            <a:endParaRPr lang="en-GB"/>
          </a:p>
        </p:txBody>
      </p:sp>
    </p:spTree>
    <p:extLst>
      <p:ext uri="{BB962C8B-B14F-4D97-AF65-F5344CB8AC3E}">
        <p14:creationId xmlns:p14="http://schemas.microsoft.com/office/powerpoint/2010/main" val="1236708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43</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44</a:t>
            </a:fld>
            <a:endParaRPr lang="en-GB"/>
          </a:p>
        </p:txBody>
      </p:sp>
    </p:spTree>
    <p:extLst>
      <p:ext uri="{BB962C8B-B14F-4D97-AF65-F5344CB8AC3E}">
        <p14:creationId xmlns:p14="http://schemas.microsoft.com/office/powerpoint/2010/main" val="88086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5</a:t>
            </a:fld>
            <a:endParaRPr lang="en-GB"/>
          </a:p>
        </p:txBody>
      </p:sp>
    </p:spTree>
    <p:extLst>
      <p:ext uri="{BB962C8B-B14F-4D97-AF65-F5344CB8AC3E}">
        <p14:creationId xmlns:p14="http://schemas.microsoft.com/office/powerpoint/2010/main" val="191259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9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46</a:t>
            </a:fld>
            <a:endParaRPr lang="en-GB"/>
          </a:p>
        </p:txBody>
      </p:sp>
    </p:spTree>
    <p:extLst>
      <p:ext uri="{BB962C8B-B14F-4D97-AF65-F5344CB8AC3E}">
        <p14:creationId xmlns:p14="http://schemas.microsoft.com/office/powerpoint/2010/main" val="101922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6</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7</a:t>
            </a:fld>
            <a:endParaRPr lang="en-GB"/>
          </a:p>
        </p:txBody>
      </p:sp>
    </p:spTree>
    <p:extLst>
      <p:ext uri="{BB962C8B-B14F-4D97-AF65-F5344CB8AC3E}">
        <p14:creationId xmlns:p14="http://schemas.microsoft.com/office/powerpoint/2010/main" val="76796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8</a:t>
            </a:fld>
            <a:endParaRPr lang="en-GB"/>
          </a:p>
        </p:txBody>
      </p:sp>
    </p:spTree>
    <p:extLst>
      <p:ext uri="{BB962C8B-B14F-4D97-AF65-F5344CB8AC3E}">
        <p14:creationId xmlns:p14="http://schemas.microsoft.com/office/powerpoint/2010/main" val="201639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9</a:t>
            </a:fld>
            <a:endParaRPr lang="en-GB"/>
          </a:p>
        </p:txBody>
      </p:sp>
    </p:spTree>
    <p:extLst>
      <p:ext uri="{BB962C8B-B14F-4D97-AF65-F5344CB8AC3E}">
        <p14:creationId xmlns:p14="http://schemas.microsoft.com/office/powerpoint/2010/main" val="42242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E76-23D5-49D7-8942-FAC9A7A35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0D5C37-8955-4587-9845-9FBE0C74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F67DE-851F-4AD4-9465-CAC2ECD2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25B24-5222-4E2D-8C87-812035B443AF}"/>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6" name="Footer Placeholder 5">
            <a:extLst>
              <a:ext uri="{FF2B5EF4-FFF2-40B4-BE49-F238E27FC236}">
                <a16:creationId xmlns:a16="http://schemas.microsoft.com/office/drawing/2014/main" id="{8F7795B6-2C06-4267-A1F5-A97F17C1D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1A007-D52F-41CB-9ECA-F2750D24FC2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54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8F8-F77B-4C5E-8F75-27B0826FE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EA553-2159-4B8E-9F5E-0076BC440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E9867-A4C2-46D5-9286-DF08F7CB5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B13B9-F6F1-428E-884D-FC6431D05B40}"/>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6" name="Footer Placeholder 5">
            <a:extLst>
              <a:ext uri="{FF2B5EF4-FFF2-40B4-BE49-F238E27FC236}">
                <a16:creationId xmlns:a16="http://schemas.microsoft.com/office/drawing/2014/main" id="{A84A87B1-8ABE-4965-8E4A-74E5EDF5D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F1EE8-33BD-4227-A4A3-2AED0300CFDE}"/>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03876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1019-473D-4FBF-A03A-959B19BE07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333BD-9A3A-4E14-97CF-48E50A44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2EACB-EF4F-4309-AFDC-77B58F0DF53E}"/>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53A9C469-6712-4FFE-97D5-F07F63770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89CA-E94B-480A-9C4D-CE66828827A0}"/>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96695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84A94-D31F-413A-B37D-3090406056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1324E-8023-4B83-BA8D-B7D269455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20728-7133-43AC-8623-46C8F541B31D}"/>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488680CF-4538-4AF5-A285-19E38B3D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EE2C2-C8EE-45F6-B3E5-2798CD4CD1A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79340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2" name="Picture 1" descr="A picture containing clipart&#10;&#10;Description generated with very high confidence">
            <a:extLst>
              <a:ext uri="{FF2B5EF4-FFF2-40B4-BE49-F238E27FC236}">
                <a16:creationId xmlns:a16="http://schemas.microsoft.com/office/drawing/2014/main" id="{F4E48F7B-58EE-4D77-A800-483567AD7FA9}"/>
              </a:ext>
            </a:extLst>
          </p:cNvPr>
          <p:cNvPicPr>
            <a:picLocks noChangeAspect="1"/>
          </p:cNvPicPr>
          <p:nvPr userDrawn="1"/>
        </p:nvPicPr>
        <p:blipFill>
          <a:blip r:embed="rId2"/>
          <a:stretch>
            <a:fillRect/>
          </a:stretch>
        </p:blipFill>
        <p:spPr>
          <a:xfrm>
            <a:off x="10706100" y="159674"/>
            <a:ext cx="1282069" cy="544236"/>
          </a:xfrm>
          <a:prstGeom prst="rect">
            <a:avLst/>
          </a:prstGeom>
        </p:spPr>
      </p:pic>
    </p:spTree>
    <p:extLst>
      <p:ext uri="{BB962C8B-B14F-4D97-AF65-F5344CB8AC3E}">
        <p14:creationId xmlns:p14="http://schemas.microsoft.com/office/powerpoint/2010/main" val="214104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37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726646" y="235873"/>
            <a:ext cx="1261523" cy="468977"/>
          </a:xfrm>
          <a:prstGeom prst="rect">
            <a:avLst/>
          </a:prstGeom>
        </p:spPr>
      </p:pic>
    </p:spTree>
    <p:extLst>
      <p:ext uri="{BB962C8B-B14F-4D97-AF65-F5344CB8AC3E}">
        <p14:creationId xmlns:p14="http://schemas.microsoft.com/office/powerpoint/2010/main" val="246193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41848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18E5-F4B6-49C0-9853-B1557A53A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5807B-8D7C-4EC4-BAD5-9E2A308F1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4B31D-24D6-42F0-BE3B-C946E7D2193B}"/>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4F0B93FF-BE63-4672-8924-97F43E185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A5C09-964D-411F-B1C2-F2A97D81F0C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60294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76A-0FC1-4916-84CB-9479CE39B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5E7B-5F8C-477F-8C70-8588EEB59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1CE1-3711-4C97-93CE-BBF8EBDF7FE0}"/>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946F205C-3B4B-4D23-B920-9BF532711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2A9D-DE99-41E4-9CEE-32588D63B477}"/>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0697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B72-1FD6-4C23-8B74-329FBCEB9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CE640-ACA1-4214-ABC1-0FA4AAC25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D7195-3077-4644-A5F6-A41B9FD56316}"/>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F453AA35-B377-4ABD-8BC6-EF0BDEF53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0FBF7-DE0C-4FEC-A4CD-B4B19907AC71}"/>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47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C944-7F05-47F1-AB0E-DDF8DBB17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21F8D-FC57-4AB9-B3B8-F220A096C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0FE873-7E89-4E61-B021-A082679A9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A5E31-607A-46D2-822F-839B23096201}"/>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6" name="Footer Placeholder 5">
            <a:extLst>
              <a:ext uri="{FF2B5EF4-FFF2-40B4-BE49-F238E27FC236}">
                <a16:creationId xmlns:a16="http://schemas.microsoft.com/office/drawing/2014/main" id="{6CA240A1-38B9-495D-A133-0955EEEFA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FAE2D-6EA5-468A-A505-D80B67CD578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8835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135-6E49-48E6-B2C9-DD5ED37E5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0E218-BF9C-4CEE-879D-2C0EDDC1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0F907-80A7-4240-8195-C8C001AF7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4467C-3A61-4C53-925F-EE5765736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B2189-2251-4615-9D25-84E0EBF99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A371BA-FA1E-4133-AC3A-23433E02FB1B}"/>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8" name="Footer Placeholder 7">
            <a:extLst>
              <a:ext uri="{FF2B5EF4-FFF2-40B4-BE49-F238E27FC236}">
                <a16:creationId xmlns:a16="http://schemas.microsoft.com/office/drawing/2014/main" id="{1FDE7FE4-3D25-4300-B5AB-75965AB4B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D936E-BF03-4D7D-A115-FE99C1DE6B43}"/>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15835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04B-B3C8-482E-92F3-85B254875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D8AC1-63EA-48B8-94EB-89766700C299}"/>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4" name="Footer Placeholder 3">
            <a:extLst>
              <a:ext uri="{FF2B5EF4-FFF2-40B4-BE49-F238E27FC236}">
                <a16:creationId xmlns:a16="http://schemas.microsoft.com/office/drawing/2014/main" id="{9969339C-E784-4BCC-9990-AF0060BC0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0A120-FD99-474D-BB53-F28C31F5694A}"/>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85566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C209E-CE1F-4041-9B2E-9AC0F9DF98D1}"/>
              </a:ext>
            </a:extLst>
          </p:cNvPr>
          <p:cNvSpPr>
            <a:spLocks noGrp="1"/>
          </p:cNvSpPr>
          <p:nvPr>
            <p:ph type="dt" sz="half" idx="10"/>
          </p:nvPr>
        </p:nvSpPr>
        <p:spPr/>
        <p:txBody>
          <a:bodyPr/>
          <a:lstStyle/>
          <a:p>
            <a:fld id="{A9ED334B-17E8-457F-9A86-2370D0687AD0}" type="datetimeFigureOut">
              <a:rPr lang="en-GB" smtClean="0"/>
              <a:t>16/09/2020</a:t>
            </a:fld>
            <a:endParaRPr lang="en-GB"/>
          </a:p>
        </p:txBody>
      </p:sp>
      <p:sp>
        <p:nvSpPr>
          <p:cNvPr id="3" name="Footer Placeholder 2">
            <a:extLst>
              <a:ext uri="{FF2B5EF4-FFF2-40B4-BE49-F238E27FC236}">
                <a16:creationId xmlns:a16="http://schemas.microsoft.com/office/drawing/2014/main" id="{2E9299F1-3B26-438A-B09A-F2D4820BFF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01FF4-4FEE-44D3-8B9C-C5852E9124B6}"/>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24485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29280-E36D-4227-B81E-2D608C5FE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90394-1BC4-4EA6-9A8D-4D7AC1E6D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ED07E-1EAD-4DFD-B55F-C912DD77A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334B-17E8-457F-9A86-2370D0687AD0}" type="datetimeFigureOut">
              <a:rPr lang="en-GB" smtClean="0"/>
              <a:t>16/09/2020</a:t>
            </a:fld>
            <a:endParaRPr lang="en-GB"/>
          </a:p>
        </p:txBody>
      </p:sp>
      <p:sp>
        <p:nvSpPr>
          <p:cNvPr id="5" name="Footer Placeholder 4">
            <a:extLst>
              <a:ext uri="{FF2B5EF4-FFF2-40B4-BE49-F238E27FC236}">
                <a16:creationId xmlns:a16="http://schemas.microsoft.com/office/drawing/2014/main" id="{7F6BB442-FD5B-42EE-9EC1-B73CDC096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3C332-D375-47CB-8B41-72D5C921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52198-4F16-4714-BDAF-EE74460AC830}" type="slidenum">
              <a:rPr lang="en-GB" smtClean="0"/>
              <a:t>‹#›</a:t>
            </a:fld>
            <a:endParaRPr lang="en-GB"/>
          </a:p>
        </p:txBody>
      </p:sp>
    </p:spTree>
    <p:extLst>
      <p:ext uri="{BB962C8B-B14F-4D97-AF65-F5344CB8AC3E}">
        <p14:creationId xmlns:p14="http://schemas.microsoft.com/office/powerpoint/2010/main" val="26824232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09000776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england.ehchprogramme@nhs.net" TargetMode="External"/><Relationship Id="rId4" Type="http://schemas.openxmlformats.org/officeDocument/2006/relationships/image" Target="../media/image5.png"/><Relationship Id="rId9" Type="http://schemas.openxmlformats.org/officeDocument/2006/relationships/hyperlink" Target="https://forms.office.com/Pages/ResponsePage.aspx?id=kp4VA8ZyI0umSq9Q55CtvwKmVT96-nZOnHNGRmRLGthUOTU2S0pSQUExVkY2OUpRUTZWN0dYVVhZSS4u"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essexahsn.org.uk/img/projects/HydrationPoster-1584451329.pdf" TargetMode="External"/><Relationship Id="rId3" Type="http://schemas.openxmlformats.org/officeDocument/2006/relationships/hyperlink" Target="https://www.gov.uk/government/publications/wuhan-novel-coronavirus-infection-prevention-and-control#history" TargetMode="External"/><Relationship Id="rId7" Type="http://schemas.openxmlformats.org/officeDocument/2006/relationships/hyperlink" Target="https://www.youtube.com/watch?v=atm-gnobU7o" TargetMode="External"/><Relationship Id="rId12"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hs.uk/common-health-questions/accidents-first-aid-and-treatments/how-do-i-check-my-pulse/" TargetMode="External"/><Relationship Id="rId11" Type="http://schemas.openxmlformats.org/officeDocument/2006/relationships/slide" Target="slide6.xml"/><Relationship Id="rId5" Type="http://schemas.openxmlformats.org/officeDocument/2006/relationships/slide" Target="slide11.xml"/><Relationship Id="rId10" Type="http://schemas.openxmlformats.org/officeDocument/2006/relationships/hyperlink" Target="https://www.gov.uk/government/publications/coronavirus-covid-19-admission-and-care-of-people-in-care-homes" TargetMode="External"/><Relationship Id="rId4" Type="http://schemas.openxmlformats.org/officeDocument/2006/relationships/hyperlink" Target="https://www.bgs.org.uk/resources/covid-19-managing-the-covid-19-pandemic-in-care-homes" TargetMode="External"/><Relationship Id="rId9" Type="http://schemas.openxmlformats.org/officeDocument/2006/relationships/hyperlink" Target="mailto:LCRC@phe.gov.uk"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hyperlink" Target="https://www.gov.uk/coronavirus" TargetMode="External"/><Relationship Id="rId3" Type="http://schemas.openxmlformats.org/officeDocument/2006/relationships/hyperlink" Target="https://www.gov.uk/apply-coronavirus-test-care-home" TargetMode="External"/><Relationship Id="rId7" Type="http://schemas.openxmlformats.org/officeDocument/2006/relationships/image" Target="../media/image19.png"/><Relationship Id="rId12" Type="http://schemas.openxmlformats.org/officeDocument/2006/relationships/hyperlink" Target="https://www.gov.uk/health-protection-te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yhscn.nhs.uk/media/PDFs/mhdn/Dementia/Covid%2019/Top%20Tips%20Getting%20a%20COVID%20Swab%20from%20people%20with%20dementia.pdf" TargetMode="External"/><Relationship Id="rId11" Type="http://schemas.openxmlformats.org/officeDocument/2006/relationships/hyperlink" Target="https://request-care-home-testing.test-for-coronavirus.service.gov.uk/" TargetMode="External"/><Relationship Id="rId5" Type="http://schemas.openxmlformats.org/officeDocument/2006/relationships/hyperlink" Target="https://www.gov.uk/guidance/coronavirus-covid-19-getting-tested" TargetMode="External"/><Relationship Id="rId10" Type="http://schemas.openxmlformats.org/officeDocument/2006/relationships/hyperlink" Target="mailto:phe.lcrc@nhs.net" TargetMode="External"/><Relationship Id="rId4" Type="http://schemas.openxmlformats.org/officeDocument/2006/relationships/hyperlink" Target="https://assets.publishing.service.gov.uk/government/uploads/system/uploads/attachment_data/file/885172/Care_Homes_Testing_Matrix_v2.1.pdf" TargetMode="External"/><Relationship Id="rId9" Type="http://schemas.openxmlformats.org/officeDocument/2006/relationships/hyperlink" Target="mailto:lcrc@phe.gov.u" TargetMode="External"/><Relationship Id="rId14" Type="http://schemas.openxmlformats.org/officeDocument/2006/relationships/hyperlink" Target="http://www.genqa.org/carehom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85172/Care_Homes_Testing_Matrix_v2.1.pdf" TargetMode="External"/><Relationship Id="rId3" Type="http://schemas.openxmlformats.org/officeDocument/2006/relationships/image" Target="../media/image19.png"/><Relationship Id="rId7" Type="http://schemas.openxmlformats.org/officeDocument/2006/relationships/hyperlink" Target="https://www.gov.uk/apply-coronavirus-test-care-ho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phe.lcrc@nhs.net" TargetMode="External"/><Relationship Id="rId5" Type="http://schemas.openxmlformats.org/officeDocument/2006/relationships/hyperlink" Target="mailto:lcrc@phe.gov.uk" TargetMode="External"/><Relationship Id="rId10" Type="http://schemas.openxmlformats.org/officeDocument/2006/relationships/hyperlink" Target="http://www.yhscn.nhs.uk/media/PDFs/mhdn/Dementia/Covid%2019/Top%20Tips%20Getting%20a%20COVID%20Swab%20from%20people%20with%20dementia.pdf" TargetMode="External"/><Relationship Id="rId4" Type="http://schemas.openxmlformats.org/officeDocument/2006/relationships/hyperlink" Target="https://request-care-home-testing.test-for-coronavirus.service.gov.uk/" TargetMode="External"/><Relationship Id="rId9" Type="http://schemas.openxmlformats.org/officeDocument/2006/relationships/hyperlink" Target="https://www.gov.uk/guidance/coronavirus-covid-19-getting-teste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hyperlink" Target="https://bnssgccg-media.ams3.cdn.digitaloceanspaces.com/attachments/Easy_Read_swab.pdf" TargetMode="Externa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www.achievetogether.co.uk/wp-content/uploads/2020/04/Being-tested-for-Covid-19a.pdf" TargetMode="External"/><Relationship Id="rId2" Type="http://schemas.openxmlformats.org/officeDocument/2006/relationships/hyperlink" Target="https://www.scie.org.uk/mca/introduction"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gov.uk/government/publications/coronavirus-covid-19-looking-after-people-who-lack-mental-capacity/the-mental-capacity-act-2005-mca-and-deprivation-of-liberty-safeguards-dols-during-the-coronavirus-covid-19-pandemic-additional-guidancea#best-interest-decisions" TargetMode="External"/><Relationship Id="rId4" Type="http://schemas.openxmlformats.org/officeDocument/2006/relationships/hyperlink" Target="https://www.scie.org.uk/mca/directory/forum/covid-webinars/testing-and-capacity"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uidance/coronavirus-covid-19-getting-tested#care-home" TargetMode="External"/><Relationship Id="rId3" Type="http://schemas.openxmlformats.org/officeDocument/2006/relationships/hyperlink" Target="https://www.gov.uk/apply-coronavirus-test-care-home"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yhscn.nhs.uk/media/PDFs/mhdn/Dementia/Covid%2019/Top%20Tips%20Getting%20a%20COVID%20Swab%20from%20people%20with%20dementia.pdf" TargetMode="External"/><Relationship Id="rId5" Type="http://schemas.openxmlformats.org/officeDocument/2006/relationships/hyperlink" Target="https://www.gov.uk/guidance/coronavirus-covid-19-getting-tested" TargetMode="External"/><Relationship Id="rId10" Type="http://schemas.openxmlformats.org/officeDocument/2006/relationships/hyperlink" Target="https://www.gov.uk/coronavirus" TargetMode="External"/><Relationship Id="rId4" Type="http://schemas.openxmlformats.org/officeDocument/2006/relationships/hyperlink" Target="https://assets.publishing.service.gov.uk/government/uploads/system/uploads/attachment_data/file/885172/Care_Homes_Testing_Matrix_v2.1.pdf" TargetMode="External"/><Relationship Id="rId9" Type="http://schemas.openxmlformats.org/officeDocument/2006/relationships/hyperlink" Target="https://www.gov.uk/health-protection-tea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phe.lcrc@nhs.net" TargetMode="External"/><Relationship Id="rId5" Type="http://schemas.openxmlformats.org/officeDocument/2006/relationships/hyperlink" Target="mailto:lcrc@phe.gov.uk" TargetMode="External"/><Relationship Id="rId4" Type="http://schemas.openxmlformats.org/officeDocument/2006/relationships/hyperlink" Target="https://request-care-home-testing.test-for-coronavirus.service.gov.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covid-19-stay-at-home-guidance/stay-at-home-guidance-for-households-with-possible-coronavirus-covid-19-inf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gov.uk/government/publications/coronavirus-covid-19-admission-and-care-of-people-in-care-hom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coronavirus-covid-19-admission-and-care-of-people-in-care-homes/coronavirus-covid-19-admission-and-care-of-people-in-care-homes#annex-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www.gov.uk/guidance/nhs-test-and-trace-how-it-work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5.xml"/><Relationship Id="rId18" Type="http://schemas.openxmlformats.org/officeDocument/2006/relationships/slide" Target="slide17.xml"/><Relationship Id="rId26" Type="http://schemas.openxmlformats.org/officeDocument/2006/relationships/slide" Target="slide25.xml"/><Relationship Id="rId39" Type="http://schemas.openxmlformats.org/officeDocument/2006/relationships/slide" Target="slide41.xml"/><Relationship Id="rId3" Type="http://schemas.openxmlformats.org/officeDocument/2006/relationships/hyperlink" Target="mailto:england.ehchprogramme@nhs.net" TargetMode="External"/><Relationship Id="rId21" Type="http://schemas.openxmlformats.org/officeDocument/2006/relationships/slide" Target="slide20.xml"/><Relationship Id="rId34" Type="http://schemas.openxmlformats.org/officeDocument/2006/relationships/slide" Target="slide36.xml"/><Relationship Id="rId42" Type="http://schemas.openxmlformats.org/officeDocument/2006/relationships/slide" Target="slide44.xml"/><Relationship Id="rId7" Type="http://schemas.openxmlformats.org/officeDocument/2006/relationships/slide" Target="slide4.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slide" Target="slide34.xml"/><Relationship Id="rId38" Type="http://schemas.openxmlformats.org/officeDocument/2006/relationships/slide" Target="slide40.xml"/><Relationship Id="rId2" Type="http://schemas.openxmlformats.org/officeDocument/2006/relationships/notesSlide" Target="../notesSlides/notesSlide1.xml"/><Relationship Id="rId16" Type="http://schemas.openxmlformats.org/officeDocument/2006/relationships/slide" Target="slide14.xml"/><Relationship Id="rId20" Type="http://schemas.openxmlformats.org/officeDocument/2006/relationships/slide" Target="slide19.xml"/><Relationship Id="rId29" Type="http://schemas.openxmlformats.org/officeDocument/2006/relationships/slide" Target="slide30.xml"/><Relationship Id="rId41"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3.xml"/><Relationship Id="rId32" Type="http://schemas.openxmlformats.org/officeDocument/2006/relationships/slide" Target="slide33.xml"/><Relationship Id="rId37" Type="http://schemas.openxmlformats.org/officeDocument/2006/relationships/slide" Target="slide39.xml"/><Relationship Id="rId40" Type="http://schemas.openxmlformats.org/officeDocument/2006/relationships/slide" Target="slide42.xml"/><Relationship Id="rId5" Type="http://schemas.openxmlformats.org/officeDocument/2006/relationships/image" Target="../media/image11.png"/><Relationship Id="rId15" Type="http://schemas.openxmlformats.org/officeDocument/2006/relationships/slide" Target="slide13.xml"/><Relationship Id="rId23" Type="http://schemas.openxmlformats.org/officeDocument/2006/relationships/slide" Target="slide22.xml"/><Relationship Id="rId28" Type="http://schemas.openxmlformats.org/officeDocument/2006/relationships/slide" Target="slide28.xml"/><Relationship Id="rId36" Type="http://schemas.openxmlformats.org/officeDocument/2006/relationships/slide" Target="slide38.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2.xml"/><Relationship Id="rId4" Type="http://schemas.openxmlformats.org/officeDocument/2006/relationships/image" Target="../media/image10.png"/><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slide" Target="slide31.xml"/><Relationship Id="rId35" Type="http://schemas.openxmlformats.org/officeDocument/2006/relationships/slide" Target="slide9.xml"/><Relationship Id="rId43" Type="http://schemas.openxmlformats.org/officeDocument/2006/relationships/slide" Target="slide45.xml"/></Relationships>
</file>

<file path=ppt/slides/_rels/slide20.xml.rels><?xml version="1.0" encoding="UTF-8" standalone="yes"?>
<Relationships xmlns="http://schemas.openxmlformats.org/package/2006/relationships"><Relationship Id="rId8" Type="http://schemas.openxmlformats.org/officeDocument/2006/relationships/hyperlink" Target="mailto:hlp.londonchnhsmailrequests@nhs.net" TargetMode="External"/><Relationship Id="rId3" Type="http://schemas.openxmlformats.org/officeDocument/2006/relationships/hyperlink" Target="https://assets.publishing.service.gov.uk/government/uploads/system/uploads/attachment_data/file/893717/admission-and-care-of-residents-during-covid-19-incident-in-a-care-home.pdf" TargetMode="External"/><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hse.gov.uk/simple-health-safety/risk/risk-assessment-template-and-examples.htm" TargetMode="External"/><Relationship Id="rId5" Type="http://schemas.openxmlformats.org/officeDocument/2006/relationships/hyperlink" Target="https://www.gov.uk/government/publications/coronavirus-covid-19-adult-social-care-action-plan/covid-19-our-action-plan-for-adult-social-care" TargetMode="External"/><Relationship Id="rId4"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mailto:hlp.londonchnhsmailrequests@nhs.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adult-social-care-action-plan/covid-19-our-action-plan-for-adult-social-care" TargetMode="External"/><Relationship Id="rId5"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 Id="rId4" Type="http://schemas.openxmlformats.org/officeDocument/2006/relationships/hyperlink" Target="https://www.cqc.org.uk/guidance-providers/adult-social-care/information-adult-social-care-services-during-coronavirus-outbrea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playlist?list=PLrVQaAxyJE3cJ1fB9K2poc9pXn7b9WcQg" TargetMode="External"/><Relationship Id="rId3" Type="http://schemas.openxmlformats.org/officeDocument/2006/relationships/hyperlink" Target="https://westhampshireccg.nhs.uk/restore2/" TargetMode="External"/><Relationship Id="rId7" Type="http://schemas.openxmlformats.org/officeDocument/2006/relationships/hyperlink" Target="https://www.youtube.com/watch?v=vI80yZI7A3w&amp;list=PL0iI-soGFKUW4IEh5VhTM08TSaeTIUt8s&amp;index=1" TargetMode="Externa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hyperlink" Target="https://www.livingwellessex.org/media/664685/is-my-resident-well-.pdf" TargetMode="External"/><Relationship Id="rId11" Type="http://schemas.openxmlformats.org/officeDocument/2006/relationships/hyperlink" Target="https://www.ahsnnetwork.com/patient-safety-resources-for-care-homes" TargetMode="External"/><Relationship Id="rId5" Type="http://schemas.openxmlformats.org/officeDocument/2006/relationships/hyperlink" Target="https://www.nelft.nhs.uk/significant-7/" TargetMode="External"/><Relationship Id="rId10" Type="http://schemas.openxmlformats.org/officeDocument/2006/relationships/hyperlink" Target="https://uclpartners.com/work/improving-care-for-deteriorating-patients/" TargetMode="External"/><Relationship Id="rId4" Type="http://schemas.openxmlformats.org/officeDocument/2006/relationships/hyperlink" Target="https://uclpartners.com/news-item/free-tool-to-help-carers-spot-deterioration-launched/" TargetMode="External"/><Relationship Id="rId9" Type="http://schemas.openxmlformats.org/officeDocument/2006/relationships/hyperlink" Target="https://www.youtube.com/watch?v=Ki0BX61xhdw&amp;list=PLrVQaAxyJE3cJ1fB9K2poc9pXn7b9WcQg&amp;index=13&amp;t=0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kcl.ac.uk/cicelysaunders/resources/khp-gp-breathlessness-resource.pdf" TargetMode="External"/><Relationship Id="rId5" Type="http://schemas.openxmlformats.org/officeDocument/2006/relationships/hyperlink" Target="https://supporting-breathlessness.org.uk/wp-content/uploads/2020/05/SSwB-website-download-How-to-Use-for-Coronavirus.pdf" TargetMode="External"/><Relationship Id="rId4" Type="http://schemas.openxmlformats.org/officeDocument/2006/relationships/hyperlink" Target="mailto:england.resp-cnldn@nhs.ne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keepsafe.org.uk/resources/why-we-wear-ppe-poster" TargetMode="External"/><Relationship Id="rId13" Type="http://schemas.openxmlformats.org/officeDocument/2006/relationships/hyperlink" Target="https://www.bartshealth.nhs.uk/download.cfm?doc=docm93jijm4n425" TargetMode="External"/><Relationship Id="rId3" Type="http://schemas.openxmlformats.org/officeDocument/2006/relationships/image" Target="../media/image38.png"/><Relationship Id="rId7" Type="http://schemas.openxmlformats.org/officeDocument/2006/relationships/hyperlink" Target="https://www.ncic.nhs.uk/application/files/8915/7779/8829/stop-and-watch-leaflet.pdf" TargetMode="External"/><Relationship Id="rId12" Type="http://schemas.openxmlformats.org/officeDocument/2006/relationships/hyperlink" Target="https://northcumbriaccg.nhs.uk/your-health/campaigns/stop-and-watch-resources" TargetMode="External"/><Relationship Id="rId17" Type="http://schemas.openxmlformats.org/officeDocument/2006/relationships/hyperlink" Target="https://www.keepsafe.org.uk/resources" TargetMode="External"/><Relationship Id="rId2" Type="http://schemas.openxmlformats.org/officeDocument/2006/relationships/notesSlide" Target="../notesSlides/notesSlide21.xml"/><Relationship Id="rId16" Type="http://schemas.openxmlformats.org/officeDocument/2006/relationships/hyperlink" Target="https://www.scie.org.uk/care-providers/coronavirus-covid-19/learning-disabilities-autism/care-staff" TargetMode="External"/><Relationship Id="rId1" Type="http://schemas.openxmlformats.org/officeDocument/2006/relationships/slideLayout" Target="../slideLayouts/slideLayout2.xml"/><Relationship Id="rId6" Type="http://schemas.openxmlformats.org/officeDocument/2006/relationships/hyperlink" Target="https://www.england.nhs.uk/london/london-clinical-networks/our-networks/learning-disabilities/publications/" TargetMode="External"/><Relationship Id="rId11" Type="http://schemas.openxmlformats.org/officeDocument/2006/relationships/hyperlink" Target="https://www.mentalcapacitylawandpolicy.org.uk/dols-dhsc-guidance-published/" TargetMode="External"/><Relationship Id="rId5" Type="http://schemas.openxmlformats.org/officeDocument/2006/relationships/hyperlink" Target="https://www.mencap.org.uk/sites/default/files/2020-07/Sheilding%20Update%2022nd%20JuneSSUPDATD.pdf" TargetMode="External"/><Relationship Id="rId15"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10"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4" Type="http://schemas.microsoft.com/office/2007/relationships/hdphoto" Target="../media/hdphoto1.wdp"/><Relationship Id="rId9" Type="http://schemas.openxmlformats.org/officeDocument/2006/relationships/hyperlink" Target="http://radiant.nhs.uk/uploads/2/7/2/5/27254761/ravi_et_al__2020__end_of_life_and_palliative_care_guidance_on_covid-19_and_intellectual_disability.pdf" TargetMode="External"/><Relationship Id="rId14" Type="http://schemas.openxmlformats.org/officeDocument/2006/relationships/hyperlink" Target="https://www.england.nhs.uk/coronavirus/wp-content/uploads/sites/52/2020/03/C0030_Visitor-Guidance_8-April-2020.pdf"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hsaaa.net/media/8922/8-impact-of-ppe-on-individuals-with-dementia.pdf" TargetMode="External"/><Relationship Id="rId13" Type="http://schemas.openxmlformats.org/officeDocument/2006/relationships/hyperlink" Target="https://www.bgs.org.uk/resources/covid-19-dementia-and-cognitive-impairment" TargetMode="External"/><Relationship Id="rId3" Type="http://schemas.openxmlformats.org/officeDocument/2006/relationships/image" Target="../media/image39.png"/><Relationship Id="rId7" Type="http://schemas.openxmlformats.org/officeDocument/2006/relationships/hyperlink" Target="http://www.yhscn.nhs.uk/media/PDFs/mhdn/Dementia/Covid%2019/Top%20Tips%20Getting%20a%20COVID%20Swab%20from%20people%20with%20dementia.pdf" TargetMode="External"/><Relationship Id="rId12" Type="http://schemas.openxmlformats.org/officeDocument/2006/relationships/hyperlink" Target="https://www.mentalcapacitylawandpolicy.org.uk/dols-dhsc-guidance-publish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yhscn.nhs.uk/media/PDFs/mhdn/Dementia/Covid%2019/Leeds-walking-with-purpose-guide-ADAPTABLE.docx" TargetMode="External"/><Relationship Id="rId11"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5" Type="http://schemas.openxmlformats.org/officeDocument/2006/relationships/hyperlink" Target="https://www.youtube.com/watch?v=blJjUwBhVpk&amp;feature=youtu.be" TargetMode="External"/><Relationship Id="rId10" Type="http://schemas.openxmlformats.org/officeDocument/2006/relationships/hyperlink" Target="https://healthinnovationnetwork.com/wp-content/uploads/2020/04/Maintaining-Activities-for-Older-Adults-during-COVID19.pdf" TargetMode="External"/><Relationship Id="rId4" Type="http://schemas.openxmlformats.org/officeDocument/2006/relationships/slide" Target="slide13.xml"/><Relationship Id="rId9" Type="http://schemas.openxmlformats.org/officeDocument/2006/relationships/hyperlink" Target="http://nebula.wsimg.com/62159566dcd305437153f3e0a8cc0166?AccessKeyId=5861B1733117182DC99B&amp;disposition=0&amp;alloworigin=1" TargetMode="External"/><Relationship Id="rId14" Type="http://schemas.openxmlformats.org/officeDocument/2006/relationships/hyperlink" Target="https://www.scie.org.uk/care-providers/coronavirus-covid-19/dementia/care-homes?utm_campaign=11544303_SCIELine%2014%20May&amp;utm_medium=email&amp;utm_source=SOCIAL%20CARE%20INSTITUTE%20FOR%20EXCELLENCE%20&amp;utm_sfid=0030f00002uZUAUAA4&amp;utm_role=Pharmacist&amp;dm_i=4O5,6VFN3,S9B92N,RL3DJ,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feature=youtu.be&amp;v=2Hg1VP-Enw4&amp;app=deskto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youtube.com/watch?v=BPfZgBmcQB8&amp;feature=youtu.be&amp;app=desktop" TargetMode="External"/><Relationship Id="rId5" Type="http://schemas.openxmlformats.org/officeDocument/2006/relationships/hyperlink" Target="https://www.rgptoronto.ca/wp-content/uploads/2019/01/Delirium-prevention-PRINT.pdf" TargetMode="Externa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hyperlink" Target="https://www.bgs.org.uk/sites/default/files/content/attachment/2020-05-04/Falls%20FAQs%20Poster%20for%20Care%20Homes%20May%202020_0.pdf" TargetMode="External"/><Relationship Id="rId13" Type="http://schemas.openxmlformats.org/officeDocument/2006/relationships/hyperlink" Target="https://www.youtube.com/watch?v=m_clTtglbvI" TargetMode="External"/><Relationship Id="rId3" Type="http://schemas.openxmlformats.org/officeDocument/2006/relationships/slide" Target="slide32.xml"/><Relationship Id="rId7" Type="http://schemas.openxmlformats.org/officeDocument/2006/relationships/hyperlink" Target="https://www.youtube.com/playlist?list=PLeePVUq4FvWu9uSwUK8YMwZlVjx1CKp8q" TargetMode="External"/><Relationship Id="rId12" Type="http://schemas.openxmlformats.org/officeDocument/2006/relationships/hyperlink" Target="https://www.youtube.com/watch?v=hHOnv3_ym2U" TargetMode="External"/><Relationship Id="rId17" Type="http://schemas.openxmlformats.org/officeDocument/2006/relationships/image" Target="../media/image41.tiff"/><Relationship Id="rId2" Type="http://schemas.openxmlformats.org/officeDocument/2006/relationships/notesSlide" Target="../notesSlides/notesSlide24.xml"/><Relationship Id="rId16" Type="http://schemas.openxmlformats.org/officeDocument/2006/relationships/hyperlink" Target="https://www.nhs.uk/using-the-nhs/nhs-services/urgent-and-emergency-care/when-to-call-999/" TargetMode="External"/><Relationship Id="rId1" Type="http://schemas.openxmlformats.org/officeDocument/2006/relationships/slideLayout" Target="../slideLayouts/slideLayout2.xml"/><Relationship Id="rId6" Type="http://schemas.openxmlformats.org/officeDocument/2006/relationships/hyperlink" Target="https://www.csp.org.uk/system/files/documents/2020-03/001728_Staying%20Active%20at%20Home_England_A4%20Download_Final.pdf" TargetMode="External"/><Relationship Id="rId11" Type="http://schemas.openxmlformats.org/officeDocument/2006/relationships/hyperlink" Target="https://www.nhsinform.scot/healthy-living/preventing-falls/dealing-with-a-fall/what-to-do-if-you-fall" TargetMode="External"/><Relationship Id="rId5" Type="http://schemas.openxmlformats.org/officeDocument/2006/relationships/hyperlink" Target="https://vimeo.com/showcase/6900217" TargetMode="External"/><Relationship Id="rId15" Type="http://schemas.openxmlformats.org/officeDocument/2006/relationships/hyperlink" Target="https://www.hse.gov.uk/healthservices/moving-handling.htm" TargetMode="External"/><Relationship Id="rId10" Type="http://schemas.openxmlformats.org/officeDocument/2006/relationships/hyperlink" Target="https://mangarhealth.com/uk/news/new-app-launched-to-provide-carers-with-an-interactive-post-falls-assessment-tool/" TargetMode="External"/><Relationship Id="rId4" Type="http://schemas.openxmlformats.org/officeDocument/2006/relationships/hyperlink" Target="https://www.healthylondon.org/resource/accelerated-improvement-resources/enhanced-health-in-care-homes/workforce-training-and-development/falls-prevention/" TargetMode="External"/><Relationship Id="rId9" Type="http://schemas.openxmlformats.org/officeDocument/2006/relationships/hyperlink" Target="http://www.westsuffolkccg.nhs.uk/wp-content/uploads/2018/06/I-STUMBLE.pdf" TargetMode="External"/><Relationship Id="rId14" Type="http://schemas.openxmlformats.org/officeDocument/2006/relationships/hyperlink" Target="https://www.youtube.com/watch?v=-Xun0_yoqe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tru.leeds.ac.uk/purpose/purpose-t/" TargetMode="External"/><Relationship Id="rId7" Type="http://schemas.openxmlformats.org/officeDocument/2006/relationships/hyperlink" Target="https://www.nice.org.uk/about/nice-communities/social-care/quick-guides/helping-to-prevent-pressure-ulcers?utm_medium=webpage&amp;utm_source=toolsr&amp;utm_campaign=quickguides&amp;utm_content=qg16" TargetMode="External"/><Relationship Id="rId2" Type="http://schemas.openxmlformats.org/officeDocument/2006/relationships/hyperlink" Target="http://www.judy-waterlow.co.uk/waterlow_score.htm" TargetMode="External"/><Relationship Id="rId1" Type="http://schemas.openxmlformats.org/officeDocument/2006/relationships/slideLayout" Target="../slideLayouts/slideLayout2.xml"/><Relationship Id="rId6" Type="http://schemas.openxmlformats.org/officeDocument/2006/relationships/hyperlink" Target="https://www.derby.ac.uk/short-courses-cpd/online/free-courses/pressure-ulcer-prevention/" TargetMode="External"/><Relationship Id="rId5" Type="http://schemas.openxmlformats.org/officeDocument/2006/relationships/hyperlink" Target="http://www.reacttoredskin.co.uk/" TargetMode="External"/><Relationship Id="rId4" Type="http://schemas.openxmlformats.org/officeDocument/2006/relationships/hyperlink" Target="https://nhs.stopthepressure.co.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hsnnetwork.com/nwcsp-help-and-advice" TargetMode="External"/><Relationship Id="rId2" Type="http://schemas.openxmlformats.org/officeDocument/2006/relationships/hyperlink" Target="https://www.england.nhs.uk/wp-content/uploads/2020/03/the-framework-for-enhanced-health-in-care-homes-v2-0.pdf" TargetMode="External"/><Relationship Id="rId1" Type="http://schemas.openxmlformats.org/officeDocument/2006/relationships/slideLayout" Target="../slideLayouts/slideLayout2.xml"/><Relationship Id="rId5" Type="http://schemas.openxmlformats.org/officeDocument/2006/relationships/hyperlink" Target="https://www.acceleratecic.com/coronavirus-covid-19/" TargetMode="External"/><Relationship Id="rId4" Type="http://schemas.openxmlformats.org/officeDocument/2006/relationships/hyperlink" Target="https://legsmatter.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publications/covid-19-how-to-work-safely-in-care-homes" TargetMode="External"/><Relationship Id="rId13" Type="http://schemas.openxmlformats.org/officeDocument/2006/relationships/hyperlink" Target="mailto:hlp.londonchnhsmailrequests@nhs.net" TargetMode="External"/><Relationship Id="rId18" Type="http://schemas.openxmlformats.org/officeDocument/2006/relationships/hyperlink" Target="mailto:LCRC@phe.gov.uk" TargetMode="External"/><Relationship Id="rId3" Type="http://schemas.openxmlformats.org/officeDocument/2006/relationships/hyperlink" Target="https://www.nhs.uk/common-health-questions/accidents-first-aid-and-treatments/how-do-i-check-my-pulse/" TargetMode="External"/><Relationship Id="rId21" Type="http://schemas.openxmlformats.org/officeDocument/2006/relationships/hyperlink" Target="https://www.facebook.com/pg/TheQNI/posts/" TargetMode="External"/><Relationship Id="rId7" Type="http://schemas.openxmlformats.org/officeDocument/2006/relationships/hyperlink" Target="https://assets.publishing.service.gov.uk/government/uploads/system/uploads/attachment_data/file/902355/How_to_work_safely_in_care_homes_v5_20_July.pdf" TargetMode="External"/><Relationship Id="rId12" Type="http://schemas.openxmlformats.org/officeDocument/2006/relationships/hyperlink" Target="https://www.coordinatemycare.co.uk/" TargetMode="External"/><Relationship Id="rId17" Type="http://schemas.openxmlformats.org/officeDocument/2006/relationships/hyperlink" Target="https://www.gov.uk/government/publications/coronavirus-covid-19-looking-after-people-who-lack-mental-capacity" TargetMode="External"/><Relationship Id="rId2" Type="http://schemas.openxmlformats.org/officeDocument/2006/relationships/notesSlide" Target="../notesSlides/notesSlide2.xml"/><Relationship Id="rId16" Type="http://schemas.openxmlformats.org/officeDocument/2006/relationships/hyperlink" Target="https://assets.publishing.service.gov.uk/government/uploads/system/uploads/attachment_data/file/878099/Admission_and_Care_of_Residents_during_COVID-19_Incident_in_a_Care_Home.pdf" TargetMode="External"/><Relationship Id="rId20" Type="http://schemas.openxmlformats.org/officeDocument/2006/relationships/hyperlink" Target="https://webapp.mobileappco.org/m/COVID19CARE/?appcode=COVID19CARE&amp;controller=InfoDetailViewController&amp;id=5223054&amp;tab_id=9872509" TargetMode="External"/><Relationship Id="rId1" Type="http://schemas.openxmlformats.org/officeDocument/2006/relationships/slideLayout" Target="../slideLayouts/slideLayout2.xml"/><Relationship Id="rId6" Type="http://schemas.openxmlformats.org/officeDocument/2006/relationships/hyperlink" Target="https://www.nice.org.uk/about/nice-communities/social-care/quick-guides/helping-to-prevent-infection" TargetMode="External"/><Relationship Id="rId11" Type="http://schemas.openxmlformats.org/officeDocument/2006/relationships/hyperlink" Target="https://wessexahsn.org.uk/projects/329/restore2" TargetMode="External"/><Relationship Id="rId5" Type="http://schemas.openxmlformats.org/officeDocument/2006/relationships/hyperlink" Target="https://wessexahsn.org.uk/img/projects/HydrationPoster-1584451329.pdf" TargetMode="External"/><Relationship Id="rId15" Type="http://schemas.openxmlformats.org/officeDocument/2006/relationships/hyperlink" Target="https://londonadass.pamms.co.uk/cxair/servlet/login/internal/login" TargetMode="External"/><Relationship Id="rId10" Type="http://schemas.openxmlformats.org/officeDocument/2006/relationships/hyperlink" Target="https://www.nhs.uk/video/pages/how-to-wash-hands.aspx" TargetMode="External"/><Relationship Id="rId19" Type="http://schemas.openxmlformats.org/officeDocument/2006/relationships/hyperlink" Target="https://www.gov.uk/government/publications/coronavirus-covid-19-admission-and-care-of-people-in-care-homes" TargetMode="External"/><Relationship Id="rId4" Type="http://schemas.openxmlformats.org/officeDocument/2006/relationships/hyperlink" Target="https://www.youtube.com/watch?v=atm-gnobU7o" TargetMode="External"/><Relationship Id="rId9" Type="http://schemas.openxmlformats.org/officeDocument/2006/relationships/hyperlink" Target="https://assets.publishing.service.gov.uk/government/uploads/system/uploads/attachment_data/file/879111/T4_poster_Recommended_PPE_additional_considerations_of_COVID-19.pdf" TargetMode="External"/><Relationship Id="rId14" Type="http://schemas.openxmlformats.org/officeDocument/2006/relationships/hyperlink" Target="https://carehomes.necsu.nhs.uk/register" TargetMode="External"/><Relationship Id="rId22" Type="http://schemas.openxmlformats.org/officeDocument/2006/relationships/hyperlink" Target="https://www.hse.gov.uk/news/riddor-reporting-coronavirus.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ngland.nhs.uk/coronavirus/wp-content/uploads/sites/52/2020/03/COVID-19-response-primary-care-and-community-health-support-care-home-resident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improvement.nhs.uk/documents/2162/sbar-communication-tool.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guidance-on-shielding-and-protecting-extremely-vulnerable-persons-from-covid-1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hyperlink" Target="https://www.cqc.org.uk/guidance-providers/adult-social-care/controlled-drugs-stock-care-homes" TargetMode="External"/><Relationship Id="rId7" Type="http://schemas.openxmlformats.org/officeDocument/2006/relationships/image" Target="../media/image44.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voiceability.org/support-and-help/stopping-over-medication" TargetMode="External"/><Relationship Id="rId4" Type="http://schemas.openxmlformats.org/officeDocument/2006/relationships/hyperlink" Target="https://www.sps.nhs.uk/articles/pharmacy-and-medicines-support-to-care-homes-urgent-system-wide-delivery-mode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hlp.londonchnhsmailrequests@nhs.net" TargetMode="External"/><Relationship Id="rId3" Type="http://schemas.openxmlformats.org/officeDocument/2006/relationships/hyperlink" Target="https://broadbandtest.which.co.uk/" TargetMode="External"/><Relationship Id="rId7" Type="http://schemas.openxmlformats.org/officeDocument/2006/relationships/hyperlink" Target="https://www.digitalsocialcare.co.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England.CareHomesDigital@nhs.net" TargetMode="External"/><Relationship Id="rId5" Type="http://schemas.openxmlformats.org/officeDocument/2006/relationships/hyperlink" Target="https://www.digitalsocialcare.co.uk/digital-social-care-launch-phone-helpline/" TargetMode="External"/><Relationship Id="rId4" Type="http://schemas.openxmlformats.org/officeDocument/2006/relationships/hyperlink" Target="https://www.digitalsocialcare.co.uk/covid-19-guidance/covid-19-microsoft-team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taloss.org/Pages/FAQs/Category/coronavirus-pandemic" TargetMode="External"/><Relationship Id="rId13" Type="http://schemas.openxmlformats.org/officeDocument/2006/relationships/image" Target="../media/image40.png"/><Relationship Id="rId3" Type="http://schemas.openxmlformats.org/officeDocument/2006/relationships/hyperlink" Target="https://assets.publishing.service.gov.uk/government/uploads/system/uploads/attachment_data/file/829884/3-physical-activity-for-adults-and-older-adults.pdf" TargetMode="External"/><Relationship Id="rId7" Type="http://schemas.openxmlformats.org/officeDocument/2006/relationships/hyperlink" Target="http://www.relres.org/helpline/coronavirus/" TargetMode="External"/><Relationship Id="rId12" Type="http://schemas.openxmlformats.org/officeDocument/2006/relationships/hyperlink" Target="https://thenounproject.com/term/mental-health/106178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nhs.uk/live-well/" TargetMode="External"/><Relationship Id="rId11" Type="http://schemas.openxmlformats.org/officeDocument/2006/relationships/hyperlink" Target="https://www.bild.org.uk/wp-content/uploads/2020/04/LDPS-Activity-ideas-for-people-with-learning-disabilities-in-isolation-in-in-patient-units.pdf" TargetMode="External"/><Relationship Id="rId5" Type="http://schemas.openxmlformats.org/officeDocument/2006/relationships/hyperlink" Target="https://healthinnovationnetwork.com/healthy-ageing/maintaining-activities-for-older-adults-during-covid19/" TargetMode="External"/><Relationship Id="rId10" Type="http://schemas.openxmlformats.org/officeDocument/2006/relationships/hyperlink" Target="https://www.bps.org.uk/sites/www.bps.org.uk/files/Policy/Policy%20-%20Files/Death%20and%20grieving%20in%20a%20care%20home%20during%20Covid-19.pdf" TargetMode="External"/><Relationship Id="rId4" Type="http://schemas.openxmlformats.org/officeDocument/2006/relationships/hyperlink" Target="https://www.faithaction.net/campaigns/coronavirus/" TargetMode="External"/><Relationship Id="rId9" Type="http://schemas.openxmlformats.org/officeDocument/2006/relationships/hyperlink" Target="https://www.cruse.org.uk/get-help/coronavirus/coronavirus-what-say-when-someone-grievin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vimeo.com/showcase/6900217" TargetMode="External"/><Relationship Id="rId7" Type="http://schemas.openxmlformats.org/officeDocument/2006/relationships/hyperlink" Target="https://www.rcot.co.uk/about-occupational-therapy/living-well-care-homes-201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generationgames.org.uk/" TargetMode="External"/><Relationship Id="rId5" Type="http://schemas.openxmlformats.org/officeDocument/2006/relationships/hyperlink" Target="https://www.youtube.com/playlist?list=PLeePVUq4FvWu9uSwUK8YMwZlVjx1CKp8q" TargetMode="External"/><Relationship Id="rId4" Type="http://schemas.openxmlformats.org/officeDocument/2006/relationships/hyperlink" Target="https://www.csp.org.uk/system/files/documents/2020-03/001728_Staying%20Active%20at%20Home_England_A4%20Download_Final.pdf" TargetMode="External"/><Relationship Id="rId9" Type="http://schemas.openxmlformats.org/officeDocument/2006/relationships/hyperlink" Target="https://www.mencap.org.uk/about-us/what-we-do/mencap-spor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ahsnnetwork.com/helping-break-unwelcome-news" TargetMode="External"/><Relationship Id="rId5" Type="http://schemas.openxmlformats.org/officeDocument/2006/relationships/hyperlink" Target="https://www.vitaltalk.org/guides/covid-19-communication-skills/" TargetMode="External"/><Relationship Id="rId4" Type="http://schemas.openxmlformats.org/officeDocument/2006/relationships/hyperlink" Target="https://www.realtalktraining.co.uk/covid19-evidence-based-advice-difficult-conversation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autism.org.uk/about/strategies/social-stories-comic-strips.aspx" TargetMode="External"/><Relationship Id="rId3" Type="http://schemas.openxmlformats.org/officeDocument/2006/relationships/hyperlink" Target="https://www.gov.uk/government/publications/visiting-care-homes-during-coronavirus/update-on-policies-for-visiting-arrangements-in-care-homes" TargetMode="External"/><Relationship Id="rId7" Type="http://schemas.openxmlformats.org/officeDocument/2006/relationships/hyperlink" Target="https://www.nhs.uk/conditions/coronavirus-covid-19/symptoms/" TargetMode="External"/><Relationship Id="rId12" Type="http://schemas.openxmlformats.org/officeDocument/2006/relationships/hyperlink" Target="https://storage.googleapis.com/johns-campaign.appspot.com/docs/external/mha-visiting-a-relative-who-has-dementia-living-in-a-care-home.pdf?GoogleAccessId=firebase-adminsdk-zy781@johns-campaign.iam.gserviceaccount.com&amp;Expires=4102444800&amp;Signature=BJ34VAEpUW3pOsNBym6MdWIiGtW0D6CR7zsWMeSfeOh/qxDZlq11m48UGjeU%2BBYOCh4HkJsQTBPh1K2c83Y6iyrReL1NNLzkCLWqYSulLZ1sD0u3UFDNglwkX9%2B5Fbn66YOfvYU29joWtkijr5cQ3PO/ynp4MK7v%2B26U6HnNLwaMvVIo/7Em9TEQ7PCDt%2BJXS%2B9S4rKllKWFLDuOL0dc5oJaS6bs3NLBs1JzElWU2op6/TBBTW8dkCKHetAskVrln1Ji26e/IclqYq1XgfjhGtRR/Js8X4EZxXKRrKwXM7XkxWot6tOWZ81kZzRTaWoisdkrGlJ12yOB042htTd0yA%3D%3D"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slide" Target="slide5.xml"/><Relationship Id="rId11" Type="http://schemas.openxmlformats.org/officeDocument/2006/relationships/hyperlink" Target="https://www.bgs.org.uk/resources/covid-19-managing-the-covid-19-pandemic-in-care-homes" TargetMode="External"/><Relationship Id="rId5" Type="http://schemas.openxmlformats.org/officeDocument/2006/relationships/slide" Target="slide11.xml"/><Relationship Id="rId15" Type="http://schemas.openxmlformats.org/officeDocument/2006/relationships/hyperlink" Target="https://www.england.nhs.uk/coronavirus/wp-content/uploads/sites/52/2020/03/C0524-visiting-healthcare-inpatient-settings-5-June-2020.pdf" TargetMode="External"/><Relationship Id="rId10" Type="http://schemas.openxmlformats.org/officeDocument/2006/relationships/hyperlink" Target="https://careprovideralliance.org.uk/coronavirus-visitors-protocol" TargetMode="External"/><Relationship Id="rId4" Type="http://schemas.openxmlformats.org/officeDocument/2006/relationships/slide" Target="slide36.xml"/><Relationship Id="rId9" Type="http://schemas.openxmlformats.org/officeDocument/2006/relationships/image" Target="../media/image49.svg"/><Relationship Id="rId14" Type="http://schemas.openxmlformats.org/officeDocument/2006/relationships/hyperlink" Target="https://www.england.nhs.uk/coronavirus/wp-content/uploads/sites/52/2020/03/C0393-clinical-guide-for-supporting-compassionate-visiting-arrangements-11-may-2020.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coordinatemycare.co.uk/for-healthcare-professionals/training/" TargetMode="External"/><Relationship Id="rId3" Type="http://schemas.openxmlformats.org/officeDocument/2006/relationships/hyperlink" Target="https://www.coordinatemycare.co.uk/mycmc/" TargetMode="External"/><Relationship Id="rId7" Type="http://schemas.openxmlformats.org/officeDocument/2006/relationships/hyperlink" Target="https://www.coordinatemycare.co.uk/joining-cm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coordinatemycare@nhs.net" TargetMode="External"/><Relationship Id="rId11" Type="http://schemas.openxmlformats.org/officeDocument/2006/relationships/image" Target="../media/image50.png"/><Relationship Id="rId5" Type="http://schemas.openxmlformats.org/officeDocument/2006/relationships/hyperlink" Target="https://www.coordinatemycare.co.uk/mycmc-guides-staff-in-care-homes" TargetMode="External"/><Relationship Id="rId10" Type="http://schemas.openxmlformats.org/officeDocument/2006/relationships/hyperlink" Target="https://healthinnovationnetwork.com/wp-content/uploads/2020/05/HIN-CMC-Implementation-Guide-for-Care-Homes-2020-Final.pdf" TargetMode="External"/><Relationship Id="rId4" Type="http://schemas.openxmlformats.org/officeDocument/2006/relationships/hyperlink" Target="http://www.coordinatemycare.co.uk/joining-cmc" TargetMode="External"/><Relationship Id="rId9" Type="http://schemas.openxmlformats.org/officeDocument/2006/relationships/hyperlink" Target="https://www.skillsforcare.org.uk/Documents/Learning-and-development/Ongoing-learning-and-development/End-of-life-care/End-of-life-care-support-during-the-COVID-19-pandemic.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nice.org.uk/guidance/ng163" TargetMode="External"/><Relationship Id="rId3" Type="http://schemas.openxmlformats.org/officeDocument/2006/relationships/image" Target="../media/image19.png"/><Relationship Id="rId7" Type="http://schemas.openxmlformats.org/officeDocument/2006/relationships/hyperlink" Target="https://elearning.rcgp.org.uk/pluginfile.php/149457/mod_page/content/22/COVID%20Community%20symptom%20control%20and%20end%20of%20life%20care%20for%20General%20Practice%20FINAL%20v2.docx.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relres.org/wp-content/uploads/endoflife.pdf" TargetMode="External"/><Relationship Id="rId5" Type="http://schemas.openxmlformats.org/officeDocument/2006/relationships/hyperlink" Target="https://www.skillsforcare.org.uk/Documents/Learning-and-development/Ongoing-learning-and-development/End-of-life-care/End-of-life-care-support-during-the-COVID-19-pandemic.pdf" TargetMode="External"/><Relationship Id="rId4" Type="http://schemas.openxmlformats.org/officeDocument/2006/relationships/hyperlink" Target="https://www.england.nhs.uk/coronavirus/wp-content/uploads/sites/52/2020/03/C0393-clinical-guide-for-supporting-compassionate-visiting-arrangements-11-may-2020.pdf" TargetMode="External"/><Relationship Id="rId9" Type="http://schemas.openxmlformats.org/officeDocument/2006/relationships/hyperlink" Target="http://radiant.nhs.uk/uploads/2/7/2/5/27254761/ravi_et_al__2020__end_of_life_and_palliative_care_guidance_on_covid-19_and_intellectual_disabilit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hyperlink" Target="https://www.youtube.com/watch?v=atm-gnobU7o" TargetMode="External"/><Relationship Id="rId4" Type="http://schemas.openxmlformats.org/officeDocument/2006/relationships/hyperlink" Target="https://www.nhs.uk/common-health-questions/accidents-first-aid-and-treatments/how-do-i-check-my-puls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hospiceuk.org/docs/default-source/What-We-Offer/Care-Support-Programmes/Care-after-death/rnvoead-special-covid-19-edition-final_2.pdf?sfvrsn=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england.nhs.uk/learning-disabilities/improving-health/mortality-review/" TargetMode="Externa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www.gov.uk/government/publications/coronavirus-covid-19-verification-of-death-in-times-of-emergency/coronavirus-covid-19-verifying-death-in-times-of-emergenc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gov.uk/government/publications/covid-19-guidance-for-care-of-the-deceased/guidance-for-care-of-the-deceased-with-suspected-or-confirmed-coronavirus-covid-19" TargetMode="External"/><Relationship Id="rId4" Type="http://schemas.openxmlformats.org/officeDocument/2006/relationships/hyperlink" Target="https://www.gov.uk/government/publications/wuhan-novel-coronavirus-infection-prevention-and-control/covid-19-personal-protective-equipment-ppe"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moneyadviceservice.org.uk/" TargetMode="External"/><Relationship Id="rId3" Type="http://schemas.openxmlformats.org/officeDocument/2006/relationships/hyperlink" Target="https://www.good-thinking.uk/resources/your-local-crisis-line/" TargetMode="External"/><Relationship Id="rId7" Type="http://schemas.openxmlformats.org/officeDocument/2006/relationships/hyperlink" Target="https://webchat.moneyadviceservice.org.uk/newchat/chat.aspx?domain=www.moneyadviceservice.org.uk&amp;_ga=2.140429041.394809734.1588085879-98373926.1587556513"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nhs.uk/service-search/other-services/Psychological%20therapy%20(NHS%20IAPT)/LocationSearch/396" TargetMode="External"/><Relationship Id="rId5" Type="http://schemas.openxmlformats.org/officeDocument/2006/relationships/hyperlink" Target="https://people.nhs.uk/guides/bereavement-support-during-covid-19/" TargetMode="External"/><Relationship Id="rId4" Type="http://schemas.openxmlformats.org/officeDocument/2006/relationships/hyperlink" Target="https://www.good-thinking.uk/urgent-support/" TargetMode="External"/><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8" Type="http://schemas.openxmlformats.org/officeDocument/2006/relationships/hyperlink" Target="https://www.fom.ac.uk/wp-content/uploads/Risk-Reduction-Framework-for-NHS-staff-at-risk-of-COVID-19-infection-12-05-20.pdf" TargetMode="External"/><Relationship Id="rId13" Type="http://schemas.openxmlformats.org/officeDocument/2006/relationships/hyperlink" Target="https://www.psychologytools.com/articles/free-guide-to-living-with-worry-and-anxiety-amidst-global-uncertainty/" TargetMode="External"/><Relationship Id="rId18" Type="http://schemas.openxmlformats.org/officeDocument/2006/relationships/hyperlink" Target="https://www.good-thinking.uk/coronavirus/how-to/" TargetMode="External"/><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v=Axgs0A76k3Y&amp;feature=youtu.be" TargetMode="External"/><Relationship Id="rId12" Type="http://schemas.openxmlformats.org/officeDocument/2006/relationships/hyperlink" Target="http://www.mind.org.uk/workplace/mental-health-at-work/taking-care-of-your-staff/" TargetMode="External"/><Relationship Id="rId17" Type="http://schemas.openxmlformats.org/officeDocument/2006/relationships/hyperlink" Target="https://workforce.adultsocialcare.uk/join" TargetMode="External"/><Relationship Id="rId2" Type="http://schemas.openxmlformats.org/officeDocument/2006/relationships/notesSlide" Target="../notesSlides/notesSlide39.xml"/><Relationship Id="rId16" Type="http://schemas.openxmlformats.org/officeDocument/2006/relationships/hyperlink" Target="https://uclpartners.com/work/whats-best-for-lily-end-of-life-training-for-care-home-staff/" TargetMode="External"/><Relationship Id="rId1" Type="http://schemas.openxmlformats.org/officeDocument/2006/relationships/slideLayout" Target="../slideLayouts/slideLayout2.xml"/><Relationship Id="rId6" Type="http://schemas.openxmlformats.org/officeDocument/2006/relationships/hyperlink" Target="https://onboarding.sleepio.com/sleepio/care-access/77#1/1" TargetMode="External"/><Relationship Id="rId11" Type="http://schemas.openxmlformats.org/officeDocument/2006/relationships/hyperlink" Target="https://pscentre.org/wp-content/uploads/2020/02/MHPSS-in-nCoV-2020_ENG-1.pdf" TargetMode="External"/><Relationship Id="rId5" Type="http://schemas.openxmlformats.org/officeDocument/2006/relationships/hyperlink" Target="https://onboarding.trydaylight.com/daylight/care-access/100#1/1" TargetMode="External"/><Relationship Id="rId15" Type="http://schemas.openxmlformats.org/officeDocument/2006/relationships/hyperlink" Target="https://www.skillsforcare.org.uk/Documents/Leadership-and-management/Resilience/Building-your-own-health-resilience-and-wellbeing-WEB.pdf" TargetMode="External"/><Relationship Id="rId10" Type="http://schemas.openxmlformats.org/officeDocument/2006/relationships/hyperlink" Target="http://www.hse.gov.uk/gohomehealthy/assets/docs/StressTalkingToolkit.pdf" TargetMode="External"/><Relationship Id="rId4" Type="http://schemas.openxmlformats.org/officeDocument/2006/relationships/image" Target="../media/image40.png"/><Relationship Id="rId9" Type="http://schemas.openxmlformats.org/officeDocument/2006/relationships/hyperlink" Target="https://www.rcpsych.ac.uk/docs/default-source/about-us/covid-19/risk_assessment_tool_covid19.pdf" TargetMode="External"/><Relationship Id="rId14" Type="http://schemas.openxmlformats.org/officeDocument/2006/relationships/hyperlink" Target="https://www.youtube.com/watch?v=vinh0lIG1p0"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digitalsocialcare.co.uk/latest-guidance/registering-for-the-data-security-and-protection-toolki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mailto:hlp.londonchnhsmailrequests@nhs.net" TargetMode="External"/><Relationship Id="rId4" Type="http://schemas.openxmlformats.org/officeDocument/2006/relationships/hyperlink" Target="https://www.dsptoolkit.nhs.uk/"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86217/Best_practice_hand_wash.pdf" TargetMode="External"/><Relationship Id="rId13" Type="http://schemas.openxmlformats.org/officeDocument/2006/relationships/image" Target="../media/image14.png"/><Relationship Id="rId3" Type="http://schemas.openxmlformats.org/officeDocument/2006/relationships/hyperlink" Target="https://www.nice.org.uk/about/nice-communities/social-care/quick-guides/helping-to-prevent-infection" TargetMode="External"/><Relationship Id="rId7"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12" Type="http://schemas.openxmlformats.org/officeDocument/2006/relationships/hyperlink" Target="https://assets.publishing.service.gov.uk/government/uploads/system/uploads/attachment_data/file/877530/Best_Practice_hand_wash.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1" Type="http://schemas.openxmlformats.org/officeDocument/2006/relationships/hyperlink" Target="https://www.nhs.uk/video/pages/how-to-wash-hands.aspx" TargetMode="External"/><Relationship Id="rId5" Type="http://schemas.openxmlformats.org/officeDocument/2006/relationships/hyperlink" Target="https://www.gov.uk/government/publications/covid-19-how-to-work-safely-in-care-homes" TargetMode="External"/><Relationship Id="rId10" Type="http://schemas.openxmlformats.org/officeDocument/2006/relationships/hyperlink" Target="https://assets.publishing.service.gov.uk/government/uploads/system/uploads/attachment_data/file/879111/T4_poster_Recommended_PPE_additional_considerations_of_COVID-19.pdf" TargetMode="External"/><Relationship Id="rId4" Type="http://schemas.openxmlformats.org/officeDocument/2006/relationships/hyperlink" Target="https://assets.publishing.service.gov.uk/government/uploads/system/uploads/attachment_data/file/880094/PHE_11651_COVID-19_How_to_work_safely_in_care_homes.pdf" TargetMode="External"/><Relationship Id="rId9" Type="http://schemas.openxmlformats.org/officeDocument/2006/relationships/hyperlink" Target="https://assets.publishing.service.gov.uk/government/uploads/system/uploads/attachment_data/file/902355/How_to_work_safely_in_care_homes_v5_20_July.pdf" TargetMode="Externa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78099/Admission_and_Care_of_Residents_during_COVID-19_Incident_in_a_Care_Hom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ssets.publishing.service.gov.uk/government/uploads/system/uploads/attachment_data/file/879221/Coronavirus__COVID-19__-_personal_protective_equipment__PPE__pla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zY50PPmsvE&amp;feature=youtu.be"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ov.uk/government/publications/wuhan-novel-coronavirus-infection-prevention-and-control/covid-19-personal-protective-equipment-ppe" TargetMode="External"/><Relationship Id="rId4" Type="http://schemas.openxmlformats.org/officeDocument/2006/relationships/hyperlink" Target="https://www.gov.uk/government/publications/covid-19-how-to-work-safely-in-care-hom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zY50PPmsvE&amp;feature=youtu.be" TargetMode="Externa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v.uk/government/publications/wuhan-novel-coronavirus-infection-prevention-and-control/covid-19-personal-protective-equipment-ppe" TargetMode="External"/><Relationship Id="rId5" Type="http://schemas.openxmlformats.org/officeDocument/2006/relationships/image" Target="../media/image14.png"/><Relationship Id="rId4" Type="http://schemas.openxmlformats.org/officeDocument/2006/relationships/hyperlink" Target="https://www.gov.uk/government/publications/covid-19-how-to-work-safely-in-care-hom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how-to-wear-and-make-a-cloth-face-covering/how-to-wear-and-make-a-cloth-face-covering" TargetMode="External"/><Relationship Id="rId7" Type="http://schemas.openxmlformats.org/officeDocument/2006/relationships/hyperlink" Target="https://assets.publishing.service.gov.uk/government/uploads/system/uploads/attachment_data/file/902355/How_to_work_safely_in_care_homes_v5_20_July.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keepsafe.org.uk/posters" TargetMode="External"/><Relationship Id="rId5" Type="http://schemas.openxmlformats.org/officeDocument/2006/relationships/hyperlink" Target="https://www.gov.uk/government/publications/face-coverings-when-to-wear-one-and-how-to-make-your-own/face-coverings-when-to-wear-one-and-how-to-make-your-own" TargetMode="External"/><Relationship Id="rId4" Type="http://schemas.openxmlformats.org/officeDocument/2006/relationships/hyperlink" Target="https://www.gov.uk/government/publications/wuhan-novel-coronavirus-infection-prevention-and-control/new-government-recommendations-for-england-nhs-hospital-trusts-and-private-hospital-provi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51" y="2378793"/>
            <a:ext cx="10977577" cy="1102495"/>
          </a:xfrm>
        </p:spPr>
        <p:txBody>
          <a:bodyPr/>
          <a:lstStyle/>
          <a:p>
            <a:r>
              <a:rPr lang="en-GB" b="1" dirty="0"/>
              <a:t>London Care Home Resource Pack </a:t>
            </a:r>
          </a:p>
        </p:txBody>
      </p:sp>
      <p:sp>
        <p:nvSpPr>
          <p:cNvPr id="3" name="Subtitle 2"/>
          <p:cNvSpPr>
            <a:spLocks noGrp="1"/>
          </p:cNvSpPr>
          <p:nvPr>
            <p:ph type="subTitle" idx="1"/>
          </p:nvPr>
        </p:nvSpPr>
        <p:spPr>
          <a:xfrm>
            <a:off x="622751" y="3481288"/>
            <a:ext cx="11284183" cy="2043239"/>
          </a:xfrm>
        </p:spPr>
        <p:txBody>
          <a:bodyPr/>
          <a:lstStyle/>
          <a:p>
            <a:r>
              <a:rPr lang="en-GB" dirty="0">
                <a:solidFill>
                  <a:srgbClr val="0070C0"/>
                </a:solidFill>
              </a:rPr>
              <a:t>Proposed publication date: 15</a:t>
            </a:r>
            <a:r>
              <a:rPr lang="en-GB" baseline="30000" dirty="0">
                <a:solidFill>
                  <a:srgbClr val="0070C0"/>
                </a:solidFill>
              </a:rPr>
              <a:t> </a:t>
            </a:r>
            <a:r>
              <a:rPr lang="en-GB" dirty="0">
                <a:solidFill>
                  <a:srgbClr val="0070C0"/>
                </a:solidFill>
              </a:rPr>
              <a:t>September 2020</a:t>
            </a:r>
          </a:p>
          <a:p>
            <a:r>
              <a:rPr lang="en-GB" dirty="0">
                <a:solidFill>
                  <a:srgbClr val="0070C0"/>
                </a:solidFill>
              </a:rPr>
              <a:t>Version 3.2</a:t>
            </a:r>
          </a:p>
          <a:p>
            <a:r>
              <a:rPr lang="en-GB" dirty="0">
                <a:solidFill>
                  <a:srgbClr val="0070C0"/>
                </a:solidFill>
              </a:rPr>
              <a:t>Review Date: 15</a:t>
            </a:r>
            <a:r>
              <a:rPr lang="en-GB" baseline="30000" dirty="0">
                <a:solidFill>
                  <a:srgbClr val="0070C0"/>
                </a:solidFill>
              </a:rPr>
              <a:t> </a:t>
            </a:r>
            <a:r>
              <a:rPr lang="en-GB" dirty="0">
                <a:solidFill>
                  <a:srgbClr val="0070C0"/>
                </a:solidFill>
              </a:rPr>
              <a:t>October 2020</a:t>
            </a:r>
          </a:p>
          <a:p>
            <a:r>
              <a:rPr lang="en-GB" dirty="0">
                <a:solidFill>
                  <a:srgbClr val="0070C0"/>
                </a:solidFill>
                <a:latin typeface="Arial" panose="020B0604020202020204" pitchFamily="34" charset="0"/>
                <a:cs typeface="Arial" panose="020B0604020202020204" pitchFamily="34" charset="0"/>
              </a:rPr>
              <a:t>If you are reading this guidance after 15</a:t>
            </a:r>
            <a:r>
              <a:rPr lang="en-GB" baseline="30000" dirty="0">
                <a:solidFill>
                  <a:srgbClr val="0070C0"/>
                </a:solidFill>
                <a:latin typeface="Arial" panose="020B0604020202020204" pitchFamily="34" charset="0"/>
                <a:cs typeface="Arial" panose="020B0604020202020204" pitchFamily="34" charset="0"/>
              </a:rPr>
              <a:t> </a:t>
            </a:r>
            <a:r>
              <a:rPr lang="en-GB" dirty="0">
                <a:solidFill>
                  <a:srgbClr val="0070C0"/>
                </a:solidFill>
                <a:latin typeface="Arial" panose="020B0604020202020204" pitchFamily="34" charset="0"/>
                <a:cs typeface="Arial" panose="020B0604020202020204" pitchFamily="34" charset="0"/>
              </a:rPr>
              <a:t>October, please check to see if there is an updated version.</a:t>
            </a:r>
          </a:p>
          <a:p>
            <a:endParaRPr lang="en-GB" dirty="0">
              <a:solidFill>
                <a:srgbClr val="FF0000"/>
              </a:solidFill>
            </a:endParaRPr>
          </a:p>
          <a:p>
            <a:r>
              <a:rPr lang="en-GB" sz="1200" i="1" dirty="0">
                <a:solidFill>
                  <a:schemeClr val="bg2"/>
                </a:solidFill>
              </a:rPr>
              <a:t>This London guide is designed to complement and not replace local guidance and professional judgement. It will be updated to align with other national and regional guidance once published.</a:t>
            </a:r>
            <a:endParaRPr lang="en-GB" sz="1200" dirty="0">
              <a:solidFill>
                <a:schemeClr val="bg2"/>
              </a:solidFill>
            </a:endParaRPr>
          </a:p>
          <a:p>
            <a:endParaRPr lang="en-GB" dirty="0"/>
          </a:p>
        </p:txBody>
      </p:sp>
      <p:pic>
        <p:nvPicPr>
          <p:cNvPr id="1027" name="Picture 15">
            <a:extLst>
              <a:ext uri="{FF2B5EF4-FFF2-40B4-BE49-F238E27FC236}">
                <a16:creationId xmlns:a16="http://schemas.microsoft.com/office/drawing/2014/main" id="{845AAB96-735C-45BB-A66E-4D64DC57E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172" y="185599"/>
            <a:ext cx="15938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8D7A3B5-B46F-448F-B8CB-E0B61CC92E34}"/>
              </a:ext>
            </a:extLst>
          </p:cNvPr>
          <p:cNvPicPr>
            <a:picLocks noChangeAspect="1"/>
          </p:cNvPicPr>
          <p:nvPr/>
        </p:nvPicPr>
        <p:blipFill>
          <a:blip r:embed="rId3"/>
          <a:stretch>
            <a:fillRect/>
          </a:stretch>
        </p:blipFill>
        <p:spPr>
          <a:xfrm>
            <a:off x="8553598" y="1162376"/>
            <a:ext cx="1833564" cy="795338"/>
          </a:xfrm>
          <a:prstGeom prst="rect">
            <a:avLst/>
          </a:prstGeom>
        </p:spPr>
      </p:pic>
      <p:pic>
        <p:nvPicPr>
          <p:cNvPr id="4" name="Picture 3">
            <a:extLst>
              <a:ext uri="{FF2B5EF4-FFF2-40B4-BE49-F238E27FC236}">
                <a16:creationId xmlns:a16="http://schemas.microsoft.com/office/drawing/2014/main" id="{AFF68D8D-1784-4DA6-8A19-864320A4C0C2}"/>
              </a:ext>
            </a:extLst>
          </p:cNvPr>
          <p:cNvPicPr>
            <a:picLocks noChangeAspect="1"/>
          </p:cNvPicPr>
          <p:nvPr/>
        </p:nvPicPr>
        <p:blipFill>
          <a:blip r:embed="rId4"/>
          <a:stretch>
            <a:fillRect/>
          </a:stretch>
        </p:blipFill>
        <p:spPr>
          <a:xfrm>
            <a:off x="8710816" y="171676"/>
            <a:ext cx="1430380" cy="771801"/>
          </a:xfrm>
          <a:prstGeom prst="rect">
            <a:avLst/>
          </a:prstGeom>
        </p:spPr>
      </p:pic>
      <p:pic>
        <p:nvPicPr>
          <p:cNvPr id="12" name="Picture 11">
            <a:extLst>
              <a:ext uri="{FF2B5EF4-FFF2-40B4-BE49-F238E27FC236}">
                <a16:creationId xmlns:a16="http://schemas.microsoft.com/office/drawing/2014/main" id="{79FA6E8F-69A8-47EF-8268-214B802AFC89}"/>
              </a:ext>
            </a:extLst>
          </p:cNvPr>
          <p:cNvPicPr>
            <a:picLocks noChangeAspect="1"/>
          </p:cNvPicPr>
          <p:nvPr/>
        </p:nvPicPr>
        <p:blipFill>
          <a:blip r:embed="rId5"/>
          <a:stretch>
            <a:fillRect/>
          </a:stretch>
        </p:blipFill>
        <p:spPr>
          <a:xfrm>
            <a:off x="10630563" y="1154251"/>
            <a:ext cx="1145171" cy="689541"/>
          </a:xfrm>
          <a:prstGeom prst="rect">
            <a:avLst/>
          </a:prstGeom>
        </p:spPr>
      </p:pic>
      <p:sp>
        <p:nvSpPr>
          <p:cNvPr id="6" name="TextBox 5">
            <a:extLst>
              <a:ext uri="{FF2B5EF4-FFF2-40B4-BE49-F238E27FC236}">
                <a16:creationId xmlns:a16="http://schemas.microsoft.com/office/drawing/2014/main" id="{6D8B2536-9E52-4B48-998B-B529A2358A53}"/>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pic>
        <p:nvPicPr>
          <p:cNvPr id="9" name="Picture 8">
            <a:extLst>
              <a:ext uri="{FF2B5EF4-FFF2-40B4-BE49-F238E27FC236}">
                <a16:creationId xmlns:a16="http://schemas.microsoft.com/office/drawing/2014/main" id="{313FDD16-93EC-42B7-8081-6C23DEEC0A9A}"/>
              </a:ext>
            </a:extLst>
          </p:cNvPr>
          <p:cNvPicPr>
            <a:picLocks noChangeAspect="1"/>
          </p:cNvPicPr>
          <p:nvPr/>
        </p:nvPicPr>
        <p:blipFill>
          <a:blip r:embed="rId6"/>
          <a:stretch>
            <a:fillRect/>
          </a:stretch>
        </p:blipFill>
        <p:spPr>
          <a:xfrm>
            <a:off x="5569590" y="276040"/>
            <a:ext cx="1083898" cy="819801"/>
          </a:xfrm>
          <a:prstGeom prst="rect">
            <a:avLst/>
          </a:prstGeom>
        </p:spPr>
      </p:pic>
      <p:pic>
        <p:nvPicPr>
          <p:cNvPr id="13" name="Picture 12">
            <a:extLst>
              <a:ext uri="{FF2B5EF4-FFF2-40B4-BE49-F238E27FC236}">
                <a16:creationId xmlns:a16="http://schemas.microsoft.com/office/drawing/2014/main" id="{01AE1BD4-F766-420E-91F3-8A186A999C55}"/>
              </a:ext>
            </a:extLst>
          </p:cNvPr>
          <p:cNvPicPr/>
          <p:nvPr/>
        </p:nvPicPr>
        <p:blipFill>
          <a:blip r:embed="rId7">
            <a:extLst>
              <a:ext uri="{28A0092B-C50C-407E-A947-70E740481C1C}">
                <a14:useLocalDpi xmlns:a14="http://schemas.microsoft.com/office/drawing/2010/main" val="0"/>
              </a:ext>
            </a:extLst>
          </a:blip>
          <a:stretch>
            <a:fillRect/>
          </a:stretch>
        </p:blipFill>
        <p:spPr>
          <a:xfrm>
            <a:off x="3138453" y="293394"/>
            <a:ext cx="1099655" cy="887623"/>
          </a:xfrm>
          <a:prstGeom prst="rect">
            <a:avLst/>
          </a:prstGeom>
        </p:spPr>
      </p:pic>
      <p:pic>
        <p:nvPicPr>
          <p:cNvPr id="10" name="Picture 9">
            <a:extLst>
              <a:ext uri="{FF2B5EF4-FFF2-40B4-BE49-F238E27FC236}">
                <a16:creationId xmlns:a16="http://schemas.microsoft.com/office/drawing/2014/main" id="{9DF73601-14C2-425F-A22D-4ACD044F74F2}"/>
              </a:ext>
            </a:extLst>
          </p:cNvPr>
          <p:cNvPicPr>
            <a:picLocks noChangeAspect="1"/>
          </p:cNvPicPr>
          <p:nvPr/>
        </p:nvPicPr>
        <p:blipFill>
          <a:blip r:embed="rId8"/>
          <a:stretch>
            <a:fillRect/>
          </a:stretch>
        </p:blipFill>
        <p:spPr>
          <a:xfrm>
            <a:off x="4342005" y="293393"/>
            <a:ext cx="900009" cy="887624"/>
          </a:xfrm>
          <a:prstGeom prst="rect">
            <a:avLst/>
          </a:prstGeom>
        </p:spPr>
      </p:pic>
      <p:sp>
        <p:nvSpPr>
          <p:cNvPr id="8" name="TextBox 7">
            <a:extLst>
              <a:ext uri="{FF2B5EF4-FFF2-40B4-BE49-F238E27FC236}">
                <a16:creationId xmlns:a16="http://schemas.microsoft.com/office/drawing/2014/main" id="{A11B4C3E-BFBE-4556-9C30-23AC4492B394}"/>
              </a:ext>
            </a:extLst>
          </p:cNvPr>
          <p:cNvSpPr txBox="1"/>
          <p:nvPr/>
        </p:nvSpPr>
        <p:spPr>
          <a:xfrm>
            <a:off x="622751" y="5122876"/>
            <a:ext cx="8812306" cy="307777"/>
          </a:xfrm>
          <a:prstGeom prst="rect">
            <a:avLst/>
          </a:prstGeom>
          <a:noFill/>
        </p:spPr>
        <p:txBody>
          <a:bodyPr wrap="square" rtlCol="0">
            <a:spAutoFit/>
          </a:bodyPr>
          <a:lstStyle/>
          <a:p>
            <a:r>
              <a:rPr lang="en-GB" sz="1400" dirty="0">
                <a:solidFill>
                  <a:srgbClr val="005EB8"/>
                </a:solidFill>
                <a:latin typeface="Arial" panose="020B0604020202020204" pitchFamily="34" charset="0"/>
                <a:cs typeface="Arial" panose="020B0604020202020204" pitchFamily="34" charset="0"/>
              </a:rPr>
              <a:t>You can provide feedback on this pack </a:t>
            </a:r>
            <a:r>
              <a:rPr lang="en-GB" sz="1400" dirty="0">
                <a:solidFill>
                  <a:srgbClr val="005EB8"/>
                </a:solidFill>
                <a:latin typeface="Arial" panose="020B0604020202020204" pitchFamily="34" charset="0"/>
                <a:cs typeface="Arial" panose="020B0604020202020204" pitchFamily="34" charset="0"/>
                <a:hlinkClick r:id="rId9"/>
              </a:rPr>
              <a:t>here</a:t>
            </a:r>
            <a:r>
              <a:rPr lang="en-GB" sz="1400" dirty="0">
                <a:solidFill>
                  <a:srgbClr val="005EB8"/>
                </a:solidFill>
                <a:latin typeface="Arial" panose="020B0604020202020204" pitchFamily="34" charset="0"/>
                <a:cs typeface="Arial" panose="020B0604020202020204" pitchFamily="34" charset="0"/>
              </a:rPr>
              <a:t> or contact: </a:t>
            </a:r>
            <a:r>
              <a:rPr lang="en-GB" sz="1400" u="sng" dirty="0">
                <a:latin typeface="Arial" panose="020B0604020202020204" pitchFamily="34" charset="0"/>
                <a:cs typeface="Arial" panose="020B0604020202020204" pitchFamily="34" charset="0"/>
                <a:hlinkClick r:id="rId10"/>
              </a:rPr>
              <a:t>england.ehchprogramme@nhs.net</a:t>
            </a:r>
            <a:r>
              <a:rPr lang="en-GB" sz="1400" b="1" dirty="0"/>
              <a:t> </a:t>
            </a:r>
            <a:endParaRPr lang="en-GB" sz="14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55856F3C-FDAB-4CA6-A325-EEDB114E7A3E}"/>
              </a:ext>
            </a:extLst>
          </p:cNvPr>
          <p:cNvSpPr txBox="1">
            <a:spLocks/>
          </p:cNvSpPr>
          <p:nvPr/>
        </p:nvSpPr>
        <p:spPr>
          <a:xfrm>
            <a:off x="168338" y="134694"/>
            <a:ext cx="10977577" cy="110249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600" b="1" dirty="0"/>
              <a:t>Produced by</a:t>
            </a:r>
          </a:p>
          <a:p>
            <a:r>
              <a:rPr lang="en-GB" sz="1600" b="1" dirty="0"/>
              <a:t>Healthy London Partnership</a:t>
            </a:r>
          </a:p>
          <a:p>
            <a:r>
              <a:rPr lang="en-GB" sz="1600" b="1" dirty="0"/>
              <a:t>and NHSE/I</a:t>
            </a:r>
          </a:p>
          <a:p>
            <a:r>
              <a:rPr lang="en-GB" sz="1600" b="1" dirty="0"/>
              <a:t>in partnership</a:t>
            </a:r>
          </a:p>
          <a:p>
            <a:r>
              <a:rPr lang="en-GB" sz="1600" b="1" dirty="0"/>
              <a:t>with </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30809" y="193407"/>
            <a:ext cx="9283753" cy="1145536"/>
          </a:xfrm>
        </p:spPr>
        <p:txBody>
          <a:bodyPr/>
          <a:lstStyle/>
          <a:p>
            <a:r>
              <a:rPr lang="en-GB" sz="3200" dirty="0"/>
              <a:t>What to do when you suspect someone has Covid-19 symptoms </a:t>
            </a:r>
          </a:p>
        </p:txBody>
      </p:sp>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5425899" y="5998705"/>
            <a:ext cx="6410280" cy="64385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COVID-19 Infection prevention and control (IPC):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British Geriatrics Society - Managing COVID-19 Pandemic in Care Homes: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A8F22D73-0A5F-4540-8B7C-4C3ABB8C3A74}"/>
              </a:ext>
            </a:extLst>
          </p:cNvPr>
          <p:cNvSpPr/>
          <p:nvPr/>
        </p:nvSpPr>
        <p:spPr>
          <a:xfrm>
            <a:off x="609601" y="1189460"/>
            <a:ext cx="11150378" cy="3017925"/>
          </a:xfrm>
          <a:prstGeom prst="rect">
            <a:avLst/>
          </a:prstGeom>
          <a:solidFill>
            <a:srgbClr val="FFFF6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rPr>
              <a:t>The NHS and PHE definition for COVID-19 infection is the following:</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400" b="0" i="0" u="none" strike="noStrike" kern="1200" cap="none" spc="0" normalizeH="0" baseline="0" noProof="0" dirty="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 home residents may also commonly present with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other signs of being unwell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being more confused or more sleepy, having diarrhoea, dizziness, conjunctivitis and falls. Residents may </a:t>
            </a:r>
            <a:r>
              <a:rPr kumimoji="0" lang="en-GB" sz="14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also</a:t>
            </a: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 with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changes in usual behaviours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being restless 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changes in abilities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walking.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5" action="ppaction://hlinksldjump"/>
              </a:rPr>
              <a:t>Testing residents and staff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5" action="ppaction://hlinksldjump"/>
              </a:rPr>
              <a:t>slide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 where possible: Date of first symptoms, blood pressure,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p</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6"/>
              </a:rPr>
              <a:t>ulse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respiratory rate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temperature (refer to thermometer instructions) – remember to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m</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aintain fluid intake</a:t>
            </a:r>
            <a:endPar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clinical  support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 Call NHS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111* Star 6</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for urgent clinical advice, or if the GP is not available – this will put you in contact with a Clinician in NHS 111</a:t>
            </a:r>
          </a:p>
        </p:txBody>
      </p:sp>
      <p:sp>
        <p:nvSpPr>
          <p:cNvPr id="12" name="TextBox 10">
            <a:extLst>
              <a:ext uri="{FF2B5EF4-FFF2-40B4-BE49-F238E27FC236}">
                <a16:creationId xmlns:a16="http://schemas.microsoft.com/office/drawing/2014/main" id="{6505FA25-9C4C-4912-BD13-7037D163CE1B}"/>
              </a:ext>
            </a:extLst>
          </p:cNvPr>
          <p:cNvSpPr txBox="1"/>
          <p:nvPr/>
        </p:nvSpPr>
        <p:spPr>
          <a:xfrm>
            <a:off x="630809" y="4284796"/>
            <a:ext cx="11091070" cy="1615261"/>
          </a:xfrm>
          <a:prstGeom prst="rect">
            <a:avLst/>
          </a:prstGeom>
          <a:solidFill>
            <a:srgbClr val="FFFF66"/>
          </a:solidFill>
          <a:ln>
            <a:noFill/>
          </a:ln>
        </p:spPr>
        <p:txBody>
          <a:bodyPr wrap="square" rtlCol="0">
            <a:noAutofit/>
          </a:bodyPr>
          <a:lstStyle/>
          <a:p>
            <a:pPr lvl="0">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this is the first new case for over 28 days or you suspect a new outbreak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call Public Health England London Coronavirus Response Cell (LCRC) for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infection control advice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access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initial </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testing. </a:t>
            </a: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LCRC will provide advice and support along with local authority partners to help the care home manage an outbreak.</a:t>
            </a:r>
            <a:endParaRPr kumimoji="0" lang="en-GB" sz="1400"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LCRC@phe.gov.uk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Update: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4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Admission and Care of Residents during COVID-19 Incident</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28719F28-17CF-44C9-AD3F-CE0336DB4861}"/>
              </a:ext>
            </a:extLst>
          </p:cNvPr>
          <p:cNvSpPr txBox="1">
            <a:spLocks noChangeArrowheads="1"/>
          </p:cNvSpPr>
          <p:nvPr/>
        </p:nvSpPr>
        <p:spPr bwMode="auto">
          <a:xfrm>
            <a:off x="630809" y="5998704"/>
            <a:ext cx="4635851" cy="643851"/>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ction="ppaction://hlinksldjump"/>
              </a:rPr>
              <a:t>For </a:t>
            </a:r>
            <a:r>
              <a:rPr kumimoji="0" lang="en-GB" sz="1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ction="ppaction://hlinksldjump"/>
              </a:rPr>
              <a:t>PPE</a:t>
            </a: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ction="ppaction://hlinksldjump"/>
              </a:rPr>
              <a:t> information  </a:t>
            </a:r>
            <a:endParaRPr lang="en-GB" sz="14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For NHS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111* Star 6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information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 </a:t>
            </a: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6280A770-A57D-47AB-A759-A6B035A57B5F}"/>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68734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121837"/>
            <a:ext cx="9593524" cy="646331"/>
          </a:xfrm>
        </p:spPr>
        <p:txBody>
          <a:bodyPr/>
          <a:lstStyle/>
          <a:p>
            <a:r>
              <a:rPr lang="en-GB" dirty="0"/>
              <a:t>	Covid-19: testing residents (1)</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967666"/>
            <a:ext cx="5181599" cy="3116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8FBED2A9-567A-4E3C-8CA8-85D15633928C}"/>
              </a:ext>
            </a:extLst>
          </p:cNvPr>
          <p:cNvSpPr txBox="1">
            <a:spLocks/>
          </p:cNvSpPr>
          <p:nvPr/>
        </p:nvSpPr>
        <p:spPr>
          <a:xfrm>
            <a:off x="6707869" y="5491399"/>
            <a:ext cx="5308065" cy="1038453"/>
          </a:xfrm>
          <a:prstGeom prst="rect">
            <a:avLst/>
          </a:prstGeom>
          <a:ln w="190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Resources</a:t>
            </a:r>
            <a:endParaRPr lang="en-GB" sz="1200" b="1"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Home Testing: Fact Sheet </a:t>
            </a: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hlinkClick r:id="rId4"/>
              </a:rPr>
              <a:t>How can I get the test for our staff and residents/clients?</a:t>
            </a:r>
            <a:endParaRPr lang="en-GB" sz="1200" dirty="0">
              <a:solidFill>
                <a:srgbClr val="000000"/>
              </a:solidFill>
            </a:endParaRPr>
          </a:p>
          <a:p>
            <a:pPr marL="0" lvl="0" indent="0">
              <a:spcBef>
                <a:spcPts val="0"/>
              </a:spcBef>
              <a:buNone/>
              <a:defRPr/>
            </a:pPr>
            <a:r>
              <a:rPr lang="en-GB" sz="1200" dirty="0">
                <a:solidFill>
                  <a:srgbClr val="000000"/>
                </a:solidFill>
                <a:hlinkClick r:id="rId5"/>
              </a:rPr>
              <a:t>Government Testing Guidance</a:t>
            </a:r>
            <a:endParaRPr lang="en-GB" sz="1200" dirty="0">
              <a:solidFill>
                <a:srgbClr val="000000"/>
              </a:solidFill>
            </a:endParaRPr>
          </a:p>
          <a:p>
            <a:pPr marL="0" lvl="0" indent="0">
              <a:spcBef>
                <a:spcPts val="0"/>
              </a:spcBef>
              <a:buNone/>
              <a:defRPr/>
            </a:pPr>
            <a:r>
              <a:rPr lang="en-GB" sz="1200" dirty="0">
                <a:solidFill>
                  <a:srgbClr val="000000"/>
                </a:solidFill>
                <a:hlinkClick r:id="rId6"/>
              </a:rPr>
              <a:t>Top tips for swabbing people with dementia</a:t>
            </a:r>
            <a:endParaRPr lang="en-GB" sz="1200" dirty="0">
              <a:solidFill>
                <a:srgbClr val="000000"/>
              </a:solidFill>
            </a:endParaRPr>
          </a:p>
          <a:p>
            <a:pPr marL="0" lvl="0" indent="0">
              <a:spcBef>
                <a:spcPts val="0"/>
              </a:spcBef>
              <a:buNone/>
              <a:defRPr/>
            </a:pPr>
            <a:endParaRPr lang="en-GB" sz="1200" b="1" dirty="0">
              <a:solidFill>
                <a:srgbClr val="000000"/>
              </a:solidFill>
            </a:endParaRPr>
          </a:p>
          <a:p>
            <a:pPr marL="0" lvl="0" indent="0">
              <a:spcBef>
                <a:spcPts val="0"/>
              </a:spcBef>
              <a:buNone/>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12630" y="223333"/>
            <a:ext cx="470932" cy="515631"/>
          </a:xfrm>
          <a:prstGeom prst="rect">
            <a:avLst/>
          </a:prstGeom>
        </p:spPr>
      </p:pic>
      <p:sp>
        <p:nvSpPr>
          <p:cNvPr id="6" name="TextBox 5">
            <a:extLst>
              <a:ext uri="{FF2B5EF4-FFF2-40B4-BE49-F238E27FC236}">
                <a16:creationId xmlns:a16="http://schemas.microsoft.com/office/drawing/2014/main" id="{9C7783A0-D469-4471-9DC2-900492C87A35}"/>
              </a:ext>
            </a:extLst>
          </p:cNvPr>
          <p:cNvSpPr txBox="1"/>
          <p:nvPr/>
        </p:nvSpPr>
        <p:spPr>
          <a:xfrm>
            <a:off x="6583682" y="913812"/>
            <a:ext cx="5053538" cy="45704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the reason for requesting testing?</a:t>
            </a:r>
          </a:p>
          <a:p>
            <a:pPr marL="285750" lvl="0" indent="-285750">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Does the resident have capacity? See </a:t>
            </a:r>
            <a:r>
              <a:rPr lang="en-GB" sz="1200" dirty="0">
                <a:latin typeface="Arial" panose="020B0604020202020204" pitchFamily="34" charset="0"/>
                <a:cs typeface="Arial" panose="020B0604020202020204" pitchFamily="34" charset="0"/>
                <a:hlinkClick r:id="rId8" action="ppaction://hlinksldjump"/>
              </a:rPr>
              <a:t>Testing residents top tips and capacity</a:t>
            </a:r>
            <a:r>
              <a:rPr lang="en-GB" sz="1200" dirty="0">
                <a:latin typeface="Arial" panose="020B0604020202020204" pitchFamily="34" charset="0"/>
                <a:cs typeface="Arial" panose="020B0604020202020204" pitchFamily="34" charset="0"/>
              </a:rPr>
              <a:t> slide</a:t>
            </a:r>
          </a:p>
          <a:p>
            <a:pPr lvl="0">
              <a:defRPr/>
            </a:pPr>
            <a:endParaRPr lang="en-GB" sz="11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residents and staff unwell?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panose="020B0604020202020204" pitchFamily="34" charset="0"/>
                <a:cs typeface="Arial" panose="020B0604020202020204" pitchFamily="34" charset="0"/>
              </a:rPr>
              <a:t>What is the latest guidance on how to access testing?</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 (as 18/08/2020)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one or more residents are symptomatic and it is more than 28 days since the last case, call PHE London Coronavirus Response Cell (LCRC) </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Tel 0300 030 0340 email </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9"/>
              </a:rPr>
              <a:t>lcrc@phe.gov.u</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k or </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10"/>
              </a:rPr>
              <a:t>phe.lcrc@nhs.net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LCRC will provide infection control support and send test kits for all residents and asymptomatic staff on the day. The results will be sent back to you from LCRC via email (nhs.net email or password protected) along with guidance on what to do next, depending on negative or positive results.</a:t>
            </a:r>
          </a:p>
          <a:p>
            <a:pPr marR="0" lvl="0" algn="l" defTabSz="914400" rtl="0" eaLnBrk="1" fontAlgn="auto" latinLnBrk="0" hangingPunct="1">
              <a:lnSpc>
                <a:spcPct val="100000"/>
              </a:lnSpc>
              <a:spcBef>
                <a:spcPts val="0"/>
              </a:spcBef>
              <a:spcAft>
                <a:spcPts val="0"/>
              </a:spcAft>
              <a:buClrTx/>
              <a:buSzTx/>
              <a:tabLst/>
              <a:defRPr/>
            </a:pPr>
            <a:endParaRPr lang="en-GB" sz="120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there are no symptomatic residents and for ongoing outbreaks, testing can be arranged via the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DHSC portal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https://request-care-home-testing.test-for-coronavirus.service.gov.uk/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phone 0300 303 2713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via local arrangements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3FA4A08C-5B31-408A-8F69-EB78162C9CBE}"/>
              </a:ext>
            </a:extLst>
          </p:cNvPr>
          <p:cNvSpPr txBox="1">
            <a:spLocks/>
          </p:cNvSpPr>
          <p:nvPr/>
        </p:nvSpPr>
        <p:spPr>
          <a:xfrm>
            <a:off x="622736" y="1030506"/>
            <a:ext cx="5505279" cy="55531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Testing of residents, in combination with effective infection control measures, supports prevention and control of COVID-19 in care homes.</a:t>
            </a:r>
          </a:p>
          <a:p>
            <a:pPr marL="0" indent="0">
              <a:buNone/>
            </a:pPr>
            <a:r>
              <a:rPr lang="en-GB" sz="1200" dirty="0"/>
              <a:t>Report to </a:t>
            </a:r>
            <a:r>
              <a:rPr lang="en-GB" sz="1200" b="1" u="sng" dirty="0">
                <a:hlinkClick r:id="rId12"/>
              </a:rPr>
              <a:t>Health Protection Team (HPT) </a:t>
            </a:r>
            <a:r>
              <a:rPr lang="en-GB" sz="1200" dirty="0"/>
              <a:t>as soon as a case is suspected. </a:t>
            </a:r>
          </a:p>
          <a:p>
            <a:pPr marL="0" indent="0">
              <a:buNone/>
            </a:pPr>
            <a:r>
              <a:rPr lang="en-GB" sz="1200" b="1" dirty="0"/>
              <a:t>Testing available now. </a:t>
            </a:r>
            <a:endParaRPr lang="en-GB" sz="1200" dirty="0"/>
          </a:p>
          <a:p>
            <a:pPr marL="0" indent="0">
              <a:buNone/>
            </a:pPr>
            <a:r>
              <a:rPr lang="en-GB" sz="1200" dirty="0"/>
              <a:t>Once an outbreak is confirmed, the HPT will arrange testing for all residents and staff. The HPT will also arrange a </a:t>
            </a:r>
            <a:r>
              <a:rPr lang="en-GB" sz="1200" b="1" dirty="0"/>
              <a:t>follow up test after 7 days </a:t>
            </a:r>
            <a:r>
              <a:rPr lang="en-GB" sz="1200" dirty="0"/>
              <a:t>for residents and staff who tested negative on the first round of testing or who missed the initial test. </a:t>
            </a:r>
            <a:r>
              <a:rPr lang="en-GB" sz="1200" b="1" dirty="0"/>
              <a:t>If someone tests positive they will not require further testing for 6 weeks. </a:t>
            </a:r>
            <a:endParaRPr kumimoji="0" lang="en-GB" sz="1200" b="1" i="0" u="none" strike="noStrike" kern="1200" cap="none" spc="0" normalizeH="0" baseline="0" noProof="0" dirty="0">
              <a:ln>
                <a:noFill/>
              </a:ln>
              <a:solidFill>
                <a:srgbClr val="FF0000"/>
              </a:solidFill>
              <a:effectLst/>
              <a:uLnTx/>
              <a:uFillTx/>
            </a:endParaRPr>
          </a:p>
          <a:p>
            <a:pPr marL="0" indent="0">
              <a:buNone/>
            </a:pPr>
            <a:r>
              <a:rPr lang="en-GB" sz="1200" b="1" dirty="0"/>
              <a:t>All residents should be retested</a:t>
            </a:r>
            <a:r>
              <a:rPr lang="en-GB" sz="1200" dirty="0"/>
              <a:t> again 28 days after the last resident or staff had a positive test result or showed coronavirus-like symptoms. If no further cases are identified at this point, the outbreak is considered to have ended. Any further cases after this point is a new outbreak and the care home must contact the HPT. </a:t>
            </a:r>
          </a:p>
          <a:p>
            <a:pPr marL="0" indent="0">
              <a:buNone/>
            </a:pPr>
            <a:r>
              <a:rPr lang="en-GB" sz="1200" b="1" dirty="0"/>
              <a:t>Currently only care homes caring for over 65s and those with dementia are eligible for retesting. All other adult care homes registered with CQC will be able to register for regular testing from 31 August. </a:t>
            </a:r>
            <a:r>
              <a:rPr lang="en-GB" sz="1200" b="1" dirty="0">
                <a:hlinkClick r:id="rId13"/>
              </a:rPr>
              <a:t>See guidance</a:t>
            </a:r>
            <a:endParaRPr lang="en-GB" sz="1200" b="1" dirty="0">
              <a:solidFill>
                <a:srgbClr val="000000"/>
              </a:solidFill>
            </a:endParaRPr>
          </a:p>
          <a:p>
            <a:pPr marL="0" indent="0">
              <a:buNone/>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care homes with older people and people with dementia can register for delivery of home testing kits for all residents, whether or not they have symptoms.</a:t>
            </a:r>
          </a:p>
          <a:p>
            <a:pPr marL="0" indent="0">
              <a:lnSpc>
                <a:spcPct val="100000"/>
              </a:lnSpc>
              <a:spcBef>
                <a:spcPts val="0"/>
              </a:spcBef>
              <a:buNone/>
              <a:defRPr/>
            </a:pPr>
            <a:r>
              <a:rPr lang="en-GB" sz="1200" dirty="0">
                <a:solidFill>
                  <a:srgbClr val="000000"/>
                </a:solidFill>
              </a:rPr>
              <a:t>Please ensure that you talk to and prepare the resident for a test, see </a:t>
            </a:r>
            <a:r>
              <a:rPr lang="en-GB" sz="1200" dirty="0">
                <a:hlinkClick r:id="rId8" action="ppaction://hlinksldjump"/>
              </a:rPr>
              <a:t>Testing residents top tips and capacity</a:t>
            </a:r>
            <a:r>
              <a:rPr lang="en-GB" sz="1200" dirty="0"/>
              <a:t> slide</a:t>
            </a:r>
            <a:endParaRPr lang="en-GB" sz="1200" dirty="0">
              <a:solidFill>
                <a:srgbClr val="000000"/>
              </a:solidFill>
            </a:endParaRPr>
          </a:p>
          <a:p>
            <a:pPr marL="0" lvl="0" indent="0">
              <a:lnSpc>
                <a:spcPct val="100000"/>
              </a:lnSpc>
              <a:spcBef>
                <a:spcPts val="0"/>
              </a:spcBef>
              <a:buNone/>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00000"/>
              </a:lnSpc>
              <a:spcBef>
                <a:spcPts val="0"/>
              </a:spcBef>
              <a:buNone/>
              <a:defRPr/>
            </a:pPr>
            <a:r>
              <a:rPr lang="en-GB" sz="1200" dirty="0">
                <a:solidFill>
                  <a:srgbClr val="000000"/>
                </a:solidFill>
              </a:rPr>
              <a:t>Carers and nurses who will be swabbing residents in care homes should complete the online care home swabbing competency assessment before carrying out swabbing. Register at  </a:t>
            </a:r>
            <a:r>
              <a:rPr lang="en-GB" sz="1200" dirty="0">
                <a:solidFill>
                  <a:srgbClr val="000000"/>
                </a:solidFill>
                <a:hlinkClick r:id="rId14"/>
              </a:rPr>
              <a:t>www.genqa.org/carehomes</a:t>
            </a:r>
            <a:endParaRPr lang="en-GB" sz="1200" dirty="0">
              <a:solidFill>
                <a:srgbClr val="000000"/>
              </a:solidFill>
            </a:endParaRPr>
          </a:p>
          <a:p>
            <a:pPr marL="0" lvl="0" indent="0">
              <a:lnSpc>
                <a:spcPct val="100000"/>
              </a:lnSpc>
              <a:spcBef>
                <a:spcPts val="0"/>
              </a:spcBef>
              <a:buNone/>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2196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121837"/>
            <a:ext cx="9593524" cy="646331"/>
          </a:xfrm>
        </p:spPr>
        <p:txBody>
          <a:bodyPr/>
          <a:lstStyle/>
          <a:p>
            <a:r>
              <a:rPr lang="en-GB" dirty="0"/>
              <a:t>	Covid-19: testing residents (2)</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967666"/>
            <a:ext cx="5181599" cy="3116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12630" y="223333"/>
            <a:ext cx="470932" cy="515631"/>
          </a:xfrm>
          <a:prstGeom prst="rect">
            <a:avLst/>
          </a:prstGeom>
        </p:spPr>
      </p:pic>
      <p:sp>
        <p:nvSpPr>
          <p:cNvPr id="6" name="TextBox 5">
            <a:extLst>
              <a:ext uri="{FF2B5EF4-FFF2-40B4-BE49-F238E27FC236}">
                <a16:creationId xmlns:a16="http://schemas.microsoft.com/office/drawing/2014/main" id="{9C7783A0-D469-4471-9DC2-900492C87A35}"/>
              </a:ext>
            </a:extLst>
          </p:cNvPr>
          <p:cNvSpPr txBox="1"/>
          <p:nvPr/>
        </p:nvSpPr>
        <p:spPr>
          <a:xfrm>
            <a:off x="6583682" y="913812"/>
            <a:ext cx="5053538" cy="3724096"/>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If there are no symptomatic residents and for newly symptomatic residents in an ongoing outbreaks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testing can be arranged via the DHSC portal at </a:t>
            </a:r>
            <a:r>
              <a:rPr lang="en-GB" sz="1600" dirty="0">
                <a:latin typeface="Arial" panose="020B0604020202020204" pitchFamily="34" charset="0"/>
                <a:cs typeface="Arial" panose="020B0604020202020204" pitchFamily="34" charset="0"/>
                <a:hlinkClick r:id="rId4"/>
              </a:rPr>
              <a:t>https://request-care-home-testing.test-for-coronavirus.service.gov.uk/</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phone 0300 303 2713</a:t>
            </a:r>
          </a:p>
          <a:p>
            <a:r>
              <a:rPr lang="en-GB" sz="1600" dirty="0">
                <a:latin typeface="Arial" panose="020B0604020202020204" pitchFamily="34" charset="0"/>
                <a:cs typeface="Arial" panose="020B0604020202020204" pitchFamily="34" charset="0"/>
              </a:rPr>
              <a:t>or via local arrangements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Currently only care homes caring for over 65s and those with dementia are eligible for retesting via DHSC portal. All other adult care homes registered with CQC will be able to register for regular testing from 31 August. See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3FA4A08C-5B31-408A-8F69-EB78162C9CBE}"/>
              </a:ext>
            </a:extLst>
          </p:cNvPr>
          <p:cNvSpPr txBox="1">
            <a:spLocks/>
          </p:cNvSpPr>
          <p:nvPr/>
        </p:nvSpPr>
        <p:spPr>
          <a:xfrm>
            <a:off x="622736" y="1030506"/>
            <a:ext cx="5505279" cy="55531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If one or more residents are symptomatic and it is more than 28 days since the last case, </a:t>
            </a:r>
            <a:r>
              <a:rPr lang="en-GB" sz="1600" dirty="0"/>
              <a:t>call PHE London Coronavirus Response Cell (LCRC) Tel 0300 030 0340 email </a:t>
            </a:r>
            <a:r>
              <a:rPr lang="en-GB" sz="1600" dirty="0">
                <a:hlinkClick r:id="rId5"/>
              </a:rPr>
              <a:t>lcrc@phe.gov.uk</a:t>
            </a:r>
            <a:r>
              <a:rPr lang="en-GB" sz="1600" dirty="0"/>
              <a:t>  or </a:t>
            </a:r>
            <a:r>
              <a:rPr lang="en-GB" sz="1600" dirty="0">
                <a:hlinkClick r:id="rId6"/>
              </a:rPr>
              <a:t>phe.lcrc@nhs.net</a:t>
            </a:r>
            <a:r>
              <a:rPr lang="en-GB" sz="1600" dirty="0"/>
              <a:t> . </a:t>
            </a:r>
          </a:p>
          <a:p>
            <a:r>
              <a:rPr lang="en-GB" sz="1600" dirty="0"/>
              <a:t>LCRC will provide infection control support and send test kits for all residents and asymptomatic staff on the day (round 1) depending on when the last “whole home testing” was carried out.</a:t>
            </a:r>
          </a:p>
          <a:p>
            <a:r>
              <a:rPr lang="en-GB" sz="1600" dirty="0"/>
              <a:t> The results will be sent back to you from LCRC via email (nhs.net email or password protected) along with guidance on what to do next, depending on negative or positive results.</a:t>
            </a:r>
          </a:p>
          <a:p>
            <a:r>
              <a:rPr lang="en-GB" sz="1600" dirty="0"/>
              <a:t>LCRC will then arrange retesting at 7 days for residents and staff who tested negative or missed testing on round 1.</a:t>
            </a:r>
          </a:p>
          <a:p>
            <a:r>
              <a:rPr lang="en-GB" sz="1600" dirty="0"/>
              <a:t>All residents should be retested again 28 days after the last resident or staff had a positive test result or showed coronavirus-like symptoms. This round is arranged by the care home via DHSC or local arrangements.</a:t>
            </a:r>
          </a:p>
          <a:p>
            <a:r>
              <a:rPr lang="en-GB" sz="1600" dirty="0"/>
              <a:t> If no further cases are identified at this point, the outbreak is considered to have ended. </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11" name="Content Placeholder 1">
            <a:extLst>
              <a:ext uri="{FF2B5EF4-FFF2-40B4-BE49-F238E27FC236}">
                <a16:creationId xmlns:a16="http://schemas.microsoft.com/office/drawing/2014/main" id="{DBF0806A-6EFD-4EE9-8D2C-526189905CD9}"/>
              </a:ext>
            </a:extLst>
          </p:cNvPr>
          <p:cNvSpPr txBox="1">
            <a:spLocks/>
          </p:cNvSpPr>
          <p:nvPr/>
        </p:nvSpPr>
        <p:spPr>
          <a:xfrm>
            <a:off x="6707869" y="5491399"/>
            <a:ext cx="5308065" cy="1038453"/>
          </a:xfrm>
          <a:prstGeom prst="rect">
            <a:avLst/>
          </a:prstGeom>
          <a:ln w="190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Resources</a:t>
            </a:r>
            <a:endParaRPr lang="en-GB" sz="1200" b="1"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Home Testing: Fact Sheet </a:t>
            </a: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hlinkClick r:id="rId8"/>
              </a:rPr>
              <a:t>How can I get the test for our staff and residents/clients?</a:t>
            </a:r>
            <a:endParaRPr lang="en-GB" sz="1200" dirty="0">
              <a:solidFill>
                <a:srgbClr val="000000"/>
              </a:solidFill>
            </a:endParaRPr>
          </a:p>
          <a:p>
            <a:pPr marL="0" lvl="0" indent="0">
              <a:spcBef>
                <a:spcPts val="0"/>
              </a:spcBef>
              <a:buNone/>
              <a:defRPr/>
            </a:pPr>
            <a:r>
              <a:rPr lang="en-GB" sz="1200" dirty="0">
                <a:solidFill>
                  <a:srgbClr val="000000"/>
                </a:solidFill>
                <a:hlinkClick r:id="rId9"/>
              </a:rPr>
              <a:t>Government Testing Guidance</a:t>
            </a:r>
            <a:endParaRPr lang="en-GB" sz="1200" dirty="0">
              <a:solidFill>
                <a:srgbClr val="000000"/>
              </a:solidFill>
            </a:endParaRPr>
          </a:p>
          <a:p>
            <a:pPr marL="0" lvl="0" indent="0">
              <a:spcBef>
                <a:spcPts val="0"/>
              </a:spcBef>
              <a:buNone/>
              <a:defRPr/>
            </a:pPr>
            <a:r>
              <a:rPr lang="en-GB" sz="1200" dirty="0">
                <a:solidFill>
                  <a:srgbClr val="000000"/>
                </a:solidFill>
                <a:hlinkClick r:id="rId10"/>
              </a:rPr>
              <a:t>Top tips for swabbing people with dementia</a:t>
            </a:r>
            <a:endParaRPr lang="en-GB" sz="1200" dirty="0">
              <a:solidFill>
                <a:srgbClr val="000000"/>
              </a:solidFill>
            </a:endParaRPr>
          </a:p>
          <a:p>
            <a:pPr marL="0" lvl="0" indent="0">
              <a:spcBef>
                <a:spcPts val="0"/>
              </a:spcBef>
              <a:buNone/>
              <a:defRPr/>
            </a:pPr>
            <a:endParaRPr lang="en-GB" sz="1200" b="1" dirty="0">
              <a:solidFill>
                <a:srgbClr val="000000"/>
              </a:solidFill>
            </a:endParaRPr>
          </a:p>
          <a:p>
            <a:pPr marL="0" lvl="0" indent="0">
              <a:spcBef>
                <a:spcPts val="0"/>
              </a:spcBef>
              <a:buNone/>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018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graphicFrame>
        <p:nvGraphicFramePr>
          <p:cNvPr id="3" name="Table 3">
            <a:extLst>
              <a:ext uri="{FF2B5EF4-FFF2-40B4-BE49-F238E27FC236}">
                <a16:creationId xmlns:a16="http://schemas.microsoft.com/office/drawing/2014/main" id="{EE247D93-4FB4-4139-B757-ED2369E18A65}"/>
              </a:ext>
            </a:extLst>
          </p:cNvPr>
          <p:cNvGraphicFramePr>
            <a:graphicFrameLocks noGrp="1"/>
          </p:cNvGraphicFramePr>
          <p:nvPr>
            <p:extLst>
              <p:ext uri="{D42A27DB-BD31-4B8C-83A1-F6EECF244321}">
                <p14:modId xmlns:p14="http://schemas.microsoft.com/office/powerpoint/2010/main" val="3123941452"/>
              </p:ext>
            </p:extLst>
          </p:nvPr>
        </p:nvGraphicFramePr>
        <p:xfrm>
          <a:off x="636177" y="801305"/>
          <a:ext cx="11170656" cy="4843472"/>
        </p:xfrm>
        <a:graphic>
          <a:graphicData uri="http://schemas.openxmlformats.org/drawingml/2006/table">
            <a:tbl>
              <a:tblPr firstRow="1" bandRow="1">
                <a:tableStyleId>{5C22544A-7EE6-4342-B048-85BDC9FD1C3A}</a:tableStyleId>
              </a:tblPr>
              <a:tblGrid>
                <a:gridCol w="1326942">
                  <a:extLst>
                    <a:ext uri="{9D8B030D-6E8A-4147-A177-3AD203B41FA5}">
                      <a16:colId xmlns:a16="http://schemas.microsoft.com/office/drawing/2014/main" val="358362019"/>
                    </a:ext>
                  </a:extLst>
                </a:gridCol>
                <a:gridCol w="9843714">
                  <a:extLst>
                    <a:ext uri="{9D8B030D-6E8A-4147-A177-3AD203B41FA5}">
                      <a16:colId xmlns:a16="http://schemas.microsoft.com/office/drawing/2014/main" val="1978856637"/>
                    </a:ext>
                  </a:extLst>
                </a:gridCol>
              </a:tblGrid>
              <a:tr h="6372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68B0"/>
                          </a:solidFill>
                          <a:effectLst/>
                          <a:uLnTx/>
                          <a:uFillTx/>
                          <a:latin typeface="Arial" panose="020B0604020202020204" pitchFamily="34" charset="0"/>
                          <a:ea typeface="+mn-ea"/>
                          <a:cs typeface="Arial" panose="020B0604020202020204" pitchFamily="34" charset="0"/>
                        </a:rPr>
                        <a:t>Swabbing may feel uncomfortable and be frightening for some residents.</a:t>
                      </a:r>
                    </a:p>
                  </a:txBody>
                  <a:tcPr anchor="ctr">
                    <a:solidFill>
                      <a:srgbClr val="E7ECEF"/>
                    </a:solidFill>
                  </a:tcPr>
                </a:tc>
                <a:tc hMerge="1">
                  <a:txBody>
                    <a:bodyPr/>
                    <a:lstStyle/>
                    <a:p>
                      <a:endParaRPr lang="en-GB" dirty="0"/>
                    </a:p>
                  </a:txBody>
                  <a:tcPr/>
                </a:tc>
                <a:extLst>
                  <a:ext uri="{0D108BD9-81ED-4DB2-BD59-A6C34878D82A}">
                    <a16:rowId xmlns:a16="http://schemas.microsoft.com/office/drawing/2014/main" val="2689841353"/>
                  </a:ext>
                </a:extLst>
              </a:tr>
              <a:tr h="701040">
                <a:tc>
                  <a:txBody>
                    <a:bodyPr/>
                    <a:lstStyle/>
                    <a:p>
                      <a:endParaRPr lang="en-GB" dirty="0"/>
                    </a:p>
                  </a:txBody>
                  <a:tcPr>
                    <a:solidFill>
                      <a:srgbClr val="FFB90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You might want to wait for a good moment where someone is engaged and not in distress for another reason</a:t>
                      </a:r>
                    </a:p>
                  </a:txBody>
                  <a:tcPr>
                    <a:solidFill>
                      <a:srgbClr val="FFD56F"/>
                    </a:solidFill>
                  </a:tcPr>
                </a:tc>
                <a:extLst>
                  <a:ext uri="{0D108BD9-81ED-4DB2-BD59-A6C34878D82A}">
                    <a16:rowId xmlns:a16="http://schemas.microsoft.com/office/drawing/2014/main" val="3856763005"/>
                  </a:ext>
                </a:extLst>
              </a:tr>
              <a:tr h="701040">
                <a:tc>
                  <a:txBody>
                    <a:bodyPr/>
                    <a:lstStyle/>
                    <a:p>
                      <a:endParaRPr lang="en-GB"/>
                    </a:p>
                  </a:txBody>
                  <a:tcPr>
                    <a:solidFill>
                      <a:srgbClr val="F08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Explain the reasons behind the swab and that there might be some discomfort</a:t>
                      </a:r>
                    </a:p>
                  </a:txBody>
                  <a:tcPr>
                    <a:solidFill>
                      <a:srgbClr val="F5BA60"/>
                    </a:solidFill>
                  </a:tcPr>
                </a:tc>
                <a:extLst>
                  <a:ext uri="{0D108BD9-81ED-4DB2-BD59-A6C34878D82A}">
                    <a16:rowId xmlns:a16="http://schemas.microsoft.com/office/drawing/2014/main" val="2172101098"/>
                  </a:ext>
                </a:extLst>
              </a:tr>
              <a:tr h="701040">
                <a:tc>
                  <a:txBody>
                    <a:bodyPr/>
                    <a:lstStyle/>
                    <a:p>
                      <a:endParaRPr lang="en-GB"/>
                    </a:p>
                  </a:txBody>
                  <a:tcPr>
                    <a:solidFill>
                      <a:srgbClr val="B11E7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solidFill>
                            <a:schemeClr val="bg1"/>
                          </a:solidFill>
                          <a:latin typeface="Arial" panose="020B0604020202020204" pitchFamily="34" charset="0"/>
                          <a:cs typeface="Arial" panose="020B0604020202020204" pitchFamily="34" charset="0"/>
                        </a:rPr>
                        <a:t>Use pictures and simple information to help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chemeClr val="bg1"/>
                          </a:solidFill>
                          <a:latin typeface="Arial" panose="020B0604020202020204" pitchFamily="34" charset="0"/>
                          <a:cs typeface="Arial" panose="020B0604020202020204" pitchFamily="34" charset="0"/>
                        </a:rPr>
                        <a:t>Example here: </a:t>
                      </a:r>
                      <a:r>
                        <a:rPr lang="en-GB" sz="1600" i="0" dirty="0">
                          <a:hlinkClick r:id="rId3"/>
                        </a:rPr>
                        <a:t>https://bnssgccg-media.ams3.cdn.digitaloceanspaces.com/attachments/Easy_Read_swab.pdf</a:t>
                      </a:r>
                      <a:r>
                        <a:rPr lang="en-GB" sz="1600" i="0" dirty="0"/>
                        <a:t> </a:t>
                      </a:r>
                      <a:endParaRPr lang="en-GB" sz="1600" i="0" dirty="0">
                        <a:solidFill>
                          <a:schemeClr val="bg1"/>
                        </a:solidFill>
                        <a:latin typeface="Arial" panose="020B0604020202020204" pitchFamily="34" charset="0"/>
                        <a:cs typeface="Arial" panose="020B0604020202020204" pitchFamily="34" charset="0"/>
                      </a:endParaRPr>
                    </a:p>
                  </a:txBody>
                  <a:tcPr>
                    <a:solidFill>
                      <a:srgbClr val="D17AAD"/>
                    </a:solidFill>
                  </a:tcPr>
                </a:tc>
                <a:extLst>
                  <a:ext uri="{0D108BD9-81ED-4DB2-BD59-A6C34878D82A}">
                    <a16:rowId xmlns:a16="http://schemas.microsoft.com/office/drawing/2014/main" val="2387490519"/>
                  </a:ext>
                </a:extLst>
              </a:tr>
              <a:tr h="701040">
                <a:tc>
                  <a:txBody>
                    <a:bodyPr/>
                    <a:lstStyle/>
                    <a:p>
                      <a:endParaRPr lang="en-GB"/>
                    </a:p>
                  </a:txBody>
                  <a:tcPr>
                    <a:solidFill>
                      <a:srgbClr val="3200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Demonstrate what will happen on yourself, a colleague or a doll/teddy</a:t>
                      </a:r>
                    </a:p>
                  </a:txBody>
                  <a:tcPr>
                    <a:solidFill>
                      <a:srgbClr val="8563AD"/>
                    </a:solidFill>
                  </a:tcPr>
                </a:tc>
                <a:extLst>
                  <a:ext uri="{0D108BD9-81ED-4DB2-BD59-A6C34878D82A}">
                    <a16:rowId xmlns:a16="http://schemas.microsoft.com/office/drawing/2014/main" val="1545678645"/>
                  </a:ext>
                </a:extLst>
              </a:tr>
              <a:tr h="701040">
                <a:tc>
                  <a:txBody>
                    <a:bodyPr/>
                    <a:lstStyle/>
                    <a:p>
                      <a:endParaRPr lang="en-GB"/>
                    </a:p>
                  </a:txBody>
                  <a:tcPr>
                    <a:solidFill>
                      <a:srgbClr val="002D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Asking the person to open their mouth, stick out their tongue and say “</a:t>
                      </a:r>
                      <a:r>
                        <a:rPr lang="en-GB" sz="2000" dirty="0" err="1">
                          <a:solidFill>
                            <a:schemeClr val="bg1"/>
                          </a:solidFill>
                          <a:latin typeface="Arial" panose="020B0604020202020204" pitchFamily="34" charset="0"/>
                          <a:cs typeface="Arial" panose="020B0604020202020204" pitchFamily="34" charset="0"/>
                        </a:rPr>
                        <a:t>ahhh</a:t>
                      </a:r>
                      <a:r>
                        <a:rPr lang="en-GB" sz="2000" dirty="0">
                          <a:solidFill>
                            <a:schemeClr val="bg1"/>
                          </a:solidFill>
                          <a:latin typeface="Arial" panose="020B0604020202020204" pitchFamily="34" charset="0"/>
                          <a:cs typeface="Arial" panose="020B0604020202020204" pitchFamily="34" charset="0"/>
                        </a:rPr>
                        <a:t>..” can help with understanding </a:t>
                      </a:r>
                    </a:p>
                  </a:txBody>
                  <a:tcPr>
                    <a:solidFill>
                      <a:srgbClr val="6482B8"/>
                    </a:solidFill>
                  </a:tcPr>
                </a:tc>
                <a:extLst>
                  <a:ext uri="{0D108BD9-81ED-4DB2-BD59-A6C34878D82A}">
                    <a16:rowId xmlns:a16="http://schemas.microsoft.com/office/drawing/2014/main" val="2835605872"/>
                  </a:ext>
                </a:extLst>
              </a:tr>
              <a:tr h="701040">
                <a:tc>
                  <a:txBody>
                    <a:bodyPr/>
                    <a:lstStyle/>
                    <a:p>
                      <a:endParaRPr lang="en-GB"/>
                    </a:p>
                  </a:txBody>
                  <a:tcPr>
                    <a:solidFill>
                      <a:srgbClr val="0096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Keep explaining what you are doing during swabbing and give clear instructions </a:t>
                      </a:r>
                    </a:p>
                  </a:txBody>
                  <a:tcPr>
                    <a:solidFill>
                      <a:srgbClr val="62C187"/>
                    </a:solidFill>
                  </a:tcPr>
                </a:tc>
                <a:extLst>
                  <a:ext uri="{0D108BD9-81ED-4DB2-BD59-A6C34878D82A}">
                    <a16:rowId xmlns:a16="http://schemas.microsoft.com/office/drawing/2014/main" val="1507838304"/>
                  </a:ext>
                </a:extLst>
              </a:tr>
            </a:tbl>
          </a:graphicData>
        </a:graphic>
      </p:graphicFrame>
      <p:pic>
        <p:nvPicPr>
          <p:cNvPr id="8" name="Graphic 7" descr="Pause">
            <a:extLst>
              <a:ext uri="{FF2B5EF4-FFF2-40B4-BE49-F238E27FC236}">
                <a16:creationId xmlns:a16="http://schemas.microsoft.com/office/drawing/2014/main" id="{06161F1D-3F17-45E7-9FD7-A741599A01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335" y="1512012"/>
            <a:ext cx="645785" cy="641550"/>
          </a:xfrm>
          <a:prstGeom prst="rect">
            <a:avLst/>
          </a:prstGeom>
        </p:spPr>
      </p:pic>
      <p:pic>
        <p:nvPicPr>
          <p:cNvPr id="10" name="Graphic 9" descr="Teacher">
            <a:extLst>
              <a:ext uri="{FF2B5EF4-FFF2-40B4-BE49-F238E27FC236}">
                <a16:creationId xmlns:a16="http://schemas.microsoft.com/office/drawing/2014/main" id="{B686D1F8-CB1D-4FC9-A2E7-AF5A42AF27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255" y="2170130"/>
            <a:ext cx="729332" cy="724549"/>
          </a:xfrm>
          <a:prstGeom prst="rect">
            <a:avLst/>
          </a:prstGeom>
        </p:spPr>
      </p:pic>
      <p:pic>
        <p:nvPicPr>
          <p:cNvPr id="17" name="Graphic 16" descr="Camera">
            <a:extLst>
              <a:ext uri="{FF2B5EF4-FFF2-40B4-BE49-F238E27FC236}">
                <a16:creationId xmlns:a16="http://schemas.microsoft.com/office/drawing/2014/main" id="{AA9490B4-780D-4295-A89C-BCDB72F560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335" y="2860766"/>
            <a:ext cx="729332" cy="724549"/>
          </a:xfrm>
          <a:prstGeom prst="rect">
            <a:avLst/>
          </a:prstGeom>
        </p:spPr>
      </p:pic>
      <p:pic>
        <p:nvPicPr>
          <p:cNvPr id="19" name="Graphic 18" descr="Doctor">
            <a:extLst>
              <a:ext uri="{FF2B5EF4-FFF2-40B4-BE49-F238E27FC236}">
                <a16:creationId xmlns:a16="http://schemas.microsoft.com/office/drawing/2014/main" id="{CC388641-45E1-443E-A831-7B0FA77858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8335" y="3492672"/>
            <a:ext cx="729332" cy="724549"/>
          </a:xfrm>
          <a:prstGeom prst="rect">
            <a:avLst/>
          </a:prstGeom>
        </p:spPr>
      </p:pic>
      <p:pic>
        <p:nvPicPr>
          <p:cNvPr id="21" name="Graphic 20" descr="Lips">
            <a:extLst>
              <a:ext uri="{FF2B5EF4-FFF2-40B4-BE49-F238E27FC236}">
                <a16:creationId xmlns:a16="http://schemas.microsoft.com/office/drawing/2014/main" id="{EF4F8EF6-4F86-474C-BFF0-ED94FA5C3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335" y="4291952"/>
            <a:ext cx="729332" cy="724549"/>
          </a:xfrm>
          <a:prstGeom prst="rect">
            <a:avLst/>
          </a:prstGeom>
        </p:spPr>
      </p:pic>
      <p:pic>
        <p:nvPicPr>
          <p:cNvPr id="23" name="Graphic 22" descr="Chat RTL">
            <a:extLst>
              <a:ext uri="{FF2B5EF4-FFF2-40B4-BE49-F238E27FC236}">
                <a16:creationId xmlns:a16="http://schemas.microsoft.com/office/drawing/2014/main" id="{0B58FE78-CCFF-412B-9DA8-E6C4C5FA1D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8335" y="4994959"/>
            <a:ext cx="729332" cy="724549"/>
          </a:xfrm>
          <a:prstGeom prst="rect">
            <a:avLst/>
          </a:prstGeom>
        </p:spPr>
      </p:pic>
      <p:sp>
        <p:nvSpPr>
          <p:cNvPr id="13" name="Title 2">
            <a:extLst>
              <a:ext uri="{FF2B5EF4-FFF2-40B4-BE49-F238E27FC236}">
                <a16:creationId xmlns:a16="http://schemas.microsoft.com/office/drawing/2014/main" id="{53206F75-7665-4316-AFC7-125385C6CF43}"/>
              </a:ext>
            </a:extLst>
          </p:cNvPr>
          <p:cNvSpPr>
            <a:spLocks noGrp="1"/>
          </p:cNvSpPr>
          <p:nvPr>
            <p:ph type="title"/>
          </p:nvPr>
        </p:nvSpPr>
        <p:spPr>
          <a:xfrm>
            <a:off x="636177" y="56685"/>
            <a:ext cx="9593524" cy="646331"/>
          </a:xfrm>
        </p:spPr>
        <p:txBody>
          <a:bodyPr/>
          <a:lstStyle/>
          <a:p>
            <a:r>
              <a:rPr lang="en-GB" sz="3200" dirty="0">
                <a:solidFill>
                  <a:schemeClr val="bg2"/>
                </a:solidFill>
              </a:rPr>
              <a:t>Swabbing </a:t>
            </a:r>
            <a:r>
              <a:rPr lang="en-GB" dirty="0">
                <a:solidFill>
                  <a:schemeClr val="bg2"/>
                </a:solidFill>
              </a:rPr>
              <a:t>residents</a:t>
            </a:r>
            <a:r>
              <a:rPr lang="en-GB" sz="3200" dirty="0">
                <a:solidFill>
                  <a:schemeClr val="bg2"/>
                </a:solidFill>
              </a:rPr>
              <a:t>: top tips</a:t>
            </a:r>
            <a:br>
              <a:rPr lang="en-GB" sz="3200" dirty="0">
                <a:solidFill>
                  <a:schemeClr val="bg2"/>
                </a:solidFill>
              </a:rPr>
            </a:br>
            <a:br>
              <a:rPr lang="en-GB" sz="3200" dirty="0">
                <a:solidFill>
                  <a:schemeClr val="bg2"/>
                </a:solidFill>
              </a:rPr>
            </a:br>
            <a:br>
              <a:rPr lang="en-GB" sz="3200" dirty="0">
                <a:solidFill>
                  <a:schemeClr val="bg2"/>
                </a:solidFill>
              </a:rPr>
            </a:br>
            <a:br>
              <a:rPr lang="en-GB" b="1" dirty="0">
                <a:solidFill>
                  <a:schemeClr val="bg1"/>
                </a:solidFill>
              </a:rPr>
            </a:br>
            <a:endParaRPr lang="en-GB" dirty="0"/>
          </a:p>
        </p:txBody>
      </p:sp>
    </p:spTree>
    <p:extLst>
      <p:ext uri="{BB962C8B-B14F-4D97-AF65-F5344CB8AC3E}">
        <p14:creationId xmlns:p14="http://schemas.microsoft.com/office/powerpoint/2010/main" val="46137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69597"/>
            <a:ext cx="10112375" cy="611188"/>
          </a:xfr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altLang="en-US" dirty="0"/>
              <a:t> Assessing capacity for Covid-19 testing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351692" y="902862"/>
            <a:ext cx="4768948" cy="5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defRPr/>
            </a:pPr>
            <a:r>
              <a:rPr lang="en-GB" sz="1100" dirty="0">
                <a:solidFill>
                  <a:srgbClr val="231F20"/>
                </a:solidFill>
                <a:latin typeface="Arial" panose="020B0604020202020204" pitchFamily="34" charset="0"/>
                <a:cs typeface="Arial" panose="020B0604020202020204" pitchFamily="34" charset="0"/>
              </a:rPr>
              <a:t>For regular testing of all residents for COVID-19 in care home settings, see the below guidance for staff in cases where the relevant person may lack the capacity to consent to this procedure.</a:t>
            </a: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r>
              <a:rPr lang="en-GB" sz="1100" b="1" dirty="0">
                <a:solidFill>
                  <a:srgbClr val="231F20"/>
                </a:solidFill>
                <a:latin typeface="Arial" panose="020B0604020202020204" pitchFamily="34" charset="0"/>
                <a:cs typeface="Arial" panose="020B0604020202020204" pitchFamily="34" charset="0"/>
              </a:rPr>
              <a:t>If there are doubts about a resident’s capacity to consent to a test for COVID 19, this decision should be approached by applying the practice and principles of the </a:t>
            </a:r>
            <a:r>
              <a:rPr lang="en-GB" sz="1100" b="1" dirty="0">
                <a:solidFill>
                  <a:srgbClr val="231F20"/>
                </a:solidFill>
                <a:latin typeface="Arial" panose="020B0604020202020204" pitchFamily="34" charset="0"/>
                <a:cs typeface="Arial" panose="020B0604020202020204" pitchFamily="34" charset="0"/>
                <a:hlinkClick r:id="rId2"/>
              </a:rPr>
              <a:t>Mental Capacity Act (MCA) 2005</a:t>
            </a:r>
            <a:r>
              <a:rPr lang="en-GB" sz="1100" dirty="0">
                <a:solidFill>
                  <a:srgbClr val="231F20"/>
                </a:solidFill>
                <a:latin typeface="Arial" panose="020B0604020202020204" pitchFamily="34" charset="0"/>
                <a:cs typeface="Arial" panose="020B0604020202020204" pitchFamily="34" charset="0"/>
                <a:hlinkClick r:id="rId2"/>
              </a:rPr>
              <a:t>. </a:t>
            </a:r>
            <a:endParaRPr lang="en-GB" sz="1100" dirty="0">
              <a:solidFill>
                <a:srgbClr val="231F20"/>
              </a:solidFill>
              <a:latin typeface="Arial" panose="020B0604020202020204" pitchFamily="34" charset="0"/>
              <a:cs typeface="Arial" panose="020B0604020202020204" pitchFamily="34" charset="0"/>
            </a:endParaRP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endParaRPr lang="en-GB" sz="1100" dirty="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Establish whether the individual does lack capacity to make this particular decision. In doing so you must support them, and take all practicable steps, to help them make their own decision. </a:t>
            </a: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Make sure the person has all relevant information, e.g. what the test is for, what the procedure involves and what the risks are of not being tested and what the benefits would be. </a:t>
            </a:r>
            <a:r>
              <a:rPr lang="en-GB" sz="1100" dirty="0">
                <a:solidFill>
                  <a:srgbClr val="231F20"/>
                </a:solidFill>
                <a:latin typeface="Arial" panose="020B0604020202020204" pitchFamily="34" charset="0"/>
                <a:cs typeface="Arial" panose="020B0604020202020204" pitchFamily="34" charset="0"/>
                <a:hlinkClick r:id="rId3"/>
              </a:rPr>
              <a:t>This information should be given in an accessible way that is suited to the individual’s level of understanding. </a:t>
            </a:r>
            <a:endParaRPr lang="en-GB" sz="1100" dirty="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The capacity assessment must be evidenced and recorded in the person’s care notes.</a:t>
            </a: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r>
              <a:rPr lang="en-GB" sz="1100" b="1" dirty="0">
                <a:solidFill>
                  <a:schemeClr val="accent1"/>
                </a:solidFill>
                <a:latin typeface="Arial" panose="020B0604020202020204" pitchFamily="34" charset="0"/>
                <a:cs typeface="Arial" panose="020B0604020202020204" pitchFamily="34" charset="0"/>
              </a:rPr>
              <a:t>Is there a Lasting Power Of Attorney (LPA) for health and welfare Or Court Appointed Deputy ?</a:t>
            </a:r>
          </a:p>
          <a:p>
            <a:pPr lvl="0">
              <a:defRPr/>
            </a:pPr>
            <a:endParaRPr lang="en-GB" sz="1100" b="1" dirty="0">
              <a:solidFill>
                <a:schemeClr val="accent1"/>
              </a:solidFill>
              <a:latin typeface="Arial" panose="020B0604020202020204" pitchFamily="34" charset="0"/>
              <a:cs typeface="Arial" panose="020B0604020202020204" pitchFamily="34" charset="0"/>
            </a:endParaRPr>
          </a:p>
          <a:p>
            <a:pPr lvl="0">
              <a:defRPr/>
            </a:pPr>
            <a:r>
              <a:rPr lang="en-GB" sz="1100" dirty="0">
                <a:latin typeface="Arial" panose="020B0604020202020204" pitchFamily="34" charset="0"/>
                <a:cs typeface="Arial" panose="020B0604020202020204" pitchFamily="34" charset="0"/>
              </a:rPr>
              <a:t>If the person concerned lacks capacity to consent to the COVID-19 test then you should check whether that individual has a Lasting Power of Attorney (LPA) or deputy for health and welfare who can consent on their behalf. Where an individual does not have an LPA a </a:t>
            </a:r>
            <a:r>
              <a:rPr lang="en-GB" sz="1100" b="1" dirty="0">
                <a:solidFill>
                  <a:schemeClr val="accent1"/>
                </a:solidFill>
                <a:latin typeface="Arial" panose="020B0604020202020204" pitchFamily="34" charset="0"/>
                <a:cs typeface="Arial" panose="020B0604020202020204" pitchFamily="34" charset="0"/>
              </a:rPr>
              <a:t>Best Interest Decision </a:t>
            </a:r>
            <a:r>
              <a:rPr lang="en-GB" sz="1100" dirty="0">
                <a:latin typeface="Arial" panose="020B0604020202020204" pitchFamily="34" charset="0"/>
                <a:cs typeface="Arial" panose="020B0604020202020204" pitchFamily="34" charset="0"/>
              </a:rPr>
              <a:t>approach is required.</a:t>
            </a:r>
          </a:p>
          <a:p>
            <a:pPr lvl="0">
              <a:defRPr/>
            </a:pPr>
            <a:endParaRPr lang="en-GB" sz="1200" dirty="0">
              <a:solidFill>
                <a:srgbClr val="231F20"/>
              </a:solidFill>
              <a:latin typeface="Arial" panose="020B0604020202020204" pitchFamily="34" charset="0"/>
              <a:cs typeface="Arial" panose="020B0604020202020204" pitchFamily="34" charset="0"/>
            </a:endParaRPr>
          </a:p>
          <a:p>
            <a:pPr lvl="0">
              <a:defRPr/>
            </a:pPr>
            <a:endParaRPr lang="en-GB" sz="1200" dirty="0">
              <a:solidFill>
                <a:srgbClr val="231F20"/>
              </a:solidFill>
              <a:latin typeface="Arial" panose="020B0604020202020204" pitchFamily="34" charset="0"/>
              <a:cs typeface="Arial" panose="020B0604020202020204" pitchFamily="34" charset="0"/>
            </a:endParaRPr>
          </a:p>
          <a:p>
            <a:pPr lvl="0">
              <a:defRPr/>
            </a:pPr>
            <a:endParaRPr lang="en-GB" sz="1200" dirty="0">
              <a:solidFill>
                <a:srgbClr val="231F2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421753" y="902862"/>
            <a:ext cx="6418555" cy="6017032"/>
          </a:xfrm>
          <a:prstGeom prst="rect">
            <a:avLst/>
          </a:prstGeom>
          <a:noFill/>
          <a:ln>
            <a:noFill/>
          </a:ln>
        </p:spPr>
        <p:txBody>
          <a:bodyPr wrap="square">
            <a:spAutoFit/>
          </a:bodyPr>
          <a:lstStyle/>
          <a:p>
            <a:pPr>
              <a:defRPr/>
            </a:pPr>
            <a:r>
              <a:rPr lang="en-GB" sz="1100" b="1" dirty="0">
                <a:solidFill>
                  <a:srgbClr val="000000"/>
                </a:solidFill>
                <a:latin typeface="Arial" panose="020B0604020202020204" pitchFamily="34" charset="0"/>
                <a:cs typeface="Arial" panose="020B0604020202020204" pitchFamily="34" charset="0"/>
              </a:rPr>
              <a:t>Blanket decision making’ cannot be made on the issue of testing a group of residents This would breach the person centred nature of the Mental Capacity Act - capacity is an individual issue and what may be in the best interests of one resident may not be in the best interests of another. </a:t>
            </a:r>
          </a:p>
          <a:p>
            <a:pPr marR="0" lvl="0" algn="l" defTabSz="914400" rtl="0" eaLnBrk="1" fontAlgn="auto" latinLnBrk="0" hangingPunct="1">
              <a:lnSpc>
                <a:spcPct val="100000"/>
              </a:lnSpc>
              <a:spcBef>
                <a:spcPts val="0"/>
              </a:spcBef>
              <a:spcAft>
                <a:spcPts val="0"/>
              </a:spcAft>
              <a:buClrTx/>
              <a:buSzTx/>
              <a:tabLst/>
              <a:defRPr/>
            </a:pPr>
            <a:endParaRPr lang="en-GB" sz="1100" b="1"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100" b="1" dirty="0">
                <a:solidFill>
                  <a:schemeClr val="accent1"/>
                </a:solidFill>
                <a:latin typeface="Arial" panose="020B0604020202020204" pitchFamily="34" charset="0"/>
                <a:cs typeface="Arial" panose="020B0604020202020204" pitchFamily="34" charset="0"/>
              </a:rPr>
              <a:t>Best Interest Decision Making </a:t>
            </a:r>
          </a:p>
          <a:p>
            <a:pPr marR="0" lvl="0" algn="l" defTabSz="914400" rtl="0" eaLnBrk="1" fontAlgn="auto" latinLnBrk="0" hangingPunct="1">
              <a:lnSpc>
                <a:spcPct val="100000"/>
              </a:lnSpc>
              <a:spcBef>
                <a:spcPts val="0"/>
              </a:spcBef>
              <a:spcAft>
                <a:spcPts val="0"/>
              </a:spcAft>
              <a:buClrTx/>
              <a:buSzTx/>
              <a:tabLst/>
              <a:defRPr/>
            </a:pPr>
            <a:endParaRPr lang="en-GB" sz="1100" b="1" dirty="0">
              <a:solidFill>
                <a:schemeClr val="accent1"/>
              </a:solidFill>
              <a:latin typeface="Arial" panose="020B0604020202020204" pitchFamily="34" charset="0"/>
              <a:cs typeface="Arial" panose="020B0604020202020204" pitchFamily="34" charset="0"/>
            </a:endParaRPr>
          </a:p>
          <a:p>
            <a:pPr lvl="0">
              <a:defRPr/>
            </a:pPr>
            <a:r>
              <a:rPr lang="en-GB" sz="1100" dirty="0">
                <a:solidFill>
                  <a:srgbClr val="000000"/>
                </a:solidFill>
                <a:latin typeface="Arial" panose="020B0604020202020204" pitchFamily="34" charset="0"/>
                <a:cs typeface="Arial" panose="020B0604020202020204" pitchFamily="34" charset="0"/>
              </a:rPr>
              <a:t>In making this best interest decision, you must consider the best interest checklist. This includes:</a:t>
            </a:r>
          </a:p>
          <a:p>
            <a:pPr marL="285750" lvl="0" indent="-285750">
              <a:buFont typeface="Arial" panose="020B0604020202020204" pitchFamily="34" charset="0"/>
              <a:buChar char="•"/>
              <a:defRPr/>
            </a:pPr>
            <a:endParaRPr lang="en-GB" sz="110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Trying to ascertain the person’s views as much as is possible, encouraging the person’s participation in the decision</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Consult others involved, e.g. family members and carers</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Identifying the relevant factors that the person themselves would taken into account if they were able to make the decision themselves. For instance the risk of harm to them should they not be tested</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Use your knowledge of the resident to identify whether they would have likely to have wanted the test had they been able to make the decision for themselves</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  Taking all these views and factors into account you can then make a best interest  </a:t>
            </a:r>
          </a:p>
          <a:p>
            <a:pPr lvl="0">
              <a:defRPr/>
            </a:pPr>
            <a:r>
              <a:rPr lang="en-GB" sz="1100" dirty="0">
                <a:solidFill>
                  <a:srgbClr val="000000"/>
                </a:solidFill>
                <a:latin typeface="Arial" panose="020B0604020202020204" pitchFamily="34" charset="0"/>
                <a:cs typeface="Arial" panose="020B0604020202020204" pitchFamily="34" charset="0"/>
              </a:rPr>
              <a:t>      decision on behalf of the individual. </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  Again, this should be evidenced and recorded in the individual’s care notes. </a:t>
            </a:r>
          </a:p>
          <a:p>
            <a:pPr lvl="0">
              <a:defRPr/>
            </a:pPr>
            <a:endParaRPr lang="en-GB" sz="1100" dirty="0">
              <a:solidFill>
                <a:srgbClr val="000000"/>
              </a:solidFill>
              <a:latin typeface="Arial" panose="020B0604020202020204" pitchFamily="34" charset="0"/>
              <a:cs typeface="Arial" panose="020B0604020202020204" pitchFamily="34" charset="0"/>
            </a:endParaRPr>
          </a:p>
          <a:p>
            <a:pPr lvl="0">
              <a:defRPr/>
            </a:pPr>
            <a:r>
              <a:rPr lang="en-GB" sz="1100" b="1" dirty="0">
                <a:solidFill>
                  <a:schemeClr val="accent1"/>
                </a:solidFill>
                <a:latin typeface="Arial" panose="020B0604020202020204" pitchFamily="34" charset="0"/>
                <a:cs typeface="Arial" panose="020B0604020202020204" pitchFamily="34" charset="0"/>
              </a:rPr>
              <a:t>Implementing a Best Interest Decision to be tested</a:t>
            </a:r>
          </a:p>
          <a:p>
            <a:pPr lvl="0">
              <a:defRPr/>
            </a:pPr>
            <a:endParaRPr lang="en-GB" sz="1100" b="1" dirty="0">
              <a:solidFill>
                <a:schemeClr val="accent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Try to complete the test in course of daily care routines without the use of restraint</a:t>
            </a:r>
            <a:r>
              <a:rPr lang="en-GB" sz="1100" b="1" dirty="0">
                <a:solidFill>
                  <a:schemeClr val="accent1"/>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If  the person is resisting in any way and restraint is required, then you must be satisfied that it is a necessary and a proportionate response to the likelihood and seriousness of the harm that they would suffer should they not be tested. </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If restraint and force is required to perform a COVID-19 test then questions will have to be asked if the risk of harm is actually great enough to justify this and whether testing that individual is really in their best interests given the level of distress it is causing. This can only be decided on a case by case basis and clearly documented. </a:t>
            </a:r>
          </a:p>
          <a:p>
            <a:pPr lvl="0">
              <a:defRPr/>
            </a:pPr>
            <a:endParaRPr lang="en-GB" sz="1100" b="1" dirty="0">
              <a:solidFill>
                <a:schemeClr val="accent1"/>
              </a:solidFill>
              <a:latin typeface="Arial" panose="020B0604020202020204" pitchFamily="34" charset="0"/>
              <a:cs typeface="Arial" panose="020B0604020202020204" pitchFamily="34" charset="0"/>
            </a:endParaRPr>
          </a:p>
          <a:p>
            <a:pPr lvl="0">
              <a:defRPr/>
            </a:pPr>
            <a:r>
              <a:rPr lang="en-GB" sz="1100" b="1" dirty="0">
                <a:solidFill>
                  <a:schemeClr val="accent1"/>
                </a:solidFill>
                <a:latin typeface="Arial" panose="020B0604020202020204" pitchFamily="34" charset="0"/>
                <a:cs typeface="Arial" panose="020B0604020202020204" pitchFamily="34" charset="0"/>
              </a:rPr>
              <a:t>A Best Interest Decision on Testing Must Be Person Centred</a:t>
            </a:r>
          </a:p>
          <a:p>
            <a:pPr lvl="0">
              <a:defRPr/>
            </a:pPr>
            <a:endParaRPr lang="en-GB" sz="1100" dirty="0">
              <a:solidFill>
                <a:srgbClr val="000000"/>
              </a:solidFill>
              <a:latin typeface="Arial" panose="020B0604020202020204" pitchFamily="34" charset="0"/>
              <a:cs typeface="Arial" panose="020B0604020202020204" pitchFamily="34" charset="0"/>
            </a:endParaRPr>
          </a:p>
          <a:p>
            <a:pPr lvl="0">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(Content </a:t>
            </a:r>
            <a:r>
              <a:rPr lang="en-GB" sz="1100" dirty="0">
                <a:solidFill>
                  <a:srgbClr val="000000"/>
                </a:solidFill>
                <a:latin typeface="Arial" panose="020B0604020202020204" pitchFamily="34" charset="0"/>
                <a:cs typeface="Arial" panose="020B0604020202020204" pitchFamily="34" charset="0"/>
              </a:rPr>
              <a:t>credited to Bath &amp; North East Somerset Council)</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425959" y="5864959"/>
            <a:ext cx="4995169" cy="79514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Useful Resources</a:t>
            </a:r>
          </a:p>
          <a:p>
            <a:pPr marL="0" indent="0">
              <a:spcBef>
                <a:spcPts val="0"/>
              </a:spcBef>
              <a:buNone/>
              <a:defRPr/>
            </a:pPr>
            <a:r>
              <a:rPr lang="en-GB" sz="1200" u="sng" dirty="0">
                <a:hlinkClick r:id="rId4"/>
              </a:rPr>
              <a:t>Testing and Capacity and COVID 19</a:t>
            </a:r>
            <a:endParaRPr lang="en-GB" sz="1200" dirty="0"/>
          </a:p>
          <a:p>
            <a:pPr marL="0" lvl="0" indent="0">
              <a:spcBef>
                <a:spcPts val="0"/>
              </a:spcBef>
              <a:buNone/>
              <a:defRPr/>
            </a:pPr>
            <a:r>
              <a:rPr lang="en-GB" sz="1200" dirty="0">
                <a:solidFill>
                  <a:srgbClr val="000000"/>
                </a:solidFill>
                <a:hlinkClick r:id="rId5"/>
              </a:rPr>
              <a:t>Testing someone who lacks the relevant mental capacity without their consent</a:t>
            </a:r>
            <a:endParaRPr lang="en-GB" sz="1200" dirty="0">
              <a:solidFill>
                <a:srgbClr val="000000"/>
              </a:solidFill>
            </a:endParaRPr>
          </a:p>
          <a:p>
            <a:pPr marL="0" lvl="0" indent="0">
              <a:spcBef>
                <a:spcPts val="0"/>
              </a:spcBef>
              <a:buNone/>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8473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3F5EBE21-F81A-49E7-86F5-42474B0937FE}"/>
              </a:ext>
            </a:extLst>
          </p:cNvPr>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87424" y="247520"/>
            <a:ext cx="470932" cy="515631"/>
          </a:xfrm>
          <a:prstGeom prst="rect">
            <a:avLst/>
          </a:prstGeom>
        </p:spPr>
      </p:pic>
      <p:sp>
        <p:nvSpPr>
          <p:cNvPr id="13" name="TextBox 12">
            <a:extLst>
              <a:ext uri="{FF2B5EF4-FFF2-40B4-BE49-F238E27FC236}">
                <a16:creationId xmlns:a16="http://schemas.microsoft.com/office/drawing/2014/main" id="{0BA7A1BF-3C2F-4EBC-AE36-86E5E609793A}"/>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99413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121837"/>
            <a:ext cx="9593524" cy="646331"/>
          </a:xfrm>
        </p:spPr>
        <p:txBody>
          <a:bodyPr/>
          <a:lstStyle/>
          <a:p>
            <a:r>
              <a:rPr lang="en-GB" dirty="0"/>
              <a:t>	Covid-19: testing staff (1)</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967666"/>
            <a:ext cx="5181599" cy="3116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8FBED2A9-567A-4E3C-8CA8-85D15633928C}"/>
              </a:ext>
            </a:extLst>
          </p:cNvPr>
          <p:cNvSpPr txBox="1">
            <a:spLocks/>
          </p:cNvSpPr>
          <p:nvPr/>
        </p:nvSpPr>
        <p:spPr>
          <a:xfrm>
            <a:off x="6647711" y="5142368"/>
            <a:ext cx="5308065" cy="1038453"/>
          </a:xfrm>
          <a:prstGeom prst="rect">
            <a:avLst/>
          </a:prstGeom>
          <a:ln w="190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Resources</a:t>
            </a:r>
            <a:endParaRPr lang="en-GB" sz="1200" b="1"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Home Testing: Fact Sheet </a:t>
            </a: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hlinkClick r:id="rId4"/>
              </a:rPr>
              <a:t>How can I get the test for our staff and residents/clients?</a:t>
            </a:r>
            <a:endParaRPr lang="en-GB" sz="1200" dirty="0">
              <a:solidFill>
                <a:srgbClr val="000000"/>
              </a:solidFill>
            </a:endParaRPr>
          </a:p>
          <a:p>
            <a:pPr marL="0" lvl="0" indent="0">
              <a:spcBef>
                <a:spcPts val="0"/>
              </a:spcBef>
              <a:buNone/>
              <a:defRPr/>
            </a:pPr>
            <a:r>
              <a:rPr lang="en-GB" sz="1200" dirty="0">
                <a:solidFill>
                  <a:srgbClr val="000000"/>
                </a:solidFill>
                <a:hlinkClick r:id="rId5"/>
              </a:rPr>
              <a:t>Government Testing Guidance</a:t>
            </a:r>
            <a:endParaRPr lang="en-GB" sz="1200" dirty="0">
              <a:solidFill>
                <a:srgbClr val="000000"/>
              </a:solidFill>
            </a:endParaRPr>
          </a:p>
          <a:p>
            <a:pPr marL="0" lvl="0" indent="0">
              <a:spcBef>
                <a:spcPts val="0"/>
              </a:spcBef>
              <a:buNone/>
              <a:defRPr/>
            </a:pPr>
            <a:r>
              <a:rPr lang="en-GB" sz="1200" dirty="0">
                <a:solidFill>
                  <a:srgbClr val="000000"/>
                </a:solidFill>
                <a:hlinkClick r:id="rId6"/>
              </a:rPr>
              <a:t>Top tips for swabbing people with dementia</a:t>
            </a:r>
            <a:endParaRPr lang="en-GB" sz="1200" dirty="0">
              <a:solidFill>
                <a:srgbClr val="000000"/>
              </a:solidFill>
            </a:endParaRPr>
          </a:p>
          <a:p>
            <a:pPr marL="0" lvl="0" indent="0">
              <a:spcBef>
                <a:spcPts val="0"/>
              </a:spcBef>
              <a:buNone/>
              <a:defRPr/>
            </a:pPr>
            <a:endParaRPr lang="en-GB" sz="1200" b="1" dirty="0">
              <a:solidFill>
                <a:srgbClr val="000000"/>
              </a:solidFill>
            </a:endParaRPr>
          </a:p>
          <a:p>
            <a:pPr marL="0" lvl="0" indent="0">
              <a:spcBef>
                <a:spcPts val="0"/>
              </a:spcBef>
              <a:buNone/>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12630" y="223333"/>
            <a:ext cx="470932" cy="515631"/>
          </a:xfrm>
          <a:prstGeom prst="rect">
            <a:avLst/>
          </a:prstGeom>
        </p:spPr>
      </p:pic>
      <p:sp>
        <p:nvSpPr>
          <p:cNvPr id="6" name="TextBox 5">
            <a:extLst>
              <a:ext uri="{FF2B5EF4-FFF2-40B4-BE49-F238E27FC236}">
                <a16:creationId xmlns:a16="http://schemas.microsoft.com/office/drawing/2014/main" id="{9C7783A0-D469-4471-9DC2-900492C87A35}"/>
              </a:ext>
            </a:extLst>
          </p:cNvPr>
          <p:cNvSpPr txBox="1"/>
          <p:nvPr/>
        </p:nvSpPr>
        <p:spPr>
          <a:xfrm>
            <a:off x="6647711" y="1030506"/>
            <a:ext cx="5053538" cy="360098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When you </a:t>
            </a:r>
            <a:r>
              <a:rPr lang="en-GB" sz="1200" b="1" dirty="0">
                <a:latin typeface="Arial" panose="020B0604020202020204" pitchFamily="34" charset="0"/>
                <a:cs typeface="Arial" panose="020B0604020202020204" pitchFamily="34" charset="0"/>
              </a:rPr>
              <a:t>do not have </a:t>
            </a:r>
            <a:r>
              <a:rPr lang="en-GB" sz="1200" dirty="0">
                <a:latin typeface="Arial" panose="020B0604020202020204" pitchFamily="34" charset="0"/>
                <a:cs typeface="Arial" panose="020B0604020202020204" pitchFamily="34" charset="0"/>
              </a:rPr>
              <a:t>a suspected or current outbreak</a:t>
            </a:r>
          </a:p>
          <a:p>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hlinkClick r:id="rId8"/>
              </a:rPr>
              <a:t>Apply for regular testing </a:t>
            </a:r>
            <a:r>
              <a:rPr lang="en-GB" sz="1200" b="1" dirty="0">
                <a:latin typeface="Arial" panose="020B0604020202020204" pitchFamily="34" charset="0"/>
                <a:cs typeface="Arial" panose="020B0604020202020204" pitchFamily="34" charset="0"/>
              </a:rPr>
              <a:t>and follow whole home retesting cycle.</a:t>
            </a:r>
          </a:p>
          <a:p>
            <a:r>
              <a:rPr lang="en-GB" sz="1200" b="1"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Weekly testing of staff</a:t>
            </a:r>
            <a:r>
              <a:rPr lang="en-GB" sz="1200" dirty="0">
                <a:latin typeface="Arial" panose="020B0604020202020204" pitchFamily="34" charset="0"/>
                <a:cs typeface="Arial" panose="020B0604020202020204" pitchFamily="34" charset="0"/>
              </a:rPr>
              <a:t>, including bank and agency staff </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Test residents every 28 days. </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Staff who have been diagnosed with COVID-19 should not be included in testing (as part of regular testing or the whole home test at 28 days after the last identified case) until six weeks after</a:t>
            </a:r>
            <a:r>
              <a:rPr lang="en-GB"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Their initial onset of symptoms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Or, if asymptomatic when tested, their positive test result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they develop new symptoms, they should be retested immediately.</a:t>
            </a:r>
            <a:endParaRPr lang="en-GB" sz="1200" b="1" dirty="0">
              <a:solidFill>
                <a:srgbClr val="000000"/>
              </a:solidFill>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If staff develop symptoms</a:t>
            </a:r>
            <a:r>
              <a:rPr lang="en-GB" sz="1200" dirty="0">
                <a:latin typeface="Arial" panose="020B0604020202020204" pitchFamily="34" charset="0"/>
                <a:cs typeface="Arial" panose="020B0604020202020204" pitchFamily="34" charset="0"/>
              </a:rPr>
              <a:t>, they must not be tested in the care home. They should self-isolate and order a test through the </a:t>
            </a:r>
            <a:r>
              <a:rPr lang="en-GB" sz="1200" b="1" u="sng" dirty="0">
                <a:latin typeface="Arial" panose="020B0604020202020204" pitchFamily="34" charset="0"/>
                <a:cs typeface="Arial" panose="020B0604020202020204" pitchFamily="34" charset="0"/>
              </a:rPr>
              <a:t>self referral portal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p>
          <a:p>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3FA4A08C-5B31-408A-8F69-EB78162C9CBE}"/>
              </a:ext>
            </a:extLst>
          </p:cNvPr>
          <p:cNvSpPr txBox="1">
            <a:spLocks/>
          </p:cNvSpPr>
          <p:nvPr/>
        </p:nvSpPr>
        <p:spPr>
          <a:xfrm>
            <a:off x="609602" y="967666"/>
            <a:ext cx="5374740" cy="3529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Testing of staff, in combination with effective infection control measures, supports prevention and control of Covid-19 in care homes.</a:t>
            </a:r>
          </a:p>
          <a:p>
            <a:pPr marL="0" indent="0">
              <a:buNone/>
              <a:defRPr/>
            </a:pPr>
            <a:r>
              <a:rPr lang="en-GB" sz="1200" dirty="0"/>
              <a:t>If there is </a:t>
            </a:r>
            <a:r>
              <a:rPr lang="en-GB" sz="1200" b="1" dirty="0"/>
              <a:t>at least one </a:t>
            </a:r>
            <a:r>
              <a:rPr lang="en-GB" sz="1200" dirty="0"/>
              <a:t>suspected or confirmed case of COVID-19 in staff or residents</a:t>
            </a:r>
          </a:p>
          <a:p>
            <a:pPr marL="0" indent="0">
              <a:buNone/>
            </a:pPr>
            <a:r>
              <a:rPr lang="en-GB" sz="1200" dirty="0"/>
              <a:t>Report to </a:t>
            </a:r>
            <a:r>
              <a:rPr lang="en-GB" sz="1200" b="1" u="sng" dirty="0">
                <a:hlinkClick r:id="rId9"/>
              </a:rPr>
              <a:t>Health Protection Team (HPT) </a:t>
            </a:r>
            <a:r>
              <a:rPr lang="en-GB" sz="1200" dirty="0"/>
              <a:t>as soon as a case is suspected.</a:t>
            </a:r>
          </a:p>
          <a:p>
            <a:pPr marL="0" indent="0">
              <a:buNone/>
            </a:pPr>
            <a:r>
              <a:rPr lang="en-GB" sz="1200" b="1" dirty="0"/>
              <a:t>Testing available now. </a:t>
            </a:r>
            <a:endParaRPr lang="en-GB" sz="1200" dirty="0"/>
          </a:p>
          <a:p>
            <a:pPr marL="0" indent="0">
              <a:buNone/>
            </a:pPr>
            <a:r>
              <a:rPr lang="en-GB" sz="1200" dirty="0"/>
              <a:t>Once an outbreak is confirmed, the HPT will arrange testing for all residents and staff. The HPT will also arrange a </a:t>
            </a:r>
            <a:r>
              <a:rPr lang="en-GB" sz="1200" b="1" dirty="0"/>
              <a:t>follow up test after 7 days </a:t>
            </a:r>
            <a:r>
              <a:rPr lang="en-GB" sz="1200" dirty="0"/>
              <a:t>for residents and staff who tested negative on the first round of testing or who missed the initial test. </a:t>
            </a:r>
            <a:r>
              <a:rPr lang="en-GB" sz="1200" b="1" dirty="0"/>
              <a:t>If someone tests positive they will require no further testing for 6 weeks.</a:t>
            </a:r>
          </a:p>
          <a:p>
            <a:pPr marL="0" indent="0">
              <a:buNone/>
            </a:pPr>
            <a:endParaRPr lang="en-GB" sz="1200" b="1" dirty="0"/>
          </a:p>
          <a:p>
            <a:pPr marL="0" indent="0">
              <a:buNone/>
            </a:pPr>
            <a:r>
              <a:rPr lang="en-GB" sz="1200" b="1" dirty="0"/>
              <a:t>Continue the regular weekly testing cycle for staff </a:t>
            </a:r>
            <a:r>
              <a:rPr lang="en-GB" sz="1200" dirty="0"/>
              <a:t>if there is a current outbreak and the steps above for a new outbreak have been completed</a:t>
            </a:r>
          </a:p>
          <a:p>
            <a:pPr marL="0" indent="0">
              <a:buNone/>
            </a:pPr>
            <a:r>
              <a:rPr lang="en-GB" sz="1200" dirty="0"/>
              <a:t> </a:t>
            </a:r>
            <a:endParaRPr lang="en-GB" dirty="0"/>
          </a:p>
          <a:p>
            <a:pPr marL="0" indent="0">
              <a:buNone/>
            </a:pPr>
            <a:endParaRPr lang="en-GB" sz="1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9" name="TextBox 8">
            <a:extLst>
              <a:ext uri="{FF2B5EF4-FFF2-40B4-BE49-F238E27FC236}">
                <a16:creationId xmlns:a16="http://schemas.microsoft.com/office/drawing/2014/main" id="{A7352ED7-5436-4FED-B6FF-005DC67061B2}"/>
              </a:ext>
            </a:extLst>
          </p:cNvPr>
          <p:cNvSpPr txBox="1"/>
          <p:nvPr/>
        </p:nvSpPr>
        <p:spPr>
          <a:xfrm>
            <a:off x="688063" y="4928097"/>
            <a:ext cx="5407937" cy="954107"/>
          </a:xfrm>
          <a:prstGeom prst="rect">
            <a:avLst/>
          </a:prstGeom>
          <a:noFill/>
          <a:ln w="28575">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Currently only care homes caring for over 65s and those with dementia are eligible for retesting. All other adult care homes registered with CQC will be able to register for regular testing from 31 August. </a:t>
            </a:r>
            <a:r>
              <a:rPr lang="en-GB" sz="1400" b="1" dirty="0">
                <a:latin typeface="Arial" panose="020B0604020202020204" pitchFamily="34" charset="0"/>
                <a:cs typeface="Arial" panose="020B0604020202020204" pitchFamily="34" charset="0"/>
                <a:hlinkClick r:id="rId10"/>
              </a:rPr>
              <a:t>See guidance</a:t>
            </a:r>
            <a:endParaRPr lang="en-GB" sz="1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02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121837"/>
            <a:ext cx="9593524" cy="646331"/>
          </a:xfrm>
        </p:spPr>
        <p:txBody>
          <a:bodyPr/>
          <a:lstStyle/>
          <a:p>
            <a:r>
              <a:rPr lang="en-GB" dirty="0"/>
              <a:t>	Covid-19: testing staff (2)</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967666"/>
            <a:ext cx="5181599" cy="3116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12630" y="223333"/>
            <a:ext cx="470932" cy="515631"/>
          </a:xfrm>
          <a:prstGeom prst="rect">
            <a:avLst/>
          </a:prstGeom>
        </p:spPr>
      </p:pic>
      <p:sp>
        <p:nvSpPr>
          <p:cNvPr id="6" name="TextBox 5">
            <a:extLst>
              <a:ext uri="{FF2B5EF4-FFF2-40B4-BE49-F238E27FC236}">
                <a16:creationId xmlns:a16="http://schemas.microsoft.com/office/drawing/2014/main" id="{9C7783A0-D469-4471-9DC2-900492C87A35}"/>
              </a:ext>
            </a:extLst>
          </p:cNvPr>
          <p:cNvSpPr txBox="1"/>
          <p:nvPr/>
        </p:nvSpPr>
        <p:spPr>
          <a:xfrm>
            <a:off x="6647711" y="1030506"/>
            <a:ext cx="5053538" cy="3477875"/>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If there are no symptomatic residents and for newly symptomatic residents in an ongoing outbreak</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testing can be arranged via the DHSC portal at </a:t>
            </a:r>
            <a:r>
              <a:rPr lang="en-GB" sz="1600" dirty="0">
                <a:latin typeface="Arial" panose="020B0604020202020204" pitchFamily="34" charset="0"/>
                <a:cs typeface="Arial" panose="020B0604020202020204" pitchFamily="34" charset="0"/>
                <a:hlinkClick r:id="rId4"/>
              </a:rPr>
              <a:t>https://request-care-home-testing.test-for-coronavirus.service.gov.uk/</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phone 0300 303 2713</a:t>
            </a:r>
          </a:p>
          <a:p>
            <a:r>
              <a:rPr lang="en-GB" sz="1600" dirty="0">
                <a:latin typeface="Arial" panose="020B0604020202020204" pitchFamily="34" charset="0"/>
                <a:cs typeface="Arial" panose="020B0604020202020204" pitchFamily="34" charset="0"/>
              </a:rPr>
              <a:t>or via local arrangements</a:t>
            </a:r>
          </a:p>
          <a:p>
            <a:r>
              <a:rPr lang="en-GB" sz="1600" dirty="0">
                <a:latin typeface="Arial" panose="020B0604020202020204" pitchFamily="34" charset="0"/>
                <a:cs typeface="Arial" panose="020B0604020202020204" pitchFamily="34" charset="0"/>
              </a:rPr>
              <a:t>Currently only care homes caring for over 65s and those with dementia are eligible for retesting via DHSC portal. All other adult care homes registered with CQC will be able to register for regular testing from 31 August. See guidance</a:t>
            </a:r>
          </a:p>
          <a:p>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3FA4A08C-5B31-408A-8F69-EB78162C9CBE}"/>
              </a:ext>
            </a:extLst>
          </p:cNvPr>
          <p:cNvSpPr txBox="1">
            <a:spLocks/>
          </p:cNvSpPr>
          <p:nvPr/>
        </p:nvSpPr>
        <p:spPr>
          <a:xfrm>
            <a:off x="609602" y="967666"/>
            <a:ext cx="5374740" cy="5072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If one or more staff are symptomatic and it is more than 28 days since the last case, </a:t>
            </a:r>
            <a:r>
              <a:rPr lang="en-GB" sz="1600" dirty="0"/>
              <a:t>call PHE London Coronavirus Response Cell (LCRC) Tel 0300 030 0340 email </a:t>
            </a:r>
            <a:r>
              <a:rPr lang="en-GB" sz="1600" dirty="0">
                <a:hlinkClick r:id="rId5"/>
              </a:rPr>
              <a:t>lcrc@phe.gov.uk</a:t>
            </a:r>
            <a:r>
              <a:rPr lang="en-GB" sz="1600" dirty="0"/>
              <a:t>  or </a:t>
            </a:r>
            <a:r>
              <a:rPr lang="en-GB" sz="1600" dirty="0">
                <a:hlinkClick r:id="rId6"/>
              </a:rPr>
              <a:t>phe.lcrc@nhs.net</a:t>
            </a:r>
            <a:r>
              <a:rPr lang="en-GB" sz="1600" dirty="0"/>
              <a:t> . </a:t>
            </a:r>
          </a:p>
          <a:p>
            <a:r>
              <a:rPr lang="en-GB" sz="1600" dirty="0"/>
              <a:t>LCRC will provide infection control support and send test kits for all residents and asymptomatic staff on the day (round 1) depending on when the last “whole home testing” was carried out.</a:t>
            </a:r>
          </a:p>
          <a:p>
            <a:r>
              <a:rPr lang="en-GB" sz="1600" dirty="0"/>
              <a:t> The results will be sent back to you from LCRC via email (nhs.net email or password protected) along with guidance on what to do next, depending on negative or positive results.</a:t>
            </a:r>
          </a:p>
          <a:p>
            <a:r>
              <a:rPr lang="en-GB" sz="1600" dirty="0"/>
              <a:t>LCRC will then arrange retesting of (residents and staff) who tested negative or missed testing on round 1.</a:t>
            </a:r>
          </a:p>
          <a:p>
            <a:r>
              <a:rPr lang="en-GB" sz="1600" dirty="0"/>
              <a:t>All staff should be retested again 28 days after the last resident or staff had a positive test result or showed coronavirus-like symptoms. If no further cases are identified at this point, the outbreak is considered to have ended.</a:t>
            </a:r>
          </a:p>
          <a:p>
            <a:pPr marL="0" indent="0">
              <a:buNone/>
            </a:pPr>
            <a:endParaRPr lang="en-GB" sz="12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pic>
        <p:nvPicPr>
          <p:cNvPr id="11" name="Picture 10">
            <a:extLst>
              <a:ext uri="{FF2B5EF4-FFF2-40B4-BE49-F238E27FC236}">
                <a16:creationId xmlns:a16="http://schemas.microsoft.com/office/drawing/2014/main" id="{AAFB7613-65B2-4D7D-9D08-0FE557F363F9}"/>
              </a:ext>
            </a:extLst>
          </p:cNvPr>
          <p:cNvPicPr>
            <a:picLocks noChangeAspect="1"/>
          </p:cNvPicPr>
          <p:nvPr/>
        </p:nvPicPr>
        <p:blipFill>
          <a:blip r:embed="rId7"/>
          <a:stretch>
            <a:fillRect/>
          </a:stretch>
        </p:blipFill>
        <p:spPr>
          <a:xfrm>
            <a:off x="6647711" y="5290999"/>
            <a:ext cx="5187903" cy="1072989"/>
          </a:xfrm>
          <a:prstGeom prst="rect">
            <a:avLst/>
          </a:prstGeom>
        </p:spPr>
      </p:pic>
    </p:spTree>
    <p:extLst>
      <p:ext uri="{BB962C8B-B14F-4D97-AF65-F5344CB8AC3E}">
        <p14:creationId xmlns:p14="http://schemas.microsoft.com/office/powerpoint/2010/main" val="220010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26">
            <a:extLst>
              <a:ext uri="{FF2B5EF4-FFF2-40B4-BE49-F238E27FC236}">
                <a16:creationId xmlns:a16="http://schemas.microsoft.com/office/drawing/2014/main" id="{4D3573F9-9061-49B9-90B5-61506590216A}"/>
              </a:ext>
            </a:extLst>
          </p:cNvPr>
          <p:cNvSpPr txBox="1"/>
          <p:nvPr/>
        </p:nvSpPr>
        <p:spPr>
          <a:xfrm>
            <a:off x="5936615" y="2988086"/>
            <a:ext cx="3091616" cy="293779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at home for 10 days from the date of swab being taken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for 10 days from date of symptom onset. (No need for a negative test before returning to work after 10 days as long as symptoms have resolved)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Household members should self-isolate for 14 days from the date of swab being taken (if staff member has no symptoms). If any of them develop symptoms during this period, they should self-isolate for another 10 days from date of symptom onset.</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(see </a:t>
            </a:r>
            <a:r>
              <a:rPr kumimoji="0" lang="en-GB" sz="11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Stay at Home guidance</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0" name="TextBox 27">
            <a:extLst>
              <a:ext uri="{FF2B5EF4-FFF2-40B4-BE49-F238E27FC236}">
                <a16:creationId xmlns:a16="http://schemas.microsoft.com/office/drawing/2014/main" id="{7F661016-4F57-407D-84A9-25BBA82D24D3}"/>
              </a:ext>
            </a:extLst>
          </p:cNvPr>
          <p:cNvSpPr txBox="1"/>
          <p:nvPr/>
        </p:nvSpPr>
        <p:spPr>
          <a:xfrm>
            <a:off x="9270801" y="2988087"/>
            <a:ext cx="2714722" cy="293779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continue to work as normal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self-isolating as identified as close/proximity contact of a confirmed case must complete 14 days of self-isolation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 symptoms at the time of testing</a:t>
            </a:r>
            <a:r>
              <a:rPr lang="en-GB" sz="1000" b="1" dirty="0">
                <a:solidFill>
                  <a:srgbClr val="000000"/>
                </a:solidFill>
                <a:latin typeface="Arial" panose="020B0604020202020204" pitchFamily="34" charset="0"/>
                <a:ea typeface="Times New Roman" panose="02020603050405020304" pitchFamily="18" charset="0"/>
              </a:rPr>
              <a:t>, </a:t>
            </a: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return to work when you feel well, unless self-isolating as a close/proximity contact</a:t>
            </a: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1" dirty="0">
              <a:solidFill>
                <a:srgbClr val="000000"/>
              </a:solidFill>
              <a:latin typeface="Arial" panose="020B060402020202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srgbClr val="000000"/>
                </a:solidFill>
                <a:latin typeface="Arial" panose="020B0604020202020204" pitchFamily="34" charset="0"/>
                <a:ea typeface="Times New Roman" panose="02020603050405020304" pitchFamily="18" charset="0"/>
              </a:rPr>
              <a:t>If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develops symptoms after testing</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for 10 days from onset of symptoms and re-test. (Household members should then self-isolate for 14 days (see </a:t>
            </a:r>
            <a:r>
              <a:rPr kumimoji="0" lang="en-GB" sz="10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3"/>
              </a:rPr>
              <a:t>Stay at Home guidance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1" name="TextBox 28">
            <a:extLst>
              <a:ext uri="{FF2B5EF4-FFF2-40B4-BE49-F238E27FC236}">
                <a16:creationId xmlns:a16="http://schemas.microsoft.com/office/drawing/2014/main" id="{3EEC8E05-CDB1-4B50-8071-812A9E00F68A}"/>
              </a:ext>
            </a:extLst>
          </p:cNvPr>
          <p:cNvSpPr txBox="1"/>
          <p:nvPr/>
        </p:nvSpPr>
        <p:spPr>
          <a:xfrm>
            <a:off x="668216" y="2988084"/>
            <a:ext cx="2468274" cy="2937797"/>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continue implementing the infection prevention and control measures, as previously advised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self-isolating as identified as a close/proximity contact of a confirmed case must complete 14 days of self-isolation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continue treating as a suspected case – isolate for 14 days from onset of symptoms in a single room.  Discourage use of any communal areas. Seek medical help as required. (see </a:t>
            </a:r>
            <a:r>
              <a:rPr kumimoji="0" lang="en-GB" sz="10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4"/>
              </a:rPr>
              <a:t>PHE care home guidance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2" name="TextBox 29">
            <a:extLst>
              <a:ext uri="{FF2B5EF4-FFF2-40B4-BE49-F238E27FC236}">
                <a16:creationId xmlns:a16="http://schemas.microsoft.com/office/drawing/2014/main" id="{DE4B0FEF-B15F-45DE-9236-749CCC6377B2}"/>
              </a:ext>
            </a:extLst>
          </p:cNvPr>
          <p:cNvSpPr txBox="1"/>
          <p:nvPr/>
        </p:nvSpPr>
        <p:spPr>
          <a:xfrm>
            <a:off x="3520440" y="2988085"/>
            <a:ext cx="2173605" cy="2937797"/>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isolate in a single room for 14 days from the date of swab being taken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isolate for 14 days in a single room from date of symptom onset. </a:t>
            </a:r>
            <a:endParaRPr lang="en-GB" sz="1200" dirty="0">
              <a:solidFill>
                <a:srgbClr val="000000"/>
              </a:solidFill>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Discourage use of any communal areas. Seek medical help as required. (see </a:t>
            </a:r>
            <a:r>
              <a:rPr kumimoji="0" lang="en-GB" sz="11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4"/>
              </a:rPr>
              <a:t>PHE care home guidance</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3" name="TextBox 15">
            <a:extLst>
              <a:ext uri="{FF2B5EF4-FFF2-40B4-BE49-F238E27FC236}">
                <a16:creationId xmlns:a16="http://schemas.microsoft.com/office/drawing/2014/main" id="{62E6806B-5D77-40B2-BAE3-4E752B4E8960}"/>
              </a:ext>
            </a:extLst>
          </p:cNvPr>
          <p:cNvSpPr txBox="1"/>
          <p:nvPr/>
        </p:nvSpPr>
        <p:spPr>
          <a:xfrm>
            <a:off x="1003300" y="2386239"/>
            <a:ext cx="201930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Negative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4" name="TextBox 16">
            <a:extLst>
              <a:ext uri="{FF2B5EF4-FFF2-40B4-BE49-F238E27FC236}">
                <a16:creationId xmlns:a16="http://schemas.microsoft.com/office/drawing/2014/main" id="{6E1ADA65-3590-44E3-8E8F-74D4CE662C05}"/>
              </a:ext>
            </a:extLst>
          </p:cNvPr>
          <p:cNvSpPr txBox="1"/>
          <p:nvPr/>
        </p:nvSpPr>
        <p:spPr>
          <a:xfrm>
            <a:off x="3521298" y="2386239"/>
            <a:ext cx="217170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Positive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TextBox 19">
            <a:extLst>
              <a:ext uri="{FF2B5EF4-FFF2-40B4-BE49-F238E27FC236}">
                <a16:creationId xmlns:a16="http://schemas.microsoft.com/office/drawing/2014/main" id="{CAF19DB1-C0D0-4CB6-B8D6-215533141533}"/>
              </a:ext>
            </a:extLst>
          </p:cNvPr>
          <p:cNvSpPr txBox="1"/>
          <p:nvPr/>
        </p:nvSpPr>
        <p:spPr>
          <a:xfrm>
            <a:off x="6845300" y="2365919"/>
            <a:ext cx="205168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Positive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TextBox 20">
            <a:extLst>
              <a:ext uri="{FF2B5EF4-FFF2-40B4-BE49-F238E27FC236}">
                <a16:creationId xmlns:a16="http://schemas.microsoft.com/office/drawing/2014/main" id="{EC429395-8B63-48D7-92ED-00C1373A02A4}"/>
              </a:ext>
            </a:extLst>
          </p:cNvPr>
          <p:cNvSpPr txBox="1"/>
          <p:nvPr/>
        </p:nvSpPr>
        <p:spPr>
          <a:xfrm>
            <a:off x="9598025" y="2364014"/>
            <a:ext cx="159067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Negative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7" name="TextBox 8">
            <a:extLst>
              <a:ext uri="{FF2B5EF4-FFF2-40B4-BE49-F238E27FC236}">
                <a16:creationId xmlns:a16="http://schemas.microsoft.com/office/drawing/2014/main" id="{84BFDF68-ED4E-403A-9A6D-1448D9F73976}"/>
              </a:ext>
            </a:extLst>
          </p:cNvPr>
          <p:cNvSpPr txBox="1"/>
          <p:nvPr/>
        </p:nvSpPr>
        <p:spPr>
          <a:xfrm>
            <a:off x="2423750" y="1597513"/>
            <a:ext cx="174180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Resident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8" name="TextBox 9">
            <a:extLst>
              <a:ext uri="{FF2B5EF4-FFF2-40B4-BE49-F238E27FC236}">
                <a16:creationId xmlns:a16="http://schemas.microsoft.com/office/drawing/2014/main" id="{A080FEE2-46BA-420C-A953-FCB42BB96BA7}"/>
              </a:ext>
            </a:extLst>
          </p:cNvPr>
          <p:cNvSpPr txBox="1"/>
          <p:nvPr/>
        </p:nvSpPr>
        <p:spPr>
          <a:xfrm>
            <a:off x="8271510" y="1597514"/>
            <a:ext cx="192913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Member of staff</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9" name="TextBox 3">
            <a:extLst>
              <a:ext uri="{FF2B5EF4-FFF2-40B4-BE49-F238E27FC236}">
                <a16:creationId xmlns:a16="http://schemas.microsoft.com/office/drawing/2014/main" id="{6049AA8B-D7DE-4A8A-AC9B-6C7AC56DB64B}"/>
              </a:ext>
            </a:extLst>
          </p:cNvPr>
          <p:cNvSpPr txBox="1"/>
          <p:nvPr/>
        </p:nvSpPr>
        <p:spPr>
          <a:xfrm>
            <a:off x="4824412" y="887544"/>
            <a:ext cx="2543175" cy="4826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Who is the COVID-19 swab antigen PCR test result for?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70" name="Picture 69">
            <a:extLst>
              <a:ext uri="{FF2B5EF4-FFF2-40B4-BE49-F238E27FC236}">
                <a16:creationId xmlns:a16="http://schemas.microsoft.com/office/drawing/2014/main" id="{2A8653FD-A125-4953-BA7A-77A8417234E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39" y="135806"/>
            <a:ext cx="1246505" cy="806450"/>
          </a:xfrm>
          <a:prstGeom prst="rect">
            <a:avLst/>
          </a:prstGeom>
          <a:noFill/>
          <a:ln>
            <a:noFill/>
          </a:ln>
        </p:spPr>
      </p:pic>
      <p:sp>
        <p:nvSpPr>
          <p:cNvPr id="58" name="TextBox 57">
            <a:extLst>
              <a:ext uri="{FF2B5EF4-FFF2-40B4-BE49-F238E27FC236}">
                <a16:creationId xmlns:a16="http://schemas.microsoft.com/office/drawing/2014/main" id="{C1453C60-0A02-4E11-8EB9-186BA03817B8}"/>
              </a:ext>
            </a:extLst>
          </p:cNvPr>
          <p:cNvSpPr txBox="1"/>
          <p:nvPr/>
        </p:nvSpPr>
        <p:spPr>
          <a:xfrm>
            <a:off x="1596539" y="109568"/>
            <a:ext cx="8680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PHE care home testing results: actions for care home residents and staff</a:t>
            </a:r>
          </a:p>
        </p:txBody>
      </p:sp>
      <p:cxnSp>
        <p:nvCxnSpPr>
          <p:cNvPr id="73" name="Straight Connector 72">
            <a:extLst>
              <a:ext uri="{FF2B5EF4-FFF2-40B4-BE49-F238E27FC236}">
                <a16:creationId xmlns:a16="http://schemas.microsoft.com/office/drawing/2014/main" id="{CE17AB70-BAD7-409C-B12D-0B191AB896F9}"/>
              </a:ext>
            </a:extLst>
          </p:cNvPr>
          <p:cNvCxnSpPr>
            <a:stCxn id="69" idx="1"/>
          </p:cNvCxnSpPr>
          <p:nvPr/>
        </p:nvCxnSpPr>
        <p:spPr>
          <a:xfrm flipH="1">
            <a:off x="3294652" y="1128844"/>
            <a:ext cx="1529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EF192CF-897C-401D-A48D-1A6D479F11C7}"/>
              </a:ext>
            </a:extLst>
          </p:cNvPr>
          <p:cNvCxnSpPr>
            <a:cxnSpLocks/>
            <a:stCxn id="69" idx="3"/>
          </p:cNvCxnSpPr>
          <p:nvPr/>
        </p:nvCxnSpPr>
        <p:spPr>
          <a:xfrm>
            <a:off x="7367587" y="1128844"/>
            <a:ext cx="1868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3F55A4A-6D9B-4931-8056-23ED34937BED}"/>
              </a:ext>
            </a:extLst>
          </p:cNvPr>
          <p:cNvCxnSpPr>
            <a:endCxn id="67" idx="0"/>
          </p:cNvCxnSpPr>
          <p:nvPr/>
        </p:nvCxnSpPr>
        <p:spPr>
          <a:xfrm>
            <a:off x="3294652" y="1128844"/>
            <a:ext cx="1" cy="468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1C8A29B-735B-4ED9-820F-DC9C7BC704B5}"/>
              </a:ext>
            </a:extLst>
          </p:cNvPr>
          <p:cNvCxnSpPr>
            <a:cxnSpLocks/>
            <a:endCxn id="68" idx="0"/>
          </p:cNvCxnSpPr>
          <p:nvPr/>
        </p:nvCxnSpPr>
        <p:spPr>
          <a:xfrm>
            <a:off x="9236075" y="1128844"/>
            <a:ext cx="0" cy="46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E425DF6-8884-4C5A-B8D2-15E44F2A00DF}"/>
              </a:ext>
            </a:extLst>
          </p:cNvPr>
          <p:cNvCxnSpPr>
            <a:stCxn id="67" idx="2"/>
            <a:endCxn id="63" idx="0"/>
          </p:cNvCxnSpPr>
          <p:nvPr/>
        </p:nvCxnSpPr>
        <p:spPr>
          <a:xfrm flipH="1">
            <a:off x="2012950" y="1862308"/>
            <a:ext cx="1281703" cy="52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AF0E19E-58CA-4C5B-B2BE-FD115879F013}"/>
              </a:ext>
            </a:extLst>
          </p:cNvPr>
          <p:cNvCxnSpPr>
            <a:stCxn id="67" idx="2"/>
            <a:endCxn id="64" idx="0"/>
          </p:cNvCxnSpPr>
          <p:nvPr/>
        </p:nvCxnSpPr>
        <p:spPr>
          <a:xfrm>
            <a:off x="3294653" y="1862308"/>
            <a:ext cx="1312495" cy="52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1346EFF-DD1C-4842-BCF2-663AEF3ECD0F}"/>
              </a:ext>
            </a:extLst>
          </p:cNvPr>
          <p:cNvCxnSpPr>
            <a:stCxn id="68" idx="2"/>
            <a:endCxn id="65" idx="0"/>
          </p:cNvCxnSpPr>
          <p:nvPr/>
        </p:nvCxnSpPr>
        <p:spPr>
          <a:xfrm flipH="1">
            <a:off x="7871143" y="1862309"/>
            <a:ext cx="1364932" cy="503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E8AB76F-51AE-4E75-993B-F4C8BFEE4120}"/>
              </a:ext>
            </a:extLst>
          </p:cNvPr>
          <p:cNvCxnSpPr>
            <a:stCxn id="68" idx="2"/>
            <a:endCxn id="66" idx="0"/>
          </p:cNvCxnSpPr>
          <p:nvPr/>
        </p:nvCxnSpPr>
        <p:spPr>
          <a:xfrm>
            <a:off x="9236075" y="1862309"/>
            <a:ext cx="1157288" cy="50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BD52E79-CC8B-44AF-AF9E-1BD650222E47}"/>
              </a:ext>
            </a:extLst>
          </p:cNvPr>
          <p:cNvCxnSpPr>
            <a:cxnSpLocks/>
            <a:stCxn id="63" idx="2"/>
            <a:endCxn id="61" idx="0"/>
          </p:cNvCxnSpPr>
          <p:nvPr/>
        </p:nvCxnSpPr>
        <p:spPr>
          <a:xfrm flipH="1">
            <a:off x="1902353" y="2651034"/>
            <a:ext cx="110597" cy="33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2C4DB62-95E9-42E4-86A1-D5782521A346}"/>
              </a:ext>
            </a:extLst>
          </p:cNvPr>
          <p:cNvCxnSpPr>
            <a:stCxn id="64" idx="2"/>
            <a:endCxn id="62" idx="0"/>
          </p:cNvCxnSpPr>
          <p:nvPr/>
        </p:nvCxnSpPr>
        <p:spPr>
          <a:xfrm>
            <a:off x="4607148" y="2651034"/>
            <a:ext cx="95" cy="33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443E3DF-C3F0-4144-A934-B944C9B46469}"/>
              </a:ext>
            </a:extLst>
          </p:cNvPr>
          <p:cNvCxnSpPr>
            <a:stCxn id="65" idx="2"/>
          </p:cNvCxnSpPr>
          <p:nvPr/>
        </p:nvCxnSpPr>
        <p:spPr>
          <a:xfrm flipH="1">
            <a:off x="7871142" y="2630714"/>
            <a:ext cx="1" cy="35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25FF0FA-A512-424C-89F0-3F1B416968F5}"/>
              </a:ext>
            </a:extLst>
          </p:cNvPr>
          <p:cNvCxnSpPr>
            <a:cxnSpLocks/>
            <a:stCxn id="66" idx="2"/>
            <a:endCxn id="60" idx="0"/>
          </p:cNvCxnSpPr>
          <p:nvPr/>
        </p:nvCxnSpPr>
        <p:spPr>
          <a:xfrm>
            <a:off x="10393363" y="2628809"/>
            <a:ext cx="234799" cy="35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C76BF00-1316-4D63-88C8-D1D2DC07C0BD}"/>
              </a:ext>
            </a:extLst>
          </p:cNvPr>
          <p:cNvSpPr txBox="1"/>
          <p:nvPr/>
        </p:nvSpPr>
        <p:spPr>
          <a:xfrm>
            <a:off x="11106446" y="6642556"/>
            <a:ext cx="1085554" cy="215444"/>
          </a:xfrm>
          <a:prstGeom prst="rect">
            <a:avLst/>
          </a:prstGeom>
          <a:noFill/>
        </p:spPr>
        <p:txBody>
          <a:bodyPr wrap="none" rtlCol="0">
            <a:spAutoFit/>
          </a:bodyPr>
          <a:lstStyle/>
          <a:p>
            <a:r>
              <a:rPr lang="en-GB" sz="800" dirty="0"/>
              <a:t>Version 3.1 20200828</a:t>
            </a:r>
          </a:p>
        </p:txBody>
      </p:sp>
      <p:sp>
        <p:nvSpPr>
          <p:cNvPr id="30" name="TextBox 15">
            <a:extLst>
              <a:ext uri="{FF2B5EF4-FFF2-40B4-BE49-F238E27FC236}">
                <a16:creationId xmlns:a16="http://schemas.microsoft.com/office/drawing/2014/main" id="{19C9EF1D-37B7-4ACE-9F07-7CB0E39B2595}"/>
              </a:ext>
            </a:extLst>
          </p:cNvPr>
          <p:cNvSpPr txBox="1"/>
          <p:nvPr/>
        </p:nvSpPr>
        <p:spPr>
          <a:xfrm>
            <a:off x="806825" y="6009768"/>
            <a:ext cx="10685928"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t>Antibody tests </a:t>
            </a:r>
            <a:r>
              <a:rPr lang="en-GB" sz="1200" dirty="0"/>
              <a:t>will start to become more widely available. </a:t>
            </a:r>
            <a:r>
              <a:rPr lang="en-GB" sz="1200" b="1" i="1" dirty="0"/>
              <a:t>The results of antibody tests should NOT be used to make decisions about your health or behaviour</a:t>
            </a:r>
            <a:r>
              <a:rPr lang="en-GB" sz="1200" i="1" dirty="0"/>
              <a:t>, either at work or at home.</a:t>
            </a:r>
            <a:r>
              <a:rPr lang="en-GB" sz="1200" dirty="0"/>
              <a:t> You should continue to take all precautions to avoid COVID-19, following Government advice. This includes the requirement to self-isolate if you are informed by the NHS contact tracing system that you are required to do so.</a:t>
            </a:r>
          </a:p>
        </p:txBody>
      </p:sp>
    </p:spTree>
    <p:extLst>
      <p:ext uri="{BB962C8B-B14F-4D97-AF65-F5344CB8AC3E}">
        <p14:creationId xmlns:p14="http://schemas.microsoft.com/office/powerpoint/2010/main" val="176702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F47991-40C5-4288-98BD-B7004A6EBC02}"/>
              </a:ext>
            </a:extLst>
          </p:cNvPr>
          <p:cNvSpPr>
            <a:spLocks noGrp="1"/>
          </p:cNvSpPr>
          <p:nvPr>
            <p:ph sz="quarter" idx="10"/>
          </p:nvPr>
        </p:nvSpPr>
        <p:spPr>
          <a:xfrm>
            <a:off x="730690" y="1644128"/>
            <a:ext cx="4815154" cy="4255611"/>
          </a:xfrm>
        </p:spPr>
        <p:txBody>
          <a:bodyPr/>
          <a:lstStyle/>
          <a:p>
            <a:r>
              <a:rPr lang="en-GB" sz="1800" dirty="0"/>
              <a:t>Under the new COVID-19 Test and Trace system, anyone, including care home staff and residents, who has had specific ‘close contact’ with someone who tests positive for COVID-19 will be expected to isolate themselves for 14 days, or for 10 days from developing symptoms of COVID-19</a:t>
            </a:r>
          </a:p>
          <a:p>
            <a:r>
              <a:rPr lang="en-GB" sz="1800" dirty="0"/>
              <a:t>see </a:t>
            </a:r>
            <a:r>
              <a:rPr lang="en-GB" sz="1800" u="sng" dirty="0">
                <a:hlinkClick r:id="rId3"/>
              </a:rPr>
              <a:t>Annex B</a:t>
            </a:r>
            <a:r>
              <a:rPr lang="en-GB" sz="1800" dirty="0"/>
              <a:t> for example scenarios in a care home setting and how it may affect your care home</a:t>
            </a:r>
          </a:p>
          <a:p>
            <a:r>
              <a:rPr lang="en-GB" sz="1800" b="1" dirty="0"/>
              <a:t>It is not clear if previous infection gives someone immunity or not, therefore this will  apply to anyone (resident or staff) who is a close contact of a confirmed case, whether they have had the virus before or not.</a:t>
            </a:r>
          </a:p>
          <a:p>
            <a:endParaRPr lang="en-GB" dirty="0"/>
          </a:p>
        </p:txBody>
      </p:sp>
      <p:sp>
        <p:nvSpPr>
          <p:cNvPr id="3" name="Title 2">
            <a:extLst>
              <a:ext uri="{FF2B5EF4-FFF2-40B4-BE49-F238E27FC236}">
                <a16:creationId xmlns:a16="http://schemas.microsoft.com/office/drawing/2014/main" id="{59E8F859-9FCC-477E-8AD7-05C625E7CEA2}"/>
              </a:ext>
            </a:extLst>
          </p:cNvPr>
          <p:cNvSpPr>
            <a:spLocks noGrp="1"/>
          </p:cNvSpPr>
          <p:nvPr>
            <p:ph type="title"/>
          </p:nvPr>
        </p:nvSpPr>
        <p:spPr>
          <a:xfrm>
            <a:off x="1267147" y="424439"/>
            <a:ext cx="8756073" cy="611649"/>
          </a:xfrm>
        </p:spPr>
        <p:txBody>
          <a:bodyPr/>
          <a:lstStyle/>
          <a:p>
            <a:r>
              <a:rPr lang="en-GB" dirty="0"/>
              <a:t>NHS Test and Trace: what does it mean for care homes?</a:t>
            </a:r>
            <a:br>
              <a:rPr lang="en-GB" dirty="0"/>
            </a:br>
            <a:endParaRPr lang="en-GB" dirty="0"/>
          </a:p>
        </p:txBody>
      </p:sp>
      <p:sp>
        <p:nvSpPr>
          <p:cNvPr id="4" name="TextBox 3">
            <a:extLst>
              <a:ext uri="{FF2B5EF4-FFF2-40B4-BE49-F238E27FC236}">
                <a16:creationId xmlns:a16="http://schemas.microsoft.com/office/drawing/2014/main" id="{15E25DA5-91F2-47CE-98A1-B045E8456A69}"/>
              </a:ext>
            </a:extLst>
          </p:cNvPr>
          <p:cNvSpPr txBox="1"/>
          <p:nvPr/>
        </p:nvSpPr>
        <p:spPr>
          <a:xfrm>
            <a:off x="6193971" y="1500769"/>
            <a:ext cx="4676088" cy="430887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How can I make this work?</a:t>
            </a:r>
          </a:p>
          <a:p>
            <a:endParaRPr lang="en-GB" sz="2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reduce possible impact on staffing levels if staff need to self-isolate, do look at ways for staff to socially distance with colleagues at all times, even at break times.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Think about how this might work in your care home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staggering breaks or taking breaks outside.</a:t>
            </a:r>
          </a:p>
          <a:p>
            <a:endParaRPr lang="en-GB" dirty="0">
              <a:highlight>
                <a:srgbClr val="00FFFF"/>
              </a:highligh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staff to keep following the PPE and hygiene measure outlined in national guidance and follow the advice of your infection control adviser</a:t>
            </a:r>
          </a:p>
        </p:txBody>
      </p:sp>
      <p:pic>
        <p:nvPicPr>
          <p:cNvPr id="6" name="Graphic 5" descr="Clipboard Mixed">
            <a:extLst>
              <a:ext uri="{FF2B5EF4-FFF2-40B4-BE49-F238E27FC236}">
                <a16:creationId xmlns:a16="http://schemas.microsoft.com/office/drawing/2014/main" id="{2E209C1F-DCB2-4737-AF0D-ED89310FB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890" y="594252"/>
            <a:ext cx="777290" cy="777290"/>
          </a:xfrm>
          <a:prstGeom prst="rect">
            <a:avLst/>
          </a:prstGeom>
        </p:spPr>
      </p:pic>
      <p:sp>
        <p:nvSpPr>
          <p:cNvPr id="5" name="Rectangle 4">
            <a:extLst>
              <a:ext uri="{FF2B5EF4-FFF2-40B4-BE49-F238E27FC236}">
                <a16:creationId xmlns:a16="http://schemas.microsoft.com/office/drawing/2014/main" id="{2059AA37-7355-4709-85BC-4431650C042A}"/>
              </a:ext>
            </a:extLst>
          </p:cNvPr>
          <p:cNvSpPr/>
          <p:nvPr/>
        </p:nvSpPr>
        <p:spPr>
          <a:xfrm>
            <a:off x="11106446" y="6642556"/>
            <a:ext cx="1085554" cy="215444"/>
          </a:xfrm>
          <a:prstGeom prst="rect">
            <a:avLst/>
          </a:prstGeom>
        </p:spPr>
        <p:txBody>
          <a:bodyPr wrap="none">
            <a:spAutoFit/>
          </a:bodyPr>
          <a:lstStyle/>
          <a:p>
            <a:r>
              <a:rPr lang="en-GB" sz="800" dirty="0"/>
              <a:t>Version 3.1 20200828</a:t>
            </a:r>
          </a:p>
        </p:txBody>
      </p:sp>
    </p:spTree>
    <p:extLst>
      <p:ext uri="{BB962C8B-B14F-4D97-AF65-F5344CB8AC3E}">
        <p14:creationId xmlns:p14="http://schemas.microsoft.com/office/powerpoint/2010/main" val="131308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67AA0-3870-4B16-A686-A9CA0B00901D}"/>
              </a:ext>
            </a:extLst>
          </p:cNvPr>
          <p:cNvSpPr>
            <a:spLocks noGrp="1"/>
          </p:cNvSpPr>
          <p:nvPr>
            <p:ph sz="quarter" idx="10"/>
          </p:nvPr>
        </p:nvSpPr>
        <p:spPr>
          <a:xfrm>
            <a:off x="609601" y="1723948"/>
            <a:ext cx="10885713" cy="2244128"/>
          </a:xfrm>
        </p:spPr>
        <p:txBody>
          <a:bodyPr/>
          <a:lstStyle/>
          <a:p>
            <a:pPr marL="0" indent="358775">
              <a:lnSpc>
                <a:spcPct val="100000"/>
              </a:lnSpc>
              <a:spcBef>
                <a:spcPts val="0"/>
              </a:spcBef>
              <a:defRPr/>
            </a:pPr>
            <a:r>
              <a:rPr lang="en-GB" sz="1800" dirty="0"/>
              <a:t>LCRC test and trace team will contact you when a person with a positive test is identified as a care home resident, staff or visitor through the NHS Test and Trace system.</a:t>
            </a:r>
          </a:p>
          <a:p>
            <a:pPr marL="0" indent="358775">
              <a:lnSpc>
                <a:spcPct val="100000"/>
              </a:lnSpc>
              <a:spcBef>
                <a:spcPts val="0"/>
              </a:spcBef>
              <a:defRPr/>
            </a:pPr>
            <a:r>
              <a:rPr lang="en-GB" sz="1800" dirty="0"/>
              <a:t>If you become aware of a resident or staff member with a </a:t>
            </a:r>
            <a:r>
              <a:rPr lang="en-GB" sz="1800" b="1" dirty="0"/>
              <a:t>confirmed</a:t>
            </a:r>
            <a:r>
              <a:rPr lang="en-GB" sz="1800" dirty="0"/>
              <a:t> coronavirus test contact London Coronavirus Response Cell (LCRC) </a:t>
            </a:r>
            <a:r>
              <a:rPr lang="en-GB" sz="1800" dirty="0">
                <a:solidFill>
                  <a:srgbClr val="000000"/>
                </a:solidFill>
              </a:rPr>
              <a:t>on </a:t>
            </a:r>
            <a:r>
              <a:rPr lang="en-GB" sz="1800" dirty="0">
                <a:solidFill>
                  <a:srgbClr val="000000"/>
                </a:solidFill>
                <a:ea typeface="Calibri" panose="020F0502020204030204" pitchFamily="34" charset="0"/>
              </a:rPr>
              <a:t>0300 303 0450, or </a:t>
            </a:r>
            <a:r>
              <a:rPr lang="en-GB" sz="1800" u="sng" dirty="0">
                <a:solidFill>
                  <a:srgbClr val="0563C1"/>
                </a:solidFill>
                <a:ea typeface="Calibri" panose="020F0502020204030204" pitchFamily="34" charset="0"/>
                <a:hlinkClick r:id="rId3"/>
              </a:rPr>
              <a:t>LCRC@phe.gov.uk</a:t>
            </a:r>
            <a:r>
              <a:rPr lang="en-GB" sz="1800" dirty="0"/>
              <a:t>. LCRC will be able to advise on next steps for contact tracing.</a:t>
            </a:r>
          </a:p>
          <a:p>
            <a:pPr marL="0" indent="358775"/>
            <a:r>
              <a:rPr lang="en-GB" sz="1800" dirty="0"/>
              <a:t>Your local authority care home team will be able to provide further advice and support </a:t>
            </a:r>
          </a:p>
          <a:p>
            <a:pPr marL="0" indent="358775"/>
            <a:r>
              <a:rPr lang="en-GB" sz="1800" dirty="0"/>
              <a:t>Close contacts (as per </a:t>
            </a:r>
            <a:r>
              <a:rPr lang="en-GB" sz="1800" dirty="0">
                <a:hlinkClick r:id="rId4"/>
              </a:rPr>
              <a:t>test and trace </a:t>
            </a:r>
            <a:r>
              <a:rPr lang="en-GB" sz="1800" dirty="0"/>
              <a:t>processes) are defined as (without wearing PPE or where there has been a breach in PPE): </a:t>
            </a:r>
          </a:p>
          <a:p>
            <a:pPr marL="742950" lvl="1" indent="-285750"/>
            <a:r>
              <a:rPr lang="en-GB" sz="1600" dirty="0"/>
              <a:t>having face-to-face contact with someone (less than 1 metre away)</a:t>
            </a:r>
          </a:p>
          <a:p>
            <a:pPr marL="742950" lvl="1" indent="-285750"/>
            <a:r>
              <a:rPr lang="en-GB" sz="1600" dirty="0"/>
              <a:t>spending more than 15 minutes within 2 metres of someone</a:t>
            </a:r>
          </a:p>
          <a:p>
            <a:pPr marL="742950" lvl="1" indent="-285750"/>
            <a:r>
              <a:rPr lang="en-GB" sz="1600" dirty="0"/>
              <a:t>travelling in a car or other small vehicle with someone (even on a short journey) or close to them on a plane</a:t>
            </a:r>
          </a:p>
          <a:p>
            <a:pPr marL="742950" lvl="1" indent="-285750"/>
            <a:r>
              <a:rPr lang="en-GB" sz="1600" dirty="0"/>
              <a:t>has cleaned a personal or communal area of the home where a confirmed case has been located (note this only applies to the first time cleaning of the personal or communal area)</a:t>
            </a:r>
          </a:p>
          <a:p>
            <a:pPr marL="0" indent="0">
              <a:buNone/>
            </a:pPr>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23627973-841B-42EE-A8DF-4DCA8DCDDABB}"/>
              </a:ext>
            </a:extLst>
          </p:cNvPr>
          <p:cNvSpPr>
            <a:spLocks noGrp="1"/>
          </p:cNvSpPr>
          <p:nvPr>
            <p:ph type="title"/>
          </p:nvPr>
        </p:nvSpPr>
        <p:spPr>
          <a:xfrm>
            <a:off x="1208315" y="515984"/>
            <a:ext cx="8963101" cy="611649"/>
          </a:xfrm>
        </p:spPr>
        <p:txBody>
          <a:bodyPr/>
          <a:lstStyle/>
          <a:p>
            <a:r>
              <a:rPr lang="en-GB" dirty="0"/>
              <a:t>NHS Test and Trace: what do I need to do?</a:t>
            </a:r>
          </a:p>
        </p:txBody>
      </p:sp>
      <p:pic>
        <p:nvPicPr>
          <p:cNvPr id="4" name="Graphic 3" descr="Clipboard Mixed">
            <a:extLst>
              <a:ext uri="{FF2B5EF4-FFF2-40B4-BE49-F238E27FC236}">
                <a16:creationId xmlns:a16="http://schemas.microsoft.com/office/drawing/2014/main" id="{D260C185-32AA-4F36-B260-983C6C51F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890" y="594252"/>
            <a:ext cx="777290" cy="777290"/>
          </a:xfrm>
          <a:prstGeom prst="rect">
            <a:avLst/>
          </a:prstGeom>
        </p:spPr>
      </p:pic>
      <p:sp>
        <p:nvSpPr>
          <p:cNvPr id="5" name="Rectangle 4">
            <a:extLst>
              <a:ext uri="{FF2B5EF4-FFF2-40B4-BE49-F238E27FC236}">
                <a16:creationId xmlns:a16="http://schemas.microsoft.com/office/drawing/2014/main" id="{A3EAD845-4B48-4A3B-A747-AE6F8BE278FF}"/>
              </a:ext>
            </a:extLst>
          </p:cNvPr>
          <p:cNvSpPr/>
          <p:nvPr/>
        </p:nvSpPr>
        <p:spPr>
          <a:xfrm>
            <a:off x="11106446" y="6642556"/>
            <a:ext cx="1085554" cy="215444"/>
          </a:xfrm>
          <a:prstGeom prst="rect">
            <a:avLst/>
          </a:prstGeom>
        </p:spPr>
        <p:txBody>
          <a:bodyPr wrap="none">
            <a:spAutoFit/>
          </a:bodyPr>
          <a:lstStyle/>
          <a:p>
            <a:r>
              <a:rPr lang="en-GB" sz="800" dirty="0"/>
              <a:t>Version 3.1 20200828</a:t>
            </a:r>
          </a:p>
        </p:txBody>
      </p:sp>
    </p:spTree>
    <p:extLst>
      <p:ext uri="{BB962C8B-B14F-4D97-AF65-F5344CB8AC3E}">
        <p14:creationId xmlns:p14="http://schemas.microsoft.com/office/powerpoint/2010/main" val="363190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ED87759-FC9D-4EA9-A511-8FDD716E9C64}"/>
              </a:ext>
            </a:extLst>
          </p:cNvPr>
          <p:cNvSpPr/>
          <p:nvPr/>
        </p:nvSpPr>
        <p:spPr>
          <a:xfrm>
            <a:off x="183836" y="258712"/>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ubtitle 2"/>
          <p:cNvSpPr>
            <a:spLocks noGrp="1"/>
          </p:cNvSpPr>
          <p:nvPr>
            <p:ph sz="quarter" idx="10"/>
          </p:nvPr>
        </p:nvSpPr>
        <p:spPr>
          <a:xfrm>
            <a:off x="1275900" y="121797"/>
            <a:ext cx="8669484" cy="1248955"/>
          </a:xfrm>
        </p:spPr>
        <p:txBody>
          <a:bodyPr/>
          <a:lstStyle/>
          <a:p>
            <a:pPr marL="0" indent="0">
              <a:buNone/>
            </a:pPr>
            <a:r>
              <a:rPr lang="en-GB" dirty="0"/>
              <a:t>This resource pack has been developed to provide clear guidance for London Care Homes aligned with NHS 111 Star lines and London COVID-19 Resource Pack for Primary Care ensuring that national guidance and good practice can be embedded locally by care providers.</a:t>
            </a:r>
          </a:p>
          <a:p>
            <a:pPr marL="0" indent="0">
              <a:buNone/>
            </a:pPr>
            <a:r>
              <a:rPr lang="en-GB" dirty="0"/>
              <a:t>Ensure escalation routes are clearly identified for care providers. </a:t>
            </a:r>
          </a:p>
          <a:p>
            <a:pPr marL="0" indent="0">
              <a:buNone/>
            </a:pPr>
            <a:r>
              <a:rPr lang="en-GB" dirty="0"/>
              <a:t>If you have any suggestions for future topics please do let us know -  </a:t>
            </a:r>
            <a:r>
              <a:rPr lang="en-GB" u="sng" dirty="0">
                <a:hlinkClick r:id="rId3"/>
              </a:rPr>
              <a:t>england.ehchprogramme@nhs.net</a:t>
            </a:r>
            <a:r>
              <a:rPr lang="en-GB" b="1" dirty="0"/>
              <a:t> </a:t>
            </a:r>
            <a:endParaRPr lang="en-GB" dirty="0"/>
          </a:p>
          <a:p>
            <a:pPr marL="0" lvl="0" indent="0">
              <a:buNone/>
            </a:pPr>
            <a:endParaRPr lang="en-GB" dirty="0"/>
          </a:p>
        </p:txBody>
      </p:sp>
      <p:sp>
        <p:nvSpPr>
          <p:cNvPr id="4" name="Rectangle 3">
            <a:extLst>
              <a:ext uri="{FF2B5EF4-FFF2-40B4-BE49-F238E27FC236}">
                <a16:creationId xmlns:a16="http://schemas.microsoft.com/office/drawing/2014/main" id="{6F48A887-F541-48BD-9462-F1373E9B8B9C}"/>
              </a:ext>
            </a:extLst>
          </p:cNvPr>
          <p:cNvSpPr/>
          <p:nvPr/>
        </p:nvSpPr>
        <p:spPr>
          <a:xfrm>
            <a:off x="1275900" y="1540598"/>
            <a:ext cx="9966210" cy="830997"/>
          </a:xfrm>
          <a:prstGeom prst="rect">
            <a:avLst/>
          </a:prstGeom>
        </p:spPr>
        <p:txBody>
          <a:bodyPr wrap="square">
            <a:spAutoFit/>
          </a:bodyPr>
          <a:lstStyle/>
          <a:p>
            <a:r>
              <a:rPr lang="en-GB" sz="2400" dirty="0">
                <a:solidFill>
                  <a:srgbClr val="005EB8"/>
                </a:solidFill>
                <a:latin typeface="Arial" panose="020B0604020202020204" pitchFamily="34" charset="0"/>
                <a:ea typeface="+mj-ea"/>
                <a:cs typeface="Arial" panose="020B0604020202020204" pitchFamily="34" charset="0"/>
              </a:rPr>
              <a:t>Topics covered in this resource pack:</a:t>
            </a:r>
          </a:p>
          <a:p>
            <a:endParaRPr lang="en-GB" sz="2400" dirty="0">
              <a:solidFill>
                <a:srgbClr val="005EB8"/>
              </a:solidFill>
              <a:latin typeface="Arial" panose="020B0604020202020204" pitchFamily="34" charset="0"/>
              <a:ea typeface="+mj-ea"/>
              <a:cs typeface="Arial" panose="020B0604020202020204" pitchFamily="34" charset="0"/>
            </a:endParaRPr>
          </a:p>
        </p:txBody>
      </p:sp>
      <p:sp>
        <p:nvSpPr>
          <p:cNvPr id="5" name="Subtitle 2">
            <a:extLst>
              <a:ext uri="{FF2B5EF4-FFF2-40B4-BE49-F238E27FC236}">
                <a16:creationId xmlns:a16="http://schemas.microsoft.com/office/drawing/2014/main" id="{E36692D7-89E2-4F6E-B156-614E5E574E21}"/>
              </a:ext>
            </a:extLst>
          </p:cNvPr>
          <p:cNvSpPr txBox="1">
            <a:spLocks/>
          </p:cNvSpPr>
          <p:nvPr/>
        </p:nvSpPr>
        <p:spPr>
          <a:xfrm>
            <a:off x="1570049" y="3029661"/>
            <a:ext cx="10316899" cy="3728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FF0000"/>
              </a:solidFill>
            </a:endParaRPr>
          </a:p>
          <a:p>
            <a:pPr marL="0" indent="0">
              <a:buNone/>
            </a:pPr>
            <a:endParaRPr lang="en-GB" dirty="0"/>
          </a:p>
          <a:p>
            <a:pPr marL="0" indent="0">
              <a:buFont typeface="Arial" panose="020B0604020202020204" pitchFamily="34" charset="0"/>
              <a:buNone/>
            </a:pPr>
            <a:endParaRPr lang="en-GB" dirty="0"/>
          </a:p>
        </p:txBody>
      </p:sp>
      <p:sp>
        <p:nvSpPr>
          <p:cNvPr id="16" name="Oval 15">
            <a:extLst>
              <a:ext uri="{FF2B5EF4-FFF2-40B4-BE49-F238E27FC236}">
                <a16:creationId xmlns:a16="http://schemas.microsoft.com/office/drawing/2014/main" id="{A818A5A7-6694-40FC-B005-45F0C79676E4}"/>
              </a:ext>
            </a:extLst>
          </p:cNvPr>
          <p:cNvSpPr/>
          <p:nvPr/>
        </p:nvSpPr>
        <p:spPr>
          <a:xfrm>
            <a:off x="204555" y="1810815"/>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7" name="Picture 6" descr="https://static.thenounproject.com/png/810625-200.png">
            <a:extLst>
              <a:ext uri="{FF2B5EF4-FFF2-40B4-BE49-F238E27FC236}">
                <a16:creationId xmlns:a16="http://schemas.microsoft.com/office/drawing/2014/main" id="{80BD5D50-E4D5-427A-8D5C-EDFEA294B854}"/>
              </a:ext>
            </a:extLst>
          </p:cNvPr>
          <p:cNvPicPr>
            <a:picLocks noChangeAspect="1" noChangeArrowheads="1"/>
          </p:cNvPicPr>
          <p:nvPr/>
        </p:nvPicPr>
        <p:blipFill>
          <a:blip r:embed="rId4" cstate="screen">
            <a:duotone>
              <a:srgbClr val="0071B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28690" y="1956097"/>
            <a:ext cx="615517" cy="6155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logo&#10;&#10;Description automatically generated">
            <a:extLst>
              <a:ext uri="{FF2B5EF4-FFF2-40B4-BE49-F238E27FC236}">
                <a16:creationId xmlns:a16="http://schemas.microsoft.com/office/drawing/2014/main" id="{8C5DEA56-09C3-4571-8C93-C319DECC4555}"/>
              </a:ext>
            </a:extLst>
          </p:cNvPr>
          <p:cNvPicPr>
            <a:picLocks noChangeAspect="1"/>
          </p:cNvPicPr>
          <p:nvPr/>
        </p:nvPicPr>
        <p:blipFill rotWithShape="1">
          <a:blip r:embed="rId5" cstate="screen">
            <a:duotone>
              <a:srgbClr val="0071BC">
                <a:shade val="45000"/>
                <a:satMod val="135000"/>
              </a:srgbClr>
              <a:prstClr val="white"/>
            </a:duotone>
            <a:extLst>
              <a:ext uri="{28A0092B-C50C-407E-A947-70E740481C1C}">
                <a14:useLocalDpi xmlns:a14="http://schemas.microsoft.com/office/drawing/2010/main"/>
              </a:ext>
            </a:extLst>
          </a:blip>
          <a:srcRect/>
          <a:stretch/>
        </p:blipFill>
        <p:spPr>
          <a:xfrm>
            <a:off x="305052" y="418413"/>
            <a:ext cx="728415" cy="624403"/>
          </a:xfrm>
          <a:prstGeom prst="rect">
            <a:avLst/>
          </a:prstGeom>
        </p:spPr>
      </p:pic>
      <p:sp>
        <p:nvSpPr>
          <p:cNvPr id="12" name="Rectangle 11">
            <a:extLst>
              <a:ext uri="{FF2B5EF4-FFF2-40B4-BE49-F238E27FC236}">
                <a16:creationId xmlns:a16="http://schemas.microsoft.com/office/drawing/2014/main" id="{C4E291DD-5336-4A8A-8688-000B34B8525F}"/>
              </a:ext>
            </a:extLst>
          </p:cNvPr>
          <p:cNvSpPr/>
          <p:nvPr/>
        </p:nvSpPr>
        <p:spPr>
          <a:xfrm>
            <a:off x="2537658" y="6488668"/>
            <a:ext cx="9966210" cy="369332"/>
          </a:xfrm>
          <a:prstGeom prst="rect">
            <a:avLst/>
          </a:prstGeom>
        </p:spPr>
        <p:txBody>
          <a:bodyPr wrap="square">
            <a:spAutoFit/>
          </a:bodyPr>
          <a:lstStyle/>
          <a:p>
            <a:r>
              <a:rPr lang="en-GB" dirty="0">
                <a:solidFill>
                  <a:srgbClr val="005EB8"/>
                </a:solidFill>
                <a:latin typeface="Arial" panose="020B0604020202020204" pitchFamily="34" charset="0"/>
                <a:cs typeface="Arial" panose="020B0604020202020204" pitchFamily="34" charset="0"/>
              </a:rPr>
              <a:t>An updated resource pack will be shared with you every two weeks.</a:t>
            </a:r>
          </a:p>
        </p:txBody>
      </p:sp>
      <p:graphicFrame>
        <p:nvGraphicFramePr>
          <p:cNvPr id="7" name="Table 7">
            <a:extLst>
              <a:ext uri="{FF2B5EF4-FFF2-40B4-BE49-F238E27FC236}">
                <a16:creationId xmlns:a16="http://schemas.microsoft.com/office/drawing/2014/main" id="{CA8C3379-695F-40CC-8587-5A3AA646C387}"/>
              </a:ext>
            </a:extLst>
          </p:cNvPr>
          <p:cNvGraphicFramePr>
            <a:graphicFrameLocks noGrp="1"/>
          </p:cNvGraphicFramePr>
          <p:nvPr>
            <p:extLst>
              <p:ext uri="{D42A27DB-BD31-4B8C-83A1-F6EECF244321}">
                <p14:modId xmlns:p14="http://schemas.microsoft.com/office/powerpoint/2010/main" val="1066384855"/>
              </p:ext>
            </p:extLst>
          </p:nvPr>
        </p:nvGraphicFramePr>
        <p:xfrm>
          <a:off x="1283877" y="2085052"/>
          <a:ext cx="10266693" cy="4480560"/>
        </p:xfrm>
        <a:graphic>
          <a:graphicData uri="http://schemas.openxmlformats.org/drawingml/2006/table">
            <a:tbl>
              <a:tblPr firstRow="1" bandRow="1">
                <a:tableStyleId>{5940675A-B579-460E-94D1-54222C63F5DA}</a:tableStyleId>
              </a:tblPr>
              <a:tblGrid>
                <a:gridCol w="5260426">
                  <a:extLst>
                    <a:ext uri="{9D8B030D-6E8A-4147-A177-3AD203B41FA5}">
                      <a16:colId xmlns:a16="http://schemas.microsoft.com/office/drawing/2014/main" val="3319299876"/>
                    </a:ext>
                  </a:extLst>
                </a:gridCol>
                <a:gridCol w="208280">
                  <a:extLst>
                    <a:ext uri="{9D8B030D-6E8A-4147-A177-3AD203B41FA5}">
                      <a16:colId xmlns:a16="http://schemas.microsoft.com/office/drawing/2014/main" val="2122982436"/>
                    </a:ext>
                  </a:extLst>
                </a:gridCol>
                <a:gridCol w="4797987">
                  <a:extLst>
                    <a:ext uri="{9D8B030D-6E8A-4147-A177-3AD203B41FA5}">
                      <a16:colId xmlns:a16="http://schemas.microsoft.com/office/drawing/2014/main" val="1120109593"/>
                    </a:ext>
                  </a:extLst>
                </a:gridCol>
              </a:tblGrid>
              <a:tr h="354358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Summary: Suspected Coronavirus care pathway - residential and nursing care residents</a:t>
                      </a:r>
                      <a:endParaRPr kumimoji="0" lang="en-US" altLang="en-US" sz="12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hlinkClick r:id="rId7" action="ppaction://hlinksldjump"/>
                        </a:rPr>
                        <a:t>Your direct line to urgent clinical advice</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8" action="ppaction://hlinksldjump"/>
                        </a:rPr>
                        <a:t>Infection Prevention and Control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9" action="ppaction://hlinksldjump"/>
                        </a:rPr>
                        <a:t>PPE and escalating your supply issues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10" action="ppaction://hlinksldjump"/>
                        </a:rPr>
                        <a:t>Putting on (donning) PPE for care homes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11" action="ppaction://hlinksldjump"/>
                        </a:rPr>
                        <a:t>Taking off (doffing) PPE for care homes</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12" action="ppaction://hlinksldjump"/>
                        </a:rPr>
                        <a:t>What to do when you suspect someone has COVID-19 symptoms</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13" action="ppaction://hlinksldjump"/>
                        </a:rPr>
                        <a:t>COVID-19 testing residents (1)</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4" action="ppaction://hlinksldjump"/>
                        </a:rPr>
                        <a:t>COVID-19 testing residents (2)</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5" action="ppaction://hlinksldjump"/>
                        </a:rPr>
                        <a:t>Swabbing residents - top tips</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hlinkClick r:id="rId16" action="ppaction://hlinksldjump"/>
                        </a:rPr>
                        <a:t>Assessing capacity for COVID-19 testing</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3" action="ppaction://hlinksldjump"/>
                        </a:rPr>
                        <a:t>COVID-19 Testing staff (1)</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7" action="ppaction://hlinksldjump"/>
                        </a:rPr>
                        <a:t>COVID-19 Testing staff (2)</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8" action="ppaction://hlinksldjump"/>
                        </a:rPr>
                        <a:t>PHE care home testing results: actions for care home residents and staff</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19" action="ppaction://hlinksldjump"/>
                        </a:rPr>
                        <a:t>NHS Test and Trace – what does it mean for care homes?</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20" action="ppaction://hlinksldjump"/>
                        </a:rPr>
                        <a:t>NHS Test and Trace – what do I need to do?</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21" action="ppaction://hlinksldjump"/>
                        </a:rPr>
                        <a:t>Admissions into your home</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22" action="ppaction://hlinksldjump"/>
                        </a:rPr>
                        <a:t>Concerns about accepting a resident</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hlinkClick r:id="rId23" action="ppaction://hlinksldjump"/>
                        </a:rPr>
                        <a:t>Recognising when your resident becomes unwell</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200" dirty="0">
                          <a:latin typeface="Arial" panose="020B0604020202020204" pitchFamily="34" charset="0"/>
                          <a:cs typeface="Arial" panose="020B0604020202020204" pitchFamily="34" charset="0"/>
                          <a:hlinkClick r:id="rId22" action="ppaction://hlinksldjump"/>
                        </a:rPr>
                        <a:t>Managing respiratory symptoms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24" action="ppaction://hlinksldjump"/>
                        </a:rPr>
                        <a:t>Supporting your residents with learning disabilities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25" action="ppaction://hlinksldjump"/>
                        </a:rPr>
                        <a:t>Supporting your residents with dementia</a:t>
                      </a:r>
                      <a:endParaRPr lang="en-GB" sz="12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endParaRPr lang="en-GB" sz="12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latin typeface="Arial" panose="020B0604020202020204" pitchFamily="34" charset="0"/>
                          <a:cs typeface="Arial" panose="020B0604020202020204" pitchFamily="34" charset="0"/>
                          <a:hlinkClick r:id="rId26" action="ppaction://hlinksldjump"/>
                        </a:rPr>
                        <a:t>Supporting residents who are more confused than normal</a:t>
                      </a:r>
                      <a:endParaRPr lang="en-GB" altLang="en-US"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27" action="ppaction://hlinksldjump"/>
                        </a:rPr>
                        <a:t>Managing falls</a:t>
                      </a: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28" action="ppaction://hlinksldjump"/>
                        </a:rPr>
                        <a:t>Preventing pressure ulcers</a:t>
                      </a:r>
                      <a:endParaRPr lang="en-GB" sz="1200" dirty="0">
                        <a:latin typeface="Arial" panose="020B0604020202020204" pitchFamily="34" charset="0"/>
                        <a:cs typeface="Arial" panose="020B0604020202020204" pitchFamily="34" charset="0"/>
                        <a:hlinkClick r:id="rId29"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28" action="ppaction://hlinksldjump"/>
                        </a:rPr>
                        <a:t>Managing lower limb wounds</a:t>
                      </a:r>
                      <a:endParaRPr lang="en-GB" sz="1200" dirty="0">
                        <a:latin typeface="Arial" panose="020B0604020202020204" pitchFamily="34" charset="0"/>
                        <a:cs typeface="Arial" panose="020B0604020202020204" pitchFamily="34" charset="0"/>
                        <a:hlinkClick r:id="rId29" action="ppaction://hlinksldjump"/>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29" action="ppaction://hlinksldjump"/>
                        </a:rPr>
                        <a:t>Working with primary care and community services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0" action="ppaction://hlinksldjump"/>
                        </a:rPr>
                        <a:t>Support from primary care and community services</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hlinkClick r:id="rId31" action="ppaction://hlinksldjump"/>
                        </a:rPr>
                        <a:t>Pharmacy and medicines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2" action="ppaction://hlinksldjump"/>
                        </a:rPr>
                        <a:t>Using technology to work with health and </a:t>
                      </a:r>
                      <a:br>
                        <a:rPr lang="en-GB" sz="1200" dirty="0">
                          <a:latin typeface="Arial" panose="020B0604020202020204" pitchFamily="34" charset="0"/>
                          <a:cs typeface="Arial" panose="020B0604020202020204" pitchFamily="34" charset="0"/>
                          <a:hlinkClick r:id="rId32" action="ppaction://hlinksldjump"/>
                        </a:rPr>
                      </a:br>
                      <a:r>
                        <a:rPr lang="en-GB" sz="1200" dirty="0">
                          <a:latin typeface="Arial" panose="020B0604020202020204" pitchFamily="34" charset="0"/>
                          <a:cs typeface="Arial" panose="020B0604020202020204" pitchFamily="34" charset="0"/>
                          <a:hlinkClick r:id="rId32" action="ppaction://hlinksldjump"/>
                        </a:rPr>
                        <a:t>care professionals</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200" dirty="0">
                          <a:latin typeface="Arial" panose="020B0604020202020204" pitchFamily="34" charset="0"/>
                          <a:cs typeface="Arial" panose="020B0604020202020204" pitchFamily="34" charset="0"/>
                          <a:hlinkClick r:id="rId33" action="ppaction://hlinksldjump"/>
                        </a:rPr>
                        <a:t>Supporting residents’ health and well-being</a:t>
                      </a:r>
                      <a:endParaRPr lang="en-GB"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1" action="ppaction://hlinksldjump"/>
                        </a:rPr>
                        <a:t>Supporting residents to exercise and get moving</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4" action="ppaction://hlinksldjump"/>
                        </a:rPr>
                        <a:t>Talking to relatives </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hlinkClick r:id="rId34" action="ppaction://hlinksldjump"/>
                        </a:rPr>
                        <a:t>Enabling care home visits</a:t>
                      </a:r>
                      <a:endParaRPr lang="en-GB"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35" action="ppaction://hlinksldjump"/>
                        </a:rPr>
                        <a:t>Face coverings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6" action="ppaction://hlinksldjump"/>
                        </a:rPr>
                        <a:t>Advance care planning and Co-ordinate </a:t>
                      </a:r>
                      <a:br>
                        <a:rPr lang="en-GB" sz="1200" dirty="0">
                          <a:latin typeface="Arial" panose="020B0604020202020204" pitchFamily="34" charset="0"/>
                          <a:cs typeface="Arial" panose="020B0604020202020204" pitchFamily="34" charset="0"/>
                          <a:hlinkClick r:id="rId36" action="ppaction://hlinksldjump"/>
                        </a:rPr>
                      </a:br>
                      <a:r>
                        <a:rPr lang="en-GB" sz="1200" dirty="0">
                          <a:latin typeface="Arial" panose="020B0604020202020204" pitchFamily="34" charset="0"/>
                          <a:cs typeface="Arial" panose="020B0604020202020204" pitchFamily="34" charset="0"/>
                          <a:hlinkClick r:id="rId36" action="ppaction://hlinksldjump"/>
                        </a:rPr>
                        <a:t>My Care (CMC) </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7" action="ppaction://hlinksldjump"/>
                        </a:rPr>
                        <a:t>Supporting care in the last days of life</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hlinkClick r:id="rId38" action="ppaction://hlinksldjump"/>
                        </a:rPr>
                        <a:t>Expected and unexpected deaths</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kumimoji="0" lang="en-GB" sz="120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9" action="ppaction://hlinksldjump"/>
                        </a:rPr>
                        <a:t>Verification of death – national guidance</a:t>
                      </a:r>
                      <a:endParaRPr lang="en-GB"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hlinkClick r:id="rId40" action="ppaction://hlinksldjump"/>
                        </a:rPr>
                        <a:t>Care after death – using PPE and IPC</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1" action="ppaction://hlinksldjump"/>
                        </a:rPr>
                        <a:t>Supporting care home staff well-being</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200" dirty="0">
                          <a:latin typeface="Arial" panose="020B0604020202020204" pitchFamily="34" charset="0"/>
                          <a:cs typeface="Arial" panose="020B0604020202020204" pitchFamily="34" charset="0"/>
                          <a:hlinkClick r:id="rId42" action="ppaction://hlinksldjump"/>
                        </a:rPr>
                        <a:t>Staff mental health and emotional well-being</a:t>
                      </a:r>
                      <a:endParaRPr lang="en-GB"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tx1"/>
                          </a:solidFill>
                          <a:latin typeface="Arial" panose="020B0604020202020204" pitchFamily="34" charset="0"/>
                          <a:cs typeface="Arial" panose="020B0604020202020204" pitchFamily="34" charset="0"/>
                          <a:hlinkClick r:id="rId43" action="ppaction://hlinksldjump"/>
                        </a:rPr>
                        <a:t>Update on Data Security and Protection Toolkit </a:t>
                      </a:r>
                      <a:endParaRPr lang="en-GB" sz="12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6003810"/>
                  </a:ext>
                </a:extLst>
              </a:tr>
            </a:tbl>
          </a:graphicData>
        </a:graphic>
      </p:graphicFrame>
      <p:sp>
        <p:nvSpPr>
          <p:cNvPr id="14" name="TextBox 13">
            <a:extLst>
              <a:ext uri="{FF2B5EF4-FFF2-40B4-BE49-F238E27FC236}">
                <a16:creationId xmlns:a16="http://schemas.microsoft.com/office/drawing/2014/main" id="{1BBC87E5-B887-4DEE-81E7-617783F54FD6}"/>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16012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26721" y="213069"/>
            <a:ext cx="9876396" cy="611649"/>
          </a:xfrm>
        </p:spPr>
        <p:txBody>
          <a:bodyPr/>
          <a:lstStyle/>
          <a:p>
            <a:r>
              <a:rPr lang="en-GB" dirty="0"/>
              <a:t>	Admissions into your care home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302D1D9E-7DBE-401B-A5BF-EF97E6C8C3F3}"/>
              </a:ext>
            </a:extLst>
          </p:cNvPr>
          <p:cNvSpPr txBox="1">
            <a:spLocks/>
          </p:cNvSpPr>
          <p:nvPr/>
        </p:nvSpPr>
        <p:spPr>
          <a:xfrm>
            <a:off x="6018988" y="5593278"/>
            <a:ext cx="6121166" cy="107936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200" dirty="0">
                <a:hlinkClick r:id="rId3"/>
              </a:rPr>
              <a:t>Admission and Care of Residents in a Care Home during COVID-19  </a:t>
            </a:r>
            <a:r>
              <a:rPr lang="en-GB" sz="1200" dirty="0"/>
              <a:t> </a:t>
            </a:r>
            <a:endParaRPr lang="en-GB" sz="1200" b="1" dirty="0">
              <a:solidFill>
                <a:schemeClr val="accent1"/>
              </a:solidFill>
            </a:endParaRPr>
          </a:p>
          <a:p>
            <a:pPr marL="0" indent="0">
              <a:lnSpc>
                <a:spcPct val="100000"/>
              </a:lnSpc>
              <a:spcBef>
                <a:spcPts val="0"/>
              </a:spcBef>
              <a:buNone/>
            </a:pPr>
            <a:r>
              <a:rPr lang="en-GB" sz="1200" dirty="0"/>
              <a:t>Stepdown of infection control precautions and discharging COVID-19 patients:</a:t>
            </a:r>
            <a:r>
              <a:rPr lang="en-GB" sz="1200" dirty="0">
                <a:solidFill>
                  <a:schemeClr val="bg2"/>
                </a:solidFill>
              </a:rPr>
              <a:t> </a:t>
            </a:r>
            <a:r>
              <a:rPr lang="en-GB" sz="1200" dirty="0">
                <a:solidFill>
                  <a:schemeClr val="bg2"/>
                </a:solidFill>
                <a:hlinkClick r:id="rId4"/>
              </a:rPr>
              <a:t>Guidance</a:t>
            </a:r>
            <a:endParaRPr lang="en-GB" sz="1200" dirty="0">
              <a:solidFill>
                <a:srgbClr val="FF0000"/>
              </a:solidFill>
            </a:endParaRPr>
          </a:p>
          <a:p>
            <a:pPr marL="0" indent="0">
              <a:lnSpc>
                <a:spcPct val="100000"/>
              </a:lnSpc>
              <a:spcBef>
                <a:spcPts val="0"/>
              </a:spcBef>
              <a:buNone/>
            </a:pPr>
            <a:r>
              <a:rPr lang="en-GB" sz="1200" dirty="0">
                <a:hlinkClick r:id="rId5"/>
              </a:rPr>
              <a:t>COVID-19: Adult Social Care Action Plan</a:t>
            </a:r>
            <a:endParaRPr lang="en-GB" sz="1200" dirty="0"/>
          </a:p>
        </p:txBody>
      </p:sp>
      <p:sp>
        <p:nvSpPr>
          <p:cNvPr id="4" name="TextBox 3">
            <a:extLst>
              <a:ext uri="{FF2B5EF4-FFF2-40B4-BE49-F238E27FC236}">
                <a16:creationId xmlns:a16="http://schemas.microsoft.com/office/drawing/2014/main" id="{1D2ABF19-D177-4310-A1D6-2805CB78DADE}"/>
              </a:ext>
            </a:extLst>
          </p:cNvPr>
          <p:cNvSpPr txBox="1"/>
          <p:nvPr/>
        </p:nvSpPr>
        <p:spPr>
          <a:xfrm>
            <a:off x="311056" y="1027574"/>
            <a:ext cx="5707932" cy="526297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As care providers you are looking after people who are most vulnerable to COVID-19 under very challenging circumstances. You and your teams have played a vital role in accepting patients as they are discharged from hospital, providing care that best helps them recuperate away from a hospital environment.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Below is a summary of the current national guidance:</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For </a:t>
            </a:r>
            <a:r>
              <a:rPr lang="en-GB" sz="1200" b="1" dirty="0">
                <a:latin typeface="Arial" panose="020B0604020202020204" pitchFamily="34" charset="0"/>
                <a:cs typeface="Arial" panose="020B0604020202020204" pitchFamily="34" charset="0"/>
              </a:rPr>
              <a:t>all</a:t>
            </a:r>
            <a:r>
              <a:rPr lang="en-GB" sz="1200" dirty="0">
                <a:latin typeface="Arial" panose="020B0604020202020204" pitchFamily="34" charset="0"/>
                <a:cs typeface="Arial" panose="020B0604020202020204" pitchFamily="34" charset="0"/>
              </a:rPr>
              <a:t> admissions to your home, whether returning residents or new residents, from a hospital or from a community setting, </a:t>
            </a:r>
            <a:r>
              <a:rPr lang="en-GB" sz="1200" b="1" dirty="0">
                <a:latin typeface="Arial" panose="020B0604020202020204" pitchFamily="34" charset="0"/>
                <a:cs typeface="Arial" panose="020B0604020202020204" pitchFamily="34" charset="0"/>
              </a:rPr>
              <a:t>the resident should be managed in isolation for 14 days</a:t>
            </a:r>
            <a:r>
              <a:rPr lang="en-GB" sz="1200" dirty="0">
                <a:latin typeface="Arial" panose="020B0604020202020204" pitchFamily="34" charset="0"/>
                <a:cs typeface="Arial" panose="020B0604020202020204" pitchFamily="34" charset="0"/>
              </a:rPr>
              <a:t>, regardless of a positive or negative swab from hospital, and regardless of whether they are showing symptoms or not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For residents being discharged from hospital, most will be </a:t>
            </a:r>
            <a:r>
              <a:rPr lang="en-GB" sz="1200" b="1" dirty="0">
                <a:latin typeface="Arial" panose="020B0604020202020204" pitchFamily="34" charset="0"/>
                <a:cs typeface="Arial" panose="020B0604020202020204" pitchFamily="34" charset="0"/>
              </a:rPr>
              <a:t>swabbed 48 hours before discharge. </a:t>
            </a:r>
            <a:r>
              <a:rPr lang="en-GB" sz="1200" dirty="0">
                <a:latin typeface="Arial" panose="020B0604020202020204" pitchFamily="34" charset="0"/>
                <a:cs typeface="Arial" panose="020B0604020202020204" pitchFamily="34" charset="0"/>
              </a:rPr>
              <a:t>But where test results are still awaiting and provided all Infection Prevention and Control advice is followed, it is safe to accept a resident into your home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Hospital Discharge Service and staff will clarify with care homes the COVID-19 status of an individual and any COVID-19 symptoms, during the process of transfer from a hospital to the care home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Discharge can still happen while awaiting results</a:t>
            </a:r>
            <a:r>
              <a:rPr lang="en-GB" sz="1200" dirty="0">
                <a:latin typeface="Arial" panose="020B0604020202020204" pitchFamily="34" charset="0"/>
                <a:cs typeface="Arial" panose="020B0604020202020204" pitchFamily="34" charset="0"/>
              </a:rPr>
              <a:t>, as a negative result is not required to enable discharge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Risk Assessments should be carried out in line with current guidance and recommendations. See </a:t>
            </a:r>
            <a:r>
              <a:rPr lang="en-GB" sz="1200" dirty="0">
                <a:latin typeface="Arial" panose="020B0604020202020204" pitchFamily="34" charset="0"/>
                <a:cs typeface="Arial" panose="020B0604020202020204" pitchFamily="34" charset="0"/>
                <a:hlinkClick r:id="rId6"/>
              </a:rPr>
              <a:t>example risk assessments and templates</a:t>
            </a:r>
            <a:endParaRPr lang="en-GB"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495224" y="213069"/>
            <a:ext cx="576000" cy="576000"/>
          </a:xfrm>
          <a:prstGeom prst="rect">
            <a:avLst/>
          </a:prstGeom>
        </p:spPr>
      </p:pic>
      <p:sp>
        <p:nvSpPr>
          <p:cNvPr id="8" name="TextBox 7">
            <a:extLst>
              <a:ext uri="{FF2B5EF4-FFF2-40B4-BE49-F238E27FC236}">
                <a16:creationId xmlns:a16="http://schemas.microsoft.com/office/drawing/2014/main" id="{7E4C4B01-F88D-4CDD-BDF2-62D85398C927}"/>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9" name="Content Placeholder 1">
            <a:extLst>
              <a:ext uri="{FF2B5EF4-FFF2-40B4-BE49-F238E27FC236}">
                <a16:creationId xmlns:a16="http://schemas.microsoft.com/office/drawing/2014/main" id="{A1FEEE30-5558-4D67-8527-E3754FF5E9CB}"/>
              </a:ext>
            </a:extLst>
          </p:cNvPr>
          <p:cNvSpPr txBox="1">
            <a:spLocks/>
          </p:cNvSpPr>
          <p:nvPr/>
        </p:nvSpPr>
        <p:spPr>
          <a:xfrm>
            <a:off x="6018988" y="1206809"/>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accent1"/>
                </a:solidFill>
              </a:rPr>
              <a:t>Think</a:t>
            </a:r>
            <a:r>
              <a:rPr lang="en-GB" dirty="0">
                <a:solidFill>
                  <a:schemeClr val="accent1"/>
                </a:solidFill>
              </a:rPr>
              <a:t> </a:t>
            </a:r>
          </a:p>
          <a:p>
            <a:pPr>
              <a:lnSpc>
                <a:spcPct val="100000"/>
              </a:lnSpc>
              <a:spcBef>
                <a:spcPts val="0"/>
              </a:spcBef>
            </a:pPr>
            <a:r>
              <a:rPr lang="en-GB" dirty="0"/>
              <a:t>Do we need to discuss admission processes with our teams? Do they feel confident with the process and understand what they are expected to do based on your local admission process? </a:t>
            </a:r>
          </a:p>
          <a:p>
            <a:pPr marL="0">
              <a:lnSpc>
                <a:spcPct val="100000"/>
              </a:lnSpc>
              <a:spcBef>
                <a:spcPts val="0"/>
              </a:spcBef>
            </a:pPr>
            <a:endParaRPr lang="en-GB" dirty="0"/>
          </a:p>
          <a:p>
            <a:pPr marL="0" indent="0">
              <a:lnSpc>
                <a:spcPct val="100000"/>
              </a:lnSpc>
              <a:spcBef>
                <a:spcPts val="0"/>
              </a:spcBef>
              <a:buNone/>
            </a:pPr>
            <a:r>
              <a:rPr lang="en-GB" b="1" dirty="0">
                <a:solidFill>
                  <a:schemeClr val="accent1"/>
                </a:solidFill>
              </a:rPr>
              <a:t>Ask</a:t>
            </a:r>
            <a:r>
              <a:rPr lang="en-GB" dirty="0"/>
              <a:t> </a:t>
            </a:r>
          </a:p>
          <a:p>
            <a:pPr>
              <a:lnSpc>
                <a:spcPct val="100000"/>
              </a:lnSpc>
              <a:spcBef>
                <a:spcPts val="0"/>
              </a:spcBef>
            </a:pPr>
            <a:r>
              <a:rPr lang="en-GB" dirty="0"/>
              <a:t>Is there anything that you need to consider in terms of your admission process? Remember that your local CCG and Local Authority teams can help if you need it. </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accent1"/>
                </a:solidFill>
              </a:rPr>
              <a:t>Do</a:t>
            </a:r>
          </a:p>
          <a:p>
            <a:pPr>
              <a:lnSpc>
                <a:spcPct val="100000"/>
              </a:lnSpc>
              <a:spcBef>
                <a:spcPts val="0"/>
              </a:spcBef>
            </a:pPr>
            <a:r>
              <a:rPr lang="en-GB" dirty="0"/>
              <a:t>Have early conversations with your local Hospital Discharge Services so that you understand how they will be working through this period. This will help you both to understand the expectations that will support a safe and effective discharge for your resident. </a:t>
            </a:r>
          </a:p>
          <a:p>
            <a:pPr>
              <a:lnSpc>
                <a:spcPct val="100000"/>
              </a:lnSpc>
              <a:spcBef>
                <a:spcPts val="0"/>
              </a:spcBef>
            </a:pPr>
            <a:r>
              <a:rPr lang="en-GB" dirty="0"/>
              <a:t>Start using NHS mail to support communication around discharge.  If you need help with this please email </a:t>
            </a:r>
            <a:r>
              <a:rPr lang="en-GB" dirty="0">
                <a:hlinkClick r:id="rId8"/>
              </a:rPr>
              <a:t>hlp.londonchnhsmailrequests@nhs.net</a:t>
            </a:r>
            <a:r>
              <a:rPr lang="en-GB" dirty="0"/>
              <a:t> and the </a:t>
            </a:r>
            <a:r>
              <a:rPr lang="en-GB" dirty="0" err="1"/>
              <a:t>NHSmail</a:t>
            </a:r>
            <a:r>
              <a:rPr lang="en-GB" dirty="0"/>
              <a:t> team will support you will this. </a:t>
            </a:r>
          </a:p>
          <a:p>
            <a:pPr>
              <a:lnSpc>
                <a:spcPct val="100000"/>
              </a:lnSpc>
              <a:spcBef>
                <a:spcPts val="0"/>
              </a:spcBef>
            </a:pPr>
            <a:r>
              <a:rPr lang="en-GB" dirty="0"/>
              <a:t>Feel confident to raise your concerns – throughout this the safety of care still remains the core priority.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Tree>
    <p:extLst>
      <p:ext uri="{BB962C8B-B14F-4D97-AF65-F5344CB8AC3E}">
        <p14:creationId xmlns:p14="http://schemas.microsoft.com/office/powerpoint/2010/main" val="268224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316090" y="234983"/>
            <a:ext cx="9876396" cy="611649"/>
          </a:xfrm>
        </p:spPr>
        <p:txBody>
          <a:bodyPr/>
          <a:lstStyle/>
          <a:p>
            <a:r>
              <a:rPr lang="en-GB" dirty="0"/>
              <a:t>	Concerns about accepting a resident</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D2ABF19-D177-4310-A1D6-2805CB78DADE}"/>
              </a:ext>
            </a:extLst>
          </p:cNvPr>
          <p:cNvSpPr txBox="1"/>
          <p:nvPr/>
        </p:nvSpPr>
        <p:spPr>
          <a:xfrm>
            <a:off x="316090" y="1100458"/>
            <a:ext cx="5635866" cy="5693866"/>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guidance makes it clear that no care home will be forced to admit an existing or new resident to their care home if they are unable to provide the isolation for the 14 day period and safely manage any subsequent COVID-19 illness for the duration of the isolation period. This means that there may be grounds for a care home to decline admission if the home feels they are unable to manage the resident’s isolation needs.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Below is a summary of the current national guidance:</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there is a side room with an </a:t>
            </a:r>
            <a:r>
              <a:rPr lang="en-GB" sz="1400" dirty="0" err="1">
                <a:latin typeface="Arial" panose="020B0604020202020204" pitchFamily="34" charset="0"/>
                <a:cs typeface="Arial" panose="020B0604020202020204" pitchFamily="34" charset="0"/>
              </a:rPr>
              <a:t>en</a:t>
            </a:r>
            <a:r>
              <a:rPr lang="en-GB" sz="1400" dirty="0">
                <a:latin typeface="Arial" panose="020B0604020202020204" pitchFamily="34" charset="0"/>
                <a:cs typeface="Arial" panose="020B0604020202020204" pitchFamily="34" charset="0"/>
              </a:rPr>
              <a:t>-suite, then this is adequate facility for isolation but there may also be staffing challenges which may influence your decision to accept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you are unable to accommodate a resident in isolation, the national guidance indicates that the Local Authority has some responsibility to help. However, your local CCGs will also support making the necessary arrangements with a joint approach between health and social care in supporting care homes with temporary alternative placements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alternative provision is required </a:t>
            </a:r>
            <a:r>
              <a:rPr lang="en-GB" sz="1400" b="1" dirty="0">
                <a:latin typeface="Arial" panose="020B0604020202020204" pitchFamily="34" charset="0"/>
                <a:cs typeface="Arial" panose="020B0604020202020204" pitchFamily="34" charset="0"/>
              </a:rPr>
              <a:t>this would be for a period of 14 days. </a:t>
            </a:r>
          </a:p>
          <a:p>
            <a:pPr marL="285750" indent="-285750">
              <a:buFont typeface="Arial" panose="020B0604020202020204" pitchFamily="34" charset="0"/>
              <a:buChar char="•"/>
            </a:pP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key is that there is support when you have concerns about accepting a resident and you do still need to complete your assessment to ensure you can safely admit a resident under CQC requirements. </a:t>
            </a: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0824" y="252807"/>
            <a:ext cx="576000" cy="576000"/>
          </a:xfrm>
          <a:prstGeom prst="rect">
            <a:avLst/>
          </a:prstGeom>
        </p:spPr>
      </p:pic>
      <p:sp>
        <p:nvSpPr>
          <p:cNvPr id="8" name="TextBox 7">
            <a:extLst>
              <a:ext uri="{FF2B5EF4-FFF2-40B4-BE49-F238E27FC236}">
                <a16:creationId xmlns:a16="http://schemas.microsoft.com/office/drawing/2014/main" id="{977DB59F-9F3B-4B81-88F7-655D0398F8A3}"/>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9" name="Content Placeholder 1">
            <a:extLst>
              <a:ext uri="{FF2B5EF4-FFF2-40B4-BE49-F238E27FC236}">
                <a16:creationId xmlns:a16="http://schemas.microsoft.com/office/drawing/2014/main" id="{A4EBE666-B74D-41AF-A1C3-B2EAA53C662D}"/>
              </a:ext>
            </a:extLst>
          </p:cNvPr>
          <p:cNvSpPr txBox="1">
            <a:spLocks/>
          </p:cNvSpPr>
          <p:nvPr/>
        </p:nvSpPr>
        <p:spPr>
          <a:xfrm>
            <a:off x="5951956" y="5584194"/>
            <a:ext cx="6167979" cy="83584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100" dirty="0">
                <a:hlinkClick r:id="rId4"/>
              </a:rPr>
              <a:t>Outbreak Information for adult social care services during the coronavirus (COVID-19) outbreak</a:t>
            </a:r>
            <a:endParaRPr lang="en-GB" sz="1100" b="1" dirty="0">
              <a:solidFill>
                <a:schemeClr val="accent1"/>
              </a:solidFill>
            </a:endParaRPr>
          </a:p>
          <a:p>
            <a:pPr marL="0" indent="0">
              <a:lnSpc>
                <a:spcPct val="100000"/>
              </a:lnSpc>
              <a:spcBef>
                <a:spcPts val="0"/>
              </a:spcBef>
              <a:buNone/>
            </a:pPr>
            <a:r>
              <a:rPr lang="en-GB" sz="1100" dirty="0"/>
              <a:t>Stepdown of infection control precautions and discharging COVID-19 patients:</a:t>
            </a:r>
            <a:r>
              <a:rPr lang="en-GB" sz="1100" dirty="0">
                <a:solidFill>
                  <a:schemeClr val="bg2"/>
                </a:solidFill>
              </a:rPr>
              <a:t> </a:t>
            </a:r>
            <a:r>
              <a:rPr lang="en-GB" sz="1100" dirty="0">
                <a:solidFill>
                  <a:schemeClr val="bg2"/>
                </a:solidFill>
                <a:hlinkClick r:id="rId5"/>
              </a:rPr>
              <a:t>Guidance</a:t>
            </a:r>
            <a:endParaRPr lang="en-GB" sz="1100" dirty="0">
              <a:solidFill>
                <a:srgbClr val="FF0000"/>
              </a:solidFill>
            </a:endParaRPr>
          </a:p>
          <a:p>
            <a:pPr marL="0" indent="0">
              <a:lnSpc>
                <a:spcPct val="100000"/>
              </a:lnSpc>
              <a:spcBef>
                <a:spcPts val="0"/>
              </a:spcBef>
              <a:buNone/>
            </a:pPr>
            <a:r>
              <a:rPr lang="en-GB" sz="1100" dirty="0">
                <a:hlinkClick r:id="rId6"/>
              </a:rPr>
              <a:t>COVID-19: Adult Social Care Action Plan</a:t>
            </a:r>
            <a:endParaRPr lang="en-GB" sz="1100" dirty="0"/>
          </a:p>
        </p:txBody>
      </p:sp>
      <p:sp>
        <p:nvSpPr>
          <p:cNvPr id="11" name="Content Placeholder 1">
            <a:extLst>
              <a:ext uri="{FF2B5EF4-FFF2-40B4-BE49-F238E27FC236}">
                <a16:creationId xmlns:a16="http://schemas.microsoft.com/office/drawing/2014/main" id="{51A88391-EB02-4B7B-9EA8-4D74D6161DD9}"/>
              </a:ext>
            </a:extLst>
          </p:cNvPr>
          <p:cNvSpPr txBox="1">
            <a:spLocks/>
          </p:cNvSpPr>
          <p:nvPr/>
        </p:nvSpPr>
        <p:spPr>
          <a:xfrm>
            <a:off x="5954525" y="1160290"/>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Think</a:t>
            </a:r>
            <a:r>
              <a:rPr lang="en-GB" sz="1200" dirty="0">
                <a:solidFill>
                  <a:schemeClr val="accent1"/>
                </a:solidFill>
              </a:rPr>
              <a:t> </a:t>
            </a:r>
          </a:p>
          <a:p>
            <a:pPr>
              <a:lnSpc>
                <a:spcPct val="100000"/>
              </a:lnSpc>
              <a:spcBef>
                <a:spcPts val="0"/>
              </a:spcBef>
            </a:pPr>
            <a:r>
              <a:rPr lang="en-GB" sz="1200" dirty="0"/>
              <a:t>Do you have a way of understanding your current dependency that will help you to articulate any concerns about not being able to meet a new or returning resident’s need? This can really help to have a positive conversation that is supportive rather than purely a challenging discussion.  </a:t>
            </a:r>
          </a:p>
          <a:p>
            <a:pPr marL="0">
              <a:lnSpc>
                <a:spcPct val="100000"/>
              </a:lnSpc>
              <a:spcBef>
                <a:spcPts val="0"/>
              </a:spcBef>
            </a:pPr>
            <a:endParaRPr lang="en-GB" sz="1200" dirty="0"/>
          </a:p>
          <a:p>
            <a:pPr marL="0" indent="0">
              <a:lnSpc>
                <a:spcPct val="100000"/>
              </a:lnSpc>
              <a:spcBef>
                <a:spcPts val="0"/>
              </a:spcBef>
              <a:buNone/>
            </a:pPr>
            <a:r>
              <a:rPr lang="en-GB" sz="1200" b="1" dirty="0">
                <a:solidFill>
                  <a:schemeClr val="accent1"/>
                </a:solidFill>
              </a:rPr>
              <a:t>Ask</a:t>
            </a:r>
            <a:r>
              <a:rPr lang="en-GB" sz="1200" dirty="0"/>
              <a:t> </a:t>
            </a:r>
          </a:p>
          <a:p>
            <a:pPr>
              <a:lnSpc>
                <a:spcPct val="100000"/>
              </a:lnSpc>
              <a:spcBef>
                <a:spcPts val="0"/>
              </a:spcBef>
            </a:pPr>
            <a:r>
              <a:rPr lang="en-GB" sz="1200" dirty="0"/>
              <a:t>Is there anything that you need to consider in terms of your admission process? Remember that your local CCG and Local Authority teams can help if you need it. </a:t>
            </a:r>
          </a:p>
          <a:p>
            <a:pPr>
              <a:lnSpc>
                <a:spcPct val="100000"/>
              </a:lnSpc>
              <a:spcBef>
                <a:spcPts val="0"/>
              </a:spcBef>
            </a:pPr>
            <a:r>
              <a:rPr lang="en-GB" sz="1200" dirty="0"/>
              <a:t>Ask for additional support from Primary Care team if needed</a:t>
            </a:r>
          </a:p>
          <a:p>
            <a:pPr marL="0" indent="0">
              <a:lnSpc>
                <a:spcPct val="100000"/>
              </a:lnSpc>
              <a:spcBef>
                <a:spcPts val="0"/>
              </a:spcBef>
              <a:buNone/>
            </a:pPr>
            <a:endParaRPr lang="en-GB" sz="1200" b="1" dirty="0">
              <a:solidFill>
                <a:schemeClr val="bg2"/>
              </a:solidFill>
            </a:endParaRPr>
          </a:p>
          <a:p>
            <a:pPr marL="0" indent="0">
              <a:lnSpc>
                <a:spcPct val="100000"/>
              </a:lnSpc>
              <a:spcBef>
                <a:spcPts val="0"/>
              </a:spcBef>
              <a:buNone/>
            </a:pPr>
            <a:r>
              <a:rPr lang="en-GB" sz="1200" b="1" dirty="0">
                <a:solidFill>
                  <a:schemeClr val="accent1"/>
                </a:solidFill>
              </a:rPr>
              <a:t>Do</a:t>
            </a:r>
          </a:p>
          <a:p>
            <a:pPr>
              <a:lnSpc>
                <a:spcPct val="100000"/>
              </a:lnSpc>
              <a:spcBef>
                <a:spcPts val="0"/>
              </a:spcBef>
            </a:pPr>
            <a:r>
              <a:rPr lang="en-GB" sz="1200" dirty="0"/>
              <a:t>Have early conversations with your local Hospital Discharge Services so that you understand how they will be working through this period and that they understand your need for an assessment under CQC requirements.  This will help you both to understand the expectations that will support a safe and effective discharge for your resident. </a:t>
            </a:r>
          </a:p>
          <a:p>
            <a:pPr>
              <a:lnSpc>
                <a:spcPct val="100000"/>
              </a:lnSpc>
              <a:spcBef>
                <a:spcPts val="0"/>
              </a:spcBef>
            </a:pPr>
            <a:r>
              <a:rPr lang="en-GB" sz="1200" dirty="0"/>
              <a:t>Start using NHS mail and MS Teams  to support communication around discharge can help you to safely assess your resident remotely. If you need help with this please email </a:t>
            </a:r>
            <a:r>
              <a:rPr lang="en-GB" sz="1200" dirty="0">
                <a:hlinkClick r:id="rId7"/>
              </a:rPr>
              <a:t>hlp.londonchnhsmailrequests@nhs.net</a:t>
            </a:r>
            <a:r>
              <a:rPr lang="en-GB" sz="1200" dirty="0"/>
              <a:t> and the </a:t>
            </a:r>
            <a:r>
              <a:rPr lang="en-GB" sz="1200" dirty="0" err="1"/>
              <a:t>NHSmail</a:t>
            </a:r>
            <a:r>
              <a:rPr lang="en-GB" sz="1200" dirty="0"/>
              <a:t> team will support you will this. </a:t>
            </a:r>
          </a:p>
          <a:p>
            <a:pPr>
              <a:lnSpc>
                <a:spcPct val="100000"/>
              </a:lnSpc>
              <a:spcBef>
                <a:spcPts val="0"/>
              </a:spcBef>
            </a:pPr>
            <a:r>
              <a:rPr lang="en-GB" sz="1200" dirty="0"/>
              <a:t>Feel confident to raise your concerns – throughout this the safety of care still remains the core priority</a:t>
            </a:r>
            <a:r>
              <a:rPr lang="en-GB" dirty="0"/>
              <a:t>.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Tree>
    <p:extLst>
      <p:ext uri="{BB962C8B-B14F-4D97-AF65-F5344CB8AC3E}">
        <p14:creationId xmlns:p14="http://schemas.microsoft.com/office/powerpoint/2010/main" val="58061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614920" y="1027612"/>
            <a:ext cx="5097903" cy="5408021"/>
          </a:xfrm>
        </p:spPr>
        <p:txBody>
          <a:bodyPr>
            <a:normAutofit/>
          </a:bodyPr>
          <a:lstStyle/>
          <a:p>
            <a:pPr marL="0" indent="0">
              <a:buNone/>
            </a:pPr>
            <a:r>
              <a:rPr lang="en-GB" sz="1100" dirty="0"/>
              <a:t>Whilst we all need to be vigilant for signs and symptoms of Covid-19 (</a:t>
            </a:r>
            <a:r>
              <a:rPr lang="en-GB" sz="1100" dirty="0">
                <a:hlinkClick r:id="rId2" action="ppaction://hlinksldjump"/>
              </a:rPr>
              <a:t>slide</a:t>
            </a:r>
            <a:r>
              <a:rPr lang="en-GB" sz="1100" dirty="0"/>
              <a:t>), we know residents may also become unwell for other reasons, </a:t>
            </a:r>
            <a:r>
              <a:rPr lang="en-GB" sz="1100" dirty="0" err="1"/>
              <a:t>eg.</a:t>
            </a:r>
            <a:r>
              <a:rPr lang="en-GB" sz="1100" dirty="0"/>
              <a:t> developing a urinary tract infection, becoming constipated or experiencing a fall. Early identification is important to get residents the right care (taking into account any agreed end of life care plans). </a:t>
            </a:r>
          </a:p>
          <a:p>
            <a:pPr marL="0" indent="0">
              <a:buNone/>
            </a:pPr>
            <a:r>
              <a:rPr lang="en-GB" sz="1100" dirty="0"/>
              <a:t>Consider using a </a:t>
            </a:r>
            <a:r>
              <a:rPr lang="en-GB" sz="1100" b="1" dirty="0"/>
              <a:t>soft signs tool to spot</a:t>
            </a:r>
            <a:r>
              <a:rPr lang="en-GB" sz="1100" dirty="0"/>
              <a:t> if a resident is at risk of or becoming unwell (e.g. Restore2, Is my resident well or Significant 7, training is required). This enables staff to compare what is </a:t>
            </a:r>
            <a:r>
              <a:rPr lang="en-GB" sz="1100" b="1" dirty="0"/>
              <a:t>usual</a:t>
            </a:r>
            <a:r>
              <a:rPr lang="en-GB" sz="1100" dirty="0"/>
              <a:t> for their residents with things like mobility, bladder and bowel habits, breathing patterns with what they are seeing in </a:t>
            </a:r>
            <a:r>
              <a:rPr lang="en-GB" sz="1100" b="1" dirty="0"/>
              <a:t>front of them</a:t>
            </a:r>
            <a:r>
              <a:rPr lang="en-GB" sz="1100" dirty="0"/>
              <a:t>. Noticing a change in residents might mean they are unwell or becoming unwell. </a:t>
            </a:r>
          </a:p>
          <a:p>
            <a:pPr marL="0" indent="0">
              <a:buNone/>
            </a:pPr>
            <a:r>
              <a:rPr lang="en-GB" sz="1100" dirty="0"/>
              <a:t>If you aren’t working with a specific tool it maybe useful for staff to look for changes in:</a:t>
            </a:r>
          </a:p>
          <a:p>
            <a:endParaRPr lang="en-GB" sz="1100" dirty="0"/>
          </a:p>
          <a:p>
            <a:r>
              <a:rPr lang="en-GB" sz="1200" b="1" dirty="0"/>
              <a:t>Changes in appetite, sleep patterns, levels of confusion, bladder and bowel habits, energy levels, mobility, as well as reduction in fluid intake, dry lips, evidence of shivering, feeling very hot or cold.</a:t>
            </a:r>
            <a:endParaRPr lang="en-GB" sz="1200" dirty="0"/>
          </a:p>
          <a:p>
            <a:pPr marL="0" indent="0">
              <a:buNone/>
            </a:pPr>
            <a:endParaRPr lang="en-GB" sz="1100" dirty="0"/>
          </a:p>
          <a:p>
            <a:pPr marL="0" indent="0">
              <a:buNone/>
            </a:pPr>
            <a:r>
              <a:rPr lang="en-GB" sz="1100" dirty="0"/>
              <a:t>Once a change is </a:t>
            </a:r>
            <a:r>
              <a:rPr lang="en-GB" sz="1100" b="1" dirty="0"/>
              <a:t>recognised</a:t>
            </a:r>
            <a:r>
              <a:rPr lang="en-GB" sz="1100" dirty="0"/>
              <a:t> staff need to </a:t>
            </a:r>
            <a:r>
              <a:rPr lang="en-GB" sz="1100" b="1" dirty="0"/>
              <a:t>escalate</a:t>
            </a:r>
            <a:r>
              <a:rPr lang="en-GB" sz="1100" dirty="0"/>
              <a:t> their concerns. Some areas may have pathways associated with specific teams or services to support them, whilst others may discuss with a senior member of staff before taking further action. If staff are able to take physiological observations from the resident (e.g. blood pressure, temperature) this may be useful. Using a </a:t>
            </a:r>
            <a:r>
              <a:rPr lang="en-GB" sz="1100" b="1" dirty="0"/>
              <a:t>structured communication </a:t>
            </a:r>
            <a:r>
              <a:rPr lang="en-GB" sz="1100" dirty="0"/>
              <a:t>tool such as SBARD (Situation, Background, Assessment, Recommendation, Decision) can help staff and the person receiving the information understand the nature and urgency of response required.</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267128" y="174172"/>
            <a:ext cx="10161142" cy="853440"/>
          </a:xfrm>
        </p:spPr>
        <p:txBody>
          <a:bodyPr>
            <a:noAutofit/>
          </a:bodyPr>
          <a:lstStyle/>
          <a:p>
            <a:r>
              <a:rPr lang="en-GB" dirty="0">
                <a:solidFill>
                  <a:srgbClr val="0070C0"/>
                </a:solidFill>
                <a:ea typeface="Calibri" panose="020F0502020204030204" pitchFamily="34" charset="0"/>
              </a:rPr>
              <a:t>Recognising when your resident becomes unwell</a:t>
            </a:r>
            <a:endParaRPr lang="en-GB" dirty="0">
              <a:solidFill>
                <a:srgbClr val="0070C0"/>
              </a:solidFill>
            </a:endParaRPr>
          </a:p>
        </p:txBody>
      </p:sp>
      <p:sp>
        <p:nvSpPr>
          <p:cNvPr id="6" name="Rectangle 5">
            <a:extLst>
              <a:ext uri="{FF2B5EF4-FFF2-40B4-BE49-F238E27FC236}">
                <a16:creationId xmlns:a16="http://schemas.microsoft.com/office/drawing/2014/main" id="{67058D49-146D-46E7-A223-13718ACC8F29}"/>
              </a:ext>
            </a:extLst>
          </p:cNvPr>
          <p:cNvSpPr/>
          <p:nvPr/>
        </p:nvSpPr>
        <p:spPr>
          <a:xfrm>
            <a:off x="6096000" y="1096198"/>
            <a:ext cx="5904411" cy="2769989"/>
          </a:xfrm>
          <a:prstGeom prst="rect">
            <a:avLst/>
          </a:prstGeom>
        </p:spPr>
        <p:txBody>
          <a:bodyPr wrap="square">
            <a:spAutoFit/>
          </a:bodyPr>
          <a:lstStyle/>
          <a:p>
            <a:r>
              <a:rPr lang="en-GB" sz="1400" b="1" dirty="0">
                <a:solidFill>
                  <a:srgbClr val="0070C0"/>
                </a:solidFill>
              </a:rPr>
              <a:t>Think</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How is my resident today? </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Any changes in their soft signs?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Are they unwell or at risk of becoming unwell?</a:t>
            </a:r>
          </a:p>
          <a:p>
            <a:endParaRPr lang="en-GB" sz="1100" dirty="0"/>
          </a:p>
          <a:p>
            <a:r>
              <a:rPr lang="en-GB" sz="1400" b="1" dirty="0">
                <a:solidFill>
                  <a:srgbClr val="0070C0"/>
                </a:solidFill>
              </a:rPr>
              <a:t>Ask</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How does what I have found today compare to what is usual or normal for the resident?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What do I need to do next with this information? </a:t>
            </a:r>
          </a:p>
          <a:p>
            <a:endParaRPr lang="en-GB" sz="1100" dirty="0"/>
          </a:p>
          <a:p>
            <a:r>
              <a:rPr lang="en-GB" sz="1400" b="1" dirty="0">
                <a:solidFill>
                  <a:srgbClr val="0070C0"/>
                </a:solidFill>
              </a:rPr>
              <a:t>Do</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Follow the relevant pathway if one is available, otherwise discuss with a more senior member of staff, call the GP or 111 *6 (see slide 4 in this pack for further information)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 an emergency call 999.</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228866" y="4345497"/>
            <a:ext cx="5181600" cy="1892341"/>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0070C0"/>
                </a:solidFill>
                <a:latin typeface="Arial" panose="020B0604020202020204" pitchFamily="34" charset="0"/>
                <a:cs typeface="Arial" panose="020B0604020202020204" pitchFamily="34" charset="0"/>
              </a:rPr>
              <a:t>Resources</a:t>
            </a:r>
          </a:p>
          <a:p>
            <a:pPr>
              <a:lnSpc>
                <a:spcPct val="100000"/>
              </a:lnSpc>
              <a:spcBef>
                <a:spcPts val="0"/>
              </a:spcBef>
            </a:pP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Restore 2 and Restore 2 Mini</a:t>
            </a:r>
            <a:endParaRPr lang="en-GB" sz="11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Significant Care</a:t>
            </a:r>
            <a:r>
              <a:rPr lang="en-GB" sz="1100"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100" dirty="0">
                <a:latin typeface="Arial" panose="020B0604020202020204" pitchFamily="34" charset="0"/>
                <a:ea typeface="Calibri" panose="020F0502020204030204" pitchFamily="34" charset="0"/>
                <a:cs typeface="Arial" panose="020B0604020202020204" pitchFamily="34" charset="0"/>
              </a:rPr>
              <a:t>and</a:t>
            </a:r>
            <a:r>
              <a:rPr lang="en-GB" sz="1100"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Significant</a:t>
            </a: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rPr>
              <a:t> 7+</a:t>
            </a:r>
            <a:r>
              <a:rPr lang="en-GB" sz="1100" dirty="0">
                <a:solidFill>
                  <a:srgbClr val="0563C1"/>
                </a:solidFill>
                <a:latin typeface="Arial" panose="020B0604020202020204" pitchFamily="34" charset="0"/>
                <a:ea typeface="Calibri" panose="020F0502020204030204" pitchFamily="34" charset="0"/>
                <a:cs typeface="Arial" panose="020B0604020202020204" pitchFamily="34" charset="0"/>
              </a:rPr>
              <a:t>  </a:t>
            </a:r>
          </a:p>
          <a:p>
            <a:pPr>
              <a:lnSpc>
                <a:spcPct val="100000"/>
              </a:lnSpc>
              <a:spcBef>
                <a:spcPts val="0"/>
              </a:spcBef>
            </a:pP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rPr>
              <a:t>Is My </a:t>
            </a: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Resident</a:t>
            </a: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rPr>
              <a:t> well?</a:t>
            </a:r>
            <a:r>
              <a:rPr lang="en-GB" sz="1100" dirty="0">
                <a:latin typeface="Arial" panose="020B0604020202020204" pitchFamily="34" charset="0"/>
                <a:ea typeface="Calibri" panose="020F0502020204030204" pitchFamily="34" charset="0"/>
                <a:cs typeface="Arial" panose="020B0604020202020204" pitchFamily="34" charset="0"/>
              </a:rPr>
              <a:t> tool and </a:t>
            </a:r>
            <a:r>
              <a:rPr lang="en-GB" sz="1100" dirty="0">
                <a:latin typeface="Arial" panose="020B0604020202020204" pitchFamily="34" charset="0"/>
                <a:ea typeface="Calibri" panose="020F0502020204030204" pitchFamily="34" charset="0"/>
                <a:cs typeface="Arial" panose="020B0604020202020204" pitchFamily="34" charset="0"/>
                <a:hlinkClick r:id="rId7"/>
              </a:rPr>
              <a:t>training videos</a:t>
            </a:r>
            <a:endParaRPr lang="en-GB" sz="11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Health Education England videos</a:t>
            </a:r>
            <a:r>
              <a:rPr lang="en-GB" sz="1100" dirty="0">
                <a:latin typeface="Arial" panose="020B0604020202020204" pitchFamily="34" charset="0"/>
                <a:ea typeface="Calibri" panose="020F0502020204030204" pitchFamily="34" charset="0"/>
                <a:cs typeface="Arial" panose="020B0604020202020204" pitchFamily="34" charset="0"/>
              </a:rPr>
              <a:t> - a wide range of short training videos including how to recognise when a resident is becoming unwell, how to measure someone’s temperature, blood pressure and more.</a:t>
            </a:r>
          </a:p>
          <a:p>
            <a:pPr>
              <a:lnSpc>
                <a:spcPct val="100000"/>
              </a:lnSpc>
              <a:spcBef>
                <a:spcPts val="0"/>
              </a:spcBef>
            </a:pPr>
            <a:r>
              <a:rPr lang="en-GB" sz="1100" dirty="0">
                <a:latin typeface="Arial" panose="020B0604020202020204" pitchFamily="34" charset="0"/>
                <a:ea typeface="Calibri" panose="020F0502020204030204" pitchFamily="34" charset="0"/>
                <a:cs typeface="Arial" panose="020B0604020202020204" pitchFamily="34" charset="0"/>
              </a:rPr>
              <a:t>Short video on </a:t>
            </a:r>
            <a:r>
              <a:rPr lang="en-GB" sz="1100" dirty="0">
                <a:latin typeface="Arial" panose="020B0604020202020204" pitchFamily="34" charset="0"/>
                <a:ea typeface="Calibri" panose="020F0502020204030204" pitchFamily="34" charset="0"/>
                <a:cs typeface="Arial" panose="020B0604020202020204" pitchFamily="34" charset="0"/>
                <a:hlinkClick r:id="rId9"/>
              </a:rPr>
              <a:t>SBARD</a:t>
            </a:r>
            <a:endParaRPr lang="en-GB" sz="11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100" dirty="0">
                <a:latin typeface="Arial" panose="020B0604020202020204" pitchFamily="34" charset="0"/>
                <a:ea typeface="Calibri" panose="020F0502020204030204" pitchFamily="34" charset="0"/>
                <a:cs typeface="Arial" panose="020B0604020202020204" pitchFamily="34" charset="0"/>
                <a:hlinkClick r:id="rId10"/>
              </a:rPr>
              <a:t>Improving care for deteriorating patients</a:t>
            </a:r>
            <a:endParaRPr lang="en-GB" sz="11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100" dirty="0">
                <a:latin typeface="Arial" panose="020B0604020202020204" pitchFamily="34" charset="0"/>
                <a:ea typeface="Calibri" panose="020F0502020204030204" pitchFamily="34" charset="0"/>
                <a:cs typeface="Arial" panose="020B0604020202020204" pitchFamily="34" charset="0"/>
                <a:hlinkClick r:id="rId11"/>
              </a:rPr>
              <a:t>Patient safety resources for care homes</a:t>
            </a:r>
            <a:endParaRPr lang="en-GB" sz="11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C547BA9-A671-4426-9F70-66797B768CD4}"/>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39806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609600" y="54927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	Managing respiratory symptoms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400594" y="1326300"/>
            <a:ext cx="5338355"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400" dirty="0">
                <a:latin typeface="Arial" panose="020B0604020202020204" pitchFamily="34" charset="0"/>
              </a:rPr>
              <a:t>A </a:t>
            </a:r>
            <a:r>
              <a:rPr lang="en-GB" altLang="en-US" sz="1400" b="1" dirty="0">
                <a:latin typeface="Arial" panose="020B0604020202020204" pitchFamily="34" charset="0"/>
              </a:rPr>
              <a:t>new continuous cough </a:t>
            </a:r>
            <a:r>
              <a:rPr lang="en-GB" altLang="en-US" sz="1400" dirty="0">
                <a:latin typeface="Arial" panose="020B0604020202020204" pitchFamily="34" charset="0"/>
              </a:rPr>
              <a:t>is one of the symptoms of COVID-19.  However, coughing can continue for some time even if the person is getting better. This does not necessarily mean the person is still infectious, especially when other symptoms have settled down.</a:t>
            </a:r>
          </a:p>
          <a:p>
            <a:pPr>
              <a:lnSpc>
                <a:spcPct val="90000"/>
              </a:lnSpc>
              <a:buFont typeface="Arial" panose="020B0604020202020204" pitchFamily="34" charset="0"/>
              <a:buNone/>
            </a:pPr>
            <a:endParaRPr lang="en-GB" altLang="en-US" sz="1400" dirty="0">
              <a:latin typeface="Arial" panose="020B0604020202020204" pitchFamily="34" charset="0"/>
            </a:endParaRPr>
          </a:p>
          <a:p>
            <a:pPr>
              <a:lnSpc>
                <a:spcPct val="90000"/>
              </a:lnSpc>
              <a:buFont typeface="Arial" panose="020B0604020202020204" pitchFamily="34" charset="0"/>
              <a:buNone/>
            </a:pPr>
            <a:r>
              <a:rPr lang="en-GB" altLang="en-US" sz="1400" dirty="0">
                <a:latin typeface="Arial" panose="020B0604020202020204" pitchFamily="34" charset="0"/>
              </a:rPr>
              <a:t>There are simple things you can do to help </a:t>
            </a:r>
            <a:r>
              <a:rPr lang="en-GB" altLang="en-US" sz="1400" b="1" dirty="0">
                <a:latin typeface="Arial" panose="020B0604020202020204" pitchFamily="34" charset="0"/>
              </a:rPr>
              <a:t>relieve coughing, </a:t>
            </a:r>
            <a:r>
              <a:rPr lang="en-GB" altLang="en-US" sz="1400" dirty="0">
                <a:latin typeface="Arial" panose="020B0604020202020204" pitchFamily="34" charset="0"/>
              </a:rPr>
              <a:t>e.g. drinking h</a:t>
            </a:r>
            <a:r>
              <a:rPr lang="en-GB" sz="1400" dirty="0">
                <a:solidFill>
                  <a:srgbClr val="000000"/>
                </a:solidFill>
                <a:latin typeface="Arial" panose="020B0604020202020204" pitchFamily="34" charset="0"/>
                <a:cs typeface="Arial" panose="020B0604020202020204" pitchFamily="34" charset="0"/>
              </a:rPr>
              <a:t>oney &amp; lemon in warm water, sucking cough drops/hard sweets, elevating the head when sleeping and avoiding smoking.</a:t>
            </a: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a:p>
            <a:pPr>
              <a:lnSpc>
                <a:spcPct val="90000"/>
              </a:lnSpc>
              <a:buFont typeface="Arial" panose="020B0604020202020204" pitchFamily="34" charset="0"/>
              <a:buNone/>
            </a:pPr>
            <a:r>
              <a:rPr lang="en-GB" altLang="en-US" sz="1400" dirty="0">
                <a:latin typeface="Arial" panose="020B0604020202020204" pitchFamily="34" charset="0"/>
              </a:rPr>
              <a:t>Worsening or </a:t>
            </a:r>
            <a:r>
              <a:rPr lang="en-GB" altLang="en-US" sz="1400" b="1" dirty="0">
                <a:latin typeface="Arial" panose="020B0604020202020204" pitchFamily="34" charset="0"/>
              </a:rPr>
              <a:t>new breathlessness</a:t>
            </a:r>
            <a:r>
              <a:rPr lang="en-GB" altLang="en-US" sz="1400" dirty="0">
                <a:latin typeface="Arial" panose="020B0604020202020204" pitchFamily="34" charset="0"/>
              </a:rPr>
              <a:t> may indicate that the person is deteriorating. However, people can also appear breathless because they are anxious, especially when they are not used to being on their own in a room, or seeing staff wearing PPE. Breathlessness itself can cause anxiety which can lead to increased breathlessness.</a:t>
            </a:r>
          </a:p>
          <a:p>
            <a:pPr>
              <a:lnSpc>
                <a:spcPct val="90000"/>
              </a:lnSpc>
              <a:buFont typeface="Arial" panose="020B0604020202020204" pitchFamily="34" charset="0"/>
              <a:buNone/>
            </a:pPr>
            <a:endParaRPr lang="en-GB" altLang="en-US" sz="1400" dirty="0">
              <a:highlight>
                <a:srgbClr val="FFFF00"/>
              </a:highlight>
              <a:latin typeface="Arial" panose="020B0604020202020204" pitchFamily="34" charset="0"/>
            </a:endParaRPr>
          </a:p>
          <a:p>
            <a:pPr>
              <a:lnSpc>
                <a:spcPct val="90000"/>
              </a:lnSpc>
              <a:spcBef>
                <a:spcPts val="1000"/>
              </a:spcBef>
            </a:pPr>
            <a:r>
              <a:rPr lang="en-GB" altLang="en-US" sz="1400" dirty="0">
                <a:latin typeface="Arial" panose="020B0604020202020204" pitchFamily="34" charset="0"/>
              </a:rPr>
              <a:t>50% of people with mild COVID-19 take about 2 weeks to recover. People with severe COVID-19 will take longer to recover.</a:t>
            </a:r>
          </a:p>
        </p:txBody>
      </p:sp>
      <p:sp>
        <p:nvSpPr>
          <p:cNvPr id="10" name="TextBox 9">
            <a:extLst>
              <a:ext uri="{FF2B5EF4-FFF2-40B4-BE49-F238E27FC236}">
                <a16:creationId xmlns:a16="http://schemas.microsoft.com/office/drawing/2014/main" id="{8530AFDA-6EC6-43B8-B0F6-ED9E727F1079}"/>
              </a:ext>
            </a:extLst>
          </p:cNvPr>
          <p:cNvSpPr txBox="1"/>
          <p:nvPr/>
        </p:nvSpPr>
        <p:spPr>
          <a:xfrm>
            <a:off x="5738949" y="1298164"/>
            <a:ext cx="6524969" cy="5693866"/>
          </a:xfrm>
          <a:prstGeom prst="rect">
            <a:avLst/>
          </a:prstGeom>
          <a:noFill/>
        </p:spPr>
        <p:txBody>
          <a:bodyPr wrap="square">
            <a:spAutoFit/>
          </a:bodyPr>
          <a:lstStyle/>
          <a:p>
            <a:pPr fontAlgn="auto">
              <a:spcBef>
                <a:spcPts val="0"/>
              </a:spcBef>
              <a:spcAft>
                <a:spcPts val="0"/>
              </a:spcAft>
              <a:defRPr/>
            </a:pPr>
            <a:r>
              <a:rPr lang="en-GB" sz="1400" b="1" dirty="0">
                <a:solidFill>
                  <a:schemeClr val="bg2"/>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Does the resident look short of breath or have difficulty in breathing?</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Is this worse than the day before?</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Has the resident already got an advance care plan or Coordinate my Care (CMC) record for managing these symptoms?</a:t>
            </a:r>
          </a:p>
          <a:p>
            <a:pPr fontAlgn="auto">
              <a:spcBef>
                <a:spcPts val="0"/>
              </a:spcBef>
              <a:spcAft>
                <a:spcPts val="0"/>
              </a:spcAft>
              <a:defRPr/>
            </a:pPr>
            <a:endParaRPr lang="en-GB" sz="1400" dirty="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400" b="1" dirty="0">
                <a:solidFill>
                  <a:schemeClr val="bg2"/>
                </a:solidFill>
                <a:latin typeface="Arial" panose="020B0604020202020204" pitchFamily="34" charset="0"/>
                <a:cs typeface="Arial" panose="020B0604020202020204" pitchFamily="34" charset="0"/>
              </a:rPr>
              <a:t>Ask</a:t>
            </a:r>
            <a:r>
              <a:rPr lang="en-GB" sz="1400" dirty="0">
                <a:solidFill>
                  <a:schemeClr val="bg2"/>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Does the resident need another clinical assessment?</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Should observations or monitoring commence?</a:t>
            </a:r>
            <a:endParaRPr lang="en-GB" sz="14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a:defRPr/>
            </a:pPr>
            <a:r>
              <a:rPr lang="en-GB" sz="1400" b="1" dirty="0">
                <a:solidFill>
                  <a:schemeClr val="bg2"/>
                </a:solidFill>
                <a:latin typeface="Arial" panose="020B0604020202020204" pitchFamily="34" charset="0"/>
                <a:cs typeface="Arial" panose="020B0604020202020204" pitchFamily="34" charset="0"/>
              </a:rPr>
              <a:t>Do </a:t>
            </a:r>
            <a:r>
              <a:rPr lang="en-GB" sz="14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Try and reassure the </a:t>
            </a:r>
            <a:r>
              <a:rPr lang="en-GB" sz="1400" dirty="0">
                <a:latin typeface="Arial" panose="020B0604020202020204" pitchFamily="34" charset="0"/>
                <a:cs typeface="Arial" panose="020B0604020202020204" pitchFamily="34" charset="0"/>
              </a:rPr>
              <a:t>resident and if possible, help them to adopt a more comfortable position, for example, sitting upright might help. Keep the room cool e.g. by opening a window (do not use a fan as this can spread infection)</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Consider increased monitoring</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If this is an unexpected change:</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the GP in the first instance</a:t>
            </a:r>
          </a:p>
          <a:p>
            <a:pPr marL="742950" lvl="1" indent="-285750">
              <a:buFont typeface="Courier New" panose="02070309020205020404" pitchFamily="49" charset="0"/>
              <a:buChar char="o"/>
              <a:defRPr/>
            </a:pPr>
            <a:r>
              <a:rPr lang="en-GB" sz="1400" dirty="0">
                <a:latin typeface="Arial" panose="020B0604020202020204" pitchFamily="34" charset="0"/>
                <a:cs typeface="Arial" panose="020B0604020202020204" pitchFamily="34" charset="0"/>
              </a:rPr>
              <a:t>Call NHS 111 Star*6 if concerned, or if GP is not available</a:t>
            </a:r>
          </a:p>
          <a:p>
            <a:pPr marL="742950" lvl="1" indent="-285750">
              <a:buFont typeface="Courier New" panose="02070309020205020404" pitchFamily="49" charset="0"/>
              <a:buChar char="o"/>
              <a:defRPr/>
            </a:pPr>
            <a:r>
              <a:rPr lang="en-GB" sz="1400" dirty="0">
                <a:latin typeface="Arial" panose="020B0604020202020204" pitchFamily="34" charset="0"/>
                <a:cs typeface="Arial" panose="020B0604020202020204" pitchFamily="34" charset="0"/>
              </a:rPr>
              <a:t>In emergency call 999</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Be explicit that COVID-19 is suspected</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If this is an expected deterioration, and there is an advance care plan:</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Follow the care plan instructions</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GP for further advice if needed</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community palliative care team if they are already involved and further advice is needed</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9" name="object 31">
            <a:extLst>
              <a:ext uri="{FF2B5EF4-FFF2-40B4-BE49-F238E27FC236}">
                <a16:creationId xmlns:a16="http://schemas.microsoft.com/office/drawing/2014/main" id="{679E3D4C-FAD3-4E6F-AEAB-EECB9B33BA9B}"/>
              </a:ext>
            </a:extLst>
          </p:cNvPr>
          <p:cNvSpPr/>
          <p:nvPr/>
        </p:nvSpPr>
        <p:spPr>
          <a:xfrm>
            <a:off x="609600" y="477917"/>
            <a:ext cx="646176" cy="5638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400594" y="5432204"/>
            <a:ext cx="5181599" cy="115884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200" b="1" dirty="0">
                <a:solidFill>
                  <a:schemeClr val="accent1"/>
                </a:solidFill>
              </a:rPr>
              <a:t>Resources </a:t>
            </a:r>
          </a:p>
          <a:p>
            <a:pPr marL="0" indent="0">
              <a:spcBef>
                <a:spcPts val="0"/>
              </a:spcBef>
              <a:buNone/>
            </a:pPr>
            <a:r>
              <a:rPr lang="en-GB" sz="1200" dirty="0"/>
              <a:t>The content of this section aligns to the London Primary Care and Community Respiratory Resource pack for use during COVID-19. To receive the latest version please email: </a:t>
            </a:r>
            <a:r>
              <a:rPr lang="en-GB" sz="1200" u="sng" dirty="0">
                <a:hlinkClick r:id="rId4"/>
              </a:rPr>
              <a:t>england.resp-cnldn@nhs.net</a:t>
            </a:r>
            <a:endParaRPr lang="en-GB" sz="1200" u="sng" dirty="0"/>
          </a:p>
          <a:p>
            <a:pPr marL="0" indent="0">
              <a:spcBef>
                <a:spcPts val="0"/>
              </a:spcBef>
              <a:buNone/>
            </a:pPr>
            <a:r>
              <a:rPr lang="en-GB" sz="1200" dirty="0"/>
              <a:t>Supporting someone with breathlessness: </a:t>
            </a:r>
            <a:r>
              <a:rPr lang="en-GB" sz="1200" dirty="0">
                <a:hlinkClick r:id="rId5"/>
              </a:rPr>
              <a:t>Guide</a:t>
            </a:r>
            <a:endParaRPr lang="en-GB" sz="1200" dirty="0"/>
          </a:p>
          <a:p>
            <a:pPr marL="0" indent="0">
              <a:spcBef>
                <a:spcPts val="0"/>
              </a:spcBef>
              <a:buNone/>
            </a:pPr>
            <a:r>
              <a:rPr lang="en-GB" sz="1200" dirty="0"/>
              <a:t>Managing breathlessness at home during the COVID-19 outbreak: </a:t>
            </a:r>
            <a:r>
              <a:rPr lang="en-GB" sz="1200" dirty="0">
                <a:hlinkClick r:id="rId6"/>
              </a:rPr>
              <a:t>Guide</a:t>
            </a:r>
            <a:r>
              <a:rPr lang="en-GB" sz="1200" dirty="0"/>
              <a:t> </a:t>
            </a:r>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4D41CCC-47C6-4DB7-AE68-0C07F6083D43}"/>
              </a:ext>
            </a:extLst>
          </p:cNvPr>
          <p:cNvSpPr>
            <a:spLocks noGrp="1"/>
          </p:cNvSpPr>
          <p:nvPr>
            <p:ph type="title"/>
          </p:nvPr>
        </p:nvSpPr>
        <p:spPr>
          <a:xfrm>
            <a:off x="0" y="247520"/>
            <a:ext cx="11419978" cy="611649"/>
          </a:xfrm>
        </p:spPr>
        <p:txBody>
          <a:bodyPr/>
          <a:lstStyle/>
          <a:p>
            <a:r>
              <a:rPr lang="en-GB" dirty="0"/>
              <a:t>	Supporting residents with learning disabilities</a:t>
            </a:r>
          </a:p>
        </p:txBody>
      </p:sp>
      <p:pic>
        <p:nvPicPr>
          <p:cNvPr id="13" name="Picture 3" descr="I:\Consultancy\4 Admin\Icons\NHS E Icon Pack\Diversity-Dark Pink.png">
            <a:extLst>
              <a:ext uri="{FF2B5EF4-FFF2-40B4-BE49-F238E27FC236}">
                <a16:creationId xmlns:a16="http://schemas.microsoft.com/office/drawing/2014/main" id="{EE90BB2E-9307-45E7-A217-6C4EBAC182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1081" y="280503"/>
            <a:ext cx="583407" cy="51176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6A98AF1A-D402-492C-BA51-B187F296CB64}"/>
              </a:ext>
            </a:extLst>
          </p:cNvPr>
          <p:cNvSpPr txBox="1">
            <a:spLocks/>
          </p:cNvSpPr>
          <p:nvPr/>
        </p:nvSpPr>
        <p:spPr>
          <a:xfrm>
            <a:off x="609601" y="1326031"/>
            <a:ext cx="6051175" cy="5127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solidFill>
                  <a:srgbClr val="000000"/>
                </a:solidFill>
              </a:rPr>
              <a:t>People with learning disabilities may be </a:t>
            </a:r>
            <a:r>
              <a:rPr lang="en-GB" b="1" dirty="0">
                <a:solidFill>
                  <a:srgbClr val="000000"/>
                </a:solidFill>
              </a:rPr>
              <a:t>at greater risk</a:t>
            </a:r>
            <a:r>
              <a:rPr lang="en-GB" dirty="0">
                <a:solidFill>
                  <a:srgbClr val="000000"/>
                </a:solidFill>
              </a:rPr>
              <a:t> of infection because of other health conditions or routines and/or behaviours. It is important that staff are aware of the risks to each person and reduce them as much as possible.</a:t>
            </a:r>
          </a:p>
          <a:p>
            <a:pPr marL="0" lvl="0" indent="0">
              <a:buNone/>
            </a:pPr>
            <a:r>
              <a:rPr lang="en-GB" b="1" dirty="0">
                <a:solidFill>
                  <a:srgbClr val="000000"/>
                </a:solidFill>
              </a:rPr>
              <a:t>This will mean significant changes to the persons care and support which will require an update in their care plan</a:t>
            </a:r>
            <a:r>
              <a:rPr lang="en-GB" dirty="0">
                <a:solidFill>
                  <a:srgbClr val="000000"/>
                </a:solidFill>
              </a:rPr>
              <a:t>. If the resident needs to exercise or access the community as part of their care plan, it is important to manage the risk and support them to remain as safe as possible.</a:t>
            </a:r>
          </a:p>
          <a:p>
            <a:pPr marL="0" lvl="0" indent="0">
              <a:buNone/>
            </a:pPr>
            <a:r>
              <a:rPr lang="en-GB" dirty="0">
                <a:solidFill>
                  <a:srgbClr val="000000"/>
                </a:solidFill>
              </a:rPr>
              <a:t>You may need help or remind the resident to wash their hands: </a:t>
            </a:r>
          </a:p>
          <a:p>
            <a:pPr lvl="1"/>
            <a:r>
              <a:rPr lang="en-GB" dirty="0">
                <a:solidFill>
                  <a:srgbClr val="000000"/>
                </a:solidFill>
              </a:rPr>
              <a:t>Use signs in bathrooms as a reminder</a:t>
            </a:r>
          </a:p>
          <a:p>
            <a:pPr lvl="1"/>
            <a:r>
              <a:rPr lang="en-GB" dirty="0">
                <a:solidFill>
                  <a:srgbClr val="000000"/>
                </a:solidFill>
              </a:rPr>
              <a:t>Demonstrate hand washing</a:t>
            </a:r>
          </a:p>
          <a:p>
            <a:pPr lvl="1"/>
            <a:r>
              <a:rPr lang="en-GB" dirty="0">
                <a:solidFill>
                  <a:srgbClr val="000000"/>
                </a:solidFill>
              </a:rPr>
              <a:t>Alcohol-based hand sanitizer can be a quick alternative if they are unable to get to a sink or wash their hands easily.</a:t>
            </a:r>
          </a:p>
          <a:p>
            <a:pPr marL="0" indent="0">
              <a:buNone/>
            </a:pPr>
            <a:r>
              <a:rPr lang="en-GB" dirty="0">
                <a:solidFill>
                  <a:srgbClr val="000000"/>
                </a:solidFill>
              </a:rPr>
              <a:t>Residents that are high risk and were subject </a:t>
            </a:r>
            <a:r>
              <a:rPr lang="en-GB" dirty="0">
                <a:solidFill>
                  <a:srgbClr val="000000"/>
                </a:solidFill>
                <a:hlinkClick r:id="rId5"/>
              </a:rPr>
              <a:t>shielding</a:t>
            </a:r>
            <a:r>
              <a:rPr lang="en-GB" dirty="0">
                <a:solidFill>
                  <a:srgbClr val="000000"/>
                </a:solidFill>
              </a:rPr>
              <a:t>, will still need to take appropriate precautions to prevent contracting the coronavirus.</a:t>
            </a:r>
          </a:p>
          <a:p>
            <a:pPr marL="0" lvl="0" indent="0">
              <a:buNone/>
            </a:pPr>
            <a:r>
              <a:rPr lang="en-GB" b="1" dirty="0">
                <a:solidFill>
                  <a:srgbClr val="000000"/>
                </a:solidFill>
              </a:rPr>
              <a:t>To minimise the risk to people if they need access health care services you should use supportive tools as much as possible such as a hospital passport and/or coordinate my care.</a:t>
            </a:r>
          </a:p>
          <a:p>
            <a:pPr marL="0" lvl="0" indent="0">
              <a:buNone/>
            </a:pPr>
            <a:r>
              <a:rPr lang="en-GB" dirty="0">
                <a:solidFill>
                  <a:srgbClr val="000000"/>
                </a:solidFill>
              </a:rPr>
              <a:t>If you are aware that someone is being admitted to hospital, contact your local community learning disability service </a:t>
            </a:r>
            <a:r>
              <a:rPr lang="en-GB" u="sng" dirty="0">
                <a:hlinkClick r:id="rId6"/>
              </a:rPr>
              <a:t>(click here)</a:t>
            </a:r>
            <a:r>
              <a:rPr lang="en-GB" dirty="0">
                <a:solidFill>
                  <a:srgbClr val="000000"/>
                </a:solidFill>
              </a:rPr>
              <a:t> or learning disability nurse within the hospital. </a:t>
            </a:r>
            <a:endParaRPr lang="en-GB" dirty="0">
              <a:solidFill>
                <a:srgbClr val="000000"/>
              </a:solidFill>
              <a:highlight>
                <a:srgbClr val="FFFF00"/>
              </a:high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1" name="Content Placeholder 1">
            <a:extLst>
              <a:ext uri="{FF2B5EF4-FFF2-40B4-BE49-F238E27FC236}">
                <a16:creationId xmlns:a16="http://schemas.microsoft.com/office/drawing/2014/main" id="{A7F1B2F2-9B2D-4228-B4FE-DF891411ED52}"/>
              </a:ext>
            </a:extLst>
          </p:cNvPr>
          <p:cNvSpPr txBox="1">
            <a:spLocks/>
          </p:cNvSpPr>
          <p:nvPr/>
        </p:nvSpPr>
        <p:spPr>
          <a:xfrm>
            <a:off x="6882012" y="1328097"/>
            <a:ext cx="5181599" cy="3460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b="1" dirty="0">
                <a:solidFill>
                  <a:srgbClr val="005EB8"/>
                </a:solidFill>
              </a:rPr>
              <a:t>Think   </a:t>
            </a:r>
            <a:r>
              <a:rPr lang="en-GB" dirty="0"/>
              <a:t>(</a:t>
            </a:r>
            <a:r>
              <a:rPr lang="en-GB" dirty="0">
                <a:hlinkClick r:id="rId7"/>
              </a:rPr>
              <a:t>Consider using the STOP and Watch Tool</a:t>
            </a:r>
            <a:r>
              <a:rPr lang="en-GB" dirty="0"/>
              <a:t>)</a:t>
            </a:r>
            <a:endParaRPr lang="en-GB" b="1" dirty="0">
              <a:solidFill>
                <a:srgbClr val="005EB8"/>
              </a:solidFill>
            </a:endParaRPr>
          </a:p>
          <a:p>
            <a:pPr>
              <a:lnSpc>
                <a:spcPct val="100000"/>
              </a:lnSpc>
              <a:spcBef>
                <a:spcPts val="0"/>
              </a:spcBef>
            </a:pPr>
            <a:r>
              <a:rPr lang="en-GB" dirty="0">
                <a:solidFill>
                  <a:srgbClr val="000000"/>
                </a:solidFill>
              </a:rPr>
              <a:t>Is something different? Is the person communicating less, needing more help than usual, expressing agitation or pain (moving more or less), how is their appetite</a:t>
            </a:r>
          </a:p>
          <a:p>
            <a:pPr>
              <a:lnSpc>
                <a:spcPct val="100000"/>
              </a:lnSpc>
              <a:spcBef>
                <a:spcPts val="0"/>
              </a:spcBef>
            </a:pPr>
            <a:r>
              <a:rPr lang="en-GB" dirty="0">
                <a:solidFill>
                  <a:srgbClr val="000000"/>
                </a:solidFill>
              </a:rPr>
              <a:t>Does the person need extra help to remain safe and protected?</a:t>
            </a: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b="1" dirty="0">
                <a:solidFill>
                  <a:srgbClr val="005EB8"/>
                </a:solidFill>
              </a:rPr>
              <a:t>Ask </a:t>
            </a:r>
          </a:p>
          <a:p>
            <a:pPr>
              <a:lnSpc>
                <a:spcPct val="100000"/>
              </a:lnSpc>
              <a:spcBef>
                <a:spcPts val="0"/>
              </a:spcBef>
            </a:pPr>
            <a:r>
              <a:rPr lang="en-GB" dirty="0">
                <a:solidFill>
                  <a:srgbClr val="000000"/>
                </a:solidFill>
              </a:rPr>
              <a:t>How can we engage the person to ensure that they understand the change in activities.</a:t>
            </a: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b="1" dirty="0">
                <a:solidFill>
                  <a:srgbClr val="005EB8"/>
                </a:solidFill>
              </a:rPr>
              <a:t>Do </a:t>
            </a:r>
          </a:p>
          <a:p>
            <a:pPr>
              <a:lnSpc>
                <a:spcPct val="100000"/>
              </a:lnSpc>
              <a:spcBef>
                <a:spcPts val="0"/>
              </a:spcBef>
            </a:pPr>
            <a:r>
              <a:rPr lang="en-GB" dirty="0">
                <a:solidFill>
                  <a:srgbClr val="000000"/>
                </a:solidFill>
              </a:rPr>
              <a:t>Allow time to remind the person why routines may have changed.</a:t>
            </a:r>
          </a:p>
          <a:p>
            <a:pPr>
              <a:lnSpc>
                <a:spcPct val="100000"/>
              </a:lnSpc>
              <a:spcBef>
                <a:spcPts val="0"/>
              </a:spcBef>
            </a:pPr>
            <a:r>
              <a:rPr lang="en-GB" dirty="0">
                <a:solidFill>
                  <a:srgbClr val="000000"/>
                </a:solidFill>
              </a:rPr>
              <a:t>Develop new care plans with the person and their family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D8DE4761-D594-497D-8DAB-501BD1A5AAC0}"/>
              </a:ext>
            </a:extLst>
          </p:cNvPr>
          <p:cNvSpPr txBox="1">
            <a:spLocks/>
          </p:cNvSpPr>
          <p:nvPr/>
        </p:nvSpPr>
        <p:spPr>
          <a:xfrm>
            <a:off x="6916043" y="4637313"/>
            <a:ext cx="5113536" cy="212271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read poster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explaining why staff are wearing PPE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dirty="0">
                <a:solidFill>
                  <a:srgbClr val="000000"/>
                </a:solidFill>
              </a:rPr>
              <a:t>End of Life Care: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MCA and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summary</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Tool to support monitoring </a:t>
            </a:r>
            <a:r>
              <a:rPr lang="en-GB" sz="1200" dirty="0">
                <a:solidFill>
                  <a:srgbClr val="000000"/>
                </a:solidFill>
              </a:rPr>
              <a:t>for signs of deterioration </a:t>
            </a:r>
            <a:r>
              <a:rPr lang="en-GB" sz="1200" dirty="0">
                <a:solidFill>
                  <a:srgbClr val="000000"/>
                </a:solidFill>
                <a:hlinkClick r:id="rId12"/>
              </a:rPr>
              <a:t>STOP and WATCH</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Hospital Passport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dirty="0">
                <a:solidFill>
                  <a:srgbClr val="000000"/>
                </a:solidFill>
              </a:rPr>
              <a:t>Hospital Visitors </a:t>
            </a:r>
            <a:r>
              <a:rPr lang="en-GB" sz="1200" dirty="0">
                <a:solidFill>
                  <a:srgbClr val="000000"/>
                </a:solidFill>
                <a:hlinkClick r:id="rId14"/>
              </a:rPr>
              <a:t>guidance</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Protecting extremely vulnerable people: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5"/>
              </a:rPr>
              <a:t>Government 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rPr>
              <a:t>SCIE COVID-19 Care staff supporting adults with learning disabilities or autistic adults: </a:t>
            </a:r>
            <a:r>
              <a:rPr lang="en-GB" sz="1200" dirty="0">
                <a:solidFill>
                  <a:srgbClr val="000000"/>
                </a:solidFill>
                <a:hlinkClick r:id="rId16"/>
              </a:rPr>
              <a:t>Guide</a:t>
            </a:r>
            <a:endParaRPr lang="en-GB" sz="1200" dirty="0">
              <a:solidFill>
                <a:srgbClr val="000000"/>
              </a:solidFill>
            </a:endParaRPr>
          </a:p>
          <a:p>
            <a:pPr marL="0" indent="0">
              <a:spcBef>
                <a:spcPts val="0"/>
              </a:spcBef>
              <a:buNone/>
              <a:defRPr/>
            </a:pPr>
            <a:r>
              <a:rPr lang="en-GB" sz="1200" dirty="0">
                <a:hlinkClick r:id="rId17"/>
              </a:rPr>
              <a:t>Easy Read Keep Safe COVID Resources</a:t>
            </a:r>
            <a:endParaRPr lang="en-GB" sz="1200" dirty="0"/>
          </a:p>
          <a:p>
            <a:pPr marL="0" lvl="0" indent="0">
              <a:spcBef>
                <a:spcPts val="0"/>
              </a:spcBef>
              <a:buNone/>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461A295-9724-4BD4-B126-CFD2975399B1}"/>
              </a:ext>
            </a:extLst>
          </p:cNvPr>
          <p:cNvSpPr txBox="1"/>
          <p:nvPr/>
        </p:nvSpPr>
        <p:spPr>
          <a:xfrm>
            <a:off x="11054600" y="667799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12626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25625" y="276493"/>
            <a:ext cx="9554054" cy="611649"/>
          </a:xfrm>
        </p:spPr>
        <p:txBody>
          <a:bodyPr/>
          <a:lstStyle/>
          <a:p>
            <a:r>
              <a:rPr lang="en-GB" dirty="0"/>
              <a:t>	Supporting your residents with dementia</a:t>
            </a:r>
          </a:p>
        </p:txBody>
      </p:sp>
      <p:sp>
        <p:nvSpPr>
          <p:cNvPr id="9" name="object 26">
            <a:extLst>
              <a:ext uri="{FF2B5EF4-FFF2-40B4-BE49-F238E27FC236}">
                <a16:creationId xmlns:a16="http://schemas.microsoft.com/office/drawing/2014/main" id="{AFB39CFA-6B08-49DD-9D4E-DE808FFC52E8}"/>
              </a:ext>
            </a:extLst>
          </p:cNvPr>
          <p:cNvSpPr/>
          <p:nvPr/>
        </p:nvSpPr>
        <p:spPr>
          <a:xfrm>
            <a:off x="702907" y="308832"/>
            <a:ext cx="591312" cy="50901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749D9DA7-EC5C-4662-8D3B-BCD0B3354A3E}"/>
              </a:ext>
            </a:extLst>
          </p:cNvPr>
          <p:cNvSpPr txBox="1">
            <a:spLocks/>
          </p:cNvSpPr>
          <p:nvPr/>
        </p:nvSpPr>
        <p:spPr>
          <a:xfrm>
            <a:off x="228052" y="1026368"/>
            <a:ext cx="7058795" cy="5238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will be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significant change in routine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people living with dementia.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behave in ways that are difficult to manage such as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walking with purpose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(wandering). Behaviour is a form of communication, often driven by need. Someone could be hungry, in pain or constipated, they might be scared or bored. Ask someone walking if there is something that they need, try activities they like with them and if possible go for a walk with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people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 to go home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this is often because people want to feel safe and secure. Talking about family that they are missing and looking at photographs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might find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personal care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might seem like they are aggressive). Giving them time to understand, showing them the towel and cloth, encouraging them to do what they can and keeping them covered as much as possible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with dementia may need help or reminders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wash their hands</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Use signs in bathrooms as a reminder and demonstrate hand washing. Alcohol-based hand sanitizer can be a quick alternative if they cannot get to a sink or wash their hands easily but remember to store this safely as per your local policy to avoid ingestion.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find being approached by someone wearing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PPE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may be helpful to laminate your name and a picture of your role and a smiley face.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find having a COVID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swab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see the </a:t>
            </a:r>
            <a:r>
              <a:rPr lang="en-GB" dirty="0">
                <a:solidFill>
                  <a:srgbClr val="000000"/>
                </a:solidFill>
                <a:hlinkClick r:id="rId4" action="ppaction://hlinksldjump"/>
              </a:rPr>
              <a:t>Swabbing residents-</a:t>
            </a:r>
            <a:r>
              <a:rPr kumimoji="0" lang="en-GB" sz="1400" b="0" i="0" u="none" strike="noStrike" kern="1200" cap="none" spc="0" normalizeH="0" baseline="0" noProof="0" dirty="0">
                <a:ln>
                  <a:noFill/>
                </a:ln>
                <a:solidFill>
                  <a:srgbClr val="000000"/>
                </a:solidFill>
                <a:effectLst/>
                <a:uLnTx/>
                <a:uFillTx/>
                <a:hlinkClick r:id="rId4" action="ppaction://hlinksldjump"/>
              </a:rPr>
              <a:t> top tips slide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t>
            </a:r>
            <a:r>
              <a:rPr lang="en-GB" dirty="0">
                <a:solidFill>
                  <a:srgbClr val="000000"/>
                </a:solidFill>
              </a:rPr>
              <a:t>practical information and information on capacity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people with dementia become unwell they might get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confused, agitated or more sleepy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See the </a:t>
            </a: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Supporting residents who are more confused than normal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for further information.</a:t>
            </a:r>
            <a:endPar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1">
            <a:extLst>
              <a:ext uri="{FF2B5EF4-FFF2-40B4-BE49-F238E27FC236}">
                <a16:creationId xmlns:a16="http://schemas.microsoft.com/office/drawing/2014/main" id="{9DE69189-B0B8-49EE-9628-B6082AB36045}"/>
              </a:ext>
            </a:extLst>
          </p:cNvPr>
          <p:cNvSpPr txBox="1">
            <a:spLocks/>
          </p:cNvSpPr>
          <p:nvPr/>
        </p:nvSpPr>
        <p:spPr>
          <a:xfrm>
            <a:off x="7239127" y="1272028"/>
            <a:ext cx="4901027"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my resident unwell or frightened?</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my resident need extra help to remain safe and protected?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I done all I can to understand my resident’s needs?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activities does my resident like to do?</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Introduce yourself and explain why you are wearing PPE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 time to remind residents why routines may have changed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49915C6F-BCCE-4F44-B9CE-81EE153A9BDF}"/>
              </a:ext>
            </a:extLst>
          </p:cNvPr>
          <p:cNvSpPr txBox="1">
            <a:spLocks/>
          </p:cNvSpPr>
          <p:nvPr/>
        </p:nvSpPr>
        <p:spPr>
          <a:xfrm>
            <a:off x="7287941" y="4023454"/>
            <a:ext cx="4723570" cy="261910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Meeting the needs of people with dementia living in care homes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video</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Walking with purpose guide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local adaptation</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Top tips on getting a COVID swab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someone has dementia</a:t>
            </a:r>
          </a:p>
          <a:p>
            <a:pPr lvl="0">
              <a:spcBef>
                <a:spcPts val="0"/>
              </a:spcBef>
              <a:defRPr/>
            </a:pPr>
            <a:r>
              <a:rPr lang="en-GB" sz="1200" u="sng" dirty="0">
                <a:hlinkClick r:id="rId8"/>
              </a:rPr>
              <a:t>Reducing anxiety for residents with dementia when wearing PPE</a:t>
            </a:r>
            <a:endParaRPr lang="en-GB" sz="1200" u="sng" dirty="0"/>
          </a:p>
          <a:p>
            <a:pPr lvl="0">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Communication cards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help to talk about COVID-19</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HIN activities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resources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during COVID-19</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Mental Capacity Act and Deprivation of Liberty Safeguards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rPr>
              <a:t>summary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British Geriatric Society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short guide dementia and COVID-19</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care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4"/>
              </a:rPr>
              <a:t>dementia in care homes COVID-19 advice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spcBef>
                <a:spcPts val="0"/>
              </a:spcBef>
            </a:pPr>
            <a:r>
              <a:rPr lang="en-GB" sz="1200" dirty="0">
                <a:hlinkClick r:id="rId14"/>
              </a:rPr>
              <a:t>Dementia in care homes and COVID-19 – Social Care Institute for Excellence </a:t>
            </a:r>
            <a:r>
              <a:rPr lang="en-GB" dirty="0"/>
              <a:t>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B2F857D-0DD2-446C-A22B-81989CCD77C2}"/>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48002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713672" y="41718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t>Supporting residents who are more confused than normal</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057" y="433435"/>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E07B58B7-13BF-4D4D-8AEC-4892F148CEE2}"/>
              </a:ext>
            </a:extLst>
          </p:cNvPr>
          <p:cNvSpPr txBox="1">
            <a:spLocks/>
          </p:cNvSpPr>
          <p:nvPr/>
        </p:nvSpPr>
        <p:spPr>
          <a:xfrm>
            <a:off x="8867299" y="5527649"/>
            <a:ext cx="2855439" cy="86333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prevention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poster</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awareness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video</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and dementia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video</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B254D760-5A37-49A5-BFDC-7E5CCDC76056}"/>
              </a:ext>
            </a:extLst>
          </p:cNvPr>
          <p:cNvSpPr txBox="1">
            <a:spLocks/>
          </p:cNvSpPr>
          <p:nvPr/>
        </p:nvSpPr>
        <p:spPr>
          <a:xfrm>
            <a:off x="222283" y="1123245"/>
            <a:ext cx="7067152" cy="4222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is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sudden change or worsening of mental state and behaviour</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can cause confusion, poor concentration, sleepiness, memory loss, paranoia, agitation and reduced appetite and mobility.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09838" marR="0" lvl="0" indent="-25098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are two types of delirium: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Hypoactive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where someone is more sleepy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Hyperactive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where someone is more agitated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COVID-19 can cause both types of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might be the only symptom. Delirium can also be caused by infections, hospital admissions, constipation dehydration and medications.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help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Stimulating the mind e.g. listening to music and doing puzzles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Physical activity, exercise and sleeping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hearing aids and glasses are worn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Ensuring plenty of fluids and eating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Addressing issues such as pain and constipation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are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concerned that a resident has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speak with their GP or call 111*6 who can try and identify the cause. Delirium in people with learning disabilities may indicate a deterioration in their physical or mental health - contact the individuals lead contact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Reducing noise and distractions, explaining who you are and your role and providing reassurance can help.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E5345C-5E55-427A-97E5-9DDE43330627}"/>
              </a:ext>
            </a:extLst>
          </p:cNvPr>
          <p:cNvSpPr txBox="1"/>
          <p:nvPr/>
        </p:nvSpPr>
        <p:spPr>
          <a:xfrm>
            <a:off x="7193901" y="1160463"/>
            <a:ext cx="4528837"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can I do to help prevent my resident becoming more confused than normal?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 my resident changed – are they more confused? Has their behaviour 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can I do to support my resident who is more confused then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residents GP or call 111*6 for advice and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Why is my resident more confused then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Explain who you are and why you are wearing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reassurance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 information on preventing new confusion to your residents care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97E490F-4F35-46B9-A482-43F467BF8CF6}"/>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425544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1846" y="226976"/>
            <a:ext cx="9804034" cy="611649"/>
          </a:xfrm>
        </p:spPr>
        <p:txBody>
          <a:bodyPr/>
          <a:lstStyle/>
          <a:p>
            <a:r>
              <a:rPr lang="en-GB" dirty="0"/>
              <a:t>	Managing falls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Prevention is better than cure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continuing to implement falls prevention interventions such as strength and balance exercises is important.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help prevent falls: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Complete your local falls assessment and care plan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 call bell and walking aid in reach of your residents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residents’ shoes fit well and are fastened and clothing is not dragging on the floor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Optimise environment – reduce clutter, clear signage and good lighting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the resident is wearing their glasses and hearing aids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 for a medication review (see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ction="ppaction://hlinksldjump"/>
              </a:rPr>
              <a:t>pharmacy slide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do not need to go to hospital if they appear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uninjured</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well and are no different from their usual self.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with learning disabilities or dementia may not be able to communicate if they are in pain or injured following a fall - take this into account when deciding on whether or not to go to hospital.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Going to hospital can be distressing for some residents. Refer to their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 care plan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make sure their wishes are considered and take advice e.g. from GP or 111*6. Ring 999 when someone is seriously ill or injured and their life is at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Whilst waiting for an ambulance, keep your resident as comfortable as possible. Offer a drink to avoid dehydration and painkillers such as paracetamol to ease discomfort - tell the ambulance staff what you have given the resident.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6475444" y="4027714"/>
            <a:ext cx="5664709" cy="261484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prevention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Greenfinches –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Falls Prevention Resources</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Simple set of exercises to stay active -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video</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poster</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Later life training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you tube exercises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including chair based exercises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falls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Falls in care homes management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poster</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STUMBLE </a:t>
            </a:r>
            <a:r>
              <a:rPr kumimoji="0" lang="en-GB"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9"/>
              </a:rPr>
              <a:t>falls assessment tool</a:t>
            </a:r>
            <a:r>
              <a:rPr kumimoji="0" lang="en-GB"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is available as an </a:t>
            </a:r>
            <a:r>
              <a:rPr kumimoji="0" lang="en-GB"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10"/>
              </a:rPr>
              <a:t>app</a:t>
            </a:r>
            <a:endParaRPr kumimoji="0" lang="en-GB"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to do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if you have a fall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falls videos</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Assisting someone who is uninjured up from the floor: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rPr>
              <a:t>Link</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slide sheets in a confined space: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Link</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a hoist to move from floor to bed: </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4"/>
              </a:rPr>
              <a:t>Link</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5"/>
              </a:rPr>
              <a:t>HSE - Moving and handling in health and social care</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6475444" y="528401"/>
            <a:ext cx="5664710" cy="3704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an emergency ambulance required for the resident who has fallen?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Contact your GP, community team or 111*6 for clinical advice and 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 advice 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6"/>
              </a:rPr>
              <a:t>NHS website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on when to ring 999</a:t>
            </a: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assessment and observation to monitor for deterioration or injury in the hours following a fall</a:t>
            </a:r>
          </a:p>
          <a:p>
            <a:pPr lvl="0">
              <a:lnSpc>
                <a:spcPct val="100000"/>
              </a:lnSpc>
              <a:spcBef>
                <a:spcPts val="0"/>
              </a:spcBef>
            </a:pPr>
            <a:r>
              <a:rPr lang="en-GB" dirty="0"/>
              <a:t>Review medications as part of falls risk assessments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available and safe use appropriate lifting equipment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it is unsafe to move someone who has had a fall keep them warm and reassure them until the ambulance arrives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you have up to date moving and handling training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Continue to implement existing falls prevention measures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81410E1-5980-4D88-82A5-B3A10F10E2F5}"/>
              </a:ext>
            </a:extLst>
          </p:cNvPr>
          <p:cNvPicPr>
            <a:picLocks noChangeAspect="1"/>
          </p:cNvPicPr>
          <p:nvPr/>
        </p:nvPicPr>
        <p:blipFill>
          <a:blip r:embed="rId1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7661" y="246462"/>
            <a:ext cx="563879" cy="563879"/>
          </a:xfrm>
          <a:prstGeom prst="rect">
            <a:avLst/>
          </a:prstGeom>
        </p:spPr>
      </p:pic>
      <p:sp>
        <p:nvSpPr>
          <p:cNvPr id="9" name="TextBox 8">
            <a:extLst>
              <a:ext uri="{FF2B5EF4-FFF2-40B4-BE49-F238E27FC236}">
                <a16:creationId xmlns:a16="http://schemas.microsoft.com/office/drawing/2014/main" id="{EF6D9794-6E70-481D-8AF5-043F6C9883EB}"/>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65937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82194" y="745958"/>
            <a:ext cx="7188618" cy="6061275"/>
          </a:xfrm>
        </p:spPr>
        <p:txBody>
          <a:bodyPr>
            <a:normAutofit fontScale="55000" lnSpcReduction="20000"/>
          </a:bodyPr>
          <a:lstStyle/>
          <a:p>
            <a:pPr>
              <a:lnSpc>
                <a:spcPct val="120000"/>
              </a:lnSpc>
              <a:spcBef>
                <a:spcPts val="0"/>
              </a:spcBef>
            </a:pPr>
            <a:r>
              <a:rPr lang="en-GB" sz="2000" dirty="0"/>
              <a:t>Pressure ulcers also known as “bed sores” are a key indicator of the quality and experience of patient care.     </a:t>
            </a:r>
          </a:p>
          <a:p>
            <a:pPr>
              <a:lnSpc>
                <a:spcPct val="120000"/>
              </a:lnSpc>
              <a:spcBef>
                <a:spcPts val="0"/>
              </a:spcBef>
            </a:pPr>
            <a:r>
              <a:rPr lang="en-GB" sz="2000" dirty="0"/>
              <a:t>They can be extremely painful and can range from slight discolouration on the skin which disappears when pressure is relieved to deep painful wounds which can become infected and cause people to become extremely unwell.   </a:t>
            </a:r>
          </a:p>
          <a:p>
            <a:pPr>
              <a:lnSpc>
                <a:spcPct val="120000"/>
              </a:lnSpc>
              <a:spcBef>
                <a:spcPts val="0"/>
              </a:spcBef>
            </a:pPr>
            <a:r>
              <a:rPr lang="en-GB" sz="2000" dirty="0"/>
              <a:t>They  most commonly occur over bony prominences e.g. sacrum, heels and hips where there is pressure for a period of time or friction/ shear or where devices such as a catheter are trapped/ pressed against the skin on a number of parts of the body.</a:t>
            </a:r>
          </a:p>
          <a:p>
            <a:pPr>
              <a:lnSpc>
                <a:spcPct val="120000"/>
              </a:lnSpc>
              <a:spcBef>
                <a:spcPts val="0"/>
              </a:spcBef>
            </a:pPr>
            <a:r>
              <a:rPr lang="en-GB" sz="2000" dirty="0"/>
              <a:t>They are largely preventable with a few simple strategies which should be in place for all residents/ patients. </a:t>
            </a:r>
          </a:p>
          <a:p>
            <a:pPr>
              <a:lnSpc>
                <a:spcPct val="120000"/>
              </a:lnSpc>
              <a:spcBef>
                <a:spcPts val="0"/>
              </a:spcBef>
            </a:pPr>
            <a:r>
              <a:rPr lang="en-GB" sz="2000" dirty="0"/>
              <a:t>Involve patients/ residents and their carers in the prevention of pressure ulcers by providing information about what to do such as changing position regularly.   But healthcare professionals remain responsible for the provision of care.   </a:t>
            </a:r>
          </a:p>
          <a:p>
            <a:pPr>
              <a:lnSpc>
                <a:spcPct val="120000"/>
              </a:lnSpc>
              <a:spcBef>
                <a:spcPts val="0"/>
              </a:spcBef>
            </a:pPr>
            <a:r>
              <a:rPr lang="en-GB" sz="2000" dirty="0"/>
              <a:t>There are simple steps which should be followed to help prevent pressure ulcers for all residents/ patients. </a:t>
            </a:r>
          </a:p>
          <a:p>
            <a:pPr marL="0" indent="0">
              <a:lnSpc>
                <a:spcPct val="120000"/>
              </a:lnSpc>
              <a:spcBef>
                <a:spcPts val="0"/>
              </a:spcBef>
              <a:buNone/>
            </a:pPr>
            <a:endParaRPr lang="en-GB" sz="2000" dirty="0"/>
          </a:p>
          <a:p>
            <a:pPr marL="0" indent="0">
              <a:lnSpc>
                <a:spcPct val="120000"/>
              </a:lnSpc>
              <a:spcBef>
                <a:spcPts val="0"/>
              </a:spcBef>
              <a:buNone/>
            </a:pPr>
            <a:r>
              <a:rPr lang="en-GB" sz="2000" b="1" dirty="0">
                <a:solidFill>
                  <a:srgbClr val="0070C0"/>
                </a:solidFill>
              </a:rPr>
              <a:t>Think:  about aSSKINg the right questions about preventing pressure ulcers    </a:t>
            </a:r>
          </a:p>
          <a:p>
            <a:pPr>
              <a:lnSpc>
                <a:spcPct val="120000"/>
              </a:lnSpc>
              <a:spcBef>
                <a:spcPts val="0"/>
              </a:spcBef>
            </a:pPr>
            <a:r>
              <a:rPr lang="en-GB" sz="2000" b="1" dirty="0">
                <a:solidFill>
                  <a:srgbClr val="0070C0"/>
                </a:solidFill>
              </a:rPr>
              <a:t>a</a:t>
            </a:r>
            <a:r>
              <a:rPr lang="en-GB" sz="2000" dirty="0">
                <a:solidFill>
                  <a:srgbClr val="0070C0"/>
                </a:solidFill>
              </a:rPr>
              <a:t>ssess risk</a:t>
            </a:r>
            <a:r>
              <a:rPr lang="en-GB" sz="2000" dirty="0"/>
              <a:t>: Use a validated risk assessment tool within 6 hours of admission to the home and ensure that it is reviewed regularly to understand the level of risk that the patients/ resident may have e.g. </a:t>
            </a:r>
            <a:r>
              <a:rPr lang="en-GB" sz="2000" dirty="0">
                <a:hlinkClick r:id="rId2"/>
              </a:rPr>
              <a:t>Waterlow</a:t>
            </a:r>
            <a:r>
              <a:rPr lang="en-GB" sz="2000" dirty="0"/>
              <a:t>, and </a:t>
            </a:r>
            <a:r>
              <a:rPr lang="en-GB" sz="2000" dirty="0">
                <a:hlinkClick r:id="rId3"/>
              </a:rPr>
              <a:t>Purpose T</a:t>
            </a:r>
            <a:r>
              <a:rPr lang="en-GB" sz="2000" dirty="0"/>
              <a:t>. This will help to determine what actions need to be taken. </a:t>
            </a:r>
          </a:p>
          <a:p>
            <a:pPr>
              <a:lnSpc>
                <a:spcPct val="120000"/>
              </a:lnSpc>
              <a:spcBef>
                <a:spcPts val="0"/>
              </a:spcBef>
            </a:pPr>
            <a:r>
              <a:rPr lang="en-GB" sz="2000" b="1" dirty="0">
                <a:solidFill>
                  <a:srgbClr val="0070C0"/>
                </a:solidFill>
              </a:rPr>
              <a:t>S</a:t>
            </a:r>
            <a:r>
              <a:rPr lang="en-GB" sz="2000" dirty="0">
                <a:solidFill>
                  <a:srgbClr val="0070C0"/>
                </a:solidFill>
              </a:rPr>
              <a:t>kin inspection and care</a:t>
            </a:r>
            <a:r>
              <a:rPr lang="en-GB" sz="2000" u="sng" dirty="0"/>
              <a:t>: </a:t>
            </a:r>
            <a:r>
              <a:rPr lang="en-GB" sz="2000" dirty="0"/>
              <a:t>Regularly look at areas where pressure ulcers can occur, the frequency dependent on the level of risk. Early Inspection means early detection, tell your residents/patients and carers what to look for. Ask them to tell you if they have any areas that are painful. Ensure that the skin is clean and dry.      </a:t>
            </a:r>
          </a:p>
          <a:p>
            <a:pPr>
              <a:lnSpc>
                <a:spcPct val="120000"/>
              </a:lnSpc>
              <a:spcBef>
                <a:spcPts val="0"/>
              </a:spcBef>
            </a:pPr>
            <a:r>
              <a:rPr lang="en-GB" sz="2000" b="1" dirty="0">
                <a:solidFill>
                  <a:srgbClr val="0070C0"/>
                </a:solidFill>
              </a:rPr>
              <a:t>S</a:t>
            </a:r>
            <a:r>
              <a:rPr lang="en-GB" sz="2000" dirty="0">
                <a:solidFill>
                  <a:srgbClr val="0070C0"/>
                </a:solidFill>
              </a:rPr>
              <a:t>urface selection and use</a:t>
            </a:r>
            <a:r>
              <a:rPr lang="en-GB" sz="2000" dirty="0"/>
              <a:t>: Make sure your patients/ residents have the right support in terms of equipment they are using.   Select the right equipment based on the risk assessment , what will the patients/ resident need ? Remember to consider pressure relief in a chair as well as the bed. This will help relieve pressure. </a:t>
            </a:r>
          </a:p>
          <a:p>
            <a:pPr>
              <a:lnSpc>
                <a:spcPct val="120000"/>
              </a:lnSpc>
              <a:spcBef>
                <a:spcPts val="0"/>
              </a:spcBef>
            </a:pPr>
            <a:r>
              <a:rPr lang="en-GB" sz="2000" b="1" dirty="0">
                <a:solidFill>
                  <a:srgbClr val="0070C0"/>
                </a:solidFill>
              </a:rPr>
              <a:t>K</a:t>
            </a:r>
            <a:r>
              <a:rPr lang="en-GB" sz="2000" dirty="0">
                <a:solidFill>
                  <a:srgbClr val="0070C0"/>
                </a:solidFill>
              </a:rPr>
              <a:t>eep moving</a:t>
            </a:r>
            <a:r>
              <a:rPr lang="en-GB" sz="2000" dirty="0"/>
              <a:t>: Keep your patients/ residents moving through changing position e.g. getting up and out of bed, going for a short walk, exercise.  </a:t>
            </a:r>
            <a:endParaRPr lang="en-GB" sz="2000" b="1" dirty="0"/>
          </a:p>
          <a:p>
            <a:pPr>
              <a:lnSpc>
                <a:spcPct val="120000"/>
              </a:lnSpc>
              <a:spcBef>
                <a:spcPts val="0"/>
              </a:spcBef>
            </a:pPr>
            <a:r>
              <a:rPr lang="en-GB" sz="2000" b="1" dirty="0">
                <a:solidFill>
                  <a:srgbClr val="0070C0"/>
                </a:solidFill>
              </a:rPr>
              <a:t>I</a:t>
            </a:r>
            <a:r>
              <a:rPr lang="en-GB" sz="2000" dirty="0">
                <a:solidFill>
                  <a:srgbClr val="0070C0"/>
                </a:solidFill>
              </a:rPr>
              <a:t>ncontinence and increased moisture</a:t>
            </a:r>
            <a:r>
              <a:rPr lang="en-GB" sz="2000" dirty="0"/>
              <a:t>: Patients/ residents need to be clean and dry, make sure they are supported to access the toilet at a time which meet their needs. Use creams if skin gets dry. If they are regularly incontinent use barrier creams or wipes which clean to protect the skin.  </a:t>
            </a:r>
          </a:p>
          <a:p>
            <a:pPr>
              <a:lnSpc>
                <a:spcPct val="120000"/>
              </a:lnSpc>
              <a:spcBef>
                <a:spcPts val="0"/>
              </a:spcBef>
            </a:pPr>
            <a:r>
              <a:rPr lang="en-GB" sz="2000" b="1" dirty="0">
                <a:solidFill>
                  <a:srgbClr val="0070C0"/>
                </a:solidFill>
              </a:rPr>
              <a:t>N</a:t>
            </a:r>
            <a:r>
              <a:rPr lang="en-GB" sz="2000" dirty="0">
                <a:solidFill>
                  <a:srgbClr val="0070C0"/>
                </a:solidFill>
              </a:rPr>
              <a:t>utrition and hydration</a:t>
            </a:r>
            <a:r>
              <a:rPr lang="en-GB" sz="2000" dirty="0"/>
              <a:t>: Help patients/ residents have the right diet and plenty of fluids. Encourage them to drink each hour and give them food/ snacks which they can reach and give themselves. If they need assistance provide this as required.  </a:t>
            </a:r>
          </a:p>
          <a:p>
            <a:pPr>
              <a:lnSpc>
                <a:spcPct val="120000"/>
              </a:lnSpc>
              <a:spcBef>
                <a:spcPts val="0"/>
              </a:spcBef>
            </a:pPr>
            <a:r>
              <a:rPr lang="en-GB" sz="2000" b="1" dirty="0">
                <a:solidFill>
                  <a:srgbClr val="0070C0"/>
                </a:solidFill>
              </a:rPr>
              <a:t>g</a:t>
            </a:r>
            <a:r>
              <a:rPr lang="en-GB" sz="2000" dirty="0">
                <a:solidFill>
                  <a:srgbClr val="0070C0"/>
                </a:solidFill>
              </a:rPr>
              <a:t>ive information</a:t>
            </a:r>
            <a:r>
              <a:rPr lang="en-GB" sz="2000" dirty="0"/>
              <a:t>: Provide residents/ patients with information about how to prevent pressure ulcer damage  </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697228" y="174172"/>
            <a:ext cx="8938383" cy="571786"/>
          </a:xfrm>
        </p:spPr>
        <p:txBody>
          <a:bodyPr>
            <a:noAutofit/>
          </a:bodyPr>
          <a:lstStyle/>
          <a:p>
            <a:r>
              <a:rPr lang="en-GB" dirty="0">
                <a:solidFill>
                  <a:srgbClr val="0070C0"/>
                </a:solidFill>
              </a:rPr>
              <a:t>Preventing pressure ulcers</a:t>
            </a:r>
            <a:endParaRPr lang="en-GB" dirty="0"/>
          </a:p>
        </p:txBody>
      </p:sp>
      <p:sp>
        <p:nvSpPr>
          <p:cNvPr id="6" name="Rectangle 5">
            <a:extLst>
              <a:ext uri="{FF2B5EF4-FFF2-40B4-BE49-F238E27FC236}">
                <a16:creationId xmlns:a16="http://schemas.microsoft.com/office/drawing/2014/main" id="{67058D49-146D-46E7-A223-13718ACC8F29}"/>
              </a:ext>
            </a:extLst>
          </p:cNvPr>
          <p:cNvSpPr/>
          <p:nvPr/>
        </p:nvSpPr>
        <p:spPr>
          <a:xfrm>
            <a:off x="7270812" y="912772"/>
            <a:ext cx="4729598" cy="4170372"/>
          </a:xfrm>
          <a:prstGeom prst="rect">
            <a:avLst/>
          </a:prstGeom>
        </p:spPr>
        <p:txBody>
          <a:bodyPr wrap="square">
            <a:spAutoFit/>
          </a:bodyPr>
          <a:lstStyle/>
          <a:p>
            <a:r>
              <a:rPr lang="en-GB" sz="1100" b="1" dirty="0">
                <a:solidFill>
                  <a:srgbClr val="0070C0"/>
                </a:solidFill>
                <a:latin typeface="Arial" panose="020B0604020202020204" pitchFamily="34" charset="0"/>
                <a:cs typeface="Arial" panose="020B0604020202020204" pitchFamily="34" charset="0"/>
              </a:rPr>
              <a:t>Ask </a:t>
            </a:r>
            <a:r>
              <a:rPr lang="en-GB" sz="1100" b="1" dirty="0">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Your patients/ residents if they feel sore anywhere , if they have moved what would they like to do in terms of how they are positioned.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Is there any other equipment which I should be providing or checking?</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When did they last eat and drink do they need help to eat and drink? What would they like to eat?</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If devices are properly secured and not trapped underneath the body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b="1" dirty="0">
                <a:solidFill>
                  <a:srgbClr val="0070C0"/>
                </a:solidFill>
                <a:latin typeface="Arial" panose="020B0604020202020204" pitchFamily="34" charset="0"/>
                <a:cs typeface="Arial" panose="020B0604020202020204" pitchFamily="34" charset="0"/>
              </a:rPr>
              <a:t>Do</a:t>
            </a:r>
            <a:r>
              <a:rPr lang="en-GB" sz="1100" b="1" dirty="0">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Ensure a risk assessment has been carried out and is up to date</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Explain why changing position is important , check that information given is clear.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Access training to help your understanding if you are not sure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Have a Pressure Ulcer Policy that all staff can access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Know how to obtain and use equipment to help prevent pressure ulcers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322A66-236C-496C-AF16-3CE5BF1FDE27}"/>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4" name="Rectangle 3">
            <a:extLst>
              <a:ext uri="{FF2B5EF4-FFF2-40B4-BE49-F238E27FC236}">
                <a16:creationId xmlns:a16="http://schemas.microsoft.com/office/drawing/2014/main" id="{70B5C2DE-65E9-42A3-866C-5C534B566476}"/>
              </a:ext>
            </a:extLst>
          </p:cNvPr>
          <p:cNvSpPr/>
          <p:nvPr/>
        </p:nvSpPr>
        <p:spPr>
          <a:xfrm>
            <a:off x="7354050" y="5067659"/>
            <a:ext cx="4563122" cy="1567801"/>
          </a:xfrm>
          <a:prstGeom prst="rect">
            <a:avLst/>
          </a:prstGeom>
          <a:ln w="19050">
            <a:solidFill>
              <a:schemeClr val="accent1"/>
            </a:solidFill>
          </a:ln>
        </p:spPr>
        <p:txBody>
          <a:bodyPr wrap="square">
            <a:spAutoFit/>
          </a:bodyPr>
          <a:lstStyle/>
          <a:p>
            <a:pPr>
              <a:lnSpc>
                <a:spcPct val="120000"/>
              </a:lnSpc>
            </a:pPr>
            <a:r>
              <a:rPr lang="en-GB" sz="1200" b="1" dirty="0">
                <a:solidFill>
                  <a:srgbClr val="005EB8"/>
                </a:solidFill>
                <a:latin typeface="Arial" panose="020B0604020202020204" pitchFamily="34" charset="0"/>
                <a:cs typeface="Arial" panose="020B0604020202020204" pitchFamily="34" charset="0"/>
              </a:rPr>
              <a:t>Resources</a:t>
            </a:r>
          </a:p>
          <a:p>
            <a:pPr>
              <a:lnSpc>
                <a:spcPct val="120000"/>
              </a:lnSpc>
            </a:pPr>
            <a:r>
              <a:rPr lang="en-GB" sz="1100" dirty="0">
                <a:latin typeface="Arial" panose="020B0604020202020204" pitchFamily="34" charset="0"/>
                <a:cs typeface="Arial" panose="020B0604020202020204" pitchFamily="34" charset="0"/>
                <a:hlinkClick r:id="rId4"/>
              </a:rPr>
              <a:t>https://nhs.stopthepressure.co.uk/</a:t>
            </a:r>
            <a:endParaRPr lang="en-GB" sz="1100" dirty="0">
              <a:latin typeface="Arial" panose="020B0604020202020204" pitchFamily="34" charset="0"/>
              <a:cs typeface="Arial" panose="020B0604020202020204" pitchFamily="34" charset="0"/>
            </a:endParaRPr>
          </a:p>
          <a:p>
            <a:pPr>
              <a:lnSpc>
                <a:spcPct val="120000"/>
              </a:lnSpc>
            </a:pPr>
            <a:r>
              <a:rPr lang="en-GB" sz="1100" dirty="0">
                <a:latin typeface="Arial" panose="020B0604020202020204" pitchFamily="34" charset="0"/>
                <a:cs typeface="Arial" panose="020B0604020202020204" pitchFamily="34" charset="0"/>
                <a:hlinkClick r:id="rId5"/>
              </a:rPr>
              <a:t>http://www.reacttoredskin.co.uk/</a:t>
            </a:r>
            <a:r>
              <a:rPr lang="en-GB" sz="1100" dirty="0">
                <a:latin typeface="Arial" panose="020B0604020202020204" pitchFamily="34" charset="0"/>
                <a:cs typeface="Arial" panose="020B0604020202020204" pitchFamily="34" charset="0"/>
              </a:rPr>
              <a:t> </a:t>
            </a:r>
          </a:p>
          <a:p>
            <a:pPr>
              <a:lnSpc>
                <a:spcPct val="120000"/>
              </a:lnSpc>
            </a:pPr>
            <a:r>
              <a:rPr lang="en-GB" sz="1100" dirty="0">
                <a:latin typeface="Arial" panose="020B0604020202020204" pitchFamily="34" charset="0"/>
                <a:cs typeface="Arial" panose="020B0604020202020204" pitchFamily="34" charset="0"/>
                <a:hlinkClick r:id="rId6"/>
              </a:rPr>
              <a:t>Pressure ulcer prevention </a:t>
            </a:r>
            <a:r>
              <a:rPr lang="en-GB" sz="1100" dirty="0">
                <a:latin typeface="Arial" panose="020B0604020202020204" pitchFamily="34" charset="0"/>
                <a:cs typeface="Arial" panose="020B0604020202020204" pitchFamily="34" charset="0"/>
              </a:rPr>
              <a:t>	</a:t>
            </a:r>
          </a:p>
          <a:p>
            <a:pPr>
              <a:lnSpc>
                <a:spcPct val="120000"/>
              </a:lnSpc>
            </a:pPr>
            <a:r>
              <a:rPr lang="en-US" sz="1100" u="sng" dirty="0">
                <a:latin typeface="Arial" panose="020B0604020202020204" pitchFamily="34" charset="0"/>
                <a:cs typeface="Arial" panose="020B0604020202020204" pitchFamily="34" charset="0"/>
                <a:hlinkClick r:id="rId7"/>
              </a:rPr>
              <a:t>NICE-helping to prevent pressure ulcers</a:t>
            </a:r>
            <a:r>
              <a:rPr lang="en-GB" sz="1100" b="1" dirty="0">
                <a:solidFill>
                  <a:srgbClr val="0070C0"/>
                </a:solidFill>
                <a:latin typeface="Arial" panose="020B0604020202020204" pitchFamily="34" charset="0"/>
                <a:cs typeface="Arial" panose="020B0604020202020204" pitchFamily="34" charset="0"/>
              </a:rPr>
              <a:t>  </a:t>
            </a:r>
            <a:r>
              <a:rPr lang="en-GB" sz="1200" b="1" dirty="0">
                <a:solidFill>
                  <a:srgbClr val="0070C0"/>
                </a:solidFill>
                <a:latin typeface="Arial" panose="020B0604020202020204" pitchFamily="34" charset="0"/>
                <a:cs typeface="Arial" panose="020B0604020202020204" pitchFamily="34" charset="0"/>
              </a:rPr>
              <a:t>			                  	                  Think #</a:t>
            </a:r>
            <a:r>
              <a:rPr lang="en-GB" sz="1200" b="1" dirty="0" err="1">
                <a:solidFill>
                  <a:srgbClr val="0070C0"/>
                </a:solidFill>
                <a:latin typeface="Arial" panose="020B0604020202020204" pitchFamily="34" charset="0"/>
                <a:cs typeface="Arial" panose="020B0604020202020204" pitchFamily="34" charset="0"/>
              </a:rPr>
              <a:t>Stopthepressure</a:t>
            </a:r>
            <a:endParaRPr lang="en-GB" sz="1200" dirty="0">
              <a:latin typeface="Arial" panose="020B0604020202020204" pitchFamily="34" charset="0"/>
              <a:cs typeface="Arial" panose="020B0604020202020204" pitchFamily="34" charset="0"/>
            </a:endParaRPr>
          </a:p>
          <a:p>
            <a:pPr algn="r">
              <a:lnSpc>
                <a:spcPct val="120000"/>
              </a:lnSpc>
            </a:pPr>
            <a:r>
              <a:rPr lang="en-GB" sz="1200" b="1" dirty="0">
                <a:solidFill>
                  <a:srgbClr val="0070C0"/>
                </a:solidFill>
                <a:latin typeface="Arial" panose="020B0604020202020204" pitchFamily="34" charset="0"/>
                <a:cs typeface="Arial" panose="020B0604020202020204" pitchFamily="34" charset="0"/>
              </a:rPr>
              <a:t>			#aSSKINg</a:t>
            </a:r>
          </a:p>
        </p:txBody>
      </p:sp>
    </p:spTree>
    <p:extLst>
      <p:ext uri="{BB962C8B-B14F-4D97-AF65-F5344CB8AC3E}">
        <p14:creationId xmlns:p14="http://schemas.microsoft.com/office/powerpoint/2010/main" val="3244456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191590" y="667820"/>
            <a:ext cx="5904410" cy="5955966"/>
          </a:xfrm>
        </p:spPr>
        <p:txBody>
          <a:bodyPr>
            <a:normAutofit fontScale="85000" lnSpcReduction="10000"/>
          </a:bodyPr>
          <a:lstStyle/>
          <a:p>
            <a:pPr marL="0" indent="0">
              <a:lnSpc>
                <a:spcPct val="110000"/>
              </a:lnSpc>
              <a:spcBef>
                <a:spcPts val="0"/>
              </a:spcBef>
              <a:buNone/>
            </a:pPr>
            <a:r>
              <a:rPr lang="en-GB" sz="1300" dirty="0"/>
              <a:t>Leg and foot ulcers (wounds that fail to heal within a few weeks) and cellulitis is  common in older, less mobile people with poor blood circulation, diabetes, chronic oedema or other chronic long term conditions that may cause skin healing problems. </a:t>
            </a:r>
          </a:p>
          <a:p>
            <a:pPr marL="0" indent="0">
              <a:lnSpc>
                <a:spcPct val="110000"/>
              </a:lnSpc>
              <a:spcBef>
                <a:spcPts val="0"/>
              </a:spcBef>
              <a:buNone/>
            </a:pPr>
            <a:r>
              <a:rPr lang="en-GB" sz="1300" dirty="0"/>
              <a:t>Most leg and foot ulcers are due to poor circulation and can be healed if people receive an accurate diagnosis and appropriate treatment. Treating the underlying cause of non-healing will help prevent a wound on the lower leg or foot becoming an ulcer.</a:t>
            </a:r>
          </a:p>
          <a:p>
            <a:pPr marL="0" indent="0">
              <a:lnSpc>
                <a:spcPct val="110000"/>
              </a:lnSpc>
              <a:spcBef>
                <a:spcPts val="0"/>
              </a:spcBef>
              <a:buNone/>
            </a:pPr>
            <a:endParaRPr lang="en-GB" sz="1300" dirty="0"/>
          </a:p>
          <a:p>
            <a:pPr marL="0" indent="0">
              <a:lnSpc>
                <a:spcPct val="110000"/>
              </a:lnSpc>
              <a:spcBef>
                <a:spcPts val="0"/>
              </a:spcBef>
              <a:buNone/>
            </a:pPr>
            <a:r>
              <a:rPr lang="en-GB" sz="1300" dirty="0"/>
              <a:t>To help </a:t>
            </a:r>
            <a:r>
              <a:rPr lang="en-GB" sz="1300" b="1" dirty="0"/>
              <a:t>prevent lower limb wounds and cellulitis</a:t>
            </a:r>
            <a:r>
              <a:rPr lang="en-GB" sz="1300" dirty="0"/>
              <a:t>:</a:t>
            </a:r>
          </a:p>
          <a:p>
            <a:pPr>
              <a:lnSpc>
                <a:spcPct val="110000"/>
              </a:lnSpc>
              <a:spcBef>
                <a:spcPts val="0"/>
              </a:spcBef>
            </a:pPr>
            <a:r>
              <a:rPr lang="en-GB" sz="1300" dirty="0"/>
              <a:t>Avoid injuries</a:t>
            </a:r>
          </a:p>
          <a:p>
            <a:pPr>
              <a:lnSpc>
                <a:spcPct val="110000"/>
              </a:lnSpc>
              <a:spcBef>
                <a:spcPts val="0"/>
              </a:spcBef>
            </a:pPr>
            <a:r>
              <a:rPr lang="en-GB" sz="1300" dirty="0"/>
              <a:t>Regularly apply moisturiser to maintain the skin’s elasticity</a:t>
            </a:r>
          </a:p>
          <a:p>
            <a:pPr>
              <a:lnSpc>
                <a:spcPct val="110000"/>
              </a:lnSpc>
              <a:spcBef>
                <a:spcPts val="0"/>
              </a:spcBef>
            </a:pPr>
            <a:r>
              <a:rPr lang="en-GB" sz="1300" dirty="0"/>
              <a:t>Regularly check the skin on legs and feet to spot early signs of damage.</a:t>
            </a:r>
          </a:p>
          <a:p>
            <a:pPr>
              <a:lnSpc>
                <a:spcPct val="110000"/>
              </a:lnSpc>
              <a:spcBef>
                <a:spcPts val="0"/>
              </a:spcBef>
            </a:pPr>
            <a:r>
              <a:rPr lang="en-GB" sz="1300" dirty="0"/>
              <a:t>Prevent/ manage lower limb oedema with elevation/ compression therapy. </a:t>
            </a:r>
          </a:p>
          <a:p>
            <a:pPr>
              <a:lnSpc>
                <a:spcPct val="110000"/>
              </a:lnSpc>
              <a:spcBef>
                <a:spcPts val="0"/>
              </a:spcBef>
            </a:pPr>
            <a:r>
              <a:rPr lang="en-GB" sz="1300" dirty="0"/>
              <a:t>If elevating, raise the legs to at least level with the heart and avoid pressure on the heels.</a:t>
            </a:r>
          </a:p>
          <a:p>
            <a:pPr marL="0" indent="0">
              <a:lnSpc>
                <a:spcPct val="110000"/>
              </a:lnSpc>
              <a:spcBef>
                <a:spcPts val="0"/>
              </a:spcBef>
              <a:buNone/>
            </a:pPr>
            <a:endParaRPr lang="en-GB" sz="1300" dirty="0"/>
          </a:p>
          <a:p>
            <a:pPr marL="0" indent="0">
              <a:lnSpc>
                <a:spcPct val="110000"/>
              </a:lnSpc>
              <a:spcBef>
                <a:spcPts val="0"/>
              </a:spcBef>
              <a:buNone/>
            </a:pPr>
            <a:r>
              <a:rPr lang="en-GB" sz="1300" dirty="0"/>
              <a:t>To help </a:t>
            </a:r>
            <a:r>
              <a:rPr lang="en-GB" sz="1300" b="1" dirty="0"/>
              <a:t>prevent lower limb wounds becoming an ulcer</a:t>
            </a:r>
            <a:r>
              <a:rPr lang="en-GB" sz="1300" dirty="0"/>
              <a:t>:</a:t>
            </a:r>
          </a:p>
          <a:p>
            <a:pPr>
              <a:lnSpc>
                <a:spcPct val="110000"/>
              </a:lnSpc>
              <a:spcBef>
                <a:spcPts val="0"/>
              </a:spcBef>
            </a:pPr>
            <a:r>
              <a:rPr lang="en-GB" sz="1300" dirty="0"/>
              <a:t>For leg wounds, request an assessment from a clinician with expertise in leg and foot ulcer management.  The assessment should be completed within 14 days.</a:t>
            </a:r>
          </a:p>
          <a:p>
            <a:pPr>
              <a:lnSpc>
                <a:spcPct val="110000"/>
              </a:lnSpc>
              <a:spcBef>
                <a:spcPts val="0"/>
              </a:spcBef>
            </a:pPr>
            <a:r>
              <a:rPr lang="en-GB" sz="1300" dirty="0"/>
              <a:t>For foot wounds, refer the person within 1 working day to the multidisciplinary foot care service or foot protection service.</a:t>
            </a:r>
          </a:p>
          <a:p>
            <a:pPr marL="0" indent="0">
              <a:lnSpc>
                <a:spcPct val="110000"/>
              </a:lnSpc>
              <a:spcBef>
                <a:spcPts val="0"/>
              </a:spcBef>
              <a:buNone/>
            </a:pPr>
            <a:endParaRPr lang="en-GB" sz="1300" dirty="0"/>
          </a:p>
          <a:p>
            <a:pPr marL="0" indent="0">
              <a:lnSpc>
                <a:spcPct val="110000"/>
              </a:lnSpc>
              <a:spcBef>
                <a:spcPts val="0"/>
              </a:spcBef>
              <a:buNone/>
            </a:pPr>
            <a:r>
              <a:rPr lang="en-GB" sz="1300" b="1" dirty="0"/>
              <a:t>Treatment</a:t>
            </a:r>
            <a:r>
              <a:rPr lang="en-GB" sz="1300" dirty="0"/>
              <a:t> for </a:t>
            </a:r>
            <a:r>
              <a:rPr lang="en-GB" sz="1300" b="1" dirty="0"/>
              <a:t>wounds on the leg </a:t>
            </a:r>
            <a:r>
              <a:rPr lang="en-GB" sz="1300" dirty="0"/>
              <a:t>will normally include:</a:t>
            </a:r>
          </a:p>
          <a:p>
            <a:pPr>
              <a:lnSpc>
                <a:spcPct val="110000"/>
              </a:lnSpc>
              <a:spcBef>
                <a:spcPts val="0"/>
              </a:spcBef>
            </a:pPr>
            <a:r>
              <a:rPr lang="en-GB" sz="1300" dirty="0"/>
              <a:t>A dressing which will need changing a least weekly, but sometimes more often if the wound is leaking a lot of fluid (exudate).</a:t>
            </a:r>
          </a:p>
          <a:p>
            <a:pPr>
              <a:lnSpc>
                <a:spcPct val="110000"/>
              </a:lnSpc>
              <a:spcBef>
                <a:spcPts val="0"/>
              </a:spcBef>
            </a:pPr>
            <a:r>
              <a:rPr lang="en-GB" sz="1300" dirty="0"/>
              <a:t>When there is an adequate blood supply, support or compression bandaging or hosiery to improve blood return.  This bandaging/ hosiery is a very important part of care.</a:t>
            </a:r>
          </a:p>
          <a:p>
            <a:pPr>
              <a:lnSpc>
                <a:spcPct val="110000"/>
              </a:lnSpc>
              <a:spcBef>
                <a:spcPts val="0"/>
              </a:spcBef>
            </a:pPr>
            <a:endParaRPr lang="en-GB" sz="1300" dirty="0"/>
          </a:p>
          <a:p>
            <a:pPr marL="0" indent="0">
              <a:lnSpc>
                <a:spcPct val="110000"/>
              </a:lnSpc>
              <a:spcBef>
                <a:spcPts val="0"/>
              </a:spcBef>
              <a:buNone/>
            </a:pPr>
            <a:r>
              <a:rPr lang="en-GB" sz="1300" b="1" dirty="0"/>
              <a:t>Treatment for cellulitis </a:t>
            </a:r>
            <a:r>
              <a:rPr lang="en-GB" sz="1300" dirty="0"/>
              <a:t>will normally include:</a:t>
            </a:r>
          </a:p>
          <a:p>
            <a:pPr>
              <a:lnSpc>
                <a:spcPct val="110000"/>
              </a:lnSpc>
              <a:spcBef>
                <a:spcPts val="0"/>
              </a:spcBef>
            </a:pPr>
            <a:r>
              <a:rPr lang="en-GB" sz="1300" dirty="0"/>
              <a:t>Antibiotic therapy</a:t>
            </a:r>
          </a:p>
          <a:p>
            <a:pPr marL="0" indent="0">
              <a:lnSpc>
                <a:spcPct val="110000"/>
              </a:lnSpc>
              <a:spcBef>
                <a:spcPts val="0"/>
              </a:spcBef>
              <a:buNone/>
            </a:pPr>
            <a:endParaRPr lang="en-GB" sz="1300" dirty="0"/>
          </a:p>
          <a:p>
            <a:pPr marL="0" indent="0">
              <a:lnSpc>
                <a:spcPct val="110000"/>
              </a:lnSpc>
              <a:spcBef>
                <a:spcPts val="0"/>
              </a:spcBef>
              <a:buNone/>
            </a:pPr>
            <a:r>
              <a:rPr lang="en-GB" sz="1300" b="1" dirty="0"/>
              <a:t>Treatment </a:t>
            </a:r>
            <a:r>
              <a:rPr lang="en-GB" sz="1300" dirty="0"/>
              <a:t>for </a:t>
            </a:r>
            <a:r>
              <a:rPr lang="en-GB" sz="1300" b="1" dirty="0"/>
              <a:t>wounds on the foot </a:t>
            </a:r>
            <a:r>
              <a:rPr lang="en-GB" sz="1300" dirty="0"/>
              <a:t>will normally include:</a:t>
            </a:r>
          </a:p>
          <a:p>
            <a:pPr>
              <a:lnSpc>
                <a:spcPct val="110000"/>
              </a:lnSpc>
              <a:spcBef>
                <a:spcPts val="0"/>
              </a:spcBef>
            </a:pPr>
            <a:r>
              <a:rPr lang="en-GB" sz="1300" dirty="0"/>
              <a:t>Regular dressing changes depending on the levels of exudate, offloading (removing pressure from the foot), and maybe debridement  which should only be undertaken by a clinician with appropriate skills (e.g. podiatrist) </a:t>
            </a:r>
          </a:p>
          <a:p>
            <a:pPr>
              <a:lnSpc>
                <a:spcPct val="110000"/>
              </a:lnSpc>
              <a:spcBef>
                <a:spcPts val="0"/>
              </a:spcBef>
            </a:pPr>
            <a:r>
              <a:rPr lang="en-GB" sz="1300" dirty="0"/>
              <a:t>Management of any underlying conditions e.g. diabetes.     </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318499" y="59332"/>
            <a:ext cx="11681911" cy="853440"/>
          </a:xfrm>
        </p:spPr>
        <p:txBody>
          <a:bodyPr>
            <a:normAutofit/>
          </a:bodyPr>
          <a:lstStyle/>
          <a:p>
            <a:r>
              <a:rPr lang="en-GB" dirty="0">
                <a:solidFill>
                  <a:srgbClr val="0070C0"/>
                </a:solidFill>
              </a:rPr>
              <a:t>Managing lower limb wounds</a:t>
            </a:r>
            <a:endParaRPr lang="en-GB" dirty="0"/>
          </a:p>
        </p:txBody>
      </p:sp>
      <p:sp>
        <p:nvSpPr>
          <p:cNvPr id="6" name="Rectangle 5">
            <a:extLst>
              <a:ext uri="{FF2B5EF4-FFF2-40B4-BE49-F238E27FC236}">
                <a16:creationId xmlns:a16="http://schemas.microsoft.com/office/drawing/2014/main" id="{67058D49-146D-46E7-A223-13718ACC8F29}"/>
              </a:ext>
            </a:extLst>
          </p:cNvPr>
          <p:cNvSpPr/>
          <p:nvPr/>
        </p:nvSpPr>
        <p:spPr>
          <a:xfrm>
            <a:off x="6287589" y="912772"/>
            <a:ext cx="5904411" cy="3893374"/>
          </a:xfrm>
          <a:prstGeom prst="rect">
            <a:avLst/>
          </a:prstGeom>
        </p:spPr>
        <p:txBody>
          <a:bodyPr wrap="square">
            <a:spAutoFit/>
          </a:bodyPr>
          <a:lstStyle/>
          <a:p>
            <a:r>
              <a:rPr lang="en-GB" sz="1400" b="1" dirty="0">
                <a:solidFill>
                  <a:srgbClr val="0070C0"/>
                </a:solidFill>
              </a:rPr>
              <a:t>Think</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Does this person need more care to protect their skin from injury or breakdown?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 we have an up to date leg and foot ulcer policy?</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What are our local services to refer to for leg and foot assessments?</a:t>
            </a:r>
          </a:p>
          <a:p>
            <a:pPr marL="171450" indent="-171450">
              <a:buFont typeface="Arial" panose="020B0604020202020204" pitchFamily="34" charset="0"/>
              <a:buChar char="•"/>
            </a:pPr>
            <a:endParaRPr lang="en-GB" sz="1100" dirty="0"/>
          </a:p>
          <a:p>
            <a:r>
              <a:rPr lang="en-GB" sz="1400" b="1" dirty="0">
                <a:solidFill>
                  <a:srgbClr val="0070C0"/>
                </a:solidFill>
              </a:rPr>
              <a:t>Ask</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with a lower limb wound been referred for a leg or foot assessment?</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got lower limb oedema,  and if so, would they benefit from compression therapy? </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received a leg or foot assessment within 2 weeks of their wound occurring?</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Is this person receiving the care that has been recommended?</a:t>
            </a:r>
          </a:p>
          <a:p>
            <a:endParaRPr lang="en-GB" sz="1100" dirty="0"/>
          </a:p>
          <a:p>
            <a:r>
              <a:rPr lang="en-GB" sz="1400" b="1" dirty="0">
                <a:solidFill>
                  <a:srgbClr val="0070C0"/>
                </a:solidFill>
              </a:rPr>
              <a:t>Do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Contact your local service responsible for undertaking leg or foot ulcer assessments. </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Assessment should include a vascular assessment (usually using a Doppler)</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Foot wounds should also be assessed for neuropathy/ sensation.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Make sure that the recommended care is carried out.  If this is difficult, ask for help and advice.</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227431" y="5394302"/>
            <a:ext cx="5181600" cy="1229484"/>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chemeClr val="accent1"/>
                </a:solidFill>
                <a:latin typeface="Arial" panose="020B0604020202020204" pitchFamily="34" charset="0"/>
                <a:cs typeface="Arial" panose="020B0604020202020204" pitchFamily="34" charset="0"/>
              </a:rPr>
              <a:t>Resources</a:t>
            </a:r>
          </a:p>
          <a:p>
            <a:pPr>
              <a:spcBef>
                <a:spcPts val="0"/>
              </a:spcBef>
            </a:pPr>
            <a:r>
              <a:rPr lang="en-GB" sz="1200" dirty="0">
                <a:latin typeface="Arial" panose="020B0604020202020204" pitchFamily="34" charset="0"/>
                <a:cs typeface="Arial" panose="020B0604020202020204" pitchFamily="34" charset="0"/>
              </a:rPr>
              <a:t>NHS England and Improvement: </a:t>
            </a:r>
            <a:r>
              <a:rPr lang="en-GB" sz="1200" dirty="0">
                <a:latin typeface="Arial" panose="020B0604020202020204" pitchFamily="34" charset="0"/>
                <a:cs typeface="Arial" panose="020B0604020202020204" pitchFamily="34" charset="0"/>
                <a:hlinkClick r:id="rId2"/>
              </a:rPr>
              <a:t>The Framework for Enhanced</a:t>
            </a:r>
          </a:p>
          <a:p>
            <a:pPr>
              <a:spcBef>
                <a:spcPts val="0"/>
              </a:spcBef>
            </a:pPr>
            <a:r>
              <a:rPr lang="en-GB" sz="1200" dirty="0">
                <a:latin typeface="Arial" panose="020B0604020202020204" pitchFamily="34" charset="0"/>
                <a:cs typeface="Arial" panose="020B0604020202020204" pitchFamily="34" charset="0"/>
                <a:hlinkClick r:id="rId2"/>
              </a:rPr>
              <a:t>Health in Care Homes </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National Wound Care Strategy Programme:  </a:t>
            </a:r>
            <a:r>
              <a:rPr lang="en-GB" sz="1200" dirty="0">
                <a:latin typeface="Arial" panose="020B0604020202020204" pitchFamily="34" charset="0"/>
                <a:cs typeface="Arial" panose="020B0604020202020204" pitchFamily="34" charset="0"/>
                <a:hlinkClick r:id="rId3"/>
              </a:rPr>
              <a:t>COVID-19 resources</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Legs Matter: </a:t>
            </a:r>
            <a:r>
              <a:rPr lang="en-GB" sz="1200" dirty="0">
                <a:latin typeface="Arial" panose="020B0604020202020204" pitchFamily="34" charset="0"/>
                <a:cs typeface="Arial" panose="020B0604020202020204" pitchFamily="34" charset="0"/>
                <a:hlinkClick r:id="rId4"/>
              </a:rPr>
              <a:t>Resources for health care professionals, carers and patients</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Accelerate CIC:  </a:t>
            </a:r>
            <a:r>
              <a:rPr lang="en-GB" sz="1200" dirty="0">
                <a:latin typeface="Arial" panose="020B0604020202020204" pitchFamily="34" charset="0"/>
                <a:cs typeface="Arial" panose="020B0604020202020204" pitchFamily="34" charset="0"/>
                <a:hlinkClick r:id="rId5"/>
              </a:rPr>
              <a:t>Coronavirus (COVID-19 )resources</a:t>
            </a: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322A66-236C-496C-AF16-3CE5BF1FDE27}"/>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89512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a:extLst>
              <a:ext uri="{FF2B5EF4-FFF2-40B4-BE49-F238E27FC236}">
                <a16:creationId xmlns:a16="http://schemas.microsoft.com/office/drawing/2014/main" id="{C5DD38FD-C6B7-4B90-93F1-DE51E7F034C1}"/>
              </a:ext>
            </a:extLst>
          </p:cNvPr>
          <p:cNvSpPr txBox="1">
            <a:spLocks noChangeArrowheads="1"/>
          </p:cNvSpPr>
          <p:nvPr/>
        </p:nvSpPr>
        <p:spPr bwMode="auto">
          <a:xfrm>
            <a:off x="-445580" y="-55752"/>
            <a:ext cx="12042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Arial" panose="020B0604020202020204" pitchFamily="34" charset="0"/>
              </a:rPr>
              <a:t>Summary: Suspected Coronavirus Care Pathway - Residential and Nursing Care Residents</a:t>
            </a:r>
            <a:endParaRPr kumimoji="0" lang="en-US" altLang="en-US" sz="1800" b="0" i="0" u="none" strike="noStrike" kern="1200" cap="none" spc="0" normalizeH="0" baseline="0" noProof="0" dirty="0">
              <a:ln>
                <a:noFill/>
              </a:ln>
              <a:solidFill>
                <a:srgbClr val="005EB8"/>
              </a:solidFill>
              <a:effectLst/>
              <a:uLnTx/>
              <a:uFillTx/>
              <a:latin typeface="Arial" panose="020B0604020202020204" pitchFamily="34" charset="0"/>
              <a:ea typeface="+mn-ea"/>
              <a:cs typeface="+mn-cs"/>
            </a:endParaRPr>
          </a:p>
        </p:txBody>
      </p:sp>
      <p:sp>
        <p:nvSpPr>
          <p:cNvPr id="35" name="Rectangle 34">
            <a:extLst>
              <a:ext uri="{FF2B5EF4-FFF2-40B4-BE49-F238E27FC236}">
                <a16:creationId xmlns:a16="http://schemas.microsoft.com/office/drawing/2014/main" id="{F4FD14BA-519A-4776-86E1-101677C4A07F}"/>
              </a:ext>
            </a:extLst>
          </p:cNvPr>
          <p:cNvSpPr/>
          <p:nvPr/>
        </p:nvSpPr>
        <p:spPr>
          <a:xfrm>
            <a:off x="725938" y="680229"/>
            <a:ext cx="9083675" cy="3178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7">
            <a:extLst>
              <a:ext uri="{FF2B5EF4-FFF2-40B4-BE49-F238E27FC236}">
                <a16:creationId xmlns:a16="http://schemas.microsoft.com/office/drawing/2014/main" id="{96EDF7CF-E117-4456-80D1-9EBBABB99E7F}"/>
              </a:ext>
            </a:extLst>
          </p:cNvPr>
          <p:cNvSpPr txBox="1">
            <a:spLocks noChangeArrowheads="1"/>
          </p:cNvSpPr>
          <p:nvPr/>
        </p:nvSpPr>
        <p:spPr bwMode="auto">
          <a:xfrm>
            <a:off x="353090" y="321023"/>
            <a:ext cx="5497580" cy="37739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Suspected Cases</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 name="TextBox 11">
            <a:extLst>
              <a:ext uri="{FF2B5EF4-FFF2-40B4-BE49-F238E27FC236}">
                <a16:creationId xmlns:a16="http://schemas.microsoft.com/office/drawing/2014/main" id="{BB24C63A-DDF2-4365-BB7E-D0C4D24B348E}"/>
              </a:ext>
            </a:extLst>
          </p:cNvPr>
          <p:cNvSpPr txBox="1">
            <a:spLocks noChangeArrowheads="1"/>
          </p:cNvSpPr>
          <p:nvPr/>
        </p:nvSpPr>
        <p:spPr bwMode="auto">
          <a:xfrm>
            <a:off x="6232323" y="321023"/>
            <a:ext cx="3995756" cy="35920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Isolate and Monitor</a:t>
            </a:r>
          </a:p>
        </p:txBody>
      </p:sp>
      <p:sp>
        <p:nvSpPr>
          <p:cNvPr id="25" name="TextBox 10">
            <a:extLst>
              <a:ext uri="{FF2B5EF4-FFF2-40B4-BE49-F238E27FC236}">
                <a16:creationId xmlns:a16="http://schemas.microsoft.com/office/drawing/2014/main" id="{4A41FA95-E574-4AD1-8C25-5CDCCF9BC0B9}"/>
              </a:ext>
            </a:extLst>
          </p:cNvPr>
          <p:cNvSpPr txBox="1">
            <a:spLocks noChangeArrowheads="1"/>
          </p:cNvSpPr>
          <p:nvPr/>
        </p:nvSpPr>
        <p:spPr bwMode="auto">
          <a:xfrm>
            <a:off x="353090" y="765490"/>
            <a:ext cx="5497580" cy="19523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altLang="en-US" sz="1000" b="0" i="0" u="none" strike="noStrike" kern="1200" cap="none" spc="0" normalizeH="0" baseline="0" noProof="0" dirty="0" bmk="">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onsider COVID-19 infection in a resident with any of the following:</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endParaRPr kumimoji="0" lang="en-US" altLang="en-US" sz="600" b="0" i="0" u="none" strike="noStrike" kern="1200" cap="none" spc="0" normalizeH="0" baseline="0" noProof="0" dirty="0" bmk="_Hlk36125628">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 shivery, achy, hot to touch</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home residents may also commonly present with non-respiratory tract symptoms, such as new onset/worsening confusion or diarrhea and other subtle signs of deterioration.</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 where possible: date of first symptoms, blood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ressure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3"/>
              </a:rPr>
              <a:t>Pulse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4"/>
              </a:rPr>
              <a:t>respiratory rate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emperature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(refer to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hermometer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instructions) </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Remember to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5"/>
              </a:rPr>
              <a:t>Maintain fluid intake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support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Call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111* Star 6</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for urgent clinical advice, or if the GP is not available – this will put you in contact with a Clinician in NHS 111</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TextBox 22">
            <a:extLst>
              <a:ext uri="{FF2B5EF4-FFF2-40B4-BE49-F238E27FC236}">
                <a16:creationId xmlns:a16="http://schemas.microsoft.com/office/drawing/2014/main" id="{7C11AE4B-1C75-421F-AD1B-67BD0B736A13}"/>
              </a:ext>
            </a:extLst>
          </p:cNvPr>
          <p:cNvSpPr txBox="1">
            <a:spLocks noChangeArrowheads="1"/>
          </p:cNvSpPr>
          <p:nvPr/>
        </p:nvSpPr>
        <p:spPr bwMode="auto">
          <a:xfrm>
            <a:off x="6244473" y="765489"/>
            <a:ext cx="5416343" cy="1657350"/>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Resident to be isolated for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14 days</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 a single bedroom. Use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Infection Control 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for resident using PPE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7"/>
              </a:rPr>
              <a:t>what to use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8"/>
              </a:rPr>
              <a:t>how to wear and dispose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Due to sustained transmission PPE is to be used with all patients. Additional PPE is required for Aerosol Generating Procedures as described in the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9"/>
              </a:rPr>
              <a:t>table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correct handwashing technique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0"/>
              </a:rPr>
              <a:t>video</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Consider bathroom facilities. If no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-suite available.</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Designate a single bathroom for this resident only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commode in room</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100" b="1"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a:t>
            </a: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if concerned to inform health services</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5">
            <a:extLst>
              <a:ext uri="{FF2B5EF4-FFF2-40B4-BE49-F238E27FC236}">
                <a16:creationId xmlns:a16="http://schemas.microsoft.com/office/drawing/2014/main" id="{78936604-2E4E-4131-B19C-B6C66DECC932}"/>
              </a:ext>
            </a:extLst>
          </p:cNvPr>
          <p:cNvSpPr txBox="1">
            <a:spLocks noChangeArrowheads="1"/>
          </p:cNvSpPr>
          <p:nvPr/>
        </p:nvSpPr>
        <p:spPr bwMode="auto">
          <a:xfrm>
            <a:off x="6232322" y="2415470"/>
            <a:ext cx="5428494" cy="542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If a resident deteriorates at any stage </a:t>
            </a:r>
            <a:r>
              <a:rPr kumimoji="0" lang="en-US" altLang="en-US" sz="1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Escalate to 111* Star 6 or 999</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Be explicit that COVID-19 is suspected and ensure you have easy access to the residents CMC plan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TextBox 47">
            <a:extLst>
              <a:ext uri="{FF2B5EF4-FFF2-40B4-BE49-F238E27FC236}">
                <a16:creationId xmlns:a16="http://schemas.microsoft.com/office/drawing/2014/main" id="{D608B00D-7B29-4C5F-97D0-D7451878BDC6}"/>
              </a:ext>
            </a:extLst>
          </p:cNvPr>
          <p:cNvSpPr txBox="1">
            <a:spLocks noChangeArrowheads="1"/>
          </p:cNvSpPr>
          <p:nvPr/>
        </p:nvSpPr>
        <p:spPr bwMode="auto">
          <a:xfrm>
            <a:off x="353090" y="4268956"/>
            <a:ext cx="5497580" cy="2193282"/>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Communication with the NHS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rPr>
              <a:t>Restore2</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 deterioration and escalation tool) if you have been trained to do so</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altLang="en-US" sz="1000" b="0" i="0" u="none" strike="noStrike" kern="1200" cap="none" spc="0" normalizeH="0" baseline="0" noProof="0" dirty="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here appropriate please ensure that residents are offered advance care planning discussions and that their wishes are recorded on </a:t>
            </a:r>
            <a:r>
              <a:rPr kumimoji="0" lang="en-US" altLang="en-US" sz="1000" b="0" i="0" u="none" strike="noStrike" kern="1200" cap="none" spc="0" normalizeH="0" baseline="0" noProof="0" dirty="0" bmk="_Hlk36642339">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Coordinate My C</a:t>
            </a:r>
            <a:r>
              <a:rPr kumimoji="0" lang="en-US" altLang="en-US" sz="1000" b="0" i="0" u="sng" strike="noStrike" kern="1200" cap="none" spc="0" normalizeH="0" baseline="0" noProof="0" dirty="0" bmk="_Hlk36642339">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are (CMC)</a:t>
            </a:r>
            <a:r>
              <a:rPr kumimoji="0" lang="en-US" altLang="en-US" sz="1000" b="0" i="0" u="none" strike="noStrike" kern="1200" cap="none" spc="0" normalizeH="0" baseline="0" noProof="0" dirty="0" bmk="_Hlk36642339">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Make sure you have easy access to the residents CMC or Ceiling of Treatment plan when you call NHS 111 *Star Line (or 999)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 you have NHS Mail?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Send emails directly to your GP, Community Team and Hospital. Contact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3"/>
              </a:rPr>
              <a:t>hlp.londonchnhsmailrequests@nhs.net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Please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4"/>
              </a:rPr>
              <a:t>register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use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Capacity Tracker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support hospital discharge planning. Continue to complete the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5"/>
              </a:rPr>
              <a:t>Market Insight tool</a:t>
            </a:r>
            <a:r>
              <a:rPr kumimoji="0" lang="en-US" altLang="en-US" sz="1000" b="0" i="0" u="none"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if you normally do.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3" name="Right Arrow 44">
            <a:extLst>
              <a:ext uri="{FF2B5EF4-FFF2-40B4-BE49-F238E27FC236}">
                <a16:creationId xmlns:a16="http://schemas.microsoft.com/office/drawing/2014/main" id="{F720E853-750A-4A66-9C84-8D9E5F5207BA}"/>
              </a:ext>
            </a:extLst>
          </p:cNvPr>
          <p:cNvSpPr/>
          <p:nvPr/>
        </p:nvSpPr>
        <p:spPr>
          <a:xfrm>
            <a:off x="5714167" y="1369522"/>
            <a:ext cx="466725" cy="3943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 Box 2">
            <a:extLst>
              <a:ext uri="{FF2B5EF4-FFF2-40B4-BE49-F238E27FC236}">
                <a16:creationId xmlns:a16="http://schemas.microsoft.com/office/drawing/2014/main" id="{775EF1F0-5C8C-44D0-90C0-075F8335EBC7}"/>
              </a:ext>
            </a:extLst>
          </p:cNvPr>
          <p:cNvSpPr txBox="1">
            <a:spLocks noChangeArrowheads="1"/>
          </p:cNvSpPr>
          <p:nvPr/>
        </p:nvSpPr>
        <p:spPr bwMode="auto">
          <a:xfrm>
            <a:off x="6244473" y="4766156"/>
            <a:ext cx="5452793" cy="867087"/>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Order PPE through your normal supplier</a:t>
            </a:r>
            <a:r>
              <a:rPr kumimoji="0" lang="en-US" alt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If this isn’t possible arrangements have been made with seven wholesalers to provide PPE to the social care sector.</a:t>
            </a:r>
            <a:endParaRPr kumimoji="0" lang="en-US" altLang="en-US" sz="600" b="0" i="0" u="none" strike="noStrike" kern="1200" cap="none" spc="0" normalizeH="0" baseline="0" noProof="0" dirty="0">
              <a:ln>
                <a:noFill/>
              </a:ln>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6"/>
              </a:rPr>
              <a:t>Guidance for Residential Care Providers</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Rectangle 7">
            <a:extLst>
              <a:ext uri="{FF2B5EF4-FFF2-40B4-BE49-F238E27FC236}">
                <a16:creationId xmlns:a16="http://schemas.microsoft.com/office/drawing/2014/main" id="{349F9646-F0CA-4799-8072-B8B1CCE90221}"/>
              </a:ext>
            </a:extLst>
          </p:cNvPr>
          <p:cNvSpPr>
            <a:spLocks noChangeArrowheads="1"/>
          </p:cNvSpPr>
          <p:nvPr/>
        </p:nvSpPr>
        <p:spPr bwMode="auto">
          <a:xfrm>
            <a:off x="353090" y="2784885"/>
            <a:ext cx="5497580" cy="1446212"/>
          </a:xfrm>
          <a:prstGeom prst="rect">
            <a:avLst/>
          </a:prstGeom>
          <a:solidFill>
            <a:srgbClr val="E2EFD9"/>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Isolation for people who walk around for wellbeing (dementia, learning disabilities, autism)</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standard operating procedures for isolating residents who walk around for wellbeing (</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wandering</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Behavioural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interventions may be employed but physical restraint should not be used.</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caring for, or treating, a person who lacks the relevant mental capacity during the COVID-19 pandemic, please follow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7"/>
              </a:rPr>
              <a:t>government 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2" name="Rectangle 44">
            <a:extLst>
              <a:ext uri="{FF2B5EF4-FFF2-40B4-BE49-F238E27FC236}">
                <a16:creationId xmlns:a16="http://schemas.microsoft.com/office/drawing/2014/main" id="{0F1F0C7B-A8F4-49F1-976D-5A8A3089ACED}"/>
              </a:ext>
            </a:extLst>
          </p:cNvPr>
          <p:cNvSpPr>
            <a:spLocks noChangeArrowheads="1"/>
          </p:cNvSpPr>
          <p:nvPr/>
        </p:nvSpPr>
        <p:spPr bwMode="auto">
          <a:xfrm>
            <a:off x="6220173" y="2941236"/>
            <a:ext cx="5452793" cy="1851481"/>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100" b="1" dirty="0">
                <a:solidFill>
                  <a:srgbClr val="000000"/>
                </a:solidFill>
                <a:latin typeface="Arial" panose="020B0604020202020204" pitchFamily="34" charset="0"/>
                <a:cs typeface="Arial" panose="020B0604020202020204" pitchFamily="34" charset="0"/>
              </a:rPr>
              <a:t>If you have two or more new symptomatic residents and these are the first new cases for over 28 days: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Public Health England London Coronavirus Response Cell</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8"/>
              </a:rPr>
              <a:t>LCRC@phe.gov.uk</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LCRC will provide advice and arrange initial testing.</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0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Regularly u</a:t>
            </a:r>
            <a:r>
              <a:rPr kumimoji="0" lang="en-US" altLang="en-US" sz="1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pdate</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9"/>
              </a:rPr>
              <a:t>Admission and Care of Residents during COVID-19 Incident</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3" name="Text Box 46">
            <a:extLst>
              <a:ext uri="{FF2B5EF4-FFF2-40B4-BE49-F238E27FC236}">
                <a16:creationId xmlns:a16="http://schemas.microsoft.com/office/drawing/2014/main" id="{23F2FFC7-5273-4CFC-8BC7-05143A226AA5}"/>
              </a:ext>
            </a:extLst>
          </p:cNvPr>
          <p:cNvSpPr txBox="1">
            <a:spLocks noChangeArrowheads="1"/>
          </p:cNvSpPr>
          <p:nvPr/>
        </p:nvSpPr>
        <p:spPr bwMode="auto">
          <a:xfrm>
            <a:off x="6244474" y="5633243"/>
            <a:ext cx="5452792" cy="867087"/>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Resources and Support for Care Home Staff</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Guidance on how to work safely in care homes</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0"/>
              </a:rPr>
              <a:t>COVID-19 Care Platform</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Queens Nursing Institute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1"/>
              </a:rPr>
              <a:t>Facebook Page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2"/>
              </a:rPr>
              <a:t>RIDDOR reporting of COVID-19</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4" name="Rectangle 55">
            <a:extLst>
              <a:ext uri="{FF2B5EF4-FFF2-40B4-BE49-F238E27FC236}">
                <a16:creationId xmlns:a16="http://schemas.microsoft.com/office/drawing/2014/main" id="{585D5EA9-2681-4CCD-9F63-0A1AC6D9CD15}"/>
              </a:ext>
            </a:extLst>
          </p:cNvPr>
          <p:cNvSpPr>
            <a:spLocks noChangeArrowheads="1"/>
          </p:cNvSpPr>
          <p:nvPr/>
        </p:nvSpPr>
        <p:spPr bwMode="auto">
          <a:xfrm>
            <a:off x="-77972" y="-5174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63B8466-85DF-446E-AB3A-10BA7914B448}"/>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873842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5856" y="180840"/>
            <a:ext cx="9454608" cy="611649"/>
          </a:xfrm>
        </p:spPr>
        <p:txBody>
          <a:bodyPr/>
          <a:lstStyle/>
          <a:p>
            <a:r>
              <a:rPr lang="en-GB" dirty="0"/>
              <a:t>Working with primary care and community services</a:t>
            </a:r>
          </a:p>
        </p:txBody>
      </p:sp>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708276" y="5833903"/>
            <a:ext cx="5041338" cy="41070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accent1"/>
                </a:solidFill>
              </a:rPr>
              <a:t>Resources </a:t>
            </a:r>
          </a:p>
          <a:p>
            <a:pPr marL="0" indent="0">
              <a:spcBef>
                <a:spcPts val="0"/>
              </a:spcBef>
              <a:buNone/>
            </a:pPr>
            <a:r>
              <a:rPr lang="en-GB" sz="1200" dirty="0"/>
              <a:t>Primary Care and community health support to care homes: </a:t>
            </a:r>
            <a:r>
              <a:rPr lang="en-GB" sz="1200" dirty="0">
                <a:hlinkClick r:id="rId3"/>
              </a:rPr>
              <a:t>letter</a:t>
            </a:r>
            <a:endParaRPr lang="en-GB" sz="1200" dirty="0"/>
          </a:p>
        </p:txBody>
      </p:sp>
      <p:sp>
        <p:nvSpPr>
          <p:cNvPr id="9" name="Rectangle 8">
            <a:extLst>
              <a:ext uri="{FF2B5EF4-FFF2-40B4-BE49-F238E27FC236}">
                <a16:creationId xmlns:a16="http://schemas.microsoft.com/office/drawing/2014/main" id="{A8F22D73-0A5F-4540-8B7C-4C3ABB8C3A74}"/>
              </a:ext>
            </a:extLst>
          </p:cNvPr>
          <p:cNvSpPr/>
          <p:nvPr/>
        </p:nvSpPr>
        <p:spPr>
          <a:xfrm>
            <a:off x="569226" y="1444880"/>
            <a:ext cx="5317592" cy="400047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1400" dirty="0">
                <a:latin typeface="Arial" panose="020B0604020202020204" pitchFamily="34" charset="0"/>
                <a:ea typeface="Calibri" panose="020F0502020204030204" pitchFamily="34" charset="0"/>
                <a:cs typeface="Arial" panose="020B0604020202020204" pitchFamily="34" charset="0"/>
              </a:rPr>
              <a:t>It is important we work more closely than ever with our colleagues who provide care in the community, as well as GPs. Here are some checkpoints you should consider when working with primary care and the wider multi-disciplinary team:</a:t>
            </a:r>
          </a:p>
          <a:p>
            <a:endParaRPr lang="en-GB" sz="1400" dirty="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all residents registered with a GP?</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contact details (including bypass numbers) correct for GP, District nurse, pharmacist, hospice and other local services?</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all care plans complete and updated regularly with primary care team input?</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Advance Care Plans in place for all residents and shared on CMC? If not, can we help our primary care teams  achieve this?</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Have we identified any residents who are especially ‘at risk’ from COVID-19 and implemented plans to ‘shield’ them?</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we ready and able to communicate with our primary care team by video link?</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Keep a record of non urgent concerns and queries to discuss with your primary care team when convenient</a:t>
            </a:r>
          </a:p>
          <a:p>
            <a:endParaRPr lang="en-GB" sz="1400" dirty="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7A860539-432C-49D1-BB07-EBB1635AAE1A}"/>
              </a:ext>
            </a:extLst>
          </p:cNvPr>
          <p:cNvSpPr txBox="1">
            <a:spLocks/>
          </p:cNvSpPr>
          <p:nvPr/>
        </p:nvSpPr>
        <p:spPr>
          <a:xfrm>
            <a:off x="6024021" y="1144157"/>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bg2"/>
                </a:solidFill>
              </a:rPr>
              <a:t>Think</a:t>
            </a:r>
            <a:r>
              <a:rPr lang="en-GB" dirty="0"/>
              <a:t> </a:t>
            </a:r>
          </a:p>
          <a:p>
            <a:pPr>
              <a:lnSpc>
                <a:spcPct val="100000"/>
              </a:lnSpc>
              <a:spcBef>
                <a:spcPts val="0"/>
              </a:spcBef>
            </a:pPr>
            <a:r>
              <a:rPr lang="en-GB" dirty="0"/>
              <a:t>Do we need to discuss new ways of working with our GPs and community services staff?</a:t>
            </a:r>
          </a:p>
          <a:p>
            <a:pPr>
              <a:lnSpc>
                <a:spcPct val="100000"/>
              </a:lnSpc>
              <a:spcBef>
                <a:spcPts val="0"/>
              </a:spcBef>
            </a:pPr>
            <a:r>
              <a:rPr lang="en-GB" dirty="0"/>
              <a:t>How do we support remote consultations and video links? E.g. access to laptops, tablets, internet access, means for video meetings etc.</a:t>
            </a:r>
          </a:p>
          <a:p>
            <a:pPr>
              <a:lnSpc>
                <a:spcPct val="100000"/>
              </a:lnSpc>
              <a:spcBef>
                <a:spcPts val="0"/>
              </a:spcBef>
            </a:pPr>
            <a:r>
              <a:rPr lang="en-GB" dirty="0"/>
              <a:t>How can we communicate in the most effective way to support our residents?</a:t>
            </a:r>
          </a:p>
          <a:p>
            <a:pPr>
              <a:lnSpc>
                <a:spcPct val="100000"/>
              </a:lnSpc>
              <a:spcBef>
                <a:spcPts val="0"/>
              </a:spcBef>
            </a:pPr>
            <a:r>
              <a:rPr lang="en-GB" dirty="0"/>
              <a:t>What help do we need to keep our residents safe?</a:t>
            </a:r>
          </a:p>
          <a:p>
            <a:pPr marL="0">
              <a:lnSpc>
                <a:spcPct val="100000"/>
              </a:lnSpc>
              <a:spcBef>
                <a:spcPts val="0"/>
              </a:spcBef>
            </a:pPr>
            <a:endParaRPr lang="en-GB" dirty="0"/>
          </a:p>
          <a:p>
            <a:pPr marL="0" indent="0">
              <a:lnSpc>
                <a:spcPct val="100000"/>
              </a:lnSpc>
              <a:spcBef>
                <a:spcPts val="0"/>
              </a:spcBef>
              <a:buNone/>
            </a:pPr>
            <a:r>
              <a:rPr lang="en-GB" b="1" dirty="0">
                <a:solidFill>
                  <a:schemeClr val="bg2"/>
                </a:solidFill>
              </a:rPr>
              <a:t>Ask</a:t>
            </a:r>
            <a:r>
              <a:rPr lang="en-GB" dirty="0"/>
              <a:t> </a:t>
            </a:r>
          </a:p>
          <a:p>
            <a:pPr>
              <a:lnSpc>
                <a:spcPct val="100000"/>
              </a:lnSpc>
              <a:spcBef>
                <a:spcPts val="0"/>
              </a:spcBef>
            </a:pPr>
            <a:r>
              <a:rPr lang="en-GB" dirty="0"/>
              <a:t>Which new ways of working with GPs and community services staff will be the most effective?</a:t>
            </a:r>
          </a:p>
          <a:p>
            <a:pPr>
              <a:lnSpc>
                <a:spcPct val="100000"/>
              </a:lnSpc>
              <a:spcBef>
                <a:spcPts val="0"/>
              </a:spcBef>
            </a:pPr>
            <a:r>
              <a:rPr lang="en-GB" dirty="0"/>
              <a:t>Are we prepared for weekly “Check ins” with our Primary care team (see slide 19)?</a:t>
            </a:r>
          </a:p>
          <a:p>
            <a:pPr>
              <a:lnSpc>
                <a:spcPct val="100000"/>
              </a:lnSpc>
              <a:spcBef>
                <a:spcPts val="0"/>
              </a:spcBef>
            </a:pPr>
            <a:r>
              <a:rPr lang="en-GB" dirty="0"/>
              <a:t>Which service should I contact to support my residents and care home staff?</a:t>
            </a:r>
          </a:p>
          <a:p>
            <a:pPr>
              <a:lnSpc>
                <a:spcPct val="100000"/>
              </a:lnSpc>
              <a:spcBef>
                <a:spcPts val="0"/>
              </a:spcBef>
            </a:pPr>
            <a:r>
              <a:rPr lang="en-GB" dirty="0"/>
              <a:t>Can we work together to support proactive planning and Advance Care Plans for residents?</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a:lnSpc>
                <a:spcPct val="100000"/>
              </a:lnSpc>
              <a:spcBef>
                <a:spcPts val="0"/>
              </a:spcBef>
            </a:pPr>
            <a:r>
              <a:rPr lang="en-GB" dirty="0"/>
              <a:t>Start using NHS mail - if you need help with this please email </a:t>
            </a:r>
          </a:p>
          <a:p>
            <a:pPr>
              <a:lnSpc>
                <a:spcPct val="100000"/>
              </a:lnSpc>
              <a:spcBef>
                <a:spcPts val="0"/>
              </a:spcBef>
            </a:pPr>
            <a:r>
              <a:rPr lang="en-GB" dirty="0"/>
              <a:t>Ask for help when you need it</a:t>
            </a:r>
          </a:p>
          <a:p>
            <a:pPr>
              <a:lnSpc>
                <a:spcPct val="100000"/>
              </a:lnSpc>
              <a:spcBef>
                <a:spcPts val="0"/>
              </a:spcBef>
            </a:pPr>
            <a:r>
              <a:rPr lang="en-GB" dirty="0"/>
              <a:t>Learn to communicate effectively using tools such as </a:t>
            </a:r>
            <a:r>
              <a:rPr lang="en-GB" dirty="0">
                <a:hlinkClick r:id="rId4"/>
              </a:rPr>
              <a:t>SBAR</a:t>
            </a:r>
            <a:r>
              <a:rPr lang="en-GB" dirty="0"/>
              <a:t> or other locally approved tools</a:t>
            </a:r>
          </a:p>
          <a:p>
            <a:pPr>
              <a:lnSpc>
                <a:spcPct val="100000"/>
              </a:lnSpc>
              <a:spcBef>
                <a:spcPts val="0"/>
              </a:spcBef>
            </a:pPr>
            <a:r>
              <a:rPr lang="en-GB" dirty="0"/>
              <a:t>Be clear about what support you can expect from your primary care and community services</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pic>
        <p:nvPicPr>
          <p:cNvPr id="4" name="Picture 3">
            <a:extLst>
              <a:ext uri="{FF2B5EF4-FFF2-40B4-BE49-F238E27FC236}">
                <a16:creationId xmlns:a16="http://schemas.microsoft.com/office/drawing/2014/main" id="{FAC65666-449A-442E-8ACA-B7CE4F4CB87E}"/>
              </a:ext>
            </a:extLst>
          </p:cNvPr>
          <p:cNvPicPr>
            <a:picLocks noChangeAspect="1"/>
          </p:cNvPicPr>
          <p:nvPr/>
        </p:nvPicPr>
        <p:blipFill>
          <a:blip r:embed="rId5"/>
          <a:stretch>
            <a:fillRect/>
          </a:stretch>
        </p:blipFill>
        <p:spPr>
          <a:xfrm>
            <a:off x="304699" y="189579"/>
            <a:ext cx="695157" cy="707353"/>
          </a:xfrm>
          <a:prstGeom prst="rect">
            <a:avLst/>
          </a:prstGeom>
          <a:solidFill>
            <a:schemeClr val="bg2"/>
          </a:solidFill>
        </p:spPr>
      </p:pic>
      <p:sp>
        <p:nvSpPr>
          <p:cNvPr id="10" name="TextBox 9">
            <a:extLst>
              <a:ext uri="{FF2B5EF4-FFF2-40B4-BE49-F238E27FC236}">
                <a16:creationId xmlns:a16="http://schemas.microsoft.com/office/drawing/2014/main" id="{F60316CD-9E08-4133-B806-A7AEA8D921C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23596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B5742-6557-4B5B-9EF4-92EC416616DC}"/>
              </a:ext>
            </a:extLst>
          </p:cNvPr>
          <p:cNvSpPr>
            <a:spLocks noGrp="1"/>
          </p:cNvSpPr>
          <p:nvPr>
            <p:ph sz="quarter" idx="10"/>
          </p:nvPr>
        </p:nvSpPr>
        <p:spPr>
          <a:xfrm>
            <a:off x="522985" y="1647069"/>
            <a:ext cx="11146029" cy="4754389"/>
          </a:xfrm>
        </p:spPr>
        <p:txBody>
          <a:bodyPr/>
          <a:lstStyle/>
          <a:p>
            <a:pPr marL="0" indent="0">
              <a:buNone/>
            </a:pPr>
            <a:r>
              <a:rPr lang="en-GB" b="1" dirty="0">
                <a:solidFill>
                  <a:schemeClr val="bg2"/>
                </a:solidFill>
              </a:rPr>
              <a:t>Virtual Check-ins:</a:t>
            </a:r>
          </a:p>
          <a:p>
            <a:pPr lvl="0"/>
            <a:r>
              <a:rPr lang="en-GB" dirty="0"/>
              <a:t>Starting in May 2020 weekly virtual “check-ins” will be carried out by GPs or other members of the primary care team for residents identified as a clinical priority, in CQC registered homes</a:t>
            </a:r>
          </a:p>
          <a:p>
            <a:pPr lvl="0"/>
            <a:r>
              <a:rPr lang="en-GB" dirty="0"/>
              <a:t>The healthcare team (multi-disciplinary team/MDT) supporting your care home will work on a process to support development of personalised and individually agreed care plans including treatment escalation plans for residents reflecting their needs and wishes </a:t>
            </a:r>
          </a:p>
          <a:p>
            <a:pPr lvl="0"/>
            <a:r>
              <a:rPr lang="en-GB" dirty="0"/>
              <a:t>Your home should have direct support from primary care. For example, support could be from GPs, wider MDT, pharmacists, community nurses, geriatricians, community palliative care teams and a variety of other health care professionals, which may vary according to local provision</a:t>
            </a:r>
          </a:p>
          <a:p>
            <a:pPr lvl="0"/>
            <a:r>
              <a:rPr lang="en-GB" dirty="0"/>
              <a:t>Primary care pharmacists may be able to provide advice and support regarding medication for residents. This may include  administration, provision and storage of medication, as well as medicine use reviews for residents</a:t>
            </a:r>
          </a:p>
          <a:p>
            <a:pPr lvl="0"/>
            <a:r>
              <a:rPr lang="en-GB" dirty="0"/>
              <a:t>Technical support will be needed to enable homes and the wider MDT to help deliver care, including Microsoft Teams, video conferencing </a:t>
            </a:r>
            <a:r>
              <a:rPr lang="en-GB" i="1" dirty="0"/>
              <a:t>etc </a:t>
            </a:r>
            <a:r>
              <a:rPr lang="en-GB" dirty="0"/>
              <a:t>(See next slide)</a:t>
            </a:r>
            <a:endParaRPr lang="en-GB" sz="1200" dirty="0">
              <a:solidFill>
                <a:srgbClr val="FF0000"/>
              </a:solidFill>
            </a:endParaRPr>
          </a:p>
          <a:p>
            <a:pPr lvl="0"/>
            <a:r>
              <a:rPr lang="en-GB" dirty="0"/>
              <a:t>Access to equipment will be helpful in some care home settings, for example, via remote monitoring using pulse oximetry to test oxygen levels, as well as other equipment.  </a:t>
            </a:r>
          </a:p>
          <a:p>
            <a:pPr marL="0" lvl="0" indent="0">
              <a:buNone/>
            </a:pPr>
            <a:endParaRPr lang="en-GB" b="1" dirty="0">
              <a:solidFill>
                <a:schemeClr val="bg2"/>
              </a:solidFill>
            </a:endParaRPr>
          </a:p>
          <a:p>
            <a:pPr marL="0" lvl="0" indent="0">
              <a:buNone/>
            </a:pPr>
            <a:r>
              <a:rPr lang="en-GB" b="1" dirty="0">
                <a:solidFill>
                  <a:schemeClr val="bg2"/>
                </a:solidFill>
              </a:rPr>
              <a:t>Shielding in care home settings:</a:t>
            </a:r>
          </a:p>
          <a:p>
            <a:pPr lvl="0"/>
            <a:r>
              <a:rPr lang="en-GB" dirty="0"/>
              <a:t>The guidance on shielding is absolutely valid to those who are clinically extremely vulnerable and living in long term care facilities, including care home facilities for the elderly and those with special needs. See this </a:t>
            </a:r>
            <a:r>
              <a:rPr lang="en-GB" dirty="0">
                <a:hlinkClick r:id="rId3"/>
              </a:rPr>
              <a:t>link</a:t>
            </a:r>
            <a:r>
              <a:rPr lang="en-GB" dirty="0"/>
              <a:t> which details all the actions to be followed.</a:t>
            </a:r>
          </a:p>
        </p:txBody>
      </p:sp>
      <p:sp>
        <p:nvSpPr>
          <p:cNvPr id="4" name="Title 2">
            <a:extLst>
              <a:ext uri="{FF2B5EF4-FFF2-40B4-BE49-F238E27FC236}">
                <a16:creationId xmlns:a16="http://schemas.microsoft.com/office/drawing/2014/main" id="{1E905A85-B91B-4D76-88A8-872C0616EC14}"/>
              </a:ext>
            </a:extLst>
          </p:cNvPr>
          <p:cNvSpPr txBox="1">
            <a:spLocks/>
          </p:cNvSpPr>
          <p:nvPr/>
        </p:nvSpPr>
        <p:spPr>
          <a:xfrm>
            <a:off x="1397285" y="456542"/>
            <a:ext cx="989785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Support from primary care and community services</a:t>
            </a:r>
          </a:p>
        </p:txBody>
      </p:sp>
      <p:pic>
        <p:nvPicPr>
          <p:cNvPr id="5" name="Picture 4">
            <a:extLst>
              <a:ext uri="{FF2B5EF4-FFF2-40B4-BE49-F238E27FC236}">
                <a16:creationId xmlns:a16="http://schemas.microsoft.com/office/drawing/2014/main" id="{B567DED6-79CD-4C03-AA5C-4BF5B5458D1B}"/>
              </a:ext>
            </a:extLst>
          </p:cNvPr>
          <p:cNvPicPr>
            <a:picLocks noChangeAspect="1"/>
          </p:cNvPicPr>
          <p:nvPr/>
        </p:nvPicPr>
        <p:blipFill>
          <a:blip r:embed="rId4"/>
          <a:stretch>
            <a:fillRect/>
          </a:stretch>
        </p:blipFill>
        <p:spPr>
          <a:xfrm>
            <a:off x="589867" y="293196"/>
            <a:ext cx="695157" cy="707353"/>
          </a:xfrm>
          <a:prstGeom prst="rect">
            <a:avLst/>
          </a:prstGeom>
        </p:spPr>
      </p:pic>
      <p:sp>
        <p:nvSpPr>
          <p:cNvPr id="10" name="TextBox 9">
            <a:extLst>
              <a:ext uri="{FF2B5EF4-FFF2-40B4-BE49-F238E27FC236}">
                <a16:creationId xmlns:a16="http://schemas.microsoft.com/office/drawing/2014/main" id="{6BE45391-06DB-4CB1-8D3B-505ACDD32782}"/>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82862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2850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Pharmacy and medicines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90047" y="995824"/>
            <a:ext cx="4768948" cy="4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General practice, care homes and CCG pharmacists and pharmacy technicians, supported by specialist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community health services pharmacists, </a:t>
            </a: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hospital pharmacists, and community pharmacy, are all working together in multidisciplinary primary and community care teams to support care homes across London.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In general, pharmacy professionals across the system within the borough will be working together to support care homes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Medicines reviews for new residents or those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Structured medication reviews, via video or telephone  consultation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a:t>
            </a:r>
            <a:r>
              <a:rPr kumimoji="0" lang="en-GB" sz="1200" b="0"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a:t>
            </a:r>
            <a:r>
              <a:rPr kumimoji="0" lang="en-GB" sz="1200" b="0"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care homes with medication-related queries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Facilitating medication supply to care homes, including end of life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Participation in MDTs, as appropriate, to support medicines optimisation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209516" y="761129"/>
            <a:ext cx="684237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patients require an urgent medicines review as a priority? They could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COVID-19 symptoms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acute illness that may need changes to medicines (e.g. due to renal impairment)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at end of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in high-risk clinical groups (e.g. renal dysfunction, high risk medicines including insulin, anticoagulants and lithium, and falls risk).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Other residents that may need a medicines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long-term respiratory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 learning disability, autism or dementia presenting with early indicators of deterioration such as mood or behaviour 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deemed to be at an increased risk of adverse medicine-related effects e.g. those on multiple medicines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Ask</a:t>
            </a:r>
            <a:r>
              <a:rPr kumimoji="0" lang="en-GB"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the resident need a review from a pharmacy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this a medicines supply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the advice from my local pharmacy team and how do I contact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your medication ordering be set up electronically (if it isn’t already)? For example, could proxy ordering be set up? Your local GP practice will be able to help with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Do</a:t>
            </a:r>
            <a:r>
              <a:rPr kumimoji="0" lang="en-GB" sz="16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familiarise yourself with your local pharmacy team. Different members of the team will be providing different aspects of the service, working collectively as part of local MDTs.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Check that you have contact details at hand for the local care homes lead pharmacist.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Contact your usual community pharmacy for supply issues and urgent medicines requests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869480" y="5813799"/>
            <a:ext cx="10290129" cy="856967"/>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Useful Resources</a:t>
            </a: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https://bnf.nice.org.uk/ (British National Formulary)</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https://www.cqc.org.uk/guidance-providers/adult-social-care/controlled-drugs-stock-care-homes</a:t>
            </a: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(Controlled Drugs in care homes)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https://www.sps.nhs.uk/articles/pharmacy-and-medicines-support-to-care-homes-urgent-system-wide-delivery-model/</a:t>
            </a: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(overview of  pharmacy model)</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How to stop over-medication: Tips for working with people with learning disabilities, autism or both</a:t>
            </a:r>
            <a:endParaRPr kumimoji="0" lang="en-GB" altLang="en-US" sz="1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pic>
        <p:nvPicPr>
          <p:cNvPr id="4" name="Graphic 3" descr="Medicine">
            <a:extLst>
              <a:ext uri="{FF2B5EF4-FFF2-40B4-BE49-F238E27FC236}">
                <a16:creationId xmlns:a16="http://schemas.microsoft.com/office/drawing/2014/main" id="{42372E0D-8092-4F0E-9273-93E8E732CA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743" y="216029"/>
            <a:ext cx="656680" cy="6566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381664" y="138733"/>
            <a:ext cx="11159187" cy="611649"/>
          </a:xfrm>
        </p:spPr>
        <p:txBody>
          <a:bodyPr/>
          <a:lstStyle/>
          <a:p>
            <a:r>
              <a:rPr lang="en-GB" dirty="0"/>
              <a:t>Using technology to work with health and </a:t>
            </a:r>
            <a:br>
              <a:rPr lang="en-GB" dirty="0"/>
            </a:br>
            <a:r>
              <a:rPr lang="en-GB" dirty="0"/>
              <a:t>care professionals</a:t>
            </a:r>
          </a:p>
        </p:txBody>
      </p:sp>
      <p:sp>
        <p:nvSpPr>
          <p:cNvPr id="11" name="Content Placeholder 1">
            <a:extLst>
              <a:ext uri="{FF2B5EF4-FFF2-40B4-BE49-F238E27FC236}">
                <a16:creationId xmlns:a16="http://schemas.microsoft.com/office/drawing/2014/main" id="{D66E0AE9-B362-42F2-B587-B31F4682FE6B}"/>
              </a:ext>
            </a:extLst>
          </p:cNvPr>
          <p:cNvSpPr txBox="1">
            <a:spLocks/>
          </p:cNvSpPr>
          <p:nvPr/>
        </p:nvSpPr>
        <p:spPr>
          <a:xfrm>
            <a:off x="152400" y="1224424"/>
            <a:ext cx="6330668" cy="5633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t>COVID-19 is changing how we access services, this is particularly relevant to care homes as many healthcare professionals can no longer visit your homes.</a:t>
            </a:r>
          </a:p>
          <a:p>
            <a:pPr marL="0" indent="0">
              <a:lnSpc>
                <a:spcPct val="100000"/>
              </a:lnSpc>
              <a:spcBef>
                <a:spcPts val="0"/>
              </a:spcBef>
              <a:buNone/>
            </a:pPr>
            <a:endParaRPr lang="en-GB" dirty="0"/>
          </a:p>
          <a:p>
            <a:pPr marL="0" indent="0">
              <a:lnSpc>
                <a:spcPct val="100000"/>
              </a:lnSpc>
              <a:spcBef>
                <a:spcPts val="0"/>
              </a:spcBef>
              <a:buNone/>
            </a:pPr>
            <a:r>
              <a:rPr lang="en-GB" dirty="0"/>
              <a:t>Through utilising digital tools you can ensure you can continue to access advice, support and treatment for your residents from a range of health and care professionals. Digital tools can help ensure information on residents is sent and received securely and help facilitate remote monitoring which can support clinical decision about your residents.</a:t>
            </a:r>
          </a:p>
          <a:p>
            <a:pPr marL="0" indent="0">
              <a:lnSpc>
                <a:spcPct val="100000"/>
              </a:lnSpc>
              <a:spcBef>
                <a:spcPts val="0"/>
              </a:spcBef>
              <a:buNone/>
            </a:pPr>
            <a:endParaRPr lang="en-GB" dirty="0"/>
          </a:p>
          <a:p>
            <a:pPr marL="0" indent="0">
              <a:lnSpc>
                <a:spcPct val="100000"/>
              </a:lnSpc>
              <a:spcBef>
                <a:spcPts val="0"/>
              </a:spcBef>
              <a:buNone/>
            </a:pPr>
            <a:r>
              <a:rPr lang="en-GB" dirty="0"/>
              <a:t>​To effectively utilise these tools you will need to think about the current technology you have in your organisation: </a:t>
            </a:r>
          </a:p>
          <a:p>
            <a:pPr marL="0" indent="0">
              <a:lnSpc>
                <a:spcPct val="100000"/>
              </a:lnSpc>
              <a:spcBef>
                <a:spcPts val="0"/>
              </a:spcBef>
              <a:buNone/>
            </a:pPr>
            <a:endParaRPr lang="en-GB" dirty="0">
              <a:solidFill>
                <a:srgbClr val="000000"/>
              </a:solidFill>
            </a:endParaRPr>
          </a:p>
          <a:p>
            <a:pPr marL="0" indent="0">
              <a:lnSpc>
                <a:spcPct val="100000"/>
              </a:lnSpc>
              <a:spcBef>
                <a:spcPts val="0"/>
              </a:spcBef>
              <a:buNone/>
            </a:pPr>
            <a:r>
              <a:rPr lang="en-GB" b="1" dirty="0">
                <a:solidFill>
                  <a:srgbClr val="000000"/>
                </a:solidFill>
              </a:rPr>
              <a:t>What you will need:</a:t>
            </a:r>
          </a:p>
          <a:p>
            <a:pPr marL="0">
              <a:lnSpc>
                <a:spcPct val="100000"/>
              </a:lnSpc>
              <a:spcBef>
                <a:spcPts val="0"/>
              </a:spcBef>
            </a:pPr>
            <a:r>
              <a:rPr lang="en-GB" dirty="0">
                <a:solidFill>
                  <a:srgbClr val="000000"/>
                </a:solidFill>
              </a:rPr>
              <a:t>Minimum 10mb broadband speed and adequate coverage across your home - click </a:t>
            </a:r>
            <a:r>
              <a:rPr lang="en-GB" dirty="0">
                <a:solidFill>
                  <a:srgbClr val="000000"/>
                </a:solidFill>
                <a:hlinkClick r:id="rId3"/>
              </a:rPr>
              <a:t>here</a:t>
            </a:r>
            <a:r>
              <a:rPr lang="en-GB" dirty="0">
                <a:solidFill>
                  <a:srgbClr val="000000"/>
                </a:solidFill>
              </a:rPr>
              <a:t> to test your broadband speed.</a:t>
            </a:r>
          </a:p>
          <a:p>
            <a:pPr marL="0">
              <a:lnSpc>
                <a:spcPct val="100000"/>
              </a:lnSpc>
              <a:spcBef>
                <a:spcPts val="0"/>
              </a:spcBef>
            </a:pPr>
            <a:r>
              <a:rPr lang="en-GB" dirty="0">
                <a:solidFill>
                  <a:srgbClr val="000000"/>
                </a:solidFill>
              </a:rPr>
              <a:t>An email address, preferably NHS mail. Signing up to NHS mail is easy and allows you to share confidential information securely </a:t>
            </a:r>
          </a:p>
          <a:p>
            <a:pPr marL="0">
              <a:lnSpc>
                <a:spcPct val="100000"/>
              </a:lnSpc>
              <a:spcBef>
                <a:spcPts val="0"/>
              </a:spcBef>
            </a:pPr>
            <a:r>
              <a:rPr lang="en-GB" dirty="0">
                <a:solidFill>
                  <a:srgbClr val="000000"/>
                </a:solidFill>
              </a:rPr>
              <a:t>A device which can be taken to the resident or a confidential space.</a:t>
            </a:r>
          </a:p>
          <a:p>
            <a:pPr marL="0" indent="0">
              <a:lnSpc>
                <a:spcPct val="100000"/>
              </a:lnSpc>
              <a:spcBef>
                <a:spcPts val="0"/>
              </a:spcBef>
              <a:buNone/>
            </a:pPr>
            <a:endParaRPr lang="en-GB" b="1" dirty="0">
              <a:solidFill>
                <a:srgbClr val="000000"/>
              </a:solidFill>
            </a:endParaRPr>
          </a:p>
          <a:p>
            <a:pPr marL="0" indent="0">
              <a:lnSpc>
                <a:spcPct val="100000"/>
              </a:lnSpc>
              <a:spcBef>
                <a:spcPts val="0"/>
              </a:spcBef>
              <a:buNone/>
            </a:pPr>
            <a:r>
              <a:rPr lang="en-GB" b="1" dirty="0">
                <a:solidFill>
                  <a:srgbClr val="000000"/>
                </a:solidFill>
              </a:rPr>
              <a:t>Helpful tips:</a:t>
            </a:r>
          </a:p>
          <a:p>
            <a:pPr marL="0">
              <a:lnSpc>
                <a:spcPct val="100000"/>
              </a:lnSpc>
              <a:spcBef>
                <a:spcPts val="0"/>
              </a:spcBef>
            </a:pPr>
            <a:r>
              <a:rPr lang="en-GB" dirty="0">
                <a:solidFill>
                  <a:srgbClr val="000000"/>
                </a:solidFill>
              </a:rPr>
              <a:t>Liaise with your GP/HCP to find out how they are delivering remote consultations (</a:t>
            </a:r>
            <a:r>
              <a:rPr lang="en-GB" dirty="0" err="1">
                <a:solidFill>
                  <a:srgbClr val="000000"/>
                </a:solidFill>
              </a:rPr>
              <a:t>AccurX</a:t>
            </a:r>
            <a:r>
              <a:rPr lang="en-GB" dirty="0">
                <a:solidFill>
                  <a:srgbClr val="000000"/>
                </a:solidFill>
              </a:rPr>
              <a:t>, MS teams, Attend Anywhere)</a:t>
            </a:r>
          </a:p>
          <a:p>
            <a:pPr marL="0">
              <a:lnSpc>
                <a:spcPct val="100000"/>
              </a:lnSpc>
              <a:spcBef>
                <a:spcPts val="0"/>
              </a:spcBef>
            </a:pPr>
            <a:r>
              <a:rPr lang="en-GB" dirty="0">
                <a:solidFill>
                  <a:srgbClr val="000000"/>
                </a:solidFill>
              </a:rPr>
              <a:t>Once you have NHS mail you can access MS Teams. Click </a:t>
            </a:r>
            <a:r>
              <a:rPr lang="en-GB" dirty="0">
                <a:solidFill>
                  <a:srgbClr val="000000"/>
                </a:solidFill>
                <a:hlinkClick r:id="rId4"/>
              </a:rPr>
              <a:t>here</a:t>
            </a:r>
            <a:r>
              <a:rPr lang="en-GB" dirty="0">
                <a:solidFill>
                  <a:srgbClr val="000000"/>
                </a:solidFill>
              </a:rPr>
              <a:t> to learn more.</a:t>
            </a:r>
          </a:p>
          <a:p>
            <a:pPr marL="0">
              <a:lnSpc>
                <a:spcPct val="100000"/>
              </a:lnSpc>
              <a:spcBef>
                <a:spcPts val="0"/>
              </a:spcBef>
            </a:pPr>
            <a:r>
              <a:rPr lang="en-GB" dirty="0">
                <a:solidFill>
                  <a:srgbClr val="000000"/>
                </a:solidFill>
              </a:rPr>
              <a:t>Digital social care have launched a </a:t>
            </a:r>
            <a:r>
              <a:rPr lang="en-GB" dirty="0">
                <a:solidFill>
                  <a:srgbClr val="000000"/>
                </a:solidFill>
                <a:hlinkClick r:id="rId5"/>
              </a:rPr>
              <a:t>technology helpline </a:t>
            </a:r>
            <a:r>
              <a:rPr lang="en-GB" dirty="0">
                <a:solidFill>
                  <a:srgbClr val="000000"/>
                </a:solidFill>
              </a:rPr>
              <a:t>to support you.</a:t>
            </a:r>
          </a:p>
        </p:txBody>
      </p:sp>
      <p:sp>
        <p:nvSpPr>
          <p:cNvPr id="12" name="Content Placeholder 1">
            <a:extLst>
              <a:ext uri="{FF2B5EF4-FFF2-40B4-BE49-F238E27FC236}">
                <a16:creationId xmlns:a16="http://schemas.microsoft.com/office/drawing/2014/main" id="{8BF09B03-0DED-4989-8FD2-937B209F052F}"/>
              </a:ext>
            </a:extLst>
          </p:cNvPr>
          <p:cNvSpPr txBox="1">
            <a:spLocks/>
          </p:cNvSpPr>
          <p:nvPr/>
        </p:nvSpPr>
        <p:spPr>
          <a:xfrm>
            <a:off x="6483068" y="783596"/>
            <a:ext cx="5556532" cy="4862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bg2"/>
                </a:solidFill>
              </a:rPr>
              <a:t>Think</a:t>
            </a:r>
            <a:r>
              <a:rPr lang="en-GB" dirty="0"/>
              <a:t> </a:t>
            </a:r>
          </a:p>
          <a:p>
            <a:pPr>
              <a:lnSpc>
                <a:spcPct val="100000"/>
              </a:lnSpc>
              <a:spcBef>
                <a:spcPts val="0"/>
              </a:spcBef>
            </a:pPr>
            <a:r>
              <a:rPr lang="en-GB" dirty="0"/>
              <a:t>Do I have at least 10mb broadband speed in place for remote consultations? If you need support with increasing the </a:t>
            </a:r>
            <a:r>
              <a:rPr lang="en-GB" dirty="0" err="1"/>
              <a:t>WiFi</a:t>
            </a:r>
            <a:r>
              <a:rPr lang="en-GB" dirty="0"/>
              <a:t> speed, please email </a:t>
            </a:r>
            <a:r>
              <a:rPr lang="en-GB" u="sng" dirty="0">
                <a:hlinkClick r:id="rId6"/>
              </a:rPr>
              <a:t>England.CareHomesDigital@nhs.net</a:t>
            </a:r>
            <a:r>
              <a:rPr lang="en-GB" dirty="0"/>
              <a:t> </a:t>
            </a:r>
          </a:p>
          <a:p>
            <a:pPr>
              <a:lnSpc>
                <a:spcPct val="100000"/>
              </a:lnSpc>
              <a:spcBef>
                <a:spcPts val="0"/>
              </a:spcBef>
            </a:pPr>
            <a:r>
              <a:rPr lang="en-GB" dirty="0"/>
              <a:t>Do I have the technology in place to take observations and share them with a healthcare professional?</a:t>
            </a:r>
          </a:p>
          <a:p>
            <a:pPr>
              <a:lnSpc>
                <a:spcPct val="100000"/>
              </a:lnSpc>
              <a:spcBef>
                <a:spcPts val="0"/>
              </a:spcBef>
            </a:pPr>
            <a:r>
              <a:rPr lang="en-GB" dirty="0"/>
              <a:t>Do I have a way of sharing resident information with health and social care securely? </a:t>
            </a:r>
            <a:r>
              <a:rPr lang="en-GB" dirty="0" err="1"/>
              <a:t>NHSmail</a:t>
            </a:r>
            <a:r>
              <a:rPr lang="en-GB" dirty="0"/>
              <a:t> can provide you with a secure way of securely sharing information with the system.</a:t>
            </a:r>
          </a:p>
          <a:p>
            <a:pPr>
              <a:lnSpc>
                <a:spcPct val="100000"/>
              </a:lnSpc>
              <a:spcBef>
                <a:spcPts val="0"/>
              </a:spcBef>
            </a:pPr>
            <a:r>
              <a:rPr lang="en-GB" dirty="0"/>
              <a:t>Do I know how to make a remote consultation using the technology I have? E.g. Teams.</a:t>
            </a:r>
          </a:p>
          <a:p>
            <a:pPr marL="0" indent="0">
              <a:lnSpc>
                <a:spcPct val="100000"/>
              </a:lnSpc>
              <a:spcBef>
                <a:spcPts val="0"/>
              </a:spcBef>
              <a:buNone/>
            </a:pPr>
            <a:endParaRPr lang="en-GB" dirty="0"/>
          </a:p>
          <a:p>
            <a:pPr marL="0" indent="0">
              <a:lnSpc>
                <a:spcPct val="100000"/>
              </a:lnSpc>
              <a:spcBef>
                <a:spcPts val="0"/>
              </a:spcBef>
              <a:buNone/>
            </a:pPr>
            <a:r>
              <a:rPr lang="en-GB" b="1" dirty="0">
                <a:solidFill>
                  <a:schemeClr val="bg2"/>
                </a:solidFill>
              </a:rPr>
              <a:t>Ask</a:t>
            </a:r>
            <a:r>
              <a:rPr lang="en-GB" dirty="0"/>
              <a:t> </a:t>
            </a:r>
          </a:p>
          <a:p>
            <a:pPr>
              <a:lnSpc>
                <a:spcPct val="100000"/>
              </a:lnSpc>
              <a:spcBef>
                <a:spcPts val="0"/>
              </a:spcBef>
            </a:pPr>
            <a:r>
              <a:rPr lang="en-GB" dirty="0"/>
              <a:t>What do I need to do to enable remote consultations?</a:t>
            </a:r>
          </a:p>
          <a:p>
            <a:pPr>
              <a:lnSpc>
                <a:spcPct val="100000"/>
              </a:lnSpc>
              <a:spcBef>
                <a:spcPts val="0"/>
              </a:spcBef>
            </a:pPr>
            <a:r>
              <a:rPr lang="en-GB" dirty="0"/>
              <a:t>How do I access </a:t>
            </a:r>
            <a:r>
              <a:rPr lang="en-GB" dirty="0" err="1"/>
              <a:t>NHSmail</a:t>
            </a:r>
            <a:r>
              <a:rPr lang="en-GB" dirty="0"/>
              <a:t>?</a:t>
            </a:r>
          </a:p>
          <a:p>
            <a:pPr>
              <a:lnSpc>
                <a:spcPct val="100000"/>
              </a:lnSpc>
              <a:spcBef>
                <a:spcPts val="0"/>
              </a:spcBef>
            </a:pPr>
            <a:r>
              <a:rPr lang="en-GB" dirty="0"/>
              <a:t>Can my Local Authority or CCG support me?</a:t>
            </a:r>
          </a:p>
          <a:p>
            <a:pPr>
              <a:lnSpc>
                <a:spcPct val="100000"/>
              </a:lnSpc>
              <a:spcBef>
                <a:spcPts val="0"/>
              </a:spcBef>
            </a:pPr>
            <a:r>
              <a:rPr lang="en-GB" dirty="0"/>
              <a:t>How will you resource the use of technology?</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a:lnSpc>
                <a:spcPct val="100000"/>
              </a:lnSpc>
              <a:spcBef>
                <a:spcPts val="0"/>
              </a:spcBef>
            </a:pPr>
            <a:r>
              <a:rPr lang="en-GB" dirty="0"/>
              <a:t>Access the helpful training resources and webinars produced by Digital Social Care </a:t>
            </a:r>
            <a:r>
              <a:rPr lang="en-GB" dirty="0">
                <a:hlinkClick r:id="rId7"/>
              </a:rPr>
              <a:t>Link</a:t>
            </a:r>
            <a:r>
              <a:rPr lang="en-GB" dirty="0"/>
              <a:t> </a:t>
            </a:r>
          </a:p>
          <a:p>
            <a:pPr>
              <a:lnSpc>
                <a:spcPct val="100000"/>
              </a:lnSpc>
              <a:spcBef>
                <a:spcPts val="0"/>
              </a:spcBef>
            </a:pPr>
            <a:r>
              <a:rPr lang="en-GB" dirty="0"/>
              <a:t>Sign up for NHS mail </a:t>
            </a:r>
            <a:r>
              <a:rPr lang="en-GB" u="sng" dirty="0">
                <a:hlinkClick r:id="rId8"/>
              </a:rPr>
              <a:t>hlp.londonchnhsmailrequests@nhs.net</a:t>
            </a:r>
            <a:endParaRPr lang="en-GB" dirty="0"/>
          </a:p>
          <a:p>
            <a:pPr>
              <a:lnSpc>
                <a:spcPct val="100000"/>
              </a:lnSpc>
              <a:spcBef>
                <a:spcPts val="0"/>
              </a:spcBef>
            </a:pPr>
            <a:r>
              <a:rPr lang="en-GB" dirty="0"/>
              <a:t>Download MS teams </a:t>
            </a:r>
          </a:p>
          <a:p>
            <a:pPr>
              <a:lnSpc>
                <a:spcPct val="100000"/>
              </a:lnSpc>
              <a:spcBef>
                <a:spcPts val="0"/>
              </a:spcBef>
            </a:pPr>
            <a:r>
              <a:rPr lang="en-GB" dirty="0"/>
              <a:t>Ask your Local Authority/CCG/AHSN for support adopting new technology</a:t>
            </a:r>
          </a:p>
        </p:txBody>
      </p:sp>
      <p:sp>
        <p:nvSpPr>
          <p:cNvPr id="13" name="Content Placeholder 1">
            <a:extLst>
              <a:ext uri="{FF2B5EF4-FFF2-40B4-BE49-F238E27FC236}">
                <a16:creationId xmlns:a16="http://schemas.microsoft.com/office/drawing/2014/main" id="{BBE9EA98-DA06-4F53-9EFF-6FA48D7B69CC}"/>
              </a:ext>
            </a:extLst>
          </p:cNvPr>
          <p:cNvSpPr txBox="1">
            <a:spLocks/>
          </p:cNvSpPr>
          <p:nvPr/>
        </p:nvSpPr>
        <p:spPr>
          <a:xfrm>
            <a:off x="6731971" y="6237039"/>
            <a:ext cx="4865406" cy="62096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200" dirty="0">
                <a:hlinkClick r:id="rId7"/>
              </a:rPr>
              <a:t>Link</a:t>
            </a:r>
            <a:r>
              <a:rPr lang="en-GB" sz="1200" dirty="0"/>
              <a:t> to Digital Social Care </a:t>
            </a:r>
          </a:p>
          <a:p>
            <a:pPr marL="0" indent="0">
              <a:lnSpc>
                <a:spcPct val="100000"/>
              </a:lnSpc>
              <a:spcBef>
                <a:spcPts val="0"/>
              </a:spcBef>
              <a:buNone/>
            </a:pPr>
            <a:r>
              <a:rPr lang="en-GB" sz="1200" dirty="0"/>
              <a:t>Digital Social Care telephone </a:t>
            </a:r>
            <a:r>
              <a:rPr lang="en-GB" sz="1200" dirty="0">
                <a:hlinkClick r:id="rId5"/>
              </a:rPr>
              <a:t>Helpline</a:t>
            </a:r>
            <a:endParaRPr lang="en-GB" sz="1200" b="1" dirty="0">
              <a:solidFill>
                <a:schemeClr val="bg2"/>
              </a:solidFill>
            </a:endParaRPr>
          </a:p>
          <a:p>
            <a:pPr marL="0" indent="0">
              <a:lnSpc>
                <a:spcPct val="100000"/>
              </a:lnSpc>
              <a:spcBef>
                <a:spcPts val="0"/>
              </a:spcBef>
              <a:buNone/>
            </a:pPr>
            <a:r>
              <a:rPr lang="en-GB" sz="1200" b="1" dirty="0">
                <a:solidFill>
                  <a:schemeClr val="accent1"/>
                </a:solidFill>
              </a:rPr>
              <a:t> </a:t>
            </a:r>
          </a:p>
        </p:txBody>
      </p:sp>
      <p:sp>
        <p:nvSpPr>
          <p:cNvPr id="10" name="TextBox 9">
            <a:extLst>
              <a:ext uri="{FF2B5EF4-FFF2-40B4-BE49-F238E27FC236}">
                <a16:creationId xmlns:a16="http://schemas.microsoft.com/office/drawing/2014/main" id="{A6935561-4399-4137-81FD-3A7133DDEAD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128255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AF180F-73E2-4D81-B2FB-3E2738CF5C8C}"/>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9" name="Title 2">
            <a:extLst>
              <a:ext uri="{FF2B5EF4-FFF2-40B4-BE49-F238E27FC236}">
                <a16:creationId xmlns:a16="http://schemas.microsoft.com/office/drawing/2014/main" id="{9BE1F8A4-4FF5-4559-B44D-FAC888F8B536}"/>
              </a:ext>
            </a:extLst>
          </p:cNvPr>
          <p:cNvSpPr txBox="1">
            <a:spLocks/>
          </p:cNvSpPr>
          <p:nvPr/>
        </p:nvSpPr>
        <p:spPr bwMode="auto">
          <a:xfrm>
            <a:off x="154373" y="188661"/>
            <a:ext cx="10112375" cy="61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ltLang="en-US" dirty="0"/>
              <a:t>	Supporting residents’ health and wellbeing</a:t>
            </a:r>
          </a:p>
        </p:txBody>
      </p:sp>
      <p:sp>
        <p:nvSpPr>
          <p:cNvPr id="16" name="Content Placeholder 1">
            <a:extLst>
              <a:ext uri="{FF2B5EF4-FFF2-40B4-BE49-F238E27FC236}">
                <a16:creationId xmlns:a16="http://schemas.microsoft.com/office/drawing/2014/main" id="{2A5C9CE3-67F9-437B-BBD2-C26767114042}"/>
              </a:ext>
            </a:extLst>
          </p:cNvPr>
          <p:cNvSpPr txBox="1">
            <a:spLocks/>
          </p:cNvSpPr>
          <p:nvPr/>
        </p:nvSpPr>
        <p:spPr>
          <a:xfrm>
            <a:off x="6457507" y="4757057"/>
            <a:ext cx="5265231" cy="194145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1200" b="1" dirty="0">
                <a:solidFill>
                  <a:srgbClr val="4472C4"/>
                </a:solidFill>
              </a:rPr>
              <a:t>Resources</a:t>
            </a:r>
          </a:p>
          <a:p>
            <a:pPr marL="0" lvl="0" indent="0">
              <a:lnSpc>
                <a:spcPct val="100000"/>
              </a:lnSpc>
              <a:spcBef>
                <a:spcPts val="0"/>
              </a:spcBef>
              <a:buNone/>
              <a:defRPr/>
            </a:pPr>
            <a:r>
              <a:rPr lang="en-GB" sz="1200" dirty="0"/>
              <a:t>Physical activity for adults and older adults </a:t>
            </a:r>
            <a:r>
              <a:rPr lang="en-GB" sz="1200" dirty="0">
                <a:hlinkClick r:id="rId3"/>
              </a:rPr>
              <a:t>poster</a:t>
            </a:r>
            <a:endParaRPr lang="en-GB" sz="1200" dirty="0"/>
          </a:p>
          <a:p>
            <a:pPr marL="0" indent="0">
              <a:lnSpc>
                <a:spcPct val="100000"/>
              </a:lnSpc>
              <a:spcBef>
                <a:spcPts val="0"/>
              </a:spcBef>
              <a:buNone/>
              <a:defRPr/>
            </a:pPr>
            <a:r>
              <a:rPr lang="en-GB" sz="1200" dirty="0">
                <a:hlinkClick r:id="rId4"/>
              </a:rPr>
              <a:t>Faith Action </a:t>
            </a:r>
            <a:r>
              <a:rPr lang="en-GB" sz="1200" dirty="0"/>
              <a:t>– advice and resources</a:t>
            </a:r>
          </a:p>
          <a:p>
            <a:pPr marL="0" indent="0">
              <a:lnSpc>
                <a:spcPct val="100000"/>
              </a:lnSpc>
              <a:spcBef>
                <a:spcPts val="0"/>
              </a:spcBef>
              <a:buNone/>
            </a:pPr>
            <a:r>
              <a:rPr lang="en-GB" sz="1200" dirty="0"/>
              <a:t>Managing activities for older adults during COVID-19 (HIN) </a:t>
            </a:r>
            <a:r>
              <a:rPr lang="en-GB" sz="1200" dirty="0">
                <a:hlinkClick r:id="rId5"/>
              </a:rPr>
              <a:t>link</a:t>
            </a:r>
            <a:endParaRPr lang="en-GB" sz="1200" dirty="0"/>
          </a:p>
          <a:p>
            <a:pPr marL="0" indent="0">
              <a:lnSpc>
                <a:spcPct val="100000"/>
              </a:lnSpc>
              <a:spcBef>
                <a:spcPts val="0"/>
              </a:spcBef>
              <a:buNone/>
            </a:pPr>
            <a:r>
              <a:rPr lang="en-GB" sz="1200" dirty="0"/>
              <a:t>NHS Live Well </a:t>
            </a:r>
            <a:r>
              <a:rPr lang="en-GB" sz="1200" dirty="0">
                <a:hlinkClick r:id="rId6"/>
              </a:rPr>
              <a:t>link</a:t>
            </a:r>
            <a:endParaRPr lang="en-GB" sz="1200" dirty="0"/>
          </a:p>
          <a:p>
            <a:pPr marL="0" indent="0">
              <a:lnSpc>
                <a:spcPct val="100000"/>
              </a:lnSpc>
              <a:spcBef>
                <a:spcPts val="0"/>
              </a:spcBef>
              <a:buNone/>
            </a:pPr>
            <a:r>
              <a:rPr lang="en-GB" sz="1200" dirty="0"/>
              <a:t>Relatives &amp; Residents Association </a:t>
            </a:r>
            <a:r>
              <a:rPr lang="en-GB" sz="1200" dirty="0">
                <a:hlinkClick r:id="rId7"/>
              </a:rPr>
              <a:t>helpline</a:t>
            </a:r>
            <a:endParaRPr lang="en-GB" sz="1200" dirty="0"/>
          </a:p>
          <a:p>
            <a:pPr marL="0" indent="0">
              <a:lnSpc>
                <a:spcPct val="100000"/>
              </a:lnSpc>
              <a:spcBef>
                <a:spcPts val="0"/>
              </a:spcBef>
              <a:buNone/>
            </a:pPr>
            <a:r>
              <a:rPr lang="en-GB" sz="1200" dirty="0"/>
              <a:t>At a Loss tips to help someone bereaved at this time </a:t>
            </a:r>
            <a:r>
              <a:rPr lang="en-GB" sz="1200" u="sng" dirty="0">
                <a:solidFill>
                  <a:srgbClr val="0070C0"/>
                </a:solidFill>
                <a:hlinkClick r:id="rId8">
                  <a:extLst>
                    <a:ext uri="{A12FA001-AC4F-418D-AE19-62706E023703}">
                      <ahyp:hlinkClr xmlns:ahyp="http://schemas.microsoft.com/office/drawing/2018/hyperlinkcolor" val="tx"/>
                    </a:ext>
                  </a:extLst>
                </a:hlinkClick>
              </a:rPr>
              <a:t>here</a:t>
            </a:r>
            <a:endParaRPr lang="en-GB" sz="1200" dirty="0">
              <a:solidFill>
                <a:srgbClr val="0070C0"/>
              </a:solidFill>
            </a:endParaRPr>
          </a:p>
          <a:p>
            <a:pPr marL="0" indent="0">
              <a:lnSpc>
                <a:spcPct val="100000"/>
              </a:lnSpc>
              <a:spcBef>
                <a:spcPts val="0"/>
              </a:spcBef>
              <a:buNone/>
            </a:pPr>
            <a:r>
              <a:rPr lang="en-GB" sz="1200" dirty="0"/>
              <a:t>Cruse – what to say when someone is grieving </a:t>
            </a:r>
            <a:r>
              <a:rPr lang="en-GB" sz="1200" u="sng" dirty="0">
                <a:hlinkClick r:id="rId9"/>
              </a:rPr>
              <a:t>here</a:t>
            </a:r>
            <a:r>
              <a:rPr lang="en-GB" sz="1200" dirty="0"/>
              <a:t>.</a:t>
            </a:r>
          </a:p>
          <a:p>
            <a:pPr marL="0" indent="0">
              <a:lnSpc>
                <a:spcPct val="100000"/>
              </a:lnSpc>
              <a:spcBef>
                <a:spcPts val="0"/>
              </a:spcBef>
              <a:buNone/>
            </a:pPr>
            <a:r>
              <a:rPr lang="en-GB" sz="1200" dirty="0"/>
              <a:t>Death &amp; Grieving in Care Homes during COVID-19: </a:t>
            </a:r>
            <a:r>
              <a:rPr lang="en-GB" sz="1200" dirty="0">
                <a:hlinkClick r:id="rId10"/>
              </a:rPr>
              <a:t>Guidance</a:t>
            </a:r>
            <a:endParaRPr lang="en-GB" sz="1200" dirty="0"/>
          </a:p>
          <a:p>
            <a:pPr marL="0" indent="0">
              <a:lnSpc>
                <a:spcPct val="100000"/>
              </a:lnSpc>
              <a:spcBef>
                <a:spcPts val="0"/>
              </a:spcBef>
              <a:buNone/>
            </a:pPr>
            <a:r>
              <a:rPr lang="en-GB" sz="1200" dirty="0">
                <a:hlinkClick r:id="rId11"/>
              </a:rPr>
              <a:t>Activity ideas for people with learning disabilities</a:t>
            </a:r>
            <a:endParaRPr lang="en-GB" sz="1200" dirty="0"/>
          </a:p>
          <a:p>
            <a:pPr marL="0" indent="0">
              <a:lnSpc>
                <a:spcPct val="100000"/>
              </a:lnSpc>
              <a:spcBef>
                <a:spcPts val="0"/>
              </a:spcBef>
              <a:buNone/>
            </a:pPr>
            <a:endParaRPr lang="en-GB" sz="120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GB" sz="1200" dirty="0"/>
          </a:p>
        </p:txBody>
      </p:sp>
      <p:sp>
        <p:nvSpPr>
          <p:cNvPr id="17" name="Content Placeholder 1">
            <a:extLst>
              <a:ext uri="{FF2B5EF4-FFF2-40B4-BE49-F238E27FC236}">
                <a16:creationId xmlns:a16="http://schemas.microsoft.com/office/drawing/2014/main" id="{FA962828-13FF-4602-B126-E5C77480CAA1}"/>
              </a:ext>
            </a:extLst>
          </p:cNvPr>
          <p:cNvSpPr txBox="1">
            <a:spLocks/>
          </p:cNvSpPr>
          <p:nvPr/>
        </p:nvSpPr>
        <p:spPr>
          <a:xfrm>
            <a:off x="541466" y="1117935"/>
            <a:ext cx="5100878" cy="5305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ea typeface="Calibri" panose="020F0502020204030204" pitchFamily="34" charset="0"/>
              </a:rPr>
              <a:t>Your role is important in helping people in your care to enjoy their daily life and take a full part in it as much as they can and is possible. When choosing activities it is important to take in to account, the likes and preferences of your residents. </a:t>
            </a:r>
          </a:p>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None/>
            </a:pPr>
            <a:r>
              <a:rPr lang="en-GB" dirty="0">
                <a:ea typeface="Calibri" panose="020F0502020204030204" pitchFamily="34" charset="0"/>
              </a:rPr>
              <a:t>The </a:t>
            </a:r>
            <a:r>
              <a:rPr lang="en-GB" b="1" dirty="0">
                <a:ea typeface="Calibri" panose="020F0502020204030204" pitchFamily="34" charset="0"/>
              </a:rPr>
              <a:t>Health Innovation Network (HIN) </a:t>
            </a:r>
            <a:r>
              <a:rPr lang="en-GB" dirty="0">
                <a:ea typeface="Calibri" panose="020F0502020204030204" pitchFamily="34" charset="0"/>
              </a:rPr>
              <a:t>has produced an activities guide which collates a number of activities which are free to use and dementia friendly: activities on tablets, access to online newspapers and magazines, physical activity, film, music and TV and livestreams. The guide can be found </a:t>
            </a:r>
            <a:r>
              <a:rPr lang="en-GB" dirty="0">
                <a:ea typeface="Calibri" panose="020F0502020204030204" pitchFamily="34" charset="0"/>
                <a:hlinkClick r:id="rId5"/>
              </a:rPr>
              <a:t>here</a:t>
            </a:r>
            <a:endParaRPr lang="en-GB" dirty="0">
              <a:ea typeface="Calibri" panose="020F0502020204030204" pitchFamily="34" charset="0"/>
            </a:endParaRPr>
          </a:p>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None/>
            </a:pPr>
            <a:r>
              <a:rPr lang="en-GB" dirty="0"/>
              <a:t>Some of your residents may have lost friends that they lived with, care staff or family. At a Loss recommends speaking to the bereaved or offering help, listening (ask, don’t give solutions), showering them with good things, ensuring others do too, and keeping it up. </a:t>
            </a:r>
          </a:p>
          <a:p>
            <a:pPr marL="0" indent="0">
              <a:lnSpc>
                <a:spcPct val="100000"/>
              </a:lnSpc>
              <a:spcBef>
                <a:spcPts val="0"/>
              </a:spcBef>
              <a:buNone/>
            </a:pPr>
            <a:endParaRPr lang="en-GB" dirty="0"/>
          </a:p>
          <a:p>
            <a:pPr marL="0" indent="0">
              <a:lnSpc>
                <a:spcPct val="100000"/>
              </a:lnSpc>
              <a:spcBef>
                <a:spcPts val="0"/>
              </a:spcBef>
              <a:buNone/>
            </a:pPr>
            <a:r>
              <a:rPr lang="en-GB" dirty="0"/>
              <a:t>Cruse also recommends ways to support someone who is grieving. Be honest. Acknowledge the news by sharing your condolences, saying how sorry you are that their friend or relative has died. Share your thoughts about the person who died (if appropriate), tell your friend or relative how much the person will be missed and that you are thinking of them. Remind them that you are there for them, as much as you can be. </a:t>
            </a:r>
          </a:p>
          <a:p>
            <a:pPr marL="0" indent="0">
              <a:lnSpc>
                <a:spcPct val="100000"/>
              </a:lnSpc>
              <a:spcBef>
                <a:spcPts val="0"/>
              </a:spcBef>
              <a:buNone/>
            </a:pPr>
            <a:endParaRPr lang="en-GB" dirty="0"/>
          </a:p>
          <a:p>
            <a:pPr marL="0" indent="0">
              <a:lnSpc>
                <a:spcPct val="100000"/>
              </a:lnSpc>
              <a:spcBef>
                <a:spcPts val="0"/>
              </a:spcBef>
              <a:buFont typeface="Arial" panose="020B0604020202020204" pitchFamily="34" charset="0"/>
              <a:buNone/>
            </a:pPr>
            <a:endParaRPr lang="en-GB" dirty="0"/>
          </a:p>
        </p:txBody>
      </p:sp>
      <p:sp>
        <p:nvSpPr>
          <p:cNvPr id="18" name="TextBox 17">
            <a:extLst>
              <a:ext uri="{FF2B5EF4-FFF2-40B4-BE49-F238E27FC236}">
                <a16:creationId xmlns:a16="http://schemas.microsoft.com/office/drawing/2014/main" id="{C7E3CE94-6196-48D6-A88F-6BB60C8DFD6A}"/>
              </a:ext>
            </a:extLst>
          </p:cNvPr>
          <p:cNvSpPr txBox="1"/>
          <p:nvPr/>
        </p:nvSpPr>
        <p:spPr>
          <a:xfrm>
            <a:off x="6457507" y="1020499"/>
            <a:ext cx="5265231" cy="3754874"/>
          </a:xfrm>
          <a:prstGeom prst="rect">
            <a:avLst/>
          </a:prstGeom>
          <a:noFill/>
        </p:spPr>
        <p:txBody>
          <a:bodyPr wrap="square" rtlCol="0">
            <a:spAutoFit/>
          </a:bodyPr>
          <a:lstStyle/>
          <a:p>
            <a:r>
              <a:rPr lang="en-GB" sz="1400" b="1" dirty="0">
                <a:solidFill>
                  <a:schemeClr val="bg2"/>
                </a:solidFill>
                <a:latin typeface="Arial" panose="020B0604020202020204" pitchFamily="34" charset="0"/>
                <a:cs typeface="Arial" panose="020B0604020202020204" pitchFamily="34" charset="0"/>
              </a:rPr>
              <a:t>Think</a:t>
            </a:r>
            <a:r>
              <a:rPr lang="en-GB" sz="1400" dirty="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it can feel when you have nothing to do all day or no one to talk to?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can I engage my resident in activities they like and enjoy?</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can I enable and support residents to make video calls?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Have you considered the spiritual needs of residents?</a:t>
            </a:r>
          </a:p>
          <a:p>
            <a:r>
              <a:rPr lang="en-GB" sz="1400" b="1" dirty="0">
                <a:solidFill>
                  <a:schemeClr val="bg2"/>
                </a:solidFill>
                <a:latin typeface="Arial" panose="020B0604020202020204" pitchFamily="34" charset="0"/>
                <a:cs typeface="Arial" panose="020B0604020202020204" pitchFamily="34" charset="0"/>
              </a:rPr>
              <a:t>Ask</a:t>
            </a:r>
            <a:r>
              <a:rPr lang="en-GB" sz="1400" dirty="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“What do you enjoy?” “what do you like to do?”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Family members about their loved ones preferences</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Check the care plan to learn more about your residents family and social history</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Can the Local Authority and CCG support us?</a:t>
            </a:r>
            <a:endParaRPr lang="en-GB" sz="1400" b="1" dirty="0">
              <a:solidFill>
                <a:schemeClr val="bg2"/>
              </a:solidFill>
              <a:latin typeface="Arial" panose="020B0604020202020204" pitchFamily="34" charset="0"/>
              <a:cs typeface="Arial" panose="020B0604020202020204" pitchFamily="34" charset="0"/>
            </a:endParaRPr>
          </a:p>
          <a:p>
            <a:r>
              <a:rPr lang="en-GB" sz="1400" b="1" dirty="0">
                <a:solidFill>
                  <a:schemeClr val="bg2"/>
                </a:solidFill>
                <a:latin typeface="Arial" panose="020B0604020202020204" pitchFamily="34" charset="0"/>
                <a:cs typeface="Arial" panose="020B0604020202020204" pitchFamily="34" charset="0"/>
              </a:rPr>
              <a:t>Do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Refer to existing material such as the HIN’s activity guide</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Use the </a:t>
            </a:r>
            <a:r>
              <a:rPr lang="en-GB" sz="1400" dirty="0">
                <a:latin typeface="Arial" panose="020B0604020202020204" pitchFamily="34" charset="0"/>
                <a:cs typeface="Arial" panose="020B0604020202020204" pitchFamily="34" charset="0"/>
                <a:hlinkClick r:id="rId6"/>
              </a:rPr>
              <a:t>NHS live well </a:t>
            </a:r>
            <a:r>
              <a:rPr lang="en-GB" sz="1400" dirty="0">
                <a:latin typeface="Arial" panose="020B0604020202020204" pitchFamily="34" charset="0"/>
                <a:cs typeface="Arial" panose="020B0604020202020204" pitchFamily="34" charset="0"/>
              </a:rPr>
              <a:t>resources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Make activities fun and engaging </a:t>
            </a:r>
          </a:p>
        </p:txBody>
      </p:sp>
      <p:pic>
        <p:nvPicPr>
          <p:cNvPr id="19" name="Picture 18" descr="https://static.thenounproject.com/png/1061782-200.png">
            <a:hlinkClick r:id="rId12" tooltip="Mental Health"/>
            <a:extLst>
              <a:ext uri="{FF2B5EF4-FFF2-40B4-BE49-F238E27FC236}">
                <a16:creationId xmlns:a16="http://schemas.microsoft.com/office/drawing/2014/main" id="{74A569A8-2A88-49AA-99BC-F64E05AF2FA9}"/>
              </a:ext>
            </a:extLst>
          </p:cNvPr>
          <p:cNvPicPr>
            <a:picLocks noChangeAspect="1" noChangeArrowheads="1"/>
          </p:cNvPicPr>
          <p:nvPr/>
        </p:nvPicPr>
        <p:blipFill>
          <a:blip r:embed="rId13" cstate="screen">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1466" y="246786"/>
            <a:ext cx="442259" cy="44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86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FB81E8-7DBC-42BE-B637-EF7FEF29B62C}"/>
              </a:ext>
            </a:extLst>
          </p:cNvPr>
          <p:cNvSpPr>
            <a:spLocks noGrp="1"/>
          </p:cNvSpPr>
          <p:nvPr>
            <p:ph type="title"/>
          </p:nvPr>
        </p:nvSpPr>
        <p:spPr>
          <a:xfrm>
            <a:off x="52388" y="227013"/>
            <a:ext cx="10509446" cy="611187"/>
          </a:xfrm>
        </p:spPr>
        <p:txBody>
          <a:bodyPr rtlCol="0">
            <a:normAutofit fontScale="90000"/>
          </a:bodyPr>
          <a:lstStyle/>
          <a:p>
            <a:pPr eaLnBrk="1" fontAlgn="auto" hangingPunct="1">
              <a:spcAft>
                <a:spcPts val="0"/>
              </a:spcAft>
              <a:defRPr/>
            </a:pPr>
            <a:r>
              <a:rPr lang="en-GB" dirty="0"/>
              <a:t>	Supporting residents to exercise and get moving</a:t>
            </a:r>
          </a:p>
        </p:txBody>
      </p:sp>
      <p:sp>
        <p:nvSpPr>
          <p:cNvPr id="14" name="Content Placeholder 1">
            <a:extLst>
              <a:ext uri="{FF2B5EF4-FFF2-40B4-BE49-F238E27FC236}">
                <a16:creationId xmlns:a16="http://schemas.microsoft.com/office/drawing/2014/main" id="{9C34B86C-F091-4C2D-AFC2-DB887134204C}"/>
              </a:ext>
            </a:extLst>
          </p:cNvPr>
          <p:cNvSpPr txBox="1">
            <a:spLocks/>
          </p:cNvSpPr>
          <p:nvPr/>
        </p:nvSpPr>
        <p:spPr>
          <a:xfrm>
            <a:off x="7078663" y="5181600"/>
            <a:ext cx="4954587" cy="160972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GB" b="1" dirty="0">
                <a:solidFill>
                  <a:srgbClr val="005EB8"/>
                </a:solidFill>
              </a:rPr>
              <a:t>Resources</a:t>
            </a:r>
          </a:p>
          <a:p>
            <a:pPr fontAlgn="auto">
              <a:spcBef>
                <a:spcPts val="0"/>
              </a:spcBef>
              <a:spcAft>
                <a:spcPts val="0"/>
              </a:spcAft>
              <a:defRPr/>
            </a:pPr>
            <a:r>
              <a:rPr lang="en-GB" sz="1300" dirty="0">
                <a:solidFill>
                  <a:srgbClr val="000000"/>
                </a:solidFill>
              </a:rPr>
              <a:t>Simple set of exercises to stay active from the Chartered Society of Physiotherapists  - </a:t>
            </a:r>
            <a:r>
              <a:rPr lang="en-GB" sz="1300" dirty="0">
                <a:solidFill>
                  <a:srgbClr val="000000"/>
                </a:solidFill>
                <a:hlinkClick r:id="rId3"/>
              </a:rPr>
              <a:t>video</a:t>
            </a:r>
            <a:r>
              <a:rPr lang="en-GB" sz="1300" dirty="0">
                <a:solidFill>
                  <a:srgbClr val="000000"/>
                </a:solidFill>
              </a:rPr>
              <a:t> and a </a:t>
            </a:r>
            <a:r>
              <a:rPr lang="en-GB" sz="1300" dirty="0">
                <a:solidFill>
                  <a:srgbClr val="000000"/>
                </a:solidFill>
                <a:hlinkClick r:id="rId4"/>
              </a:rPr>
              <a:t>poster</a:t>
            </a:r>
            <a:endParaRPr lang="en-GB" sz="1300" dirty="0">
              <a:solidFill>
                <a:srgbClr val="000000"/>
              </a:solidFill>
            </a:endParaRPr>
          </a:p>
          <a:p>
            <a:pPr fontAlgn="auto">
              <a:spcBef>
                <a:spcPts val="0"/>
              </a:spcBef>
              <a:spcAft>
                <a:spcPts val="0"/>
              </a:spcAft>
              <a:defRPr/>
            </a:pPr>
            <a:r>
              <a:rPr lang="en-GB" sz="1300" dirty="0">
                <a:solidFill>
                  <a:srgbClr val="000000"/>
                </a:solidFill>
              </a:rPr>
              <a:t>Later life training </a:t>
            </a:r>
            <a:r>
              <a:rPr lang="en-GB" sz="1300" dirty="0">
                <a:solidFill>
                  <a:srgbClr val="000000"/>
                </a:solidFill>
                <a:hlinkClick r:id="rId5"/>
              </a:rPr>
              <a:t>you tube exercises </a:t>
            </a:r>
            <a:r>
              <a:rPr lang="en-GB" sz="1300" dirty="0">
                <a:solidFill>
                  <a:srgbClr val="000000"/>
                </a:solidFill>
              </a:rPr>
              <a:t>including chair based exercises</a:t>
            </a:r>
          </a:p>
          <a:p>
            <a:pPr fontAlgn="auto">
              <a:spcBef>
                <a:spcPts val="0"/>
              </a:spcBef>
              <a:spcAft>
                <a:spcPts val="0"/>
              </a:spcAft>
              <a:defRPr/>
            </a:pPr>
            <a:r>
              <a:rPr lang="en-GB" sz="1300" dirty="0">
                <a:solidFill>
                  <a:srgbClr val="000000"/>
                </a:solidFill>
                <a:hlinkClick r:id="rId6"/>
              </a:rPr>
              <a:t>Exercise videos </a:t>
            </a:r>
            <a:r>
              <a:rPr lang="en-GB" sz="1300" dirty="0">
                <a:solidFill>
                  <a:srgbClr val="000000"/>
                </a:solidFill>
              </a:rPr>
              <a:t>from Age UK</a:t>
            </a:r>
          </a:p>
          <a:p>
            <a:pPr fontAlgn="auto">
              <a:spcBef>
                <a:spcPts val="0"/>
              </a:spcBef>
              <a:spcAft>
                <a:spcPts val="0"/>
              </a:spcAft>
              <a:defRPr/>
            </a:pPr>
            <a:r>
              <a:rPr lang="en-GB" sz="1300" dirty="0">
                <a:solidFill>
                  <a:srgbClr val="000000"/>
                </a:solidFill>
              </a:rPr>
              <a:t>Royal College of Occupational Therapists </a:t>
            </a:r>
            <a:r>
              <a:rPr lang="en-GB" sz="1300" dirty="0">
                <a:solidFill>
                  <a:srgbClr val="000000"/>
                </a:solidFill>
                <a:hlinkClick r:id="rId7"/>
              </a:rPr>
              <a:t>living well in care homes</a:t>
            </a:r>
            <a:endParaRPr lang="en-GB" sz="1300" dirty="0">
              <a:solidFill>
                <a:srgbClr val="000000"/>
              </a:solidFill>
            </a:endParaRPr>
          </a:p>
          <a:p>
            <a:pPr marL="0" indent="0" fontAlgn="auto">
              <a:spcBef>
                <a:spcPts val="0"/>
              </a:spcBef>
              <a:spcAft>
                <a:spcPts val="0"/>
              </a:spcAft>
              <a:buFont typeface="Arial" panose="020B0604020202020204" pitchFamily="34" charset="0"/>
              <a:buNone/>
              <a:defRPr/>
            </a:pPr>
            <a:endParaRPr lang="en-GB" dirty="0">
              <a:solidFill>
                <a:srgbClr val="000000"/>
              </a:solidFill>
            </a:endParaRPr>
          </a:p>
        </p:txBody>
      </p:sp>
      <p:sp>
        <p:nvSpPr>
          <p:cNvPr id="8" name="Content Placeholder 1">
            <a:extLst>
              <a:ext uri="{FF2B5EF4-FFF2-40B4-BE49-F238E27FC236}">
                <a16:creationId xmlns:a16="http://schemas.microsoft.com/office/drawing/2014/main" id="{1D32FE25-3C22-40C2-9C22-02D400CCA2A9}"/>
              </a:ext>
            </a:extLst>
          </p:cNvPr>
          <p:cNvSpPr txBox="1">
            <a:spLocks/>
          </p:cNvSpPr>
          <p:nvPr/>
        </p:nvSpPr>
        <p:spPr>
          <a:xfrm>
            <a:off x="7184491" y="884238"/>
            <a:ext cx="4956175" cy="2249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Think</a:t>
            </a:r>
            <a:r>
              <a:rPr lang="en-GB" dirty="0">
                <a:solidFill>
                  <a:srgbClr val="000000"/>
                </a:solidFill>
              </a:rPr>
              <a:t> </a:t>
            </a:r>
          </a:p>
          <a:p>
            <a:pPr fontAlgn="auto">
              <a:lnSpc>
                <a:spcPct val="100000"/>
              </a:lnSpc>
              <a:spcBef>
                <a:spcPts val="0"/>
              </a:spcBef>
              <a:spcAft>
                <a:spcPts val="0"/>
              </a:spcAft>
              <a:defRPr/>
            </a:pPr>
            <a:r>
              <a:rPr lang="en-GB" dirty="0">
                <a:solidFill>
                  <a:srgbClr val="000000"/>
                </a:solidFill>
              </a:rPr>
              <a:t>Some physical activity is always better then none</a:t>
            </a:r>
          </a:p>
          <a:p>
            <a:pPr fontAlgn="auto">
              <a:lnSpc>
                <a:spcPct val="100000"/>
              </a:lnSpc>
              <a:spcBef>
                <a:spcPts val="0"/>
              </a:spcBef>
              <a:spcAft>
                <a:spcPts val="0"/>
              </a:spcAft>
              <a:defRPr/>
            </a:pPr>
            <a:r>
              <a:rPr lang="en-GB" dirty="0">
                <a:solidFill>
                  <a:srgbClr val="000000"/>
                </a:solidFill>
              </a:rPr>
              <a:t>How can we help our residents to sit less and move more</a:t>
            </a:r>
          </a:p>
          <a:p>
            <a:pPr fontAlgn="auto">
              <a:lnSpc>
                <a:spcPct val="100000"/>
              </a:lnSpc>
              <a:spcBef>
                <a:spcPts val="0"/>
              </a:spcBef>
              <a:spcAft>
                <a:spcPts val="0"/>
              </a:spcAft>
              <a:defRPr/>
            </a:pPr>
            <a:r>
              <a:rPr lang="en-GB" dirty="0">
                <a:solidFill>
                  <a:srgbClr val="000000"/>
                </a:solidFill>
              </a:rPr>
              <a:t>What group activities can we do whilst maintaining social distancing, for example group chair exercises</a:t>
            </a:r>
          </a:p>
          <a:p>
            <a:pPr marL="0" indent="0" fontAlgn="auto">
              <a:lnSpc>
                <a:spcPct val="100000"/>
              </a:lnSpc>
              <a:spcBef>
                <a:spcPts val="0"/>
              </a:spcBef>
              <a:spcAft>
                <a:spcPts val="0"/>
              </a:spcAft>
              <a:buFont typeface="Arial" panose="020B0604020202020204" pitchFamily="34" charset="0"/>
              <a:buNone/>
              <a:defRPr/>
            </a:pPr>
            <a:endParaRPr lang="en-GB" b="1" dirty="0">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Ask</a:t>
            </a:r>
            <a:r>
              <a:rPr lang="en-GB" dirty="0">
                <a:solidFill>
                  <a:srgbClr val="000000"/>
                </a:solidFill>
              </a:rPr>
              <a:t> </a:t>
            </a:r>
          </a:p>
          <a:p>
            <a:pPr fontAlgn="auto">
              <a:lnSpc>
                <a:spcPct val="100000"/>
              </a:lnSpc>
              <a:spcBef>
                <a:spcPts val="0"/>
              </a:spcBef>
              <a:spcAft>
                <a:spcPts val="0"/>
              </a:spcAft>
              <a:defRPr/>
            </a:pPr>
            <a:r>
              <a:rPr lang="en-GB" dirty="0">
                <a:solidFill>
                  <a:srgbClr val="000000"/>
                </a:solidFill>
              </a:rPr>
              <a:t>Your residents what physical activities they enjoy or used to enjoy</a:t>
            </a:r>
          </a:p>
          <a:p>
            <a:pPr fontAlgn="auto">
              <a:lnSpc>
                <a:spcPct val="100000"/>
              </a:lnSpc>
              <a:spcBef>
                <a:spcPts val="0"/>
              </a:spcBef>
              <a:spcAft>
                <a:spcPts val="0"/>
              </a:spcAft>
              <a:defRPr/>
            </a:pPr>
            <a:r>
              <a:rPr lang="en-GB" dirty="0"/>
              <a:t>If you have an activities coordinator ask </a:t>
            </a:r>
            <a:r>
              <a:rPr lang="en-GB" dirty="0" err="1"/>
              <a:t>fo</a:t>
            </a:r>
            <a:r>
              <a:rPr lang="en-GB" dirty="0"/>
              <a:t>r their advice</a:t>
            </a:r>
          </a:p>
          <a:p>
            <a:pPr marL="0" indent="0" fontAlgn="auto">
              <a:lnSpc>
                <a:spcPct val="100000"/>
              </a:lnSpc>
              <a:spcBef>
                <a:spcPts val="0"/>
              </a:spcBef>
              <a:spcAft>
                <a:spcPts val="0"/>
              </a:spcAft>
              <a:buFont typeface="Arial" panose="020B0604020202020204" pitchFamily="34" charset="0"/>
              <a:buNone/>
              <a:defRPr/>
            </a:pPr>
            <a:endParaRPr lang="en-GB" b="1" dirty="0">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Do</a:t>
            </a:r>
          </a:p>
          <a:p>
            <a:pPr fontAlgn="auto">
              <a:lnSpc>
                <a:spcPct val="100000"/>
              </a:lnSpc>
              <a:spcBef>
                <a:spcPts val="0"/>
              </a:spcBef>
              <a:spcAft>
                <a:spcPts val="0"/>
              </a:spcAft>
              <a:defRPr/>
            </a:pPr>
            <a:r>
              <a:rPr lang="en-GB" dirty="0"/>
              <a:t>Include exercise/ physical activity in your residents care plan</a:t>
            </a:r>
          </a:p>
          <a:p>
            <a:pPr fontAlgn="auto">
              <a:lnSpc>
                <a:spcPct val="100000"/>
              </a:lnSpc>
              <a:spcBef>
                <a:spcPts val="0"/>
              </a:spcBef>
              <a:spcAft>
                <a:spcPts val="0"/>
              </a:spcAft>
              <a:defRPr/>
            </a:pPr>
            <a:r>
              <a:rPr lang="en-GB" dirty="0"/>
              <a:t>Check you resident is wearing supportive, well fitting shoes for exercise</a:t>
            </a:r>
          </a:p>
          <a:p>
            <a:pPr fontAlgn="auto">
              <a:lnSpc>
                <a:spcPct val="100000"/>
              </a:lnSpc>
              <a:spcBef>
                <a:spcPts val="0"/>
              </a:spcBef>
              <a:spcAft>
                <a:spcPts val="0"/>
              </a:spcAft>
              <a:defRPr/>
            </a:pPr>
            <a:r>
              <a:rPr lang="en-GB" dirty="0"/>
              <a:t>If using a support for standing exercises use a sturdy chair or wall rail</a:t>
            </a:r>
          </a:p>
          <a:p>
            <a:pPr fontAlgn="auto">
              <a:lnSpc>
                <a:spcPct val="100000"/>
              </a:lnSpc>
              <a:spcBef>
                <a:spcPts val="0"/>
              </a:spcBef>
              <a:spcAft>
                <a:spcPts val="0"/>
              </a:spcAft>
              <a:defRPr/>
            </a:pPr>
            <a:r>
              <a:rPr lang="en-GB" dirty="0"/>
              <a:t>Discuss with your residents GP if you have any concerns</a:t>
            </a:r>
          </a:p>
          <a:p>
            <a:pPr marL="0" indent="0" fontAlgn="auto">
              <a:lnSpc>
                <a:spcPct val="100000"/>
              </a:lnSpc>
              <a:spcBef>
                <a:spcPts val="0"/>
              </a:spcBef>
              <a:spcAft>
                <a:spcPts val="0"/>
              </a:spcAft>
              <a:buFont typeface="Arial" panose="020B0604020202020204" pitchFamily="34" charset="0"/>
              <a:buNone/>
              <a:defRPr/>
            </a:pPr>
            <a:endParaRPr lang="en-GB" dirty="0">
              <a:solidFill>
                <a:srgbClr val="000000"/>
              </a:solidFill>
            </a:endParaRPr>
          </a:p>
        </p:txBody>
      </p:sp>
      <p:sp>
        <p:nvSpPr>
          <p:cNvPr id="4101" name="TextBox 8">
            <a:extLst>
              <a:ext uri="{FF2B5EF4-FFF2-40B4-BE49-F238E27FC236}">
                <a16:creationId xmlns:a16="http://schemas.microsoft.com/office/drawing/2014/main" id="{CEB8E683-B78A-406F-9568-3339FA9FEA92}"/>
              </a:ext>
            </a:extLst>
          </p:cNvPr>
          <p:cNvSpPr txBox="1">
            <a:spLocks noChangeArrowheads="1"/>
          </p:cNvSpPr>
          <p:nvPr/>
        </p:nvSpPr>
        <p:spPr bwMode="auto">
          <a:xfrm>
            <a:off x="11055350" y="6642100"/>
            <a:ext cx="112082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dirty="0"/>
              <a:t>Version 3.1 20200828</a:t>
            </a:r>
          </a:p>
        </p:txBody>
      </p:sp>
      <p:pic>
        <p:nvPicPr>
          <p:cNvPr id="4102" name="Graphic 9" descr="Wave Gesture">
            <a:extLst>
              <a:ext uri="{FF2B5EF4-FFF2-40B4-BE49-F238E27FC236}">
                <a16:creationId xmlns:a16="http://schemas.microsoft.com/office/drawing/2014/main" id="{18EED21D-2878-4054-ACD8-161A15C0FF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250" y="180975"/>
            <a:ext cx="6461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A665FF-6CD9-4C98-95A9-827725A98632}"/>
              </a:ext>
            </a:extLst>
          </p:cNvPr>
          <p:cNvSpPr txBox="1"/>
          <p:nvPr/>
        </p:nvSpPr>
        <p:spPr>
          <a:xfrm>
            <a:off x="158216" y="811102"/>
            <a:ext cx="6920447" cy="6340197"/>
          </a:xfrm>
          <a:prstGeom prst="rect">
            <a:avLst/>
          </a:prstGeom>
          <a:noFill/>
        </p:spPr>
        <p:txBody>
          <a:bodyPr wrap="square">
            <a:spAutoFit/>
          </a:bodyPr>
          <a:lstStyle/>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Exercise and physical activity help residents to keep moving and prevent falls. It can also </a:t>
            </a:r>
            <a:r>
              <a:rPr lang="en-GB" sz="1400" b="1" dirty="0">
                <a:latin typeface="Arial" panose="020B0604020202020204" pitchFamily="34" charset="0"/>
                <a:cs typeface="Arial" panose="020B0604020202020204" pitchFamily="34" charset="0"/>
              </a:rPr>
              <a:t>improve mood and wellbeing</a:t>
            </a:r>
            <a:r>
              <a:rPr lang="en-GB" sz="1400" dirty="0">
                <a:latin typeface="Arial" panose="020B0604020202020204" pitchFamily="34" charset="0"/>
                <a:cs typeface="Arial" panose="020B0604020202020204" pitchFamily="34" charset="0"/>
              </a:rPr>
              <a:t>, prevent constipation, pressure sores, reduce weight gain and improve sleep. </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Some people don’t like exercise. </a:t>
            </a:r>
            <a:r>
              <a:rPr lang="en-GB" sz="1400" b="1" dirty="0">
                <a:latin typeface="Arial" panose="020B0604020202020204" pitchFamily="34" charset="0"/>
                <a:cs typeface="Arial" panose="020B0604020202020204" pitchFamily="34" charset="0"/>
              </a:rPr>
              <a:t>Activities such as gardening and walking are also great activities </a:t>
            </a:r>
            <a:r>
              <a:rPr lang="en-GB" sz="1400" dirty="0">
                <a:latin typeface="Arial" panose="020B0604020202020204" pitchFamily="34" charset="0"/>
                <a:cs typeface="Arial" panose="020B0604020202020204" pitchFamily="34" charset="0"/>
              </a:rPr>
              <a:t>for those who don’t enjoy exercise. Maintaining a </a:t>
            </a:r>
            <a:r>
              <a:rPr lang="en-GB" sz="1400" b="1" dirty="0">
                <a:latin typeface="Arial" panose="020B0604020202020204" pitchFamily="34" charset="0"/>
                <a:cs typeface="Arial" panose="020B0604020202020204" pitchFamily="34" charset="0"/>
              </a:rPr>
              <a:t>routine</a:t>
            </a:r>
            <a:r>
              <a:rPr lang="en-GB" sz="1400" dirty="0">
                <a:latin typeface="Arial" panose="020B0604020202020204" pitchFamily="34" charset="0"/>
                <a:cs typeface="Arial" panose="020B0604020202020204" pitchFamily="34" charset="0"/>
              </a:rPr>
              <a:t> is key</a:t>
            </a:r>
          </a:p>
          <a:p>
            <a:pPr eaLnBrk="1" fontAlgn="auto" hangingPunct="1">
              <a:spcBef>
                <a:spcPts val="0"/>
              </a:spcBef>
              <a:spcAft>
                <a:spcPts val="0"/>
              </a:spcAft>
              <a:defRPr/>
            </a:pPr>
            <a:endParaRPr lang="en-GB" sz="1400" b="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Simple things can help residents </a:t>
            </a:r>
            <a:r>
              <a:rPr lang="en-GB" sz="1400" b="1" dirty="0">
                <a:latin typeface="Arial" panose="020B0604020202020204" pitchFamily="34" charset="0"/>
                <a:cs typeface="Arial" panose="020B0604020202020204" pitchFamily="34" charset="0"/>
              </a:rPr>
              <a:t>move more </a:t>
            </a:r>
            <a:r>
              <a:rPr lang="en-GB" sz="1400" dirty="0">
                <a:latin typeface="Arial" panose="020B0604020202020204" pitchFamily="34" charset="0"/>
                <a:cs typeface="Arial" panose="020B0604020202020204" pitchFamily="34" charset="0"/>
              </a:rPr>
              <a:t>such as</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Walking to the dining room for meals and laying the table</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Sorting laundry</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Going outside to feed the birds</a:t>
            </a:r>
          </a:p>
          <a:p>
            <a:pPr marL="285750" indent="-285750" eaLnBrk="1" fontAlgn="auto" hangingPunct="1">
              <a:spcBef>
                <a:spcPts val="0"/>
              </a:spcBef>
              <a:spcAft>
                <a:spcPts val="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If someone is </a:t>
            </a:r>
            <a:r>
              <a:rPr lang="en-GB" sz="1400" b="1" dirty="0">
                <a:latin typeface="Arial" panose="020B0604020202020204" pitchFamily="34" charset="0"/>
                <a:cs typeface="Arial" panose="020B0604020202020204" pitchFamily="34" charset="0"/>
              </a:rPr>
              <a:t>isolating in their room </a:t>
            </a:r>
            <a:r>
              <a:rPr lang="en-GB" sz="1400" dirty="0">
                <a:latin typeface="Arial" panose="020B0604020202020204" pitchFamily="34" charset="0"/>
                <a:cs typeface="Arial" panose="020B0604020202020204" pitchFamily="34" charset="0"/>
              </a:rPr>
              <a:t>it is really important to encourage physical activity. This can be as simple as practicing standing up and sitting down again or chair based exercises.</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Residents who have had coronavirus or other illness may take some time to build up the amount of activity they can do. Healthcare professionals such as physiotherapists and occupational therapists can help – ask at your ‘weekly check in’</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People with learning disabilities are at increased risk of being overweight or obese compared to the general population. A balanced diet and </a:t>
            </a:r>
            <a:r>
              <a:rPr lang="en-GB" sz="1400" dirty="0">
                <a:latin typeface="Arial" panose="020B0604020202020204" pitchFamily="34" charset="0"/>
                <a:cs typeface="Arial" panose="020B0604020202020204" pitchFamily="34" charset="0"/>
                <a:hlinkClick r:id="rId9"/>
              </a:rPr>
              <a:t>keeping active </a:t>
            </a:r>
            <a:r>
              <a:rPr lang="en-GB" sz="1400" dirty="0">
                <a:latin typeface="Arial" panose="020B0604020202020204" pitchFamily="34" charset="0"/>
                <a:cs typeface="Arial" panose="020B0604020202020204" pitchFamily="34" charset="0"/>
              </a:rPr>
              <a:t>can help reduce obesity levels.</a:t>
            </a:r>
            <a:endParaRPr lang="en-GB" sz="1400" dirty="0">
              <a:highlight>
                <a:srgbClr val="FFFF00"/>
              </a:highlight>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Slight soreness in muscles the day after exercise is common. If you are concerned your resident doesn’t look well or is in pain during physical activities – stop and get advice from your resident’s physiotherapist or GP. </a:t>
            </a:r>
          </a:p>
          <a:p>
            <a:pPr eaLnBrk="1" fontAlgn="auto" hangingPunct="1">
              <a:spcBef>
                <a:spcPts val="0"/>
              </a:spcBef>
              <a:spcAft>
                <a:spcPts val="0"/>
              </a:spcAft>
              <a:defRPr/>
            </a:pPr>
            <a:endParaRPr lang="en-GB" sz="1400" dirty="0">
              <a:latin typeface="+mn-lt"/>
              <a:cs typeface="+mn-cs"/>
            </a:endParaRPr>
          </a:p>
          <a:p>
            <a:pPr eaLnBrk="1" fontAlgn="auto" hangingPunct="1">
              <a:spcBef>
                <a:spcPts val="0"/>
              </a:spcBef>
              <a:spcAft>
                <a:spcPts val="0"/>
              </a:spcAft>
              <a:defRPr/>
            </a:pPr>
            <a:endParaRPr lang="en-GB" sz="1400" dirty="0">
              <a:latin typeface="+mn-lt"/>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	Talking to relatives </a:t>
            </a:r>
          </a:p>
        </p:txBody>
      </p:sp>
      <p:pic>
        <p:nvPicPr>
          <p:cNvPr id="10" name="Picture 9" descr="A picture containing screenshot&#10;&#10;Description automatically generated">
            <a:extLst>
              <a:ext uri="{FF2B5EF4-FFF2-40B4-BE49-F238E27FC236}">
                <a16:creationId xmlns:a16="http://schemas.microsoft.com/office/drawing/2014/main" id="{50547346-7C2D-4B6B-B9CB-84B1C296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94" y="858815"/>
            <a:ext cx="4104006" cy="5799138"/>
          </a:xfrm>
          <a:prstGeom prst="rect">
            <a:avLst/>
          </a:prstGeom>
        </p:spPr>
      </p:pic>
      <p:sp>
        <p:nvSpPr>
          <p:cNvPr id="11" name="Content Placeholder 1">
            <a:extLst>
              <a:ext uri="{FF2B5EF4-FFF2-40B4-BE49-F238E27FC236}">
                <a16:creationId xmlns:a16="http://schemas.microsoft.com/office/drawing/2014/main" id="{8FA0C2BA-E59F-44B0-8E20-490A3D42FE82}"/>
              </a:ext>
            </a:extLst>
          </p:cNvPr>
          <p:cNvSpPr txBox="1">
            <a:spLocks/>
          </p:cNvSpPr>
          <p:nvPr/>
        </p:nvSpPr>
        <p:spPr>
          <a:xfrm>
            <a:off x="609601" y="1341195"/>
            <a:ext cx="5486399" cy="3789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dirty="0"/>
              <a:t>Conversations with relatives about COVID-19 can be challenging.</a:t>
            </a:r>
          </a:p>
          <a:p>
            <a:pPr marL="0" indent="0">
              <a:lnSpc>
                <a:spcPct val="100000"/>
              </a:lnSpc>
              <a:spcBef>
                <a:spcPts val="0"/>
              </a:spcBef>
              <a:buNone/>
            </a:pPr>
            <a:endParaRPr lang="en-GB" dirty="0"/>
          </a:p>
          <a:p>
            <a:pPr marL="0" indent="0">
              <a:lnSpc>
                <a:spcPct val="100000"/>
              </a:lnSpc>
              <a:spcBef>
                <a:spcPts val="0"/>
              </a:spcBef>
              <a:buNone/>
            </a:pPr>
            <a:r>
              <a:rPr lang="en-GB" b="1" dirty="0">
                <a:solidFill>
                  <a:schemeClr val="bg2"/>
                </a:solidFill>
              </a:rPr>
              <a:t>Think</a:t>
            </a:r>
            <a:r>
              <a:rPr lang="en-GB" dirty="0"/>
              <a:t> </a:t>
            </a:r>
          </a:p>
          <a:p>
            <a:pPr marL="0">
              <a:lnSpc>
                <a:spcPct val="100000"/>
              </a:lnSpc>
              <a:spcBef>
                <a:spcPts val="0"/>
              </a:spcBef>
            </a:pPr>
            <a:r>
              <a:rPr lang="en-GB" dirty="0"/>
              <a:t>What information do I need to tell the relative</a:t>
            </a:r>
          </a:p>
          <a:p>
            <a:pPr marL="0">
              <a:lnSpc>
                <a:spcPct val="100000"/>
              </a:lnSpc>
              <a:spcBef>
                <a:spcPts val="0"/>
              </a:spcBef>
            </a:pPr>
            <a:r>
              <a:rPr lang="en-GB" dirty="0"/>
              <a:t>How can I keep the language simple</a:t>
            </a:r>
          </a:p>
          <a:p>
            <a:pPr marL="0">
              <a:lnSpc>
                <a:spcPct val="100000"/>
              </a:lnSpc>
              <a:spcBef>
                <a:spcPts val="0"/>
              </a:spcBef>
            </a:pPr>
            <a:endParaRPr lang="en-GB" dirty="0"/>
          </a:p>
          <a:p>
            <a:pPr marL="0" indent="0">
              <a:lnSpc>
                <a:spcPct val="100000"/>
              </a:lnSpc>
              <a:spcBef>
                <a:spcPts val="0"/>
              </a:spcBef>
              <a:buNone/>
            </a:pPr>
            <a:r>
              <a:rPr lang="en-GB" b="1" dirty="0">
                <a:solidFill>
                  <a:schemeClr val="bg2"/>
                </a:solidFill>
              </a:rPr>
              <a:t>Ask</a:t>
            </a:r>
            <a:r>
              <a:rPr lang="en-GB" dirty="0"/>
              <a:t> </a:t>
            </a:r>
          </a:p>
          <a:p>
            <a:pPr marL="0">
              <a:lnSpc>
                <a:spcPct val="100000"/>
              </a:lnSpc>
              <a:spcBef>
                <a:spcPts val="0"/>
              </a:spcBef>
            </a:pPr>
            <a:r>
              <a:rPr lang="en-GB" dirty="0"/>
              <a:t>If the relative is ok to talk</a:t>
            </a:r>
          </a:p>
          <a:p>
            <a:pPr marL="0">
              <a:lnSpc>
                <a:spcPct val="100000"/>
              </a:lnSpc>
              <a:spcBef>
                <a:spcPts val="0"/>
              </a:spcBef>
            </a:pPr>
            <a:r>
              <a:rPr lang="en-GB" dirty="0"/>
              <a:t>What the relative already understands about their loved one</a:t>
            </a:r>
          </a:p>
          <a:p>
            <a:pPr marL="0">
              <a:lnSpc>
                <a:spcPct val="100000"/>
              </a:lnSpc>
              <a:spcBef>
                <a:spcPts val="0"/>
              </a:spcBef>
            </a:pPr>
            <a:r>
              <a:rPr lang="en-GB" dirty="0"/>
              <a:t>If they have any questions or need any other advice or support</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marL="0">
              <a:lnSpc>
                <a:spcPct val="100000"/>
              </a:lnSpc>
              <a:spcBef>
                <a:spcPts val="0"/>
              </a:spcBef>
            </a:pPr>
            <a:r>
              <a:rPr lang="en-GB" dirty="0"/>
              <a:t>Introduce yourself</a:t>
            </a:r>
          </a:p>
          <a:p>
            <a:pPr marL="0">
              <a:lnSpc>
                <a:spcPct val="100000"/>
              </a:lnSpc>
              <a:spcBef>
                <a:spcPts val="0"/>
              </a:spcBef>
            </a:pPr>
            <a:r>
              <a:rPr lang="en-GB" dirty="0"/>
              <a:t>Comfort and reassure</a:t>
            </a:r>
          </a:p>
          <a:p>
            <a:pPr marL="0">
              <a:lnSpc>
                <a:spcPct val="100000"/>
              </a:lnSpc>
              <a:spcBef>
                <a:spcPts val="0"/>
              </a:spcBef>
            </a:pPr>
            <a:r>
              <a:rPr lang="en-GB" dirty="0"/>
              <a:t>Allow for silence</a:t>
            </a:r>
          </a:p>
          <a:p>
            <a:pPr marL="0">
              <a:lnSpc>
                <a:spcPct val="100000"/>
              </a:lnSpc>
              <a:spcBef>
                <a:spcPts val="0"/>
              </a:spcBef>
            </a:pPr>
            <a:r>
              <a:rPr lang="en-GB" dirty="0"/>
              <a:t>Talk to colleagues afterwards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609601" y="5314523"/>
            <a:ext cx="5486399" cy="105792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bg2"/>
                </a:solidFill>
              </a:rPr>
              <a:t>Resources</a:t>
            </a:r>
          </a:p>
          <a:p>
            <a:pPr marL="0" indent="0">
              <a:lnSpc>
                <a:spcPct val="100000"/>
              </a:lnSpc>
              <a:spcBef>
                <a:spcPts val="0"/>
              </a:spcBef>
              <a:buNone/>
            </a:pPr>
            <a:r>
              <a:rPr lang="en-GB" sz="1200" dirty="0"/>
              <a:t>Real Talk </a:t>
            </a:r>
            <a:r>
              <a:rPr lang="en-GB" sz="1200" dirty="0">
                <a:hlinkClick r:id="rId4"/>
              </a:rPr>
              <a:t>evidence based advice about difficult conversations</a:t>
            </a:r>
            <a:endParaRPr lang="en-GB" sz="1200" dirty="0"/>
          </a:p>
          <a:p>
            <a:pPr marL="0" indent="0">
              <a:lnSpc>
                <a:spcPct val="100000"/>
              </a:lnSpc>
              <a:spcBef>
                <a:spcPts val="0"/>
              </a:spcBef>
              <a:buNone/>
            </a:pPr>
            <a:r>
              <a:rPr lang="en-GB" sz="1200" dirty="0" err="1"/>
              <a:t>VitalTalk</a:t>
            </a:r>
            <a:r>
              <a:rPr lang="en-GB" sz="1200" dirty="0"/>
              <a:t> </a:t>
            </a:r>
            <a:r>
              <a:rPr lang="en-GB" sz="1200" dirty="0">
                <a:hlinkClick r:id="rId5"/>
              </a:rPr>
              <a:t>COVID communication guide</a:t>
            </a:r>
            <a:endParaRPr lang="en-GB" sz="1200" dirty="0"/>
          </a:p>
          <a:p>
            <a:pPr marL="0" indent="0">
              <a:lnSpc>
                <a:spcPct val="100000"/>
              </a:lnSpc>
              <a:spcBef>
                <a:spcPts val="0"/>
              </a:spcBef>
              <a:buNone/>
            </a:pPr>
            <a:r>
              <a:rPr lang="en-GB" sz="1200" dirty="0"/>
              <a:t>Health Education England </a:t>
            </a:r>
            <a:r>
              <a:rPr lang="en-GB" sz="1200" u="sng" dirty="0">
                <a:hlinkClick r:id="rId6"/>
              </a:rPr>
              <a:t>materials and films</a:t>
            </a:r>
            <a:r>
              <a:rPr lang="en-GB" sz="1200" dirty="0"/>
              <a:t> to support staff through difficult conversations arising from COVID-19.</a:t>
            </a:r>
          </a:p>
          <a:p>
            <a:pPr marL="0" indent="0">
              <a:lnSpc>
                <a:spcPct val="100000"/>
              </a:lnSpc>
              <a:spcBef>
                <a:spcPts val="0"/>
              </a:spcBef>
              <a:buNone/>
            </a:pPr>
            <a:endParaRPr lang="en-GB" sz="1200" dirty="0"/>
          </a:p>
          <a:p>
            <a:pPr marL="0" indent="0">
              <a:lnSpc>
                <a:spcPct val="100000"/>
              </a:lnSpc>
              <a:spcBef>
                <a:spcPts val="0"/>
              </a:spcBef>
              <a:buNone/>
            </a:pPr>
            <a:endParaRPr lang="en-GB" sz="1200" dirty="0"/>
          </a:p>
        </p:txBody>
      </p:sp>
      <p:pic>
        <p:nvPicPr>
          <p:cNvPr id="15" name="Picture 2" descr="\\ims.gov.uk\data\Users\GBBULVD\BULHOME22\CWalton1\My Documents\My Pictures\Partnership-engagement-Dark-Pink.png">
            <a:extLst>
              <a:ext uri="{FF2B5EF4-FFF2-40B4-BE49-F238E27FC236}">
                <a16:creationId xmlns:a16="http://schemas.microsoft.com/office/drawing/2014/main" id="{49010412-EEC6-497F-8CE7-A693972DF5EA}"/>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1" y="548641"/>
            <a:ext cx="776418" cy="5788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F9737E-42E5-4312-95AB-AF15223027D0}"/>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461963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C96BB-5973-493A-8E9E-3014114B98CB}"/>
              </a:ext>
            </a:extLst>
          </p:cNvPr>
          <p:cNvSpPr>
            <a:spLocks noGrp="1"/>
          </p:cNvSpPr>
          <p:nvPr>
            <p:ph sz="quarter" idx="10"/>
          </p:nvPr>
        </p:nvSpPr>
        <p:spPr>
          <a:xfrm>
            <a:off x="248816" y="1138960"/>
            <a:ext cx="11709919" cy="2648097"/>
          </a:xfrm>
        </p:spPr>
        <p:txBody>
          <a:bodyPr>
            <a:noAutofit/>
          </a:bodyPr>
          <a:lstStyle/>
          <a:p>
            <a:pPr marL="0" indent="0">
              <a:lnSpc>
                <a:spcPct val="100000"/>
              </a:lnSpc>
              <a:spcBef>
                <a:spcPts val="0"/>
              </a:spcBef>
              <a:buNone/>
            </a:pPr>
            <a:r>
              <a:rPr lang="en-GB" sz="1200" dirty="0"/>
              <a:t>The national care home visiting guidance is here: </a:t>
            </a:r>
            <a:r>
              <a:rPr lang="en-GB" sz="1200" dirty="0">
                <a:hlinkClick r:id="rId3"/>
              </a:rPr>
              <a:t>https://www.gov.uk/government/publications/visiting-care-homes-during-coronavirus/update-on-policies-for-visiting-arrangements-in-care-homes</a:t>
            </a:r>
            <a:r>
              <a:rPr lang="en-GB" sz="1200" dirty="0"/>
              <a:t>. </a:t>
            </a:r>
          </a:p>
          <a:p>
            <a:pPr marL="0" indent="0">
              <a:lnSpc>
                <a:spcPct val="100000"/>
              </a:lnSpc>
              <a:buNone/>
            </a:pPr>
            <a:r>
              <a:rPr lang="en-GB" sz="1200" dirty="0"/>
              <a:t>Prior to visits being allowed in care homes in a local authority area, local authority public health and social care teams, on behalf of the director of public health, will assess the suitability of a specified level of visiting guidance for that area taking into account relevant infection and growth rates – </a:t>
            </a:r>
            <a:r>
              <a:rPr lang="en-GB" sz="1200" b="1" dirty="0"/>
              <a:t>please speak with your local authority commissioning team. </a:t>
            </a:r>
          </a:p>
          <a:p>
            <a:pPr marL="0" indent="0">
              <a:lnSpc>
                <a:spcPct val="100000"/>
              </a:lnSpc>
              <a:buNone/>
            </a:pPr>
            <a:endParaRPr lang="en-GB" sz="400" b="1" dirty="0"/>
          </a:p>
          <a:p>
            <a:pPr marL="0" indent="0">
              <a:lnSpc>
                <a:spcPct val="100000"/>
              </a:lnSpc>
              <a:spcBef>
                <a:spcPts val="0"/>
              </a:spcBef>
              <a:buNone/>
            </a:pPr>
            <a:r>
              <a:rPr lang="en-GB" sz="1200" dirty="0"/>
              <a:t>Care homes need to develop a </a:t>
            </a:r>
            <a:r>
              <a:rPr lang="en-GB" sz="1200" b="1" dirty="0"/>
              <a:t>local policy based on a local risk assessment</a:t>
            </a:r>
            <a:r>
              <a:rPr lang="en-GB" sz="1200" dirty="0"/>
              <a:t>. This policy will need to be </a:t>
            </a:r>
            <a:r>
              <a:rPr lang="en-GB" sz="1200" dirty="0">
                <a:hlinkClick r:id="rId4" action="ppaction://hlinksldjump"/>
              </a:rPr>
              <a:t>communicated/shared </a:t>
            </a:r>
            <a:r>
              <a:rPr lang="en-GB" sz="1200" dirty="0"/>
              <a:t>with residents and families so they know what to expect. </a:t>
            </a:r>
            <a:r>
              <a:rPr lang="en-GB" sz="1200" b="1" dirty="0"/>
              <a:t>Visiting restrictions </a:t>
            </a:r>
            <a:r>
              <a:rPr lang="en-GB" sz="1200" dirty="0"/>
              <a:t>will need to brought in if there is an outbreak in the home or a local lockdown. </a:t>
            </a:r>
            <a:r>
              <a:rPr lang="en-GB" sz="1200" dirty="0">
                <a:solidFill>
                  <a:srgbClr val="000000"/>
                </a:solidFill>
                <a:hlinkClick r:id="rId5" action="ppaction://hlinksldjump"/>
              </a:rPr>
              <a:t>Testing </a:t>
            </a:r>
            <a:r>
              <a:rPr lang="en-GB" sz="1200" dirty="0">
                <a:solidFill>
                  <a:srgbClr val="000000"/>
                </a:solidFill>
              </a:rPr>
              <a:t>of residents and staff, in combination with effective </a:t>
            </a:r>
            <a:r>
              <a:rPr lang="en-GB" sz="1200" dirty="0">
                <a:solidFill>
                  <a:srgbClr val="000000"/>
                </a:solidFill>
                <a:hlinkClick r:id="rId6" action="ppaction://hlinksldjump"/>
              </a:rPr>
              <a:t>infection control measures</a:t>
            </a:r>
            <a:r>
              <a:rPr lang="en-GB" sz="1200" dirty="0">
                <a:solidFill>
                  <a:srgbClr val="000000"/>
                </a:solidFill>
              </a:rPr>
              <a:t>, supports prevention and control of COVID--19 in care homes. </a:t>
            </a:r>
            <a:r>
              <a:rPr lang="en-GB" sz="1200" dirty="0"/>
              <a:t>You will need to check where visitors are coming from, e.g. area of high transmission.  </a:t>
            </a:r>
            <a:r>
              <a:rPr lang="en-GB" sz="1200" b="1" dirty="0"/>
              <a:t>Prior to each visit check that each visitor does not have </a:t>
            </a:r>
            <a:r>
              <a:rPr lang="en-GB" sz="1200" b="1" dirty="0">
                <a:hlinkClick r:id="rId7"/>
              </a:rPr>
              <a:t>symptoms of COVID-19 </a:t>
            </a:r>
            <a:r>
              <a:rPr lang="en-GB" sz="1200" b="1" dirty="0"/>
              <a:t>and they are not self-isolating.</a:t>
            </a:r>
          </a:p>
          <a:p>
            <a:pPr marL="0" indent="0">
              <a:lnSpc>
                <a:spcPct val="100000"/>
              </a:lnSpc>
              <a:spcBef>
                <a:spcPts val="0"/>
              </a:spcBef>
              <a:buNone/>
            </a:pPr>
            <a:endParaRPr lang="en-GB" sz="1200" dirty="0"/>
          </a:p>
          <a:p>
            <a:pPr marL="0" indent="0">
              <a:lnSpc>
                <a:spcPct val="100000"/>
              </a:lnSpc>
              <a:spcBef>
                <a:spcPts val="0"/>
              </a:spcBef>
              <a:buNone/>
            </a:pPr>
            <a:r>
              <a:rPr lang="en-GB" sz="1200" dirty="0"/>
              <a:t>The </a:t>
            </a:r>
            <a:r>
              <a:rPr lang="en-GB" sz="1200" b="1" dirty="0"/>
              <a:t>risks and benefits </a:t>
            </a:r>
            <a:r>
              <a:rPr lang="en-GB" sz="1200" dirty="0"/>
              <a:t>of visiting each resident need to be discussed with them and their families, where possible there should be only </a:t>
            </a:r>
            <a:r>
              <a:rPr lang="en-GB" sz="1200" b="1" dirty="0"/>
              <a:t>one consistent visitor </a:t>
            </a:r>
            <a:r>
              <a:rPr lang="en-GB" sz="1200" dirty="0"/>
              <a:t>per resident. For some residents, such as people with dementia or a learning disability there may be a case for allowing a family member to visit in order to </a:t>
            </a:r>
            <a:r>
              <a:rPr lang="en-GB" sz="1200" b="1" dirty="0"/>
              <a:t>reduce distress</a:t>
            </a:r>
            <a:endParaRPr lang="en-GB" dirty="0"/>
          </a:p>
        </p:txBody>
      </p:sp>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1487799" y="242124"/>
            <a:ext cx="8756073" cy="611649"/>
          </a:xfrm>
        </p:spPr>
        <p:txBody>
          <a:bodyPr>
            <a:normAutofit/>
          </a:bodyPr>
          <a:lstStyle/>
          <a:p>
            <a:r>
              <a:rPr lang="en-GB" dirty="0"/>
              <a:t>Enabling care home visits</a:t>
            </a:r>
          </a:p>
        </p:txBody>
      </p:sp>
      <p:pic>
        <p:nvPicPr>
          <p:cNvPr id="6" name="Graphic 5" descr="Wave Gesture">
            <a:extLst>
              <a:ext uri="{FF2B5EF4-FFF2-40B4-BE49-F238E27FC236}">
                <a16:creationId xmlns:a16="http://schemas.microsoft.com/office/drawing/2014/main" id="{0ABB34BC-FC9F-4C35-A339-688ED8D5AD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106" y="34547"/>
            <a:ext cx="819226" cy="819226"/>
          </a:xfrm>
          <a:prstGeom prst="rect">
            <a:avLst/>
          </a:prstGeom>
        </p:spPr>
      </p:pic>
      <p:sp>
        <p:nvSpPr>
          <p:cNvPr id="3" name="TextBox 2">
            <a:extLst>
              <a:ext uri="{FF2B5EF4-FFF2-40B4-BE49-F238E27FC236}">
                <a16:creationId xmlns:a16="http://schemas.microsoft.com/office/drawing/2014/main" id="{3ED7C8B6-928B-44BC-8506-8986E82D3A41}"/>
              </a:ext>
            </a:extLst>
          </p:cNvPr>
          <p:cNvSpPr txBox="1"/>
          <p:nvPr/>
        </p:nvSpPr>
        <p:spPr>
          <a:xfrm>
            <a:off x="9013369" y="3938220"/>
            <a:ext cx="3071829" cy="2677656"/>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Home Provider Alliance </a:t>
            </a:r>
            <a:r>
              <a:rPr lang="en-GB" sz="1200" dirty="0">
                <a:solidFill>
                  <a:prstClr val="black"/>
                </a:solidFill>
                <a:latin typeface="Arial" panose="020B0604020202020204" pitchFamily="34" charset="0"/>
                <a:cs typeface="Arial" panose="020B0604020202020204" pitchFamily="34" charset="0"/>
                <a:hlinkClick r:id="rId10"/>
              </a:rPr>
              <a:t>visitors protocol</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British Geriatric Society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care home guidance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MHA booklet 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visiting a relative with dementia</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Autistic Society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social stories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help someone understand the situation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guidelines 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4"/>
              </a:rPr>
              <a:t>visiting at the end of life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guidelines on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5"/>
              </a:rPr>
              <a:t>hospital visitors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A0E8F552-B265-42FE-B3E3-123212BEF114}"/>
              </a:ext>
            </a:extLst>
          </p:cNvPr>
          <p:cNvSpPr/>
          <p:nvPr/>
        </p:nvSpPr>
        <p:spPr>
          <a:xfrm>
            <a:off x="233264" y="3709272"/>
            <a:ext cx="8780105" cy="2648097"/>
          </a:xfrm>
          <a:prstGeom prst="rect">
            <a:avLst/>
          </a:prstGeom>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tips</a:t>
            </a:r>
          </a:p>
          <a:p>
            <a:pPr marL="285750" lvl="0" indent="-285750">
              <a:lnSpc>
                <a:spcPct val="140000"/>
              </a:lnSpc>
              <a:buFont typeface="Arial" panose="020B0604020202020204" pitchFamily="34" charset="0"/>
              <a:buChar char="•"/>
              <a:defRPr/>
            </a:pPr>
            <a:r>
              <a:rPr lang="en-GB" sz="1200" dirty="0">
                <a:latin typeface="Arial" panose="020B0604020202020204" pitchFamily="34" charset="0"/>
                <a:cs typeface="Arial" panose="020B0604020202020204" pitchFamily="34" charset="0"/>
              </a:rPr>
              <a:t>Some residents may find maintaining social distancing difficult to understand or</a:t>
            </a:r>
            <a:r>
              <a:rPr lang="en-GB" sz="1200" b="1" dirty="0">
                <a:latin typeface="Arial" panose="020B0604020202020204" pitchFamily="34" charset="0"/>
                <a:cs typeface="Arial" panose="020B0604020202020204" pitchFamily="34" charset="0"/>
              </a:rPr>
              <a:t> distressing </a:t>
            </a:r>
            <a:r>
              <a:rPr lang="en-GB" sz="1200" dirty="0">
                <a:latin typeface="Arial" panose="020B0604020202020204" pitchFamily="34" charset="0"/>
                <a:cs typeface="Arial" panose="020B0604020202020204" pitchFamily="34" charset="0"/>
              </a:rPr>
              <a:t>– explain this to the resident and reassure them prior to and during the visit. Simple language, pictures or social stories may help</a:t>
            </a:r>
          </a:p>
          <a:p>
            <a:pPr marL="285750" lvl="0" indent="-285750">
              <a:lnSpc>
                <a:spcPct val="140000"/>
              </a:lnSpc>
              <a:buFont typeface="Arial" panose="020B0604020202020204" pitchFamily="34" charset="0"/>
              <a:buChar cha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Create a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visiting appointment system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ensure a manageable number of visitors (dependant on space and staffing) and ensure a record of visitors is kept. Check if the </a:t>
            </a:r>
            <a:r>
              <a:rPr lang="en-GB" sz="1200" dirty="0">
                <a:solidFill>
                  <a:prstClr val="black"/>
                </a:solidFill>
                <a:latin typeface="Arial" panose="020B0604020202020204" pitchFamily="34" charset="0"/>
                <a:cs typeface="Arial" panose="020B0604020202020204" pitchFamily="34" charset="0"/>
              </a:rPr>
              <a:t>visitor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bringing a gift – wipeable gifts may be acceptable</a:t>
            </a:r>
            <a:endParaRPr lang="en-GB" sz="1200" dirty="0">
              <a:solidFill>
                <a:prstClr val="black"/>
              </a:solidFill>
              <a:latin typeface="Arial" panose="020B0604020202020204" pitchFamily="34" charset="0"/>
              <a:cs typeface="Arial" panose="020B0604020202020204" pitchFamily="34" charset="0"/>
            </a:endParaRPr>
          </a:p>
          <a:p>
            <a:pPr marL="285750" lvl="0" indent="-285750">
              <a:lnSpc>
                <a:spcPct val="140000"/>
              </a:lnSpc>
              <a:buFont typeface="Arial" panose="020B0604020202020204" pitchFamily="34" charset="0"/>
              <a:buChar char="•"/>
              <a:defRPr/>
            </a:pPr>
            <a:r>
              <a:rPr lang="en-GB" sz="1200" dirty="0">
                <a:solidFill>
                  <a:prstClr val="black"/>
                </a:solidFill>
                <a:latin typeface="Arial" panose="020B0604020202020204" pitchFamily="34" charset="0"/>
                <a:cs typeface="Arial" panose="020B0604020202020204" pitchFamily="34" charset="0"/>
              </a:rPr>
              <a:t>Where possible visits should happen </a:t>
            </a:r>
            <a:r>
              <a:rPr lang="en-GB" sz="1200" b="1" dirty="0">
                <a:solidFill>
                  <a:prstClr val="black"/>
                </a:solidFill>
                <a:latin typeface="Arial" panose="020B0604020202020204" pitchFamily="34" charset="0"/>
                <a:cs typeface="Arial" panose="020B0604020202020204" pitchFamily="34" charset="0"/>
              </a:rPr>
              <a:t>outdoors</a:t>
            </a:r>
            <a:r>
              <a:rPr lang="en-GB" sz="1200" dirty="0">
                <a:solidFill>
                  <a:prstClr val="black"/>
                </a:solidFill>
                <a:latin typeface="Arial" panose="020B0604020202020204" pitchFamily="34" charset="0"/>
                <a:cs typeface="Arial" panose="020B0604020202020204" pitchFamily="34" charset="0"/>
              </a:rPr>
              <a:t> (with visitors going directly to the garden) or via a </a:t>
            </a:r>
            <a:r>
              <a:rPr lang="en-GB" sz="1200" b="1" dirty="0">
                <a:solidFill>
                  <a:prstClr val="black"/>
                </a:solidFill>
                <a:latin typeface="Arial" panose="020B0604020202020204" pitchFamily="34" charset="0"/>
                <a:cs typeface="Arial" panose="020B0604020202020204" pitchFamily="34" charset="0"/>
              </a:rPr>
              <a:t>ground floor window. </a:t>
            </a:r>
            <a:r>
              <a:rPr lang="en-GB" sz="1200" dirty="0">
                <a:solidFill>
                  <a:prstClr val="black"/>
                </a:solidFill>
                <a:latin typeface="Arial" panose="020B0604020202020204" pitchFamily="34" charset="0"/>
                <a:cs typeface="Arial" panose="020B0604020202020204" pitchFamily="34" charset="0"/>
              </a:rPr>
              <a:t>Relevant social distancing, PPE and infection control measures  (e.g. wipeable chairs) will apply</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indoor visit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required e.g. for end of life, visitors should provided with suitable PPE. Where possible use a separate entrance and exit, </a:t>
            </a:r>
            <a:r>
              <a:rPr lang="en-GB" sz="1200" dirty="0">
                <a:solidFill>
                  <a:prstClr val="black"/>
                </a:solidFill>
                <a:latin typeface="Arial" panose="020B0604020202020204" pitchFamily="34" charset="0"/>
                <a:cs typeface="Arial" panose="020B0604020202020204" pitchFamily="34" charset="0"/>
              </a:rPr>
              <a:t>use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one way system and plan the most direct route to a residents room avoiding communal spaces. </a:t>
            </a:r>
            <a:endPar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panose="020B0604020202020204" pitchFamily="34" charset="0"/>
                <a:cs typeface="Arial" panose="020B0604020202020204" pitchFamily="34" charset="0"/>
              </a:rPr>
              <a:t>Strongly encourage visitors to </a:t>
            </a:r>
            <a:r>
              <a:rPr lang="en-GB" sz="1200" b="1" dirty="0">
                <a:solidFill>
                  <a:prstClr val="black"/>
                </a:solidFill>
                <a:latin typeface="Arial" panose="020B0604020202020204" pitchFamily="34" charset="0"/>
                <a:cs typeface="Arial" panose="020B0604020202020204" pitchFamily="34" charset="0"/>
              </a:rPr>
              <a:t>maintain social distancing </a:t>
            </a:r>
            <a:r>
              <a:rPr lang="en-GB" sz="1200" dirty="0">
                <a:solidFill>
                  <a:prstClr val="black"/>
                </a:solidFill>
                <a:latin typeface="Arial" panose="020B0604020202020204" pitchFamily="34" charset="0"/>
                <a:cs typeface="Arial" panose="020B0604020202020204" pitchFamily="34" charset="0"/>
              </a:rPr>
              <a:t>wherever possible.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BCA910C-E8BE-42F2-B003-66ED1ECD85B4}"/>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98580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315092" y="351596"/>
            <a:ext cx="9174823" cy="611649"/>
          </a:xfrm>
        </p:spPr>
        <p:txBody>
          <a:bodyPr/>
          <a:lstStyle/>
          <a:p>
            <a:r>
              <a:rPr lang="en-GB" dirty="0"/>
              <a:t>Advance Care Planning and Coordinate </a:t>
            </a:r>
            <a:br>
              <a:rPr lang="en-GB" dirty="0"/>
            </a:br>
            <a:r>
              <a:rPr lang="en-GB" dirty="0"/>
              <a:t>My Care (CMC)  </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609601" y="142648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blanket policy of Advanced Care Planning/Coordinate My Care/Do Not Attempt Resuscitation is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proposed.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Conversations around end of life are challenging, particularly in these difficult times. Residents may want to express their wishes in relation to what care they want if they become unwell.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Open and sympathetic communication with residents and those important to them enables care wishes to be expressed. It is important that people do not feel pressurised in to such conversations and decisions before they are ready.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 care planning discussions should be documented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Coordinate My Care so that urgent care services can view the persons wishes.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can start their own plan through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my CMC</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family or staff support. That initiated work is then checked, edited and signed off by an appropriate health care professional making it visible to all appropriate users including Urgent Care Services. Alternatively, Nursing Homes can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register</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use CMC directly.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1">
            <a:extLst>
              <a:ext uri="{FF2B5EF4-FFF2-40B4-BE49-F238E27FC236}">
                <a16:creationId xmlns:a16="http://schemas.microsoft.com/office/drawing/2014/main" id="{AB852191-91D0-4308-9A13-0A874997B1D7}"/>
              </a:ext>
            </a:extLst>
          </p:cNvPr>
          <p:cNvSpPr txBox="1">
            <a:spLocks/>
          </p:cNvSpPr>
          <p:nvPr/>
        </p:nvSpPr>
        <p:spPr>
          <a:xfrm>
            <a:off x="6400802" y="1426479"/>
            <a:ext cx="5181599" cy="4378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the person have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ACP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 plan which could be put onto CMC?</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not, could the resident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support</a:t>
            </a:r>
            <a:r>
              <a:rPr lang="en-GB" dirty="0"/>
              <a:t>ed</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start a plan in My CMC?</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Could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care home register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CMC to help create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plans for approval by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GPs or other senior clinicians?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 if they would like to talk about their wishes and preferences if they become unwell. Involve those who matter to them in conversations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 if their advance care planning discussions can be shared through a CMC care plan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 clinicians in creating CMC plans from existing advance care plans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Help residents (that wish</a:t>
            </a:r>
            <a:r>
              <a:rPr lang="en-GB" dirty="0">
                <a:solidFill>
                  <a:srgbClr val="000000"/>
                </a:solidFill>
              </a:rPr>
              <a:t> to)</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complete a My CMC plan to be approved by their GP</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 with GP/community nurses and palliative care teams to finalise and approve plans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ACP discussions with new residents and their loved ones when they are admitted.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8FBED2A9-567A-4E3C-8CA8-85D15633928C}"/>
              </a:ext>
            </a:extLst>
          </p:cNvPr>
          <p:cNvSpPr txBox="1">
            <a:spLocks/>
          </p:cNvSpPr>
          <p:nvPr/>
        </p:nvSpPr>
        <p:spPr>
          <a:xfrm>
            <a:off x="609600" y="5350425"/>
            <a:ext cx="5181599" cy="134875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MyCMC</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Guide for care home staff</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contact: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coordinatemycare@nhs.net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020 7811 8513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Getting a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CMC log on</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training including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5 minute video</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 of Life Care: Support during COVID-19: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Guide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HIN guide to support care homes implement CMC: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Guide</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E40BBC80-3BAD-4FCE-829E-3BC4CE7D710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01" y="279896"/>
            <a:ext cx="516136" cy="516136"/>
          </a:xfrm>
          <a:prstGeom prst="rect">
            <a:avLst/>
          </a:prstGeom>
        </p:spPr>
      </p:pic>
      <p:sp>
        <p:nvSpPr>
          <p:cNvPr id="9" name="TextBox 8">
            <a:extLst>
              <a:ext uri="{FF2B5EF4-FFF2-40B4-BE49-F238E27FC236}">
                <a16:creationId xmlns:a16="http://schemas.microsoft.com/office/drawing/2014/main" id="{2201F119-5DBE-4B8F-A27A-5B4590DF194F}"/>
              </a:ext>
            </a:extLst>
          </p:cNvPr>
          <p:cNvSpPr txBox="1"/>
          <p:nvPr/>
        </p:nvSpPr>
        <p:spPr>
          <a:xfrm>
            <a:off x="11106446" y="6630221"/>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948584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p:txBody>
          <a:bodyPr/>
          <a:lstStyle/>
          <a:p>
            <a:r>
              <a:rPr lang="en-GB" dirty="0"/>
              <a:t>	Supporting care in the last days of life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548641"/>
            <a:ext cx="470932" cy="515631"/>
          </a:xfrm>
          <a:prstGeom prst="rect">
            <a:avLst/>
          </a:prstGeom>
        </p:spPr>
      </p:pic>
      <p:sp>
        <p:nvSpPr>
          <p:cNvPr id="12" name="Content Placeholder 1">
            <a:extLst>
              <a:ext uri="{FF2B5EF4-FFF2-40B4-BE49-F238E27FC236}">
                <a16:creationId xmlns:a16="http://schemas.microsoft.com/office/drawing/2014/main" id="{3A87F08A-3AAC-49F2-96C2-EFABD27B2B2F}"/>
              </a:ext>
            </a:extLst>
          </p:cNvPr>
          <p:cNvSpPr txBox="1">
            <a:spLocks/>
          </p:cNvSpPr>
          <p:nvPr/>
        </p:nvSpPr>
        <p:spPr>
          <a:xfrm>
            <a:off x="6257677" y="1253527"/>
            <a:ext cx="5726799" cy="5134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b="1" dirty="0">
                <a:solidFill>
                  <a:schemeClr val="accent1"/>
                </a:solidFill>
              </a:rPr>
              <a:t>Think </a:t>
            </a:r>
          </a:p>
          <a:p>
            <a:pPr>
              <a:spcBef>
                <a:spcPts val="0"/>
              </a:spcBef>
              <a:defRPr/>
            </a:pPr>
            <a:r>
              <a:rPr lang="en-GB" dirty="0">
                <a:solidFill>
                  <a:srgbClr val="000000"/>
                </a:solidFill>
              </a:rPr>
              <a:t>Have we contacted the family?</a:t>
            </a:r>
          </a:p>
          <a:p>
            <a:pPr>
              <a:spcBef>
                <a:spcPts val="0"/>
              </a:spcBef>
              <a:defRPr/>
            </a:pPr>
            <a:r>
              <a:rPr lang="en-GB" dirty="0">
                <a:solidFill>
                  <a:srgbClr val="000000"/>
                </a:solidFill>
              </a:rPr>
              <a:t>Does the resident have a CMC plan? – what are the resident’s wishes and preferences?</a:t>
            </a:r>
          </a:p>
          <a:p>
            <a:pPr>
              <a:spcBef>
                <a:spcPts val="0"/>
              </a:spcBef>
              <a:defRPr/>
            </a:pPr>
            <a:r>
              <a:rPr lang="en-GB" dirty="0"/>
              <a:t>Have you considered the spiritual needs of residents and their families?</a:t>
            </a:r>
            <a:endParaRPr lang="en-GB" dirty="0">
              <a:solidFill>
                <a:srgbClr val="000000"/>
              </a:solidFill>
            </a:endParaRPr>
          </a:p>
          <a:p>
            <a:pPr marL="0" lvl="0" indent="0">
              <a:spcBef>
                <a:spcPts val="0"/>
              </a:spcBef>
              <a:buNone/>
              <a:defRPr/>
            </a:pPr>
            <a:endParaRPr lang="en-GB" dirty="0">
              <a:solidFill>
                <a:srgbClr val="000000"/>
              </a:solidFill>
            </a:endParaRPr>
          </a:p>
          <a:p>
            <a:pPr marL="0" lvl="0" indent="0">
              <a:spcBef>
                <a:spcPts val="0"/>
              </a:spcBef>
              <a:buNone/>
              <a:defRPr/>
            </a:pPr>
            <a:r>
              <a:rPr lang="en-GB" b="1" dirty="0">
                <a:solidFill>
                  <a:schemeClr val="accent1"/>
                </a:solidFill>
              </a:rPr>
              <a:t>Do </a:t>
            </a:r>
          </a:p>
          <a:p>
            <a:pPr>
              <a:spcBef>
                <a:spcPts val="0"/>
              </a:spcBef>
              <a:defRPr/>
            </a:pPr>
            <a:r>
              <a:rPr lang="en-GB" dirty="0"/>
              <a:t>Do we have the medication needed to help relieve symptoms (e.g. pain, nausea, breathlessness)?</a:t>
            </a:r>
          </a:p>
          <a:p>
            <a:pPr>
              <a:spcBef>
                <a:spcPts val="0"/>
              </a:spcBef>
              <a:defRPr/>
            </a:pPr>
            <a:r>
              <a:rPr lang="en-GB" dirty="0"/>
              <a:t>Can I make the resident more comfortable - are they in pain (look or grimacing), are they anxious (can make breathlessness worse)</a:t>
            </a:r>
          </a:p>
          <a:p>
            <a:pPr>
              <a:spcBef>
                <a:spcPts val="0"/>
              </a:spcBef>
              <a:defRPr/>
            </a:pPr>
            <a:r>
              <a:rPr lang="en-GB" dirty="0"/>
              <a:t>Can I use a cool flannel around face to help with fever and breathlessness. Sitting up in bed and opening a window can also help. Portable fans are </a:t>
            </a:r>
            <a:r>
              <a:rPr lang="en-GB" b="1" dirty="0"/>
              <a:t>not recommended</a:t>
            </a:r>
          </a:p>
          <a:p>
            <a:pPr>
              <a:spcBef>
                <a:spcPts val="0"/>
              </a:spcBef>
              <a:defRPr/>
            </a:pPr>
            <a:r>
              <a:rPr lang="en-GB" dirty="0"/>
              <a:t>If the person can still swallow honey and lemon in warm water or sucking hard sweets can help with coughing</a:t>
            </a:r>
          </a:p>
          <a:p>
            <a:pPr>
              <a:spcBef>
                <a:spcPts val="0"/>
              </a:spcBef>
              <a:defRPr/>
            </a:pPr>
            <a:r>
              <a:rPr lang="en-GB" dirty="0"/>
              <a:t>If having a full wash is too disruptive washing hands face and bottom can feel refreshing</a:t>
            </a:r>
          </a:p>
          <a:p>
            <a:pPr marL="0" indent="0">
              <a:spcBef>
                <a:spcPts val="0"/>
              </a:spcBef>
              <a:buNone/>
              <a:defRPr/>
            </a:pPr>
            <a:endParaRPr lang="en-GB" b="1" dirty="0">
              <a:solidFill>
                <a:schemeClr val="accent1"/>
              </a:solidFill>
            </a:endParaRPr>
          </a:p>
          <a:p>
            <a:pPr marL="0" lvl="0" indent="0">
              <a:spcBef>
                <a:spcPts val="0"/>
              </a:spcBef>
              <a:buNone/>
              <a:defRPr/>
            </a:pPr>
            <a:r>
              <a:rPr lang="en-GB" b="1" dirty="0">
                <a:solidFill>
                  <a:schemeClr val="accent1"/>
                </a:solidFill>
              </a:rPr>
              <a:t>Ask </a:t>
            </a:r>
          </a:p>
          <a:p>
            <a:pPr>
              <a:spcBef>
                <a:spcPts val="0"/>
              </a:spcBef>
              <a:defRPr/>
            </a:pPr>
            <a:r>
              <a:rPr lang="en-GB" dirty="0">
                <a:solidFill>
                  <a:srgbClr val="000000"/>
                </a:solidFill>
              </a:rPr>
              <a:t>The family and resident if they want to connect using technology</a:t>
            </a:r>
          </a:p>
          <a:p>
            <a:pPr>
              <a:spcBef>
                <a:spcPts val="0"/>
              </a:spcBef>
              <a:defRPr/>
            </a:pPr>
            <a:r>
              <a:rPr lang="en-GB" dirty="0">
                <a:solidFill>
                  <a:srgbClr val="000000"/>
                </a:solidFill>
              </a:rPr>
              <a:t>The GP or palliative care team or 111 if urgent for advice about symptom control and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4077DE3B-159F-4254-8E23-21DCCDCADF44}"/>
              </a:ext>
            </a:extLst>
          </p:cNvPr>
          <p:cNvSpPr txBox="1">
            <a:spLocks/>
          </p:cNvSpPr>
          <p:nvPr/>
        </p:nvSpPr>
        <p:spPr>
          <a:xfrm>
            <a:off x="685758" y="5270817"/>
            <a:ext cx="5248566" cy="126061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lvl="0" indent="0">
              <a:spcBef>
                <a:spcPts val="0"/>
              </a:spcBef>
              <a:buNone/>
              <a:defRPr/>
            </a:pPr>
            <a:r>
              <a:rPr lang="en-GB" sz="1200" dirty="0">
                <a:solidFill>
                  <a:srgbClr val="000000"/>
                </a:solidFill>
              </a:rPr>
              <a:t>Guidance on visitors for people in their last days of life: </a:t>
            </a:r>
            <a:r>
              <a:rPr lang="en-GB" sz="1200" dirty="0">
                <a:solidFill>
                  <a:srgbClr val="000000"/>
                </a:solidFill>
                <a:hlinkClick r:id="rId4"/>
              </a:rPr>
              <a:t>Guide</a:t>
            </a:r>
            <a:endParaRPr lang="en-GB" sz="1200" dirty="0">
              <a:solidFill>
                <a:srgbClr val="000000"/>
              </a:solidFill>
            </a:endParaRPr>
          </a:p>
          <a:p>
            <a:pPr marL="0" indent="0">
              <a:spcBef>
                <a:spcPts val="0"/>
              </a:spcBef>
              <a:buNone/>
              <a:defRPr/>
            </a:pPr>
            <a:r>
              <a:rPr lang="en-GB" sz="1200" dirty="0"/>
              <a:t>End of Life Care: Support during COVID-19: </a:t>
            </a:r>
            <a:r>
              <a:rPr lang="en-GB" sz="1200" dirty="0">
                <a:hlinkClick r:id="rId5"/>
              </a:rPr>
              <a:t>Guide</a:t>
            </a:r>
            <a:endParaRPr lang="en-GB" sz="1200" dirty="0"/>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to care: </a:t>
            </a:r>
            <a:r>
              <a:rPr lang="en-GB" sz="1200" dirty="0">
                <a:solidFill>
                  <a:srgbClr val="000000"/>
                </a:solidFill>
                <a:hlinkClick r:id="rId6"/>
              </a:rPr>
              <a:t>E</a:t>
            </a:r>
            <a:r>
              <a:rPr kumimoji="0" lang="en-GB" sz="1200" b="0" i="0" u="none" strike="noStrike" kern="1200" cap="none" spc="0" normalizeH="0" baseline="0" noProof="0" dirty="0" err="1">
                <a:ln>
                  <a:noFill/>
                </a:ln>
                <a:solidFill>
                  <a:srgbClr val="000000"/>
                </a:solidFill>
                <a:effectLst/>
                <a:uLnTx/>
                <a:uFillTx/>
                <a:hlinkClick r:id="rId6"/>
              </a:rPr>
              <a:t>nd</a:t>
            </a:r>
            <a:r>
              <a:rPr kumimoji="0" lang="en-GB" sz="1200" b="0" i="0" u="none" strike="noStrike" kern="1200" cap="none" spc="0" normalizeH="0" baseline="0" noProof="0" dirty="0">
                <a:ln>
                  <a:noFill/>
                </a:ln>
                <a:solidFill>
                  <a:srgbClr val="000000"/>
                </a:solidFill>
                <a:effectLst/>
                <a:uLnTx/>
                <a:uFillTx/>
                <a:hlinkClick r:id="rId6"/>
              </a:rPr>
              <a:t> of life care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Royal College of GPs COVID: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End of Life Care in community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NICE COVID-19 rapid guidelines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managing symptoms in community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spcBef>
                <a:spcPts val="0"/>
              </a:spcBef>
              <a:buNone/>
              <a:defRPr/>
            </a:pPr>
            <a:r>
              <a:rPr lang="en-GB" sz="1200" dirty="0">
                <a:hlinkClick r:id="rId9"/>
              </a:rPr>
              <a:t>End of Lifecare for People with Learning Disabilities</a:t>
            </a:r>
            <a:endParaRPr lang="en-GB" sz="1200" dirty="0"/>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525084-2AE7-447F-A012-AFD54E9F7051}"/>
              </a:ext>
            </a:extLst>
          </p:cNvPr>
          <p:cNvSpPr txBox="1"/>
          <p:nvPr/>
        </p:nvSpPr>
        <p:spPr>
          <a:xfrm>
            <a:off x="609601" y="1259877"/>
            <a:ext cx="5322072" cy="3970318"/>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residents will have expressed their wishes to not go to hospital and to stay in the care home and made as comfortable as possible when they are dying.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lang="en-GB" sz="1400" dirty="0">
                <a:solidFill>
                  <a:srgbClr val="000000"/>
                </a:solidFill>
                <a:latin typeface="Arial" panose="020B0604020202020204" pitchFamily="34" charset="0"/>
                <a:cs typeface="Arial" panose="020B0604020202020204" pitchFamily="34" charset="0"/>
              </a:rPr>
              <a:t>A family member is able to </a:t>
            </a:r>
            <a:r>
              <a:rPr lang="en-GB" sz="1400" b="1" dirty="0">
                <a:solidFill>
                  <a:srgbClr val="000000"/>
                </a:solidFill>
                <a:latin typeface="Arial" panose="020B0604020202020204" pitchFamily="34" charset="0"/>
                <a:cs typeface="Arial" panose="020B0604020202020204" pitchFamily="34" charset="0"/>
              </a:rPr>
              <a:t>visit their relative </a:t>
            </a:r>
            <a:r>
              <a:rPr lang="en-GB" sz="1400" dirty="0">
                <a:solidFill>
                  <a:srgbClr val="000000"/>
                </a:solidFill>
                <a:latin typeface="Arial" panose="020B0604020202020204" pitchFamily="34" charset="0"/>
                <a:cs typeface="Arial" panose="020B0604020202020204" pitchFamily="34" charset="0"/>
              </a:rPr>
              <a:t>who is dying. If they are unable to visit, they be can supported to connect using technology.</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Common symptoms at the end of life are fever, cough, breathlessness, </a:t>
            </a:r>
            <a:r>
              <a:rPr lang="en-GB" sz="1400" dirty="0">
                <a:solidFill>
                  <a:srgbClr val="000000"/>
                </a:solidFill>
                <a:latin typeface="Arial" panose="020B0604020202020204" pitchFamily="34" charset="0"/>
                <a:cs typeface="Arial" panose="020B0604020202020204" pitchFamily="34" charset="0"/>
              </a:rPr>
              <a:t>confusion, agitation</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pain. People are often more sleepy, agitated and can lose their desire to eat and drink.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Breathing can sound noisy when someone is dying – due to secretions, medicine can be given to help.</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people can become agitated or distressed when dying – provide reassurance and things the person would find comforting e.g. music.</a:t>
            </a:r>
          </a:p>
        </p:txBody>
      </p:sp>
      <p:sp>
        <p:nvSpPr>
          <p:cNvPr id="10" name="TextBox 9">
            <a:extLst>
              <a:ext uri="{FF2B5EF4-FFF2-40B4-BE49-F238E27FC236}">
                <a16:creationId xmlns:a16="http://schemas.microsoft.com/office/drawing/2014/main" id="{B1BD6E8A-919D-43BA-92B9-5BEEDCE98F38}"/>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11558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3C74F9-3444-4951-A3B6-E428ED361E2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8692">
                    <a:lumMod val="60000"/>
                    <a:lumOff val="40000"/>
                  </a:srgbClr>
                </a:solidFill>
                <a:effectLst/>
                <a:uLnTx/>
                <a:uFillTx/>
                <a:latin typeface="Arial" charset="0"/>
                <a:cs typeface="Arial" charset="0"/>
              </a:rPr>
              <a:t>Presentation title</a:t>
            </a:r>
            <a:endPar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endParaRPr>
          </a:p>
        </p:txBody>
      </p:sp>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9" y="200882"/>
            <a:ext cx="4955415" cy="1178044"/>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6096000" y="616040"/>
            <a:ext cx="7019925" cy="15257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t>Your direct line to </a:t>
            </a:r>
            <a:b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br>
            <a: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t>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70295" y="1789342"/>
            <a:ext cx="5181599" cy="4544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NHS 111 Starline service will provide you with fast access to a clinical team who can give you the advice and medical input you need to care for your resident instead of having to call 999 and transfer your resident to hospital.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1" dirty="0">
                <a:solidFill>
                  <a:prstClr val="black"/>
                </a:solidFill>
              </a:rPr>
              <a:t>This service has been relaunched to ensure that you are receiving an enhanced level of support as care providers.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noProof="0" dirty="0">
                <a:solidFill>
                  <a:prstClr val="black"/>
                </a:solidFill>
              </a:rPr>
              <a:t>It is not intended to replace your support locally but when you cannot speak to your GP or Community Support team NHS 111 can help.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t>There is a national COVID-19 111 service but in London, care home staff concerned about a resident who may have COVID-19 symptoms are being asked to call </a:t>
            </a:r>
            <a:r>
              <a:rPr lang="en-GB" sz="1200" b="1" dirty="0"/>
              <a:t>NHS 111 Star*6 </a:t>
            </a:r>
            <a:r>
              <a:rPr lang="en-GB" sz="1200" dirty="0"/>
              <a:t>for faster access to urgent advice from a senior clinician if they cannot get through to the resident’s own GP.</a:t>
            </a:r>
          </a:p>
          <a:p>
            <a:pPr marL="0" indent="0">
              <a:buNone/>
            </a:pPr>
            <a:r>
              <a:rPr lang="en-GB" sz="1200" dirty="0"/>
              <a:t>Be</a:t>
            </a:r>
            <a:r>
              <a:rPr lang="en-GB" dirty="0"/>
              <a:t>f</a:t>
            </a:r>
            <a:r>
              <a:rPr lang="en-GB" sz="1200" dirty="0"/>
              <a:t>ore calling, record observations where possible: Date of first symptoms, blood pressure, </a:t>
            </a:r>
            <a:r>
              <a:rPr lang="en-GB" sz="1200" u="sng" dirty="0">
                <a:hlinkClick r:id="rId4">
                  <a:extLst>
                    <a:ext uri="{A12FA001-AC4F-418D-AE19-62706E023703}">
                      <ahyp:hlinkClr xmlns:ahyp="http://schemas.microsoft.com/office/drawing/2018/hyperlinkcolor" val="tx"/>
                    </a:ext>
                  </a:extLst>
                </a:hlinkClick>
              </a:rPr>
              <a:t>pulse</a:t>
            </a:r>
            <a:r>
              <a:rPr lang="en-GB" sz="1200" dirty="0"/>
              <a:t> </a:t>
            </a:r>
            <a:r>
              <a:rPr lang="en-GB" sz="1200" u="sng" dirty="0">
                <a:hlinkClick r:id="rId5">
                  <a:extLst>
                    <a:ext uri="{A12FA001-AC4F-418D-AE19-62706E023703}">
                      <ahyp:hlinkClr xmlns:ahyp="http://schemas.microsoft.com/office/drawing/2018/hyperlinkcolor" val="tx"/>
                    </a:ext>
                  </a:extLst>
                </a:hlinkClick>
              </a:rPr>
              <a:t>respiratory rate</a:t>
            </a:r>
            <a:r>
              <a:rPr lang="en-GB" sz="1200" dirty="0"/>
              <a:t> and temperature (refer to thermometer instructions). If there is a care plan for your resident, for example a CMC or DNAR plan, please have access to it. </a:t>
            </a:r>
          </a:p>
          <a:p>
            <a:pPr marL="0" indent="0">
              <a:buNone/>
            </a:pPr>
            <a:r>
              <a:rPr lang="en-GB" altLang="en-US" sz="1200" b="1" dirty="0">
                <a:ea typeface="Calibri" panose="020F0502020204030204" pitchFamily="34" charset="0"/>
              </a:rPr>
              <a:t>NHS Diabetes Advice Line </a:t>
            </a:r>
            <a:r>
              <a:rPr lang="en-GB" altLang="en-US" sz="1200" dirty="0">
                <a:ea typeface="Calibri" panose="020F0502020204030204" pitchFamily="34" charset="0"/>
              </a:rPr>
              <a:t>provides urgent clinical advice for people who are unwell and manage their diabetes with insulin. It is available by dialling</a:t>
            </a:r>
            <a:r>
              <a:rPr lang="en-GB" altLang="en-US" sz="1200" b="1" dirty="0">
                <a:ea typeface="Calibri" panose="020F0502020204030204" pitchFamily="34" charset="0"/>
              </a:rPr>
              <a:t> 0345 123 2399 or 111*6, Monday to Friday from 9am – 6pm.</a:t>
            </a:r>
            <a:endParaRPr lang="en-GB" altLang="en-US" sz="1200" dirty="0"/>
          </a:p>
          <a:p>
            <a:pPr marL="0" indent="0">
              <a:buNone/>
            </a:pPr>
            <a:endParaRPr lang="en-GB" dirty="0"/>
          </a:p>
          <a:p>
            <a:pPr marL="0" indent="0">
              <a:buNone/>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Content Placeholder 4">
            <a:extLst>
              <a:ext uri="{FF2B5EF4-FFF2-40B4-BE49-F238E27FC236}">
                <a16:creationId xmlns:a16="http://schemas.microsoft.com/office/drawing/2014/main" id="{90A2C893-354E-4360-BF48-0DB7B6FB1EFF}"/>
              </a:ext>
            </a:extLst>
          </p:cNvPr>
          <p:cNvPicPr>
            <a:picLocks noGrp="1" noChangeAspect="1"/>
          </p:cNvPicPr>
          <p:nvPr>
            <p:ph sz="quarter" idx="10"/>
          </p:nvPr>
        </p:nvPicPr>
        <p:blipFill rotWithShape="1">
          <a:blip r:embed="rId6"/>
          <a:srcRect t="40985" b="14931"/>
          <a:stretch/>
        </p:blipFill>
        <p:spPr>
          <a:xfrm>
            <a:off x="5451894" y="1847252"/>
            <a:ext cx="6508963" cy="4144732"/>
          </a:xfrm>
          <a:prstGeom prst="rect">
            <a:avLst/>
          </a:prstGeom>
        </p:spPr>
      </p:pic>
      <p:sp>
        <p:nvSpPr>
          <p:cNvPr id="2" name="Rectangle 1">
            <a:extLst>
              <a:ext uri="{FF2B5EF4-FFF2-40B4-BE49-F238E27FC236}">
                <a16:creationId xmlns:a16="http://schemas.microsoft.com/office/drawing/2014/main" id="{6088DAE5-BE08-4973-B39A-24D2BCCDC1B3}"/>
              </a:ext>
            </a:extLst>
          </p:cNvPr>
          <p:cNvSpPr/>
          <p:nvPr/>
        </p:nvSpPr>
        <p:spPr>
          <a:xfrm>
            <a:off x="11106446" y="6642556"/>
            <a:ext cx="1085554" cy="215444"/>
          </a:xfrm>
          <a:prstGeom prst="rect">
            <a:avLst/>
          </a:prstGeom>
        </p:spPr>
        <p:txBody>
          <a:bodyPr wrap="none">
            <a:spAutoFit/>
          </a:bodyPr>
          <a:lstStyle/>
          <a:p>
            <a:r>
              <a:rPr lang="en-GB" sz="800" dirty="0"/>
              <a:t>Version 3.1 20200828</a:t>
            </a:r>
          </a:p>
        </p:txBody>
      </p:sp>
    </p:spTree>
    <p:extLst>
      <p:ext uri="{BB962C8B-B14F-4D97-AF65-F5344CB8AC3E}">
        <p14:creationId xmlns:p14="http://schemas.microsoft.com/office/powerpoint/2010/main" val="64241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35787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	Expected and unexpected deaths</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869576" y="6198029"/>
            <a:ext cx="10730753" cy="47361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bg2"/>
                </a:solidFill>
              </a:rPr>
              <a:t>Resources</a:t>
            </a:r>
          </a:p>
          <a:p>
            <a:pPr marL="0" lvl="0" indent="0">
              <a:lnSpc>
                <a:spcPct val="115000"/>
              </a:lnSpc>
              <a:spcBef>
                <a:spcPts val="0"/>
              </a:spcBef>
              <a:spcAft>
                <a:spcPts val="600"/>
              </a:spcAft>
              <a:buNone/>
            </a:pPr>
            <a:r>
              <a:rPr lang="en-GB" sz="1200" dirty="0">
                <a:solidFill>
                  <a:srgbClr val="000000"/>
                </a:solidFill>
                <a:ea typeface="Arial" panose="020B0604020202020204" pitchFamily="34" charset="0"/>
                <a:cs typeface="Times New Roman" panose="02020603050405020304" pitchFamily="18" charset="0"/>
              </a:rPr>
              <a:t>	*Special Edition of Care After Death: </a:t>
            </a:r>
            <a:r>
              <a:rPr lang="en-GB" sz="1200" dirty="0">
                <a:solidFill>
                  <a:srgbClr val="000000"/>
                </a:solidFill>
                <a:ea typeface="Arial" panose="020B0604020202020204" pitchFamily="34" charset="0"/>
                <a:cs typeface="Times New Roman" panose="02020603050405020304" pitchFamily="18" charset="0"/>
                <a:hlinkClick r:id="rId3"/>
              </a:rPr>
              <a:t>Registered Nurse Verification of Expected Adult Death (</a:t>
            </a:r>
            <a:r>
              <a:rPr lang="en-GB" sz="1200" dirty="0" err="1">
                <a:solidFill>
                  <a:srgbClr val="000000"/>
                </a:solidFill>
                <a:ea typeface="Arial" panose="020B0604020202020204" pitchFamily="34" charset="0"/>
                <a:cs typeface="Times New Roman" panose="02020603050405020304" pitchFamily="18" charset="0"/>
                <a:hlinkClick r:id="rId3"/>
              </a:rPr>
              <a:t>RNVoEAD</a:t>
            </a:r>
            <a:r>
              <a:rPr lang="en-GB" sz="1200" dirty="0">
                <a:solidFill>
                  <a:srgbClr val="000000"/>
                </a:solidFill>
                <a:ea typeface="Arial" panose="020B0604020202020204" pitchFamily="34" charset="0"/>
                <a:cs typeface="Times New Roman" panose="02020603050405020304" pitchFamily="18" charset="0"/>
                <a:hlinkClick r:id="rId3"/>
              </a:rPr>
              <a:t>) guidance</a:t>
            </a:r>
            <a:endParaRPr lang="en-GB" sz="1200" dirty="0"/>
          </a:p>
          <a:p>
            <a:pPr marL="0" indent="0">
              <a:lnSpc>
                <a:spcPct val="100000"/>
              </a:lnSpc>
              <a:spcBef>
                <a:spcPts val="0"/>
              </a:spcBef>
              <a:buNone/>
            </a:pPr>
            <a:endParaRPr lang="en-GB" sz="1200" b="1" dirty="0">
              <a:solidFill>
                <a:schemeClr val="bg2"/>
              </a:solidFill>
            </a:endParaRPr>
          </a:p>
          <a:p>
            <a:pPr marL="0" indent="0">
              <a:lnSpc>
                <a:spcPct val="100000"/>
              </a:lnSpc>
              <a:spcBef>
                <a:spcPts val="0"/>
              </a:spcBef>
              <a:buNone/>
            </a:pPr>
            <a:endParaRPr lang="en-GB" sz="1200" dirty="0"/>
          </a:p>
        </p:txBody>
      </p:sp>
      <p:sp>
        <p:nvSpPr>
          <p:cNvPr id="10" name="object 40">
            <a:extLst>
              <a:ext uri="{FF2B5EF4-FFF2-40B4-BE49-F238E27FC236}">
                <a16:creationId xmlns:a16="http://schemas.microsoft.com/office/drawing/2014/main" id="{34F62302-DD70-4C29-97C4-5B72A7E403E0}"/>
              </a:ext>
            </a:extLst>
          </p:cNvPr>
          <p:cNvSpPr/>
          <p:nvPr/>
        </p:nvSpPr>
        <p:spPr>
          <a:xfrm>
            <a:off x="625246" y="302611"/>
            <a:ext cx="591311" cy="51511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Content Placeholder 1">
            <a:extLst>
              <a:ext uri="{FF2B5EF4-FFF2-40B4-BE49-F238E27FC236}">
                <a16:creationId xmlns:a16="http://schemas.microsoft.com/office/drawing/2014/main" id="{8EEFEA26-4E6C-45C0-B958-9485CFC4FEA5}"/>
              </a:ext>
            </a:extLst>
          </p:cNvPr>
          <p:cNvSpPr txBox="1">
            <a:spLocks/>
          </p:cNvSpPr>
          <p:nvPr/>
        </p:nvSpPr>
        <p:spPr>
          <a:xfrm>
            <a:off x="421014" y="969693"/>
            <a:ext cx="5674986" cy="3904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b="1" dirty="0"/>
              <a:t>What is an expected death?</a:t>
            </a:r>
          </a:p>
          <a:p>
            <a:pPr marL="0" indent="0">
              <a:lnSpc>
                <a:spcPct val="100000"/>
              </a:lnSpc>
              <a:spcBef>
                <a:spcPts val="0"/>
              </a:spcBef>
              <a:buFont typeface="Arial" panose="020B0604020202020204" pitchFamily="34" charset="0"/>
              <a:buNone/>
            </a:pPr>
            <a:endParaRPr lang="en-GB" b="1" dirty="0"/>
          </a:p>
          <a:p>
            <a:pPr>
              <a:lnSpc>
                <a:spcPct val="100000"/>
              </a:lnSpc>
              <a:spcBef>
                <a:spcPts val="0"/>
              </a:spcBef>
            </a:pPr>
            <a:r>
              <a:rPr lang="en-GB" dirty="0"/>
              <a:t>An expected death is the result of </a:t>
            </a:r>
            <a:r>
              <a:rPr lang="en-GB" b="1" dirty="0"/>
              <a:t>acute or gradual deterioration in the patient’s health and often due to advanced disease and terminal illness</a:t>
            </a:r>
            <a:r>
              <a:rPr lang="en-GB" dirty="0"/>
              <a:t>. For example, a person having an expected death due to metastatic cancer and unrelated to COVID-19 </a:t>
            </a:r>
          </a:p>
          <a:p>
            <a:pPr>
              <a:lnSpc>
                <a:spcPct val="100000"/>
              </a:lnSpc>
              <a:spcBef>
                <a:spcPts val="0"/>
              </a:spcBef>
            </a:pPr>
            <a:r>
              <a:rPr lang="en-GB" dirty="0"/>
              <a:t>A patient diagnosed with COVID-19 who is being treated in the community with end of life care plans in place, would be an expected COVID-19 death and should be managed according to their end of life care plan. This will include patients with confirmed COVID-19 who have been discharged from Hospital to a care home with an end of life plan.</a:t>
            </a:r>
          </a:p>
          <a:p>
            <a:pPr marL="0" indent="0">
              <a:lnSpc>
                <a:spcPct val="100000"/>
              </a:lnSpc>
              <a:spcBef>
                <a:spcPts val="0"/>
              </a:spcBef>
              <a:buNone/>
            </a:pPr>
            <a:endParaRPr lang="en-GB" b="1" dirty="0"/>
          </a:p>
          <a:p>
            <a:pPr>
              <a:lnSpc>
                <a:spcPct val="100000"/>
              </a:lnSpc>
              <a:spcBef>
                <a:spcPts val="0"/>
              </a:spcBef>
              <a:buFont typeface="Wingdings" panose="05000000000000000000" pitchFamily="2" charset="2"/>
              <a:buChar char="ü"/>
            </a:pPr>
            <a:r>
              <a:rPr lang="en-GB" b="1" dirty="0">
                <a:solidFill>
                  <a:schemeClr val="bg2"/>
                </a:solidFill>
              </a:rPr>
              <a:t>During core practice hours: call the person’s registered general practice </a:t>
            </a:r>
          </a:p>
          <a:p>
            <a:pPr>
              <a:lnSpc>
                <a:spcPct val="100000"/>
              </a:lnSpc>
              <a:spcBef>
                <a:spcPts val="0"/>
              </a:spcBef>
              <a:buFont typeface="Wingdings" panose="05000000000000000000" pitchFamily="2" charset="2"/>
              <a:buChar char="ü"/>
            </a:pPr>
            <a:endParaRPr lang="en-GB" b="1" dirty="0">
              <a:solidFill>
                <a:schemeClr val="bg2"/>
              </a:solidFill>
            </a:endParaRPr>
          </a:p>
          <a:p>
            <a:pPr>
              <a:lnSpc>
                <a:spcPct val="100000"/>
              </a:lnSpc>
              <a:spcBef>
                <a:spcPts val="0"/>
              </a:spcBef>
              <a:buFont typeface="Wingdings" panose="05000000000000000000" pitchFamily="2" charset="2"/>
              <a:buChar char="ü"/>
            </a:pPr>
            <a:r>
              <a:rPr lang="en-GB" b="1" dirty="0">
                <a:solidFill>
                  <a:schemeClr val="bg2"/>
                </a:solidFill>
              </a:rPr>
              <a:t>Outside of core practice hours: call NHS 111*6</a:t>
            </a:r>
          </a:p>
          <a:p>
            <a:pPr marL="0" indent="0">
              <a:lnSpc>
                <a:spcPct val="100000"/>
              </a:lnSpc>
              <a:spcBef>
                <a:spcPts val="0"/>
              </a:spcBef>
              <a:buNone/>
            </a:pPr>
            <a:endParaRPr lang="en-GB" u="sng" dirty="0">
              <a:solidFill>
                <a:schemeClr val="bg2"/>
              </a:solidFill>
            </a:endParaRP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
        <p:nvSpPr>
          <p:cNvPr id="14" name="Content Placeholder 1">
            <a:extLst>
              <a:ext uri="{FF2B5EF4-FFF2-40B4-BE49-F238E27FC236}">
                <a16:creationId xmlns:a16="http://schemas.microsoft.com/office/drawing/2014/main" id="{07580885-65AE-4C51-B809-72413CD70339}"/>
              </a:ext>
            </a:extLst>
          </p:cNvPr>
          <p:cNvSpPr txBox="1">
            <a:spLocks/>
          </p:cNvSpPr>
          <p:nvPr/>
        </p:nvSpPr>
        <p:spPr>
          <a:xfrm>
            <a:off x="6188467" y="969693"/>
            <a:ext cx="5674986" cy="412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dirty="0"/>
              <a:t>What is an unexpected death?</a:t>
            </a:r>
          </a:p>
          <a:p>
            <a:pPr marL="0" indent="0">
              <a:lnSpc>
                <a:spcPct val="100000"/>
              </a:lnSpc>
              <a:spcBef>
                <a:spcPts val="0"/>
              </a:spcBef>
              <a:buNone/>
            </a:pPr>
            <a:endParaRPr lang="en-GB" b="1" dirty="0"/>
          </a:p>
          <a:p>
            <a:pPr>
              <a:lnSpc>
                <a:spcPct val="100000"/>
              </a:lnSpc>
              <a:spcBef>
                <a:spcPts val="0"/>
              </a:spcBef>
            </a:pPr>
            <a:r>
              <a:rPr lang="en-GB" dirty="0"/>
              <a:t>These are deaths where the resident has </a:t>
            </a:r>
            <a:r>
              <a:rPr lang="en-GB" b="1" dirty="0"/>
              <a:t>died suddenly or without the cause being expected</a:t>
            </a:r>
            <a:r>
              <a:rPr lang="en-GB" dirty="0"/>
              <a:t> due to illness, or where the cause is unknown. This will include all cases where the death may be due to accident, apparent suicide, violent act and any other death that is not medically expected</a:t>
            </a:r>
          </a:p>
          <a:p>
            <a:pPr>
              <a:lnSpc>
                <a:spcPct val="100000"/>
              </a:lnSpc>
              <a:spcBef>
                <a:spcPts val="0"/>
              </a:spcBef>
            </a:pPr>
            <a:endParaRPr lang="en-GB" b="1" dirty="0">
              <a:solidFill>
                <a:srgbClr val="00B050"/>
              </a:solidFill>
            </a:endParaRPr>
          </a:p>
          <a:p>
            <a:pPr>
              <a:lnSpc>
                <a:spcPct val="100000"/>
              </a:lnSpc>
              <a:spcBef>
                <a:spcPts val="0"/>
              </a:spcBef>
              <a:buFont typeface="Wingdings" panose="05000000000000000000" pitchFamily="2" charset="2"/>
              <a:buChar char="ü"/>
            </a:pPr>
            <a:r>
              <a:rPr lang="en-GB" b="1" dirty="0">
                <a:solidFill>
                  <a:schemeClr val="bg2"/>
                </a:solidFill>
              </a:rPr>
              <a:t>Call NHS111*6</a:t>
            </a:r>
            <a:endParaRPr lang="en-GB" dirty="0">
              <a:solidFill>
                <a:schemeClr val="bg2"/>
              </a:solidFill>
            </a:endParaRPr>
          </a:p>
        </p:txBody>
      </p:sp>
      <p:sp>
        <p:nvSpPr>
          <p:cNvPr id="4" name="TextBox 3">
            <a:extLst>
              <a:ext uri="{FF2B5EF4-FFF2-40B4-BE49-F238E27FC236}">
                <a16:creationId xmlns:a16="http://schemas.microsoft.com/office/drawing/2014/main" id="{3CD2F9A8-E90B-4409-A300-DAF6D1175055}"/>
              </a:ext>
            </a:extLst>
          </p:cNvPr>
          <p:cNvSpPr txBox="1"/>
          <p:nvPr/>
        </p:nvSpPr>
        <p:spPr>
          <a:xfrm>
            <a:off x="421015" y="4747534"/>
            <a:ext cx="11442438" cy="1384995"/>
          </a:xfrm>
          <a:prstGeom prst="rect">
            <a:avLst/>
          </a:prstGeom>
          <a:noFill/>
          <a:ln w="19050">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Verification of Death </a:t>
            </a:r>
            <a:r>
              <a:rPr lang="en-GB" sz="1400" dirty="0">
                <a:latin typeface="Arial" panose="020B0604020202020204" pitchFamily="34" charset="0"/>
                <a:cs typeface="Arial" panose="020B0604020202020204" pitchFamily="34" charset="0"/>
              </a:rPr>
              <a:t>will need to be completed in the home soon after death. This can be done either by suitably trained Health Care Professional, such a registered nurse in the care home who has completed the correct training*, or another suitably trained Health Care Professional available to visit (</a:t>
            </a:r>
            <a:r>
              <a:rPr lang="en-GB" sz="1400" i="1" dirty="0" err="1">
                <a:latin typeface="Arial" panose="020B0604020202020204" pitchFamily="34" charset="0"/>
                <a:cs typeface="Arial" panose="020B0604020202020204" pitchFamily="34" charset="0"/>
              </a:rPr>
              <a:t>eg.</a:t>
            </a:r>
            <a:r>
              <a:rPr lang="en-GB" sz="1400" i="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district/community nurse).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Learning Disabilities Mortality Review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Programme was set up to review every death of a person with a learning disability over the age of 4. You can find out more about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and notify the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that someone has died </a:t>
            </a:r>
            <a:r>
              <a:rPr lang="en-GB" sz="1400" u="sng" dirty="0">
                <a:latin typeface="Arial" panose="020B0604020202020204" pitchFamily="34" charset="0"/>
                <a:cs typeface="Arial" panose="020B0604020202020204" pitchFamily="34" charset="0"/>
                <a:hlinkClick r:id="rId5"/>
              </a:rPr>
              <a:t>here</a:t>
            </a:r>
            <a:r>
              <a:rPr lang="en-GB" sz="14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6CB41C46-3540-4643-B4FD-74F555B0EB0D}"/>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223366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436585"/>
            <a:ext cx="11442439" cy="1180306"/>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	Verification of death: national guidance</a:t>
            </a:r>
          </a:p>
        </p:txBody>
      </p:sp>
      <p:pic>
        <p:nvPicPr>
          <p:cNvPr id="15" name="Picture 14">
            <a:extLst>
              <a:ext uri="{FF2B5EF4-FFF2-40B4-BE49-F238E27FC236}">
                <a16:creationId xmlns:a16="http://schemas.microsoft.com/office/drawing/2014/main" id="{3C4A7663-279A-426A-8BCF-8EA985C52A1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1297" y="386691"/>
            <a:ext cx="435154" cy="435154"/>
          </a:xfrm>
          <a:prstGeom prst="rect">
            <a:avLst/>
          </a:prstGeom>
        </p:spPr>
      </p:pic>
      <p:sp>
        <p:nvSpPr>
          <p:cNvPr id="3" name="TextBox 2">
            <a:extLst>
              <a:ext uri="{FF2B5EF4-FFF2-40B4-BE49-F238E27FC236}">
                <a16:creationId xmlns:a16="http://schemas.microsoft.com/office/drawing/2014/main" id="{496EF116-1CBC-4EC4-81EF-8663A15FFD10}"/>
              </a:ext>
            </a:extLst>
          </p:cNvPr>
          <p:cNvSpPr txBox="1"/>
          <p:nvPr/>
        </p:nvSpPr>
        <p:spPr>
          <a:xfrm>
            <a:off x="483870" y="1120676"/>
            <a:ext cx="11224260"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national guidance on verification of death can be found here: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https://www.gov.uk/government/publications/coronavirus-covid-19-verification-of-death-in-times-of-emergency/coronavirus-covid-19-verifying-death-in-times-of-emergency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guidance covers deaths in care homes (under community settings) which are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expected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 confirmed and unconfirmed COVID-19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guidance states that “verification of death is performed by professionals trained to do so in line with their employers’ policies (for example medical practitioners, registered nurses or paramedics) or by others with remote clinical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Equipment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assist verification of death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Pen torch or mobile phone torch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Stethoscope (optional)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Watch or digital watch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Appropriate personal protective equipment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Process of verification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this period of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Check the identity of the person – for example photo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Record the full name, date of birth, address, NHS number and, ideally, next of kin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The time of death is recorded as the time at which verification criteria are fulfilled.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remote clinical support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During core practice hours call the residents GP. Out of hours call NHS111*6  where a clinician will provide remote support to work through the process</a:t>
            </a:r>
          </a:p>
        </p:txBody>
      </p:sp>
      <p:sp>
        <p:nvSpPr>
          <p:cNvPr id="9" name="TextBox 8">
            <a:extLst>
              <a:ext uri="{FF2B5EF4-FFF2-40B4-BE49-F238E27FC236}">
                <a16:creationId xmlns:a16="http://schemas.microsoft.com/office/drawing/2014/main" id="{B7B43C6A-27F0-428E-B2C6-B5354EEF731E}"/>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76235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957378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	Care after death: using PPE and IPC</a:t>
            </a:r>
          </a:p>
        </p:txBody>
      </p:sp>
      <p:sp>
        <p:nvSpPr>
          <p:cNvPr id="10" name="object 40">
            <a:extLst>
              <a:ext uri="{FF2B5EF4-FFF2-40B4-BE49-F238E27FC236}">
                <a16:creationId xmlns:a16="http://schemas.microsoft.com/office/drawing/2014/main" id="{34F62302-DD70-4C29-97C4-5B72A7E403E0}"/>
              </a:ext>
            </a:extLst>
          </p:cNvPr>
          <p:cNvSpPr/>
          <p:nvPr/>
        </p:nvSpPr>
        <p:spPr>
          <a:xfrm>
            <a:off x="625246" y="493381"/>
            <a:ext cx="591311" cy="51511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Content Placeholder 1">
            <a:extLst>
              <a:ext uri="{FF2B5EF4-FFF2-40B4-BE49-F238E27FC236}">
                <a16:creationId xmlns:a16="http://schemas.microsoft.com/office/drawing/2014/main" id="{B1B9E8D6-8829-4D13-9B79-7B6DD25162D9}"/>
              </a:ext>
            </a:extLst>
          </p:cNvPr>
          <p:cNvSpPr txBox="1">
            <a:spLocks/>
          </p:cNvSpPr>
          <p:nvPr/>
        </p:nvSpPr>
        <p:spPr>
          <a:xfrm>
            <a:off x="609601" y="1185251"/>
            <a:ext cx="11231550" cy="4250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rgbClr val="000000"/>
                </a:solidFill>
                <a:ea typeface="Arial" panose="020B0604020202020204" pitchFamily="34" charset="0"/>
              </a:rPr>
              <a:t>If the deceased person has suspected or confirmed COVID-19:</a:t>
            </a:r>
            <a:endParaRPr lang="en-GB" dirty="0">
              <a:solidFill>
                <a:srgbClr val="000000"/>
              </a:solidFill>
              <a:ea typeface="Arial" panose="020B0604020202020204" pitchFamily="34" charset="0"/>
            </a:endParaRPr>
          </a:p>
          <a:p>
            <a:pPr marL="0" indent="0">
              <a:lnSpc>
                <a:spcPct val="100000"/>
              </a:lnSpc>
              <a:spcBef>
                <a:spcPts val="0"/>
              </a:spcBef>
              <a:buNone/>
            </a:pPr>
            <a:endParaRPr lang="en-GB"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PPE should be used, consisting of disposable plastic apron, disposable plastic gloves and a fluid-resistant surgical mask. Click on this </a:t>
            </a:r>
            <a:r>
              <a:rPr lang="en-GB" dirty="0">
                <a:solidFill>
                  <a:srgbClr val="000000"/>
                </a:solidFill>
                <a:ea typeface="Arial" panose="020B0604020202020204" pitchFamily="34" charset="0"/>
                <a:hlinkClick r:id="rId4"/>
              </a:rPr>
              <a:t>link</a:t>
            </a:r>
            <a:r>
              <a:rPr lang="en-GB" dirty="0">
                <a:solidFill>
                  <a:srgbClr val="000000"/>
                </a:solidFill>
                <a:ea typeface="Arial" panose="020B0604020202020204" pitchFamily="34" charset="0"/>
              </a:rPr>
              <a:t> for more information</a:t>
            </a:r>
          </a:p>
          <a:p>
            <a:pPr>
              <a:lnSpc>
                <a:spcPct val="100000"/>
              </a:lnSpc>
              <a:spcBef>
                <a:spcPts val="0"/>
              </a:spcBef>
            </a:pPr>
            <a:endParaRPr lang="en-GB"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Ensure that all residents maintain a distance of at least two metres, or are in another room from the deceased person and avoid all non-essential staff contact with the deceased to minimise risk of exposure</a:t>
            </a:r>
          </a:p>
          <a:p>
            <a:pPr>
              <a:lnSpc>
                <a:spcPct val="100000"/>
              </a:lnSpc>
              <a:spcBef>
                <a:spcPts val="0"/>
              </a:spcBef>
            </a:pPr>
            <a:endParaRPr lang="en-GB"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If a member of staff does need to provide care for the deceased, this should be kept to a minimum</a:t>
            </a:r>
          </a:p>
          <a:p>
            <a:pPr>
              <a:lnSpc>
                <a:spcPct val="100000"/>
              </a:lnSpc>
              <a:spcBef>
                <a:spcPts val="0"/>
              </a:spcBef>
            </a:pPr>
            <a:endParaRPr lang="en-GB"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You should follow the usual processes for dealing with a death in your care home, ensuring that infection prevention and control measures are implemented</a:t>
            </a:r>
          </a:p>
          <a:p>
            <a:pPr>
              <a:lnSpc>
                <a:spcPct val="100000"/>
              </a:lnSpc>
              <a:spcBef>
                <a:spcPts val="0"/>
              </a:spcBef>
            </a:pPr>
            <a:endParaRPr lang="en-GB"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Staff in residential care settings are requested to inform those who are handling the deceased when a death is suspected or confirmed to be COVID-19 related as required. This information will inform management of the infection risk.</a:t>
            </a:r>
          </a:p>
          <a:p>
            <a:pPr marL="0" indent="0">
              <a:lnSpc>
                <a:spcPct val="100000"/>
              </a:lnSpc>
              <a:spcBef>
                <a:spcPts val="0"/>
              </a:spcBef>
              <a:buNone/>
            </a:pPr>
            <a:endParaRPr lang="en-GB" dirty="0">
              <a:solidFill>
                <a:srgbClr val="000000"/>
              </a:solidFill>
              <a:ea typeface="Arial" panose="020B0604020202020204" pitchFamily="34" charset="0"/>
            </a:endParaRPr>
          </a:p>
          <a:p>
            <a:pPr marL="0" indent="0">
              <a:lnSpc>
                <a:spcPct val="100000"/>
              </a:lnSpc>
              <a:spcBef>
                <a:spcPts val="0"/>
              </a:spcBef>
              <a:buNone/>
            </a:pPr>
            <a:r>
              <a:rPr lang="en-GB" dirty="0">
                <a:ea typeface="Arial" panose="020B0604020202020204" pitchFamily="34" charset="0"/>
                <a:cs typeface="Times New Roman" panose="02020603050405020304" pitchFamily="18" charset="0"/>
              </a:rPr>
              <a:t>Following Verification of Death, care after death must be performed according to the wishes of the deceased as far as reasonably possible. The deceased should be transferred to the mortuary/funeral directors as soon as practicable. PHE guidance on the care of the deceased with suspected or confirmed coronavirus must be followed. Click on this </a:t>
            </a:r>
            <a:r>
              <a:rPr lang="en-GB" dirty="0">
                <a:ea typeface="Arial" panose="020B0604020202020204" pitchFamily="34" charset="0"/>
                <a:cs typeface="Times New Roman" panose="02020603050405020304" pitchFamily="18" charset="0"/>
                <a:hlinkClick r:id="rId5"/>
              </a:rPr>
              <a:t>link</a:t>
            </a:r>
            <a:r>
              <a:rPr lang="en-GB" dirty="0">
                <a:ea typeface="Arial" panose="020B0604020202020204" pitchFamily="34" charset="0"/>
                <a:cs typeface="Times New Roman" panose="02020603050405020304" pitchFamily="18" charset="0"/>
              </a:rPr>
              <a:t> for more information.</a:t>
            </a: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solidFill>
                <a:srgbClr val="FF0000"/>
              </a:solidFill>
            </a:endParaRPr>
          </a:p>
        </p:txBody>
      </p:sp>
      <p:sp>
        <p:nvSpPr>
          <p:cNvPr id="12" name="TextBox 11">
            <a:extLst>
              <a:ext uri="{FF2B5EF4-FFF2-40B4-BE49-F238E27FC236}">
                <a16:creationId xmlns:a16="http://schemas.microsoft.com/office/drawing/2014/main" id="{4507E65B-5518-4779-9620-22A3C3A881C2}"/>
              </a:ext>
            </a:extLst>
          </p:cNvPr>
          <p:cNvSpPr txBox="1"/>
          <p:nvPr/>
        </p:nvSpPr>
        <p:spPr>
          <a:xfrm>
            <a:off x="625246" y="5587576"/>
            <a:ext cx="11231550" cy="523220"/>
          </a:xfrm>
          <a:prstGeom prst="rect">
            <a:avLst/>
          </a:prstGeom>
          <a:noFill/>
          <a:ln w="19050">
            <a:solidFill>
              <a:schemeClr val="tx1"/>
            </a:solidFill>
          </a:ln>
        </p:spPr>
        <p:txBody>
          <a:bodyPr wrap="square" rtlCol="0">
            <a:spAutoFit/>
          </a:bodyPr>
          <a:lstStyle/>
          <a:p>
            <a:r>
              <a:rPr lang="en-GB" sz="1400" dirty="0">
                <a:solidFill>
                  <a:schemeClr val="bg2"/>
                </a:solidFill>
                <a:latin typeface="Arial" panose="020B0604020202020204" pitchFamily="34" charset="0"/>
                <a:cs typeface="Arial" panose="020B0604020202020204" pitchFamily="34" charset="0"/>
              </a:rPr>
              <a:t>Mementoes/keepsakes (</a:t>
            </a:r>
            <a:r>
              <a:rPr lang="en-GB" sz="1400" i="1" dirty="0">
                <a:solidFill>
                  <a:schemeClr val="bg2"/>
                </a:solidFill>
                <a:latin typeface="Arial" panose="020B0604020202020204" pitchFamily="34" charset="0"/>
                <a:cs typeface="Arial" panose="020B0604020202020204" pitchFamily="34" charset="0"/>
              </a:rPr>
              <a:t>e.g.</a:t>
            </a:r>
            <a:r>
              <a:rPr lang="en-GB" sz="1400" dirty="0">
                <a:solidFill>
                  <a:schemeClr val="bg2"/>
                </a:solidFill>
                <a:latin typeface="Arial" panose="020B0604020202020204" pitchFamily="34" charset="0"/>
                <a:cs typeface="Arial" panose="020B0604020202020204" pitchFamily="34" charset="0"/>
              </a:rPr>
              <a:t> locks of hair, handprints, </a:t>
            </a:r>
            <a:r>
              <a:rPr lang="en-GB" sz="1400" i="1" dirty="0">
                <a:solidFill>
                  <a:schemeClr val="bg2"/>
                </a:solidFill>
                <a:latin typeface="Arial" panose="020B0604020202020204" pitchFamily="34" charset="0"/>
                <a:cs typeface="Arial" panose="020B0604020202020204" pitchFamily="34" charset="0"/>
              </a:rPr>
              <a:t>etc</a:t>
            </a:r>
            <a:r>
              <a:rPr lang="en-GB" sz="1400" dirty="0">
                <a:solidFill>
                  <a:schemeClr val="bg2"/>
                </a:solidFill>
                <a:latin typeface="Arial" panose="020B0604020202020204" pitchFamily="34" charset="0"/>
                <a:cs typeface="Arial" panose="020B0604020202020204" pitchFamily="34" charset="0"/>
              </a:rPr>
              <a:t>) should be offered and taken at the time of care after death, as they will not be able to be offered at a later date. Mementoes should be placed in a sealed bag and the relatives must not open these for 7 days.</a:t>
            </a:r>
          </a:p>
        </p:txBody>
      </p:sp>
      <p:sp>
        <p:nvSpPr>
          <p:cNvPr id="11" name="TextBox 10">
            <a:extLst>
              <a:ext uri="{FF2B5EF4-FFF2-40B4-BE49-F238E27FC236}">
                <a16:creationId xmlns:a16="http://schemas.microsoft.com/office/drawing/2014/main" id="{7A4FE77F-FA91-4138-9C09-6134C5A96349}"/>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285528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lstStyle/>
          <a:p>
            <a:r>
              <a:rPr lang="en-GB" dirty="0"/>
              <a:t>	Supporting care home staff wellbeing</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264458" y="1012991"/>
            <a:ext cx="11663083" cy="5416868"/>
          </a:xfrm>
          <a:prstGeom prst="rect">
            <a:avLst/>
          </a:prstGeom>
          <a:noFill/>
        </p:spPr>
        <p:txBody>
          <a:bodyPr wrap="square" rtlCol="0">
            <a:spAutoFit/>
          </a:bodyPr>
          <a:lstStyle/>
          <a:p>
            <a:pPr>
              <a:buClr>
                <a:srgbClr val="000000"/>
              </a:buClr>
            </a:pPr>
            <a:r>
              <a:rPr lang="en-GB" sz="1400" dirty="0">
                <a:latin typeface="Arial" panose="020B0604020202020204" pitchFamily="34" charset="0"/>
                <a:cs typeface="Arial" panose="020B0604020202020204" pitchFamily="34" charset="0"/>
              </a:rPr>
              <a:t>The COVID-19 outbreak is affecting us all in many ways: </a:t>
            </a:r>
            <a:r>
              <a:rPr lang="en-GB" sz="1400" b="1" dirty="0">
                <a:latin typeface="Arial" panose="020B0604020202020204" pitchFamily="34" charset="0"/>
                <a:cs typeface="Arial" panose="020B0604020202020204" pitchFamily="34" charset="0"/>
              </a:rPr>
              <a:t>physically</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emotionally</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socially</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psychologically</a:t>
            </a:r>
            <a:r>
              <a:rPr lang="en-GB" sz="1400" dirty="0">
                <a:latin typeface="Arial" panose="020B0604020202020204" pitchFamily="34" charset="0"/>
                <a:cs typeface="Arial" panose="020B0604020202020204" pitchFamily="34" charset="0"/>
              </a:rPr>
              <a:t>. It is a normal reaction to a very abnormal set of circumstances. </a:t>
            </a:r>
            <a:r>
              <a:rPr lang="en-GB" sz="1400" b="1" dirty="0">
                <a:latin typeface="Arial" panose="020B0604020202020204" pitchFamily="34" charset="0"/>
                <a:cs typeface="Arial" panose="020B0604020202020204" pitchFamily="34" charset="0"/>
              </a:rPr>
              <a:t>It is okay not to be okay </a:t>
            </a:r>
            <a:r>
              <a:rPr lang="en-GB" sz="1400" dirty="0">
                <a:latin typeface="Arial" panose="020B0604020202020204" pitchFamily="34" charset="0"/>
                <a:cs typeface="Arial" panose="020B0604020202020204" pitchFamily="34" charset="0"/>
              </a:rPr>
              <a:t>and it is by no means a reflection that you cannot do your job or that you are weak. Some people may have some positive experiences, such as taking pride in the work, or your work may provide you with a sense of purpose. Managing your emotional well-being right now is as important as managing your physical health</a:t>
            </a:r>
            <a:r>
              <a:rPr lang="en-GB" sz="1400" dirty="0">
                <a:solidFill>
                  <a:srgbClr val="00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If you are concerned about your mental health, your GP is always a good place to start. If it is outside of working hours, contact the crisis line of your borough which is </a:t>
            </a:r>
            <a:r>
              <a:rPr lang="en-GB" sz="1400" dirty="0">
                <a:latin typeface="Arial" panose="020B0604020202020204" pitchFamily="34" charset="0"/>
                <a:cs typeface="Arial" panose="020B0604020202020204" pitchFamily="34" charset="0"/>
                <a:hlinkClick r:id="rId3"/>
              </a:rPr>
              <a:t>here</a:t>
            </a:r>
            <a:r>
              <a:rPr lang="en-GB" sz="1400" dirty="0">
                <a:latin typeface="Arial" panose="020B0604020202020204" pitchFamily="34" charset="0"/>
                <a:cs typeface="Arial" panose="020B0604020202020204" pitchFamily="34" charset="0"/>
              </a:rPr>
              <a:t> or if you are known to services, please call your Care Coordinator or the service responsible for your care. </a:t>
            </a:r>
          </a:p>
          <a:p>
            <a:pPr>
              <a:buClr>
                <a:srgbClr val="000000"/>
              </a:buClr>
            </a:pPr>
            <a:endParaRPr lang="en-GB" sz="1600" dirty="0">
              <a:solidFill>
                <a:srgbClr val="00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Below are some things to consider to support your own wellbeing:</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These times are temporary and things will get better</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Consider and acknowledge how you are feeling and coping, reflecting on your own needs and limits</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Ask for help if you are struggling. Asking for help when times are difficult is a sign of strength</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Stay connected with colleagues, managers, friends and family. Where possible do check on</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 needs of colleagues and loved ones</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 lot of things might feel out of your control at the moment. It can help to focus on what we can control rather than what we cannot</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Acknowledge</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that</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what you and your team are doing matters. You are doing a great job!</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Choose an action that signals the end of your shift and try to rest and recharge when you are home </a:t>
            </a:r>
          </a:p>
          <a:p>
            <a:pPr>
              <a:buClr>
                <a:srgbClr val="000000"/>
              </a:buClr>
            </a:pPr>
            <a:endParaRPr lang="en-GB" sz="1600" dirty="0">
              <a:solidFill>
                <a:srgbClr val="000000"/>
              </a:solidFill>
              <a:latin typeface="Arial" panose="020B0604020202020204" pitchFamily="34" charset="0"/>
              <a:cs typeface="Arial" panose="020B0604020202020204" pitchFamily="34" charset="0"/>
            </a:endParaRPr>
          </a:p>
          <a:p>
            <a:pPr lvl="0">
              <a:buClr>
                <a:srgbClr val="000000"/>
              </a:buClr>
            </a:pPr>
            <a:r>
              <a:rPr lang="en-GB" sz="1600" b="1" dirty="0">
                <a:solidFill>
                  <a:srgbClr val="005EB8"/>
                </a:solidFill>
                <a:latin typeface="Arial" panose="020B0604020202020204" pitchFamily="34" charset="0"/>
                <a:cs typeface="Arial" panose="020B0604020202020204" pitchFamily="34" charset="0"/>
              </a:rPr>
              <a:t>To speak to someone:</a:t>
            </a:r>
            <a:r>
              <a:rPr lang="en-GB" sz="1600" b="1" u="sng" dirty="0">
                <a:solidFill>
                  <a:srgbClr val="FFFFFF"/>
                </a:solidFill>
                <a:latin typeface="Arial" panose="020B0604020202020204" pitchFamily="34" charset="0"/>
                <a:cs typeface="Arial" panose="020B0604020202020204" pitchFamily="34" charset="0"/>
              </a:rPr>
              <a:t>:</a:t>
            </a:r>
          </a:p>
          <a:p>
            <a:pPr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Urgent Support: </a:t>
            </a:r>
            <a:r>
              <a:rPr lang="en-GB" sz="1400" dirty="0">
                <a:latin typeface="Arial" panose="020B0604020202020204" pitchFamily="34" charset="0"/>
                <a:cs typeface="Arial" panose="020B0604020202020204" pitchFamily="34" charset="0"/>
              </a:rPr>
              <a:t>Good-Thinking’s </a:t>
            </a:r>
            <a:r>
              <a:rPr lang="en-GB" sz="1400" dirty="0">
                <a:latin typeface="Arial" panose="020B0604020202020204" pitchFamily="34" charset="0"/>
                <a:cs typeface="Arial" panose="020B0604020202020204" pitchFamily="34" charset="0"/>
                <a:hlinkClick r:id="rId4"/>
              </a:rPr>
              <a:t>Urgent Support page </a:t>
            </a:r>
            <a:r>
              <a:rPr lang="en-GB" sz="1400" dirty="0">
                <a:latin typeface="Arial" panose="020B0604020202020204" pitchFamily="34" charset="0"/>
                <a:cs typeface="Arial" panose="020B0604020202020204" pitchFamily="34" charset="0"/>
              </a:rPr>
              <a:t>has </a:t>
            </a:r>
            <a:r>
              <a:rPr lang="en-GB" sz="1400" dirty="0">
                <a:solidFill>
                  <a:srgbClr val="000000"/>
                </a:solidFill>
                <a:latin typeface="Arial" panose="020B0604020202020204" pitchFamily="34" charset="0"/>
                <a:cs typeface="Arial" panose="020B0604020202020204" pitchFamily="34" charset="0"/>
              </a:rPr>
              <a:t>n</a:t>
            </a:r>
            <a:r>
              <a:rPr lang="en-GB" sz="1400" dirty="0">
                <a:latin typeface="Arial" panose="020B0604020202020204" pitchFamily="34" charset="0"/>
                <a:cs typeface="Arial" panose="020B0604020202020204" pitchFamily="34" charset="0"/>
              </a:rPr>
              <a:t>umbers and links to help you access urgent support, </a:t>
            </a:r>
          </a:p>
          <a:p>
            <a:pPr lvl="0"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1:1 Mental health support </a:t>
            </a:r>
            <a:r>
              <a:rPr lang="en-GB" sz="1400" dirty="0">
                <a:solidFill>
                  <a:srgbClr val="000000"/>
                </a:solidFill>
                <a:latin typeface="Arial" panose="020B0604020202020204" pitchFamily="34" charset="0"/>
                <a:cs typeface="Arial" panose="020B0604020202020204" pitchFamily="34" charset="0"/>
              </a:rPr>
              <a:t>24 hours a day: Text FRONTLINE to </a:t>
            </a:r>
            <a:r>
              <a:rPr lang="en-GB" sz="1400" b="1" dirty="0">
                <a:solidFill>
                  <a:srgbClr val="000000"/>
                </a:solidFill>
                <a:latin typeface="Arial" panose="020B0604020202020204" pitchFamily="34" charset="0"/>
                <a:cs typeface="Arial" panose="020B0604020202020204" pitchFamily="34" charset="0"/>
              </a:rPr>
              <a:t>85258 </a:t>
            </a:r>
            <a:r>
              <a:rPr lang="en-GB" sz="1400" dirty="0">
                <a:solidFill>
                  <a:srgbClr val="000000"/>
                </a:solidFill>
                <a:latin typeface="Arial" panose="020B0604020202020204" pitchFamily="34" charset="0"/>
                <a:cs typeface="Arial" panose="020B0604020202020204" pitchFamily="34" charset="0"/>
              </a:rPr>
              <a:t>for a text chat or call </a:t>
            </a:r>
            <a:r>
              <a:rPr lang="en-GB" sz="1400" b="1" dirty="0">
                <a:solidFill>
                  <a:srgbClr val="000000"/>
                </a:solidFill>
                <a:latin typeface="Arial" panose="020B0604020202020204" pitchFamily="34" charset="0"/>
                <a:cs typeface="Arial" panose="020B0604020202020204" pitchFamily="34" charset="0"/>
              </a:rPr>
              <a:t>116 123 </a:t>
            </a:r>
            <a:r>
              <a:rPr lang="en-GB" sz="1400" dirty="0">
                <a:solidFill>
                  <a:srgbClr val="000000"/>
                </a:solidFill>
                <a:latin typeface="Arial" panose="020B0604020202020204" pitchFamily="34" charset="0"/>
                <a:cs typeface="Arial" panose="020B0604020202020204" pitchFamily="34" charset="0"/>
              </a:rPr>
              <a:t>for a phone conversation</a:t>
            </a:r>
          </a:p>
          <a:p>
            <a:pPr lvl="0" indent="-182563">
              <a:buClr>
                <a:srgbClr val="000000"/>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Visit</a:t>
            </a:r>
            <a:r>
              <a:rPr lang="en-GB" sz="1400" b="1" dirty="0">
                <a:solidFill>
                  <a:srgbClr val="000000"/>
                </a:solidFill>
                <a:latin typeface="Arial" panose="020B0604020202020204" pitchFamily="34" charset="0"/>
                <a:cs typeface="Arial" panose="020B0604020202020204" pitchFamily="34" charset="0"/>
              </a:rPr>
              <a:t> </a:t>
            </a:r>
            <a:r>
              <a:rPr lang="en-GB" sz="1400" b="1" dirty="0">
                <a:solidFill>
                  <a:srgbClr val="000000"/>
                </a:solidFill>
                <a:latin typeface="Arial" panose="020B0604020202020204" pitchFamily="34" charset="0"/>
                <a:cs typeface="Arial" panose="020B0604020202020204" pitchFamily="34" charset="0"/>
                <a:hlinkClick r:id="rId5"/>
              </a:rPr>
              <a:t>Bereavement Support Online</a:t>
            </a:r>
            <a:r>
              <a:rPr lang="en-GB" sz="1400" dirty="0">
                <a:solidFill>
                  <a:srgbClr val="000000"/>
                </a:solidFill>
                <a:latin typeface="Arial" panose="020B0604020202020204" pitchFamily="34" charset="0"/>
                <a:cs typeface="Arial" panose="020B0604020202020204" pitchFamily="34" charset="0"/>
                <a:hlinkClick r:id="rId5"/>
              </a:rPr>
              <a:t> </a:t>
            </a:r>
            <a:r>
              <a:rPr lang="en-GB" sz="1400" dirty="0">
                <a:solidFill>
                  <a:srgbClr val="000000"/>
                </a:solidFill>
                <a:latin typeface="Arial" panose="020B0604020202020204" pitchFamily="34" charset="0"/>
                <a:cs typeface="Arial" panose="020B0604020202020204" pitchFamily="34" charset="0"/>
              </a:rPr>
              <a:t>or call the free confidential bereavement support line (Hospice UK), on </a:t>
            </a:r>
            <a:r>
              <a:rPr lang="en-GB" sz="1400" b="1" dirty="0">
                <a:solidFill>
                  <a:srgbClr val="000000"/>
                </a:solidFill>
                <a:latin typeface="Arial" panose="020B0604020202020204" pitchFamily="34" charset="0"/>
                <a:cs typeface="Arial" panose="020B0604020202020204" pitchFamily="34" charset="0"/>
              </a:rPr>
              <a:t>0300 303 4434, </a:t>
            </a:r>
            <a:r>
              <a:rPr lang="en-GB" sz="1400" dirty="0">
                <a:solidFill>
                  <a:srgbClr val="000000"/>
                </a:solidFill>
                <a:latin typeface="Arial" panose="020B0604020202020204" pitchFamily="34" charset="0"/>
                <a:cs typeface="Arial" panose="020B0604020202020204" pitchFamily="34" charset="0"/>
              </a:rPr>
              <a:t>8am – 8pm</a:t>
            </a:r>
          </a:p>
          <a:p>
            <a:pPr lvl="0" indent="-182563">
              <a:buClr>
                <a:srgbClr val="000000"/>
              </a:buClr>
              <a:buFont typeface="Arial" panose="020B0604020202020204" pitchFamily="34" charset="0"/>
              <a:buChar char="•"/>
              <a:defRPr/>
            </a:pPr>
            <a:r>
              <a:rPr lang="en-GB" sz="1400" b="1" dirty="0">
                <a:latin typeface="Arial" panose="020B0604020202020204" pitchFamily="34" charset="0"/>
                <a:cs typeface="Arial" panose="020B0604020202020204" pitchFamily="34" charset="0"/>
              </a:rPr>
              <a:t>NHS Psychological therapy (IAPT): </a:t>
            </a:r>
            <a:r>
              <a:rPr lang="en-GB" sz="1400" dirty="0">
                <a:latin typeface="Arial" panose="020B0604020202020204" pitchFamily="34" charset="0"/>
                <a:cs typeface="Arial" panose="020B0604020202020204" pitchFamily="34" charset="0"/>
              </a:rPr>
              <a:t>Search </a:t>
            </a:r>
            <a:r>
              <a:rPr lang="en-GB" sz="1400" dirty="0">
                <a:latin typeface="Arial" panose="020B0604020202020204" pitchFamily="34" charset="0"/>
                <a:cs typeface="Arial" panose="020B0604020202020204" pitchFamily="34" charset="0"/>
                <a:hlinkClick r:id="rId6"/>
              </a:rPr>
              <a:t>here</a:t>
            </a:r>
            <a:r>
              <a:rPr lang="en-GB" sz="1400" dirty="0">
                <a:latin typeface="Arial" panose="020B0604020202020204" pitchFamily="34" charset="0"/>
                <a:cs typeface="Arial" panose="020B0604020202020204" pitchFamily="34" charset="0"/>
              </a:rPr>
              <a:t> to find out how to get access to NHS psychological therapy (IAPT)</a:t>
            </a:r>
          </a:p>
          <a:p>
            <a:pPr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Finances: </a:t>
            </a:r>
            <a:r>
              <a:rPr lang="en-GB" sz="1400" dirty="0">
                <a:solidFill>
                  <a:srgbClr val="000000"/>
                </a:solidFill>
                <a:latin typeface="Arial" panose="020B0604020202020204" pitchFamily="34" charset="0"/>
                <a:cs typeface="Arial" panose="020B0604020202020204" pitchFamily="34" charset="0"/>
              </a:rPr>
              <a:t>If relatives of staff are financially effected by COVID-19, they can access the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7"/>
              </a:rPr>
              <a:t>Money Advice Service web-chat </a:t>
            </a:r>
            <a:r>
              <a:rPr lang="en-GB" sz="1400" dirty="0">
                <a:solidFill>
                  <a:srgbClr val="000000"/>
                </a:solidFill>
                <a:latin typeface="Arial" panose="020B0604020202020204" pitchFamily="34" charset="0"/>
                <a:cs typeface="Arial" panose="020B0604020202020204" pitchFamily="34" charset="0"/>
              </a:rPr>
              <a:t>or </a:t>
            </a:r>
            <a:r>
              <a:rPr lang="en-GB" sz="1400" b="1" dirty="0">
                <a:solidFill>
                  <a:srgbClr val="000000"/>
                </a:solidFill>
                <a:latin typeface="Arial" panose="020B0604020202020204" pitchFamily="34" charset="0"/>
                <a:cs typeface="Arial" panose="020B0604020202020204" pitchFamily="34" charset="0"/>
              </a:rPr>
              <a:t>call 0800 138 1677</a:t>
            </a:r>
            <a:r>
              <a:rPr lang="en-GB" sz="1400" dirty="0">
                <a:solidFill>
                  <a:srgbClr val="000000"/>
                </a:solidFill>
                <a:latin typeface="Arial" panose="020B0604020202020204" pitchFamily="34" charset="0"/>
                <a:cs typeface="Arial" panose="020B0604020202020204" pitchFamily="34" charset="0"/>
              </a:rPr>
              <a:t>, from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8"/>
              </a:rPr>
              <a:t>www.moneyadviceservice.org.uk </a:t>
            </a:r>
            <a:endParaRPr lang="en-GB" sz="1400" dirty="0">
              <a:solidFill>
                <a:srgbClr val="000000"/>
              </a:solidFill>
              <a:latin typeface="Arial" panose="020B0604020202020204" pitchFamily="34" charset="0"/>
              <a:cs typeface="Arial" panose="020B0604020202020204" pitchFamily="34" charset="0"/>
            </a:endParaRPr>
          </a:p>
          <a:p>
            <a:pPr lvl="0" algn="ctr">
              <a:buClr>
                <a:srgbClr val="000000"/>
              </a:buClr>
              <a:defRPr/>
            </a:pPr>
            <a:r>
              <a:rPr lang="en-GB" sz="1600" b="1" dirty="0">
                <a:solidFill>
                  <a:schemeClr val="bg2"/>
                </a:solidFill>
                <a:latin typeface="Arial" panose="020B0604020202020204" pitchFamily="34" charset="0"/>
                <a:cs typeface="Arial" panose="020B0604020202020204" pitchFamily="34" charset="0"/>
              </a:rPr>
              <a:t>See next slide for more resources</a:t>
            </a: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sp>
        <p:nvSpPr>
          <p:cNvPr id="7" name="TextBox 6">
            <a:extLst>
              <a:ext uri="{FF2B5EF4-FFF2-40B4-BE49-F238E27FC236}">
                <a16:creationId xmlns:a16="http://schemas.microsoft.com/office/drawing/2014/main" id="{90EC4AB0-9B01-4597-9B11-A827D20B7518}"/>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175896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219744" y="320250"/>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	Staff mental health and emotional wellbeing</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933" y="367293"/>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6C774D-5F18-4668-BB1B-1D33BE97C474}"/>
              </a:ext>
            </a:extLst>
          </p:cNvPr>
          <p:cNvSpPr/>
          <p:nvPr/>
        </p:nvSpPr>
        <p:spPr>
          <a:xfrm>
            <a:off x="317500" y="853493"/>
            <a:ext cx="11658600" cy="284693"/>
          </a:xfrm>
          <a:prstGeom prst="rect">
            <a:avLst/>
          </a:prstGeom>
        </p:spPr>
        <p:txBody>
          <a:bodyPr wrap="square">
            <a:spAutoFit/>
          </a:bodyPr>
          <a:lstStyle/>
          <a:p>
            <a:pPr>
              <a:spcAft>
                <a:spcPts val="600"/>
              </a:spcAft>
              <a:buClr>
                <a:schemeClr val="tx1"/>
              </a:buClr>
            </a:pPr>
            <a:endParaRPr lang="en-GB" sz="1250" dirty="0">
              <a:solidFill>
                <a:prstClr val="black"/>
              </a:solidFill>
              <a:highlight>
                <a:srgbClr val="FFFF00"/>
              </a:highligh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7F48D03-626F-4ECB-BC5F-F71792FE730D}"/>
              </a:ext>
            </a:extLst>
          </p:cNvPr>
          <p:cNvSpPr/>
          <p:nvPr/>
        </p:nvSpPr>
        <p:spPr>
          <a:xfrm>
            <a:off x="317500" y="1090652"/>
            <a:ext cx="11756356" cy="5047536"/>
          </a:xfrm>
          <a:prstGeom prst="rect">
            <a:avLst/>
          </a:prstGeom>
        </p:spPr>
        <p:txBody>
          <a:bodyPr wrap="square">
            <a:spAutoFit/>
          </a:bodyPr>
          <a:lstStyle/>
          <a:p>
            <a:pPr marL="182563" lvl="0" indent="-182563">
              <a:buClr>
                <a:srgbClr val="000000"/>
              </a:buClr>
              <a:defRPr/>
            </a:pPr>
            <a:r>
              <a:rPr lang="en-GB" sz="1400" b="1" dirty="0">
                <a:solidFill>
                  <a:srgbClr val="005EB8"/>
                </a:solidFill>
                <a:latin typeface="Arial" panose="020B0604020202020204" pitchFamily="34" charset="0"/>
                <a:cs typeface="Arial" panose="020B0604020202020204" pitchFamily="34" charset="0"/>
              </a:rPr>
              <a:t>Evidence-based apps and personalised online tools:</a:t>
            </a:r>
          </a:p>
          <a:p>
            <a:pPr marL="182563" lvl="0"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Worry and anxiety: </a:t>
            </a:r>
            <a:r>
              <a:rPr lang="en-GB" sz="1400" dirty="0">
                <a:solidFill>
                  <a:srgbClr val="000000"/>
                </a:solidFill>
                <a:latin typeface="Arial" panose="020B0604020202020204" pitchFamily="34" charset="0"/>
                <a:cs typeface="Arial" panose="020B0604020202020204" pitchFamily="34" charset="0"/>
              </a:rPr>
              <a:t>The free </a:t>
            </a:r>
            <a:r>
              <a:rPr lang="en-GB" sz="1400" dirty="0">
                <a:solidFill>
                  <a:srgbClr val="000000"/>
                </a:solidFill>
                <a:latin typeface="Arial" panose="020B0604020202020204" pitchFamily="34" charset="0"/>
                <a:cs typeface="Arial" panose="020B0604020202020204" pitchFamily="34" charset="0"/>
                <a:hlinkClick r:id="rId5"/>
              </a:rPr>
              <a:t>Daylight phone app </a:t>
            </a:r>
            <a:r>
              <a:rPr lang="en-GB" sz="1400" dirty="0">
                <a:solidFill>
                  <a:srgbClr val="000000"/>
                </a:solidFill>
                <a:latin typeface="Arial" panose="020B0604020202020204" pitchFamily="34" charset="0"/>
                <a:cs typeface="Arial" panose="020B0604020202020204" pitchFamily="34" charset="0"/>
              </a:rPr>
              <a:t>teaches you to manage worry and anxiety by offering audio-led guidance tailored to you</a:t>
            </a:r>
          </a:p>
          <a:p>
            <a:pPr marL="182563" lvl="0"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Sleep:</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hlinkClick r:id="rId6"/>
              </a:rPr>
              <a:t>Sleepio</a:t>
            </a:r>
            <a:r>
              <a:rPr lang="en-GB" sz="1400" dirty="0">
                <a:solidFill>
                  <a:srgbClr val="000000"/>
                </a:solidFill>
                <a:latin typeface="Arial" panose="020B0604020202020204" pitchFamily="34" charset="0"/>
                <a:cs typeface="Arial" panose="020B0604020202020204" pitchFamily="34" charset="0"/>
              </a:rPr>
              <a:t> is a highly personalised free digital sleep-improvement program which helps you get to the root of poor sleep.</a:t>
            </a:r>
          </a:p>
          <a:p>
            <a:pPr marL="182563" lvl="0" indent="-182563">
              <a:buClr>
                <a:srgbClr val="000000"/>
              </a:buClr>
              <a:buFont typeface="Arial" panose="020B0604020202020204" pitchFamily="34" charset="0"/>
              <a:buChar char="•"/>
              <a:defRPr/>
            </a:pPr>
            <a:endParaRPr lang="en-GB" sz="1400" dirty="0">
              <a:solidFill>
                <a:srgbClr val="000000"/>
              </a:solidFill>
              <a:latin typeface="Arial" panose="020B0604020202020204" pitchFamily="34" charset="0"/>
              <a:cs typeface="Arial" panose="020B0604020202020204" pitchFamily="34" charset="0"/>
            </a:endParaRPr>
          </a:p>
          <a:p>
            <a:pPr lvl="0">
              <a:buClr>
                <a:srgbClr val="000000"/>
              </a:buClr>
            </a:pPr>
            <a:r>
              <a:rPr lang="en-GB" sz="1400" b="1" dirty="0">
                <a:solidFill>
                  <a:srgbClr val="005EB8"/>
                </a:solidFill>
                <a:latin typeface="Arial" panose="020B0604020202020204" pitchFamily="34" charset="0"/>
                <a:cs typeface="Arial" panose="020B0604020202020204" pitchFamily="34" charset="0"/>
              </a:rPr>
              <a:t>Work and well-being:</a:t>
            </a: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Going Home checklist: </a:t>
            </a:r>
            <a:r>
              <a:rPr lang="en-GB" sz="1400" dirty="0">
                <a:solidFill>
                  <a:schemeClr val="dk1"/>
                </a:solidFill>
                <a:latin typeface="Arial" panose="020B0604020202020204" pitchFamily="34" charset="0"/>
                <a:cs typeface="Arial" panose="020B0604020202020204" pitchFamily="34" charset="0"/>
              </a:rPr>
              <a:t>Find</a:t>
            </a:r>
            <a:r>
              <a:rPr lang="en-GB" sz="1400" b="1" dirty="0">
                <a:solidFill>
                  <a:schemeClr val="dk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simple steps to help you manage your own wellbeing at the end of each working shift</a:t>
            </a:r>
            <a:r>
              <a:rPr lang="en-GB" sz="1400" dirty="0">
                <a:solidFill>
                  <a:srgbClr val="FF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 this </a:t>
            </a:r>
            <a:r>
              <a:rPr lang="en-GB" sz="1400" dirty="0">
                <a:latin typeface="Arial" panose="020B0604020202020204" pitchFamily="34" charset="0"/>
                <a:cs typeface="Arial" panose="020B0604020202020204" pitchFamily="34" charset="0"/>
                <a:hlinkClick r:id="rId7"/>
              </a:rPr>
              <a:t>video</a:t>
            </a:r>
            <a:r>
              <a:rPr lang="en-GB" sz="1400" dirty="0">
                <a:latin typeface="Arial" panose="020B0604020202020204" pitchFamily="34" charset="0"/>
                <a:cs typeface="Arial" panose="020B0604020202020204" pitchFamily="34" charset="0"/>
              </a:rPr>
              <a:t> </a:t>
            </a: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Risk Assessment BAME staff: </a:t>
            </a:r>
            <a:r>
              <a:rPr lang="en-GB" sz="1400" dirty="0">
                <a:solidFill>
                  <a:schemeClr val="dk1"/>
                </a:solidFill>
                <a:latin typeface="Arial" panose="020B0604020202020204" pitchFamily="34" charset="0"/>
                <a:cs typeface="Arial" panose="020B0604020202020204" pitchFamily="34" charset="0"/>
              </a:rPr>
              <a:t>Use </a:t>
            </a:r>
            <a:r>
              <a:rPr lang="en-GB" sz="1400" dirty="0">
                <a:latin typeface="Arial" panose="020B0604020202020204" pitchFamily="34" charset="0"/>
                <a:cs typeface="Arial" panose="020B0604020202020204" pitchFamily="34" charset="0"/>
              </a:rPr>
              <a:t>Risk Reduction Framework for staff at risk of COVID-19 infection (pages 9 and 10) </a:t>
            </a:r>
            <a:r>
              <a:rPr lang="en-GB" sz="1400" dirty="0">
                <a:latin typeface="Arial" panose="020B0604020202020204" pitchFamily="34" charset="0"/>
                <a:cs typeface="Arial" panose="020B0604020202020204" pitchFamily="34" charset="0"/>
                <a:hlinkClick r:id="rId8"/>
              </a:rPr>
              <a:t>here</a:t>
            </a:r>
            <a:r>
              <a:rPr lang="en-GB" sz="1400" dirty="0">
                <a:latin typeface="Arial" panose="020B0604020202020204" pitchFamily="34" charset="0"/>
                <a:cs typeface="Arial" panose="020B0604020202020204" pitchFamily="34" charset="0"/>
              </a:rPr>
              <a:t> and assessment </a:t>
            </a:r>
            <a:r>
              <a:rPr lang="en-GB" sz="1400" dirty="0">
                <a:latin typeface="Arial" panose="020B0604020202020204" pitchFamily="34" charset="0"/>
                <a:cs typeface="Arial" panose="020B0604020202020204" pitchFamily="34" charset="0"/>
                <a:hlinkClick r:id="rId9"/>
              </a:rPr>
              <a:t>here</a:t>
            </a:r>
            <a:endParaRPr lang="en-GB" sz="1400" dirty="0">
              <a:solidFill>
                <a:schemeClr val="dk1"/>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Preventing work related stress: </a:t>
            </a:r>
            <a:r>
              <a:rPr lang="en-GB" sz="1400" dirty="0">
                <a:solidFill>
                  <a:schemeClr val="dk1"/>
                </a:solidFill>
                <a:latin typeface="Arial" panose="020B0604020202020204" pitchFamily="34" charset="0"/>
                <a:cs typeface="Arial" panose="020B0604020202020204" pitchFamily="34" charset="0"/>
              </a:rPr>
              <a:t>Use </a:t>
            </a:r>
            <a:r>
              <a:rPr lang="en-GB" sz="1400" dirty="0">
                <a:latin typeface="Arial" panose="020B0604020202020204" pitchFamily="34" charset="0"/>
                <a:cs typeface="Arial" panose="020B0604020202020204" pitchFamily="34" charset="0"/>
              </a:rPr>
              <a:t>Health and Safety Executive’s talking toolkit for preventing work related stress </a:t>
            </a:r>
            <a:r>
              <a:rPr lang="en-GB" sz="1400" dirty="0">
                <a:latin typeface="Arial" panose="020B0604020202020204" pitchFamily="34" charset="0"/>
                <a:cs typeface="Arial" panose="020B0604020202020204" pitchFamily="34" charset="0"/>
                <a:hlinkClick r:id="rId10"/>
              </a:rPr>
              <a:t>here</a:t>
            </a:r>
            <a:endParaRPr lang="en-GB" sz="1400" dirty="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‘Mental Health and Psychosocial Support</a:t>
            </a:r>
            <a:r>
              <a:rPr lang="en-GB" sz="1400" dirty="0">
                <a:solidFill>
                  <a:schemeClr val="dk1"/>
                </a:solidFill>
                <a:latin typeface="Arial" panose="020B0604020202020204" pitchFamily="34" charset="0"/>
                <a:cs typeface="Arial" panose="020B0604020202020204" pitchFamily="34" charset="0"/>
              </a:rPr>
              <a:t> for Staff, Volunteers and Communities in an Outbreak of Novel Coronavirus’: </a:t>
            </a:r>
            <a:r>
              <a:rPr lang="en-GB" sz="1400" dirty="0">
                <a:solidFill>
                  <a:srgbClr val="000000"/>
                </a:solidFill>
                <a:latin typeface="Arial" panose="020B0604020202020204" pitchFamily="34" charset="0"/>
                <a:cs typeface="Arial" panose="020B0604020202020204" pitchFamily="34" charset="0"/>
              </a:rPr>
              <a:t>Guidance from the British Red Cross for staff, volunteers and communities. Can be found </a:t>
            </a:r>
            <a:r>
              <a:rPr lang="en-GB" sz="1400" dirty="0">
                <a:solidFill>
                  <a:srgbClr val="000000"/>
                </a:solidFill>
                <a:latin typeface="Arial" panose="020B0604020202020204" pitchFamily="34" charset="0"/>
                <a:cs typeface="Arial" panose="020B0604020202020204" pitchFamily="34" charset="0"/>
                <a:hlinkClick r:id="rId11"/>
              </a:rPr>
              <a:t>here</a:t>
            </a:r>
            <a:endParaRPr lang="en-GB" sz="1400" dirty="0">
              <a:solidFill>
                <a:srgbClr val="000000"/>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Mental Health at work:</a:t>
            </a:r>
            <a:r>
              <a:rPr lang="en-GB" sz="1400" dirty="0">
                <a:latin typeface="Arial" panose="020B0604020202020204" pitchFamily="34" charset="0"/>
                <a:cs typeface="Arial" panose="020B0604020202020204" pitchFamily="34" charset="0"/>
              </a:rPr>
              <a:t> Information and resources for managers on taking care of your staff. Learn how to support your staff </a:t>
            </a:r>
            <a:r>
              <a:rPr lang="en-GB" sz="1400" dirty="0">
                <a:latin typeface="Arial" panose="020B0604020202020204" pitchFamily="34" charset="0"/>
                <a:cs typeface="Arial" panose="020B0604020202020204" pitchFamily="34" charset="0"/>
                <a:hlinkClick r:id="rId12"/>
              </a:rPr>
              <a:t>here</a:t>
            </a:r>
            <a:endParaRPr lang="en-GB" sz="1400" dirty="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Anxiety and worry: </a:t>
            </a:r>
            <a:r>
              <a:rPr lang="en-GB" sz="1400" dirty="0">
                <a:latin typeface="Arial" panose="020B0604020202020204" pitchFamily="34" charset="0"/>
                <a:cs typeface="Arial" panose="020B0604020202020204" pitchFamily="34" charset="0"/>
              </a:rPr>
              <a:t>Access the Guide to managing worry and anxiety amidst uncertainty from Practitioner Health (Psychology Tools) </a:t>
            </a:r>
            <a:r>
              <a:rPr lang="en-GB" sz="1400" dirty="0">
                <a:latin typeface="Arial" panose="020B0604020202020204" pitchFamily="34" charset="0"/>
                <a:cs typeface="Arial" panose="020B0604020202020204" pitchFamily="34" charset="0"/>
                <a:hlinkClick r:id="rId13"/>
              </a:rPr>
              <a:t>here</a:t>
            </a:r>
            <a:endParaRPr lang="en-GB" sz="1400" dirty="0">
              <a:latin typeface="Arial" panose="020B0604020202020204" pitchFamily="34" charset="0"/>
              <a:cs typeface="Arial" panose="020B0604020202020204" pitchFamily="34" charset="0"/>
            </a:endParaRPr>
          </a:p>
          <a:p>
            <a:pPr marL="285750" lvl="0" indent="-285750">
              <a:buClr>
                <a:srgbClr val="000000"/>
              </a:buClr>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lvl="0">
              <a:buClr>
                <a:srgbClr val="000000"/>
              </a:buClr>
            </a:pPr>
            <a:r>
              <a:rPr lang="en-GB" sz="1400" b="1" dirty="0">
                <a:solidFill>
                  <a:srgbClr val="005EB8"/>
                </a:solidFill>
                <a:latin typeface="Arial" panose="020B0604020202020204" pitchFamily="34" charset="0"/>
                <a:cs typeface="Arial" panose="020B0604020202020204" pitchFamily="34" charset="0"/>
              </a:rPr>
              <a:t>Further resources:</a:t>
            </a:r>
          </a:p>
          <a:p>
            <a:pPr marL="182563" indent="-182563">
              <a:buClr>
                <a:schemeClr val="tx1"/>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The stigma of COVID-19 </a:t>
            </a:r>
            <a:r>
              <a:rPr lang="en-GB" sz="1400" dirty="0">
                <a:solidFill>
                  <a:srgbClr val="000000"/>
                </a:solidFill>
                <a:latin typeface="Arial" panose="020B0604020202020204" pitchFamily="34" charset="0"/>
                <a:cs typeface="Arial" panose="020B0604020202020204" pitchFamily="34" charset="0"/>
              </a:rPr>
              <a:t>can cause distress and isolation. Learn how to fight it </a:t>
            </a:r>
            <a:r>
              <a:rPr lang="en-GB" sz="1400" dirty="0">
                <a:solidFill>
                  <a:srgbClr val="000000"/>
                </a:solidFill>
                <a:latin typeface="Arial" panose="020B0604020202020204" pitchFamily="34" charset="0"/>
                <a:cs typeface="Arial" panose="020B0604020202020204" pitchFamily="34" charset="0"/>
                <a:hlinkClick r:id="rId14"/>
              </a:rPr>
              <a:t>here</a:t>
            </a:r>
            <a:endParaRPr lang="en-GB" sz="1400" dirty="0">
              <a:solidFill>
                <a:srgbClr val="000000"/>
              </a:solidFill>
              <a:latin typeface="Arial" panose="020B0604020202020204" pitchFamily="34" charset="0"/>
              <a:cs typeface="Arial" panose="020B0604020202020204" pitchFamily="34" charset="0"/>
            </a:endParaRPr>
          </a:p>
          <a:p>
            <a:pPr marL="182563" indent="-182563">
              <a:buClr>
                <a:schemeClr val="tx1"/>
              </a:buClr>
              <a:buFont typeface="Arial" panose="020B0604020202020204" pitchFamily="34" charset="0"/>
              <a:buChar char="•"/>
            </a:pPr>
            <a:r>
              <a:rPr lang="en-GB" sz="1400" dirty="0">
                <a:solidFill>
                  <a:schemeClr val="bg2">
                    <a:lumMod val="60000"/>
                    <a:lumOff val="40000"/>
                  </a:schemeClr>
                </a:solidFill>
                <a:latin typeface="Arial" panose="020B0604020202020204" pitchFamily="34" charset="0"/>
                <a:cs typeface="Arial" panose="020B0604020202020204" pitchFamily="34" charset="0"/>
                <a:hlinkClick r:id="rId15"/>
              </a:rPr>
              <a:t>Building your own resilience, health and wellbeing </a:t>
            </a:r>
            <a:r>
              <a:rPr lang="en-GB" sz="1400" dirty="0">
                <a:latin typeface="Arial" panose="020B0604020202020204" pitchFamily="34" charset="0"/>
                <a:cs typeface="Arial" panose="020B0604020202020204" pitchFamily="34" charset="0"/>
              </a:rPr>
              <a:t>website is a r</a:t>
            </a:r>
            <a:r>
              <a:rPr lang="en-GB" sz="1400" dirty="0">
                <a:solidFill>
                  <a:srgbClr val="000000"/>
                </a:solidFill>
                <a:latin typeface="Arial" panose="020B0604020202020204" pitchFamily="34" charset="0"/>
                <a:cs typeface="Arial" panose="020B0604020202020204" pitchFamily="34" charset="0"/>
              </a:rPr>
              <a:t>esource from Skills for Care</a:t>
            </a:r>
          </a:p>
          <a:p>
            <a:pPr marL="182563" lvl="0"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Reflective debrief after a death:</a:t>
            </a:r>
            <a:r>
              <a:rPr lang="en-GB" sz="1400" dirty="0">
                <a:solidFill>
                  <a:srgbClr val="000000"/>
                </a:solidFill>
                <a:latin typeface="Arial" panose="020B0604020202020204" pitchFamily="34" charset="0"/>
                <a:cs typeface="Arial" panose="020B0604020202020204" pitchFamily="34" charset="0"/>
              </a:rPr>
              <a:t> Support carers to take time grieving and reflecting together about the person that has passed away, what happened leading up to the death, what went well, and what didn’t go so well, what could have been done differently, and what needs to change as a result of the reflection – Resource from ‘What’s Best for Lily’ by UCL Partners. Find out how to do this by downloading resources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16"/>
              </a:rPr>
              <a:t>here</a:t>
            </a:r>
            <a:r>
              <a:rPr lang="en-GB" sz="1400" dirty="0">
                <a:solidFill>
                  <a:srgbClr val="000000"/>
                </a:solidFill>
                <a:latin typeface="Arial" panose="020B0604020202020204" pitchFamily="34" charset="0"/>
                <a:cs typeface="Arial" panose="020B0604020202020204" pitchFamily="34" charset="0"/>
              </a:rPr>
              <a:t>.</a:t>
            </a:r>
          </a:p>
          <a:p>
            <a:pPr marL="182563"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Care Workforce COVID-19 app: </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Get information and advice, swap learnings and ideas, and access practical resources on looking after your own health and wellbeing. Signup </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17"/>
              </a:rPr>
              <a:t>here</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or download the app using an Apple or Android phone.</a:t>
            </a:r>
            <a:endParaRPr lang="en-GB" sz="1400" dirty="0">
              <a:solidFill>
                <a:srgbClr val="000000"/>
              </a:solidFill>
              <a:latin typeface="Arial" panose="020B0604020202020204" pitchFamily="34" charset="0"/>
              <a:cs typeface="Arial" panose="020B0604020202020204" pitchFamily="34" charset="0"/>
            </a:endParaRPr>
          </a:p>
          <a:p>
            <a:pPr marL="182563" lvl="0" indent="-182563">
              <a:buClr>
                <a:srgbClr val="000000"/>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For access to more tips, free guides, assessments and signposted resources, visit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18"/>
              </a:rPr>
              <a:t>Good Thinking</a:t>
            </a:r>
            <a:endParaRPr lang="en-GB" sz="1400"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9B0E26-8886-4190-BD9F-BC66E978BF10}"/>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349624" y="171765"/>
            <a:ext cx="9804034" cy="611649"/>
          </a:xfrm>
        </p:spPr>
        <p:txBody>
          <a:bodyPr/>
          <a:lstStyle/>
          <a:p>
            <a:r>
              <a:rPr lang="en-GB" dirty="0"/>
              <a:t>Data Security and Protection Toolkit update</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7779346" y="1070431"/>
            <a:ext cx="3926879" cy="4436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is your Data Security Champion within your home?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rPr>
              <a:t>Is this supported by your head office team? </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is going to register your home on the DSPT? This may be completed on </a:t>
            </a: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behalf of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your home if you are part of a larger organisation.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adult social care providers in England who have not already registered with the DSPT should do so by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30th September 2020</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so that we can let you know when the new version of the DSPT has launched and how to access 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rPr>
              <a:t>To support you with this Digital Social Care have created </a:t>
            </a:r>
            <a:r>
              <a:rPr lang="en-GB" dirty="0">
                <a:solidFill>
                  <a:srgbClr val="000000"/>
                </a:solidFill>
                <a:hlinkClick r:id="rId3"/>
              </a:rPr>
              <a:t>guidance </a:t>
            </a:r>
            <a:r>
              <a:rPr kumimoji="0" lang="en-GB" b="0" i="0" u="none" strike="noStrike" kern="1200" cap="none" spc="0" normalizeH="0" baseline="0" noProof="0" dirty="0">
                <a:ln>
                  <a:noFill/>
                </a:ln>
                <a:solidFill>
                  <a:srgbClr val="000000"/>
                </a:solidFill>
                <a:effectLst/>
                <a:uLnTx/>
                <a:uFillTx/>
                <a:hlinkClick r:id="rId3"/>
              </a:rPr>
              <a:t>how to register.</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F6D9794-6E70-481D-8AF5-043F6C9883EB}"/>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10" name="TextBox 9">
            <a:extLst>
              <a:ext uri="{FF2B5EF4-FFF2-40B4-BE49-F238E27FC236}">
                <a16:creationId xmlns:a16="http://schemas.microsoft.com/office/drawing/2014/main" id="{0E78B109-F940-4835-95EC-61669AF587EB}"/>
              </a:ext>
            </a:extLst>
          </p:cNvPr>
          <p:cNvSpPr txBox="1"/>
          <p:nvPr/>
        </p:nvSpPr>
        <p:spPr>
          <a:xfrm>
            <a:off x="359149" y="783414"/>
            <a:ext cx="7298951"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4"/>
              </a:rPr>
              <a:t>Data Security and Protection Toolkit (DSPT)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a free, online self-assessment for health and care providers to evaluate and improve t</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heir information governance, data and cyber security. The DSPT will help ensure your policies and systems are secure and meet information governance, data security and CQC requirements. It will also help you manage risks and share information with other health and care services securely, appropriately and with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support the COVID-19 response, NHSX temporarily waived the requirement for social care providers to complete the Data Security and Protection Toolkit (DSPT) before accessing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NHSMail</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social care providers using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NHSMail</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must register with the DSPT (i.e. sign up and provide contact details) by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30th September 2020</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This will enable the DSPT team to more easily contact and support providers, including those operating under the waiver. Revised guidance on how to register with the DSPT is available on the Digital Social Care w</a:t>
            </a:r>
            <a:r>
              <a:rPr lang="en-GB" sz="1400" dirty="0" err="1">
                <a:solidFill>
                  <a:srgbClr val="000000"/>
                </a:solidFill>
                <a:latin typeface="Arial" panose="020B0604020202020204" pitchFamily="34" charset="0"/>
                <a:cs typeface="Arial" panose="020B0604020202020204" pitchFamily="34" charset="0"/>
              </a:rPr>
              <a:t>ebsite</a:t>
            </a:r>
            <a:r>
              <a:rPr lang="en-GB" sz="1400" dirty="0">
                <a:solidFill>
                  <a:srgbClr val="000000"/>
                </a:solidFill>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This is the only action that providers are required to do before 30th September 2020 to ensure ongoing </a:t>
            </a:r>
            <a:r>
              <a:rPr kumimoji="0" lang="en-GB" sz="14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NHSMail</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access. While care providers must register by 30th September, they are not yet required to complete or comply with the DSPT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new version of the DSPT for social care will launch in October that’s specifically designed for adult social care providers. </a:t>
            </a:r>
            <a:r>
              <a:rPr lang="en-GB" sz="1400" dirty="0">
                <a:solidFill>
                  <a:srgbClr val="000000"/>
                </a:solidFill>
                <a:latin typeface="Arial" panose="020B0604020202020204" pitchFamily="34" charset="0"/>
                <a:cs typeface="Arial" panose="020B0604020202020204" pitchFamily="34" charset="0"/>
              </a:rPr>
              <a:t>This will include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useful guidance linked to the Digital Social Care website, relevant for all types of care and support services, including residential and nursing homes, supported living, homecare, extra care, shared lives and day services. If you have any questions ahead of this time please email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5"/>
              </a:rPr>
              <a:t>hlp.londonchnhsmailrequests@nhs.net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one of the team will come back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A392E2-62BA-4909-BAE6-2A3BB6BD8599}"/>
              </a:ext>
            </a:extLst>
          </p:cNvPr>
          <p:cNvPicPr>
            <a:picLocks noChangeAspect="1"/>
          </p:cNvPicPr>
          <p:nvPr/>
        </p:nvPicPr>
        <p:blipFill>
          <a:blip r:embed="rId6"/>
          <a:stretch>
            <a:fillRect/>
          </a:stretch>
        </p:blipFill>
        <p:spPr>
          <a:xfrm>
            <a:off x="8181975" y="5675823"/>
            <a:ext cx="3250826" cy="754655"/>
          </a:xfrm>
          <a:prstGeom prst="rect">
            <a:avLst/>
          </a:prstGeom>
        </p:spPr>
      </p:pic>
    </p:spTree>
    <p:extLst>
      <p:ext uri="{BB962C8B-B14F-4D97-AF65-F5344CB8AC3E}">
        <p14:creationId xmlns:p14="http://schemas.microsoft.com/office/powerpoint/2010/main" val="1140922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5B6CDD-3A7E-4F28-AACC-5D2D5BE76591}"/>
              </a:ext>
            </a:extLst>
          </p:cNvPr>
          <p:cNvGraphicFramePr>
            <a:graphicFrameLocks noGrp="1"/>
          </p:cNvGraphicFramePr>
          <p:nvPr>
            <p:extLst>
              <p:ext uri="{D42A27DB-BD31-4B8C-83A1-F6EECF244321}">
                <p14:modId xmlns:p14="http://schemas.microsoft.com/office/powerpoint/2010/main" val="1718375003"/>
              </p:ext>
            </p:extLst>
          </p:nvPr>
        </p:nvGraphicFramePr>
        <p:xfrm>
          <a:off x="848251" y="35519"/>
          <a:ext cx="11086858" cy="6786961"/>
        </p:xfrm>
        <a:graphic>
          <a:graphicData uri="http://schemas.openxmlformats.org/drawingml/2006/table">
            <a:tbl>
              <a:tblPr firstRow="1" firstCol="1" bandRow="1"/>
              <a:tblGrid>
                <a:gridCol w="608012">
                  <a:extLst>
                    <a:ext uri="{9D8B030D-6E8A-4147-A177-3AD203B41FA5}">
                      <a16:colId xmlns:a16="http://schemas.microsoft.com/office/drawing/2014/main" val="1786839501"/>
                    </a:ext>
                  </a:extLst>
                </a:gridCol>
                <a:gridCol w="5481884">
                  <a:extLst>
                    <a:ext uri="{9D8B030D-6E8A-4147-A177-3AD203B41FA5}">
                      <a16:colId xmlns:a16="http://schemas.microsoft.com/office/drawing/2014/main" val="3133303224"/>
                    </a:ext>
                  </a:extLst>
                </a:gridCol>
                <a:gridCol w="4996962">
                  <a:extLst>
                    <a:ext uri="{9D8B030D-6E8A-4147-A177-3AD203B41FA5}">
                      <a16:colId xmlns:a16="http://schemas.microsoft.com/office/drawing/2014/main" val="3872627598"/>
                    </a:ext>
                  </a:extLst>
                </a:gridCol>
              </a:tblGrid>
              <a:tr h="153758">
                <a:tc>
                  <a:txBody>
                    <a:bodyPr/>
                    <a:lstStyle/>
                    <a:p>
                      <a:pPr>
                        <a:lnSpc>
                          <a:spcPct val="107000"/>
                        </a:lnSpc>
                        <a:spcAft>
                          <a:spcPts val="80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Slide no.</a:t>
                      </a: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Changes since v2.1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EB8"/>
                    </a:solidFill>
                  </a:tcPr>
                </a:tc>
                <a:extLst>
                  <a:ext uri="{0D108BD9-81ED-4DB2-BD59-A6C34878D82A}">
                    <a16:rowId xmlns:a16="http://schemas.microsoft.com/office/drawing/2014/main" val="1099369601"/>
                  </a:ext>
                </a:extLst>
              </a:tr>
              <a:tr h="191717">
                <a:tc>
                  <a:txBody>
                    <a:bodyPr/>
                    <a:lstStyle/>
                    <a:p>
                      <a:pPr>
                        <a:lnSpc>
                          <a:spcPct val="107000"/>
                        </a:lnSpc>
                        <a:spcAft>
                          <a:spcPts val="800"/>
                        </a:spcAft>
                      </a:pP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Summary: Suspected Coronavirus Care Pathway - Residential and Nursing Care Residents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what to use and how to wear and dispose links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72314936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direct line to urgent clinical advice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with new information on Diabetes Advice line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981780997"/>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Infection Prevention and Control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Infection prevention control section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389232756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PPE and escalating your supply issues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780252108"/>
                  </a:ext>
                </a:extLst>
              </a:tr>
              <a:tr h="1902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Putting on (donning) PPE for care homes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Split slide 5 into 2, Updated title, added new infographic, guidance link in resource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847576822"/>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Taking off (doffing) PPE for care homes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title, added new infographic, guidance link in resource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3959709666"/>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 Coverings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331550268"/>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to do when you suspect someone has COVID-19 symptoms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876759827"/>
                  </a:ext>
                </a:extLst>
              </a:tr>
              <a:tr h="19427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COVD-19 Testing residents (1)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Split slide 9  into 6 (slide 9, 10,11,12, 13 and 14) Updated residents slide content with new guidance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3356431374"/>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COVD-19 Testing residents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060989621"/>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Assessing Capacity for COVID 19 Testing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42388323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Swabbing residents - top tips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into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5911539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COVID-19 Testing staff (1)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with new information and guidance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326436512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COVID-19 Testing staff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2528246807"/>
                  </a:ext>
                </a:extLst>
              </a:tr>
              <a:tr h="199290">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PHE care home testing results: actions for care home residents and staff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with new guidance- 7 days to 10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808129336"/>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NHS Test and Trace – what does it mean for care homes?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with new guidance- changed 7 days to 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4031885537"/>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NHS Test and Trace – what do I need to do?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432170970"/>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Admissions into your home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27627493"/>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Concerns about accepting a resident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57976309"/>
                  </a:ext>
                </a:extLst>
              </a:tr>
              <a:tr h="168614">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Managing respiratory symptoms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to align with London Primary Care and Community Respiratory pack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259531374"/>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your residents with learning disabilities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with new information and guidance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272663135"/>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your residents with dementia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with link to testing top tips slide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5267642"/>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residents who are more confused than normal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61132634"/>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Managing falls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3714739351"/>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Preventing Pressure Ulcers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49270895"/>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Managing Lower Limbs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2923566765"/>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Working with primary care and community services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4240558622"/>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from primary care and community services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2216435376"/>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Pharmacy &amp; Medicines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4032200127"/>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technology to work with health and care professionals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4142337209"/>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residents’ health and well-being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837359314"/>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residents to exercise and get moving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slide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578728027"/>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Talking to relatives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399188978"/>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Enabling care home visits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Updated content with new information, links and guidance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2986597647"/>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Advance Care Planning and Coordinate My Care (CMC)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2409080285"/>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care in the last days of life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1336115988"/>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Expected and unexpected deaths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194891953"/>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Verification of death – national guidance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97388960"/>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 after death – using PPE and IPC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742794503"/>
                  </a:ext>
                </a:extLst>
              </a:tr>
              <a:tr h="153758">
                <a:tc>
                  <a:txBody>
                    <a:bodyPr/>
                    <a:lstStyle/>
                    <a:p>
                      <a:pPr>
                        <a:lnSpc>
                          <a:spcPct val="107000"/>
                        </a:lnSpc>
                        <a:spcAft>
                          <a:spcPts val="800"/>
                        </a:spcAft>
                      </a:pPr>
                      <a:r>
                        <a:rPr lang="en-GB"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care home staff well-being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3"/>
                    </a:solidFill>
                  </a:tcPr>
                </a:tc>
                <a:extLst>
                  <a:ext uri="{0D108BD9-81ED-4DB2-BD59-A6C34878D82A}">
                    <a16:rowId xmlns:a16="http://schemas.microsoft.com/office/drawing/2014/main" val="3884869438"/>
                  </a:ext>
                </a:extLst>
              </a:tr>
              <a:tr h="153758">
                <a:tc>
                  <a:txBody>
                    <a:bodyPr/>
                    <a:lstStyle/>
                    <a:p>
                      <a:pPr>
                        <a:lnSpc>
                          <a:spcPct val="107000"/>
                        </a:lnSpc>
                        <a:spcAft>
                          <a:spcPts val="800"/>
                        </a:spcAft>
                      </a:pP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Staff mental health and emotional well-being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change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505730103"/>
                  </a:ext>
                </a:extLst>
              </a:tr>
              <a:tr h="153758">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42</a:t>
                      </a: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EB8"/>
                    </a:solidFill>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Update on Data Security and Protection Toolkit </a:t>
                      </a: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New slide </a:t>
                      </a:r>
                    </a:p>
                  </a:txBody>
                  <a:tcPr marL="27633" marR="27633" marT="4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6"/>
                    </a:solidFill>
                  </a:tcPr>
                </a:tc>
                <a:extLst>
                  <a:ext uri="{0D108BD9-81ED-4DB2-BD59-A6C34878D82A}">
                    <a16:rowId xmlns:a16="http://schemas.microsoft.com/office/drawing/2014/main" val="1548084326"/>
                  </a:ext>
                </a:extLst>
              </a:tr>
            </a:tbl>
          </a:graphicData>
        </a:graphic>
      </p:graphicFrame>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421" y="-509290"/>
            <a:ext cx="742830" cy="6848973"/>
          </a:xfrm>
        </p:spPr>
        <p:txBody>
          <a:bodyPr vert="vert270"/>
          <a:lstStyle/>
          <a:p>
            <a:r>
              <a:rPr lang="en-GB" dirty="0"/>
              <a:t>	</a:t>
            </a:r>
            <a:r>
              <a:rPr lang="en-GB" sz="3200" dirty="0"/>
              <a:t>Change log</a:t>
            </a:r>
            <a:endParaRPr lang="en-GB" dirty="0"/>
          </a:p>
        </p:txBody>
      </p:sp>
      <p:sp>
        <p:nvSpPr>
          <p:cNvPr id="10" name="Oval 9">
            <a:extLst>
              <a:ext uri="{FF2B5EF4-FFF2-40B4-BE49-F238E27FC236}">
                <a16:creationId xmlns:a16="http://schemas.microsoft.com/office/drawing/2014/main" id="{B1C779F6-EE02-46D2-9702-D9D7C26EB938}"/>
              </a:ext>
            </a:extLst>
          </p:cNvPr>
          <p:cNvSpPr/>
          <p:nvPr/>
        </p:nvSpPr>
        <p:spPr>
          <a:xfrm>
            <a:off x="51845" y="5536091"/>
            <a:ext cx="742830" cy="698749"/>
          </a:xfrm>
          <a:prstGeom prst="ellipse">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400" b="1">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2C87CC1-6894-4E8E-9B17-425C56C6454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044" y="5716509"/>
            <a:ext cx="386432" cy="386432"/>
          </a:xfrm>
          <a:prstGeom prst="rect">
            <a:avLst/>
          </a:prstGeom>
        </p:spPr>
      </p:pic>
      <p:sp>
        <p:nvSpPr>
          <p:cNvPr id="8" name="TextBox 7">
            <a:extLst>
              <a:ext uri="{FF2B5EF4-FFF2-40B4-BE49-F238E27FC236}">
                <a16:creationId xmlns:a16="http://schemas.microsoft.com/office/drawing/2014/main" id="{5F1BDC72-04D2-4726-A7C8-F3BE6952A249}"/>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114929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53190" y="308484"/>
            <a:ext cx="8756073" cy="611649"/>
          </a:xfrm>
        </p:spPr>
        <p:txBody>
          <a:bodyPr/>
          <a:lstStyle/>
          <a:p>
            <a:r>
              <a:rPr lang="en-GB" dirty="0"/>
              <a:t>	</a:t>
            </a:r>
            <a:r>
              <a:rPr lang="en-GB" sz="2800" dirty="0"/>
              <a:t>Infection prevention and control  </a:t>
            </a:r>
            <a:endParaRPr lang="en-GB" dirty="0"/>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609601" y="918112"/>
            <a:ext cx="6657681" cy="1629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t>Infection prevention and control:</a:t>
            </a:r>
          </a:p>
          <a:p>
            <a:pPr>
              <a:spcBef>
                <a:spcPts val="0"/>
              </a:spcBef>
            </a:pPr>
            <a:r>
              <a:rPr lang="en-GB" dirty="0">
                <a:solidFill>
                  <a:schemeClr val="tx1">
                    <a:lumMod val="95000"/>
                    <a:lumOff val="5000"/>
                  </a:schemeClr>
                </a:solidFill>
              </a:rPr>
              <a:t>Follow the guidance </a:t>
            </a:r>
            <a:r>
              <a:rPr lang="en-GB" dirty="0"/>
              <a:t>on </a:t>
            </a:r>
            <a:r>
              <a:rPr lang="en-GB" dirty="0">
                <a:hlinkClick r:id="rId3"/>
              </a:rPr>
              <a:t>handwashing and social distancing </a:t>
            </a:r>
            <a:endParaRPr lang="en-GB" dirty="0"/>
          </a:p>
          <a:p>
            <a:pPr>
              <a:spcBef>
                <a:spcPts val="0"/>
              </a:spcBef>
            </a:pPr>
            <a:r>
              <a:rPr lang="en-GB" dirty="0">
                <a:solidFill>
                  <a:schemeClr val="tx1">
                    <a:lumMod val="95000"/>
                    <a:lumOff val="5000"/>
                  </a:schemeClr>
                </a:solidFill>
              </a:rPr>
              <a:t>Follow the </a:t>
            </a:r>
            <a:r>
              <a:rPr lang="en-GB" dirty="0">
                <a:solidFill>
                  <a:schemeClr val="tx1">
                    <a:lumMod val="95000"/>
                    <a:lumOff val="5000"/>
                  </a:schemeClr>
                </a:solidFill>
                <a:hlinkClick r:id="rId4"/>
              </a:rPr>
              <a:t>guidance </a:t>
            </a:r>
            <a:r>
              <a:rPr lang="en-GB" dirty="0">
                <a:solidFill>
                  <a:schemeClr val="tx1">
                    <a:lumMod val="95000"/>
                    <a:lumOff val="5000"/>
                  </a:schemeClr>
                </a:solidFill>
              </a:rPr>
              <a:t>to see if you should be using PPE </a:t>
            </a:r>
          </a:p>
          <a:p>
            <a:pPr>
              <a:spcBef>
                <a:spcPts val="0"/>
              </a:spcBef>
            </a:pPr>
            <a:r>
              <a:rPr lang="en-GB" b="1" dirty="0">
                <a:solidFill>
                  <a:schemeClr val="tx1">
                    <a:lumMod val="95000"/>
                    <a:lumOff val="5000"/>
                  </a:schemeClr>
                </a:solidFill>
              </a:rPr>
              <a:t>All staff</a:t>
            </a:r>
            <a:r>
              <a:rPr lang="en-GB" dirty="0">
                <a:solidFill>
                  <a:schemeClr val="tx1">
                    <a:lumMod val="95000"/>
                    <a:lumOff val="5000"/>
                  </a:schemeClr>
                </a:solidFill>
              </a:rPr>
              <a:t> should wear masks </a:t>
            </a:r>
            <a:r>
              <a:rPr lang="en-GB" altLang="en-US" b="1" dirty="0"/>
              <a:t>at all times </a:t>
            </a:r>
            <a:r>
              <a:rPr lang="en-GB" dirty="0"/>
              <a:t>until you take a break from duties (e.g. to drink, eat, for your break time if stepping outside of the care home or at</a:t>
            </a:r>
            <a:br>
              <a:rPr lang="en-GB" dirty="0"/>
            </a:br>
            <a:r>
              <a:rPr lang="en-GB" dirty="0"/>
              <a:t>end of shift when leaving the care home).</a:t>
            </a:r>
            <a:endParaRPr lang="en-GB" altLang="en-US" b="1" dirty="0"/>
          </a:p>
          <a:p>
            <a:pPr>
              <a:spcBef>
                <a:spcPts val="0"/>
              </a:spcBef>
            </a:pPr>
            <a:r>
              <a:rPr lang="en-GB" altLang="en-US" dirty="0"/>
              <a:t>Staff should adhere to social distancing </a:t>
            </a:r>
            <a:r>
              <a:rPr lang="en-GB" dirty="0"/>
              <a:t>in communal areas, including break rooms</a:t>
            </a:r>
            <a:r>
              <a:rPr lang="en-GB" altLang="en-US" dirty="0"/>
              <a:t>. </a:t>
            </a:r>
          </a:p>
          <a:p>
            <a:pPr>
              <a:spcBef>
                <a:spcPts val="0"/>
              </a:spcBef>
            </a:pPr>
            <a:r>
              <a:rPr lang="en-GB" dirty="0"/>
              <a:t>Masks can be used continuously, depending on </a:t>
            </a:r>
            <a:r>
              <a:rPr lang="en-GB" dirty="0">
                <a:hlinkClick r:id="rId5"/>
              </a:rPr>
              <a:t>different scenarios</a:t>
            </a:r>
            <a:endParaRPr lang="en-GB" dirty="0"/>
          </a:p>
          <a:p>
            <a:pPr>
              <a:spcBef>
                <a:spcPts val="0"/>
              </a:spcBef>
            </a:pPr>
            <a:r>
              <a:rPr lang="en-GB" dirty="0"/>
              <a:t>Gloves and aprons are for single patient use only</a:t>
            </a:r>
          </a:p>
          <a:p>
            <a:pPr>
              <a:spcBef>
                <a:spcPts val="0"/>
              </a:spcBef>
            </a:pPr>
            <a:r>
              <a:rPr lang="en-GB" b="1" dirty="0">
                <a:solidFill>
                  <a:srgbClr val="FF0000"/>
                </a:solidFill>
              </a:rPr>
              <a:t>If you take your mask off, it MUST go in the clinical waste bin</a:t>
            </a:r>
          </a:p>
        </p:txBody>
      </p:sp>
      <p:sp>
        <p:nvSpPr>
          <p:cNvPr id="7" name="Content Placeholder 1">
            <a:extLst>
              <a:ext uri="{FF2B5EF4-FFF2-40B4-BE49-F238E27FC236}">
                <a16:creationId xmlns:a16="http://schemas.microsoft.com/office/drawing/2014/main" id="{2C2EC544-50AD-48DC-8A6B-484608CB46D9}"/>
              </a:ext>
            </a:extLst>
          </p:cNvPr>
          <p:cNvSpPr txBox="1">
            <a:spLocks/>
          </p:cNvSpPr>
          <p:nvPr/>
        </p:nvSpPr>
        <p:spPr>
          <a:xfrm>
            <a:off x="609601" y="5214596"/>
            <a:ext cx="6637801" cy="118323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lvl="0" indent="0">
              <a:lnSpc>
                <a:spcPct val="107000"/>
              </a:lnSpc>
              <a:spcBef>
                <a:spcPts val="0"/>
              </a:spcBef>
              <a:buNone/>
              <a:defRPr/>
            </a:pPr>
            <a:r>
              <a:rPr lang="en-GB" sz="1200" dirty="0">
                <a:ea typeface="Calibri" panose="020F0502020204030204" pitchFamily="34" charset="0"/>
              </a:rPr>
              <a:t>Infection Control: </a:t>
            </a:r>
            <a:r>
              <a:rPr lang="en-GB" sz="1200" dirty="0">
                <a:solidFill>
                  <a:srgbClr val="0563C1"/>
                </a:solidFill>
                <a:ea typeface="Calibri" panose="020F0502020204030204" pitchFamily="34" charset="0"/>
                <a:hlinkClick r:id="rId3"/>
              </a:rPr>
              <a:t>Guidance</a:t>
            </a:r>
            <a:r>
              <a:rPr lang="en-GB" sz="1200" dirty="0">
                <a:solidFill>
                  <a:srgbClr val="000000"/>
                </a:solidFill>
                <a:ea typeface="Calibri" panose="020F0502020204030204" pitchFamily="34" charset="0"/>
              </a:rPr>
              <a:t> </a:t>
            </a:r>
            <a:endParaRPr lang="en-GB" sz="1200" b="1" dirty="0">
              <a:solidFill>
                <a:schemeClr val="bg2"/>
              </a:solidFill>
            </a:endParaRPr>
          </a:p>
          <a:p>
            <a:pPr marL="0" indent="0">
              <a:spcBef>
                <a:spcPts val="0"/>
              </a:spcBef>
              <a:buNone/>
            </a:pPr>
            <a:r>
              <a:rPr lang="en-GB" sz="1200" dirty="0"/>
              <a:t>COVID-19 Personal protective equipment use for non-aerosol generating procedures: </a:t>
            </a:r>
            <a:r>
              <a:rPr lang="en-GB" sz="1200" dirty="0">
                <a:hlinkClick r:id="rId6"/>
              </a:rPr>
              <a:t>Guidance</a:t>
            </a:r>
            <a:endParaRPr lang="en-GB" sz="1200" dirty="0"/>
          </a:p>
          <a:p>
            <a:pPr marL="0" indent="0">
              <a:spcBef>
                <a:spcPts val="0"/>
              </a:spcBef>
              <a:buNone/>
            </a:pPr>
            <a:r>
              <a:rPr lang="en-GB" sz="1200" dirty="0"/>
              <a:t>COVID-19 Personal protective equipment use for aerosol generating procedures: </a:t>
            </a:r>
            <a:r>
              <a:rPr lang="en-GB" sz="1200" dirty="0">
                <a:hlinkClick r:id="rId7"/>
              </a:rPr>
              <a:t>Guidance</a:t>
            </a:r>
            <a:endParaRPr lang="en-GB" sz="1200" u="sng" dirty="0"/>
          </a:p>
          <a:p>
            <a:pPr marL="0" indent="0">
              <a:spcBef>
                <a:spcPts val="0"/>
              </a:spcBef>
              <a:buNone/>
            </a:pPr>
            <a:r>
              <a:rPr lang="en-GB" sz="1200" dirty="0"/>
              <a:t>COVID-19 How to work safely in care homes: </a:t>
            </a:r>
            <a:r>
              <a:rPr lang="en-GB" sz="1200" dirty="0">
                <a:hlinkClick r:id="rId5"/>
              </a:rPr>
              <a:t>Guidance</a:t>
            </a:r>
            <a:endParaRPr lang="en-GB" sz="1200" u="sng" dirty="0"/>
          </a:p>
          <a:p>
            <a:pPr marL="0" indent="0">
              <a:spcBef>
                <a:spcPts val="0"/>
              </a:spcBef>
              <a:buNone/>
            </a:pPr>
            <a:r>
              <a:rPr lang="en-GB" sz="1200" dirty="0"/>
              <a:t>Best practice - How to hand wash: </a:t>
            </a:r>
            <a:r>
              <a:rPr lang="en-GB" sz="1200" dirty="0">
                <a:hlinkClick r:id="rId8"/>
              </a:rPr>
              <a:t>Poster</a:t>
            </a:r>
            <a:endParaRPr lang="en-GB" sz="1200" dirty="0"/>
          </a:p>
        </p:txBody>
      </p:sp>
      <p:sp>
        <p:nvSpPr>
          <p:cNvPr id="15" name="TextBox 22">
            <a:extLst>
              <a:ext uri="{FF2B5EF4-FFF2-40B4-BE49-F238E27FC236}">
                <a16:creationId xmlns:a16="http://schemas.microsoft.com/office/drawing/2014/main" id="{123CE6E8-500E-45F4-804C-D0B8660B29F3}"/>
              </a:ext>
            </a:extLst>
          </p:cNvPr>
          <p:cNvSpPr txBox="1"/>
          <p:nvPr/>
        </p:nvSpPr>
        <p:spPr>
          <a:xfrm>
            <a:off x="609601" y="2724972"/>
            <a:ext cx="6637801" cy="2342807"/>
          </a:xfrm>
          <a:prstGeom prst="rect">
            <a:avLst/>
          </a:prstGeom>
          <a:solidFill>
            <a:srgbClr val="ED7D31">
              <a:lumMod val="40000"/>
              <a:lumOff val="60000"/>
            </a:srgbClr>
          </a:solidFill>
          <a:ln>
            <a:noFill/>
          </a:ln>
        </p:spPr>
        <p:txBody>
          <a:bodyPr wrap="square" rtlCol="0">
            <a:noAutofit/>
          </a:bodyPr>
          <a:lstStyle/>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 clinical advice on length of isolation for your resident which will depend on clinical symptoms and test results. Use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Infection Control guidance</a:t>
            </a:r>
            <a:r>
              <a:rPr lang="en-GB"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457200" algn="l"/>
              </a:tabLst>
              <a:defRPr/>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Care for resident using PPE (</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9"/>
              </a:rPr>
              <a:t>what to use</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5"/>
              </a:rPr>
              <a:t>how to wear and dispose</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sz="800" dirty="0">
              <a:solidFill>
                <a:srgbClr val="000000"/>
              </a:solidFill>
              <a:latin typeface="Arial" panose="020B0604020202020204" pitchFamily="34" charset="0"/>
            </a:endParaRPr>
          </a:p>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Due to sustained transmission PPE is to be used with all patients. Additional PPE is required for Aerosol Generating Procedures as described in the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table</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Use correct handwashing technique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video</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GB" sz="1400" dirty="0">
                <a:latin typeface="Arial" panose="020B0604020202020204" pitchFamily="34" charset="0"/>
                <a:ea typeface="Calibri" panose="020F0502020204030204" pitchFamily="34" charset="0"/>
                <a:cs typeface="Times New Roman" panose="02020603050405020304" pitchFamily="18" charset="0"/>
                <a:hlinkClick r:id="rId12"/>
              </a:rPr>
              <a:t>guidance</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Consider bathroom facilities. If no </a:t>
            </a:r>
            <a:r>
              <a:rPr lang="en-GB" sz="1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en</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-suite available: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tabLst>
                <a:tab pos="457200" algn="l"/>
              </a:tabLst>
            </a:pPr>
            <a:r>
              <a:rPr lang="en-GB"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Designate a single bathroom for this resident only </a:t>
            </a: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tabLst>
                <a:tab pos="457200" algn="l"/>
              </a:tabLst>
            </a:pPr>
            <a:r>
              <a:rPr lang="en-GB"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Use commode in room</a:t>
            </a: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05DA334-E8A6-4AC6-9998-0DD71E969B34}"/>
              </a:ext>
            </a:extLst>
          </p:cNvPr>
          <p:cNvPicPr>
            <a:picLocks noChangeAspect="1"/>
          </p:cNvPicPr>
          <p:nvPr/>
        </p:nvPicPr>
        <p:blipFill>
          <a:blip r:embed="rId13"/>
          <a:stretch>
            <a:fillRect/>
          </a:stretch>
        </p:blipFill>
        <p:spPr>
          <a:xfrm>
            <a:off x="609601" y="283640"/>
            <a:ext cx="669210" cy="669210"/>
          </a:xfrm>
          <a:prstGeom prst="rect">
            <a:avLst/>
          </a:prstGeom>
        </p:spPr>
      </p:pic>
      <p:sp>
        <p:nvSpPr>
          <p:cNvPr id="11" name="TextBox 10">
            <a:extLst>
              <a:ext uri="{FF2B5EF4-FFF2-40B4-BE49-F238E27FC236}">
                <a16:creationId xmlns:a16="http://schemas.microsoft.com/office/drawing/2014/main" id="{60624897-BC70-4653-A22F-E5FACD03D098}"/>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pic>
        <p:nvPicPr>
          <p:cNvPr id="2" name="Picture 1">
            <a:extLst>
              <a:ext uri="{FF2B5EF4-FFF2-40B4-BE49-F238E27FC236}">
                <a16:creationId xmlns:a16="http://schemas.microsoft.com/office/drawing/2014/main" id="{F20161EE-2423-4C93-92AE-CCEC59565221}"/>
              </a:ext>
            </a:extLst>
          </p:cNvPr>
          <p:cNvPicPr>
            <a:picLocks noChangeAspect="1"/>
          </p:cNvPicPr>
          <p:nvPr/>
        </p:nvPicPr>
        <p:blipFill rotWithShape="1">
          <a:blip r:embed="rId14"/>
          <a:srcRect l="36612" t="18482" r="35954" b="11751"/>
          <a:stretch/>
        </p:blipFill>
        <p:spPr>
          <a:xfrm>
            <a:off x="7724274" y="724592"/>
            <a:ext cx="4138863" cy="5917964"/>
          </a:xfrm>
          <a:prstGeom prst="rect">
            <a:avLst/>
          </a:prstGeom>
        </p:spPr>
      </p:pic>
    </p:spTree>
    <p:extLst>
      <p:ext uri="{BB962C8B-B14F-4D97-AF65-F5344CB8AC3E}">
        <p14:creationId xmlns:p14="http://schemas.microsoft.com/office/powerpoint/2010/main" val="303671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548641"/>
            <a:ext cx="9804034" cy="611649"/>
          </a:xfrm>
        </p:spPr>
        <p:txBody>
          <a:bodyPr/>
          <a:lstStyle/>
          <a:p>
            <a:r>
              <a:rPr lang="en-GB" dirty="0"/>
              <a:t>	PPE and escalating your supply issues  </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541466" y="1302891"/>
            <a:ext cx="11377265" cy="4222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a:spcBef>
                <a:spcPts val="0"/>
              </a:spcBef>
              <a:buFont typeface="Arial" panose="020B0604020202020204" pitchFamily="34" charset="0"/>
              <a:buNone/>
            </a:pPr>
            <a:r>
              <a:rPr lang="en-GB" dirty="0"/>
              <a:t>You still need to be ordering your usual PPE supplies of gloves, aprons and soap/sanitiser but we also know this has been a challenge and want to support you. </a:t>
            </a:r>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r>
              <a:rPr lang="en-GB" b="1" dirty="0"/>
              <a:t>When contacting your Local Authority:</a:t>
            </a:r>
          </a:p>
          <a:p>
            <a:pPr marL="93150" indent="-285750">
              <a:spcBef>
                <a:spcPts val="0"/>
              </a:spcBef>
            </a:pPr>
            <a:r>
              <a:rPr lang="en-GB" dirty="0"/>
              <a:t>Outline your concern including the requirement</a:t>
            </a:r>
          </a:p>
          <a:p>
            <a:pPr marL="93150" indent="-285750">
              <a:spcBef>
                <a:spcPts val="0"/>
              </a:spcBef>
            </a:pPr>
            <a:r>
              <a:rPr lang="en-GB" dirty="0"/>
              <a:t>Outline what your current stock levels are and if you have confirmed or suspected COVID cases within your home. </a:t>
            </a:r>
          </a:p>
          <a:p>
            <a:pPr marL="93150" indent="-285750">
              <a:spcBef>
                <a:spcPts val="0"/>
              </a:spcBef>
            </a:pPr>
            <a:r>
              <a:rPr lang="en-GB" dirty="0"/>
              <a:t>If you do not get a response from your local authority, please ask them to escalate to the STP for mutual aid support</a:t>
            </a:r>
          </a:p>
          <a:p>
            <a:pPr marL="93150" indent="-285750">
              <a:spcBef>
                <a:spcPts val="0"/>
              </a:spcBef>
            </a:pPr>
            <a:r>
              <a:rPr lang="en-GB" dirty="0"/>
              <a:t>Where issues with local supply exist, this will be escalated to the regional Supply Chain Team for support.  </a:t>
            </a:r>
          </a:p>
          <a:p>
            <a:pPr marL="36000" indent="0">
              <a:spcBef>
                <a:spcPts val="0"/>
              </a:spcBef>
              <a:buFont typeface="Arial" panose="020B0604020202020204" pitchFamily="34" charset="0"/>
              <a:buNone/>
            </a:pPr>
            <a:r>
              <a:rPr lang="en-GB" dirty="0"/>
              <a:t> </a:t>
            </a:r>
          </a:p>
        </p:txBody>
      </p:sp>
      <p:sp>
        <p:nvSpPr>
          <p:cNvPr id="13" name="Text Box 2">
            <a:extLst>
              <a:ext uri="{FF2B5EF4-FFF2-40B4-BE49-F238E27FC236}">
                <a16:creationId xmlns:a16="http://schemas.microsoft.com/office/drawing/2014/main" id="{00F0A3BF-864D-4945-B72E-42E4929E7569}"/>
              </a:ext>
            </a:extLst>
          </p:cNvPr>
          <p:cNvSpPr txBox="1">
            <a:spLocks noChangeArrowheads="1"/>
          </p:cNvSpPr>
          <p:nvPr/>
        </p:nvSpPr>
        <p:spPr bwMode="auto">
          <a:xfrm>
            <a:off x="600877" y="2263798"/>
            <a:ext cx="11129170" cy="1252447"/>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400" b="1" dirty="0">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1400" dirty="0">
                <a:latin typeface="Arial" panose="020B0604020202020204" pitchFamily="34" charset="0"/>
                <a:ea typeface="Times New Roman" panose="02020603050405020304" pitchFamily="18" charset="0"/>
                <a:cs typeface="Arial" panose="020B0604020202020204" pitchFamily="34" charset="0"/>
              </a:rPr>
              <a:t>Order PPE through your normal supplier. If this isn’t possible arrangements have been made with seven wholesalers to provide PPE to the social care sector.</a:t>
            </a:r>
          </a:p>
          <a:p>
            <a:pPr marL="342900" lvl="0" indent="-342900">
              <a:spcAft>
                <a:spcPts val="0"/>
              </a:spcAft>
              <a:buFont typeface="Symbol" panose="05050102010706020507" pitchFamily="18" charset="2"/>
              <a:buChar char=""/>
            </a:pPr>
            <a:r>
              <a:rPr lang="en-GB" sz="1400" dirty="0">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p>
          <a:p>
            <a:pPr marL="342900" lvl="0" indent="-342900">
              <a:spcAft>
                <a:spcPts val="0"/>
              </a:spcAft>
              <a:buFont typeface="Symbol" panose="05050102010706020507" pitchFamily="18" charset="2"/>
              <a:buChar char=""/>
            </a:pPr>
            <a:r>
              <a:rPr lang="en-GB" sz="14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Guidance for Residential Care Providers</a:t>
            </a:r>
            <a:r>
              <a:rPr lang="en-GB" sz="1400" dirty="0">
                <a:latin typeface="Arial" panose="020B0604020202020204" pitchFamily="34" charset="0"/>
                <a:ea typeface="Times New Roman" panose="02020603050405020304" pitchFamily="18" charset="0"/>
                <a:cs typeface="Arial" panose="020B0604020202020204" pitchFamily="34" charset="0"/>
              </a:rPr>
              <a:t> </a:t>
            </a: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7952359" y="5774847"/>
            <a:ext cx="3777688" cy="75425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  </a:t>
            </a:r>
          </a:p>
          <a:p>
            <a:pPr marL="0" lvl="0" indent="0">
              <a:lnSpc>
                <a:spcPct val="100000"/>
              </a:lnSpc>
              <a:spcBef>
                <a:spcPts val="0"/>
              </a:spcBef>
              <a:buNone/>
              <a:defRPr/>
            </a:pPr>
            <a:r>
              <a:rPr lang="en-GB" sz="1200" kern="0" dirty="0">
                <a:solidFill>
                  <a:sysClr val="windowText" lastClr="000000"/>
                </a:solidFill>
                <a:ea typeface="Times New Roman" panose="02020603050405020304" pitchFamily="18" charset="0"/>
              </a:rPr>
              <a:t>Government </a:t>
            </a:r>
            <a:r>
              <a:rPr lang="en-GB" sz="1200" u="sng" kern="0" dirty="0">
                <a:solidFill>
                  <a:srgbClr val="0563C1"/>
                </a:solidFill>
                <a:ea typeface="Times New Roman" panose="02020603050405020304" pitchFamily="18" charset="0"/>
                <a:hlinkClick r:id="rId4"/>
              </a:rPr>
              <a:t>PPE Plan</a:t>
            </a:r>
            <a:r>
              <a:rPr lang="en-GB" sz="1200" kern="0" dirty="0">
                <a:solidFill>
                  <a:sysClr val="windowText" lastClr="000000"/>
                </a:solidFill>
                <a:ea typeface="Times New Roman" panose="02020603050405020304" pitchFamily="18" charset="0"/>
              </a:rPr>
              <a:t>.</a:t>
            </a:r>
          </a:p>
          <a:p>
            <a:pPr marL="0" lvl="0" indent="0">
              <a:lnSpc>
                <a:spcPct val="100000"/>
              </a:lnSpc>
              <a:spcBef>
                <a:spcPts val="0"/>
              </a:spcBef>
              <a:buNone/>
              <a:defRPr/>
            </a:pPr>
            <a:r>
              <a:rPr lang="en-GB" sz="1200" kern="0" dirty="0">
                <a:ea typeface="Times New Roman" panose="02020603050405020304" pitchFamily="18" charset="0"/>
              </a:rPr>
              <a:t>PPE for Residential Care Providers: </a:t>
            </a:r>
            <a:r>
              <a:rPr lang="en-GB" sz="1200" kern="0" dirty="0">
                <a:ea typeface="Times New Roman" panose="02020603050405020304" pitchFamily="18" charset="0"/>
                <a:hlinkClick r:id="rId3"/>
              </a:rPr>
              <a:t>Guidance</a:t>
            </a:r>
            <a:endParaRPr lang="en-GB" sz="1200" dirty="0"/>
          </a:p>
        </p:txBody>
      </p:sp>
      <p:sp>
        <p:nvSpPr>
          <p:cNvPr id="9" name="object 36">
            <a:extLst>
              <a:ext uri="{FF2B5EF4-FFF2-40B4-BE49-F238E27FC236}">
                <a16:creationId xmlns:a16="http://schemas.microsoft.com/office/drawing/2014/main" id="{E0EEE5D2-7D7C-48BA-80EF-EB7758A82D4D}"/>
              </a:ext>
            </a:extLst>
          </p:cNvPr>
          <p:cNvSpPr/>
          <p:nvPr/>
        </p:nvSpPr>
        <p:spPr>
          <a:xfrm>
            <a:off x="600877" y="614109"/>
            <a:ext cx="563879" cy="484631"/>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014B120B-4295-46DB-9C49-F6197E96C527}"/>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Tree>
    <p:extLst>
      <p:ext uri="{BB962C8B-B14F-4D97-AF65-F5344CB8AC3E}">
        <p14:creationId xmlns:p14="http://schemas.microsoft.com/office/powerpoint/2010/main" val="348805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35825"/>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dirty="0"/>
              <a:t>	</a:t>
            </a:r>
            <a:r>
              <a:rPr lang="en-US" sz="3200" dirty="0"/>
              <a:t>Putting on (donning) PPE for care homes</a:t>
            </a:r>
            <a:endParaRPr lang="en-US" dirty="0"/>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165799"/>
            <a:ext cx="5884556" cy="3866302"/>
          </a:xfrm>
        </p:spPr>
        <p:txBody>
          <a:bodyPr/>
          <a:lstStyle/>
          <a:p>
            <a:pPr marL="0" indent="0">
              <a:buNone/>
            </a:pPr>
            <a:r>
              <a:rPr lang="en-GB" b="1" dirty="0"/>
              <a:t>In your care home:</a:t>
            </a:r>
          </a:p>
          <a:p>
            <a:pPr marL="0" indent="0">
              <a:buNone/>
            </a:pPr>
            <a:r>
              <a:rPr lang="en-GB" dirty="0"/>
              <a:t>Different types of PPE are worn depending on the type of work people do and the setting in which they work. Click on this </a:t>
            </a:r>
            <a:r>
              <a:rPr lang="en-GB" dirty="0">
                <a:hlinkClick r:id="rId3"/>
              </a:rPr>
              <a:t>link</a:t>
            </a:r>
            <a:r>
              <a:rPr lang="en-GB" dirty="0"/>
              <a:t> to see the video on how to put on PPE and take it off in your care home. You can also use the poster on the right which can be downloaded at </a:t>
            </a:r>
            <a:r>
              <a:rPr lang="en-GB" u="sng" dirty="0">
                <a:solidFill>
                  <a:srgbClr val="0563C1"/>
                </a:solidFill>
                <a:effectLst/>
                <a:ea typeface="Calibri" panose="020F0502020204030204" pitchFamily="34" charset="0"/>
                <a:hlinkClick r:id="rId4"/>
              </a:rPr>
              <a:t>https://www.gov.uk/government/publications/covid-19-how-to-work-safely-in-care-homes</a:t>
            </a:r>
            <a:r>
              <a:rPr lang="en-GB" dirty="0">
                <a:effectLst/>
                <a:ea typeface="Calibri" panose="020F0502020204030204" pitchFamily="34" charset="0"/>
              </a:rPr>
              <a:t> </a:t>
            </a:r>
          </a:p>
          <a:p>
            <a:pPr marL="0" indent="0">
              <a:buNone/>
            </a:pPr>
            <a:endParaRPr lang="en-GB" dirty="0"/>
          </a:p>
          <a:p>
            <a:pPr marL="0" indent="0">
              <a:buNone/>
            </a:pPr>
            <a:r>
              <a:rPr lang="en-GB" b="1" dirty="0"/>
              <a:t>Why are people wearing different PPE?</a:t>
            </a:r>
          </a:p>
          <a:p>
            <a:pPr marL="0" indent="0">
              <a:buNone/>
            </a:pPr>
            <a:r>
              <a:rPr lang="en-GB" dirty="0"/>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sp>
        <p:nvSpPr>
          <p:cNvPr id="9" name="Content Placeholder 1">
            <a:extLst>
              <a:ext uri="{FF2B5EF4-FFF2-40B4-BE49-F238E27FC236}">
                <a16:creationId xmlns:a16="http://schemas.microsoft.com/office/drawing/2014/main" id="{726A871B-4762-47A9-B62A-E6B4F7E1FFEC}"/>
              </a:ext>
            </a:extLst>
          </p:cNvPr>
          <p:cNvSpPr txBox="1">
            <a:spLocks/>
          </p:cNvSpPr>
          <p:nvPr/>
        </p:nvSpPr>
        <p:spPr>
          <a:xfrm>
            <a:off x="432816" y="5349300"/>
            <a:ext cx="6066661" cy="104262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indent="0">
              <a:spcBef>
                <a:spcPts val="0"/>
              </a:spcBef>
              <a:buFont typeface="Arial" panose="020B0604020202020204" pitchFamily="34" charset="0"/>
              <a:buNone/>
            </a:pPr>
            <a:endParaRPr lang="en-GB" sz="1200" b="1" dirty="0">
              <a:solidFill>
                <a:schemeClr val="bg2"/>
              </a:solidFill>
            </a:endParaRPr>
          </a:p>
          <a:p>
            <a:pPr marL="0" indent="0">
              <a:spcBef>
                <a:spcPts val="0"/>
              </a:spcBef>
              <a:buNone/>
            </a:pPr>
            <a:r>
              <a:rPr lang="en-GB" sz="1200" dirty="0"/>
              <a:t>PPE in all settings: </a:t>
            </a:r>
            <a:r>
              <a:rPr lang="en-GB" sz="1200" dirty="0">
                <a:hlinkClick r:id="rId5"/>
              </a:rPr>
              <a:t>Guide</a:t>
            </a:r>
            <a:r>
              <a:rPr lang="en-GB" sz="1200" dirty="0"/>
              <a:t> </a:t>
            </a:r>
          </a:p>
          <a:p>
            <a:pPr marL="0" indent="0">
              <a:spcBef>
                <a:spcPts val="0"/>
              </a:spcBef>
              <a:buNone/>
            </a:pPr>
            <a:r>
              <a:rPr lang="en-GB" sz="1200" dirty="0"/>
              <a:t>How to work safely in care homes: </a:t>
            </a:r>
            <a:r>
              <a:rPr lang="en-GB" sz="1200" dirty="0">
                <a:hlinkClick r:id="rId4"/>
              </a:rPr>
              <a:t>Guide and Video</a:t>
            </a:r>
            <a:endParaRPr lang="en-GB" sz="1200" dirty="0"/>
          </a:p>
          <a:p>
            <a:pPr marL="0" indent="0">
              <a:spcBef>
                <a:spcPts val="0"/>
              </a:spcBef>
              <a:buNone/>
            </a:pPr>
            <a:r>
              <a:rPr lang="en-GB" sz="1200" dirty="0"/>
              <a:t>Personal Protective Equipment from Public Health England and the NHS: </a:t>
            </a:r>
            <a:r>
              <a:rPr lang="en-GB" sz="1200" dirty="0">
                <a:solidFill>
                  <a:schemeClr val="bg2"/>
                </a:solidFill>
                <a:hlinkClick r:id="rId3"/>
              </a:rPr>
              <a:t>Video</a:t>
            </a:r>
            <a:r>
              <a:rPr lang="en-GB" sz="1200" dirty="0">
                <a:solidFill>
                  <a:schemeClr val="bg2"/>
                </a:solidFill>
              </a:rPr>
              <a:t> </a:t>
            </a:r>
            <a:endParaRPr lang="en-GB" sz="1200" u="sng" dirty="0"/>
          </a:p>
          <a:p>
            <a:pPr marL="0" indent="0">
              <a:spcBef>
                <a:spcPts val="0"/>
              </a:spcBef>
              <a:buNone/>
            </a:pPr>
            <a:endParaRPr lang="en-GB" sz="1200" dirty="0"/>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6"/>
          <a:stretch>
            <a:fillRect/>
          </a:stretch>
        </p:blipFill>
        <p:spPr>
          <a:xfrm>
            <a:off x="614921" y="184899"/>
            <a:ext cx="669210" cy="669210"/>
          </a:xfrm>
          <a:prstGeom prst="rect">
            <a:avLst/>
          </a:prstGeom>
        </p:spPr>
      </p:pic>
      <p:sp>
        <p:nvSpPr>
          <p:cNvPr id="11" name="TextBox 10">
            <a:extLst>
              <a:ext uri="{FF2B5EF4-FFF2-40B4-BE49-F238E27FC236}">
                <a16:creationId xmlns:a16="http://schemas.microsoft.com/office/drawing/2014/main" id="{1A24F9D8-C91D-4C25-B565-D6E00E32EC55}"/>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pic>
        <p:nvPicPr>
          <p:cNvPr id="13" name="Picture 12">
            <a:extLst>
              <a:ext uri="{FF2B5EF4-FFF2-40B4-BE49-F238E27FC236}">
                <a16:creationId xmlns:a16="http://schemas.microsoft.com/office/drawing/2014/main" id="{27E9891C-A5B2-42B6-9C25-08E2459D101C}"/>
              </a:ext>
            </a:extLst>
          </p:cNvPr>
          <p:cNvPicPr>
            <a:picLocks noChangeAspect="1"/>
          </p:cNvPicPr>
          <p:nvPr/>
        </p:nvPicPr>
        <p:blipFill>
          <a:blip r:embed="rId7"/>
          <a:stretch>
            <a:fillRect/>
          </a:stretch>
        </p:blipFill>
        <p:spPr>
          <a:xfrm>
            <a:off x="6562725" y="937081"/>
            <a:ext cx="5629275" cy="5705475"/>
          </a:xfrm>
          <a:prstGeom prst="rect">
            <a:avLst/>
          </a:prstGeom>
        </p:spPr>
      </p:pic>
    </p:spTree>
    <p:extLst>
      <p:ext uri="{BB962C8B-B14F-4D97-AF65-F5344CB8AC3E}">
        <p14:creationId xmlns:p14="http://schemas.microsoft.com/office/powerpoint/2010/main" val="18457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95480"/>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dirty="0"/>
              <a:t>	</a:t>
            </a:r>
            <a:r>
              <a:rPr lang="en-US" sz="3200" dirty="0"/>
              <a:t>Taking off (doffing) PPE for care homes</a:t>
            </a:r>
            <a:endParaRPr lang="en-US" dirty="0"/>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002058"/>
            <a:ext cx="5884556" cy="3866302"/>
          </a:xfrm>
        </p:spPr>
        <p:txBody>
          <a:bodyPr/>
          <a:lstStyle/>
          <a:p>
            <a:pPr marL="0" indent="0">
              <a:buNone/>
            </a:pPr>
            <a:r>
              <a:rPr lang="en-GB" b="1" dirty="0"/>
              <a:t>In your care home:</a:t>
            </a:r>
          </a:p>
          <a:p>
            <a:pPr marL="0" indent="0">
              <a:buNone/>
            </a:pPr>
            <a:r>
              <a:rPr lang="en-GB" dirty="0"/>
              <a:t>Different types of PPE are worn depending on the type of work people do and the setting in which they work. Click on this </a:t>
            </a:r>
            <a:r>
              <a:rPr lang="en-GB" dirty="0">
                <a:hlinkClick r:id="rId3"/>
              </a:rPr>
              <a:t>link</a:t>
            </a:r>
            <a:r>
              <a:rPr lang="en-GB" dirty="0"/>
              <a:t> to see the video on how to put on PPE and take it off in your care home. You can also use the poster on the right which can be downloaded at </a:t>
            </a:r>
            <a:r>
              <a:rPr lang="en-GB" u="sng" dirty="0">
                <a:solidFill>
                  <a:srgbClr val="0563C1"/>
                </a:solidFill>
                <a:effectLst/>
                <a:ea typeface="Calibri" panose="020F0502020204030204" pitchFamily="34" charset="0"/>
                <a:hlinkClick r:id="rId4"/>
              </a:rPr>
              <a:t>https://www.gov.uk/government/publications/covid-19-how-to-work-safely-in-care-homes</a:t>
            </a:r>
            <a:r>
              <a:rPr lang="en-GB" dirty="0">
                <a:effectLst/>
                <a:ea typeface="Calibri" panose="020F0502020204030204" pitchFamily="34" charset="0"/>
              </a:rPr>
              <a:t> </a:t>
            </a:r>
            <a:endParaRPr lang="en-GB" dirty="0"/>
          </a:p>
          <a:p>
            <a:pPr marL="0" indent="0">
              <a:buNone/>
            </a:pPr>
            <a:endParaRPr lang="en-GB" dirty="0"/>
          </a:p>
          <a:p>
            <a:pPr marL="0" indent="0">
              <a:buNone/>
            </a:pPr>
            <a:r>
              <a:rPr lang="en-GB" b="1" dirty="0"/>
              <a:t>Why are people wearing different PPE?</a:t>
            </a:r>
          </a:p>
          <a:p>
            <a:pPr marL="0" indent="0">
              <a:buNone/>
            </a:pPr>
            <a:r>
              <a:rPr lang="en-GB" dirty="0"/>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5"/>
          <a:stretch>
            <a:fillRect/>
          </a:stretch>
        </p:blipFill>
        <p:spPr>
          <a:xfrm>
            <a:off x="685800" y="201677"/>
            <a:ext cx="669210" cy="669210"/>
          </a:xfrm>
          <a:prstGeom prst="rect">
            <a:avLst/>
          </a:prstGeom>
        </p:spPr>
      </p:pic>
      <p:sp>
        <p:nvSpPr>
          <p:cNvPr id="11" name="TextBox 10">
            <a:extLst>
              <a:ext uri="{FF2B5EF4-FFF2-40B4-BE49-F238E27FC236}">
                <a16:creationId xmlns:a16="http://schemas.microsoft.com/office/drawing/2014/main" id="{1A24F9D8-C91D-4C25-B565-D6E00E32EC55}"/>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12" name="Content Placeholder 1">
            <a:extLst>
              <a:ext uri="{FF2B5EF4-FFF2-40B4-BE49-F238E27FC236}">
                <a16:creationId xmlns:a16="http://schemas.microsoft.com/office/drawing/2014/main" id="{8F66BD9C-7737-45EA-8FBF-3A730204FDC2}"/>
              </a:ext>
            </a:extLst>
          </p:cNvPr>
          <p:cNvSpPr txBox="1">
            <a:spLocks/>
          </p:cNvSpPr>
          <p:nvPr/>
        </p:nvSpPr>
        <p:spPr>
          <a:xfrm>
            <a:off x="685800" y="5171712"/>
            <a:ext cx="5818051" cy="104262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indent="0">
              <a:spcBef>
                <a:spcPts val="0"/>
              </a:spcBef>
              <a:buFont typeface="Arial" panose="020B0604020202020204" pitchFamily="34" charset="0"/>
              <a:buNone/>
            </a:pPr>
            <a:endParaRPr lang="en-GB" sz="1200" b="1" dirty="0">
              <a:solidFill>
                <a:schemeClr val="bg2"/>
              </a:solidFill>
            </a:endParaRPr>
          </a:p>
          <a:p>
            <a:pPr marL="0" indent="0">
              <a:spcBef>
                <a:spcPts val="0"/>
              </a:spcBef>
              <a:buNone/>
            </a:pPr>
            <a:r>
              <a:rPr lang="en-GB" sz="1200" dirty="0"/>
              <a:t>PPE in all settings: </a:t>
            </a:r>
            <a:r>
              <a:rPr lang="en-GB" sz="1200" dirty="0">
                <a:hlinkClick r:id="rId6"/>
              </a:rPr>
              <a:t>Guide</a:t>
            </a:r>
            <a:r>
              <a:rPr lang="en-GB" sz="1200" dirty="0"/>
              <a:t> </a:t>
            </a:r>
          </a:p>
          <a:p>
            <a:pPr marL="0" indent="0">
              <a:spcBef>
                <a:spcPts val="0"/>
              </a:spcBef>
              <a:buNone/>
            </a:pPr>
            <a:r>
              <a:rPr lang="en-GB" sz="1200" dirty="0"/>
              <a:t>How to work safely in care homes: </a:t>
            </a:r>
            <a:r>
              <a:rPr lang="en-GB" sz="1200" dirty="0">
                <a:hlinkClick r:id="rId4"/>
              </a:rPr>
              <a:t>Guide and Video</a:t>
            </a:r>
            <a:endParaRPr lang="en-GB" sz="1200" dirty="0"/>
          </a:p>
          <a:p>
            <a:pPr marL="0" indent="0">
              <a:spcBef>
                <a:spcPts val="0"/>
              </a:spcBef>
              <a:buNone/>
            </a:pPr>
            <a:r>
              <a:rPr lang="en-GB" sz="1200" dirty="0"/>
              <a:t>Personal Protective Equipment from Public Health England and the NHS: </a:t>
            </a:r>
            <a:r>
              <a:rPr lang="en-GB" sz="1200" dirty="0">
                <a:solidFill>
                  <a:schemeClr val="bg2"/>
                </a:solidFill>
                <a:hlinkClick r:id="rId3"/>
              </a:rPr>
              <a:t>Video</a:t>
            </a:r>
            <a:r>
              <a:rPr lang="en-GB" sz="1200" dirty="0">
                <a:solidFill>
                  <a:schemeClr val="bg2"/>
                </a:solidFill>
              </a:rPr>
              <a:t> </a:t>
            </a:r>
            <a:endParaRPr lang="en-GB" sz="1200" u="sng" dirty="0"/>
          </a:p>
          <a:p>
            <a:pPr marL="0" indent="0">
              <a:spcBef>
                <a:spcPts val="0"/>
              </a:spcBef>
              <a:buNone/>
            </a:pPr>
            <a:endParaRPr lang="en-GB" sz="1200" dirty="0"/>
          </a:p>
        </p:txBody>
      </p:sp>
      <p:pic>
        <p:nvPicPr>
          <p:cNvPr id="13" name="Picture 12">
            <a:extLst>
              <a:ext uri="{FF2B5EF4-FFF2-40B4-BE49-F238E27FC236}">
                <a16:creationId xmlns:a16="http://schemas.microsoft.com/office/drawing/2014/main" id="{4F732BF7-1A29-477D-B5EB-9760E4BD8B40}"/>
              </a:ext>
            </a:extLst>
          </p:cNvPr>
          <p:cNvPicPr>
            <a:picLocks noChangeAspect="1"/>
          </p:cNvPicPr>
          <p:nvPr/>
        </p:nvPicPr>
        <p:blipFill>
          <a:blip r:embed="rId7"/>
          <a:stretch>
            <a:fillRect/>
          </a:stretch>
        </p:blipFill>
        <p:spPr>
          <a:xfrm>
            <a:off x="6629410" y="786326"/>
            <a:ext cx="5492497" cy="5878911"/>
          </a:xfrm>
          <a:prstGeom prst="rect">
            <a:avLst/>
          </a:prstGeom>
        </p:spPr>
      </p:pic>
    </p:spTree>
    <p:extLst>
      <p:ext uri="{BB962C8B-B14F-4D97-AF65-F5344CB8AC3E}">
        <p14:creationId xmlns:p14="http://schemas.microsoft.com/office/powerpoint/2010/main" val="152984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609600" y="219243"/>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Face coverings for residents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09600" y="1160464"/>
            <a:ext cx="5181600" cy="56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400" dirty="0">
                <a:latin typeface="Arial" panose="020B0604020202020204" pitchFamily="34" charset="0"/>
              </a:rPr>
              <a:t>In the context of the coronavirus (COVID-19) outbreak, a face covering is something which safely covers the nose and mouth. You can buy reusable or single-use face coverings. </a:t>
            </a:r>
          </a:p>
          <a:p>
            <a:pPr>
              <a:lnSpc>
                <a:spcPct val="90000"/>
              </a:lnSpc>
              <a:buFont typeface="Arial" panose="020B0604020202020204" pitchFamily="34" charset="0"/>
              <a:buNone/>
            </a:pPr>
            <a:endParaRPr lang="en-GB" altLang="en-US" sz="1400" dirty="0">
              <a:latin typeface="Arial" panose="020B0604020202020204" pitchFamily="34" charset="0"/>
            </a:endParaRPr>
          </a:p>
          <a:p>
            <a:pPr>
              <a:lnSpc>
                <a:spcPct val="90000"/>
              </a:lnSpc>
              <a:buFont typeface="Arial" panose="020B0604020202020204" pitchFamily="34" charset="0"/>
              <a:buNone/>
            </a:pPr>
            <a:r>
              <a:rPr lang="en-GB" altLang="en-US" sz="1400" dirty="0">
                <a:latin typeface="Arial" panose="020B0604020202020204" pitchFamily="34" charset="0"/>
              </a:rPr>
              <a:t>In England, you must by law wear a face covering in the following settings:</a:t>
            </a:r>
          </a:p>
          <a:p>
            <a:pPr marL="285750" indent="-285750">
              <a:lnSpc>
                <a:spcPct val="90000"/>
              </a:lnSpc>
              <a:buFont typeface="Arial" panose="020B0604020202020204" pitchFamily="34" charset="0"/>
              <a:buChar char="•"/>
            </a:pPr>
            <a:r>
              <a:rPr lang="en-GB" altLang="en-US" sz="1400" dirty="0">
                <a:latin typeface="Arial" panose="020B0604020202020204" pitchFamily="34" charset="0"/>
              </a:rPr>
              <a:t>Public Transport</a:t>
            </a:r>
          </a:p>
          <a:p>
            <a:pPr marL="285750" indent="-285750">
              <a:lnSpc>
                <a:spcPct val="90000"/>
              </a:lnSpc>
              <a:buFont typeface="Arial" panose="020B0604020202020204" pitchFamily="34" charset="0"/>
              <a:buChar char="•"/>
            </a:pPr>
            <a:r>
              <a:rPr lang="en-GB" altLang="en-US" sz="1400" dirty="0">
                <a:latin typeface="Arial" panose="020B0604020202020204" pitchFamily="34" charset="0"/>
              </a:rPr>
              <a:t>Shops and Supermarkets as of 24 July 2020 </a:t>
            </a:r>
          </a:p>
          <a:p>
            <a:pPr marL="285750" indent="-285750">
              <a:lnSpc>
                <a:spcPct val="90000"/>
              </a:lnSpc>
              <a:buFont typeface="Arial" panose="020B0604020202020204" pitchFamily="34" charset="0"/>
              <a:buChar char="•"/>
            </a:pPr>
            <a:r>
              <a:rPr lang="en-GB" altLang="en-US" sz="1400" dirty="0">
                <a:latin typeface="Arial" panose="020B0604020202020204" pitchFamily="34" charset="0"/>
              </a:rPr>
              <a:t>Hospitals or any NHS Setting either as a visitor or attending an appointment. </a:t>
            </a: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r>
              <a:rPr lang="en-GB" altLang="en-US" sz="1400" b="1" dirty="0">
                <a:latin typeface="Arial" panose="020B0604020202020204" pitchFamily="34" charset="0"/>
              </a:rPr>
              <a:t>Individuals can be exempt from wearing a face covering if:</a:t>
            </a:r>
          </a:p>
          <a:p>
            <a:pPr>
              <a:lnSpc>
                <a:spcPct val="90000"/>
              </a:lnSpc>
            </a:pPr>
            <a:endParaRPr lang="en-GB" altLang="en-US" sz="1200" b="1" dirty="0">
              <a:latin typeface="Arial" panose="020B0604020202020204" pitchFamily="34" charset="0"/>
            </a:endParaRPr>
          </a:p>
          <a:p>
            <a:pPr marL="171450" indent="-171450">
              <a:lnSpc>
                <a:spcPct val="90000"/>
              </a:lnSpc>
              <a:buFont typeface="Arial" panose="020B0604020202020204" pitchFamily="34" charset="0"/>
              <a:buChar char="•"/>
            </a:pPr>
            <a:r>
              <a:rPr lang="en-GB" altLang="en-US" sz="1200" dirty="0">
                <a:latin typeface="Arial" panose="020B0604020202020204" pitchFamily="34" charset="0"/>
              </a:rPr>
              <a:t>You are unable to put on, wear or remove a face covering because of a physical or mental illness or impairment, or disability</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Putting on, wearing or removing a face covering will cause you severe distress</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You are travelling with or providing assistance to someone who relies on lip reading to communicate</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To avoid harm or injury, or the risk of harm or injury, to yourself or others.</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To avoid injury, or to escape a risk of harm, and you do not have a face covering with you</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To eat or drink, but only if you need to</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To take medication</a:t>
            </a:r>
          </a:p>
          <a:p>
            <a:pPr marL="171450" indent="-171450">
              <a:lnSpc>
                <a:spcPct val="90000"/>
              </a:lnSpc>
              <a:buFont typeface="Arial" panose="020B0604020202020204" pitchFamily="34" charset="0"/>
              <a:buChar char="•"/>
            </a:pPr>
            <a:r>
              <a:rPr lang="en-GB" altLang="en-US" sz="1200" dirty="0">
                <a:latin typeface="Arial" panose="020B0604020202020204" pitchFamily="34" charset="0"/>
              </a:rPr>
              <a:t>A police officer or other official requests you remove your face covering</a:t>
            </a: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931314" y="999478"/>
            <a:ext cx="6260686" cy="3539430"/>
          </a:xfrm>
          <a:prstGeom prst="rect">
            <a:avLst/>
          </a:prstGeom>
          <a:noFill/>
        </p:spPr>
        <p:txBody>
          <a:bodyPr wrap="square">
            <a:spAutoFit/>
          </a:bodyPr>
          <a:lstStyle/>
          <a:p>
            <a:pPr fontAlgn="auto">
              <a:spcBef>
                <a:spcPts val="0"/>
              </a:spcBef>
              <a:spcAft>
                <a:spcPts val="0"/>
              </a:spcAft>
              <a:defRPr/>
            </a:pPr>
            <a:r>
              <a:rPr lang="en-GB" sz="1400" b="1" dirty="0">
                <a:solidFill>
                  <a:srgbClr val="0070C0"/>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Will the resident tolerate wearing a face covering?</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Is the visit to the setting necessary, for health appointments can a virtual appointment take place?</a:t>
            </a:r>
          </a:p>
          <a:p>
            <a:pPr fontAlgn="auto">
              <a:spcBef>
                <a:spcPts val="0"/>
              </a:spcBef>
              <a:spcAft>
                <a:spcPts val="0"/>
              </a:spcAft>
              <a:defRPr/>
            </a:pPr>
            <a:endParaRPr lang="en-GB" sz="1400" dirty="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400" b="1" dirty="0">
                <a:solidFill>
                  <a:srgbClr val="0070C0"/>
                </a:solidFill>
                <a:latin typeface="Arial" panose="020B0604020202020204" pitchFamily="34" charset="0"/>
                <a:cs typeface="Arial" panose="020B0604020202020204" pitchFamily="34" charset="0"/>
              </a:rPr>
              <a:t>Ask</a:t>
            </a:r>
            <a:r>
              <a:rPr lang="en-GB" sz="1400" dirty="0">
                <a:solidFill>
                  <a:srgbClr val="0070C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Does the individual need to travel on public transport or can alternative forms of transport be considered?</a:t>
            </a:r>
          </a:p>
          <a:p>
            <a:pPr marL="171450" indent="-171450">
              <a:buFont typeface="Arial" panose="020B0604020202020204" pitchFamily="34" charset="0"/>
              <a:buChar char="•"/>
              <a:defRPr/>
            </a:pPr>
            <a:r>
              <a:rPr lang="en-GB" sz="1400" dirty="0">
                <a:latin typeface="Arial" panose="020B0604020202020204" pitchFamily="34" charset="0"/>
                <a:cs typeface="Arial" panose="020B0604020202020204" pitchFamily="34" charset="0"/>
              </a:rPr>
              <a:t>Does the face covering meet the </a:t>
            </a:r>
            <a:r>
              <a:rPr lang="en-GB" sz="1400" dirty="0">
                <a:latin typeface="Arial" panose="020B0604020202020204" pitchFamily="34" charset="0"/>
                <a:cs typeface="Arial" panose="020B0604020202020204" pitchFamily="34" charset="0"/>
                <a:hlinkClick r:id="rId3"/>
              </a:rPr>
              <a:t>PHE </a:t>
            </a:r>
            <a:r>
              <a:rPr lang="en-GB" sz="1400" dirty="0">
                <a:latin typeface="Arial" panose="020B0604020202020204" pitchFamily="34" charset="0"/>
                <a:cs typeface="Arial" panose="020B0604020202020204" pitchFamily="34" charset="0"/>
              </a:rPr>
              <a:t>recommended minimum of two or three layers? </a:t>
            </a:r>
          </a:p>
          <a:p>
            <a:pPr marL="171450" indent="-171450" fontAlgn="auto">
              <a:spcBef>
                <a:spcPts val="0"/>
              </a:spcBef>
              <a:spcAft>
                <a:spcPts val="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a:defRPr/>
            </a:pPr>
            <a:r>
              <a:rPr lang="en-GB" sz="1400" b="1" dirty="0">
                <a:solidFill>
                  <a:srgbClr val="0070C0"/>
                </a:solidFill>
                <a:latin typeface="Arial" panose="020B0604020202020204" pitchFamily="34" charset="0"/>
                <a:cs typeface="Arial" panose="020B0604020202020204" pitchFamily="34" charset="0"/>
              </a:rPr>
              <a:t>Do  </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Make sure the resident can breathe ok</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Wash your hands when you put it on and take off</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Ensure that residents </a:t>
            </a:r>
            <a:r>
              <a:rPr lang="en-GB" sz="1400" b="1" dirty="0">
                <a:solidFill>
                  <a:srgbClr val="000000"/>
                </a:solidFill>
                <a:latin typeface="Arial" panose="020B0604020202020204" pitchFamily="34" charset="0"/>
                <a:cs typeface="Arial" panose="020B0604020202020204" pitchFamily="34" charset="0"/>
              </a:rPr>
              <a:t>do not </a:t>
            </a:r>
            <a:r>
              <a:rPr lang="en-GB" sz="1400" dirty="0">
                <a:solidFill>
                  <a:srgbClr val="000000"/>
                </a:solidFill>
                <a:latin typeface="Arial" panose="020B0604020202020204" pitchFamily="34" charset="0"/>
                <a:cs typeface="Arial" panose="020B0604020202020204" pitchFamily="34" charset="0"/>
              </a:rPr>
              <a:t>keep touching the face covering when wearing it</a:t>
            </a:r>
            <a:endParaRPr lang="en-GB" sz="1400"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6199276" y="4917440"/>
            <a:ext cx="5181599" cy="1520502"/>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dirty="0">
                <a:solidFill>
                  <a:schemeClr val="accent1"/>
                </a:solidFill>
              </a:rPr>
              <a:t>Resources</a:t>
            </a:r>
          </a:p>
          <a:p>
            <a:pPr marL="0" indent="0">
              <a:spcBef>
                <a:spcPts val="0"/>
              </a:spcBef>
              <a:buNone/>
            </a:pPr>
            <a:r>
              <a:rPr lang="en-GB" dirty="0">
                <a:hlinkClick r:id="rId4"/>
              </a:rPr>
              <a:t>Guidance on Face Coverings to attend health appointments</a:t>
            </a:r>
          </a:p>
          <a:p>
            <a:pPr marL="0" indent="0">
              <a:spcBef>
                <a:spcPts val="0"/>
              </a:spcBef>
              <a:buNone/>
            </a:pPr>
            <a:r>
              <a:rPr lang="en-GB" dirty="0">
                <a:hlinkClick r:id="rId5"/>
              </a:rPr>
              <a:t>Guidance on Face Coverings for other settings </a:t>
            </a:r>
            <a:r>
              <a:rPr lang="en-GB" b="1" dirty="0">
                <a:solidFill>
                  <a:schemeClr val="accent1"/>
                </a:solidFill>
                <a:hlinkClick r:id="rId5"/>
              </a:rPr>
              <a:t> </a:t>
            </a:r>
            <a:endParaRPr lang="en-GB" b="1" dirty="0">
              <a:solidFill>
                <a:schemeClr val="accent1"/>
              </a:solidFill>
            </a:endParaRPr>
          </a:p>
          <a:p>
            <a:pPr marL="0" indent="0">
              <a:spcBef>
                <a:spcPts val="0"/>
              </a:spcBef>
              <a:buNone/>
            </a:pPr>
            <a:r>
              <a:rPr lang="en-GB" dirty="0" err="1">
                <a:solidFill>
                  <a:schemeClr val="accent1"/>
                </a:solidFill>
                <a:hlinkClick r:id="rId6"/>
              </a:rPr>
              <a:t>Easyread</a:t>
            </a:r>
            <a:r>
              <a:rPr lang="en-GB" dirty="0">
                <a:solidFill>
                  <a:schemeClr val="accent1"/>
                </a:solidFill>
                <a:hlinkClick r:id="rId6"/>
              </a:rPr>
              <a:t> posters on Face Coverings</a:t>
            </a:r>
            <a:endParaRPr lang="en-GB" dirty="0">
              <a:solidFill>
                <a:schemeClr val="accent1"/>
              </a:solidFill>
            </a:endParaRPr>
          </a:p>
          <a:p>
            <a:pPr marL="0" indent="0">
              <a:spcBef>
                <a:spcPts val="0"/>
              </a:spcBef>
              <a:buNone/>
            </a:pPr>
            <a:r>
              <a:rPr lang="en-GB" dirty="0">
                <a:solidFill>
                  <a:schemeClr val="accent1"/>
                </a:solidFill>
                <a:hlinkClick r:id="rId7"/>
              </a:rPr>
              <a:t>PPE- resource for care workers during covid-19</a:t>
            </a:r>
            <a:endParaRPr lang="en-GB" dirty="0">
              <a:solidFill>
                <a:schemeClr val="accent1"/>
              </a:solidFill>
            </a:endParaRPr>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3.1 20200828</a:t>
            </a:r>
          </a:p>
        </p:txBody>
      </p:sp>
      <p:sp>
        <p:nvSpPr>
          <p:cNvPr id="2" name="Rectangle 1">
            <a:extLst>
              <a:ext uri="{FF2B5EF4-FFF2-40B4-BE49-F238E27FC236}">
                <a16:creationId xmlns:a16="http://schemas.microsoft.com/office/drawing/2014/main" id="{2E15B9DA-7DD1-44FC-8A4F-0EB6C16DCFCC}"/>
              </a:ext>
            </a:extLst>
          </p:cNvPr>
          <p:cNvSpPr/>
          <p:nvPr/>
        </p:nvSpPr>
        <p:spPr>
          <a:xfrm>
            <a:off x="609600" y="3738690"/>
            <a:ext cx="5080986" cy="2570035"/>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Tree>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5EEF57764F164B9B8A0C95D5D1FE31" ma:contentTypeVersion="4" ma:contentTypeDescription="Create a new document." ma:contentTypeScope="" ma:versionID="5cd9bbd84df1b9f8c0259f8db3f3de9f">
  <xsd:schema xmlns:xsd="http://www.w3.org/2001/XMLSchema" xmlns:xs="http://www.w3.org/2001/XMLSchema" xmlns:p="http://schemas.microsoft.com/office/2006/metadata/properties" xmlns:ns3="00c9df11-fb59-4211-8886-3770b4015a29" targetNamespace="http://schemas.microsoft.com/office/2006/metadata/properties" ma:root="true" ma:fieldsID="d47a886056b8a1091493ed3bf3753275" ns3:_="">
    <xsd:import namespace="00c9df11-fb59-4211-8886-3770b4015a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9df11-fb59-4211-8886-3770b4015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8D68-A30B-497D-9347-8E534804BF99}">
  <ds:schemaRefs>
    <ds:schemaRef ds:uri="http://schemas.openxmlformats.org/package/2006/metadata/core-properties"/>
    <ds:schemaRef ds:uri="00c9df11-fb59-4211-8886-3770b4015a29"/>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61DB2D6-889B-47CB-ABDB-4961B2AFEC1A}">
  <ds:schemaRefs>
    <ds:schemaRef ds:uri="http://schemas.microsoft.com/sharepoint/v3/contenttype/forms"/>
  </ds:schemaRefs>
</ds:datastoreItem>
</file>

<file path=customXml/itemProps3.xml><?xml version="1.0" encoding="utf-8"?>
<ds:datastoreItem xmlns:ds="http://schemas.openxmlformats.org/officeDocument/2006/customXml" ds:itemID="{E9477B70-C48E-4612-9F82-94713B61D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9df11-fb59-4211-8886-3770b4015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37092</TotalTime>
  <Words>17342</Words>
  <Application>Microsoft Office PowerPoint</Application>
  <PresentationFormat>Widescreen</PresentationFormat>
  <Paragraphs>1439</Paragraphs>
  <Slides>46</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Calibri Light</vt:lpstr>
      <vt:lpstr>Courier New</vt:lpstr>
      <vt:lpstr>Frutiger LT Std 45 Light</vt:lpstr>
      <vt:lpstr>Symbol</vt:lpstr>
      <vt:lpstr>Times New Roman</vt:lpstr>
      <vt:lpstr>Wingdings</vt:lpstr>
      <vt:lpstr>1_Office Theme</vt:lpstr>
      <vt:lpstr>Office Theme</vt:lpstr>
      <vt:lpstr>2_Office Theme</vt:lpstr>
      <vt:lpstr>London Care Home Resource Pack </vt:lpstr>
      <vt:lpstr>PowerPoint Presentation</vt:lpstr>
      <vt:lpstr>PowerPoint Presentation</vt:lpstr>
      <vt:lpstr>PowerPoint Presentation</vt:lpstr>
      <vt:lpstr> Infection prevention and control  </vt:lpstr>
      <vt:lpstr> PPE and escalating your supply issues  </vt:lpstr>
      <vt:lpstr>PowerPoint Presentation</vt:lpstr>
      <vt:lpstr>PowerPoint Presentation</vt:lpstr>
      <vt:lpstr>Face coverings for residents </vt:lpstr>
      <vt:lpstr>What to do when you suspect someone has Covid-19 symptoms </vt:lpstr>
      <vt:lpstr> Covid-19: testing residents (1)</vt:lpstr>
      <vt:lpstr> Covid-19: testing residents (2)</vt:lpstr>
      <vt:lpstr>Swabbing residents: top tips    </vt:lpstr>
      <vt:lpstr> Assessing capacity for Covid-19 testing </vt:lpstr>
      <vt:lpstr> Covid-19: testing staff (1)</vt:lpstr>
      <vt:lpstr> Covid-19: testing staff (2)</vt:lpstr>
      <vt:lpstr>PowerPoint Presentation</vt:lpstr>
      <vt:lpstr>NHS Test and Trace: what does it mean for care homes? </vt:lpstr>
      <vt:lpstr>NHS Test and Trace: what do I need to do?</vt:lpstr>
      <vt:lpstr> Admissions into your care home</vt:lpstr>
      <vt:lpstr> Concerns about accepting a resident</vt:lpstr>
      <vt:lpstr>Recognising when your resident becomes unwell</vt:lpstr>
      <vt:lpstr> Managing respiratory symptoms</vt:lpstr>
      <vt:lpstr> Supporting residents with learning disabilities</vt:lpstr>
      <vt:lpstr> Supporting your residents with dementia</vt:lpstr>
      <vt:lpstr>Supporting residents who are more confused than normal</vt:lpstr>
      <vt:lpstr> Managing falls</vt:lpstr>
      <vt:lpstr>Preventing pressure ulcers</vt:lpstr>
      <vt:lpstr>Managing lower limb wounds</vt:lpstr>
      <vt:lpstr>Working with primary care and community services</vt:lpstr>
      <vt:lpstr>PowerPoint Presentation</vt:lpstr>
      <vt:lpstr>Pharmacy and medicines</vt:lpstr>
      <vt:lpstr>Using technology to work with health and  care professionals</vt:lpstr>
      <vt:lpstr>PowerPoint Presentation</vt:lpstr>
      <vt:lpstr> Supporting residents to exercise and get moving</vt:lpstr>
      <vt:lpstr>PowerPoint Presentation</vt:lpstr>
      <vt:lpstr>Enabling care home visits</vt:lpstr>
      <vt:lpstr>Advance Care Planning and Coordinate  My Care (CMC)  </vt:lpstr>
      <vt:lpstr> Supporting care in the last days of life</vt:lpstr>
      <vt:lpstr>PowerPoint Presentation</vt:lpstr>
      <vt:lpstr>PowerPoint Presentation</vt:lpstr>
      <vt:lpstr>PowerPoint Presentation</vt:lpstr>
      <vt:lpstr> Supporting care home staff wellbeing</vt:lpstr>
      <vt:lpstr> Staff mental health and emotional wellbeing</vt:lpstr>
      <vt:lpstr>Data Security and Protection Toolkit update</vt:lpstr>
      <vt:lpstr> Change 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James Thornton</cp:lastModifiedBy>
  <cp:revision>604</cp:revision>
  <dcterms:created xsi:type="dcterms:W3CDTF">2020-04-08T21:56:45Z</dcterms:created>
  <dcterms:modified xsi:type="dcterms:W3CDTF">2020-09-16T16:24:40Z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0x0101006E5EEF57764F164B9B8A0C95D5D1FE31</vt:lpwstr>
  </property>
</Properties>
</file>