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5" r:id="rId4"/>
  </p:sldMasterIdLst>
  <p:notesMasterIdLst>
    <p:notesMasterId r:id="rId44"/>
  </p:notesMasterIdLst>
  <p:sldIdLst>
    <p:sldId id="373" r:id="rId5"/>
    <p:sldId id="410" r:id="rId6"/>
    <p:sldId id="380" r:id="rId7"/>
    <p:sldId id="379" r:id="rId8"/>
    <p:sldId id="381" r:id="rId9"/>
    <p:sldId id="384" r:id="rId10"/>
    <p:sldId id="382" r:id="rId11"/>
    <p:sldId id="386" r:id="rId12"/>
    <p:sldId id="387" r:id="rId13"/>
    <p:sldId id="385" r:id="rId14"/>
    <p:sldId id="389" r:id="rId15"/>
    <p:sldId id="388" r:id="rId16"/>
    <p:sldId id="390" r:id="rId17"/>
    <p:sldId id="391" r:id="rId18"/>
    <p:sldId id="392" r:id="rId19"/>
    <p:sldId id="393" r:id="rId20"/>
    <p:sldId id="394" r:id="rId21"/>
    <p:sldId id="395" r:id="rId22"/>
    <p:sldId id="396" r:id="rId23"/>
    <p:sldId id="397" r:id="rId24"/>
    <p:sldId id="398" r:id="rId25"/>
    <p:sldId id="383" r:id="rId26"/>
    <p:sldId id="399" r:id="rId27"/>
    <p:sldId id="400" r:id="rId28"/>
    <p:sldId id="378" r:id="rId29"/>
    <p:sldId id="377" r:id="rId30"/>
    <p:sldId id="401" r:id="rId31"/>
    <p:sldId id="353" r:id="rId32"/>
    <p:sldId id="404" r:id="rId33"/>
    <p:sldId id="405" r:id="rId34"/>
    <p:sldId id="4150" r:id="rId35"/>
    <p:sldId id="352" r:id="rId36"/>
    <p:sldId id="403" r:id="rId37"/>
    <p:sldId id="354" r:id="rId38"/>
    <p:sldId id="408" r:id="rId39"/>
    <p:sldId id="409" r:id="rId40"/>
    <p:sldId id="407" r:id="rId41"/>
    <p:sldId id="288" r:id="rId42"/>
    <p:sldId id="402" r:id="rId43"/>
  </p:sldIdLst>
  <p:sldSz cx="12192000" cy="6858000"/>
  <p:notesSz cx="6858000" cy="9144000"/>
  <p:embeddedFontLst>
    <p:embeddedFont>
      <p:font typeface="Aleo" panose="00000500000000000000" pitchFamily="2" charset="0"/>
      <p:regular r:id="rId45"/>
      <p:bold r:id="rId46"/>
      <p:italic r:id="rId47"/>
      <p:boldItalic r:id="rId48"/>
    </p:embeddedFont>
    <p:embeddedFont>
      <p:font typeface="Lato" panose="020F0502020204030203" pitchFamily="34" charset="0"/>
      <p:regular r:id="rId49"/>
      <p:bold r:id="rId50"/>
      <p:italic r:id="rId51"/>
      <p:boldItalic r:id="rId52"/>
    </p:embeddedFont>
    <p:embeddedFont>
      <p:font typeface="Open Sans" panose="020B0606030504020204" pitchFamily="34" charset="0"/>
      <p:regular r:id="rId53"/>
      <p:bold r:id="rId54"/>
      <p:italic r:id="rId55"/>
      <p:bold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425" userDrawn="1">
          <p15:clr>
            <a:srgbClr val="A4A3A4"/>
          </p15:clr>
        </p15:guide>
        <p15:guide id="3" orient="horz" pos="2160">
          <p15:clr>
            <a:srgbClr val="A4A3A4"/>
          </p15:clr>
        </p15:guide>
        <p15:guide id="4" orient="horz" pos="4110" userDrawn="1">
          <p15:clr>
            <a:srgbClr val="A4A3A4"/>
          </p15:clr>
        </p15:guide>
        <p15:guide id="5" pos="125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9032B9-48F6-39B2-AAD8-8ED5B6DE82D0}" name="Frances Sanderson" initials="FS" userId="S::frances.sanderson@uclpartners.com::d9c655d9-1f37-49ec-bac3-a31a6efcc7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75E"/>
    <a:srgbClr val="42B6E6"/>
    <a:srgbClr val="A268BD"/>
    <a:srgbClr val="FF6699"/>
    <a:srgbClr val="E34969"/>
    <a:srgbClr val="A4CD39"/>
    <a:srgbClr val="F7943C"/>
    <a:srgbClr val="E6E7E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1A6BDA-E0F9-4B71-94D9-F51046E0CD4E}" v="21" dt="2024-03-28T15:45:58.2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70" autoAdjust="0"/>
    <p:restoredTop sz="96327"/>
  </p:normalViewPr>
  <p:slideViewPr>
    <p:cSldViewPr snapToGrid="0" showGuides="1">
      <p:cViewPr varScale="1">
        <p:scale>
          <a:sx n="58" d="100"/>
          <a:sy n="58" d="100"/>
        </p:scale>
        <p:origin x="72" y="168"/>
      </p:cViewPr>
      <p:guideLst>
        <p:guide pos="6425"/>
        <p:guide orient="horz" pos="2160"/>
        <p:guide orient="horz" pos="4110"/>
        <p:guide pos="1255"/>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0.fntdata"/><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ysha Saleemi" userId="37eee28d-f6f2-474a-97dd-b14cccea1015" providerId="ADAL" clId="{881A6BDA-E0F9-4B71-94D9-F51046E0CD4E}"/>
    <pc:docChg chg="undo custSel addSld delSld modSld delMainMaster">
      <pc:chgData name="Aiysha Saleemi" userId="37eee28d-f6f2-474a-97dd-b14cccea1015" providerId="ADAL" clId="{881A6BDA-E0F9-4B71-94D9-F51046E0CD4E}" dt="2024-03-28T16:17:55.126" v="408" actId="1076"/>
      <pc:docMkLst>
        <pc:docMk/>
      </pc:docMkLst>
      <pc:sldChg chg="modSp mod">
        <pc:chgData name="Aiysha Saleemi" userId="37eee28d-f6f2-474a-97dd-b14cccea1015" providerId="ADAL" clId="{881A6BDA-E0F9-4B71-94D9-F51046E0CD4E}" dt="2024-03-28T15:53:47.655" v="318" actId="113"/>
        <pc:sldMkLst>
          <pc:docMk/>
          <pc:sldMk cId="1733644798" sldId="288"/>
        </pc:sldMkLst>
        <pc:spChg chg="mod">
          <ac:chgData name="Aiysha Saleemi" userId="37eee28d-f6f2-474a-97dd-b14cccea1015" providerId="ADAL" clId="{881A6BDA-E0F9-4B71-94D9-F51046E0CD4E}" dt="2024-03-28T15:53:26.254" v="310" actId="207"/>
          <ac:spMkLst>
            <pc:docMk/>
            <pc:sldMk cId="1733644798" sldId="288"/>
            <ac:spMk id="3" creationId="{0A9F923C-4401-A478-63D7-4A32BCC4EDB3}"/>
          </ac:spMkLst>
        </pc:spChg>
        <pc:spChg chg="mod">
          <ac:chgData name="Aiysha Saleemi" userId="37eee28d-f6f2-474a-97dd-b14cccea1015" providerId="ADAL" clId="{881A6BDA-E0F9-4B71-94D9-F51046E0CD4E}" dt="2024-03-28T15:53:47.655" v="318" actId="113"/>
          <ac:spMkLst>
            <pc:docMk/>
            <pc:sldMk cId="1733644798" sldId="288"/>
            <ac:spMk id="4" creationId="{C4E7CAEF-AB42-0D93-45AE-A88906200880}"/>
          </ac:spMkLst>
        </pc:spChg>
      </pc:sldChg>
      <pc:sldChg chg="modSp mod">
        <pc:chgData name="Aiysha Saleemi" userId="37eee28d-f6f2-474a-97dd-b14cccea1015" providerId="ADAL" clId="{881A6BDA-E0F9-4B71-94D9-F51046E0CD4E}" dt="2024-03-28T15:29:48.526" v="95" actId="20577"/>
        <pc:sldMkLst>
          <pc:docMk/>
          <pc:sldMk cId="3325947087" sldId="352"/>
        </pc:sldMkLst>
        <pc:spChg chg="mod">
          <ac:chgData name="Aiysha Saleemi" userId="37eee28d-f6f2-474a-97dd-b14cccea1015" providerId="ADAL" clId="{881A6BDA-E0F9-4B71-94D9-F51046E0CD4E}" dt="2024-03-28T15:29:48.526" v="95" actId="20577"/>
          <ac:spMkLst>
            <pc:docMk/>
            <pc:sldMk cId="3325947087" sldId="352"/>
            <ac:spMk id="2" creationId="{1BD33553-28B9-10BF-17C8-463D37FEC722}"/>
          </ac:spMkLst>
        </pc:spChg>
      </pc:sldChg>
      <pc:sldChg chg="modSp mod">
        <pc:chgData name="Aiysha Saleemi" userId="37eee28d-f6f2-474a-97dd-b14cccea1015" providerId="ADAL" clId="{881A6BDA-E0F9-4B71-94D9-F51046E0CD4E}" dt="2024-03-28T15:29:35.327" v="92" actId="2711"/>
        <pc:sldMkLst>
          <pc:docMk/>
          <pc:sldMk cId="2324732442" sldId="353"/>
        </pc:sldMkLst>
        <pc:spChg chg="mod">
          <ac:chgData name="Aiysha Saleemi" userId="37eee28d-f6f2-474a-97dd-b14cccea1015" providerId="ADAL" clId="{881A6BDA-E0F9-4B71-94D9-F51046E0CD4E}" dt="2024-03-28T15:29:35.327" v="92" actId="2711"/>
          <ac:spMkLst>
            <pc:docMk/>
            <pc:sldMk cId="2324732442" sldId="353"/>
            <ac:spMk id="2" creationId="{98A93E1C-FB79-EA47-72FF-5C4B217112B0}"/>
          </ac:spMkLst>
        </pc:spChg>
      </pc:sldChg>
      <pc:sldChg chg="modSp mod">
        <pc:chgData name="Aiysha Saleemi" userId="37eee28d-f6f2-474a-97dd-b14cccea1015" providerId="ADAL" clId="{881A6BDA-E0F9-4B71-94D9-F51046E0CD4E}" dt="2024-03-28T16:07:39.398" v="345" actId="207"/>
        <pc:sldMkLst>
          <pc:docMk/>
          <pc:sldMk cId="112813549" sldId="380"/>
        </pc:sldMkLst>
        <pc:spChg chg="mod">
          <ac:chgData name="Aiysha Saleemi" userId="37eee28d-f6f2-474a-97dd-b14cccea1015" providerId="ADAL" clId="{881A6BDA-E0F9-4B71-94D9-F51046E0CD4E}" dt="2024-03-28T16:07:39.398" v="345" actId="207"/>
          <ac:spMkLst>
            <pc:docMk/>
            <pc:sldMk cId="112813549" sldId="380"/>
            <ac:spMk id="13" creationId="{D9AA9603-92FC-25BC-5C7F-323914ACF22B}"/>
          </ac:spMkLst>
        </pc:spChg>
        <pc:spChg chg="mod">
          <ac:chgData name="Aiysha Saleemi" userId="37eee28d-f6f2-474a-97dd-b14cccea1015" providerId="ADAL" clId="{881A6BDA-E0F9-4B71-94D9-F51046E0CD4E}" dt="2024-03-28T16:07:39.398" v="345" actId="207"/>
          <ac:spMkLst>
            <pc:docMk/>
            <pc:sldMk cId="112813549" sldId="380"/>
            <ac:spMk id="14" creationId="{A8D5B855-5015-B16B-C43D-F568E2C4F476}"/>
          </ac:spMkLst>
        </pc:spChg>
      </pc:sldChg>
      <pc:sldChg chg="modSp mod">
        <pc:chgData name="Aiysha Saleemi" userId="37eee28d-f6f2-474a-97dd-b14cccea1015" providerId="ADAL" clId="{881A6BDA-E0F9-4B71-94D9-F51046E0CD4E}" dt="2024-03-28T16:10:27.289" v="377" actId="20577"/>
        <pc:sldMkLst>
          <pc:docMk/>
          <pc:sldMk cId="3568878028" sldId="384"/>
        </pc:sldMkLst>
        <pc:spChg chg="mod">
          <ac:chgData name="Aiysha Saleemi" userId="37eee28d-f6f2-474a-97dd-b14cccea1015" providerId="ADAL" clId="{881A6BDA-E0F9-4B71-94D9-F51046E0CD4E}" dt="2024-03-28T16:10:08.491" v="361" actId="20577"/>
          <ac:spMkLst>
            <pc:docMk/>
            <pc:sldMk cId="3568878028" sldId="384"/>
            <ac:spMk id="12" creationId="{62EA35B0-EE99-4476-9354-70A955DB2035}"/>
          </ac:spMkLst>
        </pc:spChg>
        <pc:spChg chg="mod">
          <ac:chgData name="Aiysha Saleemi" userId="37eee28d-f6f2-474a-97dd-b14cccea1015" providerId="ADAL" clId="{881A6BDA-E0F9-4B71-94D9-F51046E0CD4E}" dt="2024-03-28T16:10:22.520" v="369" actId="20577"/>
          <ac:spMkLst>
            <pc:docMk/>
            <pc:sldMk cId="3568878028" sldId="384"/>
            <ac:spMk id="13" creationId="{1749E971-6E37-42EC-9CD5-6F32C398FFDA}"/>
          </ac:spMkLst>
        </pc:spChg>
        <pc:spChg chg="mod">
          <ac:chgData name="Aiysha Saleemi" userId="37eee28d-f6f2-474a-97dd-b14cccea1015" providerId="ADAL" clId="{881A6BDA-E0F9-4B71-94D9-F51046E0CD4E}" dt="2024-03-28T16:10:27.289" v="377" actId="20577"/>
          <ac:spMkLst>
            <pc:docMk/>
            <pc:sldMk cId="3568878028" sldId="384"/>
            <ac:spMk id="14" creationId="{9A6C6D57-A244-4220-AB0D-4111D27CF633}"/>
          </ac:spMkLst>
        </pc:spChg>
      </pc:sldChg>
      <pc:sldChg chg="modSp mod">
        <pc:chgData name="Aiysha Saleemi" userId="37eee28d-f6f2-474a-97dd-b14cccea1015" providerId="ADAL" clId="{881A6BDA-E0F9-4B71-94D9-F51046E0CD4E}" dt="2024-03-28T16:13:56.331" v="401" actId="20577"/>
        <pc:sldMkLst>
          <pc:docMk/>
          <pc:sldMk cId="2866451937" sldId="386"/>
        </pc:sldMkLst>
        <pc:spChg chg="mod">
          <ac:chgData name="Aiysha Saleemi" userId="37eee28d-f6f2-474a-97dd-b14cccea1015" providerId="ADAL" clId="{881A6BDA-E0F9-4B71-94D9-F51046E0CD4E}" dt="2024-03-28T16:13:56.331" v="401" actId="20577"/>
          <ac:spMkLst>
            <pc:docMk/>
            <pc:sldMk cId="2866451937" sldId="386"/>
            <ac:spMk id="15" creationId="{03192EFD-3236-4024-A6B1-2CAE6DEB6F65}"/>
          </ac:spMkLst>
        </pc:spChg>
        <pc:spChg chg="mod">
          <ac:chgData name="Aiysha Saleemi" userId="37eee28d-f6f2-474a-97dd-b14cccea1015" providerId="ADAL" clId="{881A6BDA-E0F9-4B71-94D9-F51046E0CD4E}" dt="2024-03-28T16:11:55.794" v="382" actId="207"/>
          <ac:spMkLst>
            <pc:docMk/>
            <pc:sldMk cId="2866451937" sldId="386"/>
            <ac:spMk id="21" creationId="{96833F9B-1442-D150-CA86-E212D5E79560}"/>
          </ac:spMkLst>
        </pc:spChg>
        <pc:spChg chg="mod">
          <ac:chgData name="Aiysha Saleemi" userId="37eee28d-f6f2-474a-97dd-b14cccea1015" providerId="ADAL" clId="{881A6BDA-E0F9-4B71-94D9-F51046E0CD4E}" dt="2024-03-28T16:11:45.958" v="380" actId="207"/>
          <ac:spMkLst>
            <pc:docMk/>
            <pc:sldMk cId="2866451937" sldId="386"/>
            <ac:spMk id="22" creationId="{DED180F9-B03A-4953-87B6-CFF4D89F23E9}"/>
          </ac:spMkLst>
        </pc:spChg>
        <pc:spChg chg="mod">
          <ac:chgData name="Aiysha Saleemi" userId="37eee28d-f6f2-474a-97dd-b14cccea1015" providerId="ADAL" clId="{881A6BDA-E0F9-4B71-94D9-F51046E0CD4E}" dt="2024-03-28T16:11:42.010" v="379" actId="207"/>
          <ac:spMkLst>
            <pc:docMk/>
            <pc:sldMk cId="2866451937" sldId="386"/>
            <ac:spMk id="23" creationId="{056F9520-FF6C-4EA1-947A-D52E3633845F}"/>
          </ac:spMkLst>
        </pc:spChg>
        <pc:spChg chg="mod">
          <ac:chgData name="Aiysha Saleemi" userId="37eee28d-f6f2-474a-97dd-b14cccea1015" providerId="ADAL" clId="{881A6BDA-E0F9-4B71-94D9-F51046E0CD4E}" dt="2024-03-28T16:11:38.327" v="378" actId="207"/>
          <ac:spMkLst>
            <pc:docMk/>
            <pc:sldMk cId="2866451937" sldId="386"/>
            <ac:spMk id="24" creationId="{9BFD7B3E-14D3-3940-4D54-6DB0B9905E93}"/>
          </ac:spMkLst>
        </pc:spChg>
      </pc:sldChg>
      <pc:sldChg chg="modSp mod">
        <pc:chgData name="Aiysha Saleemi" userId="37eee28d-f6f2-474a-97dd-b14cccea1015" providerId="ADAL" clId="{881A6BDA-E0F9-4B71-94D9-F51046E0CD4E}" dt="2024-03-28T16:14:50.227" v="402" actId="14100"/>
        <pc:sldMkLst>
          <pc:docMk/>
          <pc:sldMk cId="2943131295" sldId="387"/>
        </pc:sldMkLst>
        <pc:spChg chg="mod">
          <ac:chgData name="Aiysha Saleemi" userId="37eee28d-f6f2-474a-97dd-b14cccea1015" providerId="ADAL" clId="{881A6BDA-E0F9-4B71-94D9-F51046E0CD4E}" dt="2024-03-28T16:14:50.227" v="402" actId="14100"/>
          <ac:spMkLst>
            <pc:docMk/>
            <pc:sldMk cId="2943131295" sldId="387"/>
            <ac:spMk id="18" creationId="{7D7C61DB-307D-F701-56F4-7D85230A828B}"/>
          </ac:spMkLst>
        </pc:spChg>
      </pc:sldChg>
      <pc:sldChg chg="modSp mod">
        <pc:chgData name="Aiysha Saleemi" userId="37eee28d-f6f2-474a-97dd-b14cccea1015" providerId="ADAL" clId="{881A6BDA-E0F9-4B71-94D9-F51046E0CD4E}" dt="2024-03-28T16:15:19.325" v="403" actId="207"/>
        <pc:sldMkLst>
          <pc:docMk/>
          <pc:sldMk cId="1035393349" sldId="389"/>
        </pc:sldMkLst>
        <pc:spChg chg="mod">
          <ac:chgData name="Aiysha Saleemi" userId="37eee28d-f6f2-474a-97dd-b14cccea1015" providerId="ADAL" clId="{881A6BDA-E0F9-4B71-94D9-F51046E0CD4E}" dt="2024-03-28T16:15:19.325" v="403" actId="207"/>
          <ac:spMkLst>
            <pc:docMk/>
            <pc:sldMk cId="1035393349" sldId="389"/>
            <ac:spMk id="67" creationId="{6F9CC1A1-636F-B640-2A6E-FD8CA871D1FC}"/>
          </ac:spMkLst>
        </pc:spChg>
        <pc:spChg chg="mod">
          <ac:chgData name="Aiysha Saleemi" userId="37eee28d-f6f2-474a-97dd-b14cccea1015" providerId="ADAL" clId="{881A6BDA-E0F9-4B71-94D9-F51046E0CD4E}" dt="2024-03-28T16:15:19.325" v="403" actId="207"/>
          <ac:spMkLst>
            <pc:docMk/>
            <pc:sldMk cId="1035393349" sldId="389"/>
            <ac:spMk id="68" creationId="{1D66B9E0-2C8C-D122-65B5-0781C76B1D50}"/>
          </ac:spMkLst>
        </pc:spChg>
      </pc:sldChg>
      <pc:sldChg chg="modSp mod">
        <pc:chgData name="Aiysha Saleemi" userId="37eee28d-f6f2-474a-97dd-b14cccea1015" providerId="ADAL" clId="{881A6BDA-E0F9-4B71-94D9-F51046E0CD4E}" dt="2024-03-28T16:16:41.700" v="405" actId="1076"/>
        <pc:sldMkLst>
          <pc:docMk/>
          <pc:sldMk cId="1264794880" sldId="399"/>
        </pc:sldMkLst>
        <pc:spChg chg="mod">
          <ac:chgData name="Aiysha Saleemi" userId="37eee28d-f6f2-474a-97dd-b14cccea1015" providerId="ADAL" clId="{881A6BDA-E0F9-4B71-94D9-F51046E0CD4E}" dt="2024-03-28T16:16:41.700" v="405" actId="1076"/>
          <ac:spMkLst>
            <pc:docMk/>
            <pc:sldMk cId="1264794880" sldId="399"/>
            <ac:spMk id="12" creationId="{84B73140-7A42-2B9C-8424-752B460AC2AE}"/>
          </ac:spMkLst>
        </pc:spChg>
        <pc:graphicFrameChg chg="mod">
          <ac:chgData name="Aiysha Saleemi" userId="37eee28d-f6f2-474a-97dd-b14cccea1015" providerId="ADAL" clId="{881A6BDA-E0F9-4B71-94D9-F51046E0CD4E}" dt="2024-03-28T16:16:37.507" v="404" actId="1076"/>
          <ac:graphicFrameMkLst>
            <pc:docMk/>
            <pc:sldMk cId="1264794880" sldId="399"/>
            <ac:graphicFrameMk id="9" creationId="{E2982F99-DFB9-B230-8008-16A0008DDE90}"/>
          </ac:graphicFrameMkLst>
        </pc:graphicFrameChg>
      </pc:sldChg>
      <pc:sldChg chg="modSp mod">
        <pc:chgData name="Aiysha Saleemi" userId="37eee28d-f6f2-474a-97dd-b14cccea1015" providerId="ADAL" clId="{881A6BDA-E0F9-4B71-94D9-F51046E0CD4E}" dt="2024-03-28T15:54:41.849" v="331" actId="14734"/>
        <pc:sldMkLst>
          <pc:docMk/>
          <pc:sldMk cId="4066788531" sldId="402"/>
        </pc:sldMkLst>
        <pc:spChg chg="mod">
          <ac:chgData name="Aiysha Saleemi" userId="37eee28d-f6f2-474a-97dd-b14cccea1015" providerId="ADAL" clId="{881A6BDA-E0F9-4B71-94D9-F51046E0CD4E}" dt="2024-03-28T15:48:43.857" v="270" actId="1076"/>
          <ac:spMkLst>
            <pc:docMk/>
            <pc:sldMk cId="4066788531" sldId="402"/>
            <ac:spMk id="13" creationId="{76745D14-FF8F-4CE9-AB44-7F2A9981D922}"/>
          </ac:spMkLst>
        </pc:spChg>
        <pc:graphicFrameChg chg="mod modGraphic">
          <ac:chgData name="Aiysha Saleemi" userId="37eee28d-f6f2-474a-97dd-b14cccea1015" providerId="ADAL" clId="{881A6BDA-E0F9-4B71-94D9-F51046E0CD4E}" dt="2024-03-28T15:54:41.849" v="331" actId="14734"/>
          <ac:graphicFrameMkLst>
            <pc:docMk/>
            <pc:sldMk cId="4066788531" sldId="402"/>
            <ac:graphicFrameMk id="8" creationId="{4FCC8198-2416-CA86-893F-11CB45D4E89A}"/>
          </ac:graphicFrameMkLst>
        </pc:graphicFrameChg>
      </pc:sldChg>
      <pc:sldChg chg="modSp mod">
        <pc:chgData name="Aiysha Saleemi" userId="37eee28d-f6f2-474a-97dd-b14cccea1015" providerId="ADAL" clId="{881A6BDA-E0F9-4B71-94D9-F51046E0CD4E}" dt="2024-03-28T15:28:44.865" v="90" actId="1076"/>
        <pc:sldMkLst>
          <pc:docMk/>
          <pc:sldMk cId="3530473449" sldId="403"/>
        </pc:sldMkLst>
        <pc:spChg chg="mod">
          <ac:chgData name="Aiysha Saleemi" userId="37eee28d-f6f2-474a-97dd-b14cccea1015" providerId="ADAL" clId="{881A6BDA-E0F9-4B71-94D9-F51046E0CD4E}" dt="2024-03-28T15:28:44.865" v="90" actId="1076"/>
          <ac:spMkLst>
            <pc:docMk/>
            <pc:sldMk cId="3530473449" sldId="403"/>
            <ac:spMk id="7" creationId="{652E931D-AC9C-02EB-4851-AE9E0C859A0B}"/>
          </ac:spMkLst>
        </pc:spChg>
      </pc:sldChg>
      <pc:sldChg chg="modSp mod">
        <pc:chgData name="Aiysha Saleemi" userId="37eee28d-f6f2-474a-97dd-b14cccea1015" providerId="ADAL" clId="{881A6BDA-E0F9-4B71-94D9-F51046E0CD4E}" dt="2024-03-28T16:17:55.126" v="408" actId="1076"/>
        <pc:sldMkLst>
          <pc:docMk/>
          <pc:sldMk cId="3280770245" sldId="405"/>
        </pc:sldMkLst>
        <pc:spChg chg="mod">
          <ac:chgData name="Aiysha Saleemi" userId="37eee28d-f6f2-474a-97dd-b14cccea1015" providerId="ADAL" clId="{881A6BDA-E0F9-4B71-94D9-F51046E0CD4E}" dt="2024-03-28T16:17:48.013" v="406" actId="1076"/>
          <ac:spMkLst>
            <pc:docMk/>
            <pc:sldMk cId="3280770245" sldId="405"/>
            <ac:spMk id="20" creationId="{63676C50-9A32-494B-9A76-E8A42FE2F1A8}"/>
          </ac:spMkLst>
        </pc:spChg>
        <pc:spChg chg="mod">
          <ac:chgData name="Aiysha Saleemi" userId="37eee28d-f6f2-474a-97dd-b14cccea1015" providerId="ADAL" clId="{881A6BDA-E0F9-4B71-94D9-F51046E0CD4E}" dt="2024-03-28T16:17:55.126" v="408" actId="1076"/>
          <ac:spMkLst>
            <pc:docMk/>
            <pc:sldMk cId="3280770245" sldId="405"/>
            <ac:spMk id="23" creationId="{AC81A923-4883-4840-B203-DF9BA6A8065F}"/>
          </ac:spMkLst>
        </pc:spChg>
        <pc:spChg chg="mod">
          <ac:chgData name="Aiysha Saleemi" userId="37eee28d-f6f2-474a-97dd-b14cccea1015" providerId="ADAL" clId="{881A6BDA-E0F9-4B71-94D9-F51046E0CD4E}" dt="2024-03-28T16:17:51.881" v="407" actId="1076"/>
          <ac:spMkLst>
            <pc:docMk/>
            <pc:sldMk cId="3280770245" sldId="405"/>
            <ac:spMk id="24" creationId="{A5606C36-D01A-42AE-BAEB-5AF6A2B90137}"/>
          </ac:spMkLst>
        </pc:spChg>
      </pc:sldChg>
      <pc:sldChg chg="del">
        <pc:chgData name="Aiysha Saleemi" userId="37eee28d-f6f2-474a-97dd-b14cccea1015" providerId="ADAL" clId="{881A6BDA-E0F9-4B71-94D9-F51046E0CD4E}" dt="2024-03-28T15:28:35.065" v="88" actId="47"/>
        <pc:sldMkLst>
          <pc:docMk/>
          <pc:sldMk cId="571476928" sldId="406"/>
        </pc:sldMkLst>
      </pc:sldChg>
      <pc:sldChg chg="modSp mod">
        <pc:chgData name="Aiysha Saleemi" userId="37eee28d-f6f2-474a-97dd-b14cccea1015" providerId="ADAL" clId="{881A6BDA-E0F9-4B71-94D9-F51046E0CD4E}" dt="2024-03-28T15:31:32.644" v="99" actId="14100"/>
        <pc:sldMkLst>
          <pc:docMk/>
          <pc:sldMk cId="140403131" sldId="408"/>
        </pc:sldMkLst>
        <pc:spChg chg="mod">
          <ac:chgData name="Aiysha Saleemi" userId="37eee28d-f6f2-474a-97dd-b14cccea1015" providerId="ADAL" clId="{881A6BDA-E0F9-4B71-94D9-F51046E0CD4E}" dt="2024-03-28T15:31:32.644" v="99" actId="14100"/>
          <ac:spMkLst>
            <pc:docMk/>
            <pc:sldMk cId="140403131" sldId="408"/>
            <ac:spMk id="8" creationId="{046B5C12-B04A-464E-951A-4769DB2A5F7C}"/>
          </ac:spMkLst>
        </pc:spChg>
      </pc:sldChg>
      <pc:sldChg chg="addSp delSp modSp mod">
        <pc:chgData name="Aiysha Saleemi" userId="37eee28d-f6f2-474a-97dd-b14cccea1015" providerId="ADAL" clId="{881A6BDA-E0F9-4B71-94D9-F51046E0CD4E}" dt="2024-03-28T15:39:11.362" v="144" actId="14100"/>
        <pc:sldMkLst>
          <pc:docMk/>
          <pc:sldMk cId="3926848530" sldId="409"/>
        </pc:sldMkLst>
        <pc:spChg chg="add mod">
          <ac:chgData name="Aiysha Saleemi" userId="37eee28d-f6f2-474a-97dd-b14cccea1015" providerId="ADAL" clId="{881A6BDA-E0F9-4B71-94D9-F51046E0CD4E}" dt="2024-03-28T15:39:11.362" v="144" actId="14100"/>
          <ac:spMkLst>
            <pc:docMk/>
            <pc:sldMk cId="3926848530" sldId="409"/>
            <ac:spMk id="2" creationId="{7F17601C-8F2B-4A74-BF47-12883C7FFACD}"/>
          </ac:spMkLst>
        </pc:spChg>
        <pc:spChg chg="add mod">
          <ac:chgData name="Aiysha Saleemi" userId="37eee28d-f6f2-474a-97dd-b14cccea1015" providerId="ADAL" clId="{881A6BDA-E0F9-4B71-94D9-F51046E0CD4E}" dt="2024-03-28T15:39:06.595" v="143" actId="14100"/>
          <ac:spMkLst>
            <pc:docMk/>
            <pc:sldMk cId="3926848530" sldId="409"/>
            <ac:spMk id="3" creationId="{ECE738B9-493F-4D59-8380-162659ECBF81}"/>
          </ac:spMkLst>
        </pc:spChg>
        <pc:spChg chg="add mod">
          <ac:chgData name="Aiysha Saleemi" userId="37eee28d-f6f2-474a-97dd-b14cccea1015" providerId="ADAL" clId="{881A6BDA-E0F9-4B71-94D9-F51046E0CD4E}" dt="2024-03-28T15:38:05.281" v="139" actId="207"/>
          <ac:spMkLst>
            <pc:docMk/>
            <pc:sldMk cId="3926848530" sldId="409"/>
            <ac:spMk id="4" creationId="{68083401-5524-4317-B3A7-81044F54C2F6}"/>
          </ac:spMkLst>
        </pc:spChg>
        <pc:spChg chg="add mod">
          <ac:chgData name="Aiysha Saleemi" userId="37eee28d-f6f2-474a-97dd-b14cccea1015" providerId="ADAL" clId="{881A6BDA-E0F9-4B71-94D9-F51046E0CD4E}" dt="2024-03-28T15:38:05.281" v="139" actId="207"/>
          <ac:spMkLst>
            <pc:docMk/>
            <pc:sldMk cId="3926848530" sldId="409"/>
            <ac:spMk id="5" creationId="{19A9D640-AF56-4F4E-A574-75AF9AECDF28}"/>
          </ac:spMkLst>
        </pc:spChg>
        <pc:spChg chg="add mod">
          <ac:chgData name="Aiysha Saleemi" userId="37eee28d-f6f2-474a-97dd-b14cccea1015" providerId="ADAL" clId="{881A6BDA-E0F9-4B71-94D9-F51046E0CD4E}" dt="2024-03-28T15:38:05.281" v="139" actId="207"/>
          <ac:spMkLst>
            <pc:docMk/>
            <pc:sldMk cId="3926848530" sldId="409"/>
            <ac:spMk id="6" creationId="{60C7CEDD-74B1-45CD-BD4C-6837A5A702E1}"/>
          </ac:spMkLst>
        </pc:spChg>
        <pc:spChg chg="mod">
          <ac:chgData name="Aiysha Saleemi" userId="37eee28d-f6f2-474a-97dd-b14cccea1015" providerId="ADAL" clId="{881A6BDA-E0F9-4B71-94D9-F51046E0CD4E}" dt="2024-03-28T15:32:25.258" v="100" actId="20577"/>
          <ac:spMkLst>
            <pc:docMk/>
            <pc:sldMk cId="3926848530" sldId="409"/>
            <ac:spMk id="7" creationId="{652E931D-AC9C-02EB-4851-AE9E0C859A0B}"/>
          </ac:spMkLst>
        </pc:spChg>
        <pc:spChg chg="mod">
          <ac:chgData name="Aiysha Saleemi" userId="37eee28d-f6f2-474a-97dd-b14cccea1015" providerId="ADAL" clId="{881A6BDA-E0F9-4B71-94D9-F51046E0CD4E}" dt="2024-03-28T15:38:36.235" v="142" actId="1076"/>
          <ac:spMkLst>
            <pc:docMk/>
            <pc:sldMk cId="3926848530" sldId="409"/>
            <ac:spMk id="8" creationId="{E8656161-F6DE-4AB5-A0A7-5AAA02668F87}"/>
          </ac:spMkLst>
        </pc:spChg>
        <pc:spChg chg="add mod">
          <ac:chgData name="Aiysha Saleemi" userId="37eee28d-f6f2-474a-97dd-b14cccea1015" providerId="ADAL" clId="{881A6BDA-E0F9-4B71-94D9-F51046E0CD4E}" dt="2024-03-28T15:38:05.281" v="139" actId="207"/>
          <ac:spMkLst>
            <pc:docMk/>
            <pc:sldMk cId="3926848530" sldId="409"/>
            <ac:spMk id="11" creationId="{453984C9-7AD4-4DD7-B590-C8D592310D26}"/>
          </ac:spMkLst>
        </pc:spChg>
        <pc:spChg chg="del">
          <ac:chgData name="Aiysha Saleemi" userId="37eee28d-f6f2-474a-97dd-b14cccea1015" providerId="ADAL" clId="{881A6BDA-E0F9-4B71-94D9-F51046E0CD4E}" dt="2024-03-28T15:34:04.479" v="107" actId="21"/>
          <ac:spMkLst>
            <pc:docMk/>
            <pc:sldMk cId="3926848530" sldId="409"/>
            <ac:spMk id="15" creationId="{60C7CEDD-74B1-45CD-BD4C-6837A5A702E1}"/>
          </ac:spMkLst>
        </pc:spChg>
        <pc:spChg chg="del">
          <ac:chgData name="Aiysha Saleemi" userId="37eee28d-f6f2-474a-97dd-b14cccea1015" providerId="ADAL" clId="{881A6BDA-E0F9-4B71-94D9-F51046E0CD4E}" dt="2024-03-28T15:34:04.479" v="107" actId="21"/>
          <ac:spMkLst>
            <pc:docMk/>
            <pc:sldMk cId="3926848530" sldId="409"/>
            <ac:spMk id="16" creationId="{453984C9-7AD4-4DD7-B590-C8D592310D26}"/>
          </ac:spMkLst>
        </pc:spChg>
        <pc:spChg chg="del mod">
          <ac:chgData name="Aiysha Saleemi" userId="37eee28d-f6f2-474a-97dd-b14cccea1015" providerId="ADAL" clId="{881A6BDA-E0F9-4B71-94D9-F51046E0CD4E}" dt="2024-03-28T15:34:04.479" v="107" actId="21"/>
          <ac:spMkLst>
            <pc:docMk/>
            <pc:sldMk cId="3926848530" sldId="409"/>
            <ac:spMk id="17" creationId="{68083401-5524-4317-B3A7-81044F54C2F6}"/>
          </ac:spMkLst>
        </pc:spChg>
        <pc:spChg chg="del mod">
          <ac:chgData name="Aiysha Saleemi" userId="37eee28d-f6f2-474a-97dd-b14cccea1015" providerId="ADAL" clId="{881A6BDA-E0F9-4B71-94D9-F51046E0CD4E}" dt="2024-03-28T15:34:04.479" v="107" actId="21"/>
          <ac:spMkLst>
            <pc:docMk/>
            <pc:sldMk cId="3926848530" sldId="409"/>
            <ac:spMk id="18" creationId="{19A9D640-AF56-4F4E-A574-75AF9AECDF28}"/>
          </ac:spMkLst>
        </pc:spChg>
        <pc:spChg chg="del mod">
          <ac:chgData name="Aiysha Saleemi" userId="37eee28d-f6f2-474a-97dd-b14cccea1015" providerId="ADAL" clId="{881A6BDA-E0F9-4B71-94D9-F51046E0CD4E}" dt="2024-03-28T15:34:04.479" v="107" actId="21"/>
          <ac:spMkLst>
            <pc:docMk/>
            <pc:sldMk cId="3926848530" sldId="409"/>
            <ac:spMk id="20" creationId="{7F17601C-8F2B-4A74-BF47-12883C7FFACD}"/>
          </ac:spMkLst>
        </pc:spChg>
        <pc:spChg chg="del mod">
          <ac:chgData name="Aiysha Saleemi" userId="37eee28d-f6f2-474a-97dd-b14cccea1015" providerId="ADAL" clId="{881A6BDA-E0F9-4B71-94D9-F51046E0CD4E}" dt="2024-03-28T15:34:04.479" v="107" actId="21"/>
          <ac:spMkLst>
            <pc:docMk/>
            <pc:sldMk cId="3926848530" sldId="409"/>
            <ac:spMk id="21" creationId="{ECE738B9-493F-4D59-8380-162659ECBF81}"/>
          </ac:spMkLst>
        </pc:spChg>
        <pc:grpChg chg="del">
          <ac:chgData name="Aiysha Saleemi" userId="37eee28d-f6f2-474a-97dd-b14cccea1015" providerId="ADAL" clId="{881A6BDA-E0F9-4B71-94D9-F51046E0CD4E}" dt="2024-03-28T15:34:09.327" v="108" actId="478"/>
          <ac:grpSpMkLst>
            <pc:docMk/>
            <pc:sldMk cId="3926848530" sldId="409"/>
            <ac:grpSpMk id="9" creationId="{032736D2-6681-437A-811C-C34C1686058B}"/>
          </ac:grpSpMkLst>
        </pc:grpChg>
        <pc:grpChg chg="del">
          <ac:chgData name="Aiysha Saleemi" userId="37eee28d-f6f2-474a-97dd-b14cccea1015" providerId="ADAL" clId="{881A6BDA-E0F9-4B71-94D9-F51046E0CD4E}" dt="2024-03-28T15:34:04.479" v="107" actId="21"/>
          <ac:grpSpMkLst>
            <pc:docMk/>
            <pc:sldMk cId="3926848530" sldId="409"/>
            <ac:grpSpMk id="10" creationId="{25F05C01-4E09-4C79-A096-6476410B1C39}"/>
          </ac:grpSpMkLst>
        </pc:grpChg>
        <pc:grpChg chg="del">
          <ac:chgData name="Aiysha Saleemi" userId="37eee28d-f6f2-474a-97dd-b14cccea1015" providerId="ADAL" clId="{881A6BDA-E0F9-4B71-94D9-F51046E0CD4E}" dt="2024-03-28T15:34:04.479" v="107" actId="21"/>
          <ac:grpSpMkLst>
            <pc:docMk/>
            <pc:sldMk cId="3926848530" sldId="409"/>
            <ac:grpSpMk id="12" creationId="{407CA1CB-815A-4DBC-A860-67AC3A4A7816}"/>
          </ac:grpSpMkLst>
        </pc:grpChg>
        <pc:grpChg chg="del">
          <ac:chgData name="Aiysha Saleemi" userId="37eee28d-f6f2-474a-97dd-b14cccea1015" providerId="ADAL" clId="{881A6BDA-E0F9-4B71-94D9-F51046E0CD4E}" dt="2024-03-28T15:34:04.479" v="107" actId="21"/>
          <ac:grpSpMkLst>
            <pc:docMk/>
            <pc:sldMk cId="3926848530" sldId="409"/>
            <ac:grpSpMk id="13" creationId="{6ADF93C5-FF89-47A8-97C0-DC3C701C3457}"/>
          </ac:grpSpMkLst>
        </pc:grpChg>
      </pc:sldChg>
      <pc:sldChg chg="modSp mod">
        <pc:chgData name="Aiysha Saleemi" userId="37eee28d-f6f2-474a-97dd-b14cccea1015" providerId="ADAL" clId="{881A6BDA-E0F9-4B71-94D9-F51046E0CD4E}" dt="2024-03-28T15:52:13.672" v="308" actId="1076"/>
        <pc:sldMkLst>
          <pc:docMk/>
          <pc:sldMk cId="3875283940" sldId="410"/>
        </pc:sldMkLst>
        <pc:spChg chg="mod">
          <ac:chgData name="Aiysha Saleemi" userId="37eee28d-f6f2-474a-97dd-b14cccea1015" providerId="ADAL" clId="{881A6BDA-E0F9-4B71-94D9-F51046E0CD4E}" dt="2024-03-28T15:52:13.672" v="308" actId="1076"/>
          <ac:spMkLst>
            <pc:docMk/>
            <pc:sldMk cId="3875283940" sldId="410"/>
            <ac:spMk id="7" creationId="{7EE0D807-AE75-7564-9C09-7F4980E9D946}"/>
          </ac:spMkLst>
        </pc:spChg>
        <pc:spChg chg="mod">
          <ac:chgData name="Aiysha Saleemi" userId="37eee28d-f6f2-474a-97dd-b14cccea1015" providerId="ADAL" clId="{881A6BDA-E0F9-4B71-94D9-F51046E0CD4E}" dt="2024-03-28T15:51:58.306" v="304" actId="20577"/>
          <ac:spMkLst>
            <pc:docMk/>
            <pc:sldMk cId="3875283940" sldId="410"/>
            <ac:spMk id="10" creationId="{989F5093-AAE4-5E1E-C2B9-362CBE0D225F}"/>
          </ac:spMkLst>
        </pc:spChg>
        <pc:spChg chg="mod">
          <ac:chgData name="Aiysha Saleemi" userId="37eee28d-f6f2-474a-97dd-b14cccea1015" providerId="ADAL" clId="{881A6BDA-E0F9-4B71-94D9-F51046E0CD4E}" dt="2024-03-28T15:50:53.187" v="283" actId="1076"/>
          <ac:spMkLst>
            <pc:docMk/>
            <pc:sldMk cId="3875283940" sldId="410"/>
            <ac:spMk id="12" creationId="{CD90DBAB-564E-283C-0163-1A54016190DB}"/>
          </ac:spMkLst>
        </pc:spChg>
        <pc:spChg chg="mod">
          <ac:chgData name="Aiysha Saleemi" userId="37eee28d-f6f2-474a-97dd-b14cccea1015" providerId="ADAL" clId="{881A6BDA-E0F9-4B71-94D9-F51046E0CD4E}" dt="2024-03-28T15:52:03.689" v="307" actId="20577"/>
          <ac:spMkLst>
            <pc:docMk/>
            <pc:sldMk cId="3875283940" sldId="410"/>
            <ac:spMk id="13" creationId="{A5B97E93-67B4-E7AA-D31B-A765C1055CED}"/>
          </ac:spMkLst>
        </pc:spChg>
        <pc:spChg chg="mod">
          <ac:chgData name="Aiysha Saleemi" userId="37eee28d-f6f2-474a-97dd-b14cccea1015" providerId="ADAL" clId="{881A6BDA-E0F9-4B71-94D9-F51046E0CD4E}" dt="2024-03-28T15:50:45.881" v="281" actId="1076"/>
          <ac:spMkLst>
            <pc:docMk/>
            <pc:sldMk cId="3875283940" sldId="410"/>
            <ac:spMk id="14" creationId="{975F9DBC-3B61-F23D-82E7-6ED3B6A00394}"/>
          </ac:spMkLst>
        </pc:spChg>
        <pc:spChg chg="mod">
          <ac:chgData name="Aiysha Saleemi" userId="37eee28d-f6f2-474a-97dd-b14cccea1015" providerId="ADAL" clId="{881A6BDA-E0F9-4B71-94D9-F51046E0CD4E}" dt="2024-03-28T15:51:40.410" v="298" actId="20577"/>
          <ac:spMkLst>
            <pc:docMk/>
            <pc:sldMk cId="3875283940" sldId="410"/>
            <ac:spMk id="15" creationId="{83D88537-C702-8713-6282-98980D54FB5F}"/>
          </ac:spMkLst>
        </pc:spChg>
        <pc:spChg chg="mod">
          <ac:chgData name="Aiysha Saleemi" userId="37eee28d-f6f2-474a-97dd-b14cccea1015" providerId="ADAL" clId="{881A6BDA-E0F9-4B71-94D9-F51046E0CD4E}" dt="2024-03-28T15:51:06.989" v="285" actId="1076"/>
          <ac:spMkLst>
            <pc:docMk/>
            <pc:sldMk cId="3875283940" sldId="410"/>
            <ac:spMk id="16" creationId="{4BDB32FA-6262-0FC8-2EC2-36A6CAF784C4}"/>
          </ac:spMkLst>
        </pc:spChg>
      </pc:sldChg>
      <pc:sldChg chg="modSp del mod">
        <pc:chgData name="Aiysha Saleemi" userId="37eee28d-f6f2-474a-97dd-b14cccea1015" providerId="ADAL" clId="{881A6BDA-E0F9-4B71-94D9-F51046E0CD4E}" dt="2024-03-28T15:28:38.691" v="89" actId="47"/>
        <pc:sldMkLst>
          <pc:docMk/>
          <pc:sldMk cId="1143102897" sldId="4149"/>
        </pc:sldMkLst>
        <pc:spChg chg="mod">
          <ac:chgData name="Aiysha Saleemi" userId="37eee28d-f6f2-474a-97dd-b14cccea1015" providerId="ADAL" clId="{881A6BDA-E0F9-4B71-94D9-F51046E0CD4E}" dt="2024-03-28T15:17:24.871" v="4" actId="1076"/>
          <ac:spMkLst>
            <pc:docMk/>
            <pc:sldMk cId="1143102897" sldId="4149"/>
            <ac:spMk id="6" creationId="{69A57F79-FF4F-225E-F9A2-B878C81A762F}"/>
          </ac:spMkLst>
        </pc:spChg>
        <pc:spChg chg="mod">
          <ac:chgData name="Aiysha Saleemi" userId="37eee28d-f6f2-474a-97dd-b14cccea1015" providerId="ADAL" clId="{881A6BDA-E0F9-4B71-94D9-F51046E0CD4E}" dt="2024-03-28T15:17:24.871" v="4" actId="1076"/>
          <ac:spMkLst>
            <pc:docMk/>
            <pc:sldMk cId="1143102897" sldId="4149"/>
            <ac:spMk id="14" creationId="{F47E7E16-028A-AD86-6919-7AFE66FBDFDF}"/>
          </ac:spMkLst>
        </pc:spChg>
        <pc:spChg chg="mod">
          <ac:chgData name="Aiysha Saleemi" userId="37eee28d-f6f2-474a-97dd-b14cccea1015" providerId="ADAL" clId="{881A6BDA-E0F9-4B71-94D9-F51046E0CD4E}" dt="2024-03-28T15:17:24.871" v="4" actId="1076"/>
          <ac:spMkLst>
            <pc:docMk/>
            <pc:sldMk cId="1143102897" sldId="4149"/>
            <ac:spMk id="15" creationId="{14624F53-83E5-9F1B-4EFE-B2370F422DAE}"/>
          </ac:spMkLst>
        </pc:spChg>
        <pc:spChg chg="mod">
          <ac:chgData name="Aiysha Saleemi" userId="37eee28d-f6f2-474a-97dd-b14cccea1015" providerId="ADAL" clId="{881A6BDA-E0F9-4B71-94D9-F51046E0CD4E}" dt="2024-03-28T15:17:24.871" v="4" actId="1076"/>
          <ac:spMkLst>
            <pc:docMk/>
            <pc:sldMk cId="1143102897" sldId="4149"/>
            <ac:spMk id="17" creationId="{AB2E83CE-8BB8-9393-0243-289E1AB0A1FA}"/>
          </ac:spMkLst>
        </pc:spChg>
        <pc:spChg chg="mod">
          <ac:chgData name="Aiysha Saleemi" userId="37eee28d-f6f2-474a-97dd-b14cccea1015" providerId="ADAL" clId="{881A6BDA-E0F9-4B71-94D9-F51046E0CD4E}" dt="2024-03-28T15:17:24.871" v="4" actId="1076"/>
          <ac:spMkLst>
            <pc:docMk/>
            <pc:sldMk cId="1143102897" sldId="4149"/>
            <ac:spMk id="18" creationId="{74381236-C583-CDB1-15D7-E2E6BB5785FB}"/>
          </ac:spMkLst>
        </pc:spChg>
        <pc:spChg chg="mod">
          <ac:chgData name="Aiysha Saleemi" userId="37eee28d-f6f2-474a-97dd-b14cccea1015" providerId="ADAL" clId="{881A6BDA-E0F9-4B71-94D9-F51046E0CD4E}" dt="2024-03-28T15:17:24.871" v="4" actId="1076"/>
          <ac:spMkLst>
            <pc:docMk/>
            <pc:sldMk cId="1143102897" sldId="4149"/>
            <ac:spMk id="19" creationId="{37F2694F-AA97-055D-3290-C88381741847}"/>
          </ac:spMkLst>
        </pc:spChg>
        <pc:spChg chg="mod">
          <ac:chgData name="Aiysha Saleemi" userId="37eee28d-f6f2-474a-97dd-b14cccea1015" providerId="ADAL" clId="{881A6BDA-E0F9-4B71-94D9-F51046E0CD4E}" dt="2024-03-28T15:17:24.871" v="4" actId="1076"/>
          <ac:spMkLst>
            <pc:docMk/>
            <pc:sldMk cId="1143102897" sldId="4149"/>
            <ac:spMk id="20" creationId="{EB555884-3945-30C1-EB4C-99C768323B3A}"/>
          </ac:spMkLst>
        </pc:spChg>
        <pc:spChg chg="mod">
          <ac:chgData name="Aiysha Saleemi" userId="37eee28d-f6f2-474a-97dd-b14cccea1015" providerId="ADAL" clId="{881A6BDA-E0F9-4B71-94D9-F51046E0CD4E}" dt="2024-03-28T15:17:24.871" v="4" actId="1076"/>
          <ac:spMkLst>
            <pc:docMk/>
            <pc:sldMk cId="1143102897" sldId="4149"/>
            <ac:spMk id="29" creationId="{3D1EEF30-81D9-A2BA-A461-AABA5F45D682}"/>
          </ac:spMkLst>
        </pc:spChg>
        <pc:spChg chg="mod">
          <ac:chgData name="Aiysha Saleemi" userId="37eee28d-f6f2-474a-97dd-b14cccea1015" providerId="ADAL" clId="{881A6BDA-E0F9-4B71-94D9-F51046E0CD4E}" dt="2024-03-28T15:17:24.871" v="4" actId="1076"/>
          <ac:spMkLst>
            <pc:docMk/>
            <pc:sldMk cId="1143102897" sldId="4149"/>
            <ac:spMk id="32" creationId="{471D776A-F1B6-A56E-09C1-BC8A3DAFBF4E}"/>
          </ac:spMkLst>
        </pc:spChg>
        <pc:spChg chg="mod">
          <ac:chgData name="Aiysha Saleemi" userId="37eee28d-f6f2-474a-97dd-b14cccea1015" providerId="ADAL" clId="{881A6BDA-E0F9-4B71-94D9-F51046E0CD4E}" dt="2024-03-28T15:17:24.871" v="4" actId="1076"/>
          <ac:spMkLst>
            <pc:docMk/>
            <pc:sldMk cId="1143102897" sldId="4149"/>
            <ac:spMk id="41" creationId="{F0D07E61-3FF2-3578-C368-DB1CD6791137}"/>
          </ac:spMkLst>
        </pc:spChg>
        <pc:spChg chg="mod">
          <ac:chgData name="Aiysha Saleemi" userId="37eee28d-f6f2-474a-97dd-b14cccea1015" providerId="ADAL" clId="{881A6BDA-E0F9-4B71-94D9-F51046E0CD4E}" dt="2024-03-28T15:17:24.871" v="4" actId="1076"/>
          <ac:spMkLst>
            <pc:docMk/>
            <pc:sldMk cId="1143102897" sldId="4149"/>
            <ac:spMk id="43" creationId="{3329F3D5-AC7F-3EFB-CD8A-DE14ABF0FC45}"/>
          </ac:spMkLst>
        </pc:spChg>
        <pc:spChg chg="mod">
          <ac:chgData name="Aiysha Saleemi" userId="37eee28d-f6f2-474a-97dd-b14cccea1015" providerId="ADAL" clId="{881A6BDA-E0F9-4B71-94D9-F51046E0CD4E}" dt="2024-03-28T15:17:24.871" v="4" actId="1076"/>
          <ac:spMkLst>
            <pc:docMk/>
            <pc:sldMk cId="1143102897" sldId="4149"/>
            <ac:spMk id="46" creationId="{941432B1-E0EB-8A80-E099-C2ADD85582BB}"/>
          </ac:spMkLst>
        </pc:spChg>
        <pc:spChg chg="mod">
          <ac:chgData name="Aiysha Saleemi" userId="37eee28d-f6f2-474a-97dd-b14cccea1015" providerId="ADAL" clId="{881A6BDA-E0F9-4B71-94D9-F51046E0CD4E}" dt="2024-03-28T15:17:24.871" v="4" actId="1076"/>
          <ac:spMkLst>
            <pc:docMk/>
            <pc:sldMk cId="1143102897" sldId="4149"/>
            <ac:spMk id="47" creationId="{5EEF7B1D-922F-31A8-26B0-F67B8CAE3D78}"/>
          </ac:spMkLst>
        </pc:spChg>
        <pc:graphicFrameChg chg="mod">
          <ac:chgData name="Aiysha Saleemi" userId="37eee28d-f6f2-474a-97dd-b14cccea1015" providerId="ADAL" clId="{881A6BDA-E0F9-4B71-94D9-F51046E0CD4E}" dt="2024-03-28T15:17:24.871" v="4" actId="1076"/>
          <ac:graphicFrameMkLst>
            <pc:docMk/>
            <pc:sldMk cId="1143102897" sldId="4149"/>
            <ac:graphicFrameMk id="5" creationId="{28759A4B-11F9-AACA-30EC-1C891BD782D3}"/>
          </ac:graphicFrameMkLst>
        </pc:graphicFrameChg>
        <pc:cxnChg chg="mod">
          <ac:chgData name="Aiysha Saleemi" userId="37eee28d-f6f2-474a-97dd-b14cccea1015" providerId="ADAL" clId="{881A6BDA-E0F9-4B71-94D9-F51046E0CD4E}" dt="2024-03-28T15:17:24.871" v="4" actId="1076"/>
          <ac:cxnSpMkLst>
            <pc:docMk/>
            <pc:sldMk cId="1143102897" sldId="4149"/>
            <ac:cxnSpMk id="12" creationId="{8D926F5A-5327-4ECA-18E9-D237AE452EBE}"/>
          </ac:cxnSpMkLst>
        </pc:cxnChg>
        <pc:cxnChg chg="mod">
          <ac:chgData name="Aiysha Saleemi" userId="37eee28d-f6f2-474a-97dd-b14cccea1015" providerId="ADAL" clId="{881A6BDA-E0F9-4B71-94D9-F51046E0CD4E}" dt="2024-03-28T15:17:24.871" v="4" actId="1076"/>
          <ac:cxnSpMkLst>
            <pc:docMk/>
            <pc:sldMk cId="1143102897" sldId="4149"/>
            <ac:cxnSpMk id="22" creationId="{83DFCBD4-2D02-E4A1-F972-051DB2E1E060}"/>
          </ac:cxnSpMkLst>
        </pc:cxnChg>
        <pc:cxnChg chg="mod">
          <ac:chgData name="Aiysha Saleemi" userId="37eee28d-f6f2-474a-97dd-b14cccea1015" providerId="ADAL" clId="{881A6BDA-E0F9-4B71-94D9-F51046E0CD4E}" dt="2024-03-28T15:17:24.871" v="4" actId="1076"/>
          <ac:cxnSpMkLst>
            <pc:docMk/>
            <pc:sldMk cId="1143102897" sldId="4149"/>
            <ac:cxnSpMk id="25" creationId="{B9A3DF58-6660-5E05-CC6B-CE3EDC9A9C89}"/>
          </ac:cxnSpMkLst>
        </pc:cxnChg>
        <pc:cxnChg chg="mod">
          <ac:chgData name="Aiysha Saleemi" userId="37eee28d-f6f2-474a-97dd-b14cccea1015" providerId="ADAL" clId="{881A6BDA-E0F9-4B71-94D9-F51046E0CD4E}" dt="2024-03-28T15:17:24.871" v="4" actId="1076"/>
          <ac:cxnSpMkLst>
            <pc:docMk/>
            <pc:sldMk cId="1143102897" sldId="4149"/>
            <ac:cxnSpMk id="27" creationId="{119E303F-B48F-1BA9-E3F1-92B4C0DEB894}"/>
          </ac:cxnSpMkLst>
        </pc:cxnChg>
        <pc:cxnChg chg="mod">
          <ac:chgData name="Aiysha Saleemi" userId="37eee28d-f6f2-474a-97dd-b14cccea1015" providerId="ADAL" clId="{881A6BDA-E0F9-4B71-94D9-F51046E0CD4E}" dt="2024-03-28T15:17:24.871" v="4" actId="1076"/>
          <ac:cxnSpMkLst>
            <pc:docMk/>
            <pc:sldMk cId="1143102897" sldId="4149"/>
            <ac:cxnSpMk id="42" creationId="{4D253449-9E16-21AC-AC0C-D4E730D43379}"/>
          </ac:cxnSpMkLst>
        </pc:cxnChg>
        <pc:cxnChg chg="mod">
          <ac:chgData name="Aiysha Saleemi" userId="37eee28d-f6f2-474a-97dd-b14cccea1015" providerId="ADAL" clId="{881A6BDA-E0F9-4B71-94D9-F51046E0CD4E}" dt="2024-03-28T15:17:24.871" v="4" actId="1076"/>
          <ac:cxnSpMkLst>
            <pc:docMk/>
            <pc:sldMk cId="1143102897" sldId="4149"/>
            <ac:cxnSpMk id="44" creationId="{34C4F918-3579-83CA-EDF8-4B0A3BFB6CB3}"/>
          </ac:cxnSpMkLst>
        </pc:cxnChg>
        <pc:cxnChg chg="mod">
          <ac:chgData name="Aiysha Saleemi" userId="37eee28d-f6f2-474a-97dd-b14cccea1015" providerId="ADAL" clId="{881A6BDA-E0F9-4B71-94D9-F51046E0CD4E}" dt="2024-03-28T15:17:24.871" v="4" actId="1076"/>
          <ac:cxnSpMkLst>
            <pc:docMk/>
            <pc:sldMk cId="1143102897" sldId="4149"/>
            <ac:cxnSpMk id="52" creationId="{1C263CEA-96AE-3B08-4F8E-ACF42FCFC855}"/>
          </ac:cxnSpMkLst>
        </pc:cxnChg>
      </pc:sldChg>
      <pc:sldChg chg="addSp delSp modSp new mod">
        <pc:chgData name="Aiysha Saleemi" userId="37eee28d-f6f2-474a-97dd-b14cccea1015" providerId="ADAL" clId="{881A6BDA-E0F9-4B71-94D9-F51046E0CD4E}" dt="2024-03-28T15:28:25.779" v="87" actId="207"/>
        <pc:sldMkLst>
          <pc:docMk/>
          <pc:sldMk cId="1523575173" sldId="4150"/>
        </pc:sldMkLst>
        <pc:spChg chg="mod">
          <ac:chgData name="Aiysha Saleemi" userId="37eee28d-f6f2-474a-97dd-b14cccea1015" providerId="ADAL" clId="{881A6BDA-E0F9-4B71-94D9-F51046E0CD4E}" dt="2024-03-28T15:19:16.593" v="14" actId="207"/>
          <ac:spMkLst>
            <pc:docMk/>
            <pc:sldMk cId="1523575173" sldId="4150"/>
            <ac:spMk id="2" creationId="{412B4DB7-EB67-F674-8470-C4505E2043AD}"/>
          </ac:spMkLst>
        </pc:spChg>
        <pc:spChg chg="del">
          <ac:chgData name="Aiysha Saleemi" userId="37eee28d-f6f2-474a-97dd-b14cccea1015" providerId="ADAL" clId="{881A6BDA-E0F9-4B71-94D9-F51046E0CD4E}" dt="2024-03-28T15:17:39.748" v="5" actId="478"/>
          <ac:spMkLst>
            <pc:docMk/>
            <pc:sldMk cId="1523575173" sldId="4150"/>
            <ac:spMk id="3" creationId="{43B8EA92-3F4D-AD0F-C07B-D629902FFE7E}"/>
          </ac:spMkLst>
        </pc:spChg>
        <pc:spChg chg="del">
          <ac:chgData name="Aiysha Saleemi" userId="37eee28d-f6f2-474a-97dd-b14cccea1015" providerId="ADAL" clId="{881A6BDA-E0F9-4B71-94D9-F51046E0CD4E}" dt="2024-03-28T15:17:43.094" v="6" actId="478"/>
          <ac:spMkLst>
            <pc:docMk/>
            <pc:sldMk cId="1523575173" sldId="4150"/>
            <ac:spMk id="4" creationId="{4BE610FD-B424-46C2-A349-25D401C5EECA}"/>
          </ac:spMkLst>
        </pc:spChg>
        <pc:spChg chg="add mod">
          <ac:chgData name="Aiysha Saleemi" userId="37eee28d-f6f2-474a-97dd-b14cccea1015" providerId="ADAL" clId="{881A6BDA-E0F9-4B71-94D9-F51046E0CD4E}" dt="2024-03-28T15:17:44.612" v="7"/>
          <ac:spMkLst>
            <pc:docMk/>
            <pc:sldMk cId="1523575173" sldId="4150"/>
            <ac:spMk id="9" creationId="{D9615559-0676-25CB-C3F5-6330DF06DCA2}"/>
          </ac:spMkLst>
        </pc:spChg>
        <pc:spChg chg="add mod">
          <ac:chgData name="Aiysha Saleemi" userId="37eee28d-f6f2-474a-97dd-b14cccea1015" providerId="ADAL" clId="{881A6BDA-E0F9-4B71-94D9-F51046E0CD4E}" dt="2024-03-28T15:17:44.612" v="7"/>
          <ac:spMkLst>
            <pc:docMk/>
            <pc:sldMk cId="1523575173" sldId="4150"/>
            <ac:spMk id="10" creationId="{B47BCB8A-4B58-9D98-23B1-09038A85B5E0}"/>
          </ac:spMkLst>
        </pc:spChg>
        <pc:spChg chg="add mod">
          <ac:chgData name="Aiysha Saleemi" userId="37eee28d-f6f2-474a-97dd-b14cccea1015" providerId="ADAL" clId="{881A6BDA-E0F9-4B71-94D9-F51046E0CD4E}" dt="2024-03-28T15:17:44.612" v="7"/>
          <ac:spMkLst>
            <pc:docMk/>
            <pc:sldMk cId="1523575173" sldId="4150"/>
            <ac:spMk id="11" creationId="{DBD13F33-2637-1BF4-5FFB-84E80C58C80E}"/>
          </ac:spMkLst>
        </pc:spChg>
        <pc:spChg chg="add mod">
          <ac:chgData name="Aiysha Saleemi" userId="37eee28d-f6f2-474a-97dd-b14cccea1015" providerId="ADAL" clId="{881A6BDA-E0F9-4B71-94D9-F51046E0CD4E}" dt="2024-03-28T15:17:44.612" v="7"/>
          <ac:spMkLst>
            <pc:docMk/>
            <pc:sldMk cId="1523575173" sldId="4150"/>
            <ac:spMk id="12" creationId="{7C9E029D-D707-7B52-A22B-5DE3E16D26DD}"/>
          </ac:spMkLst>
        </pc:spChg>
        <pc:spChg chg="add mod">
          <ac:chgData name="Aiysha Saleemi" userId="37eee28d-f6f2-474a-97dd-b14cccea1015" providerId="ADAL" clId="{881A6BDA-E0F9-4B71-94D9-F51046E0CD4E}" dt="2024-03-28T15:17:44.612" v="7"/>
          <ac:spMkLst>
            <pc:docMk/>
            <pc:sldMk cId="1523575173" sldId="4150"/>
            <ac:spMk id="13" creationId="{76B835B7-EBE6-10A1-C547-4B54FCBBA527}"/>
          </ac:spMkLst>
        </pc:spChg>
        <pc:spChg chg="add mod">
          <ac:chgData name="Aiysha Saleemi" userId="37eee28d-f6f2-474a-97dd-b14cccea1015" providerId="ADAL" clId="{881A6BDA-E0F9-4B71-94D9-F51046E0CD4E}" dt="2024-03-28T15:17:44.612" v="7"/>
          <ac:spMkLst>
            <pc:docMk/>
            <pc:sldMk cId="1523575173" sldId="4150"/>
            <ac:spMk id="14" creationId="{522A8FDB-742F-B9D1-13DD-DB8F5FF4C9EE}"/>
          </ac:spMkLst>
        </pc:spChg>
        <pc:spChg chg="add mod">
          <ac:chgData name="Aiysha Saleemi" userId="37eee28d-f6f2-474a-97dd-b14cccea1015" providerId="ADAL" clId="{881A6BDA-E0F9-4B71-94D9-F51046E0CD4E}" dt="2024-03-28T15:17:44.612" v="7"/>
          <ac:spMkLst>
            <pc:docMk/>
            <pc:sldMk cId="1523575173" sldId="4150"/>
            <ac:spMk id="18" creationId="{E505B970-6BE9-5852-E174-CFC84750F31C}"/>
          </ac:spMkLst>
        </pc:spChg>
        <pc:spChg chg="add mod">
          <ac:chgData name="Aiysha Saleemi" userId="37eee28d-f6f2-474a-97dd-b14cccea1015" providerId="ADAL" clId="{881A6BDA-E0F9-4B71-94D9-F51046E0CD4E}" dt="2024-03-28T15:17:44.612" v="7"/>
          <ac:spMkLst>
            <pc:docMk/>
            <pc:sldMk cId="1523575173" sldId="4150"/>
            <ac:spMk id="19" creationId="{36F23D13-0660-614E-A287-30E8099719FF}"/>
          </ac:spMkLst>
        </pc:spChg>
        <pc:spChg chg="add mod">
          <ac:chgData name="Aiysha Saleemi" userId="37eee28d-f6f2-474a-97dd-b14cccea1015" providerId="ADAL" clId="{881A6BDA-E0F9-4B71-94D9-F51046E0CD4E}" dt="2024-03-28T15:17:44.612" v="7"/>
          <ac:spMkLst>
            <pc:docMk/>
            <pc:sldMk cId="1523575173" sldId="4150"/>
            <ac:spMk id="20" creationId="{7E8C9EC4-79D1-B889-72DC-8F4A327F1216}"/>
          </ac:spMkLst>
        </pc:spChg>
        <pc:spChg chg="add mod">
          <ac:chgData name="Aiysha Saleemi" userId="37eee28d-f6f2-474a-97dd-b14cccea1015" providerId="ADAL" clId="{881A6BDA-E0F9-4B71-94D9-F51046E0CD4E}" dt="2024-03-28T15:17:44.612" v="7"/>
          <ac:spMkLst>
            <pc:docMk/>
            <pc:sldMk cId="1523575173" sldId="4150"/>
            <ac:spMk id="21" creationId="{0E01D3FB-A6AD-A269-943F-C6B3CA4B429B}"/>
          </ac:spMkLst>
        </pc:spChg>
        <pc:spChg chg="add mod">
          <ac:chgData name="Aiysha Saleemi" userId="37eee28d-f6f2-474a-97dd-b14cccea1015" providerId="ADAL" clId="{881A6BDA-E0F9-4B71-94D9-F51046E0CD4E}" dt="2024-03-28T15:17:44.612" v="7"/>
          <ac:spMkLst>
            <pc:docMk/>
            <pc:sldMk cId="1523575173" sldId="4150"/>
            <ac:spMk id="23" creationId="{714D67E7-49F6-78AE-2425-E8D2704EDC1B}"/>
          </ac:spMkLst>
        </pc:spChg>
        <pc:spChg chg="add mod">
          <ac:chgData name="Aiysha Saleemi" userId="37eee28d-f6f2-474a-97dd-b14cccea1015" providerId="ADAL" clId="{881A6BDA-E0F9-4B71-94D9-F51046E0CD4E}" dt="2024-03-28T15:17:44.612" v="7"/>
          <ac:spMkLst>
            <pc:docMk/>
            <pc:sldMk cId="1523575173" sldId="4150"/>
            <ac:spMk id="24" creationId="{EDC40BFC-F1FA-2F6B-23DE-A8F7825996CA}"/>
          </ac:spMkLst>
        </pc:spChg>
        <pc:spChg chg="add mod">
          <ac:chgData name="Aiysha Saleemi" userId="37eee28d-f6f2-474a-97dd-b14cccea1015" providerId="ADAL" clId="{881A6BDA-E0F9-4B71-94D9-F51046E0CD4E}" dt="2024-03-28T15:17:44.612" v="7"/>
          <ac:spMkLst>
            <pc:docMk/>
            <pc:sldMk cId="1523575173" sldId="4150"/>
            <ac:spMk id="25" creationId="{3FACF3AF-597E-712E-EDB2-D9F37A9D6315}"/>
          </ac:spMkLst>
        </pc:spChg>
        <pc:spChg chg="add mod">
          <ac:chgData name="Aiysha Saleemi" userId="37eee28d-f6f2-474a-97dd-b14cccea1015" providerId="ADAL" clId="{881A6BDA-E0F9-4B71-94D9-F51046E0CD4E}" dt="2024-03-28T15:17:44.612" v="7"/>
          <ac:spMkLst>
            <pc:docMk/>
            <pc:sldMk cId="1523575173" sldId="4150"/>
            <ac:spMk id="26" creationId="{2D204A5F-5254-1EF7-C388-405304489CE9}"/>
          </ac:spMkLst>
        </pc:spChg>
        <pc:spChg chg="add mod">
          <ac:chgData name="Aiysha Saleemi" userId="37eee28d-f6f2-474a-97dd-b14cccea1015" providerId="ADAL" clId="{881A6BDA-E0F9-4B71-94D9-F51046E0CD4E}" dt="2024-03-28T15:17:44.612" v="7"/>
          <ac:spMkLst>
            <pc:docMk/>
            <pc:sldMk cId="1523575173" sldId="4150"/>
            <ac:spMk id="27" creationId="{95A89C45-5D2A-C37B-7FB8-60ADB57BED16}"/>
          </ac:spMkLst>
        </pc:spChg>
        <pc:spChg chg="add mod">
          <ac:chgData name="Aiysha Saleemi" userId="37eee28d-f6f2-474a-97dd-b14cccea1015" providerId="ADAL" clId="{881A6BDA-E0F9-4B71-94D9-F51046E0CD4E}" dt="2024-03-28T15:21:10.195" v="30" actId="14100"/>
          <ac:spMkLst>
            <pc:docMk/>
            <pc:sldMk cId="1523575173" sldId="4150"/>
            <ac:spMk id="32" creationId="{BEB2C179-18AC-9B69-B725-639D49A76740}"/>
          </ac:spMkLst>
        </pc:spChg>
        <pc:spChg chg="add mod">
          <ac:chgData name="Aiysha Saleemi" userId="37eee28d-f6f2-474a-97dd-b14cccea1015" providerId="ADAL" clId="{881A6BDA-E0F9-4B71-94D9-F51046E0CD4E}" dt="2024-03-28T15:21:20.411" v="32" actId="14100"/>
          <ac:spMkLst>
            <pc:docMk/>
            <pc:sldMk cId="1523575173" sldId="4150"/>
            <ac:spMk id="33" creationId="{8F6CFC25-84C1-BB39-7B31-389FFC0B4036}"/>
          </ac:spMkLst>
        </pc:spChg>
        <pc:spChg chg="add mod">
          <ac:chgData name="Aiysha Saleemi" userId="37eee28d-f6f2-474a-97dd-b14cccea1015" providerId="ADAL" clId="{881A6BDA-E0F9-4B71-94D9-F51046E0CD4E}" dt="2024-03-28T15:18:46.055" v="11" actId="1076"/>
          <ac:spMkLst>
            <pc:docMk/>
            <pc:sldMk cId="1523575173" sldId="4150"/>
            <ac:spMk id="34" creationId="{A15FB746-22ED-B431-9829-8BADCC335D81}"/>
          </ac:spMkLst>
        </pc:spChg>
        <pc:spChg chg="add mod">
          <ac:chgData name="Aiysha Saleemi" userId="37eee28d-f6f2-474a-97dd-b14cccea1015" providerId="ADAL" clId="{881A6BDA-E0F9-4B71-94D9-F51046E0CD4E}" dt="2024-03-28T15:21:30.312" v="33" actId="14100"/>
          <ac:spMkLst>
            <pc:docMk/>
            <pc:sldMk cId="1523575173" sldId="4150"/>
            <ac:spMk id="35" creationId="{FDAC0F93-D877-F121-A3E7-BA7EB05DF95D}"/>
          </ac:spMkLst>
        </pc:spChg>
        <pc:spChg chg="add mod">
          <ac:chgData name="Aiysha Saleemi" userId="37eee28d-f6f2-474a-97dd-b14cccea1015" providerId="ADAL" clId="{881A6BDA-E0F9-4B71-94D9-F51046E0CD4E}" dt="2024-03-28T15:24:43.123" v="58" actId="14100"/>
          <ac:spMkLst>
            <pc:docMk/>
            <pc:sldMk cId="1523575173" sldId="4150"/>
            <ac:spMk id="36" creationId="{B8F83A32-9877-5042-64A0-4FADEEC7D47D}"/>
          </ac:spMkLst>
        </pc:spChg>
        <pc:spChg chg="add mod">
          <ac:chgData name="Aiysha Saleemi" userId="37eee28d-f6f2-474a-97dd-b14cccea1015" providerId="ADAL" clId="{881A6BDA-E0F9-4B71-94D9-F51046E0CD4E}" dt="2024-03-28T15:24:48.080" v="59" actId="14100"/>
          <ac:spMkLst>
            <pc:docMk/>
            <pc:sldMk cId="1523575173" sldId="4150"/>
            <ac:spMk id="37" creationId="{DD1064D2-056B-E462-2D12-0BDFBC22D9E7}"/>
          </ac:spMkLst>
        </pc:spChg>
        <pc:spChg chg="add mod">
          <ac:chgData name="Aiysha Saleemi" userId="37eee28d-f6f2-474a-97dd-b14cccea1015" providerId="ADAL" clId="{881A6BDA-E0F9-4B71-94D9-F51046E0CD4E}" dt="2024-03-28T15:18:46.055" v="11" actId="1076"/>
          <ac:spMkLst>
            <pc:docMk/>
            <pc:sldMk cId="1523575173" sldId="4150"/>
            <ac:spMk id="41" creationId="{3187EA2A-E783-CE6D-4239-F593977112F9}"/>
          </ac:spMkLst>
        </pc:spChg>
        <pc:spChg chg="add mod">
          <ac:chgData name="Aiysha Saleemi" userId="37eee28d-f6f2-474a-97dd-b14cccea1015" providerId="ADAL" clId="{881A6BDA-E0F9-4B71-94D9-F51046E0CD4E}" dt="2024-03-28T15:18:46.055" v="11" actId="1076"/>
          <ac:spMkLst>
            <pc:docMk/>
            <pc:sldMk cId="1523575173" sldId="4150"/>
            <ac:spMk id="42" creationId="{30CA7F44-350E-DB05-9DBD-AD1E0FE45549}"/>
          </ac:spMkLst>
        </pc:spChg>
        <pc:spChg chg="add mod">
          <ac:chgData name="Aiysha Saleemi" userId="37eee28d-f6f2-474a-97dd-b14cccea1015" providerId="ADAL" clId="{881A6BDA-E0F9-4B71-94D9-F51046E0CD4E}" dt="2024-03-28T15:18:46.055" v="11" actId="1076"/>
          <ac:spMkLst>
            <pc:docMk/>
            <pc:sldMk cId="1523575173" sldId="4150"/>
            <ac:spMk id="43" creationId="{CBEF33A4-749E-46D0-D81F-01625F729BE1}"/>
          </ac:spMkLst>
        </pc:spChg>
        <pc:spChg chg="add mod">
          <ac:chgData name="Aiysha Saleemi" userId="37eee28d-f6f2-474a-97dd-b14cccea1015" providerId="ADAL" clId="{881A6BDA-E0F9-4B71-94D9-F51046E0CD4E}" dt="2024-03-28T15:18:46.055" v="11" actId="1076"/>
          <ac:spMkLst>
            <pc:docMk/>
            <pc:sldMk cId="1523575173" sldId="4150"/>
            <ac:spMk id="44" creationId="{929901D4-481F-FE39-C413-EB73959E368C}"/>
          </ac:spMkLst>
        </pc:spChg>
        <pc:spChg chg="add mod">
          <ac:chgData name="Aiysha Saleemi" userId="37eee28d-f6f2-474a-97dd-b14cccea1015" providerId="ADAL" clId="{881A6BDA-E0F9-4B71-94D9-F51046E0CD4E}" dt="2024-03-28T15:17:54.098" v="8"/>
          <ac:spMkLst>
            <pc:docMk/>
            <pc:sldMk cId="1523575173" sldId="4150"/>
            <ac:spMk id="46" creationId="{A9690EC2-2FE7-B38A-D78F-2B327A6A3551}"/>
          </ac:spMkLst>
        </pc:spChg>
        <pc:spChg chg="add mod">
          <ac:chgData name="Aiysha Saleemi" userId="37eee28d-f6f2-474a-97dd-b14cccea1015" providerId="ADAL" clId="{881A6BDA-E0F9-4B71-94D9-F51046E0CD4E}" dt="2024-03-28T15:17:54.098" v="8"/>
          <ac:spMkLst>
            <pc:docMk/>
            <pc:sldMk cId="1523575173" sldId="4150"/>
            <ac:spMk id="47" creationId="{028EF5A8-A0DA-AAB4-0459-F743A9C70EC5}"/>
          </ac:spMkLst>
        </pc:spChg>
        <pc:spChg chg="add mod ord">
          <ac:chgData name="Aiysha Saleemi" userId="37eee28d-f6f2-474a-97dd-b14cccea1015" providerId="ADAL" clId="{881A6BDA-E0F9-4B71-94D9-F51046E0CD4E}" dt="2024-03-28T15:22:42.536" v="41" actId="166"/>
          <ac:spMkLst>
            <pc:docMk/>
            <pc:sldMk cId="1523575173" sldId="4150"/>
            <ac:spMk id="48" creationId="{648E7372-A066-3821-FE2C-379D9011CDD0}"/>
          </ac:spMkLst>
        </pc:spChg>
        <pc:spChg chg="add mod ord">
          <ac:chgData name="Aiysha Saleemi" userId="37eee28d-f6f2-474a-97dd-b14cccea1015" providerId="ADAL" clId="{881A6BDA-E0F9-4B71-94D9-F51046E0CD4E}" dt="2024-03-28T15:22:06.477" v="36" actId="166"/>
          <ac:spMkLst>
            <pc:docMk/>
            <pc:sldMk cId="1523575173" sldId="4150"/>
            <ac:spMk id="49" creationId="{28519525-0791-633C-9F25-431CB3A8989D}"/>
          </ac:spMkLst>
        </pc:spChg>
        <pc:spChg chg="add mod ord">
          <ac:chgData name="Aiysha Saleemi" userId="37eee28d-f6f2-474a-97dd-b14cccea1015" providerId="ADAL" clId="{881A6BDA-E0F9-4B71-94D9-F51046E0CD4E}" dt="2024-03-28T15:22:20.723" v="38" actId="166"/>
          <ac:spMkLst>
            <pc:docMk/>
            <pc:sldMk cId="1523575173" sldId="4150"/>
            <ac:spMk id="50" creationId="{0DA954AC-4199-4A1A-1E8D-796CC03F2611}"/>
          </ac:spMkLst>
        </pc:spChg>
        <pc:spChg chg="add mod">
          <ac:chgData name="Aiysha Saleemi" userId="37eee28d-f6f2-474a-97dd-b14cccea1015" providerId="ADAL" clId="{881A6BDA-E0F9-4B71-94D9-F51046E0CD4E}" dt="2024-03-28T15:25:16.785" v="60"/>
          <ac:spMkLst>
            <pc:docMk/>
            <pc:sldMk cId="1523575173" sldId="4150"/>
            <ac:spMk id="62" creationId="{48F3D66A-C5A7-7EEE-1C23-3751305E4E9A}"/>
          </ac:spMkLst>
        </pc:spChg>
        <pc:spChg chg="add mod">
          <ac:chgData name="Aiysha Saleemi" userId="37eee28d-f6f2-474a-97dd-b14cccea1015" providerId="ADAL" clId="{881A6BDA-E0F9-4B71-94D9-F51046E0CD4E}" dt="2024-03-28T15:25:16.785" v="60"/>
          <ac:spMkLst>
            <pc:docMk/>
            <pc:sldMk cId="1523575173" sldId="4150"/>
            <ac:spMk id="63" creationId="{8EB062E9-6B60-0B27-4192-258CF82C2939}"/>
          </ac:spMkLst>
        </pc:spChg>
        <pc:spChg chg="add mod">
          <ac:chgData name="Aiysha Saleemi" userId="37eee28d-f6f2-474a-97dd-b14cccea1015" providerId="ADAL" clId="{881A6BDA-E0F9-4B71-94D9-F51046E0CD4E}" dt="2024-03-28T15:25:16.785" v="60"/>
          <ac:spMkLst>
            <pc:docMk/>
            <pc:sldMk cId="1523575173" sldId="4150"/>
            <ac:spMk id="64" creationId="{B750D864-00DE-41D4-E8BA-A227589903F2}"/>
          </ac:spMkLst>
        </pc:spChg>
        <pc:spChg chg="add mod">
          <ac:chgData name="Aiysha Saleemi" userId="37eee28d-f6f2-474a-97dd-b14cccea1015" providerId="ADAL" clId="{881A6BDA-E0F9-4B71-94D9-F51046E0CD4E}" dt="2024-03-28T15:25:16.785" v="60"/>
          <ac:spMkLst>
            <pc:docMk/>
            <pc:sldMk cId="1523575173" sldId="4150"/>
            <ac:spMk id="65" creationId="{A65E98FD-4354-5DB1-DD97-3114552F76C5}"/>
          </ac:spMkLst>
        </pc:spChg>
        <pc:spChg chg="add mod">
          <ac:chgData name="Aiysha Saleemi" userId="37eee28d-f6f2-474a-97dd-b14cccea1015" providerId="ADAL" clId="{881A6BDA-E0F9-4B71-94D9-F51046E0CD4E}" dt="2024-03-28T15:25:16.785" v="60"/>
          <ac:spMkLst>
            <pc:docMk/>
            <pc:sldMk cId="1523575173" sldId="4150"/>
            <ac:spMk id="66" creationId="{E2660378-8135-D8B5-D6CC-BCF0F97090E1}"/>
          </ac:spMkLst>
        </pc:spChg>
        <pc:spChg chg="add mod">
          <ac:chgData name="Aiysha Saleemi" userId="37eee28d-f6f2-474a-97dd-b14cccea1015" providerId="ADAL" clId="{881A6BDA-E0F9-4B71-94D9-F51046E0CD4E}" dt="2024-03-28T15:27:47.389" v="85" actId="14100"/>
          <ac:spMkLst>
            <pc:docMk/>
            <pc:sldMk cId="1523575173" sldId="4150"/>
            <ac:spMk id="67" creationId="{08B384EA-1E06-EE03-C51B-52AB053D79A2}"/>
          </ac:spMkLst>
        </pc:spChg>
        <pc:spChg chg="add mod">
          <ac:chgData name="Aiysha Saleemi" userId="37eee28d-f6f2-474a-97dd-b14cccea1015" providerId="ADAL" clId="{881A6BDA-E0F9-4B71-94D9-F51046E0CD4E}" dt="2024-03-28T15:27:44.847" v="84" actId="14100"/>
          <ac:spMkLst>
            <pc:docMk/>
            <pc:sldMk cId="1523575173" sldId="4150"/>
            <ac:spMk id="68" creationId="{5987498D-2623-37D8-EA7B-DA60286F479F}"/>
          </ac:spMkLst>
        </pc:spChg>
        <pc:spChg chg="add mod">
          <ac:chgData name="Aiysha Saleemi" userId="37eee28d-f6f2-474a-97dd-b14cccea1015" providerId="ADAL" clId="{881A6BDA-E0F9-4B71-94D9-F51046E0CD4E}" dt="2024-03-28T15:27:39.374" v="82" actId="1076"/>
          <ac:spMkLst>
            <pc:docMk/>
            <pc:sldMk cId="1523575173" sldId="4150"/>
            <ac:spMk id="69" creationId="{1A1DD370-4251-AB38-2D29-63B002578F23}"/>
          </ac:spMkLst>
        </pc:spChg>
        <pc:spChg chg="add mod">
          <ac:chgData name="Aiysha Saleemi" userId="37eee28d-f6f2-474a-97dd-b14cccea1015" providerId="ADAL" clId="{881A6BDA-E0F9-4B71-94D9-F51046E0CD4E}" dt="2024-03-28T15:27:42.577" v="83" actId="1076"/>
          <ac:spMkLst>
            <pc:docMk/>
            <pc:sldMk cId="1523575173" sldId="4150"/>
            <ac:spMk id="70" creationId="{90860B25-F796-6F58-57DC-1B105467BD97}"/>
          </ac:spMkLst>
        </pc:spChg>
        <pc:spChg chg="add mod">
          <ac:chgData name="Aiysha Saleemi" userId="37eee28d-f6f2-474a-97dd-b14cccea1015" providerId="ADAL" clId="{881A6BDA-E0F9-4B71-94D9-F51046E0CD4E}" dt="2024-03-28T15:28:25.779" v="87" actId="207"/>
          <ac:spMkLst>
            <pc:docMk/>
            <pc:sldMk cId="1523575173" sldId="4150"/>
            <ac:spMk id="71" creationId="{638EE13D-EF0F-139F-2E21-EAD7B770C754}"/>
          </ac:spMkLst>
        </pc:spChg>
        <pc:graphicFrameChg chg="add mod">
          <ac:chgData name="Aiysha Saleemi" userId="37eee28d-f6f2-474a-97dd-b14cccea1015" providerId="ADAL" clId="{881A6BDA-E0F9-4B71-94D9-F51046E0CD4E}" dt="2024-03-28T15:17:44.612" v="7"/>
          <ac:graphicFrameMkLst>
            <pc:docMk/>
            <pc:sldMk cId="1523575173" sldId="4150"/>
            <ac:graphicFrameMk id="8" creationId="{8C237C8B-CDE9-632D-343E-BFE53D6D9356}"/>
          </ac:graphicFrameMkLst>
        </pc:graphicFrameChg>
        <pc:graphicFrameChg chg="add mod">
          <ac:chgData name="Aiysha Saleemi" userId="37eee28d-f6f2-474a-97dd-b14cccea1015" providerId="ADAL" clId="{881A6BDA-E0F9-4B71-94D9-F51046E0CD4E}" dt="2024-03-28T15:21:35.942" v="34"/>
          <ac:graphicFrameMkLst>
            <pc:docMk/>
            <pc:sldMk cId="1523575173" sldId="4150"/>
            <ac:graphicFrameMk id="31" creationId="{A7DBC764-883E-7576-85F5-3B308576F9DD}"/>
          </ac:graphicFrameMkLst>
        </pc:graphicFrameChg>
        <pc:cxnChg chg="add mod">
          <ac:chgData name="Aiysha Saleemi" userId="37eee28d-f6f2-474a-97dd-b14cccea1015" providerId="ADAL" clId="{881A6BDA-E0F9-4B71-94D9-F51046E0CD4E}" dt="2024-03-28T15:17:44.612" v="7"/>
          <ac:cxnSpMkLst>
            <pc:docMk/>
            <pc:sldMk cId="1523575173" sldId="4150"/>
            <ac:cxnSpMk id="5" creationId="{0FE9CF03-3659-B637-428F-36F951D33308}"/>
          </ac:cxnSpMkLst>
        </pc:cxnChg>
        <pc:cxnChg chg="add mod">
          <ac:chgData name="Aiysha Saleemi" userId="37eee28d-f6f2-474a-97dd-b14cccea1015" providerId="ADAL" clId="{881A6BDA-E0F9-4B71-94D9-F51046E0CD4E}" dt="2024-03-28T15:17:44.612" v="7"/>
          <ac:cxnSpMkLst>
            <pc:docMk/>
            <pc:sldMk cId="1523575173" sldId="4150"/>
            <ac:cxnSpMk id="6" creationId="{A040AB94-1391-D827-D3C2-81B8F5BF7607}"/>
          </ac:cxnSpMkLst>
        </pc:cxnChg>
        <pc:cxnChg chg="add mod">
          <ac:chgData name="Aiysha Saleemi" userId="37eee28d-f6f2-474a-97dd-b14cccea1015" providerId="ADAL" clId="{881A6BDA-E0F9-4B71-94D9-F51046E0CD4E}" dt="2024-03-28T15:17:44.612" v="7"/>
          <ac:cxnSpMkLst>
            <pc:docMk/>
            <pc:sldMk cId="1523575173" sldId="4150"/>
            <ac:cxnSpMk id="7" creationId="{EAC7BD57-BEEA-B5C5-57EA-03F3211B2138}"/>
          </ac:cxnSpMkLst>
        </pc:cxnChg>
        <pc:cxnChg chg="add mod">
          <ac:chgData name="Aiysha Saleemi" userId="37eee28d-f6f2-474a-97dd-b14cccea1015" providerId="ADAL" clId="{881A6BDA-E0F9-4B71-94D9-F51046E0CD4E}" dt="2024-03-28T15:17:44.612" v="7"/>
          <ac:cxnSpMkLst>
            <pc:docMk/>
            <pc:sldMk cId="1523575173" sldId="4150"/>
            <ac:cxnSpMk id="15" creationId="{8D61C084-0D8F-D1DB-C900-D65D32D77D14}"/>
          </ac:cxnSpMkLst>
        </pc:cxnChg>
        <pc:cxnChg chg="add mod">
          <ac:chgData name="Aiysha Saleemi" userId="37eee28d-f6f2-474a-97dd-b14cccea1015" providerId="ADAL" clId="{881A6BDA-E0F9-4B71-94D9-F51046E0CD4E}" dt="2024-03-28T15:17:44.612" v="7"/>
          <ac:cxnSpMkLst>
            <pc:docMk/>
            <pc:sldMk cId="1523575173" sldId="4150"/>
            <ac:cxnSpMk id="16" creationId="{8486DDC1-4797-D834-4319-7EBF4AF77938}"/>
          </ac:cxnSpMkLst>
        </pc:cxnChg>
        <pc:cxnChg chg="add mod">
          <ac:chgData name="Aiysha Saleemi" userId="37eee28d-f6f2-474a-97dd-b14cccea1015" providerId="ADAL" clId="{881A6BDA-E0F9-4B71-94D9-F51046E0CD4E}" dt="2024-03-28T15:17:44.612" v="7"/>
          <ac:cxnSpMkLst>
            <pc:docMk/>
            <pc:sldMk cId="1523575173" sldId="4150"/>
            <ac:cxnSpMk id="17" creationId="{6B32591D-FBCF-C5AE-93FF-5ACB421E320A}"/>
          </ac:cxnSpMkLst>
        </pc:cxnChg>
        <pc:cxnChg chg="add mod">
          <ac:chgData name="Aiysha Saleemi" userId="37eee28d-f6f2-474a-97dd-b14cccea1015" providerId="ADAL" clId="{881A6BDA-E0F9-4B71-94D9-F51046E0CD4E}" dt="2024-03-28T15:17:44.612" v="7"/>
          <ac:cxnSpMkLst>
            <pc:docMk/>
            <pc:sldMk cId="1523575173" sldId="4150"/>
            <ac:cxnSpMk id="22" creationId="{0B3947B1-ABE2-B660-73AC-F2D9125C0601}"/>
          </ac:cxnSpMkLst>
        </pc:cxnChg>
        <pc:cxnChg chg="add mod ord">
          <ac:chgData name="Aiysha Saleemi" userId="37eee28d-f6f2-474a-97dd-b14cccea1015" providerId="ADAL" clId="{881A6BDA-E0F9-4B71-94D9-F51046E0CD4E}" dt="2024-03-28T15:22:46.474" v="42" actId="14100"/>
          <ac:cxnSpMkLst>
            <pc:docMk/>
            <pc:sldMk cId="1523575173" sldId="4150"/>
            <ac:cxnSpMk id="28" creationId="{2DE69495-B8D1-5F9F-5260-EF68F995E2D2}"/>
          </ac:cxnSpMkLst>
        </pc:cxnChg>
        <pc:cxnChg chg="add mod ord">
          <ac:chgData name="Aiysha Saleemi" userId="37eee28d-f6f2-474a-97dd-b14cccea1015" providerId="ADAL" clId="{881A6BDA-E0F9-4B71-94D9-F51046E0CD4E}" dt="2024-03-28T15:22:55.359" v="44" actId="14100"/>
          <ac:cxnSpMkLst>
            <pc:docMk/>
            <pc:sldMk cId="1523575173" sldId="4150"/>
            <ac:cxnSpMk id="29" creationId="{368ACFE9-F043-9E9C-54C5-5B1823037757}"/>
          </ac:cxnSpMkLst>
        </pc:cxnChg>
        <pc:cxnChg chg="add mod ord">
          <ac:chgData name="Aiysha Saleemi" userId="37eee28d-f6f2-474a-97dd-b14cccea1015" providerId="ADAL" clId="{881A6BDA-E0F9-4B71-94D9-F51046E0CD4E}" dt="2024-03-28T15:22:51.932" v="43" actId="14100"/>
          <ac:cxnSpMkLst>
            <pc:docMk/>
            <pc:sldMk cId="1523575173" sldId="4150"/>
            <ac:cxnSpMk id="30" creationId="{8F3B8A3F-8A55-AE88-8E1E-4EF05E6C9D16}"/>
          </ac:cxnSpMkLst>
        </pc:cxnChg>
        <pc:cxnChg chg="add mod">
          <ac:chgData name="Aiysha Saleemi" userId="37eee28d-f6f2-474a-97dd-b14cccea1015" providerId="ADAL" clId="{881A6BDA-E0F9-4B71-94D9-F51046E0CD4E}" dt="2024-03-28T15:22:31.632" v="39" actId="14100"/>
          <ac:cxnSpMkLst>
            <pc:docMk/>
            <pc:sldMk cId="1523575173" sldId="4150"/>
            <ac:cxnSpMk id="38" creationId="{5A24B85D-A17A-B54C-BCCA-766997C73070}"/>
          </ac:cxnSpMkLst>
        </pc:cxnChg>
        <pc:cxnChg chg="add mod">
          <ac:chgData name="Aiysha Saleemi" userId="37eee28d-f6f2-474a-97dd-b14cccea1015" providerId="ADAL" clId="{881A6BDA-E0F9-4B71-94D9-F51046E0CD4E}" dt="2024-03-28T15:23:17.817" v="47" actId="1076"/>
          <ac:cxnSpMkLst>
            <pc:docMk/>
            <pc:sldMk cId="1523575173" sldId="4150"/>
            <ac:cxnSpMk id="39" creationId="{1D9893C5-F3E4-2604-DE6E-3D3F3B9A2766}"/>
          </ac:cxnSpMkLst>
        </pc:cxnChg>
        <pc:cxnChg chg="add mod">
          <ac:chgData name="Aiysha Saleemi" userId="37eee28d-f6f2-474a-97dd-b14cccea1015" providerId="ADAL" clId="{881A6BDA-E0F9-4B71-94D9-F51046E0CD4E}" dt="2024-03-28T15:18:46.055" v="11" actId="1076"/>
          <ac:cxnSpMkLst>
            <pc:docMk/>
            <pc:sldMk cId="1523575173" sldId="4150"/>
            <ac:cxnSpMk id="40" creationId="{EB37B4B3-DB2F-613F-06D3-27E7D7EAADB7}"/>
          </ac:cxnSpMkLst>
        </pc:cxnChg>
        <pc:cxnChg chg="add mod">
          <ac:chgData name="Aiysha Saleemi" userId="37eee28d-f6f2-474a-97dd-b14cccea1015" providerId="ADAL" clId="{881A6BDA-E0F9-4B71-94D9-F51046E0CD4E}" dt="2024-03-28T15:23:16.157" v="46" actId="1076"/>
          <ac:cxnSpMkLst>
            <pc:docMk/>
            <pc:sldMk cId="1523575173" sldId="4150"/>
            <ac:cxnSpMk id="45" creationId="{282EF67A-288D-038A-68FD-B99972E50C6A}"/>
          </ac:cxnSpMkLst>
        </pc:cxnChg>
        <pc:cxnChg chg="add mod">
          <ac:chgData name="Aiysha Saleemi" userId="37eee28d-f6f2-474a-97dd-b14cccea1015" providerId="ADAL" clId="{881A6BDA-E0F9-4B71-94D9-F51046E0CD4E}" dt="2024-03-28T15:23:24.529" v="49" actId="1076"/>
          <ac:cxnSpMkLst>
            <pc:docMk/>
            <pc:sldMk cId="1523575173" sldId="4150"/>
            <ac:cxnSpMk id="56" creationId="{9A9F43C2-7164-0DE5-B926-15CD98944B5D}"/>
          </ac:cxnSpMkLst>
        </pc:cxnChg>
        <pc:cxnChg chg="add mod">
          <ac:chgData name="Aiysha Saleemi" userId="37eee28d-f6f2-474a-97dd-b14cccea1015" providerId="ADAL" clId="{881A6BDA-E0F9-4B71-94D9-F51046E0CD4E}" dt="2024-03-28T15:24:29.611" v="57" actId="1076"/>
          <ac:cxnSpMkLst>
            <pc:docMk/>
            <pc:sldMk cId="1523575173" sldId="4150"/>
            <ac:cxnSpMk id="57" creationId="{67081519-0CB3-D514-470F-8D2DA29CA794}"/>
          </ac:cxnSpMkLst>
        </pc:cxnChg>
      </pc:sldChg>
      <pc:sldChg chg="new del">
        <pc:chgData name="Aiysha Saleemi" userId="37eee28d-f6f2-474a-97dd-b14cccea1015" providerId="ADAL" clId="{881A6BDA-E0F9-4B71-94D9-F51046E0CD4E}" dt="2024-03-28T15:16:34.699" v="1" actId="47"/>
        <pc:sldMkLst>
          <pc:docMk/>
          <pc:sldMk cId="3072126687" sldId="4150"/>
        </pc:sldMkLst>
      </pc:sldChg>
      <pc:sldMasterChg chg="del delSldLayout">
        <pc:chgData name="Aiysha Saleemi" userId="37eee28d-f6f2-474a-97dd-b14cccea1015" providerId="ADAL" clId="{881A6BDA-E0F9-4B71-94D9-F51046E0CD4E}" dt="2024-03-28T15:28:38.691" v="89" actId="47"/>
        <pc:sldMasterMkLst>
          <pc:docMk/>
          <pc:sldMasterMk cId="2806129226" sldId="2147483729"/>
        </pc:sldMasterMkLst>
        <pc:sldLayoutChg chg="del">
          <pc:chgData name="Aiysha Saleemi" userId="37eee28d-f6f2-474a-97dd-b14cccea1015" providerId="ADAL" clId="{881A6BDA-E0F9-4B71-94D9-F51046E0CD4E}" dt="2024-03-28T15:28:38.691" v="89" actId="47"/>
          <pc:sldLayoutMkLst>
            <pc:docMk/>
            <pc:sldMasterMk cId="2806129226" sldId="2147483729"/>
            <pc:sldLayoutMk cId="1447087808" sldId="2147483730"/>
          </pc:sldLayoutMkLst>
        </pc:sldLayoutChg>
        <pc:sldLayoutChg chg="del">
          <pc:chgData name="Aiysha Saleemi" userId="37eee28d-f6f2-474a-97dd-b14cccea1015" providerId="ADAL" clId="{881A6BDA-E0F9-4B71-94D9-F51046E0CD4E}" dt="2024-03-28T15:28:38.691" v="89" actId="47"/>
          <pc:sldLayoutMkLst>
            <pc:docMk/>
            <pc:sldMasterMk cId="2806129226" sldId="2147483729"/>
            <pc:sldLayoutMk cId="319466016" sldId="2147483731"/>
          </pc:sldLayoutMkLst>
        </pc:sldLayoutChg>
        <pc:sldLayoutChg chg="del">
          <pc:chgData name="Aiysha Saleemi" userId="37eee28d-f6f2-474a-97dd-b14cccea1015" providerId="ADAL" clId="{881A6BDA-E0F9-4B71-94D9-F51046E0CD4E}" dt="2024-03-28T15:28:38.691" v="89" actId="47"/>
          <pc:sldLayoutMkLst>
            <pc:docMk/>
            <pc:sldMasterMk cId="2806129226" sldId="2147483729"/>
            <pc:sldLayoutMk cId="2243420486" sldId="2147483732"/>
          </pc:sldLayoutMkLst>
        </pc:sldLayoutChg>
        <pc:sldLayoutChg chg="del">
          <pc:chgData name="Aiysha Saleemi" userId="37eee28d-f6f2-474a-97dd-b14cccea1015" providerId="ADAL" clId="{881A6BDA-E0F9-4B71-94D9-F51046E0CD4E}" dt="2024-03-28T15:28:38.691" v="89" actId="47"/>
          <pc:sldLayoutMkLst>
            <pc:docMk/>
            <pc:sldMasterMk cId="2806129226" sldId="2147483729"/>
            <pc:sldLayoutMk cId="2205551557" sldId="2147483733"/>
          </pc:sldLayoutMkLst>
        </pc:sldLayoutChg>
        <pc:sldLayoutChg chg="del">
          <pc:chgData name="Aiysha Saleemi" userId="37eee28d-f6f2-474a-97dd-b14cccea1015" providerId="ADAL" clId="{881A6BDA-E0F9-4B71-94D9-F51046E0CD4E}" dt="2024-03-28T15:28:38.691" v="89" actId="47"/>
          <pc:sldLayoutMkLst>
            <pc:docMk/>
            <pc:sldMasterMk cId="2806129226" sldId="2147483729"/>
            <pc:sldLayoutMk cId="1195239968" sldId="2147483734"/>
          </pc:sldLayoutMkLst>
        </pc:sldLayoutChg>
        <pc:sldLayoutChg chg="del">
          <pc:chgData name="Aiysha Saleemi" userId="37eee28d-f6f2-474a-97dd-b14cccea1015" providerId="ADAL" clId="{881A6BDA-E0F9-4B71-94D9-F51046E0CD4E}" dt="2024-03-28T15:28:38.691" v="89" actId="47"/>
          <pc:sldLayoutMkLst>
            <pc:docMk/>
            <pc:sldMasterMk cId="2806129226" sldId="2147483729"/>
            <pc:sldLayoutMk cId="1099188159" sldId="2147483735"/>
          </pc:sldLayoutMkLst>
        </pc:sldLayoutChg>
        <pc:sldLayoutChg chg="del">
          <pc:chgData name="Aiysha Saleemi" userId="37eee28d-f6f2-474a-97dd-b14cccea1015" providerId="ADAL" clId="{881A6BDA-E0F9-4B71-94D9-F51046E0CD4E}" dt="2024-03-28T15:28:38.691" v="89" actId="47"/>
          <pc:sldLayoutMkLst>
            <pc:docMk/>
            <pc:sldMasterMk cId="2806129226" sldId="2147483729"/>
            <pc:sldLayoutMk cId="857448364" sldId="2147483736"/>
          </pc:sldLayoutMkLst>
        </pc:sldLayoutChg>
        <pc:sldLayoutChg chg="del">
          <pc:chgData name="Aiysha Saleemi" userId="37eee28d-f6f2-474a-97dd-b14cccea1015" providerId="ADAL" clId="{881A6BDA-E0F9-4B71-94D9-F51046E0CD4E}" dt="2024-03-28T15:28:38.691" v="89" actId="47"/>
          <pc:sldLayoutMkLst>
            <pc:docMk/>
            <pc:sldMasterMk cId="2806129226" sldId="2147483729"/>
            <pc:sldLayoutMk cId="3730868778" sldId="2147483737"/>
          </pc:sldLayoutMkLst>
        </pc:sldLayoutChg>
        <pc:sldLayoutChg chg="del">
          <pc:chgData name="Aiysha Saleemi" userId="37eee28d-f6f2-474a-97dd-b14cccea1015" providerId="ADAL" clId="{881A6BDA-E0F9-4B71-94D9-F51046E0CD4E}" dt="2024-03-28T15:28:38.691" v="89" actId="47"/>
          <pc:sldLayoutMkLst>
            <pc:docMk/>
            <pc:sldMasterMk cId="2806129226" sldId="2147483729"/>
            <pc:sldLayoutMk cId="2729889176" sldId="2147483738"/>
          </pc:sldLayoutMkLst>
        </pc:sldLayoutChg>
        <pc:sldLayoutChg chg="del">
          <pc:chgData name="Aiysha Saleemi" userId="37eee28d-f6f2-474a-97dd-b14cccea1015" providerId="ADAL" clId="{881A6BDA-E0F9-4B71-94D9-F51046E0CD4E}" dt="2024-03-28T15:28:38.691" v="89" actId="47"/>
          <pc:sldLayoutMkLst>
            <pc:docMk/>
            <pc:sldMasterMk cId="2806129226" sldId="2147483729"/>
            <pc:sldLayoutMk cId="1714725792" sldId="2147483739"/>
          </pc:sldLayoutMkLst>
        </pc:sldLayoutChg>
        <pc:sldLayoutChg chg="del">
          <pc:chgData name="Aiysha Saleemi" userId="37eee28d-f6f2-474a-97dd-b14cccea1015" providerId="ADAL" clId="{881A6BDA-E0F9-4B71-94D9-F51046E0CD4E}" dt="2024-03-28T15:28:38.691" v="89" actId="47"/>
          <pc:sldLayoutMkLst>
            <pc:docMk/>
            <pc:sldMasterMk cId="2806129226" sldId="2147483729"/>
            <pc:sldLayoutMk cId="1416972099" sldId="2147483740"/>
          </pc:sldLayoutMkLst>
        </pc:sldLayoutChg>
        <pc:sldLayoutChg chg="del">
          <pc:chgData name="Aiysha Saleemi" userId="37eee28d-f6f2-474a-97dd-b14cccea1015" providerId="ADAL" clId="{881A6BDA-E0F9-4B71-94D9-F51046E0CD4E}" dt="2024-03-28T15:28:38.691" v="89" actId="47"/>
          <pc:sldLayoutMkLst>
            <pc:docMk/>
            <pc:sldMasterMk cId="2806129226" sldId="2147483729"/>
            <pc:sldLayoutMk cId="3392237003" sldId="214748374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EABCD4-9BAE-463C-AEDD-338C8BCE5421}"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n-GB"/>
        </a:p>
      </dgm:t>
    </dgm:pt>
    <dgm:pt modelId="{10460D1D-EBFA-49A5-AED4-1697CE1FDBD7}">
      <dgm:prSet phldrT="[Text]"/>
      <dgm:spPr>
        <a:xfrm>
          <a:off x="517989" y="313787"/>
          <a:ext cx="6664042" cy="572393"/>
        </a:xfrm>
        <a:prstGeom prst="rect">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endParaRPr lang="en-GB" dirty="0">
            <a:solidFill>
              <a:sysClr val="windowText" lastClr="000000"/>
            </a:solidFill>
            <a:latin typeface="Calibri" panose="020F0502020204030204"/>
            <a:ea typeface="+mn-ea"/>
            <a:cs typeface="+mn-cs"/>
          </a:endParaRPr>
        </a:p>
      </dgm:t>
    </dgm:pt>
    <dgm:pt modelId="{E8A4B801-79A4-4CA3-B0FA-835F802F1A2C}" type="parTrans" cxnId="{2C337158-7D82-4DBC-A5E5-3A11D7642596}">
      <dgm:prSet/>
      <dgm:spPr/>
      <dgm:t>
        <a:bodyPr/>
        <a:lstStyle/>
        <a:p>
          <a:endParaRPr lang="en-GB"/>
        </a:p>
      </dgm:t>
    </dgm:pt>
    <dgm:pt modelId="{16F9E96B-0A98-4102-A6CC-D25DA57A42CA}" type="sibTrans" cxnId="{2C337158-7D82-4DBC-A5E5-3A11D7642596}">
      <dgm:prSet/>
      <dgm:spPr>
        <a:xfrm>
          <a:off x="-5541132" y="-918759"/>
          <a:ext cx="6559642" cy="6559642"/>
        </a:xfrm>
        <a:prstGeom prst="blockArc">
          <a:avLst>
            <a:gd name="adj1" fmla="val 18900000"/>
            <a:gd name="adj2" fmla="val 2700000"/>
            <a:gd name="adj3" fmla="val 329"/>
          </a:avLst>
        </a:prstGeom>
        <a:noFill/>
        <a:ln w="12700" cap="flat" cmpd="sng" algn="ctr">
          <a:solidFill>
            <a:srgbClr val="70AD47">
              <a:hueOff val="0"/>
              <a:satOff val="0"/>
              <a:lumOff val="0"/>
              <a:alphaOff val="0"/>
            </a:srgbClr>
          </a:solidFill>
          <a:prstDash val="solid"/>
          <a:miter lim="800000"/>
        </a:ln>
        <a:effectLst/>
      </dgm:spPr>
      <dgm:t>
        <a:bodyPr/>
        <a:lstStyle/>
        <a:p>
          <a:endParaRPr lang="en-GB"/>
        </a:p>
      </dgm:t>
    </dgm:pt>
    <dgm:pt modelId="{FABF3074-8699-49A5-8D03-2C9702D857B8}">
      <dgm:prSet phldrT="[Text]"/>
      <dgm:spPr>
        <a:xfrm>
          <a:off x="969016" y="1194839"/>
          <a:ext cx="6234275" cy="1002339"/>
        </a:xfrm>
        <a:prstGeom prst="rect">
          <a:avLst/>
        </a:prstGeom>
        <a:gradFill rotWithShape="0">
          <a:gsLst>
            <a:gs pos="0">
              <a:srgbClr val="5B9BD5">
                <a:hueOff val="-2252848"/>
                <a:satOff val="-5806"/>
                <a:lumOff val="-3922"/>
                <a:alphaOff val="0"/>
                <a:lumMod val="110000"/>
                <a:satMod val="105000"/>
                <a:tint val="67000"/>
              </a:srgbClr>
            </a:gs>
            <a:gs pos="50000">
              <a:srgbClr val="5B9BD5">
                <a:hueOff val="-2252848"/>
                <a:satOff val="-5806"/>
                <a:lumOff val="-3922"/>
                <a:alphaOff val="0"/>
                <a:lumMod val="105000"/>
                <a:satMod val="103000"/>
                <a:tint val="73000"/>
              </a:srgbClr>
            </a:gs>
            <a:gs pos="100000">
              <a:srgbClr val="5B9BD5">
                <a:hueOff val="-2252848"/>
                <a:satOff val="-5806"/>
                <a:lumOff val="-3922"/>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endParaRPr lang="en-GB" dirty="0">
            <a:solidFill>
              <a:sysClr val="windowText" lastClr="000000"/>
            </a:solidFill>
            <a:latin typeface="Calibri" panose="020F0502020204030204"/>
            <a:ea typeface="+mn-ea"/>
            <a:cs typeface="+mn-cs"/>
          </a:endParaRPr>
        </a:p>
      </dgm:t>
    </dgm:pt>
    <dgm:pt modelId="{885BF648-3B75-4861-8E0B-9FDB0EC43586}" type="parTrans" cxnId="{18E70E75-533B-44BE-BCAC-8308732645B6}">
      <dgm:prSet/>
      <dgm:spPr/>
      <dgm:t>
        <a:bodyPr/>
        <a:lstStyle/>
        <a:p>
          <a:endParaRPr lang="en-GB"/>
        </a:p>
      </dgm:t>
    </dgm:pt>
    <dgm:pt modelId="{F74D887A-E040-4B2A-9477-A7A31AADB801}" type="sibTrans" cxnId="{18E70E75-533B-44BE-BCAC-8308732645B6}">
      <dgm:prSet/>
      <dgm:spPr/>
      <dgm:t>
        <a:bodyPr/>
        <a:lstStyle/>
        <a:p>
          <a:endParaRPr lang="en-GB"/>
        </a:p>
      </dgm:t>
    </dgm:pt>
    <dgm:pt modelId="{48373144-73CA-4DDD-89F2-1E4876F1EDB9}">
      <dgm:prSet phldrT="[Text]"/>
      <dgm:spPr>
        <a:xfrm>
          <a:off x="952183" y="2415738"/>
          <a:ext cx="6234275" cy="653508"/>
        </a:xfrm>
        <a:prstGeom prst="rect">
          <a:avLst/>
        </a:prstGeom>
        <a:gradFill rotWithShape="0">
          <a:gsLst>
            <a:gs pos="0">
              <a:srgbClr val="5B9BD5">
                <a:hueOff val="-4505695"/>
                <a:satOff val="-11613"/>
                <a:lumOff val="-7843"/>
                <a:alphaOff val="0"/>
                <a:lumMod val="110000"/>
                <a:satMod val="105000"/>
                <a:tint val="67000"/>
              </a:srgbClr>
            </a:gs>
            <a:gs pos="50000">
              <a:srgbClr val="5B9BD5">
                <a:hueOff val="-4505695"/>
                <a:satOff val="-11613"/>
                <a:lumOff val="-7843"/>
                <a:alphaOff val="0"/>
                <a:lumMod val="105000"/>
                <a:satMod val="103000"/>
                <a:tint val="73000"/>
              </a:srgbClr>
            </a:gs>
            <a:gs pos="100000">
              <a:srgbClr val="5B9BD5">
                <a:hueOff val="-4505695"/>
                <a:satOff val="-11613"/>
                <a:lumOff val="-7843"/>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endParaRPr lang="en-GB" dirty="0">
            <a:solidFill>
              <a:sysClr val="windowText" lastClr="000000"/>
            </a:solidFill>
            <a:latin typeface="Calibri" panose="020F0502020204030204"/>
            <a:ea typeface="+mn-ea"/>
            <a:cs typeface="+mn-cs"/>
          </a:endParaRPr>
        </a:p>
      </dgm:t>
    </dgm:pt>
    <dgm:pt modelId="{BAEF262C-345C-4F17-A50C-D07BAA0FB008}" type="parTrans" cxnId="{834575CD-A368-408A-BFA8-E6B37C6973F7}">
      <dgm:prSet/>
      <dgm:spPr/>
      <dgm:t>
        <a:bodyPr/>
        <a:lstStyle/>
        <a:p>
          <a:endParaRPr lang="en-GB"/>
        </a:p>
      </dgm:t>
    </dgm:pt>
    <dgm:pt modelId="{4079B8B0-DD6B-423C-961E-183D757945F5}" type="sibTrans" cxnId="{834575CD-A368-408A-BFA8-E6B37C6973F7}">
      <dgm:prSet/>
      <dgm:spPr/>
      <dgm:t>
        <a:bodyPr/>
        <a:lstStyle/>
        <a:p>
          <a:endParaRPr lang="en-GB"/>
        </a:p>
      </dgm:t>
    </dgm:pt>
    <dgm:pt modelId="{495D1587-2920-47FD-AAD7-47AB5DABACB3}">
      <dgm:prSet phldrT="[Text]"/>
      <dgm:spPr>
        <a:xfrm>
          <a:off x="420061" y="3278690"/>
          <a:ext cx="6791659" cy="1593960"/>
        </a:xfrm>
        <a:prstGeom prst="rect">
          <a:avLst/>
        </a:prstGeom>
        <a:gradFill rotWithShape="0">
          <a:gsLst>
            <a:gs pos="0">
              <a:srgbClr val="5B9BD5">
                <a:hueOff val="-6758543"/>
                <a:satOff val="-17419"/>
                <a:lumOff val="-11765"/>
                <a:alphaOff val="0"/>
                <a:lumMod val="110000"/>
                <a:satMod val="105000"/>
                <a:tint val="67000"/>
              </a:srgbClr>
            </a:gs>
            <a:gs pos="50000">
              <a:srgbClr val="5B9BD5">
                <a:hueOff val="-6758543"/>
                <a:satOff val="-17419"/>
                <a:lumOff val="-11765"/>
                <a:alphaOff val="0"/>
                <a:lumMod val="105000"/>
                <a:satMod val="103000"/>
                <a:tint val="73000"/>
              </a:srgbClr>
            </a:gs>
            <a:gs pos="100000">
              <a:srgbClr val="5B9BD5">
                <a:hueOff val="-6758543"/>
                <a:satOff val="-17419"/>
                <a:lumOff val="-11765"/>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endParaRPr lang="en-GB" dirty="0">
            <a:solidFill>
              <a:sysClr val="windowText" lastClr="000000"/>
            </a:solidFill>
            <a:latin typeface="Calibri" panose="020F0502020204030204"/>
            <a:ea typeface="+mn-ea"/>
            <a:cs typeface="+mn-cs"/>
          </a:endParaRPr>
        </a:p>
      </dgm:t>
    </dgm:pt>
    <dgm:pt modelId="{F6213787-CC24-418F-A829-5680116C8EA4}" type="sibTrans" cxnId="{1657CD1A-790C-4B09-9272-6796EA7D06E8}">
      <dgm:prSet/>
      <dgm:spPr/>
      <dgm:t>
        <a:bodyPr/>
        <a:lstStyle/>
        <a:p>
          <a:endParaRPr lang="en-GB"/>
        </a:p>
      </dgm:t>
    </dgm:pt>
    <dgm:pt modelId="{62320FD8-FCBD-46FE-A1FE-77E3FC258916}" type="parTrans" cxnId="{1657CD1A-790C-4B09-9272-6796EA7D06E8}">
      <dgm:prSet/>
      <dgm:spPr/>
      <dgm:t>
        <a:bodyPr/>
        <a:lstStyle/>
        <a:p>
          <a:endParaRPr lang="en-GB"/>
        </a:p>
      </dgm:t>
    </dgm:pt>
    <dgm:pt modelId="{DD0900A0-B4EC-467A-83BC-94D6658DB8E4}" type="pres">
      <dgm:prSet presAssocID="{A1EABCD4-9BAE-463C-AEDD-338C8BCE5421}" presName="Name0" presStyleCnt="0">
        <dgm:presLayoutVars>
          <dgm:chMax val="7"/>
          <dgm:chPref val="7"/>
          <dgm:dir/>
        </dgm:presLayoutVars>
      </dgm:prSet>
      <dgm:spPr/>
    </dgm:pt>
    <dgm:pt modelId="{9290D814-860C-4E53-BF5F-F829B45EEE55}" type="pres">
      <dgm:prSet presAssocID="{A1EABCD4-9BAE-463C-AEDD-338C8BCE5421}" presName="Name1" presStyleCnt="0"/>
      <dgm:spPr/>
    </dgm:pt>
    <dgm:pt modelId="{1AC8D8A4-D911-49C9-A054-7E76A2BB185B}" type="pres">
      <dgm:prSet presAssocID="{A1EABCD4-9BAE-463C-AEDD-338C8BCE5421}" presName="cycle" presStyleCnt="0"/>
      <dgm:spPr/>
    </dgm:pt>
    <dgm:pt modelId="{45B79F2F-C1E4-40C1-ACB3-8AD62E4EC9BB}" type="pres">
      <dgm:prSet presAssocID="{A1EABCD4-9BAE-463C-AEDD-338C8BCE5421}" presName="srcNode" presStyleLbl="node1" presStyleIdx="0" presStyleCnt="4"/>
      <dgm:spPr/>
    </dgm:pt>
    <dgm:pt modelId="{8E8B2595-091E-42F7-8F5A-0CAD23F36A93}" type="pres">
      <dgm:prSet presAssocID="{A1EABCD4-9BAE-463C-AEDD-338C8BCE5421}" presName="conn" presStyleLbl="parChTrans1D2" presStyleIdx="0" presStyleCnt="1"/>
      <dgm:spPr/>
    </dgm:pt>
    <dgm:pt modelId="{694CB72F-DC09-4993-8C70-2A6177410987}" type="pres">
      <dgm:prSet presAssocID="{A1EABCD4-9BAE-463C-AEDD-338C8BCE5421}" presName="extraNode" presStyleLbl="node1" presStyleIdx="0" presStyleCnt="4"/>
      <dgm:spPr/>
    </dgm:pt>
    <dgm:pt modelId="{E2BA4406-B684-4BAB-BC9D-71FEB6745767}" type="pres">
      <dgm:prSet presAssocID="{A1EABCD4-9BAE-463C-AEDD-338C8BCE5421}" presName="dstNode" presStyleLbl="node1" presStyleIdx="0" presStyleCnt="4"/>
      <dgm:spPr/>
    </dgm:pt>
    <dgm:pt modelId="{632C4937-A34A-4434-A034-4573864BF1AF}" type="pres">
      <dgm:prSet presAssocID="{10460D1D-EBFA-49A5-AED4-1697CE1FDBD7}" presName="text_1" presStyleLbl="node1" presStyleIdx="0" presStyleCnt="4" custScaleY="76359" custLinFactNeighborX="-842" custLinFactNeighborY="9083">
        <dgm:presLayoutVars>
          <dgm:bulletEnabled val="1"/>
        </dgm:presLayoutVars>
      </dgm:prSet>
      <dgm:spPr/>
    </dgm:pt>
    <dgm:pt modelId="{A4C074FC-2AB1-49BD-A21E-8CB14CF9911F}" type="pres">
      <dgm:prSet presAssocID="{10460D1D-EBFA-49A5-AED4-1697CE1FDBD7}" presName="accent_1" presStyleCnt="0"/>
      <dgm:spPr/>
    </dgm:pt>
    <dgm:pt modelId="{B5C6BC11-BDEA-45FE-A425-B302FC385136}" type="pres">
      <dgm:prSet presAssocID="{10460D1D-EBFA-49A5-AED4-1697CE1FDBD7}" presName="accentRepeatNode" presStyleLbl="solidFgAcc1" presStyleIdx="0" presStyleCnt="4"/>
      <dgm:spPr>
        <a:xfrm>
          <a:off x="49484" y="205645"/>
          <a:ext cx="937010" cy="937010"/>
        </a:xfrm>
        <a:prstGeom prst="ellipse">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w="6350" cap="flat" cmpd="sng" algn="ctr">
          <a:solidFill>
            <a:srgbClr val="5B9BD5">
              <a:hueOff val="0"/>
              <a:satOff val="0"/>
              <a:lumOff val="0"/>
              <a:alphaOff val="0"/>
            </a:srgbClr>
          </a:solidFill>
          <a:prstDash val="solid"/>
          <a:miter lim="800000"/>
        </a:ln>
        <a:effectLst/>
      </dgm:spPr>
    </dgm:pt>
    <dgm:pt modelId="{CB8B7DC4-EC43-4F96-A9A9-1EFCB6369028}" type="pres">
      <dgm:prSet presAssocID="{FABF3074-8699-49A5-8D03-2C9702D857B8}" presName="text_2" presStyleLbl="node1" presStyleIdx="1" presStyleCnt="4" custScaleX="97517" custScaleY="133715" custLinFactNeighborX="341" custLinFactNeighborY="-13707">
        <dgm:presLayoutVars>
          <dgm:bulletEnabled val="1"/>
        </dgm:presLayoutVars>
      </dgm:prSet>
      <dgm:spPr/>
    </dgm:pt>
    <dgm:pt modelId="{4F13EC56-ADB1-4D47-AB47-59674222F85B}" type="pres">
      <dgm:prSet presAssocID="{FABF3074-8699-49A5-8D03-2C9702D857B8}" presName="accent_2" presStyleCnt="0"/>
      <dgm:spPr/>
    </dgm:pt>
    <dgm:pt modelId="{6875B0C5-052B-4C81-B834-3ED27D512CEB}" type="pres">
      <dgm:prSet presAssocID="{FABF3074-8699-49A5-8D03-2C9702D857B8}" presName="accentRepeatNode" presStyleLbl="solidFgAcc1" presStyleIdx="1" presStyleCnt="4"/>
      <dgm:spPr>
        <a:xfrm>
          <a:off x="479252" y="1330253"/>
          <a:ext cx="937010" cy="937010"/>
        </a:xfrm>
        <a:prstGeom prst="ellipse">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w="6350" cap="flat" cmpd="sng" algn="ctr">
          <a:solidFill>
            <a:srgbClr val="5B9BD5">
              <a:hueOff val="-2252848"/>
              <a:satOff val="-5806"/>
              <a:lumOff val="-3922"/>
              <a:alphaOff val="0"/>
            </a:srgbClr>
          </a:solidFill>
          <a:prstDash val="solid"/>
          <a:miter lim="800000"/>
        </a:ln>
        <a:effectLst/>
      </dgm:spPr>
    </dgm:pt>
    <dgm:pt modelId="{1229F7CB-3213-414C-AC5F-DEF5154E6137}" type="pres">
      <dgm:prSet presAssocID="{48373144-73CA-4DDD-89F2-1E4876F1EDB9}" presName="text_3" presStyleLbl="node1" presStyleIdx="2" presStyleCnt="4" custScaleY="87180" custLinFactNeighborX="71" custLinFactNeighborY="-24129">
        <dgm:presLayoutVars>
          <dgm:bulletEnabled val="1"/>
        </dgm:presLayoutVars>
      </dgm:prSet>
      <dgm:spPr/>
    </dgm:pt>
    <dgm:pt modelId="{3A22E283-4F14-47FC-85D0-9C170ED9941F}" type="pres">
      <dgm:prSet presAssocID="{48373144-73CA-4DDD-89F2-1E4876F1EDB9}" presName="accent_3" presStyleCnt="0"/>
      <dgm:spPr/>
    </dgm:pt>
    <dgm:pt modelId="{030E5660-5C3F-4C10-8A38-53D4A8086E03}" type="pres">
      <dgm:prSet presAssocID="{48373144-73CA-4DDD-89F2-1E4876F1EDB9}" presName="accentRepeatNode" presStyleLbl="solidFgAcc1" presStyleIdx="2" presStyleCnt="4"/>
      <dgm:spPr>
        <a:xfrm>
          <a:off x="479252" y="2454860"/>
          <a:ext cx="937010" cy="937010"/>
        </a:xfrm>
        <a:prstGeom prst="ellipse">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w="6350" cap="flat" cmpd="sng" algn="ctr">
          <a:solidFill>
            <a:srgbClr val="5B9BD5">
              <a:hueOff val="-4505695"/>
              <a:satOff val="-11613"/>
              <a:lumOff val="-7843"/>
              <a:alphaOff val="0"/>
            </a:srgbClr>
          </a:solidFill>
          <a:prstDash val="solid"/>
          <a:miter lim="800000"/>
        </a:ln>
        <a:effectLst/>
      </dgm:spPr>
    </dgm:pt>
    <dgm:pt modelId="{0F5C3D05-2C34-47C6-925B-9905523BB723}" type="pres">
      <dgm:prSet presAssocID="{495D1587-2920-47FD-AAD7-47AB5DABACB3}" presName="text_4" presStyleLbl="node1" presStyleIdx="3" presStyleCnt="4" custScaleX="95319" custScaleY="212639" custLinFactNeighborX="2465" custLinFactNeighborY="-8252">
        <dgm:presLayoutVars>
          <dgm:bulletEnabled val="1"/>
        </dgm:presLayoutVars>
      </dgm:prSet>
      <dgm:spPr/>
    </dgm:pt>
    <dgm:pt modelId="{F84A4B44-F684-4992-8380-51682D35BB97}" type="pres">
      <dgm:prSet presAssocID="{495D1587-2920-47FD-AAD7-47AB5DABACB3}" presName="accent_4" presStyleCnt="0"/>
      <dgm:spPr/>
    </dgm:pt>
    <dgm:pt modelId="{7E2B63A5-F9E0-4955-8A3B-1950381E1922}" type="pres">
      <dgm:prSet presAssocID="{495D1587-2920-47FD-AAD7-47AB5DABACB3}" presName="accentRepeatNode" presStyleLbl="solidFgAcc1" presStyleIdx="3" presStyleCnt="4" custLinFactNeighborX="-110" custLinFactNeighborY="6398"/>
      <dgm:spPr>
        <a:xfrm>
          <a:off x="48453" y="3639418"/>
          <a:ext cx="937010" cy="937010"/>
        </a:xfrm>
        <a:prstGeom prst="ellipse">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w="6350" cap="flat" cmpd="sng" algn="ctr">
          <a:solidFill>
            <a:srgbClr val="5B9BD5">
              <a:hueOff val="-6758543"/>
              <a:satOff val="-17419"/>
              <a:lumOff val="-11765"/>
              <a:alphaOff val="0"/>
            </a:srgbClr>
          </a:solidFill>
          <a:prstDash val="solid"/>
          <a:miter lim="800000"/>
        </a:ln>
        <a:effectLst/>
      </dgm:spPr>
    </dgm:pt>
  </dgm:ptLst>
  <dgm:cxnLst>
    <dgm:cxn modelId="{EB0B3F03-CDD9-4FFA-B94D-F93684F4FEB8}" type="presOf" srcId="{48373144-73CA-4DDD-89F2-1E4876F1EDB9}" destId="{1229F7CB-3213-414C-AC5F-DEF5154E6137}" srcOrd="0" destOrd="0" presId="urn:microsoft.com/office/officeart/2008/layout/VerticalCurvedList"/>
    <dgm:cxn modelId="{A293FF12-5EBF-4C5C-BC25-D8A9E82301D8}" type="presOf" srcId="{16F9E96B-0A98-4102-A6CC-D25DA57A42CA}" destId="{8E8B2595-091E-42F7-8F5A-0CAD23F36A93}" srcOrd="0" destOrd="0" presId="urn:microsoft.com/office/officeart/2008/layout/VerticalCurvedList"/>
    <dgm:cxn modelId="{13778418-8780-4621-9601-B25A40750F71}" type="presOf" srcId="{10460D1D-EBFA-49A5-AED4-1697CE1FDBD7}" destId="{632C4937-A34A-4434-A034-4573864BF1AF}" srcOrd="0" destOrd="0" presId="urn:microsoft.com/office/officeart/2008/layout/VerticalCurvedList"/>
    <dgm:cxn modelId="{1657CD1A-790C-4B09-9272-6796EA7D06E8}" srcId="{A1EABCD4-9BAE-463C-AEDD-338C8BCE5421}" destId="{495D1587-2920-47FD-AAD7-47AB5DABACB3}" srcOrd="3" destOrd="0" parTransId="{62320FD8-FCBD-46FE-A1FE-77E3FC258916}" sibTransId="{F6213787-CC24-418F-A829-5680116C8EA4}"/>
    <dgm:cxn modelId="{03CA9640-43B7-40BA-AD2F-BDDA887566D9}" type="presOf" srcId="{A1EABCD4-9BAE-463C-AEDD-338C8BCE5421}" destId="{DD0900A0-B4EC-467A-83BC-94D6658DB8E4}" srcOrd="0" destOrd="0" presId="urn:microsoft.com/office/officeart/2008/layout/VerticalCurvedList"/>
    <dgm:cxn modelId="{1DA9D166-3E6A-4DC5-A6A6-4B508695DC4C}" type="presOf" srcId="{495D1587-2920-47FD-AAD7-47AB5DABACB3}" destId="{0F5C3D05-2C34-47C6-925B-9905523BB723}" srcOrd="0" destOrd="0" presId="urn:microsoft.com/office/officeart/2008/layout/VerticalCurvedList"/>
    <dgm:cxn modelId="{681FCD4D-9F5A-4185-B917-B0400C631771}" type="presOf" srcId="{FABF3074-8699-49A5-8D03-2C9702D857B8}" destId="{CB8B7DC4-EC43-4F96-A9A9-1EFCB6369028}" srcOrd="0" destOrd="0" presId="urn:microsoft.com/office/officeart/2008/layout/VerticalCurvedList"/>
    <dgm:cxn modelId="{18E70E75-533B-44BE-BCAC-8308732645B6}" srcId="{A1EABCD4-9BAE-463C-AEDD-338C8BCE5421}" destId="{FABF3074-8699-49A5-8D03-2C9702D857B8}" srcOrd="1" destOrd="0" parTransId="{885BF648-3B75-4861-8E0B-9FDB0EC43586}" sibTransId="{F74D887A-E040-4B2A-9477-A7A31AADB801}"/>
    <dgm:cxn modelId="{2C337158-7D82-4DBC-A5E5-3A11D7642596}" srcId="{A1EABCD4-9BAE-463C-AEDD-338C8BCE5421}" destId="{10460D1D-EBFA-49A5-AED4-1697CE1FDBD7}" srcOrd="0" destOrd="0" parTransId="{E8A4B801-79A4-4CA3-B0FA-835F802F1A2C}" sibTransId="{16F9E96B-0A98-4102-A6CC-D25DA57A42CA}"/>
    <dgm:cxn modelId="{834575CD-A368-408A-BFA8-E6B37C6973F7}" srcId="{A1EABCD4-9BAE-463C-AEDD-338C8BCE5421}" destId="{48373144-73CA-4DDD-89F2-1E4876F1EDB9}" srcOrd="2" destOrd="0" parTransId="{BAEF262C-345C-4F17-A50C-D07BAA0FB008}" sibTransId="{4079B8B0-DD6B-423C-961E-183D757945F5}"/>
    <dgm:cxn modelId="{F09473E3-84C4-47F5-8D4F-5CE7BDD0168F}" type="presParOf" srcId="{DD0900A0-B4EC-467A-83BC-94D6658DB8E4}" destId="{9290D814-860C-4E53-BF5F-F829B45EEE55}" srcOrd="0" destOrd="0" presId="urn:microsoft.com/office/officeart/2008/layout/VerticalCurvedList"/>
    <dgm:cxn modelId="{C0B33176-877F-4470-B22F-1DEE0FCF82D1}" type="presParOf" srcId="{9290D814-860C-4E53-BF5F-F829B45EEE55}" destId="{1AC8D8A4-D911-49C9-A054-7E76A2BB185B}" srcOrd="0" destOrd="0" presId="urn:microsoft.com/office/officeart/2008/layout/VerticalCurvedList"/>
    <dgm:cxn modelId="{A7413FF5-5A78-4970-8534-3BAD4334DE9B}" type="presParOf" srcId="{1AC8D8A4-D911-49C9-A054-7E76A2BB185B}" destId="{45B79F2F-C1E4-40C1-ACB3-8AD62E4EC9BB}" srcOrd="0" destOrd="0" presId="urn:microsoft.com/office/officeart/2008/layout/VerticalCurvedList"/>
    <dgm:cxn modelId="{65095D6E-5ED1-45B0-9523-7DD67C877380}" type="presParOf" srcId="{1AC8D8A4-D911-49C9-A054-7E76A2BB185B}" destId="{8E8B2595-091E-42F7-8F5A-0CAD23F36A93}" srcOrd="1" destOrd="0" presId="urn:microsoft.com/office/officeart/2008/layout/VerticalCurvedList"/>
    <dgm:cxn modelId="{D4491EE1-0E95-44EF-A117-3AC16B5836C0}" type="presParOf" srcId="{1AC8D8A4-D911-49C9-A054-7E76A2BB185B}" destId="{694CB72F-DC09-4993-8C70-2A6177410987}" srcOrd="2" destOrd="0" presId="urn:microsoft.com/office/officeart/2008/layout/VerticalCurvedList"/>
    <dgm:cxn modelId="{51379230-F107-46E7-BBD9-668D1C41A485}" type="presParOf" srcId="{1AC8D8A4-D911-49C9-A054-7E76A2BB185B}" destId="{E2BA4406-B684-4BAB-BC9D-71FEB6745767}" srcOrd="3" destOrd="0" presId="urn:microsoft.com/office/officeart/2008/layout/VerticalCurvedList"/>
    <dgm:cxn modelId="{E6FB5059-7208-4183-BF11-AA43C30C71B5}" type="presParOf" srcId="{9290D814-860C-4E53-BF5F-F829B45EEE55}" destId="{632C4937-A34A-4434-A034-4573864BF1AF}" srcOrd="1" destOrd="0" presId="urn:microsoft.com/office/officeart/2008/layout/VerticalCurvedList"/>
    <dgm:cxn modelId="{FF055871-5138-474A-8C98-DC2FAB48B5FD}" type="presParOf" srcId="{9290D814-860C-4E53-BF5F-F829B45EEE55}" destId="{A4C074FC-2AB1-49BD-A21E-8CB14CF9911F}" srcOrd="2" destOrd="0" presId="urn:microsoft.com/office/officeart/2008/layout/VerticalCurvedList"/>
    <dgm:cxn modelId="{E5E17EC0-89D3-46FD-A804-6679756FFF1A}" type="presParOf" srcId="{A4C074FC-2AB1-49BD-A21E-8CB14CF9911F}" destId="{B5C6BC11-BDEA-45FE-A425-B302FC385136}" srcOrd="0" destOrd="0" presId="urn:microsoft.com/office/officeart/2008/layout/VerticalCurvedList"/>
    <dgm:cxn modelId="{EDEF7676-FF28-4C6F-A709-05472E7A8345}" type="presParOf" srcId="{9290D814-860C-4E53-BF5F-F829B45EEE55}" destId="{CB8B7DC4-EC43-4F96-A9A9-1EFCB6369028}" srcOrd="3" destOrd="0" presId="urn:microsoft.com/office/officeart/2008/layout/VerticalCurvedList"/>
    <dgm:cxn modelId="{0DE6DE32-5EB6-4356-930D-6F49ECA14ABA}" type="presParOf" srcId="{9290D814-860C-4E53-BF5F-F829B45EEE55}" destId="{4F13EC56-ADB1-4D47-AB47-59674222F85B}" srcOrd="4" destOrd="0" presId="urn:microsoft.com/office/officeart/2008/layout/VerticalCurvedList"/>
    <dgm:cxn modelId="{6FBB59E7-C1C0-42CE-BF58-D5AE11950C92}" type="presParOf" srcId="{4F13EC56-ADB1-4D47-AB47-59674222F85B}" destId="{6875B0C5-052B-4C81-B834-3ED27D512CEB}" srcOrd="0" destOrd="0" presId="urn:microsoft.com/office/officeart/2008/layout/VerticalCurvedList"/>
    <dgm:cxn modelId="{6054C3DD-C4F3-4747-9432-7D7ED7D33626}" type="presParOf" srcId="{9290D814-860C-4E53-BF5F-F829B45EEE55}" destId="{1229F7CB-3213-414C-AC5F-DEF5154E6137}" srcOrd="5" destOrd="0" presId="urn:microsoft.com/office/officeart/2008/layout/VerticalCurvedList"/>
    <dgm:cxn modelId="{00B31EC1-2E58-48CD-85DE-7AE64C638473}" type="presParOf" srcId="{9290D814-860C-4E53-BF5F-F829B45EEE55}" destId="{3A22E283-4F14-47FC-85D0-9C170ED9941F}" srcOrd="6" destOrd="0" presId="urn:microsoft.com/office/officeart/2008/layout/VerticalCurvedList"/>
    <dgm:cxn modelId="{BBACD37A-EC8F-44B9-BAEE-8BFC1DFEF96C}" type="presParOf" srcId="{3A22E283-4F14-47FC-85D0-9C170ED9941F}" destId="{030E5660-5C3F-4C10-8A38-53D4A8086E03}" srcOrd="0" destOrd="0" presId="urn:microsoft.com/office/officeart/2008/layout/VerticalCurvedList"/>
    <dgm:cxn modelId="{9E6EF56C-FAAA-4A0A-9383-CD1ABF756031}" type="presParOf" srcId="{9290D814-860C-4E53-BF5F-F829B45EEE55}" destId="{0F5C3D05-2C34-47C6-925B-9905523BB723}" srcOrd="7" destOrd="0" presId="urn:microsoft.com/office/officeart/2008/layout/VerticalCurvedList"/>
    <dgm:cxn modelId="{5487BEB1-C756-4E4D-9555-30E506693198}" type="presParOf" srcId="{9290D814-860C-4E53-BF5F-F829B45EEE55}" destId="{F84A4B44-F684-4992-8380-51682D35BB97}" srcOrd="8" destOrd="0" presId="urn:microsoft.com/office/officeart/2008/layout/VerticalCurvedList"/>
    <dgm:cxn modelId="{3563A80E-5B36-4BEF-A1BD-467246945997}" type="presParOf" srcId="{F84A4B44-F684-4992-8380-51682D35BB97}" destId="{7E2B63A5-F9E0-4955-8A3B-1950381E192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B2595-091E-42F7-8F5A-0CAD23F36A93}">
      <dsp:nvSpPr>
        <dsp:cNvPr id="0" name=""/>
        <dsp:cNvSpPr/>
      </dsp:nvSpPr>
      <dsp:spPr>
        <a:xfrm>
          <a:off x="-5553814" y="-926218"/>
          <a:ext cx="6612607" cy="6612607"/>
        </a:xfrm>
        <a:prstGeom prst="blockArc">
          <a:avLst>
            <a:gd name="adj1" fmla="val 18900000"/>
            <a:gd name="adj2" fmla="val 2700000"/>
            <a:gd name="adj3" fmla="val 329"/>
          </a:avLst>
        </a:pr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32C4937-A34A-4434-A034-4573864BF1AF}">
      <dsp:nvSpPr>
        <dsp:cNvPr id="0" name=""/>
        <dsp:cNvSpPr/>
      </dsp:nvSpPr>
      <dsp:spPr>
        <a:xfrm>
          <a:off x="498199" y="459656"/>
          <a:ext cx="6659045" cy="577022"/>
        </a:xfrm>
        <a:prstGeom prst="rect">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9814" tIns="76200" rIns="76200" bIns="76200" numCol="1" spcCol="1270" anchor="ctr" anchorCtr="0">
          <a:noAutofit/>
        </a:bodyPr>
        <a:lstStyle/>
        <a:p>
          <a:pPr marL="0" lvl="0" indent="0" algn="l" defTabSz="1333500">
            <a:lnSpc>
              <a:spcPct val="90000"/>
            </a:lnSpc>
            <a:spcBef>
              <a:spcPct val="0"/>
            </a:spcBef>
            <a:spcAft>
              <a:spcPct val="35000"/>
            </a:spcAft>
            <a:buNone/>
          </a:pPr>
          <a:endParaRPr lang="en-GB" sz="3000" kern="1200" dirty="0">
            <a:solidFill>
              <a:sysClr val="windowText" lastClr="000000"/>
            </a:solidFill>
            <a:latin typeface="Calibri" panose="020F0502020204030204"/>
            <a:ea typeface="+mn-ea"/>
            <a:cs typeface="+mn-cs"/>
          </a:endParaRPr>
        </a:p>
      </dsp:txBody>
      <dsp:txXfrm>
        <a:off x="498199" y="459656"/>
        <a:ext cx="6659045" cy="577022"/>
      </dsp:txXfrm>
    </dsp:sp>
    <dsp:sp modelId="{B5C6BC11-BDEA-45FE-A425-B302FC385136}">
      <dsp:nvSpPr>
        <dsp:cNvPr id="0" name=""/>
        <dsp:cNvSpPr/>
      </dsp:nvSpPr>
      <dsp:spPr>
        <a:xfrm>
          <a:off x="81973" y="207235"/>
          <a:ext cx="944588" cy="944588"/>
        </a:xfrm>
        <a:prstGeom prst="ellipse">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w="6350" cap="flat" cmpd="sng" algn="ctr">
          <a:solidFill>
            <a:srgbClr val="5B9BD5">
              <a:hueOff val="0"/>
              <a:satOff val="0"/>
              <a:lumOff val="0"/>
              <a:alphaOff val="0"/>
            </a:srgbClr>
          </a:solidFill>
          <a:prstDash val="solid"/>
          <a:miter lim="800000"/>
        </a:ln>
        <a:effectLst/>
      </dsp:spPr>
      <dsp:style>
        <a:lnRef idx="1">
          <a:scrgbClr r="0" g="0" b="0"/>
        </a:lnRef>
        <a:fillRef idx="2">
          <a:scrgbClr r="0" g="0" b="0"/>
        </a:fillRef>
        <a:effectRef idx="0">
          <a:scrgbClr r="0" g="0" b="0"/>
        </a:effectRef>
        <a:fontRef idx="minor"/>
      </dsp:style>
    </dsp:sp>
    <dsp:sp modelId="{CB8B7DC4-EC43-4F96-A9A9-1EFCB6369028}">
      <dsp:nvSpPr>
        <dsp:cNvPr id="0" name=""/>
        <dsp:cNvSpPr/>
      </dsp:nvSpPr>
      <dsp:spPr>
        <a:xfrm>
          <a:off x="1086035" y="1204430"/>
          <a:ext cx="6071215" cy="1010445"/>
        </a:xfrm>
        <a:prstGeom prst="rect">
          <a:avLst/>
        </a:prstGeom>
        <a:gradFill rotWithShape="0">
          <a:gsLst>
            <a:gs pos="0">
              <a:srgbClr val="5B9BD5">
                <a:hueOff val="-2252848"/>
                <a:satOff val="-5806"/>
                <a:lumOff val="-3922"/>
                <a:alphaOff val="0"/>
                <a:lumMod val="110000"/>
                <a:satMod val="105000"/>
                <a:tint val="67000"/>
              </a:srgbClr>
            </a:gs>
            <a:gs pos="50000">
              <a:srgbClr val="5B9BD5">
                <a:hueOff val="-2252848"/>
                <a:satOff val="-5806"/>
                <a:lumOff val="-3922"/>
                <a:alphaOff val="0"/>
                <a:lumMod val="105000"/>
                <a:satMod val="103000"/>
                <a:tint val="73000"/>
              </a:srgbClr>
            </a:gs>
            <a:gs pos="100000">
              <a:srgbClr val="5B9BD5">
                <a:hueOff val="-2252848"/>
                <a:satOff val="-5806"/>
                <a:lumOff val="-3922"/>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9814" tIns="134620" rIns="134620" bIns="134620" numCol="1" spcCol="1270" anchor="ctr" anchorCtr="0">
          <a:noAutofit/>
        </a:bodyPr>
        <a:lstStyle/>
        <a:p>
          <a:pPr marL="0" lvl="0" indent="0" algn="l" defTabSz="2355850">
            <a:lnSpc>
              <a:spcPct val="90000"/>
            </a:lnSpc>
            <a:spcBef>
              <a:spcPct val="0"/>
            </a:spcBef>
            <a:spcAft>
              <a:spcPct val="35000"/>
            </a:spcAft>
            <a:buNone/>
          </a:pPr>
          <a:endParaRPr lang="en-GB" sz="5300" kern="1200" dirty="0">
            <a:solidFill>
              <a:sysClr val="windowText" lastClr="000000"/>
            </a:solidFill>
            <a:latin typeface="Calibri" panose="020F0502020204030204"/>
            <a:ea typeface="+mn-ea"/>
            <a:cs typeface="+mn-cs"/>
          </a:endParaRPr>
        </a:p>
      </dsp:txBody>
      <dsp:txXfrm>
        <a:off x="1086035" y="1204430"/>
        <a:ext cx="6071215" cy="1010445"/>
      </dsp:txXfrm>
    </dsp:sp>
    <dsp:sp modelId="{6875B0C5-052B-4C81-B834-3ED27D512CEB}">
      <dsp:nvSpPr>
        <dsp:cNvPr id="0" name=""/>
        <dsp:cNvSpPr/>
      </dsp:nvSpPr>
      <dsp:spPr>
        <a:xfrm>
          <a:off x="515217" y="1340938"/>
          <a:ext cx="944588" cy="944588"/>
        </a:xfrm>
        <a:prstGeom prst="ellipse">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w="6350" cap="flat" cmpd="sng" algn="ctr">
          <a:solidFill>
            <a:srgbClr val="5B9BD5">
              <a:hueOff val="-2252848"/>
              <a:satOff val="-5806"/>
              <a:lumOff val="-3922"/>
              <a:alphaOff val="0"/>
            </a:srgbClr>
          </a:solidFill>
          <a:prstDash val="solid"/>
          <a:miter lim="800000"/>
        </a:ln>
        <a:effectLst/>
      </dsp:spPr>
      <dsp:style>
        <a:lnRef idx="1">
          <a:scrgbClr r="0" g="0" b="0"/>
        </a:lnRef>
        <a:fillRef idx="2">
          <a:scrgbClr r="0" g="0" b="0"/>
        </a:fillRef>
        <a:effectRef idx="0">
          <a:scrgbClr r="0" g="0" b="0"/>
        </a:effectRef>
        <a:fontRef idx="minor"/>
      </dsp:style>
    </dsp:sp>
    <dsp:sp modelId="{1229F7CB-3213-414C-AC5F-DEF5154E6137}">
      <dsp:nvSpPr>
        <dsp:cNvPr id="0" name=""/>
        <dsp:cNvSpPr/>
      </dsp:nvSpPr>
      <dsp:spPr>
        <a:xfrm>
          <a:off x="991932" y="2435203"/>
          <a:ext cx="6225802" cy="658794"/>
        </a:xfrm>
        <a:prstGeom prst="rect">
          <a:avLst/>
        </a:prstGeom>
        <a:gradFill rotWithShape="0">
          <a:gsLst>
            <a:gs pos="0">
              <a:srgbClr val="5B9BD5">
                <a:hueOff val="-4505695"/>
                <a:satOff val="-11613"/>
                <a:lumOff val="-7843"/>
                <a:alphaOff val="0"/>
                <a:lumMod val="110000"/>
                <a:satMod val="105000"/>
                <a:tint val="67000"/>
              </a:srgbClr>
            </a:gs>
            <a:gs pos="50000">
              <a:srgbClr val="5B9BD5">
                <a:hueOff val="-4505695"/>
                <a:satOff val="-11613"/>
                <a:lumOff val="-7843"/>
                <a:alphaOff val="0"/>
                <a:lumMod val="105000"/>
                <a:satMod val="103000"/>
                <a:tint val="73000"/>
              </a:srgbClr>
            </a:gs>
            <a:gs pos="100000">
              <a:srgbClr val="5B9BD5">
                <a:hueOff val="-4505695"/>
                <a:satOff val="-11613"/>
                <a:lumOff val="-7843"/>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9814" tIns="86360" rIns="86360" bIns="86360" numCol="1" spcCol="1270" anchor="ctr" anchorCtr="0">
          <a:noAutofit/>
        </a:bodyPr>
        <a:lstStyle/>
        <a:p>
          <a:pPr marL="0" lvl="0" indent="0" algn="l" defTabSz="1511300">
            <a:lnSpc>
              <a:spcPct val="90000"/>
            </a:lnSpc>
            <a:spcBef>
              <a:spcPct val="0"/>
            </a:spcBef>
            <a:spcAft>
              <a:spcPct val="35000"/>
            </a:spcAft>
            <a:buNone/>
          </a:pPr>
          <a:endParaRPr lang="en-GB" sz="3400" kern="1200" dirty="0">
            <a:solidFill>
              <a:sysClr val="windowText" lastClr="000000"/>
            </a:solidFill>
            <a:latin typeface="Calibri" panose="020F0502020204030204"/>
            <a:ea typeface="+mn-ea"/>
            <a:cs typeface="+mn-cs"/>
          </a:endParaRPr>
        </a:p>
      </dsp:txBody>
      <dsp:txXfrm>
        <a:off x="991932" y="2435203"/>
        <a:ext cx="6225802" cy="658794"/>
      </dsp:txXfrm>
    </dsp:sp>
    <dsp:sp modelId="{030E5660-5C3F-4C10-8A38-53D4A8086E03}">
      <dsp:nvSpPr>
        <dsp:cNvPr id="0" name=""/>
        <dsp:cNvSpPr/>
      </dsp:nvSpPr>
      <dsp:spPr>
        <a:xfrm>
          <a:off x="515217" y="2474642"/>
          <a:ext cx="944588" cy="944588"/>
        </a:xfrm>
        <a:prstGeom prst="ellipse">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w="6350" cap="flat" cmpd="sng" algn="ctr">
          <a:solidFill>
            <a:srgbClr val="5B9BD5">
              <a:hueOff val="-4505695"/>
              <a:satOff val="-11613"/>
              <a:lumOff val="-7843"/>
              <a:alphaOff val="0"/>
            </a:srgbClr>
          </a:solidFill>
          <a:prstDash val="solid"/>
          <a:miter lim="800000"/>
        </a:ln>
        <a:effectLst/>
      </dsp:spPr>
      <dsp:style>
        <a:lnRef idx="1">
          <a:scrgbClr r="0" g="0" b="0"/>
        </a:lnRef>
        <a:fillRef idx="2">
          <a:scrgbClr r="0" g="0" b="0"/>
        </a:fillRef>
        <a:effectRef idx="0">
          <a:scrgbClr r="0" g="0" b="0"/>
        </a:effectRef>
        <a:fontRef idx="minor"/>
      </dsp:style>
    </dsp:sp>
    <dsp:sp modelId="{0F5C3D05-2C34-47C6-925B-9905523BB723}">
      <dsp:nvSpPr>
        <dsp:cNvPr id="0" name=""/>
        <dsp:cNvSpPr/>
      </dsp:nvSpPr>
      <dsp:spPr>
        <a:xfrm>
          <a:off x="874268" y="3214855"/>
          <a:ext cx="6347335" cy="1606851"/>
        </a:xfrm>
        <a:prstGeom prst="rect">
          <a:avLst/>
        </a:prstGeom>
        <a:gradFill rotWithShape="0">
          <a:gsLst>
            <a:gs pos="0">
              <a:srgbClr val="5B9BD5">
                <a:hueOff val="-6758543"/>
                <a:satOff val="-17419"/>
                <a:lumOff val="-11765"/>
                <a:alphaOff val="0"/>
                <a:lumMod val="110000"/>
                <a:satMod val="105000"/>
                <a:tint val="67000"/>
              </a:srgbClr>
            </a:gs>
            <a:gs pos="50000">
              <a:srgbClr val="5B9BD5">
                <a:hueOff val="-6758543"/>
                <a:satOff val="-17419"/>
                <a:lumOff val="-11765"/>
                <a:alphaOff val="0"/>
                <a:lumMod val="105000"/>
                <a:satMod val="103000"/>
                <a:tint val="73000"/>
              </a:srgbClr>
            </a:gs>
            <a:gs pos="100000">
              <a:srgbClr val="5B9BD5">
                <a:hueOff val="-6758543"/>
                <a:satOff val="-17419"/>
                <a:lumOff val="-11765"/>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9814" tIns="162560" rIns="162560" bIns="162560" numCol="1" spcCol="1270" anchor="ctr" anchorCtr="0">
          <a:noAutofit/>
        </a:bodyPr>
        <a:lstStyle/>
        <a:p>
          <a:pPr marL="0" lvl="0" indent="0" algn="l" defTabSz="2844800">
            <a:lnSpc>
              <a:spcPct val="90000"/>
            </a:lnSpc>
            <a:spcBef>
              <a:spcPct val="0"/>
            </a:spcBef>
            <a:spcAft>
              <a:spcPct val="35000"/>
            </a:spcAft>
            <a:buNone/>
          </a:pPr>
          <a:endParaRPr lang="en-GB" sz="6400" kern="1200" dirty="0">
            <a:solidFill>
              <a:sysClr val="windowText" lastClr="000000"/>
            </a:solidFill>
            <a:latin typeface="Calibri" panose="020F0502020204030204"/>
            <a:ea typeface="+mn-ea"/>
            <a:cs typeface="+mn-cs"/>
          </a:endParaRPr>
        </a:p>
      </dsp:txBody>
      <dsp:txXfrm>
        <a:off x="874268" y="3214855"/>
        <a:ext cx="6347335" cy="1606851"/>
      </dsp:txXfrm>
    </dsp:sp>
    <dsp:sp modelId="{7E2B63A5-F9E0-4955-8A3B-1950381E1922}">
      <dsp:nvSpPr>
        <dsp:cNvPr id="0" name=""/>
        <dsp:cNvSpPr/>
      </dsp:nvSpPr>
      <dsp:spPr>
        <a:xfrm>
          <a:off x="80934" y="3668780"/>
          <a:ext cx="944588" cy="944588"/>
        </a:xfrm>
        <a:prstGeom prst="ellipse">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w="6350" cap="flat" cmpd="sng" algn="ctr">
          <a:solidFill>
            <a:srgbClr val="5B9BD5">
              <a:hueOff val="-6758543"/>
              <a:satOff val="-17419"/>
              <a:lumOff val="-11765"/>
              <a:alphaOff val="0"/>
            </a:srgb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1:43:48.668"/>
    </inkml:context>
    <inkml:brush xml:id="br0">
      <inkml:brushProperty name="width" value="0.035" units="cm"/>
      <inkml:brushProperty name="height" value="0.035" units="cm"/>
      <inkml:brushProperty name="color" value="#41B6E6"/>
    </inkml:brush>
  </inkml:definitions>
  <inkml:trace contextRef="#ctx0" brushRef="#br0">1 0 24575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1:45:16.394"/>
    </inkml:context>
    <inkml:brush xml:id="br0">
      <inkml:brushProperty name="width" value="0.035" units="cm"/>
      <inkml:brushProperty name="height" value="0.035" units="cm"/>
      <inkml:brushProperty name="color" value="#41B6E6"/>
    </inkml:brush>
  </inkml:definitions>
  <inkml:trace contextRef="#ctx0" brushRef="#br0">0 1 24575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1:45:29.992"/>
    </inkml:context>
    <inkml:brush xml:id="br0">
      <inkml:brushProperty name="width" value="0.035" units="cm"/>
      <inkml:brushProperty name="height" value="0.035" units="cm"/>
      <inkml:brushProperty name="color" value="#41B6E6"/>
    </inkml:brush>
  </inkml:definitions>
  <inkml:trace contextRef="#ctx0" brushRef="#br0">72 41 24575,'-19'-1'0,"-24"2"0,45 4 0,-1 0 0,1-1 0,-1 1 0,0 0 0,0 0 0,0 0 0,-1 6 0,4 2 0,3-26 0,3-4 0,-10 17 0,0-1 0,1 1 0,-1 0 0,0 0 0,0 0 0,1 0 0,-1-1 0,0 1 0,0 0 0,0 0 0,1 0 0,-1 0 0,0 0 0,0 0 0,1 0 0,-1 0 0,0 0 0,1 0 0,-1 0 0,0 0 0,0 0 0,1 0 0,-1 0 0,0 0 0,0 0 0,1 0 0,-1 0 0,0 0 0,0 0 0,1 1 0,-1-1 0,0 0 0,0 0 0,0 0 0,1 0 0,-1 1 0,0-1 0,0 0 0,0 0 0,0 0 0,1 1 0,-1-1 0,0 0 0,0 0 0,0 0 0,0 1 0,0-1 0,0 0 0,0 0 0,0 1 0,0-1 0,1 0 0,-1 1 0,0-1 0,0 0 0,0 0 0,-1 1 0,1-1 0,0 1 0,1-1 0,-1 0 0,0 1 0,0-1 0,0 0 0,0 1 0,0-1 0,0 0 0,0 1 0,0-1 0,0 0 0,0 1 0,0-1 0,0 0 0,-1 1 0,1-1 0,0 0 0,0 1 0,0-1 0,0 0 0,0 0 0,-1 1 0,1-1 0,0 0 0,0 0 0,-1 1 0,1-1 0,0 0 0,0 0 0,-1 1 0,1-1 0,0 0 0,-1 0 0,1 0 0,0 0 0,-1 1 0,-18 4 0,18-6 0,0 1 0,0 0 0,0 0 0,0 0 0,0 0 0,0 1 0,0-1 0,0 0 0,0 0 0,0 1 0,0-1 0,0 0 0,0 1 0,0-1 0,0 1 0,0-1 0,0 1 0,0 0 0,1-1 0,-1 1 0,0 0 0,0 0 0,1-1 0,-1 1 0,0 0 0,1 0 0,-1 0 0,0 1 0,1-1 0,1-1 0,-1 1 0,0-1 0,1 1 0,-1-1 0,0 1 0,1-1 0,-1 1 0,0-1 0,1 1 0,-1-1 0,1 1 0,-1-1 0,1 0 0,-1 1 0,1-1 0,-1 0 0,1 1 0,0-1 0,-1 0 0,1 0 0,-1 0 0,1 1 0,0-1 0,-1 0 0,1 0 0,-1 0 0,1 0 0,0 0 0,-1 0 0,1 0 0,0-1 0,-1 1 0,1 0 0,-1 0 0,1 0 0,-1 0 0,2-1 0,3 1 0,-10 5 0,43 16 0,-38-20 0,0 0 0,1-1 0,-1 1 0,1 0 0,-1-1 0,1 1 0,-1 0 0,1-1 0,-1 1 0,1-1 0,0 1 0,-1-1 0,1 1 0,0-1 0,-1 0 0,1 1 0,0-1 0,-1 0 0,1 0 0,0 1 0,0-1 0,0 0 0,-1 0 0,2 0 0,2-17 0,-2 2 0,-1 3 0,1 4 0,0-1 0,-1 1 0,-1-1 0,1 0 0,-1 0 0,-2-11 0,2 19 0,-1-1 0,1 1 0,0 0 0,-1 0 0,1 0 0,-1 0 0,1 1 0,-1-1 0,1 0 0,-1 0 0,1 0 0,-1 0 0,0 0 0,0 1 0,1-1 0,-1 0 0,0 1 0,0-1 0,0 0 0,0 1 0,0-1 0,0 1 0,-1-1 0,-1 1 0,0 0 0,1 0 0,-1 0 0,0 0 0,1 0 0,-1 1 0,1-1 0,-1 1 0,0 0 0,1-1 0,-1 1 0,1 0 0,-5 3 0,7-3 0,-1-1 0,1 0 0,-1 1 0,1-1 0,-1 0 0,1 1 0,-1-1 0,0 0 0,1 0 0,-1 1 0,1-1 0,-1 0 0,0 0 0,1 0 0,-1 0 0,0 0 0,1 0 0,-1 0 0,0 0 0,1 0 0,-1 0 0,1 0 0,-1 0 0,0 0 0,1-1 0,-1 1 0,1 0 0,-1-1 0,1 1 0,-1 0 0,0-1 0,1 1 0,-1 0 0,1-1 0,0 1 0,-1-1 0,1 1 0,-1-1 0,1 1 0,0-1 0,-1 1 0,1-1 0,0 1 0,-1-1 0,1 0 0,0 1 0,0-1 0,0 0 0,0 0 0,0 0 0,0 1 0,0-1 0,1 0 0,-1 1 0,0-1 0,1 1 0,-1-1 0,0 0 0,1 1 0,-1-1 0,1 1 0,-1-1 0,1 1 0,-1-1 0,1 1 0,-1-1 0,1 1 0,-1 0 0,1-1 0,0 1 0,-1 0 0,1-1 0,0 1 0,-1 0 0,1 0 0,0 0 0,-1-1 0,1 1 0,0 0 0,-1 0 0,1 0 0,0 0 0,0 0 0,-1 0 0,1 1 0,0-1 0,-1 0 0,1 0 0,0 0 0,-1 1 0,1-1 0,0 0 0,0 1 0,15 3-1365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28:45.430"/>
    </inkml:context>
    <inkml:brush xml:id="br0">
      <inkml:brushProperty name="width" value="0.035" units="cm"/>
      <inkml:brushProperty name="height" value="0.035" units="cm"/>
      <inkml:brushProperty name="color" value="#41B6E6"/>
    </inkml:brush>
  </inkml:definitions>
  <inkml:trace contextRef="#ctx0" brushRef="#br0">0 0 24575,'2'0'0,"1"0"0,2 0 0,1 0 0,1 0 0,1 1 0,0 1 0,-1 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6T15:29:55.947"/>
    </inkml:context>
    <inkml:brush xml:id="br0">
      <inkml:brushProperty name="width" value="0.025" units="cm"/>
      <inkml:brushProperty name="height" value="0.15" units="cm"/>
      <inkml:brushProperty name="ignorePressure" value="1"/>
      <inkml:brushProperty name="inkEffects" value="pencil"/>
    </inkml:brush>
  </inkml:definitions>
  <inkml:trace contextRef="#ctx0" brushRef="#br0">0 1,'0'0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6T15:29:57.449"/>
    </inkml:context>
    <inkml:brush xml:id="br0">
      <inkml:brushProperty name="width" value="0.025" units="cm"/>
      <inkml:brushProperty name="height" value="0.15" units="cm"/>
      <inkml:brushProperty name="ignorePressure" value="1"/>
      <inkml:brushProperty name="inkEffects" value="pencil"/>
    </inkml:brush>
  </inkml:definitions>
  <inkml:trace contextRef="#ctx0" brushRef="#br0">0 1,'0'0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6T15:29:59.001"/>
    </inkml:context>
    <inkml:brush xml:id="br0">
      <inkml:brushProperty name="width" value="0.025" units="cm"/>
      <inkml:brushProperty name="height" value="0.15" units="cm"/>
      <inkml:brushProperty name="ignorePressure" value="1"/>
      <inkml:brushProperty name="inkEffects" value="pencil"/>
    </inkml:brush>
  </inkml:definitions>
  <inkml:trace contextRef="#ctx0" brushRef="#br0">0 1,'0'0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6T15:30:00.112"/>
    </inkml:context>
    <inkml:brush xml:id="br0">
      <inkml:brushProperty name="width" value="0.025" units="cm"/>
      <inkml:brushProperty name="height" value="0.15" units="cm"/>
      <inkml:brushProperty name="ignorePressure" value="1"/>
      <inkml:brushProperty name="inkEffects" value="pencil"/>
    </inkml:brush>
  </inkml:definitions>
  <inkml:trace contextRef="#ctx0" brushRef="#br0">0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6T15:30:07.520"/>
    </inkml:context>
    <inkml:brush xml:id="br0">
      <inkml:brushProperty name="width" value="0.025" units="cm"/>
      <inkml:brushProperty name="height" value="0.15" units="cm"/>
      <inkml:brushProperty name="ignorePressure" value="1"/>
      <inkml:brushProperty name="inkEffects" value="pencil"/>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00.088"/>
    </inkml:context>
    <inkml:brush xml:id="br0">
      <inkml:brushProperty name="width" value="0.035" units="cm"/>
      <inkml:brushProperty name="height" value="0.035" units="cm"/>
      <inkml:brushProperty name="color" value="#41B6E6"/>
    </inkml:brush>
  </inkml:definitions>
  <inkml:trace contextRef="#ctx0" brushRef="#br0">0 2 24575,'0'-2'0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04.981"/>
    </inkml:context>
    <inkml:brush xml:id="br0">
      <inkml:brushProperty name="width" value="0.035" units="cm"/>
      <inkml:brushProperty name="height" value="0.035" units="cm"/>
      <inkml:brushProperty name="color" value="#41B6E6"/>
    </inkml:brush>
  </inkml:definitions>
  <inkml:trace contextRef="#ctx0" brushRef="#br0">22 0 24575,'-1'1'0,"1"-1"0,0 0 0,0 1 0,0-1 0,0 1 0,0-1 0,0 1 0,-1-1 0,1 0 0,0 1 0,0-1 0,-1 1 0,1-1 0,0 0 0,-1 1 0,1-1 0,0 0 0,-1 1 0,1-1 0,0 0 0,-1 0 0,1 1 0,-1-1 0,1 0 0,-1 0 0,1 0 0,0 0 0,-1 1 0,1-1 0,-1 0 0,1 0 0,-1 0 0,1 0 0,-1 0 0,1 0 0,-1 0 0,1 0 0,0 0 0,-1-1 0,1 1 0,-1 0 0,1 0 0,-1-1 0,-5 2 0,13 7 0,3 32-1365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1:44:20.608"/>
    </inkml:context>
    <inkml:brush xml:id="br0">
      <inkml:brushProperty name="width" value="0.035" units="cm"/>
      <inkml:brushProperty name="height" value="0.035" units="cm"/>
      <inkml:brushProperty name="color" value="#41B6E6"/>
    </inkml:brush>
  </inkml:definitions>
  <inkml:trace contextRef="#ctx0" brushRef="#br0">75 131 24575,'-1'1'0,"0"1"0,1-1 0,-1 1 0,0-1 0,0 0 0,0 1 0,0-1 0,0 0 0,-1 0 0,1 0 0,0 1 0,-1-2 0,1 1 0,0 0 0,-1 0 0,1 0 0,-1 0 0,1-1 0,-3 1 0,-9 7 0,10-60 0,3 49 0,0 0 0,0 1 0,0-1 0,1 1 0,-1-1 0,0 1 0,1-1 0,0 1 0,0-1 0,0 1 0,0-1 0,0 1 0,0 0 0,0 0 0,1-1 0,-1 1 0,1 0 0,3-3 0,4-5 0,3-39 0,-12 49 0,0 1 0,1-1 0,-1 1 0,0-1 0,0 1 0,0-1 0,0 0 0,0 1 0,1-1 0,-1 1 0,0-1 0,0 1 0,0-1 0,0 1 0,0-1 0,-1 1 0,1-1 0,0 1 0,0-1 0,0 1 0,0-1 0,0 1 0,-1-1 0,1 1 0,0-1 0,0 0 0,-1 1 0,1-1 0,0 1 0,-1-1 0,1 0 0,0 1 0,-1-1 0,1 0 0,-1 1 0,1-1 0,-1 0 0,0 1 0,-11-10 0,5 6 0,7 3 0,1 3 0,-1-1 0,1 0 0,-1 0 0,0 0 0,1 1 0,-1-1 0,0 0 0,0 0 0,-1 1 0,1-1 0,0 0 0,-1 0 0,0 0 0,1 1 0,-1-1 0,0 0 0,0 0 0,0 0 0,0 0 0,-1-1 0,1 1 0,0 0 0,-2 1 0,2-2 0,1 0 0,0-1 0,0 1 0,0-1 0,0 1 0,0 0 0,0-1 0,0 1 0,0 0 0,0-1 0,0 1 0,0-1 0,0 1 0,0 0 0,0-1 0,1 1 0,-1-1 0,0 1 0,0 0 0,1-1 0,-1 1 0,1-1 0,-1 1 0,0-1 0,1 1 0,-1-1 0,1 0 0,-1 1 0,1-1 0,-1 1 0,2-1 0,24 23 0,-11-10 0,-14-12 0,0 0 0,0 0 0,0 0 0,0 0 0,-1 0 0,1 1 0,0-1 0,0 0 0,-1 1 0,1-1 0,-1 0 0,1 1 0,-1-1 0,0 1 0,1-1 0,-1 1 0,0-1 0,0 1 0,0-1 0,0 1 0,0-1 0,0 1 0,-1-1 0,0 3 0,-1-1 0,0 0 0,0 0 0,0 0 0,0 0 0,-1-1 0,1 1 0,-1-1 0,-3 3 0,-17 19 0,28-5 0,1 0 0,-9-17 0,-8-11 0,-25-20-1365,30 24-5461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07.161"/>
    </inkml:context>
    <inkml:brush xml:id="br0">
      <inkml:brushProperty name="width" value="0.035" units="cm"/>
      <inkml:brushProperty name="height" value="0.035" units="cm"/>
      <inkml:brushProperty name="color" value="#41B6E6"/>
    </inkml:brush>
  </inkml:definitions>
  <inkml:trace contextRef="#ctx0" brushRef="#br0">1 1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19.061"/>
    </inkml:context>
    <inkml:brush xml:id="br0">
      <inkml:brushProperty name="width" value="0.035" units="cm"/>
      <inkml:brushProperty name="height" value="0.035" units="cm"/>
      <inkml:brushProperty name="color" value="#41B6E6"/>
    </inkml:brush>
  </inkml:definitions>
  <inkml:trace contextRef="#ctx0" brushRef="#br0">1 42 24575,'0'-2'0,"1"-1"0,1-2 0,-1-2 0,1 0 0,0 0 0,2 2 0,2 1 0,0 2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19.428"/>
    </inkml:context>
    <inkml:brush xml:id="br0">
      <inkml:brushProperty name="width" value="0.035" units="cm"/>
      <inkml:brushProperty name="height" value="0.035" units="cm"/>
      <inkml:brushProperty name="color" value="#41B6E6"/>
    </inkml:brush>
  </inkml:definitions>
  <inkml:trace contextRef="#ctx0" brushRef="#br0">1 0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23.727"/>
    </inkml:context>
    <inkml:brush xml:id="br0">
      <inkml:brushProperty name="width" value="0.035" units="cm"/>
      <inkml:brushProperty name="height" value="0.035" units="cm"/>
      <inkml:brushProperty name="color" value="#41B6E6"/>
    </inkml:brush>
  </inkml:definitions>
  <inkml:trace contextRef="#ctx0" brushRef="#br0">45 36 24575,'-15'-2'0,"14"-3"0,2 4 0,0 0 0,0 0 0,1 0 0,-1 0 0,0 0 0,1 1 0,-1-1 0,1 0 0,-1 1 0,0-1 0,1 1 0,0 0 0,2-1 0,-4 1 0,0 0 0,1 0 0,-1 0 0,1 1 0,-1-1 0,0 0 0,1 0 0,-1 0 0,0 0 0,1 0 0,-1-1 0,0 1 0,1 0 0,-1 0 0,0 0 0,1 0 0,-1 0 0,0 0 0,1-1 0,-1 1 0,0 0 0,1 0 0,-1 0 0,0-1 0,1 1 0,-1 0 0,0 0 0,0-1 0,0 1 0,1 0 0,-1-1 0,0 1 0,0 0 0,0-1 0,0 1 0,1 0 0,-1-1 0,0 1 0,0-1 0,-13-7 0,12 7 0,0 1 0,0-1 0,0 1 0,0 0 0,-1-1 0,1 1 0,0 0 0,0 0 0,0 0 0,0 0 0,-1 0 0,1 0 0,0 0 0,0 0 0,0 1 0,0-1 0,0 0 0,-1 1 0,1-1 0,0 1 0,0-1 0,0 1 0,0-1 0,0 1 0,0 0 0,0-1 0,1 1 0,-1 0 0,0 0 0,0 0 0,1 0 0,-1 0 0,0 0 0,1 0 0,-2 2 0,2-3 0,0 0 0,0 0 0,0 1 0,0-1 0,0 0 0,0 0 0,0 1 0,0-1 0,0 0 0,-1 0 0,1 0 0,0 1 0,0-1 0,0 0 0,0 0 0,0 0 0,-1 1 0,1-1 0,0 0 0,0 0 0,0 0 0,-1 0 0,1 0 0,0 1 0,0-1 0,-1 0 0,1 0 0,0 0 0,0 0 0,-1 0 0,1 0 0,0 0 0,0 0 0,-1 0 0,1 0 0,0 0 0,0 0 0,-1 0 0,1 0 0,0 0 0,0 0 0,-1 0 0,1 0 0,0-1 0,0 1 0,0 0 0,-1 0 0,1 0 0,0 0 0,0 0 0,0 0 0,-1-1 0,1 1 0,0 0 0,0 0 0,0 0 0,0-1 0,0 1 0,-1 0 0,1 0 0,0-1 0,0 1 0,0 0 0,0 0 0,0-1 0,0 1 0,0-1 0,0 0 0,0 1 0,0-1 0,0 1 0,0-1 0,0 0 0,0 1 0,0-1 0,0 1 0,1-1 0,-1 1 0,0-1 0,0 0 0,1 1 0,-1-1 0,0 1 0,1-1 0,-1 1 0,0 0 0,1-1 0,-1 1 0,1-1 0,-1 1 0,1 0 0,-1-1 0,1 1 0,-1 0 0,1-1 0,-1 1 0,1 0 0,-1 0 0,1 0 0,0 0 0,-1-1 0,1 1 0,-1 0 0,1 0 0,0 0 0,-1 0 0,1 0 0,-1 0 0,1 1 0,0-1 0,47-1 120,-32 2-321,-34-1-1083,11 0-5542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25.873"/>
    </inkml:context>
    <inkml:brush xml:id="br0">
      <inkml:brushProperty name="width" value="0.035" units="cm"/>
      <inkml:brushProperty name="height" value="0.035" units="cm"/>
      <inkml:brushProperty name="color" value="#41B6E6"/>
    </inkml:brush>
  </inkml:definitions>
  <inkml:trace contextRef="#ctx0" brushRef="#br0">1 0 24575,'1'0'0,"3"0"0,1 0 0,1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27.511"/>
    </inkml:context>
    <inkml:brush xml:id="br0">
      <inkml:brushProperty name="width" value="0.035" units="cm"/>
      <inkml:brushProperty name="height" value="0.035" units="cm"/>
      <inkml:brushProperty name="color" value="#41B6E6"/>
    </inkml:brush>
  </inkml:definitions>
  <inkml:trace contextRef="#ctx0" brushRef="#br0">0 2 24575,'2'0'0,"1"0"0,2 0 0,1 0 0,2 0 0,-1-2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32.294"/>
    </inkml:context>
    <inkml:brush xml:id="br0">
      <inkml:brushProperty name="width" value="0.035" units="cm"/>
      <inkml:brushProperty name="height" value="0.035" units="cm"/>
      <inkml:brushProperty name="color" value="#41B6E6"/>
    </inkml:brush>
  </inkml:definitions>
  <inkml:trace contextRef="#ctx0" brushRef="#br0">1 1 24575,'0'0'-8191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35.077"/>
    </inkml:context>
    <inkml:brush xml:id="br0">
      <inkml:brushProperty name="width" value="0.035" units="cm"/>
      <inkml:brushProperty name="height" value="0.035" units="cm"/>
      <inkml:brushProperty name="color" value="#41B6E6"/>
    </inkml:brush>
  </inkml:definitions>
  <inkml:trace contextRef="#ctx0" brushRef="#br0">1 1 24575,'1'0'0,"2"0"0,2 0 0,2 0 0,0 0 0,0 0-8191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48.471"/>
    </inkml:context>
    <inkml:brush xml:id="br0">
      <inkml:brushProperty name="width" value="0.035" units="cm"/>
      <inkml:brushProperty name="height" value="0.035" units="cm"/>
      <inkml:brushProperty name="color" value="#41B6E6"/>
    </inkml:brush>
  </inkml:definitions>
  <inkml:trace contextRef="#ctx0" brushRef="#br0">1 3 24575,'30'-1'0,"18"-1"0,-38 4 0,-21 3 0,-31 15 0,28-3 0,14-16 0,0-1 0,0 1 0,0-1 0,0 1 0,1 0 0,-1-1 0,0 1 0,0 0 0,0-1 0,1 1 0,-1-1 0,0 1 0,1 0 0,-1-1 0,0 1 0,1-1 0,-1 1 0,1-1 0,-1 1 0,1-1 0,-1 0 0,1 1 0,-1-1 0,1 0 0,-1 1 0,1-1 0,0 0 0,-1 1 0,1-1 0,-1 0 0,2 0 0,1 1 0,1 0 0,0 0 0,0 0 0,0 0 0,-1-1 0,1 0 0,0 0 0,0 0 0,0 0 0,0-1 0,0 1 0,-1-1 0,1 0 0,0 0 0,5-3 0,-28 2 0,17 1 0,-1 0 0,1 0 0,-1 1 0,0-1 0,1 1 0,-1 0 0,0 0 0,0 0 0,1 0 0,-1 0 0,0 0 0,-3 2 0,5-2 0,1 0 0,-1 0 0,1 0 0,-1 1 0,1-1 0,-1 0 0,0 1 0,1-1 0,0 0 0,-1 1 0,1-1 0,-1 1 0,1-1 0,-1 0 0,1 1 0,0-1 0,-1 1 0,1 0 0,0-1 0,0 1 0,-1-1 0,1 1 0,0-1 0,0 1 0,0 0 0,0-1 0,0 1 0,0-1 0,0 1 0,0 0 0,0-1 0,0 1 0,0-1 0,0 1 0,0-1 0,0 1 0,0 0 0,1-1 0,-1 1 0,0-1 0,1 1 0,-1-1 0,0 1 0,1-1 0,-1 1 0,0-1 0,1 1 0,-1-1 0,1 0 0,-1 1 0,1-1 0,0 1 0,0 0 0,1 0 0,-1 0 0,1 0 0,0 0 0,-1 0 0,1-1 0,0 1 0,0 0 0,-1-1 0,1 0 0,0 1 0,0-1 0,0 0 0,0 0 0,0 0 0,2 0 0,11-4-1365,-7 2-5461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51.662"/>
    </inkml:context>
    <inkml:brush xml:id="br0">
      <inkml:brushProperty name="width" value="0.035" units="cm"/>
      <inkml:brushProperty name="height" value="0.035" units="cm"/>
      <inkml:brushProperty name="color" value="#41B6E6"/>
    </inkml:brush>
  </inkml:definitions>
  <inkml:trace contextRef="#ctx0" brushRef="#br0">1 9 24575,'1'-1'0,"2"-1"0,2 0 0,2 1 0,0 0 0,1 0 0,1 1 0,-1 0 0,1 0 0,-2 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1:43:57.489"/>
    </inkml:context>
    <inkml:brush xml:id="br0">
      <inkml:brushProperty name="width" value="0.035" units="cm"/>
      <inkml:brushProperty name="height" value="0.035" units="cm"/>
      <inkml:brushProperty name="color" value="#41B6E6"/>
    </inkml:brush>
  </inkml:definitions>
  <inkml:trace contextRef="#ctx0" brushRef="#br0">0 3 24575,'0'-2'0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54.577"/>
    </inkml:context>
    <inkml:brush xml:id="br0">
      <inkml:brushProperty name="width" value="0.035" units="cm"/>
      <inkml:brushProperty name="height" value="0.035" units="cm"/>
      <inkml:brushProperty name="color" value="#41B6E6"/>
    </inkml:brush>
  </inkml:definitions>
  <inkml:trace contextRef="#ctx0" brushRef="#br0">1 0 24575,'0'0'-8191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56.410"/>
    </inkml:context>
    <inkml:brush xml:id="br0">
      <inkml:brushProperty name="width" value="0.035" units="cm"/>
      <inkml:brushProperty name="height" value="0.035" units="cm"/>
      <inkml:brushProperty name="color" value="#41B6E6"/>
    </inkml:brush>
  </inkml:definitions>
  <inkml:trace contextRef="#ctx0" brushRef="#br0">0 0 24575,'0'0'-8191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57.276"/>
    </inkml:context>
    <inkml:brush xml:id="br0">
      <inkml:brushProperty name="width" value="0.035" units="cm"/>
      <inkml:brushProperty name="height" value="0.035" units="cm"/>
      <inkml:brushProperty name="color" value="#41B6E6"/>
    </inkml:brush>
  </inkml:definitions>
  <inkml:trace contextRef="#ctx0" brushRef="#br0">1 1 24575,'0'0'-8191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38.876"/>
    </inkml:context>
    <inkml:brush xml:id="br0">
      <inkml:brushProperty name="width" value="0.035" units="cm"/>
      <inkml:brushProperty name="height" value="0.035" units="cm"/>
      <inkml:brushProperty name="color" value="#41B6E6"/>
    </inkml:brush>
  </inkml:definitions>
  <inkml:trace contextRef="#ctx0" brushRef="#br0">1 5 24575,'1'0'0,"2"0"0,2 0 0,2 0 0,0 0 0,2 0 0,-2-1 0,-2-2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40.911"/>
    </inkml:context>
    <inkml:brush xml:id="br0">
      <inkml:brushProperty name="width" value="0.035" units="cm"/>
      <inkml:brushProperty name="height" value="0.035" units="cm"/>
      <inkml:brushProperty name="color" value="#41B6E6"/>
    </inkml:brush>
  </inkml:definitions>
  <inkml:trace contextRef="#ctx0" brushRef="#br0">1 0 24575,'1'0'0,"2"0"0,3 0 0,0 0 0,2 0 0,0 0 0,2 0 0,0 0 0,1 0 0,-1 0 0,-2 0-8191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59.277"/>
    </inkml:context>
    <inkml:brush xml:id="br0">
      <inkml:brushProperty name="width" value="0.035" units="cm"/>
      <inkml:brushProperty name="height" value="0.035" units="cm"/>
      <inkml:brushProperty name="color" value="#41B6E6"/>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1:43:58.198"/>
    </inkml:context>
    <inkml:brush xml:id="br0">
      <inkml:brushProperty name="width" value="0.035" units="cm"/>
      <inkml:brushProperty name="height" value="0.035" units="cm"/>
      <inkml:brushProperty name="color" value="#41B6E6"/>
    </inkml:brush>
  </inkml:definitions>
  <inkml:trace contextRef="#ctx0" brushRef="#br0">0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1:43:59.045"/>
    </inkml:context>
    <inkml:brush xml:id="br0">
      <inkml:brushProperty name="width" value="0.035" units="cm"/>
      <inkml:brushProperty name="height" value="0.035" units="cm"/>
      <inkml:brushProperty name="color" value="#41B6E6"/>
    </inkml:brush>
  </inkml:definitions>
  <inkml:trace contextRef="#ctx0" brushRef="#br0">0 1 24575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1:44:01.029"/>
    </inkml:context>
    <inkml:brush xml:id="br0">
      <inkml:brushProperty name="width" value="0.035" units="cm"/>
      <inkml:brushProperty name="height" value="0.035" units="cm"/>
      <inkml:brushProperty name="color" value="#41B6E6"/>
    </inkml:brush>
  </inkml:definitions>
  <inkml:trace contextRef="#ctx0" brushRef="#br0">0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1:44:02.220"/>
    </inkml:context>
    <inkml:brush xml:id="br0">
      <inkml:brushProperty name="width" value="0.035" units="cm"/>
      <inkml:brushProperty name="height" value="0.035" units="cm"/>
      <inkml:brushProperty name="color" value="#41B6E6"/>
    </inkml:brush>
  </inkml:definitions>
  <inkml:trace contextRef="#ctx0" brushRef="#br0">0 0 24575,'0'2'0,"0"2"0,2 3 0,2 0 0,1 0 0,-1 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1:44:04.930"/>
    </inkml:context>
    <inkml:brush xml:id="br0">
      <inkml:brushProperty name="width" value="0.035" units="cm"/>
      <inkml:brushProperty name="height" value="0.035" units="cm"/>
      <inkml:brushProperty name="color" value="#41B6E6"/>
    </inkml:brush>
  </inkml:definitions>
  <inkml:trace contextRef="#ctx0" brushRef="#br0">31 1 24575,'-2'0'0,"-2"0"0,-3 0 0,-2 0 0,3 2 0,4 0 0,4 1 0,2 1 0,2 0 0,0 1 0,-1 1 0,-1 3 0,-2 0 0,0 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1:45:13.859"/>
    </inkml:context>
    <inkml:brush xml:id="br0">
      <inkml:brushProperty name="width" value="0.035" units="cm"/>
      <inkml:brushProperty name="height" value="0.035" units="cm"/>
      <inkml:brushProperty name="color" value="#41B6E6"/>
    </inkml:brush>
  </inkml:definitions>
  <inkml:trace contextRef="#ctx0" brushRef="#br0">14 120 24575,'0'0'0,"-1"-1"0,0 1 0,1 0 0,-1 0 0,0 0 0,1-1 0,-1 1 0,0 0 0,1-1 0,-1 1 0,1 0 0,-1-1 0,1 1 0,-1-1 0,1 1 0,-1-1 0,1 1 0,-1-1 0,1 1 0,0-1 0,-1 1 0,1-1 0,0 0 0,-1 1 0,1-1 0,0 1 0,0-1 0,0 0 0,0 1 0,-1-1 0,1 0 0,0 1 0,0-1 0,0 0 0,0 0 0,1 1 0,-1-1 0,0 0 0,0 1 0,0-2 0,9-37 0,-4 20 0,-5 16-19,0 1-1,1 0 0,-1 0 1,1 0-1,0 0 1,0 0-1,0-1 0,0 1 1,0 0-1,0 1 1,0-1-1,1 0 0,-1 0 1,3-2-1,2-3-1051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07FD2-0600-4190-980F-2B5BE0B0BFDD}" type="datetimeFigureOut">
              <a:rPr lang="en-GB" smtClean="0"/>
              <a:t>28/03/2024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39EB5-581A-4253-A1D9-B41EE044986D}" type="slidenum">
              <a:rPr lang="en-GB" smtClean="0"/>
              <a:t>‹#›</a:t>
            </a:fld>
            <a:endParaRPr lang="en-GB"/>
          </a:p>
        </p:txBody>
      </p:sp>
    </p:spTree>
    <p:extLst>
      <p:ext uri="{BB962C8B-B14F-4D97-AF65-F5344CB8AC3E}">
        <p14:creationId xmlns:p14="http://schemas.microsoft.com/office/powerpoint/2010/main" val="2124684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5BBD54D-8632-9DFB-DC5E-D321E597DB9E}"/>
              </a:ext>
            </a:extLst>
          </p:cNvPr>
          <p:cNvSpPr>
            <a:spLocks noGrp="1"/>
          </p:cNvSpPr>
          <p:nvPr>
            <p:ph type="pic" idx="13"/>
          </p:nvPr>
        </p:nvSpPr>
        <p:spPr>
          <a:xfrm>
            <a:off x="0" y="0"/>
            <a:ext cx="12191999" cy="6857999"/>
          </a:xfrm>
        </p:spPr>
        <p:txBody>
          <a:bodyPr/>
          <a:lstStyle>
            <a:lvl1pPr marL="0" indent="0">
              <a:buNone/>
              <a:defRPr sz="3200" b="0" i="0">
                <a:latin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2" name="Title 1">
            <a:extLst>
              <a:ext uri="{FF2B5EF4-FFF2-40B4-BE49-F238E27FC236}">
                <a16:creationId xmlns:a16="http://schemas.microsoft.com/office/drawing/2014/main" id="{F33687FD-9206-641A-4825-EF345A667C8D}"/>
              </a:ext>
            </a:extLst>
          </p:cNvPr>
          <p:cNvSpPr>
            <a:spLocks noGrp="1"/>
          </p:cNvSpPr>
          <p:nvPr>
            <p:ph type="ctrTitle"/>
          </p:nvPr>
        </p:nvSpPr>
        <p:spPr>
          <a:xfrm>
            <a:off x="442913" y="4326483"/>
            <a:ext cx="11306175" cy="850021"/>
          </a:xfrm>
        </p:spPr>
        <p:txBody>
          <a:bodyPr anchor="t" anchorCtr="0">
            <a:noAutofit/>
          </a:bodyPr>
          <a:lstStyle>
            <a:lvl1pPr algn="l">
              <a:defRPr sz="4400" b="1" i="0" baseline="0">
                <a:solidFill>
                  <a:schemeClr val="accent1"/>
                </a:solidFill>
                <a:latin typeface="Aleo" pitchFamily="2" charset="77"/>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B4AB636-658C-BDB0-8D92-B604E245A35D}"/>
              </a:ext>
            </a:extLst>
          </p:cNvPr>
          <p:cNvSpPr>
            <a:spLocks noGrp="1"/>
          </p:cNvSpPr>
          <p:nvPr>
            <p:ph type="subTitle" idx="1"/>
          </p:nvPr>
        </p:nvSpPr>
        <p:spPr>
          <a:xfrm>
            <a:off x="442913" y="5176504"/>
            <a:ext cx="11306175" cy="394579"/>
          </a:xfrm>
        </p:spPr>
        <p:txBody>
          <a:bodyPr anchor="t" anchorCtr="0">
            <a:noAutofit/>
          </a:bodyPr>
          <a:lstStyle>
            <a:lvl1pPr marL="0" indent="0" algn="l">
              <a:buNone/>
              <a:defRPr sz="1600" b="1" i="0">
                <a:solidFill>
                  <a:schemeClr val="bg1"/>
                </a:solidFill>
                <a:latin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8843189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 Image">
    <p:spTree>
      <p:nvGrpSpPr>
        <p:cNvPr id="1" name=""/>
        <p:cNvGrpSpPr/>
        <p:nvPr/>
      </p:nvGrpSpPr>
      <p:grpSpPr>
        <a:xfrm>
          <a:off x="0" y="0"/>
          <a:ext cx="0" cy="0"/>
          <a:chOff x="0" y="0"/>
          <a:chExt cx="0" cy="0"/>
        </a:xfrm>
      </p:grpSpPr>
      <p:pic>
        <p:nvPicPr>
          <p:cNvPr id="10" name="Picture Placeholder 4">
            <a:extLst>
              <a:ext uri="{FF2B5EF4-FFF2-40B4-BE49-F238E27FC236}">
                <a16:creationId xmlns:a16="http://schemas.microsoft.com/office/drawing/2014/main" id="{6C407991-D894-C1C8-EB34-D37DFA51739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167438" y="0"/>
            <a:ext cx="6024561" cy="6857999"/>
          </a:xfrm>
          <a:prstGeom prst="rect">
            <a:avLst/>
          </a:prstGeom>
        </p:spPr>
      </p:pic>
      <p:sp>
        <p:nvSpPr>
          <p:cNvPr id="3" name="Rectangle 2">
            <a:extLst>
              <a:ext uri="{FF2B5EF4-FFF2-40B4-BE49-F238E27FC236}">
                <a16:creationId xmlns:a16="http://schemas.microsoft.com/office/drawing/2014/main" id="{7CE56C66-93C8-E780-D9F0-3B79BD943FD7}"/>
              </a:ext>
            </a:extLst>
          </p:cNvPr>
          <p:cNvSpPr/>
          <p:nvPr userDrawn="1"/>
        </p:nvSpPr>
        <p:spPr>
          <a:xfrm>
            <a:off x="6167438" y="1304926"/>
            <a:ext cx="6024562"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a:xfrm>
            <a:off x="442913" y="2420938"/>
            <a:ext cx="5581649" cy="1389062"/>
          </a:xfrm>
        </p:spPr>
        <p:txBody>
          <a:bodyPr/>
          <a:lstStyle>
            <a:lvl1pPr>
              <a:defRPr sz="4000" b="1" i="0">
                <a:latin typeface="Aleo" pitchFamily="2" charset="77"/>
                <a:ea typeface="Open Sans" panose="020B0606030504020204" pitchFamily="34" charset="0"/>
                <a:cs typeface="Open Sans" panose="020B0606030504020204" pitchFamily="34" charset="0"/>
              </a:defRPr>
            </a:lvl1pPr>
          </a:lstStyle>
          <a:p>
            <a:r>
              <a:rPr lang="en-GB"/>
              <a:t>Click to edit Master title style</a:t>
            </a:r>
            <a:endParaRPr lang="en-US" dirty="0"/>
          </a:p>
        </p:txBody>
      </p:sp>
      <p:pic>
        <p:nvPicPr>
          <p:cNvPr id="6" name="Picture 5">
            <a:extLst>
              <a:ext uri="{FF2B5EF4-FFF2-40B4-BE49-F238E27FC236}">
                <a16:creationId xmlns:a16="http://schemas.microsoft.com/office/drawing/2014/main" id="{598D41EE-FE66-2CFE-0FE6-929428E63DF9}"/>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7" name="Picture 6">
            <a:extLst>
              <a:ext uri="{FF2B5EF4-FFF2-40B4-BE49-F238E27FC236}">
                <a16:creationId xmlns:a16="http://schemas.microsoft.com/office/drawing/2014/main" id="{469866CE-250D-EF16-8A26-C4DAD892608F}"/>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Tree>
    <p:extLst>
      <p:ext uri="{BB962C8B-B14F-4D97-AF65-F5344CB8AC3E}">
        <p14:creationId xmlns:p14="http://schemas.microsoft.com/office/powerpoint/2010/main" val="34465385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ction + Image">
    <p:spTree>
      <p:nvGrpSpPr>
        <p:cNvPr id="1" name=""/>
        <p:cNvGrpSpPr/>
        <p:nvPr/>
      </p:nvGrpSpPr>
      <p:grpSpPr>
        <a:xfrm>
          <a:off x="0" y="0"/>
          <a:ext cx="0" cy="0"/>
          <a:chOff x="0" y="0"/>
          <a:chExt cx="0" cy="0"/>
        </a:xfrm>
      </p:grpSpPr>
      <p:pic>
        <p:nvPicPr>
          <p:cNvPr id="3" name="Picture Placeholder 4">
            <a:extLst>
              <a:ext uri="{FF2B5EF4-FFF2-40B4-BE49-F238E27FC236}">
                <a16:creationId xmlns:a16="http://schemas.microsoft.com/office/drawing/2014/main" id="{20D28B4F-A75E-4EDD-7E03-4C740CB68A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6167438" y="0"/>
            <a:ext cx="6024561" cy="6857999"/>
          </a:xfrm>
          <a:prstGeom prst="rect">
            <a:avLst/>
          </a:prstGeom>
        </p:spPr>
      </p:pic>
      <p:sp>
        <p:nvSpPr>
          <p:cNvPr id="5" name="Rectangle 4">
            <a:extLst>
              <a:ext uri="{FF2B5EF4-FFF2-40B4-BE49-F238E27FC236}">
                <a16:creationId xmlns:a16="http://schemas.microsoft.com/office/drawing/2014/main" id="{66F70E97-72C3-E110-1AA7-6F866CBDE856}"/>
              </a:ext>
            </a:extLst>
          </p:cNvPr>
          <p:cNvSpPr/>
          <p:nvPr userDrawn="1"/>
        </p:nvSpPr>
        <p:spPr>
          <a:xfrm>
            <a:off x="6167438" y="1304926"/>
            <a:ext cx="6024562"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a:xfrm>
            <a:off x="442913" y="2420938"/>
            <a:ext cx="5581649" cy="1389062"/>
          </a:xfrm>
        </p:spPr>
        <p:txBody>
          <a:bodyPr/>
          <a:lstStyle>
            <a:lvl1pPr>
              <a:defRPr sz="4000" b="1" i="0">
                <a:latin typeface="Aleo" pitchFamily="2" charset="77"/>
                <a:ea typeface="Open Sans" panose="020B0606030504020204" pitchFamily="34" charset="0"/>
                <a:cs typeface="Open Sans" panose="020B0606030504020204" pitchFamily="34" charset="0"/>
              </a:defRPr>
            </a:lvl1pPr>
          </a:lstStyle>
          <a:p>
            <a:r>
              <a:rPr lang="en-GB"/>
              <a:t>Click to edit Master title style</a:t>
            </a:r>
            <a:endParaRPr lang="en-US" dirty="0"/>
          </a:p>
        </p:txBody>
      </p:sp>
      <p:pic>
        <p:nvPicPr>
          <p:cNvPr id="6" name="Picture 5">
            <a:extLst>
              <a:ext uri="{FF2B5EF4-FFF2-40B4-BE49-F238E27FC236}">
                <a16:creationId xmlns:a16="http://schemas.microsoft.com/office/drawing/2014/main" id="{598D41EE-FE66-2CFE-0FE6-929428E63DF9}"/>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7" name="Picture 6">
            <a:extLst>
              <a:ext uri="{FF2B5EF4-FFF2-40B4-BE49-F238E27FC236}">
                <a16:creationId xmlns:a16="http://schemas.microsoft.com/office/drawing/2014/main" id="{469866CE-250D-EF16-8A26-C4DAD892608F}"/>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Tree>
    <p:extLst>
      <p:ext uri="{BB962C8B-B14F-4D97-AF65-F5344CB8AC3E}">
        <p14:creationId xmlns:p14="http://schemas.microsoft.com/office/powerpoint/2010/main" val="395234230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ection + Image">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8B2FC34-6AA3-C645-4144-C8C55A3AA50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6167438" y="0"/>
            <a:ext cx="6024561" cy="6857999"/>
          </a:xfrm>
          <a:prstGeom prst="rect">
            <a:avLst/>
          </a:prstGeom>
        </p:spPr>
      </p:pic>
      <p:sp>
        <p:nvSpPr>
          <p:cNvPr id="3" name="Rectangle 2">
            <a:extLst>
              <a:ext uri="{FF2B5EF4-FFF2-40B4-BE49-F238E27FC236}">
                <a16:creationId xmlns:a16="http://schemas.microsoft.com/office/drawing/2014/main" id="{3891BC31-E352-0043-4341-DAE68E146DC0}"/>
              </a:ext>
            </a:extLst>
          </p:cNvPr>
          <p:cNvSpPr/>
          <p:nvPr userDrawn="1"/>
        </p:nvSpPr>
        <p:spPr>
          <a:xfrm>
            <a:off x="6167438" y="1304926"/>
            <a:ext cx="6024562"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a:xfrm>
            <a:off x="442913" y="2420938"/>
            <a:ext cx="5581649" cy="1389062"/>
          </a:xfrm>
        </p:spPr>
        <p:txBody>
          <a:bodyPr/>
          <a:lstStyle>
            <a:lvl1pPr>
              <a:defRPr sz="4000" b="1" i="0">
                <a:latin typeface="Aleo" pitchFamily="2" charset="77"/>
                <a:ea typeface="Open Sans" panose="020B0606030504020204" pitchFamily="34" charset="0"/>
                <a:cs typeface="Open Sans" panose="020B0606030504020204" pitchFamily="34" charset="0"/>
              </a:defRPr>
            </a:lvl1pPr>
          </a:lstStyle>
          <a:p>
            <a:r>
              <a:rPr lang="en-GB"/>
              <a:t>Click to edit Master title style</a:t>
            </a:r>
            <a:endParaRPr lang="en-US" dirty="0"/>
          </a:p>
        </p:txBody>
      </p:sp>
      <p:pic>
        <p:nvPicPr>
          <p:cNvPr id="6" name="Picture 5">
            <a:extLst>
              <a:ext uri="{FF2B5EF4-FFF2-40B4-BE49-F238E27FC236}">
                <a16:creationId xmlns:a16="http://schemas.microsoft.com/office/drawing/2014/main" id="{598D41EE-FE66-2CFE-0FE6-929428E63DF9}"/>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7" name="Picture 6">
            <a:extLst>
              <a:ext uri="{FF2B5EF4-FFF2-40B4-BE49-F238E27FC236}">
                <a16:creationId xmlns:a16="http://schemas.microsoft.com/office/drawing/2014/main" id="{469866CE-250D-EF16-8A26-C4DAD892608F}"/>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Tree>
    <p:extLst>
      <p:ext uri="{BB962C8B-B14F-4D97-AF65-F5344CB8AC3E}">
        <p14:creationId xmlns:p14="http://schemas.microsoft.com/office/powerpoint/2010/main" val="313545763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Section + Image">
    <p:spTree>
      <p:nvGrpSpPr>
        <p:cNvPr id="1" name=""/>
        <p:cNvGrpSpPr/>
        <p:nvPr/>
      </p:nvGrpSpPr>
      <p:grpSpPr>
        <a:xfrm>
          <a:off x="0" y="0"/>
          <a:ext cx="0" cy="0"/>
          <a:chOff x="0" y="0"/>
          <a:chExt cx="0" cy="0"/>
        </a:xfrm>
      </p:grpSpPr>
      <p:pic>
        <p:nvPicPr>
          <p:cNvPr id="3" name="Picture Placeholder 4">
            <a:extLst>
              <a:ext uri="{FF2B5EF4-FFF2-40B4-BE49-F238E27FC236}">
                <a16:creationId xmlns:a16="http://schemas.microsoft.com/office/drawing/2014/main" id="{D56D752C-99E4-1D2F-9300-E6A449E4E20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6167439" y="0"/>
            <a:ext cx="6024561" cy="6857999"/>
          </a:xfrm>
          <a:prstGeom prst="rect">
            <a:avLst/>
          </a:prstGeom>
        </p:spPr>
      </p:pic>
      <p:sp>
        <p:nvSpPr>
          <p:cNvPr id="5" name="Rectangle 4">
            <a:extLst>
              <a:ext uri="{FF2B5EF4-FFF2-40B4-BE49-F238E27FC236}">
                <a16:creationId xmlns:a16="http://schemas.microsoft.com/office/drawing/2014/main" id="{E062246A-ABB7-07C0-6D33-E7EEDC19DC46}"/>
              </a:ext>
            </a:extLst>
          </p:cNvPr>
          <p:cNvSpPr/>
          <p:nvPr userDrawn="1"/>
        </p:nvSpPr>
        <p:spPr>
          <a:xfrm>
            <a:off x="6167438" y="1304926"/>
            <a:ext cx="6024562"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a:xfrm>
            <a:off x="442913" y="2420938"/>
            <a:ext cx="5581649" cy="1389062"/>
          </a:xfrm>
        </p:spPr>
        <p:txBody>
          <a:bodyPr/>
          <a:lstStyle>
            <a:lvl1pPr>
              <a:defRPr sz="4000" b="1" i="0">
                <a:latin typeface="Aleo" pitchFamily="2" charset="77"/>
                <a:ea typeface="Open Sans" panose="020B0606030504020204" pitchFamily="34" charset="0"/>
                <a:cs typeface="Open Sans" panose="020B0606030504020204" pitchFamily="34" charset="0"/>
              </a:defRPr>
            </a:lvl1pPr>
          </a:lstStyle>
          <a:p>
            <a:r>
              <a:rPr lang="en-GB"/>
              <a:t>Click to edit Master title style</a:t>
            </a:r>
            <a:endParaRPr lang="en-US" dirty="0"/>
          </a:p>
        </p:txBody>
      </p:sp>
      <p:pic>
        <p:nvPicPr>
          <p:cNvPr id="6" name="Picture 5">
            <a:extLst>
              <a:ext uri="{FF2B5EF4-FFF2-40B4-BE49-F238E27FC236}">
                <a16:creationId xmlns:a16="http://schemas.microsoft.com/office/drawing/2014/main" id="{598D41EE-FE66-2CFE-0FE6-929428E63DF9}"/>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7" name="Picture 6">
            <a:extLst>
              <a:ext uri="{FF2B5EF4-FFF2-40B4-BE49-F238E27FC236}">
                <a16:creationId xmlns:a16="http://schemas.microsoft.com/office/drawing/2014/main" id="{469866CE-250D-EF16-8A26-C4DAD892608F}"/>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Tree>
    <p:extLst>
      <p:ext uri="{BB962C8B-B14F-4D97-AF65-F5344CB8AC3E}">
        <p14:creationId xmlns:p14="http://schemas.microsoft.com/office/powerpoint/2010/main" val="224435757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Section + Image">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518CF9B-65F9-EAF7-4004-7F70350E75C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6167438" y="0"/>
            <a:ext cx="6022800" cy="6857999"/>
          </a:xfrm>
          <a:prstGeom prst="rect">
            <a:avLst/>
          </a:prstGeom>
        </p:spPr>
      </p:pic>
      <p:sp>
        <p:nvSpPr>
          <p:cNvPr id="3" name="Rectangle 2">
            <a:extLst>
              <a:ext uri="{FF2B5EF4-FFF2-40B4-BE49-F238E27FC236}">
                <a16:creationId xmlns:a16="http://schemas.microsoft.com/office/drawing/2014/main" id="{C5FAA20D-854D-E633-1D4C-8D7CDB73C5FC}"/>
              </a:ext>
            </a:extLst>
          </p:cNvPr>
          <p:cNvSpPr/>
          <p:nvPr userDrawn="1"/>
        </p:nvSpPr>
        <p:spPr>
          <a:xfrm>
            <a:off x="6167438" y="1304926"/>
            <a:ext cx="6024562"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a:xfrm>
            <a:off x="442913" y="2420938"/>
            <a:ext cx="5581649" cy="1389062"/>
          </a:xfrm>
        </p:spPr>
        <p:txBody>
          <a:bodyPr/>
          <a:lstStyle>
            <a:lvl1pPr>
              <a:defRPr sz="4000" b="1" i="0">
                <a:latin typeface="Aleo" pitchFamily="2" charset="77"/>
                <a:ea typeface="Open Sans" panose="020B0606030504020204" pitchFamily="34" charset="0"/>
                <a:cs typeface="Open Sans" panose="020B0606030504020204" pitchFamily="34" charset="0"/>
              </a:defRPr>
            </a:lvl1pPr>
          </a:lstStyle>
          <a:p>
            <a:r>
              <a:rPr lang="en-GB"/>
              <a:t>Click to edit Master title style</a:t>
            </a:r>
            <a:endParaRPr lang="en-US" dirty="0"/>
          </a:p>
        </p:txBody>
      </p:sp>
      <p:pic>
        <p:nvPicPr>
          <p:cNvPr id="6" name="Picture 5">
            <a:extLst>
              <a:ext uri="{FF2B5EF4-FFF2-40B4-BE49-F238E27FC236}">
                <a16:creationId xmlns:a16="http://schemas.microsoft.com/office/drawing/2014/main" id="{598D41EE-FE66-2CFE-0FE6-929428E63DF9}"/>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7" name="Picture 6">
            <a:extLst>
              <a:ext uri="{FF2B5EF4-FFF2-40B4-BE49-F238E27FC236}">
                <a16:creationId xmlns:a16="http://schemas.microsoft.com/office/drawing/2014/main" id="{469866CE-250D-EF16-8A26-C4DAD892608F}"/>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Tree>
    <p:extLst>
      <p:ext uri="{BB962C8B-B14F-4D97-AF65-F5344CB8AC3E}">
        <p14:creationId xmlns:p14="http://schemas.microsoft.com/office/powerpoint/2010/main" val="136975412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Full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687FD-9206-641A-4825-EF345A667C8D}"/>
              </a:ext>
            </a:extLst>
          </p:cNvPr>
          <p:cNvSpPr>
            <a:spLocks noGrp="1"/>
          </p:cNvSpPr>
          <p:nvPr>
            <p:ph type="ctrTitle"/>
          </p:nvPr>
        </p:nvSpPr>
        <p:spPr>
          <a:xfrm>
            <a:off x="442914" y="2420938"/>
            <a:ext cx="5581650" cy="1379411"/>
          </a:xfrm>
        </p:spPr>
        <p:txBody>
          <a:bodyPr anchor="t" anchorCtr="0">
            <a:noAutofit/>
          </a:bodyPr>
          <a:lstStyle>
            <a:lvl1pPr algn="l">
              <a:defRPr sz="4400" b="1" i="0">
                <a:latin typeface="Aleo" pitchFamily="2" charset="77"/>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1948DC02-104C-E292-22CD-83814EEE4ED4}"/>
              </a:ext>
            </a:extLst>
          </p:cNvPr>
          <p:cNvSpPr>
            <a:spLocks noGrp="1"/>
          </p:cNvSpPr>
          <p:nvPr>
            <p:ph type="pic" idx="13"/>
          </p:nvPr>
        </p:nvSpPr>
        <p:spPr>
          <a:xfrm>
            <a:off x="0" y="0"/>
            <a:ext cx="12192000" cy="6857999"/>
          </a:xfrm>
        </p:spPr>
        <p:txBody>
          <a:bodyPr/>
          <a:lstStyle>
            <a:lvl1pPr marL="0" indent="0">
              <a:buNone/>
              <a:defRPr sz="3200" b="0" i="0">
                <a:latin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Tree>
    <p:extLst>
      <p:ext uri="{BB962C8B-B14F-4D97-AF65-F5344CB8AC3E}">
        <p14:creationId xmlns:p14="http://schemas.microsoft.com/office/powerpoint/2010/main" val="29311268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ection Full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D0F953-B29D-4580-8652-0F1A4080C8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C91CA146-324C-E941-BDF1-B2B1A8D85EDD}"/>
              </a:ext>
            </a:extLst>
          </p:cNvPr>
          <p:cNvSpPr/>
          <p:nvPr userDrawn="1"/>
        </p:nvSpPr>
        <p:spPr>
          <a:xfrm>
            <a:off x="0" y="1304926"/>
            <a:ext cx="12192000"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pic>
        <p:nvPicPr>
          <p:cNvPr id="6" name="Picture 5">
            <a:extLst>
              <a:ext uri="{FF2B5EF4-FFF2-40B4-BE49-F238E27FC236}">
                <a16:creationId xmlns:a16="http://schemas.microsoft.com/office/drawing/2014/main" id="{CB4E32B3-ACC7-3964-8C5D-36E730629F6C}"/>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7" name="Picture 6">
            <a:extLst>
              <a:ext uri="{FF2B5EF4-FFF2-40B4-BE49-F238E27FC236}">
                <a16:creationId xmlns:a16="http://schemas.microsoft.com/office/drawing/2014/main" id="{60114323-FAD1-D71A-8D5A-4CB9C8E4406E}"/>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
        <p:nvSpPr>
          <p:cNvPr id="2" name="Title 1">
            <a:extLst>
              <a:ext uri="{FF2B5EF4-FFF2-40B4-BE49-F238E27FC236}">
                <a16:creationId xmlns:a16="http://schemas.microsoft.com/office/drawing/2014/main" id="{F33687FD-9206-641A-4825-EF345A667C8D}"/>
              </a:ext>
            </a:extLst>
          </p:cNvPr>
          <p:cNvSpPr>
            <a:spLocks noGrp="1"/>
          </p:cNvSpPr>
          <p:nvPr>
            <p:ph type="ctrTitle"/>
          </p:nvPr>
        </p:nvSpPr>
        <p:spPr>
          <a:xfrm>
            <a:off x="442914" y="4796988"/>
            <a:ext cx="5581650" cy="1379411"/>
          </a:xfrm>
        </p:spPr>
        <p:txBody>
          <a:bodyPr anchor="t" anchorCtr="0">
            <a:noAutofit/>
          </a:bodyPr>
          <a:lstStyle>
            <a:lvl1pPr algn="l">
              <a:defRPr sz="4400" b="1" i="0">
                <a:solidFill>
                  <a:schemeClr val="bg1"/>
                </a:solidFill>
                <a:latin typeface="Aleo" pitchFamily="2" charset="77"/>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1078370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ection Full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3B64E2-E530-A848-30DC-2522EB619B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53566C4C-A13E-4DD4-9C0A-00455DC89E71}"/>
              </a:ext>
            </a:extLst>
          </p:cNvPr>
          <p:cNvSpPr/>
          <p:nvPr userDrawn="1"/>
        </p:nvSpPr>
        <p:spPr>
          <a:xfrm>
            <a:off x="0" y="1304926"/>
            <a:ext cx="12192000"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pic>
        <p:nvPicPr>
          <p:cNvPr id="6" name="Picture 5">
            <a:extLst>
              <a:ext uri="{FF2B5EF4-FFF2-40B4-BE49-F238E27FC236}">
                <a16:creationId xmlns:a16="http://schemas.microsoft.com/office/drawing/2014/main" id="{CB4E32B3-ACC7-3964-8C5D-36E730629F6C}"/>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7" name="Picture 6">
            <a:extLst>
              <a:ext uri="{FF2B5EF4-FFF2-40B4-BE49-F238E27FC236}">
                <a16:creationId xmlns:a16="http://schemas.microsoft.com/office/drawing/2014/main" id="{60114323-FAD1-D71A-8D5A-4CB9C8E4406E}"/>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
        <p:nvSpPr>
          <p:cNvPr id="2" name="Title 1">
            <a:extLst>
              <a:ext uri="{FF2B5EF4-FFF2-40B4-BE49-F238E27FC236}">
                <a16:creationId xmlns:a16="http://schemas.microsoft.com/office/drawing/2014/main" id="{F33687FD-9206-641A-4825-EF345A667C8D}"/>
              </a:ext>
            </a:extLst>
          </p:cNvPr>
          <p:cNvSpPr>
            <a:spLocks noGrp="1"/>
          </p:cNvSpPr>
          <p:nvPr>
            <p:ph type="ctrTitle"/>
          </p:nvPr>
        </p:nvSpPr>
        <p:spPr>
          <a:xfrm>
            <a:off x="442914" y="4793133"/>
            <a:ext cx="5581650" cy="1379411"/>
          </a:xfrm>
        </p:spPr>
        <p:txBody>
          <a:bodyPr anchor="t" anchorCtr="0">
            <a:noAutofit/>
          </a:bodyPr>
          <a:lstStyle>
            <a:lvl1pPr algn="l">
              <a:defRPr sz="4400" b="1" i="0">
                <a:solidFill>
                  <a:schemeClr val="bg1"/>
                </a:solidFill>
                <a:latin typeface="Aleo" pitchFamily="2" charset="77"/>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394042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ection Full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6E233A-4400-E3D9-0D5A-9CA5CA18B7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F4BE84E0-8C20-7086-7F82-154706AA16B8}"/>
              </a:ext>
            </a:extLst>
          </p:cNvPr>
          <p:cNvSpPr/>
          <p:nvPr userDrawn="1"/>
        </p:nvSpPr>
        <p:spPr>
          <a:xfrm>
            <a:off x="0" y="1304926"/>
            <a:ext cx="12192000"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pic>
        <p:nvPicPr>
          <p:cNvPr id="6" name="Picture 5">
            <a:extLst>
              <a:ext uri="{FF2B5EF4-FFF2-40B4-BE49-F238E27FC236}">
                <a16:creationId xmlns:a16="http://schemas.microsoft.com/office/drawing/2014/main" id="{CB4E32B3-ACC7-3964-8C5D-36E730629F6C}"/>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7" name="Picture 6">
            <a:extLst>
              <a:ext uri="{FF2B5EF4-FFF2-40B4-BE49-F238E27FC236}">
                <a16:creationId xmlns:a16="http://schemas.microsoft.com/office/drawing/2014/main" id="{60114323-FAD1-D71A-8D5A-4CB9C8E4406E}"/>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
        <p:nvSpPr>
          <p:cNvPr id="2" name="Title 1">
            <a:extLst>
              <a:ext uri="{FF2B5EF4-FFF2-40B4-BE49-F238E27FC236}">
                <a16:creationId xmlns:a16="http://schemas.microsoft.com/office/drawing/2014/main" id="{F33687FD-9206-641A-4825-EF345A667C8D}"/>
              </a:ext>
            </a:extLst>
          </p:cNvPr>
          <p:cNvSpPr>
            <a:spLocks noGrp="1"/>
          </p:cNvSpPr>
          <p:nvPr>
            <p:ph type="ctrTitle"/>
          </p:nvPr>
        </p:nvSpPr>
        <p:spPr>
          <a:xfrm>
            <a:off x="442914" y="4793133"/>
            <a:ext cx="5581650" cy="1379411"/>
          </a:xfrm>
        </p:spPr>
        <p:txBody>
          <a:bodyPr anchor="t" anchorCtr="0">
            <a:noAutofit/>
          </a:bodyPr>
          <a:lstStyle>
            <a:lvl1pPr algn="l">
              <a:defRPr sz="4400" b="1" i="0">
                <a:solidFill>
                  <a:schemeClr val="bg1"/>
                </a:solidFill>
                <a:latin typeface="Aleo" pitchFamily="2" charset="77"/>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2956323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ection Full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27EC05-1A50-B700-94D4-0C75143924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0414"/>
            <a:ext cx="12236072" cy="6858000"/>
          </a:xfrm>
          <a:prstGeom prst="rect">
            <a:avLst/>
          </a:prstGeom>
        </p:spPr>
      </p:pic>
      <p:sp>
        <p:nvSpPr>
          <p:cNvPr id="3" name="Rectangle 2">
            <a:extLst>
              <a:ext uri="{FF2B5EF4-FFF2-40B4-BE49-F238E27FC236}">
                <a16:creationId xmlns:a16="http://schemas.microsoft.com/office/drawing/2014/main" id="{AF20E6B1-7DD9-CF2D-7390-D0AFE74E974D}"/>
              </a:ext>
            </a:extLst>
          </p:cNvPr>
          <p:cNvSpPr/>
          <p:nvPr userDrawn="1"/>
        </p:nvSpPr>
        <p:spPr>
          <a:xfrm>
            <a:off x="0" y="1304926"/>
            <a:ext cx="12192000"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pic>
        <p:nvPicPr>
          <p:cNvPr id="6" name="Picture 5">
            <a:extLst>
              <a:ext uri="{FF2B5EF4-FFF2-40B4-BE49-F238E27FC236}">
                <a16:creationId xmlns:a16="http://schemas.microsoft.com/office/drawing/2014/main" id="{CB4E32B3-ACC7-3964-8C5D-36E730629F6C}"/>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7" name="Picture 6">
            <a:extLst>
              <a:ext uri="{FF2B5EF4-FFF2-40B4-BE49-F238E27FC236}">
                <a16:creationId xmlns:a16="http://schemas.microsoft.com/office/drawing/2014/main" id="{60114323-FAD1-D71A-8D5A-4CB9C8E4406E}"/>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
        <p:nvSpPr>
          <p:cNvPr id="2" name="Title 1">
            <a:extLst>
              <a:ext uri="{FF2B5EF4-FFF2-40B4-BE49-F238E27FC236}">
                <a16:creationId xmlns:a16="http://schemas.microsoft.com/office/drawing/2014/main" id="{F33687FD-9206-641A-4825-EF345A667C8D}"/>
              </a:ext>
            </a:extLst>
          </p:cNvPr>
          <p:cNvSpPr>
            <a:spLocks noGrp="1"/>
          </p:cNvSpPr>
          <p:nvPr>
            <p:ph type="ctrTitle"/>
          </p:nvPr>
        </p:nvSpPr>
        <p:spPr>
          <a:xfrm>
            <a:off x="442914" y="4793133"/>
            <a:ext cx="5581650" cy="1379411"/>
          </a:xfrm>
        </p:spPr>
        <p:txBody>
          <a:bodyPr anchor="t" anchorCtr="0">
            <a:noAutofit/>
          </a:bodyPr>
          <a:lstStyle>
            <a:lvl1pPr algn="l">
              <a:defRPr sz="4400" b="1" i="0">
                <a:solidFill>
                  <a:schemeClr val="bg1"/>
                </a:solidFill>
                <a:latin typeface="Aleo" pitchFamily="2" charset="77"/>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26394954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E19DA2-053A-2B64-8D40-E463FE6759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EE76FD2F-A94A-6820-40EE-B4DAF1F44F3F}"/>
              </a:ext>
            </a:extLst>
          </p:cNvPr>
          <p:cNvSpPr/>
          <p:nvPr userDrawn="1"/>
        </p:nvSpPr>
        <p:spPr>
          <a:xfrm>
            <a:off x="0" y="1304926"/>
            <a:ext cx="12192000"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pic>
        <p:nvPicPr>
          <p:cNvPr id="9" name="Picture 8">
            <a:extLst>
              <a:ext uri="{FF2B5EF4-FFF2-40B4-BE49-F238E27FC236}">
                <a16:creationId xmlns:a16="http://schemas.microsoft.com/office/drawing/2014/main" id="{830A6D12-605F-5FF1-FF22-11E76FB8BD6F}"/>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10" name="Picture 9">
            <a:extLst>
              <a:ext uri="{FF2B5EF4-FFF2-40B4-BE49-F238E27FC236}">
                <a16:creationId xmlns:a16="http://schemas.microsoft.com/office/drawing/2014/main" id="{AB1B0F81-5629-4028-8E64-34CE3EBFBEB4}"/>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
        <p:nvSpPr>
          <p:cNvPr id="2" name="Title 1">
            <a:extLst>
              <a:ext uri="{FF2B5EF4-FFF2-40B4-BE49-F238E27FC236}">
                <a16:creationId xmlns:a16="http://schemas.microsoft.com/office/drawing/2014/main" id="{F33687FD-9206-641A-4825-EF345A667C8D}"/>
              </a:ext>
            </a:extLst>
          </p:cNvPr>
          <p:cNvSpPr>
            <a:spLocks noGrp="1"/>
          </p:cNvSpPr>
          <p:nvPr>
            <p:ph type="ctrTitle"/>
          </p:nvPr>
        </p:nvSpPr>
        <p:spPr>
          <a:xfrm>
            <a:off x="442913" y="4326483"/>
            <a:ext cx="11306175" cy="850021"/>
          </a:xfrm>
        </p:spPr>
        <p:txBody>
          <a:bodyPr anchor="t" anchorCtr="0">
            <a:noAutofit/>
          </a:bodyPr>
          <a:lstStyle>
            <a:lvl1pPr algn="l">
              <a:defRPr sz="4400" b="1" i="0" baseline="0">
                <a:solidFill>
                  <a:schemeClr val="bg1"/>
                </a:solidFill>
                <a:latin typeface="Aleo" pitchFamily="2" charset="77"/>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B4AB636-658C-BDB0-8D92-B604E245A35D}"/>
              </a:ext>
            </a:extLst>
          </p:cNvPr>
          <p:cNvSpPr>
            <a:spLocks noGrp="1"/>
          </p:cNvSpPr>
          <p:nvPr>
            <p:ph type="subTitle" idx="1"/>
          </p:nvPr>
        </p:nvSpPr>
        <p:spPr>
          <a:xfrm>
            <a:off x="442913" y="5176504"/>
            <a:ext cx="11306175" cy="394579"/>
          </a:xfrm>
        </p:spPr>
        <p:txBody>
          <a:bodyPr anchor="t" anchorCtr="0">
            <a:noAutofit/>
          </a:bodyPr>
          <a:lstStyle>
            <a:lvl1pPr marL="0" indent="0" algn="l">
              <a:buNone/>
              <a:defRPr sz="1600" b="1" i="0">
                <a:solidFill>
                  <a:schemeClr val="bg1"/>
                </a:solidFill>
                <a:latin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5050508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Section Full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7DBFBD-EBAD-763D-08B7-8E773CC821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3200" cy="6858000"/>
          </a:xfrm>
          <a:prstGeom prst="rect">
            <a:avLst/>
          </a:prstGeom>
        </p:spPr>
      </p:pic>
      <p:sp>
        <p:nvSpPr>
          <p:cNvPr id="3" name="Rectangle 2">
            <a:extLst>
              <a:ext uri="{FF2B5EF4-FFF2-40B4-BE49-F238E27FC236}">
                <a16:creationId xmlns:a16="http://schemas.microsoft.com/office/drawing/2014/main" id="{4AE1230F-9F85-18BA-83B5-FAA820D7A4A2}"/>
              </a:ext>
            </a:extLst>
          </p:cNvPr>
          <p:cNvSpPr/>
          <p:nvPr userDrawn="1"/>
        </p:nvSpPr>
        <p:spPr>
          <a:xfrm>
            <a:off x="0" y="1304926"/>
            <a:ext cx="12192000"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pic>
        <p:nvPicPr>
          <p:cNvPr id="6" name="Picture 5">
            <a:extLst>
              <a:ext uri="{FF2B5EF4-FFF2-40B4-BE49-F238E27FC236}">
                <a16:creationId xmlns:a16="http://schemas.microsoft.com/office/drawing/2014/main" id="{CB4E32B3-ACC7-3964-8C5D-36E730629F6C}"/>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7" name="Picture 6">
            <a:extLst>
              <a:ext uri="{FF2B5EF4-FFF2-40B4-BE49-F238E27FC236}">
                <a16:creationId xmlns:a16="http://schemas.microsoft.com/office/drawing/2014/main" id="{60114323-FAD1-D71A-8D5A-4CB9C8E4406E}"/>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
        <p:nvSpPr>
          <p:cNvPr id="2" name="Title 1">
            <a:extLst>
              <a:ext uri="{FF2B5EF4-FFF2-40B4-BE49-F238E27FC236}">
                <a16:creationId xmlns:a16="http://schemas.microsoft.com/office/drawing/2014/main" id="{F33687FD-9206-641A-4825-EF345A667C8D}"/>
              </a:ext>
            </a:extLst>
          </p:cNvPr>
          <p:cNvSpPr>
            <a:spLocks noGrp="1"/>
          </p:cNvSpPr>
          <p:nvPr>
            <p:ph type="ctrTitle"/>
          </p:nvPr>
        </p:nvSpPr>
        <p:spPr>
          <a:xfrm>
            <a:off x="442914" y="4793133"/>
            <a:ext cx="5581650" cy="1379411"/>
          </a:xfrm>
        </p:spPr>
        <p:txBody>
          <a:bodyPr anchor="t" anchorCtr="0">
            <a:noAutofit/>
          </a:bodyPr>
          <a:lstStyle>
            <a:lvl1pPr algn="l">
              <a:defRPr sz="4400" b="1" i="0">
                <a:solidFill>
                  <a:schemeClr val="bg1"/>
                </a:solidFill>
                <a:latin typeface="Aleo" pitchFamily="2" charset="77"/>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19173498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Section Full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AF90B1-E619-779C-C899-68AD132599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3200" cy="6858000"/>
          </a:xfrm>
          <a:prstGeom prst="rect">
            <a:avLst/>
          </a:prstGeom>
        </p:spPr>
      </p:pic>
      <p:sp>
        <p:nvSpPr>
          <p:cNvPr id="4" name="Rectangle 3">
            <a:extLst>
              <a:ext uri="{FF2B5EF4-FFF2-40B4-BE49-F238E27FC236}">
                <a16:creationId xmlns:a16="http://schemas.microsoft.com/office/drawing/2014/main" id="{B407C553-F951-D8E8-BBFF-E95DF2D11FF5}"/>
              </a:ext>
            </a:extLst>
          </p:cNvPr>
          <p:cNvSpPr/>
          <p:nvPr userDrawn="1"/>
        </p:nvSpPr>
        <p:spPr>
          <a:xfrm>
            <a:off x="0" y="1304926"/>
            <a:ext cx="12192000"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pic>
        <p:nvPicPr>
          <p:cNvPr id="6" name="Picture 5">
            <a:extLst>
              <a:ext uri="{FF2B5EF4-FFF2-40B4-BE49-F238E27FC236}">
                <a16:creationId xmlns:a16="http://schemas.microsoft.com/office/drawing/2014/main" id="{CB4E32B3-ACC7-3964-8C5D-36E730629F6C}"/>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7" name="Picture 6">
            <a:extLst>
              <a:ext uri="{FF2B5EF4-FFF2-40B4-BE49-F238E27FC236}">
                <a16:creationId xmlns:a16="http://schemas.microsoft.com/office/drawing/2014/main" id="{60114323-FAD1-D71A-8D5A-4CB9C8E4406E}"/>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
        <p:nvSpPr>
          <p:cNvPr id="2" name="Title 1">
            <a:extLst>
              <a:ext uri="{FF2B5EF4-FFF2-40B4-BE49-F238E27FC236}">
                <a16:creationId xmlns:a16="http://schemas.microsoft.com/office/drawing/2014/main" id="{F33687FD-9206-641A-4825-EF345A667C8D}"/>
              </a:ext>
            </a:extLst>
          </p:cNvPr>
          <p:cNvSpPr>
            <a:spLocks noGrp="1"/>
          </p:cNvSpPr>
          <p:nvPr>
            <p:ph type="ctrTitle"/>
          </p:nvPr>
        </p:nvSpPr>
        <p:spPr>
          <a:xfrm>
            <a:off x="442914" y="4793133"/>
            <a:ext cx="5581650" cy="1379411"/>
          </a:xfrm>
        </p:spPr>
        <p:txBody>
          <a:bodyPr anchor="t" anchorCtr="0">
            <a:noAutofit/>
          </a:bodyPr>
          <a:lstStyle>
            <a:lvl1pPr algn="l">
              <a:defRPr sz="4400" b="1" i="0">
                <a:solidFill>
                  <a:schemeClr val="bg1"/>
                </a:solidFill>
                <a:latin typeface="Aleo" pitchFamily="2" charset="77"/>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26725127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 Imag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6DDCFD92-E162-5C0C-839B-143E56BEFA3A}"/>
              </a:ext>
            </a:extLst>
          </p:cNvPr>
          <p:cNvSpPr>
            <a:spLocks noGrp="1"/>
          </p:cNvSpPr>
          <p:nvPr>
            <p:ph type="pic" idx="13"/>
          </p:nvPr>
        </p:nvSpPr>
        <p:spPr>
          <a:xfrm>
            <a:off x="0" y="0"/>
            <a:ext cx="6024561" cy="6857999"/>
          </a:xfrm>
        </p:spPr>
        <p:txBody>
          <a:bodyPr/>
          <a:lstStyle>
            <a:lvl1pPr marL="0" indent="0">
              <a:buNone/>
              <a:defRPr sz="3200" b="0" i="0">
                <a:latin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a:xfrm>
            <a:off x="6167441" y="2420938"/>
            <a:ext cx="5581647" cy="1389062"/>
          </a:xfrm>
        </p:spPr>
        <p:txBody>
          <a:bodyPr/>
          <a:lstStyle>
            <a:lvl1pPr>
              <a:defRPr sz="3200" b="1" i="0">
                <a:latin typeface="Aleo" pitchFamily="2" charset="77"/>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184250462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Quote + Image">
    <p:spTree>
      <p:nvGrpSpPr>
        <p:cNvPr id="1" name=""/>
        <p:cNvGrpSpPr/>
        <p:nvPr/>
      </p:nvGrpSpPr>
      <p:grpSpPr>
        <a:xfrm>
          <a:off x="0" y="0"/>
          <a:ext cx="0" cy="0"/>
          <a:chOff x="0" y="0"/>
          <a:chExt cx="0" cy="0"/>
        </a:xfrm>
      </p:grpSpPr>
      <p:pic>
        <p:nvPicPr>
          <p:cNvPr id="3" name="Picture Placeholder 4" descr="A picture containing person&#10;&#10;Description automatically generated">
            <a:extLst>
              <a:ext uri="{FF2B5EF4-FFF2-40B4-BE49-F238E27FC236}">
                <a16:creationId xmlns:a16="http://schemas.microsoft.com/office/drawing/2014/main" id="{27FD1CD2-AC3E-5C03-2225-6F85EBA6283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 y="0"/>
            <a:ext cx="6024561" cy="6857999"/>
          </a:xfrm>
          <a:prstGeom prst="rect">
            <a:avLst/>
          </a:prstGeom>
        </p:spPr>
      </p:pic>
      <p:sp>
        <p:nvSpPr>
          <p:cNvPr id="5" name="Rectangle 4">
            <a:extLst>
              <a:ext uri="{FF2B5EF4-FFF2-40B4-BE49-F238E27FC236}">
                <a16:creationId xmlns:a16="http://schemas.microsoft.com/office/drawing/2014/main" id="{FD865F98-18A8-C8F2-C2FC-121AC7C26074}"/>
              </a:ext>
            </a:extLst>
          </p:cNvPr>
          <p:cNvSpPr/>
          <p:nvPr userDrawn="1"/>
        </p:nvSpPr>
        <p:spPr>
          <a:xfrm>
            <a:off x="1" y="1304926"/>
            <a:ext cx="6024562"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a:xfrm>
            <a:off x="6167441" y="2420938"/>
            <a:ext cx="5581647" cy="1389062"/>
          </a:xfrm>
        </p:spPr>
        <p:txBody>
          <a:bodyPr/>
          <a:lstStyle>
            <a:lvl1pPr>
              <a:defRPr sz="3200" b="1" i="0">
                <a:latin typeface="Aleo" pitchFamily="2" charset="77"/>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1BCF0E0A-3092-6302-5109-91859A7DDB63}"/>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31345" y="6452625"/>
            <a:ext cx="9753372" cy="72000"/>
          </a:xfrm>
          <a:prstGeom prst="rect">
            <a:avLst/>
          </a:prstGeom>
        </p:spPr>
      </p:pic>
    </p:spTree>
    <p:extLst>
      <p:ext uri="{BB962C8B-B14F-4D97-AF65-F5344CB8AC3E}">
        <p14:creationId xmlns:p14="http://schemas.microsoft.com/office/powerpoint/2010/main" val="371460964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Quote + Image">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47DBAB5E-6B83-9C78-2DAB-3B96EA5316D0}"/>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 y="0"/>
            <a:ext cx="6024561" cy="6857999"/>
          </a:xfrm>
          <a:prstGeom prst="rect">
            <a:avLst/>
          </a:prstGeom>
        </p:spPr>
      </p:pic>
      <p:sp>
        <p:nvSpPr>
          <p:cNvPr id="3" name="Rectangle 2">
            <a:extLst>
              <a:ext uri="{FF2B5EF4-FFF2-40B4-BE49-F238E27FC236}">
                <a16:creationId xmlns:a16="http://schemas.microsoft.com/office/drawing/2014/main" id="{394C7F60-9AD4-6BF3-7CEF-5ED0E1CB5298}"/>
              </a:ext>
            </a:extLst>
          </p:cNvPr>
          <p:cNvSpPr/>
          <p:nvPr userDrawn="1"/>
        </p:nvSpPr>
        <p:spPr>
          <a:xfrm>
            <a:off x="1" y="1304926"/>
            <a:ext cx="6024562"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a:xfrm>
            <a:off x="6167441" y="2420938"/>
            <a:ext cx="5581647" cy="1389062"/>
          </a:xfrm>
        </p:spPr>
        <p:txBody>
          <a:bodyPr/>
          <a:lstStyle>
            <a:lvl1pPr>
              <a:defRPr sz="3200" b="1" i="0">
                <a:latin typeface="Aleo" pitchFamily="2" charset="77"/>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1BCF0E0A-3092-6302-5109-91859A7DDB63}"/>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31345" y="6452625"/>
            <a:ext cx="9753372" cy="72000"/>
          </a:xfrm>
          <a:prstGeom prst="rect">
            <a:avLst/>
          </a:prstGeom>
        </p:spPr>
      </p:pic>
    </p:spTree>
    <p:extLst>
      <p:ext uri="{BB962C8B-B14F-4D97-AF65-F5344CB8AC3E}">
        <p14:creationId xmlns:p14="http://schemas.microsoft.com/office/powerpoint/2010/main" val="41300009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Quote + Image">
    <p:spTree>
      <p:nvGrpSpPr>
        <p:cNvPr id="1" name=""/>
        <p:cNvGrpSpPr/>
        <p:nvPr/>
      </p:nvGrpSpPr>
      <p:grpSpPr>
        <a:xfrm>
          <a:off x="0" y="0"/>
          <a:ext cx="0" cy="0"/>
          <a:chOff x="0" y="0"/>
          <a:chExt cx="0" cy="0"/>
        </a:xfrm>
      </p:grpSpPr>
      <p:pic>
        <p:nvPicPr>
          <p:cNvPr id="3" name="Picture Placeholder 4">
            <a:extLst>
              <a:ext uri="{FF2B5EF4-FFF2-40B4-BE49-F238E27FC236}">
                <a16:creationId xmlns:a16="http://schemas.microsoft.com/office/drawing/2014/main" id="{659E9C0E-2D79-0A68-E027-6F5936944EF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 y="0"/>
            <a:ext cx="6024561" cy="6857999"/>
          </a:xfrm>
          <a:prstGeom prst="rect">
            <a:avLst/>
          </a:prstGeom>
        </p:spPr>
      </p:pic>
      <p:sp>
        <p:nvSpPr>
          <p:cNvPr id="5" name="Rectangle 4">
            <a:extLst>
              <a:ext uri="{FF2B5EF4-FFF2-40B4-BE49-F238E27FC236}">
                <a16:creationId xmlns:a16="http://schemas.microsoft.com/office/drawing/2014/main" id="{96B9D35F-E91B-3397-3990-E97C553A36DA}"/>
              </a:ext>
            </a:extLst>
          </p:cNvPr>
          <p:cNvSpPr/>
          <p:nvPr userDrawn="1"/>
        </p:nvSpPr>
        <p:spPr>
          <a:xfrm>
            <a:off x="1" y="1304926"/>
            <a:ext cx="6024562"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a:xfrm>
            <a:off x="6167441" y="2420938"/>
            <a:ext cx="5581647" cy="1389062"/>
          </a:xfrm>
        </p:spPr>
        <p:txBody>
          <a:bodyPr/>
          <a:lstStyle>
            <a:lvl1pPr>
              <a:defRPr sz="3200" b="1" i="0">
                <a:latin typeface="Aleo" pitchFamily="2" charset="77"/>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1BCF0E0A-3092-6302-5109-91859A7DDB63}"/>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31345" y="6452625"/>
            <a:ext cx="9753372" cy="72000"/>
          </a:xfrm>
          <a:prstGeom prst="rect">
            <a:avLst/>
          </a:prstGeom>
        </p:spPr>
      </p:pic>
    </p:spTree>
    <p:extLst>
      <p:ext uri="{BB962C8B-B14F-4D97-AF65-F5344CB8AC3E}">
        <p14:creationId xmlns:p14="http://schemas.microsoft.com/office/powerpoint/2010/main" val="170634873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Quote + Image">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FF4B0BE-9CFA-26EB-AA51-4C38AABA7A1A}"/>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 y="0"/>
            <a:ext cx="6024561" cy="6857999"/>
          </a:xfrm>
          <a:prstGeom prst="rect">
            <a:avLst/>
          </a:prstGeom>
        </p:spPr>
      </p:pic>
      <p:sp>
        <p:nvSpPr>
          <p:cNvPr id="3" name="Rectangle 2">
            <a:extLst>
              <a:ext uri="{FF2B5EF4-FFF2-40B4-BE49-F238E27FC236}">
                <a16:creationId xmlns:a16="http://schemas.microsoft.com/office/drawing/2014/main" id="{5806E73D-B7D3-CBB0-56B4-4B91DCDF9E8A}"/>
              </a:ext>
            </a:extLst>
          </p:cNvPr>
          <p:cNvSpPr/>
          <p:nvPr userDrawn="1"/>
        </p:nvSpPr>
        <p:spPr>
          <a:xfrm>
            <a:off x="1" y="1304926"/>
            <a:ext cx="6024562"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a:xfrm>
            <a:off x="6167441" y="2420938"/>
            <a:ext cx="5581647" cy="1389062"/>
          </a:xfrm>
        </p:spPr>
        <p:txBody>
          <a:bodyPr/>
          <a:lstStyle>
            <a:lvl1pPr>
              <a:defRPr sz="3200" b="1" i="0">
                <a:latin typeface="Aleo" pitchFamily="2" charset="77"/>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1BCF0E0A-3092-6302-5109-91859A7DDB63}"/>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31345" y="6452625"/>
            <a:ext cx="9753372" cy="72000"/>
          </a:xfrm>
          <a:prstGeom prst="rect">
            <a:avLst/>
          </a:prstGeom>
        </p:spPr>
      </p:pic>
    </p:spTree>
    <p:extLst>
      <p:ext uri="{BB962C8B-B14F-4D97-AF65-F5344CB8AC3E}">
        <p14:creationId xmlns:p14="http://schemas.microsoft.com/office/powerpoint/2010/main" val="242227286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Quote + Image">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63238F8-22C6-4530-EF2F-086BBC63CC03}"/>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 y="0"/>
            <a:ext cx="6024561" cy="6857999"/>
          </a:xfrm>
          <a:prstGeom prst="rect">
            <a:avLst/>
          </a:prstGeom>
        </p:spPr>
      </p:pic>
      <p:sp>
        <p:nvSpPr>
          <p:cNvPr id="3" name="Rectangle 2">
            <a:extLst>
              <a:ext uri="{FF2B5EF4-FFF2-40B4-BE49-F238E27FC236}">
                <a16:creationId xmlns:a16="http://schemas.microsoft.com/office/drawing/2014/main" id="{6CB0DD7E-E80D-0AA9-63D5-B35E2C5C76EE}"/>
              </a:ext>
            </a:extLst>
          </p:cNvPr>
          <p:cNvSpPr/>
          <p:nvPr userDrawn="1"/>
        </p:nvSpPr>
        <p:spPr>
          <a:xfrm>
            <a:off x="1" y="1304926"/>
            <a:ext cx="6024562"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a:xfrm>
            <a:off x="6167441" y="2420938"/>
            <a:ext cx="5581647" cy="1389062"/>
          </a:xfrm>
        </p:spPr>
        <p:txBody>
          <a:bodyPr/>
          <a:lstStyle>
            <a:lvl1pPr>
              <a:defRPr sz="3200" b="1" i="0">
                <a:latin typeface="Aleo" pitchFamily="2" charset="77"/>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1BCF0E0A-3092-6302-5109-91859A7DDB63}"/>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31345" y="6452625"/>
            <a:ext cx="9753372" cy="72000"/>
          </a:xfrm>
          <a:prstGeom prst="rect">
            <a:avLst/>
          </a:prstGeom>
        </p:spPr>
      </p:pic>
    </p:spTree>
    <p:extLst>
      <p:ext uri="{BB962C8B-B14F-4D97-AF65-F5344CB8AC3E}">
        <p14:creationId xmlns:p14="http://schemas.microsoft.com/office/powerpoint/2010/main" val="3668328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Quote + Image">
    <p:spTree>
      <p:nvGrpSpPr>
        <p:cNvPr id="1" name=""/>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039585D6-744E-E098-077E-254F955FC20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 y="0"/>
            <a:ext cx="6022800" cy="6857999"/>
          </a:xfrm>
          <a:prstGeom prst="rect">
            <a:avLst/>
          </a:prstGeom>
        </p:spPr>
      </p:pic>
      <p:sp>
        <p:nvSpPr>
          <p:cNvPr id="3" name="Rectangle 2">
            <a:extLst>
              <a:ext uri="{FF2B5EF4-FFF2-40B4-BE49-F238E27FC236}">
                <a16:creationId xmlns:a16="http://schemas.microsoft.com/office/drawing/2014/main" id="{AAE2471F-72B1-ED74-C046-B2EB913988BF}"/>
              </a:ext>
            </a:extLst>
          </p:cNvPr>
          <p:cNvSpPr/>
          <p:nvPr userDrawn="1"/>
        </p:nvSpPr>
        <p:spPr>
          <a:xfrm>
            <a:off x="1" y="1304926"/>
            <a:ext cx="6024562"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a:xfrm>
            <a:off x="6167441" y="2420938"/>
            <a:ext cx="5581647" cy="1389062"/>
          </a:xfrm>
        </p:spPr>
        <p:txBody>
          <a:bodyPr/>
          <a:lstStyle>
            <a:lvl1pPr>
              <a:defRPr sz="3200" b="1" i="0">
                <a:latin typeface="Aleo" pitchFamily="2" charset="77"/>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1BCF0E0A-3092-6302-5109-91859A7DDB63}"/>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31345" y="6452625"/>
            <a:ext cx="9753372" cy="72000"/>
          </a:xfrm>
          <a:prstGeom prst="rect">
            <a:avLst/>
          </a:prstGeom>
        </p:spPr>
      </p:pic>
    </p:spTree>
    <p:extLst>
      <p:ext uri="{BB962C8B-B14F-4D97-AF65-F5344CB8AC3E}">
        <p14:creationId xmlns:p14="http://schemas.microsoft.com/office/powerpoint/2010/main" val="4144055401"/>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rategy quote + imag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6DDCFD92-E162-5C0C-839B-143E56BEFA3A}"/>
              </a:ext>
            </a:extLst>
          </p:cNvPr>
          <p:cNvSpPr>
            <a:spLocks noGrp="1"/>
          </p:cNvSpPr>
          <p:nvPr>
            <p:ph type="pic" idx="13"/>
          </p:nvPr>
        </p:nvSpPr>
        <p:spPr>
          <a:xfrm>
            <a:off x="0" y="0"/>
            <a:ext cx="12192000" cy="6857999"/>
          </a:xfrm>
        </p:spPr>
        <p:txBody>
          <a:bodyPr/>
          <a:lstStyle>
            <a:lvl1pPr marL="0" indent="0">
              <a:buNone/>
              <a:defRPr sz="3200" b="0" i="0">
                <a:latin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9" name="Title 1">
            <a:extLst>
              <a:ext uri="{FF2B5EF4-FFF2-40B4-BE49-F238E27FC236}">
                <a16:creationId xmlns:a16="http://schemas.microsoft.com/office/drawing/2014/main" id="{CCBA5123-2E3B-D1D3-30D7-232D49B164C0}"/>
              </a:ext>
            </a:extLst>
          </p:cNvPr>
          <p:cNvSpPr txBox="1">
            <a:spLocks/>
          </p:cNvSpPr>
          <p:nvPr/>
        </p:nvSpPr>
        <p:spPr>
          <a:xfrm>
            <a:off x="442913" y="3843338"/>
            <a:ext cx="5106988" cy="604484"/>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3200" b="1" i="1" kern="1200">
                <a:solidFill>
                  <a:schemeClr val="accent1"/>
                </a:solidFill>
                <a:latin typeface="+mn-lt"/>
                <a:ea typeface="+mj-ea"/>
                <a:cs typeface="+mj-cs"/>
              </a:defRPr>
            </a:lvl1pPr>
          </a:lstStyle>
          <a:p>
            <a:r>
              <a:rPr lang="en-GB" sz="2400" b="0" i="0" dirty="0">
                <a:solidFill>
                  <a:schemeClr val="bg1"/>
                </a:solidFill>
                <a:latin typeface="Open Sans" panose="020B0606030504020204" pitchFamily="34" charset="0"/>
              </a:rPr>
              <a:t>Click to edit Master title style</a:t>
            </a:r>
            <a:endParaRPr lang="en-US" sz="2400" b="0" i="0" dirty="0">
              <a:solidFill>
                <a:schemeClr val="bg1"/>
              </a:solidFill>
              <a:latin typeface="Open Sans" panose="020B0606030504020204" pitchFamily="34" charset="0"/>
            </a:endParaRPr>
          </a:p>
        </p:txBody>
      </p:sp>
      <p:sp>
        <p:nvSpPr>
          <p:cNvPr id="10" name="Title 1">
            <a:extLst>
              <a:ext uri="{FF2B5EF4-FFF2-40B4-BE49-F238E27FC236}">
                <a16:creationId xmlns:a16="http://schemas.microsoft.com/office/drawing/2014/main" id="{F170A43A-F1A0-9C4E-4262-BB1FA730C2D0}"/>
              </a:ext>
            </a:extLst>
          </p:cNvPr>
          <p:cNvSpPr txBox="1">
            <a:spLocks/>
          </p:cNvSpPr>
          <p:nvPr/>
        </p:nvSpPr>
        <p:spPr>
          <a:xfrm>
            <a:off x="442913" y="4306182"/>
            <a:ext cx="5106988" cy="604484"/>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3000" b="1" i="1" kern="1200">
                <a:solidFill>
                  <a:schemeClr val="bg1"/>
                </a:solidFill>
                <a:latin typeface="+mn-lt"/>
                <a:ea typeface="+mj-ea"/>
                <a:cs typeface="+mj-cs"/>
              </a:defRPr>
            </a:lvl1pPr>
          </a:lstStyle>
          <a:p>
            <a:r>
              <a:rPr lang="en-GB" sz="2400" b="0" i="0" dirty="0">
                <a:latin typeface="Open Sans" panose="020B0606030504020204" pitchFamily="34" charset="0"/>
              </a:rPr>
              <a:t>Click to edit Master title style</a:t>
            </a:r>
            <a:endParaRPr lang="en-US" sz="2400" b="0" i="0" dirty="0">
              <a:latin typeface="Open Sans" panose="020B0606030504020204" pitchFamily="34" charset="0"/>
            </a:endParaRPr>
          </a:p>
        </p:txBody>
      </p:sp>
      <p:sp>
        <p:nvSpPr>
          <p:cNvPr id="11" name="Title 1">
            <a:extLst>
              <a:ext uri="{FF2B5EF4-FFF2-40B4-BE49-F238E27FC236}">
                <a16:creationId xmlns:a16="http://schemas.microsoft.com/office/drawing/2014/main" id="{DEDF2BC0-E26C-44A0-B003-F01659449CE2}"/>
              </a:ext>
            </a:extLst>
          </p:cNvPr>
          <p:cNvSpPr txBox="1">
            <a:spLocks/>
          </p:cNvSpPr>
          <p:nvPr/>
        </p:nvSpPr>
        <p:spPr>
          <a:xfrm>
            <a:off x="442913" y="4373916"/>
            <a:ext cx="5106988" cy="604484"/>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spcAft>
                <a:spcPts val="3600"/>
              </a:spcAft>
              <a:buNone/>
              <a:defRPr sz="2800" b="1" i="1" kern="1200">
                <a:solidFill>
                  <a:schemeClr val="bg1"/>
                </a:solidFill>
                <a:latin typeface="+mn-lt"/>
                <a:ea typeface="+mj-ea"/>
                <a:cs typeface="+mj-cs"/>
              </a:defRPr>
            </a:lvl1pPr>
          </a:lstStyle>
          <a:p>
            <a:r>
              <a:rPr lang="en-GB" sz="2400" b="0" i="0" dirty="0">
                <a:latin typeface="Open Sans" panose="020B0606030504020204" pitchFamily="34" charset="0"/>
              </a:rPr>
              <a:t>Click to edit Master title style</a:t>
            </a:r>
            <a:endParaRPr lang="en-US" sz="2400" b="0" i="0" dirty="0">
              <a:latin typeface="Open Sans" panose="020B0606030504020204" pitchFamily="34" charset="0"/>
            </a:endParaRPr>
          </a:p>
        </p:txBody>
      </p:sp>
      <p:sp>
        <p:nvSpPr>
          <p:cNvPr id="3" name="Title 1">
            <a:extLst>
              <a:ext uri="{FF2B5EF4-FFF2-40B4-BE49-F238E27FC236}">
                <a16:creationId xmlns:a16="http://schemas.microsoft.com/office/drawing/2014/main" id="{27A1622D-B845-5AAA-F4F8-5D927458C761}"/>
              </a:ext>
            </a:extLst>
          </p:cNvPr>
          <p:cNvSpPr txBox="1">
            <a:spLocks/>
          </p:cNvSpPr>
          <p:nvPr userDrawn="1"/>
        </p:nvSpPr>
        <p:spPr>
          <a:xfrm>
            <a:off x="442913" y="3843338"/>
            <a:ext cx="5106988" cy="604484"/>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3200" b="1" i="1" kern="1200">
                <a:solidFill>
                  <a:schemeClr val="accent1"/>
                </a:solidFill>
                <a:latin typeface="+mn-lt"/>
                <a:ea typeface="+mj-ea"/>
                <a:cs typeface="+mj-cs"/>
              </a:defRPr>
            </a:lvl1pPr>
          </a:lstStyle>
          <a:p>
            <a:r>
              <a:rPr lang="en-GB" sz="2400" b="0" i="0" dirty="0">
                <a:solidFill>
                  <a:schemeClr val="bg1"/>
                </a:solidFill>
                <a:latin typeface="Open Sans" panose="020B0606030504020204" pitchFamily="34" charset="0"/>
              </a:rPr>
              <a:t>Click to edit Master title style</a:t>
            </a:r>
            <a:endParaRPr lang="en-US" sz="2400" b="0" i="0" dirty="0">
              <a:solidFill>
                <a:schemeClr val="bg1"/>
              </a:solidFill>
              <a:latin typeface="Open Sans" panose="020B0606030504020204" pitchFamily="34" charset="0"/>
            </a:endParaRPr>
          </a:p>
        </p:txBody>
      </p:sp>
      <p:sp>
        <p:nvSpPr>
          <p:cNvPr id="4" name="Title 1">
            <a:extLst>
              <a:ext uri="{FF2B5EF4-FFF2-40B4-BE49-F238E27FC236}">
                <a16:creationId xmlns:a16="http://schemas.microsoft.com/office/drawing/2014/main" id="{23403B0D-8452-45F2-4209-DDB40F1D637F}"/>
              </a:ext>
            </a:extLst>
          </p:cNvPr>
          <p:cNvSpPr txBox="1">
            <a:spLocks/>
          </p:cNvSpPr>
          <p:nvPr userDrawn="1"/>
        </p:nvSpPr>
        <p:spPr>
          <a:xfrm>
            <a:off x="442913" y="4306182"/>
            <a:ext cx="5106988" cy="604484"/>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3000" b="1" i="1" kern="1200">
                <a:solidFill>
                  <a:schemeClr val="bg1"/>
                </a:solidFill>
                <a:latin typeface="+mn-lt"/>
                <a:ea typeface="+mj-ea"/>
                <a:cs typeface="+mj-cs"/>
              </a:defRPr>
            </a:lvl1pPr>
          </a:lstStyle>
          <a:p>
            <a:r>
              <a:rPr lang="en-GB" sz="2400" b="0" i="0" dirty="0">
                <a:latin typeface="Open Sans" panose="020B0606030504020204" pitchFamily="34" charset="0"/>
              </a:rPr>
              <a:t>Click to edit Master title style</a:t>
            </a:r>
            <a:endParaRPr lang="en-US" sz="2400" b="0" i="0" dirty="0">
              <a:latin typeface="Open Sans" panose="020B0606030504020204" pitchFamily="34" charset="0"/>
            </a:endParaRPr>
          </a:p>
        </p:txBody>
      </p:sp>
      <p:sp>
        <p:nvSpPr>
          <p:cNvPr id="8" name="Title 1">
            <a:extLst>
              <a:ext uri="{FF2B5EF4-FFF2-40B4-BE49-F238E27FC236}">
                <a16:creationId xmlns:a16="http://schemas.microsoft.com/office/drawing/2014/main" id="{8D733D45-60A1-1F6D-DA2F-D50441F9FD75}"/>
              </a:ext>
            </a:extLst>
          </p:cNvPr>
          <p:cNvSpPr>
            <a:spLocks noGrp="1"/>
          </p:cNvSpPr>
          <p:nvPr>
            <p:ph type="title"/>
          </p:nvPr>
        </p:nvSpPr>
        <p:spPr>
          <a:xfrm>
            <a:off x="442912" y="4656999"/>
            <a:ext cx="6251801" cy="604484"/>
          </a:xfrm>
        </p:spPr>
        <p:txBody>
          <a:bodyPr/>
          <a:lstStyle>
            <a:lvl1pPr>
              <a:lnSpc>
                <a:spcPct val="100000"/>
              </a:lnSpc>
              <a:spcAft>
                <a:spcPts val="3600"/>
              </a:spcAft>
              <a:defRPr sz="3600" b="1" i="0">
                <a:solidFill>
                  <a:schemeClr val="accent1"/>
                </a:solidFill>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422292671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D8A9E5-2CDC-6B5E-465D-1A8D36E8EF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28DB3D07-A1C1-4D16-1787-D786317DD29D}"/>
              </a:ext>
            </a:extLst>
          </p:cNvPr>
          <p:cNvSpPr/>
          <p:nvPr userDrawn="1"/>
        </p:nvSpPr>
        <p:spPr>
          <a:xfrm>
            <a:off x="0" y="1304926"/>
            <a:ext cx="12192000"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pic>
        <p:nvPicPr>
          <p:cNvPr id="9" name="Picture 8">
            <a:extLst>
              <a:ext uri="{FF2B5EF4-FFF2-40B4-BE49-F238E27FC236}">
                <a16:creationId xmlns:a16="http://schemas.microsoft.com/office/drawing/2014/main" id="{830A6D12-605F-5FF1-FF22-11E76FB8BD6F}"/>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10" name="Picture 9">
            <a:extLst>
              <a:ext uri="{FF2B5EF4-FFF2-40B4-BE49-F238E27FC236}">
                <a16:creationId xmlns:a16="http://schemas.microsoft.com/office/drawing/2014/main" id="{AB1B0F81-5629-4028-8E64-34CE3EBFBEB4}"/>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
        <p:nvSpPr>
          <p:cNvPr id="2" name="Title 1">
            <a:extLst>
              <a:ext uri="{FF2B5EF4-FFF2-40B4-BE49-F238E27FC236}">
                <a16:creationId xmlns:a16="http://schemas.microsoft.com/office/drawing/2014/main" id="{F33687FD-9206-641A-4825-EF345A667C8D}"/>
              </a:ext>
            </a:extLst>
          </p:cNvPr>
          <p:cNvSpPr>
            <a:spLocks noGrp="1"/>
          </p:cNvSpPr>
          <p:nvPr>
            <p:ph type="ctrTitle"/>
          </p:nvPr>
        </p:nvSpPr>
        <p:spPr>
          <a:xfrm>
            <a:off x="442913" y="4326483"/>
            <a:ext cx="11306175" cy="850021"/>
          </a:xfrm>
        </p:spPr>
        <p:txBody>
          <a:bodyPr anchor="t" anchorCtr="0">
            <a:noAutofit/>
          </a:bodyPr>
          <a:lstStyle>
            <a:lvl1pPr algn="l">
              <a:defRPr sz="4400" b="1" i="0" baseline="0">
                <a:solidFill>
                  <a:schemeClr val="bg1"/>
                </a:solidFill>
                <a:latin typeface="Aleo" pitchFamily="2" charset="77"/>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B4AB636-658C-BDB0-8D92-B604E245A35D}"/>
              </a:ext>
            </a:extLst>
          </p:cNvPr>
          <p:cNvSpPr>
            <a:spLocks noGrp="1"/>
          </p:cNvSpPr>
          <p:nvPr>
            <p:ph type="subTitle" idx="1"/>
          </p:nvPr>
        </p:nvSpPr>
        <p:spPr>
          <a:xfrm>
            <a:off x="442913" y="5176504"/>
            <a:ext cx="11306175" cy="394579"/>
          </a:xfrm>
        </p:spPr>
        <p:txBody>
          <a:bodyPr anchor="t" anchorCtr="0">
            <a:noAutofit/>
          </a:bodyPr>
          <a:lstStyle>
            <a:lvl1pPr marL="0" indent="0" algn="l">
              <a:buNone/>
              <a:defRPr sz="1600" b="1" i="0">
                <a:solidFill>
                  <a:schemeClr val="bg1"/>
                </a:solidFill>
                <a:latin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8919956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trategy quote +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F4D80B-71DC-C997-D8CF-BF5CE8059A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95B8E0A8-5C2B-03D1-DDC2-D086F0C14FF8}"/>
              </a:ext>
            </a:extLst>
          </p:cNvPr>
          <p:cNvSpPr/>
          <p:nvPr userDrawn="1"/>
        </p:nvSpPr>
        <p:spPr>
          <a:xfrm>
            <a:off x="0" y="1304926"/>
            <a:ext cx="12192000"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pic>
        <p:nvPicPr>
          <p:cNvPr id="12" name="Picture 11">
            <a:extLst>
              <a:ext uri="{FF2B5EF4-FFF2-40B4-BE49-F238E27FC236}">
                <a16:creationId xmlns:a16="http://schemas.microsoft.com/office/drawing/2014/main" id="{651BCA99-9FBE-9E1B-1481-CF4AEDC1CFC3}"/>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13" name="Picture 12">
            <a:extLst>
              <a:ext uri="{FF2B5EF4-FFF2-40B4-BE49-F238E27FC236}">
                <a16:creationId xmlns:a16="http://schemas.microsoft.com/office/drawing/2014/main" id="{13A5EB7B-A94D-867B-CBFA-183B9BDBCB4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a:xfrm>
            <a:off x="442912" y="5454117"/>
            <a:ext cx="6251801" cy="604484"/>
          </a:xfrm>
        </p:spPr>
        <p:txBody>
          <a:bodyPr/>
          <a:lstStyle>
            <a:lvl1pPr>
              <a:lnSpc>
                <a:spcPct val="100000"/>
              </a:lnSpc>
              <a:spcAft>
                <a:spcPts val="3600"/>
              </a:spcAft>
              <a:defRPr sz="3600" b="1" i="0">
                <a:solidFill>
                  <a:schemeClr val="bg1"/>
                </a:solidFill>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3433239587"/>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Strategy quote +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E6B01A-B9A4-A7B3-3BC9-67427DA2AC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740" y="1"/>
            <a:ext cx="12196914" cy="6840000"/>
          </a:xfrm>
          <a:prstGeom prst="rect">
            <a:avLst/>
          </a:prstGeom>
        </p:spPr>
      </p:pic>
      <p:sp>
        <p:nvSpPr>
          <p:cNvPr id="3" name="Rectangle 2">
            <a:extLst>
              <a:ext uri="{FF2B5EF4-FFF2-40B4-BE49-F238E27FC236}">
                <a16:creationId xmlns:a16="http://schemas.microsoft.com/office/drawing/2014/main" id="{2F2966BF-192F-A7EB-5EE8-C15679BF5965}"/>
              </a:ext>
            </a:extLst>
          </p:cNvPr>
          <p:cNvSpPr/>
          <p:nvPr userDrawn="1"/>
        </p:nvSpPr>
        <p:spPr>
          <a:xfrm>
            <a:off x="0" y="1304926"/>
            <a:ext cx="12192000"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pic>
        <p:nvPicPr>
          <p:cNvPr id="12" name="Picture 11">
            <a:extLst>
              <a:ext uri="{FF2B5EF4-FFF2-40B4-BE49-F238E27FC236}">
                <a16:creationId xmlns:a16="http://schemas.microsoft.com/office/drawing/2014/main" id="{651BCA99-9FBE-9E1B-1481-CF4AEDC1CFC3}"/>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13" name="Picture 12">
            <a:extLst>
              <a:ext uri="{FF2B5EF4-FFF2-40B4-BE49-F238E27FC236}">
                <a16:creationId xmlns:a16="http://schemas.microsoft.com/office/drawing/2014/main" id="{13A5EB7B-A94D-867B-CBFA-183B9BDBCB4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a:xfrm>
            <a:off x="442912" y="5454117"/>
            <a:ext cx="6251801" cy="604484"/>
          </a:xfrm>
        </p:spPr>
        <p:txBody>
          <a:bodyPr/>
          <a:lstStyle>
            <a:lvl1pPr>
              <a:lnSpc>
                <a:spcPct val="100000"/>
              </a:lnSpc>
              <a:spcAft>
                <a:spcPts val="3600"/>
              </a:spcAft>
              <a:defRPr sz="3600" b="1" i="0">
                <a:solidFill>
                  <a:schemeClr val="bg1"/>
                </a:solidFill>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363302951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Strategy quote +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42B86C-C1DE-986D-D7A9-0E1CFBD5C8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0414"/>
            <a:ext cx="12236072" cy="6858000"/>
          </a:xfrm>
          <a:prstGeom prst="rect">
            <a:avLst/>
          </a:prstGeom>
        </p:spPr>
      </p:pic>
      <p:sp>
        <p:nvSpPr>
          <p:cNvPr id="3" name="Rectangle 2">
            <a:extLst>
              <a:ext uri="{FF2B5EF4-FFF2-40B4-BE49-F238E27FC236}">
                <a16:creationId xmlns:a16="http://schemas.microsoft.com/office/drawing/2014/main" id="{8A948124-AF31-8C37-00AB-0A031B9A98FD}"/>
              </a:ext>
            </a:extLst>
          </p:cNvPr>
          <p:cNvSpPr/>
          <p:nvPr userDrawn="1"/>
        </p:nvSpPr>
        <p:spPr>
          <a:xfrm>
            <a:off x="0" y="1304926"/>
            <a:ext cx="12192000"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pic>
        <p:nvPicPr>
          <p:cNvPr id="12" name="Picture 11">
            <a:extLst>
              <a:ext uri="{FF2B5EF4-FFF2-40B4-BE49-F238E27FC236}">
                <a16:creationId xmlns:a16="http://schemas.microsoft.com/office/drawing/2014/main" id="{651BCA99-9FBE-9E1B-1481-CF4AEDC1CFC3}"/>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13" name="Picture 12">
            <a:extLst>
              <a:ext uri="{FF2B5EF4-FFF2-40B4-BE49-F238E27FC236}">
                <a16:creationId xmlns:a16="http://schemas.microsoft.com/office/drawing/2014/main" id="{13A5EB7B-A94D-867B-CBFA-183B9BDBCB4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a:xfrm>
            <a:off x="442912" y="5454117"/>
            <a:ext cx="6251801" cy="604484"/>
          </a:xfrm>
        </p:spPr>
        <p:txBody>
          <a:bodyPr/>
          <a:lstStyle>
            <a:lvl1pPr>
              <a:lnSpc>
                <a:spcPct val="100000"/>
              </a:lnSpc>
              <a:spcAft>
                <a:spcPts val="3600"/>
              </a:spcAft>
              <a:defRPr sz="3600" b="1" i="0">
                <a:solidFill>
                  <a:schemeClr val="bg1"/>
                </a:solidFill>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139257116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Strategy quote +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1DCE59-0DEE-A125-1B3B-F613595019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54CF1914-3CA0-FB7E-0503-163C77095FE9}"/>
              </a:ext>
            </a:extLst>
          </p:cNvPr>
          <p:cNvSpPr/>
          <p:nvPr userDrawn="1"/>
        </p:nvSpPr>
        <p:spPr>
          <a:xfrm>
            <a:off x="0" y="1304926"/>
            <a:ext cx="12192000"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pic>
        <p:nvPicPr>
          <p:cNvPr id="12" name="Picture 11">
            <a:extLst>
              <a:ext uri="{FF2B5EF4-FFF2-40B4-BE49-F238E27FC236}">
                <a16:creationId xmlns:a16="http://schemas.microsoft.com/office/drawing/2014/main" id="{651BCA99-9FBE-9E1B-1481-CF4AEDC1CFC3}"/>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13" name="Picture 12">
            <a:extLst>
              <a:ext uri="{FF2B5EF4-FFF2-40B4-BE49-F238E27FC236}">
                <a16:creationId xmlns:a16="http://schemas.microsoft.com/office/drawing/2014/main" id="{13A5EB7B-A94D-867B-CBFA-183B9BDBCB4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a:xfrm>
            <a:off x="442912" y="5454117"/>
            <a:ext cx="6251801" cy="604484"/>
          </a:xfrm>
        </p:spPr>
        <p:txBody>
          <a:bodyPr/>
          <a:lstStyle>
            <a:lvl1pPr>
              <a:lnSpc>
                <a:spcPct val="100000"/>
              </a:lnSpc>
              <a:spcAft>
                <a:spcPts val="3600"/>
              </a:spcAft>
              <a:defRPr sz="3600" b="1" i="0">
                <a:solidFill>
                  <a:schemeClr val="bg1"/>
                </a:solidFill>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1804392225"/>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Strategy quote +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1DCE59-0DEE-A125-1B3B-F613595019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8D9D66AB-5C84-C804-6D2C-C0A8E8C2C3C3}"/>
              </a:ext>
            </a:extLst>
          </p:cNvPr>
          <p:cNvSpPr/>
          <p:nvPr userDrawn="1"/>
        </p:nvSpPr>
        <p:spPr>
          <a:xfrm>
            <a:off x="0" y="1304926"/>
            <a:ext cx="12192000"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pic>
        <p:nvPicPr>
          <p:cNvPr id="12" name="Picture 11">
            <a:extLst>
              <a:ext uri="{FF2B5EF4-FFF2-40B4-BE49-F238E27FC236}">
                <a16:creationId xmlns:a16="http://schemas.microsoft.com/office/drawing/2014/main" id="{651BCA99-9FBE-9E1B-1481-CF4AEDC1CFC3}"/>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13" name="Picture 12">
            <a:extLst>
              <a:ext uri="{FF2B5EF4-FFF2-40B4-BE49-F238E27FC236}">
                <a16:creationId xmlns:a16="http://schemas.microsoft.com/office/drawing/2014/main" id="{13A5EB7B-A94D-867B-CBFA-183B9BDBCB4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a:xfrm>
            <a:off x="442912" y="5454117"/>
            <a:ext cx="6251801" cy="604484"/>
          </a:xfrm>
        </p:spPr>
        <p:txBody>
          <a:bodyPr/>
          <a:lstStyle>
            <a:lvl1pPr>
              <a:lnSpc>
                <a:spcPct val="100000"/>
              </a:lnSpc>
              <a:spcAft>
                <a:spcPts val="3600"/>
              </a:spcAft>
              <a:defRPr sz="3600" b="1" i="0">
                <a:solidFill>
                  <a:schemeClr val="bg1"/>
                </a:solidFill>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347412080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Strategy quote +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AE8CEC-1A83-A83C-FB92-CAF1477F91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4" name="Rectangle 3">
            <a:extLst>
              <a:ext uri="{FF2B5EF4-FFF2-40B4-BE49-F238E27FC236}">
                <a16:creationId xmlns:a16="http://schemas.microsoft.com/office/drawing/2014/main" id="{8B48AEAC-D8DC-AEA5-C251-9934CC6E2353}"/>
              </a:ext>
            </a:extLst>
          </p:cNvPr>
          <p:cNvSpPr/>
          <p:nvPr userDrawn="1"/>
        </p:nvSpPr>
        <p:spPr>
          <a:xfrm>
            <a:off x="0" y="1304926"/>
            <a:ext cx="12192000"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pic>
        <p:nvPicPr>
          <p:cNvPr id="12" name="Picture 11">
            <a:extLst>
              <a:ext uri="{FF2B5EF4-FFF2-40B4-BE49-F238E27FC236}">
                <a16:creationId xmlns:a16="http://schemas.microsoft.com/office/drawing/2014/main" id="{651BCA99-9FBE-9E1B-1481-CF4AEDC1CFC3}"/>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13" name="Picture 12">
            <a:extLst>
              <a:ext uri="{FF2B5EF4-FFF2-40B4-BE49-F238E27FC236}">
                <a16:creationId xmlns:a16="http://schemas.microsoft.com/office/drawing/2014/main" id="{13A5EB7B-A94D-867B-CBFA-183B9BDBCB4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a:xfrm>
            <a:off x="442912" y="5454117"/>
            <a:ext cx="6251801" cy="604484"/>
          </a:xfrm>
        </p:spPr>
        <p:txBody>
          <a:bodyPr/>
          <a:lstStyle>
            <a:lvl1pPr>
              <a:lnSpc>
                <a:spcPct val="100000"/>
              </a:lnSpc>
              <a:spcAft>
                <a:spcPts val="3600"/>
              </a:spcAft>
              <a:defRPr sz="3600" b="1" i="0">
                <a:solidFill>
                  <a:schemeClr val="bg1"/>
                </a:solidFill>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2673459899"/>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ntroduction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p:txBody>
          <a:bodyPr/>
          <a:lstStyle>
            <a:lvl1pPr>
              <a:defRPr b="1" i="0">
                <a:latin typeface="Aleo" pitchFamily="2" charset="77"/>
                <a:ea typeface="Open Sans" panose="020B0606030504020204" pitchFamily="34" charset="0"/>
                <a:cs typeface="Open Sans" panose="020B0606030504020204" pitchFamily="34" charset="0"/>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9A415BB8-D774-B2F2-0625-9BFD606D45DE}"/>
              </a:ext>
            </a:extLst>
          </p:cNvPr>
          <p:cNvSpPr>
            <a:spLocks noGrp="1"/>
          </p:cNvSpPr>
          <p:nvPr>
            <p:ph sz="half" idx="1"/>
          </p:nvPr>
        </p:nvSpPr>
        <p:spPr>
          <a:xfrm>
            <a:off x="447676" y="1304926"/>
            <a:ext cx="5576887" cy="4572000"/>
          </a:xfrm>
        </p:spPr>
        <p:txBody>
          <a:bodyPr/>
          <a:lstStyle>
            <a:lvl1pPr marL="0" indent="0">
              <a:spcBef>
                <a:spcPts val="0"/>
              </a:spcBef>
              <a:spcAft>
                <a:spcPts val="600"/>
              </a:spcAft>
              <a:buNone/>
              <a:defRPr sz="1800" b="0"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4" name="Content Placeholder 3">
            <a:extLst>
              <a:ext uri="{FF2B5EF4-FFF2-40B4-BE49-F238E27FC236}">
                <a16:creationId xmlns:a16="http://schemas.microsoft.com/office/drawing/2014/main" id="{DD52245B-6045-F907-FC84-E6722A4209FC}"/>
              </a:ext>
            </a:extLst>
          </p:cNvPr>
          <p:cNvSpPr>
            <a:spLocks noGrp="1"/>
          </p:cNvSpPr>
          <p:nvPr>
            <p:ph sz="half" idx="2"/>
          </p:nvPr>
        </p:nvSpPr>
        <p:spPr>
          <a:xfrm>
            <a:off x="6172200" y="1304926"/>
            <a:ext cx="5576888" cy="4572000"/>
          </a:xfrm>
        </p:spPr>
        <p:txBody>
          <a:bodyPr/>
          <a:lstStyle>
            <a:lvl1pPr marL="0" indent="0">
              <a:spcBef>
                <a:spcPts val="0"/>
              </a:spcBef>
              <a:spcAft>
                <a:spcPts val="600"/>
              </a:spcAft>
              <a:buNone/>
              <a:defRPr sz="1800" b="0" i="0" baseline="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Tree>
    <p:extLst>
      <p:ext uri="{BB962C8B-B14F-4D97-AF65-F5344CB8AC3E}">
        <p14:creationId xmlns:p14="http://schemas.microsoft.com/office/powerpoint/2010/main" val="560904286"/>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ntroduction Conten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p:txBody>
          <a:bodyPr/>
          <a:lstStyle>
            <a:lvl1pPr>
              <a:defRPr b="1" i="0">
                <a:latin typeface="Aleo" pitchFamily="2" charset="77"/>
                <a:ea typeface="Open Sans" panose="020B0606030504020204" pitchFamily="34" charset="0"/>
                <a:cs typeface="Open Sans" panose="020B0606030504020204" pitchFamily="34" charset="0"/>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9A415BB8-D774-B2F2-0625-9BFD606D45DE}"/>
              </a:ext>
            </a:extLst>
          </p:cNvPr>
          <p:cNvSpPr>
            <a:spLocks noGrp="1"/>
          </p:cNvSpPr>
          <p:nvPr>
            <p:ph sz="half" idx="1"/>
          </p:nvPr>
        </p:nvSpPr>
        <p:spPr>
          <a:xfrm>
            <a:off x="447676" y="1304925"/>
            <a:ext cx="5576887" cy="4572001"/>
          </a:xfrm>
        </p:spPr>
        <p:txBody>
          <a:bodyPr/>
          <a:lstStyle>
            <a:lvl1pPr marL="0" indent="0">
              <a:spcBef>
                <a:spcPts val="0"/>
              </a:spcBef>
              <a:spcAft>
                <a:spcPts val="1200"/>
              </a:spcAft>
              <a:buNone/>
              <a:defRPr sz="2000" b="0" i="0">
                <a:latin typeface="Open Sans" panose="020B0606030504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5" name="Picture Placeholder 2">
            <a:extLst>
              <a:ext uri="{FF2B5EF4-FFF2-40B4-BE49-F238E27FC236}">
                <a16:creationId xmlns:a16="http://schemas.microsoft.com/office/drawing/2014/main" id="{6DDCFD92-E162-5C0C-839B-143E56BEFA3A}"/>
              </a:ext>
            </a:extLst>
          </p:cNvPr>
          <p:cNvSpPr>
            <a:spLocks noGrp="1"/>
          </p:cNvSpPr>
          <p:nvPr>
            <p:ph type="pic" idx="13"/>
          </p:nvPr>
        </p:nvSpPr>
        <p:spPr>
          <a:xfrm>
            <a:off x="6167439" y="1304926"/>
            <a:ext cx="5586412" cy="4572000"/>
          </a:xfrm>
        </p:spPr>
        <p:txBody>
          <a:bodyPr/>
          <a:lstStyle>
            <a:lvl1pPr marL="0" indent="0">
              <a:buNone/>
              <a:defRPr sz="3200" b="0" i="0">
                <a:latin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Tree>
    <p:extLst>
      <p:ext uri="{BB962C8B-B14F-4D97-AF65-F5344CB8AC3E}">
        <p14:creationId xmlns:p14="http://schemas.microsoft.com/office/powerpoint/2010/main" val="113974808"/>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eneral Conten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p:txBody>
          <a:bodyPr/>
          <a:lstStyle>
            <a:lvl1pPr>
              <a:defRPr b="1" i="0">
                <a:latin typeface="Aleo" pitchFamily="2" charset="77"/>
                <a:ea typeface="Open Sans" panose="020B0606030504020204" pitchFamily="34" charset="0"/>
                <a:cs typeface="Open Sans" panose="020B0606030504020204" pitchFamily="34" charset="0"/>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9A415BB8-D774-B2F2-0625-9BFD606D45DE}"/>
              </a:ext>
            </a:extLst>
          </p:cNvPr>
          <p:cNvSpPr>
            <a:spLocks noGrp="1"/>
          </p:cNvSpPr>
          <p:nvPr>
            <p:ph sz="half" idx="1"/>
          </p:nvPr>
        </p:nvSpPr>
        <p:spPr>
          <a:xfrm>
            <a:off x="447676" y="1304925"/>
            <a:ext cx="5576887" cy="4572000"/>
          </a:xfrm>
        </p:spPr>
        <p:txBody>
          <a:bodyPr/>
          <a:lstStyle>
            <a:lvl1pPr marL="0" indent="0">
              <a:spcBef>
                <a:spcPts val="0"/>
              </a:spcBef>
              <a:spcAft>
                <a:spcPts val="1200"/>
              </a:spcAft>
              <a:buNone/>
              <a:defRPr sz="2000" b="0" i="0">
                <a:latin typeface="Open Sans" panose="020B0606030504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 name="Picture Placeholder 2">
            <a:extLst>
              <a:ext uri="{FF2B5EF4-FFF2-40B4-BE49-F238E27FC236}">
                <a16:creationId xmlns:a16="http://schemas.microsoft.com/office/drawing/2014/main" id="{6DDCFD92-E162-5C0C-839B-143E56BEFA3A}"/>
              </a:ext>
            </a:extLst>
          </p:cNvPr>
          <p:cNvSpPr>
            <a:spLocks noGrp="1"/>
          </p:cNvSpPr>
          <p:nvPr>
            <p:ph type="pic" idx="13"/>
          </p:nvPr>
        </p:nvSpPr>
        <p:spPr>
          <a:xfrm>
            <a:off x="6167439" y="1304925"/>
            <a:ext cx="5586412" cy="4572000"/>
          </a:xfrm>
        </p:spPr>
        <p:txBody>
          <a:bodyPr/>
          <a:lstStyle>
            <a:lvl1pPr marL="0" indent="0">
              <a:buNone/>
              <a:defRPr sz="3200" b="0" i="0">
                <a:latin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Tree>
    <p:extLst>
      <p:ext uri="{BB962C8B-B14F-4D97-AF65-F5344CB8AC3E}">
        <p14:creationId xmlns:p14="http://schemas.microsoft.com/office/powerpoint/2010/main" val="2547189907"/>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E502-03B9-D7B6-502F-4EFCB87069AB}"/>
              </a:ext>
            </a:extLst>
          </p:cNvPr>
          <p:cNvSpPr>
            <a:spLocks noGrp="1"/>
          </p:cNvSpPr>
          <p:nvPr>
            <p:ph type="title"/>
          </p:nvPr>
        </p:nvSpPr>
        <p:spPr>
          <a:xfrm>
            <a:off x="442912" y="365126"/>
            <a:ext cx="11306175" cy="795338"/>
          </a:xfrm>
        </p:spPr>
        <p:txBody>
          <a:bodyPr/>
          <a:lstStyle>
            <a:lvl1pPr>
              <a:defRPr b="1" i="0">
                <a:latin typeface="Aleo" pitchFamily="2" charset="77"/>
                <a:ea typeface="Open Sans" panose="020B0606030504020204" pitchFamily="34" charset="0"/>
                <a:cs typeface="Open Sans" panose="020B0606030504020204" pitchFamily="34" charset="0"/>
              </a:defRPr>
            </a:lvl1p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81987277-49FD-EA23-9BD4-35F69343F2C8}"/>
              </a:ext>
            </a:extLst>
          </p:cNvPr>
          <p:cNvSpPr>
            <a:spLocks noGrp="1"/>
          </p:cNvSpPr>
          <p:nvPr>
            <p:ph type="body" idx="1"/>
          </p:nvPr>
        </p:nvSpPr>
        <p:spPr>
          <a:xfrm>
            <a:off x="442915" y="1329829"/>
            <a:ext cx="5576885" cy="332399"/>
          </a:xfrm>
        </p:spPr>
        <p:txBody>
          <a:bodyPr anchor="t" anchorCtr="0">
            <a:noAutofit/>
          </a:bodyPr>
          <a:lstStyle>
            <a:lvl1pPr marL="0" indent="0">
              <a:buNone/>
              <a:defRPr sz="2000" b="1" i="0">
                <a:solidFill>
                  <a:schemeClr val="accent1"/>
                </a:solidFill>
                <a:latin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F02B2D7A-8F46-3D8F-A818-546E05693798}"/>
              </a:ext>
            </a:extLst>
          </p:cNvPr>
          <p:cNvSpPr>
            <a:spLocks noGrp="1"/>
          </p:cNvSpPr>
          <p:nvPr>
            <p:ph sz="half" idx="2"/>
          </p:nvPr>
        </p:nvSpPr>
        <p:spPr>
          <a:xfrm>
            <a:off x="442912" y="1801690"/>
            <a:ext cx="5581651" cy="4075235"/>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a:extLst>
              <a:ext uri="{FF2B5EF4-FFF2-40B4-BE49-F238E27FC236}">
                <a16:creationId xmlns:a16="http://schemas.microsoft.com/office/drawing/2014/main" id="{F2ED611D-93CA-1928-4333-36A6313AA667}"/>
              </a:ext>
            </a:extLst>
          </p:cNvPr>
          <p:cNvSpPr>
            <a:spLocks noGrp="1"/>
          </p:cNvSpPr>
          <p:nvPr>
            <p:ph type="body" sz="quarter" idx="3"/>
          </p:nvPr>
        </p:nvSpPr>
        <p:spPr>
          <a:xfrm>
            <a:off x="6172202" y="1329829"/>
            <a:ext cx="5576886" cy="332399"/>
          </a:xfrm>
        </p:spPr>
        <p:txBody>
          <a:bodyPr anchor="t" anchorCtr="0">
            <a:noAutofit/>
          </a:bodyPr>
          <a:lstStyle>
            <a:lvl1pPr marL="0" indent="0">
              <a:buNone/>
              <a:defRPr sz="2000" b="1" i="0">
                <a:solidFill>
                  <a:schemeClr val="accent1"/>
                </a:solidFill>
                <a:latin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E1FC088-3FA4-6109-9E65-A6D1A8006B99}"/>
              </a:ext>
            </a:extLst>
          </p:cNvPr>
          <p:cNvSpPr>
            <a:spLocks noGrp="1"/>
          </p:cNvSpPr>
          <p:nvPr>
            <p:ph sz="quarter" idx="4"/>
          </p:nvPr>
        </p:nvSpPr>
        <p:spPr>
          <a:xfrm>
            <a:off x="6172200" y="1801690"/>
            <a:ext cx="5576888" cy="4075235"/>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728528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9AF053-877F-C11A-35C9-B5D6EF6819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8B837253-04F7-BB2D-A840-60E43E3C2525}"/>
              </a:ext>
            </a:extLst>
          </p:cNvPr>
          <p:cNvSpPr/>
          <p:nvPr userDrawn="1"/>
        </p:nvSpPr>
        <p:spPr>
          <a:xfrm>
            <a:off x="0" y="1304926"/>
            <a:ext cx="12192000"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pic>
        <p:nvPicPr>
          <p:cNvPr id="9" name="Picture 8">
            <a:extLst>
              <a:ext uri="{FF2B5EF4-FFF2-40B4-BE49-F238E27FC236}">
                <a16:creationId xmlns:a16="http://schemas.microsoft.com/office/drawing/2014/main" id="{830A6D12-605F-5FF1-FF22-11E76FB8BD6F}"/>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10" name="Picture 9">
            <a:extLst>
              <a:ext uri="{FF2B5EF4-FFF2-40B4-BE49-F238E27FC236}">
                <a16:creationId xmlns:a16="http://schemas.microsoft.com/office/drawing/2014/main" id="{AB1B0F81-5629-4028-8E64-34CE3EBFBEB4}"/>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
        <p:nvSpPr>
          <p:cNvPr id="2" name="Title 1">
            <a:extLst>
              <a:ext uri="{FF2B5EF4-FFF2-40B4-BE49-F238E27FC236}">
                <a16:creationId xmlns:a16="http://schemas.microsoft.com/office/drawing/2014/main" id="{F33687FD-9206-641A-4825-EF345A667C8D}"/>
              </a:ext>
            </a:extLst>
          </p:cNvPr>
          <p:cNvSpPr>
            <a:spLocks noGrp="1"/>
          </p:cNvSpPr>
          <p:nvPr>
            <p:ph type="ctrTitle"/>
          </p:nvPr>
        </p:nvSpPr>
        <p:spPr>
          <a:xfrm>
            <a:off x="442913" y="4326483"/>
            <a:ext cx="11306175" cy="850021"/>
          </a:xfrm>
        </p:spPr>
        <p:txBody>
          <a:bodyPr anchor="t" anchorCtr="0">
            <a:noAutofit/>
          </a:bodyPr>
          <a:lstStyle>
            <a:lvl1pPr algn="l">
              <a:defRPr sz="4400" b="1" i="0" baseline="0">
                <a:solidFill>
                  <a:schemeClr val="bg1"/>
                </a:solidFill>
                <a:latin typeface="Aleo" pitchFamily="2" charset="77"/>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B4AB636-658C-BDB0-8D92-B604E245A35D}"/>
              </a:ext>
            </a:extLst>
          </p:cNvPr>
          <p:cNvSpPr>
            <a:spLocks noGrp="1"/>
          </p:cNvSpPr>
          <p:nvPr>
            <p:ph type="subTitle" idx="1"/>
          </p:nvPr>
        </p:nvSpPr>
        <p:spPr>
          <a:xfrm>
            <a:off x="442913" y="5176504"/>
            <a:ext cx="11306175" cy="394579"/>
          </a:xfrm>
        </p:spPr>
        <p:txBody>
          <a:bodyPr anchor="t" anchorCtr="0">
            <a:noAutofit/>
          </a:bodyPr>
          <a:lstStyle>
            <a:lvl1pPr marL="0" indent="0" algn="l">
              <a:buNone/>
              <a:defRPr sz="1600" b="1" i="0">
                <a:solidFill>
                  <a:schemeClr val="bg1"/>
                </a:solidFill>
                <a:latin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5513539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E5C64-E44D-2E73-233C-1CC18347837F}"/>
              </a:ext>
            </a:extLst>
          </p:cNvPr>
          <p:cNvSpPr>
            <a:spLocks noGrp="1"/>
          </p:cNvSpPr>
          <p:nvPr>
            <p:ph type="title"/>
          </p:nvPr>
        </p:nvSpPr>
        <p:spPr>
          <a:xfrm>
            <a:off x="442913" y="386461"/>
            <a:ext cx="11306175" cy="498598"/>
          </a:xfrm>
        </p:spPr>
        <p:txBody>
          <a:bodyPr/>
          <a:lstStyle>
            <a:lvl1pPr>
              <a:defRPr sz="3200" b="1" i="0">
                <a:latin typeface="Aleo" pitchFamily="2" charset="77"/>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806F9866-A8F6-90CE-F31C-E8533D0DF740}"/>
              </a:ext>
            </a:extLst>
          </p:cNvPr>
          <p:cNvSpPr>
            <a:spLocks noGrp="1"/>
          </p:cNvSpPr>
          <p:nvPr>
            <p:ph idx="1"/>
          </p:nvPr>
        </p:nvSpPr>
        <p:spPr>
          <a:xfrm>
            <a:off x="442913" y="1304925"/>
            <a:ext cx="11306175" cy="4572000"/>
          </a:xfrm>
        </p:spPr>
        <p:txBody>
          <a:bodyPr/>
          <a:lstStyle>
            <a:lvl1pPr>
              <a:defRPr sz="1800" b="0" i="0">
                <a:latin typeface="Open Sans" panose="020B0606030504020204" pitchFamily="34" charset="0"/>
              </a:defRPr>
            </a:lvl1pPr>
            <a:lvl2pPr>
              <a:defRPr sz="1800" b="0" i="0">
                <a:latin typeface="Open Sans" panose="020B0606030504020204" pitchFamily="34" charset="0"/>
              </a:defRPr>
            </a:lvl2pPr>
            <a:lvl3pPr>
              <a:defRPr sz="1800" b="0" i="0">
                <a:latin typeface="Open Sans" panose="020B0606030504020204" pitchFamily="34" charset="0"/>
              </a:defRPr>
            </a:lvl3pPr>
            <a:lvl4pPr>
              <a:defRPr sz="1800" b="0" i="0">
                <a:latin typeface="Open Sans" panose="020B0606030504020204" pitchFamily="34" charset="0"/>
              </a:defRPr>
            </a:lvl4pPr>
            <a:lvl5pPr>
              <a:defRPr sz="1800" b="0" i="0">
                <a:latin typeface="Open Sans" panose="020B060603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146825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9003-4379-3D05-EE46-FB151E8B81BC}"/>
              </a:ext>
            </a:extLst>
          </p:cNvPr>
          <p:cNvSpPr>
            <a:spLocks noGrp="1"/>
          </p:cNvSpPr>
          <p:nvPr>
            <p:ph type="title"/>
          </p:nvPr>
        </p:nvSpPr>
        <p:spPr/>
        <p:txBody>
          <a:bodyPr/>
          <a:lstStyle>
            <a:lvl1pPr>
              <a:defRPr b="1" i="0">
                <a:latin typeface="Aleo" pitchFamily="2" charset="77"/>
                <a:ea typeface="Open Sans" panose="020B0606030504020204" pitchFamily="34" charset="0"/>
                <a:cs typeface="Open Sans" panose="020B0606030504020204" pitchFamily="34" charset="0"/>
              </a:defRPr>
            </a:lvl1pPr>
          </a:lstStyle>
          <a:p>
            <a:r>
              <a:rPr lang="en-GB"/>
              <a:t>Click to edit Master title style</a:t>
            </a:r>
            <a:endParaRPr lang="en-US" dirty="0"/>
          </a:p>
        </p:txBody>
      </p:sp>
    </p:spTree>
    <p:extLst>
      <p:ext uri="{BB962C8B-B14F-4D97-AF65-F5344CB8AC3E}">
        <p14:creationId xmlns:p14="http://schemas.microsoft.com/office/powerpoint/2010/main" val="39920929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0268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687FD-9206-641A-4825-EF345A667C8D}"/>
              </a:ext>
            </a:extLst>
          </p:cNvPr>
          <p:cNvSpPr>
            <a:spLocks noGrp="1"/>
          </p:cNvSpPr>
          <p:nvPr>
            <p:ph type="ctrTitle"/>
          </p:nvPr>
        </p:nvSpPr>
        <p:spPr>
          <a:xfrm>
            <a:off x="442913" y="4326483"/>
            <a:ext cx="11306175" cy="1379411"/>
          </a:xfrm>
        </p:spPr>
        <p:txBody>
          <a:bodyPr anchor="t" anchorCtr="0">
            <a:noAutofit/>
          </a:bodyPr>
          <a:lstStyle>
            <a:lvl1pPr algn="l">
              <a:defRPr sz="4000" b="1" i="0" baseline="0">
                <a:latin typeface="Aleo" pitchFamily="2" charset="77"/>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B4AB636-658C-BDB0-8D92-B604E245A35D}"/>
              </a:ext>
            </a:extLst>
          </p:cNvPr>
          <p:cNvSpPr>
            <a:spLocks noGrp="1"/>
          </p:cNvSpPr>
          <p:nvPr>
            <p:ph type="subTitle" idx="1"/>
          </p:nvPr>
        </p:nvSpPr>
        <p:spPr>
          <a:xfrm>
            <a:off x="442913" y="5176504"/>
            <a:ext cx="11306175" cy="394579"/>
          </a:xfrm>
        </p:spPr>
        <p:txBody>
          <a:bodyPr anchor="t" anchorCtr="0">
            <a:noAutofit/>
          </a:bodyPr>
          <a:lstStyle>
            <a:lvl1pPr marL="0" indent="0" algn="l">
              <a:buNone/>
              <a:defRPr sz="2000" b="1" i="0">
                <a:solidFill>
                  <a:schemeClr val="accent1"/>
                </a:solidFill>
                <a:latin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0593314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Introduction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p:txBody>
          <a:bodyPr/>
          <a:lstStyle>
            <a:lvl1pPr>
              <a:defRPr b="1" i="0">
                <a:latin typeface="Aleo" pitchFamily="2" charset="77"/>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9A415BB8-D774-B2F2-0625-9BFD606D45DE}"/>
              </a:ext>
            </a:extLst>
          </p:cNvPr>
          <p:cNvSpPr>
            <a:spLocks noGrp="1"/>
          </p:cNvSpPr>
          <p:nvPr>
            <p:ph sz="half" idx="1"/>
          </p:nvPr>
        </p:nvSpPr>
        <p:spPr>
          <a:xfrm>
            <a:off x="447676" y="1304926"/>
            <a:ext cx="5576887" cy="4571999"/>
          </a:xfrm>
        </p:spPr>
        <p:txBody>
          <a:bodyPr/>
          <a:lstStyle>
            <a:lvl1pPr marL="0" indent="0">
              <a:spcBef>
                <a:spcPts val="0"/>
              </a:spcBef>
              <a:spcAft>
                <a:spcPts val="600"/>
              </a:spcAft>
              <a:buNone/>
              <a:defRPr sz="1800" b="0" i="0" baseline="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4" name="Content Placeholder 3">
            <a:extLst>
              <a:ext uri="{FF2B5EF4-FFF2-40B4-BE49-F238E27FC236}">
                <a16:creationId xmlns:a16="http://schemas.microsoft.com/office/drawing/2014/main" id="{DD52245B-6045-F907-FC84-E6722A4209FC}"/>
              </a:ext>
            </a:extLst>
          </p:cNvPr>
          <p:cNvSpPr>
            <a:spLocks noGrp="1"/>
          </p:cNvSpPr>
          <p:nvPr>
            <p:ph sz="half" idx="2"/>
          </p:nvPr>
        </p:nvSpPr>
        <p:spPr>
          <a:xfrm>
            <a:off x="6172200" y="1304926"/>
            <a:ext cx="5576888" cy="4572000"/>
          </a:xfrm>
        </p:spPr>
        <p:txBody>
          <a:bodyPr/>
          <a:lstStyle>
            <a:lvl1pPr marL="0" indent="0">
              <a:spcBef>
                <a:spcPts val="0"/>
              </a:spcBef>
              <a:spcAft>
                <a:spcPts val="600"/>
              </a:spcAft>
              <a:buNone/>
              <a:defRPr sz="1800" b="0" i="0" baseline="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Tree>
    <p:extLst>
      <p:ext uri="{BB962C8B-B14F-4D97-AF65-F5344CB8AC3E}">
        <p14:creationId xmlns:p14="http://schemas.microsoft.com/office/powerpoint/2010/main" val="1797300936"/>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ction Full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687FD-9206-641A-4825-EF345A667C8D}"/>
              </a:ext>
            </a:extLst>
          </p:cNvPr>
          <p:cNvSpPr>
            <a:spLocks noGrp="1"/>
          </p:cNvSpPr>
          <p:nvPr>
            <p:ph type="ctrTitle"/>
          </p:nvPr>
        </p:nvSpPr>
        <p:spPr>
          <a:xfrm>
            <a:off x="442914" y="2420938"/>
            <a:ext cx="5581650" cy="1379411"/>
          </a:xfrm>
        </p:spPr>
        <p:txBody>
          <a:bodyPr anchor="t" anchorCtr="0">
            <a:noAutofit/>
          </a:bodyPr>
          <a:lstStyle>
            <a:lvl1pPr algn="l">
              <a:defRPr sz="4000" b="1" i="0">
                <a:latin typeface="Aleo" pitchFamily="2" charset="77"/>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37533619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596DE5-560D-7AB7-46AD-DBCE8F389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0414"/>
            <a:ext cx="12236072" cy="6858000"/>
          </a:xfrm>
          <a:prstGeom prst="rect">
            <a:avLst/>
          </a:prstGeom>
        </p:spPr>
      </p:pic>
      <p:sp>
        <p:nvSpPr>
          <p:cNvPr id="5" name="Rectangle 4">
            <a:extLst>
              <a:ext uri="{FF2B5EF4-FFF2-40B4-BE49-F238E27FC236}">
                <a16:creationId xmlns:a16="http://schemas.microsoft.com/office/drawing/2014/main" id="{C34D1AF8-A379-117B-7C6B-DF07E916E281}"/>
              </a:ext>
            </a:extLst>
          </p:cNvPr>
          <p:cNvSpPr/>
          <p:nvPr userDrawn="1"/>
        </p:nvSpPr>
        <p:spPr>
          <a:xfrm>
            <a:off x="0" y="1304926"/>
            <a:ext cx="12192000"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pic>
        <p:nvPicPr>
          <p:cNvPr id="9" name="Picture 8">
            <a:extLst>
              <a:ext uri="{FF2B5EF4-FFF2-40B4-BE49-F238E27FC236}">
                <a16:creationId xmlns:a16="http://schemas.microsoft.com/office/drawing/2014/main" id="{830A6D12-605F-5FF1-FF22-11E76FB8BD6F}"/>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10" name="Picture 9">
            <a:extLst>
              <a:ext uri="{FF2B5EF4-FFF2-40B4-BE49-F238E27FC236}">
                <a16:creationId xmlns:a16="http://schemas.microsoft.com/office/drawing/2014/main" id="{AB1B0F81-5629-4028-8E64-34CE3EBFBEB4}"/>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
        <p:nvSpPr>
          <p:cNvPr id="2" name="Title 1">
            <a:extLst>
              <a:ext uri="{FF2B5EF4-FFF2-40B4-BE49-F238E27FC236}">
                <a16:creationId xmlns:a16="http://schemas.microsoft.com/office/drawing/2014/main" id="{F33687FD-9206-641A-4825-EF345A667C8D}"/>
              </a:ext>
            </a:extLst>
          </p:cNvPr>
          <p:cNvSpPr>
            <a:spLocks noGrp="1"/>
          </p:cNvSpPr>
          <p:nvPr>
            <p:ph type="ctrTitle"/>
          </p:nvPr>
        </p:nvSpPr>
        <p:spPr>
          <a:xfrm>
            <a:off x="442913" y="4326483"/>
            <a:ext cx="11306175" cy="850021"/>
          </a:xfrm>
        </p:spPr>
        <p:txBody>
          <a:bodyPr anchor="t" anchorCtr="0">
            <a:noAutofit/>
          </a:bodyPr>
          <a:lstStyle>
            <a:lvl1pPr algn="l">
              <a:defRPr sz="4400" b="1" i="0" baseline="0">
                <a:solidFill>
                  <a:schemeClr val="bg1"/>
                </a:solidFill>
                <a:latin typeface="Aleo" pitchFamily="2" charset="77"/>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B4AB636-658C-BDB0-8D92-B604E245A35D}"/>
              </a:ext>
            </a:extLst>
          </p:cNvPr>
          <p:cNvSpPr>
            <a:spLocks noGrp="1"/>
          </p:cNvSpPr>
          <p:nvPr>
            <p:ph type="subTitle" idx="1"/>
          </p:nvPr>
        </p:nvSpPr>
        <p:spPr>
          <a:xfrm>
            <a:off x="442913" y="5176504"/>
            <a:ext cx="11306175" cy="394579"/>
          </a:xfrm>
        </p:spPr>
        <p:txBody>
          <a:bodyPr anchor="t" anchorCtr="0">
            <a:noAutofit/>
          </a:bodyPr>
          <a:lstStyle>
            <a:lvl1pPr marL="0" indent="0" algn="l">
              <a:buNone/>
              <a:defRPr sz="1600" b="1" i="0">
                <a:solidFill>
                  <a:schemeClr val="bg1"/>
                </a:solidFill>
                <a:latin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1110346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3BB529-615D-99C3-20F3-A0A54277F4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3200" cy="6858000"/>
          </a:xfrm>
          <a:prstGeom prst="rect">
            <a:avLst/>
          </a:prstGeom>
        </p:spPr>
      </p:pic>
      <p:sp>
        <p:nvSpPr>
          <p:cNvPr id="4" name="Rectangle 3">
            <a:extLst>
              <a:ext uri="{FF2B5EF4-FFF2-40B4-BE49-F238E27FC236}">
                <a16:creationId xmlns:a16="http://schemas.microsoft.com/office/drawing/2014/main" id="{71C93B7E-4592-5004-53FF-A142E08FB55C}"/>
              </a:ext>
            </a:extLst>
          </p:cNvPr>
          <p:cNvSpPr/>
          <p:nvPr userDrawn="1"/>
        </p:nvSpPr>
        <p:spPr>
          <a:xfrm>
            <a:off x="0" y="1304926"/>
            <a:ext cx="12192000"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pic>
        <p:nvPicPr>
          <p:cNvPr id="9" name="Picture 8">
            <a:extLst>
              <a:ext uri="{FF2B5EF4-FFF2-40B4-BE49-F238E27FC236}">
                <a16:creationId xmlns:a16="http://schemas.microsoft.com/office/drawing/2014/main" id="{830A6D12-605F-5FF1-FF22-11E76FB8BD6F}"/>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10" name="Picture 9">
            <a:extLst>
              <a:ext uri="{FF2B5EF4-FFF2-40B4-BE49-F238E27FC236}">
                <a16:creationId xmlns:a16="http://schemas.microsoft.com/office/drawing/2014/main" id="{AB1B0F81-5629-4028-8E64-34CE3EBFBEB4}"/>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
        <p:nvSpPr>
          <p:cNvPr id="2" name="Title 1">
            <a:extLst>
              <a:ext uri="{FF2B5EF4-FFF2-40B4-BE49-F238E27FC236}">
                <a16:creationId xmlns:a16="http://schemas.microsoft.com/office/drawing/2014/main" id="{F33687FD-9206-641A-4825-EF345A667C8D}"/>
              </a:ext>
            </a:extLst>
          </p:cNvPr>
          <p:cNvSpPr>
            <a:spLocks noGrp="1"/>
          </p:cNvSpPr>
          <p:nvPr>
            <p:ph type="ctrTitle"/>
          </p:nvPr>
        </p:nvSpPr>
        <p:spPr>
          <a:xfrm>
            <a:off x="442913" y="4326483"/>
            <a:ext cx="11306175" cy="850021"/>
          </a:xfrm>
        </p:spPr>
        <p:txBody>
          <a:bodyPr anchor="t" anchorCtr="0">
            <a:noAutofit/>
          </a:bodyPr>
          <a:lstStyle>
            <a:lvl1pPr algn="l">
              <a:defRPr sz="4400" b="1" i="0" baseline="0">
                <a:solidFill>
                  <a:schemeClr val="bg1"/>
                </a:solidFill>
                <a:latin typeface="Aleo" pitchFamily="2" charset="77"/>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B4AB636-658C-BDB0-8D92-B604E245A35D}"/>
              </a:ext>
            </a:extLst>
          </p:cNvPr>
          <p:cNvSpPr>
            <a:spLocks noGrp="1"/>
          </p:cNvSpPr>
          <p:nvPr>
            <p:ph type="subTitle" idx="1"/>
          </p:nvPr>
        </p:nvSpPr>
        <p:spPr>
          <a:xfrm>
            <a:off x="442913" y="5176504"/>
            <a:ext cx="11306175" cy="394579"/>
          </a:xfrm>
        </p:spPr>
        <p:txBody>
          <a:bodyPr anchor="t" anchorCtr="0">
            <a:noAutofit/>
          </a:bodyPr>
          <a:lstStyle>
            <a:lvl1pPr marL="0" indent="0" algn="l">
              <a:buNone/>
              <a:defRPr sz="1600" b="1" i="0">
                <a:solidFill>
                  <a:schemeClr val="bg1"/>
                </a:solidFill>
                <a:latin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6079760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3BB529-615D-99C3-20F3-A0A54277F4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3200" cy="6858000"/>
          </a:xfrm>
          <a:prstGeom prst="rect">
            <a:avLst/>
          </a:prstGeom>
        </p:spPr>
      </p:pic>
      <p:sp>
        <p:nvSpPr>
          <p:cNvPr id="4" name="Rectangle 3">
            <a:extLst>
              <a:ext uri="{FF2B5EF4-FFF2-40B4-BE49-F238E27FC236}">
                <a16:creationId xmlns:a16="http://schemas.microsoft.com/office/drawing/2014/main" id="{F2A33A4C-E8E3-C327-473C-B39CBB8F5E25}"/>
              </a:ext>
            </a:extLst>
          </p:cNvPr>
          <p:cNvSpPr/>
          <p:nvPr userDrawn="1"/>
        </p:nvSpPr>
        <p:spPr>
          <a:xfrm>
            <a:off x="0" y="1304926"/>
            <a:ext cx="12192000"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pic>
        <p:nvPicPr>
          <p:cNvPr id="9" name="Picture 8">
            <a:extLst>
              <a:ext uri="{FF2B5EF4-FFF2-40B4-BE49-F238E27FC236}">
                <a16:creationId xmlns:a16="http://schemas.microsoft.com/office/drawing/2014/main" id="{830A6D12-605F-5FF1-FF22-11E76FB8BD6F}"/>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10" name="Picture 9">
            <a:extLst>
              <a:ext uri="{FF2B5EF4-FFF2-40B4-BE49-F238E27FC236}">
                <a16:creationId xmlns:a16="http://schemas.microsoft.com/office/drawing/2014/main" id="{AB1B0F81-5629-4028-8E64-34CE3EBFBEB4}"/>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
        <p:nvSpPr>
          <p:cNvPr id="2" name="Title 1">
            <a:extLst>
              <a:ext uri="{FF2B5EF4-FFF2-40B4-BE49-F238E27FC236}">
                <a16:creationId xmlns:a16="http://schemas.microsoft.com/office/drawing/2014/main" id="{F33687FD-9206-641A-4825-EF345A667C8D}"/>
              </a:ext>
            </a:extLst>
          </p:cNvPr>
          <p:cNvSpPr>
            <a:spLocks noGrp="1"/>
          </p:cNvSpPr>
          <p:nvPr>
            <p:ph type="ctrTitle"/>
          </p:nvPr>
        </p:nvSpPr>
        <p:spPr>
          <a:xfrm>
            <a:off x="442913" y="4326483"/>
            <a:ext cx="11306175" cy="850021"/>
          </a:xfrm>
        </p:spPr>
        <p:txBody>
          <a:bodyPr anchor="t" anchorCtr="0">
            <a:noAutofit/>
          </a:bodyPr>
          <a:lstStyle>
            <a:lvl1pPr algn="l">
              <a:defRPr sz="4400" b="1" i="0" baseline="0">
                <a:solidFill>
                  <a:schemeClr val="bg1"/>
                </a:solidFill>
                <a:latin typeface="Aleo" pitchFamily="2" charset="77"/>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B4AB636-658C-BDB0-8D92-B604E245A35D}"/>
              </a:ext>
            </a:extLst>
          </p:cNvPr>
          <p:cNvSpPr>
            <a:spLocks noGrp="1"/>
          </p:cNvSpPr>
          <p:nvPr>
            <p:ph type="subTitle" idx="1"/>
          </p:nvPr>
        </p:nvSpPr>
        <p:spPr>
          <a:xfrm>
            <a:off x="442913" y="5176504"/>
            <a:ext cx="11306175" cy="394579"/>
          </a:xfrm>
        </p:spPr>
        <p:txBody>
          <a:bodyPr anchor="t" anchorCtr="0">
            <a:noAutofit/>
          </a:bodyPr>
          <a:lstStyle>
            <a:lvl1pPr marL="0" indent="0" algn="l">
              <a:buNone/>
              <a:defRPr sz="1600" b="1" i="0">
                <a:solidFill>
                  <a:schemeClr val="bg1"/>
                </a:solidFill>
                <a:latin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8675896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 Imag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6DDCFD92-E162-5C0C-839B-143E56BEFA3A}"/>
              </a:ext>
            </a:extLst>
          </p:cNvPr>
          <p:cNvSpPr>
            <a:spLocks noGrp="1"/>
          </p:cNvSpPr>
          <p:nvPr>
            <p:ph type="pic" idx="13"/>
          </p:nvPr>
        </p:nvSpPr>
        <p:spPr>
          <a:xfrm>
            <a:off x="6167438" y="0"/>
            <a:ext cx="6024561" cy="6857999"/>
          </a:xfrm>
        </p:spPr>
        <p:txBody>
          <a:bodyPr/>
          <a:lstStyle>
            <a:lvl1pPr marL="0" indent="0">
              <a:buNone/>
              <a:defRPr sz="3200" b="0" i="0">
                <a:latin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a:xfrm>
            <a:off x="442913" y="2420938"/>
            <a:ext cx="5581649" cy="1389062"/>
          </a:xfrm>
        </p:spPr>
        <p:txBody>
          <a:bodyPr/>
          <a:lstStyle>
            <a:lvl1pPr>
              <a:defRPr sz="4000" b="1" i="0">
                <a:latin typeface="Aleo" pitchFamily="2" charset="77"/>
                <a:ea typeface="Open Sans" panose="020B0606030504020204" pitchFamily="34" charset="0"/>
                <a:cs typeface="Open Sans" panose="020B0606030504020204" pitchFamily="34" charset="0"/>
              </a:defRPr>
            </a:lvl1pPr>
          </a:lstStyle>
          <a:p>
            <a:r>
              <a:rPr lang="en-GB"/>
              <a:t>Click to edit Master title style</a:t>
            </a:r>
            <a:endParaRPr lang="en-US" dirty="0"/>
          </a:p>
        </p:txBody>
      </p:sp>
    </p:spTree>
    <p:extLst>
      <p:ext uri="{BB962C8B-B14F-4D97-AF65-F5344CB8AC3E}">
        <p14:creationId xmlns:p14="http://schemas.microsoft.com/office/powerpoint/2010/main" val="145046077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 Image">
    <p:spTree>
      <p:nvGrpSpPr>
        <p:cNvPr id="1" name=""/>
        <p:cNvGrpSpPr/>
        <p:nvPr/>
      </p:nvGrpSpPr>
      <p:grpSpPr>
        <a:xfrm>
          <a:off x="0" y="0"/>
          <a:ext cx="0" cy="0"/>
          <a:chOff x="0" y="0"/>
          <a:chExt cx="0" cy="0"/>
        </a:xfrm>
      </p:grpSpPr>
      <p:pic>
        <p:nvPicPr>
          <p:cNvPr id="3" name="Picture Placeholder 4" descr="A picture containing person&#10;&#10;Description automatically generated">
            <a:extLst>
              <a:ext uri="{FF2B5EF4-FFF2-40B4-BE49-F238E27FC236}">
                <a16:creationId xmlns:a16="http://schemas.microsoft.com/office/drawing/2014/main" id="{339D68C1-B058-4B9B-71A3-C62B108FED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6167438" y="0"/>
            <a:ext cx="6024561" cy="6857999"/>
          </a:xfrm>
          <a:prstGeom prst="rect">
            <a:avLst/>
          </a:prstGeom>
        </p:spPr>
      </p:pic>
      <p:sp>
        <p:nvSpPr>
          <p:cNvPr id="5" name="Rectangle 4">
            <a:extLst>
              <a:ext uri="{FF2B5EF4-FFF2-40B4-BE49-F238E27FC236}">
                <a16:creationId xmlns:a16="http://schemas.microsoft.com/office/drawing/2014/main" id="{E5B8C302-E1E6-D57B-9221-242BE0F1748D}"/>
              </a:ext>
            </a:extLst>
          </p:cNvPr>
          <p:cNvSpPr/>
          <p:nvPr userDrawn="1"/>
        </p:nvSpPr>
        <p:spPr>
          <a:xfrm>
            <a:off x="6167438" y="1304926"/>
            <a:ext cx="6024562"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a:xfrm>
            <a:off x="442913" y="2420938"/>
            <a:ext cx="5581649" cy="1389062"/>
          </a:xfrm>
        </p:spPr>
        <p:txBody>
          <a:bodyPr/>
          <a:lstStyle>
            <a:lvl1pPr>
              <a:defRPr sz="4000" b="1" i="0">
                <a:latin typeface="Aleo" pitchFamily="2" charset="77"/>
                <a:ea typeface="Open Sans" panose="020B0606030504020204" pitchFamily="34" charset="0"/>
                <a:cs typeface="Open Sans" panose="020B0606030504020204" pitchFamily="34" charset="0"/>
              </a:defRPr>
            </a:lvl1pPr>
          </a:lstStyle>
          <a:p>
            <a:r>
              <a:rPr lang="en-GB"/>
              <a:t>Click to edit Master title style</a:t>
            </a:r>
            <a:endParaRPr lang="en-US" dirty="0"/>
          </a:p>
        </p:txBody>
      </p:sp>
      <p:pic>
        <p:nvPicPr>
          <p:cNvPr id="6" name="Picture 5">
            <a:extLst>
              <a:ext uri="{FF2B5EF4-FFF2-40B4-BE49-F238E27FC236}">
                <a16:creationId xmlns:a16="http://schemas.microsoft.com/office/drawing/2014/main" id="{598D41EE-FE66-2CFE-0FE6-929428E63DF9}"/>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7" name="Picture 6">
            <a:extLst>
              <a:ext uri="{FF2B5EF4-FFF2-40B4-BE49-F238E27FC236}">
                <a16:creationId xmlns:a16="http://schemas.microsoft.com/office/drawing/2014/main" id="{469866CE-250D-EF16-8A26-C4DAD892608F}"/>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Tree>
    <p:extLst>
      <p:ext uri="{BB962C8B-B14F-4D97-AF65-F5344CB8AC3E}">
        <p14:creationId xmlns:p14="http://schemas.microsoft.com/office/powerpoint/2010/main" val="152613136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5234F2-7B27-51D8-E239-D98B0991D161}"/>
              </a:ext>
            </a:extLst>
          </p:cNvPr>
          <p:cNvSpPr>
            <a:spLocks noGrp="1"/>
          </p:cNvSpPr>
          <p:nvPr>
            <p:ph type="title"/>
          </p:nvPr>
        </p:nvSpPr>
        <p:spPr>
          <a:xfrm>
            <a:off x="442913" y="386461"/>
            <a:ext cx="11306175" cy="443198"/>
          </a:xfrm>
          <a:prstGeom prst="rect">
            <a:avLst/>
          </a:prstGeom>
        </p:spPr>
        <p:txBody>
          <a:bodyPr vert="horz" wrap="square" lIns="0" tIns="0" rIns="0" bIns="0" rtlCol="0" anchor="t" anchorCtr="0">
            <a:no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CAA8C2D-169C-E52C-3557-31230280A05F}"/>
              </a:ext>
            </a:extLst>
          </p:cNvPr>
          <p:cNvSpPr>
            <a:spLocks noGrp="1"/>
          </p:cNvSpPr>
          <p:nvPr>
            <p:ph type="body" idx="1"/>
          </p:nvPr>
        </p:nvSpPr>
        <p:spPr>
          <a:xfrm>
            <a:off x="442913" y="1304925"/>
            <a:ext cx="11306175" cy="4572000"/>
          </a:xfrm>
          <a:prstGeom prst="rect">
            <a:avLst/>
          </a:prstGeom>
        </p:spPr>
        <p:txBody>
          <a:bodyPr vert="horz" wrap="square" lIns="0" tIns="0" rIns="0" bIns="0" rtlCol="0" anchor="t" anchorCtr="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a:extLst>
              <a:ext uri="{FF2B5EF4-FFF2-40B4-BE49-F238E27FC236}">
                <a16:creationId xmlns:a16="http://schemas.microsoft.com/office/drawing/2014/main" id="{4227DD46-8F99-5C39-FB91-BB137E881876}"/>
              </a:ext>
            </a:extLst>
          </p:cNvPr>
          <p:cNvPicPr>
            <a:picLocks/>
          </p:cNvPicPr>
          <p:nvPr/>
        </p:nvPicPr>
        <p:blipFill>
          <a:blip r:embed="rId47"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5" name="Picture 4" descr="A logo with blue and green text&#10;&#10;Description automatically generated">
            <a:extLst>
              <a:ext uri="{FF2B5EF4-FFF2-40B4-BE49-F238E27FC236}">
                <a16:creationId xmlns:a16="http://schemas.microsoft.com/office/drawing/2014/main" id="{8AAB49FE-EF35-A517-2258-3D06DFB8E759}"/>
              </a:ext>
            </a:extLst>
          </p:cNvPr>
          <p:cNvPicPr>
            <a:picLocks noChangeAspect="1"/>
          </p:cNvPicPr>
          <p:nvPr/>
        </p:nvPicPr>
        <p:blipFill>
          <a:blip r:embed="rId48" cstate="screen">
            <a:extLst>
              <a:ext uri="{28A0092B-C50C-407E-A947-70E740481C1C}">
                <a14:useLocalDpi xmlns:a14="http://schemas.microsoft.com/office/drawing/2010/main" val="0"/>
              </a:ext>
            </a:extLst>
          </a:blip>
          <a:stretch>
            <a:fillRect/>
          </a:stretch>
        </p:blipFill>
        <p:spPr>
          <a:xfrm>
            <a:off x="10083452" y="5756359"/>
            <a:ext cx="1844588" cy="948646"/>
          </a:xfrm>
          <a:prstGeom prst="rect">
            <a:avLst/>
          </a:prstGeom>
        </p:spPr>
      </p:pic>
      <p:pic>
        <p:nvPicPr>
          <p:cNvPr id="6" name="Picture 5">
            <a:extLst>
              <a:ext uri="{FF2B5EF4-FFF2-40B4-BE49-F238E27FC236}">
                <a16:creationId xmlns:a16="http://schemas.microsoft.com/office/drawing/2014/main" id="{D5286DAC-282D-B169-6981-88686FCA616A}"/>
              </a:ext>
            </a:extLst>
          </p:cNvPr>
          <p:cNvPicPr>
            <a:picLocks/>
          </p:cNvPicPr>
          <p:nvPr userDrawn="1"/>
        </p:nvPicPr>
        <p:blipFill>
          <a:blip r:embed="rId47"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7" name="Picture 6" descr="A logo with blue and green text&#10;&#10;Description automatically generated">
            <a:extLst>
              <a:ext uri="{FF2B5EF4-FFF2-40B4-BE49-F238E27FC236}">
                <a16:creationId xmlns:a16="http://schemas.microsoft.com/office/drawing/2014/main" id="{E9C00091-2D2A-D72A-D9D5-76ACCE922F3F}"/>
              </a:ext>
            </a:extLst>
          </p:cNvPr>
          <p:cNvPicPr>
            <a:picLocks noChangeAspect="1"/>
          </p:cNvPicPr>
          <p:nvPr userDrawn="1"/>
        </p:nvPicPr>
        <p:blipFill>
          <a:blip r:embed="rId48" cstate="screen">
            <a:extLst>
              <a:ext uri="{28A0092B-C50C-407E-A947-70E740481C1C}">
                <a14:useLocalDpi xmlns:a14="http://schemas.microsoft.com/office/drawing/2010/main" val="0"/>
              </a:ext>
            </a:extLst>
          </a:blip>
          <a:stretch>
            <a:fillRect/>
          </a:stretch>
        </p:blipFill>
        <p:spPr>
          <a:xfrm>
            <a:off x="10083452" y="5756359"/>
            <a:ext cx="1844588" cy="948646"/>
          </a:xfrm>
          <a:prstGeom prst="rect">
            <a:avLst/>
          </a:prstGeom>
        </p:spPr>
      </p:pic>
    </p:spTree>
    <p:extLst>
      <p:ext uri="{BB962C8B-B14F-4D97-AF65-F5344CB8AC3E}">
        <p14:creationId xmlns:p14="http://schemas.microsoft.com/office/powerpoint/2010/main" val="2550211403"/>
      </p:ext>
    </p:extLst>
  </p:cSld>
  <p:clrMap bg1="lt1" tx1="dk1" bg2="lt2" tx2="dk2" accent1="accent1" accent2="accent2" accent3="accent3" accent4="accent4" accent5="accent5" accent6="accent6" hlink="hlink" folHlink="folHlink"/>
  <p:sldLayoutIdLst>
    <p:sldLayoutId id="2147483720" r:id="rId1"/>
    <p:sldLayoutId id="2147483686" r:id="rId2"/>
    <p:sldLayoutId id="2147483698" r:id="rId3"/>
    <p:sldLayoutId id="2147483699" r:id="rId4"/>
    <p:sldLayoutId id="2147483700" r:id="rId5"/>
    <p:sldLayoutId id="2147483701" r:id="rId6"/>
    <p:sldLayoutId id="2147483721" r:id="rId7"/>
    <p:sldLayoutId id="2147483688" r:id="rId8"/>
    <p:sldLayoutId id="2147483702" r:id="rId9"/>
    <p:sldLayoutId id="2147483703" r:id="rId10"/>
    <p:sldLayoutId id="2147483704" r:id="rId11"/>
    <p:sldLayoutId id="2147483705" r:id="rId12"/>
    <p:sldLayoutId id="2147483724" r:id="rId13"/>
    <p:sldLayoutId id="2147483726" r:id="rId14"/>
    <p:sldLayoutId id="2147483689" r:id="rId15"/>
    <p:sldLayoutId id="2147483706" r:id="rId16"/>
    <p:sldLayoutId id="2147483707" r:id="rId17"/>
    <p:sldLayoutId id="2147483708" r:id="rId18"/>
    <p:sldLayoutId id="2147483709" r:id="rId19"/>
    <p:sldLayoutId id="2147483710" r:id="rId20"/>
    <p:sldLayoutId id="2147483722" r:id="rId21"/>
    <p:sldLayoutId id="2147483690" r:id="rId22"/>
    <p:sldLayoutId id="2147483711" r:id="rId23"/>
    <p:sldLayoutId id="2147483713" r:id="rId24"/>
    <p:sldLayoutId id="2147483712" r:id="rId25"/>
    <p:sldLayoutId id="2147483714" r:id="rId26"/>
    <p:sldLayoutId id="2147483725" r:id="rId27"/>
    <p:sldLayoutId id="2147483728" r:id="rId28"/>
    <p:sldLayoutId id="2147483692" r:id="rId29"/>
    <p:sldLayoutId id="2147483715" r:id="rId30"/>
    <p:sldLayoutId id="2147483717" r:id="rId31"/>
    <p:sldLayoutId id="2147483718" r:id="rId32"/>
    <p:sldLayoutId id="2147483719" r:id="rId33"/>
    <p:sldLayoutId id="2147483723" r:id="rId34"/>
    <p:sldLayoutId id="2147483727" r:id="rId35"/>
    <p:sldLayoutId id="2147483687" r:id="rId36"/>
    <p:sldLayoutId id="2147483691" r:id="rId37"/>
    <p:sldLayoutId id="2147483693" r:id="rId38"/>
    <p:sldLayoutId id="2147483694" r:id="rId39"/>
    <p:sldLayoutId id="2147483695" r:id="rId40"/>
    <p:sldLayoutId id="2147483696" r:id="rId41"/>
    <p:sldLayoutId id="2147483697" r:id="rId42"/>
    <p:sldLayoutId id="2147483649" r:id="rId43"/>
    <p:sldLayoutId id="2147483677" r:id="rId44"/>
    <p:sldLayoutId id="2147483684" r:id="rId45"/>
  </p:sldLayoutIdLst>
  <p:txStyles>
    <p:titleStyle>
      <a:lvl1pPr algn="l" defTabSz="914400" rtl="0" eaLnBrk="1" latinLnBrk="0" hangingPunct="1">
        <a:lnSpc>
          <a:spcPct val="90000"/>
        </a:lnSpc>
        <a:spcBef>
          <a:spcPct val="0"/>
        </a:spcBef>
        <a:buNone/>
        <a:defRPr sz="3400" b="1" i="0" kern="1200" baseline="0">
          <a:solidFill>
            <a:schemeClr val="accent1"/>
          </a:solidFill>
          <a:latin typeface="Aleo" pitchFamily="2" charset="77"/>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00000"/>
        </a:lnSpc>
        <a:spcBef>
          <a:spcPts val="1000"/>
        </a:spcBef>
        <a:spcAft>
          <a:spcPts val="600"/>
        </a:spcAft>
        <a:buClr>
          <a:schemeClr val="accent2"/>
        </a:buClr>
        <a:buFont typeface="Arial" panose="020B0604020202020204" pitchFamily="34" charset="0"/>
        <a:buChar char="•"/>
        <a:defRPr sz="1800" b="0" i="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100000"/>
        </a:lnSpc>
        <a:spcBef>
          <a:spcPts val="500"/>
        </a:spcBef>
        <a:spcAft>
          <a:spcPts val="600"/>
        </a:spcAft>
        <a:buClr>
          <a:schemeClr val="accent2"/>
        </a:buClr>
        <a:buFont typeface="Arial" panose="020B0604020202020204" pitchFamily="34" charset="0"/>
        <a:buChar char="•"/>
        <a:defRPr sz="1800" b="0" i="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100000"/>
        </a:lnSpc>
        <a:spcBef>
          <a:spcPts val="500"/>
        </a:spcBef>
        <a:spcAft>
          <a:spcPts val="600"/>
        </a:spcAft>
        <a:buClr>
          <a:schemeClr val="accent2"/>
        </a:buClr>
        <a:buFont typeface="Arial" panose="020B0604020202020204" pitchFamily="34" charset="0"/>
        <a:buChar char="•"/>
        <a:defRPr sz="1800" b="0" i="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100000"/>
        </a:lnSpc>
        <a:spcBef>
          <a:spcPts val="500"/>
        </a:spcBef>
        <a:spcAft>
          <a:spcPts val="600"/>
        </a:spcAft>
        <a:buClr>
          <a:schemeClr val="accent2"/>
        </a:buClr>
        <a:buFont typeface="Arial" panose="020B0604020202020204" pitchFamily="34" charset="0"/>
        <a:buChar char="•"/>
        <a:defRPr sz="1800" b="0" i="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100000"/>
        </a:lnSpc>
        <a:spcBef>
          <a:spcPts val="500"/>
        </a:spcBef>
        <a:spcAft>
          <a:spcPts val="600"/>
        </a:spcAft>
        <a:buClr>
          <a:schemeClr val="accent2"/>
        </a:buClr>
        <a:buFont typeface="Arial" panose="020B0604020202020204" pitchFamily="34" charset="0"/>
        <a:buChar char="•"/>
        <a:defRPr sz="1800" b="0" i="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279" userDrawn="1">
          <p15:clr>
            <a:srgbClr val="F26B43"/>
          </p15:clr>
        </p15:guide>
        <p15:guide id="12" orient="horz" pos="278" userDrawn="1">
          <p15:clr>
            <a:srgbClr val="F26B43"/>
          </p15:clr>
        </p15:guide>
        <p15:guide id="13" pos="7401" userDrawn="1">
          <p15:clr>
            <a:srgbClr val="F26B43"/>
          </p15:clr>
        </p15:guide>
        <p15:guide id="14" orient="horz" pos="3702" userDrawn="1">
          <p15:clr>
            <a:srgbClr val="F26B43"/>
          </p15:clr>
        </p15:guide>
        <p15:guide id="15" pos="3840" userDrawn="1">
          <p15:clr>
            <a:srgbClr val="F26B43"/>
          </p15:clr>
        </p15:guide>
        <p15:guide id="16" pos="3795" userDrawn="1">
          <p15:clr>
            <a:srgbClr val="F26B43"/>
          </p15:clr>
        </p15:guide>
        <p15:guide id="17" pos="3885" userDrawn="1">
          <p15:clr>
            <a:srgbClr val="F26B43"/>
          </p15:clr>
        </p15:guide>
        <p15:guide id="18" orient="horz" pos="822" userDrawn="1">
          <p15:clr>
            <a:srgbClr val="F26B43"/>
          </p15:clr>
        </p15:guide>
        <p15:guide id="19" orient="horz" pos="1525" userDrawn="1">
          <p15:clr>
            <a:srgbClr val="F26B43"/>
          </p15:clr>
        </p15:guide>
        <p15:guide id="20" orient="horz" pos="411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nice.org.uk/guidance/ta694" TargetMode="External"/><Relationship Id="rId2" Type="http://schemas.openxmlformats.org/officeDocument/2006/relationships/hyperlink" Target="https://www.nice.org.uk/guidance/ta385" TargetMode="External"/><Relationship Id="rId1" Type="http://schemas.openxmlformats.org/officeDocument/2006/relationships/slideLayout" Target="../slideLayouts/slideLayout36.xml"/><Relationship Id="rId5" Type="http://schemas.openxmlformats.org/officeDocument/2006/relationships/hyperlink" Target="https://www.medicines.org.uk/emc/product/4366/smpc#gref" TargetMode="External"/><Relationship Id="rId4" Type="http://schemas.openxmlformats.org/officeDocument/2006/relationships/hyperlink" Target="https://www.medicines.org.uk/emc/product/5274/smpc#gre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ice.org.uk/guidance/ta385" TargetMode="External"/><Relationship Id="rId7" Type="http://schemas.openxmlformats.org/officeDocument/2006/relationships/hyperlink" Target="https://www.nice.org.uk/guidance/ta393" TargetMode="External"/><Relationship Id="rId2" Type="http://schemas.openxmlformats.org/officeDocument/2006/relationships/hyperlink" Target="https://www.england.nhs.uk/aac/publication/statin-intolerance-pathway/" TargetMode="External"/><Relationship Id="rId1" Type="http://schemas.openxmlformats.org/officeDocument/2006/relationships/slideLayout" Target="../slideLayouts/slideLayout36.xml"/><Relationship Id="rId6" Type="http://schemas.openxmlformats.org/officeDocument/2006/relationships/hyperlink" Target="https://www.nice.org.uk/guidance/ta394" TargetMode="External"/><Relationship Id="rId5" Type="http://schemas.openxmlformats.org/officeDocument/2006/relationships/hyperlink" Target="https://www.nice.org.uk/guidance/ta733" TargetMode="External"/><Relationship Id="rId4" Type="http://schemas.openxmlformats.org/officeDocument/2006/relationships/hyperlink" Target="https://www.nice.org.uk/guidance/ta69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hyperlink" Target="https://www.heartuk.org.uk/getting-treatment/questions-about-statins" TargetMode="External"/><Relationship Id="rId2" Type="http://schemas.openxmlformats.org/officeDocument/2006/relationships/hyperlink" Target="https://www.bhf.org.uk/informationsupport/treatments/statins" TargetMode="External"/><Relationship Id="rId1" Type="http://schemas.openxmlformats.org/officeDocument/2006/relationships/slideLayout" Target="../slideLayouts/slideLayout36.xml"/><Relationship Id="rId5" Type="http://schemas.openxmlformats.org/officeDocument/2006/relationships/hyperlink" Target="https://www.thelancet.com/journals/lancet/article/PIIS0140-6736(16)31357-5/fulltext" TargetMode="External"/><Relationship Id="rId4" Type="http://schemas.openxmlformats.org/officeDocument/2006/relationships/hyperlink" Target="https://www.nice.org.uk/about/what-we-do/our-programmes/nice-guidance/nice-guidelines/shared-decision-mak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hyperlink" Target="https://www.nice.org.uk/guidance/ta385" TargetMode="External"/><Relationship Id="rId7" Type="http://schemas.openxmlformats.org/officeDocument/2006/relationships/hyperlink" Target="https://www.nejm.org/doi/full/10.1056/nejmoa1812792" TargetMode="External"/><Relationship Id="rId2" Type="http://schemas.openxmlformats.org/officeDocument/2006/relationships/hyperlink" Target="https://www.nice.org.uk/guidance/cg181/chapter/1-recommendations" TargetMode="External"/><Relationship Id="rId1" Type="http://schemas.openxmlformats.org/officeDocument/2006/relationships/slideLayout" Target="../slideLayouts/slideLayout36.xml"/><Relationship Id="rId6" Type="http://schemas.openxmlformats.org/officeDocument/2006/relationships/hyperlink" Target="https://www.nice.org.uk/guidance/ta733" TargetMode="External"/><Relationship Id="rId5" Type="http://schemas.openxmlformats.org/officeDocument/2006/relationships/hyperlink" Target="https://www.nice.org.uk/guidance/ta694" TargetMode="External"/><Relationship Id="rId4" Type="http://schemas.openxmlformats.org/officeDocument/2006/relationships/hyperlink" Target="https://www.nice.org.uk/guidance/ta394"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medicines.org.uk/emc/product/12039/smpc#gref" TargetMode="External"/><Relationship Id="rId2" Type="http://schemas.openxmlformats.org/officeDocument/2006/relationships/hyperlink" Target="https://www.nice.org.uk/guidance/ta733" TargetMode="Externa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hyperlink" Target="https://www.medicines.org.uk/emc/product/11743/smpc#gref" TargetMode="External"/><Relationship Id="rId2" Type="http://schemas.openxmlformats.org/officeDocument/2006/relationships/hyperlink" Target="https://www.nice.org.uk/guidance/ta694" TargetMode="Externa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hyperlink" Target="https://www.medicines.org.uk/emc/product/12964/smpc" TargetMode="Externa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hyperlink" Target="https://www.nice.org.uk/guidance/cg71" TargetMode="External"/><Relationship Id="rId1" Type="http://schemas.openxmlformats.org/officeDocument/2006/relationships/slideLayout" Target="../slideLayouts/slideLayout36.xml"/><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6.xml"/><Relationship Id="rId5" Type="http://schemas.openxmlformats.org/officeDocument/2006/relationships/image" Target="../media/image26.jpeg"/><Relationship Id="rId4" Type="http://schemas.openxmlformats.org/officeDocument/2006/relationships/image" Target="../media/image25.jpeg"/></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3.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hyperlink" Target="https://cks.nice.org.uk/topics/hypercholesterolaemia-familial/diagnosis/assessment-diagnosis/#tendon-xanthomata" TargetMode="Externa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hyperlink" Target="https://cks.nice.org.uk/topics/hypercholesterolaemia-familial/diagnosis/assessment-diagnosis/#the-simon-broome-the-dutch-lipid-clinic-network-criteria" TargetMode="Externa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hyperlink" Target="https://www.nice.org.uk/guidance/ta694" TargetMode="External"/><Relationship Id="rId2" Type="http://schemas.openxmlformats.org/officeDocument/2006/relationships/hyperlink" Target="https://www.nice.org.uk/guidance/ta385" TargetMode="External"/><Relationship Id="rId1" Type="http://schemas.openxmlformats.org/officeDocument/2006/relationships/slideLayout" Target="../slideLayouts/slideLayout36.xml"/><Relationship Id="rId5" Type="http://schemas.openxmlformats.org/officeDocument/2006/relationships/hyperlink" Target="https://www.nice.org.uk/guidance/ta394" TargetMode="External"/><Relationship Id="rId4" Type="http://schemas.openxmlformats.org/officeDocument/2006/relationships/hyperlink" Target="https://www.nice.org.uk/guidance/ta393"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hyperlink" Target="https://uclpartners.com/our-priorities/cardiovascular/proactive-care/cvd-resources/" TargetMode="Externa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nice.org.uk/guidance/ng136/resources/visual-summary-pdf-6899919517" TargetMode="External"/><Relationship Id="rId2" Type="http://schemas.openxmlformats.org/officeDocument/2006/relationships/diagramData" Target="../diagrams/data1.xml"/><Relationship Id="rId1" Type="http://schemas.openxmlformats.org/officeDocument/2006/relationships/slideLayout" Target="../slideLayouts/slideLayout3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www.alivecor.co.uk/kardiamobile" TargetMode="External"/><Relationship Id="rId2" Type="http://schemas.openxmlformats.org/officeDocument/2006/relationships/hyperlink" Target="http://www.fibricheck.com/" TargetMode="External"/><Relationship Id="rId1" Type="http://schemas.openxmlformats.org/officeDocument/2006/relationships/slideLayout" Target="../slideLayouts/slideLayout36.xml"/><Relationship Id="rId6" Type="http://schemas.openxmlformats.org/officeDocument/2006/relationships/hyperlink" Target="https://uclpartners.com/our-priorities/cardiovascular/proactive-care/cvd-resources/" TargetMode="External"/><Relationship Id="rId5" Type="http://schemas.openxmlformats.org/officeDocument/2006/relationships/hyperlink" Target="https://zenicor.com/" TargetMode="External"/><Relationship Id="rId4" Type="http://schemas.openxmlformats.org/officeDocument/2006/relationships/hyperlink" Target="http://www.mydiagnostick.co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8" Type="http://schemas.openxmlformats.org/officeDocument/2006/relationships/hyperlink" Target="https://www.nhs.uk/better-health/lose-weight/" TargetMode="External"/><Relationship Id="rId13" Type="http://schemas.openxmlformats.org/officeDocument/2006/relationships/hyperlink" Target="https://weareundefeatable.co.uk/" TargetMode="External"/><Relationship Id="rId18" Type="http://schemas.openxmlformats.org/officeDocument/2006/relationships/hyperlink" Target="http://www.nhs.uk/oneyou/every-mind-matters" TargetMode="External"/><Relationship Id="rId3" Type="http://schemas.openxmlformats.org/officeDocument/2006/relationships/hyperlink" Target="https://www.heartuk.org.uk/downloads/health-professionals/publications/blood-fats-explained.pdf" TargetMode="External"/><Relationship Id="rId7" Type="http://schemas.openxmlformats.org/officeDocument/2006/relationships/hyperlink" Target="https://www.nhs.uk/live-well/eat-well/" TargetMode="External"/><Relationship Id="rId12" Type="http://schemas.openxmlformats.org/officeDocument/2006/relationships/hyperlink" Target="https://www.nhs.uk/better-health/get-active/" TargetMode="External"/><Relationship Id="rId17" Type="http://schemas.openxmlformats.org/officeDocument/2006/relationships/hyperlink" Target="https://www.nhs.uk/oneyou/for-your-body/drink-less/" TargetMode="External"/><Relationship Id="rId2" Type="http://schemas.openxmlformats.org/officeDocument/2006/relationships/hyperlink" Target="https://www.heartuk.org.uk/downloads/health-professionals/publications/healthy-eating-guide.pdf" TargetMode="External"/><Relationship Id="rId16" Type="http://schemas.openxmlformats.org/officeDocument/2006/relationships/hyperlink" Target="https://www.heartuk.org.uk/low-cholesterol-foods/alcohol" TargetMode="External"/><Relationship Id="rId1" Type="http://schemas.openxmlformats.org/officeDocument/2006/relationships/slideLayout" Target="../slideLayouts/slideLayout36.xml"/><Relationship Id="rId6" Type="http://schemas.openxmlformats.org/officeDocument/2006/relationships/hyperlink" Target="https://www.bhf.org.uk/informationsupport/publications/heart-conditions/understanding-cholesterol" TargetMode="External"/><Relationship Id="rId11" Type="http://schemas.openxmlformats.org/officeDocument/2006/relationships/hyperlink" Target="http://www.nhs.uk/oneyou/for-your-body/quit-smoking/" TargetMode="External"/><Relationship Id="rId5" Type="http://schemas.openxmlformats.org/officeDocument/2006/relationships/hyperlink" Target="https://www.heartuk.org.uk/downloads/health-professionals/publications/familial-hypercholesterolaemia.pdf" TargetMode="External"/><Relationship Id="rId15" Type="http://schemas.openxmlformats.org/officeDocument/2006/relationships/hyperlink" Target="https://richmondgroupofcharities.org.uk/physical-activity-long-term-health-conditions-resource-packs" TargetMode="External"/><Relationship Id="rId10" Type="http://schemas.openxmlformats.org/officeDocument/2006/relationships/hyperlink" Target="https://www.heartuk.org.uk/cholesterol/overview" TargetMode="External"/><Relationship Id="rId19" Type="http://schemas.openxmlformats.org/officeDocument/2006/relationships/hyperlink" Target="http://www.healthunlocked.com/cholesterol-support" TargetMode="External"/><Relationship Id="rId4" Type="http://schemas.openxmlformats.org/officeDocument/2006/relationships/hyperlink" Target="https://www.heartuk.org.uk/downloads/health-professionals/publications/understanding-cholesterol.pdf" TargetMode="External"/><Relationship Id="rId9" Type="http://schemas.openxmlformats.org/officeDocument/2006/relationships/hyperlink" Target="https://www.nhs.uk/conditions/high-cholesterol/how-to-lower-your-cholesterol/" TargetMode="External"/><Relationship Id="rId14" Type="http://schemas.openxmlformats.org/officeDocument/2006/relationships/hyperlink" Target="https://dancetohealth.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thehealthinnovationnetwork.co.uk/programmes/cardiovascular-disease/lipid-management-and-familial-hypercholesterolemia/" TargetMode="External"/><Relationship Id="rId2" Type="http://schemas.openxmlformats.org/officeDocument/2006/relationships/hyperlink" Target="https://uclpartners.com/our-priorities/cardiovascular/proactive-care/" TargetMode="External"/><Relationship Id="rId1" Type="http://schemas.openxmlformats.org/officeDocument/2006/relationships/slideLayout" Target="../slideLayouts/slideLayout36.xml"/><Relationship Id="rId4" Type="http://schemas.openxmlformats.org/officeDocument/2006/relationships/hyperlink" Target="https://uclpartners.com/our-priorities/cardiovascular/proactive-care/cvd-resources/education-training-and-resource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nice.org.uk/guidance/cg181" TargetMode="External"/><Relationship Id="rId2" Type="http://schemas.openxmlformats.org/officeDocument/2006/relationships/hyperlink" Target="https://www.england.nhs.uk/aac/publication/statin-intolerance-pathway/" TargetMode="External"/><Relationship Id="rId1" Type="http://schemas.openxmlformats.org/officeDocument/2006/relationships/slideLayout" Target="../slideLayouts/slideLayout36.xml"/><Relationship Id="rId6" Type="http://schemas.openxmlformats.org/officeDocument/2006/relationships/hyperlink" Target="https://www.england.nhs.uk/aac/publication/summary-of-national-guidance-for-lipid-management/" TargetMode="External"/><Relationship Id="rId5" Type="http://schemas.openxmlformats.org/officeDocument/2006/relationships/hyperlink" Target="https://academic.oup.com/eurheartj/article/37/29/2315/1748952" TargetMode="External"/><Relationship Id="rId4" Type="http://schemas.openxmlformats.org/officeDocument/2006/relationships/hyperlink" Target="https://www.nice.org.uk/guidance/cg48"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mailto:comms@uclpartners.com" TargetMode="External"/><Relationship Id="rId13" Type="http://schemas.openxmlformats.org/officeDocument/2006/relationships/image" Target="../media/image52.png"/><Relationship Id="rId3" Type="http://schemas.openxmlformats.org/officeDocument/2006/relationships/hyperlink" Target="https://uclpartners.com/get-involved/newsletter/" TargetMode="External"/><Relationship Id="rId7" Type="http://schemas.openxmlformats.org/officeDocument/2006/relationships/hyperlink" Target="https://www.linkedin.com/company/uclpartners/" TargetMode="External"/><Relationship Id="rId12" Type="http://schemas.openxmlformats.org/officeDocument/2006/relationships/image" Target="../media/image51.png"/><Relationship Id="rId2" Type="http://schemas.openxmlformats.org/officeDocument/2006/relationships/image" Target="../media/image18.jpeg"/><Relationship Id="rId1" Type="http://schemas.openxmlformats.org/officeDocument/2006/relationships/slideLayout" Target="../slideLayouts/slideLayout38.xml"/><Relationship Id="rId6" Type="http://schemas.openxmlformats.org/officeDocument/2006/relationships/hyperlink" Target="https://twitter.com/UCLPartners" TargetMode="External"/><Relationship Id="rId11" Type="http://schemas.openxmlformats.org/officeDocument/2006/relationships/image" Target="../media/image50.png"/><Relationship Id="rId5" Type="http://schemas.openxmlformats.org/officeDocument/2006/relationships/hyperlink" Target="http://www.uclpartners.com/" TargetMode="External"/><Relationship Id="rId15" Type="http://schemas.openxmlformats.org/officeDocument/2006/relationships/image" Target="../media/image4.png"/><Relationship Id="rId10" Type="http://schemas.openxmlformats.org/officeDocument/2006/relationships/image" Target="../media/image49.png"/><Relationship Id="rId4" Type="http://schemas.openxmlformats.org/officeDocument/2006/relationships/hyperlink" Target="mailto:primarycare@uclpartners.com" TargetMode="External"/><Relationship Id="rId9" Type="http://schemas.openxmlformats.org/officeDocument/2006/relationships/image" Target="../media/image48.png"/><Relationship Id="rId14"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hyperlink" Target="https://www.nice.org.uk/guidance/cg71/chapter/Context" TargetMode="External"/><Relationship Id="rId2" Type="http://schemas.openxmlformats.org/officeDocument/2006/relationships/hyperlink" Target="https://jamanetwork.com/journals/jama/fullarticle/2556125" TargetMode="Externa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0.xml"/><Relationship Id="rId3" Type="http://schemas.openxmlformats.org/officeDocument/2006/relationships/slide" Target="slide5.xml"/><Relationship Id="rId7" Type="http://schemas.openxmlformats.org/officeDocument/2006/relationships/slide" Target="slide26.xml"/><Relationship Id="rId12" Type="http://schemas.openxmlformats.org/officeDocument/2006/relationships/slide" Target="slide19.xml"/><Relationship Id="rId2" Type="http://schemas.openxmlformats.org/officeDocument/2006/relationships/slide" Target="slide4.xml"/><Relationship Id="rId1" Type="http://schemas.openxmlformats.org/officeDocument/2006/relationships/slideLayout" Target="../slideLayouts/slideLayout36.xml"/><Relationship Id="rId6" Type="http://schemas.openxmlformats.org/officeDocument/2006/relationships/slide" Target="slide25.xml"/><Relationship Id="rId11" Type="http://schemas.openxmlformats.org/officeDocument/2006/relationships/slide" Target="slide18.xml"/><Relationship Id="rId5" Type="http://schemas.openxmlformats.org/officeDocument/2006/relationships/slide" Target="slide10.xml"/><Relationship Id="rId10" Type="http://schemas.openxmlformats.org/officeDocument/2006/relationships/slide" Target="slide17.xml"/><Relationship Id="rId4" Type="http://schemas.openxmlformats.org/officeDocument/2006/relationships/slide" Target="slide8.xml"/><Relationship Id="rId9" Type="http://schemas.openxmlformats.org/officeDocument/2006/relationships/slide" Target="slide16.xml"/></Relationships>
</file>

<file path=ppt/slides/_rels/slide8.xml.rels><?xml version="1.0" encoding="UTF-8" standalone="yes"?>
<Relationships xmlns="http://schemas.openxmlformats.org/package/2006/relationships"><Relationship Id="rId13" Type="http://schemas.openxmlformats.org/officeDocument/2006/relationships/image" Target="../media/image28.png"/><Relationship Id="rId18" Type="http://schemas.openxmlformats.org/officeDocument/2006/relationships/customXml" Target="../ink/ink6.xml"/><Relationship Id="rId26" Type="http://schemas.openxmlformats.org/officeDocument/2006/relationships/customXml" Target="../ink/ink11.xml"/><Relationship Id="rId3" Type="http://schemas.openxmlformats.org/officeDocument/2006/relationships/hyperlink" Target="https://www.nice.org.uk/guidance/cg181/chapter/appendix-a-grouping-of-statins" TargetMode="External"/><Relationship Id="rId21" Type="http://schemas.openxmlformats.org/officeDocument/2006/relationships/customXml" Target="../ink/ink8.xml"/><Relationship Id="rId34" Type="http://schemas.openxmlformats.org/officeDocument/2006/relationships/image" Target="../media/image36.png"/><Relationship Id="rId7" Type="http://schemas.openxmlformats.org/officeDocument/2006/relationships/hyperlink" Target="https://www.nice.org.uk/guidance/ta385" TargetMode="External"/><Relationship Id="rId12" Type="http://schemas.openxmlformats.org/officeDocument/2006/relationships/customXml" Target="../ink/ink2.xml"/><Relationship Id="rId17" Type="http://schemas.openxmlformats.org/officeDocument/2006/relationships/customXml" Target="../ink/ink5.xml"/><Relationship Id="rId25" Type="http://schemas.openxmlformats.org/officeDocument/2006/relationships/customXml" Target="../ink/ink10.xml"/><Relationship Id="rId33" Type="http://schemas.openxmlformats.org/officeDocument/2006/relationships/customXml" Target="../ink/ink15.xml"/><Relationship Id="rId2" Type="http://schemas.openxmlformats.org/officeDocument/2006/relationships/hyperlink" Target="https://www.nice.org.uk/guidance/NG238" TargetMode="External"/><Relationship Id="rId16" Type="http://schemas.openxmlformats.org/officeDocument/2006/relationships/customXml" Target="../ink/ink4.xml"/><Relationship Id="rId20" Type="http://schemas.openxmlformats.org/officeDocument/2006/relationships/image" Target="../media/image30.png"/><Relationship Id="rId29" Type="http://schemas.openxmlformats.org/officeDocument/2006/relationships/image" Target="../media/image34.png"/><Relationship Id="rId1" Type="http://schemas.openxmlformats.org/officeDocument/2006/relationships/slideLayout" Target="../slideLayouts/slideLayout36.xml"/><Relationship Id="rId6" Type="http://schemas.openxmlformats.org/officeDocument/2006/relationships/hyperlink" Target="https://www.nice.org.uk/guidance/ta805/chapter/1-Recommendations" TargetMode="External"/><Relationship Id="rId11" Type="http://schemas.openxmlformats.org/officeDocument/2006/relationships/image" Target="../media/image27.png"/><Relationship Id="rId24" Type="http://schemas.openxmlformats.org/officeDocument/2006/relationships/image" Target="../media/image32.png"/><Relationship Id="rId32" Type="http://schemas.openxmlformats.org/officeDocument/2006/relationships/customXml" Target="../ink/ink14.xml"/><Relationship Id="rId5" Type="http://schemas.openxmlformats.org/officeDocument/2006/relationships/hyperlink" Target="https://www.nice.org.uk/guidance/ta393" TargetMode="External"/><Relationship Id="rId15" Type="http://schemas.openxmlformats.org/officeDocument/2006/relationships/image" Target="../media/image29.png"/><Relationship Id="rId23" Type="http://schemas.openxmlformats.org/officeDocument/2006/relationships/customXml" Target="../ink/ink9.xml"/><Relationship Id="rId28" Type="http://schemas.openxmlformats.org/officeDocument/2006/relationships/customXml" Target="../ink/ink12.xml"/><Relationship Id="rId36" Type="http://schemas.openxmlformats.org/officeDocument/2006/relationships/customXml" Target="../ink/ink17.xml"/><Relationship Id="rId10" Type="http://schemas.openxmlformats.org/officeDocument/2006/relationships/customXml" Target="../ink/ink1.xml"/><Relationship Id="rId19" Type="http://schemas.openxmlformats.org/officeDocument/2006/relationships/customXml" Target="../ink/ink7.xml"/><Relationship Id="rId31" Type="http://schemas.openxmlformats.org/officeDocument/2006/relationships/image" Target="../media/image35.png"/><Relationship Id="rId4" Type="http://schemas.openxmlformats.org/officeDocument/2006/relationships/hyperlink" Target="https://www.nice.org.uk/guidance/ta394" TargetMode="External"/><Relationship Id="rId9" Type="http://schemas.openxmlformats.org/officeDocument/2006/relationships/hyperlink" Target="https://www.nice.org.uk/guidance/ta733" TargetMode="External"/><Relationship Id="rId14" Type="http://schemas.openxmlformats.org/officeDocument/2006/relationships/customXml" Target="../ink/ink3.xml"/><Relationship Id="rId22" Type="http://schemas.openxmlformats.org/officeDocument/2006/relationships/image" Target="../media/image31.png"/><Relationship Id="rId27" Type="http://schemas.openxmlformats.org/officeDocument/2006/relationships/image" Target="../media/image33.png"/><Relationship Id="rId30" Type="http://schemas.openxmlformats.org/officeDocument/2006/relationships/customXml" Target="../ink/ink13.xml"/><Relationship Id="rId35" Type="http://schemas.openxmlformats.org/officeDocument/2006/relationships/customXml" Target="../ink/ink16.xml"/><Relationship Id="rId8" Type="http://schemas.openxmlformats.org/officeDocument/2006/relationships/hyperlink" Target="https://www.nice.org.uk/guidance/ta694" TargetMode="External"/></Relationships>
</file>

<file path=ppt/slides/_rels/slide9.xml.rels><?xml version="1.0" encoding="UTF-8" standalone="yes"?>
<Relationships xmlns="http://schemas.openxmlformats.org/package/2006/relationships"><Relationship Id="rId13" Type="http://schemas.openxmlformats.org/officeDocument/2006/relationships/image" Target="../media/image38.png"/><Relationship Id="rId18" Type="http://schemas.openxmlformats.org/officeDocument/2006/relationships/image" Target="../media/image40.png"/><Relationship Id="rId26" Type="http://schemas.openxmlformats.org/officeDocument/2006/relationships/customXml" Target="../ink/ink29.xml"/><Relationship Id="rId3" Type="http://schemas.openxmlformats.org/officeDocument/2006/relationships/hyperlink" Target="https://www.nice.org.uk/guidance/cg181/chapter/appendix-a-grouping-of-statins" TargetMode="External"/><Relationship Id="rId21" Type="http://schemas.openxmlformats.org/officeDocument/2006/relationships/customXml" Target="../ink/ink26.xml"/><Relationship Id="rId34" Type="http://schemas.openxmlformats.org/officeDocument/2006/relationships/image" Target="../media/image46.png"/><Relationship Id="rId7" Type="http://schemas.openxmlformats.org/officeDocument/2006/relationships/image" Target="../media/image29.png"/><Relationship Id="rId12" Type="http://schemas.openxmlformats.org/officeDocument/2006/relationships/customXml" Target="../ink/ink21.xml"/><Relationship Id="rId17" Type="http://schemas.openxmlformats.org/officeDocument/2006/relationships/customXml" Target="../ink/ink24.xml"/><Relationship Id="rId25" Type="http://schemas.openxmlformats.org/officeDocument/2006/relationships/image" Target="../media/image43.png"/><Relationship Id="rId33" Type="http://schemas.openxmlformats.org/officeDocument/2006/relationships/customXml" Target="../ink/ink34.xml"/><Relationship Id="rId2" Type="http://schemas.openxmlformats.org/officeDocument/2006/relationships/hyperlink" Target="https://www.nice.org.uk/guidance/NG238" TargetMode="External"/><Relationship Id="rId16" Type="http://schemas.openxmlformats.org/officeDocument/2006/relationships/image" Target="../media/image39.png"/><Relationship Id="rId20" Type="http://schemas.openxmlformats.org/officeDocument/2006/relationships/image" Target="../media/image41.png"/><Relationship Id="rId29" Type="http://schemas.openxmlformats.org/officeDocument/2006/relationships/customXml" Target="../ink/ink31.xml"/><Relationship Id="rId1" Type="http://schemas.openxmlformats.org/officeDocument/2006/relationships/slideLayout" Target="../slideLayouts/slideLayout36.xml"/><Relationship Id="rId6" Type="http://schemas.openxmlformats.org/officeDocument/2006/relationships/customXml" Target="../ink/ink18.xml"/><Relationship Id="rId11" Type="http://schemas.openxmlformats.org/officeDocument/2006/relationships/image" Target="../media/image27.png"/><Relationship Id="rId24" Type="http://schemas.openxmlformats.org/officeDocument/2006/relationships/customXml" Target="../ink/ink28.xml"/><Relationship Id="rId32" Type="http://schemas.openxmlformats.org/officeDocument/2006/relationships/image" Target="../media/image45.png"/><Relationship Id="rId5" Type="http://schemas.openxmlformats.org/officeDocument/2006/relationships/hyperlink" Target="https://www.nice.org.uk/guidance/ta694" TargetMode="External"/><Relationship Id="rId15" Type="http://schemas.openxmlformats.org/officeDocument/2006/relationships/customXml" Target="../ink/ink23.xml"/><Relationship Id="rId23" Type="http://schemas.openxmlformats.org/officeDocument/2006/relationships/image" Target="../media/image42.png"/><Relationship Id="rId28" Type="http://schemas.openxmlformats.org/officeDocument/2006/relationships/customXml" Target="../ink/ink30.xml"/><Relationship Id="rId10" Type="http://schemas.openxmlformats.org/officeDocument/2006/relationships/customXml" Target="../ink/ink20.xml"/><Relationship Id="rId19" Type="http://schemas.openxmlformats.org/officeDocument/2006/relationships/customXml" Target="../ink/ink25.xml"/><Relationship Id="rId31" Type="http://schemas.openxmlformats.org/officeDocument/2006/relationships/customXml" Target="../ink/ink33.xml"/><Relationship Id="rId4" Type="http://schemas.openxmlformats.org/officeDocument/2006/relationships/hyperlink" Target="https://www.nice.org.uk/guidance/ta385" TargetMode="External"/><Relationship Id="rId9" Type="http://schemas.openxmlformats.org/officeDocument/2006/relationships/image" Target="../media/image37.png"/><Relationship Id="rId14" Type="http://schemas.openxmlformats.org/officeDocument/2006/relationships/customXml" Target="../ink/ink22.xml"/><Relationship Id="rId22" Type="http://schemas.openxmlformats.org/officeDocument/2006/relationships/customXml" Target="../ink/ink27.xml"/><Relationship Id="rId27" Type="http://schemas.openxmlformats.org/officeDocument/2006/relationships/image" Target="../media/image44.png"/><Relationship Id="rId30" Type="http://schemas.openxmlformats.org/officeDocument/2006/relationships/customXml" Target="../ink/ink32.xml"/><Relationship Id="rId35" Type="http://schemas.openxmlformats.org/officeDocument/2006/relationships/customXml" Target="../ink/ink35.xml"/><Relationship Id="rId8" Type="http://schemas.openxmlformats.org/officeDocument/2006/relationships/customXml" Target="../ink/ink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A9E2DC-4ABF-D3A3-3939-1CC58F75F490}"/>
              </a:ext>
            </a:extLst>
          </p:cNvPr>
          <p:cNvSpPr txBox="1"/>
          <p:nvPr/>
        </p:nvSpPr>
        <p:spPr>
          <a:xfrm>
            <a:off x="386053" y="2914930"/>
            <a:ext cx="8380442" cy="35702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400" b="1" i="0" u="none" strike="noStrike" dirty="0">
              <a:solidFill>
                <a:schemeClr val="bg1"/>
              </a:solidFill>
              <a:effectLst/>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400" b="1" i="0" u="none" strike="noStrike" dirty="0">
              <a:solidFill>
                <a:schemeClr val="bg1"/>
              </a:solidFill>
              <a:effectLst/>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400" b="1" i="0" u="none" strike="noStrike" dirty="0">
                <a:solidFill>
                  <a:schemeClr val="bg1"/>
                </a:solidFill>
                <a:effectLst/>
                <a:latin typeface="+mj-lt"/>
              </a:rPr>
              <a:t>UCLPartners Proactive Care Framework:</a:t>
            </a:r>
            <a:r>
              <a:rPr lang="en-US" sz="3400" b="1" i="0" dirty="0">
                <a:solidFill>
                  <a:schemeClr val="bg1"/>
                </a:solidFill>
                <a:effectLst/>
                <a:latin typeface="+mj-lt"/>
              </a:rPr>
              <a:t>​</a:t>
            </a:r>
            <a:br>
              <a:rPr lang="en-US" sz="3400" b="1" i="0" dirty="0">
                <a:solidFill>
                  <a:schemeClr val="bg1"/>
                </a:solidFill>
                <a:effectLst/>
                <a:latin typeface="+mj-lt"/>
              </a:rPr>
            </a:br>
            <a:r>
              <a:rPr lang="en-US" sz="3400" b="1" i="0" u="none" strike="noStrike" dirty="0">
                <a:solidFill>
                  <a:schemeClr val="bg1"/>
                </a:solidFill>
                <a:effectLst/>
                <a:latin typeface="+mj-lt"/>
              </a:rPr>
              <a:t>Lipid Management</a:t>
            </a:r>
            <a:r>
              <a:rPr lang="en-US" sz="3400" b="1" dirty="0">
                <a:solidFill>
                  <a:schemeClr val="bg1"/>
                </a:solidFill>
                <a:latin typeface="+mj-lt"/>
              </a:rPr>
              <a:t> </a:t>
            </a:r>
            <a:r>
              <a:rPr lang="en-US" sz="3400" b="1" i="0" u="none" strike="noStrike" dirty="0">
                <a:solidFill>
                  <a:schemeClr val="bg1"/>
                </a:solidFill>
                <a:effectLst/>
                <a:latin typeface="+mj-lt"/>
              </a:rPr>
              <a:t>including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400" b="1" i="0" u="none" strike="noStrike" dirty="0">
                <a:solidFill>
                  <a:schemeClr val="bg1"/>
                </a:solidFill>
                <a:effectLst/>
                <a:latin typeface="+mj-lt"/>
              </a:rPr>
              <a:t>Familial Hypercholesterolaemia</a:t>
            </a:r>
            <a:r>
              <a:rPr lang="en-US" sz="3400" b="1" i="0" dirty="0">
                <a:solidFill>
                  <a:schemeClr val="bg1"/>
                </a:solidFill>
                <a:effectLst/>
                <a:latin typeface="+mj-lt"/>
              </a:rPr>
              <a:t>​</a:t>
            </a:r>
            <a:br>
              <a:rPr lang="en-US" sz="3400" b="1" i="0" dirty="0">
                <a:solidFill>
                  <a:schemeClr val="bg1"/>
                </a:solidFill>
                <a:effectLst/>
                <a:latin typeface="+mj-lt"/>
              </a:rPr>
            </a:br>
            <a:r>
              <a:rPr lang="en-US" sz="3400" b="1" i="0" dirty="0">
                <a:solidFill>
                  <a:schemeClr val="bg1"/>
                </a:solidFill>
                <a:effectLst/>
                <a:latin typeface="+mj-lt"/>
              </a:rPr>
              <a:t>​</a:t>
            </a:r>
            <a:br>
              <a:rPr lang="en-US" sz="3400" b="1" i="0" dirty="0">
                <a:solidFill>
                  <a:schemeClr val="bg1"/>
                </a:solidFill>
                <a:effectLst/>
                <a:latin typeface="+mj-lt"/>
              </a:rPr>
            </a:br>
            <a:r>
              <a:rPr lang="en-US" sz="2800" b="1" i="0" u="none" strike="noStrike" dirty="0">
                <a:solidFill>
                  <a:schemeClr val="bg1"/>
                </a:solidFill>
                <a:effectLst/>
                <a:latin typeface="+mj-lt"/>
              </a:rPr>
              <a:t>Updated Jan 2024</a:t>
            </a:r>
            <a:r>
              <a:rPr lang="en-US" sz="2800" b="1" i="0" dirty="0">
                <a:solidFill>
                  <a:schemeClr val="bg1"/>
                </a:solidFill>
                <a:effectLst/>
                <a:latin typeface="+mj-lt"/>
              </a:rPr>
              <a:t>​</a:t>
            </a:r>
            <a:endParaRPr kumimoji="0" lang="en-GB" sz="3400" b="1" u="none" strike="noStrike" kern="1200" cap="none" spc="0" normalizeH="0" baseline="0" noProof="0" dirty="0">
              <a:ln>
                <a:noFill/>
              </a:ln>
              <a:solidFill>
                <a:schemeClr val="bg1"/>
              </a:solidFill>
              <a:effectLst/>
              <a:uLnTx/>
              <a:uFillTx/>
              <a:latin typeface="+mj-lt"/>
            </a:endParaRPr>
          </a:p>
        </p:txBody>
      </p:sp>
    </p:spTree>
    <p:extLst>
      <p:ext uri="{BB962C8B-B14F-4D97-AF65-F5344CB8AC3E}">
        <p14:creationId xmlns:p14="http://schemas.microsoft.com/office/powerpoint/2010/main" val="3611704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p:txBody>
          <a:bodyPr/>
          <a:lstStyle/>
          <a:p>
            <a:r>
              <a:rPr lang="en-GB" i="0" u="none" strike="noStrike" dirty="0">
                <a:solidFill>
                  <a:srgbClr val="15375E"/>
                </a:solidFill>
                <a:effectLst/>
                <a:latin typeface="+mj-lt"/>
              </a:rPr>
              <a:t>Statin Intolerance Pathway</a:t>
            </a:r>
            <a:endParaRPr lang="en-US" dirty="0">
              <a:solidFill>
                <a:srgbClr val="15375E"/>
              </a:solidFill>
              <a:latin typeface="+mj-lt"/>
            </a:endParaRPr>
          </a:p>
        </p:txBody>
      </p:sp>
      <p:sp>
        <p:nvSpPr>
          <p:cNvPr id="8" name="Rectangle 7">
            <a:extLst>
              <a:ext uri="{FF2B5EF4-FFF2-40B4-BE49-F238E27FC236}">
                <a16:creationId xmlns:a16="http://schemas.microsoft.com/office/drawing/2014/main" id="{EE4B5D76-94D6-43B1-8765-D2E8F0BD4946}"/>
              </a:ext>
            </a:extLst>
          </p:cNvPr>
          <p:cNvSpPr/>
          <p:nvPr/>
        </p:nvSpPr>
        <p:spPr>
          <a:xfrm>
            <a:off x="442913" y="1070082"/>
            <a:ext cx="7208249" cy="774485"/>
          </a:xfrm>
          <a:prstGeom prst="rect">
            <a:avLst/>
          </a:prstGeom>
          <a:solidFill>
            <a:srgbClr val="A3CD38">
              <a:alpha val="40000"/>
            </a:srgbClr>
          </a:solidFill>
          <a:ln>
            <a:solidFill>
              <a:srgbClr val="15375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dirty="0">
                <a:solidFill>
                  <a:schemeClr val="tx1"/>
                </a:solidFill>
              </a:rPr>
              <a:t>Important considerations</a:t>
            </a:r>
          </a:p>
        </p:txBody>
      </p:sp>
      <p:sp>
        <p:nvSpPr>
          <p:cNvPr id="9" name="Rectangle 8">
            <a:extLst>
              <a:ext uri="{FF2B5EF4-FFF2-40B4-BE49-F238E27FC236}">
                <a16:creationId xmlns:a16="http://schemas.microsoft.com/office/drawing/2014/main" id="{9C562614-230C-4E54-8F68-B3BAEA3A65FC}"/>
              </a:ext>
            </a:extLst>
          </p:cNvPr>
          <p:cNvSpPr/>
          <p:nvPr/>
        </p:nvSpPr>
        <p:spPr>
          <a:xfrm>
            <a:off x="7916779" y="1070082"/>
            <a:ext cx="3992161" cy="3330468"/>
          </a:xfrm>
          <a:prstGeom prst="rect">
            <a:avLst/>
          </a:pr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dirty="0">
                <a:solidFill>
                  <a:schemeClr val="bg1"/>
                </a:solidFill>
                <a:cs typeface="Calibri"/>
              </a:rPr>
              <a:t>A structured approach to reported adverse effects of statins</a:t>
            </a:r>
          </a:p>
          <a:p>
            <a:pPr marL="342900" indent="-342900">
              <a:buFont typeface="+mj-lt"/>
              <a:buAutoNum type="arabicPeriod"/>
            </a:pPr>
            <a:endParaRPr lang="en-GB" sz="1600" dirty="0">
              <a:solidFill>
                <a:schemeClr val="bg1"/>
              </a:solidFill>
            </a:endParaRPr>
          </a:p>
          <a:p>
            <a:pPr marL="342900" indent="-342900">
              <a:buFont typeface="Arial" panose="020B0604020202020204" pitchFamily="34" charset="0"/>
              <a:buChar char="•"/>
            </a:pPr>
            <a:r>
              <a:rPr lang="en-GB" sz="1600" dirty="0">
                <a:solidFill>
                  <a:schemeClr val="bg1"/>
                </a:solidFill>
              </a:rPr>
              <a:t>Stop for 4-6 weeks.</a:t>
            </a:r>
          </a:p>
          <a:p>
            <a:pPr marL="342900" indent="-342900">
              <a:buFont typeface="Arial" panose="020B0604020202020204" pitchFamily="34" charset="0"/>
              <a:buChar char="•"/>
            </a:pPr>
            <a:r>
              <a:rPr lang="en-GB" sz="1600" dirty="0">
                <a:solidFill>
                  <a:schemeClr val="bg1"/>
                </a:solidFill>
              </a:rPr>
              <a:t>If symptoms persist, they are unlikely to be due to statin</a:t>
            </a:r>
            <a:endParaRPr lang="en-GB" sz="1600" dirty="0">
              <a:solidFill>
                <a:schemeClr val="bg1"/>
              </a:solidFill>
              <a:cs typeface="Calibri"/>
            </a:endParaRPr>
          </a:p>
          <a:p>
            <a:pPr marL="342900" indent="-342900">
              <a:buFont typeface="Arial" panose="020B0604020202020204" pitchFamily="34" charset="0"/>
              <a:buChar char="•"/>
            </a:pPr>
            <a:r>
              <a:rPr lang="en-GB" sz="1600" dirty="0">
                <a:solidFill>
                  <a:schemeClr val="bg1"/>
                </a:solidFill>
              </a:rPr>
              <a:t>Restart and consider lower initial dose</a:t>
            </a:r>
          </a:p>
          <a:p>
            <a:pPr marL="342900" indent="-342900">
              <a:buFont typeface="Arial" panose="020B0604020202020204" pitchFamily="34" charset="0"/>
              <a:buChar char="•"/>
            </a:pPr>
            <a:r>
              <a:rPr lang="en-GB" sz="1600" dirty="0">
                <a:solidFill>
                  <a:schemeClr val="bg1"/>
                </a:solidFill>
              </a:rPr>
              <a:t>If symptoms recur, consider trial with alternative statin</a:t>
            </a:r>
          </a:p>
          <a:p>
            <a:pPr marL="342900" indent="-342900">
              <a:buFont typeface="Arial" panose="020B0604020202020204" pitchFamily="34" charset="0"/>
              <a:buChar char="•"/>
            </a:pPr>
            <a:r>
              <a:rPr lang="en-GB" sz="1600" dirty="0">
                <a:solidFill>
                  <a:schemeClr val="bg1"/>
                </a:solidFill>
              </a:rPr>
              <a:t>If symptoms persist, consider </a:t>
            </a:r>
            <a:r>
              <a:rPr lang="en-GB" sz="1600" dirty="0">
                <a:solidFill>
                  <a:srgbClr val="42B6E6"/>
                </a:solidFill>
                <a:hlinkClick r:id="rId2">
                  <a:extLst>
                    <a:ext uri="{A12FA001-AC4F-418D-AE19-62706E023703}">
                      <ahyp:hlinkClr xmlns:ahyp="http://schemas.microsoft.com/office/drawing/2018/hyperlinkcolor" val="tx"/>
                    </a:ext>
                  </a:extLst>
                </a:hlinkClick>
              </a:rPr>
              <a:t>ezetimibe</a:t>
            </a:r>
            <a:r>
              <a:rPr lang="en-GB" sz="1600" dirty="0">
                <a:solidFill>
                  <a:schemeClr val="bg1"/>
                </a:solidFill>
              </a:rPr>
              <a:t> +/- </a:t>
            </a:r>
            <a:r>
              <a:rPr lang="en-GB" sz="1600" dirty="0" err="1">
                <a:solidFill>
                  <a:srgbClr val="42B6E6"/>
                </a:solidFill>
                <a:hlinkClick r:id="rId3">
                  <a:extLst>
                    <a:ext uri="{A12FA001-AC4F-418D-AE19-62706E023703}">
                      <ahyp:hlinkClr xmlns:ahyp="http://schemas.microsoft.com/office/drawing/2018/hyperlinkcolor" val="tx"/>
                    </a:ext>
                  </a:extLst>
                </a:hlinkClick>
              </a:rPr>
              <a:t>bempedoic</a:t>
            </a:r>
            <a:r>
              <a:rPr lang="en-GB" sz="1600" dirty="0">
                <a:solidFill>
                  <a:srgbClr val="42B6E6"/>
                </a:solidFill>
                <a:hlinkClick r:id="rId3">
                  <a:extLst>
                    <a:ext uri="{A12FA001-AC4F-418D-AE19-62706E023703}">
                      <ahyp:hlinkClr xmlns:ahyp="http://schemas.microsoft.com/office/drawing/2018/hyperlinkcolor" val="tx"/>
                    </a:ext>
                  </a:extLst>
                </a:hlinkClick>
              </a:rPr>
              <a:t> acid</a:t>
            </a:r>
            <a:endParaRPr lang="en-GB" sz="1600" dirty="0">
              <a:solidFill>
                <a:srgbClr val="42B6E6"/>
              </a:solidFill>
              <a:cs typeface="Calibri"/>
            </a:endParaRPr>
          </a:p>
        </p:txBody>
      </p:sp>
      <p:sp>
        <p:nvSpPr>
          <p:cNvPr id="10" name="TextBox 27">
            <a:extLst>
              <a:ext uri="{FF2B5EF4-FFF2-40B4-BE49-F238E27FC236}">
                <a16:creationId xmlns:a16="http://schemas.microsoft.com/office/drawing/2014/main" id="{F333C35B-12F6-487F-B153-8908991B1AFA}"/>
              </a:ext>
            </a:extLst>
          </p:cNvPr>
          <p:cNvSpPr txBox="1"/>
          <p:nvPr/>
        </p:nvSpPr>
        <p:spPr>
          <a:xfrm>
            <a:off x="7916778" y="4640973"/>
            <a:ext cx="3992161" cy="15388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AutoNum type="arabicPeriod"/>
              <a:defRPr/>
            </a:pPr>
            <a:r>
              <a:rPr lang="en-GB" sz="1200" dirty="0">
                <a:ea typeface="+mn-lt"/>
                <a:cs typeface="+mn-lt"/>
              </a:rPr>
              <a:t>(Collins et al  systematic review, Lancet 2016)</a:t>
            </a:r>
          </a:p>
          <a:p>
            <a:pPr marL="228600" indent="-228600">
              <a:buAutoNum type="arabicPeriod"/>
              <a:defRPr/>
            </a:pPr>
            <a:r>
              <a:rPr lang="en-US" sz="1200" dirty="0">
                <a:ea typeface="+mn-lt"/>
                <a:cs typeface="+mn-lt"/>
              </a:rPr>
              <a:t>SmPC:  Atorvastatin  </a:t>
            </a:r>
            <a:r>
              <a:rPr lang="en-US" sz="1200" dirty="0">
                <a:solidFill>
                  <a:srgbClr val="15375E"/>
                </a:solidFill>
                <a:ea typeface="+mn-lt"/>
                <a:cs typeface="+mn-lt"/>
                <a:hlinkClick r:id="rId4">
                  <a:extLst>
                    <a:ext uri="{A12FA001-AC4F-418D-AE19-62706E023703}">
                      <ahyp:hlinkClr xmlns:ahyp="http://schemas.microsoft.com/office/drawing/2018/hyperlinkcolor" val="tx"/>
                    </a:ext>
                  </a:extLst>
                </a:hlinkClick>
              </a:rPr>
              <a:t>https://www.medicines.org.uk/emc/product/5274/smpc#gref</a:t>
            </a:r>
            <a:r>
              <a:rPr lang="en-US" sz="1200" dirty="0">
                <a:solidFill>
                  <a:srgbClr val="15375E"/>
                </a:solidFill>
                <a:ea typeface="+mn-lt"/>
                <a:cs typeface="+mn-lt"/>
              </a:rPr>
              <a:t>   </a:t>
            </a:r>
          </a:p>
          <a:p>
            <a:pPr marL="228600" indent="-228600">
              <a:buAutoNum type="arabicPeriod"/>
              <a:defRPr/>
            </a:pPr>
            <a:r>
              <a:rPr lang="en-US" sz="1200" dirty="0">
                <a:ea typeface="+mn-lt"/>
                <a:cs typeface="+mn-lt"/>
              </a:rPr>
              <a:t>SmPC:  Rosuvastatin  </a:t>
            </a:r>
            <a:r>
              <a:rPr lang="en-US" sz="1200" dirty="0">
                <a:solidFill>
                  <a:srgbClr val="15375E"/>
                </a:solidFill>
                <a:ea typeface="+mn-lt"/>
                <a:cs typeface="+mn-lt"/>
                <a:hlinkClick r:id="rId5">
                  <a:extLst>
                    <a:ext uri="{A12FA001-AC4F-418D-AE19-62706E023703}">
                      <ahyp:hlinkClr xmlns:ahyp="http://schemas.microsoft.com/office/drawing/2018/hyperlinkcolor" val="tx"/>
                    </a:ext>
                  </a:extLst>
                </a:hlinkClick>
              </a:rPr>
              <a:t>https://www.medicines.org.uk/emc/product/4366/smpc#gref</a:t>
            </a:r>
            <a:r>
              <a:rPr lang="en-US" sz="1200" dirty="0">
                <a:solidFill>
                  <a:srgbClr val="15375E"/>
                </a:solidFill>
                <a:ea typeface="+mn-lt"/>
                <a:cs typeface="+mn-lt"/>
              </a:rPr>
              <a:t>  </a:t>
            </a:r>
          </a:p>
          <a:p>
            <a:pPr marL="228600" indent="-228600">
              <a:buAutoNum type="arabicPeriod"/>
              <a:defRPr/>
            </a:pPr>
            <a:endParaRPr lang="en-US" sz="1000" dirty="0">
              <a:ea typeface="+mn-lt"/>
              <a:cs typeface="+mn-lt"/>
            </a:endParaRPr>
          </a:p>
        </p:txBody>
      </p:sp>
      <p:sp>
        <p:nvSpPr>
          <p:cNvPr id="12" name="TextBox 24">
            <a:extLst>
              <a:ext uri="{FF2B5EF4-FFF2-40B4-BE49-F238E27FC236}">
                <a16:creationId xmlns:a16="http://schemas.microsoft.com/office/drawing/2014/main" id="{FC1BAA39-F63C-41A9-AD39-EDF324B0BAA5}"/>
              </a:ext>
            </a:extLst>
          </p:cNvPr>
          <p:cNvSpPr txBox="1"/>
          <p:nvPr/>
        </p:nvSpPr>
        <p:spPr>
          <a:xfrm>
            <a:off x="442913" y="1844567"/>
            <a:ext cx="7208249" cy="4308872"/>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1200"/>
              </a:spcBef>
              <a:buFont typeface="Arial,Sans-Serif"/>
              <a:buChar char="•"/>
              <a:defRPr/>
            </a:pPr>
            <a:r>
              <a:rPr lang="en-GB" dirty="0">
                <a:ea typeface="+mn-lt"/>
                <a:cs typeface="+mn-lt"/>
              </a:rPr>
              <a:t>Most adverse events attributed to statins are no more common than placebo</a:t>
            </a:r>
            <a:r>
              <a:rPr lang="en-GB" baseline="30000" dirty="0">
                <a:ea typeface="+mn-lt"/>
                <a:cs typeface="+mn-lt"/>
              </a:rPr>
              <a:t>1</a:t>
            </a:r>
            <a:r>
              <a:rPr lang="en-GB" dirty="0">
                <a:ea typeface="+mn-lt"/>
                <a:cs typeface="+mn-lt"/>
              </a:rPr>
              <a:t> </a:t>
            </a:r>
          </a:p>
          <a:p>
            <a:pPr marL="285750" indent="-285750">
              <a:spcBef>
                <a:spcPts val="1200"/>
              </a:spcBef>
              <a:buFont typeface="Arial,Sans-Serif"/>
              <a:buChar char="•"/>
              <a:defRPr/>
            </a:pPr>
            <a:r>
              <a:rPr lang="en-GB" dirty="0">
                <a:ea typeface="+mn-lt"/>
                <a:cs typeface="+mn-lt"/>
              </a:rPr>
              <a:t>Consider food and drug interactions which may be contributing to adverse effects – see Summary of Product Characteristics (SmPC)</a:t>
            </a:r>
            <a:r>
              <a:rPr lang="en-GB" baseline="30000" dirty="0">
                <a:ea typeface="+mn-lt"/>
                <a:cs typeface="+mn-lt"/>
              </a:rPr>
              <a:t>2,3 </a:t>
            </a:r>
          </a:p>
          <a:p>
            <a:pPr marL="285750" indent="-285750">
              <a:spcBef>
                <a:spcPts val="1200"/>
              </a:spcBef>
              <a:buFont typeface="Arial,Sans-Serif"/>
              <a:buChar char="•"/>
              <a:defRPr/>
            </a:pPr>
            <a:r>
              <a:rPr lang="en-GB" dirty="0">
                <a:ea typeface="+mn-lt"/>
                <a:cs typeface="+mn-lt"/>
              </a:rPr>
              <a:t>Stopping statin therapy is associated with an increased risk of major CV events. It is important not to label patients as ‘statin intolerant’ without structured assessment</a:t>
            </a:r>
          </a:p>
          <a:p>
            <a:pPr marL="285750" indent="-285750">
              <a:spcBef>
                <a:spcPts val="1200"/>
              </a:spcBef>
              <a:buFont typeface="Arial,Sans-Serif"/>
              <a:buChar char="•"/>
              <a:defRPr/>
            </a:pPr>
            <a:r>
              <a:rPr lang="en-GB" dirty="0">
                <a:ea typeface="+mn-lt"/>
                <a:cs typeface="+mn-lt"/>
              </a:rPr>
              <a:t>If a person is not able to tolerate a high-intensity statin, aim to treat with the maximum tolerated dose</a:t>
            </a:r>
          </a:p>
          <a:p>
            <a:pPr marL="285750" indent="-285750">
              <a:spcBef>
                <a:spcPts val="1200"/>
              </a:spcBef>
              <a:buFont typeface="Arial,Sans-Serif"/>
              <a:buChar char="•"/>
              <a:defRPr/>
            </a:pPr>
            <a:r>
              <a:rPr lang="en-GB" dirty="0">
                <a:ea typeface="+mn-lt"/>
                <a:cs typeface="+mn-lt"/>
              </a:rPr>
              <a:t>A statin at any dose reduces CVD risk – consider annual review for patients not taking statins to review cardiovascular risk and interventions</a:t>
            </a:r>
          </a:p>
          <a:p>
            <a:pPr>
              <a:defRPr/>
            </a:pPr>
            <a:endParaRPr lang="en-GB" dirty="0">
              <a:ea typeface="+mn-lt"/>
              <a:cs typeface="+mn-lt"/>
            </a:endParaRPr>
          </a:p>
        </p:txBody>
      </p:sp>
    </p:spTree>
    <p:extLst>
      <p:ext uri="{BB962C8B-B14F-4D97-AF65-F5344CB8AC3E}">
        <p14:creationId xmlns:p14="http://schemas.microsoft.com/office/powerpoint/2010/main" val="1100390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a:xfrm>
            <a:off x="342900" y="302518"/>
            <a:ext cx="11306175" cy="443198"/>
          </a:xfrm>
        </p:spPr>
        <p:txBody>
          <a:bodyPr/>
          <a:lstStyle/>
          <a:p>
            <a:r>
              <a:rPr lang="en-GB" i="0" u="none" strike="noStrike" dirty="0">
                <a:solidFill>
                  <a:srgbClr val="15375E"/>
                </a:solidFill>
                <a:effectLst/>
                <a:latin typeface="+mj-lt"/>
              </a:rPr>
              <a:t>Muscle Symptoms Pathway</a:t>
            </a:r>
            <a:endParaRPr lang="en-US" dirty="0">
              <a:solidFill>
                <a:srgbClr val="15375E"/>
              </a:solidFill>
              <a:latin typeface="+mj-lt"/>
            </a:endParaRPr>
          </a:p>
        </p:txBody>
      </p:sp>
      <p:sp>
        <p:nvSpPr>
          <p:cNvPr id="8" name="TextBox 28">
            <a:extLst>
              <a:ext uri="{FF2B5EF4-FFF2-40B4-BE49-F238E27FC236}">
                <a16:creationId xmlns:a16="http://schemas.microsoft.com/office/drawing/2014/main" id="{107570C5-D108-4DDF-9CE0-3A821E9DC3F5}"/>
              </a:ext>
            </a:extLst>
          </p:cNvPr>
          <p:cNvSpPr txBox="1"/>
          <p:nvPr/>
        </p:nvSpPr>
        <p:spPr>
          <a:xfrm>
            <a:off x="6735183" y="829659"/>
            <a:ext cx="5006582" cy="830997"/>
          </a:xfrm>
          <a:prstGeom prst="rect">
            <a:avLst/>
          </a:prstGeom>
          <a:solidFill>
            <a:schemeClr val="bg1">
              <a:lumMod val="85000"/>
              <a:alpha val="25000"/>
            </a:schemeClr>
          </a:solidFill>
          <a:ln>
            <a:solidFill>
              <a:schemeClr val="tx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200" dirty="0">
                <a:latin typeface="Calibri" panose="020F0502020204030204" pitchFamily="34" charset="0"/>
                <a:ea typeface="+mn-lt"/>
                <a:cs typeface="Calibri" panose="020F0502020204030204" pitchFamily="34" charset="0"/>
              </a:rPr>
              <a:t>Exclude other possible causes e.g. ethnicity, rigorous exercise, physiological,  infection, recent trauma,  new or worsening peripheral arterial disease, drug or alcohol addiction. Stop statin if intolerable symptoms, or clinical concern</a:t>
            </a:r>
            <a:endParaRPr lang="en-GB" sz="1200" dirty="0">
              <a:latin typeface="Calibri" panose="020F0502020204030204" pitchFamily="34" charset="0"/>
              <a:cs typeface="Calibri" panose="020F0502020204030204" pitchFamily="34" charset="0"/>
            </a:endParaRPr>
          </a:p>
        </p:txBody>
      </p:sp>
      <p:sp>
        <p:nvSpPr>
          <p:cNvPr id="9" name="TextBox 5">
            <a:extLst>
              <a:ext uri="{FF2B5EF4-FFF2-40B4-BE49-F238E27FC236}">
                <a16:creationId xmlns:a16="http://schemas.microsoft.com/office/drawing/2014/main" id="{E272B676-F178-4667-97AE-643E7DD2C5A1}"/>
              </a:ext>
            </a:extLst>
          </p:cNvPr>
          <p:cNvSpPr txBox="1"/>
          <p:nvPr/>
        </p:nvSpPr>
        <p:spPr>
          <a:xfrm>
            <a:off x="1126759" y="882204"/>
            <a:ext cx="3908687" cy="307777"/>
          </a:xfrm>
          <a:prstGeom prst="rect">
            <a:avLst/>
          </a:prstGeom>
          <a:solidFill>
            <a:schemeClr val="accent5">
              <a:lumMod val="20000"/>
              <a:lumOff val="80000"/>
            </a:schemeClr>
          </a:solidFill>
          <a:ln>
            <a:solidFill>
              <a:schemeClr val="tx1"/>
            </a:solidFill>
            <a:prstDash val="dash"/>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400" b="1" dirty="0">
                <a:solidFill>
                  <a:srgbClr val="000000"/>
                </a:solidFill>
                <a:latin typeface="Calibri" panose="020F0502020204030204" pitchFamily="34" charset="0"/>
                <a:cs typeface="Calibri" panose="020F0502020204030204" pitchFamily="34" charset="0"/>
              </a:rPr>
              <a:t>Muscle Symptoms - pain, tenderness, weakness </a:t>
            </a:r>
            <a:endParaRPr lang="en-US" sz="1400" dirty="0">
              <a:latin typeface="Calibri" panose="020F0502020204030204" pitchFamily="34" charset="0"/>
              <a:cs typeface="Calibri" panose="020F0502020204030204" pitchFamily="34" charset="0"/>
            </a:endParaRPr>
          </a:p>
        </p:txBody>
      </p:sp>
      <p:sp>
        <p:nvSpPr>
          <p:cNvPr id="10" name="TextBox 16">
            <a:extLst>
              <a:ext uri="{FF2B5EF4-FFF2-40B4-BE49-F238E27FC236}">
                <a16:creationId xmlns:a16="http://schemas.microsoft.com/office/drawing/2014/main" id="{FFC0182E-595D-4311-B4AB-761DF28AC72F}"/>
              </a:ext>
            </a:extLst>
          </p:cNvPr>
          <p:cNvSpPr txBox="1"/>
          <p:nvPr/>
        </p:nvSpPr>
        <p:spPr>
          <a:xfrm rot="10800000" flipV="1">
            <a:off x="9760773" y="2031747"/>
            <a:ext cx="1980991" cy="307777"/>
          </a:xfrm>
          <a:prstGeom prst="rect">
            <a:avLst/>
          </a:prstGeom>
          <a:solidFill>
            <a:schemeClr val="accent1">
              <a:lumMod val="20000"/>
              <a:lumOff val="80000"/>
            </a:schemeClr>
          </a:solidFill>
          <a:ln>
            <a:solidFill>
              <a:schemeClr val="tx1"/>
            </a:solidFill>
            <a:prstDash val="dash"/>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400" b="1" dirty="0">
                <a:latin typeface="Calibri" panose="020F0502020204030204" pitchFamily="34" charset="0"/>
                <a:cs typeface="Calibri" panose="020F0502020204030204" pitchFamily="34" charset="0"/>
              </a:rPr>
              <a:t>CK 0  &lt; 5x ULN</a:t>
            </a:r>
          </a:p>
        </p:txBody>
      </p:sp>
      <p:sp>
        <p:nvSpPr>
          <p:cNvPr id="12" name="TextBox 9">
            <a:extLst>
              <a:ext uri="{FF2B5EF4-FFF2-40B4-BE49-F238E27FC236}">
                <a16:creationId xmlns:a16="http://schemas.microsoft.com/office/drawing/2014/main" id="{DF5F3600-FF87-4438-9927-9EB0E56C9B8A}"/>
              </a:ext>
            </a:extLst>
          </p:cNvPr>
          <p:cNvSpPr txBox="1"/>
          <p:nvPr/>
        </p:nvSpPr>
        <p:spPr>
          <a:xfrm>
            <a:off x="2263276" y="1407839"/>
            <a:ext cx="1851527" cy="307777"/>
          </a:xfrm>
          <a:prstGeom prst="rect">
            <a:avLst/>
          </a:prstGeom>
          <a:noFill/>
          <a:ln>
            <a:solidFill>
              <a:schemeClr val="tx1"/>
            </a:solidFill>
            <a:prstDash val="dash"/>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400" b="1" dirty="0">
                <a:latin typeface="Calibri" panose="020F0502020204030204" pitchFamily="34" charset="0"/>
                <a:ea typeface="+mn-lt"/>
                <a:cs typeface="Calibri" panose="020F0502020204030204" pitchFamily="34" charset="0"/>
              </a:rPr>
              <a:t>Measure CK</a:t>
            </a:r>
            <a:endParaRPr lang="en-GB" sz="1400" b="1" dirty="0">
              <a:latin typeface="Calibri" panose="020F050202020403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7CE90B7C-A316-45A1-A606-DA3664D7561F}"/>
              </a:ext>
            </a:extLst>
          </p:cNvPr>
          <p:cNvCxnSpPr>
            <a:cxnSpLocks/>
          </p:cNvCxnSpPr>
          <p:nvPr/>
        </p:nvCxnSpPr>
        <p:spPr>
          <a:xfrm flipV="1">
            <a:off x="1321470" y="1827408"/>
            <a:ext cx="9542164" cy="48079"/>
          </a:xfrm>
          <a:prstGeom prst="line">
            <a:avLst/>
          </a:prstGeom>
          <a:ln>
            <a:solidFill>
              <a:srgbClr val="15375D"/>
            </a:solidFill>
          </a:ln>
        </p:spPr>
        <p:style>
          <a:lnRef idx="1">
            <a:schemeClr val="accent1"/>
          </a:lnRef>
          <a:fillRef idx="0">
            <a:schemeClr val="accent1"/>
          </a:fillRef>
          <a:effectRef idx="0">
            <a:schemeClr val="accent1"/>
          </a:effectRef>
          <a:fontRef idx="minor">
            <a:schemeClr val="tx1"/>
          </a:fontRef>
        </p:style>
      </p:cxnSp>
      <p:sp>
        <p:nvSpPr>
          <p:cNvPr id="14" name="TextBox 4">
            <a:extLst>
              <a:ext uri="{FF2B5EF4-FFF2-40B4-BE49-F238E27FC236}">
                <a16:creationId xmlns:a16="http://schemas.microsoft.com/office/drawing/2014/main" id="{C9241E0B-321E-4258-9598-66E5615D8A7C}"/>
              </a:ext>
            </a:extLst>
          </p:cNvPr>
          <p:cNvSpPr txBox="1"/>
          <p:nvPr/>
        </p:nvSpPr>
        <p:spPr>
          <a:xfrm rot="10800000" flipV="1">
            <a:off x="6335038" y="2079667"/>
            <a:ext cx="1980991" cy="307777"/>
          </a:xfrm>
          <a:prstGeom prst="rect">
            <a:avLst/>
          </a:prstGeom>
          <a:solidFill>
            <a:schemeClr val="accent1">
              <a:lumMod val="20000"/>
              <a:lumOff val="80000"/>
            </a:schemeClr>
          </a:solidFill>
          <a:ln>
            <a:solidFill>
              <a:schemeClr val="tx1"/>
            </a:solidFill>
            <a:prstDash val="dash"/>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400" b="1" dirty="0">
                <a:latin typeface="Calibri" panose="020F0502020204030204" pitchFamily="34" charset="0"/>
                <a:cs typeface="Calibri" panose="020F0502020204030204" pitchFamily="34" charset="0"/>
              </a:rPr>
              <a:t>CK 5 -10 ULN</a:t>
            </a:r>
          </a:p>
        </p:txBody>
      </p:sp>
      <p:sp>
        <p:nvSpPr>
          <p:cNvPr id="15" name="TextBox 29">
            <a:extLst>
              <a:ext uri="{FF2B5EF4-FFF2-40B4-BE49-F238E27FC236}">
                <a16:creationId xmlns:a16="http://schemas.microsoft.com/office/drawing/2014/main" id="{812B2EDE-A0F4-40CC-B646-AE18B3E9E142}"/>
              </a:ext>
            </a:extLst>
          </p:cNvPr>
          <p:cNvSpPr txBox="1"/>
          <p:nvPr/>
        </p:nvSpPr>
        <p:spPr>
          <a:xfrm rot="10800000" flipV="1">
            <a:off x="3429228" y="2074730"/>
            <a:ext cx="1980996" cy="307777"/>
          </a:xfrm>
          <a:prstGeom prst="rect">
            <a:avLst/>
          </a:prstGeom>
          <a:solidFill>
            <a:schemeClr val="accent1">
              <a:lumMod val="20000"/>
              <a:lumOff val="80000"/>
            </a:schemeClr>
          </a:solidFill>
          <a:ln>
            <a:solidFill>
              <a:schemeClr val="tx1"/>
            </a:solidFill>
            <a:prstDash val="dash"/>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400" b="1" dirty="0">
                <a:latin typeface="Calibri" panose="020F0502020204030204" pitchFamily="34" charset="0"/>
                <a:cs typeface="Calibri" panose="020F0502020204030204" pitchFamily="34" charset="0"/>
              </a:rPr>
              <a:t>CK  &gt;10-50 ULN</a:t>
            </a:r>
          </a:p>
        </p:txBody>
      </p:sp>
      <p:sp>
        <p:nvSpPr>
          <p:cNvPr id="16" name="TextBox 7">
            <a:extLst>
              <a:ext uri="{FF2B5EF4-FFF2-40B4-BE49-F238E27FC236}">
                <a16:creationId xmlns:a16="http://schemas.microsoft.com/office/drawing/2014/main" id="{AF9BEF34-9E08-474E-84DB-A45612BB56E0}"/>
              </a:ext>
            </a:extLst>
          </p:cNvPr>
          <p:cNvSpPr txBox="1"/>
          <p:nvPr/>
        </p:nvSpPr>
        <p:spPr>
          <a:xfrm>
            <a:off x="342901" y="2080079"/>
            <a:ext cx="1980992" cy="307777"/>
          </a:xfrm>
          <a:prstGeom prst="rect">
            <a:avLst/>
          </a:prstGeom>
          <a:solidFill>
            <a:schemeClr val="accent1">
              <a:lumMod val="20000"/>
              <a:lumOff val="80000"/>
            </a:schemeClr>
          </a:solidFill>
          <a:ln>
            <a:solidFill>
              <a:schemeClr val="tx1"/>
            </a:solidFill>
            <a:prstDash val="dash"/>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400" b="1" dirty="0">
                <a:solidFill>
                  <a:srgbClr val="000000"/>
                </a:solidFill>
                <a:latin typeface="Calibri" panose="020F0502020204030204"/>
                <a:cs typeface="Calibri"/>
              </a:rPr>
              <a:t>CK&gt;50x ULN </a:t>
            </a:r>
            <a:endParaRPr lang="en-GB" sz="1400" b="1" dirty="0">
              <a:cs typeface="Calibri"/>
            </a:endParaRPr>
          </a:p>
        </p:txBody>
      </p:sp>
      <p:sp>
        <p:nvSpPr>
          <p:cNvPr id="17" name="TextBox 19">
            <a:extLst>
              <a:ext uri="{FF2B5EF4-FFF2-40B4-BE49-F238E27FC236}">
                <a16:creationId xmlns:a16="http://schemas.microsoft.com/office/drawing/2014/main" id="{95BB4A8A-675C-4AAE-A156-00FE20D7CCBD}"/>
              </a:ext>
            </a:extLst>
          </p:cNvPr>
          <p:cNvSpPr txBox="1"/>
          <p:nvPr/>
        </p:nvSpPr>
        <p:spPr>
          <a:xfrm>
            <a:off x="10035653" y="3818292"/>
            <a:ext cx="1706112" cy="1384995"/>
          </a:xfrm>
          <a:prstGeom prst="rect">
            <a:avLst/>
          </a:prstGeom>
          <a:solidFill>
            <a:srgbClr val="F5F5F5"/>
          </a:solidFill>
          <a:ln>
            <a:solidFill>
              <a:schemeClr val="tx2"/>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latin typeface="Calibri" panose="020F0502020204030204" pitchFamily="34" charset="0"/>
                <a:cs typeface="Calibri" panose="020F0502020204030204" pitchFamily="34" charset="0"/>
              </a:rPr>
              <a:t>Reassure patients that symptoms are unlikely to be due to statin and explore other possible causes </a:t>
            </a:r>
          </a:p>
        </p:txBody>
      </p:sp>
      <p:sp>
        <p:nvSpPr>
          <p:cNvPr id="18" name="TextBox 10">
            <a:extLst>
              <a:ext uri="{FF2B5EF4-FFF2-40B4-BE49-F238E27FC236}">
                <a16:creationId xmlns:a16="http://schemas.microsoft.com/office/drawing/2014/main" id="{388E2565-182E-4FF2-A659-67B8D6FF3A02}"/>
              </a:ext>
            </a:extLst>
          </p:cNvPr>
          <p:cNvSpPr txBox="1"/>
          <p:nvPr/>
        </p:nvSpPr>
        <p:spPr>
          <a:xfrm>
            <a:off x="7862907" y="5479294"/>
            <a:ext cx="2239620" cy="861774"/>
          </a:xfrm>
          <a:prstGeom prst="rect">
            <a:avLst/>
          </a:prstGeom>
          <a:noFill/>
          <a:ln w="19050">
            <a:solidFill>
              <a:schemeClr val="tx1"/>
            </a:solidFill>
            <a:prstDash val="dash"/>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latin typeface="Calibri" panose="020F0502020204030204" pitchFamily="34" charset="0"/>
                <a:ea typeface="+mn-lt"/>
                <a:cs typeface="Calibri" panose="020F0502020204030204" pitchFamily="34" charset="0"/>
              </a:rPr>
              <a:t>Detailed guidance: </a:t>
            </a:r>
            <a:r>
              <a:rPr lang="en-GB" sz="1200" b="1" dirty="0">
                <a:solidFill>
                  <a:srgbClr val="15375E"/>
                </a:solidFill>
                <a:latin typeface="Calibri" panose="020F0502020204030204" pitchFamily="34" charset="0"/>
                <a:ea typeface="+mn-lt"/>
                <a:cs typeface="Calibri" panose="020F0502020204030204" pitchFamily="34" charset="0"/>
                <a:hlinkClick r:id="rId2">
                  <a:extLst>
                    <a:ext uri="{A12FA001-AC4F-418D-AE19-62706E023703}">
                      <ahyp:hlinkClr xmlns:ahyp="http://schemas.microsoft.com/office/drawing/2018/hyperlinkcolor" val="tx"/>
                    </a:ext>
                  </a:extLst>
                </a:hlinkClick>
              </a:rPr>
              <a:t>https://www.england.nhs.uk/aac/publication/statin-intolerance-pathway/</a:t>
            </a:r>
            <a:endParaRPr lang="en-US" sz="1200" b="1" dirty="0">
              <a:solidFill>
                <a:srgbClr val="15375E"/>
              </a:solidFill>
              <a:latin typeface="Calibri" panose="020F0502020204030204" pitchFamily="34" charset="0"/>
              <a:cs typeface="Calibri" panose="020F0502020204030204" pitchFamily="34" charset="0"/>
            </a:endParaRPr>
          </a:p>
        </p:txBody>
      </p:sp>
      <p:sp>
        <p:nvSpPr>
          <p:cNvPr id="20" name="TextBox 23">
            <a:extLst>
              <a:ext uri="{FF2B5EF4-FFF2-40B4-BE49-F238E27FC236}">
                <a16:creationId xmlns:a16="http://schemas.microsoft.com/office/drawing/2014/main" id="{F22A1781-AFF8-9CD8-0638-DE86150402F8}"/>
              </a:ext>
            </a:extLst>
          </p:cNvPr>
          <p:cNvSpPr txBox="1"/>
          <p:nvPr/>
        </p:nvSpPr>
        <p:spPr>
          <a:xfrm>
            <a:off x="6335039" y="2744778"/>
            <a:ext cx="1980990" cy="830997"/>
          </a:xfrm>
          <a:prstGeom prst="rect">
            <a:avLst/>
          </a:prstGeom>
          <a:solidFill>
            <a:srgbClr val="F5F5F5"/>
          </a:solidFill>
          <a:ln>
            <a:solidFill>
              <a:schemeClr val="tx2"/>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Calibri" panose="020F0502020204030204" pitchFamily="34" charset="0"/>
                <a:cs typeface="Calibri" panose="020F0502020204030204" pitchFamily="34" charset="0"/>
              </a:rPr>
              <a:t>Discuss with patient. Continue statin and review at 2 weeks. Consider lower dose or alternative statin</a:t>
            </a:r>
          </a:p>
        </p:txBody>
      </p:sp>
      <p:sp>
        <p:nvSpPr>
          <p:cNvPr id="21" name="TextBox 13">
            <a:extLst>
              <a:ext uri="{FF2B5EF4-FFF2-40B4-BE49-F238E27FC236}">
                <a16:creationId xmlns:a16="http://schemas.microsoft.com/office/drawing/2014/main" id="{E919F397-D631-4DAD-9192-07F438C5C431}"/>
              </a:ext>
            </a:extLst>
          </p:cNvPr>
          <p:cNvSpPr txBox="1"/>
          <p:nvPr/>
        </p:nvSpPr>
        <p:spPr>
          <a:xfrm>
            <a:off x="8232700" y="4371380"/>
            <a:ext cx="1152976" cy="461665"/>
          </a:xfrm>
          <a:prstGeom prst="rect">
            <a:avLst/>
          </a:prstGeom>
          <a:noFill/>
          <a:ln>
            <a:solidFill>
              <a:schemeClr val="tx1"/>
            </a:solidFill>
            <a:prstDash val="dash"/>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latin typeface="Calibri" panose="020F0502020204030204" pitchFamily="34" charset="0"/>
                <a:ea typeface="+mn-lt"/>
                <a:cs typeface="Calibri" panose="020F0502020204030204" pitchFamily="34" charset="0"/>
              </a:rPr>
              <a:t>Intolerable symptoms </a:t>
            </a:r>
            <a:endParaRPr lang="en-US" sz="1200" b="1" dirty="0">
              <a:latin typeface="Calibri" panose="020F0502020204030204" pitchFamily="34" charset="0"/>
              <a:cs typeface="Calibri" panose="020F0502020204030204" pitchFamily="34" charset="0"/>
            </a:endParaRPr>
          </a:p>
        </p:txBody>
      </p:sp>
      <p:sp>
        <p:nvSpPr>
          <p:cNvPr id="22" name="TextBox 31">
            <a:extLst>
              <a:ext uri="{FF2B5EF4-FFF2-40B4-BE49-F238E27FC236}">
                <a16:creationId xmlns:a16="http://schemas.microsoft.com/office/drawing/2014/main" id="{0F292F21-FEBA-4E5C-B687-3E74E9D1C072}"/>
              </a:ext>
            </a:extLst>
          </p:cNvPr>
          <p:cNvSpPr txBox="1"/>
          <p:nvPr/>
        </p:nvSpPr>
        <p:spPr>
          <a:xfrm>
            <a:off x="3429227" y="2670138"/>
            <a:ext cx="1980997" cy="307777"/>
          </a:xfrm>
          <a:prstGeom prst="rect">
            <a:avLst/>
          </a:prstGeom>
          <a:solidFill>
            <a:srgbClr val="F5F5F5"/>
          </a:solid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latin typeface="Calibri" panose="020F0502020204030204" pitchFamily="34" charset="0"/>
                <a:cs typeface="Calibri" panose="020F0502020204030204" pitchFamily="34" charset="0"/>
              </a:rPr>
              <a:t>Check renal function</a:t>
            </a:r>
          </a:p>
        </p:txBody>
      </p:sp>
      <p:sp>
        <p:nvSpPr>
          <p:cNvPr id="23" name="TextBox 14">
            <a:extLst>
              <a:ext uri="{FF2B5EF4-FFF2-40B4-BE49-F238E27FC236}">
                <a16:creationId xmlns:a16="http://schemas.microsoft.com/office/drawing/2014/main" id="{1BF90E53-44DB-4A4C-9503-E7A9B318A24F}"/>
              </a:ext>
            </a:extLst>
          </p:cNvPr>
          <p:cNvSpPr txBox="1"/>
          <p:nvPr/>
        </p:nvSpPr>
        <p:spPr>
          <a:xfrm>
            <a:off x="342900" y="3495126"/>
            <a:ext cx="2214032" cy="646331"/>
          </a:xfrm>
          <a:prstGeom prst="rect">
            <a:avLst/>
          </a:prstGeom>
          <a:solidFill>
            <a:srgbClr val="F5F5F5"/>
          </a:solidFill>
          <a:ln>
            <a:solidFill>
              <a:schemeClr val="tx2"/>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Calibri" panose="020F0502020204030204" pitchFamily="34" charset="0"/>
                <a:cs typeface="Calibri" panose="020F0502020204030204" pitchFamily="34" charset="0"/>
              </a:rPr>
              <a:t>Consider rhabdomyolysis. Stop statin and seek specialist advice urgently</a:t>
            </a:r>
            <a:endParaRPr lang="en-US" sz="1200" dirty="0">
              <a:latin typeface="Calibri" panose="020F0502020204030204" pitchFamily="34" charset="0"/>
              <a:cs typeface="Calibri" panose="020F0502020204030204" pitchFamily="34" charset="0"/>
            </a:endParaRPr>
          </a:p>
        </p:txBody>
      </p:sp>
      <p:sp>
        <p:nvSpPr>
          <p:cNvPr id="24" name="TextBox 15">
            <a:extLst>
              <a:ext uri="{FF2B5EF4-FFF2-40B4-BE49-F238E27FC236}">
                <a16:creationId xmlns:a16="http://schemas.microsoft.com/office/drawing/2014/main" id="{301DB02E-F4DE-4D46-814C-DE5964378D65}"/>
              </a:ext>
            </a:extLst>
          </p:cNvPr>
          <p:cNvSpPr txBox="1"/>
          <p:nvPr/>
        </p:nvSpPr>
        <p:spPr>
          <a:xfrm>
            <a:off x="3721242" y="3555003"/>
            <a:ext cx="1314204" cy="461665"/>
          </a:xfrm>
          <a:prstGeom prst="rect">
            <a:avLst/>
          </a:prstGeom>
          <a:noFill/>
          <a:ln>
            <a:solidFill>
              <a:schemeClr val="tx1"/>
            </a:solidFill>
            <a:prstDash val="dash"/>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latin typeface="Calibri" panose="020F0502020204030204" pitchFamily="34" charset="0"/>
                <a:cs typeface="Calibri" panose="020F0502020204030204" pitchFamily="34" charset="0"/>
              </a:rPr>
              <a:t>Renal function deteriorating?</a:t>
            </a:r>
          </a:p>
        </p:txBody>
      </p:sp>
      <p:sp>
        <p:nvSpPr>
          <p:cNvPr id="25" name="TextBox 6">
            <a:extLst>
              <a:ext uri="{FF2B5EF4-FFF2-40B4-BE49-F238E27FC236}">
                <a16:creationId xmlns:a16="http://schemas.microsoft.com/office/drawing/2014/main" id="{0FF340DD-4E11-408B-B27B-1FD3BE91D25C}"/>
              </a:ext>
            </a:extLst>
          </p:cNvPr>
          <p:cNvSpPr txBox="1"/>
          <p:nvPr/>
        </p:nvSpPr>
        <p:spPr>
          <a:xfrm>
            <a:off x="3415865" y="4170224"/>
            <a:ext cx="4166858" cy="830997"/>
          </a:xfrm>
          <a:prstGeom prst="rect">
            <a:avLst/>
          </a:prstGeom>
          <a:solidFill>
            <a:srgbClr val="F5F5F5"/>
          </a:solidFill>
          <a:ln>
            <a:solidFill>
              <a:schemeClr val="tx2"/>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200" dirty="0">
                <a:latin typeface="Calibri" panose="020F0502020204030204" pitchFamily="34" charset="0"/>
                <a:ea typeface="+mn-lt"/>
                <a:cs typeface="Calibri" panose="020F0502020204030204" pitchFamily="34" charset="0"/>
              </a:rPr>
              <a:t>Stop statin for 4-6 weeks. </a:t>
            </a:r>
          </a:p>
          <a:p>
            <a:pPr algn="ctr">
              <a:defRPr/>
            </a:pPr>
            <a:r>
              <a:rPr lang="en-GB" sz="1200" b="1" dirty="0">
                <a:latin typeface="Calibri" panose="020F0502020204030204" pitchFamily="34" charset="0"/>
                <a:ea typeface="+mn-lt"/>
                <a:cs typeface="Calibri" panose="020F0502020204030204" pitchFamily="34" charset="0"/>
              </a:rPr>
              <a:t>2 weeks</a:t>
            </a:r>
            <a:r>
              <a:rPr lang="en-GB" sz="1200" dirty="0">
                <a:latin typeface="Calibri" panose="020F0502020204030204" pitchFamily="34" charset="0"/>
                <a:ea typeface="+mn-lt"/>
                <a:cs typeface="Calibri" panose="020F0502020204030204" pitchFamily="34" charset="0"/>
              </a:rPr>
              <a:t> </a:t>
            </a:r>
            <a:r>
              <a:rPr lang="en-GB" sz="1200" b="1" dirty="0">
                <a:latin typeface="Calibri" panose="020F0502020204030204" pitchFamily="34" charset="0"/>
                <a:ea typeface="+mn-lt"/>
                <a:cs typeface="Calibri" panose="020F0502020204030204" pitchFamily="34" charset="0"/>
              </a:rPr>
              <a:t>after symptoms resolved and CK normalised,</a:t>
            </a:r>
            <a:endParaRPr lang="en-GB" sz="1200" dirty="0">
              <a:latin typeface="Calibri" panose="020F0502020204030204" pitchFamily="34" charset="0"/>
              <a:ea typeface="+mn-lt"/>
              <a:cs typeface="Calibri" panose="020F0502020204030204" pitchFamily="34" charset="0"/>
            </a:endParaRPr>
          </a:p>
          <a:p>
            <a:pPr algn="ctr">
              <a:defRPr/>
            </a:pPr>
            <a:r>
              <a:rPr lang="en-GB" sz="1200" dirty="0">
                <a:latin typeface="Calibri" panose="020F0502020204030204" pitchFamily="34" charset="0"/>
                <a:ea typeface="+mn-lt"/>
                <a:cs typeface="Calibri" panose="020F0502020204030204" pitchFamily="34" charset="0"/>
              </a:rPr>
              <a:t>restart statin at lower dose </a:t>
            </a:r>
          </a:p>
          <a:p>
            <a:pPr algn="ctr">
              <a:defRPr/>
            </a:pPr>
            <a:r>
              <a:rPr lang="en-GB" sz="1200" dirty="0">
                <a:latin typeface="Calibri" panose="020F0502020204030204" pitchFamily="34" charset="0"/>
                <a:ea typeface="+mn-lt"/>
                <a:cs typeface="Calibri" panose="020F0502020204030204" pitchFamily="34" charset="0"/>
              </a:rPr>
              <a:t>(Consider low dose rosuvastatin if previously on atorvastatin)</a:t>
            </a:r>
            <a:endParaRPr lang="en-GB" sz="1200" b="1" dirty="0">
              <a:latin typeface="Calibri" panose="020F0502020204030204" pitchFamily="34" charset="0"/>
              <a:cs typeface="Calibri" panose="020F0502020204030204" pitchFamily="34" charset="0"/>
            </a:endParaRPr>
          </a:p>
        </p:txBody>
      </p:sp>
      <p:sp>
        <p:nvSpPr>
          <p:cNvPr id="26" name="TextBox 42">
            <a:extLst>
              <a:ext uri="{FF2B5EF4-FFF2-40B4-BE49-F238E27FC236}">
                <a16:creationId xmlns:a16="http://schemas.microsoft.com/office/drawing/2014/main" id="{EB007D69-FCEA-49C0-9A3F-6EA392A5358E}"/>
              </a:ext>
            </a:extLst>
          </p:cNvPr>
          <p:cNvSpPr txBox="1"/>
          <p:nvPr/>
        </p:nvSpPr>
        <p:spPr>
          <a:xfrm>
            <a:off x="332912" y="4335857"/>
            <a:ext cx="2214032" cy="461665"/>
          </a:xfrm>
          <a:prstGeom prst="rect">
            <a:avLst/>
          </a:prstGeom>
          <a:solidFill>
            <a:srgbClr val="A3CD38">
              <a:alpha val="40000"/>
            </a:srgbClr>
          </a:solidFill>
          <a:ln>
            <a:solidFill>
              <a:schemeClr val="tx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200" b="1" dirty="0">
                <a:latin typeface="Calibri" panose="020F0502020204030204" pitchFamily="34" charset="0"/>
                <a:cs typeface="Calibri" panose="020F0502020204030204" pitchFamily="34" charset="0"/>
              </a:rPr>
              <a:t>Seek specialist advice if CK</a:t>
            </a:r>
          </a:p>
          <a:p>
            <a:pPr algn="ctr">
              <a:defRPr/>
            </a:pPr>
            <a:r>
              <a:rPr lang="en-GB" sz="1200" b="1" dirty="0">
                <a:latin typeface="Calibri" panose="020F0502020204030204" pitchFamily="34" charset="0"/>
                <a:cs typeface="Calibri" panose="020F0502020204030204" pitchFamily="34" charset="0"/>
              </a:rPr>
              <a:t> not normalised </a:t>
            </a:r>
          </a:p>
        </p:txBody>
      </p:sp>
      <p:sp>
        <p:nvSpPr>
          <p:cNvPr id="27" name="TextBox 8">
            <a:extLst>
              <a:ext uri="{FF2B5EF4-FFF2-40B4-BE49-F238E27FC236}">
                <a16:creationId xmlns:a16="http://schemas.microsoft.com/office/drawing/2014/main" id="{CD3CA926-18E9-499A-B5C5-E3B633FD0F95}"/>
              </a:ext>
            </a:extLst>
          </p:cNvPr>
          <p:cNvSpPr txBox="1"/>
          <p:nvPr/>
        </p:nvSpPr>
        <p:spPr>
          <a:xfrm>
            <a:off x="3418367" y="5294431"/>
            <a:ext cx="4185176" cy="307777"/>
          </a:xfrm>
          <a:prstGeom prst="rect">
            <a:avLst/>
          </a:prstGeom>
          <a:solidFill>
            <a:srgbClr val="F5F5F5"/>
          </a:solidFill>
          <a:ln>
            <a:solidFill>
              <a:schemeClr val="tx2"/>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400" dirty="0">
                <a:solidFill>
                  <a:srgbClr val="000000"/>
                </a:solidFill>
                <a:latin typeface="Calibri" panose="020F0502020204030204"/>
                <a:cs typeface="Calibri"/>
              </a:rPr>
              <a:t>Titrate to higher dose if tolerated.</a:t>
            </a:r>
          </a:p>
        </p:txBody>
      </p:sp>
      <p:sp>
        <p:nvSpPr>
          <p:cNvPr id="28" name="TextBox 3">
            <a:extLst>
              <a:ext uri="{FF2B5EF4-FFF2-40B4-BE49-F238E27FC236}">
                <a16:creationId xmlns:a16="http://schemas.microsoft.com/office/drawing/2014/main" id="{D4DE7355-BA4B-4490-BA09-331E93043FFB}"/>
              </a:ext>
            </a:extLst>
          </p:cNvPr>
          <p:cNvSpPr txBox="1"/>
          <p:nvPr/>
        </p:nvSpPr>
        <p:spPr>
          <a:xfrm>
            <a:off x="3432290" y="5871384"/>
            <a:ext cx="4196061" cy="461665"/>
          </a:xfrm>
          <a:prstGeom prst="rect">
            <a:avLst/>
          </a:prstGeom>
          <a:solidFill>
            <a:srgbClr val="A3CD38">
              <a:alpha val="40000"/>
            </a:srgbClr>
          </a:solidFill>
          <a:ln>
            <a:solidFill>
              <a:schemeClr val="tx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200" b="1" dirty="0">
                <a:solidFill>
                  <a:srgbClr val="FF0000"/>
                </a:solidFill>
                <a:latin typeface="Calibri" panose="020F0502020204030204" pitchFamily="34" charset="0"/>
                <a:cs typeface="Calibri" panose="020F0502020204030204" pitchFamily="34" charset="0"/>
              </a:rPr>
              <a:t>If recurrence of symptoms -  Consider </a:t>
            </a:r>
            <a:r>
              <a:rPr lang="en-GB" sz="1200" b="1" dirty="0">
                <a:solidFill>
                  <a:srgbClr val="00206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ezetimibe</a:t>
            </a:r>
            <a:r>
              <a:rPr lang="en-GB" sz="1200" b="1" dirty="0">
                <a:solidFill>
                  <a:srgbClr val="FF0000"/>
                </a:solidFill>
                <a:latin typeface="Calibri" panose="020F0502020204030204" pitchFamily="34" charset="0"/>
                <a:cs typeface="Calibri" panose="020F0502020204030204" pitchFamily="34" charset="0"/>
              </a:rPr>
              <a:t> +/- </a:t>
            </a:r>
            <a:r>
              <a:rPr lang="en-GB" sz="1200" b="1" dirty="0">
                <a:solidFill>
                  <a:srgbClr val="00206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bempedoic acid</a:t>
            </a:r>
            <a:r>
              <a:rPr lang="en-GB" sz="1200" b="1" dirty="0">
                <a:solidFill>
                  <a:srgbClr val="002060"/>
                </a:solidFill>
                <a:latin typeface="Calibri" panose="020F0502020204030204" pitchFamily="34" charset="0"/>
                <a:cs typeface="Calibri" panose="020F0502020204030204" pitchFamily="34" charset="0"/>
              </a:rPr>
              <a:t>,  </a:t>
            </a:r>
            <a:r>
              <a:rPr lang="en-GB" sz="1200" b="1" dirty="0">
                <a:solidFill>
                  <a:srgbClr val="00206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inclisiran</a:t>
            </a:r>
            <a:r>
              <a:rPr lang="en-GB" sz="1200" b="1" dirty="0">
                <a:solidFill>
                  <a:srgbClr val="002060"/>
                </a:solidFill>
                <a:latin typeface="Calibri" panose="020F0502020204030204" pitchFamily="34" charset="0"/>
                <a:cs typeface="Calibri" panose="020F0502020204030204" pitchFamily="34" charset="0"/>
              </a:rPr>
              <a:t>  </a:t>
            </a:r>
            <a:r>
              <a:rPr lang="en-GB" sz="1200" b="1" dirty="0">
                <a:solidFill>
                  <a:srgbClr val="FF0000"/>
                </a:solidFill>
                <a:latin typeface="Calibri" panose="020F0502020204030204" pitchFamily="34" charset="0"/>
                <a:cs typeface="Calibri" panose="020F0502020204030204" pitchFamily="34" charset="0"/>
              </a:rPr>
              <a:t>or PCSK9i (</a:t>
            </a:r>
            <a:r>
              <a:rPr lang="en-GB" sz="1200" b="1" dirty="0" err="1">
                <a:solidFill>
                  <a:srgbClr val="FF0000"/>
                </a:solidFill>
                <a:latin typeface="Calibri" panose="020F0502020204030204" pitchFamily="34" charset="0"/>
                <a:cs typeface="Calibri" panose="020F0502020204030204" pitchFamily="34" charset="0"/>
              </a:rPr>
              <a:t>mAB</a:t>
            </a:r>
            <a:r>
              <a:rPr lang="en-GB" sz="1200" b="1" dirty="0">
                <a:solidFill>
                  <a:srgbClr val="FF0000"/>
                </a:solidFill>
                <a:latin typeface="Calibri" panose="020F0502020204030204" pitchFamily="34" charset="0"/>
                <a:cs typeface="Calibri" panose="020F0502020204030204" pitchFamily="34" charset="0"/>
              </a:rPr>
              <a:t>)</a:t>
            </a:r>
            <a:r>
              <a:rPr lang="en-GB" sz="1200" b="1" baseline="30000" dirty="0">
                <a:solidFill>
                  <a:srgbClr val="FF0000"/>
                </a:solidFill>
                <a:latin typeface="Calibri" panose="020F0502020204030204" pitchFamily="34" charset="0"/>
                <a:cs typeface="Calibri" panose="020F0502020204030204" pitchFamily="34" charset="0"/>
              </a:rPr>
              <a:t>+</a:t>
            </a:r>
            <a:r>
              <a:rPr lang="en-GB" sz="1200" b="1" dirty="0">
                <a:solidFill>
                  <a:srgbClr val="FF0000"/>
                </a:solidFill>
                <a:latin typeface="Calibri" panose="020F0502020204030204" pitchFamily="34" charset="0"/>
                <a:cs typeface="Calibri" panose="020F0502020204030204" pitchFamily="34" charset="0"/>
              </a:rPr>
              <a:t> in line with eligibility criteria</a:t>
            </a:r>
            <a:endParaRPr lang="en-GB" sz="1200" b="1" dirty="0">
              <a:solidFill>
                <a:schemeClr val="bg1"/>
              </a:solidFill>
              <a:latin typeface="Calibri" panose="020F0502020204030204" pitchFamily="34" charset="0"/>
              <a:cs typeface="Calibri" panose="020F0502020204030204" pitchFamily="34" charset="0"/>
            </a:endParaRPr>
          </a:p>
        </p:txBody>
      </p:sp>
      <p:sp>
        <p:nvSpPr>
          <p:cNvPr id="29" name="TextBox 44">
            <a:extLst>
              <a:ext uri="{FF2B5EF4-FFF2-40B4-BE49-F238E27FC236}">
                <a16:creationId xmlns:a16="http://schemas.microsoft.com/office/drawing/2014/main" id="{0BB46CE2-EFAD-28B0-ED90-69DAD287939F}"/>
              </a:ext>
            </a:extLst>
          </p:cNvPr>
          <p:cNvSpPr txBox="1"/>
          <p:nvPr/>
        </p:nvSpPr>
        <p:spPr>
          <a:xfrm>
            <a:off x="296113" y="5946716"/>
            <a:ext cx="1967163" cy="43088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aseline="30000" dirty="0">
                <a:cs typeface="Calibri"/>
              </a:rPr>
              <a:t>+</a:t>
            </a:r>
            <a:r>
              <a:rPr lang="en-GB" sz="1100" dirty="0">
                <a:cs typeface="Calibri"/>
              </a:rPr>
              <a:t> </a:t>
            </a:r>
            <a:r>
              <a:rPr lang="en-GB" sz="1100" dirty="0">
                <a:effectLst/>
                <a:ea typeface="Calibri" panose="020F0502020204030204" pitchFamily="34" charset="0"/>
              </a:rPr>
              <a:t>NICE Guidance: </a:t>
            </a:r>
          </a:p>
          <a:p>
            <a:r>
              <a:rPr lang="en-GB" sz="1100" b="1" dirty="0" err="1">
                <a:solidFill>
                  <a:srgbClr val="15375E"/>
                </a:solidFill>
                <a:effectLst/>
                <a:ea typeface="Calibri" panose="020F0502020204030204" pitchFamily="34" charset="0"/>
                <a:hlinkClick r:id="rId6">
                  <a:extLst>
                    <a:ext uri="{A12FA001-AC4F-418D-AE19-62706E023703}">
                      <ahyp:hlinkClr xmlns:ahyp="http://schemas.microsoft.com/office/drawing/2018/hyperlinkcolor" val="tx"/>
                    </a:ext>
                  </a:extLst>
                </a:hlinkClick>
              </a:rPr>
              <a:t>Evolocumab</a:t>
            </a:r>
            <a:r>
              <a:rPr lang="en-GB" sz="1100" b="1" dirty="0">
                <a:solidFill>
                  <a:srgbClr val="15375E"/>
                </a:solidFill>
                <a:effectLst/>
                <a:ea typeface="Calibri" panose="020F0502020204030204" pitchFamily="34" charset="0"/>
              </a:rPr>
              <a:t>, </a:t>
            </a:r>
            <a:r>
              <a:rPr lang="en-GB" sz="1100" b="1" dirty="0">
                <a:solidFill>
                  <a:srgbClr val="15375E"/>
                </a:solidFill>
                <a:effectLst/>
                <a:ea typeface="Calibri" panose="020F0502020204030204" pitchFamily="34" charset="0"/>
                <a:hlinkClick r:id="rId7">
                  <a:extLst>
                    <a:ext uri="{A12FA001-AC4F-418D-AE19-62706E023703}">
                      <ahyp:hlinkClr xmlns:ahyp="http://schemas.microsoft.com/office/drawing/2018/hyperlinkcolor" val="tx"/>
                    </a:ext>
                  </a:extLst>
                </a:hlinkClick>
              </a:rPr>
              <a:t>Alirocumab</a:t>
            </a:r>
            <a:r>
              <a:rPr lang="en-GB" sz="1100" b="1" dirty="0">
                <a:solidFill>
                  <a:srgbClr val="15375E"/>
                </a:solidFill>
                <a:effectLst/>
                <a:ea typeface="Calibri" panose="020F0502020204030204" pitchFamily="34" charset="0"/>
              </a:rPr>
              <a:t> </a:t>
            </a:r>
            <a:endParaRPr lang="en-GB" sz="1100" b="1" dirty="0">
              <a:solidFill>
                <a:srgbClr val="15375E"/>
              </a:solidFill>
              <a:cs typeface="Calibri"/>
            </a:endParaRPr>
          </a:p>
        </p:txBody>
      </p:sp>
      <p:cxnSp>
        <p:nvCxnSpPr>
          <p:cNvPr id="30" name="Straight Arrow Connector 29">
            <a:extLst>
              <a:ext uri="{FF2B5EF4-FFF2-40B4-BE49-F238E27FC236}">
                <a16:creationId xmlns:a16="http://schemas.microsoft.com/office/drawing/2014/main" id="{73303A48-A9E8-41DB-8C82-1E9BA6E6D1F6}"/>
              </a:ext>
            </a:extLst>
          </p:cNvPr>
          <p:cNvCxnSpPr>
            <a:cxnSpLocks/>
          </p:cNvCxnSpPr>
          <p:nvPr/>
        </p:nvCxnSpPr>
        <p:spPr>
          <a:xfrm>
            <a:off x="10875664" y="2351431"/>
            <a:ext cx="0" cy="1458469"/>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3303A48-A9E8-41DB-8C82-1E9BA6E6D1F6}"/>
              </a:ext>
            </a:extLst>
          </p:cNvPr>
          <p:cNvCxnSpPr>
            <a:cxnSpLocks/>
          </p:cNvCxnSpPr>
          <p:nvPr/>
        </p:nvCxnSpPr>
        <p:spPr>
          <a:xfrm>
            <a:off x="1314206" y="2454349"/>
            <a:ext cx="0" cy="922802"/>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3303A48-A9E8-41DB-8C82-1E9BA6E6D1F6}"/>
              </a:ext>
            </a:extLst>
          </p:cNvPr>
          <p:cNvCxnSpPr>
            <a:cxnSpLocks/>
          </p:cNvCxnSpPr>
          <p:nvPr/>
        </p:nvCxnSpPr>
        <p:spPr>
          <a:xfrm>
            <a:off x="7443059" y="3596970"/>
            <a:ext cx="0" cy="568465"/>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3303A48-A9E8-41DB-8C82-1E9BA6E6D1F6}"/>
              </a:ext>
            </a:extLst>
          </p:cNvPr>
          <p:cNvCxnSpPr>
            <a:cxnSpLocks/>
          </p:cNvCxnSpPr>
          <p:nvPr/>
        </p:nvCxnSpPr>
        <p:spPr>
          <a:xfrm>
            <a:off x="7422225" y="2353137"/>
            <a:ext cx="0" cy="365126"/>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3303A48-A9E8-41DB-8C82-1E9BA6E6D1F6}"/>
              </a:ext>
            </a:extLst>
          </p:cNvPr>
          <p:cNvCxnSpPr>
            <a:cxnSpLocks/>
          </p:cNvCxnSpPr>
          <p:nvPr/>
        </p:nvCxnSpPr>
        <p:spPr>
          <a:xfrm>
            <a:off x="1321470" y="1889898"/>
            <a:ext cx="0" cy="180000"/>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3303A48-A9E8-41DB-8C82-1E9BA6E6D1F6}"/>
              </a:ext>
            </a:extLst>
          </p:cNvPr>
          <p:cNvCxnSpPr>
            <a:cxnSpLocks/>
          </p:cNvCxnSpPr>
          <p:nvPr/>
        </p:nvCxnSpPr>
        <p:spPr>
          <a:xfrm flipH="1">
            <a:off x="5546580" y="5014042"/>
            <a:ext cx="4744" cy="270000"/>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3303A48-A9E8-41DB-8C82-1E9BA6E6D1F6}"/>
              </a:ext>
            </a:extLst>
          </p:cNvPr>
          <p:cNvCxnSpPr>
            <a:cxnSpLocks/>
          </p:cNvCxnSpPr>
          <p:nvPr/>
        </p:nvCxnSpPr>
        <p:spPr>
          <a:xfrm>
            <a:off x="4462837" y="2382508"/>
            <a:ext cx="0" cy="292739"/>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3303A48-A9E8-41DB-8C82-1E9BA6E6D1F6}"/>
              </a:ext>
            </a:extLst>
          </p:cNvPr>
          <p:cNvCxnSpPr>
            <a:cxnSpLocks/>
          </p:cNvCxnSpPr>
          <p:nvPr/>
        </p:nvCxnSpPr>
        <p:spPr>
          <a:xfrm>
            <a:off x="5524878" y="5614240"/>
            <a:ext cx="0" cy="252000"/>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3303A48-A9E8-41DB-8C82-1E9BA6E6D1F6}"/>
              </a:ext>
            </a:extLst>
          </p:cNvPr>
          <p:cNvCxnSpPr>
            <a:cxnSpLocks/>
          </p:cNvCxnSpPr>
          <p:nvPr/>
        </p:nvCxnSpPr>
        <p:spPr>
          <a:xfrm>
            <a:off x="10863634" y="1841036"/>
            <a:ext cx="0" cy="180000"/>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D146EFD4-AE00-427F-BBB5-E3813F8E446F}"/>
              </a:ext>
            </a:extLst>
          </p:cNvPr>
          <p:cNvCxnSpPr>
            <a:cxnSpLocks/>
          </p:cNvCxnSpPr>
          <p:nvPr/>
        </p:nvCxnSpPr>
        <p:spPr>
          <a:xfrm>
            <a:off x="5059510" y="3809900"/>
            <a:ext cx="463848" cy="360000"/>
          </a:xfrm>
          <a:prstGeom prst="bentConnector2">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0EFCCC4-3A32-92BB-F1E3-1E20A4BEAD0E}"/>
              </a:ext>
            </a:extLst>
          </p:cNvPr>
          <p:cNvCxnSpPr>
            <a:cxnSpLocks/>
          </p:cNvCxnSpPr>
          <p:nvPr/>
        </p:nvCxnSpPr>
        <p:spPr>
          <a:xfrm>
            <a:off x="4447297" y="1871819"/>
            <a:ext cx="0" cy="180000"/>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021E2A99-7EFE-4F01-BF17-A58D70738C9E}"/>
              </a:ext>
            </a:extLst>
          </p:cNvPr>
          <p:cNvCxnSpPr>
            <a:cxnSpLocks/>
          </p:cNvCxnSpPr>
          <p:nvPr/>
        </p:nvCxnSpPr>
        <p:spPr>
          <a:xfrm flipH="1">
            <a:off x="2558976" y="3809900"/>
            <a:ext cx="1163472" cy="0"/>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21E2A99-7EFE-4F01-BF17-A58D70738C9E}"/>
              </a:ext>
            </a:extLst>
          </p:cNvPr>
          <p:cNvCxnSpPr>
            <a:cxnSpLocks/>
          </p:cNvCxnSpPr>
          <p:nvPr/>
        </p:nvCxnSpPr>
        <p:spPr>
          <a:xfrm flipH="1">
            <a:off x="2556932" y="4585722"/>
            <a:ext cx="858933" cy="0"/>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021E2A99-7EFE-4F01-BF17-A58D70738C9E}"/>
              </a:ext>
            </a:extLst>
          </p:cNvPr>
          <p:cNvCxnSpPr>
            <a:cxnSpLocks/>
          </p:cNvCxnSpPr>
          <p:nvPr/>
        </p:nvCxnSpPr>
        <p:spPr>
          <a:xfrm flipH="1">
            <a:off x="9385676" y="4585722"/>
            <a:ext cx="630000" cy="0"/>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2A3FBA26-86F2-7A71-3CC4-94112C7E00B4}"/>
              </a:ext>
            </a:extLst>
          </p:cNvPr>
          <p:cNvCxnSpPr>
            <a:cxnSpLocks/>
          </p:cNvCxnSpPr>
          <p:nvPr/>
        </p:nvCxnSpPr>
        <p:spPr>
          <a:xfrm flipH="1">
            <a:off x="7582723" y="4585722"/>
            <a:ext cx="630000" cy="0"/>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2CC9C2F-1B3E-9B38-3CB9-DE47D0A2A28D}"/>
              </a:ext>
            </a:extLst>
          </p:cNvPr>
          <p:cNvCxnSpPr>
            <a:cxnSpLocks/>
          </p:cNvCxnSpPr>
          <p:nvPr/>
        </p:nvCxnSpPr>
        <p:spPr>
          <a:xfrm>
            <a:off x="7400158" y="1854773"/>
            <a:ext cx="0" cy="180000"/>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7C8CBB8-6341-20AC-904A-2B5D9FB6127C}"/>
              </a:ext>
            </a:extLst>
          </p:cNvPr>
          <p:cNvCxnSpPr>
            <a:cxnSpLocks/>
          </p:cNvCxnSpPr>
          <p:nvPr/>
        </p:nvCxnSpPr>
        <p:spPr>
          <a:xfrm>
            <a:off x="3150056" y="1189981"/>
            <a:ext cx="0" cy="180000"/>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82F7B73-8AC7-1FC8-2761-462577D1EC27}"/>
              </a:ext>
            </a:extLst>
          </p:cNvPr>
          <p:cNvCxnSpPr>
            <a:cxnSpLocks/>
            <a:stCxn id="12" idx="2"/>
          </p:cNvCxnSpPr>
          <p:nvPr/>
        </p:nvCxnSpPr>
        <p:spPr>
          <a:xfrm flipH="1">
            <a:off x="3183075" y="1715616"/>
            <a:ext cx="5965" cy="156203"/>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BDAD9D1-B865-1A58-142D-37E4736B0400}"/>
              </a:ext>
            </a:extLst>
          </p:cNvPr>
          <p:cNvCxnSpPr>
            <a:cxnSpLocks/>
          </p:cNvCxnSpPr>
          <p:nvPr/>
        </p:nvCxnSpPr>
        <p:spPr>
          <a:xfrm>
            <a:off x="4462837" y="2977915"/>
            <a:ext cx="0" cy="577088"/>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6F9CC1A1-636F-B640-2A6E-FD8CA871D1FC}"/>
              </a:ext>
            </a:extLst>
          </p:cNvPr>
          <p:cNvSpPr txBox="1"/>
          <p:nvPr/>
        </p:nvSpPr>
        <p:spPr>
          <a:xfrm>
            <a:off x="2972657" y="3455951"/>
            <a:ext cx="425437" cy="276999"/>
          </a:xfrm>
          <a:prstGeom prst="rect">
            <a:avLst/>
          </a:prstGeom>
          <a:solidFill>
            <a:srgbClr val="15375E"/>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b="1" dirty="0">
                <a:solidFill>
                  <a:schemeClr val="bg1"/>
                </a:solidFill>
                <a:latin typeface="Calibri" panose="020F0502020204030204" pitchFamily="34" charset="0"/>
                <a:cs typeface="Calibri" panose="020F0502020204030204" pitchFamily="34" charset="0"/>
              </a:rPr>
              <a:t>Yes</a:t>
            </a:r>
            <a:endParaRPr lang="en-GB" sz="1400" b="1" dirty="0">
              <a:solidFill>
                <a:schemeClr val="bg1"/>
              </a:solidFill>
              <a:latin typeface="Calibri" panose="020F0502020204030204" pitchFamily="34" charset="0"/>
              <a:cs typeface="Calibri" panose="020F0502020204030204" pitchFamily="34" charset="0"/>
            </a:endParaRPr>
          </a:p>
        </p:txBody>
      </p:sp>
      <p:sp>
        <p:nvSpPr>
          <p:cNvPr id="68" name="TextBox 67">
            <a:extLst>
              <a:ext uri="{FF2B5EF4-FFF2-40B4-BE49-F238E27FC236}">
                <a16:creationId xmlns:a16="http://schemas.microsoft.com/office/drawing/2014/main" id="{1D66B9E0-2C8C-D122-65B5-0781C76B1D50}"/>
              </a:ext>
            </a:extLst>
          </p:cNvPr>
          <p:cNvSpPr txBox="1"/>
          <p:nvPr/>
        </p:nvSpPr>
        <p:spPr>
          <a:xfrm>
            <a:off x="5356491" y="3455951"/>
            <a:ext cx="463848" cy="276999"/>
          </a:xfrm>
          <a:prstGeom prst="rect">
            <a:avLst/>
          </a:prstGeom>
          <a:solidFill>
            <a:srgbClr val="15375E"/>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b="1" dirty="0">
                <a:solidFill>
                  <a:schemeClr val="bg1"/>
                </a:solidFill>
                <a:latin typeface="Calibri" panose="020F0502020204030204" pitchFamily="34" charset="0"/>
                <a:cs typeface="Calibri" panose="020F0502020204030204" pitchFamily="34" charset="0"/>
              </a:rPr>
              <a:t>No</a:t>
            </a:r>
            <a:endParaRPr lang="en-US" sz="1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5393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p:txBody>
          <a:bodyPr/>
          <a:lstStyle/>
          <a:p>
            <a:r>
              <a:rPr lang="en-GB" i="0" u="none" strike="noStrike" dirty="0">
                <a:solidFill>
                  <a:srgbClr val="15375E"/>
                </a:solidFill>
                <a:effectLst/>
                <a:latin typeface="+mj-lt"/>
              </a:rPr>
              <a:t>Abnormal Liver Function Test (LFT) Pathway</a:t>
            </a:r>
            <a:endParaRPr lang="en-US" dirty="0">
              <a:solidFill>
                <a:srgbClr val="15375E"/>
              </a:solidFill>
              <a:latin typeface="+mj-lt"/>
            </a:endParaRPr>
          </a:p>
        </p:txBody>
      </p:sp>
      <p:sp>
        <p:nvSpPr>
          <p:cNvPr id="8" name="TextBox 2">
            <a:extLst>
              <a:ext uri="{FF2B5EF4-FFF2-40B4-BE49-F238E27FC236}">
                <a16:creationId xmlns:a16="http://schemas.microsoft.com/office/drawing/2014/main" id="{651583EC-F9C2-1472-67AC-1D1D38AC3692}"/>
              </a:ext>
            </a:extLst>
          </p:cNvPr>
          <p:cNvSpPr txBox="1"/>
          <p:nvPr/>
        </p:nvSpPr>
        <p:spPr>
          <a:xfrm>
            <a:off x="9649436" y="2413279"/>
            <a:ext cx="1923798" cy="1631216"/>
          </a:xfrm>
          <a:prstGeom prst="rect">
            <a:avLst/>
          </a:prstGeom>
          <a:solidFill>
            <a:schemeClr val="accent5">
              <a:lumMod val="20000"/>
              <a:lumOff val="80000"/>
            </a:schemeClr>
          </a:solidFill>
          <a:ln>
            <a:solidFill>
              <a:srgbClr val="15375D"/>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a:t>Check liver function at baseline, within 3 months and at 12 months after initiation of statin therapy</a:t>
            </a:r>
            <a:r>
              <a:rPr lang="en-GB" sz="1600" b="1" dirty="0"/>
              <a:t>.</a:t>
            </a:r>
          </a:p>
        </p:txBody>
      </p:sp>
      <p:sp>
        <p:nvSpPr>
          <p:cNvPr id="9" name="TextBox 44">
            <a:extLst>
              <a:ext uri="{FF2B5EF4-FFF2-40B4-BE49-F238E27FC236}">
                <a16:creationId xmlns:a16="http://schemas.microsoft.com/office/drawing/2014/main" id="{873F8A0F-C9AE-410C-AFB6-4FA21CE481BD}"/>
              </a:ext>
            </a:extLst>
          </p:cNvPr>
          <p:cNvSpPr txBox="1"/>
          <p:nvPr/>
        </p:nvSpPr>
        <p:spPr>
          <a:xfrm>
            <a:off x="685800" y="5628115"/>
            <a:ext cx="9472613" cy="738664"/>
          </a:xfrm>
          <a:prstGeom prst="rect">
            <a:avLst/>
          </a:prstGeom>
          <a:solidFill>
            <a:srgbClr val="002060"/>
          </a:solid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GB" sz="1400" b="1" dirty="0">
                <a:solidFill>
                  <a:schemeClr val="bg1"/>
                </a:solidFill>
                <a:latin typeface="Calibri" panose="020F0502020204030204" pitchFamily="34" charset="0"/>
                <a:ea typeface="+mn-lt"/>
                <a:cs typeface="Calibri" panose="020F0502020204030204" pitchFamily="34" charset="0"/>
              </a:rPr>
              <a:t>Do not routinely exclude from statin therapy people who have liver transaminase levels that are raised but are less than 3 times the upper limit of normal.</a:t>
            </a:r>
          </a:p>
          <a:p>
            <a:pPr marL="285750" indent="-285750">
              <a:buFont typeface="Arial"/>
              <a:buChar char="•"/>
            </a:pPr>
            <a:r>
              <a:rPr lang="en-GB" sz="1400" b="1" dirty="0">
                <a:solidFill>
                  <a:schemeClr val="bg1"/>
                </a:solidFill>
                <a:latin typeface="Calibri" panose="020F0502020204030204" pitchFamily="34" charset="0"/>
                <a:ea typeface="+mn-lt"/>
                <a:cs typeface="Calibri" panose="020F0502020204030204" pitchFamily="34" charset="0"/>
              </a:rPr>
              <a:t>Most adults with fatty livers are likely to benefit from statins and this is not a contraindication. </a:t>
            </a:r>
          </a:p>
        </p:txBody>
      </p:sp>
      <p:sp>
        <p:nvSpPr>
          <p:cNvPr id="10" name="TextBox 45">
            <a:extLst>
              <a:ext uri="{FF2B5EF4-FFF2-40B4-BE49-F238E27FC236}">
                <a16:creationId xmlns:a16="http://schemas.microsoft.com/office/drawing/2014/main" id="{1765A4E2-BBF5-4C96-B2A2-1FAD5464ACB4}"/>
              </a:ext>
            </a:extLst>
          </p:cNvPr>
          <p:cNvSpPr txBox="1"/>
          <p:nvPr/>
        </p:nvSpPr>
        <p:spPr>
          <a:xfrm>
            <a:off x="3789558" y="1241044"/>
            <a:ext cx="3265096" cy="338554"/>
          </a:xfrm>
          <a:prstGeom prst="rect">
            <a:avLst/>
          </a:prstGeom>
          <a:noFill/>
          <a:ln>
            <a:solidFill>
              <a:schemeClr val="tx1"/>
            </a:solidFill>
            <a:prstDash val="dash"/>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600" b="1" dirty="0">
                <a:latin typeface="Calibri" panose="020F0502020204030204" pitchFamily="34" charset="0"/>
                <a:cs typeface="Calibri" panose="020F0502020204030204" pitchFamily="34" charset="0"/>
              </a:rPr>
              <a:t>Abnormal LFTs</a:t>
            </a:r>
          </a:p>
        </p:txBody>
      </p:sp>
      <p:sp>
        <p:nvSpPr>
          <p:cNvPr id="12" name="TextBox 48">
            <a:extLst>
              <a:ext uri="{FF2B5EF4-FFF2-40B4-BE49-F238E27FC236}">
                <a16:creationId xmlns:a16="http://schemas.microsoft.com/office/drawing/2014/main" id="{B3441855-7D03-43D7-8F6A-013BACFCA2CD}"/>
              </a:ext>
            </a:extLst>
          </p:cNvPr>
          <p:cNvSpPr txBox="1"/>
          <p:nvPr/>
        </p:nvSpPr>
        <p:spPr>
          <a:xfrm>
            <a:off x="5512747" y="2392113"/>
            <a:ext cx="3441540" cy="338554"/>
          </a:xfrm>
          <a:prstGeom prst="rect">
            <a:avLst/>
          </a:prstGeom>
          <a:noFill/>
          <a:ln>
            <a:solidFill>
              <a:schemeClr val="tx1"/>
            </a:solidFill>
            <a:prstDash val="dash"/>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600" dirty="0">
                <a:latin typeface="Calibri" panose="020F0502020204030204" pitchFamily="34" charset="0"/>
                <a:ea typeface="+mn-lt"/>
                <a:cs typeface="Calibri" panose="020F0502020204030204" pitchFamily="34" charset="0"/>
              </a:rPr>
              <a:t>If transaminase is raised &lt;3 times</a:t>
            </a:r>
          </a:p>
        </p:txBody>
      </p:sp>
      <p:sp>
        <p:nvSpPr>
          <p:cNvPr id="13" name="TextBox 50">
            <a:extLst>
              <a:ext uri="{FF2B5EF4-FFF2-40B4-BE49-F238E27FC236}">
                <a16:creationId xmlns:a16="http://schemas.microsoft.com/office/drawing/2014/main" id="{4F3037C3-5344-431E-BD30-FF96D8C04168}"/>
              </a:ext>
            </a:extLst>
          </p:cNvPr>
          <p:cNvSpPr txBox="1"/>
          <p:nvPr/>
        </p:nvSpPr>
        <p:spPr>
          <a:xfrm>
            <a:off x="5524407" y="3157591"/>
            <a:ext cx="3429880" cy="830997"/>
          </a:xfrm>
          <a:prstGeom prst="rect">
            <a:avLst/>
          </a:prstGeom>
          <a:solidFill>
            <a:srgbClr val="F5F5F5"/>
          </a:solid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latin typeface="Calibri" panose="020F0502020204030204" pitchFamily="34" charset="0"/>
                <a:cs typeface="Calibri" panose="020F0502020204030204" pitchFamily="34" charset="0"/>
              </a:rPr>
              <a:t>Continue and repeat after one  month  – if remains &lt;3x ULN – continue and repeat at 6 months.</a:t>
            </a:r>
          </a:p>
        </p:txBody>
      </p:sp>
      <p:sp>
        <p:nvSpPr>
          <p:cNvPr id="14" name="TextBox 47">
            <a:extLst>
              <a:ext uri="{FF2B5EF4-FFF2-40B4-BE49-F238E27FC236}">
                <a16:creationId xmlns:a16="http://schemas.microsoft.com/office/drawing/2014/main" id="{F3BA3D8B-BB37-4D29-AA93-6DCFA3132662}"/>
              </a:ext>
            </a:extLst>
          </p:cNvPr>
          <p:cNvSpPr txBox="1"/>
          <p:nvPr/>
        </p:nvSpPr>
        <p:spPr>
          <a:xfrm>
            <a:off x="1889925" y="2392113"/>
            <a:ext cx="3453918" cy="338554"/>
          </a:xfrm>
          <a:prstGeom prst="rect">
            <a:avLst/>
          </a:prstGeom>
          <a:noFill/>
          <a:ln>
            <a:solidFill>
              <a:schemeClr val="tx1"/>
            </a:solidFill>
            <a:prstDash val="dash"/>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600" dirty="0">
                <a:latin typeface="Calibri" panose="020F0502020204030204" pitchFamily="34" charset="0"/>
                <a:ea typeface="+mn-lt"/>
                <a:cs typeface="Calibri" panose="020F0502020204030204" pitchFamily="34" charset="0"/>
              </a:rPr>
              <a:t>If transaminase is raised ≥3 times</a:t>
            </a:r>
          </a:p>
        </p:txBody>
      </p:sp>
      <p:sp>
        <p:nvSpPr>
          <p:cNvPr id="15" name="TextBox 49">
            <a:extLst>
              <a:ext uri="{FF2B5EF4-FFF2-40B4-BE49-F238E27FC236}">
                <a16:creationId xmlns:a16="http://schemas.microsoft.com/office/drawing/2014/main" id="{5A613424-A806-4B27-8C10-8BAB6275C419}"/>
              </a:ext>
            </a:extLst>
          </p:cNvPr>
          <p:cNvSpPr txBox="1"/>
          <p:nvPr/>
        </p:nvSpPr>
        <p:spPr>
          <a:xfrm>
            <a:off x="1889925" y="3157591"/>
            <a:ext cx="3453918" cy="830997"/>
          </a:xfrm>
          <a:prstGeom prst="rect">
            <a:avLst/>
          </a:prstGeom>
          <a:solidFill>
            <a:srgbClr val="F5F5F5"/>
          </a:solid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latin typeface="Calibri" panose="020F0502020204030204" pitchFamily="34" charset="0"/>
                <a:cs typeface="Calibri" panose="020F0502020204030204" pitchFamily="34" charset="0"/>
              </a:rPr>
              <a:t>Stop statin and restart once LFTs normalise. Consider rosuvastatin if previously on atorvastatin.</a:t>
            </a:r>
          </a:p>
        </p:txBody>
      </p:sp>
      <p:sp>
        <p:nvSpPr>
          <p:cNvPr id="16" name="TextBox 46">
            <a:extLst>
              <a:ext uri="{FF2B5EF4-FFF2-40B4-BE49-F238E27FC236}">
                <a16:creationId xmlns:a16="http://schemas.microsoft.com/office/drawing/2014/main" id="{0591601F-C9F7-407A-AB3D-6580212A88F4}"/>
              </a:ext>
            </a:extLst>
          </p:cNvPr>
          <p:cNvSpPr txBox="1"/>
          <p:nvPr/>
        </p:nvSpPr>
        <p:spPr>
          <a:xfrm>
            <a:off x="1889925" y="4415512"/>
            <a:ext cx="7064362" cy="954107"/>
          </a:xfrm>
          <a:prstGeom prst="rect">
            <a:avLst/>
          </a:prstGeom>
          <a:solidFill>
            <a:srgbClr val="A3CD38">
              <a:alpha val="40000"/>
            </a:srgbClr>
          </a:solidFill>
          <a:ln>
            <a:solidFill>
              <a:schemeClr val="tx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400" b="1" dirty="0">
                <a:latin typeface="Calibri" panose="020F0502020204030204" pitchFamily="34" charset="0"/>
                <a:ea typeface="+mn-lt"/>
                <a:cs typeface="Calibri" panose="020F0502020204030204" pitchFamily="34" charset="0"/>
              </a:rPr>
              <a:t>Consider other causes of abnormal LFT  – alcohol, fatty liver, cirrhosis, cancer, viral  hepatitis etc  and investigate/treat appropriately. </a:t>
            </a:r>
          </a:p>
          <a:p>
            <a:pPr algn="ctr">
              <a:defRPr/>
            </a:pPr>
            <a:endParaRPr lang="en-GB" sz="1400" b="1" dirty="0">
              <a:latin typeface="Calibri" panose="020F0502020204030204" pitchFamily="34" charset="0"/>
              <a:ea typeface="+mn-lt"/>
              <a:cs typeface="Calibri" panose="020F0502020204030204" pitchFamily="34" charset="0"/>
            </a:endParaRPr>
          </a:p>
          <a:p>
            <a:pPr algn="ctr">
              <a:defRPr/>
            </a:pPr>
            <a:r>
              <a:rPr lang="en-GB" sz="1400" b="1" dirty="0">
                <a:latin typeface="Calibri" panose="020F0502020204030204" pitchFamily="34" charset="0"/>
                <a:cs typeface="Calibri" panose="020F0502020204030204" pitchFamily="34" charset="0"/>
              </a:rPr>
              <a:t>Seek specialist advice if concern of causal relationship between statin and liver damage. </a:t>
            </a:r>
          </a:p>
        </p:txBody>
      </p:sp>
      <p:cxnSp>
        <p:nvCxnSpPr>
          <p:cNvPr id="17" name="Straight Connector 16">
            <a:extLst>
              <a:ext uri="{FF2B5EF4-FFF2-40B4-BE49-F238E27FC236}">
                <a16:creationId xmlns:a16="http://schemas.microsoft.com/office/drawing/2014/main" id="{1C2E027D-DC67-44B4-901F-BB30055D91F5}"/>
              </a:ext>
            </a:extLst>
          </p:cNvPr>
          <p:cNvCxnSpPr>
            <a:cxnSpLocks/>
          </p:cNvCxnSpPr>
          <p:nvPr/>
        </p:nvCxnSpPr>
        <p:spPr>
          <a:xfrm>
            <a:off x="3616884" y="1985855"/>
            <a:ext cx="3673226" cy="0"/>
          </a:xfrm>
          <a:prstGeom prst="line">
            <a:avLst/>
          </a:prstGeom>
          <a:ln>
            <a:solidFill>
              <a:srgbClr val="15375D"/>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B3795C3-6EAD-EF52-3313-87514FDA43EA}"/>
              </a:ext>
            </a:extLst>
          </p:cNvPr>
          <p:cNvCxnSpPr>
            <a:cxnSpLocks/>
          </p:cNvCxnSpPr>
          <p:nvPr/>
        </p:nvCxnSpPr>
        <p:spPr>
          <a:xfrm>
            <a:off x="7262647" y="4019512"/>
            <a:ext cx="0" cy="396000"/>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B3795C3-6EAD-EF52-3313-87514FDA43EA}"/>
              </a:ext>
            </a:extLst>
          </p:cNvPr>
          <p:cNvCxnSpPr>
            <a:cxnSpLocks/>
          </p:cNvCxnSpPr>
          <p:nvPr/>
        </p:nvCxnSpPr>
        <p:spPr>
          <a:xfrm>
            <a:off x="3616884" y="4019512"/>
            <a:ext cx="0" cy="396000"/>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533579CD-ACA8-890F-BFC2-DB2F40E8C006}"/>
              </a:ext>
            </a:extLst>
          </p:cNvPr>
          <p:cNvCxnSpPr>
            <a:cxnSpLocks/>
          </p:cNvCxnSpPr>
          <p:nvPr/>
        </p:nvCxnSpPr>
        <p:spPr>
          <a:xfrm>
            <a:off x="3616884" y="2736386"/>
            <a:ext cx="0" cy="396000"/>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048A8C1B-D9C2-B6C2-5DF5-9E81E24181A0}"/>
              </a:ext>
            </a:extLst>
          </p:cNvPr>
          <p:cNvCxnSpPr>
            <a:cxnSpLocks/>
          </p:cNvCxnSpPr>
          <p:nvPr/>
        </p:nvCxnSpPr>
        <p:spPr>
          <a:xfrm>
            <a:off x="7266047" y="2736386"/>
            <a:ext cx="0" cy="396000"/>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5FB93285-3426-923E-96B7-AB3BB15D2E86}"/>
              </a:ext>
            </a:extLst>
          </p:cNvPr>
          <p:cNvCxnSpPr>
            <a:cxnSpLocks/>
          </p:cNvCxnSpPr>
          <p:nvPr/>
        </p:nvCxnSpPr>
        <p:spPr>
          <a:xfrm>
            <a:off x="3616884" y="1996113"/>
            <a:ext cx="0" cy="396000"/>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06F3544-9C98-F745-E62B-7BE0F18E0CD0}"/>
              </a:ext>
            </a:extLst>
          </p:cNvPr>
          <p:cNvCxnSpPr>
            <a:cxnSpLocks/>
          </p:cNvCxnSpPr>
          <p:nvPr/>
        </p:nvCxnSpPr>
        <p:spPr>
          <a:xfrm>
            <a:off x="7290110" y="1983938"/>
            <a:ext cx="0" cy="396000"/>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A3796A-0AFA-B18F-9785-B602AA95666A}"/>
              </a:ext>
            </a:extLst>
          </p:cNvPr>
          <p:cNvCxnSpPr>
            <a:stCxn id="10" idx="2"/>
          </p:cNvCxnSpPr>
          <p:nvPr/>
        </p:nvCxnSpPr>
        <p:spPr>
          <a:xfrm>
            <a:off x="5422106" y="1579598"/>
            <a:ext cx="0" cy="41651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691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p:txBody>
          <a:bodyPr/>
          <a:lstStyle/>
          <a:p>
            <a:r>
              <a:rPr lang="en-GB" i="0" u="none" strike="noStrike" dirty="0">
                <a:solidFill>
                  <a:srgbClr val="15375E"/>
                </a:solidFill>
                <a:effectLst/>
                <a:latin typeface="+mj-lt"/>
              </a:rPr>
              <a:t>Shared Decision-Making Resources</a:t>
            </a:r>
            <a:endParaRPr lang="en-US" dirty="0">
              <a:solidFill>
                <a:srgbClr val="15375E"/>
              </a:solidFill>
              <a:latin typeface="+mj-lt"/>
            </a:endParaRPr>
          </a:p>
        </p:txBody>
      </p:sp>
      <p:graphicFrame>
        <p:nvGraphicFramePr>
          <p:cNvPr id="8" name="Table 7">
            <a:extLst>
              <a:ext uri="{FF2B5EF4-FFF2-40B4-BE49-F238E27FC236}">
                <a16:creationId xmlns:a16="http://schemas.microsoft.com/office/drawing/2014/main" id="{97DCAE1B-102E-D492-B86E-182C0A293B6E}"/>
              </a:ext>
            </a:extLst>
          </p:cNvPr>
          <p:cNvGraphicFramePr>
            <a:graphicFrameLocks noGrp="1"/>
          </p:cNvGraphicFramePr>
          <p:nvPr>
            <p:extLst>
              <p:ext uri="{D42A27DB-BD31-4B8C-83A1-F6EECF244321}">
                <p14:modId xmlns:p14="http://schemas.microsoft.com/office/powerpoint/2010/main" val="2679411439"/>
              </p:ext>
            </p:extLst>
          </p:nvPr>
        </p:nvGraphicFramePr>
        <p:xfrm>
          <a:off x="442912" y="1290049"/>
          <a:ext cx="5467350" cy="2712720"/>
        </p:xfrm>
        <a:graphic>
          <a:graphicData uri="http://schemas.openxmlformats.org/drawingml/2006/table">
            <a:tbl>
              <a:tblPr/>
              <a:tblGrid>
                <a:gridCol w="3687654">
                  <a:extLst>
                    <a:ext uri="{9D8B030D-6E8A-4147-A177-3AD203B41FA5}">
                      <a16:colId xmlns:a16="http://schemas.microsoft.com/office/drawing/2014/main" val="4256560465"/>
                    </a:ext>
                  </a:extLst>
                </a:gridCol>
                <a:gridCol w="1779696">
                  <a:extLst>
                    <a:ext uri="{9D8B030D-6E8A-4147-A177-3AD203B41FA5}">
                      <a16:colId xmlns:a16="http://schemas.microsoft.com/office/drawing/2014/main" val="3622811359"/>
                    </a:ext>
                  </a:extLst>
                </a:gridCol>
              </a:tblGrid>
              <a:tr h="450844">
                <a:tc>
                  <a:txBody>
                    <a:bodyPr/>
                    <a:lstStyle/>
                    <a:p>
                      <a:pPr algn="l" fontAlgn="base"/>
                      <a:r>
                        <a:rPr lang="en-GB" sz="1600" b="1" i="0" dirty="0">
                          <a:solidFill>
                            <a:srgbClr val="FFFFFF"/>
                          </a:solidFill>
                          <a:effectLst/>
                          <a:latin typeface="+mn-lt"/>
                        </a:rPr>
                        <a:t>Benefits per 10,000 people taking statin for 5 years​</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5375D"/>
                    </a:solidFill>
                  </a:tcPr>
                </a:tc>
                <a:tc>
                  <a:txBody>
                    <a:bodyPr/>
                    <a:lstStyle/>
                    <a:p>
                      <a:pPr algn="l" fontAlgn="base"/>
                      <a:r>
                        <a:rPr lang="en-GB" sz="1600" b="1" i="0" dirty="0">
                          <a:solidFill>
                            <a:srgbClr val="FFFFFF"/>
                          </a:solidFill>
                          <a:effectLst/>
                          <a:latin typeface="+mn-lt"/>
                        </a:rPr>
                        <a:t>Events avoided​</a:t>
                      </a:r>
                    </a:p>
                    <a:p>
                      <a:pPr algn="l" fontAlgn="base"/>
                      <a:r>
                        <a:rPr lang="en-GB" sz="1600" b="1" i="0" dirty="0">
                          <a:solidFill>
                            <a:srgbClr val="FFFFFF"/>
                          </a:solidFill>
                          <a:effectLst/>
                          <a:latin typeface="+mn-lt"/>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5375D"/>
                    </a:solidFill>
                  </a:tcPr>
                </a:tc>
                <a:extLst>
                  <a:ext uri="{0D108BD9-81ED-4DB2-BD59-A6C34878D82A}">
                    <a16:rowId xmlns:a16="http://schemas.microsoft.com/office/drawing/2014/main" val="1484857704"/>
                  </a:ext>
                </a:extLst>
              </a:tr>
              <a:tr h="800605">
                <a:tc>
                  <a:txBody>
                    <a:bodyPr/>
                    <a:lstStyle/>
                    <a:p>
                      <a:pPr algn="l" fontAlgn="base"/>
                      <a:r>
                        <a:rPr lang="en-GB" sz="1600" b="0" i="0" dirty="0">
                          <a:solidFill>
                            <a:srgbClr val="000000"/>
                          </a:solidFill>
                          <a:effectLst/>
                          <a:latin typeface="+mn-lt"/>
                        </a:rPr>
                        <a:t>Secondary Prevention: Major CV </a:t>
                      </a:r>
                    </a:p>
                    <a:p>
                      <a:pPr algn="l" fontAlgn="base"/>
                      <a:r>
                        <a:rPr lang="en-GB" sz="1600" b="0" i="0" dirty="0">
                          <a:solidFill>
                            <a:srgbClr val="000000"/>
                          </a:solidFill>
                          <a:effectLst/>
                          <a:latin typeface="+mn-lt"/>
                        </a:rPr>
                        <a:t>events* avoided in patients with pre-existing CVD &amp; a 2mmol/l reduction in LDL ​</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l" fontAlgn="base"/>
                      <a:r>
                        <a:rPr lang="en-GB" sz="1600" b="0" i="0" dirty="0">
                          <a:solidFill>
                            <a:srgbClr val="000000"/>
                          </a:solidFill>
                          <a:effectLst/>
                          <a:latin typeface="+mn-lt"/>
                        </a:rPr>
                        <a:t>1,000​</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extLst>
                  <a:ext uri="{0D108BD9-81ED-4DB2-BD59-A6C34878D82A}">
                    <a16:rowId xmlns:a16="http://schemas.microsoft.com/office/drawing/2014/main" val="3737099173"/>
                  </a:ext>
                </a:extLst>
              </a:tr>
              <a:tr h="887502">
                <a:tc>
                  <a:txBody>
                    <a:bodyPr/>
                    <a:lstStyle/>
                    <a:p>
                      <a:pPr algn="l" fontAlgn="base"/>
                      <a:r>
                        <a:rPr lang="en-GB" sz="1600" b="0" i="0" dirty="0">
                          <a:solidFill>
                            <a:srgbClr val="000000"/>
                          </a:solidFill>
                          <a:effectLst/>
                          <a:latin typeface="+mn-lt"/>
                        </a:rPr>
                        <a:t>Primary Prevention: Major CV events* avoided in patients with no pre-existing CVD &amp; a 2mmol/l reduction in LDL ​</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l" fontAlgn="base"/>
                      <a:r>
                        <a:rPr lang="en-GB" sz="1600" b="0" i="0" dirty="0">
                          <a:solidFill>
                            <a:srgbClr val="000000"/>
                          </a:solidFill>
                          <a:effectLst/>
                          <a:latin typeface="+mn-lt"/>
                        </a:rPr>
                        <a:t>500​</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extLst>
                  <a:ext uri="{0D108BD9-81ED-4DB2-BD59-A6C34878D82A}">
                    <a16:rowId xmlns:a16="http://schemas.microsoft.com/office/drawing/2014/main" val="3108711022"/>
                  </a:ext>
                </a:extLst>
              </a:tr>
            </a:tbl>
          </a:graphicData>
        </a:graphic>
      </p:graphicFrame>
      <p:sp>
        <p:nvSpPr>
          <p:cNvPr id="9" name="Rectangle 1">
            <a:extLst>
              <a:ext uri="{FF2B5EF4-FFF2-40B4-BE49-F238E27FC236}">
                <a16:creationId xmlns:a16="http://schemas.microsoft.com/office/drawing/2014/main" id="{65D55574-3A6F-7613-E97D-940C48B8AA90}"/>
              </a:ext>
            </a:extLst>
          </p:cNvPr>
          <p:cNvSpPr>
            <a:spLocks noChangeArrowheads="1"/>
          </p:cNvSpPr>
          <p:nvPr/>
        </p:nvSpPr>
        <p:spPr bwMode="auto">
          <a:xfrm>
            <a:off x="-1475285" y="1445943"/>
            <a:ext cx="155186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Table 9">
            <a:extLst>
              <a:ext uri="{FF2B5EF4-FFF2-40B4-BE49-F238E27FC236}">
                <a16:creationId xmlns:a16="http://schemas.microsoft.com/office/drawing/2014/main" id="{9EF838BB-3432-63C0-F9D6-F99063DF7C0A}"/>
              </a:ext>
            </a:extLst>
          </p:cNvPr>
          <p:cNvGraphicFramePr>
            <a:graphicFrameLocks noGrp="1"/>
          </p:cNvGraphicFramePr>
          <p:nvPr>
            <p:extLst>
              <p:ext uri="{D42A27DB-BD31-4B8C-83A1-F6EECF244321}">
                <p14:modId xmlns:p14="http://schemas.microsoft.com/office/powerpoint/2010/main" val="3773896970"/>
              </p:ext>
            </p:extLst>
          </p:nvPr>
        </p:nvGraphicFramePr>
        <p:xfrm>
          <a:off x="6281738" y="1295719"/>
          <a:ext cx="5467350" cy="2707050"/>
        </p:xfrm>
        <a:graphic>
          <a:graphicData uri="http://schemas.openxmlformats.org/drawingml/2006/table">
            <a:tbl>
              <a:tblPr/>
              <a:tblGrid>
                <a:gridCol w="3619007">
                  <a:extLst>
                    <a:ext uri="{9D8B030D-6E8A-4147-A177-3AD203B41FA5}">
                      <a16:colId xmlns:a16="http://schemas.microsoft.com/office/drawing/2014/main" val="40309116"/>
                    </a:ext>
                  </a:extLst>
                </a:gridCol>
                <a:gridCol w="1848343">
                  <a:extLst>
                    <a:ext uri="{9D8B030D-6E8A-4147-A177-3AD203B41FA5}">
                      <a16:colId xmlns:a16="http://schemas.microsoft.com/office/drawing/2014/main" val="3612204185"/>
                    </a:ext>
                  </a:extLst>
                </a:gridCol>
              </a:tblGrid>
              <a:tr h="901206">
                <a:tc>
                  <a:txBody>
                    <a:bodyPr/>
                    <a:lstStyle/>
                    <a:p>
                      <a:pPr algn="l" fontAlgn="base"/>
                      <a:r>
                        <a:rPr lang="en-GB" sz="1600" b="1" i="0" dirty="0">
                          <a:solidFill>
                            <a:srgbClr val="FFFFFF"/>
                          </a:solidFill>
                          <a:effectLst/>
                          <a:latin typeface="+mn-lt"/>
                        </a:rPr>
                        <a:t>Adverse events per 10,000 people taking statin for 5 years​</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5375D"/>
                    </a:solidFill>
                  </a:tcPr>
                </a:tc>
                <a:tc>
                  <a:txBody>
                    <a:bodyPr/>
                    <a:lstStyle/>
                    <a:p>
                      <a:pPr algn="l" fontAlgn="base"/>
                      <a:r>
                        <a:rPr lang="en-GB" sz="1600" b="1" i="0" dirty="0">
                          <a:solidFill>
                            <a:srgbClr val="FFFFFF"/>
                          </a:solidFill>
                          <a:effectLst/>
                          <a:latin typeface="+mn-lt"/>
                        </a:rPr>
                        <a:t>Adverse events​</a:t>
                      </a:r>
                    </a:p>
                    <a:p>
                      <a:pPr algn="l" fontAlgn="base"/>
                      <a:r>
                        <a:rPr lang="en-GB" sz="1600" b="1" i="0" dirty="0">
                          <a:solidFill>
                            <a:srgbClr val="FFFFFF"/>
                          </a:solidFill>
                          <a:effectLst/>
                          <a:latin typeface="+mn-lt"/>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5375D"/>
                    </a:solidFill>
                  </a:tcPr>
                </a:tc>
                <a:extLst>
                  <a:ext uri="{0D108BD9-81ED-4DB2-BD59-A6C34878D82A}">
                    <a16:rowId xmlns:a16="http://schemas.microsoft.com/office/drawing/2014/main" val="2188501776"/>
                  </a:ext>
                </a:extLst>
              </a:tr>
              <a:tr h="601948">
                <a:tc>
                  <a:txBody>
                    <a:bodyPr/>
                    <a:lstStyle/>
                    <a:p>
                      <a:pPr algn="l" fontAlgn="base"/>
                      <a:r>
                        <a:rPr lang="en-GB" sz="1600" b="0" i="0" dirty="0">
                          <a:solidFill>
                            <a:srgbClr val="000000"/>
                          </a:solidFill>
                          <a:effectLst/>
                          <a:latin typeface="+mn-lt"/>
                        </a:rPr>
                        <a:t>Myopathy​</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l" fontAlgn="base"/>
                      <a:r>
                        <a:rPr lang="en-GB" sz="1600" b="0" i="0" dirty="0">
                          <a:solidFill>
                            <a:srgbClr val="000000"/>
                          </a:solidFill>
                          <a:effectLst/>
                          <a:latin typeface="+mn-lt"/>
                        </a:rPr>
                        <a:t>5​</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extLst>
                  <a:ext uri="{0D108BD9-81ED-4DB2-BD59-A6C34878D82A}">
                    <a16:rowId xmlns:a16="http://schemas.microsoft.com/office/drawing/2014/main" val="1563715100"/>
                  </a:ext>
                </a:extLst>
              </a:tr>
              <a:tr h="601948">
                <a:tc>
                  <a:txBody>
                    <a:bodyPr/>
                    <a:lstStyle/>
                    <a:p>
                      <a:pPr algn="l" fontAlgn="base"/>
                      <a:r>
                        <a:rPr lang="en-GB" sz="1600" b="0" i="0" dirty="0">
                          <a:solidFill>
                            <a:srgbClr val="000000"/>
                          </a:solidFill>
                          <a:effectLst/>
                          <a:latin typeface="+mn-lt"/>
                        </a:rPr>
                        <a:t>Haemorrhagic Strokes​</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l" fontAlgn="base"/>
                      <a:r>
                        <a:rPr lang="en-GB" sz="1600" b="0" i="0" dirty="0">
                          <a:solidFill>
                            <a:srgbClr val="000000"/>
                          </a:solidFill>
                          <a:effectLst/>
                          <a:latin typeface="+mn-lt"/>
                        </a:rPr>
                        <a:t>5-10​</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extLst>
                  <a:ext uri="{0D108BD9-81ED-4DB2-BD59-A6C34878D82A}">
                    <a16:rowId xmlns:a16="http://schemas.microsoft.com/office/drawing/2014/main" val="2798423633"/>
                  </a:ext>
                </a:extLst>
              </a:tr>
              <a:tr h="601948">
                <a:tc>
                  <a:txBody>
                    <a:bodyPr/>
                    <a:lstStyle/>
                    <a:p>
                      <a:pPr algn="l" fontAlgn="base"/>
                      <a:r>
                        <a:rPr lang="en-GB" sz="1600" b="0" i="0" dirty="0">
                          <a:solidFill>
                            <a:srgbClr val="000000"/>
                          </a:solidFill>
                          <a:effectLst/>
                          <a:latin typeface="+mn-lt"/>
                        </a:rPr>
                        <a:t>Diabetes Cases​</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l" fontAlgn="base"/>
                      <a:r>
                        <a:rPr lang="en-GB" sz="1600" b="0" i="0" dirty="0">
                          <a:solidFill>
                            <a:srgbClr val="000000"/>
                          </a:solidFill>
                          <a:effectLst/>
                          <a:latin typeface="+mn-lt"/>
                        </a:rPr>
                        <a:t>50-100​</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extLst>
                  <a:ext uri="{0D108BD9-81ED-4DB2-BD59-A6C34878D82A}">
                    <a16:rowId xmlns:a16="http://schemas.microsoft.com/office/drawing/2014/main" val="4260588094"/>
                  </a:ext>
                </a:extLst>
              </a:tr>
            </a:tbl>
          </a:graphicData>
        </a:graphic>
      </p:graphicFrame>
      <p:sp>
        <p:nvSpPr>
          <p:cNvPr id="13" name="TextBox 3">
            <a:extLst>
              <a:ext uri="{FF2B5EF4-FFF2-40B4-BE49-F238E27FC236}">
                <a16:creationId xmlns:a16="http://schemas.microsoft.com/office/drawing/2014/main" id="{0DE95705-639F-C693-7128-58630036C186}"/>
              </a:ext>
            </a:extLst>
          </p:cNvPr>
          <p:cNvSpPr txBox="1"/>
          <p:nvPr/>
        </p:nvSpPr>
        <p:spPr>
          <a:xfrm>
            <a:off x="442912" y="4326665"/>
            <a:ext cx="4276233"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i="1" dirty="0"/>
              <a:t>*Major CV events = CV death, non-fatal myocardial infarction and non-fatal stroke </a:t>
            </a:r>
          </a:p>
        </p:txBody>
      </p:sp>
      <p:sp>
        <p:nvSpPr>
          <p:cNvPr id="14" name="TextBox 11">
            <a:extLst>
              <a:ext uri="{FF2B5EF4-FFF2-40B4-BE49-F238E27FC236}">
                <a16:creationId xmlns:a16="http://schemas.microsoft.com/office/drawing/2014/main" id="{8C2F9C4C-F5F1-4D67-A12D-CC7B46F75C49}"/>
              </a:ext>
            </a:extLst>
          </p:cNvPr>
          <p:cNvSpPr txBox="1"/>
          <p:nvPr/>
        </p:nvSpPr>
        <p:spPr>
          <a:xfrm>
            <a:off x="6281738" y="4326665"/>
            <a:ext cx="4713513" cy="13080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sz="1600" b="1" dirty="0">
                <a:cs typeface="Calibri Light" panose="020F0302020204030204" pitchFamily="34" charset="0"/>
              </a:rPr>
              <a:t>Shared decision-making resources:</a:t>
            </a:r>
          </a:p>
          <a:p>
            <a:pPr marL="285750" indent="-285750">
              <a:spcAft>
                <a:spcPts val="600"/>
              </a:spcAft>
              <a:buFont typeface="Arial" panose="020B0604020202020204" pitchFamily="34" charset="0"/>
              <a:buChar char="•"/>
            </a:pPr>
            <a:r>
              <a:rPr lang="en-GB" sz="1600" b="1" dirty="0">
                <a:solidFill>
                  <a:srgbClr val="15375E"/>
                </a:solidFill>
                <a:cs typeface="Calibri Light" panose="020F0302020204030204" pitchFamily="34" charset="0"/>
                <a:hlinkClick r:id="rId2">
                  <a:extLst>
                    <a:ext uri="{A12FA001-AC4F-418D-AE19-62706E023703}">
                      <ahyp:hlinkClr xmlns:ahyp="http://schemas.microsoft.com/office/drawing/2018/hyperlinkcolor" val="tx"/>
                    </a:ext>
                  </a:extLst>
                </a:hlinkClick>
              </a:rPr>
              <a:t>BHF information on statins</a:t>
            </a:r>
            <a:endParaRPr lang="en-GB" sz="1600" b="1" dirty="0">
              <a:solidFill>
                <a:srgbClr val="15375E"/>
              </a:solidFill>
              <a:cs typeface="Calibri Light" panose="020F0302020204030204" pitchFamily="34" charset="0"/>
            </a:endParaRPr>
          </a:p>
          <a:p>
            <a:pPr marL="285750" indent="-285750">
              <a:spcAft>
                <a:spcPts val="600"/>
              </a:spcAft>
              <a:buFont typeface="Arial" panose="020B0604020202020204" pitchFamily="34" charset="0"/>
              <a:buChar char="•"/>
            </a:pPr>
            <a:r>
              <a:rPr lang="en-GB" sz="1600" b="1" dirty="0">
                <a:solidFill>
                  <a:srgbClr val="15375E"/>
                </a:solidFill>
                <a:cs typeface="Calibri Light" panose="020F0302020204030204" pitchFamily="34" charset="0"/>
                <a:hlinkClick r:id="rId3">
                  <a:extLst>
                    <a:ext uri="{A12FA001-AC4F-418D-AE19-62706E023703}">
                      <ahyp:hlinkClr xmlns:ahyp="http://schemas.microsoft.com/office/drawing/2018/hyperlinkcolor" val="tx"/>
                    </a:ext>
                  </a:extLst>
                </a:hlinkClick>
              </a:rPr>
              <a:t>Heart UK: Information on statins</a:t>
            </a:r>
            <a:endParaRPr lang="en-GB" sz="1600" b="1" dirty="0">
              <a:solidFill>
                <a:srgbClr val="15375E"/>
              </a:solidFill>
              <a:ea typeface="+mn-lt"/>
              <a:cs typeface="Calibri Light" panose="020F0302020204030204" pitchFamily="34" charset="0"/>
            </a:endParaRPr>
          </a:p>
          <a:p>
            <a:pPr marL="285750" indent="-285750">
              <a:spcAft>
                <a:spcPts val="600"/>
              </a:spcAft>
              <a:buFont typeface="Arial" panose="020B0604020202020204" pitchFamily="34" charset="0"/>
              <a:buChar char="•"/>
            </a:pPr>
            <a:r>
              <a:rPr lang="en-GB" sz="1600" b="1" u="sng" dirty="0">
                <a:solidFill>
                  <a:srgbClr val="15375E"/>
                </a:solidFill>
                <a:ea typeface="+mn-lt"/>
                <a:cs typeface="Calibri Light" panose="020F0302020204030204" pitchFamily="34" charset="0"/>
                <a:hlinkClick r:id="rId4">
                  <a:extLst>
                    <a:ext uri="{A12FA001-AC4F-418D-AE19-62706E023703}">
                      <ahyp:hlinkClr xmlns:ahyp="http://schemas.microsoft.com/office/drawing/2018/hyperlinkcolor" val="tx"/>
                    </a:ext>
                  </a:extLst>
                </a:hlinkClick>
              </a:rPr>
              <a:t>NICE shared decision-making guide</a:t>
            </a:r>
            <a:r>
              <a:rPr lang="en-GB" sz="1600" b="1" dirty="0">
                <a:solidFill>
                  <a:srgbClr val="002060"/>
                </a:solidFill>
                <a:latin typeface="Calibri Light" panose="020F0302020204030204" pitchFamily="34" charset="0"/>
                <a:cs typeface="Calibri Light" panose="020F0302020204030204" pitchFamily="34" charset="0"/>
              </a:rPr>
              <a:t>​</a:t>
            </a:r>
          </a:p>
        </p:txBody>
      </p:sp>
      <p:sp>
        <p:nvSpPr>
          <p:cNvPr id="2" name="TextBox 1">
            <a:extLst>
              <a:ext uri="{FF2B5EF4-FFF2-40B4-BE49-F238E27FC236}">
                <a16:creationId xmlns:a16="http://schemas.microsoft.com/office/drawing/2014/main" id="{1876C62A-6304-50E7-120E-FD72734A61BB}"/>
              </a:ext>
            </a:extLst>
          </p:cNvPr>
          <p:cNvSpPr txBox="1"/>
          <p:nvPr/>
        </p:nvSpPr>
        <p:spPr>
          <a:xfrm>
            <a:off x="5678905" y="6565560"/>
            <a:ext cx="4920617" cy="253916"/>
          </a:xfrm>
          <a:prstGeom prst="rect">
            <a:avLst/>
          </a:prstGeom>
          <a:noFill/>
        </p:spPr>
        <p:txBody>
          <a:bodyPr wrap="square" lIns="91440" tIns="45720" rIns="91440" bIns="45720" rtlCol="0" anchor="t">
            <a:spAutoFit/>
          </a:bodyPr>
          <a:lstStyle/>
          <a:p>
            <a:r>
              <a:rPr lang="en-GB" sz="1050" dirty="0">
                <a:latin typeface="Calibri Light"/>
                <a:cs typeface="Calibri Light"/>
              </a:rPr>
              <a:t>Ref: </a:t>
            </a:r>
            <a:r>
              <a:rPr lang="en-GB" sz="1050" dirty="0">
                <a:solidFill>
                  <a:schemeClr val="accent1"/>
                </a:solidFill>
                <a:cs typeface="Calibri"/>
                <a:hlinkClick r:id="rId5">
                  <a:extLst>
                    <a:ext uri="{A12FA001-AC4F-418D-AE19-62706E023703}">
                      <ahyp:hlinkClr xmlns:ahyp="http://schemas.microsoft.com/office/drawing/2018/hyperlinkcolor" val="tx"/>
                    </a:ext>
                  </a:extLst>
                </a:hlinkClick>
              </a:rPr>
              <a:t>Collins et al 2016 Lancet Systematic Review</a:t>
            </a:r>
            <a:r>
              <a:rPr lang="en-GB" sz="1050" dirty="0">
                <a:solidFill>
                  <a:schemeClr val="accent1"/>
                </a:solidFill>
                <a:cs typeface="Calibri"/>
              </a:rPr>
              <a:t> </a:t>
            </a:r>
            <a:r>
              <a:rPr lang="en-GB" sz="1050" dirty="0">
                <a:latin typeface="Calibri Light"/>
                <a:cs typeface="Calibri Light"/>
              </a:rPr>
              <a:t>Lancet 2016; 388: 2532–61</a:t>
            </a:r>
            <a:endParaRPr lang="en-GB" sz="1050" dirty="0">
              <a:cs typeface="Calibri"/>
            </a:endParaRPr>
          </a:p>
        </p:txBody>
      </p:sp>
    </p:spTree>
    <p:extLst>
      <p:ext uri="{BB962C8B-B14F-4D97-AF65-F5344CB8AC3E}">
        <p14:creationId xmlns:p14="http://schemas.microsoft.com/office/powerpoint/2010/main" val="1773703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a:xfrm>
            <a:off x="442912" y="315023"/>
            <a:ext cx="11306175" cy="443198"/>
          </a:xfrm>
        </p:spPr>
        <p:txBody>
          <a:bodyPr/>
          <a:lstStyle/>
          <a:p>
            <a:r>
              <a:rPr lang="en-GB" i="0" u="none" strike="noStrike" dirty="0">
                <a:solidFill>
                  <a:srgbClr val="15375E"/>
                </a:solidFill>
                <a:effectLst/>
                <a:latin typeface="+mj-lt"/>
              </a:rPr>
              <a:t>Statin Intensity Table – NICE recommends Atorvastatin and Rosuvastatin as First Line</a:t>
            </a:r>
            <a:endParaRPr lang="en-US" dirty="0">
              <a:solidFill>
                <a:srgbClr val="15375E"/>
              </a:solidFill>
              <a:latin typeface="+mj-lt"/>
            </a:endParaRPr>
          </a:p>
        </p:txBody>
      </p:sp>
      <p:graphicFrame>
        <p:nvGraphicFramePr>
          <p:cNvPr id="8" name="Table 7">
            <a:extLst>
              <a:ext uri="{FF2B5EF4-FFF2-40B4-BE49-F238E27FC236}">
                <a16:creationId xmlns:a16="http://schemas.microsoft.com/office/drawing/2014/main" id="{B6197839-349B-6B4C-74F2-4311306896A1}"/>
              </a:ext>
            </a:extLst>
          </p:cNvPr>
          <p:cNvGraphicFramePr>
            <a:graphicFrameLocks noGrp="1"/>
          </p:cNvGraphicFramePr>
          <p:nvPr>
            <p:extLst>
              <p:ext uri="{D42A27DB-BD31-4B8C-83A1-F6EECF244321}">
                <p14:modId xmlns:p14="http://schemas.microsoft.com/office/powerpoint/2010/main" val="2908158081"/>
              </p:ext>
            </p:extLst>
          </p:nvPr>
        </p:nvGraphicFramePr>
        <p:xfrm>
          <a:off x="442911" y="1740143"/>
          <a:ext cx="6451186" cy="4359867"/>
        </p:xfrm>
        <a:graphic>
          <a:graphicData uri="http://schemas.openxmlformats.org/drawingml/2006/table">
            <a:tbl>
              <a:tblPr/>
              <a:tblGrid>
                <a:gridCol w="2030766">
                  <a:extLst>
                    <a:ext uri="{9D8B030D-6E8A-4147-A177-3AD203B41FA5}">
                      <a16:colId xmlns:a16="http://schemas.microsoft.com/office/drawing/2014/main" val="3272367468"/>
                    </a:ext>
                  </a:extLst>
                </a:gridCol>
                <a:gridCol w="884084">
                  <a:extLst>
                    <a:ext uri="{9D8B030D-6E8A-4147-A177-3AD203B41FA5}">
                      <a16:colId xmlns:a16="http://schemas.microsoft.com/office/drawing/2014/main" val="2092889860"/>
                    </a:ext>
                  </a:extLst>
                </a:gridCol>
                <a:gridCol w="884084">
                  <a:extLst>
                    <a:ext uri="{9D8B030D-6E8A-4147-A177-3AD203B41FA5}">
                      <a16:colId xmlns:a16="http://schemas.microsoft.com/office/drawing/2014/main" val="3919460615"/>
                    </a:ext>
                  </a:extLst>
                </a:gridCol>
                <a:gridCol w="884084">
                  <a:extLst>
                    <a:ext uri="{9D8B030D-6E8A-4147-A177-3AD203B41FA5}">
                      <a16:colId xmlns:a16="http://schemas.microsoft.com/office/drawing/2014/main" val="1047442309"/>
                    </a:ext>
                  </a:extLst>
                </a:gridCol>
                <a:gridCol w="884084">
                  <a:extLst>
                    <a:ext uri="{9D8B030D-6E8A-4147-A177-3AD203B41FA5}">
                      <a16:colId xmlns:a16="http://schemas.microsoft.com/office/drawing/2014/main" val="446496472"/>
                    </a:ext>
                  </a:extLst>
                </a:gridCol>
                <a:gridCol w="884084">
                  <a:extLst>
                    <a:ext uri="{9D8B030D-6E8A-4147-A177-3AD203B41FA5}">
                      <a16:colId xmlns:a16="http://schemas.microsoft.com/office/drawing/2014/main" val="1697687261"/>
                    </a:ext>
                  </a:extLst>
                </a:gridCol>
              </a:tblGrid>
              <a:tr h="488015">
                <a:tc gridSpan="6">
                  <a:txBody>
                    <a:bodyPr/>
                    <a:lstStyle/>
                    <a:p>
                      <a:pPr algn="ctr" fontAlgn="base"/>
                      <a:r>
                        <a:rPr lang="en-GB" sz="1400" b="0" i="0">
                          <a:solidFill>
                            <a:srgbClr val="000000"/>
                          </a:solidFill>
                          <a:effectLst/>
                          <a:latin typeface="+mn-lt"/>
                        </a:rPr>
                        <a:t>Approximate Reduction in LDL-C​</a:t>
                      </a:r>
                      <a:endParaRPr lang="en-GB" b="0" i="0" dirty="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75248424"/>
                  </a:ext>
                </a:extLst>
              </a:tr>
              <a:tr h="704916">
                <a:tc>
                  <a:txBody>
                    <a:bodyPr/>
                    <a:lstStyle/>
                    <a:p>
                      <a:pPr algn="l" fontAlgn="base"/>
                      <a:r>
                        <a:rPr lang="en-GB" sz="1400" b="0" i="0">
                          <a:solidFill>
                            <a:srgbClr val="000000"/>
                          </a:solidFill>
                          <a:effectLst/>
                          <a:latin typeface="+mn-lt"/>
                        </a:rPr>
                        <a:t>Statin dose mg/day​</a:t>
                      </a:r>
                      <a:endParaRPr lang="en-GB" b="0" i="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ase"/>
                      <a:r>
                        <a:rPr lang="en-GB" sz="1400" b="0" i="0">
                          <a:solidFill>
                            <a:srgbClr val="000000"/>
                          </a:solidFill>
                          <a:effectLst/>
                          <a:latin typeface="+mn-lt"/>
                        </a:rPr>
                        <a:t>5​</a:t>
                      </a:r>
                      <a:endParaRPr lang="en-GB" b="0" i="0" dirty="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ase"/>
                      <a:r>
                        <a:rPr lang="en-GB" sz="1400" b="0" i="0">
                          <a:solidFill>
                            <a:srgbClr val="000000"/>
                          </a:solidFill>
                          <a:effectLst/>
                          <a:latin typeface="+mn-lt"/>
                        </a:rPr>
                        <a:t>10​</a:t>
                      </a:r>
                      <a:endParaRPr lang="en-GB" b="0" i="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ase"/>
                      <a:r>
                        <a:rPr lang="en-GB" sz="1400" b="0" i="0">
                          <a:solidFill>
                            <a:srgbClr val="000000"/>
                          </a:solidFill>
                          <a:effectLst/>
                          <a:latin typeface="+mn-lt"/>
                        </a:rPr>
                        <a:t>20​</a:t>
                      </a:r>
                      <a:endParaRPr lang="en-GB" b="0" i="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ase"/>
                      <a:r>
                        <a:rPr lang="en-GB" sz="1400" b="0" i="0">
                          <a:solidFill>
                            <a:srgbClr val="000000"/>
                          </a:solidFill>
                          <a:effectLst/>
                          <a:latin typeface="+mn-lt"/>
                        </a:rPr>
                        <a:t>40​</a:t>
                      </a:r>
                      <a:endParaRPr lang="en-GB" b="0" i="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ase"/>
                      <a:r>
                        <a:rPr lang="en-GB" sz="1400" b="0" i="0">
                          <a:solidFill>
                            <a:srgbClr val="000000"/>
                          </a:solidFill>
                          <a:effectLst/>
                          <a:latin typeface="+mn-lt"/>
                        </a:rPr>
                        <a:t>80​</a:t>
                      </a:r>
                      <a:endParaRPr lang="en-GB" b="0" i="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683744983"/>
                  </a:ext>
                </a:extLst>
              </a:tr>
              <a:tr h="492404">
                <a:tc>
                  <a:txBody>
                    <a:bodyPr/>
                    <a:lstStyle/>
                    <a:p>
                      <a:pPr algn="l" fontAlgn="base"/>
                      <a:r>
                        <a:rPr lang="en-GB" sz="1400" b="0" i="0">
                          <a:solidFill>
                            <a:srgbClr val="000000"/>
                          </a:solidFill>
                          <a:effectLst/>
                          <a:latin typeface="+mn-lt"/>
                        </a:rPr>
                        <a:t>Fluvastatin​</a:t>
                      </a:r>
                      <a:endParaRPr lang="en-GB" b="0" i="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auto"/>
                      <a:r>
                        <a:rPr lang="en-GB" sz="1400" b="0" i="0">
                          <a:solidFill>
                            <a:srgbClr val="000000"/>
                          </a:solidFill>
                          <a:effectLst/>
                          <a:latin typeface="+mn-lt"/>
                        </a:rPr>
                        <a: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auto"/>
                      <a:r>
                        <a:rPr lang="en-GB" sz="1400" b="0" i="0">
                          <a:solidFill>
                            <a:srgbClr val="000000"/>
                          </a:solidFill>
                          <a:effectLst/>
                          <a:latin typeface="+mn-lt"/>
                        </a:rPr>
                        <a: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GB" sz="1400" b="0" i="0">
                          <a:solidFill>
                            <a:srgbClr val="000000"/>
                          </a:solidFill>
                          <a:effectLst/>
                          <a:latin typeface="+mn-lt"/>
                        </a:rPr>
                        <a:t>21%​</a:t>
                      </a:r>
                      <a:endParaRPr lang="en-GB" b="0" i="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ase"/>
                      <a:r>
                        <a:rPr lang="en-GB" sz="1400" b="0" i="0" dirty="0">
                          <a:solidFill>
                            <a:srgbClr val="000000"/>
                          </a:solidFill>
                          <a:effectLst/>
                          <a:latin typeface="+mn-lt"/>
                        </a:rPr>
                        <a:t>27%​</a:t>
                      </a:r>
                      <a:endParaRPr lang="en-GB" b="0" i="0" dirty="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ase"/>
                      <a:r>
                        <a:rPr lang="en-GB" sz="1400" b="0" i="0">
                          <a:solidFill>
                            <a:srgbClr val="000000"/>
                          </a:solidFill>
                          <a:effectLst/>
                          <a:latin typeface="+mn-lt"/>
                        </a:rPr>
                        <a:t>33%​</a:t>
                      </a:r>
                      <a:endParaRPr lang="en-GB" b="0" i="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910A"/>
                    </a:solidFill>
                  </a:tcPr>
                </a:tc>
                <a:extLst>
                  <a:ext uri="{0D108BD9-81ED-4DB2-BD59-A6C34878D82A}">
                    <a16:rowId xmlns:a16="http://schemas.microsoft.com/office/drawing/2014/main" val="2102823619"/>
                  </a:ext>
                </a:extLst>
              </a:tr>
              <a:tr h="492404">
                <a:tc>
                  <a:txBody>
                    <a:bodyPr/>
                    <a:lstStyle/>
                    <a:p>
                      <a:pPr algn="l" fontAlgn="base"/>
                      <a:r>
                        <a:rPr lang="en-GB" sz="1400" b="0" i="0">
                          <a:solidFill>
                            <a:srgbClr val="000000"/>
                          </a:solidFill>
                          <a:effectLst/>
                          <a:latin typeface="+mn-lt"/>
                        </a:rPr>
                        <a:t>Pravastatin​</a:t>
                      </a:r>
                      <a:endParaRPr lang="en-GB" b="0" i="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auto"/>
                      <a:r>
                        <a:rPr lang="en-GB" sz="1400" b="0" i="0">
                          <a:solidFill>
                            <a:srgbClr val="000000"/>
                          </a:solidFill>
                          <a:effectLst/>
                          <a:latin typeface="+mn-lt"/>
                        </a:rPr>
                        <a: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GB" sz="1400" b="0" i="0">
                          <a:solidFill>
                            <a:srgbClr val="000000"/>
                          </a:solidFill>
                          <a:effectLst/>
                          <a:latin typeface="+mn-lt"/>
                        </a:rPr>
                        <a:t>20%​</a:t>
                      </a:r>
                      <a:endParaRPr lang="en-GB" b="0" i="0" dirty="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ase"/>
                      <a:r>
                        <a:rPr lang="en-GB" sz="1400" b="0" i="0">
                          <a:solidFill>
                            <a:srgbClr val="000000"/>
                          </a:solidFill>
                          <a:effectLst/>
                          <a:latin typeface="+mn-lt"/>
                        </a:rPr>
                        <a:t>24%​</a:t>
                      </a:r>
                      <a:endParaRPr lang="en-GB" b="0" i="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ase"/>
                      <a:r>
                        <a:rPr lang="en-GB" sz="1400" b="0" i="0">
                          <a:solidFill>
                            <a:srgbClr val="000000"/>
                          </a:solidFill>
                          <a:effectLst/>
                          <a:latin typeface="+mn-lt"/>
                        </a:rPr>
                        <a:t>29%​</a:t>
                      </a:r>
                      <a:endParaRPr lang="en-GB" b="0" i="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auto"/>
                      <a:r>
                        <a:rPr lang="en-GB" sz="1400" b="0" i="0">
                          <a:solidFill>
                            <a:srgbClr val="000000"/>
                          </a:solidFill>
                          <a:effectLst/>
                          <a:latin typeface="+mn-lt"/>
                        </a:rPr>
                        <a: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1024813"/>
                  </a:ext>
                </a:extLst>
              </a:tr>
              <a:tr h="492404">
                <a:tc>
                  <a:txBody>
                    <a:bodyPr/>
                    <a:lstStyle/>
                    <a:p>
                      <a:pPr algn="l" fontAlgn="base"/>
                      <a:r>
                        <a:rPr lang="en-GB" sz="1400" b="0" i="0">
                          <a:solidFill>
                            <a:srgbClr val="000000"/>
                          </a:solidFill>
                          <a:effectLst/>
                          <a:latin typeface="+mn-lt"/>
                        </a:rPr>
                        <a:t>Simvastatin​</a:t>
                      </a:r>
                      <a:endParaRPr lang="en-GB" b="0" i="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auto"/>
                      <a:r>
                        <a:rPr lang="en-GB" sz="1400" b="0" i="0">
                          <a:solidFill>
                            <a:srgbClr val="000000"/>
                          </a:solidFill>
                          <a:effectLst/>
                          <a:latin typeface="+mn-lt"/>
                        </a:rPr>
                        <a: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GB" sz="1400" b="0" i="0">
                          <a:solidFill>
                            <a:srgbClr val="000000"/>
                          </a:solidFill>
                          <a:effectLst/>
                          <a:latin typeface="+mn-lt"/>
                        </a:rPr>
                        <a:t>27%​</a:t>
                      </a:r>
                      <a:endParaRPr lang="en-GB" b="0" i="0" dirty="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ase"/>
                      <a:r>
                        <a:rPr lang="en-GB" sz="1400" b="0" i="0">
                          <a:solidFill>
                            <a:srgbClr val="000000"/>
                          </a:solidFill>
                          <a:effectLst/>
                          <a:latin typeface="+mn-lt"/>
                        </a:rPr>
                        <a:t>32%​</a:t>
                      </a:r>
                      <a:endParaRPr lang="en-GB" b="0" i="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910A"/>
                    </a:solidFill>
                  </a:tcPr>
                </a:tc>
                <a:tc>
                  <a:txBody>
                    <a:bodyPr/>
                    <a:lstStyle/>
                    <a:p>
                      <a:pPr algn="ctr" fontAlgn="base"/>
                      <a:r>
                        <a:rPr lang="en-GB" sz="1400" b="0" i="0">
                          <a:solidFill>
                            <a:srgbClr val="000000"/>
                          </a:solidFill>
                          <a:effectLst/>
                          <a:latin typeface="+mn-lt"/>
                        </a:rPr>
                        <a:t>37%​</a:t>
                      </a:r>
                      <a:endParaRPr lang="en-GB" b="0" i="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910A"/>
                    </a:solidFill>
                  </a:tcPr>
                </a:tc>
                <a:tc>
                  <a:txBody>
                    <a:bodyPr/>
                    <a:lstStyle/>
                    <a:p>
                      <a:pPr algn="ctr" fontAlgn="base"/>
                      <a:r>
                        <a:rPr lang="en-GB" sz="1400" b="0" i="0">
                          <a:solidFill>
                            <a:srgbClr val="FFFFFF"/>
                          </a:solidFill>
                          <a:effectLst/>
                          <a:latin typeface="+mn-lt"/>
                        </a:rPr>
                        <a:t>42%</a:t>
                      </a:r>
                      <a:r>
                        <a:rPr lang="en-GB" sz="1400" b="0" i="0">
                          <a:solidFill>
                            <a:srgbClr val="000000"/>
                          </a:solidFill>
                          <a:effectLst/>
                          <a:latin typeface="+mn-lt"/>
                        </a:rPr>
                        <a:t>​</a:t>
                      </a:r>
                      <a:endParaRPr lang="en-GB" b="0" i="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460597050"/>
                  </a:ext>
                </a:extLst>
              </a:tr>
              <a:tr h="492404">
                <a:tc>
                  <a:txBody>
                    <a:bodyPr/>
                    <a:lstStyle/>
                    <a:p>
                      <a:pPr algn="l" fontAlgn="base"/>
                      <a:r>
                        <a:rPr lang="en-GB" sz="1400" b="0" i="0">
                          <a:solidFill>
                            <a:srgbClr val="000000"/>
                          </a:solidFill>
                          <a:effectLst/>
                          <a:latin typeface="+mn-lt"/>
                        </a:rPr>
                        <a:t>Atorvastatin​</a:t>
                      </a:r>
                      <a:endParaRPr lang="en-GB" b="0" i="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auto"/>
                      <a:r>
                        <a:rPr lang="en-GB" sz="1400" b="0" i="0">
                          <a:solidFill>
                            <a:srgbClr val="000000"/>
                          </a:solidFill>
                          <a:effectLst/>
                          <a:latin typeface="+mn-lt"/>
                        </a:rPr>
                        <a: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GB" sz="1400" b="0" i="0">
                          <a:solidFill>
                            <a:srgbClr val="000000"/>
                          </a:solidFill>
                          <a:effectLst/>
                          <a:latin typeface="+mn-lt"/>
                        </a:rPr>
                        <a:t>37%​</a:t>
                      </a:r>
                      <a:endParaRPr lang="en-GB" b="0" i="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910A"/>
                    </a:solidFill>
                  </a:tcPr>
                </a:tc>
                <a:tc>
                  <a:txBody>
                    <a:bodyPr/>
                    <a:lstStyle/>
                    <a:p>
                      <a:pPr algn="ctr" fontAlgn="base"/>
                      <a:r>
                        <a:rPr lang="en-GB" sz="1400" b="0" i="0">
                          <a:solidFill>
                            <a:srgbClr val="FFFFFF"/>
                          </a:solidFill>
                          <a:effectLst/>
                          <a:latin typeface="+mn-lt"/>
                        </a:rPr>
                        <a:t>43%</a:t>
                      </a:r>
                      <a:r>
                        <a:rPr lang="en-GB" sz="1400" b="0" i="0">
                          <a:solidFill>
                            <a:srgbClr val="000000"/>
                          </a:solidFill>
                          <a:effectLst/>
                          <a:latin typeface="+mn-lt"/>
                        </a:rPr>
                        <a:t>​</a:t>
                      </a:r>
                      <a:endParaRPr lang="en-GB" b="0" i="0" dirty="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F85D2"/>
                    </a:solidFill>
                  </a:tcPr>
                </a:tc>
                <a:tc>
                  <a:txBody>
                    <a:bodyPr/>
                    <a:lstStyle/>
                    <a:p>
                      <a:pPr algn="ctr" fontAlgn="base"/>
                      <a:r>
                        <a:rPr lang="en-GB" sz="1400" b="0" i="0">
                          <a:solidFill>
                            <a:srgbClr val="FFFFFF"/>
                          </a:solidFill>
                          <a:effectLst/>
                          <a:latin typeface="+mn-lt"/>
                        </a:rPr>
                        <a:t>49%</a:t>
                      </a:r>
                      <a:r>
                        <a:rPr lang="en-GB" sz="1400" b="0" i="0">
                          <a:solidFill>
                            <a:srgbClr val="000000"/>
                          </a:solidFill>
                          <a:effectLst/>
                          <a:latin typeface="+mn-lt"/>
                        </a:rPr>
                        <a:t>​</a:t>
                      </a:r>
                      <a:endParaRPr lang="en-GB" b="0" i="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F85D2"/>
                    </a:solidFill>
                  </a:tcPr>
                </a:tc>
                <a:tc>
                  <a:txBody>
                    <a:bodyPr/>
                    <a:lstStyle/>
                    <a:p>
                      <a:pPr algn="ctr" fontAlgn="base"/>
                      <a:r>
                        <a:rPr lang="en-GB" sz="1400" b="0" i="0">
                          <a:solidFill>
                            <a:srgbClr val="FFFFFF"/>
                          </a:solidFill>
                          <a:effectLst/>
                          <a:latin typeface="+mn-lt"/>
                        </a:rPr>
                        <a:t>55%</a:t>
                      </a:r>
                      <a:r>
                        <a:rPr lang="en-GB" sz="1400" b="0" i="0">
                          <a:solidFill>
                            <a:srgbClr val="000000"/>
                          </a:solidFill>
                          <a:effectLst/>
                          <a:latin typeface="+mn-lt"/>
                        </a:rPr>
                        <a:t>​</a:t>
                      </a:r>
                      <a:endParaRPr lang="en-GB" b="0" i="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F85D2"/>
                    </a:solidFill>
                  </a:tcPr>
                </a:tc>
                <a:extLst>
                  <a:ext uri="{0D108BD9-81ED-4DB2-BD59-A6C34878D82A}">
                    <a16:rowId xmlns:a16="http://schemas.microsoft.com/office/drawing/2014/main" val="3232456992"/>
                  </a:ext>
                </a:extLst>
              </a:tr>
              <a:tr h="492404">
                <a:tc>
                  <a:txBody>
                    <a:bodyPr/>
                    <a:lstStyle/>
                    <a:p>
                      <a:pPr algn="l" fontAlgn="base"/>
                      <a:r>
                        <a:rPr lang="en-GB" sz="1400" b="0" i="0">
                          <a:solidFill>
                            <a:srgbClr val="000000"/>
                          </a:solidFill>
                          <a:effectLst/>
                          <a:latin typeface="+mn-lt"/>
                        </a:rPr>
                        <a:t>Rosuvastatin​</a:t>
                      </a:r>
                      <a:endParaRPr lang="en-GB" b="0" i="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ase"/>
                      <a:r>
                        <a:rPr lang="en-GB" sz="1400" b="0" i="0">
                          <a:solidFill>
                            <a:srgbClr val="000000"/>
                          </a:solidFill>
                          <a:effectLst/>
                          <a:latin typeface="+mn-lt"/>
                        </a:rPr>
                        <a:t>38%​</a:t>
                      </a:r>
                      <a:endParaRPr lang="en-GB" b="0" i="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910A"/>
                    </a:solidFill>
                  </a:tcPr>
                </a:tc>
                <a:tc>
                  <a:txBody>
                    <a:bodyPr/>
                    <a:lstStyle/>
                    <a:p>
                      <a:pPr algn="ctr" fontAlgn="base"/>
                      <a:r>
                        <a:rPr lang="en-GB" sz="1400" b="0" i="0" dirty="0">
                          <a:solidFill>
                            <a:srgbClr val="FFFFFF"/>
                          </a:solidFill>
                          <a:effectLst/>
                          <a:latin typeface="+mn-lt"/>
                        </a:rPr>
                        <a:t>43%</a:t>
                      </a:r>
                      <a:r>
                        <a:rPr lang="en-GB" sz="1400" b="0" i="0" dirty="0">
                          <a:solidFill>
                            <a:srgbClr val="000000"/>
                          </a:solidFill>
                          <a:effectLst/>
                          <a:latin typeface="+mn-lt"/>
                        </a:rPr>
                        <a:t>​</a:t>
                      </a:r>
                      <a:endParaRPr lang="en-GB" b="0" i="0" dirty="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F85D2"/>
                    </a:solidFill>
                  </a:tcPr>
                </a:tc>
                <a:tc>
                  <a:txBody>
                    <a:bodyPr/>
                    <a:lstStyle/>
                    <a:p>
                      <a:pPr algn="ctr" fontAlgn="base"/>
                      <a:r>
                        <a:rPr lang="en-GB" sz="1400" b="0" i="0">
                          <a:solidFill>
                            <a:srgbClr val="FFFFFF"/>
                          </a:solidFill>
                          <a:effectLst/>
                          <a:latin typeface="+mn-lt"/>
                        </a:rPr>
                        <a:t>48%</a:t>
                      </a:r>
                      <a:r>
                        <a:rPr lang="en-GB" sz="1400" b="0" i="0">
                          <a:solidFill>
                            <a:srgbClr val="000000"/>
                          </a:solidFill>
                          <a:effectLst/>
                          <a:latin typeface="+mn-lt"/>
                        </a:rPr>
                        <a:t>​</a:t>
                      </a:r>
                      <a:endParaRPr lang="en-GB" b="0" i="0" dirty="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F85D2"/>
                    </a:solidFill>
                  </a:tcPr>
                </a:tc>
                <a:tc>
                  <a:txBody>
                    <a:bodyPr/>
                    <a:lstStyle/>
                    <a:p>
                      <a:pPr algn="ctr" fontAlgn="base"/>
                      <a:r>
                        <a:rPr lang="en-GB" sz="1400" b="0" i="0">
                          <a:solidFill>
                            <a:srgbClr val="FFFFFF"/>
                          </a:solidFill>
                          <a:effectLst/>
                          <a:latin typeface="+mn-lt"/>
                        </a:rPr>
                        <a:t>53%</a:t>
                      </a:r>
                      <a:r>
                        <a:rPr lang="en-GB" sz="1400" b="0" i="0">
                          <a:solidFill>
                            <a:srgbClr val="000000"/>
                          </a:solidFill>
                          <a:effectLst/>
                          <a:latin typeface="+mn-lt"/>
                        </a:rPr>
                        <a:t>​</a:t>
                      </a:r>
                      <a:endParaRPr lang="en-GB" b="0" i="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F85D2"/>
                    </a:solidFill>
                  </a:tcPr>
                </a:tc>
                <a:tc>
                  <a:txBody>
                    <a:bodyPr/>
                    <a:lstStyle/>
                    <a:p>
                      <a:pPr algn="ctr" fontAlgn="auto"/>
                      <a:r>
                        <a:rPr lang="en-GB" sz="1400" b="0" i="0">
                          <a:solidFill>
                            <a:srgbClr val="FFFFFF"/>
                          </a:solidFill>
                          <a:effectLst/>
                          <a:latin typeface="+mn-lt"/>
                        </a:rPr>
                        <a: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2056131"/>
                  </a:ext>
                </a:extLst>
              </a:tr>
              <a:tr h="704916">
                <a:tc>
                  <a:txBody>
                    <a:bodyPr/>
                    <a:lstStyle/>
                    <a:p>
                      <a:pPr algn="l" fontAlgn="base"/>
                      <a:r>
                        <a:rPr lang="en-GB" sz="1400" b="0" i="0">
                          <a:solidFill>
                            <a:srgbClr val="000000"/>
                          </a:solidFill>
                          <a:effectLst/>
                          <a:latin typeface="+mn-lt"/>
                        </a:rPr>
                        <a:t>Atorvastatin + Ezetimibe 10mg​</a:t>
                      </a:r>
                      <a:endParaRPr lang="en-GB" b="0" i="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auto"/>
                      <a:r>
                        <a:rPr lang="en-GB" sz="1400" b="0" i="0">
                          <a:solidFill>
                            <a:srgbClr val="000000"/>
                          </a:solidFill>
                          <a:effectLst/>
                          <a:latin typeface="+mn-lt"/>
                        </a:rPr>
                        <a: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GB" sz="1400" b="0" i="0">
                          <a:solidFill>
                            <a:srgbClr val="FFFFFF"/>
                          </a:solidFill>
                          <a:effectLst/>
                          <a:latin typeface="+mn-lt"/>
                        </a:rPr>
                        <a:t>52%</a:t>
                      </a:r>
                      <a:r>
                        <a:rPr lang="en-GB" sz="1400" b="0" i="0">
                          <a:solidFill>
                            <a:srgbClr val="000000"/>
                          </a:solidFill>
                          <a:effectLst/>
                          <a:latin typeface="+mn-lt"/>
                        </a:rPr>
                        <a:t>​</a:t>
                      </a:r>
                      <a:endParaRPr lang="en-GB" b="0" i="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F85D2"/>
                    </a:solidFill>
                  </a:tcPr>
                </a:tc>
                <a:tc>
                  <a:txBody>
                    <a:bodyPr/>
                    <a:lstStyle/>
                    <a:p>
                      <a:pPr algn="ctr" fontAlgn="base"/>
                      <a:r>
                        <a:rPr lang="en-GB" sz="1400" b="0" i="0">
                          <a:solidFill>
                            <a:srgbClr val="FFFFFF"/>
                          </a:solidFill>
                          <a:effectLst/>
                          <a:latin typeface="+mn-lt"/>
                        </a:rPr>
                        <a:t>54%</a:t>
                      </a:r>
                      <a:r>
                        <a:rPr lang="en-GB" sz="1400" b="0" i="0">
                          <a:solidFill>
                            <a:srgbClr val="000000"/>
                          </a:solidFill>
                          <a:effectLst/>
                          <a:latin typeface="+mn-lt"/>
                        </a:rPr>
                        <a:t>​</a:t>
                      </a:r>
                      <a:endParaRPr lang="en-GB" b="0" i="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F85D2"/>
                    </a:solidFill>
                  </a:tcPr>
                </a:tc>
                <a:tc>
                  <a:txBody>
                    <a:bodyPr/>
                    <a:lstStyle/>
                    <a:p>
                      <a:pPr algn="ctr" fontAlgn="base"/>
                      <a:r>
                        <a:rPr lang="en-GB" sz="1400" b="0" i="0">
                          <a:solidFill>
                            <a:srgbClr val="FFFFFF"/>
                          </a:solidFill>
                          <a:effectLst/>
                          <a:latin typeface="+mn-lt"/>
                        </a:rPr>
                        <a:t>57%</a:t>
                      </a:r>
                      <a:r>
                        <a:rPr lang="en-GB" sz="1400" b="0" i="0">
                          <a:solidFill>
                            <a:srgbClr val="000000"/>
                          </a:solidFill>
                          <a:effectLst/>
                          <a:latin typeface="+mn-lt"/>
                        </a:rPr>
                        <a:t>​</a:t>
                      </a:r>
                      <a:endParaRPr lang="en-GB" b="0" i="0" dirty="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F85D2"/>
                    </a:solidFill>
                  </a:tcPr>
                </a:tc>
                <a:tc>
                  <a:txBody>
                    <a:bodyPr/>
                    <a:lstStyle/>
                    <a:p>
                      <a:pPr algn="ctr" fontAlgn="base"/>
                      <a:r>
                        <a:rPr lang="en-GB" sz="1400" b="0" i="0" dirty="0">
                          <a:solidFill>
                            <a:srgbClr val="FFFFFF"/>
                          </a:solidFill>
                          <a:effectLst/>
                          <a:latin typeface="+mn-lt"/>
                        </a:rPr>
                        <a:t>61%</a:t>
                      </a:r>
                      <a:r>
                        <a:rPr lang="en-GB" sz="1400" b="0" i="0" dirty="0">
                          <a:solidFill>
                            <a:srgbClr val="000000"/>
                          </a:solidFill>
                          <a:effectLst/>
                          <a:latin typeface="+mn-lt"/>
                        </a:rPr>
                        <a:t>​</a:t>
                      </a:r>
                      <a:endParaRPr lang="en-GB" b="0" i="0" dirty="0">
                        <a:solidFill>
                          <a:srgbClr val="000000"/>
                        </a:solidFill>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F85D2"/>
                    </a:solidFill>
                  </a:tcPr>
                </a:tc>
                <a:extLst>
                  <a:ext uri="{0D108BD9-81ED-4DB2-BD59-A6C34878D82A}">
                    <a16:rowId xmlns:a16="http://schemas.microsoft.com/office/drawing/2014/main" val="2280433473"/>
                  </a:ext>
                </a:extLst>
              </a:tr>
            </a:tbl>
          </a:graphicData>
        </a:graphic>
      </p:graphicFrame>
      <p:grpSp>
        <p:nvGrpSpPr>
          <p:cNvPr id="10" name="Group 9">
            <a:extLst>
              <a:ext uri="{FF2B5EF4-FFF2-40B4-BE49-F238E27FC236}">
                <a16:creationId xmlns:a16="http://schemas.microsoft.com/office/drawing/2014/main" id="{A0F83D8B-72F4-4860-A202-E962E95C6F6E}"/>
              </a:ext>
            </a:extLst>
          </p:cNvPr>
          <p:cNvGrpSpPr/>
          <p:nvPr/>
        </p:nvGrpSpPr>
        <p:grpSpPr>
          <a:xfrm>
            <a:off x="7198732" y="3216880"/>
            <a:ext cx="4820806" cy="1399166"/>
            <a:chOff x="7429406" y="4171041"/>
            <a:chExt cx="3860522" cy="1399166"/>
          </a:xfrm>
        </p:grpSpPr>
        <p:sp>
          <p:nvSpPr>
            <p:cNvPr id="12" name="TextBox 12">
              <a:extLst>
                <a:ext uri="{FF2B5EF4-FFF2-40B4-BE49-F238E27FC236}">
                  <a16:creationId xmlns:a16="http://schemas.microsoft.com/office/drawing/2014/main" id="{F3B59C52-1D81-4CC0-AE67-D983314E831D}"/>
                </a:ext>
              </a:extLst>
            </p:cNvPr>
            <p:cNvSpPr txBox="1"/>
            <p:nvPr/>
          </p:nvSpPr>
          <p:spPr>
            <a:xfrm>
              <a:off x="7719698" y="4171041"/>
              <a:ext cx="3570230" cy="13991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GB" sz="1100" b="1" dirty="0">
                  <a:latin typeface="Calibri" panose="020F0502020204030204" pitchFamily="34" charset="0"/>
                  <a:cs typeface="Calibri" panose="020F0502020204030204" pitchFamily="34" charset="0"/>
                </a:rPr>
                <a:t>Low/moderate intensity statins </a:t>
              </a:r>
              <a:r>
                <a:rPr lang="en-GB" sz="1100" dirty="0">
                  <a:latin typeface="Calibri" panose="020F0502020204030204" pitchFamily="34" charset="0"/>
                  <a:cs typeface="Calibri" panose="020F0502020204030204" pitchFamily="34" charset="0"/>
                </a:rPr>
                <a:t>will produce an LDL-C reduction of 20-30%</a:t>
              </a:r>
            </a:p>
            <a:p>
              <a:pPr>
                <a:lnSpc>
                  <a:spcPct val="200000"/>
                </a:lnSpc>
              </a:pPr>
              <a:r>
                <a:rPr lang="en-GB" sz="1100" b="1" dirty="0">
                  <a:latin typeface="Calibri" panose="020F0502020204030204" pitchFamily="34" charset="0"/>
                  <a:cs typeface="Calibri" panose="020F0502020204030204" pitchFamily="34" charset="0"/>
                </a:rPr>
                <a:t>Medium intensity statins </a:t>
              </a:r>
              <a:r>
                <a:rPr lang="en-GB" sz="1100" dirty="0">
                  <a:latin typeface="Calibri" panose="020F0502020204030204" pitchFamily="34" charset="0"/>
                  <a:cs typeface="Calibri" panose="020F0502020204030204" pitchFamily="34" charset="0"/>
                </a:rPr>
                <a:t>will produce an LDL-C reduction of 31-40%</a:t>
              </a:r>
            </a:p>
            <a:p>
              <a:pPr>
                <a:lnSpc>
                  <a:spcPct val="200000"/>
                </a:lnSpc>
              </a:pPr>
              <a:r>
                <a:rPr lang="en-GB" sz="1100" b="1" dirty="0">
                  <a:latin typeface="Calibri" panose="020F0502020204030204" pitchFamily="34" charset="0"/>
                  <a:cs typeface="Calibri" panose="020F0502020204030204" pitchFamily="34" charset="0"/>
                </a:rPr>
                <a:t>High intensity statins </a:t>
              </a:r>
              <a:r>
                <a:rPr lang="en-GB" sz="1100" dirty="0">
                  <a:latin typeface="Calibri" panose="020F0502020204030204" pitchFamily="34" charset="0"/>
                  <a:cs typeface="Calibri" panose="020F0502020204030204" pitchFamily="34" charset="0"/>
                </a:rPr>
                <a:t>will produce an LDL-C reduction above 40%</a:t>
              </a:r>
            </a:p>
            <a:p>
              <a:pPr>
                <a:lnSpc>
                  <a:spcPct val="200000"/>
                </a:lnSpc>
              </a:pPr>
              <a:r>
                <a:rPr lang="en-GB" sz="1100" b="1" dirty="0">
                  <a:latin typeface="Calibri" panose="020F0502020204030204" pitchFamily="34" charset="0"/>
                  <a:cs typeface="Calibri" panose="020F0502020204030204" pitchFamily="34" charset="0"/>
                </a:rPr>
                <a:t>Simvastatin 80mg </a:t>
              </a:r>
              <a:r>
                <a:rPr lang="en-GB" sz="1100" dirty="0">
                  <a:latin typeface="Calibri" panose="020F0502020204030204" pitchFamily="34" charset="0"/>
                  <a:cs typeface="Calibri" panose="020F0502020204030204" pitchFamily="34" charset="0"/>
                </a:rPr>
                <a:t>is not recommended due to risk of muscle toxicity</a:t>
              </a:r>
            </a:p>
          </p:txBody>
        </p:sp>
        <p:sp>
          <p:nvSpPr>
            <p:cNvPr id="13" name="Rectangle 12">
              <a:extLst>
                <a:ext uri="{FF2B5EF4-FFF2-40B4-BE49-F238E27FC236}">
                  <a16:creationId xmlns:a16="http://schemas.microsoft.com/office/drawing/2014/main" id="{3B426E71-FD9B-4FFA-BCEF-1F4083046585}"/>
                </a:ext>
              </a:extLst>
            </p:cNvPr>
            <p:cNvSpPr/>
            <p:nvPr/>
          </p:nvSpPr>
          <p:spPr>
            <a:xfrm>
              <a:off x="7429406" y="4331361"/>
              <a:ext cx="280656" cy="1999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400"/>
            </a:p>
          </p:txBody>
        </p:sp>
        <p:sp>
          <p:nvSpPr>
            <p:cNvPr id="14" name="Rectangle 13">
              <a:extLst>
                <a:ext uri="{FF2B5EF4-FFF2-40B4-BE49-F238E27FC236}">
                  <a16:creationId xmlns:a16="http://schemas.microsoft.com/office/drawing/2014/main" id="{5761DA83-EBA7-4DF6-96E4-8375C3CFC2A0}"/>
                </a:ext>
              </a:extLst>
            </p:cNvPr>
            <p:cNvSpPr/>
            <p:nvPr/>
          </p:nvSpPr>
          <p:spPr>
            <a:xfrm>
              <a:off x="7439042" y="4661550"/>
              <a:ext cx="280656" cy="199968"/>
            </a:xfrm>
            <a:prstGeom prst="rect">
              <a:avLst/>
            </a:prstGeom>
            <a:solidFill>
              <a:srgbClr val="F69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400"/>
            </a:p>
          </p:txBody>
        </p:sp>
        <p:sp>
          <p:nvSpPr>
            <p:cNvPr id="15" name="Rectangle 14">
              <a:extLst>
                <a:ext uri="{FF2B5EF4-FFF2-40B4-BE49-F238E27FC236}">
                  <a16:creationId xmlns:a16="http://schemas.microsoft.com/office/drawing/2014/main" id="{CD9E2F11-4BA5-489E-8AC4-C56A59B63A7A}"/>
                </a:ext>
              </a:extLst>
            </p:cNvPr>
            <p:cNvSpPr/>
            <p:nvPr/>
          </p:nvSpPr>
          <p:spPr>
            <a:xfrm>
              <a:off x="7439041" y="5000036"/>
              <a:ext cx="280656" cy="199968"/>
            </a:xfrm>
            <a:prstGeom prst="rect">
              <a:avLst/>
            </a:prstGeom>
            <a:solidFill>
              <a:srgbClr val="3F8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400"/>
            </a:p>
          </p:txBody>
        </p:sp>
        <p:sp>
          <p:nvSpPr>
            <p:cNvPr id="16" name="Rectangle 15">
              <a:extLst>
                <a:ext uri="{FF2B5EF4-FFF2-40B4-BE49-F238E27FC236}">
                  <a16:creationId xmlns:a16="http://schemas.microsoft.com/office/drawing/2014/main" id="{0BFA789E-B6BA-4DE1-A968-5273E32D1B52}"/>
                </a:ext>
              </a:extLst>
            </p:cNvPr>
            <p:cNvSpPr/>
            <p:nvPr/>
          </p:nvSpPr>
          <p:spPr>
            <a:xfrm>
              <a:off x="7439040" y="5329523"/>
              <a:ext cx="280656" cy="199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400"/>
            </a:p>
          </p:txBody>
        </p:sp>
      </p:grpSp>
    </p:spTree>
    <p:extLst>
      <p:ext uri="{BB962C8B-B14F-4D97-AF65-F5344CB8AC3E}">
        <p14:creationId xmlns:p14="http://schemas.microsoft.com/office/powerpoint/2010/main" val="4172039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a:xfrm>
            <a:off x="328612" y="214677"/>
            <a:ext cx="11306175" cy="443198"/>
          </a:xfrm>
        </p:spPr>
        <p:txBody>
          <a:bodyPr/>
          <a:lstStyle/>
          <a:p>
            <a:r>
              <a:rPr lang="en-GB" dirty="0">
                <a:solidFill>
                  <a:srgbClr val="15375E"/>
                </a:solidFill>
                <a:latin typeface="+mj-lt"/>
              </a:rPr>
              <a:t>S</a:t>
            </a:r>
            <a:r>
              <a:rPr lang="en-GB" i="0" u="none" strike="noStrike" dirty="0">
                <a:solidFill>
                  <a:srgbClr val="15375E"/>
                </a:solidFill>
                <a:effectLst/>
                <a:latin typeface="+mj-lt"/>
              </a:rPr>
              <a:t>ummary of lipid lowering therapies </a:t>
            </a:r>
            <a:r>
              <a:rPr lang="en-GB" i="0" dirty="0">
                <a:effectLst/>
                <a:latin typeface="+mj-lt"/>
              </a:rPr>
              <a:t>​</a:t>
            </a:r>
            <a:endParaRPr lang="en-US" dirty="0">
              <a:latin typeface="+mj-lt"/>
            </a:endParaRPr>
          </a:p>
        </p:txBody>
      </p:sp>
      <p:sp>
        <p:nvSpPr>
          <p:cNvPr id="10" name="TextBox 1">
            <a:extLst>
              <a:ext uri="{FF2B5EF4-FFF2-40B4-BE49-F238E27FC236}">
                <a16:creationId xmlns:a16="http://schemas.microsoft.com/office/drawing/2014/main" id="{280D773C-23E0-2A7A-1D22-09ECB1C5213A}"/>
              </a:ext>
            </a:extLst>
          </p:cNvPr>
          <p:cNvSpPr txBox="1"/>
          <p:nvPr/>
        </p:nvSpPr>
        <p:spPr>
          <a:xfrm>
            <a:off x="9215637" y="214677"/>
            <a:ext cx="256032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*CV events defined as death, non-fatal MI and non-fatal stroke </a:t>
            </a:r>
          </a:p>
        </p:txBody>
      </p:sp>
      <p:graphicFrame>
        <p:nvGraphicFramePr>
          <p:cNvPr id="12" name="Table 11">
            <a:extLst>
              <a:ext uri="{FF2B5EF4-FFF2-40B4-BE49-F238E27FC236}">
                <a16:creationId xmlns:a16="http://schemas.microsoft.com/office/drawing/2014/main" id="{CA4FE4F8-B3E8-34B0-7041-CB4C52F63142}"/>
              </a:ext>
            </a:extLst>
          </p:cNvPr>
          <p:cNvGraphicFramePr>
            <a:graphicFrameLocks noGrp="1"/>
          </p:cNvGraphicFramePr>
          <p:nvPr>
            <p:extLst>
              <p:ext uri="{D42A27DB-BD31-4B8C-83A1-F6EECF244321}">
                <p14:modId xmlns:p14="http://schemas.microsoft.com/office/powerpoint/2010/main" val="52189411"/>
              </p:ext>
            </p:extLst>
          </p:nvPr>
        </p:nvGraphicFramePr>
        <p:xfrm>
          <a:off x="328614" y="689926"/>
          <a:ext cx="11531955" cy="5386659"/>
        </p:xfrm>
        <a:graphic>
          <a:graphicData uri="http://schemas.openxmlformats.org/drawingml/2006/table">
            <a:tbl>
              <a:tblPr/>
              <a:tblGrid>
                <a:gridCol w="973238">
                  <a:extLst>
                    <a:ext uri="{9D8B030D-6E8A-4147-A177-3AD203B41FA5}">
                      <a16:colId xmlns:a16="http://schemas.microsoft.com/office/drawing/2014/main" val="3742157688"/>
                    </a:ext>
                  </a:extLst>
                </a:gridCol>
                <a:gridCol w="1753664">
                  <a:extLst>
                    <a:ext uri="{9D8B030D-6E8A-4147-A177-3AD203B41FA5}">
                      <a16:colId xmlns:a16="http://schemas.microsoft.com/office/drawing/2014/main" val="2531426292"/>
                    </a:ext>
                  </a:extLst>
                </a:gridCol>
                <a:gridCol w="973238">
                  <a:extLst>
                    <a:ext uri="{9D8B030D-6E8A-4147-A177-3AD203B41FA5}">
                      <a16:colId xmlns:a16="http://schemas.microsoft.com/office/drawing/2014/main" val="3139970749"/>
                    </a:ext>
                  </a:extLst>
                </a:gridCol>
                <a:gridCol w="1735303">
                  <a:extLst>
                    <a:ext uri="{9D8B030D-6E8A-4147-A177-3AD203B41FA5}">
                      <a16:colId xmlns:a16="http://schemas.microsoft.com/office/drawing/2014/main" val="1248545322"/>
                    </a:ext>
                  </a:extLst>
                </a:gridCol>
                <a:gridCol w="3424697">
                  <a:extLst>
                    <a:ext uri="{9D8B030D-6E8A-4147-A177-3AD203B41FA5}">
                      <a16:colId xmlns:a16="http://schemas.microsoft.com/office/drawing/2014/main" val="2302423287"/>
                    </a:ext>
                  </a:extLst>
                </a:gridCol>
                <a:gridCol w="2671815">
                  <a:extLst>
                    <a:ext uri="{9D8B030D-6E8A-4147-A177-3AD203B41FA5}">
                      <a16:colId xmlns:a16="http://schemas.microsoft.com/office/drawing/2014/main" val="731320445"/>
                    </a:ext>
                  </a:extLst>
                </a:gridCol>
              </a:tblGrid>
              <a:tr h="309568">
                <a:tc>
                  <a:txBody>
                    <a:bodyPr/>
                    <a:lstStyle/>
                    <a:p>
                      <a:pPr algn="l" fontAlgn="base"/>
                      <a:r>
                        <a:rPr lang="en-US" sz="900" b="1" i="0">
                          <a:solidFill>
                            <a:srgbClr val="FFFFFF"/>
                          </a:solidFill>
                          <a:effectLst/>
                          <a:latin typeface="+mn-lt"/>
                        </a:rPr>
                        <a:t>Drug class​</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l" fontAlgn="base"/>
                      <a:r>
                        <a:rPr lang="en-US" sz="900" b="1" i="0">
                          <a:solidFill>
                            <a:srgbClr val="FFFFFF"/>
                          </a:solidFill>
                          <a:effectLst/>
                          <a:latin typeface="+mn-lt"/>
                        </a:rPr>
                        <a:t>NICE approved indication​</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l" fontAlgn="base"/>
                      <a:r>
                        <a:rPr lang="en-US" sz="900" b="1" i="0">
                          <a:solidFill>
                            <a:srgbClr val="FFFFFF"/>
                          </a:solidFill>
                          <a:effectLst/>
                          <a:latin typeface="+mn-lt"/>
                        </a:rPr>
                        <a:t>Administration​</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l" fontAlgn="base"/>
                      <a:r>
                        <a:rPr lang="en-US" sz="900" b="1" i="0">
                          <a:solidFill>
                            <a:srgbClr val="FFFFFF"/>
                          </a:solidFill>
                          <a:effectLst/>
                          <a:latin typeface="+mn-lt"/>
                        </a:rPr>
                        <a:t>LDL-lowering efficacy ​</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l" fontAlgn="base"/>
                      <a:r>
                        <a:rPr lang="en-US" sz="900" b="1" i="0">
                          <a:solidFill>
                            <a:srgbClr val="FFFFFF"/>
                          </a:solidFill>
                          <a:effectLst/>
                          <a:latin typeface="+mn-lt"/>
                        </a:rPr>
                        <a:t>CV outcomes evidence ​</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l" fontAlgn="base"/>
                      <a:r>
                        <a:rPr lang="en-US" sz="900" b="1" i="0">
                          <a:solidFill>
                            <a:srgbClr val="FFFFFF"/>
                          </a:solidFill>
                          <a:effectLst/>
                          <a:latin typeface="+mn-lt"/>
                        </a:rPr>
                        <a:t>Safety data ​</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4078662318"/>
                  </a:ext>
                </a:extLst>
              </a:tr>
              <a:tr h="1151951">
                <a:tc>
                  <a:txBody>
                    <a:bodyPr/>
                    <a:lstStyle/>
                    <a:p>
                      <a:pPr algn="l" fontAlgn="base"/>
                      <a:r>
                        <a:rPr lang="en-US" sz="900" b="1" i="0">
                          <a:solidFill>
                            <a:srgbClr val="FFFFFF"/>
                          </a:solidFill>
                          <a:effectLst/>
                          <a:latin typeface="+mn-lt"/>
                        </a:rPr>
                        <a:t>Statins​</a:t>
                      </a:r>
                    </a:p>
                    <a:p>
                      <a:pPr algn="l" fontAlgn="base"/>
                      <a:r>
                        <a:rPr lang="en-US" sz="900" b="1" i="0">
                          <a:solidFill>
                            <a:srgbClr val="FFFFFF"/>
                          </a:solidFill>
                          <a:effectLst/>
                          <a:latin typeface="+mn-lt"/>
                        </a:rPr>
                        <a:t>​</a:t>
                      </a:r>
                    </a:p>
                    <a:p>
                      <a:pPr algn="l" fontAlgn="base"/>
                      <a:r>
                        <a:rPr lang="en-US" sz="900" b="1" i="0">
                          <a:solidFill>
                            <a:srgbClr val="FFFFFF"/>
                          </a:solidFill>
                          <a:effectLst/>
                          <a:latin typeface="+mn-lt"/>
                        </a:rPr>
                        <a:t>​</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l" fontAlgn="base"/>
                      <a:r>
                        <a:rPr lang="en-US" sz="900" b="0" i="0">
                          <a:solidFill>
                            <a:srgbClr val="000000"/>
                          </a:solidFill>
                          <a:effectLst/>
                          <a:latin typeface="+mn-lt"/>
                        </a:rPr>
                        <a:t>Primary prevention,​</a:t>
                      </a:r>
                    </a:p>
                    <a:p>
                      <a:pPr algn="l" fontAlgn="base"/>
                      <a:r>
                        <a:rPr lang="en-US" sz="900" b="0" i="0">
                          <a:solidFill>
                            <a:srgbClr val="000000"/>
                          </a:solidFill>
                          <a:effectLst/>
                          <a:latin typeface="+mn-lt"/>
                        </a:rPr>
                        <a:t>Secondary prevention, ​</a:t>
                      </a:r>
                    </a:p>
                    <a:p>
                      <a:pPr algn="l" fontAlgn="base"/>
                      <a:r>
                        <a:rPr lang="en-US" sz="900" b="0" i="0">
                          <a:solidFill>
                            <a:srgbClr val="000000"/>
                          </a:solidFill>
                          <a:effectLst/>
                          <a:latin typeface="+mn-lt"/>
                        </a:rPr>
                        <a:t>Familial hypercholesterolaemia (FH)​</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l" fontAlgn="base"/>
                      <a:r>
                        <a:rPr lang="en-GB" sz="900" b="0" i="0">
                          <a:solidFill>
                            <a:srgbClr val="000000"/>
                          </a:solidFill>
                          <a:effectLst/>
                          <a:latin typeface="+mn-lt"/>
                        </a:rPr>
                        <a:t>Oral tablet given once daily​</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l" fontAlgn="base"/>
                      <a:r>
                        <a:rPr lang="en-GB" sz="900" b="0" i="0">
                          <a:solidFill>
                            <a:srgbClr val="000000"/>
                          </a:solidFill>
                          <a:effectLst/>
                          <a:latin typeface="+mn-lt"/>
                        </a:rPr>
                        <a:t>High intensity statins can lower LDL-C by 40% -55% (depending on agent and dose)</a:t>
                      </a:r>
                      <a:r>
                        <a:rPr lang="en-GB" sz="900" b="0" i="0" baseline="30000">
                          <a:solidFill>
                            <a:srgbClr val="000000"/>
                          </a:solidFill>
                          <a:effectLst/>
                          <a:latin typeface="+mn-lt"/>
                        </a:rPr>
                        <a:t>1</a:t>
                      </a:r>
                      <a:r>
                        <a:rPr lang="en-GB" sz="900" b="0" i="0">
                          <a:solidFill>
                            <a:srgbClr val="000000"/>
                          </a:solidFill>
                          <a:effectLst/>
                          <a:latin typeface="+mn-lt"/>
                        </a:rPr>
                        <a:t>​</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l" fontAlgn="base"/>
                      <a:r>
                        <a:rPr lang="en-GB" sz="900" b="0" i="0">
                          <a:solidFill>
                            <a:srgbClr val="000000"/>
                          </a:solidFill>
                          <a:effectLst/>
                          <a:latin typeface="+mn-lt"/>
                        </a:rPr>
                        <a:t>Multiple outcome studies confirming CV outcomes benefit across a wide range of patient cohorts.  ​</a:t>
                      </a:r>
                    </a:p>
                    <a:p>
                      <a:pPr algn="l" fontAlgn="base"/>
                      <a:r>
                        <a:rPr lang="en-GB" sz="900" b="0" i="0">
                          <a:solidFill>
                            <a:srgbClr val="000000"/>
                          </a:solidFill>
                          <a:effectLst/>
                          <a:latin typeface="+mn-lt"/>
                        </a:rPr>
                        <a:t>For every 10,000 people treated for 5 years:​</a:t>
                      </a:r>
                    </a:p>
                    <a:p>
                      <a:pPr algn="l" fontAlgn="base">
                        <a:buFont typeface="Arial" panose="020B0604020202020204" pitchFamily="34" charset="0"/>
                        <a:buChar char="•"/>
                      </a:pPr>
                      <a:r>
                        <a:rPr lang="en-GB" sz="900" b="0" i="0">
                          <a:solidFill>
                            <a:srgbClr val="000000"/>
                          </a:solidFill>
                          <a:effectLst/>
                          <a:latin typeface="+mn-lt"/>
                        </a:rPr>
                        <a:t>In secondary prevention (established CVD): 1,000 heart attacks, strokes or deaths avoided.  NNT over 5 years = 10​</a:t>
                      </a:r>
                    </a:p>
                    <a:p>
                      <a:pPr algn="l" fontAlgn="base">
                        <a:buFont typeface="Arial" panose="020B0604020202020204" pitchFamily="34" charset="0"/>
                        <a:buChar char="•"/>
                      </a:pPr>
                      <a:r>
                        <a:rPr lang="en-GB" sz="900" b="0" i="0">
                          <a:solidFill>
                            <a:srgbClr val="000000"/>
                          </a:solidFill>
                          <a:effectLst/>
                          <a:latin typeface="+mn-lt"/>
                        </a:rPr>
                        <a:t>In primary prevention: 500 heart attacks, strokes or deaths avoided</a:t>
                      </a:r>
                      <a:r>
                        <a:rPr lang="en-GB" sz="900" b="0" i="0" baseline="30000">
                          <a:solidFill>
                            <a:srgbClr val="000000"/>
                          </a:solidFill>
                          <a:effectLst/>
                          <a:latin typeface="+mn-lt"/>
                        </a:rPr>
                        <a:t>7.  </a:t>
                      </a:r>
                      <a:r>
                        <a:rPr lang="en-GB" sz="900" b="0" i="0">
                          <a:solidFill>
                            <a:srgbClr val="000000"/>
                          </a:solidFill>
                          <a:effectLst/>
                          <a:latin typeface="+mn-lt"/>
                        </a:rPr>
                        <a:t>NNT over 5 years = 20 ​</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l" fontAlgn="base"/>
                      <a:r>
                        <a:rPr lang="en-GB" sz="900" b="0" i="0">
                          <a:solidFill>
                            <a:srgbClr val="000000"/>
                          </a:solidFill>
                          <a:effectLst/>
                          <a:latin typeface="+mn-lt"/>
                        </a:rPr>
                        <a:t>Long term safety data has been well established over 30 years. ​</a:t>
                      </a:r>
                    </a:p>
                    <a:p>
                      <a:pPr algn="l" fontAlgn="base"/>
                      <a:r>
                        <a:rPr lang="en-GB" sz="900" b="0" i="0">
                          <a:solidFill>
                            <a:srgbClr val="000000"/>
                          </a:solidFill>
                          <a:effectLst/>
                          <a:latin typeface="+mn-lt"/>
                        </a:rPr>
                        <a:t>​</a:t>
                      </a:r>
                    </a:p>
                    <a:p>
                      <a:pPr algn="l" fontAlgn="base"/>
                      <a:r>
                        <a:rPr lang="en-GB" sz="900" b="0" i="0">
                          <a:solidFill>
                            <a:srgbClr val="000000"/>
                          </a:solidFill>
                          <a:effectLst/>
                          <a:latin typeface="+mn-lt"/>
                        </a:rPr>
                        <a:t>For every 10,000 people treated for 5 years:​</a:t>
                      </a:r>
                    </a:p>
                    <a:p>
                      <a:pPr algn="l" fontAlgn="base"/>
                      <a:r>
                        <a:rPr lang="en-GB" sz="900" b="0" i="0">
                          <a:solidFill>
                            <a:srgbClr val="000000"/>
                          </a:solidFill>
                          <a:effectLst/>
                          <a:latin typeface="+mn-lt"/>
                        </a:rPr>
                        <a:t>5 cases of myopathy ​</a:t>
                      </a:r>
                    </a:p>
                    <a:p>
                      <a:pPr algn="l" fontAlgn="base"/>
                      <a:r>
                        <a:rPr lang="en-GB" sz="900" b="0" i="0">
                          <a:solidFill>
                            <a:srgbClr val="000000"/>
                          </a:solidFill>
                          <a:effectLst/>
                          <a:latin typeface="+mn-lt"/>
                        </a:rPr>
                        <a:t>5-10 haemorrhagic strokes​</a:t>
                      </a:r>
                    </a:p>
                    <a:p>
                      <a:pPr algn="l" fontAlgn="base"/>
                      <a:r>
                        <a:rPr lang="en-GB" sz="900" b="0" i="0">
                          <a:solidFill>
                            <a:srgbClr val="000000"/>
                          </a:solidFill>
                          <a:effectLst/>
                          <a:latin typeface="+mn-lt"/>
                        </a:rPr>
                        <a:t>50-100 new cases of diabetes </a:t>
                      </a:r>
                      <a:r>
                        <a:rPr lang="en-GB" sz="900" b="0" i="0" baseline="30000">
                          <a:solidFill>
                            <a:srgbClr val="000000"/>
                          </a:solidFill>
                          <a:effectLst/>
                          <a:latin typeface="+mn-lt"/>
                        </a:rPr>
                        <a:t>7</a:t>
                      </a:r>
                      <a:r>
                        <a:rPr lang="en-GB" sz="900" b="0" i="0">
                          <a:solidFill>
                            <a:srgbClr val="000000"/>
                          </a:solidFill>
                          <a:effectLst/>
                          <a:latin typeface="+mn-lt"/>
                        </a:rPr>
                        <a:t>​</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extLst>
                  <a:ext uri="{0D108BD9-81ED-4DB2-BD59-A6C34878D82A}">
                    <a16:rowId xmlns:a16="http://schemas.microsoft.com/office/drawing/2014/main" val="3261804816"/>
                  </a:ext>
                </a:extLst>
              </a:tr>
              <a:tr h="875083">
                <a:tc>
                  <a:txBody>
                    <a:bodyPr/>
                    <a:lstStyle/>
                    <a:p>
                      <a:pPr algn="l" fontAlgn="base"/>
                      <a:r>
                        <a:rPr lang="en-US" sz="900" b="1" i="0">
                          <a:solidFill>
                            <a:srgbClr val="FFFFFF"/>
                          </a:solidFill>
                          <a:effectLst/>
                          <a:latin typeface="+mn-lt"/>
                        </a:rPr>
                        <a:t>Ezetimibe​</a:t>
                      </a:r>
                    </a:p>
                    <a:p>
                      <a:pPr algn="l" fontAlgn="base"/>
                      <a:r>
                        <a:rPr lang="en-US" sz="900" b="1" i="0">
                          <a:solidFill>
                            <a:srgbClr val="FFFFFF"/>
                          </a:solidFill>
                          <a:effectLst/>
                          <a:latin typeface="+mn-lt"/>
                        </a:rPr>
                        <a:t>​</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l" fontAlgn="base"/>
                      <a:r>
                        <a:rPr lang="en-GB" sz="900" b="0" i="0">
                          <a:solidFill>
                            <a:srgbClr val="000000"/>
                          </a:solidFill>
                          <a:effectLst/>
                          <a:latin typeface="+mn-lt"/>
                        </a:rPr>
                        <a:t>Primary prevention, Secondary prevention and FH where statins are contraindicated, not tolerated or ineffective ​</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l" fontAlgn="base"/>
                      <a:r>
                        <a:rPr lang="en-GB" sz="900" b="0" i="0">
                          <a:solidFill>
                            <a:srgbClr val="000000"/>
                          </a:solidFill>
                          <a:effectLst/>
                          <a:latin typeface="+mn-lt"/>
                        </a:rPr>
                        <a:t>Oral tablet given once daily ​</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l" fontAlgn="base"/>
                      <a:r>
                        <a:rPr lang="en-GB" sz="900" b="0" i="0" dirty="0">
                          <a:solidFill>
                            <a:srgbClr val="000000"/>
                          </a:solidFill>
                          <a:effectLst/>
                          <a:latin typeface="+mn-lt"/>
                        </a:rPr>
                        <a:t>An additional LDL-C reduction of 24% in combination with statins</a:t>
                      </a:r>
                      <a:r>
                        <a:rPr lang="en-GB" sz="900" b="0" i="0" baseline="30000" dirty="0">
                          <a:solidFill>
                            <a:srgbClr val="000000"/>
                          </a:solidFill>
                          <a:effectLst/>
                          <a:latin typeface="+mn-lt"/>
                        </a:rPr>
                        <a:t>2</a:t>
                      </a:r>
                      <a:r>
                        <a:rPr lang="en-GB" sz="900" b="0" i="0" dirty="0">
                          <a:solidFill>
                            <a:srgbClr val="000000"/>
                          </a:solidFill>
                          <a:effectLst/>
                          <a:latin typeface="+mn-lt"/>
                        </a:rPr>
                        <a:t> ​</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l" fontAlgn="base"/>
                      <a:r>
                        <a:rPr lang="en-GB" sz="900" b="0" i="0">
                          <a:solidFill>
                            <a:srgbClr val="000000"/>
                          </a:solidFill>
                          <a:effectLst/>
                          <a:latin typeface="+mn-lt"/>
                        </a:rPr>
                        <a:t>Two CV outcomes studies in secondary prevention on top of statins</a:t>
                      </a:r>
                      <a:r>
                        <a:rPr lang="en-GB" sz="900" b="0" i="0" baseline="30000">
                          <a:solidFill>
                            <a:srgbClr val="000000"/>
                          </a:solidFill>
                          <a:effectLst/>
                          <a:latin typeface="+mn-lt"/>
                        </a:rPr>
                        <a:t>8,9    </a:t>
                      </a:r>
                      <a:r>
                        <a:rPr lang="en-GB" sz="900" b="0" i="0">
                          <a:solidFill>
                            <a:srgbClr val="000000"/>
                          </a:solidFill>
                          <a:effectLst/>
                          <a:latin typeface="+mn-lt"/>
                        </a:rPr>
                        <a:t>​</a:t>
                      </a:r>
                    </a:p>
                    <a:p>
                      <a:pPr algn="l" fontAlgn="base"/>
                      <a:r>
                        <a:rPr lang="en-GB" sz="900" b="0" i="0">
                          <a:solidFill>
                            <a:srgbClr val="000000"/>
                          </a:solidFill>
                          <a:effectLst/>
                          <a:latin typeface="+mn-lt"/>
                        </a:rPr>
                        <a:t>For every 10,000 people with CVD treated for 7 years:  Approximately 200 major CV events* avoided.​</a:t>
                      </a:r>
                    </a:p>
                    <a:p>
                      <a:pPr algn="l" fontAlgn="base"/>
                      <a:r>
                        <a:rPr lang="en-GB" sz="900" b="0" i="0">
                          <a:solidFill>
                            <a:srgbClr val="000000"/>
                          </a:solidFill>
                          <a:effectLst/>
                          <a:latin typeface="+mn-lt"/>
                        </a:rPr>
                        <a:t>NNT 50 for preventing major cardiovascular event over 7 years.</a:t>
                      </a:r>
                      <a:r>
                        <a:rPr lang="en-GB" sz="900" b="0" i="0" baseline="30000">
                          <a:solidFill>
                            <a:srgbClr val="000000"/>
                          </a:solidFill>
                          <a:effectLst/>
                          <a:latin typeface="+mn-lt"/>
                        </a:rPr>
                        <a:t> 10</a:t>
                      </a:r>
                      <a:r>
                        <a:rPr lang="en-GB" sz="900" b="0" i="0">
                          <a:solidFill>
                            <a:srgbClr val="000000"/>
                          </a:solidFill>
                          <a:effectLst/>
                          <a:latin typeface="+mn-lt"/>
                        </a:rPr>
                        <a:t>​</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l" fontAlgn="base"/>
                      <a:r>
                        <a:rPr lang="en-GB" sz="900" b="0" i="0">
                          <a:solidFill>
                            <a:srgbClr val="000000"/>
                          </a:solidFill>
                          <a:effectLst/>
                          <a:latin typeface="+mn-lt"/>
                        </a:rPr>
                        <a:t>Long term safety data has been well-established over 20 years.  Side effects are usually mild and transient. ​</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extLst>
                  <a:ext uri="{0D108BD9-81ED-4DB2-BD59-A6C34878D82A}">
                    <a16:rowId xmlns:a16="http://schemas.microsoft.com/office/drawing/2014/main" val="3023730006"/>
                  </a:ext>
                </a:extLst>
              </a:tr>
              <a:tr h="736649">
                <a:tc>
                  <a:txBody>
                    <a:bodyPr/>
                    <a:lstStyle/>
                    <a:p>
                      <a:pPr algn="l" fontAlgn="base"/>
                      <a:r>
                        <a:rPr lang="en-US" sz="900" b="1" i="0" dirty="0">
                          <a:solidFill>
                            <a:srgbClr val="FFFFFF"/>
                          </a:solidFill>
                          <a:effectLst/>
                          <a:latin typeface="+mn-lt"/>
                        </a:rPr>
                        <a:t>PCSK9i </a:t>
                      </a:r>
                    </a:p>
                    <a:p>
                      <a:pPr algn="l" fontAlgn="base"/>
                      <a:r>
                        <a:rPr lang="en-US" sz="900" b="1" i="0" dirty="0">
                          <a:solidFill>
                            <a:srgbClr val="FFFFFF"/>
                          </a:solidFill>
                          <a:effectLst/>
                          <a:latin typeface="+mn-lt"/>
                        </a:rPr>
                        <a:t>(Alirocumab/ </a:t>
                      </a:r>
                    </a:p>
                    <a:p>
                      <a:pPr algn="l" fontAlgn="base"/>
                      <a:r>
                        <a:rPr lang="en-US" sz="900" b="1" i="0" dirty="0" err="1">
                          <a:solidFill>
                            <a:srgbClr val="FFFFFF"/>
                          </a:solidFill>
                          <a:effectLst/>
                          <a:latin typeface="+mn-lt"/>
                        </a:rPr>
                        <a:t>Evolocumab</a:t>
                      </a:r>
                      <a:r>
                        <a:rPr lang="en-US" sz="900" b="1" i="0" dirty="0">
                          <a:solidFill>
                            <a:srgbClr val="FFFFFF"/>
                          </a:solidFill>
                          <a:effectLst/>
                          <a:latin typeface="+mn-lt"/>
                        </a:rPr>
                        <a:t>) ​</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l" fontAlgn="base"/>
                      <a:r>
                        <a:rPr lang="en-GB" sz="900" b="0" i="0">
                          <a:solidFill>
                            <a:srgbClr val="000000"/>
                          </a:solidFill>
                          <a:effectLst/>
                          <a:latin typeface="+mn-lt"/>
                        </a:rPr>
                        <a:t>Secondary prevention and FH in patients who meet eligibility criteria ​</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l" fontAlgn="base"/>
                      <a:r>
                        <a:rPr lang="en-GB" sz="900" b="0" i="0">
                          <a:solidFill>
                            <a:srgbClr val="000000"/>
                          </a:solidFill>
                          <a:effectLst/>
                          <a:latin typeface="+mn-lt"/>
                        </a:rPr>
                        <a:t>Self-administered S/C injection every two weeks ​</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l" fontAlgn="base"/>
                      <a:r>
                        <a:rPr lang="en-GB" sz="900" b="0" i="0">
                          <a:solidFill>
                            <a:srgbClr val="000000"/>
                          </a:solidFill>
                          <a:effectLst/>
                          <a:latin typeface="+mn-lt"/>
                        </a:rPr>
                        <a:t>An additional LDL-C reduction of approximately 50% (range 25-70%) alone or in combination with statins or ezetimibe. </a:t>
                      </a:r>
                      <a:r>
                        <a:rPr lang="en-GB" sz="900" b="0" i="0" baseline="30000">
                          <a:solidFill>
                            <a:srgbClr val="000000"/>
                          </a:solidFill>
                          <a:effectLst/>
                          <a:latin typeface="+mn-lt"/>
                        </a:rPr>
                        <a:t>3,4</a:t>
                      </a:r>
                      <a:r>
                        <a:rPr lang="en-GB" sz="900" b="0" i="0">
                          <a:solidFill>
                            <a:srgbClr val="000000"/>
                          </a:solidFill>
                          <a:effectLst/>
                          <a:latin typeface="+mn-lt"/>
                        </a:rPr>
                        <a:t> ​</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l" fontAlgn="base"/>
                      <a:r>
                        <a:rPr lang="en-GB" sz="900" b="0" i="0">
                          <a:solidFill>
                            <a:srgbClr val="000000"/>
                          </a:solidFill>
                          <a:effectLst/>
                          <a:latin typeface="+mn-lt"/>
                        </a:rPr>
                        <a:t>Two CV outcomes studies in secondary prevention on top of statins </a:t>
                      </a:r>
                      <a:r>
                        <a:rPr lang="en-GB" sz="900" b="0" i="0" baseline="30000">
                          <a:solidFill>
                            <a:srgbClr val="000000"/>
                          </a:solidFill>
                          <a:effectLst/>
                          <a:latin typeface="+mn-lt"/>
                        </a:rPr>
                        <a:t>11,12</a:t>
                      </a:r>
                      <a:r>
                        <a:rPr lang="en-GB" sz="900" b="0" i="0">
                          <a:solidFill>
                            <a:srgbClr val="000000"/>
                          </a:solidFill>
                          <a:effectLst/>
                          <a:latin typeface="+mn-lt"/>
                        </a:rPr>
                        <a:t>​</a:t>
                      </a:r>
                    </a:p>
                    <a:p>
                      <a:pPr algn="l" fontAlgn="base"/>
                      <a:r>
                        <a:rPr lang="en-GB" sz="900" b="0" i="0">
                          <a:solidFill>
                            <a:srgbClr val="000000"/>
                          </a:solidFill>
                          <a:effectLst/>
                          <a:latin typeface="+mn-lt"/>
                        </a:rPr>
                        <a:t>For every 10,000 people treated for 2.5 years:  Approximately 150 major CV events* avoided. NNT over 2.5 years = 65</a:t>
                      </a:r>
                      <a:r>
                        <a:rPr lang="en-GB" sz="900" b="0" i="0" baseline="30000">
                          <a:solidFill>
                            <a:srgbClr val="000000"/>
                          </a:solidFill>
                          <a:effectLst/>
                          <a:latin typeface="+mn-lt"/>
                        </a:rPr>
                        <a:t>13</a:t>
                      </a:r>
                      <a:r>
                        <a:rPr lang="en-GB" sz="900" b="0" i="0">
                          <a:solidFill>
                            <a:srgbClr val="000000"/>
                          </a:solidFill>
                          <a:effectLst/>
                          <a:latin typeface="+mn-lt"/>
                        </a:rPr>
                        <a:t>​</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l" fontAlgn="base"/>
                      <a:r>
                        <a:rPr lang="en-GB" sz="900" b="0" i="0" dirty="0">
                          <a:solidFill>
                            <a:srgbClr val="000000"/>
                          </a:solidFill>
                          <a:effectLst/>
                          <a:latin typeface="+mn-lt"/>
                        </a:rPr>
                        <a:t>Safety data has been established over 7 years .  Injection site reaction reported  (NNH  - 167</a:t>
                      </a:r>
                      <a:r>
                        <a:rPr lang="en-GB" sz="900" b="0" i="0" baseline="30000" dirty="0">
                          <a:solidFill>
                            <a:srgbClr val="000000"/>
                          </a:solidFill>
                          <a:effectLst/>
                          <a:latin typeface="+mn-lt"/>
                        </a:rPr>
                        <a:t>11</a:t>
                      </a:r>
                      <a:r>
                        <a:rPr lang="en-GB" sz="900" b="0" i="0" baseline="-25000" dirty="0">
                          <a:solidFill>
                            <a:srgbClr val="000000"/>
                          </a:solidFill>
                          <a:effectLst/>
                          <a:latin typeface="+mn-lt"/>
                        </a:rPr>
                        <a:t> </a:t>
                      </a:r>
                      <a:r>
                        <a:rPr lang="en-GB" sz="900" b="0" i="0" dirty="0">
                          <a:solidFill>
                            <a:srgbClr val="000000"/>
                          </a:solidFill>
                          <a:effectLst/>
                          <a:latin typeface="+mn-lt"/>
                        </a:rPr>
                        <a:t> and 58</a:t>
                      </a:r>
                      <a:r>
                        <a:rPr lang="en-GB" sz="900" b="0" i="0" baseline="30000" dirty="0">
                          <a:solidFill>
                            <a:srgbClr val="000000"/>
                          </a:solidFill>
                          <a:effectLst/>
                          <a:latin typeface="+mn-lt"/>
                        </a:rPr>
                        <a:t>12</a:t>
                      </a:r>
                      <a:r>
                        <a:rPr lang="en-GB" sz="900" b="0" i="0" dirty="0">
                          <a:solidFill>
                            <a:srgbClr val="000000"/>
                          </a:solidFill>
                          <a:effectLst/>
                          <a:latin typeface="+mn-lt"/>
                        </a:rPr>
                        <a:t>).​</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extLst>
                  <a:ext uri="{0D108BD9-81ED-4DB2-BD59-A6C34878D82A}">
                    <a16:rowId xmlns:a16="http://schemas.microsoft.com/office/drawing/2014/main" val="2860520483"/>
                  </a:ext>
                </a:extLst>
              </a:tr>
              <a:tr h="856781">
                <a:tc>
                  <a:txBody>
                    <a:bodyPr/>
                    <a:lstStyle/>
                    <a:p>
                      <a:pPr algn="l" fontAlgn="base"/>
                      <a:r>
                        <a:rPr lang="en-US" sz="900" b="1" i="0" dirty="0" err="1">
                          <a:solidFill>
                            <a:srgbClr val="FFFFFF"/>
                          </a:solidFill>
                          <a:effectLst/>
                          <a:latin typeface="+mn-lt"/>
                        </a:rPr>
                        <a:t>Bempedoic</a:t>
                      </a:r>
                      <a:r>
                        <a:rPr lang="en-US" sz="900" b="1" i="0" dirty="0">
                          <a:solidFill>
                            <a:srgbClr val="FFFFFF"/>
                          </a:solidFill>
                          <a:effectLst/>
                          <a:latin typeface="+mn-lt"/>
                        </a:rPr>
                        <a:t> </a:t>
                      </a:r>
                    </a:p>
                    <a:p>
                      <a:pPr algn="l" fontAlgn="base"/>
                      <a:r>
                        <a:rPr lang="en-US" sz="900" b="1" i="0" dirty="0">
                          <a:solidFill>
                            <a:srgbClr val="FFFFFF"/>
                          </a:solidFill>
                          <a:effectLst/>
                          <a:latin typeface="+mn-lt"/>
                        </a:rPr>
                        <a:t>acid​</a:t>
                      </a:r>
                    </a:p>
                    <a:p>
                      <a:pPr algn="l" fontAlgn="base"/>
                      <a:r>
                        <a:rPr lang="en-US" sz="900" b="1" i="0" dirty="0">
                          <a:solidFill>
                            <a:srgbClr val="FFFFFF"/>
                          </a:solidFill>
                          <a:effectLst/>
                          <a:latin typeface="+mn-lt"/>
                        </a:rPr>
                        <a:t>​</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l" fontAlgn="base"/>
                      <a:r>
                        <a:rPr lang="en-GB" sz="900" b="0" i="0" dirty="0">
                          <a:solidFill>
                            <a:srgbClr val="000000"/>
                          </a:solidFill>
                          <a:effectLst/>
                          <a:latin typeface="+mn-lt"/>
                        </a:rPr>
                        <a:t>For use where statins are not tolerated only in combination with ezetimibe, if ezetimibe alone does not control LDL-C well enough​</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l" fontAlgn="base"/>
                      <a:r>
                        <a:rPr lang="en-GB" sz="900" b="0" i="0">
                          <a:solidFill>
                            <a:srgbClr val="000000"/>
                          </a:solidFill>
                          <a:effectLst/>
                          <a:latin typeface="+mn-lt"/>
                        </a:rPr>
                        <a:t>Oral tablet given once daily ​</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l" fontAlgn="base"/>
                      <a:r>
                        <a:rPr lang="en-GB" sz="900" b="0" i="0">
                          <a:solidFill>
                            <a:srgbClr val="000000"/>
                          </a:solidFill>
                          <a:effectLst/>
                          <a:latin typeface="+mn-lt"/>
                        </a:rPr>
                        <a:t>An additional LDL-C reduction of approximately 28% (range 22-33%) when combined with ezetimibe</a:t>
                      </a:r>
                      <a:r>
                        <a:rPr lang="en-GB" sz="900" b="0" i="0" baseline="30000">
                          <a:solidFill>
                            <a:srgbClr val="000000"/>
                          </a:solidFill>
                          <a:effectLst/>
                          <a:latin typeface="+mn-lt"/>
                        </a:rPr>
                        <a:t>5</a:t>
                      </a:r>
                      <a:r>
                        <a:rPr lang="en-GB" sz="900" b="0" i="0">
                          <a:solidFill>
                            <a:srgbClr val="000000"/>
                          </a:solidFill>
                          <a:effectLst/>
                          <a:latin typeface="+mn-lt"/>
                        </a:rPr>
                        <a:t>​</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l" fontAlgn="base"/>
                      <a:r>
                        <a:rPr lang="en-GB" sz="900" b="0" i="0">
                          <a:solidFill>
                            <a:srgbClr val="000000"/>
                          </a:solidFill>
                          <a:effectLst/>
                          <a:latin typeface="+mn-lt"/>
                        </a:rPr>
                        <a:t>One CV outcome study .​</a:t>
                      </a:r>
                    </a:p>
                    <a:p>
                      <a:pPr algn="l" fontAlgn="base"/>
                      <a:r>
                        <a:rPr lang="en-GB" sz="900" b="0" i="0">
                          <a:solidFill>
                            <a:srgbClr val="000000"/>
                          </a:solidFill>
                          <a:effectLst/>
                          <a:latin typeface="+mn-lt"/>
                        </a:rPr>
                        <a:t>For  every 10.000 patients treated for  3 years. Approximately 130 major CV events* avoided.</a:t>
                      </a:r>
                      <a:r>
                        <a:rPr lang="en-GB" sz="900" b="0" i="0" baseline="30000">
                          <a:solidFill>
                            <a:srgbClr val="000000"/>
                          </a:solidFill>
                          <a:effectLst/>
                          <a:latin typeface="+mn-lt"/>
                        </a:rPr>
                        <a:t>14</a:t>
                      </a:r>
                      <a:r>
                        <a:rPr lang="en-GB" sz="900" b="0" i="0">
                          <a:solidFill>
                            <a:srgbClr val="000000"/>
                          </a:solidFill>
                          <a:effectLst/>
                          <a:latin typeface="+mn-lt"/>
                        </a:rPr>
                        <a:t>  NNT = 77 ​</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l" fontAlgn="base"/>
                      <a:r>
                        <a:rPr lang="en-GB" sz="900" b="0" i="0" dirty="0">
                          <a:solidFill>
                            <a:srgbClr val="000000"/>
                          </a:solidFill>
                          <a:effectLst/>
                          <a:latin typeface="+mn-lt"/>
                        </a:rPr>
                        <a:t>Safety data from trials of up to 3 years.  Increased risk of hyperuricemia (NNH = 19) , gout (NNH = 100) and cholelithiasis (NNH = 100) reported.</a:t>
                      </a:r>
                      <a:r>
                        <a:rPr lang="en-GB" sz="900" b="0" i="0" baseline="30000" dirty="0">
                          <a:solidFill>
                            <a:srgbClr val="000000"/>
                          </a:solidFill>
                          <a:effectLst/>
                          <a:latin typeface="+mn-lt"/>
                        </a:rPr>
                        <a:t>14</a:t>
                      </a:r>
                      <a:r>
                        <a:rPr lang="en-GB" sz="900" b="0" i="0" dirty="0">
                          <a:solidFill>
                            <a:srgbClr val="000000"/>
                          </a:solidFill>
                          <a:effectLst/>
                          <a:latin typeface="+mn-lt"/>
                        </a:rPr>
                        <a:t>​</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extLst>
                  <a:ext uri="{0D108BD9-81ED-4DB2-BD59-A6C34878D82A}">
                    <a16:rowId xmlns:a16="http://schemas.microsoft.com/office/drawing/2014/main" val="3644990263"/>
                  </a:ext>
                </a:extLst>
              </a:tr>
              <a:tr h="736649">
                <a:tc>
                  <a:txBody>
                    <a:bodyPr/>
                    <a:lstStyle/>
                    <a:p>
                      <a:pPr algn="l" fontAlgn="base"/>
                      <a:r>
                        <a:rPr lang="en-US" sz="900" b="1" i="0">
                          <a:solidFill>
                            <a:srgbClr val="FFFFFF"/>
                          </a:solidFill>
                          <a:effectLst/>
                          <a:latin typeface="+mn-lt"/>
                        </a:rPr>
                        <a:t>Inclisiran ​</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l" fontAlgn="base"/>
                      <a:r>
                        <a:rPr lang="en-GB" sz="900" b="0" i="0">
                          <a:solidFill>
                            <a:srgbClr val="000000"/>
                          </a:solidFill>
                          <a:effectLst/>
                          <a:latin typeface="+mn-lt"/>
                        </a:rPr>
                        <a:t>Secondary prevention in patients who meet eligibility criteria ​</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l" fontAlgn="base"/>
                      <a:r>
                        <a:rPr lang="en-GB" sz="900" b="0" i="0">
                          <a:solidFill>
                            <a:srgbClr val="000000"/>
                          </a:solidFill>
                          <a:effectLst/>
                          <a:latin typeface="+mn-lt"/>
                        </a:rPr>
                        <a:t>S/C injection administered every six months, once stabilised​</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l" fontAlgn="base"/>
                      <a:r>
                        <a:rPr lang="en-GB" sz="900" b="0" i="0">
                          <a:solidFill>
                            <a:srgbClr val="000000"/>
                          </a:solidFill>
                          <a:effectLst/>
                          <a:latin typeface="+mn-lt"/>
                        </a:rPr>
                        <a:t>An additional LDL-C reduction of approximately 50% (range 48-52%) alone or in combination with statins or ezetimibe</a:t>
                      </a:r>
                      <a:r>
                        <a:rPr lang="en-GB" sz="900" b="0" i="0" baseline="30000">
                          <a:solidFill>
                            <a:srgbClr val="000000"/>
                          </a:solidFill>
                          <a:effectLst/>
                          <a:latin typeface="+mn-lt"/>
                        </a:rPr>
                        <a:t>6</a:t>
                      </a:r>
                      <a:r>
                        <a:rPr lang="en-GB" sz="900" b="0" i="0">
                          <a:solidFill>
                            <a:srgbClr val="000000"/>
                          </a:solidFill>
                          <a:effectLst/>
                          <a:latin typeface="+mn-lt"/>
                        </a:rPr>
                        <a:t>​</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l" fontAlgn="base"/>
                      <a:r>
                        <a:rPr lang="en-GB" sz="900" b="0" i="0">
                          <a:solidFill>
                            <a:srgbClr val="000000"/>
                          </a:solidFill>
                          <a:effectLst/>
                          <a:latin typeface="+mn-lt"/>
                        </a:rPr>
                        <a:t>No CV outcomes data.​</a:t>
                      </a:r>
                    </a:p>
                    <a:p>
                      <a:pPr algn="l" fontAlgn="base"/>
                      <a:r>
                        <a:rPr lang="en-GB" sz="900" b="0" i="0">
                          <a:solidFill>
                            <a:srgbClr val="000000"/>
                          </a:solidFill>
                          <a:effectLst/>
                          <a:latin typeface="+mn-lt"/>
                        </a:rPr>
                        <a:t>On-going studies due to report in 2026.  ​</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l" fontAlgn="base"/>
                      <a:r>
                        <a:rPr lang="en-GB" sz="900" b="0" i="0" dirty="0">
                          <a:solidFill>
                            <a:srgbClr val="000000"/>
                          </a:solidFill>
                          <a:effectLst/>
                          <a:latin typeface="+mn-lt"/>
                        </a:rPr>
                        <a:t>Short term safety data from trials of up to 2 years.  Injection site reactions reported (NNH = 12). ​</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extLst>
                  <a:ext uri="{0D108BD9-81ED-4DB2-BD59-A6C34878D82A}">
                    <a16:rowId xmlns:a16="http://schemas.microsoft.com/office/drawing/2014/main" val="1481691730"/>
                  </a:ext>
                </a:extLst>
              </a:tr>
              <a:tr h="719978">
                <a:tc>
                  <a:txBody>
                    <a:bodyPr/>
                    <a:lstStyle/>
                    <a:p>
                      <a:pPr algn="l" fontAlgn="base"/>
                      <a:r>
                        <a:rPr lang="en-US" sz="900" b="1" i="0" dirty="0" err="1">
                          <a:solidFill>
                            <a:srgbClr val="FFFFFF"/>
                          </a:solidFill>
                          <a:effectLst/>
                          <a:latin typeface="+mn-lt"/>
                        </a:rPr>
                        <a:t>Icosapent</a:t>
                      </a:r>
                      <a:r>
                        <a:rPr lang="en-US" sz="900" b="1" i="0" dirty="0">
                          <a:solidFill>
                            <a:srgbClr val="FFFFFF"/>
                          </a:solidFill>
                          <a:effectLst/>
                          <a:latin typeface="+mn-lt"/>
                        </a:rPr>
                        <a:t> </a:t>
                      </a:r>
                    </a:p>
                    <a:p>
                      <a:pPr algn="l" fontAlgn="base"/>
                      <a:r>
                        <a:rPr lang="en-US" sz="900" b="1" i="0" dirty="0">
                          <a:solidFill>
                            <a:srgbClr val="FFFFFF"/>
                          </a:solidFill>
                          <a:effectLst/>
                          <a:latin typeface="+mn-lt"/>
                        </a:rPr>
                        <a:t>ethyl ​</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l" fontAlgn="base"/>
                      <a:r>
                        <a:rPr lang="en-GB" sz="900" b="0" i="0">
                          <a:solidFill>
                            <a:srgbClr val="000000"/>
                          </a:solidFill>
                          <a:effectLst/>
                          <a:latin typeface="+mn-lt"/>
                        </a:rPr>
                        <a:t>Secondary prevention in patients on statins who meet eligibility criteria ​</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l" fontAlgn="base"/>
                      <a:r>
                        <a:rPr lang="en-GB" sz="900" b="0" i="0">
                          <a:solidFill>
                            <a:srgbClr val="000000"/>
                          </a:solidFill>
                          <a:effectLst/>
                          <a:latin typeface="+mn-lt"/>
                        </a:rPr>
                        <a:t>Two capsules taken orally twice daily​</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l" fontAlgn="base"/>
                      <a:r>
                        <a:rPr lang="en-GB" sz="900" b="0" i="0" dirty="0">
                          <a:solidFill>
                            <a:srgbClr val="000000"/>
                          </a:solidFill>
                          <a:effectLst/>
                          <a:latin typeface="+mn-lt"/>
                        </a:rPr>
                        <a:t>An 18% reduction in triglyceride levels when added to statin therapy​</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l" fontAlgn="base"/>
                      <a:r>
                        <a:rPr lang="en-GB" sz="900" b="0" i="0">
                          <a:solidFill>
                            <a:srgbClr val="000000"/>
                          </a:solidFill>
                          <a:effectLst/>
                          <a:latin typeface="+mn-lt"/>
                        </a:rPr>
                        <a:t>One CV outcomes study in secondary prevention. Given in addition to statin therapy.   For every 10,000 people treated for 4.9 years  approximately 370 major CV events would be avoided. NNT over 4.9 years =28 </a:t>
                      </a:r>
                      <a:r>
                        <a:rPr lang="en-GB" sz="900" b="0" i="0" baseline="30000">
                          <a:solidFill>
                            <a:srgbClr val="000000"/>
                          </a:solidFill>
                          <a:effectLst/>
                          <a:latin typeface="+mn-lt"/>
                        </a:rPr>
                        <a:t>15</a:t>
                      </a:r>
                      <a:r>
                        <a:rPr lang="en-GB" sz="900" b="0" i="0">
                          <a:solidFill>
                            <a:srgbClr val="000000"/>
                          </a:solidFill>
                          <a:effectLst/>
                          <a:latin typeface="+mn-lt"/>
                        </a:rPr>
                        <a:t>​</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l" fontAlgn="base"/>
                      <a:r>
                        <a:rPr lang="en-GB" sz="900" b="0" i="0" dirty="0">
                          <a:solidFill>
                            <a:srgbClr val="000000"/>
                          </a:solidFill>
                          <a:effectLst/>
                          <a:latin typeface="+mn-lt"/>
                        </a:rPr>
                        <a:t>Safety data established in a trial over 5 years.   Small increase in hospitalisation with atrial fibrillation / flutter (NNH =- 100) and increased  bleeding (NNH = 167) </a:t>
                      </a:r>
                      <a:r>
                        <a:rPr lang="en-GB" sz="900" b="0" i="0" baseline="30000" dirty="0">
                          <a:solidFill>
                            <a:srgbClr val="000000"/>
                          </a:solidFill>
                          <a:effectLst/>
                          <a:latin typeface="+mn-lt"/>
                        </a:rPr>
                        <a:t>15</a:t>
                      </a:r>
                      <a:r>
                        <a:rPr lang="en-GB" sz="900" b="0" i="0" dirty="0">
                          <a:solidFill>
                            <a:srgbClr val="000000"/>
                          </a:solidFill>
                          <a:effectLst/>
                          <a:latin typeface="+mn-lt"/>
                        </a:rPr>
                        <a:t>​</a:t>
                      </a:r>
                    </a:p>
                  </a:txBody>
                  <a:tcPr marL="44067" marR="44067" marT="22034" marB="220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extLst>
                  <a:ext uri="{0D108BD9-81ED-4DB2-BD59-A6C34878D82A}">
                    <a16:rowId xmlns:a16="http://schemas.microsoft.com/office/drawing/2014/main" val="3715225879"/>
                  </a:ext>
                </a:extLst>
              </a:tr>
            </a:tbl>
          </a:graphicData>
        </a:graphic>
      </p:graphicFrame>
      <p:sp>
        <p:nvSpPr>
          <p:cNvPr id="13" name="Rectangle 1">
            <a:extLst>
              <a:ext uri="{FF2B5EF4-FFF2-40B4-BE49-F238E27FC236}">
                <a16:creationId xmlns:a16="http://schemas.microsoft.com/office/drawing/2014/main" id="{EDC04962-151F-774A-4565-4ED2CCB546E4}"/>
              </a:ext>
            </a:extLst>
          </p:cNvPr>
          <p:cNvSpPr>
            <a:spLocks noChangeArrowheads="1"/>
          </p:cNvSpPr>
          <p:nvPr/>
        </p:nvSpPr>
        <p:spPr bwMode="auto">
          <a:xfrm>
            <a:off x="4173538" y="1001443"/>
            <a:ext cx="118243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Box 3">
            <a:extLst>
              <a:ext uri="{FF2B5EF4-FFF2-40B4-BE49-F238E27FC236}">
                <a16:creationId xmlns:a16="http://schemas.microsoft.com/office/drawing/2014/main" id="{3D701874-D93B-7720-436E-5AF8F9F89942}"/>
              </a:ext>
            </a:extLst>
          </p:cNvPr>
          <p:cNvSpPr txBox="1"/>
          <p:nvPr/>
        </p:nvSpPr>
        <p:spPr>
          <a:xfrm>
            <a:off x="328612" y="6041360"/>
            <a:ext cx="10024756" cy="8463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700" b="1" dirty="0">
              <a:effectLst/>
              <a:ea typeface="Times New Roman" panose="02020603050405020304" pitchFamily="18" charset="0"/>
            </a:endParaRPr>
          </a:p>
          <a:p>
            <a:r>
              <a:rPr lang="en-GB" sz="700" b="1" dirty="0">
                <a:effectLst/>
                <a:ea typeface="Times New Roman" panose="02020603050405020304" pitchFamily="18" charset="0"/>
              </a:rPr>
              <a:t>References: </a:t>
            </a:r>
            <a:r>
              <a:rPr lang="en-GB" sz="700" b="1" dirty="0">
                <a:solidFill>
                  <a:srgbClr val="002060"/>
                </a:solidFill>
                <a:effectLst/>
                <a:ea typeface="Times New Roman" panose="02020603050405020304" pitchFamily="18" charset="0"/>
              </a:rPr>
              <a:t>1.  NICE CG181 2014 </a:t>
            </a:r>
            <a:r>
              <a:rPr lang="en-GB" sz="700" b="1" u="sng" dirty="0">
                <a:solidFill>
                  <a:srgbClr val="002060"/>
                </a:solidFill>
                <a:effectLst/>
                <a:ea typeface="Times New Roman" panose="02020603050405020304" pitchFamily="18" charset="0"/>
                <a:hlinkClick r:id="rId2">
                  <a:extLst>
                    <a:ext uri="{A12FA001-AC4F-418D-AE19-62706E023703}">
                      <ahyp:hlinkClr xmlns:ahyp="http://schemas.microsoft.com/office/drawing/2018/hyperlinkcolor" val="tx"/>
                    </a:ext>
                  </a:extLst>
                </a:hlinkClick>
              </a:rPr>
              <a:t>https://www.nice.org.uk/guidance/cg181/chapter/1-recommendations</a:t>
            </a:r>
            <a:r>
              <a:rPr lang="en-GB" sz="700" dirty="0">
                <a:effectLst/>
                <a:ea typeface="Times New Roman" panose="02020603050405020304" pitchFamily="18" charset="0"/>
              </a:rPr>
              <a:t>; 2. NICE TA385 2016 </a:t>
            </a:r>
            <a:r>
              <a:rPr lang="en-GB" sz="700" b="1" u="sng" dirty="0">
                <a:solidFill>
                  <a:srgbClr val="002060"/>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https://www.nice.org.uk/guidance/ta385</a:t>
            </a:r>
            <a:r>
              <a:rPr lang="en-GB" sz="700" dirty="0">
                <a:effectLst/>
                <a:ea typeface="Times New Roman" panose="02020603050405020304" pitchFamily="18" charset="0"/>
              </a:rPr>
              <a:t>; 3.  NICE TA393 2016.  https://www.nice.org.uk/guidance/ta394    4. NICE TA394 2016.  </a:t>
            </a:r>
            <a:r>
              <a:rPr lang="en-GB" sz="700" b="1" u="sng" dirty="0">
                <a:solidFill>
                  <a:srgbClr val="002060"/>
                </a:solidFill>
                <a:effectLst/>
                <a:ea typeface="Times New Roman" panose="02020603050405020304" pitchFamily="18" charset="0"/>
                <a:hlinkClick r:id="rId4">
                  <a:extLst>
                    <a:ext uri="{A12FA001-AC4F-418D-AE19-62706E023703}">
                      <ahyp:hlinkClr xmlns:ahyp="http://schemas.microsoft.com/office/drawing/2018/hyperlinkcolor" val="tx"/>
                    </a:ext>
                  </a:extLst>
                </a:hlinkClick>
              </a:rPr>
              <a:t>https://www.nice.org.uk/guidance/ta394</a:t>
            </a:r>
            <a:r>
              <a:rPr lang="en-GB" sz="700" b="1" dirty="0">
                <a:solidFill>
                  <a:srgbClr val="002060"/>
                </a:solidFill>
                <a:effectLst/>
                <a:ea typeface="Times New Roman" panose="02020603050405020304" pitchFamily="18" charset="0"/>
              </a:rPr>
              <a:t>  </a:t>
            </a:r>
            <a:r>
              <a:rPr lang="en-GB" sz="700" dirty="0">
                <a:effectLst/>
                <a:ea typeface="Times New Roman" panose="02020603050405020304" pitchFamily="18" charset="0"/>
              </a:rPr>
              <a:t>5.  NICE TA694 2021.  </a:t>
            </a:r>
            <a:r>
              <a:rPr lang="en-GB" sz="700" b="1" u="sng" dirty="0">
                <a:solidFill>
                  <a:srgbClr val="002060"/>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https://www.nice.org.uk/guidance/ta694</a:t>
            </a:r>
            <a:r>
              <a:rPr lang="en-GB" sz="700" b="1" dirty="0">
                <a:solidFill>
                  <a:srgbClr val="002060"/>
                </a:solidFill>
                <a:effectLst/>
                <a:ea typeface="Times New Roman" panose="02020603050405020304" pitchFamily="18" charset="0"/>
              </a:rPr>
              <a:t>  </a:t>
            </a:r>
            <a:r>
              <a:rPr lang="en-GB" sz="700" dirty="0">
                <a:effectLst/>
                <a:ea typeface="Times New Roman" panose="02020603050405020304" pitchFamily="18" charset="0"/>
              </a:rPr>
              <a:t>6. NICE TA733 2021. </a:t>
            </a:r>
            <a:r>
              <a:rPr lang="en-GB" sz="700" b="1" u="sng" dirty="0">
                <a:solidFill>
                  <a:srgbClr val="002060"/>
                </a:solidFill>
                <a:effectLst/>
                <a:ea typeface="Times New Roman" panose="02020603050405020304" pitchFamily="18" charset="0"/>
                <a:hlinkClick r:id="rId6">
                  <a:extLst>
                    <a:ext uri="{A12FA001-AC4F-418D-AE19-62706E023703}">
                      <ahyp:hlinkClr xmlns:ahyp="http://schemas.microsoft.com/office/drawing/2018/hyperlinkcolor" val="tx"/>
                    </a:ext>
                  </a:extLst>
                </a:hlinkClick>
              </a:rPr>
              <a:t>https://www.nice.org.uk/guidance/ta733</a:t>
            </a:r>
            <a:r>
              <a:rPr lang="en-GB" sz="700" dirty="0">
                <a:effectLst/>
                <a:ea typeface="Times New Roman" panose="02020603050405020304" pitchFamily="18" charset="0"/>
              </a:rPr>
              <a:t>.  </a:t>
            </a:r>
            <a:endParaRPr lang="en-GB" sz="700" dirty="0">
              <a:ea typeface="Times New Roman" panose="02020603050405020304" pitchFamily="18" charset="0"/>
            </a:endParaRPr>
          </a:p>
          <a:p>
            <a:endParaRPr lang="en-GB" sz="700" dirty="0">
              <a:effectLst/>
              <a:ea typeface="Times New Roman" panose="02020603050405020304" pitchFamily="18" charset="0"/>
            </a:endParaRPr>
          </a:p>
          <a:p>
            <a:r>
              <a:rPr lang="en-GB" sz="700" dirty="0">
                <a:effectLst/>
                <a:ea typeface="Times New Roman" panose="02020603050405020304" pitchFamily="18" charset="0"/>
              </a:rPr>
              <a:t>7.  </a:t>
            </a:r>
            <a:r>
              <a:rPr lang="en-GB" sz="700" kern="1200" dirty="0">
                <a:effectLst/>
                <a:ea typeface="Times New Roman" panose="02020603050405020304" pitchFamily="18" charset="0"/>
              </a:rPr>
              <a:t>Collins et al.  2016.  Lancet 2016; 388: 2532–61. 8.  Cannon CP et al.  2015. </a:t>
            </a:r>
            <a:r>
              <a:rPr lang="en-GB" sz="700" dirty="0">
                <a:effectLst/>
                <a:ea typeface="Times New Roman" panose="02020603050405020304" pitchFamily="18" charset="0"/>
              </a:rPr>
              <a:t>N Engl J Med 2015; 372:2387-2397; 9.  </a:t>
            </a:r>
            <a:r>
              <a:rPr lang="en-GB" sz="700" dirty="0" err="1">
                <a:effectLst/>
                <a:ea typeface="Times New Roman" panose="02020603050405020304" pitchFamily="18" charset="0"/>
              </a:rPr>
              <a:t>Amerenco</a:t>
            </a:r>
            <a:r>
              <a:rPr lang="en-GB" sz="700" dirty="0">
                <a:effectLst/>
                <a:ea typeface="Times New Roman" panose="02020603050405020304" pitchFamily="18" charset="0"/>
              </a:rPr>
              <a:t> P et al. 2020. N Engl J Med 2020; 382:9-19;  10. Can Fam Physician. 2015 Mar; 61(3): 251. 11. </a:t>
            </a:r>
            <a:r>
              <a:rPr lang="en-GB" sz="700" dirty="0" err="1">
                <a:effectLst/>
                <a:ea typeface="Times New Roman" panose="02020603050405020304" pitchFamily="18" charset="0"/>
              </a:rPr>
              <a:t>Sabatine</a:t>
            </a:r>
            <a:r>
              <a:rPr lang="en-GB" sz="700" dirty="0">
                <a:effectLst/>
                <a:ea typeface="Times New Roman" panose="02020603050405020304" pitchFamily="18" charset="0"/>
              </a:rPr>
              <a:t> et al.  2017: N Engl J Med 2017; 376:1713-1722;  12.  Schwarz GG et al.  2018.  N </a:t>
            </a:r>
            <a:r>
              <a:rPr lang="en-GB" sz="700" dirty="0" err="1">
                <a:effectLst/>
                <a:ea typeface="Times New Roman" panose="02020603050405020304" pitchFamily="18" charset="0"/>
              </a:rPr>
              <a:t>Engl</a:t>
            </a:r>
            <a:r>
              <a:rPr lang="en-GB" sz="700" dirty="0">
                <a:effectLst/>
                <a:ea typeface="Times New Roman" panose="02020603050405020304" pitchFamily="18" charset="0"/>
              </a:rPr>
              <a:t> J Med 2018; 379:2097-2107;  13.  Can Fam Physician. 2018 Sep; 64(9): 669. 14. N Engl J Med 2023; 388:1353-1364.     </a:t>
            </a:r>
            <a:r>
              <a:rPr lang="en-GB" sz="700" dirty="0">
                <a:solidFill>
                  <a:schemeClr val="accent1"/>
                </a:solidFill>
                <a:effectLst/>
                <a:ea typeface="Times New Roman" panose="02020603050405020304" pitchFamily="18" charset="0"/>
                <a:hlinkClick r:id="rId7">
                  <a:extLst>
                    <a:ext uri="{A12FA001-AC4F-418D-AE19-62706E023703}">
                      <ahyp:hlinkClr xmlns:ahyp="http://schemas.microsoft.com/office/drawing/2018/hyperlinkcolor" val="tx"/>
                    </a:ext>
                  </a:extLst>
                </a:hlinkClick>
              </a:rPr>
              <a:t>https://www.nejm.org/doi/full/10.1056/nejmoa1812792</a:t>
            </a:r>
            <a:r>
              <a:rPr lang="en-GB" sz="700" dirty="0">
                <a:solidFill>
                  <a:schemeClr val="accent1"/>
                </a:solidFill>
                <a:effectLst/>
                <a:ea typeface="Times New Roman" panose="02020603050405020304" pitchFamily="18" charset="0"/>
              </a:rPr>
              <a:t> </a:t>
            </a:r>
            <a:r>
              <a:rPr lang="en-GB" sz="700" dirty="0">
                <a:solidFill>
                  <a:srgbClr val="666666"/>
                </a:solidFill>
                <a:effectLst/>
                <a:ea typeface="Times New Roman" panose="02020603050405020304" pitchFamily="18" charset="0"/>
              </a:rPr>
              <a:t>.  </a:t>
            </a:r>
            <a:r>
              <a:rPr lang="en-GB" sz="700" dirty="0">
                <a:effectLst/>
                <a:ea typeface="Times New Roman" panose="02020603050405020304" pitchFamily="18" charset="0"/>
              </a:rPr>
              <a:t>15. N Engl J Med 2019; 380:11-22</a:t>
            </a:r>
          </a:p>
        </p:txBody>
      </p:sp>
    </p:spTree>
    <p:extLst>
      <p:ext uri="{BB962C8B-B14F-4D97-AF65-F5344CB8AC3E}">
        <p14:creationId xmlns:p14="http://schemas.microsoft.com/office/powerpoint/2010/main" val="3502787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a:xfrm>
            <a:off x="442912" y="357886"/>
            <a:ext cx="11306175" cy="443198"/>
          </a:xfrm>
        </p:spPr>
        <p:txBody>
          <a:bodyPr/>
          <a:lstStyle/>
          <a:p>
            <a:r>
              <a:rPr lang="en-GB" i="0" u="none" strike="noStrike" dirty="0" err="1">
                <a:solidFill>
                  <a:srgbClr val="15375E"/>
                </a:solidFill>
                <a:effectLst/>
                <a:latin typeface="+mj-lt"/>
              </a:rPr>
              <a:t>Inclisiran</a:t>
            </a:r>
            <a:r>
              <a:rPr lang="en-GB" i="0" u="none" strike="noStrike" dirty="0">
                <a:solidFill>
                  <a:srgbClr val="15375E"/>
                </a:solidFill>
                <a:effectLst/>
                <a:latin typeface="+mj-lt"/>
              </a:rPr>
              <a:t> for Secondary Prevention </a:t>
            </a:r>
            <a:br>
              <a:rPr lang="en-GB" i="0" u="none" strike="noStrike" dirty="0">
                <a:solidFill>
                  <a:srgbClr val="15375E"/>
                </a:solidFill>
                <a:effectLst/>
                <a:latin typeface="+mj-lt"/>
              </a:rPr>
            </a:br>
            <a:r>
              <a:rPr lang="en-GB" i="0" u="none" strike="noStrike" dirty="0">
                <a:solidFill>
                  <a:srgbClr val="15375E"/>
                </a:solidFill>
                <a:effectLst/>
                <a:latin typeface="+mj-lt"/>
              </a:rPr>
              <a:t>(NICE TA* recommendation) </a:t>
            </a:r>
            <a:endParaRPr lang="en-US" dirty="0">
              <a:solidFill>
                <a:srgbClr val="15375E"/>
              </a:solidFill>
              <a:latin typeface="+mj-lt"/>
            </a:endParaRPr>
          </a:p>
        </p:txBody>
      </p:sp>
      <p:sp>
        <p:nvSpPr>
          <p:cNvPr id="8" name="Content Placeholder 2">
            <a:extLst>
              <a:ext uri="{FF2B5EF4-FFF2-40B4-BE49-F238E27FC236}">
                <a16:creationId xmlns:a16="http://schemas.microsoft.com/office/drawing/2014/main" id="{C6779675-B5D9-4F83-A131-680851E8703A}"/>
              </a:ext>
            </a:extLst>
          </p:cNvPr>
          <p:cNvSpPr>
            <a:spLocks noGrp="1"/>
          </p:cNvSpPr>
          <p:nvPr/>
        </p:nvSpPr>
        <p:spPr>
          <a:xfrm>
            <a:off x="442911" y="1528012"/>
            <a:ext cx="11456321" cy="48848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err="1">
                <a:solidFill>
                  <a:srgbClr val="15375E"/>
                </a:solidFill>
                <a:latin typeface="+mn-lt"/>
                <a:cs typeface="Calibri Light"/>
                <a:hlinkClick r:id="rId2">
                  <a:extLst>
                    <a:ext uri="{A12FA001-AC4F-418D-AE19-62706E023703}">
                      <ahyp:hlinkClr xmlns:ahyp="http://schemas.microsoft.com/office/drawing/2018/hyperlinkcolor" val="tx"/>
                    </a:ext>
                  </a:extLst>
                </a:hlinkClick>
              </a:rPr>
              <a:t>Inclisiran</a:t>
            </a:r>
            <a:r>
              <a:rPr lang="en-GB" sz="1800" dirty="0">
                <a:solidFill>
                  <a:srgbClr val="15375E"/>
                </a:solidFill>
                <a:latin typeface="+mn-lt"/>
                <a:cs typeface="Calibri Light"/>
              </a:rPr>
              <a:t> </a:t>
            </a:r>
            <a:r>
              <a:rPr lang="en-GB" sz="1800" dirty="0">
                <a:solidFill>
                  <a:schemeClr val="tx1"/>
                </a:solidFill>
                <a:latin typeface="+mn-lt"/>
                <a:cs typeface="Calibri Light"/>
              </a:rPr>
              <a:t>is indicated for patients:</a:t>
            </a:r>
          </a:p>
          <a:p>
            <a:pPr marL="445770" lvl="1" indent="-174625"/>
            <a:r>
              <a:rPr lang="en-GB" sz="1800" dirty="0">
                <a:solidFill>
                  <a:schemeClr val="tx1"/>
                </a:solidFill>
                <a:latin typeface="+mn-lt"/>
              </a:rPr>
              <a:t>With established CVD</a:t>
            </a:r>
          </a:p>
          <a:p>
            <a:pPr marL="445770" lvl="1" indent="-174625"/>
            <a:r>
              <a:rPr lang="en-GB" sz="1800" dirty="0">
                <a:solidFill>
                  <a:schemeClr val="tx1"/>
                </a:solidFill>
                <a:latin typeface="+mn-lt"/>
                <a:cs typeface="Calibri Light"/>
              </a:rPr>
              <a:t>On optimal oral lipid lowering therapy including high intensity statins where tolerated </a:t>
            </a:r>
            <a:endParaRPr lang="en-GB" sz="1800" dirty="0">
              <a:solidFill>
                <a:schemeClr val="tx1"/>
              </a:solidFill>
              <a:latin typeface="+mn-lt"/>
            </a:endParaRPr>
          </a:p>
          <a:p>
            <a:pPr marL="445770" lvl="1" indent="-174625"/>
            <a:r>
              <a:rPr lang="en-GB" sz="1800" dirty="0">
                <a:solidFill>
                  <a:schemeClr val="tx1"/>
                </a:solidFill>
                <a:latin typeface="+mn-lt"/>
              </a:rPr>
              <a:t>Where LDL-C remains ≥ 2.6mmol/L </a:t>
            </a:r>
          </a:p>
          <a:p>
            <a:r>
              <a:rPr lang="en-GB" sz="1800" dirty="0" err="1">
                <a:solidFill>
                  <a:schemeClr val="tx1"/>
                </a:solidFill>
                <a:latin typeface="+mn-lt"/>
                <a:cs typeface="Calibri Light"/>
              </a:rPr>
              <a:t>Inclisiran</a:t>
            </a:r>
            <a:r>
              <a:rPr lang="en-GB" sz="1800" dirty="0">
                <a:solidFill>
                  <a:schemeClr val="tx1"/>
                </a:solidFill>
                <a:latin typeface="+mn-lt"/>
                <a:cs typeface="Calibri Light"/>
              </a:rPr>
              <a:t> lowers LDL-C by approx. 50%, but there are currently no long-term CVD outcome data or safety data which should be taken into account when making a shared decision with the patient about appropriate treatment choices.</a:t>
            </a:r>
          </a:p>
          <a:p>
            <a:r>
              <a:rPr lang="en-GB" sz="1800" dirty="0" err="1">
                <a:solidFill>
                  <a:schemeClr val="tx1"/>
                </a:solidFill>
                <a:latin typeface="+mn-lt"/>
              </a:rPr>
              <a:t>Inclisiran</a:t>
            </a:r>
            <a:r>
              <a:rPr lang="en-GB" sz="1800" dirty="0">
                <a:solidFill>
                  <a:schemeClr val="tx1"/>
                </a:solidFill>
                <a:latin typeface="+mn-lt"/>
              </a:rPr>
              <a:t> is administered at a dose of 284mg by subcutaneous injection.</a:t>
            </a:r>
          </a:p>
          <a:p>
            <a:r>
              <a:rPr lang="en-GB" sz="1800" dirty="0">
                <a:solidFill>
                  <a:schemeClr val="tx1"/>
                </a:solidFill>
                <a:latin typeface="+mn-lt"/>
              </a:rPr>
              <a:t>It should be given at month 0 (initiation), month 3, month 9 and then every 6 months thereafter.  </a:t>
            </a:r>
          </a:p>
          <a:p>
            <a:pPr marL="445770" lvl="1" indent="-174625"/>
            <a:r>
              <a:rPr lang="en-GB" sz="1800" dirty="0">
                <a:solidFill>
                  <a:schemeClr val="tx1"/>
                </a:solidFill>
                <a:latin typeface="+mn-lt"/>
              </a:rPr>
              <a:t>If a planned dose is missed by more than 3 months, a new dosing schedule should be started again from month 0 as above. </a:t>
            </a:r>
          </a:p>
          <a:p>
            <a:pPr marL="445770" lvl="1" indent="-174625"/>
            <a:r>
              <a:rPr lang="en-GB" sz="1800" dirty="0">
                <a:solidFill>
                  <a:schemeClr val="tx1"/>
                </a:solidFill>
                <a:latin typeface="+mn-lt"/>
              </a:rPr>
              <a:t>It should be administered by a healthcare professional into the abdomen; alternative injection sites include the upper arm or thigh. </a:t>
            </a:r>
          </a:p>
          <a:p>
            <a:r>
              <a:rPr lang="en-GB" sz="1800" dirty="0">
                <a:solidFill>
                  <a:schemeClr val="tx1"/>
                </a:solidFill>
                <a:latin typeface="+mn-lt"/>
              </a:rPr>
              <a:t>The only adverse reactions associated with </a:t>
            </a:r>
            <a:r>
              <a:rPr lang="en-GB" sz="1800" dirty="0" err="1">
                <a:solidFill>
                  <a:schemeClr val="tx1"/>
                </a:solidFill>
                <a:latin typeface="+mn-lt"/>
              </a:rPr>
              <a:t>inclisiran</a:t>
            </a:r>
            <a:r>
              <a:rPr lang="en-GB" sz="1800" dirty="0">
                <a:solidFill>
                  <a:schemeClr val="tx1"/>
                </a:solidFill>
                <a:latin typeface="+mn-lt"/>
              </a:rPr>
              <a:t> reported to date are injection site reactions (8.2%)</a:t>
            </a:r>
          </a:p>
          <a:p>
            <a:r>
              <a:rPr lang="en-GB" sz="1800" dirty="0">
                <a:solidFill>
                  <a:schemeClr val="tx1"/>
                </a:solidFill>
                <a:latin typeface="+mn-lt"/>
              </a:rPr>
              <a:t>More information on </a:t>
            </a:r>
            <a:r>
              <a:rPr lang="en-GB" sz="1800" dirty="0" err="1">
                <a:solidFill>
                  <a:schemeClr val="tx1"/>
                </a:solidFill>
                <a:latin typeface="+mn-lt"/>
              </a:rPr>
              <a:t>inclisiran</a:t>
            </a:r>
            <a:r>
              <a:rPr lang="en-GB" sz="1800" dirty="0">
                <a:solidFill>
                  <a:schemeClr val="tx1"/>
                </a:solidFill>
                <a:latin typeface="+mn-lt"/>
              </a:rPr>
              <a:t> can be found</a:t>
            </a:r>
            <a:r>
              <a:rPr lang="en-GB" sz="1800" b="1" dirty="0">
                <a:solidFill>
                  <a:srgbClr val="002060"/>
                </a:solidFill>
                <a:latin typeface="+mn-lt"/>
              </a:rPr>
              <a:t> </a:t>
            </a:r>
            <a:r>
              <a:rPr lang="en-GB" sz="1800" b="1" dirty="0">
                <a:solidFill>
                  <a:srgbClr val="15375E"/>
                </a:solidFill>
                <a:latin typeface="+mn-lt"/>
                <a:hlinkClick r:id="rId3">
                  <a:extLst>
                    <a:ext uri="{A12FA001-AC4F-418D-AE19-62706E023703}">
                      <ahyp:hlinkClr xmlns:ahyp="http://schemas.microsoft.com/office/drawing/2018/hyperlinkcolor" val="tx"/>
                    </a:ext>
                  </a:extLst>
                </a:hlinkClick>
              </a:rPr>
              <a:t>here</a:t>
            </a:r>
            <a:r>
              <a:rPr lang="en-GB" sz="1800" dirty="0">
                <a:solidFill>
                  <a:srgbClr val="15375E"/>
                </a:solidFill>
                <a:latin typeface="+mn-lt"/>
              </a:rPr>
              <a:t>.</a:t>
            </a:r>
          </a:p>
        </p:txBody>
      </p:sp>
      <p:sp>
        <p:nvSpPr>
          <p:cNvPr id="2" name="TextBox 1">
            <a:extLst>
              <a:ext uri="{FF2B5EF4-FFF2-40B4-BE49-F238E27FC236}">
                <a16:creationId xmlns:a16="http://schemas.microsoft.com/office/drawing/2014/main" id="{1FBF3D6E-1BCC-2E9F-D0D9-CF85F7E9319C}"/>
              </a:ext>
            </a:extLst>
          </p:cNvPr>
          <p:cNvSpPr txBox="1"/>
          <p:nvPr/>
        </p:nvSpPr>
        <p:spPr>
          <a:xfrm>
            <a:off x="8542420" y="6527262"/>
            <a:ext cx="2259101" cy="26161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*Technology Appraisal</a:t>
            </a:r>
          </a:p>
        </p:txBody>
      </p:sp>
    </p:spTree>
    <p:extLst>
      <p:ext uri="{BB962C8B-B14F-4D97-AF65-F5344CB8AC3E}">
        <p14:creationId xmlns:p14="http://schemas.microsoft.com/office/powerpoint/2010/main" val="3269234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a:xfrm>
            <a:off x="442912" y="300736"/>
            <a:ext cx="11306175" cy="443198"/>
          </a:xfrm>
        </p:spPr>
        <p:txBody>
          <a:bodyPr/>
          <a:lstStyle/>
          <a:p>
            <a:r>
              <a:rPr lang="en-GB" i="0" u="none" strike="noStrike" dirty="0" err="1">
                <a:solidFill>
                  <a:srgbClr val="15375E"/>
                </a:solidFill>
                <a:effectLst/>
                <a:latin typeface="+mj-lt"/>
              </a:rPr>
              <a:t>Bempedoic</a:t>
            </a:r>
            <a:r>
              <a:rPr lang="en-GB" i="0" u="none" strike="noStrike" dirty="0">
                <a:solidFill>
                  <a:srgbClr val="15375E"/>
                </a:solidFill>
                <a:effectLst/>
                <a:latin typeface="+mj-lt"/>
              </a:rPr>
              <a:t> Acid for Use in Statin Intolerance </a:t>
            </a:r>
            <a:r>
              <a:rPr lang="en-GB" i="0" dirty="0">
                <a:solidFill>
                  <a:srgbClr val="15375E"/>
                </a:solidFill>
                <a:effectLst/>
                <a:latin typeface="+mj-lt"/>
              </a:rPr>
              <a:t>​</a:t>
            </a:r>
            <a:br>
              <a:rPr lang="en-GB" i="0" dirty="0">
                <a:solidFill>
                  <a:srgbClr val="15375E"/>
                </a:solidFill>
                <a:effectLst/>
                <a:latin typeface="+mj-lt"/>
              </a:rPr>
            </a:br>
            <a:r>
              <a:rPr lang="en-GB" i="0" u="none" strike="noStrike" dirty="0">
                <a:solidFill>
                  <a:srgbClr val="15375E"/>
                </a:solidFill>
                <a:effectLst/>
                <a:latin typeface="+mj-lt"/>
              </a:rPr>
              <a:t>(NICE TA* Recommendation) </a:t>
            </a:r>
            <a:endParaRPr lang="en-US" dirty="0">
              <a:solidFill>
                <a:srgbClr val="15375E"/>
              </a:solidFill>
              <a:latin typeface="+mj-lt"/>
            </a:endParaRPr>
          </a:p>
        </p:txBody>
      </p:sp>
      <p:sp>
        <p:nvSpPr>
          <p:cNvPr id="8" name="Content Placeholder 2">
            <a:extLst>
              <a:ext uri="{FF2B5EF4-FFF2-40B4-BE49-F238E27FC236}">
                <a16:creationId xmlns:a16="http://schemas.microsoft.com/office/drawing/2014/main" id="{FCE68BCC-E1AF-4885-A45F-10A67FEFCE5E}"/>
              </a:ext>
            </a:extLst>
          </p:cNvPr>
          <p:cNvSpPr>
            <a:spLocks noGrp="1"/>
          </p:cNvSpPr>
          <p:nvPr/>
        </p:nvSpPr>
        <p:spPr>
          <a:xfrm>
            <a:off x="442911" y="1519701"/>
            <a:ext cx="11306175" cy="50375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err="1">
                <a:solidFill>
                  <a:srgbClr val="15375E"/>
                </a:solidFill>
                <a:latin typeface="+mn-lt"/>
                <a:hlinkClick r:id="rId2">
                  <a:extLst>
                    <a:ext uri="{A12FA001-AC4F-418D-AE19-62706E023703}">
                      <ahyp:hlinkClr xmlns:ahyp="http://schemas.microsoft.com/office/drawing/2018/hyperlinkcolor" val="tx"/>
                    </a:ext>
                  </a:extLst>
                </a:hlinkClick>
              </a:rPr>
              <a:t>Bempedoic</a:t>
            </a:r>
            <a:r>
              <a:rPr lang="en-GB" sz="1800" b="1" dirty="0">
                <a:solidFill>
                  <a:srgbClr val="15375E"/>
                </a:solidFill>
                <a:latin typeface="+mn-lt"/>
                <a:hlinkClick r:id="rId2">
                  <a:extLst>
                    <a:ext uri="{A12FA001-AC4F-418D-AE19-62706E023703}">
                      <ahyp:hlinkClr xmlns:ahyp="http://schemas.microsoft.com/office/drawing/2018/hyperlinkcolor" val="tx"/>
                    </a:ext>
                  </a:extLst>
                </a:hlinkClick>
              </a:rPr>
              <a:t> acid with ezetimibe</a:t>
            </a:r>
            <a:r>
              <a:rPr lang="en-GB" sz="1800" b="1" dirty="0">
                <a:solidFill>
                  <a:srgbClr val="15375E"/>
                </a:solidFill>
                <a:latin typeface="+mn-lt"/>
              </a:rPr>
              <a:t> </a:t>
            </a:r>
            <a:r>
              <a:rPr lang="en-GB" sz="1800" dirty="0">
                <a:solidFill>
                  <a:schemeClr val="tx1"/>
                </a:solidFill>
                <a:latin typeface="+mn-lt"/>
              </a:rPr>
              <a:t>is recommended as an option for treating primary hypercholesterolaemia (heterozygous familial and non-familial) or mixed dyslipidaemia as an adjunct to diet in adults. It is recommended only if:</a:t>
            </a:r>
          </a:p>
          <a:p>
            <a:pPr lvl="1"/>
            <a:r>
              <a:rPr lang="en-GB" sz="1800" dirty="0">
                <a:solidFill>
                  <a:schemeClr val="tx1"/>
                </a:solidFill>
                <a:latin typeface="+mn-lt"/>
              </a:rPr>
              <a:t>statins are contraindicated or not tolerated</a:t>
            </a:r>
          </a:p>
          <a:p>
            <a:pPr lvl="1"/>
            <a:r>
              <a:rPr lang="en-GB" sz="1800" dirty="0">
                <a:solidFill>
                  <a:schemeClr val="tx1"/>
                </a:solidFill>
                <a:latin typeface="+mn-lt"/>
              </a:rPr>
              <a:t>ezetimibe alone does not control low-density lipoprotein cholesterol well enough </a:t>
            </a:r>
          </a:p>
          <a:p>
            <a:r>
              <a:rPr lang="en-GB" sz="1800" dirty="0" err="1">
                <a:solidFill>
                  <a:schemeClr val="tx1"/>
                </a:solidFill>
                <a:latin typeface="+mn-lt"/>
              </a:rPr>
              <a:t>Bempedoic</a:t>
            </a:r>
            <a:r>
              <a:rPr lang="en-GB" sz="1800" dirty="0">
                <a:solidFill>
                  <a:schemeClr val="tx1"/>
                </a:solidFill>
                <a:latin typeface="+mn-lt"/>
              </a:rPr>
              <a:t> acid with ezetimibe can be used as separate tablets or a fixed-dose combination.</a:t>
            </a:r>
          </a:p>
          <a:p>
            <a:r>
              <a:rPr lang="en-GB" sz="1800" dirty="0">
                <a:solidFill>
                  <a:schemeClr val="tx1"/>
                </a:solidFill>
                <a:latin typeface="+mn-lt"/>
              </a:rPr>
              <a:t>The recommended dose of </a:t>
            </a:r>
            <a:r>
              <a:rPr lang="en-GB" sz="1800" dirty="0" err="1">
                <a:solidFill>
                  <a:schemeClr val="tx1"/>
                </a:solidFill>
                <a:latin typeface="+mn-lt"/>
              </a:rPr>
              <a:t>bempedoic</a:t>
            </a:r>
            <a:r>
              <a:rPr lang="en-GB" sz="1800" dirty="0">
                <a:solidFill>
                  <a:schemeClr val="tx1"/>
                </a:solidFill>
                <a:latin typeface="+mn-lt"/>
              </a:rPr>
              <a:t> acid is one film-coated tablet of 180 mg taken once daily.</a:t>
            </a:r>
          </a:p>
          <a:p>
            <a:r>
              <a:rPr lang="en-GB" sz="1800" dirty="0" err="1">
                <a:solidFill>
                  <a:schemeClr val="tx1"/>
                </a:solidFill>
                <a:latin typeface="+mn-lt"/>
              </a:rPr>
              <a:t>Bempedoic</a:t>
            </a:r>
            <a:r>
              <a:rPr lang="en-GB" sz="1800" dirty="0">
                <a:solidFill>
                  <a:schemeClr val="tx1"/>
                </a:solidFill>
                <a:latin typeface="+mn-lt"/>
              </a:rPr>
              <a:t> acid lowers LDL-C by an additional 28% (range 22-33%) when combined with ezetimibe.</a:t>
            </a:r>
          </a:p>
          <a:p>
            <a:r>
              <a:rPr lang="en-GB" sz="1800" dirty="0" err="1">
                <a:solidFill>
                  <a:schemeClr val="tx1"/>
                </a:solidFill>
                <a:latin typeface="+mn-lt"/>
              </a:rPr>
              <a:t>Bempedoic</a:t>
            </a:r>
            <a:r>
              <a:rPr lang="en-GB" sz="1800" dirty="0">
                <a:solidFill>
                  <a:schemeClr val="tx1"/>
                </a:solidFill>
                <a:latin typeface="+mn-lt"/>
              </a:rPr>
              <a:t> acid was associated with a slightly increased risk of tendon rupture, involving the biceps tendon, rotator cuff, or Achilles tendon. Other more commonly reported adverse events in clinical trials were upper respiratory tract infection, back pain, abdominal pain or discomfort, bronchitis, pain in extremity, anaemia, and elevated liver enzymes.</a:t>
            </a:r>
          </a:p>
          <a:p>
            <a:r>
              <a:rPr lang="en-GB" sz="1800" dirty="0">
                <a:solidFill>
                  <a:schemeClr val="tx1"/>
                </a:solidFill>
                <a:latin typeface="+mn-lt"/>
                <a:cs typeface="Calibri Light"/>
              </a:rPr>
              <a:t>More information on </a:t>
            </a:r>
            <a:r>
              <a:rPr lang="en-GB" sz="1800" dirty="0" err="1">
                <a:solidFill>
                  <a:schemeClr val="tx1"/>
                </a:solidFill>
                <a:latin typeface="+mn-lt"/>
                <a:cs typeface="Calibri Light"/>
              </a:rPr>
              <a:t>bempedoic</a:t>
            </a:r>
            <a:r>
              <a:rPr lang="en-GB" sz="1800" dirty="0">
                <a:solidFill>
                  <a:schemeClr val="tx1"/>
                </a:solidFill>
                <a:latin typeface="+mn-lt"/>
                <a:cs typeface="Calibri Light"/>
              </a:rPr>
              <a:t> acid can be found </a:t>
            </a:r>
            <a:r>
              <a:rPr lang="en-GB" sz="1800" b="1" dirty="0">
                <a:solidFill>
                  <a:srgbClr val="15375E"/>
                </a:solidFill>
                <a:latin typeface="+mn-lt"/>
                <a:cs typeface="Calibri Light"/>
                <a:hlinkClick r:id="rId3">
                  <a:extLst>
                    <a:ext uri="{A12FA001-AC4F-418D-AE19-62706E023703}">
                      <ahyp:hlinkClr xmlns:ahyp="http://schemas.microsoft.com/office/drawing/2018/hyperlinkcolor" val="tx"/>
                    </a:ext>
                  </a:extLst>
                </a:hlinkClick>
              </a:rPr>
              <a:t>here</a:t>
            </a:r>
            <a:r>
              <a:rPr lang="en-GB" sz="1800" b="1" dirty="0">
                <a:solidFill>
                  <a:srgbClr val="15375E"/>
                </a:solidFill>
                <a:latin typeface="+mn-lt"/>
                <a:cs typeface="Calibri Light"/>
              </a:rPr>
              <a:t>.</a:t>
            </a:r>
            <a:endParaRPr lang="en-GB" sz="1800" b="1" dirty="0">
              <a:solidFill>
                <a:srgbClr val="15375E"/>
              </a:solidFill>
              <a:latin typeface="+mn-lt"/>
            </a:endParaRPr>
          </a:p>
        </p:txBody>
      </p:sp>
      <p:sp>
        <p:nvSpPr>
          <p:cNvPr id="3" name="TextBox 2">
            <a:extLst>
              <a:ext uri="{FF2B5EF4-FFF2-40B4-BE49-F238E27FC236}">
                <a16:creationId xmlns:a16="http://schemas.microsoft.com/office/drawing/2014/main" id="{30529EAF-EAE9-06EA-17AD-30AC9FD04D79}"/>
              </a:ext>
            </a:extLst>
          </p:cNvPr>
          <p:cNvSpPr txBox="1"/>
          <p:nvPr/>
        </p:nvSpPr>
        <p:spPr>
          <a:xfrm>
            <a:off x="8593555" y="6557264"/>
            <a:ext cx="1729540" cy="261610"/>
          </a:xfrm>
          <a:prstGeom prst="rect">
            <a:avLst/>
          </a:prstGeom>
          <a:noFill/>
        </p:spPr>
        <p:txBody>
          <a:bodyPr wrap="square">
            <a:spAutoFit/>
          </a:bodyPr>
          <a:lstStyle/>
          <a:p>
            <a:r>
              <a:rPr lang="en-US" sz="1100" dirty="0"/>
              <a:t>*Technology Appraisal</a:t>
            </a:r>
          </a:p>
        </p:txBody>
      </p:sp>
    </p:spTree>
    <p:extLst>
      <p:ext uri="{BB962C8B-B14F-4D97-AF65-F5344CB8AC3E}">
        <p14:creationId xmlns:p14="http://schemas.microsoft.com/office/powerpoint/2010/main" val="2978241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a:xfrm>
            <a:off x="345280" y="247124"/>
            <a:ext cx="11306175" cy="443198"/>
          </a:xfrm>
        </p:spPr>
        <p:txBody>
          <a:bodyPr/>
          <a:lstStyle/>
          <a:p>
            <a:r>
              <a:rPr lang="en-GB" i="0" u="none" strike="noStrike" dirty="0" err="1">
                <a:solidFill>
                  <a:srgbClr val="15375E"/>
                </a:solidFill>
                <a:effectLst/>
                <a:latin typeface="+mj-lt"/>
              </a:rPr>
              <a:t>Icosapent</a:t>
            </a:r>
            <a:r>
              <a:rPr lang="en-GB" i="0" u="none" strike="noStrike" dirty="0">
                <a:solidFill>
                  <a:srgbClr val="15375E"/>
                </a:solidFill>
                <a:effectLst/>
                <a:latin typeface="+mj-lt"/>
              </a:rPr>
              <a:t> ethyl in secondary prevention </a:t>
            </a:r>
            <a:r>
              <a:rPr lang="en-GB" i="0" dirty="0">
                <a:solidFill>
                  <a:srgbClr val="15375E"/>
                </a:solidFill>
                <a:effectLst/>
                <a:latin typeface="+mj-lt"/>
              </a:rPr>
              <a:t>​</a:t>
            </a:r>
            <a:br>
              <a:rPr lang="en-GB" i="0" dirty="0">
                <a:solidFill>
                  <a:srgbClr val="15375E"/>
                </a:solidFill>
                <a:effectLst/>
                <a:latin typeface="+mj-lt"/>
              </a:rPr>
            </a:br>
            <a:r>
              <a:rPr lang="en-GB" i="0" u="none" strike="noStrike" dirty="0">
                <a:solidFill>
                  <a:srgbClr val="15375E"/>
                </a:solidFill>
                <a:effectLst/>
                <a:latin typeface="+mj-lt"/>
              </a:rPr>
              <a:t>(NICE TA* recommendation) </a:t>
            </a:r>
            <a:r>
              <a:rPr lang="en-GB" sz="1800" b="0" i="0" u="none" strike="noStrike" dirty="0">
                <a:solidFill>
                  <a:srgbClr val="15375E"/>
                </a:solidFill>
                <a:effectLst/>
                <a:latin typeface="Calibri Light" panose="020F0302020204030204" pitchFamily="34" charset="0"/>
              </a:rPr>
              <a:t> </a:t>
            </a:r>
            <a:endParaRPr lang="en-US" dirty="0">
              <a:solidFill>
                <a:srgbClr val="15375E"/>
              </a:solidFill>
            </a:endParaRPr>
          </a:p>
        </p:txBody>
      </p:sp>
      <p:sp>
        <p:nvSpPr>
          <p:cNvPr id="8" name="Content Placeholder 2">
            <a:extLst>
              <a:ext uri="{FF2B5EF4-FFF2-40B4-BE49-F238E27FC236}">
                <a16:creationId xmlns:a16="http://schemas.microsoft.com/office/drawing/2014/main" id="{2F7F1764-2872-1EEA-AF1C-F3ED967A0CED}"/>
              </a:ext>
            </a:extLst>
          </p:cNvPr>
          <p:cNvSpPr>
            <a:spLocks noGrp="1"/>
          </p:cNvSpPr>
          <p:nvPr/>
        </p:nvSpPr>
        <p:spPr>
          <a:xfrm>
            <a:off x="345280" y="1308955"/>
            <a:ext cx="11501439" cy="46041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30400">
              <a:buNone/>
            </a:pPr>
            <a:r>
              <a:rPr lang="en-GB" sz="1600" dirty="0">
                <a:solidFill>
                  <a:schemeClr val="tx1"/>
                </a:solidFill>
                <a:latin typeface="+mn-lt"/>
              </a:rPr>
              <a:t>Icosapent ethyl is recommended as an option for reducing the risk of cardiovascular events: </a:t>
            </a:r>
          </a:p>
          <a:p>
            <a:pPr marL="0" lvl="1" indent="-230400"/>
            <a:r>
              <a:rPr lang="en-GB" sz="1600" dirty="0">
                <a:solidFill>
                  <a:schemeClr val="tx1"/>
                </a:solidFill>
                <a:latin typeface="+mn-lt"/>
              </a:rPr>
              <a:t>in adults with established CV disease who are taking statins </a:t>
            </a:r>
          </a:p>
          <a:p>
            <a:pPr marL="230188" lvl="1" indent="-230188"/>
            <a:r>
              <a:rPr lang="en-GB" sz="1600" dirty="0">
                <a:solidFill>
                  <a:schemeClr val="tx1"/>
                </a:solidFill>
                <a:latin typeface="+mn-lt"/>
              </a:rPr>
              <a:t>where fasting triglycerides are ≥ 1.7 mmol/litre or above AND  where LDL‑C levels are &gt;1.04 mmol/litre and ≤2.60 mmol/litre</a:t>
            </a:r>
          </a:p>
          <a:p>
            <a:pPr marL="0" indent="-230400">
              <a:buNone/>
            </a:pPr>
            <a:r>
              <a:rPr lang="en-GB" sz="1600" b="1" dirty="0">
                <a:solidFill>
                  <a:schemeClr val="tx1"/>
                </a:solidFill>
                <a:latin typeface="+mn-lt"/>
              </a:rPr>
              <a:t>Dosage</a:t>
            </a:r>
          </a:p>
          <a:p>
            <a:pPr marL="230188" indent="-230188"/>
            <a:r>
              <a:rPr lang="en-GB" sz="1600" dirty="0">
                <a:solidFill>
                  <a:schemeClr val="tx1"/>
                </a:solidFill>
                <a:latin typeface="+mn-lt"/>
              </a:rPr>
              <a:t>The recommended daily oral dose is 4 capsules taken as two 998 mg capsules twice daily. Icosapent should be taken with or after a meal. The capsules should be swallowed whole</a:t>
            </a:r>
          </a:p>
          <a:p>
            <a:pPr marL="0" indent="-230400">
              <a:buNone/>
            </a:pPr>
            <a:r>
              <a:rPr lang="en-GB" sz="1600" b="1" dirty="0">
                <a:solidFill>
                  <a:schemeClr val="tx1"/>
                </a:solidFill>
                <a:latin typeface="+mn-lt"/>
              </a:rPr>
              <a:t>Evidence of effect</a:t>
            </a:r>
          </a:p>
          <a:p>
            <a:pPr marL="230188" indent="-230188"/>
            <a:r>
              <a:rPr lang="en-GB" sz="1600" dirty="0">
                <a:solidFill>
                  <a:schemeClr val="tx1"/>
                </a:solidFill>
                <a:latin typeface="+mn-lt"/>
              </a:rPr>
              <a:t>In the REDUCE-IT study, </a:t>
            </a:r>
            <a:r>
              <a:rPr lang="en-GB" sz="1600" dirty="0" err="1">
                <a:solidFill>
                  <a:schemeClr val="tx1"/>
                </a:solidFill>
                <a:latin typeface="+mn-lt"/>
              </a:rPr>
              <a:t>icosapent</a:t>
            </a:r>
            <a:r>
              <a:rPr lang="en-GB" sz="1600" dirty="0">
                <a:solidFill>
                  <a:schemeClr val="tx1"/>
                </a:solidFill>
                <a:latin typeface="+mn-lt"/>
              </a:rPr>
              <a:t> ethyl lowered triglyceride levels by 18%,  resulting in a 26% reduction in major cardiovascular events (Death, MI, stroke) </a:t>
            </a:r>
          </a:p>
          <a:p>
            <a:pPr marL="0" indent="-230400"/>
            <a:r>
              <a:rPr lang="en-GB" sz="1600" dirty="0">
                <a:solidFill>
                  <a:schemeClr val="tx1"/>
                </a:solidFill>
                <a:latin typeface="+mn-lt"/>
              </a:rPr>
              <a:t>Icosapent ethyl should be used with caution in patients with known hypersensitivity to fish and/or shellfish</a:t>
            </a:r>
          </a:p>
          <a:p>
            <a:pPr marL="0" indent="-230400">
              <a:buNone/>
            </a:pPr>
            <a:r>
              <a:rPr lang="en-GB" sz="1600" b="1" dirty="0">
                <a:solidFill>
                  <a:schemeClr val="tx1"/>
                </a:solidFill>
                <a:latin typeface="+mn-lt"/>
              </a:rPr>
              <a:t>Adverse Reactions</a:t>
            </a:r>
          </a:p>
          <a:p>
            <a:pPr marL="230188" indent="-230188"/>
            <a:r>
              <a:rPr lang="en-GB" sz="1600" dirty="0">
                <a:solidFill>
                  <a:schemeClr val="tx1"/>
                </a:solidFill>
                <a:latin typeface="+mn-lt"/>
              </a:rPr>
              <a:t>The most frequently reported adverse reactions associated with </a:t>
            </a:r>
            <a:r>
              <a:rPr lang="en-GB" sz="1600" dirty="0" err="1">
                <a:solidFill>
                  <a:schemeClr val="tx1"/>
                </a:solidFill>
                <a:latin typeface="+mn-lt"/>
              </a:rPr>
              <a:t>icosapent</a:t>
            </a:r>
            <a:r>
              <a:rPr lang="en-GB" sz="1600" dirty="0">
                <a:solidFill>
                  <a:schemeClr val="tx1"/>
                </a:solidFill>
                <a:latin typeface="+mn-lt"/>
              </a:rPr>
              <a:t> ethyl were bleeding (11.8%), peripheral oedema (7.8%), atrial fibrillation (5.8%), constipation (5.4%), musculoskeletal pain (4.3%), gout (4.3%) and rash (3.0%)</a:t>
            </a:r>
            <a:endParaRPr lang="en-GB" sz="1600" dirty="0">
              <a:latin typeface="+mn-lt"/>
            </a:endParaRPr>
          </a:p>
          <a:p>
            <a:pPr marL="0" indent="-230400">
              <a:buNone/>
            </a:pPr>
            <a:r>
              <a:rPr lang="en-GB" sz="1600" dirty="0">
                <a:solidFill>
                  <a:schemeClr val="tx1"/>
                </a:solidFill>
                <a:latin typeface="+mn-lt"/>
              </a:rPr>
              <a:t>More information on </a:t>
            </a:r>
            <a:r>
              <a:rPr lang="en-GB" sz="1600" dirty="0" err="1">
                <a:solidFill>
                  <a:schemeClr val="tx1"/>
                </a:solidFill>
                <a:latin typeface="+mn-lt"/>
              </a:rPr>
              <a:t>icosapent</a:t>
            </a:r>
            <a:r>
              <a:rPr lang="en-GB" sz="1600" dirty="0">
                <a:solidFill>
                  <a:schemeClr val="tx1"/>
                </a:solidFill>
                <a:latin typeface="+mn-lt"/>
              </a:rPr>
              <a:t> ethyl can be found at: </a:t>
            </a:r>
            <a:r>
              <a:rPr lang="en-GB" sz="1600" b="1" dirty="0">
                <a:solidFill>
                  <a:srgbClr val="15375E"/>
                </a:solidFill>
                <a:latin typeface="+mn-lt"/>
                <a:hlinkClick r:id="rId2">
                  <a:extLst>
                    <a:ext uri="{A12FA001-AC4F-418D-AE19-62706E023703}">
                      <ahyp:hlinkClr xmlns:ahyp="http://schemas.microsoft.com/office/drawing/2018/hyperlinkcolor" val="tx"/>
                    </a:ext>
                  </a:extLst>
                </a:hlinkClick>
              </a:rPr>
              <a:t>https://www.medicines.org.uk/emc/product/12964/smpc</a:t>
            </a:r>
            <a:r>
              <a:rPr lang="en-GB" sz="1600" b="1" dirty="0">
                <a:solidFill>
                  <a:srgbClr val="15375E"/>
                </a:solidFill>
                <a:latin typeface="+mn-lt"/>
              </a:rPr>
              <a:t> </a:t>
            </a:r>
          </a:p>
          <a:p>
            <a:pPr marL="0" indent="0">
              <a:lnSpc>
                <a:spcPct val="100000"/>
              </a:lnSpc>
              <a:buNone/>
            </a:pPr>
            <a:endParaRPr lang="en-GB" sz="1800" dirty="0">
              <a:latin typeface="+mn-lt"/>
            </a:endParaRPr>
          </a:p>
          <a:p>
            <a:pPr>
              <a:lnSpc>
                <a:spcPct val="100000"/>
              </a:lnSpc>
            </a:pPr>
            <a:endParaRPr lang="en-GB" sz="1800" dirty="0">
              <a:latin typeface="+mn-lt"/>
            </a:endParaRPr>
          </a:p>
          <a:p>
            <a:pPr>
              <a:lnSpc>
                <a:spcPct val="100000"/>
              </a:lnSpc>
            </a:pPr>
            <a:endParaRPr lang="en-GB" sz="1800" dirty="0">
              <a:latin typeface="+mn-lt"/>
            </a:endParaRPr>
          </a:p>
          <a:p>
            <a:pPr>
              <a:lnSpc>
                <a:spcPct val="100000"/>
              </a:lnSpc>
            </a:pPr>
            <a:endParaRPr lang="en-GB" sz="1800" dirty="0">
              <a:latin typeface="+mn-lt"/>
            </a:endParaRPr>
          </a:p>
        </p:txBody>
      </p:sp>
      <p:sp>
        <p:nvSpPr>
          <p:cNvPr id="2" name="TextBox 1">
            <a:extLst>
              <a:ext uri="{FF2B5EF4-FFF2-40B4-BE49-F238E27FC236}">
                <a16:creationId xmlns:a16="http://schemas.microsoft.com/office/drawing/2014/main" id="{83BB97FC-08EA-D723-C060-C6F23AE24CF6}"/>
              </a:ext>
            </a:extLst>
          </p:cNvPr>
          <p:cNvSpPr txBox="1"/>
          <p:nvPr/>
        </p:nvSpPr>
        <p:spPr>
          <a:xfrm>
            <a:off x="8593555" y="6557264"/>
            <a:ext cx="1729540" cy="261610"/>
          </a:xfrm>
          <a:prstGeom prst="rect">
            <a:avLst/>
          </a:prstGeom>
          <a:noFill/>
        </p:spPr>
        <p:txBody>
          <a:bodyPr wrap="square">
            <a:spAutoFit/>
          </a:bodyPr>
          <a:lstStyle/>
          <a:p>
            <a:r>
              <a:rPr lang="en-US" sz="1100" dirty="0"/>
              <a:t>*Technology Appraisal</a:t>
            </a:r>
          </a:p>
        </p:txBody>
      </p:sp>
    </p:spTree>
    <p:extLst>
      <p:ext uri="{BB962C8B-B14F-4D97-AF65-F5344CB8AC3E}">
        <p14:creationId xmlns:p14="http://schemas.microsoft.com/office/powerpoint/2010/main" val="799216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a:xfrm>
            <a:off x="442912" y="230026"/>
            <a:ext cx="11306175" cy="443198"/>
          </a:xfrm>
        </p:spPr>
        <p:txBody>
          <a:bodyPr/>
          <a:lstStyle/>
          <a:p>
            <a:r>
              <a:rPr lang="en-GB" i="0" u="none" strike="noStrike" dirty="0">
                <a:solidFill>
                  <a:srgbClr val="15375E"/>
                </a:solidFill>
                <a:effectLst/>
                <a:latin typeface="+mj-lt"/>
              </a:rPr>
              <a:t>Familial Hypercholesterolaemia – Increasing Detection and Optimising Management</a:t>
            </a:r>
            <a:br>
              <a:rPr lang="en-US" dirty="0">
                <a:solidFill>
                  <a:srgbClr val="002060"/>
                </a:solidFill>
                <a:latin typeface="+mj-lt"/>
              </a:rPr>
            </a:br>
            <a:endParaRPr lang="en-US" dirty="0">
              <a:solidFill>
                <a:srgbClr val="002060"/>
              </a:solidFill>
              <a:latin typeface="+mj-lt"/>
            </a:endParaRPr>
          </a:p>
        </p:txBody>
      </p:sp>
      <p:sp>
        <p:nvSpPr>
          <p:cNvPr id="10" name="Content Placeholder 2">
            <a:extLst>
              <a:ext uri="{FF2B5EF4-FFF2-40B4-BE49-F238E27FC236}">
                <a16:creationId xmlns:a16="http://schemas.microsoft.com/office/drawing/2014/main" id="{7C932D9B-048B-4501-A812-F6297E729833}"/>
              </a:ext>
            </a:extLst>
          </p:cNvPr>
          <p:cNvSpPr txBox="1">
            <a:spLocks/>
          </p:cNvSpPr>
          <p:nvPr/>
        </p:nvSpPr>
        <p:spPr>
          <a:xfrm>
            <a:off x="442912" y="1267781"/>
            <a:ext cx="11431576" cy="4947005"/>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defTabSz="685800">
              <a:buFont typeface="Arial" panose="020B0604020202020204" pitchFamily="34" charset="0"/>
              <a:buNone/>
            </a:pPr>
            <a:r>
              <a:rPr lang="en-GB" sz="1600" b="1" dirty="0">
                <a:ea typeface="+mn-lt"/>
                <a:cs typeface="Calibri Light" panose="020F0302020204030204" pitchFamily="34" charset="0"/>
              </a:rPr>
              <a:t>The UCLPartners FH pathway will help improve identification &amp; management of patients with possible undiagnosed Familial Hypercholesterolaemia (FH).</a:t>
            </a:r>
          </a:p>
          <a:p>
            <a:pPr marL="0" indent="0" defTabSz="685800">
              <a:buFont typeface="Arial" panose="020B0604020202020204" pitchFamily="34" charset="0"/>
              <a:buNone/>
            </a:pPr>
            <a:endParaRPr lang="en-US" sz="1600" b="1" dirty="0">
              <a:cs typeface="Calibri Light" panose="020F0302020204030204" pitchFamily="34" charset="0"/>
            </a:endParaRPr>
          </a:p>
          <a:p>
            <a:pPr marL="285750" indent="-285750" defTabSz="685800">
              <a:buFont typeface="Arial" panose="020B0604020202020204" pitchFamily="34" charset="0"/>
              <a:buChar char="•"/>
            </a:pPr>
            <a:r>
              <a:rPr lang="en-GB" sz="1600" dirty="0">
                <a:ea typeface="+mn-lt"/>
                <a:cs typeface="Calibri Light" panose="020F0302020204030204" pitchFamily="34" charset="0"/>
              </a:rPr>
              <a:t>Currently 92% of people with the condition are estimated to be undiagnosed</a:t>
            </a:r>
          </a:p>
          <a:p>
            <a:pPr marL="285750" indent="-285750" defTabSz="685800">
              <a:buFont typeface="Arial" panose="020B0604020202020204" pitchFamily="34" charset="0"/>
              <a:buChar char="•"/>
            </a:pPr>
            <a:r>
              <a:rPr lang="en-GB" sz="1600" dirty="0">
                <a:ea typeface="+mn-lt"/>
                <a:cs typeface="Calibri Light" panose="020F0302020204030204" pitchFamily="34" charset="0"/>
              </a:rPr>
              <a:t>The </a:t>
            </a:r>
            <a:r>
              <a:rPr lang="en-GB" sz="1600" b="1" dirty="0">
                <a:solidFill>
                  <a:srgbClr val="15375E"/>
                </a:solidFill>
                <a:ea typeface="+mn-lt"/>
                <a:cs typeface="Calibri Light" panose="020F0302020204030204" pitchFamily="34" charset="0"/>
                <a:hlinkClick r:id="" action="ppaction://noaction">
                  <a:extLst>
                    <a:ext uri="{A12FA001-AC4F-418D-AE19-62706E023703}">
                      <ahyp:hlinkClr xmlns:ahyp="http://schemas.microsoft.com/office/drawing/2018/hyperlinkcolor" val="tx"/>
                    </a:ext>
                  </a:extLst>
                </a:hlinkClick>
              </a:rPr>
              <a:t>Simon Broome (SB) criteria </a:t>
            </a:r>
            <a:r>
              <a:rPr lang="en-GB" sz="1600" dirty="0">
                <a:ea typeface="+mn-lt"/>
                <a:cs typeface="Calibri Light" panose="020F0302020204030204" pitchFamily="34" charset="0"/>
              </a:rPr>
              <a:t>can be used to determine if a patient with high cholesterol needs genetic testing</a:t>
            </a:r>
          </a:p>
          <a:p>
            <a:pPr defTabSz="685800"/>
            <a:endParaRPr lang="en-GB" sz="1600" dirty="0">
              <a:ea typeface="+mn-lt"/>
              <a:cs typeface="Calibri Light" panose="020F0302020204030204" pitchFamily="34" charset="0"/>
            </a:endParaRPr>
          </a:p>
          <a:p>
            <a:pPr defTabSz="685800"/>
            <a:r>
              <a:rPr lang="en-GB" sz="1600" dirty="0">
                <a:ea typeface="+mn-lt"/>
                <a:cs typeface="Calibri Light" panose="020F0302020204030204" pitchFamily="34" charset="0"/>
              </a:rPr>
              <a:t>This pathway automates and simplifies this process and offers a pragmatic solution to case-finding:</a:t>
            </a:r>
            <a:endParaRPr lang="en-GB" sz="1600" dirty="0">
              <a:cs typeface="Calibri Light" panose="020F0302020204030204" pitchFamily="34" charset="0"/>
            </a:endParaRPr>
          </a:p>
          <a:p>
            <a:pPr marL="457200" indent="-457200" defTabSz="685800">
              <a:buFont typeface="Arial" panose="020B0604020202020204" pitchFamily="34" charset="0"/>
              <a:buAutoNum type="arabicPeriod"/>
            </a:pPr>
            <a:r>
              <a:rPr lang="en-GB" sz="1600" dirty="0">
                <a:ea typeface="+mn-lt"/>
                <a:cs typeface="Calibri Light" panose="020F0302020204030204" pitchFamily="34" charset="0"/>
              </a:rPr>
              <a:t>Searches identify patients with a high cholesterol above the </a:t>
            </a:r>
            <a:r>
              <a:rPr lang="en-GB" sz="1600" b="1" dirty="0">
                <a:solidFill>
                  <a:srgbClr val="15375E"/>
                </a:solidFill>
                <a:ea typeface="+mn-lt"/>
                <a:cs typeface="Calibri Light" panose="020F0302020204030204" pitchFamily="34" charset="0"/>
                <a:hlinkClick r:id="rId2">
                  <a:extLst>
                    <a:ext uri="{A12FA001-AC4F-418D-AE19-62706E023703}">
                      <ahyp:hlinkClr xmlns:ahyp="http://schemas.microsoft.com/office/drawing/2018/hyperlinkcolor" val="tx"/>
                    </a:ext>
                  </a:extLst>
                </a:hlinkClick>
              </a:rPr>
              <a:t>NICE recommended (CG71)</a:t>
            </a:r>
            <a:r>
              <a:rPr lang="en-GB" sz="1600" b="1" dirty="0">
                <a:solidFill>
                  <a:srgbClr val="15375E"/>
                </a:solidFill>
                <a:ea typeface="+mn-lt"/>
                <a:cs typeface="Calibri Light" panose="020F0302020204030204" pitchFamily="34" charset="0"/>
              </a:rPr>
              <a:t> </a:t>
            </a:r>
            <a:r>
              <a:rPr lang="en-GB" sz="1600" dirty="0">
                <a:ea typeface="+mn-lt"/>
                <a:cs typeface="Calibri Light" panose="020F0302020204030204" pitchFamily="34" charset="0"/>
              </a:rPr>
              <a:t>thresholds.</a:t>
            </a:r>
            <a:endParaRPr lang="en-GB" sz="1600" dirty="0">
              <a:cs typeface="Calibri Light" panose="020F0302020204030204" pitchFamily="34" charset="0"/>
            </a:endParaRPr>
          </a:p>
          <a:p>
            <a:pPr marL="457200" indent="-457200" defTabSz="685800">
              <a:buFont typeface="Arial" panose="020B0604020202020204" pitchFamily="34" charset="0"/>
              <a:buAutoNum type="arabicPeriod"/>
            </a:pPr>
            <a:r>
              <a:rPr lang="en-GB" sz="1600" dirty="0">
                <a:ea typeface="+mn-lt"/>
                <a:cs typeface="Calibri Light" panose="020F0302020204030204" pitchFamily="34" charset="0"/>
              </a:rPr>
              <a:t>A Healthcare Assistant (HCA) or other team member then arranges fasting lipids plus renal, liver, thyroid and HbA1c to identify possible secondary causes of raised lipids. Cholesterol levels should then be re-checked after secondary causes are managed.</a:t>
            </a:r>
          </a:p>
          <a:p>
            <a:pPr marL="457200" indent="-457200" defTabSz="685800">
              <a:buFont typeface="Arial" panose="020B0604020202020204" pitchFamily="34" charset="0"/>
              <a:buAutoNum type="arabicPeriod"/>
            </a:pPr>
            <a:r>
              <a:rPr lang="en-GB" sz="1600" dirty="0">
                <a:ea typeface="+mn-lt"/>
                <a:cs typeface="Calibri Light" panose="020F0302020204030204" pitchFamily="34" charset="0"/>
              </a:rPr>
              <a:t>If the triglycerides are below 2.3mmol/l, a simplified </a:t>
            </a:r>
            <a:r>
              <a:rPr lang="en-GB" sz="1600" b="1" dirty="0">
                <a:solidFill>
                  <a:srgbClr val="15375E"/>
                </a:solidFill>
                <a:ea typeface="+mn-lt"/>
                <a:cs typeface="Calibri Light" panose="020F0302020204030204" pitchFamily="34" charset="0"/>
                <a:hlinkClick r:id="rId3" action="ppaction://hlinksldjump">
                  <a:extLst>
                    <a:ext uri="{A12FA001-AC4F-418D-AE19-62706E023703}">
                      <ahyp:hlinkClr xmlns:ahyp="http://schemas.microsoft.com/office/drawing/2018/hyperlinkcolor" val="tx"/>
                    </a:ext>
                  </a:extLst>
                </a:hlinkClick>
              </a:rPr>
              <a:t>family history questionnaire</a:t>
            </a:r>
            <a:r>
              <a:rPr lang="en-GB" sz="1600" b="1" dirty="0">
                <a:solidFill>
                  <a:srgbClr val="15375E"/>
                </a:solidFill>
                <a:ea typeface="+mn-lt"/>
                <a:cs typeface="Calibri Light" panose="020F0302020204030204" pitchFamily="34" charset="0"/>
              </a:rPr>
              <a:t> </a:t>
            </a:r>
            <a:r>
              <a:rPr lang="en-GB" sz="1600" dirty="0">
                <a:ea typeface="+mn-lt"/>
                <a:cs typeface="Calibri Light" panose="020F0302020204030204" pitchFamily="34" charset="0"/>
              </a:rPr>
              <a:t>can be texted to the patient, with interpretation checked by the HCA. If family history of early CHD is positive, the Simon Broome criteria for genetic testing are met.</a:t>
            </a:r>
            <a:endParaRPr lang="en-GB" sz="1600" dirty="0">
              <a:cs typeface="Calibri Light" panose="020F0302020204030204" pitchFamily="34" charset="0"/>
            </a:endParaRPr>
          </a:p>
          <a:p>
            <a:pPr marL="457200" indent="-457200">
              <a:buFont typeface="Arial" panose="020B0604020202020204" pitchFamily="34" charset="0"/>
              <a:buAutoNum type="arabicPeriod"/>
            </a:pPr>
            <a:r>
              <a:rPr lang="en-GB" sz="1600" dirty="0">
                <a:ea typeface="+mn-lt"/>
                <a:cs typeface="Calibri Light" panose="020F0302020204030204" pitchFamily="34" charset="0"/>
              </a:rPr>
              <a:t>If family history is negative, the patient should be assessed for tendon xanthomata (TX). This service could be provided across a PCN or CCG by a trained pharmacist or nurse. If TX are present, the Simon Broome criteria for genetic testing are met. </a:t>
            </a:r>
          </a:p>
          <a:p>
            <a:pPr marL="457200" indent="-457200">
              <a:buFont typeface="Arial" panose="020B0604020202020204" pitchFamily="34" charset="0"/>
              <a:buAutoNum type="arabicPeriod"/>
            </a:pPr>
            <a:r>
              <a:rPr lang="en-GB" sz="1600" dirty="0">
                <a:ea typeface="+mn-lt"/>
                <a:cs typeface="Calibri Light" panose="020F0302020204030204" pitchFamily="34" charset="0"/>
              </a:rPr>
              <a:t>For patients in whom Simon Broom criteria are met and for those with known (coded) FH, a </a:t>
            </a:r>
            <a:r>
              <a:rPr lang="en-GB" sz="1600" b="1" dirty="0">
                <a:solidFill>
                  <a:srgbClr val="15375E"/>
                </a:solidFill>
                <a:ea typeface="+mn-lt"/>
                <a:cs typeface="Calibri Light" panose="020F0302020204030204" pitchFamily="34" charset="0"/>
                <a:hlinkClick r:id="rId4" action="ppaction://hlinksldjump">
                  <a:extLst>
                    <a:ext uri="{A12FA001-AC4F-418D-AE19-62706E023703}">
                      <ahyp:hlinkClr xmlns:ahyp="http://schemas.microsoft.com/office/drawing/2018/hyperlinkcolor" val="tx"/>
                    </a:ext>
                  </a:extLst>
                </a:hlinkClick>
              </a:rPr>
              <a:t>desktop review</a:t>
            </a:r>
            <a:r>
              <a:rPr lang="en-GB" sz="1600" b="1" dirty="0">
                <a:solidFill>
                  <a:srgbClr val="15375E"/>
                </a:solidFill>
                <a:ea typeface="+mn-lt"/>
                <a:cs typeface="Calibri Light" panose="020F0302020204030204" pitchFamily="34" charset="0"/>
              </a:rPr>
              <a:t> </a:t>
            </a:r>
            <a:r>
              <a:rPr lang="en-GB" sz="1600" dirty="0">
                <a:ea typeface="+mn-lt"/>
                <a:cs typeface="Calibri Light" panose="020F0302020204030204" pitchFamily="34" charset="0"/>
              </a:rPr>
              <a:t>is conducted by a trained pharmacist or nurse to check results and coding, exclude secondary causes for the elevated lipid levels and referral to specialist service for assessment and genetic testing.</a:t>
            </a:r>
            <a:endParaRPr lang="en-GB" sz="1600" dirty="0">
              <a:cs typeface="Calibri Light" panose="020F0302020204030204" pitchFamily="34" charset="0"/>
            </a:endParaRPr>
          </a:p>
          <a:p>
            <a:pPr marL="0" indent="0">
              <a:buFont typeface="Arial" panose="020B0604020202020204" pitchFamily="34" charset="0"/>
              <a:buNone/>
            </a:pPr>
            <a:endParaRPr lang="en-GB" sz="1800" dirty="0">
              <a:cs typeface="Calibri Light" panose="020F0302020204030204" pitchFamily="34" charset="0"/>
            </a:endParaRPr>
          </a:p>
        </p:txBody>
      </p:sp>
    </p:spTree>
    <p:extLst>
      <p:ext uri="{BB962C8B-B14F-4D97-AF65-F5344CB8AC3E}">
        <p14:creationId xmlns:p14="http://schemas.microsoft.com/office/powerpoint/2010/main" val="2386000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2DF60-B5B0-EE3A-6B21-C462C9EAF179}"/>
            </a:ext>
          </a:extLst>
        </p:cNvPr>
        <p:cNvGrpSpPr/>
        <p:nvPr/>
      </p:nvGrpSpPr>
      <p:grpSpPr>
        <a:xfrm>
          <a:off x="0" y="0"/>
          <a:ext cx="0" cy="0"/>
          <a:chOff x="0" y="0"/>
          <a:chExt cx="0" cy="0"/>
        </a:xfrm>
      </p:grpSpPr>
      <p:pic>
        <p:nvPicPr>
          <p:cNvPr id="2" name="Picture 2" descr="Why conspiracy theories on coronavirus have spread so quickly - Vox">
            <a:extLst>
              <a:ext uri="{FF2B5EF4-FFF2-40B4-BE49-F238E27FC236}">
                <a16:creationId xmlns:a16="http://schemas.microsoft.com/office/drawing/2014/main" id="{11B45F76-32CC-0E80-A6A2-08656CF46B23}"/>
              </a:ext>
            </a:extLst>
          </p:cNvPr>
          <p:cNvPicPr>
            <a:picLocks noChangeAspect="1" noChangeArrowheads="1"/>
          </p:cNvPicPr>
          <p:nvPr/>
        </p:nvPicPr>
        <p:blipFill rotWithShape="1">
          <a:blip r:embed="rId2" cstate="email">
            <a:alphaModFix amt="11000"/>
            <a:extLst>
              <a:ext uri="{28A0092B-C50C-407E-A947-70E740481C1C}">
                <a14:useLocalDpi xmlns:a14="http://schemas.microsoft.com/office/drawing/2010/main"/>
              </a:ext>
            </a:extLst>
          </a:blip>
          <a:srcRect/>
          <a:stretch/>
        </p:blipFill>
        <p:spPr bwMode="auto">
          <a:xfrm>
            <a:off x="0" y="1182848"/>
            <a:ext cx="12195059" cy="567515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7EE0D807-AE75-7564-9C09-7F4980E9D946}"/>
              </a:ext>
            </a:extLst>
          </p:cNvPr>
          <p:cNvSpPr>
            <a:spLocks noGrp="1"/>
          </p:cNvSpPr>
          <p:nvPr>
            <p:ph type="title"/>
          </p:nvPr>
        </p:nvSpPr>
        <p:spPr>
          <a:xfrm>
            <a:off x="330381" y="194431"/>
            <a:ext cx="11388361" cy="443198"/>
          </a:xfrm>
        </p:spPr>
        <p:txBody>
          <a:bodyPr/>
          <a:lstStyle/>
          <a:p>
            <a:r>
              <a:rPr lang="en-GB" i="0" u="none" strike="noStrike" dirty="0">
                <a:solidFill>
                  <a:srgbClr val="15375E"/>
                </a:solidFill>
                <a:effectLst/>
                <a:latin typeface="+mj-lt"/>
              </a:rPr>
              <a:t>The Challenge of Long-Term Condition Management in Primary Care</a:t>
            </a:r>
            <a:r>
              <a:rPr lang="en-GB" i="0" dirty="0">
                <a:solidFill>
                  <a:srgbClr val="15375E"/>
                </a:solidFill>
                <a:effectLst/>
                <a:latin typeface="+mj-lt"/>
              </a:rPr>
              <a:t>​</a:t>
            </a:r>
            <a:br>
              <a:rPr lang="en-GB" sz="1800" b="0" i="0" dirty="0">
                <a:solidFill>
                  <a:srgbClr val="15375E"/>
                </a:solidFill>
                <a:effectLst/>
                <a:latin typeface="+mj-lt"/>
              </a:rPr>
            </a:br>
            <a:endParaRPr lang="en-US" dirty="0">
              <a:solidFill>
                <a:srgbClr val="15375E"/>
              </a:solidFill>
              <a:latin typeface="+mj-lt"/>
            </a:endParaRPr>
          </a:p>
        </p:txBody>
      </p:sp>
      <p:sp>
        <p:nvSpPr>
          <p:cNvPr id="11" name="Content Placeholder 10">
            <a:extLst>
              <a:ext uri="{FF2B5EF4-FFF2-40B4-BE49-F238E27FC236}">
                <a16:creationId xmlns:a16="http://schemas.microsoft.com/office/drawing/2014/main" id="{003723CE-4F51-F34A-784F-1DFC1D5C354B}"/>
              </a:ext>
            </a:extLst>
          </p:cNvPr>
          <p:cNvSpPr>
            <a:spLocks noGrp="1"/>
          </p:cNvSpPr>
          <p:nvPr>
            <p:ph sz="half" idx="1"/>
          </p:nvPr>
        </p:nvSpPr>
        <p:spPr>
          <a:xfrm>
            <a:off x="447676" y="1304926"/>
            <a:ext cx="5576887" cy="661720"/>
          </a:xfrm>
        </p:spPr>
        <p:txBody>
          <a:bodyPr>
            <a:spAutoFit/>
          </a:bodyPr>
          <a:lstStyle/>
          <a:p>
            <a:endParaRPr lang="en-GB" sz="2000" dirty="0"/>
          </a:p>
          <a:p>
            <a:endParaRPr lang="en-US" dirty="0"/>
          </a:p>
        </p:txBody>
      </p:sp>
      <p:sp>
        <p:nvSpPr>
          <p:cNvPr id="8" name="Rectangle 7">
            <a:extLst>
              <a:ext uri="{FF2B5EF4-FFF2-40B4-BE49-F238E27FC236}">
                <a16:creationId xmlns:a16="http://schemas.microsoft.com/office/drawing/2014/main" id="{03A8C7A1-3BA9-2AD6-6CE0-E2F8233B251D}"/>
              </a:ext>
            </a:extLst>
          </p:cNvPr>
          <p:cNvSpPr/>
          <p:nvPr/>
        </p:nvSpPr>
        <p:spPr>
          <a:xfrm>
            <a:off x="5536734" y="829659"/>
            <a:ext cx="914400" cy="914400"/>
          </a:xfrm>
          <a:prstGeom prst="rect">
            <a:avLst/>
          </a:prstGeom>
          <a:noFill/>
          <a:ln>
            <a:noFill/>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grpSp>
        <p:nvGrpSpPr>
          <p:cNvPr id="9" name="Group 8">
            <a:extLst>
              <a:ext uri="{FF2B5EF4-FFF2-40B4-BE49-F238E27FC236}">
                <a16:creationId xmlns:a16="http://schemas.microsoft.com/office/drawing/2014/main" id="{5B9FD346-DDF1-5C30-92C7-0ECCC90784EA}"/>
              </a:ext>
            </a:extLst>
          </p:cNvPr>
          <p:cNvGrpSpPr/>
          <p:nvPr/>
        </p:nvGrpSpPr>
        <p:grpSpPr>
          <a:xfrm>
            <a:off x="1116263" y="1248412"/>
            <a:ext cx="9816599" cy="4660445"/>
            <a:chOff x="1622175" y="1219236"/>
            <a:chExt cx="9245501" cy="5150246"/>
          </a:xfrm>
        </p:grpSpPr>
        <p:sp>
          <p:nvSpPr>
            <p:cNvPr id="10" name="Freeform: Shape 9">
              <a:extLst>
                <a:ext uri="{FF2B5EF4-FFF2-40B4-BE49-F238E27FC236}">
                  <a16:creationId xmlns:a16="http://schemas.microsoft.com/office/drawing/2014/main" id="{989F5093-AAE4-5E1E-C2B9-362CBE0D225F}"/>
                </a:ext>
              </a:extLst>
            </p:cNvPr>
            <p:cNvSpPr/>
            <p:nvPr/>
          </p:nvSpPr>
          <p:spPr>
            <a:xfrm>
              <a:off x="1622175" y="3018414"/>
              <a:ext cx="9245501" cy="1535872"/>
            </a:xfrm>
            <a:custGeom>
              <a:avLst/>
              <a:gdLst>
                <a:gd name="connsiteX0" fmla="*/ 0 w 9245501"/>
                <a:gd name="connsiteY0" fmla="*/ 171524 h 1715244"/>
                <a:gd name="connsiteX1" fmla="*/ 171524 w 9245501"/>
                <a:gd name="connsiteY1" fmla="*/ 0 h 1715244"/>
                <a:gd name="connsiteX2" fmla="*/ 9073977 w 9245501"/>
                <a:gd name="connsiteY2" fmla="*/ 0 h 1715244"/>
                <a:gd name="connsiteX3" fmla="*/ 9245501 w 9245501"/>
                <a:gd name="connsiteY3" fmla="*/ 171524 h 1715244"/>
                <a:gd name="connsiteX4" fmla="*/ 9245501 w 9245501"/>
                <a:gd name="connsiteY4" fmla="*/ 1543720 h 1715244"/>
                <a:gd name="connsiteX5" fmla="*/ 9073977 w 9245501"/>
                <a:gd name="connsiteY5" fmla="*/ 1715244 h 1715244"/>
                <a:gd name="connsiteX6" fmla="*/ 171524 w 9245501"/>
                <a:gd name="connsiteY6" fmla="*/ 1715244 h 1715244"/>
                <a:gd name="connsiteX7" fmla="*/ 0 w 9245501"/>
                <a:gd name="connsiteY7" fmla="*/ 1543720 h 1715244"/>
                <a:gd name="connsiteX8" fmla="*/ 0 w 9245501"/>
                <a:gd name="connsiteY8" fmla="*/ 171524 h 171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5501" h="1715244">
                  <a:moveTo>
                    <a:pt x="0" y="171524"/>
                  </a:moveTo>
                  <a:cubicBezTo>
                    <a:pt x="0" y="76794"/>
                    <a:pt x="76794" y="0"/>
                    <a:pt x="171524" y="0"/>
                  </a:cubicBezTo>
                  <a:lnTo>
                    <a:pt x="9073977" y="0"/>
                  </a:lnTo>
                  <a:cubicBezTo>
                    <a:pt x="9168707" y="0"/>
                    <a:pt x="9245501" y="76794"/>
                    <a:pt x="9245501" y="171524"/>
                  </a:cubicBezTo>
                  <a:lnTo>
                    <a:pt x="9245501" y="1543720"/>
                  </a:lnTo>
                  <a:cubicBezTo>
                    <a:pt x="9245501" y="1638450"/>
                    <a:pt x="9168707" y="1715244"/>
                    <a:pt x="9073977" y="1715244"/>
                  </a:cubicBezTo>
                  <a:lnTo>
                    <a:pt x="171524" y="1715244"/>
                  </a:lnTo>
                  <a:cubicBezTo>
                    <a:pt x="76794" y="1715244"/>
                    <a:pt x="0" y="1638450"/>
                    <a:pt x="0" y="1543720"/>
                  </a:cubicBezTo>
                  <a:lnTo>
                    <a:pt x="0" y="171524"/>
                  </a:lnTo>
                  <a:close/>
                </a:path>
              </a:pathLst>
            </a:custGeo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p:spPr>
          <p:style>
            <a:lnRef idx="3">
              <a:scrgbClr r="0" g="0" b="0"/>
            </a:lnRef>
            <a:fillRef idx="1">
              <a:scrgbClr r="0" g="0" b="0"/>
            </a:fillRef>
            <a:effectRef idx="1">
              <a:scrgbClr r="0" g="0" b="0"/>
            </a:effectRef>
            <a:fontRef idx="minor">
              <a:schemeClr val="lt1"/>
            </a:fontRef>
          </p:style>
          <p:txBody>
            <a:bodyPr spcFirstLastPara="0" vert="horz" wrap="square" lIns="2162302" tIns="141678" rIns="141679" bIns="141678"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82563" lvl="0" algn="l" defTabSz="1066800">
                <a:lnSpc>
                  <a:spcPct val="90000"/>
                </a:lnSpc>
                <a:spcBef>
                  <a:spcPct val="0"/>
                </a:spcBef>
                <a:spcAft>
                  <a:spcPct val="35000"/>
                </a:spcAft>
                <a:buNone/>
              </a:pPr>
              <a:r>
                <a:rPr lang="en-GB" b="1" i="0" kern="1200" baseline="0" dirty="0">
                  <a:solidFill>
                    <a:sysClr val="window" lastClr="FFFFFF"/>
                  </a:solidFill>
                  <a:ea typeface="+mn-ea"/>
                  <a:cs typeface="+mn-cs"/>
                </a:rPr>
                <a:t>Real World Primary Care:</a:t>
              </a:r>
              <a:endParaRPr lang="en-GB" kern="1200" dirty="0">
                <a:solidFill>
                  <a:sysClr val="window" lastClr="FFFFFF"/>
                </a:solidFill>
                <a:ea typeface="+mn-ea"/>
                <a:cs typeface="+mn-cs"/>
              </a:endParaRPr>
            </a:p>
            <a:p>
              <a:pPr marL="182563" lvl="1" algn="l" defTabSz="844550">
                <a:lnSpc>
                  <a:spcPct val="90000"/>
                </a:lnSpc>
                <a:spcBef>
                  <a:spcPct val="0"/>
                </a:spcBef>
                <a:spcAft>
                  <a:spcPct val="15000"/>
                </a:spcAft>
                <a:buChar char="•"/>
              </a:pPr>
              <a:r>
                <a:rPr lang="en-GB" kern="1200" dirty="0">
                  <a:solidFill>
                    <a:sysClr val="window" lastClr="FFFFFF"/>
                  </a:solidFill>
                  <a:ea typeface="+mn-ea"/>
                  <a:cs typeface="+mn-cs"/>
                </a:rPr>
                <a:t> Complexity, multimorbidity and time pressures</a:t>
              </a:r>
            </a:p>
            <a:p>
              <a:pPr marL="182563" lvl="1" algn="l" defTabSz="844550">
                <a:lnSpc>
                  <a:spcPct val="90000"/>
                </a:lnSpc>
                <a:spcBef>
                  <a:spcPct val="0"/>
                </a:spcBef>
                <a:spcAft>
                  <a:spcPct val="15000"/>
                </a:spcAft>
                <a:buChar char="•"/>
              </a:pPr>
              <a:r>
                <a:rPr lang="en-GB" kern="1200" dirty="0">
                  <a:solidFill>
                    <a:sysClr val="window" lastClr="FFFFFF"/>
                  </a:solidFill>
                  <a:ea typeface="+mn-ea"/>
                  <a:cs typeface="+mn-cs"/>
                </a:rPr>
                <a:t> Soaring demand and shifting priorities</a:t>
              </a:r>
            </a:p>
            <a:p>
              <a:pPr marL="182563" lvl="1" algn="l" defTabSz="844550">
                <a:lnSpc>
                  <a:spcPct val="90000"/>
                </a:lnSpc>
                <a:spcBef>
                  <a:spcPct val="0"/>
                </a:spcBef>
                <a:spcAft>
                  <a:spcPct val="15000"/>
                </a:spcAft>
                <a:buChar char="•"/>
              </a:pPr>
              <a:r>
                <a:rPr lang="en-GB" kern="1200" dirty="0">
                  <a:solidFill>
                    <a:sysClr val="window" lastClr="FFFFFF"/>
                  </a:solidFill>
                  <a:ea typeface="+mn-ea"/>
                  <a:cs typeface="+mn-cs"/>
                </a:rPr>
                <a:t> Winter pressures</a:t>
              </a:r>
            </a:p>
          </p:txBody>
        </p:sp>
        <p:sp>
          <p:nvSpPr>
            <p:cNvPr id="12" name="Rectangle: Rounded Corners 11">
              <a:extLst>
                <a:ext uri="{FF2B5EF4-FFF2-40B4-BE49-F238E27FC236}">
                  <a16:creationId xmlns:a16="http://schemas.microsoft.com/office/drawing/2014/main" id="{CD90DBAB-564E-283C-0163-1A54016190DB}"/>
                </a:ext>
              </a:extLst>
            </p:cNvPr>
            <p:cNvSpPr/>
            <p:nvPr/>
          </p:nvSpPr>
          <p:spPr>
            <a:xfrm>
              <a:off x="1753167" y="3094158"/>
              <a:ext cx="1849100" cy="1372195"/>
            </a:xfrm>
            <a:prstGeom prst="roundRect">
              <a:avLst>
                <a:gd name="adj" fmla="val 10000"/>
              </a:avLst>
            </a:prstGeom>
            <a:blipFill rotWithShape="1">
              <a:blip r:embed="rId3" cstate="email">
                <a:extLst>
                  <a:ext uri="{28A0092B-C50C-407E-A947-70E740481C1C}">
                    <a14:useLocalDpi xmlns:a14="http://schemas.microsoft.com/office/drawing/2010/main"/>
                  </a:ext>
                </a:extLst>
              </a:blip>
              <a:srcRect/>
              <a:stretch>
                <a:fillRect/>
              </a:stretch>
            </a:blipFill>
            <a:ln w="19050" cap="flat" cmpd="sng" algn="ctr">
              <a:solidFill>
                <a:srgbClr val="15375E"/>
              </a:solidFill>
              <a:prstDash val="solid"/>
              <a:miter lim="800000"/>
            </a:ln>
            <a:effectLst/>
          </p:spPr>
          <p:style>
            <a:lnRef idx="3">
              <a:scrgbClr r="0" g="0" b="0"/>
            </a:lnRef>
            <a:fillRef idx="1">
              <a:scrgbClr r="0" g="0" b="0"/>
            </a:fillRef>
            <a:effectRef idx="1">
              <a:scrgbClr r="0" g="0" b="0"/>
            </a:effectRef>
            <a:fontRef idx="minor">
              <a:schemeClr val="lt1">
                <a:hueOff val="0"/>
                <a:satOff val="0"/>
                <a:lumOff val="0"/>
                <a:alphaOff val="0"/>
              </a:schemeClr>
            </a:fontRef>
          </p:style>
          <p:txBody>
            <a:bodyPr/>
            <a:lstStyle>
              <a:defPPr>
                <a:defRPr lang="en-US"/>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en-GB"/>
            </a:p>
          </p:txBody>
        </p:sp>
        <p:sp>
          <p:nvSpPr>
            <p:cNvPr id="13" name="Freeform: Shape 12">
              <a:extLst>
                <a:ext uri="{FF2B5EF4-FFF2-40B4-BE49-F238E27FC236}">
                  <a16:creationId xmlns:a16="http://schemas.microsoft.com/office/drawing/2014/main" id="{A5B97E93-67B4-E7AA-D31B-A765C1055CED}"/>
                </a:ext>
              </a:extLst>
            </p:cNvPr>
            <p:cNvSpPr/>
            <p:nvPr/>
          </p:nvSpPr>
          <p:spPr>
            <a:xfrm>
              <a:off x="1622175" y="4829151"/>
              <a:ext cx="9245501" cy="1540331"/>
            </a:xfrm>
            <a:custGeom>
              <a:avLst/>
              <a:gdLst>
                <a:gd name="connsiteX0" fmla="*/ 0 w 9245501"/>
                <a:gd name="connsiteY0" fmla="*/ 171524 h 1715244"/>
                <a:gd name="connsiteX1" fmla="*/ 171524 w 9245501"/>
                <a:gd name="connsiteY1" fmla="*/ 0 h 1715244"/>
                <a:gd name="connsiteX2" fmla="*/ 9073977 w 9245501"/>
                <a:gd name="connsiteY2" fmla="*/ 0 h 1715244"/>
                <a:gd name="connsiteX3" fmla="*/ 9245501 w 9245501"/>
                <a:gd name="connsiteY3" fmla="*/ 171524 h 1715244"/>
                <a:gd name="connsiteX4" fmla="*/ 9245501 w 9245501"/>
                <a:gd name="connsiteY4" fmla="*/ 1543720 h 1715244"/>
                <a:gd name="connsiteX5" fmla="*/ 9073977 w 9245501"/>
                <a:gd name="connsiteY5" fmla="*/ 1715244 h 1715244"/>
                <a:gd name="connsiteX6" fmla="*/ 171524 w 9245501"/>
                <a:gd name="connsiteY6" fmla="*/ 1715244 h 1715244"/>
                <a:gd name="connsiteX7" fmla="*/ 0 w 9245501"/>
                <a:gd name="connsiteY7" fmla="*/ 1543720 h 1715244"/>
                <a:gd name="connsiteX8" fmla="*/ 0 w 9245501"/>
                <a:gd name="connsiteY8" fmla="*/ 171524 h 171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5501" h="1715244">
                  <a:moveTo>
                    <a:pt x="0" y="171524"/>
                  </a:moveTo>
                  <a:cubicBezTo>
                    <a:pt x="0" y="76794"/>
                    <a:pt x="76794" y="0"/>
                    <a:pt x="171524" y="0"/>
                  </a:cubicBezTo>
                  <a:lnTo>
                    <a:pt x="9073977" y="0"/>
                  </a:lnTo>
                  <a:cubicBezTo>
                    <a:pt x="9168707" y="0"/>
                    <a:pt x="9245501" y="76794"/>
                    <a:pt x="9245501" y="171524"/>
                  </a:cubicBezTo>
                  <a:lnTo>
                    <a:pt x="9245501" y="1543720"/>
                  </a:lnTo>
                  <a:cubicBezTo>
                    <a:pt x="9245501" y="1638450"/>
                    <a:pt x="9168707" y="1715244"/>
                    <a:pt x="9073977" y="1715244"/>
                  </a:cubicBezTo>
                  <a:lnTo>
                    <a:pt x="171524" y="1715244"/>
                  </a:lnTo>
                  <a:cubicBezTo>
                    <a:pt x="76794" y="1715244"/>
                    <a:pt x="0" y="1638450"/>
                    <a:pt x="0" y="1543720"/>
                  </a:cubicBezTo>
                  <a:lnTo>
                    <a:pt x="0" y="171524"/>
                  </a:lnTo>
                  <a:close/>
                </a:path>
              </a:pathLst>
            </a:custGeom>
            <a:solidFill>
              <a:srgbClr val="5B9BD5">
                <a:hueOff val="-3379271"/>
                <a:satOff val="-8710"/>
                <a:lumOff val="-5883"/>
                <a:alphaOff val="0"/>
              </a:srgbClr>
            </a:solidFill>
            <a:ln w="19050" cap="flat" cmpd="sng" algn="ctr">
              <a:solidFill>
                <a:sysClr val="window" lastClr="FFFFFF">
                  <a:hueOff val="0"/>
                  <a:satOff val="0"/>
                  <a:lumOff val="0"/>
                  <a:alphaOff val="0"/>
                </a:sysClr>
              </a:solidFill>
              <a:prstDash val="solid"/>
              <a:miter lim="800000"/>
            </a:ln>
            <a:effectLst/>
          </p:spPr>
          <p:style>
            <a:lnRef idx="3">
              <a:scrgbClr r="0" g="0" b="0"/>
            </a:lnRef>
            <a:fillRef idx="1">
              <a:scrgbClr r="0" g="0" b="0"/>
            </a:fillRef>
            <a:effectRef idx="1">
              <a:scrgbClr r="0" g="0" b="0"/>
            </a:effectRef>
            <a:fontRef idx="minor">
              <a:schemeClr val="lt1"/>
            </a:fontRef>
          </p:style>
          <p:txBody>
            <a:bodyPr spcFirstLastPara="0" vert="horz" wrap="square" lIns="2162302" tIns="141678" rIns="141679" bIns="141678"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82563" lvl="0" algn="l" defTabSz="1066800">
                <a:lnSpc>
                  <a:spcPct val="90000"/>
                </a:lnSpc>
                <a:spcBef>
                  <a:spcPct val="0"/>
                </a:spcBef>
                <a:spcAft>
                  <a:spcPct val="35000"/>
                </a:spcAft>
                <a:buNone/>
              </a:pPr>
              <a:r>
                <a:rPr lang="en-GB" b="1" i="0" kern="1200" baseline="0" dirty="0">
                  <a:solidFill>
                    <a:sysClr val="window" lastClr="FFFFFF"/>
                  </a:solidFill>
                  <a:ea typeface="+mn-ea"/>
                  <a:cs typeface="+mn-cs"/>
                </a:rPr>
                <a:t>Pandemic impact:</a:t>
              </a:r>
              <a:endParaRPr lang="en-GB" kern="1200" dirty="0">
                <a:solidFill>
                  <a:sysClr val="window" lastClr="FFFFFF"/>
                </a:solidFill>
                <a:ea typeface="+mn-ea"/>
                <a:cs typeface="+mn-cs"/>
              </a:endParaRPr>
            </a:p>
            <a:p>
              <a:pPr marL="182563" lvl="1" algn="l" defTabSz="844550">
                <a:lnSpc>
                  <a:spcPct val="90000"/>
                </a:lnSpc>
                <a:spcBef>
                  <a:spcPct val="0"/>
                </a:spcBef>
                <a:spcAft>
                  <a:spcPct val="15000"/>
                </a:spcAft>
                <a:buChar char="•"/>
              </a:pPr>
              <a:r>
                <a:rPr lang="en-GB" kern="1200" dirty="0">
                  <a:solidFill>
                    <a:sysClr val="window" lastClr="FFFFFF"/>
                  </a:solidFill>
                  <a:ea typeface="+mn-ea"/>
                  <a:cs typeface="+mn-cs"/>
                </a:rPr>
                <a:t> Disruption of routine care in long term conditions </a:t>
              </a:r>
            </a:p>
            <a:p>
              <a:pPr marL="182563" lvl="1" algn="l" defTabSz="844550">
                <a:lnSpc>
                  <a:spcPct val="90000"/>
                </a:lnSpc>
                <a:spcBef>
                  <a:spcPct val="0"/>
                </a:spcBef>
                <a:spcAft>
                  <a:spcPct val="15000"/>
                </a:spcAft>
                <a:buChar char="•"/>
              </a:pPr>
              <a:r>
                <a:rPr lang="en-GB" kern="1200" dirty="0">
                  <a:solidFill>
                    <a:sysClr val="window" lastClr="FFFFFF"/>
                  </a:solidFill>
                  <a:ea typeface="+mn-ea"/>
                  <a:cs typeface="+mn-cs"/>
                </a:rPr>
                <a:t> Risk of poorer outcomes for patients and health inequalities</a:t>
              </a:r>
            </a:p>
            <a:p>
              <a:pPr marL="182563" lvl="1" algn="l" defTabSz="844550">
                <a:lnSpc>
                  <a:spcPct val="90000"/>
                </a:lnSpc>
                <a:spcBef>
                  <a:spcPct val="0"/>
                </a:spcBef>
                <a:spcAft>
                  <a:spcPct val="15000"/>
                </a:spcAft>
                <a:buChar char="•"/>
              </a:pPr>
              <a:r>
                <a:rPr lang="en-GB" kern="1200" dirty="0">
                  <a:solidFill>
                    <a:sysClr val="window" lastClr="FFFFFF"/>
                  </a:solidFill>
                  <a:ea typeface="+mn-ea"/>
                  <a:cs typeface="+mn-cs"/>
                </a:rPr>
                <a:t> An increase in health care demand </a:t>
              </a:r>
            </a:p>
          </p:txBody>
        </p:sp>
        <p:sp>
          <p:nvSpPr>
            <p:cNvPr id="14" name="Rectangle: Rounded Corners 13">
              <a:extLst>
                <a:ext uri="{FF2B5EF4-FFF2-40B4-BE49-F238E27FC236}">
                  <a16:creationId xmlns:a16="http://schemas.microsoft.com/office/drawing/2014/main" id="{975F9DBC-3B61-F23D-82E7-6ED3B6A00394}"/>
                </a:ext>
              </a:extLst>
            </p:cNvPr>
            <p:cNvSpPr/>
            <p:nvPr/>
          </p:nvSpPr>
          <p:spPr>
            <a:xfrm>
              <a:off x="1753167" y="4897335"/>
              <a:ext cx="1849100" cy="1372195"/>
            </a:xfrm>
            <a:prstGeom prst="roundRect">
              <a:avLst>
                <a:gd name="adj" fmla="val 10000"/>
              </a:avLst>
            </a:prstGeom>
            <a:blipFill rotWithShape="1">
              <a:blip r:embed="rId4" cstate="email">
                <a:extLst>
                  <a:ext uri="{28A0092B-C50C-407E-A947-70E740481C1C}">
                    <a14:useLocalDpi xmlns:a14="http://schemas.microsoft.com/office/drawing/2010/main"/>
                  </a:ext>
                </a:extLst>
              </a:blip>
              <a:srcRect/>
              <a:stretch>
                <a:fillRect/>
              </a:stretch>
            </a:blipFill>
            <a:ln w="19050" cap="flat" cmpd="sng" algn="ctr">
              <a:solidFill>
                <a:sysClr val="window" lastClr="FFFFFF">
                  <a:hueOff val="0"/>
                  <a:satOff val="0"/>
                  <a:lumOff val="0"/>
                  <a:alphaOff val="0"/>
                </a:sysClr>
              </a:solidFill>
              <a:prstDash val="solid"/>
              <a:miter lim="800000"/>
            </a:ln>
            <a:effectLst/>
          </p:spPr>
          <p:style>
            <a:lnRef idx="3">
              <a:scrgbClr r="0" g="0" b="0"/>
            </a:lnRef>
            <a:fillRef idx="1">
              <a:scrgbClr r="0" g="0" b="0"/>
            </a:fillRef>
            <a:effectRef idx="1">
              <a:scrgbClr r="0" g="0" b="0"/>
            </a:effectRef>
            <a:fontRef idx="minor">
              <a:schemeClr val="lt1">
                <a:hueOff val="0"/>
                <a:satOff val="0"/>
                <a:lumOff val="0"/>
                <a:alphaOff val="0"/>
              </a:schemeClr>
            </a:fontRef>
          </p:style>
          <p:txBody>
            <a:bodyPr/>
            <a:lstStyle>
              <a:defPPr>
                <a:defRPr lang="en-US"/>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en-GB"/>
            </a:p>
          </p:txBody>
        </p:sp>
        <p:sp>
          <p:nvSpPr>
            <p:cNvPr id="15" name="Freeform: Shape 14">
              <a:extLst>
                <a:ext uri="{FF2B5EF4-FFF2-40B4-BE49-F238E27FC236}">
                  <a16:creationId xmlns:a16="http://schemas.microsoft.com/office/drawing/2014/main" id="{83D88537-C702-8713-6282-98980D54FB5F}"/>
                </a:ext>
              </a:extLst>
            </p:cNvPr>
            <p:cNvSpPr/>
            <p:nvPr/>
          </p:nvSpPr>
          <p:spPr>
            <a:xfrm>
              <a:off x="1622175" y="1219236"/>
              <a:ext cx="9245501" cy="1535872"/>
            </a:xfrm>
            <a:custGeom>
              <a:avLst/>
              <a:gdLst>
                <a:gd name="connsiteX0" fmla="*/ 0 w 9245501"/>
                <a:gd name="connsiteY0" fmla="*/ 170368 h 1703683"/>
                <a:gd name="connsiteX1" fmla="*/ 170368 w 9245501"/>
                <a:gd name="connsiteY1" fmla="*/ 0 h 1703683"/>
                <a:gd name="connsiteX2" fmla="*/ 9075133 w 9245501"/>
                <a:gd name="connsiteY2" fmla="*/ 0 h 1703683"/>
                <a:gd name="connsiteX3" fmla="*/ 9245501 w 9245501"/>
                <a:gd name="connsiteY3" fmla="*/ 170368 h 1703683"/>
                <a:gd name="connsiteX4" fmla="*/ 9245501 w 9245501"/>
                <a:gd name="connsiteY4" fmla="*/ 1533315 h 1703683"/>
                <a:gd name="connsiteX5" fmla="*/ 9075133 w 9245501"/>
                <a:gd name="connsiteY5" fmla="*/ 1703683 h 1703683"/>
                <a:gd name="connsiteX6" fmla="*/ 170368 w 9245501"/>
                <a:gd name="connsiteY6" fmla="*/ 1703683 h 1703683"/>
                <a:gd name="connsiteX7" fmla="*/ 0 w 9245501"/>
                <a:gd name="connsiteY7" fmla="*/ 1533315 h 1703683"/>
                <a:gd name="connsiteX8" fmla="*/ 0 w 9245501"/>
                <a:gd name="connsiteY8" fmla="*/ 170368 h 170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5501" h="1703683">
                  <a:moveTo>
                    <a:pt x="0" y="170368"/>
                  </a:moveTo>
                  <a:cubicBezTo>
                    <a:pt x="0" y="76276"/>
                    <a:pt x="76276" y="0"/>
                    <a:pt x="170368" y="0"/>
                  </a:cubicBezTo>
                  <a:lnTo>
                    <a:pt x="9075133" y="0"/>
                  </a:lnTo>
                  <a:cubicBezTo>
                    <a:pt x="9169225" y="0"/>
                    <a:pt x="9245501" y="76276"/>
                    <a:pt x="9245501" y="170368"/>
                  </a:cubicBezTo>
                  <a:lnTo>
                    <a:pt x="9245501" y="1533315"/>
                  </a:lnTo>
                  <a:cubicBezTo>
                    <a:pt x="9245501" y="1627407"/>
                    <a:pt x="9169225" y="1703683"/>
                    <a:pt x="9075133" y="1703683"/>
                  </a:cubicBezTo>
                  <a:lnTo>
                    <a:pt x="170368" y="1703683"/>
                  </a:lnTo>
                  <a:cubicBezTo>
                    <a:pt x="76276" y="1703683"/>
                    <a:pt x="0" y="1627407"/>
                    <a:pt x="0" y="1533315"/>
                  </a:cubicBezTo>
                  <a:lnTo>
                    <a:pt x="0" y="170368"/>
                  </a:lnTo>
                  <a:close/>
                </a:path>
              </a:pathLst>
            </a:custGeom>
            <a:solidFill>
              <a:srgbClr val="5B9BD5">
                <a:hueOff val="-6758543"/>
                <a:satOff val="-17419"/>
                <a:lumOff val="-11765"/>
                <a:alphaOff val="0"/>
              </a:srgbClr>
            </a:solidFill>
            <a:ln w="19050" cap="flat" cmpd="sng" algn="ctr">
              <a:solidFill>
                <a:sysClr val="window" lastClr="FFFFFF">
                  <a:hueOff val="0"/>
                  <a:satOff val="0"/>
                  <a:lumOff val="0"/>
                  <a:alphaOff val="0"/>
                </a:sysClr>
              </a:solidFill>
              <a:prstDash val="solid"/>
              <a:miter lim="800000"/>
            </a:ln>
            <a:effectLst/>
          </p:spPr>
          <p:style>
            <a:lnRef idx="3">
              <a:scrgbClr r="0" g="0" b="0"/>
            </a:lnRef>
            <a:fillRef idx="1">
              <a:scrgbClr r="0" g="0" b="0"/>
            </a:fillRef>
            <a:effectRef idx="1">
              <a:scrgbClr r="0" g="0" b="0"/>
            </a:effectRef>
            <a:fontRef idx="minor">
              <a:schemeClr val="lt1"/>
            </a:fontRef>
          </p:style>
          <p:txBody>
            <a:bodyPr spcFirstLastPara="0" vert="horz" wrap="square" lIns="2161963" tIns="141339" rIns="141340" bIns="141339"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82563" lvl="0" algn="l" defTabSz="1066800">
                <a:lnSpc>
                  <a:spcPct val="90000"/>
                </a:lnSpc>
                <a:spcBef>
                  <a:spcPct val="0"/>
                </a:spcBef>
                <a:spcAft>
                  <a:spcPct val="35000"/>
                </a:spcAft>
                <a:buNone/>
              </a:pPr>
              <a:r>
                <a:rPr kumimoji="0" lang="en-GB" b="1" i="0" u="none" strike="noStrike" kern="1200" cap="none" spc="0" normalizeH="0" baseline="0" noProof="0" dirty="0">
                  <a:ln/>
                  <a:solidFill>
                    <a:sysClr val="window" lastClr="FFFFFF"/>
                  </a:solidFill>
                  <a:effectLst/>
                  <a:uLnTx/>
                  <a:uFillTx/>
                  <a:ea typeface="+mn-ea"/>
                  <a:cs typeface="Calibri Light"/>
                </a:rPr>
                <a:t>Historical challenge in long term condition care</a:t>
              </a:r>
              <a:endParaRPr lang="en-GB" kern="1200" dirty="0">
                <a:solidFill>
                  <a:sysClr val="window" lastClr="FFFFFF"/>
                </a:solidFill>
                <a:ea typeface="+mn-ea"/>
                <a:cs typeface="+mn-cs"/>
              </a:endParaRPr>
            </a:p>
            <a:p>
              <a:pPr marL="182563" lvl="1" algn="l" defTabSz="844550">
                <a:lnSpc>
                  <a:spcPct val="90000"/>
                </a:lnSpc>
                <a:spcBef>
                  <a:spcPct val="0"/>
                </a:spcBef>
                <a:spcAft>
                  <a:spcPct val="15000"/>
                </a:spcAft>
                <a:buChar char="•"/>
              </a:pPr>
              <a:r>
                <a:rPr lang="en-GB" kern="1200" dirty="0">
                  <a:solidFill>
                    <a:sysClr val="window" lastClr="FFFFFF"/>
                  </a:solidFill>
                  <a:ea typeface="+mn-ea"/>
                  <a:cs typeface="+mn-cs"/>
                </a:rPr>
                <a:t> Late diagnosis, suboptimal treatment, unwarranted variation</a:t>
              </a:r>
            </a:p>
            <a:p>
              <a:pPr marL="182563" lvl="1" algn="l" defTabSz="844550">
                <a:lnSpc>
                  <a:spcPct val="90000"/>
                </a:lnSpc>
                <a:spcBef>
                  <a:spcPct val="0"/>
                </a:spcBef>
                <a:spcAft>
                  <a:spcPct val="15000"/>
                </a:spcAft>
                <a:buChar char="•"/>
              </a:pPr>
              <a:r>
                <a:rPr lang="en-GB" kern="1200" dirty="0">
                  <a:solidFill>
                    <a:sysClr val="window" lastClr="FFFFFF"/>
                  </a:solidFill>
                  <a:ea typeface="+mn-ea"/>
                  <a:cs typeface="+mn-cs"/>
                </a:rPr>
                <a:t> Lack of self-management support</a:t>
              </a:r>
            </a:p>
            <a:p>
              <a:pPr marL="182563" lvl="1" algn="l" defTabSz="844550">
                <a:lnSpc>
                  <a:spcPct val="90000"/>
                </a:lnSpc>
                <a:spcBef>
                  <a:spcPct val="0"/>
                </a:spcBef>
                <a:spcAft>
                  <a:spcPct val="15000"/>
                </a:spcAft>
                <a:buChar char="•"/>
              </a:pPr>
              <a:r>
                <a:rPr lang="en-US" kern="1200" dirty="0">
                  <a:solidFill>
                    <a:sysClr val="window" lastClr="FFFFFF"/>
                  </a:solidFill>
                  <a:ea typeface="+mn-ea"/>
                  <a:cs typeface="+mn-cs"/>
                </a:rPr>
                <a:t> Holistic care not always provided</a:t>
              </a:r>
              <a:endParaRPr lang="en-GB" kern="1200" dirty="0">
                <a:solidFill>
                  <a:sysClr val="window" lastClr="FFFFFF"/>
                </a:solidFill>
                <a:ea typeface="+mn-ea"/>
                <a:cs typeface="+mn-cs"/>
              </a:endParaRPr>
            </a:p>
          </p:txBody>
        </p:sp>
        <p:sp>
          <p:nvSpPr>
            <p:cNvPr id="16" name="Rectangle: Rounded Corners 15">
              <a:extLst>
                <a:ext uri="{FF2B5EF4-FFF2-40B4-BE49-F238E27FC236}">
                  <a16:creationId xmlns:a16="http://schemas.microsoft.com/office/drawing/2014/main" id="{4BDB32FA-6262-0FC8-2EC2-36A6CAF784C4}"/>
                </a:ext>
              </a:extLst>
            </p:cNvPr>
            <p:cNvSpPr/>
            <p:nvPr/>
          </p:nvSpPr>
          <p:spPr>
            <a:xfrm>
              <a:off x="1753167" y="1283421"/>
              <a:ext cx="1849100" cy="1372195"/>
            </a:xfrm>
            <a:prstGeom prst="roundRect">
              <a:avLst>
                <a:gd name="adj" fmla="val 10000"/>
              </a:avLst>
            </a:prstGeom>
            <a:blipFill rotWithShape="1">
              <a:blip r:embed="rId5" cstate="email">
                <a:extLst>
                  <a:ext uri="{28A0092B-C50C-407E-A947-70E740481C1C}">
                    <a14:useLocalDpi xmlns:a14="http://schemas.microsoft.com/office/drawing/2010/main"/>
                  </a:ext>
                </a:extLst>
              </a:blip>
              <a:srcRect/>
              <a:stretch>
                <a:fillRect/>
              </a:stretch>
            </a:blipFill>
            <a:ln w="19050" cap="flat" cmpd="sng" algn="ctr">
              <a:solidFill>
                <a:srgbClr val="A4CD39"/>
              </a:solidFill>
              <a:prstDash val="solid"/>
              <a:miter lim="800000"/>
            </a:ln>
            <a:effectLst/>
          </p:spPr>
          <p:style>
            <a:lnRef idx="3">
              <a:scrgbClr r="0" g="0" b="0"/>
            </a:lnRef>
            <a:fillRef idx="1">
              <a:scrgbClr r="0" g="0" b="0"/>
            </a:fillRef>
            <a:effectRef idx="1">
              <a:scrgbClr r="0" g="0" b="0"/>
            </a:effectRef>
            <a:fontRef idx="minor">
              <a:schemeClr val="lt1">
                <a:hueOff val="0"/>
                <a:satOff val="0"/>
                <a:lumOff val="0"/>
                <a:alphaOff val="0"/>
              </a:schemeClr>
            </a:fontRef>
          </p:style>
          <p:txBody>
            <a:bodyPr/>
            <a:lstStyle>
              <a:defPPr>
                <a:defRPr lang="en-US"/>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en-GB"/>
            </a:p>
          </p:txBody>
        </p:sp>
      </p:grpSp>
    </p:spTree>
    <p:extLst>
      <p:ext uri="{BB962C8B-B14F-4D97-AF65-F5344CB8AC3E}">
        <p14:creationId xmlns:p14="http://schemas.microsoft.com/office/powerpoint/2010/main" val="3875283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a:xfrm>
            <a:off x="442913" y="272161"/>
            <a:ext cx="11306175" cy="443198"/>
          </a:xfrm>
        </p:spPr>
        <p:txBody>
          <a:bodyPr/>
          <a:lstStyle/>
          <a:p>
            <a:r>
              <a:rPr lang="en-US" dirty="0">
                <a:solidFill>
                  <a:srgbClr val="15375E"/>
                </a:solidFill>
              </a:rPr>
              <a:t>Familial </a:t>
            </a:r>
            <a:r>
              <a:rPr lang="en-US" dirty="0" err="1">
                <a:solidFill>
                  <a:srgbClr val="15375E"/>
                </a:solidFill>
              </a:rPr>
              <a:t>Hypercholesterolaemia</a:t>
            </a:r>
            <a:r>
              <a:rPr lang="en-US" dirty="0">
                <a:solidFill>
                  <a:srgbClr val="15375E"/>
                </a:solidFill>
              </a:rPr>
              <a:t> Pathway</a:t>
            </a:r>
          </a:p>
        </p:txBody>
      </p:sp>
      <p:pic>
        <p:nvPicPr>
          <p:cNvPr id="2" name="Picture 1">
            <a:extLst>
              <a:ext uri="{FF2B5EF4-FFF2-40B4-BE49-F238E27FC236}">
                <a16:creationId xmlns:a16="http://schemas.microsoft.com/office/drawing/2014/main" id="{FA4BCAF4-25B2-3F6B-BD83-CA57D8860E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2914" y="770811"/>
            <a:ext cx="11306174" cy="6087189"/>
          </a:xfrm>
          <a:prstGeom prst="rect">
            <a:avLst/>
          </a:prstGeom>
        </p:spPr>
      </p:pic>
    </p:spTree>
    <p:extLst>
      <p:ext uri="{BB962C8B-B14F-4D97-AF65-F5344CB8AC3E}">
        <p14:creationId xmlns:p14="http://schemas.microsoft.com/office/powerpoint/2010/main" val="1209660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a:xfrm>
            <a:off x="442912" y="350304"/>
            <a:ext cx="11306175" cy="443198"/>
          </a:xfrm>
        </p:spPr>
        <p:txBody>
          <a:bodyPr/>
          <a:lstStyle/>
          <a:p>
            <a:r>
              <a:rPr lang="en-GB" i="0" u="none" strike="noStrike" dirty="0">
                <a:solidFill>
                  <a:srgbClr val="15375E"/>
                </a:solidFill>
                <a:effectLst/>
                <a:latin typeface="+mj-lt"/>
              </a:rPr>
              <a:t>Familial Hypercholesterolaemia </a:t>
            </a:r>
            <a:br>
              <a:rPr lang="en-GB" i="0" u="none" strike="noStrike" dirty="0">
                <a:solidFill>
                  <a:srgbClr val="15375E"/>
                </a:solidFill>
                <a:effectLst/>
                <a:latin typeface="+mj-lt"/>
              </a:rPr>
            </a:br>
            <a:r>
              <a:rPr lang="en-GB" i="0" u="none" strike="noStrike" dirty="0">
                <a:solidFill>
                  <a:srgbClr val="15375E"/>
                </a:solidFill>
                <a:effectLst/>
                <a:latin typeface="+mj-lt"/>
              </a:rPr>
              <a:t>Family History Questionnaire</a:t>
            </a:r>
            <a:endParaRPr lang="en-US" dirty="0">
              <a:solidFill>
                <a:srgbClr val="15375E"/>
              </a:solidFill>
              <a:latin typeface="+mj-lt"/>
            </a:endParaRPr>
          </a:p>
        </p:txBody>
      </p:sp>
      <p:sp>
        <p:nvSpPr>
          <p:cNvPr id="8" name="TextBox 13">
            <a:extLst>
              <a:ext uri="{FF2B5EF4-FFF2-40B4-BE49-F238E27FC236}">
                <a16:creationId xmlns:a16="http://schemas.microsoft.com/office/drawing/2014/main" id="{2DA4B6A6-1D6D-4ABB-A458-6CBE99855D93}"/>
              </a:ext>
            </a:extLst>
          </p:cNvPr>
          <p:cNvSpPr txBox="1"/>
          <p:nvPr/>
        </p:nvSpPr>
        <p:spPr>
          <a:xfrm>
            <a:off x="442912" y="1474857"/>
            <a:ext cx="11163670"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i="1" dirty="0">
                <a:ea typeface="+mn-lt"/>
                <a:cs typeface="Calibri Light" panose="020F0302020204030204" pitchFamily="34" charset="0"/>
              </a:rPr>
              <a:t>We have reviewed your cholesterol results and would like some information on your family history to help inform your treatment. Please answer the following questions:</a:t>
            </a:r>
          </a:p>
        </p:txBody>
      </p:sp>
      <p:sp>
        <p:nvSpPr>
          <p:cNvPr id="9" name="Rectangle: Rounded Corners 8">
            <a:extLst>
              <a:ext uri="{FF2B5EF4-FFF2-40B4-BE49-F238E27FC236}">
                <a16:creationId xmlns:a16="http://schemas.microsoft.com/office/drawing/2014/main" id="{D2930308-2DBE-C355-69B4-821DEA0E9A64}"/>
              </a:ext>
            </a:extLst>
          </p:cNvPr>
          <p:cNvSpPr/>
          <p:nvPr/>
        </p:nvSpPr>
        <p:spPr>
          <a:xfrm>
            <a:off x="442912" y="2441018"/>
            <a:ext cx="11306175" cy="707886"/>
          </a:xfrm>
          <a:prstGeom prst="roundRect">
            <a:avLst>
              <a:gd name="adj" fmla="val 1667"/>
            </a:avLst>
          </a:prstGeom>
          <a:solidFill>
            <a:srgbClr val="1537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600" b="1" dirty="0">
                <a:ea typeface="+mn-lt"/>
                <a:cs typeface="Calibri Light" panose="020F0302020204030204" pitchFamily="34" charset="0"/>
              </a:rPr>
              <a:t>1. Have any of your first-degree blood relatives (mother, father, brother or sister) had a heart attack under the age of 60? Yes/no</a:t>
            </a:r>
            <a:endParaRPr lang="en-GB" sz="1600" b="1" dirty="0"/>
          </a:p>
        </p:txBody>
      </p:sp>
      <p:sp>
        <p:nvSpPr>
          <p:cNvPr id="10" name="Rectangle: Rounded Corners 9">
            <a:extLst>
              <a:ext uri="{FF2B5EF4-FFF2-40B4-BE49-F238E27FC236}">
                <a16:creationId xmlns:a16="http://schemas.microsoft.com/office/drawing/2014/main" id="{03BE563F-9C0E-73EF-115D-02952AB7C54C}"/>
              </a:ext>
            </a:extLst>
          </p:cNvPr>
          <p:cNvSpPr/>
          <p:nvPr/>
        </p:nvSpPr>
        <p:spPr>
          <a:xfrm>
            <a:off x="442913" y="3148904"/>
            <a:ext cx="11306174" cy="757572"/>
          </a:xfrm>
          <a:prstGeom prst="roundRect">
            <a:avLst>
              <a:gd name="adj" fmla="val 3714"/>
            </a:avLst>
          </a:prstGeom>
          <a:noFill/>
          <a:ln>
            <a:solidFill>
              <a:srgbClr val="1537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defRPr/>
            </a:pPr>
            <a:r>
              <a:rPr lang="en-GB" sz="1600" b="1" dirty="0">
                <a:solidFill>
                  <a:schemeClr val="tx1"/>
                </a:solidFill>
                <a:ea typeface="+mn-lt"/>
                <a:cs typeface="Calibri Light" panose="020F0302020204030204" pitchFamily="34" charset="0"/>
              </a:rPr>
              <a:t>If Yes</a:t>
            </a:r>
            <a:r>
              <a:rPr lang="en-GB" sz="1600" dirty="0">
                <a:solidFill>
                  <a:schemeClr val="tx1"/>
                </a:solidFill>
                <a:ea typeface="+mn-lt"/>
                <a:cs typeface="Calibri Light" panose="020F0302020204030204" pitchFamily="34" charset="0"/>
              </a:rPr>
              <a:t>, which relative (how they are related to you) and how old were they when they had the heart attack?</a:t>
            </a:r>
            <a:endParaRPr lang="en-GB" sz="1600" dirty="0">
              <a:solidFill>
                <a:schemeClr val="tx1"/>
              </a:solidFill>
              <a:cs typeface="Calibri Light" panose="020F0302020204030204" pitchFamily="34" charset="0"/>
            </a:endParaRPr>
          </a:p>
        </p:txBody>
      </p:sp>
      <p:sp>
        <p:nvSpPr>
          <p:cNvPr id="12" name="Rectangle: Rounded Corners 11">
            <a:extLst>
              <a:ext uri="{FF2B5EF4-FFF2-40B4-BE49-F238E27FC236}">
                <a16:creationId xmlns:a16="http://schemas.microsoft.com/office/drawing/2014/main" id="{10F4DC14-A523-E2B4-46A6-716FBC3E69DD}"/>
              </a:ext>
            </a:extLst>
          </p:cNvPr>
          <p:cNvSpPr/>
          <p:nvPr/>
        </p:nvSpPr>
        <p:spPr>
          <a:xfrm>
            <a:off x="442911" y="4235576"/>
            <a:ext cx="11306174" cy="757572"/>
          </a:xfrm>
          <a:prstGeom prst="roundRect">
            <a:avLst>
              <a:gd name="adj" fmla="val 667"/>
            </a:avLst>
          </a:prstGeom>
          <a:solidFill>
            <a:srgbClr val="15375E"/>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1600" b="1" dirty="0">
                <a:ea typeface="+mn-lt"/>
                <a:cs typeface="Calibri Light" panose="020F0302020204030204" pitchFamily="34" charset="0"/>
              </a:rPr>
              <a:t>2. Have any of your second-degree blood relatives (grandparents, aunts, uncles, nephews, nieces and half-brothers and half-sisters) had a heart attack aged 50 or under?    Yes/no     </a:t>
            </a:r>
            <a:endParaRPr lang="en-GB" sz="1600" b="1" dirty="0">
              <a:cs typeface="Calibri Light" panose="020F0302020204030204" pitchFamily="34" charset="0"/>
            </a:endParaRPr>
          </a:p>
        </p:txBody>
      </p:sp>
      <p:sp>
        <p:nvSpPr>
          <p:cNvPr id="13" name="Rectangle: Rounded Corners 12">
            <a:extLst>
              <a:ext uri="{FF2B5EF4-FFF2-40B4-BE49-F238E27FC236}">
                <a16:creationId xmlns:a16="http://schemas.microsoft.com/office/drawing/2014/main" id="{4ED00D4A-DF91-A1F9-D280-BD3CBA9110BF}"/>
              </a:ext>
            </a:extLst>
          </p:cNvPr>
          <p:cNvSpPr/>
          <p:nvPr/>
        </p:nvSpPr>
        <p:spPr>
          <a:xfrm>
            <a:off x="442910" y="4993148"/>
            <a:ext cx="11306173" cy="902954"/>
          </a:xfrm>
          <a:prstGeom prst="roundRect">
            <a:avLst>
              <a:gd name="adj" fmla="val 3714"/>
            </a:avLst>
          </a:prstGeom>
          <a:noFill/>
          <a:ln>
            <a:solidFill>
              <a:srgbClr val="1537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defRPr/>
            </a:pPr>
            <a:r>
              <a:rPr lang="en-GB" sz="1600" b="1" dirty="0">
                <a:solidFill>
                  <a:schemeClr val="tx1"/>
                </a:solidFill>
                <a:ea typeface="+mn-lt"/>
                <a:cs typeface="Calibri Light" panose="020F0302020204030204" pitchFamily="34" charset="0"/>
              </a:rPr>
              <a:t>If Yes</a:t>
            </a:r>
            <a:r>
              <a:rPr lang="en-GB" sz="1600" dirty="0">
                <a:solidFill>
                  <a:schemeClr val="tx1"/>
                </a:solidFill>
                <a:ea typeface="+mn-lt"/>
                <a:cs typeface="Calibri Light" panose="020F0302020204030204" pitchFamily="34" charset="0"/>
              </a:rPr>
              <a:t>, which relative (how they are related to you) and how old were they when they had the heart attack?</a:t>
            </a:r>
            <a:endParaRPr lang="en-GB" sz="1600" dirty="0">
              <a:solidFill>
                <a:schemeClr val="tx1"/>
              </a:solidFill>
              <a:cs typeface="Calibri Light" panose="020F0302020204030204" pitchFamily="34" charset="0"/>
            </a:endParaRPr>
          </a:p>
        </p:txBody>
      </p:sp>
    </p:spTree>
    <p:extLst>
      <p:ext uri="{BB962C8B-B14F-4D97-AF65-F5344CB8AC3E}">
        <p14:creationId xmlns:p14="http://schemas.microsoft.com/office/powerpoint/2010/main" val="1704386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a:xfrm>
            <a:off x="442911" y="246489"/>
            <a:ext cx="11306175" cy="443198"/>
          </a:xfrm>
        </p:spPr>
        <p:txBody>
          <a:bodyPr/>
          <a:lstStyle/>
          <a:p>
            <a:r>
              <a:rPr lang="en-GB" i="0" u="none" strike="noStrike" dirty="0">
                <a:solidFill>
                  <a:srgbClr val="15375E"/>
                </a:solidFill>
                <a:effectLst/>
                <a:latin typeface="+mj-lt"/>
              </a:rPr>
              <a:t>Desktop Review for People with Coded FH</a:t>
            </a:r>
            <a:endParaRPr lang="en-US" dirty="0">
              <a:solidFill>
                <a:srgbClr val="15375E"/>
              </a:solidFill>
              <a:latin typeface="+mj-lt"/>
            </a:endParaRPr>
          </a:p>
        </p:txBody>
      </p:sp>
      <p:sp>
        <p:nvSpPr>
          <p:cNvPr id="8" name="TextBox 3">
            <a:extLst>
              <a:ext uri="{FF2B5EF4-FFF2-40B4-BE49-F238E27FC236}">
                <a16:creationId xmlns:a16="http://schemas.microsoft.com/office/drawing/2014/main" id="{54CDD4C9-2FCE-4AD9-81EC-8CB5807CBE48}"/>
              </a:ext>
            </a:extLst>
          </p:cNvPr>
          <p:cNvSpPr txBox="1"/>
          <p:nvPr/>
        </p:nvSpPr>
        <p:spPr>
          <a:xfrm>
            <a:off x="4133092" y="947310"/>
            <a:ext cx="3133105" cy="584775"/>
          </a:xfrm>
          <a:prstGeom prst="rect">
            <a:avLst/>
          </a:prstGeom>
          <a:solidFill>
            <a:schemeClr val="tx2">
              <a:lumMod val="20000"/>
              <a:lumOff val="80000"/>
              <a:alpha val="40000"/>
            </a:schemeClr>
          </a:solidFill>
          <a:ln w="25400">
            <a:solidFill>
              <a:schemeClr val="tx1"/>
            </a:solidFill>
            <a:prstDash val="solid"/>
            <a:extLst>
              <a:ext uri="{C807C97D-BFC1-408E-A445-0C87EB9F89A2}">
                <ask:lineSketchStyleProps xmlns:ask="http://schemas.microsoft.com/office/drawing/2018/sketchyshapes">
                  <ask:type>
                    <ask:lineSketchNone/>
                  </ask:type>
                </ask:lineSketchStyleProps>
              </a:ext>
            </a:extLst>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Identify patients coded 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Familial Hypercholesterolemia</a:t>
            </a:r>
          </a:p>
        </p:txBody>
      </p:sp>
      <p:sp>
        <p:nvSpPr>
          <p:cNvPr id="9" name="TextBox 6">
            <a:extLst>
              <a:ext uri="{FF2B5EF4-FFF2-40B4-BE49-F238E27FC236}">
                <a16:creationId xmlns:a16="http://schemas.microsoft.com/office/drawing/2014/main" id="{0D1ED061-34FC-4B2B-B93F-BE50A7F79C17}"/>
              </a:ext>
            </a:extLst>
          </p:cNvPr>
          <p:cNvSpPr txBox="1"/>
          <p:nvPr/>
        </p:nvSpPr>
        <p:spPr>
          <a:xfrm>
            <a:off x="4133092" y="1759536"/>
            <a:ext cx="3133102" cy="338554"/>
          </a:xfrm>
          <a:prstGeom prst="rect">
            <a:avLst/>
          </a:prstGeom>
          <a:noFill/>
          <a:ln>
            <a:solidFill>
              <a:schemeClr val="tx1"/>
            </a:solidFill>
            <a:prstDash val="solid"/>
            <a:extLst>
              <a:ext uri="{C807C97D-BFC1-408E-A445-0C87EB9F89A2}">
                <ask:lineSketchStyleProps xmlns:ask="http://schemas.microsoft.com/office/drawing/2018/sketchyshapes">
                  <ask:type>
                    <ask:lineSketchNone/>
                  </ask:type>
                </ask:lineSketchStyleProps>
              </a:ext>
            </a:extLst>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a:ea typeface="+mn-ea"/>
                <a:cs typeface="+mn-cs"/>
              </a:rPr>
              <a:t>Review notes and medications</a:t>
            </a:r>
          </a:p>
        </p:txBody>
      </p:sp>
      <p:sp>
        <p:nvSpPr>
          <p:cNvPr id="10" name="TextBox 10">
            <a:extLst>
              <a:ext uri="{FF2B5EF4-FFF2-40B4-BE49-F238E27FC236}">
                <a16:creationId xmlns:a16="http://schemas.microsoft.com/office/drawing/2014/main" id="{4B901900-79BA-4B69-99A8-3799EAE9CA87}"/>
              </a:ext>
            </a:extLst>
          </p:cNvPr>
          <p:cNvSpPr txBox="1"/>
          <p:nvPr/>
        </p:nvSpPr>
        <p:spPr>
          <a:xfrm>
            <a:off x="4133092" y="2325541"/>
            <a:ext cx="3133102" cy="584775"/>
          </a:xfrm>
          <a:prstGeom prst="rect">
            <a:avLst/>
          </a:prstGeom>
          <a:noFill/>
          <a:ln>
            <a:solidFill>
              <a:schemeClr val="tx1"/>
            </a:solidFill>
            <a:prstDash val="solid"/>
            <a:extLst>
              <a:ext uri="{C807C97D-BFC1-408E-A445-0C87EB9F89A2}">
                <ask:lineSketchStyleProps xmlns:ask="http://schemas.microsoft.com/office/drawing/2018/sketchyshapes">
                  <ask:type>
                    <ask:lineSketchNone/>
                  </ask:type>
                </ask:lineSketchStyleProps>
              </a:ext>
            </a:extLst>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a:ea typeface="+mn-ea"/>
                <a:cs typeface="+mn-cs"/>
              </a:rPr>
              <a:t>Have they had a genetic test to confirm diagnosis?</a:t>
            </a:r>
          </a:p>
        </p:txBody>
      </p:sp>
      <p:sp>
        <p:nvSpPr>
          <p:cNvPr id="12" name="TextBox 7">
            <a:extLst>
              <a:ext uri="{FF2B5EF4-FFF2-40B4-BE49-F238E27FC236}">
                <a16:creationId xmlns:a16="http://schemas.microsoft.com/office/drawing/2014/main" id="{9EF4B7F8-58DE-4466-BFFA-6D9BE41738D6}"/>
              </a:ext>
            </a:extLst>
          </p:cNvPr>
          <p:cNvSpPr txBox="1"/>
          <p:nvPr/>
        </p:nvSpPr>
        <p:spPr>
          <a:xfrm>
            <a:off x="7356194" y="3717330"/>
            <a:ext cx="3132000" cy="1077218"/>
          </a:xfrm>
          <a:prstGeom prst="rect">
            <a:avLst/>
          </a:prstGeom>
          <a:solidFill>
            <a:schemeClr val="bg1"/>
          </a:solidFill>
          <a:ln>
            <a:solidFill>
              <a:schemeClr val="tx1"/>
            </a:solidFill>
            <a:prstDash val="solid"/>
            <a:extLst>
              <a:ext uri="{C807C97D-BFC1-408E-A445-0C87EB9F89A2}">
                <ask:lineSketchStyleProps xmlns:ask="http://schemas.microsoft.com/office/drawing/2018/sketchyshapes">
                  <ask:type>
                    <ask:lineSketchNone/>
                  </ask:type>
                </ask:lineSketchStyleProps>
              </a:ext>
            </a:extLst>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a:ea typeface="+mn-ea"/>
                <a:cs typeface="+mn-cs"/>
              </a:rPr>
              <a:t>Calculate probability of FH using </a:t>
            </a:r>
            <a:r>
              <a:rPr kumimoji="0" lang="en-GB" sz="1600" b="1" i="0" u="none" strike="noStrike" kern="1200" cap="none" spc="0" normalizeH="0" baseline="0" noProof="0" dirty="0">
                <a:ln>
                  <a:noFill/>
                </a:ln>
                <a:solidFill>
                  <a:srgbClr val="15375E"/>
                </a:solidFill>
                <a:effectLst/>
                <a:uLnTx/>
                <a:uFillTx/>
                <a:latin typeface="Calibri" panose="020F0502020204030204"/>
                <a:ea typeface="+mn-ea"/>
                <a:cs typeface="+mn-cs"/>
                <a:hlinkClick r:id="rId2" action="ppaction://hlinksldjump">
                  <a:extLst>
                    <a:ext uri="{A12FA001-AC4F-418D-AE19-62706E023703}">
                      <ahyp:hlinkClr xmlns:ahyp="http://schemas.microsoft.com/office/drawing/2018/hyperlinkcolor" val="tx"/>
                    </a:ext>
                  </a:extLst>
                </a:hlinkClick>
              </a:rPr>
              <a:t>Simon Broom </a:t>
            </a:r>
            <a:r>
              <a:rPr kumimoji="0" lang="en-GB" sz="1600" b="0" i="0" u="none" strike="noStrike" kern="1200" cap="none" spc="0" normalizeH="0" baseline="0" noProof="0" dirty="0">
                <a:ln>
                  <a:noFill/>
                </a:ln>
                <a:solidFill>
                  <a:srgbClr val="000000"/>
                </a:solidFill>
                <a:effectLst/>
                <a:uLnTx/>
                <a:uFillTx/>
                <a:latin typeface="Calibri" panose="020F0502020204030204"/>
                <a:ea typeface="+mn-ea"/>
                <a:cs typeface="+mn-cs"/>
              </a:rPr>
              <a:t>or </a:t>
            </a:r>
            <a:r>
              <a:rPr kumimoji="0" lang="en-GB" sz="1600" b="1" i="0" u="none" strike="noStrike" kern="1200" cap="none" spc="0" normalizeH="0" baseline="0" noProof="0" dirty="0">
                <a:ln>
                  <a:noFill/>
                </a:ln>
                <a:solidFill>
                  <a:srgbClr val="15375E"/>
                </a:solidFill>
                <a:effectLst/>
                <a:uLnTx/>
                <a:uFillTx/>
                <a:latin typeface="Calibri" panose="020F0502020204030204"/>
                <a:ea typeface="+mn-ea"/>
                <a:cs typeface="+mn-cs"/>
                <a:hlinkClick r:id="rId3" action="ppaction://hlinksldjump">
                  <a:extLst>
                    <a:ext uri="{A12FA001-AC4F-418D-AE19-62706E023703}">
                      <ahyp:hlinkClr xmlns:ahyp="http://schemas.microsoft.com/office/drawing/2018/hyperlinkcolor" val="tx"/>
                    </a:ext>
                  </a:extLst>
                </a:hlinkClick>
              </a:rPr>
              <a:t>Dutch lipid clinic criteria </a:t>
            </a:r>
            <a:r>
              <a:rPr kumimoji="0" lang="en-GB" sz="1600" b="0" i="0" u="none" strike="noStrike" kern="1200" cap="none" spc="0" normalizeH="0" baseline="0" noProof="0" dirty="0">
                <a:ln>
                  <a:noFill/>
                </a:ln>
                <a:solidFill>
                  <a:srgbClr val="000000"/>
                </a:solidFill>
                <a:effectLst/>
                <a:uLnTx/>
                <a:uFillTx/>
                <a:latin typeface="Calibri" panose="020F0502020204030204"/>
                <a:ea typeface="+mn-ea"/>
                <a:cs typeface="+mn-cs"/>
              </a:rPr>
              <a:t>and refer to specialist lipid clinic if meets criteria</a:t>
            </a:r>
          </a:p>
        </p:txBody>
      </p:sp>
      <p:sp>
        <p:nvSpPr>
          <p:cNvPr id="13" name="TextBox 8">
            <a:extLst>
              <a:ext uri="{FF2B5EF4-FFF2-40B4-BE49-F238E27FC236}">
                <a16:creationId xmlns:a16="http://schemas.microsoft.com/office/drawing/2014/main" id="{8643B269-2992-4CE6-A723-F40352E14D10}"/>
              </a:ext>
            </a:extLst>
          </p:cNvPr>
          <p:cNvSpPr txBox="1"/>
          <p:nvPr/>
        </p:nvSpPr>
        <p:spPr>
          <a:xfrm>
            <a:off x="909569" y="3712833"/>
            <a:ext cx="3132000" cy="584775"/>
          </a:xfrm>
          <a:prstGeom prst="rect">
            <a:avLst/>
          </a:prstGeom>
          <a:noFill/>
          <a:ln>
            <a:solidFill>
              <a:schemeClr val="tx1"/>
            </a:solidFill>
            <a:prstDash val="solid"/>
            <a:extLst>
              <a:ext uri="{C807C97D-BFC1-408E-A445-0C87EB9F89A2}">
                <ask:lineSketchStyleProps xmlns:ask="http://schemas.microsoft.com/office/drawing/2018/sketchyshapes">
                  <ask:type>
                    <ask:lineSketchNone/>
                  </ask:type>
                </ask:lineSketchStyleProps>
              </a:ext>
            </a:extLst>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Are they under regular lipid clinic review?</a:t>
            </a:r>
          </a:p>
        </p:txBody>
      </p:sp>
      <p:sp>
        <p:nvSpPr>
          <p:cNvPr id="16" name="TextBox 9">
            <a:extLst>
              <a:ext uri="{FF2B5EF4-FFF2-40B4-BE49-F238E27FC236}">
                <a16:creationId xmlns:a16="http://schemas.microsoft.com/office/drawing/2014/main" id="{B8B918DA-4FEF-4FBC-AB3A-91DBF61F8B3F}"/>
              </a:ext>
            </a:extLst>
          </p:cNvPr>
          <p:cNvSpPr txBox="1"/>
          <p:nvPr/>
        </p:nvSpPr>
        <p:spPr>
          <a:xfrm>
            <a:off x="2810173" y="5384284"/>
            <a:ext cx="2043112" cy="830997"/>
          </a:xfrm>
          <a:prstGeom prst="rect">
            <a:avLst/>
          </a:prstGeom>
          <a:noFill/>
          <a:ln>
            <a:solidFill>
              <a:schemeClr val="tx1"/>
            </a:solidFill>
            <a:prstDash val="solid"/>
            <a:extLst>
              <a:ext uri="{C807C97D-BFC1-408E-A445-0C87EB9F89A2}">
                <ask:lineSketchStyleProps xmlns:ask="http://schemas.microsoft.com/office/drawing/2018/sketchyshapes">
                  <ask:type>
                    <ask:lineSketchNone/>
                  </ask:type>
                </ask:lineSketchStyleProps>
              </a:ext>
            </a:extLst>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Consider referral to lipid clinic if appropriate</a:t>
            </a:r>
          </a:p>
        </p:txBody>
      </p:sp>
      <p:sp>
        <p:nvSpPr>
          <p:cNvPr id="17" name="TextBox 11">
            <a:extLst>
              <a:ext uri="{FF2B5EF4-FFF2-40B4-BE49-F238E27FC236}">
                <a16:creationId xmlns:a16="http://schemas.microsoft.com/office/drawing/2014/main" id="{D7638C61-1272-4D45-A8C3-8555E5CABFD0}"/>
              </a:ext>
            </a:extLst>
          </p:cNvPr>
          <p:cNvSpPr txBox="1"/>
          <p:nvPr/>
        </p:nvSpPr>
        <p:spPr>
          <a:xfrm>
            <a:off x="418249" y="5377608"/>
            <a:ext cx="2043112" cy="830997"/>
          </a:xfrm>
          <a:prstGeom prst="rect">
            <a:avLst/>
          </a:prstGeom>
          <a:noFill/>
          <a:ln>
            <a:solidFill>
              <a:schemeClr val="tx1"/>
            </a:solidFill>
            <a:prstDash val="solid"/>
            <a:extLst>
              <a:ext uri="{C807C97D-BFC1-408E-A445-0C87EB9F89A2}">
                <ask:lineSketchStyleProps xmlns:ask="http://schemas.microsoft.com/office/drawing/2018/sketchyshapes">
                  <ask:type>
                    <ask:lineSketchNone/>
                  </ask:type>
                </ask:lineSketchStyleProps>
              </a:ext>
            </a:extLst>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Continue management as per specialist team</a:t>
            </a:r>
          </a:p>
        </p:txBody>
      </p:sp>
      <p:cxnSp>
        <p:nvCxnSpPr>
          <p:cNvPr id="18" name="Connector: Elbow 17">
            <a:extLst>
              <a:ext uri="{FF2B5EF4-FFF2-40B4-BE49-F238E27FC236}">
                <a16:creationId xmlns:a16="http://schemas.microsoft.com/office/drawing/2014/main" id="{91FC002E-A1A7-40D0-8973-FC4D6A7FFABF}"/>
              </a:ext>
            </a:extLst>
          </p:cNvPr>
          <p:cNvCxnSpPr>
            <a:cxnSpLocks/>
            <a:stCxn id="10" idx="3"/>
          </p:cNvCxnSpPr>
          <p:nvPr/>
        </p:nvCxnSpPr>
        <p:spPr>
          <a:xfrm>
            <a:off x="7266194" y="2617929"/>
            <a:ext cx="1656000" cy="1081603"/>
          </a:xfrm>
          <a:prstGeom prst="bentConnector3">
            <a:avLst>
              <a:gd name="adj1" fmla="val 99875"/>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BE9D8FF-B99A-4770-B02D-C906E3557CB3}"/>
              </a:ext>
            </a:extLst>
          </p:cNvPr>
          <p:cNvCxnSpPr>
            <a:cxnSpLocks/>
          </p:cNvCxnSpPr>
          <p:nvPr/>
        </p:nvCxnSpPr>
        <p:spPr>
          <a:xfrm>
            <a:off x="1464469" y="4297608"/>
            <a:ext cx="0" cy="1080000"/>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BE9D8FF-B99A-4770-B02D-C906E3557CB3}"/>
              </a:ext>
            </a:extLst>
          </p:cNvPr>
          <p:cNvCxnSpPr>
            <a:cxnSpLocks/>
          </p:cNvCxnSpPr>
          <p:nvPr/>
        </p:nvCxnSpPr>
        <p:spPr>
          <a:xfrm>
            <a:off x="5699645" y="2096547"/>
            <a:ext cx="0" cy="230400"/>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7D37C91-B297-906B-09CC-E8818799103E}"/>
              </a:ext>
            </a:extLst>
          </p:cNvPr>
          <p:cNvCxnSpPr>
            <a:cxnSpLocks/>
            <a:stCxn id="8" idx="2"/>
          </p:cNvCxnSpPr>
          <p:nvPr/>
        </p:nvCxnSpPr>
        <p:spPr>
          <a:xfrm>
            <a:off x="5699645" y="1532085"/>
            <a:ext cx="0" cy="228994"/>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C17EB942-15FE-46DC-9F7D-D1E9B40CD9CC}"/>
              </a:ext>
            </a:extLst>
          </p:cNvPr>
          <p:cNvCxnSpPr>
            <a:cxnSpLocks/>
          </p:cNvCxnSpPr>
          <p:nvPr/>
        </p:nvCxnSpPr>
        <p:spPr>
          <a:xfrm rot="10800000" flipV="1">
            <a:off x="2475570" y="2627770"/>
            <a:ext cx="1657522" cy="1080000"/>
          </a:xfrm>
          <a:prstGeom prst="bentConnector2">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18">
            <a:extLst>
              <a:ext uri="{FF2B5EF4-FFF2-40B4-BE49-F238E27FC236}">
                <a16:creationId xmlns:a16="http://schemas.microsoft.com/office/drawing/2014/main" id="{5AFA5E5A-AEA9-43A5-A951-09C93C3EED6B}"/>
              </a:ext>
            </a:extLst>
          </p:cNvPr>
          <p:cNvSpPr txBox="1"/>
          <p:nvPr/>
        </p:nvSpPr>
        <p:spPr>
          <a:xfrm>
            <a:off x="3609771" y="4683719"/>
            <a:ext cx="491320" cy="307777"/>
          </a:xfrm>
          <a:prstGeom prst="rect">
            <a:avLst/>
          </a:prstGeom>
          <a:solidFill>
            <a:srgbClr val="15375E"/>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panose="020F0502020204030204"/>
                <a:ea typeface="+mn-ea"/>
                <a:cs typeface="Calibri"/>
              </a:rPr>
              <a:t>No</a:t>
            </a:r>
          </a:p>
        </p:txBody>
      </p:sp>
      <p:sp>
        <p:nvSpPr>
          <p:cNvPr id="31" name="TextBox 18">
            <a:extLst>
              <a:ext uri="{FF2B5EF4-FFF2-40B4-BE49-F238E27FC236}">
                <a16:creationId xmlns:a16="http://schemas.microsoft.com/office/drawing/2014/main" id="{5AFA5E5A-AEA9-43A5-A951-09C93C3EED6B}"/>
              </a:ext>
            </a:extLst>
          </p:cNvPr>
          <p:cNvSpPr txBox="1"/>
          <p:nvPr/>
        </p:nvSpPr>
        <p:spPr>
          <a:xfrm>
            <a:off x="7595531" y="2699928"/>
            <a:ext cx="491320" cy="307777"/>
          </a:xfrm>
          <a:prstGeom prst="rect">
            <a:avLst/>
          </a:prstGeom>
          <a:solidFill>
            <a:srgbClr val="15375E"/>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panose="020F0502020204030204"/>
                <a:ea typeface="+mn-ea"/>
                <a:cs typeface="Calibri"/>
              </a:rPr>
              <a:t>No</a:t>
            </a:r>
          </a:p>
        </p:txBody>
      </p:sp>
      <p:sp>
        <p:nvSpPr>
          <p:cNvPr id="32" name="TextBox 17">
            <a:extLst>
              <a:ext uri="{FF2B5EF4-FFF2-40B4-BE49-F238E27FC236}">
                <a16:creationId xmlns:a16="http://schemas.microsoft.com/office/drawing/2014/main" id="{77702C14-953A-4DF2-818B-C3628714A06F}"/>
              </a:ext>
            </a:extLst>
          </p:cNvPr>
          <p:cNvSpPr txBox="1"/>
          <p:nvPr/>
        </p:nvSpPr>
        <p:spPr>
          <a:xfrm>
            <a:off x="3282068" y="2699928"/>
            <a:ext cx="491320" cy="307777"/>
          </a:xfrm>
          <a:prstGeom prst="rect">
            <a:avLst/>
          </a:prstGeom>
          <a:solidFill>
            <a:srgbClr val="15375E"/>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panose="020F0502020204030204"/>
                <a:ea typeface="+mn-ea"/>
                <a:cs typeface="Calibri"/>
              </a:rPr>
              <a:t>Yes</a:t>
            </a:r>
          </a:p>
        </p:txBody>
      </p:sp>
      <p:sp>
        <p:nvSpPr>
          <p:cNvPr id="33" name="TextBox 17">
            <a:extLst>
              <a:ext uri="{FF2B5EF4-FFF2-40B4-BE49-F238E27FC236}">
                <a16:creationId xmlns:a16="http://schemas.microsoft.com/office/drawing/2014/main" id="{77702C14-953A-4DF2-818B-C3628714A06F}"/>
              </a:ext>
            </a:extLst>
          </p:cNvPr>
          <p:cNvSpPr txBox="1"/>
          <p:nvPr/>
        </p:nvSpPr>
        <p:spPr>
          <a:xfrm>
            <a:off x="909569" y="4683719"/>
            <a:ext cx="491320" cy="307777"/>
          </a:xfrm>
          <a:prstGeom prst="rect">
            <a:avLst/>
          </a:prstGeom>
          <a:solidFill>
            <a:srgbClr val="15375E"/>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panose="020F0502020204030204"/>
                <a:ea typeface="+mn-ea"/>
                <a:cs typeface="Calibri"/>
              </a:rPr>
              <a:t>Yes</a:t>
            </a:r>
          </a:p>
        </p:txBody>
      </p:sp>
      <p:cxnSp>
        <p:nvCxnSpPr>
          <p:cNvPr id="11" name="Straight Arrow Connector 10">
            <a:extLst>
              <a:ext uri="{FF2B5EF4-FFF2-40B4-BE49-F238E27FC236}">
                <a16:creationId xmlns:a16="http://schemas.microsoft.com/office/drawing/2014/main" id="{859369D5-E0C9-FAFA-0CF0-E30999D113A8}"/>
              </a:ext>
            </a:extLst>
          </p:cNvPr>
          <p:cNvCxnSpPr>
            <a:cxnSpLocks/>
          </p:cNvCxnSpPr>
          <p:nvPr/>
        </p:nvCxnSpPr>
        <p:spPr>
          <a:xfrm>
            <a:off x="3527728" y="4300946"/>
            <a:ext cx="0" cy="1080000"/>
          </a:xfrm>
          <a:prstGeom prst="straightConnector1">
            <a:avLst/>
          </a:prstGeom>
          <a:ln>
            <a:solidFill>
              <a:srgbClr val="15375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14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p:txBody>
          <a:bodyPr/>
          <a:lstStyle/>
          <a:p>
            <a:r>
              <a:rPr lang="en-US" i="0" u="none" strike="noStrike" dirty="0">
                <a:solidFill>
                  <a:srgbClr val="15375E"/>
                </a:solidFill>
                <a:effectLst/>
                <a:latin typeface="+mj-lt"/>
              </a:rPr>
              <a:t>Simon Broome Criteria – Definite FH</a:t>
            </a:r>
            <a:endParaRPr lang="en-US" dirty="0">
              <a:solidFill>
                <a:srgbClr val="15375E"/>
              </a:solidFill>
              <a:latin typeface="+mj-lt"/>
            </a:endParaRPr>
          </a:p>
        </p:txBody>
      </p:sp>
      <p:sp>
        <p:nvSpPr>
          <p:cNvPr id="8" name="Content Placeholder 2">
            <a:extLst>
              <a:ext uri="{FF2B5EF4-FFF2-40B4-BE49-F238E27FC236}">
                <a16:creationId xmlns:a16="http://schemas.microsoft.com/office/drawing/2014/main" id="{01C99E20-27AD-2FA1-BAE5-DBF744B21C0A}"/>
              </a:ext>
            </a:extLst>
          </p:cNvPr>
          <p:cNvSpPr>
            <a:spLocks noGrp="1"/>
          </p:cNvSpPr>
          <p:nvPr/>
        </p:nvSpPr>
        <p:spPr>
          <a:xfrm>
            <a:off x="395856" y="1409338"/>
            <a:ext cx="11400288" cy="5941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222222"/>
                </a:solidFill>
                <a:latin typeface="+mn-lt"/>
              </a:rPr>
              <a:t>Definite FH is defined as one of the cholesterol levels (total cholesterol or LDL cholesterol) as outlined in the table below:</a:t>
            </a:r>
          </a:p>
          <a:p>
            <a:pPr marL="0" indent="0">
              <a:buNone/>
            </a:pPr>
            <a:endParaRPr lang="en-US" dirty="0">
              <a:solidFill>
                <a:srgbClr val="222222"/>
              </a:solidFill>
              <a:latin typeface="Lato" panose="020F0502020204030203" pitchFamily="34" charset="0"/>
            </a:endParaRPr>
          </a:p>
          <a:p>
            <a:pPr marL="0" indent="0">
              <a:buNone/>
            </a:pPr>
            <a:endParaRPr lang="en-US" dirty="0">
              <a:solidFill>
                <a:srgbClr val="222222"/>
              </a:solidFill>
              <a:latin typeface="Lato" panose="020F0502020204030203" pitchFamily="34" charset="0"/>
            </a:endParaRPr>
          </a:p>
          <a:p>
            <a:pPr marL="0" indent="0">
              <a:buNone/>
            </a:pPr>
            <a:endParaRPr lang="en-GB" dirty="0"/>
          </a:p>
        </p:txBody>
      </p:sp>
      <p:graphicFrame>
        <p:nvGraphicFramePr>
          <p:cNvPr id="9" name="Table 8">
            <a:extLst>
              <a:ext uri="{FF2B5EF4-FFF2-40B4-BE49-F238E27FC236}">
                <a16:creationId xmlns:a16="http://schemas.microsoft.com/office/drawing/2014/main" id="{E2982F99-DFB9-B230-8008-16A0008DDE90}"/>
              </a:ext>
            </a:extLst>
          </p:cNvPr>
          <p:cNvGraphicFramePr>
            <a:graphicFrameLocks noGrp="1"/>
          </p:cNvGraphicFramePr>
          <p:nvPr>
            <p:extLst>
              <p:ext uri="{D42A27DB-BD31-4B8C-83A1-F6EECF244321}">
                <p14:modId xmlns:p14="http://schemas.microsoft.com/office/powerpoint/2010/main" val="2385337013"/>
              </p:ext>
            </p:extLst>
          </p:nvPr>
        </p:nvGraphicFramePr>
        <p:xfrm>
          <a:off x="442913" y="2170798"/>
          <a:ext cx="11306175" cy="1602755"/>
        </p:xfrm>
        <a:graphic>
          <a:graphicData uri="http://schemas.openxmlformats.org/drawingml/2006/table">
            <a:tbl>
              <a:tblPr/>
              <a:tblGrid>
                <a:gridCol w="3768725">
                  <a:extLst>
                    <a:ext uri="{9D8B030D-6E8A-4147-A177-3AD203B41FA5}">
                      <a16:colId xmlns:a16="http://schemas.microsoft.com/office/drawing/2014/main" val="2190406730"/>
                    </a:ext>
                  </a:extLst>
                </a:gridCol>
                <a:gridCol w="3768725">
                  <a:extLst>
                    <a:ext uri="{9D8B030D-6E8A-4147-A177-3AD203B41FA5}">
                      <a16:colId xmlns:a16="http://schemas.microsoft.com/office/drawing/2014/main" val="4081609001"/>
                    </a:ext>
                  </a:extLst>
                </a:gridCol>
                <a:gridCol w="3768725">
                  <a:extLst>
                    <a:ext uri="{9D8B030D-6E8A-4147-A177-3AD203B41FA5}">
                      <a16:colId xmlns:a16="http://schemas.microsoft.com/office/drawing/2014/main" val="3796252559"/>
                    </a:ext>
                  </a:extLst>
                </a:gridCol>
              </a:tblGrid>
              <a:tr h="415529">
                <a:tc>
                  <a:txBody>
                    <a:bodyPr/>
                    <a:lstStyle/>
                    <a:p>
                      <a:pPr algn="l" fontAlgn="auto"/>
                      <a:r>
                        <a:rPr lang="en-GB" sz="1600" b="1" i="0" dirty="0">
                          <a:solidFill>
                            <a:srgbClr val="FFFFFF"/>
                          </a:solidFill>
                          <a:effectLst/>
                          <a:latin typeface="+mn-lt"/>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1B6E6"/>
                    </a:solidFill>
                  </a:tcPr>
                </a:tc>
                <a:tc>
                  <a:txBody>
                    <a:bodyPr/>
                    <a:lstStyle/>
                    <a:p>
                      <a:pPr algn="l" fontAlgn="base"/>
                      <a:r>
                        <a:rPr lang="en-US" sz="1600" b="1" i="0" dirty="0">
                          <a:solidFill>
                            <a:srgbClr val="FFFFFF"/>
                          </a:solidFill>
                          <a:effectLst/>
                          <a:latin typeface="+mn-lt"/>
                        </a:rPr>
                        <a:t>Adult​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1B6E6"/>
                    </a:solidFill>
                  </a:tcPr>
                </a:tc>
                <a:tc>
                  <a:txBody>
                    <a:bodyPr/>
                    <a:lstStyle/>
                    <a:p>
                      <a:pPr algn="l" fontAlgn="base"/>
                      <a:r>
                        <a:rPr lang="en-GB" sz="1600" b="1" i="0" dirty="0">
                          <a:solidFill>
                            <a:srgbClr val="FFFFFF"/>
                          </a:solidFill>
                          <a:effectLst/>
                          <a:latin typeface="+mn-lt"/>
                        </a:rPr>
                        <a:t>Child (less that 16 years)​</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1B6E6"/>
                    </a:solidFill>
                  </a:tcPr>
                </a:tc>
                <a:extLst>
                  <a:ext uri="{0D108BD9-81ED-4DB2-BD59-A6C34878D82A}">
                    <a16:rowId xmlns:a16="http://schemas.microsoft.com/office/drawing/2014/main" val="2769699049"/>
                  </a:ext>
                </a:extLst>
              </a:tr>
              <a:tr h="415529">
                <a:tc>
                  <a:txBody>
                    <a:bodyPr/>
                    <a:lstStyle/>
                    <a:p>
                      <a:pPr algn="l" fontAlgn="base"/>
                      <a:r>
                        <a:rPr lang="en-US" sz="1600" b="1" i="0" dirty="0">
                          <a:solidFill>
                            <a:srgbClr val="000000"/>
                          </a:solidFill>
                          <a:effectLst/>
                          <a:latin typeface="+mn-lt"/>
                        </a:rPr>
                        <a:t>Total Cholesterol</a:t>
                      </a:r>
                      <a:r>
                        <a:rPr lang="en-US" sz="1600" b="0" i="0" dirty="0">
                          <a:solidFill>
                            <a:srgbClr val="000000"/>
                          </a:solidFill>
                          <a:effectLst/>
                          <a:latin typeface="+mn-lt"/>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l" fontAlgn="base"/>
                      <a:r>
                        <a:rPr lang="en-US" sz="1600" b="0" i="0" dirty="0">
                          <a:solidFill>
                            <a:srgbClr val="000000"/>
                          </a:solidFill>
                          <a:effectLst/>
                          <a:latin typeface="+mn-lt"/>
                        </a:rPr>
                        <a:t>Greater than 7.5mmol/L​</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l" fontAlgn="base"/>
                      <a:r>
                        <a:rPr lang="en-US" sz="1600" b="0" i="0">
                          <a:solidFill>
                            <a:srgbClr val="000000"/>
                          </a:solidFill>
                          <a:effectLst/>
                          <a:latin typeface="+mn-lt"/>
                        </a:rPr>
                        <a:t>Greater than 6.7mmol/L​</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extLst>
                  <a:ext uri="{0D108BD9-81ED-4DB2-BD59-A6C34878D82A}">
                    <a16:rowId xmlns:a16="http://schemas.microsoft.com/office/drawing/2014/main" val="4040562544"/>
                  </a:ext>
                </a:extLst>
              </a:tr>
              <a:tr h="771697">
                <a:tc>
                  <a:txBody>
                    <a:bodyPr/>
                    <a:lstStyle/>
                    <a:p>
                      <a:pPr algn="l" fontAlgn="base"/>
                      <a:r>
                        <a:rPr lang="en-GB" sz="1600" b="1" i="0" dirty="0">
                          <a:solidFill>
                            <a:srgbClr val="000000"/>
                          </a:solidFill>
                          <a:effectLst/>
                          <a:latin typeface="+mn-lt"/>
                        </a:rPr>
                        <a:t>Low-Density Lipoprotein (LDL) Cholesterol Concentration</a:t>
                      </a:r>
                      <a:r>
                        <a:rPr lang="en-GB" sz="1600" b="0" i="0" dirty="0">
                          <a:solidFill>
                            <a:srgbClr val="000000"/>
                          </a:solidFill>
                          <a:effectLst/>
                          <a:latin typeface="+mn-lt"/>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l" fontAlgn="base"/>
                      <a:r>
                        <a:rPr lang="en-US" sz="1600" b="0" i="0" dirty="0">
                          <a:solidFill>
                            <a:srgbClr val="000000"/>
                          </a:solidFill>
                          <a:effectLst/>
                          <a:latin typeface="+mn-lt"/>
                        </a:rPr>
                        <a:t>Greater than 4.9mmol/L​</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l" fontAlgn="base"/>
                      <a:r>
                        <a:rPr lang="en-US" sz="1600" b="0" i="0" dirty="0">
                          <a:solidFill>
                            <a:srgbClr val="000000"/>
                          </a:solidFill>
                          <a:effectLst/>
                          <a:latin typeface="+mn-lt"/>
                        </a:rPr>
                        <a:t>Greater than 4.0mmol/L​</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extLst>
                  <a:ext uri="{0D108BD9-81ED-4DB2-BD59-A6C34878D82A}">
                    <a16:rowId xmlns:a16="http://schemas.microsoft.com/office/drawing/2014/main" val="4241467736"/>
                  </a:ext>
                </a:extLst>
              </a:tr>
            </a:tbl>
          </a:graphicData>
        </a:graphic>
      </p:graphicFrame>
      <p:sp>
        <p:nvSpPr>
          <p:cNvPr id="10" name="Rectangle 1">
            <a:extLst>
              <a:ext uri="{FF2B5EF4-FFF2-40B4-BE49-F238E27FC236}">
                <a16:creationId xmlns:a16="http://schemas.microsoft.com/office/drawing/2014/main" id="{AF4984CA-6C17-CCE0-50C1-812AC746C023}"/>
              </a:ext>
            </a:extLst>
          </p:cNvPr>
          <p:cNvSpPr>
            <a:spLocks noChangeArrowheads="1"/>
          </p:cNvSpPr>
          <p:nvPr/>
        </p:nvSpPr>
        <p:spPr bwMode="auto">
          <a:xfrm>
            <a:off x="2048865" y="2170798"/>
            <a:ext cx="12374089" cy="660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4">
            <a:extLst>
              <a:ext uri="{FF2B5EF4-FFF2-40B4-BE49-F238E27FC236}">
                <a16:creationId xmlns:a16="http://schemas.microsoft.com/office/drawing/2014/main" id="{84B73140-7A42-2B9C-8424-752B460AC2AE}"/>
              </a:ext>
            </a:extLst>
          </p:cNvPr>
          <p:cNvSpPr txBox="1"/>
          <p:nvPr/>
        </p:nvSpPr>
        <p:spPr>
          <a:xfrm>
            <a:off x="395856" y="4248333"/>
            <a:ext cx="1140028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5725" lvl="2" algn="l"/>
            <a:r>
              <a:rPr lang="en-US" b="1" i="0" dirty="0">
                <a:effectLst/>
              </a:rPr>
              <a:t>Plus one of the following:</a:t>
            </a:r>
            <a:endParaRPr lang="en-US" b="1" dirty="0">
              <a:hlinkClick r:id="rId2">
                <a:extLst>
                  <a:ext uri="{A12FA001-AC4F-418D-AE19-62706E023703}">
                    <ahyp:hlinkClr xmlns:ahyp="http://schemas.microsoft.com/office/drawing/2018/hyperlinkcolor" val="tx"/>
                  </a:ext>
                </a:extLst>
              </a:hlinkClick>
            </a:endParaRPr>
          </a:p>
          <a:p>
            <a:pPr marL="361950" lvl="2" indent="-180975" algn="l">
              <a:buFont typeface="Arial" panose="020B0604020202020204" pitchFamily="34" charset="0"/>
              <a:buChar char="•"/>
            </a:pPr>
            <a:r>
              <a:rPr lang="en-US" b="1" i="0" u="sng" dirty="0">
                <a:solidFill>
                  <a:srgbClr val="15375E"/>
                </a:solidFill>
                <a:effectLst/>
                <a:hlinkClick r:id="rId2">
                  <a:extLst>
                    <a:ext uri="{A12FA001-AC4F-418D-AE19-62706E023703}">
                      <ahyp:hlinkClr xmlns:ahyp="http://schemas.microsoft.com/office/drawing/2018/hyperlinkcolor" val="tx"/>
                    </a:ext>
                  </a:extLst>
                </a:hlinkClick>
              </a:rPr>
              <a:t>Tendon xanthomata</a:t>
            </a:r>
            <a:r>
              <a:rPr lang="en-US" b="1" i="0" dirty="0">
                <a:solidFill>
                  <a:srgbClr val="15375E"/>
                </a:solidFill>
                <a:effectLst/>
              </a:rPr>
              <a:t> </a:t>
            </a:r>
            <a:r>
              <a:rPr lang="en-US" b="0" i="0" dirty="0">
                <a:solidFill>
                  <a:srgbClr val="222222"/>
                </a:solidFill>
                <a:effectLst/>
              </a:rPr>
              <a:t>(or evidence of tendon xanthomata) in  the person, a first-degree relative (parent, sibling, or child) or a second-degree relative (grandparent, uncle, or aunt), </a:t>
            </a:r>
            <a:r>
              <a:rPr lang="en-US" b="0" i="1" dirty="0">
                <a:solidFill>
                  <a:srgbClr val="222222"/>
                </a:solidFill>
                <a:effectLst/>
              </a:rPr>
              <a:t>or</a:t>
            </a:r>
            <a:endParaRPr lang="en-US" b="0" i="0" dirty="0">
              <a:solidFill>
                <a:srgbClr val="222222"/>
              </a:solidFill>
              <a:effectLst/>
            </a:endParaRPr>
          </a:p>
          <a:p>
            <a:pPr marL="361950" lvl="2" indent="-180975" algn="l">
              <a:buFont typeface="Arial" panose="020B0604020202020204" pitchFamily="34" charset="0"/>
              <a:buChar char="•"/>
            </a:pPr>
            <a:r>
              <a:rPr lang="en-US" b="0" i="0" dirty="0">
                <a:solidFill>
                  <a:srgbClr val="222222"/>
                </a:solidFill>
                <a:effectLst/>
              </a:rPr>
              <a:t>DNA-based evidence of an LDL receptor mutation, familial defective apo B-100, or a PCSK9 mutation.</a:t>
            </a:r>
          </a:p>
        </p:txBody>
      </p:sp>
    </p:spTree>
    <p:extLst>
      <p:ext uri="{BB962C8B-B14F-4D97-AF65-F5344CB8AC3E}">
        <p14:creationId xmlns:p14="http://schemas.microsoft.com/office/powerpoint/2010/main" val="1264794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p:txBody>
          <a:bodyPr/>
          <a:lstStyle/>
          <a:p>
            <a:r>
              <a:rPr lang="en-US" i="0" u="none" strike="noStrike" dirty="0">
                <a:solidFill>
                  <a:srgbClr val="15375E"/>
                </a:solidFill>
                <a:effectLst/>
                <a:latin typeface="+mj-lt"/>
              </a:rPr>
              <a:t>Simon Broome Criteria – Possible FH</a:t>
            </a:r>
            <a:endParaRPr lang="en-US" dirty="0">
              <a:solidFill>
                <a:srgbClr val="15375E"/>
              </a:solidFill>
              <a:latin typeface="+mj-lt"/>
            </a:endParaRPr>
          </a:p>
        </p:txBody>
      </p:sp>
      <p:sp>
        <p:nvSpPr>
          <p:cNvPr id="8" name="Content Placeholder 2">
            <a:extLst>
              <a:ext uri="{FF2B5EF4-FFF2-40B4-BE49-F238E27FC236}">
                <a16:creationId xmlns:a16="http://schemas.microsoft.com/office/drawing/2014/main" id="{01C99E20-27AD-2FA1-BAE5-DBF744B21C0A}"/>
              </a:ext>
            </a:extLst>
          </p:cNvPr>
          <p:cNvSpPr>
            <a:spLocks noGrp="1"/>
          </p:cNvSpPr>
          <p:nvPr/>
        </p:nvSpPr>
        <p:spPr>
          <a:xfrm>
            <a:off x="442913" y="1218491"/>
            <a:ext cx="11400288" cy="5941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222222"/>
                </a:solidFill>
                <a:latin typeface="+mn-lt"/>
              </a:rPr>
              <a:t>Definite FH is defined as one of the cholesterol levels (total cholesterol or LDL cholesterol) as outlines in the table below:</a:t>
            </a:r>
          </a:p>
          <a:p>
            <a:pPr marL="0" indent="0">
              <a:buNone/>
            </a:pPr>
            <a:endParaRPr lang="en-US" dirty="0">
              <a:solidFill>
                <a:srgbClr val="222222"/>
              </a:solidFill>
              <a:latin typeface="Lato" panose="020F0502020204030203" pitchFamily="34" charset="0"/>
            </a:endParaRPr>
          </a:p>
          <a:p>
            <a:pPr marL="0" indent="0">
              <a:buNone/>
            </a:pPr>
            <a:endParaRPr lang="en-US" dirty="0">
              <a:solidFill>
                <a:srgbClr val="222222"/>
              </a:solidFill>
              <a:latin typeface="Lato" panose="020F0502020204030203" pitchFamily="34" charset="0"/>
            </a:endParaRPr>
          </a:p>
          <a:p>
            <a:pPr marL="0" indent="0">
              <a:buNone/>
            </a:pPr>
            <a:endParaRPr lang="en-GB" dirty="0"/>
          </a:p>
        </p:txBody>
      </p:sp>
      <p:graphicFrame>
        <p:nvGraphicFramePr>
          <p:cNvPr id="12" name="Table 11">
            <a:extLst>
              <a:ext uri="{FF2B5EF4-FFF2-40B4-BE49-F238E27FC236}">
                <a16:creationId xmlns:a16="http://schemas.microsoft.com/office/drawing/2014/main" id="{11495338-F05B-8B21-A831-13BF27ADCCE4}"/>
              </a:ext>
            </a:extLst>
          </p:cNvPr>
          <p:cNvGraphicFramePr>
            <a:graphicFrameLocks noGrp="1"/>
          </p:cNvGraphicFramePr>
          <p:nvPr>
            <p:extLst>
              <p:ext uri="{D42A27DB-BD31-4B8C-83A1-F6EECF244321}">
                <p14:modId xmlns:p14="http://schemas.microsoft.com/office/powerpoint/2010/main" val="2066502068"/>
              </p:ext>
            </p:extLst>
          </p:nvPr>
        </p:nvGraphicFramePr>
        <p:xfrm>
          <a:off x="442913" y="2135821"/>
          <a:ext cx="11306175" cy="1431594"/>
        </p:xfrm>
        <a:graphic>
          <a:graphicData uri="http://schemas.openxmlformats.org/drawingml/2006/table">
            <a:tbl>
              <a:tblPr/>
              <a:tblGrid>
                <a:gridCol w="3768725">
                  <a:extLst>
                    <a:ext uri="{9D8B030D-6E8A-4147-A177-3AD203B41FA5}">
                      <a16:colId xmlns:a16="http://schemas.microsoft.com/office/drawing/2014/main" val="1419080877"/>
                    </a:ext>
                  </a:extLst>
                </a:gridCol>
                <a:gridCol w="3768725">
                  <a:extLst>
                    <a:ext uri="{9D8B030D-6E8A-4147-A177-3AD203B41FA5}">
                      <a16:colId xmlns:a16="http://schemas.microsoft.com/office/drawing/2014/main" val="1919109956"/>
                    </a:ext>
                  </a:extLst>
                </a:gridCol>
                <a:gridCol w="3768725">
                  <a:extLst>
                    <a:ext uri="{9D8B030D-6E8A-4147-A177-3AD203B41FA5}">
                      <a16:colId xmlns:a16="http://schemas.microsoft.com/office/drawing/2014/main" val="2728234398"/>
                    </a:ext>
                  </a:extLst>
                </a:gridCol>
              </a:tblGrid>
              <a:tr h="371154">
                <a:tc>
                  <a:txBody>
                    <a:bodyPr/>
                    <a:lstStyle/>
                    <a:p>
                      <a:pPr algn="l" fontAlgn="auto"/>
                      <a:r>
                        <a:rPr lang="en-GB" sz="1600" b="1" i="0" dirty="0">
                          <a:solidFill>
                            <a:srgbClr val="FFFFFF"/>
                          </a:solidFill>
                          <a:effectLst/>
                          <a:latin typeface="+mn-lt"/>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1B6E6"/>
                    </a:solidFill>
                  </a:tcPr>
                </a:tc>
                <a:tc>
                  <a:txBody>
                    <a:bodyPr/>
                    <a:lstStyle/>
                    <a:p>
                      <a:pPr algn="l" fontAlgn="base"/>
                      <a:r>
                        <a:rPr lang="en-US" sz="1600" b="1" i="0" dirty="0">
                          <a:solidFill>
                            <a:srgbClr val="FFFFFF"/>
                          </a:solidFill>
                          <a:effectLst/>
                          <a:latin typeface="+mn-lt"/>
                        </a:rPr>
                        <a:t>Adult​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1B6E6"/>
                    </a:solidFill>
                  </a:tcPr>
                </a:tc>
                <a:tc>
                  <a:txBody>
                    <a:bodyPr/>
                    <a:lstStyle/>
                    <a:p>
                      <a:pPr algn="l" fontAlgn="base"/>
                      <a:r>
                        <a:rPr lang="en-GB" sz="1600" b="1" i="0">
                          <a:solidFill>
                            <a:srgbClr val="FFFFFF"/>
                          </a:solidFill>
                          <a:effectLst/>
                          <a:latin typeface="+mn-lt"/>
                        </a:rPr>
                        <a:t>Child (less that 16 years)​</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1B6E6"/>
                    </a:solidFill>
                  </a:tcPr>
                </a:tc>
                <a:extLst>
                  <a:ext uri="{0D108BD9-81ED-4DB2-BD59-A6C34878D82A}">
                    <a16:rowId xmlns:a16="http://schemas.microsoft.com/office/drawing/2014/main" val="1997437702"/>
                  </a:ext>
                </a:extLst>
              </a:tr>
              <a:tr h="371154">
                <a:tc>
                  <a:txBody>
                    <a:bodyPr/>
                    <a:lstStyle/>
                    <a:p>
                      <a:pPr algn="l" fontAlgn="base"/>
                      <a:r>
                        <a:rPr lang="en-US" sz="1600" b="1" i="0">
                          <a:solidFill>
                            <a:srgbClr val="000000"/>
                          </a:solidFill>
                          <a:effectLst/>
                          <a:latin typeface="+mn-lt"/>
                        </a:rPr>
                        <a:t>Total Cholesterol</a:t>
                      </a:r>
                      <a:r>
                        <a:rPr lang="en-US" sz="1600" b="0" i="0">
                          <a:solidFill>
                            <a:srgbClr val="000000"/>
                          </a:solidFill>
                          <a:effectLst/>
                          <a:latin typeface="+mn-lt"/>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l" fontAlgn="base"/>
                      <a:r>
                        <a:rPr lang="en-US" sz="1600" b="0" i="0" dirty="0">
                          <a:solidFill>
                            <a:srgbClr val="000000"/>
                          </a:solidFill>
                          <a:effectLst/>
                          <a:latin typeface="+mn-lt"/>
                        </a:rPr>
                        <a:t>Greater than 7.5mmol/L​</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l" fontAlgn="base"/>
                      <a:r>
                        <a:rPr lang="en-US" sz="1600" b="0" i="0">
                          <a:solidFill>
                            <a:srgbClr val="000000"/>
                          </a:solidFill>
                          <a:effectLst/>
                          <a:latin typeface="+mn-lt"/>
                        </a:rPr>
                        <a:t>Greater than 6.7mmol/L​</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extLst>
                  <a:ext uri="{0D108BD9-81ED-4DB2-BD59-A6C34878D82A}">
                    <a16:rowId xmlns:a16="http://schemas.microsoft.com/office/drawing/2014/main" val="3066896327"/>
                  </a:ext>
                </a:extLst>
              </a:tr>
              <a:tr h="689286">
                <a:tc>
                  <a:txBody>
                    <a:bodyPr/>
                    <a:lstStyle/>
                    <a:p>
                      <a:pPr algn="l" fontAlgn="base"/>
                      <a:r>
                        <a:rPr lang="en-GB" sz="1600" b="1" i="0" dirty="0">
                          <a:solidFill>
                            <a:srgbClr val="000000"/>
                          </a:solidFill>
                          <a:effectLst/>
                          <a:latin typeface="+mn-lt"/>
                        </a:rPr>
                        <a:t>Low-Density Lipoprotein (LDL) Cholesterol Concentration</a:t>
                      </a:r>
                      <a:r>
                        <a:rPr lang="en-GB" sz="1600" b="0" i="0" dirty="0">
                          <a:solidFill>
                            <a:srgbClr val="000000"/>
                          </a:solidFill>
                          <a:effectLst/>
                          <a:latin typeface="+mn-lt"/>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l" fontAlgn="base"/>
                      <a:r>
                        <a:rPr lang="en-US" sz="1600" b="0" i="0" dirty="0">
                          <a:solidFill>
                            <a:srgbClr val="000000"/>
                          </a:solidFill>
                          <a:effectLst/>
                          <a:latin typeface="+mn-lt"/>
                        </a:rPr>
                        <a:t>Greater than 4.9mmol/L​</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l" fontAlgn="base"/>
                      <a:r>
                        <a:rPr lang="en-US" sz="1600" b="0" i="0" dirty="0">
                          <a:solidFill>
                            <a:srgbClr val="000000"/>
                          </a:solidFill>
                          <a:effectLst/>
                          <a:latin typeface="+mn-lt"/>
                        </a:rPr>
                        <a:t>Greater than 4.0mmol/L​</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extLst>
                  <a:ext uri="{0D108BD9-81ED-4DB2-BD59-A6C34878D82A}">
                    <a16:rowId xmlns:a16="http://schemas.microsoft.com/office/drawing/2014/main" val="609963873"/>
                  </a:ext>
                </a:extLst>
              </a:tr>
            </a:tbl>
          </a:graphicData>
        </a:graphic>
      </p:graphicFrame>
      <p:sp>
        <p:nvSpPr>
          <p:cNvPr id="13" name="Rectangle 2">
            <a:extLst>
              <a:ext uri="{FF2B5EF4-FFF2-40B4-BE49-F238E27FC236}">
                <a16:creationId xmlns:a16="http://schemas.microsoft.com/office/drawing/2014/main" id="{49B63770-EC1A-AA26-A255-E3D3788374EA}"/>
              </a:ext>
            </a:extLst>
          </p:cNvPr>
          <p:cNvSpPr>
            <a:spLocks noChangeArrowheads="1"/>
          </p:cNvSpPr>
          <p:nvPr/>
        </p:nvSpPr>
        <p:spPr bwMode="auto">
          <a:xfrm>
            <a:off x="-758680" y="1812656"/>
            <a:ext cx="185267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Box 4">
            <a:extLst>
              <a:ext uri="{FF2B5EF4-FFF2-40B4-BE49-F238E27FC236}">
                <a16:creationId xmlns:a16="http://schemas.microsoft.com/office/drawing/2014/main" id="{84B73140-7A42-2B9C-8424-752B460AC2AE}"/>
              </a:ext>
            </a:extLst>
          </p:cNvPr>
          <p:cNvSpPr txBox="1"/>
          <p:nvPr/>
        </p:nvSpPr>
        <p:spPr>
          <a:xfrm>
            <a:off x="348800" y="3885183"/>
            <a:ext cx="1140028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r>
              <a:rPr lang="en-US" b="1" i="1" dirty="0">
                <a:solidFill>
                  <a:srgbClr val="222222"/>
                </a:solidFill>
                <a:effectLst/>
              </a:rPr>
              <a:t>and </a:t>
            </a:r>
            <a:r>
              <a:rPr lang="en-US" b="1" i="0" dirty="0">
                <a:solidFill>
                  <a:srgbClr val="222222"/>
                </a:solidFill>
                <a:effectLst/>
              </a:rPr>
              <a:t>at least one of the following:</a:t>
            </a:r>
          </a:p>
          <a:p>
            <a:pPr marL="265113" lvl="2" indent="-265113" algn="l">
              <a:buFont typeface="Arial" panose="020B0604020202020204" pitchFamily="34" charset="0"/>
              <a:buChar char="•"/>
            </a:pPr>
            <a:r>
              <a:rPr lang="en-US" b="0" i="0" dirty="0">
                <a:solidFill>
                  <a:srgbClr val="222222"/>
                </a:solidFill>
                <a:effectLst/>
              </a:rPr>
              <a:t>Family history of myocardial infarction — before 60 years of age in a first-degree relative or before 50 years of age in a second-degree relative.</a:t>
            </a:r>
          </a:p>
          <a:p>
            <a:pPr marL="265113" lvl="2" indent="-265113" algn="l">
              <a:buFont typeface="Arial" panose="020B0604020202020204" pitchFamily="34" charset="0"/>
              <a:buChar char="•"/>
            </a:pPr>
            <a:r>
              <a:rPr lang="en-US" b="0" i="0" dirty="0">
                <a:solidFill>
                  <a:srgbClr val="222222"/>
                </a:solidFill>
                <a:effectLst/>
              </a:rPr>
              <a:t>Family history of raised total cholesterol — greater than 7.5 mmol/L in an adult first- or second-degree relative, or greater than 6.7 mmol/L in a child or sibling (of the person with suspected FH) aged younger than 16 years.</a:t>
            </a:r>
          </a:p>
        </p:txBody>
      </p:sp>
      <p:sp>
        <p:nvSpPr>
          <p:cNvPr id="2" name="TextBox 1">
            <a:extLst>
              <a:ext uri="{FF2B5EF4-FFF2-40B4-BE49-F238E27FC236}">
                <a16:creationId xmlns:a16="http://schemas.microsoft.com/office/drawing/2014/main" id="{7126066A-6EE7-2D0B-D022-C5EA2AF8889E}"/>
              </a:ext>
            </a:extLst>
          </p:cNvPr>
          <p:cNvSpPr txBox="1"/>
          <p:nvPr/>
        </p:nvSpPr>
        <p:spPr>
          <a:xfrm>
            <a:off x="442913" y="6553858"/>
            <a:ext cx="11306176" cy="261610"/>
          </a:xfrm>
          <a:prstGeom prst="rect">
            <a:avLst/>
          </a:prstGeom>
          <a:noFill/>
        </p:spPr>
        <p:txBody>
          <a:bodyPr wrap="square" rtlCol="0">
            <a:spAutoFit/>
          </a:bodyPr>
          <a:lstStyle/>
          <a:p>
            <a:r>
              <a:rPr lang="en-US" sz="1100" b="1" dirty="0"/>
              <a:t>Reference:</a:t>
            </a:r>
            <a:r>
              <a:rPr lang="en-US" sz="1100" dirty="0"/>
              <a:t> </a:t>
            </a:r>
            <a:r>
              <a:rPr lang="en-US" sz="1100" dirty="0">
                <a:solidFill>
                  <a:schemeClr val="accent1"/>
                </a:solidFill>
                <a:hlinkClick r:id="rId2">
                  <a:extLst>
                    <a:ext uri="{A12FA001-AC4F-418D-AE19-62706E023703}">
                      <ahyp:hlinkClr xmlns:ahyp="http://schemas.microsoft.com/office/drawing/2018/hyperlinkcolor" val="tx"/>
                    </a:ext>
                  </a:extLst>
                </a:hlinkClick>
              </a:rPr>
              <a:t>https://cks.nice.org.uk/topics/hypercholesterolaemia-familial/diagnosis/assessment-diagnosis/#the-simon-broome-the-dutch-lipid-clinic-network-criteria</a:t>
            </a:r>
            <a:r>
              <a:rPr lang="en-US" sz="1100" dirty="0">
                <a:solidFill>
                  <a:schemeClr val="accent1"/>
                </a:solidFill>
              </a:rPr>
              <a:t> </a:t>
            </a:r>
            <a:endParaRPr lang="en-GB" sz="1100" dirty="0">
              <a:solidFill>
                <a:schemeClr val="accent1"/>
              </a:solidFill>
            </a:endParaRPr>
          </a:p>
        </p:txBody>
      </p:sp>
    </p:spTree>
    <p:extLst>
      <p:ext uri="{BB962C8B-B14F-4D97-AF65-F5344CB8AC3E}">
        <p14:creationId xmlns:p14="http://schemas.microsoft.com/office/powerpoint/2010/main" val="3217580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a:xfrm>
            <a:off x="442913" y="279394"/>
            <a:ext cx="11306175" cy="443198"/>
          </a:xfrm>
        </p:spPr>
        <p:txBody>
          <a:bodyPr/>
          <a:lstStyle/>
          <a:p>
            <a:r>
              <a:rPr lang="en-US" dirty="0">
                <a:solidFill>
                  <a:srgbClr val="15375E"/>
                </a:solidFill>
              </a:rPr>
              <a:t>Dutch Lipid Clinic Criteria</a:t>
            </a:r>
          </a:p>
        </p:txBody>
      </p:sp>
      <p:graphicFrame>
        <p:nvGraphicFramePr>
          <p:cNvPr id="34" name="Table 33">
            <a:extLst>
              <a:ext uri="{FF2B5EF4-FFF2-40B4-BE49-F238E27FC236}">
                <a16:creationId xmlns:a16="http://schemas.microsoft.com/office/drawing/2014/main" id="{63EEEE93-436D-EFBF-7325-6883E0E59FA1}"/>
              </a:ext>
            </a:extLst>
          </p:cNvPr>
          <p:cNvGraphicFramePr>
            <a:graphicFrameLocks noGrp="1"/>
          </p:cNvGraphicFramePr>
          <p:nvPr>
            <p:extLst>
              <p:ext uri="{D42A27DB-BD31-4B8C-83A1-F6EECF244321}">
                <p14:modId xmlns:p14="http://schemas.microsoft.com/office/powerpoint/2010/main" val="3646096629"/>
              </p:ext>
            </p:extLst>
          </p:nvPr>
        </p:nvGraphicFramePr>
        <p:xfrm>
          <a:off x="442912" y="962700"/>
          <a:ext cx="11306176" cy="4730075"/>
        </p:xfrm>
        <a:graphic>
          <a:graphicData uri="http://schemas.openxmlformats.org/drawingml/2006/table">
            <a:tbl>
              <a:tblPr/>
              <a:tblGrid>
                <a:gridCol w="5279807">
                  <a:extLst>
                    <a:ext uri="{9D8B030D-6E8A-4147-A177-3AD203B41FA5}">
                      <a16:colId xmlns:a16="http://schemas.microsoft.com/office/drawing/2014/main" val="3461881145"/>
                    </a:ext>
                  </a:extLst>
                </a:gridCol>
                <a:gridCol w="5483996">
                  <a:extLst>
                    <a:ext uri="{9D8B030D-6E8A-4147-A177-3AD203B41FA5}">
                      <a16:colId xmlns:a16="http://schemas.microsoft.com/office/drawing/2014/main" val="2602318259"/>
                    </a:ext>
                  </a:extLst>
                </a:gridCol>
                <a:gridCol w="542373">
                  <a:extLst>
                    <a:ext uri="{9D8B030D-6E8A-4147-A177-3AD203B41FA5}">
                      <a16:colId xmlns:a16="http://schemas.microsoft.com/office/drawing/2014/main" val="1417396386"/>
                    </a:ext>
                  </a:extLst>
                </a:gridCol>
              </a:tblGrid>
              <a:tr h="291703">
                <a:tc gridSpan="3">
                  <a:txBody>
                    <a:bodyPr/>
                    <a:lstStyle/>
                    <a:p>
                      <a:pPr algn="l" fontAlgn="base"/>
                      <a:r>
                        <a:rPr lang="en-US" sz="1200" b="1" i="0" dirty="0">
                          <a:solidFill>
                            <a:srgbClr val="FFFFFF"/>
                          </a:solidFill>
                          <a:effectLst/>
                          <a:latin typeface="+mn-lt"/>
                        </a:rPr>
                        <a:t>Family history​</a:t>
                      </a:r>
                    </a:p>
                  </a:txBody>
                  <a:tcPr marL="75779" marR="75779" marT="37890" marB="3789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1B6E6"/>
                    </a:solidFill>
                  </a:tcPr>
                </a:tc>
                <a:tc hMerge="1">
                  <a:txBody>
                    <a:bodyPr/>
                    <a:lstStyle/>
                    <a:p>
                      <a:endParaRPr lang="en-GB"/>
                    </a:p>
                  </a:txBody>
                  <a:tcPr/>
                </a:tc>
                <a:tc hMerge="1">
                  <a:txBody>
                    <a:bodyPr/>
                    <a:lstStyle/>
                    <a:p>
                      <a:pPr algn="l" fontAlgn="base"/>
                      <a:endParaRPr lang="en-US" sz="1400" b="1" i="0">
                        <a:solidFill>
                          <a:srgbClr val="FFFFFF"/>
                        </a:solidFill>
                        <a:effectLst/>
                        <a:latin typeface="+mn-lt"/>
                      </a:endParaRPr>
                    </a:p>
                  </a:txBody>
                  <a:tcPr marL="75779" marR="75779" marT="37890" marB="3789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1B6E6"/>
                    </a:solidFill>
                  </a:tcPr>
                </a:tc>
                <a:extLst>
                  <a:ext uri="{0D108BD9-81ED-4DB2-BD59-A6C34878D82A}">
                    <a16:rowId xmlns:a16="http://schemas.microsoft.com/office/drawing/2014/main" val="2345715080"/>
                  </a:ext>
                </a:extLst>
              </a:tr>
              <a:tr h="483928">
                <a:tc gridSpan="2">
                  <a:txBody>
                    <a:bodyPr/>
                    <a:lstStyle/>
                    <a:p>
                      <a:pPr algn="l" fontAlgn="base"/>
                      <a:r>
                        <a:rPr lang="en-GB" sz="1200" b="0" i="0" dirty="0">
                          <a:solidFill>
                            <a:srgbClr val="000000"/>
                          </a:solidFill>
                          <a:effectLst/>
                          <a:latin typeface="+mn-lt"/>
                        </a:rPr>
                        <a:t>First-degree relative with known premature coronary and/or vascular disease (men aged &lt;55 years and women aged &lt;60 years) or​</a:t>
                      </a:r>
                    </a:p>
                    <a:p>
                      <a:pPr algn="l" fontAlgn="base"/>
                      <a:r>
                        <a:rPr lang="en-GB" sz="1200" b="0" i="0" dirty="0">
                          <a:solidFill>
                            <a:srgbClr val="000000"/>
                          </a:solidFill>
                          <a:effectLst/>
                          <a:latin typeface="+mn-lt"/>
                        </a:rPr>
                        <a:t>First-degree relative with known low-density lipoprotein-cholesterol (LDL-C) above the 95th percentile for age and sex​</a:t>
                      </a:r>
                    </a:p>
                  </a:txBody>
                  <a:tcPr marL="75779" marR="75779" marT="37890" marB="3789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hMerge="1">
                  <a:txBody>
                    <a:bodyPr/>
                    <a:lstStyle/>
                    <a:p>
                      <a:endParaRPr lang="en-GB"/>
                    </a:p>
                  </a:txBody>
                  <a:tcPr/>
                </a:tc>
                <a:tc>
                  <a:txBody>
                    <a:bodyPr/>
                    <a:lstStyle/>
                    <a:p>
                      <a:pPr algn="ctr" fontAlgn="base"/>
                      <a:r>
                        <a:rPr lang="en-US" sz="1200" b="0" i="0">
                          <a:solidFill>
                            <a:srgbClr val="000000"/>
                          </a:solidFill>
                          <a:effectLst/>
                          <a:latin typeface="+mn-lt"/>
                        </a:rPr>
                        <a:t>1​</a:t>
                      </a:r>
                    </a:p>
                  </a:txBody>
                  <a:tcPr marL="75779" marR="75779" marT="37890" marB="3789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extLst>
                  <a:ext uri="{0D108BD9-81ED-4DB2-BD59-A6C34878D82A}">
                    <a16:rowId xmlns:a16="http://schemas.microsoft.com/office/drawing/2014/main" val="2256852590"/>
                  </a:ext>
                </a:extLst>
              </a:tr>
              <a:tr h="463544">
                <a:tc gridSpan="2">
                  <a:txBody>
                    <a:bodyPr/>
                    <a:lstStyle/>
                    <a:p>
                      <a:pPr algn="l" fontAlgn="base"/>
                      <a:r>
                        <a:rPr lang="en-GB" sz="1200" b="0" i="0" dirty="0">
                          <a:solidFill>
                            <a:srgbClr val="000000"/>
                          </a:solidFill>
                          <a:effectLst/>
                          <a:latin typeface="+mn-lt"/>
                        </a:rPr>
                        <a:t>First-degree relative with tendinous xanthomata and/or arcus </a:t>
                      </a:r>
                      <a:r>
                        <a:rPr lang="en-GB" sz="1200" b="0" i="0" dirty="0" err="1">
                          <a:solidFill>
                            <a:srgbClr val="000000"/>
                          </a:solidFill>
                          <a:effectLst/>
                          <a:latin typeface="+mn-lt"/>
                        </a:rPr>
                        <a:t>cornealis</a:t>
                      </a:r>
                      <a:r>
                        <a:rPr lang="en-GB" sz="1200" b="0" i="0" dirty="0">
                          <a:solidFill>
                            <a:srgbClr val="000000"/>
                          </a:solidFill>
                          <a:effectLst/>
                          <a:latin typeface="+mn-lt"/>
                        </a:rPr>
                        <a:t> or​</a:t>
                      </a:r>
                    </a:p>
                    <a:p>
                      <a:pPr algn="l" fontAlgn="base"/>
                      <a:r>
                        <a:rPr lang="en-GB" sz="1200" b="0" i="0" dirty="0">
                          <a:solidFill>
                            <a:srgbClr val="000000"/>
                          </a:solidFill>
                          <a:effectLst/>
                          <a:latin typeface="+mn-lt"/>
                        </a:rPr>
                        <a:t>Children aged &lt;18 years with LDL-C above the 95th percentile for age and sex​</a:t>
                      </a:r>
                    </a:p>
                  </a:txBody>
                  <a:tcPr marL="75779" marR="75779" marT="37890" marB="3789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hMerge="1">
                  <a:txBody>
                    <a:bodyPr/>
                    <a:lstStyle/>
                    <a:p>
                      <a:endParaRPr lang="en-GB"/>
                    </a:p>
                  </a:txBody>
                  <a:tcPr/>
                </a:tc>
                <a:tc>
                  <a:txBody>
                    <a:bodyPr/>
                    <a:lstStyle/>
                    <a:p>
                      <a:pPr algn="ctr" fontAlgn="base"/>
                      <a:r>
                        <a:rPr lang="en-US" sz="1200" b="0" i="0" dirty="0">
                          <a:solidFill>
                            <a:srgbClr val="000000"/>
                          </a:solidFill>
                          <a:effectLst/>
                          <a:latin typeface="+mn-lt"/>
                        </a:rPr>
                        <a:t>2​</a:t>
                      </a:r>
                    </a:p>
                  </a:txBody>
                  <a:tcPr marL="75779" marR="75779" marT="37890" marB="3789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extLst>
                  <a:ext uri="{0D108BD9-81ED-4DB2-BD59-A6C34878D82A}">
                    <a16:rowId xmlns:a16="http://schemas.microsoft.com/office/drawing/2014/main" val="2019553215"/>
                  </a:ext>
                </a:extLst>
              </a:tr>
              <a:tr h="291703">
                <a:tc gridSpan="3">
                  <a:txBody>
                    <a:bodyPr/>
                    <a:lstStyle/>
                    <a:p>
                      <a:pPr algn="ctr" fontAlgn="base"/>
                      <a:r>
                        <a:rPr lang="en-US" sz="1200" b="1" i="0" dirty="0">
                          <a:solidFill>
                            <a:srgbClr val="FFFFFF"/>
                          </a:solidFill>
                          <a:effectLst/>
                          <a:latin typeface="+mn-lt"/>
                        </a:rPr>
                        <a:t>Clinical history</a:t>
                      </a:r>
                      <a:r>
                        <a:rPr lang="en-US" sz="1200" b="0" i="0" dirty="0">
                          <a:solidFill>
                            <a:srgbClr val="000000"/>
                          </a:solidFill>
                          <a:effectLst/>
                          <a:latin typeface="+mn-lt"/>
                        </a:rPr>
                        <a:t>​</a:t>
                      </a:r>
                    </a:p>
                  </a:txBody>
                  <a:tcPr marL="75779" marR="75779" marT="37890" marB="3789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1B6E6"/>
                    </a:solidFill>
                  </a:tcPr>
                </a:tc>
                <a:tc hMerge="1">
                  <a:txBody>
                    <a:bodyPr/>
                    <a:lstStyle/>
                    <a:p>
                      <a:endParaRPr lang="en-GB"/>
                    </a:p>
                  </a:txBody>
                  <a:tcPr/>
                </a:tc>
                <a:tc hMerge="1">
                  <a:txBody>
                    <a:bodyPr/>
                    <a:lstStyle/>
                    <a:p>
                      <a:pPr algn="ctr" fontAlgn="base"/>
                      <a:endParaRPr lang="en-US" sz="1400" b="0" i="0" dirty="0">
                        <a:solidFill>
                          <a:srgbClr val="000000"/>
                        </a:solidFill>
                        <a:effectLst/>
                        <a:latin typeface="+mn-lt"/>
                      </a:endParaRPr>
                    </a:p>
                  </a:txBody>
                  <a:tcPr marL="75779" marR="75779" marT="37890" marB="3789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1B6E6"/>
                    </a:solidFill>
                  </a:tcPr>
                </a:tc>
                <a:extLst>
                  <a:ext uri="{0D108BD9-81ED-4DB2-BD59-A6C34878D82A}">
                    <a16:rowId xmlns:a16="http://schemas.microsoft.com/office/drawing/2014/main" val="3780222117"/>
                  </a:ext>
                </a:extLst>
              </a:tr>
              <a:tr h="271550">
                <a:tc gridSpan="2">
                  <a:txBody>
                    <a:bodyPr/>
                    <a:lstStyle/>
                    <a:p>
                      <a:pPr algn="l" fontAlgn="base"/>
                      <a:r>
                        <a:rPr lang="en-GB" sz="1200" b="0" i="0" dirty="0">
                          <a:solidFill>
                            <a:srgbClr val="000000"/>
                          </a:solidFill>
                          <a:effectLst/>
                          <a:latin typeface="+mn-lt"/>
                        </a:rPr>
                        <a:t>Patient with premature coronary artery disease (ages as above)​</a:t>
                      </a:r>
                    </a:p>
                  </a:txBody>
                  <a:tcPr marL="75779" marR="75779" marT="37890" marB="3789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hMerge="1">
                  <a:txBody>
                    <a:bodyPr/>
                    <a:lstStyle/>
                    <a:p>
                      <a:endParaRPr lang="en-GB"/>
                    </a:p>
                  </a:txBody>
                  <a:tcPr/>
                </a:tc>
                <a:tc>
                  <a:txBody>
                    <a:bodyPr/>
                    <a:lstStyle/>
                    <a:p>
                      <a:pPr algn="ctr" fontAlgn="base"/>
                      <a:r>
                        <a:rPr lang="en-US" sz="1200" b="0" i="0">
                          <a:solidFill>
                            <a:srgbClr val="000000"/>
                          </a:solidFill>
                          <a:effectLst/>
                          <a:latin typeface="+mn-lt"/>
                        </a:rPr>
                        <a:t>2​</a:t>
                      </a:r>
                    </a:p>
                  </a:txBody>
                  <a:tcPr marL="75779" marR="75779" marT="37890" marB="3789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extLst>
                  <a:ext uri="{0D108BD9-81ED-4DB2-BD59-A6C34878D82A}">
                    <a16:rowId xmlns:a16="http://schemas.microsoft.com/office/drawing/2014/main" val="3773083845"/>
                  </a:ext>
                </a:extLst>
              </a:tr>
              <a:tr h="271550">
                <a:tc gridSpan="2">
                  <a:txBody>
                    <a:bodyPr/>
                    <a:lstStyle/>
                    <a:p>
                      <a:pPr algn="l" fontAlgn="base"/>
                      <a:r>
                        <a:rPr lang="en-GB" sz="1200" b="0" i="0" dirty="0">
                          <a:solidFill>
                            <a:srgbClr val="000000"/>
                          </a:solidFill>
                          <a:effectLst/>
                          <a:latin typeface="+mn-lt"/>
                        </a:rPr>
                        <a:t>Patient with premature cerebral or peripheral vascular disease (as above)​</a:t>
                      </a:r>
                    </a:p>
                  </a:txBody>
                  <a:tcPr marL="75779" marR="75779" marT="37890" marB="3789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hMerge="1">
                  <a:txBody>
                    <a:bodyPr/>
                    <a:lstStyle/>
                    <a:p>
                      <a:endParaRPr lang="en-GB"/>
                    </a:p>
                  </a:txBody>
                  <a:tcPr/>
                </a:tc>
                <a:tc>
                  <a:txBody>
                    <a:bodyPr/>
                    <a:lstStyle/>
                    <a:p>
                      <a:pPr algn="ctr" fontAlgn="base"/>
                      <a:r>
                        <a:rPr lang="en-US" sz="1200" b="0" i="0" dirty="0">
                          <a:solidFill>
                            <a:srgbClr val="000000"/>
                          </a:solidFill>
                          <a:effectLst/>
                          <a:latin typeface="+mn-lt"/>
                        </a:rPr>
                        <a:t>1​</a:t>
                      </a:r>
                    </a:p>
                  </a:txBody>
                  <a:tcPr marL="75779" marR="75779" marT="37890" marB="3789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extLst>
                  <a:ext uri="{0D108BD9-81ED-4DB2-BD59-A6C34878D82A}">
                    <a16:rowId xmlns:a16="http://schemas.microsoft.com/office/drawing/2014/main" val="1846023132"/>
                  </a:ext>
                </a:extLst>
              </a:tr>
              <a:tr h="291703">
                <a:tc gridSpan="3">
                  <a:txBody>
                    <a:bodyPr/>
                    <a:lstStyle/>
                    <a:p>
                      <a:pPr algn="ctr" fontAlgn="base"/>
                      <a:r>
                        <a:rPr lang="en-US" sz="1200" b="1" i="0" dirty="0">
                          <a:solidFill>
                            <a:srgbClr val="FFFFFF"/>
                          </a:solidFill>
                          <a:effectLst/>
                          <a:latin typeface="+mn-lt"/>
                        </a:rPr>
                        <a:t>Physical examination</a:t>
                      </a:r>
                      <a:r>
                        <a:rPr lang="en-US" sz="1200" b="0" i="0" dirty="0">
                          <a:solidFill>
                            <a:srgbClr val="000000"/>
                          </a:solidFill>
                          <a:effectLst/>
                          <a:latin typeface="+mn-lt"/>
                        </a:rPr>
                        <a:t>​</a:t>
                      </a:r>
                    </a:p>
                  </a:txBody>
                  <a:tcPr marL="75779" marR="75779" marT="37890" marB="3789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1B6E6"/>
                    </a:solidFill>
                  </a:tcPr>
                </a:tc>
                <a:tc hMerge="1">
                  <a:txBody>
                    <a:bodyPr/>
                    <a:lstStyle/>
                    <a:p>
                      <a:endParaRPr lang="en-GB"/>
                    </a:p>
                  </a:txBody>
                  <a:tcPr/>
                </a:tc>
                <a:tc hMerge="1">
                  <a:txBody>
                    <a:bodyPr/>
                    <a:lstStyle/>
                    <a:p>
                      <a:pPr algn="ctr" fontAlgn="base"/>
                      <a:endParaRPr lang="en-US" sz="1400" b="0" i="0">
                        <a:solidFill>
                          <a:srgbClr val="000000"/>
                        </a:solidFill>
                        <a:effectLst/>
                        <a:latin typeface="+mn-lt"/>
                      </a:endParaRPr>
                    </a:p>
                  </a:txBody>
                  <a:tcPr marL="75779" marR="75779" marT="37890" marB="3789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1B6E6"/>
                    </a:solidFill>
                  </a:tcPr>
                </a:tc>
                <a:extLst>
                  <a:ext uri="{0D108BD9-81ED-4DB2-BD59-A6C34878D82A}">
                    <a16:rowId xmlns:a16="http://schemas.microsoft.com/office/drawing/2014/main" val="2187840552"/>
                  </a:ext>
                </a:extLst>
              </a:tr>
              <a:tr h="271550">
                <a:tc gridSpan="2">
                  <a:txBody>
                    <a:bodyPr/>
                    <a:lstStyle/>
                    <a:p>
                      <a:pPr algn="l" fontAlgn="base"/>
                      <a:r>
                        <a:rPr lang="en-US" sz="1200" b="0" i="0" dirty="0">
                          <a:solidFill>
                            <a:srgbClr val="000000"/>
                          </a:solidFill>
                          <a:effectLst/>
                          <a:latin typeface="+mn-lt"/>
                        </a:rPr>
                        <a:t>Tendon xanthomas​</a:t>
                      </a:r>
                    </a:p>
                  </a:txBody>
                  <a:tcPr marL="75779" marR="75779" marT="37890" marB="3789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hMerge="1">
                  <a:txBody>
                    <a:bodyPr/>
                    <a:lstStyle/>
                    <a:p>
                      <a:endParaRPr lang="en-GB"/>
                    </a:p>
                  </a:txBody>
                  <a:tcPr/>
                </a:tc>
                <a:tc>
                  <a:txBody>
                    <a:bodyPr/>
                    <a:lstStyle/>
                    <a:p>
                      <a:pPr algn="ctr" fontAlgn="base"/>
                      <a:r>
                        <a:rPr lang="en-US" sz="1200" b="0" i="0">
                          <a:solidFill>
                            <a:srgbClr val="000000"/>
                          </a:solidFill>
                          <a:effectLst/>
                          <a:latin typeface="+mn-lt"/>
                        </a:rPr>
                        <a:t>6​</a:t>
                      </a:r>
                    </a:p>
                  </a:txBody>
                  <a:tcPr marL="75779" marR="75779" marT="37890" marB="3789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extLst>
                  <a:ext uri="{0D108BD9-81ED-4DB2-BD59-A6C34878D82A}">
                    <a16:rowId xmlns:a16="http://schemas.microsoft.com/office/drawing/2014/main" val="1137591112"/>
                  </a:ext>
                </a:extLst>
              </a:tr>
              <a:tr h="271550">
                <a:tc gridSpan="2">
                  <a:txBody>
                    <a:bodyPr/>
                    <a:lstStyle/>
                    <a:p>
                      <a:pPr algn="l" fontAlgn="base"/>
                      <a:r>
                        <a:rPr lang="en-GB" sz="1200" b="0" i="0" dirty="0">
                          <a:solidFill>
                            <a:srgbClr val="000000"/>
                          </a:solidFill>
                          <a:effectLst/>
                          <a:latin typeface="+mn-lt"/>
                        </a:rPr>
                        <a:t>Arcus </a:t>
                      </a:r>
                      <a:r>
                        <a:rPr lang="en-GB" sz="1200" b="0" i="0" dirty="0" err="1">
                          <a:solidFill>
                            <a:srgbClr val="000000"/>
                          </a:solidFill>
                          <a:effectLst/>
                          <a:latin typeface="+mn-lt"/>
                        </a:rPr>
                        <a:t>cornealis</a:t>
                      </a:r>
                      <a:r>
                        <a:rPr lang="en-GB" sz="1200" b="0" i="0" dirty="0">
                          <a:solidFill>
                            <a:srgbClr val="000000"/>
                          </a:solidFill>
                          <a:effectLst/>
                          <a:latin typeface="+mn-lt"/>
                        </a:rPr>
                        <a:t> prior to 45 years of age​</a:t>
                      </a:r>
                    </a:p>
                  </a:txBody>
                  <a:tcPr marL="75779" marR="75779" marT="37890" marB="3789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hMerge="1">
                  <a:txBody>
                    <a:bodyPr/>
                    <a:lstStyle/>
                    <a:p>
                      <a:endParaRPr lang="en-GB"/>
                    </a:p>
                  </a:txBody>
                  <a:tcPr/>
                </a:tc>
                <a:tc>
                  <a:txBody>
                    <a:bodyPr/>
                    <a:lstStyle/>
                    <a:p>
                      <a:pPr algn="ctr" fontAlgn="base"/>
                      <a:r>
                        <a:rPr lang="en-US" sz="1200" b="0" i="0" dirty="0">
                          <a:solidFill>
                            <a:srgbClr val="000000"/>
                          </a:solidFill>
                          <a:effectLst/>
                          <a:latin typeface="+mn-lt"/>
                        </a:rPr>
                        <a:t>4​</a:t>
                      </a:r>
                    </a:p>
                  </a:txBody>
                  <a:tcPr marL="75779" marR="75779" marT="37890" marB="3789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extLst>
                  <a:ext uri="{0D108BD9-81ED-4DB2-BD59-A6C34878D82A}">
                    <a16:rowId xmlns:a16="http://schemas.microsoft.com/office/drawing/2014/main" val="1563249408"/>
                  </a:ext>
                </a:extLst>
              </a:tr>
              <a:tr h="271550">
                <a:tc gridSpan="3">
                  <a:txBody>
                    <a:bodyPr/>
                    <a:lstStyle/>
                    <a:p>
                      <a:pPr algn="ctr" fontAlgn="base"/>
                      <a:r>
                        <a:rPr lang="en-US" sz="1200" b="0" i="0" dirty="0">
                          <a:solidFill>
                            <a:srgbClr val="000000"/>
                          </a:solidFill>
                          <a:effectLst/>
                          <a:latin typeface="+mn-lt"/>
                        </a:rPr>
                        <a:t>LDL-C (mmol/L)​</a:t>
                      </a:r>
                    </a:p>
                  </a:txBody>
                  <a:tcPr marL="75779" marR="75779" marT="37890" marB="3789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hMerge="1">
                  <a:txBody>
                    <a:bodyPr/>
                    <a:lstStyle/>
                    <a:p>
                      <a:endParaRPr lang="en-GB"/>
                    </a:p>
                  </a:txBody>
                  <a:tcPr/>
                </a:tc>
                <a:tc hMerge="1">
                  <a:txBody>
                    <a:bodyPr/>
                    <a:lstStyle/>
                    <a:p>
                      <a:pPr algn="ctr" fontAlgn="base"/>
                      <a:endParaRPr lang="en-US" sz="1400" b="0" i="0">
                        <a:solidFill>
                          <a:srgbClr val="000000"/>
                        </a:solidFill>
                        <a:effectLst/>
                        <a:latin typeface="+mn-lt"/>
                      </a:endParaRPr>
                    </a:p>
                  </a:txBody>
                  <a:tcPr marL="75779" marR="75779" marT="37890" marB="3789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extLst>
                  <a:ext uri="{0D108BD9-81ED-4DB2-BD59-A6C34878D82A}">
                    <a16:rowId xmlns:a16="http://schemas.microsoft.com/office/drawing/2014/main" val="3680494142"/>
                  </a:ext>
                </a:extLst>
              </a:tr>
              <a:tr h="271550">
                <a:tc rowSpan="4">
                  <a:txBody>
                    <a:bodyPr/>
                    <a:lstStyle/>
                    <a:p>
                      <a:pPr algn="l" fontAlgn="auto"/>
                      <a:r>
                        <a:rPr lang="en-GB" sz="1200" b="0" i="0">
                          <a:solidFill>
                            <a:srgbClr val="000000"/>
                          </a:solidFill>
                          <a:effectLst/>
                          <a:latin typeface="+mn-lt"/>
                        </a:rPr>
                        <a:t>​</a:t>
                      </a:r>
                    </a:p>
                  </a:txBody>
                  <a:tcPr marL="75779" marR="75779" marT="37890" marB="3789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l" fontAlgn="base"/>
                      <a:r>
                        <a:rPr lang="en-US" sz="1200" b="0" i="0" dirty="0">
                          <a:solidFill>
                            <a:srgbClr val="000000"/>
                          </a:solidFill>
                          <a:effectLst/>
                          <a:latin typeface="+mn-lt"/>
                        </a:rPr>
                        <a:t>LDL-C ≥8.5​</a:t>
                      </a:r>
                    </a:p>
                  </a:txBody>
                  <a:tcPr marL="75779" marR="75779" marT="37890" marB="3789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ctr" fontAlgn="base"/>
                      <a:r>
                        <a:rPr lang="en-US" sz="1200" b="0" i="0">
                          <a:solidFill>
                            <a:srgbClr val="000000"/>
                          </a:solidFill>
                          <a:effectLst/>
                          <a:latin typeface="+mn-lt"/>
                        </a:rPr>
                        <a:t>8​</a:t>
                      </a:r>
                    </a:p>
                  </a:txBody>
                  <a:tcPr marL="75779" marR="75779" marT="37890" marB="3789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extLst>
                  <a:ext uri="{0D108BD9-81ED-4DB2-BD59-A6C34878D82A}">
                    <a16:rowId xmlns:a16="http://schemas.microsoft.com/office/drawing/2014/main" val="2385748825"/>
                  </a:ext>
                </a:extLst>
              </a:tr>
              <a:tr h="271550">
                <a:tc vMerge="1">
                  <a:txBody>
                    <a:bodyPr/>
                    <a:lstStyle/>
                    <a:p>
                      <a:endParaRPr lang="en-GB"/>
                    </a:p>
                  </a:txBody>
                  <a:tcPr/>
                </a:tc>
                <a:tc>
                  <a:txBody>
                    <a:bodyPr/>
                    <a:lstStyle/>
                    <a:p>
                      <a:pPr algn="l" fontAlgn="base"/>
                      <a:r>
                        <a:rPr lang="en-US" sz="1200" b="0" i="0" dirty="0">
                          <a:solidFill>
                            <a:srgbClr val="000000"/>
                          </a:solidFill>
                          <a:effectLst/>
                          <a:latin typeface="+mn-lt"/>
                        </a:rPr>
                        <a:t>LDL-C 6.5–8.4​</a:t>
                      </a:r>
                    </a:p>
                  </a:txBody>
                  <a:tcPr marL="75779" marR="75779" marT="37890" marB="3789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ctr" fontAlgn="base"/>
                      <a:r>
                        <a:rPr lang="en-US" sz="1200" b="0" i="0">
                          <a:solidFill>
                            <a:srgbClr val="000000"/>
                          </a:solidFill>
                          <a:effectLst/>
                          <a:latin typeface="+mn-lt"/>
                        </a:rPr>
                        <a:t>5​</a:t>
                      </a:r>
                    </a:p>
                  </a:txBody>
                  <a:tcPr marL="75779" marR="75779" marT="37890" marB="3789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extLst>
                  <a:ext uri="{0D108BD9-81ED-4DB2-BD59-A6C34878D82A}">
                    <a16:rowId xmlns:a16="http://schemas.microsoft.com/office/drawing/2014/main" val="1054382489"/>
                  </a:ext>
                </a:extLst>
              </a:tr>
              <a:tr h="271550">
                <a:tc vMerge="1">
                  <a:txBody>
                    <a:bodyPr/>
                    <a:lstStyle/>
                    <a:p>
                      <a:endParaRPr lang="en-GB"/>
                    </a:p>
                  </a:txBody>
                  <a:tcPr/>
                </a:tc>
                <a:tc>
                  <a:txBody>
                    <a:bodyPr/>
                    <a:lstStyle/>
                    <a:p>
                      <a:pPr algn="l" fontAlgn="base"/>
                      <a:r>
                        <a:rPr lang="en-US" sz="1200" b="0" i="0" dirty="0">
                          <a:solidFill>
                            <a:srgbClr val="000000"/>
                          </a:solidFill>
                          <a:effectLst/>
                          <a:latin typeface="+mn-lt"/>
                        </a:rPr>
                        <a:t>LDL-C 5.0–6.4​</a:t>
                      </a:r>
                    </a:p>
                  </a:txBody>
                  <a:tcPr marL="75779" marR="75779" marT="37890" marB="3789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ctr" fontAlgn="base"/>
                      <a:r>
                        <a:rPr lang="en-US" sz="1200" b="0" i="0">
                          <a:solidFill>
                            <a:srgbClr val="000000"/>
                          </a:solidFill>
                          <a:effectLst/>
                          <a:latin typeface="+mn-lt"/>
                        </a:rPr>
                        <a:t>3​</a:t>
                      </a:r>
                    </a:p>
                  </a:txBody>
                  <a:tcPr marL="75779" marR="75779" marT="37890" marB="3789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extLst>
                  <a:ext uri="{0D108BD9-81ED-4DB2-BD59-A6C34878D82A}">
                    <a16:rowId xmlns:a16="http://schemas.microsoft.com/office/drawing/2014/main" val="3661999083"/>
                  </a:ext>
                </a:extLst>
              </a:tr>
              <a:tr h="271550">
                <a:tc vMerge="1">
                  <a:txBody>
                    <a:bodyPr/>
                    <a:lstStyle/>
                    <a:p>
                      <a:endParaRPr lang="en-GB"/>
                    </a:p>
                  </a:txBody>
                  <a:tcPr/>
                </a:tc>
                <a:tc>
                  <a:txBody>
                    <a:bodyPr/>
                    <a:lstStyle/>
                    <a:p>
                      <a:pPr algn="l" fontAlgn="base"/>
                      <a:r>
                        <a:rPr lang="en-US" sz="1200" b="0" i="0" dirty="0">
                          <a:solidFill>
                            <a:srgbClr val="000000"/>
                          </a:solidFill>
                          <a:effectLst/>
                          <a:latin typeface="+mn-lt"/>
                        </a:rPr>
                        <a:t>LDL-C 4.0–4.9​</a:t>
                      </a:r>
                    </a:p>
                  </a:txBody>
                  <a:tcPr marL="75779" marR="75779" marT="37890" marB="3789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ctr" fontAlgn="base"/>
                      <a:r>
                        <a:rPr lang="en-US" sz="1200" b="0" i="0">
                          <a:solidFill>
                            <a:srgbClr val="000000"/>
                          </a:solidFill>
                          <a:effectLst/>
                          <a:latin typeface="+mn-lt"/>
                        </a:rPr>
                        <a:t>1​</a:t>
                      </a:r>
                    </a:p>
                  </a:txBody>
                  <a:tcPr marL="75779" marR="75779" marT="37890" marB="3789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extLst>
                  <a:ext uri="{0D108BD9-81ED-4DB2-BD59-A6C34878D82A}">
                    <a16:rowId xmlns:a16="http://schemas.microsoft.com/office/drawing/2014/main" val="1973008283"/>
                  </a:ext>
                </a:extLst>
              </a:tr>
              <a:tr h="463544">
                <a:tc gridSpan="2">
                  <a:txBody>
                    <a:bodyPr/>
                    <a:lstStyle/>
                    <a:p>
                      <a:pPr algn="l" fontAlgn="base"/>
                      <a:r>
                        <a:rPr lang="en-US" sz="1200" b="0" i="0" dirty="0">
                          <a:solidFill>
                            <a:srgbClr val="000000"/>
                          </a:solidFill>
                          <a:effectLst/>
                          <a:latin typeface="+mn-lt"/>
                        </a:rPr>
                        <a:t>Deoxyribonucleic acid (DNA) analysis: Functional mutation in the low-density lipoprotein receptor (LDLR), apolipoprotein B (APOB) or proprotein convertase subtilisin/</a:t>
                      </a:r>
                      <a:r>
                        <a:rPr lang="en-US" sz="1200" b="0" i="0" dirty="0" err="1">
                          <a:solidFill>
                            <a:srgbClr val="000000"/>
                          </a:solidFill>
                          <a:effectLst/>
                          <a:latin typeface="+mn-lt"/>
                        </a:rPr>
                        <a:t>kexin</a:t>
                      </a:r>
                      <a:r>
                        <a:rPr lang="en-US" sz="1200" b="0" i="0" dirty="0">
                          <a:solidFill>
                            <a:srgbClr val="000000"/>
                          </a:solidFill>
                          <a:effectLst/>
                          <a:latin typeface="+mn-lt"/>
                        </a:rPr>
                        <a:t> type 9 (PCSK9) gene​</a:t>
                      </a:r>
                    </a:p>
                  </a:txBody>
                  <a:tcPr marL="75779" marR="75779" marT="37890" marB="3789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hMerge="1">
                  <a:txBody>
                    <a:bodyPr/>
                    <a:lstStyle/>
                    <a:p>
                      <a:endParaRPr lang="en-GB"/>
                    </a:p>
                  </a:txBody>
                  <a:tcPr/>
                </a:tc>
                <a:tc>
                  <a:txBody>
                    <a:bodyPr/>
                    <a:lstStyle/>
                    <a:p>
                      <a:pPr algn="ctr" fontAlgn="base"/>
                      <a:r>
                        <a:rPr lang="en-US" sz="1200" b="0" i="0" dirty="0">
                          <a:solidFill>
                            <a:srgbClr val="000000"/>
                          </a:solidFill>
                          <a:effectLst/>
                          <a:latin typeface="+mn-lt"/>
                        </a:rPr>
                        <a:t>8​</a:t>
                      </a:r>
                    </a:p>
                  </a:txBody>
                  <a:tcPr marL="75779" marR="75779" marT="37890" marB="3789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extLst>
                  <a:ext uri="{0D108BD9-81ED-4DB2-BD59-A6C34878D82A}">
                    <a16:rowId xmlns:a16="http://schemas.microsoft.com/office/drawing/2014/main" val="2176853793"/>
                  </a:ext>
                </a:extLst>
              </a:tr>
            </a:tbl>
          </a:graphicData>
        </a:graphic>
      </p:graphicFrame>
      <p:sp>
        <p:nvSpPr>
          <p:cNvPr id="35" name="Rectangle 9">
            <a:extLst>
              <a:ext uri="{FF2B5EF4-FFF2-40B4-BE49-F238E27FC236}">
                <a16:creationId xmlns:a16="http://schemas.microsoft.com/office/drawing/2014/main" id="{A71E8038-4B13-3410-1EC0-3687A6E5BDDB}"/>
              </a:ext>
            </a:extLst>
          </p:cNvPr>
          <p:cNvSpPr>
            <a:spLocks noChangeArrowheads="1"/>
          </p:cNvSpPr>
          <p:nvPr/>
        </p:nvSpPr>
        <p:spPr bwMode="auto">
          <a:xfrm>
            <a:off x="2230438" y="1165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42792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a:xfrm>
            <a:off x="442910" y="496706"/>
            <a:ext cx="11306175" cy="443198"/>
          </a:xfrm>
        </p:spPr>
        <p:txBody>
          <a:bodyPr/>
          <a:lstStyle/>
          <a:p>
            <a:r>
              <a:rPr lang="en-GB" i="0" u="none" strike="noStrike" dirty="0">
                <a:solidFill>
                  <a:srgbClr val="15375E"/>
                </a:solidFill>
                <a:effectLst/>
                <a:latin typeface="+mj-lt"/>
              </a:rPr>
              <a:t>Dutch Lipid Clinic Criteria continued</a:t>
            </a:r>
            <a:endParaRPr lang="en-US" dirty="0">
              <a:solidFill>
                <a:srgbClr val="15375E"/>
              </a:solidFill>
              <a:latin typeface="+mj-lt"/>
            </a:endParaRPr>
          </a:p>
        </p:txBody>
      </p:sp>
      <p:graphicFrame>
        <p:nvGraphicFramePr>
          <p:cNvPr id="8" name="Table 7">
            <a:extLst>
              <a:ext uri="{FF2B5EF4-FFF2-40B4-BE49-F238E27FC236}">
                <a16:creationId xmlns:a16="http://schemas.microsoft.com/office/drawing/2014/main" id="{825632C0-3846-6A57-D96D-E8A8139D087C}"/>
              </a:ext>
            </a:extLst>
          </p:cNvPr>
          <p:cNvGraphicFramePr>
            <a:graphicFrameLocks noGrp="1"/>
          </p:cNvGraphicFramePr>
          <p:nvPr>
            <p:extLst>
              <p:ext uri="{D42A27DB-BD31-4B8C-83A1-F6EECF244321}">
                <p14:modId xmlns:p14="http://schemas.microsoft.com/office/powerpoint/2010/main" val="3825252207"/>
              </p:ext>
            </p:extLst>
          </p:nvPr>
        </p:nvGraphicFramePr>
        <p:xfrm>
          <a:off x="442911" y="1361086"/>
          <a:ext cx="11306175" cy="2861655"/>
        </p:xfrm>
        <a:graphic>
          <a:graphicData uri="http://schemas.openxmlformats.org/drawingml/2006/table">
            <a:tbl>
              <a:tblPr/>
              <a:tblGrid>
                <a:gridCol w="10019526">
                  <a:extLst>
                    <a:ext uri="{9D8B030D-6E8A-4147-A177-3AD203B41FA5}">
                      <a16:colId xmlns:a16="http://schemas.microsoft.com/office/drawing/2014/main" val="498117782"/>
                    </a:ext>
                  </a:extLst>
                </a:gridCol>
                <a:gridCol w="1286649">
                  <a:extLst>
                    <a:ext uri="{9D8B030D-6E8A-4147-A177-3AD203B41FA5}">
                      <a16:colId xmlns:a16="http://schemas.microsoft.com/office/drawing/2014/main" val="401673741"/>
                    </a:ext>
                  </a:extLst>
                </a:gridCol>
              </a:tblGrid>
              <a:tr h="393287">
                <a:tc>
                  <a:txBody>
                    <a:bodyPr/>
                    <a:lstStyle/>
                    <a:p>
                      <a:pPr algn="l" fontAlgn="base"/>
                      <a:r>
                        <a:rPr lang="en-US" sz="1600" b="1" i="0" dirty="0">
                          <a:solidFill>
                            <a:srgbClr val="FFFFFF"/>
                          </a:solidFill>
                          <a:effectLst/>
                          <a:latin typeface="+mn-lt"/>
                        </a:rPr>
                        <a:t>Stratification​</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1B6E6"/>
                    </a:solidFill>
                  </a:tcPr>
                </a:tc>
                <a:tc>
                  <a:txBody>
                    <a:bodyPr/>
                    <a:lstStyle/>
                    <a:p>
                      <a:pPr algn="ctr" fontAlgn="base"/>
                      <a:r>
                        <a:rPr lang="en-US" sz="1600" b="1" i="0" dirty="0">
                          <a:solidFill>
                            <a:srgbClr val="FFFFFF"/>
                          </a:solidFill>
                          <a:effectLst/>
                          <a:latin typeface="+mn-lt"/>
                        </a:rPr>
                        <a:t>Total score​</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1B6E6"/>
                    </a:solidFill>
                  </a:tcPr>
                </a:tc>
                <a:extLst>
                  <a:ext uri="{0D108BD9-81ED-4DB2-BD59-A6C34878D82A}">
                    <a16:rowId xmlns:a16="http://schemas.microsoft.com/office/drawing/2014/main" val="3598744606"/>
                  </a:ext>
                </a:extLst>
              </a:tr>
              <a:tr h="379749">
                <a:tc>
                  <a:txBody>
                    <a:bodyPr/>
                    <a:lstStyle/>
                    <a:p>
                      <a:pPr algn="l" fontAlgn="base"/>
                      <a:r>
                        <a:rPr lang="en-US" sz="1600" b="0" i="0" dirty="0">
                          <a:solidFill>
                            <a:srgbClr val="000000"/>
                          </a:solidFill>
                          <a:effectLst/>
                          <a:latin typeface="+mn-lt"/>
                        </a:rPr>
                        <a:t>Definite familial hypercholesterolaemia (FH)​</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ctr" fontAlgn="base"/>
                      <a:r>
                        <a:rPr lang="en-US" sz="1600" b="0" i="0">
                          <a:solidFill>
                            <a:srgbClr val="000000"/>
                          </a:solidFill>
                          <a:effectLst/>
                          <a:latin typeface="+mn-lt"/>
                        </a:rPr>
                        <a:t>≥8​</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extLst>
                  <a:ext uri="{0D108BD9-81ED-4DB2-BD59-A6C34878D82A}">
                    <a16:rowId xmlns:a16="http://schemas.microsoft.com/office/drawing/2014/main" val="2938591677"/>
                  </a:ext>
                </a:extLst>
              </a:tr>
              <a:tr h="379749">
                <a:tc>
                  <a:txBody>
                    <a:bodyPr/>
                    <a:lstStyle/>
                    <a:p>
                      <a:pPr algn="l" fontAlgn="base"/>
                      <a:r>
                        <a:rPr lang="en-US" sz="1600" b="0" i="0" dirty="0">
                          <a:solidFill>
                            <a:srgbClr val="000000"/>
                          </a:solidFill>
                          <a:effectLst/>
                          <a:latin typeface="+mn-lt"/>
                        </a:rPr>
                        <a:t>Probable FH​</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ctr" fontAlgn="base"/>
                      <a:r>
                        <a:rPr lang="en-US" sz="1600" b="0" i="0">
                          <a:solidFill>
                            <a:srgbClr val="000000"/>
                          </a:solidFill>
                          <a:effectLst/>
                          <a:latin typeface="+mn-lt"/>
                        </a:rPr>
                        <a:t>6–7​</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extLst>
                  <a:ext uri="{0D108BD9-81ED-4DB2-BD59-A6C34878D82A}">
                    <a16:rowId xmlns:a16="http://schemas.microsoft.com/office/drawing/2014/main" val="3493095689"/>
                  </a:ext>
                </a:extLst>
              </a:tr>
              <a:tr h="379749">
                <a:tc>
                  <a:txBody>
                    <a:bodyPr/>
                    <a:lstStyle/>
                    <a:p>
                      <a:pPr algn="l" fontAlgn="base"/>
                      <a:r>
                        <a:rPr lang="en-US" sz="1600" b="0" i="0" dirty="0">
                          <a:solidFill>
                            <a:srgbClr val="000000"/>
                          </a:solidFill>
                          <a:effectLst/>
                          <a:latin typeface="+mn-lt"/>
                        </a:rPr>
                        <a:t>Possible FH​</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ctr" fontAlgn="base"/>
                      <a:r>
                        <a:rPr lang="en-US" sz="1600" b="0" i="0">
                          <a:solidFill>
                            <a:srgbClr val="000000"/>
                          </a:solidFill>
                          <a:effectLst/>
                          <a:latin typeface="+mn-lt"/>
                        </a:rPr>
                        <a:t>3–5​</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extLst>
                  <a:ext uri="{0D108BD9-81ED-4DB2-BD59-A6C34878D82A}">
                    <a16:rowId xmlns:a16="http://schemas.microsoft.com/office/drawing/2014/main" val="1064141683"/>
                  </a:ext>
                </a:extLst>
              </a:tr>
              <a:tr h="379749">
                <a:tc>
                  <a:txBody>
                    <a:bodyPr/>
                    <a:lstStyle/>
                    <a:p>
                      <a:pPr algn="l" fontAlgn="base"/>
                      <a:r>
                        <a:rPr lang="en-US" sz="1600" b="0" i="0">
                          <a:solidFill>
                            <a:srgbClr val="000000"/>
                          </a:solidFill>
                          <a:effectLst/>
                          <a:latin typeface="+mn-lt"/>
                        </a:rPr>
                        <a:t>Unlikely FH​</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ctr" fontAlgn="base"/>
                      <a:r>
                        <a:rPr lang="en-US" sz="1600" b="0" i="0" dirty="0">
                          <a:solidFill>
                            <a:srgbClr val="000000"/>
                          </a:solidFill>
                          <a:effectLst/>
                          <a:latin typeface="+mn-lt"/>
                        </a:rPr>
                        <a:t>&lt;3​</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extLst>
                  <a:ext uri="{0D108BD9-81ED-4DB2-BD59-A6C34878D82A}">
                    <a16:rowId xmlns:a16="http://schemas.microsoft.com/office/drawing/2014/main" val="3474134346"/>
                  </a:ext>
                </a:extLst>
              </a:tr>
              <a:tr h="949372">
                <a:tc gridSpan="2">
                  <a:txBody>
                    <a:bodyPr/>
                    <a:lstStyle/>
                    <a:p>
                      <a:pPr algn="l" fontAlgn="base"/>
                      <a:r>
                        <a:rPr lang="en-US" sz="1600" b="0" i="1" dirty="0">
                          <a:solidFill>
                            <a:srgbClr val="000000"/>
                          </a:solidFill>
                          <a:effectLst/>
                          <a:latin typeface="+mn-lt"/>
                        </a:rPr>
                        <a:t>ApoB</a:t>
                      </a:r>
                      <a:r>
                        <a:rPr lang="en-US" sz="1600" b="0" i="0" dirty="0">
                          <a:solidFill>
                            <a:srgbClr val="000000"/>
                          </a:solidFill>
                          <a:effectLst/>
                          <a:latin typeface="+mn-lt"/>
                        </a:rPr>
                        <a:t>, apolipoprotein B; DNA, deoxyribonucleic acid; FH, familial hypercholesterolaemia; LDL-C, low-density lipoprotein-cholesterol;​ </a:t>
                      </a:r>
                      <a:r>
                        <a:rPr lang="en-US" sz="1600" b="0" i="1" dirty="0">
                          <a:solidFill>
                            <a:srgbClr val="000000"/>
                          </a:solidFill>
                          <a:effectLst/>
                          <a:latin typeface="+mn-lt"/>
                        </a:rPr>
                        <a:t>LDLR</a:t>
                      </a:r>
                      <a:r>
                        <a:rPr lang="en-US" sz="1600" b="0" i="0" dirty="0">
                          <a:solidFill>
                            <a:srgbClr val="000000"/>
                          </a:solidFill>
                          <a:effectLst/>
                          <a:latin typeface="+mn-lt"/>
                        </a:rPr>
                        <a:t>, low-density lipoprotein receptor; </a:t>
                      </a:r>
                      <a:r>
                        <a:rPr lang="en-US" sz="1600" b="0" i="1" dirty="0">
                          <a:solidFill>
                            <a:srgbClr val="000000"/>
                          </a:solidFill>
                          <a:effectLst/>
                          <a:latin typeface="+mn-lt"/>
                        </a:rPr>
                        <a:t>PCSK9</a:t>
                      </a:r>
                      <a:r>
                        <a:rPr lang="en-US" sz="1600" b="0" i="0" dirty="0">
                          <a:solidFill>
                            <a:srgbClr val="000000"/>
                          </a:solidFill>
                          <a:effectLst/>
                          <a:latin typeface="+mn-lt"/>
                        </a:rPr>
                        <a:t>, proprotein convertase subtilisin/</a:t>
                      </a:r>
                      <a:r>
                        <a:rPr lang="en-US" sz="1600" b="0" i="0" dirty="0" err="1">
                          <a:solidFill>
                            <a:srgbClr val="000000"/>
                          </a:solidFill>
                          <a:effectLst/>
                          <a:latin typeface="+mn-lt"/>
                        </a:rPr>
                        <a:t>kexin</a:t>
                      </a:r>
                      <a:r>
                        <a:rPr lang="en-US" sz="1600" b="0" i="0" dirty="0">
                          <a:solidFill>
                            <a:srgbClr val="000000"/>
                          </a:solidFill>
                          <a:effectLst/>
                          <a:latin typeface="+mn-lt"/>
                        </a:rPr>
                        <a:t> type 9​</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hMerge="1">
                  <a:txBody>
                    <a:bodyPr/>
                    <a:lstStyle/>
                    <a:p>
                      <a:endParaRPr lang="en-GB"/>
                    </a:p>
                  </a:txBody>
                  <a:tcPr/>
                </a:tc>
                <a:extLst>
                  <a:ext uri="{0D108BD9-81ED-4DB2-BD59-A6C34878D82A}">
                    <a16:rowId xmlns:a16="http://schemas.microsoft.com/office/drawing/2014/main" val="4022980300"/>
                  </a:ext>
                </a:extLst>
              </a:tr>
            </a:tbl>
          </a:graphicData>
        </a:graphic>
      </p:graphicFrame>
      <p:sp>
        <p:nvSpPr>
          <p:cNvPr id="9" name="Rectangle 1">
            <a:extLst>
              <a:ext uri="{FF2B5EF4-FFF2-40B4-BE49-F238E27FC236}">
                <a16:creationId xmlns:a16="http://schemas.microsoft.com/office/drawing/2014/main" id="{64F5D251-7238-7C77-8F78-6109E09A3BCF}"/>
              </a:ext>
            </a:extLst>
          </p:cNvPr>
          <p:cNvSpPr>
            <a:spLocks noChangeArrowheads="1"/>
          </p:cNvSpPr>
          <p:nvPr/>
        </p:nvSpPr>
        <p:spPr bwMode="auto">
          <a:xfrm>
            <a:off x="2295525" y="220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73460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a:xfrm>
            <a:off x="537276" y="367854"/>
            <a:ext cx="11306175" cy="443198"/>
          </a:xfrm>
        </p:spPr>
        <p:txBody>
          <a:bodyPr/>
          <a:lstStyle/>
          <a:p>
            <a:r>
              <a:rPr lang="en-GB" i="0" u="none" strike="noStrike" dirty="0">
                <a:solidFill>
                  <a:srgbClr val="15375E"/>
                </a:solidFill>
                <a:effectLst/>
                <a:latin typeface="+mj-lt"/>
              </a:rPr>
              <a:t>Overview of Management of FH in Primary Care</a:t>
            </a:r>
            <a:endParaRPr lang="en-US" dirty="0">
              <a:solidFill>
                <a:srgbClr val="15375E"/>
              </a:solidFill>
              <a:latin typeface="+mj-lt"/>
            </a:endParaRPr>
          </a:p>
        </p:txBody>
      </p:sp>
      <p:sp>
        <p:nvSpPr>
          <p:cNvPr id="8" name="Content Placeholder 2">
            <a:extLst>
              <a:ext uri="{FF2B5EF4-FFF2-40B4-BE49-F238E27FC236}">
                <a16:creationId xmlns:a16="http://schemas.microsoft.com/office/drawing/2014/main" id="{B8D7F18C-51D2-4739-B5BE-0ACBC0242E1E}"/>
              </a:ext>
            </a:extLst>
          </p:cNvPr>
          <p:cNvSpPr>
            <a:spLocks noGrp="1"/>
          </p:cNvSpPr>
          <p:nvPr/>
        </p:nvSpPr>
        <p:spPr>
          <a:xfrm>
            <a:off x="537276" y="1030123"/>
            <a:ext cx="11117447" cy="5243085"/>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20000"/>
              </a:lnSpc>
              <a:buFont typeface="+mj-lt"/>
              <a:buAutoNum type="arabicPeriod"/>
            </a:pPr>
            <a:r>
              <a:rPr lang="en-GB" sz="1400" dirty="0">
                <a:cs typeface="Calibri Light"/>
              </a:rPr>
              <a:t>Consider referral for genetic testing and cascade testing</a:t>
            </a:r>
          </a:p>
          <a:p>
            <a:pPr marL="342900" indent="-342900">
              <a:lnSpc>
                <a:spcPct val="120000"/>
              </a:lnSpc>
              <a:buFont typeface="+mj-lt"/>
              <a:buAutoNum type="arabicPeriod"/>
            </a:pPr>
            <a:r>
              <a:rPr lang="en-GB" sz="1400" dirty="0">
                <a:cs typeface="Calibri Light"/>
              </a:rPr>
              <a:t>Offer a high-intensity statin to all adults with FH - aim for at least a 50% reduction in LDL-C concentration.  Increase the dose of statin after 3 months if not achieving a 50% reduction in LDL-C and not already prescribed maximum dose.  </a:t>
            </a:r>
          </a:p>
          <a:p>
            <a:pPr marL="342900" indent="-342900">
              <a:lnSpc>
                <a:spcPct val="120000"/>
              </a:lnSpc>
              <a:buFont typeface="+mj-lt"/>
              <a:buAutoNum type="arabicPeriod"/>
            </a:pPr>
            <a:r>
              <a:rPr lang="en-GB" sz="1400" dirty="0">
                <a:cs typeface="Calibri Light"/>
              </a:rPr>
              <a:t>Use </a:t>
            </a:r>
            <a:r>
              <a:rPr lang="en-GB" sz="1400" b="1" dirty="0">
                <a:solidFill>
                  <a:srgbClr val="15375E"/>
                </a:solidFill>
                <a:cs typeface="Calibri Light"/>
                <a:hlinkClick r:id="rId2">
                  <a:extLst>
                    <a:ext uri="{A12FA001-AC4F-418D-AE19-62706E023703}">
                      <ahyp:hlinkClr xmlns:ahyp="http://schemas.microsoft.com/office/drawing/2018/hyperlinkcolor" val="tx"/>
                    </a:ext>
                  </a:extLst>
                </a:hlinkClick>
              </a:rPr>
              <a:t>ezetimibe</a:t>
            </a:r>
            <a:r>
              <a:rPr lang="en-GB" sz="1400" dirty="0">
                <a:solidFill>
                  <a:schemeClr val="accent1"/>
                </a:solidFill>
                <a:cs typeface="Calibri Light"/>
              </a:rPr>
              <a:t> </a:t>
            </a:r>
            <a:r>
              <a:rPr lang="en-GB" sz="1400" dirty="0">
                <a:cs typeface="Calibri Light"/>
              </a:rPr>
              <a:t>in patients with FH who have contraindications to, or cannot tolerate, statin therapy </a:t>
            </a:r>
            <a:r>
              <a:rPr lang="en-GB" sz="1400" dirty="0"/>
              <a:t>and consider adding </a:t>
            </a:r>
            <a:r>
              <a:rPr lang="en-GB" sz="1400" b="1" dirty="0" err="1">
                <a:solidFill>
                  <a:srgbClr val="15375E"/>
                </a:solidFill>
                <a:hlinkClick r:id="rId3">
                  <a:extLst>
                    <a:ext uri="{A12FA001-AC4F-418D-AE19-62706E023703}">
                      <ahyp:hlinkClr xmlns:ahyp="http://schemas.microsoft.com/office/drawing/2018/hyperlinkcolor" val="tx"/>
                    </a:ext>
                  </a:extLst>
                </a:hlinkClick>
              </a:rPr>
              <a:t>bempedoic</a:t>
            </a:r>
            <a:r>
              <a:rPr lang="en-GB" sz="1400" b="1" dirty="0">
                <a:solidFill>
                  <a:srgbClr val="15375E"/>
                </a:solidFill>
                <a:hlinkClick r:id="rId3">
                  <a:extLst>
                    <a:ext uri="{A12FA001-AC4F-418D-AE19-62706E023703}">
                      <ahyp:hlinkClr xmlns:ahyp="http://schemas.microsoft.com/office/drawing/2018/hyperlinkcolor" val="tx"/>
                    </a:ext>
                  </a:extLst>
                </a:hlinkClick>
              </a:rPr>
              <a:t> acid </a:t>
            </a:r>
            <a:endParaRPr lang="en-GB" sz="1400" b="1" dirty="0">
              <a:solidFill>
                <a:srgbClr val="15375E"/>
              </a:solidFill>
              <a:cs typeface="Calibri Light" panose="020F0302020204030204" pitchFamily="34" charset="0"/>
            </a:endParaRPr>
          </a:p>
          <a:p>
            <a:pPr marL="342900" indent="-342900">
              <a:lnSpc>
                <a:spcPct val="120000"/>
              </a:lnSpc>
              <a:buFont typeface="+mj-lt"/>
              <a:buAutoNum type="arabicPeriod"/>
            </a:pPr>
            <a:r>
              <a:rPr lang="en-GB" sz="1400" dirty="0">
                <a:cs typeface="Calibri Light"/>
              </a:rPr>
              <a:t>Add ezetimibe to statin therapy in patients who are not achieving a 50% reduction in LDL-C concentration despite maximum dose high intensity statin </a:t>
            </a:r>
            <a:r>
              <a:rPr lang="en-GB" sz="1400" b="1" dirty="0">
                <a:cs typeface="Calibri Light"/>
              </a:rPr>
              <a:t>OR</a:t>
            </a:r>
            <a:r>
              <a:rPr lang="en-GB" sz="1400" dirty="0">
                <a:cs typeface="Calibri Light"/>
              </a:rPr>
              <a:t> where statin dose is limited by side effects.  Consider </a:t>
            </a:r>
            <a:r>
              <a:rPr lang="en-GB" sz="1400" dirty="0" err="1">
                <a:cs typeface="Calibri Light"/>
              </a:rPr>
              <a:t>inclisiran</a:t>
            </a:r>
            <a:r>
              <a:rPr lang="en-GB" sz="1400" dirty="0">
                <a:cs typeface="Calibri Light"/>
              </a:rPr>
              <a:t> in patients with CVD, who are not achieving an LDL-C&lt;2.6mmol/L despite optimal oral lipid lowering therapy (high intensity statins with or without ezetimibe) </a:t>
            </a:r>
          </a:p>
          <a:p>
            <a:pPr marL="342900" indent="-342900">
              <a:lnSpc>
                <a:spcPct val="120000"/>
              </a:lnSpc>
              <a:buFont typeface="+mj-lt"/>
              <a:buAutoNum type="arabicPeriod"/>
            </a:pPr>
            <a:r>
              <a:rPr lang="en-GB" sz="1400" dirty="0">
                <a:cs typeface="Calibri Light"/>
              </a:rPr>
              <a:t>Refer patients to a specialist for consideration of further treatment:</a:t>
            </a:r>
          </a:p>
          <a:p>
            <a:pPr marL="742950" lvl="1" indent="-285750">
              <a:lnSpc>
                <a:spcPct val="120000"/>
              </a:lnSpc>
              <a:buFont typeface="Arial" panose="020B0604020202020204" pitchFamily="34" charset="0"/>
              <a:buChar char="•"/>
            </a:pPr>
            <a:r>
              <a:rPr lang="en-GB" sz="1400" dirty="0">
                <a:cs typeface="Calibri Light"/>
              </a:rPr>
              <a:t>if treatment with the maximum tolerated dose of a high-intensity statin and ezetimibe +/- </a:t>
            </a:r>
            <a:r>
              <a:rPr lang="en-GB" sz="1400" dirty="0" err="1">
                <a:cs typeface="Calibri Light"/>
              </a:rPr>
              <a:t>inclisiran</a:t>
            </a:r>
            <a:r>
              <a:rPr lang="en-GB" sz="1400" dirty="0">
                <a:cs typeface="Calibri Light"/>
              </a:rPr>
              <a:t> is inadequate</a:t>
            </a:r>
          </a:p>
          <a:p>
            <a:pPr marL="742950" lvl="1" indent="-285750">
              <a:lnSpc>
                <a:spcPct val="120000"/>
              </a:lnSpc>
              <a:buFont typeface="Arial" panose="020B0604020202020204" pitchFamily="34" charset="0"/>
              <a:buChar char="•"/>
            </a:pPr>
            <a:r>
              <a:rPr lang="en-GB" sz="1400" dirty="0">
                <a:cs typeface="Calibri Light"/>
              </a:rPr>
              <a:t>if they are assessed to be at very high risk of a coronary event: </a:t>
            </a:r>
          </a:p>
          <a:p>
            <a:pPr marL="1200150" lvl="2" indent="-285750">
              <a:lnSpc>
                <a:spcPct val="120000"/>
              </a:lnSpc>
              <a:buFont typeface="Courier New" panose="02070309020205020404" pitchFamily="49" charset="0"/>
              <a:buChar char="o"/>
            </a:pPr>
            <a:r>
              <a:rPr lang="en-GB" sz="1400" dirty="0">
                <a:cs typeface="Calibri Light"/>
              </a:rPr>
              <a:t>A family history of premature coronary heart disease</a:t>
            </a:r>
          </a:p>
          <a:p>
            <a:pPr marL="1200150" lvl="2" indent="-285750">
              <a:lnSpc>
                <a:spcPct val="120000"/>
              </a:lnSpc>
              <a:buFont typeface="Courier New" panose="02070309020205020404" pitchFamily="49" charset="0"/>
              <a:buChar char="o"/>
            </a:pPr>
            <a:r>
              <a:rPr lang="en-GB" sz="1400" dirty="0">
                <a:cs typeface="Calibri Light"/>
              </a:rPr>
              <a:t>Two or more other cardiovascular risk factors (for example, they are male, they smoke, or they have hypertension or diabetes)</a:t>
            </a:r>
          </a:p>
          <a:p>
            <a:pPr marL="742950" lvl="1" indent="-285750">
              <a:lnSpc>
                <a:spcPct val="120000"/>
              </a:lnSpc>
              <a:buFont typeface="Arial" panose="020B0604020202020204" pitchFamily="34" charset="0"/>
              <a:buChar char="•"/>
            </a:pPr>
            <a:r>
              <a:rPr lang="en-GB" sz="1400" dirty="0">
                <a:cs typeface="Calibri Light"/>
              </a:rPr>
              <a:t>If they have established cardiovascular disease</a:t>
            </a:r>
          </a:p>
          <a:p>
            <a:pPr marL="342900" indent="-342900">
              <a:lnSpc>
                <a:spcPct val="120000"/>
              </a:lnSpc>
              <a:buFont typeface="+mj-lt"/>
              <a:buAutoNum type="arabicPeriod"/>
            </a:pPr>
            <a:r>
              <a:rPr lang="en-GB" sz="1400" dirty="0">
                <a:cs typeface="Calibri Light"/>
              </a:rPr>
              <a:t>Specialists may initiate PCSK9i (</a:t>
            </a:r>
            <a:r>
              <a:rPr lang="en-GB" sz="1400" b="1" dirty="0">
                <a:solidFill>
                  <a:srgbClr val="15375E"/>
                </a:solidFill>
                <a:cs typeface="Calibri Light"/>
                <a:hlinkClick r:id="rId4">
                  <a:extLst>
                    <a:ext uri="{A12FA001-AC4F-418D-AE19-62706E023703}">
                      <ahyp:hlinkClr xmlns:ahyp="http://schemas.microsoft.com/office/drawing/2018/hyperlinkcolor" val="tx"/>
                    </a:ext>
                  </a:extLst>
                </a:hlinkClick>
              </a:rPr>
              <a:t>alirocumab</a:t>
            </a:r>
            <a:r>
              <a:rPr lang="en-GB" sz="1400" b="1" dirty="0">
                <a:solidFill>
                  <a:srgbClr val="002060"/>
                </a:solidFill>
                <a:cs typeface="Calibri Light"/>
              </a:rPr>
              <a:t> </a:t>
            </a:r>
            <a:r>
              <a:rPr lang="en-GB" sz="1400" dirty="0">
                <a:cs typeface="Calibri Light"/>
              </a:rPr>
              <a:t>or </a:t>
            </a:r>
            <a:r>
              <a:rPr lang="en-GB" sz="1400" b="1" dirty="0" err="1">
                <a:solidFill>
                  <a:srgbClr val="15375E"/>
                </a:solidFill>
                <a:cs typeface="Calibri Light"/>
                <a:hlinkClick r:id="rId5">
                  <a:extLst>
                    <a:ext uri="{A12FA001-AC4F-418D-AE19-62706E023703}">
                      <ahyp:hlinkClr xmlns:ahyp="http://schemas.microsoft.com/office/drawing/2018/hyperlinkcolor" val="tx"/>
                    </a:ext>
                  </a:extLst>
                </a:hlinkClick>
              </a:rPr>
              <a:t>evolocumab</a:t>
            </a:r>
            <a:r>
              <a:rPr lang="en-GB" sz="1400" dirty="0">
                <a:cs typeface="Calibri Light"/>
              </a:rPr>
              <a:t>), bile acid binders (resins) or fibrates in patients with an inadequate response to first line lipid lowering therapies  </a:t>
            </a:r>
            <a:endParaRPr lang="en-GB" sz="1400" dirty="0">
              <a:cs typeface="Calibri Light" panose="020F0302020204030204" pitchFamily="34" charset="0"/>
            </a:endParaRPr>
          </a:p>
          <a:p>
            <a:pPr marL="342900" indent="-342900">
              <a:lnSpc>
                <a:spcPct val="120000"/>
              </a:lnSpc>
              <a:buFont typeface="+mj-lt"/>
              <a:buAutoNum type="arabicPeriod"/>
            </a:pPr>
            <a:r>
              <a:rPr lang="en-GB" sz="1400" dirty="0">
                <a:cs typeface="Calibri Light"/>
              </a:rPr>
              <a:t>PCSK9i are recommended for use in people with FH: </a:t>
            </a:r>
            <a:endParaRPr lang="en-GB" sz="1400" dirty="0">
              <a:cs typeface="Calibri Light" panose="020F0302020204030204" pitchFamily="34" charset="0"/>
            </a:endParaRPr>
          </a:p>
          <a:p>
            <a:pPr marL="742950" lvl="1" indent="-285750">
              <a:lnSpc>
                <a:spcPct val="120000"/>
              </a:lnSpc>
              <a:buFont typeface="Arial" panose="020B0604020202020204" pitchFamily="34" charset="0"/>
              <a:buChar char="•"/>
            </a:pPr>
            <a:r>
              <a:rPr lang="en-GB" sz="1400" dirty="0">
                <a:cs typeface="Calibri Light"/>
              </a:rPr>
              <a:t>For primary prevention when LDL remains &gt; 5mmol/L despite optimal statin / ezetimibe therapy</a:t>
            </a:r>
          </a:p>
          <a:p>
            <a:pPr marL="742950" lvl="1" indent="-285750">
              <a:lnSpc>
                <a:spcPct val="120000"/>
              </a:lnSpc>
              <a:buFont typeface="Arial" panose="020B0604020202020204" pitchFamily="34" charset="0"/>
              <a:buChar char="•"/>
            </a:pPr>
            <a:r>
              <a:rPr lang="en-GB" sz="1400" dirty="0">
                <a:cs typeface="Calibri Light"/>
              </a:rPr>
              <a:t>For secondary prevention when LDL remains &gt; 3.5mmol/L despite optimal statin / ezetimibe therapy</a:t>
            </a:r>
            <a:endParaRPr lang="en-GB" sz="1600" dirty="0">
              <a:cs typeface="Calibri Light"/>
            </a:endParaRPr>
          </a:p>
        </p:txBody>
      </p:sp>
    </p:spTree>
    <p:extLst>
      <p:ext uri="{BB962C8B-B14F-4D97-AF65-F5344CB8AC3E}">
        <p14:creationId xmlns:p14="http://schemas.microsoft.com/office/powerpoint/2010/main" val="2201521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93E1C-FB79-EA47-72FF-5C4B217112B0}"/>
              </a:ext>
            </a:extLst>
          </p:cNvPr>
          <p:cNvSpPr>
            <a:spLocks noGrp="1"/>
          </p:cNvSpPr>
          <p:nvPr>
            <p:ph type="title"/>
          </p:nvPr>
        </p:nvSpPr>
        <p:spPr>
          <a:xfrm>
            <a:off x="358517" y="2835608"/>
            <a:ext cx="5737483" cy="1389062"/>
          </a:xfrm>
        </p:spPr>
        <p:txBody>
          <a:bodyPr/>
          <a:lstStyle/>
          <a:p>
            <a:pPr rtl="0" fontAlgn="base"/>
            <a:r>
              <a:rPr lang="en-GB" sz="3400" i="0" u="none" strike="noStrike" dirty="0">
                <a:solidFill>
                  <a:srgbClr val="15375E"/>
                </a:solidFill>
                <a:effectLst/>
                <a:latin typeface="+mj-lt"/>
              </a:rPr>
              <a:t>Hypertension in Patients with </a:t>
            </a:r>
            <a:r>
              <a:rPr lang="en-US" sz="3400" i="0" dirty="0">
                <a:solidFill>
                  <a:srgbClr val="15375E"/>
                </a:solidFill>
                <a:effectLst/>
                <a:latin typeface="+mj-lt"/>
              </a:rPr>
              <a:t>​</a:t>
            </a:r>
            <a:r>
              <a:rPr lang="en-GB" sz="3400" i="0" u="none" strike="noStrike" dirty="0">
                <a:solidFill>
                  <a:srgbClr val="15375E"/>
                </a:solidFill>
                <a:effectLst/>
                <a:latin typeface="+mj-lt"/>
              </a:rPr>
              <a:t>Hypercholesterolaemia</a:t>
            </a:r>
            <a:br>
              <a:rPr lang="en-GB" i="0" dirty="0">
                <a:solidFill>
                  <a:srgbClr val="000000"/>
                </a:solidFill>
                <a:effectLst/>
                <a:latin typeface="+mj-lt"/>
              </a:rPr>
            </a:br>
            <a:endParaRPr lang="en-US" dirty="0">
              <a:latin typeface="+mj-lt"/>
            </a:endParaRPr>
          </a:p>
        </p:txBody>
      </p:sp>
    </p:spTree>
    <p:extLst>
      <p:ext uri="{BB962C8B-B14F-4D97-AF65-F5344CB8AC3E}">
        <p14:creationId xmlns:p14="http://schemas.microsoft.com/office/powerpoint/2010/main" val="2324732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a:xfrm>
            <a:off x="442912" y="300736"/>
            <a:ext cx="11306175" cy="443198"/>
          </a:xfrm>
        </p:spPr>
        <p:txBody>
          <a:bodyPr/>
          <a:lstStyle/>
          <a:p>
            <a:r>
              <a:rPr lang="en-GB" i="0" u="none" strike="noStrike" dirty="0">
                <a:solidFill>
                  <a:srgbClr val="15375E"/>
                </a:solidFill>
                <a:effectLst/>
                <a:latin typeface="+mj-lt"/>
              </a:rPr>
              <a:t>Detection and Management of Hypertension in Patients with Hypercholesterolaemia</a:t>
            </a:r>
            <a:endParaRPr lang="en-US" dirty="0">
              <a:solidFill>
                <a:srgbClr val="15375E"/>
              </a:solidFill>
              <a:latin typeface="+mj-lt"/>
            </a:endParaRPr>
          </a:p>
        </p:txBody>
      </p:sp>
      <p:sp>
        <p:nvSpPr>
          <p:cNvPr id="8" name="TextBox 3">
            <a:extLst>
              <a:ext uri="{FF2B5EF4-FFF2-40B4-BE49-F238E27FC236}">
                <a16:creationId xmlns:a16="http://schemas.microsoft.com/office/drawing/2014/main" id="{4D7B779A-FE0A-4EC7-9EEF-1D72D66DFC40}"/>
              </a:ext>
            </a:extLst>
          </p:cNvPr>
          <p:cNvSpPr txBox="1"/>
          <p:nvPr/>
        </p:nvSpPr>
        <p:spPr>
          <a:xfrm>
            <a:off x="442911" y="1446827"/>
            <a:ext cx="11306175" cy="378052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en-GB" dirty="0">
                <a:solidFill>
                  <a:srgbClr val="000000"/>
                </a:solidFill>
                <a:cs typeface="Calibri Light"/>
              </a:rPr>
              <a:t>Blood pressure should be checked in patients with hypercholesterolaemia to identify undiagnosed hypertension. If hypertension is suspected due to a high BP reading, the diagnosis should be confirmed using ABPM or home BP checks over 7 days.</a:t>
            </a:r>
            <a:endParaRPr lang="en-GB" dirty="0">
              <a:cs typeface="Calibri Light"/>
            </a:endParaRPr>
          </a:p>
          <a:p>
            <a:pPr>
              <a:spcAft>
                <a:spcPts val="600"/>
              </a:spcAft>
              <a:defRPr/>
            </a:pPr>
            <a:endParaRPr lang="en-GB" dirty="0">
              <a:solidFill>
                <a:srgbClr val="000000"/>
              </a:solidFill>
              <a:cs typeface="Calibri Light"/>
            </a:endParaRPr>
          </a:p>
          <a:p>
            <a:pPr>
              <a:spcAft>
                <a:spcPts val="600"/>
              </a:spcAft>
              <a:defRPr/>
            </a:pPr>
            <a:r>
              <a:rPr lang="en-GB" dirty="0">
                <a:solidFill>
                  <a:srgbClr val="000000"/>
                </a:solidFill>
                <a:cs typeface="Calibri Light"/>
              </a:rPr>
              <a:t>Checking BP in patients with established hypertension</a:t>
            </a:r>
            <a:r>
              <a:rPr kumimoji="0" lang="en-GB" i="0" u="none" strike="noStrike" kern="1200" cap="none" spc="0" normalizeH="0" baseline="0" noProof="0" dirty="0">
                <a:ln>
                  <a:noFill/>
                </a:ln>
                <a:solidFill>
                  <a:srgbClr val="000000"/>
                </a:solidFill>
                <a:effectLst/>
                <a:uLnTx/>
                <a:uFillTx/>
                <a:cs typeface="Calibri Light"/>
              </a:rPr>
              <a:t>:</a:t>
            </a:r>
            <a:endParaRPr lang="en-GB" dirty="0"/>
          </a:p>
          <a:p>
            <a:pPr marL="285750" indent="-285750">
              <a:spcAft>
                <a:spcPts val="800"/>
              </a:spcAft>
              <a:buFont typeface="Arial" panose="020B0604020202020204" pitchFamily="34" charset="0"/>
              <a:buChar char="•"/>
              <a:defRPr/>
            </a:pPr>
            <a:r>
              <a:rPr lang="en-GB" dirty="0">
                <a:solidFill>
                  <a:srgbClr val="000000"/>
                </a:solidFill>
                <a:ea typeface="Calibri" panose="020F0502020204030204" pitchFamily="34" charset="0"/>
                <a:cs typeface="Calibri Light"/>
              </a:rPr>
              <a:t>Patients</a:t>
            </a:r>
            <a:r>
              <a:rPr kumimoji="0" lang="en-GB" b="0" i="0" u="none" strike="noStrike" kern="1200" cap="none" spc="0" normalizeH="0" baseline="0" noProof="0" dirty="0">
                <a:ln>
                  <a:noFill/>
                </a:ln>
                <a:solidFill>
                  <a:srgbClr val="000000"/>
                </a:solidFill>
                <a:effectLst/>
                <a:uLnTx/>
                <a:uFillTx/>
                <a:ea typeface="Calibri" panose="020F0502020204030204" pitchFamily="34" charset="0"/>
                <a:cs typeface="Calibri Light"/>
              </a:rPr>
              <a:t> </a:t>
            </a:r>
            <a:r>
              <a:rPr kumimoji="0" lang="en-GB" b="1" i="0" u="sng" strike="noStrike" kern="1200" cap="none" spc="0" normalizeH="0" baseline="0" noProof="0" dirty="0">
                <a:ln>
                  <a:noFill/>
                </a:ln>
                <a:solidFill>
                  <a:srgbClr val="000000"/>
                </a:solidFill>
                <a:effectLst/>
                <a:uLnTx/>
                <a:uFillTx/>
                <a:ea typeface="Calibri" panose="020F0502020204030204" pitchFamily="34" charset="0"/>
                <a:cs typeface="Calibri Light"/>
              </a:rPr>
              <a:t>without</a:t>
            </a:r>
            <a:r>
              <a:rPr kumimoji="0" lang="en-GB" b="0" i="0" u="none" strike="noStrike" kern="1200" cap="none" spc="0" normalizeH="0" baseline="0" noProof="0" dirty="0">
                <a:ln>
                  <a:noFill/>
                </a:ln>
                <a:solidFill>
                  <a:srgbClr val="000000"/>
                </a:solidFill>
                <a:effectLst/>
                <a:uLnTx/>
                <a:uFillTx/>
                <a:ea typeface="Calibri" panose="020F0502020204030204" pitchFamily="34" charset="0"/>
                <a:cs typeface="Calibri Light"/>
              </a:rPr>
              <a:t> AF:</a:t>
            </a:r>
            <a:endParaRPr lang="en-GB" dirty="0">
              <a:solidFill>
                <a:srgbClr val="000000"/>
              </a:solidFill>
              <a:ea typeface="Calibri" panose="020F0502020204030204" pitchFamily="34" charset="0"/>
              <a:cs typeface="Calibri Light"/>
            </a:endParaRPr>
          </a:p>
          <a:p>
            <a:pPr marL="557213" lvl="1" indent="-285750">
              <a:spcAft>
                <a:spcPts val="800"/>
              </a:spcAft>
              <a:buFont typeface="Courier New" panose="02070309020205020404" pitchFamily="49" charset="0"/>
              <a:buChar char="o"/>
              <a:defRPr/>
            </a:pPr>
            <a:r>
              <a:rPr lang="en-GB" dirty="0">
                <a:solidFill>
                  <a:srgbClr val="000000"/>
                </a:solidFill>
                <a:ea typeface="Calibri" panose="020F0502020204030204" pitchFamily="34" charset="0"/>
                <a:cs typeface="Calibri Light"/>
              </a:rPr>
              <a:t>Submit lowest of 3 Home BP readings</a:t>
            </a:r>
          </a:p>
          <a:p>
            <a:pPr marL="285750" marR="0" indent="-285750" algn="l" defTabSz="914400">
              <a:lnSpc>
                <a:spcPct val="100000"/>
              </a:lnSpc>
              <a:spcBef>
                <a:spcPts val="0"/>
              </a:spcBef>
              <a:spcAft>
                <a:spcPts val="800"/>
              </a:spcAft>
              <a:buClrTx/>
              <a:buSzTx/>
              <a:buFont typeface="Arial"/>
              <a:buChar char="•"/>
              <a:tabLst/>
              <a:defRPr/>
            </a:pPr>
            <a:r>
              <a:rPr kumimoji="0" lang="en-GB" b="0" i="0" u="none" strike="noStrike" kern="1200" cap="none" spc="0" normalizeH="0" baseline="0" noProof="0" dirty="0">
                <a:ln>
                  <a:noFill/>
                </a:ln>
                <a:solidFill>
                  <a:srgbClr val="000000"/>
                </a:solidFill>
                <a:effectLst/>
                <a:uLnTx/>
                <a:uFillTx/>
                <a:ea typeface="Calibri" panose="020F0502020204030204" pitchFamily="34" charset="0"/>
                <a:cs typeface="Calibri Light"/>
              </a:rPr>
              <a:t>Patients</a:t>
            </a:r>
            <a:r>
              <a:rPr kumimoji="0" lang="en-GB" b="1" i="0" u="none" strike="noStrike" kern="1200" cap="none" spc="0" normalizeH="0" baseline="0" noProof="0" dirty="0">
                <a:ln>
                  <a:noFill/>
                </a:ln>
                <a:solidFill>
                  <a:srgbClr val="000000"/>
                </a:solidFill>
                <a:effectLst/>
                <a:uLnTx/>
                <a:uFillTx/>
                <a:ea typeface="Calibri" panose="020F0502020204030204" pitchFamily="34" charset="0"/>
                <a:cs typeface="Calibri Light"/>
              </a:rPr>
              <a:t> </a:t>
            </a:r>
            <a:r>
              <a:rPr kumimoji="0" lang="en-GB" b="1" i="0" u="sng" strike="noStrike" kern="1200" cap="none" spc="0" normalizeH="0" baseline="0" noProof="0" dirty="0">
                <a:ln>
                  <a:noFill/>
                </a:ln>
                <a:solidFill>
                  <a:srgbClr val="000000"/>
                </a:solidFill>
                <a:effectLst/>
                <a:uLnTx/>
                <a:uFillTx/>
                <a:ea typeface="Calibri" panose="020F0502020204030204" pitchFamily="34" charset="0"/>
                <a:cs typeface="Calibri Light"/>
              </a:rPr>
              <a:t>with</a:t>
            </a:r>
            <a:r>
              <a:rPr kumimoji="0" lang="en-GB" b="0" i="0" u="none" strike="noStrike" kern="1200" cap="none" spc="0" normalizeH="0" baseline="0" noProof="0" dirty="0">
                <a:ln>
                  <a:noFill/>
                </a:ln>
                <a:solidFill>
                  <a:srgbClr val="000000"/>
                </a:solidFill>
                <a:effectLst/>
                <a:uLnTx/>
                <a:uFillTx/>
                <a:ea typeface="Calibri" panose="020F0502020204030204" pitchFamily="34" charset="0"/>
                <a:cs typeface="Calibri Light"/>
              </a:rPr>
              <a:t> AF:</a:t>
            </a:r>
            <a:endParaRPr lang="en-GB" b="0" i="0" u="none" strike="noStrike" kern="1200" cap="none" spc="0" normalizeH="0" baseline="0" noProof="0" dirty="0">
              <a:ln>
                <a:noFill/>
              </a:ln>
              <a:solidFill>
                <a:srgbClr val="000000"/>
              </a:solidFill>
              <a:effectLst/>
              <a:uLnTx/>
              <a:uFillTx/>
              <a:ea typeface="Calibri" panose="020F0502020204030204" pitchFamily="34" charset="0"/>
              <a:cs typeface="Calibri Light"/>
            </a:endParaRPr>
          </a:p>
          <a:p>
            <a:pPr marL="557213" lvl="1" indent="-285750">
              <a:spcAft>
                <a:spcPts val="800"/>
              </a:spcAft>
              <a:buFont typeface="Courier New" panose="02070309020205020404" pitchFamily="49" charset="0"/>
              <a:buChar char="o"/>
              <a:defRPr/>
            </a:pPr>
            <a:r>
              <a:rPr lang="en-GB" dirty="0">
                <a:solidFill>
                  <a:srgbClr val="000000"/>
                </a:solidFill>
                <a:ea typeface="Calibri" panose="020F0502020204030204" pitchFamily="34" charset="0"/>
                <a:cs typeface="Calibri Light"/>
              </a:rPr>
              <a:t>Submit 2 BP readings each morning and evening over 4 days. Calculate the average systolic and diastolic values.</a:t>
            </a:r>
            <a:endParaRPr lang="en-GB" b="1" dirty="0">
              <a:solidFill>
                <a:srgbClr val="000000"/>
              </a:solidFill>
              <a:cs typeface="Calibri Light" panose="020F0302020204030204" pitchFamily="34" charset="0"/>
            </a:endParaRPr>
          </a:p>
          <a:p>
            <a:pPr marL="73025">
              <a:spcAft>
                <a:spcPts val="600"/>
              </a:spcAft>
              <a:defRPr/>
            </a:pPr>
            <a:endParaRPr lang="en-GB" b="1" dirty="0">
              <a:solidFill>
                <a:srgbClr val="000000"/>
              </a:solidFill>
              <a:cs typeface="Calibri Light"/>
            </a:endParaRPr>
          </a:p>
        </p:txBody>
      </p:sp>
      <p:sp>
        <p:nvSpPr>
          <p:cNvPr id="9" name="Rectangle 8">
            <a:extLst>
              <a:ext uri="{FF2B5EF4-FFF2-40B4-BE49-F238E27FC236}">
                <a16:creationId xmlns:a16="http://schemas.microsoft.com/office/drawing/2014/main" id="{FA14F3D1-AD1E-92A1-704C-680265C6905C}"/>
              </a:ext>
            </a:extLst>
          </p:cNvPr>
          <p:cNvSpPr/>
          <p:nvPr/>
        </p:nvSpPr>
        <p:spPr>
          <a:xfrm>
            <a:off x="442912" y="4956343"/>
            <a:ext cx="11306174" cy="8384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defRPr/>
            </a:pPr>
            <a:r>
              <a:rPr kumimoji="0" lang="en-GB" sz="1800" b="1" i="0" u="none" strike="noStrike" kern="1200" cap="none" spc="0" normalizeH="0" baseline="0" noProof="0" dirty="0">
                <a:ln>
                  <a:noFill/>
                </a:ln>
                <a:solidFill>
                  <a:schemeClr val="tx1"/>
                </a:solidFill>
                <a:effectLst/>
                <a:uLnTx/>
                <a:uFillTx/>
                <a:cs typeface="Calibri Light"/>
              </a:rPr>
              <a:t>Please refer to </a:t>
            </a:r>
            <a:r>
              <a:rPr lang="en-GB" b="1" dirty="0">
                <a:solidFill>
                  <a:srgbClr val="15375E"/>
                </a:solidFill>
                <a:cs typeface="Calibri Light"/>
                <a:hlinkClick r:id="rId2">
                  <a:extLst>
                    <a:ext uri="{A12FA001-AC4F-418D-AE19-62706E023703}">
                      <ahyp:hlinkClr xmlns:ahyp="http://schemas.microsoft.com/office/drawing/2018/hyperlinkcolor" val="tx"/>
                    </a:ext>
                  </a:extLst>
                </a:hlinkClick>
              </a:rPr>
              <a:t>UCLP Proactive Care Framework for hypertension </a:t>
            </a:r>
            <a:r>
              <a:rPr kumimoji="0" lang="en-GB" sz="1800" b="1" i="0" u="none" strike="noStrike" kern="1200" cap="none" spc="0" normalizeH="0" baseline="0" noProof="0" dirty="0">
                <a:ln>
                  <a:noFill/>
                </a:ln>
                <a:solidFill>
                  <a:schemeClr val="tx1"/>
                </a:solidFill>
                <a:effectLst/>
                <a:uLnTx/>
                <a:uFillTx/>
                <a:cs typeface="Calibri Light"/>
              </a:rPr>
              <a:t>for detailed guidance</a:t>
            </a:r>
            <a:endParaRPr lang="en-US" dirty="0">
              <a:solidFill>
                <a:schemeClr val="tx1"/>
              </a:solidFill>
              <a:cs typeface="Calibri" panose="020F0502020204030204"/>
            </a:endParaRPr>
          </a:p>
        </p:txBody>
      </p:sp>
    </p:spTree>
    <p:extLst>
      <p:ext uri="{BB962C8B-B14F-4D97-AF65-F5344CB8AC3E}">
        <p14:creationId xmlns:p14="http://schemas.microsoft.com/office/powerpoint/2010/main" val="1467454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a:xfrm>
            <a:off x="375801" y="306579"/>
            <a:ext cx="11306175" cy="443198"/>
          </a:xfrm>
        </p:spPr>
        <p:txBody>
          <a:bodyPr/>
          <a:lstStyle/>
          <a:p>
            <a:r>
              <a:rPr lang="en-GB" dirty="0">
                <a:solidFill>
                  <a:srgbClr val="15375E"/>
                </a:solidFill>
              </a:rPr>
              <a:t>UCLPartners Proactive Care Frameworks address core challenges in primary care</a:t>
            </a:r>
            <a:endParaRPr lang="en-US" dirty="0">
              <a:solidFill>
                <a:srgbClr val="15375E"/>
              </a:solidFill>
            </a:endParaRPr>
          </a:p>
        </p:txBody>
      </p:sp>
      <p:sp>
        <p:nvSpPr>
          <p:cNvPr id="8" name="Rectangle 7">
            <a:extLst>
              <a:ext uri="{FF2B5EF4-FFF2-40B4-BE49-F238E27FC236}">
                <a16:creationId xmlns:a16="http://schemas.microsoft.com/office/drawing/2014/main" id="{8B28CDF3-547C-B19C-C435-056EF931BA9D}"/>
              </a:ext>
            </a:extLst>
          </p:cNvPr>
          <p:cNvSpPr/>
          <p:nvPr/>
        </p:nvSpPr>
        <p:spPr>
          <a:xfrm>
            <a:off x="459690" y="1408830"/>
            <a:ext cx="4858929" cy="1146725"/>
          </a:xfrm>
          <a:prstGeom prst="rect">
            <a:avLst/>
          </a:prstGeom>
          <a:solidFill>
            <a:srgbClr val="15375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a:ln>
                  <a:noFill/>
                </a:ln>
                <a:solidFill>
                  <a:srgbClr val="FFFFFF"/>
                </a:solidFill>
                <a:effectLst/>
                <a:uLnTx/>
                <a:uFillTx/>
                <a:ea typeface="+mn-ea"/>
                <a:cs typeface="Calibri Light"/>
              </a:rPr>
              <a:t>Aim</a:t>
            </a:r>
            <a:endParaRPr kumimoji="0" lang="en-US" sz="1600" b="1" i="0" u="none" strike="noStrike" kern="1200" cap="none" spc="0" normalizeH="0" baseline="0" noProof="0" dirty="0">
              <a:ln>
                <a:noFill/>
              </a:ln>
              <a:solidFill>
                <a:srgbClr val="FFFFFF"/>
              </a:solidFill>
              <a:effectLst/>
              <a:uLnTx/>
              <a:uFillTx/>
              <a:ea typeface="+mn-ea"/>
              <a:cs typeface="Calibri Light"/>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solidFill>
                  <a:srgbClr val="FFFFFF"/>
                </a:solidFill>
                <a:effectLst/>
                <a:uLnTx/>
                <a:uFillTx/>
                <a:ea typeface="+mn-ea"/>
                <a:cs typeface="Calibri Light"/>
              </a:rPr>
              <a:t>Help people with long term conditions to stay well longer</a:t>
            </a:r>
          </a:p>
        </p:txBody>
      </p:sp>
      <p:sp>
        <p:nvSpPr>
          <p:cNvPr id="12" name="Rectangle 11">
            <a:extLst>
              <a:ext uri="{FF2B5EF4-FFF2-40B4-BE49-F238E27FC236}">
                <a16:creationId xmlns:a16="http://schemas.microsoft.com/office/drawing/2014/main" id="{22CBB2C9-DA8F-BE1D-3146-FAEABAB2731C}"/>
              </a:ext>
            </a:extLst>
          </p:cNvPr>
          <p:cNvSpPr/>
          <p:nvPr/>
        </p:nvSpPr>
        <p:spPr>
          <a:xfrm>
            <a:off x="459690" y="2730506"/>
            <a:ext cx="4858929" cy="3083065"/>
          </a:xfrm>
          <a:prstGeom prst="rect">
            <a:avLst/>
          </a:prstGeom>
          <a:solidFill>
            <a:srgbClr val="15375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a:ln>
                  <a:noFill/>
                </a:ln>
                <a:solidFill>
                  <a:srgbClr val="FFFFFF"/>
                </a:solidFill>
                <a:effectLst/>
                <a:uLnTx/>
                <a:uFillTx/>
                <a:ea typeface="+mn-ea"/>
                <a:cs typeface="Calibri Light"/>
              </a:rPr>
              <a:t>Objectives</a:t>
            </a:r>
            <a:r>
              <a:rPr kumimoji="0" lang="en-US" sz="1600" b="1" i="0" u="none" strike="noStrike" kern="1200" cap="none" spc="0" normalizeH="0" baseline="0" noProof="0" dirty="0">
                <a:ln>
                  <a:noFill/>
                </a:ln>
                <a:solidFill>
                  <a:srgbClr val="FFFFFF"/>
                </a:solidFill>
                <a:effectLst/>
                <a:uLnTx/>
                <a:uFillTx/>
                <a:ea typeface="+mn-ea"/>
                <a:cs typeface="Calibri Light"/>
              </a:rPr>
              <a:t> </a:t>
            </a:r>
          </a:p>
          <a:p>
            <a:pPr marL="342900" marR="0" lvl="0" indent="-342900" algn="l" defTabSz="914400" rtl="0" eaLnBrk="1" fontAlgn="auto" latinLnBrk="0" hangingPunct="1">
              <a:lnSpc>
                <a:spcPct val="100000"/>
              </a:lnSpc>
              <a:spcAft>
                <a:spcPts val="600"/>
              </a:spcAft>
              <a:buClrTx/>
              <a:buSzTx/>
              <a:buFont typeface="+mj-lt"/>
              <a:buAutoNum type="arabicPeriod"/>
              <a:tabLst/>
              <a:defRPr/>
            </a:pPr>
            <a:r>
              <a:rPr kumimoji="0" lang="en-US" b="0" i="0" u="none" strike="noStrike" kern="1200" cap="none" spc="0" normalizeH="0" baseline="0" noProof="0" dirty="0">
                <a:ln>
                  <a:noFill/>
                </a:ln>
                <a:solidFill>
                  <a:srgbClr val="FFFFFF"/>
                </a:solidFill>
                <a:effectLst/>
                <a:uLnTx/>
                <a:uFillTx/>
                <a:ea typeface="+mn-ea"/>
                <a:cs typeface="Calibri Light"/>
              </a:rPr>
              <a:t>Mobilise data - Identify patients whose care </a:t>
            </a:r>
            <a:r>
              <a:rPr kumimoji="0" lang="en-US" b="0" i="0" u="none" strike="noStrike" kern="1200" cap="none" spc="0" normalizeH="0" baseline="0" noProof="0" dirty="0">
                <a:ln>
                  <a:noFill/>
                </a:ln>
                <a:solidFill>
                  <a:srgbClr val="FFFFFF"/>
                </a:solidFill>
                <a:effectLst/>
                <a:uLnTx/>
                <a:uFillTx/>
                <a:ea typeface="+mn-ea"/>
                <a:cs typeface="Calibri" panose="020F0502020204030204" pitchFamily="34" charset="0"/>
              </a:rPr>
              <a:t>needs</a:t>
            </a:r>
            <a:r>
              <a:rPr kumimoji="0" lang="en-US" b="0" i="0" u="none" strike="noStrike" kern="1200" cap="none" spc="0" normalizeH="0" baseline="0" noProof="0" dirty="0">
                <a:ln>
                  <a:noFill/>
                </a:ln>
                <a:solidFill>
                  <a:srgbClr val="FFFFFF"/>
                </a:solidFill>
                <a:effectLst/>
                <a:uLnTx/>
                <a:uFillTx/>
                <a:ea typeface="+mn-ea"/>
                <a:cs typeface="Calibri Light"/>
              </a:rPr>
              <a:t> optimising and </a:t>
            </a:r>
            <a:r>
              <a:rPr kumimoji="0" lang="en-US" b="0" i="0" u="none" strike="noStrike" kern="1200" cap="none" spc="0" normalizeH="0" baseline="0" noProof="0" dirty="0" err="1">
                <a:ln>
                  <a:noFill/>
                </a:ln>
                <a:solidFill>
                  <a:srgbClr val="FFFFFF"/>
                </a:solidFill>
                <a:effectLst/>
                <a:uLnTx/>
                <a:uFillTx/>
                <a:ea typeface="+mn-ea"/>
                <a:cs typeface="Calibri Light"/>
              </a:rPr>
              <a:t>prioritise</a:t>
            </a:r>
            <a:r>
              <a:rPr kumimoji="0" lang="en-US" b="0" i="0" u="none" strike="noStrike" kern="1200" cap="none" spc="0" normalizeH="0" baseline="0" noProof="0" dirty="0">
                <a:ln>
                  <a:noFill/>
                </a:ln>
                <a:solidFill>
                  <a:srgbClr val="FFFFFF"/>
                </a:solidFill>
                <a:effectLst/>
                <a:uLnTx/>
                <a:uFillTx/>
                <a:ea typeface="+mn-ea"/>
                <a:cs typeface="Calibri Light"/>
              </a:rPr>
              <a:t> those at highest risk</a:t>
            </a:r>
          </a:p>
          <a:p>
            <a:pPr marL="342900" marR="0" lvl="0" indent="-342900" algn="l" defTabSz="914400" rtl="0" eaLnBrk="1" fontAlgn="ctr" latinLnBrk="0" hangingPunct="1">
              <a:lnSpc>
                <a:spcPct val="100000"/>
              </a:lnSpc>
              <a:spcAft>
                <a:spcPts val="600"/>
              </a:spcAft>
              <a:buClrTx/>
              <a:buSzTx/>
              <a:buFont typeface="+mj-lt"/>
              <a:buAutoNum type="arabicPeriod"/>
              <a:tabLst/>
              <a:defRPr/>
            </a:pPr>
            <a:r>
              <a:rPr kumimoji="0" lang="en-US" b="0" i="0" u="none" strike="noStrike" kern="1200" cap="none" spc="0" normalizeH="0" baseline="0" noProof="0" dirty="0">
                <a:ln>
                  <a:noFill/>
                </a:ln>
                <a:solidFill>
                  <a:srgbClr val="FFFFFF"/>
                </a:solidFill>
                <a:effectLst/>
                <a:uLnTx/>
                <a:uFillTx/>
                <a:ea typeface="+mn-ea"/>
                <a:cs typeface="Calibri Light"/>
              </a:rPr>
              <a:t>Harness wider workforce - </a:t>
            </a:r>
            <a:r>
              <a:rPr kumimoji="0" lang="en-US" b="0" i="0" u="none" strike="noStrike" kern="1200" cap="none" spc="0" normalizeH="0" baseline="0" noProof="0" dirty="0" err="1">
                <a:ln>
                  <a:noFill/>
                </a:ln>
                <a:solidFill>
                  <a:srgbClr val="FFFFFF"/>
                </a:solidFill>
                <a:effectLst/>
                <a:uLnTx/>
                <a:uFillTx/>
                <a:ea typeface="+mn-ea"/>
                <a:cs typeface="Calibri Light"/>
              </a:rPr>
              <a:t>standardise</a:t>
            </a:r>
            <a:r>
              <a:rPr kumimoji="0" lang="en-US" b="0" i="0" u="none" strike="noStrike" kern="1200" cap="none" spc="0" normalizeH="0" baseline="0" noProof="0" dirty="0">
                <a:ln>
                  <a:noFill/>
                </a:ln>
                <a:solidFill>
                  <a:srgbClr val="FFFFFF"/>
                </a:solidFill>
                <a:effectLst/>
                <a:uLnTx/>
                <a:uFillTx/>
                <a:ea typeface="+mn-ea"/>
                <a:cs typeface="Calibri Light"/>
              </a:rPr>
              <a:t> delivery of holistic proactive care by wider primary care team</a:t>
            </a:r>
          </a:p>
          <a:p>
            <a:pPr marL="342900" marR="0" lvl="0" indent="-342900" algn="l" defTabSz="914400" rtl="0" eaLnBrk="1" fontAlgn="ctr" latinLnBrk="0" hangingPunct="1">
              <a:lnSpc>
                <a:spcPct val="100000"/>
              </a:lnSpc>
              <a:spcAft>
                <a:spcPts val="600"/>
              </a:spcAft>
              <a:buClrTx/>
              <a:buSzTx/>
              <a:buFont typeface="+mj-lt"/>
              <a:buAutoNum type="arabicPeriod"/>
              <a:tabLst/>
              <a:defRPr/>
            </a:pPr>
            <a:r>
              <a:rPr kumimoji="0" lang="en-US" b="0" i="0" u="none" strike="noStrike" kern="1200" cap="none" spc="0" normalizeH="0" baseline="0" noProof="0" dirty="0">
                <a:ln>
                  <a:noFill/>
                </a:ln>
                <a:solidFill>
                  <a:srgbClr val="FFFFFF"/>
                </a:solidFill>
                <a:effectLst/>
                <a:uLnTx/>
                <a:uFillTx/>
                <a:ea typeface="+mn-ea"/>
                <a:cs typeface="Calibri Light"/>
              </a:rPr>
              <a:t>Support GPs to safely manage workflow, improve care and outcomes by releasing capacity</a:t>
            </a:r>
          </a:p>
          <a:p>
            <a:pPr marL="342900" marR="0" lvl="0" indent="-342900" algn="l" defTabSz="914400" rtl="0" eaLnBrk="1" fontAlgn="ctr" latinLnBrk="0" hangingPunct="1">
              <a:lnSpc>
                <a:spcPct val="100000"/>
              </a:lnSpc>
              <a:spcBef>
                <a:spcPts val="600"/>
              </a:spcBef>
              <a:spcAft>
                <a:spcPts val="0"/>
              </a:spcAft>
              <a:buClrTx/>
              <a:buSzTx/>
              <a:buFont typeface="+mj-lt"/>
              <a:buAutoNum type="arabicPeriod"/>
              <a:tabLst/>
              <a:defRPr/>
            </a:pPr>
            <a:endPar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Calibri Light"/>
            </a:endParaRPr>
          </a:p>
        </p:txBody>
      </p:sp>
      <p:sp>
        <p:nvSpPr>
          <p:cNvPr id="13" name="Rectangle 12">
            <a:extLst>
              <a:ext uri="{FF2B5EF4-FFF2-40B4-BE49-F238E27FC236}">
                <a16:creationId xmlns:a16="http://schemas.microsoft.com/office/drawing/2014/main" id="{D9AA9603-92FC-25BC-5C7F-323914ACF22B}"/>
              </a:ext>
            </a:extLst>
          </p:cNvPr>
          <p:cNvSpPr/>
          <p:nvPr/>
        </p:nvSpPr>
        <p:spPr>
          <a:xfrm>
            <a:off x="5583744" y="1408830"/>
            <a:ext cx="6098232" cy="2581819"/>
          </a:xfrm>
          <a:prstGeom prst="rect">
            <a:avLst/>
          </a:prstGeom>
          <a:solidFill>
            <a:srgbClr val="42B6E6">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a:ln>
                  <a:noFill/>
                </a:ln>
                <a:solidFill>
                  <a:srgbClr val="000000"/>
                </a:solidFill>
                <a:effectLst/>
                <a:uLnTx/>
                <a:uFillTx/>
                <a:ea typeface="+mn-ea"/>
                <a:cs typeface="Calibri" panose="020F0502020204030204" pitchFamily="34" charset="0"/>
              </a:rPr>
              <a:t>Framework components</a:t>
            </a:r>
          </a:p>
          <a:p>
            <a:pPr marL="342900" marR="0" lvl="0" indent="-342900" algn="l" defTabSz="914400" rtl="0" eaLnBrk="1" fontAlgn="ctr" latinLnBrk="0" hangingPunct="1">
              <a:lnSpc>
                <a:spcPct val="100000"/>
              </a:lnSpc>
              <a:spcBef>
                <a:spcPts val="600"/>
              </a:spcBef>
              <a:spcAft>
                <a:spcPts val="0"/>
              </a:spcAft>
              <a:buClrTx/>
              <a:buSzTx/>
              <a:buFont typeface="Wingdings" panose="05000000000000000000" pitchFamily="2" charset="2"/>
              <a:buChar char="ü"/>
              <a:tabLst/>
              <a:defRPr/>
            </a:pPr>
            <a:r>
              <a:rPr kumimoji="0" lang="en-US" b="0" i="0" u="none" strike="noStrike" kern="1200" cap="none" spc="0" normalizeH="0" baseline="0" noProof="0" dirty="0">
                <a:ln>
                  <a:noFill/>
                </a:ln>
                <a:solidFill>
                  <a:srgbClr val="000000"/>
                </a:solidFill>
                <a:effectLst/>
                <a:uLnTx/>
                <a:uFillTx/>
                <a:ea typeface="+mn-ea"/>
                <a:cs typeface="Calibri" panose="020F0502020204030204" pitchFamily="34" charset="0"/>
              </a:rPr>
              <a:t>Risk stratification &amp; </a:t>
            </a:r>
            <a:r>
              <a:rPr kumimoji="0" lang="en-US" b="0" i="0" u="none" strike="noStrike" kern="1200" cap="none" spc="0" normalizeH="0" baseline="0" noProof="0" dirty="0" err="1">
                <a:ln>
                  <a:noFill/>
                </a:ln>
                <a:solidFill>
                  <a:srgbClr val="000000"/>
                </a:solidFill>
                <a:effectLst/>
                <a:uLnTx/>
                <a:uFillTx/>
                <a:ea typeface="+mn-ea"/>
                <a:cs typeface="Calibri" panose="020F0502020204030204" pitchFamily="34" charset="0"/>
              </a:rPr>
              <a:t>prioritisation</a:t>
            </a:r>
            <a:r>
              <a:rPr kumimoji="0" lang="en-US" b="0" i="0" u="none" strike="noStrike" kern="1200" cap="none" spc="0" normalizeH="0" baseline="0" noProof="0" dirty="0">
                <a:ln>
                  <a:noFill/>
                </a:ln>
                <a:solidFill>
                  <a:srgbClr val="000000"/>
                </a:solidFill>
                <a:effectLst/>
                <a:uLnTx/>
                <a:uFillTx/>
                <a:ea typeface="+mn-ea"/>
                <a:cs typeface="Calibri" panose="020F0502020204030204" pitchFamily="34" charset="0"/>
              </a:rPr>
              <a:t> tools</a:t>
            </a:r>
          </a:p>
          <a:p>
            <a:pPr marL="342900" marR="0" lvl="0" indent="-342900" algn="l" defTabSz="914400" rtl="0" eaLnBrk="1" fontAlgn="ctr" latinLnBrk="0" hangingPunct="1">
              <a:lnSpc>
                <a:spcPct val="100000"/>
              </a:lnSpc>
              <a:spcBef>
                <a:spcPts val="600"/>
              </a:spcBef>
              <a:spcAft>
                <a:spcPts val="0"/>
              </a:spcAft>
              <a:buClrTx/>
              <a:buSzTx/>
              <a:buFont typeface="Wingdings" panose="05000000000000000000" pitchFamily="2" charset="2"/>
              <a:buChar char="ü"/>
              <a:tabLst/>
              <a:defRPr/>
            </a:pPr>
            <a:r>
              <a:rPr kumimoji="0" lang="en-US" b="0" i="0" u="none" strike="noStrike" kern="1200" cap="none" spc="0" normalizeH="0" baseline="0" noProof="0" dirty="0">
                <a:ln>
                  <a:noFill/>
                </a:ln>
                <a:solidFill>
                  <a:srgbClr val="000000"/>
                </a:solidFill>
                <a:effectLst/>
                <a:uLnTx/>
                <a:uFillTx/>
                <a:ea typeface="+mn-ea"/>
                <a:cs typeface="Calibri" panose="020F0502020204030204" pitchFamily="34" charset="0"/>
              </a:rPr>
              <a:t>Locally adaptable resources to support real world management</a:t>
            </a:r>
          </a:p>
          <a:p>
            <a:pPr marL="342900" marR="0" lvl="0" indent="-342900" algn="l" defTabSz="914400" rtl="0" eaLnBrk="1" fontAlgn="ctr" latinLnBrk="0" hangingPunct="1">
              <a:lnSpc>
                <a:spcPct val="100000"/>
              </a:lnSpc>
              <a:spcBef>
                <a:spcPts val="600"/>
              </a:spcBef>
              <a:spcAft>
                <a:spcPts val="0"/>
              </a:spcAft>
              <a:buClrTx/>
              <a:buSzTx/>
              <a:buFont typeface="Wingdings" panose="05000000000000000000" pitchFamily="2" charset="2"/>
              <a:buChar char="ü"/>
              <a:tabLst/>
              <a:defRPr/>
            </a:pPr>
            <a:r>
              <a:rPr kumimoji="0" lang="en-US" b="0" i="0" u="none" strike="noStrike" kern="1200" cap="none" spc="0" normalizeH="0" baseline="0" noProof="0" dirty="0">
                <a:ln>
                  <a:noFill/>
                </a:ln>
                <a:solidFill>
                  <a:srgbClr val="000000"/>
                </a:solidFill>
                <a:effectLst/>
                <a:uLnTx/>
                <a:uFillTx/>
                <a:ea typeface="+mn-ea"/>
                <a:cs typeface="Calibri" panose="020F0502020204030204" pitchFamily="34" charset="0"/>
              </a:rPr>
              <a:t>Systematic use of wider primary care team (</a:t>
            </a:r>
            <a:r>
              <a:rPr kumimoji="0" lang="en-US" b="0" i="0" u="none" strike="noStrike" kern="1200" cap="none" spc="0" normalizeH="0" baseline="0" noProof="0" dirty="0" err="1">
                <a:ln>
                  <a:noFill/>
                </a:ln>
                <a:solidFill>
                  <a:srgbClr val="000000"/>
                </a:solidFill>
                <a:effectLst/>
                <a:uLnTx/>
                <a:uFillTx/>
                <a:ea typeface="+mn-ea"/>
                <a:cs typeface="Calibri" panose="020F0502020204030204" pitchFamily="34" charset="0"/>
              </a:rPr>
              <a:t>eg</a:t>
            </a:r>
            <a:r>
              <a:rPr kumimoji="0" lang="en-US" b="0" i="0" u="none" strike="noStrike" kern="1200" cap="none" spc="0" normalizeH="0" baseline="0" noProof="0" dirty="0">
                <a:ln>
                  <a:noFill/>
                </a:ln>
                <a:solidFill>
                  <a:srgbClr val="000000"/>
                </a:solidFill>
                <a:effectLst/>
                <a:uLnTx/>
                <a:uFillTx/>
                <a:ea typeface="+mn-ea"/>
                <a:cs typeface="Calibri" panose="020F0502020204030204" pitchFamily="34" charset="0"/>
              </a:rPr>
              <a:t> ARRS* roles) to deliver</a:t>
            </a:r>
            <a:r>
              <a:rPr kumimoji="0" lang="en-US" b="0" i="0" u="none" strike="noStrike" kern="1200" cap="none" spc="0" normalizeH="0" noProof="0" dirty="0">
                <a:ln>
                  <a:noFill/>
                </a:ln>
                <a:solidFill>
                  <a:srgbClr val="000000"/>
                </a:solidFill>
                <a:effectLst/>
                <a:uLnTx/>
                <a:uFillTx/>
                <a:ea typeface="+mn-ea"/>
                <a:cs typeface="Calibri" panose="020F0502020204030204" pitchFamily="34" charset="0"/>
              </a:rPr>
              <a:t> s</a:t>
            </a:r>
            <a:r>
              <a:rPr kumimoji="0" lang="en-US" b="0" i="0" u="none" strike="noStrike" kern="1200" cap="none" spc="0" normalizeH="0" baseline="0" noProof="0" dirty="0">
                <a:ln>
                  <a:noFill/>
                </a:ln>
                <a:solidFill>
                  <a:srgbClr val="000000"/>
                </a:solidFill>
                <a:effectLst/>
                <a:uLnTx/>
                <a:uFillTx/>
                <a:ea typeface="+mn-ea"/>
                <a:cs typeface="Calibri" panose="020F0502020204030204" pitchFamily="34" charset="0"/>
              </a:rPr>
              <a:t>tructured support for education, self-management and behaviour change</a:t>
            </a:r>
          </a:p>
        </p:txBody>
      </p:sp>
      <p:sp>
        <p:nvSpPr>
          <p:cNvPr id="14" name="Rectangle 13">
            <a:extLst>
              <a:ext uri="{FF2B5EF4-FFF2-40B4-BE49-F238E27FC236}">
                <a16:creationId xmlns:a16="http://schemas.microsoft.com/office/drawing/2014/main" id="{A8D5B855-5015-B16B-C43D-F568E2C4F476}"/>
              </a:ext>
            </a:extLst>
          </p:cNvPr>
          <p:cNvSpPr/>
          <p:nvPr/>
        </p:nvSpPr>
        <p:spPr>
          <a:xfrm>
            <a:off x="5583744" y="4197427"/>
            <a:ext cx="6098232" cy="1616145"/>
          </a:xfrm>
          <a:prstGeom prst="rect">
            <a:avLst/>
          </a:prstGeom>
          <a:solidFill>
            <a:srgbClr val="42B6E6">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a:ln>
                  <a:noFill/>
                </a:ln>
                <a:solidFill>
                  <a:srgbClr val="000000"/>
                </a:solidFill>
                <a:effectLst/>
                <a:uLnTx/>
                <a:uFillTx/>
                <a:ea typeface="+mn-ea"/>
                <a:cs typeface="Calibri" panose="020F0502020204030204" pitchFamily="34" charset="0"/>
              </a:rPr>
              <a:t>Framework Development</a:t>
            </a:r>
          </a:p>
          <a:p>
            <a:pPr marL="342900" marR="0" lvl="0" indent="-342900" algn="l" defTabSz="914400" rtl="0" eaLnBrk="1" fontAlgn="ctr" latinLnBrk="0" hangingPunct="1">
              <a:lnSpc>
                <a:spcPct val="100000"/>
              </a:lnSpc>
              <a:spcBef>
                <a:spcPts val="0"/>
              </a:spcBef>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ea typeface="+mn-ea"/>
                <a:cs typeface="Calibri" panose="020F0502020204030204" pitchFamily="34" charset="0"/>
              </a:rPr>
              <a:t>Led by primary care clinicians</a:t>
            </a:r>
          </a:p>
          <a:p>
            <a:pPr marL="342900" marR="0" lvl="0" indent="-342900" algn="l" defTabSz="914400" rtl="0" eaLnBrk="1" fontAlgn="ctr" latinLnBrk="0" hangingPunct="1">
              <a:lnSpc>
                <a:spcPct val="100000"/>
              </a:lnSpc>
              <a:spcBef>
                <a:spcPts val="0"/>
              </a:spcBef>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ea typeface="+mn-ea"/>
                <a:cs typeface="Calibri" panose="020F0502020204030204" pitchFamily="34" charset="0"/>
              </a:rPr>
              <a:t>Based on NICE guidelines and clinical consensus</a:t>
            </a:r>
          </a:p>
          <a:p>
            <a:pPr marL="342900" marR="0" lvl="0" indent="-342900" algn="l" defTabSz="914400" rtl="0" eaLnBrk="1" fontAlgn="ctr" latinLnBrk="0" hangingPunct="1">
              <a:lnSpc>
                <a:spcPct val="100000"/>
              </a:lnSpc>
              <a:spcBef>
                <a:spcPts val="0"/>
              </a:spcBef>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ea typeface="+mn-ea"/>
                <a:cs typeface="Calibri" panose="020F0502020204030204" pitchFamily="34" charset="0"/>
              </a:rPr>
              <a:t>Patient and public support</a:t>
            </a:r>
          </a:p>
        </p:txBody>
      </p:sp>
      <p:sp>
        <p:nvSpPr>
          <p:cNvPr id="2" name="TextBox 1">
            <a:extLst>
              <a:ext uri="{FF2B5EF4-FFF2-40B4-BE49-F238E27FC236}">
                <a16:creationId xmlns:a16="http://schemas.microsoft.com/office/drawing/2014/main" id="{B974C6EF-3245-99FA-4552-8210FEFF6A36}"/>
              </a:ext>
            </a:extLst>
          </p:cNvPr>
          <p:cNvSpPr txBox="1"/>
          <p:nvPr/>
        </p:nvSpPr>
        <p:spPr>
          <a:xfrm>
            <a:off x="7306491" y="6529322"/>
            <a:ext cx="3988341" cy="261610"/>
          </a:xfrm>
          <a:prstGeom prst="rect">
            <a:avLst/>
          </a:prstGeom>
          <a:noFill/>
        </p:spPr>
        <p:txBody>
          <a:bodyPr wrap="square" rtlCol="0">
            <a:spAutoFit/>
          </a:bodyPr>
          <a:lstStyle/>
          <a:p>
            <a:r>
              <a:rPr lang="en-GB" sz="1100" dirty="0"/>
              <a:t>*Additional Roles Reimbursement Scheme</a:t>
            </a:r>
          </a:p>
        </p:txBody>
      </p:sp>
    </p:spTree>
    <p:extLst>
      <p:ext uri="{BB962C8B-B14F-4D97-AF65-F5344CB8AC3E}">
        <p14:creationId xmlns:p14="http://schemas.microsoft.com/office/powerpoint/2010/main" val="112813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a:xfrm>
            <a:off x="442913" y="301756"/>
            <a:ext cx="11306175" cy="443198"/>
          </a:xfrm>
        </p:spPr>
        <p:txBody>
          <a:bodyPr/>
          <a:lstStyle/>
          <a:p>
            <a:r>
              <a:rPr lang="en-GB" i="0" u="none" strike="noStrike" dirty="0">
                <a:solidFill>
                  <a:srgbClr val="15375E"/>
                </a:solidFill>
                <a:effectLst/>
                <a:latin typeface="+mj-lt"/>
              </a:rPr>
              <a:t>Home Blood Pressure Monitoring Pathway</a:t>
            </a:r>
            <a:endParaRPr lang="en-US" dirty="0">
              <a:solidFill>
                <a:srgbClr val="15375E"/>
              </a:solidFill>
              <a:latin typeface="+mj-lt"/>
            </a:endParaRPr>
          </a:p>
        </p:txBody>
      </p:sp>
      <p:sp>
        <p:nvSpPr>
          <p:cNvPr id="8" name="TextBox 4">
            <a:extLst>
              <a:ext uri="{FF2B5EF4-FFF2-40B4-BE49-F238E27FC236}">
                <a16:creationId xmlns:a16="http://schemas.microsoft.com/office/drawing/2014/main" id="{6A65AE48-246D-41C6-9530-FCC488D2626A}"/>
              </a:ext>
            </a:extLst>
          </p:cNvPr>
          <p:cNvSpPr txBox="1"/>
          <p:nvPr/>
        </p:nvSpPr>
        <p:spPr>
          <a:xfrm>
            <a:off x="3967938" y="950243"/>
            <a:ext cx="3600000" cy="499814"/>
          </a:xfrm>
          <a:prstGeom prst="rect">
            <a:avLst/>
          </a:prstGeom>
          <a:solidFill>
            <a:srgbClr val="42B6E6">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ea typeface="+mn-ea"/>
                <a:cs typeface="+mn-cs"/>
              </a:rPr>
              <a:t>Patient has BP monitor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n-ea"/>
                <a:cs typeface="+mn-cs"/>
              </a:rPr>
              <a:t>(confirm by text)</a:t>
            </a:r>
            <a:endParaRPr kumimoji="0" lang="en-US" sz="1400" b="0" i="0" u="none" strike="noStrike" kern="1200" cap="none" spc="0" normalizeH="0" baseline="0" noProof="0" dirty="0">
              <a:ln>
                <a:noFill/>
              </a:ln>
              <a:solidFill>
                <a:srgbClr val="000000"/>
              </a:solidFill>
              <a:effectLst/>
              <a:uLnTx/>
              <a:uFillTx/>
              <a:ea typeface="+mn-ea"/>
              <a:cs typeface="+mn-cs"/>
            </a:endParaRPr>
          </a:p>
        </p:txBody>
      </p:sp>
      <p:sp>
        <p:nvSpPr>
          <p:cNvPr id="9" name="TextBox 5">
            <a:extLst>
              <a:ext uri="{FF2B5EF4-FFF2-40B4-BE49-F238E27FC236}">
                <a16:creationId xmlns:a16="http://schemas.microsoft.com/office/drawing/2014/main" id="{6BC38CE8-6730-4155-8F3A-6906DD5F6FC5}"/>
              </a:ext>
            </a:extLst>
          </p:cNvPr>
          <p:cNvSpPr txBox="1"/>
          <p:nvPr/>
        </p:nvSpPr>
        <p:spPr>
          <a:xfrm>
            <a:off x="8713124" y="2162859"/>
            <a:ext cx="3035964" cy="646331"/>
          </a:xfrm>
          <a:prstGeom prst="rect">
            <a:avLst/>
          </a:prstGeom>
          <a:solidFill>
            <a:srgbClr val="42B6E6">
              <a:alpha val="10000"/>
            </a:srgbClr>
          </a:solidFill>
          <a:ln>
            <a:solidFill>
              <a:srgbClr val="002060"/>
            </a:solid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0" normalizeH="0" baseline="0" noProof="0" dirty="0">
                <a:ln>
                  <a:noFill/>
                </a:ln>
                <a:solidFill>
                  <a:srgbClr val="000000"/>
                </a:solidFill>
                <a:effectLst/>
                <a:uLnTx/>
                <a:uFillTx/>
                <a:ea typeface="+mn-ea"/>
                <a:cs typeface="+mn-cs"/>
              </a:rPr>
              <a:t>Advise patient to buy a BP monitor (see slide 5) or</a:t>
            </a:r>
            <a:endParaRPr kumimoji="0" lang="en-GB" sz="1200" b="0" i="0" u="none" strike="noStrike" kern="1200" cap="none" spc="0" normalizeH="0" baseline="0" noProof="0" dirty="0">
              <a:ln>
                <a:noFill/>
              </a:ln>
              <a:solidFill>
                <a:srgbClr val="000000"/>
              </a:solidFill>
              <a:effectLst/>
              <a:uLnTx/>
              <a:uFillTx/>
              <a:ea typeface="+mn-ea"/>
              <a:cs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0" normalizeH="0" baseline="0" noProof="0" dirty="0">
                <a:ln>
                  <a:noFill/>
                </a:ln>
                <a:solidFill>
                  <a:prstClr val="black"/>
                </a:solidFill>
                <a:effectLst/>
                <a:uLnTx/>
                <a:uFillTx/>
                <a:ea typeface="+mn-ea"/>
                <a:cs typeface="+mn-cs"/>
              </a:rPr>
              <a:t>Local scheme to supply BP monitor </a:t>
            </a:r>
            <a:endParaRPr kumimoji="0" lang="en-GB" sz="1200" b="0" i="0" u="none" strike="noStrike" kern="1200" cap="none" spc="0" normalizeH="0" baseline="0" noProof="0" dirty="0">
              <a:ln>
                <a:noFill/>
              </a:ln>
              <a:solidFill>
                <a:prstClr val="black"/>
              </a:solidFill>
              <a:effectLst/>
              <a:uLnTx/>
              <a:uFillTx/>
              <a:ea typeface="+mn-ea"/>
              <a:cs typeface="Calibri" panose="020F0502020204030204"/>
            </a:endParaRPr>
          </a:p>
        </p:txBody>
      </p:sp>
      <p:sp>
        <p:nvSpPr>
          <p:cNvPr id="10" name="Rectangle 9">
            <a:extLst>
              <a:ext uri="{FF2B5EF4-FFF2-40B4-BE49-F238E27FC236}">
                <a16:creationId xmlns:a16="http://schemas.microsoft.com/office/drawing/2014/main" id="{50004362-E953-4149-8338-C35D31A108C3}"/>
              </a:ext>
            </a:extLst>
          </p:cNvPr>
          <p:cNvSpPr/>
          <p:nvPr/>
        </p:nvSpPr>
        <p:spPr>
          <a:xfrm>
            <a:off x="8713125" y="4952250"/>
            <a:ext cx="3035963" cy="830997"/>
          </a:xfrm>
          <a:prstGeom prst="rect">
            <a:avLst/>
          </a:prstGeom>
          <a:solidFill>
            <a:srgbClr val="42B6E6">
              <a:alpha val="10000"/>
            </a:srgbClr>
          </a:solidFill>
          <a:ln>
            <a:solidFill>
              <a:srgbClr val="002060"/>
            </a:solid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ea typeface="+mn-ea"/>
                <a:cs typeface="+mn-cs"/>
              </a:rPr>
              <a:t>Face to face BP options</a:t>
            </a:r>
            <a:endParaRPr kumimoji="0" lang="en-US" sz="1200" b="1" i="0" u="none" strike="noStrike" kern="1200" cap="none" spc="0" normalizeH="0" baseline="0" noProof="0" dirty="0">
              <a:ln>
                <a:noFill/>
              </a:ln>
              <a:solidFill>
                <a:srgbClr val="000000"/>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200" b="0" i="0" u="none" strike="noStrike" kern="1200" cap="none" spc="0" normalizeH="0" baseline="0" noProof="0" dirty="0">
                <a:ln>
                  <a:noFill/>
                </a:ln>
                <a:solidFill>
                  <a:srgbClr val="000000"/>
                </a:solidFill>
                <a:effectLst/>
                <a:uLnTx/>
                <a:uFillTx/>
                <a:ea typeface="+mn-ea"/>
                <a:cs typeface="+mn-cs"/>
              </a:rPr>
              <a:t>Community pharmacy</a:t>
            </a:r>
            <a:endParaRPr kumimoji="0" lang="en-GB" sz="1200" b="0" i="0" u="none" strike="noStrike" kern="1200" cap="none" spc="0" normalizeH="0" baseline="0" noProof="0" dirty="0">
              <a:ln>
                <a:noFill/>
              </a:ln>
              <a:solidFill>
                <a:srgbClr val="000000"/>
              </a:solidFill>
              <a:effectLst/>
              <a:uLnTx/>
              <a:uFillTx/>
              <a:ea typeface="+mn-ea"/>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200" b="0" i="0" u="none" strike="noStrike" kern="1200" cap="none" spc="0" normalizeH="0" baseline="0" noProof="0" dirty="0">
                <a:ln>
                  <a:noFill/>
                </a:ln>
                <a:solidFill>
                  <a:srgbClr val="000000"/>
                </a:solidFill>
                <a:effectLst/>
                <a:uLnTx/>
                <a:uFillTx/>
                <a:ea typeface="+mn-ea"/>
                <a:cs typeface="+mn-cs"/>
              </a:rPr>
              <a:t>GP practice</a:t>
            </a:r>
            <a:endParaRPr kumimoji="0" lang="en-GB" sz="1200" b="0" i="0" u="none" strike="noStrike" kern="1200" cap="none" spc="0" normalizeH="0" baseline="0" noProof="0" dirty="0">
              <a:ln>
                <a:noFill/>
              </a:ln>
              <a:solidFill>
                <a:srgbClr val="000000"/>
              </a:solidFill>
              <a:effectLst/>
              <a:uLnTx/>
              <a:uFillTx/>
              <a:ea typeface="+mn-ea"/>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200" b="0" i="0" u="none" strike="noStrike" kern="1200" cap="none" spc="0" normalizeH="0" baseline="0" noProof="0" dirty="0">
                <a:ln>
                  <a:noFill/>
                </a:ln>
                <a:solidFill>
                  <a:srgbClr val="000000"/>
                </a:solidFill>
                <a:effectLst/>
                <a:uLnTx/>
                <a:uFillTx/>
                <a:ea typeface="+mn-ea"/>
                <a:cs typeface="+mn-cs"/>
              </a:rPr>
              <a:t>Other community settings </a:t>
            </a:r>
            <a:endParaRPr kumimoji="0" lang="en-GB" sz="1200" b="0" i="0" u="none" strike="noStrike" kern="1200" cap="none" spc="0" normalizeH="0" baseline="0" noProof="0" dirty="0">
              <a:ln>
                <a:noFill/>
              </a:ln>
              <a:solidFill>
                <a:srgbClr val="000000"/>
              </a:solidFill>
              <a:effectLst/>
              <a:uLnTx/>
              <a:uFillTx/>
              <a:ea typeface="+mn-ea"/>
              <a:cs typeface="Calibri"/>
            </a:endParaRPr>
          </a:p>
        </p:txBody>
      </p:sp>
      <p:cxnSp>
        <p:nvCxnSpPr>
          <p:cNvPr id="12" name="Straight Arrow Connector 11">
            <a:extLst>
              <a:ext uri="{FF2B5EF4-FFF2-40B4-BE49-F238E27FC236}">
                <a16:creationId xmlns:a16="http://schemas.microsoft.com/office/drawing/2014/main" id="{E8869605-6CAD-469F-AB86-8C48DD30D990}"/>
              </a:ext>
            </a:extLst>
          </p:cNvPr>
          <p:cNvCxnSpPr>
            <a:cxnSpLocks/>
            <a:endCxn id="10" idx="0"/>
          </p:cNvCxnSpPr>
          <p:nvPr/>
        </p:nvCxnSpPr>
        <p:spPr>
          <a:xfrm>
            <a:off x="10231106" y="2809190"/>
            <a:ext cx="1" cy="214306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A581287-E089-44FE-A853-FA6175EDBCBA}"/>
              </a:ext>
            </a:extLst>
          </p:cNvPr>
          <p:cNvCxnSpPr>
            <a:cxnSpLocks/>
          </p:cNvCxnSpPr>
          <p:nvPr/>
        </p:nvCxnSpPr>
        <p:spPr>
          <a:xfrm>
            <a:off x="7597974" y="1200150"/>
            <a:ext cx="26331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EFF6615-2995-46A0-B704-1D5E49417960}"/>
              </a:ext>
            </a:extLst>
          </p:cNvPr>
          <p:cNvCxnSpPr>
            <a:cxnSpLocks/>
          </p:cNvCxnSpPr>
          <p:nvPr/>
        </p:nvCxnSpPr>
        <p:spPr>
          <a:xfrm>
            <a:off x="10231106" y="1192959"/>
            <a:ext cx="0" cy="96270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A5E06A-6149-4B9D-8F64-8DACA5B07CD4}"/>
              </a:ext>
            </a:extLst>
          </p:cNvPr>
          <p:cNvCxnSpPr>
            <a:cxnSpLocks/>
          </p:cNvCxnSpPr>
          <p:nvPr/>
        </p:nvCxnSpPr>
        <p:spPr>
          <a:xfrm>
            <a:off x="9486665" y="1341536"/>
            <a:ext cx="0" cy="8141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7">
            <a:extLst>
              <a:ext uri="{FF2B5EF4-FFF2-40B4-BE49-F238E27FC236}">
                <a16:creationId xmlns:a16="http://schemas.microsoft.com/office/drawing/2014/main" id="{63676C50-9A32-494B-9A76-E8A42FE2F1A8}"/>
              </a:ext>
            </a:extLst>
          </p:cNvPr>
          <p:cNvSpPr txBox="1"/>
          <p:nvPr/>
        </p:nvSpPr>
        <p:spPr>
          <a:xfrm>
            <a:off x="8228774" y="1432689"/>
            <a:ext cx="1213197" cy="646331"/>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n-ea"/>
                <a:cs typeface="+mn-cs"/>
              </a:rPr>
              <a:t>Patient obtains BP monitor</a:t>
            </a:r>
            <a:endParaRPr kumimoji="0" lang="en-GB" sz="1200" b="0" i="0" u="none" strike="noStrike" kern="1200" cap="none" spc="0" normalizeH="0" baseline="0" noProof="0" dirty="0">
              <a:ln>
                <a:noFill/>
              </a:ln>
              <a:solidFill>
                <a:prstClr val="black"/>
              </a:solidFill>
              <a:effectLst/>
              <a:uLnTx/>
              <a:uFillTx/>
              <a:ea typeface="+mn-ea"/>
              <a:cs typeface="+mn-cs"/>
            </a:endParaRPr>
          </a:p>
        </p:txBody>
      </p:sp>
      <p:cxnSp>
        <p:nvCxnSpPr>
          <p:cNvPr id="21" name="Straight Arrow Connector 20">
            <a:extLst>
              <a:ext uri="{FF2B5EF4-FFF2-40B4-BE49-F238E27FC236}">
                <a16:creationId xmlns:a16="http://schemas.microsoft.com/office/drawing/2014/main" id="{4B90DB6E-79A5-4445-B74A-1587328B7ED1}"/>
              </a:ext>
            </a:extLst>
          </p:cNvPr>
          <p:cNvCxnSpPr>
            <a:cxnSpLocks/>
          </p:cNvCxnSpPr>
          <p:nvPr/>
        </p:nvCxnSpPr>
        <p:spPr>
          <a:xfrm flipH="1">
            <a:off x="7567938" y="1341536"/>
            <a:ext cx="1918727"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1">
            <a:extLst>
              <a:ext uri="{FF2B5EF4-FFF2-40B4-BE49-F238E27FC236}">
                <a16:creationId xmlns:a16="http://schemas.microsoft.com/office/drawing/2014/main" id="{AC81A923-4883-4840-B203-DF9BA6A8065F}"/>
              </a:ext>
            </a:extLst>
          </p:cNvPr>
          <p:cNvSpPr txBox="1"/>
          <p:nvPr/>
        </p:nvSpPr>
        <p:spPr>
          <a:xfrm>
            <a:off x="10102807" y="3526731"/>
            <a:ext cx="1174916" cy="461665"/>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n-ea"/>
                <a:cs typeface="+mn-cs"/>
              </a:rPr>
              <a:t>No BP monitor</a:t>
            </a:r>
            <a:endParaRPr kumimoji="0" lang="en-GB" sz="1200" b="0" i="0" u="none" strike="noStrike" kern="1200" cap="none" spc="0" normalizeH="0" baseline="0" noProof="0" dirty="0">
              <a:ln>
                <a:noFill/>
              </a:ln>
              <a:solidFill>
                <a:prstClr val="black"/>
              </a:solidFill>
              <a:effectLst/>
              <a:uLnTx/>
              <a:uFillTx/>
              <a:ea typeface="+mn-ea"/>
              <a:cs typeface="+mn-cs"/>
            </a:endParaRPr>
          </a:p>
        </p:txBody>
      </p:sp>
      <p:sp>
        <p:nvSpPr>
          <p:cNvPr id="24" name="TextBox 11">
            <a:extLst>
              <a:ext uri="{FF2B5EF4-FFF2-40B4-BE49-F238E27FC236}">
                <a16:creationId xmlns:a16="http://schemas.microsoft.com/office/drawing/2014/main" id="{A5606C36-D01A-42AE-BAEB-5AF6A2B90137}"/>
              </a:ext>
            </a:extLst>
          </p:cNvPr>
          <p:cNvSpPr txBox="1"/>
          <p:nvPr/>
        </p:nvSpPr>
        <p:spPr>
          <a:xfrm>
            <a:off x="10102807" y="1449480"/>
            <a:ext cx="1156139" cy="461665"/>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n-ea"/>
                <a:cs typeface="+mn-cs"/>
              </a:rPr>
              <a:t>No BP monitor</a:t>
            </a:r>
            <a:endParaRPr kumimoji="0" lang="en-GB" sz="1200" b="0" i="0" u="none" strike="noStrike" kern="1200" cap="none" spc="0" normalizeH="0" baseline="0" noProof="0" dirty="0">
              <a:ln>
                <a:noFill/>
              </a:ln>
              <a:solidFill>
                <a:prstClr val="black"/>
              </a:solidFill>
              <a:effectLst/>
              <a:uLnTx/>
              <a:uFillTx/>
              <a:ea typeface="+mn-ea"/>
              <a:cs typeface="+mn-cs"/>
            </a:endParaRPr>
          </a:p>
        </p:txBody>
      </p:sp>
      <p:cxnSp>
        <p:nvCxnSpPr>
          <p:cNvPr id="25" name="Straight Connector 24">
            <a:extLst>
              <a:ext uri="{FF2B5EF4-FFF2-40B4-BE49-F238E27FC236}">
                <a16:creationId xmlns:a16="http://schemas.microsoft.com/office/drawing/2014/main" id="{F162DF4A-5766-4846-9B03-200848AC2080}"/>
              </a:ext>
            </a:extLst>
          </p:cNvPr>
          <p:cNvCxnSpPr>
            <a:cxnSpLocks/>
            <a:endCxn id="8" idx="1"/>
          </p:cNvCxnSpPr>
          <p:nvPr/>
        </p:nvCxnSpPr>
        <p:spPr>
          <a:xfrm>
            <a:off x="558995" y="1200150"/>
            <a:ext cx="340894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0F41CE6-9507-426C-9528-8A4D50B11C37}"/>
              </a:ext>
            </a:extLst>
          </p:cNvPr>
          <p:cNvCxnSpPr>
            <a:cxnSpLocks/>
          </p:cNvCxnSpPr>
          <p:nvPr/>
        </p:nvCxnSpPr>
        <p:spPr>
          <a:xfrm>
            <a:off x="558995" y="1200150"/>
            <a:ext cx="22012" cy="373510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1" name="Table 30">
            <a:extLst>
              <a:ext uri="{FF2B5EF4-FFF2-40B4-BE49-F238E27FC236}">
                <a16:creationId xmlns:a16="http://schemas.microsoft.com/office/drawing/2014/main" id="{BCCDBCED-89B4-B8B8-756F-A14B48B29A90}"/>
              </a:ext>
            </a:extLst>
          </p:cNvPr>
          <p:cNvGraphicFramePr>
            <a:graphicFrameLocks noGrp="1"/>
          </p:cNvGraphicFramePr>
          <p:nvPr>
            <p:extLst>
              <p:ext uri="{D42A27DB-BD31-4B8C-83A1-F6EECF244321}">
                <p14:modId xmlns:p14="http://schemas.microsoft.com/office/powerpoint/2010/main" val="126933282"/>
              </p:ext>
            </p:extLst>
          </p:nvPr>
        </p:nvGraphicFramePr>
        <p:xfrm>
          <a:off x="3086399" y="1561582"/>
          <a:ext cx="2028526" cy="1097280"/>
        </p:xfrm>
        <a:graphic>
          <a:graphicData uri="http://schemas.openxmlformats.org/drawingml/2006/table">
            <a:tbl>
              <a:tblPr/>
              <a:tblGrid>
                <a:gridCol w="2028526">
                  <a:extLst>
                    <a:ext uri="{9D8B030D-6E8A-4147-A177-3AD203B41FA5}">
                      <a16:colId xmlns:a16="http://schemas.microsoft.com/office/drawing/2014/main" val="43204298"/>
                    </a:ext>
                  </a:extLst>
                </a:gridCol>
              </a:tblGrid>
              <a:tr h="0">
                <a:tc>
                  <a:txBody>
                    <a:bodyPr/>
                    <a:lstStyle/>
                    <a:p>
                      <a:pPr algn="ctr" fontAlgn="base"/>
                      <a:r>
                        <a:rPr lang="en-GB" sz="1200" b="0" i="0" dirty="0">
                          <a:solidFill>
                            <a:srgbClr val="000000"/>
                          </a:solidFill>
                          <a:effectLst/>
                          <a:latin typeface="+mn-lt"/>
                        </a:rPr>
                        <a:t> Phase over time​</a:t>
                      </a:r>
                      <a:endParaRPr lang="en-GB" b="0" i="0" dirty="0">
                        <a:solidFill>
                          <a:srgbClr val="000000"/>
                        </a:solidFill>
                        <a:effectLst/>
                        <a:latin typeface="+mn-lt"/>
                      </a:endParaRPr>
                    </a:p>
                  </a:txBody>
                  <a:tcPr>
                    <a:lnL w="6350" cap="flat" cmpd="sng" algn="ctr">
                      <a:solidFill>
                        <a:srgbClr val="A3A3A3"/>
                      </a:solidFill>
                      <a:prstDash val="solid"/>
                      <a:round/>
                      <a:headEnd type="none" w="med" len="med"/>
                      <a:tailEnd type="none" w="med" len="med"/>
                    </a:lnL>
                    <a:lnR w="6350" cap="flat" cmpd="sng" algn="ctr">
                      <a:solidFill>
                        <a:srgbClr val="A3A3A3"/>
                      </a:solidFill>
                      <a:prstDash val="solid"/>
                      <a:round/>
                      <a:headEnd type="none" w="med" len="med"/>
                      <a:tailEnd type="none" w="med" len="med"/>
                    </a:lnR>
                    <a:lnT w="6350" cap="flat" cmpd="sng" algn="ctr">
                      <a:solidFill>
                        <a:srgbClr val="A3A3A3"/>
                      </a:solidFill>
                      <a:prstDash val="solid"/>
                      <a:round/>
                      <a:headEnd type="none" w="med" len="med"/>
                      <a:tailEnd type="none" w="med" len="med"/>
                    </a:lnT>
                    <a:lnB w="6350" cap="flat" cmpd="sng" algn="ctr">
                      <a:solidFill>
                        <a:srgbClr val="A3A3A3"/>
                      </a:solidFill>
                      <a:prstDash val="solid"/>
                      <a:round/>
                      <a:headEnd type="none" w="med" len="med"/>
                      <a:tailEnd type="none" w="med" len="med"/>
                    </a:lnB>
                    <a:solidFill>
                      <a:srgbClr val="D0CECE"/>
                    </a:solidFill>
                  </a:tcPr>
                </a:tc>
                <a:extLst>
                  <a:ext uri="{0D108BD9-81ED-4DB2-BD59-A6C34878D82A}">
                    <a16:rowId xmlns:a16="http://schemas.microsoft.com/office/drawing/2014/main" val="3247406566"/>
                  </a:ext>
                </a:extLst>
              </a:tr>
              <a:tr h="0">
                <a:tc>
                  <a:txBody>
                    <a:bodyPr/>
                    <a:lstStyle/>
                    <a:p>
                      <a:pPr algn="l" fontAlgn="base"/>
                      <a:r>
                        <a:rPr lang="en-GB" sz="1200" b="0" i="0" dirty="0">
                          <a:solidFill>
                            <a:srgbClr val="000000"/>
                          </a:solidFill>
                          <a:effectLst/>
                          <a:latin typeface="+mn-lt"/>
                        </a:rPr>
                        <a:t>Advise patient to check if approved monitor (Text link) and confirm &lt; 5 years old​</a:t>
                      </a:r>
                      <a:endParaRPr lang="en-GB" b="0" i="0" dirty="0">
                        <a:solidFill>
                          <a:srgbClr val="000000"/>
                        </a:solidFill>
                        <a:effectLst/>
                        <a:latin typeface="+mn-lt"/>
                      </a:endParaRPr>
                    </a:p>
                  </a:txBody>
                  <a:tcPr>
                    <a:lnL w="6350" cap="flat" cmpd="sng" algn="ctr">
                      <a:solidFill>
                        <a:srgbClr val="A3A3A3"/>
                      </a:solidFill>
                      <a:prstDash val="solid"/>
                      <a:round/>
                      <a:headEnd type="none" w="med" len="med"/>
                      <a:tailEnd type="none" w="med" len="med"/>
                    </a:lnL>
                    <a:lnR w="6350" cap="flat" cmpd="sng" algn="ctr">
                      <a:solidFill>
                        <a:srgbClr val="A3A3A3"/>
                      </a:solidFill>
                      <a:prstDash val="solid"/>
                      <a:round/>
                      <a:headEnd type="none" w="med" len="med"/>
                      <a:tailEnd type="none" w="med" len="med"/>
                    </a:lnR>
                    <a:lnT w="6350" cap="flat" cmpd="sng" algn="ctr">
                      <a:solidFill>
                        <a:srgbClr val="A3A3A3"/>
                      </a:solidFill>
                      <a:prstDash val="solid"/>
                      <a:round/>
                      <a:headEnd type="none" w="med" len="med"/>
                      <a:tailEnd type="none" w="med" len="med"/>
                    </a:lnT>
                    <a:lnB w="635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1896919648"/>
                  </a:ext>
                </a:extLst>
              </a:tr>
            </a:tbl>
          </a:graphicData>
        </a:graphic>
      </p:graphicFrame>
      <p:sp>
        <p:nvSpPr>
          <p:cNvPr id="32" name="Rectangle 1">
            <a:extLst>
              <a:ext uri="{FF2B5EF4-FFF2-40B4-BE49-F238E27FC236}">
                <a16:creationId xmlns:a16="http://schemas.microsoft.com/office/drawing/2014/main" id="{5412340F-2E54-3E55-9867-74E9E747781D}"/>
              </a:ext>
            </a:extLst>
          </p:cNvPr>
          <p:cNvSpPr>
            <a:spLocks noChangeArrowheads="1"/>
          </p:cNvSpPr>
          <p:nvPr/>
        </p:nvSpPr>
        <p:spPr bwMode="auto">
          <a:xfrm>
            <a:off x="5378450" y="29511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3" name="Straight Arrow Connector 32">
            <a:extLst>
              <a:ext uri="{FF2B5EF4-FFF2-40B4-BE49-F238E27FC236}">
                <a16:creationId xmlns:a16="http://schemas.microsoft.com/office/drawing/2014/main" id="{19E66E13-BD39-4EB7-8EE1-C3E87A2D5A94}"/>
              </a:ext>
            </a:extLst>
          </p:cNvPr>
          <p:cNvCxnSpPr>
            <a:cxnSpLocks/>
          </p:cNvCxnSpPr>
          <p:nvPr/>
        </p:nvCxnSpPr>
        <p:spPr>
          <a:xfrm>
            <a:off x="5759819" y="1449778"/>
            <a:ext cx="29486" cy="4221665"/>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7">
            <a:extLst>
              <a:ext uri="{FF2B5EF4-FFF2-40B4-BE49-F238E27FC236}">
                <a16:creationId xmlns:a16="http://schemas.microsoft.com/office/drawing/2014/main" id="{2E5865BB-F30F-46E6-9C11-1CA0DB6977AD}"/>
              </a:ext>
            </a:extLst>
          </p:cNvPr>
          <p:cNvSpPr txBox="1"/>
          <p:nvPr/>
        </p:nvSpPr>
        <p:spPr>
          <a:xfrm>
            <a:off x="3876944" y="5671443"/>
            <a:ext cx="3600000" cy="646331"/>
          </a:xfrm>
          <a:prstGeom prst="rect">
            <a:avLst/>
          </a:prstGeom>
          <a:solidFill>
            <a:srgbClr val="42B6E6">
              <a:alpha val="30000"/>
            </a:srgbClr>
          </a:solidFill>
          <a:ln>
            <a:solidFill>
              <a:srgbClr val="002060"/>
            </a:solid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ea typeface="+mn-ea"/>
                <a:cs typeface="+mn-cs"/>
              </a:rPr>
              <a:t>Home BP readings </a:t>
            </a:r>
            <a:r>
              <a:rPr kumimoji="0" lang="en-GB" sz="1200" b="0" i="0" u="none" strike="noStrike" kern="1200" cap="none" spc="0" normalizeH="0" baseline="0" noProof="0" dirty="0">
                <a:ln>
                  <a:noFill/>
                </a:ln>
                <a:solidFill>
                  <a:prstClr val="black"/>
                </a:solidFill>
                <a:effectLst/>
                <a:uLnTx/>
                <a:uFillTx/>
                <a:ea typeface="+mn-ea"/>
                <a:cs typeface="+mn-cs"/>
              </a:rPr>
              <a:t>submitted using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ea typeface="+mn-ea"/>
                <a:cs typeface="+mn-cs"/>
              </a:rPr>
              <a:t>locally agreed tool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ea typeface="+mn-ea"/>
              <a:cs typeface="+mn-cs"/>
            </a:endParaRPr>
          </a:p>
        </p:txBody>
      </p:sp>
      <p:graphicFrame>
        <p:nvGraphicFramePr>
          <p:cNvPr id="36" name="Table 35">
            <a:extLst>
              <a:ext uri="{FF2B5EF4-FFF2-40B4-BE49-F238E27FC236}">
                <a16:creationId xmlns:a16="http://schemas.microsoft.com/office/drawing/2014/main" id="{1DD34D89-45E4-933F-0FFD-392DF24A06DA}"/>
              </a:ext>
            </a:extLst>
          </p:cNvPr>
          <p:cNvGraphicFramePr>
            <a:graphicFrameLocks noGrp="1"/>
          </p:cNvGraphicFramePr>
          <p:nvPr>
            <p:extLst>
              <p:ext uri="{D42A27DB-BD31-4B8C-83A1-F6EECF244321}">
                <p14:modId xmlns:p14="http://schemas.microsoft.com/office/powerpoint/2010/main" val="2182933198"/>
              </p:ext>
            </p:extLst>
          </p:nvPr>
        </p:nvGraphicFramePr>
        <p:xfrm>
          <a:off x="3086399" y="2817814"/>
          <a:ext cx="2028526" cy="1097280"/>
        </p:xfrm>
        <a:graphic>
          <a:graphicData uri="http://schemas.openxmlformats.org/drawingml/2006/table">
            <a:tbl>
              <a:tblPr/>
              <a:tblGrid>
                <a:gridCol w="2028526">
                  <a:extLst>
                    <a:ext uri="{9D8B030D-6E8A-4147-A177-3AD203B41FA5}">
                      <a16:colId xmlns:a16="http://schemas.microsoft.com/office/drawing/2014/main" val="4099928346"/>
                    </a:ext>
                  </a:extLst>
                </a:gridCol>
              </a:tblGrid>
              <a:tr h="0">
                <a:tc>
                  <a:txBody>
                    <a:bodyPr/>
                    <a:lstStyle/>
                    <a:p>
                      <a:pPr algn="ctr" fontAlgn="base"/>
                      <a:r>
                        <a:rPr lang="en-GB" sz="1200" b="0" i="0">
                          <a:solidFill>
                            <a:srgbClr val="000000"/>
                          </a:solidFill>
                          <a:effectLst/>
                          <a:latin typeface="Calibri" panose="020F0502020204030204" pitchFamily="34" charset="0"/>
                        </a:rPr>
                        <a:t> Phase over time​</a:t>
                      </a:r>
                      <a:endParaRPr lang="en-GB" b="0" i="0" dirty="0">
                        <a:solidFill>
                          <a:srgbClr val="000000"/>
                        </a:solidFill>
                        <a:effectLst/>
                      </a:endParaRPr>
                    </a:p>
                  </a:txBody>
                  <a:tcPr>
                    <a:lnL w="6350" cap="flat" cmpd="sng" algn="ctr">
                      <a:solidFill>
                        <a:srgbClr val="A3A3A3"/>
                      </a:solidFill>
                      <a:prstDash val="solid"/>
                      <a:round/>
                      <a:headEnd type="none" w="med" len="med"/>
                      <a:tailEnd type="none" w="med" len="med"/>
                    </a:lnL>
                    <a:lnR w="6350" cap="flat" cmpd="sng" algn="ctr">
                      <a:solidFill>
                        <a:srgbClr val="A3A3A3"/>
                      </a:solidFill>
                      <a:prstDash val="solid"/>
                      <a:round/>
                      <a:headEnd type="none" w="med" len="med"/>
                      <a:tailEnd type="none" w="med" len="med"/>
                    </a:lnR>
                    <a:lnT w="6350" cap="flat" cmpd="sng" algn="ctr">
                      <a:solidFill>
                        <a:srgbClr val="A3A3A3"/>
                      </a:solidFill>
                      <a:prstDash val="solid"/>
                      <a:round/>
                      <a:headEnd type="none" w="med" len="med"/>
                      <a:tailEnd type="none" w="med" len="med"/>
                    </a:lnT>
                    <a:lnB w="6350" cap="flat" cmpd="sng" algn="ctr">
                      <a:solidFill>
                        <a:srgbClr val="A3A3A3"/>
                      </a:solidFill>
                      <a:prstDash val="solid"/>
                      <a:round/>
                      <a:headEnd type="none" w="med" len="med"/>
                      <a:tailEnd type="none" w="med" len="med"/>
                    </a:lnB>
                    <a:solidFill>
                      <a:srgbClr val="D0CECE"/>
                    </a:solidFill>
                  </a:tcPr>
                </a:tc>
                <a:extLst>
                  <a:ext uri="{0D108BD9-81ED-4DB2-BD59-A6C34878D82A}">
                    <a16:rowId xmlns:a16="http://schemas.microsoft.com/office/drawing/2014/main" val="867963338"/>
                  </a:ext>
                </a:extLst>
              </a:tr>
              <a:tr h="0">
                <a:tc>
                  <a:txBody>
                    <a:bodyPr/>
                    <a:lstStyle/>
                    <a:p>
                      <a:pPr algn="l" fontAlgn="base"/>
                      <a:r>
                        <a:rPr lang="en-GB" sz="1200" b="0" i="0" dirty="0">
                          <a:solidFill>
                            <a:srgbClr val="000000"/>
                          </a:solidFill>
                          <a:effectLst/>
                          <a:latin typeface="+mn-lt"/>
                        </a:rPr>
                        <a:t>Wellbeing staff to teach BP technique &amp; pulse check technique (with video resources)​</a:t>
                      </a:r>
                      <a:endParaRPr lang="en-GB" b="0" i="0" dirty="0">
                        <a:solidFill>
                          <a:srgbClr val="000000"/>
                        </a:solidFill>
                        <a:effectLst/>
                        <a:latin typeface="+mn-lt"/>
                      </a:endParaRPr>
                    </a:p>
                  </a:txBody>
                  <a:tcPr>
                    <a:lnL w="6350" cap="flat" cmpd="sng" algn="ctr">
                      <a:solidFill>
                        <a:srgbClr val="A3A3A3"/>
                      </a:solidFill>
                      <a:prstDash val="solid"/>
                      <a:round/>
                      <a:headEnd type="none" w="med" len="med"/>
                      <a:tailEnd type="none" w="med" len="med"/>
                    </a:lnL>
                    <a:lnR w="6350" cap="flat" cmpd="sng" algn="ctr">
                      <a:solidFill>
                        <a:srgbClr val="A3A3A3"/>
                      </a:solidFill>
                      <a:prstDash val="solid"/>
                      <a:round/>
                      <a:headEnd type="none" w="med" len="med"/>
                      <a:tailEnd type="none" w="med" len="med"/>
                    </a:lnR>
                    <a:lnT w="6350" cap="flat" cmpd="sng" algn="ctr">
                      <a:solidFill>
                        <a:srgbClr val="A3A3A3"/>
                      </a:solidFill>
                      <a:prstDash val="solid"/>
                      <a:round/>
                      <a:headEnd type="none" w="med" len="med"/>
                      <a:tailEnd type="none" w="med" len="med"/>
                    </a:lnT>
                    <a:lnB w="635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1697916021"/>
                  </a:ext>
                </a:extLst>
              </a:tr>
            </a:tbl>
          </a:graphicData>
        </a:graphic>
      </p:graphicFrame>
      <p:sp>
        <p:nvSpPr>
          <p:cNvPr id="37" name="Rectangle 2">
            <a:extLst>
              <a:ext uri="{FF2B5EF4-FFF2-40B4-BE49-F238E27FC236}">
                <a16:creationId xmlns:a16="http://schemas.microsoft.com/office/drawing/2014/main" id="{327F2F5B-D057-36C3-5063-FB2D0F5A85D9}"/>
              </a:ext>
            </a:extLst>
          </p:cNvPr>
          <p:cNvSpPr>
            <a:spLocks noChangeArrowheads="1"/>
          </p:cNvSpPr>
          <p:nvPr/>
        </p:nvSpPr>
        <p:spPr bwMode="auto">
          <a:xfrm>
            <a:off x="5378450" y="2859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Box 30">
            <a:extLst>
              <a:ext uri="{FF2B5EF4-FFF2-40B4-BE49-F238E27FC236}">
                <a16:creationId xmlns:a16="http://schemas.microsoft.com/office/drawing/2014/main" id="{A435F96B-6588-452E-ABB4-138160854364}"/>
              </a:ext>
            </a:extLst>
          </p:cNvPr>
          <p:cNvSpPr txBox="1"/>
          <p:nvPr/>
        </p:nvSpPr>
        <p:spPr>
          <a:xfrm>
            <a:off x="1346279" y="1265426"/>
            <a:ext cx="1405467"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n-ea"/>
                <a:cs typeface="+mn-cs"/>
              </a:rPr>
              <a:t>Confirmed AF diagnosis</a:t>
            </a:r>
          </a:p>
        </p:txBody>
      </p:sp>
      <p:sp>
        <p:nvSpPr>
          <p:cNvPr id="39" name="TextBox 14">
            <a:extLst>
              <a:ext uri="{FF2B5EF4-FFF2-40B4-BE49-F238E27FC236}">
                <a16:creationId xmlns:a16="http://schemas.microsoft.com/office/drawing/2014/main" id="{3A58456A-2AA9-48E1-B2BC-0E8372C44A62}"/>
              </a:ext>
            </a:extLst>
          </p:cNvPr>
          <p:cNvSpPr txBox="1"/>
          <p:nvPr/>
        </p:nvSpPr>
        <p:spPr>
          <a:xfrm>
            <a:off x="802711" y="2951163"/>
            <a:ext cx="1828271" cy="477833"/>
          </a:xfrm>
          <a:prstGeom prst="rect">
            <a:avLst/>
          </a:prstGeom>
          <a:solidFill>
            <a:srgbClr val="42B6E6">
              <a:alpha val="10000"/>
            </a:srgbClr>
          </a:solidFill>
          <a:ln>
            <a:solidFill>
              <a:schemeClr val="tx1"/>
            </a:solid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n-ea"/>
                <a:cs typeface="+mn-cs"/>
              </a:rPr>
              <a:t>Pulse irregular or patient uncertain</a:t>
            </a:r>
            <a:endParaRPr kumimoji="0" lang="en-GB" sz="1200" b="0" i="0" u="none" strike="noStrike" kern="1200" cap="none" spc="0" normalizeH="0" baseline="0" noProof="0" dirty="0">
              <a:ln>
                <a:noFill/>
              </a:ln>
              <a:solidFill>
                <a:prstClr val="black"/>
              </a:solidFill>
              <a:effectLst/>
              <a:uLnTx/>
              <a:uFillTx/>
              <a:ea typeface="+mn-ea"/>
              <a:cs typeface="+mn-cs"/>
            </a:endParaRPr>
          </a:p>
        </p:txBody>
      </p:sp>
      <p:cxnSp>
        <p:nvCxnSpPr>
          <p:cNvPr id="41" name="Straight Arrow Connector 40">
            <a:extLst>
              <a:ext uri="{FF2B5EF4-FFF2-40B4-BE49-F238E27FC236}">
                <a16:creationId xmlns:a16="http://schemas.microsoft.com/office/drawing/2014/main" id="{8EFD5BFC-98A8-45A4-A126-42770A21212B}"/>
              </a:ext>
            </a:extLst>
          </p:cNvPr>
          <p:cNvCxnSpPr>
            <a:cxnSpLocks/>
          </p:cNvCxnSpPr>
          <p:nvPr/>
        </p:nvCxnSpPr>
        <p:spPr>
          <a:xfrm>
            <a:off x="2940524" y="4299647"/>
            <a:ext cx="2819295"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436F31A-13EA-4EFC-A419-B98E59ED4219}"/>
              </a:ext>
            </a:extLst>
          </p:cNvPr>
          <p:cNvCxnSpPr>
            <a:cxnSpLocks/>
          </p:cNvCxnSpPr>
          <p:nvPr/>
        </p:nvCxnSpPr>
        <p:spPr>
          <a:xfrm>
            <a:off x="5114925" y="2110222"/>
            <a:ext cx="644894" cy="0"/>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436F31A-13EA-4EFC-A419-B98E59ED4219}"/>
              </a:ext>
            </a:extLst>
          </p:cNvPr>
          <p:cNvCxnSpPr>
            <a:cxnSpLocks/>
          </p:cNvCxnSpPr>
          <p:nvPr/>
        </p:nvCxnSpPr>
        <p:spPr>
          <a:xfrm>
            <a:off x="5114925" y="3366454"/>
            <a:ext cx="566737" cy="0"/>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DE2A099-48C2-4322-9FAE-B8FDA29EC204}"/>
              </a:ext>
            </a:extLst>
          </p:cNvPr>
          <p:cNvCxnSpPr>
            <a:cxnSpLocks/>
          </p:cNvCxnSpPr>
          <p:nvPr/>
        </p:nvCxnSpPr>
        <p:spPr>
          <a:xfrm>
            <a:off x="1716846" y="3447601"/>
            <a:ext cx="0" cy="32797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DE2A099-48C2-4322-9FAE-B8FDA29EC204}"/>
              </a:ext>
            </a:extLst>
          </p:cNvPr>
          <p:cNvCxnSpPr>
            <a:cxnSpLocks/>
          </p:cNvCxnSpPr>
          <p:nvPr/>
        </p:nvCxnSpPr>
        <p:spPr>
          <a:xfrm>
            <a:off x="1716846" y="5429250"/>
            <a:ext cx="0" cy="32797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DE2A099-48C2-4322-9FAE-B8FDA29EC204}"/>
              </a:ext>
            </a:extLst>
          </p:cNvPr>
          <p:cNvCxnSpPr>
            <a:cxnSpLocks/>
          </p:cNvCxnSpPr>
          <p:nvPr/>
        </p:nvCxnSpPr>
        <p:spPr>
          <a:xfrm>
            <a:off x="1716846" y="4607273"/>
            <a:ext cx="0" cy="32797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8">
            <a:extLst>
              <a:ext uri="{FF2B5EF4-FFF2-40B4-BE49-F238E27FC236}">
                <a16:creationId xmlns:a16="http://schemas.microsoft.com/office/drawing/2014/main" id="{B7D3ED40-EF9D-41F5-861C-1FD2B790D681}"/>
              </a:ext>
            </a:extLst>
          </p:cNvPr>
          <p:cNvSpPr txBox="1"/>
          <p:nvPr/>
        </p:nvSpPr>
        <p:spPr>
          <a:xfrm>
            <a:off x="727183" y="3776276"/>
            <a:ext cx="2213341" cy="830997"/>
          </a:xfrm>
          <a:prstGeom prst="rect">
            <a:avLst/>
          </a:prstGeom>
          <a:solidFill>
            <a:srgbClr val="42B6E6">
              <a:alpha val="10000"/>
            </a:srgbClr>
          </a:solid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ea typeface="+mn-ea"/>
                <a:cs typeface="+mn-cs"/>
              </a:rPr>
              <a:t>Detection of AF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ea typeface="+mn-ea"/>
                <a:cs typeface="+mn-cs"/>
              </a:rPr>
              <a:t>Remote (</a:t>
            </a:r>
            <a:r>
              <a:rPr kumimoji="0" lang="en-GB" sz="1200" b="0" i="0" u="none" strike="noStrike" kern="1200" cap="none" spc="0" normalizeH="0" baseline="0" noProof="0" dirty="0" err="1">
                <a:ln>
                  <a:noFill/>
                </a:ln>
                <a:solidFill>
                  <a:prstClr val="black"/>
                </a:solidFill>
                <a:effectLst/>
                <a:uLnTx/>
                <a:uFillTx/>
                <a:ea typeface="+mn-ea"/>
                <a:cs typeface="+mn-cs"/>
              </a:rPr>
              <a:t>eg</a:t>
            </a:r>
            <a:r>
              <a:rPr kumimoji="0" lang="en-GB" sz="1200" b="0" i="0" u="none" strike="noStrike" kern="1200" cap="none" spc="0" normalizeH="0" baseline="0" noProof="0" dirty="0">
                <a:ln>
                  <a:noFill/>
                </a:ln>
                <a:solidFill>
                  <a:prstClr val="black"/>
                </a:solidFill>
                <a:effectLst/>
                <a:uLnTx/>
                <a:uFillTx/>
                <a:ea typeface="+mn-ea"/>
                <a:cs typeface="+mn-cs"/>
              </a:rPr>
              <a:t> </a:t>
            </a:r>
            <a:r>
              <a:rPr kumimoji="0" lang="en-GB" sz="1200" b="0" i="0" u="none" strike="noStrike" kern="1200" cap="none" spc="0" normalizeH="0" baseline="0" noProof="0" dirty="0" err="1">
                <a:ln>
                  <a:noFill/>
                </a:ln>
                <a:solidFill>
                  <a:prstClr val="black"/>
                </a:solidFill>
                <a:effectLst/>
                <a:uLnTx/>
                <a:uFillTx/>
                <a:ea typeface="+mn-ea"/>
                <a:cs typeface="+mn-cs"/>
              </a:rPr>
              <a:t>Fibricheck</a:t>
            </a:r>
            <a:r>
              <a:rPr kumimoji="0" lang="en-GB" sz="1200" b="0" i="0" u="none" strike="noStrike" kern="1200" cap="none" spc="0" normalizeH="0" baseline="0" noProof="0" dirty="0">
                <a:ln>
                  <a:noFill/>
                </a:ln>
                <a:solidFill>
                  <a:prstClr val="black"/>
                </a:solidFill>
                <a:effectLst/>
                <a:uLnTx/>
                <a:uFillTx/>
                <a:ea typeface="+mn-ea"/>
                <a:cs typeface="+mn-cs"/>
              </a:rPr>
              <a:t> or mobile ECG device)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ea typeface="+mn-ea"/>
                <a:cs typeface="+mn-cs"/>
              </a:rPr>
              <a:t>Face to face pulse/ECG</a:t>
            </a:r>
          </a:p>
        </p:txBody>
      </p:sp>
      <p:sp>
        <p:nvSpPr>
          <p:cNvPr id="55" name="TextBox 27">
            <a:extLst>
              <a:ext uri="{FF2B5EF4-FFF2-40B4-BE49-F238E27FC236}">
                <a16:creationId xmlns:a16="http://schemas.microsoft.com/office/drawing/2014/main" id="{B9998A5D-7F98-4B2F-A0BF-DED97F502631}"/>
              </a:ext>
            </a:extLst>
          </p:cNvPr>
          <p:cNvSpPr txBox="1"/>
          <p:nvPr/>
        </p:nvSpPr>
        <p:spPr>
          <a:xfrm>
            <a:off x="3083166" y="4053274"/>
            <a:ext cx="1046655"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n-ea"/>
                <a:cs typeface="+mn-cs"/>
              </a:rPr>
              <a:t>No AF</a:t>
            </a:r>
          </a:p>
        </p:txBody>
      </p:sp>
      <p:sp>
        <p:nvSpPr>
          <p:cNvPr id="56" name="TextBox 9">
            <a:extLst>
              <a:ext uri="{FF2B5EF4-FFF2-40B4-BE49-F238E27FC236}">
                <a16:creationId xmlns:a16="http://schemas.microsoft.com/office/drawing/2014/main" id="{9CEF2D6C-04F0-42D5-A986-33D48A1DBD6D}"/>
              </a:ext>
            </a:extLst>
          </p:cNvPr>
          <p:cNvSpPr txBox="1"/>
          <p:nvPr/>
        </p:nvSpPr>
        <p:spPr>
          <a:xfrm>
            <a:off x="442912" y="4935252"/>
            <a:ext cx="2510115" cy="461665"/>
          </a:xfrm>
          <a:prstGeom prst="rect">
            <a:avLst/>
          </a:prstGeom>
          <a:solidFill>
            <a:srgbClr val="42B6E6">
              <a:alpha val="10000"/>
            </a:srgbClr>
          </a:solid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ea typeface="+mn-ea"/>
                <a:cs typeface="+mn-cs"/>
              </a:rPr>
              <a:t>Average of multiple BP readings (see hypertension pack)</a:t>
            </a:r>
          </a:p>
        </p:txBody>
      </p:sp>
      <p:sp>
        <p:nvSpPr>
          <p:cNvPr id="58" name="TextBox 19">
            <a:extLst>
              <a:ext uri="{FF2B5EF4-FFF2-40B4-BE49-F238E27FC236}">
                <a16:creationId xmlns:a16="http://schemas.microsoft.com/office/drawing/2014/main" id="{691A240C-E598-48C7-88D4-EC0FD3480D9E}"/>
              </a:ext>
            </a:extLst>
          </p:cNvPr>
          <p:cNvSpPr txBox="1"/>
          <p:nvPr/>
        </p:nvSpPr>
        <p:spPr>
          <a:xfrm>
            <a:off x="442912" y="5682323"/>
            <a:ext cx="2510116" cy="646331"/>
          </a:xfrm>
          <a:prstGeom prst="rect">
            <a:avLst/>
          </a:prstGeom>
          <a:solidFill>
            <a:srgbClr val="42B6E6">
              <a:alpha val="10000"/>
            </a:srgbClr>
          </a:solidFill>
          <a:ln>
            <a:solidFill>
              <a:schemeClr val="tx1"/>
            </a:solid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ea typeface="+mn-ea"/>
                <a:cs typeface="+mn-cs"/>
              </a:rPr>
              <a:t>Assess for anticoagulation and manage AF in line with local pathways </a:t>
            </a:r>
          </a:p>
        </p:txBody>
      </p:sp>
      <p:cxnSp>
        <p:nvCxnSpPr>
          <p:cNvPr id="2" name="Straight Arrow Connector 1">
            <a:extLst>
              <a:ext uri="{FF2B5EF4-FFF2-40B4-BE49-F238E27FC236}">
                <a16:creationId xmlns:a16="http://schemas.microsoft.com/office/drawing/2014/main" id="{8477F8A9-1A0B-5463-6275-F0A9CE8D4BAA}"/>
              </a:ext>
            </a:extLst>
          </p:cNvPr>
          <p:cNvCxnSpPr>
            <a:cxnSpLocks/>
          </p:cNvCxnSpPr>
          <p:nvPr/>
        </p:nvCxnSpPr>
        <p:spPr>
          <a:xfrm flipH="1">
            <a:off x="2639809" y="3206172"/>
            <a:ext cx="446590"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27">
            <a:extLst>
              <a:ext uri="{FF2B5EF4-FFF2-40B4-BE49-F238E27FC236}">
                <a16:creationId xmlns:a16="http://schemas.microsoft.com/office/drawing/2014/main" id="{61A49637-900D-B49E-C1B0-79D9EF4137BA}"/>
              </a:ext>
            </a:extLst>
          </p:cNvPr>
          <p:cNvSpPr txBox="1"/>
          <p:nvPr/>
        </p:nvSpPr>
        <p:spPr>
          <a:xfrm>
            <a:off x="1748599" y="4638936"/>
            <a:ext cx="133456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n-ea"/>
                <a:cs typeface="+mn-cs"/>
              </a:rPr>
              <a:t>AF confirmed</a:t>
            </a:r>
          </a:p>
        </p:txBody>
      </p:sp>
    </p:spTree>
    <p:extLst>
      <p:ext uri="{BB962C8B-B14F-4D97-AF65-F5344CB8AC3E}">
        <p14:creationId xmlns:p14="http://schemas.microsoft.com/office/powerpoint/2010/main" val="3280770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4DB7-EB67-F674-8470-C4505E2043AD}"/>
              </a:ext>
            </a:extLst>
          </p:cNvPr>
          <p:cNvSpPr>
            <a:spLocks noGrp="1"/>
          </p:cNvSpPr>
          <p:nvPr>
            <p:ph type="title"/>
          </p:nvPr>
        </p:nvSpPr>
        <p:spPr>
          <a:xfrm>
            <a:off x="442912" y="221570"/>
            <a:ext cx="11306175" cy="443198"/>
          </a:xfrm>
        </p:spPr>
        <p:txBody>
          <a:bodyPr/>
          <a:lstStyle/>
          <a:p>
            <a:r>
              <a:rPr lang="en-GB" dirty="0">
                <a:solidFill>
                  <a:srgbClr val="15375E"/>
                </a:solidFill>
              </a:rPr>
              <a:t>NICE Hypertension Treatment Pathway (NG136)</a:t>
            </a:r>
            <a:br>
              <a:rPr lang="en-GB" dirty="0">
                <a:solidFill>
                  <a:srgbClr val="15375E"/>
                </a:solidFill>
              </a:rPr>
            </a:br>
            <a:endParaRPr lang="en-GB" dirty="0">
              <a:solidFill>
                <a:srgbClr val="15375E"/>
              </a:solidFill>
            </a:endParaRPr>
          </a:p>
        </p:txBody>
      </p:sp>
      <p:graphicFrame>
        <p:nvGraphicFramePr>
          <p:cNvPr id="31" name="Diagram 30">
            <a:extLst>
              <a:ext uri="{FF2B5EF4-FFF2-40B4-BE49-F238E27FC236}">
                <a16:creationId xmlns:a16="http://schemas.microsoft.com/office/drawing/2014/main" id="{A7DBC764-883E-7576-85F5-3B308576F9DD}"/>
              </a:ext>
            </a:extLst>
          </p:cNvPr>
          <p:cNvGraphicFramePr/>
          <p:nvPr>
            <p:extLst>
              <p:ext uri="{D42A27DB-BD31-4B8C-83A1-F6EECF244321}">
                <p14:modId xmlns:p14="http://schemas.microsoft.com/office/powerpoint/2010/main" val="2429813408"/>
              </p:ext>
            </p:extLst>
          </p:nvPr>
        </p:nvGraphicFramePr>
        <p:xfrm>
          <a:off x="0" y="1532808"/>
          <a:ext cx="7281895" cy="4912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Rectangle 31">
            <a:extLst>
              <a:ext uri="{FF2B5EF4-FFF2-40B4-BE49-F238E27FC236}">
                <a16:creationId xmlns:a16="http://schemas.microsoft.com/office/drawing/2014/main" id="{BEB2C179-18AC-9B69-B725-639D49A76740}"/>
              </a:ext>
            </a:extLst>
          </p:cNvPr>
          <p:cNvSpPr/>
          <p:nvPr/>
        </p:nvSpPr>
        <p:spPr>
          <a:xfrm>
            <a:off x="1479047" y="2032347"/>
            <a:ext cx="2734549" cy="443262"/>
          </a:xfrm>
          <a:prstGeom prst="rect">
            <a:avLst/>
          </a:prstGeom>
          <a:solidFill>
            <a:srgbClr val="4472C4">
              <a:lumMod val="20000"/>
              <a:lumOff val="80000"/>
            </a:srgbClr>
          </a:solidFill>
          <a:ln w="9525" cap="flat" cmpd="sng" algn="ctr">
            <a:solidFill>
              <a:sysClr val="windowText" lastClr="000000"/>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tab pos="457200" algn="l"/>
              </a:tabLst>
              <a:defRPr/>
            </a:pPr>
            <a:r>
              <a:rPr kumimoji="0" lang="en-GB" sz="1400" b="0"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ACEi</a:t>
            </a:r>
            <a:r>
              <a:rPr kumimoji="0" lang="en-GB" sz="1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or ARB</a:t>
            </a:r>
          </a:p>
        </p:txBody>
      </p:sp>
      <p:sp>
        <p:nvSpPr>
          <p:cNvPr id="33" name="Rectangle 32">
            <a:extLst>
              <a:ext uri="{FF2B5EF4-FFF2-40B4-BE49-F238E27FC236}">
                <a16:creationId xmlns:a16="http://schemas.microsoft.com/office/drawing/2014/main" id="{8F6CFC25-84C1-BB39-7B31-389FFC0B4036}"/>
              </a:ext>
            </a:extLst>
          </p:cNvPr>
          <p:cNvSpPr/>
          <p:nvPr/>
        </p:nvSpPr>
        <p:spPr>
          <a:xfrm>
            <a:off x="4318153" y="2044312"/>
            <a:ext cx="2734549" cy="443262"/>
          </a:xfrm>
          <a:prstGeom prst="rect">
            <a:avLst/>
          </a:prstGeom>
          <a:solidFill>
            <a:srgbClr val="4472C4">
              <a:lumMod val="20000"/>
              <a:lumOff val="80000"/>
            </a:srgbClr>
          </a:solidFill>
          <a:ln w="9525" cap="flat" cmpd="sng" algn="ctr">
            <a:solidFill>
              <a:sysClr val="windowText" lastClr="000000"/>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rPr>
              <a:t>CCB</a:t>
            </a:r>
          </a:p>
        </p:txBody>
      </p:sp>
      <p:sp>
        <p:nvSpPr>
          <p:cNvPr id="34" name="Rectangle 33">
            <a:extLst>
              <a:ext uri="{FF2B5EF4-FFF2-40B4-BE49-F238E27FC236}">
                <a16:creationId xmlns:a16="http://schemas.microsoft.com/office/drawing/2014/main" id="{A15FB746-22ED-B431-9829-8BADCC335D81}"/>
              </a:ext>
            </a:extLst>
          </p:cNvPr>
          <p:cNvSpPr/>
          <p:nvPr/>
        </p:nvSpPr>
        <p:spPr>
          <a:xfrm>
            <a:off x="1479048" y="2821337"/>
            <a:ext cx="2734550" cy="828875"/>
          </a:xfrm>
          <a:prstGeom prst="rect">
            <a:avLst/>
          </a:prstGeom>
          <a:solidFill>
            <a:srgbClr val="AEE8E8"/>
          </a:solidFill>
          <a:ln w="9525" cap="flat" cmpd="sng" algn="ctr">
            <a:solidFill>
              <a:sysClr val="windowText" lastClr="000000"/>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tab pos="914400" algn="l"/>
              </a:tabLst>
              <a:defRPr/>
            </a:pPr>
            <a:r>
              <a:rPr kumimoji="0" lang="en-GB" sz="1400" b="0"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ACEi</a:t>
            </a:r>
            <a:r>
              <a:rPr kumimoji="0" lang="en-GB" sz="1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or</a:t>
            </a:r>
            <a:r>
              <a:rPr kumimoji="0" lang="en-GB" sz="14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ARB  </a:t>
            </a:r>
          </a:p>
          <a:p>
            <a:pPr marL="0" marR="0" lvl="0" indent="0" algn="ctr" defTabSz="914400" eaLnBrk="1" fontAlgn="auto" latinLnBrk="0" hangingPunct="1">
              <a:lnSpc>
                <a:spcPct val="100000"/>
              </a:lnSpc>
              <a:spcBef>
                <a:spcPts val="0"/>
              </a:spcBef>
              <a:spcAft>
                <a:spcPts val="0"/>
              </a:spcAft>
              <a:buClrTx/>
              <a:buSzTx/>
              <a:buFontTx/>
              <a:buNone/>
              <a:tabLst>
                <a:tab pos="914400" algn="l"/>
              </a:tabLst>
              <a:defRPr/>
            </a:pPr>
            <a:r>
              <a:rPr kumimoji="0" lang="en-GB" sz="14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eaLnBrk="1" fontAlgn="auto" latinLnBrk="0" hangingPunct="1">
              <a:lnSpc>
                <a:spcPct val="100000"/>
              </a:lnSpc>
              <a:spcBef>
                <a:spcPts val="0"/>
              </a:spcBef>
              <a:spcAft>
                <a:spcPts val="0"/>
              </a:spcAft>
              <a:buClrTx/>
              <a:buSzTx/>
              <a:buFontTx/>
              <a:buNone/>
              <a:tabLst>
                <a:tab pos="914400" algn="l"/>
              </a:tabLst>
              <a:defRPr/>
            </a:pPr>
            <a:r>
              <a:rPr kumimoji="0" lang="en-GB" sz="1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CCB </a:t>
            </a:r>
            <a:r>
              <a:rPr kumimoji="0" lang="en-GB" sz="14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or</a:t>
            </a:r>
            <a:r>
              <a:rPr kumimoji="0" lang="en-GB" sz="1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thiazide-like diuretic</a:t>
            </a:r>
          </a:p>
        </p:txBody>
      </p:sp>
      <p:sp>
        <p:nvSpPr>
          <p:cNvPr id="35" name="Rectangle 34">
            <a:extLst>
              <a:ext uri="{FF2B5EF4-FFF2-40B4-BE49-F238E27FC236}">
                <a16:creationId xmlns:a16="http://schemas.microsoft.com/office/drawing/2014/main" id="{FDAC0F93-D877-F121-A3E7-BA7EB05DF95D}"/>
              </a:ext>
            </a:extLst>
          </p:cNvPr>
          <p:cNvSpPr/>
          <p:nvPr/>
        </p:nvSpPr>
        <p:spPr>
          <a:xfrm>
            <a:off x="4318153" y="2821336"/>
            <a:ext cx="2734550" cy="828875"/>
          </a:xfrm>
          <a:prstGeom prst="rect">
            <a:avLst/>
          </a:prstGeom>
          <a:solidFill>
            <a:srgbClr val="AEE8E8"/>
          </a:solidFill>
          <a:ln w="9525" cap="flat" cmpd="sng" algn="ctr">
            <a:solidFill>
              <a:sysClr val="windowText" lastClr="000000"/>
            </a:solidFill>
            <a:prstDash val="solid"/>
            <a:round/>
            <a:headEnd type="none" w="med" len="med"/>
            <a:tailEnd type="none" w="med" len="med"/>
          </a:ln>
          <a:effectLst/>
        </p:spPr>
        <p:txBody>
          <a:bodyPr rtlCol="0" anchor="ctr"/>
          <a:lstStyle/>
          <a:p>
            <a:pPr marL="0" marR="0" lvl="1" indent="0" defTabSz="914400" eaLnBrk="1" fontAlgn="auto" latinLnBrk="0" hangingPunct="1">
              <a:lnSpc>
                <a:spcPct val="100000"/>
              </a:lnSpc>
              <a:spcBef>
                <a:spcPts val="0"/>
              </a:spcBef>
              <a:spcAft>
                <a:spcPts val="0"/>
              </a:spcAft>
              <a:buClrTx/>
              <a:buSzTx/>
              <a:buFontTx/>
              <a:buNone/>
              <a:tabLst>
                <a:tab pos="914400" algn="l"/>
              </a:tabLst>
              <a:defRPr/>
            </a:pPr>
            <a:endPar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tab pos="914400" algn="l"/>
              </a:tabLst>
              <a:defRPr/>
            </a:pPr>
            <a:r>
              <a:rPr kumimoji="0" lang="en-GB" sz="1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CCB  </a:t>
            </a:r>
          </a:p>
          <a:p>
            <a:pPr marL="0" marR="0" lvl="0" indent="0" algn="ctr" defTabSz="914400" eaLnBrk="1" fontAlgn="auto" latinLnBrk="0" hangingPunct="1">
              <a:lnSpc>
                <a:spcPct val="100000"/>
              </a:lnSpc>
              <a:spcBef>
                <a:spcPts val="0"/>
              </a:spcBef>
              <a:spcAft>
                <a:spcPts val="0"/>
              </a:spcAft>
              <a:buClrTx/>
              <a:buSzTx/>
              <a:buFontTx/>
              <a:buNone/>
              <a:tabLst>
                <a:tab pos="914400" algn="l"/>
              </a:tabLst>
              <a:defRPr/>
            </a:pPr>
            <a:r>
              <a:rPr kumimoji="0" lang="en-GB" sz="14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GB" sz="1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eaLnBrk="1" fontAlgn="auto" latinLnBrk="0" hangingPunct="1">
              <a:lnSpc>
                <a:spcPct val="100000"/>
              </a:lnSpc>
              <a:spcBef>
                <a:spcPts val="0"/>
              </a:spcBef>
              <a:spcAft>
                <a:spcPts val="0"/>
              </a:spcAft>
              <a:buClrTx/>
              <a:buSzTx/>
              <a:buFontTx/>
              <a:buNone/>
              <a:tabLst>
                <a:tab pos="914400" algn="l"/>
              </a:tabLst>
              <a:defRPr/>
            </a:pPr>
            <a:r>
              <a:rPr kumimoji="0" lang="en-GB" sz="1400" b="0"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ACEi</a:t>
            </a:r>
            <a:r>
              <a:rPr kumimoji="0" lang="en-GB" sz="1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or ARB </a:t>
            </a:r>
            <a:r>
              <a:rPr kumimoji="0" lang="en-GB" sz="14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or</a:t>
            </a:r>
            <a:r>
              <a:rPr kumimoji="0" lang="en-GB" sz="1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thiazide-like diuretic</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B8F83A32-9877-5042-64A0-4FADEEC7D47D}"/>
              </a:ext>
            </a:extLst>
          </p:cNvPr>
          <p:cNvSpPr/>
          <p:nvPr/>
        </p:nvSpPr>
        <p:spPr>
          <a:xfrm>
            <a:off x="1479048" y="4065132"/>
            <a:ext cx="5655618" cy="443262"/>
          </a:xfrm>
          <a:prstGeom prst="rect">
            <a:avLst/>
          </a:prstGeom>
          <a:solidFill>
            <a:srgbClr val="70AD47">
              <a:lumMod val="20000"/>
              <a:lumOff val="80000"/>
            </a:srgbClr>
          </a:solidFill>
          <a:ln w="9525" cap="flat" cmpd="sng" algn="ctr">
            <a:solidFill>
              <a:sysClr val="windowText" lastClr="000000"/>
            </a:solidFill>
            <a:prstDash val="solid"/>
            <a:round/>
            <a:headEnd type="none" w="med" len="med"/>
            <a:tailEnd type="none" w="med" len="me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1" indent="0" algn="ctr" defTabSz="914400" eaLnBrk="1" fontAlgn="auto" latinLnBrk="0" hangingPunct="1">
              <a:lnSpc>
                <a:spcPct val="100000"/>
              </a:lnSpc>
              <a:spcBef>
                <a:spcPts val="0"/>
              </a:spcBef>
              <a:spcAft>
                <a:spcPts val="0"/>
              </a:spcAft>
              <a:buClrTx/>
              <a:buSzTx/>
              <a:buFontTx/>
              <a:buNone/>
              <a:tabLst>
                <a:tab pos="914400" algn="l"/>
              </a:tabLst>
              <a:defRPr/>
            </a:pPr>
            <a:r>
              <a:rPr kumimoji="0" lang="en-GB" sz="1400" b="0"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ACEi</a:t>
            </a:r>
            <a:r>
              <a:rPr kumimoji="0" lang="en-GB" sz="1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4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or</a:t>
            </a:r>
            <a:r>
              <a:rPr kumimoji="0" lang="en-GB" sz="1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ARB  </a:t>
            </a:r>
            <a:r>
              <a:rPr kumimoji="0" lang="en-GB" sz="14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GB" sz="1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CCB </a:t>
            </a:r>
            <a:r>
              <a:rPr kumimoji="0" lang="en-GB" sz="14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thiazide-like diuretic</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DD1064D2-056B-E462-2D12-0BDFBC22D9E7}"/>
              </a:ext>
            </a:extLst>
          </p:cNvPr>
          <p:cNvSpPr/>
          <p:nvPr/>
        </p:nvSpPr>
        <p:spPr>
          <a:xfrm>
            <a:off x="1010758" y="4834104"/>
            <a:ext cx="6109701" cy="1423910"/>
          </a:xfrm>
          <a:prstGeom prst="rect">
            <a:avLst/>
          </a:prstGeom>
          <a:solidFill>
            <a:srgbClr val="70AD47">
              <a:lumMod val="40000"/>
              <a:lumOff val="60000"/>
            </a:srgbClr>
          </a:solidFill>
          <a:ln w="9525" cap="flat" cmpd="sng" algn="ctr">
            <a:solidFill>
              <a:sysClr val="windowText" lastClr="000000"/>
            </a:solidFill>
            <a:prstDash val="solid"/>
            <a:round/>
            <a:headEnd type="none" w="med" len="med"/>
            <a:tailEnd type="none" w="med" len="med"/>
          </a:ln>
          <a:effectLst/>
        </p:spPr>
        <p:txBody>
          <a:bodyPr rtlCol="0" anchor="ctr"/>
          <a:lstStyle/>
          <a:p>
            <a:pPr marL="0" marR="0" lvl="1" indent="0" defTabSz="914400" eaLnBrk="1" fontAlgn="auto" latinLnBrk="0" hangingPunct="1">
              <a:lnSpc>
                <a:spcPct val="100000"/>
              </a:lnSpc>
              <a:spcBef>
                <a:spcPts val="0"/>
              </a:spcBef>
              <a:spcAft>
                <a:spcPts val="0"/>
              </a:spcAft>
              <a:buClrTx/>
              <a:buSzTx/>
              <a:buFontTx/>
              <a:buNone/>
              <a:tabLst>
                <a:tab pos="914400" algn="l"/>
              </a:tabLst>
              <a:defRPr/>
            </a:pPr>
            <a:r>
              <a:rPr kumimoji="0" lang="en-GB" sz="1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Confirm resistant hypertension: confirm elevated BP with ABPM or HBPM, check for postural hypertension and discuss adherence </a:t>
            </a:r>
          </a:p>
          <a:p>
            <a:pPr marL="0" marR="0" lvl="1" indent="0" defTabSz="914400" eaLnBrk="1" fontAlgn="auto" latinLnBrk="0" hangingPunct="1">
              <a:lnSpc>
                <a:spcPct val="100000"/>
              </a:lnSpc>
              <a:spcBef>
                <a:spcPts val="0"/>
              </a:spcBef>
              <a:spcAft>
                <a:spcPts val="0"/>
              </a:spcAft>
              <a:buClrTx/>
              <a:buSzTx/>
              <a:buFontTx/>
              <a:buNone/>
              <a:tabLst>
                <a:tab pos="914400" algn="l"/>
              </a:tabLst>
              <a:defRPr/>
            </a:pPr>
            <a:r>
              <a:rPr kumimoji="0" lang="en-GB" sz="1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Consider seeking expert advice or adding a:</a:t>
            </a:r>
          </a:p>
          <a:p>
            <a:pPr marL="6286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kumimoji="0" lang="en-GB" sz="1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Low-dose spironolactone if blood potassium level is ≤ 4.5 mmol/l</a:t>
            </a:r>
          </a:p>
          <a:p>
            <a:pPr marL="6286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kumimoji="0" lang="en-GB" sz="1400" b="0" i="0" u="none" strike="noStrike" kern="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Alpha-blocker or beta-blocker if blood potassium level is &gt;4.5 mmol/l</a:t>
            </a:r>
          </a:p>
          <a:p>
            <a:pPr marL="0" marR="0" lvl="1" indent="0" defTabSz="914400" eaLnBrk="1" fontAlgn="auto" latinLnBrk="0" hangingPunct="1">
              <a:lnSpc>
                <a:spcPct val="100000"/>
              </a:lnSpc>
              <a:spcBef>
                <a:spcPts val="0"/>
              </a:spcBef>
              <a:spcAft>
                <a:spcPts val="0"/>
              </a:spcAft>
              <a:buClrTx/>
              <a:buSzTx/>
              <a:buFontTx/>
              <a:buNone/>
              <a:tabLst>
                <a:tab pos="914400" algn="l"/>
              </a:tabLst>
              <a:defRPr/>
            </a:pPr>
            <a:r>
              <a:rPr kumimoji="0" lang="en-GB" sz="1400" b="1" i="0" u="none" strike="noStrike" kern="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Seek expert advice if BP is uncontrolled on optimal tolerated doses of 4 drugs</a:t>
            </a:r>
            <a:endParaRPr kumimoji="0" lang="en-GB" sz="1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8" name="Straight Arrow Connector 37">
            <a:extLst>
              <a:ext uri="{FF2B5EF4-FFF2-40B4-BE49-F238E27FC236}">
                <a16:creationId xmlns:a16="http://schemas.microsoft.com/office/drawing/2014/main" id="{5A24B85D-A17A-B54C-BCCA-766997C73070}"/>
              </a:ext>
            </a:extLst>
          </p:cNvPr>
          <p:cNvCxnSpPr>
            <a:cxnSpLocks/>
          </p:cNvCxnSpPr>
          <p:nvPr/>
        </p:nvCxnSpPr>
        <p:spPr>
          <a:xfrm>
            <a:off x="1842550" y="1419717"/>
            <a:ext cx="0" cy="584769"/>
          </a:xfrm>
          <a:prstGeom prst="straightConnector1">
            <a:avLst/>
          </a:prstGeom>
          <a:noFill/>
          <a:ln w="38100" cap="flat" cmpd="sng" algn="ctr">
            <a:solidFill>
              <a:srgbClr val="4472C4"/>
            </a:solidFill>
            <a:prstDash val="solid"/>
            <a:miter lim="800000"/>
            <a:tailEnd type="triangle"/>
          </a:ln>
          <a:effectLst/>
        </p:spPr>
      </p:cxnSp>
      <p:cxnSp>
        <p:nvCxnSpPr>
          <p:cNvPr id="39" name="Straight Arrow Connector 38">
            <a:extLst>
              <a:ext uri="{FF2B5EF4-FFF2-40B4-BE49-F238E27FC236}">
                <a16:creationId xmlns:a16="http://schemas.microsoft.com/office/drawing/2014/main" id="{1D9893C5-F3E4-2604-DE6E-3D3F3B9A2766}"/>
              </a:ext>
            </a:extLst>
          </p:cNvPr>
          <p:cNvCxnSpPr>
            <a:cxnSpLocks/>
          </p:cNvCxnSpPr>
          <p:nvPr/>
        </p:nvCxnSpPr>
        <p:spPr>
          <a:xfrm>
            <a:off x="2818020" y="3692460"/>
            <a:ext cx="0" cy="268587"/>
          </a:xfrm>
          <a:prstGeom prst="straightConnector1">
            <a:avLst/>
          </a:prstGeom>
          <a:noFill/>
          <a:ln w="38100" cap="flat" cmpd="sng" algn="ctr">
            <a:solidFill>
              <a:srgbClr val="4472C4"/>
            </a:solidFill>
            <a:prstDash val="solid"/>
            <a:miter lim="800000"/>
            <a:tailEnd type="triangle"/>
          </a:ln>
          <a:effectLst/>
        </p:spPr>
      </p:cxnSp>
      <p:cxnSp>
        <p:nvCxnSpPr>
          <p:cNvPr id="40" name="Straight Arrow Connector 39">
            <a:extLst>
              <a:ext uri="{FF2B5EF4-FFF2-40B4-BE49-F238E27FC236}">
                <a16:creationId xmlns:a16="http://schemas.microsoft.com/office/drawing/2014/main" id="{EB37B4B3-DB2F-613F-06D3-27E7D7EAADB7}"/>
              </a:ext>
            </a:extLst>
          </p:cNvPr>
          <p:cNvCxnSpPr>
            <a:cxnSpLocks/>
          </p:cNvCxnSpPr>
          <p:nvPr/>
        </p:nvCxnSpPr>
        <p:spPr>
          <a:xfrm>
            <a:off x="5746706" y="3692460"/>
            <a:ext cx="0" cy="273604"/>
          </a:xfrm>
          <a:prstGeom prst="straightConnector1">
            <a:avLst/>
          </a:prstGeom>
          <a:noFill/>
          <a:ln w="38100" cap="flat" cmpd="sng" algn="ctr">
            <a:solidFill>
              <a:srgbClr val="4472C4"/>
            </a:solidFill>
            <a:prstDash val="solid"/>
            <a:miter lim="800000"/>
            <a:tailEnd type="triangle"/>
          </a:ln>
          <a:effectLst/>
        </p:spPr>
      </p:cxnSp>
      <p:sp>
        <p:nvSpPr>
          <p:cNvPr id="41" name="TextBox 40">
            <a:extLst>
              <a:ext uri="{FF2B5EF4-FFF2-40B4-BE49-F238E27FC236}">
                <a16:creationId xmlns:a16="http://schemas.microsoft.com/office/drawing/2014/main" id="{3187EA2A-E783-CE6D-4239-F593977112F9}"/>
              </a:ext>
            </a:extLst>
          </p:cNvPr>
          <p:cNvSpPr txBox="1"/>
          <p:nvPr/>
        </p:nvSpPr>
        <p:spPr>
          <a:xfrm>
            <a:off x="198132" y="2004486"/>
            <a:ext cx="672015" cy="307777"/>
          </a:xfrm>
          <a:prstGeom prst="rect">
            <a:avLst/>
          </a:prstGeom>
          <a:noFill/>
        </p:spPr>
        <p:txBody>
          <a:bodyPr wrap="square" rtlCol="0">
            <a:spAutoFit/>
          </a:bodyPr>
          <a:lstStyle/>
          <a:p>
            <a:pPr>
              <a:defRPr/>
            </a:pPr>
            <a:r>
              <a:rPr lang="en-GB" sz="1400" b="1" dirty="0">
                <a:solidFill>
                  <a:prstClr val="black"/>
                </a:solidFill>
                <a:latin typeface="Calibri" panose="020F0502020204030204"/>
              </a:rPr>
              <a:t>Step 1</a:t>
            </a:r>
          </a:p>
        </p:txBody>
      </p:sp>
      <p:sp>
        <p:nvSpPr>
          <p:cNvPr id="42" name="TextBox 41">
            <a:extLst>
              <a:ext uri="{FF2B5EF4-FFF2-40B4-BE49-F238E27FC236}">
                <a16:creationId xmlns:a16="http://schemas.microsoft.com/office/drawing/2014/main" id="{30CA7F44-350E-DB05-9DBD-AD1E0FE45549}"/>
              </a:ext>
            </a:extLst>
          </p:cNvPr>
          <p:cNvSpPr txBox="1"/>
          <p:nvPr/>
        </p:nvSpPr>
        <p:spPr>
          <a:xfrm>
            <a:off x="650382" y="3175477"/>
            <a:ext cx="651682" cy="307777"/>
          </a:xfrm>
          <a:prstGeom prst="rect">
            <a:avLst/>
          </a:prstGeom>
          <a:noFill/>
        </p:spPr>
        <p:txBody>
          <a:bodyPr wrap="square" rtlCol="0">
            <a:spAutoFit/>
          </a:bodyPr>
          <a:lstStyle/>
          <a:p>
            <a:pPr>
              <a:defRPr/>
            </a:pPr>
            <a:r>
              <a:rPr lang="en-GB" sz="1400" b="1" dirty="0">
                <a:solidFill>
                  <a:prstClr val="black"/>
                </a:solidFill>
                <a:latin typeface="Calibri" panose="020F0502020204030204"/>
              </a:rPr>
              <a:t>Step 2</a:t>
            </a:r>
          </a:p>
        </p:txBody>
      </p:sp>
      <p:sp>
        <p:nvSpPr>
          <p:cNvPr id="43" name="TextBox 42">
            <a:extLst>
              <a:ext uri="{FF2B5EF4-FFF2-40B4-BE49-F238E27FC236}">
                <a16:creationId xmlns:a16="http://schemas.microsoft.com/office/drawing/2014/main" id="{CBEF33A4-749E-46D0-D81F-01625F729BE1}"/>
              </a:ext>
            </a:extLst>
          </p:cNvPr>
          <p:cNvSpPr txBox="1"/>
          <p:nvPr/>
        </p:nvSpPr>
        <p:spPr>
          <a:xfrm>
            <a:off x="618254" y="4231395"/>
            <a:ext cx="651682" cy="307777"/>
          </a:xfrm>
          <a:prstGeom prst="rect">
            <a:avLst/>
          </a:prstGeom>
          <a:noFill/>
        </p:spPr>
        <p:txBody>
          <a:bodyPr wrap="square" rtlCol="0">
            <a:spAutoFit/>
          </a:bodyPr>
          <a:lstStyle/>
          <a:p>
            <a:pPr>
              <a:defRPr/>
            </a:pPr>
            <a:r>
              <a:rPr lang="en-GB" sz="1400" b="1" dirty="0">
                <a:solidFill>
                  <a:prstClr val="black"/>
                </a:solidFill>
                <a:latin typeface="Calibri" panose="020F0502020204030204"/>
              </a:rPr>
              <a:t>Step 3</a:t>
            </a:r>
          </a:p>
        </p:txBody>
      </p:sp>
      <p:sp>
        <p:nvSpPr>
          <p:cNvPr id="44" name="TextBox 43">
            <a:extLst>
              <a:ext uri="{FF2B5EF4-FFF2-40B4-BE49-F238E27FC236}">
                <a16:creationId xmlns:a16="http://schemas.microsoft.com/office/drawing/2014/main" id="{929901D4-481F-FE39-C413-EB73959E368C}"/>
              </a:ext>
            </a:extLst>
          </p:cNvPr>
          <p:cNvSpPr txBox="1"/>
          <p:nvPr/>
        </p:nvSpPr>
        <p:spPr>
          <a:xfrm>
            <a:off x="221939" y="5473765"/>
            <a:ext cx="648208" cy="307777"/>
          </a:xfrm>
          <a:prstGeom prst="rect">
            <a:avLst/>
          </a:prstGeom>
          <a:noFill/>
        </p:spPr>
        <p:txBody>
          <a:bodyPr wrap="square" rtlCol="0">
            <a:spAutoFit/>
          </a:bodyPr>
          <a:lstStyle/>
          <a:p>
            <a:pPr>
              <a:defRPr/>
            </a:pPr>
            <a:r>
              <a:rPr lang="en-GB" sz="1400" b="1" dirty="0">
                <a:solidFill>
                  <a:prstClr val="black"/>
                </a:solidFill>
                <a:latin typeface="Calibri" panose="020F0502020204030204"/>
              </a:rPr>
              <a:t>Step 4</a:t>
            </a:r>
          </a:p>
        </p:txBody>
      </p:sp>
      <p:cxnSp>
        <p:nvCxnSpPr>
          <p:cNvPr id="45" name="Straight Arrow Connector 44">
            <a:extLst>
              <a:ext uri="{FF2B5EF4-FFF2-40B4-BE49-F238E27FC236}">
                <a16:creationId xmlns:a16="http://schemas.microsoft.com/office/drawing/2014/main" id="{282EF67A-288D-038A-68FD-B99972E50C6A}"/>
              </a:ext>
            </a:extLst>
          </p:cNvPr>
          <p:cNvCxnSpPr>
            <a:cxnSpLocks/>
          </p:cNvCxnSpPr>
          <p:nvPr/>
        </p:nvCxnSpPr>
        <p:spPr>
          <a:xfrm>
            <a:off x="2818020" y="2487574"/>
            <a:ext cx="0" cy="333763"/>
          </a:xfrm>
          <a:prstGeom prst="straightConnector1">
            <a:avLst/>
          </a:prstGeom>
          <a:noFill/>
          <a:ln w="38100" cap="flat" cmpd="sng" algn="ctr">
            <a:solidFill>
              <a:srgbClr val="4472C4"/>
            </a:solidFill>
            <a:prstDash val="solid"/>
            <a:miter lim="800000"/>
            <a:tailEnd type="triangle"/>
          </a:ln>
          <a:effectLst/>
        </p:spPr>
      </p:cxnSp>
      <p:sp>
        <p:nvSpPr>
          <p:cNvPr id="46" name="Rectangle 45">
            <a:extLst>
              <a:ext uri="{FF2B5EF4-FFF2-40B4-BE49-F238E27FC236}">
                <a16:creationId xmlns:a16="http://schemas.microsoft.com/office/drawing/2014/main" id="{A9690EC2-2FE7-B38A-D78F-2B327A6A3551}"/>
              </a:ext>
            </a:extLst>
          </p:cNvPr>
          <p:cNvSpPr/>
          <p:nvPr/>
        </p:nvSpPr>
        <p:spPr>
          <a:xfrm>
            <a:off x="759392" y="749556"/>
            <a:ext cx="1508171" cy="1018609"/>
          </a:xfrm>
          <a:prstGeom prst="rect">
            <a:avLst/>
          </a:prstGeom>
          <a:solidFill>
            <a:srgbClr val="4472C4"/>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panose="020F0502020204030204"/>
                <a:ea typeface="+mn-ea"/>
                <a:cs typeface="+mn-cs"/>
              </a:rPr>
              <a:t>Hypertension with type 2 diabetes </a:t>
            </a:r>
          </a:p>
        </p:txBody>
      </p:sp>
      <p:sp>
        <p:nvSpPr>
          <p:cNvPr id="47" name="Rectangle 46">
            <a:extLst>
              <a:ext uri="{FF2B5EF4-FFF2-40B4-BE49-F238E27FC236}">
                <a16:creationId xmlns:a16="http://schemas.microsoft.com/office/drawing/2014/main" id="{028EF5A8-A0DA-AAB4-0459-F743A9C70EC5}"/>
              </a:ext>
            </a:extLst>
          </p:cNvPr>
          <p:cNvSpPr/>
          <p:nvPr/>
        </p:nvSpPr>
        <p:spPr>
          <a:xfrm>
            <a:off x="2557438" y="746605"/>
            <a:ext cx="4599806" cy="426059"/>
          </a:xfrm>
          <a:prstGeom prst="rect">
            <a:avLst/>
          </a:prstGeom>
          <a:solidFill>
            <a:srgbClr val="4472C4"/>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panose="020F0502020204030204"/>
                <a:ea typeface="+mn-ea"/>
                <a:cs typeface="+mn-cs"/>
              </a:rPr>
              <a:t>Hypertension without type 2 diabetes </a:t>
            </a:r>
          </a:p>
        </p:txBody>
      </p:sp>
      <p:cxnSp>
        <p:nvCxnSpPr>
          <p:cNvPr id="30" name="Straight Arrow Connector 29">
            <a:extLst>
              <a:ext uri="{FF2B5EF4-FFF2-40B4-BE49-F238E27FC236}">
                <a16:creationId xmlns:a16="http://schemas.microsoft.com/office/drawing/2014/main" id="{8F3B8A3F-8A55-AE88-8E1E-4EF05E6C9D16}"/>
              </a:ext>
            </a:extLst>
          </p:cNvPr>
          <p:cNvCxnSpPr>
            <a:cxnSpLocks/>
          </p:cNvCxnSpPr>
          <p:nvPr/>
        </p:nvCxnSpPr>
        <p:spPr>
          <a:xfrm>
            <a:off x="4975007" y="1061678"/>
            <a:ext cx="0" cy="942808"/>
          </a:xfrm>
          <a:prstGeom prst="straightConnector1">
            <a:avLst/>
          </a:prstGeom>
          <a:noFill/>
          <a:ln w="38100" cap="flat" cmpd="sng" algn="ctr">
            <a:solidFill>
              <a:srgbClr val="4472C4"/>
            </a:solidFill>
            <a:prstDash val="solid"/>
            <a:miter lim="800000"/>
            <a:tailEnd type="triangle"/>
          </a:ln>
          <a:effectLst/>
        </p:spPr>
      </p:cxnSp>
      <p:sp>
        <p:nvSpPr>
          <p:cNvPr id="49" name="Rectangle 48">
            <a:extLst>
              <a:ext uri="{FF2B5EF4-FFF2-40B4-BE49-F238E27FC236}">
                <a16:creationId xmlns:a16="http://schemas.microsoft.com/office/drawing/2014/main" id="{28519525-0791-633C-9F25-431CB3A8989D}"/>
              </a:ext>
            </a:extLst>
          </p:cNvPr>
          <p:cNvSpPr/>
          <p:nvPr/>
        </p:nvSpPr>
        <p:spPr>
          <a:xfrm>
            <a:off x="4333997" y="1254708"/>
            <a:ext cx="1183312" cy="517222"/>
          </a:xfrm>
          <a:prstGeom prst="rect">
            <a:avLst/>
          </a:prstGeom>
          <a:solidFill>
            <a:srgbClr val="4472C4"/>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white"/>
                </a:solidFill>
                <a:effectLst/>
                <a:uLnTx/>
                <a:uFillTx/>
                <a:latin typeface="Calibri" panose="020F0502020204030204"/>
                <a:ea typeface="+mn-ea"/>
                <a:cs typeface="+mn-cs"/>
              </a:rPr>
              <a:t>Age 55 or over</a:t>
            </a:r>
          </a:p>
        </p:txBody>
      </p:sp>
      <p:cxnSp>
        <p:nvCxnSpPr>
          <p:cNvPr id="29" name="Straight Arrow Connector 28">
            <a:extLst>
              <a:ext uri="{FF2B5EF4-FFF2-40B4-BE49-F238E27FC236}">
                <a16:creationId xmlns:a16="http://schemas.microsoft.com/office/drawing/2014/main" id="{368ACFE9-F043-9E9C-54C5-5B1823037757}"/>
              </a:ext>
            </a:extLst>
          </p:cNvPr>
          <p:cNvCxnSpPr>
            <a:cxnSpLocks/>
          </p:cNvCxnSpPr>
          <p:nvPr/>
        </p:nvCxnSpPr>
        <p:spPr>
          <a:xfrm>
            <a:off x="6522978" y="1086159"/>
            <a:ext cx="0" cy="918327"/>
          </a:xfrm>
          <a:prstGeom prst="straightConnector1">
            <a:avLst/>
          </a:prstGeom>
          <a:noFill/>
          <a:ln w="38100" cap="flat" cmpd="sng" algn="ctr">
            <a:solidFill>
              <a:srgbClr val="4472C4"/>
            </a:solidFill>
            <a:prstDash val="solid"/>
            <a:miter lim="800000"/>
            <a:tailEnd type="triangle"/>
          </a:ln>
          <a:effectLst/>
        </p:spPr>
      </p:cxnSp>
      <p:sp>
        <p:nvSpPr>
          <p:cNvPr id="50" name="Rectangle 49">
            <a:extLst>
              <a:ext uri="{FF2B5EF4-FFF2-40B4-BE49-F238E27FC236}">
                <a16:creationId xmlns:a16="http://schemas.microsoft.com/office/drawing/2014/main" id="{0DA954AC-4199-4A1A-1E8D-796CC03F2611}"/>
              </a:ext>
            </a:extLst>
          </p:cNvPr>
          <p:cNvSpPr/>
          <p:nvPr/>
        </p:nvSpPr>
        <p:spPr>
          <a:xfrm>
            <a:off x="5642345" y="1244945"/>
            <a:ext cx="1508171" cy="523220"/>
          </a:xfrm>
          <a:prstGeom prst="rect">
            <a:avLst/>
          </a:prstGeom>
          <a:solidFill>
            <a:srgbClr val="4472C4"/>
          </a:solidFill>
          <a:ln w="12700" cap="flat" cmpd="sng" algn="ctr">
            <a:solidFill>
              <a:sysClr val="windowText" lastClr="000000"/>
            </a:solidFill>
            <a:prstDash val="solid"/>
            <a:miter lim="800000"/>
          </a:ln>
          <a:effectLst/>
        </p:spPr>
        <p:txBody>
          <a:bodyPr rtlCol="0" anchor="ct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050" b="0" i="0" u="none" strike="noStrike" kern="0" cap="none" spc="0" normalizeH="0" baseline="0" noProof="0" dirty="0">
                <a:ln>
                  <a:noFill/>
                </a:ln>
                <a:solidFill>
                  <a:prstClr val="white"/>
                </a:solidFill>
                <a:effectLst/>
                <a:uLnTx/>
                <a:uFillTx/>
                <a:latin typeface="Calibri" panose="020F0502020204030204"/>
                <a:ea typeface="+mn-ea"/>
                <a:cs typeface="+mn-cs"/>
              </a:rPr>
              <a:t>Black African or African- Caribbean family origin (any age)</a:t>
            </a:r>
          </a:p>
        </p:txBody>
      </p:sp>
      <p:cxnSp>
        <p:nvCxnSpPr>
          <p:cNvPr id="28" name="Straight Arrow Connector 27">
            <a:extLst>
              <a:ext uri="{FF2B5EF4-FFF2-40B4-BE49-F238E27FC236}">
                <a16:creationId xmlns:a16="http://schemas.microsoft.com/office/drawing/2014/main" id="{2DE69495-B8D1-5F9F-5260-EF68F995E2D2}"/>
              </a:ext>
            </a:extLst>
          </p:cNvPr>
          <p:cNvCxnSpPr>
            <a:cxnSpLocks/>
          </p:cNvCxnSpPr>
          <p:nvPr/>
        </p:nvCxnSpPr>
        <p:spPr>
          <a:xfrm>
            <a:off x="3512284" y="1061678"/>
            <a:ext cx="0" cy="942808"/>
          </a:xfrm>
          <a:prstGeom prst="straightConnector1">
            <a:avLst/>
          </a:prstGeom>
          <a:noFill/>
          <a:ln w="38100" cap="flat" cmpd="sng" algn="ctr">
            <a:solidFill>
              <a:srgbClr val="4472C4"/>
            </a:solidFill>
            <a:prstDash val="solid"/>
            <a:miter lim="800000"/>
            <a:tailEnd type="triangle"/>
          </a:ln>
          <a:effectLst/>
        </p:spPr>
      </p:cxnSp>
      <p:sp>
        <p:nvSpPr>
          <p:cNvPr id="48" name="Rectangle 47">
            <a:extLst>
              <a:ext uri="{FF2B5EF4-FFF2-40B4-BE49-F238E27FC236}">
                <a16:creationId xmlns:a16="http://schemas.microsoft.com/office/drawing/2014/main" id="{648E7372-A066-3821-FE2C-379D9011CDD0}"/>
              </a:ext>
            </a:extLst>
          </p:cNvPr>
          <p:cNvSpPr/>
          <p:nvPr/>
        </p:nvSpPr>
        <p:spPr>
          <a:xfrm>
            <a:off x="2557438" y="1260426"/>
            <a:ext cx="1508171" cy="523220"/>
          </a:xfrm>
          <a:prstGeom prst="rect">
            <a:avLst/>
          </a:prstGeom>
          <a:solidFill>
            <a:srgbClr val="4472C4"/>
          </a:solidFill>
          <a:ln w="12700" cap="flat" cmpd="sng" algn="ctr">
            <a:solidFill>
              <a:sysClr val="windowText" lastClr="000000"/>
            </a:solidFill>
            <a:prstDash val="solid"/>
            <a:miter lim="800000"/>
          </a:ln>
          <a:effectLst/>
        </p:spPr>
        <p:txBody>
          <a:bodyPr rtlCol="0" anchor="ctr"/>
          <a:lstStyle/>
          <a:p>
            <a:pPr marL="0" marR="0" lvl="0" indent="0" algn="ctr" defTabSz="466725" eaLnBrk="1" fontAlgn="auto" latinLnBrk="0" hangingPunct="1">
              <a:lnSpc>
                <a:spcPct val="90000"/>
              </a:lnSpc>
              <a:spcBef>
                <a:spcPct val="0"/>
              </a:spcBef>
              <a:spcAft>
                <a:spcPct val="35000"/>
              </a:spcAft>
              <a:buClrTx/>
              <a:buSzTx/>
              <a:buFontTx/>
              <a:buNone/>
              <a:tabLst/>
              <a:defRPr/>
            </a:pPr>
            <a:r>
              <a:rPr kumimoji="0" lang="en-GB" sz="1050" b="0" i="0" u="none" strike="noStrike" kern="0" cap="none" spc="0" normalizeH="0" baseline="0" noProof="0" dirty="0">
                <a:ln>
                  <a:noFill/>
                </a:ln>
                <a:solidFill>
                  <a:prstClr val="white"/>
                </a:solidFill>
                <a:effectLst/>
                <a:uLnTx/>
                <a:uFillTx/>
                <a:latin typeface="Calibri" panose="020F0502020204030204"/>
                <a:ea typeface="+mn-ea"/>
                <a:cs typeface="+mn-cs"/>
              </a:rPr>
              <a:t>Age &lt;55 and not of black African or African- Caribbean family origin </a:t>
            </a:r>
          </a:p>
        </p:txBody>
      </p:sp>
      <p:cxnSp>
        <p:nvCxnSpPr>
          <p:cNvPr id="56" name="Straight Arrow Connector 55">
            <a:extLst>
              <a:ext uri="{FF2B5EF4-FFF2-40B4-BE49-F238E27FC236}">
                <a16:creationId xmlns:a16="http://schemas.microsoft.com/office/drawing/2014/main" id="{9A9F43C2-7164-0DE5-B926-15CD98944B5D}"/>
              </a:ext>
            </a:extLst>
          </p:cNvPr>
          <p:cNvCxnSpPr>
            <a:cxnSpLocks/>
          </p:cNvCxnSpPr>
          <p:nvPr/>
        </p:nvCxnSpPr>
        <p:spPr>
          <a:xfrm>
            <a:off x="5746706" y="2487573"/>
            <a:ext cx="0" cy="333763"/>
          </a:xfrm>
          <a:prstGeom prst="straightConnector1">
            <a:avLst/>
          </a:prstGeom>
          <a:noFill/>
          <a:ln w="38100" cap="flat" cmpd="sng" algn="ctr">
            <a:solidFill>
              <a:srgbClr val="4472C4"/>
            </a:solidFill>
            <a:prstDash val="solid"/>
            <a:miter lim="800000"/>
            <a:tailEnd type="triangle"/>
          </a:ln>
          <a:effectLst/>
        </p:spPr>
      </p:cxnSp>
      <p:cxnSp>
        <p:nvCxnSpPr>
          <p:cNvPr id="57" name="Straight Arrow Connector 56">
            <a:extLst>
              <a:ext uri="{FF2B5EF4-FFF2-40B4-BE49-F238E27FC236}">
                <a16:creationId xmlns:a16="http://schemas.microsoft.com/office/drawing/2014/main" id="{67081519-0CB3-D514-470F-8D2DA29CA794}"/>
              </a:ext>
            </a:extLst>
          </p:cNvPr>
          <p:cNvCxnSpPr>
            <a:cxnSpLocks/>
          </p:cNvCxnSpPr>
          <p:nvPr/>
        </p:nvCxnSpPr>
        <p:spPr>
          <a:xfrm>
            <a:off x="4223875" y="4508394"/>
            <a:ext cx="0" cy="325710"/>
          </a:xfrm>
          <a:prstGeom prst="straightConnector1">
            <a:avLst/>
          </a:prstGeom>
          <a:noFill/>
          <a:ln w="38100" cap="flat" cmpd="sng" algn="ctr">
            <a:solidFill>
              <a:srgbClr val="4472C4"/>
            </a:solidFill>
            <a:prstDash val="solid"/>
            <a:miter lim="800000"/>
            <a:tailEnd type="triangle"/>
          </a:ln>
          <a:effectLst/>
        </p:spPr>
      </p:cxnSp>
      <p:sp>
        <p:nvSpPr>
          <p:cNvPr id="67" name="TextBox 66">
            <a:extLst>
              <a:ext uri="{FF2B5EF4-FFF2-40B4-BE49-F238E27FC236}">
                <a16:creationId xmlns:a16="http://schemas.microsoft.com/office/drawing/2014/main" id="{08B384EA-1E06-EE03-C51B-52AB053D79A2}"/>
              </a:ext>
            </a:extLst>
          </p:cNvPr>
          <p:cNvSpPr txBox="1"/>
          <p:nvPr/>
        </p:nvSpPr>
        <p:spPr>
          <a:xfrm>
            <a:off x="8319553" y="730664"/>
            <a:ext cx="3601767" cy="2123658"/>
          </a:xfrm>
          <a:prstGeom prst="rect">
            <a:avLst/>
          </a:prstGeom>
          <a:noFill/>
          <a:ln>
            <a:solidFill>
              <a:srgbClr val="002060"/>
            </a:solidFill>
          </a:ln>
        </p:spPr>
        <p:txBody>
          <a:bodyPr wrap="square" rtlCol="0">
            <a:spAutoFit/>
          </a:bodyPr>
          <a:lstStyle/>
          <a:p>
            <a:pPr>
              <a:defRPr/>
            </a:pPr>
            <a:r>
              <a:rPr lang="en-GB" sz="1100" b="1" dirty="0">
                <a:solidFill>
                  <a:srgbClr val="002060"/>
                </a:solidFill>
                <a:latin typeface="Calibri" panose="020F0502020204030204"/>
              </a:rPr>
              <a:t>Monitoring treatment </a:t>
            </a:r>
            <a:endParaRPr lang="en-GB" sz="1100" dirty="0">
              <a:solidFill>
                <a:prstClr val="black"/>
              </a:solidFill>
              <a:latin typeface="Calibri" panose="020F0502020204030204"/>
            </a:endParaRPr>
          </a:p>
          <a:p>
            <a:pPr>
              <a:defRPr/>
            </a:pPr>
            <a:r>
              <a:rPr lang="en-GB" sz="1100" dirty="0">
                <a:solidFill>
                  <a:prstClr val="black"/>
                </a:solidFill>
                <a:latin typeface="Calibri" panose="020F0502020204030204"/>
              </a:rPr>
              <a:t>Use clinic BP to monitor treatment</a:t>
            </a:r>
          </a:p>
          <a:p>
            <a:pPr>
              <a:defRPr/>
            </a:pPr>
            <a:r>
              <a:rPr lang="en-GB" sz="1100" dirty="0">
                <a:solidFill>
                  <a:prstClr val="black"/>
                </a:solidFill>
                <a:latin typeface="Calibri" panose="020F0502020204030204"/>
              </a:rPr>
              <a:t>Measure standing and sitting BP in people with:</a:t>
            </a:r>
          </a:p>
          <a:p>
            <a:pPr marL="285750" indent="-285750">
              <a:buFont typeface="Arial" panose="020B0604020202020204" pitchFamily="34" charset="0"/>
              <a:buChar char="•"/>
              <a:defRPr/>
            </a:pPr>
            <a:r>
              <a:rPr lang="en-GB" sz="1100" dirty="0">
                <a:solidFill>
                  <a:prstClr val="black"/>
                </a:solidFill>
                <a:latin typeface="Calibri" panose="020F0502020204030204"/>
              </a:rPr>
              <a:t>Type 2 diabetes or  </a:t>
            </a:r>
          </a:p>
          <a:p>
            <a:pPr marL="285750" indent="-285750">
              <a:buFont typeface="Arial" panose="020B0604020202020204" pitchFamily="34" charset="0"/>
              <a:buChar char="•"/>
              <a:defRPr/>
            </a:pPr>
            <a:r>
              <a:rPr lang="en-GB" sz="1100" dirty="0">
                <a:solidFill>
                  <a:prstClr val="black"/>
                </a:solidFill>
                <a:latin typeface="Calibri" panose="020F0502020204030204"/>
              </a:rPr>
              <a:t>Symptoms of postural hypotension or </a:t>
            </a:r>
          </a:p>
          <a:p>
            <a:pPr marL="285750" indent="-285750">
              <a:buFont typeface="Arial" panose="020B0604020202020204" pitchFamily="34" charset="0"/>
              <a:buChar char="•"/>
              <a:defRPr/>
            </a:pPr>
            <a:r>
              <a:rPr lang="en-GB" sz="1100" dirty="0">
                <a:solidFill>
                  <a:prstClr val="black"/>
                </a:solidFill>
                <a:latin typeface="Calibri" panose="020F0502020204030204"/>
              </a:rPr>
              <a:t>Aged 80 and over</a:t>
            </a:r>
          </a:p>
          <a:p>
            <a:pPr marL="285750" indent="-285750">
              <a:buFont typeface="Arial" panose="020B0604020202020204" pitchFamily="34" charset="0"/>
              <a:buChar char="•"/>
              <a:defRPr/>
            </a:pPr>
            <a:endParaRPr lang="en-GB" sz="1100" dirty="0">
              <a:solidFill>
                <a:prstClr val="black"/>
              </a:solidFill>
              <a:latin typeface="Calibri" panose="020F0502020204030204"/>
            </a:endParaRPr>
          </a:p>
          <a:p>
            <a:pPr>
              <a:defRPr/>
            </a:pPr>
            <a:r>
              <a:rPr lang="en-GB" sz="1100" dirty="0">
                <a:solidFill>
                  <a:prstClr val="black"/>
                </a:solidFill>
                <a:latin typeface="Calibri" panose="020F0502020204030204"/>
              </a:rPr>
              <a:t>Advice people who want to self monitor to use HBPM. Provide training and advice</a:t>
            </a:r>
          </a:p>
          <a:p>
            <a:pPr>
              <a:defRPr/>
            </a:pPr>
            <a:endParaRPr lang="en-GB" sz="1100" dirty="0">
              <a:solidFill>
                <a:prstClr val="black"/>
              </a:solidFill>
              <a:latin typeface="Calibri" panose="020F0502020204030204"/>
            </a:endParaRPr>
          </a:p>
          <a:p>
            <a:pPr>
              <a:defRPr/>
            </a:pPr>
            <a:r>
              <a:rPr lang="en-GB" sz="1100" dirty="0">
                <a:solidFill>
                  <a:prstClr val="black"/>
                </a:solidFill>
                <a:latin typeface="Calibri" panose="020F0502020204030204"/>
              </a:rPr>
              <a:t>Consider AMPM or HBPM, in addition to clinic BP, for people with white-coat effect or masked hypertension</a:t>
            </a:r>
          </a:p>
        </p:txBody>
      </p:sp>
      <p:sp>
        <p:nvSpPr>
          <p:cNvPr id="68" name="TextBox 67">
            <a:extLst>
              <a:ext uri="{FF2B5EF4-FFF2-40B4-BE49-F238E27FC236}">
                <a16:creationId xmlns:a16="http://schemas.microsoft.com/office/drawing/2014/main" id="{5987498D-2623-37D8-EA7B-DA60286F479F}"/>
              </a:ext>
            </a:extLst>
          </p:cNvPr>
          <p:cNvSpPr txBox="1"/>
          <p:nvPr/>
        </p:nvSpPr>
        <p:spPr>
          <a:xfrm>
            <a:off x="8305843" y="2941850"/>
            <a:ext cx="3601767" cy="2123658"/>
          </a:xfrm>
          <a:prstGeom prst="rect">
            <a:avLst/>
          </a:prstGeom>
          <a:noFill/>
          <a:ln>
            <a:solidFill>
              <a:srgbClr val="002060"/>
            </a:solidFill>
          </a:ln>
        </p:spPr>
        <p:txBody>
          <a:bodyPr wrap="square" rtlCol="0">
            <a:spAutoFit/>
          </a:bodyPr>
          <a:lstStyle/>
          <a:p>
            <a:pPr>
              <a:defRPr/>
            </a:pPr>
            <a:r>
              <a:rPr lang="en-GB" sz="1100" b="1" dirty="0">
                <a:solidFill>
                  <a:srgbClr val="002060"/>
                </a:solidFill>
                <a:latin typeface="Calibri" panose="020F0502020204030204"/>
              </a:rPr>
              <a:t>BP targets </a:t>
            </a:r>
            <a:endParaRPr lang="en-GB" sz="1100" dirty="0">
              <a:solidFill>
                <a:prstClr val="black"/>
              </a:solidFill>
              <a:latin typeface="Calibri" panose="020F0502020204030204"/>
            </a:endParaRPr>
          </a:p>
          <a:p>
            <a:pPr>
              <a:defRPr/>
            </a:pPr>
            <a:r>
              <a:rPr lang="en-GB" sz="1100" dirty="0">
                <a:solidFill>
                  <a:prstClr val="black"/>
                </a:solidFill>
                <a:latin typeface="Calibri" panose="020F0502020204030204"/>
              </a:rPr>
              <a:t>Reduce and maintain BP to the following targets:</a:t>
            </a:r>
          </a:p>
          <a:p>
            <a:pPr>
              <a:defRPr/>
            </a:pPr>
            <a:endParaRPr lang="en-GB" sz="1100" dirty="0">
              <a:solidFill>
                <a:prstClr val="black"/>
              </a:solidFill>
              <a:latin typeface="Calibri" panose="020F0502020204030204"/>
            </a:endParaRPr>
          </a:p>
          <a:p>
            <a:pPr>
              <a:defRPr/>
            </a:pPr>
            <a:r>
              <a:rPr lang="en-GB" sz="1100" dirty="0">
                <a:solidFill>
                  <a:prstClr val="black"/>
                </a:solidFill>
                <a:latin typeface="Calibri" panose="020F0502020204030204"/>
              </a:rPr>
              <a:t>Age &lt;80 years:</a:t>
            </a:r>
          </a:p>
          <a:p>
            <a:pPr marL="171450" indent="-171450">
              <a:buFont typeface="Arial" panose="020B0604020202020204" pitchFamily="34" charset="0"/>
              <a:buChar char="•"/>
              <a:defRPr/>
            </a:pPr>
            <a:r>
              <a:rPr lang="en-GB" sz="1100" dirty="0">
                <a:solidFill>
                  <a:prstClr val="black"/>
                </a:solidFill>
                <a:latin typeface="Calibri" panose="020F0502020204030204"/>
              </a:rPr>
              <a:t>Clinic BP &lt;140/90 mmHg</a:t>
            </a:r>
          </a:p>
          <a:p>
            <a:pPr marL="171450" indent="-171450">
              <a:buFont typeface="Arial" panose="020B0604020202020204" pitchFamily="34" charset="0"/>
              <a:buChar char="•"/>
              <a:defRPr/>
            </a:pPr>
            <a:r>
              <a:rPr lang="en-GB" sz="1100" dirty="0">
                <a:solidFill>
                  <a:prstClr val="black"/>
                </a:solidFill>
                <a:latin typeface="Calibri" panose="020F0502020204030204"/>
              </a:rPr>
              <a:t>ABPM/HBPM &lt;135/85mmHg</a:t>
            </a:r>
          </a:p>
          <a:p>
            <a:pPr marL="171450" indent="-171450">
              <a:buFont typeface="Arial" panose="020B0604020202020204" pitchFamily="34" charset="0"/>
              <a:buChar char="•"/>
              <a:defRPr/>
            </a:pPr>
            <a:endParaRPr lang="en-GB" sz="1100" dirty="0">
              <a:solidFill>
                <a:prstClr val="black"/>
              </a:solidFill>
              <a:latin typeface="Calibri" panose="020F0502020204030204"/>
            </a:endParaRPr>
          </a:p>
          <a:p>
            <a:pPr>
              <a:defRPr/>
            </a:pPr>
            <a:r>
              <a:rPr lang="en-GB" sz="1100" b="1" dirty="0">
                <a:solidFill>
                  <a:prstClr val="black"/>
                </a:solidFill>
                <a:latin typeface="Calibri" panose="020F0502020204030204"/>
              </a:rPr>
              <a:t>Postural hypotension:</a:t>
            </a:r>
          </a:p>
          <a:p>
            <a:pPr marL="171450" indent="-171450">
              <a:buFont typeface="Arial" panose="020B0604020202020204" pitchFamily="34" charset="0"/>
              <a:buChar char="•"/>
              <a:defRPr/>
            </a:pPr>
            <a:r>
              <a:rPr lang="en-GB" sz="1100" dirty="0">
                <a:solidFill>
                  <a:prstClr val="black"/>
                </a:solidFill>
                <a:latin typeface="Calibri" panose="020F0502020204030204"/>
              </a:rPr>
              <a:t>Base target on standing BP</a:t>
            </a:r>
          </a:p>
          <a:p>
            <a:pPr marL="171450" indent="-171450">
              <a:buFont typeface="Arial" panose="020B0604020202020204" pitchFamily="34" charset="0"/>
              <a:buChar char="•"/>
              <a:defRPr/>
            </a:pPr>
            <a:endParaRPr lang="en-GB" sz="1100" dirty="0">
              <a:solidFill>
                <a:prstClr val="black"/>
              </a:solidFill>
              <a:latin typeface="Calibri" panose="020F0502020204030204"/>
            </a:endParaRPr>
          </a:p>
          <a:p>
            <a:pPr>
              <a:defRPr/>
            </a:pPr>
            <a:r>
              <a:rPr lang="en-GB" sz="1100" b="1" dirty="0">
                <a:solidFill>
                  <a:prstClr val="black"/>
                </a:solidFill>
                <a:latin typeface="Calibri" panose="020F0502020204030204"/>
              </a:rPr>
              <a:t>Frailty or multimorbidity:</a:t>
            </a:r>
          </a:p>
          <a:p>
            <a:pPr marL="171450" indent="-171450">
              <a:buFont typeface="Arial" panose="020B0604020202020204" pitchFamily="34" charset="0"/>
              <a:buChar char="•"/>
              <a:defRPr/>
            </a:pPr>
            <a:r>
              <a:rPr lang="en-GB" sz="1100" dirty="0">
                <a:solidFill>
                  <a:prstClr val="black"/>
                </a:solidFill>
                <a:latin typeface="Calibri" panose="020F0502020204030204"/>
              </a:rPr>
              <a:t>Use clinical judgement  </a:t>
            </a:r>
          </a:p>
        </p:txBody>
      </p:sp>
      <p:sp>
        <p:nvSpPr>
          <p:cNvPr id="69" name="Rectangle 68">
            <a:extLst>
              <a:ext uri="{FF2B5EF4-FFF2-40B4-BE49-F238E27FC236}">
                <a16:creationId xmlns:a16="http://schemas.microsoft.com/office/drawing/2014/main" id="{1A1DD370-4251-AB38-2D29-63B002578F23}"/>
              </a:ext>
            </a:extLst>
          </p:cNvPr>
          <p:cNvSpPr/>
          <p:nvPr/>
        </p:nvSpPr>
        <p:spPr>
          <a:xfrm>
            <a:off x="7438419" y="713335"/>
            <a:ext cx="349377" cy="4352173"/>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Use clinical judgement for people with frailty or multimorbidity  </a:t>
            </a:r>
          </a:p>
        </p:txBody>
      </p:sp>
      <p:sp>
        <p:nvSpPr>
          <p:cNvPr id="70" name="Rectangle 69">
            <a:extLst>
              <a:ext uri="{FF2B5EF4-FFF2-40B4-BE49-F238E27FC236}">
                <a16:creationId xmlns:a16="http://schemas.microsoft.com/office/drawing/2014/main" id="{90860B25-F796-6F58-57DC-1B105467BD97}"/>
              </a:ext>
            </a:extLst>
          </p:cNvPr>
          <p:cNvSpPr/>
          <p:nvPr/>
        </p:nvSpPr>
        <p:spPr>
          <a:xfrm>
            <a:off x="7872131" y="730665"/>
            <a:ext cx="349377" cy="4334843"/>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Offer lifestyle advice and continue to offer it periodically </a:t>
            </a:r>
          </a:p>
        </p:txBody>
      </p:sp>
      <p:sp>
        <p:nvSpPr>
          <p:cNvPr id="71" name="TextBox 70">
            <a:extLst>
              <a:ext uri="{FF2B5EF4-FFF2-40B4-BE49-F238E27FC236}">
                <a16:creationId xmlns:a16="http://schemas.microsoft.com/office/drawing/2014/main" id="{638EE13D-EF0F-139F-2E21-EAD7B770C754}"/>
              </a:ext>
            </a:extLst>
          </p:cNvPr>
          <p:cNvSpPr txBox="1"/>
          <p:nvPr/>
        </p:nvSpPr>
        <p:spPr>
          <a:xfrm>
            <a:off x="7422506" y="5146594"/>
            <a:ext cx="4485104" cy="823302"/>
          </a:xfrm>
          <a:prstGeom prst="rect">
            <a:avLst/>
          </a:prstGeom>
          <a:noFill/>
          <a:ln>
            <a:solidFill>
              <a:srgbClr val="002060"/>
            </a:solidFill>
          </a:ln>
        </p:spPr>
        <p:txBody>
          <a:bodyPr wrap="square" rtlCol="0">
            <a:spAutoFit/>
          </a:bodyPr>
          <a:lstStyle/>
          <a:p>
            <a:pPr>
              <a:defRPr/>
            </a:pPr>
            <a:r>
              <a:rPr lang="en-US" sz="950" dirty="0">
                <a:solidFill>
                  <a:prstClr val="black"/>
                </a:solidFill>
                <a:latin typeface="Calibri" panose="020F0502020204030204"/>
              </a:rPr>
              <a:t>Pathway adapted from NICE Guidelines (NG136) Visual Summary </a:t>
            </a:r>
            <a:r>
              <a:rPr lang="en-GB" sz="950" dirty="0">
                <a:solidFill>
                  <a:srgbClr val="15375E"/>
                </a:solidFill>
                <a:latin typeface="Calibri" panose="020F0502020204030204"/>
                <a:hlinkClick r:id="rId7">
                  <a:extLst>
                    <a:ext uri="{A12FA001-AC4F-418D-AE19-62706E023703}">
                      <ahyp:hlinkClr xmlns:ahyp="http://schemas.microsoft.com/office/drawing/2018/hyperlinkcolor" val="tx"/>
                    </a:ext>
                  </a:extLst>
                </a:hlinkClick>
              </a:rPr>
              <a:t>https://www.nice.org.uk/guidance/ng136/resources/visual-summary-pdf-6899919517</a:t>
            </a:r>
            <a:r>
              <a:rPr lang="en-US" sz="950" dirty="0">
                <a:solidFill>
                  <a:srgbClr val="15375E"/>
                </a:solidFill>
                <a:latin typeface="Calibri" panose="020F0502020204030204"/>
              </a:rPr>
              <a:t> </a:t>
            </a:r>
          </a:p>
          <a:p>
            <a:pPr>
              <a:defRPr/>
            </a:pPr>
            <a:r>
              <a:rPr lang="en-US" sz="950" dirty="0">
                <a:solidFill>
                  <a:prstClr val="black"/>
                </a:solidFill>
                <a:latin typeface="Calibri" panose="020F0502020204030204"/>
              </a:rPr>
              <a:t>Abbreviations: </a:t>
            </a:r>
            <a:r>
              <a:rPr lang="en-US" sz="950" dirty="0" err="1">
                <a:solidFill>
                  <a:prstClr val="black"/>
                </a:solidFill>
                <a:latin typeface="Calibri" panose="020F0502020204030204"/>
              </a:rPr>
              <a:t>ACEi</a:t>
            </a:r>
            <a:r>
              <a:rPr lang="en-US" sz="950" dirty="0">
                <a:solidFill>
                  <a:prstClr val="black"/>
                </a:solidFill>
                <a:latin typeface="Calibri" panose="020F0502020204030204"/>
              </a:rPr>
              <a:t>: ACE inhibitor, ARB: Angiotensin II Receptor Blocker, CCB: Calcium Channel Blocker, ABPM: Ambulatory Blood Pressure Monitoring, HBPM: Home Blood Pressure Monitoring</a:t>
            </a:r>
            <a:endParaRPr lang="en-GB" sz="950" dirty="0">
              <a:solidFill>
                <a:prstClr val="black"/>
              </a:solidFill>
              <a:latin typeface="Calibri" panose="020F0502020204030204"/>
            </a:endParaRPr>
          </a:p>
        </p:txBody>
      </p:sp>
    </p:spTree>
    <p:extLst>
      <p:ext uri="{BB962C8B-B14F-4D97-AF65-F5344CB8AC3E}">
        <p14:creationId xmlns:p14="http://schemas.microsoft.com/office/powerpoint/2010/main" val="1523575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33553-28B9-10BF-17C8-463D37FEC722}"/>
              </a:ext>
            </a:extLst>
          </p:cNvPr>
          <p:cNvSpPr>
            <a:spLocks noGrp="1"/>
          </p:cNvSpPr>
          <p:nvPr>
            <p:ph type="title"/>
          </p:nvPr>
        </p:nvSpPr>
        <p:spPr>
          <a:xfrm>
            <a:off x="294722" y="2654854"/>
            <a:ext cx="5801278" cy="1389062"/>
          </a:xfrm>
        </p:spPr>
        <p:txBody>
          <a:bodyPr/>
          <a:lstStyle/>
          <a:p>
            <a:r>
              <a:rPr lang="en-GB" sz="3400" i="0" u="none" strike="noStrike" dirty="0">
                <a:solidFill>
                  <a:srgbClr val="002060"/>
                </a:solidFill>
                <a:effectLst/>
                <a:latin typeface="+mj-lt"/>
              </a:rPr>
              <a:t>Atrial Fibrillation in Patients with </a:t>
            </a:r>
            <a:br>
              <a:rPr lang="en-GB" sz="3400" i="0" u="none" strike="noStrike" dirty="0">
                <a:solidFill>
                  <a:srgbClr val="002060"/>
                </a:solidFill>
                <a:effectLst/>
                <a:latin typeface="+mj-lt"/>
              </a:rPr>
            </a:br>
            <a:r>
              <a:rPr lang="en-GB" sz="3400" i="0" u="none" strike="noStrike" dirty="0">
                <a:solidFill>
                  <a:srgbClr val="002060"/>
                </a:solidFill>
                <a:effectLst/>
                <a:latin typeface="+mj-lt"/>
              </a:rPr>
              <a:t>Hypercholesterolaemia</a:t>
            </a:r>
            <a:endParaRPr lang="en-US" sz="3400" dirty="0">
              <a:solidFill>
                <a:srgbClr val="002060"/>
              </a:solidFill>
              <a:latin typeface="+mj-lt"/>
            </a:endParaRPr>
          </a:p>
        </p:txBody>
      </p:sp>
    </p:spTree>
    <p:extLst>
      <p:ext uri="{BB962C8B-B14F-4D97-AF65-F5344CB8AC3E}">
        <p14:creationId xmlns:p14="http://schemas.microsoft.com/office/powerpoint/2010/main" val="3325947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a:xfrm>
            <a:off x="328612" y="397135"/>
            <a:ext cx="11306175" cy="443198"/>
          </a:xfrm>
        </p:spPr>
        <p:txBody>
          <a:bodyPr/>
          <a:lstStyle/>
          <a:p>
            <a:r>
              <a:rPr lang="en-GB" i="0" u="none" strike="noStrike" dirty="0">
                <a:solidFill>
                  <a:srgbClr val="002060"/>
                </a:solidFill>
                <a:effectLst/>
                <a:latin typeface="+mj-lt"/>
              </a:rPr>
              <a:t>Detection and Management of Atrial Fibrillation (AF) in Patients with Hypercholesterolaemia</a:t>
            </a:r>
            <a:endParaRPr lang="en-US" dirty="0">
              <a:solidFill>
                <a:srgbClr val="002060"/>
              </a:solidFill>
              <a:latin typeface="+mj-lt"/>
            </a:endParaRPr>
          </a:p>
        </p:txBody>
      </p:sp>
      <p:sp>
        <p:nvSpPr>
          <p:cNvPr id="8" name="TextBox 3">
            <a:extLst>
              <a:ext uri="{FF2B5EF4-FFF2-40B4-BE49-F238E27FC236}">
                <a16:creationId xmlns:a16="http://schemas.microsoft.com/office/drawing/2014/main" id="{F92972B5-9F9E-421A-9B0B-741644DB29A3}"/>
              </a:ext>
            </a:extLst>
          </p:cNvPr>
          <p:cNvSpPr txBox="1"/>
          <p:nvPr/>
        </p:nvSpPr>
        <p:spPr>
          <a:xfrm>
            <a:off x="328612" y="1727585"/>
            <a:ext cx="11495314" cy="41093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i="0" u="none" strike="noStrike" kern="1200" cap="none" spc="0" normalizeH="0" baseline="0" noProof="0" dirty="0">
                <a:ln>
                  <a:noFill/>
                </a:ln>
                <a:solidFill>
                  <a:srgbClr val="000000"/>
                </a:solidFill>
                <a:effectLst/>
                <a:uLnTx/>
                <a:uFillTx/>
                <a:cs typeface="Calibri Light"/>
              </a:rPr>
              <a:t>Palpate pulse and if irregular or patient uncertain:</a:t>
            </a:r>
          </a:p>
          <a:p>
            <a:pPr marL="557212" lvl="1" indent="-285750">
              <a:lnSpc>
                <a:spcPct val="90000"/>
              </a:lnSpc>
              <a:spcBef>
                <a:spcPts val="1000"/>
              </a:spcBef>
              <a:buFont typeface="Courier New" panose="02070309020205020404" pitchFamily="49" charset="0"/>
              <a:buChar char="o"/>
              <a:defRPr/>
            </a:pPr>
            <a:r>
              <a:rPr lang="en-GB" dirty="0">
                <a:solidFill>
                  <a:srgbClr val="000000"/>
                </a:solidFill>
                <a:cs typeface="Calibri Light"/>
              </a:rPr>
              <a:t>Assess for</a:t>
            </a:r>
            <a:r>
              <a:rPr kumimoji="0" lang="en-GB" b="0" i="0" u="none" strike="noStrike" kern="1200" cap="none" spc="0" normalizeH="0" baseline="0" noProof="0" dirty="0">
                <a:ln>
                  <a:noFill/>
                </a:ln>
                <a:solidFill>
                  <a:srgbClr val="000000"/>
                </a:solidFill>
                <a:effectLst/>
                <a:uLnTx/>
                <a:uFillTx/>
                <a:cs typeface="Calibri Light"/>
              </a:rPr>
              <a:t> AF using ECG or remote devices</a:t>
            </a:r>
            <a:r>
              <a:rPr lang="en-GB" dirty="0">
                <a:solidFill>
                  <a:srgbClr val="000000"/>
                </a:solidFill>
                <a:cs typeface="Calibri Light"/>
              </a:rPr>
              <a:t>:</a:t>
            </a:r>
            <a:endParaRPr lang="en-US" dirty="0">
              <a:solidFill>
                <a:srgbClr val="000000"/>
              </a:solidFill>
              <a:cs typeface="Calibri" panose="020F0502020204030204"/>
            </a:endParaRPr>
          </a:p>
          <a:p>
            <a:pPr marL="819150" lvl="1" indent="-285750">
              <a:lnSpc>
                <a:spcPct val="90000"/>
              </a:lnSpc>
              <a:spcBef>
                <a:spcPts val="1000"/>
              </a:spcBef>
              <a:buFont typeface="Wingdings" panose="05000000000000000000" pitchFamily="2" charset="2"/>
              <a:buChar char="§"/>
              <a:defRPr/>
            </a:pPr>
            <a:r>
              <a:rPr lang="en-GB" dirty="0" err="1">
                <a:cs typeface="Calibri Light"/>
              </a:rPr>
              <a:t>Fibricheck</a:t>
            </a:r>
            <a:r>
              <a:rPr lang="en-GB" dirty="0">
                <a:cs typeface="Calibri Light"/>
              </a:rPr>
              <a:t> (needs smartphone) </a:t>
            </a:r>
            <a:r>
              <a:rPr lang="en-GB" dirty="0">
                <a:cs typeface="Calibri Light"/>
                <a:hlinkClick r:id="rId2">
                  <a:extLst>
                    <a:ext uri="{A12FA001-AC4F-418D-AE19-62706E023703}">
                      <ahyp:hlinkClr xmlns:ahyp="http://schemas.microsoft.com/office/drawing/2018/hyperlinkcolor" val="tx"/>
                    </a:ext>
                  </a:extLst>
                </a:hlinkClick>
              </a:rPr>
              <a:t>www.</a:t>
            </a:r>
            <a:r>
              <a:rPr kumimoji="0" lang="en-GB" sz="1800" b="0" i="0" u="none" strike="noStrike" kern="1200" cap="none" spc="0" normalizeH="0" baseline="0" noProof="0" dirty="0" err="1">
                <a:ln>
                  <a:noFill/>
                </a:ln>
                <a:effectLst/>
                <a:uLnTx/>
                <a:uFillTx/>
                <a:cs typeface="Calibri Light"/>
                <a:hlinkClick r:id="rId2">
                  <a:extLst>
                    <a:ext uri="{A12FA001-AC4F-418D-AE19-62706E023703}">
                      <ahyp:hlinkClr xmlns:ahyp="http://schemas.microsoft.com/office/drawing/2018/hyperlinkcolor" val="tx"/>
                    </a:ext>
                  </a:extLst>
                </a:hlinkClick>
              </a:rPr>
              <a:t>fibricheck</a:t>
            </a:r>
            <a:r>
              <a:rPr lang="en-GB" dirty="0">
                <a:cs typeface="Calibri Light"/>
                <a:hlinkClick r:id="rId2">
                  <a:extLst>
                    <a:ext uri="{A12FA001-AC4F-418D-AE19-62706E023703}">
                      <ahyp:hlinkClr xmlns:ahyp="http://schemas.microsoft.com/office/drawing/2018/hyperlinkcolor" val="tx"/>
                    </a:ext>
                  </a:extLst>
                </a:hlinkClick>
              </a:rPr>
              <a:t>.com/</a:t>
            </a:r>
            <a:r>
              <a:rPr lang="en-GB" dirty="0">
                <a:cs typeface="Calibri Light"/>
              </a:rPr>
              <a:t> and ask them to monitor morning and evening for 7 days</a:t>
            </a:r>
            <a:endParaRPr lang="en-US" dirty="0">
              <a:ea typeface="+mn-lt"/>
              <a:cs typeface="+mn-lt"/>
            </a:endParaRPr>
          </a:p>
          <a:p>
            <a:pPr marL="819150" lvl="1" indent="-285750">
              <a:lnSpc>
                <a:spcPct val="90000"/>
              </a:lnSpc>
              <a:spcBef>
                <a:spcPts val="500"/>
              </a:spcBef>
              <a:buFont typeface="Wingdings" panose="05000000000000000000" pitchFamily="2" charset="2"/>
              <a:buChar char="§"/>
              <a:defRPr/>
            </a:pPr>
            <a:r>
              <a:rPr lang="en-GB" dirty="0" err="1">
                <a:cs typeface="Calibri Light"/>
              </a:rPr>
              <a:t>Kardia</a:t>
            </a:r>
            <a:r>
              <a:rPr lang="en-GB" dirty="0">
                <a:cs typeface="Calibri Light"/>
              </a:rPr>
              <a:t> by </a:t>
            </a:r>
            <a:r>
              <a:rPr lang="en-GB" dirty="0" err="1">
                <a:cs typeface="Calibri Light"/>
              </a:rPr>
              <a:t>AliveCor</a:t>
            </a:r>
            <a:r>
              <a:rPr lang="en-GB" dirty="0">
                <a:cs typeface="Calibri Light"/>
              </a:rPr>
              <a:t> (needs smartphone): </a:t>
            </a:r>
            <a:r>
              <a:rPr lang="en-GB" b="1" dirty="0">
                <a:solidFill>
                  <a:srgbClr val="002060"/>
                </a:solidFill>
                <a:cs typeface="Calibri Light"/>
                <a:hlinkClick r:id="rId3">
                  <a:extLst>
                    <a:ext uri="{A12FA001-AC4F-418D-AE19-62706E023703}">
                      <ahyp:hlinkClr xmlns:ahyp="http://schemas.microsoft.com/office/drawing/2018/hyperlinkcolor" val="tx"/>
                    </a:ext>
                  </a:extLst>
                </a:hlinkClick>
              </a:rPr>
              <a:t>www.alivecor.co.uk/kardiamobile</a:t>
            </a:r>
            <a:r>
              <a:rPr lang="en-GB" b="1" dirty="0">
                <a:solidFill>
                  <a:srgbClr val="002060"/>
                </a:solidFill>
                <a:cs typeface="Calibri Light"/>
              </a:rPr>
              <a:t> </a:t>
            </a:r>
            <a:endParaRPr lang="en-GB" b="1" dirty="0">
              <a:solidFill>
                <a:srgbClr val="002060"/>
              </a:solidFill>
              <a:ea typeface="+mn-lt"/>
              <a:cs typeface="+mn-lt"/>
            </a:endParaRPr>
          </a:p>
          <a:p>
            <a:pPr marL="819150" lvl="1" indent="-285750">
              <a:lnSpc>
                <a:spcPct val="90000"/>
              </a:lnSpc>
              <a:spcBef>
                <a:spcPts val="500"/>
              </a:spcBef>
              <a:buFont typeface="Wingdings" panose="05000000000000000000" pitchFamily="2" charset="2"/>
              <a:buChar char="§"/>
              <a:defRPr/>
            </a:pPr>
            <a:r>
              <a:rPr lang="en-GB" dirty="0" err="1">
                <a:cs typeface="Calibri Light"/>
              </a:rPr>
              <a:t>MyDiagnostick</a:t>
            </a:r>
            <a:r>
              <a:rPr lang="en-GB" dirty="0">
                <a:cs typeface="Calibri Light"/>
              </a:rPr>
              <a:t>: </a:t>
            </a:r>
            <a:r>
              <a:rPr lang="en-GB" b="1" dirty="0">
                <a:solidFill>
                  <a:srgbClr val="002060"/>
                </a:solidFill>
                <a:cs typeface="Calibri Light"/>
                <a:hlinkClick r:id="rId4">
                  <a:extLst>
                    <a:ext uri="{A12FA001-AC4F-418D-AE19-62706E023703}">
                      <ahyp:hlinkClr xmlns:ahyp="http://schemas.microsoft.com/office/drawing/2018/hyperlinkcolor" val="tx"/>
                    </a:ext>
                  </a:extLst>
                </a:hlinkClick>
              </a:rPr>
              <a:t>www.mydiagnostick.com/</a:t>
            </a:r>
            <a:r>
              <a:rPr lang="en-GB" b="1" dirty="0">
                <a:solidFill>
                  <a:srgbClr val="002060"/>
                </a:solidFill>
                <a:cs typeface="Calibri Light"/>
              </a:rPr>
              <a:t> </a:t>
            </a:r>
            <a:endParaRPr lang="en-GB" b="1" dirty="0">
              <a:solidFill>
                <a:srgbClr val="002060"/>
              </a:solidFill>
              <a:ea typeface="+mn-lt"/>
              <a:cs typeface="+mn-lt"/>
            </a:endParaRPr>
          </a:p>
          <a:p>
            <a:pPr marL="819150" lvl="1" indent="-285750">
              <a:lnSpc>
                <a:spcPct val="90000"/>
              </a:lnSpc>
              <a:spcBef>
                <a:spcPts val="500"/>
              </a:spcBef>
              <a:buFont typeface="Wingdings" panose="05000000000000000000" pitchFamily="2" charset="2"/>
              <a:buChar char="§"/>
              <a:defRPr/>
            </a:pPr>
            <a:r>
              <a:rPr lang="en-GB" dirty="0" err="1">
                <a:cs typeface="Calibri Light"/>
              </a:rPr>
              <a:t>Zenicor</a:t>
            </a:r>
            <a:r>
              <a:rPr lang="en-GB" dirty="0">
                <a:cs typeface="Calibri Light"/>
              </a:rPr>
              <a:t>: </a:t>
            </a:r>
            <a:r>
              <a:rPr lang="en-GB" b="1" dirty="0">
                <a:solidFill>
                  <a:srgbClr val="002060"/>
                </a:solidFill>
                <a:cs typeface="Calibri Light"/>
                <a:hlinkClick r:id="rId5">
                  <a:extLst>
                    <a:ext uri="{A12FA001-AC4F-418D-AE19-62706E023703}">
                      <ahyp:hlinkClr xmlns:ahyp="http://schemas.microsoft.com/office/drawing/2018/hyperlinkcolor" val="tx"/>
                    </a:ext>
                  </a:extLst>
                </a:hlinkClick>
              </a:rPr>
              <a:t>https://zenicor.com/</a:t>
            </a:r>
            <a:endParaRPr lang="en-GB" b="1" dirty="0">
              <a:solidFill>
                <a:srgbClr val="002060"/>
              </a:solidFill>
              <a:cs typeface="Calibri" panose="020F0502020204030204"/>
            </a:endParaRPr>
          </a:p>
          <a:p>
            <a:pPr marL="271145">
              <a:spcAft>
                <a:spcPts val="600"/>
              </a:spcAft>
              <a:defRPr/>
            </a:pPr>
            <a:endParaRPr lang="en-GB" dirty="0">
              <a:solidFill>
                <a:srgbClr val="000000"/>
              </a:solidFill>
              <a:cs typeface="Calibri Light"/>
            </a:endParaRPr>
          </a:p>
          <a:p>
            <a:pPr marL="271463" indent="-271463">
              <a:spcAft>
                <a:spcPts val="600"/>
              </a:spcAft>
              <a:buFont typeface="Arial"/>
              <a:buChar char="•"/>
              <a:defRPr/>
            </a:pPr>
            <a:r>
              <a:rPr lang="en-GB" dirty="0">
                <a:solidFill>
                  <a:srgbClr val="000000"/>
                </a:solidFill>
                <a:cs typeface="Calibri Light"/>
              </a:rPr>
              <a:t>If AF is confirmed, undertake stroke and bleeding risk assessment and </a:t>
            </a:r>
            <a:r>
              <a:rPr lang="en-GB" dirty="0" err="1">
                <a:solidFill>
                  <a:srgbClr val="000000"/>
                </a:solidFill>
                <a:cs typeface="Calibri Light"/>
              </a:rPr>
              <a:t>anticoagulate</a:t>
            </a:r>
            <a:r>
              <a:rPr lang="en-GB" dirty="0">
                <a:solidFill>
                  <a:srgbClr val="000000"/>
                </a:solidFill>
                <a:cs typeface="Calibri Light"/>
              </a:rPr>
              <a:t> as appropriate.</a:t>
            </a:r>
            <a:endParaRPr lang="en-GB" sz="1800" i="0" u="none" strike="noStrike" kern="1200" cap="none" spc="0" normalizeH="0" baseline="0" noProof="0" dirty="0">
              <a:ln>
                <a:noFill/>
              </a:ln>
              <a:solidFill>
                <a:srgbClr val="000000"/>
              </a:solidFill>
              <a:effectLst/>
              <a:uLnTx/>
              <a:uFillTx/>
              <a:cs typeface="Calibri Light" panose="020F0302020204030204" pitchFamily="34" charset="0"/>
            </a:endParaRPr>
          </a:p>
          <a:p>
            <a:pPr marL="270510">
              <a:spcAft>
                <a:spcPts val="800"/>
              </a:spcAft>
              <a:defRPr/>
            </a:pPr>
            <a:endParaRPr lang="en-GB" b="1" dirty="0">
              <a:solidFill>
                <a:srgbClr val="000000"/>
              </a:solidFill>
              <a:cs typeface="Calibri Light" panose="020F0302020204030204" pitchFamily="34" charset="0"/>
            </a:endParaRPr>
          </a:p>
          <a:p>
            <a:pPr marL="285750" indent="-285750">
              <a:spcAft>
                <a:spcPts val="600"/>
              </a:spcAft>
              <a:buFont typeface="Arial" panose="020B0604020202020204" pitchFamily="34" charset="0"/>
              <a:buChar char="•"/>
              <a:defRPr/>
            </a:pPr>
            <a:r>
              <a:rPr kumimoji="0" lang="en-GB" sz="1800" b="1" i="0" u="none" strike="noStrike" kern="1200" cap="none" spc="0" normalizeH="0" baseline="0" noProof="0" dirty="0">
                <a:ln>
                  <a:noFill/>
                </a:ln>
                <a:solidFill>
                  <a:srgbClr val="000000"/>
                </a:solidFill>
                <a:effectLst/>
                <a:uLnTx/>
                <a:uFillTx/>
                <a:cs typeface="Calibri Light"/>
              </a:rPr>
              <a:t>Please refer to UCLP AF pathway for detailed guidance:</a:t>
            </a:r>
            <a:r>
              <a:rPr lang="en-GB" b="1" dirty="0">
                <a:solidFill>
                  <a:srgbClr val="000000"/>
                </a:solidFill>
                <a:cs typeface="Calibri Light"/>
              </a:rPr>
              <a:t> </a:t>
            </a:r>
          </a:p>
          <a:p>
            <a:pPr marL="271463" marR="0" lvl="0" algn="l" defTabSz="914400" rtl="0" eaLnBrk="1" fontAlgn="auto" latinLnBrk="0" hangingPunct="1">
              <a:lnSpc>
                <a:spcPct val="100000"/>
              </a:lnSpc>
              <a:spcBef>
                <a:spcPts val="0"/>
              </a:spcBef>
              <a:spcAft>
                <a:spcPts val="600"/>
              </a:spcAft>
              <a:buClrTx/>
              <a:buSzTx/>
              <a:tabLst/>
              <a:defRPr/>
            </a:pPr>
            <a:r>
              <a:rPr kumimoji="0" lang="en-GB" sz="1800" b="1" i="0" u="none" strike="noStrike" kern="1200" cap="none" spc="0" normalizeH="0" baseline="0" noProof="0" dirty="0">
                <a:ln>
                  <a:noFill/>
                </a:ln>
                <a:solidFill>
                  <a:srgbClr val="002060"/>
                </a:solidFill>
                <a:effectLst/>
                <a:uLnTx/>
                <a:uFillTx/>
                <a:cs typeface="Calibri Light"/>
                <a:hlinkClick r:id="rId6">
                  <a:extLst>
                    <a:ext uri="{A12FA001-AC4F-418D-AE19-62706E023703}">
                      <ahyp:hlinkClr xmlns:ahyp="http://schemas.microsoft.com/office/drawing/2018/hyperlinkcolor" val="tx"/>
                    </a:ext>
                  </a:extLst>
                </a:hlinkClick>
              </a:rPr>
              <a:t>https://uclpartners.com/our-priorities/cardiovascular/proactive-care/cvd-resources/</a:t>
            </a:r>
            <a:r>
              <a:rPr kumimoji="0" lang="en-GB" sz="1800" b="1" i="0" u="none" strike="noStrike" kern="1200" cap="none" spc="0" normalizeH="0" baseline="0" noProof="0" dirty="0">
                <a:ln>
                  <a:noFill/>
                </a:ln>
                <a:solidFill>
                  <a:srgbClr val="002060"/>
                </a:solidFill>
                <a:effectLst/>
                <a:uLnTx/>
                <a:uFillTx/>
                <a:cs typeface="Calibri Light"/>
              </a:rPr>
              <a:t> </a:t>
            </a:r>
            <a:endParaRPr kumimoji="0" lang="en-GB" sz="1800" b="1" i="0" u="none" strike="noStrike" kern="1200" cap="none" spc="0" normalizeH="0" baseline="0" noProof="0" dirty="0">
              <a:ln>
                <a:noFill/>
              </a:ln>
              <a:solidFill>
                <a:srgbClr val="002060"/>
              </a:solidFill>
              <a:effectLst/>
              <a:uLnTx/>
              <a:uFillTx/>
              <a:cs typeface="Calibri Light" panose="020F0302020204030204" pitchFamily="34" charset="0"/>
            </a:endParaRPr>
          </a:p>
        </p:txBody>
      </p:sp>
    </p:spTree>
    <p:extLst>
      <p:ext uri="{BB962C8B-B14F-4D97-AF65-F5344CB8AC3E}">
        <p14:creationId xmlns:p14="http://schemas.microsoft.com/office/powerpoint/2010/main" val="3530473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2900-DAB1-82BE-E4D2-63E6D295A0CB}"/>
              </a:ext>
            </a:extLst>
          </p:cNvPr>
          <p:cNvSpPr>
            <a:spLocks noGrp="1"/>
          </p:cNvSpPr>
          <p:nvPr>
            <p:ph type="title"/>
          </p:nvPr>
        </p:nvSpPr>
        <p:spPr/>
        <p:txBody>
          <a:bodyPr/>
          <a:lstStyle/>
          <a:p>
            <a:r>
              <a:rPr lang="en-GB" sz="3400" i="0" u="none" strike="noStrike" dirty="0">
                <a:solidFill>
                  <a:srgbClr val="002060"/>
                </a:solidFill>
                <a:effectLst/>
                <a:latin typeface="+mj-lt"/>
              </a:rPr>
              <a:t>Digital Resources</a:t>
            </a:r>
            <a:endParaRPr lang="en-US" sz="3400" dirty="0">
              <a:solidFill>
                <a:srgbClr val="002060"/>
              </a:solidFill>
              <a:latin typeface="+mj-lt"/>
            </a:endParaRPr>
          </a:p>
        </p:txBody>
      </p:sp>
    </p:spTree>
    <p:extLst>
      <p:ext uri="{BB962C8B-B14F-4D97-AF65-F5344CB8AC3E}">
        <p14:creationId xmlns:p14="http://schemas.microsoft.com/office/powerpoint/2010/main" val="2727103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a:xfrm>
            <a:off x="431469" y="118777"/>
            <a:ext cx="11306175" cy="443198"/>
          </a:xfrm>
        </p:spPr>
        <p:txBody>
          <a:bodyPr/>
          <a:lstStyle/>
          <a:p>
            <a:r>
              <a:rPr lang="en-GB" i="0" u="none" strike="noStrike" dirty="0">
                <a:solidFill>
                  <a:srgbClr val="002060"/>
                </a:solidFill>
                <a:effectLst/>
                <a:latin typeface="+mj-lt"/>
              </a:rPr>
              <a:t>Digital Resources to Support Self-Management: Cholesterol</a:t>
            </a:r>
            <a:endParaRPr lang="en-US" dirty="0">
              <a:solidFill>
                <a:srgbClr val="002060"/>
              </a:solidFill>
              <a:latin typeface="+mj-lt"/>
            </a:endParaRPr>
          </a:p>
        </p:txBody>
      </p:sp>
      <p:sp>
        <p:nvSpPr>
          <p:cNvPr id="8" name="Rectangle 7">
            <a:extLst>
              <a:ext uri="{FF2B5EF4-FFF2-40B4-BE49-F238E27FC236}">
                <a16:creationId xmlns:a16="http://schemas.microsoft.com/office/drawing/2014/main" id="{046B5C12-B04A-464E-951A-4769DB2A5F7C}"/>
              </a:ext>
            </a:extLst>
          </p:cNvPr>
          <p:cNvSpPr/>
          <p:nvPr/>
        </p:nvSpPr>
        <p:spPr>
          <a:xfrm>
            <a:off x="431468" y="1127521"/>
            <a:ext cx="11306175" cy="47334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200" b="1" dirty="0">
                <a:solidFill>
                  <a:schemeClr val="tx1"/>
                </a:solidFill>
                <a:ea typeface="+mn-lt"/>
                <a:cs typeface="+mn-lt"/>
              </a:rPr>
              <a:t>Heart UK resources </a:t>
            </a:r>
          </a:p>
          <a:p>
            <a:r>
              <a:rPr lang="en-GB" sz="1200" dirty="0">
                <a:solidFill>
                  <a:schemeClr val="tx1"/>
                </a:solidFill>
                <a:ea typeface="+mn-lt"/>
                <a:cs typeface="+mn-lt"/>
              </a:rPr>
              <a:t> </a:t>
            </a:r>
            <a:r>
              <a:rPr lang="en-GB" sz="1200" b="1" dirty="0">
                <a:solidFill>
                  <a:srgbClr val="002060"/>
                </a:solidFill>
                <a:ea typeface="+mn-lt"/>
                <a:cs typeface="+mn-lt"/>
                <a:hlinkClick r:id="rId2">
                  <a:extLst>
                    <a:ext uri="{A12FA001-AC4F-418D-AE19-62706E023703}">
                      <ahyp:hlinkClr xmlns:ahyp="http://schemas.microsoft.com/office/drawing/2018/hyperlinkcolor" val="tx"/>
                    </a:ext>
                  </a:extLst>
                </a:hlinkClick>
              </a:rPr>
              <a:t>Healthy eating</a:t>
            </a:r>
            <a:r>
              <a:rPr lang="en-GB" sz="1200" b="1" dirty="0">
                <a:solidFill>
                  <a:srgbClr val="002060"/>
                </a:solidFill>
                <a:ea typeface="+mn-lt"/>
                <a:cs typeface="+mn-lt"/>
              </a:rPr>
              <a:t>, </a:t>
            </a:r>
            <a:r>
              <a:rPr lang="en-GB" sz="1200" b="1" dirty="0">
                <a:solidFill>
                  <a:srgbClr val="002060"/>
                </a:solidFill>
                <a:ea typeface="+mn-lt"/>
                <a:cs typeface="+mn-lt"/>
                <a:hlinkClick r:id="rId3">
                  <a:extLst>
                    <a:ext uri="{A12FA001-AC4F-418D-AE19-62706E023703}">
                      <ahyp:hlinkClr xmlns:ahyp="http://schemas.microsoft.com/office/drawing/2018/hyperlinkcolor" val="tx"/>
                    </a:ext>
                  </a:extLst>
                </a:hlinkClick>
              </a:rPr>
              <a:t>blood fats explained</a:t>
            </a:r>
            <a:r>
              <a:rPr lang="en-GB" sz="1200" b="1" dirty="0">
                <a:solidFill>
                  <a:srgbClr val="002060"/>
                </a:solidFill>
                <a:ea typeface="+mn-lt"/>
                <a:cs typeface="+mn-lt"/>
              </a:rPr>
              <a:t>, </a:t>
            </a:r>
            <a:r>
              <a:rPr lang="en-GB" sz="1200" b="1" dirty="0">
                <a:solidFill>
                  <a:srgbClr val="002060"/>
                </a:solidFill>
                <a:ea typeface="+mn-lt"/>
                <a:cs typeface="+mn-lt"/>
                <a:hlinkClick r:id="rId4">
                  <a:extLst>
                    <a:ext uri="{A12FA001-AC4F-418D-AE19-62706E023703}">
                      <ahyp:hlinkClr xmlns:ahyp="http://schemas.microsoft.com/office/drawing/2018/hyperlinkcolor" val="tx"/>
                    </a:ext>
                  </a:extLst>
                </a:hlinkClick>
              </a:rPr>
              <a:t>understanding cholesterol</a:t>
            </a:r>
            <a:r>
              <a:rPr lang="en-GB" sz="1200" dirty="0">
                <a:solidFill>
                  <a:srgbClr val="1E72C7"/>
                </a:solidFill>
                <a:ea typeface="+mn-lt"/>
                <a:cs typeface="+mn-lt"/>
              </a:rPr>
              <a:t>, </a:t>
            </a:r>
            <a:r>
              <a:rPr lang="en-GB" sz="1200" dirty="0">
                <a:solidFill>
                  <a:schemeClr val="tx1"/>
                </a:solidFill>
                <a:ea typeface="+mn-lt"/>
                <a:cs typeface="+mn-lt"/>
              </a:rPr>
              <a:t>and </a:t>
            </a:r>
            <a:r>
              <a:rPr lang="en-GB" sz="1200" b="1" dirty="0">
                <a:solidFill>
                  <a:srgbClr val="002060"/>
                </a:solidFill>
                <a:ea typeface="+mn-lt"/>
                <a:cs typeface="+mn-lt"/>
                <a:hlinkClick r:id="rId5">
                  <a:extLst>
                    <a:ext uri="{A12FA001-AC4F-418D-AE19-62706E023703}">
                      <ahyp:hlinkClr xmlns:ahyp="http://schemas.microsoft.com/office/drawing/2018/hyperlinkcolor" val="tx"/>
                    </a:ext>
                  </a:extLst>
                </a:hlinkClick>
              </a:rPr>
              <a:t>Familial Hypercholesterolemia</a:t>
            </a:r>
            <a:r>
              <a:rPr lang="en-GB" sz="1200" b="1" dirty="0">
                <a:solidFill>
                  <a:srgbClr val="002060"/>
                </a:solidFill>
                <a:ea typeface="+mn-lt"/>
                <a:cs typeface="+mn-lt"/>
              </a:rPr>
              <a:t> </a:t>
            </a:r>
            <a:endParaRPr lang="en-US" sz="1200" b="1" dirty="0">
              <a:solidFill>
                <a:srgbClr val="002060"/>
              </a:solidFill>
              <a:ea typeface="+mn-lt"/>
              <a:cs typeface="+mn-lt"/>
            </a:endParaRPr>
          </a:p>
          <a:p>
            <a:pPr marL="285750" indent="-285750">
              <a:buFont typeface="Arial,Sans-Serif" panose="020B0604020202020204" pitchFamily="34" charset="0"/>
              <a:buChar char="•"/>
            </a:pPr>
            <a:endParaRPr lang="en-GB" sz="1200" dirty="0">
              <a:ea typeface="+mn-lt"/>
              <a:cs typeface="+mn-lt"/>
            </a:endParaRPr>
          </a:p>
          <a:p>
            <a:r>
              <a:rPr lang="en-GB" sz="1200" b="1" dirty="0">
                <a:solidFill>
                  <a:schemeClr val="tx1"/>
                </a:solidFill>
                <a:ea typeface="+mn-lt"/>
                <a:cs typeface="+mn-lt"/>
              </a:rPr>
              <a:t>British Heart Foundation resources - </a:t>
            </a:r>
            <a:r>
              <a:rPr lang="en-GB" sz="1200" b="1" dirty="0">
                <a:solidFill>
                  <a:srgbClr val="002060"/>
                </a:solidFill>
                <a:cs typeface="Calibri"/>
                <a:hlinkClick r:id="rId6">
                  <a:extLst>
                    <a:ext uri="{A12FA001-AC4F-418D-AE19-62706E023703}">
                      <ahyp:hlinkClr xmlns:ahyp="http://schemas.microsoft.com/office/drawing/2018/hyperlinkcolor" val="tx"/>
                    </a:ext>
                  </a:extLst>
                </a:hlinkClick>
              </a:rPr>
              <a:t>Understanding Cholesterol</a:t>
            </a:r>
            <a:endParaRPr lang="en-US" sz="1200" b="1" dirty="0">
              <a:solidFill>
                <a:srgbClr val="002060"/>
              </a:solidFill>
              <a:ea typeface="+mn-lt"/>
              <a:cs typeface="+mn-lt"/>
            </a:endParaRPr>
          </a:p>
          <a:p>
            <a:pPr marL="285750" indent="-285750">
              <a:buFont typeface="Arial" panose="020B0604020202020204" pitchFamily="34" charset="0"/>
              <a:buChar char="•"/>
            </a:pPr>
            <a:endParaRPr lang="en-GB" sz="1200" b="1" dirty="0">
              <a:solidFill>
                <a:srgbClr val="000000"/>
              </a:solidFill>
              <a:ea typeface="+mn-lt"/>
              <a:cs typeface="+mn-lt"/>
            </a:endParaRPr>
          </a:p>
          <a:p>
            <a:r>
              <a:rPr lang="en-GB" sz="1200" b="1" dirty="0">
                <a:solidFill>
                  <a:schemeClr val="tx1"/>
                </a:solidFill>
              </a:rPr>
              <a:t>Diet</a:t>
            </a:r>
            <a:r>
              <a:rPr lang="en-GB" sz="1200" dirty="0">
                <a:ea typeface="+mn-lt"/>
                <a:cs typeface="+mn-lt"/>
              </a:rPr>
              <a:t>https://www.heartuk.org.uk/downloads/health-professionals/publications/blood-fats-explained.pdf</a:t>
            </a:r>
            <a:endParaRPr lang="en-GB" sz="1200" dirty="0">
              <a:solidFill>
                <a:schemeClr val="tx1"/>
              </a:solidFill>
              <a:cs typeface="Calibri"/>
            </a:endParaRPr>
          </a:p>
          <a:p>
            <a:pPr lvl="0"/>
            <a:r>
              <a:rPr lang="en-GB" sz="1200" dirty="0">
                <a:solidFill>
                  <a:schemeClr val="tx1"/>
                </a:solidFill>
              </a:rPr>
              <a:t>Providing</a:t>
            </a:r>
            <a:r>
              <a:rPr lang="en-US" sz="1200" dirty="0">
                <a:solidFill>
                  <a:schemeClr val="tx1"/>
                </a:solidFill>
              </a:rPr>
              <a:t> information on healthy eating from the </a:t>
            </a:r>
            <a:r>
              <a:rPr lang="en-US" sz="1200" b="1" dirty="0">
                <a:solidFill>
                  <a:srgbClr val="002060"/>
                </a:solidFill>
                <a:hlinkClick r:id="rId7">
                  <a:extLst>
                    <a:ext uri="{A12FA001-AC4F-418D-AE19-62706E023703}">
                      <ahyp:hlinkClr xmlns:ahyp="http://schemas.microsoft.com/office/drawing/2018/hyperlinkcolor" val="tx"/>
                    </a:ext>
                  </a:extLst>
                </a:hlinkClick>
              </a:rPr>
              <a:t>NHS website</a:t>
            </a:r>
            <a:endParaRPr lang="en-US" sz="1200" b="1" dirty="0">
              <a:solidFill>
                <a:srgbClr val="002060"/>
              </a:solidFill>
            </a:endParaRPr>
          </a:p>
          <a:p>
            <a:pPr lvl="0"/>
            <a:r>
              <a:rPr lang="en-US" sz="1200" dirty="0">
                <a:solidFill>
                  <a:schemeClr val="tx1"/>
                </a:solidFill>
              </a:rPr>
              <a:t>Advice and guidance on losing weight including useful apps and healthy recipes on the </a:t>
            </a:r>
            <a:r>
              <a:rPr lang="en-US" sz="1200" dirty="0">
                <a:solidFill>
                  <a:srgbClr val="A3CD38"/>
                </a:solidFill>
                <a:hlinkClick r:id="rId8">
                  <a:extLst>
                    <a:ext uri="{A12FA001-AC4F-418D-AE19-62706E023703}">
                      <ahyp:hlinkClr xmlns:ahyp="http://schemas.microsoft.com/office/drawing/2018/hyperlinkcolor" val="tx"/>
                    </a:ext>
                  </a:extLst>
                </a:hlinkClick>
              </a:rPr>
              <a:t>‘</a:t>
            </a:r>
            <a:r>
              <a:rPr lang="en-US" sz="1200" b="1" dirty="0">
                <a:solidFill>
                  <a:srgbClr val="002060"/>
                </a:solidFill>
                <a:hlinkClick r:id="rId8">
                  <a:extLst>
                    <a:ext uri="{A12FA001-AC4F-418D-AE19-62706E023703}">
                      <ahyp:hlinkClr xmlns:ahyp="http://schemas.microsoft.com/office/drawing/2018/hyperlinkcolor" val="tx"/>
                    </a:ext>
                  </a:extLst>
                </a:hlinkClick>
              </a:rPr>
              <a:t>Better Health’ website</a:t>
            </a:r>
            <a:endParaRPr lang="en-GB" sz="1200" b="1" dirty="0">
              <a:solidFill>
                <a:srgbClr val="002060"/>
              </a:solidFill>
            </a:endParaRPr>
          </a:p>
          <a:p>
            <a:r>
              <a:rPr lang="en-GB" sz="1200" b="1" dirty="0">
                <a:solidFill>
                  <a:srgbClr val="002060"/>
                </a:solidFill>
                <a:hlinkClick r:id="rId9">
                  <a:extLst>
                    <a:ext uri="{A12FA001-AC4F-418D-AE19-62706E023703}">
                      <ahyp:hlinkClr xmlns:ahyp="http://schemas.microsoft.com/office/drawing/2018/hyperlinkcolor" val="tx"/>
                    </a:ext>
                  </a:extLst>
                </a:hlinkClick>
              </a:rPr>
              <a:t>NHS advice on lowering cholesterol levels</a:t>
            </a:r>
            <a:r>
              <a:rPr lang="en-GB" sz="1200" b="1" dirty="0">
                <a:solidFill>
                  <a:srgbClr val="002060"/>
                </a:solidFill>
              </a:rPr>
              <a:t> &amp; </a:t>
            </a:r>
            <a:r>
              <a:rPr lang="en-GB" sz="1200" b="1" dirty="0">
                <a:solidFill>
                  <a:srgbClr val="002060"/>
                </a:solidFill>
                <a:hlinkClick r:id="rId10">
                  <a:extLst>
                    <a:ext uri="{A12FA001-AC4F-418D-AE19-62706E023703}">
                      <ahyp:hlinkClr xmlns:ahyp="http://schemas.microsoft.com/office/drawing/2018/hyperlinkcolor" val="tx"/>
                    </a:ext>
                  </a:extLst>
                </a:hlinkClick>
              </a:rPr>
              <a:t>what is cholesterol and how do I lower it?</a:t>
            </a:r>
            <a:endParaRPr lang="en-GB" sz="1200" b="1" dirty="0">
              <a:solidFill>
                <a:srgbClr val="002060"/>
              </a:solidFill>
            </a:endParaRPr>
          </a:p>
          <a:p>
            <a:endParaRPr lang="en-GB" sz="1200" dirty="0">
              <a:solidFill>
                <a:schemeClr val="tx1"/>
              </a:solidFill>
              <a:cs typeface="Calibri"/>
            </a:endParaRPr>
          </a:p>
          <a:p>
            <a:r>
              <a:rPr lang="en-GB" sz="1200" b="1" dirty="0">
                <a:solidFill>
                  <a:schemeClr val="tx1"/>
                </a:solidFill>
                <a:cs typeface="Calibri"/>
              </a:rPr>
              <a:t>Smoking cessation</a:t>
            </a:r>
            <a:r>
              <a:rPr lang="en-GB" sz="1200" b="1" dirty="0">
                <a:solidFill>
                  <a:schemeClr val="tx1"/>
                </a:solidFill>
                <a:ea typeface="+mn-lt"/>
                <a:cs typeface="+mn-lt"/>
              </a:rPr>
              <a:t>: </a:t>
            </a:r>
            <a:r>
              <a:rPr lang="en-GB" sz="1200" b="1" dirty="0">
                <a:solidFill>
                  <a:srgbClr val="002060"/>
                </a:solidFill>
                <a:cs typeface="Calibri"/>
                <a:hlinkClick r:id="rId11">
                  <a:extLst>
                    <a:ext uri="{A12FA001-AC4F-418D-AE19-62706E023703}">
                      <ahyp:hlinkClr xmlns:ahyp="http://schemas.microsoft.com/office/drawing/2018/hyperlinkcolor" val="tx"/>
                    </a:ext>
                  </a:extLst>
                </a:hlinkClick>
              </a:rPr>
              <a:t>NHS support</a:t>
            </a:r>
            <a:r>
              <a:rPr lang="en-GB" sz="1200" b="1" dirty="0">
                <a:solidFill>
                  <a:srgbClr val="002060"/>
                </a:solidFill>
                <a:cs typeface="Calibri"/>
              </a:rPr>
              <a:t> </a:t>
            </a:r>
            <a:r>
              <a:rPr lang="en-GB" sz="1200" dirty="0">
                <a:solidFill>
                  <a:schemeClr val="tx1"/>
                </a:solidFill>
                <a:cs typeface="Calibri"/>
              </a:rPr>
              <a:t>offers stop smoking aids, tools and practical tips</a:t>
            </a:r>
          </a:p>
          <a:p>
            <a:endParaRPr lang="en-GB" sz="1200" b="1" dirty="0">
              <a:solidFill>
                <a:schemeClr val="tx1"/>
              </a:solidFill>
            </a:endParaRPr>
          </a:p>
          <a:p>
            <a:r>
              <a:rPr lang="en-GB" sz="1200" b="1" dirty="0">
                <a:solidFill>
                  <a:schemeClr val="tx1"/>
                </a:solidFill>
              </a:rPr>
              <a:t>Exercise</a:t>
            </a:r>
            <a:endParaRPr lang="en-US" sz="1200" dirty="0">
              <a:solidFill>
                <a:schemeClr val="tx1"/>
              </a:solidFill>
            </a:endParaRPr>
          </a:p>
          <a:p>
            <a:pPr lvl="0"/>
            <a:r>
              <a:rPr lang="en-US" sz="1200" dirty="0">
                <a:solidFill>
                  <a:schemeClr val="tx1"/>
                </a:solidFill>
              </a:rPr>
              <a:t>NHS </a:t>
            </a:r>
            <a:r>
              <a:rPr lang="en-US" sz="1200" dirty="0">
                <a:solidFill>
                  <a:srgbClr val="A3CD38"/>
                </a:solidFill>
                <a:hlinkClick r:id="rId12">
                  <a:extLst>
                    <a:ext uri="{A12FA001-AC4F-418D-AE19-62706E023703}">
                      <ahyp:hlinkClr xmlns:ahyp="http://schemas.microsoft.com/office/drawing/2018/hyperlinkcolor" val="tx"/>
                    </a:ext>
                  </a:extLst>
                </a:hlinkClick>
              </a:rPr>
              <a:t>‘</a:t>
            </a:r>
            <a:r>
              <a:rPr lang="en-US" sz="1200" b="1" dirty="0">
                <a:solidFill>
                  <a:srgbClr val="002060"/>
                </a:solidFill>
                <a:hlinkClick r:id="rId12">
                  <a:extLst>
                    <a:ext uri="{A12FA001-AC4F-418D-AE19-62706E023703}">
                      <ahyp:hlinkClr xmlns:ahyp="http://schemas.microsoft.com/office/drawing/2018/hyperlinkcolor" val="tx"/>
                    </a:ext>
                  </a:extLst>
                </a:hlinkClick>
              </a:rPr>
              <a:t>Better Health’</a:t>
            </a:r>
            <a:endParaRPr lang="en-US" sz="1200" b="1" dirty="0">
              <a:solidFill>
                <a:srgbClr val="002060"/>
              </a:solidFill>
            </a:endParaRPr>
          </a:p>
          <a:p>
            <a:pPr lvl="0"/>
            <a:r>
              <a:rPr lang="en-US" sz="1200" b="1" dirty="0">
                <a:solidFill>
                  <a:srgbClr val="002060"/>
                </a:solidFill>
                <a:hlinkClick r:id="rId13">
                  <a:extLst>
                    <a:ext uri="{A12FA001-AC4F-418D-AE19-62706E023703}">
                      <ahyp:hlinkClr xmlns:ahyp="http://schemas.microsoft.com/office/drawing/2018/hyperlinkcolor" val="tx"/>
                    </a:ext>
                  </a:extLst>
                </a:hlinkClick>
              </a:rPr>
              <a:t>Getting active around the home</a:t>
            </a:r>
            <a:r>
              <a:rPr lang="en-US" sz="1200" b="1" dirty="0">
                <a:solidFill>
                  <a:srgbClr val="002060"/>
                </a:solidFill>
              </a:rPr>
              <a:t>: </a:t>
            </a:r>
            <a:r>
              <a:rPr lang="en-US" sz="1200" dirty="0">
                <a:solidFill>
                  <a:schemeClr val="tx1"/>
                </a:solidFill>
              </a:rPr>
              <a:t>tips, advice and guidance on how to keep or get active in and around the home from Sport England</a:t>
            </a:r>
            <a:endParaRPr lang="en-US" sz="1200" dirty="0">
              <a:solidFill>
                <a:schemeClr val="tx1"/>
              </a:solidFill>
              <a:cs typeface="Calibri"/>
            </a:endParaRPr>
          </a:p>
          <a:p>
            <a:pPr lvl="0"/>
            <a:r>
              <a:rPr lang="en-US" sz="1200" b="1" dirty="0">
                <a:solidFill>
                  <a:srgbClr val="002060"/>
                </a:solidFill>
                <a:hlinkClick r:id="rId14">
                  <a:extLst>
                    <a:ext uri="{A12FA001-AC4F-418D-AE19-62706E023703}">
                      <ahyp:hlinkClr xmlns:ahyp="http://schemas.microsoft.com/office/drawing/2018/hyperlinkcolor" val="tx"/>
                    </a:ext>
                  </a:extLst>
                </a:hlinkClick>
              </a:rPr>
              <a:t>Dance to health</a:t>
            </a:r>
            <a:r>
              <a:rPr lang="en-US" sz="1200" b="1" dirty="0">
                <a:solidFill>
                  <a:srgbClr val="002060"/>
                </a:solidFill>
              </a:rPr>
              <a:t>: </a:t>
            </a:r>
            <a:r>
              <a:rPr lang="en-US" sz="1200" dirty="0">
                <a:solidFill>
                  <a:schemeClr val="tx1"/>
                </a:solidFill>
              </a:rPr>
              <a:t>Online dance </a:t>
            </a:r>
            <a:r>
              <a:rPr lang="en-GB" sz="1200" dirty="0">
                <a:solidFill>
                  <a:schemeClr val="tx1"/>
                </a:solidFill>
              </a:rPr>
              <a:t>programme</a:t>
            </a:r>
            <a:r>
              <a:rPr lang="en-US" sz="1200" dirty="0">
                <a:solidFill>
                  <a:schemeClr val="tx1"/>
                </a:solidFill>
              </a:rPr>
              <a:t> especially tailored to p</a:t>
            </a:r>
            <a:r>
              <a:rPr lang="en-GB" sz="1200" dirty="0" err="1">
                <a:solidFill>
                  <a:schemeClr val="tx1"/>
                </a:solidFill>
              </a:rPr>
              <a:t>eople</a:t>
            </a:r>
            <a:r>
              <a:rPr lang="en-GB" sz="1200" dirty="0">
                <a:solidFill>
                  <a:schemeClr val="tx1"/>
                </a:solidFill>
              </a:rPr>
              <a:t> over 55 years old</a:t>
            </a:r>
          </a:p>
          <a:p>
            <a:r>
              <a:rPr lang="en-GB" sz="1200" b="1" dirty="0">
                <a:solidFill>
                  <a:srgbClr val="002060"/>
                </a:solidFill>
                <a:cs typeface="Calibri"/>
                <a:hlinkClick r:id="rId15">
                  <a:extLst>
                    <a:ext uri="{A12FA001-AC4F-418D-AE19-62706E023703}">
                      <ahyp:hlinkClr xmlns:ahyp="http://schemas.microsoft.com/office/drawing/2018/hyperlinkcolor" val="tx"/>
                    </a:ext>
                  </a:extLst>
                </a:hlinkClick>
              </a:rPr>
              <a:t>https://richmondgroupofcharities.org.uk/physical-activity-long-term-health-conditions-resource-packs</a:t>
            </a:r>
            <a:r>
              <a:rPr lang="en-GB" sz="1200" dirty="0">
                <a:solidFill>
                  <a:schemeClr val="tx1"/>
                </a:solidFill>
                <a:cs typeface="Calibri"/>
              </a:rPr>
              <a:t>: Physical activity videos and information</a:t>
            </a:r>
          </a:p>
          <a:p>
            <a:pPr lvl="0"/>
            <a:endParaRPr lang="en-GB" sz="1200" dirty="0">
              <a:solidFill>
                <a:schemeClr val="tx1"/>
              </a:solidFill>
              <a:cs typeface="Calibri"/>
            </a:endParaRPr>
          </a:p>
          <a:p>
            <a:r>
              <a:rPr lang="en-GB" sz="1200" b="1" dirty="0">
                <a:solidFill>
                  <a:schemeClr val="tx1"/>
                </a:solidFill>
                <a:cs typeface="Calibri"/>
              </a:rPr>
              <a:t>Alcohol</a:t>
            </a:r>
          </a:p>
          <a:p>
            <a:r>
              <a:rPr lang="en-GB" sz="1200" b="1" dirty="0">
                <a:solidFill>
                  <a:srgbClr val="002060"/>
                </a:solidFill>
                <a:ea typeface="+mn-lt"/>
                <a:cs typeface="+mn-lt"/>
                <a:hlinkClick r:id="rId16">
                  <a:extLst>
                    <a:ext uri="{A12FA001-AC4F-418D-AE19-62706E023703}">
                      <ahyp:hlinkClr xmlns:ahyp="http://schemas.microsoft.com/office/drawing/2018/hyperlinkcolor" val="tx"/>
                    </a:ext>
                  </a:extLst>
                </a:hlinkClick>
              </a:rPr>
              <a:t>Heart UK alcohol guidance </a:t>
            </a:r>
            <a:endParaRPr lang="en-GB" sz="1200" b="1" dirty="0">
              <a:solidFill>
                <a:srgbClr val="002060"/>
              </a:solidFill>
              <a:ea typeface="+mn-lt"/>
              <a:cs typeface="+mn-lt"/>
            </a:endParaRPr>
          </a:p>
          <a:p>
            <a:r>
              <a:rPr lang="en-GB" sz="1200" b="1" dirty="0">
                <a:solidFill>
                  <a:srgbClr val="002060"/>
                </a:solidFill>
                <a:ea typeface="+mn-lt"/>
                <a:cs typeface="+mn-lt"/>
                <a:hlinkClick r:id="rId17">
                  <a:extLst>
                    <a:ext uri="{A12FA001-AC4F-418D-AE19-62706E023703}">
                      <ahyp:hlinkClr xmlns:ahyp="http://schemas.microsoft.com/office/drawing/2018/hyperlinkcolor" val="tx"/>
                    </a:ext>
                  </a:extLst>
                </a:hlinkClick>
              </a:rPr>
              <a:t>NHS Drink Less guidance</a:t>
            </a:r>
            <a:endParaRPr lang="en-GB" sz="1200" b="1" dirty="0">
              <a:solidFill>
                <a:srgbClr val="002060"/>
              </a:solidFill>
              <a:cs typeface="Calibri"/>
            </a:endParaRPr>
          </a:p>
          <a:p>
            <a:pPr marL="285750" indent="-285750">
              <a:buFont typeface="Arial"/>
              <a:buChar char="•"/>
            </a:pPr>
            <a:endParaRPr lang="en-GB" sz="1200" b="1" dirty="0">
              <a:solidFill>
                <a:schemeClr val="tx1"/>
              </a:solidFill>
            </a:endParaRPr>
          </a:p>
          <a:p>
            <a:r>
              <a:rPr lang="en-GB" sz="1200" b="1" dirty="0">
                <a:solidFill>
                  <a:schemeClr val="tx1"/>
                </a:solidFill>
              </a:rPr>
              <a:t>Mental Health</a:t>
            </a:r>
            <a:r>
              <a:rPr lang="en-GB" sz="1200" b="1" dirty="0">
                <a:solidFill>
                  <a:schemeClr val="tx1"/>
                </a:solidFill>
                <a:cs typeface="Calibri"/>
              </a:rPr>
              <a:t> - </a:t>
            </a:r>
            <a:r>
              <a:rPr lang="en-GB" sz="1200" dirty="0">
                <a:solidFill>
                  <a:schemeClr val="tx1"/>
                </a:solidFill>
              </a:rPr>
              <a:t>Tips and suggestions for looking after your </a:t>
            </a:r>
            <a:r>
              <a:rPr lang="en-GB" sz="1200" b="1" dirty="0">
                <a:solidFill>
                  <a:srgbClr val="002060"/>
                </a:solidFill>
                <a:hlinkClick r:id="rId18">
                  <a:extLst>
                    <a:ext uri="{A12FA001-AC4F-418D-AE19-62706E023703}">
                      <ahyp:hlinkClr xmlns:ahyp="http://schemas.microsoft.com/office/drawing/2018/hyperlinkcolor" val="tx"/>
                    </a:ext>
                  </a:extLst>
                </a:hlinkClick>
              </a:rPr>
              <a:t>mental health </a:t>
            </a:r>
            <a:endParaRPr lang="en-GB" sz="1200" b="1" dirty="0">
              <a:solidFill>
                <a:srgbClr val="002060"/>
              </a:solidFill>
              <a:cs typeface="Calibri"/>
            </a:endParaRPr>
          </a:p>
          <a:p>
            <a:pPr lvl="0"/>
            <a:endParaRPr lang="en-GB" sz="1200" dirty="0">
              <a:solidFill>
                <a:schemeClr val="tx1"/>
              </a:solidFill>
            </a:endParaRPr>
          </a:p>
          <a:p>
            <a:r>
              <a:rPr lang="en-GB" sz="1200" b="1" dirty="0">
                <a:solidFill>
                  <a:schemeClr val="tx1"/>
                </a:solidFill>
              </a:rPr>
              <a:t>Peer support</a:t>
            </a:r>
            <a:r>
              <a:rPr lang="en-GB" sz="1200" b="1" dirty="0">
                <a:solidFill>
                  <a:schemeClr val="tx1"/>
                </a:solidFill>
                <a:cs typeface="Calibri"/>
              </a:rPr>
              <a:t> - </a:t>
            </a:r>
            <a:r>
              <a:rPr lang="en-GB" sz="1200" b="1" dirty="0">
                <a:solidFill>
                  <a:srgbClr val="002060"/>
                </a:solidFill>
                <a:hlinkClick r:id="rId19">
                  <a:extLst>
                    <a:ext uri="{A12FA001-AC4F-418D-AE19-62706E023703}">
                      <ahyp:hlinkClr xmlns:ahyp="http://schemas.microsoft.com/office/drawing/2018/hyperlinkcolor" val="tx"/>
                    </a:ext>
                  </a:extLst>
                </a:hlinkClick>
              </a:rPr>
              <a:t>Communities of people living with high cholesterol</a:t>
            </a:r>
            <a:r>
              <a:rPr lang="en-GB" sz="1200" b="1" dirty="0">
                <a:solidFill>
                  <a:srgbClr val="002060"/>
                </a:solidFill>
              </a:rPr>
              <a:t> </a:t>
            </a:r>
            <a:endParaRPr lang="en-GB" sz="1200" b="1" dirty="0">
              <a:solidFill>
                <a:srgbClr val="002060"/>
              </a:solidFill>
              <a:cs typeface="Calibri"/>
            </a:endParaRPr>
          </a:p>
          <a:p>
            <a:endParaRPr lang="en-GB" sz="1400" dirty="0">
              <a:solidFill>
                <a:schemeClr val="tx1"/>
              </a:solidFill>
              <a:cs typeface="Calibri"/>
            </a:endParaRPr>
          </a:p>
          <a:p>
            <a:endParaRPr lang="en-GB" sz="1400" dirty="0">
              <a:solidFill>
                <a:schemeClr val="tx1"/>
              </a:solidFill>
              <a:cs typeface="Calibri"/>
            </a:endParaRPr>
          </a:p>
        </p:txBody>
      </p:sp>
    </p:spTree>
    <p:extLst>
      <p:ext uri="{BB962C8B-B14F-4D97-AF65-F5344CB8AC3E}">
        <p14:creationId xmlns:p14="http://schemas.microsoft.com/office/powerpoint/2010/main" val="140403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a:xfrm>
            <a:off x="442913" y="105737"/>
            <a:ext cx="11306175" cy="443198"/>
          </a:xfrm>
        </p:spPr>
        <p:txBody>
          <a:bodyPr/>
          <a:lstStyle/>
          <a:p>
            <a:r>
              <a:rPr lang="en-GB" i="0" u="none" strike="noStrike" dirty="0">
                <a:solidFill>
                  <a:srgbClr val="002060"/>
                </a:solidFill>
                <a:effectLst/>
                <a:latin typeface="+mj-lt"/>
              </a:rPr>
              <a:t>Proactive Care Frameworks: </a:t>
            </a:r>
            <a:br>
              <a:rPr lang="en-GB" i="0" u="none" strike="noStrike" dirty="0">
                <a:solidFill>
                  <a:srgbClr val="002060"/>
                </a:solidFill>
                <a:effectLst/>
                <a:latin typeface="+mj-lt"/>
              </a:rPr>
            </a:br>
            <a:r>
              <a:rPr lang="en-GB" i="0" u="none" strike="noStrike" dirty="0">
                <a:solidFill>
                  <a:srgbClr val="002060"/>
                </a:solidFill>
                <a:effectLst/>
                <a:latin typeface="+mj-lt"/>
              </a:rPr>
              <a:t>Implementation &amp; Support Package</a:t>
            </a:r>
            <a:endParaRPr lang="en-US" dirty="0">
              <a:solidFill>
                <a:srgbClr val="002060"/>
              </a:solidFill>
              <a:latin typeface="+mj-lt"/>
            </a:endParaRPr>
          </a:p>
        </p:txBody>
      </p:sp>
      <p:sp>
        <p:nvSpPr>
          <p:cNvPr id="8" name="Title 6">
            <a:extLst>
              <a:ext uri="{FF2B5EF4-FFF2-40B4-BE49-F238E27FC236}">
                <a16:creationId xmlns:a16="http://schemas.microsoft.com/office/drawing/2014/main" id="{E8656161-F6DE-4AB5-A0A7-5AAA02668F87}"/>
              </a:ext>
            </a:extLst>
          </p:cNvPr>
          <p:cNvSpPr>
            <a:spLocks noGrp="1"/>
          </p:cNvSpPr>
          <p:nvPr/>
        </p:nvSpPr>
        <p:spPr>
          <a:xfrm>
            <a:off x="393576" y="1137473"/>
            <a:ext cx="11572725" cy="14222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0" i="0" kern="1200">
                <a:solidFill>
                  <a:srgbClr val="42B6E6"/>
                </a:solidFill>
                <a:latin typeface="+mj-lt"/>
                <a:ea typeface="+mj-ea"/>
                <a:cs typeface="Calibri Light" panose="020F0302020204030204" pitchFamily="34" charset="0"/>
              </a:defRPr>
            </a:lvl1pPr>
          </a:lstStyle>
          <a:p>
            <a:r>
              <a:rPr lang="en-GB" sz="1600" dirty="0">
                <a:solidFill>
                  <a:schemeClr val="tx1"/>
                </a:solidFill>
                <a:latin typeface="Calibri" panose="020F0502020204030204" pitchFamily="34" charset="0"/>
                <a:cs typeface="Calibri" panose="020F0502020204030204" pitchFamily="34" charset="0"/>
              </a:rPr>
              <a:t>Implementation Support is critical to enable sustainable and consistent spread.  UCLPartners has developed a support package for the Integrated Care Systems within our geography covering the following components.  The resources below can be accessed via the UCLP website: </a:t>
            </a:r>
            <a:r>
              <a:rPr lang="en-GB" sz="1600" b="1" dirty="0">
                <a:solidFill>
                  <a:srgbClr val="00206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Proactive care frameworks – </a:t>
            </a:r>
            <a:r>
              <a:rPr lang="en-GB" sz="1600" b="1" dirty="0" err="1">
                <a:solidFill>
                  <a:srgbClr val="00206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UCLPartners</a:t>
            </a:r>
            <a:r>
              <a:rPr lang="en-GB" sz="1600" dirty="0">
                <a:solidFill>
                  <a:srgbClr val="002060"/>
                </a:solidFill>
                <a:latin typeface="Calibri" panose="020F0502020204030204" pitchFamily="34" charset="0"/>
                <a:cs typeface="Calibri" panose="020F0502020204030204" pitchFamily="34" charset="0"/>
              </a:rPr>
              <a:t>.   </a:t>
            </a:r>
            <a:br>
              <a:rPr lang="en-GB" sz="1600" b="1" dirty="0">
                <a:solidFill>
                  <a:schemeClr val="tx1"/>
                </a:solidFill>
                <a:latin typeface="Calibri" panose="020F0502020204030204" pitchFamily="34" charset="0"/>
                <a:cs typeface="Calibri" panose="020F0502020204030204" pitchFamily="34" charset="0"/>
              </a:rPr>
            </a:br>
            <a:br>
              <a:rPr lang="en-GB" sz="1600" b="1" dirty="0">
                <a:solidFill>
                  <a:schemeClr val="tx1"/>
                </a:solidFill>
                <a:latin typeface="Calibri" panose="020F0502020204030204" pitchFamily="34" charset="0"/>
                <a:cs typeface="Calibri" panose="020F0502020204030204" pitchFamily="34" charset="0"/>
              </a:rPr>
            </a:br>
            <a:r>
              <a:rPr lang="en-GB" sz="1600" dirty="0" err="1">
                <a:solidFill>
                  <a:schemeClr val="tx1"/>
                </a:solidFill>
                <a:latin typeface="Calibri" panose="020F0502020204030204" pitchFamily="34" charset="0"/>
                <a:cs typeface="Calibri" panose="020F0502020204030204" pitchFamily="34" charset="0"/>
              </a:rPr>
              <a:t>UCLPartners</a:t>
            </a:r>
            <a:r>
              <a:rPr lang="en-GB" sz="1600" dirty="0">
                <a:solidFill>
                  <a:schemeClr val="tx1"/>
                </a:solidFill>
                <a:latin typeface="Calibri" panose="020F0502020204030204" pitchFamily="34" charset="0"/>
                <a:cs typeface="Calibri" panose="020F0502020204030204" pitchFamily="34" charset="0"/>
              </a:rPr>
              <a:t> is one of 15 </a:t>
            </a:r>
            <a:r>
              <a:rPr lang="en-GB" sz="1600" b="1" dirty="0">
                <a:solidFill>
                  <a:srgbClr val="00206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Health Innovation Networks </a:t>
            </a:r>
            <a:r>
              <a:rPr lang="en-GB" sz="1600" dirty="0">
                <a:solidFill>
                  <a:schemeClr val="tx1"/>
                </a:solidFill>
                <a:latin typeface="Calibri" panose="020F0502020204030204" pitchFamily="34" charset="0"/>
                <a:cs typeface="Calibri" panose="020F0502020204030204" pitchFamily="34" charset="0"/>
              </a:rPr>
              <a:t>(HINs) across England and all 15 have a priority around CVD.  Please reach out to your local HIN to understand what support they might be able to provide.  Please note each varies in its approach and offer.</a:t>
            </a:r>
          </a:p>
        </p:txBody>
      </p:sp>
      <p:sp>
        <p:nvSpPr>
          <p:cNvPr id="2" name="Rectangle: Rounded Corners 1">
            <a:extLst>
              <a:ext uri="{FF2B5EF4-FFF2-40B4-BE49-F238E27FC236}">
                <a16:creationId xmlns:a16="http://schemas.microsoft.com/office/drawing/2014/main" id="{7F17601C-8F2B-4A74-BF47-12883C7FFACD}"/>
              </a:ext>
            </a:extLst>
          </p:cNvPr>
          <p:cNvSpPr/>
          <p:nvPr/>
        </p:nvSpPr>
        <p:spPr>
          <a:xfrm>
            <a:off x="393575" y="3429000"/>
            <a:ext cx="2215711" cy="1717596"/>
          </a:xfrm>
          <a:prstGeom prst="roundRect">
            <a:avLst/>
          </a:pr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rgbClr val="FFFFFF"/>
                </a:solidFill>
                <a:latin typeface="Calibri" panose="020F0502020204030204" pitchFamily="34" charset="0"/>
                <a:cs typeface="Calibri" panose="020F0502020204030204" pitchFamily="34" charset="0"/>
              </a:rPr>
              <a:t>Workforce training and support</a:t>
            </a:r>
          </a:p>
        </p:txBody>
      </p:sp>
      <p:sp>
        <p:nvSpPr>
          <p:cNvPr id="3" name="Rectangle: Rounded Corners 2">
            <a:extLst>
              <a:ext uri="{FF2B5EF4-FFF2-40B4-BE49-F238E27FC236}">
                <a16:creationId xmlns:a16="http://schemas.microsoft.com/office/drawing/2014/main" id="{ECE738B9-493F-4D59-8380-162659ECBF81}"/>
              </a:ext>
            </a:extLst>
          </p:cNvPr>
          <p:cNvSpPr/>
          <p:nvPr/>
        </p:nvSpPr>
        <p:spPr>
          <a:xfrm>
            <a:off x="2701943" y="3436234"/>
            <a:ext cx="9171704" cy="1717597"/>
          </a:xfrm>
          <a:prstGeom prst="roundRect">
            <a:avLst/>
          </a:pr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1200" b="1" dirty="0">
                <a:solidFill>
                  <a:srgbClr val="FFFFFF"/>
                </a:solidFill>
                <a:latin typeface="Calibri" panose="020F0502020204030204" pitchFamily="34" charset="0"/>
                <a:cs typeface="Calibri" panose="020F0502020204030204" pitchFamily="34" charset="0"/>
              </a:rPr>
              <a:t>Training tailored to each staff grouping (e.g. some ARRS* roles) and level of experience</a:t>
            </a:r>
          </a:p>
          <a:p>
            <a:pPr marL="285750" indent="-285750">
              <a:buFont typeface="Arial" panose="020B0604020202020204" pitchFamily="34" charset="0"/>
              <a:buChar char="•"/>
              <a:defRPr/>
            </a:pPr>
            <a:r>
              <a:rPr lang="en-GB" sz="1200" b="1" dirty="0">
                <a:solidFill>
                  <a:srgbClr val="FFFFFF"/>
                </a:solidFill>
                <a:latin typeface="Calibri" panose="020F0502020204030204" pitchFamily="34" charset="0"/>
                <a:cs typeface="Calibri" panose="020F0502020204030204" pitchFamily="34" charset="0"/>
              </a:rPr>
              <a:t>Delivery: </a:t>
            </a:r>
            <a:r>
              <a:rPr lang="en-GB" sz="1200" dirty="0">
                <a:solidFill>
                  <a:srgbClr val="FFFFFF"/>
                </a:solidFill>
                <a:latin typeface="Calibri" panose="020F0502020204030204" pitchFamily="34" charset="0"/>
                <a:cs typeface="Calibri" panose="020F0502020204030204" pitchFamily="34" charset="0"/>
              </a:rPr>
              <a:t>Scripts provided as well as training on how to use these underpinned with motivational interviewing/ health coaching training to enable adult-to-adult conversations.</a:t>
            </a:r>
          </a:p>
          <a:p>
            <a:pPr marL="285750" indent="-285750">
              <a:buFont typeface="Arial" panose="020B0604020202020204" pitchFamily="34" charset="0"/>
              <a:buChar char="•"/>
              <a:defRPr/>
            </a:pPr>
            <a:r>
              <a:rPr lang="en-GB" sz="1200" b="1" dirty="0">
                <a:solidFill>
                  <a:srgbClr val="FFFFFF"/>
                </a:solidFill>
                <a:latin typeface="Calibri" panose="020F0502020204030204" pitchFamily="34" charset="0"/>
                <a:cs typeface="Calibri" panose="020F0502020204030204" pitchFamily="34" charset="0"/>
              </a:rPr>
              <a:t>Practical support</a:t>
            </a:r>
            <a:r>
              <a:rPr lang="en-GB" sz="1200" dirty="0">
                <a:solidFill>
                  <a:srgbClr val="FFFFFF"/>
                </a:solidFill>
                <a:latin typeface="Calibri" panose="020F0502020204030204" pitchFamily="34" charset="0"/>
                <a:cs typeface="Calibri" panose="020F0502020204030204" pitchFamily="34" charset="0"/>
              </a:rPr>
              <a:t>: </a:t>
            </a:r>
            <a:r>
              <a:rPr lang="en-GB" sz="1200" dirty="0">
                <a:solidFill>
                  <a:srgbClr val="00B0F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Recommended training</a:t>
            </a:r>
            <a:r>
              <a:rPr lang="en-GB" sz="1200"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lang="en-GB" sz="1200" dirty="0">
                <a:solidFill>
                  <a:srgbClr val="FFFFFF"/>
                </a:solidFill>
                <a:latin typeface="Calibri" panose="020F0502020204030204" pitchFamily="34" charset="0"/>
                <a:cs typeface="Calibri" panose="020F0502020204030204" pitchFamily="34" charset="0"/>
              </a:rPr>
              <a:t>e.g. correct inhaler technique; correct BP technique, Very Brief Advice for smoking cessation, physical activity etc.</a:t>
            </a:r>
          </a:p>
          <a:p>
            <a:pPr marL="285750" indent="-285750">
              <a:buFont typeface="Arial" panose="020B0604020202020204" pitchFamily="34" charset="0"/>
              <a:buChar char="•"/>
              <a:defRPr/>
            </a:pPr>
            <a:r>
              <a:rPr lang="en-GB" sz="1200" b="1" dirty="0">
                <a:solidFill>
                  <a:srgbClr val="FFFFFF"/>
                </a:solidFill>
                <a:latin typeface="Calibri" panose="020F0502020204030204" pitchFamily="34" charset="0"/>
                <a:cs typeface="Calibri" panose="020F0502020204030204" pitchFamily="34" charset="0"/>
              </a:rPr>
              <a:t>Digital implementation </a:t>
            </a:r>
            <a:r>
              <a:rPr lang="en-GB" sz="1200" dirty="0">
                <a:solidFill>
                  <a:srgbClr val="FFFFFF"/>
                </a:solidFill>
                <a:latin typeface="Calibri" panose="020F0502020204030204" pitchFamily="34" charset="0"/>
                <a:cs typeface="Calibri" panose="020F0502020204030204" pitchFamily="34" charset="0"/>
              </a:rPr>
              <a:t>support: how to get patients set up with appropriate digital.</a:t>
            </a:r>
          </a:p>
          <a:p>
            <a:pPr marL="285750" indent="-285750">
              <a:buFont typeface="Arial" panose="020B0604020202020204" pitchFamily="34" charset="0"/>
              <a:buChar char="•"/>
              <a:defRPr/>
            </a:pPr>
            <a:r>
              <a:rPr lang="en-GB" sz="1200" b="1" dirty="0">
                <a:solidFill>
                  <a:srgbClr val="FFFFFF"/>
                </a:solidFill>
                <a:latin typeface="Calibri" panose="020F0502020204030204" pitchFamily="34" charset="0"/>
                <a:cs typeface="Calibri" panose="020F0502020204030204" pitchFamily="34" charset="0"/>
              </a:rPr>
              <a:t>Education</a:t>
            </a:r>
            <a:r>
              <a:rPr lang="en-GB" sz="1200" dirty="0">
                <a:solidFill>
                  <a:srgbClr val="FFFFFF"/>
                </a:solidFill>
                <a:latin typeface="Calibri" panose="020F0502020204030204" pitchFamily="34" charset="0"/>
                <a:cs typeface="Calibri" panose="020F0502020204030204" pitchFamily="34" charset="0"/>
              </a:rPr>
              <a:t> sessions on conditions.</a:t>
            </a:r>
          </a:p>
          <a:p>
            <a:pPr marL="285750" indent="-285750">
              <a:buFont typeface="Arial" panose="020B0604020202020204" pitchFamily="34" charset="0"/>
              <a:buChar char="•"/>
              <a:defRPr/>
            </a:pPr>
            <a:r>
              <a:rPr lang="en-GB" sz="1200" b="1" dirty="0">
                <a:solidFill>
                  <a:srgbClr val="FFFFFF"/>
                </a:solidFill>
                <a:latin typeface="Calibri" panose="020F0502020204030204" pitchFamily="34" charset="0"/>
                <a:cs typeface="Calibri" panose="020F0502020204030204" pitchFamily="34" charset="0"/>
              </a:rPr>
              <a:t>Communities of Practice.</a:t>
            </a:r>
          </a:p>
          <a:p>
            <a:pPr>
              <a:defRPr/>
            </a:pPr>
            <a:endParaRPr lang="en-GB" sz="1200" dirty="0">
              <a:solidFill>
                <a:srgbClr val="FFFFFF"/>
              </a:solidFill>
              <a:latin typeface="Calibri" panose="020F0502020204030204"/>
              <a:cs typeface="Calibri" panose="020F0502020204030204"/>
            </a:endParaRPr>
          </a:p>
        </p:txBody>
      </p:sp>
      <p:sp>
        <p:nvSpPr>
          <p:cNvPr id="4" name="Rectangle: Rounded Corners 3">
            <a:extLst>
              <a:ext uri="{FF2B5EF4-FFF2-40B4-BE49-F238E27FC236}">
                <a16:creationId xmlns:a16="http://schemas.microsoft.com/office/drawing/2014/main" id="{68083401-5524-4317-B3A7-81044F54C2F6}"/>
              </a:ext>
            </a:extLst>
          </p:cNvPr>
          <p:cNvSpPr/>
          <p:nvPr/>
        </p:nvSpPr>
        <p:spPr>
          <a:xfrm>
            <a:off x="393576" y="2671595"/>
            <a:ext cx="2215710" cy="674087"/>
          </a:xfrm>
          <a:prstGeom prst="roundRect">
            <a:avLst/>
          </a:pr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rgbClr val="FFFFFF"/>
                </a:solidFill>
                <a:latin typeface="Calibri" panose="020F0502020204030204" pitchFamily="34" charset="0"/>
                <a:cs typeface="Calibri" panose="020F0502020204030204" pitchFamily="34" charset="0"/>
              </a:rPr>
              <a:t>Search and stratify</a:t>
            </a:r>
          </a:p>
        </p:txBody>
      </p:sp>
      <p:sp>
        <p:nvSpPr>
          <p:cNvPr id="5" name="Rectangle: Rounded Corners 4">
            <a:extLst>
              <a:ext uri="{FF2B5EF4-FFF2-40B4-BE49-F238E27FC236}">
                <a16:creationId xmlns:a16="http://schemas.microsoft.com/office/drawing/2014/main" id="{19A9D640-AF56-4F4E-A574-75AF9AECDF28}"/>
              </a:ext>
            </a:extLst>
          </p:cNvPr>
          <p:cNvSpPr/>
          <p:nvPr/>
        </p:nvSpPr>
        <p:spPr>
          <a:xfrm>
            <a:off x="2701943" y="2671595"/>
            <a:ext cx="9171704" cy="674087"/>
          </a:xfrm>
          <a:prstGeom prst="roundRect">
            <a:avLst/>
          </a:pr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1400" b="1" dirty="0">
                <a:solidFill>
                  <a:srgbClr val="FFFFFF"/>
                </a:solidFill>
                <a:latin typeface="Calibri" panose="020F0502020204030204" pitchFamily="34" charset="0"/>
                <a:cs typeface="Calibri" panose="020F0502020204030204" pitchFamily="34" charset="0"/>
              </a:rPr>
              <a:t>Comprehensive search tools </a:t>
            </a:r>
            <a:r>
              <a:rPr lang="en-GB" sz="1400" dirty="0">
                <a:solidFill>
                  <a:srgbClr val="FFFFFF"/>
                </a:solidFill>
                <a:latin typeface="Calibri" panose="020F0502020204030204" pitchFamily="34" charset="0"/>
                <a:cs typeface="Calibri" panose="020F0502020204030204" pitchFamily="34" charset="0"/>
              </a:rPr>
              <a:t>for EMIS and </a:t>
            </a:r>
            <a:r>
              <a:rPr lang="en-GB" sz="1400" dirty="0" err="1">
                <a:solidFill>
                  <a:srgbClr val="FFFFFF"/>
                </a:solidFill>
                <a:latin typeface="Calibri" panose="020F0502020204030204" pitchFamily="34" charset="0"/>
                <a:cs typeface="Calibri" panose="020F0502020204030204" pitchFamily="34" charset="0"/>
              </a:rPr>
              <a:t>SystmOne</a:t>
            </a:r>
            <a:r>
              <a:rPr lang="en-GB" sz="1400" dirty="0">
                <a:solidFill>
                  <a:srgbClr val="FFFFFF"/>
                </a:solidFill>
                <a:latin typeface="Calibri" panose="020F0502020204030204" pitchFamily="34" charset="0"/>
                <a:cs typeface="Calibri" panose="020F0502020204030204" pitchFamily="34" charset="0"/>
              </a:rPr>
              <a:t> to stratify patients</a:t>
            </a:r>
          </a:p>
          <a:p>
            <a:pPr marL="354013" indent="-260350">
              <a:buFont typeface="Arial" panose="020B0604020202020204" pitchFamily="34" charset="0"/>
              <a:buChar char="•"/>
              <a:defRPr/>
            </a:pPr>
            <a:r>
              <a:rPr lang="en-GB" sz="1400" dirty="0">
                <a:solidFill>
                  <a:srgbClr val="FFFFFF"/>
                </a:solidFill>
                <a:latin typeface="Calibri" panose="020F0502020204030204" pitchFamily="34" charset="0"/>
                <a:cs typeface="Calibri" panose="020F0502020204030204" pitchFamily="34" charset="0"/>
              </a:rPr>
              <a:t>Pre-recorded webinar as to how to use the searches.</a:t>
            </a:r>
          </a:p>
          <a:p>
            <a:pPr marL="354013" indent="-260350">
              <a:buFont typeface="Arial" panose="020B0604020202020204" pitchFamily="34" charset="0"/>
              <a:buChar char="•"/>
              <a:defRPr/>
            </a:pPr>
            <a:r>
              <a:rPr lang="en-GB" sz="1400" dirty="0">
                <a:solidFill>
                  <a:srgbClr val="FFFFFF"/>
                </a:solidFill>
                <a:latin typeface="Calibri" panose="020F0502020204030204" pitchFamily="34" charset="0"/>
                <a:cs typeface="Calibri" panose="020F0502020204030204" pitchFamily="34" charset="0"/>
              </a:rPr>
              <a:t>Online FAQs to troubleshoot challenges with delivery of the search tools.</a:t>
            </a:r>
          </a:p>
        </p:txBody>
      </p:sp>
      <p:sp>
        <p:nvSpPr>
          <p:cNvPr id="6" name="Rectangle: Rounded Corners 5">
            <a:extLst>
              <a:ext uri="{FF2B5EF4-FFF2-40B4-BE49-F238E27FC236}">
                <a16:creationId xmlns:a16="http://schemas.microsoft.com/office/drawing/2014/main" id="{60C7CEDD-74B1-45CD-BD4C-6837A5A702E1}"/>
              </a:ext>
            </a:extLst>
          </p:cNvPr>
          <p:cNvSpPr/>
          <p:nvPr/>
        </p:nvSpPr>
        <p:spPr>
          <a:xfrm>
            <a:off x="393576" y="5220292"/>
            <a:ext cx="2215711" cy="766704"/>
          </a:xfrm>
          <a:prstGeom prst="roundRect">
            <a:avLst/>
          </a:pr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rgbClr val="FFFFFF"/>
                </a:solidFill>
                <a:latin typeface="Calibri" panose="020F0502020204030204" pitchFamily="34" charset="0"/>
                <a:cs typeface="Calibri" panose="020F0502020204030204" pitchFamily="34" charset="0"/>
              </a:rPr>
              <a:t>Digital support tools</a:t>
            </a:r>
          </a:p>
        </p:txBody>
      </p:sp>
      <p:sp>
        <p:nvSpPr>
          <p:cNvPr id="11" name="Rectangle: Rounded Corners 10">
            <a:extLst>
              <a:ext uri="{FF2B5EF4-FFF2-40B4-BE49-F238E27FC236}">
                <a16:creationId xmlns:a16="http://schemas.microsoft.com/office/drawing/2014/main" id="{453984C9-7AD4-4DD7-B590-C8D592310D26}"/>
              </a:ext>
            </a:extLst>
          </p:cNvPr>
          <p:cNvSpPr/>
          <p:nvPr/>
        </p:nvSpPr>
        <p:spPr>
          <a:xfrm>
            <a:off x="2701943" y="5220292"/>
            <a:ext cx="9171704" cy="766704"/>
          </a:xfrm>
          <a:prstGeom prst="roundRect">
            <a:avLst/>
          </a:pr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1400" b="1" dirty="0">
                <a:solidFill>
                  <a:srgbClr val="FFFFFF"/>
                </a:solidFill>
                <a:latin typeface="Calibri" panose="020F0502020204030204" pitchFamily="34" charset="0"/>
                <a:cs typeface="Calibri" panose="020F0502020204030204" pitchFamily="34" charset="0"/>
              </a:rPr>
              <a:t>Digital resources </a:t>
            </a:r>
            <a:r>
              <a:rPr lang="en-GB" sz="1400" dirty="0">
                <a:solidFill>
                  <a:srgbClr val="FFFFFF"/>
                </a:solidFill>
                <a:latin typeface="Calibri" panose="020F0502020204030204" pitchFamily="34" charset="0"/>
                <a:cs typeface="Calibri" panose="020F0502020204030204" pitchFamily="34" charset="0"/>
              </a:rPr>
              <a:t>to support remote management and self-management in each condition.</a:t>
            </a:r>
          </a:p>
          <a:p>
            <a:pPr>
              <a:defRPr/>
            </a:pPr>
            <a:r>
              <a:rPr lang="en-GB" sz="1400" b="1" dirty="0">
                <a:solidFill>
                  <a:srgbClr val="FFFFFF"/>
                </a:solidFill>
                <a:latin typeface="Calibri" panose="020F0502020204030204" pitchFamily="34" charset="0"/>
                <a:cs typeface="Calibri" panose="020F0502020204030204" pitchFamily="34" charset="0"/>
              </a:rPr>
              <a:t>Implementation</a:t>
            </a:r>
            <a:r>
              <a:rPr lang="en-GB" sz="1400" dirty="0">
                <a:solidFill>
                  <a:srgbClr val="FFFFFF"/>
                </a:solidFill>
                <a:latin typeface="Calibri" panose="020F0502020204030204" pitchFamily="34" charset="0"/>
                <a:cs typeface="Calibri" panose="020F0502020204030204" pitchFamily="34" charset="0"/>
              </a:rPr>
              <a:t> toolkits available where required, e.g. </a:t>
            </a:r>
            <a:r>
              <a:rPr lang="en-GB" sz="1400" dirty="0" err="1">
                <a:solidFill>
                  <a:srgbClr val="FFFFFF"/>
                </a:solidFill>
                <a:latin typeface="Calibri" panose="020F0502020204030204" pitchFamily="34" charset="0"/>
                <a:cs typeface="Calibri" panose="020F0502020204030204" pitchFamily="34" charset="0"/>
              </a:rPr>
              <a:t>MyCOPD</a:t>
            </a:r>
            <a:r>
              <a:rPr lang="en-GB" sz="1400" dirty="0">
                <a:solidFill>
                  <a:srgbClr val="FFFFFF"/>
                </a:solidFill>
                <a:latin typeface="Calibri" panose="020F0502020204030204" pitchFamily="34" charset="0"/>
                <a:cs typeface="Calibri" panose="020F0502020204030204" pitchFamily="34" charset="0"/>
              </a:rPr>
              <a:t>.</a:t>
            </a:r>
          </a:p>
          <a:p>
            <a:pPr>
              <a:defRPr/>
            </a:pPr>
            <a:r>
              <a:rPr lang="en-GB" sz="1400" dirty="0">
                <a:solidFill>
                  <a:srgbClr val="FFFFFF"/>
                </a:solidFill>
                <a:latin typeface="Calibri" panose="020F0502020204030204" pitchFamily="34" charset="0"/>
                <a:cs typeface="Calibri" panose="020F0502020204030204" pitchFamily="34" charset="0"/>
              </a:rPr>
              <a:t>Support available from UCLP’s commercial and innovation team for implementation.</a:t>
            </a:r>
          </a:p>
        </p:txBody>
      </p:sp>
    </p:spTree>
    <p:extLst>
      <p:ext uri="{BB962C8B-B14F-4D97-AF65-F5344CB8AC3E}">
        <p14:creationId xmlns:p14="http://schemas.microsoft.com/office/powerpoint/2010/main" val="3926848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a:xfrm>
            <a:off x="657227" y="415036"/>
            <a:ext cx="11306175" cy="443198"/>
          </a:xfrm>
        </p:spPr>
        <p:txBody>
          <a:bodyPr/>
          <a:lstStyle/>
          <a:p>
            <a:r>
              <a:rPr lang="en-GB" i="0" u="none" strike="noStrike" dirty="0">
                <a:solidFill>
                  <a:srgbClr val="002060"/>
                </a:solidFill>
                <a:effectLst/>
                <a:latin typeface="+mj-lt"/>
              </a:rPr>
              <a:t>References</a:t>
            </a:r>
            <a:endParaRPr lang="en-US" dirty="0">
              <a:solidFill>
                <a:srgbClr val="002060"/>
              </a:solidFill>
              <a:latin typeface="+mj-lt"/>
            </a:endParaRPr>
          </a:p>
        </p:txBody>
      </p:sp>
      <p:sp>
        <p:nvSpPr>
          <p:cNvPr id="8" name="Content Placeholder 2">
            <a:extLst>
              <a:ext uri="{FF2B5EF4-FFF2-40B4-BE49-F238E27FC236}">
                <a16:creationId xmlns:a16="http://schemas.microsoft.com/office/drawing/2014/main" id="{0ADD08A1-0DF7-4B84-A05A-74AF154E16F7}"/>
              </a:ext>
            </a:extLst>
          </p:cNvPr>
          <p:cNvSpPr>
            <a:spLocks noGrp="1"/>
          </p:cNvSpPr>
          <p:nvPr/>
        </p:nvSpPr>
        <p:spPr>
          <a:xfrm>
            <a:off x="657227" y="1264679"/>
            <a:ext cx="10515600" cy="45658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endParaRPr lang="en-GB" sz="2000" dirty="0">
              <a:latin typeface="+mj-lt"/>
            </a:endParaRPr>
          </a:p>
          <a:p>
            <a:pPr marL="457200" indent="-457200">
              <a:buFont typeface="+mj-lt"/>
              <a:buAutoNum type="arabicPeriod"/>
            </a:pPr>
            <a:r>
              <a:rPr lang="en-GB" sz="1800" b="1" dirty="0">
                <a:solidFill>
                  <a:srgbClr val="002060"/>
                </a:solidFill>
                <a:latin typeface="+mn-lt"/>
                <a:cs typeface="Calibri Light"/>
                <a:hlinkClick r:id="rId2">
                  <a:extLst>
                    <a:ext uri="{A12FA001-AC4F-418D-AE19-62706E023703}">
                      <ahyp:hlinkClr xmlns:ahyp="http://schemas.microsoft.com/office/drawing/2018/hyperlinkcolor" val="tx"/>
                    </a:ext>
                  </a:extLst>
                </a:hlinkClick>
              </a:rPr>
              <a:t>NHS England statin intolerance pathway</a:t>
            </a:r>
            <a:endParaRPr lang="en-GB" sz="1800" b="1" dirty="0">
              <a:solidFill>
                <a:srgbClr val="002060"/>
              </a:solidFill>
              <a:latin typeface="+mn-lt"/>
              <a:cs typeface="Calibri Light"/>
            </a:endParaRPr>
          </a:p>
          <a:p>
            <a:pPr marL="457200" indent="-457200">
              <a:buFont typeface="+mj-lt"/>
              <a:buAutoNum type="arabicPeriod"/>
            </a:pPr>
            <a:endParaRPr lang="en-GB" sz="1800" b="1" dirty="0">
              <a:solidFill>
                <a:srgbClr val="002060"/>
              </a:solidFill>
              <a:latin typeface="+mn-lt"/>
              <a:cs typeface="Calibri Light"/>
            </a:endParaRPr>
          </a:p>
          <a:p>
            <a:pPr marL="457200" indent="-457200">
              <a:buFont typeface="+mj-lt"/>
              <a:buAutoNum type="arabicPeriod"/>
            </a:pPr>
            <a:r>
              <a:rPr lang="en-GB" sz="1800" b="1" dirty="0">
                <a:solidFill>
                  <a:srgbClr val="002060"/>
                </a:solidFill>
                <a:latin typeface="+mn-lt"/>
                <a:cs typeface="Calibri Light"/>
                <a:hlinkClick r:id="rId3">
                  <a:extLst>
                    <a:ext uri="{A12FA001-AC4F-418D-AE19-62706E023703}">
                      <ahyp:hlinkClr xmlns:ahyp="http://schemas.microsoft.com/office/drawing/2018/hyperlinkcolor" val="tx"/>
                    </a:ext>
                  </a:extLst>
                </a:hlinkClick>
              </a:rPr>
              <a:t>NICE cardiovascular disease clinical guidance</a:t>
            </a:r>
            <a:endParaRPr lang="en-GB" sz="1800" b="1" dirty="0">
              <a:solidFill>
                <a:srgbClr val="002060"/>
              </a:solidFill>
              <a:latin typeface="+mn-lt"/>
              <a:cs typeface="Calibri Light"/>
            </a:endParaRPr>
          </a:p>
          <a:p>
            <a:pPr marL="457200" indent="-457200">
              <a:buFont typeface="+mj-lt"/>
              <a:buAutoNum type="arabicPeriod"/>
            </a:pPr>
            <a:endParaRPr lang="en-GB" sz="1800" b="1" dirty="0">
              <a:solidFill>
                <a:srgbClr val="002060"/>
              </a:solidFill>
              <a:latin typeface="+mn-lt"/>
              <a:cs typeface="Calibri Light"/>
            </a:endParaRPr>
          </a:p>
          <a:p>
            <a:pPr marL="457200" indent="-457200">
              <a:buFont typeface="+mj-lt"/>
              <a:buAutoNum type="arabicPeriod"/>
            </a:pPr>
            <a:r>
              <a:rPr lang="en-GB" sz="1800" b="1" dirty="0">
                <a:solidFill>
                  <a:srgbClr val="002060"/>
                </a:solidFill>
                <a:latin typeface="+mn-lt"/>
                <a:cs typeface="Calibri Light"/>
                <a:hlinkClick r:id="rId4">
                  <a:extLst>
                    <a:ext uri="{A12FA001-AC4F-418D-AE19-62706E023703}">
                      <ahyp:hlinkClr xmlns:ahyp="http://schemas.microsoft.com/office/drawing/2018/hyperlinkcolor" val="tx"/>
                    </a:ext>
                  </a:extLst>
                </a:hlinkClick>
              </a:rPr>
              <a:t>NICE secondary prevention clinical guidance</a:t>
            </a:r>
            <a:endParaRPr lang="en-GB" sz="1800" b="1" dirty="0">
              <a:solidFill>
                <a:srgbClr val="002060"/>
              </a:solidFill>
              <a:latin typeface="+mn-lt"/>
              <a:cs typeface="Calibri Light"/>
            </a:endParaRPr>
          </a:p>
          <a:p>
            <a:pPr marL="457200" indent="-457200">
              <a:buFont typeface="+mj-lt"/>
              <a:buAutoNum type="arabicPeriod"/>
            </a:pPr>
            <a:endParaRPr lang="en-GB" sz="1800" b="1" dirty="0">
              <a:solidFill>
                <a:srgbClr val="002060"/>
              </a:solidFill>
              <a:latin typeface="+mn-lt"/>
              <a:cs typeface="Calibri Light"/>
            </a:endParaRPr>
          </a:p>
          <a:p>
            <a:pPr marL="457200" indent="-457200">
              <a:buFont typeface="+mj-lt"/>
              <a:buAutoNum type="arabicPeriod"/>
            </a:pPr>
            <a:r>
              <a:rPr lang="en-GB" sz="1800" b="1" dirty="0">
                <a:solidFill>
                  <a:srgbClr val="002060"/>
                </a:solidFill>
                <a:latin typeface="+mn-lt"/>
                <a:cs typeface="Calibri"/>
                <a:hlinkClick r:id="rId5">
                  <a:extLst>
                    <a:ext uri="{A12FA001-AC4F-418D-AE19-62706E023703}">
                      <ahyp:hlinkClr xmlns:ahyp="http://schemas.microsoft.com/office/drawing/2018/hyperlinkcolor" val="tx"/>
                    </a:ext>
                  </a:extLst>
                </a:hlinkClick>
              </a:rPr>
              <a:t>European Heart Journal, Volume 37, Issue 29, 1 August 2016, Pages 2315–2381</a:t>
            </a:r>
            <a:endParaRPr lang="en-GB" sz="1800" b="1" dirty="0">
              <a:solidFill>
                <a:srgbClr val="002060"/>
              </a:solidFill>
              <a:latin typeface="+mn-lt"/>
              <a:cs typeface="Calibri"/>
            </a:endParaRPr>
          </a:p>
          <a:p>
            <a:pPr marL="457200" indent="-457200">
              <a:buFont typeface="+mj-lt"/>
              <a:buAutoNum type="arabicPeriod"/>
            </a:pPr>
            <a:endParaRPr lang="en-GB" sz="1800" b="1" dirty="0">
              <a:solidFill>
                <a:srgbClr val="002060"/>
              </a:solidFill>
              <a:latin typeface="+mn-lt"/>
              <a:cs typeface="Calibri"/>
            </a:endParaRPr>
          </a:p>
          <a:p>
            <a:pPr marL="457200" indent="-457200">
              <a:buFont typeface="+mj-lt"/>
              <a:buAutoNum type="arabicPeriod"/>
            </a:pPr>
            <a:r>
              <a:rPr lang="en-GB" sz="1800" b="1" dirty="0">
                <a:solidFill>
                  <a:srgbClr val="002060"/>
                </a:solidFill>
                <a:latin typeface="+mn-lt"/>
                <a:hlinkClick r:id="rId6">
                  <a:extLst>
                    <a:ext uri="{A12FA001-AC4F-418D-AE19-62706E023703}">
                      <ahyp:hlinkClr xmlns:ahyp="http://schemas.microsoft.com/office/drawing/2018/hyperlinkcolor" val="tx"/>
                    </a:ext>
                  </a:extLst>
                </a:hlinkClick>
              </a:rPr>
              <a:t>Summary of National Guidance for Lipid Management for Primary and Secondary Prevention of CVD – AAC Subgroup 2020</a:t>
            </a:r>
            <a:endParaRPr lang="en-GB" sz="1800" b="1" dirty="0">
              <a:solidFill>
                <a:srgbClr val="002060"/>
              </a:solidFill>
              <a:latin typeface="+mn-lt"/>
              <a:cs typeface="Calibri Light"/>
            </a:endParaRPr>
          </a:p>
          <a:p>
            <a:pPr marL="0" indent="0">
              <a:buNone/>
            </a:pPr>
            <a:endParaRPr lang="en-GB" sz="2000" dirty="0">
              <a:latin typeface="Calibri Light"/>
              <a:cs typeface="Calibri Light"/>
            </a:endParaRPr>
          </a:p>
        </p:txBody>
      </p:sp>
    </p:spTree>
    <p:extLst>
      <p:ext uri="{BB962C8B-B14F-4D97-AF65-F5344CB8AC3E}">
        <p14:creationId xmlns:p14="http://schemas.microsoft.com/office/powerpoint/2010/main" val="252583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4">
            <a:extLst>
              <a:ext uri="{FF2B5EF4-FFF2-40B4-BE49-F238E27FC236}">
                <a16:creationId xmlns:a16="http://schemas.microsoft.com/office/drawing/2014/main" id="{BDB056D2-D794-7CFD-5477-D161A2B7FB87}"/>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167438" y="0"/>
            <a:ext cx="6024561" cy="6857999"/>
          </a:xfrm>
          <a:prstGeom prst="rect">
            <a:avLst/>
          </a:prstGeom>
        </p:spPr>
      </p:pic>
      <p:sp>
        <p:nvSpPr>
          <p:cNvPr id="19" name="Rectangle 18">
            <a:extLst>
              <a:ext uri="{FF2B5EF4-FFF2-40B4-BE49-F238E27FC236}">
                <a16:creationId xmlns:a16="http://schemas.microsoft.com/office/drawing/2014/main" id="{E3AD6D0B-23FE-DCEF-055C-E0CF6B0E416A}"/>
              </a:ext>
            </a:extLst>
          </p:cNvPr>
          <p:cNvSpPr/>
          <p:nvPr/>
        </p:nvSpPr>
        <p:spPr>
          <a:xfrm>
            <a:off x="6167438" y="1304926"/>
            <a:ext cx="6024562"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3" name="Title 2">
            <a:extLst>
              <a:ext uri="{FF2B5EF4-FFF2-40B4-BE49-F238E27FC236}">
                <a16:creationId xmlns:a16="http://schemas.microsoft.com/office/drawing/2014/main" id="{0A9F923C-4401-A478-63D7-4A32BCC4EDB3}"/>
              </a:ext>
            </a:extLst>
          </p:cNvPr>
          <p:cNvSpPr>
            <a:spLocks noGrp="1"/>
          </p:cNvSpPr>
          <p:nvPr>
            <p:ph type="title"/>
          </p:nvPr>
        </p:nvSpPr>
        <p:spPr/>
        <p:txBody>
          <a:bodyPr/>
          <a:lstStyle/>
          <a:p>
            <a:r>
              <a:rPr lang="en-US" dirty="0">
                <a:solidFill>
                  <a:srgbClr val="15375E"/>
                </a:solidFill>
              </a:rPr>
              <a:t>Thank you</a:t>
            </a:r>
          </a:p>
        </p:txBody>
      </p:sp>
      <p:sp>
        <p:nvSpPr>
          <p:cNvPr id="4" name="Content Placeholder 3">
            <a:extLst>
              <a:ext uri="{FF2B5EF4-FFF2-40B4-BE49-F238E27FC236}">
                <a16:creationId xmlns:a16="http://schemas.microsoft.com/office/drawing/2014/main" id="{C4E7CAEF-AB42-0D93-45AE-A88906200880}"/>
              </a:ext>
            </a:extLst>
          </p:cNvPr>
          <p:cNvSpPr>
            <a:spLocks noGrp="1"/>
          </p:cNvSpPr>
          <p:nvPr>
            <p:ph sz="half" idx="1"/>
          </p:nvPr>
        </p:nvSpPr>
        <p:spPr/>
        <p:txBody>
          <a:bodyPr/>
          <a:lstStyle/>
          <a:p>
            <a:pPr>
              <a:lnSpc>
                <a:spcPct val="100000"/>
              </a:lnSpc>
              <a:spcAft>
                <a:spcPts val="1800"/>
              </a:spcAft>
            </a:pPr>
            <a:r>
              <a:rPr lang="en-US" sz="2000" b="1" dirty="0">
                <a:solidFill>
                  <a:srgbClr val="15375E"/>
                </a:solidFill>
              </a:rPr>
              <a:t>Sign up to our monthly newsletter to </a:t>
            </a:r>
            <a:br>
              <a:rPr lang="en-US" sz="2000" b="1" dirty="0">
                <a:solidFill>
                  <a:srgbClr val="15375E"/>
                </a:solidFill>
              </a:rPr>
            </a:br>
            <a:r>
              <a:rPr lang="en-US" sz="2000" b="1" dirty="0">
                <a:solidFill>
                  <a:srgbClr val="15375E"/>
                </a:solidFill>
              </a:rPr>
              <a:t>receive the latest news, opportunities </a:t>
            </a:r>
            <a:br>
              <a:rPr lang="en-US" sz="2000" b="1" dirty="0">
                <a:solidFill>
                  <a:srgbClr val="15375E"/>
                </a:solidFill>
              </a:rPr>
            </a:br>
            <a:r>
              <a:rPr lang="en-US" sz="2000" b="1" dirty="0">
                <a:solidFill>
                  <a:srgbClr val="15375E"/>
                </a:solidFill>
              </a:rPr>
              <a:t>and events from </a:t>
            </a:r>
            <a:r>
              <a:rPr lang="en-US" sz="2000" b="1" dirty="0" err="1">
                <a:solidFill>
                  <a:srgbClr val="15375E"/>
                </a:solidFill>
              </a:rPr>
              <a:t>UCLPartners</a:t>
            </a:r>
            <a:endParaRPr lang="en-US" sz="2000" b="1" dirty="0">
              <a:solidFill>
                <a:srgbClr val="15375E"/>
              </a:solidFill>
            </a:endParaRPr>
          </a:p>
          <a:p>
            <a:pPr marL="504000" lvl="2">
              <a:spcBef>
                <a:spcPts val="300"/>
              </a:spcBef>
              <a:spcAft>
                <a:spcPts val="1500"/>
              </a:spcAft>
            </a:pPr>
            <a:r>
              <a:rPr lang="en-US" sz="1400" dirty="0">
                <a:solidFill>
                  <a:srgbClr val="15375E"/>
                </a:solidFill>
                <a:hlinkClick r:id="rId3">
                  <a:extLst>
                    <a:ext uri="{A12FA001-AC4F-418D-AE19-62706E023703}">
                      <ahyp:hlinkClr xmlns:ahyp="http://schemas.microsoft.com/office/drawing/2018/hyperlinkcolor" val="tx"/>
                    </a:ext>
                  </a:extLst>
                </a:hlinkClick>
              </a:rPr>
              <a:t>UCLPartners.com/newsletter</a:t>
            </a:r>
            <a:endParaRPr lang="en-US" sz="1400" dirty="0">
              <a:solidFill>
                <a:srgbClr val="15375E"/>
              </a:solidFill>
            </a:endParaRPr>
          </a:p>
          <a:p>
            <a:pPr marL="504000" lvl="2">
              <a:spcBef>
                <a:spcPts val="300"/>
              </a:spcBef>
              <a:spcAft>
                <a:spcPts val="1500"/>
              </a:spcAft>
            </a:pPr>
            <a:endParaRPr lang="en-US" sz="1400" dirty="0">
              <a:solidFill>
                <a:srgbClr val="15375E"/>
              </a:solidFill>
            </a:endParaRPr>
          </a:p>
          <a:p>
            <a:pPr marL="504000" lvl="2">
              <a:spcBef>
                <a:spcPts val="300"/>
              </a:spcBef>
              <a:spcAft>
                <a:spcPts val="1500"/>
              </a:spcAft>
            </a:pPr>
            <a:r>
              <a:rPr lang="en-US" sz="1400" dirty="0">
                <a:solidFill>
                  <a:srgbClr val="15375E"/>
                </a:solidFill>
              </a:rPr>
              <a:t>For any enquiries, please contact us via email:</a:t>
            </a:r>
          </a:p>
          <a:p>
            <a:pPr marL="504000" lvl="2">
              <a:spcBef>
                <a:spcPts val="300"/>
              </a:spcBef>
              <a:spcAft>
                <a:spcPts val="1500"/>
              </a:spcAft>
            </a:pPr>
            <a:r>
              <a:rPr lang="en-US" sz="1400" b="1" dirty="0">
                <a:solidFill>
                  <a:srgbClr val="15375E"/>
                </a:solidFill>
                <a:hlinkClick r:id="rId4">
                  <a:extLst>
                    <a:ext uri="{A12FA001-AC4F-418D-AE19-62706E023703}">
                      <ahyp:hlinkClr xmlns:ahyp="http://schemas.microsoft.com/office/drawing/2018/hyperlinkcolor" val="tx"/>
                    </a:ext>
                  </a:extLst>
                </a:hlinkClick>
              </a:rPr>
              <a:t>primarycare@uclpartners.com</a:t>
            </a:r>
            <a:r>
              <a:rPr lang="en-US" sz="1400" b="1" dirty="0">
                <a:solidFill>
                  <a:srgbClr val="15375E"/>
                </a:solidFill>
              </a:rPr>
              <a:t> </a:t>
            </a:r>
          </a:p>
          <a:p>
            <a:pPr marL="504000" lvl="2">
              <a:spcBef>
                <a:spcPts val="300"/>
              </a:spcBef>
              <a:spcAft>
                <a:spcPts val="1500"/>
              </a:spcAft>
            </a:pPr>
            <a:r>
              <a:rPr lang="en-US" sz="1400" dirty="0">
                <a:solidFill>
                  <a:srgbClr val="15375E"/>
                </a:solidFill>
                <a:hlinkClick r:id="rId5">
                  <a:extLst>
                    <a:ext uri="{A12FA001-AC4F-418D-AE19-62706E023703}">
                      <ahyp:hlinkClr xmlns:ahyp="http://schemas.microsoft.com/office/drawing/2018/hyperlinkcolor" val="tx"/>
                    </a:ext>
                  </a:extLst>
                </a:hlinkClick>
              </a:rPr>
              <a:t>www.uclpartners.com</a:t>
            </a:r>
            <a:r>
              <a:rPr lang="en-US" sz="1400" dirty="0">
                <a:solidFill>
                  <a:srgbClr val="15375E"/>
                </a:solidFill>
              </a:rPr>
              <a:t>             </a:t>
            </a:r>
          </a:p>
          <a:p>
            <a:pPr marL="504000" lvl="2">
              <a:spcBef>
                <a:spcPts val="300"/>
              </a:spcBef>
              <a:spcAft>
                <a:spcPts val="1500"/>
              </a:spcAft>
            </a:pPr>
            <a:r>
              <a:rPr lang="en-US" sz="1400" dirty="0">
                <a:solidFill>
                  <a:srgbClr val="15375E"/>
                </a:solidFill>
                <a:hlinkClick r:id="rId6">
                  <a:extLst>
                    <a:ext uri="{A12FA001-AC4F-418D-AE19-62706E023703}">
                      <ahyp:hlinkClr xmlns:ahyp="http://schemas.microsoft.com/office/drawing/2018/hyperlinkcolor" val="tx"/>
                    </a:ext>
                  </a:extLst>
                </a:hlinkClick>
              </a:rPr>
              <a:t>@uclpartners</a:t>
            </a:r>
            <a:r>
              <a:rPr lang="en-US" sz="1400" dirty="0">
                <a:solidFill>
                  <a:srgbClr val="15375E"/>
                </a:solidFill>
              </a:rPr>
              <a:t>             </a:t>
            </a:r>
          </a:p>
          <a:p>
            <a:pPr marL="504000" lvl="2">
              <a:spcBef>
                <a:spcPts val="300"/>
              </a:spcBef>
              <a:spcAft>
                <a:spcPts val="1500"/>
              </a:spcAft>
            </a:pPr>
            <a:r>
              <a:rPr lang="en-US" sz="1400" dirty="0">
                <a:solidFill>
                  <a:srgbClr val="15375E"/>
                </a:solidFill>
                <a:hlinkClick r:id="rId7">
                  <a:extLst>
                    <a:ext uri="{A12FA001-AC4F-418D-AE19-62706E023703}">
                      <ahyp:hlinkClr xmlns:ahyp="http://schemas.microsoft.com/office/drawing/2018/hyperlinkcolor" val="tx"/>
                    </a:ext>
                  </a:extLst>
                </a:hlinkClick>
              </a:rPr>
              <a:t>linkedin/company/uclpartners</a:t>
            </a:r>
            <a:endParaRPr lang="en-US" sz="1400" dirty="0">
              <a:solidFill>
                <a:srgbClr val="15375E"/>
              </a:solidFill>
            </a:endParaRPr>
          </a:p>
          <a:p>
            <a:pPr marL="504000" lvl="2">
              <a:spcBef>
                <a:spcPts val="300"/>
              </a:spcBef>
              <a:spcAft>
                <a:spcPts val="1500"/>
              </a:spcAft>
            </a:pPr>
            <a:r>
              <a:rPr lang="en-US" sz="1400" dirty="0">
                <a:solidFill>
                  <a:srgbClr val="15375E"/>
                </a:solidFill>
                <a:hlinkClick r:id="rId8">
                  <a:extLst>
                    <a:ext uri="{A12FA001-AC4F-418D-AE19-62706E023703}">
                      <ahyp:hlinkClr xmlns:ahyp="http://schemas.microsoft.com/office/drawing/2018/hyperlinkcolor" val="tx"/>
                    </a:ext>
                  </a:extLst>
                </a:hlinkClick>
              </a:rPr>
              <a:t>comms@uclpartners.com</a:t>
            </a:r>
            <a:endParaRPr lang="en-US" sz="1400" dirty="0">
              <a:solidFill>
                <a:srgbClr val="15375E"/>
              </a:solidFill>
            </a:endParaRPr>
          </a:p>
          <a:p>
            <a:pPr marL="0" lvl="1">
              <a:spcAft>
                <a:spcPts val="1500"/>
              </a:spcAft>
            </a:pPr>
            <a:endParaRPr lang="en-US" dirty="0">
              <a:solidFill>
                <a:schemeClr val="accent1"/>
              </a:solidFill>
            </a:endParaRPr>
          </a:p>
          <a:p>
            <a:endParaRPr lang="en-US" dirty="0">
              <a:solidFill>
                <a:schemeClr val="accent1"/>
              </a:solidFill>
            </a:endParaRPr>
          </a:p>
        </p:txBody>
      </p:sp>
      <p:pic>
        <p:nvPicPr>
          <p:cNvPr id="11" name="Picture 10" descr="Logo, icon&#10;&#10;Description automatically generated">
            <a:extLst>
              <a:ext uri="{FF2B5EF4-FFF2-40B4-BE49-F238E27FC236}">
                <a16:creationId xmlns:a16="http://schemas.microsoft.com/office/drawing/2014/main" id="{F2029A40-033B-A93F-8A91-C812D61206AA}"/>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7676" y="4178175"/>
            <a:ext cx="401901" cy="401901"/>
          </a:xfrm>
          <a:prstGeom prst="rect">
            <a:avLst/>
          </a:prstGeom>
        </p:spPr>
      </p:pic>
      <p:pic>
        <p:nvPicPr>
          <p:cNvPr id="12" name="Picture 11">
            <a:extLst>
              <a:ext uri="{FF2B5EF4-FFF2-40B4-BE49-F238E27FC236}">
                <a16:creationId xmlns:a16="http://schemas.microsoft.com/office/drawing/2014/main" id="{810F488E-CD09-D67B-752E-A7ECF0E54C6E}"/>
              </a:ext>
            </a:extLst>
          </p:cNvPr>
          <p:cNvPicPr>
            <a:picLocks noChangeAspect="1"/>
          </p:cNvPicPr>
          <p:nvPr/>
        </p:nvPicPr>
        <p:blipFill>
          <a:blip r:embed="rId10" cstate="screen">
            <a:extLst>
              <a:ext uri="{28A0092B-C50C-407E-A947-70E740481C1C}">
                <a14:useLocalDpi xmlns:a14="http://schemas.microsoft.com/office/drawing/2010/main" val="0"/>
              </a:ext>
            </a:extLst>
          </a:blip>
          <a:srcRect/>
          <a:stretch/>
        </p:blipFill>
        <p:spPr>
          <a:xfrm>
            <a:off x="447676" y="4631021"/>
            <a:ext cx="401901" cy="401901"/>
          </a:xfrm>
          <a:prstGeom prst="rect">
            <a:avLst/>
          </a:prstGeom>
        </p:spPr>
      </p:pic>
      <p:pic>
        <p:nvPicPr>
          <p:cNvPr id="13" name="Picture 12">
            <a:extLst>
              <a:ext uri="{FF2B5EF4-FFF2-40B4-BE49-F238E27FC236}">
                <a16:creationId xmlns:a16="http://schemas.microsoft.com/office/drawing/2014/main" id="{A42A72C0-B20A-0387-C148-006032A537D1}"/>
              </a:ext>
            </a:extLst>
          </p:cNvPr>
          <p:cNvPicPr>
            <a:picLocks noChangeAspect="1"/>
          </p:cNvPicPr>
          <p:nvPr/>
        </p:nvPicPr>
        <p:blipFill>
          <a:blip r:embed="rId11" cstate="screen">
            <a:extLst>
              <a:ext uri="{28A0092B-C50C-407E-A947-70E740481C1C}">
                <a14:useLocalDpi xmlns:a14="http://schemas.microsoft.com/office/drawing/2010/main" val="0"/>
              </a:ext>
            </a:extLst>
          </a:blip>
          <a:srcRect/>
          <a:stretch/>
        </p:blipFill>
        <p:spPr>
          <a:xfrm>
            <a:off x="447676" y="5083867"/>
            <a:ext cx="401901" cy="401901"/>
          </a:xfrm>
          <a:prstGeom prst="rect">
            <a:avLst/>
          </a:prstGeom>
        </p:spPr>
      </p:pic>
      <p:pic>
        <p:nvPicPr>
          <p:cNvPr id="14" name="Picture 13">
            <a:extLst>
              <a:ext uri="{FF2B5EF4-FFF2-40B4-BE49-F238E27FC236}">
                <a16:creationId xmlns:a16="http://schemas.microsoft.com/office/drawing/2014/main" id="{77805780-48E6-1BD5-424A-24B6EB3DA017}"/>
              </a:ext>
            </a:extLst>
          </p:cNvPr>
          <p:cNvPicPr>
            <a:picLocks noChangeAspect="1"/>
          </p:cNvPicPr>
          <p:nvPr/>
        </p:nvPicPr>
        <p:blipFill>
          <a:blip r:embed="rId12" cstate="screen">
            <a:extLst>
              <a:ext uri="{28A0092B-C50C-407E-A947-70E740481C1C}">
                <a14:useLocalDpi xmlns:a14="http://schemas.microsoft.com/office/drawing/2010/main" val="0"/>
              </a:ext>
            </a:extLst>
          </a:blip>
          <a:srcRect/>
          <a:stretch/>
        </p:blipFill>
        <p:spPr>
          <a:xfrm>
            <a:off x="447676" y="5536195"/>
            <a:ext cx="401901" cy="401901"/>
          </a:xfrm>
          <a:prstGeom prst="rect">
            <a:avLst/>
          </a:prstGeom>
        </p:spPr>
      </p:pic>
      <p:pic>
        <p:nvPicPr>
          <p:cNvPr id="15" name="Picture 14">
            <a:extLst>
              <a:ext uri="{FF2B5EF4-FFF2-40B4-BE49-F238E27FC236}">
                <a16:creationId xmlns:a16="http://schemas.microsoft.com/office/drawing/2014/main" id="{9E7BC7B1-D499-F1D8-B90E-2A0BCF135F5F}"/>
              </a:ext>
            </a:extLst>
          </p:cNvPr>
          <p:cNvPicPr>
            <a:picLocks noChangeAspect="1"/>
          </p:cNvPicPr>
          <p:nvPr/>
        </p:nvPicPr>
        <p:blipFill>
          <a:blip r:embed="rId13" cstate="screen">
            <a:extLst>
              <a:ext uri="{28A0092B-C50C-407E-A947-70E740481C1C}">
                <a14:useLocalDpi xmlns:a14="http://schemas.microsoft.com/office/drawing/2010/main" val="0"/>
              </a:ext>
            </a:extLst>
          </a:blip>
          <a:srcRect/>
          <a:stretch/>
        </p:blipFill>
        <p:spPr>
          <a:xfrm>
            <a:off x="447676" y="2431834"/>
            <a:ext cx="401901" cy="401901"/>
          </a:xfrm>
          <a:prstGeom prst="rect">
            <a:avLst/>
          </a:prstGeom>
        </p:spPr>
      </p:pic>
      <p:pic>
        <p:nvPicPr>
          <p:cNvPr id="17" name="Picture 16">
            <a:extLst>
              <a:ext uri="{FF2B5EF4-FFF2-40B4-BE49-F238E27FC236}">
                <a16:creationId xmlns:a16="http://schemas.microsoft.com/office/drawing/2014/main" id="{3F70BFB4-AE32-CCEB-D789-35505DFBB729}"/>
              </a:ext>
            </a:extLst>
          </p:cNvPr>
          <p:cNvPicPr>
            <a:picLocks/>
          </p:cNvPicPr>
          <p:nvPr/>
        </p:nvPicPr>
        <p:blipFill>
          <a:blip r:embed="rId14"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18" name="Picture 17">
            <a:extLst>
              <a:ext uri="{FF2B5EF4-FFF2-40B4-BE49-F238E27FC236}">
                <a16:creationId xmlns:a16="http://schemas.microsoft.com/office/drawing/2014/main" id="{AEB53AF2-3CC9-2CEA-F985-8C92BB87CEB3}"/>
              </a:ext>
            </a:extLst>
          </p:cNvPr>
          <p:cNvPicPr>
            <a:picLocks noChangeAspect="1"/>
          </p:cNvPicPr>
          <p:nvPr/>
        </p:nvPicPr>
        <p:blipFill>
          <a:blip r:embed="rId15"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cxnSp>
        <p:nvCxnSpPr>
          <p:cNvPr id="5" name="Straight Connector 4">
            <a:extLst>
              <a:ext uri="{FF2B5EF4-FFF2-40B4-BE49-F238E27FC236}">
                <a16:creationId xmlns:a16="http://schemas.microsoft.com/office/drawing/2014/main" id="{0EF0474D-DB60-4AFA-8887-2412259EF517}"/>
              </a:ext>
            </a:extLst>
          </p:cNvPr>
          <p:cNvCxnSpPr/>
          <p:nvPr/>
        </p:nvCxnSpPr>
        <p:spPr>
          <a:xfrm>
            <a:off x="442913" y="3056900"/>
            <a:ext cx="558165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644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FCC8198-2416-CA86-893F-11CB45D4E89A}"/>
              </a:ext>
            </a:extLst>
          </p:cNvPr>
          <p:cNvGraphicFramePr>
            <a:graphicFrameLocks noGrp="1"/>
          </p:cNvGraphicFramePr>
          <p:nvPr>
            <p:extLst>
              <p:ext uri="{D42A27DB-BD31-4B8C-83A1-F6EECF244321}">
                <p14:modId xmlns:p14="http://schemas.microsoft.com/office/powerpoint/2010/main" val="2762479673"/>
              </p:ext>
            </p:extLst>
          </p:nvPr>
        </p:nvGraphicFramePr>
        <p:xfrm>
          <a:off x="442915" y="811222"/>
          <a:ext cx="11306171" cy="5305094"/>
        </p:xfrm>
        <a:graphic>
          <a:graphicData uri="http://schemas.openxmlformats.org/drawingml/2006/table">
            <a:tbl>
              <a:tblPr/>
              <a:tblGrid>
                <a:gridCol w="1183203">
                  <a:extLst>
                    <a:ext uri="{9D8B030D-6E8A-4147-A177-3AD203B41FA5}">
                      <a16:colId xmlns:a16="http://schemas.microsoft.com/office/drawing/2014/main" val="1364305098"/>
                    </a:ext>
                  </a:extLst>
                </a:gridCol>
                <a:gridCol w="1095560">
                  <a:extLst>
                    <a:ext uri="{9D8B030D-6E8A-4147-A177-3AD203B41FA5}">
                      <a16:colId xmlns:a16="http://schemas.microsoft.com/office/drawing/2014/main" val="1346857775"/>
                    </a:ext>
                  </a:extLst>
                </a:gridCol>
                <a:gridCol w="6483282">
                  <a:extLst>
                    <a:ext uri="{9D8B030D-6E8A-4147-A177-3AD203B41FA5}">
                      <a16:colId xmlns:a16="http://schemas.microsoft.com/office/drawing/2014/main" val="1761844769"/>
                    </a:ext>
                  </a:extLst>
                </a:gridCol>
                <a:gridCol w="1259840">
                  <a:extLst>
                    <a:ext uri="{9D8B030D-6E8A-4147-A177-3AD203B41FA5}">
                      <a16:colId xmlns:a16="http://schemas.microsoft.com/office/drawing/2014/main" val="2789851552"/>
                    </a:ext>
                  </a:extLst>
                </a:gridCol>
                <a:gridCol w="1284286">
                  <a:extLst>
                    <a:ext uri="{9D8B030D-6E8A-4147-A177-3AD203B41FA5}">
                      <a16:colId xmlns:a16="http://schemas.microsoft.com/office/drawing/2014/main" val="1716460202"/>
                    </a:ext>
                  </a:extLst>
                </a:gridCol>
              </a:tblGrid>
              <a:tr h="561892">
                <a:tc>
                  <a:txBody>
                    <a:bodyPr/>
                    <a:lstStyle/>
                    <a:p>
                      <a:pPr algn="ctr" fontAlgn="base"/>
                      <a:r>
                        <a:rPr lang="en-GB" sz="1200" b="1" i="0" dirty="0">
                          <a:solidFill>
                            <a:srgbClr val="FFFFFF"/>
                          </a:solidFill>
                          <a:effectLst/>
                          <a:latin typeface="+mn-lt"/>
                        </a:rPr>
                        <a:t>Version​</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5375D"/>
                    </a:solidFill>
                  </a:tcPr>
                </a:tc>
                <a:tc>
                  <a:txBody>
                    <a:bodyPr/>
                    <a:lstStyle/>
                    <a:p>
                      <a:pPr algn="ctr" fontAlgn="base"/>
                      <a:r>
                        <a:rPr lang="en-GB" sz="1200" b="1" i="0">
                          <a:solidFill>
                            <a:srgbClr val="FFFFFF"/>
                          </a:solidFill>
                          <a:effectLst/>
                          <a:latin typeface="+mn-lt"/>
                        </a:rPr>
                        <a:t>Edition​</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5375D"/>
                    </a:solidFill>
                  </a:tcPr>
                </a:tc>
                <a:tc>
                  <a:txBody>
                    <a:bodyPr/>
                    <a:lstStyle/>
                    <a:p>
                      <a:pPr algn="ctr" fontAlgn="base"/>
                      <a:r>
                        <a:rPr lang="en-GB" sz="1200" b="1" i="0" dirty="0">
                          <a:solidFill>
                            <a:srgbClr val="FFFFFF"/>
                          </a:solidFill>
                          <a:effectLst/>
                          <a:latin typeface="+mn-lt"/>
                        </a:rPr>
                        <a:t>Changes Made​</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5375D"/>
                    </a:solidFill>
                  </a:tcPr>
                </a:tc>
                <a:tc>
                  <a:txBody>
                    <a:bodyPr/>
                    <a:lstStyle/>
                    <a:p>
                      <a:pPr algn="ctr" fontAlgn="base"/>
                      <a:r>
                        <a:rPr lang="en-US" sz="1200" b="1" i="0">
                          <a:solidFill>
                            <a:srgbClr val="FFFFFF"/>
                          </a:solidFill>
                          <a:effectLst/>
                          <a:latin typeface="+mn-lt"/>
                        </a:rPr>
                        <a:t>Date amended​</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5375D"/>
                    </a:solidFill>
                  </a:tcPr>
                </a:tc>
                <a:tc>
                  <a:txBody>
                    <a:bodyPr/>
                    <a:lstStyle/>
                    <a:p>
                      <a:pPr algn="ctr" fontAlgn="base"/>
                      <a:r>
                        <a:rPr lang="en-US" sz="1200" b="1" i="0">
                          <a:solidFill>
                            <a:srgbClr val="FFFFFF"/>
                          </a:solidFill>
                          <a:effectLst/>
                          <a:latin typeface="+mn-lt"/>
                        </a:rPr>
                        <a:t>Review date​</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5375D"/>
                    </a:solidFill>
                  </a:tcPr>
                </a:tc>
                <a:extLst>
                  <a:ext uri="{0D108BD9-81ED-4DB2-BD59-A6C34878D82A}">
                    <a16:rowId xmlns:a16="http://schemas.microsoft.com/office/drawing/2014/main" val="139964872"/>
                  </a:ext>
                </a:extLst>
              </a:tr>
              <a:tr h="245757">
                <a:tc>
                  <a:txBody>
                    <a:bodyPr/>
                    <a:lstStyle/>
                    <a:p>
                      <a:pPr algn="ctr" fontAlgn="base"/>
                      <a:r>
                        <a:rPr lang="en-GB" sz="1200" b="0" i="0" dirty="0">
                          <a:solidFill>
                            <a:srgbClr val="000000"/>
                          </a:solidFill>
                          <a:effectLst/>
                          <a:latin typeface="+mn-lt"/>
                        </a:rPr>
                        <a:t>2​</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ctr" fontAlgn="base"/>
                      <a:r>
                        <a:rPr lang="en-GB" sz="1200" b="0" i="0">
                          <a:solidFill>
                            <a:srgbClr val="000000"/>
                          </a:solidFill>
                          <a:effectLst/>
                          <a:latin typeface="+mn-lt"/>
                        </a:rPr>
                        <a:t>2.0​</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l" fontAlgn="base">
                        <a:buFont typeface="Arial" panose="020B0604020202020204" pitchFamily="34" charset="0"/>
                        <a:buChar char="•"/>
                      </a:pPr>
                      <a:r>
                        <a:rPr lang="en-GB" sz="1200" b="0" i="0">
                          <a:solidFill>
                            <a:srgbClr val="000000"/>
                          </a:solidFill>
                          <a:effectLst/>
                          <a:latin typeface="+mn-lt"/>
                        </a:rPr>
                        <a:t>Edited the stratification overview slide​</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ctr" fontAlgn="auto">
                        <a:buFont typeface="Arial" panose="020B0604020202020204" pitchFamily="34" charset="0"/>
                        <a:buChar char="•"/>
                      </a:pPr>
                      <a:endParaRPr lang="en-GB" sz="1200" b="0" i="0" dirty="0">
                        <a:solidFill>
                          <a:srgbClr val="000000"/>
                        </a:solidFill>
                        <a:effectLst/>
                        <a:latin typeface="+mn-lt"/>
                      </a:endParaRP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ctr" fontAlgn="auto">
                        <a:buFont typeface="Arial" panose="020B0604020202020204" pitchFamily="34" charset="0"/>
                        <a:buChar char="•"/>
                      </a:pPr>
                      <a:endParaRPr lang="en-GB" sz="1200" b="0" i="0" dirty="0">
                        <a:solidFill>
                          <a:srgbClr val="000000"/>
                        </a:solidFill>
                        <a:effectLst/>
                        <a:latin typeface="+mn-lt"/>
                      </a:endParaRP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extLst>
                  <a:ext uri="{0D108BD9-81ED-4DB2-BD59-A6C34878D82A}">
                    <a16:rowId xmlns:a16="http://schemas.microsoft.com/office/drawing/2014/main" val="3959454351"/>
                  </a:ext>
                </a:extLst>
              </a:tr>
              <a:tr h="618355">
                <a:tc>
                  <a:txBody>
                    <a:bodyPr/>
                    <a:lstStyle/>
                    <a:p>
                      <a:pPr algn="ctr" fontAlgn="base"/>
                      <a:r>
                        <a:rPr lang="en-GB" sz="1200" b="0" i="0" dirty="0">
                          <a:solidFill>
                            <a:srgbClr val="000000"/>
                          </a:solidFill>
                          <a:effectLst/>
                          <a:latin typeface="+mn-lt"/>
                        </a:rPr>
                        <a:t>3​</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ctr" fontAlgn="base"/>
                      <a:r>
                        <a:rPr lang="en-GB" sz="1200" b="0" i="0" dirty="0">
                          <a:solidFill>
                            <a:srgbClr val="000000"/>
                          </a:solidFill>
                          <a:effectLst/>
                          <a:latin typeface="+mn-lt"/>
                        </a:rPr>
                        <a:t>3.0​</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l" fontAlgn="base">
                        <a:buFont typeface="Arial" panose="020B0604020202020204" pitchFamily="34" charset="0"/>
                        <a:buChar char="•"/>
                      </a:pPr>
                      <a:r>
                        <a:rPr lang="en-GB" sz="1200" b="0" i="0" dirty="0">
                          <a:solidFill>
                            <a:srgbClr val="000000"/>
                          </a:solidFill>
                          <a:effectLst/>
                          <a:latin typeface="+mn-lt"/>
                        </a:rPr>
                        <a:t>FH pathway updated and guidance for detection​</a:t>
                      </a:r>
                    </a:p>
                    <a:p>
                      <a:pPr algn="l" fontAlgn="base">
                        <a:buFont typeface="Arial" panose="020B0604020202020204" pitchFamily="34" charset="0"/>
                        <a:buChar char="•"/>
                      </a:pPr>
                      <a:r>
                        <a:rPr lang="en-GB" sz="1200" b="0" i="0" dirty="0">
                          <a:solidFill>
                            <a:srgbClr val="000000"/>
                          </a:solidFill>
                          <a:effectLst/>
                          <a:latin typeface="+mn-lt"/>
                        </a:rPr>
                        <a:t>Addition of Medicines Optimisation approach​</a:t>
                      </a:r>
                    </a:p>
                    <a:p>
                      <a:pPr algn="l" fontAlgn="base">
                        <a:buFont typeface="Arial" panose="020B0604020202020204" pitchFamily="34" charset="0"/>
                        <a:buChar char="•"/>
                      </a:pPr>
                      <a:r>
                        <a:rPr lang="en-GB" sz="1200" b="0" i="0" dirty="0">
                          <a:solidFill>
                            <a:srgbClr val="000000"/>
                          </a:solidFill>
                          <a:effectLst/>
                          <a:latin typeface="+mn-lt"/>
                        </a:rPr>
                        <a:t>Guidance on desk top reviews and use of Dutch Lipid Clinic criteria​</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ctr" fontAlgn="auto">
                        <a:buFont typeface="Arial" panose="020B0604020202020204" pitchFamily="34" charset="0"/>
                        <a:buNone/>
                      </a:pPr>
                      <a:endParaRPr lang="en-GB" sz="1200" b="0" i="0" dirty="0">
                        <a:solidFill>
                          <a:srgbClr val="000000"/>
                        </a:solidFill>
                        <a:effectLst/>
                        <a:latin typeface="+mn-lt"/>
                      </a:endParaRP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ctr" fontAlgn="auto">
                        <a:buFont typeface="Arial" panose="020B0604020202020204" pitchFamily="34" charset="0"/>
                        <a:buNone/>
                      </a:pPr>
                      <a:r>
                        <a:rPr lang="en-GB" sz="1200" b="0" i="0" dirty="0">
                          <a:solidFill>
                            <a:srgbClr val="000000"/>
                          </a:solidFill>
                          <a:effectLst/>
                          <a:latin typeface="+mn-lt"/>
                        </a:rPr>
                        <a:t>​</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extLst>
                  <a:ext uri="{0D108BD9-81ED-4DB2-BD59-A6C34878D82A}">
                    <a16:rowId xmlns:a16="http://schemas.microsoft.com/office/drawing/2014/main" val="1528895891"/>
                  </a:ext>
                </a:extLst>
              </a:tr>
              <a:tr h="245757">
                <a:tc>
                  <a:txBody>
                    <a:bodyPr/>
                    <a:lstStyle/>
                    <a:p>
                      <a:pPr algn="ctr" fontAlgn="base"/>
                      <a:r>
                        <a:rPr lang="en-GB" sz="1200" b="0" i="0" dirty="0">
                          <a:solidFill>
                            <a:srgbClr val="000000"/>
                          </a:solidFill>
                          <a:effectLst/>
                          <a:latin typeface="+mn-lt"/>
                        </a:rPr>
                        <a:t>4​</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ctr" fontAlgn="base"/>
                      <a:r>
                        <a:rPr lang="en-GB" sz="1200" b="0" i="0" dirty="0">
                          <a:solidFill>
                            <a:srgbClr val="000000"/>
                          </a:solidFill>
                          <a:effectLst/>
                          <a:latin typeface="+mn-lt"/>
                        </a:rPr>
                        <a:t>4.0​</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l" fontAlgn="base">
                        <a:buFont typeface="Arial" panose="020B0604020202020204" pitchFamily="34" charset="0"/>
                        <a:buChar char="•"/>
                      </a:pPr>
                      <a:r>
                        <a:rPr lang="en-GB" sz="1200" b="0" i="0">
                          <a:solidFill>
                            <a:srgbClr val="000000"/>
                          </a:solidFill>
                          <a:effectLst/>
                          <a:latin typeface="+mn-lt"/>
                        </a:rPr>
                        <a:t>Formatting and slide order​</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ctr" fontAlgn="auto">
                        <a:buFont typeface="Arial" panose="020B0604020202020204" pitchFamily="34" charset="0"/>
                        <a:buNone/>
                      </a:pPr>
                      <a:r>
                        <a:rPr lang="en-GB" sz="1200" b="0" i="0" dirty="0">
                          <a:solidFill>
                            <a:srgbClr val="000000"/>
                          </a:solidFill>
                          <a:effectLst/>
                          <a:latin typeface="+mn-lt"/>
                        </a:rPr>
                        <a:t>​</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ctr" fontAlgn="auto">
                        <a:buFont typeface="Arial" panose="020B0604020202020204" pitchFamily="34" charset="0"/>
                        <a:buNone/>
                      </a:pPr>
                      <a:r>
                        <a:rPr lang="en-GB" sz="1200" b="0" i="0" dirty="0">
                          <a:solidFill>
                            <a:srgbClr val="000000"/>
                          </a:solidFill>
                          <a:effectLst/>
                          <a:latin typeface="+mn-lt"/>
                        </a:rPr>
                        <a:t>​</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extLst>
                  <a:ext uri="{0D108BD9-81ED-4DB2-BD59-A6C34878D82A}">
                    <a16:rowId xmlns:a16="http://schemas.microsoft.com/office/drawing/2014/main" val="14861792"/>
                  </a:ext>
                </a:extLst>
              </a:tr>
              <a:tr h="245757">
                <a:tc>
                  <a:txBody>
                    <a:bodyPr/>
                    <a:lstStyle/>
                    <a:p>
                      <a:pPr algn="ctr" fontAlgn="base"/>
                      <a:r>
                        <a:rPr lang="en-GB" sz="1200" b="0" i="0">
                          <a:solidFill>
                            <a:srgbClr val="000000"/>
                          </a:solidFill>
                          <a:effectLst/>
                          <a:latin typeface="+mn-lt"/>
                        </a:rPr>
                        <a:t>4​</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ctr" fontAlgn="base"/>
                      <a:r>
                        <a:rPr lang="en-GB" sz="1200" b="0" i="0">
                          <a:solidFill>
                            <a:srgbClr val="000000"/>
                          </a:solidFill>
                          <a:effectLst/>
                          <a:latin typeface="+mn-lt"/>
                        </a:rPr>
                        <a:t>4.1​</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l" fontAlgn="base">
                        <a:buFont typeface="Arial" panose="020B0604020202020204" pitchFamily="34" charset="0"/>
                        <a:buChar char="•"/>
                      </a:pPr>
                      <a:r>
                        <a:rPr lang="en-GB" sz="1200" b="0" i="0">
                          <a:solidFill>
                            <a:srgbClr val="000000"/>
                          </a:solidFill>
                          <a:effectLst/>
                          <a:latin typeface="+mn-lt"/>
                        </a:rPr>
                        <a:t>Formatting​</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ctr" fontAlgn="auto">
                        <a:buFont typeface="Arial" panose="020B0604020202020204" pitchFamily="34" charset="0"/>
                        <a:buChar char="•"/>
                      </a:pPr>
                      <a:endParaRPr lang="en-GB" sz="1200" b="0" i="0" dirty="0">
                        <a:solidFill>
                          <a:srgbClr val="000000"/>
                        </a:solidFill>
                        <a:effectLst/>
                        <a:latin typeface="+mn-lt"/>
                      </a:endParaRP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ctr" fontAlgn="auto">
                        <a:buFont typeface="Arial" panose="020B0604020202020204" pitchFamily="34" charset="0"/>
                        <a:buNone/>
                      </a:pPr>
                      <a:r>
                        <a:rPr lang="en-GB" sz="1200" b="0" i="0" dirty="0">
                          <a:solidFill>
                            <a:srgbClr val="000000"/>
                          </a:solidFill>
                          <a:effectLst/>
                          <a:latin typeface="+mn-lt"/>
                        </a:rPr>
                        <a:t>​</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extLst>
                  <a:ext uri="{0D108BD9-81ED-4DB2-BD59-A6C34878D82A}">
                    <a16:rowId xmlns:a16="http://schemas.microsoft.com/office/drawing/2014/main" val="729002708"/>
                  </a:ext>
                </a:extLst>
              </a:tr>
              <a:tr h="449513">
                <a:tc>
                  <a:txBody>
                    <a:bodyPr/>
                    <a:lstStyle/>
                    <a:p>
                      <a:pPr algn="ctr" fontAlgn="base"/>
                      <a:r>
                        <a:rPr lang="en-US" sz="1200" b="0" i="0">
                          <a:solidFill>
                            <a:srgbClr val="000000"/>
                          </a:solidFill>
                          <a:effectLst/>
                          <a:latin typeface="+mn-lt"/>
                        </a:rPr>
                        <a:t>5​</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ctr" fontAlgn="base"/>
                      <a:r>
                        <a:rPr lang="en-US" sz="1200" b="0" i="0">
                          <a:solidFill>
                            <a:srgbClr val="000000"/>
                          </a:solidFill>
                          <a:effectLst/>
                          <a:latin typeface="+mn-lt"/>
                        </a:rPr>
                        <a:t>5.0​</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l" fontAlgn="base">
                        <a:buFont typeface="Arial" panose="020B0604020202020204" pitchFamily="34" charset="0"/>
                        <a:buChar char="•"/>
                      </a:pPr>
                      <a:r>
                        <a:rPr lang="en-GB" sz="1200" b="0" i="0" dirty="0">
                          <a:solidFill>
                            <a:srgbClr val="000000"/>
                          </a:solidFill>
                          <a:effectLst/>
                          <a:latin typeface="+mn-lt"/>
                        </a:rPr>
                        <a:t>Hypertension slides added. Dates added to version control table and version number removed from title slide​</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ctr" fontAlgn="base"/>
                      <a:r>
                        <a:rPr lang="en-US" sz="1200" b="0" i="0">
                          <a:solidFill>
                            <a:srgbClr val="000000"/>
                          </a:solidFill>
                          <a:effectLst/>
                          <a:latin typeface="+mn-lt"/>
                        </a:rPr>
                        <a:t>June 2021​</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ctr" fontAlgn="base"/>
                      <a:r>
                        <a:rPr lang="en-US" sz="1200" b="0" i="0">
                          <a:solidFill>
                            <a:srgbClr val="000000"/>
                          </a:solidFill>
                          <a:effectLst/>
                          <a:latin typeface="+mn-lt"/>
                        </a:rPr>
                        <a:t>December 2021​</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extLst>
                  <a:ext uri="{0D108BD9-81ED-4DB2-BD59-A6C34878D82A}">
                    <a16:rowId xmlns:a16="http://schemas.microsoft.com/office/drawing/2014/main" val="485165098"/>
                  </a:ext>
                </a:extLst>
              </a:tr>
              <a:tr h="618355">
                <a:tc>
                  <a:txBody>
                    <a:bodyPr/>
                    <a:lstStyle/>
                    <a:p>
                      <a:pPr algn="ctr" fontAlgn="base"/>
                      <a:r>
                        <a:rPr lang="en-US" sz="1200" b="0" i="0" dirty="0">
                          <a:solidFill>
                            <a:srgbClr val="000000"/>
                          </a:solidFill>
                          <a:effectLst/>
                          <a:latin typeface="+mn-lt"/>
                        </a:rPr>
                        <a:t>6​</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ctr" fontAlgn="base"/>
                      <a:r>
                        <a:rPr lang="en-US" sz="1200" b="0" i="0">
                          <a:solidFill>
                            <a:srgbClr val="000000"/>
                          </a:solidFill>
                          <a:effectLst/>
                          <a:latin typeface="+mn-lt"/>
                        </a:rPr>
                        <a:t>6.0​</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l" fontAlgn="base">
                        <a:buFont typeface="Arial" panose="020B0604020202020204" pitchFamily="34" charset="0"/>
                        <a:buChar char="•"/>
                      </a:pPr>
                      <a:r>
                        <a:rPr lang="en-GB" sz="1200" b="0" i="0" dirty="0">
                          <a:solidFill>
                            <a:srgbClr val="000000"/>
                          </a:solidFill>
                          <a:effectLst/>
                          <a:latin typeface="+mn-lt"/>
                        </a:rPr>
                        <a:t>Slide order re-arranged​</a:t>
                      </a:r>
                    </a:p>
                    <a:p>
                      <a:pPr algn="l" fontAlgn="base">
                        <a:buFont typeface="Arial" panose="020B0604020202020204" pitchFamily="34" charset="0"/>
                        <a:buChar char="•"/>
                      </a:pPr>
                      <a:r>
                        <a:rPr lang="en-GB" sz="1200" b="0" i="0" dirty="0">
                          <a:solidFill>
                            <a:srgbClr val="000000"/>
                          </a:solidFill>
                          <a:effectLst/>
                          <a:latin typeface="+mn-lt"/>
                        </a:rPr>
                        <a:t>Detection and management of AF added​</a:t>
                      </a:r>
                    </a:p>
                    <a:p>
                      <a:pPr algn="l" fontAlgn="base">
                        <a:buFont typeface="Arial" panose="020B0604020202020204" pitchFamily="34" charset="0"/>
                        <a:buChar char="•"/>
                      </a:pPr>
                      <a:r>
                        <a:rPr lang="en-GB" sz="1200" b="0" i="0" dirty="0">
                          <a:solidFill>
                            <a:srgbClr val="000000"/>
                          </a:solidFill>
                          <a:effectLst/>
                          <a:latin typeface="+mn-lt"/>
                        </a:rPr>
                        <a:t>Added option of </a:t>
                      </a:r>
                      <a:r>
                        <a:rPr lang="en-GB" sz="1200" b="0" i="0" dirty="0" err="1">
                          <a:solidFill>
                            <a:srgbClr val="000000"/>
                          </a:solidFill>
                          <a:effectLst/>
                          <a:latin typeface="+mn-lt"/>
                        </a:rPr>
                        <a:t>bempedoic</a:t>
                      </a:r>
                      <a:r>
                        <a:rPr lang="en-GB" sz="1200" b="0" i="0" dirty="0">
                          <a:solidFill>
                            <a:srgbClr val="000000"/>
                          </a:solidFill>
                          <a:effectLst/>
                          <a:latin typeface="+mn-lt"/>
                        </a:rPr>
                        <a:t> acid​</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ctr" fontAlgn="base"/>
                      <a:r>
                        <a:rPr lang="en-US" sz="1200" b="0" i="0">
                          <a:solidFill>
                            <a:srgbClr val="000000"/>
                          </a:solidFill>
                          <a:effectLst/>
                          <a:latin typeface="+mn-lt"/>
                        </a:rPr>
                        <a:t>August 2021​</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ctr" fontAlgn="base"/>
                      <a:r>
                        <a:rPr lang="en-US" sz="1200" b="0" i="0" dirty="0">
                          <a:solidFill>
                            <a:srgbClr val="000000"/>
                          </a:solidFill>
                          <a:effectLst/>
                          <a:latin typeface="+mn-lt"/>
                        </a:rPr>
                        <a:t>February 2022​</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extLst>
                  <a:ext uri="{0D108BD9-81ED-4DB2-BD59-A6C34878D82A}">
                    <a16:rowId xmlns:a16="http://schemas.microsoft.com/office/drawing/2014/main" val="3090120132"/>
                  </a:ext>
                </a:extLst>
              </a:tr>
              <a:tr h="618355">
                <a:tc>
                  <a:txBody>
                    <a:bodyPr/>
                    <a:lstStyle/>
                    <a:p>
                      <a:pPr algn="ctr" fontAlgn="base"/>
                      <a:r>
                        <a:rPr lang="en-US" sz="1200" b="0" i="0">
                          <a:solidFill>
                            <a:srgbClr val="000000"/>
                          </a:solidFill>
                          <a:effectLst/>
                          <a:latin typeface="+mn-lt"/>
                        </a:rPr>
                        <a:t>7​</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ctr" fontAlgn="base"/>
                      <a:r>
                        <a:rPr lang="en-US" sz="1200" b="0" i="0">
                          <a:solidFill>
                            <a:srgbClr val="000000"/>
                          </a:solidFill>
                          <a:effectLst/>
                          <a:latin typeface="+mn-lt"/>
                        </a:rPr>
                        <a:t>7.0​</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l" fontAlgn="base">
                        <a:buFont typeface="Arial" panose="020B0604020202020204" pitchFamily="34" charset="0"/>
                        <a:buChar char="•"/>
                      </a:pPr>
                      <a:r>
                        <a:rPr lang="en-GB" sz="1200" b="0" i="0" dirty="0">
                          <a:solidFill>
                            <a:srgbClr val="000000"/>
                          </a:solidFill>
                          <a:effectLst/>
                          <a:latin typeface="+mn-lt"/>
                        </a:rPr>
                        <a:t>Priority groups updated​</a:t>
                      </a:r>
                    </a:p>
                    <a:p>
                      <a:pPr algn="l" fontAlgn="base">
                        <a:buFont typeface="Arial" panose="020B0604020202020204" pitchFamily="34" charset="0"/>
                        <a:buChar char="•"/>
                      </a:pPr>
                      <a:r>
                        <a:rPr lang="en-GB" sz="1200" b="0" i="0" dirty="0">
                          <a:solidFill>
                            <a:srgbClr val="000000"/>
                          </a:solidFill>
                          <a:effectLst/>
                          <a:latin typeface="+mn-lt"/>
                        </a:rPr>
                        <a:t>Added </a:t>
                      </a:r>
                      <a:r>
                        <a:rPr lang="en-GB" sz="1200" b="0" i="0" dirty="0" err="1">
                          <a:solidFill>
                            <a:srgbClr val="000000"/>
                          </a:solidFill>
                          <a:effectLst/>
                          <a:latin typeface="+mn-lt"/>
                        </a:rPr>
                        <a:t>inclisiran</a:t>
                      </a:r>
                      <a:r>
                        <a:rPr lang="en-GB" sz="1200" b="0" i="0" dirty="0">
                          <a:solidFill>
                            <a:srgbClr val="000000"/>
                          </a:solidFill>
                          <a:effectLst/>
                          <a:latin typeface="+mn-lt"/>
                        </a:rPr>
                        <a:t> into lipid treatment pathway​</a:t>
                      </a:r>
                    </a:p>
                    <a:p>
                      <a:pPr algn="l" fontAlgn="base">
                        <a:buFont typeface="Arial" panose="020B0604020202020204" pitchFamily="34" charset="0"/>
                        <a:buChar char="•"/>
                      </a:pPr>
                      <a:r>
                        <a:rPr lang="en-GB" sz="1200" b="0" i="0" dirty="0">
                          <a:solidFill>
                            <a:srgbClr val="000000"/>
                          </a:solidFill>
                          <a:effectLst/>
                          <a:latin typeface="+mn-lt"/>
                        </a:rPr>
                        <a:t>Web links updated for resources​</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ctr" fontAlgn="base"/>
                      <a:r>
                        <a:rPr lang="en-US" sz="1200" b="0" i="0">
                          <a:solidFill>
                            <a:srgbClr val="000000"/>
                          </a:solidFill>
                          <a:effectLst/>
                          <a:latin typeface="+mn-lt"/>
                        </a:rPr>
                        <a:t>July 2022​</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ctr" fontAlgn="base"/>
                      <a:r>
                        <a:rPr lang="en-US" sz="1200" b="0" i="0">
                          <a:solidFill>
                            <a:srgbClr val="000000"/>
                          </a:solidFill>
                          <a:effectLst/>
                          <a:latin typeface="+mn-lt"/>
                        </a:rPr>
                        <a:t>July 2023​</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extLst>
                  <a:ext uri="{0D108BD9-81ED-4DB2-BD59-A6C34878D82A}">
                    <a16:rowId xmlns:a16="http://schemas.microsoft.com/office/drawing/2014/main" val="69894666"/>
                  </a:ext>
                </a:extLst>
              </a:tr>
              <a:tr h="318405">
                <a:tc>
                  <a:txBody>
                    <a:bodyPr/>
                    <a:lstStyle/>
                    <a:p>
                      <a:pPr algn="ctr" fontAlgn="base"/>
                      <a:r>
                        <a:rPr lang="en-US" sz="1200" b="0" i="0">
                          <a:solidFill>
                            <a:srgbClr val="000000"/>
                          </a:solidFill>
                          <a:effectLst/>
                          <a:latin typeface="+mn-lt"/>
                        </a:rPr>
                        <a:t>8​</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ctr" fontAlgn="base"/>
                      <a:r>
                        <a:rPr lang="en-US" sz="1200" b="0" i="0">
                          <a:solidFill>
                            <a:srgbClr val="000000"/>
                          </a:solidFill>
                          <a:effectLst/>
                          <a:latin typeface="+mn-lt"/>
                        </a:rPr>
                        <a:t>8.0​</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l" fontAlgn="base">
                        <a:buFont typeface="Arial" panose="020B0604020202020204" pitchFamily="34" charset="0"/>
                        <a:buChar char="•"/>
                      </a:pPr>
                      <a:r>
                        <a:rPr lang="en-GB" sz="1200" b="0" i="0" dirty="0">
                          <a:solidFill>
                            <a:srgbClr val="000000"/>
                          </a:solidFill>
                          <a:effectLst/>
                          <a:latin typeface="+mn-lt"/>
                        </a:rPr>
                        <a:t>Update to treatment target to align with NICE and AAC guidance​</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ctr" fontAlgn="base"/>
                      <a:r>
                        <a:rPr lang="en-US" sz="1200" b="0" i="0">
                          <a:solidFill>
                            <a:srgbClr val="000000"/>
                          </a:solidFill>
                          <a:effectLst/>
                          <a:latin typeface="+mn-lt"/>
                        </a:rPr>
                        <a:t>Dec 2022​</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ctr" fontAlgn="base"/>
                      <a:r>
                        <a:rPr lang="en-US" sz="1200" b="0" i="0">
                          <a:solidFill>
                            <a:srgbClr val="000000"/>
                          </a:solidFill>
                          <a:effectLst/>
                          <a:latin typeface="+mn-lt"/>
                        </a:rPr>
                        <a:t>Dec 2023​</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extLst>
                  <a:ext uri="{0D108BD9-81ED-4DB2-BD59-A6C34878D82A}">
                    <a16:rowId xmlns:a16="http://schemas.microsoft.com/office/drawing/2014/main" val="1589064233"/>
                  </a:ext>
                </a:extLst>
              </a:tr>
              <a:tr h="746138">
                <a:tc>
                  <a:txBody>
                    <a:bodyPr/>
                    <a:lstStyle/>
                    <a:p>
                      <a:pPr algn="ctr" fontAlgn="base"/>
                      <a:r>
                        <a:rPr lang="en-GB" sz="1200" b="0" i="0">
                          <a:solidFill>
                            <a:srgbClr val="000000"/>
                          </a:solidFill>
                          <a:effectLst/>
                          <a:latin typeface="+mn-lt"/>
                        </a:rPr>
                        <a:t>9​</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ctr" fontAlgn="base"/>
                      <a:r>
                        <a:rPr lang="en-GB" sz="1200" b="0" i="0">
                          <a:solidFill>
                            <a:srgbClr val="000000"/>
                          </a:solidFill>
                          <a:effectLst/>
                          <a:latin typeface="+mn-lt"/>
                        </a:rPr>
                        <a:t>9.0​</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l" fontAlgn="base">
                        <a:buFont typeface="Arial" panose="020B0604020202020204" pitchFamily="34" charset="0"/>
                        <a:buChar char="•"/>
                      </a:pPr>
                      <a:r>
                        <a:rPr lang="en-GB" sz="1200" b="0" i="0" dirty="0">
                          <a:solidFill>
                            <a:srgbClr val="000000"/>
                          </a:solidFill>
                          <a:effectLst/>
                          <a:latin typeface="+mn-lt"/>
                        </a:rPr>
                        <a:t>Included NICE guidance on </a:t>
                      </a:r>
                      <a:r>
                        <a:rPr lang="en-GB" sz="1200" b="0" i="0" dirty="0" err="1">
                          <a:solidFill>
                            <a:srgbClr val="000000"/>
                          </a:solidFill>
                          <a:effectLst/>
                          <a:latin typeface="+mn-lt"/>
                        </a:rPr>
                        <a:t>icosapent</a:t>
                      </a:r>
                      <a:r>
                        <a:rPr lang="en-GB" sz="1200" b="0" i="0" dirty="0">
                          <a:solidFill>
                            <a:srgbClr val="000000"/>
                          </a:solidFill>
                          <a:effectLst/>
                          <a:latin typeface="+mn-lt"/>
                        </a:rPr>
                        <a:t>​</a:t>
                      </a:r>
                    </a:p>
                    <a:p>
                      <a:pPr algn="l" fontAlgn="base">
                        <a:buFont typeface="Arial" panose="020B0604020202020204" pitchFamily="34" charset="0"/>
                        <a:buChar char="•"/>
                      </a:pPr>
                      <a:r>
                        <a:rPr lang="en-GB" sz="1200" b="0" i="0" dirty="0">
                          <a:solidFill>
                            <a:srgbClr val="000000"/>
                          </a:solidFill>
                          <a:effectLst/>
                          <a:latin typeface="+mn-lt"/>
                        </a:rPr>
                        <a:t>Updated secondary prevention pathway to align with QOF treatment targets​</a:t>
                      </a:r>
                    </a:p>
                    <a:p>
                      <a:pPr algn="l" fontAlgn="base">
                        <a:buFont typeface="Arial" panose="020B0604020202020204" pitchFamily="34" charset="0"/>
                        <a:buChar char="•"/>
                      </a:pPr>
                      <a:r>
                        <a:rPr lang="en-GB" sz="1200" b="0" i="0" dirty="0">
                          <a:solidFill>
                            <a:srgbClr val="000000"/>
                          </a:solidFill>
                          <a:effectLst/>
                          <a:latin typeface="+mn-lt"/>
                        </a:rPr>
                        <a:t>Updated summary of lipid lowering therapies table to include </a:t>
                      </a:r>
                      <a:r>
                        <a:rPr lang="en-GB" sz="1200" b="0" i="0" dirty="0" err="1">
                          <a:solidFill>
                            <a:srgbClr val="000000"/>
                          </a:solidFill>
                          <a:effectLst/>
                          <a:latin typeface="+mn-lt"/>
                        </a:rPr>
                        <a:t>icosapent</a:t>
                      </a:r>
                      <a:r>
                        <a:rPr lang="en-GB" sz="1200" b="0" i="0" dirty="0">
                          <a:solidFill>
                            <a:srgbClr val="000000"/>
                          </a:solidFill>
                          <a:effectLst/>
                          <a:latin typeface="+mn-lt"/>
                        </a:rPr>
                        <a:t>​</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ctr" fontAlgn="base"/>
                      <a:r>
                        <a:rPr lang="en-GB" sz="1200" b="0" i="0" dirty="0">
                          <a:solidFill>
                            <a:srgbClr val="000000"/>
                          </a:solidFill>
                          <a:effectLst/>
                          <a:latin typeface="+mn-lt"/>
                        </a:rPr>
                        <a:t>Aug 2023​</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tc>
                  <a:txBody>
                    <a:bodyPr/>
                    <a:lstStyle/>
                    <a:p>
                      <a:pPr algn="ctr" fontAlgn="base"/>
                      <a:r>
                        <a:rPr lang="en-GB" sz="1200" b="0" i="0" dirty="0">
                          <a:solidFill>
                            <a:srgbClr val="000000"/>
                          </a:solidFill>
                          <a:effectLst/>
                          <a:latin typeface="+mn-lt"/>
                        </a:rPr>
                        <a:t>Aug 2024​</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E5F5"/>
                    </a:solidFill>
                  </a:tcPr>
                </a:tc>
                <a:extLst>
                  <a:ext uri="{0D108BD9-81ED-4DB2-BD59-A6C34878D82A}">
                    <a16:rowId xmlns:a16="http://schemas.microsoft.com/office/drawing/2014/main" val="683995971"/>
                  </a:ext>
                </a:extLst>
              </a:tr>
              <a:tr h="318405">
                <a:tc>
                  <a:txBody>
                    <a:bodyPr/>
                    <a:lstStyle/>
                    <a:p>
                      <a:pPr algn="ctr" fontAlgn="base"/>
                      <a:r>
                        <a:rPr lang="en-GB" sz="1200" b="0" i="0">
                          <a:solidFill>
                            <a:srgbClr val="000000"/>
                          </a:solidFill>
                          <a:effectLst/>
                          <a:latin typeface="+mn-lt"/>
                        </a:rPr>
                        <a:t>10​</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ctr" fontAlgn="base"/>
                      <a:r>
                        <a:rPr lang="en-GB" sz="1200" b="0" i="0" dirty="0">
                          <a:solidFill>
                            <a:srgbClr val="000000"/>
                          </a:solidFill>
                          <a:effectLst/>
                          <a:latin typeface="+mn-lt"/>
                        </a:rPr>
                        <a:t>10​</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l" fontAlgn="base">
                        <a:buFont typeface="Arial" panose="020B0604020202020204" pitchFamily="34" charset="0"/>
                        <a:buChar char="•"/>
                      </a:pPr>
                      <a:r>
                        <a:rPr lang="en-GB" sz="1200" b="0" i="0">
                          <a:solidFill>
                            <a:srgbClr val="000000"/>
                          </a:solidFill>
                          <a:effectLst/>
                          <a:latin typeface="+mn-lt"/>
                        </a:rPr>
                        <a:t>Updated secondary and primary prevention pathways to align with NICE guidance​</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ctr" fontAlgn="base"/>
                      <a:r>
                        <a:rPr lang="en-GB" sz="1200" b="0" i="0">
                          <a:solidFill>
                            <a:srgbClr val="000000"/>
                          </a:solidFill>
                          <a:effectLst/>
                          <a:latin typeface="+mn-lt"/>
                        </a:rPr>
                        <a:t>Jan 2024​</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ctr" fontAlgn="base"/>
                      <a:r>
                        <a:rPr lang="en-GB" sz="1200" b="0" i="0" dirty="0">
                          <a:solidFill>
                            <a:srgbClr val="000000"/>
                          </a:solidFill>
                          <a:effectLst/>
                          <a:latin typeface="+mn-lt"/>
                        </a:rPr>
                        <a:t>Jan 2025​</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extLst>
                  <a:ext uri="{0D108BD9-81ED-4DB2-BD59-A6C34878D82A}">
                    <a16:rowId xmlns:a16="http://schemas.microsoft.com/office/drawing/2014/main" val="4017102803"/>
                  </a:ext>
                </a:extLst>
              </a:tr>
              <a:tr h="318405">
                <a:tc>
                  <a:txBody>
                    <a:bodyPr/>
                    <a:lstStyle/>
                    <a:p>
                      <a:pPr algn="ctr" fontAlgn="base"/>
                      <a:r>
                        <a:rPr lang="en-GB" sz="1200" b="0" i="0" dirty="0">
                          <a:solidFill>
                            <a:srgbClr val="000000"/>
                          </a:solidFill>
                          <a:effectLst/>
                          <a:latin typeface="+mn-lt"/>
                        </a:rPr>
                        <a:t>10</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ctr" fontAlgn="base"/>
                      <a:r>
                        <a:rPr lang="en-GB" sz="1200" b="0" i="0" dirty="0">
                          <a:solidFill>
                            <a:srgbClr val="000000"/>
                          </a:solidFill>
                          <a:effectLst/>
                          <a:latin typeface="+mn-lt"/>
                        </a:rPr>
                        <a:t>10.1</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l" fontAlgn="base">
                        <a:buFont typeface="Arial" panose="020B0604020202020204" pitchFamily="34" charset="0"/>
                        <a:buChar char="•"/>
                      </a:pPr>
                      <a:r>
                        <a:rPr lang="en-GB" sz="1200" b="0" i="0" dirty="0">
                          <a:solidFill>
                            <a:srgbClr val="000000"/>
                          </a:solidFill>
                          <a:effectLst/>
                          <a:latin typeface="+mn-lt"/>
                        </a:rPr>
                        <a:t>UCLP template updated </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ctr" fontAlgn="base"/>
                      <a:r>
                        <a:rPr lang="en-GB" sz="1200" b="0" i="0" dirty="0">
                          <a:solidFill>
                            <a:srgbClr val="000000"/>
                          </a:solidFill>
                          <a:effectLst/>
                          <a:latin typeface="+mn-lt"/>
                        </a:rPr>
                        <a:t>March 2024</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tc>
                  <a:txBody>
                    <a:bodyPr/>
                    <a:lstStyle/>
                    <a:p>
                      <a:pPr algn="ctr" fontAlgn="base"/>
                      <a:r>
                        <a:rPr lang="en-GB" sz="1200" b="0" i="0" dirty="0">
                          <a:solidFill>
                            <a:srgbClr val="000000"/>
                          </a:solidFill>
                          <a:effectLst/>
                          <a:latin typeface="+mn-lt"/>
                        </a:rPr>
                        <a:t>Jan 2025</a:t>
                      </a:r>
                    </a:p>
                  </a:txBody>
                  <a:tcPr marL="58366" marR="58366" marT="29183" marB="29183">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F3FA"/>
                    </a:solidFill>
                  </a:tcPr>
                </a:tc>
                <a:extLst>
                  <a:ext uri="{0D108BD9-81ED-4DB2-BD59-A6C34878D82A}">
                    <a16:rowId xmlns:a16="http://schemas.microsoft.com/office/drawing/2014/main" val="1457779465"/>
                  </a:ext>
                </a:extLst>
              </a:tr>
            </a:tbl>
          </a:graphicData>
        </a:graphic>
      </p:graphicFrame>
      <p:sp>
        <p:nvSpPr>
          <p:cNvPr id="9" name="Rectangle 1">
            <a:extLst>
              <a:ext uri="{FF2B5EF4-FFF2-40B4-BE49-F238E27FC236}">
                <a16:creationId xmlns:a16="http://schemas.microsoft.com/office/drawing/2014/main" id="{9D2325D2-EE52-3F0D-65EA-3C266370CD37}"/>
              </a:ext>
            </a:extLst>
          </p:cNvPr>
          <p:cNvSpPr>
            <a:spLocks noChangeArrowheads="1"/>
          </p:cNvSpPr>
          <p:nvPr/>
        </p:nvSpPr>
        <p:spPr bwMode="auto">
          <a:xfrm>
            <a:off x="3651250" y="1292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Box 4">
            <a:extLst>
              <a:ext uri="{FF2B5EF4-FFF2-40B4-BE49-F238E27FC236}">
                <a16:creationId xmlns:a16="http://schemas.microsoft.com/office/drawing/2014/main" id="{76745D14-FF8F-4CE9-AB44-7F2A9981D922}"/>
              </a:ext>
            </a:extLst>
          </p:cNvPr>
          <p:cNvSpPr txBox="1"/>
          <p:nvPr/>
        </p:nvSpPr>
        <p:spPr>
          <a:xfrm>
            <a:off x="442915" y="138922"/>
            <a:ext cx="8525656" cy="61555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400" b="1" i="0" u="none" strike="noStrike" dirty="0">
                <a:solidFill>
                  <a:srgbClr val="002060"/>
                </a:solidFill>
                <a:effectLst/>
                <a:latin typeface="+mj-lt"/>
              </a:rPr>
              <a:t>Version tracker</a:t>
            </a:r>
            <a:endParaRPr lang="en-GB" sz="3400" b="1" dirty="0">
              <a:solidFill>
                <a:srgbClr val="002060"/>
              </a:solidFill>
              <a:latin typeface="+mj-lt"/>
            </a:endParaRPr>
          </a:p>
        </p:txBody>
      </p:sp>
    </p:spTree>
    <p:extLst>
      <p:ext uri="{BB962C8B-B14F-4D97-AF65-F5344CB8AC3E}">
        <p14:creationId xmlns:p14="http://schemas.microsoft.com/office/powerpoint/2010/main" val="4066788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a:extLst>
              <a:ext uri="{FF2B5EF4-FFF2-40B4-BE49-F238E27FC236}">
                <a16:creationId xmlns:a16="http://schemas.microsoft.com/office/drawing/2014/main" id="{E3EF0815-2468-4AF6-AD16-6C8C618254B4}"/>
              </a:ext>
            </a:extLst>
          </p:cNvPr>
          <p:cNvSpPr txBox="1">
            <a:spLocks noGrp="1"/>
          </p:cNvSpPr>
          <p:nvPr>
            <p:ph type="title"/>
          </p:nvPr>
        </p:nvSpPr>
        <p:spPr>
          <a:xfrm>
            <a:off x="537597" y="227070"/>
            <a:ext cx="4552849" cy="563231"/>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400" dirty="0">
                <a:solidFill>
                  <a:srgbClr val="15375E"/>
                </a:solidFill>
                <a:latin typeface="+mj-lt"/>
                <a:cs typeface="Calibri Light"/>
              </a:rPr>
              <a:t>Why Focus on Lipids?</a:t>
            </a:r>
            <a:endParaRPr lang="en-GB" sz="3400" dirty="0">
              <a:solidFill>
                <a:srgbClr val="15375E"/>
              </a:solidFill>
              <a:latin typeface="+mj-lt"/>
              <a:cs typeface="Calibri Light" panose="020F0302020204030204" pitchFamily="34" charset="0"/>
            </a:endParaRPr>
          </a:p>
        </p:txBody>
      </p:sp>
      <p:sp>
        <p:nvSpPr>
          <p:cNvPr id="9" name="Content Placeholder 2">
            <a:extLst>
              <a:ext uri="{FF2B5EF4-FFF2-40B4-BE49-F238E27FC236}">
                <a16:creationId xmlns:a16="http://schemas.microsoft.com/office/drawing/2014/main" id="{43F08F4A-A83F-4E1B-B233-AFA37FCC0C68}"/>
              </a:ext>
            </a:extLst>
          </p:cNvPr>
          <p:cNvSpPr txBox="1">
            <a:spLocks/>
          </p:cNvSpPr>
          <p:nvPr/>
        </p:nvSpPr>
        <p:spPr>
          <a:xfrm>
            <a:off x="537597" y="854664"/>
            <a:ext cx="11116806" cy="4964113"/>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ts val="2400"/>
              </a:lnSpc>
              <a:spcBef>
                <a:spcPts val="1800"/>
              </a:spcBef>
              <a:buFont typeface="Arial" panose="020B0604020202020204" pitchFamily="34" charset="0"/>
              <a:buChar char="•"/>
            </a:pPr>
            <a:r>
              <a:rPr lang="en-US" dirty="0">
                <a:cs typeface="Calibri Light" panose="020F0302020204030204" pitchFamily="34" charset="0"/>
              </a:rPr>
              <a:t>High cholesterol causes cardiovascular disease and is associated with an increased risk of cardiovascular death</a:t>
            </a:r>
            <a:r>
              <a:rPr lang="en-GB" dirty="0">
                <a:cs typeface="Calibri Light" panose="020F0302020204030204" pitchFamily="34" charset="0"/>
              </a:rPr>
              <a:t>.</a:t>
            </a:r>
            <a:r>
              <a:rPr lang="en-GB" baseline="30000" dirty="0">
                <a:cs typeface="Calibri Light" panose="020F0302020204030204" pitchFamily="34" charset="0"/>
              </a:rPr>
              <a:t>1</a:t>
            </a:r>
            <a:endParaRPr lang="en-US" baseline="30000" dirty="0"/>
          </a:p>
          <a:p>
            <a:pPr defTabSz="685800">
              <a:lnSpc>
                <a:spcPts val="2400"/>
              </a:lnSpc>
              <a:spcBef>
                <a:spcPts val="1800"/>
              </a:spcBef>
              <a:buFont typeface="Arial" panose="020B0604020202020204" pitchFamily="34" charset="0"/>
              <a:buChar char="•"/>
            </a:pPr>
            <a:r>
              <a:rPr lang="en-GB" b="1" dirty="0">
                <a:cs typeface="Calibri Light" panose="020F0302020204030204" pitchFamily="34" charset="0"/>
              </a:rPr>
              <a:t>Lifestyle change </a:t>
            </a:r>
            <a:r>
              <a:rPr lang="en-GB" dirty="0">
                <a:cs typeface="Calibri Light" panose="020F0302020204030204" pitchFamily="34" charset="0"/>
              </a:rPr>
              <a:t>is important to reduce cardiovascular risk. Where this is ineffective or in people at highest risk (e.g. pre-existing CVD or familial hypercholesterolaemia (FH)), drug therapy with statins and other medications is very effective.</a:t>
            </a:r>
          </a:p>
          <a:p>
            <a:pPr defTabSz="685800">
              <a:lnSpc>
                <a:spcPts val="2400"/>
              </a:lnSpc>
              <a:spcBef>
                <a:spcPts val="1800"/>
              </a:spcBef>
              <a:buFont typeface="Arial" panose="020B0604020202020204" pitchFamily="34" charset="0"/>
              <a:buChar char="•"/>
            </a:pPr>
            <a:r>
              <a:rPr lang="en-GB" dirty="0">
                <a:cs typeface="Calibri Light" panose="020F0302020204030204" pitchFamily="34" charset="0"/>
              </a:rPr>
              <a:t>Every 1mmol/l reduction in low-density lipoproteins (LDL) cholesterol reduces risk of a cardiovascular event by </a:t>
            </a:r>
            <a:r>
              <a:rPr lang="en-GB" b="1" dirty="0">
                <a:cs typeface="Calibri Light" panose="020F0302020204030204" pitchFamily="34" charset="0"/>
              </a:rPr>
              <a:t>25%</a:t>
            </a:r>
            <a:r>
              <a:rPr lang="en-GB" baseline="30000" dirty="0">
                <a:cs typeface="Calibri Light" panose="020F0302020204030204" pitchFamily="34" charset="0"/>
              </a:rPr>
              <a:t> </a:t>
            </a:r>
            <a:r>
              <a:rPr lang="en-GB" dirty="0">
                <a:cs typeface="Calibri Light" panose="020F0302020204030204" pitchFamily="34" charset="0"/>
              </a:rPr>
              <a:t>.</a:t>
            </a:r>
            <a:r>
              <a:rPr lang="en-GB" baseline="30000" dirty="0">
                <a:cs typeface="Calibri Light" panose="020F0302020204030204" pitchFamily="34" charset="0"/>
              </a:rPr>
              <a:t>2</a:t>
            </a:r>
          </a:p>
          <a:p>
            <a:pPr defTabSz="685800">
              <a:lnSpc>
                <a:spcPts val="2400"/>
              </a:lnSpc>
              <a:spcBef>
                <a:spcPts val="1800"/>
              </a:spcBef>
              <a:buFont typeface="Arial" panose="020B0604020202020204" pitchFamily="34" charset="0"/>
              <a:buChar char="•"/>
            </a:pPr>
            <a:r>
              <a:rPr lang="en-GB" dirty="0">
                <a:cs typeface="Calibri Light" panose="020F0302020204030204" pitchFamily="34" charset="0"/>
              </a:rPr>
              <a:t>People with high cholesterol who also have other risk factors (e.g. high blood pressure, diabetes, smoking) are at significantly greater risk of CVD and have </a:t>
            </a:r>
            <a:r>
              <a:rPr lang="en-GB" b="1" dirty="0">
                <a:cs typeface="Calibri Light" panose="020F0302020204030204" pitchFamily="34" charset="0"/>
              </a:rPr>
              <a:t>most to gain </a:t>
            </a:r>
            <a:r>
              <a:rPr lang="en-GB" dirty="0">
                <a:cs typeface="Calibri Light" panose="020F0302020204030204" pitchFamily="34" charset="0"/>
              </a:rPr>
              <a:t>from a reduction in cholesterol.</a:t>
            </a:r>
          </a:p>
          <a:p>
            <a:pPr>
              <a:lnSpc>
                <a:spcPts val="2400"/>
              </a:lnSpc>
              <a:spcBef>
                <a:spcPts val="1800"/>
              </a:spcBef>
              <a:buFont typeface="Arial" panose="020B0604020202020204" pitchFamily="34" charset="0"/>
              <a:buChar char="•"/>
            </a:pPr>
            <a:r>
              <a:rPr lang="en-GB" dirty="0">
                <a:ea typeface="+mn-lt"/>
                <a:cs typeface="Calibri Light"/>
              </a:rPr>
              <a:t>FH is high-risk but very treatable. Half of men with FH will have a heart attack or stroke before age 50 and a third of women before age 60. </a:t>
            </a:r>
            <a:r>
              <a:rPr lang="en-GB" b="1" dirty="0">
                <a:ea typeface="+mn-lt"/>
                <a:cs typeface="Calibri Light"/>
              </a:rPr>
              <a:t>Statins are highly effective </a:t>
            </a:r>
            <a:r>
              <a:rPr lang="en-GB" dirty="0">
                <a:ea typeface="+mn-lt"/>
                <a:cs typeface="Calibri Light"/>
              </a:rPr>
              <a:t>at reducing this risk.</a:t>
            </a:r>
            <a:r>
              <a:rPr lang="en-GB" sz="2200" baseline="30000" dirty="0">
                <a:ea typeface="+mn-lt"/>
                <a:cs typeface="Calibri Light"/>
              </a:rPr>
              <a:t>3</a:t>
            </a:r>
            <a:endParaRPr lang="en-GB" sz="2200" baseline="30000" dirty="0">
              <a:cs typeface="Calibri Light"/>
            </a:endParaRPr>
          </a:p>
          <a:p>
            <a:pPr marL="0" indent="0">
              <a:buFont typeface="Arial" panose="020B0604020202020204" pitchFamily="34" charset="0"/>
              <a:buNone/>
            </a:pPr>
            <a:endParaRPr lang="en-GB" sz="2200" dirty="0">
              <a:cs typeface="Calibri Light" panose="020F0302020204030204" pitchFamily="34" charset="0"/>
            </a:endParaRPr>
          </a:p>
        </p:txBody>
      </p:sp>
      <p:sp>
        <p:nvSpPr>
          <p:cNvPr id="10" name="TextBox 1">
            <a:extLst>
              <a:ext uri="{FF2B5EF4-FFF2-40B4-BE49-F238E27FC236}">
                <a16:creationId xmlns:a16="http://schemas.microsoft.com/office/drawing/2014/main" id="{7D0AC662-4177-8FD3-E553-11E5C225C642}"/>
              </a:ext>
            </a:extLst>
          </p:cNvPr>
          <p:cNvSpPr txBox="1"/>
          <p:nvPr/>
        </p:nvSpPr>
        <p:spPr>
          <a:xfrm>
            <a:off x="537597" y="5533976"/>
            <a:ext cx="9408160" cy="9387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t>References:</a:t>
            </a:r>
          </a:p>
          <a:p>
            <a:pPr marL="342900" indent="-342900">
              <a:buAutoNum type="arabicPeriod"/>
            </a:pPr>
            <a:r>
              <a:rPr lang="en-US" sz="1100" dirty="0"/>
              <a:t>Lewington S, Whitlock G, Clarke R, et al.. Blood cholesterol and vascular mortality by age, sex, and blood pressure: a meta-analysis of individual data from 61 prospective studies with 55,000 vascular deaths. Lancet 2007;370:1829–39. 10.1016/S0140-6736</a:t>
            </a:r>
          </a:p>
          <a:p>
            <a:pPr marL="342900" indent="-342900">
              <a:buAutoNum type="arabicPeriod"/>
            </a:pPr>
            <a:r>
              <a:rPr lang="en-US" sz="1100" dirty="0">
                <a:solidFill>
                  <a:srgbClr val="002060"/>
                </a:solidFill>
                <a:hlinkClick r:id="rId2">
                  <a:extLst>
                    <a:ext uri="{A12FA001-AC4F-418D-AE19-62706E023703}">
                      <ahyp:hlinkClr xmlns:ahyp="http://schemas.microsoft.com/office/drawing/2018/hyperlinkcolor" val="tx"/>
                    </a:ext>
                  </a:extLst>
                </a:hlinkClick>
              </a:rPr>
              <a:t>https://jamanetwork.com/journals/jama/fullarticle/2556125</a:t>
            </a:r>
            <a:r>
              <a:rPr lang="en-US" sz="1100" dirty="0">
                <a:solidFill>
                  <a:srgbClr val="002060"/>
                </a:solidFill>
              </a:rPr>
              <a:t> </a:t>
            </a:r>
          </a:p>
          <a:p>
            <a:pPr marL="342900" indent="-342900">
              <a:buAutoNum type="arabicPeriod"/>
            </a:pPr>
            <a:r>
              <a:rPr lang="en-US" sz="1100" dirty="0">
                <a:solidFill>
                  <a:srgbClr val="002060"/>
                </a:solidFill>
                <a:hlinkClick r:id="rId3">
                  <a:extLst>
                    <a:ext uri="{A12FA001-AC4F-418D-AE19-62706E023703}">
                      <ahyp:hlinkClr xmlns:ahyp="http://schemas.microsoft.com/office/drawing/2018/hyperlinkcolor" val="tx"/>
                    </a:ext>
                  </a:extLst>
                </a:hlinkClick>
              </a:rPr>
              <a:t>https://www.nice.org.uk/guidance/cg71/chapter/Context</a:t>
            </a:r>
            <a:r>
              <a:rPr lang="en-US" sz="1100" dirty="0">
                <a:solidFill>
                  <a:srgbClr val="002060"/>
                </a:solidFill>
              </a:rPr>
              <a:t> </a:t>
            </a:r>
            <a:endParaRPr lang="en-GB" sz="1100" dirty="0">
              <a:solidFill>
                <a:srgbClr val="002060"/>
              </a:solidFill>
            </a:endParaRPr>
          </a:p>
        </p:txBody>
      </p:sp>
    </p:spTree>
    <p:extLst>
      <p:ext uri="{BB962C8B-B14F-4D97-AF65-F5344CB8AC3E}">
        <p14:creationId xmlns:p14="http://schemas.microsoft.com/office/powerpoint/2010/main" val="3180398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a:xfrm>
            <a:off x="442913" y="269015"/>
            <a:ext cx="11306175" cy="443198"/>
          </a:xfrm>
        </p:spPr>
        <p:txBody>
          <a:bodyPr/>
          <a:lstStyle/>
          <a:p>
            <a:r>
              <a:rPr lang="en-GB" i="0" u="none" strike="noStrike" dirty="0">
                <a:solidFill>
                  <a:srgbClr val="15375E"/>
                </a:solidFill>
                <a:effectLst/>
                <a:latin typeface="+mj-lt"/>
              </a:rPr>
              <a:t>Cholesterol – Secondary Prevention (pre-existing CVD)</a:t>
            </a:r>
            <a:endParaRPr lang="en-US" dirty="0">
              <a:solidFill>
                <a:srgbClr val="15375E"/>
              </a:solidFill>
              <a:latin typeface="+mj-lt"/>
            </a:endParaRPr>
          </a:p>
        </p:txBody>
      </p:sp>
      <p:sp>
        <p:nvSpPr>
          <p:cNvPr id="8" name="Rectangle 7">
            <a:extLst>
              <a:ext uri="{FF2B5EF4-FFF2-40B4-BE49-F238E27FC236}">
                <a16:creationId xmlns:a16="http://schemas.microsoft.com/office/drawing/2014/main" id="{DA4A50F5-A4BE-457F-8B14-597DB58C3721}"/>
              </a:ext>
            </a:extLst>
          </p:cNvPr>
          <p:cNvSpPr/>
          <p:nvPr/>
        </p:nvSpPr>
        <p:spPr>
          <a:xfrm>
            <a:off x="503996" y="985591"/>
            <a:ext cx="2046257" cy="1496544"/>
          </a:xfrm>
          <a:prstGeom prst="rect">
            <a:avLst/>
          </a:pr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ea typeface="+mn-ea"/>
                <a:cs typeface="+mn-cs"/>
              </a:rPr>
              <a:t>ARRS</a:t>
            </a:r>
            <a:r>
              <a:rPr kumimoji="0" lang="en-GB" sz="1400" b="1" i="0" u="none" strike="noStrike" kern="1200" cap="none" spc="0" normalizeH="0" baseline="30000" noProof="0" dirty="0">
                <a:ln>
                  <a:noFill/>
                </a:ln>
                <a:solidFill>
                  <a:srgbClr val="FFFFFF"/>
                </a:solidFill>
                <a:effectLst/>
                <a:uLnTx/>
                <a:uFillTx/>
                <a:ea typeface="+mn-ea"/>
                <a:cs typeface="+mn-cs"/>
              </a:rPr>
              <a:t>$</a:t>
            </a:r>
            <a:r>
              <a:rPr kumimoji="0" lang="en-GB" sz="1400" b="1" i="0" u="none" strike="noStrike" kern="1200" cap="none" spc="0" normalizeH="0" baseline="0" noProof="0" dirty="0">
                <a:ln>
                  <a:noFill/>
                </a:ln>
                <a:solidFill>
                  <a:srgbClr val="FFFFFF"/>
                </a:solidFill>
                <a:effectLst/>
                <a:uLnTx/>
                <a:uFillTx/>
                <a:ea typeface="+mn-ea"/>
                <a:cs typeface="+mn-cs"/>
              </a:rPr>
              <a:t> roles/ other appropriately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ea typeface="+mn-ea"/>
                <a:cs typeface="+mn-cs"/>
              </a:rPr>
              <a:t> trained staff</a:t>
            </a:r>
          </a:p>
        </p:txBody>
      </p:sp>
      <p:sp>
        <p:nvSpPr>
          <p:cNvPr id="9" name="Rectangle 8">
            <a:extLst>
              <a:ext uri="{FF2B5EF4-FFF2-40B4-BE49-F238E27FC236}">
                <a16:creationId xmlns:a16="http://schemas.microsoft.com/office/drawing/2014/main" id="{7F275AEE-E7B0-4D0B-85AB-883329E189CB}"/>
              </a:ext>
            </a:extLst>
          </p:cNvPr>
          <p:cNvSpPr/>
          <p:nvPr/>
        </p:nvSpPr>
        <p:spPr>
          <a:xfrm>
            <a:off x="503997" y="2790189"/>
            <a:ext cx="1979144" cy="1055293"/>
          </a:xfrm>
          <a:prstGeom prst="rect">
            <a:avLst/>
          </a:pr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b="1" dirty="0">
                <a:solidFill>
                  <a:schemeClr val="bg1"/>
                </a:solidFill>
              </a:rPr>
              <a:t>Stratification</a:t>
            </a:r>
          </a:p>
        </p:txBody>
      </p:sp>
      <p:sp>
        <p:nvSpPr>
          <p:cNvPr id="10" name="Rectangle 9">
            <a:extLst>
              <a:ext uri="{FF2B5EF4-FFF2-40B4-BE49-F238E27FC236}">
                <a16:creationId xmlns:a16="http://schemas.microsoft.com/office/drawing/2014/main" id="{D5AF79CF-0311-4069-8225-CDF21ABA1BAB}"/>
              </a:ext>
            </a:extLst>
          </p:cNvPr>
          <p:cNvSpPr/>
          <p:nvPr/>
        </p:nvSpPr>
        <p:spPr>
          <a:xfrm>
            <a:off x="470441" y="4153536"/>
            <a:ext cx="2012700" cy="1594956"/>
          </a:xfrm>
          <a:prstGeom prst="rect">
            <a:avLst/>
          </a:pr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b="1" dirty="0">
                <a:solidFill>
                  <a:schemeClr val="bg1"/>
                </a:solidFill>
              </a:rPr>
              <a:t>Prescribing clinician</a:t>
            </a:r>
          </a:p>
        </p:txBody>
      </p:sp>
      <p:sp>
        <p:nvSpPr>
          <p:cNvPr id="12" name="Rectangle 11">
            <a:extLst>
              <a:ext uri="{FF2B5EF4-FFF2-40B4-BE49-F238E27FC236}">
                <a16:creationId xmlns:a16="http://schemas.microsoft.com/office/drawing/2014/main" id="{325C2C22-CCBD-43DA-9076-4C0B949616B4}"/>
              </a:ext>
            </a:extLst>
          </p:cNvPr>
          <p:cNvSpPr/>
          <p:nvPr/>
        </p:nvSpPr>
        <p:spPr>
          <a:xfrm>
            <a:off x="2847017" y="965884"/>
            <a:ext cx="8874542" cy="1516251"/>
          </a:xfrm>
          <a:prstGeom prst="rect">
            <a:avLst/>
          </a:prstGeom>
          <a:solidFill>
            <a:schemeClr val="tx2">
              <a:lumMod val="20000"/>
              <a:lumOff val="80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400" b="1" dirty="0">
                <a:solidFill>
                  <a:schemeClr val="tx1"/>
                </a:solidFill>
                <a:cs typeface="Calibri Light"/>
              </a:rPr>
              <a:t>Gather information e.g. </a:t>
            </a:r>
            <a:r>
              <a:rPr lang="en-GB" sz="1400" dirty="0">
                <a:solidFill>
                  <a:schemeClr val="tx1"/>
                </a:solidFill>
                <a:cs typeface="Calibri Light"/>
              </a:rPr>
              <a:t>Up to date bloods, BP, weight, smoking status.</a:t>
            </a:r>
            <a:endParaRPr lang="en-US" sz="1400" dirty="0">
              <a:solidFill>
                <a:schemeClr val="tx1"/>
              </a:solidFill>
              <a:cs typeface="Calibri Light"/>
            </a:endParaRPr>
          </a:p>
          <a:p>
            <a:endParaRPr lang="en-GB" sz="1400" dirty="0">
              <a:solidFill>
                <a:schemeClr val="tx1"/>
              </a:solidFill>
              <a:cs typeface="Calibri Light" panose="020F0302020204030204" pitchFamily="34" charset="0"/>
            </a:endParaRPr>
          </a:p>
          <a:p>
            <a:r>
              <a:rPr lang="en-GB" sz="1400" b="1" dirty="0">
                <a:solidFill>
                  <a:schemeClr val="tx1"/>
                </a:solidFill>
                <a:cs typeface="Calibri Light"/>
              </a:rPr>
              <a:t>Self-management e.g. </a:t>
            </a:r>
            <a:r>
              <a:rPr lang="en-GB" sz="1400" dirty="0">
                <a:solidFill>
                  <a:schemeClr val="tx1"/>
                </a:solidFill>
                <a:cs typeface="Calibri Light"/>
              </a:rPr>
              <a:t>Education (cholesterol, CVD risk), BP monitors (what to buy, how to use), 			signpost to shared decision making resources.</a:t>
            </a:r>
          </a:p>
          <a:p>
            <a:endParaRPr lang="en-GB" sz="1400" dirty="0">
              <a:ln>
                <a:solidFill>
                  <a:schemeClr val="tx1"/>
                </a:solidFill>
              </a:ln>
              <a:solidFill>
                <a:schemeClr val="tx1"/>
              </a:solidFill>
              <a:cs typeface="Calibri Light" panose="020F0302020204030204" pitchFamily="34" charset="0"/>
            </a:endParaRPr>
          </a:p>
          <a:p>
            <a:r>
              <a:rPr lang="en-GB" sz="1400" b="1" dirty="0">
                <a:solidFill>
                  <a:schemeClr val="tx1"/>
                </a:solidFill>
                <a:cs typeface="Calibri Light"/>
              </a:rPr>
              <a:t>Behaviour change e.g. </a:t>
            </a:r>
            <a:r>
              <a:rPr lang="en-GB" sz="1400" dirty="0">
                <a:solidFill>
                  <a:schemeClr val="tx1"/>
                </a:solidFill>
                <a:cs typeface="Calibri Light"/>
              </a:rPr>
              <a:t>Brief interventions and signposting e.g. smoking, weight, diet, exercise, alcohol.</a:t>
            </a:r>
          </a:p>
        </p:txBody>
      </p:sp>
      <p:sp>
        <p:nvSpPr>
          <p:cNvPr id="13" name="Rectangle 12">
            <a:extLst>
              <a:ext uri="{FF2B5EF4-FFF2-40B4-BE49-F238E27FC236}">
                <a16:creationId xmlns:a16="http://schemas.microsoft.com/office/drawing/2014/main" id="{73934D28-EBB9-4759-A033-CC165B14C34C}"/>
              </a:ext>
            </a:extLst>
          </p:cNvPr>
          <p:cNvSpPr/>
          <p:nvPr/>
        </p:nvSpPr>
        <p:spPr>
          <a:xfrm>
            <a:off x="2847018" y="2790190"/>
            <a:ext cx="1742496" cy="1055292"/>
          </a:xfrm>
          <a:prstGeom prst="rect">
            <a:avLst/>
          </a:prstGeom>
          <a:solidFill>
            <a:srgbClr val="FF0000">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b="1" dirty="0">
                <a:solidFill>
                  <a:schemeClr val="tx1"/>
                </a:solidFill>
                <a:cs typeface="Calibri Light" panose="020F0302020204030204" pitchFamily="34" charset="0"/>
              </a:rPr>
              <a:t>Priority 1 </a:t>
            </a:r>
          </a:p>
          <a:p>
            <a:pPr algn="ctr"/>
            <a:r>
              <a:rPr lang="en-GB" sz="1400" dirty="0">
                <a:solidFill>
                  <a:schemeClr val="tx1"/>
                </a:solidFill>
                <a:cs typeface="Calibri Light" panose="020F0302020204030204" pitchFamily="34" charset="0"/>
              </a:rPr>
              <a:t>Not on statin therapy</a:t>
            </a:r>
          </a:p>
        </p:txBody>
      </p:sp>
      <p:sp>
        <p:nvSpPr>
          <p:cNvPr id="14" name="Rectangle 13">
            <a:extLst>
              <a:ext uri="{FF2B5EF4-FFF2-40B4-BE49-F238E27FC236}">
                <a16:creationId xmlns:a16="http://schemas.microsoft.com/office/drawing/2014/main" id="{7315D79E-6CC0-4294-AADB-401D28050D63}"/>
              </a:ext>
            </a:extLst>
          </p:cNvPr>
          <p:cNvSpPr/>
          <p:nvPr/>
        </p:nvSpPr>
        <p:spPr>
          <a:xfrm>
            <a:off x="4727548" y="2790190"/>
            <a:ext cx="1742496" cy="1055292"/>
          </a:xfrm>
          <a:prstGeom prst="rect">
            <a:avLst/>
          </a:prstGeom>
          <a:solidFill>
            <a:schemeClr val="accent5">
              <a:alpha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b="1" dirty="0">
                <a:solidFill>
                  <a:schemeClr val="tx1"/>
                </a:solidFill>
                <a:cs typeface="Calibri Light" panose="020F0302020204030204" pitchFamily="34" charset="0"/>
              </a:rPr>
              <a:t>Priority 2a</a:t>
            </a:r>
          </a:p>
          <a:p>
            <a:pPr algn="ctr"/>
            <a:r>
              <a:rPr lang="en-GB" sz="1400" dirty="0">
                <a:solidFill>
                  <a:schemeClr val="tx1"/>
                </a:solidFill>
                <a:cs typeface="Calibri Light" panose="020F0302020204030204" pitchFamily="34" charset="0"/>
              </a:rPr>
              <a:t>On suboptimal intensity statin*</a:t>
            </a:r>
          </a:p>
        </p:txBody>
      </p:sp>
      <p:sp>
        <p:nvSpPr>
          <p:cNvPr id="15" name="Rectangle 14">
            <a:extLst>
              <a:ext uri="{FF2B5EF4-FFF2-40B4-BE49-F238E27FC236}">
                <a16:creationId xmlns:a16="http://schemas.microsoft.com/office/drawing/2014/main" id="{5490FEFE-F8E3-488E-93B7-8CF5C1759A0C}"/>
              </a:ext>
            </a:extLst>
          </p:cNvPr>
          <p:cNvSpPr/>
          <p:nvPr/>
        </p:nvSpPr>
        <p:spPr>
          <a:xfrm>
            <a:off x="6608079" y="2781110"/>
            <a:ext cx="1782849" cy="1053573"/>
          </a:xfrm>
          <a:prstGeom prst="rect">
            <a:avLst/>
          </a:prstGeom>
          <a:solidFill>
            <a:srgbClr val="FFC000">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b="1" dirty="0">
                <a:solidFill>
                  <a:schemeClr val="tx1"/>
                </a:solidFill>
                <a:cs typeface="Calibri Light" panose="020F0302020204030204" pitchFamily="34" charset="0"/>
              </a:rPr>
              <a:t>Priority 2b </a:t>
            </a:r>
          </a:p>
          <a:p>
            <a:pPr algn="ctr"/>
            <a:r>
              <a:rPr lang="en-GB" sz="1400" dirty="0">
                <a:solidFill>
                  <a:schemeClr val="tx1"/>
                </a:solidFill>
                <a:cs typeface="Calibri Light" panose="020F0302020204030204" pitchFamily="34" charset="0"/>
              </a:rPr>
              <a:t>On suboptimal statin dose**</a:t>
            </a:r>
          </a:p>
        </p:txBody>
      </p:sp>
      <p:sp>
        <p:nvSpPr>
          <p:cNvPr id="16" name="Rectangle 15">
            <a:extLst>
              <a:ext uri="{FF2B5EF4-FFF2-40B4-BE49-F238E27FC236}">
                <a16:creationId xmlns:a16="http://schemas.microsoft.com/office/drawing/2014/main" id="{EFCA5934-A4D8-44F7-87EE-75EED32F618B}"/>
              </a:ext>
            </a:extLst>
          </p:cNvPr>
          <p:cNvSpPr/>
          <p:nvPr/>
        </p:nvSpPr>
        <p:spPr>
          <a:xfrm>
            <a:off x="8528962" y="2772485"/>
            <a:ext cx="3192597" cy="1053573"/>
          </a:xfrm>
          <a:prstGeom prst="rect">
            <a:avLst/>
          </a:prstGeom>
          <a:solidFill>
            <a:srgbClr val="00B050">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b="1" dirty="0">
                <a:solidFill>
                  <a:schemeClr val="tx1"/>
                </a:solidFill>
                <a:cs typeface="Calibri Light"/>
              </a:rPr>
              <a:t>Priority 3 </a:t>
            </a:r>
            <a:endParaRPr lang="en-GB" sz="1400" dirty="0">
              <a:solidFill>
                <a:schemeClr val="tx1"/>
              </a:solidFill>
              <a:cs typeface="Calibri Light"/>
            </a:endParaRPr>
          </a:p>
          <a:p>
            <a:pPr algn="ctr"/>
            <a:r>
              <a:rPr lang="en-GB" sz="1400" dirty="0">
                <a:solidFill>
                  <a:schemeClr val="tx1"/>
                </a:solidFill>
                <a:cs typeface="Calibri Light" panose="020F0302020204030204" pitchFamily="34" charset="0"/>
              </a:rPr>
              <a:t>Sub-optimal non-HDL (&gt;2.5mmol/l) levels despite maximal statin therapy***</a:t>
            </a:r>
          </a:p>
        </p:txBody>
      </p:sp>
      <p:sp>
        <p:nvSpPr>
          <p:cNvPr id="17" name="TextBox 33">
            <a:extLst>
              <a:ext uri="{FF2B5EF4-FFF2-40B4-BE49-F238E27FC236}">
                <a16:creationId xmlns:a16="http://schemas.microsoft.com/office/drawing/2014/main" id="{F2184BD6-FE35-4CD0-BD20-D2D098DBC1E2}"/>
              </a:ext>
            </a:extLst>
          </p:cNvPr>
          <p:cNvSpPr txBox="1"/>
          <p:nvPr/>
        </p:nvSpPr>
        <p:spPr>
          <a:xfrm>
            <a:off x="2833985" y="4153536"/>
            <a:ext cx="8887574" cy="1594956"/>
          </a:xfrm>
          <a:prstGeom prst="rect">
            <a:avLst/>
          </a:prstGeom>
          <a:solidFill>
            <a:schemeClr val="tx2">
              <a:lumMod val="20000"/>
              <a:lumOff val="80000"/>
              <a:alpha val="40000"/>
            </a:schemeClr>
          </a:solidFill>
          <a:ln w="12700">
            <a:solidFill>
              <a:schemeClr val="tx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cs typeface="Calibri Light" panose="020F0302020204030204" pitchFamily="34" charset="0"/>
              </a:rPr>
              <a:t>Optimise lipid modification therapy and CVD risk reduction</a:t>
            </a:r>
          </a:p>
          <a:p>
            <a:pPr marL="342900" indent="-342900">
              <a:buFont typeface="+mj-lt"/>
              <a:buAutoNum type="arabicPeriod"/>
            </a:pPr>
            <a:r>
              <a:rPr lang="en-GB" sz="1400" dirty="0">
                <a:cs typeface="Calibri Light" panose="020F0302020204030204" pitchFamily="34" charset="0"/>
              </a:rPr>
              <a:t>Review CVD risk factors, lipid results and liver function tests.</a:t>
            </a:r>
          </a:p>
          <a:p>
            <a:pPr marL="342900" indent="-342900">
              <a:buFont typeface="+mj-lt"/>
              <a:buAutoNum type="arabicPeriod"/>
            </a:pPr>
            <a:r>
              <a:rPr lang="en-GB" sz="1400" dirty="0">
                <a:cs typeface="Calibri Light" panose="020F0302020204030204" pitchFamily="34" charset="0"/>
              </a:rPr>
              <a:t>Initiate or optimise statin to high intensity – e.g. atorvastatin 80mg.</a:t>
            </a:r>
          </a:p>
          <a:p>
            <a:pPr marL="342900" indent="-342900">
              <a:buFont typeface="+mj-lt"/>
              <a:buAutoNum type="arabicPeriod"/>
            </a:pPr>
            <a:r>
              <a:rPr lang="en-GB" sz="1400" dirty="0">
                <a:cs typeface="Calibri Light" panose="020F0302020204030204" pitchFamily="34" charset="0"/>
              </a:rPr>
              <a:t>Titrate therapy against reduction in </a:t>
            </a:r>
            <a:r>
              <a:rPr lang="en-GB" sz="1400" dirty="0" err="1">
                <a:cs typeface="Calibri Light" panose="020F0302020204030204" pitchFamily="34" charset="0"/>
              </a:rPr>
              <a:t>LDLc</a:t>
            </a:r>
            <a:r>
              <a:rPr lang="en-GB" sz="1400" dirty="0">
                <a:cs typeface="Calibri Light" panose="020F0302020204030204" pitchFamily="34" charset="0"/>
              </a:rPr>
              <a:t>/non-</a:t>
            </a:r>
            <a:r>
              <a:rPr lang="en-GB" sz="1400" dirty="0" err="1">
                <a:cs typeface="Calibri Light" panose="020F0302020204030204" pitchFamily="34" charset="0"/>
              </a:rPr>
              <a:t>HDLc</a:t>
            </a:r>
            <a:r>
              <a:rPr lang="en-GB" sz="1400" dirty="0">
                <a:cs typeface="Calibri Light" panose="020F0302020204030204" pitchFamily="34" charset="0"/>
              </a:rPr>
              <a:t> (statin&gt;ezetimibe&gt;PCSK9i </a:t>
            </a:r>
            <a:r>
              <a:rPr lang="en-GB" sz="1400" dirty="0" err="1">
                <a:cs typeface="Calibri Light" panose="020F0302020204030204" pitchFamily="34" charset="0"/>
              </a:rPr>
              <a:t>mAB</a:t>
            </a:r>
            <a:r>
              <a:rPr lang="en-GB" sz="1400" dirty="0">
                <a:cs typeface="Calibri Light" panose="020F0302020204030204" pitchFamily="34" charset="0"/>
              </a:rPr>
              <a:t>/</a:t>
            </a:r>
            <a:r>
              <a:rPr lang="en-GB" sz="1400" dirty="0" err="1">
                <a:cs typeface="Calibri Light" panose="020F0302020204030204" pitchFamily="34" charset="0"/>
              </a:rPr>
              <a:t>inclisiran</a:t>
            </a:r>
            <a:r>
              <a:rPr lang="en-GB" sz="1400" dirty="0">
                <a:cs typeface="Calibri Light" panose="020F0302020204030204" pitchFamily="34" charset="0"/>
              </a:rPr>
              <a:t>).</a:t>
            </a:r>
          </a:p>
          <a:p>
            <a:pPr marL="342900" indent="-342900">
              <a:buFont typeface="+mj-lt"/>
              <a:buAutoNum type="arabicPeriod"/>
            </a:pPr>
            <a:r>
              <a:rPr lang="en-GB" sz="1400" dirty="0">
                <a:cs typeface="Calibri Light" panose="020F0302020204030204" pitchFamily="34" charset="0"/>
              </a:rPr>
              <a:t>Optimise BP and other comorbidities.</a:t>
            </a:r>
          </a:p>
          <a:p>
            <a:pPr marL="342900" indent="-342900">
              <a:buFont typeface="+mj-lt"/>
              <a:buAutoNum type="arabicPeriod"/>
            </a:pPr>
            <a:r>
              <a:rPr lang="en-GB" sz="1400" dirty="0">
                <a:cs typeface="Calibri Light" panose="020F0302020204030204" pitchFamily="34" charset="0"/>
              </a:rPr>
              <a:t>Use intolerance pathway and shared decision-making tools to support adherence.</a:t>
            </a:r>
          </a:p>
          <a:p>
            <a:pPr marL="342900" indent="-342900">
              <a:buFont typeface="+mj-lt"/>
              <a:buAutoNum type="arabicPeriod"/>
            </a:pPr>
            <a:r>
              <a:rPr lang="en-GB" sz="1400" dirty="0">
                <a:cs typeface="Calibri Light" panose="020F0302020204030204" pitchFamily="34" charset="0"/>
              </a:rPr>
              <a:t>Arrange follow-up bloods and review if needed.</a:t>
            </a:r>
          </a:p>
        </p:txBody>
      </p:sp>
      <p:sp>
        <p:nvSpPr>
          <p:cNvPr id="18" name="TextBox 2">
            <a:extLst>
              <a:ext uri="{FF2B5EF4-FFF2-40B4-BE49-F238E27FC236}">
                <a16:creationId xmlns:a16="http://schemas.microsoft.com/office/drawing/2014/main" id="{7304A3B9-3127-1362-1A2D-1C97263AA93C}"/>
              </a:ext>
            </a:extLst>
          </p:cNvPr>
          <p:cNvSpPr txBox="1"/>
          <p:nvPr/>
        </p:nvSpPr>
        <p:spPr>
          <a:xfrm>
            <a:off x="4692449" y="5953295"/>
            <a:ext cx="5393115" cy="430887"/>
          </a:xfrm>
          <a:prstGeom prst="rect">
            <a:avLst/>
          </a:prstGeom>
          <a:noFill/>
          <a:ln>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 Priority 3 aligns with QOF 23/24 and will be updated from Apr 24 to align with NICE guidance and any future QOF indicator/s.</a:t>
            </a:r>
          </a:p>
        </p:txBody>
      </p:sp>
      <p:sp>
        <p:nvSpPr>
          <p:cNvPr id="19" name="TextBox 40">
            <a:extLst>
              <a:ext uri="{FF2B5EF4-FFF2-40B4-BE49-F238E27FC236}">
                <a16:creationId xmlns:a16="http://schemas.microsoft.com/office/drawing/2014/main" id="{E4D684C4-3AA3-4142-A11F-C02B4AF074E3}"/>
              </a:ext>
            </a:extLst>
          </p:cNvPr>
          <p:cNvSpPr txBox="1"/>
          <p:nvPr/>
        </p:nvSpPr>
        <p:spPr>
          <a:xfrm>
            <a:off x="2833985" y="5953295"/>
            <a:ext cx="1820563" cy="430887"/>
          </a:xfrm>
          <a:prstGeom prst="rect">
            <a:avLst/>
          </a:prstGeom>
          <a:noFill/>
          <a:ln>
            <a:solidFill>
              <a:schemeClr val="tx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cs typeface="Calibri Light" panose="020F0302020204030204" pitchFamily="34" charset="0"/>
              </a:rPr>
              <a:t>* </a:t>
            </a:r>
            <a:r>
              <a:rPr lang="en-GB" sz="1100" dirty="0" err="1">
                <a:cs typeface="Calibri Light" panose="020F0302020204030204" pitchFamily="34" charset="0"/>
              </a:rPr>
              <a:t>E.g</a:t>
            </a:r>
            <a:r>
              <a:rPr lang="en-GB" sz="1100" dirty="0">
                <a:cs typeface="Calibri Light" panose="020F0302020204030204" pitchFamily="34" charset="0"/>
              </a:rPr>
              <a:t> simvastatin </a:t>
            </a:r>
          </a:p>
          <a:p>
            <a:r>
              <a:rPr lang="en-GB" sz="1100" dirty="0">
                <a:cs typeface="Calibri Light" panose="020F0302020204030204" pitchFamily="34" charset="0"/>
              </a:rPr>
              <a:t>** </a:t>
            </a:r>
            <a:r>
              <a:rPr lang="en-GB" sz="1100" dirty="0" err="1">
                <a:cs typeface="Calibri Light" panose="020F0302020204030204" pitchFamily="34" charset="0"/>
              </a:rPr>
              <a:t>E.g</a:t>
            </a:r>
            <a:r>
              <a:rPr lang="en-GB" sz="1100" dirty="0">
                <a:cs typeface="Calibri Light" panose="020F0302020204030204" pitchFamily="34" charset="0"/>
              </a:rPr>
              <a:t> atorvastatin 40mg </a:t>
            </a:r>
          </a:p>
        </p:txBody>
      </p:sp>
      <p:sp>
        <p:nvSpPr>
          <p:cNvPr id="20" name="TextBox 1">
            <a:extLst>
              <a:ext uri="{FF2B5EF4-FFF2-40B4-BE49-F238E27FC236}">
                <a16:creationId xmlns:a16="http://schemas.microsoft.com/office/drawing/2014/main" id="{A0398503-05C3-EA37-BA76-1A96E35BF6A9}"/>
              </a:ext>
            </a:extLst>
          </p:cNvPr>
          <p:cNvSpPr txBox="1"/>
          <p:nvPr/>
        </p:nvSpPr>
        <p:spPr>
          <a:xfrm>
            <a:off x="7085397" y="6588985"/>
            <a:ext cx="3811282" cy="3847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cs typeface="Calibri Light"/>
              </a:rPr>
              <a:t> </a:t>
            </a:r>
            <a:r>
              <a:rPr lang="en-GB" sz="1000" baseline="30000" dirty="0">
                <a:cs typeface="Calibri Light"/>
              </a:rPr>
              <a:t>$</a:t>
            </a:r>
            <a:r>
              <a:rPr lang="en-GB" sz="1000" dirty="0">
                <a:cs typeface="Calibri Light"/>
              </a:rPr>
              <a:t>ARRS = Additional Roles Reimbursement Scheme</a:t>
            </a:r>
          </a:p>
          <a:p>
            <a:endParaRPr lang="en-GB" sz="900" dirty="0">
              <a:latin typeface="Calibri Light"/>
              <a:cs typeface="Calibri Light"/>
            </a:endParaRPr>
          </a:p>
        </p:txBody>
      </p:sp>
      <p:sp>
        <p:nvSpPr>
          <p:cNvPr id="2" name="Arrow: Right 1">
            <a:extLst>
              <a:ext uri="{FF2B5EF4-FFF2-40B4-BE49-F238E27FC236}">
                <a16:creationId xmlns:a16="http://schemas.microsoft.com/office/drawing/2014/main" id="{8CAED69A-F41D-5CFB-37DB-C2DA53F2A40F}"/>
              </a:ext>
            </a:extLst>
          </p:cNvPr>
          <p:cNvSpPr/>
          <p:nvPr/>
        </p:nvSpPr>
        <p:spPr>
          <a:xfrm rot="16200000" flipH="1">
            <a:off x="1304180" y="3813013"/>
            <a:ext cx="321046" cy="360000"/>
          </a:xfrm>
          <a:prstGeom prst="rightArrow">
            <a:avLst>
              <a:gd name="adj1" fmla="val 50000"/>
              <a:gd name="adj2" fmla="val 55961"/>
            </a:avLst>
          </a:pr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accent1"/>
              </a:solidFill>
            </a:endParaRPr>
          </a:p>
        </p:txBody>
      </p:sp>
      <p:sp>
        <p:nvSpPr>
          <p:cNvPr id="3" name="Arrow: Right 2">
            <a:extLst>
              <a:ext uri="{FF2B5EF4-FFF2-40B4-BE49-F238E27FC236}">
                <a16:creationId xmlns:a16="http://schemas.microsoft.com/office/drawing/2014/main" id="{F52844A3-43BA-E840-6477-0B7C0E7CC8EF}"/>
              </a:ext>
            </a:extLst>
          </p:cNvPr>
          <p:cNvSpPr/>
          <p:nvPr/>
        </p:nvSpPr>
        <p:spPr>
          <a:xfrm rot="5400000" flipH="1">
            <a:off x="1327653" y="2432968"/>
            <a:ext cx="331832" cy="388324"/>
          </a:xfrm>
          <a:prstGeom prst="rightArrow">
            <a:avLst>
              <a:gd name="adj1" fmla="val 50000"/>
              <a:gd name="adj2" fmla="val 55961"/>
            </a:avLst>
          </a:pr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solidFill>
                <a:schemeClr val="accent1"/>
              </a:solidFill>
            </a:endParaRPr>
          </a:p>
        </p:txBody>
      </p:sp>
    </p:spTree>
    <p:extLst>
      <p:ext uri="{BB962C8B-B14F-4D97-AF65-F5344CB8AC3E}">
        <p14:creationId xmlns:p14="http://schemas.microsoft.com/office/powerpoint/2010/main" val="36646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a:xfrm>
            <a:off x="442913" y="200697"/>
            <a:ext cx="11306175" cy="443198"/>
          </a:xfrm>
        </p:spPr>
        <p:txBody>
          <a:bodyPr/>
          <a:lstStyle/>
          <a:p>
            <a:r>
              <a:rPr lang="en-GB" i="0" u="none" strike="noStrike" dirty="0">
                <a:solidFill>
                  <a:srgbClr val="15375E"/>
                </a:solidFill>
                <a:effectLst/>
                <a:latin typeface="+mj-lt"/>
              </a:rPr>
              <a:t>Cholesterol –Primary Prevention (no pre-existing CVD)</a:t>
            </a:r>
            <a:endParaRPr lang="en-US" dirty="0">
              <a:solidFill>
                <a:srgbClr val="15375E"/>
              </a:solidFill>
              <a:latin typeface="+mj-lt"/>
            </a:endParaRPr>
          </a:p>
        </p:txBody>
      </p:sp>
      <p:sp>
        <p:nvSpPr>
          <p:cNvPr id="8" name="Rectangle 7">
            <a:extLst>
              <a:ext uri="{FF2B5EF4-FFF2-40B4-BE49-F238E27FC236}">
                <a16:creationId xmlns:a16="http://schemas.microsoft.com/office/drawing/2014/main" id="{83FAFDD2-3CDE-4CDD-99A7-2BED794D4D2A}"/>
              </a:ext>
            </a:extLst>
          </p:cNvPr>
          <p:cNvSpPr/>
          <p:nvPr/>
        </p:nvSpPr>
        <p:spPr>
          <a:xfrm>
            <a:off x="442914" y="841577"/>
            <a:ext cx="2082172" cy="1445547"/>
          </a:xfrm>
          <a:prstGeom prst="rect">
            <a:avLst/>
          </a:pr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ea typeface="+mn-ea"/>
                <a:cs typeface="+mn-cs"/>
              </a:rPr>
              <a:t>ARRS</a:t>
            </a:r>
            <a:r>
              <a:rPr kumimoji="0" lang="en-GB" sz="1400" b="1" i="0" u="none" strike="noStrike" kern="1200" cap="none" spc="0" normalizeH="0" baseline="30000" noProof="0" dirty="0">
                <a:ln>
                  <a:noFill/>
                </a:ln>
                <a:solidFill>
                  <a:srgbClr val="FFFFFF"/>
                </a:solidFill>
                <a:effectLst/>
                <a:uLnTx/>
                <a:uFillTx/>
                <a:ea typeface="+mn-ea"/>
                <a:cs typeface="+mn-cs"/>
              </a:rPr>
              <a:t>$</a:t>
            </a:r>
            <a:r>
              <a:rPr kumimoji="0" lang="en-GB" sz="1400" b="1" i="0" u="none" strike="noStrike" kern="1200" cap="none" spc="0" normalizeH="0" baseline="0" noProof="0" dirty="0">
                <a:ln>
                  <a:noFill/>
                </a:ln>
                <a:solidFill>
                  <a:srgbClr val="FFFFFF"/>
                </a:solidFill>
                <a:effectLst/>
                <a:uLnTx/>
                <a:uFillTx/>
                <a:ea typeface="+mn-ea"/>
                <a:cs typeface="+mn-cs"/>
              </a:rPr>
              <a:t> roles/ other appropriately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ea typeface="+mn-ea"/>
                <a:cs typeface="+mn-cs"/>
              </a:rPr>
              <a:t> trained staff</a:t>
            </a:r>
          </a:p>
        </p:txBody>
      </p:sp>
      <p:sp>
        <p:nvSpPr>
          <p:cNvPr id="9" name="Rectangle 8">
            <a:extLst>
              <a:ext uri="{FF2B5EF4-FFF2-40B4-BE49-F238E27FC236}">
                <a16:creationId xmlns:a16="http://schemas.microsoft.com/office/drawing/2014/main" id="{628D0A37-C3F2-492E-8E5A-6E5ABACE94BA}"/>
              </a:ext>
            </a:extLst>
          </p:cNvPr>
          <p:cNvSpPr/>
          <p:nvPr/>
        </p:nvSpPr>
        <p:spPr>
          <a:xfrm>
            <a:off x="2930011" y="841578"/>
            <a:ext cx="8819073" cy="1445547"/>
          </a:xfrm>
          <a:prstGeom prst="rect">
            <a:avLst/>
          </a:prstGeom>
          <a:solidFill>
            <a:schemeClr val="tx2">
              <a:lumMod val="20000"/>
              <a:lumOff val="80000"/>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400" b="1" dirty="0">
                <a:solidFill>
                  <a:schemeClr val="tx1"/>
                </a:solidFill>
                <a:cs typeface="Calibri Light" panose="020F0302020204030204" pitchFamily="34" charset="0"/>
              </a:rPr>
              <a:t>Gather information: </a:t>
            </a:r>
            <a:r>
              <a:rPr lang="en-GB" sz="1400" dirty="0">
                <a:solidFill>
                  <a:schemeClr val="tx1"/>
                </a:solidFill>
                <a:cs typeface="Calibri Light" panose="020F0302020204030204" pitchFamily="34" charset="0"/>
              </a:rPr>
              <a:t>E.g. up to date bloods, BP, weight, smoking status, run QRISK score.*</a:t>
            </a:r>
          </a:p>
          <a:p>
            <a:endParaRPr lang="en-GB" sz="1400" dirty="0">
              <a:solidFill>
                <a:schemeClr val="tx1"/>
              </a:solidFill>
              <a:cs typeface="Calibri Light" panose="020F0302020204030204" pitchFamily="34" charset="0"/>
            </a:endParaRPr>
          </a:p>
          <a:p>
            <a:pPr defTabSz="850900">
              <a:tabLst>
                <a:tab pos="1700213" algn="l"/>
              </a:tabLst>
            </a:pPr>
            <a:r>
              <a:rPr lang="en-GB" sz="1400" b="1" dirty="0">
                <a:solidFill>
                  <a:schemeClr val="tx1"/>
                </a:solidFill>
                <a:cs typeface="Calibri Light" panose="020F0302020204030204" pitchFamily="34" charset="0"/>
              </a:rPr>
              <a:t>Self-management: </a:t>
            </a:r>
            <a:r>
              <a:rPr lang="en-GB" sz="1400" dirty="0">
                <a:solidFill>
                  <a:schemeClr val="tx1"/>
                </a:solidFill>
                <a:cs typeface="Calibri Light" panose="020F0302020204030204" pitchFamily="34" charset="0"/>
              </a:rPr>
              <a:t>Education (cholesterol, CVD risk), BP monitors (what to buy, how to use), signpost to 	shared decision making resources.</a:t>
            </a:r>
          </a:p>
          <a:p>
            <a:endParaRPr lang="en-GB" sz="1400" dirty="0">
              <a:solidFill>
                <a:schemeClr val="tx1"/>
              </a:solidFill>
              <a:cs typeface="Calibri Light" panose="020F0302020204030204" pitchFamily="34" charset="0"/>
            </a:endParaRPr>
          </a:p>
          <a:p>
            <a:r>
              <a:rPr lang="en-GB" sz="1400" b="1" dirty="0">
                <a:solidFill>
                  <a:schemeClr val="tx1"/>
                </a:solidFill>
                <a:cs typeface="Calibri Light" panose="020F0302020204030204" pitchFamily="34" charset="0"/>
              </a:rPr>
              <a:t>Behaviour change: </a:t>
            </a:r>
            <a:r>
              <a:rPr lang="en-GB" sz="1400" dirty="0">
                <a:solidFill>
                  <a:schemeClr val="tx1"/>
                </a:solidFill>
                <a:cs typeface="Calibri Light" panose="020F0302020204030204" pitchFamily="34" charset="0"/>
              </a:rPr>
              <a:t>Brief interventions and signposting e.g. smoking, weight, diet, exercise, alcohol.</a:t>
            </a:r>
          </a:p>
        </p:txBody>
      </p:sp>
      <p:sp>
        <p:nvSpPr>
          <p:cNvPr id="10" name="Rectangle 9">
            <a:extLst>
              <a:ext uri="{FF2B5EF4-FFF2-40B4-BE49-F238E27FC236}">
                <a16:creationId xmlns:a16="http://schemas.microsoft.com/office/drawing/2014/main" id="{F4DF6C76-69D4-48A3-AAF5-5FE1264D80A7}"/>
              </a:ext>
            </a:extLst>
          </p:cNvPr>
          <p:cNvSpPr/>
          <p:nvPr/>
        </p:nvSpPr>
        <p:spPr>
          <a:xfrm>
            <a:off x="442913" y="2525760"/>
            <a:ext cx="2082173" cy="1518604"/>
          </a:xfrm>
          <a:prstGeom prst="rect">
            <a:avLst/>
          </a:pr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b="1" dirty="0">
                <a:solidFill>
                  <a:schemeClr val="bg1"/>
                </a:solidFill>
              </a:rPr>
              <a:t>Stratification</a:t>
            </a:r>
          </a:p>
        </p:txBody>
      </p:sp>
      <p:sp>
        <p:nvSpPr>
          <p:cNvPr id="12" name="Rectangle 11">
            <a:extLst>
              <a:ext uri="{FF2B5EF4-FFF2-40B4-BE49-F238E27FC236}">
                <a16:creationId xmlns:a16="http://schemas.microsoft.com/office/drawing/2014/main" id="{62EA35B0-EE99-4476-9354-70A955DB2035}"/>
              </a:ext>
            </a:extLst>
          </p:cNvPr>
          <p:cNvSpPr/>
          <p:nvPr/>
        </p:nvSpPr>
        <p:spPr>
          <a:xfrm>
            <a:off x="2930011" y="2529863"/>
            <a:ext cx="1889464" cy="1556713"/>
          </a:xfrm>
          <a:prstGeom prst="rect">
            <a:avLst/>
          </a:prstGeom>
          <a:solidFill>
            <a:srgbClr val="FF0000">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b="1" dirty="0">
                <a:solidFill>
                  <a:schemeClr val="tx1"/>
                </a:solidFill>
                <a:cs typeface="Calibri Light" panose="020F0302020204030204" pitchFamily="34" charset="0"/>
              </a:rPr>
              <a:t>Priority 1</a:t>
            </a:r>
          </a:p>
          <a:p>
            <a:r>
              <a:rPr lang="en-GB" sz="1400" dirty="0">
                <a:solidFill>
                  <a:schemeClr val="tx1"/>
                </a:solidFill>
                <a:cs typeface="Calibri Light" panose="020F0302020204030204" pitchFamily="34" charset="0"/>
              </a:rPr>
              <a:t>One of:</a:t>
            </a:r>
          </a:p>
          <a:p>
            <a:pPr marL="285750" indent="-285750">
              <a:buFont typeface="Arial" panose="020B0604020202020204" pitchFamily="34" charset="0"/>
              <a:buChar char="•"/>
            </a:pPr>
            <a:r>
              <a:rPr lang="en-GB" sz="1400" dirty="0">
                <a:solidFill>
                  <a:schemeClr val="tx1"/>
                </a:solidFill>
                <a:cs typeface="Calibri Light" panose="020F0302020204030204" pitchFamily="34" charset="0"/>
              </a:rPr>
              <a:t>QRISK ≥20%</a:t>
            </a:r>
          </a:p>
          <a:p>
            <a:pPr marL="285750" indent="-285750">
              <a:buFont typeface="Arial" panose="020B0604020202020204" pitchFamily="34" charset="0"/>
              <a:buChar char="•"/>
            </a:pPr>
            <a:r>
              <a:rPr lang="en-GB" sz="1400" dirty="0">
                <a:solidFill>
                  <a:schemeClr val="tx1"/>
                </a:solidFill>
                <a:cs typeface="Calibri Light" panose="020F0302020204030204" pitchFamily="34" charset="0"/>
              </a:rPr>
              <a:t>CKD</a:t>
            </a:r>
          </a:p>
          <a:p>
            <a:pPr marL="285750" indent="-285750">
              <a:buFont typeface="Arial" panose="020B0604020202020204" pitchFamily="34" charset="0"/>
              <a:buChar char="•"/>
            </a:pPr>
            <a:r>
              <a:rPr lang="en-GB" sz="1400" dirty="0">
                <a:solidFill>
                  <a:schemeClr val="tx1"/>
                </a:solidFill>
                <a:cs typeface="Calibri Light" panose="020F0302020204030204" pitchFamily="34" charset="0"/>
              </a:rPr>
              <a:t>Type 1 Diabetes </a:t>
            </a:r>
          </a:p>
          <a:p>
            <a:r>
              <a:rPr lang="en-GB" sz="1400" dirty="0">
                <a:solidFill>
                  <a:schemeClr val="tx1"/>
                </a:solidFill>
                <a:cs typeface="Calibri Light" panose="020F0302020204030204" pitchFamily="34" charset="0"/>
              </a:rPr>
              <a:t>AND</a:t>
            </a:r>
          </a:p>
          <a:p>
            <a:pPr marL="285750" indent="-285750">
              <a:buFont typeface="Arial" panose="020B0604020202020204" pitchFamily="34" charset="0"/>
              <a:buChar char="•"/>
            </a:pPr>
            <a:r>
              <a:rPr lang="en-GB" sz="1400" dirty="0">
                <a:solidFill>
                  <a:schemeClr val="tx1"/>
                </a:solidFill>
                <a:cs typeface="Calibri Light" panose="020F0302020204030204" pitchFamily="34" charset="0"/>
              </a:rPr>
              <a:t>Not on statin</a:t>
            </a:r>
          </a:p>
        </p:txBody>
      </p:sp>
      <p:sp>
        <p:nvSpPr>
          <p:cNvPr id="13" name="Rectangle 12">
            <a:extLst>
              <a:ext uri="{FF2B5EF4-FFF2-40B4-BE49-F238E27FC236}">
                <a16:creationId xmlns:a16="http://schemas.microsoft.com/office/drawing/2014/main" id="{1749E971-6E37-42EC-9CD5-6F32C398FFDA}"/>
              </a:ext>
            </a:extLst>
          </p:cNvPr>
          <p:cNvSpPr/>
          <p:nvPr/>
        </p:nvSpPr>
        <p:spPr>
          <a:xfrm>
            <a:off x="5224400" y="2507158"/>
            <a:ext cx="1889464" cy="1554828"/>
          </a:xfrm>
          <a:prstGeom prst="rect">
            <a:avLst/>
          </a:prstGeom>
          <a:solidFill>
            <a:schemeClr val="accent5">
              <a:alpha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b="1" dirty="0">
                <a:solidFill>
                  <a:schemeClr val="tx1"/>
                </a:solidFill>
                <a:cs typeface="Calibri Light" panose="020F0302020204030204" pitchFamily="34" charset="0"/>
              </a:rPr>
              <a:t>Priority 2</a:t>
            </a:r>
          </a:p>
          <a:p>
            <a:pPr algn="ctr"/>
            <a:endParaRPr lang="en-GB" sz="1400" dirty="0">
              <a:solidFill>
                <a:schemeClr val="tx1"/>
              </a:solidFill>
              <a:cs typeface="Calibri Light" panose="020F0302020204030204" pitchFamily="34" charset="0"/>
            </a:endParaRPr>
          </a:p>
          <a:p>
            <a:pPr marL="285750" indent="-285750">
              <a:buFont typeface="Arial" panose="020B0604020202020204" pitchFamily="34" charset="0"/>
              <a:buChar char="•"/>
            </a:pPr>
            <a:r>
              <a:rPr lang="en-GB" sz="1400" dirty="0">
                <a:solidFill>
                  <a:schemeClr val="tx1"/>
                </a:solidFill>
                <a:cs typeface="Calibri Light" panose="020F0302020204030204" pitchFamily="34" charset="0"/>
              </a:rPr>
              <a:t>QRISK 15-19%</a:t>
            </a:r>
          </a:p>
          <a:p>
            <a:endParaRPr lang="en-GB" sz="1400" dirty="0">
              <a:solidFill>
                <a:schemeClr val="tx1"/>
              </a:solidFill>
              <a:cs typeface="Calibri Light" panose="020F0302020204030204" pitchFamily="34" charset="0"/>
            </a:endParaRPr>
          </a:p>
          <a:p>
            <a:r>
              <a:rPr lang="en-GB" sz="1400" dirty="0">
                <a:solidFill>
                  <a:schemeClr val="tx1"/>
                </a:solidFill>
                <a:cs typeface="Calibri Light" panose="020F0302020204030204" pitchFamily="34" charset="0"/>
              </a:rPr>
              <a:t>AND</a:t>
            </a:r>
          </a:p>
          <a:p>
            <a:endParaRPr lang="en-GB" sz="1400" dirty="0">
              <a:solidFill>
                <a:schemeClr val="tx1"/>
              </a:solidFill>
              <a:cs typeface="Calibri Light" panose="020F0302020204030204" pitchFamily="34" charset="0"/>
            </a:endParaRPr>
          </a:p>
          <a:p>
            <a:pPr marL="285750" indent="-285750">
              <a:buFont typeface="Arial" panose="020B0604020202020204" pitchFamily="34" charset="0"/>
              <a:buChar char="•"/>
            </a:pPr>
            <a:r>
              <a:rPr lang="en-GB" sz="1400" dirty="0">
                <a:solidFill>
                  <a:schemeClr val="tx1"/>
                </a:solidFill>
                <a:cs typeface="Calibri Light" panose="020F0302020204030204" pitchFamily="34" charset="0"/>
              </a:rPr>
              <a:t>Not on statin</a:t>
            </a:r>
          </a:p>
        </p:txBody>
      </p:sp>
      <p:sp>
        <p:nvSpPr>
          <p:cNvPr id="14" name="Rectangle 13">
            <a:extLst>
              <a:ext uri="{FF2B5EF4-FFF2-40B4-BE49-F238E27FC236}">
                <a16:creationId xmlns:a16="http://schemas.microsoft.com/office/drawing/2014/main" id="{9A6C6D57-A244-4220-AB0D-4111D27CF633}"/>
              </a:ext>
            </a:extLst>
          </p:cNvPr>
          <p:cNvSpPr/>
          <p:nvPr/>
        </p:nvSpPr>
        <p:spPr>
          <a:xfrm>
            <a:off x="7518791" y="2489046"/>
            <a:ext cx="1889465" cy="1554828"/>
          </a:xfrm>
          <a:prstGeom prst="rect">
            <a:avLst/>
          </a:prstGeom>
          <a:solidFill>
            <a:srgbClr val="FFC000">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b="1" dirty="0">
                <a:solidFill>
                  <a:schemeClr val="tx1"/>
                </a:solidFill>
                <a:cs typeface="Calibri Light" panose="020F0302020204030204" pitchFamily="34" charset="0"/>
              </a:rPr>
              <a:t>Priority 3</a:t>
            </a:r>
          </a:p>
          <a:p>
            <a:pPr algn="ctr"/>
            <a:endParaRPr lang="en-GB" sz="1400" dirty="0">
              <a:solidFill>
                <a:schemeClr val="tx1"/>
              </a:solidFill>
              <a:cs typeface="Calibri Light" panose="020F0302020204030204" pitchFamily="34" charset="0"/>
            </a:endParaRPr>
          </a:p>
          <a:p>
            <a:pPr marL="285750" indent="-285750">
              <a:buFont typeface="Arial" panose="020B0604020202020204" pitchFamily="34" charset="0"/>
              <a:buChar char="•"/>
            </a:pPr>
            <a:r>
              <a:rPr lang="en-GB" sz="1400" dirty="0">
                <a:solidFill>
                  <a:schemeClr val="tx1"/>
                </a:solidFill>
                <a:cs typeface="Calibri Light" panose="020F0302020204030204" pitchFamily="34" charset="0"/>
              </a:rPr>
              <a:t>QRISK 10-14%</a:t>
            </a:r>
          </a:p>
          <a:p>
            <a:endParaRPr lang="en-GB" sz="1400" dirty="0">
              <a:solidFill>
                <a:schemeClr val="tx1"/>
              </a:solidFill>
              <a:cs typeface="Calibri Light" panose="020F0302020204030204" pitchFamily="34" charset="0"/>
            </a:endParaRPr>
          </a:p>
          <a:p>
            <a:r>
              <a:rPr lang="en-GB" sz="1400" dirty="0">
                <a:solidFill>
                  <a:schemeClr val="tx1"/>
                </a:solidFill>
                <a:cs typeface="Calibri Light" panose="020F0302020204030204" pitchFamily="34" charset="0"/>
              </a:rPr>
              <a:t>AND</a:t>
            </a:r>
          </a:p>
          <a:p>
            <a:endParaRPr lang="en-GB" sz="1400" dirty="0">
              <a:solidFill>
                <a:schemeClr val="tx1"/>
              </a:solidFill>
              <a:cs typeface="Calibri Light" panose="020F0302020204030204" pitchFamily="34" charset="0"/>
            </a:endParaRPr>
          </a:p>
          <a:p>
            <a:pPr marL="285750" indent="-285750">
              <a:buFont typeface="Arial" panose="020B0604020202020204" pitchFamily="34" charset="0"/>
              <a:buChar char="•"/>
            </a:pPr>
            <a:r>
              <a:rPr lang="en-GB" sz="1400" dirty="0">
                <a:solidFill>
                  <a:schemeClr val="tx1"/>
                </a:solidFill>
                <a:cs typeface="Calibri Light" panose="020F0302020204030204" pitchFamily="34" charset="0"/>
              </a:rPr>
              <a:t>Not on statin</a:t>
            </a:r>
          </a:p>
        </p:txBody>
      </p:sp>
      <p:sp>
        <p:nvSpPr>
          <p:cNvPr id="15" name="Rectangle 14">
            <a:extLst>
              <a:ext uri="{FF2B5EF4-FFF2-40B4-BE49-F238E27FC236}">
                <a16:creationId xmlns:a16="http://schemas.microsoft.com/office/drawing/2014/main" id="{5B757B2B-1871-4922-858E-C62DBFA303D3}"/>
              </a:ext>
            </a:extLst>
          </p:cNvPr>
          <p:cNvSpPr/>
          <p:nvPr/>
        </p:nvSpPr>
        <p:spPr>
          <a:xfrm>
            <a:off x="9813178" y="2497711"/>
            <a:ext cx="1935907" cy="1554828"/>
          </a:xfrm>
          <a:prstGeom prst="rect">
            <a:avLst/>
          </a:prstGeom>
          <a:solidFill>
            <a:srgbClr val="00B050">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b="1" dirty="0">
                <a:solidFill>
                  <a:schemeClr val="tx1"/>
                </a:solidFill>
                <a:cs typeface="Calibri Light" panose="020F0302020204030204" pitchFamily="34" charset="0"/>
              </a:rPr>
              <a:t>Priority 4</a:t>
            </a:r>
            <a:endParaRPr lang="en-GB" sz="1400" dirty="0">
              <a:solidFill>
                <a:schemeClr val="tx1"/>
              </a:solidFill>
              <a:cs typeface="Calibri Light" panose="020F0302020204030204" pitchFamily="34" charset="0"/>
            </a:endParaRPr>
          </a:p>
          <a:p>
            <a:endParaRPr lang="en-GB" sz="1400" dirty="0">
              <a:solidFill>
                <a:schemeClr val="tx1"/>
              </a:solidFill>
              <a:cs typeface="Calibri Light" panose="020F0302020204030204" pitchFamily="34" charset="0"/>
            </a:endParaRPr>
          </a:p>
          <a:p>
            <a:r>
              <a:rPr lang="en-GB" sz="1400" dirty="0">
                <a:solidFill>
                  <a:schemeClr val="tx1"/>
                </a:solidFill>
                <a:cs typeface="Calibri Light" panose="020F0302020204030204" pitchFamily="34" charset="0"/>
              </a:rPr>
              <a:t>On statin for primary prevention but not high intensity</a:t>
            </a:r>
          </a:p>
        </p:txBody>
      </p:sp>
      <p:sp>
        <p:nvSpPr>
          <p:cNvPr id="16" name="Rectangle 15">
            <a:extLst>
              <a:ext uri="{FF2B5EF4-FFF2-40B4-BE49-F238E27FC236}">
                <a16:creationId xmlns:a16="http://schemas.microsoft.com/office/drawing/2014/main" id="{BF17A5D9-FCCB-4337-8453-0A50400B06FA}"/>
              </a:ext>
            </a:extLst>
          </p:cNvPr>
          <p:cNvSpPr/>
          <p:nvPr/>
        </p:nvSpPr>
        <p:spPr>
          <a:xfrm>
            <a:off x="442913" y="4303538"/>
            <a:ext cx="2082173" cy="1600438"/>
          </a:xfrm>
          <a:prstGeom prst="rect">
            <a:avLst/>
          </a:pr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b="1" dirty="0">
                <a:solidFill>
                  <a:schemeClr val="bg1"/>
                </a:solidFill>
              </a:rPr>
              <a:t>Prescribing clinician</a:t>
            </a:r>
          </a:p>
        </p:txBody>
      </p:sp>
      <p:sp>
        <p:nvSpPr>
          <p:cNvPr id="17" name="TextBox 15">
            <a:extLst>
              <a:ext uri="{FF2B5EF4-FFF2-40B4-BE49-F238E27FC236}">
                <a16:creationId xmlns:a16="http://schemas.microsoft.com/office/drawing/2014/main" id="{0A3F0508-BA19-4BC7-9241-02A21FDE5862}"/>
              </a:ext>
            </a:extLst>
          </p:cNvPr>
          <p:cNvSpPr txBox="1"/>
          <p:nvPr/>
        </p:nvSpPr>
        <p:spPr>
          <a:xfrm>
            <a:off x="2930011" y="4309568"/>
            <a:ext cx="8859127" cy="1600438"/>
          </a:xfrm>
          <a:prstGeom prst="rect">
            <a:avLst/>
          </a:prstGeom>
          <a:solidFill>
            <a:schemeClr val="tx2">
              <a:lumMod val="20000"/>
              <a:lumOff val="80000"/>
              <a:alpha val="40000"/>
            </a:schemeClr>
          </a:solidFill>
          <a:ln>
            <a:solidFill>
              <a:schemeClr val="tx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cs typeface="Calibri Light" panose="020F0302020204030204" pitchFamily="34" charset="0"/>
              </a:rPr>
              <a:t>Optimise lipid modification therapy and CVD risk reduction</a:t>
            </a:r>
          </a:p>
          <a:p>
            <a:pPr marL="342900" indent="-342900">
              <a:buFont typeface="+mj-lt"/>
              <a:buAutoNum type="arabicPeriod"/>
            </a:pPr>
            <a:r>
              <a:rPr lang="en-GB" sz="1400" dirty="0">
                <a:cs typeface="Calibri Light" panose="020F0302020204030204" pitchFamily="34" charset="0"/>
              </a:rPr>
              <a:t>Review QRISK score*, lipid results and LFTs.</a:t>
            </a:r>
          </a:p>
          <a:p>
            <a:pPr marL="342900" indent="-342900">
              <a:buFont typeface="+mj-lt"/>
              <a:buAutoNum type="arabicPeriod"/>
            </a:pPr>
            <a:r>
              <a:rPr lang="en-GB" sz="1400" dirty="0">
                <a:cs typeface="Calibri Light" panose="020F0302020204030204" pitchFamily="34" charset="0"/>
              </a:rPr>
              <a:t>Initiate or optimise statin to high intensity – </a:t>
            </a:r>
            <a:r>
              <a:rPr lang="en-GB" sz="1400" dirty="0" err="1">
                <a:cs typeface="Calibri Light" panose="020F0302020204030204" pitchFamily="34" charset="0"/>
              </a:rPr>
              <a:t>eg</a:t>
            </a:r>
            <a:r>
              <a:rPr lang="en-GB" sz="1400" dirty="0">
                <a:cs typeface="Calibri Light" panose="020F0302020204030204" pitchFamily="34" charset="0"/>
              </a:rPr>
              <a:t> atorvastatin 20mg.</a:t>
            </a:r>
          </a:p>
          <a:p>
            <a:pPr marL="342900" indent="-342900">
              <a:buFont typeface="+mj-lt"/>
              <a:buAutoNum type="arabicPeriod"/>
            </a:pPr>
            <a:r>
              <a:rPr lang="en-GB" sz="1400" dirty="0">
                <a:cs typeface="Calibri Light" panose="020F0302020204030204" pitchFamily="34" charset="0"/>
              </a:rPr>
              <a:t>Titrate therapy against reduction in </a:t>
            </a:r>
            <a:r>
              <a:rPr lang="en-GB" sz="1400" dirty="0" err="1">
                <a:cs typeface="Calibri Light" panose="020F0302020204030204" pitchFamily="34" charset="0"/>
              </a:rPr>
              <a:t>LDLc</a:t>
            </a:r>
            <a:r>
              <a:rPr lang="en-GB" sz="1400" dirty="0">
                <a:cs typeface="Calibri Light" panose="020F0302020204030204" pitchFamily="34" charset="0"/>
              </a:rPr>
              <a:t>/non-</a:t>
            </a:r>
            <a:r>
              <a:rPr lang="en-GB" sz="1400" dirty="0" err="1">
                <a:cs typeface="Calibri Light" panose="020F0302020204030204" pitchFamily="34" charset="0"/>
              </a:rPr>
              <a:t>HDLc</a:t>
            </a:r>
            <a:r>
              <a:rPr lang="en-GB" sz="1400" dirty="0">
                <a:cs typeface="Calibri Light" panose="020F0302020204030204" pitchFamily="34" charset="0"/>
              </a:rPr>
              <a:t> (statin&gt;ezetimibe).</a:t>
            </a:r>
          </a:p>
          <a:p>
            <a:pPr marL="342900" indent="-342900">
              <a:buFont typeface="+mj-lt"/>
              <a:buAutoNum type="arabicPeriod"/>
            </a:pPr>
            <a:r>
              <a:rPr lang="en-GB" sz="1400" dirty="0">
                <a:cs typeface="Calibri Light" panose="020F0302020204030204" pitchFamily="34" charset="0"/>
              </a:rPr>
              <a:t>Optimise BP and other comorbidities.</a:t>
            </a:r>
          </a:p>
          <a:p>
            <a:pPr marL="342900" indent="-342900">
              <a:buFont typeface="+mj-lt"/>
              <a:buAutoNum type="arabicPeriod"/>
            </a:pPr>
            <a:r>
              <a:rPr lang="en-GB" sz="1400" dirty="0">
                <a:cs typeface="Calibri Light" panose="020F0302020204030204" pitchFamily="34" charset="0"/>
              </a:rPr>
              <a:t>Use intolerance pathway and shared decision-making tools to support adherence.</a:t>
            </a:r>
          </a:p>
          <a:p>
            <a:pPr marL="342900" indent="-342900">
              <a:buFont typeface="+mj-lt"/>
              <a:buAutoNum type="arabicPeriod"/>
            </a:pPr>
            <a:r>
              <a:rPr lang="en-GB" sz="1400" dirty="0">
                <a:cs typeface="Calibri Light" panose="020F0302020204030204" pitchFamily="34" charset="0"/>
              </a:rPr>
              <a:t>Arrange follow-up bloods and review if needed.</a:t>
            </a:r>
          </a:p>
        </p:txBody>
      </p:sp>
      <p:sp>
        <p:nvSpPr>
          <p:cNvPr id="18" name="TextBox 1">
            <a:extLst>
              <a:ext uri="{FF2B5EF4-FFF2-40B4-BE49-F238E27FC236}">
                <a16:creationId xmlns:a16="http://schemas.microsoft.com/office/drawing/2014/main" id="{ABF04470-2B7B-9296-3EAE-C4EE89E84379}"/>
              </a:ext>
            </a:extLst>
          </p:cNvPr>
          <p:cNvSpPr txBox="1"/>
          <p:nvPr/>
        </p:nvSpPr>
        <p:spPr>
          <a:xfrm>
            <a:off x="442913" y="6505985"/>
            <a:ext cx="6258929"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cs typeface="Calibri Light"/>
              </a:rPr>
              <a:t>*QRISK 3 score is recommended to assess CV risk for patients with Severe Mental Illness, Rheumatoid Arthritis , Systemic Lupus </a:t>
            </a:r>
            <a:r>
              <a:rPr lang="en-GB" sz="1000" dirty="0">
                <a:ea typeface="+mn-lt"/>
                <a:cs typeface="Calibri Light"/>
              </a:rPr>
              <a:t>Erythematosus, those</a:t>
            </a:r>
            <a:r>
              <a:rPr lang="en-GB" sz="1000" dirty="0">
                <a:cs typeface="Calibri Light"/>
              </a:rPr>
              <a:t> taking antipsychotics or oral steroids; </a:t>
            </a:r>
            <a:endParaRPr lang="en-GB" sz="1000" dirty="0">
              <a:latin typeface="Calibri Light"/>
              <a:cs typeface="Calibri Light"/>
            </a:endParaRPr>
          </a:p>
        </p:txBody>
      </p:sp>
      <p:sp>
        <p:nvSpPr>
          <p:cNvPr id="19" name="TextBox 2">
            <a:extLst>
              <a:ext uri="{FF2B5EF4-FFF2-40B4-BE49-F238E27FC236}">
                <a16:creationId xmlns:a16="http://schemas.microsoft.com/office/drawing/2014/main" id="{6879D2F8-688B-7D8E-ABC2-81D2FE2CA9E2}"/>
              </a:ext>
            </a:extLst>
          </p:cNvPr>
          <p:cNvSpPr txBox="1"/>
          <p:nvPr/>
        </p:nvSpPr>
        <p:spPr>
          <a:xfrm>
            <a:off x="7113864" y="6504057"/>
            <a:ext cx="3268734" cy="3847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cs typeface="Calibri Light"/>
              </a:rPr>
              <a:t> </a:t>
            </a:r>
            <a:r>
              <a:rPr lang="en-GB" sz="1000" baseline="30000" dirty="0">
                <a:cs typeface="Calibri Light"/>
              </a:rPr>
              <a:t>$</a:t>
            </a:r>
            <a:r>
              <a:rPr lang="en-GB" sz="1000" dirty="0">
                <a:cs typeface="Calibri Light"/>
              </a:rPr>
              <a:t>ARRS = Additional Roles Reimbursement Scheme</a:t>
            </a:r>
            <a:endParaRPr lang="en-GB" sz="800" dirty="0">
              <a:cs typeface="Calibri Light"/>
            </a:endParaRPr>
          </a:p>
          <a:p>
            <a:endParaRPr lang="en-GB" sz="900" dirty="0">
              <a:latin typeface="Calibri Light"/>
              <a:cs typeface="Calibri Light"/>
            </a:endParaRPr>
          </a:p>
        </p:txBody>
      </p:sp>
      <p:sp>
        <p:nvSpPr>
          <p:cNvPr id="2" name="Arrow: Right 1">
            <a:extLst>
              <a:ext uri="{FF2B5EF4-FFF2-40B4-BE49-F238E27FC236}">
                <a16:creationId xmlns:a16="http://schemas.microsoft.com/office/drawing/2014/main" id="{A865C340-DA84-9052-BD41-06B090475239}"/>
              </a:ext>
            </a:extLst>
          </p:cNvPr>
          <p:cNvSpPr/>
          <p:nvPr/>
        </p:nvSpPr>
        <p:spPr>
          <a:xfrm rot="16200000" flipH="1">
            <a:off x="1271561" y="3995980"/>
            <a:ext cx="321046" cy="360000"/>
          </a:xfrm>
          <a:prstGeom prst="rightArrow">
            <a:avLst>
              <a:gd name="adj1" fmla="val 50000"/>
              <a:gd name="adj2" fmla="val 55961"/>
            </a:avLst>
          </a:pr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accent1"/>
              </a:solidFill>
            </a:endParaRPr>
          </a:p>
        </p:txBody>
      </p:sp>
      <p:sp>
        <p:nvSpPr>
          <p:cNvPr id="3" name="Arrow: Right 2">
            <a:extLst>
              <a:ext uri="{FF2B5EF4-FFF2-40B4-BE49-F238E27FC236}">
                <a16:creationId xmlns:a16="http://schemas.microsoft.com/office/drawing/2014/main" id="{01F88B5F-F4D9-B7BA-8529-2C91FED4EFA2}"/>
              </a:ext>
            </a:extLst>
          </p:cNvPr>
          <p:cNvSpPr/>
          <p:nvPr/>
        </p:nvSpPr>
        <p:spPr>
          <a:xfrm rot="5400000" flipH="1">
            <a:off x="1284625" y="2246961"/>
            <a:ext cx="331832" cy="388324"/>
          </a:xfrm>
          <a:prstGeom prst="rightArrow">
            <a:avLst>
              <a:gd name="adj1" fmla="val 50000"/>
              <a:gd name="adj2" fmla="val 55961"/>
            </a:avLst>
          </a:pr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solidFill>
                <a:schemeClr val="accent1"/>
              </a:solidFill>
            </a:endParaRPr>
          </a:p>
        </p:txBody>
      </p:sp>
    </p:spTree>
    <p:extLst>
      <p:ext uri="{BB962C8B-B14F-4D97-AF65-F5344CB8AC3E}">
        <p14:creationId xmlns:p14="http://schemas.microsoft.com/office/powerpoint/2010/main" val="3568878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FA642-A123-471D-8A20-A9FBDD497174}"/>
              </a:ext>
            </a:extLst>
          </p:cNvPr>
          <p:cNvSpPr>
            <a:spLocks noGrp="1"/>
          </p:cNvSpPr>
          <p:nvPr>
            <p:ph type="title"/>
          </p:nvPr>
        </p:nvSpPr>
        <p:spPr>
          <a:xfrm>
            <a:off x="501635" y="428406"/>
            <a:ext cx="11306175" cy="4431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0" i="0" kern="1200">
                <a:solidFill>
                  <a:srgbClr val="42B6E6"/>
                </a:solidFill>
                <a:latin typeface="+mj-lt"/>
                <a:ea typeface="+mj-ea"/>
                <a:cs typeface="Calibri Light" panose="020F0302020204030204" pitchFamily="34" charset="0"/>
              </a:defRPr>
            </a:lvl1pPr>
          </a:lstStyle>
          <a:p>
            <a:r>
              <a:rPr lang="en-GB" sz="3400" b="1" dirty="0">
                <a:solidFill>
                  <a:srgbClr val="15375E"/>
                </a:solidFill>
                <a:latin typeface="+mj-lt"/>
              </a:rPr>
              <a:t>Implementation Resources</a:t>
            </a:r>
            <a:endParaRPr lang="en-GB" sz="3400" b="1" dirty="0">
              <a:solidFill>
                <a:srgbClr val="15375E"/>
              </a:solidFill>
            </a:endParaRPr>
          </a:p>
        </p:txBody>
      </p:sp>
      <p:sp>
        <p:nvSpPr>
          <p:cNvPr id="9" name="Content Placeholder 7">
            <a:extLst>
              <a:ext uri="{FF2B5EF4-FFF2-40B4-BE49-F238E27FC236}">
                <a16:creationId xmlns:a16="http://schemas.microsoft.com/office/drawing/2014/main" id="{9D1A9C06-271F-43F3-A478-5C9848C5A830}"/>
              </a:ext>
            </a:extLst>
          </p:cNvPr>
          <p:cNvSpPr txBox="1">
            <a:spLocks noGrp="1"/>
          </p:cNvSpPr>
          <p:nvPr/>
        </p:nvSpPr>
        <p:spPr>
          <a:xfrm>
            <a:off x="442912" y="1258799"/>
            <a:ext cx="11147961" cy="4494564"/>
          </a:xfrm>
          <a:prstGeom prst="rect">
            <a:avLst/>
          </a:prstGeom>
          <a:noFill/>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GB" sz="1800" dirty="0">
                <a:solidFill>
                  <a:srgbClr val="42B6E6"/>
                </a:solidFill>
                <a:latin typeface="+mn-lt"/>
                <a:cs typeface="Calibri"/>
                <a:hlinkClick r:id="rId2" action="ppaction://hlinksldjump">
                  <a:extLst>
                    <a:ext uri="{A12FA001-AC4F-418D-AE19-62706E023703}">
                      <ahyp:hlinkClr xmlns:ahyp="http://schemas.microsoft.com/office/drawing/2018/hyperlinkcolor" val="tx"/>
                    </a:ext>
                  </a:extLst>
                </a:hlinkClick>
              </a:rPr>
              <a:t>Optimisation Pathway for Secondary Prevention </a:t>
            </a:r>
            <a:endParaRPr lang="en-GB" sz="1800" dirty="0">
              <a:solidFill>
                <a:srgbClr val="42B6E6"/>
              </a:solidFill>
              <a:latin typeface="+mn-lt"/>
              <a:cs typeface="Calibri"/>
              <a:hlinkClick r:id="rId3" action="ppaction://hlinksldjump">
                <a:extLst>
                  <a:ext uri="{A12FA001-AC4F-418D-AE19-62706E023703}">
                    <ahyp:hlinkClr xmlns:ahyp="http://schemas.microsoft.com/office/drawing/2018/hyperlinkcolor" val="tx"/>
                  </a:ext>
                </a:extLst>
              </a:hlinkClick>
            </a:endParaRPr>
          </a:p>
          <a:p>
            <a:pPr marL="342900" indent="-342900">
              <a:buFont typeface="+mj-lt"/>
              <a:buAutoNum type="arabicPeriod"/>
            </a:pPr>
            <a:r>
              <a:rPr lang="en-GB" sz="1800" dirty="0">
                <a:solidFill>
                  <a:srgbClr val="42B6E6"/>
                </a:solidFill>
                <a:latin typeface="+mn-lt"/>
                <a:cs typeface="Calibri"/>
                <a:hlinkClick r:id="rId3" action="ppaction://hlinksldjump">
                  <a:extLst>
                    <a:ext uri="{A12FA001-AC4F-418D-AE19-62706E023703}">
                      <ahyp:hlinkClr xmlns:ahyp="http://schemas.microsoft.com/office/drawing/2018/hyperlinkcolor" val="tx"/>
                    </a:ext>
                  </a:extLst>
                </a:hlinkClick>
              </a:rPr>
              <a:t>Optimisation Pathway for Primary Prevention</a:t>
            </a:r>
            <a:endParaRPr lang="en-GB" sz="1800" dirty="0">
              <a:solidFill>
                <a:srgbClr val="42B6E6"/>
              </a:solidFill>
              <a:latin typeface="+mn-lt"/>
              <a:cs typeface="Calibri"/>
            </a:endParaRPr>
          </a:p>
          <a:p>
            <a:pPr marL="342900" indent="-342900">
              <a:buFont typeface="+mj-lt"/>
              <a:buAutoNum type="arabicPeriod"/>
            </a:pPr>
            <a:r>
              <a:rPr lang="en-GB" sz="1800" dirty="0">
                <a:solidFill>
                  <a:srgbClr val="42B6E6"/>
                </a:solidFill>
                <a:latin typeface="+mn-lt"/>
                <a:cs typeface="Calibri"/>
                <a:hlinkClick r:id="rId4" action="ppaction://hlinksldjump">
                  <a:extLst>
                    <a:ext uri="{A12FA001-AC4F-418D-AE19-62706E023703}">
                      <ahyp:hlinkClr xmlns:ahyp="http://schemas.microsoft.com/office/drawing/2018/hyperlinkcolor" val="tx"/>
                    </a:ext>
                  </a:extLst>
                </a:hlinkClick>
              </a:rPr>
              <a:t>Statin Intolerance Pathway</a:t>
            </a:r>
            <a:endParaRPr lang="en-GB" sz="1800" dirty="0">
              <a:solidFill>
                <a:srgbClr val="42B6E6"/>
              </a:solidFill>
              <a:latin typeface="+mn-lt"/>
              <a:cs typeface="Calibri"/>
            </a:endParaRPr>
          </a:p>
          <a:p>
            <a:pPr marL="342900" indent="-342900">
              <a:buFont typeface="+mj-lt"/>
              <a:buAutoNum type="arabicPeriod"/>
            </a:pPr>
            <a:r>
              <a:rPr lang="en-GB" sz="1800" dirty="0">
                <a:solidFill>
                  <a:srgbClr val="42B6E6"/>
                </a:solidFill>
                <a:latin typeface="+mn-lt"/>
                <a:cs typeface="Calibri"/>
                <a:hlinkClick r:id="rId5" action="ppaction://hlinksldjump">
                  <a:extLst>
                    <a:ext uri="{A12FA001-AC4F-418D-AE19-62706E023703}">
                      <ahyp:hlinkClr xmlns:ahyp="http://schemas.microsoft.com/office/drawing/2018/hyperlinkcolor" val="tx"/>
                    </a:ext>
                  </a:extLst>
                </a:hlinkClick>
              </a:rPr>
              <a:t>Muscle Symptoms Pathway</a:t>
            </a:r>
            <a:endParaRPr lang="en-GB" sz="1800" dirty="0">
              <a:solidFill>
                <a:srgbClr val="42B6E6"/>
              </a:solidFill>
              <a:latin typeface="+mn-lt"/>
              <a:cs typeface="Calibri"/>
            </a:endParaRPr>
          </a:p>
          <a:p>
            <a:pPr marL="342900" indent="-342900">
              <a:buFont typeface="+mj-lt"/>
              <a:buAutoNum type="arabicPeriod"/>
            </a:pPr>
            <a:r>
              <a:rPr lang="en-GB" sz="1800" dirty="0">
                <a:solidFill>
                  <a:srgbClr val="42B6E6"/>
                </a:solidFill>
                <a:latin typeface="+mn-lt"/>
                <a:cs typeface="Calibri"/>
                <a:hlinkClick r:id="rId6" action="ppaction://hlinksldjump">
                  <a:extLst>
                    <a:ext uri="{A12FA001-AC4F-418D-AE19-62706E023703}">
                      <ahyp:hlinkClr xmlns:ahyp="http://schemas.microsoft.com/office/drawing/2018/hyperlinkcolor" val="tx"/>
                    </a:ext>
                  </a:extLst>
                </a:hlinkClick>
              </a:rPr>
              <a:t>Abnormal Liver Function Test Pathway</a:t>
            </a:r>
            <a:endParaRPr lang="en-GB" sz="1800" dirty="0">
              <a:solidFill>
                <a:srgbClr val="42B6E6"/>
              </a:solidFill>
              <a:latin typeface="+mn-lt"/>
              <a:cs typeface="Calibri"/>
            </a:endParaRPr>
          </a:p>
          <a:p>
            <a:pPr marL="342900" indent="-342900">
              <a:buAutoNum type="arabicPeriod"/>
            </a:pPr>
            <a:r>
              <a:rPr lang="en-GB" sz="1800" dirty="0">
                <a:solidFill>
                  <a:srgbClr val="42B6E6"/>
                </a:solidFill>
                <a:latin typeface="+mn-lt"/>
                <a:cs typeface="Calibri"/>
                <a:hlinkClick r:id="rId7" action="ppaction://hlinksldjump">
                  <a:extLst>
                    <a:ext uri="{A12FA001-AC4F-418D-AE19-62706E023703}">
                      <ahyp:hlinkClr xmlns:ahyp="http://schemas.microsoft.com/office/drawing/2018/hyperlinkcolor" val="tx"/>
                    </a:ext>
                  </a:extLst>
                </a:hlinkClick>
              </a:rPr>
              <a:t>Shared Decision-Making Resources</a:t>
            </a:r>
            <a:endParaRPr lang="en-GB" sz="1800" dirty="0">
              <a:solidFill>
                <a:srgbClr val="42B6E6"/>
              </a:solidFill>
              <a:latin typeface="+mn-lt"/>
              <a:cs typeface="Calibri"/>
            </a:endParaRPr>
          </a:p>
          <a:p>
            <a:pPr marL="342900" indent="-342900">
              <a:buAutoNum type="arabicPeriod"/>
            </a:pPr>
            <a:r>
              <a:rPr lang="en-GB" sz="1800" dirty="0">
                <a:solidFill>
                  <a:srgbClr val="42B6E6"/>
                </a:solidFill>
                <a:latin typeface="+mn-lt"/>
                <a:cs typeface="Calibri"/>
                <a:hlinkClick r:id="rId8" action="ppaction://hlinksldjump">
                  <a:extLst>
                    <a:ext uri="{A12FA001-AC4F-418D-AE19-62706E023703}">
                      <ahyp:hlinkClr xmlns:ahyp="http://schemas.microsoft.com/office/drawing/2018/hyperlinkcolor" val="tx"/>
                    </a:ext>
                  </a:extLst>
                </a:hlinkClick>
              </a:rPr>
              <a:t>Statin Intensity Table </a:t>
            </a:r>
            <a:endParaRPr lang="en-GB" sz="1800" dirty="0">
              <a:solidFill>
                <a:srgbClr val="42B6E6"/>
              </a:solidFill>
              <a:latin typeface="+mn-lt"/>
              <a:cs typeface="Calibri"/>
            </a:endParaRPr>
          </a:p>
          <a:p>
            <a:pPr marL="342900" indent="-342900">
              <a:buAutoNum type="arabicPeriod"/>
            </a:pPr>
            <a:r>
              <a:rPr lang="en-GB" sz="1800" dirty="0">
                <a:solidFill>
                  <a:srgbClr val="42B6E6"/>
                </a:solidFill>
                <a:latin typeface="+mn-lt"/>
                <a:cs typeface="Calibri"/>
                <a:hlinkClick r:id="rId9" action="ppaction://hlinksldjump">
                  <a:extLst>
                    <a:ext uri="{A12FA001-AC4F-418D-AE19-62706E023703}">
                      <ahyp:hlinkClr xmlns:ahyp="http://schemas.microsoft.com/office/drawing/2018/hyperlinkcolor" val="tx"/>
                    </a:ext>
                  </a:extLst>
                </a:hlinkClick>
              </a:rPr>
              <a:t>Summary of Lipid Lowering Therapies</a:t>
            </a:r>
            <a:endParaRPr lang="en-GB" sz="1800" dirty="0">
              <a:solidFill>
                <a:srgbClr val="42B6E6"/>
              </a:solidFill>
              <a:latin typeface="+mn-lt"/>
              <a:cs typeface="Calibri"/>
            </a:endParaRPr>
          </a:p>
          <a:p>
            <a:pPr marL="342900" indent="-342900">
              <a:buFont typeface="Arial" panose="020B0604020202020204" pitchFamily="34" charset="0"/>
              <a:buAutoNum type="arabicPeriod"/>
            </a:pPr>
            <a:r>
              <a:rPr lang="en-GB" sz="1800" dirty="0">
                <a:solidFill>
                  <a:srgbClr val="42B6E6"/>
                </a:solidFill>
                <a:latin typeface="+mn-lt"/>
                <a:cs typeface="Calibri"/>
                <a:hlinkClick r:id="rId10" action="ppaction://hlinksldjump">
                  <a:extLst>
                    <a:ext uri="{A12FA001-AC4F-418D-AE19-62706E023703}">
                      <ahyp:hlinkClr xmlns:ahyp="http://schemas.microsoft.com/office/drawing/2018/hyperlinkcolor" val="tx"/>
                    </a:ext>
                  </a:extLst>
                </a:hlinkClick>
              </a:rPr>
              <a:t>Inclisiran for Secondary Prevention</a:t>
            </a:r>
            <a:endParaRPr lang="en-GB" sz="1800" dirty="0">
              <a:solidFill>
                <a:srgbClr val="42B6E6"/>
              </a:solidFill>
              <a:latin typeface="+mn-lt"/>
              <a:cs typeface="Calibri"/>
            </a:endParaRPr>
          </a:p>
          <a:p>
            <a:pPr marL="342900" indent="-342900">
              <a:buFont typeface="Arial" panose="020B0604020202020204" pitchFamily="34" charset="0"/>
              <a:buAutoNum type="arabicPeriod"/>
            </a:pPr>
            <a:r>
              <a:rPr lang="en-GB" sz="1800" dirty="0">
                <a:solidFill>
                  <a:srgbClr val="42B6E6"/>
                </a:solidFill>
                <a:latin typeface="+mn-lt"/>
                <a:cs typeface="Calibri"/>
                <a:hlinkClick r:id="rId11" action="ppaction://hlinksldjump">
                  <a:extLst>
                    <a:ext uri="{A12FA001-AC4F-418D-AE19-62706E023703}">
                      <ahyp:hlinkClr xmlns:ahyp="http://schemas.microsoft.com/office/drawing/2018/hyperlinkcolor" val="tx"/>
                    </a:ext>
                  </a:extLst>
                </a:hlinkClick>
              </a:rPr>
              <a:t>Bempedoic Acid for Use in Statin Intolerance </a:t>
            </a:r>
            <a:endParaRPr lang="en-GB" sz="1800" dirty="0">
              <a:solidFill>
                <a:srgbClr val="42B6E6"/>
              </a:solidFill>
              <a:latin typeface="+mn-lt"/>
              <a:cs typeface="Calibri"/>
            </a:endParaRPr>
          </a:p>
          <a:p>
            <a:pPr marL="342900" indent="-342900">
              <a:buFont typeface="Arial" panose="020B0604020202020204" pitchFamily="34" charset="0"/>
              <a:buAutoNum type="arabicPeriod"/>
            </a:pPr>
            <a:r>
              <a:rPr lang="en-GB" sz="1800" dirty="0">
                <a:solidFill>
                  <a:srgbClr val="42B6E6"/>
                </a:solidFill>
                <a:latin typeface="+mn-lt"/>
                <a:cs typeface="Calibri"/>
                <a:hlinkClick r:id="rId12" action="ppaction://hlinksldjump">
                  <a:extLst>
                    <a:ext uri="{A12FA001-AC4F-418D-AE19-62706E023703}">
                      <ahyp:hlinkClr xmlns:ahyp="http://schemas.microsoft.com/office/drawing/2018/hyperlinkcolor" val="tx"/>
                    </a:ext>
                  </a:extLst>
                </a:hlinkClick>
              </a:rPr>
              <a:t>Icosapent ethyl in secondary prevention </a:t>
            </a:r>
            <a:endParaRPr lang="en-US" sz="1800" dirty="0">
              <a:solidFill>
                <a:srgbClr val="42B6E6"/>
              </a:solidFill>
              <a:latin typeface="+mn-lt"/>
              <a:cs typeface="Calibri"/>
            </a:endParaRPr>
          </a:p>
          <a:p>
            <a:pPr marL="342900" indent="-342900">
              <a:buAutoNum type="arabicPeriod"/>
            </a:pPr>
            <a:r>
              <a:rPr lang="en-GB" sz="1800" dirty="0">
                <a:solidFill>
                  <a:srgbClr val="42B6E6"/>
                </a:solidFill>
                <a:latin typeface="+mn-lt"/>
                <a:cs typeface="Calibri"/>
                <a:hlinkClick r:id="rId13" action="ppaction://hlinksldjump">
                  <a:extLst>
                    <a:ext uri="{A12FA001-AC4F-418D-AE19-62706E023703}">
                      <ahyp:hlinkClr xmlns:ahyp="http://schemas.microsoft.com/office/drawing/2018/hyperlinkcolor" val="tx"/>
                    </a:ext>
                  </a:extLst>
                </a:hlinkClick>
              </a:rPr>
              <a:t>Familial Hypercholesterolaemia (FH) Detection and Management in Primary Care</a:t>
            </a:r>
            <a:endParaRPr lang="en-GB" sz="1800" dirty="0">
              <a:solidFill>
                <a:srgbClr val="42B6E6"/>
              </a:solidFill>
              <a:latin typeface="+mn-lt"/>
              <a:cs typeface="Calibri"/>
            </a:endParaRPr>
          </a:p>
        </p:txBody>
      </p:sp>
    </p:spTree>
    <p:extLst>
      <p:ext uri="{BB962C8B-B14F-4D97-AF65-F5344CB8AC3E}">
        <p14:creationId xmlns:p14="http://schemas.microsoft.com/office/powerpoint/2010/main" val="3008186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a:xfrm>
            <a:off x="342245" y="218681"/>
            <a:ext cx="11306175" cy="443198"/>
          </a:xfrm>
        </p:spPr>
        <p:txBody>
          <a:bodyPr/>
          <a:lstStyle/>
          <a:p>
            <a:r>
              <a:rPr lang="en-GB" i="0" u="none" strike="noStrike" dirty="0">
                <a:solidFill>
                  <a:srgbClr val="15375E"/>
                </a:solidFill>
                <a:effectLst/>
                <a:latin typeface="+mj-lt"/>
              </a:rPr>
              <a:t>Lipid O</a:t>
            </a:r>
            <a:r>
              <a:rPr lang="en-US" i="0" u="none" strike="noStrike" dirty="0" err="1">
                <a:solidFill>
                  <a:srgbClr val="15375E"/>
                </a:solidFill>
                <a:effectLst/>
                <a:latin typeface="+mj-lt"/>
              </a:rPr>
              <a:t>ptimisation</a:t>
            </a:r>
            <a:r>
              <a:rPr lang="en-US" i="0" u="none" strike="noStrike" dirty="0">
                <a:solidFill>
                  <a:srgbClr val="15375E"/>
                </a:solidFill>
                <a:effectLst/>
                <a:latin typeface="+mj-lt"/>
              </a:rPr>
              <a:t> Pathway for Secondary Prevention</a:t>
            </a:r>
            <a:r>
              <a:rPr lang="en-US" i="0" u="none" strike="noStrike" baseline="30000" dirty="0">
                <a:solidFill>
                  <a:srgbClr val="15375E"/>
                </a:solidFill>
                <a:effectLst/>
                <a:latin typeface="+mj-lt"/>
              </a:rPr>
              <a:t>1</a:t>
            </a:r>
            <a:endParaRPr lang="en-US" baseline="30000" dirty="0">
              <a:solidFill>
                <a:srgbClr val="15375E"/>
              </a:solidFill>
              <a:latin typeface="+mj-lt"/>
            </a:endParaRPr>
          </a:p>
        </p:txBody>
      </p:sp>
      <p:sp>
        <p:nvSpPr>
          <p:cNvPr id="8" name="TextBox 16">
            <a:extLst>
              <a:ext uri="{FF2B5EF4-FFF2-40B4-BE49-F238E27FC236}">
                <a16:creationId xmlns:a16="http://schemas.microsoft.com/office/drawing/2014/main" id="{5423DA25-F63E-656F-3728-721677DF0F97}"/>
              </a:ext>
            </a:extLst>
          </p:cNvPr>
          <p:cNvSpPr txBox="1"/>
          <p:nvPr/>
        </p:nvSpPr>
        <p:spPr>
          <a:xfrm>
            <a:off x="8568906" y="789031"/>
            <a:ext cx="3120610" cy="738664"/>
          </a:xfrm>
          <a:prstGeom prst="rect">
            <a:avLst/>
          </a:prstGeom>
          <a:solidFill>
            <a:schemeClr val="accent5">
              <a:lumMod val="20000"/>
              <a:lumOff val="80000"/>
            </a:schemeClr>
          </a:solidFill>
          <a:ln>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a:latin typeface="Calibri" panose="020F0502020204030204" pitchFamily="34" charset="0"/>
                <a:cs typeface="Calibri" panose="020F0502020204030204" pitchFamily="34" charset="0"/>
              </a:rPr>
              <a:t>Secondary prevention should </a:t>
            </a:r>
          </a:p>
          <a:p>
            <a:pPr algn="ctr"/>
            <a:r>
              <a:rPr lang="en-GB" sz="1400" b="1" dirty="0">
                <a:latin typeface="Calibri" panose="020F0502020204030204" pitchFamily="34" charset="0"/>
                <a:cs typeface="Calibri" panose="020F0502020204030204" pitchFamily="34" charset="0"/>
              </a:rPr>
              <a:t>be offered to all patients </a:t>
            </a:r>
          </a:p>
          <a:p>
            <a:pPr algn="ctr"/>
            <a:r>
              <a:rPr lang="en-GB" sz="1400" b="1" dirty="0">
                <a:latin typeface="Calibri" panose="020F0502020204030204" pitchFamily="34" charset="0"/>
                <a:cs typeface="Calibri" panose="020F0502020204030204" pitchFamily="34" charset="0"/>
              </a:rPr>
              <a:t>with established CVD</a:t>
            </a:r>
            <a:r>
              <a:rPr lang="en-GB" sz="1400" b="1" baseline="30000" dirty="0">
                <a:latin typeface="Calibri" panose="020F0502020204030204" pitchFamily="34" charset="0"/>
                <a:cs typeface="Calibri" panose="020F0502020204030204" pitchFamily="34" charset="0"/>
              </a:rPr>
              <a:t>1</a:t>
            </a:r>
            <a:r>
              <a:rPr lang="en-GB" sz="1400" b="1" dirty="0">
                <a:latin typeface="Calibri" panose="020F0502020204030204" pitchFamily="34" charset="0"/>
                <a:cs typeface="Calibri" panose="020F0502020204030204" pitchFamily="34" charset="0"/>
              </a:rPr>
              <a:t> </a:t>
            </a:r>
          </a:p>
        </p:txBody>
      </p:sp>
      <p:sp>
        <p:nvSpPr>
          <p:cNvPr id="10" name="Rectangle 1">
            <a:extLst>
              <a:ext uri="{FF2B5EF4-FFF2-40B4-BE49-F238E27FC236}">
                <a16:creationId xmlns:a16="http://schemas.microsoft.com/office/drawing/2014/main" id="{A5838D62-53D5-6051-FE27-B7AE88819E44}"/>
              </a:ext>
            </a:extLst>
          </p:cNvPr>
          <p:cNvSpPr>
            <a:spLocks noChangeArrowheads="1"/>
          </p:cNvSpPr>
          <p:nvPr/>
        </p:nvSpPr>
        <p:spPr bwMode="auto">
          <a:xfrm>
            <a:off x="5060950" y="2813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29">
            <a:extLst>
              <a:ext uri="{FF2B5EF4-FFF2-40B4-BE49-F238E27FC236}">
                <a16:creationId xmlns:a16="http://schemas.microsoft.com/office/drawing/2014/main" id="{610F4DD2-CD2C-438E-8B7E-5EEA6905900B}"/>
              </a:ext>
            </a:extLst>
          </p:cNvPr>
          <p:cNvSpPr txBox="1"/>
          <p:nvPr/>
        </p:nvSpPr>
        <p:spPr>
          <a:xfrm>
            <a:off x="8583328" y="2810296"/>
            <a:ext cx="3117002" cy="2862322"/>
          </a:xfrm>
          <a:prstGeom prst="rect">
            <a:avLst/>
          </a:prstGeom>
          <a:noFill/>
          <a:ln>
            <a:solidFill>
              <a:schemeClr val="bg2">
                <a:lumMod val="75000"/>
              </a:schemeClr>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defTabSz="914312">
              <a:buFont typeface="+mj-lt"/>
              <a:buAutoNum type="arabicPeriod"/>
            </a:pPr>
            <a:r>
              <a:rPr lang="en-GB" sz="1200" b="1" dirty="0">
                <a:solidFill>
                  <a:srgbClr val="15375E"/>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NICE NG238: Cardiovascular disease: risk assessment and reduction, including lipid modification </a:t>
            </a:r>
            <a:endParaRPr lang="en-GB" sz="1200" b="1" dirty="0">
              <a:solidFill>
                <a:srgbClr val="15375E"/>
              </a:solidFill>
              <a:latin typeface="Calibri" panose="020F0502020204030204" pitchFamily="34" charset="0"/>
              <a:cs typeface="Calibri" panose="020F0502020204030204" pitchFamily="34" charset="0"/>
            </a:endParaRPr>
          </a:p>
          <a:p>
            <a:pPr marL="228600" indent="-228600" defTabSz="914312">
              <a:buFont typeface="+mj-lt"/>
              <a:buAutoNum type="arabicPeriod"/>
            </a:pPr>
            <a:r>
              <a:rPr lang="en-GB" sz="1200" dirty="0">
                <a:solidFill>
                  <a:prstClr val="black"/>
                </a:solidFill>
                <a:latin typeface="Calibri" panose="020F0502020204030204" pitchFamily="34" charset="0"/>
                <a:cs typeface="Calibri" panose="020F0502020204030204" pitchFamily="34" charset="0"/>
              </a:rPr>
              <a:t>Dose may be limited, for example if:</a:t>
            </a:r>
          </a:p>
          <a:p>
            <a:pPr marL="742913" lvl="1" indent="-285736" defTabSz="914312">
              <a:buFont typeface="Arial" panose="020B0604020202020204" pitchFamily="34" charset="0"/>
              <a:buChar char="•"/>
            </a:pPr>
            <a:r>
              <a:rPr lang="en-GB" sz="1200" dirty="0">
                <a:solidFill>
                  <a:prstClr val="black"/>
                </a:solidFill>
                <a:latin typeface="Calibri" panose="020F0502020204030204" pitchFamily="34" charset="0"/>
                <a:cs typeface="Calibri" panose="020F0502020204030204" pitchFamily="34" charset="0"/>
              </a:rPr>
              <a:t>CKD: eGFR&lt;60ml/min  – recommended starting dose - atorvastatin 20mg</a:t>
            </a:r>
          </a:p>
          <a:p>
            <a:pPr marL="742913" lvl="1" indent="-285736" defTabSz="914312">
              <a:buFont typeface="Arial" panose="020B0604020202020204" pitchFamily="34" charset="0"/>
              <a:buChar char="•"/>
            </a:pPr>
            <a:r>
              <a:rPr lang="en-GB" sz="1200" dirty="0">
                <a:solidFill>
                  <a:prstClr val="black"/>
                </a:solidFill>
                <a:latin typeface="Calibri" panose="020F0502020204030204" pitchFamily="34" charset="0"/>
                <a:cs typeface="Calibri" panose="020F0502020204030204" pitchFamily="34" charset="0"/>
              </a:rPr>
              <a:t>Drug interactions</a:t>
            </a:r>
          </a:p>
          <a:p>
            <a:pPr marL="742913" lvl="1" indent="-285736" defTabSz="914312">
              <a:buFont typeface="Arial" panose="020B0604020202020204" pitchFamily="34" charset="0"/>
              <a:buChar char="•"/>
            </a:pPr>
            <a:r>
              <a:rPr lang="en-GB" sz="1200" dirty="0">
                <a:solidFill>
                  <a:prstClr val="black"/>
                </a:solidFill>
                <a:latin typeface="Calibri" panose="020F0502020204030204" pitchFamily="34" charset="0"/>
                <a:cs typeface="Calibri" panose="020F0502020204030204" pitchFamily="34" charset="0"/>
              </a:rPr>
              <a:t>Drug intolerance</a:t>
            </a:r>
          </a:p>
          <a:p>
            <a:pPr marL="742913" lvl="1" indent="-285736" defTabSz="914312">
              <a:buFont typeface="Arial" panose="020B0604020202020204" pitchFamily="34" charset="0"/>
              <a:buChar char="•"/>
            </a:pPr>
            <a:r>
              <a:rPr lang="en-GB" sz="1200" dirty="0">
                <a:solidFill>
                  <a:prstClr val="black"/>
                </a:solidFill>
                <a:latin typeface="Calibri" panose="020F0502020204030204" pitchFamily="34" charset="0"/>
                <a:cs typeface="Calibri" panose="020F0502020204030204" pitchFamily="34" charset="0"/>
              </a:rPr>
              <a:t>Older age / frailty</a:t>
            </a:r>
          </a:p>
          <a:p>
            <a:pPr marL="285713" indent="-285736" defTabSz="914312">
              <a:buFont typeface="+mj-lt"/>
              <a:buAutoNum type="arabicPeriod"/>
            </a:pPr>
            <a:r>
              <a:rPr lang="en-GB" sz="1200" dirty="0">
                <a:solidFill>
                  <a:prstClr val="black"/>
                </a:solidFill>
                <a:latin typeface="Calibri" panose="020F0502020204030204" pitchFamily="34" charset="0"/>
                <a:cs typeface="Calibri" panose="020F0502020204030204" pitchFamily="34" charset="0"/>
              </a:rPr>
              <a:t>See </a:t>
            </a:r>
            <a:r>
              <a:rPr lang="en-GB" sz="1200" b="1" dirty="0">
                <a:solidFill>
                  <a:srgbClr val="15375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statin intensity table</a:t>
            </a:r>
            <a:r>
              <a:rPr lang="en-GB" sz="1200" dirty="0">
                <a:solidFill>
                  <a:srgbClr val="15375E"/>
                </a:solidFill>
                <a:latin typeface="Calibri" panose="020F0502020204030204" pitchFamily="34" charset="0"/>
                <a:cs typeface="Calibri" panose="020F0502020204030204" pitchFamily="34" charset="0"/>
              </a:rPr>
              <a:t>. </a:t>
            </a:r>
          </a:p>
          <a:p>
            <a:pPr marL="285713" indent="-285736" defTabSz="914312">
              <a:buFont typeface="+mj-lt"/>
              <a:buAutoNum type="arabicPeriod"/>
            </a:pPr>
            <a:r>
              <a:rPr lang="en-GB" sz="1200" u="none" strike="noStrike" dirty="0">
                <a:solidFill>
                  <a:srgbClr val="000000"/>
                </a:solidFill>
                <a:effectLst/>
                <a:latin typeface="Calibri" panose="020F0502020204030204" pitchFamily="34" charset="0"/>
                <a:cs typeface="Calibri" panose="020F0502020204030204" pitchFamily="34" charset="0"/>
              </a:rPr>
              <a:t>Use shared-decision making and incorporate patient preference in treatment and care decisions</a:t>
            </a:r>
            <a:r>
              <a:rPr lang="en-GB" sz="1200" dirty="0">
                <a:solidFill>
                  <a:srgbClr val="000000"/>
                </a:solidFill>
                <a:latin typeface="Calibri" panose="020F0502020204030204" pitchFamily="34" charset="0"/>
                <a:cs typeface="Calibri" panose="020F0502020204030204" pitchFamily="34" charset="0"/>
              </a:rPr>
              <a:t>.</a:t>
            </a:r>
          </a:p>
          <a:p>
            <a:pPr marL="285713" indent="-285736" defTabSz="914312">
              <a:buFont typeface="+mj-lt"/>
              <a:buAutoNum type="arabicPeriod"/>
            </a:pPr>
            <a:r>
              <a:rPr lang="en-GB" sz="1200" dirty="0">
                <a:solidFill>
                  <a:prstClr val="black"/>
                </a:solidFill>
                <a:latin typeface="Calibri" panose="020F0502020204030204" pitchFamily="34" charset="0"/>
                <a:ea typeface="Calibri" panose="020F0502020204030204" pitchFamily="34" charset="0"/>
                <a:cs typeface="Calibri" panose="020F0502020204030204" pitchFamily="34" charset="0"/>
              </a:rPr>
              <a:t>NICE Guidance: </a:t>
            </a:r>
            <a:r>
              <a:rPr lang="en-GB" sz="1200" b="1" dirty="0" err="1">
                <a:solidFill>
                  <a:srgbClr val="15375E"/>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Evolocumab</a:t>
            </a:r>
            <a:r>
              <a:rPr lang="en-GB" sz="1200" b="1" dirty="0">
                <a:solidFill>
                  <a:srgbClr val="15375E"/>
                </a:solidFill>
                <a:latin typeface="Calibri" panose="020F0502020204030204" pitchFamily="34" charset="0"/>
                <a:ea typeface="Calibri" panose="020F0502020204030204" pitchFamily="34" charset="0"/>
                <a:cs typeface="Calibri" panose="020F0502020204030204" pitchFamily="34" charset="0"/>
              </a:rPr>
              <a:t>, </a:t>
            </a:r>
            <a:r>
              <a:rPr lang="en-GB" sz="1200" b="1" dirty="0">
                <a:solidFill>
                  <a:srgbClr val="15375E"/>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Alirocumab</a:t>
            </a:r>
            <a:r>
              <a:rPr lang="en-GB" sz="1200" b="1" dirty="0">
                <a:solidFill>
                  <a:srgbClr val="15375E"/>
                </a:solidFill>
                <a:latin typeface="Calibri" panose="020F0502020204030204" pitchFamily="34" charset="0"/>
                <a:ea typeface="Calibri" panose="020F0502020204030204" pitchFamily="34" charset="0"/>
                <a:cs typeface="Calibri" panose="020F0502020204030204" pitchFamily="34" charset="0"/>
              </a:rPr>
              <a:t> </a:t>
            </a:r>
          </a:p>
        </p:txBody>
      </p:sp>
      <p:sp>
        <p:nvSpPr>
          <p:cNvPr id="13" name="Rectangle 12">
            <a:extLst>
              <a:ext uri="{FF2B5EF4-FFF2-40B4-BE49-F238E27FC236}">
                <a16:creationId xmlns:a16="http://schemas.microsoft.com/office/drawing/2014/main" id="{B22A3C53-DBE3-71C1-D10F-F973941E37E3}"/>
              </a:ext>
            </a:extLst>
          </p:cNvPr>
          <p:cNvSpPr/>
          <p:nvPr/>
        </p:nvSpPr>
        <p:spPr>
          <a:xfrm>
            <a:off x="7066281" y="790721"/>
            <a:ext cx="1129809" cy="10689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Calibri" panose="020F0502020204030204"/>
                <a:ea typeface="+mn-ea"/>
                <a:cs typeface="+mn-cs"/>
              </a:rPr>
              <a:t>Check fasting triglyceride levels &amp; manage according to national guidance.</a:t>
            </a:r>
          </a:p>
        </p:txBody>
      </p:sp>
      <p:sp>
        <p:nvSpPr>
          <p:cNvPr id="14" name="TextBox 2">
            <a:extLst>
              <a:ext uri="{FF2B5EF4-FFF2-40B4-BE49-F238E27FC236}">
                <a16:creationId xmlns:a16="http://schemas.microsoft.com/office/drawing/2014/main" id="{C9CE1FB9-FFFA-64D9-9D7F-45D86CDC7111}"/>
              </a:ext>
            </a:extLst>
          </p:cNvPr>
          <p:cNvSpPr txBox="1"/>
          <p:nvPr/>
        </p:nvSpPr>
        <p:spPr>
          <a:xfrm>
            <a:off x="7066281" y="1986801"/>
            <a:ext cx="1122688" cy="3416320"/>
          </a:xfrm>
          <a:prstGeom prst="rect">
            <a:avLst/>
          </a:prstGeom>
          <a:solidFill>
            <a:srgbClr val="A3CD38">
              <a:alpha val="20000"/>
            </a:srgbClr>
          </a:solid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u="sng" dirty="0">
                <a:latin typeface="Calibri" panose="020F0502020204030204" pitchFamily="34" charset="0"/>
                <a:cs typeface="Calibri" panose="020F0502020204030204" pitchFamily="34" charset="0"/>
              </a:rPr>
              <a:t>At any point </a:t>
            </a:r>
            <a:r>
              <a:rPr lang="en-GB" sz="1200" b="1" dirty="0">
                <a:latin typeface="Calibri" panose="020F0502020204030204" pitchFamily="34" charset="0"/>
                <a:cs typeface="Calibri" panose="020F0502020204030204" pitchFamily="34" charset="0"/>
              </a:rPr>
              <a:t>consider </a:t>
            </a:r>
            <a:r>
              <a:rPr lang="en-GB" sz="1200" b="1" dirty="0">
                <a:solidFill>
                  <a:srgbClr val="00206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iscosapent ethyl </a:t>
            </a:r>
            <a:r>
              <a:rPr lang="en-GB" sz="1200" dirty="0">
                <a:latin typeface="Calibri" panose="020F0502020204030204" pitchFamily="34" charset="0"/>
                <a:cs typeface="Calibri" panose="020F0502020204030204" pitchFamily="34" charset="0"/>
              </a:rPr>
              <a:t>in addition to statins +/- other lipid lowering therapies</a:t>
            </a:r>
            <a:r>
              <a:rPr lang="en-GB" sz="1200" u="sng" dirty="0">
                <a:latin typeface="Calibri" panose="020F0502020204030204" pitchFamily="34" charset="0"/>
                <a:cs typeface="Calibri" panose="020F0502020204030204" pitchFamily="34" charset="0"/>
              </a:rPr>
              <a:t> </a:t>
            </a:r>
            <a:r>
              <a:rPr lang="en-GB" sz="1200" b="1" dirty="0">
                <a:latin typeface="Calibri" panose="020F0502020204030204" pitchFamily="34" charset="0"/>
                <a:cs typeface="Calibri" panose="020F0502020204030204" pitchFamily="34" charset="0"/>
              </a:rPr>
              <a:t>if fasting  </a:t>
            </a:r>
          </a:p>
          <a:p>
            <a:pPr algn="ctr"/>
            <a:r>
              <a:rPr lang="en-GB" sz="1200" b="1" dirty="0">
                <a:latin typeface="Calibri" panose="020F0502020204030204" pitchFamily="34" charset="0"/>
                <a:cs typeface="Calibri" panose="020F0502020204030204" pitchFamily="34" charset="0"/>
              </a:rPr>
              <a:t>triglycerides ≥1.7 mmol/litre </a:t>
            </a:r>
            <a:r>
              <a:rPr lang="en-GB" sz="1200" b="1" u="sng" dirty="0">
                <a:latin typeface="Calibri" panose="020F0502020204030204" pitchFamily="34" charset="0"/>
                <a:cs typeface="Calibri" panose="020F0502020204030204" pitchFamily="34" charset="0"/>
              </a:rPr>
              <a:t>AND</a:t>
            </a:r>
            <a:r>
              <a:rPr lang="en-GB" sz="1200" b="1" dirty="0">
                <a:latin typeface="Calibri" panose="020F0502020204030204" pitchFamily="34" charset="0"/>
                <a:cs typeface="Calibri" panose="020F0502020204030204" pitchFamily="34" charset="0"/>
              </a:rPr>
              <a:t> LDL &gt; 1.04 mmol/litre and ≤2.6 mmol/litre.        </a:t>
            </a:r>
          </a:p>
        </p:txBody>
      </p:sp>
      <p:sp>
        <p:nvSpPr>
          <p:cNvPr id="15" name="TextBox 20">
            <a:extLst>
              <a:ext uri="{FF2B5EF4-FFF2-40B4-BE49-F238E27FC236}">
                <a16:creationId xmlns:a16="http://schemas.microsoft.com/office/drawing/2014/main" id="{03192EFD-3236-4024-A6B1-2CAE6DEB6F65}"/>
              </a:ext>
            </a:extLst>
          </p:cNvPr>
          <p:cNvSpPr txBox="1"/>
          <p:nvPr/>
        </p:nvSpPr>
        <p:spPr>
          <a:xfrm>
            <a:off x="342245" y="6136945"/>
            <a:ext cx="7853845" cy="276999"/>
          </a:xfrm>
          <a:prstGeom prst="rect">
            <a:avLst/>
          </a:prstGeom>
          <a:solidFill>
            <a:srgbClr val="A3CD38">
              <a:alpha val="40000"/>
            </a:srgbClr>
          </a:solidFill>
          <a:ln>
            <a:solidFill>
              <a:schemeClr val="tx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latin typeface="Calibri" panose="020F0502020204030204" pitchFamily="34" charset="0"/>
                <a:cs typeface="Calibri" panose="020F0502020204030204" pitchFamily="34" charset="0"/>
              </a:rPr>
              <a:t>Review annually, assessing  treatment to target, adherence to drugs and offering support for diet and lifestyle measures  </a:t>
            </a:r>
          </a:p>
        </p:txBody>
      </p:sp>
      <p:sp>
        <p:nvSpPr>
          <p:cNvPr id="16" name="TextBox 12">
            <a:extLst>
              <a:ext uri="{FF2B5EF4-FFF2-40B4-BE49-F238E27FC236}">
                <a16:creationId xmlns:a16="http://schemas.microsoft.com/office/drawing/2014/main" id="{8518121B-403D-41AE-91D7-5893FD9E52C2}"/>
              </a:ext>
            </a:extLst>
          </p:cNvPr>
          <p:cNvSpPr txBox="1"/>
          <p:nvPr/>
        </p:nvSpPr>
        <p:spPr>
          <a:xfrm>
            <a:off x="347192" y="790603"/>
            <a:ext cx="6606625" cy="461665"/>
          </a:xfrm>
          <a:prstGeom prst="rect">
            <a:avLst/>
          </a:prstGeom>
          <a:noFill/>
          <a:ln>
            <a:solidFill>
              <a:srgbClr val="15375D"/>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latin typeface="Calibri" panose="020F0502020204030204" pitchFamily="34" charset="0"/>
                <a:cs typeface="Calibri" panose="020F0502020204030204" pitchFamily="34" charset="0"/>
              </a:rPr>
              <a:t>Is the patient on high dose, high intensity statin</a:t>
            </a:r>
            <a:r>
              <a:rPr lang="en-GB" sz="1200" b="1" baseline="30000" dirty="0">
                <a:latin typeface="Calibri" panose="020F0502020204030204" pitchFamily="34" charset="0"/>
                <a:cs typeface="Calibri" panose="020F0502020204030204" pitchFamily="34" charset="0"/>
              </a:rPr>
              <a:t>3</a:t>
            </a:r>
            <a:r>
              <a:rPr lang="en-GB" sz="1200" b="1" dirty="0">
                <a:latin typeface="Calibri" panose="020F0502020204030204" pitchFamily="34" charset="0"/>
                <a:cs typeface="Calibri" panose="020F0502020204030204" pitchFamily="34" charset="0"/>
              </a:rPr>
              <a:t>?</a:t>
            </a:r>
          </a:p>
          <a:p>
            <a:pPr algn="ctr"/>
            <a:r>
              <a:rPr lang="en-GB" sz="1200" dirty="0">
                <a:latin typeface="Calibri" panose="020F0502020204030204" pitchFamily="34" charset="0"/>
                <a:cs typeface="Calibri" panose="020F0502020204030204" pitchFamily="34" charset="0"/>
              </a:rPr>
              <a:t>(atorvastatin 80mg or equivalent)</a:t>
            </a:r>
          </a:p>
        </p:txBody>
      </p:sp>
      <p:sp>
        <p:nvSpPr>
          <p:cNvPr id="17" name="Arrow: Down 16">
            <a:extLst>
              <a:ext uri="{FF2B5EF4-FFF2-40B4-BE49-F238E27FC236}">
                <a16:creationId xmlns:a16="http://schemas.microsoft.com/office/drawing/2014/main" id="{3DFB286C-39D3-B83E-C0A1-2FCEE200C157}"/>
              </a:ext>
            </a:extLst>
          </p:cNvPr>
          <p:cNvSpPr/>
          <p:nvPr/>
        </p:nvSpPr>
        <p:spPr>
          <a:xfrm>
            <a:off x="7583830" y="5403121"/>
            <a:ext cx="144360" cy="733823"/>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TextBox 14">
            <a:extLst>
              <a:ext uri="{FF2B5EF4-FFF2-40B4-BE49-F238E27FC236}">
                <a16:creationId xmlns:a16="http://schemas.microsoft.com/office/drawing/2014/main" id="{A2E74FD6-814C-44D6-9FF5-27AB0E769AFF}"/>
              </a:ext>
            </a:extLst>
          </p:cNvPr>
          <p:cNvSpPr txBox="1"/>
          <p:nvPr/>
        </p:nvSpPr>
        <p:spPr>
          <a:xfrm>
            <a:off x="1577130" y="1591517"/>
            <a:ext cx="5371739" cy="461665"/>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latin typeface="Calibri" panose="020F0502020204030204" pitchFamily="34" charset="0"/>
                <a:cs typeface="Calibri" panose="020F0502020204030204" pitchFamily="34" charset="0"/>
              </a:rPr>
              <a:t>Initiate / increase to high dose high intensity statin</a:t>
            </a:r>
            <a:r>
              <a:rPr lang="en-GB" sz="1200" b="1" baseline="30000" dirty="0">
                <a:latin typeface="Calibri" panose="020F0502020204030204" pitchFamily="34" charset="0"/>
                <a:cs typeface="Calibri" panose="020F0502020204030204" pitchFamily="34" charset="0"/>
              </a:rPr>
              <a:t>2,3,4</a:t>
            </a:r>
            <a:r>
              <a:rPr lang="en-GB" sz="1200" b="1" dirty="0">
                <a:latin typeface="Calibri" panose="020F0502020204030204" pitchFamily="34" charset="0"/>
                <a:cs typeface="Calibri" panose="020F0502020204030204" pitchFamily="34" charset="0"/>
              </a:rPr>
              <a:t> if possible </a:t>
            </a:r>
            <a:r>
              <a:rPr lang="en-GB" sz="1200" dirty="0">
                <a:latin typeface="Calibri" panose="020F0502020204030204" pitchFamily="34" charset="0"/>
                <a:cs typeface="Calibri" panose="020F0502020204030204" pitchFamily="34" charset="0"/>
              </a:rPr>
              <a:t> </a:t>
            </a:r>
          </a:p>
          <a:p>
            <a:pPr algn="ctr"/>
            <a:r>
              <a:rPr lang="en-GB" sz="1200" dirty="0">
                <a:latin typeface="Calibri" panose="020F0502020204030204" pitchFamily="34" charset="0"/>
                <a:cs typeface="Calibri" panose="020F0502020204030204" pitchFamily="34" charset="0"/>
              </a:rPr>
              <a:t>and re-enforce lifestyle and diet measures</a:t>
            </a:r>
          </a:p>
        </p:txBody>
      </p:sp>
      <p:sp>
        <p:nvSpPr>
          <p:cNvPr id="19" name="TextBox 5">
            <a:extLst>
              <a:ext uri="{FF2B5EF4-FFF2-40B4-BE49-F238E27FC236}">
                <a16:creationId xmlns:a16="http://schemas.microsoft.com/office/drawing/2014/main" id="{9321B3CC-2BA3-3663-670D-372A9BDA3366}"/>
              </a:ext>
            </a:extLst>
          </p:cNvPr>
          <p:cNvSpPr txBox="1"/>
          <p:nvPr/>
        </p:nvSpPr>
        <p:spPr>
          <a:xfrm>
            <a:off x="342245" y="2382126"/>
            <a:ext cx="5614306" cy="461601"/>
          </a:xfrm>
          <a:prstGeom prst="rect">
            <a:avLst/>
          </a:prstGeom>
          <a:solidFill>
            <a:schemeClr val="bg1"/>
          </a:solidFill>
          <a:ln>
            <a:solidFill>
              <a:schemeClr val="tx1"/>
            </a:solidFill>
          </a:ln>
        </p:spPr>
        <p:txBody>
          <a:bodyPr wrap="square" lIns="91434" tIns="45717" rIns="91434" bIns="45717"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12"/>
            <a:r>
              <a:rPr lang="en-GB" sz="1200" b="1" dirty="0">
                <a:solidFill>
                  <a:prstClr val="black"/>
                </a:solidFill>
                <a:latin typeface="Calibri" panose="020F0502020204030204" pitchFamily="34" charset="0"/>
                <a:cs typeface="Calibri" panose="020F0502020204030204" pitchFamily="34" charset="0"/>
              </a:rPr>
              <a:t>Review within 2 to 3 months</a:t>
            </a:r>
          </a:p>
          <a:p>
            <a:pPr algn="ctr" defTabSz="914312"/>
            <a:r>
              <a:rPr lang="en-GB" sz="1200" b="1" dirty="0">
                <a:solidFill>
                  <a:prstClr val="black"/>
                </a:solidFill>
                <a:latin typeface="Calibri" panose="020F0502020204030204" pitchFamily="34" charset="0"/>
                <a:cs typeface="Calibri" panose="020F0502020204030204" pitchFamily="34" charset="0"/>
              </a:rPr>
              <a:t>Is LDL-</a:t>
            </a:r>
            <a:r>
              <a:rPr lang="en-GB" sz="1200" b="1" dirty="0" err="1">
                <a:solidFill>
                  <a:prstClr val="black"/>
                </a:solidFill>
                <a:latin typeface="Calibri" panose="020F0502020204030204" pitchFamily="34" charset="0"/>
                <a:cs typeface="Calibri" panose="020F0502020204030204" pitchFamily="34" charset="0"/>
              </a:rPr>
              <a:t>chol</a:t>
            </a:r>
            <a:r>
              <a:rPr lang="en-GB" sz="1200" b="1" dirty="0">
                <a:solidFill>
                  <a:prstClr val="black"/>
                </a:solidFill>
                <a:latin typeface="Calibri" panose="020F0502020204030204" pitchFamily="34" charset="0"/>
                <a:cs typeface="Calibri" panose="020F0502020204030204" pitchFamily="34" charset="0"/>
              </a:rPr>
              <a:t> ≤ 2mmol/L or non-HDL ≤ 2.6mmol/L?</a:t>
            </a:r>
            <a:r>
              <a:rPr lang="en-GB" sz="1200" b="1" baseline="30000" dirty="0">
                <a:solidFill>
                  <a:prstClr val="black"/>
                </a:solidFill>
                <a:latin typeface="Calibri" panose="020F0502020204030204" pitchFamily="34" charset="0"/>
                <a:cs typeface="Calibri" panose="020F0502020204030204" pitchFamily="34" charset="0"/>
              </a:rPr>
              <a:t>1</a:t>
            </a:r>
          </a:p>
        </p:txBody>
      </p:sp>
      <p:sp>
        <p:nvSpPr>
          <p:cNvPr id="20" name="TextBox 17">
            <a:extLst>
              <a:ext uri="{FF2B5EF4-FFF2-40B4-BE49-F238E27FC236}">
                <a16:creationId xmlns:a16="http://schemas.microsoft.com/office/drawing/2014/main" id="{D61B2329-E1FA-4223-A888-05BB6FBDF0EB}"/>
              </a:ext>
            </a:extLst>
          </p:cNvPr>
          <p:cNvSpPr txBox="1"/>
          <p:nvPr/>
        </p:nvSpPr>
        <p:spPr>
          <a:xfrm>
            <a:off x="1589972" y="3123827"/>
            <a:ext cx="4764528" cy="430887"/>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b="1" dirty="0">
                <a:latin typeface="Calibri" panose="020F0502020204030204" pitchFamily="34" charset="0"/>
                <a:cs typeface="Calibri" panose="020F0502020204030204" pitchFamily="34" charset="0"/>
              </a:rPr>
              <a:t>Address any adherence issues and reinforce lifestyle measures</a:t>
            </a:r>
            <a:r>
              <a:rPr lang="en-GB" sz="1100" b="1" baseline="30000" dirty="0">
                <a:latin typeface="Calibri" panose="020F0502020204030204" pitchFamily="34" charset="0"/>
                <a:cs typeface="Calibri" panose="020F0502020204030204" pitchFamily="34" charset="0"/>
              </a:rPr>
              <a:t>1</a:t>
            </a:r>
          </a:p>
          <a:p>
            <a:pPr algn="ctr"/>
            <a:r>
              <a:rPr lang="en-GB" sz="1100" b="1" dirty="0">
                <a:latin typeface="Calibri" panose="020F0502020204030204" pitchFamily="34" charset="0"/>
                <a:cs typeface="Calibri" panose="020F0502020204030204" pitchFamily="34" charset="0"/>
              </a:rPr>
              <a:t>Consider intensifying therapy</a:t>
            </a:r>
            <a:r>
              <a:rPr lang="en-GB" sz="1100" b="1" baseline="30000" dirty="0">
                <a:latin typeface="Calibri" panose="020F0502020204030204" pitchFamily="34" charset="0"/>
                <a:cs typeface="Calibri" panose="020F0502020204030204" pitchFamily="34" charset="0"/>
              </a:rPr>
              <a:t>4</a:t>
            </a:r>
          </a:p>
        </p:txBody>
      </p:sp>
      <p:sp>
        <p:nvSpPr>
          <p:cNvPr id="21" name="TextBox 24">
            <a:extLst>
              <a:ext uri="{FF2B5EF4-FFF2-40B4-BE49-F238E27FC236}">
                <a16:creationId xmlns:a16="http://schemas.microsoft.com/office/drawing/2014/main" id="{96833F9B-1442-D150-CA86-E212D5E79560}"/>
              </a:ext>
            </a:extLst>
          </p:cNvPr>
          <p:cNvSpPr txBox="1"/>
          <p:nvPr/>
        </p:nvSpPr>
        <p:spPr>
          <a:xfrm>
            <a:off x="5142756" y="3943006"/>
            <a:ext cx="1806113" cy="1569660"/>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Calibri" panose="020F0502020204030204" pitchFamily="34" charset="0"/>
                <a:cs typeface="Calibri" panose="020F0502020204030204" pitchFamily="34" charset="0"/>
              </a:rPr>
              <a:t>If statin intolerant – offer</a:t>
            </a:r>
            <a:r>
              <a:rPr lang="en-GB" sz="1200" b="1" dirty="0">
                <a:solidFill>
                  <a:srgbClr val="002060"/>
                </a:solidFill>
                <a:latin typeface="Calibri" panose="020F0502020204030204" pitchFamily="34" charset="0"/>
                <a:cs typeface="Calibri" panose="020F0502020204030204" pitchFamily="34" charset="0"/>
              </a:rPr>
              <a:t> </a:t>
            </a:r>
            <a:r>
              <a:rPr lang="en-GB" sz="1200" b="1" dirty="0">
                <a:solidFill>
                  <a:srgbClr val="15375E"/>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ezetimibe</a:t>
            </a:r>
            <a:r>
              <a:rPr lang="en-GB" sz="1200" b="1" dirty="0">
                <a:latin typeface="Calibri" panose="020F0502020204030204" pitchFamily="34" charset="0"/>
                <a:cs typeface="Calibri" panose="020F0502020204030204" pitchFamily="34" charset="0"/>
              </a:rPr>
              <a:t>.   </a:t>
            </a:r>
            <a:r>
              <a:rPr lang="en-GB" sz="1200" dirty="0">
                <a:latin typeface="Calibri" panose="020F0502020204030204" pitchFamily="34" charset="0"/>
                <a:cs typeface="Calibri" panose="020F0502020204030204" pitchFamily="34" charset="0"/>
              </a:rPr>
              <a:t>Reassess within 2 to 3 months and, if not achieving target, </a:t>
            </a:r>
            <a:r>
              <a:rPr lang="en-GB" sz="1200" b="1" dirty="0">
                <a:latin typeface="Calibri" panose="020F0502020204030204" pitchFamily="34" charset="0"/>
                <a:cs typeface="Calibri" panose="020F0502020204030204" pitchFamily="34" charset="0"/>
              </a:rPr>
              <a:t>consider</a:t>
            </a:r>
            <a:r>
              <a:rPr lang="en-GB" sz="1200" b="1" dirty="0">
                <a:solidFill>
                  <a:srgbClr val="A3CD38"/>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a:t>
            </a:r>
            <a:r>
              <a:rPr lang="en-GB" sz="1200" b="1" dirty="0">
                <a:solidFill>
                  <a:srgbClr val="15375E"/>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bempedoic acid</a:t>
            </a:r>
            <a:r>
              <a:rPr lang="en-GB" sz="1200" b="1" dirty="0">
                <a:solidFill>
                  <a:srgbClr val="15375E"/>
                </a:solidFill>
                <a:latin typeface="Calibri" panose="020F0502020204030204" pitchFamily="34" charset="0"/>
                <a:cs typeface="Calibri" panose="020F0502020204030204" pitchFamily="34" charset="0"/>
              </a:rPr>
              <a:t> </a:t>
            </a:r>
            <a:r>
              <a:rPr lang="en-GB" sz="1200" b="1" dirty="0">
                <a:latin typeface="Calibri" panose="020F0502020204030204" pitchFamily="34" charset="0"/>
                <a:cs typeface="Calibri" panose="020F0502020204030204" pitchFamily="34" charset="0"/>
              </a:rPr>
              <a:t>and injectable therapies </a:t>
            </a:r>
            <a:r>
              <a:rPr lang="en-GB" sz="1200" dirty="0">
                <a:latin typeface="Calibri" panose="020F0502020204030204" pitchFamily="34" charset="0"/>
                <a:cs typeface="Calibri" panose="020F0502020204030204" pitchFamily="34" charset="0"/>
              </a:rPr>
              <a:t>in line with eligibility criteria.</a:t>
            </a:r>
            <a:r>
              <a:rPr lang="en-GB" sz="1200" baseline="30000" dirty="0">
                <a:latin typeface="Calibri" panose="020F0502020204030204" pitchFamily="34" charset="0"/>
                <a:cs typeface="Calibri" panose="020F0502020204030204" pitchFamily="34" charset="0"/>
              </a:rPr>
              <a:t>1</a:t>
            </a:r>
          </a:p>
        </p:txBody>
      </p:sp>
      <p:sp>
        <p:nvSpPr>
          <p:cNvPr id="22" name="TextBox 19">
            <a:extLst>
              <a:ext uri="{FF2B5EF4-FFF2-40B4-BE49-F238E27FC236}">
                <a16:creationId xmlns:a16="http://schemas.microsoft.com/office/drawing/2014/main" id="{DED180F9-B03A-4953-87B6-CFF4D89F23E9}"/>
              </a:ext>
            </a:extLst>
          </p:cNvPr>
          <p:cNvSpPr txBox="1"/>
          <p:nvPr/>
        </p:nvSpPr>
        <p:spPr>
          <a:xfrm>
            <a:off x="3222485" y="3942994"/>
            <a:ext cx="1691904" cy="1754326"/>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Calibri" panose="020F0502020204030204" pitchFamily="34" charset="0"/>
                <a:cs typeface="Calibri" panose="020F0502020204030204" pitchFamily="34" charset="0"/>
              </a:rPr>
              <a:t>Assess eligibility for  injectable therapies:</a:t>
            </a:r>
            <a:endParaRPr lang="en-GB" sz="1200" dirty="0">
              <a:latin typeface="Calibri" panose="020F0502020204030204" pitchFamily="34" charset="0"/>
              <a:cs typeface="Calibri" panose="020F0502020204030204" pitchFamily="34" charset="0"/>
            </a:endParaRPr>
          </a:p>
          <a:p>
            <a:pPr marL="285750" indent="-285750">
              <a:buClr>
                <a:schemeClr val="tx1"/>
              </a:buClr>
              <a:buFont typeface="Arial" panose="020B0604020202020204" pitchFamily="34" charset="0"/>
              <a:buChar char="•"/>
            </a:pPr>
            <a:r>
              <a:rPr lang="en-GB" sz="1200" b="1" dirty="0">
                <a:solidFill>
                  <a:srgbClr val="15375E"/>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Inclisiran</a:t>
            </a:r>
            <a:r>
              <a:rPr lang="en-GB" sz="1200" dirty="0">
                <a:latin typeface="Calibri" panose="020F0502020204030204" pitchFamily="34" charset="0"/>
                <a:cs typeface="Calibri" panose="020F0502020204030204" pitchFamily="34" charset="0"/>
              </a:rPr>
              <a:t> - if  LDL-C ≥ 2.6mmol/L </a:t>
            </a:r>
          </a:p>
          <a:p>
            <a:r>
              <a:rPr lang="en-GB" sz="1200" b="1" dirty="0">
                <a:latin typeface="Calibri" panose="020F0502020204030204" pitchFamily="34" charset="0"/>
                <a:cs typeface="Calibri" panose="020F0502020204030204" pitchFamily="34" charset="0"/>
              </a:rPr>
              <a:t>OR </a:t>
            </a:r>
          </a:p>
          <a:p>
            <a:pPr marL="285750" indent="-285750">
              <a:buFont typeface="Arial" panose="020B0604020202020204" pitchFamily="34" charset="0"/>
              <a:buChar char="•"/>
            </a:pPr>
            <a:r>
              <a:rPr lang="en-GB" sz="1200" b="1" dirty="0">
                <a:latin typeface="Calibri" panose="020F0502020204030204" pitchFamily="34" charset="0"/>
                <a:cs typeface="Calibri" panose="020F0502020204030204" pitchFamily="34" charset="0"/>
              </a:rPr>
              <a:t>PCSK9i (</a:t>
            </a:r>
            <a:r>
              <a:rPr lang="en-GB" sz="1200" b="1" dirty="0" err="1">
                <a:latin typeface="Calibri" panose="020F0502020204030204" pitchFamily="34" charset="0"/>
                <a:cs typeface="Calibri" panose="020F0502020204030204" pitchFamily="34" charset="0"/>
              </a:rPr>
              <a:t>mAB</a:t>
            </a:r>
            <a:r>
              <a:rPr lang="en-GB" sz="1200" b="1" dirty="0">
                <a:latin typeface="Calibri" panose="020F0502020204030204" pitchFamily="34" charset="0"/>
                <a:cs typeface="Calibri" panose="020F0502020204030204" pitchFamily="34" charset="0"/>
              </a:rPr>
              <a:t>)</a:t>
            </a:r>
            <a:r>
              <a:rPr lang="en-GB" sz="1200" b="1" baseline="30000" dirty="0">
                <a:latin typeface="Calibri" panose="020F0502020204030204" pitchFamily="34" charset="0"/>
                <a:cs typeface="Calibri" panose="020F0502020204030204" pitchFamily="34" charset="0"/>
              </a:rPr>
              <a:t>5</a:t>
            </a:r>
            <a:r>
              <a:rPr lang="en-GB" sz="1200" b="1" dirty="0">
                <a:latin typeface="Calibri" panose="020F0502020204030204" pitchFamily="34" charset="0"/>
                <a:cs typeface="Calibri" panose="020F0502020204030204" pitchFamily="34" charset="0"/>
              </a:rPr>
              <a:t> </a:t>
            </a:r>
            <a:r>
              <a:rPr lang="en-GB" sz="1200" dirty="0">
                <a:latin typeface="Calibri" panose="020F0502020204030204" pitchFamily="34" charset="0"/>
                <a:cs typeface="Calibri" panose="020F0502020204030204" pitchFamily="34" charset="0"/>
              </a:rPr>
              <a:t>if LDL-C &gt; 4mmol/L (or &gt; 3.5mmol/L if recurrent events) </a:t>
            </a:r>
          </a:p>
        </p:txBody>
      </p:sp>
      <p:sp>
        <p:nvSpPr>
          <p:cNvPr id="23" name="TextBox 18">
            <a:extLst>
              <a:ext uri="{FF2B5EF4-FFF2-40B4-BE49-F238E27FC236}">
                <a16:creationId xmlns:a16="http://schemas.microsoft.com/office/drawing/2014/main" id="{056F9520-FF6C-4EA1-947A-D52E3633845F}"/>
              </a:ext>
            </a:extLst>
          </p:cNvPr>
          <p:cNvSpPr txBox="1"/>
          <p:nvPr/>
        </p:nvSpPr>
        <p:spPr>
          <a:xfrm>
            <a:off x="1846932" y="3948376"/>
            <a:ext cx="1153742" cy="1200329"/>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Calibri" panose="020F0502020204030204" pitchFamily="34" charset="0"/>
                <a:cs typeface="Calibri" panose="020F0502020204030204" pitchFamily="34" charset="0"/>
              </a:rPr>
              <a:t>Consider </a:t>
            </a:r>
            <a:r>
              <a:rPr lang="en-GB" sz="1200" b="1" dirty="0">
                <a:solidFill>
                  <a:srgbClr val="15375E"/>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ezetimibe</a:t>
            </a:r>
            <a:r>
              <a:rPr lang="en-GB" sz="1200" b="1" baseline="30000" dirty="0">
                <a:latin typeface="Calibri" panose="020F0502020204030204" pitchFamily="34" charset="0"/>
                <a:cs typeface="Calibri" panose="020F0502020204030204" pitchFamily="34" charset="0"/>
              </a:rPr>
              <a:t> </a:t>
            </a:r>
            <a:r>
              <a:rPr lang="en-GB" sz="1200" b="1" dirty="0">
                <a:latin typeface="Calibri" panose="020F0502020204030204" pitchFamily="34" charset="0"/>
                <a:cs typeface="Calibri" panose="020F0502020204030204" pitchFamily="34" charset="0"/>
              </a:rPr>
              <a:t>10mg daily.</a:t>
            </a:r>
          </a:p>
          <a:p>
            <a:r>
              <a:rPr lang="en-GB" sz="1200" dirty="0">
                <a:latin typeface="Calibri" panose="020F0502020204030204" pitchFamily="34" charset="0"/>
                <a:cs typeface="Calibri" panose="020F0502020204030204" pitchFamily="34" charset="0"/>
              </a:rPr>
              <a:t>Reassess within three months. </a:t>
            </a:r>
          </a:p>
        </p:txBody>
      </p:sp>
      <p:sp>
        <p:nvSpPr>
          <p:cNvPr id="24" name="TextBox 27">
            <a:extLst>
              <a:ext uri="{FF2B5EF4-FFF2-40B4-BE49-F238E27FC236}">
                <a16:creationId xmlns:a16="http://schemas.microsoft.com/office/drawing/2014/main" id="{9BFD7B3E-14D3-3940-4D54-6DB0B9905E93}"/>
              </a:ext>
            </a:extLst>
          </p:cNvPr>
          <p:cNvSpPr txBox="1"/>
          <p:nvPr/>
        </p:nvSpPr>
        <p:spPr>
          <a:xfrm>
            <a:off x="342245" y="3930118"/>
            <a:ext cx="1366616" cy="1569660"/>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Calibri" panose="020F0502020204030204" pitchFamily="34" charset="0"/>
                <a:cs typeface="Calibri" panose="020F0502020204030204" pitchFamily="34" charset="0"/>
              </a:rPr>
              <a:t>Consider adding  </a:t>
            </a:r>
            <a:r>
              <a:rPr lang="en-GB" sz="1200" b="1" dirty="0">
                <a:solidFill>
                  <a:srgbClr val="15375E"/>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ezetimibe</a:t>
            </a:r>
            <a:r>
              <a:rPr lang="en-GB" sz="1200" b="1" baseline="30000" dirty="0">
                <a:latin typeface="Calibri" panose="020F0502020204030204" pitchFamily="34" charset="0"/>
                <a:cs typeface="Calibri" panose="020F0502020204030204" pitchFamily="34" charset="0"/>
              </a:rPr>
              <a:t>4 </a:t>
            </a:r>
            <a:r>
              <a:rPr lang="en-GB" sz="1200" b="1" dirty="0">
                <a:latin typeface="Calibri" panose="020F0502020204030204" pitchFamily="34" charset="0"/>
                <a:cs typeface="Calibri" panose="020F0502020204030204" pitchFamily="34" charset="0"/>
              </a:rPr>
              <a:t>10mg daily to maximum tolerated statin to reduce CV risk, even where the lipid target has been achieved.</a:t>
            </a:r>
            <a:r>
              <a:rPr lang="en-GB" sz="1200" b="1" baseline="30000" dirty="0">
                <a:latin typeface="Calibri" panose="020F0502020204030204" pitchFamily="34" charset="0"/>
                <a:cs typeface="Calibri" panose="020F0502020204030204" pitchFamily="34" charset="0"/>
              </a:rPr>
              <a:t>1 </a:t>
            </a:r>
          </a:p>
        </p:txBody>
      </p:sp>
      <p:sp>
        <p:nvSpPr>
          <p:cNvPr id="25" name="Arrow: Down 24">
            <a:extLst>
              <a:ext uri="{FF2B5EF4-FFF2-40B4-BE49-F238E27FC236}">
                <a16:creationId xmlns:a16="http://schemas.microsoft.com/office/drawing/2014/main" id="{3DFB286C-39D3-B83E-C0A1-2FCEE200C157}"/>
              </a:ext>
            </a:extLst>
          </p:cNvPr>
          <p:cNvSpPr/>
          <p:nvPr/>
        </p:nvSpPr>
        <p:spPr>
          <a:xfrm>
            <a:off x="5956551" y="5512666"/>
            <a:ext cx="144360" cy="624279"/>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6" name="Arrow: Down 25">
            <a:extLst>
              <a:ext uri="{FF2B5EF4-FFF2-40B4-BE49-F238E27FC236}">
                <a16:creationId xmlns:a16="http://schemas.microsoft.com/office/drawing/2014/main" id="{3DFB286C-39D3-B83E-C0A1-2FCEE200C157}"/>
              </a:ext>
            </a:extLst>
          </p:cNvPr>
          <p:cNvSpPr/>
          <p:nvPr/>
        </p:nvSpPr>
        <p:spPr>
          <a:xfrm>
            <a:off x="4053908" y="5697320"/>
            <a:ext cx="144000" cy="434465"/>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7" name="Arrow: Down 26">
            <a:extLst>
              <a:ext uri="{FF2B5EF4-FFF2-40B4-BE49-F238E27FC236}">
                <a16:creationId xmlns:a16="http://schemas.microsoft.com/office/drawing/2014/main" id="{3DFB286C-39D3-B83E-C0A1-2FCEE200C157}"/>
              </a:ext>
            </a:extLst>
          </p:cNvPr>
          <p:cNvSpPr/>
          <p:nvPr/>
        </p:nvSpPr>
        <p:spPr>
          <a:xfrm>
            <a:off x="2299161" y="5148704"/>
            <a:ext cx="144360" cy="971849"/>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8" name="Arrow: Down 27">
            <a:extLst>
              <a:ext uri="{FF2B5EF4-FFF2-40B4-BE49-F238E27FC236}">
                <a16:creationId xmlns:a16="http://schemas.microsoft.com/office/drawing/2014/main" id="{3DFB286C-39D3-B83E-C0A1-2FCEE200C157}"/>
              </a:ext>
            </a:extLst>
          </p:cNvPr>
          <p:cNvSpPr/>
          <p:nvPr/>
        </p:nvSpPr>
        <p:spPr>
          <a:xfrm>
            <a:off x="963703" y="5499778"/>
            <a:ext cx="144360" cy="620775"/>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9" name="Arrow: Down 28">
            <a:extLst>
              <a:ext uri="{FF2B5EF4-FFF2-40B4-BE49-F238E27FC236}">
                <a16:creationId xmlns:a16="http://schemas.microsoft.com/office/drawing/2014/main" id="{3DFB286C-39D3-B83E-C0A1-2FCEE200C157}"/>
              </a:ext>
            </a:extLst>
          </p:cNvPr>
          <p:cNvSpPr/>
          <p:nvPr/>
        </p:nvSpPr>
        <p:spPr>
          <a:xfrm>
            <a:off x="966231" y="2858207"/>
            <a:ext cx="144000" cy="1048693"/>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0" name="Arrow: Down 29">
            <a:extLst>
              <a:ext uri="{FF2B5EF4-FFF2-40B4-BE49-F238E27FC236}">
                <a16:creationId xmlns:a16="http://schemas.microsoft.com/office/drawing/2014/main" id="{3DFB286C-39D3-B83E-C0A1-2FCEE200C157}"/>
              </a:ext>
            </a:extLst>
          </p:cNvPr>
          <p:cNvSpPr/>
          <p:nvPr/>
        </p:nvSpPr>
        <p:spPr>
          <a:xfrm>
            <a:off x="966125" y="1257428"/>
            <a:ext cx="144000" cy="1133145"/>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1" name="Arrow: Down 30">
            <a:extLst>
              <a:ext uri="{FF2B5EF4-FFF2-40B4-BE49-F238E27FC236}">
                <a16:creationId xmlns:a16="http://schemas.microsoft.com/office/drawing/2014/main" id="{3DFB286C-39D3-B83E-C0A1-2FCEE200C157}"/>
              </a:ext>
            </a:extLst>
          </p:cNvPr>
          <p:cNvSpPr/>
          <p:nvPr/>
        </p:nvSpPr>
        <p:spPr>
          <a:xfrm>
            <a:off x="4071801" y="1260806"/>
            <a:ext cx="143519" cy="323474"/>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2" name="Arrow: Down 31">
            <a:extLst>
              <a:ext uri="{FF2B5EF4-FFF2-40B4-BE49-F238E27FC236}">
                <a16:creationId xmlns:a16="http://schemas.microsoft.com/office/drawing/2014/main" id="{3DFB286C-39D3-B83E-C0A1-2FCEE200C157}"/>
              </a:ext>
            </a:extLst>
          </p:cNvPr>
          <p:cNvSpPr/>
          <p:nvPr/>
        </p:nvSpPr>
        <p:spPr>
          <a:xfrm>
            <a:off x="4067360" y="2060419"/>
            <a:ext cx="143519" cy="328460"/>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4" name="Arrow: Down 33">
            <a:extLst>
              <a:ext uri="{FF2B5EF4-FFF2-40B4-BE49-F238E27FC236}">
                <a16:creationId xmlns:a16="http://schemas.microsoft.com/office/drawing/2014/main" id="{3DFB286C-39D3-B83E-C0A1-2FCEE200C157}"/>
              </a:ext>
            </a:extLst>
          </p:cNvPr>
          <p:cNvSpPr/>
          <p:nvPr/>
        </p:nvSpPr>
        <p:spPr>
          <a:xfrm>
            <a:off x="2343822" y="3554713"/>
            <a:ext cx="144000" cy="388281"/>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6" name="Arrow: Down 35">
            <a:extLst>
              <a:ext uri="{FF2B5EF4-FFF2-40B4-BE49-F238E27FC236}">
                <a16:creationId xmlns:a16="http://schemas.microsoft.com/office/drawing/2014/main" id="{27F8B5D3-F7A2-987E-2A23-41E8AF9F4BE3}"/>
              </a:ext>
            </a:extLst>
          </p:cNvPr>
          <p:cNvSpPr/>
          <p:nvPr/>
        </p:nvSpPr>
        <p:spPr>
          <a:xfrm>
            <a:off x="6721242" y="2058342"/>
            <a:ext cx="144000" cy="1884653"/>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6" name="TextBox 25">
            <a:extLst>
              <a:ext uri="{FF2B5EF4-FFF2-40B4-BE49-F238E27FC236}">
                <a16:creationId xmlns:a16="http://schemas.microsoft.com/office/drawing/2014/main" id="{1D5CA5F4-189C-4C33-9F4F-745D9828EBC8}"/>
              </a:ext>
            </a:extLst>
          </p:cNvPr>
          <p:cNvSpPr txBox="1"/>
          <p:nvPr/>
        </p:nvSpPr>
        <p:spPr>
          <a:xfrm>
            <a:off x="521665" y="1785652"/>
            <a:ext cx="441154" cy="261610"/>
          </a:xfrm>
          <a:prstGeom prst="rect">
            <a:avLst/>
          </a:prstGeom>
          <a:solidFill>
            <a:srgbClr val="15375D"/>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b="1" dirty="0">
                <a:solidFill>
                  <a:schemeClr val="bg1"/>
                </a:solidFill>
              </a:rPr>
              <a:t>Yes</a:t>
            </a:r>
          </a:p>
        </p:txBody>
      </p:sp>
      <p:sp>
        <p:nvSpPr>
          <p:cNvPr id="47" name="TextBox 25">
            <a:extLst>
              <a:ext uri="{FF2B5EF4-FFF2-40B4-BE49-F238E27FC236}">
                <a16:creationId xmlns:a16="http://schemas.microsoft.com/office/drawing/2014/main" id="{1D5CA5F4-189C-4C33-9F4F-745D9828EBC8}"/>
              </a:ext>
            </a:extLst>
          </p:cNvPr>
          <p:cNvSpPr txBox="1"/>
          <p:nvPr/>
        </p:nvSpPr>
        <p:spPr>
          <a:xfrm>
            <a:off x="500134" y="3267359"/>
            <a:ext cx="441154" cy="261610"/>
          </a:xfrm>
          <a:prstGeom prst="rect">
            <a:avLst/>
          </a:prstGeom>
          <a:solidFill>
            <a:srgbClr val="15375D"/>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b="1" dirty="0">
                <a:solidFill>
                  <a:schemeClr val="bg1"/>
                </a:solidFill>
              </a:rPr>
              <a:t>Yes</a:t>
            </a:r>
          </a:p>
        </p:txBody>
      </p:sp>
      <p:sp>
        <p:nvSpPr>
          <p:cNvPr id="48" name="TextBox 22">
            <a:extLst>
              <a:ext uri="{FF2B5EF4-FFF2-40B4-BE49-F238E27FC236}">
                <a16:creationId xmlns:a16="http://schemas.microsoft.com/office/drawing/2014/main" id="{BFBCB0A2-4E0B-46AA-8209-A9974417933E}"/>
              </a:ext>
            </a:extLst>
          </p:cNvPr>
          <p:cNvSpPr txBox="1"/>
          <p:nvPr/>
        </p:nvSpPr>
        <p:spPr>
          <a:xfrm>
            <a:off x="3558296" y="1291738"/>
            <a:ext cx="460922" cy="261610"/>
          </a:xfrm>
          <a:prstGeom prst="rect">
            <a:avLst/>
          </a:prstGeom>
          <a:solidFill>
            <a:srgbClr val="15375D"/>
          </a:solidFill>
          <a:ln>
            <a:solidFill>
              <a:srgbClr val="15375D"/>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b="1" dirty="0">
                <a:solidFill>
                  <a:schemeClr val="bg1"/>
                </a:solidFill>
              </a:rPr>
              <a:t>No</a:t>
            </a:r>
          </a:p>
        </p:txBody>
      </p:sp>
      <p:sp>
        <p:nvSpPr>
          <p:cNvPr id="49" name="TextBox 23">
            <a:extLst>
              <a:ext uri="{FF2B5EF4-FFF2-40B4-BE49-F238E27FC236}">
                <a16:creationId xmlns:a16="http://schemas.microsoft.com/office/drawing/2014/main" id="{8FDD9DB8-0D30-47D8-8DD9-D95A03C83D78}"/>
              </a:ext>
            </a:extLst>
          </p:cNvPr>
          <p:cNvSpPr txBox="1"/>
          <p:nvPr/>
        </p:nvSpPr>
        <p:spPr>
          <a:xfrm>
            <a:off x="3558295" y="2861214"/>
            <a:ext cx="460923" cy="246221"/>
          </a:xfrm>
          <a:prstGeom prst="rect">
            <a:avLst/>
          </a:prstGeom>
          <a:solidFill>
            <a:srgbClr val="15375D"/>
          </a:solidFill>
          <a:ln>
            <a:solidFill>
              <a:srgbClr val="15375D"/>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b="1" dirty="0">
                <a:solidFill>
                  <a:schemeClr val="bg1"/>
                </a:solidFill>
              </a:rPr>
              <a:t>No</a:t>
            </a:r>
          </a:p>
        </p:txBody>
      </p:sp>
      <p:graphicFrame>
        <p:nvGraphicFramePr>
          <p:cNvPr id="2" name="Table 1">
            <a:extLst>
              <a:ext uri="{FF2B5EF4-FFF2-40B4-BE49-F238E27FC236}">
                <a16:creationId xmlns:a16="http://schemas.microsoft.com/office/drawing/2014/main" id="{2E05F0A2-2923-F16C-4C7F-7A6635CAC3A1}"/>
              </a:ext>
            </a:extLst>
          </p:cNvPr>
          <p:cNvGraphicFramePr>
            <a:graphicFrameLocks noGrp="1"/>
          </p:cNvGraphicFramePr>
          <p:nvPr>
            <p:extLst>
              <p:ext uri="{D42A27DB-BD31-4B8C-83A1-F6EECF244321}">
                <p14:modId xmlns:p14="http://schemas.microsoft.com/office/powerpoint/2010/main" val="436179542"/>
              </p:ext>
            </p:extLst>
          </p:nvPr>
        </p:nvGraphicFramePr>
        <p:xfrm>
          <a:off x="8568906" y="1606492"/>
          <a:ext cx="3120610" cy="1127760"/>
        </p:xfrm>
        <a:graphic>
          <a:graphicData uri="http://schemas.openxmlformats.org/drawingml/2006/table">
            <a:tbl>
              <a:tblPr firstRow="1" bandRow="1">
                <a:tableStyleId>{5C22544A-7EE6-4342-B048-85BDC9FD1C3A}</a:tableStyleId>
              </a:tblPr>
              <a:tblGrid>
                <a:gridCol w="1560305">
                  <a:extLst>
                    <a:ext uri="{9D8B030D-6E8A-4147-A177-3AD203B41FA5}">
                      <a16:colId xmlns:a16="http://schemas.microsoft.com/office/drawing/2014/main" val="516278962"/>
                    </a:ext>
                  </a:extLst>
                </a:gridCol>
                <a:gridCol w="1560305">
                  <a:extLst>
                    <a:ext uri="{9D8B030D-6E8A-4147-A177-3AD203B41FA5}">
                      <a16:colId xmlns:a16="http://schemas.microsoft.com/office/drawing/2014/main" val="2259040029"/>
                    </a:ext>
                  </a:extLst>
                </a:gridCol>
              </a:tblGrid>
              <a:tr h="50151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dirty="0">
                          <a:solidFill>
                            <a:srgbClr val="FFFFFF"/>
                          </a:solidFill>
                          <a:effectLst/>
                          <a:latin typeface="Calibri" panose="020F0502020204030204" pitchFamily="34" charset="0"/>
                        </a:rPr>
                        <a:t>High Intensity Statin for secondary prevention</a:t>
                      </a:r>
                      <a:r>
                        <a:rPr lang="en-GB" sz="1400" b="1" i="0" baseline="30000" dirty="0">
                          <a:solidFill>
                            <a:srgbClr val="FFFFFF"/>
                          </a:solidFill>
                          <a:effectLst/>
                          <a:latin typeface="Calibri" panose="020F0502020204030204" pitchFamily="34" charset="0"/>
                        </a:rPr>
                        <a:t>3</a:t>
                      </a:r>
                      <a:endParaRPr lang="en-GB" sz="1400" b="1" i="0" dirty="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5375E"/>
                    </a:solidFill>
                  </a:tcPr>
                </a:tc>
                <a:tc hMerge="1">
                  <a:txBody>
                    <a:bodyPr/>
                    <a:lstStyle/>
                    <a:p>
                      <a:endParaRPr lang="en-GB" dirty="0"/>
                    </a:p>
                  </a:txBody>
                  <a:tcPr/>
                </a:tc>
                <a:extLst>
                  <a:ext uri="{0D108BD9-81ED-4DB2-BD59-A6C34878D82A}">
                    <a16:rowId xmlns:a16="http://schemas.microsoft.com/office/drawing/2014/main" val="4232461431"/>
                  </a:ext>
                </a:extLst>
              </a:tr>
              <a:tr h="295006">
                <a:tc>
                  <a:txBody>
                    <a:bodyPr/>
                    <a:lstStyle/>
                    <a:p>
                      <a:r>
                        <a:rPr lang="en-GB" sz="1400" dirty="0">
                          <a:latin typeface="Calibri" panose="020F0502020204030204" pitchFamily="34" charset="0"/>
                          <a:cs typeface="Calibri" panose="020F0502020204030204" pitchFamily="34" charset="0"/>
                        </a:rPr>
                        <a:t>Atorvastatin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latin typeface="Calibri" panose="020F0502020204030204" pitchFamily="34" charset="0"/>
                          <a:cs typeface="Calibri" panose="020F0502020204030204" pitchFamily="34" charset="0"/>
                        </a:rPr>
                        <a:t>80mg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706246"/>
                  </a:ext>
                </a:extLst>
              </a:tr>
              <a:tr h="295006">
                <a:tc>
                  <a:txBody>
                    <a:bodyPr/>
                    <a:lstStyle/>
                    <a:p>
                      <a:r>
                        <a:rPr lang="en-GB" sz="1400" dirty="0">
                          <a:latin typeface="Calibri" panose="020F0502020204030204" pitchFamily="34" charset="0"/>
                          <a:cs typeface="Calibri" panose="020F0502020204030204" pitchFamily="34" charset="0"/>
                        </a:rPr>
                        <a:t>Rosuvastatin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latin typeface="Calibri" panose="020F0502020204030204" pitchFamily="34" charset="0"/>
                          <a:cs typeface="Calibri" panose="020F0502020204030204" pitchFamily="34" charset="0"/>
                        </a:rPr>
                        <a:t>20mg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2828164"/>
                  </a:ext>
                </a:extLst>
              </a:tr>
            </a:tbl>
          </a:graphicData>
        </a:graphic>
      </p:graphicFrame>
      <p:sp>
        <p:nvSpPr>
          <p:cNvPr id="3" name="Arrow: Down 2">
            <a:extLst>
              <a:ext uri="{FF2B5EF4-FFF2-40B4-BE49-F238E27FC236}">
                <a16:creationId xmlns:a16="http://schemas.microsoft.com/office/drawing/2014/main" id="{9B89F35A-DAE4-3EC6-01C4-D1E4CF272B0C}"/>
              </a:ext>
            </a:extLst>
          </p:cNvPr>
          <p:cNvSpPr/>
          <p:nvPr/>
        </p:nvSpPr>
        <p:spPr>
          <a:xfrm>
            <a:off x="4059690" y="3564530"/>
            <a:ext cx="144000" cy="373304"/>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 name="Arrow: Down 3">
            <a:extLst>
              <a:ext uri="{FF2B5EF4-FFF2-40B4-BE49-F238E27FC236}">
                <a16:creationId xmlns:a16="http://schemas.microsoft.com/office/drawing/2014/main" id="{8061E822-46C2-A2CA-C274-65FB6A59A018}"/>
              </a:ext>
            </a:extLst>
          </p:cNvPr>
          <p:cNvSpPr/>
          <p:nvPr/>
        </p:nvSpPr>
        <p:spPr>
          <a:xfrm>
            <a:off x="4076634" y="2843727"/>
            <a:ext cx="144000" cy="288182"/>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5" name="Straight Arrow Connector 4">
            <a:extLst>
              <a:ext uri="{FF2B5EF4-FFF2-40B4-BE49-F238E27FC236}">
                <a16:creationId xmlns:a16="http://schemas.microsoft.com/office/drawing/2014/main" id="{1E4120F3-A80A-7D3B-2280-A868AE774BB8}"/>
              </a:ext>
            </a:extLst>
          </p:cNvPr>
          <p:cNvCxnSpPr>
            <a:cxnSpLocks/>
          </p:cNvCxnSpPr>
          <p:nvPr/>
        </p:nvCxnSpPr>
        <p:spPr>
          <a:xfrm>
            <a:off x="3000674" y="4672565"/>
            <a:ext cx="22181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17CB07D6-E189-2D98-75A5-304F66FAA0A0}"/>
              </a:ext>
            </a:extLst>
          </p:cNvPr>
          <p:cNvCxnSpPr>
            <a:cxnSpLocks/>
          </p:cNvCxnSpPr>
          <p:nvPr/>
        </p:nvCxnSpPr>
        <p:spPr>
          <a:xfrm>
            <a:off x="4914389" y="4676360"/>
            <a:ext cx="22181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7B79C3A0-3A36-7275-5F24-D181E2E13DBF}"/>
              </a:ext>
            </a:extLst>
          </p:cNvPr>
          <p:cNvSpPr/>
          <p:nvPr/>
        </p:nvSpPr>
        <p:spPr>
          <a:xfrm>
            <a:off x="6352070" y="3310993"/>
            <a:ext cx="420489" cy="72000"/>
          </a:xfrm>
          <a:prstGeom prst="rect">
            <a:avLst/>
          </a:prstGeom>
          <a:solidFill>
            <a:srgbClr val="42B6E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mc:AlternateContent xmlns:mc="http://schemas.openxmlformats.org/markup-compatibility/2006" xmlns:p14="http://schemas.microsoft.com/office/powerpoint/2010/main">
        <mc:Choice Requires="p14">
          <p:contentPart p14:bwMode="auto" r:id="rId10">
            <p14:nvContentPartPr>
              <p14:cNvPr id="39" name="Ink 38">
                <a:extLst>
                  <a:ext uri="{FF2B5EF4-FFF2-40B4-BE49-F238E27FC236}">
                    <a16:creationId xmlns:a16="http://schemas.microsoft.com/office/drawing/2014/main" id="{B8EF0844-C228-BBFE-5C1C-AB7A28386366}"/>
                  </a:ext>
                </a:extLst>
              </p14:cNvPr>
              <p14:cNvContentPartPr/>
              <p14:nvPr/>
            </p14:nvContentPartPr>
            <p14:xfrm>
              <a:off x="6776408" y="3354991"/>
              <a:ext cx="360" cy="360"/>
            </p14:xfrm>
          </p:contentPart>
        </mc:Choice>
        <mc:Fallback xmlns="">
          <p:pic>
            <p:nvPicPr>
              <p:cNvPr id="39" name="Ink 38">
                <a:extLst>
                  <a:ext uri="{FF2B5EF4-FFF2-40B4-BE49-F238E27FC236}">
                    <a16:creationId xmlns:a16="http://schemas.microsoft.com/office/drawing/2014/main" id="{B8EF0844-C228-BBFE-5C1C-AB7A28386366}"/>
                  </a:ext>
                </a:extLst>
              </p:cNvPr>
              <p:cNvPicPr/>
              <p:nvPr/>
            </p:nvPicPr>
            <p:blipFill>
              <a:blip r:embed="rId11"/>
              <a:stretch>
                <a:fillRect/>
              </a:stretch>
            </p:blipFill>
            <p:spPr>
              <a:xfrm>
                <a:off x="6770288" y="3348871"/>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2" name="Ink 51">
                <a:extLst>
                  <a:ext uri="{FF2B5EF4-FFF2-40B4-BE49-F238E27FC236}">
                    <a16:creationId xmlns:a16="http://schemas.microsoft.com/office/drawing/2014/main" id="{E11418FC-3B5F-C0D0-F13C-96CB7E26685E}"/>
                  </a:ext>
                </a:extLst>
              </p14:cNvPr>
              <p14:cNvContentPartPr/>
              <p14:nvPr/>
            </p14:nvContentPartPr>
            <p14:xfrm>
              <a:off x="6755045" y="3306723"/>
              <a:ext cx="34200" cy="86040"/>
            </p14:xfrm>
          </p:contentPart>
        </mc:Choice>
        <mc:Fallback xmlns="">
          <p:pic>
            <p:nvPicPr>
              <p:cNvPr id="52" name="Ink 51">
                <a:extLst>
                  <a:ext uri="{FF2B5EF4-FFF2-40B4-BE49-F238E27FC236}">
                    <a16:creationId xmlns:a16="http://schemas.microsoft.com/office/drawing/2014/main" id="{E11418FC-3B5F-C0D0-F13C-96CB7E26685E}"/>
                  </a:ext>
                </a:extLst>
              </p:cNvPr>
              <p:cNvPicPr/>
              <p:nvPr/>
            </p:nvPicPr>
            <p:blipFill>
              <a:blip r:embed="rId13"/>
              <a:stretch>
                <a:fillRect/>
              </a:stretch>
            </p:blipFill>
            <p:spPr>
              <a:xfrm>
                <a:off x="6748925" y="3300603"/>
                <a:ext cx="46440" cy="98280"/>
              </a:xfrm>
              <a:prstGeom prst="rect">
                <a:avLst/>
              </a:prstGeom>
            </p:spPr>
          </p:pic>
        </mc:Fallback>
      </mc:AlternateContent>
      <p:sp>
        <p:nvSpPr>
          <p:cNvPr id="54" name="Rectangle 53">
            <a:extLst>
              <a:ext uri="{FF2B5EF4-FFF2-40B4-BE49-F238E27FC236}">
                <a16:creationId xmlns:a16="http://schemas.microsoft.com/office/drawing/2014/main" id="{2B4820E7-200E-18D7-BC46-0615CA2BD953}"/>
              </a:ext>
            </a:extLst>
          </p:cNvPr>
          <p:cNvSpPr/>
          <p:nvPr/>
        </p:nvSpPr>
        <p:spPr>
          <a:xfrm>
            <a:off x="5956551" y="2614464"/>
            <a:ext cx="798494" cy="72000"/>
          </a:xfrm>
          <a:prstGeom prst="rect">
            <a:avLst/>
          </a:prstGeom>
          <a:solidFill>
            <a:srgbClr val="42B6E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58" name="Group 57">
            <a:extLst>
              <a:ext uri="{FF2B5EF4-FFF2-40B4-BE49-F238E27FC236}">
                <a16:creationId xmlns:a16="http://schemas.microsoft.com/office/drawing/2014/main" id="{FDDA4D78-4FAA-DAA2-30FF-76874F4E64D3}"/>
              </a:ext>
            </a:extLst>
          </p:cNvPr>
          <p:cNvGrpSpPr/>
          <p:nvPr/>
        </p:nvGrpSpPr>
        <p:grpSpPr>
          <a:xfrm>
            <a:off x="6755479" y="3315475"/>
            <a:ext cx="31241" cy="70920"/>
            <a:chOff x="6755479" y="3315475"/>
            <a:chExt cx="31241" cy="70920"/>
          </a:xfrm>
        </p:grpSpPr>
        <mc:AlternateContent xmlns:mc="http://schemas.openxmlformats.org/markup-compatibility/2006" xmlns:p14="http://schemas.microsoft.com/office/powerpoint/2010/main">
          <mc:Choice Requires="p14">
            <p:contentPart p14:bwMode="auto" r:id="rId14">
              <p14:nvContentPartPr>
                <p14:cNvPr id="40" name="Ink 39">
                  <a:extLst>
                    <a:ext uri="{FF2B5EF4-FFF2-40B4-BE49-F238E27FC236}">
                      <a16:creationId xmlns:a16="http://schemas.microsoft.com/office/drawing/2014/main" id="{8EB0E449-8607-0EBB-A9F9-9A2AB8A98EEC}"/>
                    </a:ext>
                  </a:extLst>
                </p14:cNvPr>
                <p14:cNvContentPartPr/>
                <p14:nvPr/>
              </p14:nvContentPartPr>
              <p14:xfrm>
                <a:off x="6778440" y="3346435"/>
                <a:ext cx="360" cy="1080"/>
              </p14:xfrm>
            </p:contentPart>
          </mc:Choice>
          <mc:Fallback xmlns="">
            <p:pic>
              <p:nvPicPr>
                <p:cNvPr id="40" name="Ink 39">
                  <a:extLst>
                    <a:ext uri="{FF2B5EF4-FFF2-40B4-BE49-F238E27FC236}">
                      <a16:creationId xmlns:a16="http://schemas.microsoft.com/office/drawing/2014/main" id="{8EB0E449-8607-0EBB-A9F9-9A2AB8A98EEC}"/>
                    </a:ext>
                  </a:extLst>
                </p:cNvPr>
                <p:cNvPicPr/>
                <p:nvPr/>
              </p:nvPicPr>
              <p:blipFill>
                <a:blip r:embed="rId15"/>
                <a:stretch>
                  <a:fillRect/>
                </a:stretch>
              </p:blipFill>
              <p:spPr>
                <a:xfrm>
                  <a:off x="6772320" y="3340315"/>
                  <a:ext cx="126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1" name="Ink 40">
                  <a:extLst>
                    <a:ext uri="{FF2B5EF4-FFF2-40B4-BE49-F238E27FC236}">
                      <a16:creationId xmlns:a16="http://schemas.microsoft.com/office/drawing/2014/main" id="{586113AE-EDFE-2D3C-B2E4-7F9D53671BC9}"/>
                    </a:ext>
                  </a:extLst>
                </p14:cNvPr>
                <p14:cNvContentPartPr/>
                <p14:nvPr/>
              </p14:nvContentPartPr>
              <p14:xfrm>
                <a:off x="6778440" y="3335275"/>
                <a:ext cx="360" cy="360"/>
              </p14:xfrm>
            </p:contentPart>
          </mc:Choice>
          <mc:Fallback xmlns="">
            <p:pic>
              <p:nvPicPr>
                <p:cNvPr id="41" name="Ink 40">
                  <a:extLst>
                    <a:ext uri="{FF2B5EF4-FFF2-40B4-BE49-F238E27FC236}">
                      <a16:creationId xmlns:a16="http://schemas.microsoft.com/office/drawing/2014/main" id="{586113AE-EDFE-2D3C-B2E4-7F9D53671BC9}"/>
                    </a:ext>
                  </a:extLst>
                </p:cNvPr>
                <p:cNvPicPr/>
                <p:nvPr/>
              </p:nvPicPr>
              <p:blipFill>
                <a:blip r:embed="rId11"/>
                <a:stretch>
                  <a:fillRect/>
                </a:stretch>
              </p:blipFill>
              <p:spPr>
                <a:xfrm>
                  <a:off x="6772320" y="332915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2" name="Ink 41">
                  <a:extLst>
                    <a:ext uri="{FF2B5EF4-FFF2-40B4-BE49-F238E27FC236}">
                      <a16:creationId xmlns:a16="http://schemas.microsoft.com/office/drawing/2014/main" id="{A7150926-DEFC-CE3C-086E-F96B610CD829}"/>
                    </a:ext>
                  </a:extLst>
                </p14:cNvPr>
                <p14:cNvContentPartPr/>
                <p14:nvPr/>
              </p14:nvContentPartPr>
              <p14:xfrm>
                <a:off x="6778440" y="3327355"/>
                <a:ext cx="360" cy="360"/>
              </p14:xfrm>
            </p:contentPart>
          </mc:Choice>
          <mc:Fallback xmlns="">
            <p:pic>
              <p:nvPicPr>
                <p:cNvPr id="42" name="Ink 41">
                  <a:extLst>
                    <a:ext uri="{FF2B5EF4-FFF2-40B4-BE49-F238E27FC236}">
                      <a16:creationId xmlns:a16="http://schemas.microsoft.com/office/drawing/2014/main" id="{A7150926-DEFC-CE3C-086E-F96B610CD829}"/>
                    </a:ext>
                  </a:extLst>
                </p:cNvPr>
                <p:cNvPicPr/>
                <p:nvPr/>
              </p:nvPicPr>
              <p:blipFill>
                <a:blip r:embed="rId11"/>
                <a:stretch>
                  <a:fillRect/>
                </a:stretch>
              </p:blipFill>
              <p:spPr>
                <a:xfrm>
                  <a:off x="6772320" y="332123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4" name="Ink 43">
                  <a:extLst>
                    <a:ext uri="{FF2B5EF4-FFF2-40B4-BE49-F238E27FC236}">
                      <a16:creationId xmlns:a16="http://schemas.microsoft.com/office/drawing/2014/main" id="{6C24E598-4829-5894-9E4E-837D11D17228}"/>
                    </a:ext>
                  </a:extLst>
                </p14:cNvPr>
                <p14:cNvContentPartPr/>
                <p14:nvPr/>
              </p14:nvContentPartPr>
              <p14:xfrm>
                <a:off x="6778440" y="3315475"/>
                <a:ext cx="360" cy="360"/>
              </p14:xfrm>
            </p:contentPart>
          </mc:Choice>
          <mc:Fallback xmlns="">
            <p:pic>
              <p:nvPicPr>
                <p:cNvPr id="44" name="Ink 43">
                  <a:extLst>
                    <a:ext uri="{FF2B5EF4-FFF2-40B4-BE49-F238E27FC236}">
                      <a16:creationId xmlns:a16="http://schemas.microsoft.com/office/drawing/2014/main" id="{6C24E598-4829-5894-9E4E-837D11D17228}"/>
                    </a:ext>
                  </a:extLst>
                </p:cNvPr>
                <p:cNvPicPr/>
                <p:nvPr/>
              </p:nvPicPr>
              <p:blipFill>
                <a:blip r:embed="rId11"/>
                <a:stretch>
                  <a:fillRect/>
                </a:stretch>
              </p:blipFill>
              <p:spPr>
                <a:xfrm>
                  <a:off x="6772320" y="330935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5" name="Ink 44">
                  <a:extLst>
                    <a:ext uri="{FF2B5EF4-FFF2-40B4-BE49-F238E27FC236}">
                      <a16:creationId xmlns:a16="http://schemas.microsoft.com/office/drawing/2014/main" id="{D372E35B-A79B-A39E-042D-60DB5B7F3762}"/>
                    </a:ext>
                  </a:extLst>
                </p14:cNvPr>
                <p14:cNvContentPartPr/>
                <p14:nvPr/>
              </p14:nvContentPartPr>
              <p14:xfrm>
                <a:off x="6778440" y="3343555"/>
                <a:ext cx="5760" cy="12600"/>
              </p14:xfrm>
            </p:contentPart>
          </mc:Choice>
          <mc:Fallback xmlns="">
            <p:pic>
              <p:nvPicPr>
                <p:cNvPr id="45" name="Ink 44">
                  <a:extLst>
                    <a:ext uri="{FF2B5EF4-FFF2-40B4-BE49-F238E27FC236}">
                      <a16:creationId xmlns:a16="http://schemas.microsoft.com/office/drawing/2014/main" id="{D372E35B-A79B-A39E-042D-60DB5B7F3762}"/>
                    </a:ext>
                  </a:extLst>
                </p:cNvPr>
                <p:cNvPicPr/>
                <p:nvPr/>
              </p:nvPicPr>
              <p:blipFill>
                <a:blip r:embed="rId20"/>
                <a:stretch>
                  <a:fillRect/>
                </a:stretch>
              </p:blipFill>
              <p:spPr>
                <a:xfrm>
                  <a:off x="6772320" y="3337435"/>
                  <a:ext cx="180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0" name="Ink 49">
                  <a:extLst>
                    <a:ext uri="{FF2B5EF4-FFF2-40B4-BE49-F238E27FC236}">
                      <a16:creationId xmlns:a16="http://schemas.microsoft.com/office/drawing/2014/main" id="{FAB60FE7-4302-3324-31ED-C30B97CD1EA0}"/>
                    </a:ext>
                  </a:extLst>
                </p14:cNvPr>
                <p14:cNvContentPartPr/>
                <p14:nvPr/>
              </p14:nvContentPartPr>
              <p14:xfrm>
                <a:off x="6775200" y="3366955"/>
                <a:ext cx="11520" cy="19440"/>
              </p14:xfrm>
            </p:contentPart>
          </mc:Choice>
          <mc:Fallback xmlns="">
            <p:pic>
              <p:nvPicPr>
                <p:cNvPr id="50" name="Ink 49">
                  <a:extLst>
                    <a:ext uri="{FF2B5EF4-FFF2-40B4-BE49-F238E27FC236}">
                      <a16:creationId xmlns:a16="http://schemas.microsoft.com/office/drawing/2014/main" id="{FAB60FE7-4302-3324-31ED-C30B97CD1EA0}"/>
                    </a:ext>
                  </a:extLst>
                </p:cNvPr>
                <p:cNvPicPr/>
                <p:nvPr/>
              </p:nvPicPr>
              <p:blipFill>
                <a:blip r:embed="rId22"/>
                <a:stretch>
                  <a:fillRect/>
                </a:stretch>
              </p:blipFill>
              <p:spPr>
                <a:xfrm>
                  <a:off x="6769080" y="3360835"/>
                  <a:ext cx="237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5" name="Ink 54">
                  <a:extLst>
                    <a:ext uri="{FF2B5EF4-FFF2-40B4-BE49-F238E27FC236}">
                      <a16:creationId xmlns:a16="http://schemas.microsoft.com/office/drawing/2014/main" id="{4C95C4B7-AAC0-5661-4C0A-59BDC1F8F4CD}"/>
                    </a:ext>
                  </a:extLst>
                </p14:cNvPr>
                <p14:cNvContentPartPr/>
                <p14:nvPr/>
              </p14:nvContentPartPr>
              <p14:xfrm>
                <a:off x="6762319" y="3331185"/>
                <a:ext cx="13680" cy="43200"/>
              </p14:xfrm>
            </p:contentPart>
          </mc:Choice>
          <mc:Fallback xmlns="">
            <p:pic>
              <p:nvPicPr>
                <p:cNvPr id="55" name="Ink 54">
                  <a:extLst>
                    <a:ext uri="{FF2B5EF4-FFF2-40B4-BE49-F238E27FC236}">
                      <a16:creationId xmlns:a16="http://schemas.microsoft.com/office/drawing/2014/main" id="{4C95C4B7-AAC0-5661-4C0A-59BDC1F8F4CD}"/>
                    </a:ext>
                  </a:extLst>
                </p:cNvPr>
                <p:cNvPicPr/>
                <p:nvPr/>
              </p:nvPicPr>
              <p:blipFill>
                <a:blip r:embed="rId24"/>
                <a:stretch>
                  <a:fillRect/>
                </a:stretch>
              </p:blipFill>
              <p:spPr>
                <a:xfrm>
                  <a:off x="6756199" y="3325065"/>
                  <a:ext cx="259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7" name="Ink 56">
                  <a:extLst>
                    <a:ext uri="{FF2B5EF4-FFF2-40B4-BE49-F238E27FC236}">
                      <a16:creationId xmlns:a16="http://schemas.microsoft.com/office/drawing/2014/main" id="{2F26C5FB-EC70-E58F-5CB5-F1E327268987}"/>
                    </a:ext>
                  </a:extLst>
                </p14:cNvPr>
                <p14:cNvContentPartPr/>
                <p14:nvPr/>
              </p14:nvContentPartPr>
              <p14:xfrm>
                <a:off x="6755479" y="3366825"/>
                <a:ext cx="360" cy="360"/>
              </p14:xfrm>
            </p:contentPart>
          </mc:Choice>
          <mc:Fallback xmlns="">
            <p:pic>
              <p:nvPicPr>
                <p:cNvPr id="57" name="Ink 56">
                  <a:extLst>
                    <a:ext uri="{FF2B5EF4-FFF2-40B4-BE49-F238E27FC236}">
                      <a16:creationId xmlns:a16="http://schemas.microsoft.com/office/drawing/2014/main" id="{2F26C5FB-EC70-E58F-5CB5-F1E327268987}"/>
                    </a:ext>
                  </a:extLst>
                </p:cNvPr>
                <p:cNvPicPr/>
                <p:nvPr/>
              </p:nvPicPr>
              <p:blipFill>
                <a:blip r:embed="rId11"/>
                <a:stretch>
                  <a:fillRect/>
                </a:stretch>
              </p:blipFill>
              <p:spPr>
                <a:xfrm>
                  <a:off x="6749359" y="3360705"/>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59" name="Ink 58">
                <a:extLst>
                  <a:ext uri="{FF2B5EF4-FFF2-40B4-BE49-F238E27FC236}">
                    <a16:creationId xmlns:a16="http://schemas.microsoft.com/office/drawing/2014/main" id="{F56FF5CA-F43E-B92C-BFAD-7BAA25AFD853}"/>
                  </a:ext>
                </a:extLst>
              </p14:cNvPr>
              <p14:cNvContentPartPr/>
              <p14:nvPr/>
            </p14:nvContentPartPr>
            <p14:xfrm>
              <a:off x="6748639" y="2625945"/>
              <a:ext cx="31680" cy="54000"/>
            </p14:xfrm>
          </p:contentPart>
        </mc:Choice>
        <mc:Fallback xmlns="">
          <p:pic>
            <p:nvPicPr>
              <p:cNvPr id="59" name="Ink 58">
                <a:extLst>
                  <a:ext uri="{FF2B5EF4-FFF2-40B4-BE49-F238E27FC236}">
                    <a16:creationId xmlns:a16="http://schemas.microsoft.com/office/drawing/2014/main" id="{F56FF5CA-F43E-B92C-BFAD-7BAA25AFD853}"/>
                  </a:ext>
                </a:extLst>
              </p:cNvPr>
              <p:cNvPicPr/>
              <p:nvPr/>
            </p:nvPicPr>
            <p:blipFill>
              <a:blip r:embed="rId27"/>
              <a:stretch>
                <a:fillRect/>
              </a:stretch>
            </p:blipFill>
            <p:spPr>
              <a:xfrm>
                <a:off x="6742519" y="2619825"/>
                <a:ext cx="439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1" name="Ink 60">
                <a:extLst>
                  <a:ext uri="{FF2B5EF4-FFF2-40B4-BE49-F238E27FC236}">
                    <a16:creationId xmlns:a16="http://schemas.microsoft.com/office/drawing/2014/main" id="{FB342227-6011-C7BB-022C-C86CB480875B}"/>
                  </a:ext>
                </a:extLst>
              </p14:cNvPr>
              <p14:cNvContentPartPr/>
              <p14:nvPr/>
            </p14:nvContentPartPr>
            <p14:xfrm>
              <a:off x="6750852" y="2670876"/>
              <a:ext cx="16920" cy="2160"/>
            </p14:xfrm>
          </p:contentPart>
        </mc:Choice>
        <mc:Fallback xmlns="">
          <p:pic>
            <p:nvPicPr>
              <p:cNvPr id="61" name="Ink 60">
                <a:extLst>
                  <a:ext uri="{FF2B5EF4-FFF2-40B4-BE49-F238E27FC236}">
                    <a16:creationId xmlns:a16="http://schemas.microsoft.com/office/drawing/2014/main" id="{FB342227-6011-C7BB-022C-C86CB480875B}"/>
                  </a:ext>
                </a:extLst>
              </p:cNvPr>
              <p:cNvPicPr/>
              <p:nvPr/>
            </p:nvPicPr>
            <p:blipFill>
              <a:blip r:embed="rId29"/>
              <a:stretch>
                <a:fillRect/>
              </a:stretch>
            </p:blipFill>
            <p:spPr>
              <a:xfrm>
                <a:off x="6744732" y="2664756"/>
                <a:ext cx="29160" cy="14400"/>
              </a:xfrm>
              <a:prstGeom prst="rect">
                <a:avLst/>
              </a:prstGeom>
            </p:spPr>
          </p:pic>
        </mc:Fallback>
      </mc:AlternateContent>
      <p:grpSp>
        <p:nvGrpSpPr>
          <p:cNvPr id="72" name="Group 71">
            <a:extLst>
              <a:ext uri="{FF2B5EF4-FFF2-40B4-BE49-F238E27FC236}">
                <a16:creationId xmlns:a16="http://schemas.microsoft.com/office/drawing/2014/main" id="{D71045B7-2EB6-92F7-DAD6-71E99B996161}"/>
              </a:ext>
            </a:extLst>
          </p:cNvPr>
          <p:cNvGrpSpPr/>
          <p:nvPr/>
        </p:nvGrpSpPr>
        <p:grpSpPr>
          <a:xfrm>
            <a:off x="6753661" y="3384360"/>
            <a:ext cx="5400" cy="5400"/>
            <a:chOff x="6753661" y="3384360"/>
            <a:chExt cx="5400" cy="5400"/>
          </a:xfrm>
        </p:grpSpPr>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64" name="Ink 63">
                  <a:extLst>
                    <a:ext uri="{FF2B5EF4-FFF2-40B4-BE49-F238E27FC236}">
                      <a16:creationId xmlns:a16="http://schemas.microsoft.com/office/drawing/2014/main" id="{4BC3B516-1170-4008-FE6C-7D257C190E2C}"/>
                    </a:ext>
                  </a:extLst>
                </p14:cNvPr>
                <p14:cNvContentPartPr/>
                <p14:nvPr/>
              </p14:nvContentPartPr>
              <p14:xfrm>
                <a:off x="6756181" y="3384360"/>
                <a:ext cx="360" cy="360"/>
              </p14:xfrm>
            </p:contentPart>
          </mc:Choice>
          <mc:Fallback xmlns="">
            <p:pic>
              <p:nvPicPr>
                <p:cNvPr id="64" name="Ink 63">
                  <a:extLst>
                    <a:ext uri="{FF2B5EF4-FFF2-40B4-BE49-F238E27FC236}">
                      <a16:creationId xmlns:a16="http://schemas.microsoft.com/office/drawing/2014/main" id="{4BC3B516-1170-4008-FE6C-7D257C190E2C}"/>
                    </a:ext>
                  </a:extLst>
                </p:cNvPr>
                <p:cNvPicPr/>
                <p:nvPr/>
              </p:nvPicPr>
              <p:blipFill>
                <a:blip r:embed="rId31"/>
                <a:stretch>
                  <a:fillRect/>
                </a:stretch>
              </p:blipFill>
              <p:spPr>
                <a:xfrm>
                  <a:off x="6751861" y="3357720"/>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65" name="Ink 64">
                  <a:extLst>
                    <a:ext uri="{FF2B5EF4-FFF2-40B4-BE49-F238E27FC236}">
                      <a16:creationId xmlns:a16="http://schemas.microsoft.com/office/drawing/2014/main" id="{4D53C225-585F-9D1C-5742-24B419E2B2FC}"/>
                    </a:ext>
                  </a:extLst>
                </p14:cNvPr>
                <p14:cNvContentPartPr/>
                <p14:nvPr/>
              </p14:nvContentPartPr>
              <p14:xfrm>
                <a:off x="6758701" y="3389400"/>
                <a:ext cx="360" cy="360"/>
              </p14:xfrm>
            </p:contentPart>
          </mc:Choice>
          <mc:Fallback xmlns="">
            <p:pic>
              <p:nvPicPr>
                <p:cNvPr id="65" name="Ink 64">
                  <a:extLst>
                    <a:ext uri="{FF2B5EF4-FFF2-40B4-BE49-F238E27FC236}">
                      <a16:creationId xmlns:a16="http://schemas.microsoft.com/office/drawing/2014/main" id="{4D53C225-585F-9D1C-5742-24B419E2B2FC}"/>
                    </a:ext>
                  </a:extLst>
                </p:cNvPr>
                <p:cNvPicPr/>
                <p:nvPr/>
              </p:nvPicPr>
              <p:blipFill>
                <a:blip r:embed="rId31"/>
                <a:stretch>
                  <a:fillRect/>
                </a:stretch>
              </p:blipFill>
              <p:spPr>
                <a:xfrm>
                  <a:off x="6754381" y="3362760"/>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67" name="Ink 66">
                  <a:extLst>
                    <a:ext uri="{FF2B5EF4-FFF2-40B4-BE49-F238E27FC236}">
                      <a16:creationId xmlns:a16="http://schemas.microsoft.com/office/drawing/2014/main" id="{3D4266B1-30EF-5D90-4424-405FB50041C2}"/>
                    </a:ext>
                  </a:extLst>
                </p14:cNvPr>
                <p14:cNvContentPartPr/>
                <p14:nvPr/>
              </p14:nvContentPartPr>
              <p14:xfrm>
                <a:off x="6753661" y="3384360"/>
                <a:ext cx="360" cy="360"/>
              </p14:xfrm>
            </p:contentPart>
          </mc:Choice>
          <mc:Fallback xmlns="">
            <p:pic>
              <p:nvPicPr>
                <p:cNvPr id="67" name="Ink 66">
                  <a:extLst>
                    <a:ext uri="{FF2B5EF4-FFF2-40B4-BE49-F238E27FC236}">
                      <a16:creationId xmlns:a16="http://schemas.microsoft.com/office/drawing/2014/main" id="{3D4266B1-30EF-5D90-4424-405FB50041C2}"/>
                    </a:ext>
                  </a:extLst>
                </p:cNvPr>
                <p:cNvPicPr/>
                <p:nvPr/>
              </p:nvPicPr>
              <p:blipFill>
                <a:blip r:embed="rId34"/>
                <a:stretch>
                  <a:fillRect/>
                </a:stretch>
              </p:blipFill>
              <p:spPr>
                <a:xfrm>
                  <a:off x="6749341" y="3357720"/>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5">
              <p14:nvContentPartPr>
                <p14:cNvPr id="69" name="Ink 68">
                  <a:extLst>
                    <a:ext uri="{FF2B5EF4-FFF2-40B4-BE49-F238E27FC236}">
                      <a16:creationId xmlns:a16="http://schemas.microsoft.com/office/drawing/2014/main" id="{DE5CC688-50D6-9BC7-858A-C74B90E343B0}"/>
                    </a:ext>
                  </a:extLst>
                </p14:cNvPr>
                <p14:cNvContentPartPr/>
                <p14:nvPr/>
              </p14:nvContentPartPr>
              <p14:xfrm>
                <a:off x="6758701" y="3389400"/>
                <a:ext cx="360" cy="360"/>
              </p14:xfrm>
            </p:contentPart>
          </mc:Choice>
          <mc:Fallback xmlns="">
            <p:pic>
              <p:nvPicPr>
                <p:cNvPr id="69" name="Ink 68">
                  <a:extLst>
                    <a:ext uri="{FF2B5EF4-FFF2-40B4-BE49-F238E27FC236}">
                      <a16:creationId xmlns:a16="http://schemas.microsoft.com/office/drawing/2014/main" id="{DE5CC688-50D6-9BC7-858A-C74B90E343B0}"/>
                    </a:ext>
                  </a:extLst>
                </p:cNvPr>
                <p:cNvPicPr/>
                <p:nvPr/>
              </p:nvPicPr>
              <p:blipFill>
                <a:blip r:embed="rId31"/>
                <a:stretch>
                  <a:fillRect/>
                </a:stretch>
              </p:blipFill>
              <p:spPr>
                <a:xfrm>
                  <a:off x="6754381" y="3362760"/>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6">
              <p14:nvContentPartPr>
                <p14:cNvPr id="71" name="Ink 70">
                  <a:extLst>
                    <a:ext uri="{FF2B5EF4-FFF2-40B4-BE49-F238E27FC236}">
                      <a16:creationId xmlns:a16="http://schemas.microsoft.com/office/drawing/2014/main" id="{BCDA64CD-847F-BBCC-2F68-362B0D5858E4}"/>
                    </a:ext>
                  </a:extLst>
                </p14:cNvPr>
                <p14:cNvContentPartPr/>
                <p14:nvPr/>
              </p14:nvContentPartPr>
              <p14:xfrm>
                <a:off x="6756181" y="3384360"/>
                <a:ext cx="360" cy="360"/>
              </p14:xfrm>
            </p:contentPart>
          </mc:Choice>
          <mc:Fallback xmlns="">
            <p:pic>
              <p:nvPicPr>
                <p:cNvPr id="71" name="Ink 70">
                  <a:extLst>
                    <a:ext uri="{FF2B5EF4-FFF2-40B4-BE49-F238E27FC236}">
                      <a16:creationId xmlns:a16="http://schemas.microsoft.com/office/drawing/2014/main" id="{BCDA64CD-847F-BBCC-2F68-362B0D5858E4}"/>
                    </a:ext>
                  </a:extLst>
                </p:cNvPr>
                <p:cNvPicPr/>
                <p:nvPr/>
              </p:nvPicPr>
              <p:blipFill>
                <a:blip r:embed="rId31"/>
                <a:stretch>
                  <a:fillRect/>
                </a:stretch>
              </p:blipFill>
              <p:spPr>
                <a:xfrm>
                  <a:off x="6751861" y="3357720"/>
                  <a:ext cx="9000" cy="54000"/>
                </a:xfrm>
                <a:prstGeom prst="rect">
                  <a:avLst/>
                </a:prstGeom>
              </p:spPr>
            </p:pic>
          </mc:Fallback>
        </mc:AlternateContent>
      </p:grpSp>
    </p:spTree>
    <p:extLst>
      <p:ext uri="{BB962C8B-B14F-4D97-AF65-F5344CB8AC3E}">
        <p14:creationId xmlns:p14="http://schemas.microsoft.com/office/powerpoint/2010/main" val="2866451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a:xfrm>
            <a:off x="359023" y="143180"/>
            <a:ext cx="11306175" cy="443198"/>
          </a:xfrm>
        </p:spPr>
        <p:txBody>
          <a:bodyPr/>
          <a:lstStyle/>
          <a:p>
            <a:r>
              <a:rPr lang="en-GB" i="0" u="none" strike="noStrike" dirty="0">
                <a:solidFill>
                  <a:srgbClr val="15375E"/>
                </a:solidFill>
                <a:effectLst/>
                <a:latin typeface="+mj-lt"/>
              </a:rPr>
              <a:t>O</a:t>
            </a:r>
            <a:r>
              <a:rPr lang="en-US" i="0" u="none" strike="noStrike" dirty="0" err="1">
                <a:solidFill>
                  <a:srgbClr val="15375E"/>
                </a:solidFill>
                <a:effectLst/>
                <a:latin typeface="+mj-lt"/>
              </a:rPr>
              <a:t>ptimisation</a:t>
            </a:r>
            <a:r>
              <a:rPr lang="en-US" i="0" u="none" strike="noStrike" dirty="0">
                <a:solidFill>
                  <a:srgbClr val="15375E"/>
                </a:solidFill>
                <a:effectLst/>
                <a:latin typeface="+mj-lt"/>
              </a:rPr>
              <a:t> Pathway for Patients with High Cardiovascular Risk – Primary Prevention</a:t>
            </a:r>
            <a:r>
              <a:rPr lang="en-US" i="0" u="none" strike="noStrike" baseline="30000" dirty="0">
                <a:solidFill>
                  <a:srgbClr val="15375E"/>
                </a:solidFill>
                <a:effectLst/>
                <a:latin typeface="+mj-lt"/>
              </a:rPr>
              <a:t>1,2</a:t>
            </a:r>
            <a:endParaRPr lang="en-US" baseline="30000" dirty="0">
              <a:solidFill>
                <a:srgbClr val="15375E"/>
              </a:solidFill>
              <a:latin typeface="+mj-lt"/>
            </a:endParaRPr>
          </a:p>
        </p:txBody>
      </p:sp>
      <p:sp>
        <p:nvSpPr>
          <p:cNvPr id="8" name="TextBox 11">
            <a:extLst>
              <a:ext uri="{FF2B5EF4-FFF2-40B4-BE49-F238E27FC236}">
                <a16:creationId xmlns:a16="http://schemas.microsoft.com/office/drawing/2014/main" id="{DEECABF4-0935-ABB7-2A7C-CD72BC1C4B07}"/>
              </a:ext>
            </a:extLst>
          </p:cNvPr>
          <p:cNvSpPr txBox="1"/>
          <p:nvPr/>
        </p:nvSpPr>
        <p:spPr>
          <a:xfrm>
            <a:off x="8917497" y="1198530"/>
            <a:ext cx="2999812" cy="1169551"/>
          </a:xfrm>
          <a:prstGeom prst="rect">
            <a:avLst/>
          </a:prstGeom>
          <a:solidFill>
            <a:schemeClr val="accent5">
              <a:lumMod val="20000"/>
              <a:lumOff val="80000"/>
            </a:schemeClr>
          </a:solidFill>
          <a:ln>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a:latin typeface="Calibri" panose="020F0502020204030204" pitchFamily="34" charset="0"/>
                <a:cs typeface="Calibri" panose="020F0502020204030204" pitchFamily="34" charset="0"/>
              </a:rPr>
              <a:t>Primary prevention should be offered to all patients with a </a:t>
            </a:r>
            <a:r>
              <a:rPr lang="en-GB" sz="1400" b="1" dirty="0" err="1">
                <a:latin typeface="Calibri" panose="020F0502020204030204" pitchFamily="34" charset="0"/>
                <a:cs typeface="Calibri" panose="020F0502020204030204" pitchFamily="34" charset="0"/>
              </a:rPr>
              <a:t>QRisk</a:t>
            </a:r>
            <a:r>
              <a:rPr lang="en-GB" sz="1400" b="1" dirty="0">
                <a:latin typeface="Calibri" panose="020F0502020204030204" pitchFamily="34" charset="0"/>
                <a:cs typeface="Calibri" panose="020F0502020204030204" pitchFamily="34" charset="0"/>
              </a:rPr>
              <a:t>  ≥ 10% </a:t>
            </a:r>
          </a:p>
          <a:p>
            <a:pPr algn="ctr"/>
            <a:r>
              <a:rPr lang="en-GB" sz="1400" b="1" dirty="0">
                <a:latin typeface="Calibri" panose="020F0502020204030204" pitchFamily="34" charset="0"/>
                <a:cs typeface="Calibri" panose="020F0502020204030204" pitchFamily="34" charset="0"/>
              </a:rPr>
              <a:t>after addressing lifestyle modification</a:t>
            </a:r>
          </a:p>
          <a:p>
            <a:pPr algn="ctr"/>
            <a:r>
              <a:rPr lang="en-GB" sz="1400" b="1" dirty="0">
                <a:latin typeface="Calibri" panose="020F0502020204030204" pitchFamily="34" charset="0"/>
                <a:cs typeface="Calibri" panose="020F0502020204030204" pitchFamily="34" charset="0"/>
              </a:rPr>
              <a:t>(It may also be considered in individuals with </a:t>
            </a:r>
            <a:r>
              <a:rPr lang="en-GB" sz="1400" b="1" dirty="0" err="1">
                <a:latin typeface="Calibri" panose="020F0502020204030204" pitchFamily="34" charset="0"/>
                <a:cs typeface="Calibri" panose="020F0502020204030204" pitchFamily="34" charset="0"/>
              </a:rPr>
              <a:t>QRIsk</a:t>
            </a:r>
            <a:r>
              <a:rPr lang="en-GB" sz="1400" b="1" dirty="0">
                <a:latin typeface="Calibri" panose="020F0502020204030204" pitchFamily="34" charset="0"/>
                <a:cs typeface="Calibri" panose="020F0502020204030204" pitchFamily="34" charset="0"/>
              </a:rPr>
              <a:t>  &lt; 10% )</a:t>
            </a:r>
            <a:r>
              <a:rPr lang="en-GB" sz="1400" b="1" baseline="30000" dirty="0">
                <a:latin typeface="Calibri" panose="020F0502020204030204" pitchFamily="34" charset="0"/>
                <a:cs typeface="Calibri" panose="020F0502020204030204" pitchFamily="34" charset="0"/>
              </a:rPr>
              <a:t>1</a:t>
            </a:r>
          </a:p>
        </p:txBody>
      </p:sp>
      <p:sp>
        <p:nvSpPr>
          <p:cNvPr id="12" name="TextBox 1">
            <a:extLst>
              <a:ext uri="{FF2B5EF4-FFF2-40B4-BE49-F238E27FC236}">
                <a16:creationId xmlns:a16="http://schemas.microsoft.com/office/drawing/2014/main" id="{44179E67-465B-2979-1FFA-8339FB14B733}"/>
              </a:ext>
            </a:extLst>
          </p:cNvPr>
          <p:cNvSpPr txBox="1"/>
          <p:nvPr/>
        </p:nvSpPr>
        <p:spPr>
          <a:xfrm>
            <a:off x="8917497" y="3620449"/>
            <a:ext cx="2999812" cy="2308324"/>
          </a:xfrm>
          <a:prstGeom prst="rect">
            <a:avLst/>
          </a:prstGeom>
          <a:solidFill>
            <a:schemeClr val="bg1"/>
          </a:solidFill>
          <a:ln>
            <a:solidFill>
              <a:srgbClr val="15375D"/>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eriod"/>
            </a:pPr>
            <a:r>
              <a:rPr lang="en-GB" sz="1200" b="1" dirty="0">
                <a:solidFill>
                  <a:srgbClr val="15375E"/>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NICE NG238: Cardiovascular disease: risk assessment and reduction, including lipid modification </a:t>
            </a:r>
            <a:endParaRPr lang="en-GB" sz="1200" b="1" dirty="0">
              <a:solidFill>
                <a:srgbClr val="15375E"/>
              </a:solidFill>
              <a:latin typeface="Calibri" panose="020F0502020204030204" pitchFamily="34" charset="0"/>
              <a:cs typeface="Calibri" panose="020F0502020204030204" pitchFamily="34" charset="0"/>
            </a:endParaRPr>
          </a:p>
          <a:p>
            <a:pPr marL="342900" indent="-342900">
              <a:buFont typeface="+mj-lt"/>
              <a:buAutoNum type="arabicPeriod"/>
            </a:pPr>
            <a:r>
              <a:rPr lang="en-GB" sz="1200" dirty="0">
                <a:latin typeface="Calibri" panose="020F0502020204030204" pitchFamily="34" charset="0"/>
                <a:cs typeface="Calibri" panose="020F0502020204030204" pitchFamily="34" charset="0"/>
              </a:rPr>
              <a:t>High cardiovascular risk:</a:t>
            </a:r>
            <a:r>
              <a:rPr lang="en-US" sz="1200" dirty="0">
                <a:latin typeface="Calibri" panose="020F0502020204030204" pitchFamily="34" charset="0"/>
                <a:cs typeface="Calibri" panose="020F0502020204030204" pitchFamily="34" charset="0"/>
              </a:rPr>
              <a:t>​</a:t>
            </a:r>
          </a:p>
          <a:p>
            <a:pPr lvl="1">
              <a:buChar char="•"/>
            </a:pPr>
            <a:r>
              <a:rPr lang="en-GB" sz="1200" dirty="0" err="1">
                <a:latin typeface="Calibri" panose="020F0502020204030204" pitchFamily="34" charset="0"/>
                <a:cs typeface="Calibri" panose="020F0502020204030204" pitchFamily="34" charset="0"/>
              </a:rPr>
              <a:t>QRisk</a:t>
            </a:r>
            <a:r>
              <a:rPr lang="en-GB" sz="1200" dirty="0">
                <a:latin typeface="Calibri" panose="020F0502020204030204" pitchFamily="34" charset="0"/>
                <a:cs typeface="Calibri" panose="020F0502020204030204" pitchFamily="34" charset="0"/>
              </a:rPr>
              <a:t> &gt;10% in ten years</a:t>
            </a:r>
            <a:r>
              <a:rPr lang="en-US" sz="1200" dirty="0">
                <a:latin typeface="Calibri" panose="020F0502020204030204" pitchFamily="34" charset="0"/>
                <a:cs typeface="Calibri" panose="020F0502020204030204" pitchFamily="34" charset="0"/>
              </a:rPr>
              <a:t>​</a:t>
            </a:r>
          </a:p>
          <a:p>
            <a:pPr lvl="1">
              <a:buChar char="•"/>
            </a:pPr>
            <a:r>
              <a:rPr lang="en-GB" sz="1200" dirty="0">
                <a:latin typeface="Calibri" panose="020F0502020204030204" pitchFamily="34" charset="0"/>
                <a:cs typeface="Calibri" panose="020F0502020204030204" pitchFamily="34" charset="0"/>
              </a:rPr>
              <a:t>CKD 3-5</a:t>
            </a:r>
            <a:r>
              <a:rPr lang="en-US" sz="1200" dirty="0">
                <a:latin typeface="Calibri" panose="020F0502020204030204" pitchFamily="34" charset="0"/>
                <a:cs typeface="Calibri" panose="020F0502020204030204" pitchFamily="34" charset="0"/>
              </a:rPr>
              <a:t>​</a:t>
            </a:r>
          </a:p>
          <a:p>
            <a:pPr lvl="1">
              <a:buChar char="•"/>
            </a:pPr>
            <a:r>
              <a:rPr lang="en-GB" sz="1200" dirty="0">
                <a:latin typeface="Calibri" panose="020F0502020204030204" pitchFamily="34" charset="0"/>
                <a:cs typeface="Calibri" panose="020F0502020204030204" pitchFamily="34" charset="0"/>
              </a:rPr>
              <a:t>Type 1 Diabetes for &gt;10 years or over age 40</a:t>
            </a:r>
          </a:p>
          <a:p>
            <a:pPr marL="342900" indent="-342900">
              <a:buAutoNum type="arabicPeriod" startAt="3"/>
            </a:pPr>
            <a:r>
              <a:rPr lang="en-GB" sz="1200" dirty="0">
                <a:solidFill>
                  <a:prstClr val="black"/>
                </a:solidFill>
                <a:latin typeface="Calibri" panose="020F0502020204030204" pitchFamily="34" charset="0"/>
                <a:cs typeface="Calibri" panose="020F0502020204030204" pitchFamily="34" charset="0"/>
              </a:rPr>
              <a:t>See </a:t>
            </a:r>
            <a:r>
              <a:rPr lang="en-GB" sz="1200" b="1" dirty="0">
                <a:solidFill>
                  <a:srgbClr val="15375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statin intensity table</a:t>
            </a:r>
            <a:r>
              <a:rPr lang="en-GB" sz="1200" dirty="0">
                <a:solidFill>
                  <a:srgbClr val="15375E"/>
                </a:solidFill>
                <a:latin typeface="Calibri" panose="020F0502020204030204" pitchFamily="34" charset="0"/>
                <a:cs typeface="Calibri" panose="020F0502020204030204" pitchFamily="34" charset="0"/>
              </a:rPr>
              <a:t>. </a:t>
            </a:r>
          </a:p>
          <a:p>
            <a:pPr marL="342900" indent="-342900">
              <a:buAutoNum type="arabicPeriod" startAt="3"/>
            </a:pPr>
            <a:r>
              <a:rPr lang="en-GB" sz="1200" u="none" strike="noStrike" dirty="0">
                <a:solidFill>
                  <a:srgbClr val="000000"/>
                </a:solidFill>
                <a:effectLst/>
                <a:latin typeface="Calibri" panose="020F0502020204030204" pitchFamily="34" charset="0"/>
                <a:cs typeface="Calibri" panose="020F0502020204030204" pitchFamily="34" charset="0"/>
              </a:rPr>
              <a:t>Use shared-decision making and incorporate patient preference in treatment and care decisions</a:t>
            </a:r>
            <a:r>
              <a:rPr lang="en-GB" sz="1200" dirty="0">
                <a:solidFill>
                  <a:srgbClr val="000000"/>
                </a:solidFill>
                <a:latin typeface="Calibri" panose="020F0502020204030204" pitchFamily="34" charset="0"/>
                <a:cs typeface="Calibri" panose="020F0502020204030204" pitchFamily="34" charset="0"/>
              </a:rPr>
              <a:t>.</a:t>
            </a:r>
          </a:p>
        </p:txBody>
      </p:sp>
      <p:sp>
        <p:nvSpPr>
          <p:cNvPr id="13" name="TextBox 57">
            <a:extLst>
              <a:ext uri="{FF2B5EF4-FFF2-40B4-BE49-F238E27FC236}">
                <a16:creationId xmlns:a16="http://schemas.microsoft.com/office/drawing/2014/main" id="{81DFD136-E479-4335-AF28-48F9D93ACD82}"/>
              </a:ext>
            </a:extLst>
          </p:cNvPr>
          <p:cNvSpPr txBox="1"/>
          <p:nvPr/>
        </p:nvSpPr>
        <p:spPr>
          <a:xfrm>
            <a:off x="359023" y="1199982"/>
            <a:ext cx="8237546" cy="276999"/>
          </a:xfrm>
          <a:prstGeom prst="rect">
            <a:avLst/>
          </a:prstGeom>
          <a:solidFill>
            <a:srgbClr val="A3CD38">
              <a:alpha val="40000"/>
            </a:srgbClr>
          </a:solidFill>
          <a:ln>
            <a:solidFill>
              <a:schemeClr val="tx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t>Review and re-enforce lifestyle and diet measures  </a:t>
            </a:r>
          </a:p>
        </p:txBody>
      </p:sp>
      <p:sp>
        <p:nvSpPr>
          <p:cNvPr id="2" name="TextBox 31">
            <a:extLst>
              <a:ext uri="{FF2B5EF4-FFF2-40B4-BE49-F238E27FC236}">
                <a16:creationId xmlns:a16="http://schemas.microsoft.com/office/drawing/2014/main" id="{B07EA9AC-EB5D-41CF-A96C-8CDEC92C8D78}"/>
              </a:ext>
            </a:extLst>
          </p:cNvPr>
          <p:cNvSpPr txBox="1"/>
          <p:nvPr/>
        </p:nvSpPr>
        <p:spPr>
          <a:xfrm>
            <a:off x="359023" y="1530003"/>
            <a:ext cx="8237546" cy="276999"/>
          </a:xfrm>
          <a:prstGeom prst="rect">
            <a:avLst/>
          </a:prstGeom>
          <a:noFill/>
          <a:ln>
            <a:solidFill>
              <a:srgbClr val="15375D"/>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Calibri" panose="020F0502020204030204" pitchFamily="34" charset="0"/>
                <a:cs typeface="Calibri" panose="020F0502020204030204" pitchFamily="34" charset="0"/>
              </a:rPr>
              <a:t>Is patient on high intensity statin? (atorvastatin 20mg or equivalent)</a:t>
            </a:r>
          </a:p>
        </p:txBody>
      </p:sp>
      <p:sp>
        <p:nvSpPr>
          <p:cNvPr id="3" name="TextBox 33">
            <a:extLst>
              <a:ext uri="{FF2B5EF4-FFF2-40B4-BE49-F238E27FC236}">
                <a16:creationId xmlns:a16="http://schemas.microsoft.com/office/drawing/2014/main" id="{119B0418-B8B1-4FA4-A92C-8A074DE0049D}"/>
              </a:ext>
            </a:extLst>
          </p:cNvPr>
          <p:cNvSpPr txBox="1"/>
          <p:nvPr/>
        </p:nvSpPr>
        <p:spPr>
          <a:xfrm>
            <a:off x="2462430" y="2148029"/>
            <a:ext cx="6134139" cy="276999"/>
          </a:xfrm>
          <a:prstGeom prst="rect">
            <a:avLst/>
          </a:prstGeom>
          <a:noFill/>
          <a:ln>
            <a:solidFill>
              <a:srgbClr val="15375D"/>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Calibri" panose="020F0502020204030204" pitchFamily="34" charset="0"/>
                <a:cs typeface="Calibri" panose="020F0502020204030204" pitchFamily="34" charset="0"/>
              </a:rPr>
              <a:t>Initiate atorvastatin 20mg/day</a:t>
            </a:r>
            <a:r>
              <a:rPr lang="en-GB" sz="1200" baseline="30000" dirty="0">
                <a:latin typeface="Calibri" panose="020F0502020204030204" pitchFamily="34" charset="0"/>
                <a:cs typeface="Calibri" panose="020F0502020204030204" pitchFamily="34" charset="0"/>
              </a:rPr>
              <a:t>3,4</a:t>
            </a:r>
          </a:p>
        </p:txBody>
      </p:sp>
      <p:sp>
        <p:nvSpPr>
          <p:cNvPr id="17" name="TextBox 34">
            <a:extLst>
              <a:ext uri="{FF2B5EF4-FFF2-40B4-BE49-F238E27FC236}">
                <a16:creationId xmlns:a16="http://schemas.microsoft.com/office/drawing/2014/main" id="{8ED1E8E2-C4A9-4CD9-BF98-F18561A808C4}"/>
              </a:ext>
            </a:extLst>
          </p:cNvPr>
          <p:cNvSpPr txBox="1"/>
          <p:nvPr/>
        </p:nvSpPr>
        <p:spPr>
          <a:xfrm>
            <a:off x="405008" y="2769688"/>
            <a:ext cx="6123067" cy="276999"/>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Calibri" panose="020F0502020204030204" pitchFamily="34" charset="0"/>
                <a:cs typeface="Calibri" panose="020F0502020204030204" pitchFamily="34" charset="0"/>
              </a:rPr>
              <a:t>After 3 months - has non-HDL-C reduced by 40% or more from baseline?</a:t>
            </a:r>
            <a:r>
              <a:rPr lang="en-GB" sz="1200" baseline="30000" dirty="0">
                <a:latin typeface="Calibri" panose="020F0502020204030204" pitchFamily="34" charset="0"/>
                <a:cs typeface="Calibri" panose="020F0502020204030204" pitchFamily="34" charset="0"/>
              </a:rPr>
              <a:t>1</a:t>
            </a:r>
            <a:r>
              <a:rPr lang="en-GB" sz="1200" dirty="0">
                <a:latin typeface="Calibri" panose="020F0502020204030204" pitchFamily="34" charset="0"/>
                <a:cs typeface="Calibri" panose="020F0502020204030204" pitchFamily="34" charset="0"/>
              </a:rPr>
              <a:t> </a:t>
            </a:r>
          </a:p>
        </p:txBody>
      </p:sp>
      <p:sp>
        <p:nvSpPr>
          <p:cNvPr id="18" name="TextBox 12">
            <a:extLst>
              <a:ext uri="{FF2B5EF4-FFF2-40B4-BE49-F238E27FC236}">
                <a16:creationId xmlns:a16="http://schemas.microsoft.com/office/drawing/2014/main" id="{7D7C61DB-307D-F701-56F4-7D85230A828B}"/>
              </a:ext>
            </a:extLst>
          </p:cNvPr>
          <p:cNvSpPr txBox="1"/>
          <p:nvPr/>
        </p:nvSpPr>
        <p:spPr>
          <a:xfrm>
            <a:off x="6762307" y="4045321"/>
            <a:ext cx="1934329" cy="1015663"/>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latin typeface="Calibri" panose="020F0502020204030204" pitchFamily="34" charset="0"/>
                <a:cs typeface="Calibri" panose="020F0502020204030204" pitchFamily="34" charset="0"/>
              </a:rPr>
              <a:t>If statin intolerant – offer </a:t>
            </a:r>
            <a:r>
              <a:rPr lang="en-GB" sz="1200" b="1" dirty="0">
                <a:solidFill>
                  <a:srgbClr val="00206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ezetimibe</a:t>
            </a:r>
            <a:r>
              <a:rPr lang="en-GB" sz="1200" b="1" dirty="0">
                <a:latin typeface="Calibri" panose="020F0502020204030204" pitchFamily="34" charset="0"/>
                <a:cs typeface="Calibri" panose="020F0502020204030204" pitchFamily="34" charset="0"/>
              </a:rPr>
              <a:t>.   </a:t>
            </a:r>
            <a:r>
              <a:rPr lang="en-GB" sz="1200" dirty="0">
                <a:latin typeface="Calibri" panose="020F0502020204030204" pitchFamily="34" charset="0"/>
                <a:cs typeface="Calibri" panose="020F0502020204030204" pitchFamily="34" charset="0"/>
              </a:rPr>
              <a:t>Reassess within three months and, if not achieving target, </a:t>
            </a:r>
            <a:r>
              <a:rPr lang="en-GB" sz="1200" b="1" dirty="0">
                <a:latin typeface="Calibri" panose="020F0502020204030204" pitchFamily="34" charset="0"/>
                <a:cs typeface="Calibri" panose="020F0502020204030204" pitchFamily="34" charset="0"/>
              </a:rPr>
              <a:t>consider</a:t>
            </a:r>
            <a:r>
              <a:rPr lang="en-GB" sz="1200" b="1" dirty="0">
                <a:solidFill>
                  <a:srgbClr val="A3CD38"/>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 </a:t>
            </a:r>
            <a:r>
              <a:rPr lang="en-GB" sz="1200" b="1" dirty="0" err="1">
                <a:solidFill>
                  <a:srgbClr val="00206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bempedoic</a:t>
            </a:r>
            <a:r>
              <a:rPr lang="en-GB" sz="1200" b="1" dirty="0">
                <a:solidFill>
                  <a:srgbClr val="00206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 acid</a:t>
            </a:r>
            <a:r>
              <a:rPr lang="en-GB" sz="1200" b="1" baseline="30000" dirty="0">
                <a:solidFill>
                  <a:srgbClr val="002060"/>
                </a:solidFill>
                <a:latin typeface="Calibri" panose="020F0502020204030204" pitchFamily="34" charset="0"/>
                <a:cs typeface="Calibri" panose="020F0502020204030204" pitchFamily="34" charset="0"/>
              </a:rPr>
              <a:t>1</a:t>
            </a:r>
            <a:endParaRPr lang="en-GB" sz="1200" baseline="30000" dirty="0">
              <a:solidFill>
                <a:srgbClr val="002060"/>
              </a:solidFill>
              <a:latin typeface="Calibri" panose="020F0502020204030204" pitchFamily="34" charset="0"/>
              <a:cs typeface="Calibri" panose="020F0502020204030204" pitchFamily="34" charset="0"/>
            </a:endParaRPr>
          </a:p>
        </p:txBody>
      </p:sp>
      <p:sp>
        <p:nvSpPr>
          <p:cNvPr id="19" name="TextBox 36">
            <a:extLst>
              <a:ext uri="{FF2B5EF4-FFF2-40B4-BE49-F238E27FC236}">
                <a16:creationId xmlns:a16="http://schemas.microsoft.com/office/drawing/2014/main" id="{265DAEDA-B8E4-450C-B0FA-0022A9862050}"/>
              </a:ext>
            </a:extLst>
          </p:cNvPr>
          <p:cNvSpPr txBox="1"/>
          <p:nvPr/>
        </p:nvSpPr>
        <p:spPr>
          <a:xfrm>
            <a:off x="2462429" y="3399830"/>
            <a:ext cx="4065645" cy="307777"/>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latin typeface="Calibri" panose="020F0502020204030204" pitchFamily="34" charset="0"/>
                <a:cs typeface="Calibri" panose="020F0502020204030204" pitchFamily="34" charset="0"/>
              </a:rPr>
              <a:t>Check adherence and lifestyle measures </a:t>
            </a:r>
          </a:p>
        </p:txBody>
      </p:sp>
      <p:sp>
        <p:nvSpPr>
          <p:cNvPr id="20" name="TextBox 37">
            <a:extLst>
              <a:ext uri="{FF2B5EF4-FFF2-40B4-BE49-F238E27FC236}">
                <a16:creationId xmlns:a16="http://schemas.microsoft.com/office/drawing/2014/main" id="{7E7C286E-D223-49D6-A81D-6F9B66FA91B9}"/>
              </a:ext>
            </a:extLst>
          </p:cNvPr>
          <p:cNvSpPr txBox="1"/>
          <p:nvPr/>
        </p:nvSpPr>
        <p:spPr>
          <a:xfrm>
            <a:off x="2462429" y="4046698"/>
            <a:ext cx="4065646" cy="830997"/>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Calibri" panose="020F0502020204030204" pitchFamily="34" charset="0"/>
                <a:cs typeface="Calibri" panose="020F0502020204030204" pitchFamily="34" charset="0"/>
              </a:rPr>
              <a:t>Consider titrating statin up to atorvastatin 80mg or equivalent taking into account </a:t>
            </a:r>
          </a:p>
          <a:p>
            <a:pPr algn="ctr"/>
            <a:r>
              <a:rPr lang="en-GB" sz="1200" dirty="0">
                <a:latin typeface="Calibri" panose="020F0502020204030204" pitchFamily="34" charset="0"/>
                <a:cs typeface="Calibri" panose="020F0502020204030204" pitchFamily="34" charset="0"/>
              </a:rPr>
              <a:t>patient preferences, co-morbidities, polypharmacy, frailty and life expectancy</a:t>
            </a:r>
            <a:r>
              <a:rPr lang="en-GB" sz="1200" baseline="30000" dirty="0">
                <a:latin typeface="Calibri" panose="020F0502020204030204" pitchFamily="34" charset="0"/>
                <a:cs typeface="Calibri" panose="020F0502020204030204" pitchFamily="34" charset="0"/>
              </a:rPr>
              <a:t>3,4</a:t>
            </a:r>
          </a:p>
        </p:txBody>
      </p:sp>
      <p:sp>
        <p:nvSpPr>
          <p:cNvPr id="23" name="TextBox 38">
            <a:extLst>
              <a:ext uri="{FF2B5EF4-FFF2-40B4-BE49-F238E27FC236}">
                <a16:creationId xmlns:a16="http://schemas.microsoft.com/office/drawing/2014/main" id="{98D433CE-5FF6-48D2-8177-9599C3342EEB}"/>
              </a:ext>
            </a:extLst>
          </p:cNvPr>
          <p:cNvSpPr txBox="1"/>
          <p:nvPr/>
        </p:nvSpPr>
        <p:spPr>
          <a:xfrm>
            <a:off x="2462333" y="5216786"/>
            <a:ext cx="4065646" cy="461665"/>
          </a:xfrm>
          <a:prstGeom prst="rect">
            <a:avLst/>
          </a:prstGeom>
          <a:noFill/>
          <a:ln>
            <a:solidFill>
              <a:srgbClr val="15375D"/>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Calibri" panose="020F0502020204030204" pitchFamily="34" charset="0"/>
                <a:cs typeface="Calibri" panose="020F0502020204030204" pitchFamily="34" charset="0"/>
              </a:rPr>
              <a:t>If non-HDL cholesterol has not fallen by 40% or more from baseline,  consider adding ezetimibe 10mg daily</a:t>
            </a:r>
            <a:r>
              <a:rPr lang="en-GB" sz="1200" baseline="30000" dirty="0">
                <a:latin typeface="Calibri" panose="020F0502020204030204" pitchFamily="34" charset="0"/>
                <a:cs typeface="Calibri" panose="020F0502020204030204" pitchFamily="34" charset="0"/>
              </a:rPr>
              <a:t>4</a:t>
            </a:r>
            <a:r>
              <a:rPr lang="en-GB" sz="1200" dirty="0">
                <a:latin typeface="Calibri" panose="020F0502020204030204" pitchFamily="34" charset="0"/>
                <a:cs typeface="Calibri" panose="020F0502020204030204" pitchFamily="34" charset="0"/>
              </a:rPr>
              <a:t>  </a:t>
            </a:r>
          </a:p>
        </p:txBody>
      </p:sp>
      <p:sp>
        <p:nvSpPr>
          <p:cNvPr id="25" name="TextBox 40">
            <a:extLst>
              <a:ext uri="{FF2B5EF4-FFF2-40B4-BE49-F238E27FC236}">
                <a16:creationId xmlns:a16="http://schemas.microsoft.com/office/drawing/2014/main" id="{1EE0C430-8640-40C1-BB45-AD81A531E2FB}"/>
              </a:ext>
            </a:extLst>
          </p:cNvPr>
          <p:cNvSpPr txBox="1"/>
          <p:nvPr/>
        </p:nvSpPr>
        <p:spPr>
          <a:xfrm>
            <a:off x="359023" y="6017542"/>
            <a:ext cx="8337613" cy="276999"/>
          </a:xfrm>
          <a:prstGeom prst="rect">
            <a:avLst/>
          </a:prstGeom>
          <a:solidFill>
            <a:srgbClr val="A3CD38">
              <a:alpha val="40000"/>
            </a:srgbClr>
          </a:solid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t>Review annually, assessing adherence to drugs, diet and lifestyle </a:t>
            </a:r>
          </a:p>
        </p:txBody>
      </p:sp>
      <p:sp>
        <p:nvSpPr>
          <p:cNvPr id="26" name="TextBox 51">
            <a:extLst>
              <a:ext uri="{FF2B5EF4-FFF2-40B4-BE49-F238E27FC236}">
                <a16:creationId xmlns:a16="http://schemas.microsoft.com/office/drawing/2014/main" id="{E7916BB4-6892-4223-A799-6E767B84E9A1}"/>
              </a:ext>
            </a:extLst>
          </p:cNvPr>
          <p:cNvSpPr txBox="1"/>
          <p:nvPr/>
        </p:nvSpPr>
        <p:spPr>
          <a:xfrm>
            <a:off x="464600" y="4323696"/>
            <a:ext cx="470746" cy="276999"/>
          </a:xfrm>
          <a:prstGeom prst="rect">
            <a:avLst/>
          </a:prstGeom>
          <a:solidFill>
            <a:srgbClr val="15375D"/>
          </a:solidFill>
          <a:ln>
            <a:solidFill>
              <a:srgbClr val="15375D"/>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solidFill>
                  <a:schemeClr val="bg1"/>
                </a:solidFill>
              </a:rPr>
              <a:t>Yes</a:t>
            </a:r>
          </a:p>
        </p:txBody>
      </p:sp>
      <p:sp>
        <p:nvSpPr>
          <p:cNvPr id="27" name="TextBox 51">
            <a:extLst>
              <a:ext uri="{FF2B5EF4-FFF2-40B4-BE49-F238E27FC236}">
                <a16:creationId xmlns:a16="http://schemas.microsoft.com/office/drawing/2014/main" id="{E7916BB4-6892-4223-A799-6E767B84E9A1}"/>
              </a:ext>
            </a:extLst>
          </p:cNvPr>
          <p:cNvSpPr txBox="1"/>
          <p:nvPr/>
        </p:nvSpPr>
        <p:spPr>
          <a:xfrm>
            <a:off x="475064" y="2142989"/>
            <a:ext cx="470746" cy="276999"/>
          </a:xfrm>
          <a:prstGeom prst="rect">
            <a:avLst/>
          </a:prstGeom>
          <a:solidFill>
            <a:srgbClr val="15375D"/>
          </a:solidFill>
          <a:ln>
            <a:solidFill>
              <a:srgbClr val="15375D"/>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solidFill>
                  <a:schemeClr val="bg1"/>
                </a:solidFill>
              </a:rPr>
              <a:t>Yes</a:t>
            </a:r>
          </a:p>
        </p:txBody>
      </p:sp>
      <p:sp>
        <p:nvSpPr>
          <p:cNvPr id="28" name="TextBox 48">
            <a:extLst>
              <a:ext uri="{FF2B5EF4-FFF2-40B4-BE49-F238E27FC236}">
                <a16:creationId xmlns:a16="http://schemas.microsoft.com/office/drawing/2014/main" id="{18D98BB6-70EC-4707-81CB-874DB4826E63}"/>
              </a:ext>
            </a:extLst>
          </p:cNvPr>
          <p:cNvSpPr txBox="1"/>
          <p:nvPr/>
        </p:nvSpPr>
        <p:spPr>
          <a:xfrm>
            <a:off x="3923555" y="3081905"/>
            <a:ext cx="402907" cy="276999"/>
          </a:xfrm>
          <a:prstGeom prst="rect">
            <a:avLst/>
          </a:prstGeom>
          <a:solidFill>
            <a:srgbClr val="15375D"/>
          </a:solidFill>
          <a:ln>
            <a:solidFill>
              <a:srgbClr val="15375D"/>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solidFill>
                  <a:schemeClr val="bg1"/>
                </a:solidFill>
              </a:rPr>
              <a:t>No</a:t>
            </a:r>
          </a:p>
        </p:txBody>
      </p:sp>
      <p:sp>
        <p:nvSpPr>
          <p:cNvPr id="29" name="TextBox 48">
            <a:extLst>
              <a:ext uri="{FF2B5EF4-FFF2-40B4-BE49-F238E27FC236}">
                <a16:creationId xmlns:a16="http://schemas.microsoft.com/office/drawing/2014/main" id="{18D98BB6-70EC-4707-81CB-874DB4826E63}"/>
              </a:ext>
            </a:extLst>
          </p:cNvPr>
          <p:cNvSpPr txBox="1"/>
          <p:nvPr/>
        </p:nvSpPr>
        <p:spPr>
          <a:xfrm>
            <a:off x="3931509" y="1842220"/>
            <a:ext cx="402907" cy="276999"/>
          </a:xfrm>
          <a:prstGeom prst="rect">
            <a:avLst/>
          </a:prstGeom>
          <a:solidFill>
            <a:srgbClr val="15375D"/>
          </a:solidFill>
          <a:ln>
            <a:solidFill>
              <a:srgbClr val="15375D"/>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solidFill>
                  <a:schemeClr val="bg1"/>
                </a:solidFill>
              </a:rPr>
              <a:t>No</a:t>
            </a:r>
          </a:p>
        </p:txBody>
      </p:sp>
      <p:graphicFrame>
        <p:nvGraphicFramePr>
          <p:cNvPr id="30" name="Table 29">
            <a:extLst>
              <a:ext uri="{FF2B5EF4-FFF2-40B4-BE49-F238E27FC236}">
                <a16:creationId xmlns:a16="http://schemas.microsoft.com/office/drawing/2014/main" id="{2E7F69B0-2C4C-165E-7AB1-B32D5B63FFA5}"/>
              </a:ext>
            </a:extLst>
          </p:cNvPr>
          <p:cNvGraphicFramePr>
            <a:graphicFrameLocks noGrp="1"/>
          </p:cNvGraphicFramePr>
          <p:nvPr>
            <p:extLst>
              <p:ext uri="{D42A27DB-BD31-4B8C-83A1-F6EECF244321}">
                <p14:modId xmlns:p14="http://schemas.microsoft.com/office/powerpoint/2010/main" val="1412689639"/>
              </p:ext>
            </p:extLst>
          </p:nvPr>
        </p:nvGraphicFramePr>
        <p:xfrm>
          <a:off x="8917497" y="2434278"/>
          <a:ext cx="2999812" cy="1127760"/>
        </p:xfrm>
        <a:graphic>
          <a:graphicData uri="http://schemas.openxmlformats.org/drawingml/2006/table">
            <a:tbl>
              <a:tblPr firstRow="1" bandRow="1">
                <a:tableStyleId>{5C22544A-7EE6-4342-B048-85BDC9FD1C3A}</a:tableStyleId>
              </a:tblPr>
              <a:tblGrid>
                <a:gridCol w="1499906">
                  <a:extLst>
                    <a:ext uri="{9D8B030D-6E8A-4147-A177-3AD203B41FA5}">
                      <a16:colId xmlns:a16="http://schemas.microsoft.com/office/drawing/2014/main" val="516278962"/>
                    </a:ext>
                  </a:extLst>
                </a:gridCol>
                <a:gridCol w="1499906">
                  <a:extLst>
                    <a:ext uri="{9D8B030D-6E8A-4147-A177-3AD203B41FA5}">
                      <a16:colId xmlns:a16="http://schemas.microsoft.com/office/drawing/2014/main" val="2259040029"/>
                    </a:ext>
                  </a:extLst>
                </a:gridCol>
              </a:tblGrid>
              <a:tr h="50151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dirty="0">
                          <a:solidFill>
                            <a:srgbClr val="FFFFFF"/>
                          </a:solidFill>
                          <a:effectLst/>
                          <a:latin typeface="Calibri" panose="020F0502020204030204" pitchFamily="34" charset="0"/>
                        </a:rPr>
                        <a:t>Optimal High Intensity Statin for Primary Prevention</a:t>
                      </a:r>
                      <a:endParaRPr lang="en-GB" sz="1400" b="1" i="0" dirty="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5375E"/>
                    </a:solidFill>
                  </a:tcPr>
                </a:tc>
                <a:tc hMerge="1">
                  <a:txBody>
                    <a:bodyPr/>
                    <a:lstStyle/>
                    <a:p>
                      <a:endParaRPr lang="en-GB" dirty="0"/>
                    </a:p>
                  </a:txBody>
                  <a:tcPr/>
                </a:tc>
                <a:extLst>
                  <a:ext uri="{0D108BD9-81ED-4DB2-BD59-A6C34878D82A}">
                    <a16:rowId xmlns:a16="http://schemas.microsoft.com/office/drawing/2014/main" val="4232461431"/>
                  </a:ext>
                </a:extLst>
              </a:tr>
              <a:tr h="295006">
                <a:tc>
                  <a:txBody>
                    <a:bodyPr/>
                    <a:lstStyle/>
                    <a:p>
                      <a:r>
                        <a:rPr lang="en-GB" sz="1400" dirty="0">
                          <a:latin typeface="Calibri" panose="020F0502020204030204" pitchFamily="34" charset="0"/>
                          <a:cs typeface="Calibri" panose="020F0502020204030204" pitchFamily="34" charset="0"/>
                        </a:rPr>
                        <a:t>Atorvastatin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latin typeface="Calibri" panose="020F0502020204030204" pitchFamily="34" charset="0"/>
                          <a:cs typeface="Calibri" panose="020F0502020204030204" pitchFamily="34" charset="0"/>
                        </a:rPr>
                        <a:t>20mg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706246"/>
                  </a:ext>
                </a:extLst>
              </a:tr>
              <a:tr h="295006">
                <a:tc>
                  <a:txBody>
                    <a:bodyPr/>
                    <a:lstStyle/>
                    <a:p>
                      <a:r>
                        <a:rPr lang="en-GB" sz="1400" dirty="0">
                          <a:latin typeface="Calibri" panose="020F0502020204030204" pitchFamily="34" charset="0"/>
                          <a:cs typeface="Calibri" panose="020F0502020204030204" pitchFamily="34" charset="0"/>
                        </a:rPr>
                        <a:t>Rosuvastatin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latin typeface="Calibri" panose="020F0502020204030204" pitchFamily="34" charset="0"/>
                          <a:cs typeface="Calibri" panose="020F0502020204030204" pitchFamily="34" charset="0"/>
                        </a:rPr>
                        <a:t>10mg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2828164"/>
                  </a:ext>
                </a:extLst>
              </a:tr>
            </a:tbl>
          </a:graphicData>
        </a:graphic>
      </p:graphicFrame>
      <p:sp>
        <p:nvSpPr>
          <p:cNvPr id="31" name="Arrow: Down 30">
            <a:extLst>
              <a:ext uri="{FF2B5EF4-FFF2-40B4-BE49-F238E27FC236}">
                <a16:creationId xmlns:a16="http://schemas.microsoft.com/office/drawing/2014/main" id="{9E403364-2332-0AFD-0F40-A61957A01B70}"/>
              </a:ext>
            </a:extLst>
          </p:cNvPr>
          <p:cNvSpPr/>
          <p:nvPr/>
        </p:nvSpPr>
        <p:spPr>
          <a:xfrm>
            <a:off x="4406036" y="1822989"/>
            <a:ext cx="143519" cy="323474"/>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Arrow: Down 32">
            <a:extLst>
              <a:ext uri="{FF2B5EF4-FFF2-40B4-BE49-F238E27FC236}">
                <a16:creationId xmlns:a16="http://schemas.microsoft.com/office/drawing/2014/main" id="{5AF13052-5535-AF6E-E6B2-7C38D4EC1214}"/>
              </a:ext>
            </a:extLst>
          </p:cNvPr>
          <p:cNvSpPr/>
          <p:nvPr/>
        </p:nvSpPr>
        <p:spPr>
          <a:xfrm>
            <a:off x="4405149" y="3059845"/>
            <a:ext cx="143519" cy="323474"/>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4" name="Arrow: Down 33">
            <a:extLst>
              <a:ext uri="{FF2B5EF4-FFF2-40B4-BE49-F238E27FC236}">
                <a16:creationId xmlns:a16="http://schemas.microsoft.com/office/drawing/2014/main" id="{3C8A6B43-7A42-AC39-3BA7-D328C32B3302}"/>
              </a:ext>
            </a:extLst>
          </p:cNvPr>
          <p:cNvSpPr/>
          <p:nvPr/>
        </p:nvSpPr>
        <p:spPr>
          <a:xfrm>
            <a:off x="4405149" y="2442581"/>
            <a:ext cx="143519" cy="323474"/>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5" name="Arrow: Down 34">
            <a:extLst>
              <a:ext uri="{FF2B5EF4-FFF2-40B4-BE49-F238E27FC236}">
                <a16:creationId xmlns:a16="http://schemas.microsoft.com/office/drawing/2014/main" id="{F72D3A3A-6022-9BE3-E0E5-62C8DAF7E650}"/>
              </a:ext>
            </a:extLst>
          </p:cNvPr>
          <p:cNvSpPr/>
          <p:nvPr/>
        </p:nvSpPr>
        <p:spPr>
          <a:xfrm>
            <a:off x="4405149" y="3718752"/>
            <a:ext cx="143519" cy="323474"/>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6" name="Arrow: Down 35">
            <a:extLst>
              <a:ext uri="{FF2B5EF4-FFF2-40B4-BE49-F238E27FC236}">
                <a16:creationId xmlns:a16="http://schemas.microsoft.com/office/drawing/2014/main" id="{813EDFA1-8A72-FC4F-0D3F-61DD27348FBE}"/>
              </a:ext>
            </a:extLst>
          </p:cNvPr>
          <p:cNvSpPr/>
          <p:nvPr/>
        </p:nvSpPr>
        <p:spPr>
          <a:xfrm>
            <a:off x="4423491" y="4880500"/>
            <a:ext cx="143519" cy="323474"/>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7" name="Arrow: Down 36">
            <a:extLst>
              <a:ext uri="{FF2B5EF4-FFF2-40B4-BE49-F238E27FC236}">
                <a16:creationId xmlns:a16="http://schemas.microsoft.com/office/drawing/2014/main" id="{474C7B4E-FCCF-7FC4-3D5A-9E1BB3D58F00}"/>
              </a:ext>
            </a:extLst>
          </p:cNvPr>
          <p:cNvSpPr/>
          <p:nvPr/>
        </p:nvSpPr>
        <p:spPr>
          <a:xfrm>
            <a:off x="4423396" y="5688074"/>
            <a:ext cx="143519" cy="323474"/>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8" name="Arrow: Down 37">
            <a:extLst>
              <a:ext uri="{FF2B5EF4-FFF2-40B4-BE49-F238E27FC236}">
                <a16:creationId xmlns:a16="http://schemas.microsoft.com/office/drawing/2014/main" id="{A72A9881-69BE-1D3E-ACCE-A96B6AFF8C11}"/>
              </a:ext>
            </a:extLst>
          </p:cNvPr>
          <p:cNvSpPr/>
          <p:nvPr/>
        </p:nvSpPr>
        <p:spPr>
          <a:xfrm>
            <a:off x="947469" y="1796924"/>
            <a:ext cx="141860" cy="969131"/>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9" name="Arrow: Down 38">
            <a:extLst>
              <a:ext uri="{FF2B5EF4-FFF2-40B4-BE49-F238E27FC236}">
                <a16:creationId xmlns:a16="http://schemas.microsoft.com/office/drawing/2014/main" id="{4C53B1CA-8B40-D4AD-7DF4-3BF3CDB95A50}"/>
              </a:ext>
            </a:extLst>
          </p:cNvPr>
          <p:cNvSpPr/>
          <p:nvPr/>
        </p:nvSpPr>
        <p:spPr>
          <a:xfrm>
            <a:off x="945810" y="3056203"/>
            <a:ext cx="143519" cy="2961339"/>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40" name="Arrow: Down 39">
            <a:extLst>
              <a:ext uri="{FF2B5EF4-FFF2-40B4-BE49-F238E27FC236}">
                <a16:creationId xmlns:a16="http://schemas.microsoft.com/office/drawing/2014/main" id="{B8C63A0E-E042-2436-434E-DE34C29DABAB}"/>
              </a:ext>
            </a:extLst>
          </p:cNvPr>
          <p:cNvSpPr/>
          <p:nvPr/>
        </p:nvSpPr>
        <p:spPr>
          <a:xfrm>
            <a:off x="7647462" y="2426594"/>
            <a:ext cx="144000" cy="1615632"/>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41" name="Arrow: Down 40">
            <a:extLst>
              <a:ext uri="{FF2B5EF4-FFF2-40B4-BE49-F238E27FC236}">
                <a16:creationId xmlns:a16="http://schemas.microsoft.com/office/drawing/2014/main" id="{2AEFFFB2-4DFD-18CC-3E33-AF9ADEFC3631}"/>
              </a:ext>
            </a:extLst>
          </p:cNvPr>
          <p:cNvSpPr/>
          <p:nvPr/>
        </p:nvSpPr>
        <p:spPr>
          <a:xfrm>
            <a:off x="7677157" y="5069495"/>
            <a:ext cx="143203" cy="928169"/>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2" name="Rectangle 41">
            <a:extLst>
              <a:ext uri="{FF2B5EF4-FFF2-40B4-BE49-F238E27FC236}">
                <a16:creationId xmlns:a16="http://schemas.microsoft.com/office/drawing/2014/main" id="{289447C2-45D1-302C-E876-CD6FB5383D07}"/>
              </a:ext>
            </a:extLst>
          </p:cNvPr>
          <p:cNvSpPr/>
          <p:nvPr/>
        </p:nvSpPr>
        <p:spPr>
          <a:xfrm>
            <a:off x="6531564" y="2875268"/>
            <a:ext cx="1147797" cy="72000"/>
          </a:xfrm>
          <a:prstGeom prst="rect">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5EFC8A89-64C0-A3D1-6FF2-F20C33677AC7}"/>
              </a:ext>
            </a:extLst>
          </p:cNvPr>
          <p:cNvSpPr/>
          <p:nvPr/>
        </p:nvSpPr>
        <p:spPr>
          <a:xfrm>
            <a:off x="6531564" y="3511926"/>
            <a:ext cx="1147796" cy="72000"/>
          </a:xfrm>
          <a:prstGeom prst="rect">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6">
            <p14:nvContentPartPr>
              <p14:cNvPr id="49" name="Ink 48">
                <a:extLst>
                  <a:ext uri="{FF2B5EF4-FFF2-40B4-BE49-F238E27FC236}">
                    <a16:creationId xmlns:a16="http://schemas.microsoft.com/office/drawing/2014/main" id="{DC5EE0A2-C5F1-509A-391A-5F6AAF8C9209}"/>
                  </a:ext>
                </a:extLst>
              </p14:cNvPr>
              <p14:cNvContentPartPr/>
              <p14:nvPr/>
            </p14:nvContentPartPr>
            <p14:xfrm>
              <a:off x="7684680" y="2910150"/>
              <a:ext cx="360" cy="1080"/>
            </p14:xfrm>
          </p:contentPart>
        </mc:Choice>
        <mc:Fallback xmlns="">
          <p:pic>
            <p:nvPicPr>
              <p:cNvPr id="49" name="Ink 48">
                <a:extLst>
                  <a:ext uri="{FF2B5EF4-FFF2-40B4-BE49-F238E27FC236}">
                    <a16:creationId xmlns:a16="http://schemas.microsoft.com/office/drawing/2014/main" id="{DC5EE0A2-C5F1-509A-391A-5F6AAF8C9209}"/>
                  </a:ext>
                </a:extLst>
              </p:cNvPr>
              <p:cNvPicPr/>
              <p:nvPr/>
            </p:nvPicPr>
            <p:blipFill>
              <a:blip r:embed="rId7"/>
              <a:stretch>
                <a:fillRect/>
              </a:stretch>
            </p:blipFill>
            <p:spPr>
              <a:xfrm>
                <a:off x="7678560" y="2904030"/>
                <a:ext cx="12600" cy="13320"/>
              </a:xfrm>
              <a:prstGeom prst="rect">
                <a:avLst/>
              </a:prstGeom>
            </p:spPr>
          </p:pic>
        </mc:Fallback>
      </mc:AlternateContent>
      <p:grpSp>
        <p:nvGrpSpPr>
          <p:cNvPr id="64" name="Group 63">
            <a:extLst>
              <a:ext uri="{FF2B5EF4-FFF2-40B4-BE49-F238E27FC236}">
                <a16:creationId xmlns:a16="http://schemas.microsoft.com/office/drawing/2014/main" id="{226C9C5C-9461-DAC8-A0A2-10621382771B}"/>
              </a:ext>
            </a:extLst>
          </p:cNvPr>
          <p:cNvGrpSpPr/>
          <p:nvPr/>
        </p:nvGrpSpPr>
        <p:grpSpPr>
          <a:xfrm>
            <a:off x="7671364" y="2888532"/>
            <a:ext cx="29880" cy="46818"/>
            <a:chOff x="7671364" y="2888532"/>
            <a:chExt cx="29880" cy="46818"/>
          </a:xfrm>
        </p:grpSpPr>
        <mc:AlternateContent xmlns:mc="http://schemas.openxmlformats.org/markup-compatibility/2006" xmlns:p14="http://schemas.microsoft.com/office/powerpoint/2010/main">
          <mc:Choice Requires="p14">
            <p:contentPart p14:bwMode="auto" r:id="rId8">
              <p14:nvContentPartPr>
                <p14:cNvPr id="50" name="Ink 49">
                  <a:extLst>
                    <a:ext uri="{FF2B5EF4-FFF2-40B4-BE49-F238E27FC236}">
                      <a16:creationId xmlns:a16="http://schemas.microsoft.com/office/drawing/2014/main" id="{E52E6B1D-C0D3-2DE3-6C5D-6516ADF3FC6F}"/>
                    </a:ext>
                  </a:extLst>
                </p14:cNvPr>
                <p14:cNvContentPartPr/>
                <p14:nvPr/>
              </p14:nvContentPartPr>
              <p14:xfrm>
                <a:off x="7680720" y="2914470"/>
                <a:ext cx="7920" cy="20880"/>
              </p14:xfrm>
            </p:contentPart>
          </mc:Choice>
          <mc:Fallback xmlns="">
            <p:pic>
              <p:nvPicPr>
                <p:cNvPr id="50" name="Ink 49">
                  <a:extLst>
                    <a:ext uri="{FF2B5EF4-FFF2-40B4-BE49-F238E27FC236}">
                      <a16:creationId xmlns:a16="http://schemas.microsoft.com/office/drawing/2014/main" id="{E52E6B1D-C0D3-2DE3-6C5D-6516ADF3FC6F}"/>
                    </a:ext>
                  </a:extLst>
                </p:cNvPr>
                <p:cNvPicPr/>
                <p:nvPr/>
              </p:nvPicPr>
              <p:blipFill>
                <a:blip r:embed="rId9"/>
                <a:stretch>
                  <a:fillRect/>
                </a:stretch>
              </p:blipFill>
              <p:spPr>
                <a:xfrm>
                  <a:off x="7674600" y="2908350"/>
                  <a:ext cx="201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1" name="Ink 50">
                  <a:extLst>
                    <a:ext uri="{FF2B5EF4-FFF2-40B4-BE49-F238E27FC236}">
                      <a16:creationId xmlns:a16="http://schemas.microsoft.com/office/drawing/2014/main" id="{BF4D3474-FF63-8AC8-9EEB-E0E9D445C6AB}"/>
                    </a:ext>
                  </a:extLst>
                </p14:cNvPr>
                <p14:cNvContentPartPr/>
                <p14:nvPr/>
              </p14:nvContentPartPr>
              <p14:xfrm>
                <a:off x="7676760" y="2929590"/>
                <a:ext cx="360" cy="360"/>
              </p14:xfrm>
            </p:contentPart>
          </mc:Choice>
          <mc:Fallback xmlns="">
            <p:pic>
              <p:nvPicPr>
                <p:cNvPr id="51" name="Ink 50">
                  <a:extLst>
                    <a:ext uri="{FF2B5EF4-FFF2-40B4-BE49-F238E27FC236}">
                      <a16:creationId xmlns:a16="http://schemas.microsoft.com/office/drawing/2014/main" id="{BF4D3474-FF63-8AC8-9EEB-E0E9D445C6AB}"/>
                    </a:ext>
                  </a:extLst>
                </p:cNvPr>
                <p:cNvPicPr/>
                <p:nvPr/>
              </p:nvPicPr>
              <p:blipFill>
                <a:blip r:embed="rId11"/>
                <a:stretch>
                  <a:fillRect/>
                </a:stretch>
              </p:blipFill>
              <p:spPr>
                <a:xfrm>
                  <a:off x="7670640" y="292347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4" name="Ink 53">
                  <a:extLst>
                    <a:ext uri="{FF2B5EF4-FFF2-40B4-BE49-F238E27FC236}">
                      <a16:creationId xmlns:a16="http://schemas.microsoft.com/office/drawing/2014/main" id="{2CE5E024-4B3C-9200-62B1-85C95DDD76C0}"/>
                    </a:ext>
                  </a:extLst>
                </p14:cNvPr>
                <p14:cNvContentPartPr/>
                <p14:nvPr/>
              </p14:nvContentPartPr>
              <p14:xfrm>
                <a:off x="7672444" y="2906892"/>
                <a:ext cx="9360" cy="15120"/>
              </p14:xfrm>
            </p:contentPart>
          </mc:Choice>
          <mc:Fallback xmlns="">
            <p:pic>
              <p:nvPicPr>
                <p:cNvPr id="54" name="Ink 53">
                  <a:extLst>
                    <a:ext uri="{FF2B5EF4-FFF2-40B4-BE49-F238E27FC236}">
                      <a16:creationId xmlns:a16="http://schemas.microsoft.com/office/drawing/2014/main" id="{2CE5E024-4B3C-9200-62B1-85C95DDD76C0}"/>
                    </a:ext>
                  </a:extLst>
                </p:cNvPr>
                <p:cNvPicPr/>
                <p:nvPr/>
              </p:nvPicPr>
              <p:blipFill>
                <a:blip r:embed="rId13"/>
                <a:stretch>
                  <a:fillRect/>
                </a:stretch>
              </p:blipFill>
              <p:spPr>
                <a:xfrm>
                  <a:off x="7666324" y="2900772"/>
                  <a:ext cx="21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5" name="Ink 54">
                  <a:extLst>
                    <a:ext uri="{FF2B5EF4-FFF2-40B4-BE49-F238E27FC236}">
                      <a16:creationId xmlns:a16="http://schemas.microsoft.com/office/drawing/2014/main" id="{A98C1DFE-96E6-2335-C9AD-5D3B41032976}"/>
                    </a:ext>
                  </a:extLst>
                </p14:cNvPr>
                <p14:cNvContentPartPr/>
                <p14:nvPr/>
              </p14:nvContentPartPr>
              <p14:xfrm>
                <a:off x="7687204" y="2906892"/>
                <a:ext cx="360" cy="360"/>
              </p14:xfrm>
            </p:contentPart>
          </mc:Choice>
          <mc:Fallback xmlns="">
            <p:pic>
              <p:nvPicPr>
                <p:cNvPr id="55" name="Ink 54">
                  <a:extLst>
                    <a:ext uri="{FF2B5EF4-FFF2-40B4-BE49-F238E27FC236}">
                      <a16:creationId xmlns:a16="http://schemas.microsoft.com/office/drawing/2014/main" id="{A98C1DFE-96E6-2335-C9AD-5D3B41032976}"/>
                    </a:ext>
                  </a:extLst>
                </p:cNvPr>
                <p:cNvPicPr/>
                <p:nvPr/>
              </p:nvPicPr>
              <p:blipFill>
                <a:blip r:embed="rId11"/>
                <a:stretch>
                  <a:fillRect/>
                </a:stretch>
              </p:blipFill>
              <p:spPr>
                <a:xfrm>
                  <a:off x="7681084" y="290077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6" name="Ink 55">
                  <a:extLst>
                    <a:ext uri="{FF2B5EF4-FFF2-40B4-BE49-F238E27FC236}">
                      <a16:creationId xmlns:a16="http://schemas.microsoft.com/office/drawing/2014/main" id="{4589CCEB-E22C-345D-4DC2-028861517846}"/>
                    </a:ext>
                  </a:extLst>
                </p14:cNvPr>
                <p14:cNvContentPartPr/>
                <p14:nvPr/>
              </p14:nvContentPartPr>
              <p14:xfrm>
                <a:off x="7671364" y="2893932"/>
                <a:ext cx="29880" cy="13320"/>
              </p14:xfrm>
            </p:contentPart>
          </mc:Choice>
          <mc:Fallback xmlns="">
            <p:pic>
              <p:nvPicPr>
                <p:cNvPr id="56" name="Ink 55">
                  <a:extLst>
                    <a:ext uri="{FF2B5EF4-FFF2-40B4-BE49-F238E27FC236}">
                      <a16:creationId xmlns:a16="http://schemas.microsoft.com/office/drawing/2014/main" id="{4589CCEB-E22C-345D-4DC2-028861517846}"/>
                    </a:ext>
                  </a:extLst>
                </p:cNvPr>
                <p:cNvPicPr/>
                <p:nvPr/>
              </p:nvPicPr>
              <p:blipFill>
                <a:blip r:embed="rId16"/>
                <a:stretch>
                  <a:fillRect/>
                </a:stretch>
              </p:blipFill>
              <p:spPr>
                <a:xfrm>
                  <a:off x="7665244" y="2887812"/>
                  <a:ext cx="421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8" name="Ink 57">
                  <a:extLst>
                    <a:ext uri="{FF2B5EF4-FFF2-40B4-BE49-F238E27FC236}">
                      <a16:creationId xmlns:a16="http://schemas.microsoft.com/office/drawing/2014/main" id="{34BB5E4D-0DE3-A3A8-6385-B8FA4E97B067}"/>
                    </a:ext>
                  </a:extLst>
                </p14:cNvPr>
                <p14:cNvContentPartPr/>
                <p14:nvPr/>
              </p14:nvContentPartPr>
              <p14:xfrm>
                <a:off x="7678204" y="2892132"/>
                <a:ext cx="6120" cy="360"/>
              </p14:xfrm>
            </p:contentPart>
          </mc:Choice>
          <mc:Fallback xmlns="">
            <p:pic>
              <p:nvPicPr>
                <p:cNvPr id="58" name="Ink 57">
                  <a:extLst>
                    <a:ext uri="{FF2B5EF4-FFF2-40B4-BE49-F238E27FC236}">
                      <a16:creationId xmlns:a16="http://schemas.microsoft.com/office/drawing/2014/main" id="{34BB5E4D-0DE3-A3A8-6385-B8FA4E97B067}"/>
                    </a:ext>
                  </a:extLst>
                </p:cNvPr>
                <p:cNvPicPr/>
                <p:nvPr/>
              </p:nvPicPr>
              <p:blipFill>
                <a:blip r:embed="rId18"/>
                <a:stretch>
                  <a:fillRect/>
                </a:stretch>
              </p:blipFill>
              <p:spPr>
                <a:xfrm>
                  <a:off x="7672084" y="2886012"/>
                  <a:ext cx="183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9" name="Ink 58">
                  <a:extLst>
                    <a:ext uri="{FF2B5EF4-FFF2-40B4-BE49-F238E27FC236}">
                      <a16:creationId xmlns:a16="http://schemas.microsoft.com/office/drawing/2014/main" id="{16714776-EC4F-3733-FEEF-368AB1FF2FF9}"/>
                    </a:ext>
                  </a:extLst>
                </p14:cNvPr>
                <p14:cNvContentPartPr/>
                <p14:nvPr/>
              </p14:nvContentPartPr>
              <p14:xfrm>
                <a:off x="7681444" y="2888532"/>
                <a:ext cx="11160" cy="720"/>
              </p14:xfrm>
            </p:contentPart>
          </mc:Choice>
          <mc:Fallback xmlns="">
            <p:pic>
              <p:nvPicPr>
                <p:cNvPr id="59" name="Ink 58">
                  <a:extLst>
                    <a:ext uri="{FF2B5EF4-FFF2-40B4-BE49-F238E27FC236}">
                      <a16:creationId xmlns:a16="http://schemas.microsoft.com/office/drawing/2014/main" id="{16714776-EC4F-3733-FEEF-368AB1FF2FF9}"/>
                    </a:ext>
                  </a:extLst>
                </p:cNvPr>
                <p:cNvPicPr/>
                <p:nvPr/>
              </p:nvPicPr>
              <p:blipFill>
                <a:blip r:embed="rId20"/>
                <a:stretch>
                  <a:fillRect/>
                </a:stretch>
              </p:blipFill>
              <p:spPr>
                <a:xfrm>
                  <a:off x="7675324" y="2882412"/>
                  <a:ext cx="234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1" name="Ink 60">
                  <a:extLst>
                    <a:ext uri="{FF2B5EF4-FFF2-40B4-BE49-F238E27FC236}">
                      <a16:creationId xmlns:a16="http://schemas.microsoft.com/office/drawing/2014/main" id="{75A4AD4F-A414-B796-66FA-29CCC1EEAC0B}"/>
                    </a:ext>
                  </a:extLst>
                </p14:cNvPr>
                <p14:cNvContentPartPr/>
                <p14:nvPr/>
              </p14:nvContentPartPr>
              <p14:xfrm>
                <a:off x="7678204" y="2888892"/>
                <a:ext cx="360" cy="360"/>
              </p14:xfrm>
            </p:contentPart>
          </mc:Choice>
          <mc:Fallback xmlns="">
            <p:pic>
              <p:nvPicPr>
                <p:cNvPr id="61" name="Ink 60">
                  <a:extLst>
                    <a:ext uri="{FF2B5EF4-FFF2-40B4-BE49-F238E27FC236}">
                      <a16:creationId xmlns:a16="http://schemas.microsoft.com/office/drawing/2014/main" id="{75A4AD4F-A414-B796-66FA-29CCC1EEAC0B}"/>
                    </a:ext>
                  </a:extLst>
                </p:cNvPr>
                <p:cNvPicPr/>
                <p:nvPr/>
              </p:nvPicPr>
              <p:blipFill>
                <a:blip r:embed="rId11"/>
                <a:stretch>
                  <a:fillRect/>
                </a:stretch>
              </p:blipFill>
              <p:spPr>
                <a:xfrm>
                  <a:off x="7672084" y="288277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3" name="Ink 62">
                  <a:extLst>
                    <a:ext uri="{FF2B5EF4-FFF2-40B4-BE49-F238E27FC236}">
                      <a16:creationId xmlns:a16="http://schemas.microsoft.com/office/drawing/2014/main" id="{F9B6097B-0700-C211-7B59-2011AB58CCCB}"/>
                    </a:ext>
                  </a:extLst>
                </p14:cNvPr>
                <p14:cNvContentPartPr/>
                <p14:nvPr/>
              </p14:nvContentPartPr>
              <p14:xfrm>
                <a:off x="7672444" y="2933532"/>
                <a:ext cx="11160" cy="360"/>
              </p14:xfrm>
            </p:contentPart>
          </mc:Choice>
          <mc:Fallback xmlns="">
            <p:pic>
              <p:nvPicPr>
                <p:cNvPr id="63" name="Ink 62">
                  <a:extLst>
                    <a:ext uri="{FF2B5EF4-FFF2-40B4-BE49-F238E27FC236}">
                      <a16:creationId xmlns:a16="http://schemas.microsoft.com/office/drawing/2014/main" id="{F9B6097B-0700-C211-7B59-2011AB58CCCB}"/>
                    </a:ext>
                  </a:extLst>
                </p:cNvPr>
                <p:cNvPicPr/>
                <p:nvPr/>
              </p:nvPicPr>
              <p:blipFill>
                <a:blip r:embed="rId23"/>
                <a:stretch>
                  <a:fillRect/>
                </a:stretch>
              </p:blipFill>
              <p:spPr>
                <a:xfrm>
                  <a:off x="7666324" y="2927412"/>
                  <a:ext cx="234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68" name="Ink 67">
                <a:extLst>
                  <a:ext uri="{FF2B5EF4-FFF2-40B4-BE49-F238E27FC236}">
                    <a16:creationId xmlns:a16="http://schemas.microsoft.com/office/drawing/2014/main" id="{7916A880-FBE5-A730-45F6-8E27D1A38723}"/>
                  </a:ext>
                </a:extLst>
              </p14:cNvPr>
              <p14:cNvContentPartPr/>
              <p14:nvPr/>
            </p14:nvContentPartPr>
            <p14:xfrm>
              <a:off x="7657324" y="3537252"/>
              <a:ext cx="36360" cy="31320"/>
            </p14:xfrm>
          </p:contentPart>
        </mc:Choice>
        <mc:Fallback xmlns="">
          <p:pic>
            <p:nvPicPr>
              <p:cNvPr id="68" name="Ink 67">
                <a:extLst>
                  <a:ext uri="{FF2B5EF4-FFF2-40B4-BE49-F238E27FC236}">
                    <a16:creationId xmlns:a16="http://schemas.microsoft.com/office/drawing/2014/main" id="{7916A880-FBE5-A730-45F6-8E27D1A38723}"/>
                  </a:ext>
                </a:extLst>
              </p:cNvPr>
              <p:cNvPicPr/>
              <p:nvPr/>
            </p:nvPicPr>
            <p:blipFill>
              <a:blip r:embed="rId25"/>
              <a:stretch>
                <a:fillRect/>
              </a:stretch>
            </p:blipFill>
            <p:spPr>
              <a:xfrm>
                <a:off x="7651204" y="3531132"/>
                <a:ext cx="486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0" name="Ink 69">
                <a:extLst>
                  <a:ext uri="{FF2B5EF4-FFF2-40B4-BE49-F238E27FC236}">
                    <a16:creationId xmlns:a16="http://schemas.microsoft.com/office/drawing/2014/main" id="{11AE5E61-058F-2BDF-16DB-460D2FD2F6C0}"/>
                  </a:ext>
                </a:extLst>
              </p14:cNvPr>
              <p14:cNvContentPartPr/>
              <p14:nvPr/>
            </p14:nvContentPartPr>
            <p14:xfrm>
              <a:off x="7672444" y="3526092"/>
              <a:ext cx="23760" cy="3240"/>
            </p14:xfrm>
          </p:contentPart>
        </mc:Choice>
        <mc:Fallback xmlns="">
          <p:pic>
            <p:nvPicPr>
              <p:cNvPr id="70" name="Ink 69">
                <a:extLst>
                  <a:ext uri="{FF2B5EF4-FFF2-40B4-BE49-F238E27FC236}">
                    <a16:creationId xmlns:a16="http://schemas.microsoft.com/office/drawing/2014/main" id="{11AE5E61-058F-2BDF-16DB-460D2FD2F6C0}"/>
                  </a:ext>
                </a:extLst>
              </p:cNvPr>
              <p:cNvPicPr/>
              <p:nvPr/>
            </p:nvPicPr>
            <p:blipFill>
              <a:blip r:embed="rId27"/>
              <a:stretch>
                <a:fillRect/>
              </a:stretch>
            </p:blipFill>
            <p:spPr>
              <a:xfrm>
                <a:off x="7666324" y="3519972"/>
                <a:ext cx="36000" cy="15480"/>
              </a:xfrm>
              <a:prstGeom prst="rect">
                <a:avLst/>
              </a:prstGeom>
            </p:spPr>
          </p:pic>
        </mc:Fallback>
      </mc:AlternateContent>
      <p:grpSp>
        <p:nvGrpSpPr>
          <p:cNvPr id="75" name="Group 74">
            <a:extLst>
              <a:ext uri="{FF2B5EF4-FFF2-40B4-BE49-F238E27FC236}">
                <a16:creationId xmlns:a16="http://schemas.microsoft.com/office/drawing/2014/main" id="{6A450E09-52C8-5C6B-0AF9-EC72D194363E}"/>
              </a:ext>
            </a:extLst>
          </p:cNvPr>
          <p:cNvGrpSpPr/>
          <p:nvPr/>
        </p:nvGrpSpPr>
        <p:grpSpPr>
          <a:xfrm>
            <a:off x="7678204" y="3571092"/>
            <a:ext cx="15480" cy="3240"/>
            <a:chOff x="7678204" y="3571092"/>
            <a:chExt cx="15480" cy="3240"/>
          </a:xfrm>
        </p:grpSpPr>
        <mc:AlternateContent xmlns:mc="http://schemas.openxmlformats.org/markup-compatibility/2006" xmlns:p14="http://schemas.microsoft.com/office/powerpoint/2010/main">
          <mc:Choice Requires="p14">
            <p:contentPart p14:bwMode="auto" r:id="rId28">
              <p14:nvContentPartPr>
                <p14:cNvPr id="72" name="Ink 71">
                  <a:extLst>
                    <a:ext uri="{FF2B5EF4-FFF2-40B4-BE49-F238E27FC236}">
                      <a16:creationId xmlns:a16="http://schemas.microsoft.com/office/drawing/2014/main" id="{E03AE6D0-AC32-C01A-DB4C-4053BCC03A6C}"/>
                    </a:ext>
                  </a:extLst>
                </p14:cNvPr>
                <p14:cNvContentPartPr/>
                <p14:nvPr/>
              </p14:nvContentPartPr>
              <p14:xfrm>
                <a:off x="7678204" y="3571092"/>
                <a:ext cx="360" cy="360"/>
              </p14:xfrm>
            </p:contentPart>
          </mc:Choice>
          <mc:Fallback xmlns="">
            <p:pic>
              <p:nvPicPr>
                <p:cNvPr id="72" name="Ink 71">
                  <a:extLst>
                    <a:ext uri="{FF2B5EF4-FFF2-40B4-BE49-F238E27FC236}">
                      <a16:creationId xmlns:a16="http://schemas.microsoft.com/office/drawing/2014/main" id="{E03AE6D0-AC32-C01A-DB4C-4053BCC03A6C}"/>
                    </a:ext>
                  </a:extLst>
                </p:cNvPr>
                <p:cNvPicPr/>
                <p:nvPr/>
              </p:nvPicPr>
              <p:blipFill>
                <a:blip r:embed="rId11"/>
                <a:stretch>
                  <a:fillRect/>
                </a:stretch>
              </p:blipFill>
              <p:spPr>
                <a:xfrm>
                  <a:off x="7672084" y="356497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k 72">
                  <a:extLst>
                    <a:ext uri="{FF2B5EF4-FFF2-40B4-BE49-F238E27FC236}">
                      <a16:creationId xmlns:a16="http://schemas.microsoft.com/office/drawing/2014/main" id="{6043C45C-D8C3-8859-EEBA-57C5C1CD37AF}"/>
                    </a:ext>
                  </a:extLst>
                </p14:cNvPr>
                <p14:cNvContentPartPr/>
                <p14:nvPr/>
              </p14:nvContentPartPr>
              <p14:xfrm>
                <a:off x="7693324" y="3571092"/>
                <a:ext cx="360" cy="360"/>
              </p14:xfrm>
            </p:contentPart>
          </mc:Choice>
          <mc:Fallback xmlns="">
            <p:pic>
              <p:nvPicPr>
                <p:cNvPr id="73" name="Ink 72">
                  <a:extLst>
                    <a:ext uri="{FF2B5EF4-FFF2-40B4-BE49-F238E27FC236}">
                      <a16:creationId xmlns:a16="http://schemas.microsoft.com/office/drawing/2014/main" id="{6043C45C-D8C3-8859-EEBA-57C5C1CD37AF}"/>
                    </a:ext>
                  </a:extLst>
                </p:cNvPr>
                <p:cNvPicPr/>
                <p:nvPr/>
              </p:nvPicPr>
              <p:blipFill>
                <a:blip r:embed="rId11"/>
                <a:stretch>
                  <a:fillRect/>
                </a:stretch>
              </p:blipFill>
              <p:spPr>
                <a:xfrm>
                  <a:off x="7687204" y="356497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4" name="Ink 73">
                  <a:extLst>
                    <a:ext uri="{FF2B5EF4-FFF2-40B4-BE49-F238E27FC236}">
                      <a16:creationId xmlns:a16="http://schemas.microsoft.com/office/drawing/2014/main" id="{8B41241C-AA80-2915-23BA-723818AD0FCA}"/>
                    </a:ext>
                  </a:extLst>
                </p14:cNvPr>
                <p14:cNvContentPartPr/>
                <p14:nvPr/>
              </p14:nvContentPartPr>
              <p14:xfrm>
                <a:off x="7690084" y="3573972"/>
                <a:ext cx="360" cy="360"/>
              </p14:xfrm>
            </p:contentPart>
          </mc:Choice>
          <mc:Fallback xmlns="">
            <p:pic>
              <p:nvPicPr>
                <p:cNvPr id="74" name="Ink 73">
                  <a:extLst>
                    <a:ext uri="{FF2B5EF4-FFF2-40B4-BE49-F238E27FC236}">
                      <a16:creationId xmlns:a16="http://schemas.microsoft.com/office/drawing/2014/main" id="{8B41241C-AA80-2915-23BA-723818AD0FCA}"/>
                    </a:ext>
                  </a:extLst>
                </p:cNvPr>
                <p:cNvPicPr/>
                <p:nvPr/>
              </p:nvPicPr>
              <p:blipFill>
                <a:blip r:embed="rId11"/>
                <a:stretch>
                  <a:fillRect/>
                </a:stretch>
              </p:blipFill>
              <p:spPr>
                <a:xfrm>
                  <a:off x="7683964" y="3567852"/>
                  <a:ext cx="12600" cy="12600"/>
                </a:xfrm>
                <a:prstGeom prst="rect">
                  <a:avLst/>
                </a:prstGeom>
              </p:spPr>
            </p:pic>
          </mc:Fallback>
        </mc:AlternateContent>
      </p:grpSp>
      <p:grpSp>
        <p:nvGrpSpPr>
          <p:cNvPr id="77" name="Group 76">
            <a:extLst>
              <a:ext uri="{FF2B5EF4-FFF2-40B4-BE49-F238E27FC236}">
                <a16:creationId xmlns:a16="http://schemas.microsoft.com/office/drawing/2014/main" id="{643AC0A8-85ED-0367-8D33-D8A3FDF5DB18}"/>
              </a:ext>
            </a:extLst>
          </p:cNvPr>
          <p:cNvGrpSpPr/>
          <p:nvPr/>
        </p:nvGrpSpPr>
        <p:grpSpPr>
          <a:xfrm>
            <a:off x="7666324" y="3526452"/>
            <a:ext cx="29520" cy="3240"/>
            <a:chOff x="7666324" y="3526452"/>
            <a:chExt cx="29520" cy="3240"/>
          </a:xfrm>
        </p:grpSpPr>
        <mc:AlternateContent xmlns:mc="http://schemas.openxmlformats.org/markup-compatibility/2006" xmlns:p14="http://schemas.microsoft.com/office/powerpoint/2010/main">
          <mc:Choice Requires="p14">
            <p:contentPart p14:bwMode="auto" r:id="rId31">
              <p14:nvContentPartPr>
                <p14:cNvPr id="65" name="Ink 64">
                  <a:extLst>
                    <a:ext uri="{FF2B5EF4-FFF2-40B4-BE49-F238E27FC236}">
                      <a16:creationId xmlns:a16="http://schemas.microsoft.com/office/drawing/2014/main" id="{C0D23AED-B00F-07BE-14BF-B5FC1EB19838}"/>
                    </a:ext>
                  </a:extLst>
                </p14:cNvPr>
                <p14:cNvContentPartPr/>
                <p14:nvPr/>
              </p14:nvContentPartPr>
              <p14:xfrm>
                <a:off x="7675324" y="3527532"/>
                <a:ext cx="16200" cy="2160"/>
              </p14:xfrm>
            </p:contentPart>
          </mc:Choice>
          <mc:Fallback xmlns="">
            <p:pic>
              <p:nvPicPr>
                <p:cNvPr id="65" name="Ink 64">
                  <a:extLst>
                    <a:ext uri="{FF2B5EF4-FFF2-40B4-BE49-F238E27FC236}">
                      <a16:creationId xmlns:a16="http://schemas.microsoft.com/office/drawing/2014/main" id="{C0D23AED-B00F-07BE-14BF-B5FC1EB19838}"/>
                    </a:ext>
                  </a:extLst>
                </p:cNvPr>
                <p:cNvPicPr/>
                <p:nvPr/>
              </p:nvPicPr>
              <p:blipFill>
                <a:blip r:embed="rId32"/>
                <a:stretch>
                  <a:fillRect/>
                </a:stretch>
              </p:blipFill>
              <p:spPr>
                <a:xfrm>
                  <a:off x="7669204" y="3521412"/>
                  <a:ext cx="284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6" name="Ink 65">
                  <a:extLst>
                    <a:ext uri="{FF2B5EF4-FFF2-40B4-BE49-F238E27FC236}">
                      <a16:creationId xmlns:a16="http://schemas.microsoft.com/office/drawing/2014/main" id="{2BB1E156-5FD1-6290-310B-42D48E2D6EDB}"/>
                    </a:ext>
                  </a:extLst>
                </p14:cNvPr>
                <p14:cNvContentPartPr/>
                <p14:nvPr/>
              </p14:nvContentPartPr>
              <p14:xfrm>
                <a:off x="7666324" y="3529332"/>
                <a:ext cx="29520" cy="360"/>
              </p14:xfrm>
            </p:contentPart>
          </mc:Choice>
          <mc:Fallback xmlns="">
            <p:pic>
              <p:nvPicPr>
                <p:cNvPr id="66" name="Ink 65">
                  <a:extLst>
                    <a:ext uri="{FF2B5EF4-FFF2-40B4-BE49-F238E27FC236}">
                      <a16:creationId xmlns:a16="http://schemas.microsoft.com/office/drawing/2014/main" id="{2BB1E156-5FD1-6290-310B-42D48E2D6EDB}"/>
                    </a:ext>
                  </a:extLst>
                </p:cNvPr>
                <p:cNvPicPr/>
                <p:nvPr/>
              </p:nvPicPr>
              <p:blipFill>
                <a:blip r:embed="rId34"/>
                <a:stretch>
                  <a:fillRect/>
                </a:stretch>
              </p:blipFill>
              <p:spPr>
                <a:xfrm>
                  <a:off x="7660204" y="3523212"/>
                  <a:ext cx="417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6" name="Ink 75">
                  <a:extLst>
                    <a:ext uri="{FF2B5EF4-FFF2-40B4-BE49-F238E27FC236}">
                      <a16:creationId xmlns:a16="http://schemas.microsoft.com/office/drawing/2014/main" id="{97190F97-39DA-5ED9-6C88-25C39257588B}"/>
                    </a:ext>
                  </a:extLst>
                </p14:cNvPr>
                <p14:cNvContentPartPr/>
                <p14:nvPr/>
              </p14:nvContentPartPr>
              <p14:xfrm>
                <a:off x="7672444" y="3526452"/>
                <a:ext cx="360" cy="360"/>
              </p14:xfrm>
            </p:contentPart>
          </mc:Choice>
          <mc:Fallback xmlns="">
            <p:pic>
              <p:nvPicPr>
                <p:cNvPr id="76" name="Ink 75">
                  <a:extLst>
                    <a:ext uri="{FF2B5EF4-FFF2-40B4-BE49-F238E27FC236}">
                      <a16:creationId xmlns:a16="http://schemas.microsoft.com/office/drawing/2014/main" id="{97190F97-39DA-5ED9-6C88-25C39257588B}"/>
                    </a:ext>
                  </a:extLst>
                </p:cNvPr>
                <p:cNvPicPr/>
                <p:nvPr/>
              </p:nvPicPr>
              <p:blipFill>
                <a:blip r:embed="rId11"/>
                <a:stretch>
                  <a:fillRect/>
                </a:stretch>
              </p:blipFill>
              <p:spPr>
                <a:xfrm>
                  <a:off x="7666324" y="3520332"/>
                  <a:ext cx="12600" cy="12600"/>
                </a:xfrm>
                <a:prstGeom prst="rect">
                  <a:avLst/>
                </a:prstGeom>
              </p:spPr>
            </p:pic>
          </mc:Fallback>
        </mc:AlternateContent>
      </p:grpSp>
    </p:spTree>
    <p:extLst>
      <p:ext uri="{BB962C8B-B14F-4D97-AF65-F5344CB8AC3E}">
        <p14:creationId xmlns:p14="http://schemas.microsoft.com/office/powerpoint/2010/main" val="2943131295"/>
      </p:ext>
    </p:extLst>
  </p:cSld>
  <p:clrMapOvr>
    <a:masterClrMapping/>
  </p:clrMapOvr>
</p:sld>
</file>

<file path=ppt/theme/theme1.xml><?xml version="1.0" encoding="utf-8"?>
<a:theme xmlns:a="http://schemas.openxmlformats.org/drawingml/2006/main" name="uclptheme2023">
  <a:themeElements>
    <a:clrScheme name="UCLP2024">
      <a:dk1>
        <a:srgbClr val="000000"/>
      </a:dk1>
      <a:lt1>
        <a:srgbClr val="FFFFFF"/>
      </a:lt1>
      <a:dk2>
        <a:srgbClr val="44546A"/>
      </a:dk2>
      <a:lt2>
        <a:srgbClr val="E7E6E6"/>
      </a:lt2>
      <a:accent1>
        <a:srgbClr val="194871"/>
      </a:accent1>
      <a:accent2>
        <a:srgbClr val="41B6DB"/>
      </a:accent2>
      <a:accent3>
        <a:srgbClr val="ACC90D"/>
      </a:accent3>
      <a:accent4>
        <a:srgbClr val="FF6664"/>
      </a:accent4>
      <a:accent5>
        <a:srgbClr val="F79330"/>
      </a:accent5>
      <a:accent6>
        <a:srgbClr val="A268A7"/>
      </a:accent6>
      <a:hlink>
        <a:srgbClr val="A3CD38"/>
      </a:hlink>
      <a:folHlink>
        <a:srgbClr val="A3CD38"/>
      </a:folHlink>
    </a:clrScheme>
    <a:fontScheme name="uclp">
      <a:majorFont>
        <a:latin typeface="Aleo"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Open Sans"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200" dirty="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uclptheme2023" id="{81CAEFB5-BA8E-D846-9A13-D319E9613174}" vid="{72A0E036-1548-274D-B9CC-0E39039745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84f88f3-a3f8-4eac-8bb3-1c63d79279b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D42DB18D6D61545B909CFA7FDDC8564" ma:contentTypeVersion="17" ma:contentTypeDescription="Create a new document." ma:contentTypeScope="" ma:versionID="770702597a540969d5871cb62ae6e712">
  <xsd:schema xmlns:xsd="http://www.w3.org/2001/XMLSchema" xmlns:xs="http://www.w3.org/2001/XMLSchema" xmlns:p="http://schemas.microsoft.com/office/2006/metadata/properties" xmlns:ns3="e0223cc8-9931-4518-a0b4-9cbeb60a2c6f" xmlns:ns4="c84f88f3-a3f8-4eac-8bb3-1c63d79279b9" targetNamespace="http://schemas.microsoft.com/office/2006/metadata/properties" ma:root="true" ma:fieldsID="698d9086becd6148f58cea3fb578c92c" ns3:_="" ns4:_="">
    <xsd:import namespace="e0223cc8-9931-4518-a0b4-9cbeb60a2c6f"/>
    <xsd:import namespace="c84f88f3-a3f8-4eac-8bb3-1c63d79279b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_activity" minOccurs="0"/>
                <xsd:element ref="ns4:MediaServiceLocation"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223cc8-9931-4518-a0b4-9cbeb60a2c6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4f88f3-a3f8-4eac-8bb3-1c63d79279b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DCC2D2-2C9F-4CDB-9D59-6146192A67DE}">
  <ds:schemaRefs>
    <ds:schemaRef ds:uri="http://www.w3.org/XML/1998/namespace"/>
    <ds:schemaRef ds:uri="c84f88f3-a3f8-4eac-8bb3-1c63d79279b9"/>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e0223cc8-9931-4518-a0b4-9cbeb60a2c6f"/>
    <ds:schemaRef ds:uri="http://purl.org/dc/elements/1.1/"/>
    <ds:schemaRef ds:uri="http://purl.org/dc/terms/"/>
    <ds:schemaRef ds:uri="http://schemas.microsoft.com/office/2006/metadata/properties"/>
  </ds:schemaRefs>
</ds:datastoreItem>
</file>

<file path=customXml/itemProps2.xml><?xml version="1.0" encoding="utf-8"?>
<ds:datastoreItem xmlns:ds="http://schemas.openxmlformats.org/officeDocument/2006/customXml" ds:itemID="{70EF1C15-1EBC-40B1-A27B-A3F4789A10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223cc8-9931-4518-a0b4-9cbeb60a2c6f"/>
    <ds:schemaRef ds:uri="c84f88f3-a3f8-4eac-8bb3-1c63d79279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8C98DC-184A-47EC-BC8B-C0FA5207E2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11292</TotalTime>
  <Words>7095</Words>
  <Application>Microsoft Office PowerPoint</Application>
  <PresentationFormat>Widescreen</PresentationFormat>
  <Paragraphs>799</Paragraphs>
  <Slides>39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Arial,Sans-Serif</vt:lpstr>
      <vt:lpstr>Aleo</vt:lpstr>
      <vt:lpstr>Open Sans</vt:lpstr>
      <vt:lpstr>Wingdings</vt:lpstr>
      <vt:lpstr>Arial</vt:lpstr>
      <vt:lpstr>Calibri</vt:lpstr>
      <vt:lpstr>Times New Roman</vt:lpstr>
      <vt:lpstr>Calibri Light</vt:lpstr>
      <vt:lpstr>Lato</vt:lpstr>
      <vt:lpstr>Aptos</vt:lpstr>
      <vt:lpstr>Courier New</vt:lpstr>
      <vt:lpstr>uclptheme2023</vt:lpstr>
      <vt:lpstr>PowerPoint Presentation</vt:lpstr>
      <vt:lpstr>The Challenge of Long-Term Condition Management in Primary Care​ </vt:lpstr>
      <vt:lpstr>UCLPartners Proactive Care Frameworks address core challenges in primary care</vt:lpstr>
      <vt:lpstr>Why Focus on Lipids?</vt:lpstr>
      <vt:lpstr>Cholesterol – Secondary Prevention (pre-existing CVD)</vt:lpstr>
      <vt:lpstr>Cholesterol –Primary Prevention (no pre-existing CVD)</vt:lpstr>
      <vt:lpstr>Implementation Resources</vt:lpstr>
      <vt:lpstr>Lipid Optimisation Pathway for Secondary Prevention1</vt:lpstr>
      <vt:lpstr>Optimisation Pathway for Patients with High Cardiovascular Risk – Primary Prevention1,2</vt:lpstr>
      <vt:lpstr>Statin Intolerance Pathway</vt:lpstr>
      <vt:lpstr>Muscle Symptoms Pathway</vt:lpstr>
      <vt:lpstr>Abnormal Liver Function Test (LFT) Pathway</vt:lpstr>
      <vt:lpstr>Shared Decision-Making Resources</vt:lpstr>
      <vt:lpstr>Statin Intensity Table – NICE recommends Atorvastatin and Rosuvastatin as First Line</vt:lpstr>
      <vt:lpstr>Summary of lipid lowering therapies ​</vt:lpstr>
      <vt:lpstr>Inclisiran for Secondary Prevention  (NICE TA* recommendation) </vt:lpstr>
      <vt:lpstr>Bempedoic Acid for Use in Statin Intolerance ​ (NICE TA* Recommendation) </vt:lpstr>
      <vt:lpstr>Icosapent ethyl in secondary prevention ​ (NICE TA* recommendation)  </vt:lpstr>
      <vt:lpstr>Familial Hypercholesterolaemia – Increasing Detection and Optimising Management </vt:lpstr>
      <vt:lpstr>Familial Hypercholesterolaemia Pathway</vt:lpstr>
      <vt:lpstr>Familial Hypercholesterolaemia  Family History Questionnaire</vt:lpstr>
      <vt:lpstr>Desktop Review for People with Coded FH</vt:lpstr>
      <vt:lpstr>Simon Broome Criteria – Definite FH</vt:lpstr>
      <vt:lpstr>Simon Broome Criteria – Possible FH</vt:lpstr>
      <vt:lpstr>Dutch Lipid Clinic Criteria</vt:lpstr>
      <vt:lpstr>Dutch Lipid Clinic Criteria continued</vt:lpstr>
      <vt:lpstr>Overview of Management of FH in Primary Care</vt:lpstr>
      <vt:lpstr>Hypertension in Patients with ​Hypercholesterolaemia </vt:lpstr>
      <vt:lpstr>Detection and Management of Hypertension in Patients with Hypercholesterolaemia</vt:lpstr>
      <vt:lpstr>Home Blood Pressure Monitoring Pathway</vt:lpstr>
      <vt:lpstr>NICE Hypertension Treatment Pathway (NG136) </vt:lpstr>
      <vt:lpstr>Atrial Fibrillation in Patients with  Hypercholesterolaemia</vt:lpstr>
      <vt:lpstr>Detection and Management of Atrial Fibrillation (AF) in Patients with Hypercholesterolaemia</vt:lpstr>
      <vt:lpstr>Digital Resources</vt:lpstr>
      <vt:lpstr>Digital Resources to Support Self-Management: Cholesterol</vt:lpstr>
      <vt:lpstr>Proactive Care Frameworks:  Implementation &amp; Support Package</vt:lpstr>
      <vt:lpstr>References</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Welby</dc:creator>
  <cp:lastModifiedBy>Aiysha Saleemi</cp:lastModifiedBy>
  <cp:revision>137</cp:revision>
  <dcterms:created xsi:type="dcterms:W3CDTF">2023-01-11T10:13:51Z</dcterms:created>
  <dcterms:modified xsi:type="dcterms:W3CDTF">2024-03-28T16:17:56Z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0x0101008D42DB18D6D61545B909CFA7FDDC8564</vt:lpwstr>
  </property>
</Properties>
</file>